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4"/>
  </p:sldMasterIdLst>
  <p:notesMasterIdLst>
    <p:notesMasterId r:id="rId27"/>
  </p:notesMasterIdLst>
  <p:sldIdLst>
    <p:sldId id="256" r:id="rId5"/>
    <p:sldId id="257" r:id="rId6"/>
    <p:sldId id="309" r:id="rId7"/>
    <p:sldId id="264" r:id="rId8"/>
    <p:sldId id="317" r:id="rId9"/>
    <p:sldId id="315" r:id="rId10"/>
    <p:sldId id="289" r:id="rId11"/>
    <p:sldId id="312" r:id="rId12"/>
    <p:sldId id="291" r:id="rId13"/>
    <p:sldId id="292" r:id="rId14"/>
    <p:sldId id="293" r:id="rId15"/>
    <p:sldId id="318" r:id="rId16"/>
    <p:sldId id="307" r:id="rId17"/>
    <p:sldId id="316" r:id="rId18"/>
    <p:sldId id="296" r:id="rId19"/>
    <p:sldId id="311" r:id="rId20"/>
    <p:sldId id="299" r:id="rId21"/>
    <p:sldId id="300" r:id="rId22"/>
    <p:sldId id="301" r:id="rId23"/>
    <p:sldId id="303" r:id="rId24"/>
    <p:sldId id="304" r:id="rId25"/>
    <p:sldId id="314" r:id="rId26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876789D-6742-E642-3CA0-78B7ED53D41F}" name="Carcamo, Hellen" initials="CH" userId="S::carcamoh@metro.net::7441719f-adbc-4a78-95cd-c400c023ac1e" providerId="AD"/>
  <p188:author id="{E72078D0-7F57-BCE8-9919-DF52D61A1658}" name="Carcamo, Hellen" initials="HC" userId="S::CarcamoH@metro.net::7441719f-adbc-4a78-95cd-c400c023ac1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11C7CC-B8B4-40CF-598A-6755DD0D9C03}" v="2" dt="2025-12-15T18:24:27.68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camo, Hellen" userId="S::carcamoh@metro.net::7441719f-adbc-4a78-95cd-c400c023ac1e" providerId="AD" clId="Web-{DEE67082-1725-940E-77F8-796F6052CDE4}"/>
    <pc:docChg chg="modSld">
      <pc:chgData name="Carcamo, Hellen" userId="S::carcamoh@metro.net::7441719f-adbc-4a78-95cd-c400c023ac1e" providerId="AD" clId="Web-{DEE67082-1725-940E-77F8-796F6052CDE4}" dt="2025-12-11T21:39:55.678" v="1"/>
      <pc:docMkLst>
        <pc:docMk/>
      </pc:docMkLst>
      <pc:sldChg chg="addSp delSp">
        <pc:chgData name="Carcamo, Hellen" userId="S::carcamoh@metro.net::7441719f-adbc-4a78-95cd-c400c023ac1e" providerId="AD" clId="Web-{DEE67082-1725-940E-77F8-796F6052CDE4}" dt="2025-12-11T21:39:55.678" v="1"/>
        <pc:sldMkLst>
          <pc:docMk/>
          <pc:sldMk cId="1874092115" sldId="307"/>
        </pc:sldMkLst>
        <pc:spChg chg="add del">
          <ac:chgData name="Carcamo, Hellen" userId="S::carcamoh@metro.net::7441719f-adbc-4a78-95cd-c400c023ac1e" providerId="AD" clId="Web-{DEE67082-1725-940E-77F8-796F6052CDE4}" dt="2025-12-11T21:39:55.678" v="1"/>
          <ac:spMkLst>
            <pc:docMk/>
            <pc:sldMk cId="1874092115" sldId="307"/>
            <ac:spMk id="9" creationId="{E8A0EEE5-D7F2-309F-376D-3F07C58842DF}"/>
          </ac:spMkLst>
        </pc:spChg>
      </pc:sldChg>
    </pc:docChg>
  </pc:docChgLst>
  <pc:docChgLst>
    <pc:chgData name="Carcamo, Hellen" userId="S::carcamoh@metro.net::7441719f-adbc-4a78-95cd-c400c023ac1e" providerId="AD" clId="Web-{2B11C7CC-B8B4-40CF-598A-6755DD0D9C03}"/>
    <pc:docChg chg="modSld">
      <pc:chgData name="Carcamo, Hellen" userId="S::carcamoh@metro.net::7441719f-adbc-4a78-95cd-c400c023ac1e" providerId="AD" clId="Web-{2B11C7CC-B8B4-40CF-598A-6755DD0D9C03}" dt="2025-12-15T18:24:27.688" v="1"/>
      <pc:docMkLst>
        <pc:docMk/>
      </pc:docMkLst>
      <pc:sldChg chg="modSp">
        <pc:chgData name="Carcamo, Hellen" userId="S::carcamoh@metro.net::7441719f-adbc-4a78-95cd-c400c023ac1e" providerId="AD" clId="Web-{2B11C7CC-B8B4-40CF-598A-6755DD0D9C03}" dt="2025-12-15T18:24:14.141" v="0"/>
        <pc:sldMkLst>
          <pc:docMk/>
          <pc:sldMk cId="3496887113" sldId="296"/>
        </pc:sldMkLst>
        <pc:spChg chg="mod">
          <ac:chgData name="Carcamo, Hellen" userId="S::carcamoh@metro.net::7441719f-adbc-4a78-95cd-c400c023ac1e" providerId="AD" clId="Web-{2B11C7CC-B8B4-40CF-598A-6755DD0D9C03}" dt="2025-12-15T18:24:14.141" v="0"/>
          <ac:spMkLst>
            <pc:docMk/>
            <pc:sldMk cId="3496887113" sldId="296"/>
            <ac:spMk id="6" creationId="{4BF4D438-1CBF-2CF8-D046-D3CFBE754180}"/>
          </ac:spMkLst>
        </pc:spChg>
      </pc:sldChg>
      <pc:sldChg chg="modSp">
        <pc:chgData name="Carcamo, Hellen" userId="S::carcamoh@metro.net::7441719f-adbc-4a78-95cd-c400c023ac1e" providerId="AD" clId="Web-{2B11C7CC-B8B4-40CF-598A-6755DD0D9C03}" dt="2025-12-15T18:24:27.688" v="1"/>
        <pc:sldMkLst>
          <pc:docMk/>
          <pc:sldMk cId="546746122" sldId="311"/>
        </pc:sldMkLst>
        <pc:spChg chg="mod">
          <ac:chgData name="Carcamo, Hellen" userId="S::carcamoh@metro.net::7441719f-adbc-4a78-95cd-c400c023ac1e" providerId="AD" clId="Web-{2B11C7CC-B8B4-40CF-598A-6755DD0D9C03}" dt="2025-12-15T18:24:27.688" v="1"/>
          <ac:spMkLst>
            <pc:docMk/>
            <pc:sldMk cId="546746122" sldId="311"/>
            <ac:spMk id="2" creationId="{BD3FACD1-CB51-F2F9-771C-EF52F0319F6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2310A9-9A31-48B7-A80D-79B2BBAA57B1}" type="doc">
      <dgm:prSet loTypeId="urn:microsoft.com/office/officeart/2005/8/layout/hProcess3" loCatId="process" qsTypeId="urn:microsoft.com/office/officeart/2005/8/quickstyle/simple1" qsCatId="simple" csTypeId="urn:microsoft.com/office/officeart/2005/8/colors/accent2_2" csCatId="accent2" phldr="1"/>
      <dgm:spPr/>
    </dgm:pt>
    <dgm:pt modelId="{211BA747-CE6A-4B3B-8E7A-84D50C4CAF47}">
      <dgm:prSet phldrT="[Text]" phldr="0"/>
      <dgm:spPr/>
      <dgm:t>
        <a:bodyPr/>
        <a:lstStyle/>
        <a:p>
          <a:r>
            <a:rPr lang="en-US">
              <a:latin typeface="Calibri"/>
            </a:rPr>
            <a:t>Visit Metro.net/Bif</a:t>
          </a:r>
          <a:endParaRPr lang="en-US"/>
        </a:p>
      </dgm:t>
    </dgm:pt>
    <dgm:pt modelId="{585FF4CE-5AC7-43DA-B146-F74C785051CC}" type="parTrans" cxnId="{0976422B-0401-4B01-B7CD-96263E79D3C8}">
      <dgm:prSet/>
      <dgm:spPr/>
    </dgm:pt>
    <dgm:pt modelId="{9F87DC4B-764F-4486-9B76-2E638B7C0341}" type="sibTrans" cxnId="{0976422B-0401-4B01-B7CD-96263E79D3C8}">
      <dgm:prSet/>
      <dgm:spPr/>
    </dgm:pt>
    <dgm:pt modelId="{9607B867-BFE9-43E3-9E4A-2EF709B07056}" type="pres">
      <dgm:prSet presAssocID="{DC2310A9-9A31-48B7-A80D-79B2BBAA57B1}" presName="Name0" presStyleCnt="0">
        <dgm:presLayoutVars>
          <dgm:dir/>
          <dgm:animLvl val="lvl"/>
          <dgm:resizeHandles val="exact"/>
        </dgm:presLayoutVars>
      </dgm:prSet>
      <dgm:spPr/>
    </dgm:pt>
    <dgm:pt modelId="{F973E064-CCD2-49B7-AA31-F84DD69EE0C1}" type="pres">
      <dgm:prSet presAssocID="{DC2310A9-9A31-48B7-A80D-79B2BBAA57B1}" presName="dummy" presStyleCnt="0"/>
      <dgm:spPr/>
    </dgm:pt>
    <dgm:pt modelId="{AAD3C116-D37B-42AD-B41D-2277DAF13898}" type="pres">
      <dgm:prSet presAssocID="{DC2310A9-9A31-48B7-A80D-79B2BBAA57B1}" presName="linH" presStyleCnt="0"/>
      <dgm:spPr/>
    </dgm:pt>
    <dgm:pt modelId="{09527D8B-1D6D-4371-9B7D-0BC91BD2AD68}" type="pres">
      <dgm:prSet presAssocID="{DC2310A9-9A31-48B7-A80D-79B2BBAA57B1}" presName="padding1" presStyleCnt="0"/>
      <dgm:spPr/>
    </dgm:pt>
    <dgm:pt modelId="{BFAA0E19-8344-4136-B7B7-B037C5D7FECB}" type="pres">
      <dgm:prSet presAssocID="{211BA747-CE6A-4B3B-8E7A-84D50C4CAF47}" presName="linV" presStyleCnt="0"/>
      <dgm:spPr/>
    </dgm:pt>
    <dgm:pt modelId="{6AA34192-EC8B-4E50-8F12-58CB6CBBC846}" type="pres">
      <dgm:prSet presAssocID="{211BA747-CE6A-4B3B-8E7A-84D50C4CAF47}" presName="spVertical1" presStyleCnt="0"/>
      <dgm:spPr/>
    </dgm:pt>
    <dgm:pt modelId="{B37FFB77-31A4-44B2-9042-DD65D7E00CAD}" type="pres">
      <dgm:prSet presAssocID="{211BA747-CE6A-4B3B-8E7A-84D50C4CAF47}" presName="parTx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F0BBD7AD-9C8F-4D68-8F3C-4E6C9F3E9332}" type="pres">
      <dgm:prSet presAssocID="{211BA747-CE6A-4B3B-8E7A-84D50C4CAF47}" presName="spVertical2" presStyleCnt="0"/>
      <dgm:spPr/>
    </dgm:pt>
    <dgm:pt modelId="{08BD7F9A-DF18-4CC6-8D87-3AF41F079426}" type="pres">
      <dgm:prSet presAssocID="{211BA747-CE6A-4B3B-8E7A-84D50C4CAF47}" presName="spVertical3" presStyleCnt="0"/>
      <dgm:spPr/>
    </dgm:pt>
    <dgm:pt modelId="{14C1006B-952A-46F3-B715-DAB78E53AE26}" type="pres">
      <dgm:prSet presAssocID="{DC2310A9-9A31-48B7-A80D-79B2BBAA57B1}" presName="padding2" presStyleCnt="0"/>
      <dgm:spPr/>
    </dgm:pt>
    <dgm:pt modelId="{49C1B790-4EF5-44E3-95B4-672D089597ED}" type="pres">
      <dgm:prSet presAssocID="{DC2310A9-9A31-48B7-A80D-79B2BBAA57B1}" presName="negArrow" presStyleCnt="0"/>
      <dgm:spPr/>
    </dgm:pt>
    <dgm:pt modelId="{838885DA-6350-43E8-A5D2-332AD32127A2}" type="pres">
      <dgm:prSet presAssocID="{DC2310A9-9A31-48B7-A80D-79B2BBAA57B1}" presName="backgroundArrow" presStyleLbl="node1" presStyleIdx="0" presStyleCnt="1"/>
      <dgm:spPr/>
    </dgm:pt>
  </dgm:ptLst>
  <dgm:cxnLst>
    <dgm:cxn modelId="{0976422B-0401-4B01-B7CD-96263E79D3C8}" srcId="{DC2310A9-9A31-48B7-A80D-79B2BBAA57B1}" destId="{211BA747-CE6A-4B3B-8E7A-84D50C4CAF47}" srcOrd="0" destOrd="0" parTransId="{585FF4CE-5AC7-43DA-B146-F74C785051CC}" sibTransId="{9F87DC4B-764F-4486-9B76-2E638B7C0341}"/>
    <dgm:cxn modelId="{A522105D-9DD5-475B-BB79-05437ADE75DB}" type="presOf" srcId="{211BA747-CE6A-4B3B-8E7A-84D50C4CAF47}" destId="{B37FFB77-31A4-44B2-9042-DD65D7E00CAD}" srcOrd="0" destOrd="0" presId="urn:microsoft.com/office/officeart/2005/8/layout/hProcess3"/>
    <dgm:cxn modelId="{FA41245E-978E-4B6A-B143-DB51A661DE90}" type="presOf" srcId="{DC2310A9-9A31-48B7-A80D-79B2BBAA57B1}" destId="{9607B867-BFE9-43E3-9E4A-2EF709B07056}" srcOrd="0" destOrd="0" presId="urn:microsoft.com/office/officeart/2005/8/layout/hProcess3"/>
    <dgm:cxn modelId="{8738118C-A2C8-4088-AB31-D59B7ECC9259}" type="presParOf" srcId="{9607B867-BFE9-43E3-9E4A-2EF709B07056}" destId="{F973E064-CCD2-49B7-AA31-F84DD69EE0C1}" srcOrd="0" destOrd="0" presId="urn:microsoft.com/office/officeart/2005/8/layout/hProcess3"/>
    <dgm:cxn modelId="{D6190C7D-8720-4630-B12A-426C5FE16D95}" type="presParOf" srcId="{9607B867-BFE9-43E3-9E4A-2EF709B07056}" destId="{AAD3C116-D37B-42AD-B41D-2277DAF13898}" srcOrd="1" destOrd="0" presId="urn:microsoft.com/office/officeart/2005/8/layout/hProcess3"/>
    <dgm:cxn modelId="{5AF79CB2-9E70-4920-9C20-1B4FBF437016}" type="presParOf" srcId="{AAD3C116-D37B-42AD-B41D-2277DAF13898}" destId="{09527D8B-1D6D-4371-9B7D-0BC91BD2AD68}" srcOrd="0" destOrd="0" presId="urn:microsoft.com/office/officeart/2005/8/layout/hProcess3"/>
    <dgm:cxn modelId="{920A20A8-787A-4CC8-B7AD-43F485FD6861}" type="presParOf" srcId="{AAD3C116-D37B-42AD-B41D-2277DAF13898}" destId="{BFAA0E19-8344-4136-B7B7-B037C5D7FECB}" srcOrd="1" destOrd="0" presId="urn:microsoft.com/office/officeart/2005/8/layout/hProcess3"/>
    <dgm:cxn modelId="{9F4FE5DB-01DC-4CB1-87FB-537995643F9C}" type="presParOf" srcId="{BFAA0E19-8344-4136-B7B7-B037C5D7FECB}" destId="{6AA34192-EC8B-4E50-8F12-58CB6CBBC846}" srcOrd="0" destOrd="0" presId="urn:microsoft.com/office/officeart/2005/8/layout/hProcess3"/>
    <dgm:cxn modelId="{585A26F3-BBE9-46BE-90E7-08C02006822C}" type="presParOf" srcId="{BFAA0E19-8344-4136-B7B7-B037C5D7FECB}" destId="{B37FFB77-31A4-44B2-9042-DD65D7E00CAD}" srcOrd="1" destOrd="0" presId="urn:microsoft.com/office/officeart/2005/8/layout/hProcess3"/>
    <dgm:cxn modelId="{13CC6774-4A77-443D-B9EE-909C413AA8FA}" type="presParOf" srcId="{BFAA0E19-8344-4136-B7B7-B037C5D7FECB}" destId="{F0BBD7AD-9C8F-4D68-8F3C-4E6C9F3E9332}" srcOrd="2" destOrd="0" presId="urn:microsoft.com/office/officeart/2005/8/layout/hProcess3"/>
    <dgm:cxn modelId="{6E38E2E0-0543-4E1B-98DA-A7633B1F705C}" type="presParOf" srcId="{BFAA0E19-8344-4136-B7B7-B037C5D7FECB}" destId="{08BD7F9A-DF18-4CC6-8D87-3AF41F079426}" srcOrd="3" destOrd="0" presId="urn:microsoft.com/office/officeart/2005/8/layout/hProcess3"/>
    <dgm:cxn modelId="{D3B6E097-08AC-44D9-B22A-3B03CD7B84F6}" type="presParOf" srcId="{AAD3C116-D37B-42AD-B41D-2277DAF13898}" destId="{14C1006B-952A-46F3-B715-DAB78E53AE26}" srcOrd="2" destOrd="0" presId="urn:microsoft.com/office/officeart/2005/8/layout/hProcess3"/>
    <dgm:cxn modelId="{B4BE40BE-C9CE-445C-834E-296D51B53527}" type="presParOf" srcId="{AAD3C116-D37B-42AD-B41D-2277DAF13898}" destId="{49C1B790-4EF5-44E3-95B4-672D089597ED}" srcOrd="3" destOrd="0" presId="urn:microsoft.com/office/officeart/2005/8/layout/hProcess3"/>
    <dgm:cxn modelId="{44450A81-6C71-493F-8C07-5035FAD3A820}" type="presParOf" srcId="{AAD3C116-D37B-42AD-B41D-2277DAF13898}" destId="{838885DA-6350-43E8-A5D2-332AD32127A2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885DA-6350-43E8-A5D2-332AD32127A2}">
      <dsp:nvSpPr>
        <dsp:cNvPr id="0" name=""/>
        <dsp:cNvSpPr/>
      </dsp:nvSpPr>
      <dsp:spPr>
        <a:xfrm>
          <a:off x="0" y="1130689"/>
          <a:ext cx="2596243" cy="1584000"/>
        </a:xfrm>
        <a:prstGeom prst="right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7FFB77-31A4-44B2-9042-DD65D7E00CAD}">
      <dsp:nvSpPr>
        <dsp:cNvPr id="0" name=""/>
        <dsp:cNvSpPr/>
      </dsp:nvSpPr>
      <dsp:spPr>
        <a:xfrm>
          <a:off x="209423" y="1526689"/>
          <a:ext cx="2127195" cy="79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3520" rIns="0" bIns="2235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Calibri"/>
            </a:rPr>
            <a:t>Visit Metro.net/Bif</a:t>
          </a:r>
          <a:endParaRPr lang="en-US" sz="2200" kern="1200"/>
        </a:p>
      </dsp:txBody>
      <dsp:txXfrm>
        <a:off x="209423" y="1526689"/>
        <a:ext cx="2127195" cy="792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45A75-C43B-4FBD-AC03-064E53B3DEA1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16440-8535-4B85-81CC-AD3FE68F5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436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16440-8535-4B85-81CC-AD3FE68F53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329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51434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8975" y="1885695"/>
            <a:ext cx="7766050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5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5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5757" y="896646"/>
            <a:ext cx="4044950" cy="26784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70120" y="896646"/>
            <a:ext cx="3930015" cy="2926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5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5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5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493775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8975" y="1784985"/>
            <a:ext cx="5446395" cy="726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5757" y="896646"/>
            <a:ext cx="8452484" cy="298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698230" y="4801631"/>
            <a:ext cx="172084" cy="121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5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65" y="0"/>
            <a:ext cx="9143999" cy="51434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88869" y="2246566"/>
            <a:ext cx="302577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5">
                <a:latin typeface="Calibri"/>
                <a:cs typeface="Calibri"/>
              </a:rPr>
              <a:t>We </a:t>
            </a:r>
            <a:r>
              <a:rPr sz="1800" i="1" spc="10">
                <a:latin typeface="Calibri"/>
                <a:cs typeface="Calibri"/>
              </a:rPr>
              <a:t>will </a:t>
            </a:r>
            <a:r>
              <a:rPr sz="1800" i="1" spc="-15">
                <a:latin typeface="Calibri"/>
                <a:cs typeface="Calibri"/>
              </a:rPr>
              <a:t>begin </a:t>
            </a:r>
            <a:r>
              <a:rPr sz="1800" i="1" spc="15">
                <a:latin typeface="Calibri"/>
                <a:cs typeface="Calibri"/>
              </a:rPr>
              <a:t>in </a:t>
            </a:r>
            <a:r>
              <a:rPr sz="1800" i="1">
                <a:latin typeface="Calibri"/>
                <a:cs typeface="Calibri"/>
              </a:rPr>
              <a:t>a few</a:t>
            </a:r>
            <a:r>
              <a:rPr sz="1800" i="1" spc="-80">
                <a:latin typeface="Calibri"/>
                <a:cs typeface="Calibri"/>
              </a:rPr>
              <a:t> </a:t>
            </a:r>
            <a:r>
              <a:rPr sz="1800" i="1" spc="-5">
                <a:latin typeface="Calibri"/>
                <a:cs typeface="Calibri"/>
              </a:rPr>
              <a:t>moments.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1557" y="4082862"/>
            <a:ext cx="2747645" cy="774571"/>
          </a:xfrm>
          <a:prstGeom prst="rect">
            <a:avLst/>
          </a:prstGeom>
        </p:spPr>
        <p:txBody>
          <a:bodyPr vert="horz" wrap="square" lIns="0" tIns="8128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lang="en-US" sz="2000" b="1" spc="5">
                <a:latin typeface="Calibri"/>
                <a:cs typeface="Calibri"/>
              </a:rPr>
              <a:t>BIF Information Session</a:t>
            </a:r>
          </a:p>
          <a:p>
            <a:pPr marL="12700">
              <a:spcBef>
                <a:spcPts val="640"/>
              </a:spcBef>
            </a:pPr>
            <a:r>
              <a:rPr lang="en-US" sz="2000" b="1" spc="5">
                <a:latin typeface="Calibri"/>
                <a:ea typeface="Calibri"/>
                <a:cs typeface="Calibri"/>
              </a:rPr>
              <a:t>November 12,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41A45A-C13E-6034-7E04-52F90ED6B82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20694" y="4793467"/>
            <a:ext cx="172084" cy="121285"/>
          </a:xfrm>
        </p:spPr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1434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85870" y="3745229"/>
            <a:ext cx="5205730" cy="12445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25"/>
              </a:lnSpc>
              <a:spcBef>
                <a:spcPts val="105"/>
              </a:spcBef>
            </a:pPr>
            <a:r>
              <a:rPr sz="2000" b="1" spc="-30">
                <a:latin typeface="Calibri"/>
                <a:cs typeface="Calibri"/>
              </a:rPr>
              <a:t>We’re </a:t>
            </a:r>
            <a:r>
              <a:rPr sz="2000" b="1">
                <a:latin typeface="Calibri"/>
                <a:cs typeface="Calibri"/>
              </a:rPr>
              <a:t>helping </a:t>
            </a:r>
            <a:r>
              <a:rPr sz="2000" b="1" spc="-10">
                <a:latin typeface="Calibri"/>
                <a:cs typeface="Calibri"/>
              </a:rPr>
              <a:t>local </a:t>
            </a:r>
            <a:r>
              <a:rPr sz="2000" b="1">
                <a:latin typeface="Calibri"/>
                <a:cs typeface="Calibri"/>
              </a:rPr>
              <a:t>businesses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425"/>
              </a:lnSpc>
            </a:pPr>
            <a:r>
              <a:rPr sz="2000" b="1" spc="5">
                <a:latin typeface="Calibri"/>
                <a:cs typeface="Calibri"/>
              </a:rPr>
              <a:t>as </a:t>
            </a:r>
            <a:r>
              <a:rPr sz="2000" b="1">
                <a:latin typeface="Calibri"/>
                <a:cs typeface="Calibri"/>
              </a:rPr>
              <a:t>we</a:t>
            </a:r>
            <a:r>
              <a:rPr sz="2000" b="1" spc="-75">
                <a:latin typeface="Calibri"/>
                <a:cs typeface="Calibri"/>
              </a:rPr>
              <a:t> </a:t>
            </a:r>
            <a:r>
              <a:rPr sz="2000" b="1">
                <a:latin typeface="Calibri"/>
                <a:cs typeface="Calibri"/>
              </a:rPr>
              <a:t>build.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5">
                <a:latin typeface="Calibri"/>
                <a:cs typeface="Calibri"/>
              </a:rPr>
              <a:t>BUSINESS INTERRUPTION </a:t>
            </a:r>
            <a:r>
              <a:rPr sz="2000" b="1" spc="-10">
                <a:latin typeface="Calibri"/>
                <a:cs typeface="Calibri"/>
              </a:rPr>
              <a:t>FUND</a:t>
            </a:r>
            <a:r>
              <a:rPr sz="2000" b="1" spc="85">
                <a:latin typeface="Calibri"/>
                <a:cs typeface="Calibri"/>
              </a:rPr>
              <a:t> </a:t>
            </a:r>
            <a:r>
              <a:rPr sz="2000" b="1" spc="-15">
                <a:latin typeface="Calibri"/>
                <a:cs typeface="Calibri"/>
              </a:rPr>
              <a:t>(BIF)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AC7D8-8E24-1FC3-75AC-FCD5851F1EC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pplication&#10;&#10;Description automatically generated with low confidence">
            <a:extLst>
              <a:ext uri="{FF2B5EF4-FFF2-40B4-BE49-F238E27FC236}">
                <a16:creationId xmlns:a16="http://schemas.microsoft.com/office/drawing/2014/main" id="{8D0EDBB8-D3CC-6702-E9B8-635A0949CE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74" r="60024" b="45041"/>
          <a:stretch>
            <a:fillRect/>
          </a:stretch>
        </p:blipFill>
        <p:spPr>
          <a:xfrm>
            <a:off x="1160915" y="788987"/>
            <a:ext cx="2394079" cy="21715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DF2AF0-3B92-064E-8A26-BDB5F1A0E670}"/>
              </a:ext>
            </a:extLst>
          </p:cNvPr>
          <p:cNvSpPr txBox="1"/>
          <p:nvPr/>
        </p:nvSpPr>
        <p:spPr>
          <a:xfrm>
            <a:off x="37556" y="107768"/>
            <a:ext cx="658612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ea typeface="Calibri"/>
                <a:cs typeface="Calibri"/>
              </a:rPr>
              <a:t>Virtual Presentation Rules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C15171-4A0B-ABDB-1DB2-610E2B021D7E}"/>
              </a:ext>
            </a:extLst>
          </p:cNvPr>
          <p:cNvSpPr txBox="1"/>
          <p:nvPr/>
        </p:nvSpPr>
        <p:spPr>
          <a:xfrm>
            <a:off x="978127" y="3016250"/>
            <a:ext cx="3058656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This workshop will be recorded and will be available on our website: metro.net/BIF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571E79-45F0-EC97-D253-2FE76910F72E}"/>
              </a:ext>
            </a:extLst>
          </p:cNvPr>
          <p:cNvSpPr txBox="1"/>
          <p:nvPr/>
        </p:nvSpPr>
        <p:spPr>
          <a:xfrm>
            <a:off x="4579937" y="3016250"/>
            <a:ext cx="383381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You can submit your questions at any time, using the Q&amp;A feature. There will be time at end of presentation to ask questions to our presenters.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C31B4E-5613-3753-D948-2504435B6E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4CDA07-1641-FACF-E2F9-97F3F1538F45}"/>
              </a:ext>
            </a:extLst>
          </p:cNvPr>
          <p:cNvSpPr txBox="1"/>
          <p:nvPr/>
        </p:nvSpPr>
        <p:spPr>
          <a:xfrm>
            <a:off x="8747215" y="4849585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3</a:t>
            </a:r>
            <a:endParaRPr lang="en-US" sz="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CA51B2-D5CD-9AE7-94F2-ABC9C9C8F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996" y="1173617"/>
            <a:ext cx="1773011" cy="152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48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826" y="133350"/>
            <a:ext cx="6858000" cy="475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000"/>
              <a:t>BIF Information Session Agenda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1705" y="683079"/>
            <a:ext cx="8110538" cy="4183494"/>
          </a:xfrm>
          <a:prstGeom prst="rect">
            <a:avLst/>
          </a:prstGeom>
        </p:spPr>
        <p:txBody>
          <a:bodyPr vert="horz" wrap="square" lIns="0" tIns="12065" rIns="0" bIns="0" numCol="2" rtlCol="0" anchor="t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Welcome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BIF Program Overview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BIF Administrative Guidelines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BIF Grants Activity To Date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Crenshaw/LAX &amp; Regional Connector BIF Outcomes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BIF Eligibility Requirements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BIF Outreach in the Community  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Font typeface="Arial"/>
              <a:buAutoNum type="arabicPeriod"/>
            </a:pPr>
            <a:r>
              <a:rPr lang="en-US" sz="1100" b="1"/>
              <a:t>BIF Award Flow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>
                <a:ea typeface="Calibri"/>
                <a:cs typeface="Calibri"/>
              </a:rPr>
              <a:t>Navigating the Metro Website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BIF Application Process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Font typeface="Arial"/>
              <a:buAutoNum type="arabicPeriod"/>
            </a:pPr>
            <a:r>
              <a:rPr lang="en-US" sz="1100" b="1"/>
              <a:t>BIF Financial Documentation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Font typeface="Arial"/>
              <a:buAutoNum type="arabicPeriod"/>
            </a:pPr>
            <a:r>
              <a:rPr lang="en-US" sz="1100" b="1"/>
              <a:t>Commercial Property Owners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Font typeface="Arial"/>
              <a:buAutoNum type="arabicPeriod"/>
            </a:pPr>
            <a:r>
              <a:rPr lang="en-US" sz="1100" b="1"/>
              <a:t>Presumptive Eligibility Award (PEA)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Font typeface="Arial"/>
              <a:buAutoNum type="arabicPeriod"/>
            </a:pPr>
            <a:r>
              <a:rPr lang="en-US" sz="1100" b="1"/>
              <a:t>Contact Information 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Font typeface="Arial"/>
              <a:buAutoNum type="arabicPeriod"/>
            </a:pPr>
            <a:r>
              <a:rPr lang="en-US" sz="1100" b="1"/>
              <a:t>Questions &amp; Answers 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Font typeface="Arial"/>
              <a:buAutoNum type="arabicPeriod"/>
            </a:pPr>
            <a:r>
              <a:rPr lang="en-US" sz="1100" b="1"/>
              <a:t>Workshop Survey</a:t>
            </a:r>
            <a:endParaRPr lang="en-US" sz="1100" b="1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41DB34-CCAD-9867-9656-17CBC210470E}"/>
              </a:ext>
            </a:extLst>
          </p:cNvPr>
          <p:cNvSpPr txBox="1"/>
          <p:nvPr/>
        </p:nvSpPr>
        <p:spPr>
          <a:xfrm>
            <a:off x="8567601" y="4777739"/>
            <a:ext cx="359228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0B031-EFBB-F7FF-C1CB-9D34C7AD7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25" y="192949"/>
            <a:ext cx="5446395" cy="461665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3000">
                <a:ea typeface="Calibri"/>
              </a:rPr>
              <a:t>BIF Program Overview</a:t>
            </a:r>
            <a:endParaRPr lang="en-US" sz="30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496A69-4AF7-D76D-69AD-09C9C638038C}"/>
              </a:ext>
            </a:extLst>
          </p:cNvPr>
          <p:cNvSpPr txBox="1"/>
          <p:nvPr/>
        </p:nvSpPr>
        <p:spPr>
          <a:xfrm>
            <a:off x="76745" y="675186"/>
            <a:ext cx="8984795" cy="24776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ea typeface="Calibri"/>
                <a:cs typeface="Calibri"/>
              </a:rPr>
              <a:t>What is Metro’s Business Interruption Fund (BIF)?</a:t>
            </a:r>
            <a:endParaRPr lang="en-US" sz="2000">
              <a:ea typeface="Calibri"/>
              <a:cs typeface="Calibri"/>
            </a:endParaRPr>
          </a:p>
          <a:p>
            <a:pPr marL="342900" indent="-342900">
              <a:lnSpc>
                <a:spcPct val="110000"/>
              </a:lnSpc>
              <a:buFont typeface="Arial,Sans-Serif"/>
              <a:buChar char="•"/>
            </a:pPr>
            <a:r>
              <a:rPr lang="en-US">
                <a:ea typeface="Calibri"/>
                <a:cs typeface="Calibri"/>
              </a:rPr>
              <a:t>Metro’s Goal: Help small “mom and pop” businesses continue to thrive throughout construction and post construction.</a:t>
            </a:r>
          </a:p>
          <a:p>
            <a:pPr marL="342900" indent="-342900">
              <a:lnSpc>
                <a:spcPct val="110000"/>
              </a:lnSpc>
              <a:buFont typeface="Arial,Sans-Serif"/>
              <a:buChar char="•"/>
            </a:pPr>
            <a:r>
              <a:rPr lang="en-US">
                <a:ea typeface="Calibri"/>
                <a:cs typeface="Calibri"/>
              </a:rPr>
              <a:t>Financial assistance up to $60,000 per impact year to small “</a:t>
            </a:r>
            <a:r>
              <a:rPr lang="en-US" b="1">
                <a:ea typeface="Calibri"/>
                <a:cs typeface="Calibri"/>
              </a:rPr>
              <a:t>mom and pop”</a:t>
            </a:r>
            <a:r>
              <a:rPr lang="en-US">
                <a:ea typeface="Calibri"/>
                <a:cs typeface="Calibri"/>
              </a:rPr>
              <a:t> businesses directly impacted by Metro transit rail construction along four project areas:</a:t>
            </a:r>
          </a:p>
          <a:p>
            <a:pPr>
              <a:lnSpc>
                <a:spcPct val="110000"/>
              </a:lnSpc>
            </a:pPr>
            <a:r>
              <a:rPr lang="en-US" b="1" i="1">
                <a:solidFill>
                  <a:srgbClr val="0070C0"/>
                </a:solidFill>
                <a:ea typeface="Calibri"/>
                <a:cs typeface="Calibri"/>
              </a:rPr>
              <a:t>Current Projects</a:t>
            </a:r>
          </a:p>
          <a:p>
            <a:pPr marL="800100" lvl="1" indent="-342900">
              <a:buFont typeface="Arial,Sans-Serif"/>
              <a:buChar char="•"/>
            </a:pPr>
            <a:r>
              <a:rPr lang="en-US" b="1">
                <a:ea typeface="Calibri"/>
                <a:cs typeface="Calibri"/>
              </a:rPr>
              <a:t>D Line Extension – Sections 1, 2 &amp; 3</a:t>
            </a:r>
            <a:endParaRPr lang="en-US">
              <a:ea typeface="Calibri"/>
              <a:cs typeface="Calibri"/>
            </a:endParaRPr>
          </a:p>
          <a:p>
            <a:pPr marL="800100" lvl="1" indent="-342900">
              <a:buFont typeface="Arial,Sans-Serif"/>
              <a:buChar char="•"/>
            </a:pPr>
            <a:r>
              <a:rPr lang="en-US" b="1">
                <a:ea typeface="Calibri"/>
                <a:cs typeface="Calibri"/>
              </a:rPr>
              <a:t>East San Fernando Valley Light Rail Transit Project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A15525-0127-18C6-48BB-75C32FF42A58}"/>
              </a:ext>
            </a:extLst>
          </p:cNvPr>
          <p:cNvSpPr txBox="1"/>
          <p:nvPr/>
        </p:nvSpPr>
        <p:spPr>
          <a:xfrm>
            <a:off x="65314" y="3286125"/>
            <a:ext cx="899540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>
                <a:solidFill>
                  <a:srgbClr val="0070C0"/>
                </a:solidFill>
                <a:ea typeface="Calibri"/>
                <a:cs typeface="Calibri"/>
              </a:rPr>
              <a:t>Past Projects</a:t>
            </a:r>
          </a:p>
          <a:p>
            <a:pPr marL="800100" lvl="1" indent="-342900">
              <a:buFont typeface="Arial,Sans-Serif"/>
              <a:buChar char="•"/>
            </a:pPr>
            <a:r>
              <a:rPr lang="en-US" b="1">
                <a:solidFill>
                  <a:srgbClr val="000000"/>
                </a:solidFill>
                <a:ea typeface="Calibri"/>
                <a:cs typeface="Calibri"/>
              </a:rPr>
              <a:t>Crenshaw/LAX Transit Project**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pPr marL="800100" lvl="1" indent="-342900">
              <a:buFont typeface="Arial,Sans-Serif"/>
              <a:buChar char="•"/>
            </a:pPr>
            <a:r>
              <a:rPr lang="en-US" b="1">
                <a:solidFill>
                  <a:srgbClr val="000000"/>
                </a:solidFill>
                <a:ea typeface="Calibri"/>
                <a:cs typeface="Calibri"/>
              </a:rPr>
              <a:t>Regional Connector, Little Tokyo area** and 2nd/Broadway Segment *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DFFDD7-260D-B94B-8CF7-E6F32D96DF42}"/>
              </a:ext>
            </a:extLst>
          </p:cNvPr>
          <p:cNvSpPr txBox="1"/>
          <p:nvPr/>
        </p:nvSpPr>
        <p:spPr>
          <a:xfrm>
            <a:off x="529509" y="4333956"/>
            <a:ext cx="828057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5"/>
            <a:r>
              <a:rPr lang="en-US" sz="1400" b="1" i="1">
                <a:ea typeface="Calibri"/>
                <a:cs typeface="Calibri"/>
              </a:rPr>
              <a:t>* Eligibility ended as of June 30, 2017.</a:t>
            </a:r>
            <a:endParaRPr lang="en-US" sz="1400">
              <a:ea typeface="Calibri"/>
              <a:cs typeface="Calibri"/>
            </a:endParaRPr>
          </a:p>
          <a:p>
            <a:pPr lvl="5"/>
            <a:r>
              <a:rPr lang="en-US" sz="1400" b="1" i="1">
                <a:ea typeface="Calibri"/>
                <a:cs typeface="Calibri"/>
              </a:rPr>
              <a:t>** Eligibility ended as of December 31, 2023. </a:t>
            </a:r>
            <a:endParaRPr lang="en-US" sz="1400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032882-A3C1-5861-46E5-BE4BEF8FBDAC}"/>
              </a:ext>
            </a:extLst>
          </p:cNvPr>
          <p:cNvSpPr txBox="1"/>
          <p:nvPr/>
        </p:nvSpPr>
        <p:spPr>
          <a:xfrm>
            <a:off x="8603524" y="4723855"/>
            <a:ext cx="460465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5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574331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81779-944B-E35E-EE00-EEE084417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74F77-24B4-3BCB-1699-A0A5B4294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33350"/>
            <a:ext cx="5446395" cy="461665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3000"/>
              <a:t>BIF Administrative Guidelines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3D465-4B64-BA14-8F15-B5AAA8FAA85E}"/>
              </a:ext>
            </a:extLst>
          </p:cNvPr>
          <p:cNvSpPr txBox="1"/>
          <p:nvPr/>
        </p:nvSpPr>
        <p:spPr>
          <a:xfrm>
            <a:off x="-1" y="728663"/>
            <a:ext cx="9037866" cy="44396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lvl="0" indent="-457200" rtl="0">
              <a:lnSpc>
                <a:spcPts val="2850"/>
              </a:lnSpc>
              <a:buFont typeface="Arial,Sans-Serif"/>
              <a:buChar char="•"/>
            </a:pPr>
            <a:r>
              <a:rPr lang="en-US" sz="2400" baseline="0">
                <a:latin typeface="Calibri"/>
                <a:ea typeface="Arial"/>
                <a:cs typeface="Arial"/>
              </a:rPr>
              <a:t>BIF Administrative Guidelines have governed the BIF since inception of the program in 2015.</a:t>
            </a:r>
            <a:r>
              <a:rPr lang="en-US" sz="2400">
                <a:latin typeface="Calibri"/>
                <a:ea typeface="Arial"/>
                <a:cs typeface="Arial"/>
              </a:rPr>
              <a:t>​</a:t>
            </a:r>
          </a:p>
          <a:p>
            <a:pPr>
              <a:lnSpc>
                <a:spcPts val="2850"/>
              </a:lnSpc>
            </a:pPr>
            <a:endParaRPr lang="en-US" sz="2400">
              <a:ea typeface="Calibri"/>
              <a:cs typeface="Arial"/>
            </a:endParaRPr>
          </a:p>
          <a:p>
            <a:pPr marL="457200" indent="-457200">
              <a:buFont typeface="Arial,Sans-Serif"/>
              <a:buChar char="•"/>
            </a:pPr>
            <a:r>
              <a:rPr lang="en-US" sz="2400">
                <a:ea typeface="Calibri"/>
                <a:cs typeface="Calibri"/>
              </a:rPr>
              <a:t>The Guidelines determine the mission purpose, perimeters, structure and policies of the BIF program.</a:t>
            </a:r>
            <a:endParaRPr lang="en-US">
              <a:ea typeface="Calibri"/>
              <a:cs typeface="Calibri"/>
            </a:endParaRPr>
          </a:p>
          <a:p>
            <a:endParaRPr lang="en-US" sz="2400">
              <a:ea typeface="Calibri"/>
              <a:cs typeface="Calibri"/>
            </a:endParaRPr>
          </a:p>
          <a:p>
            <a:pPr marL="457200" indent="-457200">
              <a:buFont typeface="Arial,Sans-Serif"/>
              <a:buChar char="•"/>
            </a:pPr>
            <a:r>
              <a:rPr lang="en-US" sz="2400">
                <a:ea typeface="Calibri"/>
                <a:cs typeface="Calibri"/>
              </a:rPr>
              <a:t>The Guidelines are approved by Metro Board of Directors, reviewed by County Counsel and cannot be changed arbitrarily.</a:t>
            </a:r>
          </a:p>
          <a:p>
            <a:pPr marL="457200" indent="-457200">
              <a:buFont typeface="Arial,Sans-Serif"/>
              <a:buChar char="•"/>
            </a:pPr>
            <a:endParaRPr lang="en-US" sz="2400">
              <a:ea typeface="Calibri"/>
              <a:cs typeface="Calibri"/>
            </a:endParaRPr>
          </a:p>
          <a:p>
            <a:pPr marL="457200" indent="-457200">
              <a:buFont typeface="Arial,Sans-Serif"/>
              <a:buChar char="•"/>
            </a:pPr>
            <a:r>
              <a:rPr lang="en-US" sz="2400">
                <a:ea typeface="Calibri"/>
                <a:cs typeface="Calibri"/>
              </a:rPr>
              <a:t>However, the Guidelines are updated regularly as needed.</a:t>
            </a:r>
            <a:endParaRPr lang="en-US"/>
          </a:p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DA4DF6-32B4-76B9-0D0D-1CC148DC2DDB}"/>
              </a:ext>
            </a:extLst>
          </p:cNvPr>
          <p:cNvSpPr txBox="1"/>
          <p:nvPr/>
        </p:nvSpPr>
        <p:spPr>
          <a:xfrm>
            <a:off x="8630467" y="4696913"/>
            <a:ext cx="28738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6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6528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BD4C4-22AA-AB50-2F5E-59D28C7F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31117"/>
            <a:ext cx="7848600" cy="461665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3000"/>
              <a:t>BIF Grant Activity To 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7935D6-72D6-ECFF-B443-8539C23A6729}"/>
              </a:ext>
            </a:extLst>
          </p:cNvPr>
          <p:cNvSpPr txBox="1"/>
          <p:nvPr/>
        </p:nvSpPr>
        <p:spPr>
          <a:xfrm>
            <a:off x="2286000" y="4656364"/>
            <a:ext cx="3276600" cy="4006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>
              <a:lnSpc>
                <a:spcPts val="825"/>
              </a:lnSpc>
            </a:pPr>
            <a:r>
              <a:rPr lang="en-US" sz="800" b="1">
                <a:solidFill>
                  <a:srgbClr val="000000"/>
                </a:solidFill>
                <a:latin typeface="Arial Black"/>
              </a:rPr>
              <a:t>  </a:t>
            </a:r>
            <a:r>
              <a:rPr lang="en-US" sz="800" b="1" i="0" u="none" strike="noStrike">
                <a:solidFill>
                  <a:srgbClr val="000000"/>
                </a:solidFill>
                <a:effectLst/>
                <a:latin typeface="Arial Black"/>
              </a:rPr>
              <a:t>*</a:t>
            </a:r>
            <a:r>
              <a:rPr lang="en-US" sz="900" b="1" i="0" u="none" strike="noStrike">
                <a:solidFill>
                  <a:srgbClr val="000000"/>
                </a:solidFill>
                <a:effectLst/>
                <a:latin typeface="Arial Black"/>
              </a:rPr>
              <a:t>BIF Eligibility ended June 2017.</a:t>
            </a:r>
          </a:p>
          <a:p>
            <a:pPr algn="l" rtl="0" fontAlgn="base">
              <a:lnSpc>
                <a:spcPts val="825"/>
              </a:lnSpc>
              <a:buNone/>
            </a:pPr>
            <a:endParaRPr lang="en-US" sz="900" b="0" i="0">
              <a:solidFill>
                <a:srgbClr val="000000"/>
              </a:solidFill>
              <a:effectLst/>
              <a:latin typeface="Segoe UI" panose="020B0502040204020203" pitchFamily="34" charset="0"/>
              <a:cs typeface="Segoe UI"/>
            </a:endParaRPr>
          </a:p>
          <a:p>
            <a:pPr algn="l" rtl="0" fontAlgn="base">
              <a:lnSpc>
                <a:spcPts val="825"/>
              </a:lnSpc>
            </a:pPr>
            <a:r>
              <a:rPr lang="en-US" sz="900" b="1">
                <a:solidFill>
                  <a:srgbClr val="000000"/>
                </a:solidFill>
                <a:latin typeface="Arial Black"/>
              </a:rPr>
              <a:t>**</a:t>
            </a:r>
            <a:r>
              <a:rPr lang="en-US" sz="900" b="1" i="0" u="none" strike="noStrike">
                <a:solidFill>
                  <a:srgbClr val="000000"/>
                </a:solidFill>
                <a:effectLst/>
                <a:latin typeface="Arial Black"/>
              </a:rPr>
              <a:t>BIF Eligibility ended December 2023.</a:t>
            </a:r>
            <a:r>
              <a:rPr lang="en-US" sz="900" b="0" i="0">
                <a:solidFill>
                  <a:srgbClr val="000000"/>
                </a:solidFill>
                <a:effectLst/>
                <a:latin typeface="Arial Black"/>
              </a:rPr>
              <a:t>​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39B138-5EC5-9016-BABF-E279F49E51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51" t="105" r="134" b="310"/>
          <a:stretch>
            <a:fillRect/>
          </a:stretch>
        </p:blipFill>
        <p:spPr>
          <a:xfrm>
            <a:off x="76509" y="1038659"/>
            <a:ext cx="6056920" cy="3613956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12028F47-7B9F-D126-B6BC-6AAF7149D1A8}"/>
              </a:ext>
            </a:extLst>
          </p:cNvPr>
          <p:cNvSpPr txBox="1"/>
          <p:nvPr/>
        </p:nvSpPr>
        <p:spPr>
          <a:xfrm>
            <a:off x="7088852" y="3907508"/>
            <a:ext cx="1962614" cy="24622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b="1">
                <a:latin typeface="Verdana"/>
                <a:ea typeface="Calibri"/>
                <a:cs typeface="Calibri"/>
              </a:rPr>
              <a:t>Data as of 10/31/25</a:t>
            </a:r>
            <a:endParaRPr lang="en-US" sz="1000">
              <a:latin typeface="Verdana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3B0395-56ED-1CC6-2AFA-43AC2C63F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502" y="1570266"/>
            <a:ext cx="2926896" cy="23295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562F17-444B-69BB-4E0D-9FEA5DEF1976}"/>
              </a:ext>
            </a:extLst>
          </p:cNvPr>
          <p:cNvSpPr txBox="1"/>
          <p:nvPr/>
        </p:nvSpPr>
        <p:spPr>
          <a:xfrm>
            <a:off x="1287236" y="715737"/>
            <a:ext cx="6858000" cy="6771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b="1" i="0" u="none" strike="noStrike">
                <a:solidFill>
                  <a:srgbClr val="000000"/>
                </a:solidFill>
                <a:effectLst/>
                <a:latin typeface="Arial Black"/>
              </a:rPr>
              <a:t>Total Value of BIF Grants Awarded: </a:t>
            </a:r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US" sz="2000" b="1" i="0" u="sng">
                <a:solidFill>
                  <a:srgbClr val="C00000"/>
                </a:solidFill>
                <a:effectLst/>
                <a:latin typeface="Arial Black"/>
              </a:rPr>
              <a:t>$</a:t>
            </a:r>
            <a:r>
              <a:rPr lang="en-US" sz="2000" b="1" u="sng">
                <a:solidFill>
                  <a:srgbClr val="C00000"/>
                </a:solidFill>
                <a:latin typeface="Arial Black"/>
              </a:rPr>
              <a:t>50,362,943.12</a:t>
            </a:r>
            <a:endParaRPr lang="en-US" sz="2000">
              <a:ea typeface="Calibri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41CC1D-C578-E1E6-C0C8-FE4752949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2D2443-3036-32B4-7018-C66307FB422E}"/>
              </a:ext>
            </a:extLst>
          </p:cNvPr>
          <p:cNvSpPr txBox="1"/>
          <p:nvPr/>
        </p:nvSpPr>
        <p:spPr>
          <a:xfrm>
            <a:off x="8630466" y="4803865"/>
            <a:ext cx="51353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7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373565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659154" y="0"/>
            <a:ext cx="1897292" cy="51435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813163" y="0"/>
            <a:ext cx="1902325" cy="51435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A group of people standing in front of a glass building&#10;&#10;Description automatically generated">
            <a:extLst>
              <a:ext uri="{FF2B5EF4-FFF2-40B4-BE49-F238E27FC236}">
                <a16:creationId xmlns:a16="http://schemas.microsoft.com/office/drawing/2014/main" id="{28522FBA-D27C-7A25-F1F6-FAB53AD88B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0" r="6991" b="15397"/>
          <a:stretch>
            <a:fillRect/>
          </a:stretch>
        </p:blipFill>
        <p:spPr>
          <a:xfrm>
            <a:off x="2764732" y="10"/>
            <a:ext cx="6379327" cy="4351558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1F9B6B4-B0C4-45C6-A086-901C960D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983580" y="0"/>
            <a:ext cx="2067670" cy="51435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AC7952-02AC-1400-C8E9-958D3141621A}"/>
              </a:ext>
            </a:extLst>
          </p:cNvPr>
          <p:cNvSpPr txBox="1"/>
          <p:nvPr/>
        </p:nvSpPr>
        <p:spPr>
          <a:xfrm>
            <a:off x="3900080" y="4373607"/>
            <a:ext cx="524147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 b="1">
                <a:latin typeface="Verdana"/>
                <a:ea typeface="Calibri"/>
                <a:cs typeface="Calibri"/>
              </a:rPr>
              <a:t>June 16, 2023 – Grand Opening of the Regional Connector </a:t>
            </a:r>
            <a:endParaRPr lang="en-US">
              <a:latin typeface="Verdana"/>
              <a:ea typeface="Calibri"/>
              <a:cs typeface="Calibri"/>
            </a:endParaRPr>
          </a:p>
          <a:p>
            <a:pPr algn="r"/>
            <a:r>
              <a:rPr lang="en-US" sz="1000" b="1">
                <a:latin typeface="Verdana"/>
                <a:ea typeface="Calibri"/>
                <a:cs typeface="Calibri"/>
              </a:rPr>
              <a:t>(Now A &amp; E Lines)</a:t>
            </a:r>
            <a:endParaRPr lang="en-US">
              <a:latin typeface="Verdana"/>
              <a:ea typeface="Calibri"/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34191B-51C8-AC82-6199-73F5250D5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78"/>
            <a:ext cx="9144000" cy="6548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D7F41C8-80E3-8FA7-63C3-2889DCE23AF8}"/>
              </a:ext>
            </a:extLst>
          </p:cNvPr>
          <p:cNvSpPr txBox="1"/>
          <p:nvPr/>
        </p:nvSpPr>
        <p:spPr>
          <a:xfrm>
            <a:off x="6532" y="-66131"/>
            <a:ext cx="9067255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300" b="1">
                <a:ea typeface="+mn-lt"/>
                <a:cs typeface="+mn-lt"/>
              </a:rPr>
              <a:t>Metro’s BIF has successfully preserved small “mom and pop” businesses along the K Line and the A &amp; E Line corridors.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643905-195F-2958-B6A6-DAD6AD78D134}"/>
              </a:ext>
            </a:extLst>
          </p:cNvPr>
          <p:cNvSpPr txBox="1"/>
          <p:nvPr/>
        </p:nvSpPr>
        <p:spPr>
          <a:xfrm>
            <a:off x="3546928" y="4753830"/>
            <a:ext cx="5547481" cy="4078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ea typeface="Calibri"/>
                <a:cs typeface="Calibri"/>
              </a:rPr>
              <a:t>*</a:t>
            </a:r>
            <a:r>
              <a:rPr lang="en-US" sz="1000" b="1">
                <a:ea typeface="Calibri"/>
                <a:cs typeface="Calibri"/>
              </a:rPr>
              <a:t>Metro’s K Line opened in October 2022 with 7 new stations.</a:t>
            </a:r>
            <a:endParaRPr lang="en-US" sz="1000">
              <a:ea typeface="Calibri"/>
              <a:cs typeface="Calibri"/>
            </a:endParaRPr>
          </a:p>
          <a:p>
            <a:r>
              <a:rPr lang="en-US" sz="1000" b="1">
                <a:ea typeface="Calibri"/>
                <a:cs typeface="Calibri"/>
              </a:rPr>
              <a:t>**Metro’s Regional Connector Project opened three new stations along the A &amp; E Lines in June 2023.</a:t>
            </a:r>
            <a:endParaRPr lang="en-US" sz="1000"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498A6E-00CA-1A71-2966-2F119F9E7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448" r="22001" b="5245"/>
          <a:stretch>
            <a:fillRect/>
          </a:stretch>
        </p:blipFill>
        <p:spPr>
          <a:xfrm>
            <a:off x="-57703" y="653143"/>
            <a:ext cx="3707496" cy="457200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5F5E67-06F8-D6BB-B36F-1D5FB6FD6C6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96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C2404-2EAF-4940-63E8-B1DF6171F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33350"/>
            <a:ext cx="5446395" cy="457200"/>
          </a:xfrm>
        </p:spPr>
        <p:txBody>
          <a:bodyPr/>
          <a:lstStyle/>
          <a:p>
            <a:r>
              <a:rPr lang="en-US" sz="3000"/>
              <a:t>BIF Eligibility Requirements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CB31F-B3A4-D819-E1F5-926571390E1E}"/>
              </a:ext>
            </a:extLst>
          </p:cNvPr>
          <p:cNvSpPr txBox="1">
            <a:spLocks/>
          </p:cNvSpPr>
          <p:nvPr/>
        </p:nvSpPr>
        <p:spPr>
          <a:xfrm>
            <a:off x="381000" y="666752"/>
            <a:ext cx="8610599" cy="46577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Small “mom and pop” business with 25 or fewer total full-time employees.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Businesses located immediately adjacent to the rail corridor and directly impacted by Metro construction.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For-profit business or non-religious, non-profit.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Continuous operation for at least 2 years along the corridor.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Must be a solvent business.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Must be able to produce relevant financial records demonstrating a loss of business revenue directly related to period of Metro’s construction disruption.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Must be in good standing with all local, state and federal taxing and licensing authorities.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Initial BIF applications must be submitted within 180 days from the end of the quarter of direct impact.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Meet other technical qualifications.</a:t>
            </a:r>
          </a:p>
          <a:p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9A4F22-AA6E-5611-A657-B5A19B02BCB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9FB6F2-0A00-7EB7-BB0D-7ED720E800DC}"/>
              </a:ext>
            </a:extLst>
          </p:cNvPr>
          <p:cNvSpPr txBox="1"/>
          <p:nvPr/>
        </p:nvSpPr>
        <p:spPr>
          <a:xfrm>
            <a:off x="8704762" y="4857750"/>
            <a:ext cx="438421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9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581655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C067F4E-F235-D699-57B4-9C8286E0E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" y="133350"/>
            <a:ext cx="5446713" cy="457200"/>
          </a:xfrm>
        </p:spPr>
        <p:txBody>
          <a:bodyPr/>
          <a:lstStyle/>
          <a:p>
            <a:r>
              <a:rPr lang="en-US" sz="3000"/>
              <a:t>BIF Eligibility Requirements Cont.</a:t>
            </a:r>
            <a:br>
              <a:rPr lang="en-US"/>
            </a:b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87951E-8562-4F9B-2EA3-0E1CF32C2124}"/>
              </a:ext>
            </a:extLst>
          </p:cNvPr>
          <p:cNvSpPr txBox="1">
            <a:spLocks/>
          </p:cNvSpPr>
          <p:nvPr/>
        </p:nvSpPr>
        <p:spPr>
          <a:xfrm>
            <a:off x="92528" y="666751"/>
            <a:ext cx="8958944" cy="413556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kern="0" dirty="0">
                <a:solidFill>
                  <a:sysClr val="windowText" lastClr="000000"/>
                </a:solidFill>
              </a:rPr>
              <a:t>How does a business owner demonstrate </a:t>
            </a:r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sz="3000" b="1" kern="0" dirty="0">
                <a:solidFill>
                  <a:sysClr val="windowText" lastClr="000000"/>
                </a:solidFill>
              </a:rPr>
              <a:t>direct impact? </a:t>
            </a:r>
            <a:endParaRPr lang="en-US" dirty="0">
              <a:solidFill>
                <a:sysClr val="windowText" lastClr="000000"/>
              </a:solidFill>
            </a:endParaRPr>
          </a:p>
          <a:p>
            <a:pPr algn="ctr"/>
            <a:endParaRPr lang="en-US" sz="3000" b="1" kern="0" dirty="0">
              <a:solidFill>
                <a:sysClr val="windowText" lastClr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b="1" kern="0">
                <a:solidFill>
                  <a:sysClr val="windowText" lastClr="000000"/>
                </a:solidFill>
              </a:rPr>
              <a:t>Immediately adjacent </a:t>
            </a:r>
            <a:r>
              <a:rPr lang="en-US" sz="2300" kern="0">
                <a:solidFill>
                  <a:sysClr val="windowText" lastClr="000000"/>
                </a:solidFill>
              </a:rPr>
              <a:t>to a rail corridor: Business property line must abut or face:</a:t>
            </a:r>
            <a:endParaRPr lang="en-US" sz="23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300" kern="0" dirty="0">
                <a:solidFill>
                  <a:sysClr val="windowText" lastClr="000000"/>
                </a:solidFill>
              </a:rPr>
              <a:t>Rail corridor;</a:t>
            </a:r>
            <a:endParaRPr lang="en-US" sz="2300" kern="0" dirty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300" kern="0" dirty="0">
                <a:solidFill>
                  <a:sysClr val="windowText" lastClr="000000"/>
                </a:solidFill>
              </a:rPr>
              <a:t>Construction staging area; or</a:t>
            </a:r>
            <a:endParaRPr lang="en-US" sz="2300" kern="0" dirty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300" kern="0" dirty="0">
                <a:solidFill>
                  <a:sysClr val="windowText" lastClr="000000"/>
                </a:solidFill>
              </a:rPr>
              <a:t>Construction storage area </a:t>
            </a:r>
            <a:endParaRPr lang="en-US" sz="2300" kern="0" dirty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300" kern="0">
              <a:solidFill>
                <a:sysClr val="windowText" lastClr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b="1" kern="0" dirty="0">
                <a:solidFill>
                  <a:sysClr val="windowText" lastClr="000000"/>
                </a:solidFill>
              </a:rPr>
              <a:t>Construction period </a:t>
            </a:r>
            <a:r>
              <a:rPr lang="en-US" sz="2300" kern="0" dirty="0">
                <a:solidFill>
                  <a:sysClr val="windowText" lastClr="000000"/>
                </a:solidFill>
              </a:rPr>
              <a:t>for direct impact: Metro rail construction activity occurred in front of the business or on the block in which the business is situated. </a:t>
            </a:r>
            <a:endParaRPr lang="en-US" sz="2300" b="1" kern="0" dirty="0">
              <a:solidFill>
                <a:sysClr val="windowText" lastClr="000000"/>
              </a:solidFill>
            </a:endParaRPr>
          </a:p>
          <a:p>
            <a:pPr marL="0" lvl="1"/>
            <a:endParaRPr lang="en-US" sz="3100" kern="0">
              <a:solidFill>
                <a:sysClr val="windowText" lastClr="000000"/>
              </a:solidFill>
            </a:endParaRPr>
          </a:p>
          <a:p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832EBF-1A29-86CD-161B-5C6C4A6714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8FAA20-64A6-D892-DB21-F4160E5A08F5}"/>
              </a:ext>
            </a:extLst>
          </p:cNvPr>
          <p:cNvSpPr txBox="1"/>
          <p:nvPr/>
        </p:nvSpPr>
        <p:spPr>
          <a:xfrm>
            <a:off x="8614954" y="4876527"/>
            <a:ext cx="50292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10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246911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384196D-E524-8F80-AD97-B1AE3696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33350"/>
            <a:ext cx="5446713" cy="533400"/>
          </a:xfrm>
        </p:spPr>
        <p:txBody>
          <a:bodyPr/>
          <a:lstStyle/>
          <a:p>
            <a:r>
              <a:rPr lang="en-US" sz="3000"/>
              <a:t>BIF Eligibility Requirements Cont.</a:t>
            </a:r>
            <a:br>
              <a:rPr lang="en-US"/>
            </a:b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3E7A38E-434E-46A9-7F1B-421FC7976C4E}"/>
              </a:ext>
            </a:extLst>
          </p:cNvPr>
          <p:cNvSpPr txBox="1">
            <a:spLocks/>
          </p:cNvSpPr>
          <p:nvPr/>
        </p:nvSpPr>
        <p:spPr>
          <a:xfrm>
            <a:off x="152400" y="742951"/>
            <a:ext cx="8915400" cy="440055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500" b="1" kern="0">
                <a:solidFill>
                  <a:sysClr val="windowText" lastClr="000000"/>
                </a:solidFill>
              </a:rPr>
              <a:t>What is the amount of grant funding a business owner </a:t>
            </a:r>
            <a:endParaRPr lang="en-US" sz="2500" kern="0">
              <a:solidFill>
                <a:sysClr val="windowText" lastClr="000000"/>
              </a:solidFill>
            </a:endParaRPr>
          </a:p>
          <a:p>
            <a:pPr algn="ctr"/>
            <a:r>
              <a:rPr lang="en-US" sz="2500" b="1" kern="0">
                <a:solidFill>
                  <a:sysClr val="windowText" lastClr="000000"/>
                </a:solidFill>
              </a:rPr>
              <a:t>can receive? </a:t>
            </a:r>
            <a:endParaRPr lang="en-US" sz="25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>
                <a:solidFill>
                  <a:sysClr val="windowText" lastClr="000000"/>
                </a:solidFill>
              </a:rPr>
              <a:t>Eligible businesses must be able to demonstrate a loss of business revenue </a:t>
            </a:r>
            <a:r>
              <a:rPr lang="en-US" sz="2400" b="1" kern="0">
                <a:solidFill>
                  <a:sysClr val="windowText" lastClr="000000"/>
                </a:solidFill>
              </a:rPr>
              <a:t>directly</a:t>
            </a:r>
            <a:r>
              <a:rPr lang="en-US" sz="2400" kern="0">
                <a:solidFill>
                  <a:sysClr val="windowText" lastClr="000000"/>
                </a:solidFill>
              </a:rPr>
              <a:t> related to the period of construction disruption.</a:t>
            </a:r>
            <a:endParaRPr lang="en-US" sz="24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kern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>
                <a:solidFill>
                  <a:sysClr val="windowText" lastClr="000000"/>
                </a:solidFill>
              </a:rPr>
              <a:t>Financial threshold:  </a:t>
            </a:r>
            <a:r>
              <a:rPr lang="en-US" sz="2400" b="1" kern="0">
                <a:solidFill>
                  <a:sysClr val="windowText" lastClr="000000"/>
                </a:solidFill>
              </a:rPr>
              <a:t>Maximum per impact year/business = not to exceed $60,000.</a:t>
            </a:r>
            <a:endParaRPr lang="en-US" sz="2400" b="1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endParaRPr lang="en-US" sz="2400" b="1" kern="0">
              <a:solidFill>
                <a:sysClr val="windowText" lastClr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>
                <a:solidFill>
                  <a:sysClr val="windowText" lastClr="000000"/>
                </a:solidFill>
              </a:rPr>
              <a:t>Covers delinquent fixed operating expenses first: Rent/Mortgage, Utilities, Insurance, Payroll and others upon review.</a:t>
            </a:r>
            <a:endParaRPr lang="en-US" sz="24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57150" algn="ctr"/>
            <a:endParaRPr lang="en-US" sz="2200" b="1" i="1" u="sng" kern="0">
              <a:solidFill>
                <a:sysClr val="windowText" lastClr="000000"/>
              </a:solidFill>
            </a:endParaRPr>
          </a:p>
          <a:p>
            <a:pPr marL="57150" algn="ctr"/>
            <a:r>
              <a:rPr lang="en-US" sz="2000" b="1" i="1" u="sng" kern="0">
                <a:solidFill>
                  <a:sysClr val="windowText" lastClr="000000"/>
                </a:solidFill>
              </a:rPr>
              <a:t>Note:</a:t>
            </a:r>
            <a:r>
              <a:rPr lang="en-US" sz="2000" b="1" i="1" kern="0">
                <a:solidFill>
                  <a:sysClr val="windowText" lastClr="000000"/>
                </a:solidFill>
              </a:rPr>
              <a:t> Special provisions exist for commercial property owners.</a:t>
            </a:r>
            <a:endParaRPr lang="en-US" sz="2000" b="1" i="1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010400-ABF9-5E78-CBAA-68C268F0BF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2A6E6C-AB7D-277C-AA2D-48FD65055CE8}"/>
              </a:ext>
            </a:extLst>
          </p:cNvPr>
          <p:cNvSpPr txBox="1"/>
          <p:nvPr/>
        </p:nvSpPr>
        <p:spPr>
          <a:xfrm>
            <a:off x="8639447" y="4849585"/>
            <a:ext cx="53884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11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475995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6" name="Rectangle 755">
            <a:extLst>
              <a:ext uri="{FF2B5EF4-FFF2-40B4-BE49-F238E27FC236}">
                <a16:creationId xmlns:a16="http://schemas.microsoft.com/office/drawing/2014/main" id="{6E25EB17-46B3-4AFD-B33A-4AEC7F63F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481EABE0-FA8E-49A5-A966-F0539111C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89788" y="272542"/>
            <a:ext cx="54864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3" name="Picture 662">
            <a:extLst>
              <a:ext uri="{FF2B5EF4-FFF2-40B4-BE49-F238E27FC236}">
                <a16:creationId xmlns:a16="http://schemas.microsoft.com/office/drawing/2014/main" id="{E70C156F-C8CA-F3BF-D5C0-73226B4536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50" r="-3" b="-3"/>
          <a:stretch>
            <a:fillRect/>
          </a:stretch>
        </p:blipFill>
        <p:spPr>
          <a:xfrm>
            <a:off x="4093899" y="728434"/>
            <a:ext cx="2245986" cy="1552898"/>
          </a:xfrm>
          <a:prstGeom prst="rect">
            <a:avLst/>
          </a:prstGeom>
        </p:spPr>
      </p:pic>
      <p:sp>
        <p:nvSpPr>
          <p:cNvPr id="758" name="Rectangle 757">
            <a:extLst>
              <a:ext uri="{FF2B5EF4-FFF2-40B4-BE49-F238E27FC236}">
                <a16:creationId xmlns:a16="http://schemas.microsoft.com/office/drawing/2014/main" id="{56A3E26D-73B1-468C-B97B-BC1815959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79" y="2034615"/>
            <a:ext cx="308610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2" name="Content Placeholder 2">
            <a:extLst>
              <a:ext uri="{FF2B5EF4-FFF2-40B4-BE49-F238E27FC236}">
                <a16:creationId xmlns:a16="http://schemas.microsoft.com/office/drawing/2014/main" id="{E81DF505-2C2B-BCE6-1773-8546F0B04495}"/>
              </a:ext>
            </a:extLst>
          </p:cNvPr>
          <p:cNvSpPr txBox="1">
            <a:spLocks/>
          </p:cNvSpPr>
          <p:nvPr/>
        </p:nvSpPr>
        <p:spPr>
          <a:xfrm>
            <a:off x="3266" y="680612"/>
            <a:ext cx="4082142" cy="43467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b="1">
                <a:solidFill>
                  <a:srgbClr val="C00000"/>
                </a:solidFill>
                <a:ea typeface="Calibri"/>
                <a:cs typeface="Calibri"/>
              </a:rPr>
              <a:t>BIF Outreach Efforts</a:t>
            </a:r>
            <a:endParaRPr lang="en-US" sz="2000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/>
              <a:t>BIF Fund Administrator conducts outreach and engagement.</a:t>
            </a:r>
            <a:endParaRPr lang="en-US" b="1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/>
              <a:t>Outreach begins in advance of construction impacts to those businesses that are potentially eligible.</a:t>
            </a:r>
            <a:endParaRPr lang="en-US" b="1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/>
              <a:t>BIF Fund Administrator determines eligibility in accordance with the BIF Administrative Guidelines.</a:t>
            </a:r>
            <a:endParaRPr lang="en-US" b="1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/>
              <a:t>BIF Business Advisors work directly with business owners to collect financial documentation.</a:t>
            </a:r>
            <a:endParaRPr lang="en-US" b="1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/>
              <a:t>BIF Business Advisors can also help or refer business owners to appropriate resources as needed.</a:t>
            </a:r>
            <a:endParaRPr lang="en-US" b="1">
              <a:ea typeface="Calibri"/>
              <a:cs typeface="Calibri"/>
            </a:endParaRPr>
          </a:p>
        </p:txBody>
      </p:sp>
      <p:pic>
        <p:nvPicPr>
          <p:cNvPr id="665" name="Picture 664">
            <a:extLst>
              <a:ext uri="{FF2B5EF4-FFF2-40B4-BE49-F238E27FC236}">
                <a16:creationId xmlns:a16="http://schemas.microsoft.com/office/drawing/2014/main" id="{27094422-AFBD-7DB8-519F-205D8B5B96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07" r="14512" b="5"/>
          <a:stretch>
            <a:fillRect/>
          </a:stretch>
        </p:blipFill>
        <p:spPr>
          <a:xfrm>
            <a:off x="4102062" y="2381279"/>
            <a:ext cx="2245987" cy="2556808"/>
          </a:xfrm>
          <a:prstGeom prst="rect">
            <a:avLst/>
          </a:prstGeom>
        </p:spPr>
      </p:pic>
      <p:pic>
        <p:nvPicPr>
          <p:cNvPr id="664" name="Picture 663">
            <a:extLst>
              <a:ext uri="{FF2B5EF4-FFF2-40B4-BE49-F238E27FC236}">
                <a16:creationId xmlns:a16="http://schemas.microsoft.com/office/drawing/2014/main" id="{12C2F154-C119-96AC-4615-B2A687D64A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53" r="23468" b="3"/>
          <a:stretch>
            <a:fillRect/>
          </a:stretch>
        </p:blipFill>
        <p:spPr>
          <a:xfrm>
            <a:off x="6431667" y="712106"/>
            <a:ext cx="2636895" cy="2477295"/>
          </a:xfrm>
          <a:prstGeom prst="rect">
            <a:avLst/>
          </a:prstGeom>
        </p:spPr>
      </p:pic>
      <p:pic>
        <p:nvPicPr>
          <p:cNvPr id="666" name="Picture 665">
            <a:extLst>
              <a:ext uri="{FF2B5EF4-FFF2-40B4-BE49-F238E27FC236}">
                <a16:creationId xmlns:a16="http://schemas.microsoft.com/office/drawing/2014/main" id="{459FEC76-043B-176F-FA6C-21250D9778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695"/>
          <a:stretch>
            <a:fillRect/>
          </a:stretch>
        </p:blipFill>
        <p:spPr>
          <a:xfrm>
            <a:off x="6447996" y="3297512"/>
            <a:ext cx="2636895" cy="1632411"/>
          </a:xfrm>
          <a:prstGeom prst="rect">
            <a:avLst/>
          </a:prstGeom>
        </p:spPr>
      </p:pic>
      <p:pic>
        <p:nvPicPr>
          <p:cNvPr id="678" name="Picture 677">
            <a:extLst>
              <a:ext uri="{FF2B5EF4-FFF2-40B4-BE49-F238E27FC236}">
                <a16:creationId xmlns:a16="http://schemas.microsoft.com/office/drawing/2014/main" id="{BF85A7DC-8D90-EB07-A1D2-DFDDC2927E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921"/>
            <a:ext cx="9144000" cy="687642"/>
          </a:xfrm>
          <a:prstGeom prst="rect">
            <a:avLst/>
          </a:prstGeom>
        </p:spPr>
      </p:pic>
      <p:sp>
        <p:nvSpPr>
          <p:cNvPr id="680" name="TextBox 679">
            <a:extLst>
              <a:ext uri="{FF2B5EF4-FFF2-40B4-BE49-F238E27FC236}">
                <a16:creationId xmlns:a16="http://schemas.microsoft.com/office/drawing/2014/main" id="{4E493C13-D6DC-6199-85BB-29A551388FC5}"/>
              </a:ext>
            </a:extLst>
          </p:cNvPr>
          <p:cNvSpPr txBox="1"/>
          <p:nvPr/>
        </p:nvSpPr>
        <p:spPr>
          <a:xfrm>
            <a:off x="2449" y="122464"/>
            <a:ext cx="716661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b="1">
                <a:ea typeface="Calibri"/>
                <a:cs typeface="Calibri"/>
              </a:rPr>
              <a:t>BIF Outreach in the Community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33CDBF-1373-23F6-7DB5-A9CE18B0619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6009" y="4801631"/>
            <a:ext cx="172084" cy="121285"/>
          </a:xfrm>
        </p:spPr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15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B4973-7489-3AA1-2AF2-9652D59D9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75" y="189548"/>
            <a:ext cx="5446395" cy="430887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800">
                <a:ea typeface="Calibri"/>
              </a:rPr>
              <a:t>BIF Award Flow </a:t>
            </a:r>
            <a:endParaRPr lang="en-US" sz="2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F5E894-D881-D643-0864-C71E7CE02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843" y="739383"/>
            <a:ext cx="6715126" cy="23414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4ABC71-FFE2-A977-C896-B105862C3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7988" y="2798968"/>
            <a:ext cx="6858000" cy="2347500"/>
          </a:xfrm>
          <a:prstGeom prst="rect">
            <a:avLst/>
          </a:prstGeom>
        </p:spPr>
      </p:pic>
      <p:sp>
        <p:nvSpPr>
          <p:cNvPr id="5" name="Diamond 4">
            <a:extLst>
              <a:ext uri="{FF2B5EF4-FFF2-40B4-BE49-F238E27FC236}">
                <a16:creationId xmlns:a16="http://schemas.microsoft.com/office/drawing/2014/main" id="{2A9EFAB9-68A6-8F62-A3A0-B9FDA626B3A8}"/>
              </a:ext>
            </a:extLst>
          </p:cNvPr>
          <p:cNvSpPr/>
          <p:nvPr/>
        </p:nvSpPr>
        <p:spPr>
          <a:xfrm>
            <a:off x="73660" y="1286878"/>
            <a:ext cx="1605096" cy="940526"/>
          </a:xfrm>
          <a:prstGeom prst="rightArrowCallou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ea typeface="Calibri"/>
                <a:cs typeface="Calibri"/>
              </a:rPr>
              <a:t>Start </a:t>
            </a:r>
            <a:endParaRPr lang="en-US">
              <a:solidFill>
                <a:schemeClr val="tx1"/>
              </a:solidFill>
            </a:endParaRPr>
          </a:p>
          <a:p>
            <a:pPr algn="ctr"/>
            <a:r>
              <a:rPr lang="en-US" sz="1600" b="1">
                <a:solidFill>
                  <a:schemeClr val="tx1"/>
                </a:solidFill>
                <a:ea typeface="Calibri"/>
                <a:cs typeface="Calibri"/>
              </a:rPr>
              <a:t>Here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Diamond 6">
            <a:extLst>
              <a:ext uri="{FF2B5EF4-FFF2-40B4-BE49-F238E27FC236}">
                <a16:creationId xmlns:a16="http://schemas.microsoft.com/office/drawing/2014/main" id="{308E29C7-9F96-44EE-EB84-28432F816207}"/>
              </a:ext>
            </a:extLst>
          </p:cNvPr>
          <p:cNvSpPr/>
          <p:nvPr/>
        </p:nvSpPr>
        <p:spPr>
          <a:xfrm>
            <a:off x="120832" y="3286942"/>
            <a:ext cx="1498961" cy="1291590"/>
          </a:xfrm>
          <a:prstGeom prst="star12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ea typeface="Calibri"/>
                <a:cs typeface="Calibri"/>
              </a:rPr>
              <a:t>Finish Here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Arrow: Circular 8">
            <a:extLst>
              <a:ext uri="{FF2B5EF4-FFF2-40B4-BE49-F238E27FC236}">
                <a16:creationId xmlns:a16="http://schemas.microsoft.com/office/drawing/2014/main" id="{E8A0EEE5-D7F2-309F-376D-3F07C58842DF}"/>
              </a:ext>
            </a:extLst>
          </p:cNvPr>
          <p:cNvSpPr/>
          <p:nvPr/>
        </p:nvSpPr>
        <p:spPr>
          <a:xfrm rot="5520000">
            <a:off x="7484030" y="1890467"/>
            <a:ext cx="1828797" cy="1494065"/>
          </a:xfrm>
          <a:prstGeom prst="circular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CC9EEA-34F5-CBBF-BF6F-172E009CD8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D95D51-D973-5C08-B62E-E8F43B253F85}"/>
              </a:ext>
            </a:extLst>
          </p:cNvPr>
          <p:cNvSpPr txBox="1"/>
          <p:nvPr/>
        </p:nvSpPr>
        <p:spPr>
          <a:xfrm>
            <a:off x="8666389" y="4867547"/>
            <a:ext cx="449035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13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87409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B57856C-1550-9D6E-5E4E-E4F1C992C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833" y="716693"/>
            <a:ext cx="4455690" cy="43036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566426-C35F-3B97-CA5C-293094536E5E}"/>
              </a:ext>
            </a:extLst>
          </p:cNvPr>
          <p:cNvSpPr txBox="1"/>
          <p:nvPr/>
        </p:nvSpPr>
        <p:spPr>
          <a:xfrm>
            <a:off x="31750" y="79375"/>
            <a:ext cx="9032874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b="1">
                <a:ea typeface="Calibri"/>
                <a:cs typeface="Calibri"/>
              </a:rPr>
              <a:t>Navigating the Metro Website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0746F4-1490-6B52-A7BD-16C3E3C2C83F}"/>
              </a:ext>
            </a:extLst>
          </p:cNvPr>
          <p:cNvSpPr/>
          <p:nvPr/>
        </p:nvSpPr>
        <p:spPr>
          <a:xfrm>
            <a:off x="6522284" y="4717865"/>
            <a:ext cx="812645" cy="2040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595F30-30E5-236A-BCB0-F21EE74B7BBB}"/>
              </a:ext>
            </a:extLst>
          </p:cNvPr>
          <p:cNvSpPr/>
          <p:nvPr/>
        </p:nvSpPr>
        <p:spPr>
          <a:xfrm>
            <a:off x="4024691" y="1612715"/>
            <a:ext cx="616703" cy="236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BE03A8A-6A66-8C2C-163F-99D36FCEA2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8277272"/>
              </p:ext>
            </p:extLst>
          </p:nvPr>
        </p:nvGraphicFramePr>
        <p:xfrm>
          <a:off x="106136" y="873578"/>
          <a:ext cx="2596243" cy="3845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2CEF120-0786-E4C0-C37A-ED6DA895B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07230C-148F-2E9C-BCF9-DEB0EF872516}"/>
              </a:ext>
            </a:extLst>
          </p:cNvPr>
          <p:cNvSpPr txBox="1"/>
          <p:nvPr/>
        </p:nvSpPr>
        <p:spPr>
          <a:xfrm>
            <a:off x="8711293" y="4867546"/>
            <a:ext cx="38617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14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090912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661DA-0BD5-D2D3-686E-B54220B97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9550"/>
            <a:ext cx="5446395" cy="369332"/>
          </a:xfrm>
        </p:spPr>
        <p:txBody>
          <a:bodyPr/>
          <a:lstStyle/>
          <a:p>
            <a:r>
              <a:rPr lang="en-US"/>
              <a:t>BIF Application Process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967C82-4F0A-5066-0D1D-C73F79636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742950"/>
            <a:ext cx="8153400" cy="3926554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5D26B162-0F2D-D650-3067-B9ACAA384629}"/>
              </a:ext>
            </a:extLst>
          </p:cNvPr>
          <p:cNvSpPr/>
          <p:nvPr/>
        </p:nvSpPr>
        <p:spPr>
          <a:xfrm>
            <a:off x="3973286" y="1888672"/>
            <a:ext cx="745671" cy="394607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6E5DD0-D49E-0345-AC6E-C070C9044BC4}"/>
              </a:ext>
            </a:extLst>
          </p:cNvPr>
          <p:cNvSpPr txBox="1"/>
          <p:nvPr/>
        </p:nvSpPr>
        <p:spPr>
          <a:xfrm>
            <a:off x="3190078" y="4667250"/>
            <a:ext cx="2374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</a:rPr>
              <a:t>www.pcrcorp.org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C16AC3-1CB6-D13B-EFB6-45AD1CD95E1A}"/>
              </a:ext>
            </a:extLst>
          </p:cNvPr>
          <p:cNvSpPr/>
          <p:nvPr/>
        </p:nvSpPr>
        <p:spPr>
          <a:xfrm>
            <a:off x="4782548" y="1887828"/>
            <a:ext cx="1498445" cy="31608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&quot;Not Allowed&quot; Symbol 5">
            <a:extLst>
              <a:ext uri="{FF2B5EF4-FFF2-40B4-BE49-F238E27FC236}">
                <a16:creationId xmlns:a16="http://schemas.microsoft.com/office/drawing/2014/main" id="{4BF4D438-1CBF-2CF8-D046-D3CFBE754180}"/>
              </a:ext>
            </a:extLst>
          </p:cNvPr>
          <p:cNvSpPr/>
          <p:nvPr/>
        </p:nvSpPr>
        <p:spPr>
          <a:xfrm>
            <a:off x="7511959" y="883375"/>
            <a:ext cx="648245" cy="574765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69E64EB-9ECD-F40D-6128-02957AF318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15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9A26C5-7C0E-6B22-CE82-B7C5526C2D63}"/>
              </a:ext>
            </a:extLst>
          </p:cNvPr>
          <p:cNvSpPr txBox="1"/>
          <p:nvPr/>
        </p:nvSpPr>
        <p:spPr>
          <a:xfrm>
            <a:off x="8459833" y="4813662"/>
            <a:ext cx="709476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15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496887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F2D2888-0252-D32B-E2C4-8C38D8DF97E7}"/>
              </a:ext>
            </a:extLst>
          </p:cNvPr>
          <p:cNvSpPr txBox="1"/>
          <p:nvPr/>
        </p:nvSpPr>
        <p:spPr>
          <a:xfrm>
            <a:off x="179614" y="98788"/>
            <a:ext cx="68563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ea typeface="Calibri"/>
                <a:cs typeface="Calibri"/>
              </a:rPr>
              <a:t>BIF Application Process Cont.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9C5308-3699-A0B0-7A9C-F3DFF55D7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25" y="710292"/>
            <a:ext cx="6863184" cy="404948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3217D6BB-698D-F399-2D30-766BD2AB831B}"/>
              </a:ext>
            </a:extLst>
          </p:cNvPr>
          <p:cNvSpPr/>
          <p:nvPr/>
        </p:nvSpPr>
        <p:spPr>
          <a:xfrm>
            <a:off x="1292679" y="3769179"/>
            <a:ext cx="1891392" cy="6422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603819-3686-F6C5-519B-B26C1A285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614" y="1283154"/>
            <a:ext cx="1311729" cy="11811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E88DE0F-4201-8A59-7192-4E7F209FED52}"/>
              </a:ext>
            </a:extLst>
          </p:cNvPr>
          <p:cNvSpPr txBox="1"/>
          <p:nvPr/>
        </p:nvSpPr>
        <p:spPr>
          <a:xfrm>
            <a:off x="2920657" y="4757057"/>
            <a:ext cx="2374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</a:rPr>
              <a:t>www.pcrcorp.org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7BE71A09-1F5B-96BA-4449-F6437518D766}"/>
              </a:ext>
            </a:extLst>
          </p:cNvPr>
          <p:cNvSpPr/>
          <p:nvPr/>
        </p:nvSpPr>
        <p:spPr>
          <a:xfrm>
            <a:off x="446315" y="3888922"/>
            <a:ext cx="745671" cy="394607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&quot;Not Allowed&quot; Symbol 1">
            <a:extLst>
              <a:ext uri="{FF2B5EF4-FFF2-40B4-BE49-F238E27FC236}">
                <a16:creationId xmlns:a16="http://schemas.microsoft.com/office/drawing/2014/main" id="{BD3FACD1-CB51-F2F9-771C-EF52F0319F6C}"/>
              </a:ext>
            </a:extLst>
          </p:cNvPr>
          <p:cNvSpPr/>
          <p:nvPr/>
        </p:nvSpPr>
        <p:spPr>
          <a:xfrm>
            <a:off x="6780439" y="718456"/>
            <a:ext cx="583746" cy="466997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F5F3D-B5DE-F6AD-ED6C-B01E4E0DAB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93054F-1A7B-0356-D069-E2214F80E00F}"/>
              </a:ext>
            </a:extLst>
          </p:cNvPr>
          <p:cNvSpPr txBox="1"/>
          <p:nvPr/>
        </p:nvSpPr>
        <p:spPr>
          <a:xfrm>
            <a:off x="8387987" y="4795701"/>
            <a:ext cx="682534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16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546746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A4B66-8F85-561E-D333-D9336B499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81" y="-4762"/>
            <a:ext cx="5367814" cy="984885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3200"/>
              <a:t>BIF Financial Documentation	</a:t>
            </a:r>
            <a:endParaRPr lang="en-US" sz="3200">
              <a:ea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61A0B-D95B-FC42-DF09-A42E00B4B686}"/>
              </a:ext>
            </a:extLst>
          </p:cNvPr>
          <p:cNvSpPr txBox="1">
            <a:spLocks/>
          </p:cNvSpPr>
          <p:nvPr/>
        </p:nvSpPr>
        <p:spPr>
          <a:xfrm>
            <a:off x="76200" y="581025"/>
            <a:ext cx="9065418" cy="49890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kern="0">
                <a:solidFill>
                  <a:sysClr val="windowText" lastClr="000000"/>
                </a:solidFill>
              </a:rPr>
              <a:t>What financial documents are considered?</a:t>
            </a:r>
          </a:p>
          <a:p>
            <a:pPr algn="ctr"/>
            <a:endParaRPr lang="en-US" sz="2400" b="1" kern="0">
              <a:solidFill>
                <a:sysClr val="windowText" lastClr="00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Current Year Tax Return (mandatory) </a:t>
            </a:r>
            <a:endParaRPr lang="en-US" sz="20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Business Bank Statements</a:t>
            </a:r>
            <a:endParaRPr lang="en-US" sz="20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California Tax and Fee Administration Statements (Formerly Board of Equalization Statements (BOE)</a:t>
            </a:r>
            <a:endParaRPr lang="en-US" sz="20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Profit &amp; Loss Statements (P &amp; L)</a:t>
            </a:r>
            <a:endParaRPr lang="en-US" sz="20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Sales Receipts</a:t>
            </a:r>
            <a:endParaRPr lang="en-US" sz="20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Other requested documentation to help determine business revenue loss</a:t>
            </a:r>
            <a:endParaRPr lang="en-US" sz="1700" kern="0">
              <a:solidFill>
                <a:sysClr val="windowText" lastClr="00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Additional</a:t>
            </a:r>
            <a:r>
              <a:rPr lang="en-US" sz="2000" kern="0">
                <a:solidFill>
                  <a:sysClr val="windowText" lastClr="000000"/>
                </a:solidFill>
                <a:ea typeface="Calibri"/>
                <a:cs typeface="Calibri"/>
              </a:rPr>
              <a:t> considerations may apply on a case-by-case basis.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kern="0">
              <a:solidFill>
                <a:sysClr val="windowText" lastClr="000000"/>
              </a:solidFill>
            </a:endParaRPr>
          </a:p>
          <a:p>
            <a:pPr lvl="1" algn="ctr"/>
            <a:r>
              <a:rPr lang="en-US" sz="2400" b="1" kern="0">
                <a:solidFill>
                  <a:sysClr val="windowText" lastClr="000000"/>
                </a:solidFill>
              </a:rPr>
              <a:t>BIF Financial Analysis: </a:t>
            </a:r>
            <a:endParaRPr lang="en-US" sz="22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lvl="1"/>
            <a:r>
              <a:rPr lang="en-US" sz="2200" kern="0">
                <a:solidFill>
                  <a:sysClr val="windowText" lastClr="000000"/>
                </a:solidFill>
              </a:rPr>
              <a:t>Compares the pre-impact revenue period to the impact revenue period.</a:t>
            </a:r>
            <a:endParaRPr lang="en-US" sz="22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lvl="2"/>
            <a:endParaRPr lang="en-US" sz="2000" b="1" i="1" kern="0">
              <a:solidFill>
                <a:sysClr val="windowText" lastClr="000000"/>
              </a:solidFill>
            </a:endParaRPr>
          </a:p>
          <a:p>
            <a:pPr lvl="2"/>
            <a:endParaRPr lang="en-US" sz="2000" b="1" i="1" kern="0">
              <a:solidFill>
                <a:sysClr val="windowText" lastClr="00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F0CB1-21BC-DB13-D4F3-F3D30E8B3A5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381CAF-F669-988F-CD69-E853661C00BD}"/>
              </a:ext>
            </a:extLst>
          </p:cNvPr>
          <p:cNvSpPr txBox="1"/>
          <p:nvPr/>
        </p:nvSpPr>
        <p:spPr>
          <a:xfrm>
            <a:off x="8484326" y="4867547"/>
            <a:ext cx="66457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17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745933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28615-C3E6-6F68-0135-A517B15DB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05" y="133350"/>
            <a:ext cx="5446395" cy="461665"/>
          </a:xfrm>
        </p:spPr>
        <p:txBody>
          <a:bodyPr/>
          <a:lstStyle/>
          <a:p>
            <a:r>
              <a:rPr lang="en-US" sz="3000"/>
              <a:t>Commercial Property Owners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5ABE0-98E5-0780-E847-B3629AF99A45}"/>
              </a:ext>
            </a:extLst>
          </p:cNvPr>
          <p:cNvSpPr txBox="1">
            <a:spLocks/>
          </p:cNvSpPr>
          <p:nvPr/>
        </p:nvSpPr>
        <p:spPr>
          <a:xfrm>
            <a:off x="116205" y="693182"/>
            <a:ext cx="8875395" cy="442888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kern="0">
                <a:solidFill>
                  <a:sysClr val="windowText" lastClr="000000"/>
                </a:solidFill>
              </a:rPr>
              <a:t>Are commercial property owners eligible to apply?</a:t>
            </a:r>
            <a:endParaRPr lang="en-US" sz="2400" b="1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endParaRPr lang="en-US" sz="24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>
                <a:solidFill>
                  <a:sysClr val="windowText" lastClr="000000"/>
                </a:solidFill>
              </a:rPr>
              <a:t>YES. Commercial property owners must meet all eligibility requirements.</a:t>
            </a:r>
            <a:endParaRPr lang="en-US">
              <a:solidFill>
                <a:sysClr val="windowText" lastClr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>
                <a:solidFill>
                  <a:sysClr val="windowText" lastClr="000000"/>
                </a:solidFill>
              </a:rPr>
              <a:t>Commercial property owners generally apply for rental revenue loss from their tenants. However, tenants and their property owners may not both file for the same revenue loss time- period. Property owners may also file a claim for delinquent mortgage, utilities, insurance and other expenses as determined by the program administrator.</a:t>
            </a:r>
            <a:endParaRPr lang="en-US" sz="24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>
                <a:solidFill>
                  <a:sysClr val="windowText" lastClr="000000"/>
                </a:solidFill>
              </a:rPr>
              <a:t>Other special provisions apply for commercial property owners.</a:t>
            </a:r>
            <a:endParaRPr lang="en-US" sz="24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r>
              <a:rPr lang="en-US" sz="2300" kern="0">
                <a:solidFill>
                  <a:sysClr val="windowText" lastClr="000000"/>
                </a:solidFill>
              </a:rPr>
              <a:t>                      </a:t>
            </a:r>
            <a:r>
              <a:rPr lang="en-US" sz="2000" kern="0">
                <a:solidFill>
                  <a:sysClr val="windowText" lastClr="000000"/>
                </a:solidFill>
              </a:rPr>
              <a:t> </a:t>
            </a:r>
            <a:endParaRPr lang="en-US" sz="20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algn="ctr"/>
            <a:r>
              <a:rPr lang="en-US" sz="2000" b="1" i="1" kern="0">
                <a:solidFill>
                  <a:sysClr val="windowText" lastClr="000000"/>
                </a:solidFill>
              </a:rPr>
              <a:t>Note: Residential property owners are not eligible to apply. </a:t>
            </a:r>
            <a:endParaRPr lang="en-US" sz="2000" b="1" i="1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514350" indent="-514350"/>
            <a:endParaRPr lang="en-US" sz="2800" kern="0">
              <a:solidFill>
                <a:sysClr val="windowText" lastClr="000000"/>
              </a:solidFill>
            </a:endParaRPr>
          </a:p>
          <a:p>
            <a:pPr marL="514350" indent="-514350"/>
            <a:endParaRPr lang="en-US" sz="2800" kern="0">
              <a:solidFill>
                <a:sysClr val="windowText" lastClr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46311-9A00-45CA-7F82-B40E09CA6A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000693-5A4D-C1E1-D5A2-969CBC68FB50}"/>
              </a:ext>
            </a:extLst>
          </p:cNvPr>
          <p:cNvSpPr txBox="1"/>
          <p:nvPr/>
        </p:nvSpPr>
        <p:spPr>
          <a:xfrm>
            <a:off x="8540659" y="4741817"/>
            <a:ext cx="493939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18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529934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CA98D-49F2-7F05-D62A-F7C77F509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09550"/>
            <a:ext cx="5446395" cy="492443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3200"/>
              <a:t>Presumptive Eligibility Award</a:t>
            </a:r>
            <a:endParaRPr lang="en-US" sz="3200">
              <a:ea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9CBDEB-8A31-4475-52E0-D0ADEFF651BB}"/>
              </a:ext>
            </a:extLst>
          </p:cNvPr>
          <p:cNvSpPr txBox="1"/>
          <p:nvPr/>
        </p:nvSpPr>
        <p:spPr>
          <a:xfrm>
            <a:off x="-4763" y="695324"/>
            <a:ext cx="9165431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cs typeface="Calibri"/>
              </a:rPr>
              <a:t>What is it?</a:t>
            </a:r>
            <a:endParaRPr lang="en-US" sz="2400">
              <a:ea typeface="Calibri"/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The Presumptive Eligibility Award (PEA) is a grant alternative that offers up to $1,500 per impact year to small “mom and pop” businesses, including micro-businesses such as sidewalk and street vendors. </a:t>
            </a:r>
          </a:p>
          <a:p>
            <a:pPr marL="1257300" lvl="2" indent="-342900">
              <a:buFont typeface="Wingdings"/>
              <a:buChar char="§"/>
            </a:pPr>
            <a:r>
              <a:rPr lang="en-US" sz="1600">
                <a:ea typeface="+mn-lt"/>
                <a:cs typeface="+mn-lt"/>
              </a:rPr>
              <a:t>The PEA has less restrictive documentation requirements than the typical BIF award, and targets businesses that may not have access to extensive financial records.</a:t>
            </a:r>
          </a:p>
          <a:p>
            <a:pPr marL="1257300" lvl="2" indent="-342900">
              <a:buFont typeface="Wingdings"/>
              <a:buChar char="§"/>
            </a:pPr>
            <a:endParaRPr lang="en-US" sz="1600">
              <a:ea typeface="Calibri"/>
              <a:cs typeface="Calibri"/>
            </a:endParaRPr>
          </a:p>
          <a:p>
            <a:pPr marL="1257300" lvl="2" indent="-342900">
              <a:buFont typeface="Wingdings,Sans-Serif"/>
              <a:buChar char="§"/>
            </a:pPr>
            <a:r>
              <a:rPr lang="en-US" sz="1600">
                <a:ea typeface="+mn-lt"/>
                <a:cs typeface="+mn-lt"/>
              </a:rPr>
              <a:t>However, the difference in relevant documentation from the BIF depends on the type of business and is determined on a case-by-case basis.</a:t>
            </a:r>
          </a:p>
          <a:p>
            <a:pPr marL="1257300" lvl="2" indent="-342900">
              <a:buFont typeface="Wingdings,Sans-Serif"/>
              <a:buChar char="§"/>
            </a:pPr>
            <a:endParaRPr lang="en-US" sz="1600">
              <a:ea typeface="Calibri"/>
              <a:cs typeface="Calibri"/>
            </a:endParaRPr>
          </a:p>
          <a:p>
            <a:pPr marL="1257300" lvl="2" indent="-342900">
              <a:buFont typeface="Wingdings"/>
              <a:buChar char="§"/>
            </a:pPr>
            <a:r>
              <a:rPr lang="en-US" sz="1600">
                <a:ea typeface="+mn-lt"/>
                <a:cs typeface="+mn-lt"/>
              </a:rPr>
              <a:t>The PEA has the same eligibility requirements as the BIF, requiring that applicants be either for-profit or non-religious non-profits located on a Metro project corridor for at least 2 years with 25 or fewer full-time employees. </a:t>
            </a:r>
            <a:endParaRPr lang="en-US" sz="1600">
              <a:ea typeface="Calibri"/>
              <a:cs typeface="Calibri"/>
            </a:endParaRPr>
          </a:p>
          <a:p>
            <a:pPr marL="1257300" lvl="2" indent="-342900">
              <a:buFont typeface="Wingdings"/>
              <a:buChar char="§"/>
            </a:pPr>
            <a:endParaRPr lang="en-US" sz="1600">
              <a:ea typeface="+mn-lt"/>
              <a:cs typeface="+mn-lt"/>
            </a:endParaRPr>
          </a:p>
          <a:p>
            <a:pPr marL="1257300" lvl="2" indent="-342900">
              <a:buFont typeface="Wingdings"/>
              <a:buChar char="§"/>
            </a:pPr>
            <a:r>
              <a:rPr lang="en-US" sz="1600">
                <a:ea typeface="+mn-lt"/>
                <a:cs typeface="+mn-lt"/>
              </a:rPr>
              <a:t>A small business applies to the Presumptive Eligibility Award (PEA) in the same way as the regular BIF award by submitting the application to the Fund Administrator.</a:t>
            </a:r>
            <a:endParaRPr lang="en-US" sz="1600">
              <a:ea typeface="Calibri"/>
              <a:cs typeface="Calibri"/>
            </a:endParaRPr>
          </a:p>
          <a:p>
            <a:endParaRPr lang="en-US">
              <a:ea typeface="+mn-lt"/>
              <a:cs typeface="+mn-lt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52F5C-B866-13B0-9927-1925D6833A3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C0D249-082B-1D14-010B-CE26D90C3090}"/>
              </a:ext>
            </a:extLst>
          </p:cNvPr>
          <p:cNvSpPr txBox="1"/>
          <p:nvPr/>
        </p:nvSpPr>
        <p:spPr>
          <a:xfrm>
            <a:off x="8578215" y="4800600"/>
            <a:ext cx="370657" cy="2236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19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890473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87878-F06C-75F2-E61B-0D757CB18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9550"/>
            <a:ext cx="5446395" cy="369332"/>
          </a:xfrm>
        </p:spPr>
        <p:txBody>
          <a:bodyPr/>
          <a:lstStyle/>
          <a:p>
            <a:r>
              <a:rPr lang="en-US"/>
              <a:t>BIF Contact Information</a:t>
            </a:r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F87C8E0C-C22D-23A3-EE06-4B03822329CE}"/>
              </a:ext>
            </a:extLst>
          </p:cNvPr>
          <p:cNvSpPr/>
          <p:nvPr/>
        </p:nvSpPr>
        <p:spPr>
          <a:xfrm>
            <a:off x="2832228" y="2304290"/>
            <a:ext cx="55244" cy="255904"/>
          </a:xfrm>
          <a:custGeom>
            <a:avLst/>
            <a:gdLst/>
            <a:ahLst/>
            <a:cxnLst/>
            <a:rect l="l" t="t" r="r" b="b"/>
            <a:pathLst>
              <a:path w="55244" h="255905">
                <a:moveTo>
                  <a:pt x="55248" y="0"/>
                </a:moveTo>
                <a:lnTo>
                  <a:pt x="41906" y="5810"/>
                </a:lnTo>
                <a:lnTo>
                  <a:pt x="23856" y="24645"/>
                </a:lnTo>
                <a:lnTo>
                  <a:pt x="7690" y="62450"/>
                </a:lnTo>
                <a:lnTo>
                  <a:pt x="0" y="125172"/>
                </a:lnTo>
                <a:lnTo>
                  <a:pt x="6278" y="191109"/>
                </a:lnTo>
                <a:lnTo>
                  <a:pt x="22601" y="230842"/>
                </a:lnTo>
                <a:lnTo>
                  <a:pt x="41436" y="250320"/>
                </a:lnTo>
                <a:lnTo>
                  <a:pt x="55248" y="255491"/>
                </a:lnTo>
                <a:lnTo>
                  <a:pt x="55248" y="183473"/>
                </a:lnTo>
                <a:lnTo>
                  <a:pt x="49153" y="181517"/>
                </a:lnTo>
                <a:lnTo>
                  <a:pt x="45412" y="175542"/>
                </a:lnTo>
                <a:lnTo>
                  <a:pt x="43241" y="165388"/>
                </a:lnTo>
                <a:lnTo>
                  <a:pt x="41854" y="150893"/>
                </a:lnTo>
                <a:lnTo>
                  <a:pt x="40913" y="138756"/>
                </a:lnTo>
                <a:lnTo>
                  <a:pt x="40599" y="125816"/>
                </a:lnTo>
                <a:lnTo>
                  <a:pt x="40913" y="112552"/>
                </a:lnTo>
                <a:lnTo>
                  <a:pt x="55248" y="73743"/>
                </a:lnTo>
                <a:lnTo>
                  <a:pt x="55248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B9F66B-B74D-4E8D-1841-B6FA6A3ED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2166"/>
            <a:ext cx="9144000" cy="345916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2F53BF-33B0-13DA-27AD-0EC1509A780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20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A70947-4FAC-357C-DC34-08F7954765B6}"/>
              </a:ext>
            </a:extLst>
          </p:cNvPr>
          <p:cNvSpPr txBox="1"/>
          <p:nvPr/>
        </p:nvSpPr>
        <p:spPr>
          <a:xfrm>
            <a:off x="8572500" y="4798968"/>
            <a:ext cx="350247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dirty="0">
                <a:ea typeface="Calibri"/>
                <a:cs typeface="Calibri"/>
              </a:rPr>
              <a:t>20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161032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5143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997A28-EAC5-37F9-92B3-ABE674E13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107" y="450474"/>
            <a:ext cx="3027251" cy="17907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</a:pPr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 &amp; Answers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AA1D2-3F3A-827F-CB53-82910D9C7927}"/>
              </a:ext>
            </a:extLst>
          </p:cNvPr>
          <p:cNvSpPr txBox="1"/>
          <p:nvPr/>
        </p:nvSpPr>
        <p:spPr>
          <a:xfrm>
            <a:off x="771855" y="2207028"/>
            <a:ext cx="3487625" cy="236982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000" i="1">
                <a:latin typeface="Verdana"/>
                <a:ea typeface="Verdana"/>
              </a:rPr>
              <a:t>We would love to hear your thoughts!</a:t>
            </a:r>
            <a:endParaRPr lang="en-US"/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2000" i="1" kern="1200">
              <a:solidFill>
                <a:schemeClr val="tx1"/>
              </a:solidFill>
              <a:latin typeface="Verdana"/>
              <a:ea typeface="Verdana"/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000" i="1">
                <a:latin typeface="Verdana"/>
                <a:ea typeface="Verdana"/>
                <a:cs typeface="Calibri"/>
              </a:rPr>
              <a:t>Please take a few minutes to complete our survey. 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000" i="1">
                <a:latin typeface="Verdana"/>
                <a:ea typeface="Verdana"/>
                <a:cs typeface="Calibri"/>
              </a:rPr>
              <a:t>Your feedback will help us serve you better.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2238744"/>
            <a:ext cx="548639" cy="505095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23252" y="0"/>
            <a:ext cx="1120748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64357" y="293914"/>
            <a:ext cx="4507025" cy="451280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43DEEC-03E9-85BF-DAD5-4BA974A6FC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367" t="16074" r="3670" b="44590"/>
          <a:stretch>
            <a:fillRect/>
          </a:stretch>
        </p:blipFill>
        <p:spPr>
          <a:xfrm>
            <a:off x="4441869" y="512333"/>
            <a:ext cx="4152000" cy="407476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40075E-759C-7895-1E5A-0CA0695B68D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15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299B4-1D03-E360-E257-77A061624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9119" y="2020728"/>
            <a:ext cx="6953726" cy="553998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3600">
                <a:ea typeface="Calibri"/>
              </a:rPr>
              <a:t>Thank You for Joining Us!!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18BE46-CA18-DE7F-B985-BF880D1763B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332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c7e7a71-daaa-4c93-8e21-726a89189e81" xsi:nil="true"/>
    <lcf76f155ced4ddcb4097134ff3c332f xmlns="4916b264-454a-4a34-9c5c-3445fa80c0f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78328F5E349A4F8EB1CB46E9DB9668" ma:contentTypeVersion="15" ma:contentTypeDescription="Create a new document." ma:contentTypeScope="" ma:versionID="ed700f2df8e94ac9ca6a6aba6a13a4ae">
  <xsd:schema xmlns:xsd="http://www.w3.org/2001/XMLSchema" xmlns:xs="http://www.w3.org/2001/XMLSchema" xmlns:p="http://schemas.microsoft.com/office/2006/metadata/properties" xmlns:ns2="4916b264-454a-4a34-9c5c-3445fa80c0ff" xmlns:ns3="6c7e7a71-daaa-4c93-8e21-726a89189e81" targetNamespace="http://schemas.microsoft.com/office/2006/metadata/properties" ma:root="true" ma:fieldsID="5bbbb60584eb9d024d24a328d99910db" ns2:_="" ns3:_="">
    <xsd:import namespace="4916b264-454a-4a34-9c5c-3445fa80c0ff"/>
    <xsd:import namespace="6c7e7a71-daaa-4c93-8e21-726a89189e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16b264-454a-4a34-9c5c-3445fa80c0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b35d8d6-c495-4997-a5c0-b3dbc42d7f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7e7a71-daaa-4c93-8e21-726a89189e8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a6dc2bb-599c-4835-8a6a-d4c12540debf}" ma:internalName="TaxCatchAll" ma:showField="CatchAllData" ma:web="6c7e7a71-daaa-4c93-8e21-726a89189e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75EC79-45B0-4E5E-9B72-4D5F02178F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B79733D-4C6D-45DE-BE4A-A736CB04EF63}">
  <ds:schemaRefs>
    <ds:schemaRef ds:uri="4916b264-454a-4a34-9c5c-3445fa80c0ff"/>
    <ds:schemaRef ds:uri="6c7e7a71-daaa-4c93-8e21-726a89189e81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67A46F7-62AB-40A6-AF85-22FFE2DE7C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16b264-454a-4a34-9c5c-3445fa80c0ff"/>
    <ds:schemaRef ds:uri="6c7e7a71-daaa-4c93-8e21-726a89189e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(16:9)</PresentationFormat>
  <Slides>22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BIF Information Session Agenda</vt:lpstr>
      <vt:lpstr>BIF Program Overview</vt:lpstr>
      <vt:lpstr>BIF Administrative Guidelines</vt:lpstr>
      <vt:lpstr>BIF Grant Activity To Date</vt:lpstr>
      <vt:lpstr>PowerPoint Presentation</vt:lpstr>
      <vt:lpstr>BIF Eligibility Requirements </vt:lpstr>
      <vt:lpstr>BIF Eligibility Requirements Cont. </vt:lpstr>
      <vt:lpstr>BIF Eligibility Requirements Cont. </vt:lpstr>
      <vt:lpstr>PowerPoint Presentation</vt:lpstr>
      <vt:lpstr>BIF Award Flow </vt:lpstr>
      <vt:lpstr>PowerPoint Presentation</vt:lpstr>
      <vt:lpstr>BIF Application Process </vt:lpstr>
      <vt:lpstr>PowerPoint Presentation</vt:lpstr>
      <vt:lpstr>BIF Financial Documentation </vt:lpstr>
      <vt:lpstr>Commercial Property Owners</vt:lpstr>
      <vt:lpstr>Presumptive Eligibility Award</vt:lpstr>
      <vt:lpstr>BIF Contact Information</vt:lpstr>
      <vt:lpstr>Questions &amp; Answers</vt:lpstr>
      <vt:lpstr>Thank You for Joining Us!!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HC</dc:creator>
  <cp:revision>87</cp:revision>
  <dcterms:created xsi:type="dcterms:W3CDTF">2025-03-22T18:19:45Z</dcterms:created>
  <dcterms:modified xsi:type="dcterms:W3CDTF">2025-12-15T18:24:27Z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2025-03-20T00:00:00Z</vt:filetime>
  </property>
  <property fmtid="{D5CDD505-2E9C-101B-9397-08002B2CF9AE}" pid="3" name="LastSaved">
    <vt:filetime>2025-03-22T00:00:00Z</vt:filetime>
  </property>
  <property fmtid="{D5CDD505-2E9C-101B-9397-08002B2CF9AE}" pid="4" name="ContentTypeId">
    <vt:lpwstr>0x0101003478328F5E349A4F8EB1CB46E9DB9668</vt:lpwstr>
  </property>
  <property fmtid="{D5CDD505-2E9C-101B-9397-08002B2CF9AE}" pid="5" name="MediaServiceImageTags">
    <vt:lpwstr/>
  </property>
</Properties>
</file>