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omments/modernComment_100_0.xml" ContentType="application/vnd.ms-powerpoint.comments+xml"/>
  <Override PartName="/ppt/comments/modernComment_13B_C34BDB67.xml" ContentType="application/vnd.ms-powerpoint.comments+xml"/>
  <Override PartName="/ppt/comments/modernComment_13E_1675BDD6.xml" ContentType="application/vnd.ms-powerpoint.comments+xml"/>
  <Override PartName="/ppt/comments/modernComment_133_6FB46053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4"/>
  </p:sldMasterIdLst>
  <p:notesMasterIdLst>
    <p:notesMasterId r:id="rId26"/>
  </p:notesMasterIdLst>
  <p:sldIdLst>
    <p:sldId id="256" r:id="rId5"/>
    <p:sldId id="257" r:id="rId6"/>
    <p:sldId id="264" r:id="rId7"/>
    <p:sldId id="317" r:id="rId8"/>
    <p:sldId id="315" r:id="rId9"/>
    <p:sldId id="327" r:id="rId10"/>
    <p:sldId id="312" r:id="rId11"/>
    <p:sldId id="291" r:id="rId12"/>
    <p:sldId id="292" r:id="rId13"/>
    <p:sldId id="293" r:id="rId14"/>
    <p:sldId id="318" r:id="rId15"/>
    <p:sldId id="307" r:id="rId16"/>
    <p:sldId id="316" r:id="rId17"/>
    <p:sldId id="296" r:id="rId18"/>
    <p:sldId id="311" r:id="rId19"/>
    <p:sldId id="299" r:id="rId20"/>
    <p:sldId id="300" r:id="rId21"/>
    <p:sldId id="301" r:id="rId22"/>
    <p:sldId id="328" r:id="rId23"/>
    <p:sldId id="304" r:id="rId24"/>
    <p:sldId id="314" r:id="rId25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7A708D-2D0C-84D2-075E-6C16E5C0B465}" name="Choi, Aaron" initials="CA" userId="S::choiaa@metro.net::01ee90b1-c505-4c78-bd42-95e684c91813" providerId="AD"/>
  <p188:author id="{1876789D-6742-E642-3CA0-78B7ED53D41F}" name="Carcamo, Hellen" initials="CH" userId="S::carcamoh@metro.net::7441719f-adbc-4a78-95cd-c400c023ac1e" providerId="AD"/>
  <p188:author id="{E72078D0-7F57-BCE8-9919-DF52D61A1658}" name="Carcamo, Hellen" initials="HC" userId="S::CarcamoH@metro.net::7441719f-adbc-4a78-95cd-c400c023ac1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9870AB-327A-3313-B844-8DEACED9BCAE}" v="54" dt="2026-03-02T21:02:24.409"/>
    <p1510:client id="{270F8A44-DA1C-9134-5532-84B84A1661FE}" v="2" dt="2026-03-02T20:59:33.854"/>
    <p1510:client id="{58853E84-6D10-BAE3-6347-22E00C6EBB75}" v="1" dt="2026-03-02T17:48:56.769"/>
    <p1510:client id="{6D05A20A-39BE-D950-3468-DBA85E3D2731}" v="56" dt="2026-03-02T21:01:28.101"/>
    <p1510:client id="{DEB5AE6B-9582-5183-34B3-162E134B0B40}" v="166" dt="2026-03-02T20:54:24.272"/>
    <p1510:client id="{E3DAA1B2-CE6F-D98B-F4DA-E9FF588E5F45}" v="17" dt="2026-03-03T01:38:28.169"/>
    <p1510:client id="{EF9A583A-FF5C-3B6A-10A2-B7B62BF5E65E}" v="1247" dt="2026-03-02T21:34:16.263"/>
    <p1510:client id="{F02D0326-7EF0-7C2F-F9F4-C460FDD62823}" v="120" dt="2026-03-03T02:47:00.202"/>
    <p1510:client id="{F549BC55-68F5-07BC-7A17-DAE2A7FEBEDD}" v="10" dt="2026-03-03T02:32:55.84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modernComment_13B_C34BDB6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7CE92AE-D296-4AE0-80F9-E337054C9812}" authorId="{1876789D-6742-E642-3CA0-78B7ED53D41F}" status="resolved" created="2026-02-24T21:23:12.288" complete="100000">
    <pc:sldMkLst xmlns:pc="http://schemas.microsoft.com/office/powerpoint/2013/main/command">
      <pc:docMk/>
      <pc:sldMk cId="3276528487" sldId="315"/>
    </pc:sldMkLst>
    <p188:txBody>
      <a:bodyPr/>
      <a:lstStyle/>
      <a:p>
        <a:r>
          <a:rPr lang="en-US"/>
          <a:t>fix the bullet points (slide 4)</a:t>
        </a:r>
      </a:p>
    </p188:txBody>
  </p188:cm>
</p188:cmLst>
</file>

<file path=ppt/comments/modernComment_13E_1675BDD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931C3F4-2BE6-4392-B81A-5DCFD2CAAB56}" authorId="{1876789D-6742-E642-3CA0-78B7ED53D41F}" created="2026-02-24T21:35:30.99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76815062" sldId="318"/>
      <ac:picMk id="665" creationId="{27094422-AFBD-7DB8-519F-205D8B5B96A2}"/>
    </ac:deMkLst>
    <p188:txBody>
      <a:bodyPr/>
      <a:lstStyle/>
      <a:p>
        <a:r>
          <a:rPr lang="en-US"/>
          <a:t>update slide 11 with new photos with PCR/BIF team.</a:t>
        </a:r>
      </a:p>
    </p188:txBody>
  </p188:cm>
</p188:cmLst>
</file>

<file path=ppt/comments/modernComment_100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A36C419-5DF2-415F-934C-02F5402E8489}" authorId="{1876789D-6742-E642-3CA0-78B7ED53D41F}" status="resolved" created="2026-02-24T21:32:45.730" complete="100000">
    <pc:sldMkLst xmlns:pc="http://schemas.microsoft.com/office/powerpoint/2013/main/command">
      <pc:docMk/>
      <pc:sldMk cId="0" sldId="256"/>
    </pc:sldMkLst>
    <p188:txBody>
      <a:bodyPr/>
      <a:lstStyle/>
      <a:p>
        <a:r>
          <a:rPr lang="en-US"/>
          <a:t>[@Winston, Angela] this is the current ppt for March 4, 2026</a:t>
        </a:r>
      </a:p>
    </p188:txBody>
  </p188:cm>
</p188:cmLst>
</file>

<file path=ppt/comments/modernComment_133_6FB4605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701040E-2A14-4D31-9936-BEE94F2C69EF}" authorId="{1876789D-6742-E642-3CA0-78B7ED53D41F}" created="2026-02-24T21:37:13.54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874092115" sldId="307"/>
      <ac:picMk id="4" creationId="{F6F5E894-D881-D643-0864-C71E7CE02221}"/>
    </ac:deMkLst>
    <p188:txBody>
      <a:bodyPr/>
      <a:lstStyle/>
      <a:p>
        <a:r>
          <a:rPr lang="en-US"/>
          <a:t>lettering all bold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2310A9-9A31-48B7-A80D-79B2BBAA57B1}" type="doc">
      <dgm:prSet loTypeId="urn:microsoft.com/office/officeart/2005/8/layout/hProcess3" loCatId="process" qsTypeId="urn:microsoft.com/office/officeart/2005/8/quickstyle/simple1" qsCatId="simple" csTypeId="urn:microsoft.com/office/officeart/2005/8/colors/accent2_2" csCatId="accent2" phldr="1"/>
      <dgm:spPr/>
    </dgm:pt>
    <dgm:pt modelId="{211BA747-CE6A-4B3B-8E7A-84D50C4CAF47}">
      <dgm:prSet phldrT="[Text]" phldr="0"/>
      <dgm:spPr/>
      <dgm:t>
        <a:bodyPr/>
        <a:lstStyle/>
        <a:p>
          <a:r>
            <a:rPr lang="en-US" b="1" dirty="0">
              <a:latin typeface="Calibri"/>
            </a:rPr>
            <a:t>Visit Metro.net/</a:t>
          </a:r>
          <a:r>
            <a:rPr lang="en-US" b="1" dirty="0" err="1">
              <a:latin typeface="Calibri"/>
            </a:rPr>
            <a:t>bif</a:t>
          </a:r>
          <a:endParaRPr lang="en-US" b="1" dirty="0"/>
        </a:p>
      </dgm:t>
    </dgm:pt>
    <dgm:pt modelId="{585FF4CE-5AC7-43DA-B146-F74C785051CC}" type="parTrans" cxnId="{0976422B-0401-4B01-B7CD-96263E79D3C8}">
      <dgm:prSet/>
      <dgm:spPr/>
    </dgm:pt>
    <dgm:pt modelId="{9F87DC4B-764F-4486-9B76-2E638B7C0341}" type="sibTrans" cxnId="{0976422B-0401-4B01-B7CD-96263E79D3C8}">
      <dgm:prSet/>
      <dgm:spPr/>
    </dgm:pt>
    <dgm:pt modelId="{9607B867-BFE9-43E3-9E4A-2EF709B07056}" type="pres">
      <dgm:prSet presAssocID="{DC2310A9-9A31-48B7-A80D-79B2BBAA57B1}" presName="Name0" presStyleCnt="0">
        <dgm:presLayoutVars>
          <dgm:dir/>
          <dgm:animLvl val="lvl"/>
          <dgm:resizeHandles val="exact"/>
        </dgm:presLayoutVars>
      </dgm:prSet>
      <dgm:spPr/>
    </dgm:pt>
    <dgm:pt modelId="{F973E064-CCD2-49B7-AA31-F84DD69EE0C1}" type="pres">
      <dgm:prSet presAssocID="{DC2310A9-9A31-48B7-A80D-79B2BBAA57B1}" presName="dummy" presStyleCnt="0"/>
      <dgm:spPr/>
    </dgm:pt>
    <dgm:pt modelId="{AAD3C116-D37B-42AD-B41D-2277DAF13898}" type="pres">
      <dgm:prSet presAssocID="{DC2310A9-9A31-48B7-A80D-79B2BBAA57B1}" presName="linH" presStyleCnt="0"/>
      <dgm:spPr/>
    </dgm:pt>
    <dgm:pt modelId="{09527D8B-1D6D-4371-9B7D-0BC91BD2AD68}" type="pres">
      <dgm:prSet presAssocID="{DC2310A9-9A31-48B7-A80D-79B2BBAA57B1}" presName="padding1" presStyleCnt="0"/>
      <dgm:spPr/>
    </dgm:pt>
    <dgm:pt modelId="{BFAA0E19-8344-4136-B7B7-B037C5D7FECB}" type="pres">
      <dgm:prSet presAssocID="{211BA747-CE6A-4B3B-8E7A-84D50C4CAF47}" presName="linV" presStyleCnt="0"/>
      <dgm:spPr/>
    </dgm:pt>
    <dgm:pt modelId="{6AA34192-EC8B-4E50-8F12-58CB6CBBC846}" type="pres">
      <dgm:prSet presAssocID="{211BA747-CE6A-4B3B-8E7A-84D50C4CAF47}" presName="spVertical1" presStyleCnt="0"/>
      <dgm:spPr/>
    </dgm:pt>
    <dgm:pt modelId="{B37FFB77-31A4-44B2-9042-DD65D7E00CAD}" type="pres">
      <dgm:prSet presAssocID="{211BA747-CE6A-4B3B-8E7A-84D50C4CAF47}" presName="parTx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F0BBD7AD-9C8F-4D68-8F3C-4E6C9F3E9332}" type="pres">
      <dgm:prSet presAssocID="{211BA747-CE6A-4B3B-8E7A-84D50C4CAF47}" presName="spVertical2" presStyleCnt="0"/>
      <dgm:spPr/>
    </dgm:pt>
    <dgm:pt modelId="{08BD7F9A-DF18-4CC6-8D87-3AF41F079426}" type="pres">
      <dgm:prSet presAssocID="{211BA747-CE6A-4B3B-8E7A-84D50C4CAF47}" presName="spVertical3" presStyleCnt="0"/>
      <dgm:spPr/>
    </dgm:pt>
    <dgm:pt modelId="{14C1006B-952A-46F3-B715-DAB78E53AE26}" type="pres">
      <dgm:prSet presAssocID="{DC2310A9-9A31-48B7-A80D-79B2BBAA57B1}" presName="padding2" presStyleCnt="0"/>
      <dgm:spPr/>
    </dgm:pt>
    <dgm:pt modelId="{49C1B790-4EF5-44E3-95B4-672D089597ED}" type="pres">
      <dgm:prSet presAssocID="{DC2310A9-9A31-48B7-A80D-79B2BBAA57B1}" presName="negArrow" presStyleCnt="0"/>
      <dgm:spPr/>
    </dgm:pt>
    <dgm:pt modelId="{838885DA-6350-43E8-A5D2-332AD32127A2}" type="pres">
      <dgm:prSet presAssocID="{DC2310A9-9A31-48B7-A80D-79B2BBAA57B1}" presName="backgroundArrow" presStyleLbl="node1" presStyleIdx="0" presStyleCnt="1"/>
      <dgm:spPr/>
    </dgm:pt>
  </dgm:ptLst>
  <dgm:cxnLst>
    <dgm:cxn modelId="{0976422B-0401-4B01-B7CD-96263E79D3C8}" srcId="{DC2310A9-9A31-48B7-A80D-79B2BBAA57B1}" destId="{211BA747-CE6A-4B3B-8E7A-84D50C4CAF47}" srcOrd="0" destOrd="0" parTransId="{585FF4CE-5AC7-43DA-B146-F74C785051CC}" sibTransId="{9F87DC4B-764F-4486-9B76-2E638B7C0341}"/>
    <dgm:cxn modelId="{A522105D-9DD5-475B-BB79-05437ADE75DB}" type="presOf" srcId="{211BA747-CE6A-4B3B-8E7A-84D50C4CAF47}" destId="{B37FFB77-31A4-44B2-9042-DD65D7E00CAD}" srcOrd="0" destOrd="0" presId="urn:microsoft.com/office/officeart/2005/8/layout/hProcess3"/>
    <dgm:cxn modelId="{FA41245E-978E-4B6A-B143-DB51A661DE90}" type="presOf" srcId="{DC2310A9-9A31-48B7-A80D-79B2BBAA57B1}" destId="{9607B867-BFE9-43E3-9E4A-2EF709B07056}" srcOrd="0" destOrd="0" presId="urn:microsoft.com/office/officeart/2005/8/layout/hProcess3"/>
    <dgm:cxn modelId="{8738118C-A2C8-4088-AB31-D59B7ECC9259}" type="presParOf" srcId="{9607B867-BFE9-43E3-9E4A-2EF709B07056}" destId="{F973E064-CCD2-49B7-AA31-F84DD69EE0C1}" srcOrd="0" destOrd="0" presId="urn:microsoft.com/office/officeart/2005/8/layout/hProcess3"/>
    <dgm:cxn modelId="{D6190C7D-8720-4630-B12A-426C5FE16D95}" type="presParOf" srcId="{9607B867-BFE9-43E3-9E4A-2EF709B07056}" destId="{AAD3C116-D37B-42AD-B41D-2277DAF13898}" srcOrd="1" destOrd="0" presId="urn:microsoft.com/office/officeart/2005/8/layout/hProcess3"/>
    <dgm:cxn modelId="{5AF79CB2-9E70-4920-9C20-1B4FBF437016}" type="presParOf" srcId="{AAD3C116-D37B-42AD-B41D-2277DAF13898}" destId="{09527D8B-1D6D-4371-9B7D-0BC91BD2AD68}" srcOrd="0" destOrd="0" presId="urn:microsoft.com/office/officeart/2005/8/layout/hProcess3"/>
    <dgm:cxn modelId="{920A20A8-787A-4CC8-B7AD-43F485FD6861}" type="presParOf" srcId="{AAD3C116-D37B-42AD-B41D-2277DAF13898}" destId="{BFAA0E19-8344-4136-B7B7-B037C5D7FECB}" srcOrd="1" destOrd="0" presId="urn:microsoft.com/office/officeart/2005/8/layout/hProcess3"/>
    <dgm:cxn modelId="{9F4FE5DB-01DC-4CB1-87FB-537995643F9C}" type="presParOf" srcId="{BFAA0E19-8344-4136-B7B7-B037C5D7FECB}" destId="{6AA34192-EC8B-4E50-8F12-58CB6CBBC846}" srcOrd="0" destOrd="0" presId="urn:microsoft.com/office/officeart/2005/8/layout/hProcess3"/>
    <dgm:cxn modelId="{585A26F3-BBE9-46BE-90E7-08C02006822C}" type="presParOf" srcId="{BFAA0E19-8344-4136-B7B7-B037C5D7FECB}" destId="{B37FFB77-31A4-44B2-9042-DD65D7E00CAD}" srcOrd="1" destOrd="0" presId="urn:microsoft.com/office/officeart/2005/8/layout/hProcess3"/>
    <dgm:cxn modelId="{13CC6774-4A77-443D-B9EE-909C413AA8FA}" type="presParOf" srcId="{BFAA0E19-8344-4136-B7B7-B037C5D7FECB}" destId="{F0BBD7AD-9C8F-4D68-8F3C-4E6C9F3E9332}" srcOrd="2" destOrd="0" presId="urn:microsoft.com/office/officeart/2005/8/layout/hProcess3"/>
    <dgm:cxn modelId="{6E38E2E0-0543-4E1B-98DA-A7633B1F705C}" type="presParOf" srcId="{BFAA0E19-8344-4136-B7B7-B037C5D7FECB}" destId="{08BD7F9A-DF18-4CC6-8D87-3AF41F079426}" srcOrd="3" destOrd="0" presId="urn:microsoft.com/office/officeart/2005/8/layout/hProcess3"/>
    <dgm:cxn modelId="{D3B6E097-08AC-44D9-B22A-3B03CD7B84F6}" type="presParOf" srcId="{AAD3C116-D37B-42AD-B41D-2277DAF13898}" destId="{14C1006B-952A-46F3-B715-DAB78E53AE26}" srcOrd="2" destOrd="0" presId="urn:microsoft.com/office/officeart/2005/8/layout/hProcess3"/>
    <dgm:cxn modelId="{B4BE40BE-C9CE-445C-834E-296D51B53527}" type="presParOf" srcId="{AAD3C116-D37B-42AD-B41D-2277DAF13898}" destId="{49C1B790-4EF5-44E3-95B4-672D089597ED}" srcOrd="3" destOrd="0" presId="urn:microsoft.com/office/officeart/2005/8/layout/hProcess3"/>
    <dgm:cxn modelId="{44450A81-6C71-493F-8C07-5035FAD3A820}" type="presParOf" srcId="{AAD3C116-D37B-42AD-B41D-2277DAF13898}" destId="{838885DA-6350-43E8-A5D2-332AD32127A2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885DA-6350-43E8-A5D2-332AD32127A2}">
      <dsp:nvSpPr>
        <dsp:cNvPr id="0" name=""/>
        <dsp:cNvSpPr/>
      </dsp:nvSpPr>
      <dsp:spPr>
        <a:xfrm>
          <a:off x="0" y="1302525"/>
          <a:ext cx="2098222" cy="1224000"/>
        </a:xfrm>
        <a:prstGeom prst="right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7FFB77-31A4-44B2-9042-DD65D7E00CAD}">
      <dsp:nvSpPr>
        <dsp:cNvPr id="0" name=""/>
        <dsp:cNvSpPr/>
      </dsp:nvSpPr>
      <dsp:spPr>
        <a:xfrm>
          <a:off x="169251" y="1608525"/>
          <a:ext cx="1719148" cy="61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2720" rIns="0" bIns="17272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latin typeface="Calibri"/>
            </a:rPr>
            <a:t>Visit Metro.net/</a:t>
          </a:r>
          <a:r>
            <a:rPr lang="en-US" sz="1700" b="1" kern="1200" dirty="0" err="1">
              <a:latin typeface="Calibri"/>
            </a:rPr>
            <a:t>bif</a:t>
          </a:r>
          <a:endParaRPr lang="en-US" sz="1700" b="1" kern="1200" dirty="0"/>
        </a:p>
      </dsp:txBody>
      <dsp:txXfrm>
        <a:off x="169251" y="1608525"/>
        <a:ext cx="1719148" cy="612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45A75-C43B-4FBD-AC03-064E53B3DEA1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16440-8535-4B85-81CC-AD3FE68F53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436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51434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8975" y="1885695"/>
            <a:ext cx="7766050" cy="266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5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5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5757" y="896646"/>
            <a:ext cx="4044950" cy="26784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70120" y="896646"/>
            <a:ext cx="3930015" cy="2926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5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5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5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5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493775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8975" y="1784985"/>
            <a:ext cx="5446395" cy="726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5757" y="896646"/>
            <a:ext cx="8452484" cy="298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698230" y="4801631"/>
            <a:ext cx="172084" cy="121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815"/>
              </a:lnSpc>
            </a:pPr>
            <a:fld id="{81D60167-4931-47E6-BA6A-407CBD079E47}" type="slidenum">
              <a:rPr dirty="0">
                <a:solidFill>
                  <a:srgbClr val="FFFFFF"/>
                </a:solidFill>
              </a:rPr>
              <a:t>‹#›</a:t>
            </a:fld>
            <a:endParaRPr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microsoft.com/office/2018/10/relationships/comments" Target="../comments/modernComment_100_0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3B_C34BDB67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https://lacmta.sharepoint.com/sites/BusinessInterruptionFund/Shared%20Documents/General/Reporting%20Workbooks/Update/BIF%20Monthly%20Metrics%20Report%20January%20FY26%20DEOD.xlsx!Grants%20by%20Project%20CUMULATIVE!%5bBIF%20Monthly%20Metrics%20Report%20January%20FY26%20DEOD.xlsx%5dGrants%20by%20Project%20CUMULATIVE%20Chart%205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emf"/><Relationship Id="rId4" Type="http://schemas.openxmlformats.org/officeDocument/2006/relationships/oleObject" Target="https://lacmta.sharepoint.com/sites/BusinessInterruptionFund/Shared%20Documents/General/Reporting%20Workbooks/Update/BIF%20Monthly%20Metrics%20Report%20January%20FY26%20DEOD.xlsx!Grants%20by%20Project%20CUMULATIVE!R1C5:R9C7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microsoft.com/office/2018/10/relationships/comments" Target="../comments/modernComment_13E_1675BDD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microsoft.com/office/2018/10/relationships/comments" Target="../comments/modernComment_133_6FB4605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65" y="0"/>
            <a:ext cx="9143999" cy="51434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888869" y="2246566"/>
            <a:ext cx="302577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5">
                <a:latin typeface="Calibri"/>
                <a:cs typeface="Calibri"/>
              </a:rPr>
              <a:t>We </a:t>
            </a:r>
            <a:r>
              <a:rPr sz="1800" i="1" spc="10">
                <a:latin typeface="Calibri"/>
                <a:cs typeface="Calibri"/>
              </a:rPr>
              <a:t>will </a:t>
            </a:r>
            <a:r>
              <a:rPr sz="1800" i="1" spc="-15">
                <a:latin typeface="Calibri"/>
                <a:cs typeface="Calibri"/>
              </a:rPr>
              <a:t>begin </a:t>
            </a:r>
            <a:r>
              <a:rPr sz="1800" i="1" spc="15">
                <a:latin typeface="Calibri"/>
                <a:cs typeface="Calibri"/>
              </a:rPr>
              <a:t>in </a:t>
            </a:r>
            <a:r>
              <a:rPr sz="1800" i="1">
                <a:latin typeface="Calibri"/>
                <a:cs typeface="Calibri"/>
              </a:rPr>
              <a:t>a few</a:t>
            </a:r>
            <a:r>
              <a:rPr sz="1800" i="1" spc="-80">
                <a:latin typeface="Calibri"/>
                <a:cs typeface="Calibri"/>
              </a:rPr>
              <a:t> </a:t>
            </a:r>
            <a:r>
              <a:rPr sz="1800" i="1" spc="-5">
                <a:latin typeface="Calibri"/>
                <a:cs typeface="Calibri"/>
              </a:rPr>
              <a:t>moments.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49036" y="3756291"/>
            <a:ext cx="5049973" cy="1159292"/>
          </a:xfrm>
          <a:prstGeom prst="rect">
            <a:avLst/>
          </a:prstGeom>
        </p:spPr>
        <p:txBody>
          <a:bodyPr vert="horz" wrap="square" lIns="0" tIns="81280" rIns="0" bIns="0" rtlCol="0" anchor="t">
            <a:spAutoFit/>
          </a:bodyPr>
          <a:lstStyle/>
          <a:p>
            <a:pPr marL="12700" algn="r">
              <a:spcBef>
                <a:spcPts val="640"/>
              </a:spcBef>
            </a:pPr>
            <a:r>
              <a:rPr lang="en-US" sz="2000" b="1" spc="5">
                <a:latin typeface="Calibri"/>
                <a:cs typeface="Calibri"/>
              </a:rPr>
              <a:t>BIF Information Session – Metro IPMO</a:t>
            </a:r>
            <a:endParaRPr lang="en-US" sz="2000" b="1" spc="5">
              <a:latin typeface="Calibri"/>
              <a:ea typeface="Calibri"/>
              <a:cs typeface="Calibri"/>
            </a:endParaRPr>
          </a:p>
          <a:p>
            <a:pPr marL="12700" algn="r">
              <a:spcBef>
                <a:spcPts val="640"/>
              </a:spcBef>
            </a:pPr>
            <a:r>
              <a:rPr lang="en-US" sz="2000" b="1" spc="5">
                <a:latin typeface="Calibri"/>
                <a:ea typeface="Calibri"/>
                <a:cs typeface="Calibri"/>
              </a:rPr>
              <a:t>Wednesday, March 04, 2026</a:t>
            </a:r>
          </a:p>
          <a:p>
            <a:pPr marL="12700" algn="r">
              <a:spcBef>
                <a:spcPts val="640"/>
              </a:spcBef>
            </a:pPr>
            <a:r>
              <a:rPr lang="en-US" sz="2000" b="1" spc="5">
                <a:latin typeface="Calibri"/>
                <a:ea typeface="Calibri"/>
                <a:cs typeface="Calibri"/>
              </a:rPr>
              <a:t>5:30pm – 7:00pm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41A45A-C13E-6034-7E04-52F90ED6B82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908007" y="4912529"/>
            <a:ext cx="172084" cy="115416"/>
          </a:xfrm>
        </p:spPr>
        <p:txBody>
          <a:bodyPr wrap="square" lIns="0" tIns="0" rIns="0" bIns="0" anchor="t">
            <a:spAutoFit/>
          </a:bodyPr>
          <a:lstStyle/>
          <a:p>
            <a:fld id="{81D60167-4931-47E6-BA6A-407CBD079E47}" type="slidenum">
              <a:rPr lang="en-US" dirty="0">
                <a:solidFill>
                  <a:srgbClr val="FFC000"/>
                </a:solidFill>
              </a:rPr>
              <a:t>1</a:t>
            </a:fld>
            <a:endParaRPr lang="en-US">
              <a:solidFill>
                <a:srgbClr val="FFC000"/>
              </a:solidFill>
            </a:endParaRP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51434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53013" y="3810543"/>
            <a:ext cx="6128294" cy="936795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12700" algn="ctr">
              <a:lnSpc>
                <a:spcPts val="2425"/>
              </a:lnSpc>
              <a:spcBef>
                <a:spcPts val="105"/>
              </a:spcBef>
            </a:pPr>
            <a:r>
              <a:rPr sz="2500" b="1" spc="-30">
                <a:latin typeface="Calibri"/>
                <a:cs typeface="Calibri"/>
              </a:rPr>
              <a:t>We’re </a:t>
            </a:r>
            <a:r>
              <a:rPr sz="2500" b="1">
                <a:latin typeface="Calibri"/>
                <a:cs typeface="Calibri"/>
              </a:rPr>
              <a:t>helping </a:t>
            </a:r>
            <a:r>
              <a:rPr sz="2500" b="1" spc="-10">
                <a:latin typeface="Calibri"/>
                <a:cs typeface="Calibri"/>
              </a:rPr>
              <a:t>local </a:t>
            </a:r>
            <a:r>
              <a:rPr sz="2500" b="1">
                <a:latin typeface="Calibri"/>
                <a:cs typeface="Calibri"/>
              </a:rPr>
              <a:t>businesses</a:t>
            </a:r>
            <a:r>
              <a:rPr lang="en-US" sz="2500" b="1">
                <a:latin typeface="Calibri"/>
                <a:cs typeface="Calibri"/>
              </a:rPr>
              <a:t> </a:t>
            </a:r>
            <a:r>
              <a:rPr sz="2500" b="1" spc="5">
                <a:latin typeface="Calibri"/>
                <a:cs typeface="Calibri"/>
              </a:rPr>
              <a:t>as </a:t>
            </a:r>
            <a:r>
              <a:rPr sz="2500" b="1">
                <a:latin typeface="Calibri"/>
                <a:cs typeface="Calibri"/>
              </a:rPr>
              <a:t>we</a:t>
            </a:r>
            <a:r>
              <a:rPr sz="2500" b="1" spc="-75">
                <a:latin typeface="Calibri"/>
                <a:cs typeface="Calibri"/>
              </a:rPr>
              <a:t> </a:t>
            </a:r>
            <a:r>
              <a:rPr sz="2500" b="1">
                <a:latin typeface="Calibri"/>
                <a:cs typeface="Calibri"/>
              </a:rPr>
              <a:t>build.</a:t>
            </a:r>
            <a:endParaRPr lang="en-US" sz="2500">
              <a:latin typeface="Calibri"/>
              <a:ea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endParaRPr sz="2000">
              <a:latin typeface="Calibri"/>
              <a:ea typeface="Calibri"/>
              <a:cs typeface="Calibri"/>
            </a:endParaRPr>
          </a:p>
          <a:p>
            <a:pPr marL="12700" algn="ctr">
              <a:lnSpc>
                <a:spcPct val="100000"/>
              </a:lnSpc>
              <a:spcBef>
                <a:spcPts val="5"/>
              </a:spcBef>
            </a:pPr>
            <a:r>
              <a:rPr sz="2000" b="1" spc="-5">
                <a:latin typeface="Calibri"/>
                <a:cs typeface="Calibri"/>
              </a:rPr>
              <a:t>BUSINESS INTERRUPTION </a:t>
            </a:r>
            <a:r>
              <a:rPr sz="2000" b="1" spc="-10">
                <a:latin typeface="Calibri"/>
                <a:cs typeface="Calibri"/>
              </a:rPr>
              <a:t>FUND</a:t>
            </a:r>
            <a:r>
              <a:rPr sz="2000" b="1" spc="85">
                <a:latin typeface="Calibri"/>
                <a:cs typeface="Calibri"/>
              </a:rPr>
              <a:t> </a:t>
            </a:r>
            <a:r>
              <a:rPr sz="2000" b="1" spc="-15">
                <a:latin typeface="Calibri"/>
                <a:cs typeface="Calibri"/>
              </a:rPr>
              <a:t>(BIF)</a:t>
            </a:r>
            <a:endParaRPr sz="200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AC7D8-8E24-1FC3-75AC-FCD5851F1EC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698230" y="4801631"/>
            <a:ext cx="172084" cy="115416"/>
          </a:xfrm>
        </p:spPr>
        <p:txBody>
          <a:bodyPr wrap="square" lIns="0" tIns="0" rIns="0" bIns="0" anchor="t">
            <a:spAutoFit/>
          </a:bodyPr>
          <a:lstStyle/>
          <a:p>
            <a:fld id="{81D60167-4931-47E6-BA6A-407CBD079E47}" type="slidenum">
              <a:rPr lang="en-US" dirty="0">
                <a:solidFill>
                  <a:srgbClr val="FFC000"/>
                </a:solidFill>
              </a:rPr>
              <a:t>2</a:t>
            </a:fld>
            <a:endParaRPr lang="en-US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826" y="133350"/>
            <a:ext cx="6858000" cy="475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3000"/>
              <a:t>BIF Information Session Agenda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1705" y="683079"/>
            <a:ext cx="8110538" cy="4183494"/>
          </a:xfrm>
          <a:prstGeom prst="rect">
            <a:avLst/>
          </a:prstGeom>
        </p:spPr>
        <p:txBody>
          <a:bodyPr vert="horz" wrap="square" lIns="0" tIns="12065" rIns="0" bIns="0" numCol="2" rtlCol="0" anchor="t"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/>
              <a:t>Welcome &amp; Introductions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/>
              <a:t>BIF Program Overview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/>
              <a:t>BIF Administrative Guidelines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/>
              <a:t>BIF Grants Activity To Date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/>
              <a:t>Crenshaw/LAX &amp; Regional Connector BIF Outcomes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/>
              <a:t>BIF Eligibility Requirements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/>
              <a:t>BIF Outreach in the Community  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Font typeface="Arial"/>
              <a:buAutoNum type="arabicPeriod"/>
            </a:pPr>
            <a:r>
              <a:rPr lang="en-US" sz="1100" b="1"/>
              <a:t>BIF Award Flow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>
                <a:ea typeface="Calibri"/>
                <a:cs typeface="Calibri"/>
              </a:rPr>
              <a:t>Navigating the Metro Website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1100" b="1"/>
              <a:t>BIF Application Process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Font typeface="Arial"/>
              <a:buAutoNum type="arabicPeriod"/>
            </a:pPr>
            <a:r>
              <a:rPr lang="en-US" sz="1100" b="1"/>
              <a:t>BIF Financial Documentation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Font typeface="Arial"/>
              <a:buAutoNum type="arabicPeriod"/>
            </a:pPr>
            <a:r>
              <a:rPr lang="en-US" sz="1100" b="1"/>
              <a:t>Commercial Property Owners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Font typeface="Arial"/>
              <a:buAutoNum type="arabicPeriod"/>
            </a:pPr>
            <a:r>
              <a:rPr lang="en-US" sz="1100" b="1"/>
              <a:t>Presumptive Eligibility Award (PEA)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Font typeface="Arial"/>
              <a:buAutoNum type="arabicPeriod"/>
            </a:pPr>
            <a:r>
              <a:rPr lang="en-US" sz="1100" b="1"/>
              <a:t>Contact Information 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Font typeface="Arial"/>
              <a:buAutoNum type="arabicPeriod"/>
            </a:pPr>
            <a:r>
              <a:rPr lang="en-US" sz="1100" b="1"/>
              <a:t>Questions &amp; Answers </a:t>
            </a:r>
            <a:endParaRPr lang="en-US" sz="1100" b="1">
              <a:ea typeface="Calibri"/>
              <a:cs typeface="Calibri"/>
            </a:endParaRPr>
          </a:p>
          <a:p>
            <a:pPr marL="514350" indent="-514350">
              <a:lnSpc>
                <a:spcPct val="150000"/>
              </a:lnSpc>
              <a:buFont typeface="Arial"/>
              <a:buAutoNum type="arabicPeriod"/>
            </a:pPr>
            <a:r>
              <a:rPr lang="en-US" sz="1100" b="1"/>
              <a:t>Workshop Survey</a:t>
            </a:r>
            <a:endParaRPr lang="en-US" sz="1100" b="1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41DB34-CCAD-9867-9656-17CBC210470E}"/>
              </a:ext>
            </a:extLst>
          </p:cNvPr>
          <p:cNvSpPr txBox="1"/>
          <p:nvPr/>
        </p:nvSpPr>
        <p:spPr>
          <a:xfrm>
            <a:off x="8567601" y="4777739"/>
            <a:ext cx="359228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>
                <a:ea typeface="Calibri"/>
                <a:cs typeface="Calibri"/>
              </a:rPr>
              <a:t>3</a:t>
            </a:r>
            <a:endParaRPr lang="en-US" sz="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0B031-EFBB-F7FF-C1CB-9D34C7AD7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25" y="192949"/>
            <a:ext cx="5446395" cy="461665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3000">
                <a:ea typeface="Calibri"/>
              </a:rPr>
              <a:t>BIF Program Overview</a:t>
            </a:r>
            <a:endParaRPr lang="en-US" sz="30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496A69-4AF7-D76D-69AD-09C9C638038C}"/>
              </a:ext>
            </a:extLst>
          </p:cNvPr>
          <p:cNvSpPr txBox="1"/>
          <p:nvPr/>
        </p:nvSpPr>
        <p:spPr>
          <a:xfrm>
            <a:off x="76745" y="675186"/>
            <a:ext cx="8984795" cy="24776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>
                <a:ea typeface="Calibri"/>
                <a:cs typeface="Calibri"/>
              </a:rPr>
              <a:t>What is Metro’s Business Interruption Fund (BIF)?</a:t>
            </a:r>
            <a:endParaRPr lang="en-US" sz="2000">
              <a:ea typeface="Calibri"/>
              <a:cs typeface="Calibri"/>
            </a:endParaRPr>
          </a:p>
          <a:p>
            <a:pPr marL="342900" indent="-342900">
              <a:lnSpc>
                <a:spcPct val="110000"/>
              </a:lnSpc>
              <a:buFont typeface="Arial,Sans-Serif"/>
              <a:buChar char="•"/>
            </a:pPr>
            <a:r>
              <a:rPr lang="en-US">
                <a:ea typeface="Calibri"/>
                <a:cs typeface="Calibri"/>
              </a:rPr>
              <a:t>Metro’s Goal: Help small “mom and pop” businesses continue to thrive throughout construction and post construction.</a:t>
            </a:r>
          </a:p>
          <a:p>
            <a:pPr marL="342900" indent="-342900">
              <a:lnSpc>
                <a:spcPct val="110000"/>
              </a:lnSpc>
              <a:buFont typeface="Arial,Sans-Serif"/>
              <a:buChar char="•"/>
            </a:pPr>
            <a:r>
              <a:rPr lang="en-US">
                <a:ea typeface="Calibri"/>
                <a:cs typeface="Calibri"/>
              </a:rPr>
              <a:t>Financial assistance up to $60,000 per impact year to small “</a:t>
            </a:r>
            <a:r>
              <a:rPr lang="en-US" b="1">
                <a:ea typeface="Calibri"/>
                <a:cs typeface="Calibri"/>
              </a:rPr>
              <a:t>mom and pop”</a:t>
            </a:r>
            <a:r>
              <a:rPr lang="en-US">
                <a:ea typeface="Calibri"/>
                <a:cs typeface="Calibri"/>
              </a:rPr>
              <a:t> businesses directly impacted by Metro transit rail construction along four project areas:</a:t>
            </a:r>
          </a:p>
          <a:p>
            <a:pPr>
              <a:lnSpc>
                <a:spcPct val="110000"/>
              </a:lnSpc>
            </a:pPr>
            <a:r>
              <a:rPr lang="en-US" b="1" i="1">
                <a:solidFill>
                  <a:srgbClr val="0070C0"/>
                </a:solidFill>
                <a:ea typeface="Calibri"/>
                <a:cs typeface="Calibri"/>
              </a:rPr>
              <a:t>Current Projects</a:t>
            </a:r>
          </a:p>
          <a:p>
            <a:pPr marL="800100" lvl="1" indent="-342900">
              <a:buFont typeface="Arial,Sans-Serif"/>
              <a:buChar char="•"/>
            </a:pPr>
            <a:r>
              <a:rPr lang="en-US" b="1">
                <a:ea typeface="Calibri"/>
                <a:cs typeface="Calibri"/>
              </a:rPr>
              <a:t>D Line Extension – Sections 1, 2 &amp; 3</a:t>
            </a:r>
            <a:endParaRPr lang="en-US">
              <a:ea typeface="Calibri"/>
              <a:cs typeface="Calibri"/>
            </a:endParaRPr>
          </a:p>
          <a:p>
            <a:pPr marL="800100" lvl="1" indent="-342900">
              <a:buFont typeface="Arial,Sans-Serif"/>
              <a:buChar char="•"/>
            </a:pPr>
            <a:r>
              <a:rPr lang="en-US" b="1">
                <a:ea typeface="Calibri"/>
                <a:cs typeface="Calibri"/>
              </a:rPr>
              <a:t>East San Fernando Valley Light Rail Transit Project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A15525-0127-18C6-48BB-75C32FF42A58}"/>
              </a:ext>
            </a:extLst>
          </p:cNvPr>
          <p:cNvSpPr txBox="1"/>
          <p:nvPr/>
        </p:nvSpPr>
        <p:spPr>
          <a:xfrm>
            <a:off x="65314" y="3286125"/>
            <a:ext cx="899540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>
                <a:solidFill>
                  <a:srgbClr val="0070C0"/>
                </a:solidFill>
                <a:ea typeface="Calibri"/>
                <a:cs typeface="Calibri"/>
              </a:rPr>
              <a:t>Past Projects</a:t>
            </a:r>
          </a:p>
          <a:p>
            <a:pPr marL="800100" lvl="1" indent="-342900">
              <a:buFont typeface="Arial,Sans-Serif"/>
              <a:buChar char="•"/>
            </a:pPr>
            <a:r>
              <a:rPr lang="en-US" b="1">
                <a:solidFill>
                  <a:srgbClr val="000000"/>
                </a:solidFill>
                <a:ea typeface="Calibri"/>
                <a:cs typeface="Calibri"/>
              </a:rPr>
              <a:t>Crenshaw/LAX Transit Project**</a:t>
            </a:r>
            <a:endParaRPr lang="en-US">
              <a:solidFill>
                <a:srgbClr val="000000"/>
              </a:solidFill>
              <a:ea typeface="Calibri"/>
              <a:cs typeface="Calibri"/>
            </a:endParaRPr>
          </a:p>
          <a:p>
            <a:pPr marL="800100" lvl="1" indent="-342900">
              <a:buFont typeface="Arial,Sans-Serif"/>
              <a:buChar char="•"/>
            </a:pPr>
            <a:r>
              <a:rPr lang="en-US" b="1">
                <a:solidFill>
                  <a:srgbClr val="000000"/>
                </a:solidFill>
                <a:ea typeface="Calibri"/>
                <a:cs typeface="Calibri"/>
              </a:rPr>
              <a:t>Regional Connector, Little Tokyo area** and 2nd/Broadway Segment *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DFFDD7-260D-B94B-8CF7-E6F32D96DF42}"/>
              </a:ext>
            </a:extLst>
          </p:cNvPr>
          <p:cNvSpPr txBox="1"/>
          <p:nvPr/>
        </p:nvSpPr>
        <p:spPr>
          <a:xfrm>
            <a:off x="529509" y="4333956"/>
            <a:ext cx="8280571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5"/>
            <a:r>
              <a:rPr lang="en-US" sz="1400" b="1" i="1">
                <a:ea typeface="Calibri"/>
                <a:cs typeface="Calibri"/>
              </a:rPr>
              <a:t>* Eligibility ended as of June 30, 2017.</a:t>
            </a:r>
            <a:endParaRPr lang="en-US" sz="1400">
              <a:ea typeface="Calibri"/>
              <a:cs typeface="Calibri"/>
            </a:endParaRPr>
          </a:p>
          <a:p>
            <a:pPr lvl="5"/>
            <a:r>
              <a:rPr lang="en-US" sz="1400" b="1" i="1">
                <a:ea typeface="Calibri"/>
                <a:cs typeface="Calibri"/>
              </a:rPr>
              <a:t>** Eligibility ended as of December 31, 2023. </a:t>
            </a:r>
            <a:endParaRPr lang="en-US" sz="1400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032882-A3C1-5861-46E5-BE4BEF8FBDAC}"/>
              </a:ext>
            </a:extLst>
          </p:cNvPr>
          <p:cNvSpPr txBox="1"/>
          <p:nvPr/>
        </p:nvSpPr>
        <p:spPr>
          <a:xfrm>
            <a:off x="8603524" y="4723855"/>
            <a:ext cx="460465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>
                <a:ea typeface="Calibri"/>
                <a:cs typeface="Calibri"/>
              </a:rPr>
              <a:t>4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1574331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81779-944B-E35E-EE00-EEE084417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74F77-24B4-3BCB-1699-A0A5B4294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33350"/>
            <a:ext cx="5446395" cy="461665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3000"/>
              <a:t>BIF Administrative Guidelines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53D465-4B64-BA14-8F15-B5AAA8FAA85E}"/>
              </a:ext>
            </a:extLst>
          </p:cNvPr>
          <p:cNvSpPr txBox="1"/>
          <p:nvPr/>
        </p:nvSpPr>
        <p:spPr>
          <a:xfrm>
            <a:off x="-1" y="728663"/>
            <a:ext cx="9144001" cy="40677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lvl="0" indent="-342900" rtl="0">
              <a:lnSpc>
                <a:spcPts val="2850"/>
              </a:lnSpc>
              <a:buFont typeface="Arial"/>
              <a:buChar char="•"/>
            </a:pPr>
            <a:r>
              <a:rPr lang="en-US" sz="2400" baseline="0">
                <a:latin typeface="Calibri"/>
                <a:ea typeface="Arial"/>
                <a:cs typeface="Arial"/>
              </a:rPr>
              <a:t>BIF Administrative Guidelines have governed the BIF since inception of the program in 2015.</a:t>
            </a:r>
            <a:r>
              <a:rPr lang="en-US" sz="2400">
                <a:latin typeface="Calibri"/>
                <a:ea typeface="Arial"/>
                <a:cs typeface="Arial"/>
              </a:rPr>
              <a:t>​</a:t>
            </a:r>
            <a:endParaRPr lang="en-US">
              <a:ea typeface="Calibri"/>
              <a:cs typeface="Calibri"/>
            </a:endParaRPr>
          </a:p>
          <a:p>
            <a:endParaRPr lang="en-US" sz="240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ea typeface="Calibri"/>
                <a:cs typeface="Calibri"/>
              </a:rPr>
              <a:t>The Guidelines determine the mission, purpose, perimeters, structure and policies of the BIF program. </a:t>
            </a:r>
          </a:p>
          <a:p>
            <a:endParaRPr lang="en-US" sz="240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ea typeface="Calibri"/>
                <a:cs typeface="Calibri"/>
              </a:rPr>
              <a:t>The Guidelines are approved by Metro Board of Directors, reviewed by County Counsel and cannot be changed arbitrarily.</a:t>
            </a:r>
          </a:p>
          <a:p>
            <a:pPr marL="457200" indent="-457200">
              <a:buFont typeface="Arial,Sans-Serif"/>
              <a:buChar char="•"/>
            </a:pPr>
            <a:endParaRPr lang="en-US" sz="2400">
              <a:ea typeface="Calibri"/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en-US" sz="2400">
                <a:ea typeface="Calibri"/>
                <a:cs typeface="Calibri"/>
              </a:rPr>
              <a:t>However, the Guidelines are updated regularly as needed.</a:t>
            </a:r>
            <a:endParaRPr lang="en-US">
              <a:ea typeface="Calibri"/>
              <a:cs typeface="Calibri"/>
            </a:endParaRPr>
          </a:p>
          <a:p>
            <a:pPr algn="ctr"/>
            <a:endParaRPr lang="en-US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DA4DF6-32B4-76B9-0D0D-1CC148DC2DDB}"/>
              </a:ext>
            </a:extLst>
          </p:cNvPr>
          <p:cNvSpPr txBox="1"/>
          <p:nvPr/>
        </p:nvSpPr>
        <p:spPr>
          <a:xfrm>
            <a:off x="8630467" y="4696913"/>
            <a:ext cx="28738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>
                <a:ea typeface="Calibri"/>
                <a:cs typeface="Calibri"/>
              </a:rPr>
              <a:t>5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652848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9533B-1B69-7F9C-0CBB-4F3417797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2FFD5E7-C60C-999C-2677-F4C3C7AB24E5}"/>
              </a:ext>
            </a:extLst>
          </p:cNvPr>
          <p:cNvSpPr/>
          <p:nvPr/>
        </p:nvSpPr>
        <p:spPr>
          <a:xfrm>
            <a:off x="30481" y="112951"/>
            <a:ext cx="393191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8"/>
            <a:r>
              <a:rPr lang="en-US" sz="2400" b="1">
                <a:ln w="10160">
                  <a:noFill/>
                  <a:prstDash val="solid"/>
                </a:ln>
                <a:latin typeface="Avenir Next LT Pro Demi" panose="020B0704020202020204" pitchFamily="34" charset="0"/>
              </a:rPr>
              <a:t>BIF Grant Activity to Date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7E660E-2C81-3E70-593A-EEFCEEE3FA5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099" defTabSz="914378">
              <a:spcBef>
                <a:spcPts val="60"/>
              </a:spcBef>
            </a:pPr>
            <a:fld id="{81D60167-4931-47E6-BA6A-407CBD079E47}" type="slidenum">
              <a:rPr lang="en-US">
                <a:solidFill>
                  <a:srgbClr val="FFFFFF"/>
                </a:solidFill>
              </a:rPr>
              <a:pPr marL="38099" defTabSz="914378">
                <a:spcBef>
                  <a:spcPts val="60"/>
                </a:spcBef>
              </a:pPr>
              <a:t>6</a:t>
            </a:fld>
            <a:endParaRPr lang="en-US">
              <a:solidFill>
                <a:srgbClr val="FFFFFF"/>
              </a:solidFill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3CDA14C-CCA1-3653-6D9D-DA300F1B8C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2752905"/>
              </p:ext>
            </p:extLst>
          </p:nvPr>
        </p:nvGraphicFramePr>
        <p:xfrm>
          <a:off x="33636" y="709462"/>
          <a:ext cx="7667936" cy="42131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649180" imgH="7124564" progId="Excel.Sheet.12">
                  <p:link updateAutomatic="1"/>
                </p:oleObj>
              </mc:Choice>
              <mc:Fallback>
                <p:oleObj name="Worksheet" r:id="rId2" imgW="11649180" imgH="7124564" progId="Excel.Sheet.12">
                  <p:link updateAutomatic="1"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F3CDA14C-CCA1-3653-6D9D-DA300F1B8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3636" y="709462"/>
                        <a:ext cx="7667936" cy="42131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6516C1A-A851-59CC-C66A-011E99C5A9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7157209"/>
              </p:ext>
            </p:extLst>
          </p:nvPr>
        </p:nvGraphicFramePr>
        <p:xfrm>
          <a:off x="6452198" y="793611"/>
          <a:ext cx="2435225" cy="20518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2533567" imgH="1838189" progId="Excel.Sheet.12">
                  <p:link updateAutomatic="1"/>
                </p:oleObj>
              </mc:Choice>
              <mc:Fallback>
                <p:oleObj name="Worksheet" r:id="rId4" imgW="2533567" imgH="1838189" progId="Excel.Sheet.12">
                  <p:link updateAutomatic="1"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46516C1A-A851-59CC-C66A-011E99C5A9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52198" y="793611"/>
                        <a:ext cx="2435225" cy="20518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8">
            <a:extLst>
              <a:ext uri="{FF2B5EF4-FFF2-40B4-BE49-F238E27FC236}">
                <a16:creationId xmlns:a16="http://schemas.microsoft.com/office/drawing/2014/main" id="{0D319360-5954-7003-20D0-1B63967812CF}"/>
              </a:ext>
            </a:extLst>
          </p:cNvPr>
          <p:cNvSpPr txBox="1"/>
          <p:nvPr/>
        </p:nvSpPr>
        <p:spPr>
          <a:xfrm>
            <a:off x="6773819" y="2851922"/>
            <a:ext cx="227349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>
                <a:latin typeface="Avenir Next LT Pro Demi"/>
              </a:rPr>
              <a:t>Program Inception to Date </a:t>
            </a:r>
          </a:p>
          <a:p>
            <a:pPr algn="ctr"/>
            <a:r>
              <a:rPr lang="en-US" sz="1000">
                <a:latin typeface="Avenir Next LT Pro Demi"/>
              </a:rPr>
              <a:t>(March 2015 </a:t>
            </a:r>
            <a:r>
              <a:rPr lang="en-US" sz="10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ea typeface="Calibri"/>
                <a:cs typeface="Calibri"/>
              </a:rPr>
              <a:t>–</a:t>
            </a:r>
            <a:r>
              <a:rPr lang="en-US" sz="1000">
                <a:latin typeface="Avenir Next LT Pro Demi"/>
              </a:rPr>
              <a:t> February 25, 2026)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DCB0C6-30C8-16AA-B3AF-4ADDCF0E40EE}"/>
              </a:ext>
            </a:extLst>
          </p:cNvPr>
          <p:cNvSpPr txBox="1"/>
          <p:nvPr/>
        </p:nvSpPr>
        <p:spPr>
          <a:xfrm>
            <a:off x="1829133" y="1101586"/>
            <a:ext cx="4614993" cy="730969"/>
          </a:xfrm>
          <a:prstGeom prst="rect">
            <a:avLst/>
          </a:prstGeom>
          <a:noFill/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>
                <a:latin typeface="Arial Black"/>
              </a:rPr>
              <a:t>Total Value of BIF Grants Awarded:</a:t>
            </a:r>
            <a:endParaRPr lang="en-US" sz="1800">
              <a:latin typeface="Arial Black"/>
              <a:ea typeface="Calibri"/>
              <a:cs typeface="Calibri"/>
            </a:endParaRPr>
          </a:p>
          <a:p>
            <a:pPr algn="ctr"/>
            <a:r>
              <a:rPr lang="en-US" sz="2500">
                <a:solidFill>
                  <a:srgbClr val="C00000"/>
                </a:solidFill>
                <a:latin typeface="Arial Black"/>
                <a:ea typeface="Calibri"/>
                <a:cs typeface="Calibri"/>
              </a:rPr>
              <a:t>$ 53,084,533.92</a:t>
            </a:r>
            <a:endParaRPr lang="en-US" sz="2500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0B8C6C-3085-ED23-3AE7-400C8FECA07F}"/>
              </a:ext>
            </a:extLst>
          </p:cNvPr>
          <p:cNvSpPr txBox="1"/>
          <p:nvPr/>
        </p:nvSpPr>
        <p:spPr>
          <a:xfrm>
            <a:off x="8630466" y="4803865"/>
            <a:ext cx="51353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>
                <a:solidFill>
                  <a:schemeClr val="bg1">
                    <a:lumMod val="85000"/>
                  </a:schemeClr>
                </a:solidFill>
                <a:ea typeface="Calibri"/>
                <a:cs typeface="Calibri"/>
              </a:rPr>
              <a:t>6</a:t>
            </a:r>
            <a:endParaRPr lang="en-US" sz="80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367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8950AD4C-6AF3-49F8-94E1-DBCAFB394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DBEAE55-3EA1-41D7-A212-5F7D8986C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659154" y="0"/>
            <a:ext cx="1897292" cy="51435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FC5F0E7-644F-4101-BE72-12825CF53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813163" y="0"/>
            <a:ext cx="1902325" cy="51435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A group of people standing in front of a glass building&#10;&#10;Description automatically generated">
            <a:extLst>
              <a:ext uri="{FF2B5EF4-FFF2-40B4-BE49-F238E27FC236}">
                <a16:creationId xmlns:a16="http://schemas.microsoft.com/office/drawing/2014/main" id="{28522FBA-D27C-7A25-F1F6-FAB53AD88B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0" r="6991" b="15397"/>
          <a:stretch>
            <a:fillRect/>
          </a:stretch>
        </p:blipFill>
        <p:spPr>
          <a:xfrm>
            <a:off x="2764732" y="10"/>
            <a:ext cx="6379327" cy="4351558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1F9B6B4-B0C4-45C6-A086-901C960D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983580" y="0"/>
            <a:ext cx="2067670" cy="5143500"/>
          </a:xfrm>
          <a:custGeom>
            <a:avLst/>
            <a:gdLst>
              <a:gd name="connsiteX0" fmla="*/ 1133870 w 2756893"/>
              <a:gd name="connsiteY0" fmla="*/ 0 h 6858000"/>
              <a:gd name="connsiteX1" fmla="*/ 898082 w 2756893"/>
              <a:gd name="connsiteY1" fmla="*/ 0 h 6858000"/>
              <a:gd name="connsiteX2" fmla="*/ 920668 w 2756893"/>
              <a:gd name="connsiteY2" fmla="*/ 14997 h 6858000"/>
              <a:gd name="connsiteX3" fmla="*/ 2554961 w 2756893"/>
              <a:gd name="connsiteY3" fmla="*/ 3621656 h 6858000"/>
              <a:gd name="connsiteX4" fmla="*/ 641513 w 2756893"/>
              <a:gd name="connsiteY4" fmla="*/ 6374814 h 6858000"/>
              <a:gd name="connsiteX5" fmla="*/ 114086 w 2756893"/>
              <a:gd name="connsiteY5" fmla="*/ 6780599 h 6858000"/>
              <a:gd name="connsiteX6" fmla="*/ 0 w 2756893"/>
              <a:gd name="connsiteY6" fmla="*/ 6858000 h 6858000"/>
              <a:gd name="connsiteX7" fmla="*/ 40637 w 2756893"/>
              <a:gd name="connsiteY7" fmla="*/ 6858000 h 6858000"/>
              <a:gd name="connsiteX8" fmla="*/ 254139 w 2756893"/>
              <a:gd name="connsiteY8" fmla="*/ 6858000 h 6858000"/>
              <a:gd name="connsiteX9" fmla="*/ 365895 w 2756893"/>
              <a:gd name="connsiteY9" fmla="*/ 6780599 h 6858000"/>
              <a:gd name="connsiteX10" fmla="*/ 882543 w 2756893"/>
              <a:gd name="connsiteY10" fmla="*/ 6374814 h 6858000"/>
              <a:gd name="connsiteX11" fmla="*/ 2756893 w 2756893"/>
              <a:gd name="connsiteY11" fmla="*/ 3621656 h 6858000"/>
              <a:gd name="connsiteX12" fmla="*/ 1155994 w 2756893"/>
              <a:gd name="connsiteY12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56893" h="6858000">
                <a:moveTo>
                  <a:pt x="1133870" y="0"/>
                </a:moveTo>
                <a:lnTo>
                  <a:pt x="898082" y="0"/>
                </a:lnTo>
                <a:lnTo>
                  <a:pt x="920668" y="14997"/>
                </a:lnTo>
                <a:cubicBezTo>
                  <a:pt x="1969257" y="754641"/>
                  <a:pt x="2554961" y="2093192"/>
                  <a:pt x="2554961" y="3621656"/>
                </a:cubicBezTo>
                <a:cubicBezTo>
                  <a:pt x="2554961" y="4969131"/>
                  <a:pt x="1606863" y="5602839"/>
                  <a:pt x="641513" y="6374814"/>
                </a:cubicBezTo>
                <a:cubicBezTo>
                  <a:pt x="465717" y="6515397"/>
                  <a:pt x="291531" y="6653108"/>
                  <a:pt x="114086" y="6780599"/>
                </a:cubicBezTo>
                <a:lnTo>
                  <a:pt x="0" y="6858000"/>
                </a:lnTo>
                <a:lnTo>
                  <a:pt x="40637" y="6858000"/>
                </a:lnTo>
                <a:lnTo>
                  <a:pt x="254139" y="6858000"/>
                </a:lnTo>
                <a:lnTo>
                  <a:pt x="365895" y="6780599"/>
                </a:lnTo>
                <a:cubicBezTo>
                  <a:pt x="539713" y="6653108"/>
                  <a:pt x="710340" y="6515397"/>
                  <a:pt x="882543" y="6374814"/>
                </a:cubicBezTo>
                <a:cubicBezTo>
                  <a:pt x="1828168" y="5602839"/>
                  <a:pt x="2756893" y="4969131"/>
                  <a:pt x="2756893" y="3621656"/>
                </a:cubicBezTo>
                <a:cubicBezTo>
                  <a:pt x="2756893" y="2093192"/>
                  <a:pt x="2183157" y="754641"/>
                  <a:pt x="1155994" y="14997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AC7952-02AC-1400-C8E9-958D3141621A}"/>
              </a:ext>
            </a:extLst>
          </p:cNvPr>
          <p:cNvSpPr txBox="1"/>
          <p:nvPr/>
        </p:nvSpPr>
        <p:spPr>
          <a:xfrm>
            <a:off x="3900080" y="4373607"/>
            <a:ext cx="524147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000" b="1">
                <a:latin typeface="Verdana"/>
                <a:ea typeface="Calibri"/>
                <a:cs typeface="Calibri"/>
              </a:rPr>
              <a:t>June 16, 2023 – Grand Opening of the Regional Connector </a:t>
            </a:r>
            <a:endParaRPr lang="en-US">
              <a:latin typeface="Verdana"/>
              <a:ea typeface="Calibri"/>
              <a:cs typeface="Calibri"/>
            </a:endParaRPr>
          </a:p>
          <a:p>
            <a:pPr algn="r"/>
            <a:r>
              <a:rPr lang="en-US" sz="1000" b="1">
                <a:latin typeface="Verdana"/>
                <a:ea typeface="Calibri"/>
                <a:cs typeface="Calibri"/>
              </a:rPr>
              <a:t>(Now A &amp; E Lines)</a:t>
            </a:r>
            <a:endParaRPr lang="en-US">
              <a:latin typeface="Verdana"/>
              <a:ea typeface="Calibri"/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F34191B-51C8-AC82-6199-73F5250D5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78"/>
            <a:ext cx="9144000" cy="6548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D7F41C8-80E3-8FA7-63C3-2889DCE23AF8}"/>
              </a:ext>
            </a:extLst>
          </p:cNvPr>
          <p:cNvSpPr txBox="1"/>
          <p:nvPr/>
        </p:nvSpPr>
        <p:spPr>
          <a:xfrm>
            <a:off x="6532" y="-66131"/>
            <a:ext cx="9067255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300" b="1">
                <a:ea typeface="+mn-lt"/>
                <a:cs typeface="+mn-lt"/>
              </a:rPr>
              <a:t>Metro’s BIF has successfully preserved small “mom and pop” businesses along the K Line and the A &amp; E Line corridors.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643905-195F-2958-B6A6-DAD6AD78D134}"/>
              </a:ext>
            </a:extLst>
          </p:cNvPr>
          <p:cNvSpPr txBox="1"/>
          <p:nvPr/>
        </p:nvSpPr>
        <p:spPr>
          <a:xfrm>
            <a:off x="3546928" y="4753830"/>
            <a:ext cx="5547481" cy="4078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ea typeface="Calibri"/>
                <a:cs typeface="Calibri"/>
              </a:rPr>
              <a:t>*</a:t>
            </a:r>
            <a:r>
              <a:rPr lang="en-US" sz="1000" b="1">
                <a:ea typeface="Calibri"/>
                <a:cs typeface="Calibri"/>
              </a:rPr>
              <a:t>Metro’s K Line opened in October 2022 with 7 new stations.</a:t>
            </a:r>
            <a:endParaRPr lang="en-US" sz="1000">
              <a:ea typeface="Calibri"/>
              <a:cs typeface="Calibri"/>
            </a:endParaRPr>
          </a:p>
          <a:p>
            <a:r>
              <a:rPr lang="en-US" sz="1000" b="1">
                <a:ea typeface="Calibri"/>
                <a:cs typeface="Calibri"/>
              </a:rPr>
              <a:t>**Metro’s Regional Connector Project opened three new stations along the A &amp; E Lines in June 2023.</a:t>
            </a:r>
            <a:endParaRPr lang="en-US" sz="1000"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498A6E-00CA-1A71-2966-2F119F9E7D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448" r="22001" b="5245"/>
          <a:stretch>
            <a:fillRect/>
          </a:stretch>
        </p:blipFill>
        <p:spPr>
          <a:xfrm>
            <a:off x="-57703" y="653143"/>
            <a:ext cx="3707496" cy="457200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5F5E67-06F8-D6BB-B36F-1D5FB6FD6C6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196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C2404-2EAF-4940-63E8-B1DF6171F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33350"/>
            <a:ext cx="5446395" cy="457200"/>
          </a:xfrm>
        </p:spPr>
        <p:txBody>
          <a:bodyPr/>
          <a:lstStyle/>
          <a:p>
            <a:r>
              <a:rPr lang="en-US" sz="3000"/>
              <a:t>BIF Eligibility Requirements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CB31F-B3A4-D819-E1F5-926571390E1E}"/>
              </a:ext>
            </a:extLst>
          </p:cNvPr>
          <p:cNvSpPr txBox="1">
            <a:spLocks/>
          </p:cNvSpPr>
          <p:nvPr/>
        </p:nvSpPr>
        <p:spPr>
          <a:xfrm>
            <a:off x="381000" y="666752"/>
            <a:ext cx="8610599" cy="46577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Small “mom and pop” business with 25 or fewer total full-time employees.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Businesses located immediately adjacent to the rail corridor and directly impacted by Metro construction.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For-profit business or non-religious, non-profit.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Continuous operation for at least 2 years along the corridor.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Must be a solvent business.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Must be able to produce relevant financial records demonstrating a loss of business revenue directly related to period of Metro’s construction disruption.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Must be in good standing with all local, state and federal taxing and licensing authorities.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Initial BIF applications must be submitted within 180 days from the end of the quarter of direct impact.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Meet other technical qualifications.</a:t>
            </a:r>
          </a:p>
          <a:p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9A4F22-AA6E-5611-A657-B5A19B02BCB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9FB6F2-0A00-7EB7-BB0D-7ED720E800DC}"/>
              </a:ext>
            </a:extLst>
          </p:cNvPr>
          <p:cNvSpPr txBox="1"/>
          <p:nvPr/>
        </p:nvSpPr>
        <p:spPr>
          <a:xfrm>
            <a:off x="8704762" y="4857750"/>
            <a:ext cx="438421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>
                <a:ea typeface="Calibri"/>
                <a:cs typeface="Calibri"/>
              </a:rPr>
              <a:t>8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581655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C067F4E-F235-D699-57B4-9C8286E0E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" y="133350"/>
            <a:ext cx="5446713" cy="457200"/>
          </a:xfrm>
        </p:spPr>
        <p:txBody>
          <a:bodyPr/>
          <a:lstStyle/>
          <a:p>
            <a:r>
              <a:rPr lang="en-US" sz="3000"/>
              <a:t>BIF Eligibility Requirements Cont.</a:t>
            </a:r>
            <a:br>
              <a:rPr lang="en-US"/>
            </a:br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87951E-8562-4F9B-2EA3-0E1CF32C2124}"/>
              </a:ext>
            </a:extLst>
          </p:cNvPr>
          <p:cNvSpPr txBox="1">
            <a:spLocks/>
          </p:cNvSpPr>
          <p:nvPr/>
        </p:nvSpPr>
        <p:spPr>
          <a:xfrm>
            <a:off x="92528" y="666751"/>
            <a:ext cx="8958944" cy="413556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kern="0">
                <a:solidFill>
                  <a:sysClr val="windowText" lastClr="000000"/>
                </a:solidFill>
              </a:rPr>
              <a:t>How does a business owner demonstrate </a:t>
            </a:r>
            <a:endParaRPr lang="en-US">
              <a:solidFill>
                <a:sysClr val="windowText" lastClr="000000"/>
              </a:solidFill>
            </a:endParaRPr>
          </a:p>
          <a:p>
            <a:pPr algn="ctr"/>
            <a:r>
              <a:rPr lang="en-US" sz="3000" b="1" kern="0">
                <a:solidFill>
                  <a:sysClr val="windowText" lastClr="000000"/>
                </a:solidFill>
              </a:rPr>
              <a:t>direct impact? </a:t>
            </a:r>
            <a:endParaRPr lang="en-US">
              <a:solidFill>
                <a:sysClr val="windowText" lastClr="000000"/>
              </a:solidFill>
            </a:endParaRPr>
          </a:p>
          <a:p>
            <a:pPr algn="ctr"/>
            <a:endParaRPr lang="en-US" sz="3000" b="1" kern="0">
              <a:solidFill>
                <a:sysClr val="windowText" lastClr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b="1" kern="0">
                <a:solidFill>
                  <a:sysClr val="windowText" lastClr="000000"/>
                </a:solidFill>
              </a:rPr>
              <a:t>Immediately adjacent </a:t>
            </a:r>
            <a:r>
              <a:rPr lang="en-US" sz="2300" kern="0">
                <a:solidFill>
                  <a:sysClr val="windowText" lastClr="000000"/>
                </a:solidFill>
              </a:rPr>
              <a:t>to a rail corridor: Business property line must abut or face:</a:t>
            </a:r>
            <a:endParaRPr lang="en-US" sz="23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300" kern="0">
                <a:solidFill>
                  <a:sysClr val="windowText" lastClr="000000"/>
                </a:solidFill>
              </a:rPr>
              <a:t>Rail corridor;</a:t>
            </a:r>
            <a:endParaRPr lang="en-US" sz="23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300" kern="0">
                <a:solidFill>
                  <a:sysClr val="windowText" lastClr="000000"/>
                </a:solidFill>
              </a:rPr>
              <a:t>Construction staging area; or</a:t>
            </a:r>
            <a:endParaRPr lang="en-US" sz="23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300" kern="0">
                <a:solidFill>
                  <a:sysClr val="windowText" lastClr="000000"/>
                </a:solidFill>
              </a:rPr>
              <a:t>Construction storage area </a:t>
            </a:r>
            <a:endParaRPr lang="en-US" sz="23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300" kern="0">
              <a:solidFill>
                <a:sysClr val="windowText" lastClr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b="1" kern="0">
                <a:solidFill>
                  <a:sysClr val="windowText" lastClr="000000"/>
                </a:solidFill>
              </a:rPr>
              <a:t>Construction period </a:t>
            </a:r>
            <a:r>
              <a:rPr lang="en-US" sz="2300" kern="0">
                <a:solidFill>
                  <a:sysClr val="windowText" lastClr="000000"/>
                </a:solidFill>
              </a:rPr>
              <a:t>for direct impact: Metro rail construction activity occurred in front of the business or on the block in which the business is situated. </a:t>
            </a:r>
            <a:endParaRPr lang="en-US" sz="2300" b="1" kern="0">
              <a:solidFill>
                <a:sysClr val="windowText" lastClr="000000"/>
              </a:solidFill>
            </a:endParaRPr>
          </a:p>
          <a:p>
            <a:pPr marL="0" lvl="1"/>
            <a:endParaRPr lang="en-US" sz="3100" kern="0">
              <a:solidFill>
                <a:sysClr val="windowText" lastClr="000000"/>
              </a:solidFill>
            </a:endParaRPr>
          </a:p>
          <a:p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832EBF-1A29-86CD-161B-5C6C4A6714A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8FAA20-64A6-D892-DB21-F4160E5A08F5}"/>
              </a:ext>
            </a:extLst>
          </p:cNvPr>
          <p:cNvSpPr txBox="1"/>
          <p:nvPr/>
        </p:nvSpPr>
        <p:spPr>
          <a:xfrm>
            <a:off x="8614954" y="4876527"/>
            <a:ext cx="50292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>
                <a:ea typeface="Calibri"/>
                <a:cs typeface="Calibri"/>
              </a:rPr>
              <a:t>9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4246911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384196D-E524-8F80-AD97-B1AE3696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33350"/>
            <a:ext cx="5446713" cy="533400"/>
          </a:xfrm>
        </p:spPr>
        <p:txBody>
          <a:bodyPr/>
          <a:lstStyle/>
          <a:p>
            <a:r>
              <a:rPr lang="en-US" sz="3000"/>
              <a:t>BIF Eligibility Requirements Cont.</a:t>
            </a:r>
            <a:br>
              <a:rPr lang="en-US"/>
            </a:br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3E7A38E-434E-46A9-7F1B-421FC7976C4E}"/>
              </a:ext>
            </a:extLst>
          </p:cNvPr>
          <p:cNvSpPr txBox="1">
            <a:spLocks/>
          </p:cNvSpPr>
          <p:nvPr/>
        </p:nvSpPr>
        <p:spPr>
          <a:xfrm>
            <a:off x="152400" y="742951"/>
            <a:ext cx="8915400" cy="440055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500" b="1" kern="0">
                <a:solidFill>
                  <a:sysClr val="windowText" lastClr="000000"/>
                </a:solidFill>
              </a:rPr>
              <a:t>What is the amount of grant funding a business owner </a:t>
            </a:r>
            <a:endParaRPr lang="en-US" sz="2500" kern="0">
              <a:solidFill>
                <a:sysClr val="windowText" lastClr="000000"/>
              </a:solidFill>
            </a:endParaRPr>
          </a:p>
          <a:p>
            <a:pPr algn="ctr"/>
            <a:r>
              <a:rPr lang="en-US" sz="2500" b="1" kern="0">
                <a:solidFill>
                  <a:sysClr val="windowText" lastClr="000000"/>
                </a:solidFill>
              </a:rPr>
              <a:t>can receive? </a:t>
            </a:r>
            <a:endParaRPr lang="en-US" sz="25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>
                <a:solidFill>
                  <a:sysClr val="windowText" lastClr="000000"/>
                </a:solidFill>
              </a:rPr>
              <a:t>Eligible businesses must be able to demonstrate a loss of business revenue </a:t>
            </a:r>
            <a:r>
              <a:rPr lang="en-US" sz="2400" b="1" kern="0">
                <a:solidFill>
                  <a:sysClr val="windowText" lastClr="000000"/>
                </a:solidFill>
              </a:rPr>
              <a:t>directly</a:t>
            </a:r>
            <a:r>
              <a:rPr lang="en-US" sz="2400" kern="0">
                <a:solidFill>
                  <a:sysClr val="windowText" lastClr="000000"/>
                </a:solidFill>
              </a:rPr>
              <a:t> related to the period of construction disruption.</a:t>
            </a:r>
            <a:endParaRPr lang="en-US" sz="24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kern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>
                <a:solidFill>
                  <a:sysClr val="windowText" lastClr="000000"/>
                </a:solidFill>
              </a:rPr>
              <a:t>Financial threshold:  </a:t>
            </a:r>
            <a:r>
              <a:rPr lang="en-US" sz="2400" b="1" kern="0">
                <a:solidFill>
                  <a:sysClr val="windowText" lastClr="000000"/>
                </a:solidFill>
              </a:rPr>
              <a:t>Maximum per impact year/business = not to exceed $60,000.</a:t>
            </a:r>
            <a:endParaRPr lang="en-US" sz="2400" b="1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endParaRPr lang="en-US" sz="2400" b="1" kern="0">
              <a:solidFill>
                <a:sysClr val="windowText" lastClr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>
                <a:solidFill>
                  <a:sysClr val="windowText" lastClr="000000"/>
                </a:solidFill>
              </a:rPr>
              <a:t>Covers delinquent fixed operating expenses first: Rent/Mortgage, Utilities, Insurance, Payroll and others upon review.</a:t>
            </a:r>
            <a:endParaRPr lang="en-US" sz="24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57150" algn="ctr"/>
            <a:endParaRPr lang="en-US" sz="2200" b="1" i="1" u="sng" kern="0">
              <a:solidFill>
                <a:sysClr val="windowText" lastClr="000000"/>
              </a:solidFill>
            </a:endParaRPr>
          </a:p>
          <a:p>
            <a:pPr marL="57150" algn="ctr"/>
            <a:r>
              <a:rPr lang="en-US" sz="2000" b="1" i="1" u="sng" kern="0">
                <a:solidFill>
                  <a:sysClr val="windowText" lastClr="000000"/>
                </a:solidFill>
              </a:rPr>
              <a:t>Note:</a:t>
            </a:r>
            <a:r>
              <a:rPr lang="en-US" sz="2000" b="1" i="1" kern="0">
                <a:solidFill>
                  <a:sysClr val="windowText" lastClr="000000"/>
                </a:solidFill>
              </a:rPr>
              <a:t> Special provisions exist for commercial property owners.</a:t>
            </a:r>
            <a:endParaRPr lang="en-US" sz="2000" b="1" i="1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010400-ABF9-5E78-CBAA-68C268F0BF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2A6E6C-AB7D-277C-AA2D-48FD65055CE8}"/>
              </a:ext>
            </a:extLst>
          </p:cNvPr>
          <p:cNvSpPr txBox="1"/>
          <p:nvPr/>
        </p:nvSpPr>
        <p:spPr>
          <a:xfrm>
            <a:off x="8639447" y="4849585"/>
            <a:ext cx="53884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>
                <a:ea typeface="Calibri"/>
                <a:cs typeface="Calibri"/>
              </a:rPr>
              <a:t>10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475995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6" name="Rectangle 755">
            <a:extLst>
              <a:ext uri="{FF2B5EF4-FFF2-40B4-BE49-F238E27FC236}">
                <a16:creationId xmlns:a16="http://schemas.microsoft.com/office/drawing/2014/main" id="{6E25EB17-46B3-4AFD-B33A-4AEC7F63F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7" name="Rectangle 756">
            <a:extLst>
              <a:ext uri="{FF2B5EF4-FFF2-40B4-BE49-F238E27FC236}">
                <a16:creationId xmlns:a16="http://schemas.microsoft.com/office/drawing/2014/main" id="{481EABE0-FA8E-49A5-A966-F0539111C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89788" y="272542"/>
            <a:ext cx="54864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8" name="Rectangle 757">
            <a:extLst>
              <a:ext uri="{FF2B5EF4-FFF2-40B4-BE49-F238E27FC236}">
                <a16:creationId xmlns:a16="http://schemas.microsoft.com/office/drawing/2014/main" id="{56A3E26D-73B1-468C-B97B-BC1815959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79" y="2034615"/>
            <a:ext cx="308610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2" name="Content Placeholder 2">
            <a:extLst>
              <a:ext uri="{FF2B5EF4-FFF2-40B4-BE49-F238E27FC236}">
                <a16:creationId xmlns:a16="http://schemas.microsoft.com/office/drawing/2014/main" id="{E81DF505-2C2B-BCE6-1773-8546F0B04495}"/>
              </a:ext>
            </a:extLst>
          </p:cNvPr>
          <p:cNvSpPr txBox="1">
            <a:spLocks/>
          </p:cNvSpPr>
          <p:nvPr/>
        </p:nvSpPr>
        <p:spPr>
          <a:xfrm>
            <a:off x="3266" y="680612"/>
            <a:ext cx="4082142" cy="43467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b="1">
                <a:solidFill>
                  <a:srgbClr val="C00000"/>
                </a:solidFill>
                <a:ea typeface="Calibri"/>
                <a:cs typeface="Calibri"/>
              </a:rPr>
              <a:t>BIF Outreach Efforts</a:t>
            </a:r>
            <a:endParaRPr lang="en-US" sz="2000"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/>
              <a:t>BIF Fund Administrator conducts outreach and engagement.</a:t>
            </a:r>
            <a:endParaRPr lang="en-US" b="1"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/>
              <a:t>Outreach begins in advance of construction impacts to those businesses that are potentially eligible.</a:t>
            </a:r>
            <a:endParaRPr lang="en-US" b="1"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/>
              <a:t>BIF Fund Administrator determines eligibility in accordance with the BIF Administrative Guidelines.</a:t>
            </a:r>
            <a:endParaRPr lang="en-US" b="1"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/>
              <a:t>BIF Business Advisors work directly with business owners to collect financial documentation.</a:t>
            </a:r>
            <a:endParaRPr lang="en-US" b="1"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/>
              <a:t>BIF Business Advisors can also help or refer business owners to appropriate resources as needed.</a:t>
            </a:r>
            <a:endParaRPr lang="en-US" b="1">
              <a:ea typeface="Calibri"/>
              <a:cs typeface="Calibri"/>
            </a:endParaRPr>
          </a:p>
        </p:txBody>
      </p:sp>
      <p:pic>
        <p:nvPicPr>
          <p:cNvPr id="678" name="Picture 677">
            <a:extLst>
              <a:ext uri="{FF2B5EF4-FFF2-40B4-BE49-F238E27FC236}">
                <a16:creationId xmlns:a16="http://schemas.microsoft.com/office/drawing/2014/main" id="{BF85A7DC-8D90-EB07-A1D2-DFDDC2927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21"/>
            <a:ext cx="9144000" cy="687642"/>
          </a:xfrm>
          <a:prstGeom prst="rect">
            <a:avLst/>
          </a:prstGeom>
        </p:spPr>
      </p:pic>
      <p:sp>
        <p:nvSpPr>
          <p:cNvPr id="680" name="TextBox 679">
            <a:extLst>
              <a:ext uri="{FF2B5EF4-FFF2-40B4-BE49-F238E27FC236}">
                <a16:creationId xmlns:a16="http://schemas.microsoft.com/office/drawing/2014/main" id="{4E493C13-D6DC-6199-85BB-29A551388FC5}"/>
              </a:ext>
            </a:extLst>
          </p:cNvPr>
          <p:cNvSpPr txBox="1"/>
          <p:nvPr/>
        </p:nvSpPr>
        <p:spPr>
          <a:xfrm>
            <a:off x="2449" y="122464"/>
            <a:ext cx="716661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b="1">
                <a:ea typeface="Calibri"/>
                <a:cs typeface="Calibri"/>
              </a:rPr>
              <a:t>BIF Outreach in the Community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33CDBF-1373-23F6-7DB5-A9CE18B0619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8934994" y="4940424"/>
            <a:ext cx="172084" cy="115416"/>
          </a:xfrm>
        </p:spPr>
        <p:txBody>
          <a:bodyPr wrap="square" lIns="0" tIns="0" rIns="0" bIns="0" anchor="t">
            <a:spAutoFit/>
          </a:bodyPr>
          <a:lstStyle/>
          <a:p>
            <a:fld id="{81D60167-4931-47E6-BA6A-407CBD079E47}" type="slidenum">
              <a:rPr lang="en-US" dirty="0">
                <a:solidFill>
                  <a:schemeClr val="tx1"/>
                </a:solidFill>
              </a:rPr>
              <a:t>11</a:t>
            </a:fld>
            <a:endParaRPr lang="en-US">
              <a:solidFill>
                <a:schemeClr val="tx1"/>
              </a:solidFill>
              <a:ea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AB642A-FBE9-5D35-5BA5-1912BBB31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4442" y="681038"/>
            <a:ext cx="2962275" cy="22710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486B10B-A1CE-0A31-8CA8-288F9F2F9D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97" y="687841"/>
            <a:ext cx="2247900" cy="40372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5B082F-F2C6-8CEE-63A9-0B1A04D628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5867" y="2789465"/>
            <a:ext cx="3019425" cy="1948542"/>
          </a:xfrm>
          <a:prstGeom prst="rect">
            <a:avLst/>
          </a:prstGeom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0D17F75D-D094-5EAB-4F2C-BE28256C24EE}"/>
              </a:ext>
            </a:extLst>
          </p:cNvPr>
          <p:cNvSpPr txBox="1"/>
          <p:nvPr/>
        </p:nvSpPr>
        <p:spPr>
          <a:xfrm>
            <a:off x="3768633" y="4732837"/>
            <a:ext cx="5134518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800" b="1" i="1">
                <a:ea typeface="Calibri"/>
                <a:cs typeface="Calibri"/>
              </a:rPr>
              <a:t>From top right (clockwise): Plaza del Valle (Jan 2026); Community Meeting (Feb. 2026); and </a:t>
            </a:r>
            <a:endParaRPr lang="en-US">
              <a:ea typeface="Calibri"/>
              <a:cs typeface="Calibri"/>
            </a:endParaRPr>
          </a:p>
          <a:p>
            <a:pPr algn="r"/>
            <a:r>
              <a:rPr lang="en-US" sz="800" b="1" i="1">
                <a:ea typeface="Calibri"/>
                <a:cs typeface="Calibri"/>
              </a:rPr>
              <a:t>Metro Life Event (Feb. 2026)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81506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B4973-7489-3AA1-2AF2-9652D59D9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75" y="189548"/>
            <a:ext cx="5446395" cy="430887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800">
                <a:ea typeface="Calibri"/>
              </a:rPr>
              <a:t>BIF Award Flow </a:t>
            </a:r>
            <a:endParaRPr lang="en-US" sz="2800"/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id="{2A9EFAB9-68A6-8F62-A3A0-B9FDA626B3A8}"/>
              </a:ext>
            </a:extLst>
          </p:cNvPr>
          <p:cNvSpPr/>
          <p:nvPr/>
        </p:nvSpPr>
        <p:spPr>
          <a:xfrm>
            <a:off x="114481" y="1286878"/>
            <a:ext cx="1507125" cy="932362"/>
          </a:xfrm>
          <a:prstGeom prst="rightArrowCallou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ea typeface="Calibri"/>
                <a:cs typeface="Calibri"/>
              </a:rPr>
              <a:t>START HERE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Diamond 6">
            <a:extLst>
              <a:ext uri="{FF2B5EF4-FFF2-40B4-BE49-F238E27FC236}">
                <a16:creationId xmlns:a16="http://schemas.microsoft.com/office/drawing/2014/main" id="{308E29C7-9F96-44EE-EB84-28432F816207}"/>
              </a:ext>
            </a:extLst>
          </p:cNvPr>
          <p:cNvSpPr/>
          <p:nvPr/>
        </p:nvSpPr>
        <p:spPr>
          <a:xfrm>
            <a:off x="88175" y="3286942"/>
            <a:ext cx="1417319" cy="1291590"/>
          </a:xfrm>
          <a:prstGeom prst="star12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ea typeface="Calibri"/>
                <a:cs typeface="Calibri"/>
              </a:rPr>
              <a:t>FINISH HERE</a:t>
            </a:r>
          </a:p>
        </p:txBody>
      </p:sp>
      <p:sp>
        <p:nvSpPr>
          <p:cNvPr id="9" name="Arrow: Circular 8">
            <a:extLst>
              <a:ext uri="{FF2B5EF4-FFF2-40B4-BE49-F238E27FC236}">
                <a16:creationId xmlns:a16="http://schemas.microsoft.com/office/drawing/2014/main" id="{E8A0EEE5-D7F2-309F-376D-3F07C58842DF}"/>
              </a:ext>
            </a:extLst>
          </p:cNvPr>
          <p:cNvSpPr/>
          <p:nvPr/>
        </p:nvSpPr>
        <p:spPr>
          <a:xfrm rot="5220000">
            <a:off x="7679403" y="2192536"/>
            <a:ext cx="1371598" cy="1494065"/>
          </a:xfrm>
          <a:prstGeom prst="circular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CC9EEA-34F5-CBBF-BF6F-172E009CD8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D95D51-D973-5C08-B62E-E8F43B253F85}"/>
              </a:ext>
            </a:extLst>
          </p:cNvPr>
          <p:cNvSpPr txBox="1"/>
          <p:nvPr/>
        </p:nvSpPr>
        <p:spPr>
          <a:xfrm>
            <a:off x="8666389" y="4867547"/>
            <a:ext cx="449035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>
                <a:ea typeface="Calibri"/>
                <a:cs typeface="Calibri"/>
              </a:rPr>
              <a:t>12</a:t>
            </a:r>
            <a:endParaRPr lang="en-US" sz="8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3B23B21-3BBE-B365-0CE0-68050844A3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054" y="677636"/>
            <a:ext cx="7044417" cy="23200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D43EBC-DB46-F0C9-81BA-E3E3A7ACD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5374" y="2914650"/>
            <a:ext cx="6962775" cy="222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09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  <p:extLst>
    <p:ext uri="{6950BFC3-D8DA-4A85-94F7-54DA5524770B}">
      <p188:commentRel xmlns:p188="http://schemas.microsoft.com/office/powerpoint/2018/8/main" r:id="rId2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A7A5769D-2A56-8962-89D2-D62271163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0372" y="1061358"/>
            <a:ext cx="4918813" cy="40739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A566426-C35F-3B97-CA5C-293094536E5E}"/>
              </a:ext>
            </a:extLst>
          </p:cNvPr>
          <p:cNvSpPr txBox="1"/>
          <p:nvPr/>
        </p:nvSpPr>
        <p:spPr>
          <a:xfrm>
            <a:off x="31750" y="79375"/>
            <a:ext cx="9032874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b="1">
                <a:ea typeface="Calibri"/>
                <a:cs typeface="Calibri"/>
              </a:rPr>
              <a:t>Navigating the Metro Website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0746F4-1490-6B52-A7BD-16C3E3C2C83F}"/>
              </a:ext>
            </a:extLst>
          </p:cNvPr>
          <p:cNvSpPr/>
          <p:nvPr/>
        </p:nvSpPr>
        <p:spPr>
          <a:xfrm>
            <a:off x="6261026" y="4889314"/>
            <a:ext cx="812645" cy="15502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595F30-30E5-236A-BCB0-F21EE74B7BBB}"/>
              </a:ext>
            </a:extLst>
          </p:cNvPr>
          <p:cNvSpPr/>
          <p:nvPr/>
        </p:nvSpPr>
        <p:spPr>
          <a:xfrm>
            <a:off x="3396041" y="1882136"/>
            <a:ext cx="616703" cy="29381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4BE03A8A-6A66-8C2C-163F-99D36FCEA2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0095075"/>
              </p:ext>
            </p:extLst>
          </p:nvPr>
        </p:nvGraphicFramePr>
        <p:xfrm>
          <a:off x="106136" y="889906"/>
          <a:ext cx="2098222" cy="3829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2CEF120-0786-E4C0-C37A-ED6DA895B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07230C-148F-2E9C-BCF9-DEB0EF872516}"/>
              </a:ext>
            </a:extLst>
          </p:cNvPr>
          <p:cNvSpPr txBox="1"/>
          <p:nvPr/>
        </p:nvSpPr>
        <p:spPr>
          <a:xfrm>
            <a:off x="8711293" y="4867546"/>
            <a:ext cx="386170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>
                <a:ea typeface="Calibri"/>
                <a:cs typeface="Calibri"/>
              </a:rPr>
              <a:t>13</a:t>
            </a:r>
            <a:endParaRPr lang="en-US" sz="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686EBC-3BEB-3F9A-AE42-BD261B4357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3894" y="718457"/>
            <a:ext cx="4908097" cy="34290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5E344BA5-3923-80E3-63EF-7559B1BDBC8F}"/>
              </a:ext>
            </a:extLst>
          </p:cNvPr>
          <p:cNvSpPr/>
          <p:nvPr/>
        </p:nvSpPr>
        <p:spPr>
          <a:xfrm>
            <a:off x="6330291" y="598837"/>
            <a:ext cx="1066800" cy="59055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Callout: Left Arrow 9">
            <a:extLst>
              <a:ext uri="{FF2B5EF4-FFF2-40B4-BE49-F238E27FC236}">
                <a16:creationId xmlns:a16="http://schemas.microsoft.com/office/drawing/2014/main" id="{6C704908-50B2-4311-A8C0-89D61995C13A}"/>
              </a:ext>
            </a:extLst>
          </p:cNvPr>
          <p:cNvSpPr/>
          <p:nvPr/>
        </p:nvSpPr>
        <p:spPr>
          <a:xfrm>
            <a:off x="7402830" y="665236"/>
            <a:ext cx="1693617" cy="461665"/>
          </a:xfrm>
          <a:prstGeom prst="leftArrowCallou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rgbClr val="000000"/>
                </a:solidFill>
                <a:ea typeface="Calibri"/>
                <a:cs typeface="Calibri"/>
              </a:rPr>
              <a:t>Click Here for translation</a:t>
            </a:r>
            <a:endParaRPr lang="en-US" sz="1200" dirty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7" name="Speech Bubble: Oval 39">
            <a:extLst>
              <a:ext uri="{FF2B5EF4-FFF2-40B4-BE49-F238E27FC236}">
                <a16:creationId xmlns:a16="http://schemas.microsoft.com/office/drawing/2014/main" id="{14D894C8-B627-8DFF-9635-2E5F45DDB2A1}"/>
              </a:ext>
            </a:extLst>
          </p:cNvPr>
          <p:cNvSpPr/>
          <p:nvPr/>
        </p:nvSpPr>
        <p:spPr>
          <a:xfrm rot="60000">
            <a:off x="7238642" y="2732734"/>
            <a:ext cx="1816253" cy="1028003"/>
          </a:xfrm>
          <a:prstGeom prst="wave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>
                <a:solidFill>
                  <a:schemeClr val="tx1"/>
                </a:solidFill>
                <a:ea typeface="+mn-lt"/>
                <a:cs typeface="+mn-lt"/>
              </a:rPr>
              <a:t>Metro will translate entire page</a:t>
            </a:r>
            <a:endParaRPr lang="en-US" sz="1400" b="1" dirty="0">
              <a:solidFill>
                <a:schemeClr val="tx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091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661DA-0BD5-D2D3-686E-B54220B97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9550"/>
            <a:ext cx="5446395" cy="369332"/>
          </a:xfrm>
        </p:spPr>
        <p:txBody>
          <a:bodyPr/>
          <a:lstStyle/>
          <a:p>
            <a:r>
              <a:rPr lang="en-US"/>
              <a:t>BIF Application Process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967C82-4F0A-5066-0D1D-C73F79636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742950"/>
            <a:ext cx="8153400" cy="3926554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5D26B162-0F2D-D650-3067-B9ACAA384629}"/>
              </a:ext>
            </a:extLst>
          </p:cNvPr>
          <p:cNvSpPr/>
          <p:nvPr/>
        </p:nvSpPr>
        <p:spPr>
          <a:xfrm>
            <a:off x="3973286" y="1888672"/>
            <a:ext cx="745671" cy="394607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6E5DD0-D49E-0345-AC6E-C070C9044BC4}"/>
              </a:ext>
            </a:extLst>
          </p:cNvPr>
          <p:cNvSpPr txBox="1"/>
          <p:nvPr/>
        </p:nvSpPr>
        <p:spPr>
          <a:xfrm>
            <a:off x="3190078" y="4667250"/>
            <a:ext cx="2702984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000" b="1" dirty="0">
                <a:latin typeface="Verdana"/>
                <a:ea typeface="Verdana"/>
              </a:rPr>
              <a:t>www.pcrcorp.org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C16AC3-1CB6-D13B-EFB6-45AD1CD95E1A}"/>
              </a:ext>
            </a:extLst>
          </p:cNvPr>
          <p:cNvSpPr/>
          <p:nvPr/>
        </p:nvSpPr>
        <p:spPr>
          <a:xfrm>
            <a:off x="4820648" y="1887828"/>
            <a:ext cx="1498445" cy="31608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6" name="&quot;Not Allowed&quot; Symbol 5">
            <a:extLst>
              <a:ext uri="{FF2B5EF4-FFF2-40B4-BE49-F238E27FC236}">
                <a16:creationId xmlns:a16="http://schemas.microsoft.com/office/drawing/2014/main" id="{4BF4D438-1CBF-2CF8-D046-D3CFBE754180}"/>
              </a:ext>
            </a:extLst>
          </p:cNvPr>
          <p:cNvSpPr/>
          <p:nvPr/>
        </p:nvSpPr>
        <p:spPr>
          <a:xfrm>
            <a:off x="7511959" y="883375"/>
            <a:ext cx="648245" cy="574765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69E64EB-9ECD-F40D-6128-02957AF318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14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9A26C5-7C0E-6B22-CE82-B7C5526C2D63}"/>
              </a:ext>
            </a:extLst>
          </p:cNvPr>
          <p:cNvSpPr txBox="1"/>
          <p:nvPr/>
        </p:nvSpPr>
        <p:spPr>
          <a:xfrm>
            <a:off x="8459833" y="4813662"/>
            <a:ext cx="709476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>
                <a:ea typeface="Calibri"/>
                <a:cs typeface="Calibri"/>
              </a:rPr>
              <a:t>14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4968871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F2D2888-0252-D32B-E2C4-8C38D8DF97E7}"/>
              </a:ext>
            </a:extLst>
          </p:cNvPr>
          <p:cNvSpPr txBox="1"/>
          <p:nvPr/>
        </p:nvSpPr>
        <p:spPr>
          <a:xfrm>
            <a:off x="179614" y="98788"/>
            <a:ext cx="685636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ea typeface="Calibri"/>
                <a:cs typeface="Calibri"/>
              </a:rPr>
              <a:t>BIF Application Process Cont.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9C5308-3699-A0B0-7A9C-F3DFF55D7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25" y="710292"/>
            <a:ext cx="6863184" cy="404948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3217D6BB-698D-F399-2D30-766BD2AB831B}"/>
              </a:ext>
            </a:extLst>
          </p:cNvPr>
          <p:cNvSpPr/>
          <p:nvPr/>
        </p:nvSpPr>
        <p:spPr>
          <a:xfrm>
            <a:off x="1292679" y="3769179"/>
            <a:ext cx="1891392" cy="6422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603819-3686-F6C5-519B-B26C1A285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614" y="1283154"/>
            <a:ext cx="1311729" cy="11811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E88DE0F-4201-8A59-7192-4E7F209FED52}"/>
              </a:ext>
            </a:extLst>
          </p:cNvPr>
          <p:cNvSpPr txBox="1"/>
          <p:nvPr/>
        </p:nvSpPr>
        <p:spPr>
          <a:xfrm>
            <a:off x="2920657" y="4757057"/>
            <a:ext cx="2374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</a:rPr>
              <a:t>www.pcrcorp.org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7BE71A09-1F5B-96BA-4449-F6437518D766}"/>
              </a:ext>
            </a:extLst>
          </p:cNvPr>
          <p:cNvSpPr/>
          <p:nvPr/>
        </p:nvSpPr>
        <p:spPr>
          <a:xfrm>
            <a:off x="446315" y="3888922"/>
            <a:ext cx="745671" cy="394607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&quot;Not Allowed&quot; Symbol 1">
            <a:extLst>
              <a:ext uri="{FF2B5EF4-FFF2-40B4-BE49-F238E27FC236}">
                <a16:creationId xmlns:a16="http://schemas.microsoft.com/office/drawing/2014/main" id="{BD3FACD1-CB51-F2F9-771C-EF52F0319F6C}"/>
              </a:ext>
            </a:extLst>
          </p:cNvPr>
          <p:cNvSpPr/>
          <p:nvPr/>
        </p:nvSpPr>
        <p:spPr>
          <a:xfrm>
            <a:off x="6739618" y="710293"/>
            <a:ext cx="583746" cy="548639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1F5F3D-B5DE-F6AD-ED6C-B01E4E0DAB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93054F-1A7B-0356-D069-E2214F80E00F}"/>
              </a:ext>
            </a:extLst>
          </p:cNvPr>
          <p:cNvSpPr txBox="1"/>
          <p:nvPr/>
        </p:nvSpPr>
        <p:spPr>
          <a:xfrm>
            <a:off x="8387987" y="4795701"/>
            <a:ext cx="682534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>
                <a:ea typeface="Calibri"/>
                <a:cs typeface="Calibri"/>
              </a:rPr>
              <a:t>15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546746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A4B66-8F85-561E-D333-D9336B499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781" y="-4762"/>
            <a:ext cx="5367814" cy="984885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3200"/>
              <a:t>BIF Financial Documentation	</a:t>
            </a:r>
            <a:endParaRPr lang="en-US" sz="3200">
              <a:ea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61A0B-D95B-FC42-DF09-A42E00B4B686}"/>
              </a:ext>
            </a:extLst>
          </p:cNvPr>
          <p:cNvSpPr txBox="1">
            <a:spLocks/>
          </p:cNvSpPr>
          <p:nvPr/>
        </p:nvSpPr>
        <p:spPr>
          <a:xfrm>
            <a:off x="76200" y="581025"/>
            <a:ext cx="9065418" cy="49890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kern="0">
                <a:solidFill>
                  <a:sysClr val="windowText" lastClr="000000"/>
                </a:solidFill>
              </a:rPr>
              <a:t>What financial documents are considered?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Current Year Tax Return (mandatory) </a:t>
            </a:r>
            <a:endParaRPr lang="en-US" sz="20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Business Bank Statements</a:t>
            </a:r>
            <a:endParaRPr lang="en-US" sz="20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California Tax and Fee Administration Statements (Formerly Board of Equalization Statements (BOE)</a:t>
            </a:r>
            <a:endParaRPr lang="en-US" sz="20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Profit &amp; Loss Statements (P &amp; L)</a:t>
            </a:r>
            <a:endParaRPr lang="en-US" sz="20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Sales Receipts</a:t>
            </a:r>
            <a:endParaRPr lang="en-US" sz="20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  <a:ea typeface="Calibri"/>
                <a:cs typeface="Calibri"/>
              </a:rPr>
              <a:t>Point of sale</a:t>
            </a:r>
            <a:endParaRPr lang="en-US" sz="2000" kern="0">
              <a:solidFill>
                <a:sysClr val="windowText" lastClr="00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Other requested documentation to help determine business revenue loss</a:t>
            </a:r>
            <a:endParaRPr lang="en-US" sz="1700" kern="0">
              <a:solidFill>
                <a:sysClr val="windowText" lastClr="000000"/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kern="0">
                <a:solidFill>
                  <a:sysClr val="windowText" lastClr="000000"/>
                </a:solidFill>
              </a:rPr>
              <a:t>Additional</a:t>
            </a:r>
            <a:r>
              <a:rPr lang="en-US" sz="2000" kern="0">
                <a:solidFill>
                  <a:sysClr val="windowText" lastClr="000000"/>
                </a:solidFill>
                <a:ea typeface="Calibri"/>
                <a:cs typeface="Calibri"/>
              </a:rPr>
              <a:t> considerations may apply on a case-by-case basis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kern="0">
              <a:solidFill>
                <a:sysClr val="windowText" lastClr="000000"/>
              </a:solidFill>
            </a:endParaRPr>
          </a:p>
          <a:p>
            <a:pPr lvl="1" algn="ctr"/>
            <a:r>
              <a:rPr lang="en-US" sz="2400" b="1" kern="0">
                <a:solidFill>
                  <a:sysClr val="windowText" lastClr="000000"/>
                </a:solidFill>
              </a:rPr>
              <a:t>BIF Financial Analysis: </a:t>
            </a:r>
            <a:endParaRPr lang="en-US" sz="22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lvl="1"/>
            <a:r>
              <a:rPr lang="en-US" sz="2200" kern="0">
                <a:solidFill>
                  <a:sysClr val="windowText" lastClr="000000"/>
                </a:solidFill>
              </a:rPr>
              <a:t>Compares the pre-impact revenue period to the impact revenue period.</a:t>
            </a:r>
            <a:endParaRPr lang="en-US" sz="22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lvl="2"/>
            <a:endParaRPr lang="en-US" sz="2000" b="1" i="1" kern="0">
              <a:solidFill>
                <a:sysClr val="windowText" lastClr="000000"/>
              </a:solidFill>
            </a:endParaRPr>
          </a:p>
          <a:p>
            <a:pPr lvl="2"/>
            <a:endParaRPr lang="en-US" sz="2000" b="1" i="1" kern="0">
              <a:solidFill>
                <a:sysClr val="windowText" lastClr="00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BF0CB1-21BC-DB13-D4F3-F3D30E8B3A5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381CAF-F669-988F-CD69-E853661C00BD}"/>
              </a:ext>
            </a:extLst>
          </p:cNvPr>
          <p:cNvSpPr txBox="1"/>
          <p:nvPr/>
        </p:nvSpPr>
        <p:spPr>
          <a:xfrm>
            <a:off x="8484326" y="4867547"/>
            <a:ext cx="664572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>
                <a:ea typeface="Calibri"/>
                <a:cs typeface="Calibri"/>
              </a:rPr>
              <a:t>16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745933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28615-C3E6-6F68-0135-A517B15DB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05" y="133350"/>
            <a:ext cx="5446395" cy="461665"/>
          </a:xfrm>
        </p:spPr>
        <p:txBody>
          <a:bodyPr/>
          <a:lstStyle/>
          <a:p>
            <a:r>
              <a:rPr lang="en-US" sz="3000"/>
              <a:t>Commercial Property Owners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5ABE0-98E5-0780-E847-B3629AF99A45}"/>
              </a:ext>
            </a:extLst>
          </p:cNvPr>
          <p:cNvSpPr txBox="1">
            <a:spLocks/>
          </p:cNvSpPr>
          <p:nvPr/>
        </p:nvSpPr>
        <p:spPr>
          <a:xfrm>
            <a:off x="116205" y="693182"/>
            <a:ext cx="8875395" cy="442888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kern="0">
                <a:solidFill>
                  <a:sysClr val="windowText" lastClr="000000"/>
                </a:solidFill>
              </a:rPr>
              <a:t>Are commercial property owners eligible to apply?</a:t>
            </a:r>
            <a:endParaRPr lang="en-US" sz="2400" b="1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endParaRPr lang="en-US" sz="24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>
                <a:solidFill>
                  <a:sysClr val="windowText" lastClr="000000"/>
                </a:solidFill>
              </a:rPr>
              <a:t>YES. Commercial property owners must meet all eligibility requirements.</a:t>
            </a:r>
            <a:endParaRPr lang="en-US">
              <a:solidFill>
                <a:sysClr val="windowText" lastClr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>
                <a:solidFill>
                  <a:sysClr val="windowText" lastClr="000000"/>
                </a:solidFill>
              </a:rPr>
              <a:t>Commercial property owners generally apply for rental revenue loss from their tenants. However, tenants and their property owners may not both file for the same revenue loss time- period. Property owners may also file a claim for delinquent mortgage, utilities, insurance and other expenses as determined by the program administrator.</a:t>
            </a:r>
            <a:endParaRPr lang="en-US" sz="24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kern="0">
                <a:solidFill>
                  <a:sysClr val="windowText" lastClr="000000"/>
                </a:solidFill>
              </a:rPr>
              <a:t>Other special provisions apply for commercial property owners.</a:t>
            </a:r>
            <a:endParaRPr lang="en-US" sz="24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r>
              <a:rPr lang="en-US" sz="2300" kern="0">
                <a:solidFill>
                  <a:sysClr val="windowText" lastClr="000000"/>
                </a:solidFill>
              </a:rPr>
              <a:t>                      </a:t>
            </a:r>
            <a:r>
              <a:rPr lang="en-US" sz="2000" kern="0">
                <a:solidFill>
                  <a:sysClr val="windowText" lastClr="000000"/>
                </a:solidFill>
              </a:rPr>
              <a:t> </a:t>
            </a:r>
            <a:endParaRPr lang="en-US" sz="2000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algn="ctr"/>
            <a:r>
              <a:rPr lang="en-US" sz="2000" b="1" i="1" kern="0">
                <a:solidFill>
                  <a:sysClr val="windowText" lastClr="000000"/>
                </a:solidFill>
              </a:rPr>
              <a:t>Note: Residential property owners are not eligible to apply. </a:t>
            </a:r>
            <a:endParaRPr lang="en-US" sz="2000" b="1" i="1" kern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514350" indent="-514350"/>
            <a:endParaRPr lang="en-US" sz="2800" kern="0">
              <a:solidFill>
                <a:sysClr val="windowText" lastClr="000000"/>
              </a:solidFill>
            </a:endParaRPr>
          </a:p>
          <a:p>
            <a:pPr marL="514350" indent="-514350"/>
            <a:endParaRPr lang="en-US" sz="2800" kern="0">
              <a:solidFill>
                <a:sysClr val="windowText" lastClr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346311-9A00-45CA-7F82-B40E09CA6A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000693-5A4D-C1E1-D5A2-969CBC68FB50}"/>
              </a:ext>
            </a:extLst>
          </p:cNvPr>
          <p:cNvSpPr txBox="1"/>
          <p:nvPr/>
        </p:nvSpPr>
        <p:spPr>
          <a:xfrm>
            <a:off x="8540659" y="4741817"/>
            <a:ext cx="493939" cy="2154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>
                <a:ea typeface="Calibri"/>
                <a:cs typeface="Calibri"/>
              </a:rPr>
              <a:t>17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5299341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CA98D-49F2-7F05-D62A-F7C77F509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209550"/>
            <a:ext cx="5446395" cy="492443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3200"/>
              <a:t>Presumptive Eligibility Award</a:t>
            </a:r>
            <a:endParaRPr lang="en-US" sz="3200">
              <a:ea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9CBDEB-8A31-4475-52E0-D0ADEFF651BB}"/>
              </a:ext>
            </a:extLst>
          </p:cNvPr>
          <p:cNvSpPr txBox="1"/>
          <p:nvPr/>
        </p:nvSpPr>
        <p:spPr>
          <a:xfrm>
            <a:off x="-4763" y="695324"/>
            <a:ext cx="9165431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cs typeface="Calibri"/>
              </a:rPr>
              <a:t>What is it?</a:t>
            </a:r>
            <a:endParaRPr lang="en-US" sz="2400">
              <a:ea typeface="Calibri"/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The Presumptive Eligibility Award (PEA) is a grant alternative that offers up to $1,500 per impact year to small “mom and pop” businesses, including micro-businesses such as sidewalk and street vendors. </a:t>
            </a:r>
          </a:p>
          <a:p>
            <a:pPr marL="1257300" lvl="2" indent="-342900">
              <a:buFont typeface="Wingdings"/>
              <a:buChar char="§"/>
            </a:pPr>
            <a:r>
              <a:rPr lang="en-US" sz="1600">
                <a:ea typeface="+mn-lt"/>
                <a:cs typeface="+mn-lt"/>
              </a:rPr>
              <a:t>The PEA has less restrictive documentation requirements than the typical BIF award, and targets businesses that may not have access to extensive financial records.</a:t>
            </a:r>
          </a:p>
          <a:p>
            <a:pPr marL="1257300" lvl="2" indent="-342900">
              <a:buFont typeface="Wingdings"/>
              <a:buChar char="§"/>
            </a:pPr>
            <a:endParaRPr lang="en-US" sz="1600">
              <a:ea typeface="Calibri"/>
              <a:cs typeface="Calibri"/>
            </a:endParaRPr>
          </a:p>
          <a:p>
            <a:pPr marL="1257300" lvl="2" indent="-342900">
              <a:buFont typeface="Wingdings,Sans-Serif"/>
              <a:buChar char="§"/>
            </a:pPr>
            <a:r>
              <a:rPr lang="en-US" sz="1600">
                <a:ea typeface="+mn-lt"/>
                <a:cs typeface="+mn-lt"/>
              </a:rPr>
              <a:t>However, the difference in relevant documentation from the BIF depends on the type of business and is determined on a case-by-case basis.</a:t>
            </a:r>
          </a:p>
          <a:p>
            <a:pPr marL="1257300" lvl="2" indent="-342900">
              <a:buFont typeface="Wingdings,Sans-Serif"/>
              <a:buChar char="§"/>
            </a:pPr>
            <a:endParaRPr lang="en-US" sz="1600">
              <a:ea typeface="Calibri"/>
              <a:cs typeface="Calibri"/>
            </a:endParaRPr>
          </a:p>
          <a:p>
            <a:pPr marL="1257300" lvl="2" indent="-342900">
              <a:buFont typeface="Wingdings"/>
              <a:buChar char="§"/>
            </a:pPr>
            <a:r>
              <a:rPr lang="en-US" sz="1600">
                <a:ea typeface="+mn-lt"/>
                <a:cs typeface="+mn-lt"/>
              </a:rPr>
              <a:t>The PEA has the same eligibility requirements as the BIF, requiring that applicants be either for-profit or non-religious non-profits located on a Metro project corridor for at least 2 years with 25 or fewer full-time employees. </a:t>
            </a:r>
            <a:endParaRPr lang="en-US" sz="1600">
              <a:ea typeface="Calibri"/>
              <a:cs typeface="Calibri"/>
            </a:endParaRPr>
          </a:p>
          <a:p>
            <a:pPr marL="1257300" lvl="2" indent="-342900">
              <a:buFont typeface="Wingdings"/>
              <a:buChar char="§"/>
            </a:pPr>
            <a:endParaRPr lang="en-US" sz="1600">
              <a:ea typeface="+mn-lt"/>
              <a:cs typeface="+mn-lt"/>
            </a:endParaRPr>
          </a:p>
          <a:p>
            <a:pPr marL="1257300" lvl="2" indent="-342900">
              <a:buFont typeface="Wingdings"/>
              <a:buChar char="§"/>
            </a:pPr>
            <a:r>
              <a:rPr lang="en-US" sz="1600">
                <a:ea typeface="+mn-lt"/>
                <a:cs typeface="+mn-lt"/>
              </a:rPr>
              <a:t>A small business applies to the Presumptive Eligibility Award (PEA) in the same way as the regular BIF award by submitting the application to the Fund Administrator.</a:t>
            </a:r>
            <a:endParaRPr lang="en-US" sz="1600">
              <a:ea typeface="Calibri"/>
              <a:cs typeface="Calibri"/>
            </a:endParaRPr>
          </a:p>
          <a:p>
            <a:endParaRPr lang="en-US">
              <a:ea typeface="+mn-lt"/>
              <a:cs typeface="+mn-lt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552F5C-B866-13B0-9927-1925D6833A3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C0D249-082B-1D14-010B-CE26D90C3090}"/>
              </a:ext>
            </a:extLst>
          </p:cNvPr>
          <p:cNvSpPr txBox="1"/>
          <p:nvPr/>
        </p:nvSpPr>
        <p:spPr>
          <a:xfrm>
            <a:off x="8578215" y="4800600"/>
            <a:ext cx="370657" cy="22360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800">
                <a:ea typeface="Calibri"/>
                <a:cs typeface="Calibri"/>
              </a:rPr>
              <a:t>18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890473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637830-81A8-01EB-322B-5F44EA29E48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ts val="815"/>
              </a:lnSpc>
            </a:pPr>
            <a:fld id="{81D60167-4931-47E6-BA6A-407CBD079E47}" type="slidenum">
              <a:rPr lang="en-US" dirty="0">
                <a:solidFill>
                  <a:srgbClr val="FFFFFF"/>
                </a:solidFill>
              </a:rPr>
              <a:t>19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59FC18-F769-864E-D6EE-565AFD7DC5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942" t="12757" r="14423" b="12587"/>
          <a:stretch>
            <a:fillRect/>
          </a:stretch>
        </p:blipFill>
        <p:spPr>
          <a:xfrm>
            <a:off x="3475511" y="2963502"/>
            <a:ext cx="1211877" cy="17427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BF124E-738A-9BBF-6617-334BEC88B5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" t="2415" r="253" b="-437"/>
          <a:stretch>
            <a:fillRect/>
          </a:stretch>
        </p:blipFill>
        <p:spPr>
          <a:xfrm>
            <a:off x="4857502" y="2914209"/>
            <a:ext cx="3211545" cy="184214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60A8D84-37AB-C14F-DF6C-EEDBF2CD7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09550"/>
            <a:ext cx="5446395" cy="430887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800"/>
              <a:t>BIF Contact Information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4D5162-D031-7DA5-FA6D-B348801E0F59}"/>
              </a:ext>
            </a:extLst>
          </p:cNvPr>
          <p:cNvSpPr txBox="1"/>
          <p:nvPr/>
        </p:nvSpPr>
        <p:spPr>
          <a:xfrm>
            <a:off x="504552" y="3557179"/>
            <a:ext cx="2861581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500" b="1">
                <a:ea typeface="Calibri"/>
                <a:cs typeface="Calibri"/>
              </a:rPr>
              <a:t>Contact the Fund Administrator: </a:t>
            </a:r>
            <a:endParaRPr lang="en-US"/>
          </a:p>
          <a:p>
            <a:pPr algn="ctr"/>
            <a:r>
              <a:rPr lang="en-US" sz="1500" b="1">
                <a:ea typeface="Calibri"/>
                <a:cs typeface="Calibri"/>
              </a:rPr>
              <a:t>Pacific Coast Regional (PCR)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30D9E1-868A-9BF3-3E1D-6B0E0D6DDD80}"/>
              </a:ext>
            </a:extLst>
          </p:cNvPr>
          <p:cNvSpPr txBox="1"/>
          <p:nvPr/>
        </p:nvSpPr>
        <p:spPr>
          <a:xfrm>
            <a:off x="3359059" y="4729298"/>
            <a:ext cx="202229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b="1">
                <a:ea typeface="Calibri"/>
                <a:cs typeface="Calibri"/>
              </a:rPr>
              <a:t>Bryan Miyamoto, VP &amp; Metro BIF </a:t>
            </a:r>
          </a:p>
          <a:p>
            <a:r>
              <a:rPr lang="en-US" sz="900" b="1">
                <a:ea typeface="Calibri"/>
                <a:cs typeface="Calibri"/>
              </a:rPr>
              <a:t>Program Manager</a:t>
            </a:r>
            <a:endParaRPr lang="en-US" b="1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B03E66C-EAB2-BF63-3522-05356FA4B4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999" y="752475"/>
            <a:ext cx="2959553" cy="19240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F7A672-F940-E7DE-09EB-74BC4845A3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7332" y="754517"/>
            <a:ext cx="2800350" cy="20097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8B2A660-321D-5CBC-3D2E-BF7A6AA958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6103" y="754517"/>
            <a:ext cx="2754086" cy="2009775"/>
          </a:xfrm>
          <a:prstGeom prst="rect">
            <a:avLst/>
          </a:prstGeom>
        </p:spPr>
      </p:pic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7CA8557F-3E92-00FB-4ADC-CDBA5146DB9A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7411539" y="4905919"/>
            <a:ext cx="2926080" cy="123111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800">
                <a:ea typeface="Calibri"/>
                <a:cs typeface="Calibri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548985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5143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997A28-EAC5-37F9-92B3-ABE674E13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20" y="291724"/>
            <a:ext cx="3027251" cy="6556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</a:pPr>
            <a:r>
              <a:rPr lang="en-US" sz="4100" kern="1200">
                <a:solidFill>
                  <a:srgbClr val="0070C0"/>
                </a:solidFill>
                <a:latin typeface="+mj-lt"/>
                <a:cs typeface="+mj-cs"/>
              </a:rPr>
              <a:t>Survey</a:t>
            </a:r>
            <a:endParaRPr lang="en-US" sz="4100" kern="1200">
              <a:solidFill>
                <a:srgbClr val="0070C0"/>
              </a:solidFill>
              <a:latin typeface="+mj-lt"/>
              <a:ea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7AA1D2-3F3A-827F-CB53-82910D9C7927}"/>
              </a:ext>
            </a:extLst>
          </p:cNvPr>
          <p:cNvSpPr txBox="1"/>
          <p:nvPr/>
        </p:nvSpPr>
        <p:spPr>
          <a:xfrm>
            <a:off x="771855" y="1024341"/>
            <a:ext cx="3487625" cy="377476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2000" i="1">
                <a:latin typeface="Verdana"/>
                <a:ea typeface="Verdana"/>
              </a:rPr>
              <a:t>We would love to hear your thoughts!</a:t>
            </a:r>
            <a:endParaRPr lang="en-US"/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2000" i="1">
              <a:latin typeface="Verdana"/>
              <a:ea typeface="Verdana"/>
              <a:cs typeface="Calibri"/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2000" i="1">
                <a:latin typeface="Verdana"/>
                <a:ea typeface="Verdana"/>
                <a:cs typeface="Calibri"/>
              </a:rPr>
              <a:t>Please take a few minutes to complete our survey. 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2000" i="1">
              <a:latin typeface="Verdana"/>
              <a:ea typeface="Verdana"/>
              <a:cs typeface="Calibri"/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2000" i="1">
                <a:latin typeface="Verdana"/>
                <a:ea typeface="Verdana"/>
                <a:cs typeface="Calibri"/>
              </a:rPr>
              <a:t>Your feedback will help us serve you better.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2238744"/>
            <a:ext cx="548639" cy="505095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23252" y="0"/>
            <a:ext cx="1120748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64357" y="293914"/>
            <a:ext cx="4507025" cy="451280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43DEEC-03E9-85BF-DAD5-4BA974A6FC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367" t="16074" r="3670" b="44590"/>
          <a:stretch>
            <a:fillRect/>
          </a:stretch>
        </p:blipFill>
        <p:spPr>
          <a:xfrm>
            <a:off x="4441869" y="512333"/>
            <a:ext cx="4152000" cy="407476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40075E-759C-7895-1E5A-0CA0695B68D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15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299B4-1D03-E360-E257-77A061624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9119" y="2020728"/>
            <a:ext cx="6953726" cy="553998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3600">
                <a:ea typeface="Calibri"/>
              </a:rPr>
              <a:t>Thank You for Joining Us!!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18BE46-CA18-DE7F-B985-BF880D1763B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en-US" dirty="0">
                <a:solidFill>
                  <a:srgbClr val="FFFFFF"/>
                </a:solidFill>
              </a:r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332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78328F5E349A4F8EB1CB46E9DB9668" ma:contentTypeVersion="17" ma:contentTypeDescription="Create a new document." ma:contentTypeScope="" ma:versionID="e077612eae77f1c471937e07694d6d47">
  <xsd:schema xmlns:xsd="http://www.w3.org/2001/XMLSchema" xmlns:xs="http://www.w3.org/2001/XMLSchema" xmlns:p="http://schemas.microsoft.com/office/2006/metadata/properties" xmlns:ns2="4916b264-454a-4a34-9c5c-3445fa80c0ff" xmlns:ns3="6c7e7a71-daaa-4c93-8e21-726a89189e81" targetNamespace="http://schemas.microsoft.com/office/2006/metadata/properties" ma:root="true" ma:fieldsID="77d814ac32bd959af8b486c24feb8d0e" ns2:_="" ns3:_="">
    <xsd:import namespace="4916b264-454a-4a34-9c5c-3445fa80c0ff"/>
    <xsd:import namespace="6c7e7a71-daaa-4c93-8e21-726a89189e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Instruct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16b264-454a-4a34-9c5c-3445fa80c0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b35d8d6-c495-4997-a5c0-b3dbc42d7f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Instructions" ma:index="24" nillable="true" ma:displayName="Instructions" ma:description="DEOD order form before items are officially purchased" ma:format="Dropdown" ma:internalName="Instruction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7e7a71-daaa-4c93-8e21-726a89189e81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a6dc2bb-599c-4835-8a6a-d4c12540debf}" ma:internalName="TaxCatchAll" ma:showField="CatchAllData" ma:web="6c7e7a71-daaa-4c93-8e21-726a89189e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c7e7a71-daaa-4c93-8e21-726a89189e81" xsi:nil="true"/>
    <lcf76f155ced4ddcb4097134ff3c332f xmlns="4916b264-454a-4a34-9c5c-3445fa80c0ff">
      <Terms xmlns="http://schemas.microsoft.com/office/infopath/2007/PartnerControls"/>
    </lcf76f155ced4ddcb4097134ff3c332f>
    <Instructions xmlns="4916b264-454a-4a34-9c5c-3445fa80c0ff" xsi:nil="true"/>
  </documentManagement>
</p:properties>
</file>

<file path=customXml/itemProps1.xml><?xml version="1.0" encoding="utf-8"?>
<ds:datastoreItem xmlns:ds="http://schemas.openxmlformats.org/officeDocument/2006/customXml" ds:itemID="{03264FB6-A1F2-4648-95F5-9C7BD34220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16b264-454a-4a34-9c5c-3445fa80c0ff"/>
    <ds:schemaRef ds:uri="6c7e7a71-daaa-4c93-8e21-726a89189e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75EC79-45B0-4E5E-9B72-4D5F02178FE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79733D-4C6D-45DE-BE4A-A736CB04EF63}">
  <ds:schemaRefs>
    <ds:schemaRef ds:uri="4916b264-454a-4a34-9c5c-3445fa80c0ff"/>
    <ds:schemaRef ds:uri="6c7e7a71-daaa-4c93-8e21-726a89189e81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(16:9)</PresentationFormat>
  <Slides>21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BIF Information Session Agenda</vt:lpstr>
      <vt:lpstr>BIF Program Overview</vt:lpstr>
      <vt:lpstr>BIF Administrative Guidelines</vt:lpstr>
      <vt:lpstr>PowerPoint Presentation</vt:lpstr>
      <vt:lpstr>PowerPoint Presentation</vt:lpstr>
      <vt:lpstr>BIF Eligibility Requirements </vt:lpstr>
      <vt:lpstr>BIF Eligibility Requirements Cont. </vt:lpstr>
      <vt:lpstr>BIF Eligibility Requirements Cont. </vt:lpstr>
      <vt:lpstr>PowerPoint Presentation</vt:lpstr>
      <vt:lpstr>BIF Award Flow </vt:lpstr>
      <vt:lpstr>PowerPoint Presentation</vt:lpstr>
      <vt:lpstr>BIF Application Process </vt:lpstr>
      <vt:lpstr>PowerPoint Presentation</vt:lpstr>
      <vt:lpstr>BIF Financial Documentation </vt:lpstr>
      <vt:lpstr>Commercial Property Owners</vt:lpstr>
      <vt:lpstr>Presumptive Eligibility Award</vt:lpstr>
      <vt:lpstr>BIF Contact Information</vt:lpstr>
      <vt:lpstr>Survey</vt:lpstr>
      <vt:lpstr>Thank You for Joining Us!!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HC</dc:creator>
  <cp:revision>66</cp:revision>
  <dcterms:created xsi:type="dcterms:W3CDTF">2025-03-22T18:19:45Z</dcterms:created>
  <dcterms:modified xsi:type="dcterms:W3CDTF">2026-09-11T22:38:00Z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2025-03-20T00:00:00Z</vt:filetime>
  </property>
  <property fmtid="{D5CDD505-2E9C-101B-9397-08002B2CF9AE}" pid="3" name="LastSaved">
    <vt:filetime>2025-03-22T00:00:00Z</vt:filetime>
  </property>
  <property fmtid="{D5CDD505-2E9C-101B-9397-08002B2CF9AE}" pid="4" name="ContentTypeId">
    <vt:lpwstr>0x0101003478328F5E349A4F8EB1CB46E9DB9668</vt:lpwstr>
  </property>
  <property fmtid="{D5CDD505-2E9C-101B-9397-08002B2CF9AE}" pid="5" name="MediaServiceImageTags">
    <vt:lpwstr/>
  </property>
</Properties>
</file>