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12" r:id="rId4"/>
    <p:sldMasterId id="2147483780" r:id="rId5"/>
    <p:sldMasterId id="2147483799" r:id="rId6"/>
    <p:sldMasterId id="2147483851" r:id="rId7"/>
  </p:sldMasterIdLst>
  <p:notesMasterIdLst>
    <p:notesMasterId r:id="rId39"/>
  </p:notesMasterIdLst>
  <p:handoutMasterIdLst>
    <p:handoutMasterId r:id="rId40"/>
  </p:handoutMasterIdLst>
  <p:sldIdLst>
    <p:sldId id="3443" r:id="rId8"/>
    <p:sldId id="3453" r:id="rId9"/>
    <p:sldId id="323" r:id="rId10"/>
    <p:sldId id="3456" r:id="rId11"/>
    <p:sldId id="2793" r:id="rId12"/>
    <p:sldId id="3441" r:id="rId13"/>
    <p:sldId id="3460" r:id="rId14"/>
    <p:sldId id="3469" r:id="rId15"/>
    <p:sldId id="3475" r:id="rId16"/>
    <p:sldId id="2934" r:id="rId17"/>
    <p:sldId id="3415" r:id="rId18"/>
    <p:sldId id="3409" r:id="rId19"/>
    <p:sldId id="3319" r:id="rId20"/>
    <p:sldId id="3470" r:id="rId21"/>
    <p:sldId id="3412" r:id="rId22"/>
    <p:sldId id="3461" r:id="rId23"/>
    <p:sldId id="3463" r:id="rId24"/>
    <p:sldId id="3462" r:id="rId25"/>
    <p:sldId id="3438" r:id="rId26"/>
    <p:sldId id="3413" r:id="rId27"/>
    <p:sldId id="3331" r:id="rId28"/>
    <p:sldId id="3403" r:id="rId29"/>
    <p:sldId id="3405" r:id="rId30"/>
    <p:sldId id="3477" r:id="rId31"/>
    <p:sldId id="3476" r:id="rId32"/>
    <p:sldId id="3473" r:id="rId33"/>
    <p:sldId id="3444" r:id="rId34"/>
    <p:sldId id="3447" r:id="rId35"/>
    <p:sldId id="3459" r:id="rId36"/>
    <p:sldId id="3464" r:id="rId37"/>
    <p:sldId id="3448" r:id="rId38"/>
  </p:sldIdLst>
  <p:sldSz cx="9144000" cy="5143500" type="screen16x9"/>
  <p:notesSz cx="9312275" cy="7026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Your Presentation Template" id="{CFF9DA66-96A7-EA4C-A673-C39DC7EF53DB}">
          <p14:sldIdLst>
            <p14:sldId id="3443"/>
            <p14:sldId id="3453"/>
            <p14:sldId id="323"/>
            <p14:sldId id="3456"/>
            <p14:sldId id="2793"/>
            <p14:sldId id="3441"/>
            <p14:sldId id="3460"/>
            <p14:sldId id="3469"/>
            <p14:sldId id="3475"/>
            <p14:sldId id="2934"/>
            <p14:sldId id="3415"/>
            <p14:sldId id="3409"/>
            <p14:sldId id="3319"/>
            <p14:sldId id="3470"/>
            <p14:sldId id="3412"/>
            <p14:sldId id="3461"/>
            <p14:sldId id="3463"/>
            <p14:sldId id="3462"/>
            <p14:sldId id="3438"/>
            <p14:sldId id="3413"/>
            <p14:sldId id="3331"/>
            <p14:sldId id="3403"/>
            <p14:sldId id="3405"/>
            <p14:sldId id="3477"/>
            <p14:sldId id="3476"/>
            <p14:sldId id="3473"/>
            <p14:sldId id="3444"/>
            <p14:sldId id="3447"/>
            <p14:sldId id="3459"/>
            <p14:sldId id="3464"/>
            <p14:sldId id="344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7BF2703-E6CF-E4FD-10EA-0365F4E6EE2C}" name="Zelmer, Cory" initials="CZ" userId="S::ZelmerC@metro.net::f6ed1dd1-7645-410a-a9ef-4ec81f811187" providerId="AD"/>
  <p188:author id="{7264E203-DF20-F310-59C0-1D5489E9F465}" name="Adao, Aurea" initials="" userId="S::ADAOA@metro.net::789e49fe-36a4-4271-b5fe-61c1118ef4b7" providerId="AD"/>
  <p188:author id="{D26F8D0E-948F-A2F8-A598-05A7C3E69492}" name="Adao, Aurea" initials="AA" userId="S::adaoa@metro.net::789e49fe-36a4-4271-b5fe-61c1118ef4b7" providerId="AD"/>
  <p188:author id="{E49C7912-84B5-DFBB-667F-C34DEEB9E827}" name="James Shahamiri" initials="JS" userId="James Shahamiri" providerId="None"/>
  <p188:author id="{BB034D1C-7470-3DB1-5032-CD5276809399}" name="Englund, Nicole" initials="EN" userId="S::englundn@metro.net::ccd1d3ff-b16e-414e-a75c-4a4298588a50" providerId="AD"/>
  <p188:author id="{066B151F-9515-F0AD-8A39-32B37A01CCD3}" name="Sosa, Ray" initials="SR" userId="S::sosara@metro.net::cb64e083-cf51-4b9d-ac7d-463d6a2c2b40" providerId="AD"/>
  <p188:author id="{D80D4328-016D-F3D2-14F0-8F41257CCDB0}" name="Lopez, Alondra" initials="AL" userId="S::LopezA13@metro.net::96eab272-004d-4f57-96e4-89f14504cdc5" providerId="AD"/>
  <p188:author id="{3C9E0231-293F-3B62-97C5-46FCF17B4130}" name="Burdick, Carl" initials="BC" userId="S::burdickc@metro.net::262eb358-545e-4af6-acba-09a489c104c3" providerId="AD"/>
  <p188:author id="{5C9EFF37-20EE-7DFE-7482-E46418DA4A68}" name="Sidani, Sarah (Consultant)" initials="SS" userId="S::SidaniS@metro.net::8104a96a-969c-4b4e-99da-6c7db6b0406d" providerId="AD"/>
  <p188:author id="{7F14AF4C-05F7-56A5-EFEA-65E7F718678A}" name="Butler, Martha" initials="MB" userId="S::ButlerM@metro.net::532b59d7-6637-418d-9744-4481480af3c3" providerId="AD"/>
  <p188:author id="{6D4D4556-F27F-246F-CE34-7273CD01E39A}" name="Asuncion, Fulgene" initials="AF" userId="S::ASUNCIONF@metro.net::bdf17ebb-1016-48c0-9df7-a6183dd6bc6d" providerId="AD"/>
  <p188:author id="{15578958-17E2-D016-AE81-7A267B5A68B4}" name="Albarran, Annelle" initials="AA" userId="S::ALBARRANA@metro.net::ed4002fe-9a01-4340-9be5-20cabbb89c05" providerId="AD"/>
  <p188:author id="{FBB7955A-7ADC-2FD9-E486-6EA523AEB83A}" name="Jimenez, Alex" initials="AJ" userId="S::JimenezA5@metro.net::5c3baf93-818f-4d48-9ed2-0767c557e213" providerId="AD"/>
  <p188:author id="{AE185D5D-E1E9-A01E-7665-67411737ACCF}" name="Zelmer, Cory" initials="ZC" userId="S::zelmerc@metro.net::f6ed1dd1-7645-410a-a9ef-4ec81f811187" providerId="AD"/>
  <p188:author id="{29824765-67FB-0308-3195-29DD0D26F2C7}" name="Ferrara, Nicole" initials="FN" userId="S::ferraran@metro.net::8572816f-f418-480e-a2c3-0ba09412cfda" providerId="AD"/>
  <p188:author id="{95582667-6102-27E7-ED8E-01A166EB4B6B}" name="Guest User" initials="GU" userId="Guest User" providerId="Windows Live"/>
  <p188:author id="{016E9D6A-BA81-E0F6-2DD5-333B2EEAC520}" name="Jackson, Heidi" initials="JH" userId="S::jacksonhe@metro.net::a2afed7e-3d08-4849-bd98-fd21aa584cf6" providerId="AD"/>
  <p188:author id="{4426BA77-4463-6D1F-4EEC-CBF12FBC1DBC}" name="Davis, Rashanda" initials="DR" userId="S::davisr4@metro.net::843e8438-231b-4e6d-90cd-3f0284eed491" providerId="AD"/>
  <p188:author id="{F72C0A7E-DBC5-8513-8641-47CD5040CC17}" name="Camp, Carol" initials="CC" userId="S::campc@metro.net::63e8c23c-d264-4350-b45c-c24698fb78a1" providerId="AD"/>
  <p188:author id="{50F3E496-2165-619A-C181-97D4467A80F1}" name="Paulina Velasco" initials="PV" userId="b91c50af4df63efb" providerId="Windows Live"/>
  <p188:author id="{775E1E98-F90F-2544-A7B8-F4035570F9E6}" name="Sidani, Sarah (Consultant)" initials="SS" userId="S::sidanis@metro.net::8104a96a-969c-4b4e-99da-6c7db6b0406d" providerId="AD"/>
  <p188:author id="{9A1D0CB0-7B9A-A4DA-0202-652F74163E97}" name="Sheaffer, Chris" initials="SC" userId="S::sheafferc@metro.net::3b90a989-d435-4082-a238-a0fc68c7df85" providerId="AD"/>
  <p188:author id="{03B657B8-F367-0365-9973-4C43DD5E2D12}" name="Camp, Carol" initials="CC" userId="S::CampC@metro.net::63e8c23c-d264-4350-b45c-c24698fb78a1" providerId="AD"/>
  <p188:author id="{E6CC2EBB-7F8B-20EE-226D-0D58DCAC78B4}" name="Davis, Rashanda" initials="RD" userId="S::DavisR4@metro.net::843e8438-231b-4e6d-90cd-3f0284eed491" providerId="AD"/>
  <p188:author id="{546CA0BC-C1F2-871B-5DB7-746FC0760E48}" name="Rodriguez, Gabriela" initials="GR" userId="S::RodriguezGa@metro.net::72664e55-58c8-467f-b85f-eafc86dfd136" providerId="AD"/>
  <p188:author id="{B27E4FE1-15E0-C35B-80F5-D6EB94AFFFD2}" name="Corona, Stephen (Tito)" initials="SC" userId="S::CoronaS@metro.net::6007cb7b-53e4-46c0-94ea-8007aa1e75f8" providerId="AD"/>
  <p188:author id="{6A7420F1-90F3-6751-04B5-B5FDF1A4DA73}" name="Jimenez, Alex" initials="JA" userId="S::jimeneza5@metro.net::5c3baf93-818f-4d48-9ed2-0767c557e213" providerId="AD"/>
  <p188:author id="{D31F05F8-4A5E-1660-9014-33A7682E9C43}" name="Huang, Yuying" initials="HY" userId="S::huangy@metro.net::50833457-c811-4503-b3fa-8c1cb5e4b8b2" providerId="AD"/>
  <p188:author id="{8DE1DFFE-432A-B940-9C69-BCA577EB6DDB}" name="Butler, Martha" initials="BM" userId="S::butlerm@metro.net::532b59d7-6637-418d-9744-4481480af3c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en, Melissa" initials="RM" lastIdx="2" clrIdx="0"/>
  <p:cmAuthor id="2" name="Lejeune, Michael" initials="LM" lastIdx="1" clrIdx="1"/>
  <p:cmAuthor id="3" name="Lejeune, Michael" initials="LM [2]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D8DCC"/>
    <a:srgbClr val="A1B988"/>
    <a:srgbClr val="DD7553"/>
    <a:srgbClr val="7BA23E"/>
    <a:srgbClr val="B04291"/>
    <a:srgbClr val="459BAC"/>
    <a:srgbClr val="E5EFD6"/>
    <a:srgbClr val="FFF7AE"/>
    <a:srgbClr val="8CC5D1"/>
    <a:srgbClr val="48BF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47" dt="2026-08-07T19:27:36.558"/>
    <p1510:client id="{1B520A07-F6E3-C42D-94F5-6CF2C5F855D8}" v="151" dt="2026-08-07T04:43:30.869"/>
    <p1510:client id="{5F6CD052-37D7-B569-19E4-38550FE420A9}" v="180" dt="2026-08-07T18:44:25.323"/>
    <p1510:client id="{7485C693-3D23-FBE8-A689-ECF5622748B4}" v="165" dt="2026-08-06T23:17:53.209"/>
    <p1510:client id="{8E003118-0C93-B59C-28DF-0A782EC5CA1A}" v="307" dt="2026-08-07T19:24:22.438"/>
    <p1510:client id="{D84FD8D7-9712-20B7-C6D3-01E2E0C43C7A}" v="54" dt="2026-08-07T03:21:53.407"/>
    <p1510:client id="{E29C7F31-F68D-5837-EE21-6E11E921D1D7}" v="1141" dt="2026-08-07T16:57:36.44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15"/>
    <p:restoredTop sz="94599"/>
  </p:normalViewPr>
  <p:slideViewPr>
    <p:cSldViewPr snapToGrid="0">
      <p:cViewPr varScale="1">
        <p:scale>
          <a:sx n="141" d="100"/>
          <a:sy n="141" d="100"/>
        </p:scale>
        <p:origin x="8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presProps" Target="presProps.xml"/><Relationship Id="rId47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microsoft.com/office/2015/10/relationships/revisionInfo" Target="revisionInfo.xml"/><Relationship Id="rId20" Type="http://schemas.openxmlformats.org/officeDocument/2006/relationships/slide" Target="slides/slide13.xml"/><Relationship Id="rId41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#1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#1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0A2B94-598B-409E-83F8-E728CE2EB394}" type="doc">
      <dgm:prSet loTypeId="urn:microsoft.com/office/officeart/2005/8/layout/default" loCatId="list" qsTypeId="urn:microsoft.com/office/officeart/2005/8/quickstyle/simple1#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42F76D03-4EDB-4604-A9B4-2AC8AC890D2D}">
      <dgm:prSet phldrT="[Text]" custT="1"/>
      <dgm:spPr>
        <a:solidFill>
          <a:srgbClr val="8D8DCC"/>
        </a:solidFill>
      </dgm:spPr>
      <dgm:t>
        <a:bodyPr/>
        <a:lstStyle/>
        <a:p>
          <a:pPr algn="l"/>
          <a:r>
            <a:rPr lang="ja-JP" sz="1200" b="0" noProof="0"/>
            <a:t>El corredor se extiende aproximadamente 12.4 millas, desde Sunset Boulevard hasta 120th Street.</a:t>
          </a:r>
          <a:endParaRPr lang="ja-JP" sz="1200" noProof="0"/>
        </a:p>
      </dgm:t>
    </dgm:pt>
    <dgm:pt modelId="{EF51A7BE-CCED-482E-A922-3A732B33C63B}" type="parTrans" cxnId="{0C7A7C3A-6471-480D-9AC8-E07E29269F56}">
      <dgm:prSet/>
      <dgm:spPr/>
      <dgm:t>
        <a:bodyPr/>
        <a:lstStyle/>
        <a:p>
          <a:endParaRPr lang="en-US"/>
        </a:p>
      </dgm:t>
    </dgm:pt>
    <dgm:pt modelId="{1555E2BC-F23E-46CB-9D3B-A95385FC11C8}" type="sibTrans" cxnId="{0C7A7C3A-6471-480D-9AC8-E07E29269F56}">
      <dgm:prSet/>
      <dgm:spPr/>
      <dgm:t>
        <a:bodyPr/>
        <a:lstStyle/>
        <a:p>
          <a:endParaRPr lang="en-US"/>
        </a:p>
      </dgm:t>
    </dgm:pt>
    <dgm:pt modelId="{E9E204A2-46D2-411E-9F7C-4BED60268CC5}">
      <dgm:prSet phldrT="[Text]" custT="1"/>
      <dgm:spPr/>
      <dgm:t>
        <a:bodyPr/>
        <a:lstStyle/>
        <a:p>
          <a:pPr rtl="0"/>
          <a:r>
            <a:rPr lang="ja-JP" sz="1200" b="0" noProof="0"/>
            <a:t>Es el corredor de autobuses con mayor demanda en el Condado de Los Ángeles, con aproximadamente 38,000 abordajes diarios.</a:t>
          </a:r>
          <a:endParaRPr lang="ja-JP" sz="1200" b="0" noProof="0">
            <a:solidFill>
              <a:srgbClr val="000000"/>
            </a:solidFill>
            <a:latin typeface="Calibri Light"/>
            <a:ea typeface="Calibri Light"/>
            <a:cs typeface="Calibri Light"/>
          </a:endParaRPr>
        </a:p>
      </dgm:t>
    </dgm:pt>
    <dgm:pt modelId="{8D2EA63C-D0EA-4900-8C03-E77C42A88858}" type="parTrans" cxnId="{E33CEE31-3642-40A5-80B8-044EE6E523A4}">
      <dgm:prSet/>
      <dgm:spPr/>
      <dgm:t>
        <a:bodyPr/>
        <a:lstStyle/>
        <a:p>
          <a:endParaRPr lang="en-US"/>
        </a:p>
      </dgm:t>
    </dgm:pt>
    <dgm:pt modelId="{DBE003F9-1B77-430F-A00F-8E433A62B19C}" type="sibTrans" cxnId="{E33CEE31-3642-40A5-80B8-044EE6E523A4}">
      <dgm:prSet/>
      <dgm:spPr/>
      <dgm:t>
        <a:bodyPr/>
        <a:lstStyle/>
        <a:p>
          <a:endParaRPr lang="en-US"/>
        </a:p>
      </dgm:t>
    </dgm:pt>
    <dgm:pt modelId="{037EC735-A684-48FF-969C-D18C46850A5F}">
      <dgm:prSet phldrT="[Text]" phldr="0" custT="1"/>
      <dgm:spPr/>
      <dgm:t>
        <a:bodyPr/>
        <a:lstStyle/>
        <a:p>
          <a:pPr rtl="0"/>
          <a:r>
            <a:rPr lang="ja-JP" sz="1050" b="0" noProof="0"/>
            <a:t>Conectará con </a:t>
          </a:r>
          <a:r>
            <a:rPr lang="ja-JP" sz="1050" b="0" noProof="0">
              <a:latin typeface="Calibri Light" panose="020F0302020204030204"/>
            </a:rPr>
            <a:t>4 líneas</a:t>
          </a:r>
          <a:r>
            <a:rPr lang="ja-JP" sz="1050" b="0" noProof="0"/>
            <a:t> </a:t>
          </a:r>
          <a:r>
            <a:rPr lang="ja-JP" sz="1050" b="0" noProof="0">
              <a:latin typeface="Calibri Light" panose="020F0302020204030204"/>
            </a:rPr>
            <a:t>de</a:t>
          </a:r>
          <a:r>
            <a:rPr lang="ja-JP" sz="1050" b="0" noProof="0"/>
            <a:t> </a:t>
          </a:r>
          <a:r>
            <a:rPr lang="ja-JP" sz="1050" b="0" noProof="0">
              <a:latin typeface="Calibri Light" panose="020F0302020204030204"/>
            </a:rPr>
            <a:t>tren </a:t>
          </a:r>
          <a:r>
            <a:rPr lang="ja-JP" sz="1050" b="0" noProof="0"/>
            <a:t>de Metro y numerosas rutas de autobús, </a:t>
          </a:r>
          <a:r>
            <a:rPr lang="ja-JP" sz="1100" b="0" noProof="0"/>
            <a:t>mejorando </a:t>
          </a:r>
          <a:r>
            <a:rPr lang="ja-JP" sz="1050" b="0" noProof="0"/>
            <a:t>la movilidad regional y el acceso a una de las principales sedes de los Juegos Olímpicos y Paralímpicos de 2028.</a:t>
          </a:r>
        </a:p>
      </dgm:t>
    </dgm:pt>
    <dgm:pt modelId="{124E3B4C-31BA-4F06-9E2E-23F505636D7B}" type="parTrans" cxnId="{C409B520-AA95-4871-B2B3-27393AE0B196}">
      <dgm:prSet/>
      <dgm:spPr/>
    </dgm:pt>
    <dgm:pt modelId="{991FBA93-B96A-444C-827C-CE7D9AD5D561}" type="sibTrans" cxnId="{C409B520-AA95-4871-B2B3-27393AE0B196}">
      <dgm:prSet/>
      <dgm:spPr/>
    </dgm:pt>
    <dgm:pt modelId="{7A216EE8-6E13-49EE-9989-7F4BF2E85C6F}" type="pres">
      <dgm:prSet presAssocID="{670A2B94-598B-409E-83F8-E728CE2EB394}" presName="diagram" presStyleCnt="0">
        <dgm:presLayoutVars>
          <dgm:dir/>
          <dgm:resizeHandles val="exact"/>
        </dgm:presLayoutVars>
      </dgm:prSet>
      <dgm:spPr/>
    </dgm:pt>
    <dgm:pt modelId="{14A38163-D258-4CF1-9622-77FCCEC2337C}" type="pres">
      <dgm:prSet presAssocID="{42F76D03-4EDB-4604-A9B4-2AC8AC890D2D}" presName="node" presStyleLbl="node1" presStyleIdx="0" presStyleCnt="3">
        <dgm:presLayoutVars>
          <dgm:bulletEnabled val="1"/>
        </dgm:presLayoutVars>
      </dgm:prSet>
      <dgm:spPr/>
    </dgm:pt>
    <dgm:pt modelId="{2A74324F-FCCC-4BEA-A9D9-D16DF0DC270B}" type="pres">
      <dgm:prSet presAssocID="{1555E2BC-F23E-46CB-9D3B-A95385FC11C8}" presName="sibTrans" presStyleCnt="0"/>
      <dgm:spPr/>
    </dgm:pt>
    <dgm:pt modelId="{8654808D-3766-4B2C-89BA-D7364A3E400E}" type="pres">
      <dgm:prSet presAssocID="{E9E204A2-46D2-411E-9F7C-4BED60268CC5}" presName="node" presStyleLbl="node1" presStyleIdx="1" presStyleCnt="3">
        <dgm:presLayoutVars>
          <dgm:bulletEnabled val="1"/>
        </dgm:presLayoutVars>
      </dgm:prSet>
      <dgm:spPr/>
    </dgm:pt>
    <dgm:pt modelId="{4DD3A533-B71F-4F6F-B871-DBBC8C2A069F}" type="pres">
      <dgm:prSet presAssocID="{DBE003F9-1B77-430F-A00F-8E433A62B19C}" presName="sibTrans" presStyleCnt="0"/>
      <dgm:spPr/>
    </dgm:pt>
    <dgm:pt modelId="{BBFA8789-D4BE-4AC3-A685-0EC59C36A324}" type="pres">
      <dgm:prSet presAssocID="{037EC735-A684-48FF-969C-D18C46850A5F}" presName="node" presStyleLbl="node1" presStyleIdx="2" presStyleCnt="3">
        <dgm:presLayoutVars>
          <dgm:bulletEnabled val="1"/>
        </dgm:presLayoutVars>
      </dgm:prSet>
      <dgm:spPr/>
    </dgm:pt>
  </dgm:ptLst>
  <dgm:cxnLst>
    <dgm:cxn modelId="{C409B520-AA95-4871-B2B3-27393AE0B196}" srcId="{670A2B94-598B-409E-83F8-E728CE2EB394}" destId="{037EC735-A684-48FF-969C-D18C46850A5F}" srcOrd="2" destOrd="0" parTransId="{124E3B4C-31BA-4F06-9E2E-23F505636D7B}" sibTransId="{991FBA93-B96A-444C-827C-CE7D9AD5D561}"/>
    <dgm:cxn modelId="{E33CEE31-3642-40A5-80B8-044EE6E523A4}" srcId="{670A2B94-598B-409E-83F8-E728CE2EB394}" destId="{E9E204A2-46D2-411E-9F7C-4BED60268CC5}" srcOrd="1" destOrd="0" parTransId="{8D2EA63C-D0EA-4900-8C03-E77C42A88858}" sibTransId="{DBE003F9-1B77-430F-A00F-8E433A62B19C}"/>
    <dgm:cxn modelId="{8D403534-5B13-4DCC-BA7B-968BA7B2B6FA}" type="presOf" srcId="{42F76D03-4EDB-4604-A9B4-2AC8AC890D2D}" destId="{14A38163-D258-4CF1-9622-77FCCEC2337C}" srcOrd="0" destOrd="0" presId="urn:microsoft.com/office/officeart/2005/8/layout/default"/>
    <dgm:cxn modelId="{0C7A7C3A-6471-480D-9AC8-E07E29269F56}" srcId="{670A2B94-598B-409E-83F8-E728CE2EB394}" destId="{42F76D03-4EDB-4604-A9B4-2AC8AC890D2D}" srcOrd="0" destOrd="0" parTransId="{EF51A7BE-CCED-482E-A922-3A732B33C63B}" sibTransId="{1555E2BC-F23E-46CB-9D3B-A95385FC11C8}"/>
    <dgm:cxn modelId="{E36C2A53-A87A-4CDD-943A-364763174C1A}" type="presOf" srcId="{670A2B94-598B-409E-83F8-E728CE2EB394}" destId="{7A216EE8-6E13-49EE-9989-7F4BF2E85C6F}" srcOrd="0" destOrd="0" presId="urn:microsoft.com/office/officeart/2005/8/layout/default"/>
    <dgm:cxn modelId="{0A41B661-71C2-48D6-A49D-6F5CE53F3F82}" type="presOf" srcId="{037EC735-A684-48FF-969C-D18C46850A5F}" destId="{BBFA8789-D4BE-4AC3-A685-0EC59C36A324}" srcOrd="0" destOrd="0" presId="urn:microsoft.com/office/officeart/2005/8/layout/default"/>
    <dgm:cxn modelId="{18368DF4-1919-40A4-8438-A914EEE4E096}" type="presOf" srcId="{E9E204A2-46D2-411E-9F7C-4BED60268CC5}" destId="{8654808D-3766-4B2C-89BA-D7364A3E400E}" srcOrd="0" destOrd="0" presId="urn:microsoft.com/office/officeart/2005/8/layout/default"/>
    <dgm:cxn modelId="{8DAE34C9-0ED4-47C3-873C-B2F07AC8B381}" type="presParOf" srcId="{7A216EE8-6E13-49EE-9989-7F4BF2E85C6F}" destId="{14A38163-D258-4CF1-9622-77FCCEC2337C}" srcOrd="0" destOrd="0" presId="urn:microsoft.com/office/officeart/2005/8/layout/default"/>
    <dgm:cxn modelId="{F4121292-1CF2-4FA7-BB56-20DF16991B06}" type="presParOf" srcId="{7A216EE8-6E13-49EE-9989-7F4BF2E85C6F}" destId="{2A74324F-FCCC-4BEA-A9D9-D16DF0DC270B}" srcOrd="1" destOrd="0" presId="urn:microsoft.com/office/officeart/2005/8/layout/default"/>
    <dgm:cxn modelId="{C97C49A0-30DF-4067-AEF9-F1C56FD2DAD1}" type="presParOf" srcId="{7A216EE8-6E13-49EE-9989-7F4BF2E85C6F}" destId="{8654808D-3766-4B2C-89BA-D7364A3E400E}" srcOrd="2" destOrd="0" presId="urn:microsoft.com/office/officeart/2005/8/layout/default"/>
    <dgm:cxn modelId="{BDF606D9-5C7C-4EA4-91E9-660C2E3BB999}" type="presParOf" srcId="{7A216EE8-6E13-49EE-9989-7F4BF2E85C6F}" destId="{4DD3A533-B71F-4F6F-B871-DBBC8C2A069F}" srcOrd="3" destOrd="0" presId="urn:microsoft.com/office/officeart/2005/8/layout/default"/>
    <dgm:cxn modelId="{CCE59C04-EDB1-4848-B42B-6FF74892B1DA}" type="presParOf" srcId="{7A216EE8-6E13-49EE-9989-7F4BF2E85C6F}" destId="{BBFA8789-D4BE-4AC3-A685-0EC59C36A324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0A2B94-598B-409E-83F8-E728CE2EB394}" type="doc">
      <dgm:prSet loTypeId="urn:microsoft.com/office/officeart/2005/8/layout/default" loCatId="list" qsTypeId="urn:microsoft.com/office/officeart/2005/8/quickstyle/simple1#2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42F76D03-4EDB-4604-A9B4-2AC8AC890D2D}">
      <dgm:prSet phldrT="[Text]" custT="1"/>
      <dgm:spPr>
        <a:solidFill>
          <a:srgbClr val="B04291"/>
        </a:solidFill>
      </dgm:spPr>
      <dgm:t>
        <a:bodyPr/>
        <a:lstStyle/>
        <a:p>
          <a:r>
            <a:rPr lang="ja-JP" sz="1050" b="0" noProof="0"/>
            <a:t>Da servicio a numerosos centros de actividad, incluidos hospitales, instituciones educativas (88 escuelas, de las cuales 52 participan en el programa GoPass), centros culturales e instituciones religiosas (375).</a:t>
          </a:r>
        </a:p>
      </dgm:t>
    </dgm:pt>
    <dgm:pt modelId="{EF51A7BE-CCED-482E-A922-3A732B33C63B}" type="parTrans" cxnId="{0C7A7C3A-6471-480D-9AC8-E07E29269F56}">
      <dgm:prSet/>
      <dgm:spPr/>
      <dgm:t>
        <a:bodyPr/>
        <a:lstStyle/>
        <a:p>
          <a:endParaRPr lang="en-US"/>
        </a:p>
      </dgm:t>
    </dgm:pt>
    <dgm:pt modelId="{1555E2BC-F23E-46CB-9D3B-A95385FC11C8}" type="sibTrans" cxnId="{0C7A7C3A-6471-480D-9AC8-E07E29269F56}">
      <dgm:prSet/>
      <dgm:spPr/>
      <dgm:t>
        <a:bodyPr/>
        <a:lstStyle/>
        <a:p>
          <a:endParaRPr lang="en-US"/>
        </a:p>
      </dgm:t>
    </dgm:pt>
    <dgm:pt modelId="{EFDDDAC0-BA87-45DE-88B3-CA527061D53D}">
      <dgm:prSet phldrT="[Text]" custT="1"/>
      <dgm:spPr>
        <a:solidFill>
          <a:srgbClr val="DD7553"/>
        </a:solidFill>
      </dgm:spPr>
      <dgm:t>
        <a:bodyPr/>
        <a:lstStyle/>
        <a:p>
          <a:pPr rtl="0"/>
          <a:r>
            <a:rPr lang="ja-JP" sz="1100" b="0" noProof="0"/>
            <a:t>Presenta altos niveles de congestión y un derecho de vía que varía entre 55 y 160 pies de ancho entre banquetas. Los segmentos con mayor congestión son </a:t>
          </a:r>
          <a:r>
            <a:rPr lang="ja-JP" sz="1100" b="0" noProof="0">
              <a:latin typeface="Calibri Light" panose="020F0302020204030204"/>
            </a:rPr>
            <a:t>también </a:t>
          </a:r>
          <a:r>
            <a:rPr lang="ja-JP" sz="1100" b="0" noProof="0"/>
            <a:t>los de mayor demanda de pasajeros.</a:t>
          </a:r>
          <a:r>
            <a:rPr lang="ja-JP" sz="1100" b="0" noProof="0">
              <a:latin typeface="+mn-lt"/>
            </a:rPr>
            <a:t> </a:t>
          </a:r>
        </a:p>
      </dgm:t>
    </dgm:pt>
    <dgm:pt modelId="{CB286CB8-1F4B-4590-95D4-6B22D0EFBA7B}" type="parTrans" cxnId="{5A19D93F-8E79-4656-8399-23D339D97F5D}">
      <dgm:prSet/>
      <dgm:spPr/>
      <dgm:t>
        <a:bodyPr/>
        <a:lstStyle/>
        <a:p>
          <a:endParaRPr lang="en-US"/>
        </a:p>
      </dgm:t>
    </dgm:pt>
    <dgm:pt modelId="{A8B3DD7B-4F18-4D64-B713-3B473C005803}" type="sibTrans" cxnId="{5A19D93F-8E79-4656-8399-23D339D97F5D}">
      <dgm:prSet/>
      <dgm:spPr/>
      <dgm:t>
        <a:bodyPr/>
        <a:lstStyle/>
        <a:p>
          <a:endParaRPr lang="en-US"/>
        </a:p>
      </dgm:t>
    </dgm:pt>
    <dgm:pt modelId="{567312E0-4D91-4975-AF68-9E401B868A49}">
      <dgm:prSet phldrT="[Text]" custT="1"/>
      <dgm:spPr/>
      <dgm:t>
        <a:bodyPr lIns="45720" tIns="45720" rIns="45720" bIns="45720"/>
        <a:lstStyle/>
        <a:p>
          <a:pPr algn="ctr"/>
          <a:r>
            <a:rPr lang="ja-JP" sz="1200" b="0" noProof="0"/>
            <a:t>Es un corredor densamente poblado, diverso y con una alta proporción de personas que dependen del transporte público.</a:t>
          </a:r>
          <a:endParaRPr lang="ja-JP" sz="1200" noProof="0"/>
        </a:p>
      </dgm:t>
    </dgm:pt>
    <dgm:pt modelId="{C682B631-E894-447D-AF33-84D9F48E9A03}" type="parTrans" cxnId="{FB8B41DA-1986-4461-92A7-A3FA545B5F15}">
      <dgm:prSet/>
      <dgm:spPr/>
      <dgm:t>
        <a:bodyPr/>
        <a:lstStyle/>
        <a:p>
          <a:endParaRPr lang="en-US"/>
        </a:p>
      </dgm:t>
    </dgm:pt>
    <dgm:pt modelId="{AB4AB1BA-89BC-4265-9E81-8FBA05657657}" type="sibTrans" cxnId="{FB8B41DA-1986-4461-92A7-A3FA545B5F15}">
      <dgm:prSet/>
      <dgm:spPr/>
      <dgm:t>
        <a:bodyPr/>
        <a:lstStyle/>
        <a:p>
          <a:endParaRPr lang="en-US"/>
        </a:p>
      </dgm:t>
    </dgm:pt>
    <dgm:pt modelId="{7A216EE8-6E13-49EE-9989-7F4BF2E85C6F}" type="pres">
      <dgm:prSet presAssocID="{670A2B94-598B-409E-83F8-E728CE2EB394}" presName="diagram" presStyleCnt="0">
        <dgm:presLayoutVars>
          <dgm:dir/>
          <dgm:resizeHandles val="exact"/>
        </dgm:presLayoutVars>
      </dgm:prSet>
      <dgm:spPr/>
    </dgm:pt>
    <dgm:pt modelId="{14A38163-D258-4CF1-9622-77FCCEC2337C}" type="pres">
      <dgm:prSet presAssocID="{42F76D03-4EDB-4604-A9B4-2AC8AC890D2D}" presName="node" presStyleLbl="node1" presStyleIdx="0" presStyleCnt="3">
        <dgm:presLayoutVars>
          <dgm:bulletEnabled val="1"/>
        </dgm:presLayoutVars>
      </dgm:prSet>
      <dgm:spPr/>
    </dgm:pt>
    <dgm:pt modelId="{6DECD16A-C4A2-4E7F-88AD-61C2169BC754}" type="pres">
      <dgm:prSet presAssocID="{1555E2BC-F23E-46CB-9D3B-A95385FC11C8}" presName="sibTrans" presStyleCnt="0"/>
      <dgm:spPr/>
    </dgm:pt>
    <dgm:pt modelId="{898B7B0D-58DA-4CDF-BB92-F290A624EAD8}" type="pres">
      <dgm:prSet presAssocID="{EFDDDAC0-BA87-45DE-88B3-CA527061D53D}" presName="node" presStyleLbl="node1" presStyleIdx="1" presStyleCnt="3">
        <dgm:presLayoutVars>
          <dgm:bulletEnabled val="1"/>
        </dgm:presLayoutVars>
      </dgm:prSet>
      <dgm:spPr/>
    </dgm:pt>
    <dgm:pt modelId="{EBFFCDD2-D3C6-4AC4-8F56-73F2AC6EE8B2}" type="pres">
      <dgm:prSet presAssocID="{A8B3DD7B-4F18-4D64-B713-3B473C005803}" presName="sibTrans" presStyleCnt="0"/>
      <dgm:spPr/>
    </dgm:pt>
    <dgm:pt modelId="{FA0DD65A-2BB3-436F-BA13-8268F7EBE339}" type="pres">
      <dgm:prSet presAssocID="{567312E0-4D91-4975-AF68-9E401B868A49}" presName="node" presStyleLbl="node1" presStyleIdx="2" presStyleCnt="3" custLinFactNeighborX="40522" custLinFactNeighborY="-834">
        <dgm:presLayoutVars>
          <dgm:bulletEnabled val="1"/>
        </dgm:presLayoutVars>
      </dgm:prSet>
      <dgm:spPr/>
    </dgm:pt>
  </dgm:ptLst>
  <dgm:cxnLst>
    <dgm:cxn modelId="{4954DB18-5BA4-4EEF-8A5F-19A822BFE4BB}" type="presOf" srcId="{EFDDDAC0-BA87-45DE-88B3-CA527061D53D}" destId="{898B7B0D-58DA-4CDF-BB92-F290A624EAD8}" srcOrd="0" destOrd="0" presId="urn:microsoft.com/office/officeart/2005/8/layout/default"/>
    <dgm:cxn modelId="{A73D7F35-4B7D-409E-8159-CABF64E1F67A}" type="presOf" srcId="{567312E0-4D91-4975-AF68-9E401B868A49}" destId="{FA0DD65A-2BB3-436F-BA13-8268F7EBE339}" srcOrd="0" destOrd="0" presId="urn:microsoft.com/office/officeart/2005/8/layout/default"/>
    <dgm:cxn modelId="{0C7A7C3A-6471-480D-9AC8-E07E29269F56}" srcId="{670A2B94-598B-409E-83F8-E728CE2EB394}" destId="{42F76D03-4EDB-4604-A9B4-2AC8AC890D2D}" srcOrd="0" destOrd="0" parTransId="{EF51A7BE-CCED-482E-A922-3A732B33C63B}" sibTransId="{1555E2BC-F23E-46CB-9D3B-A95385FC11C8}"/>
    <dgm:cxn modelId="{5A19D93F-8E79-4656-8399-23D339D97F5D}" srcId="{670A2B94-598B-409E-83F8-E728CE2EB394}" destId="{EFDDDAC0-BA87-45DE-88B3-CA527061D53D}" srcOrd="1" destOrd="0" parTransId="{CB286CB8-1F4B-4590-95D4-6B22D0EFBA7B}" sibTransId="{A8B3DD7B-4F18-4D64-B713-3B473C005803}"/>
    <dgm:cxn modelId="{ECC3EC45-1D0C-49AC-8849-2549928602AD}" type="presOf" srcId="{42F76D03-4EDB-4604-A9B4-2AC8AC890D2D}" destId="{14A38163-D258-4CF1-9622-77FCCEC2337C}" srcOrd="0" destOrd="0" presId="urn:microsoft.com/office/officeart/2005/8/layout/default"/>
    <dgm:cxn modelId="{E36C2A53-A87A-4CDD-943A-364763174C1A}" type="presOf" srcId="{670A2B94-598B-409E-83F8-E728CE2EB394}" destId="{7A216EE8-6E13-49EE-9989-7F4BF2E85C6F}" srcOrd="0" destOrd="0" presId="urn:microsoft.com/office/officeart/2005/8/layout/default"/>
    <dgm:cxn modelId="{FB8B41DA-1986-4461-92A7-A3FA545B5F15}" srcId="{670A2B94-598B-409E-83F8-E728CE2EB394}" destId="{567312E0-4D91-4975-AF68-9E401B868A49}" srcOrd="2" destOrd="0" parTransId="{C682B631-E894-447D-AF33-84D9F48E9A03}" sibTransId="{AB4AB1BA-89BC-4265-9E81-8FBA05657657}"/>
    <dgm:cxn modelId="{CACEA8BC-D2A3-4C55-BCF0-84AC99CCC5B8}" type="presParOf" srcId="{7A216EE8-6E13-49EE-9989-7F4BF2E85C6F}" destId="{14A38163-D258-4CF1-9622-77FCCEC2337C}" srcOrd="0" destOrd="0" presId="urn:microsoft.com/office/officeart/2005/8/layout/default"/>
    <dgm:cxn modelId="{7456F8C9-AFAC-4CE4-9E04-813211FB9642}" type="presParOf" srcId="{7A216EE8-6E13-49EE-9989-7F4BF2E85C6F}" destId="{6DECD16A-C4A2-4E7F-88AD-61C2169BC754}" srcOrd="1" destOrd="0" presId="urn:microsoft.com/office/officeart/2005/8/layout/default"/>
    <dgm:cxn modelId="{E59D444D-7828-4672-8535-E4FBF569369E}" type="presParOf" srcId="{7A216EE8-6E13-49EE-9989-7F4BF2E85C6F}" destId="{898B7B0D-58DA-4CDF-BB92-F290A624EAD8}" srcOrd="2" destOrd="0" presId="urn:microsoft.com/office/officeart/2005/8/layout/default"/>
    <dgm:cxn modelId="{C7A5F6E7-F0B8-47FB-85F3-82AC0F82A3BD}" type="presParOf" srcId="{7A216EE8-6E13-49EE-9989-7F4BF2E85C6F}" destId="{EBFFCDD2-D3C6-4AC4-8F56-73F2AC6EE8B2}" srcOrd="3" destOrd="0" presId="urn:microsoft.com/office/officeart/2005/8/layout/default"/>
    <dgm:cxn modelId="{733D85A5-EFE8-4C16-85DB-2BFF5B15F096}" type="presParOf" srcId="{7A216EE8-6E13-49EE-9989-7F4BF2E85C6F}" destId="{FA0DD65A-2BB3-436F-BA13-8268F7EBE33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6442BC-892A-4B78-AACC-AA6987747A0A}" type="doc">
      <dgm:prSet loTypeId="urn:microsoft.com/office/officeart/2005/8/layout/list1" loCatId="list" qsTypeId="urn:microsoft.com/office/officeart/2005/8/quickstyle/simple3#1" qsCatId="simple" csTypeId="urn:microsoft.com/office/officeart/2005/8/colors/accent1_3#1" csCatId="accent1" phldr="1"/>
      <dgm:spPr/>
      <dgm:t>
        <a:bodyPr/>
        <a:lstStyle/>
        <a:p>
          <a:endParaRPr lang="en-US"/>
        </a:p>
      </dgm:t>
    </dgm:pt>
    <dgm:pt modelId="{F96560AD-91D9-40AD-809E-AE7D67F72FB9}">
      <dgm:prSet phldrT="[Text]" custT="1"/>
      <dgm:spPr/>
      <dgm:t>
        <a:bodyPr/>
        <a:lstStyle/>
        <a:p>
          <a:r>
            <a:rPr lang="ja-JP" sz="1400" b="0" noProof="0"/>
            <a:t>28 de marzo de 2025</a:t>
          </a:r>
          <a:endParaRPr lang="ja-JP" b="0" noProof="0"/>
        </a:p>
      </dgm:t>
    </dgm:pt>
    <dgm:pt modelId="{340AA721-584F-48B1-BE1D-4A78030D80EF}" type="parTrans" cxnId="{509218BE-A11E-484C-81E4-B2EC4914BD05}">
      <dgm:prSet/>
      <dgm:spPr/>
      <dgm:t>
        <a:bodyPr/>
        <a:lstStyle/>
        <a:p>
          <a:endParaRPr lang="en-US" sz="1400"/>
        </a:p>
      </dgm:t>
    </dgm:pt>
    <dgm:pt modelId="{928AAF44-DBDF-46F2-B28B-AE0AF269C84C}" type="sibTrans" cxnId="{509218BE-A11E-484C-81E4-B2EC4914BD05}">
      <dgm:prSet/>
      <dgm:spPr/>
      <dgm:t>
        <a:bodyPr/>
        <a:lstStyle/>
        <a:p>
          <a:endParaRPr lang="en-US" sz="1400"/>
        </a:p>
      </dgm:t>
    </dgm:pt>
    <dgm:pt modelId="{CA5DD7E8-5FBD-4385-845E-A4A3BCF03B3A}">
      <dgm:prSet phldrT="[Text]" custT="1"/>
      <dgm:spPr/>
      <dgm:t>
        <a:bodyPr/>
        <a:lstStyle/>
        <a:p>
          <a:r>
            <a:rPr lang="ja-JP" sz="1400" b="0" noProof="0"/>
            <a:t>13 de noviembre de 2025</a:t>
          </a:r>
          <a:endParaRPr lang="ja-JP" b="0" noProof="0"/>
        </a:p>
      </dgm:t>
    </dgm:pt>
    <dgm:pt modelId="{F9A9CE5B-C1A1-4048-A6C0-B948EF3CE934}" type="parTrans" cxnId="{A4567014-3841-4467-9EA8-5CC9D9B66C85}">
      <dgm:prSet/>
      <dgm:spPr/>
      <dgm:t>
        <a:bodyPr/>
        <a:lstStyle/>
        <a:p>
          <a:endParaRPr lang="en-US" sz="1400"/>
        </a:p>
      </dgm:t>
    </dgm:pt>
    <dgm:pt modelId="{7F2EDB24-C30F-46DF-9760-1CD093DBBA51}" type="sibTrans" cxnId="{A4567014-3841-4467-9EA8-5CC9D9B66C85}">
      <dgm:prSet/>
      <dgm:spPr/>
      <dgm:t>
        <a:bodyPr/>
        <a:lstStyle/>
        <a:p>
          <a:endParaRPr lang="en-US" sz="1400"/>
        </a:p>
      </dgm:t>
    </dgm:pt>
    <dgm:pt modelId="{63726DCF-588F-4E54-87BD-71E1CCDFDC30}">
      <dgm:prSet phldrT="[Text]" custT="1"/>
      <dgm:spPr/>
      <dgm:t>
        <a:bodyPr/>
        <a:lstStyle/>
        <a:p>
          <a:r>
            <a:rPr lang="ja-JP" sz="1400" b="0" noProof="0"/>
            <a:t>1 de diciembre de 2025</a:t>
          </a:r>
          <a:endParaRPr lang="ja-JP" b="0" noProof="0"/>
        </a:p>
      </dgm:t>
    </dgm:pt>
    <dgm:pt modelId="{5AC6253A-9B14-4C7B-ADB5-778C90C37E39}" type="parTrans" cxnId="{DB611F8F-8A68-4524-8BA2-DA8F4978B940}">
      <dgm:prSet/>
      <dgm:spPr/>
      <dgm:t>
        <a:bodyPr/>
        <a:lstStyle/>
        <a:p>
          <a:endParaRPr lang="en-US" sz="1400"/>
        </a:p>
      </dgm:t>
    </dgm:pt>
    <dgm:pt modelId="{16F715BD-929F-4F39-AAC4-73D27A181C5B}" type="sibTrans" cxnId="{DB611F8F-8A68-4524-8BA2-DA8F4978B940}">
      <dgm:prSet/>
      <dgm:spPr/>
      <dgm:t>
        <a:bodyPr/>
        <a:lstStyle/>
        <a:p>
          <a:endParaRPr lang="en-US" sz="1400"/>
        </a:p>
      </dgm:t>
    </dgm:pt>
    <dgm:pt modelId="{2A980C63-A542-45BD-ADC7-B94862C9BFFE}">
      <dgm:prSet custT="1"/>
      <dgm:spPr/>
      <dgm:t>
        <a:bodyPr/>
        <a:lstStyle/>
        <a:p>
          <a:r>
            <a:rPr lang="ja-JP" sz="1200" b="0" noProof="0"/>
            <a:t>Se completó el diseño preliminar de ingeniería al 30</a:t>
          </a:r>
          <a:r>
            <a:rPr lang="ja-JP" sz="1200" b="0" noProof="0">
              <a:latin typeface="Calibri Light" panose="020F0302020204030204"/>
            </a:rPr>
            <a:t>%</a:t>
          </a:r>
          <a:endParaRPr lang="ja-JP" sz="1200" b="0" noProof="0"/>
        </a:p>
      </dgm:t>
    </dgm:pt>
    <dgm:pt modelId="{1D774FB3-5DEA-4863-90D8-6E014ACDBAEE}" type="parTrans" cxnId="{552A8637-F28F-4229-8109-15C37BDE4976}">
      <dgm:prSet/>
      <dgm:spPr/>
      <dgm:t>
        <a:bodyPr/>
        <a:lstStyle/>
        <a:p>
          <a:endParaRPr lang="en-US" sz="1400"/>
        </a:p>
      </dgm:t>
    </dgm:pt>
    <dgm:pt modelId="{F095DA17-E05B-4D98-ABD7-5542817F3B8D}" type="sibTrans" cxnId="{552A8637-F28F-4229-8109-15C37BDE4976}">
      <dgm:prSet/>
      <dgm:spPr/>
      <dgm:t>
        <a:bodyPr/>
        <a:lstStyle/>
        <a:p>
          <a:endParaRPr lang="en-US" sz="1400"/>
        </a:p>
      </dgm:t>
    </dgm:pt>
    <dgm:pt modelId="{95BEA268-A537-4B2E-B134-6C82989DAC76}">
      <dgm:prSet phldrT="[Text]" custT="1"/>
      <dgm:spPr/>
      <dgm:t>
        <a:bodyPr/>
        <a:lstStyle/>
        <a:p>
          <a:r>
            <a:rPr lang="ja-JP" sz="1400" b="0" noProof="0"/>
            <a:t>26 de febrero de 2026</a:t>
          </a:r>
          <a:endParaRPr lang="ja-JP" b="0" noProof="0"/>
        </a:p>
      </dgm:t>
    </dgm:pt>
    <dgm:pt modelId="{C3A93493-C587-434E-A7D4-6B957C40FC1E}" type="parTrans" cxnId="{83BAE5F5-8659-4AF8-BCBC-61036A4F2AF0}">
      <dgm:prSet/>
      <dgm:spPr/>
      <dgm:t>
        <a:bodyPr/>
        <a:lstStyle/>
        <a:p>
          <a:endParaRPr lang="en-US" sz="1400"/>
        </a:p>
      </dgm:t>
    </dgm:pt>
    <dgm:pt modelId="{EB51632F-9062-4E92-B8C4-1C6CB71AAD20}" type="sibTrans" cxnId="{83BAE5F5-8659-4AF8-BCBC-61036A4F2AF0}">
      <dgm:prSet/>
      <dgm:spPr/>
      <dgm:t>
        <a:bodyPr/>
        <a:lstStyle/>
        <a:p>
          <a:endParaRPr lang="en-US" sz="1400"/>
        </a:p>
      </dgm:t>
    </dgm:pt>
    <dgm:pt modelId="{B5414937-7FE8-4B2B-A624-53DDEA4177A3}">
      <dgm:prSet phldrT="[Text]" custT="1"/>
      <dgm:spPr/>
      <dgm:t>
        <a:bodyPr/>
        <a:lstStyle/>
        <a:p>
          <a:r>
            <a:rPr lang="ja-JP" sz="1400" b="0" noProof="0"/>
            <a:t>Actualidad</a:t>
          </a:r>
          <a:endParaRPr lang="ja-JP" b="0" noProof="0"/>
        </a:p>
      </dgm:t>
    </dgm:pt>
    <dgm:pt modelId="{603DC429-7EDC-4E98-9990-686A1210F8E9}" type="parTrans" cxnId="{6EBC4F82-52E7-4A7F-8E1D-B7FADFCDECBD}">
      <dgm:prSet/>
      <dgm:spPr/>
      <dgm:t>
        <a:bodyPr/>
        <a:lstStyle/>
        <a:p>
          <a:endParaRPr lang="en-US" sz="1400"/>
        </a:p>
      </dgm:t>
    </dgm:pt>
    <dgm:pt modelId="{D4AE95E2-3637-42AC-9741-F0129F4E68CE}" type="sibTrans" cxnId="{6EBC4F82-52E7-4A7F-8E1D-B7FADFCDECBD}">
      <dgm:prSet/>
      <dgm:spPr/>
      <dgm:t>
        <a:bodyPr/>
        <a:lstStyle/>
        <a:p>
          <a:endParaRPr lang="en-US" sz="1400"/>
        </a:p>
      </dgm:t>
    </dgm:pt>
    <dgm:pt modelId="{ABB4F967-4C7A-4E04-80B4-5BB52D008355}">
      <dgm:prSet custT="1"/>
      <dgm:spPr/>
      <dgm:t>
        <a:bodyPr/>
        <a:lstStyle/>
        <a:p>
          <a:pPr>
            <a:buFont typeface="System Font Regular" panose="020B0604020202020204" pitchFamily="34" charset="0"/>
          </a:pPr>
          <a:r>
            <a:rPr lang="ja-JP" sz="1200" b="0" noProof="0"/>
            <a:t>La Junta Directiva de Metro aprobó la exención conforme a la SB 922 de CEQA y seleccionó el BRT con carriles laterales exclusivos de 12.4 millas como la Alternativa Localmente Preferida (LPA</a:t>
          </a:r>
          <a:r>
            <a:rPr lang="ja-JP" sz="1200" b="0" noProof="0">
              <a:latin typeface="Calibri Light" panose="020F0302020204030204"/>
            </a:rPr>
            <a:t>)</a:t>
          </a:r>
          <a:endParaRPr lang="ja-JP" sz="1200" b="0" noProof="0"/>
        </a:p>
      </dgm:t>
    </dgm:pt>
    <dgm:pt modelId="{C261E892-B668-48A3-AAA1-4BF726CCFFD5}" type="parTrans" cxnId="{B7D704A7-AFF3-4076-AC97-31FED22C68F1}">
      <dgm:prSet/>
      <dgm:spPr/>
      <dgm:t>
        <a:bodyPr/>
        <a:lstStyle/>
        <a:p>
          <a:endParaRPr lang="en-US" sz="1400"/>
        </a:p>
      </dgm:t>
    </dgm:pt>
    <dgm:pt modelId="{1AA29B47-EF36-443B-A1CA-8A2DF7B40DB2}" type="sibTrans" cxnId="{B7D704A7-AFF3-4076-AC97-31FED22C68F1}">
      <dgm:prSet/>
      <dgm:spPr/>
      <dgm:t>
        <a:bodyPr/>
        <a:lstStyle/>
        <a:p>
          <a:endParaRPr lang="en-US" sz="1400"/>
        </a:p>
      </dgm:t>
    </dgm:pt>
    <dgm:pt modelId="{B4EACE0D-9D93-4F7A-B6A4-ADE63C4B6F3A}">
      <dgm:prSet custT="1"/>
      <dgm:spPr/>
      <dgm:t>
        <a:bodyPr/>
        <a:lstStyle/>
        <a:p>
          <a:pPr>
            <a:buFont typeface="System Font Regular" panose="020B0604020202020204" pitchFamily="34" charset="0"/>
          </a:pPr>
          <a:r>
            <a:rPr lang="ja-JP" sz="1200" b="0" noProof="0"/>
            <a:t>Se obtuvo la Exclusión Categórica (CE) para la aprobación ambiental conforme a la NEPA</a:t>
          </a:r>
          <a:endParaRPr lang="ja-JP" sz="1200" b="0" noProof="0">
            <a:latin typeface="Calibri Light" panose="020F0302020204030204"/>
            <a:ea typeface="Calibri Light"/>
            <a:cs typeface="Calibri Light"/>
          </a:endParaRPr>
        </a:p>
      </dgm:t>
    </dgm:pt>
    <dgm:pt modelId="{9D102A8C-240E-4F7D-8433-80E682253F36}" type="parTrans" cxnId="{2A6CE3F8-79B7-4710-9EF0-4279F0441A60}">
      <dgm:prSet/>
      <dgm:spPr/>
      <dgm:t>
        <a:bodyPr/>
        <a:lstStyle/>
        <a:p>
          <a:endParaRPr lang="en-US" sz="1400"/>
        </a:p>
      </dgm:t>
    </dgm:pt>
    <dgm:pt modelId="{CB77CB89-AB6A-4D53-A3F7-048E3ED1991D}" type="sibTrans" cxnId="{2A6CE3F8-79B7-4710-9EF0-4279F0441A60}">
      <dgm:prSet/>
      <dgm:spPr/>
      <dgm:t>
        <a:bodyPr/>
        <a:lstStyle/>
        <a:p>
          <a:endParaRPr lang="en-US" sz="1400"/>
        </a:p>
      </dgm:t>
    </dgm:pt>
    <dgm:pt modelId="{BDA34E61-2CA5-4915-AA69-2128C4D7D667}">
      <dgm:prSet custT="1"/>
      <dgm:spPr/>
      <dgm:t>
        <a:bodyPr/>
        <a:lstStyle/>
        <a:p>
          <a:r>
            <a:rPr lang="ja-JP" sz="1200" b="0" noProof="0"/>
            <a:t>Se adjudicó el contrato para el Gerente de Construcción/Contratista General (CMGC</a:t>
          </a:r>
          <a:r>
            <a:rPr lang="ja-JP" sz="1200" b="0" noProof="0">
              <a:latin typeface="Calibri Light" panose="020F0302020204030204"/>
            </a:rPr>
            <a:t>)</a:t>
          </a:r>
          <a:endParaRPr lang="ja-JP" b="0" noProof="0"/>
        </a:p>
      </dgm:t>
    </dgm:pt>
    <dgm:pt modelId="{975DB23E-82C0-44DF-B693-CB9BF4CA16FC}" type="parTrans" cxnId="{71D6E8F9-F476-464F-BFF0-6C1EC1BB2B12}">
      <dgm:prSet/>
      <dgm:spPr/>
      <dgm:t>
        <a:bodyPr/>
        <a:lstStyle/>
        <a:p>
          <a:endParaRPr lang="en-US" sz="1400"/>
        </a:p>
      </dgm:t>
    </dgm:pt>
    <dgm:pt modelId="{4E122252-FE6A-4F81-A9EB-DE977CA452D3}" type="sibTrans" cxnId="{71D6E8F9-F476-464F-BFF0-6C1EC1BB2B12}">
      <dgm:prSet/>
      <dgm:spPr/>
      <dgm:t>
        <a:bodyPr/>
        <a:lstStyle/>
        <a:p>
          <a:endParaRPr lang="en-US" sz="1400"/>
        </a:p>
      </dgm:t>
    </dgm:pt>
    <dgm:pt modelId="{F288B60A-E5CA-4A83-B70B-46BAD5568BD0}">
      <dgm:prSet custT="1"/>
      <dgm:spPr/>
      <dgm:t>
        <a:bodyPr/>
        <a:lstStyle/>
        <a:p>
          <a:r>
            <a:rPr lang="ja-JP" sz="1200" b="0" noProof="0"/>
            <a:t>Preparación de los documentos del diseño final de construcción, en coordinación con la Ciudad y el Condado de Los Ángeles</a:t>
          </a:r>
          <a:endParaRPr lang="ja-JP" b="0" noProof="0"/>
        </a:p>
      </dgm:t>
    </dgm:pt>
    <dgm:pt modelId="{45989A91-0EC4-4560-A113-84A2092EB0FF}" type="parTrans" cxnId="{C74C880B-3F96-4DDC-BC34-4267995D04E4}">
      <dgm:prSet/>
      <dgm:spPr/>
      <dgm:t>
        <a:bodyPr/>
        <a:lstStyle/>
        <a:p>
          <a:endParaRPr lang="en-US" sz="1400"/>
        </a:p>
      </dgm:t>
    </dgm:pt>
    <dgm:pt modelId="{60A243BA-7E3A-49B7-B6BA-5C749107EB75}" type="sibTrans" cxnId="{C74C880B-3F96-4DDC-BC34-4267995D04E4}">
      <dgm:prSet/>
      <dgm:spPr/>
      <dgm:t>
        <a:bodyPr/>
        <a:lstStyle/>
        <a:p>
          <a:endParaRPr lang="en-US" sz="1400"/>
        </a:p>
      </dgm:t>
    </dgm:pt>
    <dgm:pt modelId="{6A2241E5-D897-46F1-8785-39D4AAC6326E}">
      <dgm:prSet custT="1"/>
      <dgm:spPr/>
      <dgm:t>
        <a:bodyPr/>
        <a:lstStyle/>
        <a:p>
          <a:r>
            <a:rPr lang="ja-JP" sz="1200" b="0" noProof="0"/>
            <a:t>Actividades previas a la construcción</a:t>
          </a:r>
          <a:endParaRPr lang="ja-JP" b="0" noProof="0"/>
        </a:p>
      </dgm:t>
    </dgm:pt>
    <dgm:pt modelId="{ED7D4473-2991-4CB1-BF5F-F261548DC1E3}" type="parTrans" cxnId="{7FDFA33F-74F0-481F-B14B-C86A378D4DC8}">
      <dgm:prSet/>
      <dgm:spPr/>
      <dgm:t>
        <a:bodyPr/>
        <a:lstStyle/>
        <a:p>
          <a:endParaRPr lang="en-US"/>
        </a:p>
      </dgm:t>
    </dgm:pt>
    <dgm:pt modelId="{F099B048-0D77-4CFD-86AD-28B8C380CAB7}" type="sibTrans" cxnId="{7FDFA33F-74F0-481F-B14B-C86A378D4DC8}">
      <dgm:prSet/>
      <dgm:spPr/>
      <dgm:t>
        <a:bodyPr/>
        <a:lstStyle/>
        <a:p>
          <a:endParaRPr lang="en-US"/>
        </a:p>
      </dgm:t>
    </dgm:pt>
    <dgm:pt modelId="{41CE6B8A-3E0E-42D8-9F42-3D341CC34B2E}" type="pres">
      <dgm:prSet presAssocID="{4B6442BC-892A-4B78-AACC-AA6987747A0A}" presName="linear" presStyleCnt="0">
        <dgm:presLayoutVars>
          <dgm:dir/>
          <dgm:animLvl val="lvl"/>
          <dgm:resizeHandles val="exact"/>
        </dgm:presLayoutVars>
      </dgm:prSet>
      <dgm:spPr/>
    </dgm:pt>
    <dgm:pt modelId="{C42D37A1-B8CC-4128-9370-E3B8AD69AB23}" type="pres">
      <dgm:prSet presAssocID="{F96560AD-91D9-40AD-809E-AE7D67F72FB9}" presName="parentLin" presStyleCnt="0"/>
      <dgm:spPr/>
    </dgm:pt>
    <dgm:pt modelId="{08317F90-07CA-4768-A807-72E12EF97398}" type="pres">
      <dgm:prSet presAssocID="{F96560AD-91D9-40AD-809E-AE7D67F72FB9}" presName="parentLeftMargin" presStyleLbl="node1" presStyleIdx="0" presStyleCnt="5"/>
      <dgm:spPr/>
    </dgm:pt>
    <dgm:pt modelId="{42808F5C-8635-4BD1-A794-C084E5523599}" type="pres">
      <dgm:prSet presAssocID="{F96560AD-91D9-40AD-809E-AE7D67F72FB9}" presName="parentText" presStyleLbl="node1" presStyleIdx="0" presStyleCnt="5" custLinFactNeighborX="-2062" custLinFactNeighborY="10013">
        <dgm:presLayoutVars>
          <dgm:chMax val="0"/>
          <dgm:bulletEnabled val="1"/>
        </dgm:presLayoutVars>
      </dgm:prSet>
      <dgm:spPr/>
    </dgm:pt>
    <dgm:pt modelId="{65DCB1B2-B41B-4298-86E6-A5CD7E00D469}" type="pres">
      <dgm:prSet presAssocID="{F96560AD-91D9-40AD-809E-AE7D67F72FB9}" presName="negativeSpace" presStyleCnt="0"/>
      <dgm:spPr/>
    </dgm:pt>
    <dgm:pt modelId="{34C19620-327D-46B4-9AF9-554B6D3C5003}" type="pres">
      <dgm:prSet presAssocID="{F96560AD-91D9-40AD-809E-AE7D67F72FB9}" presName="childText" presStyleLbl="conFgAcc1" presStyleIdx="0" presStyleCnt="5">
        <dgm:presLayoutVars>
          <dgm:bulletEnabled val="1"/>
        </dgm:presLayoutVars>
      </dgm:prSet>
      <dgm:spPr/>
    </dgm:pt>
    <dgm:pt modelId="{5E72929B-A8D9-4552-8D72-0DA184606645}" type="pres">
      <dgm:prSet presAssocID="{928AAF44-DBDF-46F2-B28B-AE0AF269C84C}" presName="spaceBetweenRectangles" presStyleCnt="0"/>
      <dgm:spPr/>
    </dgm:pt>
    <dgm:pt modelId="{A54D191E-5281-48FD-B63C-5D0731414265}" type="pres">
      <dgm:prSet presAssocID="{CA5DD7E8-5FBD-4385-845E-A4A3BCF03B3A}" presName="parentLin" presStyleCnt="0"/>
      <dgm:spPr/>
    </dgm:pt>
    <dgm:pt modelId="{9ABA0490-1D7D-4E8E-AACF-8A8009289A52}" type="pres">
      <dgm:prSet presAssocID="{CA5DD7E8-5FBD-4385-845E-A4A3BCF03B3A}" presName="parentLeftMargin" presStyleLbl="node1" presStyleIdx="0" presStyleCnt="5"/>
      <dgm:spPr/>
    </dgm:pt>
    <dgm:pt modelId="{39B7B7E6-557D-4FB1-B3F9-76A08892A609}" type="pres">
      <dgm:prSet presAssocID="{CA5DD7E8-5FBD-4385-845E-A4A3BCF03B3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5DC6263-4BC4-4603-BA55-2BC4BB8861AC}" type="pres">
      <dgm:prSet presAssocID="{CA5DD7E8-5FBD-4385-845E-A4A3BCF03B3A}" presName="negativeSpace" presStyleCnt="0"/>
      <dgm:spPr/>
    </dgm:pt>
    <dgm:pt modelId="{1869DF08-8711-4703-AB64-6332A166AA2B}" type="pres">
      <dgm:prSet presAssocID="{CA5DD7E8-5FBD-4385-845E-A4A3BCF03B3A}" presName="childText" presStyleLbl="conFgAcc1" presStyleIdx="1" presStyleCnt="5">
        <dgm:presLayoutVars>
          <dgm:bulletEnabled val="1"/>
        </dgm:presLayoutVars>
      </dgm:prSet>
      <dgm:spPr/>
    </dgm:pt>
    <dgm:pt modelId="{D39150B5-E008-474B-9B80-582EF4626169}" type="pres">
      <dgm:prSet presAssocID="{7F2EDB24-C30F-46DF-9760-1CD093DBBA51}" presName="spaceBetweenRectangles" presStyleCnt="0"/>
      <dgm:spPr/>
    </dgm:pt>
    <dgm:pt modelId="{89A05A9F-0844-4696-B671-7788B0EB2B47}" type="pres">
      <dgm:prSet presAssocID="{63726DCF-588F-4E54-87BD-71E1CCDFDC30}" presName="parentLin" presStyleCnt="0"/>
      <dgm:spPr/>
    </dgm:pt>
    <dgm:pt modelId="{8395113F-CF4C-453E-8DC0-F6C304FA0CDF}" type="pres">
      <dgm:prSet presAssocID="{63726DCF-588F-4E54-87BD-71E1CCDFDC30}" presName="parentLeftMargin" presStyleLbl="node1" presStyleIdx="1" presStyleCnt="5"/>
      <dgm:spPr/>
    </dgm:pt>
    <dgm:pt modelId="{689CA088-0765-40AF-90AF-13B55C105A0B}" type="pres">
      <dgm:prSet presAssocID="{63726DCF-588F-4E54-87BD-71E1CCDFDC3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554CAD9-80DC-438C-BD92-C0310E28EC4A}" type="pres">
      <dgm:prSet presAssocID="{63726DCF-588F-4E54-87BD-71E1CCDFDC30}" presName="negativeSpace" presStyleCnt="0"/>
      <dgm:spPr/>
    </dgm:pt>
    <dgm:pt modelId="{68EF8927-2E4F-40BA-8997-75DF5F562C8F}" type="pres">
      <dgm:prSet presAssocID="{63726DCF-588F-4E54-87BD-71E1CCDFDC30}" presName="childText" presStyleLbl="conFgAcc1" presStyleIdx="2" presStyleCnt="5">
        <dgm:presLayoutVars>
          <dgm:bulletEnabled val="1"/>
        </dgm:presLayoutVars>
      </dgm:prSet>
      <dgm:spPr/>
    </dgm:pt>
    <dgm:pt modelId="{0B812B36-630E-4BF3-B2BB-AD99ED51A317}" type="pres">
      <dgm:prSet presAssocID="{16F715BD-929F-4F39-AAC4-73D27A181C5B}" presName="spaceBetweenRectangles" presStyleCnt="0"/>
      <dgm:spPr/>
    </dgm:pt>
    <dgm:pt modelId="{CF686811-EF6E-478D-9788-125953CD9DBD}" type="pres">
      <dgm:prSet presAssocID="{95BEA268-A537-4B2E-B134-6C82989DAC76}" presName="parentLin" presStyleCnt="0"/>
      <dgm:spPr/>
    </dgm:pt>
    <dgm:pt modelId="{6E09ED71-31A3-408C-B5AA-B4612EC92AEA}" type="pres">
      <dgm:prSet presAssocID="{95BEA268-A537-4B2E-B134-6C82989DAC76}" presName="parentLeftMargin" presStyleLbl="node1" presStyleIdx="2" presStyleCnt="5"/>
      <dgm:spPr/>
    </dgm:pt>
    <dgm:pt modelId="{70B08778-2F77-4303-8096-A3B35EA4ECE0}" type="pres">
      <dgm:prSet presAssocID="{95BEA268-A537-4B2E-B134-6C82989DAC7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AC09233-C80C-47C0-B014-1B9C25D9C97F}" type="pres">
      <dgm:prSet presAssocID="{95BEA268-A537-4B2E-B134-6C82989DAC76}" presName="negativeSpace" presStyleCnt="0"/>
      <dgm:spPr/>
    </dgm:pt>
    <dgm:pt modelId="{1F3C351B-ADBE-4ADE-A8D4-AA3282EEB8FC}" type="pres">
      <dgm:prSet presAssocID="{95BEA268-A537-4B2E-B134-6C82989DAC76}" presName="childText" presStyleLbl="conFgAcc1" presStyleIdx="3" presStyleCnt="5">
        <dgm:presLayoutVars>
          <dgm:bulletEnabled val="1"/>
        </dgm:presLayoutVars>
      </dgm:prSet>
      <dgm:spPr/>
    </dgm:pt>
    <dgm:pt modelId="{62F6F280-62DF-41AA-B544-85C024D197C7}" type="pres">
      <dgm:prSet presAssocID="{EB51632F-9062-4E92-B8C4-1C6CB71AAD20}" presName="spaceBetweenRectangles" presStyleCnt="0"/>
      <dgm:spPr/>
    </dgm:pt>
    <dgm:pt modelId="{17414DEB-34CE-422F-B6DF-F4FF614474E7}" type="pres">
      <dgm:prSet presAssocID="{B5414937-7FE8-4B2B-A624-53DDEA4177A3}" presName="parentLin" presStyleCnt="0"/>
      <dgm:spPr/>
    </dgm:pt>
    <dgm:pt modelId="{51380889-5840-40CC-8EF5-AC1795A0F449}" type="pres">
      <dgm:prSet presAssocID="{B5414937-7FE8-4B2B-A624-53DDEA4177A3}" presName="parentLeftMargin" presStyleLbl="node1" presStyleIdx="3" presStyleCnt="5"/>
      <dgm:spPr/>
    </dgm:pt>
    <dgm:pt modelId="{A6FFE2FD-38FB-4180-979F-D692D6A4CDA5}" type="pres">
      <dgm:prSet presAssocID="{B5414937-7FE8-4B2B-A624-53DDEA4177A3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9BE9DF2-2175-4147-8627-1863456BFCFF}" type="pres">
      <dgm:prSet presAssocID="{B5414937-7FE8-4B2B-A624-53DDEA4177A3}" presName="negativeSpace" presStyleCnt="0"/>
      <dgm:spPr/>
    </dgm:pt>
    <dgm:pt modelId="{250CFF13-194D-4216-A4C4-C999B20047FD}" type="pres">
      <dgm:prSet presAssocID="{B5414937-7FE8-4B2B-A624-53DDEA4177A3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0C751406-E436-4D2A-9B0F-B8E642DF19AF}" type="presOf" srcId="{B4EACE0D-9D93-4F7A-B6A4-ADE63C4B6F3A}" destId="{1869DF08-8711-4703-AB64-6332A166AA2B}" srcOrd="0" destOrd="0" presId="urn:microsoft.com/office/officeart/2005/8/layout/list1"/>
    <dgm:cxn modelId="{C74C880B-3F96-4DDC-BC34-4267995D04E4}" srcId="{B5414937-7FE8-4B2B-A624-53DDEA4177A3}" destId="{F288B60A-E5CA-4A83-B70B-46BAD5568BD0}" srcOrd="0" destOrd="0" parTransId="{45989A91-0EC4-4560-A113-84A2092EB0FF}" sibTransId="{60A243BA-7E3A-49B7-B6BA-5C749107EB75}"/>
    <dgm:cxn modelId="{A4567014-3841-4467-9EA8-5CC9D9B66C85}" srcId="{4B6442BC-892A-4B78-AACC-AA6987747A0A}" destId="{CA5DD7E8-5FBD-4385-845E-A4A3BCF03B3A}" srcOrd="1" destOrd="0" parTransId="{F9A9CE5B-C1A1-4048-A6C0-B948EF3CE934}" sibTransId="{7F2EDB24-C30F-46DF-9760-1CD093DBBA51}"/>
    <dgm:cxn modelId="{FF4B631E-60A6-4EFA-BCFF-63D94C6FFF3C}" type="presOf" srcId="{63726DCF-588F-4E54-87BD-71E1CCDFDC30}" destId="{8395113F-CF4C-453E-8DC0-F6C304FA0CDF}" srcOrd="0" destOrd="0" presId="urn:microsoft.com/office/officeart/2005/8/layout/list1"/>
    <dgm:cxn modelId="{4B61B831-F09B-429D-83AE-555817B64050}" type="presOf" srcId="{F96560AD-91D9-40AD-809E-AE7D67F72FB9}" destId="{08317F90-07CA-4768-A807-72E12EF97398}" srcOrd="0" destOrd="0" presId="urn:microsoft.com/office/officeart/2005/8/layout/list1"/>
    <dgm:cxn modelId="{552A8637-F28F-4229-8109-15C37BDE4976}" srcId="{63726DCF-588F-4E54-87BD-71E1CCDFDC30}" destId="{2A980C63-A542-45BD-ADC7-B94862C9BFFE}" srcOrd="0" destOrd="0" parTransId="{1D774FB3-5DEA-4863-90D8-6E014ACDBAEE}" sibTransId="{F095DA17-E05B-4D98-ABD7-5542817F3B8D}"/>
    <dgm:cxn modelId="{7FDFA33F-74F0-481F-B14B-C86A378D4DC8}" srcId="{B5414937-7FE8-4B2B-A624-53DDEA4177A3}" destId="{6A2241E5-D897-46F1-8785-39D4AAC6326E}" srcOrd="1" destOrd="0" parTransId="{ED7D4473-2991-4CB1-BF5F-F261548DC1E3}" sibTransId="{F099B048-0D77-4CFD-86AD-28B8C380CAB7}"/>
    <dgm:cxn modelId="{EE50D94B-6296-4151-9987-C212233F87CD}" type="presOf" srcId="{BDA34E61-2CA5-4915-AA69-2128C4D7D667}" destId="{1F3C351B-ADBE-4ADE-A8D4-AA3282EEB8FC}" srcOrd="0" destOrd="0" presId="urn:microsoft.com/office/officeart/2005/8/layout/list1"/>
    <dgm:cxn modelId="{32264563-B262-4587-AC3C-B8C18467D50D}" type="presOf" srcId="{6A2241E5-D897-46F1-8785-39D4AAC6326E}" destId="{250CFF13-194D-4216-A4C4-C999B20047FD}" srcOrd="0" destOrd="1" presId="urn:microsoft.com/office/officeart/2005/8/layout/list1"/>
    <dgm:cxn modelId="{02EEC363-038B-425F-AF23-98884DCAD77E}" type="presOf" srcId="{4B6442BC-892A-4B78-AACC-AA6987747A0A}" destId="{41CE6B8A-3E0E-42D8-9F42-3D341CC34B2E}" srcOrd="0" destOrd="0" presId="urn:microsoft.com/office/officeart/2005/8/layout/list1"/>
    <dgm:cxn modelId="{670A8A6B-407F-42FE-BF24-9D70129DDF73}" type="presOf" srcId="{B5414937-7FE8-4B2B-A624-53DDEA4177A3}" destId="{51380889-5840-40CC-8EF5-AC1795A0F449}" srcOrd="0" destOrd="0" presId="urn:microsoft.com/office/officeart/2005/8/layout/list1"/>
    <dgm:cxn modelId="{7C85D47A-6E5E-4C2A-B9B5-0017FBE4A449}" type="presOf" srcId="{CA5DD7E8-5FBD-4385-845E-A4A3BCF03B3A}" destId="{39B7B7E6-557D-4FB1-B3F9-76A08892A609}" srcOrd="1" destOrd="0" presId="urn:microsoft.com/office/officeart/2005/8/layout/list1"/>
    <dgm:cxn modelId="{6EBC4F82-52E7-4A7F-8E1D-B7FADFCDECBD}" srcId="{4B6442BC-892A-4B78-AACC-AA6987747A0A}" destId="{B5414937-7FE8-4B2B-A624-53DDEA4177A3}" srcOrd="4" destOrd="0" parTransId="{603DC429-7EDC-4E98-9990-686A1210F8E9}" sibTransId="{D4AE95E2-3637-42AC-9741-F0129F4E68CE}"/>
    <dgm:cxn modelId="{DC291086-D732-46A6-A723-089F4BB9C907}" type="presOf" srcId="{63726DCF-588F-4E54-87BD-71E1CCDFDC30}" destId="{689CA088-0765-40AF-90AF-13B55C105A0B}" srcOrd="1" destOrd="0" presId="urn:microsoft.com/office/officeart/2005/8/layout/list1"/>
    <dgm:cxn modelId="{DB611F8F-8A68-4524-8BA2-DA8F4978B940}" srcId="{4B6442BC-892A-4B78-AACC-AA6987747A0A}" destId="{63726DCF-588F-4E54-87BD-71E1CCDFDC30}" srcOrd="2" destOrd="0" parTransId="{5AC6253A-9B14-4C7B-ADB5-778C90C37E39}" sibTransId="{16F715BD-929F-4F39-AAC4-73D27A181C5B}"/>
    <dgm:cxn modelId="{CB7D1E9A-ABDC-47D2-B101-8F255F486C1C}" type="presOf" srcId="{95BEA268-A537-4B2E-B134-6C82989DAC76}" destId="{70B08778-2F77-4303-8096-A3B35EA4ECE0}" srcOrd="1" destOrd="0" presId="urn:microsoft.com/office/officeart/2005/8/layout/list1"/>
    <dgm:cxn modelId="{B7D704A7-AFF3-4076-AC97-31FED22C68F1}" srcId="{F96560AD-91D9-40AD-809E-AE7D67F72FB9}" destId="{ABB4F967-4C7A-4E04-80B4-5BB52D008355}" srcOrd="0" destOrd="0" parTransId="{C261E892-B668-48A3-AAA1-4BF726CCFFD5}" sibTransId="{1AA29B47-EF36-443B-A1CA-8A2DF7B40DB2}"/>
    <dgm:cxn modelId="{1B68B1A9-1A77-4263-8210-5B4C484C652F}" type="presOf" srcId="{95BEA268-A537-4B2E-B134-6C82989DAC76}" destId="{6E09ED71-31A3-408C-B5AA-B4612EC92AEA}" srcOrd="0" destOrd="0" presId="urn:microsoft.com/office/officeart/2005/8/layout/list1"/>
    <dgm:cxn modelId="{7CD5EEAA-0BF4-4AA7-A1DD-AF8DBC8C49A4}" type="presOf" srcId="{F96560AD-91D9-40AD-809E-AE7D67F72FB9}" destId="{42808F5C-8635-4BD1-A794-C084E5523599}" srcOrd="1" destOrd="0" presId="urn:microsoft.com/office/officeart/2005/8/layout/list1"/>
    <dgm:cxn modelId="{154C79B0-D869-4195-BCC4-5041947FB74E}" type="presOf" srcId="{CA5DD7E8-5FBD-4385-845E-A4A3BCF03B3A}" destId="{9ABA0490-1D7D-4E8E-AACF-8A8009289A52}" srcOrd="0" destOrd="0" presId="urn:microsoft.com/office/officeart/2005/8/layout/list1"/>
    <dgm:cxn modelId="{509218BE-A11E-484C-81E4-B2EC4914BD05}" srcId="{4B6442BC-892A-4B78-AACC-AA6987747A0A}" destId="{F96560AD-91D9-40AD-809E-AE7D67F72FB9}" srcOrd="0" destOrd="0" parTransId="{340AA721-584F-48B1-BE1D-4A78030D80EF}" sibTransId="{928AAF44-DBDF-46F2-B28B-AE0AF269C84C}"/>
    <dgm:cxn modelId="{04647EBF-4C07-4785-BD06-A3252129332E}" type="presOf" srcId="{B5414937-7FE8-4B2B-A624-53DDEA4177A3}" destId="{A6FFE2FD-38FB-4180-979F-D692D6A4CDA5}" srcOrd="1" destOrd="0" presId="urn:microsoft.com/office/officeart/2005/8/layout/list1"/>
    <dgm:cxn modelId="{93F3FAD0-4227-4D7D-8904-59F7D49687CD}" type="presOf" srcId="{ABB4F967-4C7A-4E04-80B4-5BB52D008355}" destId="{34C19620-327D-46B4-9AF9-554B6D3C5003}" srcOrd="0" destOrd="0" presId="urn:microsoft.com/office/officeart/2005/8/layout/list1"/>
    <dgm:cxn modelId="{E8F664DE-C0F7-4073-A312-04A8CBF774DB}" type="presOf" srcId="{2A980C63-A542-45BD-ADC7-B94862C9BFFE}" destId="{68EF8927-2E4F-40BA-8997-75DF5F562C8F}" srcOrd="0" destOrd="0" presId="urn:microsoft.com/office/officeart/2005/8/layout/list1"/>
    <dgm:cxn modelId="{83BAE5F5-8659-4AF8-BCBC-61036A4F2AF0}" srcId="{4B6442BC-892A-4B78-AACC-AA6987747A0A}" destId="{95BEA268-A537-4B2E-B134-6C82989DAC76}" srcOrd="3" destOrd="0" parTransId="{C3A93493-C587-434E-A7D4-6B957C40FC1E}" sibTransId="{EB51632F-9062-4E92-B8C4-1C6CB71AAD20}"/>
    <dgm:cxn modelId="{2A6CE3F8-79B7-4710-9EF0-4279F0441A60}" srcId="{CA5DD7E8-5FBD-4385-845E-A4A3BCF03B3A}" destId="{B4EACE0D-9D93-4F7A-B6A4-ADE63C4B6F3A}" srcOrd="0" destOrd="0" parTransId="{9D102A8C-240E-4F7D-8433-80E682253F36}" sibTransId="{CB77CB89-AB6A-4D53-A3F7-048E3ED1991D}"/>
    <dgm:cxn modelId="{71D6E8F9-F476-464F-BFF0-6C1EC1BB2B12}" srcId="{95BEA268-A537-4B2E-B134-6C82989DAC76}" destId="{BDA34E61-2CA5-4915-AA69-2128C4D7D667}" srcOrd="0" destOrd="0" parTransId="{975DB23E-82C0-44DF-B693-CB9BF4CA16FC}" sibTransId="{4E122252-FE6A-4F81-A9EB-DE977CA452D3}"/>
    <dgm:cxn modelId="{44A43AFF-F554-44B9-B273-DD358C9F5DCB}" type="presOf" srcId="{F288B60A-E5CA-4A83-B70B-46BAD5568BD0}" destId="{250CFF13-194D-4216-A4C4-C999B20047FD}" srcOrd="0" destOrd="0" presId="urn:microsoft.com/office/officeart/2005/8/layout/list1"/>
    <dgm:cxn modelId="{F1F420A5-22F2-4C62-B26A-7C527BB81893}" type="presParOf" srcId="{41CE6B8A-3E0E-42D8-9F42-3D341CC34B2E}" destId="{C42D37A1-B8CC-4128-9370-E3B8AD69AB23}" srcOrd="0" destOrd="0" presId="urn:microsoft.com/office/officeart/2005/8/layout/list1"/>
    <dgm:cxn modelId="{370552AF-A385-4A6A-B0FF-E580BB703DD6}" type="presParOf" srcId="{C42D37A1-B8CC-4128-9370-E3B8AD69AB23}" destId="{08317F90-07CA-4768-A807-72E12EF97398}" srcOrd="0" destOrd="0" presId="urn:microsoft.com/office/officeart/2005/8/layout/list1"/>
    <dgm:cxn modelId="{A7702D39-1379-43D0-ADF4-30CB39828564}" type="presParOf" srcId="{C42D37A1-B8CC-4128-9370-E3B8AD69AB23}" destId="{42808F5C-8635-4BD1-A794-C084E5523599}" srcOrd="1" destOrd="0" presId="urn:microsoft.com/office/officeart/2005/8/layout/list1"/>
    <dgm:cxn modelId="{B0AE12A2-9CE4-48C8-A060-74ADFEF39698}" type="presParOf" srcId="{41CE6B8A-3E0E-42D8-9F42-3D341CC34B2E}" destId="{65DCB1B2-B41B-4298-86E6-A5CD7E00D469}" srcOrd="1" destOrd="0" presId="urn:microsoft.com/office/officeart/2005/8/layout/list1"/>
    <dgm:cxn modelId="{72599A2B-34B1-4E5A-A87C-C6039BF8EE84}" type="presParOf" srcId="{41CE6B8A-3E0E-42D8-9F42-3D341CC34B2E}" destId="{34C19620-327D-46B4-9AF9-554B6D3C5003}" srcOrd="2" destOrd="0" presId="urn:microsoft.com/office/officeart/2005/8/layout/list1"/>
    <dgm:cxn modelId="{928C4277-6273-42B0-B875-D5A2FCA20A51}" type="presParOf" srcId="{41CE6B8A-3E0E-42D8-9F42-3D341CC34B2E}" destId="{5E72929B-A8D9-4552-8D72-0DA184606645}" srcOrd="3" destOrd="0" presId="urn:microsoft.com/office/officeart/2005/8/layout/list1"/>
    <dgm:cxn modelId="{D0D1ACD3-0F22-4019-BAC5-CA29FB33928E}" type="presParOf" srcId="{41CE6B8A-3E0E-42D8-9F42-3D341CC34B2E}" destId="{A54D191E-5281-48FD-B63C-5D0731414265}" srcOrd="4" destOrd="0" presId="urn:microsoft.com/office/officeart/2005/8/layout/list1"/>
    <dgm:cxn modelId="{C44DB040-0532-4ECD-BCBD-BE6A0B72C674}" type="presParOf" srcId="{A54D191E-5281-48FD-B63C-5D0731414265}" destId="{9ABA0490-1D7D-4E8E-AACF-8A8009289A52}" srcOrd="0" destOrd="0" presId="urn:microsoft.com/office/officeart/2005/8/layout/list1"/>
    <dgm:cxn modelId="{F386D09B-0DC3-4D50-B4D8-F7F6AB7F90F6}" type="presParOf" srcId="{A54D191E-5281-48FD-B63C-5D0731414265}" destId="{39B7B7E6-557D-4FB1-B3F9-76A08892A609}" srcOrd="1" destOrd="0" presId="urn:microsoft.com/office/officeart/2005/8/layout/list1"/>
    <dgm:cxn modelId="{2D6025F4-6FB0-49AD-9AC0-F3339CA5A6D3}" type="presParOf" srcId="{41CE6B8A-3E0E-42D8-9F42-3D341CC34B2E}" destId="{E5DC6263-4BC4-4603-BA55-2BC4BB8861AC}" srcOrd="5" destOrd="0" presId="urn:microsoft.com/office/officeart/2005/8/layout/list1"/>
    <dgm:cxn modelId="{B7DE9C3A-8ACA-4D30-926C-ADF34771D302}" type="presParOf" srcId="{41CE6B8A-3E0E-42D8-9F42-3D341CC34B2E}" destId="{1869DF08-8711-4703-AB64-6332A166AA2B}" srcOrd="6" destOrd="0" presId="urn:microsoft.com/office/officeart/2005/8/layout/list1"/>
    <dgm:cxn modelId="{6F4442A8-E861-4391-8A9F-9D3AE28B942A}" type="presParOf" srcId="{41CE6B8A-3E0E-42D8-9F42-3D341CC34B2E}" destId="{D39150B5-E008-474B-9B80-582EF4626169}" srcOrd="7" destOrd="0" presId="urn:microsoft.com/office/officeart/2005/8/layout/list1"/>
    <dgm:cxn modelId="{54739DE2-4DFE-4926-82C9-7DC33112D621}" type="presParOf" srcId="{41CE6B8A-3E0E-42D8-9F42-3D341CC34B2E}" destId="{89A05A9F-0844-4696-B671-7788B0EB2B47}" srcOrd="8" destOrd="0" presId="urn:microsoft.com/office/officeart/2005/8/layout/list1"/>
    <dgm:cxn modelId="{749F89E2-FF53-42BA-8C10-AEAF21F9A15B}" type="presParOf" srcId="{89A05A9F-0844-4696-B671-7788B0EB2B47}" destId="{8395113F-CF4C-453E-8DC0-F6C304FA0CDF}" srcOrd="0" destOrd="0" presId="urn:microsoft.com/office/officeart/2005/8/layout/list1"/>
    <dgm:cxn modelId="{A8F29479-B56F-4F55-96CD-B43CF5AAAD5A}" type="presParOf" srcId="{89A05A9F-0844-4696-B671-7788B0EB2B47}" destId="{689CA088-0765-40AF-90AF-13B55C105A0B}" srcOrd="1" destOrd="0" presId="urn:microsoft.com/office/officeart/2005/8/layout/list1"/>
    <dgm:cxn modelId="{9C54CEC2-A5B7-42FD-8639-0D4C47A77958}" type="presParOf" srcId="{41CE6B8A-3E0E-42D8-9F42-3D341CC34B2E}" destId="{E554CAD9-80DC-438C-BD92-C0310E28EC4A}" srcOrd="9" destOrd="0" presId="urn:microsoft.com/office/officeart/2005/8/layout/list1"/>
    <dgm:cxn modelId="{C5D15E4B-4174-485C-B94E-DD8432AF226A}" type="presParOf" srcId="{41CE6B8A-3E0E-42D8-9F42-3D341CC34B2E}" destId="{68EF8927-2E4F-40BA-8997-75DF5F562C8F}" srcOrd="10" destOrd="0" presId="urn:microsoft.com/office/officeart/2005/8/layout/list1"/>
    <dgm:cxn modelId="{3D6C49BF-7893-4842-A53A-45BA7F7E6748}" type="presParOf" srcId="{41CE6B8A-3E0E-42D8-9F42-3D341CC34B2E}" destId="{0B812B36-630E-4BF3-B2BB-AD99ED51A317}" srcOrd="11" destOrd="0" presId="urn:microsoft.com/office/officeart/2005/8/layout/list1"/>
    <dgm:cxn modelId="{B63D5B0C-3696-4645-829D-AAE199FB89D5}" type="presParOf" srcId="{41CE6B8A-3E0E-42D8-9F42-3D341CC34B2E}" destId="{CF686811-EF6E-478D-9788-125953CD9DBD}" srcOrd="12" destOrd="0" presId="urn:microsoft.com/office/officeart/2005/8/layout/list1"/>
    <dgm:cxn modelId="{C884E781-597C-483A-851F-36ACA36803DF}" type="presParOf" srcId="{CF686811-EF6E-478D-9788-125953CD9DBD}" destId="{6E09ED71-31A3-408C-B5AA-B4612EC92AEA}" srcOrd="0" destOrd="0" presId="urn:microsoft.com/office/officeart/2005/8/layout/list1"/>
    <dgm:cxn modelId="{9F387598-50EC-4A9F-86CA-C1F2E6621A8D}" type="presParOf" srcId="{CF686811-EF6E-478D-9788-125953CD9DBD}" destId="{70B08778-2F77-4303-8096-A3B35EA4ECE0}" srcOrd="1" destOrd="0" presId="urn:microsoft.com/office/officeart/2005/8/layout/list1"/>
    <dgm:cxn modelId="{05BC6426-518C-46BC-B1E9-7EFC2495B961}" type="presParOf" srcId="{41CE6B8A-3E0E-42D8-9F42-3D341CC34B2E}" destId="{FAC09233-C80C-47C0-B014-1B9C25D9C97F}" srcOrd="13" destOrd="0" presId="urn:microsoft.com/office/officeart/2005/8/layout/list1"/>
    <dgm:cxn modelId="{D9E01C52-735F-4D69-B0EE-C641AE86D04F}" type="presParOf" srcId="{41CE6B8A-3E0E-42D8-9F42-3D341CC34B2E}" destId="{1F3C351B-ADBE-4ADE-A8D4-AA3282EEB8FC}" srcOrd="14" destOrd="0" presId="urn:microsoft.com/office/officeart/2005/8/layout/list1"/>
    <dgm:cxn modelId="{B6F24E23-EDF7-4B32-964A-6E34910C3D0E}" type="presParOf" srcId="{41CE6B8A-3E0E-42D8-9F42-3D341CC34B2E}" destId="{62F6F280-62DF-41AA-B544-85C024D197C7}" srcOrd="15" destOrd="0" presId="urn:microsoft.com/office/officeart/2005/8/layout/list1"/>
    <dgm:cxn modelId="{9A1B0959-7407-4232-9D50-58ED1513F343}" type="presParOf" srcId="{41CE6B8A-3E0E-42D8-9F42-3D341CC34B2E}" destId="{17414DEB-34CE-422F-B6DF-F4FF614474E7}" srcOrd="16" destOrd="0" presId="urn:microsoft.com/office/officeart/2005/8/layout/list1"/>
    <dgm:cxn modelId="{8B7A2FF4-C367-463C-9411-13220A0F582D}" type="presParOf" srcId="{17414DEB-34CE-422F-B6DF-F4FF614474E7}" destId="{51380889-5840-40CC-8EF5-AC1795A0F449}" srcOrd="0" destOrd="0" presId="urn:microsoft.com/office/officeart/2005/8/layout/list1"/>
    <dgm:cxn modelId="{952A5255-E98F-472A-87AB-E159BD65738B}" type="presParOf" srcId="{17414DEB-34CE-422F-B6DF-F4FF614474E7}" destId="{A6FFE2FD-38FB-4180-979F-D692D6A4CDA5}" srcOrd="1" destOrd="0" presId="urn:microsoft.com/office/officeart/2005/8/layout/list1"/>
    <dgm:cxn modelId="{73A5E553-D202-4AC2-921A-DB15121A155B}" type="presParOf" srcId="{41CE6B8A-3E0E-42D8-9F42-3D341CC34B2E}" destId="{E9BE9DF2-2175-4147-8627-1863456BFCFF}" srcOrd="17" destOrd="0" presId="urn:microsoft.com/office/officeart/2005/8/layout/list1"/>
    <dgm:cxn modelId="{11A14821-30FF-4D93-B965-9BD20F1AA341}" type="presParOf" srcId="{41CE6B8A-3E0E-42D8-9F42-3D341CC34B2E}" destId="{250CFF13-194D-4216-A4C4-C999B20047FD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D8778F-E570-42A3-949C-D678F9A8D680}" type="doc">
      <dgm:prSet loTypeId="urn:microsoft.com/office/officeart/2008/layout/LinedList" loCatId="list" qsTypeId="urn:microsoft.com/office/officeart/2005/8/quickstyle/simple1#3" qsCatId="simple" csTypeId="urn:microsoft.com/office/officeart/2005/8/colors/accent3_2#1" csCatId="accent3" phldr="1"/>
      <dgm:spPr/>
      <dgm:t>
        <a:bodyPr/>
        <a:lstStyle/>
        <a:p>
          <a:endParaRPr lang="en-US"/>
        </a:p>
      </dgm:t>
    </dgm:pt>
    <dgm:pt modelId="{2D5461FC-EBBF-40E8-B065-5EABC7478689}">
      <dgm:prSet phldrT="[Text]" phldr="0" custT="1"/>
      <dgm:spPr/>
      <dgm:t>
        <a:bodyPr/>
        <a:lstStyle/>
        <a:p>
          <a:r>
            <a:rPr lang="en-US" sz="1400" b="1" dirty="0" err="1"/>
            <a:t>COMPLETADO</a:t>
          </a:r>
          <a:endParaRPr lang="en-US" sz="1400" b="1" dirty="0"/>
        </a:p>
        <a:p>
          <a:r>
            <a:rPr lang="en-US" sz="1200" b="0" dirty="0" err="1"/>
            <a:t>Estudio</a:t>
          </a:r>
          <a:r>
            <a:rPr lang="en-US" sz="1200" b="0" dirty="0"/>
            <a:t> con radar de </a:t>
          </a:r>
          <a:r>
            <a:rPr lang="en-US" sz="1200" b="0" dirty="0" err="1"/>
            <a:t>penetración</a:t>
          </a:r>
          <a:r>
            <a:rPr lang="en-US" sz="1200" b="0" dirty="0"/>
            <a:t> </a:t>
          </a:r>
          <a:r>
            <a:rPr lang="en-US" sz="1200" b="0" dirty="0" err="1"/>
            <a:t>terrestre</a:t>
          </a:r>
          <a:r>
            <a:rPr lang="en-US" sz="1200" b="0" dirty="0"/>
            <a:t> </a:t>
          </a:r>
        </a:p>
        <a:p>
          <a:pPr>
            <a:buFont typeface="Arial" panose="020B0604020202020204" pitchFamily="34" charset="0"/>
            <a:buChar char="•"/>
          </a:pPr>
          <a:r>
            <a:rPr lang="en-US" sz="1200" b="0" dirty="0" err="1"/>
            <a:t>Investigación</a:t>
          </a:r>
          <a:r>
            <a:rPr lang="en-US" sz="1200" b="0" dirty="0"/>
            <a:t> </a:t>
          </a:r>
          <a:r>
            <a:rPr lang="en-US" sz="1200" b="0" dirty="0" err="1"/>
            <a:t>geotécnica</a:t>
          </a:r>
          <a:endParaRPr lang="en-US" sz="1200" b="0" dirty="0"/>
        </a:p>
      </dgm:t>
    </dgm:pt>
    <dgm:pt modelId="{82152009-3B4B-4B63-BE7C-5E038E581B8C}" type="parTrans" cxnId="{71BFD176-25E0-4698-92D9-E45CA7C11ECC}">
      <dgm:prSet/>
      <dgm:spPr/>
      <dgm:t>
        <a:bodyPr/>
        <a:lstStyle/>
        <a:p>
          <a:endParaRPr lang="en-US" sz="1400"/>
        </a:p>
      </dgm:t>
    </dgm:pt>
    <dgm:pt modelId="{E70D002D-9BC6-4819-921B-126E17751D63}" type="sibTrans" cxnId="{71BFD176-25E0-4698-92D9-E45CA7C11ECC}">
      <dgm:prSet phldrT="1" phldr="0"/>
      <dgm:spPr/>
      <dgm:t>
        <a:bodyPr/>
        <a:lstStyle/>
        <a:p>
          <a:endParaRPr lang="en-US"/>
        </a:p>
      </dgm:t>
    </dgm:pt>
    <dgm:pt modelId="{BC89669A-4673-4B32-90BB-E1F7BB092FF4}">
      <dgm:prSet phldrT="[Text]" phldr="0" custT="1"/>
      <dgm:spPr/>
      <dgm:t>
        <a:bodyPr/>
        <a:lstStyle/>
        <a:p>
          <a:r>
            <a:rPr lang="en-US" sz="1400" b="1" dirty="0"/>
            <a:t>EN</a:t>
          </a:r>
          <a:r>
            <a:rPr lang="en-US" sz="1400" dirty="0"/>
            <a:t> </a:t>
          </a:r>
          <a:r>
            <a:rPr lang="en-US" sz="1400" b="1" dirty="0"/>
            <a:t>PROGRESO</a:t>
          </a:r>
        </a:p>
        <a:p>
          <a:r>
            <a:rPr lang="en-US" sz="1200" b="0" dirty="0" err="1"/>
            <a:t>Investigaciones</a:t>
          </a:r>
          <a:r>
            <a:rPr lang="en-US" sz="1200" b="0" dirty="0"/>
            <a:t> de </a:t>
          </a:r>
          <a:r>
            <a:rPr lang="en-US" sz="1200" b="0" dirty="0" err="1"/>
            <a:t>servicios</a:t>
          </a:r>
          <a:r>
            <a:rPr lang="en-US" sz="1200" b="0" dirty="0"/>
            <a:t> </a:t>
          </a:r>
          <a:r>
            <a:rPr lang="en-US" sz="1200" b="0" dirty="0" err="1"/>
            <a:t>públicos</a:t>
          </a:r>
          <a:r>
            <a:rPr lang="en-US" sz="1200" b="0" dirty="0"/>
            <a:t> </a:t>
          </a:r>
          <a:r>
            <a:rPr lang="en-US" sz="1200" b="0" dirty="0" err="1"/>
            <a:t>subterráneos</a:t>
          </a:r>
          <a:r>
            <a:rPr lang="en-US" sz="1200" b="0" dirty="0"/>
            <a:t>: </a:t>
          </a:r>
          <a:r>
            <a:rPr lang="en-US" sz="1200" dirty="0" err="1"/>
            <a:t>Consisten</a:t>
          </a:r>
          <a:r>
            <a:rPr lang="en-US" sz="1200" dirty="0"/>
            <a:t> </a:t>
          </a:r>
          <a:r>
            <a:rPr lang="en-US" sz="1200" dirty="0" err="1"/>
            <a:t>en</a:t>
          </a:r>
          <a:r>
            <a:rPr lang="en-US" sz="1200" dirty="0"/>
            <a:t> </a:t>
          </a:r>
          <a:r>
            <a:rPr lang="en-US" sz="1200" dirty="0" err="1"/>
            <a:t>perforar</a:t>
          </a:r>
          <a:r>
            <a:rPr lang="en-US" sz="1200" dirty="0"/>
            <a:t> el </a:t>
          </a:r>
          <a:r>
            <a:rPr lang="en-US" sz="1200" dirty="0" err="1"/>
            <a:t>pavimento</a:t>
          </a:r>
          <a:r>
            <a:rPr lang="en-US" sz="1200" dirty="0"/>
            <a:t> para </a:t>
          </a:r>
          <a:r>
            <a:rPr lang="en-US" sz="1200" dirty="0" err="1"/>
            <a:t>localizar</a:t>
          </a:r>
          <a:r>
            <a:rPr lang="en-US" sz="1200" dirty="0"/>
            <a:t> las </a:t>
          </a:r>
          <a:r>
            <a:rPr lang="en-US" sz="1200" dirty="0" err="1"/>
            <a:t>instalaciones</a:t>
          </a:r>
          <a:r>
            <a:rPr lang="en-US" sz="1200" dirty="0"/>
            <a:t> de </a:t>
          </a:r>
          <a:r>
            <a:rPr lang="en-US" sz="1200" dirty="0" err="1"/>
            <a:t>servicios</a:t>
          </a:r>
          <a:r>
            <a:rPr lang="en-US" sz="1200" dirty="0"/>
            <a:t> </a:t>
          </a:r>
          <a:r>
            <a:rPr lang="en-US" sz="1200" dirty="0" err="1"/>
            <a:t>públicos</a:t>
          </a:r>
          <a:r>
            <a:rPr lang="en-US" sz="1200" dirty="0"/>
            <a:t> </a:t>
          </a:r>
          <a:r>
            <a:rPr lang="en-US" sz="1200" dirty="0" err="1"/>
            <a:t>subterráneos</a:t>
          </a:r>
          <a:r>
            <a:rPr lang="en-US" sz="1200" dirty="0"/>
            <a:t>. Una </a:t>
          </a:r>
          <a:r>
            <a:rPr lang="en-US" sz="1200" dirty="0" err="1"/>
            <a:t>vez</a:t>
          </a:r>
          <a:r>
            <a:rPr lang="en-US" sz="1200" dirty="0"/>
            <a:t> </a:t>
          </a:r>
          <a:r>
            <a:rPr lang="en-US" sz="1200" dirty="0" err="1"/>
            <a:t>localizadas</a:t>
          </a:r>
          <a:r>
            <a:rPr lang="en-US" sz="1200" dirty="0"/>
            <a:t>, la </a:t>
          </a:r>
          <a:r>
            <a:rPr lang="en-US" sz="1200" dirty="0" err="1"/>
            <a:t>perforación</a:t>
          </a:r>
          <a:r>
            <a:rPr lang="en-US" sz="1200" dirty="0"/>
            <a:t> se rellena y se </a:t>
          </a:r>
          <a:r>
            <a:rPr lang="en-US" sz="1200" dirty="0" err="1"/>
            <a:t>restaura</a:t>
          </a:r>
          <a:r>
            <a:rPr lang="en-US" sz="1200" dirty="0"/>
            <a:t> el </a:t>
          </a:r>
          <a:r>
            <a:rPr lang="en-US" sz="1200" dirty="0" err="1"/>
            <a:t>pavimento</a:t>
          </a:r>
          <a:r>
            <a:rPr lang="en-US" sz="1200" dirty="0"/>
            <a:t>.</a:t>
          </a:r>
        </a:p>
        <a:p>
          <a:endParaRPr lang="en-US" sz="1400" dirty="0"/>
        </a:p>
      </dgm:t>
    </dgm:pt>
    <dgm:pt modelId="{91D8467A-C1B1-4E3D-9EE6-8553D2C17286}" type="parTrans" cxnId="{9520180B-CF3D-4F36-92BD-2E1D23BCF361}">
      <dgm:prSet/>
      <dgm:spPr/>
      <dgm:t>
        <a:bodyPr/>
        <a:lstStyle/>
        <a:p>
          <a:endParaRPr lang="en-US" sz="1400"/>
        </a:p>
      </dgm:t>
    </dgm:pt>
    <dgm:pt modelId="{E05FEBDC-EC02-4B6B-997F-F31BDFFA210B}" type="sibTrans" cxnId="{9520180B-CF3D-4F36-92BD-2E1D23BCF361}">
      <dgm:prSet phldrT="2" phldr="0"/>
      <dgm:spPr/>
      <dgm:t>
        <a:bodyPr/>
        <a:lstStyle/>
        <a:p>
          <a:endParaRPr lang="en-US"/>
        </a:p>
      </dgm:t>
    </dgm:pt>
    <dgm:pt modelId="{81A2797D-7ED2-4CDE-8E31-6FE0F38458ED}">
      <dgm:prSet phldrT="[Text]" phldr="0" custT="1"/>
      <dgm:spPr/>
      <dgm:t>
        <a:bodyPr/>
        <a:lstStyle/>
        <a:p>
          <a:r>
            <a:rPr lang="en-US" sz="1400" b="1" dirty="0" err="1"/>
            <a:t>PRÓXIMOS</a:t>
          </a:r>
          <a:r>
            <a:rPr lang="en-US" sz="1400" b="1" dirty="0"/>
            <a:t> </a:t>
          </a:r>
          <a:r>
            <a:rPr lang="en-US" sz="1400" b="1" dirty="0" err="1"/>
            <a:t>TRABAJOS</a:t>
          </a:r>
          <a:r>
            <a:rPr lang="en-US" sz="1400" b="1" dirty="0"/>
            <a:t> DE </a:t>
          </a:r>
          <a:r>
            <a:rPr lang="en-US" sz="1400" b="1" dirty="0" err="1"/>
            <a:t>CONSTRUCCIÓN</a:t>
          </a:r>
          <a:r>
            <a:rPr lang="en-US" sz="1400" b="1" dirty="0"/>
            <a:t> EN LA VÍA</a:t>
          </a:r>
        </a:p>
        <a:p>
          <a:r>
            <a:rPr lang="es-ES_tradnl" sz="1200" b="0" noProof="0" dirty="0"/>
            <a:t>Mejoramiento del pavimento de los carriles para autobuses </a:t>
          </a:r>
        </a:p>
        <a:p>
          <a:pPr>
            <a:buFont typeface="Arial" panose="020B0604020202020204" pitchFamily="34" charset="0"/>
            <a:buChar char="•"/>
          </a:pPr>
          <a:r>
            <a:rPr lang="es-ES_tradnl" sz="1200" b="0" noProof="0" dirty="0"/>
            <a:t>Modificación de la señalización: Aplicación de líneas pintadas sobre el pavimento para guiar la circulación vehicular. </a:t>
          </a:r>
        </a:p>
        <a:p>
          <a:pPr>
            <a:buFont typeface="Arial" panose="020B0604020202020204" pitchFamily="34" charset="0"/>
            <a:buChar char="•"/>
          </a:pPr>
          <a:r>
            <a:rPr lang="es-ES_tradnl" sz="1200" b="0" noProof="0" dirty="0"/>
            <a:t>Reubicación de servicios públicos: Mejoras a la infraestructura subterránea  trabajos diversos de servicios públicos del LADWP</a:t>
          </a:r>
          <a:endParaRPr lang="es-ES_tradnl" sz="1300" b="0" noProof="0" dirty="0"/>
        </a:p>
      </dgm:t>
    </dgm:pt>
    <dgm:pt modelId="{EA9685BF-FE5C-42B4-A07F-465B4CEF0E26}" type="parTrans" cxnId="{731F574F-69B3-4C88-A4B6-A417E39D5665}">
      <dgm:prSet/>
      <dgm:spPr/>
      <dgm:t>
        <a:bodyPr/>
        <a:lstStyle/>
        <a:p>
          <a:endParaRPr lang="en-US" sz="1400"/>
        </a:p>
      </dgm:t>
    </dgm:pt>
    <dgm:pt modelId="{03FE0DE6-F3E4-4C12-8013-FCC4B03C237E}" type="sibTrans" cxnId="{731F574F-69B3-4C88-A4B6-A417E39D5665}">
      <dgm:prSet phldrT="3" phldr="0"/>
      <dgm:spPr/>
      <dgm:t>
        <a:bodyPr/>
        <a:lstStyle/>
        <a:p>
          <a:endParaRPr lang="en-US"/>
        </a:p>
      </dgm:t>
    </dgm:pt>
    <dgm:pt modelId="{A08E62E1-3334-45B2-9AE0-164F98898B53}" type="pres">
      <dgm:prSet presAssocID="{94D8778F-E570-42A3-949C-D678F9A8D680}" presName="vert0" presStyleCnt="0">
        <dgm:presLayoutVars>
          <dgm:dir/>
          <dgm:animOne val="branch"/>
          <dgm:animLvl val="lvl"/>
        </dgm:presLayoutVars>
      </dgm:prSet>
      <dgm:spPr/>
    </dgm:pt>
    <dgm:pt modelId="{2F4BCBC5-6B2D-4CCE-90ED-41404D974DAA}" type="pres">
      <dgm:prSet presAssocID="{2D5461FC-EBBF-40E8-B065-5EABC7478689}" presName="thickLine" presStyleLbl="alignNode1" presStyleIdx="0" presStyleCnt="3" custLinFactNeighborX="-1032" custLinFactNeighborY="-10520"/>
      <dgm:spPr/>
    </dgm:pt>
    <dgm:pt modelId="{849DEAF0-92D7-4DAF-B094-88D464E425DD}" type="pres">
      <dgm:prSet presAssocID="{2D5461FC-EBBF-40E8-B065-5EABC7478689}" presName="horz1" presStyleCnt="0"/>
      <dgm:spPr/>
    </dgm:pt>
    <dgm:pt modelId="{19CA60EA-4776-42F9-8A91-30827291592C}" type="pres">
      <dgm:prSet presAssocID="{2D5461FC-EBBF-40E8-B065-5EABC7478689}" presName="tx1" presStyleLbl="revTx" presStyleIdx="0" presStyleCnt="3"/>
      <dgm:spPr/>
    </dgm:pt>
    <dgm:pt modelId="{264F0CBE-D7BC-4812-8129-B7928865ACE8}" type="pres">
      <dgm:prSet presAssocID="{2D5461FC-EBBF-40E8-B065-5EABC7478689}" presName="vert1" presStyleCnt="0"/>
      <dgm:spPr/>
    </dgm:pt>
    <dgm:pt modelId="{7921A5A3-DF2F-4BA0-94C5-3AA4B18E18C2}" type="pres">
      <dgm:prSet presAssocID="{BC89669A-4673-4B32-90BB-E1F7BB092FF4}" presName="thickLine" presStyleLbl="alignNode1" presStyleIdx="1" presStyleCnt="3"/>
      <dgm:spPr/>
    </dgm:pt>
    <dgm:pt modelId="{7BB5D104-F776-45FD-8B66-7A0F43EBE07C}" type="pres">
      <dgm:prSet presAssocID="{BC89669A-4673-4B32-90BB-E1F7BB092FF4}" presName="horz1" presStyleCnt="0"/>
      <dgm:spPr/>
    </dgm:pt>
    <dgm:pt modelId="{A82AAEDB-D518-42CA-8B99-09715A9631B1}" type="pres">
      <dgm:prSet presAssocID="{BC89669A-4673-4B32-90BB-E1F7BB092FF4}" presName="tx1" presStyleLbl="revTx" presStyleIdx="1" presStyleCnt="3"/>
      <dgm:spPr/>
    </dgm:pt>
    <dgm:pt modelId="{4B941C29-DBF2-4A3B-B3D0-2E1243C96ABF}" type="pres">
      <dgm:prSet presAssocID="{BC89669A-4673-4B32-90BB-E1F7BB092FF4}" presName="vert1" presStyleCnt="0"/>
      <dgm:spPr/>
    </dgm:pt>
    <dgm:pt modelId="{74A26F4E-B76F-4B6C-BC60-80C46C9E1F1C}" type="pres">
      <dgm:prSet presAssocID="{81A2797D-7ED2-4CDE-8E31-6FE0F38458ED}" presName="thickLine" presStyleLbl="alignNode1" presStyleIdx="2" presStyleCnt="3"/>
      <dgm:spPr/>
    </dgm:pt>
    <dgm:pt modelId="{BEE369A3-A07A-453C-89E7-4CCF326D84E9}" type="pres">
      <dgm:prSet presAssocID="{81A2797D-7ED2-4CDE-8E31-6FE0F38458ED}" presName="horz1" presStyleCnt="0"/>
      <dgm:spPr/>
    </dgm:pt>
    <dgm:pt modelId="{4DEBC44B-F82F-46FA-B335-E509625ABD03}" type="pres">
      <dgm:prSet presAssocID="{81A2797D-7ED2-4CDE-8E31-6FE0F38458ED}" presName="tx1" presStyleLbl="revTx" presStyleIdx="2" presStyleCnt="3"/>
      <dgm:spPr/>
    </dgm:pt>
    <dgm:pt modelId="{4E12AA1A-4A69-4098-99F0-3439706BAA7D}" type="pres">
      <dgm:prSet presAssocID="{81A2797D-7ED2-4CDE-8E31-6FE0F38458ED}" presName="vert1" presStyleCnt="0"/>
      <dgm:spPr/>
    </dgm:pt>
  </dgm:ptLst>
  <dgm:cxnLst>
    <dgm:cxn modelId="{9520180B-CF3D-4F36-92BD-2E1D23BCF361}" srcId="{94D8778F-E570-42A3-949C-D678F9A8D680}" destId="{BC89669A-4673-4B32-90BB-E1F7BB092FF4}" srcOrd="1" destOrd="0" parTransId="{91D8467A-C1B1-4E3D-9EE6-8553D2C17286}" sibTransId="{E05FEBDC-EC02-4B6B-997F-F31BDFFA210B}"/>
    <dgm:cxn modelId="{B7BBFA26-B1FD-4C13-88E7-988C0D0D76F2}" type="presOf" srcId="{94D8778F-E570-42A3-949C-D678F9A8D680}" destId="{A08E62E1-3334-45B2-9AE0-164F98898B53}" srcOrd="0" destOrd="0" presId="urn:microsoft.com/office/officeart/2008/layout/LinedList"/>
    <dgm:cxn modelId="{731F574F-69B3-4C88-A4B6-A417E39D5665}" srcId="{94D8778F-E570-42A3-949C-D678F9A8D680}" destId="{81A2797D-7ED2-4CDE-8E31-6FE0F38458ED}" srcOrd="2" destOrd="0" parTransId="{EA9685BF-FE5C-42B4-A07F-465B4CEF0E26}" sibTransId="{03FE0DE6-F3E4-4C12-8013-FCC4B03C237E}"/>
    <dgm:cxn modelId="{71BFD176-25E0-4698-92D9-E45CA7C11ECC}" srcId="{94D8778F-E570-42A3-949C-D678F9A8D680}" destId="{2D5461FC-EBBF-40E8-B065-5EABC7478689}" srcOrd="0" destOrd="0" parTransId="{82152009-3B4B-4B63-BE7C-5E038E581B8C}" sibTransId="{E70D002D-9BC6-4819-921B-126E17751D63}"/>
    <dgm:cxn modelId="{0621F5C2-3739-4C46-995D-CEF958CE95B4}" type="presOf" srcId="{81A2797D-7ED2-4CDE-8E31-6FE0F38458ED}" destId="{4DEBC44B-F82F-46FA-B335-E509625ABD03}" srcOrd="0" destOrd="0" presId="urn:microsoft.com/office/officeart/2008/layout/LinedList"/>
    <dgm:cxn modelId="{587485C8-B043-47F2-845E-31DFBB9C87D0}" type="presOf" srcId="{BC89669A-4673-4B32-90BB-E1F7BB092FF4}" destId="{A82AAEDB-D518-42CA-8B99-09715A9631B1}" srcOrd="0" destOrd="0" presId="urn:microsoft.com/office/officeart/2008/layout/LinedList"/>
    <dgm:cxn modelId="{6A9D91D3-7FC6-4435-A9BE-A1E194639598}" type="presOf" srcId="{2D5461FC-EBBF-40E8-B065-5EABC7478689}" destId="{19CA60EA-4776-42F9-8A91-30827291592C}" srcOrd="0" destOrd="0" presId="urn:microsoft.com/office/officeart/2008/layout/LinedList"/>
    <dgm:cxn modelId="{F4B4406E-5FDD-4948-B3D1-23564BB08C07}" type="presParOf" srcId="{A08E62E1-3334-45B2-9AE0-164F98898B53}" destId="{2F4BCBC5-6B2D-4CCE-90ED-41404D974DAA}" srcOrd="0" destOrd="0" presId="urn:microsoft.com/office/officeart/2008/layout/LinedList"/>
    <dgm:cxn modelId="{0FBA0A60-8D65-44AE-A1D6-62042EC2FAA7}" type="presParOf" srcId="{A08E62E1-3334-45B2-9AE0-164F98898B53}" destId="{849DEAF0-92D7-4DAF-B094-88D464E425DD}" srcOrd="1" destOrd="0" presId="urn:microsoft.com/office/officeart/2008/layout/LinedList"/>
    <dgm:cxn modelId="{144F442E-DE25-4CAB-A9C4-621E80331B89}" type="presParOf" srcId="{849DEAF0-92D7-4DAF-B094-88D464E425DD}" destId="{19CA60EA-4776-42F9-8A91-30827291592C}" srcOrd="0" destOrd="0" presId="urn:microsoft.com/office/officeart/2008/layout/LinedList"/>
    <dgm:cxn modelId="{B906E32D-4767-479E-9443-519F3B21EA37}" type="presParOf" srcId="{849DEAF0-92D7-4DAF-B094-88D464E425DD}" destId="{264F0CBE-D7BC-4812-8129-B7928865ACE8}" srcOrd="1" destOrd="0" presId="urn:microsoft.com/office/officeart/2008/layout/LinedList"/>
    <dgm:cxn modelId="{85E37A82-612C-49B1-874F-9E5416C2428B}" type="presParOf" srcId="{A08E62E1-3334-45B2-9AE0-164F98898B53}" destId="{7921A5A3-DF2F-4BA0-94C5-3AA4B18E18C2}" srcOrd="2" destOrd="0" presId="urn:microsoft.com/office/officeart/2008/layout/LinedList"/>
    <dgm:cxn modelId="{93300821-383D-4369-BA8E-A7745D11994E}" type="presParOf" srcId="{A08E62E1-3334-45B2-9AE0-164F98898B53}" destId="{7BB5D104-F776-45FD-8B66-7A0F43EBE07C}" srcOrd="3" destOrd="0" presId="urn:microsoft.com/office/officeart/2008/layout/LinedList"/>
    <dgm:cxn modelId="{B7306EB3-E853-45F5-8E6D-6AB7CF14E029}" type="presParOf" srcId="{7BB5D104-F776-45FD-8B66-7A0F43EBE07C}" destId="{A82AAEDB-D518-42CA-8B99-09715A9631B1}" srcOrd="0" destOrd="0" presId="urn:microsoft.com/office/officeart/2008/layout/LinedList"/>
    <dgm:cxn modelId="{9738B8B0-4FC7-47B6-9E87-502F0583445F}" type="presParOf" srcId="{7BB5D104-F776-45FD-8B66-7A0F43EBE07C}" destId="{4B941C29-DBF2-4A3B-B3D0-2E1243C96ABF}" srcOrd="1" destOrd="0" presId="urn:microsoft.com/office/officeart/2008/layout/LinedList"/>
    <dgm:cxn modelId="{C068F82C-1EDD-46A5-93BA-0179F3F63466}" type="presParOf" srcId="{A08E62E1-3334-45B2-9AE0-164F98898B53}" destId="{74A26F4E-B76F-4B6C-BC60-80C46C9E1F1C}" srcOrd="4" destOrd="0" presId="urn:microsoft.com/office/officeart/2008/layout/LinedList"/>
    <dgm:cxn modelId="{4FA74DB6-B3AE-43EA-973B-409305FF007E}" type="presParOf" srcId="{A08E62E1-3334-45B2-9AE0-164F98898B53}" destId="{BEE369A3-A07A-453C-89E7-4CCF326D84E9}" srcOrd="5" destOrd="0" presId="urn:microsoft.com/office/officeart/2008/layout/LinedList"/>
    <dgm:cxn modelId="{109D338B-9F2B-4C68-B4F6-A1F202DF57C0}" type="presParOf" srcId="{BEE369A3-A07A-453C-89E7-4CCF326D84E9}" destId="{4DEBC44B-F82F-46FA-B335-E509625ABD03}" srcOrd="0" destOrd="0" presId="urn:microsoft.com/office/officeart/2008/layout/LinedList"/>
    <dgm:cxn modelId="{05358365-C409-4451-A083-EA434AE48E69}" type="presParOf" srcId="{BEE369A3-A07A-453C-89E7-4CCF326D84E9}" destId="{4E12AA1A-4A69-4098-99F0-3439706BAA7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8D4061-0CC7-4D17-9D8C-F02145443D80}" type="doc">
      <dgm:prSet loTypeId="urn:microsoft.com/office/officeart/2005/8/layout/default" loCatId="list" qsTypeId="urn:microsoft.com/office/officeart/2005/8/quickstyle/simple5#1" qsCatId="simple" csTypeId="urn:microsoft.com/office/officeart/2005/8/colors/accent1_1#1" csCatId="accent1" phldr="1"/>
      <dgm:spPr/>
      <dgm:t>
        <a:bodyPr/>
        <a:lstStyle/>
        <a:p>
          <a:endParaRPr lang="en-US"/>
        </a:p>
      </dgm:t>
    </dgm:pt>
    <dgm:pt modelId="{92B2E161-21F9-4ED3-AB3C-71012C348DDB}">
      <dgm:prSet phldrT="[Text]" phldr="0" custT="1"/>
      <dgm:spPr/>
      <dgm:t>
        <a:bodyPr/>
        <a:lstStyle/>
        <a:p>
          <a:pPr rtl="0"/>
          <a:r>
            <a:rPr lang="ja-JP" sz="1300" b="0" noProof="0"/>
            <a:t>Se implementarán medidas de control de tráfico durante la construcción.</a:t>
          </a:r>
          <a:r>
            <a:rPr lang="ja-JP" sz="1300" b="0" noProof="0">
              <a:latin typeface="+mn-lt"/>
            </a:rPr>
            <a:t> </a:t>
          </a:r>
        </a:p>
      </dgm:t>
    </dgm:pt>
    <dgm:pt modelId="{B701A3A8-5BA0-4CFF-8D61-0C036E49532E}" type="parTrans" cxnId="{A2D19546-2405-49CA-BF93-53557080BA13}">
      <dgm:prSet/>
      <dgm:spPr/>
      <dgm:t>
        <a:bodyPr/>
        <a:lstStyle/>
        <a:p>
          <a:endParaRPr lang="en-US" sz="1300" b="0">
            <a:latin typeface="+mn-lt"/>
          </a:endParaRPr>
        </a:p>
      </dgm:t>
    </dgm:pt>
    <dgm:pt modelId="{D64EEFC2-04D4-493B-BBEE-9B1EF49038C0}" type="sibTrans" cxnId="{A2D19546-2405-49CA-BF93-53557080BA13}">
      <dgm:prSet/>
      <dgm:spPr/>
      <dgm:t>
        <a:bodyPr/>
        <a:lstStyle/>
        <a:p>
          <a:endParaRPr lang="en-US" sz="1300" b="0">
            <a:latin typeface="+mn-lt"/>
          </a:endParaRPr>
        </a:p>
      </dgm:t>
    </dgm:pt>
    <dgm:pt modelId="{1FC5DF63-8464-4F8B-A2D9-D718B9E1916C}">
      <dgm:prSet phldrT="[Text]" phldr="0" custT="1"/>
      <dgm:spPr/>
      <dgm:t>
        <a:bodyPr/>
        <a:lstStyle/>
        <a:p>
          <a:r>
            <a:rPr lang="en-US" sz="1300" dirty="0"/>
            <a:t>Se </a:t>
          </a:r>
          <a:r>
            <a:rPr lang="en-US" sz="1300" dirty="0" err="1"/>
            <a:t>notificará</a:t>
          </a:r>
          <a:r>
            <a:rPr lang="en-US" sz="1300" dirty="0"/>
            <a:t> a </a:t>
          </a:r>
          <a:r>
            <a:rPr lang="en-US" sz="1300" dirty="0" err="1"/>
            <a:t>los</a:t>
          </a:r>
          <a:r>
            <a:rPr lang="en-US" sz="1300" dirty="0"/>
            <a:t> </a:t>
          </a:r>
          <a:r>
            <a:rPr lang="en-US" sz="1300" dirty="0" err="1"/>
            <a:t>negocios</a:t>
          </a:r>
          <a:r>
            <a:rPr lang="en-US" sz="1300" dirty="0"/>
            <a:t> locales antes del </a:t>
          </a:r>
          <a:r>
            <a:rPr lang="en-US" sz="1300" dirty="0" err="1"/>
            <a:t>inicio</a:t>
          </a:r>
          <a:r>
            <a:rPr lang="en-US" sz="1300" dirty="0"/>
            <a:t> de </a:t>
          </a:r>
          <a:r>
            <a:rPr lang="en-US" sz="1300" dirty="0" err="1"/>
            <a:t>los</a:t>
          </a:r>
          <a:r>
            <a:rPr lang="en-US" sz="1300" dirty="0"/>
            <a:t> </a:t>
          </a:r>
          <a:r>
            <a:rPr lang="en-US" sz="1300" dirty="0" err="1"/>
            <a:t>trabajos</a:t>
          </a:r>
          <a:r>
            <a:rPr lang="en-US" sz="1300" dirty="0"/>
            <a:t> de </a:t>
          </a:r>
          <a:r>
            <a:rPr lang="en-US" sz="1300" dirty="0" err="1"/>
            <a:t>construcción</a:t>
          </a:r>
          <a:r>
            <a:rPr lang="en-US" sz="1300" dirty="0"/>
            <a:t>.</a:t>
          </a:r>
          <a:endParaRPr lang="ja-JP" noProof="0"/>
        </a:p>
      </dgm:t>
    </dgm:pt>
    <dgm:pt modelId="{1FE38E55-9B6D-4875-91E8-E44C33107868}" type="parTrans" cxnId="{63E713CD-582B-4013-889F-7D95EB6751C1}">
      <dgm:prSet/>
      <dgm:spPr/>
      <dgm:t>
        <a:bodyPr/>
        <a:lstStyle/>
        <a:p>
          <a:endParaRPr lang="en-US" sz="1300" b="0">
            <a:latin typeface="+mn-lt"/>
          </a:endParaRPr>
        </a:p>
      </dgm:t>
    </dgm:pt>
    <dgm:pt modelId="{BF1E1227-47A5-40ED-8B9F-904B6D254950}" type="sibTrans" cxnId="{63E713CD-582B-4013-889F-7D95EB6751C1}">
      <dgm:prSet/>
      <dgm:spPr/>
      <dgm:t>
        <a:bodyPr/>
        <a:lstStyle/>
        <a:p>
          <a:endParaRPr lang="en-US" sz="1300" b="0">
            <a:latin typeface="+mn-lt"/>
          </a:endParaRPr>
        </a:p>
      </dgm:t>
    </dgm:pt>
    <dgm:pt modelId="{0B508815-426A-4622-96EE-A04C11F20377}">
      <dgm:prSet phldrT="[Text]" custT="1"/>
      <dgm:spPr/>
      <dgm:t>
        <a:bodyPr/>
        <a:lstStyle/>
        <a:p>
          <a:pPr rtl="0">
            <a:buSzPct val="90000"/>
            <a:buFont typeface="Arial" panose="020B0604020202020204" pitchFamily="34" charset="0"/>
            <a:buChar char="•"/>
          </a:pPr>
          <a:r>
            <a:rPr lang="en-US" sz="1300" dirty="0"/>
            <a:t>Se </a:t>
          </a:r>
          <a:r>
            <a:rPr lang="en-US" sz="1300" dirty="0" err="1"/>
            <a:t>mantendrá</a:t>
          </a:r>
          <a:r>
            <a:rPr lang="en-US" sz="1300" dirty="0"/>
            <a:t> el </a:t>
          </a:r>
          <a:r>
            <a:rPr lang="en-US" sz="1300" dirty="0" err="1"/>
            <a:t>acceso</a:t>
          </a:r>
          <a:r>
            <a:rPr lang="en-US" sz="1300" dirty="0"/>
            <a:t> a las </a:t>
          </a:r>
          <a:r>
            <a:rPr lang="en-US" sz="1300" dirty="0" err="1"/>
            <a:t>banquetas</a:t>
          </a:r>
          <a:r>
            <a:rPr lang="en-US" sz="1300" dirty="0"/>
            <a:t>, cruces </a:t>
          </a:r>
          <a:r>
            <a:rPr lang="en-US" sz="1300" dirty="0" err="1"/>
            <a:t>peatonales</a:t>
          </a:r>
          <a:r>
            <a:rPr lang="en-US" sz="1300" dirty="0"/>
            <a:t> y </a:t>
          </a:r>
          <a:r>
            <a:rPr lang="en-US" sz="1300" dirty="0" err="1"/>
            <a:t>negocios</a:t>
          </a:r>
          <a:r>
            <a:rPr lang="en-US" sz="1300" dirty="0"/>
            <a:t> </a:t>
          </a:r>
          <a:r>
            <a:rPr lang="en-US" sz="1300" dirty="0" err="1"/>
            <a:t>siempre</a:t>
          </a:r>
          <a:r>
            <a:rPr lang="en-US" sz="1300" dirty="0"/>
            <a:t> </a:t>
          </a:r>
          <a:r>
            <a:rPr lang="en-US" sz="1300" dirty="0" err="1"/>
            <a:t>que</a:t>
          </a:r>
          <a:r>
            <a:rPr lang="en-US" sz="1300" dirty="0"/>
            <a:t> sea </a:t>
          </a:r>
          <a:r>
            <a:rPr lang="en-US" sz="1300" dirty="0" err="1"/>
            <a:t>posible</a:t>
          </a:r>
          <a:r>
            <a:rPr lang="en-US" sz="1300" dirty="0"/>
            <a:t>.</a:t>
          </a:r>
          <a:endParaRPr lang="ja-JP" sz="1300" b="0" noProof="0">
            <a:latin typeface="+mn-lt"/>
          </a:endParaRPr>
        </a:p>
      </dgm:t>
    </dgm:pt>
    <dgm:pt modelId="{5F467EF5-63ED-485F-A390-730DBBD688DD}" type="parTrans" cxnId="{B99FD17B-CAE1-466C-9788-004032C07E6A}">
      <dgm:prSet/>
      <dgm:spPr/>
      <dgm:t>
        <a:bodyPr/>
        <a:lstStyle/>
        <a:p>
          <a:endParaRPr lang="en-US" sz="1300" b="0">
            <a:latin typeface="+mn-lt"/>
          </a:endParaRPr>
        </a:p>
      </dgm:t>
    </dgm:pt>
    <dgm:pt modelId="{EFE2FB3C-D1CD-4D08-BD90-FDA47D01841D}" type="sibTrans" cxnId="{B99FD17B-CAE1-466C-9788-004032C07E6A}">
      <dgm:prSet/>
      <dgm:spPr/>
      <dgm:t>
        <a:bodyPr/>
        <a:lstStyle/>
        <a:p>
          <a:endParaRPr lang="en-US" sz="1300" b="0">
            <a:latin typeface="+mn-lt"/>
          </a:endParaRPr>
        </a:p>
      </dgm:t>
    </dgm:pt>
    <dgm:pt modelId="{C116029F-EA62-4B7B-9C4E-99577C7E889A}">
      <dgm:prSet phldrT="[Text]" custT="1"/>
      <dgm:spPr/>
      <dgm:t>
        <a:bodyPr/>
        <a:lstStyle/>
        <a:p>
          <a:pPr>
            <a:buSzPct val="90000"/>
            <a:buFont typeface="Arial" panose="020B0604020202020204" pitchFamily="34" charset="0"/>
            <a:buChar char="•"/>
          </a:pPr>
          <a:r>
            <a:rPr lang="en-US" sz="1300" dirty="0"/>
            <a:t>Se </a:t>
          </a:r>
          <a:r>
            <a:rPr lang="en-US" sz="1300" dirty="0" err="1"/>
            <a:t>colocarán</a:t>
          </a:r>
          <a:r>
            <a:rPr lang="en-US" sz="1300" dirty="0"/>
            <a:t> </a:t>
          </a:r>
          <a:r>
            <a:rPr lang="en-US" sz="1300" dirty="0" err="1"/>
            <a:t>avisos</a:t>
          </a:r>
          <a:r>
            <a:rPr lang="en-US" sz="1300" dirty="0"/>
            <a:t> </a:t>
          </a:r>
          <a:r>
            <a:rPr lang="en-US" sz="1300" dirty="0" err="1"/>
            <a:t>sobre</a:t>
          </a:r>
          <a:r>
            <a:rPr lang="en-US" sz="1300" dirty="0"/>
            <a:t> </a:t>
          </a:r>
          <a:r>
            <a:rPr lang="en-US" sz="1300" dirty="0" err="1"/>
            <a:t>restricciones</a:t>
          </a:r>
          <a:r>
            <a:rPr lang="en-US" sz="1300" dirty="0"/>
            <a:t> </a:t>
          </a:r>
          <a:r>
            <a:rPr lang="en-US" sz="1300" dirty="0" err="1"/>
            <a:t>temporales</a:t>
          </a:r>
          <a:r>
            <a:rPr lang="en-US" sz="1300" dirty="0"/>
            <a:t> de </a:t>
          </a:r>
          <a:r>
            <a:rPr lang="en-US" sz="1300" dirty="0" err="1"/>
            <a:t>estacionamiento</a:t>
          </a:r>
          <a:r>
            <a:rPr lang="en-US" sz="1300" dirty="0"/>
            <a:t> </a:t>
          </a:r>
          <a:r>
            <a:rPr lang="en-US" sz="1300" dirty="0" err="1"/>
            <a:t>en</a:t>
          </a:r>
          <a:r>
            <a:rPr lang="en-US" sz="1300" dirty="0"/>
            <a:t> el </a:t>
          </a:r>
          <a:r>
            <a:rPr lang="en-US" sz="1300" dirty="0" err="1"/>
            <a:t>área</a:t>
          </a:r>
          <a:r>
            <a:rPr lang="en-US" sz="1300" dirty="0"/>
            <a:t> </a:t>
          </a:r>
          <a:r>
            <a:rPr lang="en-US" sz="1300" dirty="0" err="1"/>
            <a:t>inmediata</a:t>
          </a:r>
          <a:r>
            <a:rPr lang="en-US" sz="1300" dirty="0"/>
            <a:t> de </a:t>
          </a:r>
          <a:r>
            <a:rPr lang="en-US" sz="1300" dirty="0" err="1"/>
            <a:t>trabajo</a:t>
          </a:r>
          <a:r>
            <a:rPr lang="en-US" sz="1300" dirty="0"/>
            <a:t>.</a:t>
          </a:r>
          <a:endParaRPr lang="ja-JP" sz="1300" b="0" noProof="0"/>
        </a:p>
      </dgm:t>
    </dgm:pt>
    <dgm:pt modelId="{74C15A70-7DA2-4A06-A018-F6E91FF4BDFE}" type="parTrans" cxnId="{75FC2F86-7047-4A47-9819-BB542B7E2CD2}">
      <dgm:prSet/>
      <dgm:spPr/>
      <dgm:t>
        <a:bodyPr/>
        <a:lstStyle/>
        <a:p>
          <a:endParaRPr lang="en-US" sz="1300" b="0">
            <a:latin typeface="+mn-lt"/>
          </a:endParaRPr>
        </a:p>
      </dgm:t>
    </dgm:pt>
    <dgm:pt modelId="{7345F368-22AC-4023-97FB-2C6E4C49256C}" type="sibTrans" cxnId="{75FC2F86-7047-4A47-9819-BB542B7E2CD2}">
      <dgm:prSet/>
      <dgm:spPr/>
      <dgm:t>
        <a:bodyPr/>
        <a:lstStyle/>
        <a:p>
          <a:endParaRPr lang="en-US" sz="1300" b="0">
            <a:latin typeface="+mn-lt"/>
          </a:endParaRPr>
        </a:p>
      </dgm:t>
    </dgm:pt>
    <dgm:pt modelId="{BACEEAF3-7BCF-4749-BBE0-7A535B628650}">
      <dgm:prSet phldrT="[Text]" custT="1"/>
      <dgm:spPr/>
      <dgm:t>
        <a:bodyPr/>
        <a:lstStyle/>
        <a:p>
          <a:pPr>
            <a:buSzPct val="90000"/>
            <a:buFont typeface="Arial" panose="020B0604020202020204" pitchFamily="34" charset="0"/>
            <a:buChar char="•"/>
          </a:pPr>
          <a:r>
            <a:rPr lang="en-US" sz="1300" dirty="0"/>
            <a:t>Es </a:t>
          </a:r>
          <a:r>
            <a:rPr lang="en-US" sz="1300" dirty="0" err="1"/>
            <a:t>posible</a:t>
          </a:r>
          <a:r>
            <a:rPr lang="en-US" sz="1300" dirty="0"/>
            <a:t> </a:t>
          </a:r>
          <a:r>
            <a:rPr lang="en-US" sz="1300" dirty="0" err="1"/>
            <a:t>que</a:t>
          </a:r>
          <a:r>
            <a:rPr lang="en-US" sz="1300" dirty="0"/>
            <a:t> </a:t>
          </a:r>
          <a:r>
            <a:rPr lang="en-US" sz="1300" dirty="0" err="1"/>
            <a:t>algunas</a:t>
          </a:r>
          <a:r>
            <a:rPr lang="en-US" sz="1300" dirty="0"/>
            <a:t> </a:t>
          </a:r>
          <a:r>
            <a:rPr lang="en-US" sz="1300" dirty="0" err="1"/>
            <a:t>paradas</a:t>
          </a:r>
          <a:r>
            <a:rPr lang="en-US" sz="1300" dirty="0"/>
            <a:t> de </a:t>
          </a:r>
          <a:r>
            <a:rPr lang="en-US" sz="1300" dirty="0" err="1"/>
            <a:t>autobús</a:t>
          </a:r>
          <a:r>
            <a:rPr lang="en-US" sz="1300" dirty="0"/>
            <a:t> de Metro </a:t>
          </a:r>
          <a:r>
            <a:rPr lang="en-US" sz="1300" dirty="0" err="1"/>
            <a:t>sean</a:t>
          </a:r>
          <a:r>
            <a:rPr lang="en-US" sz="1300" dirty="0"/>
            <a:t> </a:t>
          </a:r>
          <a:r>
            <a:rPr lang="en-US" sz="1300" dirty="0" err="1"/>
            <a:t>reubicadas</a:t>
          </a:r>
          <a:r>
            <a:rPr lang="en-US" sz="1300" dirty="0"/>
            <a:t> </a:t>
          </a:r>
          <a:r>
            <a:rPr lang="en-US" sz="1300" dirty="0" err="1"/>
            <a:t>temporalmente</a:t>
          </a:r>
          <a:r>
            <a:rPr lang="en-US" sz="1300" dirty="0"/>
            <a:t> o </a:t>
          </a:r>
          <a:r>
            <a:rPr lang="en-US" sz="1300" dirty="0" err="1"/>
            <a:t>que</a:t>
          </a:r>
          <a:r>
            <a:rPr lang="en-US" sz="1300" dirty="0"/>
            <a:t> </a:t>
          </a:r>
          <a:r>
            <a:rPr lang="en-US" sz="1300" dirty="0" err="1"/>
            <a:t>algunas</a:t>
          </a:r>
          <a:r>
            <a:rPr lang="en-US" sz="1300" dirty="0"/>
            <a:t> </a:t>
          </a:r>
          <a:r>
            <a:rPr lang="en-US" sz="1300" dirty="0" err="1"/>
            <a:t>líneas</a:t>
          </a:r>
          <a:r>
            <a:rPr lang="en-US" sz="1300" dirty="0"/>
            <a:t> se </a:t>
          </a:r>
          <a:r>
            <a:rPr lang="en-US" sz="1300" dirty="0" err="1"/>
            <a:t>vean</a:t>
          </a:r>
          <a:r>
            <a:rPr lang="en-US" sz="1300" dirty="0"/>
            <a:t> </a:t>
          </a:r>
          <a:r>
            <a:rPr lang="en-US" sz="1300" dirty="0" err="1"/>
            <a:t>afectadas</a:t>
          </a:r>
          <a:r>
            <a:rPr lang="en-US" sz="1300" dirty="0"/>
            <a:t>. Para </a:t>
          </a:r>
          <a:r>
            <a:rPr lang="en-US" sz="1300" dirty="0" err="1"/>
            <a:t>obtener</a:t>
          </a:r>
          <a:r>
            <a:rPr lang="en-US" sz="1300" dirty="0"/>
            <a:t> </a:t>
          </a:r>
          <a:r>
            <a:rPr lang="en-US" sz="1300" dirty="0" err="1"/>
            <a:t>información</a:t>
          </a:r>
          <a:r>
            <a:rPr lang="en-US" sz="1300" dirty="0"/>
            <a:t> </a:t>
          </a:r>
          <a:r>
            <a:rPr lang="en-US" sz="1300" dirty="0" err="1"/>
            <a:t>sobre</a:t>
          </a:r>
          <a:r>
            <a:rPr lang="en-US" sz="1300" dirty="0"/>
            <a:t> </a:t>
          </a:r>
          <a:r>
            <a:rPr lang="en-US" sz="1300" dirty="0" err="1"/>
            <a:t>cambios</a:t>
          </a:r>
          <a:r>
            <a:rPr lang="en-US" sz="1300" dirty="0"/>
            <a:t> </a:t>
          </a:r>
          <a:r>
            <a:rPr lang="en-US" sz="1300" dirty="0" err="1"/>
            <a:t>en</a:t>
          </a:r>
          <a:r>
            <a:rPr lang="en-US" sz="1300" dirty="0"/>
            <a:t> el </a:t>
          </a:r>
          <a:r>
            <a:rPr lang="en-US" sz="1300" dirty="0" err="1"/>
            <a:t>servicio</a:t>
          </a:r>
          <a:r>
            <a:rPr lang="en-US" sz="1300" dirty="0"/>
            <a:t> de Metro, </a:t>
          </a:r>
          <a:r>
            <a:rPr lang="en-US" sz="1300" dirty="0" err="1"/>
            <a:t>llame</a:t>
          </a:r>
          <a:r>
            <a:rPr lang="en-US" sz="1300" dirty="0"/>
            <a:t> al </a:t>
          </a:r>
          <a:r>
            <a:rPr lang="en-US" sz="1300" dirty="0" err="1"/>
            <a:t>323.GO.METRO</a:t>
          </a:r>
          <a:r>
            <a:rPr lang="en-US" sz="1300" dirty="0"/>
            <a:t>.</a:t>
          </a:r>
          <a:endParaRPr lang="ja-JP" sz="1300" b="1" noProof="0">
            <a:latin typeface="+mn-lt"/>
          </a:endParaRPr>
        </a:p>
      </dgm:t>
    </dgm:pt>
    <dgm:pt modelId="{0AC83307-EA51-4CA5-A753-E9D9BB09B5E2}" type="parTrans" cxnId="{3A4A6B3F-9430-411B-BD2C-998C56489E27}">
      <dgm:prSet/>
      <dgm:spPr/>
      <dgm:t>
        <a:bodyPr/>
        <a:lstStyle/>
        <a:p>
          <a:endParaRPr lang="en-US" sz="1300" b="0">
            <a:latin typeface="+mn-lt"/>
          </a:endParaRPr>
        </a:p>
      </dgm:t>
    </dgm:pt>
    <dgm:pt modelId="{3E8044D0-A9B1-484D-BF60-0E40859BAA10}" type="sibTrans" cxnId="{3A4A6B3F-9430-411B-BD2C-998C56489E27}">
      <dgm:prSet/>
      <dgm:spPr/>
      <dgm:t>
        <a:bodyPr/>
        <a:lstStyle/>
        <a:p>
          <a:endParaRPr lang="en-US" sz="1300" b="0">
            <a:latin typeface="+mn-lt"/>
          </a:endParaRPr>
        </a:p>
      </dgm:t>
    </dgm:pt>
    <dgm:pt modelId="{D4EBECD0-E0FD-4632-8622-E9D781D08A70}">
      <dgm:prSet phldrT="[Text]" phldr="0" custT="1"/>
      <dgm:spPr/>
      <dgm:t>
        <a:bodyPr/>
        <a:lstStyle/>
        <a:p>
          <a:r>
            <a:rPr lang="en-US" sz="1300" dirty="0" err="1"/>
            <a:t>Será</a:t>
          </a:r>
          <a:r>
            <a:rPr lang="en-US" sz="1300" dirty="0"/>
            <a:t> </a:t>
          </a:r>
          <a:r>
            <a:rPr lang="en-US" sz="1300" dirty="0" err="1"/>
            <a:t>necesario</a:t>
          </a:r>
          <a:r>
            <a:rPr lang="en-US" sz="1300" dirty="0"/>
            <a:t> </a:t>
          </a:r>
          <a:r>
            <a:rPr lang="en-US" sz="1300" dirty="0" err="1"/>
            <a:t>realizar</a:t>
          </a:r>
          <a:r>
            <a:rPr lang="en-US" sz="1300" dirty="0"/>
            <a:t> </a:t>
          </a:r>
          <a:r>
            <a:rPr lang="en-US" sz="1300" dirty="0" err="1"/>
            <a:t>algunos</a:t>
          </a:r>
          <a:r>
            <a:rPr lang="en-US" sz="1300" dirty="0"/>
            <a:t> </a:t>
          </a:r>
          <a:r>
            <a:rPr lang="en-US" sz="1300" dirty="0" err="1"/>
            <a:t>trabajos</a:t>
          </a:r>
          <a:r>
            <a:rPr lang="en-US" sz="1300" dirty="0"/>
            <a:t> </a:t>
          </a:r>
          <a:r>
            <a:rPr lang="en-US" sz="1300" dirty="0" err="1"/>
            <a:t>durante</a:t>
          </a:r>
          <a:r>
            <a:rPr lang="en-US" sz="1300" dirty="0"/>
            <a:t> la </a:t>
          </a:r>
          <a:r>
            <a:rPr lang="en-US" sz="1300" dirty="0" err="1"/>
            <a:t>noche</a:t>
          </a:r>
          <a:r>
            <a:rPr lang="en-US" sz="1300" dirty="0"/>
            <a:t>.</a:t>
          </a:r>
          <a:endParaRPr lang="ja-JP" noProof="0"/>
        </a:p>
      </dgm:t>
    </dgm:pt>
    <dgm:pt modelId="{A788B98B-9A50-40E7-A79E-DFF6479F01D4}" type="parTrans" cxnId="{22CDFEA4-070C-4317-A0B6-B2F237ECDD79}">
      <dgm:prSet/>
      <dgm:spPr/>
      <dgm:t>
        <a:bodyPr/>
        <a:lstStyle/>
        <a:p>
          <a:endParaRPr lang="en-US"/>
        </a:p>
      </dgm:t>
    </dgm:pt>
    <dgm:pt modelId="{02F9F098-AB65-4FF4-B7EA-163B5995EB01}" type="sibTrans" cxnId="{22CDFEA4-070C-4317-A0B6-B2F237ECDD79}">
      <dgm:prSet/>
      <dgm:spPr/>
      <dgm:t>
        <a:bodyPr/>
        <a:lstStyle/>
        <a:p>
          <a:endParaRPr lang="en-US"/>
        </a:p>
      </dgm:t>
    </dgm:pt>
    <dgm:pt modelId="{FC5995EB-9AA5-46B1-A8CD-1407665F2953}" type="pres">
      <dgm:prSet presAssocID="{DE8D4061-0CC7-4D17-9D8C-F02145443D80}" presName="diagram" presStyleCnt="0">
        <dgm:presLayoutVars>
          <dgm:dir/>
          <dgm:resizeHandles val="exact"/>
        </dgm:presLayoutVars>
      </dgm:prSet>
      <dgm:spPr/>
    </dgm:pt>
    <dgm:pt modelId="{47FB1D3D-7D04-4085-B97B-C1888877B0CD}" type="pres">
      <dgm:prSet presAssocID="{92B2E161-21F9-4ED3-AB3C-71012C348DDB}" presName="node" presStyleLbl="node1" presStyleIdx="0" presStyleCnt="6">
        <dgm:presLayoutVars>
          <dgm:bulletEnabled val="1"/>
        </dgm:presLayoutVars>
      </dgm:prSet>
      <dgm:spPr/>
    </dgm:pt>
    <dgm:pt modelId="{A45863DB-11DC-4885-8C80-C694195BE510}" type="pres">
      <dgm:prSet presAssocID="{D64EEFC2-04D4-493B-BBEE-9B1EF49038C0}" presName="sibTrans" presStyleCnt="0"/>
      <dgm:spPr/>
    </dgm:pt>
    <dgm:pt modelId="{0CC7F24C-89F6-4375-A764-B4F2A15EE6F7}" type="pres">
      <dgm:prSet presAssocID="{1FC5DF63-8464-4F8B-A2D9-D718B9E1916C}" presName="node" presStyleLbl="node1" presStyleIdx="1" presStyleCnt="6">
        <dgm:presLayoutVars>
          <dgm:bulletEnabled val="1"/>
        </dgm:presLayoutVars>
      </dgm:prSet>
      <dgm:spPr/>
    </dgm:pt>
    <dgm:pt modelId="{9153208E-1084-4994-83BA-CF80716DEE11}" type="pres">
      <dgm:prSet presAssocID="{BF1E1227-47A5-40ED-8B9F-904B6D254950}" presName="sibTrans" presStyleCnt="0"/>
      <dgm:spPr/>
    </dgm:pt>
    <dgm:pt modelId="{BD4343C2-C63D-40C0-BAB1-5E5512B8AD3F}" type="pres">
      <dgm:prSet presAssocID="{0B508815-426A-4622-96EE-A04C11F20377}" presName="node" presStyleLbl="node1" presStyleIdx="2" presStyleCnt="6">
        <dgm:presLayoutVars>
          <dgm:bulletEnabled val="1"/>
        </dgm:presLayoutVars>
      </dgm:prSet>
      <dgm:spPr/>
    </dgm:pt>
    <dgm:pt modelId="{5DC1BD1A-60EE-43A6-ABBC-75D07016A839}" type="pres">
      <dgm:prSet presAssocID="{EFE2FB3C-D1CD-4D08-BD90-FDA47D01841D}" presName="sibTrans" presStyleCnt="0"/>
      <dgm:spPr/>
    </dgm:pt>
    <dgm:pt modelId="{5DC67FB6-F078-4319-9B89-31DB23448766}" type="pres">
      <dgm:prSet presAssocID="{C116029F-EA62-4B7B-9C4E-99577C7E889A}" presName="node" presStyleLbl="node1" presStyleIdx="3" presStyleCnt="6">
        <dgm:presLayoutVars>
          <dgm:bulletEnabled val="1"/>
        </dgm:presLayoutVars>
      </dgm:prSet>
      <dgm:spPr/>
    </dgm:pt>
    <dgm:pt modelId="{35515CCF-E2E8-4151-A7D1-41ABB83E337A}" type="pres">
      <dgm:prSet presAssocID="{7345F368-22AC-4023-97FB-2C6E4C49256C}" presName="sibTrans" presStyleCnt="0"/>
      <dgm:spPr/>
    </dgm:pt>
    <dgm:pt modelId="{81D3EEBA-F87B-4CB1-984E-559745B77B95}" type="pres">
      <dgm:prSet presAssocID="{D4EBECD0-E0FD-4632-8622-E9D781D08A70}" presName="node" presStyleLbl="node1" presStyleIdx="4" presStyleCnt="6" custLinFactNeighborX="4346" custLinFactNeighborY="-75">
        <dgm:presLayoutVars>
          <dgm:bulletEnabled val="1"/>
        </dgm:presLayoutVars>
      </dgm:prSet>
      <dgm:spPr/>
    </dgm:pt>
    <dgm:pt modelId="{45E5306D-48F9-44AC-9101-24ABE2D0756A}" type="pres">
      <dgm:prSet presAssocID="{02F9F098-AB65-4FF4-B7EA-163B5995EB01}" presName="sibTrans" presStyleCnt="0"/>
      <dgm:spPr/>
    </dgm:pt>
    <dgm:pt modelId="{B36B3026-FB76-4FE6-AA2F-7BAB8FDF7731}" type="pres">
      <dgm:prSet presAssocID="{BACEEAF3-7BCF-4749-BBE0-7A535B628650}" presName="node" presStyleLbl="node1" presStyleIdx="5" presStyleCnt="6" custScaleX="159065">
        <dgm:presLayoutVars>
          <dgm:bulletEnabled val="1"/>
        </dgm:presLayoutVars>
      </dgm:prSet>
      <dgm:spPr/>
    </dgm:pt>
  </dgm:ptLst>
  <dgm:cxnLst>
    <dgm:cxn modelId="{97EE8118-684B-4A00-BBA2-754F09CAC781}" type="presOf" srcId="{92B2E161-21F9-4ED3-AB3C-71012C348DDB}" destId="{47FB1D3D-7D04-4085-B97B-C1888877B0CD}" srcOrd="0" destOrd="0" presId="urn:microsoft.com/office/officeart/2005/8/layout/default"/>
    <dgm:cxn modelId="{C57E8C1B-3490-40A5-99FD-8E087EA408E6}" type="presOf" srcId="{C116029F-EA62-4B7B-9C4E-99577C7E889A}" destId="{5DC67FB6-F078-4319-9B89-31DB23448766}" srcOrd="0" destOrd="0" presId="urn:microsoft.com/office/officeart/2005/8/layout/default"/>
    <dgm:cxn modelId="{074EC824-074C-4C13-9B85-4A65806B321C}" type="presOf" srcId="{DE8D4061-0CC7-4D17-9D8C-F02145443D80}" destId="{FC5995EB-9AA5-46B1-A8CD-1407665F2953}" srcOrd="0" destOrd="0" presId="urn:microsoft.com/office/officeart/2005/8/layout/default"/>
    <dgm:cxn modelId="{3A4A6B3F-9430-411B-BD2C-998C56489E27}" srcId="{DE8D4061-0CC7-4D17-9D8C-F02145443D80}" destId="{BACEEAF3-7BCF-4749-BBE0-7A535B628650}" srcOrd="5" destOrd="0" parTransId="{0AC83307-EA51-4CA5-A753-E9D9BB09B5E2}" sibTransId="{3E8044D0-A9B1-484D-BF60-0E40859BAA10}"/>
    <dgm:cxn modelId="{A2D19546-2405-49CA-BF93-53557080BA13}" srcId="{DE8D4061-0CC7-4D17-9D8C-F02145443D80}" destId="{92B2E161-21F9-4ED3-AB3C-71012C348DDB}" srcOrd="0" destOrd="0" parTransId="{B701A3A8-5BA0-4CFF-8D61-0C036E49532E}" sibTransId="{D64EEFC2-04D4-493B-BBEE-9B1EF49038C0}"/>
    <dgm:cxn modelId="{C206505D-6DB9-4CD6-93DA-733CF4754934}" type="presOf" srcId="{1FC5DF63-8464-4F8B-A2D9-D718B9E1916C}" destId="{0CC7F24C-89F6-4375-A764-B4F2A15EE6F7}" srcOrd="0" destOrd="0" presId="urn:microsoft.com/office/officeart/2005/8/layout/default"/>
    <dgm:cxn modelId="{B99FD17B-CAE1-466C-9788-004032C07E6A}" srcId="{DE8D4061-0CC7-4D17-9D8C-F02145443D80}" destId="{0B508815-426A-4622-96EE-A04C11F20377}" srcOrd="2" destOrd="0" parTransId="{5F467EF5-63ED-485F-A390-730DBBD688DD}" sibTransId="{EFE2FB3C-D1CD-4D08-BD90-FDA47D01841D}"/>
    <dgm:cxn modelId="{75FC2F86-7047-4A47-9819-BB542B7E2CD2}" srcId="{DE8D4061-0CC7-4D17-9D8C-F02145443D80}" destId="{C116029F-EA62-4B7B-9C4E-99577C7E889A}" srcOrd="3" destOrd="0" parTransId="{74C15A70-7DA2-4A06-A018-F6E91FF4BDFE}" sibTransId="{7345F368-22AC-4023-97FB-2C6E4C49256C}"/>
    <dgm:cxn modelId="{4C535187-1ADE-4958-971E-2FB3AB9F0881}" type="presOf" srcId="{BACEEAF3-7BCF-4749-BBE0-7A535B628650}" destId="{B36B3026-FB76-4FE6-AA2F-7BAB8FDF7731}" srcOrd="0" destOrd="0" presId="urn:microsoft.com/office/officeart/2005/8/layout/default"/>
    <dgm:cxn modelId="{B39D5CA2-1C40-4E2E-8299-F13A20F170F7}" type="presOf" srcId="{0B508815-426A-4622-96EE-A04C11F20377}" destId="{BD4343C2-C63D-40C0-BAB1-5E5512B8AD3F}" srcOrd="0" destOrd="0" presId="urn:microsoft.com/office/officeart/2005/8/layout/default"/>
    <dgm:cxn modelId="{22CDFEA4-070C-4317-A0B6-B2F237ECDD79}" srcId="{DE8D4061-0CC7-4D17-9D8C-F02145443D80}" destId="{D4EBECD0-E0FD-4632-8622-E9D781D08A70}" srcOrd="4" destOrd="0" parTransId="{A788B98B-9A50-40E7-A79E-DFF6479F01D4}" sibTransId="{02F9F098-AB65-4FF4-B7EA-163B5995EB01}"/>
    <dgm:cxn modelId="{63E713CD-582B-4013-889F-7D95EB6751C1}" srcId="{DE8D4061-0CC7-4D17-9D8C-F02145443D80}" destId="{1FC5DF63-8464-4F8B-A2D9-D718B9E1916C}" srcOrd="1" destOrd="0" parTransId="{1FE38E55-9B6D-4875-91E8-E44C33107868}" sibTransId="{BF1E1227-47A5-40ED-8B9F-904B6D254950}"/>
    <dgm:cxn modelId="{D8D9A2E0-50DF-46B0-8FD9-1149CF723D60}" type="presOf" srcId="{D4EBECD0-E0FD-4632-8622-E9D781D08A70}" destId="{81D3EEBA-F87B-4CB1-984E-559745B77B95}" srcOrd="0" destOrd="0" presId="urn:microsoft.com/office/officeart/2005/8/layout/default"/>
    <dgm:cxn modelId="{9308345C-5E9B-4E6E-86A1-D02D13DAEF88}" type="presParOf" srcId="{FC5995EB-9AA5-46B1-A8CD-1407665F2953}" destId="{47FB1D3D-7D04-4085-B97B-C1888877B0CD}" srcOrd="0" destOrd="0" presId="urn:microsoft.com/office/officeart/2005/8/layout/default"/>
    <dgm:cxn modelId="{D2079FA5-D497-487D-BD7F-9D04FB5C371F}" type="presParOf" srcId="{FC5995EB-9AA5-46B1-A8CD-1407665F2953}" destId="{A45863DB-11DC-4885-8C80-C694195BE510}" srcOrd="1" destOrd="0" presId="urn:microsoft.com/office/officeart/2005/8/layout/default"/>
    <dgm:cxn modelId="{9486B788-EB3C-457F-9C6C-CA02B4F2255C}" type="presParOf" srcId="{FC5995EB-9AA5-46B1-A8CD-1407665F2953}" destId="{0CC7F24C-89F6-4375-A764-B4F2A15EE6F7}" srcOrd="2" destOrd="0" presId="urn:microsoft.com/office/officeart/2005/8/layout/default"/>
    <dgm:cxn modelId="{BBE0541B-5CCE-41CE-8A49-A778937385D5}" type="presParOf" srcId="{FC5995EB-9AA5-46B1-A8CD-1407665F2953}" destId="{9153208E-1084-4994-83BA-CF80716DEE11}" srcOrd="3" destOrd="0" presId="urn:microsoft.com/office/officeart/2005/8/layout/default"/>
    <dgm:cxn modelId="{D9F57B96-7102-4212-8F65-41609960881B}" type="presParOf" srcId="{FC5995EB-9AA5-46B1-A8CD-1407665F2953}" destId="{BD4343C2-C63D-40C0-BAB1-5E5512B8AD3F}" srcOrd="4" destOrd="0" presId="urn:microsoft.com/office/officeart/2005/8/layout/default"/>
    <dgm:cxn modelId="{E62A7792-B3A8-40ED-9808-FFD5DC2C5BAC}" type="presParOf" srcId="{FC5995EB-9AA5-46B1-A8CD-1407665F2953}" destId="{5DC1BD1A-60EE-43A6-ABBC-75D07016A839}" srcOrd="5" destOrd="0" presId="urn:microsoft.com/office/officeart/2005/8/layout/default"/>
    <dgm:cxn modelId="{52435A1B-20E6-4F58-A9B6-5593CC18E62E}" type="presParOf" srcId="{FC5995EB-9AA5-46B1-A8CD-1407665F2953}" destId="{5DC67FB6-F078-4319-9B89-31DB23448766}" srcOrd="6" destOrd="0" presId="urn:microsoft.com/office/officeart/2005/8/layout/default"/>
    <dgm:cxn modelId="{D5FE24A0-59B0-4E00-8821-251AED31DF4E}" type="presParOf" srcId="{FC5995EB-9AA5-46B1-A8CD-1407665F2953}" destId="{35515CCF-E2E8-4151-A7D1-41ABB83E337A}" srcOrd="7" destOrd="0" presId="urn:microsoft.com/office/officeart/2005/8/layout/default"/>
    <dgm:cxn modelId="{2A08FF7F-A37D-48BF-9958-7C5D3FC65603}" type="presParOf" srcId="{FC5995EB-9AA5-46B1-A8CD-1407665F2953}" destId="{81D3EEBA-F87B-4CB1-984E-559745B77B95}" srcOrd="8" destOrd="0" presId="urn:microsoft.com/office/officeart/2005/8/layout/default"/>
    <dgm:cxn modelId="{6525EA34-27C1-4407-9A62-583EB52B844C}" type="presParOf" srcId="{FC5995EB-9AA5-46B1-A8CD-1407665F2953}" destId="{45E5306D-48F9-44AC-9101-24ABE2D0756A}" srcOrd="9" destOrd="0" presId="urn:microsoft.com/office/officeart/2005/8/layout/default"/>
    <dgm:cxn modelId="{9E873AF4-A0F9-464C-B169-7032E35ED9B1}" type="presParOf" srcId="{FC5995EB-9AA5-46B1-A8CD-1407665F2953}" destId="{B36B3026-FB76-4FE6-AA2F-7BAB8FDF773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A38163-D258-4CF1-9622-77FCCEC2337C}">
      <dsp:nvSpPr>
        <dsp:cNvPr id="0" name=""/>
        <dsp:cNvSpPr/>
      </dsp:nvSpPr>
      <dsp:spPr>
        <a:xfrm>
          <a:off x="45155" y="1012"/>
          <a:ext cx="1877307" cy="1126384"/>
        </a:xfrm>
        <a:prstGeom prst="rect">
          <a:avLst/>
        </a:prstGeom>
        <a:solidFill>
          <a:srgbClr val="8D8D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1200" b="0" kern="1200" noProof="0"/>
            <a:t>El corredor se extiende aproximadamente 12.4 millas, desde Sunset Boulevard hasta 120th Street.</a:t>
          </a:r>
          <a:endParaRPr lang="ja-JP" sz="1200" kern="1200" noProof="0"/>
        </a:p>
      </dsp:txBody>
      <dsp:txXfrm>
        <a:off x="45155" y="1012"/>
        <a:ext cx="1877307" cy="1126384"/>
      </dsp:txXfrm>
    </dsp:sp>
    <dsp:sp modelId="{8654808D-3766-4B2C-89BA-D7364A3E400E}">
      <dsp:nvSpPr>
        <dsp:cNvPr id="0" name=""/>
        <dsp:cNvSpPr/>
      </dsp:nvSpPr>
      <dsp:spPr>
        <a:xfrm>
          <a:off x="45155" y="1315127"/>
          <a:ext cx="1877307" cy="112638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1200" b="0" kern="1200" noProof="0"/>
            <a:t>Es el corredor de autobuses con mayor demanda en el Condado de Los Ángeles, con aproximadamente 38,000 abordajes diarios.</a:t>
          </a:r>
          <a:endParaRPr lang="ja-JP" sz="1200" b="0" kern="1200" noProof="0">
            <a:solidFill>
              <a:srgbClr val="000000"/>
            </a:solidFill>
            <a:latin typeface="Calibri Light"/>
            <a:ea typeface="Calibri Light"/>
            <a:cs typeface="Calibri Light"/>
          </a:endParaRPr>
        </a:p>
      </dsp:txBody>
      <dsp:txXfrm>
        <a:off x="45155" y="1315127"/>
        <a:ext cx="1877307" cy="1126384"/>
      </dsp:txXfrm>
    </dsp:sp>
    <dsp:sp modelId="{BBFA8789-D4BE-4AC3-A685-0EC59C36A324}">
      <dsp:nvSpPr>
        <dsp:cNvPr id="0" name=""/>
        <dsp:cNvSpPr/>
      </dsp:nvSpPr>
      <dsp:spPr>
        <a:xfrm>
          <a:off x="45155" y="2629242"/>
          <a:ext cx="1877307" cy="112638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1050" b="0" kern="1200" noProof="0"/>
            <a:t>Conectará con </a:t>
          </a:r>
          <a:r>
            <a:rPr lang="ja-JP" sz="1050" b="0" kern="1200" noProof="0">
              <a:latin typeface="Calibri Light" panose="020F0302020204030204"/>
            </a:rPr>
            <a:t>4 líneas</a:t>
          </a:r>
          <a:r>
            <a:rPr lang="ja-JP" sz="1050" b="0" kern="1200" noProof="0"/>
            <a:t> </a:t>
          </a:r>
          <a:r>
            <a:rPr lang="ja-JP" sz="1050" b="0" kern="1200" noProof="0">
              <a:latin typeface="Calibri Light" panose="020F0302020204030204"/>
            </a:rPr>
            <a:t>de</a:t>
          </a:r>
          <a:r>
            <a:rPr lang="ja-JP" sz="1050" b="0" kern="1200" noProof="0"/>
            <a:t> </a:t>
          </a:r>
          <a:r>
            <a:rPr lang="ja-JP" sz="1050" b="0" kern="1200" noProof="0">
              <a:latin typeface="Calibri Light" panose="020F0302020204030204"/>
            </a:rPr>
            <a:t>tren </a:t>
          </a:r>
          <a:r>
            <a:rPr lang="ja-JP" sz="1050" b="0" kern="1200" noProof="0"/>
            <a:t>de Metro y numerosas rutas de autobús, </a:t>
          </a:r>
          <a:r>
            <a:rPr lang="ja-JP" sz="1100" b="0" kern="1200" noProof="0"/>
            <a:t>mejorando </a:t>
          </a:r>
          <a:r>
            <a:rPr lang="ja-JP" sz="1050" b="0" kern="1200" noProof="0"/>
            <a:t>la movilidad regional y el acceso a una de las principales sedes de los Juegos Olímpicos y Paralímpicos de 2028.</a:t>
          </a:r>
        </a:p>
      </dsp:txBody>
      <dsp:txXfrm>
        <a:off x="45155" y="2629242"/>
        <a:ext cx="1877307" cy="11263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A38163-D258-4CF1-9622-77FCCEC2337C}">
      <dsp:nvSpPr>
        <dsp:cNvPr id="0" name=""/>
        <dsp:cNvSpPr/>
      </dsp:nvSpPr>
      <dsp:spPr>
        <a:xfrm>
          <a:off x="961" y="118"/>
          <a:ext cx="1967415" cy="1180449"/>
        </a:xfrm>
        <a:prstGeom prst="rect">
          <a:avLst/>
        </a:prstGeom>
        <a:solidFill>
          <a:srgbClr val="B0429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1050" b="0" kern="1200" noProof="0"/>
            <a:t>Da servicio a numerosos centros de actividad, incluidos hospitales, instituciones educativas (88 escuelas, de las cuales 52 participan en el programa GoPass), centros culturales e instituciones religiosas (375).</a:t>
          </a:r>
        </a:p>
      </dsp:txBody>
      <dsp:txXfrm>
        <a:off x="961" y="118"/>
        <a:ext cx="1967415" cy="1180449"/>
      </dsp:txXfrm>
    </dsp:sp>
    <dsp:sp modelId="{898B7B0D-58DA-4CDF-BB92-F290A624EAD8}">
      <dsp:nvSpPr>
        <dsp:cNvPr id="0" name=""/>
        <dsp:cNvSpPr/>
      </dsp:nvSpPr>
      <dsp:spPr>
        <a:xfrm>
          <a:off x="961" y="1377309"/>
          <a:ext cx="1967415" cy="1180449"/>
        </a:xfrm>
        <a:prstGeom prst="rect">
          <a:avLst/>
        </a:prstGeom>
        <a:solidFill>
          <a:srgbClr val="DD755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1100" b="0" kern="1200" noProof="0"/>
            <a:t>Presenta altos niveles de congestión y un derecho de vía que varía entre 55 y 160 pies de ancho entre banquetas. Los segmentos con mayor congestión son </a:t>
          </a:r>
          <a:r>
            <a:rPr lang="ja-JP" sz="1100" b="0" kern="1200" noProof="0">
              <a:latin typeface="Calibri Light" panose="020F0302020204030204"/>
            </a:rPr>
            <a:t>también </a:t>
          </a:r>
          <a:r>
            <a:rPr lang="ja-JP" sz="1100" b="0" kern="1200" noProof="0"/>
            <a:t>los de mayor demanda de pasajeros.</a:t>
          </a:r>
          <a:r>
            <a:rPr lang="ja-JP" sz="1100" b="0" kern="1200" noProof="0">
              <a:latin typeface="+mn-lt"/>
            </a:rPr>
            <a:t> </a:t>
          </a:r>
        </a:p>
      </dsp:txBody>
      <dsp:txXfrm>
        <a:off x="961" y="1377309"/>
        <a:ext cx="1967415" cy="1180449"/>
      </dsp:txXfrm>
    </dsp:sp>
    <dsp:sp modelId="{FA0DD65A-2BB3-436F-BA13-8268F7EBE339}">
      <dsp:nvSpPr>
        <dsp:cNvPr id="0" name=""/>
        <dsp:cNvSpPr/>
      </dsp:nvSpPr>
      <dsp:spPr>
        <a:xfrm>
          <a:off x="1923" y="2744655"/>
          <a:ext cx="1967415" cy="1180449"/>
        </a:xfrm>
        <a:prstGeom prst="rect">
          <a:avLst/>
        </a:prstGeom>
        <a:solidFill>
          <a:schemeClr val="accent5">
            <a:hueOff val="10932106"/>
            <a:satOff val="-8573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1200" b="0" kern="1200" noProof="0"/>
            <a:t>Es un corredor densamente poblado, diverso y con una alta proporción de personas que dependen del transporte público.</a:t>
          </a:r>
          <a:endParaRPr lang="ja-JP" sz="1200" kern="1200" noProof="0"/>
        </a:p>
      </dsp:txBody>
      <dsp:txXfrm>
        <a:off x="1923" y="2744655"/>
        <a:ext cx="1967415" cy="11804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C19620-327D-46B4-9AF9-554B6D3C5003}">
      <dsp:nvSpPr>
        <dsp:cNvPr id="0" name=""/>
        <dsp:cNvSpPr/>
      </dsp:nvSpPr>
      <dsp:spPr>
        <a:xfrm>
          <a:off x="0" y="167847"/>
          <a:ext cx="8042539" cy="6583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4190" tIns="229108" rIns="624190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stem Font Regular" panose="020B0604020202020204" pitchFamily="34" charset="0"/>
            <a:buChar char="•"/>
          </a:pPr>
          <a:r>
            <a:rPr lang="ja-JP" sz="1200" b="0" kern="1200" noProof="0"/>
            <a:t>La Junta Directiva de Metro aprobó la exención conforme a la SB 922 de CEQA y seleccionó el BRT con carriles laterales exclusivos de 12.4 millas como la Alternativa Localmente Preferida (LPA</a:t>
          </a:r>
          <a:r>
            <a:rPr lang="ja-JP" sz="1200" b="0" kern="1200" noProof="0">
              <a:latin typeface="Calibri Light" panose="020F0302020204030204"/>
            </a:rPr>
            <a:t>)</a:t>
          </a:r>
          <a:endParaRPr lang="ja-JP" sz="1200" b="0" kern="1200" noProof="0"/>
        </a:p>
      </dsp:txBody>
      <dsp:txXfrm>
        <a:off x="0" y="167847"/>
        <a:ext cx="8042539" cy="658349"/>
      </dsp:txXfrm>
    </dsp:sp>
    <dsp:sp modelId="{42808F5C-8635-4BD1-A794-C084E5523599}">
      <dsp:nvSpPr>
        <dsp:cNvPr id="0" name=""/>
        <dsp:cNvSpPr/>
      </dsp:nvSpPr>
      <dsp:spPr>
        <a:xfrm>
          <a:off x="393835" y="38001"/>
          <a:ext cx="5629777" cy="32472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2792" tIns="0" rIns="21279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1400" b="0" kern="1200" noProof="0"/>
            <a:t>28 de marzo de 2025</a:t>
          </a:r>
          <a:endParaRPr lang="ja-JP" b="0" kern="1200" noProof="0"/>
        </a:p>
      </dsp:txBody>
      <dsp:txXfrm>
        <a:off x="409687" y="53853"/>
        <a:ext cx="5598073" cy="293016"/>
      </dsp:txXfrm>
    </dsp:sp>
    <dsp:sp modelId="{1869DF08-8711-4703-AB64-6332A166AA2B}">
      <dsp:nvSpPr>
        <dsp:cNvPr id="0" name=""/>
        <dsp:cNvSpPr/>
      </dsp:nvSpPr>
      <dsp:spPr>
        <a:xfrm>
          <a:off x="0" y="1047957"/>
          <a:ext cx="8042539" cy="485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-181203"/>
              <a:satOff val="-16679"/>
              <a:lumOff val="99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4190" tIns="229108" rIns="624190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stem Font Regular" panose="020B0604020202020204" pitchFamily="34" charset="0"/>
            <a:buChar char="•"/>
          </a:pPr>
          <a:r>
            <a:rPr lang="ja-JP" sz="1200" b="0" kern="1200" noProof="0"/>
            <a:t>Se obtuvo la Exclusión Categórica (CE) para la aprobación ambiental conforme a la NEPA</a:t>
          </a:r>
          <a:endParaRPr lang="ja-JP" sz="1200" b="0" kern="1200" noProof="0">
            <a:latin typeface="Calibri Light" panose="020F0302020204030204"/>
            <a:ea typeface="Calibri Light"/>
            <a:cs typeface="Calibri Light"/>
          </a:endParaRPr>
        </a:p>
      </dsp:txBody>
      <dsp:txXfrm>
        <a:off x="0" y="1047957"/>
        <a:ext cx="8042539" cy="485100"/>
      </dsp:txXfrm>
    </dsp:sp>
    <dsp:sp modelId="{39B7B7E6-557D-4FB1-B3F9-76A08892A609}">
      <dsp:nvSpPr>
        <dsp:cNvPr id="0" name=""/>
        <dsp:cNvSpPr/>
      </dsp:nvSpPr>
      <dsp:spPr>
        <a:xfrm>
          <a:off x="402126" y="885597"/>
          <a:ext cx="5629777" cy="32472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-181203"/>
                <a:satOff val="-16679"/>
                <a:lumOff val="99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-181203"/>
                <a:satOff val="-16679"/>
                <a:lumOff val="99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-181203"/>
                <a:satOff val="-16679"/>
                <a:lumOff val="99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2792" tIns="0" rIns="21279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1400" b="0" kern="1200" noProof="0"/>
            <a:t>13 de noviembre de 2025</a:t>
          </a:r>
          <a:endParaRPr lang="ja-JP" b="0" kern="1200" noProof="0"/>
        </a:p>
      </dsp:txBody>
      <dsp:txXfrm>
        <a:off x="417978" y="901449"/>
        <a:ext cx="5598073" cy="293016"/>
      </dsp:txXfrm>
    </dsp:sp>
    <dsp:sp modelId="{68EF8927-2E4F-40BA-8997-75DF5F562C8F}">
      <dsp:nvSpPr>
        <dsp:cNvPr id="0" name=""/>
        <dsp:cNvSpPr/>
      </dsp:nvSpPr>
      <dsp:spPr>
        <a:xfrm>
          <a:off x="0" y="1754817"/>
          <a:ext cx="8042539" cy="485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-362406"/>
              <a:satOff val="-33357"/>
              <a:lumOff val="1981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4190" tIns="229108" rIns="624190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ja-JP" sz="1200" b="0" kern="1200" noProof="0"/>
            <a:t>Se completó el diseño preliminar de ingeniería al 30</a:t>
          </a:r>
          <a:r>
            <a:rPr lang="ja-JP" sz="1200" b="0" kern="1200" noProof="0">
              <a:latin typeface="Calibri Light" panose="020F0302020204030204"/>
            </a:rPr>
            <a:t>%</a:t>
          </a:r>
          <a:endParaRPr lang="ja-JP" sz="1200" b="0" kern="1200" noProof="0"/>
        </a:p>
      </dsp:txBody>
      <dsp:txXfrm>
        <a:off x="0" y="1754817"/>
        <a:ext cx="8042539" cy="485100"/>
      </dsp:txXfrm>
    </dsp:sp>
    <dsp:sp modelId="{689CA088-0765-40AF-90AF-13B55C105A0B}">
      <dsp:nvSpPr>
        <dsp:cNvPr id="0" name=""/>
        <dsp:cNvSpPr/>
      </dsp:nvSpPr>
      <dsp:spPr>
        <a:xfrm>
          <a:off x="402126" y="1592457"/>
          <a:ext cx="5629777" cy="32472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-362406"/>
                <a:satOff val="-33357"/>
                <a:lumOff val="1981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-362406"/>
                <a:satOff val="-33357"/>
                <a:lumOff val="1981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-362406"/>
                <a:satOff val="-33357"/>
                <a:lumOff val="1981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2792" tIns="0" rIns="21279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1400" b="0" kern="1200" noProof="0"/>
            <a:t>1 de diciembre de 2025</a:t>
          </a:r>
          <a:endParaRPr lang="ja-JP" b="0" kern="1200" noProof="0"/>
        </a:p>
      </dsp:txBody>
      <dsp:txXfrm>
        <a:off x="417978" y="1608309"/>
        <a:ext cx="5598073" cy="293016"/>
      </dsp:txXfrm>
    </dsp:sp>
    <dsp:sp modelId="{1F3C351B-ADBE-4ADE-A8D4-AA3282EEB8FC}">
      <dsp:nvSpPr>
        <dsp:cNvPr id="0" name=""/>
        <dsp:cNvSpPr/>
      </dsp:nvSpPr>
      <dsp:spPr>
        <a:xfrm>
          <a:off x="0" y="2461677"/>
          <a:ext cx="8042539" cy="485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-543610"/>
              <a:satOff val="-50036"/>
              <a:lumOff val="2972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4190" tIns="229108" rIns="624190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ja-JP" sz="1200" b="0" kern="1200" noProof="0"/>
            <a:t>Se adjudicó el contrato para el Gerente de Construcción/Contratista General (CMGC</a:t>
          </a:r>
          <a:r>
            <a:rPr lang="ja-JP" sz="1200" b="0" kern="1200" noProof="0">
              <a:latin typeface="Calibri Light" panose="020F0302020204030204"/>
            </a:rPr>
            <a:t>)</a:t>
          </a:r>
          <a:endParaRPr lang="ja-JP" b="0" kern="1200" noProof="0"/>
        </a:p>
      </dsp:txBody>
      <dsp:txXfrm>
        <a:off x="0" y="2461677"/>
        <a:ext cx="8042539" cy="485100"/>
      </dsp:txXfrm>
    </dsp:sp>
    <dsp:sp modelId="{70B08778-2F77-4303-8096-A3B35EA4ECE0}">
      <dsp:nvSpPr>
        <dsp:cNvPr id="0" name=""/>
        <dsp:cNvSpPr/>
      </dsp:nvSpPr>
      <dsp:spPr>
        <a:xfrm>
          <a:off x="402126" y="2299317"/>
          <a:ext cx="5629777" cy="32472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-543610"/>
                <a:satOff val="-50036"/>
                <a:lumOff val="2972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-543610"/>
                <a:satOff val="-50036"/>
                <a:lumOff val="2972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-543610"/>
                <a:satOff val="-50036"/>
                <a:lumOff val="2972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2792" tIns="0" rIns="21279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1400" b="0" kern="1200" noProof="0"/>
            <a:t>26 de febrero de 2026</a:t>
          </a:r>
          <a:endParaRPr lang="ja-JP" b="0" kern="1200" noProof="0"/>
        </a:p>
      </dsp:txBody>
      <dsp:txXfrm>
        <a:off x="417978" y="2315169"/>
        <a:ext cx="5598073" cy="293016"/>
      </dsp:txXfrm>
    </dsp:sp>
    <dsp:sp modelId="{250CFF13-194D-4216-A4C4-C999B20047FD}">
      <dsp:nvSpPr>
        <dsp:cNvPr id="0" name=""/>
        <dsp:cNvSpPr/>
      </dsp:nvSpPr>
      <dsp:spPr>
        <a:xfrm>
          <a:off x="0" y="3168537"/>
          <a:ext cx="8042539" cy="848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-724813"/>
              <a:satOff val="-66714"/>
              <a:lumOff val="3963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4190" tIns="229108" rIns="624190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ja-JP" sz="1200" b="0" kern="1200" noProof="0"/>
            <a:t>Preparación de los documentos del diseño final de construcción, en coordinación con la Ciudad y el Condado de Los Ángeles</a:t>
          </a:r>
          <a:endParaRPr lang="ja-JP" b="0" kern="1200" noProof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ja-JP" sz="1200" b="0" kern="1200" noProof="0"/>
            <a:t>Actividades previas a la construcción</a:t>
          </a:r>
          <a:endParaRPr lang="ja-JP" b="0" kern="1200" noProof="0"/>
        </a:p>
      </dsp:txBody>
      <dsp:txXfrm>
        <a:off x="0" y="3168537"/>
        <a:ext cx="8042539" cy="848925"/>
      </dsp:txXfrm>
    </dsp:sp>
    <dsp:sp modelId="{A6FFE2FD-38FB-4180-979F-D692D6A4CDA5}">
      <dsp:nvSpPr>
        <dsp:cNvPr id="0" name=""/>
        <dsp:cNvSpPr/>
      </dsp:nvSpPr>
      <dsp:spPr>
        <a:xfrm>
          <a:off x="402126" y="3006177"/>
          <a:ext cx="5629777" cy="32472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-724813"/>
                <a:satOff val="-66714"/>
                <a:lumOff val="3963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-724813"/>
                <a:satOff val="-66714"/>
                <a:lumOff val="3963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-724813"/>
                <a:satOff val="-66714"/>
                <a:lumOff val="3963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2792" tIns="0" rIns="21279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1400" b="0" kern="1200" noProof="0"/>
            <a:t>Actualidad</a:t>
          </a:r>
          <a:endParaRPr lang="ja-JP" b="0" kern="1200" noProof="0"/>
        </a:p>
      </dsp:txBody>
      <dsp:txXfrm>
        <a:off x="417978" y="3022029"/>
        <a:ext cx="5598073" cy="2930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4BCBC5-6B2D-4CCE-90ED-41404D974DAA}">
      <dsp:nvSpPr>
        <dsp:cNvPr id="0" name=""/>
        <dsp:cNvSpPr/>
      </dsp:nvSpPr>
      <dsp:spPr>
        <a:xfrm>
          <a:off x="0" y="0"/>
          <a:ext cx="518951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CA60EA-4776-42F9-8A91-30827291592C}">
      <dsp:nvSpPr>
        <dsp:cNvPr id="0" name=""/>
        <dsp:cNvSpPr/>
      </dsp:nvSpPr>
      <dsp:spPr>
        <a:xfrm>
          <a:off x="0" y="1845"/>
          <a:ext cx="5189517" cy="1258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/>
            <a:t>COMPLETADO</a:t>
          </a:r>
          <a:endParaRPr lang="en-US" sz="1400" b="1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 err="1"/>
            <a:t>Estudio</a:t>
          </a:r>
          <a:r>
            <a:rPr lang="en-US" sz="1200" b="0" kern="1200" dirty="0"/>
            <a:t> con radar de </a:t>
          </a:r>
          <a:r>
            <a:rPr lang="en-US" sz="1200" b="0" kern="1200" dirty="0" err="1"/>
            <a:t>penetración</a:t>
          </a:r>
          <a:r>
            <a:rPr lang="en-US" sz="1200" b="0" kern="1200" dirty="0"/>
            <a:t> </a:t>
          </a:r>
          <a:r>
            <a:rPr lang="en-US" sz="1200" b="0" kern="1200" dirty="0" err="1"/>
            <a:t>terrestre</a:t>
          </a:r>
          <a:r>
            <a:rPr lang="en-US" sz="1200" b="0" kern="1200" dirty="0"/>
            <a:t>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0" kern="1200" dirty="0" err="1"/>
            <a:t>Investigación</a:t>
          </a:r>
          <a:r>
            <a:rPr lang="en-US" sz="1200" b="0" kern="1200" dirty="0"/>
            <a:t> </a:t>
          </a:r>
          <a:r>
            <a:rPr lang="en-US" sz="1200" b="0" kern="1200" dirty="0" err="1"/>
            <a:t>geotécnica</a:t>
          </a:r>
          <a:endParaRPr lang="en-US" sz="1200" b="0" kern="1200" dirty="0"/>
        </a:p>
      </dsp:txBody>
      <dsp:txXfrm>
        <a:off x="0" y="1845"/>
        <a:ext cx="5189517" cy="1258644"/>
      </dsp:txXfrm>
    </dsp:sp>
    <dsp:sp modelId="{7921A5A3-DF2F-4BA0-94C5-3AA4B18E18C2}">
      <dsp:nvSpPr>
        <dsp:cNvPr id="0" name=""/>
        <dsp:cNvSpPr/>
      </dsp:nvSpPr>
      <dsp:spPr>
        <a:xfrm>
          <a:off x="0" y="1260490"/>
          <a:ext cx="518951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2AAEDB-D518-42CA-8B99-09715A9631B1}">
      <dsp:nvSpPr>
        <dsp:cNvPr id="0" name=""/>
        <dsp:cNvSpPr/>
      </dsp:nvSpPr>
      <dsp:spPr>
        <a:xfrm>
          <a:off x="0" y="1260490"/>
          <a:ext cx="5189517" cy="1258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EN</a:t>
          </a:r>
          <a:r>
            <a:rPr lang="en-US" sz="1400" kern="1200" dirty="0"/>
            <a:t> </a:t>
          </a:r>
          <a:r>
            <a:rPr lang="en-US" sz="1400" b="1" kern="1200" dirty="0"/>
            <a:t>PROGRESO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 err="1"/>
            <a:t>Investigaciones</a:t>
          </a:r>
          <a:r>
            <a:rPr lang="en-US" sz="1200" b="0" kern="1200" dirty="0"/>
            <a:t> de </a:t>
          </a:r>
          <a:r>
            <a:rPr lang="en-US" sz="1200" b="0" kern="1200" dirty="0" err="1"/>
            <a:t>servicios</a:t>
          </a:r>
          <a:r>
            <a:rPr lang="en-US" sz="1200" b="0" kern="1200" dirty="0"/>
            <a:t> </a:t>
          </a:r>
          <a:r>
            <a:rPr lang="en-US" sz="1200" b="0" kern="1200" dirty="0" err="1"/>
            <a:t>públicos</a:t>
          </a:r>
          <a:r>
            <a:rPr lang="en-US" sz="1200" b="0" kern="1200" dirty="0"/>
            <a:t> </a:t>
          </a:r>
          <a:r>
            <a:rPr lang="en-US" sz="1200" b="0" kern="1200" dirty="0" err="1"/>
            <a:t>subterráneos</a:t>
          </a:r>
          <a:r>
            <a:rPr lang="en-US" sz="1200" b="0" kern="1200" dirty="0"/>
            <a:t>: </a:t>
          </a:r>
          <a:r>
            <a:rPr lang="en-US" sz="1200" kern="1200" dirty="0" err="1"/>
            <a:t>Consisten</a:t>
          </a:r>
          <a:r>
            <a:rPr lang="en-US" sz="1200" kern="1200" dirty="0"/>
            <a:t> </a:t>
          </a:r>
          <a:r>
            <a:rPr lang="en-US" sz="1200" kern="1200" dirty="0" err="1"/>
            <a:t>en</a:t>
          </a:r>
          <a:r>
            <a:rPr lang="en-US" sz="1200" kern="1200" dirty="0"/>
            <a:t> </a:t>
          </a:r>
          <a:r>
            <a:rPr lang="en-US" sz="1200" kern="1200" dirty="0" err="1"/>
            <a:t>perforar</a:t>
          </a:r>
          <a:r>
            <a:rPr lang="en-US" sz="1200" kern="1200" dirty="0"/>
            <a:t> el </a:t>
          </a:r>
          <a:r>
            <a:rPr lang="en-US" sz="1200" kern="1200" dirty="0" err="1"/>
            <a:t>pavimento</a:t>
          </a:r>
          <a:r>
            <a:rPr lang="en-US" sz="1200" kern="1200" dirty="0"/>
            <a:t> para </a:t>
          </a:r>
          <a:r>
            <a:rPr lang="en-US" sz="1200" kern="1200" dirty="0" err="1"/>
            <a:t>localizar</a:t>
          </a:r>
          <a:r>
            <a:rPr lang="en-US" sz="1200" kern="1200" dirty="0"/>
            <a:t> las </a:t>
          </a:r>
          <a:r>
            <a:rPr lang="en-US" sz="1200" kern="1200" dirty="0" err="1"/>
            <a:t>instalaciones</a:t>
          </a:r>
          <a:r>
            <a:rPr lang="en-US" sz="1200" kern="1200" dirty="0"/>
            <a:t> de </a:t>
          </a:r>
          <a:r>
            <a:rPr lang="en-US" sz="1200" kern="1200" dirty="0" err="1"/>
            <a:t>servicios</a:t>
          </a:r>
          <a:r>
            <a:rPr lang="en-US" sz="1200" kern="1200" dirty="0"/>
            <a:t> </a:t>
          </a:r>
          <a:r>
            <a:rPr lang="en-US" sz="1200" kern="1200" dirty="0" err="1"/>
            <a:t>públicos</a:t>
          </a:r>
          <a:r>
            <a:rPr lang="en-US" sz="1200" kern="1200" dirty="0"/>
            <a:t> </a:t>
          </a:r>
          <a:r>
            <a:rPr lang="en-US" sz="1200" kern="1200" dirty="0" err="1"/>
            <a:t>subterráneos</a:t>
          </a:r>
          <a:r>
            <a:rPr lang="en-US" sz="1200" kern="1200" dirty="0"/>
            <a:t>. Una </a:t>
          </a:r>
          <a:r>
            <a:rPr lang="en-US" sz="1200" kern="1200" dirty="0" err="1"/>
            <a:t>vez</a:t>
          </a:r>
          <a:r>
            <a:rPr lang="en-US" sz="1200" kern="1200" dirty="0"/>
            <a:t> </a:t>
          </a:r>
          <a:r>
            <a:rPr lang="en-US" sz="1200" kern="1200" dirty="0" err="1"/>
            <a:t>localizadas</a:t>
          </a:r>
          <a:r>
            <a:rPr lang="en-US" sz="1200" kern="1200" dirty="0"/>
            <a:t>, la </a:t>
          </a:r>
          <a:r>
            <a:rPr lang="en-US" sz="1200" kern="1200" dirty="0" err="1"/>
            <a:t>perforación</a:t>
          </a:r>
          <a:r>
            <a:rPr lang="en-US" sz="1200" kern="1200" dirty="0"/>
            <a:t> se rellena y se </a:t>
          </a:r>
          <a:r>
            <a:rPr lang="en-US" sz="1200" kern="1200" dirty="0" err="1"/>
            <a:t>restaura</a:t>
          </a:r>
          <a:r>
            <a:rPr lang="en-US" sz="1200" kern="1200" dirty="0"/>
            <a:t> el </a:t>
          </a:r>
          <a:r>
            <a:rPr lang="en-US" sz="1200" kern="1200" dirty="0" err="1"/>
            <a:t>pavimento</a:t>
          </a:r>
          <a:r>
            <a:rPr lang="en-US" sz="1200" kern="1200" dirty="0"/>
            <a:t>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0" y="1260490"/>
        <a:ext cx="5189517" cy="1258644"/>
      </dsp:txXfrm>
    </dsp:sp>
    <dsp:sp modelId="{74A26F4E-B76F-4B6C-BC60-80C46C9E1F1C}">
      <dsp:nvSpPr>
        <dsp:cNvPr id="0" name=""/>
        <dsp:cNvSpPr/>
      </dsp:nvSpPr>
      <dsp:spPr>
        <a:xfrm>
          <a:off x="0" y="2519134"/>
          <a:ext cx="518951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BC44B-F82F-46FA-B335-E509625ABD03}">
      <dsp:nvSpPr>
        <dsp:cNvPr id="0" name=""/>
        <dsp:cNvSpPr/>
      </dsp:nvSpPr>
      <dsp:spPr>
        <a:xfrm>
          <a:off x="0" y="2519134"/>
          <a:ext cx="5189517" cy="1258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/>
            <a:t>PRÓXIMOS</a:t>
          </a:r>
          <a:r>
            <a:rPr lang="en-US" sz="1400" b="1" kern="1200" dirty="0"/>
            <a:t> </a:t>
          </a:r>
          <a:r>
            <a:rPr lang="en-US" sz="1400" b="1" kern="1200" dirty="0" err="1"/>
            <a:t>TRABAJOS</a:t>
          </a:r>
          <a:r>
            <a:rPr lang="en-US" sz="1400" b="1" kern="1200" dirty="0"/>
            <a:t> DE </a:t>
          </a:r>
          <a:r>
            <a:rPr lang="en-US" sz="1400" b="1" kern="1200" dirty="0" err="1"/>
            <a:t>CONSTRUCCIÓN</a:t>
          </a:r>
          <a:r>
            <a:rPr lang="en-US" sz="1400" b="1" kern="1200" dirty="0"/>
            <a:t> EN LA VÍA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200" b="0" kern="1200" noProof="0" dirty="0"/>
            <a:t>Mejoramiento del pavimento de los carriles para autobuses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_tradnl" sz="1200" b="0" kern="1200" noProof="0" dirty="0"/>
            <a:t>Modificación de la señalización: Aplicación de líneas pintadas sobre el pavimento para guiar la circulación vehicular.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_tradnl" sz="1200" b="0" kern="1200" noProof="0" dirty="0"/>
            <a:t>Reubicación de servicios públicos: Mejoras a la infraestructura subterránea  trabajos diversos de servicios públicos del LADWP</a:t>
          </a:r>
          <a:endParaRPr lang="es-ES_tradnl" sz="1300" b="0" kern="1200" noProof="0" dirty="0"/>
        </a:p>
      </dsp:txBody>
      <dsp:txXfrm>
        <a:off x="0" y="2519134"/>
        <a:ext cx="5189517" cy="12586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B1D3D-7D04-4085-B97B-C1888877B0CD}">
      <dsp:nvSpPr>
        <dsp:cNvPr id="0" name=""/>
        <dsp:cNvSpPr/>
      </dsp:nvSpPr>
      <dsp:spPr>
        <a:xfrm>
          <a:off x="579441" y="25798"/>
          <a:ext cx="1960234" cy="1176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1300" b="0" kern="1200" noProof="0"/>
            <a:t>Se implementarán medidas de control de tráfico durante la construcción.</a:t>
          </a:r>
          <a:r>
            <a:rPr lang="ja-JP" altLang="en-US" sz="1300" b="0" kern="1200" noProof="0">
              <a:latin typeface="+mn-lt"/>
            </a:rPr>
            <a:t> </a:t>
          </a:r>
        </a:p>
      </dsp:txBody>
      <dsp:txXfrm>
        <a:off x="579441" y="25798"/>
        <a:ext cx="1960234" cy="1176140"/>
      </dsp:txXfrm>
    </dsp:sp>
    <dsp:sp modelId="{0CC7F24C-89F6-4375-A764-B4F2A15EE6F7}">
      <dsp:nvSpPr>
        <dsp:cNvPr id="0" name=""/>
        <dsp:cNvSpPr/>
      </dsp:nvSpPr>
      <dsp:spPr>
        <a:xfrm>
          <a:off x="2735699" y="25798"/>
          <a:ext cx="1960234" cy="1176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Se </a:t>
          </a:r>
          <a:r>
            <a:rPr lang="en-US" sz="1300" kern="1200" dirty="0" err="1"/>
            <a:t>notificará</a:t>
          </a:r>
          <a:r>
            <a:rPr lang="en-US" sz="1300" kern="1200" dirty="0"/>
            <a:t> a </a:t>
          </a:r>
          <a:r>
            <a:rPr lang="en-US" sz="1300" kern="1200" dirty="0" err="1"/>
            <a:t>los</a:t>
          </a:r>
          <a:r>
            <a:rPr lang="en-US" sz="1300" kern="1200" dirty="0"/>
            <a:t> </a:t>
          </a:r>
          <a:r>
            <a:rPr lang="en-US" sz="1300" kern="1200" dirty="0" err="1"/>
            <a:t>negocios</a:t>
          </a:r>
          <a:r>
            <a:rPr lang="en-US" sz="1300" kern="1200" dirty="0"/>
            <a:t> locales antes del </a:t>
          </a:r>
          <a:r>
            <a:rPr lang="en-US" sz="1300" kern="1200" dirty="0" err="1"/>
            <a:t>inicio</a:t>
          </a:r>
          <a:r>
            <a:rPr lang="en-US" sz="1300" kern="1200" dirty="0"/>
            <a:t> de </a:t>
          </a:r>
          <a:r>
            <a:rPr lang="en-US" sz="1300" kern="1200" dirty="0" err="1"/>
            <a:t>los</a:t>
          </a:r>
          <a:r>
            <a:rPr lang="en-US" sz="1300" kern="1200" dirty="0"/>
            <a:t> </a:t>
          </a:r>
          <a:r>
            <a:rPr lang="en-US" sz="1300" kern="1200" dirty="0" err="1"/>
            <a:t>trabajos</a:t>
          </a:r>
          <a:r>
            <a:rPr lang="en-US" sz="1300" kern="1200" dirty="0"/>
            <a:t> de </a:t>
          </a:r>
          <a:r>
            <a:rPr lang="en-US" sz="1300" kern="1200" dirty="0" err="1"/>
            <a:t>construcción</a:t>
          </a:r>
          <a:r>
            <a:rPr lang="en-US" sz="1300" kern="1200" dirty="0"/>
            <a:t>.</a:t>
          </a:r>
          <a:endParaRPr lang="ja-JP" kern="1200" noProof="0"/>
        </a:p>
      </dsp:txBody>
      <dsp:txXfrm>
        <a:off x="2735699" y="25798"/>
        <a:ext cx="1960234" cy="1176140"/>
      </dsp:txXfrm>
    </dsp:sp>
    <dsp:sp modelId="{BD4343C2-C63D-40C0-BAB1-5E5512B8AD3F}">
      <dsp:nvSpPr>
        <dsp:cNvPr id="0" name=""/>
        <dsp:cNvSpPr/>
      </dsp:nvSpPr>
      <dsp:spPr>
        <a:xfrm>
          <a:off x="579441" y="1397963"/>
          <a:ext cx="1960234" cy="1176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SzPct val="90000"/>
            <a:buFont typeface="Arial" panose="020B0604020202020204" pitchFamily="34" charset="0"/>
            <a:buNone/>
          </a:pPr>
          <a:r>
            <a:rPr lang="en-US" sz="1300" kern="1200" dirty="0"/>
            <a:t>Se </a:t>
          </a:r>
          <a:r>
            <a:rPr lang="en-US" sz="1300" kern="1200" dirty="0" err="1"/>
            <a:t>mantendrá</a:t>
          </a:r>
          <a:r>
            <a:rPr lang="en-US" sz="1300" kern="1200" dirty="0"/>
            <a:t> el </a:t>
          </a:r>
          <a:r>
            <a:rPr lang="en-US" sz="1300" kern="1200" dirty="0" err="1"/>
            <a:t>acceso</a:t>
          </a:r>
          <a:r>
            <a:rPr lang="en-US" sz="1300" kern="1200" dirty="0"/>
            <a:t> a las </a:t>
          </a:r>
          <a:r>
            <a:rPr lang="en-US" sz="1300" kern="1200" dirty="0" err="1"/>
            <a:t>banquetas</a:t>
          </a:r>
          <a:r>
            <a:rPr lang="en-US" sz="1300" kern="1200" dirty="0"/>
            <a:t>, cruces </a:t>
          </a:r>
          <a:r>
            <a:rPr lang="en-US" sz="1300" kern="1200" dirty="0" err="1"/>
            <a:t>peatonales</a:t>
          </a:r>
          <a:r>
            <a:rPr lang="en-US" sz="1300" kern="1200" dirty="0"/>
            <a:t> y </a:t>
          </a:r>
          <a:r>
            <a:rPr lang="en-US" sz="1300" kern="1200" dirty="0" err="1"/>
            <a:t>negocios</a:t>
          </a:r>
          <a:r>
            <a:rPr lang="en-US" sz="1300" kern="1200" dirty="0"/>
            <a:t> </a:t>
          </a:r>
          <a:r>
            <a:rPr lang="en-US" sz="1300" kern="1200" dirty="0" err="1"/>
            <a:t>siempre</a:t>
          </a:r>
          <a:r>
            <a:rPr lang="en-US" sz="1300" kern="1200" dirty="0"/>
            <a:t> </a:t>
          </a:r>
          <a:r>
            <a:rPr lang="en-US" sz="1300" kern="1200" dirty="0" err="1"/>
            <a:t>que</a:t>
          </a:r>
          <a:r>
            <a:rPr lang="en-US" sz="1300" kern="1200" dirty="0"/>
            <a:t> sea </a:t>
          </a:r>
          <a:r>
            <a:rPr lang="en-US" sz="1300" kern="1200" dirty="0" err="1"/>
            <a:t>posible</a:t>
          </a:r>
          <a:r>
            <a:rPr lang="en-US" sz="1300" kern="1200" dirty="0"/>
            <a:t>.</a:t>
          </a:r>
          <a:endParaRPr lang="ja-JP" sz="1300" b="0" kern="1200" noProof="0">
            <a:latin typeface="+mn-lt"/>
          </a:endParaRPr>
        </a:p>
      </dsp:txBody>
      <dsp:txXfrm>
        <a:off x="579441" y="1397963"/>
        <a:ext cx="1960234" cy="1176140"/>
      </dsp:txXfrm>
    </dsp:sp>
    <dsp:sp modelId="{5DC67FB6-F078-4319-9B89-31DB23448766}">
      <dsp:nvSpPr>
        <dsp:cNvPr id="0" name=""/>
        <dsp:cNvSpPr/>
      </dsp:nvSpPr>
      <dsp:spPr>
        <a:xfrm>
          <a:off x="2735699" y="1397963"/>
          <a:ext cx="1960234" cy="1176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SzPct val="90000"/>
            <a:buFont typeface="Arial" panose="020B0604020202020204" pitchFamily="34" charset="0"/>
            <a:buNone/>
          </a:pPr>
          <a:r>
            <a:rPr lang="en-US" sz="1300" kern="1200" dirty="0"/>
            <a:t>Se </a:t>
          </a:r>
          <a:r>
            <a:rPr lang="en-US" sz="1300" kern="1200" dirty="0" err="1"/>
            <a:t>colocarán</a:t>
          </a:r>
          <a:r>
            <a:rPr lang="en-US" sz="1300" kern="1200" dirty="0"/>
            <a:t> </a:t>
          </a:r>
          <a:r>
            <a:rPr lang="en-US" sz="1300" kern="1200" dirty="0" err="1"/>
            <a:t>avisos</a:t>
          </a:r>
          <a:r>
            <a:rPr lang="en-US" sz="1300" kern="1200" dirty="0"/>
            <a:t> </a:t>
          </a:r>
          <a:r>
            <a:rPr lang="en-US" sz="1300" kern="1200" dirty="0" err="1"/>
            <a:t>sobre</a:t>
          </a:r>
          <a:r>
            <a:rPr lang="en-US" sz="1300" kern="1200" dirty="0"/>
            <a:t> </a:t>
          </a:r>
          <a:r>
            <a:rPr lang="en-US" sz="1300" kern="1200" dirty="0" err="1"/>
            <a:t>restricciones</a:t>
          </a:r>
          <a:r>
            <a:rPr lang="en-US" sz="1300" kern="1200" dirty="0"/>
            <a:t> </a:t>
          </a:r>
          <a:r>
            <a:rPr lang="en-US" sz="1300" kern="1200" dirty="0" err="1"/>
            <a:t>temporales</a:t>
          </a:r>
          <a:r>
            <a:rPr lang="en-US" sz="1300" kern="1200" dirty="0"/>
            <a:t> de </a:t>
          </a:r>
          <a:r>
            <a:rPr lang="en-US" sz="1300" kern="1200" dirty="0" err="1"/>
            <a:t>estacionamiento</a:t>
          </a:r>
          <a:r>
            <a:rPr lang="en-US" sz="1300" kern="1200" dirty="0"/>
            <a:t> </a:t>
          </a:r>
          <a:r>
            <a:rPr lang="en-US" sz="1300" kern="1200" dirty="0" err="1"/>
            <a:t>en</a:t>
          </a:r>
          <a:r>
            <a:rPr lang="en-US" sz="1300" kern="1200" dirty="0"/>
            <a:t> el </a:t>
          </a:r>
          <a:r>
            <a:rPr lang="en-US" sz="1300" kern="1200" dirty="0" err="1"/>
            <a:t>área</a:t>
          </a:r>
          <a:r>
            <a:rPr lang="en-US" sz="1300" kern="1200" dirty="0"/>
            <a:t> </a:t>
          </a:r>
          <a:r>
            <a:rPr lang="en-US" sz="1300" kern="1200" dirty="0" err="1"/>
            <a:t>inmediata</a:t>
          </a:r>
          <a:r>
            <a:rPr lang="en-US" sz="1300" kern="1200" dirty="0"/>
            <a:t> de </a:t>
          </a:r>
          <a:r>
            <a:rPr lang="en-US" sz="1300" kern="1200" dirty="0" err="1"/>
            <a:t>trabajo</a:t>
          </a:r>
          <a:r>
            <a:rPr lang="en-US" sz="1300" kern="1200" dirty="0"/>
            <a:t>.</a:t>
          </a:r>
          <a:endParaRPr lang="ja-JP" sz="1300" b="0" kern="1200" noProof="0"/>
        </a:p>
      </dsp:txBody>
      <dsp:txXfrm>
        <a:off x="2735699" y="1397963"/>
        <a:ext cx="1960234" cy="1176140"/>
      </dsp:txXfrm>
    </dsp:sp>
    <dsp:sp modelId="{81D3EEBA-F87B-4CB1-984E-559745B77B95}">
      <dsp:nvSpPr>
        <dsp:cNvPr id="0" name=""/>
        <dsp:cNvSpPr/>
      </dsp:nvSpPr>
      <dsp:spPr>
        <a:xfrm>
          <a:off x="85726" y="2769245"/>
          <a:ext cx="1960234" cy="1176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Será</a:t>
          </a:r>
          <a:r>
            <a:rPr lang="en-US" sz="1300" kern="1200" dirty="0"/>
            <a:t> </a:t>
          </a:r>
          <a:r>
            <a:rPr lang="en-US" sz="1300" kern="1200" dirty="0" err="1"/>
            <a:t>necesario</a:t>
          </a:r>
          <a:r>
            <a:rPr lang="en-US" sz="1300" kern="1200" dirty="0"/>
            <a:t> </a:t>
          </a:r>
          <a:r>
            <a:rPr lang="en-US" sz="1300" kern="1200" dirty="0" err="1"/>
            <a:t>realizar</a:t>
          </a:r>
          <a:r>
            <a:rPr lang="en-US" sz="1300" kern="1200" dirty="0"/>
            <a:t> </a:t>
          </a:r>
          <a:r>
            <a:rPr lang="en-US" sz="1300" kern="1200" dirty="0" err="1"/>
            <a:t>algunos</a:t>
          </a:r>
          <a:r>
            <a:rPr lang="en-US" sz="1300" kern="1200" dirty="0"/>
            <a:t> </a:t>
          </a:r>
          <a:r>
            <a:rPr lang="en-US" sz="1300" kern="1200" dirty="0" err="1"/>
            <a:t>trabajos</a:t>
          </a:r>
          <a:r>
            <a:rPr lang="en-US" sz="1300" kern="1200" dirty="0"/>
            <a:t> </a:t>
          </a:r>
          <a:r>
            <a:rPr lang="en-US" sz="1300" kern="1200" dirty="0" err="1"/>
            <a:t>durante</a:t>
          </a:r>
          <a:r>
            <a:rPr lang="en-US" sz="1300" kern="1200" dirty="0"/>
            <a:t> la </a:t>
          </a:r>
          <a:r>
            <a:rPr lang="en-US" sz="1300" kern="1200" dirty="0" err="1"/>
            <a:t>noche</a:t>
          </a:r>
          <a:r>
            <a:rPr lang="en-US" sz="1300" kern="1200" dirty="0"/>
            <a:t>.</a:t>
          </a:r>
          <a:endParaRPr lang="ja-JP" kern="1200" noProof="0"/>
        </a:p>
      </dsp:txBody>
      <dsp:txXfrm>
        <a:off x="85726" y="2769245"/>
        <a:ext cx="1960234" cy="1176140"/>
      </dsp:txXfrm>
    </dsp:sp>
    <dsp:sp modelId="{B36B3026-FB76-4FE6-AA2F-7BAB8FDF7731}">
      <dsp:nvSpPr>
        <dsp:cNvPr id="0" name=""/>
        <dsp:cNvSpPr/>
      </dsp:nvSpPr>
      <dsp:spPr>
        <a:xfrm>
          <a:off x="2156792" y="2770127"/>
          <a:ext cx="3118047" cy="1176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SzPct val="90000"/>
            <a:buFont typeface="Arial" panose="020B0604020202020204" pitchFamily="34" charset="0"/>
            <a:buNone/>
          </a:pPr>
          <a:r>
            <a:rPr lang="en-US" sz="1300" kern="1200" dirty="0"/>
            <a:t>Es </a:t>
          </a:r>
          <a:r>
            <a:rPr lang="en-US" sz="1300" kern="1200" dirty="0" err="1"/>
            <a:t>posible</a:t>
          </a:r>
          <a:r>
            <a:rPr lang="en-US" sz="1300" kern="1200" dirty="0"/>
            <a:t> </a:t>
          </a:r>
          <a:r>
            <a:rPr lang="en-US" sz="1300" kern="1200" dirty="0" err="1"/>
            <a:t>que</a:t>
          </a:r>
          <a:r>
            <a:rPr lang="en-US" sz="1300" kern="1200" dirty="0"/>
            <a:t> </a:t>
          </a:r>
          <a:r>
            <a:rPr lang="en-US" sz="1300" kern="1200" dirty="0" err="1"/>
            <a:t>algunas</a:t>
          </a:r>
          <a:r>
            <a:rPr lang="en-US" sz="1300" kern="1200" dirty="0"/>
            <a:t> </a:t>
          </a:r>
          <a:r>
            <a:rPr lang="en-US" sz="1300" kern="1200" dirty="0" err="1"/>
            <a:t>paradas</a:t>
          </a:r>
          <a:r>
            <a:rPr lang="en-US" sz="1300" kern="1200" dirty="0"/>
            <a:t> de </a:t>
          </a:r>
          <a:r>
            <a:rPr lang="en-US" sz="1300" kern="1200" dirty="0" err="1"/>
            <a:t>autobús</a:t>
          </a:r>
          <a:r>
            <a:rPr lang="en-US" sz="1300" kern="1200" dirty="0"/>
            <a:t> de Metro </a:t>
          </a:r>
          <a:r>
            <a:rPr lang="en-US" sz="1300" kern="1200" dirty="0" err="1"/>
            <a:t>sean</a:t>
          </a:r>
          <a:r>
            <a:rPr lang="en-US" sz="1300" kern="1200" dirty="0"/>
            <a:t> </a:t>
          </a:r>
          <a:r>
            <a:rPr lang="en-US" sz="1300" kern="1200" dirty="0" err="1"/>
            <a:t>reubicadas</a:t>
          </a:r>
          <a:r>
            <a:rPr lang="en-US" sz="1300" kern="1200" dirty="0"/>
            <a:t> </a:t>
          </a:r>
          <a:r>
            <a:rPr lang="en-US" sz="1300" kern="1200" dirty="0" err="1"/>
            <a:t>temporalmente</a:t>
          </a:r>
          <a:r>
            <a:rPr lang="en-US" sz="1300" kern="1200" dirty="0"/>
            <a:t> o </a:t>
          </a:r>
          <a:r>
            <a:rPr lang="en-US" sz="1300" kern="1200" dirty="0" err="1"/>
            <a:t>que</a:t>
          </a:r>
          <a:r>
            <a:rPr lang="en-US" sz="1300" kern="1200" dirty="0"/>
            <a:t> </a:t>
          </a:r>
          <a:r>
            <a:rPr lang="en-US" sz="1300" kern="1200" dirty="0" err="1"/>
            <a:t>algunas</a:t>
          </a:r>
          <a:r>
            <a:rPr lang="en-US" sz="1300" kern="1200" dirty="0"/>
            <a:t> </a:t>
          </a:r>
          <a:r>
            <a:rPr lang="en-US" sz="1300" kern="1200" dirty="0" err="1"/>
            <a:t>líneas</a:t>
          </a:r>
          <a:r>
            <a:rPr lang="en-US" sz="1300" kern="1200" dirty="0"/>
            <a:t> se </a:t>
          </a:r>
          <a:r>
            <a:rPr lang="en-US" sz="1300" kern="1200" dirty="0" err="1"/>
            <a:t>vean</a:t>
          </a:r>
          <a:r>
            <a:rPr lang="en-US" sz="1300" kern="1200" dirty="0"/>
            <a:t> </a:t>
          </a:r>
          <a:r>
            <a:rPr lang="en-US" sz="1300" kern="1200" dirty="0" err="1"/>
            <a:t>afectadas</a:t>
          </a:r>
          <a:r>
            <a:rPr lang="en-US" sz="1300" kern="1200" dirty="0"/>
            <a:t>. Para </a:t>
          </a:r>
          <a:r>
            <a:rPr lang="en-US" sz="1300" kern="1200" dirty="0" err="1"/>
            <a:t>obtener</a:t>
          </a:r>
          <a:r>
            <a:rPr lang="en-US" sz="1300" kern="1200" dirty="0"/>
            <a:t> </a:t>
          </a:r>
          <a:r>
            <a:rPr lang="en-US" sz="1300" kern="1200" dirty="0" err="1"/>
            <a:t>información</a:t>
          </a:r>
          <a:r>
            <a:rPr lang="en-US" sz="1300" kern="1200" dirty="0"/>
            <a:t> </a:t>
          </a:r>
          <a:r>
            <a:rPr lang="en-US" sz="1300" kern="1200" dirty="0" err="1"/>
            <a:t>sobre</a:t>
          </a:r>
          <a:r>
            <a:rPr lang="en-US" sz="1300" kern="1200" dirty="0"/>
            <a:t> </a:t>
          </a:r>
          <a:r>
            <a:rPr lang="en-US" sz="1300" kern="1200" dirty="0" err="1"/>
            <a:t>cambios</a:t>
          </a:r>
          <a:r>
            <a:rPr lang="en-US" sz="1300" kern="1200" dirty="0"/>
            <a:t> </a:t>
          </a:r>
          <a:r>
            <a:rPr lang="en-US" sz="1300" kern="1200" dirty="0" err="1"/>
            <a:t>en</a:t>
          </a:r>
          <a:r>
            <a:rPr lang="en-US" sz="1300" kern="1200" dirty="0"/>
            <a:t> el </a:t>
          </a:r>
          <a:r>
            <a:rPr lang="en-US" sz="1300" kern="1200" dirty="0" err="1"/>
            <a:t>servicio</a:t>
          </a:r>
          <a:r>
            <a:rPr lang="en-US" sz="1300" kern="1200" dirty="0"/>
            <a:t> de Metro, </a:t>
          </a:r>
          <a:r>
            <a:rPr lang="en-US" sz="1300" kern="1200" dirty="0" err="1"/>
            <a:t>llame</a:t>
          </a:r>
          <a:r>
            <a:rPr lang="en-US" sz="1300" kern="1200" dirty="0"/>
            <a:t> al </a:t>
          </a:r>
          <a:r>
            <a:rPr lang="en-US" sz="1300" kern="1200" dirty="0" err="1"/>
            <a:t>323.GO.METRO</a:t>
          </a:r>
          <a:r>
            <a:rPr lang="en-US" sz="1300" kern="1200" dirty="0"/>
            <a:t>.</a:t>
          </a:r>
          <a:endParaRPr lang="ja-JP" sz="1300" b="1" kern="1200" noProof="0">
            <a:latin typeface="+mn-lt"/>
          </a:endParaRPr>
        </a:p>
      </dsp:txBody>
      <dsp:txXfrm>
        <a:off x="2156792" y="2770127"/>
        <a:ext cx="3118047" cy="11761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35319" cy="352534"/>
          </a:xfrm>
          <a:prstGeom prst="rect">
            <a:avLst/>
          </a:prstGeom>
        </p:spPr>
        <p:txBody>
          <a:bodyPr vert="horz" lIns="93355" tIns="46678" rIns="93355" bIns="4667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4801" y="1"/>
            <a:ext cx="4035319" cy="352534"/>
          </a:xfrm>
          <a:prstGeom prst="rect">
            <a:avLst/>
          </a:prstGeom>
        </p:spPr>
        <p:txBody>
          <a:bodyPr vert="horz" lIns="93355" tIns="46678" rIns="93355" bIns="46678" rtlCol="0"/>
          <a:lstStyle>
            <a:lvl1pPr algn="r">
              <a:defRPr sz="1300"/>
            </a:lvl1pPr>
          </a:lstStyle>
          <a:p>
            <a:fld id="{82E697CE-E989-604D-844A-A5097C60CECD}" type="datetimeFigureOut">
              <a:rPr lang="en-US" smtClean="0"/>
              <a:t>8/7/26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73743"/>
            <a:ext cx="4035319" cy="352533"/>
          </a:xfrm>
          <a:prstGeom prst="rect">
            <a:avLst/>
          </a:prstGeom>
        </p:spPr>
        <p:txBody>
          <a:bodyPr vert="horz" lIns="93355" tIns="46678" rIns="93355" bIns="4667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4801" y="6673743"/>
            <a:ext cx="4035319" cy="352533"/>
          </a:xfrm>
          <a:prstGeom prst="rect">
            <a:avLst/>
          </a:prstGeom>
        </p:spPr>
        <p:txBody>
          <a:bodyPr vert="horz" lIns="93355" tIns="46678" rIns="93355" bIns="46678" rtlCol="0" anchor="b"/>
          <a:lstStyle>
            <a:lvl1pPr algn="r">
              <a:defRPr sz="1300"/>
            </a:lvl1pPr>
          </a:lstStyle>
          <a:p>
            <a:fld id="{6A29C84F-DEF7-CC49-9DE8-C756C5A58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071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35319" cy="352534"/>
          </a:xfrm>
          <a:prstGeom prst="rect">
            <a:avLst/>
          </a:prstGeom>
        </p:spPr>
        <p:txBody>
          <a:bodyPr vert="horz" lIns="93355" tIns="46678" rIns="93355" bIns="4667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4801" y="1"/>
            <a:ext cx="4035319" cy="352534"/>
          </a:xfrm>
          <a:prstGeom prst="rect">
            <a:avLst/>
          </a:prstGeom>
        </p:spPr>
        <p:txBody>
          <a:bodyPr vert="horz" lIns="93355" tIns="46678" rIns="93355" bIns="46678" rtlCol="0"/>
          <a:lstStyle>
            <a:lvl1pPr algn="r">
              <a:defRPr sz="1300"/>
            </a:lvl1pPr>
          </a:lstStyle>
          <a:p>
            <a:fld id="{D4E61A01-327F-FB49-8F83-5642A791E663}" type="datetimeFigureOut">
              <a:rPr lang="en-US" smtClean="0"/>
              <a:t>8/7/26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7938" y="877888"/>
            <a:ext cx="4216400" cy="237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55" tIns="46678" rIns="93355" bIns="466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1228" y="3381394"/>
            <a:ext cx="7449820" cy="2766597"/>
          </a:xfrm>
          <a:prstGeom prst="rect">
            <a:avLst/>
          </a:prstGeom>
        </p:spPr>
        <p:txBody>
          <a:bodyPr vert="horz" lIns="93355" tIns="46678" rIns="93355" bIns="4667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73743"/>
            <a:ext cx="4035319" cy="352533"/>
          </a:xfrm>
          <a:prstGeom prst="rect">
            <a:avLst/>
          </a:prstGeom>
        </p:spPr>
        <p:txBody>
          <a:bodyPr vert="horz" lIns="93355" tIns="46678" rIns="93355" bIns="4667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4801" y="6673743"/>
            <a:ext cx="4035319" cy="352533"/>
          </a:xfrm>
          <a:prstGeom prst="rect">
            <a:avLst/>
          </a:prstGeom>
        </p:spPr>
        <p:txBody>
          <a:bodyPr vert="horz" lIns="93355" tIns="46678" rIns="93355" bIns="46678" rtlCol="0" anchor="b"/>
          <a:lstStyle>
            <a:lvl1pPr algn="r">
              <a:defRPr sz="1300"/>
            </a:lvl1pPr>
          </a:lstStyle>
          <a:p>
            <a:fld id="{1CA99CD2-19A0-6F48-895C-C7AB61D79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86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60BD6-0DA0-4C17-76C8-645AA25BE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F60BAC-654E-F95F-9E70-164070F216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086CB9-8BFA-1C55-E60E-B878133E8D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Community Outreach Team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EDA3B-A7C5-2266-A485-52B001ECCA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9354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484" indent="-158484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41564">
              <a:defRPr/>
            </a:pPr>
            <a:fld id="{1CA99CD2-19A0-6F48-895C-C7AB61D791D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41564">
                <a:defRPr/>
              </a:pPr>
              <a:t>13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92246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4935A-8DE4-7E2C-74A4-C39E7A00D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E3C4D-8594-37A4-405B-47E731F146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3D340D-D048-8C02-9305-32F966983E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787587-7E5F-6E4C-EE02-95C073F6F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11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41564">
              <a:defRPr/>
            </a:pPr>
            <a:fld id="{1CA99CD2-19A0-6F48-895C-C7AB61D791D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41564">
                <a:defRPr/>
              </a:pPr>
              <a:t>15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6483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987ED-9DD7-79FA-273D-DCE39DE4B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97CEDF-6FF2-9F02-E0BF-8742973865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41A47F-962F-439D-C8DC-4860171FD8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F69D74-C49F-5C50-DE42-3F95C0079E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41564">
              <a:defRPr/>
            </a:pPr>
            <a:fld id="{1CA99CD2-19A0-6F48-895C-C7AB61D791D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41564">
                <a:defRPr/>
              </a:pPr>
              <a:t>16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171484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62E5B-6A36-8020-1D45-E17E43705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DF4C8A-3AAF-4C1E-2555-A1C196CC94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890B86-2DDD-DBCF-05BD-0752FFB81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A78919-06D9-4DFC-E951-2E58F9B9CC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41564">
              <a:defRPr/>
            </a:pPr>
            <a:fld id="{1CA99CD2-19A0-6F48-895C-C7AB61D791D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41564">
                <a:defRPr/>
              </a:pPr>
              <a:t>17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00072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57A5E-EB8A-E386-E99C-C63A72E2F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F618AE-9E01-83D2-1DAE-3755672267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DA5E3E-0108-41E3-357A-5A6B6ABDC2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29BD20-6148-6689-DE2B-B688F890B9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41564">
              <a:defRPr/>
            </a:pPr>
            <a:fld id="{1CA99CD2-19A0-6F48-895C-C7AB61D791D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41564">
                <a:defRPr/>
              </a:pPr>
              <a:t>18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467746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41564">
              <a:defRPr/>
            </a:pPr>
            <a:fld id="{1CA99CD2-19A0-6F48-895C-C7AB61D791D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41564">
                <a:defRPr/>
              </a:pPr>
              <a:t>19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017512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Planning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55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5480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A0D26-FAE0-CACA-AB7B-DB8AF41EE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F4AAA1-0B3A-A58C-14CC-633D0C0AE6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8963C2-E02E-11DB-809C-EBDA56C55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A1E03B-6D98-6B7D-1CF8-E5A6D164C2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02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C54ED-1615-2D81-A965-86BFD921A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568921-5CD4-4E02-32BD-44AF825A31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521CA4-261C-E459-78B2-89528D632C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8234AE-BD30-B88F-D743-560217B65F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6272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9624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4075D-37D8-7168-279F-960A43614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AE1395-D896-6442-DFF2-602AD271B0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F69E09-80D9-778D-A969-63A915808B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8C4252-C639-DE68-7CF3-C4EC8212C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101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27FF9-0436-3B04-72F2-8BC1F3D0B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293B55-22C1-6E12-F509-B93234AB7D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D6677A-EB53-F0A8-4072-4B537B6AB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402C03-B003-77CE-0A32-A5D5EC8549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9441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49A34-4059-6837-7D3E-2F2B4EC14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12B5DA-25A8-7982-9CB5-2714546633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12C869-789F-BF8A-93C2-9848B4897F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725A5-912A-AF8A-A73B-B8A3C093B1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0401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5324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9E2B9-EAA9-B170-71ED-D4826741C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8A367E-8238-DD1C-2AB6-538CB73EF7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3A53BA-43BD-E263-405A-D620D96E89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62EE7-4F82-9EF7-712D-A75AE74E60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73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297DF-F812-46F8-189B-6853F29BF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2D78BE-BC54-5C8C-911A-97661F8216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629483-A258-92D7-14C3-E262573AC3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0BAB3D-7B09-E079-955F-CF1EDDDB39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71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51E1F-3335-368D-A44C-583D33B21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FB097C-9369-FA49-32BC-F10132576D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00313" y="847725"/>
            <a:ext cx="4071937" cy="22907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98336A-5A2F-6A9A-0548-BB9CB5D2E8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157F4E-E416-4579-7DB5-3D07097F2B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1508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91611-3BB0-F38B-4577-213D1CC8E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CFB0AC-2AA8-403D-6C78-5CA93A2D24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2DBDC6-E7E9-DB6E-F95E-8110D88019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F7F0B-3B01-AC16-BEAE-BE232951F6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375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0313" y="847725"/>
            <a:ext cx="4071937" cy="22907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86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BCFBF-3229-4CFE-AC1B-03C733A1E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32BC68-F103-7CD1-F1DC-8FD409F83A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983EB8-B481-DB2A-C10B-04138CCEA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FF63C-1D29-F9F1-5070-7C58860275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41564">
              <a:defRPr/>
            </a:pPr>
            <a:fld id="{1CA99CD2-19A0-6F48-895C-C7AB61D791D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41564">
                <a:defRPr/>
              </a:pPr>
              <a:t>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48189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578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E5099-93A6-98DA-EC56-03B5AEA59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0E1D93-EDBC-352F-AAE0-7DB10C9139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8110DC-5F78-A6A7-7B04-7B5F48DE88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2C1C34-1316-3E2C-FDDD-F9F544138C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41564">
              <a:defRPr/>
            </a:pPr>
            <a:fld id="{1CA99CD2-19A0-6F48-895C-C7AB61D791D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41564">
                <a:defRPr/>
              </a:pPr>
              <a:t>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90706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D1A46-FC5D-EB64-DD9A-03A89F761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CEA2B5-B695-BE62-C306-C09B791A4E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A6E1E7-8FC2-FE42-05A5-B8BACE4511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D533E6-260E-F03B-64D5-91B3E237A5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41564">
              <a:defRPr/>
            </a:pPr>
            <a:fld id="{1CA99CD2-19A0-6F48-895C-C7AB61D791D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41564">
                <a:defRPr/>
              </a:pPr>
              <a:t>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46393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7938" y="877888"/>
            <a:ext cx="4216400" cy="23717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400">
              <a:solidFill>
                <a:schemeClr val="tx1">
                  <a:lumMod val="50000"/>
                  <a:lumOff val="50000"/>
                </a:schemeClr>
              </a:solidFill>
              <a:ea typeface="Calibri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41564">
              <a:defRPr/>
            </a:pPr>
            <a:fld id="{1CA99CD2-19A0-6F48-895C-C7AB61D791D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41564">
                <a:defRPr/>
              </a:pPr>
              <a:t>10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460921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A99CD2-19A0-6F48-895C-C7AB61D791D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318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142EB8-0B6C-D948-80F4-80EB294D433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807185" y="2247433"/>
            <a:ext cx="5516245" cy="298543"/>
          </a:xfrm>
        </p:spPr>
        <p:txBody>
          <a:bodyPr/>
          <a:lstStyle>
            <a:lvl1pPr marL="0" indent="0">
              <a:buNone/>
              <a:defRPr sz="1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will begin in a few moments.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CCF5424-86DD-8D4D-99BD-3292348A17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3412" y="3900208"/>
            <a:ext cx="4374776" cy="600074"/>
          </a:xfrm>
        </p:spPr>
        <p:txBody>
          <a:bodyPr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798512" indent="0">
              <a:buNone/>
              <a:defRPr/>
            </a:lvl3pPr>
            <a:lvl4pPr marL="1260475" indent="0">
              <a:buNone/>
              <a:defRPr/>
            </a:lvl4pPr>
            <a:lvl5pPr marL="1712913" indent="0">
              <a:buNone/>
              <a:defRPr/>
            </a:lvl5pPr>
          </a:lstStyle>
          <a:p>
            <a:pPr lvl="0"/>
            <a:r>
              <a:rPr lang="en-US"/>
              <a:t>Title of presentation 16pt Calibri</a:t>
            </a:r>
          </a:p>
          <a:p>
            <a:pPr lvl="0"/>
            <a:r>
              <a:rPr lang="en-US"/>
              <a:t>Month 2021</a:t>
            </a:r>
          </a:p>
        </p:txBody>
      </p:sp>
    </p:spTree>
    <p:extLst>
      <p:ext uri="{BB962C8B-B14F-4D97-AF65-F5344CB8AC3E}">
        <p14:creationId xmlns:p14="http://schemas.microsoft.com/office/powerpoint/2010/main" val="3802748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920B54F-5837-DA42-9506-C1938EE73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8167"/>
            <a:ext cx="4114800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2641" indent="-172641">
              <a:spcAft>
                <a:spcPts val="300"/>
              </a:spcAft>
              <a:buFont typeface="+mj-lt"/>
              <a:buAutoNum type="arabicPeriod"/>
              <a:tabLst/>
              <a:defRPr/>
            </a:lvl1pPr>
            <a:lvl2pPr marL="519113" indent="-173831">
              <a:spcAft>
                <a:spcPts val="300"/>
              </a:spcAft>
              <a:buSzPct val="90000"/>
              <a:buFont typeface="System Font Regular"/>
              <a:buChar char="&gt;"/>
              <a:tabLst/>
              <a:defRPr/>
            </a:lvl2pPr>
            <a:lvl3pPr marL="771525" indent="-172641">
              <a:spcAft>
                <a:spcPts val="300"/>
              </a:spcAft>
              <a:buFont typeface="Arial" panose="020B0604020202020204" pitchFamily="34" charset="0"/>
              <a:buChar char="•"/>
              <a:tabLst/>
              <a:defRPr/>
            </a:lvl3pPr>
            <a:lvl4pPr marL="1117997" indent="-172641">
              <a:spcAft>
                <a:spcPts val="300"/>
              </a:spcAft>
              <a:buSzPct val="100000"/>
              <a:buFont typeface="System Font Regular"/>
              <a:buChar char="-"/>
              <a:tabLst/>
              <a:defRPr/>
            </a:lvl4pPr>
            <a:lvl5pPr marL="1458516" indent="-173831"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0AB91B1-BBCE-7643-8B6C-E7F2FBB5400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813701" y="885847"/>
            <a:ext cx="4114800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2641" indent="-172641">
              <a:spcAft>
                <a:spcPts val="300"/>
              </a:spcAft>
              <a:buFont typeface="+mj-lt"/>
              <a:buAutoNum type="arabicPeriod"/>
              <a:tabLst/>
              <a:defRPr/>
            </a:lvl1pPr>
            <a:lvl2pPr marL="519113" indent="-173831">
              <a:spcAft>
                <a:spcPts val="300"/>
              </a:spcAft>
              <a:buSzPct val="90000"/>
              <a:buFont typeface="System Font Regular"/>
              <a:buChar char="&gt;"/>
              <a:tabLst/>
              <a:defRPr/>
            </a:lvl2pPr>
            <a:lvl3pPr marL="771525" indent="-172641">
              <a:spcAft>
                <a:spcPts val="300"/>
              </a:spcAft>
              <a:buFont typeface="Arial" panose="020B0604020202020204" pitchFamily="34" charset="0"/>
              <a:buChar char="•"/>
              <a:tabLst/>
              <a:defRPr/>
            </a:lvl3pPr>
            <a:lvl4pPr marL="1117997" indent="-172641">
              <a:spcAft>
                <a:spcPts val="300"/>
              </a:spcAft>
              <a:buSzPct val="100000"/>
              <a:buFont typeface="System Font Regular"/>
              <a:buChar char="-"/>
              <a:tabLst/>
              <a:defRPr/>
            </a:lvl4pPr>
            <a:lvl5pPr marL="1458516" indent="-173831"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2115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C1CB91-255E-AA4E-99ED-09111ECAD5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17911" y="888167"/>
            <a:ext cx="4115649" cy="358620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8167"/>
            <a:ext cx="4108452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088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C1CB91-255E-AA4E-99ED-09111ECAD5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16697" y="888167"/>
            <a:ext cx="5616864" cy="358620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8167"/>
            <a:ext cx="2580013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1655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C1CB91-255E-AA4E-99ED-09111ECAD5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6700" y="888167"/>
            <a:ext cx="8689410" cy="3586202"/>
          </a:xfrm>
          <a:solidFill>
            <a:schemeClr val="bg2"/>
          </a:solidFill>
        </p:spPr>
        <p:txBody>
          <a:bodyPr/>
          <a:lstStyle>
            <a:lvl1pPr marL="214313" indent="-214313">
              <a:buFont typeface="System Font Regular"/>
              <a:buChar char="&gt;"/>
              <a:defRPr/>
            </a:lvl1pPr>
          </a:lstStyle>
          <a:p>
            <a:r>
              <a:rPr lang="en-US"/>
              <a:t>Don’t be afraid to add a great photo - and then speak to your points. </a:t>
            </a:r>
            <a:br>
              <a:rPr lang="en-US"/>
            </a:br>
            <a:r>
              <a:rPr lang="en-US"/>
              <a:t>Click icon to add your photo.</a:t>
            </a:r>
          </a:p>
        </p:txBody>
      </p:sp>
    </p:spTree>
    <p:extLst>
      <p:ext uri="{BB962C8B-B14F-4D97-AF65-F5344CB8AC3E}">
        <p14:creationId xmlns:p14="http://schemas.microsoft.com/office/powerpoint/2010/main" val="117332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65FB083-CC8F-3F4A-9C36-2137D802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4711446"/>
            <a:ext cx="2057400" cy="273844"/>
          </a:xfrm>
        </p:spPr>
        <p:txBody>
          <a:bodyPr/>
          <a:lstStyle>
            <a:lvl1pPr>
              <a:defRPr sz="750" baseline="0">
                <a:solidFill>
                  <a:srgbClr val="929292"/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80427A-3A0C-7445-8125-8830D30A6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3980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v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65FB083-CC8F-3F4A-9C36-2137D802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4711446"/>
            <a:ext cx="2057400" cy="273844"/>
          </a:xfrm>
        </p:spPr>
        <p:txBody>
          <a:bodyPr/>
          <a:lstStyle>
            <a:lvl1pPr>
              <a:defRPr sz="750" baseline="0">
                <a:solidFill>
                  <a:schemeClr val="bg1"/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48C24-ADE2-9947-AD7E-37AA7F13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78992"/>
            <a:ext cx="7924800" cy="2862072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60958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v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65FB083-CC8F-3F4A-9C36-2137D802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4711446"/>
            <a:ext cx="2057400" cy="273844"/>
          </a:xfrm>
        </p:spPr>
        <p:txBody>
          <a:bodyPr/>
          <a:lstStyle>
            <a:lvl1pPr>
              <a:defRPr sz="750" baseline="0">
                <a:solidFill>
                  <a:schemeClr val="bg1"/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48C24-ADE2-9947-AD7E-37AA7F13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04288"/>
            <a:ext cx="7924800" cy="1234440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4AD90D-278A-8349-8764-92E27AF99F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618488"/>
            <a:ext cx="7924800" cy="576072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Title (Poll #, Phase, etc.) or delete</a:t>
            </a:r>
          </a:p>
        </p:txBody>
      </p:sp>
    </p:spTree>
    <p:extLst>
      <p:ext uri="{BB962C8B-B14F-4D97-AF65-F5344CB8AC3E}">
        <p14:creationId xmlns:p14="http://schemas.microsoft.com/office/powerpoint/2010/main" val="370245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4470293" y="0"/>
            <a:ext cx="4887858" cy="4651119"/>
          </a:xfrm>
          <a:custGeom>
            <a:avLst/>
            <a:gdLst>
              <a:gd name="connsiteX0" fmla="*/ 10597585 w 13035985"/>
              <a:gd name="connsiteY0" fmla="*/ 0 h 12402983"/>
              <a:gd name="connsiteX1" fmla="*/ 13035985 w 13035985"/>
              <a:gd name="connsiteY1" fmla="*/ 0 h 12402983"/>
              <a:gd name="connsiteX2" fmla="*/ 13035985 w 13035985"/>
              <a:gd name="connsiteY2" fmla="*/ 10426419 h 12402983"/>
              <a:gd name="connsiteX3" fmla="*/ 11816785 w 13035985"/>
              <a:gd name="connsiteY3" fmla="*/ 11645619 h 12402983"/>
              <a:gd name="connsiteX4" fmla="*/ 10597585 w 13035985"/>
              <a:gd name="connsiteY4" fmla="*/ 10426419 h 12402983"/>
              <a:gd name="connsiteX5" fmla="*/ 7944377 w 13035985"/>
              <a:gd name="connsiteY5" fmla="*/ 0 h 12402983"/>
              <a:gd name="connsiteX6" fmla="*/ 10379773 w 13035985"/>
              <a:gd name="connsiteY6" fmla="*/ 0 h 12402983"/>
              <a:gd name="connsiteX7" fmla="*/ 10381275 w 13035985"/>
              <a:gd name="connsiteY7" fmla="*/ 29755 h 12402983"/>
              <a:gd name="connsiteX8" fmla="*/ 10381275 w 13035985"/>
              <a:gd name="connsiteY8" fmla="*/ 9089513 h 12402983"/>
              <a:gd name="connsiteX9" fmla="*/ 9162075 w 13035985"/>
              <a:gd name="connsiteY9" fmla="*/ 10308713 h 12402983"/>
              <a:gd name="connsiteX10" fmla="*/ 7942875 w 13035985"/>
              <a:gd name="connsiteY10" fmla="*/ 9089513 h 12402983"/>
              <a:gd name="connsiteX11" fmla="*/ 7942875 w 13035985"/>
              <a:gd name="connsiteY11" fmla="*/ 29755 h 12402983"/>
              <a:gd name="connsiteX12" fmla="*/ 5289667 w 13035985"/>
              <a:gd name="connsiteY12" fmla="*/ 0 h 12402983"/>
              <a:gd name="connsiteX13" fmla="*/ 7725063 w 13035985"/>
              <a:gd name="connsiteY13" fmla="*/ 0 h 12402983"/>
              <a:gd name="connsiteX14" fmla="*/ 7726565 w 13035985"/>
              <a:gd name="connsiteY14" fmla="*/ 29755 h 12402983"/>
              <a:gd name="connsiteX15" fmla="*/ 7726565 w 13035985"/>
              <a:gd name="connsiteY15" fmla="*/ 11183783 h 12402983"/>
              <a:gd name="connsiteX16" fmla="*/ 6507365 w 13035985"/>
              <a:gd name="connsiteY16" fmla="*/ 12402983 h 12402983"/>
              <a:gd name="connsiteX17" fmla="*/ 5288165 w 13035985"/>
              <a:gd name="connsiteY17" fmla="*/ 11183783 h 12402983"/>
              <a:gd name="connsiteX18" fmla="*/ 5288165 w 13035985"/>
              <a:gd name="connsiteY18" fmla="*/ 29755 h 12402983"/>
              <a:gd name="connsiteX19" fmla="*/ 2634960 w 13035985"/>
              <a:gd name="connsiteY19" fmla="*/ 0 h 12402983"/>
              <a:gd name="connsiteX20" fmla="*/ 5070355 w 13035985"/>
              <a:gd name="connsiteY20" fmla="*/ 0 h 12402983"/>
              <a:gd name="connsiteX21" fmla="*/ 5071857 w 13035985"/>
              <a:gd name="connsiteY21" fmla="*/ 29756 h 12402983"/>
              <a:gd name="connsiteX22" fmla="*/ 5071857 w 13035985"/>
              <a:gd name="connsiteY22" fmla="*/ 9669055 h 12402983"/>
              <a:gd name="connsiteX23" fmla="*/ 3852657 w 13035985"/>
              <a:gd name="connsiteY23" fmla="*/ 10888255 h 12402983"/>
              <a:gd name="connsiteX24" fmla="*/ 2633457 w 13035985"/>
              <a:gd name="connsiteY24" fmla="*/ 9669055 h 12402983"/>
              <a:gd name="connsiteX25" fmla="*/ 2633457 w 13035985"/>
              <a:gd name="connsiteY25" fmla="*/ 29756 h 12402983"/>
              <a:gd name="connsiteX26" fmla="*/ 0 w 13035985"/>
              <a:gd name="connsiteY26" fmla="*/ 0 h 12402983"/>
              <a:gd name="connsiteX27" fmla="*/ 2438400 w 13035985"/>
              <a:gd name="connsiteY27" fmla="*/ 0 h 12402983"/>
              <a:gd name="connsiteX28" fmla="*/ 2438400 w 13035985"/>
              <a:gd name="connsiteY28" fmla="*/ 7954555 h 12402983"/>
              <a:gd name="connsiteX29" fmla="*/ 1219200 w 13035985"/>
              <a:gd name="connsiteY29" fmla="*/ 9173755 h 12402983"/>
              <a:gd name="connsiteX30" fmla="*/ 0 w 13035985"/>
              <a:gd name="connsiteY30" fmla="*/ 7954555 h 1240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3035985" h="12402983">
                <a:moveTo>
                  <a:pt x="10597585" y="0"/>
                </a:moveTo>
                <a:lnTo>
                  <a:pt x="13035985" y="0"/>
                </a:lnTo>
                <a:lnTo>
                  <a:pt x="13035985" y="10426419"/>
                </a:lnTo>
                <a:cubicBezTo>
                  <a:pt x="13035985" y="11099765"/>
                  <a:pt x="12490129" y="11645619"/>
                  <a:pt x="11816785" y="11645619"/>
                </a:cubicBezTo>
                <a:cubicBezTo>
                  <a:pt x="11143437" y="11645619"/>
                  <a:pt x="10597585" y="11099765"/>
                  <a:pt x="10597585" y="10426419"/>
                </a:cubicBezTo>
                <a:close/>
                <a:moveTo>
                  <a:pt x="7944377" y="0"/>
                </a:moveTo>
                <a:lnTo>
                  <a:pt x="10379773" y="0"/>
                </a:lnTo>
                <a:lnTo>
                  <a:pt x="10381275" y="29755"/>
                </a:lnTo>
                <a:lnTo>
                  <a:pt x="10381275" y="9089513"/>
                </a:lnTo>
                <a:cubicBezTo>
                  <a:pt x="10381275" y="9762859"/>
                  <a:pt x="9835421" y="10308713"/>
                  <a:pt x="9162075" y="10308713"/>
                </a:cubicBezTo>
                <a:cubicBezTo>
                  <a:pt x="8488729" y="10308713"/>
                  <a:pt x="7942875" y="9762859"/>
                  <a:pt x="7942875" y="9089513"/>
                </a:cubicBezTo>
                <a:lnTo>
                  <a:pt x="7942875" y="29755"/>
                </a:lnTo>
                <a:close/>
                <a:moveTo>
                  <a:pt x="5289667" y="0"/>
                </a:moveTo>
                <a:lnTo>
                  <a:pt x="7725063" y="0"/>
                </a:lnTo>
                <a:lnTo>
                  <a:pt x="7726565" y="29755"/>
                </a:lnTo>
                <a:lnTo>
                  <a:pt x="7726565" y="11183783"/>
                </a:lnTo>
                <a:cubicBezTo>
                  <a:pt x="7726565" y="11857129"/>
                  <a:pt x="7180713" y="12402983"/>
                  <a:pt x="6507365" y="12402983"/>
                </a:cubicBezTo>
                <a:cubicBezTo>
                  <a:pt x="5834021" y="12402983"/>
                  <a:pt x="5288165" y="11857129"/>
                  <a:pt x="5288165" y="11183783"/>
                </a:cubicBezTo>
                <a:lnTo>
                  <a:pt x="5288165" y="29755"/>
                </a:lnTo>
                <a:close/>
                <a:moveTo>
                  <a:pt x="2634960" y="0"/>
                </a:moveTo>
                <a:lnTo>
                  <a:pt x="5070355" y="0"/>
                </a:lnTo>
                <a:lnTo>
                  <a:pt x="5071857" y="29756"/>
                </a:lnTo>
                <a:lnTo>
                  <a:pt x="5071857" y="9669055"/>
                </a:lnTo>
                <a:cubicBezTo>
                  <a:pt x="5071857" y="10342401"/>
                  <a:pt x="4526003" y="10888255"/>
                  <a:pt x="3852657" y="10888255"/>
                </a:cubicBezTo>
                <a:cubicBezTo>
                  <a:pt x="3179311" y="10888255"/>
                  <a:pt x="2633457" y="10342401"/>
                  <a:pt x="2633457" y="9669055"/>
                </a:cubicBezTo>
                <a:lnTo>
                  <a:pt x="2633457" y="29756"/>
                </a:lnTo>
                <a:close/>
                <a:moveTo>
                  <a:pt x="0" y="0"/>
                </a:moveTo>
                <a:lnTo>
                  <a:pt x="2438400" y="0"/>
                </a:lnTo>
                <a:lnTo>
                  <a:pt x="2438400" y="7954555"/>
                </a:lnTo>
                <a:cubicBezTo>
                  <a:pt x="2438400" y="8627901"/>
                  <a:pt x="1892546" y="9173755"/>
                  <a:pt x="1219200" y="9173755"/>
                </a:cubicBezTo>
                <a:cubicBezTo>
                  <a:pt x="545854" y="9173755"/>
                  <a:pt x="0" y="8627901"/>
                  <a:pt x="0" y="795455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82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514283" y="425053"/>
            <a:ext cx="4442834" cy="4293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06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433033" cy="5143500"/>
          </a:xfrm>
          <a:custGeom>
            <a:avLst/>
            <a:gdLst>
              <a:gd name="connsiteX0" fmla="*/ 0 w 14489974"/>
              <a:gd name="connsiteY0" fmla="*/ 0 h 13716000"/>
              <a:gd name="connsiteX1" fmla="*/ 14489974 w 14489974"/>
              <a:gd name="connsiteY1" fmla="*/ 0 h 13716000"/>
              <a:gd name="connsiteX2" fmla="*/ 9155232 w 14489974"/>
              <a:gd name="connsiteY2" fmla="*/ 7629396 h 13716000"/>
              <a:gd name="connsiteX3" fmla="*/ 13411200 w 14489974"/>
              <a:gd name="connsiteY3" fmla="*/ 13716000 h 13716000"/>
              <a:gd name="connsiteX4" fmla="*/ 8229600 w 14489974"/>
              <a:gd name="connsiteY4" fmla="*/ 13716000 h 13716000"/>
              <a:gd name="connsiteX5" fmla="*/ 785949 w 14489974"/>
              <a:gd name="connsiteY5" fmla="*/ 13716000 h 13716000"/>
              <a:gd name="connsiteX6" fmla="*/ 0 w 14489974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89974" h="13716000">
                <a:moveTo>
                  <a:pt x="0" y="0"/>
                </a:moveTo>
                <a:lnTo>
                  <a:pt x="14489974" y="0"/>
                </a:lnTo>
                <a:lnTo>
                  <a:pt x="9155232" y="7629396"/>
                </a:lnTo>
                <a:lnTo>
                  <a:pt x="13411200" y="13716000"/>
                </a:lnTo>
                <a:lnTo>
                  <a:pt x="8229600" y="13716000"/>
                </a:lnTo>
                <a:lnTo>
                  <a:pt x="785949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508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11594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1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5533" y="44450"/>
            <a:ext cx="7454678" cy="641350"/>
          </a:xfrm>
        </p:spPr>
        <p:txBody>
          <a:bodyPr>
            <a:normAutofit/>
          </a:bodyPr>
          <a:lstStyle>
            <a:lvl1pPr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section title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65FB083-CC8F-3F4A-9C36-2137D802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4711446"/>
            <a:ext cx="2057400" cy="273844"/>
          </a:xfrm>
        </p:spPr>
        <p:txBody>
          <a:bodyPr/>
          <a:lstStyle>
            <a:lvl1pPr>
              <a:defRPr sz="750" baseline="0">
                <a:solidFill>
                  <a:srgbClr val="929292"/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92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FBAE40"/>
          </p15:clr>
        </p15:guide>
        <p15:guide id="2" orient="horz" pos="3720">
          <p15:clr>
            <a:srgbClr val="FBAE40"/>
          </p15:clr>
        </p15:guide>
        <p15:guide id="4" pos="5544">
          <p15:clr>
            <a:srgbClr val="FBAE40"/>
          </p15:clr>
        </p15:guide>
        <p15:guide id="5" orient="horz" pos="840">
          <p15:clr>
            <a:srgbClr val="FBAE40"/>
          </p15:clr>
        </p15:guide>
        <p15:guide id="6" orient="horz" pos="410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sometric Imag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20B9ED7-D508-449C-B375-EFEF1A97D6B7}"/>
              </a:ext>
            </a:extLst>
          </p:cNvPr>
          <p:cNvSpPr/>
          <p:nvPr userDrawn="1"/>
        </p:nvSpPr>
        <p:spPr>
          <a:xfrm>
            <a:off x="162963" y="4599160"/>
            <a:ext cx="371192" cy="386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80427A-3A0C-7445-8125-8830D30A6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7D54BE6-D5C4-4198-DBF9-1FCA76F157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907" y="4663101"/>
            <a:ext cx="254063" cy="2540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328045E-5093-D656-BCA6-92BC1FA599F1}"/>
              </a:ext>
            </a:extLst>
          </p:cNvPr>
          <p:cNvSpPr/>
          <p:nvPr userDrawn="1"/>
        </p:nvSpPr>
        <p:spPr>
          <a:xfrm>
            <a:off x="2" y="668989"/>
            <a:ext cx="9143997" cy="4471661"/>
          </a:xfrm>
          <a:prstGeom prst="rect">
            <a:avLst/>
          </a:prstGeom>
          <a:gradFill>
            <a:gsLst>
              <a:gs pos="24000">
                <a:schemeClr val="bg1">
                  <a:lumMod val="85000"/>
                </a:schemeClr>
              </a:gs>
              <a:gs pos="56000">
                <a:schemeClr val="bg1">
                  <a:lumMod val="95000"/>
                  <a:alpha val="0"/>
                </a:schemeClr>
              </a:gs>
              <a:gs pos="82000">
                <a:schemeClr val="bg1">
                  <a:lumMod val="85000"/>
                </a:schemeClr>
              </a:gs>
            </a:gsLst>
            <a:lin ang="33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771295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DCD885-51D0-45A3-AD86-D8BDD61021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085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v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C61474F-847D-CD4B-9AA7-D2014E1B79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08960" y="4669404"/>
            <a:ext cx="5669280" cy="225856"/>
          </a:xfrm>
        </p:spPr>
        <p:txBody>
          <a:bodyPr>
            <a:noAutofit/>
          </a:bodyPr>
          <a:lstStyle>
            <a:lvl1pPr marL="0" indent="0">
              <a:buNone/>
              <a:defRPr sz="1500" b="1" cap="small" spc="75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F87F4DD-99A5-6045-844B-9A4E052EE1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08960" y="3840480"/>
            <a:ext cx="5669280" cy="589788"/>
          </a:xfrm>
        </p:spPr>
        <p:txBody>
          <a:bodyPr wrap="square" tIns="0" rIns="0" bIns="0" anchor="ctr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21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We’re asking you to update this writeable headline.</a:t>
            </a:r>
          </a:p>
        </p:txBody>
      </p:sp>
    </p:spTree>
    <p:extLst>
      <p:ext uri="{BB962C8B-B14F-4D97-AF65-F5344CB8AC3E}">
        <p14:creationId xmlns:p14="http://schemas.microsoft.com/office/powerpoint/2010/main" val="19580686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008" y="1508760"/>
            <a:ext cx="3566160" cy="31546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2793" y="1508760"/>
            <a:ext cx="3566160" cy="31546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543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142EB8-0B6C-D948-80F4-80EB294D433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807187" y="2247437"/>
            <a:ext cx="5516245" cy="298543"/>
          </a:xfrm>
        </p:spPr>
        <p:txBody>
          <a:bodyPr/>
          <a:lstStyle>
            <a:lvl1pPr marL="0" indent="0">
              <a:buNone/>
              <a:defRPr sz="1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will begin in a few moments.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CCF5424-86DD-8D4D-99BD-3292348A17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3412" y="3900208"/>
            <a:ext cx="4374776" cy="600074"/>
          </a:xfrm>
        </p:spPr>
        <p:txBody>
          <a:bodyPr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  <a:lvl3pPr marL="798492" indent="0">
              <a:buNone/>
              <a:defRPr/>
            </a:lvl3pPr>
            <a:lvl4pPr marL="1260443" indent="0">
              <a:buNone/>
              <a:defRPr/>
            </a:lvl4pPr>
            <a:lvl5pPr marL="1712871" indent="0">
              <a:buNone/>
              <a:defRPr/>
            </a:lvl5pPr>
          </a:lstStyle>
          <a:p>
            <a:pPr lvl="0"/>
            <a:r>
              <a:rPr lang="en-US"/>
              <a:t>Title of presentation 16pt Calibri</a:t>
            </a:r>
          </a:p>
          <a:p>
            <a:pPr lvl="0"/>
            <a:r>
              <a:rPr lang="en-US"/>
              <a:t>Month 2021</a:t>
            </a:r>
          </a:p>
        </p:txBody>
      </p:sp>
    </p:spTree>
    <p:extLst>
      <p:ext uri="{BB962C8B-B14F-4D97-AF65-F5344CB8AC3E}">
        <p14:creationId xmlns:p14="http://schemas.microsoft.com/office/powerpoint/2010/main" val="663768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47515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e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27E97-D647-9D4A-9A26-2C6049396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7B7CA-D70F-1D4B-A09A-E2A1938EC6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6ED1EF-EF20-2641-A7B2-9EBE77AE60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79503" y="1020541"/>
            <a:ext cx="3308543" cy="2748575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44D296-8A78-4842-A1F0-8FC741DE5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9503" y="3916377"/>
            <a:ext cx="3308543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4370AB1-2439-4640-B85B-2B300B530E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7102" y="1020541"/>
            <a:ext cx="3308543" cy="2748575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B1CF21B-4E30-7541-B595-6FBE39665E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7102" y="3916377"/>
            <a:ext cx="3308543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3302510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el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27E97-D647-9D4A-9A26-2C6049396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7B7CA-D70F-1D4B-A09A-E2A1938EC6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6ED1EF-EF20-2641-A7B2-9EBE77AE60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9799" y="1020541"/>
            <a:ext cx="2755503" cy="2397919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44D296-8A78-4842-A1F0-8FC741DE5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9799" y="3570685"/>
            <a:ext cx="2755503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4370AB1-2439-4640-B85B-2B300B530E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19850" y="1020541"/>
            <a:ext cx="2755503" cy="2397919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B1CF21B-4E30-7541-B595-6FBE39665E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9850" y="3570685"/>
            <a:ext cx="2755503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0F8A731-F76A-0547-95A4-FA41C674AB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59899" y="1025813"/>
            <a:ext cx="2755503" cy="2397919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A9644554-27FE-2A4C-8B55-E72EED788E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9900" y="3575961"/>
            <a:ext cx="2755501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10304074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el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27E97-D647-9D4A-9A26-2C6049396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7B7CA-D70F-1D4B-A09A-E2A1938EC6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6ED1EF-EF20-2641-A7B2-9EBE77AE60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9543" y="1020537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44D296-8A78-4842-A1F0-8FC741DE5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9543" y="3067740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sz="1100"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7AB5AA5-777C-644B-B8AE-9E4F10C6FC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68595" y="1020536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5C9EABA-D7DC-5648-9DD9-CD68640622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8596" y="3067739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sz="1100"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AD93E5FB-2E19-8E44-B951-C70F5912D6B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37651" y="1020536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EEFD4C23-7562-8645-8866-70F60E05F3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37648" y="3067739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sz="1100"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583194CF-E604-5E4E-8567-A631C802B6A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06706" y="1020536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A218CCFB-4312-1944-9E8D-5C671D7B21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06704" y="3067739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sz="1100"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25249568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e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27E97-D647-9D4A-9A26-2C6049396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7B7CA-D70F-1D4B-A09A-E2A1938EC6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6ED1EF-EF20-2641-A7B2-9EBE77AE60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79501" y="1020537"/>
            <a:ext cx="3308542" cy="2748575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44D296-8A78-4842-A1F0-8FC741DE5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9501" y="3916373"/>
            <a:ext cx="3308542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4370AB1-2439-4640-B85B-2B300B530E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7100" y="1020537"/>
            <a:ext cx="3308542" cy="2748575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B1CF21B-4E30-7541-B595-6FBE39665E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7100" y="3916373"/>
            <a:ext cx="3308542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24307581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09960"/>
            <a:ext cx="7886328" cy="5142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2" y="883529"/>
            <a:ext cx="8664359" cy="356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1pPr>
            <a:lvl2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2pPr>
            <a:lvl3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3pPr>
            <a:lvl4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4pPr>
            <a:lvl5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3036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- 2 Lin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63" y="109960"/>
            <a:ext cx="7877967" cy="514203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2" y="883529"/>
            <a:ext cx="8676884" cy="356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1pPr>
            <a:lvl2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2pPr>
            <a:lvl3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3pPr>
            <a:lvl4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4pPr>
            <a:lvl5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4880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- Lar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2" y="888167"/>
            <a:ext cx="8664359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2100"/>
              </a:lnSpc>
              <a:spcAft>
                <a:spcPts val="900"/>
              </a:spcAft>
              <a:defRPr sz="1800"/>
            </a:lvl1pPr>
            <a:lvl2pPr>
              <a:lnSpc>
                <a:spcPts val="2100"/>
              </a:lnSpc>
              <a:spcAft>
                <a:spcPts val="900"/>
              </a:spcAft>
              <a:defRPr sz="1800"/>
            </a:lvl2pPr>
            <a:lvl3pPr>
              <a:lnSpc>
                <a:spcPts val="2100"/>
              </a:lnSpc>
              <a:spcAft>
                <a:spcPts val="900"/>
              </a:spcAft>
              <a:defRPr sz="1800"/>
            </a:lvl3pPr>
            <a:lvl4pPr>
              <a:lnSpc>
                <a:spcPts val="2100"/>
              </a:lnSpc>
              <a:spcAft>
                <a:spcPts val="900"/>
              </a:spcAft>
              <a:defRPr sz="1800"/>
            </a:lvl4pPr>
            <a:lvl5pPr>
              <a:lnSpc>
                <a:spcPts val="2100"/>
              </a:lnSpc>
              <a:spcAft>
                <a:spcPts val="900"/>
              </a:spcAft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5305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2" y="888167"/>
            <a:ext cx="8664359" cy="3563912"/>
          </a:xfrm>
          <a:prstGeom prst="rect">
            <a:avLst/>
          </a:prstGeom>
        </p:spPr>
        <p:txBody>
          <a:bodyPr vert="horz" lIns="91440" tIns="45720" rIns="91440" bIns="45720" numCol="2" spcCol="365760" rtlCol="0">
            <a:noAutofit/>
          </a:bodyPr>
          <a:lstStyle>
            <a:lvl1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1pPr>
            <a:lvl2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2pPr>
            <a:lvl3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3pPr>
            <a:lvl4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4pPr>
            <a:lvl5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6271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920B54F-5837-DA42-9506-C1938EE73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8167"/>
            <a:ext cx="4114800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2637" indent="-172637">
              <a:spcAft>
                <a:spcPts val="300"/>
              </a:spcAft>
              <a:buFont typeface="+mj-lt"/>
              <a:buAutoNum type="arabicPeriod"/>
              <a:tabLst/>
              <a:defRPr/>
            </a:lvl1pPr>
            <a:lvl2pPr marL="519100" indent="-173826">
              <a:spcAft>
                <a:spcPts val="300"/>
              </a:spcAft>
              <a:buSzPct val="90000"/>
              <a:buFont typeface="System Font Regular"/>
              <a:buChar char="&gt;"/>
              <a:tabLst/>
              <a:defRPr/>
            </a:lvl2pPr>
            <a:lvl3pPr marL="771506" indent="-172637">
              <a:spcAft>
                <a:spcPts val="300"/>
              </a:spcAft>
              <a:buFont typeface="Arial" panose="020B0604020202020204" pitchFamily="34" charset="0"/>
              <a:buChar char="•"/>
              <a:tabLst/>
              <a:defRPr/>
            </a:lvl3pPr>
            <a:lvl4pPr marL="1117969" indent="-172637">
              <a:spcAft>
                <a:spcPts val="300"/>
              </a:spcAft>
              <a:buSzPct val="100000"/>
              <a:buFont typeface="System Font Regular"/>
              <a:buChar char="-"/>
              <a:tabLst/>
              <a:defRPr/>
            </a:lvl4pPr>
            <a:lvl5pPr marL="1458480" indent="-173826"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0AB91B1-BBCE-7643-8B6C-E7F2FBB5400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813701" y="885847"/>
            <a:ext cx="4114800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2637" indent="-172637">
              <a:spcAft>
                <a:spcPts val="300"/>
              </a:spcAft>
              <a:buFont typeface="+mj-lt"/>
              <a:buAutoNum type="arabicPeriod"/>
              <a:tabLst/>
              <a:defRPr/>
            </a:lvl1pPr>
            <a:lvl2pPr marL="519100" indent="-173826">
              <a:spcAft>
                <a:spcPts val="300"/>
              </a:spcAft>
              <a:buSzPct val="90000"/>
              <a:buFont typeface="System Font Regular"/>
              <a:buChar char="&gt;"/>
              <a:tabLst/>
              <a:defRPr/>
            </a:lvl2pPr>
            <a:lvl3pPr marL="771506" indent="-172637">
              <a:spcAft>
                <a:spcPts val="300"/>
              </a:spcAft>
              <a:buFont typeface="Arial" panose="020B0604020202020204" pitchFamily="34" charset="0"/>
              <a:buChar char="•"/>
              <a:tabLst/>
              <a:defRPr/>
            </a:lvl3pPr>
            <a:lvl4pPr marL="1117969" indent="-172637">
              <a:spcAft>
                <a:spcPts val="300"/>
              </a:spcAft>
              <a:buSzPct val="100000"/>
              <a:buFont typeface="System Font Regular"/>
              <a:buChar char="-"/>
              <a:tabLst/>
              <a:defRPr/>
            </a:lvl4pPr>
            <a:lvl5pPr marL="1458480" indent="-173826"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3214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C1CB91-255E-AA4E-99ED-09111ECAD5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17914" y="888167"/>
            <a:ext cx="4115649" cy="358620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2" y="888167"/>
            <a:ext cx="4108452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7273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C1CB91-255E-AA4E-99ED-09111ECAD5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16697" y="888167"/>
            <a:ext cx="5616864" cy="358620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8167"/>
            <a:ext cx="2580013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5528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C1CB91-255E-AA4E-99ED-09111ECAD5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6701" y="888167"/>
            <a:ext cx="8689411" cy="3586202"/>
          </a:xfrm>
          <a:solidFill>
            <a:schemeClr val="bg2"/>
          </a:solidFill>
        </p:spPr>
        <p:txBody>
          <a:bodyPr/>
          <a:lstStyle>
            <a:lvl1pPr marL="214308" indent="-214308">
              <a:buFont typeface="System Font Regular"/>
              <a:buChar char="&gt;"/>
              <a:defRPr/>
            </a:lvl1pPr>
          </a:lstStyle>
          <a:p>
            <a:r>
              <a:rPr lang="en-US"/>
              <a:t>Don’t be afraid to add a great photo - and then speak to your points. </a:t>
            </a:r>
            <a:br>
              <a:rPr lang="en-US"/>
            </a:br>
            <a:r>
              <a:rPr lang="en-US"/>
              <a:t>Click icon to add your photo.</a:t>
            </a:r>
          </a:p>
        </p:txBody>
      </p:sp>
    </p:spTree>
    <p:extLst>
      <p:ext uri="{BB962C8B-B14F-4D97-AF65-F5344CB8AC3E}">
        <p14:creationId xmlns:p14="http://schemas.microsoft.com/office/powerpoint/2010/main" val="3588924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65FB083-CC8F-3F4A-9C36-2137D802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4711446"/>
            <a:ext cx="2057400" cy="273844"/>
          </a:xfrm>
        </p:spPr>
        <p:txBody>
          <a:bodyPr/>
          <a:lstStyle>
            <a:lvl1pPr>
              <a:defRPr sz="751" baseline="0">
                <a:solidFill>
                  <a:srgbClr val="929292"/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80427A-3A0C-7445-8125-8830D30A6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3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v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65FB083-CC8F-3F4A-9C36-2137D802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4711446"/>
            <a:ext cx="2057400" cy="273844"/>
          </a:xfrm>
        </p:spPr>
        <p:txBody>
          <a:bodyPr/>
          <a:lstStyle>
            <a:lvl1pPr>
              <a:defRPr sz="751" baseline="0">
                <a:solidFill>
                  <a:schemeClr val="bg1"/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48C24-ADE2-9947-AD7E-37AA7F13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78992"/>
            <a:ext cx="7924800" cy="2862072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43165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el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27E97-D647-9D4A-9A26-2C6049396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7B7CA-D70F-1D4B-A09A-E2A1938EC6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6ED1EF-EF20-2641-A7B2-9EBE77AE60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9798" y="1020537"/>
            <a:ext cx="2755502" cy="2397919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44D296-8A78-4842-A1F0-8FC741DE5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9798" y="3570685"/>
            <a:ext cx="2755502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4370AB1-2439-4640-B85B-2B300B530E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19848" y="1020537"/>
            <a:ext cx="2755502" cy="2397919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B1CF21B-4E30-7541-B595-6FBE39665E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9848" y="3570685"/>
            <a:ext cx="2755502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0F8A731-F76A-0547-95A4-FA41C674AB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59898" y="1025809"/>
            <a:ext cx="2755502" cy="2397919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A9644554-27FE-2A4C-8B55-E72EED788E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9899" y="3575957"/>
            <a:ext cx="2755501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85907575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v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65FB083-CC8F-3F4A-9C36-2137D802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4711446"/>
            <a:ext cx="2057400" cy="273844"/>
          </a:xfrm>
        </p:spPr>
        <p:txBody>
          <a:bodyPr/>
          <a:lstStyle>
            <a:lvl1pPr>
              <a:defRPr sz="751" baseline="0">
                <a:solidFill>
                  <a:schemeClr val="bg1"/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48C24-ADE2-9947-AD7E-37AA7F13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04288"/>
            <a:ext cx="7924800" cy="1234440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4AD90D-278A-8349-8764-92E27AF99F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618488"/>
            <a:ext cx="7924800" cy="576072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Title (Poll #, Phase, etc.) or delete</a:t>
            </a:r>
          </a:p>
        </p:txBody>
      </p:sp>
    </p:spTree>
    <p:extLst>
      <p:ext uri="{BB962C8B-B14F-4D97-AF65-F5344CB8AC3E}">
        <p14:creationId xmlns:p14="http://schemas.microsoft.com/office/powerpoint/2010/main" val="1231856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4826A-CBF3-49EA-A971-9887FE332BBA}" type="datetime1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CCC6-89BE-3B45-9EB8-7F7B7B39A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6516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696"/>
            <a:ext cx="9144000" cy="672109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939998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4" y="939998"/>
            <a:ext cx="3886199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332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142EB8-0B6C-D948-80F4-80EB294D433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807185" y="2247433"/>
            <a:ext cx="5516245" cy="298543"/>
          </a:xfrm>
        </p:spPr>
        <p:txBody>
          <a:bodyPr/>
          <a:lstStyle>
            <a:lvl1pPr marL="0" indent="0">
              <a:buNone/>
              <a:defRPr sz="1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will begin in a few moments.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CCF5424-86DD-8D4D-99BD-3292348A17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3412" y="3900208"/>
            <a:ext cx="4374776" cy="600074"/>
          </a:xfrm>
        </p:spPr>
        <p:txBody>
          <a:bodyPr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798512" indent="0">
              <a:buNone/>
              <a:defRPr/>
            </a:lvl3pPr>
            <a:lvl4pPr marL="1260475" indent="0">
              <a:buNone/>
              <a:defRPr/>
            </a:lvl4pPr>
            <a:lvl5pPr marL="1712913" indent="0">
              <a:buNone/>
              <a:defRPr/>
            </a:lvl5pPr>
          </a:lstStyle>
          <a:p>
            <a:pPr lvl="0"/>
            <a:r>
              <a:rPr lang="en-US"/>
              <a:t>Title of presentation 16pt Calibri</a:t>
            </a:r>
          </a:p>
          <a:p>
            <a:pPr lvl="0"/>
            <a:r>
              <a:rPr lang="en-US"/>
              <a:t>Month 2021</a:t>
            </a:r>
          </a:p>
        </p:txBody>
      </p:sp>
    </p:spTree>
    <p:extLst>
      <p:ext uri="{BB962C8B-B14F-4D97-AF65-F5344CB8AC3E}">
        <p14:creationId xmlns:p14="http://schemas.microsoft.com/office/powerpoint/2010/main" val="29935012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50706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e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27E97-D647-9D4A-9A26-2C6049396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7B7CA-D70F-1D4B-A09A-E2A1938EC6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6ED1EF-EF20-2641-A7B2-9EBE77AE60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79501" y="1020537"/>
            <a:ext cx="3308542" cy="2748575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44D296-8A78-4842-A1F0-8FC741DE5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9501" y="3916373"/>
            <a:ext cx="3308542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4370AB1-2439-4640-B85B-2B300B530E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7100" y="1020537"/>
            <a:ext cx="3308542" cy="2748575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B1CF21B-4E30-7541-B595-6FBE39665E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7100" y="3916373"/>
            <a:ext cx="3308542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19187756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el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27E97-D647-9D4A-9A26-2C6049396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7B7CA-D70F-1D4B-A09A-E2A1938EC6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6ED1EF-EF20-2641-A7B2-9EBE77AE60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9798" y="1020537"/>
            <a:ext cx="2755502" cy="2397919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44D296-8A78-4842-A1F0-8FC741DE5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9798" y="3570685"/>
            <a:ext cx="2755502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4370AB1-2439-4640-B85B-2B300B530E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19848" y="1020537"/>
            <a:ext cx="2755502" cy="2397919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B1CF21B-4E30-7541-B595-6FBE39665E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9848" y="3570685"/>
            <a:ext cx="2755502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0F8A731-F76A-0547-95A4-FA41C674AB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59898" y="1025809"/>
            <a:ext cx="2755502" cy="2397919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A9644554-27FE-2A4C-8B55-E72EED788E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9899" y="3575957"/>
            <a:ext cx="2755501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33948275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el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27E97-D647-9D4A-9A26-2C6049396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7B7CA-D70F-1D4B-A09A-E2A1938EC6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6ED1EF-EF20-2641-A7B2-9EBE77AE60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9541" y="1020537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44D296-8A78-4842-A1F0-8FC741DE5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9541" y="3067736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sz="1100"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7AB5AA5-777C-644B-B8AE-9E4F10C6FC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68595" y="1020536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5C9EABA-D7DC-5648-9DD9-CD68640622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8594" y="3067735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sz="1100"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AD93E5FB-2E19-8E44-B951-C70F5912D6B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37649" y="1020536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EEFD4C23-7562-8645-8866-70F60E05F3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37648" y="3067735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sz="1100"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583194CF-E604-5E4E-8567-A631C802B6A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06704" y="1020536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A218CCFB-4312-1944-9E8D-5C671D7B21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06702" y="3067735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sz="1100"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4134087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09958"/>
            <a:ext cx="7886328" cy="5142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3529"/>
            <a:ext cx="8664358" cy="356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1pPr>
            <a:lvl2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2pPr>
            <a:lvl3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3pPr>
            <a:lvl4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4pPr>
            <a:lvl5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44141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- 2 Lin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61" y="109958"/>
            <a:ext cx="7877967" cy="514203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3529"/>
            <a:ext cx="8676884" cy="356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1pPr>
            <a:lvl2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2pPr>
            <a:lvl3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3pPr>
            <a:lvl4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4pPr>
            <a:lvl5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7863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el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27E97-D647-9D4A-9A26-2C6049396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7B7CA-D70F-1D4B-A09A-E2A1938EC6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6ED1EF-EF20-2641-A7B2-9EBE77AE60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9541" y="1020537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44D296-8A78-4842-A1F0-8FC741DE5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9541" y="3067736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sz="1100"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7AB5AA5-777C-644B-B8AE-9E4F10C6FC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68595" y="1020536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5C9EABA-D7DC-5648-9DD9-CD68640622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8594" y="3067735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sz="1100"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AD93E5FB-2E19-8E44-B951-C70F5912D6B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37649" y="1020536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EEFD4C23-7562-8645-8866-70F60E05F3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37648" y="3067735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sz="1100"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583194CF-E604-5E4E-8567-A631C802B6A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06704" y="1020536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A218CCFB-4312-1944-9E8D-5C671D7B21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06702" y="3067735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sz="1100" b="0"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11489601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- Lar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8167"/>
            <a:ext cx="8664358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2100"/>
              </a:lnSpc>
              <a:spcAft>
                <a:spcPts val="900"/>
              </a:spcAft>
              <a:defRPr sz="1800"/>
            </a:lvl1pPr>
            <a:lvl2pPr>
              <a:lnSpc>
                <a:spcPts val="2100"/>
              </a:lnSpc>
              <a:spcAft>
                <a:spcPts val="900"/>
              </a:spcAft>
              <a:defRPr sz="1800"/>
            </a:lvl2pPr>
            <a:lvl3pPr>
              <a:lnSpc>
                <a:spcPts val="2100"/>
              </a:lnSpc>
              <a:spcAft>
                <a:spcPts val="900"/>
              </a:spcAft>
              <a:defRPr sz="1800"/>
            </a:lvl3pPr>
            <a:lvl4pPr>
              <a:lnSpc>
                <a:spcPts val="2100"/>
              </a:lnSpc>
              <a:spcAft>
                <a:spcPts val="900"/>
              </a:spcAft>
              <a:defRPr sz="1800"/>
            </a:lvl4pPr>
            <a:lvl5pPr>
              <a:lnSpc>
                <a:spcPts val="2100"/>
              </a:lnSpc>
              <a:spcAft>
                <a:spcPts val="900"/>
              </a:spcAft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62345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8167"/>
            <a:ext cx="8664358" cy="3563912"/>
          </a:xfrm>
          <a:prstGeom prst="rect">
            <a:avLst/>
          </a:prstGeom>
        </p:spPr>
        <p:txBody>
          <a:bodyPr vert="horz" lIns="91440" tIns="45720" rIns="91440" bIns="45720" numCol="2" spcCol="365760" rtlCol="0">
            <a:noAutofit/>
          </a:bodyPr>
          <a:lstStyle>
            <a:lvl1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1pPr>
            <a:lvl2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2pPr>
            <a:lvl3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3pPr>
            <a:lvl4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4pPr>
            <a:lvl5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86911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920B54F-5837-DA42-9506-C1938EE73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8167"/>
            <a:ext cx="4114800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2641" indent="-172641">
              <a:spcAft>
                <a:spcPts val="300"/>
              </a:spcAft>
              <a:buFont typeface="+mj-lt"/>
              <a:buAutoNum type="arabicPeriod"/>
              <a:tabLst/>
              <a:defRPr/>
            </a:lvl1pPr>
            <a:lvl2pPr marL="519113" indent="-173831">
              <a:spcAft>
                <a:spcPts val="300"/>
              </a:spcAft>
              <a:buSzPct val="90000"/>
              <a:buFont typeface="System Font Regular"/>
              <a:buChar char="&gt;"/>
              <a:tabLst/>
              <a:defRPr/>
            </a:lvl2pPr>
            <a:lvl3pPr marL="771525" indent="-172641">
              <a:spcAft>
                <a:spcPts val="300"/>
              </a:spcAft>
              <a:buFont typeface="Arial" panose="020B0604020202020204" pitchFamily="34" charset="0"/>
              <a:buChar char="•"/>
              <a:tabLst/>
              <a:defRPr/>
            </a:lvl3pPr>
            <a:lvl4pPr marL="1117997" indent="-172641">
              <a:spcAft>
                <a:spcPts val="300"/>
              </a:spcAft>
              <a:buSzPct val="100000"/>
              <a:buFont typeface="System Font Regular"/>
              <a:buChar char="-"/>
              <a:tabLst/>
              <a:defRPr/>
            </a:lvl4pPr>
            <a:lvl5pPr marL="1458516" indent="-173831"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0AB91B1-BBCE-7643-8B6C-E7F2FBB5400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813701" y="885847"/>
            <a:ext cx="4114800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2641" indent="-172641">
              <a:spcAft>
                <a:spcPts val="300"/>
              </a:spcAft>
              <a:buFont typeface="+mj-lt"/>
              <a:buAutoNum type="arabicPeriod"/>
              <a:tabLst/>
              <a:defRPr/>
            </a:lvl1pPr>
            <a:lvl2pPr marL="519113" indent="-173831">
              <a:spcAft>
                <a:spcPts val="300"/>
              </a:spcAft>
              <a:buSzPct val="90000"/>
              <a:buFont typeface="System Font Regular"/>
              <a:buChar char="&gt;"/>
              <a:tabLst/>
              <a:defRPr/>
            </a:lvl2pPr>
            <a:lvl3pPr marL="771525" indent="-172641">
              <a:spcAft>
                <a:spcPts val="300"/>
              </a:spcAft>
              <a:buFont typeface="Arial" panose="020B0604020202020204" pitchFamily="34" charset="0"/>
              <a:buChar char="•"/>
              <a:tabLst/>
              <a:defRPr/>
            </a:lvl3pPr>
            <a:lvl4pPr marL="1117997" indent="-172641">
              <a:spcAft>
                <a:spcPts val="300"/>
              </a:spcAft>
              <a:buSzPct val="100000"/>
              <a:buFont typeface="System Font Regular"/>
              <a:buChar char="-"/>
              <a:tabLst/>
              <a:defRPr/>
            </a:lvl4pPr>
            <a:lvl5pPr marL="1458516" indent="-173831"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29986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C1CB91-255E-AA4E-99ED-09111ECAD5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17911" y="888167"/>
            <a:ext cx="4115649" cy="358620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8167"/>
            <a:ext cx="4108452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30924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C1CB91-255E-AA4E-99ED-09111ECAD5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16697" y="888167"/>
            <a:ext cx="5616864" cy="358620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8167"/>
            <a:ext cx="2580013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9202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C1CB91-255E-AA4E-99ED-09111ECAD5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6700" y="888167"/>
            <a:ext cx="8689410" cy="3586202"/>
          </a:xfrm>
          <a:solidFill>
            <a:schemeClr val="bg2"/>
          </a:solidFill>
        </p:spPr>
        <p:txBody>
          <a:bodyPr/>
          <a:lstStyle>
            <a:lvl1pPr marL="214313" indent="-214313">
              <a:buFont typeface="System Font Regular"/>
              <a:buChar char="&gt;"/>
              <a:defRPr/>
            </a:lvl1pPr>
          </a:lstStyle>
          <a:p>
            <a:r>
              <a:rPr lang="en-US"/>
              <a:t>Don’t be afraid to add a great photo - and then speak to your points. </a:t>
            </a:r>
            <a:br>
              <a:rPr lang="en-US"/>
            </a:br>
            <a:r>
              <a:rPr lang="en-US"/>
              <a:t>Click icon to add your photo.</a:t>
            </a:r>
          </a:p>
        </p:txBody>
      </p:sp>
    </p:spTree>
    <p:extLst>
      <p:ext uri="{BB962C8B-B14F-4D97-AF65-F5344CB8AC3E}">
        <p14:creationId xmlns:p14="http://schemas.microsoft.com/office/powerpoint/2010/main" val="38027990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65FB083-CC8F-3F4A-9C36-2137D802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4711446"/>
            <a:ext cx="2057400" cy="273844"/>
          </a:xfrm>
        </p:spPr>
        <p:txBody>
          <a:bodyPr/>
          <a:lstStyle>
            <a:lvl1pPr>
              <a:defRPr sz="750" baseline="0">
                <a:solidFill>
                  <a:srgbClr val="929292"/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80427A-3A0C-7445-8125-8830D30A6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01836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v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65FB083-CC8F-3F4A-9C36-2137D802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4711446"/>
            <a:ext cx="2057400" cy="273844"/>
          </a:xfrm>
        </p:spPr>
        <p:txBody>
          <a:bodyPr/>
          <a:lstStyle>
            <a:lvl1pPr>
              <a:defRPr sz="750" baseline="0">
                <a:solidFill>
                  <a:schemeClr val="bg1"/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48C24-ADE2-9947-AD7E-37AA7F13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78992"/>
            <a:ext cx="7924800" cy="2862072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84980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v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65FB083-CC8F-3F4A-9C36-2137D802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4711446"/>
            <a:ext cx="2057400" cy="273844"/>
          </a:xfrm>
        </p:spPr>
        <p:txBody>
          <a:bodyPr/>
          <a:lstStyle>
            <a:lvl1pPr>
              <a:defRPr sz="750" baseline="0">
                <a:solidFill>
                  <a:schemeClr val="bg1"/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48C24-ADE2-9947-AD7E-37AA7F13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04288"/>
            <a:ext cx="7924800" cy="1234440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4AD90D-278A-8349-8764-92E27AF99F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618488"/>
            <a:ext cx="7924800" cy="576072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Title (Poll #, Phase, etc.) or delete</a:t>
            </a:r>
          </a:p>
        </p:txBody>
      </p:sp>
    </p:spTree>
    <p:extLst>
      <p:ext uri="{BB962C8B-B14F-4D97-AF65-F5344CB8AC3E}">
        <p14:creationId xmlns:p14="http://schemas.microsoft.com/office/powerpoint/2010/main" val="38038614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4470293" y="0"/>
            <a:ext cx="4887858" cy="4651119"/>
          </a:xfrm>
          <a:custGeom>
            <a:avLst/>
            <a:gdLst>
              <a:gd name="connsiteX0" fmla="*/ 10597585 w 13035985"/>
              <a:gd name="connsiteY0" fmla="*/ 0 h 12402983"/>
              <a:gd name="connsiteX1" fmla="*/ 13035985 w 13035985"/>
              <a:gd name="connsiteY1" fmla="*/ 0 h 12402983"/>
              <a:gd name="connsiteX2" fmla="*/ 13035985 w 13035985"/>
              <a:gd name="connsiteY2" fmla="*/ 10426419 h 12402983"/>
              <a:gd name="connsiteX3" fmla="*/ 11816785 w 13035985"/>
              <a:gd name="connsiteY3" fmla="*/ 11645619 h 12402983"/>
              <a:gd name="connsiteX4" fmla="*/ 10597585 w 13035985"/>
              <a:gd name="connsiteY4" fmla="*/ 10426419 h 12402983"/>
              <a:gd name="connsiteX5" fmla="*/ 7944377 w 13035985"/>
              <a:gd name="connsiteY5" fmla="*/ 0 h 12402983"/>
              <a:gd name="connsiteX6" fmla="*/ 10379773 w 13035985"/>
              <a:gd name="connsiteY6" fmla="*/ 0 h 12402983"/>
              <a:gd name="connsiteX7" fmla="*/ 10381275 w 13035985"/>
              <a:gd name="connsiteY7" fmla="*/ 29755 h 12402983"/>
              <a:gd name="connsiteX8" fmla="*/ 10381275 w 13035985"/>
              <a:gd name="connsiteY8" fmla="*/ 9089513 h 12402983"/>
              <a:gd name="connsiteX9" fmla="*/ 9162075 w 13035985"/>
              <a:gd name="connsiteY9" fmla="*/ 10308713 h 12402983"/>
              <a:gd name="connsiteX10" fmla="*/ 7942875 w 13035985"/>
              <a:gd name="connsiteY10" fmla="*/ 9089513 h 12402983"/>
              <a:gd name="connsiteX11" fmla="*/ 7942875 w 13035985"/>
              <a:gd name="connsiteY11" fmla="*/ 29755 h 12402983"/>
              <a:gd name="connsiteX12" fmla="*/ 5289667 w 13035985"/>
              <a:gd name="connsiteY12" fmla="*/ 0 h 12402983"/>
              <a:gd name="connsiteX13" fmla="*/ 7725063 w 13035985"/>
              <a:gd name="connsiteY13" fmla="*/ 0 h 12402983"/>
              <a:gd name="connsiteX14" fmla="*/ 7726565 w 13035985"/>
              <a:gd name="connsiteY14" fmla="*/ 29755 h 12402983"/>
              <a:gd name="connsiteX15" fmla="*/ 7726565 w 13035985"/>
              <a:gd name="connsiteY15" fmla="*/ 11183783 h 12402983"/>
              <a:gd name="connsiteX16" fmla="*/ 6507365 w 13035985"/>
              <a:gd name="connsiteY16" fmla="*/ 12402983 h 12402983"/>
              <a:gd name="connsiteX17" fmla="*/ 5288165 w 13035985"/>
              <a:gd name="connsiteY17" fmla="*/ 11183783 h 12402983"/>
              <a:gd name="connsiteX18" fmla="*/ 5288165 w 13035985"/>
              <a:gd name="connsiteY18" fmla="*/ 29755 h 12402983"/>
              <a:gd name="connsiteX19" fmla="*/ 2634960 w 13035985"/>
              <a:gd name="connsiteY19" fmla="*/ 0 h 12402983"/>
              <a:gd name="connsiteX20" fmla="*/ 5070355 w 13035985"/>
              <a:gd name="connsiteY20" fmla="*/ 0 h 12402983"/>
              <a:gd name="connsiteX21" fmla="*/ 5071857 w 13035985"/>
              <a:gd name="connsiteY21" fmla="*/ 29756 h 12402983"/>
              <a:gd name="connsiteX22" fmla="*/ 5071857 w 13035985"/>
              <a:gd name="connsiteY22" fmla="*/ 9669055 h 12402983"/>
              <a:gd name="connsiteX23" fmla="*/ 3852657 w 13035985"/>
              <a:gd name="connsiteY23" fmla="*/ 10888255 h 12402983"/>
              <a:gd name="connsiteX24" fmla="*/ 2633457 w 13035985"/>
              <a:gd name="connsiteY24" fmla="*/ 9669055 h 12402983"/>
              <a:gd name="connsiteX25" fmla="*/ 2633457 w 13035985"/>
              <a:gd name="connsiteY25" fmla="*/ 29756 h 12402983"/>
              <a:gd name="connsiteX26" fmla="*/ 0 w 13035985"/>
              <a:gd name="connsiteY26" fmla="*/ 0 h 12402983"/>
              <a:gd name="connsiteX27" fmla="*/ 2438400 w 13035985"/>
              <a:gd name="connsiteY27" fmla="*/ 0 h 12402983"/>
              <a:gd name="connsiteX28" fmla="*/ 2438400 w 13035985"/>
              <a:gd name="connsiteY28" fmla="*/ 7954555 h 12402983"/>
              <a:gd name="connsiteX29" fmla="*/ 1219200 w 13035985"/>
              <a:gd name="connsiteY29" fmla="*/ 9173755 h 12402983"/>
              <a:gd name="connsiteX30" fmla="*/ 0 w 13035985"/>
              <a:gd name="connsiteY30" fmla="*/ 7954555 h 1240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3035985" h="12402983">
                <a:moveTo>
                  <a:pt x="10597585" y="0"/>
                </a:moveTo>
                <a:lnTo>
                  <a:pt x="13035985" y="0"/>
                </a:lnTo>
                <a:lnTo>
                  <a:pt x="13035985" y="10426419"/>
                </a:lnTo>
                <a:cubicBezTo>
                  <a:pt x="13035985" y="11099765"/>
                  <a:pt x="12490129" y="11645619"/>
                  <a:pt x="11816785" y="11645619"/>
                </a:cubicBezTo>
                <a:cubicBezTo>
                  <a:pt x="11143437" y="11645619"/>
                  <a:pt x="10597585" y="11099765"/>
                  <a:pt x="10597585" y="10426419"/>
                </a:cubicBezTo>
                <a:close/>
                <a:moveTo>
                  <a:pt x="7944377" y="0"/>
                </a:moveTo>
                <a:lnTo>
                  <a:pt x="10379773" y="0"/>
                </a:lnTo>
                <a:lnTo>
                  <a:pt x="10381275" y="29755"/>
                </a:lnTo>
                <a:lnTo>
                  <a:pt x="10381275" y="9089513"/>
                </a:lnTo>
                <a:cubicBezTo>
                  <a:pt x="10381275" y="9762859"/>
                  <a:pt x="9835421" y="10308713"/>
                  <a:pt x="9162075" y="10308713"/>
                </a:cubicBezTo>
                <a:cubicBezTo>
                  <a:pt x="8488729" y="10308713"/>
                  <a:pt x="7942875" y="9762859"/>
                  <a:pt x="7942875" y="9089513"/>
                </a:cubicBezTo>
                <a:lnTo>
                  <a:pt x="7942875" y="29755"/>
                </a:lnTo>
                <a:close/>
                <a:moveTo>
                  <a:pt x="5289667" y="0"/>
                </a:moveTo>
                <a:lnTo>
                  <a:pt x="7725063" y="0"/>
                </a:lnTo>
                <a:lnTo>
                  <a:pt x="7726565" y="29755"/>
                </a:lnTo>
                <a:lnTo>
                  <a:pt x="7726565" y="11183783"/>
                </a:lnTo>
                <a:cubicBezTo>
                  <a:pt x="7726565" y="11857129"/>
                  <a:pt x="7180713" y="12402983"/>
                  <a:pt x="6507365" y="12402983"/>
                </a:cubicBezTo>
                <a:cubicBezTo>
                  <a:pt x="5834021" y="12402983"/>
                  <a:pt x="5288165" y="11857129"/>
                  <a:pt x="5288165" y="11183783"/>
                </a:cubicBezTo>
                <a:lnTo>
                  <a:pt x="5288165" y="29755"/>
                </a:lnTo>
                <a:close/>
                <a:moveTo>
                  <a:pt x="2634960" y="0"/>
                </a:moveTo>
                <a:lnTo>
                  <a:pt x="5070355" y="0"/>
                </a:lnTo>
                <a:lnTo>
                  <a:pt x="5071857" y="29756"/>
                </a:lnTo>
                <a:lnTo>
                  <a:pt x="5071857" y="9669055"/>
                </a:lnTo>
                <a:cubicBezTo>
                  <a:pt x="5071857" y="10342401"/>
                  <a:pt x="4526003" y="10888255"/>
                  <a:pt x="3852657" y="10888255"/>
                </a:cubicBezTo>
                <a:cubicBezTo>
                  <a:pt x="3179311" y="10888255"/>
                  <a:pt x="2633457" y="10342401"/>
                  <a:pt x="2633457" y="9669055"/>
                </a:cubicBezTo>
                <a:lnTo>
                  <a:pt x="2633457" y="29756"/>
                </a:lnTo>
                <a:close/>
                <a:moveTo>
                  <a:pt x="0" y="0"/>
                </a:moveTo>
                <a:lnTo>
                  <a:pt x="2438400" y="0"/>
                </a:lnTo>
                <a:lnTo>
                  <a:pt x="2438400" y="7954555"/>
                </a:lnTo>
                <a:cubicBezTo>
                  <a:pt x="2438400" y="8627901"/>
                  <a:pt x="1892546" y="9173755"/>
                  <a:pt x="1219200" y="9173755"/>
                </a:cubicBezTo>
                <a:cubicBezTo>
                  <a:pt x="545854" y="9173755"/>
                  <a:pt x="0" y="8627901"/>
                  <a:pt x="0" y="795455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650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09958"/>
            <a:ext cx="7886328" cy="5142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3529"/>
            <a:ext cx="8664358" cy="356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1pPr>
            <a:lvl2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2pPr>
            <a:lvl3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3pPr>
            <a:lvl4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4pPr>
            <a:lvl5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84822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514283" y="425053"/>
            <a:ext cx="4442834" cy="4293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437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433033" cy="5143500"/>
          </a:xfrm>
          <a:custGeom>
            <a:avLst/>
            <a:gdLst>
              <a:gd name="connsiteX0" fmla="*/ 0 w 14489974"/>
              <a:gd name="connsiteY0" fmla="*/ 0 h 13716000"/>
              <a:gd name="connsiteX1" fmla="*/ 14489974 w 14489974"/>
              <a:gd name="connsiteY1" fmla="*/ 0 h 13716000"/>
              <a:gd name="connsiteX2" fmla="*/ 9155232 w 14489974"/>
              <a:gd name="connsiteY2" fmla="*/ 7629396 h 13716000"/>
              <a:gd name="connsiteX3" fmla="*/ 13411200 w 14489974"/>
              <a:gd name="connsiteY3" fmla="*/ 13716000 h 13716000"/>
              <a:gd name="connsiteX4" fmla="*/ 8229600 w 14489974"/>
              <a:gd name="connsiteY4" fmla="*/ 13716000 h 13716000"/>
              <a:gd name="connsiteX5" fmla="*/ 785949 w 14489974"/>
              <a:gd name="connsiteY5" fmla="*/ 13716000 h 13716000"/>
              <a:gd name="connsiteX6" fmla="*/ 0 w 14489974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89974" h="13716000">
                <a:moveTo>
                  <a:pt x="0" y="0"/>
                </a:moveTo>
                <a:lnTo>
                  <a:pt x="14489974" y="0"/>
                </a:lnTo>
                <a:lnTo>
                  <a:pt x="9155232" y="7629396"/>
                </a:lnTo>
                <a:lnTo>
                  <a:pt x="13411200" y="13716000"/>
                </a:lnTo>
                <a:lnTo>
                  <a:pt x="8229600" y="13716000"/>
                </a:lnTo>
                <a:lnTo>
                  <a:pt x="785949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4774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1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5533" y="44450"/>
            <a:ext cx="7454678" cy="641350"/>
          </a:xfrm>
        </p:spPr>
        <p:txBody>
          <a:bodyPr>
            <a:normAutofit/>
          </a:bodyPr>
          <a:lstStyle>
            <a:lvl1pPr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section title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65FB083-CC8F-3F4A-9C36-2137D802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4711446"/>
            <a:ext cx="2057400" cy="273844"/>
          </a:xfrm>
        </p:spPr>
        <p:txBody>
          <a:bodyPr/>
          <a:lstStyle>
            <a:lvl1pPr>
              <a:defRPr sz="750" baseline="0">
                <a:solidFill>
                  <a:srgbClr val="929292"/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867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FBAE40"/>
          </p15:clr>
        </p15:guide>
        <p15:guide id="2" orient="horz" pos="3720">
          <p15:clr>
            <a:srgbClr val="FBAE40"/>
          </p15:clr>
        </p15:guide>
        <p15:guide id="4" pos="5544">
          <p15:clr>
            <a:srgbClr val="FBAE40"/>
          </p15:clr>
        </p15:guide>
        <p15:guide id="5" orient="horz" pos="840">
          <p15:clr>
            <a:srgbClr val="FBAE40"/>
          </p15:clr>
        </p15:guide>
        <p15:guide id="6" orient="horz" pos="4104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C1CB91-255E-AA4E-99ED-09111ECAD5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92651" y="888168"/>
            <a:ext cx="4108451" cy="3586202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888167"/>
            <a:ext cx="4004248" cy="356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932081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v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C61474F-847D-CD4B-9AA7-D2014E1B79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08960" y="4669404"/>
            <a:ext cx="5669280" cy="225856"/>
          </a:xfrm>
        </p:spPr>
        <p:txBody>
          <a:bodyPr>
            <a:noAutofit/>
          </a:bodyPr>
          <a:lstStyle>
            <a:lvl1pPr marL="0" indent="0">
              <a:buNone/>
              <a:defRPr sz="1500" b="1" cap="small" spc="75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project name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F87F4DD-99A5-6045-844B-9A4E052EE1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08960" y="3840480"/>
            <a:ext cx="5669280" cy="589788"/>
          </a:xfrm>
        </p:spPr>
        <p:txBody>
          <a:bodyPr wrap="square" tIns="0" rIns="0" bIns="0" anchor="ctr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21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We’re asking you to update this writeable headline.</a:t>
            </a:r>
          </a:p>
        </p:txBody>
      </p:sp>
    </p:spTree>
    <p:extLst>
      <p:ext uri="{BB962C8B-B14F-4D97-AF65-F5344CB8AC3E}">
        <p14:creationId xmlns:p14="http://schemas.microsoft.com/office/powerpoint/2010/main" val="1794245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142EB8-0B6C-D948-80F4-80EB294D433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807187" y="2247437"/>
            <a:ext cx="5516245" cy="298543"/>
          </a:xfrm>
        </p:spPr>
        <p:txBody>
          <a:bodyPr/>
          <a:lstStyle>
            <a:lvl1pPr marL="0" indent="0">
              <a:buNone/>
              <a:defRPr sz="1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will begin in a few moments.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CCF5424-86DD-8D4D-99BD-3292348A17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3412" y="3900208"/>
            <a:ext cx="4374776" cy="600074"/>
          </a:xfrm>
        </p:spPr>
        <p:txBody>
          <a:bodyPr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  <a:lvl3pPr marL="798492" indent="0">
              <a:buNone/>
              <a:defRPr/>
            </a:lvl3pPr>
            <a:lvl4pPr marL="1260443" indent="0">
              <a:buNone/>
              <a:defRPr/>
            </a:lvl4pPr>
            <a:lvl5pPr marL="1712871" indent="0">
              <a:buNone/>
              <a:defRPr/>
            </a:lvl5pPr>
          </a:lstStyle>
          <a:p>
            <a:pPr lvl="0"/>
            <a:r>
              <a:rPr lang="en-US"/>
              <a:t>Title of presentation 16pt Calibri</a:t>
            </a:r>
          </a:p>
          <a:p>
            <a:pPr lvl="0"/>
            <a:r>
              <a:rPr lang="en-US"/>
              <a:t>Month 2021</a:t>
            </a:r>
          </a:p>
        </p:txBody>
      </p:sp>
    </p:spTree>
    <p:extLst>
      <p:ext uri="{BB962C8B-B14F-4D97-AF65-F5344CB8AC3E}">
        <p14:creationId xmlns:p14="http://schemas.microsoft.com/office/powerpoint/2010/main" val="1217406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4828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e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27E97-D647-9D4A-9A26-2C6049396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7B7CA-D70F-1D4B-A09A-E2A1938EC6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6ED1EF-EF20-2641-A7B2-9EBE77AE60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79503" y="1020541"/>
            <a:ext cx="3308543" cy="2748575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44D296-8A78-4842-A1F0-8FC741DE5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9503" y="3916377"/>
            <a:ext cx="3308543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4370AB1-2439-4640-B85B-2B300B530E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7102" y="1020541"/>
            <a:ext cx="3308543" cy="2748575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B1CF21B-4E30-7541-B595-6FBE39665E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7102" y="3916377"/>
            <a:ext cx="3308543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3983277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el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27E97-D647-9D4A-9A26-2C6049396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7B7CA-D70F-1D4B-A09A-E2A1938EC6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6ED1EF-EF20-2641-A7B2-9EBE77AE60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9799" y="1020541"/>
            <a:ext cx="2755503" cy="2397919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44D296-8A78-4842-A1F0-8FC741DE5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9799" y="3570685"/>
            <a:ext cx="2755503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4370AB1-2439-4640-B85B-2B300B530E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19850" y="1020541"/>
            <a:ext cx="2755503" cy="2397919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B1CF21B-4E30-7541-B595-6FBE39665E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9850" y="3570685"/>
            <a:ext cx="2755503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0F8A731-F76A-0547-95A4-FA41C674AB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59899" y="1025813"/>
            <a:ext cx="2755503" cy="2397919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A9644554-27FE-2A4C-8B55-E72EED788E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9900" y="3575961"/>
            <a:ext cx="2755501" cy="87034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1606436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el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27E97-D647-9D4A-9A26-2C6049396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7B7CA-D70F-1D4B-A09A-E2A1938EC6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6ED1EF-EF20-2641-A7B2-9EBE77AE60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9543" y="1020537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44D296-8A78-4842-A1F0-8FC741DE5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9543" y="3067740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sz="1100"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7AB5AA5-777C-644B-B8AE-9E4F10C6FC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68595" y="1020536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5C9EABA-D7DC-5648-9DD9-CD68640622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8596" y="3067739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sz="1100"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AD93E5FB-2E19-8E44-B951-C70F5912D6B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37651" y="1020536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EEFD4C23-7562-8645-8866-70F60E05F3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37648" y="3067739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sz="1100"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583194CF-E604-5E4E-8567-A631C802B6A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06706" y="1020536"/>
            <a:ext cx="1896332" cy="1896332"/>
          </a:xfrm>
          <a:solidFill>
            <a:schemeClr val="bg2"/>
          </a:solidFill>
          <a:ln w="2857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A218CCFB-4312-1944-9E8D-5C671D7B21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06704" y="3067739"/>
            <a:ext cx="1896333" cy="71777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None/>
              <a:defRPr sz="1100" b="0"/>
            </a:lvl1pPr>
            <a:lvl2pPr marL="257168" indent="0" algn="ctr">
              <a:buNone/>
              <a:defRPr/>
            </a:lvl2pPr>
            <a:lvl3pPr marL="514338" indent="0" algn="ctr">
              <a:buNone/>
              <a:defRPr/>
            </a:lvl3pPr>
            <a:lvl4pPr marL="771506" indent="0" algn="ctr">
              <a:buNone/>
              <a:defRPr/>
            </a:lvl4pPr>
            <a:lvl5pPr marL="1028674" indent="0" algn="ctr">
              <a:buNone/>
              <a:defRPr/>
            </a:lvl5pPr>
          </a:lstStyle>
          <a:p>
            <a:pPr>
              <a:spcBef>
                <a:spcPts val="0"/>
              </a:spcBef>
            </a:pPr>
            <a:r>
              <a:rPr lang="en-US" b="1"/>
              <a:t>Name</a:t>
            </a:r>
          </a:p>
          <a:p>
            <a:pPr>
              <a:spcBef>
                <a:spcPts val="0"/>
              </a:spcBef>
            </a:pPr>
            <a:r>
              <a:rPr lang="en-US" i="1"/>
              <a:t>Title</a:t>
            </a:r>
          </a:p>
          <a:p>
            <a:pPr>
              <a:spcBef>
                <a:spcPts val="0"/>
              </a:spcBef>
            </a:pPr>
            <a:r>
              <a:rPr lang="en-US" i="1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1071111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- 2 Lin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61" y="109958"/>
            <a:ext cx="7877967" cy="514203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3529"/>
            <a:ext cx="8676884" cy="356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1pPr>
            <a:lvl2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2pPr>
            <a:lvl3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3pPr>
            <a:lvl4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4pPr>
            <a:lvl5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16258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09960"/>
            <a:ext cx="7886328" cy="5142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2" y="883529"/>
            <a:ext cx="8664359" cy="356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1pPr>
            <a:lvl2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2pPr>
            <a:lvl3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3pPr>
            <a:lvl4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4pPr>
            <a:lvl5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9148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- 2 Lin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63" y="109960"/>
            <a:ext cx="7877967" cy="514203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2" y="883529"/>
            <a:ext cx="8676884" cy="3568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1pPr>
            <a:lvl2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2pPr>
            <a:lvl3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3pPr>
            <a:lvl4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4pPr>
            <a:lvl5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64082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- Lar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2" y="888167"/>
            <a:ext cx="8664359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2100"/>
              </a:lnSpc>
              <a:spcAft>
                <a:spcPts val="900"/>
              </a:spcAft>
              <a:defRPr sz="1800"/>
            </a:lvl1pPr>
            <a:lvl2pPr>
              <a:lnSpc>
                <a:spcPts val="2100"/>
              </a:lnSpc>
              <a:spcAft>
                <a:spcPts val="900"/>
              </a:spcAft>
              <a:defRPr sz="1800"/>
            </a:lvl2pPr>
            <a:lvl3pPr>
              <a:lnSpc>
                <a:spcPts val="2100"/>
              </a:lnSpc>
              <a:spcAft>
                <a:spcPts val="900"/>
              </a:spcAft>
              <a:defRPr sz="1800"/>
            </a:lvl3pPr>
            <a:lvl4pPr>
              <a:lnSpc>
                <a:spcPts val="2100"/>
              </a:lnSpc>
              <a:spcAft>
                <a:spcPts val="900"/>
              </a:spcAft>
              <a:defRPr sz="1800"/>
            </a:lvl4pPr>
            <a:lvl5pPr>
              <a:lnSpc>
                <a:spcPts val="2100"/>
              </a:lnSpc>
              <a:spcAft>
                <a:spcPts val="900"/>
              </a:spcAft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1083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2" y="888167"/>
            <a:ext cx="8664359" cy="3563912"/>
          </a:xfrm>
          <a:prstGeom prst="rect">
            <a:avLst/>
          </a:prstGeom>
        </p:spPr>
        <p:txBody>
          <a:bodyPr vert="horz" lIns="91440" tIns="45720" rIns="91440" bIns="45720" numCol="2" spcCol="365760" rtlCol="0">
            <a:noAutofit/>
          </a:bodyPr>
          <a:lstStyle>
            <a:lvl1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1pPr>
            <a:lvl2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2pPr>
            <a:lvl3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3pPr>
            <a:lvl4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4pPr>
            <a:lvl5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786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920B54F-5837-DA42-9506-C1938EE73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8167"/>
            <a:ext cx="4114800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2637" indent="-172637">
              <a:spcAft>
                <a:spcPts val="300"/>
              </a:spcAft>
              <a:buFont typeface="+mj-lt"/>
              <a:buAutoNum type="arabicPeriod"/>
              <a:tabLst/>
              <a:defRPr/>
            </a:lvl1pPr>
            <a:lvl2pPr marL="519100" indent="-173826">
              <a:spcAft>
                <a:spcPts val="300"/>
              </a:spcAft>
              <a:buSzPct val="90000"/>
              <a:buFont typeface="System Font Regular"/>
              <a:buChar char="&gt;"/>
              <a:tabLst/>
              <a:defRPr/>
            </a:lvl2pPr>
            <a:lvl3pPr marL="771506" indent="-172637">
              <a:spcAft>
                <a:spcPts val="300"/>
              </a:spcAft>
              <a:buFont typeface="Arial" panose="020B0604020202020204" pitchFamily="34" charset="0"/>
              <a:buChar char="•"/>
              <a:tabLst/>
              <a:defRPr/>
            </a:lvl3pPr>
            <a:lvl4pPr marL="1117969" indent="-172637">
              <a:spcAft>
                <a:spcPts val="300"/>
              </a:spcAft>
              <a:buSzPct val="100000"/>
              <a:buFont typeface="System Font Regular"/>
              <a:buChar char="-"/>
              <a:tabLst/>
              <a:defRPr/>
            </a:lvl4pPr>
            <a:lvl5pPr marL="1458480" indent="-173826"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0AB91B1-BBCE-7643-8B6C-E7F2FBB5400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813701" y="885847"/>
            <a:ext cx="4114800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2637" indent="-172637">
              <a:spcAft>
                <a:spcPts val="300"/>
              </a:spcAft>
              <a:buFont typeface="+mj-lt"/>
              <a:buAutoNum type="arabicPeriod"/>
              <a:tabLst/>
              <a:defRPr/>
            </a:lvl1pPr>
            <a:lvl2pPr marL="519100" indent="-173826">
              <a:spcAft>
                <a:spcPts val="300"/>
              </a:spcAft>
              <a:buSzPct val="90000"/>
              <a:buFont typeface="System Font Regular"/>
              <a:buChar char="&gt;"/>
              <a:tabLst/>
              <a:defRPr/>
            </a:lvl2pPr>
            <a:lvl3pPr marL="771506" indent="-172637">
              <a:spcAft>
                <a:spcPts val="300"/>
              </a:spcAft>
              <a:buFont typeface="Arial" panose="020B0604020202020204" pitchFamily="34" charset="0"/>
              <a:buChar char="•"/>
              <a:tabLst/>
              <a:defRPr/>
            </a:lvl3pPr>
            <a:lvl4pPr marL="1117969" indent="-172637">
              <a:spcAft>
                <a:spcPts val="300"/>
              </a:spcAft>
              <a:buSzPct val="100000"/>
              <a:buFont typeface="System Font Regular"/>
              <a:buChar char="-"/>
              <a:tabLst/>
              <a:defRPr/>
            </a:lvl4pPr>
            <a:lvl5pPr marL="1458480" indent="-173826"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99513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C1CB91-255E-AA4E-99ED-09111ECAD5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17914" y="888167"/>
            <a:ext cx="4115649" cy="358620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2" y="888167"/>
            <a:ext cx="4108452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7171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C1CB91-255E-AA4E-99ED-09111ECAD5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16697" y="888167"/>
            <a:ext cx="5616864" cy="358620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8167"/>
            <a:ext cx="2580013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spcAft>
                <a:spcPts val="300"/>
              </a:spcAft>
              <a:defRPr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3776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C1CB91-255E-AA4E-99ED-09111ECAD5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6701" y="888167"/>
            <a:ext cx="8689411" cy="3586202"/>
          </a:xfrm>
          <a:solidFill>
            <a:schemeClr val="bg2"/>
          </a:solidFill>
        </p:spPr>
        <p:txBody>
          <a:bodyPr/>
          <a:lstStyle>
            <a:lvl1pPr marL="214308" indent="-214308">
              <a:buFont typeface="System Font Regular"/>
              <a:buChar char="&gt;"/>
              <a:defRPr/>
            </a:lvl1pPr>
          </a:lstStyle>
          <a:p>
            <a:r>
              <a:rPr lang="en-US"/>
              <a:t>Don’t be afraid to add a great photo - and then speak to your points. </a:t>
            </a:r>
            <a:br>
              <a:rPr lang="en-US"/>
            </a:br>
            <a:r>
              <a:rPr lang="en-US"/>
              <a:t>Click icon to add your photo.</a:t>
            </a:r>
          </a:p>
        </p:txBody>
      </p:sp>
    </p:spTree>
    <p:extLst>
      <p:ext uri="{BB962C8B-B14F-4D97-AF65-F5344CB8AC3E}">
        <p14:creationId xmlns:p14="http://schemas.microsoft.com/office/powerpoint/2010/main" val="2872805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65FB083-CC8F-3F4A-9C36-2137D802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4711446"/>
            <a:ext cx="2057400" cy="273844"/>
          </a:xfrm>
        </p:spPr>
        <p:txBody>
          <a:bodyPr/>
          <a:lstStyle>
            <a:lvl1pPr>
              <a:defRPr sz="751" baseline="0">
                <a:solidFill>
                  <a:srgbClr val="929292"/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80427A-3A0C-7445-8125-8830D30A6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5946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v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65FB083-CC8F-3F4A-9C36-2137D802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4711446"/>
            <a:ext cx="2057400" cy="273844"/>
          </a:xfrm>
        </p:spPr>
        <p:txBody>
          <a:bodyPr/>
          <a:lstStyle>
            <a:lvl1pPr>
              <a:defRPr sz="751" baseline="0">
                <a:solidFill>
                  <a:schemeClr val="bg1"/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48C24-ADE2-9947-AD7E-37AA7F13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78992"/>
            <a:ext cx="7924800" cy="2862072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2497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- Lar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8167"/>
            <a:ext cx="8664358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2100"/>
              </a:lnSpc>
              <a:spcAft>
                <a:spcPts val="900"/>
              </a:spcAft>
              <a:defRPr sz="1800"/>
            </a:lvl1pPr>
            <a:lvl2pPr>
              <a:lnSpc>
                <a:spcPts val="2100"/>
              </a:lnSpc>
              <a:spcAft>
                <a:spcPts val="900"/>
              </a:spcAft>
              <a:defRPr sz="1800"/>
            </a:lvl2pPr>
            <a:lvl3pPr>
              <a:lnSpc>
                <a:spcPts val="2100"/>
              </a:lnSpc>
              <a:spcAft>
                <a:spcPts val="900"/>
              </a:spcAft>
              <a:defRPr sz="1800"/>
            </a:lvl3pPr>
            <a:lvl4pPr>
              <a:lnSpc>
                <a:spcPts val="2100"/>
              </a:lnSpc>
              <a:spcAft>
                <a:spcPts val="900"/>
              </a:spcAft>
              <a:defRPr sz="1800"/>
            </a:lvl4pPr>
            <a:lvl5pPr>
              <a:lnSpc>
                <a:spcPts val="2100"/>
              </a:lnSpc>
              <a:spcAft>
                <a:spcPts val="900"/>
              </a:spcAft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543619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v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65FB083-CC8F-3F4A-9C36-2137D802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4711446"/>
            <a:ext cx="2057400" cy="273844"/>
          </a:xfrm>
        </p:spPr>
        <p:txBody>
          <a:bodyPr/>
          <a:lstStyle>
            <a:lvl1pPr>
              <a:defRPr sz="751" baseline="0">
                <a:solidFill>
                  <a:schemeClr val="bg1"/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48C24-ADE2-9947-AD7E-37AA7F13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04288"/>
            <a:ext cx="7924800" cy="1234440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4AD90D-278A-8349-8764-92E27AF99F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618488"/>
            <a:ext cx="7924800" cy="576072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Title (Poll #, Phase, etc.) or delete</a:t>
            </a:r>
          </a:p>
        </p:txBody>
      </p:sp>
    </p:spTree>
    <p:extLst>
      <p:ext uri="{BB962C8B-B14F-4D97-AF65-F5344CB8AC3E}">
        <p14:creationId xmlns:p14="http://schemas.microsoft.com/office/powerpoint/2010/main" val="1273377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4826A-CBF3-49EA-A971-9887FE332BBA}" type="datetime1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CCC6-89BE-3B45-9EB8-7F7B7B39A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6705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696"/>
            <a:ext cx="9144000" cy="672109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939998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4" y="939998"/>
            <a:ext cx="3886199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215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142830" cy="5143500"/>
          </a:xfrm>
          <a:custGeom>
            <a:avLst/>
            <a:gdLst>
              <a:gd name="connsiteX0" fmla="*/ 0 w 13716000"/>
              <a:gd name="connsiteY0" fmla="*/ 0 h 13716000"/>
              <a:gd name="connsiteX1" fmla="*/ 10058354 w 13716000"/>
              <a:gd name="connsiteY1" fmla="*/ 0 h 13716000"/>
              <a:gd name="connsiteX2" fmla="*/ 13716000 w 13716000"/>
              <a:gd name="connsiteY2" fmla="*/ 13716000 h 13716000"/>
              <a:gd name="connsiteX3" fmla="*/ 3657646 w 137160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16000" h="13716000">
                <a:moveTo>
                  <a:pt x="0" y="0"/>
                </a:moveTo>
                <a:lnTo>
                  <a:pt x="10058354" y="0"/>
                </a:lnTo>
                <a:lnTo>
                  <a:pt x="13716000" y="13716000"/>
                </a:lnTo>
                <a:lnTo>
                  <a:pt x="3657646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453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EFC8-C833-804A-AA56-A1358509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98556A-FFCC-6245-8AFA-1890B1011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8C3ACF-CE32-2646-B8B8-2FC456D79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888167"/>
            <a:ext cx="8664358" cy="3563912"/>
          </a:xfrm>
          <a:prstGeom prst="rect">
            <a:avLst/>
          </a:prstGeom>
        </p:spPr>
        <p:txBody>
          <a:bodyPr vert="horz" lIns="91440" tIns="45720" rIns="91440" bIns="45720" numCol="2" spcCol="365760" rtlCol="0">
            <a:noAutofit/>
          </a:bodyPr>
          <a:lstStyle>
            <a:lvl1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1pPr>
            <a:lvl2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2pPr>
            <a:lvl3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3pPr>
            <a:lvl4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4pPr>
            <a:lvl5pPr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8039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67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6700" y="109958"/>
            <a:ext cx="7781776" cy="514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700" y="883528"/>
            <a:ext cx="8651832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71144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42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6" r:id="rId18"/>
    <p:sldLayoutId id="2147483737" r:id="rId19"/>
    <p:sldLayoutId id="2147483776" r:id="rId20"/>
    <p:sldLayoutId id="2147483778" r:id="rId21"/>
    <p:sldLayoutId id="2147483873" r:id="rId22"/>
    <p:sldLayoutId id="2147483874" r:id="rId23"/>
    <p:sldLayoutId id="2147483875" r:id="rId2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2641" indent="-172641" algn="l" defTabSz="685800" rtl="0" eaLnBrk="1" latinLnBrk="0" hangingPunct="1">
        <a:lnSpc>
          <a:spcPts val="2000"/>
        </a:lnSpc>
        <a:spcBef>
          <a:spcPts val="75"/>
        </a:spcBef>
        <a:spcAft>
          <a:spcPts val="300"/>
        </a:spcAft>
        <a:buSzPct val="90000"/>
        <a:buFont typeface="System Font Regular"/>
        <a:buChar char="&gt;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9113" indent="-176213" algn="l" defTabSz="685800" rtl="0" eaLnBrk="1" latinLnBrk="0" hangingPunct="1">
        <a:lnSpc>
          <a:spcPts val="2000"/>
        </a:lnSpc>
        <a:spcBef>
          <a:spcPts val="75"/>
        </a:spcBef>
        <a:spcAft>
          <a:spcPts val="3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71525" indent="-172641" algn="l" defTabSz="685800" rtl="0" eaLnBrk="1" latinLnBrk="0" hangingPunct="1">
        <a:lnSpc>
          <a:spcPts val="2000"/>
        </a:lnSpc>
        <a:spcBef>
          <a:spcPts val="75"/>
        </a:spcBef>
        <a:spcAft>
          <a:spcPts val="300"/>
        </a:spcAft>
        <a:buFont typeface="System Font Regular"/>
        <a:buChar char="-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17997" indent="-172641" algn="l" defTabSz="685800" rtl="0" eaLnBrk="1" latinLnBrk="0" hangingPunct="1">
        <a:lnSpc>
          <a:spcPts val="2000"/>
        </a:lnSpc>
        <a:spcBef>
          <a:spcPts val="75"/>
        </a:spcBef>
        <a:spcAft>
          <a:spcPts val="300"/>
        </a:spcAft>
        <a:buSzPct val="60000"/>
        <a:buFont typeface="Courier New" panose="02070309020205020404" pitchFamily="49" charset="0"/>
        <a:buChar char="o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8516" indent="-173831" algn="l" defTabSz="685800" rtl="0" eaLnBrk="1" latinLnBrk="0" hangingPunct="1">
        <a:lnSpc>
          <a:spcPts val="2000"/>
        </a:lnSpc>
        <a:spcBef>
          <a:spcPts val="75"/>
        </a:spcBef>
        <a:spcAft>
          <a:spcPts val="300"/>
        </a:spcAft>
        <a:buSzPct val="70000"/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5640" userDrawn="1">
          <p15:clr>
            <a:srgbClr val="F26B43"/>
          </p15:clr>
        </p15:guide>
        <p15:guide id="3" orient="horz" pos="2820" userDrawn="1">
          <p15:clr>
            <a:srgbClr val="F26B43"/>
          </p15:clr>
        </p15:guide>
        <p15:guide id="4" orient="horz" pos="540" userDrawn="1">
          <p15:clr>
            <a:srgbClr val="F26B43"/>
          </p15:clr>
        </p15:guide>
        <p15:guide id="5" pos="2880" userDrawn="1">
          <p15:clr>
            <a:srgbClr val="F26B43"/>
          </p15:clr>
        </p15:guide>
        <p15:guide id="6" pos="16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0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6700" y="109960"/>
            <a:ext cx="7781776" cy="514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700" y="883528"/>
            <a:ext cx="8651832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71144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893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2637" indent="-172637" algn="l" defTabSz="685783" rtl="0" eaLnBrk="1" latinLnBrk="0" hangingPunct="1">
        <a:lnSpc>
          <a:spcPts val="2000"/>
        </a:lnSpc>
        <a:spcBef>
          <a:spcPts val="75"/>
        </a:spcBef>
        <a:spcAft>
          <a:spcPts val="300"/>
        </a:spcAft>
        <a:buSzPct val="90000"/>
        <a:buFont typeface="System Font Regular"/>
        <a:buChar char="&gt;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9100" indent="-176209" algn="l" defTabSz="685783" rtl="0" eaLnBrk="1" latinLnBrk="0" hangingPunct="1">
        <a:lnSpc>
          <a:spcPts val="2000"/>
        </a:lnSpc>
        <a:spcBef>
          <a:spcPts val="75"/>
        </a:spcBef>
        <a:spcAft>
          <a:spcPts val="3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71506" indent="-172637" algn="l" defTabSz="685783" rtl="0" eaLnBrk="1" latinLnBrk="0" hangingPunct="1">
        <a:lnSpc>
          <a:spcPts val="2000"/>
        </a:lnSpc>
        <a:spcBef>
          <a:spcPts val="75"/>
        </a:spcBef>
        <a:spcAft>
          <a:spcPts val="300"/>
        </a:spcAft>
        <a:buFont typeface="System Font Regular"/>
        <a:buChar char="-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17969" indent="-172637" algn="l" defTabSz="685783" rtl="0" eaLnBrk="1" latinLnBrk="0" hangingPunct="1">
        <a:lnSpc>
          <a:spcPts val="2000"/>
        </a:lnSpc>
        <a:spcBef>
          <a:spcPts val="75"/>
        </a:spcBef>
        <a:spcAft>
          <a:spcPts val="300"/>
        </a:spcAft>
        <a:buSzPct val="60000"/>
        <a:buFont typeface="Courier New" panose="02070309020205020404" pitchFamily="49" charset="0"/>
        <a:buChar char="o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8480" indent="-173826" algn="l" defTabSz="685783" rtl="0" eaLnBrk="1" latinLnBrk="0" hangingPunct="1">
        <a:lnSpc>
          <a:spcPts val="2000"/>
        </a:lnSpc>
        <a:spcBef>
          <a:spcPts val="75"/>
        </a:spcBef>
        <a:spcAft>
          <a:spcPts val="300"/>
        </a:spcAft>
        <a:buSzPct val="70000"/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5640">
          <p15:clr>
            <a:srgbClr val="F26B43"/>
          </p15:clr>
        </p15:guide>
        <p15:guide id="3" orient="horz" pos="2820">
          <p15:clr>
            <a:srgbClr val="F26B43"/>
          </p15:clr>
        </p15:guide>
        <p15:guide id="4" orient="horz" pos="540">
          <p15:clr>
            <a:srgbClr val="F26B43"/>
          </p15:clr>
        </p15:guide>
        <p15:guide id="5" pos="2880">
          <p15:clr>
            <a:srgbClr val="F26B43"/>
          </p15:clr>
        </p15:guide>
        <p15:guide id="6" pos="16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6700" y="109958"/>
            <a:ext cx="7781776" cy="514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700" y="883528"/>
            <a:ext cx="8651832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71144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12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2" r:id="rId2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2641" indent="-172641" algn="l" defTabSz="685800" rtl="0" eaLnBrk="1" latinLnBrk="0" hangingPunct="1">
        <a:lnSpc>
          <a:spcPts val="2000"/>
        </a:lnSpc>
        <a:spcBef>
          <a:spcPts val="75"/>
        </a:spcBef>
        <a:spcAft>
          <a:spcPts val="300"/>
        </a:spcAft>
        <a:buSzPct val="90000"/>
        <a:buFont typeface="System Font Regular"/>
        <a:buChar char="&gt;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9113" indent="-176213" algn="l" defTabSz="685800" rtl="0" eaLnBrk="1" latinLnBrk="0" hangingPunct="1">
        <a:lnSpc>
          <a:spcPts val="2000"/>
        </a:lnSpc>
        <a:spcBef>
          <a:spcPts val="75"/>
        </a:spcBef>
        <a:spcAft>
          <a:spcPts val="3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71525" indent="-172641" algn="l" defTabSz="685800" rtl="0" eaLnBrk="1" latinLnBrk="0" hangingPunct="1">
        <a:lnSpc>
          <a:spcPts val="2000"/>
        </a:lnSpc>
        <a:spcBef>
          <a:spcPts val="75"/>
        </a:spcBef>
        <a:spcAft>
          <a:spcPts val="300"/>
        </a:spcAft>
        <a:buFont typeface="System Font Regular"/>
        <a:buChar char="-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17997" indent="-172641" algn="l" defTabSz="685800" rtl="0" eaLnBrk="1" latinLnBrk="0" hangingPunct="1">
        <a:lnSpc>
          <a:spcPts val="2000"/>
        </a:lnSpc>
        <a:spcBef>
          <a:spcPts val="75"/>
        </a:spcBef>
        <a:spcAft>
          <a:spcPts val="300"/>
        </a:spcAft>
        <a:buSzPct val="60000"/>
        <a:buFont typeface="Courier New" panose="02070309020205020404" pitchFamily="49" charset="0"/>
        <a:buChar char="o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8516" indent="-173831" algn="l" defTabSz="685800" rtl="0" eaLnBrk="1" latinLnBrk="0" hangingPunct="1">
        <a:lnSpc>
          <a:spcPts val="2000"/>
        </a:lnSpc>
        <a:spcBef>
          <a:spcPts val="75"/>
        </a:spcBef>
        <a:spcAft>
          <a:spcPts val="300"/>
        </a:spcAft>
        <a:buSzPct val="70000"/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5640">
          <p15:clr>
            <a:srgbClr val="F26B43"/>
          </p15:clr>
        </p15:guide>
        <p15:guide id="3" orient="horz" pos="2820">
          <p15:clr>
            <a:srgbClr val="F26B43"/>
          </p15:clr>
        </p15:guide>
        <p15:guide id="4" orient="horz" pos="540">
          <p15:clr>
            <a:srgbClr val="F26B43"/>
          </p15:clr>
        </p15:guide>
        <p15:guide id="5" pos="2880">
          <p15:clr>
            <a:srgbClr val="F26B43"/>
          </p15:clr>
        </p15:guide>
        <p15:guide id="6" pos="16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6700" y="109960"/>
            <a:ext cx="7781776" cy="514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700" y="883528"/>
            <a:ext cx="8651832" cy="3563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71144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9C633-AF9B-9840-B7F1-7587910FEF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6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  <p:sldLayoutId id="2147483868" r:id="rId17"/>
    <p:sldLayoutId id="2147483869" r:id="rId18"/>
    <p:sldLayoutId id="2147483871" r:id="rId19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2637" indent="-172637" algn="l" defTabSz="685783" rtl="0" eaLnBrk="1" latinLnBrk="0" hangingPunct="1">
        <a:lnSpc>
          <a:spcPts val="2000"/>
        </a:lnSpc>
        <a:spcBef>
          <a:spcPts val="75"/>
        </a:spcBef>
        <a:spcAft>
          <a:spcPts val="300"/>
        </a:spcAft>
        <a:buSzPct val="90000"/>
        <a:buFont typeface="System Font Regular"/>
        <a:buChar char="&gt;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9100" indent="-176209" algn="l" defTabSz="685783" rtl="0" eaLnBrk="1" latinLnBrk="0" hangingPunct="1">
        <a:lnSpc>
          <a:spcPts val="2000"/>
        </a:lnSpc>
        <a:spcBef>
          <a:spcPts val="75"/>
        </a:spcBef>
        <a:spcAft>
          <a:spcPts val="3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71506" indent="-172637" algn="l" defTabSz="685783" rtl="0" eaLnBrk="1" latinLnBrk="0" hangingPunct="1">
        <a:lnSpc>
          <a:spcPts val="2000"/>
        </a:lnSpc>
        <a:spcBef>
          <a:spcPts val="75"/>
        </a:spcBef>
        <a:spcAft>
          <a:spcPts val="300"/>
        </a:spcAft>
        <a:buFont typeface="System Font Regular"/>
        <a:buChar char="-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17969" indent="-172637" algn="l" defTabSz="685783" rtl="0" eaLnBrk="1" latinLnBrk="0" hangingPunct="1">
        <a:lnSpc>
          <a:spcPts val="2000"/>
        </a:lnSpc>
        <a:spcBef>
          <a:spcPts val="75"/>
        </a:spcBef>
        <a:spcAft>
          <a:spcPts val="300"/>
        </a:spcAft>
        <a:buSzPct val="60000"/>
        <a:buFont typeface="Courier New" panose="02070309020205020404" pitchFamily="49" charset="0"/>
        <a:buChar char="o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8480" indent="-173826" algn="l" defTabSz="685783" rtl="0" eaLnBrk="1" latinLnBrk="0" hangingPunct="1">
        <a:lnSpc>
          <a:spcPts val="2000"/>
        </a:lnSpc>
        <a:spcBef>
          <a:spcPts val="75"/>
        </a:spcBef>
        <a:spcAft>
          <a:spcPts val="300"/>
        </a:spcAft>
        <a:buSzPct val="70000"/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5640">
          <p15:clr>
            <a:srgbClr val="F26B43"/>
          </p15:clr>
        </p15:guide>
        <p15:guide id="3" orient="horz" pos="2820">
          <p15:clr>
            <a:srgbClr val="F26B43"/>
          </p15:clr>
        </p15:guide>
        <p15:guide id="4" orient="horz" pos="540">
          <p15:clr>
            <a:srgbClr val="F26B43"/>
          </p15:clr>
        </p15:guide>
        <p15:guide id="5" pos="2880">
          <p15:clr>
            <a:srgbClr val="F26B43"/>
          </p15:clr>
        </p15:guide>
        <p15:guide id="6" pos="1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3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8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49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art.metro.net/art-opportunities/main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4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678F7-F2C9-179C-6516-3DE93F570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CAA39E-C42B-8DE5-CFEF-8F7FD799DD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94417" y="4400537"/>
            <a:ext cx="4655876" cy="589788"/>
          </a:xfrm>
        </p:spPr>
        <p:txBody>
          <a:bodyPr vert="horz" lIns="68580" tIns="34290" rIns="68580" bIns="34290" rtlCol="0" anchor="t">
            <a:noAutofit/>
          </a:bodyPr>
          <a:lstStyle/>
          <a:p>
            <a:pPr>
              <a:lnSpc>
                <a:spcPct val="79422"/>
              </a:lnSpc>
            </a:pPr>
            <a:r>
              <a:rPr lang="es-ES_tradnl" sz="1600" b="0" noProof="0" dirty="0">
                <a:ea typeface="+mn-lt"/>
                <a:cs typeface="+mn-lt"/>
              </a:rPr>
              <a:t>REUNIONES COMUNITARIAS</a:t>
            </a:r>
            <a:r>
              <a:rPr lang="es-ES_tradnl" sz="1600" b="0" i="1" noProof="0" dirty="0"/>
              <a:t> – </a:t>
            </a:r>
            <a:r>
              <a:rPr lang="es-ES_tradnl" sz="1600" b="0" noProof="0" dirty="0">
                <a:ea typeface="+mn-lt"/>
                <a:cs typeface="+mn-lt"/>
              </a:rPr>
              <a:t>VERANO </a:t>
            </a:r>
            <a:r>
              <a:rPr lang="es-ES_tradnl" sz="1600" b="0" i="1" noProof="0" dirty="0"/>
              <a:t>2026</a:t>
            </a:r>
            <a:endParaRPr lang="es-ES_tradnl" noProof="0" dirty="0"/>
          </a:p>
          <a:p>
            <a:pPr>
              <a:lnSpc>
                <a:spcPct val="79422"/>
              </a:lnSpc>
            </a:pPr>
            <a:r>
              <a:rPr lang="es-ES_tradnl" sz="1400" b="0" noProof="0" dirty="0">
                <a:ea typeface="+mn-lt"/>
                <a:cs typeface="+mn-lt"/>
              </a:rPr>
              <a:t>PROYECTO </a:t>
            </a:r>
            <a:r>
              <a:rPr lang="es-ES_tradnl" sz="1400" b="0" noProof="0" dirty="0" err="1">
                <a:ea typeface="+mn-lt"/>
                <a:cs typeface="+mn-lt"/>
              </a:rPr>
              <a:t>BRT</a:t>
            </a:r>
            <a:r>
              <a:rPr lang="es-ES_tradnl" sz="1400" b="0" noProof="0" dirty="0">
                <a:ea typeface="+mn-lt"/>
                <a:cs typeface="+mn-lt"/>
              </a:rPr>
              <a:t> DEL CORREDOR DE TRÁNSITO VERMONT</a:t>
            </a:r>
            <a:endParaRPr lang="es-ES_tradnl" b="0" noProof="0" dirty="0">
              <a:ea typeface="+mn-lt"/>
              <a:cs typeface="+mn-lt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7AFE38A-3543-6051-B33A-4FC1CE63AA14}"/>
              </a:ext>
            </a:extLst>
          </p:cNvPr>
          <p:cNvSpPr txBox="1">
            <a:spLocks/>
          </p:cNvSpPr>
          <p:nvPr/>
        </p:nvSpPr>
        <p:spPr>
          <a:xfrm>
            <a:off x="2995834" y="3760801"/>
            <a:ext cx="6006484" cy="589788"/>
          </a:xfrm>
          <a:prstGeom prst="rect">
            <a:avLst/>
          </a:prstGeom>
        </p:spPr>
        <p:txBody>
          <a:bodyPr vert="horz" wrap="square" lIns="91440" tIns="0" rIns="0" bIns="0" rtlCol="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300"/>
              </a:spcAft>
              <a:buSzPct val="90000"/>
              <a:buFont typeface="System Font Regular"/>
              <a:buNone/>
              <a:tabLst/>
              <a:defRPr sz="21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19113" indent="-176213" algn="l" defTabSz="685800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25" indent="-172641" algn="l" defTabSz="685800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System Font Regular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7997" indent="-172641" algn="l" defTabSz="685800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8516" indent="-173831" algn="l" defTabSz="685800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noProof="0" dirty="0">
                <a:ea typeface="+mn-lt"/>
                <a:cs typeface="+mn-lt"/>
              </a:rPr>
              <a:t>Estamos planeando una nueva forma de viajar por Vermont.</a:t>
            </a:r>
          </a:p>
        </p:txBody>
      </p:sp>
    </p:spTree>
    <p:extLst>
      <p:ext uri="{BB962C8B-B14F-4D97-AF65-F5344CB8AC3E}">
        <p14:creationId xmlns:p14="http://schemas.microsoft.com/office/powerpoint/2010/main" val="1533828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96EA5E-9200-DE44-84E4-58E91E690D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29C633-AF9B-9840-B7F1-7587910FEF71}" type="slidenum">
              <a:rPr kumimoji="0" lang="ja-JP" sz="75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7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ja-JP" sz="75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map of a city&#10;&#10;Description automatically generated">
            <a:extLst>
              <a:ext uri="{FF2B5EF4-FFF2-40B4-BE49-F238E27FC236}">
                <a16:creationId xmlns:a16="http://schemas.microsoft.com/office/drawing/2014/main" id="{5E182AB6-8DCA-0B3E-6D8A-98F47CF943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9692" y="782367"/>
            <a:ext cx="4683248" cy="415951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406F398-2286-07A3-4D59-A1C2F1DFF7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3965889"/>
              </p:ext>
            </p:extLst>
          </p:nvPr>
        </p:nvGraphicFramePr>
        <p:xfrm>
          <a:off x="159888" y="784368"/>
          <a:ext cx="1967618" cy="3756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D7E93FD7-5D36-0682-6793-41F87CDE1C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0807877"/>
              </p:ext>
            </p:extLst>
          </p:nvPr>
        </p:nvGraphicFramePr>
        <p:xfrm>
          <a:off x="7029528" y="780569"/>
          <a:ext cx="1969339" cy="3935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831E69B3-D58C-15B8-F386-1629EFCEE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Descripción General del Corredor</a:t>
            </a:r>
            <a:endParaRPr lang="ja-JP" noProof="0"/>
          </a:p>
        </p:txBody>
      </p:sp>
      <p:pic>
        <p:nvPicPr>
          <p:cNvPr id="2" name="Graphic 1" descr="Stadium with solid fill">
            <a:extLst>
              <a:ext uri="{FF2B5EF4-FFF2-40B4-BE49-F238E27FC236}">
                <a16:creationId xmlns:a16="http://schemas.microsoft.com/office/drawing/2014/main" id="{03595001-C29E-E2B2-370C-92AC043D90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907892" y="2670474"/>
            <a:ext cx="174709" cy="174709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26756E4E-ECF3-9638-BCC3-8AFF5985561A}"/>
              </a:ext>
            </a:extLst>
          </p:cNvPr>
          <p:cNvSpPr/>
          <p:nvPr/>
        </p:nvSpPr>
        <p:spPr>
          <a:xfrm>
            <a:off x="5087403" y="2455827"/>
            <a:ext cx="531402" cy="168867"/>
          </a:xfrm>
          <a:prstGeom prst="wedgeRectCallout">
            <a:avLst>
              <a:gd name="adj1" fmla="val -46783"/>
              <a:gd name="adj2" fmla="val 920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sz="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2028 Olympic Venue</a:t>
            </a:r>
          </a:p>
        </p:txBody>
      </p:sp>
    </p:spTree>
    <p:extLst>
      <p:ext uri="{BB962C8B-B14F-4D97-AF65-F5344CB8AC3E}">
        <p14:creationId xmlns:p14="http://schemas.microsoft.com/office/powerpoint/2010/main" val="3846702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75043" y="1916561"/>
            <a:ext cx="1682949" cy="1677710"/>
          </a:xfrm>
          <a:prstGeom prst="ellipse">
            <a:avLst/>
          </a:prstGeom>
          <a:solidFill>
            <a:schemeClr val="bg1"/>
          </a:solidFill>
          <a:ln w="25400">
            <a:noFill/>
            <a:round/>
            <a:headEnd/>
            <a:tailEnd/>
          </a:ln>
          <a:effectLst>
            <a:outerShdw blurRad="508000" dist="254000" dir="54000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824666" y="3558492"/>
            <a:ext cx="809625" cy="353616"/>
          </a:xfrm>
          <a:custGeom>
            <a:avLst/>
            <a:gdLst>
              <a:gd name="T0" fmla="*/ 0 w 327"/>
              <a:gd name="T1" fmla="*/ 125 h 143"/>
              <a:gd name="T2" fmla="*/ 0 w 327"/>
              <a:gd name="T3" fmla="*/ 142 h 143"/>
              <a:gd name="T4" fmla="*/ 327 w 327"/>
              <a:gd name="T5" fmla="*/ 11 h 143"/>
              <a:gd name="T6" fmla="*/ 314 w 327"/>
              <a:gd name="T7" fmla="*/ 0 h 143"/>
              <a:gd name="T8" fmla="*/ 0 w 327"/>
              <a:gd name="T9" fmla="*/ 125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7" h="143">
                <a:moveTo>
                  <a:pt x="0" y="125"/>
                </a:moveTo>
                <a:cubicBezTo>
                  <a:pt x="0" y="142"/>
                  <a:pt x="0" y="142"/>
                  <a:pt x="0" y="142"/>
                </a:cubicBezTo>
                <a:cubicBezTo>
                  <a:pt x="118" y="143"/>
                  <a:pt x="236" y="99"/>
                  <a:pt x="327" y="11"/>
                </a:cubicBezTo>
                <a:cubicBezTo>
                  <a:pt x="323" y="8"/>
                  <a:pt x="318" y="4"/>
                  <a:pt x="314" y="0"/>
                </a:cubicBezTo>
                <a:cubicBezTo>
                  <a:pt x="226" y="84"/>
                  <a:pt x="113" y="125"/>
                  <a:pt x="0" y="125"/>
                </a:cubicBezTo>
                <a:close/>
              </a:path>
            </a:pathLst>
          </a:cu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1602144" y="2747676"/>
            <a:ext cx="388144" cy="838200"/>
          </a:xfrm>
          <a:custGeom>
            <a:avLst/>
            <a:gdLst>
              <a:gd name="T0" fmla="*/ 156 w 157"/>
              <a:gd name="T1" fmla="*/ 0 h 339"/>
              <a:gd name="T2" fmla="*/ 139 w 157"/>
              <a:gd name="T3" fmla="*/ 0 h 339"/>
              <a:gd name="T4" fmla="*/ 7 w 157"/>
              <a:gd name="T5" fmla="*/ 321 h 339"/>
              <a:gd name="T6" fmla="*/ 0 w 157"/>
              <a:gd name="T7" fmla="*/ 328 h 339"/>
              <a:gd name="T8" fmla="*/ 13 w 157"/>
              <a:gd name="T9" fmla="*/ 339 h 339"/>
              <a:gd name="T10" fmla="*/ 19 w 157"/>
              <a:gd name="T11" fmla="*/ 333 h 339"/>
              <a:gd name="T12" fmla="*/ 156 w 157"/>
              <a:gd name="T13" fmla="*/ 0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7" h="339">
                <a:moveTo>
                  <a:pt x="156" y="0"/>
                </a:moveTo>
                <a:cubicBezTo>
                  <a:pt x="139" y="0"/>
                  <a:pt x="139" y="0"/>
                  <a:pt x="139" y="0"/>
                </a:cubicBezTo>
                <a:cubicBezTo>
                  <a:pt x="139" y="116"/>
                  <a:pt x="96" y="233"/>
                  <a:pt x="7" y="321"/>
                </a:cubicBezTo>
                <a:cubicBezTo>
                  <a:pt x="5" y="324"/>
                  <a:pt x="2" y="326"/>
                  <a:pt x="0" y="328"/>
                </a:cubicBezTo>
                <a:cubicBezTo>
                  <a:pt x="4" y="332"/>
                  <a:pt x="9" y="336"/>
                  <a:pt x="13" y="339"/>
                </a:cubicBezTo>
                <a:cubicBezTo>
                  <a:pt x="15" y="337"/>
                  <a:pt x="17" y="335"/>
                  <a:pt x="19" y="333"/>
                </a:cubicBezTo>
                <a:cubicBezTo>
                  <a:pt x="111" y="241"/>
                  <a:pt x="157" y="120"/>
                  <a:pt x="156" y="0"/>
                </a:cubicBezTo>
                <a:close/>
              </a:path>
            </a:pathLst>
          </a:cu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831809" y="1598724"/>
            <a:ext cx="823913" cy="375047"/>
          </a:xfrm>
          <a:custGeom>
            <a:avLst/>
            <a:gdLst>
              <a:gd name="T0" fmla="*/ 330 w 333"/>
              <a:gd name="T1" fmla="*/ 136 h 152"/>
              <a:gd name="T2" fmla="*/ 0 w 333"/>
              <a:gd name="T3" fmla="*/ 0 h 152"/>
              <a:gd name="T4" fmla="*/ 0 w 333"/>
              <a:gd name="T5" fmla="*/ 17 h 152"/>
              <a:gd name="T6" fmla="*/ 318 w 333"/>
              <a:gd name="T7" fmla="*/ 149 h 152"/>
              <a:gd name="T8" fmla="*/ 322 w 333"/>
              <a:gd name="T9" fmla="*/ 152 h 152"/>
              <a:gd name="T10" fmla="*/ 333 w 333"/>
              <a:gd name="T11" fmla="*/ 140 h 152"/>
              <a:gd name="T12" fmla="*/ 330 w 333"/>
              <a:gd name="T13" fmla="*/ 136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3" h="152">
                <a:moveTo>
                  <a:pt x="330" y="136"/>
                </a:moveTo>
                <a:cubicBezTo>
                  <a:pt x="239" y="45"/>
                  <a:pt x="120" y="0"/>
                  <a:pt x="0" y="0"/>
                </a:cubicBezTo>
                <a:cubicBezTo>
                  <a:pt x="0" y="17"/>
                  <a:pt x="0" y="17"/>
                  <a:pt x="0" y="17"/>
                </a:cubicBezTo>
                <a:cubicBezTo>
                  <a:pt x="115" y="17"/>
                  <a:pt x="230" y="61"/>
                  <a:pt x="318" y="149"/>
                </a:cubicBezTo>
                <a:cubicBezTo>
                  <a:pt x="319" y="150"/>
                  <a:pt x="320" y="151"/>
                  <a:pt x="322" y="152"/>
                </a:cubicBezTo>
                <a:cubicBezTo>
                  <a:pt x="326" y="148"/>
                  <a:pt x="329" y="144"/>
                  <a:pt x="333" y="140"/>
                </a:cubicBezTo>
                <a:cubicBezTo>
                  <a:pt x="332" y="138"/>
                  <a:pt x="331" y="137"/>
                  <a:pt x="330" y="136"/>
                </a:cubicBezTo>
                <a:close/>
              </a:path>
            </a:pathLst>
          </a:cu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1629528" y="1945195"/>
            <a:ext cx="358379" cy="807244"/>
          </a:xfrm>
          <a:custGeom>
            <a:avLst/>
            <a:gdLst>
              <a:gd name="T0" fmla="*/ 145 w 145"/>
              <a:gd name="T1" fmla="*/ 327 h 327"/>
              <a:gd name="T2" fmla="*/ 11 w 145"/>
              <a:gd name="T3" fmla="*/ 0 h 327"/>
              <a:gd name="T4" fmla="*/ 0 w 145"/>
              <a:gd name="T5" fmla="*/ 12 h 327"/>
              <a:gd name="T6" fmla="*/ 128 w 145"/>
              <a:gd name="T7" fmla="*/ 327 h 327"/>
              <a:gd name="T8" fmla="*/ 145 w 145"/>
              <a:gd name="T9" fmla="*/ 327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5" h="327">
                <a:moveTo>
                  <a:pt x="145" y="327"/>
                </a:moveTo>
                <a:cubicBezTo>
                  <a:pt x="145" y="208"/>
                  <a:pt x="100" y="90"/>
                  <a:pt x="11" y="0"/>
                </a:cubicBezTo>
                <a:cubicBezTo>
                  <a:pt x="7" y="4"/>
                  <a:pt x="4" y="8"/>
                  <a:pt x="0" y="12"/>
                </a:cubicBezTo>
                <a:cubicBezTo>
                  <a:pt x="85" y="99"/>
                  <a:pt x="128" y="213"/>
                  <a:pt x="128" y="327"/>
                </a:cubicBezTo>
                <a:lnTo>
                  <a:pt x="145" y="327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1540231" y="1870186"/>
            <a:ext cx="172641" cy="173831"/>
          </a:xfrm>
          <a:custGeom>
            <a:avLst/>
            <a:gdLst>
              <a:gd name="T0" fmla="*/ 13 w 70"/>
              <a:gd name="T1" fmla="*/ 13 h 70"/>
              <a:gd name="T2" fmla="*/ 58 w 70"/>
              <a:gd name="T3" fmla="*/ 13 h 70"/>
              <a:gd name="T4" fmla="*/ 58 w 70"/>
              <a:gd name="T5" fmla="*/ 58 h 70"/>
              <a:gd name="T6" fmla="*/ 13 w 70"/>
              <a:gd name="T7" fmla="*/ 58 h 70"/>
              <a:gd name="T8" fmla="*/ 13 w 70"/>
              <a:gd name="T9" fmla="*/ 13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70">
                <a:moveTo>
                  <a:pt x="13" y="13"/>
                </a:moveTo>
                <a:cubicBezTo>
                  <a:pt x="25" y="0"/>
                  <a:pt x="45" y="0"/>
                  <a:pt x="58" y="13"/>
                </a:cubicBezTo>
                <a:cubicBezTo>
                  <a:pt x="70" y="25"/>
                  <a:pt x="70" y="45"/>
                  <a:pt x="58" y="58"/>
                </a:cubicBezTo>
                <a:cubicBezTo>
                  <a:pt x="45" y="70"/>
                  <a:pt x="25" y="70"/>
                  <a:pt x="13" y="58"/>
                </a:cubicBezTo>
                <a:cubicBezTo>
                  <a:pt x="0" y="45"/>
                  <a:pt x="0" y="25"/>
                  <a:pt x="1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728224" y="3813286"/>
            <a:ext cx="158354" cy="15835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1547375" y="3469195"/>
            <a:ext cx="172641" cy="173831"/>
          </a:xfrm>
          <a:custGeom>
            <a:avLst/>
            <a:gdLst>
              <a:gd name="T0" fmla="*/ 58 w 70"/>
              <a:gd name="T1" fmla="*/ 12 h 70"/>
              <a:gd name="T2" fmla="*/ 58 w 70"/>
              <a:gd name="T3" fmla="*/ 57 h 70"/>
              <a:gd name="T4" fmla="*/ 13 w 70"/>
              <a:gd name="T5" fmla="*/ 57 h 70"/>
              <a:gd name="T6" fmla="*/ 13 w 70"/>
              <a:gd name="T7" fmla="*/ 12 h 70"/>
              <a:gd name="T8" fmla="*/ 58 w 70"/>
              <a:gd name="T9" fmla="*/ 12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70">
                <a:moveTo>
                  <a:pt x="58" y="12"/>
                </a:moveTo>
                <a:cubicBezTo>
                  <a:pt x="70" y="25"/>
                  <a:pt x="70" y="45"/>
                  <a:pt x="58" y="57"/>
                </a:cubicBezTo>
                <a:cubicBezTo>
                  <a:pt x="46" y="70"/>
                  <a:pt x="25" y="70"/>
                  <a:pt x="13" y="57"/>
                </a:cubicBezTo>
                <a:cubicBezTo>
                  <a:pt x="0" y="45"/>
                  <a:pt x="0" y="25"/>
                  <a:pt x="13" y="12"/>
                </a:cubicBezTo>
                <a:cubicBezTo>
                  <a:pt x="25" y="0"/>
                  <a:pt x="46" y="0"/>
                  <a:pt x="5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728224" y="1543954"/>
            <a:ext cx="158354" cy="1583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1879606" y="2673857"/>
            <a:ext cx="158354" cy="15835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 21"/>
          <p:cNvSpPr>
            <a:spLocks/>
          </p:cNvSpPr>
          <p:nvPr/>
        </p:nvSpPr>
        <p:spPr bwMode="auto">
          <a:xfrm>
            <a:off x="1127088" y="804420"/>
            <a:ext cx="2324886" cy="472720"/>
          </a:xfrm>
          <a:custGeom>
            <a:avLst/>
            <a:gdLst>
              <a:gd name="T0" fmla="*/ 695 w 791"/>
              <a:gd name="T1" fmla="*/ 192 h 192"/>
              <a:gd name="T2" fmla="*/ 96 w 791"/>
              <a:gd name="T3" fmla="*/ 192 h 192"/>
              <a:gd name="T4" fmla="*/ 0 w 791"/>
              <a:gd name="T5" fmla="*/ 96 h 192"/>
              <a:gd name="T6" fmla="*/ 0 w 791"/>
              <a:gd name="T7" fmla="*/ 96 h 192"/>
              <a:gd name="T8" fmla="*/ 96 w 791"/>
              <a:gd name="T9" fmla="*/ 0 h 192"/>
              <a:gd name="T10" fmla="*/ 695 w 791"/>
              <a:gd name="T11" fmla="*/ 0 h 192"/>
              <a:gd name="T12" fmla="*/ 791 w 791"/>
              <a:gd name="T13" fmla="*/ 96 h 192"/>
              <a:gd name="T14" fmla="*/ 791 w 791"/>
              <a:gd name="T15" fmla="*/ 96 h 192"/>
              <a:gd name="T16" fmla="*/ 695 w 791"/>
              <a:gd name="T17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91" h="192">
                <a:moveTo>
                  <a:pt x="695" y="192"/>
                </a:moveTo>
                <a:cubicBezTo>
                  <a:pt x="96" y="192"/>
                  <a:pt x="96" y="192"/>
                  <a:pt x="96" y="192"/>
                </a:cubicBezTo>
                <a:cubicBezTo>
                  <a:pt x="43" y="192"/>
                  <a:pt x="0" y="149"/>
                  <a:pt x="0" y="96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43"/>
                  <a:pt x="43" y="0"/>
                  <a:pt x="96" y="0"/>
                </a:cubicBezTo>
                <a:cubicBezTo>
                  <a:pt x="695" y="0"/>
                  <a:pt x="695" y="0"/>
                  <a:pt x="695" y="0"/>
                </a:cubicBezTo>
                <a:cubicBezTo>
                  <a:pt x="748" y="0"/>
                  <a:pt x="791" y="43"/>
                  <a:pt x="791" y="96"/>
                </a:cubicBezTo>
                <a:cubicBezTo>
                  <a:pt x="791" y="96"/>
                  <a:pt x="791" y="96"/>
                  <a:pt x="791" y="96"/>
                </a:cubicBezTo>
                <a:cubicBezTo>
                  <a:pt x="791" y="149"/>
                  <a:pt x="748" y="192"/>
                  <a:pt x="695" y="19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 22"/>
          <p:cNvSpPr>
            <a:spLocks/>
          </p:cNvSpPr>
          <p:nvPr/>
        </p:nvSpPr>
        <p:spPr bwMode="auto">
          <a:xfrm>
            <a:off x="1845795" y="1545752"/>
            <a:ext cx="2429282" cy="502412"/>
          </a:xfrm>
          <a:custGeom>
            <a:avLst/>
            <a:gdLst>
              <a:gd name="T0" fmla="*/ 696 w 791"/>
              <a:gd name="T1" fmla="*/ 191 h 191"/>
              <a:gd name="T2" fmla="*/ 96 w 791"/>
              <a:gd name="T3" fmla="*/ 191 h 191"/>
              <a:gd name="T4" fmla="*/ 0 w 791"/>
              <a:gd name="T5" fmla="*/ 95 h 191"/>
              <a:gd name="T6" fmla="*/ 0 w 791"/>
              <a:gd name="T7" fmla="*/ 95 h 191"/>
              <a:gd name="T8" fmla="*/ 96 w 791"/>
              <a:gd name="T9" fmla="*/ 0 h 191"/>
              <a:gd name="T10" fmla="*/ 696 w 791"/>
              <a:gd name="T11" fmla="*/ 0 h 191"/>
              <a:gd name="T12" fmla="*/ 791 w 791"/>
              <a:gd name="T13" fmla="*/ 95 h 191"/>
              <a:gd name="T14" fmla="*/ 791 w 791"/>
              <a:gd name="T15" fmla="*/ 95 h 191"/>
              <a:gd name="T16" fmla="*/ 696 w 791"/>
              <a:gd name="T17" fmla="*/ 191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91" h="191">
                <a:moveTo>
                  <a:pt x="696" y="191"/>
                </a:moveTo>
                <a:cubicBezTo>
                  <a:pt x="96" y="191"/>
                  <a:pt x="96" y="191"/>
                  <a:pt x="96" y="191"/>
                </a:cubicBezTo>
                <a:cubicBezTo>
                  <a:pt x="43" y="191"/>
                  <a:pt x="0" y="148"/>
                  <a:pt x="0" y="95"/>
                </a:cubicBezTo>
                <a:cubicBezTo>
                  <a:pt x="0" y="95"/>
                  <a:pt x="0" y="95"/>
                  <a:pt x="0" y="95"/>
                </a:cubicBezTo>
                <a:cubicBezTo>
                  <a:pt x="0" y="42"/>
                  <a:pt x="43" y="0"/>
                  <a:pt x="96" y="0"/>
                </a:cubicBezTo>
                <a:cubicBezTo>
                  <a:pt x="696" y="0"/>
                  <a:pt x="696" y="0"/>
                  <a:pt x="696" y="0"/>
                </a:cubicBezTo>
                <a:cubicBezTo>
                  <a:pt x="748" y="0"/>
                  <a:pt x="791" y="42"/>
                  <a:pt x="791" y="95"/>
                </a:cubicBezTo>
                <a:cubicBezTo>
                  <a:pt x="791" y="95"/>
                  <a:pt x="791" y="95"/>
                  <a:pt x="791" y="95"/>
                </a:cubicBezTo>
                <a:cubicBezTo>
                  <a:pt x="791" y="148"/>
                  <a:pt x="748" y="191"/>
                  <a:pt x="696" y="1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 23"/>
          <p:cNvSpPr>
            <a:spLocks/>
          </p:cNvSpPr>
          <p:nvPr/>
        </p:nvSpPr>
        <p:spPr bwMode="auto">
          <a:xfrm>
            <a:off x="2276797" y="2258398"/>
            <a:ext cx="2181770" cy="487543"/>
          </a:xfrm>
          <a:custGeom>
            <a:avLst/>
            <a:gdLst>
              <a:gd name="T0" fmla="*/ 695 w 791"/>
              <a:gd name="T1" fmla="*/ 191 h 191"/>
              <a:gd name="T2" fmla="*/ 96 w 791"/>
              <a:gd name="T3" fmla="*/ 191 h 191"/>
              <a:gd name="T4" fmla="*/ 0 w 791"/>
              <a:gd name="T5" fmla="*/ 96 h 191"/>
              <a:gd name="T6" fmla="*/ 0 w 791"/>
              <a:gd name="T7" fmla="*/ 96 h 191"/>
              <a:gd name="T8" fmla="*/ 96 w 791"/>
              <a:gd name="T9" fmla="*/ 0 h 191"/>
              <a:gd name="T10" fmla="*/ 695 w 791"/>
              <a:gd name="T11" fmla="*/ 0 h 191"/>
              <a:gd name="T12" fmla="*/ 791 w 791"/>
              <a:gd name="T13" fmla="*/ 96 h 191"/>
              <a:gd name="T14" fmla="*/ 791 w 791"/>
              <a:gd name="T15" fmla="*/ 96 h 191"/>
              <a:gd name="T16" fmla="*/ 695 w 791"/>
              <a:gd name="T17" fmla="*/ 191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91" h="191">
                <a:moveTo>
                  <a:pt x="695" y="191"/>
                </a:moveTo>
                <a:cubicBezTo>
                  <a:pt x="96" y="191"/>
                  <a:pt x="96" y="191"/>
                  <a:pt x="96" y="191"/>
                </a:cubicBezTo>
                <a:cubicBezTo>
                  <a:pt x="43" y="191"/>
                  <a:pt x="0" y="149"/>
                  <a:pt x="0" y="96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43"/>
                  <a:pt x="43" y="0"/>
                  <a:pt x="96" y="0"/>
                </a:cubicBezTo>
                <a:cubicBezTo>
                  <a:pt x="695" y="0"/>
                  <a:pt x="695" y="0"/>
                  <a:pt x="695" y="0"/>
                </a:cubicBezTo>
                <a:cubicBezTo>
                  <a:pt x="748" y="0"/>
                  <a:pt x="791" y="43"/>
                  <a:pt x="791" y="96"/>
                </a:cubicBezTo>
                <a:cubicBezTo>
                  <a:pt x="791" y="96"/>
                  <a:pt x="791" y="96"/>
                  <a:pt x="791" y="96"/>
                </a:cubicBezTo>
                <a:cubicBezTo>
                  <a:pt x="791" y="149"/>
                  <a:pt x="748" y="191"/>
                  <a:pt x="695" y="1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 24"/>
          <p:cNvSpPr>
            <a:spLocks/>
          </p:cNvSpPr>
          <p:nvPr/>
        </p:nvSpPr>
        <p:spPr bwMode="auto">
          <a:xfrm>
            <a:off x="2075572" y="2971223"/>
            <a:ext cx="2125642" cy="495185"/>
          </a:xfrm>
          <a:custGeom>
            <a:avLst/>
            <a:gdLst>
              <a:gd name="T0" fmla="*/ 696 w 791"/>
              <a:gd name="T1" fmla="*/ 192 h 192"/>
              <a:gd name="T2" fmla="*/ 96 w 791"/>
              <a:gd name="T3" fmla="*/ 192 h 192"/>
              <a:gd name="T4" fmla="*/ 0 w 791"/>
              <a:gd name="T5" fmla="*/ 96 h 192"/>
              <a:gd name="T6" fmla="*/ 0 w 791"/>
              <a:gd name="T7" fmla="*/ 96 h 192"/>
              <a:gd name="T8" fmla="*/ 96 w 791"/>
              <a:gd name="T9" fmla="*/ 0 h 192"/>
              <a:gd name="T10" fmla="*/ 696 w 791"/>
              <a:gd name="T11" fmla="*/ 0 h 192"/>
              <a:gd name="T12" fmla="*/ 791 w 791"/>
              <a:gd name="T13" fmla="*/ 96 h 192"/>
              <a:gd name="T14" fmla="*/ 791 w 791"/>
              <a:gd name="T15" fmla="*/ 96 h 192"/>
              <a:gd name="T16" fmla="*/ 696 w 791"/>
              <a:gd name="T17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91" h="192">
                <a:moveTo>
                  <a:pt x="696" y="192"/>
                </a:moveTo>
                <a:cubicBezTo>
                  <a:pt x="96" y="192"/>
                  <a:pt x="96" y="192"/>
                  <a:pt x="96" y="192"/>
                </a:cubicBezTo>
                <a:cubicBezTo>
                  <a:pt x="43" y="192"/>
                  <a:pt x="0" y="149"/>
                  <a:pt x="0" y="96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43"/>
                  <a:pt x="43" y="0"/>
                  <a:pt x="96" y="0"/>
                </a:cubicBezTo>
                <a:cubicBezTo>
                  <a:pt x="696" y="0"/>
                  <a:pt x="696" y="0"/>
                  <a:pt x="696" y="0"/>
                </a:cubicBezTo>
                <a:cubicBezTo>
                  <a:pt x="748" y="0"/>
                  <a:pt x="791" y="43"/>
                  <a:pt x="791" y="96"/>
                </a:cubicBezTo>
                <a:cubicBezTo>
                  <a:pt x="791" y="96"/>
                  <a:pt x="791" y="96"/>
                  <a:pt x="791" y="96"/>
                </a:cubicBezTo>
                <a:cubicBezTo>
                  <a:pt x="791" y="149"/>
                  <a:pt x="748" y="192"/>
                  <a:pt x="696" y="19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 25"/>
          <p:cNvSpPr>
            <a:spLocks/>
          </p:cNvSpPr>
          <p:nvPr/>
        </p:nvSpPr>
        <p:spPr bwMode="auto">
          <a:xfrm>
            <a:off x="1482642" y="3736352"/>
            <a:ext cx="2353801" cy="488078"/>
          </a:xfrm>
          <a:custGeom>
            <a:avLst/>
            <a:gdLst>
              <a:gd name="T0" fmla="*/ 695 w 791"/>
              <a:gd name="T1" fmla="*/ 191 h 191"/>
              <a:gd name="T2" fmla="*/ 96 w 791"/>
              <a:gd name="T3" fmla="*/ 191 h 191"/>
              <a:gd name="T4" fmla="*/ 0 w 791"/>
              <a:gd name="T5" fmla="*/ 96 h 191"/>
              <a:gd name="T6" fmla="*/ 0 w 791"/>
              <a:gd name="T7" fmla="*/ 96 h 191"/>
              <a:gd name="T8" fmla="*/ 96 w 791"/>
              <a:gd name="T9" fmla="*/ 0 h 191"/>
              <a:gd name="T10" fmla="*/ 695 w 791"/>
              <a:gd name="T11" fmla="*/ 0 h 191"/>
              <a:gd name="T12" fmla="*/ 791 w 791"/>
              <a:gd name="T13" fmla="*/ 96 h 191"/>
              <a:gd name="T14" fmla="*/ 791 w 791"/>
              <a:gd name="T15" fmla="*/ 96 h 191"/>
              <a:gd name="T16" fmla="*/ 695 w 791"/>
              <a:gd name="T17" fmla="*/ 191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91" h="191">
                <a:moveTo>
                  <a:pt x="695" y="191"/>
                </a:moveTo>
                <a:cubicBezTo>
                  <a:pt x="96" y="191"/>
                  <a:pt x="96" y="191"/>
                  <a:pt x="96" y="191"/>
                </a:cubicBezTo>
                <a:cubicBezTo>
                  <a:pt x="43" y="191"/>
                  <a:pt x="0" y="148"/>
                  <a:pt x="0" y="96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43"/>
                  <a:pt x="43" y="0"/>
                  <a:pt x="96" y="0"/>
                </a:cubicBezTo>
                <a:cubicBezTo>
                  <a:pt x="695" y="0"/>
                  <a:pt x="695" y="0"/>
                  <a:pt x="695" y="0"/>
                </a:cubicBezTo>
                <a:cubicBezTo>
                  <a:pt x="748" y="0"/>
                  <a:pt x="791" y="43"/>
                  <a:pt x="791" y="96"/>
                </a:cubicBezTo>
                <a:cubicBezTo>
                  <a:pt x="791" y="96"/>
                  <a:pt x="791" y="96"/>
                  <a:pt x="791" y="96"/>
                </a:cubicBezTo>
                <a:cubicBezTo>
                  <a:pt x="791" y="148"/>
                  <a:pt x="748" y="191"/>
                  <a:pt x="695" y="1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39E83E4-AE0E-9444-A7D6-154E820B63EB}"/>
              </a:ext>
            </a:extLst>
          </p:cNvPr>
          <p:cNvSpPr txBox="1"/>
          <p:nvPr/>
        </p:nvSpPr>
        <p:spPr>
          <a:xfrm>
            <a:off x="1722835" y="816204"/>
            <a:ext cx="1513951" cy="446276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>
              <a:spcBef>
                <a:spcPts val="400"/>
              </a:spcBef>
              <a:defRPr/>
            </a:pPr>
            <a:r>
              <a:rPr lang="ja-JP" sz="1150" b="1" spc="-45" noProof="0">
                <a:solidFill>
                  <a:schemeClr val="bg1"/>
                </a:solidFill>
                <a:ea typeface="+mn-lt"/>
                <a:cs typeface="+mn-lt"/>
              </a:rPr>
              <a:t>Programa de Colaboración Comunitaria</a:t>
            </a:r>
            <a:endParaRPr lang="ja-JP" sz="1150" noProof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39E83E4-AE0E-9444-A7D6-154E820B63EB}"/>
              </a:ext>
            </a:extLst>
          </p:cNvPr>
          <p:cNvSpPr txBox="1"/>
          <p:nvPr/>
        </p:nvSpPr>
        <p:spPr>
          <a:xfrm>
            <a:off x="2232063" y="1568223"/>
            <a:ext cx="1966545" cy="460214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>
              <a:spcBef>
                <a:spcPts val="400"/>
              </a:spcBef>
              <a:defRPr/>
            </a:pPr>
            <a:r>
              <a:rPr lang="ja-JP" sz="1150" b="1" spc="-45" noProof="0">
                <a:solidFill>
                  <a:srgbClr val="F8F8F8"/>
                </a:solidFill>
                <a:ea typeface="+mn-lt"/>
                <a:cs typeface="+mn-lt"/>
              </a:rPr>
              <a:t>Sesiones informativas para funcionarios electos e instituciones</a:t>
            </a:r>
            <a:endParaRPr lang="ja-JP" sz="1150" b="1" noProof="0">
              <a:ea typeface="Calibri"/>
              <a:cs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39E83E4-AE0E-9444-A7D6-154E820B63EB}"/>
              </a:ext>
            </a:extLst>
          </p:cNvPr>
          <p:cNvSpPr txBox="1"/>
          <p:nvPr/>
        </p:nvSpPr>
        <p:spPr>
          <a:xfrm>
            <a:off x="2635004" y="3067926"/>
            <a:ext cx="1525658" cy="276999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>
              <a:defRPr/>
            </a:pPr>
            <a:r>
              <a:rPr lang="ja-JP" sz="1150" b="1" spc="-45" noProof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lt"/>
                <a:cs typeface="+mn-lt"/>
              </a:rPr>
              <a:t>Eventos comunitarios</a:t>
            </a:r>
            <a:endParaRPr lang="ja-JP" sz="1150" noProof="0">
              <a:ea typeface="Calibri"/>
              <a:cs typeface="Calibri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39E83E4-AE0E-9444-A7D6-154E820B63EB}"/>
              </a:ext>
            </a:extLst>
          </p:cNvPr>
          <p:cNvSpPr txBox="1"/>
          <p:nvPr/>
        </p:nvSpPr>
        <p:spPr>
          <a:xfrm>
            <a:off x="2885291" y="2279837"/>
            <a:ext cx="1391616" cy="446276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>
              <a:spcBef>
                <a:spcPts val="400"/>
              </a:spcBef>
              <a:defRPr/>
            </a:pPr>
            <a:r>
              <a:rPr lang="ja-JP" sz="1150" b="1" spc="-45" noProof="0">
                <a:solidFill>
                  <a:srgbClr val="F8F8F8"/>
                </a:solidFill>
                <a:ea typeface="+mn-lt"/>
                <a:cs typeface="+mn-lt"/>
              </a:rPr>
              <a:t>Presentaciones ante los Consejos Vecinales</a:t>
            </a:r>
            <a:endParaRPr lang="ja-JP" sz="1150" b="1" noProof="0">
              <a:ea typeface="Calibri"/>
              <a:cs typeface="Calibri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39E83E4-AE0E-9444-A7D6-154E820B63EB}"/>
              </a:ext>
            </a:extLst>
          </p:cNvPr>
          <p:cNvSpPr txBox="1"/>
          <p:nvPr/>
        </p:nvSpPr>
        <p:spPr>
          <a:xfrm>
            <a:off x="1880068" y="3745403"/>
            <a:ext cx="1861740" cy="446276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>
              <a:spcBef>
                <a:spcPts val="400"/>
              </a:spcBef>
              <a:defRPr/>
            </a:pPr>
            <a:r>
              <a:rPr lang="ja-JP" sz="1150" b="1" spc="-45" noProof="0">
                <a:solidFill>
                  <a:schemeClr val="bg1"/>
                </a:solidFill>
                <a:ea typeface="+mn-lt"/>
                <a:cs typeface="+mn-lt"/>
              </a:rPr>
              <a:t>Talleres</a:t>
            </a:r>
            <a:r>
              <a:rPr kumimoji="0" lang="ja-JP" sz="1150" b="1" i="0" u="none" strike="noStrike" kern="1200" cap="none" spc="-4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lt"/>
                <a:cs typeface="+mn-lt"/>
              </a:rPr>
              <a:t>, </a:t>
            </a:r>
            <a:r>
              <a:rPr lang="ja-JP" sz="1150" b="1" spc="-45" noProof="0">
                <a:solidFill>
                  <a:schemeClr val="bg1"/>
                </a:solidFill>
                <a:ea typeface="+mn-lt"/>
                <a:cs typeface="+mn-lt"/>
              </a:rPr>
              <a:t>reuniones y conversaciones con la comunidad</a:t>
            </a:r>
            <a:endParaRPr lang="ja-JP" sz="1150" noProof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DCD885-51D0-45A3-AD86-D8BDD6102110}" type="slidenum">
              <a:rPr kumimoji="0" lang="ja-JP" sz="751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ja-JP" sz="751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Handshake with solid fill">
            <a:extLst>
              <a:ext uri="{FF2B5EF4-FFF2-40B4-BE49-F238E27FC236}">
                <a16:creationId xmlns:a16="http://schemas.microsoft.com/office/drawing/2014/main" id="{C72E8018-F471-3EE3-DBBE-AA9E8F32B2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15405" y="879675"/>
            <a:ext cx="337497" cy="351714"/>
          </a:xfrm>
          <a:prstGeom prst="rect">
            <a:avLst/>
          </a:prstGeom>
        </p:spPr>
      </p:pic>
      <p:sp>
        <p:nvSpPr>
          <p:cNvPr id="22" name="Freeform 83">
            <a:extLst>
              <a:ext uri="{FF2B5EF4-FFF2-40B4-BE49-F238E27FC236}">
                <a16:creationId xmlns:a16="http://schemas.microsoft.com/office/drawing/2014/main" id="{3731103E-3650-6138-9653-B18BF03A8984}"/>
              </a:ext>
            </a:extLst>
          </p:cNvPr>
          <p:cNvSpPr>
            <a:spLocks noEditPoints="1"/>
          </p:cNvSpPr>
          <p:nvPr/>
        </p:nvSpPr>
        <p:spPr bwMode="auto">
          <a:xfrm>
            <a:off x="1986330" y="1688083"/>
            <a:ext cx="213570" cy="201345"/>
          </a:xfrm>
          <a:custGeom>
            <a:avLst/>
            <a:gdLst>
              <a:gd name="T0" fmla="*/ 42 w 160"/>
              <a:gd name="T1" fmla="*/ 103 h 159"/>
              <a:gd name="T2" fmla="*/ 66 w 160"/>
              <a:gd name="T3" fmla="*/ 79 h 159"/>
              <a:gd name="T4" fmla="*/ 42 w 160"/>
              <a:gd name="T5" fmla="*/ 56 h 159"/>
              <a:gd name="T6" fmla="*/ 19 w 160"/>
              <a:gd name="T7" fmla="*/ 79 h 159"/>
              <a:gd name="T8" fmla="*/ 42 w 160"/>
              <a:gd name="T9" fmla="*/ 103 h 159"/>
              <a:gd name="T10" fmla="*/ 117 w 160"/>
              <a:gd name="T11" fmla="*/ 0 h 159"/>
              <a:gd name="T12" fmla="*/ 76 w 160"/>
              <a:gd name="T13" fmla="*/ 42 h 159"/>
              <a:gd name="T14" fmla="*/ 81 w 160"/>
              <a:gd name="T15" fmla="*/ 62 h 159"/>
              <a:gd name="T16" fmla="*/ 76 w 160"/>
              <a:gd name="T17" fmla="*/ 78 h 159"/>
              <a:gd name="T18" fmla="*/ 77 w 160"/>
              <a:gd name="T19" fmla="*/ 82 h 159"/>
              <a:gd name="T20" fmla="*/ 81 w 160"/>
              <a:gd name="T21" fmla="*/ 84 h 159"/>
              <a:gd name="T22" fmla="*/ 99 w 160"/>
              <a:gd name="T23" fmla="*/ 80 h 159"/>
              <a:gd name="T24" fmla="*/ 118 w 160"/>
              <a:gd name="T25" fmla="*/ 84 h 159"/>
              <a:gd name="T26" fmla="*/ 160 w 160"/>
              <a:gd name="T27" fmla="*/ 42 h 159"/>
              <a:gd name="T28" fmla="*/ 117 w 160"/>
              <a:gd name="T29" fmla="*/ 0 h 159"/>
              <a:gd name="T30" fmla="*/ 123 w 160"/>
              <a:gd name="T31" fmla="*/ 61 h 159"/>
              <a:gd name="T32" fmla="*/ 117 w 160"/>
              <a:gd name="T33" fmla="*/ 66 h 159"/>
              <a:gd name="T34" fmla="*/ 113 w 160"/>
              <a:gd name="T35" fmla="*/ 61 h 159"/>
              <a:gd name="T36" fmla="*/ 113 w 160"/>
              <a:gd name="T37" fmla="*/ 43 h 159"/>
              <a:gd name="T38" fmla="*/ 117 w 160"/>
              <a:gd name="T39" fmla="*/ 37 h 159"/>
              <a:gd name="T40" fmla="*/ 123 w 160"/>
              <a:gd name="T41" fmla="*/ 43 h 159"/>
              <a:gd name="T42" fmla="*/ 123 w 160"/>
              <a:gd name="T43" fmla="*/ 61 h 159"/>
              <a:gd name="T44" fmla="*/ 117 w 160"/>
              <a:gd name="T45" fmla="*/ 33 h 159"/>
              <a:gd name="T46" fmla="*/ 113 w 160"/>
              <a:gd name="T47" fmla="*/ 28 h 159"/>
              <a:gd name="T48" fmla="*/ 117 w 160"/>
              <a:gd name="T49" fmla="*/ 23 h 159"/>
              <a:gd name="T50" fmla="*/ 123 w 160"/>
              <a:gd name="T51" fmla="*/ 28 h 159"/>
              <a:gd name="T52" fmla="*/ 117 w 160"/>
              <a:gd name="T53" fmla="*/ 33 h 159"/>
              <a:gd name="T54" fmla="*/ 67 w 160"/>
              <a:gd name="T55" fmla="*/ 101 h 159"/>
              <a:gd name="T56" fmla="*/ 42 w 160"/>
              <a:gd name="T57" fmla="*/ 112 h 159"/>
              <a:gd name="T58" fmla="*/ 18 w 160"/>
              <a:gd name="T59" fmla="*/ 101 h 159"/>
              <a:gd name="T60" fmla="*/ 0 w 160"/>
              <a:gd name="T61" fmla="*/ 135 h 159"/>
              <a:gd name="T62" fmla="*/ 0 w 160"/>
              <a:gd name="T63" fmla="*/ 154 h 159"/>
              <a:gd name="T64" fmla="*/ 4 w 160"/>
              <a:gd name="T65" fmla="*/ 159 h 159"/>
              <a:gd name="T66" fmla="*/ 80 w 160"/>
              <a:gd name="T67" fmla="*/ 159 h 159"/>
              <a:gd name="T68" fmla="*/ 85 w 160"/>
              <a:gd name="T69" fmla="*/ 154 h 159"/>
              <a:gd name="T70" fmla="*/ 85 w 160"/>
              <a:gd name="T71" fmla="*/ 135 h 159"/>
              <a:gd name="T72" fmla="*/ 67 w 160"/>
              <a:gd name="T73" fmla="*/ 101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60" h="159">
                <a:moveTo>
                  <a:pt x="42" y="103"/>
                </a:moveTo>
                <a:cubicBezTo>
                  <a:pt x="55" y="103"/>
                  <a:pt x="66" y="92"/>
                  <a:pt x="66" y="79"/>
                </a:cubicBezTo>
                <a:cubicBezTo>
                  <a:pt x="66" y="66"/>
                  <a:pt x="56" y="56"/>
                  <a:pt x="42" y="56"/>
                </a:cubicBezTo>
                <a:cubicBezTo>
                  <a:pt x="30" y="56"/>
                  <a:pt x="19" y="66"/>
                  <a:pt x="19" y="79"/>
                </a:cubicBezTo>
                <a:cubicBezTo>
                  <a:pt x="19" y="92"/>
                  <a:pt x="30" y="103"/>
                  <a:pt x="42" y="103"/>
                </a:cubicBezTo>
                <a:close/>
                <a:moveTo>
                  <a:pt x="117" y="0"/>
                </a:moveTo>
                <a:cubicBezTo>
                  <a:pt x="94" y="0"/>
                  <a:pt x="76" y="19"/>
                  <a:pt x="76" y="42"/>
                </a:cubicBezTo>
                <a:cubicBezTo>
                  <a:pt x="76" y="49"/>
                  <a:pt x="77" y="56"/>
                  <a:pt x="81" y="62"/>
                </a:cubicBezTo>
                <a:cubicBezTo>
                  <a:pt x="76" y="78"/>
                  <a:pt x="76" y="78"/>
                  <a:pt x="76" y="78"/>
                </a:cubicBezTo>
                <a:cubicBezTo>
                  <a:pt x="75" y="80"/>
                  <a:pt x="76" y="81"/>
                  <a:pt x="77" y="82"/>
                </a:cubicBezTo>
                <a:cubicBezTo>
                  <a:pt x="78" y="84"/>
                  <a:pt x="80" y="84"/>
                  <a:pt x="81" y="84"/>
                </a:cubicBezTo>
                <a:cubicBezTo>
                  <a:pt x="99" y="80"/>
                  <a:pt x="99" y="80"/>
                  <a:pt x="99" y="80"/>
                </a:cubicBezTo>
                <a:cubicBezTo>
                  <a:pt x="105" y="83"/>
                  <a:pt x="111" y="84"/>
                  <a:pt x="118" y="84"/>
                </a:cubicBezTo>
                <a:cubicBezTo>
                  <a:pt x="142" y="84"/>
                  <a:pt x="160" y="65"/>
                  <a:pt x="160" y="42"/>
                </a:cubicBezTo>
                <a:cubicBezTo>
                  <a:pt x="159" y="19"/>
                  <a:pt x="141" y="0"/>
                  <a:pt x="117" y="0"/>
                </a:cubicBezTo>
                <a:close/>
                <a:moveTo>
                  <a:pt x="123" y="61"/>
                </a:moveTo>
                <a:cubicBezTo>
                  <a:pt x="123" y="64"/>
                  <a:pt x="120" y="66"/>
                  <a:pt x="117" y="66"/>
                </a:cubicBezTo>
                <a:cubicBezTo>
                  <a:pt x="115" y="66"/>
                  <a:pt x="113" y="64"/>
                  <a:pt x="113" y="61"/>
                </a:cubicBezTo>
                <a:cubicBezTo>
                  <a:pt x="113" y="43"/>
                  <a:pt x="113" y="43"/>
                  <a:pt x="113" y="43"/>
                </a:cubicBezTo>
                <a:cubicBezTo>
                  <a:pt x="113" y="40"/>
                  <a:pt x="115" y="37"/>
                  <a:pt x="117" y="37"/>
                </a:cubicBezTo>
                <a:cubicBezTo>
                  <a:pt x="120" y="37"/>
                  <a:pt x="123" y="40"/>
                  <a:pt x="123" y="43"/>
                </a:cubicBezTo>
                <a:lnTo>
                  <a:pt x="123" y="61"/>
                </a:lnTo>
                <a:close/>
                <a:moveTo>
                  <a:pt x="117" y="33"/>
                </a:moveTo>
                <a:cubicBezTo>
                  <a:pt x="115" y="33"/>
                  <a:pt x="113" y="31"/>
                  <a:pt x="113" y="28"/>
                </a:cubicBezTo>
                <a:cubicBezTo>
                  <a:pt x="113" y="25"/>
                  <a:pt x="115" y="23"/>
                  <a:pt x="117" y="23"/>
                </a:cubicBezTo>
                <a:cubicBezTo>
                  <a:pt x="120" y="23"/>
                  <a:pt x="123" y="25"/>
                  <a:pt x="123" y="28"/>
                </a:cubicBezTo>
                <a:cubicBezTo>
                  <a:pt x="123" y="31"/>
                  <a:pt x="120" y="33"/>
                  <a:pt x="117" y="33"/>
                </a:cubicBezTo>
                <a:close/>
                <a:moveTo>
                  <a:pt x="67" y="101"/>
                </a:moveTo>
                <a:cubicBezTo>
                  <a:pt x="61" y="107"/>
                  <a:pt x="52" y="112"/>
                  <a:pt x="42" y="112"/>
                </a:cubicBezTo>
                <a:cubicBezTo>
                  <a:pt x="33" y="112"/>
                  <a:pt x="24" y="107"/>
                  <a:pt x="18" y="101"/>
                </a:cubicBezTo>
                <a:cubicBezTo>
                  <a:pt x="7" y="108"/>
                  <a:pt x="0" y="121"/>
                  <a:pt x="0" y="135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58"/>
                  <a:pt x="2" y="159"/>
                  <a:pt x="4" y="159"/>
                </a:cubicBezTo>
                <a:cubicBezTo>
                  <a:pt x="80" y="159"/>
                  <a:pt x="80" y="159"/>
                  <a:pt x="80" y="159"/>
                </a:cubicBezTo>
                <a:cubicBezTo>
                  <a:pt x="83" y="159"/>
                  <a:pt x="85" y="157"/>
                  <a:pt x="85" y="154"/>
                </a:cubicBezTo>
                <a:cubicBezTo>
                  <a:pt x="85" y="135"/>
                  <a:pt x="85" y="135"/>
                  <a:pt x="85" y="135"/>
                </a:cubicBezTo>
                <a:cubicBezTo>
                  <a:pt x="85" y="121"/>
                  <a:pt x="78" y="109"/>
                  <a:pt x="67" y="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9DE92E5-D962-CB42-F5A9-1E90158D50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6536" y="3113509"/>
            <a:ext cx="204875" cy="18640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5" name="Freeform 66">
            <a:extLst>
              <a:ext uri="{FF2B5EF4-FFF2-40B4-BE49-F238E27FC236}">
                <a16:creationId xmlns:a16="http://schemas.microsoft.com/office/drawing/2014/main" id="{AB77E50B-7D8F-3C82-7E34-72184A066F4A}"/>
              </a:ext>
            </a:extLst>
          </p:cNvPr>
          <p:cNvSpPr>
            <a:spLocks noEditPoints="1"/>
          </p:cNvSpPr>
          <p:nvPr/>
        </p:nvSpPr>
        <p:spPr bwMode="auto">
          <a:xfrm>
            <a:off x="1658070" y="3880085"/>
            <a:ext cx="164381" cy="181847"/>
          </a:xfrm>
          <a:custGeom>
            <a:avLst/>
            <a:gdLst>
              <a:gd name="T0" fmla="*/ 122 w 160"/>
              <a:gd name="T1" fmla="*/ 87 h 160"/>
              <a:gd name="T2" fmla="*/ 39 w 160"/>
              <a:gd name="T3" fmla="*/ 87 h 160"/>
              <a:gd name="T4" fmla="*/ 34 w 160"/>
              <a:gd name="T5" fmla="*/ 92 h 160"/>
              <a:gd name="T6" fmla="*/ 39 w 160"/>
              <a:gd name="T7" fmla="*/ 98 h 160"/>
              <a:gd name="T8" fmla="*/ 45 w 160"/>
              <a:gd name="T9" fmla="*/ 98 h 160"/>
              <a:gd name="T10" fmla="*/ 55 w 160"/>
              <a:gd name="T11" fmla="*/ 156 h 160"/>
              <a:gd name="T12" fmla="*/ 59 w 160"/>
              <a:gd name="T13" fmla="*/ 160 h 160"/>
              <a:gd name="T14" fmla="*/ 101 w 160"/>
              <a:gd name="T15" fmla="*/ 160 h 160"/>
              <a:gd name="T16" fmla="*/ 106 w 160"/>
              <a:gd name="T17" fmla="*/ 156 h 160"/>
              <a:gd name="T18" fmla="*/ 116 w 160"/>
              <a:gd name="T19" fmla="*/ 98 h 160"/>
              <a:gd name="T20" fmla="*/ 122 w 160"/>
              <a:gd name="T21" fmla="*/ 98 h 160"/>
              <a:gd name="T22" fmla="*/ 127 w 160"/>
              <a:gd name="T23" fmla="*/ 92 h 160"/>
              <a:gd name="T24" fmla="*/ 122 w 160"/>
              <a:gd name="T25" fmla="*/ 87 h 160"/>
              <a:gd name="T26" fmla="*/ 155 w 160"/>
              <a:gd name="T27" fmla="*/ 0 h 160"/>
              <a:gd name="T28" fmla="*/ 5 w 160"/>
              <a:gd name="T29" fmla="*/ 0 h 160"/>
              <a:gd name="T30" fmla="*/ 0 w 160"/>
              <a:gd name="T31" fmla="*/ 6 h 160"/>
              <a:gd name="T32" fmla="*/ 0 w 160"/>
              <a:gd name="T33" fmla="*/ 72 h 160"/>
              <a:gd name="T34" fmla="*/ 5 w 160"/>
              <a:gd name="T35" fmla="*/ 78 h 160"/>
              <a:gd name="T36" fmla="*/ 40 w 160"/>
              <a:gd name="T37" fmla="*/ 78 h 160"/>
              <a:gd name="T38" fmla="*/ 51 w 160"/>
              <a:gd name="T39" fmla="*/ 58 h 160"/>
              <a:gd name="T40" fmla="*/ 49 w 160"/>
              <a:gd name="T41" fmla="*/ 46 h 160"/>
              <a:gd name="T42" fmla="*/ 80 w 160"/>
              <a:gd name="T43" fmla="*/ 14 h 160"/>
              <a:gd name="T44" fmla="*/ 111 w 160"/>
              <a:gd name="T45" fmla="*/ 46 h 160"/>
              <a:gd name="T46" fmla="*/ 109 w 160"/>
              <a:gd name="T47" fmla="*/ 58 h 160"/>
              <a:gd name="T48" fmla="*/ 121 w 160"/>
              <a:gd name="T49" fmla="*/ 78 h 160"/>
              <a:gd name="T50" fmla="*/ 155 w 160"/>
              <a:gd name="T51" fmla="*/ 78 h 160"/>
              <a:gd name="T52" fmla="*/ 160 w 160"/>
              <a:gd name="T53" fmla="*/ 72 h 160"/>
              <a:gd name="T54" fmla="*/ 160 w 160"/>
              <a:gd name="T55" fmla="*/ 6 h 160"/>
              <a:gd name="T56" fmla="*/ 155 w 160"/>
              <a:gd name="T57" fmla="*/ 0 h 160"/>
              <a:gd name="T58" fmla="*/ 51 w 160"/>
              <a:gd name="T59" fmla="*/ 77 h 160"/>
              <a:gd name="T60" fmla="*/ 110 w 160"/>
              <a:gd name="T61" fmla="*/ 77 h 160"/>
              <a:gd name="T62" fmla="*/ 95 w 160"/>
              <a:gd name="T63" fmla="*/ 60 h 160"/>
              <a:gd name="T64" fmla="*/ 101 w 160"/>
              <a:gd name="T65" fmla="*/ 46 h 160"/>
              <a:gd name="T66" fmla="*/ 81 w 160"/>
              <a:gd name="T67" fmla="*/ 25 h 160"/>
              <a:gd name="T68" fmla="*/ 60 w 160"/>
              <a:gd name="T69" fmla="*/ 46 h 160"/>
              <a:gd name="T70" fmla="*/ 66 w 160"/>
              <a:gd name="T71" fmla="*/ 60 h 160"/>
              <a:gd name="T72" fmla="*/ 51 w 160"/>
              <a:gd name="T73" fmla="*/ 7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60" h="160">
                <a:moveTo>
                  <a:pt x="122" y="87"/>
                </a:moveTo>
                <a:cubicBezTo>
                  <a:pt x="39" y="87"/>
                  <a:pt x="39" y="87"/>
                  <a:pt x="39" y="87"/>
                </a:cubicBezTo>
                <a:cubicBezTo>
                  <a:pt x="36" y="87"/>
                  <a:pt x="34" y="90"/>
                  <a:pt x="34" y="92"/>
                </a:cubicBezTo>
                <a:cubicBezTo>
                  <a:pt x="34" y="96"/>
                  <a:pt x="36" y="98"/>
                  <a:pt x="39" y="98"/>
                </a:cubicBezTo>
                <a:cubicBezTo>
                  <a:pt x="45" y="98"/>
                  <a:pt x="45" y="98"/>
                  <a:pt x="45" y="98"/>
                </a:cubicBezTo>
                <a:cubicBezTo>
                  <a:pt x="55" y="156"/>
                  <a:pt x="55" y="156"/>
                  <a:pt x="55" y="156"/>
                </a:cubicBezTo>
                <a:cubicBezTo>
                  <a:pt x="55" y="158"/>
                  <a:pt x="57" y="160"/>
                  <a:pt x="59" y="160"/>
                </a:cubicBezTo>
                <a:cubicBezTo>
                  <a:pt x="101" y="160"/>
                  <a:pt x="101" y="160"/>
                  <a:pt x="101" y="160"/>
                </a:cubicBezTo>
                <a:cubicBezTo>
                  <a:pt x="104" y="160"/>
                  <a:pt x="106" y="158"/>
                  <a:pt x="106" y="156"/>
                </a:cubicBezTo>
                <a:cubicBezTo>
                  <a:pt x="116" y="98"/>
                  <a:pt x="116" y="98"/>
                  <a:pt x="116" y="98"/>
                </a:cubicBezTo>
                <a:cubicBezTo>
                  <a:pt x="122" y="98"/>
                  <a:pt x="122" y="98"/>
                  <a:pt x="122" y="98"/>
                </a:cubicBezTo>
                <a:cubicBezTo>
                  <a:pt x="125" y="98"/>
                  <a:pt x="127" y="95"/>
                  <a:pt x="127" y="92"/>
                </a:cubicBezTo>
                <a:cubicBezTo>
                  <a:pt x="127" y="90"/>
                  <a:pt x="125" y="87"/>
                  <a:pt x="122" y="87"/>
                </a:cubicBezTo>
                <a:close/>
                <a:moveTo>
                  <a:pt x="155" y="0"/>
                </a:moveTo>
                <a:cubicBezTo>
                  <a:pt x="5" y="0"/>
                  <a:pt x="5" y="0"/>
                  <a:pt x="5" y="0"/>
                </a:cubicBezTo>
                <a:cubicBezTo>
                  <a:pt x="2" y="0"/>
                  <a:pt x="0" y="2"/>
                  <a:pt x="0" y="6"/>
                </a:cubicBezTo>
                <a:cubicBezTo>
                  <a:pt x="0" y="72"/>
                  <a:pt x="0" y="72"/>
                  <a:pt x="0" y="72"/>
                </a:cubicBezTo>
                <a:cubicBezTo>
                  <a:pt x="0" y="75"/>
                  <a:pt x="3" y="78"/>
                  <a:pt x="5" y="78"/>
                </a:cubicBezTo>
                <a:cubicBezTo>
                  <a:pt x="40" y="78"/>
                  <a:pt x="40" y="78"/>
                  <a:pt x="40" y="78"/>
                </a:cubicBezTo>
                <a:cubicBezTo>
                  <a:pt x="42" y="70"/>
                  <a:pt x="46" y="63"/>
                  <a:pt x="51" y="58"/>
                </a:cubicBezTo>
                <a:cubicBezTo>
                  <a:pt x="50" y="54"/>
                  <a:pt x="49" y="50"/>
                  <a:pt x="49" y="46"/>
                </a:cubicBezTo>
                <a:cubicBezTo>
                  <a:pt x="49" y="28"/>
                  <a:pt x="63" y="14"/>
                  <a:pt x="80" y="14"/>
                </a:cubicBezTo>
                <a:cubicBezTo>
                  <a:pt x="97" y="14"/>
                  <a:pt x="111" y="28"/>
                  <a:pt x="111" y="46"/>
                </a:cubicBezTo>
                <a:cubicBezTo>
                  <a:pt x="111" y="50"/>
                  <a:pt x="111" y="54"/>
                  <a:pt x="109" y="58"/>
                </a:cubicBezTo>
                <a:cubicBezTo>
                  <a:pt x="115" y="64"/>
                  <a:pt x="119" y="70"/>
                  <a:pt x="121" y="78"/>
                </a:cubicBezTo>
                <a:cubicBezTo>
                  <a:pt x="155" y="78"/>
                  <a:pt x="155" y="78"/>
                  <a:pt x="155" y="78"/>
                </a:cubicBezTo>
                <a:cubicBezTo>
                  <a:pt x="158" y="78"/>
                  <a:pt x="160" y="75"/>
                  <a:pt x="160" y="72"/>
                </a:cubicBezTo>
                <a:cubicBezTo>
                  <a:pt x="160" y="6"/>
                  <a:pt x="160" y="6"/>
                  <a:pt x="160" y="6"/>
                </a:cubicBezTo>
                <a:cubicBezTo>
                  <a:pt x="160" y="2"/>
                  <a:pt x="158" y="0"/>
                  <a:pt x="155" y="0"/>
                </a:cubicBezTo>
                <a:close/>
                <a:moveTo>
                  <a:pt x="51" y="77"/>
                </a:moveTo>
                <a:cubicBezTo>
                  <a:pt x="110" y="77"/>
                  <a:pt x="110" y="77"/>
                  <a:pt x="110" y="77"/>
                </a:cubicBezTo>
                <a:cubicBezTo>
                  <a:pt x="107" y="69"/>
                  <a:pt x="102" y="63"/>
                  <a:pt x="95" y="60"/>
                </a:cubicBezTo>
                <a:cubicBezTo>
                  <a:pt x="99" y="56"/>
                  <a:pt x="101" y="51"/>
                  <a:pt x="101" y="46"/>
                </a:cubicBezTo>
                <a:cubicBezTo>
                  <a:pt x="101" y="34"/>
                  <a:pt x="92" y="25"/>
                  <a:pt x="81" y="25"/>
                </a:cubicBezTo>
                <a:cubicBezTo>
                  <a:pt x="69" y="25"/>
                  <a:pt x="60" y="34"/>
                  <a:pt x="60" y="46"/>
                </a:cubicBezTo>
                <a:cubicBezTo>
                  <a:pt x="60" y="51"/>
                  <a:pt x="62" y="56"/>
                  <a:pt x="66" y="60"/>
                </a:cubicBezTo>
                <a:cubicBezTo>
                  <a:pt x="58" y="64"/>
                  <a:pt x="53" y="70"/>
                  <a:pt x="51" y="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 65">
            <a:extLst>
              <a:ext uri="{FF2B5EF4-FFF2-40B4-BE49-F238E27FC236}">
                <a16:creationId xmlns:a16="http://schemas.microsoft.com/office/drawing/2014/main" id="{2E8FE74D-F83C-2A96-63A5-F9108E26D968}"/>
              </a:ext>
            </a:extLst>
          </p:cNvPr>
          <p:cNvSpPr>
            <a:spLocks noEditPoints="1"/>
          </p:cNvSpPr>
          <p:nvPr/>
        </p:nvSpPr>
        <p:spPr bwMode="auto">
          <a:xfrm>
            <a:off x="2600606" y="2396427"/>
            <a:ext cx="208744" cy="214938"/>
          </a:xfrm>
          <a:custGeom>
            <a:avLst/>
            <a:gdLst>
              <a:gd name="T0" fmla="*/ 94 w 161"/>
              <a:gd name="T1" fmla="*/ 14 h 159"/>
              <a:gd name="T2" fmla="*/ 65 w 161"/>
              <a:gd name="T3" fmla="*/ 14 h 159"/>
              <a:gd name="T4" fmla="*/ 42 w 161"/>
              <a:gd name="T5" fmla="*/ 121 h 159"/>
              <a:gd name="T6" fmla="*/ 42 w 161"/>
              <a:gd name="T7" fmla="*/ 94 h 159"/>
              <a:gd name="T8" fmla="*/ 42 w 161"/>
              <a:gd name="T9" fmla="*/ 121 h 159"/>
              <a:gd name="T10" fmla="*/ 131 w 161"/>
              <a:gd name="T11" fmla="*/ 107 h 159"/>
              <a:gd name="T12" fmla="*/ 104 w 161"/>
              <a:gd name="T13" fmla="*/ 107 h 159"/>
              <a:gd name="T14" fmla="*/ 160 w 161"/>
              <a:gd name="T15" fmla="*/ 115 h 159"/>
              <a:gd name="T16" fmla="*/ 139 w 161"/>
              <a:gd name="T17" fmla="*/ 65 h 159"/>
              <a:gd name="T18" fmla="*/ 7 w 161"/>
              <a:gd name="T19" fmla="*/ 77 h 159"/>
              <a:gd name="T20" fmla="*/ 4 w 161"/>
              <a:gd name="T21" fmla="*/ 126 h 159"/>
              <a:gd name="T22" fmla="*/ 22 w 161"/>
              <a:gd name="T23" fmla="*/ 119 h 159"/>
              <a:gd name="T24" fmla="*/ 42 w 161"/>
              <a:gd name="T25" fmla="*/ 84 h 159"/>
              <a:gd name="T26" fmla="*/ 63 w 161"/>
              <a:gd name="T27" fmla="*/ 119 h 159"/>
              <a:gd name="T28" fmla="*/ 86 w 161"/>
              <a:gd name="T29" fmla="*/ 131 h 159"/>
              <a:gd name="T30" fmla="*/ 95 w 161"/>
              <a:gd name="T31" fmla="*/ 108 h 159"/>
              <a:gd name="T32" fmla="*/ 142 w 161"/>
              <a:gd name="T33" fmla="*/ 108 h 159"/>
              <a:gd name="T34" fmla="*/ 150 w 161"/>
              <a:gd name="T35" fmla="*/ 130 h 159"/>
              <a:gd name="T36" fmla="*/ 160 w 161"/>
              <a:gd name="T37" fmla="*/ 115 h 159"/>
              <a:gd name="T38" fmla="*/ 118 w 161"/>
              <a:gd name="T39" fmla="*/ 131 h 159"/>
              <a:gd name="T40" fmla="*/ 91 w 161"/>
              <a:gd name="T41" fmla="*/ 142 h 159"/>
              <a:gd name="T42" fmla="*/ 90 w 161"/>
              <a:gd name="T43" fmla="*/ 155 h 159"/>
              <a:gd name="T44" fmla="*/ 142 w 161"/>
              <a:gd name="T45" fmla="*/ 159 h 159"/>
              <a:gd name="T46" fmla="*/ 147 w 161"/>
              <a:gd name="T47" fmla="*/ 150 h 159"/>
              <a:gd name="T48" fmla="*/ 133 w 161"/>
              <a:gd name="T49" fmla="*/ 126 h 159"/>
              <a:gd name="T50" fmla="*/ 80 w 161"/>
              <a:gd name="T51" fmla="*/ 37 h 159"/>
              <a:gd name="T52" fmla="*/ 52 w 161"/>
              <a:gd name="T53" fmla="*/ 56 h 159"/>
              <a:gd name="T54" fmla="*/ 95 w 161"/>
              <a:gd name="T55" fmla="*/ 31 h 159"/>
              <a:gd name="T56" fmla="*/ 42 w 161"/>
              <a:gd name="T57" fmla="*/ 131 h 159"/>
              <a:gd name="T58" fmla="*/ 16 w 161"/>
              <a:gd name="T59" fmla="*/ 142 h 159"/>
              <a:gd name="T60" fmla="*/ 15 w 161"/>
              <a:gd name="T61" fmla="*/ 155 h 159"/>
              <a:gd name="T62" fmla="*/ 67 w 161"/>
              <a:gd name="T63" fmla="*/ 159 h 159"/>
              <a:gd name="T64" fmla="*/ 70 w 161"/>
              <a:gd name="T65" fmla="*/ 150 h 159"/>
              <a:gd name="T66" fmla="*/ 57 w 161"/>
              <a:gd name="T67" fmla="*/ 126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61" h="159">
                <a:moveTo>
                  <a:pt x="80" y="27"/>
                </a:moveTo>
                <a:cubicBezTo>
                  <a:pt x="88" y="27"/>
                  <a:pt x="94" y="21"/>
                  <a:pt x="94" y="14"/>
                </a:cubicBezTo>
                <a:cubicBezTo>
                  <a:pt x="94" y="6"/>
                  <a:pt x="88" y="0"/>
                  <a:pt x="80" y="0"/>
                </a:cubicBezTo>
                <a:cubicBezTo>
                  <a:pt x="72" y="0"/>
                  <a:pt x="65" y="6"/>
                  <a:pt x="65" y="14"/>
                </a:cubicBezTo>
                <a:cubicBezTo>
                  <a:pt x="65" y="21"/>
                  <a:pt x="72" y="27"/>
                  <a:pt x="80" y="27"/>
                </a:cubicBezTo>
                <a:close/>
                <a:moveTo>
                  <a:pt x="42" y="121"/>
                </a:moveTo>
                <a:cubicBezTo>
                  <a:pt x="50" y="121"/>
                  <a:pt x="56" y="115"/>
                  <a:pt x="56" y="107"/>
                </a:cubicBezTo>
                <a:cubicBezTo>
                  <a:pt x="56" y="100"/>
                  <a:pt x="50" y="94"/>
                  <a:pt x="42" y="94"/>
                </a:cubicBezTo>
                <a:cubicBezTo>
                  <a:pt x="34" y="94"/>
                  <a:pt x="28" y="100"/>
                  <a:pt x="28" y="107"/>
                </a:cubicBezTo>
                <a:cubicBezTo>
                  <a:pt x="28" y="115"/>
                  <a:pt x="34" y="121"/>
                  <a:pt x="42" y="121"/>
                </a:cubicBezTo>
                <a:close/>
                <a:moveTo>
                  <a:pt x="118" y="121"/>
                </a:moveTo>
                <a:cubicBezTo>
                  <a:pt x="125" y="121"/>
                  <a:pt x="131" y="115"/>
                  <a:pt x="131" y="107"/>
                </a:cubicBezTo>
                <a:cubicBezTo>
                  <a:pt x="131" y="100"/>
                  <a:pt x="125" y="94"/>
                  <a:pt x="118" y="94"/>
                </a:cubicBezTo>
                <a:cubicBezTo>
                  <a:pt x="110" y="94"/>
                  <a:pt x="104" y="100"/>
                  <a:pt x="104" y="107"/>
                </a:cubicBezTo>
                <a:cubicBezTo>
                  <a:pt x="104" y="115"/>
                  <a:pt x="110" y="121"/>
                  <a:pt x="118" y="121"/>
                </a:cubicBezTo>
                <a:close/>
                <a:moveTo>
                  <a:pt x="160" y="115"/>
                </a:moveTo>
                <a:cubicBezTo>
                  <a:pt x="153" y="77"/>
                  <a:pt x="153" y="77"/>
                  <a:pt x="153" y="77"/>
                </a:cubicBezTo>
                <a:cubicBezTo>
                  <a:pt x="152" y="70"/>
                  <a:pt x="146" y="65"/>
                  <a:pt x="139" y="65"/>
                </a:cubicBezTo>
                <a:cubicBezTo>
                  <a:pt x="21" y="65"/>
                  <a:pt x="21" y="65"/>
                  <a:pt x="21" y="65"/>
                </a:cubicBezTo>
                <a:cubicBezTo>
                  <a:pt x="14" y="65"/>
                  <a:pt x="8" y="70"/>
                  <a:pt x="7" y="77"/>
                </a:cubicBezTo>
                <a:cubicBezTo>
                  <a:pt x="1" y="115"/>
                  <a:pt x="1" y="115"/>
                  <a:pt x="1" y="115"/>
                </a:cubicBezTo>
                <a:cubicBezTo>
                  <a:pt x="0" y="119"/>
                  <a:pt x="1" y="123"/>
                  <a:pt x="4" y="126"/>
                </a:cubicBezTo>
                <a:cubicBezTo>
                  <a:pt x="6" y="128"/>
                  <a:pt x="8" y="130"/>
                  <a:pt x="11" y="130"/>
                </a:cubicBezTo>
                <a:cubicBezTo>
                  <a:pt x="14" y="125"/>
                  <a:pt x="18" y="121"/>
                  <a:pt x="22" y="119"/>
                </a:cubicBezTo>
                <a:cubicBezTo>
                  <a:pt x="20" y="115"/>
                  <a:pt x="19" y="112"/>
                  <a:pt x="19" y="108"/>
                </a:cubicBezTo>
                <a:cubicBezTo>
                  <a:pt x="19" y="95"/>
                  <a:pt x="30" y="84"/>
                  <a:pt x="42" y="84"/>
                </a:cubicBezTo>
                <a:cubicBezTo>
                  <a:pt x="55" y="84"/>
                  <a:pt x="66" y="95"/>
                  <a:pt x="66" y="108"/>
                </a:cubicBezTo>
                <a:cubicBezTo>
                  <a:pt x="66" y="112"/>
                  <a:pt x="65" y="115"/>
                  <a:pt x="63" y="119"/>
                </a:cubicBezTo>
                <a:cubicBezTo>
                  <a:pt x="68" y="122"/>
                  <a:pt x="72" y="126"/>
                  <a:pt x="75" y="131"/>
                </a:cubicBezTo>
                <a:cubicBezTo>
                  <a:pt x="86" y="131"/>
                  <a:pt x="86" y="131"/>
                  <a:pt x="86" y="131"/>
                </a:cubicBezTo>
                <a:cubicBezTo>
                  <a:pt x="89" y="127"/>
                  <a:pt x="93" y="122"/>
                  <a:pt x="98" y="119"/>
                </a:cubicBezTo>
                <a:cubicBezTo>
                  <a:pt x="96" y="115"/>
                  <a:pt x="95" y="112"/>
                  <a:pt x="95" y="108"/>
                </a:cubicBezTo>
                <a:cubicBezTo>
                  <a:pt x="95" y="95"/>
                  <a:pt x="106" y="84"/>
                  <a:pt x="118" y="84"/>
                </a:cubicBezTo>
                <a:cubicBezTo>
                  <a:pt x="131" y="84"/>
                  <a:pt x="142" y="95"/>
                  <a:pt x="142" y="108"/>
                </a:cubicBezTo>
                <a:cubicBezTo>
                  <a:pt x="142" y="112"/>
                  <a:pt x="141" y="115"/>
                  <a:pt x="139" y="119"/>
                </a:cubicBezTo>
                <a:cubicBezTo>
                  <a:pt x="144" y="122"/>
                  <a:pt x="148" y="125"/>
                  <a:pt x="150" y="130"/>
                </a:cubicBezTo>
                <a:cubicBezTo>
                  <a:pt x="153" y="130"/>
                  <a:pt x="156" y="128"/>
                  <a:pt x="157" y="126"/>
                </a:cubicBezTo>
                <a:cubicBezTo>
                  <a:pt x="160" y="123"/>
                  <a:pt x="161" y="119"/>
                  <a:pt x="160" y="115"/>
                </a:cubicBezTo>
                <a:close/>
                <a:moveTo>
                  <a:pt x="133" y="126"/>
                </a:moveTo>
                <a:cubicBezTo>
                  <a:pt x="128" y="129"/>
                  <a:pt x="123" y="131"/>
                  <a:pt x="118" y="131"/>
                </a:cubicBezTo>
                <a:cubicBezTo>
                  <a:pt x="113" y="131"/>
                  <a:pt x="108" y="129"/>
                  <a:pt x="104" y="126"/>
                </a:cubicBezTo>
                <a:cubicBezTo>
                  <a:pt x="98" y="129"/>
                  <a:pt x="93" y="135"/>
                  <a:pt x="91" y="142"/>
                </a:cubicBezTo>
                <a:cubicBezTo>
                  <a:pt x="91" y="144"/>
                  <a:pt x="90" y="147"/>
                  <a:pt x="90" y="150"/>
                </a:cubicBezTo>
                <a:cubicBezTo>
                  <a:pt x="90" y="155"/>
                  <a:pt x="90" y="155"/>
                  <a:pt x="90" y="155"/>
                </a:cubicBezTo>
                <a:cubicBezTo>
                  <a:pt x="90" y="157"/>
                  <a:pt x="93" y="159"/>
                  <a:pt x="95" y="159"/>
                </a:cubicBezTo>
                <a:cubicBezTo>
                  <a:pt x="142" y="159"/>
                  <a:pt x="142" y="159"/>
                  <a:pt x="142" y="159"/>
                </a:cubicBezTo>
                <a:cubicBezTo>
                  <a:pt x="145" y="159"/>
                  <a:pt x="147" y="157"/>
                  <a:pt x="147" y="155"/>
                </a:cubicBezTo>
                <a:cubicBezTo>
                  <a:pt x="147" y="150"/>
                  <a:pt x="147" y="150"/>
                  <a:pt x="147" y="150"/>
                </a:cubicBezTo>
                <a:cubicBezTo>
                  <a:pt x="146" y="147"/>
                  <a:pt x="145" y="144"/>
                  <a:pt x="145" y="142"/>
                </a:cubicBezTo>
                <a:cubicBezTo>
                  <a:pt x="142" y="135"/>
                  <a:pt x="138" y="129"/>
                  <a:pt x="133" y="126"/>
                </a:cubicBezTo>
                <a:close/>
                <a:moveTo>
                  <a:pt x="95" y="31"/>
                </a:moveTo>
                <a:cubicBezTo>
                  <a:pt x="91" y="35"/>
                  <a:pt x="86" y="37"/>
                  <a:pt x="80" y="37"/>
                </a:cubicBezTo>
                <a:cubicBezTo>
                  <a:pt x="75" y="37"/>
                  <a:pt x="69" y="35"/>
                  <a:pt x="65" y="31"/>
                </a:cubicBezTo>
                <a:cubicBezTo>
                  <a:pt x="57" y="36"/>
                  <a:pt x="52" y="46"/>
                  <a:pt x="52" y="56"/>
                </a:cubicBezTo>
                <a:cubicBezTo>
                  <a:pt x="108" y="56"/>
                  <a:pt x="108" y="56"/>
                  <a:pt x="108" y="56"/>
                </a:cubicBezTo>
                <a:cubicBezTo>
                  <a:pt x="108" y="46"/>
                  <a:pt x="103" y="36"/>
                  <a:pt x="95" y="31"/>
                </a:cubicBezTo>
                <a:close/>
                <a:moveTo>
                  <a:pt x="57" y="126"/>
                </a:moveTo>
                <a:cubicBezTo>
                  <a:pt x="53" y="129"/>
                  <a:pt x="48" y="131"/>
                  <a:pt x="42" y="131"/>
                </a:cubicBezTo>
                <a:cubicBezTo>
                  <a:pt x="37" y="131"/>
                  <a:pt x="32" y="129"/>
                  <a:pt x="28" y="126"/>
                </a:cubicBezTo>
                <a:cubicBezTo>
                  <a:pt x="22" y="129"/>
                  <a:pt x="18" y="135"/>
                  <a:pt x="16" y="142"/>
                </a:cubicBezTo>
                <a:cubicBezTo>
                  <a:pt x="16" y="144"/>
                  <a:pt x="15" y="147"/>
                  <a:pt x="15" y="150"/>
                </a:cubicBezTo>
                <a:cubicBezTo>
                  <a:pt x="15" y="155"/>
                  <a:pt x="15" y="155"/>
                  <a:pt x="15" y="155"/>
                </a:cubicBezTo>
                <a:cubicBezTo>
                  <a:pt x="15" y="157"/>
                  <a:pt x="17" y="159"/>
                  <a:pt x="20" y="159"/>
                </a:cubicBezTo>
                <a:cubicBezTo>
                  <a:pt x="67" y="159"/>
                  <a:pt x="67" y="159"/>
                  <a:pt x="67" y="159"/>
                </a:cubicBezTo>
                <a:cubicBezTo>
                  <a:pt x="68" y="159"/>
                  <a:pt x="70" y="157"/>
                  <a:pt x="70" y="155"/>
                </a:cubicBezTo>
                <a:cubicBezTo>
                  <a:pt x="70" y="150"/>
                  <a:pt x="70" y="150"/>
                  <a:pt x="70" y="150"/>
                </a:cubicBezTo>
                <a:cubicBezTo>
                  <a:pt x="70" y="147"/>
                  <a:pt x="70" y="144"/>
                  <a:pt x="69" y="142"/>
                </a:cubicBezTo>
                <a:cubicBezTo>
                  <a:pt x="67" y="135"/>
                  <a:pt x="63" y="129"/>
                  <a:pt x="57" y="1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38DC9A-44C1-5C8D-F38E-5BA00235E303}"/>
              </a:ext>
            </a:extLst>
          </p:cNvPr>
          <p:cNvSpPr txBox="1"/>
          <p:nvPr/>
        </p:nvSpPr>
        <p:spPr>
          <a:xfrm flipH="1">
            <a:off x="3947395" y="3663972"/>
            <a:ext cx="3191132" cy="6155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ja-JP" sz="1000" b="1" noProof="0">
                <a:ea typeface="Lato regular"/>
                <a:cs typeface="Lato regular"/>
              </a:rPr>
              <a:t>&gt;</a:t>
            </a:r>
            <a:r>
              <a:rPr lang="ja-JP" sz="1000" noProof="0">
                <a:ea typeface="Lato regular"/>
                <a:cs typeface="Lato regular"/>
              </a:rPr>
              <a:t> 3 talleres sobre necesidades culturales y análisis de equidad </a:t>
            </a:r>
            <a:endParaRPr lang="ja-JP" noProof="0">
              <a:ea typeface="Calibri" panose="020F0502020204030204"/>
              <a:cs typeface="Calibri" panose="020F0502020204030204"/>
            </a:endParaRPr>
          </a:p>
          <a:p>
            <a:pPr>
              <a:defRPr/>
            </a:pPr>
            <a:r>
              <a:rPr lang="ja-JP" sz="1000" b="1" noProof="0">
                <a:ea typeface="+mn-lt"/>
                <a:cs typeface="+mn-lt"/>
              </a:rPr>
              <a:t>&gt; </a:t>
            </a:r>
            <a:r>
              <a:rPr lang="ja-JP" sz="1000" noProof="0">
                <a:ea typeface="+mn-lt"/>
                <a:cs typeface="+mn-lt"/>
              </a:rPr>
              <a:t>7 talleres interactivos sobre el diseño de estaciones  </a:t>
            </a:r>
            <a:endParaRPr lang="ja-JP" noProof="0">
              <a:ea typeface="+mn-lt"/>
              <a:cs typeface="+mn-lt"/>
            </a:endParaRPr>
          </a:p>
          <a:p>
            <a:pPr>
              <a:defRPr/>
            </a:pPr>
            <a:r>
              <a:rPr lang="ja-JP" sz="1000" b="1" noProof="0">
                <a:ea typeface="+mn-lt"/>
                <a:cs typeface="+mn-lt"/>
              </a:rPr>
              <a:t>&gt; </a:t>
            </a:r>
            <a:r>
              <a:rPr lang="ja-JP" sz="1000" noProof="0">
                <a:ea typeface="+mn-lt"/>
                <a:cs typeface="+mn-lt"/>
              </a:rPr>
              <a:t>371 encuestas a usuarios del transporte público realizadas en paradas (10 paradas clave)</a:t>
            </a:r>
            <a:endParaRPr lang="ja-JP" noProof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2F5C8E-8750-573C-F05D-05C41DE5B827}"/>
              </a:ext>
            </a:extLst>
          </p:cNvPr>
          <p:cNvSpPr txBox="1"/>
          <p:nvPr/>
        </p:nvSpPr>
        <p:spPr>
          <a:xfrm flipH="1">
            <a:off x="4361858" y="3066918"/>
            <a:ext cx="2699223" cy="3231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ja-JP" sz="1050" noProof="0">
                <a:ea typeface="+mn-lt"/>
                <a:cs typeface="+mn-lt"/>
              </a:rPr>
              <a:t>Participación en más de 35 eventos comunitarios y culturales</a:t>
            </a:r>
            <a:endParaRPr lang="ja-JP" noProof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0815820-A569-D9AD-2EC4-C21703476061}"/>
              </a:ext>
            </a:extLst>
          </p:cNvPr>
          <p:cNvSpPr txBox="1"/>
          <p:nvPr/>
        </p:nvSpPr>
        <p:spPr>
          <a:xfrm flipH="1">
            <a:off x="4600590" y="2258227"/>
            <a:ext cx="2573228" cy="4847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ja-JP" sz="1050" noProof="0">
                <a:ea typeface="+mn-lt"/>
                <a:cs typeface="+mn-lt"/>
              </a:rPr>
              <a:t>22</a:t>
            </a:r>
            <a:r>
              <a:rPr kumimoji="0" lang="ja-JP" sz="105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 </a:t>
            </a:r>
            <a:r>
              <a:rPr lang="ja-JP" sz="1050" noProof="0">
                <a:ea typeface="+mn-lt"/>
                <a:cs typeface="+mn-lt"/>
              </a:rPr>
              <a:t>presentaciones ante los Consejos Vecinales para ampliar el alcance de la participación comunitaria y los esfuerzos del proyecto.</a:t>
            </a:r>
            <a:endParaRPr lang="ja-JP" noProof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E542624-402F-5629-6751-AF339A637797}"/>
              </a:ext>
            </a:extLst>
          </p:cNvPr>
          <p:cNvSpPr txBox="1"/>
          <p:nvPr/>
        </p:nvSpPr>
        <p:spPr>
          <a:xfrm flipH="1">
            <a:off x="3590901" y="804017"/>
            <a:ext cx="3549118" cy="50333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kumimoji="0" lang="ja-JP" sz="105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40 </a:t>
            </a:r>
            <a:r>
              <a:rPr lang="ja-JP" sz="1050" noProof="0">
                <a:ea typeface="+mn-lt"/>
                <a:cs typeface="+mn-lt"/>
              </a:rPr>
              <a:t>alianzas con organizaciones comunitarias y organizaciones religiosas ayudaron a ampliar el alcance de la participación comunitaria y a recopilar valiosos aportes para el Proyecto</a:t>
            </a:r>
            <a:r>
              <a:rPr kumimoji="0" lang="ja-JP" sz="105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 BRT</a:t>
            </a:r>
            <a:r>
              <a:rPr lang="ja-JP" sz="1050" noProof="0">
                <a:ea typeface="+mn-lt"/>
                <a:cs typeface="+mn-lt"/>
              </a:rPr>
              <a:t>.</a:t>
            </a:r>
            <a:endParaRPr lang="ja-JP" noProof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2CAEB1E-5D66-BD38-9C43-2734AA0739F2}"/>
              </a:ext>
            </a:extLst>
          </p:cNvPr>
          <p:cNvSpPr txBox="1"/>
          <p:nvPr/>
        </p:nvSpPr>
        <p:spPr>
          <a:xfrm flipH="1">
            <a:off x="213553" y="162238"/>
            <a:ext cx="6993872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ja-JP" sz="2400" b="1" noProof="0">
                <a:solidFill>
                  <a:srgbClr val="FFFFFF"/>
                </a:solidFill>
                <a:ea typeface="+mn-lt"/>
                <a:cs typeface="+mn-lt"/>
              </a:rPr>
              <a:t>Resumen de la Participación Comunitaria</a:t>
            </a:r>
            <a:endParaRPr lang="ja-JP" sz="2400" b="1" noProof="0">
              <a:ea typeface="Calibri"/>
              <a:cs typeface="Calibri"/>
            </a:endParaRPr>
          </a:p>
        </p:txBody>
      </p:sp>
      <p:sp>
        <p:nvSpPr>
          <p:cNvPr id="5" name="Freeform 25">
            <a:extLst>
              <a:ext uri="{FF2B5EF4-FFF2-40B4-BE49-F238E27FC236}">
                <a16:creationId xmlns:a16="http://schemas.microsoft.com/office/drawing/2014/main" id="{07256C57-E1CC-A19D-C130-E456C53418E3}"/>
              </a:ext>
            </a:extLst>
          </p:cNvPr>
          <p:cNvSpPr>
            <a:spLocks/>
          </p:cNvSpPr>
          <p:nvPr/>
        </p:nvSpPr>
        <p:spPr bwMode="auto">
          <a:xfrm>
            <a:off x="916627" y="4418050"/>
            <a:ext cx="1762978" cy="512796"/>
          </a:xfrm>
          <a:custGeom>
            <a:avLst/>
            <a:gdLst>
              <a:gd name="T0" fmla="*/ 695 w 791"/>
              <a:gd name="T1" fmla="*/ 191 h 191"/>
              <a:gd name="T2" fmla="*/ 96 w 791"/>
              <a:gd name="T3" fmla="*/ 191 h 191"/>
              <a:gd name="T4" fmla="*/ 0 w 791"/>
              <a:gd name="T5" fmla="*/ 96 h 191"/>
              <a:gd name="T6" fmla="*/ 0 w 791"/>
              <a:gd name="T7" fmla="*/ 96 h 191"/>
              <a:gd name="T8" fmla="*/ 96 w 791"/>
              <a:gd name="T9" fmla="*/ 0 h 191"/>
              <a:gd name="T10" fmla="*/ 695 w 791"/>
              <a:gd name="T11" fmla="*/ 0 h 191"/>
              <a:gd name="T12" fmla="*/ 791 w 791"/>
              <a:gd name="T13" fmla="*/ 96 h 191"/>
              <a:gd name="T14" fmla="*/ 791 w 791"/>
              <a:gd name="T15" fmla="*/ 96 h 191"/>
              <a:gd name="T16" fmla="*/ 695 w 791"/>
              <a:gd name="T17" fmla="*/ 191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91" h="191">
                <a:moveTo>
                  <a:pt x="695" y="191"/>
                </a:moveTo>
                <a:cubicBezTo>
                  <a:pt x="96" y="191"/>
                  <a:pt x="96" y="191"/>
                  <a:pt x="96" y="191"/>
                </a:cubicBezTo>
                <a:cubicBezTo>
                  <a:pt x="43" y="191"/>
                  <a:pt x="0" y="148"/>
                  <a:pt x="0" y="96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43"/>
                  <a:pt x="43" y="0"/>
                  <a:pt x="96" y="0"/>
                </a:cubicBezTo>
                <a:cubicBezTo>
                  <a:pt x="695" y="0"/>
                  <a:pt x="695" y="0"/>
                  <a:pt x="695" y="0"/>
                </a:cubicBezTo>
                <a:cubicBezTo>
                  <a:pt x="748" y="0"/>
                  <a:pt x="791" y="43"/>
                  <a:pt x="791" y="96"/>
                </a:cubicBezTo>
                <a:cubicBezTo>
                  <a:pt x="791" y="96"/>
                  <a:pt x="791" y="96"/>
                  <a:pt x="791" y="96"/>
                </a:cubicBezTo>
                <a:cubicBezTo>
                  <a:pt x="791" y="148"/>
                  <a:pt x="748" y="191"/>
                  <a:pt x="695" y="191"/>
                </a:cubicBezTo>
                <a:close/>
              </a:path>
            </a:pathLst>
          </a:custGeom>
          <a:solidFill>
            <a:srgbClr val="8D8DCC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AC4E5E-2C28-506C-CD5D-7C3B241A833F}"/>
              </a:ext>
            </a:extLst>
          </p:cNvPr>
          <p:cNvSpPr txBox="1"/>
          <p:nvPr/>
        </p:nvSpPr>
        <p:spPr>
          <a:xfrm>
            <a:off x="1311915" y="4452183"/>
            <a:ext cx="1256171" cy="446276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>
              <a:defRPr/>
            </a:pPr>
            <a:r>
              <a:rPr lang="ja-JP" sz="1150" b="1" spc="-45" noProof="0">
                <a:solidFill>
                  <a:srgbClr val="F8F8F8"/>
                </a:solidFill>
              </a:rPr>
              <a:t>Reuniones Públicas conforme a la SB 922</a:t>
            </a:r>
            <a:endParaRPr lang="ja-JP" sz="1150" noProof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9" name="Freeform 65">
            <a:extLst>
              <a:ext uri="{FF2B5EF4-FFF2-40B4-BE49-F238E27FC236}">
                <a16:creationId xmlns:a16="http://schemas.microsoft.com/office/drawing/2014/main" id="{6947C491-3EFF-3ADC-DCBF-11548CF48CD8}"/>
              </a:ext>
            </a:extLst>
          </p:cNvPr>
          <p:cNvSpPr>
            <a:spLocks noEditPoints="1"/>
          </p:cNvSpPr>
          <p:nvPr/>
        </p:nvSpPr>
        <p:spPr bwMode="auto">
          <a:xfrm>
            <a:off x="1062164" y="4563199"/>
            <a:ext cx="202121" cy="221415"/>
          </a:xfrm>
          <a:custGeom>
            <a:avLst/>
            <a:gdLst>
              <a:gd name="T0" fmla="*/ 94 w 161"/>
              <a:gd name="T1" fmla="*/ 14 h 159"/>
              <a:gd name="T2" fmla="*/ 65 w 161"/>
              <a:gd name="T3" fmla="*/ 14 h 159"/>
              <a:gd name="T4" fmla="*/ 42 w 161"/>
              <a:gd name="T5" fmla="*/ 121 h 159"/>
              <a:gd name="T6" fmla="*/ 42 w 161"/>
              <a:gd name="T7" fmla="*/ 94 h 159"/>
              <a:gd name="T8" fmla="*/ 42 w 161"/>
              <a:gd name="T9" fmla="*/ 121 h 159"/>
              <a:gd name="T10" fmla="*/ 131 w 161"/>
              <a:gd name="T11" fmla="*/ 107 h 159"/>
              <a:gd name="T12" fmla="*/ 104 w 161"/>
              <a:gd name="T13" fmla="*/ 107 h 159"/>
              <a:gd name="T14" fmla="*/ 160 w 161"/>
              <a:gd name="T15" fmla="*/ 115 h 159"/>
              <a:gd name="T16" fmla="*/ 139 w 161"/>
              <a:gd name="T17" fmla="*/ 65 h 159"/>
              <a:gd name="T18" fmla="*/ 7 w 161"/>
              <a:gd name="T19" fmla="*/ 77 h 159"/>
              <a:gd name="T20" fmla="*/ 4 w 161"/>
              <a:gd name="T21" fmla="*/ 126 h 159"/>
              <a:gd name="T22" fmla="*/ 22 w 161"/>
              <a:gd name="T23" fmla="*/ 119 h 159"/>
              <a:gd name="T24" fmla="*/ 42 w 161"/>
              <a:gd name="T25" fmla="*/ 84 h 159"/>
              <a:gd name="T26" fmla="*/ 63 w 161"/>
              <a:gd name="T27" fmla="*/ 119 h 159"/>
              <a:gd name="T28" fmla="*/ 86 w 161"/>
              <a:gd name="T29" fmla="*/ 131 h 159"/>
              <a:gd name="T30" fmla="*/ 95 w 161"/>
              <a:gd name="T31" fmla="*/ 108 h 159"/>
              <a:gd name="T32" fmla="*/ 142 w 161"/>
              <a:gd name="T33" fmla="*/ 108 h 159"/>
              <a:gd name="T34" fmla="*/ 150 w 161"/>
              <a:gd name="T35" fmla="*/ 130 h 159"/>
              <a:gd name="T36" fmla="*/ 160 w 161"/>
              <a:gd name="T37" fmla="*/ 115 h 159"/>
              <a:gd name="T38" fmla="*/ 118 w 161"/>
              <a:gd name="T39" fmla="*/ 131 h 159"/>
              <a:gd name="T40" fmla="*/ 91 w 161"/>
              <a:gd name="T41" fmla="*/ 142 h 159"/>
              <a:gd name="T42" fmla="*/ 90 w 161"/>
              <a:gd name="T43" fmla="*/ 155 h 159"/>
              <a:gd name="T44" fmla="*/ 142 w 161"/>
              <a:gd name="T45" fmla="*/ 159 h 159"/>
              <a:gd name="T46" fmla="*/ 147 w 161"/>
              <a:gd name="T47" fmla="*/ 150 h 159"/>
              <a:gd name="T48" fmla="*/ 133 w 161"/>
              <a:gd name="T49" fmla="*/ 126 h 159"/>
              <a:gd name="T50" fmla="*/ 80 w 161"/>
              <a:gd name="T51" fmla="*/ 37 h 159"/>
              <a:gd name="T52" fmla="*/ 52 w 161"/>
              <a:gd name="T53" fmla="*/ 56 h 159"/>
              <a:gd name="T54" fmla="*/ 95 w 161"/>
              <a:gd name="T55" fmla="*/ 31 h 159"/>
              <a:gd name="T56" fmla="*/ 42 w 161"/>
              <a:gd name="T57" fmla="*/ 131 h 159"/>
              <a:gd name="T58" fmla="*/ 16 w 161"/>
              <a:gd name="T59" fmla="*/ 142 h 159"/>
              <a:gd name="T60" fmla="*/ 15 w 161"/>
              <a:gd name="T61" fmla="*/ 155 h 159"/>
              <a:gd name="T62" fmla="*/ 67 w 161"/>
              <a:gd name="T63" fmla="*/ 159 h 159"/>
              <a:gd name="T64" fmla="*/ 70 w 161"/>
              <a:gd name="T65" fmla="*/ 150 h 159"/>
              <a:gd name="T66" fmla="*/ 57 w 161"/>
              <a:gd name="T67" fmla="*/ 126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61" h="159">
                <a:moveTo>
                  <a:pt x="80" y="27"/>
                </a:moveTo>
                <a:cubicBezTo>
                  <a:pt x="88" y="27"/>
                  <a:pt x="94" y="21"/>
                  <a:pt x="94" y="14"/>
                </a:cubicBezTo>
                <a:cubicBezTo>
                  <a:pt x="94" y="6"/>
                  <a:pt x="88" y="0"/>
                  <a:pt x="80" y="0"/>
                </a:cubicBezTo>
                <a:cubicBezTo>
                  <a:pt x="72" y="0"/>
                  <a:pt x="65" y="6"/>
                  <a:pt x="65" y="14"/>
                </a:cubicBezTo>
                <a:cubicBezTo>
                  <a:pt x="65" y="21"/>
                  <a:pt x="72" y="27"/>
                  <a:pt x="80" y="27"/>
                </a:cubicBezTo>
                <a:close/>
                <a:moveTo>
                  <a:pt x="42" y="121"/>
                </a:moveTo>
                <a:cubicBezTo>
                  <a:pt x="50" y="121"/>
                  <a:pt x="56" y="115"/>
                  <a:pt x="56" y="107"/>
                </a:cubicBezTo>
                <a:cubicBezTo>
                  <a:pt x="56" y="100"/>
                  <a:pt x="50" y="94"/>
                  <a:pt x="42" y="94"/>
                </a:cubicBezTo>
                <a:cubicBezTo>
                  <a:pt x="34" y="94"/>
                  <a:pt x="28" y="100"/>
                  <a:pt x="28" y="107"/>
                </a:cubicBezTo>
                <a:cubicBezTo>
                  <a:pt x="28" y="115"/>
                  <a:pt x="34" y="121"/>
                  <a:pt x="42" y="121"/>
                </a:cubicBezTo>
                <a:close/>
                <a:moveTo>
                  <a:pt x="118" y="121"/>
                </a:moveTo>
                <a:cubicBezTo>
                  <a:pt x="125" y="121"/>
                  <a:pt x="131" y="115"/>
                  <a:pt x="131" y="107"/>
                </a:cubicBezTo>
                <a:cubicBezTo>
                  <a:pt x="131" y="100"/>
                  <a:pt x="125" y="94"/>
                  <a:pt x="118" y="94"/>
                </a:cubicBezTo>
                <a:cubicBezTo>
                  <a:pt x="110" y="94"/>
                  <a:pt x="104" y="100"/>
                  <a:pt x="104" y="107"/>
                </a:cubicBezTo>
                <a:cubicBezTo>
                  <a:pt x="104" y="115"/>
                  <a:pt x="110" y="121"/>
                  <a:pt x="118" y="121"/>
                </a:cubicBezTo>
                <a:close/>
                <a:moveTo>
                  <a:pt x="160" y="115"/>
                </a:moveTo>
                <a:cubicBezTo>
                  <a:pt x="153" y="77"/>
                  <a:pt x="153" y="77"/>
                  <a:pt x="153" y="77"/>
                </a:cubicBezTo>
                <a:cubicBezTo>
                  <a:pt x="152" y="70"/>
                  <a:pt x="146" y="65"/>
                  <a:pt x="139" y="65"/>
                </a:cubicBezTo>
                <a:cubicBezTo>
                  <a:pt x="21" y="65"/>
                  <a:pt x="21" y="65"/>
                  <a:pt x="21" y="65"/>
                </a:cubicBezTo>
                <a:cubicBezTo>
                  <a:pt x="14" y="65"/>
                  <a:pt x="8" y="70"/>
                  <a:pt x="7" y="77"/>
                </a:cubicBezTo>
                <a:cubicBezTo>
                  <a:pt x="1" y="115"/>
                  <a:pt x="1" y="115"/>
                  <a:pt x="1" y="115"/>
                </a:cubicBezTo>
                <a:cubicBezTo>
                  <a:pt x="0" y="119"/>
                  <a:pt x="1" y="123"/>
                  <a:pt x="4" y="126"/>
                </a:cubicBezTo>
                <a:cubicBezTo>
                  <a:pt x="6" y="128"/>
                  <a:pt x="8" y="130"/>
                  <a:pt x="11" y="130"/>
                </a:cubicBezTo>
                <a:cubicBezTo>
                  <a:pt x="14" y="125"/>
                  <a:pt x="18" y="121"/>
                  <a:pt x="22" y="119"/>
                </a:cubicBezTo>
                <a:cubicBezTo>
                  <a:pt x="20" y="115"/>
                  <a:pt x="19" y="112"/>
                  <a:pt x="19" y="108"/>
                </a:cubicBezTo>
                <a:cubicBezTo>
                  <a:pt x="19" y="95"/>
                  <a:pt x="30" y="84"/>
                  <a:pt x="42" y="84"/>
                </a:cubicBezTo>
                <a:cubicBezTo>
                  <a:pt x="55" y="84"/>
                  <a:pt x="66" y="95"/>
                  <a:pt x="66" y="108"/>
                </a:cubicBezTo>
                <a:cubicBezTo>
                  <a:pt x="66" y="112"/>
                  <a:pt x="65" y="115"/>
                  <a:pt x="63" y="119"/>
                </a:cubicBezTo>
                <a:cubicBezTo>
                  <a:pt x="68" y="122"/>
                  <a:pt x="72" y="126"/>
                  <a:pt x="75" y="131"/>
                </a:cubicBezTo>
                <a:cubicBezTo>
                  <a:pt x="86" y="131"/>
                  <a:pt x="86" y="131"/>
                  <a:pt x="86" y="131"/>
                </a:cubicBezTo>
                <a:cubicBezTo>
                  <a:pt x="89" y="127"/>
                  <a:pt x="93" y="122"/>
                  <a:pt x="98" y="119"/>
                </a:cubicBezTo>
                <a:cubicBezTo>
                  <a:pt x="96" y="115"/>
                  <a:pt x="95" y="112"/>
                  <a:pt x="95" y="108"/>
                </a:cubicBezTo>
                <a:cubicBezTo>
                  <a:pt x="95" y="95"/>
                  <a:pt x="106" y="84"/>
                  <a:pt x="118" y="84"/>
                </a:cubicBezTo>
                <a:cubicBezTo>
                  <a:pt x="131" y="84"/>
                  <a:pt x="142" y="95"/>
                  <a:pt x="142" y="108"/>
                </a:cubicBezTo>
                <a:cubicBezTo>
                  <a:pt x="142" y="112"/>
                  <a:pt x="141" y="115"/>
                  <a:pt x="139" y="119"/>
                </a:cubicBezTo>
                <a:cubicBezTo>
                  <a:pt x="144" y="122"/>
                  <a:pt x="148" y="125"/>
                  <a:pt x="150" y="130"/>
                </a:cubicBezTo>
                <a:cubicBezTo>
                  <a:pt x="153" y="130"/>
                  <a:pt x="156" y="128"/>
                  <a:pt x="157" y="126"/>
                </a:cubicBezTo>
                <a:cubicBezTo>
                  <a:pt x="160" y="123"/>
                  <a:pt x="161" y="119"/>
                  <a:pt x="160" y="115"/>
                </a:cubicBezTo>
                <a:close/>
                <a:moveTo>
                  <a:pt x="133" y="126"/>
                </a:moveTo>
                <a:cubicBezTo>
                  <a:pt x="128" y="129"/>
                  <a:pt x="123" y="131"/>
                  <a:pt x="118" y="131"/>
                </a:cubicBezTo>
                <a:cubicBezTo>
                  <a:pt x="113" y="131"/>
                  <a:pt x="108" y="129"/>
                  <a:pt x="104" y="126"/>
                </a:cubicBezTo>
                <a:cubicBezTo>
                  <a:pt x="98" y="129"/>
                  <a:pt x="93" y="135"/>
                  <a:pt x="91" y="142"/>
                </a:cubicBezTo>
                <a:cubicBezTo>
                  <a:pt x="91" y="144"/>
                  <a:pt x="90" y="147"/>
                  <a:pt x="90" y="150"/>
                </a:cubicBezTo>
                <a:cubicBezTo>
                  <a:pt x="90" y="155"/>
                  <a:pt x="90" y="155"/>
                  <a:pt x="90" y="155"/>
                </a:cubicBezTo>
                <a:cubicBezTo>
                  <a:pt x="90" y="157"/>
                  <a:pt x="93" y="159"/>
                  <a:pt x="95" y="159"/>
                </a:cubicBezTo>
                <a:cubicBezTo>
                  <a:pt x="142" y="159"/>
                  <a:pt x="142" y="159"/>
                  <a:pt x="142" y="159"/>
                </a:cubicBezTo>
                <a:cubicBezTo>
                  <a:pt x="145" y="159"/>
                  <a:pt x="147" y="157"/>
                  <a:pt x="147" y="155"/>
                </a:cubicBezTo>
                <a:cubicBezTo>
                  <a:pt x="147" y="150"/>
                  <a:pt x="147" y="150"/>
                  <a:pt x="147" y="150"/>
                </a:cubicBezTo>
                <a:cubicBezTo>
                  <a:pt x="146" y="147"/>
                  <a:pt x="145" y="144"/>
                  <a:pt x="145" y="142"/>
                </a:cubicBezTo>
                <a:cubicBezTo>
                  <a:pt x="142" y="135"/>
                  <a:pt x="138" y="129"/>
                  <a:pt x="133" y="126"/>
                </a:cubicBezTo>
                <a:close/>
                <a:moveTo>
                  <a:pt x="95" y="31"/>
                </a:moveTo>
                <a:cubicBezTo>
                  <a:pt x="91" y="35"/>
                  <a:pt x="86" y="37"/>
                  <a:pt x="80" y="37"/>
                </a:cubicBezTo>
                <a:cubicBezTo>
                  <a:pt x="75" y="37"/>
                  <a:pt x="69" y="35"/>
                  <a:pt x="65" y="31"/>
                </a:cubicBezTo>
                <a:cubicBezTo>
                  <a:pt x="57" y="36"/>
                  <a:pt x="52" y="46"/>
                  <a:pt x="52" y="56"/>
                </a:cubicBezTo>
                <a:cubicBezTo>
                  <a:pt x="108" y="56"/>
                  <a:pt x="108" y="56"/>
                  <a:pt x="108" y="56"/>
                </a:cubicBezTo>
                <a:cubicBezTo>
                  <a:pt x="108" y="46"/>
                  <a:pt x="103" y="36"/>
                  <a:pt x="95" y="31"/>
                </a:cubicBezTo>
                <a:close/>
                <a:moveTo>
                  <a:pt x="57" y="126"/>
                </a:moveTo>
                <a:cubicBezTo>
                  <a:pt x="53" y="129"/>
                  <a:pt x="48" y="131"/>
                  <a:pt x="42" y="131"/>
                </a:cubicBezTo>
                <a:cubicBezTo>
                  <a:pt x="37" y="131"/>
                  <a:pt x="32" y="129"/>
                  <a:pt x="28" y="126"/>
                </a:cubicBezTo>
                <a:cubicBezTo>
                  <a:pt x="22" y="129"/>
                  <a:pt x="18" y="135"/>
                  <a:pt x="16" y="142"/>
                </a:cubicBezTo>
                <a:cubicBezTo>
                  <a:pt x="16" y="144"/>
                  <a:pt x="15" y="147"/>
                  <a:pt x="15" y="150"/>
                </a:cubicBezTo>
                <a:cubicBezTo>
                  <a:pt x="15" y="155"/>
                  <a:pt x="15" y="155"/>
                  <a:pt x="15" y="155"/>
                </a:cubicBezTo>
                <a:cubicBezTo>
                  <a:pt x="15" y="157"/>
                  <a:pt x="17" y="159"/>
                  <a:pt x="20" y="159"/>
                </a:cubicBezTo>
                <a:cubicBezTo>
                  <a:pt x="67" y="159"/>
                  <a:pt x="67" y="159"/>
                  <a:pt x="67" y="159"/>
                </a:cubicBezTo>
                <a:cubicBezTo>
                  <a:pt x="68" y="159"/>
                  <a:pt x="70" y="157"/>
                  <a:pt x="70" y="155"/>
                </a:cubicBezTo>
                <a:cubicBezTo>
                  <a:pt x="70" y="150"/>
                  <a:pt x="70" y="150"/>
                  <a:pt x="70" y="150"/>
                </a:cubicBezTo>
                <a:cubicBezTo>
                  <a:pt x="70" y="147"/>
                  <a:pt x="70" y="144"/>
                  <a:pt x="69" y="142"/>
                </a:cubicBezTo>
                <a:cubicBezTo>
                  <a:pt x="67" y="135"/>
                  <a:pt x="63" y="129"/>
                  <a:pt x="57" y="1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0B0815-8929-D759-2BB9-EB9B38378237}"/>
              </a:ext>
            </a:extLst>
          </p:cNvPr>
          <p:cNvSpPr txBox="1"/>
          <p:nvPr/>
        </p:nvSpPr>
        <p:spPr>
          <a:xfrm flipH="1">
            <a:off x="2874714" y="4416152"/>
            <a:ext cx="4264554" cy="6112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ja-JP" sz="1000" noProof="0">
                <a:solidFill>
                  <a:srgbClr val="000000"/>
                </a:solidFill>
                <a:ea typeface="+mn-lt"/>
                <a:cs typeface="+mn-lt"/>
              </a:rPr>
              <a:t>Se realizaron reuniones para recopilar comentarios sobre los informes requeridos para la aprobación ambiental del proyecto conforme a la SB 922 (CEQA).</a:t>
            </a:r>
            <a:endParaRPr lang="ja-JP" sz="1000" noProof="0"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ja-JP" sz="1000" noProof="0">
                <a:ea typeface="+mn-lt"/>
                <a:cs typeface="+mn-lt"/>
              </a:rPr>
              <a:t>325 asistentes (presenciales y virtuales)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ja-JP" sz="1000" noProof="0">
                <a:ea typeface="Lato regular"/>
                <a:cs typeface="Lato regular"/>
              </a:rPr>
              <a:t>270 </a:t>
            </a:r>
            <a:r>
              <a:rPr lang="ja-JP" sz="1000" noProof="0">
                <a:ea typeface="+mn-lt"/>
                <a:cs typeface="+mn-lt"/>
              </a:rPr>
              <a:t>visitas virtuales de puertas abiertas sobre los resultados del proyecto</a:t>
            </a:r>
            <a:endParaRPr lang="ja-JP" sz="1000" noProof="0">
              <a:ea typeface="Calibri"/>
              <a:cs typeface="Calibri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EC2886A-4584-5DBC-2115-43FA33FB42AA}"/>
              </a:ext>
            </a:extLst>
          </p:cNvPr>
          <p:cNvSpPr txBox="1"/>
          <p:nvPr/>
        </p:nvSpPr>
        <p:spPr>
          <a:xfrm>
            <a:off x="232314" y="2050107"/>
            <a:ext cx="1372956" cy="1408078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ctr">
              <a:spcBef>
                <a:spcPts val="100"/>
              </a:spcBef>
              <a:defRPr/>
            </a:pPr>
            <a:r>
              <a:rPr lang="ja-JP" sz="1200" b="1" noProof="0">
                <a:solidFill>
                  <a:srgbClr val="0D8144"/>
                </a:solidFill>
                <a:ea typeface="+mn-lt"/>
                <a:cs typeface="+mn-lt"/>
              </a:rPr>
              <a:t>Proyecto del </a:t>
            </a:r>
            <a:endParaRPr lang="ja-JP" sz="1200" b="1" noProof="0">
              <a:solidFill>
                <a:srgbClr val="000000"/>
              </a:solidFill>
              <a:ea typeface="+mn-lt"/>
              <a:cs typeface="+mn-lt"/>
            </a:endParaRPr>
          </a:p>
          <a:p>
            <a:pPr algn="ctr">
              <a:spcBef>
                <a:spcPts val="100"/>
              </a:spcBef>
              <a:defRPr/>
            </a:pPr>
            <a:r>
              <a:rPr lang="ja-JP" sz="1200" b="1" noProof="0">
                <a:solidFill>
                  <a:srgbClr val="0D8144"/>
                </a:solidFill>
                <a:ea typeface="+mn-lt"/>
                <a:cs typeface="+mn-lt"/>
              </a:rPr>
              <a:t>Corredor de Tránsito Vermont</a:t>
            </a:r>
            <a:endParaRPr lang="ja-JP" sz="1200" b="1" noProof="0">
              <a:ea typeface="Calibri"/>
              <a:cs typeface="Calibri"/>
            </a:endParaRPr>
          </a:p>
          <a:p>
            <a:pPr algn="ctr">
              <a:spcBef>
                <a:spcPts val="450"/>
              </a:spcBef>
              <a:defRPr/>
            </a:pPr>
            <a:r>
              <a:rPr lang="ja-JP" sz="1050" spc="-45" noProof="0">
                <a:solidFill>
                  <a:srgbClr val="000000"/>
                </a:solidFill>
                <a:ea typeface="+mn-lt"/>
                <a:cs typeface="+mn-lt"/>
              </a:rPr>
              <a:t>Metro ha involucrado a </a:t>
            </a:r>
            <a:r>
              <a:rPr lang="ja-JP" sz="1050" b="1" spc="-45" noProof="0">
                <a:solidFill>
                  <a:srgbClr val="000000"/>
                </a:solidFill>
                <a:ea typeface="+mn-lt"/>
                <a:cs typeface="+mn-lt"/>
              </a:rPr>
              <a:t>más de 26,000 personas</a:t>
            </a:r>
            <a:r>
              <a:rPr lang="ja-JP" sz="1050" spc="-45" noProof="0">
                <a:solidFill>
                  <a:srgbClr val="000000"/>
                </a:solidFill>
                <a:ea typeface="+mn-lt"/>
                <a:cs typeface="+mn-lt"/>
              </a:rPr>
              <a:t> a través de actividades de alcance comunitario</a:t>
            </a:r>
            <a:endParaRPr lang="ja-JP" noProof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4F7320E1-582A-1555-13D1-82772F93C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1357" y="704261"/>
            <a:ext cx="1919739" cy="129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BDCDDA0-5ABD-06E4-6E23-A43901113A5A}"/>
              </a:ext>
            </a:extLst>
          </p:cNvPr>
          <p:cNvSpPr txBox="1"/>
          <p:nvPr/>
        </p:nvSpPr>
        <p:spPr>
          <a:xfrm flipH="1">
            <a:off x="4459035" y="1708211"/>
            <a:ext cx="2505613" cy="16158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ja-JP" sz="1050" noProof="0">
                <a:ea typeface="+mn-lt"/>
                <a:cs typeface="+mn-lt"/>
              </a:rPr>
              <a:t>Se realizaron 30 presentaciones informativas</a:t>
            </a:r>
            <a:endParaRPr lang="ja-JP" noProof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4E844A-BDAD-46DD-8F64-9F1145BFE1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6969" y="2017783"/>
            <a:ext cx="1884127" cy="156187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F37CA6F-3B4F-4A0D-B95C-5C10F0ADAC8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6969" y="3615817"/>
            <a:ext cx="1884127" cy="141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528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3AF12-0F5B-78EB-4887-EE7D6B283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E20BE-6D89-8FAD-48C6-E7FBC8B55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Los Escuchamos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F6D677-F579-1E72-4729-AB67279497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ja-JP" noProof="0" smtClean="0"/>
              <a:pPr/>
              <a:t>12</a:t>
            </a:fld>
            <a:endParaRPr lang="ja-JP" noProof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6C0C77F-E539-0C8B-7DE9-65861FE55E28}"/>
              </a:ext>
            </a:extLst>
          </p:cNvPr>
          <p:cNvGrpSpPr/>
          <p:nvPr/>
        </p:nvGrpSpPr>
        <p:grpSpPr>
          <a:xfrm>
            <a:off x="4523278" y="794290"/>
            <a:ext cx="4543425" cy="4191000"/>
            <a:chOff x="4370940" y="799272"/>
            <a:chExt cx="4543425" cy="4191000"/>
          </a:xfrm>
        </p:grpSpPr>
        <p:pic>
          <p:nvPicPr>
            <p:cNvPr id="6" name="Picture 5" descr="A map of a city&#10;&#10;Description automatically generated">
              <a:extLst>
                <a:ext uri="{FF2B5EF4-FFF2-40B4-BE49-F238E27FC236}">
                  <a16:creationId xmlns:a16="http://schemas.microsoft.com/office/drawing/2014/main" id="{F6D2309A-6808-7E22-4ECB-FEB9B7B954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70940" y="799272"/>
              <a:ext cx="4543425" cy="41910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1F4DA23-76E4-3E7D-D446-DB2C0A116CE7}"/>
                </a:ext>
              </a:extLst>
            </p:cNvPr>
            <p:cNvSpPr/>
            <p:nvPr/>
          </p:nvSpPr>
          <p:spPr>
            <a:xfrm>
              <a:off x="6491494" y="952500"/>
              <a:ext cx="393423" cy="952500"/>
            </a:xfrm>
            <a:prstGeom prst="rect">
              <a:avLst/>
            </a:pr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noProof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240405F-D0C4-A02B-DBB3-CA8518760B23}"/>
                </a:ext>
              </a:extLst>
            </p:cNvPr>
            <p:cNvSpPr/>
            <p:nvPr/>
          </p:nvSpPr>
          <p:spPr>
            <a:xfrm>
              <a:off x="6491494" y="3238501"/>
              <a:ext cx="393423" cy="1467963"/>
            </a:xfrm>
            <a:prstGeom prst="rect">
              <a:avLst/>
            </a:pr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noProof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91BA89-D159-3BF5-A31A-763B0CFFC42E}"/>
                </a:ext>
              </a:extLst>
            </p:cNvPr>
            <p:cNvSpPr txBox="1"/>
            <p:nvPr/>
          </p:nvSpPr>
          <p:spPr>
            <a:xfrm>
              <a:off x="4419662" y="1852358"/>
              <a:ext cx="1408268" cy="523220"/>
            </a:xfrm>
            <a:prstGeom prst="rect">
              <a:avLst/>
            </a:prstGeom>
            <a:solidFill>
              <a:srgbClr val="FFC000">
                <a:alpha val="50000"/>
              </a:srgbClr>
            </a:solidFill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ja-JP" sz="1400" noProof="0">
                  <a:ea typeface="+mn-lt"/>
                  <a:cs typeface="+mn-lt"/>
                </a:rPr>
                <a:t>Mejoras iniciales a corto plazo</a:t>
              </a:r>
              <a:endParaRPr lang="ja-JP" noProof="0"/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755ED447-F7B4-A0D2-EA00-E8BAC4ED069D}"/>
                </a:ext>
              </a:extLst>
            </p:cNvPr>
            <p:cNvCxnSpPr/>
            <p:nvPr/>
          </p:nvCxnSpPr>
          <p:spPr>
            <a:xfrm flipV="1">
              <a:off x="5733738" y="1499016"/>
              <a:ext cx="697042" cy="479685"/>
            </a:xfrm>
            <a:prstGeom prst="straightConnector1">
              <a:avLst/>
            </a:prstGeom>
            <a:ln w="412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4BBBF14-81B2-A4E6-CB14-7042AD98379D}"/>
                </a:ext>
              </a:extLst>
            </p:cNvPr>
            <p:cNvCxnSpPr>
              <a:cxnSpLocks/>
            </p:cNvCxnSpPr>
            <p:nvPr/>
          </p:nvCxnSpPr>
          <p:spPr>
            <a:xfrm>
              <a:off x="5621311" y="2501921"/>
              <a:ext cx="806924" cy="810281"/>
            </a:xfrm>
            <a:prstGeom prst="straightConnector1">
              <a:avLst/>
            </a:prstGeom>
            <a:ln w="412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1B643132-7634-F34C-AED9-F61977382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978" y="855250"/>
            <a:ext cx="4305300" cy="375473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72085" indent="-172085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ja-JP" sz="1400" noProof="0">
                <a:ea typeface="+mn-lt"/>
                <a:cs typeface="+mn-lt"/>
              </a:rPr>
              <a:t>Se  priorizará la implementación de los carriles exclusivos para autobuses</a:t>
            </a:r>
          </a:p>
          <a:p>
            <a:pPr marL="172085" indent="-172085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ja-JP" sz="1400" noProof="0">
                <a:ea typeface="+mn-lt"/>
                <a:cs typeface="+mn-lt"/>
              </a:rPr>
              <a:t>Los carriles exclusivos de operación durante todo el día estarán listos a finales de 2027.</a:t>
            </a:r>
          </a:p>
          <a:p>
            <a:pPr marL="172085" indent="-172085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ja-JP" sz="1400" noProof="0">
                <a:ea typeface="+mn-lt"/>
                <a:cs typeface="+mn-lt"/>
              </a:rPr>
              <a:t>Esto elimina la necesidad de aplicar varias configuraciones temporales de carriles durante la construcción</a:t>
            </a:r>
            <a:endParaRPr lang="ja-JP" sz="1400" noProof="0"/>
          </a:p>
          <a:p>
            <a:pPr marL="228600" lvl="1" indent="-228600">
              <a:lnSpc>
                <a:spcPct val="100000"/>
              </a:lnSpc>
              <a:spcBef>
                <a:spcPts val="750"/>
              </a:spcBef>
            </a:pPr>
            <a:r>
              <a:rPr lang="ja-JP" sz="1400" noProof="0">
                <a:ea typeface="+mn-lt"/>
                <a:cs typeface="+mn-lt"/>
              </a:rPr>
              <a:t>Las rutas de autobuses locales podrán utilizar los carriles exclusivos una vez que entren en operación</a:t>
            </a:r>
          </a:p>
          <a:p>
            <a:pPr marL="228600" lvl="1" indent="-228600">
              <a:lnSpc>
                <a:spcPct val="100000"/>
              </a:lnSpc>
              <a:spcBef>
                <a:spcPts val="750"/>
              </a:spcBef>
            </a:pPr>
            <a:r>
              <a:rPr lang="ja-JP" sz="1400" noProof="0">
                <a:ea typeface="+mn-lt"/>
                <a:cs typeface="+mn-lt"/>
              </a:rPr>
              <a:t>Carriles exclusivos facilitarán la construcción eficiente de las estaciones</a:t>
            </a:r>
          </a:p>
          <a:p>
            <a:pPr marL="228600" lvl="1" indent="-228600">
              <a:lnSpc>
                <a:spcPct val="100000"/>
              </a:lnSpc>
              <a:spcBef>
                <a:spcPts val="750"/>
              </a:spcBef>
            </a:pPr>
            <a:r>
              <a:rPr lang="ja-JP" sz="1400" noProof="0">
                <a:ea typeface="+mn-lt"/>
                <a:cs typeface="+mn-lt"/>
              </a:rPr>
              <a:t>Las estaciones BRT estarán terminadas a mediados de 2028, a tiempo para los Juegos Olímpicos y Paralímpicos de Verano de 2028. </a:t>
            </a:r>
          </a:p>
          <a:p>
            <a:pPr marL="228600" lvl="1" indent="-228600">
              <a:lnSpc>
                <a:spcPct val="100000"/>
              </a:lnSpc>
              <a:spcBef>
                <a:spcPts val="750"/>
              </a:spcBef>
            </a:pPr>
            <a:endParaRPr lang="ja-JP" sz="1400" noProof="0">
              <a:ea typeface="Calibri"/>
              <a:cs typeface="Calibri"/>
            </a:endParaRPr>
          </a:p>
          <a:p>
            <a:pPr marL="517525" lvl="1" indent="-171450">
              <a:lnSpc>
                <a:spcPct val="100000"/>
              </a:lnSpc>
              <a:spcBef>
                <a:spcPts val="750"/>
              </a:spcBef>
              <a:buFont typeface="System Font Regular" panose="020B0604020202020204" pitchFamily="34" charset="0"/>
            </a:pPr>
            <a:endParaRPr lang="ja-JP" sz="1400" noProof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2685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B53A8-6C04-5BD8-FE27-3976C80E0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418" y="148350"/>
            <a:ext cx="6080894" cy="385652"/>
          </a:xfrm>
        </p:spPr>
        <p:txBody>
          <a:bodyPr/>
          <a:lstStyle/>
          <a:p>
            <a:r>
              <a:rPr lang="ja-JP" noProof="0"/>
              <a:t>Elementos Principales del Proyecto BRT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218B3C-EEEC-5308-1F45-3004CC10B4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29C633-AF9B-9840-B7F1-7587910FEF71}" type="slidenum">
              <a:rPr kumimoji="0" lang="ja-JP" sz="75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ja-JP" sz="75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B50A9B2-C5DB-F183-8F86-77EF651AE0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4709" y="790781"/>
            <a:ext cx="3578276" cy="3786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C393BE-1E89-C8D2-3578-35A0BD715517}"/>
              </a:ext>
            </a:extLst>
          </p:cNvPr>
          <p:cNvSpPr txBox="1"/>
          <p:nvPr/>
        </p:nvSpPr>
        <p:spPr>
          <a:xfrm>
            <a:off x="3762985" y="768762"/>
            <a:ext cx="5221862" cy="4026913"/>
          </a:xfrm>
          <a:prstGeom prst="rect">
            <a:avLst/>
          </a:prstGeom>
        </p:spPr>
        <p:txBody>
          <a:bodyPr vert="horz" lIns="51435" tIns="25718" rIns="51435" bIns="25718" rtlCol="0" anchor="t">
            <a:noAutofit/>
          </a:bodyPr>
          <a:lstStyle>
            <a:defPPr>
              <a:defRPr lang="en-US"/>
            </a:defPPr>
            <a:lvl1pPr marL="170974" indent="-170974" defTabSz="685800">
              <a:lnSpc>
                <a:spcPct val="100000"/>
              </a:lnSpc>
              <a:spcBef>
                <a:spcPts val="75"/>
              </a:spcBef>
              <a:spcAft>
                <a:spcPts val="300"/>
              </a:spcAft>
              <a:buSzPct val="90000"/>
              <a:buFont typeface="System Font Regular" panose="020B0604020202020204" pitchFamily="34" charset="0"/>
              <a:buChar char="&gt;"/>
              <a:tabLst/>
              <a:defRPr sz="1388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28015" lvl="1" indent="-285115" defTabSz="685800">
              <a:lnSpc>
                <a:spcPct val="72463"/>
              </a:lnSpc>
              <a:spcBef>
                <a:spcPts val="75"/>
              </a:spcBef>
              <a:spcAft>
                <a:spcPts val="300"/>
              </a:spcAft>
              <a:buSzPct val="90000"/>
              <a:buFont typeface="Arial" panose="020B0604020202020204" pitchFamily="34" charset="0"/>
              <a:buChar char="•"/>
              <a:tabLst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771525" indent="-172641" defTabSz="685800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/>
            </a:lvl3pPr>
            <a:lvl4pPr marL="1117997" indent="-172641" defTabSz="685800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100000"/>
              <a:buFont typeface="System Font Regular"/>
              <a:buChar char="-"/>
              <a:tabLst/>
              <a:defRPr sz="1600"/>
            </a:lvl4pPr>
            <a:lvl5pPr marL="1458516" indent="-173831" defTabSz="685800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 sz="160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385763">
              <a:buFont typeface="Arial" panose="020B0604020202020204" pitchFamily="34" charset="0"/>
              <a:buChar char="•"/>
              <a:defRPr/>
            </a:pPr>
            <a:r>
              <a:rPr lang="ja-JP" sz="1400" noProof="0">
                <a:solidFill>
                  <a:srgbClr val="000000"/>
                </a:solidFill>
                <a:latin typeface="+mn-lt"/>
                <a:cs typeface="Calibri"/>
              </a:rPr>
              <a:t>Convierte el carril de circulación contiguo al estacionamiento junto a la acera en un carril exclusivo para autobuses. </a:t>
            </a:r>
            <a:endParaRPr lang="ja-JP" sz="1400" noProof="0">
              <a:solidFill>
                <a:srgbClr val="000000"/>
              </a:solidFill>
              <a:latin typeface="+mn-lt"/>
            </a:endParaRPr>
          </a:p>
          <a:p>
            <a:pPr defTabSz="385763">
              <a:buFont typeface="Arial" panose="020B0604020202020204" pitchFamily="34" charset="0"/>
              <a:buChar char="•"/>
              <a:defRPr/>
            </a:pPr>
            <a:r>
              <a:rPr lang="ja-JP" sz="1400" noProof="0">
                <a:solidFill>
                  <a:srgbClr val="000000"/>
                </a:solidFill>
                <a:latin typeface="+mn-lt"/>
                <a:cs typeface="Calibri"/>
              </a:rPr>
              <a:t>Incluye aproximadamente </a:t>
            </a:r>
            <a:r>
              <a:rPr kumimoji="0" lang="ja-JP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12 </a:t>
            </a:r>
            <a:r>
              <a:rPr lang="ja-JP" sz="1400" noProof="0">
                <a:solidFill>
                  <a:srgbClr val="000000"/>
                </a:solidFill>
                <a:latin typeface="+mn-lt"/>
                <a:cs typeface="Calibri"/>
              </a:rPr>
              <a:t>millas de carriles laterales exclusivos para autobuses, en funcionamiento durante todo el día.</a:t>
            </a:r>
            <a:endParaRPr lang="ja-JP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Calibri" panose="020F0502020204030204"/>
            </a:endParaRPr>
          </a:p>
          <a:p>
            <a:pPr defTabSz="385763">
              <a:buFont typeface="Arial" panose="020B0604020202020204" pitchFamily="34" charset="0"/>
              <a:buChar char="•"/>
              <a:defRPr/>
            </a:pPr>
            <a:r>
              <a:rPr kumimoji="0" lang="ja-JP" sz="14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26 </a:t>
            </a:r>
            <a:r>
              <a:rPr lang="ja-JP" sz="1400" noProof="0">
                <a:solidFill>
                  <a:srgbClr val="000000"/>
                </a:solidFill>
                <a:latin typeface="+mn-lt"/>
                <a:cs typeface="Calibri"/>
              </a:rPr>
              <a:t>estaciones mejoradas en </a:t>
            </a:r>
            <a:r>
              <a:rPr kumimoji="0" lang="ja-JP" sz="14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13 </a:t>
            </a:r>
            <a:r>
              <a:rPr lang="ja-JP" sz="1400" noProof="0">
                <a:solidFill>
                  <a:srgbClr val="000000"/>
                </a:solidFill>
                <a:latin typeface="+mn-lt"/>
                <a:cs typeface="Calibri"/>
              </a:rPr>
              <a:t>ubicaciones de intersecciones, con refugios de alta calidad y diversas comodidades para los pasajeros, entre ellas</a:t>
            </a:r>
            <a:r>
              <a:rPr kumimoji="0" lang="ja-JP" sz="14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:</a:t>
            </a:r>
            <a:endParaRPr lang="ja-JP" sz="14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Calibri" panose="020F0502020204030204"/>
              <a:cs typeface="Calibri"/>
            </a:endParaRPr>
          </a:p>
          <a:p>
            <a:pPr lvl="1" defTabSz="385763">
              <a:defRPr/>
            </a:pPr>
            <a:r>
              <a:rPr lang="ja-JP" sz="1400" noProof="0">
                <a:solidFill>
                  <a:srgbClr val="000000"/>
                </a:solidFill>
                <a:latin typeface="+mn-lt"/>
                <a:cs typeface="Calibri"/>
              </a:rPr>
              <a:t>Iluminación mejorada para reforzar la seguridad y protección. </a:t>
            </a:r>
            <a:endParaRPr lang="ja-JP" sz="1400" noProof="0">
              <a:latin typeface="+mn-lt"/>
              <a:ea typeface="Calibri" panose="020F0502020204030204" pitchFamily="34" charset="0"/>
            </a:endParaRPr>
          </a:p>
          <a:p>
            <a:pPr lvl="1" defTabSz="385763">
              <a:defRPr/>
            </a:pPr>
            <a:r>
              <a:rPr lang="ja-JP" sz="1400" noProof="0">
                <a:solidFill>
                  <a:srgbClr val="000000"/>
                </a:solidFill>
                <a:latin typeface="+mn-lt"/>
                <a:cs typeface="Calibri"/>
              </a:rPr>
              <a:t>Información de transporte en tiempo real </a:t>
            </a:r>
            <a:r>
              <a:rPr kumimoji="0" lang="ja-JP" sz="14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(</a:t>
            </a:r>
            <a:r>
              <a:rPr lang="ja-JP" sz="1400" noProof="0">
                <a:solidFill>
                  <a:srgbClr val="000000"/>
                </a:solidFill>
                <a:latin typeface="+mn-lt"/>
                <a:cs typeface="Calibri"/>
              </a:rPr>
              <a:t>pantallas con la próxima llegada del autobús y mapas). </a:t>
            </a:r>
            <a:endParaRPr lang="ja-JP" sz="1400" noProof="0">
              <a:latin typeface="+mn-lt"/>
              <a:ea typeface="Calibri" panose="020F0502020204030204" pitchFamily="34" charset="0"/>
            </a:endParaRPr>
          </a:p>
          <a:p>
            <a:pPr lvl="1" defTabSz="385763">
              <a:defRPr/>
            </a:pPr>
            <a:r>
              <a:rPr lang="ja-JP" sz="1400" noProof="0">
                <a:solidFill>
                  <a:srgbClr val="000000"/>
                </a:solidFill>
                <a:latin typeface="+mn-lt"/>
                <a:cs typeface="Calibri"/>
              </a:rPr>
              <a:t>Bancas para pasajeros</a:t>
            </a:r>
            <a:r>
              <a:rPr kumimoji="0" lang="ja-JP" sz="14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, </a:t>
            </a:r>
            <a:r>
              <a:rPr lang="ja-JP" sz="1400" noProof="0">
                <a:solidFill>
                  <a:srgbClr val="000000"/>
                </a:solidFill>
                <a:latin typeface="+mn-lt"/>
                <a:cs typeface="Calibri"/>
              </a:rPr>
              <a:t>botes de basura y arte público. </a:t>
            </a:r>
            <a:endParaRPr lang="ja-JP" sz="1400" noProof="0">
              <a:latin typeface="+mn-lt"/>
              <a:ea typeface="Calibri"/>
            </a:endParaRPr>
          </a:p>
          <a:p>
            <a:pPr defTabSz="385763">
              <a:spcBef>
                <a:spcPts val="3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ja-JP" sz="1400" noProof="0">
                <a:solidFill>
                  <a:srgbClr val="000000"/>
                </a:solidFill>
                <a:latin typeface="+mn-lt"/>
                <a:ea typeface="Calibri" panose="020F0502020204030204"/>
                <a:cs typeface="Calibri"/>
              </a:rPr>
              <a:t>Otras mejoras incluyen cruces peatonales mejorados para aumentar la visibilidad y la seguridad de los peatones.</a:t>
            </a:r>
            <a:endParaRPr lang="ja-JP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Calibri" panose="020F0502020204030204"/>
            </a:endParaRPr>
          </a:p>
          <a:p>
            <a:pPr defTabSz="385763">
              <a:buFont typeface="Arial" panose="020B0604020202020204" pitchFamily="34" charset="0"/>
              <a:buChar char="•"/>
              <a:defRPr/>
            </a:pPr>
            <a:r>
              <a:rPr lang="ja-JP" sz="1400" noProof="0">
                <a:solidFill>
                  <a:srgbClr val="000000"/>
                </a:solidFill>
                <a:latin typeface="+mn-lt"/>
                <a:ea typeface="Calibri"/>
                <a:cs typeface="Calibri"/>
              </a:rPr>
              <a:t>Extensiones de banqueta para autobuses (bus bulb-outs) en la mayoría de las estaciones para ampliar el espacio peatonal y reducir la distancia de cruce, mejorando así la seguridad de los peatones. </a:t>
            </a:r>
          </a:p>
          <a:p>
            <a:pPr defTabSz="385763">
              <a:buFont typeface="Arial" panose="020B0604020202020204" pitchFamily="34" charset="0"/>
              <a:buChar char="•"/>
              <a:defRPr/>
            </a:pPr>
            <a:r>
              <a:rPr lang="ja-JP" sz="1400" noProof="0">
                <a:solidFill>
                  <a:srgbClr val="000000"/>
                </a:solidFill>
                <a:latin typeface="+mn-lt"/>
                <a:ea typeface="Calibri"/>
                <a:cs typeface="Calibri"/>
              </a:rPr>
              <a:t>Repintado de la señalización vial y/o rehabilitación del pavimento de los carriles exclusivos para autobuses. </a:t>
            </a:r>
            <a:endParaRPr lang="ja-JP" sz="1400" noProof="0">
              <a:solidFill>
                <a:srgbClr val="000000"/>
              </a:solidFill>
              <a:latin typeface="+mn-lt"/>
              <a:ea typeface="Calibri" panose="020F0502020204030204" pitchFamily="34" charset="0"/>
            </a:endParaRPr>
          </a:p>
          <a:p>
            <a:pPr marL="127635" indent="-127635" defTabSz="385763">
              <a:spcBef>
                <a:spcPts val="3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endParaRPr lang="ja-JP" sz="1400" noProof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127635" marR="0" lvl="0" indent="-127635" algn="l" defTabSz="385763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5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endParaRPr lang="ja-JP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 panose="020F0502020204030204" pitchFamily="34" charset="0"/>
            </a:endParaRPr>
          </a:p>
          <a:p>
            <a:pPr marL="127635" marR="0" lvl="0" indent="-127635" algn="l" defTabSz="385763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5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endParaRPr kumimoji="0" lang="ja-JP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385763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500"/>
              </a:spcAft>
              <a:buClrTx/>
              <a:buSzPct val="90000"/>
              <a:buNone/>
              <a:tabLst/>
              <a:defRPr/>
            </a:pPr>
            <a:endParaRPr lang="ja-JP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 panose="020F0502020204030204" pitchFamily="34" charset="0"/>
            </a:endParaRPr>
          </a:p>
          <a:p>
            <a:pPr marL="0" marR="0" lvl="0" indent="0" algn="l" defTabSz="385763" rtl="0" eaLnBrk="1" fontAlgn="auto" latinLnBrk="0" hangingPunct="1">
              <a:lnSpc>
                <a:spcPct val="100000"/>
              </a:lnSpc>
              <a:spcBef>
                <a:spcPts val="42"/>
              </a:spcBef>
              <a:spcAft>
                <a:spcPts val="169"/>
              </a:spcAft>
              <a:buClrTx/>
              <a:buSzPct val="90000"/>
              <a:buNone/>
              <a:tabLst/>
              <a:defRPr/>
            </a:pPr>
            <a:endParaRPr lang="ja-JP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 panose="020F0502020204030204" pitchFamily="34" charset="0"/>
            </a:endParaRPr>
          </a:p>
          <a:p>
            <a:pPr marL="95250" marR="0" lvl="0" indent="-95250" algn="l" defTabSz="385763" rtl="0" eaLnBrk="1" fontAlgn="auto" latinLnBrk="0" hangingPunct="1">
              <a:lnSpc>
                <a:spcPct val="100000"/>
              </a:lnSpc>
              <a:spcBef>
                <a:spcPts val="42"/>
              </a:spcBef>
              <a:spcAft>
                <a:spcPts val="169"/>
              </a:spcAft>
              <a:buClrTx/>
              <a:buSzPct val="90000"/>
              <a:buFont typeface="System Font Regular" panose="020B0604020202020204" pitchFamily="34" charset="0"/>
              <a:buChar char="&gt;"/>
              <a:tabLst/>
              <a:defRPr/>
            </a:pPr>
            <a:endParaRPr lang="ja-JP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 panose="020F0502020204030204" pitchFamily="34" charset="0"/>
            </a:endParaRPr>
          </a:p>
          <a:p>
            <a:pPr marL="95250" marR="0" lvl="0" indent="-95250" algn="l" defTabSz="385763" rtl="0" eaLnBrk="1" fontAlgn="auto" latinLnBrk="0" hangingPunct="1">
              <a:lnSpc>
                <a:spcPct val="100000"/>
              </a:lnSpc>
              <a:spcBef>
                <a:spcPts val="42"/>
              </a:spcBef>
              <a:spcAft>
                <a:spcPts val="169"/>
              </a:spcAft>
              <a:buClrTx/>
              <a:buSzPct val="90000"/>
              <a:tabLst/>
              <a:defRPr/>
            </a:pPr>
            <a:endParaRPr lang="ja-JP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 panose="020F0502020204030204" pitchFamily="34" charset="0"/>
            </a:endParaRPr>
          </a:p>
          <a:p>
            <a:pPr marL="352425" marR="0" lvl="1" indent="-160020" algn="l" defTabSz="385763" rtl="0" eaLnBrk="1" fontAlgn="auto" latinLnBrk="0" hangingPunct="1">
              <a:spcBef>
                <a:spcPts val="42"/>
              </a:spcBef>
              <a:spcAft>
                <a:spcPts val="169"/>
              </a:spcAft>
              <a:buClrTx/>
              <a:buSzPct val="90000"/>
              <a:tabLst/>
              <a:defRPr/>
            </a:pPr>
            <a:endParaRPr lang="ja-JP" sz="78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586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BE3B9-911E-C42F-81CB-EB9EAE1DF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4F231-E85F-8444-AE30-1453EC81A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Actividades de Metro Desde Diciembre de 2024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18451D-7B04-845C-ADBB-ED658E3E94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ja-JP" noProof="0" smtClean="0"/>
              <a:pPr/>
              <a:t>14</a:t>
            </a:fld>
            <a:endParaRPr lang="ja-JP" noProof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2AEB64D-9557-630A-C7A3-43CB71178F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8259243"/>
              </p:ext>
            </p:extLst>
          </p:nvPr>
        </p:nvGraphicFramePr>
        <p:xfrm>
          <a:off x="641516" y="819836"/>
          <a:ext cx="8042539" cy="4022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25045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FEF44-5D0F-5F17-9D5C-3BE73FF84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CCF86-D7D6-CC04-3AF9-98D0E59AD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" y="98400"/>
            <a:ext cx="6964840" cy="514203"/>
          </a:xfrm>
        </p:spPr>
        <p:txBody>
          <a:bodyPr/>
          <a:lstStyle/>
          <a:p>
            <a:r>
              <a:rPr lang="ja-JP" noProof="0">
                <a:ea typeface="+mn-lt"/>
                <a:cs typeface="+mn-lt"/>
              </a:rPr>
              <a:t>Mejorando la Seguridad y la Operación del Tráfico con los Carriles Exclusivos para Autobuses</a:t>
            </a:r>
            <a:endParaRPr lang="ja-JP" noProof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A5F249-18DA-C30B-2081-89564E3BA5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29C633-AF9B-9840-B7F1-7587910FEF71}" type="slidenum">
              <a:rPr kumimoji="0" lang="ja-JP" sz="75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ja-JP" sz="75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le 1">
            <a:extLst>
              <a:ext uri="{FF2B5EF4-FFF2-40B4-BE49-F238E27FC236}">
                <a16:creationId xmlns:a16="http://schemas.microsoft.com/office/drawing/2014/main" id="{A737D962-5384-0A11-0E1D-FA46DB828D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031521"/>
              </p:ext>
            </p:extLst>
          </p:nvPr>
        </p:nvGraphicFramePr>
        <p:xfrm>
          <a:off x="3963114" y="3417213"/>
          <a:ext cx="4476435" cy="1568077"/>
        </p:xfrm>
        <a:graphic>
          <a:graphicData uri="http://schemas.openxmlformats.org/drawingml/2006/table">
            <a:tbl>
              <a:tblPr/>
              <a:tblGrid>
                <a:gridCol w="3079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49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761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ja-JP" sz="1200" b="1" noProof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Tipo de </a:t>
                      </a:r>
                      <a:r>
                        <a:rPr lang="en-US" altLang="ja-JP" sz="1200" b="1" noProof="0" dirty="0" err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mejora</a:t>
                      </a:r>
                      <a:endParaRPr lang="ja-JP" sz="1200" noProof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sz="1200" b="1" noProof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NB</a:t>
                      </a:r>
                      <a:endParaRPr lang="ja-JP" sz="1200" noProof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sz="1200" b="1" noProof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SB</a:t>
                      </a:r>
                      <a:endParaRPr lang="ja-JP" sz="1200" noProof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sz="1200" b="1" noProof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</a:t>
                      </a:r>
                      <a:endParaRPr lang="ja-JP" sz="1200" noProof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35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/>
                        <a:t>Nuevas </a:t>
                      </a:r>
                      <a:r>
                        <a:rPr lang="en-US" sz="1200" dirty="0" err="1"/>
                        <a:t>bahías</a:t>
                      </a:r>
                      <a:r>
                        <a:rPr lang="en-US" sz="1200" dirty="0"/>
                        <a:t> para </a:t>
                      </a:r>
                      <a:r>
                        <a:rPr lang="en-US" sz="1200" dirty="0" err="1"/>
                        <a:t>giros</a:t>
                      </a:r>
                      <a:r>
                        <a:rPr lang="en-US" sz="1200" dirty="0"/>
                        <a:t> a la </a:t>
                      </a:r>
                      <a:r>
                        <a:rPr lang="en-US" sz="1200" dirty="0" err="1"/>
                        <a:t>izquierda</a:t>
                      </a:r>
                      <a:r>
                        <a:rPr lang="en-US" sz="1200" dirty="0"/>
                        <a:t> (</a:t>
                      </a:r>
                      <a:r>
                        <a:rPr lang="en-US" sz="1200" dirty="0" err="1"/>
                        <a:t>propuestas</a:t>
                      </a:r>
                      <a:r>
                        <a:rPr lang="en-US" sz="1200" dirty="0"/>
                        <a:t>)</a:t>
                      </a:r>
                      <a:endParaRPr lang="ja-JP" sz="1200" noProof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sz="1200" b="1" noProof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ja-JP" sz="1200" noProof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sz="1200" b="1" noProof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</a:t>
                      </a:r>
                      <a:endParaRPr lang="ja-JP" sz="1200" noProof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sz="1200" b="1" noProof="0">
                          <a:solidFill>
                            <a:srgbClr val="0084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</a:t>
                      </a:r>
                      <a:endParaRPr lang="ja-JP" sz="1200" noProof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35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 err="1"/>
                        <a:t>Ampliaciones</a:t>
                      </a:r>
                      <a:r>
                        <a:rPr lang="en-US" sz="1200" dirty="0"/>
                        <a:t> de </a:t>
                      </a:r>
                      <a:r>
                        <a:rPr lang="en-US" sz="1200" dirty="0" err="1"/>
                        <a:t>bahías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existentes</a:t>
                      </a:r>
                      <a:r>
                        <a:rPr lang="en-US" sz="1200" dirty="0"/>
                        <a:t> para </a:t>
                      </a:r>
                      <a:r>
                        <a:rPr lang="en-US" sz="1200" dirty="0" err="1"/>
                        <a:t>giros</a:t>
                      </a:r>
                      <a:r>
                        <a:rPr lang="en-US" sz="1200" dirty="0"/>
                        <a:t> a la </a:t>
                      </a:r>
                      <a:r>
                        <a:rPr lang="en-US" sz="1200" dirty="0" err="1"/>
                        <a:t>izquierda</a:t>
                      </a:r>
                      <a:endParaRPr lang="ja-JP" sz="1200" noProof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sz="1200" b="1" noProof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ja-JP" sz="1200" noProof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sz="1200" b="1" noProof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ja-JP" sz="1200" noProof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sz="1200" b="1" noProof="0">
                          <a:solidFill>
                            <a:srgbClr val="0084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</a:t>
                      </a:r>
                      <a:endParaRPr lang="ja-JP" sz="1200" noProof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35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 err="1"/>
                        <a:t>Restricciones</a:t>
                      </a:r>
                      <a:r>
                        <a:rPr lang="en-US" sz="1200" dirty="0"/>
                        <a:t> para </a:t>
                      </a:r>
                      <a:r>
                        <a:rPr lang="en-US" sz="1200" dirty="0" err="1"/>
                        <a:t>giros</a:t>
                      </a:r>
                      <a:r>
                        <a:rPr lang="en-US" sz="1200" dirty="0"/>
                        <a:t> a la </a:t>
                      </a:r>
                      <a:r>
                        <a:rPr lang="en-US" sz="1200" dirty="0" err="1"/>
                        <a:t>izquierda</a:t>
                      </a:r>
                      <a:endParaRPr lang="ja-JP" sz="1200" noProof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sz="1200" b="1" noProof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</a:t>
                      </a:r>
                      <a:endParaRPr lang="ja-JP" sz="1200" noProof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sz="1200" b="1" noProof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</a:t>
                      </a:r>
                      <a:endParaRPr lang="ja-JP" sz="1200" noProof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sz="1200" b="1" noProof="0">
                          <a:solidFill>
                            <a:srgbClr val="0084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</a:t>
                      </a:r>
                      <a:endParaRPr lang="ja-JP" sz="1200" noProof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BE387E12-82C2-0EF7-D2A1-F98CD5532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558"/>
          <a:stretch>
            <a:fillRect/>
          </a:stretch>
        </p:blipFill>
        <p:spPr bwMode="auto">
          <a:xfrm rot="5400000">
            <a:off x="839717" y="3546547"/>
            <a:ext cx="1310757" cy="141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33E7CBF-5FF8-5B49-06CE-315559A1EFAC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5522" y="3598333"/>
            <a:ext cx="1426011" cy="131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10">
            <a:extLst>
              <a:ext uri="{FF2B5EF4-FFF2-40B4-BE49-F238E27FC236}">
                <a16:creationId xmlns:a16="http://schemas.microsoft.com/office/drawing/2014/main" id="{DC9F1A73-56B8-F52A-5B30-779BFA176FC6}"/>
              </a:ext>
            </a:extLst>
          </p:cNvPr>
          <p:cNvSpPr/>
          <p:nvPr/>
        </p:nvSpPr>
        <p:spPr>
          <a:xfrm>
            <a:off x="262466" y="1035334"/>
            <a:ext cx="8432800" cy="195914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ja-JP" sz="1400" b="0" i="0" u="none" strike="noStrike" kern="120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En respuesta a la solicitud de la comunidad de mejorar la seguridad en la avenida </a:t>
            </a:r>
            <a:r>
              <a:rPr kumimoji="0" lang="ja-JP" sz="130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+mn-lt"/>
                <a:cs typeface="+mn-lt"/>
              </a:rPr>
              <a:t>Vermont,</a:t>
            </a: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 además de los cruces peatonales tipo </a:t>
            </a:r>
            <a:r>
              <a:rPr kumimoji="0" lang="ja-JP" sz="130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+mn-lt"/>
                <a:cs typeface="+mn-lt"/>
              </a:rPr>
              <a:t>continental (</a:t>
            </a: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que aumentan la visibilidad de los peatones</a:t>
            </a:r>
            <a:r>
              <a:rPr kumimoji="0" lang="ja-JP" sz="130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+mn-lt"/>
                <a:cs typeface="+mn-lt"/>
              </a:rPr>
              <a:t>) </a:t>
            </a: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y las extensiones de banqueta en las estaciones </a:t>
            </a:r>
            <a:r>
              <a:rPr kumimoji="0" lang="ja-JP" sz="130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+mn-lt"/>
                <a:cs typeface="+mn-lt"/>
              </a:rPr>
              <a:t>(</a:t>
            </a: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que reducen la distancia que los peatones deben recorrer para cruzar la calle), el proyecto ahora incluye nuevas bahías para giros a la izquierda</a:t>
            </a:r>
            <a:r>
              <a:rPr kumimoji="0" lang="ja-JP" sz="130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+mn-lt"/>
                <a:cs typeface="+mn-lt"/>
              </a:rPr>
              <a:t>, </a:t>
            </a: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la ampliación de algunas bahías existentes y restricciones para giros a la izquierda durante todo el día en ubicaciones sin semáforos entre </a:t>
            </a:r>
            <a:r>
              <a:rPr kumimoji="0" lang="ja-JP" sz="130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+mn-lt"/>
                <a:cs typeface="+mn-lt"/>
              </a:rPr>
              <a:t>Gage </a:t>
            </a: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Avenue y </a:t>
            </a:r>
            <a:r>
              <a:rPr kumimoji="0" lang="ja-JP" sz="130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+mn-lt"/>
                <a:cs typeface="+mn-lt"/>
              </a:rPr>
              <a:t>Wilshire </a:t>
            </a: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Boulevard (en ambos sentidos), con el fin de mejorar aún más la seguridad y la circulación vehicular.</a:t>
            </a:r>
            <a:endParaRPr lang="ja-JP" sz="1300" noProof="0">
              <a:ea typeface="+mn-lt"/>
              <a:cs typeface="+mn-lt"/>
            </a:endParaRP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Evita que los vehículos que giran a la izquierda bloqueen el carril de circulación </a:t>
            </a:r>
            <a:r>
              <a:rPr kumimoji="0" lang="ja-JP" sz="130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+mn-lt"/>
                <a:cs typeface="+mn-lt"/>
              </a:rPr>
              <a:t>general</a:t>
            </a: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.</a:t>
            </a:r>
            <a:endParaRPr lang="ja-JP" sz="1300" noProof="0">
              <a:ea typeface="+mn-lt"/>
              <a:cs typeface="+mn-lt"/>
            </a:endParaRP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Reduce la probabilidad de que los vehículos invadan el carril exclusivo para autobuses para evitar el tráfico detenido. </a:t>
            </a:r>
            <a:endParaRPr lang="ja-JP" sz="1300" noProof="0">
              <a:ea typeface="+mn-lt"/>
              <a:cs typeface="+mn-lt"/>
            </a:endParaRP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Mejora la seguridad de peatones y conductores al concentrar los giros a la izquierda en lugares con semáforos o bahías para giro.</a:t>
            </a:r>
            <a:endParaRPr lang="ja-JP" sz="1300" noProof="0">
              <a:ea typeface="+mn-lt"/>
              <a:cs typeface="+mn-lt"/>
            </a:endParaRP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Se incorporarán </a:t>
            </a:r>
            <a:r>
              <a:rPr kumimoji="0" lang="ja-JP" sz="130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+mn-lt"/>
                <a:cs typeface="+mn-lt"/>
              </a:rPr>
              <a:t>13 </a:t>
            </a: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nuevas bahías para giros a la izquierda y se ampliarán </a:t>
            </a:r>
            <a:r>
              <a:rPr kumimoji="0" lang="ja-JP" sz="130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+mn-lt"/>
                <a:cs typeface="+mn-lt"/>
              </a:rPr>
              <a:t>10 </a:t>
            </a: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bahías existentes; además, se restringirán </a:t>
            </a:r>
            <a:r>
              <a:rPr kumimoji="0" lang="ja-JP" sz="130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+mn-lt"/>
                <a:cs typeface="+mn-lt"/>
              </a:rPr>
              <a:t>48 </a:t>
            </a: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movimientos de giro a la izquierda en ubicaciones sin semáforos. Los giros a la izquierda hacia la avenida </a:t>
            </a:r>
            <a:r>
              <a:rPr kumimoji="0" lang="ja-JP" sz="130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ea typeface="+mn-lt"/>
                <a:cs typeface="+mn-lt"/>
              </a:rPr>
              <a:t>Vermont </a:t>
            </a:r>
            <a:r>
              <a:rPr lang="ja-JP" sz="1300" noProof="0">
                <a:solidFill>
                  <a:srgbClr val="444444"/>
                </a:solidFill>
                <a:ea typeface="+mn-lt"/>
                <a:cs typeface="+mn-lt"/>
              </a:rPr>
              <a:t>seguirán permitidos.</a:t>
            </a:r>
            <a:endParaRPr lang="ja-JP" sz="1300" noProof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91123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DBEF4-E186-4586-8716-9D1A885B0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1E62D-5A4B-8B1B-58C8-65BF8E712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/>
              <a:t>Ejemplo de un Nuevo Carril para Giro a la Izquierda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1041B9-4990-B6A4-AFD2-73E43C16C1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29C633-AF9B-9840-B7F1-7587910FEF71}" type="slidenum">
              <a:rPr kumimoji="0" lang="ja-JP" sz="75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ja-JP" sz="75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038FAD-662A-4013-AB45-912587E061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615" y="864001"/>
            <a:ext cx="9003385" cy="377931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74A6454-9DEC-89D0-6425-C3A5A110E812}"/>
              </a:ext>
            </a:extLst>
          </p:cNvPr>
          <p:cNvSpPr/>
          <p:nvPr/>
        </p:nvSpPr>
        <p:spPr>
          <a:xfrm>
            <a:off x="1363132" y="898065"/>
            <a:ext cx="2057400" cy="279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Condición</a:t>
            </a:r>
            <a:r>
              <a:rPr lang="en-US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b="1" dirty="0" err="1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existente</a:t>
            </a:r>
            <a:endParaRPr lang="en-US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A9A634-55B8-5CE0-82B6-AD362B4A24C2}"/>
              </a:ext>
            </a:extLst>
          </p:cNvPr>
          <p:cNvSpPr/>
          <p:nvPr/>
        </p:nvSpPr>
        <p:spPr>
          <a:xfrm>
            <a:off x="5723468" y="898065"/>
            <a:ext cx="2057400" cy="279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Condición</a:t>
            </a:r>
            <a:r>
              <a:rPr lang="en-US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b="1" dirty="0" err="1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futura</a:t>
            </a:r>
            <a:endParaRPr lang="en-US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2B6AA1-1848-CADA-3478-123812821334}"/>
              </a:ext>
            </a:extLst>
          </p:cNvPr>
          <p:cNvSpPr/>
          <p:nvPr/>
        </p:nvSpPr>
        <p:spPr>
          <a:xfrm>
            <a:off x="1598064" y="3477726"/>
            <a:ext cx="1811867" cy="3852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Estacionamiento</a:t>
            </a:r>
            <a:r>
              <a:rPr lang="en-US" sz="1400" dirty="0">
                <a:solidFill>
                  <a:schemeClr val="tx1"/>
                </a:solidFill>
              </a:rPr>
              <a:t> con </a:t>
            </a:r>
            <a:r>
              <a:rPr lang="en-US" sz="1400" dirty="0" err="1">
                <a:solidFill>
                  <a:schemeClr val="tx1"/>
                </a:solidFill>
              </a:rPr>
              <a:t>horario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restringido</a:t>
            </a:r>
            <a:endParaRPr lang="en-US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A69C62-0946-D3F0-7700-F4F7C7A44983}"/>
              </a:ext>
            </a:extLst>
          </p:cNvPr>
          <p:cNvSpPr/>
          <p:nvPr/>
        </p:nvSpPr>
        <p:spPr>
          <a:xfrm>
            <a:off x="1598064" y="3931059"/>
            <a:ext cx="2594865" cy="316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Estacionamiento</a:t>
            </a:r>
            <a:r>
              <a:rPr lang="en-US" sz="1400" dirty="0">
                <a:solidFill>
                  <a:schemeClr val="tx1"/>
                </a:solidFill>
              </a:rPr>
              <a:t> sin </a:t>
            </a:r>
            <a:r>
              <a:rPr lang="en-US" sz="1400" dirty="0" err="1">
                <a:solidFill>
                  <a:schemeClr val="tx1"/>
                </a:solidFill>
              </a:rPr>
              <a:t>restricciones</a:t>
            </a:r>
            <a:endParaRPr lang="en-US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408E32-766C-094A-DE62-D154C0848BD1}"/>
              </a:ext>
            </a:extLst>
          </p:cNvPr>
          <p:cNvSpPr/>
          <p:nvPr/>
        </p:nvSpPr>
        <p:spPr>
          <a:xfrm>
            <a:off x="4758268" y="3468671"/>
            <a:ext cx="2633132" cy="249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Estacionamiento</a:t>
            </a:r>
            <a:r>
              <a:rPr lang="en-US" sz="1400" dirty="0">
                <a:solidFill>
                  <a:schemeClr val="tx1"/>
                </a:solidFill>
              </a:rPr>
              <a:t> sin </a:t>
            </a:r>
            <a:r>
              <a:rPr lang="en-US" sz="1400" dirty="0" err="1">
                <a:solidFill>
                  <a:schemeClr val="tx1"/>
                </a:solidFill>
              </a:rPr>
              <a:t>restricciones</a:t>
            </a:r>
            <a:endParaRPr lang="en-US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7C9418-DC78-76E3-AD2F-62CBE1FAF584}"/>
              </a:ext>
            </a:extLst>
          </p:cNvPr>
          <p:cNvSpPr/>
          <p:nvPr/>
        </p:nvSpPr>
        <p:spPr>
          <a:xfrm>
            <a:off x="4758268" y="3812995"/>
            <a:ext cx="2787667" cy="246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Nueva </a:t>
            </a:r>
            <a:r>
              <a:rPr lang="en-US" sz="1400" dirty="0" err="1">
                <a:solidFill>
                  <a:schemeClr val="tx1"/>
                </a:solidFill>
              </a:rPr>
              <a:t>bahía</a:t>
            </a:r>
            <a:r>
              <a:rPr lang="en-US" sz="1400" dirty="0">
                <a:solidFill>
                  <a:schemeClr val="tx1"/>
                </a:solidFill>
              </a:rPr>
              <a:t> para </a:t>
            </a:r>
            <a:r>
              <a:rPr lang="en-US" sz="1400" dirty="0" err="1">
                <a:solidFill>
                  <a:schemeClr val="tx1"/>
                </a:solidFill>
              </a:rPr>
              <a:t>giro</a:t>
            </a:r>
            <a:r>
              <a:rPr lang="en-US" sz="1400" dirty="0">
                <a:solidFill>
                  <a:schemeClr val="tx1"/>
                </a:solidFill>
              </a:rPr>
              <a:t> a la </a:t>
            </a:r>
            <a:r>
              <a:rPr lang="en-US" sz="1400" dirty="0" err="1">
                <a:solidFill>
                  <a:schemeClr val="tx1"/>
                </a:solidFill>
              </a:rPr>
              <a:t>izquierda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8B91BDD-1B4D-AE87-B19C-F172AF233C49}"/>
              </a:ext>
            </a:extLst>
          </p:cNvPr>
          <p:cNvSpPr/>
          <p:nvPr/>
        </p:nvSpPr>
        <p:spPr>
          <a:xfrm>
            <a:off x="5359400" y="4148377"/>
            <a:ext cx="2421468" cy="494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Zona de </a:t>
            </a:r>
            <a:r>
              <a:rPr lang="en-US" sz="1400" dirty="0" err="1">
                <a:solidFill>
                  <a:schemeClr val="tx1"/>
                </a:solidFill>
              </a:rPr>
              <a:t>remolque</a:t>
            </a:r>
            <a:r>
              <a:rPr lang="en-US" sz="1400" dirty="0">
                <a:solidFill>
                  <a:schemeClr val="tx1"/>
                </a:solidFill>
              </a:rPr>
              <a:t> – </a:t>
            </a:r>
            <a:r>
              <a:rPr lang="en-US" sz="1400" dirty="0" err="1">
                <a:solidFill>
                  <a:schemeClr val="tx1"/>
                </a:solidFill>
              </a:rPr>
              <a:t>Prohibido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estacionar</a:t>
            </a:r>
            <a:r>
              <a:rPr lang="en-US" sz="1400" dirty="0">
                <a:solidFill>
                  <a:schemeClr val="tx1"/>
                </a:solidFill>
              </a:rPr>
              <a:t> (</a:t>
            </a:r>
            <a:r>
              <a:rPr lang="en-US" sz="1400" dirty="0" err="1">
                <a:solidFill>
                  <a:schemeClr val="tx1"/>
                </a:solidFill>
              </a:rPr>
              <a:t>bordillo</a:t>
            </a:r>
            <a:r>
              <a:rPr lang="en-US" sz="1400" dirty="0">
                <a:solidFill>
                  <a:schemeClr val="tx1"/>
                </a:solidFill>
              </a:rPr>
              <a:t> rojo)</a:t>
            </a:r>
          </a:p>
        </p:txBody>
      </p:sp>
    </p:spTree>
    <p:extLst>
      <p:ext uri="{BB962C8B-B14F-4D97-AF65-F5344CB8AC3E}">
        <p14:creationId xmlns:p14="http://schemas.microsoft.com/office/powerpoint/2010/main" val="2757748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ABB53-597C-F7A2-332E-9F9D48218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12A91-B453-0452-2F77-56D079C17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270" y="109958"/>
            <a:ext cx="6730038" cy="514203"/>
          </a:xfrm>
        </p:spPr>
        <p:txBody>
          <a:bodyPr/>
          <a:lstStyle/>
          <a:p>
            <a:r>
              <a:rPr lang="ja-JP" noProof="0"/>
              <a:t>Ejemplo de la Ampliación de un Carril Existente para Giro a la Izquierda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175A21-C721-562C-5053-BD7E37892F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29C633-AF9B-9840-B7F1-7587910FEF71}" type="slidenum">
              <a:rPr kumimoji="0" lang="ja-JP" sz="75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ja-JP" sz="75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2252786-FF4C-8807-2345-0A954F5EEA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3019" y="936000"/>
            <a:ext cx="8637962" cy="36049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6778D7A-757D-553A-79BA-1E5A2CB7BA4C}"/>
              </a:ext>
            </a:extLst>
          </p:cNvPr>
          <p:cNvSpPr/>
          <p:nvPr/>
        </p:nvSpPr>
        <p:spPr>
          <a:xfrm>
            <a:off x="1490133" y="936000"/>
            <a:ext cx="2057400" cy="27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Condición</a:t>
            </a:r>
            <a:r>
              <a:rPr lang="en-US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b="1" dirty="0" err="1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existente</a:t>
            </a:r>
            <a:endParaRPr lang="en-US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D4B398-EC84-8687-F27D-B845D9F12B49}"/>
              </a:ext>
            </a:extLst>
          </p:cNvPr>
          <p:cNvSpPr/>
          <p:nvPr/>
        </p:nvSpPr>
        <p:spPr>
          <a:xfrm>
            <a:off x="5715001" y="966067"/>
            <a:ext cx="2057400" cy="27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Condición</a:t>
            </a:r>
            <a:r>
              <a:rPr lang="en-US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b="1" dirty="0" err="1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futura</a:t>
            </a:r>
            <a:endParaRPr lang="en-US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78060E-5A67-DDEC-DD76-2695CA150E57}"/>
              </a:ext>
            </a:extLst>
          </p:cNvPr>
          <p:cNvSpPr/>
          <p:nvPr/>
        </p:nvSpPr>
        <p:spPr>
          <a:xfrm>
            <a:off x="805803" y="3600857"/>
            <a:ext cx="1713030" cy="316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Bahía </a:t>
            </a:r>
            <a:r>
              <a:rPr lang="en-US" sz="1400" dirty="0" err="1">
                <a:solidFill>
                  <a:schemeClr val="tx1"/>
                </a:solidFill>
              </a:rPr>
              <a:t>existente</a:t>
            </a:r>
            <a:r>
              <a:rPr lang="en-US" sz="1400" dirty="0">
                <a:solidFill>
                  <a:schemeClr val="tx1"/>
                </a:solidFill>
              </a:rPr>
              <a:t> para </a:t>
            </a:r>
            <a:r>
              <a:rPr lang="en-US" sz="1400" dirty="0" err="1">
                <a:solidFill>
                  <a:schemeClr val="tx1"/>
                </a:solidFill>
              </a:rPr>
              <a:t>giro</a:t>
            </a:r>
            <a:r>
              <a:rPr lang="en-US" sz="1400" dirty="0">
                <a:solidFill>
                  <a:schemeClr val="tx1"/>
                </a:solidFill>
              </a:rPr>
              <a:t> a la </a:t>
            </a:r>
            <a:r>
              <a:rPr lang="en-US" sz="1400" dirty="0" err="1">
                <a:solidFill>
                  <a:schemeClr val="tx1"/>
                </a:solidFill>
              </a:rPr>
              <a:t>izquierda</a:t>
            </a:r>
            <a:endParaRPr lang="en-US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16E24C-6545-E8F5-5E6C-B194CF3DE078}"/>
              </a:ext>
            </a:extLst>
          </p:cNvPr>
          <p:cNvSpPr/>
          <p:nvPr/>
        </p:nvSpPr>
        <p:spPr>
          <a:xfrm>
            <a:off x="4749800" y="3600857"/>
            <a:ext cx="1680634" cy="316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Bahía </a:t>
            </a:r>
            <a:r>
              <a:rPr lang="en-US" sz="1400" dirty="0" err="1">
                <a:solidFill>
                  <a:schemeClr val="tx1"/>
                </a:solidFill>
              </a:rPr>
              <a:t>ampliada</a:t>
            </a:r>
            <a:r>
              <a:rPr lang="en-US" sz="1400" dirty="0">
                <a:solidFill>
                  <a:schemeClr val="tx1"/>
                </a:solidFill>
              </a:rPr>
              <a:t> para </a:t>
            </a:r>
            <a:r>
              <a:rPr lang="en-US" sz="1400" dirty="0" err="1">
                <a:solidFill>
                  <a:schemeClr val="tx1"/>
                </a:solidFill>
              </a:rPr>
              <a:t>giro</a:t>
            </a:r>
            <a:r>
              <a:rPr lang="en-US" sz="1400" dirty="0">
                <a:solidFill>
                  <a:schemeClr val="tx1"/>
                </a:solidFill>
              </a:rPr>
              <a:t> a la </a:t>
            </a:r>
            <a:r>
              <a:rPr lang="en-US" sz="1400" dirty="0" err="1">
                <a:solidFill>
                  <a:schemeClr val="tx1"/>
                </a:solidFill>
              </a:rPr>
              <a:t>izquierda</a:t>
            </a:r>
            <a:endParaRPr lang="en-US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ACE4B03-835D-3840-B824-EF354EE7C2E8}"/>
              </a:ext>
            </a:extLst>
          </p:cNvPr>
          <p:cNvSpPr/>
          <p:nvPr/>
        </p:nvSpPr>
        <p:spPr>
          <a:xfrm>
            <a:off x="4749800" y="4121318"/>
            <a:ext cx="2370667" cy="4059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Zona de </a:t>
            </a:r>
            <a:r>
              <a:rPr lang="en-US" sz="1400" dirty="0" err="1">
                <a:solidFill>
                  <a:schemeClr val="tx1"/>
                </a:solidFill>
              </a:rPr>
              <a:t>remolque</a:t>
            </a:r>
            <a:r>
              <a:rPr lang="en-US" sz="1400" dirty="0">
                <a:solidFill>
                  <a:schemeClr val="tx1"/>
                </a:solidFill>
              </a:rPr>
              <a:t> – </a:t>
            </a:r>
            <a:r>
              <a:rPr lang="en-US" sz="1400" dirty="0" err="1">
                <a:solidFill>
                  <a:schemeClr val="tx1"/>
                </a:solidFill>
              </a:rPr>
              <a:t>Prohibido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estacionar</a:t>
            </a:r>
            <a:r>
              <a:rPr lang="en-US" sz="1400" dirty="0">
                <a:solidFill>
                  <a:schemeClr val="tx1"/>
                </a:solidFill>
              </a:rPr>
              <a:t> (</a:t>
            </a:r>
            <a:r>
              <a:rPr lang="en-US" sz="1400" dirty="0" err="1">
                <a:solidFill>
                  <a:schemeClr val="tx1"/>
                </a:solidFill>
              </a:rPr>
              <a:t>bordillo</a:t>
            </a:r>
            <a:r>
              <a:rPr lang="en-US" sz="1400" dirty="0">
                <a:solidFill>
                  <a:schemeClr val="tx1"/>
                </a:solidFill>
              </a:rPr>
              <a:t> rojo)</a:t>
            </a:r>
          </a:p>
        </p:txBody>
      </p:sp>
    </p:spTree>
    <p:extLst>
      <p:ext uri="{BB962C8B-B14F-4D97-AF65-F5344CB8AC3E}">
        <p14:creationId xmlns:p14="http://schemas.microsoft.com/office/powerpoint/2010/main" val="741358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A2C4B-31BD-10F8-9476-4FDE42772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ADB83-8DC0-2353-1C28-4C7AAECC5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Ejemplo de Nueva Restricción para Giros a la Izquierda</a:t>
            </a:r>
            <a:endParaRPr lang="ja-JP" noProof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79B285-DB65-71C8-81BD-F8E42355E4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29C633-AF9B-9840-B7F1-7587910FEF71}" type="slidenum">
              <a:rPr kumimoji="0" lang="ja-JP" sz="75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ja-JP" sz="75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795EC8-1B4F-C339-B02A-89F764066B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644" y="856800"/>
            <a:ext cx="8950712" cy="32615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1DFD2C-40EB-54BD-B555-3F84F3DE9EA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16820" y="4512527"/>
            <a:ext cx="3895492" cy="4727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332732-E367-19AB-D16E-C6A3E82AFF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644" y="856800"/>
            <a:ext cx="8950712" cy="32615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49AA0D-D4B6-2373-21A4-18CCD17013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16820" y="4512527"/>
            <a:ext cx="3895492" cy="4727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9CDC278-9AD4-C564-A6B1-BCE2AC08A189}"/>
              </a:ext>
            </a:extLst>
          </p:cNvPr>
          <p:cNvSpPr/>
          <p:nvPr/>
        </p:nvSpPr>
        <p:spPr>
          <a:xfrm>
            <a:off x="1397000" y="1018289"/>
            <a:ext cx="2057400" cy="27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Condición</a:t>
            </a:r>
            <a:r>
              <a:rPr lang="en-US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b="1" dirty="0" err="1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existente</a:t>
            </a:r>
            <a:endParaRPr lang="en-US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A60966-93C3-0694-E110-0104359B4CA8}"/>
              </a:ext>
            </a:extLst>
          </p:cNvPr>
          <p:cNvSpPr/>
          <p:nvPr/>
        </p:nvSpPr>
        <p:spPr>
          <a:xfrm>
            <a:off x="5757335" y="967501"/>
            <a:ext cx="2057400" cy="27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Condición</a:t>
            </a:r>
            <a:r>
              <a:rPr lang="en-US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b="1" dirty="0" err="1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futura</a:t>
            </a:r>
            <a:endParaRPr lang="en-US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EDC188-CA03-5564-4D8F-14F133AE3F52}"/>
              </a:ext>
            </a:extLst>
          </p:cNvPr>
          <p:cNvSpPr/>
          <p:nvPr/>
        </p:nvSpPr>
        <p:spPr>
          <a:xfrm>
            <a:off x="865068" y="3609324"/>
            <a:ext cx="2750197" cy="316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Sin </a:t>
            </a:r>
            <a:r>
              <a:rPr lang="en-US" sz="1400" dirty="0" err="1">
                <a:solidFill>
                  <a:schemeClr val="tx1"/>
                </a:solidFill>
              </a:rPr>
              <a:t>impactos</a:t>
            </a:r>
            <a:r>
              <a:rPr lang="en-US" sz="1400" dirty="0">
                <a:solidFill>
                  <a:schemeClr val="tx1"/>
                </a:solidFill>
              </a:rPr>
              <a:t> al </a:t>
            </a:r>
            <a:r>
              <a:rPr lang="en-US" sz="1400" dirty="0" err="1">
                <a:solidFill>
                  <a:schemeClr val="tx1"/>
                </a:solidFill>
              </a:rPr>
              <a:t>estacionamiento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existente</a:t>
            </a:r>
            <a:endParaRPr lang="en-US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1CBC45-5CC0-68EA-982F-FB66B7F6C261}"/>
              </a:ext>
            </a:extLst>
          </p:cNvPr>
          <p:cNvSpPr/>
          <p:nvPr/>
        </p:nvSpPr>
        <p:spPr>
          <a:xfrm>
            <a:off x="5962651" y="3725330"/>
            <a:ext cx="1646767" cy="4906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Nueva </a:t>
            </a:r>
            <a:r>
              <a:rPr lang="en-US" sz="1400" dirty="0" err="1">
                <a:solidFill>
                  <a:schemeClr val="tx1"/>
                </a:solidFill>
              </a:rPr>
              <a:t>señal</a:t>
            </a:r>
            <a:r>
              <a:rPr lang="en-US" sz="1400" dirty="0">
                <a:solidFill>
                  <a:schemeClr val="tx1"/>
                </a:solidFill>
              </a:rPr>
              <a:t> de </a:t>
            </a:r>
            <a:r>
              <a:rPr lang="en-US" sz="1400" dirty="0" err="1">
                <a:solidFill>
                  <a:schemeClr val="tx1"/>
                </a:solidFill>
              </a:rPr>
              <a:t>prohibido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girar</a:t>
            </a:r>
            <a:r>
              <a:rPr lang="en-US" sz="1400" dirty="0">
                <a:solidFill>
                  <a:schemeClr val="tx1"/>
                </a:solidFill>
              </a:rPr>
              <a:t> a la </a:t>
            </a:r>
            <a:r>
              <a:rPr lang="en-US" sz="1400" dirty="0" err="1">
                <a:solidFill>
                  <a:schemeClr val="tx1"/>
                </a:solidFill>
              </a:rPr>
              <a:t>izquierda</a:t>
            </a:r>
            <a:endParaRPr lang="en-US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C8327B-E6E7-39A2-4238-3AEE427EA8DC}"/>
              </a:ext>
            </a:extLst>
          </p:cNvPr>
          <p:cNvSpPr/>
          <p:nvPr/>
        </p:nvSpPr>
        <p:spPr>
          <a:xfrm>
            <a:off x="1151466" y="4610132"/>
            <a:ext cx="6841067" cy="316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Los </a:t>
            </a:r>
            <a:r>
              <a:rPr lang="en-US" sz="1400" dirty="0" err="1">
                <a:solidFill>
                  <a:schemeClr val="tx1"/>
                </a:solidFill>
              </a:rPr>
              <a:t>giros</a:t>
            </a:r>
            <a:r>
              <a:rPr lang="en-US" sz="1400" dirty="0">
                <a:solidFill>
                  <a:schemeClr val="tx1"/>
                </a:solidFill>
              </a:rPr>
              <a:t> a la </a:t>
            </a:r>
            <a:r>
              <a:rPr lang="en-US" sz="1400" dirty="0" err="1">
                <a:solidFill>
                  <a:schemeClr val="tx1"/>
                </a:solidFill>
              </a:rPr>
              <a:t>izquierda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hacia</a:t>
            </a:r>
            <a:r>
              <a:rPr lang="en-US" sz="1400" dirty="0">
                <a:solidFill>
                  <a:schemeClr val="tx1"/>
                </a:solidFill>
              </a:rPr>
              <a:t> Vermont </a:t>
            </a:r>
            <a:r>
              <a:rPr lang="en-US" sz="1400" dirty="0" err="1">
                <a:solidFill>
                  <a:schemeClr val="tx1"/>
                </a:solidFill>
              </a:rPr>
              <a:t>que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actualmente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están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permitidos</a:t>
            </a:r>
            <a:r>
              <a:rPr lang="en-US" sz="1400" dirty="0">
                <a:solidFill>
                  <a:schemeClr val="tx1"/>
                </a:solidFill>
              </a:rPr>
              <a:t> se </a:t>
            </a:r>
            <a:r>
              <a:rPr lang="en-US" sz="1400" dirty="0" err="1">
                <a:solidFill>
                  <a:schemeClr val="tx1"/>
                </a:solidFill>
              </a:rPr>
              <a:t>mantendrán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6094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7DD4D686-F9AE-B032-151E-11D889AD5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252" y="109958"/>
            <a:ext cx="7781776" cy="514203"/>
          </a:xfrm>
        </p:spPr>
        <p:txBody>
          <a:bodyPr/>
          <a:lstStyle/>
          <a:p>
            <a:r>
              <a:rPr lang="ja-JP" noProof="0">
                <a:ea typeface="+mn-lt"/>
                <a:cs typeface="+mn-lt"/>
              </a:rPr>
              <a:t>Análisis del Estacionamiento</a:t>
            </a:r>
            <a:endParaRPr lang="ja-JP" noProof="0"/>
          </a:p>
        </p:txBody>
      </p:sp>
      <p:pic>
        <p:nvPicPr>
          <p:cNvPr id="4" name="Picture 3" descr="A map of a city&#10;&#10;Description automatically generated">
            <a:extLst>
              <a:ext uri="{FF2B5EF4-FFF2-40B4-BE49-F238E27FC236}">
                <a16:creationId xmlns:a16="http://schemas.microsoft.com/office/drawing/2014/main" id="{B7265F23-76B2-F5FB-9938-930345772C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487" y="685801"/>
            <a:ext cx="1798894" cy="44176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8C0512-C592-1675-2A3C-69879AE91D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4602" y="4614717"/>
            <a:ext cx="1584615" cy="37061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0CA42B4-DB0C-F1BD-95DE-0716823BB036}"/>
              </a:ext>
            </a:extLst>
          </p:cNvPr>
          <p:cNvGrpSpPr/>
          <p:nvPr/>
        </p:nvGrpSpPr>
        <p:grpSpPr>
          <a:xfrm>
            <a:off x="3318680" y="701870"/>
            <a:ext cx="5712108" cy="4389784"/>
            <a:chOff x="3318680" y="701870"/>
            <a:chExt cx="5712108" cy="4389784"/>
          </a:xfrm>
        </p:grpSpPr>
        <p:sp>
          <p:nvSpPr>
            <p:cNvPr id="9" name="Speech Bubble: Rectangle 49">
              <a:extLst>
                <a:ext uri="{FF2B5EF4-FFF2-40B4-BE49-F238E27FC236}">
                  <a16:creationId xmlns:a16="http://schemas.microsoft.com/office/drawing/2014/main" id="{2495D8F8-4C72-5003-D8E4-BDAAEA292124}"/>
                </a:ext>
              </a:extLst>
            </p:cNvPr>
            <p:cNvSpPr/>
            <p:nvPr/>
          </p:nvSpPr>
          <p:spPr>
            <a:xfrm>
              <a:off x="7339592" y="1336184"/>
              <a:ext cx="1434634" cy="625621"/>
            </a:xfrm>
            <a:prstGeom prst="wedgeRectCallout">
              <a:avLst>
                <a:gd name="adj1" fmla="val -125082"/>
                <a:gd name="adj2" fmla="val -2004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>
                <a:defRPr/>
              </a:pP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lt"/>
                  <a:cs typeface="+mn-lt"/>
                </a:rPr>
                <a:t>64 </a:t>
              </a:r>
              <a:r>
                <a:rPr kumimoji="0" lang="en-US" altLang="ja-JP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lt"/>
                  <a:cs typeface="+mn-lt"/>
                </a:rPr>
                <a:t>espacios</a:t>
              </a: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lt"/>
                  <a:cs typeface="+mn-lt"/>
                </a:rPr>
                <a:t> </a:t>
              </a:r>
              <a:r>
                <a:rPr kumimoji="0" lang="en-US" altLang="ja-JP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lt"/>
                  <a:cs typeface="+mn-lt"/>
                </a:rPr>
                <a:t>eliminados</a:t>
              </a: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lt"/>
                  <a:cs typeface="+mn-lt"/>
                </a:rPr>
                <a:t> </a:t>
              </a:r>
            </a:p>
            <a:p>
              <a:pPr algn="ctr">
                <a:defRPr/>
              </a:pP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lt"/>
                  <a:cs typeface="+mn-lt"/>
                </a:rPr>
                <a:t>414 </a:t>
              </a:r>
              <a:r>
                <a:rPr kumimoji="0" lang="en-US" altLang="ja-JP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lt"/>
                  <a:cs typeface="+mn-lt"/>
                </a:rPr>
                <a:t>espacios</a:t>
              </a: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lt"/>
                  <a:cs typeface="+mn-lt"/>
                </a:rPr>
                <a:t> </a:t>
              </a:r>
              <a:r>
                <a:rPr kumimoji="0" lang="en-US" altLang="ja-JP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lt"/>
                  <a:cs typeface="+mn-lt"/>
                </a:rPr>
                <a:t>conservados</a:t>
              </a: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lt"/>
                  <a:cs typeface="+mn-lt"/>
                </a:rPr>
                <a:t> </a:t>
              </a:r>
            </a:p>
            <a:p>
              <a:pPr algn="ctr">
                <a:defRPr/>
              </a:pPr>
              <a:r>
                <a:rPr kumimoji="0" lang="en-US" altLang="ja-JP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D8144"/>
                  </a:solidFill>
                  <a:effectLst/>
                  <a:uLnTx/>
                  <a:uFillTx/>
                  <a:ea typeface="+mn-lt"/>
                  <a:cs typeface="+mn-lt"/>
                </a:rPr>
                <a:t>87% </a:t>
              </a:r>
              <a:r>
                <a:rPr kumimoji="0" lang="en-US" altLang="ja-JP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lt"/>
                  <a:cs typeface="+mn-lt"/>
                </a:rPr>
                <a:t>conservados</a:t>
              </a:r>
              <a:endPara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lt"/>
                <a:cs typeface="+mn-lt"/>
              </a:endParaRPr>
            </a:p>
          </p:txBody>
        </p:sp>
        <p:sp>
          <p:nvSpPr>
            <p:cNvPr id="11" name="Speech Bubble: Rectangle 54">
              <a:extLst>
                <a:ext uri="{FF2B5EF4-FFF2-40B4-BE49-F238E27FC236}">
                  <a16:creationId xmlns:a16="http://schemas.microsoft.com/office/drawing/2014/main" id="{1EED5809-CC43-F236-AA97-4E9CED567317}"/>
                </a:ext>
              </a:extLst>
            </p:cNvPr>
            <p:cNvSpPr/>
            <p:nvPr/>
          </p:nvSpPr>
          <p:spPr>
            <a:xfrm>
              <a:off x="3318680" y="4253396"/>
              <a:ext cx="1646475" cy="625621"/>
            </a:xfrm>
            <a:prstGeom prst="wedgeRectCallout">
              <a:avLst>
                <a:gd name="adj1" fmla="val 130735"/>
                <a:gd name="adj2" fmla="val -5825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DIN Pro Regular" panose="020B0504020101020102" pitchFamily="34" charset="0"/>
                </a:rPr>
                <a:t>11 </a:t>
              </a:r>
              <a:r>
                <a:rPr kumimoji="0" lang="en-US" altLang="ja-JP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DIN Pro Regular" panose="020B0504020101020102" pitchFamily="34" charset="0"/>
                </a:rPr>
                <a:t>espacios</a:t>
              </a: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DIN Pro Regular" panose="020B0504020101020102" pitchFamily="34" charset="0"/>
                </a:rPr>
                <a:t> </a:t>
              </a:r>
              <a:r>
                <a:rPr kumimoji="0" lang="en-US" altLang="ja-JP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DIN Pro Regular" panose="020B0504020101020102" pitchFamily="34" charset="0"/>
                </a:rPr>
                <a:t>eliminados</a:t>
              </a: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DIN Pro Regular" panose="020B0504020101020102" pitchFamily="34" charset="0"/>
                </a:rPr>
                <a:t>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DIN Pro Regular" panose="020B0504020101020102" pitchFamily="34" charset="0"/>
                </a:rPr>
                <a:t>1,146 </a:t>
              </a:r>
              <a:r>
                <a:rPr kumimoji="0" lang="en-US" altLang="ja-JP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DIN Pro Regular" panose="020B0504020101020102" pitchFamily="34" charset="0"/>
                </a:rPr>
                <a:t>espacios</a:t>
              </a: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DIN Pro Regular" panose="020B0504020101020102" pitchFamily="34" charset="0"/>
                </a:rPr>
                <a:t> </a:t>
              </a:r>
              <a:r>
                <a:rPr kumimoji="0" lang="en-US" altLang="ja-JP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DIN Pro Regular" panose="020B0504020101020102" pitchFamily="34" charset="0"/>
                </a:rPr>
                <a:t>conservados</a:t>
              </a: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DIN Pro Regular" panose="020B0504020101020102" pitchFamily="34" charset="0"/>
                </a:rPr>
                <a:t>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D814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DIN Pro Regular" panose="020B0504020101020102" pitchFamily="34" charset="0"/>
                </a:rPr>
                <a:t>99% </a:t>
              </a:r>
              <a:r>
                <a:rPr kumimoji="0" lang="en-US" altLang="ja-JP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DIN Pro Regular" panose="020B0504020101020102" pitchFamily="34" charset="0"/>
                </a:rPr>
                <a:t>conservados</a:t>
              </a:r>
              <a:endPara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DIN Pro Regular" panose="020B0504020101020102" pitchFamily="34" charset="0"/>
              </a:endParaRPr>
            </a:p>
          </p:txBody>
        </p:sp>
        <p:pic>
          <p:nvPicPr>
            <p:cNvPr id="12" name="Picture 11" descr="A map of a city&#10;&#10;Description automatically generated">
              <a:extLst>
                <a:ext uri="{FF2B5EF4-FFF2-40B4-BE49-F238E27FC236}">
                  <a16:creationId xmlns:a16="http://schemas.microsoft.com/office/drawing/2014/main" id="{B5B62563-7956-A2E3-A4D8-0167A0AD3E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3927"/>
            <a:stretch/>
          </p:blipFill>
          <p:spPr>
            <a:xfrm>
              <a:off x="5253407" y="2313964"/>
              <a:ext cx="1887005" cy="130947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Speech Bubble: Rectangle 52">
              <a:extLst>
                <a:ext uri="{FF2B5EF4-FFF2-40B4-BE49-F238E27FC236}">
                  <a16:creationId xmlns:a16="http://schemas.microsoft.com/office/drawing/2014/main" id="{EA51B8E5-5BDA-3848-EAEF-2619029DA99B}"/>
                </a:ext>
              </a:extLst>
            </p:cNvPr>
            <p:cNvSpPr/>
            <p:nvPr/>
          </p:nvSpPr>
          <p:spPr>
            <a:xfrm>
              <a:off x="7515743" y="2562585"/>
              <a:ext cx="1515045" cy="651089"/>
            </a:xfrm>
            <a:prstGeom prst="wedgeRectCallout">
              <a:avLst>
                <a:gd name="adj1" fmla="val -130154"/>
                <a:gd name="adj2" fmla="val 1313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108 </a:t>
              </a:r>
              <a:r>
                <a:rPr kumimoji="0" lang="en-US" altLang="ja-JP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espacios</a:t>
              </a: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altLang="ja-JP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eliminados</a:t>
              </a: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523 </a:t>
              </a:r>
              <a:r>
                <a:rPr kumimoji="0" lang="en-US" altLang="ja-JP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espacios</a:t>
              </a: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altLang="ja-JP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conservados</a:t>
              </a:r>
              <a:r>
                <a:rPr kumimoji="0" lang="en-US" altLang="ja-JP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D814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83% </a:t>
              </a:r>
              <a:r>
                <a:rPr kumimoji="0" lang="en-US" altLang="ja-JP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conservados</a:t>
              </a:r>
              <a:endParaRPr kumimoji="0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75101FA-C75D-F91C-6E77-AA77372FE4BE}"/>
                </a:ext>
              </a:extLst>
            </p:cNvPr>
            <p:cNvCxnSpPr/>
            <p:nvPr/>
          </p:nvCxnSpPr>
          <p:spPr>
            <a:xfrm>
              <a:off x="6293846" y="1093156"/>
              <a:ext cx="0" cy="374697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: Rounded Corners 17">
              <a:extLst>
                <a:ext uri="{FF2B5EF4-FFF2-40B4-BE49-F238E27FC236}">
                  <a16:creationId xmlns:a16="http://schemas.microsoft.com/office/drawing/2014/main" id="{213AF3E0-7908-DC41-3C82-10FD1CBCF2EE}"/>
                </a:ext>
              </a:extLst>
            </p:cNvPr>
            <p:cNvSpPr/>
            <p:nvPr/>
          </p:nvSpPr>
          <p:spPr>
            <a:xfrm>
              <a:off x="5322063" y="701870"/>
              <a:ext cx="1817318" cy="212637"/>
            </a:xfrm>
            <a:prstGeom prst="roundRect">
              <a:avLst/>
            </a:prstGeom>
            <a:solidFill>
              <a:schemeClr val="accent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North</a:t>
              </a:r>
            </a:p>
          </p:txBody>
        </p:sp>
        <p:sp>
          <p:nvSpPr>
            <p:cNvPr id="22" name="Rectangle: Rounded Corners 18">
              <a:extLst>
                <a:ext uri="{FF2B5EF4-FFF2-40B4-BE49-F238E27FC236}">
                  <a16:creationId xmlns:a16="http://schemas.microsoft.com/office/drawing/2014/main" id="{0511EE50-E943-2F81-17F4-642BB1BA625B}"/>
                </a:ext>
              </a:extLst>
            </p:cNvPr>
            <p:cNvSpPr/>
            <p:nvPr/>
          </p:nvSpPr>
          <p:spPr>
            <a:xfrm>
              <a:off x="5322063" y="3291038"/>
              <a:ext cx="1817318" cy="212637"/>
            </a:xfrm>
            <a:prstGeom prst="roundRect">
              <a:avLst/>
            </a:prstGeom>
            <a:solidFill>
              <a:schemeClr val="accent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Central</a:t>
              </a:r>
            </a:p>
          </p:txBody>
        </p:sp>
        <p:sp>
          <p:nvSpPr>
            <p:cNvPr id="23" name="Rectangle: Rounded Corners 19">
              <a:extLst>
                <a:ext uri="{FF2B5EF4-FFF2-40B4-BE49-F238E27FC236}">
                  <a16:creationId xmlns:a16="http://schemas.microsoft.com/office/drawing/2014/main" id="{D9C8042F-B7E4-DEC6-BDEF-58138E43C5F1}"/>
                </a:ext>
              </a:extLst>
            </p:cNvPr>
            <p:cNvSpPr/>
            <p:nvPr/>
          </p:nvSpPr>
          <p:spPr>
            <a:xfrm>
              <a:off x="5322063" y="4879017"/>
              <a:ext cx="1817318" cy="212637"/>
            </a:xfrm>
            <a:prstGeom prst="roundRect">
              <a:avLst/>
            </a:prstGeom>
            <a:solidFill>
              <a:schemeClr val="accent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South</a:t>
              </a: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16DA31CE-BD09-E8CD-375D-F5F580189DC3}"/>
              </a:ext>
            </a:extLst>
          </p:cNvPr>
          <p:cNvSpPr/>
          <p:nvPr/>
        </p:nvSpPr>
        <p:spPr>
          <a:xfrm>
            <a:off x="138538" y="1708116"/>
            <a:ext cx="4846944" cy="639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ja-JP" b="1" noProof="0">
                <a:solidFill>
                  <a:srgbClr val="0D8144"/>
                </a:solidFill>
                <a:ea typeface="+mn-lt"/>
                <a:cs typeface="+mn-lt"/>
              </a:rPr>
              <a:t>Espacios de estacionamiento en la vía pública</a:t>
            </a:r>
          </a:p>
        </p:txBody>
      </p:sp>
      <p:pic>
        <p:nvPicPr>
          <p:cNvPr id="27" name="Picture 2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46B92FB-D877-0BA7-C566-3AB4C454FFB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4602" y="3958417"/>
            <a:ext cx="296427" cy="625621"/>
          </a:xfrm>
          <a:prstGeom prst="rect">
            <a:avLst/>
          </a:prstGeom>
        </p:spPr>
      </p:pic>
      <p:sp>
        <p:nvSpPr>
          <p:cNvPr id="28" name="Speech Bubble: Rectangle 24">
            <a:extLst>
              <a:ext uri="{FF2B5EF4-FFF2-40B4-BE49-F238E27FC236}">
                <a16:creationId xmlns:a16="http://schemas.microsoft.com/office/drawing/2014/main" id="{715DBE78-54F0-BA04-E1C6-60BCE47E0B20}"/>
              </a:ext>
            </a:extLst>
          </p:cNvPr>
          <p:cNvSpPr/>
          <p:nvPr/>
        </p:nvSpPr>
        <p:spPr>
          <a:xfrm>
            <a:off x="358117" y="921583"/>
            <a:ext cx="4607038" cy="666958"/>
          </a:xfrm>
          <a:prstGeom prst="wedgeRectCallout">
            <a:avLst>
              <a:gd name="adj1" fmla="val 52892"/>
              <a:gd name="adj2" fmla="val 17331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ja-JP" sz="1100" b="1" noProof="0">
                <a:solidFill>
                  <a:srgbClr val="000000"/>
                </a:solidFill>
                <a:ea typeface="+mn-lt"/>
                <a:cs typeface="+mn-lt"/>
              </a:rPr>
              <a:t>Las modificaciones recomendadas conservan el </a:t>
            </a:r>
            <a:r>
              <a:rPr kumimoji="0" lang="ja-JP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lt"/>
                <a:cs typeface="+mn-lt"/>
              </a:rPr>
              <a:t>92%</a:t>
            </a:r>
            <a:r>
              <a:rPr kumimoji="0" lang="ja-JP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lt"/>
                <a:cs typeface="+mn-lt"/>
              </a:rPr>
              <a:t> </a:t>
            </a:r>
            <a:r>
              <a:rPr lang="ja-JP" sz="1100" b="1" noProof="0">
                <a:solidFill>
                  <a:srgbClr val="000000"/>
                </a:solidFill>
                <a:ea typeface="+mn-lt"/>
                <a:cs typeface="+mn-lt"/>
              </a:rPr>
              <a:t>del estacionamiento en la vía pública sobre la avenida </a:t>
            </a:r>
            <a:r>
              <a:rPr kumimoji="0" lang="ja-JP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lt"/>
                <a:cs typeface="+mn-lt"/>
              </a:rPr>
              <a:t>Vermont, </a:t>
            </a:r>
            <a:r>
              <a:rPr lang="ja-JP" sz="1100" b="1" noProof="0">
                <a:solidFill>
                  <a:srgbClr val="000000"/>
                </a:solidFill>
                <a:ea typeface="+mn-lt"/>
                <a:cs typeface="+mn-lt"/>
              </a:rPr>
              <a:t>lo que representa una reducción de solo el </a:t>
            </a:r>
            <a:r>
              <a:rPr kumimoji="0" lang="ja-JP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lt"/>
                <a:cs typeface="+mn-lt"/>
              </a:rPr>
              <a:t>2</a:t>
            </a:r>
            <a:r>
              <a:rPr lang="ja-JP" sz="1100" b="1" noProof="0">
                <a:solidFill>
                  <a:srgbClr val="000000"/>
                </a:solidFill>
                <a:ea typeface="+mn-lt"/>
                <a:cs typeface="+mn-lt"/>
              </a:rPr>
              <a:t> %.</a:t>
            </a:r>
            <a:endParaRPr lang="ja-JP" sz="1600" b="1" noProof="0">
              <a:ea typeface="+mn-lt"/>
              <a:cs typeface="+mn-lt"/>
            </a:endParaRPr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3E3A08EB-A2DA-EB33-E251-C815ADCFF2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934017"/>
              </p:ext>
            </p:extLst>
          </p:nvPr>
        </p:nvGraphicFramePr>
        <p:xfrm>
          <a:off x="113212" y="2149434"/>
          <a:ext cx="5031864" cy="1570471"/>
        </p:xfrm>
        <a:graphic>
          <a:graphicData uri="http://schemas.openxmlformats.org/drawingml/2006/table">
            <a:tbl>
              <a:tblPr/>
              <a:tblGrid>
                <a:gridCol w="656600">
                  <a:extLst>
                    <a:ext uri="{9D8B030D-6E8A-4147-A177-3AD203B41FA5}">
                      <a16:colId xmlns:a16="http://schemas.microsoft.com/office/drawing/2014/main" val="417097467"/>
                    </a:ext>
                  </a:extLst>
                </a:gridCol>
                <a:gridCol w="737204">
                  <a:extLst>
                    <a:ext uri="{9D8B030D-6E8A-4147-A177-3AD203B41FA5}">
                      <a16:colId xmlns:a16="http://schemas.microsoft.com/office/drawing/2014/main" val="1783978929"/>
                    </a:ext>
                  </a:extLst>
                </a:gridCol>
                <a:gridCol w="852165">
                  <a:extLst>
                    <a:ext uri="{9D8B030D-6E8A-4147-A177-3AD203B41FA5}">
                      <a16:colId xmlns:a16="http://schemas.microsoft.com/office/drawing/2014/main" val="3093016408"/>
                    </a:ext>
                  </a:extLst>
                </a:gridCol>
                <a:gridCol w="938975">
                  <a:extLst>
                    <a:ext uri="{9D8B030D-6E8A-4147-A177-3AD203B41FA5}">
                      <a16:colId xmlns:a16="http://schemas.microsoft.com/office/drawing/2014/main" val="1482767563"/>
                    </a:ext>
                  </a:extLst>
                </a:gridCol>
                <a:gridCol w="907945">
                  <a:extLst>
                    <a:ext uri="{9D8B030D-6E8A-4147-A177-3AD203B41FA5}">
                      <a16:colId xmlns:a16="http://schemas.microsoft.com/office/drawing/2014/main" val="744036481"/>
                    </a:ext>
                  </a:extLst>
                </a:gridCol>
                <a:gridCol w="938975">
                  <a:extLst>
                    <a:ext uri="{9D8B030D-6E8A-4147-A177-3AD203B41FA5}">
                      <a16:colId xmlns:a16="http://schemas.microsoft.com/office/drawing/2014/main" val="2144222705"/>
                    </a:ext>
                  </a:extLst>
                </a:gridCol>
              </a:tblGrid>
              <a:tr h="76558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14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altLang="ja-JP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N.º actual de </a:t>
                      </a:r>
                      <a:r>
                        <a:rPr lang="en-US" altLang="ja-JP" sz="1000" b="1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espacios</a:t>
                      </a:r>
                      <a:endParaRPr lang="ja-JP" sz="1000" b="1" i="0" u="none" strike="noStrike" noProof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874" marR="7874" marT="787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14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altLang="ja-JP" sz="1000" b="1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Estimación</a:t>
                      </a:r>
                      <a:r>
                        <a:rPr lang="en-US" altLang="ja-JP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original de </a:t>
                      </a:r>
                      <a:r>
                        <a:rPr lang="en-US" altLang="ja-JP" sz="1000" b="1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espacios</a:t>
                      </a:r>
                      <a:r>
                        <a:rPr lang="en-US" altLang="ja-JP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ja-JP" sz="1000" b="1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afectados</a:t>
                      </a:r>
                      <a:endParaRPr lang="ja-JP" sz="1000" b="1" i="0" u="none" strike="noStrike" noProof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874" marR="7874" marT="787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14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altLang="ja-JP" sz="1000" b="1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Estimación</a:t>
                      </a:r>
                      <a:r>
                        <a:rPr lang="en-US" altLang="ja-JP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original de </a:t>
                      </a:r>
                      <a:r>
                        <a:rPr lang="en-US" altLang="ja-JP" sz="1000" b="1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espacios</a:t>
                      </a:r>
                      <a:r>
                        <a:rPr lang="en-US" altLang="ja-JP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ja-JP" sz="1000" b="1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restantes</a:t>
                      </a:r>
                      <a:endParaRPr lang="ja-JP" sz="1000" b="1" i="0" u="none" strike="noStrike" noProof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874" marR="7874" marT="787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14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altLang="ja-JP" sz="1000" b="1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Estimación</a:t>
                      </a:r>
                      <a:r>
                        <a:rPr lang="en-US" altLang="ja-JP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ja-JP" sz="1000" b="1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actualizada</a:t>
                      </a:r>
                      <a:r>
                        <a:rPr lang="en-US" altLang="ja-JP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de </a:t>
                      </a:r>
                      <a:r>
                        <a:rPr lang="en-US" altLang="ja-JP" sz="1000" b="1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espacios</a:t>
                      </a:r>
                      <a:r>
                        <a:rPr lang="en-US" altLang="ja-JP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ja-JP" sz="1000" b="1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afectados</a:t>
                      </a:r>
                      <a:endParaRPr lang="ja-JP" sz="1000" b="1" i="0" u="none" strike="noStrike" noProof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874" marR="7874" marT="787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14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altLang="ja-JP" sz="1000" b="1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Estimación</a:t>
                      </a:r>
                      <a:r>
                        <a:rPr lang="en-US" altLang="ja-JP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ja-JP" sz="1000" b="1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actualizada</a:t>
                      </a:r>
                      <a:r>
                        <a:rPr lang="en-US" altLang="ja-JP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de </a:t>
                      </a:r>
                      <a:r>
                        <a:rPr lang="en-US" altLang="ja-JP" sz="1000" b="1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espacios</a:t>
                      </a:r>
                      <a:r>
                        <a:rPr lang="en-US" altLang="ja-JP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ja-JP" sz="1000" b="1" i="0" u="none" strike="noStrike" noProof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restantes</a:t>
                      </a:r>
                      <a:endParaRPr lang="ja-JP" sz="1000" b="1" i="0" u="none" strike="noStrike" noProof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874" marR="7874" marT="787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1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160361"/>
                  </a:ext>
                </a:extLst>
              </a:tr>
              <a:tr h="201221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ja-JP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Norte</a:t>
                      </a:r>
                      <a:endParaRPr lang="ja-JP" sz="1000" b="1" i="0" u="none" strike="noStrike" noProof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14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478</a:t>
                      </a:r>
                    </a:p>
                  </a:txBody>
                  <a:tcPr marL="7874" marR="7874" marT="787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8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8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87%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8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8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87%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8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663172"/>
                  </a:ext>
                </a:extLst>
              </a:tr>
              <a:tr h="201221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1" i="0" u="none" strike="noStrike" noProof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Central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14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631</a:t>
                      </a:r>
                    </a:p>
                  </a:txBody>
                  <a:tcPr marL="7874" marR="7874" marT="787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89%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83%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5599708"/>
                  </a:ext>
                </a:extLst>
              </a:tr>
              <a:tr h="201221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ja-JP" sz="10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Sur</a:t>
                      </a:r>
                      <a:endParaRPr lang="ja-JP" sz="1000" b="1" i="0" u="none" strike="noStrike" noProof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14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1,157</a:t>
                      </a:r>
                    </a:p>
                  </a:txBody>
                  <a:tcPr marL="7874" marR="7874" marT="7874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8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8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99%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8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8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99%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8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632381"/>
                  </a:ext>
                </a:extLst>
              </a:tr>
              <a:tr h="201221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1" i="0" u="none" strike="noStrike" noProof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14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2,266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146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94%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183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sz="10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92%</a:t>
                      </a:r>
                    </a:p>
                  </a:txBody>
                  <a:tcPr marL="7874" marR="7874" marT="787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632863"/>
                  </a:ext>
                </a:extLst>
              </a:tr>
            </a:tbl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3249F008-CBB8-75F9-6978-E0B76F0F599A}"/>
              </a:ext>
            </a:extLst>
          </p:cNvPr>
          <p:cNvSpPr/>
          <p:nvPr/>
        </p:nvSpPr>
        <p:spPr>
          <a:xfrm>
            <a:off x="7663020" y="4772698"/>
            <a:ext cx="980016" cy="212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dirty="0" err="1">
                <a:solidFill>
                  <a:schemeClr val="tx1"/>
                </a:solidFill>
              </a:rPr>
              <a:t>Área</a:t>
            </a:r>
            <a:r>
              <a:rPr lang="en-US" sz="900" dirty="0">
                <a:solidFill>
                  <a:schemeClr val="tx1"/>
                </a:solidFill>
              </a:rPr>
              <a:t> de </a:t>
            </a:r>
            <a:r>
              <a:rPr lang="en-US" sz="900" dirty="0" err="1">
                <a:solidFill>
                  <a:schemeClr val="tx1"/>
                </a:solidFill>
              </a:rPr>
              <a:t>estudio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31" name="Slide Number Placeholder 2">
            <a:extLst>
              <a:ext uri="{FF2B5EF4-FFF2-40B4-BE49-F238E27FC236}">
                <a16:creationId xmlns:a16="http://schemas.microsoft.com/office/drawing/2014/main" id="{47BB0F96-738B-992D-8573-710079E83D6C}"/>
              </a:ext>
            </a:extLst>
          </p:cNvPr>
          <p:cNvSpPr txBox="1">
            <a:spLocks/>
          </p:cNvSpPr>
          <p:nvPr/>
        </p:nvSpPr>
        <p:spPr>
          <a:xfrm>
            <a:off x="6858000" y="4711446"/>
            <a:ext cx="205740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2429C633-AF9B-9840-B7F1-7587910FEF71}" type="slidenum">
              <a:rPr lang="en-US" altLang="ja-JP" sz="750" smtClean="0">
                <a:solidFill>
                  <a:srgbClr val="000000">
                    <a:tint val="75000"/>
                  </a:srgbClr>
                </a:solidFill>
                <a:latin typeface="Calibri" panose="020F0502020204030204"/>
              </a:rPr>
              <a:pPr algn="r">
                <a:defRPr/>
              </a:pPr>
              <a:t>19</a:t>
            </a:fld>
            <a:endParaRPr lang="ja-JP" sz="750">
              <a:solidFill>
                <a:srgbClr val="000000">
                  <a:tint val="75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48023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1E7BE-6668-E892-13AF-3AC0397AA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984D53-8A26-A0F9-F9B9-FB58739CB5C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ja-JP" sz="1350" i="0" kern="100" noProof="0">
                <a:ea typeface="+mn-lt"/>
                <a:cs typeface="+mn-lt"/>
              </a:rPr>
              <a:t>Nos entusiasma seguir avanzando junto a ustedes para crear un corredor de transporte que responda a las necesidades de nuestras comunidades durante las próximas generaciones.</a:t>
            </a:r>
            <a:endParaRPr lang="ja-JP" i="0" noProof="0">
              <a:ea typeface="+mn-lt"/>
              <a:cs typeface="+mn-lt"/>
            </a:endParaRPr>
          </a:p>
          <a:p>
            <a:endParaRPr lang="ja-JP" noProof="0"/>
          </a:p>
        </p:txBody>
      </p:sp>
    </p:spTree>
    <p:extLst>
      <p:ext uri="{BB962C8B-B14F-4D97-AF65-F5344CB8AC3E}">
        <p14:creationId xmlns:p14="http://schemas.microsoft.com/office/powerpoint/2010/main" val="20227627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07808-C9BC-CA5C-A533-71D0723F3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DBF66-28AF-C41E-A94B-17306C2FA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Mejoras en el Diseño de las Estaciones</a:t>
            </a:r>
            <a:endParaRPr lang="ja-JP" noProof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8C6A99-4422-E113-32CB-86E1081FD8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29C633-AF9B-9840-B7F1-7587910FEF71}" type="slidenum">
              <a:rPr kumimoji="0" lang="ja-JP" sz="75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ja-JP" sz="75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250955-3C87-26EC-71F2-DCB8FB445099}"/>
              </a:ext>
            </a:extLst>
          </p:cNvPr>
          <p:cNvSpPr txBox="1"/>
          <p:nvPr/>
        </p:nvSpPr>
        <p:spPr>
          <a:xfrm>
            <a:off x="3988496" y="2164395"/>
            <a:ext cx="12682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Fall 2024</a:t>
            </a:r>
            <a:endParaRPr kumimoji="0" lang="ja-JP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DEF23970-2E11-62B5-5D76-EC346BF32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809" y="747951"/>
            <a:ext cx="8668381" cy="211146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ja-JP" sz="1500" noProof="0">
                <a:ea typeface="+mn-lt"/>
                <a:cs typeface="+mn-lt"/>
              </a:rPr>
              <a:t>Mayo/junio de 2024: Se realizaron varios talleres sobre el diseño de las estaciones para recopilar comentarios sobre las estaciones de BRT propuestas y las comodidades para los pasajeros. </a:t>
            </a:r>
            <a:endParaRPr lang="ja-JP" sz="1500" noProof="0"/>
          </a:p>
          <a:p>
            <a:pPr>
              <a:buFont typeface="Arial" panose="020B0604020202020204" pitchFamily="34" charset="0"/>
              <a:buChar char="•"/>
            </a:pPr>
            <a:r>
              <a:rPr lang="ja-JP" sz="1500" noProof="0">
                <a:ea typeface="+mn-lt"/>
                <a:cs typeface="+mn-lt"/>
              </a:rPr>
              <a:t>La seguridad fue una de las principales preocupaciones de la comunidad; por ello, se incorporó iluminación mejorada en las estaciones para aumentar la visibilidad y la seguridad durante la noche. </a:t>
            </a:r>
            <a:endParaRPr lang="ja-JP" sz="1500" noProof="0"/>
          </a:p>
          <a:p>
            <a:pPr>
              <a:buFont typeface="Arial" panose="020B0604020202020204" pitchFamily="34" charset="0"/>
              <a:buChar char="•"/>
            </a:pPr>
            <a:r>
              <a:rPr lang="ja-JP" sz="1500" noProof="0">
                <a:ea typeface="+mn-lt"/>
                <a:cs typeface="+mn-lt"/>
              </a:rPr>
              <a:t>Entre las comodidades más solicitadas se incluyeron bancas para pasajeros, botes de basura, información de transporte (pantallas con la próxima llegada del autobús y mapas), arte público y otros posibles elementos de seguridad. </a:t>
            </a:r>
            <a:endParaRPr lang="ja-JP" sz="1500" noProof="0"/>
          </a:p>
          <a:p>
            <a:pPr>
              <a:buFont typeface="Arial" panose="020B0604020202020204" pitchFamily="34" charset="0"/>
              <a:buChar char="•"/>
            </a:pPr>
            <a:r>
              <a:rPr lang="ja-JP" sz="1500" noProof="0">
                <a:ea typeface="+mn-lt"/>
                <a:cs typeface="+mn-lt"/>
              </a:rPr>
              <a:t>Con base en los comentarios recibidos, se ha continuado perfeccionando el diseño de las estaciones.</a:t>
            </a:r>
            <a:endParaRPr lang="ja-JP" sz="1500" noProof="0"/>
          </a:p>
          <a:p>
            <a:pPr marL="172085" indent="-172085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</a:pPr>
            <a:endParaRPr lang="ja-JP" noProof="0"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3507A5-120F-9C78-261A-18A1404B80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792" y="3036218"/>
            <a:ext cx="2462627" cy="16115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5B3EB5-7A13-1DD4-A2C4-6674616D3F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9213" y="3011834"/>
            <a:ext cx="2598263" cy="16451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3216DF-1742-EFE3-F5EB-9C3E2CD18D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0078" y="3014488"/>
            <a:ext cx="2498397" cy="163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72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88FDC0-4BBA-AFAC-8F20-3459C49DD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7284" y="4727698"/>
            <a:ext cx="2057400" cy="273844"/>
          </a:xfrm>
        </p:spPr>
        <p:txBody>
          <a:bodyPr/>
          <a:lstStyle/>
          <a:p>
            <a:fld id="{2429C633-AF9B-9840-B7F1-7587910FEF71}" type="slidenum">
              <a:rPr lang="ja-JP" noProof="0" smtClean="0"/>
              <a:pPr/>
              <a:t>21</a:t>
            </a:fld>
            <a:endParaRPr lang="ja-JP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319FC5-D685-CE88-1585-08ABD9E60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Experiencia mejorada en la estación Wilshire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2D28BCC5-1901-3FEE-D536-DFBF5E137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234" y="441956"/>
            <a:ext cx="8549111" cy="3960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noProof="0"/>
          </a:p>
        </p:txBody>
      </p:sp>
      <p:pic>
        <p:nvPicPr>
          <p:cNvPr id="9" name="Picture 8" descr="Diagram, engineering drawing&#10;&#10;AI-generated content may be incorrect.">
            <a:extLst>
              <a:ext uri="{FF2B5EF4-FFF2-40B4-BE49-F238E27FC236}">
                <a16:creationId xmlns:a16="http://schemas.microsoft.com/office/drawing/2014/main" id="{6B034416-20C6-BBF9-0121-0D4F741FBD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9585" y="3883202"/>
            <a:ext cx="6217920" cy="12182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74DEAD-FD6B-6FFD-5F93-B4AA7DC06B88}"/>
              </a:ext>
            </a:extLst>
          </p:cNvPr>
          <p:cNvSpPr txBox="1"/>
          <p:nvPr/>
        </p:nvSpPr>
        <p:spPr>
          <a:xfrm>
            <a:off x="6972300" y="3387292"/>
            <a:ext cx="2248839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ja-JP" sz="1200" noProof="0">
                <a:ea typeface="+mn-lt"/>
                <a:cs typeface="+mn-lt"/>
              </a:rPr>
              <a:t>Marquesinas de las estaciones </a:t>
            </a:r>
            <a:endParaRPr lang="ja-JP" noProof="0"/>
          </a:p>
          <a:p>
            <a:pPr>
              <a:buFont typeface="Arial" panose="020B0604020202020204" pitchFamily="34" charset="0"/>
              <a:buChar char="•"/>
            </a:pPr>
            <a:r>
              <a:rPr lang="ja-JP" sz="1200" noProof="0">
                <a:ea typeface="+mn-lt"/>
                <a:cs typeface="+mn-lt"/>
              </a:rPr>
              <a:t>Asientos </a:t>
            </a:r>
            <a:endParaRPr lang="ja-JP" noProof="0"/>
          </a:p>
          <a:p>
            <a:pPr>
              <a:buFont typeface="Arial" panose="020B0604020202020204" pitchFamily="34" charset="0"/>
              <a:buChar char="•"/>
            </a:pPr>
            <a:r>
              <a:rPr lang="ja-JP" sz="1200" noProof="0">
                <a:ea typeface="+mn-lt"/>
                <a:cs typeface="+mn-lt"/>
              </a:rPr>
              <a:t>Pantallas digitales </a:t>
            </a:r>
            <a:endParaRPr lang="ja-JP" noProof="0"/>
          </a:p>
          <a:p>
            <a:pPr>
              <a:buFont typeface="Arial" panose="020B0604020202020204" pitchFamily="34" charset="0"/>
              <a:buChar char="•"/>
            </a:pPr>
            <a:r>
              <a:rPr lang="ja-JP" sz="1200" noProof="0">
                <a:ea typeface="+mn-lt"/>
                <a:cs typeface="+mn-lt"/>
              </a:rPr>
              <a:t>Iluminación mejorada </a:t>
            </a:r>
            <a:endParaRPr lang="ja-JP" noProof="0"/>
          </a:p>
          <a:p>
            <a:pPr>
              <a:buFont typeface="Arial" panose="020B0604020202020204" pitchFamily="34" charset="0"/>
              <a:buChar char="•"/>
            </a:pPr>
            <a:r>
              <a:rPr lang="ja-JP" sz="1200" noProof="0">
                <a:ea typeface="+mn-lt"/>
                <a:cs typeface="+mn-lt"/>
              </a:rPr>
              <a:t>Información del transporte público en tiempo real </a:t>
            </a:r>
            <a:endParaRPr lang="ja-JP" noProof="0"/>
          </a:p>
          <a:p>
            <a:pPr>
              <a:buFont typeface="Arial" panose="020B0604020202020204" pitchFamily="34" charset="0"/>
              <a:buChar char="•"/>
            </a:pPr>
            <a:r>
              <a:rPr lang="ja-JP" sz="1200" noProof="0">
                <a:ea typeface="+mn-lt"/>
                <a:cs typeface="+mn-lt"/>
              </a:rPr>
              <a:t>Arte público </a:t>
            </a:r>
            <a:endParaRPr lang="ja-JP" noProof="0"/>
          </a:p>
          <a:p>
            <a:pPr>
              <a:buFont typeface="Arial" panose="020B0604020202020204" pitchFamily="34" charset="0"/>
              <a:buChar char="•"/>
            </a:pPr>
            <a:r>
              <a:rPr lang="ja-JP" sz="1200" noProof="0">
                <a:ea typeface="+mn-lt"/>
                <a:cs typeface="+mn-lt"/>
              </a:rPr>
              <a:t>Botes de basura</a:t>
            </a:r>
            <a:endParaRPr lang="ja-JP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1A8F8C-165B-218C-EE95-6556BBCDF74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9106" y="864969"/>
            <a:ext cx="6215066" cy="299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14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EC99A-9B6C-2A4D-6099-35A8BC76C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935C15-ADA2-3760-1C4F-3259610DD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7284" y="4727698"/>
            <a:ext cx="2057400" cy="273844"/>
          </a:xfrm>
        </p:spPr>
        <p:txBody>
          <a:bodyPr/>
          <a:lstStyle/>
          <a:p>
            <a:fld id="{2429C633-AF9B-9840-B7F1-7587910FEF71}" type="slidenum">
              <a:rPr lang="ja-JP" noProof="0" smtClean="0"/>
              <a:pPr/>
              <a:t>22</a:t>
            </a:fld>
            <a:endParaRPr lang="ja-JP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0F25A3-FA67-6785-223D-FF4CA644A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Experiencia mejorada en la estación Century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CB7A8490-034F-AC1F-3087-101D0D27D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234" y="441956"/>
            <a:ext cx="8549111" cy="3960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noProof="0"/>
          </a:p>
        </p:txBody>
      </p:sp>
      <p:pic>
        <p:nvPicPr>
          <p:cNvPr id="6" name="Picture 5" descr="A picture containing text, tree, outdoor&#10;&#10;AI-generated content may be incorrect.">
            <a:extLst>
              <a:ext uri="{FF2B5EF4-FFF2-40B4-BE49-F238E27FC236}">
                <a16:creationId xmlns:a16="http://schemas.microsoft.com/office/drawing/2014/main" id="{12BE9B80-66AD-A899-E5BB-6BC98F2087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2"/>
          <a:stretch>
            <a:fillRect/>
          </a:stretch>
        </p:blipFill>
        <p:spPr>
          <a:xfrm>
            <a:off x="70245" y="1117680"/>
            <a:ext cx="6918445" cy="33552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4AD100-D1C2-D156-DE1C-86812CA04106}"/>
              </a:ext>
            </a:extLst>
          </p:cNvPr>
          <p:cNvSpPr txBox="1"/>
          <p:nvPr/>
        </p:nvSpPr>
        <p:spPr>
          <a:xfrm>
            <a:off x="6988690" y="3481507"/>
            <a:ext cx="2248839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ja-JP" sz="1200" noProof="0">
                <a:ea typeface="+mn-lt"/>
                <a:cs typeface="+mn-lt"/>
              </a:rPr>
              <a:t>Marquesinas de las estaciones </a:t>
            </a:r>
            <a:endParaRPr lang="ja-JP" noProof="0"/>
          </a:p>
          <a:p>
            <a:pPr>
              <a:buFont typeface="Arial" panose="020B0604020202020204" pitchFamily="34" charset="0"/>
              <a:buChar char="•"/>
            </a:pPr>
            <a:r>
              <a:rPr lang="ja-JP" sz="1200" noProof="0">
                <a:ea typeface="+mn-lt"/>
                <a:cs typeface="+mn-lt"/>
              </a:rPr>
              <a:t>Asientos </a:t>
            </a:r>
            <a:endParaRPr lang="ja-JP" noProof="0"/>
          </a:p>
          <a:p>
            <a:pPr>
              <a:buFont typeface="Arial" panose="020B0604020202020204" pitchFamily="34" charset="0"/>
              <a:buChar char="•"/>
            </a:pPr>
            <a:r>
              <a:rPr lang="ja-JP" sz="1200" noProof="0">
                <a:ea typeface="+mn-lt"/>
                <a:cs typeface="+mn-lt"/>
              </a:rPr>
              <a:t>Pantallas digitales </a:t>
            </a:r>
            <a:endParaRPr lang="ja-JP" noProof="0"/>
          </a:p>
          <a:p>
            <a:pPr>
              <a:buFont typeface="Arial" panose="020B0604020202020204" pitchFamily="34" charset="0"/>
              <a:buChar char="•"/>
            </a:pPr>
            <a:r>
              <a:rPr lang="ja-JP" sz="1200" noProof="0">
                <a:ea typeface="+mn-lt"/>
                <a:cs typeface="+mn-lt"/>
              </a:rPr>
              <a:t>Iluminación mejorada </a:t>
            </a:r>
            <a:endParaRPr lang="ja-JP" noProof="0"/>
          </a:p>
          <a:p>
            <a:pPr>
              <a:buFont typeface="Arial" panose="020B0604020202020204" pitchFamily="34" charset="0"/>
              <a:buChar char="•"/>
            </a:pPr>
            <a:r>
              <a:rPr lang="ja-JP" sz="1200" noProof="0">
                <a:ea typeface="+mn-lt"/>
                <a:cs typeface="+mn-lt"/>
              </a:rPr>
              <a:t>Información del transporte público en tiempo real </a:t>
            </a:r>
            <a:endParaRPr lang="ja-JP" noProof="0"/>
          </a:p>
          <a:p>
            <a:pPr>
              <a:buFont typeface="Arial" panose="020B0604020202020204" pitchFamily="34" charset="0"/>
              <a:buChar char="•"/>
            </a:pPr>
            <a:r>
              <a:rPr lang="ja-JP" sz="1200" noProof="0">
                <a:ea typeface="+mn-lt"/>
                <a:cs typeface="+mn-lt"/>
              </a:rPr>
              <a:t>Arte público </a:t>
            </a:r>
            <a:endParaRPr lang="ja-JP" noProof="0"/>
          </a:p>
          <a:p>
            <a:pPr>
              <a:buFont typeface="Arial" panose="020B0604020202020204" pitchFamily="34" charset="0"/>
              <a:buChar char="•"/>
            </a:pPr>
            <a:r>
              <a:rPr lang="ja-JP" sz="1200" noProof="0">
                <a:ea typeface="+mn-lt"/>
                <a:cs typeface="+mn-lt"/>
              </a:rPr>
              <a:t>Botes de basura</a:t>
            </a:r>
            <a:endParaRPr lang="ja-JP" noProof="0"/>
          </a:p>
        </p:txBody>
      </p:sp>
    </p:spTree>
    <p:extLst>
      <p:ext uri="{BB962C8B-B14F-4D97-AF65-F5344CB8AC3E}">
        <p14:creationId xmlns:p14="http://schemas.microsoft.com/office/powerpoint/2010/main" val="19963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DF573-A3C6-EEBC-268A-623F0EC94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F6731-B506-394E-91D8-BBDC8116D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Calendario del Proyecto</a:t>
            </a:r>
            <a:endParaRPr lang="ja-JP" noProof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B0B008-EF46-1663-E8D1-18856A8A1E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9C633-AF9B-9840-B7F1-7587910FEF71}" type="slidenum">
              <a:rPr lang="ja-JP" noProof="0" smtClean="0"/>
              <a:pPr/>
              <a:t>23</a:t>
            </a:fld>
            <a:endParaRPr lang="ja-JP" noProof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5D3B7B-E461-DE63-BC30-9F031DDC362B}"/>
              </a:ext>
            </a:extLst>
          </p:cNvPr>
          <p:cNvSpPr txBox="1"/>
          <p:nvPr/>
        </p:nvSpPr>
        <p:spPr>
          <a:xfrm>
            <a:off x="4059748" y="2043229"/>
            <a:ext cx="12682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noProof="0">
                <a:solidFill>
                  <a:schemeClr val="bg1"/>
                </a:solidFill>
                <a:ea typeface="Calibri"/>
                <a:cs typeface="Calibri"/>
              </a:rPr>
              <a:t>Fall 2024</a:t>
            </a:r>
            <a:endParaRPr lang="ja-JP" noProof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0470C9-D983-4CB3-11E5-9ED1A8D18C48}"/>
              </a:ext>
            </a:extLst>
          </p:cNvPr>
          <p:cNvSpPr txBox="1"/>
          <p:nvPr/>
        </p:nvSpPr>
        <p:spPr>
          <a:xfrm>
            <a:off x="228879" y="1792125"/>
            <a:ext cx="1716139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02870" indent="-10287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ja-JP" sz="1300" noProof="0" dirty="0" err="1">
                <a:ea typeface="+mn-lt"/>
                <a:cs typeface="+mn-lt"/>
              </a:rPr>
              <a:t>Adjudicación</a:t>
            </a:r>
            <a:r>
              <a:rPr lang="en-US" altLang="ja-JP" sz="1300" noProof="0" dirty="0">
                <a:ea typeface="+mn-lt"/>
                <a:cs typeface="+mn-lt"/>
              </a:rPr>
              <a:t> del </a:t>
            </a:r>
            <a:r>
              <a:rPr lang="en-US" altLang="ja-JP" sz="1300" noProof="0" dirty="0" err="1">
                <a:ea typeface="+mn-lt"/>
                <a:cs typeface="+mn-lt"/>
              </a:rPr>
              <a:t>contrato</a:t>
            </a:r>
            <a:r>
              <a:rPr lang="en-US" altLang="ja-JP" sz="1300" noProof="0" dirty="0">
                <a:ea typeface="+mn-lt"/>
                <a:cs typeface="+mn-lt"/>
              </a:rPr>
              <a:t> al </a:t>
            </a:r>
            <a:r>
              <a:rPr lang="en-US" altLang="ja-JP" sz="1300" noProof="0" dirty="0" err="1">
                <a:ea typeface="+mn-lt"/>
                <a:cs typeface="+mn-lt"/>
              </a:rPr>
              <a:t>contratista</a:t>
            </a:r>
            <a:r>
              <a:rPr lang="en-US" altLang="ja-JP" sz="1300" noProof="0" dirty="0">
                <a:ea typeface="+mn-lt"/>
                <a:cs typeface="+mn-lt"/>
              </a:rPr>
              <a:t> general </a:t>
            </a:r>
          </a:p>
          <a:p>
            <a:pPr marL="102870" indent="-10287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ja-JP" sz="1300" noProof="0" dirty="0">
                <a:ea typeface="+mn-lt"/>
                <a:cs typeface="+mn-lt"/>
              </a:rPr>
              <a:t>Desarrollo de </a:t>
            </a:r>
            <a:r>
              <a:rPr lang="en-US" altLang="ja-JP" sz="1300" noProof="0" dirty="0" err="1">
                <a:ea typeface="+mn-lt"/>
                <a:cs typeface="+mn-lt"/>
              </a:rPr>
              <a:t>planos</a:t>
            </a:r>
            <a:r>
              <a:rPr lang="en-US" altLang="ja-JP" sz="1300" noProof="0" dirty="0">
                <a:ea typeface="+mn-lt"/>
                <a:cs typeface="+mn-lt"/>
              </a:rPr>
              <a:t> de </a:t>
            </a:r>
            <a:r>
              <a:rPr lang="en-US" altLang="ja-JP" sz="1300" noProof="0" dirty="0" err="1">
                <a:ea typeface="+mn-lt"/>
                <a:cs typeface="+mn-lt"/>
              </a:rPr>
              <a:t>construcción</a:t>
            </a:r>
            <a:r>
              <a:rPr lang="en-US" altLang="ja-JP" sz="1300" noProof="0" dirty="0">
                <a:ea typeface="+mn-lt"/>
                <a:cs typeface="+mn-lt"/>
              </a:rPr>
              <a:t> </a:t>
            </a:r>
          </a:p>
          <a:p>
            <a:pPr marL="102870" indent="-10287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ja-JP" sz="1300" noProof="0" dirty="0" err="1">
                <a:ea typeface="+mn-lt"/>
                <a:cs typeface="+mn-lt"/>
              </a:rPr>
              <a:t>Coordinación</a:t>
            </a:r>
            <a:r>
              <a:rPr lang="en-US" altLang="ja-JP" sz="1300" noProof="0" dirty="0">
                <a:ea typeface="+mn-lt"/>
                <a:cs typeface="+mn-lt"/>
              </a:rPr>
              <a:t> con </a:t>
            </a:r>
            <a:r>
              <a:rPr lang="en-US" altLang="ja-JP" sz="1300" noProof="0" dirty="0" err="1">
                <a:ea typeface="+mn-lt"/>
                <a:cs typeface="+mn-lt"/>
              </a:rPr>
              <a:t>agencias</a:t>
            </a:r>
            <a:r>
              <a:rPr lang="en-US" altLang="ja-JP" sz="1300" noProof="0" dirty="0">
                <a:ea typeface="+mn-lt"/>
                <a:cs typeface="+mn-lt"/>
              </a:rPr>
              <a:t> </a:t>
            </a:r>
          </a:p>
          <a:p>
            <a:pPr marL="102870" indent="-10287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ja-JP" sz="1300" noProof="0" dirty="0" err="1">
                <a:ea typeface="+mn-lt"/>
                <a:cs typeface="+mn-lt"/>
              </a:rPr>
              <a:t>Investigación</a:t>
            </a:r>
            <a:r>
              <a:rPr lang="en-US" altLang="ja-JP" sz="1300" noProof="0" dirty="0">
                <a:ea typeface="+mn-lt"/>
                <a:cs typeface="+mn-lt"/>
              </a:rPr>
              <a:t> </a:t>
            </a:r>
            <a:r>
              <a:rPr lang="en-US" altLang="ja-JP" sz="1300" noProof="0" dirty="0" err="1">
                <a:ea typeface="+mn-lt"/>
                <a:cs typeface="+mn-lt"/>
              </a:rPr>
              <a:t>geotécnica</a:t>
            </a:r>
            <a:r>
              <a:rPr lang="en-US" altLang="ja-JP" sz="1300" noProof="0" dirty="0">
                <a:ea typeface="+mn-lt"/>
                <a:cs typeface="+mn-lt"/>
              </a:rPr>
              <a:t> </a:t>
            </a:r>
          </a:p>
          <a:p>
            <a:pPr marL="102870" indent="-10287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ja-JP" sz="1300" noProof="0" dirty="0" err="1">
                <a:ea typeface="+mn-lt"/>
                <a:cs typeface="+mn-lt"/>
              </a:rPr>
              <a:t>Investigación</a:t>
            </a:r>
            <a:r>
              <a:rPr lang="en-US" altLang="ja-JP" sz="1300" noProof="0" dirty="0">
                <a:ea typeface="+mn-lt"/>
                <a:cs typeface="+mn-lt"/>
              </a:rPr>
              <a:t> de </a:t>
            </a:r>
            <a:r>
              <a:rPr lang="en-US" altLang="ja-JP" sz="1300" noProof="0" dirty="0" err="1">
                <a:ea typeface="+mn-lt"/>
                <a:cs typeface="+mn-lt"/>
              </a:rPr>
              <a:t>servicios</a:t>
            </a:r>
            <a:r>
              <a:rPr lang="en-US" altLang="ja-JP" sz="1300" noProof="0" dirty="0">
                <a:ea typeface="+mn-lt"/>
                <a:cs typeface="+mn-lt"/>
              </a:rPr>
              <a:t> </a:t>
            </a:r>
            <a:r>
              <a:rPr lang="en-US" altLang="ja-JP" sz="1300" noProof="0" dirty="0" err="1">
                <a:ea typeface="+mn-lt"/>
                <a:cs typeface="+mn-lt"/>
              </a:rPr>
              <a:t>públicos</a:t>
            </a:r>
            <a:r>
              <a:rPr lang="en-US" altLang="ja-JP" sz="1300" noProof="0" dirty="0">
                <a:ea typeface="+mn-lt"/>
                <a:cs typeface="+mn-lt"/>
              </a:rPr>
              <a:t> </a:t>
            </a:r>
            <a:r>
              <a:rPr lang="en-US" altLang="ja-JP" sz="1300" noProof="0" dirty="0" err="1">
                <a:ea typeface="+mn-lt"/>
                <a:cs typeface="+mn-lt"/>
              </a:rPr>
              <a:t>subterráneos</a:t>
            </a:r>
            <a:endParaRPr lang="en-US" altLang="ja-JP" sz="1300" noProof="0" dirty="0">
              <a:ea typeface="+mn-lt"/>
              <a:cs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B144C1-54EF-CCA9-B1D4-3D892E7137CB}"/>
              </a:ext>
            </a:extLst>
          </p:cNvPr>
          <p:cNvSpPr txBox="1"/>
          <p:nvPr/>
        </p:nvSpPr>
        <p:spPr>
          <a:xfrm>
            <a:off x="1861196" y="1780835"/>
            <a:ext cx="1665903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02870" indent="-10287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ja-JP" sz="1300" noProof="0" dirty="0" err="1">
                <a:ea typeface="+mn-lt"/>
                <a:cs typeface="+mn-lt"/>
              </a:rPr>
              <a:t>Actividades</a:t>
            </a:r>
            <a:r>
              <a:rPr lang="en-US" altLang="ja-JP" sz="1300" noProof="0" dirty="0">
                <a:ea typeface="+mn-lt"/>
                <a:cs typeface="+mn-lt"/>
              </a:rPr>
              <a:t> previas a la </a:t>
            </a:r>
            <a:r>
              <a:rPr lang="en-US" altLang="ja-JP" sz="1300" noProof="0" dirty="0" err="1">
                <a:ea typeface="+mn-lt"/>
                <a:cs typeface="+mn-lt"/>
              </a:rPr>
              <a:t>construcción</a:t>
            </a:r>
            <a:r>
              <a:rPr lang="en-US" altLang="ja-JP" sz="1300" noProof="0" dirty="0">
                <a:ea typeface="+mn-lt"/>
                <a:cs typeface="+mn-lt"/>
              </a:rPr>
              <a:t> </a:t>
            </a:r>
          </a:p>
          <a:p>
            <a:pPr marL="102870" indent="-10287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ja-JP" sz="1300" noProof="0" dirty="0" err="1">
                <a:ea typeface="+mn-lt"/>
                <a:cs typeface="+mn-lt"/>
              </a:rPr>
              <a:t>Investigación</a:t>
            </a:r>
            <a:r>
              <a:rPr lang="en-US" altLang="ja-JP" sz="1300" noProof="0" dirty="0">
                <a:ea typeface="+mn-lt"/>
                <a:cs typeface="+mn-lt"/>
              </a:rPr>
              <a:t> </a:t>
            </a:r>
            <a:r>
              <a:rPr lang="en-US" altLang="ja-JP" sz="1300" noProof="0" dirty="0" err="1">
                <a:ea typeface="+mn-lt"/>
                <a:cs typeface="+mn-lt"/>
              </a:rPr>
              <a:t>geotécnica</a:t>
            </a:r>
            <a:r>
              <a:rPr lang="en-US" altLang="ja-JP" sz="1300" noProof="0" dirty="0">
                <a:ea typeface="+mn-lt"/>
                <a:cs typeface="+mn-lt"/>
              </a:rPr>
              <a:t> </a:t>
            </a:r>
            <a:r>
              <a:rPr lang="en-US" altLang="ja-JP" sz="1300" noProof="0" dirty="0" err="1">
                <a:ea typeface="+mn-lt"/>
                <a:cs typeface="+mn-lt"/>
              </a:rPr>
              <a:t>completada</a:t>
            </a:r>
            <a:r>
              <a:rPr lang="en-US" altLang="ja-JP" sz="1300" noProof="0" dirty="0">
                <a:ea typeface="+mn-lt"/>
                <a:cs typeface="+mn-lt"/>
              </a:rPr>
              <a:t> </a:t>
            </a:r>
          </a:p>
          <a:p>
            <a:pPr marL="102870" indent="-10287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ja-JP" sz="1300" noProof="0" dirty="0">
                <a:ea typeface="+mn-lt"/>
                <a:cs typeface="+mn-lt"/>
              </a:rPr>
              <a:t>Avance de </a:t>
            </a:r>
            <a:r>
              <a:rPr lang="en-US" altLang="ja-JP" sz="1300" noProof="0" dirty="0" err="1">
                <a:ea typeface="+mn-lt"/>
                <a:cs typeface="+mn-lt"/>
              </a:rPr>
              <a:t>los</a:t>
            </a:r>
            <a:r>
              <a:rPr lang="en-US" altLang="ja-JP" sz="1300" noProof="0" dirty="0">
                <a:ea typeface="+mn-lt"/>
                <a:cs typeface="+mn-lt"/>
              </a:rPr>
              <a:t> </a:t>
            </a:r>
            <a:r>
              <a:rPr lang="en-US" altLang="ja-JP" sz="1300" noProof="0" dirty="0" err="1">
                <a:ea typeface="+mn-lt"/>
                <a:cs typeface="+mn-lt"/>
              </a:rPr>
              <a:t>planos</a:t>
            </a:r>
            <a:r>
              <a:rPr lang="en-US" altLang="ja-JP" sz="1300" noProof="0" dirty="0">
                <a:ea typeface="+mn-lt"/>
                <a:cs typeface="+mn-lt"/>
              </a:rPr>
              <a:t> de </a:t>
            </a:r>
            <a:r>
              <a:rPr lang="en-US" altLang="ja-JP" sz="1300" noProof="0" dirty="0" err="1">
                <a:ea typeface="+mn-lt"/>
                <a:cs typeface="+mn-lt"/>
              </a:rPr>
              <a:t>construcción</a:t>
            </a:r>
            <a:endParaRPr lang="en-US" altLang="ja-JP" sz="1300" noProof="0" dirty="0">
              <a:ea typeface="+mn-lt"/>
              <a:cs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9F1C92-8709-75D2-AB64-4EA0B975BD6F}"/>
              </a:ext>
            </a:extLst>
          </p:cNvPr>
          <p:cNvSpPr txBox="1"/>
          <p:nvPr/>
        </p:nvSpPr>
        <p:spPr>
          <a:xfrm>
            <a:off x="3575300" y="1792125"/>
            <a:ext cx="1716139" cy="20467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02870" indent="-10287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Reuniones</a:t>
            </a:r>
            <a:r>
              <a:rPr lang="en-US" altLang="ja-JP" sz="1300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de </a:t>
            </a: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actualización</a:t>
            </a:r>
            <a:r>
              <a:rPr lang="en-US" altLang="ja-JP" sz="1300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para la comunidad </a:t>
            </a:r>
          </a:p>
          <a:p>
            <a:pPr marL="102870" indent="-10287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Continuación</a:t>
            </a:r>
            <a:r>
              <a:rPr lang="en-US" altLang="ja-JP" sz="1300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de las </a:t>
            </a: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actividades</a:t>
            </a:r>
            <a:r>
              <a:rPr lang="en-US" altLang="ja-JP" sz="1300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previas a la </a:t>
            </a: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construcción</a:t>
            </a:r>
            <a:r>
              <a:rPr lang="en-US" altLang="ja-JP" sz="1300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marL="102870" indent="-10287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Investigación</a:t>
            </a:r>
            <a:r>
              <a:rPr lang="en-US" altLang="ja-JP" sz="1300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de </a:t>
            </a: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servicios</a:t>
            </a:r>
            <a:r>
              <a:rPr lang="en-US" altLang="ja-JP" sz="1300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públicos</a:t>
            </a:r>
            <a:r>
              <a:rPr lang="en-US" altLang="ja-JP" sz="1300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subterráneos</a:t>
            </a:r>
            <a:r>
              <a:rPr lang="en-US" altLang="ja-JP" sz="1300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F6E75D0-62C0-E7AC-FD2D-2BBE730EC717}"/>
              </a:ext>
            </a:extLst>
          </p:cNvPr>
          <p:cNvGrpSpPr/>
          <p:nvPr/>
        </p:nvGrpSpPr>
        <p:grpSpPr>
          <a:xfrm>
            <a:off x="145057" y="1021376"/>
            <a:ext cx="5328646" cy="708637"/>
            <a:chOff x="275083" y="1689447"/>
            <a:chExt cx="5679436" cy="74132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F37414F-AEEE-5B54-53E0-2F5229168779}"/>
                </a:ext>
              </a:extLst>
            </p:cNvPr>
            <p:cNvGrpSpPr/>
            <p:nvPr/>
          </p:nvGrpSpPr>
          <p:grpSpPr>
            <a:xfrm>
              <a:off x="275083" y="1689447"/>
              <a:ext cx="5679436" cy="734038"/>
              <a:chOff x="275083" y="1689447"/>
              <a:chExt cx="5679436" cy="734038"/>
            </a:xfrm>
          </p:grpSpPr>
          <p:sp>
            <p:nvSpPr>
              <p:cNvPr id="28" name="Arrow: Chevron 22">
                <a:extLst>
                  <a:ext uri="{FF2B5EF4-FFF2-40B4-BE49-F238E27FC236}">
                    <a16:creationId xmlns:a16="http://schemas.microsoft.com/office/drawing/2014/main" id="{08FD0CD4-A999-E76D-0714-B8FE38F317F4}"/>
                  </a:ext>
                </a:extLst>
              </p:cNvPr>
              <p:cNvSpPr/>
              <p:nvPr/>
            </p:nvSpPr>
            <p:spPr>
              <a:xfrm>
                <a:off x="3946724" y="1693971"/>
                <a:ext cx="2007795" cy="729514"/>
              </a:xfrm>
              <a:prstGeom prst="chevron">
                <a:avLst/>
              </a:prstGeom>
              <a:solidFill>
                <a:srgbClr val="459BAC"/>
              </a:solidFill>
              <a:ln>
                <a:solidFill>
                  <a:schemeClr val="accent3"/>
                </a:solidFill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Arrow: Chevron 23">
                <a:extLst>
                  <a:ext uri="{FF2B5EF4-FFF2-40B4-BE49-F238E27FC236}">
                    <a16:creationId xmlns:a16="http://schemas.microsoft.com/office/drawing/2014/main" id="{8E051EFE-6C22-A32C-4DF5-05495BC9A77D}"/>
                  </a:ext>
                </a:extLst>
              </p:cNvPr>
              <p:cNvSpPr/>
              <p:nvPr/>
            </p:nvSpPr>
            <p:spPr>
              <a:xfrm>
                <a:off x="275083" y="1689447"/>
                <a:ext cx="2007795" cy="729514"/>
              </a:xfrm>
              <a:prstGeom prst="chevron">
                <a:avLst/>
              </a:prstGeom>
              <a:solidFill>
                <a:srgbClr val="A1B988"/>
              </a:solidFill>
              <a:ln>
                <a:solidFill>
                  <a:schemeClr val="tx2"/>
                </a:solidFill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A7B5B73-2834-CFDC-C74E-399037689BC2}"/>
                  </a:ext>
                </a:extLst>
              </p:cNvPr>
              <p:cNvSpPr txBox="1"/>
              <p:nvPr/>
            </p:nvSpPr>
            <p:spPr>
              <a:xfrm>
                <a:off x="4219489" y="1735562"/>
                <a:ext cx="1437457" cy="64633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ja-JP" noProof="0">
                    <a:solidFill>
                      <a:schemeClr val="bg1"/>
                    </a:solidFill>
                    <a:ea typeface="+mn-lt"/>
                    <a:cs typeface="+mn-lt"/>
                  </a:rPr>
                  <a:t>Verano</a:t>
                </a:r>
                <a:endParaRPr lang="ja-JP" noProof="0"/>
              </a:p>
              <a:p>
                <a:pPr algn="ctr"/>
                <a:r>
                  <a:rPr lang="ja-JP" noProof="0">
                    <a:solidFill>
                      <a:schemeClr val="bg1"/>
                    </a:solidFill>
                    <a:ea typeface="Calibri"/>
                    <a:cs typeface="Calibri"/>
                  </a:rPr>
                  <a:t>2026</a:t>
                </a:r>
                <a:endParaRPr lang="ja-JP" noProof="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F9476D9-C58F-7680-A088-D4E0013FDF28}"/>
                  </a:ext>
                </a:extLst>
              </p:cNvPr>
              <p:cNvSpPr txBox="1"/>
              <p:nvPr/>
            </p:nvSpPr>
            <p:spPr>
              <a:xfrm>
                <a:off x="580773" y="1745723"/>
                <a:ext cx="1534262" cy="64633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ja-JP" noProof="0">
                    <a:solidFill>
                      <a:schemeClr val="bg1"/>
                    </a:solidFill>
                    <a:ea typeface="Calibri"/>
                    <a:cs typeface="Calibri"/>
                  </a:rPr>
                  <a:t>Principios de</a:t>
                </a:r>
              </a:p>
              <a:p>
                <a:pPr algn="ctr"/>
                <a:r>
                  <a:rPr lang="ja-JP" noProof="0">
                    <a:solidFill>
                      <a:schemeClr val="bg1"/>
                    </a:solidFill>
                    <a:ea typeface="Calibri"/>
                    <a:cs typeface="Calibri"/>
                  </a:rPr>
                  <a:t>2026</a:t>
                </a:r>
              </a:p>
            </p:txBody>
          </p:sp>
        </p:grpSp>
        <p:sp>
          <p:nvSpPr>
            <p:cNvPr id="26" name="Arrow: Chevron 4">
              <a:extLst>
                <a:ext uri="{FF2B5EF4-FFF2-40B4-BE49-F238E27FC236}">
                  <a16:creationId xmlns:a16="http://schemas.microsoft.com/office/drawing/2014/main" id="{EA75E640-5F12-0F79-372E-7B6C8338CAC6}"/>
                </a:ext>
              </a:extLst>
            </p:cNvPr>
            <p:cNvSpPr/>
            <p:nvPr/>
          </p:nvSpPr>
          <p:spPr>
            <a:xfrm>
              <a:off x="2104197" y="1701257"/>
              <a:ext cx="2007795" cy="729514"/>
            </a:xfrm>
            <a:prstGeom prst="chevron">
              <a:avLst/>
            </a:prstGeom>
            <a:solidFill>
              <a:srgbClr val="8D8DCC"/>
            </a:solidFill>
            <a:ln>
              <a:solidFill>
                <a:schemeClr val="accent3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noProof="0">
                <a:solidFill>
                  <a:schemeClr val="tx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4D0FB1F-1F12-4CF7-3FF3-00ECD2B926DF}"/>
                </a:ext>
              </a:extLst>
            </p:cNvPr>
            <p:cNvSpPr txBox="1"/>
            <p:nvPr/>
          </p:nvSpPr>
          <p:spPr>
            <a:xfrm>
              <a:off x="2672988" y="1736385"/>
              <a:ext cx="1415768" cy="64633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ja-JP" noProof="0">
                  <a:solidFill>
                    <a:schemeClr val="bg1"/>
                  </a:solidFill>
                  <a:ea typeface="+mn-lt"/>
                  <a:cs typeface="+mn-lt"/>
                </a:rPr>
                <a:t>Primavera</a:t>
              </a:r>
              <a:r>
                <a:rPr lang="ja-JP" noProof="0">
                  <a:solidFill>
                    <a:schemeClr val="bg1"/>
                  </a:solidFill>
                  <a:ea typeface="Calibri"/>
                  <a:cs typeface="Calibri"/>
                </a:rPr>
                <a:t> </a:t>
              </a:r>
            </a:p>
            <a:p>
              <a:r>
                <a:rPr lang="ja-JP" noProof="0">
                  <a:solidFill>
                    <a:schemeClr val="bg1"/>
                  </a:solidFill>
                  <a:ea typeface="Calibri"/>
                  <a:cs typeface="Calibri"/>
                </a:rPr>
                <a:t> 2026</a:t>
              </a:r>
            </a:p>
          </p:txBody>
        </p:sp>
      </p:grpSp>
      <p:sp>
        <p:nvSpPr>
          <p:cNvPr id="35" name="Arrow: Chevron 11">
            <a:extLst>
              <a:ext uri="{FF2B5EF4-FFF2-40B4-BE49-F238E27FC236}">
                <a16:creationId xmlns:a16="http://schemas.microsoft.com/office/drawing/2014/main" id="{83DD04DB-0A8C-69AF-A3A2-57B19C02170C}"/>
              </a:ext>
            </a:extLst>
          </p:cNvPr>
          <p:cNvSpPr/>
          <p:nvPr/>
        </p:nvSpPr>
        <p:spPr>
          <a:xfrm>
            <a:off x="5306058" y="1030281"/>
            <a:ext cx="1951485" cy="688442"/>
          </a:xfrm>
          <a:prstGeom prst="chevron">
            <a:avLst/>
          </a:prstGeom>
          <a:solidFill>
            <a:srgbClr val="7BA23E"/>
          </a:solidFill>
          <a:ln>
            <a:solidFill>
              <a:schemeClr val="accent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noProof="0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96D32B8-8697-7061-8673-A799EC95EB93}"/>
              </a:ext>
            </a:extLst>
          </p:cNvPr>
          <p:cNvSpPr txBox="1"/>
          <p:nvPr/>
        </p:nvSpPr>
        <p:spPr>
          <a:xfrm>
            <a:off x="5589694" y="1086557"/>
            <a:ext cx="134867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ja-JP" noProof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Otoño</a:t>
            </a:r>
            <a:r>
              <a:rPr lang="ja-JP" noProof="0">
                <a:solidFill>
                  <a:schemeClr val="bg1"/>
                </a:solidFill>
                <a:ea typeface="Calibri"/>
                <a:cs typeface="Calibri"/>
              </a:rPr>
              <a:t> </a:t>
            </a:r>
            <a:endParaRPr lang="ja-JP" noProof="0">
              <a:solidFill>
                <a:schemeClr val="bg1"/>
              </a:solidFill>
            </a:endParaRPr>
          </a:p>
          <a:p>
            <a:pPr algn="ctr"/>
            <a:r>
              <a:rPr lang="ja-JP" noProof="0">
                <a:solidFill>
                  <a:schemeClr val="bg1"/>
                </a:solidFill>
                <a:ea typeface="Calibri"/>
                <a:cs typeface="Calibri"/>
              </a:rPr>
              <a:t>2026</a:t>
            </a:r>
            <a:endParaRPr lang="ja-JP" noProof="0">
              <a:solidFill>
                <a:schemeClr val="bg1"/>
              </a:solidFill>
            </a:endParaRPr>
          </a:p>
        </p:txBody>
      </p:sp>
      <p:sp>
        <p:nvSpPr>
          <p:cNvPr id="37" name="Arrow: Chevron 12">
            <a:extLst>
              <a:ext uri="{FF2B5EF4-FFF2-40B4-BE49-F238E27FC236}">
                <a16:creationId xmlns:a16="http://schemas.microsoft.com/office/drawing/2014/main" id="{2DCE0FA7-B2EF-2FAB-A5B3-D01AADD70446}"/>
              </a:ext>
            </a:extLst>
          </p:cNvPr>
          <p:cNvSpPr/>
          <p:nvPr/>
        </p:nvSpPr>
        <p:spPr>
          <a:xfrm>
            <a:off x="7073101" y="1031250"/>
            <a:ext cx="1951485" cy="687473"/>
          </a:xfrm>
          <a:prstGeom prst="chevron">
            <a:avLst/>
          </a:prstGeom>
          <a:solidFill>
            <a:srgbClr val="DD7553"/>
          </a:solidFill>
          <a:ln>
            <a:solidFill>
              <a:schemeClr val="accent3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noProof="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901D47C-E632-F6CB-C6B9-3A19ACAF5E08}"/>
              </a:ext>
            </a:extLst>
          </p:cNvPr>
          <p:cNvSpPr txBox="1"/>
          <p:nvPr/>
        </p:nvSpPr>
        <p:spPr>
          <a:xfrm>
            <a:off x="7392275" y="1083682"/>
            <a:ext cx="134867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ja-JP" noProof="0">
                <a:solidFill>
                  <a:schemeClr val="bg1"/>
                </a:solidFill>
                <a:ea typeface="+mn-lt"/>
                <a:cs typeface="+mn-lt"/>
              </a:rPr>
              <a:t>Primavera</a:t>
            </a:r>
            <a:r>
              <a:rPr lang="ja-JP" noProof="0">
                <a:solidFill>
                  <a:schemeClr val="bg1"/>
                </a:solidFill>
                <a:ea typeface="Calibri"/>
                <a:cs typeface="Calibri"/>
              </a:rPr>
              <a:t> </a:t>
            </a:r>
            <a:endParaRPr lang="ja-JP" noProof="0">
              <a:solidFill>
                <a:schemeClr val="bg1"/>
              </a:solidFill>
            </a:endParaRPr>
          </a:p>
          <a:p>
            <a:pPr algn="ctr"/>
            <a:r>
              <a:rPr lang="ja-JP" noProof="0">
                <a:solidFill>
                  <a:schemeClr val="bg1"/>
                </a:solidFill>
                <a:ea typeface="Calibri"/>
                <a:cs typeface="Calibri"/>
              </a:rPr>
              <a:t>2028</a:t>
            </a:r>
            <a:endParaRPr lang="ja-JP" noProof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E0DFF44-2948-187D-7ADF-61EE1F508AF3}"/>
              </a:ext>
            </a:extLst>
          </p:cNvPr>
          <p:cNvSpPr txBox="1"/>
          <p:nvPr/>
        </p:nvSpPr>
        <p:spPr>
          <a:xfrm>
            <a:off x="5376208" y="1834456"/>
            <a:ext cx="1611452" cy="13696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02870" indent="-10287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Finalización</a:t>
            </a:r>
            <a:r>
              <a:rPr lang="en-US" altLang="ja-JP" sz="1300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de la </a:t>
            </a: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investigación</a:t>
            </a:r>
            <a:r>
              <a:rPr lang="en-US" altLang="ja-JP" sz="1300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de </a:t>
            </a: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servicios</a:t>
            </a:r>
            <a:r>
              <a:rPr lang="en-US" altLang="ja-JP" sz="1300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públicos</a:t>
            </a:r>
            <a:r>
              <a:rPr lang="en-US" altLang="ja-JP" sz="1300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subterráneos</a:t>
            </a:r>
            <a:r>
              <a:rPr lang="en-US" altLang="ja-JP" sz="1300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marL="102870" indent="-10287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Inicio</a:t>
            </a:r>
            <a:r>
              <a:rPr lang="en-US" altLang="ja-JP" sz="1300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de la </a:t>
            </a:r>
            <a:r>
              <a:rPr lang="en-US" altLang="ja-JP" sz="1300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construcción</a:t>
            </a:r>
            <a:endParaRPr lang="en-US" altLang="ja-JP" sz="1300" noProof="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3748580-79F5-D6CC-6582-3189498C9C57}"/>
              </a:ext>
            </a:extLst>
          </p:cNvPr>
          <p:cNvSpPr txBox="1"/>
          <p:nvPr/>
        </p:nvSpPr>
        <p:spPr>
          <a:xfrm>
            <a:off x="7072429" y="1834456"/>
            <a:ext cx="1894447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02870" indent="-102870">
              <a:buFont typeface="Arial" panose="020B0604020202020204" pitchFamily="34" charset="0"/>
              <a:buChar char="•"/>
            </a:pPr>
            <a:r>
              <a:rPr lang="en-US" sz="1300" dirty="0" err="1"/>
              <a:t>Construcción</a:t>
            </a:r>
            <a:r>
              <a:rPr lang="en-US" sz="1300" dirty="0"/>
              <a:t> </a:t>
            </a:r>
            <a:r>
              <a:rPr lang="en-US" sz="1300" dirty="0" err="1"/>
              <a:t>finalizada</a:t>
            </a:r>
            <a:r>
              <a:rPr lang="en-US" sz="1300" dirty="0"/>
              <a:t> antes de </a:t>
            </a:r>
            <a:r>
              <a:rPr lang="en-US" sz="1300" dirty="0" err="1"/>
              <a:t>los</a:t>
            </a:r>
            <a:r>
              <a:rPr lang="en-US" sz="1300" dirty="0"/>
              <a:t> </a:t>
            </a:r>
            <a:r>
              <a:rPr lang="en-US" sz="1300" dirty="0" err="1"/>
              <a:t>Juegos</a:t>
            </a:r>
            <a:r>
              <a:rPr lang="en-US" sz="1300" dirty="0"/>
              <a:t> </a:t>
            </a:r>
            <a:r>
              <a:rPr lang="en-US" sz="1300" dirty="0" err="1"/>
              <a:t>Olímpicos</a:t>
            </a:r>
            <a:r>
              <a:rPr lang="en-US" sz="1300" dirty="0"/>
              <a:t> de 2028</a:t>
            </a:r>
            <a:endParaRPr lang="ja-JP" sz="1300" noProof="0">
              <a:ea typeface="Calibri"/>
              <a:cs typeface="Calibri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98543D7-6AEA-CB79-500D-4B7177705201}"/>
              </a:ext>
            </a:extLst>
          </p:cNvPr>
          <p:cNvSpPr>
            <a:spLocks noChangeAspect="1"/>
          </p:cNvSpPr>
          <p:nvPr/>
        </p:nvSpPr>
        <p:spPr>
          <a:xfrm>
            <a:off x="3901845" y="733655"/>
            <a:ext cx="1063048" cy="361275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ja-JP" sz="1100" b="1" noProof="0">
                <a:solidFill>
                  <a:schemeClr val="tx1"/>
                </a:solidFill>
                <a:ea typeface="+mn-lt"/>
                <a:cs typeface="+mn-lt"/>
              </a:rPr>
              <a:t>Estamos Aqui</a:t>
            </a:r>
            <a:endParaRPr lang="ja-JP" sz="1100" b="1" noProof="0">
              <a:solidFill>
                <a:schemeClr val="tx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32411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F153F-307C-5042-147B-9A5BE974B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CC52-A932-6EBD-E085-BAC8039B9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Actividades de construcción programadas</a:t>
            </a:r>
            <a:endParaRPr lang="ja-JP" noProof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690FFA-8642-8122-140B-63B440C05F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29C633-AF9B-9840-B7F1-7587910FEF71}" type="slidenum">
              <a:rPr kumimoji="0" lang="en-US" altLang="ja-JP" sz="75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ja-JP" sz="75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5AA2CF-CF9C-A782-A797-AE82D7390B5B}"/>
              </a:ext>
            </a:extLst>
          </p:cNvPr>
          <p:cNvSpPr txBox="1"/>
          <p:nvPr/>
        </p:nvSpPr>
        <p:spPr>
          <a:xfrm>
            <a:off x="3988496" y="2164395"/>
            <a:ext cx="12682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Fall 2024</a:t>
            </a:r>
            <a:endParaRPr kumimoji="0" lang="ja-JP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AE2A5B-7444-2263-3930-DFF7149B85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026"/>
          <a:stretch>
            <a:fillRect/>
          </a:stretch>
        </p:blipFill>
        <p:spPr>
          <a:xfrm rot="5400000">
            <a:off x="5395590" y="1191637"/>
            <a:ext cx="3863796" cy="3175823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2E10F6A-9047-E282-ED1C-9CA9CB368D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1466508"/>
              </p:ext>
            </p:extLst>
          </p:nvPr>
        </p:nvGraphicFramePr>
        <p:xfrm>
          <a:off x="415637" y="931820"/>
          <a:ext cx="5189517" cy="3779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43146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58FB8-1E7D-7245-2491-822D579A3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3E226-3BB2-548D-6398-506A449EA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Impactos Futuros de la Construcción</a:t>
            </a:r>
            <a:endParaRPr lang="ja-JP" noProof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D08794-4CBC-D8C0-4D79-6D258B1686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29C633-AF9B-9840-B7F1-7587910FEF71}" type="slidenum">
              <a:rPr kumimoji="0" lang="en-US" altLang="ja-JP" sz="75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ja-JP" sz="75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C79762D-DED8-5EDC-36C0-E59B06C9E8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7696" r="16857"/>
          <a:stretch>
            <a:fillRect/>
          </a:stretch>
        </p:blipFill>
        <p:spPr>
          <a:xfrm rot="5400000">
            <a:off x="274151" y="1237525"/>
            <a:ext cx="3663698" cy="3096633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B19926A-DD91-9A6A-4928-CB7DDCC3E5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1211820"/>
              </p:ext>
            </p:extLst>
          </p:nvPr>
        </p:nvGraphicFramePr>
        <p:xfrm>
          <a:off x="3748592" y="902982"/>
          <a:ext cx="5275375" cy="3972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381822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C8D09-B3A3-FF84-6E03-DFD90392C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A094E0-8142-489E-D7FC-BF3C9414BF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29C633-AF9B-9840-B7F1-7587910FEF71}" type="slidenum">
              <a:rPr kumimoji="0" lang="en-US" altLang="ja-JP" sz="75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ja-JP" sz="75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DED3DA-5BF1-CC29-0BEF-F17A988FFC55}"/>
              </a:ext>
            </a:extLst>
          </p:cNvPr>
          <p:cNvSpPr txBox="1"/>
          <p:nvPr/>
        </p:nvSpPr>
        <p:spPr>
          <a:xfrm>
            <a:off x="3988496" y="2164395"/>
            <a:ext cx="12682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Fall 2024</a:t>
            </a:r>
            <a:endParaRPr kumimoji="0" lang="ja-JP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DA1286E-07AA-CC4D-FC6D-07AF2D62C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Participación de la comunidad durante la construcción</a:t>
            </a:r>
            <a:endParaRPr lang="ja-JP" noProof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BF9A7042-1B71-870D-2C52-E1A533AF0AE6}"/>
              </a:ext>
            </a:extLst>
          </p:cNvPr>
          <p:cNvSpPr txBox="1">
            <a:spLocks/>
          </p:cNvSpPr>
          <p:nvPr/>
        </p:nvSpPr>
        <p:spPr>
          <a:xfrm>
            <a:off x="454205" y="781936"/>
            <a:ext cx="4193154" cy="40554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172641" indent="-172641" algn="l" defTabSz="685800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90000"/>
              <a:buFont typeface="System Font Regular"/>
              <a:buChar char="&gt;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9113" indent="-176213" algn="l" defTabSz="685800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25" indent="-172641" algn="l" defTabSz="685800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System Font Regular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7997" indent="-172641" algn="l" defTabSz="685800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8516" indent="-173831" algn="l" defTabSz="685800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2085" indent="-172085" defTabSz="9144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6400" dirty="0" err="1"/>
              <a:t>Participación</a:t>
            </a:r>
            <a:r>
              <a:rPr lang="en-US" sz="6400" dirty="0"/>
              <a:t> </a:t>
            </a:r>
            <a:r>
              <a:rPr lang="en-US" sz="6400" dirty="0" err="1"/>
              <a:t>comunitaria</a:t>
            </a:r>
            <a:r>
              <a:rPr lang="en-US" sz="6400" dirty="0"/>
              <a:t> continua para </a:t>
            </a:r>
            <a:r>
              <a:rPr lang="en-US" sz="6400" dirty="0" err="1"/>
              <a:t>proporcionar</a:t>
            </a:r>
            <a:r>
              <a:rPr lang="en-US" sz="6400" dirty="0"/>
              <a:t> </a:t>
            </a:r>
            <a:r>
              <a:rPr lang="en-US" sz="6400" dirty="0" err="1"/>
              <a:t>actualizaciones</a:t>
            </a:r>
            <a:r>
              <a:rPr lang="en-US" sz="6400" dirty="0"/>
              <a:t> </a:t>
            </a:r>
            <a:r>
              <a:rPr lang="en-US" sz="6400" dirty="0" err="1"/>
              <a:t>sobre</a:t>
            </a:r>
            <a:r>
              <a:rPr lang="en-US" sz="6400" dirty="0"/>
              <a:t> el </a:t>
            </a:r>
            <a:r>
              <a:rPr lang="en-US" sz="6400" dirty="0" err="1"/>
              <a:t>avance</a:t>
            </a:r>
            <a:r>
              <a:rPr lang="en-US" sz="6400" dirty="0"/>
              <a:t> de la </a:t>
            </a:r>
            <a:r>
              <a:rPr lang="en-US" sz="6400" dirty="0" err="1"/>
              <a:t>construcción</a:t>
            </a:r>
            <a:endParaRPr lang="en-US" sz="6400" dirty="0"/>
          </a:p>
          <a:p>
            <a:pPr marL="172085" indent="-172085" defTabSz="914400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400" dirty="0" err="1"/>
              <a:t>Continuar</a:t>
            </a:r>
            <a:r>
              <a:rPr lang="en-US" sz="6400" dirty="0"/>
              <a:t> la </a:t>
            </a:r>
            <a:r>
              <a:rPr lang="en-US" sz="6400" dirty="0" err="1"/>
              <a:t>participación</a:t>
            </a:r>
            <a:r>
              <a:rPr lang="en-US" sz="6400" dirty="0"/>
              <a:t> </a:t>
            </a:r>
            <a:r>
              <a:rPr lang="en-US" sz="6400" dirty="0" err="1"/>
              <a:t>comunitaria</a:t>
            </a:r>
            <a:r>
              <a:rPr lang="en-US" sz="6400" dirty="0"/>
              <a:t> a </a:t>
            </a:r>
            <a:r>
              <a:rPr lang="en-US" sz="6400" dirty="0" err="1"/>
              <a:t>través</a:t>
            </a:r>
            <a:r>
              <a:rPr lang="en-US" sz="6400" dirty="0"/>
              <a:t> de </a:t>
            </a:r>
            <a:r>
              <a:rPr lang="en-US" sz="6400" dirty="0" err="1"/>
              <a:t>organizaciones</a:t>
            </a:r>
            <a:r>
              <a:rPr lang="en-US" sz="6400" dirty="0"/>
              <a:t> </a:t>
            </a:r>
            <a:r>
              <a:rPr lang="en-US" sz="6400" dirty="0" err="1"/>
              <a:t>comunitarias</a:t>
            </a:r>
            <a:r>
              <a:rPr lang="en-US" sz="6400" dirty="0"/>
              <a:t> y </a:t>
            </a:r>
            <a:r>
              <a:rPr lang="en-US" sz="6400" dirty="0" err="1"/>
              <a:t>organizaciones</a:t>
            </a:r>
            <a:r>
              <a:rPr lang="en-US" sz="6400" dirty="0"/>
              <a:t> </a:t>
            </a:r>
            <a:r>
              <a:rPr lang="en-US" sz="6400" dirty="0" err="1"/>
              <a:t>religiosas</a:t>
            </a:r>
            <a:r>
              <a:rPr lang="en-US" sz="6400" dirty="0"/>
              <a:t> </a:t>
            </a:r>
            <a:r>
              <a:rPr lang="en-US" sz="6400" dirty="0" err="1"/>
              <a:t>asociadas</a:t>
            </a:r>
            <a:r>
              <a:rPr lang="en-US" sz="6400" dirty="0"/>
              <a:t> </a:t>
            </a:r>
          </a:p>
          <a:p>
            <a:pPr marL="172085" indent="-172085" defTabSz="914400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400" dirty="0" err="1"/>
              <a:t>Notificaciones</a:t>
            </a:r>
            <a:r>
              <a:rPr lang="en-US" sz="6400" dirty="0"/>
              <a:t> </a:t>
            </a:r>
            <a:r>
              <a:rPr lang="en-US" sz="6400" dirty="0" err="1"/>
              <a:t>continuas</a:t>
            </a:r>
            <a:r>
              <a:rPr lang="en-US" sz="6400" dirty="0"/>
              <a:t> </a:t>
            </a:r>
            <a:r>
              <a:rPr lang="en-US" sz="6400" dirty="0" err="1"/>
              <a:t>sobre</a:t>
            </a:r>
            <a:r>
              <a:rPr lang="en-US" sz="6400" dirty="0"/>
              <a:t> las </a:t>
            </a:r>
            <a:r>
              <a:rPr lang="en-US" sz="6400" dirty="0" err="1"/>
              <a:t>actividades</a:t>
            </a:r>
            <a:r>
              <a:rPr lang="en-US" sz="6400" dirty="0"/>
              <a:t> de </a:t>
            </a:r>
            <a:r>
              <a:rPr lang="en-US" sz="6400" dirty="0" err="1"/>
              <a:t>construcción</a:t>
            </a:r>
            <a:endParaRPr lang="en-US" sz="6400" dirty="0"/>
          </a:p>
          <a:p>
            <a:pPr marL="518557" lvl="1" indent="-172085" defTabSz="91440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altLang="ja-JP" sz="6400" dirty="0" err="1">
                <a:ea typeface="+mn-lt"/>
                <a:cs typeface="+mn-lt"/>
              </a:rPr>
              <a:t>Notificaciones</a:t>
            </a:r>
            <a:r>
              <a:rPr lang="en-US" altLang="ja-JP" sz="6400" dirty="0">
                <a:ea typeface="+mn-lt"/>
                <a:cs typeface="+mn-lt"/>
              </a:rPr>
              <a:t> </a:t>
            </a:r>
            <a:r>
              <a:rPr lang="en-US" altLang="ja-JP" sz="6400" dirty="0" err="1">
                <a:ea typeface="+mn-lt"/>
                <a:cs typeface="+mn-lt"/>
              </a:rPr>
              <a:t>puerta</a:t>
            </a:r>
            <a:r>
              <a:rPr lang="en-US" altLang="ja-JP" sz="6400" dirty="0">
                <a:ea typeface="+mn-lt"/>
                <a:cs typeface="+mn-lt"/>
              </a:rPr>
              <a:t> a </a:t>
            </a:r>
            <a:r>
              <a:rPr lang="en-US" altLang="ja-JP" sz="6400" dirty="0" err="1">
                <a:ea typeface="+mn-lt"/>
                <a:cs typeface="+mn-lt"/>
              </a:rPr>
              <a:t>puerta</a:t>
            </a:r>
            <a:r>
              <a:rPr lang="en-US" altLang="ja-JP" sz="6400" dirty="0">
                <a:ea typeface="+mn-lt"/>
                <a:cs typeface="+mn-lt"/>
              </a:rPr>
              <a:t> </a:t>
            </a:r>
          </a:p>
          <a:p>
            <a:pPr marL="518557" lvl="1" indent="-172085" defTabSz="91440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altLang="ja-JP" sz="6400" dirty="0" err="1">
                <a:ea typeface="+mn-lt"/>
                <a:cs typeface="+mn-lt"/>
              </a:rPr>
              <a:t>Boletines</a:t>
            </a:r>
            <a:r>
              <a:rPr lang="en-US" altLang="ja-JP" sz="6400" dirty="0">
                <a:ea typeface="+mn-lt"/>
                <a:cs typeface="+mn-lt"/>
              </a:rPr>
              <a:t> </a:t>
            </a:r>
            <a:r>
              <a:rPr lang="en-US" altLang="ja-JP" sz="6400" dirty="0" err="1">
                <a:ea typeface="+mn-lt"/>
                <a:cs typeface="+mn-lt"/>
              </a:rPr>
              <a:t>electrónicos</a:t>
            </a:r>
            <a:r>
              <a:rPr lang="en-US" altLang="ja-JP" sz="6400" dirty="0">
                <a:ea typeface="+mn-lt"/>
                <a:cs typeface="+mn-lt"/>
              </a:rPr>
              <a:t> </a:t>
            </a:r>
          </a:p>
          <a:p>
            <a:pPr marL="518557" lvl="1" indent="-172085" defTabSz="91440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altLang="ja-JP" sz="6400" dirty="0" err="1">
                <a:ea typeface="+mn-lt"/>
                <a:cs typeface="+mn-lt"/>
              </a:rPr>
              <a:t>Eventos</a:t>
            </a:r>
            <a:r>
              <a:rPr lang="en-US" altLang="ja-JP" sz="6400" dirty="0">
                <a:ea typeface="+mn-lt"/>
                <a:cs typeface="+mn-lt"/>
              </a:rPr>
              <a:t> </a:t>
            </a:r>
            <a:r>
              <a:rPr lang="en-US" altLang="ja-JP" sz="6400" dirty="0" err="1">
                <a:ea typeface="+mn-lt"/>
                <a:cs typeface="+mn-lt"/>
              </a:rPr>
              <a:t>comunitarios</a:t>
            </a:r>
            <a:endParaRPr lang="en-US" altLang="ja-JP" sz="6400" dirty="0">
              <a:ea typeface="+mn-lt"/>
              <a:cs typeface="+mn-lt"/>
            </a:endParaRPr>
          </a:p>
          <a:p>
            <a:pPr marL="518557" lvl="1" indent="-172085" defTabSz="91440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altLang="ja-JP" sz="6400" dirty="0" err="1">
                <a:ea typeface="+mn-lt"/>
                <a:cs typeface="+mn-lt"/>
              </a:rPr>
              <a:t>Coordinación</a:t>
            </a:r>
            <a:r>
              <a:rPr lang="en-US" altLang="ja-JP" sz="6400" dirty="0">
                <a:ea typeface="+mn-lt"/>
                <a:cs typeface="+mn-lt"/>
              </a:rPr>
              <a:t> individual </a:t>
            </a:r>
            <a:r>
              <a:rPr lang="en-US" altLang="ja-JP" sz="6400" dirty="0" err="1">
                <a:ea typeface="+mn-lt"/>
                <a:cs typeface="+mn-lt"/>
              </a:rPr>
              <a:t>sobre</a:t>
            </a:r>
            <a:r>
              <a:rPr lang="en-US" altLang="ja-JP" sz="6400" dirty="0">
                <a:ea typeface="+mn-lt"/>
                <a:cs typeface="+mn-lt"/>
              </a:rPr>
              <a:t> las </a:t>
            </a:r>
            <a:r>
              <a:rPr lang="en-US" altLang="ja-JP" sz="6400" dirty="0" err="1">
                <a:ea typeface="+mn-lt"/>
                <a:cs typeface="+mn-lt"/>
              </a:rPr>
              <a:t>actividades</a:t>
            </a:r>
            <a:r>
              <a:rPr lang="en-US" altLang="ja-JP" sz="6400" dirty="0">
                <a:ea typeface="+mn-lt"/>
                <a:cs typeface="+mn-lt"/>
              </a:rPr>
              <a:t> de </a:t>
            </a:r>
            <a:r>
              <a:rPr lang="en-US" altLang="ja-JP" sz="6400" dirty="0" err="1">
                <a:ea typeface="+mn-lt"/>
                <a:cs typeface="+mn-lt"/>
              </a:rPr>
              <a:t>construcción</a:t>
            </a:r>
            <a:r>
              <a:rPr lang="en-US" altLang="ja-JP" sz="6400" dirty="0">
                <a:ea typeface="+mn-lt"/>
                <a:cs typeface="+mn-lt"/>
              </a:rPr>
              <a:t> </a:t>
            </a:r>
          </a:p>
          <a:p>
            <a:pPr marL="172085" indent="-172085" defTabSz="914400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ja-JP" sz="6400" dirty="0" err="1">
                <a:ea typeface="+mn-lt"/>
                <a:cs typeface="+mn-lt"/>
              </a:rPr>
              <a:t>Apoyo</a:t>
            </a:r>
            <a:r>
              <a:rPr lang="en-US" altLang="ja-JP" sz="6400" dirty="0">
                <a:ea typeface="+mn-lt"/>
                <a:cs typeface="+mn-lt"/>
              </a:rPr>
              <a:t> a </a:t>
            </a:r>
            <a:r>
              <a:rPr lang="en-US" altLang="ja-JP" sz="6400" dirty="0" err="1">
                <a:ea typeface="+mn-lt"/>
                <a:cs typeface="+mn-lt"/>
              </a:rPr>
              <a:t>negocios</a:t>
            </a:r>
            <a:r>
              <a:rPr lang="en-US" altLang="ja-JP" sz="6400" dirty="0">
                <a:ea typeface="+mn-lt"/>
                <a:cs typeface="+mn-lt"/>
              </a:rPr>
              <a:t> locales (Eat Shop Play)</a:t>
            </a:r>
            <a:endParaRPr lang="ja-JP" sz="6400" noProof="0"/>
          </a:p>
          <a:p>
            <a:pPr marL="171450" indent="-228600" defTabSz="9144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endParaRPr lang="ja-JP" sz="6400" noProof="0"/>
          </a:p>
          <a:p>
            <a:pPr marL="517525" lvl="1" indent="-228600" defTabSz="914400">
              <a:lnSpc>
                <a:spcPct val="90000"/>
              </a:lnSpc>
              <a:spcBef>
                <a:spcPts val="750"/>
              </a:spcBef>
            </a:pPr>
            <a:endParaRPr lang="ja-JP" sz="1300" noProof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5FCCC8E-F8B7-37F7-BFE4-5F5F132D49E2}"/>
              </a:ext>
            </a:extLst>
          </p:cNvPr>
          <p:cNvGrpSpPr/>
          <p:nvPr/>
        </p:nvGrpSpPr>
        <p:grpSpPr>
          <a:xfrm>
            <a:off x="4759038" y="785456"/>
            <a:ext cx="4232565" cy="4168144"/>
            <a:chOff x="4110693" y="115267"/>
            <a:chExt cx="4790610" cy="4809128"/>
          </a:xfrm>
        </p:grpSpPr>
        <p:pic>
          <p:nvPicPr>
            <p:cNvPr id="17" name="Picture 10">
              <a:extLst>
                <a:ext uri="{FF2B5EF4-FFF2-40B4-BE49-F238E27FC236}">
                  <a16:creationId xmlns:a16="http://schemas.microsoft.com/office/drawing/2014/main" id="{4F50D7D0-793E-D1DF-D123-1BF1B91043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0693" y="115267"/>
              <a:ext cx="4790609" cy="29827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613B8F3-0C3A-C21F-CC29-54E9D8545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110693" y="3284114"/>
              <a:ext cx="2332102" cy="1640281"/>
            </a:xfrm>
            <a:prstGeom prst="rect">
              <a:avLst/>
            </a:prstGeom>
          </p:spPr>
        </p:pic>
        <p:pic>
          <p:nvPicPr>
            <p:cNvPr id="19" name="Picture 4">
              <a:extLst>
                <a:ext uri="{FF2B5EF4-FFF2-40B4-BE49-F238E27FC236}">
                  <a16:creationId xmlns:a16="http://schemas.microsoft.com/office/drawing/2014/main" id="{D75F6B7A-1DBE-F9BB-418F-64914F356F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1"/>
            <a:stretch>
              <a:fillRect/>
            </a:stretch>
          </p:blipFill>
          <p:spPr bwMode="auto">
            <a:xfrm flipH="1">
              <a:off x="6569198" y="3284112"/>
              <a:ext cx="2332105" cy="16402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42624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1CBE414-1CC0-FCE1-C0BA-F219C5A228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322" b="10823"/>
          <a:stretch>
            <a:fillRect/>
          </a:stretch>
        </p:blipFill>
        <p:spPr>
          <a:xfrm>
            <a:off x="3687016" y="688854"/>
            <a:ext cx="5456984" cy="397250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E06AA7-6CC1-9B97-AFBD-35CCC4ED5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9C633-AF9B-9840-B7F1-7587910FEF71}" type="slidenum">
              <a:rPr lang="en-US" altLang="ja-JP" noProof="0" smtClean="0"/>
              <a:pPr/>
              <a:t>27</a:t>
            </a:fld>
            <a:endParaRPr lang="ja-JP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491796-DAC6-F7CA-29F4-C6AE0EAC9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4" y="124568"/>
            <a:ext cx="7781776" cy="514203"/>
          </a:xfrm>
        </p:spPr>
        <p:txBody>
          <a:bodyPr/>
          <a:lstStyle/>
          <a:p>
            <a:r>
              <a:rPr lang="en-US" dirty="0" err="1"/>
              <a:t>Programas</a:t>
            </a:r>
            <a:r>
              <a:rPr lang="en-US" dirty="0"/>
              <a:t> de </a:t>
            </a:r>
            <a:r>
              <a:rPr lang="en-US" dirty="0" err="1"/>
              <a:t>participación</a:t>
            </a:r>
            <a:r>
              <a:rPr lang="en-US" dirty="0"/>
              <a:t> y </a:t>
            </a:r>
            <a:r>
              <a:rPr lang="en-US" dirty="0" err="1"/>
              <a:t>mitigación</a:t>
            </a:r>
            <a:r>
              <a:rPr lang="en-US" dirty="0"/>
              <a:t> para </a:t>
            </a:r>
            <a:r>
              <a:rPr lang="en-US" dirty="0" err="1"/>
              <a:t>negocios</a:t>
            </a:r>
            <a:endParaRPr lang="ja-JP" noProof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61810F-15BB-7F37-49F9-2CAE68274237}"/>
              </a:ext>
            </a:extLst>
          </p:cNvPr>
          <p:cNvSpPr txBox="1"/>
          <p:nvPr/>
        </p:nvSpPr>
        <p:spPr>
          <a:xfrm>
            <a:off x="4157589" y="4661363"/>
            <a:ext cx="4462156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500" dirty="0" err="1"/>
              <a:t>Obtenga</a:t>
            </a:r>
            <a:r>
              <a:rPr lang="en-US" sz="1500" dirty="0"/>
              <a:t> </a:t>
            </a:r>
            <a:r>
              <a:rPr lang="en-US" sz="1500" dirty="0" err="1"/>
              <a:t>más</a:t>
            </a:r>
            <a:r>
              <a:rPr lang="en-US" sz="1500" dirty="0"/>
              <a:t> </a:t>
            </a:r>
            <a:r>
              <a:rPr lang="en-US" sz="1500" dirty="0" err="1"/>
              <a:t>información</a:t>
            </a:r>
            <a:r>
              <a:rPr lang="en-US" sz="1500" dirty="0"/>
              <a:t> </a:t>
            </a:r>
            <a:r>
              <a:rPr lang="en-US" sz="1500" dirty="0" err="1"/>
              <a:t>en</a:t>
            </a:r>
            <a:r>
              <a:rPr lang="en-US" sz="1500" dirty="0"/>
              <a:t>: </a:t>
            </a:r>
            <a:r>
              <a:rPr lang="en-US" altLang="ja-JP" sz="1500" b="1" dirty="0" err="1"/>
              <a:t>metro.net</a:t>
            </a:r>
            <a:r>
              <a:rPr lang="en-US" altLang="ja-JP" sz="1500" b="1" dirty="0"/>
              <a:t>/</a:t>
            </a:r>
            <a:r>
              <a:rPr lang="en-US" altLang="ja-JP" sz="1500" b="1" dirty="0" err="1"/>
              <a:t>eatshopplay</a:t>
            </a:r>
            <a:endParaRPr lang="ja-JP" altLang="en-US" sz="1500">
              <a:ea typeface="Calibri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36974F-E7D6-672A-44F4-6E6D683765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0779" b="74502"/>
          <a:stretch>
            <a:fillRect/>
          </a:stretch>
        </p:blipFill>
        <p:spPr>
          <a:xfrm>
            <a:off x="231648" y="677916"/>
            <a:ext cx="3316224" cy="10502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72A6FA-9C7B-ECC2-57F3-8F02A02A5239}"/>
              </a:ext>
            </a:extLst>
          </p:cNvPr>
          <p:cNvSpPr txBox="1"/>
          <p:nvPr/>
        </p:nvSpPr>
        <p:spPr>
          <a:xfrm>
            <a:off x="104924" y="1789215"/>
            <a:ext cx="4052664" cy="3252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altLang="ja-JP" sz="1600" dirty="0">
                <a:ea typeface="Calibri"/>
                <a:cs typeface="Calibri"/>
              </a:rPr>
              <a:t>Los </a:t>
            </a:r>
            <a:r>
              <a:rPr lang="en-US" altLang="ja-JP" sz="1600" dirty="0" err="1">
                <a:ea typeface="Calibri"/>
                <a:cs typeface="Calibri"/>
              </a:rPr>
              <a:t>negocios</a:t>
            </a:r>
            <a:r>
              <a:rPr lang="en-US" altLang="ja-JP" sz="1600" dirty="0">
                <a:ea typeface="Calibri"/>
                <a:cs typeface="Calibri"/>
              </a:rPr>
              <a:t> locales </a:t>
            </a:r>
            <a:r>
              <a:rPr lang="en-US" altLang="ja-JP" sz="1600" dirty="0" err="1">
                <a:ea typeface="Calibri"/>
                <a:cs typeface="Calibri"/>
              </a:rPr>
              <a:t>ubicados</a:t>
            </a:r>
            <a:r>
              <a:rPr lang="en-US" altLang="ja-JP" sz="1600" dirty="0">
                <a:ea typeface="Calibri"/>
                <a:cs typeface="Calibri"/>
              </a:rPr>
              <a:t> </a:t>
            </a:r>
            <a:r>
              <a:rPr lang="en-US" altLang="ja-JP" sz="1600" dirty="0" err="1">
                <a:ea typeface="Calibri"/>
                <a:cs typeface="Calibri"/>
              </a:rPr>
              <a:t>dentro</a:t>
            </a:r>
            <a:r>
              <a:rPr lang="en-US" altLang="ja-JP" sz="1600" dirty="0">
                <a:ea typeface="Calibri"/>
                <a:cs typeface="Calibri"/>
              </a:rPr>
              <a:t> de un radio de ¼ de </a:t>
            </a:r>
            <a:r>
              <a:rPr lang="en-US" altLang="ja-JP" sz="1600" dirty="0" err="1">
                <a:ea typeface="Calibri"/>
                <a:cs typeface="Calibri"/>
              </a:rPr>
              <a:t>milla</a:t>
            </a:r>
            <a:r>
              <a:rPr lang="en-US" altLang="ja-JP" sz="1600" dirty="0">
                <a:ea typeface="Calibri"/>
                <a:cs typeface="Calibri"/>
              </a:rPr>
              <a:t> del </a:t>
            </a:r>
            <a:r>
              <a:rPr lang="en-US" altLang="ja-JP" sz="1600" dirty="0" err="1">
                <a:ea typeface="Calibri"/>
                <a:cs typeface="Calibri"/>
              </a:rPr>
              <a:t>trazado</a:t>
            </a:r>
            <a:r>
              <a:rPr lang="en-US" altLang="ja-JP" sz="1600" dirty="0">
                <a:ea typeface="Calibri"/>
                <a:cs typeface="Calibri"/>
              </a:rPr>
              <a:t> del </a:t>
            </a:r>
            <a:r>
              <a:rPr lang="en-US" altLang="ja-JP" sz="1600" dirty="0" err="1">
                <a:ea typeface="Calibri"/>
                <a:cs typeface="Calibri"/>
              </a:rPr>
              <a:t>proyecto</a:t>
            </a:r>
            <a:r>
              <a:rPr lang="en-US" altLang="ja-JP" sz="1600" dirty="0">
                <a:ea typeface="Calibri"/>
                <a:cs typeface="Calibri"/>
              </a:rPr>
              <a:t> </a:t>
            </a:r>
            <a:r>
              <a:rPr lang="en-US" altLang="ja-JP" sz="1600" dirty="0" err="1">
                <a:ea typeface="Calibri"/>
                <a:cs typeface="Calibri"/>
              </a:rPr>
              <a:t>pueden</a:t>
            </a:r>
            <a:r>
              <a:rPr lang="en-US" altLang="ja-JP" sz="1600" dirty="0">
                <a:ea typeface="Calibri"/>
                <a:cs typeface="Calibri"/>
              </a:rPr>
              <a:t> </a:t>
            </a:r>
            <a:r>
              <a:rPr lang="en-US" altLang="ja-JP" sz="1600" dirty="0" err="1">
                <a:ea typeface="Calibri"/>
                <a:cs typeface="Calibri"/>
              </a:rPr>
              <a:t>recibir</a:t>
            </a:r>
            <a:r>
              <a:rPr lang="en-US" altLang="ja-JP" sz="1600" dirty="0">
                <a:ea typeface="Calibri"/>
                <a:cs typeface="Calibri"/>
              </a:rPr>
              <a:t> </a:t>
            </a:r>
            <a:r>
              <a:rPr lang="en-US" altLang="ja-JP" sz="1600" dirty="0" err="1">
                <a:ea typeface="Calibri"/>
                <a:cs typeface="Calibri"/>
              </a:rPr>
              <a:t>apoyo</a:t>
            </a:r>
            <a:r>
              <a:rPr lang="en-US" altLang="ja-JP" sz="1600" dirty="0">
                <a:ea typeface="Calibri"/>
                <a:cs typeface="Calibri"/>
              </a:rPr>
              <a:t> de </a:t>
            </a:r>
            <a:r>
              <a:rPr lang="en-US" altLang="ja-JP" sz="1600" dirty="0" err="1">
                <a:ea typeface="Calibri"/>
                <a:cs typeface="Calibri"/>
              </a:rPr>
              <a:t>mercadotecnia</a:t>
            </a:r>
            <a:r>
              <a:rPr lang="en-US" altLang="ja-JP" sz="1600" dirty="0">
                <a:ea typeface="Calibri"/>
                <a:cs typeface="Calibri"/>
              </a:rPr>
              <a:t>. 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altLang="ja-JP" sz="1600" dirty="0" err="1"/>
              <a:t>Participación</a:t>
            </a:r>
            <a:r>
              <a:rPr lang="ja-JP" altLang="en-US" sz="1600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en-US" altLang="ja-JP" sz="1600" dirty="0">
                <a:solidFill>
                  <a:srgbClr val="000000"/>
                </a:solidFill>
                <a:ea typeface="Calibri"/>
                <a:cs typeface="Calibri"/>
              </a:rPr>
              <a:t>es gratis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altLang="ja-JP" sz="1600" dirty="0" err="1">
                <a:solidFill>
                  <a:srgbClr val="000000"/>
                </a:solidFill>
                <a:ea typeface="Calibri"/>
                <a:cs typeface="Calibri"/>
              </a:rPr>
              <a:t>Beneficios</a:t>
            </a:r>
            <a:r>
              <a:rPr lang="en-US" altLang="ja-JP" sz="1600" dirty="0">
                <a:solidFill>
                  <a:srgbClr val="000000"/>
                </a:solidFill>
                <a:ea typeface="Calibri"/>
                <a:cs typeface="Calibri"/>
              </a:rPr>
              <a:t> para </a:t>
            </a:r>
            <a:r>
              <a:rPr lang="en-US" altLang="ja-JP" sz="1600" dirty="0" err="1">
                <a:solidFill>
                  <a:srgbClr val="000000"/>
                </a:solidFill>
                <a:ea typeface="Calibri"/>
                <a:cs typeface="Calibri"/>
              </a:rPr>
              <a:t>los</a:t>
            </a:r>
            <a:r>
              <a:rPr lang="en-US" altLang="ja-JP" sz="1600" dirty="0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en-US" altLang="ja-JP" sz="1600" dirty="0" err="1">
                <a:solidFill>
                  <a:srgbClr val="000000"/>
                </a:solidFill>
                <a:ea typeface="Calibri"/>
                <a:cs typeface="Calibri"/>
              </a:rPr>
              <a:t>negocios</a:t>
            </a:r>
            <a:r>
              <a:rPr lang="en-US" altLang="ja-JP" sz="1600" dirty="0">
                <a:solidFill>
                  <a:srgbClr val="000000"/>
                </a:solidFill>
                <a:ea typeface="Calibri"/>
                <a:cs typeface="Calibri"/>
              </a:rPr>
              <a:t> locales</a:t>
            </a:r>
            <a:endParaRPr lang="ja-JP" altLang="en-US" sz="1600">
              <a:ea typeface="Calibri"/>
              <a:cs typeface="Calibri"/>
            </a:endParaRPr>
          </a:p>
          <a:p>
            <a:pPr marL="800100" lvl="1" indent="-342900">
              <a:spcBef>
                <a:spcPts val="400"/>
              </a:spcBef>
              <a:buAutoNum type="arabicPeriod"/>
            </a:pPr>
            <a:r>
              <a:rPr lang="en-US" sz="1600" dirty="0" err="1"/>
              <a:t>Acceso</a:t>
            </a:r>
            <a:r>
              <a:rPr lang="en-US" sz="1600" dirty="0"/>
              <a:t> </a:t>
            </a:r>
            <a:r>
              <a:rPr lang="en-US" sz="1600" dirty="0" err="1"/>
              <a:t>gratuito</a:t>
            </a:r>
            <a:r>
              <a:rPr lang="en-US" sz="1600" dirty="0"/>
              <a:t> a </a:t>
            </a:r>
            <a:r>
              <a:rPr lang="en-US" sz="1600" dirty="0" err="1"/>
              <a:t>seminarios</a:t>
            </a:r>
            <a:r>
              <a:rPr lang="en-US" sz="1600" dirty="0"/>
              <a:t> web y </a:t>
            </a:r>
            <a:r>
              <a:rPr lang="en-US" sz="1600" dirty="0" err="1"/>
              <a:t>asesoría</a:t>
            </a:r>
            <a:r>
              <a:rPr lang="en-US" sz="1600" dirty="0"/>
              <a:t> </a:t>
            </a:r>
            <a:r>
              <a:rPr lang="en-US" sz="1600" dirty="0" err="1"/>
              <a:t>sobre</a:t>
            </a:r>
            <a:r>
              <a:rPr lang="en-US" sz="1600" dirty="0"/>
              <a:t> </a:t>
            </a:r>
            <a:r>
              <a:rPr lang="en-US" sz="1600" dirty="0" err="1"/>
              <a:t>mercadotecnia</a:t>
            </a:r>
            <a:r>
              <a:rPr lang="en-US" sz="1600" dirty="0"/>
              <a:t> digital.</a:t>
            </a:r>
          </a:p>
          <a:p>
            <a:pPr marL="800100" lvl="1" indent="-342900">
              <a:spcBef>
                <a:spcPts val="400"/>
              </a:spcBef>
              <a:buAutoNum type="arabicPeriod"/>
            </a:pPr>
            <a:r>
              <a:rPr lang="en-US" altLang="ja-JP" sz="1600" dirty="0" err="1"/>
              <a:t>Posibilidad</a:t>
            </a:r>
            <a:r>
              <a:rPr lang="en-US" altLang="ja-JP" sz="1600" dirty="0"/>
              <a:t> de ser </a:t>
            </a:r>
            <a:r>
              <a:rPr lang="en-US" altLang="ja-JP" sz="1600" dirty="0" err="1"/>
              <a:t>elegibles</a:t>
            </a:r>
            <a:r>
              <a:rPr lang="en-US" altLang="ja-JP" sz="1600" dirty="0"/>
              <a:t> para </a:t>
            </a:r>
            <a:r>
              <a:rPr lang="en-US" altLang="ja-JP" sz="1600" dirty="0" err="1"/>
              <a:t>promoción</a:t>
            </a:r>
            <a:r>
              <a:rPr lang="en-US" altLang="ja-JP" sz="1600" dirty="0"/>
              <a:t> </a:t>
            </a:r>
            <a:r>
              <a:rPr lang="en-US" altLang="ja-JP" sz="1600" dirty="0" err="1"/>
              <a:t>adicional</a:t>
            </a:r>
            <a:r>
              <a:rPr lang="en-US" altLang="ja-JP" sz="1600" dirty="0"/>
              <a:t> </a:t>
            </a:r>
            <a:r>
              <a:rPr lang="en-US" altLang="ja-JP" sz="1600" dirty="0" err="1"/>
              <a:t>en</a:t>
            </a:r>
            <a:r>
              <a:rPr lang="en-US" altLang="ja-JP" sz="1600" dirty="0"/>
              <a:t> las </a:t>
            </a:r>
            <a:r>
              <a:rPr lang="en-US" altLang="ja-JP" sz="1600" dirty="0" err="1"/>
              <a:t>campañas</a:t>
            </a:r>
            <a:r>
              <a:rPr lang="en-US" altLang="ja-JP" sz="1600" dirty="0"/>
              <a:t> impresas y </a:t>
            </a:r>
            <a:r>
              <a:rPr lang="en-US" altLang="ja-JP" sz="1600" dirty="0" err="1"/>
              <a:t>digitales</a:t>
            </a:r>
            <a:r>
              <a:rPr lang="en-US" altLang="ja-JP" sz="1600" dirty="0"/>
              <a:t> de Metro. </a:t>
            </a:r>
          </a:p>
        </p:txBody>
      </p:sp>
    </p:spTree>
    <p:extLst>
      <p:ext uri="{BB962C8B-B14F-4D97-AF65-F5344CB8AC3E}">
        <p14:creationId xmlns:p14="http://schemas.microsoft.com/office/powerpoint/2010/main" val="18388073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66894-9BC0-A745-B19E-64D5FB71A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8DBB4B-71B4-7697-77F6-C3862AA9A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47284" y="4727698"/>
            <a:ext cx="2057400" cy="273844"/>
          </a:xfrm>
        </p:spPr>
        <p:txBody>
          <a:bodyPr/>
          <a:lstStyle/>
          <a:p>
            <a:fld id="{2429C633-AF9B-9840-B7F1-7587910FEF71}" type="slidenum">
              <a:rPr lang="en-US" altLang="ja-JP" noProof="0" smtClean="0"/>
              <a:pPr/>
              <a:t>28</a:t>
            </a:fld>
            <a:endParaRPr lang="ja-JP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530C10-0378-D927-D2CC-7F9AE0C80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Programa de arte de Metro</a:t>
            </a:r>
            <a:r>
              <a:rPr lang="ja-JP" noProof="0"/>
              <a:t> 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02893B03-E50D-F559-EFB7-D9F5826FC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234" y="441956"/>
            <a:ext cx="8549111" cy="3960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noProof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523EB6-D72A-D4E2-4203-BBA08E32C855}"/>
              </a:ext>
            </a:extLst>
          </p:cNvPr>
          <p:cNvSpPr txBox="1"/>
          <p:nvPr/>
        </p:nvSpPr>
        <p:spPr>
          <a:xfrm>
            <a:off x="266700" y="851765"/>
            <a:ext cx="5336651" cy="36240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defTabSz="685800">
              <a:spcBef>
                <a:spcPts val="600"/>
              </a:spcBef>
              <a:spcAft>
                <a:spcPts val="300"/>
              </a:spcAft>
              <a:buSzPct val="90000"/>
              <a:buFont typeface="Arial" panose="020B0604020202020204" pitchFamily="34" charset="0"/>
              <a:buChar char="•"/>
              <a:defRPr/>
            </a:pPr>
            <a:r>
              <a:rPr lang="en-US" altLang="ja-JP" sz="1600" dirty="0">
                <a:solidFill>
                  <a:srgbClr val="000000"/>
                </a:solidFill>
                <a:ea typeface="+mn-lt"/>
                <a:cs typeface="+mn-lt"/>
              </a:rPr>
              <a:t>La </a:t>
            </a:r>
            <a:r>
              <a:rPr lang="en-US" altLang="ja-JP" sz="1600" dirty="0" err="1">
                <a:solidFill>
                  <a:srgbClr val="000000"/>
                </a:solidFill>
                <a:ea typeface="+mn-lt"/>
                <a:cs typeface="+mn-lt"/>
              </a:rPr>
              <a:t>poliza</a:t>
            </a:r>
            <a:r>
              <a:rPr lang="en-US" altLang="ja-JP" sz="16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600" dirty="0"/>
              <a:t>de Arte de Metro </a:t>
            </a:r>
            <a:r>
              <a:rPr lang="en-US" sz="1600" dirty="0" err="1"/>
              <a:t>destina</a:t>
            </a:r>
            <a:r>
              <a:rPr lang="en-US" sz="1600" dirty="0"/>
              <a:t> el 0.5 % de </a:t>
            </a:r>
            <a:r>
              <a:rPr lang="en-US" sz="1600" dirty="0" err="1"/>
              <a:t>los</a:t>
            </a:r>
            <a:r>
              <a:rPr lang="en-US" sz="1600" dirty="0"/>
              <a:t> </a:t>
            </a:r>
            <a:r>
              <a:rPr lang="en-US" sz="1600" dirty="0" err="1"/>
              <a:t>costos</a:t>
            </a:r>
            <a:r>
              <a:rPr lang="en-US" sz="1600" dirty="0"/>
              <a:t> de </a:t>
            </a:r>
            <a:r>
              <a:rPr lang="en-US" sz="1600" dirty="0" err="1"/>
              <a:t>construcción</a:t>
            </a:r>
            <a:r>
              <a:rPr lang="en-US" sz="1600" dirty="0"/>
              <a:t> de </a:t>
            </a:r>
            <a:r>
              <a:rPr lang="en-US" sz="1600" dirty="0" err="1"/>
              <a:t>proyectos</a:t>
            </a:r>
            <a:r>
              <a:rPr lang="en-US" sz="1600" dirty="0"/>
              <a:t> de </a:t>
            </a:r>
            <a:r>
              <a:rPr lang="en-US" sz="1600" dirty="0" err="1"/>
              <a:t>transporte</a:t>
            </a:r>
            <a:r>
              <a:rPr lang="en-US" sz="1600" dirty="0"/>
              <a:t> </a:t>
            </a:r>
            <a:r>
              <a:rPr lang="en-US" sz="1600" dirty="0" err="1"/>
              <a:t>público</a:t>
            </a:r>
            <a:r>
              <a:rPr lang="en-US" sz="1600" dirty="0"/>
              <a:t> al </a:t>
            </a:r>
            <a:r>
              <a:rPr lang="en-US" sz="1600" dirty="0" err="1"/>
              <a:t>arte</a:t>
            </a:r>
            <a:r>
              <a:rPr lang="en-US" sz="1600" dirty="0"/>
              <a:t> </a:t>
            </a:r>
            <a:r>
              <a:rPr lang="en-US" sz="1600" dirty="0" err="1"/>
              <a:t>público</a:t>
            </a:r>
            <a:r>
              <a:rPr lang="en-US" sz="1600" dirty="0"/>
              <a:t> del </a:t>
            </a:r>
            <a:r>
              <a:rPr lang="en-US" sz="1600" dirty="0" err="1"/>
              <a:t>proyecto</a:t>
            </a:r>
            <a:r>
              <a:rPr lang="en-US" sz="1600" dirty="0"/>
              <a:t>.</a:t>
            </a:r>
          </a:p>
          <a:p>
            <a:pPr marL="285750" indent="-285750" defTabSz="685800">
              <a:spcBef>
                <a:spcPts val="600"/>
              </a:spcBef>
              <a:spcAft>
                <a:spcPts val="300"/>
              </a:spcAft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1600" dirty="0" err="1"/>
              <a:t>Todas</a:t>
            </a:r>
            <a:r>
              <a:rPr lang="en-US" sz="1600" dirty="0"/>
              <a:t> las </a:t>
            </a:r>
            <a:r>
              <a:rPr lang="en-US" sz="1600" dirty="0" err="1"/>
              <a:t>estaciones</a:t>
            </a:r>
            <a:r>
              <a:rPr lang="en-US" sz="1600" dirty="0"/>
              <a:t> </a:t>
            </a:r>
            <a:r>
              <a:rPr lang="en-US" sz="1600" dirty="0" err="1"/>
              <a:t>incluirán</a:t>
            </a:r>
            <a:r>
              <a:rPr lang="en-US" sz="1600" dirty="0"/>
              <a:t> </a:t>
            </a:r>
            <a:r>
              <a:rPr lang="en-US" sz="1600" dirty="0" err="1"/>
              <a:t>obras</a:t>
            </a:r>
            <a:r>
              <a:rPr lang="en-US" sz="1600" dirty="0"/>
              <a:t> de </a:t>
            </a:r>
            <a:r>
              <a:rPr lang="en-US" sz="1600" dirty="0" err="1"/>
              <a:t>arte</a:t>
            </a:r>
            <a:r>
              <a:rPr lang="en-US" sz="1600" dirty="0"/>
              <a:t> </a:t>
            </a:r>
            <a:r>
              <a:rPr lang="en-US" sz="1600" dirty="0" err="1"/>
              <a:t>integradas</a:t>
            </a:r>
            <a:r>
              <a:rPr lang="en-US" sz="1600" dirty="0"/>
              <a:t> </a:t>
            </a:r>
            <a:r>
              <a:rPr lang="en-US" sz="1600" dirty="0" err="1"/>
              <a:t>arquitectónicamente</a:t>
            </a:r>
            <a:r>
              <a:rPr lang="en-US" sz="1600" dirty="0"/>
              <a:t> y </a:t>
            </a:r>
            <a:r>
              <a:rPr lang="en-US" sz="1600" dirty="0" err="1"/>
              <a:t>diseñadas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respuesta</a:t>
            </a:r>
            <a:r>
              <a:rPr lang="en-US" sz="1600" dirty="0"/>
              <a:t> a las </a:t>
            </a:r>
            <a:r>
              <a:rPr lang="en-US" sz="1600" dirty="0" err="1"/>
              <a:t>características</a:t>
            </a:r>
            <a:r>
              <a:rPr lang="en-US" sz="1600" dirty="0"/>
              <a:t> de </a:t>
            </a:r>
            <a:r>
              <a:rPr lang="en-US" sz="1600" dirty="0" err="1"/>
              <a:t>cada</a:t>
            </a:r>
            <a:r>
              <a:rPr lang="en-US" sz="1600" dirty="0"/>
              <a:t> </a:t>
            </a:r>
            <a:r>
              <a:rPr lang="en-US" sz="1600" dirty="0" err="1"/>
              <a:t>lugar</a:t>
            </a:r>
            <a:r>
              <a:rPr lang="en-US" sz="1600" dirty="0"/>
              <a:t>.</a:t>
            </a:r>
          </a:p>
          <a:p>
            <a:pPr marL="285750" indent="-285750" defTabSz="685800">
              <a:spcBef>
                <a:spcPts val="600"/>
              </a:spcBef>
              <a:spcAft>
                <a:spcPts val="300"/>
              </a:spcAft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Los </a:t>
            </a:r>
            <a:r>
              <a:rPr lang="en-US" sz="1600" dirty="0" err="1"/>
              <a:t>artistas</a:t>
            </a:r>
            <a:r>
              <a:rPr lang="en-US" sz="1600" dirty="0"/>
              <a:t> se </a:t>
            </a:r>
            <a:r>
              <a:rPr lang="en-US" sz="1600" dirty="0" err="1"/>
              <a:t>seleccionan</a:t>
            </a:r>
            <a:r>
              <a:rPr lang="en-US" sz="1600" dirty="0"/>
              <a:t> </a:t>
            </a:r>
            <a:r>
              <a:rPr lang="en-US" sz="1600" dirty="0" err="1"/>
              <a:t>mediante</a:t>
            </a:r>
            <a:r>
              <a:rPr lang="en-US" sz="1600" dirty="0"/>
              <a:t> un </a:t>
            </a:r>
            <a:r>
              <a:rPr lang="en-US" sz="1600" dirty="0" err="1"/>
              <a:t>proceso</a:t>
            </a:r>
            <a:r>
              <a:rPr lang="en-US" sz="1600" dirty="0"/>
              <a:t> </a:t>
            </a:r>
            <a:r>
              <a:rPr lang="en-US" sz="1600" dirty="0" err="1"/>
              <a:t>abierto</a:t>
            </a:r>
            <a:r>
              <a:rPr lang="en-US" sz="1600" dirty="0"/>
              <a:t> y </a:t>
            </a:r>
            <a:r>
              <a:rPr lang="en-US" sz="1600" dirty="0" err="1"/>
              <a:t>competitivo</a:t>
            </a:r>
            <a:r>
              <a:rPr lang="en-US" sz="1600" dirty="0"/>
              <a:t>.</a:t>
            </a:r>
          </a:p>
          <a:p>
            <a:pPr marL="285750" indent="-285750" defTabSz="685800">
              <a:spcBef>
                <a:spcPts val="600"/>
              </a:spcBef>
              <a:spcAft>
                <a:spcPts val="300"/>
              </a:spcAft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1600" b="1" dirty="0" err="1"/>
              <a:t>Oportunidades</a:t>
            </a:r>
            <a:endParaRPr lang="en-US" sz="1600" b="1" dirty="0"/>
          </a:p>
          <a:p>
            <a:pPr marL="742950" lvl="1" indent="-285750" defTabSz="685800">
              <a:spcBef>
                <a:spcPts val="600"/>
              </a:spcBef>
              <a:spcAft>
                <a:spcPts val="300"/>
              </a:spcAft>
              <a:buSzPct val="90000"/>
              <a:buFont typeface="Arial" panose="020B0604020202020204" pitchFamily="34" charset="0"/>
              <a:buChar char="•"/>
              <a:defRPr/>
            </a:pPr>
            <a:r>
              <a:rPr lang="en-US" altLang="ja-JP" sz="1600" dirty="0" err="1">
                <a:solidFill>
                  <a:srgbClr val="000000"/>
                </a:solidFill>
                <a:ea typeface="Calibri"/>
                <a:cs typeface="Calibri"/>
              </a:rPr>
              <a:t>Metro.net</a:t>
            </a:r>
            <a:r>
              <a:rPr lang="en-US" altLang="ja-JP" sz="1600" dirty="0">
                <a:solidFill>
                  <a:srgbClr val="000000"/>
                </a:solidFill>
                <a:ea typeface="Calibri"/>
                <a:cs typeface="Calibri"/>
              </a:rPr>
              <a:t>/art</a:t>
            </a:r>
          </a:p>
          <a:p>
            <a:pPr marL="742950" lvl="1" indent="-285750" defTabSz="685800">
              <a:spcBef>
                <a:spcPts val="600"/>
              </a:spcBef>
              <a:spcAft>
                <a:spcPts val="300"/>
              </a:spcAft>
              <a:buSzPct val="90000"/>
              <a:buFont typeface="Arial" panose="020B0604020202020204" pitchFamily="34" charset="0"/>
              <a:buChar char="•"/>
              <a:defRPr/>
            </a:pPr>
            <a:r>
              <a:rPr lang="en-US" altLang="ja-JP" sz="1600" dirty="0">
                <a:solidFill>
                  <a:srgbClr val="000000"/>
                </a:solidFill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Suscríbete en: https://art.metro.net/art-opportunities/main/</a:t>
            </a:r>
            <a:r>
              <a:rPr lang="ja-JP" altLang="en-US" sz="1600">
                <a:solidFill>
                  <a:srgbClr val="000000"/>
                </a:solidFill>
                <a:ea typeface="Calibri"/>
                <a:cs typeface="Calibri"/>
              </a:rPr>
              <a:t>	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D99114-BFD8-3EB4-5B87-CCE2AEA3C2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6800" y="742302"/>
            <a:ext cx="3126360" cy="429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9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EE9DA-8D11-32F5-2F8A-83BD9631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38EE66B-AA26-A705-43D9-783B85DB0276}"/>
              </a:ext>
            </a:extLst>
          </p:cNvPr>
          <p:cNvSpPr txBox="1"/>
          <p:nvPr/>
        </p:nvSpPr>
        <p:spPr>
          <a:xfrm>
            <a:off x="651308" y="1901220"/>
            <a:ext cx="7837414" cy="769441"/>
          </a:xfrm>
          <a:prstGeom prst="rect">
            <a:avLst/>
          </a:prstGeom>
          <a:noFill/>
          <a:effectLst>
            <a:outerShdw blurRad="50800" dist="38100" dir="33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sz="4400" noProof="0">
                <a:solidFill>
                  <a:schemeClr val="bg1"/>
                </a:solidFill>
                <a:ea typeface="+mn-lt"/>
                <a:cs typeface="+mn-lt"/>
              </a:rPr>
              <a:t>Sesión de preguntas y respuestas</a:t>
            </a:r>
            <a:endParaRPr lang="ja-JP" sz="4400" noProof="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551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630FD-922D-3C44-B4B8-F031FDF7D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Código de Conducta</a:t>
            </a:r>
            <a:endParaRPr lang="ja-JP" noProof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155138-CCC5-6147-9566-23137D1AD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4839" y="902635"/>
            <a:ext cx="4873650" cy="3563912"/>
          </a:xfrm>
        </p:spPr>
        <p:txBody>
          <a:bodyPr vert="horz" lIns="91440" tIns="45720" rIns="91440" bIns="45720" numCol="2" spcCol="36576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noProof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F346BE-C2E1-D552-0862-3E31B6CFEDB8}"/>
              </a:ext>
            </a:extLst>
          </p:cNvPr>
          <p:cNvSpPr txBox="1"/>
          <p:nvPr/>
        </p:nvSpPr>
        <p:spPr>
          <a:xfrm>
            <a:off x="495562" y="889344"/>
            <a:ext cx="8154363" cy="24852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sz="1600" b="1" noProof="0">
                <a:ea typeface="+mn-lt"/>
                <a:cs typeface="+mn-lt"/>
              </a:rPr>
              <a:t>Durante esta reunión, les pedimos que:</a:t>
            </a:r>
          </a:p>
          <a:p>
            <a:pPr marL="457835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ja-JP" sz="1600" noProof="0">
                <a:ea typeface="+mn-lt"/>
                <a:cs typeface="+mn-lt"/>
              </a:rPr>
              <a:t>Respeten el formato de la presentación</a:t>
            </a:r>
            <a:r>
              <a:rPr lang="ja-JP" sz="1600" noProof="0">
                <a:cs typeface="Arial"/>
              </a:rPr>
              <a:t> </a:t>
            </a:r>
            <a:endParaRPr lang="ja-JP" sz="1600" noProof="0">
              <a:ea typeface="Calibri"/>
              <a:cs typeface="Arial"/>
            </a:endParaRPr>
          </a:p>
          <a:p>
            <a:pPr marL="457835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ja-JP" sz="1600" noProof="0">
                <a:ea typeface="+mn-lt"/>
                <a:cs typeface="+mn-lt"/>
              </a:rPr>
              <a:t>Mantengan sus teléfonos celulares en modo silencioso</a:t>
            </a:r>
            <a:endParaRPr lang="ja-JP" sz="1600" noProof="0">
              <a:ea typeface="+mn-lt"/>
              <a:cs typeface="Arial"/>
            </a:endParaRPr>
          </a:p>
          <a:p>
            <a:pPr marL="457835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ja-JP" sz="1600" noProof="0">
                <a:ea typeface="+mn-lt"/>
                <a:cs typeface="+mn-lt"/>
              </a:rPr>
              <a:t>Mantengan un tono de conversación respetuoso</a:t>
            </a:r>
            <a:endParaRPr lang="ja-JP" sz="1600" noProof="0">
              <a:ea typeface="+mn-lt"/>
              <a:cs typeface="Arial"/>
            </a:endParaRPr>
          </a:p>
          <a:p>
            <a:pPr marL="457835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ja-JP" sz="1600" noProof="0">
                <a:ea typeface="+mn-lt"/>
                <a:cs typeface="+mn-lt"/>
              </a:rPr>
              <a:t>Traten con respeto a los miembros de la comunidad, representantes de agencias y al personal de Metro</a:t>
            </a:r>
          </a:p>
          <a:p>
            <a:pPr marL="457835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ja-JP" sz="1600" noProof="0">
                <a:ea typeface="+mn-lt"/>
                <a:cs typeface="+mn-lt"/>
              </a:rPr>
              <a:t>Les invitamos a hacer sus preguntas al final de la presentación</a:t>
            </a:r>
          </a:p>
          <a:p>
            <a:pPr marL="915035" lvl="1" indent="-285750">
              <a:spcBef>
                <a:spcPts val="300"/>
              </a:spcBef>
              <a:spcAft>
                <a:spcPts val="300"/>
              </a:spcAft>
              <a:buFont typeface="Courier New" panose="020B0604020202020204" pitchFamily="34" charset="0"/>
              <a:buChar char="o"/>
            </a:pPr>
            <a:r>
              <a:rPr lang="ja-JP" sz="1600" noProof="0">
                <a:ea typeface="+mn-lt"/>
                <a:cs typeface="+mn-lt"/>
              </a:rPr>
              <a:t>Utilicen las tarjetas de preguntas para enviar sus comentarios o preguntas</a:t>
            </a:r>
            <a:endParaRPr lang="ja-JP" sz="1600" noProof="0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46585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F3AE2-6BFC-2961-A6EA-F08C3B7BF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50E9301-F6C5-10B1-BD80-80400C897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ja-JP" noProof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2BCFAE-A646-1E51-ED6D-C22C7F415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numCol="2" spcCol="36576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b="1" noProof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ja-JP" noProof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7E7834-A53E-4A5C-D17C-2744836E4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BFDAB73-B01B-38AD-08DE-1EA30CD23FF2}"/>
              </a:ext>
            </a:extLst>
          </p:cNvPr>
          <p:cNvSpPr/>
          <p:nvPr/>
        </p:nvSpPr>
        <p:spPr>
          <a:xfrm>
            <a:off x="1729946" y="1376378"/>
            <a:ext cx="5684108" cy="1845275"/>
          </a:xfrm>
          <a:prstGeom prst="rect">
            <a:avLst/>
          </a:prstGeom>
          <a:solidFill>
            <a:srgbClr val="F1F1F1"/>
          </a:solidFill>
          <a:ln>
            <a:solidFill>
              <a:srgbClr val="F1F1F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ln w="22225">
                  <a:solidFill>
                    <a:srgbClr val="599BC8"/>
                  </a:solidFill>
                  <a:prstDash val="solid"/>
                </a:ln>
                <a:solidFill>
                  <a:srgbClr val="599BC8"/>
                </a:solidFill>
              </a:rPr>
              <a:t>Gracias!</a:t>
            </a:r>
          </a:p>
        </p:txBody>
      </p:sp>
    </p:spTree>
    <p:extLst>
      <p:ext uri="{BB962C8B-B14F-4D97-AF65-F5344CB8AC3E}">
        <p14:creationId xmlns:p14="http://schemas.microsoft.com/office/powerpoint/2010/main" val="4025039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9F495-5525-7449-DD66-8AE281444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F7777-4BF0-F45F-9A85-31CED3829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sz="2400" noProof="0">
                <a:ea typeface="+mn-lt"/>
                <a:cs typeface="+mn-lt"/>
              </a:rPr>
              <a:t>Manténgase conectado con este proyecto</a:t>
            </a:r>
            <a:endParaRPr lang="ja-JP" noProof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BF6091-F7B6-4A18-81D6-A6F912CB2DE8}"/>
              </a:ext>
            </a:extLst>
          </p:cNvPr>
          <p:cNvSpPr txBox="1"/>
          <p:nvPr/>
        </p:nvSpPr>
        <p:spPr>
          <a:xfrm>
            <a:off x="1149665" y="1417601"/>
            <a:ext cx="2955945" cy="21467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sz="1500" noProof="0"/>
              <a:t>213.922.2846</a:t>
            </a:r>
            <a:endParaRPr lang="ja-JP" sz="1500" noProof="0">
              <a:ea typeface="Calibri"/>
              <a:cs typeface="Calibri"/>
            </a:endParaRPr>
          </a:p>
          <a:p>
            <a:endParaRPr lang="ja-JP" sz="1500" noProof="0">
              <a:ea typeface="Calibri"/>
              <a:cs typeface="Calibri"/>
            </a:endParaRPr>
          </a:p>
          <a:p>
            <a:r>
              <a:rPr lang="ja-JP" sz="1500" i="1" noProof="0"/>
              <a:t>vermontcorridor@metro.net</a:t>
            </a:r>
            <a:endParaRPr lang="ja-JP" sz="1500" i="1" noProof="0">
              <a:ea typeface="Calibri"/>
              <a:cs typeface="Calibri"/>
            </a:endParaRPr>
          </a:p>
          <a:p>
            <a:endParaRPr lang="ja-JP" sz="1500" i="1" noProof="0">
              <a:ea typeface="Calibri"/>
              <a:cs typeface="Calibri"/>
            </a:endParaRPr>
          </a:p>
          <a:p>
            <a:r>
              <a:rPr lang="ja-JP" sz="1500" i="1" noProof="0"/>
              <a:t>metro.net/vermont</a:t>
            </a:r>
            <a:endParaRPr lang="ja-JP" sz="1500" i="1" noProof="0">
              <a:ea typeface="Calibri"/>
              <a:cs typeface="Calibri"/>
            </a:endParaRPr>
          </a:p>
          <a:p>
            <a:endParaRPr lang="ja-JP" sz="1500" i="1" noProof="0">
              <a:ea typeface="Calibri"/>
              <a:cs typeface="Calibri"/>
            </a:endParaRPr>
          </a:p>
          <a:p>
            <a:r>
              <a:rPr lang="ja-JP" sz="1500" i="1" noProof="0"/>
              <a:t>@metrolosangeles</a:t>
            </a:r>
            <a:endParaRPr lang="ja-JP" sz="1500" i="1" noProof="0">
              <a:ea typeface="Calibri"/>
              <a:cs typeface="Calibri"/>
            </a:endParaRPr>
          </a:p>
          <a:p>
            <a:endParaRPr lang="ja-JP" sz="1500" i="1" noProof="0">
              <a:ea typeface="Calibri"/>
              <a:cs typeface="Calibri"/>
            </a:endParaRPr>
          </a:p>
          <a:p>
            <a:r>
              <a:rPr lang="ja-JP" sz="1500" i="1" noProof="0"/>
              <a:t>losangelesmetro</a:t>
            </a:r>
            <a:endParaRPr lang="ja-JP" sz="1500" i="1" noProof="0">
              <a:ea typeface="Calibri"/>
              <a:cs typeface="Calibri"/>
            </a:endParaRPr>
          </a:p>
        </p:txBody>
      </p:sp>
      <p:pic>
        <p:nvPicPr>
          <p:cNvPr id="8" name="Picture 7" descr="A close-up of a phone and email&#10;&#10;Description automatically generated">
            <a:extLst>
              <a:ext uri="{FF2B5EF4-FFF2-40B4-BE49-F238E27FC236}">
                <a16:creationId xmlns:a16="http://schemas.microsoft.com/office/drawing/2014/main" id="{F3DBA021-5457-E4AB-0F65-5C9AF09FEF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7433" y="1330345"/>
            <a:ext cx="573978" cy="2283797"/>
          </a:xfrm>
          <a:prstGeom prst="rect">
            <a:avLst/>
          </a:prstGeom>
        </p:spPr>
      </p:pic>
      <p:pic>
        <p:nvPicPr>
          <p:cNvPr id="10" name="Picture 9" descr="A close-up of a phone and email&#10;&#10;Description automatically generated">
            <a:extLst>
              <a:ext uri="{FF2B5EF4-FFF2-40B4-BE49-F238E27FC236}">
                <a16:creationId xmlns:a16="http://schemas.microsoft.com/office/drawing/2014/main" id="{2607D0B7-291B-BB71-A803-2A6FE5A8BF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08000" y="2952417"/>
            <a:ext cx="573978" cy="422894"/>
          </a:xfrm>
          <a:prstGeom prst="rect">
            <a:avLst/>
          </a:prstGeom>
        </p:spPr>
      </p:pic>
      <p:pic>
        <p:nvPicPr>
          <p:cNvPr id="12" name="Picture 11" descr="A close-up of a phone and email&#10;&#10;Description automatically generated">
            <a:extLst>
              <a:ext uri="{FF2B5EF4-FFF2-40B4-BE49-F238E27FC236}">
                <a16:creationId xmlns:a16="http://schemas.microsoft.com/office/drawing/2014/main" id="{81DE3D6C-D493-92F9-7307-FF2AF4A9012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06384" y="2049589"/>
            <a:ext cx="573978" cy="43118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B5A6A2C-9362-577F-AA90-43EFA782947E}"/>
              </a:ext>
            </a:extLst>
          </p:cNvPr>
          <p:cNvSpPr txBox="1"/>
          <p:nvPr/>
        </p:nvSpPr>
        <p:spPr>
          <a:xfrm>
            <a:off x="5290233" y="2048512"/>
            <a:ext cx="4572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sz="1500" i="1" noProof="0"/>
              <a:t>metro.net/art</a:t>
            </a:r>
            <a:endParaRPr lang="ja-JP" sz="1500" i="1" noProof="0">
              <a:ea typeface="Calibri"/>
              <a:cs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A6BFC7-C7B4-9AA8-E0A6-1B4C9472B2F6}"/>
              </a:ext>
            </a:extLst>
          </p:cNvPr>
          <p:cNvSpPr txBox="1"/>
          <p:nvPr/>
        </p:nvSpPr>
        <p:spPr>
          <a:xfrm>
            <a:off x="5290232" y="3002281"/>
            <a:ext cx="4572000" cy="3231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sz="1500" i="1" noProof="0"/>
              <a:t>Facebook.com/metro.art.la</a:t>
            </a:r>
            <a:endParaRPr lang="ja-JP" sz="1500" i="1" noProof="0">
              <a:ea typeface="Calibri"/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EAF7F4-7D40-AD1E-65A4-8C4264DF86E9}"/>
              </a:ext>
            </a:extLst>
          </p:cNvPr>
          <p:cNvSpPr txBox="1"/>
          <p:nvPr/>
        </p:nvSpPr>
        <p:spPr>
          <a:xfrm>
            <a:off x="4686163" y="895650"/>
            <a:ext cx="4259683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sz="1500" b="1" noProof="0">
                <a:ea typeface="+mn-lt"/>
                <a:cs typeface="+mn-lt"/>
              </a:rPr>
              <a:t>Para obtener más información sobre el Programa de Arte de Metro:</a:t>
            </a:r>
            <a:endParaRPr lang="ja-JP" b="1" noProof="0">
              <a:ea typeface="+mn-lt"/>
              <a:cs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5E36971-032A-B7E9-DD41-E08C43D43D36}"/>
              </a:ext>
            </a:extLst>
          </p:cNvPr>
          <p:cNvSpPr txBox="1"/>
          <p:nvPr/>
        </p:nvSpPr>
        <p:spPr>
          <a:xfrm>
            <a:off x="546991" y="896247"/>
            <a:ext cx="4135773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sz="1500" b="1" noProof="0">
                <a:ea typeface="+mn-lt"/>
                <a:cs typeface="+mn-lt"/>
              </a:rPr>
              <a:t>Para preguntas o comentarios sobre el proyecto:</a:t>
            </a:r>
            <a:endParaRPr lang="ja-JP" noProof="0">
              <a:ea typeface="+mn-lt"/>
              <a:cs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1023FA-0926-69B6-8F2B-D5FCB2BE3BFA}"/>
              </a:ext>
            </a:extLst>
          </p:cNvPr>
          <p:cNvSpPr txBox="1"/>
          <p:nvPr/>
        </p:nvSpPr>
        <p:spPr>
          <a:xfrm>
            <a:off x="5290233" y="1603494"/>
            <a:ext cx="4572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sz="1500" i="1" noProof="0"/>
              <a:t>@metro.art.la</a:t>
            </a:r>
            <a:endParaRPr lang="ja-JP" sz="1500" i="1" noProof="0"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28816-5A42-7960-3CCE-348AAE1BA11E}"/>
              </a:ext>
            </a:extLst>
          </p:cNvPr>
          <p:cNvSpPr txBox="1"/>
          <p:nvPr/>
        </p:nvSpPr>
        <p:spPr>
          <a:xfrm>
            <a:off x="5314199" y="2542859"/>
            <a:ext cx="4572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sz="1500" i="1" noProof="0"/>
              <a:t>bit.ly/metro-art-newsletter</a:t>
            </a:r>
            <a:endParaRPr lang="ja-JP" sz="1500" i="1" noProof="0">
              <a:ea typeface="Calibri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55315C-D964-DBA4-1DF6-0002845D61E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487528"/>
            <a:ext cx="953648" cy="9708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B2D9A0-E664-2F0D-E90B-247AC793552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255" y="1601806"/>
            <a:ext cx="321784" cy="3252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60F7C23-05D0-58B8-1D96-6065D51923C2}"/>
              </a:ext>
            </a:extLst>
          </p:cNvPr>
          <p:cNvSpPr txBox="1"/>
          <p:nvPr/>
        </p:nvSpPr>
        <p:spPr>
          <a:xfrm>
            <a:off x="4137316" y="4458297"/>
            <a:ext cx="1943100" cy="3231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sz="1500" i="1" noProof="0">
                <a:ea typeface="+mn-lt"/>
                <a:cs typeface="+mn-lt"/>
              </a:rPr>
              <a:t>Sitio web de Metro Art</a:t>
            </a:r>
            <a:endParaRPr lang="ja-JP" noProof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C967E09-1967-90BE-5699-90BB7BBF89A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8867" y="3487527"/>
            <a:ext cx="958561" cy="9674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C27E329-4215-DFAF-73B3-015A90AFEB4A}"/>
              </a:ext>
            </a:extLst>
          </p:cNvPr>
          <p:cNvSpPr txBox="1"/>
          <p:nvPr/>
        </p:nvSpPr>
        <p:spPr>
          <a:xfrm>
            <a:off x="6338899" y="4458297"/>
            <a:ext cx="2377440" cy="3231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sz="1500" i="1" noProof="0">
                <a:ea typeface="+mn-lt"/>
                <a:cs typeface="+mn-lt"/>
              </a:rPr>
              <a:t>Suscríbete a nuestro boletín </a:t>
            </a:r>
            <a:endParaRPr lang="ja-JP" i="1" noProof="0">
              <a:ea typeface="Calibri"/>
              <a:cs typeface="Calibri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A0CC8B4-0DF7-B1C6-2FF4-9FAD3CEE76A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599" y="2545126"/>
            <a:ext cx="310768" cy="31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09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23A9B-76EB-2A0B-EDF7-8552ECDED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eeting agenda text on notepad with office concept background. Business concept">
            <a:extLst>
              <a:ext uri="{FF2B5EF4-FFF2-40B4-BE49-F238E27FC236}">
                <a16:creationId xmlns:a16="http://schemas.microsoft.com/office/drawing/2014/main" id="{88746FF3-BEAF-9C13-2BC0-259A691EC4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3945600" y="684000"/>
            <a:ext cx="5198400" cy="4468439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5D9DBD53-AE82-6463-D36B-BD870A4089A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67657" y="812484"/>
            <a:ext cx="4436314" cy="400972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71500" indent="-342900" defTabSz="91440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AutoNum type="arabicPeriod"/>
            </a:pPr>
            <a:r>
              <a:rPr lang="ja-JP" noProof="0">
                <a:ea typeface="+mn-lt"/>
                <a:cs typeface="+mn-lt"/>
              </a:rPr>
              <a:t>Noticias y actualizaciones</a:t>
            </a:r>
            <a:endParaRPr lang="ja-JP" noProof="0">
              <a:ea typeface="Calibri" panose="020F0502020204030204"/>
              <a:cs typeface="Calibri" panose="020F0502020204030204"/>
            </a:endParaRPr>
          </a:p>
          <a:p>
            <a:pPr marL="571500" indent="-342900" defTabSz="91440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AutoNum type="arabicPeriod"/>
            </a:pPr>
            <a:r>
              <a:rPr lang="ja-JP" noProof="0">
                <a:ea typeface="+mn-lt"/>
                <a:cs typeface="+mn-lt"/>
              </a:rPr>
              <a:t>Propósito y necesidad del proyecto</a:t>
            </a:r>
            <a:endParaRPr lang="ja-JP" noProof="0">
              <a:ea typeface="Calibri" panose="020F0502020204030204"/>
              <a:cs typeface="Calibri" panose="020F0502020204030204"/>
            </a:endParaRPr>
          </a:p>
          <a:p>
            <a:pPr marL="571500" indent="-342900" defTabSz="91440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AutoNum type="arabicPeriod"/>
            </a:pPr>
            <a:r>
              <a:rPr lang="ja-JP" noProof="0">
                <a:ea typeface="+mn-lt"/>
                <a:cs typeface="+mn-lt"/>
              </a:rPr>
              <a:t>Descripción general del corredor</a:t>
            </a:r>
            <a:endParaRPr lang="ja-JP" noProof="0">
              <a:ea typeface="Calibri" panose="020F0502020204030204"/>
              <a:cs typeface="Calibri" panose="020F0502020204030204"/>
            </a:endParaRPr>
          </a:p>
          <a:p>
            <a:pPr marL="571500" indent="-342900" defTabSz="91440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AutoNum type="arabicPeriod"/>
            </a:pPr>
            <a:r>
              <a:rPr lang="ja-JP" noProof="0">
                <a:ea typeface="+mn-lt"/>
                <a:cs typeface="+mn-lt"/>
              </a:rPr>
              <a:t>Resumen del proyecto BRT</a:t>
            </a:r>
          </a:p>
          <a:p>
            <a:pPr marL="571500" indent="-342900" defTabSz="91440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AutoNum type="arabicPeriod"/>
            </a:pPr>
            <a:r>
              <a:rPr lang="ja-JP" noProof="0">
                <a:ea typeface="+mn-lt"/>
                <a:cs typeface="+mn-lt"/>
              </a:rPr>
              <a:t>Actividades realizadas durante el último año</a:t>
            </a:r>
            <a:endParaRPr lang="ja-JP" noProof="0">
              <a:ea typeface="Calibri" panose="020F0502020204030204"/>
              <a:cs typeface="Calibri" panose="020F0502020204030204"/>
            </a:endParaRPr>
          </a:p>
          <a:p>
            <a:pPr marL="571500" indent="-342900" defTabSz="91440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AutoNum type="arabicPeriod"/>
            </a:pPr>
            <a:r>
              <a:rPr lang="ja-JP" noProof="0">
                <a:ea typeface="+mn-lt"/>
                <a:cs typeface="+mn-lt"/>
              </a:rPr>
              <a:t>Actualizaciones más recientes del proyecto</a:t>
            </a:r>
            <a:r>
              <a:rPr lang="ja-JP" noProof="0"/>
              <a:t> </a:t>
            </a:r>
            <a:endParaRPr lang="ja-JP" noProof="0">
              <a:ea typeface="+mn-lt"/>
              <a:cs typeface="+mn-lt"/>
            </a:endParaRPr>
          </a:p>
          <a:p>
            <a:pPr lvl="2" indent="-342900" defTabSz="91440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ja-JP" noProof="0">
                <a:ea typeface="+mn-lt"/>
                <a:cs typeface="+mn-lt"/>
              </a:rPr>
              <a:t>Actualización sobre giros a la izquierda y estacionamiento</a:t>
            </a:r>
          </a:p>
          <a:p>
            <a:pPr lvl="2" indent="-342900" defTabSz="91440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ja-JP" noProof="0">
                <a:ea typeface="+mn-lt"/>
                <a:cs typeface="+mn-lt"/>
              </a:rPr>
              <a:t>Actualización del diseño de las estaciones</a:t>
            </a:r>
          </a:p>
          <a:p>
            <a:pPr lvl="2" indent="-342900" defTabSz="91440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ja-JP" noProof="0">
                <a:ea typeface="+mn-lt"/>
                <a:cs typeface="+mn-lt"/>
              </a:rPr>
              <a:t>Programa Metro Art</a:t>
            </a:r>
          </a:p>
          <a:p>
            <a:pPr marL="571500" indent="-342900" defTabSz="914400">
              <a:lnSpc>
                <a:spcPct val="90000"/>
              </a:lnSpc>
              <a:buAutoNum type="arabicPeriod"/>
            </a:pPr>
            <a:r>
              <a:rPr lang="ja-JP" noProof="0">
                <a:ea typeface="+mn-lt"/>
                <a:cs typeface="+mn-lt"/>
              </a:rPr>
              <a:t>Cronograma del proyecto </a:t>
            </a:r>
            <a:endParaRPr lang="ja-JP" noProof="0">
              <a:ea typeface="Calibri" panose="020F0502020204030204"/>
              <a:cs typeface="Calibri" panose="020F0502020204030204"/>
            </a:endParaRPr>
          </a:p>
          <a:p>
            <a:pPr marL="571500" indent="-342900" defTabSz="914400">
              <a:lnSpc>
                <a:spcPct val="90000"/>
              </a:lnSpc>
              <a:buAutoNum type="arabicPeriod"/>
            </a:pPr>
            <a:r>
              <a:rPr lang="ja-JP" noProof="0">
                <a:ea typeface="Calibri" panose="020F0502020204030204"/>
                <a:cs typeface="Calibri" panose="020F0502020204030204"/>
              </a:rPr>
              <a:t>Actualizaciones</a:t>
            </a:r>
            <a:r>
              <a:rPr lang="ja-JP" noProof="0">
                <a:ea typeface="+mn-lt"/>
                <a:cs typeface="+mn-lt"/>
              </a:rPr>
              <a:t> sobre la construcción</a:t>
            </a:r>
          </a:p>
          <a:p>
            <a:pPr marL="571500" indent="-342900" defTabSz="914400">
              <a:lnSpc>
                <a:spcPct val="90000"/>
              </a:lnSpc>
              <a:buAutoNum type="arabicPeriod"/>
            </a:pPr>
            <a:r>
              <a:rPr lang="ja-JP" noProof="0">
                <a:ea typeface="+mn-lt"/>
                <a:cs typeface="+mn-lt"/>
              </a:rPr>
              <a:t>Próximos pasos</a:t>
            </a:r>
            <a:endParaRPr lang="ja-JP" noProof="0">
              <a:ea typeface="Calibri"/>
              <a:cs typeface="Calibri"/>
            </a:endParaRPr>
          </a:p>
          <a:p>
            <a:pPr marL="428625" indent="-228600" defTabSz="914400">
              <a:lnSpc>
                <a:spcPct val="90000"/>
              </a:lnSpc>
              <a:spcAft>
                <a:spcPts val="200"/>
              </a:spcAft>
              <a:buAutoNum type="arabicPeriod"/>
            </a:pPr>
            <a:endParaRPr lang="ja-JP" sz="1400" noProof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965D8DE-F96B-F99E-BE9D-3CA556EDDD69}"/>
              </a:ext>
            </a:extLst>
          </p:cNvPr>
          <p:cNvSpPr txBox="1">
            <a:spLocks/>
          </p:cNvSpPr>
          <p:nvPr/>
        </p:nvSpPr>
        <p:spPr>
          <a:xfrm>
            <a:off x="266700" y="109958"/>
            <a:ext cx="7781776" cy="514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ja-JP" noProof="0"/>
              <a:t>Agenda de Hoy</a:t>
            </a:r>
          </a:p>
        </p:txBody>
      </p:sp>
    </p:spTree>
    <p:extLst>
      <p:ext uri="{BB962C8B-B14F-4D97-AF65-F5344CB8AC3E}">
        <p14:creationId xmlns:p14="http://schemas.microsoft.com/office/powerpoint/2010/main" val="2752553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AE6115E-36DC-A9D7-47B2-DC08B7720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99" y="0"/>
            <a:ext cx="7863307" cy="788945"/>
          </a:xfrm>
        </p:spPr>
        <p:txBody>
          <a:bodyPr spcFirstLastPara="1" vert="horz" wrap="square" lIns="68580" tIns="34290" rIns="68580" bIns="34290" rtlCol="0" anchor="ctr" anchorCtr="0">
            <a:normAutofit/>
          </a:bodyPr>
          <a:lstStyle/>
          <a:p>
            <a:r>
              <a:rPr lang="ja-JP" noProof="0">
                <a:ea typeface="+mn-lt"/>
                <a:cs typeface="+mn-lt"/>
              </a:rPr>
              <a:t>Viajar en Metro será aún más fácil</a:t>
            </a:r>
          </a:p>
        </p:txBody>
      </p:sp>
      <p:pic>
        <p:nvPicPr>
          <p:cNvPr id="8" name="Picture 2" descr="Paying to ride Metro just got easier: tap your credit or debit card and go! ">
            <a:extLst>
              <a:ext uri="{FF2B5EF4-FFF2-40B4-BE49-F238E27FC236}">
                <a16:creationId xmlns:a16="http://schemas.microsoft.com/office/drawing/2014/main" id="{0D3F8FE2-2BDA-1025-0393-27392AA1806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00"/>
          <a:stretch>
            <a:fillRect/>
          </a:stretch>
        </p:blipFill>
        <p:spPr bwMode="auto">
          <a:xfrm>
            <a:off x="4754879" y="955158"/>
            <a:ext cx="4312115" cy="353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49DE72-52C9-A1EA-BACF-3670763B9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4195" y="4817141"/>
            <a:ext cx="709698" cy="273844"/>
          </a:xfrm>
        </p:spPr>
        <p:txBody>
          <a:bodyPr spcFirstLastPara="1" vert="horz" wrap="square" lIns="34290" tIns="34290" rIns="68580" bIns="34290" rtlCol="0" anchor="ctr" anchorCtr="0">
            <a:normAutofit/>
          </a:bodyPr>
          <a:lstStyle/>
          <a:p>
            <a:pPr>
              <a:spcAft>
                <a:spcPts val="450"/>
              </a:spcAft>
            </a:pPr>
            <a:fld id="{330EA680-D336-4FF7-8B7A-9848BB0A1C32}" type="slidenum">
              <a:rPr lang="ja-JP" noProof="0" smtClean="0">
                <a:solidFill>
                  <a:schemeClr val="tx2"/>
                </a:solidFill>
              </a:rPr>
              <a:pPr>
                <a:spcAft>
                  <a:spcPts val="450"/>
                </a:spcAft>
              </a:pPr>
              <a:t>5</a:t>
            </a:fld>
            <a:endParaRPr lang="ja-JP" noProof="0">
              <a:solidFill>
                <a:schemeClr val="tx2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2F9AF14-BDB0-F0A0-0F50-C284DEBD53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8025" y="955158"/>
            <a:ext cx="4223975" cy="3154363"/>
          </a:xfrm>
        </p:spPr>
        <p:txBody>
          <a:bodyPr/>
          <a:lstStyle/>
          <a:p>
            <a:pPr marL="100584" lvl="0" indent="-100584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500" dirty="0"/>
              <a:t>Los </a:t>
            </a:r>
            <a:r>
              <a:rPr lang="en-US" sz="1500" dirty="0" err="1"/>
              <a:t>pasajeros</a:t>
            </a:r>
            <a:r>
              <a:rPr lang="en-US" sz="1500" dirty="0"/>
              <a:t> </a:t>
            </a:r>
            <a:r>
              <a:rPr lang="en-US" sz="1500" dirty="0" err="1"/>
              <a:t>que</a:t>
            </a:r>
            <a:r>
              <a:rPr lang="en-US" sz="1500" dirty="0"/>
              <a:t> pagan la </a:t>
            </a:r>
            <a:r>
              <a:rPr lang="en-US" sz="1500" dirty="0" err="1"/>
              <a:t>tarifa</a:t>
            </a:r>
            <a:r>
              <a:rPr lang="en-US" sz="1500" dirty="0"/>
              <a:t> regular </a:t>
            </a:r>
            <a:r>
              <a:rPr lang="en-US" sz="1500" dirty="0" err="1"/>
              <a:t>ahora</a:t>
            </a:r>
            <a:r>
              <a:rPr lang="en-US" sz="1500" dirty="0"/>
              <a:t> </a:t>
            </a:r>
            <a:r>
              <a:rPr lang="en-US" sz="1500" dirty="0" err="1"/>
              <a:t>pueden</a:t>
            </a:r>
            <a:r>
              <a:rPr lang="en-US" sz="1500" dirty="0"/>
              <a:t> </a:t>
            </a:r>
            <a:r>
              <a:rPr lang="en-US" sz="1500" dirty="0" err="1"/>
              <a:t>acercar</a:t>
            </a:r>
            <a:r>
              <a:rPr lang="en-US" sz="1500" dirty="0"/>
              <a:t> </a:t>
            </a:r>
            <a:r>
              <a:rPr lang="en-US" sz="1500" dirty="0" err="1"/>
              <a:t>una</a:t>
            </a:r>
            <a:r>
              <a:rPr lang="en-US" sz="1500" dirty="0"/>
              <a:t> </a:t>
            </a:r>
            <a:r>
              <a:rPr lang="en-US" sz="1500" dirty="0" err="1"/>
              <a:t>tarjeta</a:t>
            </a:r>
            <a:r>
              <a:rPr lang="en-US" sz="1500" dirty="0"/>
              <a:t> de </a:t>
            </a:r>
            <a:r>
              <a:rPr lang="en-US" sz="1500" dirty="0" err="1"/>
              <a:t>crédito</a:t>
            </a:r>
            <a:r>
              <a:rPr lang="en-US" sz="1500" dirty="0"/>
              <a:t> o </a:t>
            </a:r>
            <a:r>
              <a:rPr lang="en-US" sz="1500" dirty="0" err="1"/>
              <a:t>débito</a:t>
            </a:r>
            <a:r>
              <a:rPr lang="en-US" sz="1500" dirty="0"/>
              <a:t>, Apple Pay o Google Pay al lector para </a:t>
            </a:r>
            <a:r>
              <a:rPr lang="en-US" sz="1500" dirty="0" err="1"/>
              <a:t>viajar</a:t>
            </a:r>
            <a:r>
              <a:rPr lang="en-US" sz="1500" dirty="0"/>
              <a:t> </a:t>
            </a:r>
            <a:r>
              <a:rPr lang="en-US" sz="1500" dirty="0" err="1"/>
              <a:t>en</a:t>
            </a:r>
            <a:r>
              <a:rPr lang="en-US" sz="1500" dirty="0"/>
              <a:t> Metro. </a:t>
            </a:r>
          </a:p>
          <a:p>
            <a:pPr marL="100584" lvl="0" indent="-100584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500" dirty="0"/>
              <a:t>Los </a:t>
            </a:r>
            <a:r>
              <a:rPr lang="en-US" sz="1500" dirty="0" err="1"/>
              <a:t>pasajeros</a:t>
            </a:r>
            <a:r>
              <a:rPr lang="en-US" sz="1500" dirty="0"/>
              <a:t> </a:t>
            </a:r>
            <a:r>
              <a:rPr lang="en-US" sz="1500" dirty="0" err="1"/>
              <a:t>continúan</a:t>
            </a:r>
            <a:r>
              <a:rPr lang="en-US" sz="1500" dirty="0"/>
              <a:t> recibiendo dos horas de </a:t>
            </a:r>
            <a:r>
              <a:rPr lang="en-US" sz="1500" dirty="0" err="1"/>
              <a:t>transbordos</a:t>
            </a:r>
            <a:r>
              <a:rPr lang="en-US" sz="1500" dirty="0"/>
              <a:t> </a:t>
            </a:r>
            <a:r>
              <a:rPr lang="en-US" sz="1500" dirty="0" err="1"/>
              <a:t>gratuitos</a:t>
            </a:r>
            <a:r>
              <a:rPr lang="en-US" sz="1500" dirty="0"/>
              <a:t> y </a:t>
            </a:r>
            <a:r>
              <a:rPr lang="en-US" sz="1500" dirty="0" err="1"/>
              <a:t>los</a:t>
            </a:r>
            <a:r>
              <a:rPr lang="en-US" sz="1500" dirty="0"/>
              <a:t> </a:t>
            </a:r>
            <a:r>
              <a:rPr lang="en-US" sz="1500" dirty="0" err="1"/>
              <a:t>beneficios</a:t>
            </a:r>
            <a:r>
              <a:rPr lang="en-US" sz="1500" dirty="0"/>
              <a:t> del </a:t>
            </a:r>
            <a:r>
              <a:rPr lang="en-US" sz="1500" dirty="0" err="1"/>
              <a:t>límite</a:t>
            </a:r>
            <a:r>
              <a:rPr lang="en-US" sz="1500" dirty="0"/>
              <a:t> de </a:t>
            </a:r>
            <a:r>
              <a:rPr lang="en-US" sz="1500" dirty="0" err="1"/>
              <a:t>tarifa</a:t>
            </a:r>
            <a:r>
              <a:rPr lang="en-US" sz="1500" dirty="0"/>
              <a:t> al </a:t>
            </a:r>
            <a:r>
              <a:rPr lang="en-US" sz="1500" dirty="0" err="1"/>
              <a:t>utilizar</a:t>
            </a:r>
            <a:r>
              <a:rPr lang="en-US" sz="1500" dirty="0"/>
              <a:t> la </a:t>
            </a:r>
            <a:r>
              <a:rPr lang="en-US" sz="1500" dirty="0" err="1"/>
              <a:t>misma</a:t>
            </a:r>
            <a:r>
              <a:rPr lang="en-US" sz="1500" dirty="0"/>
              <a:t> </a:t>
            </a:r>
            <a:r>
              <a:rPr lang="en-US" sz="1500" dirty="0" err="1"/>
              <a:t>tarjeta</a:t>
            </a:r>
            <a:r>
              <a:rPr lang="en-US" sz="1500" dirty="0"/>
              <a:t> o </a:t>
            </a:r>
            <a:r>
              <a:rPr lang="en-US" sz="1500" dirty="0" err="1"/>
              <a:t>dispositivo</a:t>
            </a:r>
            <a:r>
              <a:rPr lang="en-US" sz="1500" dirty="0"/>
              <a:t>. </a:t>
            </a:r>
          </a:p>
          <a:p>
            <a:pPr marL="100584" lvl="0" indent="-100584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500" dirty="0"/>
              <a:t>Las </a:t>
            </a:r>
            <a:r>
              <a:rPr lang="en-US" sz="1500" dirty="0" err="1"/>
              <a:t>tarjetas</a:t>
            </a:r>
            <a:r>
              <a:rPr lang="en-US" sz="1500" dirty="0"/>
              <a:t> TAP </a:t>
            </a:r>
            <a:r>
              <a:rPr lang="en-US" sz="1500" dirty="0" err="1"/>
              <a:t>siguen</a:t>
            </a:r>
            <a:r>
              <a:rPr lang="en-US" sz="1500" dirty="0"/>
              <a:t> </a:t>
            </a:r>
            <a:r>
              <a:rPr lang="en-US" sz="1500" dirty="0" err="1"/>
              <a:t>disponibles</a:t>
            </a:r>
            <a:r>
              <a:rPr lang="en-US" sz="1500" dirty="0"/>
              <a:t> y </a:t>
            </a:r>
            <a:r>
              <a:rPr lang="en-US" sz="1500" dirty="0" err="1"/>
              <a:t>deben</a:t>
            </a:r>
            <a:r>
              <a:rPr lang="en-US" sz="1500" dirty="0"/>
              <a:t> </a:t>
            </a:r>
            <a:r>
              <a:rPr lang="en-US" sz="1500" dirty="0" err="1"/>
              <a:t>continuar</a:t>
            </a:r>
            <a:r>
              <a:rPr lang="en-US" sz="1500" dirty="0"/>
              <a:t> </a:t>
            </a:r>
            <a:r>
              <a:rPr lang="en-US" sz="1500" dirty="0" err="1"/>
              <a:t>utilizándolas</a:t>
            </a:r>
            <a:r>
              <a:rPr lang="en-US" sz="1500" dirty="0"/>
              <a:t> </a:t>
            </a:r>
            <a:r>
              <a:rPr lang="en-US" sz="1500" dirty="0" err="1"/>
              <a:t>los</a:t>
            </a:r>
            <a:r>
              <a:rPr lang="en-US" sz="1500" dirty="0"/>
              <a:t> </a:t>
            </a:r>
            <a:r>
              <a:rPr lang="en-US" sz="1500" dirty="0" err="1"/>
              <a:t>pasajeros</a:t>
            </a:r>
            <a:r>
              <a:rPr lang="en-US" sz="1500" dirty="0"/>
              <a:t> con </a:t>
            </a:r>
            <a:r>
              <a:rPr lang="en-US" sz="1500" dirty="0" err="1"/>
              <a:t>tarifa</a:t>
            </a:r>
            <a:r>
              <a:rPr lang="en-US" sz="1500" dirty="0"/>
              <a:t> </a:t>
            </a:r>
            <a:r>
              <a:rPr lang="en-US" sz="1500" dirty="0" err="1"/>
              <a:t>reducida</a:t>
            </a:r>
            <a:r>
              <a:rPr lang="en-US" sz="1500" dirty="0"/>
              <a:t> y </a:t>
            </a:r>
            <a:r>
              <a:rPr lang="en-US" sz="1500" dirty="0" err="1"/>
              <a:t>los</a:t>
            </a:r>
            <a:r>
              <a:rPr lang="en-US" sz="1500" dirty="0"/>
              <a:t> </a:t>
            </a:r>
            <a:r>
              <a:rPr lang="en-US" sz="1500" dirty="0" err="1"/>
              <a:t>usuarios</a:t>
            </a:r>
            <a:r>
              <a:rPr lang="en-US" sz="1500" dirty="0"/>
              <a:t> de </a:t>
            </a:r>
            <a:r>
              <a:rPr lang="en-US" sz="1500" dirty="0" err="1"/>
              <a:t>GoPass</a:t>
            </a:r>
            <a:r>
              <a:rPr lang="en-US" sz="1500" dirty="0"/>
              <a:t>. </a:t>
            </a:r>
          </a:p>
          <a:p>
            <a:pPr marL="100584" lvl="0" indent="-100584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500" dirty="0"/>
              <a:t>Se </a:t>
            </a:r>
            <a:r>
              <a:rPr lang="en-US" sz="1500" dirty="0" err="1"/>
              <a:t>prevé</a:t>
            </a:r>
            <a:r>
              <a:rPr lang="en-US" sz="1500" dirty="0"/>
              <a:t> </a:t>
            </a:r>
            <a:r>
              <a:rPr lang="en-US" sz="1500" dirty="0" err="1"/>
              <a:t>que</a:t>
            </a:r>
            <a:r>
              <a:rPr lang="en-US" sz="1500" dirty="0"/>
              <a:t> la </a:t>
            </a:r>
            <a:r>
              <a:rPr lang="en-US" sz="1500" dirty="0" err="1"/>
              <a:t>opción</a:t>
            </a:r>
            <a:r>
              <a:rPr lang="en-US" sz="1500" dirty="0"/>
              <a:t> de </a:t>
            </a:r>
            <a:r>
              <a:rPr lang="en-US" sz="1500" dirty="0" err="1"/>
              <a:t>pagar</a:t>
            </a:r>
            <a:r>
              <a:rPr lang="en-US" sz="1500" dirty="0"/>
              <a:t> </a:t>
            </a:r>
            <a:r>
              <a:rPr lang="en-US" sz="1500" dirty="0" err="1"/>
              <a:t>tarifas</a:t>
            </a:r>
            <a:r>
              <a:rPr lang="en-US" sz="1500" dirty="0"/>
              <a:t> </a:t>
            </a:r>
            <a:r>
              <a:rPr lang="en-US" sz="1500" dirty="0" err="1"/>
              <a:t>reducidas</a:t>
            </a:r>
            <a:r>
              <a:rPr lang="en-US" sz="1500" dirty="0"/>
              <a:t> con </a:t>
            </a:r>
            <a:r>
              <a:rPr lang="en-US" sz="1500" dirty="0" err="1"/>
              <a:t>tarjeta</a:t>
            </a:r>
            <a:r>
              <a:rPr lang="en-US" sz="1500" dirty="0"/>
              <a:t> de </a:t>
            </a:r>
            <a:r>
              <a:rPr lang="en-US" sz="1500" dirty="0" err="1"/>
              <a:t>crédito</a:t>
            </a:r>
            <a:r>
              <a:rPr lang="en-US" sz="1500" dirty="0"/>
              <a:t> o </a:t>
            </a:r>
            <a:r>
              <a:rPr lang="en-US" sz="1500" dirty="0" err="1"/>
              <a:t>débito</a:t>
            </a:r>
            <a:r>
              <a:rPr lang="en-US" sz="1500" dirty="0"/>
              <a:t> </a:t>
            </a:r>
            <a:r>
              <a:rPr lang="en-US" sz="1500" dirty="0" err="1"/>
              <a:t>esté</a:t>
            </a:r>
            <a:r>
              <a:rPr lang="en-US" sz="1500" dirty="0"/>
              <a:t> disponible </a:t>
            </a:r>
            <a:r>
              <a:rPr lang="en-US" sz="1500" dirty="0" err="1"/>
              <a:t>en</a:t>
            </a:r>
            <a:r>
              <a:rPr lang="en-US" sz="1500" dirty="0"/>
              <a:t> 2027.</a:t>
            </a:r>
          </a:p>
        </p:txBody>
      </p:sp>
    </p:spTree>
    <p:extLst>
      <p:ext uri="{BB962C8B-B14F-4D97-AF65-F5344CB8AC3E}">
        <p14:creationId xmlns:p14="http://schemas.microsoft.com/office/powerpoint/2010/main" val="1687806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EA1D6-D677-178A-1271-0F7E751FE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D95B7-C43A-6E93-237F-E73DD5C3F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Serie de Reuniones Comunitarias de Verano</a:t>
            </a:r>
            <a:endParaRPr lang="ja-JP" noProof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64E85E-A80C-E924-FB5A-EC38E9B4BFED}"/>
              </a:ext>
            </a:extLst>
          </p:cNvPr>
          <p:cNvSpPr txBox="1"/>
          <p:nvPr/>
        </p:nvSpPr>
        <p:spPr>
          <a:xfrm>
            <a:off x="4208680" y="942743"/>
            <a:ext cx="4820093" cy="33239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sz="1500" noProof="0">
                <a:ea typeface="+mn-lt"/>
                <a:cs typeface="+mn-lt"/>
              </a:rPr>
              <a:t>Lunes 10 de agosto | 6:00 p. m. (en persona)</a:t>
            </a:r>
            <a:br>
              <a:rPr lang="ja-JP" sz="1500" noProof="0">
                <a:ea typeface="+mn-lt"/>
                <a:cs typeface="+mn-lt"/>
              </a:rPr>
            </a:br>
            <a:r>
              <a:rPr lang="ja-JP" sz="1500" noProof="0">
                <a:ea typeface="+mn-lt"/>
                <a:cs typeface="+mn-lt"/>
              </a:rPr>
              <a:t>Exposition Park</a:t>
            </a:r>
          </a:p>
          <a:p>
            <a:endParaRPr lang="ja-JP" sz="1500" noProof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sz="1500" noProof="0">
                <a:ea typeface="+mn-lt"/>
                <a:cs typeface="+mn-lt"/>
              </a:rPr>
              <a:t>Martes 11 de agosto | 12:00 p. m. (virtual por Zoom) </a:t>
            </a:r>
          </a:p>
          <a:p>
            <a:endParaRPr lang="ja-JP" sz="1500" noProof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sz="1500" noProof="0">
                <a:ea typeface="+mn-lt"/>
                <a:cs typeface="+mn-lt"/>
              </a:rPr>
              <a:t>Martes 11 de agosto | 6:00 p. m. (virtual por Zoom)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ja-JP" sz="1500" noProof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sz="1500" noProof="0">
                <a:ea typeface="+mn-lt"/>
                <a:cs typeface="+mn-lt"/>
              </a:rPr>
              <a:t>Jueves 13 de agosto | 6:00 p. m. (en persona)</a:t>
            </a:r>
            <a:br>
              <a:rPr lang="ja-JP" sz="1500" noProof="0">
                <a:ea typeface="+mn-lt"/>
                <a:cs typeface="+mn-lt"/>
              </a:rPr>
            </a:br>
            <a:r>
              <a:rPr lang="ja-JP" sz="1500" noProof="0">
                <a:ea typeface="+mn-lt"/>
                <a:cs typeface="+mn-lt"/>
              </a:rPr>
              <a:t>LA City College – Student Union</a:t>
            </a:r>
            <a:endParaRPr lang="ja-JP" sz="1500" noProof="0">
              <a:ea typeface="Calibri"/>
              <a:cs typeface="Calibri"/>
            </a:endParaRPr>
          </a:p>
          <a:p>
            <a:endParaRPr lang="ja-JP" sz="1500" noProof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sz="1500" noProof="0">
                <a:ea typeface="+mn-lt"/>
                <a:cs typeface="+mn-lt"/>
              </a:rPr>
              <a:t>Sábado 15 de agosto | 10:00 a. m. (en persona)</a:t>
            </a:r>
            <a:br>
              <a:rPr lang="ja-JP" sz="1500" noProof="0">
                <a:ea typeface="+mn-lt"/>
                <a:cs typeface="+mn-lt"/>
              </a:rPr>
            </a:br>
            <a:r>
              <a:rPr lang="ja-JP" sz="1500" noProof="0">
                <a:ea typeface="+mn-lt"/>
                <a:cs typeface="+mn-lt"/>
              </a:rPr>
              <a:t>Metro Talent Hub</a:t>
            </a:r>
            <a:endParaRPr lang="ja-JP" sz="1500" noProof="0">
              <a:ea typeface="Calibri"/>
              <a:cs typeface="Calibri"/>
            </a:endParaRPr>
          </a:p>
          <a:p>
            <a:endParaRPr lang="ja-JP" sz="1500" noProof="0">
              <a:ea typeface="Calibri"/>
              <a:cs typeface="Calibri"/>
            </a:endParaRPr>
          </a:p>
          <a:p>
            <a:pPr>
              <a:spcAft>
                <a:spcPts val="300"/>
              </a:spcAft>
            </a:pPr>
            <a:endParaRPr lang="ja-JP" sz="1500" noProof="0"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CF5A0B-0430-B19B-2017-ACC19CCD4FF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800" y="3265043"/>
            <a:ext cx="3024000" cy="15832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5AE2BC-16B7-1A2E-31B5-2D2B4317C827}"/>
              </a:ext>
            </a:extLst>
          </p:cNvPr>
          <p:cNvSpPr txBox="1"/>
          <p:nvPr/>
        </p:nvSpPr>
        <p:spPr>
          <a:xfrm>
            <a:off x="474980" y="866543"/>
            <a:ext cx="3425760" cy="19005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300"/>
              </a:spcAft>
            </a:pPr>
            <a:r>
              <a:rPr lang="ja-JP" sz="1500" noProof="0">
                <a:ea typeface="+mn-lt"/>
                <a:cs typeface="+mn-lt"/>
              </a:rPr>
              <a:t>Metro tiene un plan para facilitar la movilidad en Los Ángeles.</a:t>
            </a:r>
            <a:endParaRPr lang="en-US" altLang="ja-JP" sz="1500" noProof="0" dirty="0">
              <a:ea typeface="+mn-lt"/>
              <a:cs typeface="+mn-lt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ja-JP" sz="1500" dirty="0" err="1">
                <a:ea typeface="+mn-lt"/>
                <a:cs typeface="+mn-lt"/>
              </a:rPr>
              <a:t>Acompañe</a:t>
            </a:r>
            <a:r>
              <a:rPr lang="en-US" altLang="ja-JP" sz="1500" dirty="0">
                <a:ea typeface="+mn-lt"/>
                <a:cs typeface="+mn-lt"/>
              </a:rPr>
              <a:t> a Metro </a:t>
            </a:r>
            <a:r>
              <a:rPr lang="en-US" altLang="ja-JP" sz="1500" dirty="0" err="1">
                <a:ea typeface="+mn-lt"/>
                <a:cs typeface="+mn-lt"/>
              </a:rPr>
              <a:t>en</a:t>
            </a:r>
            <a:r>
              <a:rPr lang="en-US" altLang="ja-JP" sz="1500" dirty="0">
                <a:ea typeface="+mn-lt"/>
                <a:cs typeface="+mn-lt"/>
              </a:rPr>
              <a:t> persona o de </a:t>
            </a:r>
            <a:r>
              <a:rPr lang="en-US" altLang="ja-JP" sz="1500" dirty="0" err="1">
                <a:ea typeface="+mn-lt"/>
                <a:cs typeface="+mn-lt"/>
              </a:rPr>
              <a:t>manera</a:t>
            </a:r>
            <a:r>
              <a:rPr lang="en-US" altLang="ja-JP" sz="1500" dirty="0">
                <a:ea typeface="+mn-lt"/>
                <a:cs typeface="+mn-lt"/>
              </a:rPr>
              <a:t> virtual </a:t>
            </a:r>
            <a:r>
              <a:rPr lang="en-US" altLang="ja-JP" sz="1500" dirty="0" err="1">
                <a:ea typeface="+mn-lt"/>
                <a:cs typeface="+mn-lt"/>
              </a:rPr>
              <a:t>en</a:t>
            </a:r>
            <a:r>
              <a:rPr lang="en-US" altLang="ja-JP" sz="1500" dirty="0">
                <a:ea typeface="+mn-lt"/>
                <a:cs typeface="+mn-lt"/>
              </a:rPr>
              <a:t> </a:t>
            </a:r>
            <a:r>
              <a:rPr lang="en-US" altLang="ja-JP" sz="1500" dirty="0" err="1">
                <a:ea typeface="+mn-lt"/>
                <a:cs typeface="+mn-lt"/>
              </a:rPr>
              <a:t>cualquiera</a:t>
            </a:r>
            <a:r>
              <a:rPr lang="en-US" altLang="ja-JP" sz="1500" dirty="0">
                <a:ea typeface="+mn-lt"/>
                <a:cs typeface="+mn-lt"/>
              </a:rPr>
              <a:t> de </a:t>
            </a:r>
            <a:r>
              <a:rPr lang="en-US" altLang="ja-JP" sz="1500" dirty="0" err="1">
                <a:ea typeface="+mn-lt"/>
                <a:cs typeface="+mn-lt"/>
              </a:rPr>
              <a:t>los</a:t>
            </a:r>
            <a:r>
              <a:rPr lang="en-US" altLang="ja-JP" sz="1500" dirty="0">
                <a:ea typeface="+mn-lt"/>
                <a:cs typeface="+mn-lt"/>
              </a:rPr>
              <a:t> </a:t>
            </a:r>
            <a:r>
              <a:rPr lang="en-US" altLang="ja-JP" sz="1500" dirty="0" err="1">
                <a:ea typeface="+mn-lt"/>
                <a:cs typeface="+mn-lt"/>
              </a:rPr>
              <a:t>siguientes</a:t>
            </a:r>
            <a:r>
              <a:rPr lang="en-US" altLang="ja-JP" sz="1500" dirty="0">
                <a:ea typeface="+mn-lt"/>
                <a:cs typeface="+mn-lt"/>
              </a:rPr>
              <a:t> </a:t>
            </a:r>
            <a:r>
              <a:rPr lang="en-US" altLang="ja-JP" sz="1500" dirty="0" err="1">
                <a:ea typeface="+mn-lt"/>
                <a:cs typeface="+mn-lt"/>
              </a:rPr>
              <a:t>eventos</a:t>
            </a:r>
            <a:r>
              <a:rPr lang="en-US" altLang="ja-JP" sz="1500" dirty="0">
                <a:ea typeface="+mn-lt"/>
                <a:cs typeface="+mn-lt"/>
              </a:rPr>
              <a:t>.</a:t>
            </a:r>
            <a:endParaRPr lang="ja-JP" altLang="en-US" sz="1500">
              <a:ea typeface="Calibri"/>
              <a:cs typeface="Calibri"/>
            </a:endParaRPr>
          </a:p>
          <a:p>
            <a:pPr marL="287020" lvl="1" indent="-287020">
              <a:spcBef>
                <a:spcPts val="400"/>
              </a:spcBef>
              <a:spcAft>
                <a:spcPts val="400"/>
              </a:spcAft>
              <a:buFont typeface="Arial"/>
              <a:buChar char="•"/>
            </a:pPr>
            <a:r>
              <a:rPr lang="en-US" altLang="ja-JP" sz="1500" dirty="0">
                <a:ea typeface="+mn-lt"/>
                <a:cs typeface="+mn-lt"/>
              </a:rPr>
              <a:t>Todos </a:t>
            </a:r>
            <a:r>
              <a:rPr lang="en-US" altLang="ja-JP" sz="1500" dirty="0" err="1">
                <a:ea typeface="+mn-lt"/>
                <a:cs typeface="+mn-lt"/>
              </a:rPr>
              <a:t>los</a:t>
            </a:r>
            <a:r>
              <a:rPr lang="en-US" altLang="ja-JP" sz="1500" dirty="0">
                <a:ea typeface="+mn-lt"/>
                <a:cs typeface="+mn-lt"/>
              </a:rPr>
              <a:t> </a:t>
            </a:r>
            <a:r>
              <a:rPr lang="en-US" altLang="ja-JP" sz="1500" dirty="0" err="1">
                <a:ea typeface="+mn-lt"/>
                <a:cs typeface="+mn-lt"/>
              </a:rPr>
              <a:t>eventos</a:t>
            </a:r>
            <a:r>
              <a:rPr lang="en-US" altLang="ja-JP" sz="1500" dirty="0">
                <a:ea typeface="+mn-lt"/>
                <a:cs typeface="+mn-lt"/>
              </a:rPr>
              <a:t> </a:t>
            </a:r>
            <a:r>
              <a:rPr lang="en-US" altLang="ja-JP" sz="1500" dirty="0" err="1">
                <a:ea typeface="+mn-lt"/>
                <a:cs typeface="+mn-lt"/>
              </a:rPr>
              <a:t>presentarán</a:t>
            </a:r>
            <a:r>
              <a:rPr lang="en-US" altLang="ja-JP" sz="1500" dirty="0">
                <a:ea typeface="+mn-lt"/>
                <a:cs typeface="+mn-lt"/>
              </a:rPr>
              <a:t> la </a:t>
            </a:r>
            <a:r>
              <a:rPr lang="en-US" altLang="ja-JP" sz="1500" dirty="0" err="1">
                <a:ea typeface="+mn-lt"/>
                <a:cs typeface="+mn-lt"/>
              </a:rPr>
              <a:t>misma</a:t>
            </a:r>
            <a:r>
              <a:rPr lang="en-US" altLang="ja-JP" sz="1500" dirty="0">
                <a:ea typeface="+mn-lt"/>
                <a:cs typeface="+mn-lt"/>
              </a:rPr>
              <a:t> </a:t>
            </a:r>
            <a:r>
              <a:rPr lang="en-US" altLang="ja-JP" sz="1500" dirty="0" err="1">
                <a:ea typeface="+mn-lt"/>
                <a:cs typeface="+mn-lt"/>
              </a:rPr>
              <a:t>información</a:t>
            </a:r>
            <a:r>
              <a:rPr lang="en-US" altLang="ja-JP" sz="1500" dirty="0">
                <a:ea typeface="+mn-lt"/>
                <a:cs typeface="+mn-lt"/>
              </a:rPr>
              <a:t>.</a:t>
            </a:r>
            <a:endParaRPr lang="ja-JP" altLang="en-US" sz="15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585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85FE0-9594-B1E3-652D-45458D120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14D79-7F81-116A-B7D7-8ADF9ADBD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/>
              <a:t>Propósito de la Reunión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2E43D6-9B52-6730-5351-15ECD3B625F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481" y="2603269"/>
            <a:ext cx="4156364" cy="23386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FFC0FE-357C-DECC-15D7-BA81A42057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5159" y="2603269"/>
            <a:ext cx="4156363" cy="2338648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918833C-98D1-E394-7039-C00BCFBD1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368" y="908932"/>
            <a:ext cx="8404023" cy="117641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72085" indent="-172085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ja-JP" sz="1500" noProof="0">
                <a:ea typeface="+mn-lt"/>
                <a:cs typeface="+mn-lt"/>
              </a:rPr>
              <a:t>Volver a reunirnos con la comunidad y compartir los importantes avances logrados hasta la fecha en el proyecto</a:t>
            </a:r>
            <a:endParaRPr lang="ja-JP" sz="1500" noProof="0">
              <a:ea typeface="Calibri"/>
              <a:cs typeface="Calibri"/>
            </a:endParaRPr>
          </a:p>
          <a:p>
            <a:pPr marL="172085" indent="-172085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ja-JP" sz="1500" noProof="0">
                <a:ea typeface="+mn-lt"/>
                <a:cs typeface="+mn-lt"/>
              </a:rPr>
              <a:t>Presentar las actualizaciones y las modificaciones más recientes de los elementos del </a:t>
            </a:r>
            <a:r>
              <a:rPr lang="ja-JP" sz="1500" noProof="0">
                <a:ea typeface="Calibri" panose="020F0502020204030204"/>
                <a:cs typeface="Calibri" panose="020F0502020204030204"/>
              </a:rPr>
              <a:t>proyecto</a:t>
            </a:r>
          </a:p>
          <a:p>
            <a:pPr marL="172085" indent="-172085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ja-JP" sz="1500" noProof="0">
                <a:ea typeface="+mn-lt"/>
                <a:cs typeface="+mn-lt"/>
              </a:rPr>
              <a:t>Informar sobre las próximas actividades de construcción y el cronograma previsto para las obras.</a:t>
            </a:r>
            <a:endParaRPr lang="ja-JP" sz="1400" noProof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9677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53265-F749-B17A-D079-1BCBCD0BA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Propósito y Necesidad del Proyecto</a:t>
            </a:r>
            <a:endParaRPr lang="ja-JP" noProof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917D92-DA1D-219A-6F39-9BA7F9BF7A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02835" y="4321073"/>
            <a:ext cx="2166723" cy="273844"/>
          </a:xfrm>
        </p:spPr>
        <p:txBody>
          <a:bodyPr/>
          <a:lstStyle/>
          <a:p>
            <a:fld id="{2429C633-AF9B-9840-B7F1-7587910FEF71}" type="slidenum">
              <a:rPr lang="ja-JP" noProof="0" smtClean="0"/>
              <a:pPr/>
              <a:t>8</a:t>
            </a:fld>
            <a:endParaRPr lang="ja-JP" noProof="0"/>
          </a:p>
        </p:txBody>
      </p:sp>
      <p:pic>
        <p:nvPicPr>
          <p:cNvPr id="23" name="Picture Placeholder 22" descr="Badge 1 outline">
            <a:extLst>
              <a:ext uri="{FF2B5EF4-FFF2-40B4-BE49-F238E27FC236}">
                <a16:creationId xmlns:a16="http://schemas.microsoft.com/office/drawing/2014/main" id="{31B71D32-ADC0-C39E-C699-74B576E9C91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5873" b="5873"/>
          <a:stretch>
            <a:fillRect/>
          </a:stretch>
        </p:blipFill>
        <p:spPr>
          <a:xfrm>
            <a:off x="395291" y="891932"/>
            <a:ext cx="1007966" cy="889563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CF1932-561D-F96C-DAFF-946621FDA5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1411" y="1900271"/>
            <a:ext cx="1559386" cy="256843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00"/>
              </a:spcAft>
            </a:pPr>
            <a:r>
              <a:rPr lang="ja-JP" sz="1300" b="1" noProof="0">
                <a:solidFill>
                  <a:srgbClr val="DD7553"/>
                </a:solidFill>
                <a:ea typeface="+mn-lt"/>
                <a:cs typeface="+mn-lt"/>
              </a:rPr>
              <a:t>Crecimiento de la Demanda de Viajes:</a:t>
            </a:r>
            <a:endParaRPr lang="ja-JP" sz="1300" b="1" noProof="0">
              <a:ea typeface="Calibri"/>
              <a:cs typeface="Calibri"/>
            </a:endParaRPr>
          </a:p>
          <a:p>
            <a:r>
              <a:rPr lang="ja-JP" sz="1200" noProof="0">
                <a:ea typeface="+mn-lt"/>
                <a:cs typeface="+mn-lt"/>
              </a:rPr>
              <a:t>Se proyecta que el alto número de viajes en transporte público a lo largo del corredor continúe creciendo con el tiempo; el uso del transporte público es superior al promedio del condado.</a:t>
            </a:r>
            <a:endParaRPr lang="ja-JP" sz="1200" noProof="0">
              <a:ea typeface="Calibri" panose="020F0502020204030204"/>
              <a:cs typeface="Calibri" panose="020F0502020204030204"/>
            </a:endParaRPr>
          </a:p>
          <a:p>
            <a:endParaRPr lang="ja-JP" noProof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5" name="Picture Placeholder 24" descr="Badge outline">
            <a:extLst>
              <a:ext uri="{FF2B5EF4-FFF2-40B4-BE49-F238E27FC236}">
                <a16:creationId xmlns:a16="http://schemas.microsoft.com/office/drawing/2014/main" id="{B8E4DFAA-F9F2-6170-8413-A1FBBB1AB2D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873" b="5873"/>
          <a:stretch>
            <a:fillRect/>
          </a:stretch>
        </p:blipFill>
        <p:spPr>
          <a:xfrm>
            <a:off x="2122969" y="890344"/>
            <a:ext cx="1007965" cy="889563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D4ADDB-3B64-0067-65F7-E5A30859BA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1398" y="1900095"/>
            <a:ext cx="1557337" cy="27279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sz="1300" b="1" noProof="0">
                <a:solidFill>
                  <a:srgbClr val="459BAC"/>
                </a:solidFill>
                <a:ea typeface="+mn-lt"/>
                <a:cs typeface="+mn-lt"/>
              </a:rPr>
              <a:t>Deterioro de las Condiciones del Tráfico:</a:t>
            </a:r>
            <a:endParaRPr lang="ja-JP" sz="1300" b="1" noProof="0">
              <a:ea typeface="Calibri"/>
              <a:cs typeface="Calibri"/>
            </a:endParaRPr>
          </a:p>
          <a:p>
            <a:r>
              <a:rPr lang="ja-JP" sz="1200" noProof="0">
                <a:ea typeface="+mn-lt"/>
                <a:cs typeface="+mn-lt"/>
              </a:rPr>
              <a:t>El derecho de vía limitado en algunos segmentos del corredor genera mayores conflictos operativos, reduce la eficiencia en el movimiento de personas y disminuye la seguridad.</a:t>
            </a:r>
            <a:endParaRPr lang="ja-JP" sz="1200" noProof="0">
              <a:ea typeface="Calibri"/>
              <a:cs typeface="Calibri"/>
            </a:endParaRPr>
          </a:p>
          <a:p>
            <a:endParaRPr lang="ja-JP" noProof="0">
              <a:ea typeface="Calibri"/>
              <a:cs typeface="Arial"/>
            </a:endParaRPr>
          </a:p>
          <a:p>
            <a:endParaRPr lang="ja-JP" noProof="0"/>
          </a:p>
        </p:txBody>
      </p:sp>
      <p:pic>
        <p:nvPicPr>
          <p:cNvPr id="27" name="Picture Placeholder 26" descr="Badge 3 outline">
            <a:extLst>
              <a:ext uri="{FF2B5EF4-FFF2-40B4-BE49-F238E27FC236}">
                <a16:creationId xmlns:a16="http://schemas.microsoft.com/office/drawing/2014/main" id="{576A5402-16D1-9385-BB1B-47574B8B12B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5873" b="5873"/>
          <a:stretch>
            <a:fillRect/>
          </a:stretch>
        </p:blipFill>
        <p:spPr>
          <a:xfrm>
            <a:off x="3855080" y="891266"/>
            <a:ext cx="1007966" cy="889563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BBB68DE-A4E6-E0B9-A264-13036E55E9C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37832" y="1894600"/>
            <a:ext cx="1667311" cy="296346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ja-JP" sz="1300" b="1" noProof="0">
                <a:solidFill>
                  <a:srgbClr val="7BA23E"/>
                </a:solidFill>
                <a:ea typeface="+mn-lt"/>
                <a:cs typeface="+mn-lt"/>
              </a:rPr>
              <a:t>Deterioro de la Confiabilidad del Transporte Público</a:t>
            </a:r>
            <a:r>
              <a:rPr lang="ja-JP" sz="1300" b="1" noProof="0">
                <a:solidFill>
                  <a:srgbClr val="7BA23E"/>
                </a:solidFill>
                <a:cs typeface="Arial"/>
              </a:rPr>
              <a:t>: </a:t>
            </a:r>
            <a:endParaRPr lang="ja-JP" sz="1300" noProof="0">
              <a:ea typeface="Calibri"/>
              <a:cs typeface="Calibri" panose="020F0502020204030204"/>
            </a:endParaRPr>
          </a:p>
          <a:p>
            <a:r>
              <a:rPr lang="ja-JP" sz="1200" noProof="0">
                <a:ea typeface="+mn-lt"/>
                <a:cs typeface="+mn-lt"/>
              </a:rPr>
              <a:t>Los tiempos de viaje, la calidad del servicio y la confiabilidad del transporte público se ven significativamente afectados por la congestión vehicular durante todo el día, lo que genera tiempos de viaje impredecibles y reduce la confianza de las personas usuarias en el servicio.</a:t>
            </a:r>
            <a:endParaRPr lang="ja-JP" sz="1200" noProof="0">
              <a:ea typeface="Calibri"/>
              <a:cs typeface="Calibri"/>
            </a:endParaRPr>
          </a:p>
          <a:p>
            <a:endParaRPr lang="ja-JP" noProof="0"/>
          </a:p>
        </p:txBody>
      </p:sp>
      <p:pic>
        <p:nvPicPr>
          <p:cNvPr id="29" name="Picture Placeholder 28" descr="Badge 4 outline">
            <a:extLst>
              <a:ext uri="{FF2B5EF4-FFF2-40B4-BE49-F238E27FC236}">
                <a16:creationId xmlns:a16="http://schemas.microsoft.com/office/drawing/2014/main" id="{78F4CABB-B1F0-BE32-2771-57B9402B715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5873" b="5873"/>
          <a:stretch>
            <a:fillRect/>
          </a:stretch>
        </p:blipFill>
        <p:spPr>
          <a:xfrm>
            <a:off x="5586742" y="890344"/>
            <a:ext cx="1007965" cy="889563"/>
          </a:xfr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0A98A96-9162-BCCE-D079-96BA273F929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231409" y="1904725"/>
            <a:ext cx="1803048" cy="295727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spcAft>
                <a:spcPts val="450"/>
              </a:spcAft>
            </a:pPr>
            <a:r>
              <a:rPr lang="ja-JP" sz="1400" b="1" noProof="0">
                <a:solidFill>
                  <a:srgbClr val="B04291"/>
                </a:solidFill>
                <a:ea typeface="+mn-lt"/>
                <a:cs typeface="+mn-lt"/>
              </a:rPr>
              <a:t>Condiciones de Seguridad y Experiencia </a:t>
            </a:r>
            <a:r>
              <a:rPr lang="ja-JP" sz="1400" b="1" noProof="0">
                <a:solidFill>
                  <a:srgbClr val="B04291"/>
                </a:solidFill>
                <a:highlight>
                  <a:srgbClr val="F5F5F5"/>
                </a:highlight>
                <a:ea typeface="+mn-lt"/>
                <a:cs typeface="+mn-lt"/>
              </a:rPr>
              <a:t>de Usuario Deficientes:</a:t>
            </a:r>
            <a:endParaRPr lang="ja-JP" b="1" noProof="0">
              <a:ea typeface="Calibri"/>
              <a:cs typeface="Calibri"/>
            </a:endParaRPr>
          </a:p>
          <a:p>
            <a:pPr>
              <a:spcAft>
                <a:spcPts val="450"/>
              </a:spcAft>
            </a:pPr>
            <a:r>
              <a:rPr lang="ja-JP" sz="1200" noProof="0">
                <a:ea typeface="+mn-lt"/>
                <a:cs typeface="+mn-lt"/>
              </a:rPr>
              <a:t>Las malas condiciones en torno a las paradas de transporte público pueden desalentar el uso del servicio. Con frecuencia, las instalaciones son inexistentes o se encuentran en mal estado, lo que contribuye a condiciones de espera inseguras o incómodas y genera experiencias o interacciones negativas.</a:t>
            </a:r>
            <a:endParaRPr lang="ja-JP" sz="1200" noProof="0">
              <a:ea typeface="Calibri"/>
              <a:cs typeface="Calibri"/>
            </a:endParaRPr>
          </a:p>
          <a:p>
            <a:endParaRPr lang="ja-JP" noProof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E6CE9A45-73AD-EDCC-3D2C-6CBE1DFBFDC4}"/>
              </a:ext>
            </a:extLst>
          </p:cNvPr>
          <p:cNvSpPr txBox="1">
            <a:spLocks/>
          </p:cNvSpPr>
          <p:nvPr/>
        </p:nvSpPr>
        <p:spPr>
          <a:xfrm>
            <a:off x="7363175" y="890344"/>
            <a:ext cx="1008172" cy="889563"/>
          </a:xfrm>
          <a:prstGeom prst="rect">
            <a:avLst/>
          </a:prstGeom>
          <a:solidFill>
            <a:schemeClr val="bg2"/>
          </a:solidFill>
          <a:ln w="28575">
            <a:noFill/>
          </a:ln>
        </p:spPr>
        <p:txBody>
          <a:bodyPr vert="horz" lIns="91440" tIns="45720" rIns="91440" bIns="45720" rtlCol="0">
            <a:noAutofit/>
          </a:bodyPr>
          <a:lstStyle>
            <a:lvl1pPr marL="172637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90000"/>
              <a:buFont typeface="System Font Regular"/>
              <a:buChar char="&gt;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9100" indent="-176209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06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System Font Regular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7969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8480" indent="-173826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noProof="0">
              <a:highlight>
                <a:srgbClr val="459BAC"/>
              </a:highlight>
            </a:endParaRP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106728A4-5894-38A2-07FB-E4B010854159}"/>
              </a:ext>
            </a:extLst>
          </p:cNvPr>
          <p:cNvSpPr txBox="1">
            <a:spLocks/>
          </p:cNvSpPr>
          <p:nvPr/>
        </p:nvSpPr>
        <p:spPr>
          <a:xfrm>
            <a:off x="5520381" y="1902946"/>
            <a:ext cx="1561277" cy="25686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1"/>
              </a:spcAft>
              <a:buSzPct val="90000"/>
              <a:buFont typeface="System Font Regular"/>
              <a:buNone/>
              <a:tabLst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68" indent="0" algn="ctr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8" indent="0" algn="ctr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System Font Regular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ctr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60000"/>
              <a:buFont typeface="Courier New" panose="02070309020205020404" pitchFamily="49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4" indent="0" algn="ctr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70000"/>
              <a:buFont typeface="Wingdings" pitchFamily="2" charset="2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sz="1300" b="1" noProof="0">
                <a:solidFill>
                  <a:srgbClr val="8D8DCC"/>
                </a:solidFill>
                <a:ea typeface="+mn-lt"/>
                <a:cs typeface="+mn-lt"/>
              </a:rPr>
              <a:t>Aumento en Dependencia del Transporte Público:</a:t>
            </a:r>
            <a:endParaRPr lang="ja-JP" sz="1300" b="1" noProof="0">
              <a:ea typeface="+mn-lt"/>
              <a:cs typeface="+mn-lt"/>
            </a:endParaRPr>
          </a:p>
          <a:p>
            <a:r>
              <a:rPr lang="ja-JP" sz="1200" noProof="0">
                <a:ea typeface="+mn-lt"/>
                <a:cs typeface="+mn-lt"/>
              </a:rPr>
              <a:t>El corredor cuenta con una proporción desproporcionadamente alta de personas usuarias que dependen del transporte público.</a:t>
            </a:r>
            <a:endParaRPr lang="ja-JP" sz="1200" noProof="0">
              <a:ea typeface="Calibri"/>
              <a:cs typeface="Calibri"/>
            </a:endParaRPr>
          </a:p>
        </p:txBody>
      </p:sp>
      <p:pic>
        <p:nvPicPr>
          <p:cNvPr id="31" name="Graphic 30" descr="Badge 5 outline">
            <a:extLst>
              <a:ext uri="{FF2B5EF4-FFF2-40B4-BE49-F238E27FC236}">
                <a16:creationId xmlns:a16="http://schemas.microsoft.com/office/drawing/2014/main" id="{4ADFD129-0D7C-E194-B267-BAC6A12514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13971" y="836122"/>
            <a:ext cx="1008172" cy="100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078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90D85-4EBF-D82A-2F9E-DA5DE309D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3F5B8-948A-F8DE-0475-1E3236B2D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noProof="0">
                <a:ea typeface="+mn-lt"/>
                <a:cs typeface="+mn-lt"/>
              </a:rPr>
              <a:t>Desarrollo del Proyecto</a:t>
            </a:r>
            <a:endParaRPr lang="ja-JP" noProof="0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C21CE818-1F77-06C6-5B07-C74EB580DD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858000" y="4711446"/>
            <a:ext cx="2057400" cy="273844"/>
          </a:xfrm>
        </p:spPr>
        <p:txBody>
          <a:bodyPr/>
          <a:lstStyle/>
          <a:p>
            <a:pPr marL="0" marR="0" lvl="0" indent="0" algn="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29C633-AF9B-9840-B7F1-7587910FEF71}" type="slidenum">
              <a:rPr kumimoji="0" lang="en-US" altLang="ja-JP" sz="75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7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ja-JP" sz="75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8AEEBDB1-3AEB-CF91-7087-F62E8787872E}"/>
              </a:ext>
            </a:extLst>
          </p:cNvPr>
          <p:cNvSpPr txBox="1">
            <a:spLocks/>
          </p:cNvSpPr>
          <p:nvPr/>
        </p:nvSpPr>
        <p:spPr>
          <a:xfrm>
            <a:off x="118660" y="1378900"/>
            <a:ext cx="1509060" cy="38119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172637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90000"/>
              <a:buFont typeface="System Font Regular"/>
              <a:buChar char="&gt;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9100" indent="-176209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06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System Font Regular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7969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8480" indent="-173826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2085" indent="-172085" algn="ctr">
              <a:lnSpc>
                <a:spcPct val="100000"/>
              </a:lnSpc>
              <a:buNone/>
            </a:pPr>
            <a:r>
              <a:rPr lang="ja-JP" sz="1400" b="1" noProof="0"/>
              <a:t>Planeación Inicial</a:t>
            </a:r>
            <a:endParaRPr lang="ja-JP" sz="1400" noProof="0">
              <a:ea typeface="Calibri" panose="020F0502020204030204"/>
              <a:cs typeface="Calibri" panose="020F0502020204030204"/>
            </a:endParaRPr>
          </a:p>
          <a:p>
            <a:pPr marL="0" indent="0" algn="ctr">
              <a:buNone/>
            </a:pPr>
            <a:endParaRPr lang="ja-JP" sz="1400" b="1" noProof="0">
              <a:ea typeface="Calibri"/>
              <a:cs typeface="Calibri"/>
            </a:endParaRPr>
          </a:p>
          <a:p>
            <a:pPr marL="0" indent="0" algn="ctr">
              <a:buNone/>
            </a:pPr>
            <a:endParaRPr lang="ja-JP" b="1" noProof="0"/>
          </a:p>
          <a:p>
            <a:pPr marL="0" indent="0" algn="ctr">
              <a:buNone/>
            </a:pPr>
            <a:endParaRPr lang="ja-JP" b="1" noProof="0"/>
          </a:p>
          <a:p>
            <a:pPr algn="ctr"/>
            <a:endParaRPr lang="ja-JP" b="1" noProof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EBDC9B1-F7F6-0B57-67FD-6A5B8FDDE7C9}"/>
              </a:ext>
            </a:extLst>
          </p:cNvPr>
          <p:cNvSpPr txBox="1">
            <a:spLocks/>
          </p:cNvSpPr>
          <p:nvPr/>
        </p:nvSpPr>
        <p:spPr>
          <a:xfrm>
            <a:off x="2139860" y="1400343"/>
            <a:ext cx="1336798" cy="39448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172637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90000"/>
              <a:buFont typeface="System Font Regular"/>
              <a:buChar char="&gt;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9100" indent="-176209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06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System Font Regular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7969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8480" indent="-173826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2085" indent="-172085" algn="ctr">
              <a:lnSpc>
                <a:spcPct val="100000"/>
              </a:lnSpc>
              <a:buNone/>
            </a:pPr>
            <a:r>
              <a:rPr lang="ja-JP" sz="1400" b="1" noProof="0"/>
              <a:t>Aprobación</a:t>
            </a:r>
            <a:endParaRPr lang="ja-JP" sz="1400" b="1" noProof="0">
              <a:ea typeface="Calibri" panose="020F0502020204030204"/>
              <a:cs typeface="Calibri" panose="020F0502020204030204"/>
            </a:endParaRPr>
          </a:p>
          <a:p>
            <a:pPr marL="0" indent="0" algn="ctr">
              <a:buNone/>
            </a:pPr>
            <a:endParaRPr lang="ja-JP" b="1" noProof="0">
              <a:ea typeface="Calibri"/>
              <a:cs typeface="Calibri"/>
            </a:endParaRPr>
          </a:p>
          <a:p>
            <a:pPr marL="0" indent="0" algn="ctr">
              <a:buNone/>
            </a:pPr>
            <a:endParaRPr lang="ja-JP" b="1" noProof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11E477C-BC81-FFAD-6207-6F597D88DA3E}"/>
              </a:ext>
            </a:extLst>
          </p:cNvPr>
          <p:cNvSpPr txBox="1">
            <a:spLocks/>
          </p:cNvSpPr>
          <p:nvPr/>
        </p:nvSpPr>
        <p:spPr>
          <a:xfrm>
            <a:off x="4304123" y="1375290"/>
            <a:ext cx="902100" cy="38119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172637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90000"/>
              <a:buFont typeface="System Font Regular"/>
              <a:buChar char="&gt;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9100" indent="-176209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06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System Font Regular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7969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8480" indent="-173826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ja-JP" sz="1400" b="1" noProof="0">
                <a:ea typeface="+mn-lt"/>
                <a:cs typeface="+mn-lt"/>
              </a:rPr>
              <a:t>Diseño</a:t>
            </a:r>
            <a:endParaRPr lang="ja-JP" sz="1400" b="1" noProof="0">
              <a:ea typeface="Calibri"/>
              <a:cs typeface="Calibri"/>
            </a:endParaRPr>
          </a:p>
          <a:p>
            <a:pPr marL="0" indent="0" algn="ctr">
              <a:buNone/>
            </a:pPr>
            <a:endParaRPr lang="ja-JP" b="1" noProof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EA8FB976-5F35-F07D-7238-C8AFA9C9F85C}"/>
              </a:ext>
            </a:extLst>
          </p:cNvPr>
          <p:cNvSpPr txBox="1">
            <a:spLocks/>
          </p:cNvSpPr>
          <p:nvPr/>
        </p:nvSpPr>
        <p:spPr>
          <a:xfrm>
            <a:off x="5915334" y="1400865"/>
            <a:ext cx="1149754" cy="37676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172637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90000"/>
              <a:buFont typeface="System Font Regular"/>
              <a:buChar char="&gt;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9100" indent="-176209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06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System Font Regular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7969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8480" indent="-173826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ja-JP" sz="1400" b="1" noProof="0">
                <a:ea typeface="+mn-lt"/>
                <a:cs typeface="+mn-lt"/>
              </a:rPr>
              <a:t>Construcción</a:t>
            </a:r>
            <a:endParaRPr lang="ja-JP" sz="1400" b="1" noProof="0">
              <a:ea typeface="Calibri"/>
              <a:cs typeface="Calibri"/>
            </a:endParaRPr>
          </a:p>
          <a:p>
            <a:pPr marL="0" indent="0" algn="ctr">
              <a:buNone/>
            </a:pPr>
            <a:endParaRPr lang="ja-JP" b="1" noProof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10CEFBE4-80D7-0A7E-393A-F8FF9E879C4D}"/>
              </a:ext>
            </a:extLst>
          </p:cNvPr>
          <p:cNvSpPr txBox="1">
            <a:spLocks/>
          </p:cNvSpPr>
          <p:nvPr/>
        </p:nvSpPr>
        <p:spPr>
          <a:xfrm>
            <a:off x="7414820" y="1383976"/>
            <a:ext cx="1707962" cy="38562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172637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90000"/>
              <a:buFont typeface="System Font Regular"/>
              <a:buChar char="&gt;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9100" indent="-176209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06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System Font Regular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7969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8480" indent="-173826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ja-JP" sz="1300" b="1" noProof="0">
                <a:ea typeface="+mn-lt"/>
                <a:cs typeface="+mn-lt"/>
              </a:rPr>
              <a:t>Inauguración del BRT</a:t>
            </a:r>
          </a:p>
          <a:p>
            <a:pPr marL="0" indent="0" algn="ctr">
              <a:buNone/>
            </a:pPr>
            <a:endParaRPr lang="ja-JP" b="1" noProof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FABF838-1F66-5AE2-6EDC-FAD63AB48633}"/>
              </a:ext>
            </a:extLst>
          </p:cNvPr>
          <p:cNvSpPr/>
          <p:nvPr/>
        </p:nvSpPr>
        <p:spPr>
          <a:xfrm>
            <a:off x="429849" y="852897"/>
            <a:ext cx="879880" cy="5142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noProof="0"/>
          </a:p>
        </p:txBody>
      </p:sp>
      <p:pic>
        <p:nvPicPr>
          <p:cNvPr id="21" name="Graphic 20" descr="Stopwatch with solid fill">
            <a:extLst>
              <a:ext uri="{FF2B5EF4-FFF2-40B4-BE49-F238E27FC236}">
                <a16:creationId xmlns:a16="http://schemas.microsoft.com/office/drawing/2014/main" id="{A956448E-3844-1BDE-98F9-03A249450F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644152" y="895836"/>
            <a:ext cx="452579" cy="452579"/>
          </a:xfrm>
          <a:prstGeom prst="rect">
            <a:avLst/>
          </a:prstGeom>
        </p:spPr>
      </p:pic>
      <p:sp>
        <p:nvSpPr>
          <p:cNvPr id="22" name="Freeform 83">
            <a:extLst>
              <a:ext uri="{FF2B5EF4-FFF2-40B4-BE49-F238E27FC236}">
                <a16:creationId xmlns:a16="http://schemas.microsoft.com/office/drawing/2014/main" id="{9AC79B1F-C738-38A5-9974-5064DBDA27F7}"/>
              </a:ext>
            </a:extLst>
          </p:cNvPr>
          <p:cNvSpPr>
            <a:spLocks noEditPoints="1"/>
          </p:cNvSpPr>
          <p:nvPr/>
        </p:nvSpPr>
        <p:spPr bwMode="auto">
          <a:xfrm>
            <a:off x="2545501" y="942399"/>
            <a:ext cx="378027" cy="373798"/>
          </a:xfrm>
          <a:custGeom>
            <a:avLst/>
            <a:gdLst>
              <a:gd name="T0" fmla="*/ 42 w 160"/>
              <a:gd name="T1" fmla="*/ 103 h 159"/>
              <a:gd name="T2" fmla="*/ 66 w 160"/>
              <a:gd name="T3" fmla="*/ 79 h 159"/>
              <a:gd name="T4" fmla="*/ 42 w 160"/>
              <a:gd name="T5" fmla="*/ 56 h 159"/>
              <a:gd name="T6" fmla="*/ 19 w 160"/>
              <a:gd name="T7" fmla="*/ 79 h 159"/>
              <a:gd name="T8" fmla="*/ 42 w 160"/>
              <a:gd name="T9" fmla="*/ 103 h 159"/>
              <a:gd name="T10" fmla="*/ 117 w 160"/>
              <a:gd name="T11" fmla="*/ 0 h 159"/>
              <a:gd name="T12" fmla="*/ 76 w 160"/>
              <a:gd name="T13" fmla="*/ 42 h 159"/>
              <a:gd name="T14" fmla="*/ 81 w 160"/>
              <a:gd name="T15" fmla="*/ 62 h 159"/>
              <a:gd name="T16" fmla="*/ 76 w 160"/>
              <a:gd name="T17" fmla="*/ 78 h 159"/>
              <a:gd name="T18" fmla="*/ 77 w 160"/>
              <a:gd name="T19" fmla="*/ 82 h 159"/>
              <a:gd name="T20" fmla="*/ 81 w 160"/>
              <a:gd name="T21" fmla="*/ 84 h 159"/>
              <a:gd name="T22" fmla="*/ 99 w 160"/>
              <a:gd name="T23" fmla="*/ 80 h 159"/>
              <a:gd name="T24" fmla="*/ 118 w 160"/>
              <a:gd name="T25" fmla="*/ 84 h 159"/>
              <a:gd name="T26" fmla="*/ 160 w 160"/>
              <a:gd name="T27" fmla="*/ 42 h 159"/>
              <a:gd name="T28" fmla="*/ 117 w 160"/>
              <a:gd name="T29" fmla="*/ 0 h 159"/>
              <a:gd name="T30" fmla="*/ 123 w 160"/>
              <a:gd name="T31" fmla="*/ 61 h 159"/>
              <a:gd name="T32" fmla="*/ 117 w 160"/>
              <a:gd name="T33" fmla="*/ 66 h 159"/>
              <a:gd name="T34" fmla="*/ 113 w 160"/>
              <a:gd name="T35" fmla="*/ 61 h 159"/>
              <a:gd name="T36" fmla="*/ 113 w 160"/>
              <a:gd name="T37" fmla="*/ 43 h 159"/>
              <a:gd name="T38" fmla="*/ 117 w 160"/>
              <a:gd name="T39" fmla="*/ 37 h 159"/>
              <a:gd name="T40" fmla="*/ 123 w 160"/>
              <a:gd name="T41" fmla="*/ 43 h 159"/>
              <a:gd name="T42" fmla="*/ 123 w 160"/>
              <a:gd name="T43" fmla="*/ 61 h 159"/>
              <a:gd name="T44" fmla="*/ 117 w 160"/>
              <a:gd name="T45" fmla="*/ 33 h 159"/>
              <a:gd name="T46" fmla="*/ 113 w 160"/>
              <a:gd name="T47" fmla="*/ 28 h 159"/>
              <a:gd name="T48" fmla="*/ 117 w 160"/>
              <a:gd name="T49" fmla="*/ 23 h 159"/>
              <a:gd name="T50" fmla="*/ 123 w 160"/>
              <a:gd name="T51" fmla="*/ 28 h 159"/>
              <a:gd name="T52" fmla="*/ 117 w 160"/>
              <a:gd name="T53" fmla="*/ 33 h 159"/>
              <a:gd name="T54" fmla="*/ 67 w 160"/>
              <a:gd name="T55" fmla="*/ 101 h 159"/>
              <a:gd name="T56" fmla="*/ 42 w 160"/>
              <a:gd name="T57" fmla="*/ 112 h 159"/>
              <a:gd name="T58" fmla="*/ 18 w 160"/>
              <a:gd name="T59" fmla="*/ 101 h 159"/>
              <a:gd name="T60" fmla="*/ 0 w 160"/>
              <a:gd name="T61" fmla="*/ 135 h 159"/>
              <a:gd name="T62" fmla="*/ 0 w 160"/>
              <a:gd name="T63" fmla="*/ 154 h 159"/>
              <a:gd name="T64" fmla="*/ 4 w 160"/>
              <a:gd name="T65" fmla="*/ 159 h 159"/>
              <a:gd name="T66" fmla="*/ 80 w 160"/>
              <a:gd name="T67" fmla="*/ 159 h 159"/>
              <a:gd name="T68" fmla="*/ 85 w 160"/>
              <a:gd name="T69" fmla="*/ 154 h 159"/>
              <a:gd name="T70" fmla="*/ 85 w 160"/>
              <a:gd name="T71" fmla="*/ 135 h 159"/>
              <a:gd name="T72" fmla="*/ 67 w 160"/>
              <a:gd name="T73" fmla="*/ 101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60" h="159">
                <a:moveTo>
                  <a:pt x="42" y="103"/>
                </a:moveTo>
                <a:cubicBezTo>
                  <a:pt x="55" y="103"/>
                  <a:pt x="66" y="92"/>
                  <a:pt x="66" y="79"/>
                </a:cubicBezTo>
                <a:cubicBezTo>
                  <a:pt x="66" y="66"/>
                  <a:pt x="56" y="56"/>
                  <a:pt x="42" y="56"/>
                </a:cubicBezTo>
                <a:cubicBezTo>
                  <a:pt x="30" y="56"/>
                  <a:pt x="19" y="66"/>
                  <a:pt x="19" y="79"/>
                </a:cubicBezTo>
                <a:cubicBezTo>
                  <a:pt x="19" y="92"/>
                  <a:pt x="30" y="103"/>
                  <a:pt x="42" y="103"/>
                </a:cubicBezTo>
                <a:close/>
                <a:moveTo>
                  <a:pt x="117" y="0"/>
                </a:moveTo>
                <a:cubicBezTo>
                  <a:pt x="94" y="0"/>
                  <a:pt x="76" y="19"/>
                  <a:pt x="76" y="42"/>
                </a:cubicBezTo>
                <a:cubicBezTo>
                  <a:pt x="76" y="49"/>
                  <a:pt x="77" y="56"/>
                  <a:pt x="81" y="62"/>
                </a:cubicBezTo>
                <a:cubicBezTo>
                  <a:pt x="76" y="78"/>
                  <a:pt x="76" y="78"/>
                  <a:pt x="76" y="78"/>
                </a:cubicBezTo>
                <a:cubicBezTo>
                  <a:pt x="75" y="80"/>
                  <a:pt x="76" y="81"/>
                  <a:pt x="77" y="82"/>
                </a:cubicBezTo>
                <a:cubicBezTo>
                  <a:pt x="78" y="84"/>
                  <a:pt x="80" y="84"/>
                  <a:pt x="81" y="84"/>
                </a:cubicBezTo>
                <a:cubicBezTo>
                  <a:pt x="99" y="80"/>
                  <a:pt x="99" y="80"/>
                  <a:pt x="99" y="80"/>
                </a:cubicBezTo>
                <a:cubicBezTo>
                  <a:pt x="105" y="83"/>
                  <a:pt x="111" y="84"/>
                  <a:pt x="118" y="84"/>
                </a:cubicBezTo>
                <a:cubicBezTo>
                  <a:pt x="142" y="84"/>
                  <a:pt x="160" y="65"/>
                  <a:pt x="160" y="42"/>
                </a:cubicBezTo>
                <a:cubicBezTo>
                  <a:pt x="159" y="19"/>
                  <a:pt x="141" y="0"/>
                  <a:pt x="117" y="0"/>
                </a:cubicBezTo>
                <a:close/>
                <a:moveTo>
                  <a:pt x="123" y="61"/>
                </a:moveTo>
                <a:cubicBezTo>
                  <a:pt x="123" y="64"/>
                  <a:pt x="120" y="66"/>
                  <a:pt x="117" y="66"/>
                </a:cubicBezTo>
                <a:cubicBezTo>
                  <a:pt x="115" y="66"/>
                  <a:pt x="113" y="64"/>
                  <a:pt x="113" y="61"/>
                </a:cubicBezTo>
                <a:cubicBezTo>
                  <a:pt x="113" y="43"/>
                  <a:pt x="113" y="43"/>
                  <a:pt x="113" y="43"/>
                </a:cubicBezTo>
                <a:cubicBezTo>
                  <a:pt x="113" y="40"/>
                  <a:pt x="115" y="37"/>
                  <a:pt x="117" y="37"/>
                </a:cubicBezTo>
                <a:cubicBezTo>
                  <a:pt x="120" y="37"/>
                  <a:pt x="123" y="40"/>
                  <a:pt x="123" y="43"/>
                </a:cubicBezTo>
                <a:lnTo>
                  <a:pt x="123" y="61"/>
                </a:lnTo>
                <a:close/>
                <a:moveTo>
                  <a:pt x="117" y="33"/>
                </a:moveTo>
                <a:cubicBezTo>
                  <a:pt x="115" y="33"/>
                  <a:pt x="113" y="31"/>
                  <a:pt x="113" y="28"/>
                </a:cubicBezTo>
                <a:cubicBezTo>
                  <a:pt x="113" y="25"/>
                  <a:pt x="115" y="23"/>
                  <a:pt x="117" y="23"/>
                </a:cubicBezTo>
                <a:cubicBezTo>
                  <a:pt x="120" y="23"/>
                  <a:pt x="123" y="25"/>
                  <a:pt x="123" y="28"/>
                </a:cubicBezTo>
                <a:cubicBezTo>
                  <a:pt x="123" y="31"/>
                  <a:pt x="120" y="33"/>
                  <a:pt x="117" y="33"/>
                </a:cubicBezTo>
                <a:close/>
                <a:moveTo>
                  <a:pt x="67" y="101"/>
                </a:moveTo>
                <a:cubicBezTo>
                  <a:pt x="61" y="107"/>
                  <a:pt x="52" y="112"/>
                  <a:pt x="42" y="112"/>
                </a:cubicBezTo>
                <a:cubicBezTo>
                  <a:pt x="33" y="112"/>
                  <a:pt x="24" y="107"/>
                  <a:pt x="18" y="101"/>
                </a:cubicBezTo>
                <a:cubicBezTo>
                  <a:pt x="7" y="108"/>
                  <a:pt x="0" y="121"/>
                  <a:pt x="0" y="135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58"/>
                  <a:pt x="2" y="159"/>
                  <a:pt x="4" y="159"/>
                </a:cubicBezTo>
                <a:cubicBezTo>
                  <a:pt x="80" y="159"/>
                  <a:pt x="80" y="159"/>
                  <a:pt x="80" y="159"/>
                </a:cubicBezTo>
                <a:cubicBezTo>
                  <a:pt x="83" y="159"/>
                  <a:pt x="85" y="157"/>
                  <a:pt x="85" y="154"/>
                </a:cubicBezTo>
                <a:cubicBezTo>
                  <a:pt x="85" y="135"/>
                  <a:pt x="85" y="135"/>
                  <a:pt x="85" y="135"/>
                </a:cubicBezTo>
                <a:cubicBezTo>
                  <a:pt x="85" y="121"/>
                  <a:pt x="78" y="109"/>
                  <a:pt x="67" y="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5C28EC6-DE53-FAE2-47CF-CDF96870004C}"/>
              </a:ext>
            </a:extLst>
          </p:cNvPr>
          <p:cNvSpPr/>
          <p:nvPr/>
        </p:nvSpPr>
        <p:spPr>
          <a:xfrm>
            <a:off x="2358080" y="867950"/>
            <a:ext cx="903885" cy="5142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noProof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9B84ED2-759C-2420-9FDE-BEE8F190D914}"/>
              </a:ext>
            </a:extLst>
          </p:cNvPr>
          <p:cNvSpPr/>
          <p:nvPr/>
        </p:nvSpPr>
        <p:spPr>
          <a:xfrm>
            <a:off x="2123003" y="1686426"/>
            <a:ext cx="1373754" cy="513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noProof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4AEF39C-8332-2416-B909-1CD8873C4C9C}"/>
              </a:ext>
            </a:extLst>
          </p:cNvPr>
          <p:cNvSpPr/>
          <p:nvPr/>
        </p:nvSpPr>
        <p:spPr>
          <a:xfrm>
            <a:off x="4068029" y="1716905"/>
            <a:ext cx="1373754" cy="513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noProof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BB7DE1E-4100-DA47-90F4-1E5FC880455D}"/>
              </a:ext>
            </a:extLst>
          </p:cNvPr>
          <p:cNvSpPr/>
          <p:nvPr/>
        </p:nvSpPr>
        <p:spPr>
          <a:xfrm>
            <a:off x="5802501" y="1712787"/>
            <a:ext cx="1373754" cy="513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noProof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D250054-C486-D06D-EA99-25B99C9D6BE1}"/>
              </a:ext>
            </a:extLst>
          </p:cNvPr>
          <p:cNvSpPr/>
          <p:nvPr/>
        </p:nvSpPr>
        <p:spPr>
          <a:xfrm>
            <a:off x="4302686" y="898429"/>
            <a:ext cx="903884" cy="5142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noProof="0"/>
          </a:p>
        </p:txBody>
      </p:sp>
      <p:pic>
        <p:nvPicPr>
          <p:cNvPr id="28" name="Picture Placeholder 36" descr="Group brainstorm with solid fill">
            <a:extLst>
              <a:ext uri="{FF2B5EF4-FFF2-40B4-BE49-F238E27FC236}">
                <a16:creationId xmlns:a16="http://schemas.microsoft.com/office/drawing/2014/main" id="{5A5F71DC-D6E9-BD3E-F6BF-D4901938FA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524358" y="914198"/>
            <a:ext cx="457200" cy="457200"/>
          </a:xfrm>
          <a:prstGeom prst="ellipse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DAFE128-1F22-FF7B-EFB3-B6818C72C70D}"/>
              </a:ext>
            </a:extLst>
          </p:cNvPr>
          <p:cNvSpPr txBox="1"/>
          <p:nvPr/>
        </p:nvSpPr>
        <p:spPr>
          <a:xfrm flipH="1">
            <a:off x="92671" y="2089473"/>
            <a:ext cx="1631266" cy="26030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ja-JP" sz="1200" noProof="0">
                <a:ea typeface="Lato regular"/>
                <a:cs typeface="Lato regular"/>
              </a:rPr>
              <a:t>Estudio Técnico del </a:t>
            </a:r>
            <a:r>
              <a:rPr kumimoji="0" lang="ja-JP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Lato regular"/>
                <a:cs typeface="Lato regular"/>
              </a:rPr>
              <a:t>BRT (</a:t>
            </a:r>
            <a:r>
              <a:rPr lang="ja-JP" sz="1200" noProof="0">
                <a:ea typeface="Lato regular"/>
                <a:cs typeface="Lato regular"/>
              </a:rPr>
              <a:t>febrero de </a:t>
            </a:r>
            <a:r>
              <a:rPr kumimoji="0" lang="ja-JP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Lato regular"/>
                <a:cs typeface="Lato regular"/>
              </a:rPr>
              <a:t>2017)</a:t>
            </a:r>
            <a:r>
              <a:rPr lang="ja-JP" sz="1200" noProof="0">
                <a:ea typeface="Lato regular"/>
                <a:cs typeface="Lato regular"/>
              </a:rPr>
              <a:t> </a:t>
            </a:r>
            <a:endParaRPr lang="ja-JP" noProof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ja-JP" sz="1200" noProof="0">
                <a:ea typeface="+mn-lt"/>
                <a:cs typeface="+mn-lt"/>
              </a:rPr>
              <a:t>Estudio de Factibilidad para Conversión a Tren (febrero de 2019) </a:t>
            </a:r>
            <a:endParaRPr lang="ja-JP" sz="1200" noProof="0"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ja-JP" sz="1200" noProof="0">
                <a:ea typeface="+mn-lt"/>
                <a:cs typeface="+mn-lt"/>
              </a:rPr>
              <a:t>Programa de Colaboración Comunitaria y actividades de participación pública previas al proceso ambiental (enero de 2021)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ja-JP" sz="1200" noProof="0">
              <a:ea typeface="Lato regular"/>
              <a:cs typeface="Lato regular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91769C4-40BC-E2B0-1880-AFCEDD0DA61F}"/>
              </a:ext>
            </a:extLst>
          </p:cNvPr>
          <p:cNvSpPr/>
          <p:nvPr/>
        </p:nvSpPr>
        <p:spPr>
          <a:xfrm>
            <a:off x="5979783" y="891005"/>
            <a:ext cx="879880" cy="5142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noProof="0"/>
          </a:p>
        </p:txBody>
      </p:sp>
      <p:pic>
        <p:nvPicPr>
          <p:cNvPr id="31" name="Graphic 30" descr="Construction Barricade with solid fill">
            <a:extLst>
              <a:ext uri="{FF2B5EF4-FFF2-40B4-BE49-F238E27FC236}">
                <a16:creationId xmlns:a16="http://schemas.microsoft.com/office/drawing/2014/main" id="{8F534F2E-D8F9-C241-71C7-49721EC2B5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43042" y="885058"/>
            <a:ext cx="553361" cy="553361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59F75B6D-0310-A300-0209-672F60E2FA25}"/>
              </a:ext>
            </a:extLst>
          </p:cNvPr>
          <p:cNvSpPr/>
          <p:nvPr/>
        </p:nvSpPr>
        <p:spPr>
          <a:xfrm>
            <a:off x="7759985" y="881436"/>
            <a:ext cx="879880" cy="5142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noProof="0"/>
          </a:p>
        </p:txBody>
      </p:sp>
      <p:pic>
        <p:nvPicPr>
          <p:cNvPr id="33" name="Graphic 32" descr="Bus with solid fill">
            <a:extLst>
              <a:ext uri="{FF2B5EF4-FFF2-40B4-BE49-F238E27FC236}">
                <a16:creationId xmlns:a16="http://schemas.microsoft.com/office/drawing/2014/main" id="{56596475-7077-69A5-32D4-3C5C313B92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3998" y="829328"/>
            <a:ext cx="632338" cy="63233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8AFF24A-E479-68EA-026A-DACA6725C13E}"/>
              </a:ext>
            </a:extLst>
          </p:cNvPr>
          <p:cNvSpPr txBox="1"/>
          <p:nvPr/>
        </p:nvSpPr>
        <p:spPr>
          <a:xfrm flipH="1">
            <a:off x="3928881" y="2107043"/>
            <a:ext cx="1633112" cy="27699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buFont typeface="Arial"/>
              <a:buChar char="•"/>
              <a:defRPr/>
            </a:pPr>
            <a:r>
              <a:rPr lang="ja-JP" sz="1200" noProof="0">
                <a:ea typeface="+mn-lt"/>
                <a:cs typeface="+mn-lt"/>
              </a:rPr>
              <a:t>Se completó el diseño preliminar inicial en coordinación con la Ciudad y el Condado de Los Ángeles (diciembre de 2025). 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ja-JP" sz="1200" noProof="0">
                <a:ea typeface="+mn-lt"/>
                <a:cs typeface="+mn-lt"/>
              </a:rPr>
              <a:t>Actualmente se desarrolla el diseño final, enfocado en entregar los carriles exclusivos para autobuses a finales de 2027 y las estaciones BRT a mediados de 2028.</a:t>
            </a:r>
            <a:endParaRPr lang="ja-JP" noProof="0">
              <a:ea typeface="Calibri"/>
              <a:cs typeface="Calibri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126BF26-6819-ECAD-7E80-8A2A48FC43F7}"/>
              </a:ext>
            </a:extLst>
          </p:cNvPr>
          <p:cNvSpPr txBox="1"/>
          <p:nvPr/>
        </p:nvSpPr>
        <p:spPr>
          <a:xfrm flipH="1">
            <a:off x="5670608" y="2108790"/>
            <a:ext cx="1637540" cy="25853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buFont typeface="Arial"/>
              <a:buChar char="•"/>
              <a:defRPr/>
            </a:pPr>
            <a:r>
              <a:rPr lang="ja-JP" sz="1200" noProof="0">
                <a:ea typeface="+mn-lt"/>
                <a:cs typeface="+mn-lt"/>
              </a:rPr>
              <a:t>Las actividades incluirán reparación del pavimento y demarcación de los carriles exclusivos para autobuses.</a:t>
            </a:r>
            <a:endParaRPr lang="ja-JP" noProof="0">
              <a:ea typeface="+mn-lt"/>
              <a:cs typeface="+mn-lt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ja-JP" sz="1200" noProof="0">
                <a:ea typeface="+mn-lt"/>
                <a:cs typeface="+mn-lt"/>
              </a:rPr>
              <a:t>Construcción e instalación de las estaciones BRT y mejoras peatonales y de accesibilidad conforme a la Ley para Estadounidenses con Discapacidades (ADA).</a:t>
            </a:r>
            <a:endParaRPr lang="ja-JP" noProof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0C15BD9-116E-1EA4-6ACB-E2A87D5CB080}"/>
              </a:ext>
            </a:extLst>
          </p:cNvPr>
          <p:cNvSpPr txBox="1"/>
          <p:nvPr/>
        </p:nvSpPr>
        <p:spPr>
          <a:xfrm flipH="1">
            <a:off x="7413685" y="2099559"/>
            <a:ext cx="1572479" cy="147732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buFont typeface="Arial"/>
              <a:buChar char="•"/>
              <a:defRPr/>
            </a:pPr>
            <a:r>
              <a:rPr lang="ja-JP" sz="1200" noProof="0">
                <a:ea typeface="+mn-lt"/>
                <a:cs typeface="+mn-lt"/>
              </a:rPr>
              <a:t>El amplio apoyo de la comunidad permitió la aprobación del proyecto por parte de la Junta Directiva de Metro, asegurando su puesta en marcha a principios de 2028.</a:t>
            </a:r>
            <a:endParaRPr lang="ja-JP" sz="1200" noProof="0">
              <a:ea typeface="Lato regular"/>
              <a:cs typeface="Lato regular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54BD6E7-0CA5-228D-E806-AD0C9601F7D4}"/>
              </a:ext>
            </a:extLst>
          </p:cNvPr>
          <p:cNvSpPr/>
          <p:nvPr/>
        </p:nvSpPr>
        <p:spPr>
          <a:xfrm>
            <a:off x="221427" y="1708505"/>
            <a:ext cx="1373754" cy="513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noProof="0"/>
          </a:p>
        </p:txBody>
      </p:sp>
      <p:sp>
        <p:nvSpPr>
          <p:cNvPr id="41" name="Text Placeholder 145">
            <a:extLst>
              <a:ext uri="{FF2B5EF4-FFF2-40B4-BE49-F238E27FC236}">
                <a16:creationId xmlns:a16="http://schemas.microsoft.com/office/drawing/2014/main" id="{66528675-0EBD-6B84-A8EE-6C566218A3C5}"/>
              </a:ext>
            </a:extLst>
          </p:cNvPr>
          <p:cNvSpPr txBox="1">
            <a:spLocks/>
          </p:cNvSpPr>
          <p:nvPr/>
        </p:nvSpPr>
        <p:spPr>
          <a:xfrm>
            <a:off x="298854" y="1774740"/>
            <a:ext cx="1144453" cy="335470"/>
          </a:xfrm>
          <a:prstGeom prst="rect">
            <a:avLst/>
          </a:prstGeom>
        </p:spPr>
        <p:txBody>
          <a:bodyPr/>
          <a:lstStyle>
            <a:lvl1pPr marL="172637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90000"/>
              <a:buFont typeface="System Font Regular"/>
              <a:buChar char="&gt;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9100" indent="-176209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06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System Font Regular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7969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8480" indent="-173826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ja-JP" noProof="0"/>
              <a:t>2017-2021</a:t>
            </a:r>
          </a:p>
        </p:txBody>
      </p:sp>
      <p:sp>
        <p:nvSpPr>
          <p:cNvPr id="42" name="Text Placeholder 145">
            <a:extLst>
              <a:ext uri="{FF2B5EF4-FFF2-40B4-BE49-F238E27FC236}">
                <a16:creationId xmlns:a16="http://schemas.microsoft.com/office/drawing/2014/main" id="{469EE261-D225-60E6-9B18-25F87B942F04}"/>
              </a:ext>
            </a:extLst>
          </p:cNvPr>
          <p:cNvSpPr txBox="1">
            <a:spLocks/>
          </p:cNvSpPr>
          <p:nvPr/>
        </p:nvSpPr>
        <p:spPr>
          <a:xfrm>
            <a:off x="2151916" y="1768735"/>
            <a:ext cx="1144453" cy="335470"/>
          </a:xfrm>
          <a:prstGeom prst="rect">
            <a:avLst/>
          </a:prstGeom>
        </p:spPr>
        <p:txBody>
          <a:bodyPr/>
          <a:lstStyle>
            <a:lvl1pPr marL="172637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90000"/>
              <a:buFont typeface="System Font Regular"/>
              <a:buChar char="&gt;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9100" indent="-176209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06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System Font Regular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7969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8480" indent="-173826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ja-JP" noProof="0"/>
              <a:t>2023-2025</a:t>
            </a:r>
          </a:p>
        </p:txBody>
      </p:sp>
      <p:sp>
        <p:nvSpPr>
          <p:cNvPr id="43" name="Text Placeholder 145">
            <a:extLst>
              <a:ext uri="{FF2B5EF4-FFF2-40B4-BE49-F238E27FC236}">
                <a16:creationId xmlns:a16="http://schemas.microsoft.com/office/drawing/2014/main" id="{61423E78-21F4-4560-935C-1360CCC86729}"/>
              </a:ext>
            </a:extLst>
          </p:cNvPr>
          <p:cNvSpPr txBox="1">
            <a:spLocks/>
          </p:cNvSpPr>
          <p:nvPr/>
        </p:nvSpPr>
        <p:spPr>
          <a:xfrm>
            <a:off x="4173211" y="1771573"/>
            <a:ext cx="1144453" cy="335470"/>
          </a:xfrm>
          <a:prstGeom prst="rect">
            <a:avLst/>
          </a:prstGeom>
        </p:spPr>
        <p:txBody>
          <a:bodyPr/>
          <a:lstStyle>
            <a:lvl1pPr marL="172637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90000"/>
              <a:buFont typeface="System Font Regular"/>
              <a:buChar char="&gt;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9100" indent="-176209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06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System Font Regular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7969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8480" indent="-173826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ja-JP" noProof="0"/>
              <a:t>2025-2026</a:t>
            </a:r>
          </a:p>
        </p:txBody>
      </p:sp>
      <p:sp>
        <p:nvSpPr>
          <p:cNvPr id="45" name="Text Placeholder 145">
            <a:extLst>
              <a:ext uri="{FF2B5EF4-FFF2-40B4-BE49-F238E27FC236}">
                <a16:creationId xmlns:a16="http://schemas.microsoft.com/office/drawing/2014/main" id="{20B14C83-60F8-87D2-0C18-182CFF50F774}"/>
              </a:ext>
            </a:extLst>
          </p:cNvPr>
          <p:cNvSpPr txBox="1">
            <a:spLocks/>
          </p:cNvSpPr>
          <p:nvPr/>
        </p:nvSpPr>
        <p:spPr>
          <a:xfrm>
            <a:off x="5847631" y="1768735"/>
            <a:ext cx="1144453" cy="335470"/>
          </a:xfrm>
          <a:prstGeom prst="rect">
            <a:avLst/>
          </a:prstGeom>
        </p:spPr>
        <p:txBody>
          <a:bodyPr/>
          <a:lstStyle>
            <a:lvl1pPr marL="172637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90000"/>
              <a:buFont typeface="System Font Regular"/>
              <a:buChar char="&gt;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9100" indent="-176209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06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System Font Regular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7969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8480" indent="-173826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ja-JP" noProof="0"/>
              <a:t>2027-2028</a:t>
            </a:r>
          </a:p>
        </p:txBody>
      </p:sp>
      <p:sp>
        <p:nvSpPr>
          <p:cNvPr id="46" name="Text Placeholder 145">
            <a:extLst>
              <a:ext uri="{FF2B5EF4-FFF2-40B4-BE49-F238E27FC236}">
                <a16:creationId xmlns:a16="http://schemas.microsoft.com/office/drawing/2014/main" id="{38BE464B-193B-8D41-CEEF-59C28EE6748C}"/>
              </a:ext>
            </a:extLst>
          </p:cNvPr>
          <p:cNvSpPr txBox="1">
            <a:spLocks/>
          </p:cNvSpPr>
          <p:nvPr/>
        </p:nvSpPr>
        <p:spPr>
          <a:xfrm>
            <a:off x="7662758" y="1766279"/>
            <a:ext cx="1144453" cy="335470"/>
          </a:xfrm>
          <a:prstGeom prst="rect">
            <a:avLst/>
          </a:prstGeom>
        </p:spPr>
        <p:txBody>
          <a:bodyPr/>
          <a:lstStyle>
            <a:lvl1pPr marL="172637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90000"/>
              <a:buFont typeface="System Font Regular"/>
              <a:buChar char="&gt;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9100" indent="-176209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06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Font typeface="System Font Regular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7969" indent="-172637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60000"/>
              <a:buFont typeface="Courier New" panose="02070309020205020404" pitchFamily="49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8480" indent="-173826" algn="l" defTabSz="685783" rtl="0" eaLnBrk="1" latinLnBrk="0" hangingPunct="1">
              <a:lnSpc>
                <a:spcPts val="2000"/>
              </a:lnSpc>
              <a:spcBef>
                <a:spcPts val="75"/>
              </a:spcBef>
              <a:spcAft>
                <a:spcPts val="300"/>
              </a:spcAft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ja-JP" noProof="0"/>
              <a:t>2028</a:t>
            </a:r>
          </a:p>
        </p:txBody>
      </p:sp>
      <p:pic>
        <p:nvPicPr>
          <p:cNvPr id="47" name="Graphic 46" descr="Blueprint with solid fill">
            <a:extLst>
              <a:ext uri="{FF2B5EF4-FFF2-40B4-BE49-F238E27FC236}">
                <a16:creationId xmlns:a16="http://schemas.microsoft.com/office/drawing/2014/main" id="{BB733144-E034-87DF-7085-A44077784E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16238" y="819326"/>
            <a:ext cx="585983" cy="585983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01126118-2B7E-928E-D8D4-2DCE557E2158}"/>
              </a:ext>
            </a:extLst>
          </p:cNvPr>
          <p:cNvSpPr/>
          <p:nvPr/>
        </p:nvSpPr>
        <p:spPr>
          <a:xfrm>
            <a:off x="7559474" y="1699705"/>
            <a:ext cx="1373754" cy="513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noProof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7C03388-120A-BDC5-4C09-47AEBE39C0EE}"/>
              </a:ext>
            </a:extLst>
          </p:cNvPr>
          <p:cNvSpPr txBox="1"/>
          <p:nvPr/>
        </p:nvSpPr>
        <p:spPr>
          <a:xfrm flipH="1">
            <a:off x="1947688" y="2089473"/>
            <a:ext cx="1927456" cy="27699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ja-JP" sz="1200" noProof="0">
                <a:ea typeface="+mn-lt"/>
                <a:cs typeface="+mn-lt"/>
              </a:rPr>
              <a:t>Se llevó a cabo elestudio </a:t>
            </a:r>
            <a:endParaRPr lang="ja-JP" noProof="0">
              <a:ea typeface="Calibri" panose="020F0502020204030204"/>
              <a:cs typeface="Calibri" panose="020F0502020204030204"/>
            </a:endParaRPr>
          </a:p>
          <a:p>
            <a:pPr>
              <a:defRPr/>
            </a:pPr>
            <a:r>
              <a:rPr lang="ja-JP" sz="1200" noProof="0">
                <a:ea typeface="+mn-lt"/>
                <a:cs typeface="+mn-lt"/>
              </a:rPr>
              <a:t>ambientalpara respaldar el proyecto BRT. </a:t>
            </a:r>
            <a:endParaRPr lang="ja-JP" noProof="0">
              <a:ea typeface="Calibri" panose="020F0502020204030204"/>
              <a:cs typeface="Calibri" panose="020F0502020204030204"/>
            </a:endParaRPr>
          </a:p>
          <a:p>
            <a:pPr>
              <a:defRPr/>
            </a:pPr>
            <a:r>
              <a:rPr lang="ja-JP" sz="1200" noProof="0">
                <a:ea typeface="+mn-lt"/>
                <a:cs typeface="+mn-lt"/>
              </a:rPr>
              <a:t>Se definió un sistema de doperación lateral durante todo el día, con estaciones mejoradas, cruces peatonales másseguros y mejores condicionespara losusuarios. </a:t>
            </a:r>
            <a:endParaRPr lang="ja-JP" sz="1200" noProof="0">
              <a:ea typeface="Calibri"/>
              <a:cs typeface="Calibri"/>
            </a:endParaRPr>
          </a:p>
          <a:p>
            <a:pPr>
              <a:defRPr/>
            </a:pPr>
            <a:r>
              <a:rPr lang="ja-JP" sz="1200" noProof="0">
                <a:ea typeface="+mn-lt"/>
                <a:cs typeface="+mn-lt"/>
              </a:rPr>
              <a:t>El proyecto fue aprobado en marzo de 2025 con un amplio respaldo dela comunidad y delas las partes interesadas</a:t>
            </a:r>
          </a:p>
        </p:txBody>
      </p:sp>
    </p:spTree>
    <p:extLst>
      <p:ext uri="{BB962C8B-B14F-4D97-AF65-F5344CB8AC3E}">
        <p14:creationId xmlns:p14="http://schemas.microsoft.com/office/powerpoint/2010/main" val="1955749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Metro Template 2021">
  <a:themeElements>
    <a:clrScheme name="Metro - We Have a Plan">
      <a:dk1>
        <a:srgbClr val="000000"/>
      </a:dk1>
      <a:lt1>
        <a:srgbClr val="FFFFFF"/>
      </a:lt1>
      <a:dk2>
        <a:srgbClr val="797986"/>
      </a:dk2>
      <a:lt2>
        <a:srgbClr val="F4EC1A"/>
      </a:lt2>
      <a:accent1>
        <a:srgbClr val="0D8144"/>
      </a:accent1>
      <a:accent2>
        <a:srgbClr val="7BA23E"/>
      </a:accent2>
      <a:accent3>
        <a:srgbClr val="459BAC"/>
      </a:accent3>
      <a:accent4>
        <a:srgbClr val="DD7553"/>
      </a:accent4>
      <a:accent5>
        <a:srgbClr val="F4EC1A"/>
      </a:accent5>
      <a:accent6>
        <a:srgbClr val="797986"/>
      </a:accent6>
      <a:hlink>
        <a:srgbClr val="2AB4C8"/>
      </a:hlink>
      <a:folHlink>
        <a:srgbClr val="19727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Metro Template 2021">
  <a:themeElements>
    <a:clrScheme name="Metro - We Have a Plan">
      <a:dk1>
        <a:srgbClr val="000000"/>
      </a:dk1>
      <a:lt1>
        <a:srgbClr val="FFFFFF"/>
      </a:lt1>
      <a:dk2>
        <a:srgbClr val="797986"/>
      </a:dk2>
      <a:lt2>
        <a:srgbClr val="F4EC1A"/>
      </a:lt2>
      <a:accent1>
        <a:srgbClr val="0D8144"/>
      </a:accent1>
      <a:accent2>
        <a:srgbClr val="7BA23E"/>
      </a:accent2>
      <a:accent3>
        <a:srgbClr val="459BAC"/>
      </a:accent3>
      <a:accent4>
        <a:srgbClr val="DD7553"/>
      </a:accent4>
      <a:accent5>
        <a:srgbClr val="F4EC1A"/>
      </a:accent5>
      <a:accent6>
        <a:srgbClr val="797986"/>
      </a:accent6>
      <a:hlink>
        <a:srgbClr val="2AB4C8"/>
      </a:hlink>
      <a:folHlink>
        <a:srgbClr val="19727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Metro Template 2021">
  <a:themeElements>
    <a:clrScheme name="Metro - We Have a Plan">
      <a:dk1>
        <a:srgbClr val="000000"/>
      </a:dk1>
      <a:lt1>
        <a:srgbClr val="FFFFFF"/>
      </a:lt1>
      <a:dk2>
        <a:srgbClr val="797986"/>
      </a:dk2>
      <a:lt2>
        <a:srgbClr val="F4EC1A"/>
      </a:lt2>
      <a:accent1>
        <a:srgbClr val="0D8144"/>
      </a:accent1>
      <a:accent2>
        <a:srgbClr val="7BA23E"/>
      </a:accent2>
      <a:accent3>
        <a:srgbClr val="459BAC"/>
      </a:accent3>
      <a:accent4>
        <a:srgbClr val="DD7553"/>
      </a:accent4>
      <a:accent5>
        <a:srgbClr val="F4EC1A"/>
      </a:accent5>
      <a:accent6>
        <a:srgbClr val="797986"/>
      </a:accent6>
      <a:hlink>
        <a:srgbClr val="2AB4C8"/>
      </a:hlink>
      <a:folHlink>
        <a:srgbClr val="19727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Metro Template 2021">
  <a:themeElements>
    <a:clrScheme name="Metro - We Have a Plan">
      <a:dk1>
        <a:srgbClr val="000000"/>
      </a:dk1>
      <a:lt1>
        <a:srgbClr val="FFFFFF"/>
      </a:lt1>
      <a:dk2>
        <a:srgbClr val="797986"/>
      </a:dk2>
      <a:lt2>
        <a:srgbClr val="F4EC1A"/>
      </a:lt2>
      <a:accent1>
        <a:srgbClr val="0D8144"/>
      </a:accent1>
      <a:accent2>
        <a:srgbClr val="7BA23E"/>
      </a:accent2>
      <a:accent3>
        <a:srgbClr val="459BAC"/>
      </a:accent3>
      <a:accent4>
        <a:srgbClr val="DD7553"/>
      </a:accent4>
      <a:accent5>
        <a:srgbClr val="F4EC1A"/>
      </a:accent5>
      <a:accent6>
        <a:srgbClr val="797986"/>
      </a:accent6>
      <a:hlink>
        <a:srgbClr val="2AB4C8"/>
      </a:hlink>
      <a:folHlink>
        <a:srgbClr val="19727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BE795BF963E74DA0DA9E39D53BC45E" ma:contentTypeVersion="16" ma:contentTypeDescription="Create a new document." ma:contentTypeScope="" ma:versionID="edb9ec2045b32454788dc5a710c9a7ae">
  <xsd:schema xmlns:xsd="http://www.w3.org/2001/XMLSchema" xmlns:xs="http://www.w3.org/2001/XMLSchema" xmlns:p="http://schemas.microsoft.com/office/2006/metadata/properties" xmlns:ns2="7e65da1a-2049-46b2-8226-3d947ef15ae2" xmlns:ns3="38097071-cf22-406a-b75e-6507b34b1983" targetNamespace="http://schemas.microsoft.com/office/2006/metadata/properties" ma:root="true" ma:fieldsID="d5339763efac97237a148225ce58df2f" ns2:_="" ns3:_="">
    <xsd:import namespace="7e65da1a-2049-46b2-8226-3d947ef15ae2"/>
    <xsd:import namespace="38097071-cf22-406a-b75e-6507b34b198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65da1a-2049-46b2-8226-3d947ef15ae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fd93d807-c7cb-4434-b31e-253bab6c780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097071-cf22-406a-b75e-6507b34b198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1a3a7563-0064-46c5-be5b-df7b74c2f44f}" ma:internalName="TaxCatchAll" ma:showField="CatchAllData" ma:web="38097071-cf22-406a-b75e-6507b34b1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e65da1a-2049-46b2-8226-3d947ef15ae2">
      <Terms xmlns="http://schemas.microsoft.com/office/infopath/2007/PartnerControls"/>
    </lcf76f155ced4ddcb4097134ff3c332f>
    <TaxCatchAll xmlns="38097071-cf22-406a-b75e-6507b34b1983" xsi:nil="true"/>
  </documentManagement>
</p:properties>
</file>

<file path=customXml/itemProps1.xml><?xml version="1.0" encoding="utf-8"?>
<ds:datastoreItem xmlns:ds="http://schemas.openxmlformats.org/officeDocument/2006/customXml" ds:itemID="{49F0A236-5307-48B2-A2F9-844EE61E1EFC}">
  <ds:schemaRefs>
    <ds:schemaRef ds:uri="38097071-cf22-406a-b75e-6507b34b1983"/>
    <ds:schemaRef ds:uri="7e65da1a-2049-46b2-8226-3d947ef15ae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5575778-5CA6-41B7-A7A7-2489D00D53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A43BC5-E1D2-4B2D-8F59-67A13F245A46}">
  <ds:schemaRefs>
    <ds:schemaRef ds:uri="174f8e91-0337-481c-8a2f-9ee4c9249eab"/>
    <ds:schemaRef ds:uri="38097071-cf22-406a-b75e-6507b34b1983"/>
    <ds:schemaRef ds:uri="7e65da1a-2049-46b2-8226-3d947ef15ae2"/>
    <ds:schemaRef ds:uri="8f07b013-157b-418f-aa2a-721477069a3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12008</Words>
  <Application>Microsoft Macintosh PowerPoint</Application>
  <PresentationFormat>On-screen Show (16:9)</PresentationFormat>
  <Paragraphs>413</Paragraphs>
  <Slides>31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Arial</vt:lpstr>
      <vt:lpstr>Calibri</vt:lpstr>
      <vt:lpstr>Calibri Light</vt:lpstr>
      <vt:lpstr>Courier New</vt:lpstr>
      <vt:lpstr>DIN Pro Regular</vt:lpstr>
      <vt:lpstr>Lato regular</vt:lpstr>
      <vt:lpstr>System Font Regular</vt:lpstr>
      <vt:lpstr>Wingdings</vt:lpstr>
      <vt:lpstr>Metro Template 2021</vt:lpstr>
      <vt:lpstr>2_Metro Template 2021</vt:lpstr>
      <vt:lpstr>1_Metro Template 2021</vt:lpstr>
      <vt:lpstr>4_Metro Template 2021</vt:lpstr>
      <vt:lpstr>PowerPoint Presentation</vt:lpstr>
      <vt:lpstr>PowerPoint Presentation</vt:lpstr>
      <vt:lpstr>Código de Conducta</vt:lpstr>
      <vt:lpstr>PowerPoint Presentation</vt:lpstr>
      <vt:lpstr>Viajar en Metro será aún más fácil</vt:lpstr>
      <vt:lpstr>Serie de Reuniones Comunitarias de Verano</vt:lpstr>
      <vt:lpstr>Propósito de la Reunión</vt:lpstr>
      <vt:lpstr>Propósito y Necesidad del Proyecto</vt:lpstr>
      <vt:lpstr>Desarrollo del Proyecto</vt:lpstr>
      <vt:lpstr>Descripción General del Corredor</vt:lpstr>
      <vt:lpstr>PowerPoint Presentation</vt:lpstr>
      <vt:lpstr>Los Escuchamos</vt:lpstr>
      <vt:lpstr>Elementos Principales del Proyecto BRT</vt:lpstr>
      <vt:lpstr>Actividades de Metro Desde Diciembre de 2024</vt:lpstr>
      <vt:lpstr>Mejorando la Seguridad y la Operación del Tráfico con los Carriles Exclusivos para Autobuses</vt:lpstr>
      <vt:lpstr>Ejemplo de un Nuevo Carril para Giro a la Izquierda</vt:lpstr>
      <vt:lpstr>Ejemplo de la Ampliación de un Carril Existente para Giro a la Izquierda</vt:lpstr>
      <vt:lpstr>Ejemplo de Nueva Restricción para Giros a la Izquierda</vt:lpstr>
      <vt:lpstr>Análisis del Estacionamiento</vt:lpstr>
      <vt:lpstr>Mejoras en el Diseño de las Estaciones</vt:lpstr>
      <vt:lpstr>Experiencia mejorada en la estación Wilshire</vt:lpstr>
      <vt:lpstr>Experiencia mejorada en la estación Century</vt:lpstr>
      <vt:lpstr>Calendario del Proyecto</vt:lpstr>
      <vt:lpstr>Actividades de construcción programadas</vt:lpstr>
      <vt:lpstr>Impactos Futuros de la Construcción</vt:lpstr>
      <vt:lpstr>Participación de la comunidad durante la construcción</vt:lpstr>
      <vt:lpstr>Programas de participación y mitigación para negocios</vt:lpstr>
      <vt:lpstr>Programa de arte de Metro </vt:lpstr>
      <vt:lpstr>PowerPoint Presentation</vt:lpstr>
      <vt:lpstr>PowerPoint Presentation</vt:lpstr>
      <vt:lpstr>Manténgase conectado con este proyecto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Vanessa Martinez Ruiz</cp:lastModifiedBy>
  <cp:revision>55</cp:revision>
  <cp:lastPrinted>2026-05-28T15:29:52Z</cp:lastPrinted>
  <dcterms:created xsi:type="dcterms:W3CDTF">2018-02-03T00:33:10Z</dcterms:created>
  <dcterms:modified xsi:type="dcterms:W3CDTF">2026-08-07T22:53:45Z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0x01010077BE795BF963E74DA0DA9E39D53BC45E</vt:lpwstr>
  </property>
  <property fmtid="{D5CDD505-2E9C-101B-9397-08002B2CF9AE}" pid="3" name="MediaServiceImageTags">
    <vt:lpwstr/>
  </property>
</Properties>
</file>