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719" r:id="rId5"/>
  </p:sldMasterIdLst>
  <p:notesMasterIdLst>
    <p:notesMasterId r:id="rId67"/>
  </p:notesMasterIdLst>
  <p:handoutMasterIdLst>
    <p:handoutMasterId r:id="rId68"/>
  </p:handoutMasterIdLst>
  <p:sldIdLst>
    <p:sldId id="1941" r:id="rId6"/>
    <p:sldId id="284" r:id="rId7"/>
    <p:sldId id="268" r:id="rId8"/>
    <p:sldId id="1921" r:id="rId9"/>
    <p:sldId id="2172" r:id="rId10"/>
    <p:sldId id="4550" r:id="rId11"/>
    <p:sldId id="287" r:id="rId12"/>
    <p:sldId id="290" r:id="rId13"/>
    <p:sldId id="4781" r:id="rId14"/>
    <p:sldId id="1942" r:id="rId15"/>
    <p:sldId id="4756" r:id="rId16"/>
    <p:sldId id="4782" r:id="rId17"/>
    <p:sldId id="4818" r:id="rId18"/>
    <p:sldId id="4666" r:id="rId19"/>
    <p:sldId id="4819" r:id="rId20"/>
    <p:sldId id="4861" r:id="rId21"/>
    <p:sldId id="4805" r:id="rId22"/>
    <p:sldId id="4820" r:id="rId23"/>
    <p:sldId id="4810" r:id="rId24"/>
    <p:sldId id="4836" r:id="rId25"/>
    <p:sldId id="4824" r:id="rId26"/>
    <p:sldId id="4823" r:id="rId27"/>
    <p:sldId id="4822" r:id="rId28"/>
    <p:sldId id="4825" r:id="rId29"/>
    <p:sldId id="4826" r:id="rId30"/>
    <p:sldId id="4839" r:id="rId31"/>
    <p:sldId id="4843" r:id="rId32"/>
    <p:sldId id="4828" r:id="rId33"/>
    <p:sldId id="4844" r:id="rId34"/>
    <p:sldId id="4852" r:id="rId35"/>
    <p:sldId id="4831" r:id="rId36"/>
    <p:sldId id="4832" r:id="rId37"/>
    <p:sldId id="4833" r:id="rId38"/>
    <p:sldId id="4834" r:id="rId39"/>
    <p:sldId id="4835" r:id="rId40"/>
    <p:sldId id="4804" r:id="rId41"/>
    <p:sldId id="4863" r:id="rId42"/>
    <p:sldId id="256" r:id="rId43"/>
    <p:sldId id="4865" r:id="rId44"/>
    <p:sldId id="258" r:id="rId45"/>
    <p:sldId id="4866" r:id="rId46"/>
    <p:sldId id="4867" r:id="rId47"/>
    <p:sldId id="4868" r:id="rId48"/>
    <p:sldId id="4864" r:id="rId49"/>
    <p:sldId id="4847" r:id="rId50"/>
    <p:sldId id="257" r:id="rId51"/>
    <p:sldId id="259" r:id="rId52"/>
    <p:sldId id="260" r:id="rId53"/>
    <p:sldId id="261" r:id="rId54"/>
    <p:sldId id="263" r:id="rId55"/>
    <p:sldId id="262" r:id="rId56"/>
    <p:sldId id="264" r:id="rId57"/>
    <p:sldId id="4869" r:id="rId58"/>
    <p:sldId id="4656" r:id="rId59"/>
    <p:sldId id="4779" r:id="rId60"/>
    <p:sldId id="2047" r:id="rId61"/>
    <p:sldId id="2049" r:id="rId62"/>
    <p:sldId id="4860" r:id="rId63"/>
    <p:sldId id="4829" r:id="rId64"/>
    <p:sldId id="1934" r:id="rId65"/>
    <p:sldId id="4687" r:id="rId66"/>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FE9"/>
    <a:srgbClr val="00B4BD"/>
    <a:srgbClr val="D6F2F6"/>
    <a:srgbClr val="2AB4C8"/>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lacmta.sharepoint.com/sites/StateFederalPolicyProgramming/Shared%20Documents/Goods%20Movement/Clean%20Truck%20Comp%20Report/Truck%20Technology%20Comparative%20Report%20(Phase%201)/Task%203/Truck%20Population%20Tables%20and%20Figures_LA%20Metr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solidFill>
                <a:latin typeface="+mn-lt"/>
                <a:ea typeface="+mn-ea"/>
                <a:cs typeface="+mn-cs"/>
              </a:defRPr>
            </a:pPr>
            <a:r>
              <a:rPr lang="en-US" sz="2000">
                <a:solidFill>
                  <a:schemeClr val="tx1"/>
                </a:solidFill>
              </a:rPr>
              <a:t>2022 Medium/heavy duty vehicle Population in LA County</a:t>
            </a:r>
          </a:p>
        </c:rich>
      </c:tx>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solidFill>
              <a:latin typeface="+mn-lt"/>
              <a:ea typeface="+mn-ea"/>
              <a:cs typeface="+mn-cs"/>
            </a:defRPr>
          </a:pPr>
          <a:endParaRPr lang="en-US"/>
        </a:p>
      </c:txPr>
    </c:title>
    <c:autoTitleDeleted val="0"/>
    <c:plotArea>
      <c:layout>
        <c:manualLayout>
          <c:layoutTarget val="inner"/>
          <c:xMode val="edge"/>
          <c:yMode val="edge"/>
          <c:x val="1.7670682730923693E-2"/>
          <c:y val="0.1712065799554694"/>
          <c:w val="0.92771084337349408"/>
          <c:h val="0.76598115722039783"/>
        </c:manualLayout>
      </c:layout>
      <c:ofPieChart>
        <c:ofPieType val="bar"/>
        <c:varyColors val="1"/>
        <c:ser>
          <c:idx val="0"/>
          <c:order val="0"/>
          <c:tx>
            <c:strRef>
              <c:f>'Truck Pop charts'!$K$4</c:f>
              <c:strCache>
                <c:ptCount val="1"/>
                <c:pt idx="0">
                  <c:v>2022 Population in LA County</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167-4FAC-9D8E-D2054A9832CB}"/>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167-4FAC-9D8E-D2054A9832C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167-4FAC-9D8E-D2054A9832CB}"/>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167-4FAC-9D8E-D2054A9832CB}"/>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0167-4FAC-9D8E-D2054A9832CB}"/>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0167-4FAC-9D8E-D2054A9832CB}"/>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0167-4FAC-9D8E-D2054A9832CB}"/>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0167-4FAC-9D8E-D2054A9832CB}"/>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0167-4FAC-9D8E-D2054A9832CB}"/>
              </c:ext>
            </c:extLst>
          </c:dPt>
          <c:dLbls>
            <c:dLbl>
              <c:idx val="0"/>
              <c:tx>
                <c:rich>
                  <a:bodyPr/>
                  <a:lstStyle/>
                  <a:p>
                    <a:fld id="{6E96E751-51F1-498A-B6BC-BA2CC030BAA9}" type="CATEGORYNAME">
                      <a:rPr lang="en-US"/>
                      <a:pPr/>
                      <a:t>[CATEGORY NAME]</a:t>
                    </a:fld>
                    <a:r>
                      <a:rPr lang="en-US" baseline="0"/>
                      <a:t> </a:t>
                    </a:r>
                  </a:p>
                  <a:p>
                    <a:fld id="{2B782D0E-03FA-40B8-AB11-09F4F109FA84}" type="VALUE">
                      <a:rPr lang="en-US" baseline="0"/>
                      <a:pPr/>
                      <a:t>[VALUE]</a:t>
                    </a:fld>
                    <a:r>
                      <a:rPr lang="en-US" baseline="0"/>
                      <a:t> </a:t>
                    </a:r>
                  </a:p>
                  <a:p>
                    <a:fld id="{19A3A4BC-5F8B-4829-B54E-29BC7FCAA680}" type="PERCENTAGE">
                      <a:rPr lang="en-US" baseline="0"/>
                      <a:pPr/>
                      <a:t>[PERCENTAGE]</a:t>
                    </a:fld>
                    <a:endParaRPr lang="en-US"/>
                  </a:p>
                </c:rich>
              </c:tx>
              <c:dLblPos val="ct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0167-4FAC-9D8E-D2054A9832CB}"/>
                </c:ext>
              </c:extLst>
            </c:dLbl>
            <c:dLbl>
              <c:idx val="1"/>
              <c:layout>
                <c:manualLayout>
                  <c:x val="1.9819884836573137E-2"/>
                  <c:y val="0.21442675155076357"/>
                </c:manualLayout>
              </c:layout>
              <c:tx>
                <c:rich>
                  <a:bodyPr/>
                  <a:lstStyle/>
                  <a:p>
                    <a:fld id="{3078CC5D-54AA-47F4-AC1E-03DC4FE0854E}" type="CATEGORYNAME">
                      <a:rPr lang="en-US"/>
                      <a:pPr/>
                      <a:t>[CATEGORY NAME]</a:t>
                    </a:fld>
                    <a:r>
                      <a:rPr lang="en-US" baseline="0"/>
                      <a:t> </a:t>
                    </a:r>
                  </a:p>
                  <a:p>
                    <a:fld id="{5A9CFFB6-C24B-4533-9A60-826E7126372C}" type="VALUE">
                      <a:rPr lang="en-US" baseline="0"/>
                      <a:pPr/>
                      <a:t>[VALUE]</a:t>
                    </a:fld>
                    <a:r>
                      <a:rPr lang="en-US" baseline="0"/>
                      <a:t> </a:t>
                    </a:r>
                  </a:p>
                  <a:p>
                    <a:fld id="{B19E53C7-DAA5-44C8-988D-19C4337E3D97}" type="PERCENTAGE">
                      <a:rPr lang="en-US" baseline="0"/>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0167-4FAC-9D8E-D2054A9832CB}"/>
                </c:ext>
              </c:extLst>
            </c:dLbl>
            <c:dLbl>
              <c:idx val="2"/>
              <c:tx>
                <c:rich>
                  <a:bodyPr/>
                  <a:lstStyle/>
                  <a:p>
                    <a:fld id="{AB49E00E-FCFF-4BBF-9E25-E9F0597C691E}" type="CATEGORYNAME">
                      <a:rPr lang="en-US"/>
                      <a:pPr/>
                      <a:t>[CATEGORY NAME]</a:t>
                    </a:fld>
                    <a:r>
                      <a:rPr lang="en-US" baseline="0"/>
                      <a:t> </a:t>
                    </a:r>
                  </a:p>
                  <a:p>
                    <a:fld id="{60CB7E3C-A639-4F6B-BAC8-309E7D2D0AC9}" type="VALUE">
                      <a:rPr lang="en-US" baseline="0"/>
                      <a:pPr/>
                      <a:t>[VALUE]</a:t>
                    </a:fld>
                    <a:r>
                      <a:rPr lang="en-US" baseline="0"/>
                      <a:t> </a:t>
                    </a:r>
                  </a:p>
                  <a:p>
                    <a:fld id="{0F6ADDE2-2CC3-4AC1-A059-9B4862D98E22}" type="PERCENTAGE">
                      <a:rPr lang="en-US" baseline="0"/>
                      <a:pPr/>
                      <a:t>[PERCENTAGE]</a:t>
                    </a:fld>
                    <a:endParaRPr lang="en-US"/>
                  </a:p>
                </c:rich>
              </c:tx>
              <c:dLblPos val="ct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0167-4FAC-9D8E-D2054A9832CB}"/>
                </c:ext>
              </c:extLst>
            </c:dLbl>
            <c:dLbl>
              <c:idx val="5"/>
              <c:tx>
                <c:rich>
                  <a:bodyPr/>
                  <a:lstStyle/>
                  <a:p>
                    <a:r>
                      <a:rPr lang="en-US"/>
                      <a:t>Intrastate</a:t>
                    </a:r>
                    <a:r>
                      <a:rPr lang="en-US" baseline="0"/>
                      <a:t> </a:t>
                    </a:r>
                    <a:fld id="{CC1A0B14-F56C-4135-9AEF-FB59561E97E3}" type="VALUE">
                      <a:rPr lang="en-US" baseline="0"/>
                      <a:pPr/>
                      <a:t>[VALUE]</a:t>
                    </a:fld>
                    <a:r>
                      <a:rPr lang="en-US" baseline="0"/>
                      <a:t> </a:t>
                    </a:r>
                    <a:fld id="{5D601AA2-1D53-489F-90D2-969033579496}" type="PERCENTAGE">
                      <a:rPr lang="en-US" baseline="0"/>
                      <a:pPr/>
                      <a:t>[PERCENTAGE]</a:t>
                    </a:fld>
                    <a:endParaRPr lang="en-US" baseline="0"/>
                  </a:p>
                </c:rich>
              </c:tx>
              <c:dLblPos val="ct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0167-4FAC-9D8E-D2054A9832CB}"/>
                </c:ext>
              </c:extLst>
            </c:dLbl>
            <c:dLbl>
              <c:idx val="8"/>
              <c:tx>
                <c:rich>
                  <a:bodyPr/>
                  <a:lstStyle/>
                  <a:p>
                    <a:r>
                      <a:rPr lang="en-US"/>
                      <a:t>Class 8</a:t>
                    </a:r>
                    <a:r>
                      <a:rPr lang="en-US" baseline="0"/>
                      <a:t>, </a:t>
                    </a:r>
                  </a:p>
                  <a:p>
                    <a:fld id="{84C23D1F-2E4D-40F1-9CAC-9D35774F23E2}" type="VALUE">
                      <a:rPr lang="en-US" baseline="0"/>
                      <a:pPr/>
                      <a:t>[VALUE]</a:t>
                    </a:fld>
                    <a:r>
                      <a:rPr lang="en-US" baseline="0"/>
                      <a:t>, </a:t>
                    </a:r>
                  </a:p>
                  <a:p>
                    <a:fld id="{083B9A9D-8F4B-41E4-BBC4-DBC67CE22EDA}" type="PERCENTAGE">
                      <a:rPr lang="en-US" baseline="0"/>
                      <a:pPr/>
                      <a:t>[PERCENTAGE]</a:t>
                    </a:fld>
                    <a:endParaRPr lang="en-US"/>
                  </a:p>
                </c:rich>
              </c:tx>
              <c:dLblPos val="ct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1-0167-4FAC-9D8E-D2054A9832C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'Truck Pop charts'!$J$5:$J$12</c:f>
              <c:strCache>
                <c:ptCount val="8"/>
                <c:pt idx="0">
                  <c:v>Class 2b-3</c:v>
                </c:pt>
                <c:pt idx="1">
                  <c:v>Class 4-7</c:v>
                </c:pt>
                <c:pt idx="2">
                  <c:v>Buses</c:v>
                </c:pt>
                <c:pt idx="3">
                  <c:v>Out of State</c:v>
                </c:pt>
                <c:pt idx="4">
                  <c:v>Drayage</c:v>
                </c:pt>
                <c:pt idx="5">
                  <c:v>Intrastate</c:v>
                </c:pt>
                <c:pt idx="6">
                  <c:v>CAIRP Interstate</c:v>
                </c:pt>
                <c:pt idx="7">
                  <c:v>Single Unit</c:v>
                </c:pt>
              </c:strCache>
            </c:strRef>
          </c:cat>
          <c:val>
            <c:numRef>
              <c:f>'Truck Pop charts'!$K$5:$K$12</c:f>
              <c:numCache>
                <c:formatCode>#,##0</c:formatCode>
                <c:ptCount val="8"/>
                <c:pt idx="0">
                  <c:v>218995</c:v>
                </c:pt>
                <c:pt idx="1">
                  <c:v>75879</c:v>
                </c:pt>
                <c:pt idx="2">
                  <c:v>38150</c:v>
                </c:pt>
                <c:pt idx="3">
                  <c:v>8473</c:v>
                </c:pt>
                <c:pt idx="4">
                  <c:v>8163</c:v>
                </c:pt>
                <c:pt idx="5">
                  <c:v>13430</c:v>
                </c:pt>
                <c:pt idx="6">
                  <c:v>6680</c:v>
                </c:pt>
                <c:pt idx="7">
                  <c:v>18880</c:v>
                </c:pt>
              </c:numCache>
            </c:numRef>
          </c:val>
          <c:extLst>
            <c:ext xmlns:c16="http://schemas.microsoft.com/office/drawing/2014/chart" uri="{C3380CC4-5D6E-409C-BE32-E72D297353CC}">
              <c16:uniqueId val="{00000012-0167-4FAC-9D8E-D2054A9832CB}"/>
            </c:ext>
          </c:extLst>
        </c:ser>
        <c:dLbls>
          <c:dLblPos val="inEnd"/>
          <c:showLegendKey val="0"/>
          <c:showVal val="0"/>
          <c:showCatName val="0"/>
          <c:showSerName val="0"/>
          <c:showPercent val="1"/>
          <c:showBubbleSize val="0"/>
          <c:showLeaderLines val="1"/>
        </c:dLbls>
        <c:gapWidth val="100"/>
        <c:splitType val="pos"/>
        <c:splitPos val="5"/>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t"/>
      <c:layout>
        <c:manualLayout>
          <c:xMode val="edge"/>
          <c:yMode val="edge"/>
          <c:x val="0.12185511712989128"/>
          <c:y val="8.8654961333293786E-2"/>
          <c:w val="0.7354092448317896"/>
          <c:h val="5.420260798066486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0.10602</cdr:x>
      <cdr:y>0.93148</cdr:y>
    </cdr:from>
    <cdr:to>
      <cdr:x>0.31205</cdr:x>
      <cdr:y>0.99358</cdr:y>
    </cdr:to>
    <cdr:sp macro="" textlink="">
      <cdr:nvSpPr>
        <cdr:cNvPr id="2" name="TextBox 1">
          <a:extLst xmlns:a="http://schemas.openxmlformats.org/drawingml/2006/main">
            <a:ext uri="{FF2B5EF4-FFF2-40B4-BE49-F238E27FC236}">
              <a16:creationId xmlns:a16="http://schemas.microsoft.com/office/drawing/2014/main" id="{B1FD3B58-4904-4EE2-8A95-2EE13104DE71}"/>
            </a:ext>
          </a:extLst>
        </cdr:cNvPr>
        <cdr:cNvSpPr txBox="1"/>
      </cdr:nvSpPr>
      <cdr:spPr>
        <a:xfrm xmlns:a="http://schemas.openxmlformats.org/drawingml/2006/main">
          <a:off x="838200" y="4143376"/>
          <a:ext cx="16287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Source: CARB</a:t>
          </a:r>
          <a:r>
            <a:rPr lang="en-US" sz="1000" baseline="0"/>
            <a:t>, EMFAC2021</a:t>
          </a:r>
          <a:endParaRPr lang="en-US" sz="10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rellano.mysocialpinpoint.com/metro-710-task-force/map#/sidebar/tab/abou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a:cs typeface="Calibri"/>
              </a:rPr>
              <a:t>Erika</a:t>
            </a:r>
          </a:p>
          <a:p>
            <a:pPr>
              <a:lnSpc>
                <a:spcPct val="90000"/>
              </a:lnSpc>
              <a:spcBef>
                <a:spcPts val="1019"/>
              </a:spcBef>
            </a:pPr>
            <a:endParaRPr lang="en-US" b="1">
              <a:cs typeface="Calibri"/>
            </a:endParaRP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289358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982"/>
              </a:spcBef>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418831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7169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412635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20275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cs typeface="Calibri"/>
            </a:endParaRPr>
          </a:p>
          <a:p>
            <a:r>
              <a:rPr lang="en-US">
                <a:cs typeface="Calibri"/>
              </a:rPr>
              <a:t>Move July/August to one column to add November</a:t>
            </a:r>
          </a:p>
          <a:p>
            <a:endParaRPr lang="en-US">
              <a:cs typeface="Calibri"/>
            </a:endParaRPr>
          </a:p>
          <a:p>
            <a:r>
              <a:rPr lang="en-US">
                <a:cs typeface="Calibri"/>
              </a:rPr>
              <a:t>If time allows in October, bring to Task Force as a presentation. Can't bring to Metro board unless finalized a month in advance</a:t>
            </a:r>
          </a:p>
          <a:p>
            <a:endParaRPr lang="en-US">
              <a:solidFill>
                <a:srgbClr val="000000"/>
              </a:solidFill>
              <a:latin typeface="Calibri" panose="020F0502020204030204"/>
              <a:cs typeface="Calibri" panose="020F0502020204030204"/>
            </a:endParaRPr>
          </a:p>
          <a:p>
            <a:pPr marL="279400" indent="-279400"/>
            <a:r>
              <a:rPr lang="en-US" sz="1900">
                <a:solidFill>
                  <a:srgbClr val="000000"/>
                </a:solidFill>
                <a:latin typeface="Calibri"/>
                <a:cs typeface="Calibri"/>
              </a:rPr>
              <a:t>D. Report back in September 2022 on the development and implementation of this Investment</a:t>
            </a:r>
          </a:p>
          <a:p>
            <a:pPr marL="279400" indent="-279400"/>
            <a:r>
              <a:rPr lang="en-US" sz="1900">
                <a:solidFill>
                  <a:srgbClr val="000000"/>
                </a:solidFill>
                <a:latin typeface="Calibri"/>
                <a:cs typeface="Calibri"/>
              </a:rPr>
              <a:t>	Strategy, including the minimum of three initiatives applying for available State and Federal</a:t>
            </a:r>
          </a:p>
          <a:p>
            <a:pPr marL="279400" indent="-279400"/>
            <a:r>
              <a:rPr lang="en-US" sz="1900">
                <a:solidFill>
                  <a:srgbClr val="000000"/>
                </a:solidFill>
                <a:latin typeface="Calibri"/>
                <a:cs typeface="Calibri"/>
              </a:rPr>
              <a:t>	funding in Calendar Year 2022.</a:t>
            </a:r>
          </a:p>
          <a:p>
            <a:pPr marL="285708" indent="-285708">
              <a:buFont typeface="Arial"/>
              <a:buChar char="•"/>
            </a:pPr>
            <a:endParaRPr lang="en-US" sz="1800">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006954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06552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When the Metro Board action in October 2021 (Motion 16) to commit $50 million as seed funding for an I-710 South Zero Emission (ZE) Truck program</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u="sng" err="1">
                <a:solidFill>
                  <a:srgbClr val="008080"/>
                </a:solidFill>
                <a:effectLst/>
                <a:latin typeface="Calibri" panose="020F0502020204030204" pitchFamily="34" charset="0"/>
                <a:ea typeface="Calibri" panose="020F0502020204030204" pitchFamily="34" charset="0"/>
                <a:cs typeface="Arial" panose="020B0604020202020204" pitchFamily="34" charset="0"/>
              </a:rPr>
              <a:t>it</a:t>
            </a:r>
            <a:r>
              <a:rPr lang="en-US" sz="1800" strike="sngStrike" err="1">
                <a:solidFill>
                  <a:srgbClr val="FF0000"/>
                </a:solidFill>
                <a:effectLst/>
                <a:latin typeface="Calibri" panose="020F0502020204030204" pitchFamily="34" charset="0"/>
                <a:ea typeface="Calibri" panose="020F0502020204030204" pitchFamily="34" charset="0"/>
                <a:cs typeface="Arial" panose="020B0604020202020204" pitchFamily="34" charset="0"/>
              </a:rPr>
              <a:t>It</a:t>
            </a:r>
            <a:r>
              <a:rPr lang="en-US" sz="1800">
                <a:effectLst/>
                <a:latin typeface="Calibri" panose="020F0502020204030204" pitchFamily="34" charset="0"/>
                <a:ea typeface="Calibri" panose="020F0502020204030204" pitchFamily="34" charset="0"/>
                <a:cs typeface="Arial" panose="020B0604020202020204" pitchFamily="34" charset="0"/>
              </a:rPr>
              <a:t> was understood at the time that the full corridor deployment of zero emission trucks and supporting infrastructure would cost more than $50 million.  With that in mind, this Project Framework and Principles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incorporate </a:t>
            </a:r>
            <a:r>
              <a:rPr lang="en-US" sz="1800">
                <a:effectLst/>
                <a:latin typeface="Calibri" panose="020F0502020204030204" pitchFamily="34" charset="0"/>
                <a:ea typeface="Calibri" panose="020F0502020204030204" pitchFamily="34" charset="0"/>
                <a:cs typeface="Arial" panose="020B0604020202020204" pitchFamily="34" charset="0"/>
              </a:rPr>
              <a:t>these fundamental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elements </a:t>
            </a:r>
            <a:r>
              <a:rPr lang="en-US" sz="1800">
                <a:effectLst/>
                <a:latin typeface="Calibri" panose="020F0502020204030204" pitchFamily="34" charset="0"/>
                <a:ea typeface="Calibri" panose="020F0502020204030204" pitchFamily="34" charset="0"/>
                <a:cs typeface="Arial" panose="020B0604020202020204" pitchFamily="34" charset="0"/>
              </a:rPr>
              <a:t>and seek to leverage and amplify th</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at</a:t>
            </a:r>
            <a:r>
              <a:rPr lang="en-US" sz="1800">
                <a:effectLst/>
                <a:latin typeface="Calibri" panose="020F0502020204030204" pitchFamily="34" charset="0"/>
                <a:ea typeface="Calibri" panose="020F0502020204030204" pitchFamily="34" charset="0"/>
                <a:cs typeface="Arial" panose="020B0604020202020204" pitchFamily="34" charset="0"/>
              </a:rPr>
              <a:t> $50 million</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 seed </a:t>
            </a:r>
            <a:r>
              <a:rPr lang="en-US" sz="1800">
                <a:effectLst/>
                <a:latin typeface="Calibri" panose="020F0502020204030204" pitchFamily="34" charset="0"/>
                <a:ea typeface="Calibri" panose="020F0502020204030204" pitchFamily="34" charset="0"/>
                <a:cs typeface="Arial" panose="020B0604020202020204" pitchFamily="34" charset="0"/>
              </a:rPr>
              <a:t>funding.</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The Program Framework and Principles for the Zero Emission Truck Program were developed through collaboration with the 710 Zero Emission Truck Working Group.  Five major themes were brought forward through discussions with the Working Group for consideration: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100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Community Engagement</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Strategic partnerships and funding opportunities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Legislative and policy initiatives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Truck subsidies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Environmental impacts and equitable outcomes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Program Framework</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LA Metro recommends to the ZE Truck Working Group that the majority seed funding of $50 million be allocated towards deployment of supporting clean transportation infrastructure (electric and hydrogen) with a small set-aside of money reserved to support ZE truck purchases for</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 independent owner/operators truck owners who live and work in the corridor.</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 …. </a:t>
            </a:r>
            <a:r>
              <a:rPr lang="en-US" sz="1800">
                <a:effectLst/>
                <a:latin typeface="Calibri" panose="020F0502020204030204" pitchFamily="34" charset="0"/>
                <a:ea typeface="Calibri" panose="020F0502020204030204" pitchFamily="34" charset="0"/>
                <a:cs typeface="Arial" panose="020B0604020202020204" pitchFamily="34" charset="0"/>
              </a:rPr>
              <a:t> The recommendation is based on a working group consensus that vehicle technology is well advanced to a level for commercialization to reach 2030 goals, but that supporting infrastructure (I.e., charging/fueling stations and energy supply) is lagging.  There is a critical need to accelerate wide deployment.  The Working Group also recommends strongly that throughout the implementation plan development process, corridor communities and freight industry communities are engaged to ensure that the implementation plan is designed such that their needs will be fulfilled when the Zero Emission Truck program is deployed.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352383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0"/>
              </a:spcBef>
              <a:spcAft>
                <a:spcPts val="1200"/>
              </a:spcAft>
            </a:pPr>
            <a:r>
              <a:rPr lang="en-US" b="1">
                <a:cs typeface="Calibri"/>
              </a:rPr>
              <a:t>KC: have a process to clearly define what community benefits are and how they will be incorporated into investment.</a:t>
            </a:r>
          </a:p>
          <a:p>
            <a:pPr>
              <a:lnSpc>
                <a:spcPct val="150000"/>
              </a:lnSpc>
              <a:spcBef>
                <a:spcPct val="0"/>
              </a:spcBef>
              <a:spcAft>
                <a:spcPts val="1200"/>
              </a:spcAft>
            </a:pPr>
            <a:endParaRPr lang="en-US" b="1">
              <a:cs typeface="Calibri"/>
            </a:endParaRPr>
          </a:p>
          <a:p>
            <a:pPr>
              <a:lnSpc>
                <a:spcPct val="150000"/>
              </a:lnSpc>
              <a:spcBef>
                <a:spcPct val="0"/>
              </a:spcBef>
              <a:spcAft>
                <a:spcPts val="1200"/>
              </a:spcAft>
            </a:pPr>
            <a:r>
              <a:rPr lang="en-US" b="1">
                <a:cs typeface="Calibri"/>
              </a:rPr>
              <a:t>While seeking grant support, including a community benefit measure in grant application consideration and program development. Not only strengthen application, but provide support in the funding portfolio for the project</a:t>
            </a:r>
            <a:endParaRPr lang="en-US"/>
          </a:p>
          <a:p>
            <a:pPr>
              <a:lnSpc>
                <a:spcPct val="150000"/>
              </a:lnSpc>
              <a:spcBef>
                <a:spcPct val="0"/>
              </a:spcBef>
              <a:spcAft>
                <a:spcPts val="1200"/>
              </a:spcAft>
            </a:pPr>
            <a:endParaRPr lang="en-US" b="1">
              <a:cs typeface="Calibri"/>
            </a:endParaRPr>
          </a:p>
          <a:p>
            <a:pPr>
              <a:lnSpc>
                <a:spcPct val="150000"/>
              </a:lnSpc>
              <a:spcBef>
                <a:spcPct val="0"/>
              </a:spcBef>
              <a:spcAft>
                <a:spcPts val="1200"/>
              </a:spcAft>
            </a:pPr>
            <a:r>
              <a:rPr lang="en-US" b="1">
                <a:cs typeface="Calibri"/>
              </a:rPr>
              <a:t>CTC Committee has procedural equity as a priority. They will be looking to support these kinds of measures in applications. </a:t>
            </a:r>
          </a:p>
          <a:p>
            <a:pPr>
              <a:lnSpc>
                <a:spcPct val="150000"/>
              </a:lnSpc>
              <a:spcBef>
                <a:spcPct val="0"/>
              </a:spcBef>
              <a:spcAft>
                <a:spcPts val="1200"/>
              </a:spcAft>
            </a:pPr>
            <a:endParaRPr lang="en-US" b="1">
              <a:cs typeface="Calibri"/>
            </a:endParaRPr>
          </a:p>
          <a:p>
            <a:pPr>
              <a:lnSpc>
                <a:spcPct val="150000"/>
              </a:lnSpc>
              <a:spcBef>
                <a:spcPct val="0"/>
              </a:spcBef>
              <a:spcAft>
                <a:spcPts val="1200"/>
              </a:spcAft>
            </a:pPr>
            <a:r>
              <a:rPr lang="en-US" b="1">
                <a:cs typeface="Calibri"/>
              </a:rPr>
              <a:t>Monitor emissions once built, mitigating construction emissions, cover ongoing operations of charging facilities (measure increase/decrease). As we move through committees, make sure to focus on rectifying past harms and mitigate future harms. Seeking funding to mitigate any of those impacts</a:t>
            </a:r>
          </a:p>
          <a:p>
            <a:pPr>
              <a:lnSpc>
                <a:spcPct val="150000"/>
              </a:lnSpc>
              <a:spcBef>
                <a:spcPct val="0"/>
              </a:spcBef>
              <a:spcAft>
                <a:spcPts val="1200"/>
              </a:spcAft>
            </a:pPr>
            <a:endParaRPr lang="en-US" b="1"/>
          </a:p>
          <a:p>
            <a:pPr>
              <a:lnSpc>
                <a:spcPct val="150000"/>
              </a:lnSpc>
              <a:spcBef>
                <a:spcPct val="0"/>
              </a:spcBef>
              <a:spcAft>
                <a:spcPts val="1200"/>
              </a:spcAft>
            </a:pPr>
            <a:r>
              <a:rPr lang="en-US" b="1"/>
              <a:t>Here’s What We Heard</a:t>
            </a:r>
            <a:endParaRPr lang="en-US">
              <a:cs typeface="Calibri"/>
            </a:endParaRPr>
          </a:p>
          <a:p>
            <a:pPr marL="285750" indent="-285750">
              <a:lnSpc>
                <a:spcPct val="150000"/>
              </a:lnSpc>
              <a:spcBef>
                <a:spcPct val="0"/>
              </a:spcBef>
              <a:spcAft>
                <a:spcPts val="1200"/>
              </a:spcAft>
              <a:buFont typeface="Arial,Sans-Serif"/>
              <a:buChar char="•"/>
            </a:pPr>
            <a:r>
              <a:rPr lang="en-US" b="1"/>
              <a:t>Consider replacing "owner/operator" as a term because the model is in flux. We should not pin funding priorities to owner/operators because they may not exist as we know them today.</a:t>
            </a:r>
            <a:endParaRPr lang="en-US"/>
          </a:p>
          <a:p>
            <a:pPr marL="285750" indent="-285750">
              <a:lnSpc>
                <a:spcPct val="150000"/>
              </a:lnSpc>
              <a:spcBef>
                <a:spcPct val="0"/>
              </a:spcBef>
              <a:spcAft>
                <a:spcPts val="1200"/>
              </a:spcAft>
              <a:buFont typeface="Arial,Sans-Serif"/>
              <a:buChar char="•"/>
            </a:pPr>
            <a:r>
              <a:rPr lang="en-US" b="1"/>
              <a:t>Add a mobile source pollution reduction review committee</a:t>
            </a:r>
            <a:endParaRPr lang="en-US"/>
          </a:p>
          <a:p>
            <a:pPr marL="285750" indent="-285750">
              <a:lnSpc>
                <a:spcPct val="150000"/>
              </a:lnSpc>
              <a:spcBef>
                <a:spcPct val="0"/>
              </a:spcBef>
              <a:spcAft>
                <a:spcPts val="1200"/>
              </a:spcAft>
              <a:buFont typeface="Arial,Sans-Serif"/>
              <a:buChar char="•"/>
            </a:pPr>
            <a:r>
              <a:rPr lang="en-US" b="1"/>
              <a:t>Encourage support for domicile and public charging, where there aren't many resources currently available</a:t>
            </a:r>
            <a:endParaRPr lang="en-US"/>
          </a:p>
          <a:p>
            <a:pPr marL="285750" indent="-285750">
              <a:lnSpc>
                <a:spcPct val="150000"/>
              </a:lnSpc>
              <a:spcBef>
                <a:spcPct val="0"/>
              </a:spcBef>
              <a:spcAft>
                <a:spcPts val="1200"/>
              </a:spcAft>
              <a:buFont typeface="Arial,Sans-Serif"/>
              <a:buChar char="•"/>
            </a:pPr>
            <a:r>
              <a:rPr lang="en-US" b="1"/>
              <a:t>Need greater clarity on specific areas of infrastructure development (e.g. trucking stations, ports, garages, homes)</a:t>
            </a:r>
            <a:endParaRPr lang="en-US"/>
          </a:p>
          <a:p>
            <a:endParaRPr lang="en-US"/>
          </a:p>
          <a:p>
            <a:endParaRPr lang="en-US"/>
          </a:p>
          <a:p>
            <a:r>
              <a:rPr lang="en-US"/>
              <a:t>Michael</a:t>
            </a:r>
            <a:endParaRPr lang="en-US">
              <a:cs typeface="Calibri" panose="020F0502020204030204"/>
            </a:endParaRPr>
          </a:p>
          <a:p>
            <a:endParaRPr lang="en-US"/>
          </a:p>
          <a:p>
            <a:endParaRPr lang="en-US"/>
          </a:p>
          <a:p>
            <a:r>
              <a:rPr lang="en-US"/>
              <a:t>Process—Strategic funding opportunities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27186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0"/>
              </a:spcBef>
              <a:spcAft>
                <a:spcPts val="1200"/>
              </a:spcAft>
            </a:pPr>
            <a:r>
              <a:rPr lang="en-US" b="1">
                <a:cs typeface="Calibri"/>
              </a:rPr>
              <a:t>KCD: depends on what the decision is and what the process is within that structure. </a:t>
            </a:r>
          </a:p>
          <a:p>
            <a:pPr>
              <a:lnSpc>
                <a:spcPct val="150000"/>
              </a:lnSpc>
              <a:spcBef>
                <a:spcPct val="0"/>
              </a:spcBef>
              <a:spcAft>
                <a:spcPts val="1200"/>
              </a:spcAft>
            </a:pPr>
            <a:r>
              <a:rPr lang="en-US" b="1">
                <a:cs typeface="Calibri"/>
              </a:rPr>
              <a:t>Disconnect last time: would review and city council didn't necessarily listen. Figure out how community input isn't just public comment. </a:t>
            </a:r>
          </a:p>
          <a:p>
            <a:pPr>
              <a:lnSpc>
                <a:spcPct val="150000"/>
              </a:lnSpc>
              <a:spcBef>
                <a:spcPct val="0"/>
              </a:spcBef>
              <a:spcAft>
                <a:spcPts val="1200"/>
              </a:spcAft>
            </a:pPr>
            <a:r>
              <a:rPr lang="en-US" b="1">
                <a:cs typeface="Calibri"/>
              </a:rPr>
              <a:t>SDS: CEHAJ partnering with LACI. Haven't gone beyond CEHAJ members into community with regard to siting concerns. </a:t>
            </a:r>
          </a:p>
          <a:p>
            <a:pPr>
              <a:lnSpc>
                <a:spcPct val="150000"/>
              </a:lnSpc>
              <a:spcBef>
                <a:spcPct val="0"/>
              </a:spcBef>
              <a:spcAft>
                <a:spcPts val="1200"/>
              </a:spcAft>
            </a:pPr>
            <a:r>
              <a:rPr lang="en-US" b="1">
                <a:cs typeface="Calibri"/>
              </a:rPr>
              <a:t>Discuss what decision-making power could look like with ZET and EWG</a:t>
            </a:r>
          </a:p>
          <a:p>
            <a:pPr>
              <a:lnSpc>
                <a:spcPct val="150000"/>
              </a:lnSpc>
              <a:spcBef>
                <a:spcPct val="0"/>
              </a:spcBef>
              <a:spcAft>
                <a:spcPts val="1200"/>
              </a:spcAft>
            </a:pPr>
            <a:endParaRPr lang="en-US" b="1">
              <a:cs typeface="Calibri"/>
            </a:endParaRPr>
          </a:p>
          <a:p>
            <a:pPr>
              <a:lnSpc>
                <a:spcPct val="150000"/>
              </a:lnSpc>
              <a:spcBef>
                <a:spcPct val="0"/>
              </a:spcBef>
              <a:spcAft>
                <a:spcPts val="1200"/>
              </a:spcAft>
            </a:pPr>
            <a:r>
              <a:rPr lang="en-US" b="1">
                <a:cs typeface="Calibri"/>
              </a:rPr>
              <a:t>Not happening as a part of the broader CBO strategy unless we push. Can offer CLC and other community members an educational workshop to share info (record it).</a:t>
            </a:r>
            <a:endParaRPr lang="en-US"/>
          </a:p>
          <a:p>
            <a:pPr>
              <a:lnSpc>
                <a:spcPct val="150000"/>
              </a:lnSpc>
              <a:spcBef>
                <a:spcPct val="0"/>
              </a:spcBef>
              <a:spcAft>
                <a:spcPts val="1200"/>
              </a:spcAft>
            </a:pPr>
            <a:endParaRPr lang="en-US" b="1">
              <a:cs typeface="Calibri"/>
            </a:endParaRPr>
          </a:p>
          <a:p>
            <a:pPr>
              <a:lnSpc>
                <a:spcPct val="150000"/>
              </a:lnSpc>
              <a:spcBef>
                <a:spcPct val="0"/>
              </a:spcBef>
              <a:spcAft>
                <a:spcPts val="1200"/>
              </a:spcAft>
            </a:pPr>
            <a:r>
              <a:rPr lang="en-US" b="1">
                <a:cs typeface="Calibri"/>
              </a:rPr>
              <a:t>CEHAJ Letter</a:t>
            </a:r>
          </a:p>
          <a:p>
            <a:pPr>
              <a:lnSpc>
                <a:spcPct val="150000"/>
              </a:lnSpc>
              <a:spcBef>
                <a:spcPct val="0"/>
              </a:spcBef>
              <a:spcAft>
                <a:spcPts val="1200"/>
              </a:spcAft>
            </a:pPr>
            <a:r>
              <a:rPr lang="en-US" b="1">
                <a:cs typeface="Calibri"/>
              </a:rPr>
              <a:t>Include </a:t>
            </a:r>
          </a:p>
          <a:p>
            <a:pPr>
              <a:lnSpc>
                <a:spcPct val="150000"/>
              </a:lnSpc>
              <a:spcBef>
                <a:spcPct val="0"/>
              </a:spcBef>
              <a:spcAft>
                <a:spcPts val="1200"/>
              </a:spcAft>
            </a:pPr>
            <a:endParaRPr lang="en-US" b="1"/>
          </a:p>
          <a:p>
            <a:pPr>
              <a:lnSpc>
                <a:spcPct val="150000"/>
              </a:lnSpc>
              <a:spcBef>
                <a:spcPct val="0"/>
              </a:spcBef>
              <a:spcAft>
                <a:spcPts val="1200"/>
              </a:spcAft>
            </a:pPr>
            <a:endParaRPr lang="en-US" b="1"/>
          </a:p>
          <a:p>
            <a:pPr>
              <a:lnSpc>
                <a:spcPct val="150000"/>
              </a:lnSpc>
              <a:spcBef>
                <a:spcPct val="0"/>
              </a:spcBef>
              <a:spcAft>
                <a:spcPts val="1200"/>
              </a:spcAft>
            </a:pPr>
            <a:r>
              <a:rPr lang="en-US" b="1"/>
              <a:t>Here’s What We Heard</a:t>
            </a:r>
            <a:endParaRPr lang="en-US">
              <a:cs typeface="Calibri"/>
            </a:endParaRPr>
          </a:p>
          <a:p>
            <a:pPr marL="285750" indent="-285750">
              <a:lnSpc>
                <a:spcPct val="150000"/>
              </a:lnSpc>
              <a:spcBef>
                <a:spcPct val="0"/>
              </a:spcBef>
              <a:spcAft>
                <a:spcPts val="1200"/>
              </a:spcAft>
              <a:buFont typeface="Arial,Sans-Serif"/>
              <a:buChar char="•"/>
            </a:pPr>
            <a:r>
              <a:rPr lang="en-US" b="1"/>
              <a:t>Education around ZE truck and infrastructure deployment, operations, and impact is important for community buy-in</a:t>
            </a:r>
            <a:endParaRPr lang="en-US"/>
          </a:p>
          <a:p>
            <a:pPr marL="285750" indent="-285750">
              <a:lnSpc>
                <a:spcPct val="150000"/>
              </a:lnSpc>
              <a:spcBef>
                <a:spcPct val="0"/>
              </a:spcBef>
              <a:spcAft>
                <a:spcPts val="1200"/>
              </a:spcAft>
              <a:buFont typeface="Arial,Sans-Serif"/>
              <a:buChar char="•"/>
            </a:pPr>
            <a:r>
              <a:rPr lang="en-US" b="1"/>
              <a:t>Educate communities intentionally by providing deeper context, rather than bombarding them with information</a:t>
            </a:r>
            <a:endParaRPr lang="en-US"/>
          </a:p>
          <a:p>
            <a:pPr marL="285750" indent="-285750">
              <a:lnSpc>
                <a:spcPct val="150000"/>
              </a:lnSpc>
              <a:spcBef>
                <a:spcPct val="0"/>
              </a:spcBef>
              <a:spcAft>
                <a:spcPts val="1200"/>
              </a:spcAft>
              <a:buFont typeface="Arial,Sans-Serif"/>
              <a:buChar char="•"/>
            </a:pPr>
            <a:r>
              <a:rPr lang="en-US" b="1"/>
              <a:t>Consider community events and opportunities for the trucking industry to interact with community members to build understanding</a:t>
            </a:r>
            <a:endParaRPr lang="en-US"/>
          </a:p>
          <a:p>
            <a:endParaRPr lang="en-US"/>
          </a:p>
          <a:p>
            <a:endParaRPr lang="en-US"/>
          </a:p>
          <a:p>
            <a:r>
              <a:rPr lang="en-US"/>
              <a:t>Michael</a:t>
            </a:r>
            <a:endParaRPr lang="en-US">
              <a:cs typeface="Calibri" panose="020F0502020204030204"/>
            </a:endParaRPr>
          </a:p>
          <a:p>
            <a:endParaRPr lang="en-US"/>
          </a:p>
          <a:p>
            <a:r>
              <a:rPr lang="en-US"/>
              <a:t>SB 671 letter REFERENCE</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3757264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KCD: clarify what types of "protections" </a:t>
            </a:r>
          </a:p>
          <a:p>
            <a:r>
              <a:rPr lang="en-US" b="1">
                <a:cs typeface="Calibri"/>
              </a:rPr>
              <a:t>SDS: (e.g. idling, illegal parking, air quality mitigation, monitor air pollution throughout operation)</a:t>
            </a:r>
          </a:p>
          <a:p>
            <a:r>
              <a:rPr lang="en-US" b="1">
                <a:cs typeface="Calibri"/>
              </a:rPr>
              <a:t>Need further clarification on "concerns to repair past harms" - have a deeper dive into this discussion</a:t>
            </a:r>
          </a:p>
          <a:p>
            <a:r>
              <a:rPr lang="en-US" b="1">
                <a:cs typeface="Calibri"/>
              </a:rPr>
              <a:t>Core purpose of the program not necessarily changing, more the "how"</a:t>
            </a:r>
          </a:p>
          <a:p>
            <a:endParaRPr lang="en-US" b="1">
              <a:cs typeface="Calibri"/>
            </a:endParaRPr>
          </a:p>
          <a:p>
            <a:endParaRPr lang="en-US" b="1">
              <a:cs typeface="Calibri"/>
            </a:endParaRPr>
          </a:p>
          <a:p>
            <a:r>
              <a:rPr lang="en-US" b="1">
                <a:cs typeface="Calibri"/>
              </a:rPr>
              <a:t>Purpose is to accelerate a regional program that will, overall, repair past harms. This isn't reparation mitigation, but a strategic catalytic program to accelerate ZE deployment. </a:t>
            </a:r>
          </a:p>
          <a:p>
            <a:endParaRPr lang="en-US" b="1">
              <a:cs typeface="Calibri"/>
            </a:endParaRPr>
          </a:p>
          <a:p>
            <a:r>
              <a:rPr lang="en-US" b="1"/>
              <a:t>Here’s What We Heard</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Where will funding for other benefits come from? How will additional infrastructure be paid for?</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Some infrastructure may be simple</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Would like to see specific targets and measurable performance indicators</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Will the Task Force and CLC vote on these principles?</a:t>
            </a:r>
            <a:endParaRPr lang="en-US">
              <a:cs typeface="Calibri" panose="020F0502020204030204"/>
            </a:endParaRPr>
          </a:p>
          <a:p>
            <a:endParaRPr lang="en-US"/>
          </a:p>
          <a:p>
            <a:endParaRPr lang="en-US"/>
          </a:p>
          <a:p>
            <a:endParaRPr lang="en-US"/>
          </a:p>
          <a:p>
            <a:endParaRPr lang="en-US"/>
          </a:p>
          <a:p>
            <a:endParaRPr lang="en-US"/>
          </a:p>
          <a:p>
            <a:r>
              <a:rPr lang="en-US"/>
              <a:t>Process—Strategic funding opportunities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1478818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1"/>
          </a:p>
          <a:p>
            <a:r>
              <a:rPr lang="en-US" b="1"/>
              <a:t>Here’s What We Heard</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Will require a concerted effort from many agencies to execute this effort. Must continue working together on these topics</a:t>
            </a:r>
            <a:endParaRPr lang="en-US">
              <a:cs typeface="Calibri"/>
            </a:endParaRPr>
          </a:p>
          <a:p>
            <a:endParaRPr lang="en-US">
              <a:cs typeface="Calibri"/>
            </a:endParaRPr>
          </a:p>
          <a:p>
            <a:endParaRPr lang="en-US"/>
          </a:p>
          <a:p>
            <a:r>
              <a:rPr lang="en-US"/>
              <a:t>Michael</a:t>
            </a:r>
            <a:endParaRPr lang="en-US">
              <a:cs typeface="Calibri" panose="020F0502020204030204"/>
            </a:endParaRPr>
          </a:p>
          <a:p>
            <a:pPr marL="0" lvl="1"/>
            <a:endParaRPr lang="en-US"/>
          </a:p>
          <a:p>
            <a:r>
              <a:rPr lang="en-US"/>
              <a:t>LA Metro and its partners, working through the 710 Task Force ZE Truck Working Group, brings together approximately 50 stakeholder organizations—from community representatives to regional government, freight industry to air quality regulators, transit operators to regional planners, and public health advocates to research institutions—to develop a ZE Truck Program that is part of a multimodal Investment Plan for the I-710 South Corridor that will be considered by the Metro Board of Directors upon completion. </a:t>
            </a:r>
            <a:endParaRPr lang="en-US">
              <a:cs typeface="Calibri"/>
            </a:endParaRPr>
          </a:p>
          <a:p>
            <a:endParaRPr lang="en-US"/>
          </a:p>
          <a:p>
            <a:r>
              <a:rPr lang="en-US"/>
              <a:t>This Program is intended to reflect and address the needs of our local communities, many of which are minority and disadvantaged economically, that are adjacent to the I-710 South Freeway and have borne for many years the myriad impacts—including those to public health resulting from toxic tailpipe emissions, as well as particulate matter (PM) from brake and tire dust—associated with the movement of people and goods through the corridor.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2801057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0"/>
              </a:spcBef>
              <a:spcAft>
                <a:spcPts val="1200"/>
              </a:spcAft>
            </a:pPr>
            <a:r>
              <a:rPr lang="en-US" b="1">
                <a:cs typeface="Calibri"/>
              </a:rPr>
              <a:t>Need to determine next steps (working within Metro's WFD team)</a:t>
            </a:r>
            <a:endParaRPr lang="en-US" b="1"/>
          </a:p>
          <a:p>
            <a:pPr>
              <a:lnSpc>
                <a:spcPct val="150000"/>
              </a:lnSpc>
              <a:spcBef>
                <a:spcPct val="0"/>
              </a:spcBef>
              <a:spcAft>
                <a:spcPts val="1200"/>
              </a:spcAft>
            </a:pPr>
            <a:endParaRPr lang="en-US" b="1"/>
          </a:p>
          <a:p>
            <a:pPr>
              <a:lnSpc>
                <a:spcPct val="150000"/>
              </a:lnSpc>
              <a:spcBef>
                <a:spcPct val="0"/>
              </a:spcBef>
              <a:spcAft>
                <a:spcPts val="1200"/>
              </a:spcAft>
            </a:pPr>
            <a:r>
              <a:rPr lang="en-US" b="1"/>
              <a:t>Here’s What We Heard</a:t>
            </a:r>
            <a:endParaRPr lang="en-US">
              <a:cs typeface="Calibri"/>
            </a:endParaRPr>
          </a:p>
          <a:p>
            <a:pPr marL="285750" indent="-285750">
              <a:lnSpc>
                <a:spcPct val="150000"/>
              </a:lnSpc>
              <a:spcBef>
                <a:spcPct val="0"/>
              </a:spcBef>
              <a:spcAft>
                <a:spcPts val="1200"/>
              </a:spcAft>
              <a:buFont typeface="Arial,Sans-Serif"/>
              <a:buChar char="•"/>
            </a:pPr>
            <a:r>
              <a:rPr lang="en-US" b="0"/>
              <a:t>Increase knowledge regarding ZE infrastructure, carbon reduction goals, etc.</a:t>
            </a:r>
            <a:endParaRPr lang="en-US" b="0">
              <a:cs typeface="Calibri"/>
            </a:endParaRPr>
          </a:p>
          <a:p>
            <a:pPr marL="285750" indent="-285750">
              <a:lnSpc>
                <a:spcPct val="150000"/>
              </a:lnSpc>
              <a:spcBef>
                <a:spcPct val="0"/>
              </a:spcBef>
              <a:spcAft>
                <a:spcPts val="1200"/>
              </a:spcAft>
              <a:buFont typeface="Arial,Sans-Serif"/>
              <a:buChar char="•"/>
            </a:pPr>
            <a:r>
              <a:rPr lang="en-US" b="0"/>
              <a:t>Need to consider implications and performance metrics for old hires vs. New hires, employment retention, and minimizing job loss</a:t>
            </a:r>
            <a:endParaRPr lang="en-US" b="0">
              <a:cs typeface="Calibri"/>
            </a:endParaRPr>
          </a:p>
          <a:p>
            <a:pPr marL="285750" indent="-285750">
              <a:lnSpc>
                <a:spcPct val="150000"/>
              </a:lnSpc>
              <a:spcBef>
                <a:spcPct val="0"/>
              </a:spcBef>
              <a:spcAft>
                <a:spcPts val="1200"/>
              </a:spcAft>
              <a:buFont typeface="Arial,Sans-Serif"/>
              <a:buChar char="•"/>
            </a:pPr>
            <a:r>
              <a:rPr lang="en-US" b="0"/>
              <a:t>Important to frame this effort as a community benefit that creates jobs and develops new skills in the workforce</a:t>
            </a:r>
            <a:endParaRPr lang="en-US" b="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1502126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Good for staff to review EPET and see what ZET can already answer. Beginning this process would help ground the conversation. (perhaps collaboratively between ZET staff and EWG staff)</a:t>
            </a:r>
            <a:endParaRPr lang="en-US"/>
          </a:p>
          <a:p>
            <a:endParaRPr lang="en-US">
              <a:cs typeface="Calibri"/>
            </a:endParaRPr>
          </a:p>
          <a:p>
            <a:r>
              <a:rPr lang="en-US">
                <a:cs typeface="Calibri"/>
              </a:rPr>
              <a:t>Can take principles from EPET to apply here, unsure if we can wait until it's finalized.</a:t>
            </a:r>
          </a:p>
          <a:p>
            <a:endParaRPr lang="en-US">
              <a:cs typeface="Calibri"/>
            </a:endParaRPr>
          </a:p>
          <a:p>
            <a:r>
              <a:rPr lang="en-US">
                <a:cs typeface="Calibri"/>
              </a:rPr>
              <a:t>Specific question from EPET included in CEHAJ footnote:</a:t>
            </a:r>
          </a:p>
          <a:p>
            <a:endParaRPr lang="en-US">
              <a:cs typeface="Calibri"/>
            </a:endParaRPr>
          </a:p>
          <a:p>
            <a:r>
              <a:rPr lang="en-US" b="1"/>
              <a:t>Here’s What We Heard</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Limit the number of metrics to a handful of truly meaningful ones</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Celebrate equitable outcomes </a:t>
            </a:r>
            <a:endParaRPr lang="en-US">
              <a:cs typeface="Calibri" panose="020F0502020204030204"/>
            </a:endParaRPr>
          </a:p>
          <a:p>
            <a:pPr marL="285750" indent="-285750">
              <a:lnSpc>
                <a:spcPct val="150000"/>
              </a:lnSpc>
              <a:spcBef>
                <a:spcPct val="0"/>
              </a:spcBef>
              <a:spcAft>
                <a:spcPts val="1200"/>
              </a:spcAft>
              <a:buFont typeface="Arial,Sans-Serif"/>
              <a:buChar char="•"/>
            </a:pPr>
            <a:r>
              <a:rPr lang="en-US"/>
              <a:t>Measure job growth, education, and community involvement levels</a:t>
            </a:r>
            <a:endParaRPr lang="en-US">
              <a:cs typeface="Calibri" panose="020F0502020204030204"/>
            </a:endParaRPr>
          </a:p>
          <a:p>
            <a:pPr>
              <a:lnSpc>
                <a:spcPct val="150000"/>
              </a:lnSpc>
              <a:spcBef>
                <a:spcPct val="0"/>
              </a:spcBef>
              <a:spcAft>
                <a:spcPts val="1200"/>
              </a:spcAft>
            </a:pPr>
            <a:r>
              <a:rPr lang="en-US" b="1"/>
              <a:t>Proposed Changes</a:t>
            </a:r>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p>
          <a:p>
            <a:r>
              <a:rPr lang="en-US"/>
              <a:t>Michael</a:t>
            </a:r>
            <a:endParaRPr lang="en-US">
              <a:cs typeface="Calibri" panose="020F0502020204030204"/>
            </a:endParaRPr>
          </a:p>
          <a:p>
            <a:endParaRPr lang="en-US"/>
          </a:p>
          <a:p>
            <a:r>
              <a:rPr lang="en-US" sz="1200">
                <a:effectLst/>
                <a:latin typeface="Calibri"/>
                <a:ea typeface="Calibri"/>
                <a:cs typeface="Calibri"/>
              </a:rPr>
              <a:t>The ZE Truck Program, through collaboration with regional partners, will work together to develop a variety of performance metrics to measure improvements in air quality, the movement of people and goods, safety, and quality of life for residents along the corridor.</a:t>
            </a:r>
            <a:r>
              <a:rPr lang="en-US">
                <a:latin typeface="Calibri"/>
                <a:ea typeface="Calibri"/>
                <a:cs typeface="Calibri"/>
              </a:rPr>
              <a:t> </a:t>
            </a:r>
            <a:endParaRPr lang="en-US" sz="1200">
              <a:latin typeface="Calibri" panose="020F0502020204030204" pitchFamily="34" charset="0"/>
              <a:ea typeface="Calibri"/>
              <a:cs typeface="Calibri"/>
            </a:endParaRPr>
          </a:p>
          <a:p>
            <a:endParaRPr lang="en-US" sz="1200">
              <a:latin typeface="Calibri"/>
              <a:ea typeface="Calibri"/>
              <a:cs typeface="Calibri"/>
            </a:endParaRPr>
          </a:p>
          <a:p>
            <a:r>
              <a:rPr lang="en-US" sz="1200">
                <a:effectLst/>
                <a:latin typeface="Calibri"/>
                <a:ea typeface="Calibri"/>
                <a:cs typeface="Calibri"/>
              </a:rPr>
              <a:t>These metrics will be used to monitor </a:t>
            </a:r>
            <a:r>
              <a:rPr lang="en-US" sz="1200">
                <a:latin typeface="Calibri"/>
                <a:ea typeface="Calibri"/>
                <a:cs typeface="Calibri"/>
              </a:rPr>
              <a:t>performance</a:t>
            </a:r>
            <a:r>
              <a:rPr lang="en-US" sz="1200">
                <a:effectLst/>
                <a:latin typeface="Calibri"/>
                <a:ea typeface="Calibri"/>
                <a:cs typeface="Calibri"/>
              </a:rPr>
              <a:t>, evaluate sustainable outcomes,</a:t>
            </a:r>
            <a:r>
              <a:rPr lang="en-US" sz="1200">
                <a:latin typeface="Calibri"/>
                <a:ea typeface="Calibri"/>
                <a:cs typeface="Calibri"/>
              </a:rPr>
              <a:t> and</a:t>
            </a:r>
            <a:r>
              <a:rPr lang="en-US" sz="1200">
                <a:effectLst/>
                <a:latin typeface="Calibri"/>
                <a:ea typeface="Calibri"/>
                <a:cs typeface="Calibri"/>
              </a:rPr>
              <a:t> identify potential areas of improvement</a:t>
            </a:r>
            <a:r>
              <a:rPr lang="en-US" sz="1200">
                <a:latin typeface="Calibri"/>
                <a:ea typeface="Calibri"/>
                <a:cs typeface="Calibri"/>
              </a:rPr>
              <a:t> that reduce disparities and maximize benefits for local communities</a:t>
            </a:r>
            <a:r>
              <a:rPr lang="en-US" sz="1200">
                <a:effectLst/>
                <a:latin typeface="Calibri"/>
                <a:ea typeface="Calibri"/>
                <a:cs typeface="Calibri"/>
              </a:rPr>
              <a:t>.</a:t>
            </a:r>
            <a:r>
              <a:rPr lang="en-US" sz="1200">
                <a:latin typeface="Calibri"/>
                <a:ea typeface="Calibri"/>
                <a:cs typeface="Calibri"/>
              </a:rPr>
              <a:t> </a:t>
            </a:r>
            <a:endParaRPr lang="en-US" sz="1200">
              <a:effectLst/>
              <a:latin typeface="Calibri" panose="020F0502020204030204" pitchFamily="34" charset="0"/>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969107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0"/>
              </a:spcBef>
              <a:spcAft>
                <a:spcPts val="1200"/>
              </a:spcAft>
            </a:pPr>
            <a:r>
              <a:rPr lang="en-US" b="1"/>
              <a:t>Here’s What We Heard</a:t>
            </a:r>
            <a:endParaRPr lang="en-US"/>
          </a:p>
          <a:p>
            <a:pPr marL="285750" indent="-285750">
              <a:lnSpc>
                <a:spcPct val="150000"/>
              </a:lnSpc>
              <a:spcBef>
                <a:spcPct val="0"/>
              </a:spcBef>
              <a:spcAft>
                <a:spcPts val="1200"/>
              </a:spcAft>
              <a:buFont typeface="Arial,Sans-Serif"/>
              <a:buChar char="•"/>
            </a:pPr>
            <a:r>
              <a:rPr lang="en-US"/>
              <a:t>Board and Supervisors need to drive as a priority</a:t>
            </a:r>
            <a:endParaRPr lang="en-US">
              <a:cs typeface="Calibri"/>
            </a:endParaRPr>
          </a:p>
          <a:p>
            <a:pPr marL="285750" indent="-285750">
              <a:lnSpc>
                <a:spcPct val="150000"/>
              </a:lnSpc>
              <a:spcBef>
                <a:spcPct val="0"/>
              </a:spcBef>
              <a:spcAft>
                <a:spcPts val="1200"/>
              </a:spcAft>
              <a:buFont typeface="Arial,Sans-Serif"/>
              <a:buChar char="•"/>
            </a:pPr>
            <a:r>
              <a:rPr lang="en-US"/>
              <a:t>Partner with legislators</a:t>
            </a:r>
            <a:endParaRPr lang="en-US">
              <a:cs typeface="Calibri"/>
            </a:endParaRPr>
          </a:p>
          <a:p>
            <a:pPr marL="285750" indent="-285750">
              <a:lnSpc>
                <a:spcPct val="150000"/>
              </a:lnSpc>
              <a:spcBef>
                <a:spcPct val="0"/>
              </a:spcBef>
              <a:spcAft>
                <a:spcPts val="1200"/>
              </a:spcAft>
              <a:buFont typeface="Arial,Sans-Serif"/>
              <a:buChar char="•"/>
            </a:pPr>
            <a:r>
              <a:rPr lang="en-US"/>
              <a:t>Provide a no-interest loan to the ports so they can accelerate their programs.</a:t>
            </a:r>
            <a:endParaRPr lang="en-US">
              <a:cs typeface="Calibri"/>
            </a:endParaRPr>
          </a:p>
          <a:p>
            <a:pPr marL="285750" indent="-285750">
              <a:lnSpc>
                <a:spcPct val="150000"/>
              </a:lnSpc>
              <a:spcBef>
                <a:spcPct val="0"/>
              </a:spcBef>
              <a:spcAft>
                <a:spcPts val="1200"/>
              </a:spcAft>
              <a:buFont typeface="Arial,Sans-Serif"/>
              <a:buChar char="•"/>
            </a:pPr>
            <a:r>
              <a:rPr lang="en-US"/>
              <a:t>Public investment should catalyze not replace existing private investments.</a:t>
            </a:r>
            <a:endParaRPr lang="en-US">
              <a:cs typeface="Calibri"/>
            </a:endParaRPr>
          </a:p>
          <a:p>
            <a:pPr marL="285750" indent="-285750">
              <a:spcBef>
                <a:spcPct val="0"/>
              </a:spcBef>
              <a:spcAft>
                <a:spcPts val="1200"/>
              </a:spcAft>
              <a:buFont typeface="Arial,Sans-Serif"/>
              <a:buChar char="•"/>
            </a:pPr>
            <a:r>
              <a:rPr lang="en-US"/>
              <a:t>Include the decision-making process for this principle as there can be a risk of catering to special interests.</a:t>
            </a:r>
            <a:endParaRPr lang="en-US">
              <a:cs typeface="Calibri"/>
            </a:endParaRPr>
          </a:p>
          <a:p>
            <a:endParaRPr lang="en-US" sz="1200">
              <a:latin typeface="Calibri" panose="020F0502020204030204" pitchFamily="34" charset="0"/>
              <a:ea typeface="Calibri"/>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1897374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sz="1200"/>
              <a:t>Taylor Thomas - </a:t>
            </a:r>
            <a:r>
              <a:rPr lang="en-US" sz="1200" b="1"/>
              <a:t>Getting the funding out for infrastructure and deployment as quickly as possible is important </a:t>
            </a:r>
            <a:r>
              <a:rPr lang="en-US" sz="1200"/>
              <a:t>and we can support that, but getting all of this money out by the end of 2024 is unrealistic given how slowly planning and environmental review happens. I support including a goal to expedite funding</a:t>
            </a:r>
          </a:p>
          <a:p>
            <a:endParaRPr lang="en-US" sz="1200">
              <a:highlight>
                <a:srgbClr val="FFFF00"/>
              </a:highlight>
              <a:latin typeface="Calibri" panose="020F0502020204030204" pitchFamily="34" charset="0"/>
              <a:ea typeface="Calibri"/>
              <a:cs typeface="Calibri" panose="020F0502020204030204" pitchFamily="34" charset="0"/>
            </a:endParaRPr>
          </a:p>
          <a:p>
            <a:r>
              <a:rPr lang="en-US" sz="1200"/>
              <a:t>Thomas </a:t>
            </a:r>
            <a:r>
              <a:rPr lang="en-US" sz="1200" err="1"/>
              <a:t>Jelenic</a:t>
            </a:r>
            <a:r>
              <a:rPr lang="en-US" sz="1200"/>
              <a:t> - general comment - concerned that none of the principles are focused on actually </a:t>
            </a:r>
            <a:r>
              <a:rPr lang="en-US" sz="1200" b="1"/>
              <a:t>expediting the delivery of Zero Emissions infrastructure. </a:t>
            </a:r>
            <a:r>
              <a:rPr lang="en-US" sz="1200"/>
              <a:t>Money needs to be spent and be spent quickly.</a:t>
            </a:r>
          </a:p>
          <a:p>
            <a:endParaRPr lang="en-US"/>
          </a:p>
          <a:p>
            <a:r>
              <a:rPr lang="en-US" err="1"/>
              <a:t>Jelenic</a:t>
            </a:r>
            <a:r>
              <a:rPr lang="en-US"/>
              <a:t>-spend by 2024 for meaningful impact</a:t>
            </a:r>
            <a:endParaRPr lang="en-US" sz="1200">
              <a:highlight>
                <a:srgbClr val="FFFF00"/>
              </a:highlight>
              <a:latin typeface="Calibri" panose="020F0502020204030204" pitchFamily="34" charset="0"/>
              <a:ea typeface="Calibri"/>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1427663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841459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50396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3982522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CEHAJ letter</a:t>
            </a:r>
          </a:p>
          <a:p>
            <a:pPr defTabSz="881390">
              <a:defRPr/>
            </a:pPr>
            <a:endParaRPr lang="en-US">
              <a:cs typeface="Calibri"/>
            </a:endParaRPr>
          </a:p>
          <a:p>
            <a:pPr defTabSz="881390">
              <a:defRPr/>
            </a:pPr>
            <a:r>
              <a:rPr lang="en-US"/>
              <a:t>commits to having representatives living in corridor communities play a role in co-designing the infrastructure site plan, including location and the types of infrastructure being deployed</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68070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1136918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1021675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2335347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2818313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Erika</a:t>
            </a:r>
          </a:p>
          <a:p>
            <a:pPr lvl="2"/>
            <a:endParaRPr lang="en-US" i="1">
              <a:cs typeface="Calibri"/>
            </a:endParaRPr>
          </a:p>
          <a:p>
            <a:pPr lvl="2"/>
            <a:endParaRPr lang="en-US" i="1">
              <a:cs typeface="Calibri"/>
            </a:endParaRPr>
          </a:p>
        </p:txBody>
      </p:sp>
      <p:sp>
        <p:nvSpPr>
          <p:cNvPr id="4" name="Slide Number Placeholder 3"/>
          <p:cNvSpPr>
            <a:spLocks noGrp="1"/>
          </p:cNvSpPr>
          <p:nvPr>
            <p:ph type="sldNum" sz="quarter" idx="5"/>
          </p:nvPr>
        </p:nvSpPr>
        <p:spPr/>
        <p:txBody>
          <a:bodyPr/>
          <a:lstStyle/>
          <a:p>
            <a:pPr defTabSz="457066">
              <a:defRPr/>
            </a:pPr>
            <a:fld id="{1CA99CD2-19A0-6F48-895C-C7AB61D791DF}" type="slidenum">
              <a:rPr lang="en-US">
                <a:solidFill>
                  <a:prstClr val="black"/>
                </a:solidFill>
                <a:latin typeface="Calibri" panose="020F0502020204030204"/>
              </a:rPr>
              <a:pPr defTabSz="457066">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4047501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BIOGRAPHIES</a:t>
            </a:r>
          </a:p>
          <a:p>
            <a:r>
              <a:rPr lang="en-US" b="0" i="0">
                <a:solidFill>
                  <a:srgbClr val="1F1F1F"/>
                </a:solidFill>
                <a:effectLst/>
                <a:latin typeface="AvenirLTStd-Book"/>
              </a:rPr>
              <a:t>Bill Robertson serves as the California Air Resources Board’s Heavy Duty Technology advisor. Current responsibilities include advising CARB’s Low NOx and incentive programs. He has been with CARB for 14 years working on various emissions and toxicity projects relating heavy duty diesel and alternative fuel exhaust. He has also participated in developing test procedures and vehicle and engine testing facilities. His educational background includes a Ph.D. in physical chemistry from Yale University and a B.S. in chemistry from Andrews University.</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37</a:t>
            </a:fld>
            <a:endParaRPr lang="en-US"/>
          </a:p>
        </p:txBody>
      </p:sp>
    </p:spTree>
    <p:extLst>
      <p:ext uri="{BB962C8B-B14F-4D97-AF65-F5344CB8AC3E}">
        <p14:creationId xmlns:p14="http://schemas.microsoft.com/office/powerpoint/2010/main" val="1596993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420D10-7B71-034E-B445-D78E7E4E8CA6}" type="slidenum">
              <a:rPr kumimoji="0" lang="en-US" sz="1200" b="0" i="0" u="none" strike="noStrike" kern="1200" cap="none" spc="0" normalizeH="0" baseline="0" noProof="0" smtClean="0">
                <a:ln>
                  <a:noFill/>
                </a:ln>
                <a:solidFill>
                  <a:prstClr val="black"/>
                </a:solidFill>
                <a:effectLst/>
                <a:uLnTx/>
                <a:uFillTx/>
                <a:latin typeface="Avenir LT Std 55 Roman" panose="020B0503020203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venir LT Std 55 Roman" panose="020B0503020203020204" pitchFamily="34" charset="77"/>
              <a:ea typeface="+mn-ea"/>
              <a:cs typeface="+mn-cs"/>
            </a:endParaRPr>
          </a:p>
        </p:txBody>
      </p:sp>
    </p:spTree>
    <p:extLst>
      <p:ext uri="{BB962C8B-B14F-4D97-AF65-F5344CB8AC3E}">
        <p14:creationId xmlns:p14="http://schemas.microsoft.com/office/powerpoint/2010/main" val="3295260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77351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Michael to introduce Akiko</a:t>
            </a:r>
          </a:p>
          <a:p>
            <a:pPr lvl="2"/>
            <a:endParaRPr lang="en-US" i="1">
              <a:cs typeface="Calibri"/>
            </a:endParaRPr>
          </a:p>
          <a:p>
            <a:pPr lvl="2"/>
            <a:endParaRPr lang="en-US" i="1">
              <a:cs typeface="Calibri"/>
            </a:endParaRPr>
          </a:p>
        </p:txBody>
      </p:sp>
      <p:sp>
        <p:nvSpPr>
          <p:cNvPr id="4" name="Slide Number Placeholder 3"/>
          <p:cNvSpPr>
            <a:spLocks noGrp="1"/>
          </p:cNvSpPr>
          <p:nvPr>
            <p:ph type="sldNum" sz="quarter" idx="5"/>
          </p:nvPr>
        </p:nvSpPr>
        <p:spPr/>
        <p:txBody>
          <a:bodyPr/>
          <a:lstStyle/>
          <a:p>
            <a:pPr defTabSz="457066">
              <a:defRPr/>
            </a:pPr>
            <a:fld id="{1CA99CD2-19A0-6F48-895C-C7AB61D791DF}" type="slidenum">
              <a:rPr lang="en-US">
                <a:solidFill>
                  <a:prstClr val="black"/>
                </a:solidFill>
                <a:latin typeface="Calibri" panose="020F0502020204030204"/>
              </a:rPr>
              <a:pPr defTabSz="457066">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000115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from EMFAC2021, vehicle inventory</a:t>
            </a:r>
          </a:p>
          <a:p>
            <a:endParaRPr lang="en-US"/>
          </a:p>
          <a:p>
            <a:r>
              <a:rPr lang="en-US"/>
              <a:t>Akiko</a:t>
            </a:r>
          </a:p>
        </p:txBody>
      </p:sp>
      <p:sp>
        <p:nvSpPr>
          <p:cNvPr id="4" name="Slide Number Placeholder 3"/>
          <p:cNvSpPr>
            <a:spLocks noGrp="1"/>
          </p:cNvSpPr>
          <p:nvPr>
            <p:ph type="sldNum" sz="quarter" idx="5"/>
          </p:nvPr>
        </p:nvSpPr>
        <p:spPr/>
        <p:txBody>
          <a:bodyPr/>
          <a:lstStyle/>
          <a:p>
            <a:fld id="{2C2836BE-5946-4DF6-830F-CF630F6374E4}" type="slidenum">
              <a:rPr lang="en-US" smtClean="0"/>
              <a:t>46</a:t>
            </a:fld>
            <a:endParaRPr lang="en-US"/>
          </a:p>
        </p:txBody>
      </p:sp>
    </p:spTree>
    <p:extLst>
      <p:ext uri="{BB962C8B-B14F-4D97-AF65-F5344CB8AC3E}">
        <p14:creationId xmlns:p14="http://schemas.microsoft.com/office/powerpoint/2010/main" val="2183748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2836BE-5946-4DF6-830F-CF630F6374E4}" type="slidenum">
              <a:rPr lang="en-US" smtClean="0"/>
              <a:t>47</a:t>
            </a:fld>
            <a:endParaRPr lang="en-US"/>
          </a:p>
        </p:txBody>
      </p:sp>
    </p:spTree>
    <p:extLst>
      <p:ext uri="{BB962C8B-B14F-4D97-AF65-F5344CB8AC3E}">
        <p14:creationId xmlns:p14="http://schemas.microsoft.com/office/powerpoint/2010/main" val="3132908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Akiko</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237013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Akiko</a:t>
            </a:r>
          </a:p>
          <a:p>
            <a:endParaRPr lang="en-US"/>
          </a:p>
          <a:p>
            <a:r>
              <a:rPr lang="en-US"/>
              <a:t># of charging ports needed assumes that trucks requiring semi-public charging lots for overnight charging, i.e., small fleets and small businesses, would also require public daytime fast charging.  Therefore, it was assumed that the # of charging ports required for public fast charging will be the same of the # of semi-public overnight charging ports.  </a:t>
            </a:r>
          </a:p>
          <a:p>
            <a:r>
              <a:rPr lang="en-US"/>
              <a:t>	- this assumption results in a conservative estimate.</a:t>
            </a:r>
          </a:p>
        </p:txBody>
      </p:sp>
      <p:sp>
        <p:nvSpPr>
          <p:cNvPr id="4" name="Slide Number Placeholder 3"/>
          <p:cNvSpPr>
            <a:spLocks noGrp="1"/>
          </p:cNvSpPr>
          <p:nvPr>
            <p:ph type="sldNum" sz="quarter" idx="5"/>
          </p:nvPr>
        </p:nvSpPr>
        <p:spPr/>
        <p:txBody>
          <a:bodyPr/>
          <a:lstStyle/>
          <a:p>
            <a:fld id="{2C2836BE-5946-4DF6-830F-CF630F6374E4}" type="slidenum">
              <a:rPr lang="en-US" smtClean="0"/>
              <a:t>49</a:t>
            </a:fld>
            <a:endParaRPr lang="en-US"/>
          </a:p>
        </p:txBody>
      </p:sp>
    </p:spTree>
    <p:extLst>
      <p:ext uri="{BB962C8B-B14F-4D97-AF65-F5344CB8AC3E}">
        <p14:creationId xmlns:p14="http://schemas.microsoft.com/office/powerpoint/2010/main" val="1010861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Akiko</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2732499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Akiko</a:t>
            </a:r>
          </a:p>
          <a:p>
            <a:endParaRPr lang="en-US"/>
          </a:p>
          <a:p>
            <a:endParaRPr lang="en-US"/>
          </a:p>
          <a:p>
            <a:r>
              <a:rPr lang="en-US"/>
              <a:t>The numbers assume that 100% of hydrogen fuel cell trucks will use public fueling stations.  </a:t>
            </a:r>
          </a:p>
        </p:txBody>
      </p:sp>
      <p:sp>
        <p:nvSpPr>
          <p:cNvPr id="4" name="Slide Number Placeholder 3"/>
          <p:cNvSpPr>
            <a:spLocks noGrp="1"/>
          </p:cNvSpPr>
          <p:nvPr>
            <p:ph type="sldNum" sz="quarter" idx="5"/>
          </p:nvPr>
        </p:nvSpPr>
        <p:spPr/>
        <p:txBody>
          <a:bodyPr/>
          <a:lstStyle/>
          <a:p>
            <a:fld id="{2C2836BE-5946-4DF6-830F-CF630F6374E4}" type="slidenum">
              <a:rPr lang="en-US" smtClean="0"/>
              <a:t>51</a:t>
            </a:fld>
            <a:endParaRPr lang="en-US"/>
          </a:p>
        </p:txBody>
      </p:sp>
    </p:spTree>
    <p:extLst>
      <p:ext uri="{BB962C8B-B14F-4D97-AF65-F5344CB8AC3E}">
        <p14:creationId xmlns:p14="http://schemas.microsoft.com/office/powerpoint/2010/main" val="308911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Akiko</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52</a:t>
            </a:fld>
            <a:endParaRPr lang="en-US"/>
          </a:p>
        </p:txBody>
      </p:sp>
    </p:spTree>
    <p:extLst>
      <p:ext uri="{BB962C8B-B14F-4D97-AF65-F5344CB8AC3E}">
        <p14:creationId xmlns:p14="http://schemas.microsoft.com/office/powerpoint/2010/main" val="2563077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009041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err="1">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 please ask if anyone needs Spanish interpretation</a:t>
            </a:r>
          </a:p>
          <a:p>
            <a:endParaRPr lang="en-US"/>
          </a:p>
          <a:p>
            <a:r>
              <a:rPr lang="en-US"/>
              <a:t>IF NOT—NO NEED TO REVIEW THIS SLIDE, subsequent slides no need to read the Spanish instructions</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91277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55</a:t>
            </a:fld>
            <a:endParaRPr lang="en-US"/>
          </a:p>
        </p:txBody>
      </p:sp>
    </p:spTree>
    <p:extLst>
      <p:ext uri="{BB962C8B-B14F-4D97-AF65-F5344CB8AC3E}">
        <p14:creationId xmlns:p14="http://schemas.microsoft.com/office/powerpoint/2010/main" val="2342067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https://710-south-corridor-task-force-lametro.hub.arcgis.com/</a:t>
            </a:r>
          </a:p>
        </p:txBody>
      </p:sp>
      <p:sp>
        <p:nvSpPr>
          <p:cNvPr id="4" name="Slide Number Placeholder 3"/>
          <p:cNvSpPr>
            <a:spLocks noGrp="1"/>
          </p:cNvSpPr>
          <p:nvPr>
            <p:ph type="sldNum" sz="quarter" idx="5"/>
          </p:nvPr>
        </p:nvSpPr>
        <p:spPr/>
        <p:txBody>
          <a:bodyPr/>
          <a:lstStyle/>
          <a:p>
            <a:fld id="{1CA99CD2-19A0-6F48-895C-C7AB61D791DF}" type="slidenum">
              <a:rPr lang="en-US" smtClean="0"/>
              <a:t>56</a:t>
            </a:fld>
            <a:endParaRPr lang="en-US"/>
          </a:p>
        </p:txBody>
      </p:sp>
    </p:spTree>
    <p:extLst>
      <p:ext uri="{BB962C8B-B14F-4D97-AF65-F5344CB8AC3E}">
        <p14:creationId xmlns:p14="http://schemas.microsoft.com/office/powerpoint/2010/main" val="1827609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r>
              <a:rPr lang="en-US"/>
              <a:t>Nancy</a:t>
            </a:r>
          </a:p>
          <a:p>
            <a:endParaRPr lang="en-US"/>
          </a:p>
          <a:p>
            <a:r>
              <a:rPr lang="en-US"/>
              <a:t>ADD QR CODE</a:t>
            </a:r>
          </a:p>
          <a:p>
            <a:endParaRPr lang="en-US"/>
          </a:p>
          <a:p>
            <a:r>
              <a:rPr lang="en-US"/>
              <a:t>Link:  </a:t>
            </a:r>
            <a:r>
              <a:rPr lang="en-US">
                <a:hlinkClick r:id="rId3"/>
              </a:rPr>
              <a:t>Metro 710 Task Force and Investment Plan | Social Pinpoint (mysocialpinpoint.com)</a:t>
            </a:r>
            <a:endParaRPr lang="en-US"/>
          </a:p>
          <a:p>
            <a:endParaRPr lang="en-US"/>
          </a:p>
          <a:p>
            <a:r>
              <a:rPr lang="en-US"/>
              <a:t>PART OF THE HUB</a:t>
            </a:r>
          </a:p>
        </p:txBody>
      </p:sp>
      <p:sp>
        <p:nvSpPr>
          <p:cNvPr id="4" name="Slide Number Placeholder 3"/>
          <p:cNvSpPr>
            <a:spLocks noGrp="1"/>
          </p:cNvSpPr>
          <p:nvPr>
            <p:ph type="sldNum" sz="quarter" idx="5"/>
          </p:nvPr>
        </p:nvSpPr>
        <p:spPr/>
        <p:txBody>
          <a:bodyPr/>
          <a:lstStyle/>
          <a:p>
            <a:fld id="{1CA99CD2-19A0-6F48-895C-C7AB61D791DF}" type="slidenum">
              <a:rPr lang="en-US" smtClean="0"/>
              <a:t>57</a:t>
            </a:fld>
            <a:endParaRPr lang="en-US"/>
          </a:p>
        </p:txBody>
      </p:sp>
    </p:spTree>
    <p:extLst>
      <p:ext uri="{BB962C8B-B14F-4D97-AF65-F5344CB8AC3E}">
        <p14:creationId xmlns:p14="http://schemas.microsoft.com/office/powerpoint/2010/main" val="2938640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pPr marL="171450" indent="-171450">
              <a:buFont typeface="Arial"/>
              <a:buChar char="•"/>
            </a:pPr>
            <a:r>
              <a:rPr lang="en-US">
                <a:cs typeface="Calibri"/>
              </a:rPr>
              <a:t>Metro and the project team invite you to attend the public workshops and help us invite as many as possible to join us. </a:t>
            </a:r>
          </a:p>
          <a:p>
            <a:pPr marL="171450" indent="-171450">
              <a:buFont typeface="Arial"/>
              <a:buChar char="•"/>
            </a:pPr>
            <a:r>
              <a:rPr lang="en-US">
                <a:cs typeface="Calibri"/>
              </a:rPr>
              <a:t>The dates and times were carefully set up to allow a variety of options and access to maximize participation</a:t>
            </a:r>
          </a:p>
          <a:p>
            <a:pPr marL="171450" indent="-171450">
              <a:buFont typeface="Arial"/>
              <a:buChar char="•"/>
            </a:pPr>
            <a:r>
              <a:rPr lang="en-US">
                <a:cs typeface="Calibri"/>
              </a:rPr>
              <a:t>Feel free to push out the meeting flyer – these public workshops will be round 3 to support the Multimodal Strategies, Projects and Programs phase, including gathering input on the interactive mapping tool and survey </a:t>
            </a:r>
          </a:p>
          <a:p>
            <a:pPr marL="171450" indent="-171450">
              <a:buFont typeface="Arial"/>
              <a:buChar char="•"/>
            </a:pPr>
            <a:r>
              <a:rPr lang="en-US">
                <a:cs typeface="Calibri"/>
              </a:rPr>
              <a:t>The meeting flyer will be shared with you along with a toolkit that will include easy-to-share assets (social media suggested content and widgets, and links for more information)</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58</a:t>
            </a:fld>
            <a:endParaRPr lang="en-US"/>
          </a:p>
        </p:txBody>
      </p:sp>
    </p:spTree>
    <p:extLst>
      <p:ext uri="{BB962C8B-B14F-4D97-AF65-F5344CB8AC3E}">
        <p14:creationId xmlns:p14="http://schemas.microsoft.com/office/powerpoint/2010/main" val="741308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60</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1C18-F2BE-4CD8-9E70-64DA0C399E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0DFCE6-8714-4E0B-AFD9-00DEF2E0B0AB}"/>
              </a:ext>
            </a:extLst>
          </p:cNvPr>
          <p:cNvSpPr>
            <a:spLocks noGrp="1"/>
          </p:cNvSpPr>
          <p:nvPr>
            <p:ph type="dt" sz="half" idx="10"/>
          </p:nvPr>
        </p:nvSpPr>
        <p:spPr/>
        <p:txBody>
          <a:bodyPr/>
          <a:lstStyle/>
          <a:p>
            <a:fld id="{58007E0F-95EF-4429-AB5C-B0AD5AF921C6}" type="datetimeFigureOut">
              <a:rPr lang="en-US" smtClean="0"/>
              <a:t>8/22/2024</a:t>
            </a:fld>
            <a:endParaRPr lang="en-US"/>
          </a:p>
        </p:txBody>
      </p:sp>
      <p:sp>
        <p:nvSpPr>
          <p:cNvPr id="4" name="Footer Placeholder 3">
            <a:extLst>
              <a:ext uri="{FF2B5EF4-FFF2-40B4-BE49-F238E27FC236}">
                <a16:creationId xmlns:a16="http://schemas.microsoft.com/office/drawing/2014/main" id="{D6AA9AAC-1A61-4F40-9D9A-ACE84E967F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2EE5C2-AF9B-44D4-A280-CBEA312CD6F1}"/>
              </a:ext>
            </a:extLst>
          </p:cNvPr>
          <p:cNvSpPr>
            <a:spLocks noGrp="1"/>
          </p:cNvSpPr>
          <p:nvPr>
            <p:ph type="sldNum" sz="quarter" idx="12"/>
          </p:nvPr>
        </p:nvSpPr>
        <p:spPr/>
        <p:txBody>
          <a:bodyPr/>
          <a:lstStyle/>
          <a:p>
            <a:fld id="{9B7F52E2-F793-4E65-88FB-89D3E1F02ABE}" type="slidenum">
              <a:rPr lang="en-US" smtClean="0"/>
              <a:t>‹#›</a:t>
            </a:fld>
            <a:endParaRPr lang="en-US"/>
          </a:p>
        </p:txBody>
      </p:sp>
    </p:spTree>
    <p:extLst>
      <p:ext uri="{BB962C8B-B14F-4D97-AF65-F5344CB8AC3E}">
        <p14:creationId xmlns:p14="http://schemas.microsoft.com/office/powerpoint/2010/main" val="1375901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F14C-7A8B-44AD-9D5F-6110A4F68B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92B13-6CE5-480E-9F8E-3FCF8B416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19E270-8DFF-4F74-ACE0-9483AA402F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99F21-A634-40BD-8B3B-0252196580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A2DDE8-5B50-47BC-BE9B-48B1BEB916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FE5E6A-C0D5-45C7-82F9-E38099CEE4C5}"/>
              </a:ext>
            </a:extLst>
          </p:cNvPr>
          <p:cNvSpPr>
            <a:spLocks noGrp="1"/>
          </p:cNvSpPr>
          <p:nvPr>
            <p:ph type="dt" sz="half" idx="10"/>
          </p:nvPr>
        </p:nvSpPr>
        <p:spPr/>
        <p:txBody>
          <a:bodyPr/>
          <a:lstStyle/>
          <a:p>
            <a:fld id="{58007E0F-95EF-4429-AB5C-B0AD5AF921C6}" type="datetimeFigureOut">
              <a:rPr lang="en-US" smtClean="0"/>
              <a:t>8/22/2024</a:t>
            </a:fld>
            <a:endParaRPr lang="en-US"/>
          </a:p>
        </p:txBody>
      </p:sp>
      <p:sp>
        <p:nvSpPr>
          <p:cNvPr id="8" name="Footer Placeholder 7">
            <a:extLst>
              <a:ext uri="{FF2B5EF4-FFF2-40B4-BE49-F238E27FC236}">
                <a16:creationId xmlns:a16="http://schemas.microsoft.com/office/drawing/2014/main" id="{D25B5BFE-6D5E-4BC0-871C-60ED7F068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090F31-AC47-4BCB-958E-94FA206EBD89}"/>
              </a:ext>
            </a:extLst>
          </p:cNvPr>
          <p:cNvSpPr>
            <a:spLocks noGrp="1"/>
          </p:cNvSpPr>
          <p:nvPr>
            <p:ph type="sldNum" sz="quarter" idx="12"/>
          </p:nvPr>
        </p:nvSpPr>
        <p:spPr/>
        <p:txBody>
          <a:bodyPr/>
          <a:lstStyle/>
          <a:p>
            <a:fld id="{9B7F52E2-F793-4E65-88FB-89D3E1F02ABE}" type="slidenum">
              <a:rPr lang="en-US" smtClean="0"/>
              <a:t>‹#›</a:t>
            </a:fld>
            <a:endParaRPr lang="en-US"/>
          </a:p>
        </p:txBody>
      </p:sp>
    </p:spTree>
    <p:extLst>
      <p:ext uri="{BB962C8B-B14F-4D97-AF65-F5344CB8AC3E}">
        <p14:creationId xmlns:p14="http://schemas.microsoft.com/office/powerpoint/2010/main" val="1518756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6.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5.emf"/><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716" r:id="rId11"/>
    <p:sldLayoutId id="2147483687" r:id="rId12"/>
    <p:sldLayoutId id="2147483717" r:id="rId13"/>
    <p:sldLayoutId id="2147483718" r:id="rId14"/>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ww2.arb.ca.gov/our-work/programs/advanced-clean-fleets" TargetMode="External"/><Relationship Id="rId2" Type="http://schemas.openxmlformats.org/officeDocument/2006/relationships/hyperlink" Target="https://ww2.arb.ca.gov/our-work/programs/advanced-clean-trucks" TargetMode="External"/><Relationship Id="rId1" Type="http://schemas.openxmlformats.org/officeDocument/2006/relationships/slideLayout" Target="../slideLayouts/slideLayout16.xml"/><Relationship Id="rId5" Type="http://schemas.openxmlformats.org/officeDocument/2006/relationships/hyperlink" Target="https://ww2.arb.ca.gov/resources/documents/2020-mobile-source-strategy" TargetMode="External"/><Relationship Id="rId4" Type="http://schemas.openxmlformats.org/officeDocument/2006/relationships/hyperlink" Target="https://ww2.arb.ca.gov/our-work/programs/ab-32-climate-change-scoping-plan/2022-scoping-plan-document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hyperlink" Target="http://www.metro.net/710-hub"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arellano.mysocialpinpoint.com/metro-710-task-force/map#/sidebar/tab/about"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www.metro.net/710-hu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#9</a:t>
            </a:r>
            <a:endParaRPr lang="en-US">
              <a:solidFill>
                <a:schemeClr val="bg1"/>
              </a:solidFill>
              <a:cs typeface="Calibri"/>
            </a:endParaRPr>
          </a:p>
          <a:p>
            <a:pPr>
              <a:spcAft>
                <a:spcPts val="600"/>
              </a:spcAft>
            </a:pPr>
            <a:r>
              <a:rPr lang="en-US" sz="2000">
                <a:solidFill>
                  <a:schemeClr val="bg1"/>
                </a:solidFill>
              </a:rPr>
              <a:t>August 16,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288636" y="1396018"/>
            <a:ext cx="11078688" cy="4675563"/>
          </a:xfrm>
        </p:spPr>
        <p:txBody>
          <a:bodyPr vert="horz" lIns="91440" tIns="45720" rIns="91440" bIns="45720" rtlCol="0" anchor="t">
            <a:normAutofit/>
          </a:bodyPr>
          <a:lstStyle/>
          <a:p>
            <a:pPr>
              <a:lnSpc>
                <a:spcPct val="100000"/>
              </a:lnSpc>
              <a:spcBef>
                <a:spcPts val="0"/>
              </a:spcBef>
              <a:buFont typeface="Wingdings" panose="05000000000000000000" pitchFamily="2" charset="2"/>
              <a:buChar char="ü"/>
              <a:tabLst>
                <a:tab pos="457200" algn="l"/>
              </a:tabLst>
            </a:pPr>
            <a:r>
              <a:rPr lang="en-US" sz="2000">
                <a:latin typeface="Calibri"/>
                <a:cs typeface="Calibri"/>
              </a:rPr>
              <a:t>Refine Zero-Emission Truck Program Principles and Overview of Process</a:t>
            </a:r>
          </a:p>
          <a:p>
            <a:pPr>
              <a:lnSpc>
                <a:spcPct val="100000"/>
              </a:lnSpc>
              <a:spcBef>
                <a:spcPts val="0"/>
              </a:spcBef>
              <a:buFont typeface="Wingdings" panose="05000000000000000000" pitchFamily="2" charset="2"/>
              <a:buChar char="ü"/>
              <a:tabLst>
                <a:tab pos="457200" algn="l"/>
              </a:tabLst>
            </a:pPr>
            <a:endParaRPr lang="en-US" sz="2000">
              <a:latin typeface="Calibri"/>
              <a:cs typeface="Calibri"/>
            </a:endParaRPr>
          </a:p>
          <a:p>
            <a:pPr>
              <a:lnSpc>
                <a:spcPct val="100000"/>
              </a:lnSpc>
              <a:spcBef>
                <a:spcPts val="0"/>
              </a:spcBef>
              <a:buFont typeface="Wingdings" panose="05000000000000000000" pitchFamily="2" charset="2"/>
              <a:buChar char="ü"/>
              <a:tabLst>
                <a:tab pos="457200" algn="l"/>
              </a:tabLst>
            </a:pPr>
            <a:r>
              <a:rPr lang="en-US" sz="2000">
                <a:latin typeface="Calibri"/>
                <a:cs typeface="Calibri"/>
              </a:rPr>
              <a:t>Review Zero-Emission Truck Program Framework </a:t>
            </a:r>
          </a:p>
          <a:p>
            <a:pPr>
              <a:lnSpc>
                <a:spcPct val="100000"/>
              </a:lnSpc>
              <a:spcBef>
                <a:spcPts val="0"/>
              </a:spcBef>
              <a:buFont typeface="Wingdings" panose="05000000000000000000" pitchFamily="2" charset="2"/>
              <a:buChar char="ü"/>
              <a:tabLst>
                <a:tab pos="457200" algn="l"/>
              </a:tabLst>
            </a:pPr>
            <a:endParaRPr lang="en-US" sz="2000">
              <a:latin typeface="Calibri"/>
              <a:cs typeface="Calibri"/>
            </a:endParaRPr>
          </a:p>
          <a:p>
            <a:pPr>
              <a:lnSpc>
                <a:spcPct val="100000"/>
              </a:lnSpc>
              <a:spcBef>
                <a:spcPts val="0"/>
              </a:spcBef>
              <a:buFont typeface="Wingdings" panose="05000000000000000000" pitchFamily="2" charset="2"/>
              <a:buChar char="ü"/>
              <a:tabLst>
                <a:tab pos="457200" algn="l"/>
              </a:tabLst>
            </a:pPr>
            <a:r>
              <a:rPr lang="en-US" sz="2000">
                <a:latin typeface="Calibri"/>
                <a:cs typeface="Calibri"/>
              </a:rPr>
              <a:t>Discussion of CARB Rules and Anticipated Changes to Class 8 Heavy Duty Engine Types</a:t>
            </a:r>
          </a:p>
          <a:p>
            <a:pPr marL="0" indent="0">
              <a:lnSpc>
                <a:spcPct val="100000"/>
              </a:lnSpc>
              <a:spcBef>
                <a:spcPts val="0"/>
              </a:spcBef>
              <a:buNone/>
              <a:tabLst>
                <a:tab pos="457200" algn="l"/>
              </a:tabLst>
            </a:pPr>
            <a:endParaRPr lang="en-US" sz="2000">
              <a:latin typeface="Calibri"/>
              <a:cs typeface="Calibri"/>
            </a:endParaRPr>
          </a:p>
          <a:p>
            <a:pPr>
              <a:lnSpc>
                <a:spcPct val="100000"/>
              </a:lnSpc>
              <a:spcBef>
                <a:spcPts val="0"/>
              </a:spcBef>
              <a:buFont typeface="Wingdings" panose="05000000000000000000" pitchFamily="2" charset="2"/>
              <a:buChar char="ü"/>
              <a:tabLst>
                <a:tab pos="457200" algn="l"/>
              </a:tabLst>
            </a:pPr>
            <a:r>
              <a:rPr lang="en-US" sz="2000">
                <a:latin typeface="Calibri"/>
                <a:cs typeface="Calibri"/>
              </a:rPr>
              <a:t>Discuss anticipated Zero-Emission Infrastructure Needs and Next Steps</a:t>
            </a:r>
            <a:endParaRPr lang="en-US" sz="2000">
              <a:cs typeface="Calibri"/>
            </a:endParaRPr>
          </a:p>
          <a:p>
            <a:pPr marL="342900" indent="-342900">
              <a:lnSpc>
                <a:spcPct val="100000"/>
              </a:lnSpc>
              <a:spcBef>
                <a:spcPts val="0"/>
              </a:spcBef>
              <a:buFont typeface="Wingdings" panose="05000000000000000000" pitchFamily="2" charset="2"/>
              <a:buChar char=""/>
            </a:pPr>
            <a:endParaRPr lang="en-US">
              <a:solidFill>
                <a:srgbClr val="000000"/>
              </a:solidFill>
              <a:latin typeface="Calibri" panose="020F0502020204030204" pitchFamily="34" charset="0"/>
              <a:ea typeface="Calibri" panose="020F0502020204030204" pitchFamily="34" charset="0"/>
              <a:cs typeface="Calibri" panose="020F0502020204030204"/>
            </a:endParaRPr>
          </a:p>
          <a:p>
            <a:pPr marL="323215" indent="0">
              <a:lnSpc>
                <a:spcPct val="100000"/>
              </a:lnSpc>
              <a:spcBef>
                <a:spcPts val="0"/>
              </a:spcBef>
              <a:buNone/>
            </a:pPr>
            <a:endParaRPr lang="en-US">
              <a:solidFill>
                <a:srgbClr val="000000"/>
              </a:solidFill>
              <a:latin typeface="Calibri" panose="020F0502020204030204" pitchFamily="34" charset="0"/>
              <a:cs typeface="Arial" panose="020B0604020202020204" pitchFamily="34" charset="0"/>
            </a:endParaRPr>
          </a:p>
          <a:p>
            <a:pPr marL="0" indent="0">
              <a:lnSpc>
                <a:spcPct val="100000"/>
              </a:lnSpc>
              <a:spcBef>
                <a:spcPts val="0"/>
              </a:spcBef>
              <a:buNone/>
            </a:pPr>
            <a:endParaRPr lang="en-US">
              <a:solidFill>
                <a:srgbClr val="000000"/>
              </a:solidFill>
              <a:latin typeface="Calibri" panose="020F0502020204030204" pitchFamily="34" charset="0"/>
              <a:cs typeface="Arial" panose="020B0604020202020204" pitchFamily="34" charset="0"/>
            </a:endParaRPr>
          </a:p>
          <a:p>
            <a:pPr marL="971550" lvl="2" indent="0">
              <a:spcBef>
                <a:spcPts val="0"/>
              </a:spcBef>
              <a:buNone/>
            </a:pPr>
            <a:endParaRPr lang="en-US">
              <a:solidFill>
                <a:srgbClr val="FF0000"/>
              </a:solidFill>
              <a:latin typeface="Calibri" panose="020F0502020204030204" pitchFamily="34" charset="0"/>
              <a:cs typeface="Arial" panose="020B0604020202020204" pitchFamily="34" charset="0"/>
            </a:endParaRPr>
          </a:p>
          <a:p>
            <a:pPr marL="971550" lvl="2" indent="0">
              <a:spcBef>
                <a:spcPts val="0"/>
              </a:spcBef>
              <a:buFont typeface="Arial" panose="020B0604020202020204" pitchFamily="34" charset="0"/>
              <a:buNone/>
            </a:pPr>
            <a:endParaRPr lang="en-US">
              <a:solidFill>
                <a:srgbClr val="FF0000"/>
              </a:solidFill>
              <a:latin typeface="Calibri" panose="020F0502020204030204" pitchFamily="34" charset="0"/>
              <a:cs typeface="Arial" panose="020B0604020202020204" pitchFamily="34" charset="0"/>
            </a:endParaRPr>
          </a:p>
          <a:p>
            <a:pPr marL="514350" lvl="1" indent="0">
              <a:spcBef>
                <a:spcPts val="0"/>
              </a:spcBef>
              <a:buFont typeface="Arial" panose="020B0604020202020204" pitchFamily="34" charset="0"/>
              <a:buNone/>
            </a:pPr>
            <a:endParaRPr lang="en-US">
              <a:solidFill>
                <a:srgbClr val="FF0000"/>
              </a:solidFill>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11255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3130727261"/>
              </p:ext>
            </p:extLst>
          </p:nvPr>
        </p:nvGraphicFramePr>
        <p:xfrm>
          <a:off x="309648" y="991870"/>
          <a:ext cx="5977513" cy="6096000"/>
        </p:xfrm>
        <a:graphic>
          <a:graphicData uri="http://schemas.openxmlformats.org/drawingml/2006/table">
            <a:tbl>
              <a:tblPr firstRow="1" firstCol="1" bandRow="1"/>
              <a:tblGrid>
                <a:gridCol w="1006653">
                  <a:extLst>
                    <a:ext uri="{9D8B030D-6E8A-4147-A177-3AD203B41FA5}">
                      <a16:colId xmlns:a16="http://schemas.microsoft.com/office/drawing/2014/main" val="984520195"/>
                    </a:ext>
                  </a:extLst>
                </a:gridCol>
                <a:gridCol w="4970860">
                  <a:extLst>
                    <a:ext uri="{9D8B030D-6E8A-4147-A177-3AD203B41FA5}">
                      <a16:colId xmlns:a16="http://schemas.microsoft.com/office/drawing/2014/main" val="2901526785"/>
                    </a:ext>
                  </a:extLst>
                </a:gridCol>
              </a:tblGrid>
              <a:tr h="1685844">
                <a:tc>
                  <a:txBody>
                    <a:bodyPr/>
                    <a:lstStyle/>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1:10pm </a:t>
                      </a:r>
                    </a:p>
                  </a:txBody>
                  <a:tcPr marL="59388" marR="59388" marT="0" marB="0">
                    <a:lnL>
                      <a:noFill/>
                    </a:lnL>
                    <a:lnR>
                      <a:noFill/>
                    </a:lnR>
                    <a:lnT>
                      <a:noFill/>
                    </a:lnT>
                    <a:lnB>
                      <a:noFill/>
                    </a:lnB>
                  </a:tcPr>
                </a:tc>
                <a:tc>
                  <a:txBody>
                    <a:bodyPr/>
                    <a:lstStyle/>
                    <a:p>
                      <a:pPr marL="0" marR="91440" lvl="0" indent="0">
                        <a:spcBef>
                          <a:spcPts val="0"/>
                        </a:spcBef>
                        <a:spcAft>
                          <a:spcPts val="0"/>
                        </a:spcAft>
                        <a:buNone/>
                      </a:pPr>
                      <a:endParaRPr lang="en-US" sz="1600" b="1">
                        <a:effectLst/>
                        <a:latin typeface="Calibri"/>
                        <a:ea typeface="Yu Mincho"/>
                        <a:cs typeface="Times New Roman"/>
                      </a:endParaRPr>
                    </a:p>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r>
                        <a:rPr lang="en-US" sz="1600" b="0">
                          <a:effectLst/>
                          <a:latin typeface="Calibri"/>
                          <a:ea typeface="Yu Mincho"/>
                          <a:cs typeface="Times New Roman"/>
                        </a:rPr>
                        <a:t>(10</a:t>
                      </a:r>
                      <a:r>
                        <a:rPr lang="en-US" sz="1600">
                          <a:effectLst/>
                          <a:latin typeface="Calibri"/>
                          <a:ea typeface="Yu Mincho"/>
                          <a:cs typeface="Times New Roman"/>
                        </a:rPr>
                        <a:t> minutes)</a:t>
                      </a:r>
                    </a:p>
                    <a:p>
                      <a:pPr marL="0" marR="91440" lvl="0" indent="0">
                        <a:spcBef>
                          <a:spcPts val="0"/>
                        </a:spcBef>
                        <a:spcAft>
                          <a:spcPts val="0"/>
                        </a:spcAft>
                        <a:buNone/>
                      </a:pPr>
                      <a:endParaRPr lang="en-US" sz="1600">
                        <a:effectLst/>
                        <a:latin typeface="Calibri"/>
                        <a:ea typeface="Yu Mincho"/>
                        <a:cs typeface="Times New Roman"/>
                      </a:endParaRPr>
                    </a:p>
                    <a:p>
                      <a:pPr marL="0" marR="91440" lvl="0" indent="0">
                        <a:spcBef>
                          <a:spcPts val="0"/>
                        </a:spcBef>
                        <a:spcAft>
                          <a:spcPts val="0"/>
                        </a:spcAft>
                        <a:buNone/>
                      </a:pPr>
                      <a:r>
                        <a:rPr lang="en-US" sz="1600" b="1">
                          <a:effectLst/>
                          <a:latin typeface="Calibri"/>
                          <a:ea typeface="Yu Mincho"/>
                          <a:cs typeface="Times New Roman"/>
                        </a:rPr>
                        <a:t>Agenda Item #1: Metro Update </a:t>
                      </a:r>
                      <a:r>
                        <a:rPr lang="en-US" sz="1600">
                          <a:effectLst/>
                          <a:latin typeface="Calibri"/>
                          <a:ea typeface="Yu Mincho"/>
                          <a:cs typeface="Times New Roman"/>
                        </a:rPr>
                        <a:t>(10 min)</a:t>
                      </a:r>
                    </a:p>
                    <a:p>
                      <a:pPr marL="0" indent="0">
                        <a:lnSpc>
                          <a:spcPct val="100000"/>
                        </a:lnSpc>
                        <a:spcBef>
                          <a:spcPts val="0"/>
                        </a:spcBef>
                        <a:buNone/>
                      </a:pPr>
                      <a:r>
                        <a:rPr lang="en-US" sz="1600">
                          <a:cs typeface="Calibri" panose="020F0502020204030204"/>
                        </a:rPr>
                        <a:t>1.1  ZET Program – Metro Board Direction (5 minutes)</a:t>
                      </a:r>
                    </a:p>
                    <a:p>
                      <a:pPr marL="0" indent="0">
                        <a:lnSpc>
                          <a:spcPct val="100000"/>
                        </a:lnSpc>
                        <a:spcBef>
                          <a:spcPts val="0"/>
                        </a:spcBef>
                        <a:buNone/>
                      </a:pPr>
                      <a:r>
                        <a:rPr lang="en-US" sz="1600">
                          <a:cs typeface="Calibri" panose="020F0502020204030204"/>
                        </a:rPr>
                        <a:t>1.2  ZET Program Development Timeline (5 minutes)</a:t>
                      </a:r>
                    </a:p>
                    <a:p>
                      <a:pPr marL="0" marR="91440" lvl="0" indent="0">
                        <a:spcBef>
                          <a:spcPts val="0"/>
                        </a:spcBef>
                        <a:spcAft>
                          <a:spcPts val="0"/>
                        </a:spcAft>
                        <a:buFont typeface="Calibri" panose="020F0502020204030204" pitchFamily="34" charset="0"/>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1:20pm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2:00pm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mn-lt"/>
                          <a:ea typeface="Yu Mincho"/>
                          <a:cs typeface="Times New Roman"/>
                        </a:rPr>
                        <a:t>Agenda Item #2: I-710 South Corridor </a:t>
                      </a:r>
                      <a:r>
                        <a:rPr lang="en-US" sz="1600" b="1">
                          <a:ea typeface="+mn-lt"/>
                          <a:cs typeface="Calibri"/>
                        </a:rPr>
                        <a:t>Zero-Emission Truck Program Principles </a:t>
                      </a:r>
                      <a:r>
                        <a:rPr lang="en-US" sz="1600">
                          <a:effectLst/>
                          <a:latin typeface="+mn-lt"/>
                          <a:ea typeface="Yu Mincho"/>
                          <a:cs typeface="Times New Roman"/>
                        </a:rPr>
                        <a:t> (40 minutes)</a:t>
                      </a:r>
                    </a:p>
                    <a:p>
                      <a:pPr marL="342900" marR="91440" lvl="0" indent="-342900">
                        <a:spcBef>
                          <a:spcPts val="0"/>
                        </a:spcBef>
                        <a:spcAft>
                          <a:spcPts val="0"/>
                        </a:spcAft>
                        <a:buFont typeface="Calibri" panose="020F0502020204030204" pitchFamily="34" charset="0"/>
                        <a:buNone/>
                      </a:pPr>
                      <a:r>
                        <a:rPr lang="en-US" sz="1600">
                          <a:effectLst/>
                          <a:latin typeface="+mn-lt"/>
                          <a:ea typeface="Yu Mincho"/>
                          <a:cs typeface="Arial"/>
                        </a:rPr>
                        <a:t>2.1	Recap (30 minutes)</a:t>
                      </a:r>
                    </a:p>
                    <a:p>
                      <a:pPr marL="342900" marR="91440" indent="-342900">
                        <a:buFont typeface="Arial"/>
                        <a:buNone/>
                      </a:pPr>
                      <a:r>
                        <a:rPr lang="en-US" sz="1600">
                          <a:cs typeface="Calibri"/>
                        </a:rPr>
                        <a:t>2.2 Proposed Principle (10 minutes)</a:t>
                      </a:r>
                    </a:p>
                    <a:p>
                      <a:pPr marL="798195" marR="91440" lvl="1" indent="0" algn="l" defTabSz="914400" rtl="0" eaLnBrk="1" latinLnBrk="0" hangingPunct="1">
                        <a:spcBef>
                          <a:spcPts val="0"/>
                        </a:spcBef>
                        <a:spcAft>
                          <a:spcPts val="0"/>
                        </a:spcAft>
                        <a:buNone/>
                      </a:pPr>
                      <a:endParaRPr lang="en-US" sz="1600" kern="1200">
                        <a:solidFill>
                          <a:schemeClr val="tx1"/>
                        </a:solidFill>
                        <a:effectLst/>
                        <a:latin typeface="+mn-lt"/>
                        <a:ea typeface="Yu Mincho"/>
                        <a:cs typeface="Arial"/>
                      </a:endParaRPr>
                    </a:p>
                    <a:p>
                      <a:pPr marL="0" marR="91440" lvl="1"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mn-lt"/>
                          <a:ea typeface="Yu Mincho"/>
                          <a:cs typeface="Arial"/>
                        </a:rPr>
                        <a:t>Agenda Item #3:  Program Framework </a:t>
                      </a:r>
                      <a:r>
                        <a:rPr lang="en-US" sz="1600" kern="1200">
                          <a:solidFill>
                            <a:schemeClr val="tx1"/>
                          </a:solidFill>
                          <a:effectLst/>
                          <a:latin typeface="+mn-lt"/>
                          <a:ea typeface="Yu Mincho"/>
                          <a:cs typeface="Times New Roman"/>
                        </a:rPr>
                        <a:t>(20 minutes)</a:t>
                      </a:r>
                    </a:p>
                    <a:p>
                      <a:pPr marL="339725" marR="91440" lvl="1" indent="-339725" algn="l" defTabSz="914400" rtl="0" eaLnBrk="1" fontAlgn="auto" latinLnBrk="0" hangingPunct="1">
                        <a:lnSpc>
                          <a:spcPct val="100000"/>
                        </a:lnSpc>
                        <a:spcBef>
                          <a:spcPts val="0"/>
                        </a:spcBef>
                        <a:spcAft>
                          <a:spcPts val="0"/>
                        </a:spcAft>
                        <a:buClrTx/>
                        <a:buSzTx/>
                        <a:buFontTx/>
                        <a:buNone/>
                        <a:tabLst/>
                        <a:defRPr/>
                      </a:pPr>
                      <a:r>
                        <a:rPr lang="en-US" sz="1600" b="0">
                          <a:effectLst/>
                          <a:latin typeface="+mn-lt"/>
                          <a:ea typeface="Yu Mincho"/>
                          <a:cs typeface="Arial"/>
                        </a:rPr>
                        <a:t>3.1 Overview of Tasks 1-5 (10 minutes)</a:t>
                      </a:r>
                    </a:p>
                    <a:p>
                      <a:pPr marL="687070" marR="91440" lvl="0" indent="-400050" algn="l" defTabSz="914400" rtl="0" eaLnBrk="1" fontAlgn="auto" latinLnBrk="0" hangingPunct="1">
                        <a:lnSpc>
                          <a:spcPct val="100000"/>
                        </a:lnSpc>
                        <a:spcBef>
                          <a:spcPts val="0"/>
                        </a:spcBef>
                        <a:spcAft>
                          <a:spcPts val="0"/>
                        </a:spcAft>
                        <a:buClrTx/>
                        <a:buSzTx/>
                        <a:buFont typeface="+mj-lt"/>
                        <a:buAutoNum type="romanLcPeriod"/>
                        <a:tabLst/>
                        <a:defRPr/>
                      </a:pPr>
                      <a:r>
                        <a:rPr lang="en-US" sz="1600" b="0">
                          <a:effectLst/>
                          <a:latin typeface="+mn-lt"/>
                          <a:ea typeface="Yu Mincho"/>
                          <a:cs typeface="Arial"/>
                        </a:rPr>
                        <a:t>Task 1 Focus: </a:t>
                      </a:r>
                      <a:r>
                        <a:rPr lang="en-US" sz="1600" b="0" kern="1200">
                          <a:solidFill>
                            <a:schemeClr val="tx1"/>
                          </a:solidFill>
                          <a:effectLst/>
                          <a:latin typeface="+mn-lt"/>
                          <a:ea typeface="Yu Mincho"/>
                          <a:cs typeface="Arial"/>
                        </a:rPr>
                        <a:t>Identify physical infrastructure needs to support the full deployment of ZE heavy-duty trucks along the I-710 South Corridor </a:t>
                      </a:r>
                    </a:p>
                    <a:p>
                      <a:pPr marL="687070" marR="91440" lvl="0" indent="-400050" algn="l" defTabSz="914400" rtl="0" eaLnBrk="1" fontAlgn="auto" latinLnBrk="0" hangingPunct="1">
                        <a:lnSpc>
                          <a:spcPct val="100000"/>
                        </a:lnSpc>
                        <a:spcBef>
                          <a:spcPts val="0"/>
                        </a:spcBef>
                        <a:spcAft>
                          <a:spcPts val="0"/>
                        </a:spcAft>
                        <a:buClrTx/>
                        <a:buSzTx/>
                        <a:buFont typeface="+mj-lt"/>
                        <a:buAutoNum type="romanLcPeriod"/>
                        <a:tabLst/>
                        <a:defRPr/>
                      </a:pPr>
                      <a:r>
                        <a:rPr lang="en-US" sz="1600" b="0" kern="1200">
                          <a:solidFill>
                            <a:schemeClr val="tx1"/>
                          </a:solidFill>
                          <a:effectLst/>
                          <a:latin typeface="+mn-lt"/>
                          <a:ea typeface="Yu Mincho"/>
                          <a:cs typeface="Arial"/>
                        </a:rPr>
                        <a:t>Task 4 Focus:  Develop a full-funding strategy to realize the ZE drayage deployment along the        I-710 South Corridor </a:t>
                      </a:r>
                    </a:p>
                    <a:p>
                      <a:pPr marL="0" marR="91440" lvl="1" indent="0" algn="l" defTabSz="914400" rtl="0" eaLnBrk="1" fontAlgn="auto" latinLnBrk="0" hangingPunct="1">
                        <a:lnSpc>
                          <a:spcPct val="100000"/>
                        </a:lnSpc>
                        <a:spcBef>
                          <a:spcPts val="0"/>
                        </a:spcBef>
                        <a:spcAft>
                          <a:spcPts val="0"/>
                        </a:spcAft>
                        <a:buClrTx/>
                        <a:buSzTx/>
                        <a:buFontTx/>
                        <a:buNone/>
                        <a:tabLst/>
                        <a:defRPr/>
                      </a:pPr>
                      <a:endParaRPr lang="en-US" sz="1600" b="0" kern="1200">
                        <a:solidFill>
                          <a:schemeClr val="tx1"/>
                        </a:solidFill>
                        <a:effectLst/>
                        <a:latin typeface="+mn-lt"/>
                        <a:ea typeface="Yu Mincho"/>
                        <a:cs typeface="Arial"/>
                      </a:endParaRPr>
                    </a:p>
                    <a:p>
                      <a:pPr marL="798195" marR="91440" lvl="1" indent="0" algn="l" defTabSz="914400" rtl="0" eaLnBrk="1" latinLnBrk="0" hangingPunct="1">
                        <a:spcBef>
                          <a:spcPts val="0"/>
                        </a:spcBef>
                        <a:spcAft>
                          <a:spcPts val="0"/>
                        </a:spcAft>
                        <a:buNone/>
                      </a:pPr>
                      <a:endParaRPr lang="en-US" sz="1600"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649014844"/>
              </p:ext>
            </p:extLst>
          </p:nvPr>
        </p:nvGraphicFramePr>
        <p:xfrm>
          <a:off x="6287161" y="991870"/>
          <a:ext cx="5904839" cy="4619386"/>
        </p:xfrm>
        <a:graphic>
          <a:graphicData uri="http://schemas.openxmlformats.org/drawingml/2006/table">
            <a:tbl>
              <a:tblPr firstRow="1" firstCol="1" bandRow="1"/>
              <a:tblGrid>
                <a:gridCol w="780640">
                  <a:extLst>
                    <a:ext uri="{9D8B030D-6E8A-4147-A177-3AD203B41FA5}">
                      <a16:colId xmlns:a16="http://schemas.microsoft.com/office/drawing/2014/main" val="4270607320"/>
                    </a:ext>
                  </a:extLst>
                </a:gridCol>
                <a:gridCol w="5124199">
                  <a:extLst>
                    <a:ext uri="{9D8B030D-6E8A-4147-A177-3AD203B41FA5}">
                      <a16:colId xmlns:a16="http://schemas.microsoft.com/office/drawing/2014/main" val="1438370606"/>
                    </a:ext>
                  </a:extLst>
                </a:gridCol>
              </a:tblGrid>
              <a:tr h="1981744">
                <a:tc>
                  <a:txBody>
                    <a:bodyPr/>
                    <a:lstStyle/>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2:20pm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2:30pm</a:t>
                      </a: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None/>
                      </a:pPr>
                      <a:endParaRPr lang="en-US" sz="1600" b="1">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mn-lt"/>
                          <a:ea typeface="Yu Mincho"/>
                          <a:cs typeface="Arial"/>
                        </a:rPr>
                        <a:t>Agenda Item #4:  CARB Rules and Anticipated Changes to Class 8 Heavy Duty Engine Types </a:t>
                      </a:r>
                      <a:r>
                        <a:rPr lang="en-US" sz="1600" b="0">
                          <a:effectLst/>
                          <a:latin typeface="+mn-lt"/>
                          <a:ea typeface="Yu Mincho"/>
                          <a:cs typeface="Times New Roman"/>
                        </a:rPr>
                        <a:t>(10</a:t>
                      </a:r>
                      <a:r>
                        <a:rPr lang="en-US" sz="1600">
                          <a:effectLst/>
                          <a:latin typeface="+mn-lt"/>
                          <a:ea typeface="Yu Mincho"/>
                          <a:cs typeface="Times New Roman"/>
                        </a:rPr>
                        <a:t> minutes)</a:t>
                      </a:r>
                      <a:endParaRPr lang="en-US" sz="1600" b="1">
                        <a:effectLst/>
                        <a:latin typeface="+mn-lt"/>
                        <a:ea typeface="Yu Mincho"/>
                        <a:cs typeface="Arial"/>
                      </a:endParaRPr>
                    </a:p>
                    <a:p>
                      <a:pPr marL="461645" marR="91440" lvl="0" indent="-174625"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kern="1200">
                          <a:solidFill>
                            <a:schemeClr val="tx1"/>
                          </a:solidFill>
                          <a:effectLst/>
                          <a:latin typeface="+mn-lt"/>
                          <a:ea typeface="Yu Mincho"/>
                          <a:cs typeface="Arial"/>
                        </a:rPr>
                        <a:t>William Robertson, Vehicle Program Specialist, California Air Resources Board </a:t>
                      </a:r>
                    </a:p>
                    <a:p>
                      <a:pPr marL="225425" marR="9144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b="0">
                          <a:effectLst/>
                          <a:latin typeface="+mn-lt"/>
                          <a:ea typeface="Yu Mincho"/>
                          <a:cs typeface="Arial"/>
                        </a:rPr>
                        <a:t>     (10 minutes)</a:t>
                      </a:r>
                    </a:p>
                    <a:p>
                      <a:pPr marL="0" marR="91440" lvl="0" indent="0" algn="l" rtl="0" eaLnBrk="1" fontAlgn="auto" latinLnBrk="0" hangingPunct="1">
                        <a:lnSpc>
                          <a:spcPct val="100000"/>
                        </a:lnSpc>
                        <a:spcBef>
                          <a:spcPts val="0"/>
                        </a:spcBef>
                        <a:spcAft>
                          <a:spcPts val="0"/>
                        </a:spcAft>
                        <a:buClrTx/>
                        <a:buSzTx/>
                        <a:buNone/>
                      </a:pPr>
                      <a:endParaRPr lang="en-US" sz="1600" b="0">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mn-lt"/>
                          <a:ea typeface="Yu Mincho"/>
                          <a:cs typeface="Arial"/>
                        </a:rPr>
                        <a:t>Agenda Item #5:  Anticipated Infrastructure Needs to Support Energy Demand through 2040 </a:t>
                      </a:r>
                      <a:r>
                        <a:rPr lang="en-US" sz="1600" b="0">
                          <a:effectLst/>
                          <a:latin typeface="+mn-lt"/>
                          <a:ea typeface="Yu Mincho"/>
                          <a:cs typeface="Times New Roman"/>
                        </a:rPr>
                        <a:t>(20</a:t>
                      </a:r>
                      <a:r>
                        <a:rPr lang="en-US" sz="1600">
                          <a:effectLst/>
                          <a:latin typeface="+mn-lt"/>
                          <a:ea typeface="Yu Mincho"/>
                          <a:cs typeface="Times New Roman"/>
                        </a:rPr>
                        <a:t> minutes)</a:t>
                      </a:r>
                      <a:endParaRPr lang="en-US" sz="1600" b="1">
                        <a:effectLst/>
                        <a:latin typeface="+mn-lt"/>
                        <a:ea typeface="Yu Mincho"/>
                        <a:cs typeface="Arial"/>
                      </a:endParaRPr>
                    </a:p>
                    <a:p>
                      <a:pPr marL="460375" marR="91440" lvl="0" indent="-174625"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kern="1200">
                          <a:solidFill>
                            <a:schemeClr val="tx1"/>
                          </a:solidFill>
                          <a:effectLst/>
                          <a:latin typeface="+mn-lt"/>
                          <a:ea typeface="Yu Mincho"/>
                          <a:cs typeface="Arial"/>
                        </a:rPr>
                        <a:t>Akiko Yamagami, Manager, Transportation Planning, Goods Movement, LA Metro (15 minutes)</a:t>
                      </a:r>
                    </a:p>
                    <a:p>
                      <a:pPr marL="460375" marR="91440" lvl="0" indent="-174625"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0" kern="1200">
                          <a:solidFill>
                            <a:schemeClr val="tx1"/>
                          </a:solidFill>
                          <a:effectLst/>
                          <a:latin typeface="+mn-lt"/>
                          <a:ea typeface="Yu Mincho"/>
                          <a:cs typeface="Arial"/>
                        </a:rPr>
                        <a:t>Working Group Discussion (5 minutes)</a:t>
                      </a:r>
                    </a:p>
                    <a:p>
                      <a:pPr marL="798195" marR="91440" lvl="1" indent="0" algn="l" defTabSz="914400" rtl="0" eaLnBrk="1" latinLnBrk="0" hangingPunct="1">
                        <a:spcBef>
                          <a:spcPts val="0"/>
                        </a:spcBef>
                        <a:spcAft>
                          <a:spcPts val="0"/>
                        </a:spcAft>
                        <a:buFont typeface="Arial" panose="020B0604020202020204" pitchFamily="34" charset="0"/>
                        <a:buNone/>
                      </a:pPr>
                      <a:endParaRPr lang="en-US" sz="160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74726565"/>
                  </a:ext>
                </a:extLst>
              </a:tr>
              <a:tr h="1449466">
                <a:tc>
                  <a:txBody>
                    <a:bodyPr/>
                    <a:lstStyle/>
                    <a:p>
                      <a:pPr marL="0" marR="0">
                        <a:spcBef>
                          <a:spcPts val="0"/>
                        </a:spcBef>
                        <a:spcAft>
                          <a:spcPts val="0"/>
                        </a:spcAft>
                      </a:pPr>
                      <a:r>
                        <a:rPr lang="en-US" sz="1600" b="1">
                          <a:solidFill>
                            <a:schemeClr val="tx1"/>
                          </a:solidFill>
                          <a:effectLst/>
                          <a:latin typeface="Calibri"/>
                          <a:ea typeface="Yu Mincho"/>
                          <a:cs typeface="Arial"/>
                        </a:rPr>
                        <a:t>2:50pm</a:t>
                      </a: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marL="0" marR="0" lvl="0" indent="0" algn="l" rtl="0" eaLnBrk="1" fontAlgn="auto" latinLnBrk="0" hangingPunct="1">
                        <a:lnSpc>
                          <a:spcPct val="100000"/>
                        </a:lnSpc>
                        <a:spcBef>
                          <a:spcPts val="0"/>
                        </a:spcBef>
                        <a:spcAft>
                          <a:spcPts val="0"/>
                        </a:spcAft>
                        <a:buClrTx/>
                        <a:buSzTx/>
                        <a:buNone/>
                      </a:pPr>
                      <a:r>
                        <a:rPr lang="en-US" sz="1600" b="1" kern="1200">
                          <a:solidFill>
                            <a:schemeClr val="tx1"/>
                          </a:solidFill>
                          <a:effectLst/>
                          <a:latin typeface="+mn-lt"/>
                          <a:ea typeface="Calibri" panose="020F0502020204030204" pitchFamily="34" charset="0"/>
                          <a:cs typeface="Arial"/>
                        </a:rPr>
                        <a:t>Closing Remarks and Next Steps</a:t>
                      </a:r>
                      <a:r>
                        <a:rPr lang="en-US" sz="1600" b="1" kern="1200">
                          <a:solidFill>
                            <a:srgbClr val="000000"/>
                          </a:solidFill>
                          <a:effectLst/>
                          <a:latin typeface="+mn-lt"/>
                          <a:ea typeface="Calibri" panose="020F0502020204030204" pitchFamily="34" charset="0"/>
                          <a:cs typeface="Arial"/>
                        </a:rPr>
                        <a:t> </a:t>
                      </a:r>
                      <a:r>
                        <a:rPr lang="en-US" sz="1600" b="0" kern="1200">
                          <a:solidFill>
                            <a:schemeClr val="tx1"/>
                          </a:solidFill>
                          <a:effectLst/>
                          <a:latin typeface="+mn-lt"/>
                          <a:ea typeface="Calibri" panose="020F0502020204030204" pitchFamily="34" charset="0"/>
                          <a:cs typeface="Arial"/>
                        </a:rPr>
                        <a:t>(10 minutes)</a:t>
                      </a:r>
                      <a:endParaRPr lang="en-US" sz="1600">
                        <a:effectLst/>
                        <a:latin typeface="+mn-lt"/>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1600">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138625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7113" indent="-1027113" algn="ctr">
              <a:lnSpc>
                <a:spcPct val="120000"/>
              </a:lnSpc>
              <a:buNone/>
              <a:tabLst>
                <a:tab pos="852488" algn="l"/>
              </a:tabLst>
            </a:pPr>
            <a:r>
              <a:rPr lang="en-US" sz="4000" b="1">
                <a:solidFill>
                  <a:srgbClr val="FFFFFF"/>
                </a:solidFill>
                <a:latin typeface="Calibri" panose="020F0502020204030204"/>
                <a:cs typeface="Calibri"/>
              </a:rPr>
              <a:t>Metro Update</a:t>
            </a:r>
          </a:p>
        </p:txBody>
      </p:sp>
    </p:spTree>
    <p:extLst>
      <p:ext uri="{BB962C8B-B14F-4D97-AF65-F5344CB8AC3E}">
        <p14:creationId xmlns:p14="http://schemas.microsoft.com/office/powerpoint/2010/main" val="252915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21291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#1.1:</a:t>
            </a:r>
          </a:p>
          <a:p>
            <a:pPr marL="1026795" indent="-1026795" algn="ctr">
              <a:lnSpc>
                <a:spcPct val="120000"/>
              </a:lnSpc>
              <a:tabLst>
                <a:tab pos="852488" algn="l"/>
              </a:tabLst>
            </a:pPr>
            <a:r>
              <a:rPr lang="en-US" sz="4000" b="1">
                <a:solidFill>
                  <a:srgbClr val="FFFFFF"/>
                </a:solidFill>
                <a:latin typeface="Calibri" panose="020F0502020204030204"/>
                <a:cs typeface="Calibri"/>
              </a:rPr>
              <a:t>I-710 South Corridor ZET Program Recap</a:t>
            </a:r>
            <a:endParaRPr lang="en-US">
              <a:solidFill>
                <a:srgbClr val="000000"/>
              </a:solidFill>
              <a:latin typeface="Calibri" panose="020F0502020204030204"/>
              <a:cs typeface="Calibri"/>
            </a:endParaRPr>
          </a:p>
          <a:p>
            <a:pPr marL="1026795" indent="-1026795" algn="ctr">
              <a:lnSpc>
                <a:spcPct val="120000"/>
              </a:lnSpc>
              <a:tabLst>
                <a:tab pos="852488" algn="l"/>
              </a:tabLst>
            </a:pPr>
            <a:r>
              <a:rPr lang="en-US" sz="4000" b="1">
                <a:solidFill>
                  <a:srgbClr val="FFFFFF"/>
                </a:solidFill>
                <a:latin typeface="Calibri" panose="020F0502020204030204"/>
                <a:cs typeface="Calibri"/>
              </a:rPr>
              <a:t>Metro Board Direction</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10000"/>
          </a:bodyPr>
          <a:lstStyle/>
          <a:p>
            <a:r>
              <a:rPr lang="en-US" b="1"/>
              <a:t>Metro Board Direction and desired outcomes</a:t>
            </a:r>
            <a:endParaRPr lang="en-US" b="1">
              <a:cs typeface="Calibri"/>
            </a:endParaRPr>
          </a:p>
          <a:p>
            <a:pPr marL="512445" indent="-229870">
              <a:buFont typeface="Arial" panose="020B0604020202020204" pitchFamily="34" charset="0"/>
              <a:buChar char="•"/>
            </a:pPr>
            <a:r>
              <a:rPr lang="en-US"/>
              <a:t>$200 million minimum funding target </a:t>
            </a:r>
            <a:endParaRPr lang="en-US">
              <a:cs typeface="Calibri" panose="020F0502020204030204"/>
            </a:endParaRPr>
          </a:p>
          <a:p>
            <a:pPr marL="512445" indent="-229870">
              <a:buFont typeface="Arial" panose="020B0604020202020204" pitchFamily="34" charset="0"/>
              <a:buChar char="•"/>
            </a:pPr>
            <a:r>
              <a:rPr lang="en-US"/>
              <a:t>Leverage $50 million local matches with private, regional, state, and federal funding</a:t>
            </a:r>
            <a:endParaRPr lang="en-US">
              <a:cs typeface="Calibri" panose="020F0502020204030204"/>
            </a:endParaRPr>
          </a:p>
          <a:p>
            <a:pPr marL="512445" indent="-229870">
              <a:buFont typeface="Arial" panose="020B0604020202020204" pitchFamily="34" charset="0"/>
              <a:buChar char="•"/>
            </a:pPr>
            <a:r>
              <a:rPr lang="en-US"/>
              <a:t>Accelerated ZE deployment in the I-710 South Corridor</a:t>
            </a:r>
            <a:endParaRPr lang="en-US">
              <a:cs typeface="Calibri" panose="020F0502020204030204"/>
            </a:endParaRPr>
          </a:p>
          <a:p>
            <a:pPr marL="512445" indent="-229870">
              <a:buFont typeface="Arial" panose="020B0604020202020204" pitchFamily="34" charset="0"/>
              <a:buChar char="•"/>
            </a:pPr>
            <a:r>
              <a:rPr lang="en-US"/>
              <a:t>Collaboration with regional stakeholders</a:t>
            </a:r>
            <a:endParaRPr lang="en-US">
              <a:cs typeface="Calibri" panose="020F0502020204030204"/>
            </a:endParaRPr>
          </a:p>
          <a:p>
            <a:pPr marL="512445" indent="-229870">
              <a:buFont typeface="Arial" panose="020B0604020202020204" pitchFamily="34" charset="0"/>
              <a:buChar char="•"/>
            </a:pPr>
            <a:r>
              <a:rPr lang="en-US">
                <a:cs typeface="Calibri" panose="020F0502020204030204"/>
              </a:rPr>
              <a:t>Independent, accelerated process from overall 710 Task Force Investment Plan process</a:t>
            </a:r>
          </a:p>
          <a:p>
            <a:pPr marL="512445">
              <a:buFont typeface="Arial" panose="020B0604020202020204" pitchFamily="34" charset="0"/>
              <a:buChar char="•"/>
            </a:pPr>
            <a:endParaRPr lang="en-US" b="1"/>
          </a:p>
          <a:p>
            <a:pPr marL="282575" indent="-282575">
              <a:buFont typeface="Calibri" panose="020F0502020204030204" pitchFamily="34" charset="0"/>
              <a:buChar char="&gt;"/>
            </a:pPr>
            <a:r>
              <a:rPr lang="en-US" b="1"/>
              <a:t>Strategies to accomplish outcomes</a:t>
            </a:r>
            <a:endParaRPr lang="en-US" b="1">
              <a:cs typeface="Calibri"/>
            </a:endParaRPr>
          </a:p>
          <a:p>
            <a:pPr marL="512445" indent="-229870">
              <a:buFont typeface="Arial" panose="020B0604020202020204" pitchFamily="34" charset="0"/>
              <a:buChar char="•"/>
            </a:pPr>
            <a:r>
              <a:rPr lang="en-US"/>
              <a:t>Identify discretionary grant opportunities</a:t>
            </a:r>
            <a:endParaRPr lang="en-US">
              <a:cs typeface="Calibri" panose="020F0502020204030204"/>
            </a:endParaRPr>
          </a:p>
          <a:p>
            <a:pPr marL="512445" indent="-229870">
              <a:buFont typeface="Arial" panose="020B0604020202020204" pitchFamily="34" charset="0"/>
              <a:buChar char="•"/>
            </a:pPr>
            <a:r>
              <a:rPr lang="en-US"/>
              <a:t>Convene and collaborate with community and regional stakeholders</a:t>
            </a:r>
            <a:endParaRPr lang="en-US">
              <a:cs typeface="Calibri" panose="020F0502020204030204"/>
            </a:endParaRPr>
          </a:p>
          <a:p>
            <a:pPr marL="512445" indent="-229870">
              <a:buFont typeface="Arial" panose="020B0604020202020204" pitchFamily="34" charset="0"/>
              <a:buChar char="•"/>
            </a:pPr>
            <a:r>
              <a:rPr lang="en-US"/>
              <a:t>Develop a scope of work for the ZET Program</a:t>
            </a:r>
            <a:endParaRPr lang="en-US">
              <a:cs typeface="Calibri" panose="020F0502020204030204"/>
            </a:endParaRPr>
          </a:p>
          <a:p>
            <a:pPr marL="512445" indent="-229870">
              <a:buFont typeface="Arial" panose="020B0604020202020204" pitchFamily="34" charset="0"/>
              <a:buChar char="•"/>
            </a:pPr>
            <a:r>
              <a:rPr lang="en-US"/>
              <a:t>Identify regional funding partners</a:t>
            </a:r>
            <a:endParaRPr lang="en-US">
              <a:cs typeface="Calibri" panose="020F0502020204030204"/>
            </a:endParaRPr>
          </a:p>
          <a:p>
            <a:pPr marL="512445" indent="-229870">
              <a:buFont typeface="Arial" panose="020B0604020202020204" pitchFamily="34" charset="0"/>
              <a:buChar char="•"/>
            </a:pPr>
            <a:r>
              <a:rPr lang="en-US"/>
              <a:t>Identify near and long-term opportunities</a:t>
            </a:r>
            <a:endParaRPr lang="en-US">
              <a:cs typeface="Calibri" panose="020F0502020204030204"/>
            </a:endParaRPr>
          </a:p>
          <a:p>
            <a:pPr marL="512445" indent="-229870">
              <a:buFont typeface="Arial" panose="020B0604020202020204" pitchFamily="34" charset="0"/>
              <a:buChar char="•"/>
            </a:pPr>
            <a:r>
              <a:rPr lang="en-US">
                <a:ea typeface="+mn-lt"/>
                <a:cs typeface="+mn-lt"/>
              </a:rPr>
              <a:t>Identify policy and legislative barriers to implementation</a:t>
            </a: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14</a:t>
            </a:fld>
            <a:endParaRPr lang="en-US"/>
          </a:p>
        </p:txBody>
      </p:sp>
    </p:spTree>
    <p:extLst>
      <p:ext uri="{BB962C8B-B14F-4D97-AF65-F5344CB8AC3E}">
        <p14:creationId xmlns:p14="http://schemas.microsoft.com/office/powerpoint/2010/main" val="167443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21291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#1.2:</a:t>
            </a:r>
          </a:p>
          <a:p>
            <a:pPr marL="1026795" indent="-1026795" algn="ctr">
              <a:lnSpc>
                <a:spcPct val="120000"/>
              </a:lnSpc>
              <a:tabLst>
                <a:tab pos="852488" algn="l"/>
              </a:tabLst>
            </a:pPr>
            <a:r>
              <a:rPr lang="en-US" sz="4000" b="1">
                <a:solidFill>
                  <a:srgbClr val="FFFFFF"/>
                </a:solidFill>
                <a:latin typeface="Calibri" panose="020F0502020204030204"/>
                <a:cs typeface="Calibri"/>
              </a:rPr>
              <a:t>I-710 South Corridor ZET Program</a:t>
            </a:r>
          </a:p>
          <a:p>
            <a:pPr marL="1026795" indent="-1026795" algn="ctr">
              <a:lnSpc>
                <a:spcPct val="120000"/>
              </a:lnSpc>
              <a:tabLst>
                <a:tab pos="852488" algn="l"/>
              </a:tabLst>
            </a:pPr>
            <a:r>
              <a:rPr lang="en-US" sz="4000" b="1">
                <a:solidFill>
                  <a:srgbClr val="FFFFFF"/>
                </a:solidFill>
                <a:latin typeface="Calibri" panose="020F0502020204030204"/>
                <a:cs typeface="Calibri"/>
              </a:rPr>
              <a:t>Development Timeline</a:t>
            </a:r>
            <a:endParaRPr lang="en-US"/>
          </a:p>
        </p:txBody>
      </p:sp>
    </p:spTree>
    <p:extLst>
      <p:ext uri="{BB962C8B-B14F-4D97-AF65-F5344CB8AC3E}">
        <p14:creationId xmlns:p14="http://schemas.microsoft.com/office/powerpoint/2010/main" val="126334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ZET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169995" y="626009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288039"/>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297387"/>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278688"/>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379887"/>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146396" y="1624080"/>
            <a:ext cx="2721062" cy="6117059"/>
          </a:xfrm>
          <a:prstGeom prst="rect">
            <a:avLst/>
          </a:prstGeom>
          <a:noFill/>
        </p:spPr>
        <p:txBody>
          <a:bodyPr wrap="square" lIns="91440" tIns="45720" rIns="91440" bIns="45720" rtlCol="0" anchor="t">
            <a:spAutoFit/>
          </a:bodyPr>
          <a:lstStyle/>
          <a:p>
            <a:pPr marL="171450" indent="-171450">
              <a:buFontTx/>
              <a:buChar char="&gt;"/>
              <a:defRPr/>
            </a:pPr>
            <a:r>
              <a:rPr kumimoji="0" lang="en-US" sz="1050" b="0" i="0" u="none" strike="noStrike" kern="1200" cap="none" spc="0" normalizeH="0" baseline="0" noProof="0" dirty="0">
                <a:ln>
                  <a:noFill/>
                </a:ln>
                <a:solidFill>
                  <a:srgbClr val="000000"/>
                </a:solidFill>
                <a:effectLst/>
                <a:uLnTx/>
                <a:uFillTx/>
                <a:latin typeface="Calibri"/>
                <a:ea typeface="+mn-ea"/>
                <a:cs typeface="Calibri"/>
              </a:rPr>
              <a:t>ZET WG continues the discussion on Program Framework, Priorities, and Scope.</a:t>
            </a:r>
            <a:endParaRPr lang="en-US" sz="1050" b="0" i="0" u="none" strike="noStrike" kern="1200" cap="none" spc="0" normalizeH="0" baseline="0" noProof="0" dirty="0">
              <a:ln>
                <a:noFill/>
              </a:ln>
              <a:solidFill>
                <a:srgbClr val="000000"/>
              </a:solidFill>
              <a:effectLst/>
              <a:uLnTx/>
              <a:uFillTx/>
              <a:latin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900" b="0" i="0" u="none" strike="noStrike" kern="1200" cap="none" spc="0" normalizeH="0" baseline="0" noProof="0" dirty="0">
              <a:ln>
                <a:noFill/>
              </a:ln>
              <a:solidFill>
                <a:srgbClr val="000000"/>
              </a:solidFill>
              <a:effectLst/>
              <a:uLnTx/>
              <a:uFillTx/>
              <a:latin typeface="Calibri"/>
              <a:cs typeface="Calibri"/>
            </a:endParaRPr>
          </a:p>
          <a:p>
            <a:pPr marL="171450" indent="-171450">
              <a:buFontTx/>
              <a:buChar char="&gt;"/>
              <a:defRPr/>
            </a:pPr>
            <a:r>
              <a:rPr lang="en-US" sz="1050" dirty="0">
                <a:solidFill>
                  <a:srgbClr val="000000"/>
                </a:solidFill>
                <a:latin typeface="Calibri"/>
                <a:cs typeface="Calibri"/>
              </a:rPr>
              <a:t>ZET WG evaluates proposed program Principles.</a:t>
            </a:r>
          </a:p>
          <a:p>
            <a:pPr>
              <a:defRPr/>
            </a:pPr>
            <a:endParaRPr lang="en-US" sz="900" dirty="0">
              <a:solidFill>
                <a:srgbClr val="000000"/>
              </a:solidFill>
              <a:latin typeface="Calibri"/>
              <a:cs typeface="Calibri"/>
            </a:endParaRPr>
          </a:p>
          <a:p>
            <a:pPr marL="171450" indent="-171450">
              <a:buFontTx/>
              <a:buChar char="&gt;"/>
              <a:defRPr/>
            </a:pPr>
            <a:r>
              <a:rPr lang="en-US" sz="1050" dirty="0">
                <a:solidFill>
                  <a:srgbClr val="000000"/>
                </a:solidFill>
                <a:latin typeface="Calibri"/>
                <a:cs typeface="Calibri"/>
              </a:rPr>
              <a:t>ZET WG discussions proposed</a:t>
            </a:r>
            <a:r>
              <a:rPr kumimoji="0" lang="en-US" sz="1050" b="0" i="0" u="none" strike="noStrike" kern="1200" cap="none" spc="0" normalizeH="0" baseline="0" noProof="0" dirty="0">
                <a:ln>
                  <a:noFill/>
                </a:ln>
                <a:solidFill>
                  <a:srgbClr val="000000"/>
                </a:solidFill>
                <a:effectLst/>
                <a:uLnTx/>
                <a:uFillTx/>
                <a:latin typeface="Calibri"/>
                <a:ea typeface="+mn-ea"/>
                <a:cs typeface="Calibri"/>
              </a:rPr>
              <a:t> Priorities and Scope.</a:t>
            </a:r>
            <a:r>
              <a:rPr lang="en-US" sz="1050" dirty="0">
                <a:solidFill>
                  <a:srgbClr val="000000"/>
                </a:solidFill>
                <a:latin typeface="Calibri"/>
                <a:cs typeface="Calibri"/>
              </a:rPr>
              <a:t> </a:t>
            </a:r>
            <a:endParaRPr lang="en-US" sz="1050" dirty="0">
              <a:cs typeface="Calibri"/>
            </a:endParaRPr>
          </a:p>
          <a:p>
            <a:pPr>
              <a:defRPr/>
            </a:pPr>
            <a:endParaRPr lang="en-US" sz="900" dirty="0">
              <a:solidFill>
                <a:srgbClr val="000000"/>
              </a:solidFill>
              <a:cs typeface="Calibri"/>
            </a:endParaRPr>
          </a:p>
          <a:p>
            <a:pPr marL="171450" indent="-171450">
              <a:buFontTx/>
              <a:buChar char="&gt;"/>
              <a:defRPr/>
            </a:pPr>
            <a:r>
              <a:rPr lang="en-US" sz="1050" dirty="0">
                <a:solidFill>
                  <a:srgbClr val="000000"/>
                </a:solidFill>
                <a:latin typeface="Calibri"/>
                <a:cs typeface="Calibri"/>
              </a:rPr>
              <a:t>ZET WG discusses the Pre-Investment Plan Opportunity and its relevance to the ZE Truck Program.</a:t>
            </a:r>
          </a:p>
          <a:p>
            <a:pPr>
              <a:defRPr/>
            </a:pPr>
            <a:endParaRPr lang="en-US" sz="900" dirty="0">
              <a:solidFill>
                <a:srgbClr val="000000"/>
              </a:solidFill>
              <a:latin typeface="Calibri"/>
              <a:cs typeface="Calibri"/>
            </a:endParaRPr>
          </a:p>
          <a:p>
            <a:pPr marL="171450" indent="-171450">
              <a:buChar char="&gt;"/>
              <a:defRPr/>
            </a:pPr>
            <a:r>
              <a:rPr lang="en-US" sz="1050" dirty="0">
                <a:solidFill>
                  <a:srgbClr val="000000"/>
                </a:solidFill>
                <a:latin typeface="Calibri"/>
                <a:cs typeface="Calibri"/>
              </a:rPr>
              <a:t>ZET WG Report preparation for Metro Board's September Meeting.  </a:t>
            </a:r>
          </a:p>
          <a:p>
            <a:pPr>
              <a:defRPr/>
            </a:pPr>
            <a:endParaRPr lang="en-US" sz="900" dirty="0">
              <a:solidFill>
                <a:srgbClr val="000000"/>
              </a:solidFill>
              <a:latin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ZET WG incorporates findings </a:t>
            </a:r>
            <a:br>
              <a:rPr lang="en-US" sz="1050" b="0" i="0" u="none" strike="noStrike" kern="1200" cap="none" spc="0" normalizeH="0" baseline="0" noProof="0" dirty="0">
                <a:ln>
                  <a:noFill/>
                </a:ln>
                <a:effectLst/>
                <a:uLnTx/>
                <a:uFillTx/>
                <a:latin typeface="Calibri" panose="020F0502020204030204"/>
                <a:cs typeface="Calibri" panose="020F0502020204030204"/>
              </a:rPr>
            </a:b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from Truck Technology Comparative Report.</a:t>
            </a:r>
            <a:endParaRPr lang="en-US" sz="1050" b="0" i="0" u="none" strike="noStrike" kern="1200" cap="none" spc="0" normalizeH="0" baseline="0" noProof="0" dirty="0">
              <a:ln>
                <a:noFill/>
              </a:ln>
              <a:solidFill>
                <a:srgbClr val="FF0000"/>
              </a:solidFill>
              <a:effectLst/>
              <a:uLnTx/>
              <a:uFillTx/>
              <a:latin typeface="Calibri" panose="020F0502020204030204"/>
              <a:cs typeface="Calibri" panose="020F0502020204030204"/>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Calibri"/>
                <a:ea typeface="+mn-ea"/>
                <a:cs typeface="Calibri"/>
              </a:rPr>
              <a:t>Based on the Transition Plan, identify the number of charging and fueling stations needed for </a:t>
            </a:r>
            <a:br>
              <a:rPr lang="en-US" sz="1050" b="0" i="0" u="none" strike="noStrike" kern="1200" cap="none" spc="0" normalizeH="0" baseline="0" noProof="0" dirty="0">
                <a:ln>
                  <a:noFill/>
                </a:ln>
                <a:effectLst/>
                <a:uLnTx/>
                <a:uFillTx/>
                <a:latin typeface="Calibri"/>
                <a:cs typeface="Calibri"/>
              </a:rPr>
            </a:br>
            <a:r>
              <a:rPr kumimoji="0" lang="en-US" sz="1050" b="0" i="0" u="none" strike="noStrike" kern="1200" cap="none" spc="0" normalizeH="0" baseline="0" noProof="0" dirty="0">
                <a:ln>
                  <a:noFill/>
                </a:ln>
                <a:solidFill>
                  <a:srgbClr val="000000"/>
                </a:solidFill>
                <a:effectLst/>
                <a:uLnTx/>
                <a:uFillTx/>
                <a:latin typeface="Calibri"/>
                <a:ea typeface="+mn-ea"/>
                <a:cs typeface="Calibri"/>
              </a:rPr>
              <a:t>LA County over time</a:t>
            </a:r>
            <a:endParaRPr lang="en-US" sz="1050" b="0" i="0" u="none" strike="noStrike" kern="1200" cap="none" spc="0" normalizeH="0" baseline="0" noProof="0" dirty="0">
              <a:ln>
                <a:noFill/>
              </a:ln>
              <a:solidFill>
                <a:srgbClr val="000000"/>
              </a:solidFill>
              <a:effectLst/>
              <a:uLnTx/>
              <a:uFillTx/>
              <a:latin typeface="Calibri"/>
              <a:cs typeface="Calibri"/>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Calibri"/>
                <a:ea typeface="+mn-ea"/>
                <a:cs typeface="Calibri"/>
              </a:rPr>
              <a:t>Seek ZET WG input on considerations and questions</a:t>
            </a:r>
            <a:br>
              <a:rPr lang="en-US" sz="1050" b="0" i="0" u="none" strike="noStrike" kern="1200" cap="none" spc="0" normalizeH="0" baseline="0" noProof="0" dirty="0">
                <a:ln>
                  <a:noFill/>
                </a:ln>
                <a:effectLst/>
                <a:uLnTx/>
                <a:uFillTx/>
                <a:latin typeface="Calibri"/>
                <a:cs typeface="Calibri"/>
              </a:rPr>
            </a:br>
            <a:r>
              <a:rPr kumimoji="0" lang="en-US" sz="1050" b="0" i="0" u="none" strike="noStrike" kern="1200" cap="none" spc="0" normalizeH="0" baseline="0" noProof="0" dirty="0">
                <a:ln>
                  <a:noFill/>
                </a:ln>
                <a:solidFill>
                  <a:srgbClr val="000000"/>
                </a:solidFill>
                <a:effectLst/>
                <a:uLnTx/>
                <a:uFillTx/>
                <a:latin typeface="Calibri"/>
                <a:ea typeface="+mn-ea"/>
                <a:cs typeface="Calibri"/>
              </a:rPr>
              <a:t> for the Implementation Plan. </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lang="en-US" sz="800" b="0" i="0" u="none" strike="noStrike" kern="1200" cap="none" spc="0" normalizeH="0" baseline="0" noProof="0" dirty="0">
              <a:ln>
                <a:noFill/>
              </a:ln>
              <a:solidFill>
                <a:srgbClr val="000000"/>
              </a:solidFill>
              <a:effectLst/>
              <a:uLnTx/>
              <a:uFillTx/>
              <a:latin typeface="Calibri" panose="020F0502020204030204"/>
              <a:cs typeface="Calibri"/>
            </a:endParaRPr>
          </a:p>
          <a:p>
            <a:pPr marL="173355" lvl="1" indent="-171450">
              <a:defRPr/>
            </a:pPr>
            <a:endParaRPr lang="en-US" sz="900" dirty="0">
              <a:solidFill>
                <a:srgbClr val="000000"/>
              </a:solidFill>
              <a:latin typeface="Calibri" panose="020F0502020204030204"/>
              <a:cs typeface="Calibri" panose="020F0502020204030204"/>
            </a:endParaRPr>
          </a:p>
          <a:p>
            <a:pPr marL="171450" indent="-171450">
              <a:buFont typeface="Calibri" panose="020F0502020204030204" pitchFamily="34" charset="0"/>
              <a:buChar char="&gt;"/>
              <a:defRPr/>
            </a:pPr>
            <a:r>
              <a:rPr lang="en-US" sz="1050" dirty="0">
                <a:solidFill>
                  <a:srgbClr val="000000"/>
                </a:solidFill>
                <a:latin typeface="Calibri" panose="020F0502020204030204"/>
                <a:cs typeface="Calibri" panose="020F0502020204030204"/>
              </a:rPr>
              <a:t>ZET WG receives status report on approach for MSPP Phase</a:t>
            </a:r>
          </a:p>
          <a:p>
            <a:pPr>
              <a:defRPr/>
            </a:pPr>
            <a:endParaRPr lang="en-US" sz="1050" dirty="0">
              <a:solidFill>
                <a:srgbClr val="000000"/>
              </a:solidFill>
              <a:latin typeface="Calibri" panose="020F0502020204030204"/>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050" b="0" i="0" u="none" strike="noStrike" kern="1200" cap="none" spc="0" normalizeH="0" baseline="0" noProof="0" dirty="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2945568" y="1707917"/>
            <a:ext cx="2915617" cy="1392689"/>
          </a:xfrm>
          <a:prstGeom prst="rect">
            <a:avLst/>
          </a:prstGeom>
          <a:noFill/>
        </p:spPr>
        <p:txBody>
          <a:bodyPr wrap="square" lIns="91440" tIns="45720" rIns="91440" bIns="45720" rtlCol="0" anchor="t">
            <a:spAutoFit/>
          </a:bodyPr>
          <a:lstStyle/>
          <a:p>
            <a:pPr marL="171450" indent="-171450">
              <a:buFont typeface="Calibri,Sans-Serif" panose="020F0502020204030204" pitchFamily="34" charset="0"/>
              <a:buChar char="&gt;"/>
              <a:defRPr/>
            </a:pPr>
            <a:r>
              <a:rPr lang="en-US" sz="1050">
                <a:latin typeface="Calibri" panose="020F0502020204030204"/>
                <a:cs typeface="Calibri" panose="020F0502020204030204"/>
              </a:rPr>
              <a:t>Equity Working Group provides input to the ZET WG on equity issues.</a:t>
            </a:r>
          </a:p>
          <a:p>
            <a:pPr>
              <a:defRPr/>
            </a:pPr>
            <a:endParaRPr lang="en-US" sz="1050">
              <a:ea typeface="+mn-lt"/>
              <a:cs typeface="+mn-lt"/>
            </a:endParaRPr>
          </a:p>
          <a:p>
            <a:pPr marL="171450" indent="-171450">
              <a:buFont typeface="Calibri,Sans-Serif" panose="020F0502020204030204" pitchFamily="34" charset="0"/>
              <a:buChar char="&gt;"/>
              <a:defRPr/>
            </a:pPr>
            <a:r>
              <a:rPr lang="en-US" sz="1050">
                <a:latin typeface="Calibri" panose="020F0502020204030204"/>
                <a:cs typeface="Calibri" panose="020F0502020204030204"/>
              </a:rPr>
              <a:t>Community  Leadership Committee (CLC)         provides input to the ZET WG on working with communities to shape the ZET policies and programs.  </a:t>
            </a:r>
            <a:endParaRPr lang="en-US" sz="1050">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panose="020F0502020204030204"/>
            </a:endParaRPr>
          </a:p>
        </p:txBody>
      </p:sp>
      <p:sp>
        <p:nvSpPr>
          <p:cNvPr id="27" name="TextBox 26">
            <a:extLst>
              <a:ext uri="{FF2B5EF4-FFF2-40B4-BE49-F238E27FC236}">
                <a16:creationId xmlns:a16="http://schemas.microsoft.com/office/drawing/2014/main" id="{D8A0486C-89A0-E14A-B633-A2E26EBC4B82}"/>
              </a:ext>
            </a:extLst>
          </p:cNvPr>
          <p:cNvSpPr txBox="1"/>
          <p:nvPr/>
        </p:nvSpPr>
        <p:spPr>
          <a:xfrm>
            <a:off x="6156685" y="1496453"/>
            <a:ext cx="2436683" cy="2754600"/>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endParaRPr lang="en-US" sz="1100">
              <a:latin typeface="Calibri" panose="020F0502020204030204"/>
              <a:cs typeface="Calibri" panose="020F0502020204030204"/>
            </a:endParaRPr>
          </a:p>
          <a:p>
            <a:pPr marL="171450" indent="-171450">
              <a:buFont typeface="Calibri" panose="020F0502020204030204" pitchFamily="34" charset="0"/>
              <a:buChar char="&gt;"/>
              <a:defRPr/>
            </a:pPr>
            <a:r>
              <a:rPr lang="en-US" sz="1100">
                <a:latin typeface="Calibri" panose="020F0502020204030204"/>
                <a:cs typeface="Calibri" panose="020F0502020204030204"/>
              </a:rPr>
              <a:t>ZET</a:t>
            </a:r>
            <a:r>
              <a:rPr kumimoji="0" lang="en-US" sz="1100" i="0" u="none" strike="noStrike" kern="1200" cap="none" spc="0" normalizeH="0" baseline="0" noProof="0">
                <a:ln>
                  <a:noFill/>
                </a:ln>
                <a:effectLst/>
                <a:uLnTx/>
                <a:uFillTx/>
                <a:latin typeface="Calibri" panose="020F0502020204030204"/>
                <a:ea typeface="+mn-ea"/>
                <a:cs typeface="Calibri" panose="020F0502020204030204"/>
              </a:rPr>
              <a:t> WG reports </a:t>
            </a:r>
            <a:r>
              <a:rPr lang="en-US" sz="1100">
                <a:latin typeface="Calibri" panose="020F0502020204030204"/>
                <a:cs typeface="Calibri" panose="020F0502020204030204"/>
              </a:rPr>
              <a:t>to</a:t>
            </a:r>
            <a:r>
              <a:rPr kumimoji="0" lang="en-US" sz="1100" i="0" u="none" strike="noStrike" kern="1200" cap="none" spc="0" normalizeH="0" baseline="0" noProof="0">
                <a:ln>
                  <a:noFill/>
                </a:ln>
                <a:effectLst/>
                <a:uLnTx/>
                <a:uFillTx/>
                <a:latin typeface="Calibri" panose="020F0502020204030204"/>
                <a:ea typeface="+mn-ea"/>
                <a:cs typeface="Calibri" panose="020F0502020204030204"/>
              </a:rPr>
              <a:t> the 710 Task Force </a:t>
            </a:r>
            <a:r>
              <a:rPr lang="en-US" sz="1100">
                <a:latin typeface="Calibri" panose="020F0502020204030204"/>
                <a:cs typeface="Calibri" panose="020F0502020204030204"/>
              </a:rPr>
              <a:t>with an update </a:t>
            </a:r>
            <a:r>
              <a:rPr kumimoji="0" lang="en-US" sz="1100" i="0" u="none" strike="noStrike" kern="1200" cap="none" spc="0" normalizeH="0" baseline="0" noProof="0">
                <a:ln>
                  <a:noFill/>
                </a:ln>
                <a:effectLst/>
                <a:uLnTx/>
                <a:uFillTx/>
                <a:latin typeface="Calibri" panose="020F0502020204030204"/>
                <a:ea typeface="+mn-ea"/>
                <a:cs typeface="Calibri" panose="020F0502020204030204"/>
              </a:rPr>
              <a:t>on the </a:t>
            </a:r>
            <a:r>
              <a:rPr lang="en-US" sz="1100">
                <a:latin typeface="Calibri" panose="020F0502020204030204"/>
                <a:cs typeface="Calibri" panose="020F0502020204030204"/>
              </a:rPr>
              <a:t>scope of work for ZET</a:t>
            </a:r>
            <a:r>
              <a:rPr kumimoji="0" lang="en-US" sz="1100" i="0" u="none" strike="noStrike" kern="1200" cap="none" spc="0" normalizeH="0" baseline="0" noProof="0">
                <a:ln>
                  <a:noFill/>
                </a:ln>
                <a:effectLst/>
                <a:uLnTx/>
                <a:uFillTx/>
                <a:latin typeface="Calibri" panose="020F0502020204030204"/>
                <a:ea typeface="+mn-ea"/>
                <a:cs typeface="Calibri" panose="020F0502020204030204"/>
              </a:rPr>
              <a:t> Program Structure and Protocols</a:t>
            </a:r>
            <a:r>
              <a:rPr lang="en-US" sz="1100">
                <a:latin typeface="Calibri" panose="020F0502020204030204"/>
                <a:cs typeface="Calibri" panose="020F0502020204030204"/>
              </a:rPr>
              <a:t> following September meetings of CLC and Equity Working Group</a:t>
            </a:r>
            <a:endParaRPr lang="en-US">
              <a:cs typeface="Calibri"/>
            </a:endParaRPr>
          </a:p>
          <a:p>
            <a:pPr>
              <a:defRPr/>
            </a:pPr>
            <a:endParaRPr lang="en-US" sz="1100">
              <a:latin typeface="Calibri" panose="020F0502020204030204"/>
              <a:cs typeface="Calibri" panose="020F0502020204030204"/>
            </a:endParaRPr>
          </a:p>
          <a:p>
            <a:pPr marL="171450" indent="-171450">
              <a:buFont typeface="Calibri" panose="020F0502020204030204" pitchFamily="34" charset="0"/>
              <a:buChar char="&gt;"/>
              <a:defRPr/>
            </a:pPr>
            <a:r>
              <a:rPr lang="en-US" sz="1100">
                <a:latin typeface="Calibri" panose="020F0502020204030204"/>
                <a:cs typeface="Calibri" panose="020F0502020204030204"/>
              </a:rPr>
              <a:t>ZET WG will vote on the ZET Program Framework, Principles and Tasks.</a:t>
            </a:r>
            <a:endParaRPr lang="en-US" sz="1100">
              <a:cs typeface="Calibri"/>
            </a:endParaRPr>
          </a:p>
          <a:p>
            <a:pPr marL="171450" marR="0" lvl="0" indent="-171450" algn="l" defTabSz="457200">
              <a:lnSpc>
                <a:spcPct val="100000"/>
              </a:lnSpc>
              <a:spcBef>
                <a:spcPts val="0"/>
              </a:spcBef>
              <a:spcAft>
                <a:spcPts val="0"/>
              </a:spcAft>
              <a:buClrTx/>
              <a:buSzTx/>
              <a:buFont typeface="Calibri" panose="020F0502020204030204" pitchFamily="34" charset="0"/>
              <a:buChar char="&gt;"/>
              <a:tabLst/>
              <a:defRPr/>
            </a:pPr>
            <a:endParaRPr lang="en-US" sz="1100" b="0" i="0" u="none" strike="noStrike" kern="1200" cap="none" spc="0" normalizeH="0" baseline="0" noProof="0">
              <a:ln>
                <a:noFill/>
              </a:ln>
              <a:solidFill>
                <a:srgbClr val="000000"/>
              </a:solidFill>
              <a:effectLst/>
              <a:uLnTx/>
              <a:uFillTx/>
              <a:latin typeface="Calibri"/>
              <a:cs typeface="Calibri"/>
            </a:endParaRPr>
          </a:p>
          <a:p>
            <a:pPr marR="0" lvl="0" algn="l" defTabSz="457200" rtl="0" eaLnBrk="1" fontAlgn="auto" latinLnBrk="0" hangingPunct="1">
              <a:lnSpc>
                <a:spcPct val="100000"/>
              </a:lnSpc>
              <a:spcBef>
                <a:spcPts val="0"/>
              </a:spcBef>
              <a:spcAft>
                <a:spcPts val="0"/>
              </a:spcAft>
              <a:buClrTx/>
              <a:buSzTx/>
              <a:tabLst/>
              <a:defRPr/>
            </a:pPr>
            <a:endParaRPr lang="en-US" sz="1050" b="0" i="0" u="none" strike="noStrike" kern="1200" cap="none" spc="0" normalizeH="0" baseline="0" noProof="0">
              <a:ln>
                <a:noFill/>
              </a:ln>
              <a:solidFill>
                <a:srgbClr val="000000"/>
              </a:solidFill>
              <a:effectLst/>
              <a:uLnTx/>
              <a:uFillTx/>
              <a:latin typeface="Calibri" panose="020F0502020204030204" pitchFamily="34" charset="0"/>
              <a:cs typeface="Calibri"/>
            </a:endParaRPr>
          </a:p>
          <a:p>
            <a:pPr marL="171450" indent="-171450">
              <a:buFont typeface="Arial" panose="020F0502020204030204" pitchFamily="34" charset="0"/>
              <a:buChar char="•"/>
              <a:defRPr/>
            </a:pPr>
            <a:endParaRPr lang="en-US" sz="1050">
              <a:latin typeface="Calibri"/>
              <a:cs typeface="Calibri"/>
            </a:endParaRPr>
          </a:p>
          <a:p>
            <a:pPr>
              <a:defRPr/>
            </a:pPr>
            <a:endParaRPr lang="en-US" sz="900">
              <a:solidFill>
                <a:srgbClr val="000000"/>
              </a:solidFill>
              <a:latin typeface="Calibri" panose="020F0502020204030204" pitchFamily="34" charset="0"/>
              <a:cs typeface="Calibri" panose="020F0502020204030204"/>
            </a:endParaRPr>
          </a:p>
          <a:p>
            <a:pPr>
              <a:defRPr/>
            </a:pPr>
            <a:endParaRPr lang="en-US" sz="1100">
              <a:solidFill>
                <a:srgbClr val="000000"/>
              </a:solidFill>
              <a:latin typeface="Calibri" panose="020F0502020204030204"/>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356659" y="950936"/>
            <a:ext cx="10152701" cy="338554"/>
          </a:xfrm>
          <a:prstGeom prst="rect">
            <a:avLst/>
          </a:prstGeom>
          <a:noFill/>
        </p:spPr>
        <p:txBody>
          <a:bodyPr wrap="square" lIns="91440" tIns="45720" rIns="91440" bIns="45720" rtlCol="0" anchor="t">
            <a:spAutoFit/>
          </a:bodyPr>
          <a:lstStyle/>
          <a:p>
            <a:pPr>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timeline shows key activities and dates for the Zero-Emission Truck </a:t>
            </a:r>
            <a:r>
              <a:rPr lang="en-US" sz="1600">
                <a:solidFill>
                  <a:srgbClr val="000000"/>
                </a:solidFill>
                <a:latin typeface="Calibri" panose="020F0502020204030204"/>
                <a:ea typeface="+mn-lt"/>
                <a:cs typeface="Calibri" panose="020F0502020204030204"/>
              </a:rPr>
              <a:t>(ZET) </a:t>
            </a: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184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44E265B-049A-3B13-B64D-AD2DB0D1E21E}"/>
              </a:ext>
            </a:extLst>
          </p:cNvPr>
          <p:cNvGrpSpPr/>
          <p:nvPr/>
        </p:nvGrpSpPr>
        <p:grpSpPr>
          <a:xfrm>
            <a:off x="256438" y="1283306"/>
            <a:ext cx="11212463" cy="349880"/>
            <a:chOff x="692152" y="1739794"/>
            <a:chExt cx="10093231" cy="395685"/>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390867" cy="307778"/>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C533750E-06CA-4F15-AF50-EB4F0D229695}"/>
                  </a:ext>
                </a:extLst>
              </p:cNvPr>
              <p:cNvSpPr/>
              <p:nvPr/>
            </p:nvSpPr>
            <p:spPr>
              <a:xfrm>
                <a:off x="4026037" y="6282732"/>
                <a:ext cx="2720818" cy="287828"/>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692152" y="1762360"/>
              <a:ext cx="2164814" cy="348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JULY 2022/AUGUST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273531" y="1760367"/>
              <a:ext cx="2211460" cy="348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SEPTEMBER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78761" y="1787409"/>
              <a:ext cx="2577946" cy="348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OCTOBER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348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NOVEMBER</a:t>
              </a:r>
              <a:r>
                <a:rPr lang="en-US" sz="1400" b="1">
                  <a:solidFill>
                    <a:srgbClr val="FFFFFF"/>
                  </a:solidFill>
                  <a:latin typeface="Calibri" panose="020F0502020204030204"/>
                </a:rPr>
                <a:t>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2390007" y="1182255"/>
            <a:ext cx="759327" cy="759327"/>
          </a:xfrm>
          <a:prstGeom prst="rect">
            <a:avLst/>
          </a:prstGeom>
        </p:spPr>
      </p:pic>
      <p:sp>
        <p:nvSpPr>
          <p:cNvPr id="10" name="TextBox 9">
            <a:extLst>
              <a:ext uri="{FF2B5EF4-FFF2-40B4-BE49-F238E27FC236}">
                <a16:creationId xmlns:a16="http://schemas.microsoft.com/office/drawing/2014/main" id="{AA3FF1F9-7FCB-1739-65A0-24794976E4BE}"/>
              </a:ext>
            </a:extLst>
          </p:cNvPr>
          <p:cNvSpPr txBox="1"/>
          <p:nvPr/>
        </p:nvSpPr>
        <p:spPr>
          <a:xfrm>
            <a:off x="9172281" y="1624093"/>
            <a:ext cx="1970971" cy="1554272"/>
          </a:xfrm>
          <a:prstGeom prst="rect">
            <a:avLst/>
          </a:prstGeom>
          <a:noFill/>
        </p:spPr>
        <p:txBody>
          <a:bodyPr wrap="square" rtlCol="0">
            <a:spAutoFit/>
          </a:bodyPr>
          <a:lstStyle/>
          <a:p>
            <a:pPr marL="171450" marR="0" lvl="0" indent="-171450" fontAlgn="auto">
              <a:lnSpc>
                <a:spcPct val="100000"/>
              </a:lnSpc>
              <a:spcBef>
                <a:spcPts val="0"/>
              </a:spcBef>
              <a:spcAft>
                <a:spcPts val="0"/>
              </a:spcAft>
              <a:buClrTx/>
              <a:buSzTx/>
              <a:buFont typeface="Calibri" panose="020F0502020204030204" pitchFamily="34" charset="0"/>
              <a:buChar char="&gt;"/>
              <a:tabLst/>
              <a:defRPr/>
            </a:pPr>
            <a:r>
              <a:rPr lang="en-US" sz="1100">
                <a:latin typeface="Calibri" panose="020F0502020204030204"/>
                <a:cs typeface="Calibri" panose="020F0502020204030204"/>
              </a:rPr>
              <a:t>ZET Transition Plan Report to ZET WG and Task Force.</a:t>
            </a:r>
          </a:p>
          <a:p>
            <a:pPr marR="0" lvl="0" fontAlgn="auto">
              <a:lnSpc>
                <a:spcPct val="100000"/>
              </a:lnSpc>
              <a:spcBef>
                <a:spcPts val="0"/>
              </a:spcBef>
              <a:spcAft>
                <a:spcPts val="0"/>
              </a:spcAft>
              <a:buClrTx/>
              <a:buSzTx/>
              <a:tabLst/>
              <a:defRPr/>
            </a:pPr>
            <a:endParaRPr lang="en-US" sz="1100">
              <a:latin typeface="Calibri" panose="020F0502020204030204"/>
              <a:cs typeface="Calibri" panose="020F0502020204030204"/>
            </a:endParaRPr>
          </a:p>
          <a:p>
            <a:pPr marL="171450" indent="-171450">
              <a:buFont typeface="Calibri" panose="020F0502020204030204" pitchFamily="34" charset="0"/>
              <a:buChar char="&gt;"/>
              <a:defRPr/>
            </a:pPr>
            <a:r>
              <a:rPr lang="en-US" sz="1100">
                <a:latin typeface="Calibri" panose="020F0502020204030204"/>
                <a:cs typeface="Calibri" panose="020F0502020204030204"/>
              </a:rPr>
              <a:t>Metro Board considers ZET Program Framework, Principles, and Tasks (if approved)</a:t>
            </a:r>
          </a:p>
          <a:p>
            <a:endParaRPr lang="en-US"/>
          </a:p>
        </p:txBody>
      </p:sp>
    </p:spTree>
    <p:extLst>
      <p:ext uri="{BB962C8B-B14F-4D97-AF65-F5344CB8AC3E}">
        <p14:creationId xmlns:p14="http://schemas.microsoft.com/office/powerpoint/2010/main" val="82703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I-710 South Corridor ZET Program</a:t>
            </a:r>
            <a:endParaRPr lang="en-US" sz="4000" b="1">
              <a:solidFill>
                <a:srgbClr val="FFFFFF"/>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Proposed Principles</a:t>
            </a:r>
            <a:endParaRPr lang="en-US">
              <a:ea typeface="+mn-ea"/>
            </a:endParaRPr>
          </a:p>
        </p:txBody>
      </p:sp>
    </p:spTree>
    <p:extLst>
      <p:ext uri="{BB962C8B-B14F-4D97-AF65-F5344CB8AC3E}">
        <p14:creationId xmlns:p14="http://schemas.microsoft.com/office/powerpoint/2010/main" val="406914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1593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#2.1:</a:t>
            </a:r>
          </a:p>
          <a:p>
            <a:pPr algn="ctr">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I-710 South Corridor </a:t>
            </a:r>
          </a:p>
          <a:p>
            <a:pPr algn="ctr">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ZET Program </a:t>
            </a:r>
            <a:r>
              <a:rPr lang="en-US" sz="4000" b="1">
                <a:solidFill>
                  <a:srgbClr val="FFFFFF"/>
                </a:solidFill>
                <a:latin typeface="Calibri" panose="020F0502020204030204"/>
                <a:cs typeface="Calibri"/>
              </a:rPr>
              <a:t>Proposed Principles Recap</a:t>
            </a:r>
            <a:endParaRPr lang="en-US"/>
          </a:p>
        </p:txBody>
      </p:sp>
    </p:spTree>
    <p:extLst>
      <p:ext uri="{BB962C8B-B14F-4D97-AF65-F5344CB8AC3E}">
        <p14:creationId xmlns:p14="http://schemas.microsoft.com/office/powerpoint/2010/main" val="10141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Principles – Introduction and Overview</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19</a:t>
            </a:fld>
            <a:endParaRPr lang="en-US"/>
          </a:p>
        </p:txBody>
      </p:sp>
      <p:sp>
        <p:nvSpPr>
          <p:cNvPr id="7" name="TextBox 6">
            <a:extLst>
              <a:ext uri="{FF2B5EF4-FFF2-40B4-BE49-F238E27FC236}">
                <a16:creationId xmlns:a16="http://schemas.microsoft.com/office/drawing/2014/main" id="{E6661E32-52D4-A6B9-637F-E0C37CF72432}"/>
              </a:ext>
            </a:extLst>
          </p:cNvPr>
          <p:cNvSpPr txBox="1"/>
          <p:nvPr/>
        </p:nvSpPr>
        <p:spPr>
          <a:xfrm>
            <a:off x="381000" y="1169233"/>
            <a:ext cx="11431249" cy="5265544"/>
          </a:xfrm>
          <a:prstGeom prst="rect">
            <a:avLst/>
          </a:prstGeom>
          <a:noFill/>
        </p:spPr>
        <p:txBody>
          <a:bodyPr wrap="square" lIns="91440" tIns="45720" rIns="91440" bIns="45720" rtlCol="0" anchor="t">
            <a:spAutoFit/>
          </a:bodyPr>
          <a:lstStyle/>
          <a:p>
            <a:pPr marL="285750" indent="-285750">
              <a:buFont typeface="Calibri" panose="020F0502020204030204" pitchFamily="34" charset="0"/>
              <a:buChar char="&gt;"/>
            </a:pPr>
            <a:r>
              <a:rPr lang="en-US" sz="1800">
                <a:effectLst/>
                <a:latin typeface="Calibri"/>
                <a:ea typeface="Calibri" panose="020F0502020204030204" pitchFamily="34" charset="0"/>
                <a:cs typeface="Arial"/>
              </a:rPr>
              <a:t>Metro Board action in October 2021 (Motion 16) committed $50 million as seed funding for an I-710 South Zero Emission (ZE) Truck program to support the deployment of zero-emission trucks and supporting zero-emission truck infrastructure.</a:t>
            </a:r>
          </a:p>
          <a:p>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a:latin typeface="Calibri"/>
                <a:cs typeface="Arial"/>
              </a:rPr>
              <a:t>The ZET Program Framework and Principles incorporate </a:t>
            </a:r>
            <a:r>
              <a:rPr lang="en-US" sz="1800">
                <a:effectLst/>
                <a:latin typeface="Calibri"/>
                <a:ea typeface="Calibri" panose="020F0502020204030204" pitchFamily="34" charset="0"/>
                <a:cs typeface="Arial"/>
              </a:rPr>
              <a:t>these fundamental elements and seek to leverage and amplify that $50 million seed funding.</a:t>
            </a:r>
          </a:p>
          <a:p>
            <a:pPr marL="285750" indent="-285750">
              <a:buFont typeface="Calibri" panose="020F0502020204030204" pitchFamily="34" charset="0"/>
              <a:buChar char="&gt;"/>
            </a:pPr>
            <a:endParaRPr lang="en-US">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1800">
                <a:effectLst/>
                <a:latin typeface="Calibri"/>
                <a:ea typeface="Calibri" panose="020F0502020204030204" pitchFamily="34" charset="0"/>
                <a:cs typeface="Arial"/>
              </a:rPr>
              <a:t>The Program Framework and Principles for the Zero-Emission Truck Program were developed through collaboration with the 710 Zero-Emission Truck Working Group.</a:t>
            </a:r>
            <a:r>
              <a:rPr lang="en-US">
                <a:latin typeface="Calibri"/>
                <a:ea typeface="Calibri" panose="020F0502020204030204" pitchFamily="34" charset="0"/>
                <a:cs typeface="Arial"/>
              </a:rPr>
              <a:t> </a:t>
            </a:r>
            <a:r>
              <a:rPr lang="en-US" sz="1800">
                <a:effectLst/>
                <a:latin typeface="Calibri"/>
                <a:ea typeface="Calibri" panose="020F0502020204030204" pitchFamily="34" charset="0"/>
                <a:cs typeface="Arial"/>
              </a:rPr>
              <a:t> Five major themes were brought forward through discussions with the Working Group for consideration:</a:t>
            </a:r>
            <a:r>
              <a:rPr lang="en-US">
                <a:latin typeface="Calibri"/>
                <a:ea typeface="Calibri" panose="020F0502020204030204" pitchFamily="34" charset="0"/>
                <a:cs typeface="Arial"/>
              </a:rPr>
              <a:t>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800100" lvl="1" indent="-342900">
              <a:lnSpc>
                <a:spcPct val="115000"/>
              </a:lnSpc>
              <a:spcBef>
                <a:spcPts val="1000"/>
              </a:spcBef>
              <a:buFont typeface="Symbol" panose="05050102010706020507" pitchFamily="18" charset="2"/>
              <a:buChar char=""/>
            </a:pPr>
            <a:r>
              <a:rPr lang="en-US">
                <a:effectLst/>
                <a:latin typeface="Calibri"/>
                <a:ea typeface="Calibri" panose="020F0502020204030204" pitchFamily="34" charset="0"/>
                <a:cs typeface="Arial"/>
              </a:rPr>
              <a:t>Community Engagement</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Strategic partnerships and funding opportunities</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Legislative and policy initiatives</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Truck subsidies</a:t>
            </a:r>
            <a:endParaRPr lang="en-US">
              <a:effectLst/>
              <a:latin typeface="Calibri"/>
              <a:ea typeface="MS PGothic" panose="020B0600070205080204" pitchFamily="34" charset="-128"/>
              <a:cs typeface="Arial"/>
            </a:endParaRPr>
          </a:p>
          <a:p>
            <a:pPr marL="800100" lvl="1" indent="-342900">
              <a:lnSpc>
                <a:spcPct val="115000"/>
              </a:lnSpc>
              <a:spcAft>
                <a:spcPts val="1000"/>
              </a:spcAft>
              <a:buFont typeface="Symbol" panose="05050102010706020507" pitchFamily="18" charset="2"/>
              <a:buChar char=""/>
            </a:pPr>
            <a:r>
              <a:rPr lang="en-US">
                <a:effectLst/>
                <a:latin typeface="Calibri"/>
                <a:ea typeface="Calibri" panose="020F0502020204030204" pitchFamily="34" charset="0"/>
                <a:cs typeface="Arial"/>
              </a:rPr>
              <a:t>Environmental impacts and equitable outcomes</a:t>
            </a:r>
            <a:endParaRPr lang="en-US">
              <a:effectLst/>
              <a:latin typeface="Calibri"/>
              <a:ea typeface="MS PGothic" panose="020B0600070205080204" pitchFamily="34" charset="-128"/>
              <a:cs typeface="Arial"/>
            </a:endParaRPr>
          </a:p>
          <a:p>
            <a:pPr marL="742950" lvl="1" indent="-285750">
              <a:buFont typeface="Calibri" panose="020F0502020204030204" pitchFamily="34" charset="0"/>
              <a:buChar char="&gt;"/>
            </a:pPr>
            <a:endParaRPr lang="en-US">
              <a:effectLst/>
              <a:latin typeface="Century Gothic" panose="020B0502020202020204" pitchFamily="34" charset="0"/>
              <a:ea typeface="MS PGothic" panose="020B0600070205080204" pitchFamily="34" charset="-128"/>
              <a:cs typeface="Arial" panose="020B0604020202020204" pitchFamily="34" charset="0"/>
            </a:endParaRPr>
          </a:p>
          <a:p>
            <a:pPr marL="285750" indent="-285750">
              <a:buFont typeface="Calibri" panose="020F0502020204030204" pitchFamily="34" charset="0"/>
              <a:buChar char="&gt;"/>
            </a:pPr>
            <a:endParaRPr lang="en-US"/>
          </a:p>
        </p:txBody>
      </p:sp>
    </p:spTree>
    <p:extLst>
      <p:ext uri="{BB962C8B-B14F-4D97-AF65-F5344CB8AC3E}">
        <p14:creationId xmlns:p14="http://schemas.microsoft.com/office/powerpoint/2010/main" val="125529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97971" y="320721"/>
            <a:ext cx="9045633" cy="429145"/>
          </a:xfrm>
        </p:spPr>
        <p:txBody>
          <a:bodyPr/>
          <a:lstStyle/>
          <a:p>
            <a:r>
              <a:rPr lang="en-US">
                <a:cs typeface="Calibri"/>
              </a:rPr>
              <a:t>Principle 1 – Maximize Leverage of Seed Funding</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20</a:t>
            </a:fld>
            <a:endParaRPr lang="en-US"/>
          </a:p>
        </p:txBody>
      </p:sp>
      <p:sp>
        <p:nvSpPr>
          <p:cNvPr id="8" name="TextBox 7">
            <a:extLst>
              <a:ext uri="{FF2B5EF4-FFF2-40B4-BE49-F238E27FC236}">
                <a16:creationId xmlns:a16="http://schemas.microsoft.com/office/drawing/2014/main" id="{48625BB6-9638-8013-A70F-EC7A70CE772B}"/>
              </a:ext>
            </a:extLst>
          </p:cNvPr>
          <p:cNvSpPr txBox="1"/>
          <p:nvPr/>
        </p:nvSpPr>
        <p:spPr>
          <a:xfrm>
            <a:off x="381000" y="902141"/>
            <a:ext cx="11611153" cy="5309146"/>
          </a:xfrm>
          <a:prstGeom prst="rect">
            <a:avLst/>
          </a:prstGeom>
          <a:noFill/>
        </p:spPr>
        <p:txBody>
          <a:bodyPr wrap="square" lIns="91440" tIns="45720" rIns="91440" bIns="45720" rtlCol="0" anchor="t">
            <a:spAutoFit/>
          </a:bodyPr>
          <a:lstStyle/>
          <a:p>
            <a:pPr defTabSz="914400" eaLnBrk="0" fontAlgn="base" hangingPunct="0">
              <a:lnSpc>
                <a:spcPct val="150000"/>
              </a:lnSpc>
              <a:spcBef>
                <a:spcPct val="0"/>
              </a:spcBef>
              <a:spcAft>
                <a:spcPts val="1200"/>
              </a:spcAft>
            </a:pPr>
            <a:r>
              <a:rPr lang="en-US" altLang="en-US" b="1">
                <a:ea typeface="Calibri"/>
                <a:cs typeface="Arial"/>
              </a:rPr>
              <a:t>Maximize leverage of seed funding by collaborating with regional partners and funding agencies.</a:t>
            </a:r>
            <a:endParaRPr lang="en-US"/>
          </a:p>
          <a:p>
            <a:pPr defTabSz="914400">
              <a:spcAft>
                <a:spcPts val="1200"/>
              </a:spcAft>
            </a:pPr>
            <a:r>
              <a:rPr kumimoji="0" lang="en-US" altLang="en-US" b="0" u="none" strike="noStrike" cap="none" normalizeH="0" baseline="0">
                <a:ln>
                  <a:noFill/>
                </a:ln>
                <a:effectLst/>
                <a:ea typeface="Calibri"/>
                <a:cs typeface="Arial"/>
              </a:rPr>
              <a:t>The ZE Truck Program will utilize $50 million of seed funding provided by LA Metro.</a:t>
            </a:r>
            <a:r>
              <a:rPr lang="en-US" altLang="en-US">
                <a:ea typeface="Calibri"/>
                <a:cs typeface="Arial"/>
              </a:rPr>
              <a:t> </a:t>
            </a:r>
            <a:r>
              <a:rPr kumimoji="0" lang="en-US" altLang="en-US" b="0" u="none" strike="noStrike" cap="none" normalizeH="0" baseline="0">
                <a:ln>
                  <a:noFill/>
                </a:ln>
                <a:effectLst/>
                <a:ea typeface="Calibri"/>
                <a:cs typeface="Arial"/>
              </a:rPr>
              <a:t>This seed funding will be leveraged by pursuing additional discretionary regional, state, and federal funding to reach a minimum funding target of $200 million.</a:t>
            </a:r>
            <a:r>
              <a:rPr lang="en-US" altLang="en-US">
                <a:ea typeface="Calibri"/>
                <a:cs typeface="Arial"/>
              </a:rPr>
              <a:t> </a:t>
            </a:r>
            <a:endParaRPr lang="en-US" altLang="en-US" b="0" u="none" strike="noStrike" cap="none" normalizeH="0" baseline="0">
              <a:ln>
                <a:noFill/>
              </a:ln>
              <a:effectLst/>
              <a:ea typeface="Calibri" panose="020F0502020204030204" pitchFamily="34" charset="0"/>
              <a:cs typeface="Arial" panose="020B0604020202020204" pitchFamily="34" charset="0"/>
            </a:endParaRPr>
          </a:p>
          <a:p>
            <a:pPr marL="342900" indent="-342900" defTabSz="914400" eaLnBrk="0" fontAlgn="base" hangingPunct="0">
              <a:spcAft>
                <a:spcPts val="1200"/>
              </a:spcAft>
              <a:buFont typeface="Calibri" panose="020F0502020204030204" pitchFamily="34" charset="0"/>
              <a:buChar char="&gt;"/>
            </a:pPr>
            <a:r>
              <a:rPr lang="en-US" altLang="en-US">
                <a:ea typeface="Calibri"/>
                <a:cs typeface="Arial"/>
              </a:rPr>
              <a:t>To leverage the $50 million most effectively and to eliminate bottlenecks for the deployment of ZE technology, the </a:t>
            </a:r>
            <a:r>
              <a:rPr kumimoji="0" lang="en-US" altLang="en-US" b="0" u="none" strike="noStrike" cap="none" normalizeH="0" baseline="0">
                <a:ln>
                  <a:noFill/>
                </a:ln>
                <a:effectLst/>
                <a:ea typeface="Calibri"/>
                <a:cs typeface="Arial"/>
              </a:rPr>
              <a:t>ZE Truck</a:t>
            </a:r>
            <a:r>
              <a:rPr lang="en-US" altLang="en-US">
                <a:ea typeface="Calibri"/>
                <a:cs typeface="Arial"/>
              </a:rPr>
              <a:t> Working Group </a:t>
            </a:r>
            <a:r>
              <a:rPr lang="en-US" altLang="en-US">
                <a:solidFill>
                  <a:srgbClr val="FF0000"/>
                </a:solidFill>
                <a:ea typeface="Calibri"/>
                <a:cs typeface="Arial"/>
              </a:rPr>
              <a:t>will collaborate with the Mobile Source Reduction Committee (MSRC)</a:t>
            </a:r>
            <a:r>
              <a:rPr lang="en-US" altLang="en-US">
                <a:ea typeface="Calibri"/>
                <a:cs typeface="Arial"/>
              </a:rPr>
              <a:t> to identify a minimum of </a:t>
            </a:r>
            <a:r>
              <a:rPr lang="en-US" altLang="en-US" b="1">
                <a:ea typeface="Calibri"/>
                <a:cs typeface="Arial"/>
              </a:rPr>
              <a:t>$45 million</a:t>
            </a:r>
            <a:r>
              <a:rPr lang="en-US" altLang="en-US">
                <a:ea typeface="Calibri"/>
                <a:cs typeface="Arial"/>
              </a:rPr>
              <a:t> to serve as seed funding to leverage investment in regionally significant infrastructure projects</a:t>
            </a:r>
          </a:p>
          <a:p>
            <a:pPr marL="800100" lvl="1" indent="-342900" defTabSz="914400">
              <a:spcAft>
                <a:spcPts val="1200"/>
              </a:spcAft>
              <a:buFont typeface="Arial" panose="020B0604020202020204" pitchFamily="34" charset="0"/>
              <a:buChar char="•"/>
            </a:pPr>
            <a:r>
              <a:rPr lang="en-US" altLang="en-US">
                <a:ea typeface="Calibri"/>
                <a:cs typeface="Arial"/>
              </a:rPr>
              <a:t>The remaining funds (≤ </a:t>
            </a:r>
            <a:r>
              <a:rPr lang="en-US" altLang="en-US" b="1">
                <a:ea typeface="Calibri"/>
                <a:cs typeface="Arial"/>
              </a:rPr>
              <a:t>$5 million</a:t>
            </a:r>
            <a:r>
              <a:rPr lang="en-US" altLang="en-US">
                <a:ea typeface="Calibri"/>
                <a:cs typeface="Arial"/>
              </a:rPr>
              <a:t>) will be eligible to support other objectives, including a targeted </a:t>
            </a:r>
            <a:r>
              <a:rPr lang="en-US" altLang="en-US">
                <a:solidFill>
                  <a:srgbClr val="FF0000"/>
                </a:solidFill>
                <a:ea typeface="Calibri"/>
                <a:cs typeface="Arial"/>
              </a:rPr>
              <a:t>need-based grant assistance program for corridor-based trucking companies/small fleets</a:t>
            </a:r>
            <a:r>
              <a:rPr lang="en-US" altLang="en-US">
                <a:ea typeface="Calibri"/>
                <a:cs typeface="Arial"/>
              </a:rPr>
              <a:t> to secure subsidies for conversion from diesel to ZE truck technology.</a:t>
            </a:r>
          </a:p>
          <a:p>
            <a:pPr marL="342900" indent="-342900" defTabSz="914400" eaLnBrk="0" fontAlgn="base" hangingPunct="0">
              <a:spcAft>
                <a:spcPts val="1200"/>
              </a:spcAft>
              <a:buFont typeface="Calibri" panose="020F0502020204030204" pitchFamily="34" charset="0"/>
              <a:buChar char="&gt;"/>
            </a:pPr>
            <a:r>
              <a:rPr lang="en-US">
                <a:ea typeface="Calibri"/>
                <a:cs typeface="Calibri"/>
              </a:rPr>
              <a:t>The ZE Truck Program will work with the Ports of LA and Long Beach Clean Truck Fund Rate Program, SCAG's ZE Truck Study, and other initiatives to maximize funding impact.</a:t>
            </a:r>
          </a:p>
          <a:p>
            <a:pPr marL="342900" indent="-342900" defTabSz="914400">
              <a:spcAft>
                <a:spcPts val="1200"/>
              </a:spcAft>
              <a:buFont typeface="Calibri" panose="020F0502020204030204" pitchFamily="34" charset="0"/>
              <a:buChar char="&gt;"/>
            </a:pPr>
            <a:r>
              <a:rPr lang="en-US">
                <a:ea typeface="Calibri"/>
                <a:cs typeface="Calibri"/>
              </a:rPr>
              <a:t>The ZE Truck Program will focus on regionally significant ZE infrastructure </a:t>
            </a:r>
            <a:r>
              <a:rPr lang="en-US">
                <a:solidFill>
                  <a:srgbClr val="FF0000"/>
                </a:solidFill>
                <a:ea typeface="Calibri"/>
                <a:cs typeface="Calibri"/>
              </a:rPr>
              <a:t>(charging/ZE fueling facilities)</a:t>
            </a:r>
            <a:r>
              <a:rPr lang="en-US">
                <a:ea typeface="Calibri"/>
                <a:cs typeface="Calibri"/>
              </a:rPr>
              <a:t> within the study area that will complement existing efforts to deploy domicile-based ZE infrastructure within the study area.</a:t>
            </a:r>
          </a:p>
          <a:p>
            <a:pPr marL="342900" indent="-342900" defTabSz="914400">
              <a:spcAft>
                <a:spcPts val="1200"/>
              </a:spcAft>
              <a:buFont typeface="Calibri" panose="020F0502020204030204" pitchFamily="34" charset="0"/>
              <a:buChar char="&gt;"/>
            </a:pPr>
            <a:r>
              <a:rPr lang="en-US">
                <a:solidFill>
                  <a:srgbClr val="FF0000"/>
                </a:solidFill>
                <a:ea typeface="Calibri"/>
                <a:cs typeface="Calibri"/>
              </a:rPr>
              <a:t>The ZE Truck Program should develop a strategy to fund community benefits as part of the overall $200 million target. The strategy to leverage seed funding must also include a commitment to including community benefits.</a:t>
            </a:r>
          </a:p>
        </p:txBody>
      </p:sp>
    </p:spTree>
    <p:extLst>
      <p:ext uri="{BB962C8B-B14F-4D97-AF65-F5344CB8AC3E}">
        <p14:creationId xmlns:p14="http://schemas.microsoft.com/office/powerpoint/2010/main" val="163206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6273" y="116032"/>
            <a:ext cx="9686636" cy="756285"/>
          </a:xfrm>
        </p:spPr>
        <p:txBody>
          <a:bodyPr/>
          <a:lstStyle/>
          <a:p>
            <a:r>
              <a:rPr lang="en-US">
                <a:cs typeface="Calibri"/>
              </a:rPr>
              <a:t>Principle 2 – Community Engagement</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21</a:t>
            </a:fld>
            <a:endParaRPr lang="en-US"/>
          </a:p>
        </p:txBody>
      </p:sp>
      <p:sp>
        <p:nvSpPr>
          <p:cNvPr id="3" name="TextBox 2">
            <a:extLst>
              <a:ext uri="{FF2B5EF4-FFF2-40B4-BE49-F238E27FC236}">
                <a16:creationId xmlns:a16="http://schemas.microsoft.com/office/drawing/2014/main" id="{13E81398-85B3-D5EF-479A-B84D6F5A6650}"/>
              </a:ext>
            </a:extLst>
          </p:cNvPr>
          <p:cNvSpPr txBox="1"/>
          <p:nvPr/>
        </p:nvSpPr>
        <p:spPr>
          <a:xfrm>
            <a:off x="365760" y="1064696"/>
            <a:ext cx="11096870" cy="5738494"/>
          </a:xfrm>
          <a:prstGeom prst="rect">
            <a:avLst/>
          </a:prstGeom>
          <a:noFill/>
        </p:spPr>
        <p:txBody>
          <a:bodyPr wrap="square" lIns="91440" tIns="45720" rIns="91440" bIns="45720" rtlCol="0" anchor="t">
            <a:spAutoFit/>
          </a:bodyPr>
          <a:lstStyle/>
          <a:p>
            <a:r>
              <a:rPr lang="en-US" sz="2000" b="1">
                <a:effectLst/>
                <a:latin typeface="Calibri"/>
                <a:ea typeface="Calibri"/>
                <a:cs typeface="Calibri"/>
              </a:rPr>
              <a:t>Employ a transparent community engagement framework that centers corrid</a:t>
            </a:r>
            <a:r>
              <a:rPr lang="en-US" sz="2000" b="1">
                <a:latin typeface="Calibri"/>
                <a:ea typeface="Calibri"/>
                <a:cs typeface="Calibri"/>
              </a:rPr>
              <a:t>or </a:t>
            </a:r>
            <a:r>
              <a:rPr lang="en-US" sz="2000" b="1">
                <a:effectLst/>
                <a:latin typeface="Calibri"/>
                <a:ea typeface="Calibri"/>
                <a:cs typeface="Calibri"/>
              </a:rPr>
              <a:t>residents and stakeholders throughout the development process and ensures community benefits</a:t>
            </a:r>
            <a:r>
              <a:rPr lang="en-US" sz="2000" b="1">
                <a:latin typeface="Calibri"/>
                <a:ea typeface="Calibri"/>
                <a:cs typeface="Calibri"/>
              </a:rPr>
              <a:t> are uplifted when considering investments.</a:t>
            </a:r>
            <a:br>
              <a:rPr lang="en-US" sz="2000">
                <a:effectLst/>
                <a:latin typeface="Century Gothic" panose="020B0502020202020204" pitchFamily="34" charset="0"/>
                <a:ea typeface="MS PGothic" panose="020B0600070205080204" pitchFamily="34" charset="-128"/>
                <a:cs typeface="Arial" panose="020B0604020202020204" pitchFamily="34" charset="0"/>
              </a:rPr>
            </a:br>
            <a:endParaRPr lang="en-US" sz="2000">
              <a:ea typeface="Calibri" panose="020F0502020204030204" pitchFamily="34" charset="0"/>
            </a:endParaRPr>
          </a:p>
          <a:p>
            <a:r>
              <a:rPr lang="en-US" sz="2000">
                <a:effectLst/>
                <a:ea typeface="Calibri"/>
              </a:rPr>
              <a:t>The ZE Truck WG will </a:t>
            </a:r>
            <a:r>
              <a:rPr lang="en-US" sz="2000">
                <a:ea typeface="Calibri"/>
              </a:rPr>
              <a:t>work with at minimum the </a:t>
            </a:r>
            <a:r>
              <a:rPr lang="en-US" sz="2000">
                <a:effectLst/>
                <a:ea typeface="Calibri"/>
              </a:rPr>
              <a:t>710 Task Force</a:t>
            </a:r>
            <a:r>
              <a:rPr lang="en-US" sz="2000">
                <a:ea typeface="Calibri"/>
              </a:rPr>
              <a:t>,</a:t>
            </a:r>
            <a:r>
              <a:rPr lang="en-US" sz="2000">
                <a:effectLst/>
                <a:ea typeface="Calibri"/>
              </a:rPr>
              <a:t> Community Leadership Committee</a:t>
            </a:r>
            <a:r>
              <a:rPr lang="en-US" sz="2000">
                <a:ea typeface="Calibri"/>
              </a:rPr>
              <a:t>,</a:t>
            </a:r>
            <a:r>
              <a:rPr lang="en-US" sz="2000">
                <a:effectLst/>
                <a:ea typeface="Calibri"/>
              </a:rPr>
              <a:t> and Equity </a:t>
            </a:r>
            <a:r>
              <a:rPr lang="en-US" sz="2000">
                <a:ea typeface="Calibri"/>
              </a:rPr>
              <a:t>Working</a:t>
            </a:r>
            <a:r>
              <a:rPr lang="en-US" sz="2000">
                <a:effectLst/>
                <a:ea typeface="Calibri"/>
              </a:rPr>
              <a:t> </a:t>
            </a:r>
            <a:r>
              <a:rPr lang="en-US" sz="2000">
                <a:ea typeface="Calibri"/>
              </a:rPr>
              <a:t>Group</a:t>
            </a:r>
            <a:r>
              <a:rPr lang="en-US" sz="2000">
                <a:effectLst/>
                <a:ea typeface="Calibri"/>
              </a:rPr>
              <a:t> to identify </a:t>
            </a:r>
            <a:r>
              <a:rPr lang="en-US" sz="2000">
                <a:ea typeface="Calibri"/>
              </a:rPr>
              <a:t>equitable</a:t>
            </a:r>
            <a:r>
              <a:rPr lang="en-US" sz="2000">
                <a:effectLst/>
                <a:ea typeface="Calibri"/>
              </a:rPr>
              <a:t> outcomes and participate in discussions on how to</a:t>
            </a:r>
            <a:r>
              <a:rPr lang="en-US" sz="2000">
                <a:ea typeface="Calibri"/>
              </a:rPr>
              <a:t> identify</a:t>
            </a:r>
            <a:r>
              <a:rPr lang="en-US" sz="2000">
                <a:effectLst/>
                <a:ea typeface="Calibri"/>
              </a:rPr>
              <a:t> </a:t>
            </a:r>
            <a:r>
              <a:rPr lang="en-US" sz="2000">
                <a:ea typeface="Calibri"/>
              </a:rPr>
              <a:t>and </a:t>
            </a:r>
            <a:r>
              <a:rPr lang="en-US" sz="2000">
                <a:effectLst/>
                <a:ea typeface="Calibri"/>
              </a:rPr>
              <a:t>integrate community benefits into every aspect of planning, development, and implementation of the ZE Truck Program</a:t>
            </a:r>
            <a:r>
              <a:rPr lang="en-US" sz="2000">
                <a:ea typeface="Calibri"/>
              </a:rPr>
              <a:t>, including general approaches to siting infrastructure within the corridor</a:t>
            </a:r>
            <a:r>
              <a:rPr lang="en-US" sz="2000">
                <a:effectLst/>
                <a:ea typeface="Calibri"/>
              </a:rPr>
              <a:t>.</a:t>
            </a:r>
            <a:endParaRPr lang="en-US" sz="2000">
              <a:ea typeface="Calibri"/>
              <a:cs typeface="Calibri"/>
            </a:endParaRPr>
          </a:p>
          <a:p>
            <a:endParaRPr lang="en-US" sz="2000">
              <a:effectLst/>
              <a:ea typeface="Calibri" panose="020F0502020204030204" pitchFamily="34" charset="0"/>
            </a:endParaRPr>
          </a:p>
          <a:p>
            <a:r>
              <a:rPr lang="en-US" sz="2000">
                <a:ea typeface="Calibri"/>
              </a:rPr>
              <a:t>Once</a:t>
            </a:r>
            <a:r>
              <a:rPr lang="en-US" sz="2000">
                <a:effectLst/>
                <a:ea typeface="Calibri"/>
              </a:rPr>
              <a:t> the ZE Truck Program identifies potential </a:t>
            </a:r>
            <a:r>
              <a:rPr lang="en-US" sz="2000">
                <a:ea typeface="Calibri"/>
              </a:rPr>
              <a:t>ZE</a:t>
            </a:r>
            <a:r>
              <a:rPr lang="en-US" sz="2000">
                <a:effectLst/>
                <a:ea typeface="Calibri"/>
              </a:rPr>
              <a:t> </a:t>
            </a:r>
            <a:r>
              <a:rPr lang="en-US" sz="2000">
                <a:ea typeface="Calibri"/>
              </a:rPr>
              <a:t>infrastructure sites, the</a:t>
            </a:r>
            <a:r>
              <a:rPr lang="en-US" sz="2000">
                <a:effectLst/>
                <a:ea typeface="Calibri"/>
              </a:rPr>
              <a:t> ZE Truck Program will engage and collaborate with the communities directly impacted by the selected </a:t>
            </a:r>
            <a:r>
              <a:rPr lang="en-US" sz="2000">
                <a:ea typeface="Calibri"/>
              </a:rPr>
              <a:t>sites throughout</a:t>
            </a:r>
            <a:r>
              <a:rPr lang="en-US" sz="2000">
                <a:effectLst/>
                <a:ea typeface="Calibri"/>
              </a:rPr>
              <a:t> the planning and implementation process</a:t>
            </a:r>
            <a:r>
              <a:rPr lang="en-US" sz="2000">
                <a:ea typeface="Calibri"/>
              </a:rPr>
              <a:t> for specific projects</a:t>
            </a:r>
            <a:r>
              <a:rPr lang="en-US" sz="2000">
                <a:effectLst/>
                <a:ea typeface="Calibri"/>
              </a:rPr>
              <a:t>.</a:t>
            </a:r>
            <a:r>
              <a:rPr lang="en-US" sz="2000">
                <a:ea typeface="Calibri"/>
              </a:rPr>
              <a:t>  </a:t>
            </a:r>
            <a:endParaRPr lang="en-US" sz="2000">
              <a:effectLst/>
              <a:ea typeface="Calibri" panose="020F0502020204030204" pitchFamily="34" charset="0"/>
              <a:cs typeface="Calibri"/>
            </a:endParaRPr>
          </a:p>
          <a:p>
            <a:endParaRPr lang="en-US" sz="2000">
              <a:solidFill>
                <a:srgbClr val="FF0000"/>
              </a:solidFill>
              <a:ea typeface="Calibri" panose="020F0502020204030204" pitchFamily="34" charset="0"/>
              <a:cs typeface="Calibri"/>
            </a:endParaRPr>
          </a:p>
          <a:p>
            <a:r>
              <a:rPr lang="en-US" sz="2000">
                <a:solidFill>
                  <a:srgbClr val="FF0000"/>
                </a:solidFill>
                <a:ea typeface="Calibri"/>
                <a:cs typeface="Calibri"/>
              </a:rPr>
              <a:t>The ZE Truck Program commits to equitable community engagement centered on the intentional education of CLC members and corridor residents around ZE truck and infrastructure deployment, operations, and impact.</a:t>
            </a:r>
          </a:p>
          <a:p>
            <a:endParaRPr lang="en-US" sz="2000">
              <a:ea typeface="Calibri" panose="020F0502020204030204" pitchFamily="34" charset="0"/>
              <a:cs typeface="Calibri"/>
            </a:endParaRPr>
          </a:p>
          <a:p>
            <a:pPr marL="285750" indent="-285750">
              <a:lnSpc>
                <a:spcPct val="150000"/>
              </a:lnSpc>
              <a:spcBef>
                <a:spcPct val="0"/>
              </a:spcBef>
              <a:spcAft>
                <a:spcPts val="1200"/>
              </a:spcAft>
              <a:buFont typeface="Arial,Sans-Serif"/>
              <a:buChar char="•"/>
            </a:pPr>
            <a:endParaRPr lang="en-US" sz="2000" b="1">
              <a:cs typeface="Calibri"/>
            </a:endParaRPr>
          </a:p>
        </p:txBody>
      </p:sp>
    </p:spTree>
    <p:extLst>
      <p:ext uri="{BB962C8B-B14F-4D97-AF65-F5344CB8AC3E}">
        <p14:creationId xmlns:p14="http://schemas.microsoft.com/office/powerpoint/2010/main" val="3988520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69244" y="465635"/>
            <a:ext cx="9667775" cy="429145"/>
          </a:xfrm>
        </p:spPr>
        <p:txBody>
          <a:bodyPr/>
          <a:lstStyle/>
          <a:p>
            <a:r>
              <a:rPr lang="en-US">
                <a:cs typeface="Calibri"/>
              </a:rPr>
              <a:t>Principle 3 – Corridor Community Benefits</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22</a:t>
            </a:fld>
            <a:endParaRPr lang="en-US"/>
          </a:p>
        </p:txBody>
      </p:sp>
      <p:sp>
        <p:nvSpPr>
          <p:cNvPr id="3" name="TextBox 2">
            <a:extLst>
              <a:ext uri="{FF2B5EF4-FFF2-40B4-BE49-F238E27FC236}">
                <a16:creationId xmlns:a16="http://schemas.microsoft.com/office/drawing/2014/main" id="{09195B3C-9B1B-1BAB-49D8-18E1CEC541B0}"/>
              </a:ext>
            </a:extLst>
          </p:cNvPr>
          <p:cNvSpPr txBox="1"/>
          <p:nvPr/>
        </p:nvSpPr>
        <p:spPr>
          <a:xfrm>
            <a:off x="340539" y="914814"/>
            <a:ext cx="11640729" cy="5037276"/>
          </a:xfrm>
          <a:prstGeom prst="rect">
            <a:avLst/>
          </a:prstGeom>
          <a:noFill/>
        </p:spPr>
        <p:txBody>
          <a:bodyPr wrap="square" lIns="91440" tIns="45720" rIns="91440" bIns="45720" rtlCol="0" anchor="t">
            <a:spAutoFit/>
          </a:bodyPr>
          <a:lstStyle/>
          <a:p>
            <a:pPr marL="0" marR="0">
              <a:lnSpc>
                <a:spcPct val="115000"/>
              </a:lnSpc>
              <a:spcBef>
                <a:spcPts val="1000"/>
              </a:spcBef>
              <a:spcAft>
                <a:spcPts val="1000"/>
              </a:spcAft>
            </a:pPr>
            <a:r>
              <a:rPr lang="en-US" sz="2000" b="1">
                <a:effectLst/>
                <a:latin typeface="Calibri"/>
                <a:ea typeface="Calibri" panose="020F0502020204030204" pitchFamily="34" charset="0"/>
                <a:cs typeface="Arial"/>
              </a:rPr>
              <a:t>Ensure and create corridor community benefits delivered through the ZE Truck Program</a:t>
            </a:r>
            <a:endParaRPr lang="en-US" sz="2000">
              <a:effectLst/>
              <a:latin typeface="Calibri"/>
              <a:ea typeface="MS PGothic" panose="020B0600070205080204" pitchFamily="34" charset="-128"/>
              <a:cs typeface="Arial"/>
            </a:endParaRPr>
          </a:p>
          <a:p>
            <a:r>
              <a:rPr lang="en-US" sz="2000">
                <a:effectLst/>
                <a:latin typeface="Calibri"/>
                <a:ea typeface="Calibri"/>
                <a:cs typeface="Calibri"/>
              </a:rPr>
              <a:t>Deploying zero-emission (ZE) heavy-duty truck technology and supporting infrastructure within the corridor to displace diesel trucks will play a critical role in reducing </a:t>
            </a:r>
            <a:r>
              <a:rPr lang="en-US" sz="2000">
                <a:latin typeface="Calibri"/>
                <a:ea typeface="Calibri"/>
                <a:cs typeface="Calibri"/>
              </a:rPr>
              <a:t>long-standing, continual harmful</a:t>
            </a:r>
            <a:r>
              <a:rPr lang="en-US" sz="2000">
                <a:effectLst/>
                <a:latin typeface="Calibri"/>
                <a:ea typeface="Calibri"/>
                <a:cs typeface="Calibri"/>
              </a:rPr>
              <a:t> health impacts generated by diesel truck technology that disproportionately affect our I-710 South Corridor residents.</a:t>
            </a:r>
          </a:p>
          <a:p>
            <a:endParaRPr lang="en-US" sz="1000">
              <a:latin typeface="Calibri" panose="020F0502020204030204" pitchFamily="34" charset="0"/>
              <a:ea typeface="Calibri"/>
              <a:cs typeface="Calibri"/>
            </a:endParaRPr>
          </a:p>
          <a:p>
            <a:r>
              <a:rPr lang="en-US" sz="2000"/>
              <a:t>The ZE Truck Program is intended to address the needs of our local communities, many of which are minority and disadvantaged economically, that are adjacent to the I-710 South Freeway and have borne for many years the myriad impacts associated with the movement of people and goods through the corridor.</a:t>
            </a:r>
            <a:endParaRPr lang="en-US" sz="2000">
              <a:ea typeface="Calibri"/>
              <a:cs typeface="Calibri"/>
            </a:endParaRPr>
          </a:p>
          <a:p>
            <a:endParaRPr lang="en-US" sz="1000">
              <a:latin typeface="Calibri" panose="020F0502020204030204" pitchFamily="34" charset="0"/>
              <a:ea typeface="Calibri"/>
              <a:cs typeface="Calibri"/>
            </a:endParaRPr>
          </a:p>
          <a:p>
            <a:r>
              <a:rPr lang="en-US" sz="2000">
                <a:latin typeface="Calibri"/>
                <a:cs typeface="Calibri"/>
              </a:rPr>
              <a:t>The ZE Truck Program will provide and protect corridor community benefits at the outset and throughout all phases of the project by creating economic opportunities through job training and workforce development associated with ZE infrastructure development and operation within the corridor, and within the region, where possible.</a:t>
            </a:r>
            <a:endParaRPr lang="en-US" sz="2000">
              <a:latin typeface="Calibri" panose="020F0502020204030204" pitchFamily="34" charset="0"/>
              <a:cs typeface="Calibri"/>
            </a:endParaRPr>
          </a:p>
          <a:p>
            <a:endParaRPr lang="en-US" sz="1000">
              <a:latin typeface="Calibri" panose="020F0502020204030204" pitchFamily="34" charset="0"/>
              <a:ea typeface="Calibri"/>
              <a:cs typeface="Calibri" panose="020F0502020204030204" pitchFamily="34" charset="0"/>
            </a:endParaRPr>
          </a:p>
          <a:p>
            <a:r>
              <a:rPr lang="en-US" sz="2000">
                <a:solidFill>
                  <a:srgbClr val="FF0000"/>
                </a:solidFill>
                <a:latin typeface="Calibri"/>
                <a:cs typeface="Calibri"/>
              </a:rPr>
              <a:t>Specific targets and measurable performance indicators will be established and monitored through the ZE Truck Program and on an ongoing basis to understand whether the protections afforded to residents through these investments lead to meaningful improvements in the lives of corridor residents. </a:t>
            </a:r>
            <a:endParaRPr lang="en-US" sz="2000">
              <a:solidFill>
                <a:srgbClr val="FF0000"/>
              </a:solidFill>
              <a:latin typeface="Calibri"/>
              <a:ea typeface="Calibri"/>
              <a:cs typeface="Calibri"/>
            </a:endParaRPr>
          </a:p>
        </p:txBody>
      </p:sp>
    </p:spTree>
    <p:extLst>
      <p:ext uri="{BB962C8B-B14F-4D97-AF65-F5344CB8AC3E}">
        <p14:creationId xmlns:p14="http://schemas.microsoft.com/office/powerpoint/2010/main" val="2276860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9486" y="280422"/>
            <a:ext cx="9045633" cy="429145"/>
          </a:xfrm>
        </p:spPr>
        <p:txBody>
          <a:bodyPr/>
          <a:lstStyle/>
          <a:p>
            <a:r>
              <a:rPr lang="en-US">
                <a:cs typeface="Calibri"/>
              </a:rPr>
              <a:t>Principle 4 – Coordination</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23</a:t>
            </a:fld>
            <a:endParaRPr lang="en-US"/>
          </a:p>
        </p:txBody>
      </p:sp>
      <p:sp>
        <p:nvSpPr>
          <p:cNvPr id="3" name="TextBox 2">
            <a:extLst>
              <a:ext uri="{FF2B5EF4-FFF2-40B4-BE49-F238E27FC236}">
                <a16:creationId xmlns:a16="http://schemas.microsoft.com/office/drawing/2014/main" id="{59F4322F-F92C-B2CD-4BE6-D02DD5F0D6CA}"/>
              </a:ext>
            </a:extLst>
          </p:cNvPr>
          <p:cNvSpPr txBox="1"/>
          <p:nvPr/>
        </p:nvSpPr>
        <p:spPr>
          <a:xfrm>
            <a:off x="307109" y="994771"/>
            <a:ext cx="11362545" cy="5278368"/>
          </a:xfrm>
          <a:prstGeom prst="rect">
            <a:avLst/>
          </a:prstGeom>
          <a:noFill/>
        </p:spPr>
        <p:txBody>
          <a:bodyPr wrap="square" lIns="91440" tIns="45720" rIns="91440" bIns="45720" rtlCol="0" anchor="t">
            <a:spAutoFit/>
          </a:bodyPr>
          <a:lstStyle/>
          <a:p>
            <a:pPr defTabSz="914400" eaLnBrk="0" fontAlgn="base" hangingPunct="0">
              <a:spcBef>
                <a:spcPct val="0"/>
              </a:spcBef>
              <a:spcAft>
                <a:spcPct val="0"/>
              </a:spcAft>
            </a:pPr>
            <a:r>
              <a:rPr lang="en-US" sz="2000" b="1" dirty="0">
                <a:cs typeface="Arial"/>
              </a:rPr>
              <a:t>Coordinate ZE Truck Infrastructure Deployment and ZE Truck Strategies with planning, funding, and strategy developed by regional and community partners, state and federal agencies, funding partners, and other key stakeholders. </a:t>
            </a:r>
            <a:endParaRPr lang="en-US" sz="2000" b="1" dirty="0">
              <a:ea typeface="Calibri"/>
              <a:cs typeface="Arial" panose="020B0604020202020204" pitchFamily="34" charset="0"/>
            </a:endParaRPr>
          </a:p>
          <a:p>
            <a:pPr marL="0" lvl="1"/>
            <a:endParaRPr lang="en-US" sz="1000" dirty="0">
              <a:cs typeface="Calibri"/>
            </a:endParaRPr>
          </a:p>
          <a:p>
            <a:r>
              <a:rPr lang="en-US" sz="1700" dirty="0">
                <a:ea typeface="+mn-lt"/>
                <a:cs typeface="+mn-lt"/>
              </a:rPr>
              <a:t>The ZE Truck Working Group brings together approximately 50 stakeholder organizations to develop a ZE Truck Program to be considered by the Metro Board of Directors upon completion. Many of these stakeholder organizations are also considering or advancing plans, strategies and/or investment in ZE Class 8 Truck and Infrastructure technology.</a:t>
            </a:r>
            <a:endParaRPr lang="en-US" sz="1700" dirty="0">
              <a:highlight>
                <a:srgbClr val="FFFF00"/>
              </a:highlight>
              <a:ea typeface="+mn-lt"/>
              <a:cs typeface="+mn-lt"/>
            </a:endParaRPr>
          </a:p>
          <a:p>
            <a:endParaRPr lang="en-US" sz="1050" dirty="0">
              <a:ea typeface="+mn-lt"/>
              <a:cs typeface="+mn-lt"/>
            </a:endParaRPr>
          </a:p>
          <a:p>
            <a:r>
              <a:rPr lang="en-US" sz="1700" dirty="0">
                <a:ea typeface="Calibri"/>
                <a:cs typeface="Calibri"/>
              </a:rPr>
              <a:t>The ZE Truck Working Group will coordinate with funding partners, regional agencies, and local communities to identify a set of projects that will advance the deployment of ZE Class 8 truck technology within the I-710 South Corridor study area that is coordinated with other efforts within the region and study area. </a:t>
            </a:r>
          </a:p>
          <a:p>
            <a:endParaRPr lang="en-US" sz="1050" dirty="0">
              <a:ea typeface="Calibri"/>
              <a:cs typeface="Calibri"/>
            </a:endParaRPr>
          </a:p>
          <a:p>
            <a:r>
              <a:rPr lang="en-US" sz="1700" dirty="0">
                <a:cs typeface="Calibri"/>
              </a:rPr>
              <a:t>The ZE Truck Working Group will develop the ZE Truck Program to be aligned with and able to secure funding from discretionary program opportunities at the regional, state, and federal level.</a:t>
            </a:r>
            <a:endParaRPr lang="en-US" sz="1700" dirty="0">
              <a:ea typeface="Calibri"/>
              <a:cs typeface="Calibri"/>
            </a:endParaRPr>
          </a:p>
          <a:p>
            <a:endParaRPr lang="en-US" sz="1200" dirty="0">
              <a:solidFill>
                <a:srgbClr val="000000"/>
              </a:solidFill>
              <a:ea typeface="Calibri"/>
              <a:cs typeface="Calibri"/>
            </a:endParaRPr>
          </a:p>
          <a:p>
            <a:r>
              <a:rPr lang="en-US" sz="1700" dirty="0">
                <a:solidFill>
                  <a:srgbClr val="000000"/>
                </a:solidFill>
                <a:ea typeface="Calibri"/>
                <a:cs typeface="Calibri"/>
              </a:rPr>
              <a:t>The goal for the ZE Truck Working Group is to create a program that is compatible with and enhances other regional efforts while also elevating the role this program can play in delivering ZE heavy duty truck technology in the I-710 South Corridor on an accelerated basis. </a:t>
            </a:r>
            <a:r>
              <a:rPr lang="en-US" sz="1700" dirty="0">
                <a:solidFill>
                  <a:srgbClr val="FF0000"/>
                </a:solidFill>
                <a:ea typeface="Calibri"/>
                <a:cs typeface="Calibri"/>
              </a:rPr>
              <a:t>This includes the application of the Equity Planning and Evaluation Tool in collaboration with corridor residents that ensures the ZE Truck Program has incorporated community input into its consideration, design and implementation.</a:t>
            </a:r>
          </a:p>
        </p:txBody>
      </p:sp>
    </p:spTree>
    <p:extLst>
      <p:ext uri="{BB962C8B-B14F-4D97-AF65-F5344CB8AC3E}">
        <p14:creationId xmlns:p14="http://schemas.microsoft.com/office/powerpoint/2010/main" val="214367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Principle 5 – Workforce Development</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3" name="TextBox 2">
            <a:extLst>
              <a:ext uri="{FF2B5EF4-FFF2-40B4-BE49-F238E27FC236}">
                <a16:creationId xmlns:a16="http://schemas.microsoft.com/office/drawing/2014/main" id="{23F419FD-45F1-08AD-49BB-6140BA1752FD}"/>
              </a:ext>
            </a:extLst>
          </p:cNvPr>
          <p:cNvSpPr txBox="1"/>
          <p:nvPr/>
        </p:nvSpPr>
        <p:spPr>
          <a:xfrm>
            <a:off x="381000" y="933885"/>
            <a:ext cx="11486925" cy="5213287"/>
          </a:xfrm>
          <a:prstGeom prst="rect">
            <a:avLst/>
          </a:prstGeom>
          <a:noFill/>
        </p:spPr>
        <p:txBody>
          <a:bodyPr wrap="square" lIns="91440" tIns="45720" rIns="91440" bIns="45720" rtlCol="0" anchor="t">
            <a:spAutoFit/>
          </a:bodyPr>
          <a:lstStyle/>
          <a:p>
            <a:pPr>
              <a:lnSpc>
                <a:spcPct val="115000"/>
              </a:lnSpc>
              <a:spcBef>
                <a:spcPts val="1000"/>
              </a:spcBef>
              <a:spcAft>
                <a:spcPts val="1000"/>
              </a:spcAft>
            </a:pPr>
            <a:r>
              <a:rPr lang="en-US" sz="1900" b="1">
                <a:effectLst/>
                <a:latin typeface="Calibri"/>
                <a:ea typeface="Calibri"/>
                <a:cs typeface="Arial"/>
              </a:rPr>
              <a:t>Work with regional </a:t>
            </a:r>
            <a:r>
              <a:rPr lang="en-US" sz="1900" b="1">
                <a:latin typeface="Calibri"/>
                <a:ea typeface="Calibri"/>
                <a:cs typeface="Arial"/>
              </a:rPr>
              <a:t>and community partners</a:t>
            </a:r>
            <a:r>
              <a:rPr lang="en-US" sz="1900" b="1">
                <a:effectLst/>
                <a:latin typeface="Calibri"/>
                <a:ea typeface="Calibri"/>
                <a:cs typeface="Arial"/>
              </a:rPr>
              <a:t> to prioritize workforce development efforts that ensure community benefits in support of ZE truck </a:t>
            </a:r>
            <a:r>
              <a:rPr lang="en-US" sz="1900" b="1">
                <a:latin typeface="Calibri"/>
                <a:ea typeface="Calibri"/>
                <a:cs typeface="Arial"/>
              </a:rPr>
              <a:t>and infrastructure deployment</a:t>
            </a:r>
            <a:endParaRPr lang="en-US" sz="1900">
              <a:effectLst/>
              <a:latin typeface="Calibri"/>
              <a:ea typeface="Calibri"/>
              <a:cs typeface="Arial"/>
            </a:endParaRPr>
          </a:p>
          <a:p>
            <a:pPr>
              <a:lnSpc>
                <a:spcPct val="114999"/>
              </a:lnSpc>
              <a:spcBef>
                <a:spcPts val="1000"/>
              </a:spcBef>
              <a:spcAft>
                <a:spcPts val="1000"/>
              </a:spcAft>
            </a:pPr>
            <a:r>
              <a:rPr lang="en-US" sz="1900">
                <a:effectLst/>
                <a:latin typeface="Calibri"/>
                <a:ea typeface="Calibri"/>
                <a:cs typeface="Arial"/>
              </a:rPr>
              <a:t>The ZE Truck Program will continue to </a:t>
            </a:r>
            <a:r>
              <a:rPr lang="en-US" sz="1900">
                <a:latin typeface="Calibri"/>
                <a:ea typeface="Calibri"/>
                <a:cs typeface="Arial"/>
              </a:rPr>
              <a:t>work </a:t>
            </a:r>
            <a:r>
              <a:rPr lang="en-US" sz="1900">
                <a:effectLst/>
                <a:latin typeface="Calibri"/>
                <a:ea typeface="Calibri"/>
                <a:cs typeface="Arial"/>
              </a:rPr>
              <a:t>with its regional and community </a:t>
            </a:r>
            <a:r>
              <a:rPr lang="en-US" sz="1900">
                <a:latin typeface="Calibri"/>
                <a:ea typeface="Calibri"/>
                <a:cs typeface="Arial"/>
              </a:rPr>
              <a:t>partners</a:t>
            </a:r>
            <a:r>
              <a:rPr lang="en-US" sz="1900">
                <a:effectLst/>
                <a:latin typeface="Calibri"/>
                <a:ea typeface="Calibri"/>
                <a:cs typeface="Arial"/>
              </a:rPr>
              <a:t> to understand the job training and workforce needs to meet the increasing demand for new technology-based vehicles and infrastructure maintenance and operations.</a:t>
            </a:r>
            <a:r>
              <a:rPr lang="en-US" sz="1900">
                <a:latin typeface="Calibri"/>
                <a:ea typeface="Calibri"/>
                <a:cs typeface="Arial"/>
              </a:rPr>
              <a:t> </a:t>
            </a:r>
            <a:endParaRPr lang="en-US" sz="1900">
              <a:latin typeface="Calibri" panose="020F0502020204030204" pitchFamily="34" charset="0"/>
              <a:ea typeface="MS PGothic" panose="020B0600070205080204" pitchFamily="34" charset="-128"/>
              <a:cs typeface="Arial" panose="020B0604020202020204" pitchFamily="34" charset="0"/>
            </a:endParaRPr>
          </a:p>
          <a:p>
            <a:pPr>
              <a:lnSpc>
                <a:spcPct val="114999"/>
              </a:lnSpc>
              <a:spcBef>
                <a:spcPts val="1000"/>
              </a:spcBef>
              <a:spcAft>
                <a:spcPts val="1000"/>
              </a:spcAft>
            </a:pPr>
            <a:r>
              <a:rPr lang="en-US" sz="1900">
                <a:latin typeface="Calibri"/>
                <a:ea typeface="Calibri"/>
                <a:cs typeface="Arial"/>
              </a:rPr>
              <a:t>The ZE Truck Program will work with labor partners to pursue local and targeted hire opportunities, where possible, for the implementation, operation and maintenance of ZE infrastructure. These efforts</a:t>
            </a:r>
            <a:r>
              <a:rPr lang="en-US" sz="1900">
                <a:effectLst/>
                <a:latin typeface="Calibri"/>
                <a:ea typeface="Calibri"/>
                <a:cs typeface="Arial"/>
              </a:rPr>
              <a:t> will bolster community access to quality job opportunities that support families, pay living wages, and support economic empowerment.</a:t>
            </a:r>
            <a:r>
              <a:rPr lang="en-US" sz="1900">
                <a:latin typeface="Calibri"/>
                <a:ea typeface="Calibri"/>
                <a:cs typeface="Arial"/>
              </a:rPr>
              <a:t> </a:t>
            </a:r>
            <a:r>
              <a:rPr lang="en-US" sz="1900">
                <a:effectLst/>
                <a:latin typeface="Calibri"/>
                <a:ea typeface="Calibri"/>
                <a:cs typeface="Arial"/>
              </a:rPr>
              <a:t> This </a:t>
            </a:r>
            <a:r>
              <a:rPr lang="en-US" sz="1900">
                <a:latin typeface="Calibri"/>
                <a:ea typeface="Calibri"/>
                <a:cs typeface="Arial"/>
              </a:rPr>
              <a:t>principle is a significant initiative of the Metro Goods Movement Strategic Plan as well as the 710 Task Force to ensure community benefit.</a:t>
            </a:r>
            <a:endParaRPr lang="en-US" sz="1900">
              <a:latin typeface="Calibri" panose="020F0502020204030204" pitchFamily="34" charset="0"/>
              <a:ea typeface="MS PGothic" panose="020B0600070205080204" pitchFamily="34" charset="-128"/>
              <a:cs typeface="Arial" panose="020B0604020202020204" pitchFamily="34" charset="0"/>
            </a:endParaRPr>
          </a:p>
          <a:p>
            <a:pPr>
              <a:lnSpc>
                <a:spcPct val="114999"/>
              </a:lnSpc>
              <a:spcBef>
                <a:spcPts val="1000"/>
              </a:spcBef>
              <a:spcAft>
                <a:spcPts val="1000"/>
              </a:spcAft>
            </a:pPr>
            <a:r>
              <a:rPr lang="en-US" sz="1900">
                <a:latin typeface="Calibri"/>
                <a:ea typeface="Calibri" panose="020F0502020204030204"/>
                <a:cs typeface="Arial"/>
              </a:rPr>
              <a:t>The ZE Truck Program will also coordinate with other Workforce Development opportunities in the region, including the Ports' Goods Movement Training Campus, Metro's future Center for Excellence and programs sponsored by university/academic institutions.</a:t>
            </a:r>
            <a:endParaRPr lang="en-US" sz="1900">
              <a:effectLst/>
              <a:latin typeface="Calibri"/>
              <a:ea typeface="Calibri" panose="020F0502020204030204"/>
              <a:cs typeface="Arial"/>
            </a:endParaRPr>
          </a:p>
        </p:txBody>
      </p:sp>
    </p:spTree>
    <p:extLst>
      <p:ext uri="{BB962C8B-B14F-4D97-AF65-F5344CB8AC3E}">
        <p14:creationId xmlns:p14="http://schemas.microsoft.com/office/powerpoint/2010/main" val="295633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3584" y="452459"/>
            <a:ext cx="10058400" cy="429145"/>
          </a:xfrm>
        </p:spPr>
        <p:txBody>
          <a:bodyPr/>
          <a:lstStyle/>
          <a:p>
            <a:r>
              <a:rPr lang="en-US" sz="3000">
                <a:cs typeface="Calibri"/>
              </a:rPr>
              <a:t>Principle 6 – </a:t>
            </a:r>
            <a:r>
              <a:rPr lang="en-US" sz="3000" b="1">
                <a:effectLst/>
                <a:latin typeface="Calibri"/>
                <a:ea typeface="Calibri"/>
                <a:cs typeface="Arial"/>
              </a:rPr>
              <a:t>Equitable Outcomes</a:t>
            </a:r>
            <a:br>
              <a:rPr lang="en-US" sz="3000" b="1">
                <a:cs typeface="Calibri"/>
              </a:rPr>
            </a:br>
            <a:endParaRPr lang="en-US" sz="3000"/>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8" name="TextBox 7">
            <a:extLst>
              <a:ext uri="{FF2B5EF4-FFF2-40B4-BE49-F238E27FC236}">
                <a16:creationId xmlns:a16="http://schemas.microsoft.com/office/drawing/2014/main" id="{48625BB6-9638-8013-A70F-EC7A70CE772B}"/>
              </a:ext>
            </a:extLst>
          </p:cNvPr>
          <p:cNvSpPr txBox="1"/>
          <p:nvPr/>
        </p:nvSpPr>
        <p:spPr>
          <a:xfrm>
            <a:off x="381001" y="1081006"/>
            <a:ext cx="11611153" cy="4370427"/>
          </a:xfrm>
          <a:prstGeom prst="rect">
            <a:avLst/>
          </a:prstGeom>
          <a:noFill/>
        </p:spPr>
        <p:txBody>
          <a:bodyPr wrap="square" lIns="91440" tIns="45720" rIns="91440" bIns="45720" rtlCol="0" anchor="t">
            <a:spAutoFit/>
          </a:bodyPr>
          <a:lstStyle/>
          <a:p>
            <a:r>
              <a:rPr lang="en-US" sz="2000" b="1">
                <a:effectLst/>
                <a:latin typeface="Calibri"/>
                <a:ea typeface="Calibri"/>
                <a:cs typeface="Calibri"/>
              </a:rPr>
              <a:t>Develop performance metrics and evaluate outcomes of the ZE Truck Program that ensure community and corridor benefits</a:t>
            </a:r>
          </a:p>
          <a:p>
            <a:endParaRPr lang="en-US" altLang="en-US" sz="2000" b="1" i="1">
              <a:solidFill>
                <a:srgbClr val="00B4BD"/>
              </a:solidFill>
              <a:ea typeface="Calibri"/>
              <a:cs typeface="Arial"/>
            </a:endParaRPr>
          </a:p>
          <a:p>
            <a:pPr defTabSz="914400"/>
            <a:r>
              <a:rPr lang="en-US" sz="2000">
                <a:ea typeface="+mn-lt"/>
                <a:cs typeface="+mn-lt"/>
              </a:rPr>
              <a:t>The ZE Truck Program—through collaboration with regional, community and regulatory partners—will work together to develop a variety of pertinent performance metrics to measure improvements in air quality, the movement of people and goods, safety, and quality of life for residents along the corridor. </a:t>
            </a:r>
            <a:r>
              <a:rPr lang="en-US" sz="2000">
                <a:solidFill>
                  <a:srgbClr val="FF0000"/>
                </a:solidFill>
                <a:ea typeface="+mn-lt"/>
                <a:cs typeface="+mn-lt"/>
              </a:rPr>
              <a:t>This includes efforts to work with the 710 Task Force, Equity Working Group, and CLC to apply principles from the Equity Planning and Evaluation Tool and create alignment with the 710 Task Force process, vision and goals.</a:t>
            </a:r>
            <a:endParaRPr lang="en-US">
              <a:solidFill>
                <a:srgbClr val="FF0000"/>
              </a:solidFill>
              <a:ea typeface="+mn-lt"/>
              <a:cs typeface="+mn-lt"/>
            </a:endParaRPr>
          </a:p>
          <a:p>
            <a:pPr defTabSz="914400"/>
            <a:endParaRPr lang="en-US">
              <a:cs typeface="Calibri" panose="020F0502020204030204"/>
            </a:endParaRPr>
          </a:p>
          <a:p>
            <a:pPr defTabSz="914400"/>
            <a:r>
              <a:rPr lang="en-US" sz="2000">
                <a:ea typeface="+mn-lt"/>
                <a:cs typeface="+mn-lt"/>
              </a:rPr>
              <a:t>These metrics will be used to monitor performance, identify and evaluate sustainable outcomes, and identify potential areas of improvement that reduce disparities and maximize benefits for local communities. </a:t>
            </a:r>
            <a:endParaRPr lang="en-US"/>
          </a:p>
          <a:p>
            <a:pPr defTabSz="914400"/>
            <a:endParaRPr lang="en-US" sz="2000" b="1">
              <a:solidFill>
                <a:srgbClr val="000000"/>
              </a:solidFill>
              <a:latin typeface="Calibri" panose="020F0502020204030204" pitchFamily="34" charset="0"/>
              <a:cs typeface="Calibri" panose="020F0502020204030204" pitchFamily="34" charset="0"/>
            </a:endParaRPr>
          </a:p>
          <a:p>
            <a:endParaRPr lang="en-US" sz="2000">
              <a:highlight>
                <a:srgbClr val="FFFF00"/>
              </a:highlight>
              <a:latin typeface="Calibri" panose="020F0502020204030204" pitchFamily="34" charset="0"/>
              <a:cs typeface="Calibri" panose="020F0502020204030204" pitchFamily="34" charset="0"/>
            </a:endParaRPr>
          </a:p>
          <a:p>
            <a:endParaRPr lang="en-US" sz="2000">
              <a:highlight>
                <a:srgbClr val="FFFF00"/>
              </a:highlight>
              <a:latin typeface="Calibri" panose="020F0502020204030204" pitchFamily="34" charset="0"/>
              <a:cs typeface="Calibri"/>
            </a:endParaRPr>
          </a:p>
        </p:txBody>
      </p:sp>
    </p:spTree>
    <p:extLst>
      <p:ext uri="{BB962C8B-B14F-4D97-AF65-F5344CB8AC3E}">
        <p14:creationId xmlns:p14="http://schemas.microsoft.com/office/powerpoint/2010/main" val="18789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3584" y="452459"/>
            <a:ext cx="10058400" cy="429145"/>
          </a:xfrm>
        </p:spPr>
        <p:txBody>
          <a:bodyPr/>
          <a:lstStyle/>
          <a:p>
            <a:r>
              <a:rPr lang="en-US" sz="3000">
                <a:cs typeface="Calibri"/>
              </a:rPr>
              <a:t>Principle 7 – Legislative Platform</a:t>
            </a:r>
            <a:br>
              <a:rPr lang="en-US" sz="3000" b="1">
                <a:cs typeface="Calibri"/>
              </a:rPr>
            </a:br>
            <a:endParaRPr lang="en-US" sz="3000"/>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26</a:t>
            </a:fld>
            <a:endParaRPr lang="en-US"/>
          </a:p>
        </p:txBody>
      </p:sp>
      <p:sp>
        <p:nvSpPr>
          <p:cNvPr id="8" name="TextBox 7">
            <a:extLst>
              <a:ext uri="{FF2B5EF4-FFF2-40B4-BE49-F238E27FC236}">
                <a16:creationId xmlns:a16="http://schemas.microsoft.com/office/drawing/2014/main" id="{48625BB6-9638-8013-A70F-EC7A70CE772B}"/>
              </a:ext>
            </a:extLst>
          </p:cNvPr>
          <p:cNvSpPr txBox="1"/>
          <p:nvPr/>
        </p:nvSpPr>
        <p:spPr>
          <a:xfrm>
            <a:off x="381000" y="1139251"/>
            <a:ext cx="11611153" cy="4401205"/>
          </a:xfrm>
          <a:prstGeom prst="rect">
            <a:avLst/>
          </a:prstGeom>
          <a:noFill/>
        </p:spPr>
        <p:txBody>
          <a:bodyPr wrap="square" lIns="91440" tIns="45720" rIns="91440" bIns="45720" rtlCol="0" anchor="t">
            <a:spAutoFit/>
          </a:bodyPr>
          <a:lstStyle/>
          <a:p>
            <a:r>
              <a:rPr lang="en-US" sz="2000" b="1" dirty="0">
                <a:effectLst/>
                <a:latin typeface="Calibri"/>
                <a:ea typeface="Calibri"/>
                <a:cs typeface="Calibri"/>
              </a:rPr>
              <a:t>Develop </a:t>
            </a:r>
            <a:r>
              <a:rPr lang="en-US" sz="2000" b="1" dirty="0">
                <a:latin typeface="Calibri"/>
                <a:ea typeface="Calibri"/>
                <a:cs typeface="Calibri"/>
              </a:rPr>
              <a:t>a comprehensive legislative platform </a:t>
            </a:r>
            <a:r>
              <a:rPr lang="en-US" sz="2000" b="1">
                <a:latin typeface="Calibri"/>
                <a:ea typeface="Calibri"/>
                <a:cs typeface="Calibri"/>
              </a:rPr>
              <a:t>for broad </a:t>
            </a:r>
            <a:r>
              <a:rPr lang="en-US" sz="2000" b="1" dirty="0">
                <a:latin typeface="Calibri"/>
                <a:ea typeface="Calibri"/>
                <a:cs typeface="Calibri"/>
              </a:rPr>
              <a:t>consideration that comprises initiatives and policies designed to support the accelerated, equitable deployment of ZE Class 8 Truck and Infrastructure deployment in the I-710 South Corridor and region</a:t>
            </a:r>
            <a:endParaRPr lang="en-US" sz="2000" b="1" dirty="0">
              <a:effectLst/>
              <a:latin typeface="Calibri"/>
              <a:ea typeface="Calibri"/>
              <a:cs typeface="Calibri"/>
            </a:endParaRPr>
          </a:p>
          <a:p>
            <a:endParaRPr lang="en-US" sz="2000" dirty="0">
              <a:highlight>
                <a:srgbClr val="FFFF00"/>
              </a:highlight>
              <a:latin typeface="Calibri" panose="020F0502020204030204" pitchFamily="34" charset="0"/>
              <a:ea typeface="Calibri"/>
              <a:cs typeface="Calibri" panose="020F0502020204030204" pitchFamily="34" charset="0"/>
            </a:endParaRPr>
          </a:p>
          <a:p>
            <a:pPr defTabSz="914400"/>
            <a:r>
              <a:rPr lang="en-US" sz="2000" dirty="0">
                <a:ea typeface="+mn-lt"/>
                <a:cs typeface="+mn-lt"/>
              </a:rPr>
              <a:t>The ZE Truck Working Group has identified a series of disincentives and barriers for truck owners and companies to accept subsidies for securing a ZE Class 8 truck, especially as an upgrade over a current diesel Class 8 Truck.  </a:t>
            </a:r>
            <a:r>
              <a:rPr lang="en-US" sz="2000" dirty="0">
                <a:solidFill>
                  <a:srgbClr val="FF0000"/>
                </a:solidFill>
                <a:ea typeface="+mn-lt"/>
                <a:cs typeface="+mn-lt"/>
              </a:rPr>
              <a:t>Additionally, the working group also has identified the need for greater incentives and outreach necessary to support greater deployment of ZE Class 8 trucks.</a:t>
            </a:r>
          </a:p>
          <a:p>
            <a:pPr defTabSz="914400"/>
            <a:endParaRPr lang="en-US" sz="2000" dirty="0">
              <a:ea typeface="+mn-lt"/>
              <a:cs typeface="+mn-lt"/>
            </a:endParaRPr>
          </a:p>
          <a:p>
            <a:pPr defTabSz="914400"/>
            <a:r>
              <a:rPr lang="en-US" sz="2000" dirty="0">
                <a:ea typeface="+mn-lt"/>
                <a:cs typeface="+mn-lt"/>
              </a:rPr>
              <a:t>Legislative support will be needed to implement a comprehensive set of policies to reduce disincentives, eliminate barriers, and support incentives to assist fleet owners, particularly </a:t>
            </a:r>
            <a:r>
              <a:rPr lang="en-US" sz="2000" dirty="0">
                <a:solidFill>
                  <a:srgbClr val="FF0000"/>
                </a:solidFill>
                <a:ea typeface="+mn-lt"/>
                <a:cs typeface="+mn-lt"/>
              </a:rPr>
              <a:t>corridor-based independent trucking companies/small fleets</a:t>
            </a:r>
            <a:r>
              <a:rPr lang="en-US" sz="2000" dirty="0">
                <a:ea typeface="+mn-lt"/>
                <a:cs typeface="+mn-lt"/>
              </a:rPr>
              <a:t>, to transition from diesel to ZE technology </a:t>
            </a:r>
            <a:r>
              <a:rPr lang="en-US" sz="2000" dirty="0">
                <a:solidFill>
                  <a:srgbClr val="FF0000"/>
                </a:solidFill>
                <a:ea typeface="+mn-lt"/>
                <a:cs typeface="+mn-lt"/>
              </a:rPr>
              <a:t>expeditiously</a:t>
            </a:r>
            <a:r>
              <a:rPr lang="en-US" sz="2000" dirty="0">
                <a:ea typeface="+mn-lt"/>
                <a:cs typeface="+mn-lt"/>
              </a:rPr>
              <a:t>.</a:t>
            </a:r>
            <a:endParaRPr lang="en-US" dirty="0"/>
          </a:p>
          <a:p>
            <a:pPr defTabSz="914400"/>
            <a:endParaRPr lang="en-US" sz="2000" dirty="0">
              <a:highlight>
                <a:srgbClr val="FFFF00"/>
              </a:highlight>
              <a:latin typeface="Calibri" panose="020F0502020204030204" pitchFamily="34" charset="0"/>
              <a:cs typeface="Calibri" panose="020F0502020204030204" pitchFamily="34" charset="0"/>
            </a:endParaRPr>
          </a:p>
          <a:p>
            <a:pPr defTabSz="914400"/>
            <a:endParaRPr lang="en-US" sz="2000" dirty="0">
              <a:solidFill>
                <a:srgbClr val="000000"/>
              </a:solidFill>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8169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3584" y="452459"/>
            <a:ext cx="10058400" cy="429145"/>
          </a:xfrm>
        </p:spPr>
        <p:txBody>
          <a:bodyPr/>
          <a:lstStyle/>
          <a:p>
            <a:r>
              <a:rPr lang="en-US" sz="3000">
                <a:solidFill>
                  <a:srgbClr val="FF0000"/>
                </a:solidFill>
                <a:cs typeface="Calibri"/>
              </a:rPr>
              <a:t>Principle 8 – Expeditious Deployment of Resources</a:t>
            </a:r>
            <a:br>
              <a:rPr lang="en-US" sz="3000" b="1">
                <a:solidFill>
                  <a:srgbClr val="FF0000"/>
                </a:solidFill>
                <a:cs typeface="Calibri"/>
              </a:rPr>
            </a:br>
            <a:endParaRPr lang="en-US" sz="3000"/>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27</a:t>
            </a:fld>
            <a:endParaRPr lang="en-US"/>
          </a:p>
        </p:txBody>
      </p:sp>
      <p:sp>
        <p:nvSpPr>
          <p:cNvPr id="6" name="TextBox 5">
            <a:extLst>
              <a:ext uri="{FF2B5EF4-FFF2-40B4-BE49-F238E27FC236}">
                <a16:creationId xmlns:a16="http://schemas.microsoft.com/office/drawing/2014/main" id="{C722540B-4689-43B5-62C0-EFA0493B97C3}"/>
              </a:ext>
            </a:extLst>
          </p:cNvPr>
          <p:cNvSpPr txBox="1"/>
          <p:nvPr/>
        </p:nvSpPr>
        <p:spPr>
          <a:xfrm>
            <a:off x="290423" y="1139250"/>
            <a:ext cx="11611153" cy="4247317"/>
          </a:xfrm>
          <a:prstGeom prst="rect">
            <a:avLst/>
          </a:prstGeom>
          <a:noFill/>
        </p:spPr>
        <p:txBody>
          <a:bodyPr wrap="square" lIns="91440" tIns="45720" rIns="91440" bIns="45720" rtlCol="0" anchor="t">
            <a:spAutoFit/>
          </a:bodyPr>
          <a:lstStyle/>
          <a:p>
            <a:r>
              <a:rPr lang="en-US" sz="2000" b="1">
                <a:solidFill>
                  <a:srgbClr val="00B4BD"/>
                </a:solidFill>
                <a:cs typeface="Arial"/>
              </a:rPr>
              <a:t>What we Heard</a:t>
            </a:r>
            <a:endParaRPr lang="en-US" sz="2000">
              <a:highlight>
                <a:srgbClr val="FFFF00"/>
              </a:highlight>
              <a:latin typeface="Calibri" panose="020F0502020204030204" pitchFamily="34" charset="0"/>
              <a:ea typeface="Calibri"/>
              <a:cs typeface="Calibri" panose="020F0502020204030204" pitchFamily="34" charset="0"/>
            </a:endParaRPr>
          </a:p>
          <a:p>
            <a:pPr defTabSz="914400" eaLnBrk="0" fontAlgn="base" hangingPunct="0">
              <a:spcAft>
                <a:spcPts val="1200"/>
              </a:spcAft>
            </a:pPr>
            <a:r>
              <a:rPr lang="en-US" sz="2000">
                <a:cs typeface="Arial"/>
              </a:rPr>
              <a:t>Move expeditiously to deploy funding to implement the ZET Program.  The buying power of $50 million in seed funding will only decrease over time due to inflation and other factors, while the net impact of that investment catalyst will decrease over time.   The opportunity to create the most positive impact with this funding is in the next five years.</a:t>
            </a:r>
            <a:endParaRPr lang="en-US" sz="2000">
              <a:ea typeface="Calibri" panose="020F0502020204030204"/>
              <a:cs typeface="Arial"/>
            </a:endParaRPr>
          </a:p>
          <a:p>
            <a:pPr defTabSz="914400" eaLnBrk="0" fontAlgn="base" hangingPunct="0">
              <a:lnSpc>
                <a:spcPct val="150000"/>
              </a:lnSpc>
              <a:spcBef>
                <a:spcPct val="0"/>
              </a:spcBef>
              <a:spcAft>
                <a:spcPts val="1200"/>
              </a:spcAft>
            </a:pPr>
            <a:r>
              <a:rPr lang="en-US" sz="2000" b="1">
                <a:solidFill>
                  <a:srgbClr val="00B4BD"/>
                </a:solidFill>
                <a:cs typeface="Arial"/>
              </a:rPr>
              <a:t>Proposed Principle</a:t>
            </a:r>
          </a:p>
          <a:p>
            <a:r>
              <a:rPr lang="en-US" sz="2000">
                <a:ea typeface="Calibri"/>
                <a:cs typeface="Calibri"/>
              </a:rPr>
              <a:t>The ZE Truck Program will expedite investment in ZE Infrastructure and vehicle deployment within the corridor with the goal of leveraging and expending all ZET Program leveraged resources by FY 2027-28.</a:t>
            </a:r>
          </a:p>
          <a:p>
            <a:endParaRPr lang="en-US" sz="2000">
              <a:ea typeface="Calibri"/>
              <a:cs typeface="Calibri"/>
            </a:endParaRPr>
          </a:p>
          <a:p>
            <a:r>
              <a:rPr lang="en-US" sz="2000">
                <a:ea typeface="Calibri"/>
                <a:cs typeface="Calibri"/>
              </a:rPr>
              <a:t>The ZE Truck Working Group will ensure that the effort to expedite the deployment of the $50 million in seed funding will be conducted in a manner that supports community engagement principles and effective outreach.  </a:t>
            </a:r>
            <a:endParaRPr lang="en-US"/>
          </a:p>
        </p:txBody>
      </p:sp>
    </p:spTree>
    <p:extLst>
      <p:ext uri="{BB962C8B-B14F-4D97-AF65-F5344CB8AC3E}">
        <p14:creationId xmlns:p14="http://schemas.microsoft.com/office/powerpoint/2010/main" val="3862883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3:</a:t>
            </a:r>
            <a:r>
              <a:rPr lang="en-US" sz="4000" b="1">
                <a:solidFill>
                  <a:srgbClr val="FFFFFF"/>
                </a:solidFill>
                <a:latin typeface="Calibri" panose="020F0502020204030204"/>
                <a:cs typeface="Calibri"/>
              </a:rPr>
              <a:t> </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a:p>
            <a:pPr algn="ctr">
              <a:spcAft>
                <a:spcPts val="600"/>
              </a:spcAft>
              <a:defRPr/>
            </a:pPr>
            <a:r>
              <a:rPr lang="en-US" sz="4000" b="1">
                <a:solidFill>
                  <a:srgbClr val="FFFFFF"/>
                </a:solidFill>
                <a:latin typeface="Calibri" panose="020F0502020204030204"/>
                <a:cs typeface="Calibri"/>
              </a:rPr>
              <a:t>Program Framework</a:t>
            </a:r>
            <a:endParaRPr lang="en-US"/>
          </a:p>
        </p:txBody>
      </p:sp>
    </p:spTree>
    <p:extLst>
      <p:ext uri="{BB962C8B-B14F-4D97-AF65-F5344CB8AC3E}">
        <p14:creationId xmlns:p14="http://schemas.microsoft.com/office/powerpoint/2010/main" val="3890581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a:t>
            </a:r>
            <a:r>
              <a:rPr lang="en-US" sz="4000" b="1">
                <a:solidFill>
                  <a:srgbClr val="FFFFFF"/>
                </a:solidFill>
                <a:latin typeface="Calibri" panose="020F0502020204030204"/>
                <a:cs typeface="Calibri"/>
              </a:rPr>
              <a:t>3.1: </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a:p>
            <a:pPr algn="ctr">
              <a:spcAft>
                <a:spcPts val="600"/>
              </a:spcAft>
              <a:defRPr/>
            </a:pPr>
            <a:r>
              <a:rPr lang="en-US" sz="4000" b="1">
                <a:solidFill>
                  <a:srgbClr val="FFFFFF"/>
                </a:solidFill>
                <a:latin typeface="Calibri" panose="020F0502020204030204"/>
                <a:cs typeface="Calibri"/>
              </a:rPr>
              <a:t>Overview</a:t>
            </a:r>
            <a:endParaRPr lang="en-US"/>
          </a:p>
        </p:txBody>
      </p:sp>
    </p:spTree>
    <p:extLst>
      <p:ext uri="{BB962C8B-B14F-4D97-AF65-F5344CB8AC3E}">
        <p14:creationId xmlns:p14="http://schemas.microsoft.com/office/powerpoint/2010/main" val="270961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lIns="91440" tIns="45720" rIns="91440" bIns="45720" rtlCol="0" anchor="t">
            <a:spAutoFit/>
          </a:bodyPr>
          <a:lstStyle/>
          <a:p>
            <a:pPr algn="ctr"/>
            <a:r>
              <a:rPr lang="en-US" sz="2200">
                <a:cs typeface="Arial"/>
              </a:rPr>
              <a:t>Partner, Morales + Morales</a:t>
            </a:r>
          </a:p>
        </p:txBody>
      </p:sp>
    </p:spTree>
    <p:extLst>
      <p:ext uri="{BB962C8B-B14F-4D97-AF65-F5344CB8AC3E}">
        <p14:creationId xmlns:p14="http://schemas.microsoft.com/office/powerpoint/2010/main" val="45571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30</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
        <p:nvSpPr>
          <p:cNvPr id="12" name="TextBox 11">
            <a:extLst>
              <a:ext uri="{FF2B5EF4-FFF2-40B4-BE49-F238E27FC236}">
                <a16:creationId xmlns:a16="http://schemas.microsoft.com/office/drawing/2014/main" id="{C0C094B7-63FA-179E-2DE5-2A9A9C241E8E}"/>
              </a:ext>
            </a:extLst>
          </p:cNvPr>
          <p:cNvSpPr txBox="1"/>
          <p:nvPr/>
        </p:nvSpPr>
        <p:spPr>
          <a:xfrm>
            <a:off x="265638" y="1241824"/>
            <a:ext cx="11352722" cy="4247317"/>
          </a:xfrm>
          <a:prstGeom prst="rect">
            <a:avLst/>
          </a:prstGeom>
          <a:noFill/>
        </p:spPr>
        <p:txBody>
          <a:bodyPr wrap="square" lIns="91440" tIns="45720" rIns="91440" bIns="45720" rtlCol="0" anchor="t">
            <a:spAutoFit/>
          </a:bodyPr>
          <a:lstStyle/>
          <a:p>
            <a:pPr marL="801370" indent="-801370"/>
            <a:r>
              <a:rPr lang="en-US" b="1">
                <a:solidFill>
                  <a:srgbClr val="00B4BD"/>
                </a:solidFill>
              </a:rPr>
              <a:t>Task 1:  Identify physical infrastructure needs to support the full deployment of ZE heavy-duty trucks along the</a:t>
            </a:r>
          </a:p>
          <a:p>
            <a:pPr marL="742950" indent="-742950"/>
            <a:r>
              <a:rPr lang="en-US" b="1">
                <a:solidFill>
                  <a:srgbClr val="00B4BD"/>
                </a:solidFill>
              </a:rPr>
              <a:t>	I-710 South Corridor.  </a:t>
            </a:r>
            <a:endParaRPr lang="en-US"/>
          </a:p>
          <a:p>
            <a:endParaRPr lang="en-US"/>
          </a:p>
          <a:p>
            <a:endParaRPr lang="en-US">
              <a:solidFill>
                <a:srgbClr val="000000"/>
              </a:solidFill>
              <a:ea typeface="+mn-lt"/>
              <a:cs typeface="+mn-lt"/>
            </a:endParaRPr>
          </a:p>
          <a:p>
            <a:r>
              <a:rPr lang="en-US" b="1">
                <a:solidFill>
                  <a:srgbClr val="00B4BD"/>
                </a:solidFill>
                <a:ea typeface="+mn-lt"/>
                <a:cs typeface="+mn-lt"/>
              </a:rPr>
              <a:t>Task 2: Create a mechanism to assist small trucking businesses to access ZE trucks in a timely manner</a:t>
            </a:r>
            <a:endParaRPr lang="en-US"/>
          </a:p>
          <a:p>
            <a:endParaRPr lang="en-US" b="1">
              <a:solidFill>
                <a:srgbClr val="00B4BD"/>
              </a:solidFill>
              <a:cs typeface="Calibri"/>
            </a:endParaRPr>
          </a:p>
          <a:p>
            <a:endParaRPr lang="en-US" b="1">
              <a:solidFill>
                <a:srgbClr val="00B4BD"/>
              </a:solidFill>
              <a:cs typeface="Calibri"/>
            </a:endParaRPr>
          </a:p>
          <a:p>
            <a:r>
              <a:rPr lang="en-US" b="1">
                <a:solidFill>
                  <a:srgbClr val="00B4BD"/>
                </a:solidFill>
                <a:cs typeface="Calibri"/>
              </a:rPr>
              <a:t>Task 3: Ensure LA County has a skilled workforce to support large-scale ZE Truck deployment </a:t>
            </a:r>
            <a:endParaRPr lang="en-US"/>
          </a:p>
          <a:p>
            <a:endParaRPr lang="en-US" b="1">
              <a:solidFill>
                <a:srgbClr val="00B4BD"/>
              </a:solidFill>
              <a:cs typeface="Calibri"/>
            </a:endParaRPr>
          </a:p>
          <a:p>
            <a:endParaRPr lang="en-US" b="1">
              <a:solidFill>
                <a:srgbClr val="00B4BD"/>
              </a:solidFill>
              <a:cs typeface="Calibri"/>
            </a:endParaRPr>
          </a:p>
          <a:p>
            <a:r>
              <a:rPr lang="en-US" b="1">
                <a:solidFill>
                  <a:srgbClr val="00B4BD"/>
                </a:solidFill>
                <a:cs typeface="Calibri"/>
              </a:rPr>
              <a:t>Task 4: Develop a full-funding strategy to realize ZE drayage deployment along I-710 South</a:t>
            </a:r>
            <a:endParaRPr lang="en-US"/>
          </a:p>
          <a:p>
            <a:endParaRPr lang="en-US" b="1">
              <a:solidFill>
                <a:srgbClr val="00B4BD"/>
              </a:solidFill>
              <a:cs typeface="Calibri"/>
            </a:endParaRPr>
          </a:p>
          <a:p>
            <a:endParaRPr lang="en-US" b="1">
              <a:solidFill>
                <a:srgbClr val="00B4BD"/>
              </a:solidFill>
              <a:cs typeface="Calibri"/>
            </a:endParaRPr>
          </a:p>
          <a:p>
            <a:r>
              <a:rPr lang="en-US" b="1">
                <a:solidFill>
                  <a:srgbClr val="00B4BD"/>
                </a:solidFill>
                <a:cs typeface="Calibri"/>
              </a:rPr>
              <a:t>Task 5: Develop performance measures and establish monitoring processes</a:t>
            </a:r>
            <a:endParaRPr lang="en-US"/>
          </a:p>
          <a:p>
            <a:endParaRPr lang="en-US" b="1">
              <a:solidFill>
                <a:srgbClr val="00B4BD"/>
              </a:solidFill>
              <a:cs typeface="Calibri"/>
            </a:endParaRPr>
          </a:p>
        </p:txBody>
      </p:sp>
    </p:spTree>
    <p:extLst>
      <p:ext uri="{BB962C8B-B14F-4D97-AF65-F5344CB8AC3E}">
        <p14:creationId xmlns:p14="http://schemas.microsoft.com/office/powerpoint/2010/main" val="153667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31</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
        <p:nvSpPr>
          <p:cNvPr id="12" name="TextBox 11">
            <a:extLst>
              <a:ext uri="{FF2B5EF4-FFF2-40B4-BE49-F238E27FC236}">
                <a16:creationId xmlns:a16="http://schemas.microsoft.com/office/drawing/2014/main" id="{C0C094B7-63FA-179E-2DE5-2A9A9C241E8E}"/>
              </a:ext>
            </a:extLst>
          </p:cNvPr>
          <p:cNvSpPr txBox="1"/>
          <p:nvPr/>
        </p:nvSpPr>
        <p:spPr>
          <a:xfrm>
            <a:off x="265637" y="1155560"/>
            <a:ext cx="11611515" cy="4524315"/>
          </a:xfrm>
          <a:prstGeom prst="rect">
            <a:avLst/>
          </a:prstGeom>
          <a:noFill/>
        </p:spPr>
        <p:txBody>
          <a:bodyPr wrap="square" lIns="91440" tIns="45720" rIns="91440" bIns="45720" rtlCol="0" anchor="t">
            <a:spAutoFit/>
          </a:bodyPr>
          <a:lstStyle/>
          <a:p>
            <a:pPr marL="801688" indent="-801688"/>
            <a:r>
              <a:rPr lang="en-US"/>
              <a:t> </a:t>
            </a:r>
            <a:r>
              <a:rPr lang="en-US" b="1">
                <a:solidFill>
                  <a:srgbClr val="00B4BD"/>
                </a:solidFill>
              </a:rPr>
              <a:t>Task 1:  Identify physical infrastructure needs to support the full deployment of ZE heavy-duty trucks along I-710 South Corridor.  </a:t>
            </a:r>
          </a:p>
          <a:p>
            <a:endParaRPr lang="en-US"/>
          </a:p>
          <a:p>
            <a:pPr marL="854075" lvl="1" indent="-396875"/>
            <a:r>
              <a:rPr lang="en-US"/>
              <a:t>1.1 Estimate the number of charging and fueling stations to support the number of ZE drayage trucks over the next 10 years, both regional and small in scope.</a:t>
            </a:r>
            <a:endParaRPr lang="en-US">
              <a:cs typeface="Calibri"/>
            </a:endParaRPr>
          </a:p>
          <a:p>
            <a:pPr marL="854075" lvl="1" indent="-396875"/>
            <a:endParaRPr lang="en-US"/>
          </a:p>
          <a:p>
            <a:pPr marL="854075" lvl="1" indent="-396875"/>
            <a:r>
              <a:rPr lang="en-US"/>
              <a:t>1.2 Develop an energy supply plan to ensure that sufficient energy will be provided without compromising other energy uses along the corridor. </a:t>
            </a:r>
            <a:endParaRPr lang="en-US">
              <a:cs typeface="Calibri"/>
            </a:endParaRPr>
          </a:p>
          <a:p>
            <a:pPr marL="854075" lvl="1" indent="-396875"/>
            <a:endParaRPr lang="en-US"/>
          </a:p>
          <a:p>
            <a:pPr marL="854075" lvl="1" indent="-396875"/>
            <a:r>
              <a:rPr lang="en-US"/>
              <a:t>1.3 Develop a methodology and evaluation criteria </a:t>
            </a:r>
            <a:r>
              <a:rPr lang="en-US">
                <a:solidFill>
                  <a:srgbClr val="FF0000"/>
                </a:solidFill>
              </a:rPr>
              <a:t>in collaboration with the Task Force, CLC, Equity Working Group and other representatives living in the corridor</a:t>
            </a:r>
            <a:r>
              <a:rPr lang="en-US"/>
              <a:t> for ZE </a:t>
            </a:r>
            <a:r>
              <a:rPr lang="en-US">
                <a:solidFill>
                  <a:srgbClr val="FF0000"/>
                </a:solidFill>
              </a:rPr>
              <a:t>infrastructure location and types of infrastructure being deployed.</a:t>
            </a:r>
            <a:r>
              <a:rPr lang="en-US"/>
              <a:t> </a:t>
            </a:r>
            <a:endParaRPr lang="en-US">
              <a:cs typeface="Calibri"/>
            </a:endParaRPr>
          </a:p>
          <a:p>
            <a:pPr marL="854075" lvl="1" indent="-396875"/>
            <a:endParaRPr lang="en-US"/>
          </a:p>
          <a:p>
            <a:pPr marL="854075" lvl="1" indent="-396875"/>
            <a:r>
              <a:rPr lang="en-US"/>
              <a:t>1.4 Identify existing legislative and regulatory barriers that hinder the deployment of physical support infrastructure</a:t>
            </a:r>
            <a:endParaRPr lang="en-US">
              <a:cs typeface="Calibri"/>
            </a:endParaRPr>
          </a:p>
          <a:p>
            <a:pPr marL="854075" lvl="1" indent="-396875"/>
            <a:endParaRPr lang="en-US"/>
          </a:p>
          <a:p>
            <a:pPr marL="854075" lvl="1" indent="-396875"/>
            <a:r>
              <a:rPr lang="en-US"/>
              <a:t>1.5 Collaborate with regional partners to chart a regional path for ZE infrastructure development</a:t>
            </a:r>
          </a:p>
        </p:txBody>
      </p:sp>
    </p:spTree>
    <p:extLst>
      <p:ext uri="{BB962C8B-B14F-4D97-AF65-F5344CB8AC3E}">
        <p14:creationId xmlns:p14="http://schemas.microsoft.com/office/powerpoint/2010/main" val="1889869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32</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3970318"/>
          </a:xfrm>
          <a:prstGeom prst="rect">
            <a:avLst/>
          </a:prstGeom>
          <a:noFill/>
        </p:spPr>
        <p:txBody>
          <a:bodyPr wrap="square" lIns="91440" tIns="45720" rIns="91440" bIns="45720" rtlCol="0" anchor="t">
            <a:spAutoFit/>
          </a:bodyPr>
          <a:lstStyle/>
          <a:p>
            <a:r>
              <a:rPr lang="en-US" b="1">
                <a:solidFill>
                  <a:srgbClr val="00B4BD"/>
                </a:solidFill>
              </a:rPr>
              <a:t>Task 2: Create a mechanism to assist small corridor-based trucking businesses to access ZE trucks in a timely manner</a:t>
            </a:r>
          </a:p>
          <a:p>
            <a:endParaRPr lang="en-US"/>
          </a:p>
          <a:p>
            <a:pPr marL="854075" lvl="1" indent="-396875"/>
            <a:r>
              <a:rPr lang="en-US" sz="1800" i="0" u="none" strike="noStrike">
                <a:solidFill>
                  <a:srgbClr val="000000"/>
                </a:solidFill>
                <a:effectLst/>
                <a:latin typeface="Calibri"/>
                <a:cs typeface="Calibri"/>
              </a:rPr>
              <a:t>2.1 Draft a mechanism for Metro to provide technical assistance focused on supporting</a:t>
            </a:r>
            <a:r>
              <a:rPr lang="en-US">
                <a:solidFill>
                  <a:srgbClr val="000000"/>
                </a:solidFill>
                <a:latin typeface="Calibri"/>
                <a:cs typeface="Calibri"/>
              </a:rPr>
              <a:t> corridor-based</a:t>
            </a:r>
            <a:r>
              <a:rPr lang="en-US" sz="1800" i="0" u="none" strike="noStrike">
                <a:solidFill>
                  <a:srgbClr val="000000"/>
                </a:solidFill>
                <a:effectLst/>
                <a:latin typeface="Calibri"/>
                <a:cs typeface="Calibri"/>
              </a:rPr>
              <a:t> </a:t>
            </a:r>
            <a:r>
              <a:rPr lang="en-US">
                <a:solidFill>
                  <a:srgbClr val="000000"/>
                </a:solidFill>
                <a:latin typeface="Calibri"/>
                <a:cs typeface="Calibri"/>
              </a:rPr>
              <a:t>(as a first priority) </a:t>
            </a:r>
            <a:r>
              <a:rPr lang="en-US" sz="1800" i="0" u="none" strike="noStrike">
                <a:solidFill>
                  <a:srgbClr val="000000"/>
                </a:solidFill>
                <a:effectLst/>
                <a:latin typeface="Calibri"/>
                <a:cs typeface="Calibri"/>
              </a:rPr>
              <a:t>independent owner/operators</a:t>
            </a:r>
            <a:r>
              <a:rPr lang="en-US">
                <a:solidFill>
                  <a:srgbClr val="000000"/>
                </a:solidFill>
                <a:latin typeface="Calibri"/>
                <a:cs typeface="Calibri"/>
              </a:rPr>
              <a:t>/small fleets in </a:t>
            </a:r>
            <a:r>
              <a:rPr lang="en-US" sz="1800" i="0" u="none" strike="noStrike">
                <a:solidFill>
                  <a:srgbClr val="000000"/>
                </a:solidFill>
                <a:effectLst/>
                <a:latin typeface="Calibri"/>
                <a:cs typeface="Calibri"/>
              </a:rPr>
              <a:t>transitioning to </a:t>
            </a:r>
            <a:r>
              <a:rPr lang="en-US">
                <a:solidFill>
                  <a:srgbClr val="000000"/>
                </a:solidFill>
                <a:latin typeface="Calibri"/>
                <a:cs typeface="Calibri"/>
              </a:rPr>
              <a:t>Class 8 </a:t>
            </a:r>
            <a:r>
              <a:rPr lang="en-US" sz="1800" i="0" u="none" strike="noStrike">
                <a:solidFill>
                  <a:srgbClr val="000000"/>
                </a:solidFill>
                <a:effectLst/>
                <a:latin typeface="Calibri"/>
                <a:cs typeface="Calibri"/>
              </a:rPr>
              <a:t>ZE trucks</a:t>
            </a:r>
            <a:r>
              <a:rPr lang="en-US"/>
              <a:t> </a:t>
            </a:r>
            <a:endParaRPr lang="en-US">
              <a:cs typeface="Calibri"/>
            </a:endParaRPr>
          </a:p>
          <a:p>
            <a:pPr marL="854075" lvl="1" indent="-396875"/>
            <a:endParaRPr lang="en-US"/>
          </a:p>
          <a:p>
            <a:pPr marL="854075" lvl="1" indent="-396875"/>
            <a:r>
              <a:rPr lang="en-US" sz="1800" i="0" u="none" strike="noStrike">
                <a:solidFill>
                  <a:srgbClr val="000000"/>
                </a:solidFill>
                <a:effectLst/>
                <a:latin typeface="Calibri" panose="020F0502020204030204"/>
                <a:cs typeface="Calibri" panose="020F0502020204030204"/>
              </a:rPr>
              <a:t>2.2 Partner with CARB to design and roll out a pilot program that is specifically aimed at leasing </a:t>
            </a:r>
            <a:r>
              <a:rPr lang="en-US">
                <a:solidFill>
                  <a:srgbClr val="000000"/>
                </a:solidFill>
                <a:latin typeface="Calibri" panose="020F0502020204030204"/>
                <a:cs typeface="Calibri" panose="020F0502020204030204"/>
              </a:rPr>
              <a:t>Class 8 ZE </a:t>
            </a:r>
            <a:r>
              <a:rPr lang="en-US" sz="1800" i="0" u="none" strike="noStrike">
                <a:solidFill>
                  <a:srgbClr val="000000"/>
                </a:solidFill>
                <a:effectLst/>
                <a:latin typeface="Calibri"/>
                <a:cs typeface="Calibri"/>
              </a:rPr>
              <a:t>trucks to </a:t>
            </a:r>
            <a:r>
              <a:rPr lang="en-US">
                <a:solidFill>
                  <a:srgbClr val="000000"/>
                </a:solidFill>
                <a:latin typeface="Calibri"/>
                <a:cs typeface="Calibri"/>
              </a:rPr>
              <a:t>corridor-based small</a:t>
            </a:r>
            <a:r>
              <a:rPr lang="en-US" sz="1800" i="0" u="none" strike="noStrike">
                <a:solidFill>
                  <a:srgbClr val="000000"/>
                </a:solidFill>
                <a:effectLst/>
                <a:latin typeface="Calibri"/>
                <a:cs typeface="Calibri"/>
              </a:rPr>
              <a:t> business owners so that they can test the concept and provide real user feedback</a:t>
            </a:r>
            <a:r>
              <a:rPr lang="en-US">
                <a:solidFill>
                  <a:srgbClr val="000000"/>
                </a:solidFill>
                <a:latin typeface="Calibri"/>
                <a:cs typeface="Calibri"/>
              </a:rPr>
              <a:t> </a:t>
            </a:r>
            <a:endParaRPr lang="en-US" sz="1800" i="0" u="none" strike="noStrike">
              <a:solidFill>
                <a:srgbClr val="000000"/>
              </a:solidFill>
              <a:effectLst/>
              <a:latin typeface="Calibri" panose="020F0502020204030204" pitchFamily="34" charset="0"/>
              <a:cs typeface="Calibri"/>
            </a:endParaRPr>
          </a:p>
          <a:p>
            <a:pPr marL="854075" lvl="1" indent="-396875"/>
            <a:endParaRPr lang="en-US"/>
          </a:p>
          <a:p>
            <a:pPr marL="854075" lvl="1" indent="-396875"/>
            <a:r>
              <a:rPr lang="en-US" sz="1800" i="0" u="none" strike="noStrike">
                <a:solidFill>
                  <a:srgbClr val="000000"/>
                </a:solidFill>
                <a:effectLst/>
                <a:latin typeface="Calibri" panose="020F0502020204030204"/>
                <a:cs typeface="Calibri" panose="020F0502020204030204"/>
              </a:rPr>
              <a:t>2.3 Explore additional funding and incentive opportunities to cover the cost differential between a new </a:t>
            </a:r>
            <a:r>
              <a:rPr lang="en-US">
                <a:solidFill>
                  <a:srgbClr val="000000"/>
                </a:solidFill>
                <a:latin typeface="Calibri" panose="020F0502020204030204"/>
                <a:cs typeface="Calibri" panose="020F0502020204030204"/>
              </a:rPr>
              <a:t>Class 8 ZE </a:t>
            </a:r>
            <a:r>
              <a:rPr lang="en-US" sz="1800" i="0" u="none" strike="noStrike">
                <a:solidFill>
                  <a:srgbClr val="000000"/>
                </a:solidFill>
                <a:effectLst/>
                <a:latin typeface="Calibri" panose="020F0502020204030204"/>
                <a:cs typeface="Calibri" panose="020F0502020204030204"/>
              </a:rPr>
              <a:t>truck and a used diesel</a:t>
            </a:r>
            <a:r>
              <a:rPr lang="en-US">
                <a:solidFill>
                  <a:srgbClr val="000000"/>
                </a:solidFill>
                <a:latin typeface="Calibri"/>
                <a:cs typeface="Calibri"/>
              </a:rPr>
              <a:t> Class 8</a:t>
            </a:r>
            <a:r>
              <a:rPr lang="en-US" sz="1800" i="0" u="none" strike="noStrike">
                <a:solidFill>
                  <a:srgbClr val="000000"/>
                </a:solidFill>
                <a:effectLst/>
                <a:latin typeface="Calibri" panose="020F0502020204030204"/>
                <a:cs typeface="Calibri" panose="020F0502020204030204"/>
              </a:rPr>
              <a:t> truck </a:t>
            </a:r>
            <a:r>
              <a:rPr lang="en-US"/>
              <a:t> </a:t>
            </a:r>
            <a:endParaRPr lang="en-US">
              <a:cs typeface="Calibri"/>
            </a:endParaRPr>
          </a:p>
          <a:p>
            <a:pPr marL="854075" lvl="1" indent="-396875"/>
            <a:endParaRPr lang="en-US"/>
          </a:p>
          <a:p>
            <a:pPr marL="854075" lvl="1" indent="-396875"/>
            <a:r>
              <a:rPr lang="en-US" sz="1800" i="0" u="none" strike="noStrike">
                <a:solidFill>
                  <a:srgbClr val="000000"/>
                </a:solidFill>
                <a:effectLst/>
                <a:latin typeface="Calibri"/>
                <a:cs typeface="Calibri"/>
              </a:rPr>
              <a:t>2.4 Establish a multi-year technical assistance service aimed at helping</a:t>
            </a:r>
            <a:r>
              <a:rPr lang="en-US">
                <a:solidFill>
                  <a:srgbClr val="000000"/>
                </a:solidFill>
                <a:latin typeface="Calibri"/>
                <a:cs typeface="Calibri"/>
              </a:rPr>
              <a:t> </a:t>
            </a:r>
            <a:r>
              <a:rPr lang="en-US" sz="1800" i="0" u="none" strike="noStrike">
                <a:solidFill>
                  <a:srgbClr val="000000"/>
                </a:solidFill>
                <a:effectLst/>
                <a:latin typeface="Calibri"/>
                <a:cs typeface="Calibri"/>
              </a:rPr>
              <a:t>small businesses with vehicle and charging infrastructure installation from beginning to end</a:t>
            </a:r>
            <a:r>
              <a:rPr lang="en-US">
                <a:solidFill>
                  <a:srgbClr val="000000"/>
                </a:solidFill>
                <a:latin typeface="Calibri"/>
                <a:cs typeface="Calibri"/>
              </a:rPr>
              <a:t>, focusing on those businesses within the I-710 South Corridor study area. </a:t>
            </a:r>
            <a:endParaRPr lang="en-US">
              <a:latin typeface="Calibri"/>
              <a:cs typeface="Calibri"/>
            </a:endParaRPr>
          </a:p>
        </p:txBody>
      </p:sp>
      <p:sp>
        <p:nvSpPr>
          <p:cNvPr id="14" name="Title 1">
            <a:extLst>
              <a:ext uri="{FF2B5EF4-FFF2-40B4-BE49-F238E27FC236}">
                <a16:creationId xmlns:a16="http://schemas.microsoft.com/office/drawing/2014/main" id="{EEF19B0A-902A-7FA0-8D83-1D88B2F0767F}"/>
              </a:ext>
            </a:extLst>
          </p:cNvPr>
          <p:cNvSpPr>
            <a:spLocks noGrp="1"/>
          </p:cNvSpPr>
          <p:nvPr>
            <p:ph type="title"/>
          </p:nvPr>
        </p:nvSpPr>
        <p:spPr>
          <a:xfrm>
            <a:off x="457200" y="146050"/>
            <a:ext cx="10375900" cy="685800"/>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1958278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33</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3139321"/>
          </a:xfrm>
          <a:prstGeom prst="rect">
            <a:avLst/>
          </a:prstGeom>
          <a:noFill/>
        </p:spPr>
        <p:txBody>
          <a:bodyPr wrap="square" lIns="91440" tIns="45720" rIns="91440" bIns="45720" rtlCol="0" anchor="t">
            <a:spAutoFit/>
          </a:bodyPr>
          <a:lstStyle/>
          <a:p>
            <a:r>
              <a:rPr lang="en-US" b="1">
                <a:solidFill>
                  <a:srgbClr val="00B4BD"/>
                </a:solidFill>
                <a:ea typeface="+mn-lt"/>
                <a:cs typeface="+mn-lt"/>
              </a:rPr>
              <a:t>Task 3: Ensure LA County has a skilled workforce to support large scale ZE Truck deployment </a:t>
            </a:r>
            <a:endParaRPr lang="en-US" b="1">
              <a:solidFill>
                <a:srgbClr val="00B4BD"/>
              </a:solidFill>
              <a:cs typeface="Calibri"/>
            </a:endParaRPr>
          </a:p>
          <a:p>
            <a:endParaRPr lang="en-US"/>
          </a:p>
          <a:p>
            <a:pPr marL="854075" lvl="1" indent="-396875"/>
            <a:r>
              <a:rPr lang="en-US">
                <a:ea typeface="+mn-lt"/>
                <a:cs typeface="+mn-lt"/>
              </a:rPr>
              <a:t>3.1 Evaluate various workforce efforts within LA County that are geared towards workers engaged </a:t>
            </a:r>
            <a:r>
              <a:rPr lang="en-US" sz="1800" i="0" u="none" strike="noStrike">
                <a:effectLst/>
                <a:ea typeface="+mn-lt"/>
                <a:cs typeface="+mn-lt"/>
              </a:rPr>
              <a:t>in ZE </a:t>
            </a:r>
            <a:r>
              <a:rPr lang="en-US">
                <a:ea typeface="+mn-lt"/>
                <a:cs typeface="+mn-lt"/>
              </a:rPr>
              <a:t>heavy duty vehicles and infrastructure </a:t>
            </a:r>
            <a:endParaRPr lang="en-US">
              <a:cs typeface="Calibri" panose="020F0502020204030204"/>
            </a:endParaRPr>
          </a:p>
          <a:p>
            <a:pPr marL="854075" lvl="1" indent="-396875"/>
            <a:endParaRPr lang="en-US">
              <a:cs typeface="Calibri" panose="020F0502020204030204"/>
            </a:endParaRPr>
          </a:p>
          <a:p>
            <a:pPr marL="854075" lvl="1" indent="-396875"/>
            <a:r>
              <a:rPr lang="en-US">
                <a:ea typeface="+mn-lt"/>
                <a:cs typeface="+mn-lt"/>
              </a:rPr>
              <a:t>3.2 Identify Metro’s role in supporting workforce investment in support of </a:t>
            </a:r>
            <a:r>
              <a:rPr lang="en-US" sz="1800" i="0" u="none" strike="noStrike">
                <a:effectLst/>
                <a:ea typeface="+mn-lt"/>
                <a:cs typeface="+mn-lt"/>
              </a:rPr>
              <a:t>ZE </a:t>
            </a:r>
            <a:r>
              <a:rPr lang="en-US">
                <a:ea typeface="+mn-lt"/>
                <a:cs typeface="+mn-lt"/>
              </a:rPr>
              <a:t>truck deployment </a:t>
            </a:r>
            <a:r>
              <a:rPr lang="en-US" sz="1800" i="0" u="none" strike="noStrike">
                <a:effectLst/>
                <a:ea typeface="+mn-lt"/>
                <a:cs typeface="+mn-lt"/>
              </a:rPr>
              <a:t>and </a:t>
            </a:r>
            <a:r>
              <a:rPr lang="en-US">
                <a:ea typeface="+mn-lt"/>
                <a:cs typeface="+mn-lt"/>
              </a:rPr>
              <a:t>supporting infrastructure</a:t>
            </a:r>
            <a:endParaRPr lang="en-US"/>
          </a:p>
          <a:p>
            <a:pPr marL="854075" lvl="1" indent="-396875"/>
            <a:endParaRPr lang="en-US">
              <a:cs typeface="Calibri"/>
            </a:endParaRPr>
          </a:p>
          <a:p>
            <a:pPr marL="854075" lvl="1" indent="-396875"/>
            <a:r>
              <a:rPr lang="en-US">
                <a:ea typeface="+mn-lt"/>
                <a:cs typeface="+mn-lt"/>
              </a:rPr>
              <a:t>3.3 Collaborate with partners </a:t>
            </a:r>
            <a:r>
              <a:rPr lang="en-US" sz="1800" i="0" u="none" strike="noStrike">
                <a:effectLst/>
                <a:ea typeface="+mn-lt"/>
                <a:cs typeface="+mn-lt"/>
              </a:rPr>
              <a:t>to </a:t>
            </a:r>
            <a:r>
              <a:rPr lang="en-US">
                <a:ea typeface="+mn-lt"/>
                <a:cs typeface="+mn-lt"/>
              </a:rPr>
              <a:t>establish a workforce development outreach strategy, including outreach to labor, academic institutions and other agencies/jurisdictions/community groups</a:t>
            </a:r>
            <a:endParaRPr lang="en-US">
              <a:cs typeface="Calibri" panose="020F0502020204030204"/>
            </a:endParaRPr>
          </a:p>
          <a:p>
            <a:pPr marL="854075" lvl="1" indent="-396875"/>
            <a:endParaRPr lang="en-US"/>
          </a:p>
        </p:txBody>
      </p:sp>
      <p:sp>
        <p:nvSpPr>
          <p:cNvPr id="15" name="Title 1">
            <a:extLst>
              <a:ext uri="{FF2B5EF4-FFF2-40B4-BE49-F238E27FC236}">
                <a16:creationId xmlns:a16="http://schemas.microsoft.com/office/drawing/2014/main" id="{8CE2D342-A89A-9F33-7A4D-1DA955BBEFED}"/>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3143698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34</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4247317"/>
          </a:xfrm>
          <a:prstGeom prst="rect">
            <a:avLst/>
          </a:prstGeom>
          <a:noFill/>
        </p:spPr>
        <p:txBody>
          <a:bodyPr wrap="square" lIns="91440" tIns="45720" rIns="91440" bIns="45720" rtlCol="0" anchor="t">
            <a:spAutoFit/>
          </a:bodyPr>
          <a:lstStyle/>
          <a:p>
            <a:r>
              <a:rPr lang="en-US" b="1">
                <a:solidFill>
                  <a:srgbClr val="00B4BD"/>
                </a:solidFill>
                <a:ea typeface="+mn-lt"/>
                <a:cs typeface="+mn-lt"/>
              </a:rPr>
              <a:t>Task 4: Develop a full-funding strategy to realize ZE drayage deployment along I-710 South</a:t>
            </a:r>
            <a:endParaRPr lang="en-US" b="1">
              <a:solidFill>
                <a:srgbClr val="00B4BD"/>
              </a:solidFill>
              <a:cs typeface="Calibri"/>
            </a:endParaRPr>
          </a:p>
          <a:p>
            <a:endParaRPr lang="en-US"/>
          </a:p>
          <a:p>
            <a:pPr marL="854075" lvl="1" indent="-396875"/>
            <a:r>
              <a:rPr lang="en-US">
                <a:ea typeface="+mn-lt"/>
                <a:cs typeface="+mn-lt"/>
              </a:rPr>
              <a:t>4.1 Identify regional partners and their programs that Metro could leverage seed funding</a:t>
            </a:r>
            <a:endParaRPr lang="en-US"/>
          </a:p>
          <a:p>
            <a:pPr marL="854075" lvl="1" indent="-396875"/>
            <a:endParaRPr lang="en-US">
              <a:cs typeface="Calibri" panose="020F0502020204030204"/>
            </a:endParaRPr>
          </a:p>
          <a:p>
            <a:pPr marL="854075" lvl="1" indent="-396875"/>
            <a:r>
              <a:rPr lang="en-US">
                <a:ea typeface="+mn-lt"/>
                <a:cs typeface="+mn-lt"/>
              </a:rPr>
              <a:t>4.2 Identify immediate opportunities to support grant applications underway</a:t>
            </a:r>
            <a:endParaRPr lang="en-US"/>
          </a:p>
          <a:p>
            <a:pPr marL="854075" lvl="1" indent="-396875"/>
            <a:endParaRPr lang="en-US"/>
          </a:p>
          <a:p>
            <a:pPr marL="854075" lvl="1" indent="-396875"/>
            <a:r>
              <a:rPr lang="en-US">
                <a:ea typeface="+mn-lt"/>
                <a:cs typeface="+mn-lt"/>
              </a:rPr>
              <a:t>4.3 Monitor and support near-term deployment programs</a:t>
            </a:r>
            <a:endParaRPr lang="en-US"/>
          </a:p>
          <a:p>
            <a:pPr marL="854075" lvl="1" indent="-396875"/>
            <a:endParaRPr lang="en-US">
              <a:cs typeface="Calibri"/>
            </a:endParaRPr>
          </a:p>
          <a:p>
            <a:pPr marL="803275" lvl="1" indent="-346075"/>
            <a:r>
              <a:rPr lang="en-US">
                <a:ea typeface="+mn-lt"/>
                <a:cs typeface="+mn-lt"/>
              </a:rPr>
              <a:t>4.4 Develop or advocate for augmented or new revenue streams to support ongoing implementation of clean truck technology</a:t>
            </a:r>
            <a:endParaRPr lang="en-US"/>
          </a:p>
          <a:p>
            <a:pPr marL="803275" lvl="1" indent="-346075"/>
            <a:endParaRPr lang="en-US">
              <a:cs typeface="Calibri"/>
            </a:endParaRPr>
          </a:p>
          <a:p>
            <a:pPr marL="803275" lvl="1" indent="-346075"/>
            <a:r>
              <a:rPr lang="en-US">
                <a:solidFill>
                  <a:srgbClr val="FF0000"/>
                </a:solidFill>
                <a:cs typeface="Calibri"/>
              </a:rPr>
              <a:t>4.5 Develop a framework for funding community benefits, including job training, workforce development, and improved public health</a:t>
            </a:r>
            <a:endParaRPr lang="en-US">
              <a:solidFill>
                <a:srgbClr val="FF0000"/>
              </a:solidFill>
              <a:ea typeface="Calibri"/>
              <a:cs typeface="Calibri"/>
            </a:endParaRPr>
          </a:p>
          <a:p>
            <a:pPr marL="854075" lvl="1" indent="-396875"/>
            <a:endParaRPr lang="en-US">
              <a:cs typeface="Calibri"/>
            </a:endParaRPr>
          </a:p>
          <a:p>
            <a:pPr marL="854075" lvl="1" indent="-396875"/>
            <a:endParaRPr lang="en-US">
              <a:cs typeface="Calibri"/>
            </a:endParaRPr>
          </a:p>
        </p:txBody>
      </p:sp>
      <p:sp>
        <p:nvSpPr>
          <p:cNvPr id="13" name="Title 1">
            <a:extLst>
              <a:ext uri="{FF2B5EF4-FFF2-40B4-BE49-F238E27FC236}">
                <a16:creationId xmlns:a16="http://schemas.microsoft.com/office/drawing/2014/main" id="{22CB36AF-AD8B-95AA-0F19-40E83183D9F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3065756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35</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381000" y="988643"/>
            <a:ext cx="11426618" cy="5632311"/>
          </a:xfrm>
          <a:prstGeom prst="rect">
            <a:avLst/>
          </a:prstGeom>
          <a:noFill/>
        </p:spPr>
        <p:txBody>
          <a:bodyPr wrap="square" lIns="91440" tIns="45720" rIns="91440" bIns="45720" rtlCol="0" anchor="t">
            <a:spAutoFit/>
          </a:bodyPr>
          <a:lstStyle/>
          <a:p>
            <a:r>
              <a:rPr lang="en-US" b="1">
                <a:solidFill>
                  <a:srgbClr val="00B4BD"/>
                </a:solidFill>
                <a:ea typeface="+mn-lt"/>
                <a:cs typeface="+mn-lt"/>
              </a:rPr>
              <a:t>Task 5: Develop performance measures and establish monitoring processes</a:t>
            </a:r>
            <a:endParaRPr lang="en-US" b="1">
              <a:solidFill>
                <a:srgbClr val="00B4BD"/>
              </a:solidFill>
              <a:cs typeface="Calibri"/>
            </a:endParaRPr>
          </a:p>
          <a:p>
            <a:endParaRPr lang="en-US"/>
          </a:p>
          <a:p>
            <a:pPr marL="854075" lvl="1" indent="-396875"/>
            <a:r>
              <a:rPr lang="en-US">
                <a:ea typeface="+mn-lt"/>
                <a:cs typeface="+mn-lt"/>
              </a:rPr>
              <a:t>5.1 Identify performance metrics and targets in consultation with corridor communities and the freight industry  </a:t>
            </a:r>
            <a:endParaRPr lang="en-US"/>
          </a:p>
          <a:p>
            <a:pPr marL="854075" lvl="1" indent="-396875"/>
            <a:endParaRPr lang="en-US">
              <a:cs typeface="Calibri" panose="020F0502020204030204"/>
            </a:endParaRPr>
          </a:p>
          <a:p>
            <a:pPr marL="854075" lvl="1" indent="-396875"/>
            <a:r>
              <a:rPr lang="en-US">
                <a:ea typeface="+mn-lt"/>
                <a:cs typeface="+mn-lt"/>
              </a:rPr>
              <a:t>5.2 Examine mid- and long-term impacts associated with the operation of ZE infrastructure facilities</a:t>
            </a:r>
          </a:p>
          <a:p>
            <a:pPr marL="854075" lvl="1" indent="-396875"/>
            <a:endParaRPr lang="en-US">
              <a:cs typeface="Calibri"/>
            </a:endParaRPr>
          </a:p>
          <a:p>
            <a:pPr marL="854075" lvl="1" indent="-396875"/>
            <a:r>
              <a:rPr lang="en-US">
                <a:ea typeface="+mn-lt"/>
                <a:cs typeface="+mn-lt"/>
              </a:rPr>
              <a:t>5.3 Develop a performance monitoring and reporting system </a:t>
            </a:r>
            <a:r>
              <a:rPr lang="en-US">
                <a:solidFill>
                  <a:srgbClr val="FF0000"/>
                </a:solidFill>
                <a:ea typeface="+mn-lt"/>
                <a:cs typeface="+mn-lt"/>
              </a:rPr>
              <a:t>that includes specific metrics for improving public health, economic empowerment, and community benefits</a:t>
            </a:r>
            <a:endParaRPr lang="en-US">
              <a:solidFill>
                <a:srgbClr val="FF0000"/>
              </a:solidFill>
            </a:endParaRPr>
          </a:p>
          <a:p>
            <a:pPr marL="854075" lvl="1" indent="-396875"/>
            <a:endParaRPr lang="en-US">
              <a:cs typeface="Calibri"/>
            </a:endParaRPr>
          </a:p>
          <a:p>
            <a:pPr marL="803275" lvl="1" indent="-346075"/>
            <a:r>
              <a:rPr lang="en-US">
                <a:ea typeface="+mn-lt"/>
                <a:cs typeface="+mn-lt"/>
              </a:rPr>
              <a:t>5.4 Coordinate the implementation and evaluation of the program with Metro’s Highway Program and other teams, local communities, the Gateway Cities COG, public and private sector stakeholders (local, regional, state, and national), utilities, and supporting infrastructure providers</a:t>
            </a:r>
            <a:endParaRPr lang="en-US"/>
          </a:p>
          <a:p>
            <a:pPr marL="803275" lvl="1" indent="-346075"/>
            <a:endParaRPr lang="en-US">
              <a:cs typeface="Calibri"/>
            </a:endParaRPr>
          </a:p>
          <a:p>
            <a:pPr marL="803275" lvl="1" indent="-346075"/>
            <a:r>
              <a:rPr lang="en-US">
                <a:ea typeface="+mn-lt"/>
                <a:cs typeface="+mn-lt"/>
              </a:rPr>
              <a:t>5.5 Identify lessons learned and recommend modifications to the Countywide Clean Truck Initiative and other clean truck programs developed by or coordinated with Metro</a:t>
            </a:r>
            <a:endParaRPr lang="en-US"/>
          </a:p>
          <a:p>
            <a:pPr marL="803275" lvl="1" indent="-346075"/>
            <a:endParaRPr lang="en-US">
              <a:cs typeface="Calibri"/>
            </a:endParaRPr>
          </a:p>
          <a:p>
            <a:pPr marL="803275" lvl="1" indent="-346075"/>
            <a:r>
              <a:rPr lang="en-US">
                <a:ea typeface="+mn-lt"/>
                <a:cs typeface="+mn-lt"/>
              </a:rPr>
              <a:t>5.6 Collect, maintain, and distribute information on local, regional, state, and national truck programs (e.g., scope, eligibility, available funding) to impacted parties</a:t>
            </a:r>
            <a:endParaRPr lang="en-US"/>
          </a:p>
          <a:p>
            <a:pPr marL="854075" lvl="1" indent="-396875"/>
            <a:endParaRPr lang="en-US">
              <a:cs typeface="Calibri"/>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2455813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1932854"/>
            <a:ext cx="12172996" cy="201593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chemeClr val="bg1"/>
                </a:solidFill>
                <a:effectLst/>
                <a:uLnTx/>
                <a:uFillTx/>
                <a:latin typeface="Calibri" panose="020F0502020204030204"/>
                <a:ea typeface="+mn-ea"/>
                <a:cs typeface="Calibri" panose="020F0502020204030204"/>
              </a:rPr>
              <a:t>Agenda Item #</a:t>
            </a:r>
            <a:r>
              <a:rPr lang="en-US" sz="4000" b="1">
                <a:solidFill>
                  <a:schemeClr val="bg1"/>
                </a:solidFill>
                <a:latin typeface="Calibri" panose="020F0502020204030204"/>
                <a:cs typeface="Calibri" panose="020F0502020204030204"/>
              </a:rPr>
              <a:t>4</a:t>
            </a:r>
            <a:r>
              <a:rPr kumimoji="0" lang="en-US" sz="4000" b="1" i="0" u="none" strike="noStrike" kern="1200" cap="none" spc="0" normalizeH="0" baseline="0" noProof="0">
                <a:ln>
                  <a:noFill/>
                </a:ln>
                <a:solidFill>
                  <a:schemeClr val="bg1"/>
                </a:solidFill>
                <a:effectLst/>
                <a:uLnTx/>
                <a:uFillTx/>
                <a:latin typeface="Calibri" panose="020F0502020204030204"/>
                <a:ea typeface="+mn-ea"/>
                <a:cs typeface="Calibri" panose="020F0502020204030204"/>
              </a:rPr>
              <a:t>:  </a:t>
            </a:r>
            <a:endParaRPr lang="en-US" sz="4000" b="1" i="0" u="none" strike="noStrike" kern="1200" cap="none" spc="0" normalizeH="0" baseline="0" noProof="0">
              <a:ln>
                <a:noFill/>
              </a:ln>
              <a:solidFill>
                <a:schemeClr val="bg1"/>
              </a:solidFill>
              <a:effectLst/>
              <a:uLnTx/>
              <a:uFillTx/>
              <a:latin typeface="Calibri" panose="020F0502020204030204"/>
              <a:cs typeface="Calibri" panose="020F0502020204030204"/>
            </a:endParaRPr>
          </a:p>
          <a:p>
            <a:pPr algn="ctr">
              <a:defRPr/>
            </a:pPr>
            <a:r>
              <a:rPr lang="en-US" sz="4000" b="1">
                <a:solidFill>
                  <a:schemeClr val="bg1"/>
                </a:solidFill>
                <a:latin typeface="Calibri"/>
                <a:ea typeface="Yu Mincho"/>
                <a:cs typeface="Calibri"/>
              </a:rPr>
              <a:t>CARB Rules and Anticipated Changes to </a:t>
            </a:r>
          </a:p>
          <a:p>
            <a:pPr algn="ctr">
              <a:defRPr/>
            </a:pPr>
            <a:r>
              <a:rPr lang="en-US" sz="4000" b="1">
                <a:solidFill>
                  <a:schemeClr val="bg1"/>
                </a:solidFill>
                <a:latin typeface="Calibri"/>
                <a:ea typeface="Yu Mincho"/>
                <a:cs typeface="Calibri"/>
              </a:rPr>
              <a:t>Class 8 Heavy Duty Engine Types </a:t>
            </a:r>
            <a:endParaRPr lang="en-US">
              <a:solidFill>
                <a:schemeClr val="bg1"/>
              </a:solidFill>
              <a:cs typeface="Calibri"/>
            </a:endParaRPr>
          </a:p>
        </p:txBody>
      </p:sp>
      <p:sp>
        <p:nvSpPr>
          <p:cNvPr id="2" name="TextBox 1">
            <a:extLst>
              <a:ext uri="{FF2B5EF4-FFF2-40B4-BE49-F238E27FC236}">
                <a16:creationId xmlns:a16="http://schemas.microsoft.com/office/drawing/2014/main" id="{CF69548B-EDE1-4568-9EEC-493DFC39CAE3}"/>
              </a:ext>
            </a:extLst>
          </p:cNvPr>
          <p:cNvSpPr txBox="1"/>
          <p:nvPr/>
        </p:nvSpPr>
        <p:spPr>
          <a:xfrm>
            <a:off x="2228804" y="3592885"/>
            <a:ext cx="9963196" cy="646331"/>
          </a:xfrm>
          <a:prstGeom prst="rect">
            <a:avLst/>
          </a:prstGeom>
          <a:noFill/>
        </p:spPr>
        <p:txBody>
          <a:bodyPr wrap="square" rtlCol="0">
            <a:spAutoFit/>
          </a:bodyPr>
          <a:lstStyle/>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13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sz="3200" b="1">
                <a:solidFill>
                  <a:schemeClr val="bg1"/>
                </a:solidFill>
                <a:latin typeface="Calibri"/>
                <a:ea typeface="Yu Mincho"/>
                <a:cs typeface="Calibri"/>
              </a:rPr>
              <a:t>Speaker</a:t>
            </a:r>
            <a:endParaRPr lang="en-US">
              <a:solidFill>
                <a:schemeClr val="bg1"/>
              </a:solidFill>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37</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916267" y="3035613"/>
            <a:ext cx="7059304" cy="786773"/>
            <a:chOff x="6754398" y="464186"/>
            <a:chExt cx="5317551" cy="352914"/>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207084"/>
            </a:xfrm>
            <a:prstGeom prst="rect">
              <a:avLst/>
            </a:prstGeom>
            <a:noFill/>
          </p:spPr>
          <p:txBody>
            <a:bodyPr wrap="square" rtlCol="0">
              <a:spAutoFit/>
            </a:bodyPr>
            <a:lstStyle/>
            <a:p>
              <a:r>
                <a:rPr lang="en-US" sz="2400" b="1"/>
                <a:t>William Robertson</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8" y="637627"/>
              <a:ext cx="5317551" cy="179473"/>
            </a:xfrm>
            <a:prstGeom prst="rect">
              <a:avLst/>
            </a:prstGeom>
            <a:noFill/>
          </p:spPr>
          <p:txBody>
            <a:bodyPr wrap="square" rtlCol="0">
              <a:spAutoFit/>
            </a:bodyPr>
            <a:lstStyle/>
            <a:p>
              <a:r>
                <a:rPr lang="en-US" sz="2000">
                  <a:cs typeface="Arial" panose="020B0604020202020204" pitchFamily="34" charset="0"/>
                </a:rPr>
                <a:t>Vehicle Program Specialist</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916268" y="3792556"/>
            <a:ext cx="6750543" cy="400110"/>
          </a:xfrm>
          <a:prstGeom prst="rect">
            <a:avLst/>
          </a:prstGeom>
          <a:noFill/>
        </p:spPr>
        <p:txBody>
          <a:bodyPr wrap="square" rtlCol="0">
            <a:spAutoFit/>
          </a:bodyPr>
          <a:lstStyle/>
          <a:p>
            <a:r>
              <a:rPr lang="en-US" sz="2000">
                <a:cs typeface="Arial" panose="020B0604020202020204" pitchFamily="34" charset="0"/>
              </a:rPr>
              <a:t>Mobile Source Control Division</a:t>
            </a:r>
          </a:p>
        </p:txBody>
      </p:sp>
      <p:pic>
        <p:nvPicPr>
          <p:cNvPr id="5" name="Picture 5">
            <a:extLst>
              <a:ext uri="{FF2B5EF4-FFF2-40B4-BE49-F238E27FC236}">
                <a16:creationId xmlns:a16="http://schemas.microsoft.com/office/drawing/2014/main" id="{4A12DD3E-DC66-4263-AA96-2D14AEFBFF20}"/>
              </a:ext>
            </a:extLst>
          </p:cNvPr>
          <p:cNvPicPr>
            <a:picLocks noChangeAspect="1"/>
          </p:cNvPicPr>
          <p:nvPr/>
        </p:nvPicPr>
        <p:blipFill>
          <a:blip r:embed="rId3"/>
          <a:stretch>
            <a:fillRect/>
          </a:stretch>
        </p:blipFill>
        <p:spPr>
          <a:xfrm>
            <a:off x="1330779" y="1929492"/>
            <a:ext cx="3412670" cy="3434442"/>
          </a:xfrm>
          <a:prstGeom prst="rect">
            <a:avLst/>
          </a:prstGeom>
        </p:spPr>
      </p:pic>
      <p:sp>
        <p:nvSpPr>
          <p:cNvPr id="13" name="TextBox 12">
            <a:extLst>
              <a:ext uri="{FF2B5EF4-FFF2-40B4-BE49-F238E27FC236}">
                <a16:creationId xmlns:a16="http://schemas.microsoft.com/office/drawing/2014/main" id="{C15E653F-AEDE-31AB-EEE3-39F083C8F81D}"/>
              </a:ext>
            </a:extLst>
          </p:cNvPr>
          <p:cNvSpPr txBox="1"/>
          <p:nvPr/>
        </p:nvSpPr>
        <p:spPr>
          <a:xfrm>
            <a:off x="4916268" y="4117664"/>
            <a:ext cx="6750543" cy="400110"/>
          </a:xfrm>
          <a:prstGeom prst="rect">
            <a:avLst/>
          </a:prstGeom>
          <a:noFill/>
        </p:spPr>
        <p:txBody>
          <a:bodyPr wrap="square" rtlCol="0">
            <a:spAutoFit/>
          </a:bodyPr>
          <a:lstStyle/>
          <a:p>
            <a:r>
              <a:rPr lang="en-US" sz="2000">
                <a:cs typeface="Arial" panose="020B0604020202020204" pitchFamily="34" charset="0"/>
              </a:rPr>
              <a:t>California Air Resources Board</a:t>
            </a:r>
          </a:p>
        </p:txBody>
      </p:sp>
    </p:spTree>
    <p:extLst>
      <p:ext uri="{BB962C8B-B14F-4D97-AF65-F5344CB8AC3E}">
        <p14:creationId xmlns:p14="http://schemas.microsoft.com/office/powerpoint/2010/main" val="206906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FFAF-7750-2A45-8E5A-F5D0284B62DA}"/>
              </a:ext>
            </a:extLst>
          </p:cNvPr>
          <p:cNvSpPr>
            <a:spLocks noGrp="1"/>
          </p:cNvSpPr>
          <p:nvPr>
            <p:ph type="ctrTitle"/>
          </p:nvPr>
        </p:nvSpPr>
        <p:spPr>
          <a:xfrm>
            <a:off x="77410" y="3721345"/>
            <a:ext cx="12037181" cy="1219760"/>
          </a:xfrm>
        </p:spPr>
        <p:txBody>
          <a:bodyPr>
            <a:normAutofit fontScale="90000"/>
          </a:bodyPr>
          <a:lstStyle/>
          <a:p>
            <a:r>
              <a:rPr lang="en-US" b="0"/>
              <a:t>CARB Rules and Anticipated Changes to ​Heavy Duty Engine Types ​</a:t>
            </a:r>
          </a:p>
        </p:txBody>
      </p:sp>
      <p:sp>
        <p:nvSpPr>
          <p:cNvPr id="3" name="Subtitle 2">
            <a:extLst>
              <a:ext uri="{FF2B5EF4-FFF2-40B4-BE49-F238E27FC236}">
                <a16:creationId xmlns:a16="http://schemas.microsoft.com/office/drawing/2014/main" id="{7C7426EC-3A04-4147-B12D-3D25CD95BF73}"/>
              </a:ext>
            </a:extLst>
          </p:cNvPr>
          <p:cNvSpPr>
            <a:spLocks noGrp="1"/>
          </p:cNvSpPr>
          <p:nvPr>
            <p:ph type="subTitle" idx="1"/>
          </p:nvPr>
        </p:nvSpPr>
        <p:spPr>
          <a:xfrm>
            <a:off x="1828800" y="5356269"/>
            <a:ext cx="8534400" cy="985500"/>
          </a:xfrm>
        </p:spPr>
        <p:txBody>
          <a:bodyPr anchor="ctr">
            <a:normAutofit fontScale="92500" lnSpcReduction="20000"/>
          </a:bodyPr>
          <a:lstStyle/>
          <a:p>
            <a:r>
              <a:rPr lang="en-US"/>
              <a:t>William Robertson</a:t>
            </a:r>
          </a:p>
          <a:p>
            <a:r>
              <a:rPr lang="en-US"/>
              <a:t>8/16/2022</a:t>
            </a:r>
          </a:p>
        </p:txBody>
      </p:sp>
    </p:spTree>
    <p:extLst>
      <p:ext uri="{BB962C8B-B14F-4D97-AF65-F5344CB8AC3E}">
        <p14:creationId xmlns:p14="http://schemas.microsoft.com/office/powerpoint/2010/main" val="2920214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A11A-2161-4F4D-897E-D11975C12CB4}"/>
              </a:ext>
            </a:extLst>
          </p:cNvPr>
          <p:cNvSpPr>
            <a:spLocks noGrp="1"/>
          </p:cNvSpPr>
          <p:nvPr>
            <p:ph type="title"/>
          </p:nvPr>
        </p:nvSpPr>
        <p:spPr/>
        <p:txBody>
          <a:bodyPr/>
          <a:lstStyle/>
          <a:p>
            <a:r>
              <a:rPr lang="en-US"/>
              <a:t>Part of a Broad Effort</a:t>
            </a:r>
          </a:p>
        </p:txBody>
      </p:sp>
      <p:sp>
        <p:nvSpPr>
          <p:cNvPr id="3" name="Content Placeholder 2">
            <a:extLst>
              <a:ext uri="{FF2B5EF4-FFF2-40B4-BE49-F238E27FC236}">
                <a16:creationId xmlns:a16="http://schemas.microsoft.com/office/drawing/2014/main" id="{02597B19-D8F7-41CA-95F5-49AD87A3B692}"/>
              </a:ext>
            </a:extLst>
          </p:cNvPr>
          <p:cNvSpPr>
            <a:spLocks noGrp="1"/>
          </p:cNvSpPr>
          <p:nvPr>
            <p:ph idx="1"/>
          </p:nvPr>
        </p:nvSpPr>
        <p:spPr>
          <a:xfrm>
            <a:off x="609600" y="1445385"/>
            <a:ext cx="10972800" cy="4983160"/>
          </a:xfrm>
        </p:spPr>
        <p:txBody>
          <a:bodyPr>
            <a:normAutofit fontScale="77500" lnSpcReduction="20000"/>
          </a:bodyPr>
          <a:lstStyle/>
          <a:p>
            <a:r>
              <a:rPr lang="en-US"/>
              <a:t>Scoping Plan (</a:t>
            </a:r>
            <a:r>
              <a:rPr lang="en-US" i="1"/>
              <a:t>economy-wide GHGs</a:t>
            </a:r>
            <a:r>
              <a:rPr lang="en-US"/>
              <a:t>)</a:t>
            </a:r>
          </a:p>
          <a:p>
            <a:r>
              <a:rPr lang="en-US"/>
              <a:t>State Implementation Plans (</a:t>
            </a:r>
            <a:r>
              <a:rPr lang="en-US" i="1"/>
              <a:t>criteria emissions</a:t>
            </a:r>
            <a:r>
              <a:rPr lang="en-US"/>
              <a:t>)</a:t>
            </a:r>
          </a:p>
          <a:p>
            <a:r>
              <a:rPr lang="en-US"/>
              <a:t>Mobile Source Strategy</a:t>
            </a:r>
            <a:br>
              <a:rPr lang="en-US"/>
            </a:br>
            <a:endParaRPr lang="en-US"/>
          </a:p>
          <a:p>
            <a:r>
              <a:rPr lang="en-US"/>
              <a:t>Zero Emission/GHG Rules </a:t>
            </a:r>
          </a:p>
          <a:p>
            <a:pPr lvl="1"/>
            <a:r>
              <a:rPr lang="en-US"/>
              <a:t>Innovative Clean Transit, ZE Airport Shuttles, </a:t>
            </a:r>
          </a:p>
          <a:p>
            <a:pPr lvl="1"/>
            <a:r>
              <a:rPr lang="en-US"/>
              <a:t>Advanced Clean Cars-II</a:t>
            </a:r>
          </a:p>
          <a:p>
            <a:r>
              <a:rPr lang="en-US"/>
              <a:t>Criteria Rules </a:t>
            </a:r>
          </a:p>
          <a:p>
            <a:pPr lvl="1"/>
            <a:r>
              <a:rPr lang="en-US"/>
              <a:t>Truck &amp; Bus Rule, HD-Inspection/Maintenance, </a:t>
            </a:r>
          </a:p>
          <a:p>
            <a:pPr lvl="1"/>
            <a:r>
              <a:rPr lang="en-US"/>
              <a:t>Omnibus Low NOx standards, </a:t>
            </a:r>
          </a:p>
          <a:p>
            <a:pPr lvl="1"/>
            <a:r>
              <a:rPr lang="en-US"/>
              <a:t>(pending) Tier 5 Off Road Low NOx</a:t>
            </a:r>
          </a:p>
          <a:p>
            <a:r>
              <a:rPr lang="en-US"/>
              <a:t>Incentives, Demonstration &amp; Technology Advancement</a:t>
            </a:r>
          </a:p>
        </p:txBody>
      </p:sp>
      <p:sp>
        <p:nvSpPr>
          <p:cNvPr id="4" name="Slide Number Placeholder 3">
            <a:extLst>
              <a:ext uri="{FF2B5EF4-FFF2-40B4-BE49-F238E27FC236}">
                <a16:creationId xmlns:a16="http://schemas.microsoft.com/office/drawing/2014/main" id="{D26F2EDC-C1E8-43AF-9773-2122F7E441E5}"/>
              </a:ext>
            </a:extLst>
          </p:cNvPr>
          <p:cNvSpPr>
            <a:spLocks noGrp="1"/>
          </p:cNvSpPr>
          <p:nvPr>
            <p:ph type="sldNum" sz="quarter" idx="4"/>
          </p:nvPr>
        </p:nvSpPr>
        <p:spPr/>
        <p:txBody>
          <a:bodyPr/>
          <a:lstStyle/>
          <a:p>
            <a:pPr defTabSz="609585">
              <a:defRPr/>
            </a:pPr>
            <a:fld id="{F01DF9B2-7F23-5B4A-9BBE-C5890CF05FB0}" type="slidenum">
              <a:rPr lang="en-US">
                <a:solidFill>
                  <a:srgbClr val="4D4D4F"/>
                </a:solidFill>
              </a:rPr>
              <a:pPr defTabSz="609585">
                <a:defRPr/>
              </a:pPr>
              <a:t>39</a:t>
            </a:fld>
            <a:endParaRPr lang="en-US">
              <a:solidFill>
                <a:srgbClr val="4D4D4F"/>
              </a:solidFill>
            </a:endParaRPr>
          </a:p>
        </p:txBody>
      </p:sp>
    </p:spTree>
    <p:extLst>
      <p:ext uri="{BB962C8B-B14F-4D97-AF65-F5344CB8AC3E}">
        <p14:creationId xmlns:p14="http://schemas.microsoft.com/office/powerpoint/2010/main" val="371758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381000" y="252619"/>
            <a:ext cx="9045633" cy="429145"/>
          </a:xfrm>
        </p:spPr>
        <p:txBody>
          <a:bodyPr/>
          <a:lstStyle/>
          <a:p>
            <a:r>
              <a:rPr lang="en-US" sz="2800"/>
              <a:t>Task Force Member, CLC Member, and </a:t>
            </a:r>
            <a:br>
              <a:rPr lang="en-US" sz="2800"/>
            </a:br>
            <a:r>
              <a:rPr lang="en-US" sz="2800"/>
              <a:t>Participant Identification</a:t>
            </a:r>
            <a:endParaRPr lang="en-US" sz="2800"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t>
            </a:r>
            <a:br>
              <a:rPr lang="en-US" sz="2000">
                <a:cs typeface="Calibri"/>
              </a:rPr>
            </a:br>
            <a:r>
              <a:rPr lang="en-US" sz="2000">
                <a:cs typeface="Calibri"/>
              </a:rPr>
              <a:t>(and if you are a Task Force Member, CLC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478069" y="1569501"/>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01989" y="4123404"/>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D24D-69E1-4FD1-8809-A33AB107A970}"/>
              </a:ext>
            </a:extLst>
          </p:cNvPr>
          <p:cNvPicPr>
            <a:picLocks noChangeAspect="1"/>
          </p:cNvPicPr>
          <p:nvPr/>
        </p:nvPicPr>
        <p:blipFill>
          <a:blip r:embed="rId2"/>
          <a:stretch>
            <a:fillRect/>
          </a:stretch>
        </p:blipFill>
        <p:spPr>
          <a:xfrm>
            <a:off x="6465249" y="1451430"/>
            <a:ext cx="5291316" cy="497330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B87A793-E992-43D0-AF3B-B793EAFF9730}"/>
              </a:ext>
            </a:extLst>
          </p:cNvPr>
          <p:cNvSpPr>
            <a:spLocks noGrp="1"/>
          </p:cNvSpPr>
          <p:nvPr>
            <p:ph type="title"/>
          </p:nvPr>
        </p:nvSpPr>
        <p:spPr/>
        <p:txBody>
          <a:bodyPr/>
          <a:lstStyle/>
          <a:p>
            <a:r>
              <a:rPr lang="en-US"/>
              <a:t>Advanced Clean Trucks: </a:t>
            </a:r>
            <a:r>
              <a:rPr lang="en-US" i="1"/>
              <a:t>Supply</a:t>
            </a:r>
          </a:p>
        </p:txBody>
      </p:sp>
      <p:sp>
        <p:nvSpPr>
          <p:cNvPr id="3" name="Content Placeholder 2">
            <a:extLst>
              <a:ext uri="{FF2B5EF4-FFF2-40B4-BE49-F238E27FC236}">
                <a16:creationId xmlns:a16="http://schemas.microsoft.com/office/drawing/2014/main" id="{D427B7F7-331E-4BB6-85BC-A164837BC85E}"/>
              </a:ext>
            </a:extLst>
          </p:cNvPr>
          <p:cNvSpPr>
            <a:spLocks noGrp="1"/>
          </p:cNvSpPr>
          <p:nvPr>
            <p:ph idx="1"/>
          </p:nvPr>
        </p:nvSpPr>
        <p:spPr>
          <a:xfrm>
            <a:off x="609601" y="1600201"/>
            <a:ext cx="5728305" cy="4525963"/>
          </a:xfrm>
        </p:spPr>
        <p:txBody>
          <a:bodyPr>
            <a:normAutofit/>
          </a:bodyPr>
          <a:lstStyle/>
          <a:p>
            <a:r>
              <a:rPr lang="en-US" sz="2667"/>
              <a:t>Manufacturer-facing</a:t>
            </a:r>
          </a:p>
          <a:p>
            <a:r>
              <a:rPr lang="en-US" sz="2667"/>
              <a:t>Assures minimum sales of ZE trucks</a:t>
            </a:r>
          </a:p>
          <a:p>
            <a:r>
              <a:rPr lang="en-US" sz="2667"/>
              <a:t>Increasing percentage of sales</a:t>
            </a:r>
          </a:p>
          <a:p>
            <a:r>
              <a:rPr lang="en-US" sz="2667"/>
              <a:t>ACT Credit trading between vehicles classes</a:t>
            </a:r>
          </a:p>
          <a:p>
            <a:r>
              <a:rPr lang="en-US" sz="2667"/>
              <a:t>Requires production of Class 8 ZE tractors</a:t>
            </a:r>
          </a:p>
        </p:txBody>
      </p:sp>
      <p:sp>
        <p:nvSpPr>
          <p:cNvPr id="4" name="Slide Number Placeholder 3">
            <a:extLst>
              <a:ext uri="{FF2B5EF4-FFF2-40B4-BE49-F238E27FC236}">
                <a16:creationId xmlns:a16="http://schemas.microsoft.com/office/drawing/2014/main" id="{785A82AE-06D9-4C8D-90D4-C4B0B5FE9BC4}"/>
              </a:ext>
            </a:extLst>
          </p:cNvPr>
          <p:cNvSpPr>
            <a:spLocks noGrp="1"/>
          </p:cNvSpPr>
          <p:nvPr>
            <p:ph type="sldNum" sz="quarter" idx="4"/>
          </p:nvPr>
        </p:nvSpPr>
        <p:spPr/>
        <p:txBody>
          <a:bodyPr/>
          <a:lstStyle/>
          <a:p>
            <a:pPr defTabSz="609585">
              <a:defRPr/>
            </a:pPr>
            <a:fld id="{F01DF9B2-7F23-5B4A-9BBE-C5890CF05FB0}" type="slidenum">
              <a:rPr lang="en-US">
                <a:solidFill>
                  <a:srgbClr val="4D4D4F"/>
                </a:solidFill>
              </a:rPr>
              <a:pPr defTabSz="609585">
                <a:defRPr/>
              </a:pPr>
              <a:t>40</a:t>
            </a:fld>
            <a:endParaRPr lang="en-US">
              <a:solidFill>
                <a:srgbClr val="4D4D4F"/>
              </a:solidFill>
            </a:endParaRPr>
          </a:p>
        </p:txBody>
      </p:sp>
    </p:spTree>
    <p:extLst>
      <p:ext uri="{BB962C8B-B14F-4D97-AF65-F5344CB8AC3E}">
        <p14:creationId xmlns:p14="http://schemas.microsoft.com/office/powerpoint/2010/main" val="3112813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A793-E992-43D0-AF3B-B793EAFF9730}"/>
              </a:ext>
            </a:extLst>
          </p:cNvPr>
          <p:cNvSpPr>
            <a:spLocks noGrp="1"/>
          </p:cNvSpPr>
          <p:nvPr>
            <p:ph type="title"/>
          </p:nvPr>
        </p:nvSpPr>
        <p:spPr>
          <a:xfrm>
            <a:off x="1" y="274639"/>
            <a:ext cx="10706727" cy="1143000"/>
          </a:xfrm>
        </p:spPr>
        <p:txBody>
          <a:bodyPr>
            <a:normAutofit fontScale="90000"/>
          </a:bodyPr>
          <a:lstStyle/>
          <a:p>
            <a:r>
              <a:rPr lang="en-US" sz="3600">
                <a:solidFill>
                  <a:schemeClr val="bg1">
                    <a:lumMod val="50000"/>
                  </a:schemeClr>
                </a:solidFill>
              </a:rPr>
              <a:t>(pending) </a:t>
            </a:r>
            <a:r>
              <a:rPr lang="en-US"/>
              <a:t>Advanced Clean Fleets: </a:t>
            </a:r>
            <a:r>
              <a:rPr lang="en-US" i="1"/>
              <a:t>Demand  </a:t>
            </a:r>
          </a:p>
        </p:txBody>
      </p:sp>
      <p:sp>
        <p:nvSpPr>
          <p:cNvPr id="3" name="Content Placeholder 2">
            <a:extLst>
              <a:ext uri="{FF2B5EF4-FFF2-40B4-BE49-F238E27FC236}">
                <a16:creationId xmlns:a16="http://schemas.microsoft.com/office/drawing/2014/main" id="{D427B7F7-331E-4BB6-85BC-A164837BC85E}"/>
              </a:ext>
            </a:extLst>
          </p:cNvPr>
          <p:cNvSpPr>
            <a:spLocks noGrp="1"/>
          </p:cNvSpPr>
          <p:nvPr>
            <p:ph idx="1"/>
          </p:nvPr>
        </p:nvSpPr>
        <p:spPr>
          <a:xfrm>
            <a:off x="609601" y="1600201"/>
            <a:ext cx="6376609" cy="4525963"/>
          </a:xfrm>
        </p:spPr>
        <p:txBody>
          <a:bodyPr>
            <a:normAutofit fontScale="85000" lnSpcReduction="10000"/>
          </a:bodyPr>
          <a:lstStyle/>
          <a:p>
            <a:r>
              <a:rPr lang="en-US"/>
              <a:t>Fleet-facing</a:t>
            </a:r>
          </a:p>
          <a:p>
            <a:r>
              <a:rPr lang="en-US"/>
              <a:t>Roughly pairs with ACT ZE supply</a:t>
            </a:r>
          </a:p>
          <a:p>
            <a:r>
              <a:rPr lang="en-US"/>
              <a:t>Three fleet categories:</a:t>
            </a:r>
          </a:p>
          <a:p>
            <a:pPr lvl="1"/>
            <a:r>
              <a:rPr lang="en-US"/>
              <a:t>‘Drayage’ 100% ZE by 2035</a:t>
            </a:r>
          </a:p>
          <a:p>
            <a:pPr lvl="1"/>
            <a:r>
              <a:rPr lang="en-US"/>
              <a:t>‘Public’ ZE % of annual purchases</a:t>
            </a:r>
          </a:p>
          <a:p>
            <a:pPr lvl="1"/>
            <a:r>
              <a:rPr lang="en-US"/>
              <a:t>‘Priority &amp; Federal’ </a:t>
            </a:r>
            <a:br>
              <a:rPr lang="en-US"/>
            </a:br>
            <a:r>
              <a:rPr lang="en-US"/>
              <a:t>ZE % of fleet schedule or retirement by model year pathways</a:t>
            </a:r>
          </a:p>
          <a:p>
            <a:r>
              <a:rPr lang="en-US"/>
              <a:t>Combustion Sales sunset in 2040</a:t>
            </a:r>
          </a:p>
        </p:txBody>
      </p:sp>
      <p:sp>
        <p:nvSpPr>
          <p:cNvPr id="4" name="Slide Number Placeholder 3">
            <a:extLst>
              <a:ext uri="{FF2B5EF4-FFF2-40B4-BE49-F238E27FC236}">
                <a16:creationId xmlns:a16="http://schemas.microsoft.com/office/drawing/2014/main" id="{785A82AE-06D9-4C8D-90D4-C4B0B5FE9BC4}"/>
              </a:ext>
            </a:extLst>
          </p:cNvPr>
          <p:cNvSpPr>
            <a:spLocks noGrp="1"/>
          </p:cNvSpPr>
          <p:nvPr>
            <p:ph type="sldNum" sz="quarter" idx="4"/>
          </p:nvPr>
        </p:nvSpPr>
        <p:spPr/>
        <p:txBody>
          <a:bodyPr/>
          <a:lstStyle/>
          <a:p>
            <a:pPr defTabSz="609585">
              <a:defRPr/>
            </a:pPr>
            <a:fld id="{F01DF9B2-7F23-5B4A-9BBE-C5890CF05FB0}" type="slidenum">
              <a:rPr lang="en-US">
                <a:solidFill>
                  <a:srgbClr val="4D4D4F"/>
                </a:solidFill>
              </a:rPr>
              <a:pPr defTabSz="609585">
                <a:defRPr/>
              </a:pPr>
              <a:t>41</a:t>
            </a:fld>
            <a:endParaRPr lang="en-US">
              <a:solidFill>
                <a:srgbClr val="4D4D4F"/>
              </a:solidFill>
            </a:endParaRPr>
          </a:p>
        </p:txBody>
      </p:sp>
      <p:pic>
        <p:nvPicPr>
          <p:cNvPr id="7" name="Picture 2" descr="MY20 Kenworth K680e ZE 200824">
            <a:extLst>
              <a:ext uri="{FF2B5EF4-FFF2-40B4-BE49-F238E27FC236}">
                <a16:creationId xmlns:a16="http://schemas.microsoft.com/office/drawing/2014/main" id="{9E54449C-8668-4E10-9EDC-B6DC7A077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706" y="1536403"/>
            <a:ext cx="2777021" cy="1976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Y19 LEV110S6 F 59 Step Van ZE 191114">
            <a:extLst>
              <a:ext uri="{FF2B5EF4-FFF2-40B4-BE49-F238E27FC236}">
                <a16:creationId xmlns:a16="http://schemas.microsoft.com/office/drawing/2014/main" id="{60537BB5-BBB9-4EF5-A784-EA238A2CF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1380" y="3432717"/>
            <a:ext cx="2826611" cy="1816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Y21 Lightning FT3 Van 210129">
            <a:extLst>
              <a:ext uri="{FF2B5EF4-FFF2-40B4-BE49-F238E27FC236}">
                <a16:creationId xmlns:a16="http://schemas.microsoft.com/office/drawing/2014/main" id="{CFFC43A9-1BD9-4BDE-AAE9-B4FF40D31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425" b="86625" l="9768" r="87956">
                        <a14:foregroundMark x1="46088" y1="79210" x2="50830" y2="86625"/>
                        <a14:foregroundMark x1="41394" y1="45669" x2="45519" y2="47748"/>
                        <a14:foregroundMark x1="45756" y1="45114" x2="45282" y2="47817"/>
                        <a14:foregroundMark x1="55239" y1="80735" x2="55239" y2="80735"/>
                      </a14:backgroundRemoval>
                    </a14:imgEffect>
                  </a14:imgLayer>
                </a14:imgProps>
              </a:ext>
              <a:ext uri="{28A0092B-C50C-407E-A947-70E740481C1C}">
                <a14:useLocalDpi xmlns:a14="http://schemas.microsoft.com/office/drawing/2010/main" val="0"/>
              </a:ext>
            </a:extLst>
          </a:blip>
          <a:srcRect r="2269" b="5400"/>
          <a:stretch/>
        </p:blipFill>
        <p:spPr bwMode="auto">
          <a:xfrm>
            <a:off x="8083150" y="4985006"/>
            <a:ext cx="2470132" cy="163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4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CD46-1A75-4FB0-9D3F-FA69034C2F89}"/>
              </a:ext>
            </a:extLst>
          </p:cNvPr>
          <p:cNvSpPr>
            <a:spLocks noGrp="1"/>
          </p:cNvSpPr>
          <p:nvPr>
            <p:ph type="title"/>
          </p:nvPr>
        </p:nvSpPr>
        <p:spPr/>
        <p:txBody>
          <a:bodyPr>
            <a:normAutofit fontScale="90000"/>
          </a:bodyPr>
          <a:lstStyle/>
          <a:p>
            <a:r>
              <a:rPr lang="en-US" err="1"/>
              <a:t>ACF</a:t>
            </a:r>
            <a:r>
              <a:rPr lang="en-US" sz="2933" err="1"/>
              <a:t>leets</a:t>
            </a:r>
            <a:r>
              <a:rPr lang="en-US"/>
              <a:t> Technology Mix </a:t>
            </a:r>
            <a:br>
              <a:rPr lang="en-US"/>
            </a:br>
            <a:r>
              <a:rPr lang="en-US"/>
              <a:t>(</a:t>
            </a:r>
            <a:r>
              <a:rPr lang="en-US" err="1"/>
              <a:t>ACT</a:t>
            </a:r>
            <a:r>
              <a:rPr lang="en-US" sz="2667" err="1"/>
              <a:t>rucks</a:t>
            </a:r>
            <a:r>
              <a:rPr lang="en-US"/>
              <a:t> ZEVs dotted line)</a:t>
            </a:r>
          </a:p>
        </p:txBody>
      </p:sp>
      <p:sp>
        <p:nvSpPr>
          <p:cNvPr id="4" name="Slide Number Placeholder 3">
            <a:extLst>
              <a:ext uri="{FF2B5EF4-FFF2-40B4-BE49-F238E27FC236}">
                <a16:creationId xmlns:a16="http://schemas.microsoft.com/office/drawing/2014/main" id="{10411CDD-19C4-4A30-9A10-AB27BD4414A2}"/>
              </a:ext>
            </a:extLst>
          </p:cNvPr>
          <p:cNvSpPr>
            <a:spLocks noGrp="1"/>
          </p:cNvSpPr>
          <p:nvPr>
            <p:ph type="sldNum" sz="quarter" idx="4"/>
          </p:nvPr>
        </p:nvSpPr>
        <p:spPr/>
        <p:txBody>
          <a:bodyPr/>
          <a:lstStyle/>
          <a:p>
            <a:pPr defTabSz="609585">
              <a:defRPr/>
            </a:pPr>
            <a:fld id="{F01DF9B2-7F23-5B4A-9BBE-C5890CF05FB0}" type="slidenum">
              <a:rPr lang="en-US">
                <a:solidFill>
                  <a:srgbClr val="4D4D4F"/>
                </a:solidFill>
              </a:rPr>
              <a:pPr defTabSz="609585">
                <a:defRPr/>
              </a:pPr>
              <a:t>42</a:t>
            </a:fld>
            <a:endParaRPr lang="en-US">
              <a:solidFill>
                <a:srgbClr val="4D4D4F"/>
              </a:solidFill>
            </a:endParaRPr>
          </a:p>
        </p:txBody>
      </p:sp>
      <p:pic>
        <p:nvPicPr>
          <p:cNvPr id="5" name="Picture 4">
            <a:extLst>
              <a:ext uri="{FF2B5EF4-FFF2-40B4-BE49-F238E27FC236}">
                <a16:creationId xmlns:a16="http://schemas.microsoft.com/office/drawing/2014/main" id="{6989398A-5852-46FB-9907-7726134C2AFD}"/>
              </a:ext>
            </a:extLst>
          </p:cNvPr>
          <p:cNvPicPr>
            <a:picLocks noChangeAspect="1"/>
          </p:cNvPicPr>
          <p:nvPr/>
        </p:nvPicPr>
        <p:blipFill>
          <a:blip r:embed="rId2"/>
          <a:stretch>
            <a:fillRect/>
          </a:stretch>
        </p:blipFill>
        <p:spPr>
          <a:xfrm>
            <a:off x="1074057" y="1654087"/>
            <a:ext cx="10440609" cy="4512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5050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7E42-77CD-4F74-A6EE-66116DCA1DEF}"/>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C9A9A229-9C13-4FC0-A38D-8B5F8AE55BE1}"/>
              </a:ext>
            </a:extLst>
          </p:cNvPr>
          <p:cNvSpPr>
            <a:spLocks noGrp="1"/>
          </p:cNvSpPr>
          <p:nvPr>
            <p:ph idx="1"/>
          </p:nvPr>
        </p:nvSpPr>
        <p:spPr/>
        <p:txBody>
          <a:bodyPr>
            <a:normAutofit/>
          </a:bodyPr>
          <a:lstStyle/>
          <a:p>
            <a:r>
              <a:rPr lang="en-US" sz="2400"/>
              <a:t>Advanced Clean Trucks</a:t>
            </a:r>
            <a:br>
              <a:rPr lang="en-US" sz="2400"/>
            </a:br>
            <a:r>
              <a:rPr lang="en-US" sz="2400">
                <a:hlinkClick r:id="rId2"/>
              </a:rPr>
              <a:t>https://ww2.arb.ca.gov/our-work/programs/advanced-clean-trucks</a:t>
            </a:r>
            <a:r>
              <a:rPr lang="en-US" sz="2400"/>
              <a:t> </a:t>
            </a:r>
          </a:p>
          <a:p>
            <a:r>
              <a:rPr lang="en-US" sz="2400"/>
              <a:t>Advanced Clean Fleets</a:t>
            </a:r>
            <a:br>
              <a:rPr lang="en-US" sz="2400"/>
            </a:br>
            <a:r>
              <a:rPr lang="en-US" sz="2400">
                <a:hlinkClick r:id="rId3"/>
              </a:rPr>
              <a:t>https://ww2.arb.ca.gov/our-work/programs/advanced-clean-fleets</a:t>
            </a:r>
            <a:r>
              <a:rPr lang="en-US" sz="2400"/>
              <a:t> </a:t>
            </a:r>
          </a:p>
          <a:p>
            <a:r>
              <a:rPr lang="en-US" sz="2400"/>
              <a:t>2022 Scoping Plan</a:t>
            </a:r>
            <a:br>
              <a:rPr lang="en-US" sz="2400"/>
            </a:br>
            <a:r>
              <a:rPr lang="en-US" sz="2400">
                <a:hlinkClick r:id="rId4"/>
              </a:rPr>
              <a:t>https://ww2.arb.ca.gov/our-work/programs/ab-32-climate-change-scoping-plan/2022-scoping-plan-documents</a:t>
            </a:r>
            <a:r>
              <a:rPr lang="en-US" sz="2400"/>
              <a:t> </a:t>
            </a:r>
          </a:p>
          <a:p>
            <a:r>
              <a:rPr lang="en-US" sz="2400"/>
              <a:t>2020 Mobile Source Strategy</a:t>
            </a:r>
            <a:br>
              <a:rPr lang="en-US" sz="2400"/>
            </a:br>
            <a:r>
              <a:rPr lang="en-US" sz="2400">
                <a:hlinkClick r:id="rId5"/>
              </a:rPr>
              <a:t>https://ww2.arb.ca.gov/resources/documents/2020-mobile-source-strategy</a:t>
            </a:r>
            <a:r>
              <a:rPr lang="en-US" sz="2400"/>
              <a:t> </a:t>
            </a:r>
          </a:p>
          <a:p>
            <a:endParaRPr lang="en-US" sz="2400"/>
          </a:p>
        </p:txBody>
      </p:sp>
      <p:sp>
        <p:nvSpPr>
          <p:cNvPr id="4" name="Slide Number Placeholder 3">
            <a:extLst>
              <a:ext uri="{FF2B5EF4-FFF2-40B4-BE49-F238E27FC236}">
                <a16:creationId xmlns:a16="http://schemas.microsoft.com/office/drawing/2014/main" id="{2A547A54-216C-4B67-89C9-3A7D2F438E14}"/>
              </a:ext>
            </a:extLst>
          </p:cNvPr>
          <p:cNvSpPr>
            <a:spLocks noGrp="1"/>
          </p:cNvSpPr>
          <p:nvPr>
            <p:ph type="sldNum" sz="quarter" idx="4"/>
          </p:nvPr>
        </p:nvSpPr>
        <p:spPr/>
        <p:txBody>
          <a:bodyPr/>
          <a:lstStyle/>
          <a:p>
            <a:pPr defTabSz="609585">
              <a:defRPr/>
            </a:pPr>
            <a:fld id="{F01DF9B2-7F23-5B4A-9BBE-C5890CF05FB0}" type="slidenum">
              <a:rPr lang="en-US">
                <a:solidFill>
                  <a:srgbClr val="4D4D4F"/>
                </a:solidFill>
              </a:rPr>
              <a:pPr defTabSz="609585">
                <a:defRPr/>
              </a:pPr>
              <a:t>43</a:t>
            </a:fld>
            <a:endParaRPr lang="en-US">
              <a:solidFill>
                <a:srgbClr val="4D4D4F"/>
              </a:solidFill>
            </a:endParaRPr>
          </a:p>
        </p:txBody>
      </p:sp>
    </p:spTree>
    <p:extLst>
      <p:ext uri="{BB962C8B-B14F-4D97-AF65-F5344CB8AC3E}">
        <p14:creationId xmlns:p14="http://schemas.microsoft.com/office/powerpoint/2010/main" val="2440270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a:lnSpc>
                <a:spcPct val="100000"/>
              </a:lnSpc>
              <a:spcBef>
                <a:spcPts val="0"/>
              </a:spcBef>
              <a:spcAft>
                <a:spcPts val="600"/>
              </a:spcAft>
              <a:buNone/>
              <a:tabLst/>
              <a:defRPr/>
            </a:pPr>
            <a:r>
              <a:rPr lang="en-US" sz="4000" b="1">
                <a:solidFill>
                  <a:srgbClr val="FFFFFF"/>
                </a:solidFill>
                <a:latin typeface="Calibri" panose="020F0502020204030204"/>
                <a:cs typeface="Calibri"/>
              </a:rPr>
              <a:t>Questions?</a:t>
            </a:r>
            <a:endParaRPr lang="en-US">
              <a:ea typeface="+mn-ea"/>
            </a:endParaRPr>
          </a:p>
        </p:txBody>
      </p:sp>
    </p:spTree>
    <p:extLst>
      <p:ext uri="{BB962C8B-B14F-4D97-AF65-F5344CB8AC3E}">
        <p14:creationId xmlns:p14="http://schemas.microsoft.com/office/powerpoint/2010/main" val="1837012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1932854"/>
            <a:ext cx="12172996" cy="201593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chemeClr val="bg1"/>
                </a:solidFill>
                <a:effectLst/>
                <a:uLnTx/>
                <a:uFillTx/>
                <a:latin typeface="Calibri" panose="020F0502020204030204"/>
                <a:ea typeface="+mn-ea"/>
                <a:cs typeface="Calibri" panose="020F0502020204030204"/>
              </a:rPr>
              <a:t>Agenda Item #</a:t>
            </a:r>
            <a:r>
              <a:rPr lang="en-US" sz="4000" b="1">
                <a:solidFill>
                  <a:schemeClr val="bg1"/>
                </a:solidFill>
                <a:latin typeface="Calibri" panose="020F0502020204030204"/>
                <a:cs typeface="Calibri" panose="020F0502020204030204"/>
              </a:rPr>
              <a:t>5</a:t>
            </a:r>
            <a:r>
              <a:rPr kumimoji="0" lang="en-US" sz="4000" b="1" i="0" u="none" strike="noStrike" kern="1200" cap="none" spc="0" normalizeH="0" baseline="0" noProof="0">
                <a:ln>
                  <a:noFill/>
                </a:ln>
                <a:solidFill>
                  <a:schemeClr val="bg1"/>
                </a:solidFill>
                <a:effectLst/>
                <a:uLnTx/>
                <a:uFillTx/>
                <a:latin typeface="Calibri" panose="020F0502020204030204"/>
                <a:ea typeface="+mn-ea"/>
                <a:cs typeface="Calibri" panose="020F0502020204030204"/>
              </a:rPr>
              <a:t>:  </a:t>
            </a:r>
            <a:endParaRPr lang="en-US" sz="4000" b="1" i="0" u="none" strike="noStrike" kern="1200" cap="none" spc="0" normalizeH="0" baseline="0" noProof="0">
              <a:ln>
                <a:noFill/>
              </a:ln>
              <a:solidFill>
                <a:schemeClr val="bg1"/>
              </a:solidFill>
              <a:effectLst/>
              <a:uLnTx/>
              <a:uFillTx/>
              <a:latin typeface="Calibri" panose="020F0502020204030204"/>
              <a:cs typeface="Calibri" panose="020F0502020204030204"/>
            </a:endParaRPr>
          </a:p>
          <a:p>
            <a:pPr algn="ctr">
              <a:defRPr/>
            </a:pPr>
            <a:r>
              <a:rPr lang="en-US" sz="4000" b="1">
                <a:solidFill>
                  <a:schemeClr val="bg1"/>
                </a:solidFill>
                <a:latin typeface="Calibri"/>
                <a:ea typeface="Yu Mincho"/>
                <a:cs typeface="Calibri"/>
              </a:rPr>
              <a:t>Anticipated Infrastructure Needs to Support Energy Demand through 2040</a:t>
            </a:r>
            <a:endParaRPr lang="en-US">
              <a:solidFill>
                <a:schemeClr val="bg1"/>
              </a:solidFill>
              <a:cs typeface="Calibri"/>
            </a:endParaRPr>
          </a:p>
        </p:txBody>
      </p:sp>
      <p:sp>
        <p:nvSpPr>
          <p:cNvPr id="2" name="TextBox 1">
            <a:extLst>
              <a:ext uri="{FF2B5EF4-FFF2-40B4-BE49-F238E27FC236}">
                <a16:creationId xmlns:a16="http://schemas.microsoft.com/office/drawing/2014/main" id="{CF69548B-EDE1-4568-9EEC-493DFC39CAE3}"/>
              </a:ext>
            </a:extLst>
          </p:cNvPr>
          <p:cNvSpPr txBox="1"/>
          <p:nvPr/>
        </p:nvSpPr>
        <p:spPr>
          <a:xfrm>
            <a:off x="-6108373" y="3105834"/>
            <a:ext cx="9963196" cy="646331"/>
          </a:xfrm>
          <a:prstGeom prst="rect">
            <a:avLst/>
          </a:prstGeom>
          <a:noFill/>
        </p:spPr>
        <p:txBody>
          <a:bodyPr wrap="square" rtlCol="0">
            <a:spAutoFit/>
          </a:bodyPr>
          <a:lstStyle/>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00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46FA-9986-4441-B4DA-2F11A266B920}"/>
              </a:ext>
            </a:extLst>
          </p:cNvPr>
          <p:cNvSpPr>
            <a:spLocks noGrp="1"/>
          </p:cNvSpPr>
          <p:nvPr>
            <p:ph type="title"/>
          </p:nvPr>
        </p:nvSpPr>
        <p:spPr/>
        <p:txBody>
          <a:bodyPr/>
          <a:lstStyle/>
          <a:p>
            <a:r>
              <a:rPr lang="en-US"/>
              <a:t>Medium/Heavy-duty Vehicle Population </a:t>
            </a:r>
            <a:br>
              <a:rPr lang="en-US"/>
            </a:br>
            <a:r>
              <a:rPr lang="en-US"/>
              <a:t>in LA County </a:t>
            </a:r>
          </a:p>
        </p:txBody>
      </p:sp>
      <p:graphicFrame>
        <p:nvGraphicFramePr>
          <p:cNvPr id="4" name="Chart 3">
            <a:extLst>
              <a:ext uri="{FF2B5EF4-FFF2-40B4-BE49-F238E27FC236}">
                <a16:creationId xmlns:a16="http://schemas.microsoft.com/office/drawing/2014/main" id="{6C1DBEA7-04BC-4086-8D7C-A811AF7A99BA}"/>
              </a:ext>
            </a:extLst>
          </p:cNvPr>
          <p:cNvGraphicFramePr>
            <a:graphicFrameLocks/>
          </p:cNvGraphicFramePr>
          <p:nvPr>
            <p:extLst>
              <p:ext uri="{D42A27DB-BD31-4B8C-83A1-F6EECF244321}">
                <p14:modId xmlns:p14="http://schemas.microsoft.com/office/powerpoint/2010/main" val="1522267555"/>
              </p:ext>
            </p:extLst>
          </p:nvPr>
        </p:nvGraphicFramePr>
        <p:xfrm>
          <a:off x="635727" y="1084564"/>
          <a:ext cx="11556273" cy="5359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08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15FE-95B7-49AF-BF00-3D4C9F1D20B6}"/>
              </a:ext>
            </a:extLst>
          </p:cNvPr>
          <p:cNvSpPr>
            <a:spLocks noGrp="1"/>
          </p:cNvSpPr>
          <p:nvPr>
            <p:ph type="title"/>
          </p:nvPr>
        </p:nvSpPr>
        <p:spPr/>
        <p:txBody>
          <a:bodyPr/>
          <a:lstStyle/>
          <a:p>
            <a:r>
              <a:rPr lang="en-US"/>
              <a:t>Projected Changes to Drayage Truck Technology Mix</a:t>
            </a:r>
          </a:p>
        </p:txBody>
      </p:sp>
      <p:pic>
        <p:nvPicPr>
          <p:cNvPr id="61" name="Picture 60">
            <a:extLst>
              <a:ext uri="{FF2B5EF4-FFF2-40B4-BE49-F238E27FC236}">
                <a16:creationId xmlns:a16="http://schemas.microsoft.com/office/drawing/2014/main" id="{34A808C2-C931-7D7E-8CC3-620F2F564D5D}"/>
              </a:ext>
            </a:extLst>
          </p:cNvPr>
          <p:cNvPicPr>
            <a:picLocks noChangeAspect="1"/>
          </p:cNvPicPr>
          <p:nvPr/>
        </p:nvPicPr>
        <p:blipFill>
          <a:blip r:embed="rId3"/>
          <a:stretch>
            <a:fillRect/>
          </a:stretch>
        </p:blipFill>
        <p:spPr>
          <a:xfrm>
            <a:off x="655919" y="1357042"/>
            <a:ext cx="5188146" cy="4352921"/>
          </a:xfrm>
          <a:prstGeom prst="rect">
            <a:avLst/>
          </a:prstGeom>
        </p:spPr>
      </p:pic>
      <p:grpSp>
        <p:nvGrpSpPr>
          <p:cNvPr id="62" name="Group 61">
            <a:extLst>
              <a:ext uri="{FF2B5EF4-FFF2-40B4-BE49-F238E27FC236}">
                <a16:creationId xmlns:a16="http://schemas.microsoft.com/office/drawing/2014/main" id="{FC1C866B-6BE4-4D9A-9714-D5D8EE5CCEE7}"/>
              </a:ext>
            </a:extLst>
          </p:cNvPr>
          <p:cNvGrpSpPr/>
          <p:nvPr/>
        </p:nvGrpSpPr>
        <p:grpSpPr>
          <a:xfrm>
            <a:off x="1735393" y="2387252"/>
            <a:ext cx="3954577" cy="2465087"/>
            <a:chOff x="1926675" y="2890684"/>
            <a:chExt cx="3954577" cy="2465087"/>
          </a:xfrm>
        </p:grpSpPr>
        <p:cxnSp>
          <p:nvCxnSpPr>
            <p:cNvPr id="63" name="Straight Arrow Connector 62">
              <a:extLst>
                <a:ext uri="{FF2B5EF4-FFF2-40B4-BE49-F238E27FC236}">
                  <a16:creationId xmlns:a16="http://schemas.microsoft.com/office/drawing/2014/main" id="{E10F93D0-34A4-4502-A1F0-0ECAEEBB2E35}"/>
                </a:ext>
              </a:extLst>
            </p:cNvPr>
            <p:cNvCxnSpPr>
              <a:cxnSpLocks/>
            </p:cNvCxnSpPr>
            <p:nvPr/>
          </p:nvCxnSpPr>
          <p:spPr>
            <a:xfrm flipV="1">
              <a:off x="1926675" y="3377381"/>
              <a:ext cx="0" cy="1978390"/>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id="{DE1D829E-151F-44B1-8A9A-C5C1A23D553A}"/>
                </a:ext>
              </a:extLst>
            </p:cNvPr>
            <p:cNvCxnSpPr>
              <a:cxnSpLocks/>
            </p:cNvCxnSpPr>
            <p:nvPr/>
          </p:nvCxnSpPr>
          <p:spPr>
            <a:xfrm flipV="1">
              <a:off x="2589904" y="2964426"/>
              <a:ext cx="0" cy="2383971"/>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07035AED-845D-4B7F-8C18-13FD996EA83C}"/>
                </a:ext>
              </a:extLst>
            </p:cNvPr>
            <p:cNvCxnSpPr>
              <a:cxnSpLocks/>
            </p:cNvCxnSpPr>
            <p:nvPr/>
          </p:nvCxnSpPr>
          <p:spPr>
            <a:xfrm flipV="1">
              <a:off x="4777581" y="2971800"/>
              <a:ext cx="0" cy="2383971"/>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8AD16241-1559-441F-86AB-CEDB265BF82C}"/>
                </a:ext>
              </a:extLst>
            </p:cNvPr>
            <p:cNvCxnSpPr>
              <a:cxnSpLocks/>
            </p:cNvCxnSpPr>
            <p:nvPr/>
          </p:nvCxnSpPr>
          <p:spPr>
            <a:xfrm flipV="1">
              <a:off x="3683743" y="2890684"/>
              <a:ext cx="0" cy="2432956"/>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1692FEBF-55F5-450C-ADA8-19F05BB9CAA4}"/>
                </a:ext>
              </a:extLst>
            </p:cNvPr>
            <p:cNvCxnSpPr>
              <a:cxnSpLocks/>
            </p:cNvCxnSpPr>
            <p:nvPr/>
          </p:nvCxnSpPr>
          <p:spPr>
            <a:xfrm flipV="1">
              <a:off x="5881252" y="3116825"/>
              <a:ext cx="0" cy="2206815"/>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pic>
        <p:nvPicPr>
          <p:cNvPr id="68" name="Picture 67">
            <a:extLst>
              <a:ext uri="{FF2B5EF4-FFF2-40B4-BE49-F238E27FC236}">
                <a16:creationId xmlns:a16="http://schemas.microsoft.com/office/drawing/2014/main" id="{3596DA56-5A46-18E5-02DF-3487C7C4B7C8}"/>
              </a:ext>
            </a:extLst>
          </p:cNvPr>
          <p:cNvPicPr>
            <a:picLocks noChangeAspect="1"/>
          </p:cNvPicPr>
          <p:nvPr/>
        </p:nvPicPr>
        <p:blipFill>
          <a:blip r:embed="rId4"/>
          <a:stretch>
            <a:fillRect/>
          </a:stretch>
        </p:blipFill>
        <p:spPr>
          <a:xfrm>
            <a:off x="6343367" y="1357042"/>
            <a:ext cx="5279594" cy="4352921"/>
          </a:xfrm>
          <a:prstGeom prst="rect">
            <a:avLst/>
          </a:prstGeom>
        </p:spPr>
      </p:pic>
    </p:spTree>
    <p:extLst>
      <p:ext uri="{BB962C8B-B14F-4D97-AF65-F5344CB8AC3E}">
        <p14:creationId xmlns:p14="http://schemas.microsoft.com/office/powerpoint/2010/main" val="1274776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6D50-3EB0-4907-B1C6-D5ED8D074CA6}"/>
              </a:ext>
            </a:extLst>
          </p:cNvPr>
          <p:cNvSpPr>
            <a:spLocks noGrp="1"/>
          </p:cNvSpPr>
          <p:nvPr>
            <p:ph type="title"/>
          </p:nvPr>
        </p:nvSpPr>
        <p:spPr/>
        <p:txBody>
          <a:bodyPr/>
          <a:lstStyle/>
          <a:p>
            <a:r>
              <a:rPr lang="en-US"/>
              <a:t>Infrastructure Needs &amp; Cost Assessment – </a:t>
            </a:r>
            <a:br>
              <a:rPr lang="en-US"/>
            </a:br>
            <a:r>
              <a:rPr lang="en-US"/>
              <a:t>Battery Electric Drayage Trucks</a:t>
            </a:r>
          </a:p>
        </p:txBody>
      </p:sp>
      <p:sp>
        <p:nvSpPr>
          <p:cNvPr id="3" name="Content Placeholder 2">
            <a:extLst>
              <a:ext uri="{FF2B5EF4-FFF2-40B4-BE49-F238E27FC236}">
                <a16:creationId xmlns:a16="http://schemas.microsoft.com/office/drawing/2014/main" id="{F7D26A92-493C-45C7-802F-6C2F82437A28}"/>
              </a:ext>
            </a:extLst>
          </p:cNvPr>
          <p:cNvSpPr>
            <a:spLocks noGrp="1"/>
          </p:cNvSpPr>
          <p:nvPr>
            <p:ph sz="half" idx="1"/>
          </p:nvPr>
        </p:nvSpPr>
        <p:spPr>
          <a:xfrm>
            <a:off x="231228" y="1082566"/>
            <a:ext cx="5436147" cy="4869347"/>
          </a:xfrm>
        </p:spPr>
        <p:txBody>
          <a:bodyPr/>
          <a:lstStyle/>
          <a:p>
            <a:pPr marL="0" indent="0" algn="ctr">
              <a:buNone/>
            </a:pPr>
            <a:r>
              <a:rPr lang="en-US" sz="2000" b="1"/>
              <a:t>Projected daily aggregate energy needs to support Battery Electric Class 8 drayage trucks</a:t>
            </a:r>
          </a:p>
          <a:p>
            <a:pPr marL="0" indent="0">
              <a:buNone/>
            </a:pPr>
            <a:endParaRPr lang="en-US"/>
          </a:p>
          <a:p>
            <a:pPr marL="0" indent="0">
              <a:buNone/>
            </a:pPr>
            <a:endParaRPr lang="en-US"/>
          </a:p>
        </p:txBody>
      </p:sp>
      <p:sp>
        <p:nvSpPr>
          <p:cNvPr id="5" name="Content Placeholder 4">
            <a:extLst>
              <a:ext uri="{FF2B5EF4-FFF2-40B4-BE49-F238E27FC236}">
                <a16:creationId xmlns:a16="http://schemas.microsoft.com/office/drawing/2014/main" id="{46AFAD40-6E80-4981-A5AC-A1859DD15C9D}"/>
              </a:ext>
            </a:extLst>
          </p:cNvPr>
          <p:cNvSpPr>
            <a:spLocks noGrp="1"/>
          </p:cNvSpPr>
          <p:nvPr>
            <p:ph sz="half" idx="2"/>
          </p:nvPr>
        </p:nvSpPr>
        <p:spPr>
          <a:xfrm>
            <a:off x="6146726" y="1082566"/>
            <a:ext cx="5181600" cy="4675563"/>
          </a:xfrm>
        </p:spPr>
        <p:txBody>
          <a:bodyPr/>
          <a:lstStyle/>
          <a:p>
            <a:pPr marL="0" indent="0">
              <a:buNone/>
            </a:pPr>
            <a:r>
              <a:rPr lang="en-US" sz="2000" b="1"/>
              <a:t>What can you do with a Megawatt-Hour?</a:t>
            </a:r>
          </a:p>
        </p:txBody>
      </p:sp>
      <p:graphicFrame>
        <p:nvGraphicFramePr>
          <p:cNvPr id="4" name="Table 4">
            <a:extLst>
              <a:ext uri="{FF2B5EF4-FFF2-40B4-BE49-F238E27FC236}">
                <a16:creationId xmlns:a16="http://schemas.microsoft.com/office/drawing/2014/main" id="{2670926D-59A6-42D1-912F-5396A8A57BEF}"/>
              </a:ext>
            </a:extLst>
          </p:cNvPr>
          <p:cNvGraphicFramePr>
            <a:graphicFrameLocks noGrp="1"/>
          </p:cNvGraphicFramePr>
          <p:nvPr>
            <p:extLst>
              <p:ext uri="{D42A27DB-BD31-4B8C-83A1-F6EECF244321}">
                <p14:modId xmlns:p14="http://schemas.microsoft.com/office/powerpoint/2010/main" val="755625166"/>
              </p:ext>
            </p:extLst>
          </p:nvPr>
        </p:nvGraphicFramePr>
        <p:xfrm>
          <a:off x="515771" y="1878559"/>
          <a:ext cx="4635138" cy="3100881"/>
        </p:xfrm>
        <a:graphic>
          <a:graphicData uri="http://schemas.openxmlformats.org/drawingml/2006/table">
            <a:tbl>
              <a:tblPr firstRow="1" bandRow="1">
                <a:tableStyleId>{5C22544A-7EE6-4342-B048-85BDC9FD1C3A}</a:tableStyleId>
              </a:tblPr>
              <a:tblGrid>
                <a:gridCol w="959394">
                  <a:extLst>
                    <a:ext uri="{9D8B030D-6E8A-4147-A177-3AD203B41FA5}">
                      <a16:colId xmlns:a16="http://schemas.microsoft.com/office/drawing/2014/main" val="3914847481"/>
                    </a:ext>
                  </a:extLst>
                </a:gridCol>
                <a:gridCol w="3675744">
                  <a:extLst>
                    <a:ext uri="{9D8B030D-6E8A-4147-A177-3AD203B41FA5}">
                      <a16:colId xmlns:a16="http://schemas.microsoft.com/office/drawing/2014/main" val="2137266475"/>
                    </a:ext>
                  </a:extLst>
                </a:gridCol>
              </a:tblGrid>
              <a:tr h="515580">
                <a:tc>
                  <a:txBody>
                    <a:bodyPr/>
                    <a:lstStyle/>
                    <a:p>
                      <a:r>
                        <a:rPr lang="en-US"/>
                        <a:t>Year</a:t>
                      </a:r>
                    </a:p>
                  </a:txBody>
                  <a:tcPr/>
                </a:tc>
                <a:tc>
                  <a:txBody>
                    <a:bodyPr/>
                    <a:lstStyle/>
                    <a:p>
                      <a:r>
                        <a:rPr lang="en-US"/>
                        <a:t>Energy Needs</a:t>
                      </a:r>
                    </a:p>
                  </a:txBody>
                  <a:tcPr/>
                </a:tc>
                <a:extLst>
                  <a:ext uri="{0D108BD9-81ED-4DB2-BD59-A6C34878D82A}">
                    <a16:rowId xmlns:a16="http://schemas.microsoft.com/office/drawing/2014/main" val="3325368755"/>
                  </a:ext>
                </a:extLst>
              </a:tr>
              <a:tr h="515580">
                <a:tc>
                  <a:txBody>
                    <a:bodyPr/>
                    <a:lstStyle/>
                    <a:p>
                      <a:r>
                        <a:rPr lang="en-US"/>
                        <a:t>2020</a:t>
                      </a:r>
                    </a:p>
                  </a:txBody>
                  <a:tcPr/>
                </a:tc>
                <a:tc>
                  <a:txBody>
                    <a:bodyPr/>
                    <a:lstStyle/>
                    <a:p>
                      <a:r>
                        <a:rPr lang="en-US"/>
                        <a:t>1 MWh per day</a:t>
                      </a:r>
                    </a:p>
                  </a:txBody>
                  <a:tcPr/>
                </a:tc>
                <a:extLst>
                  <a:ext uri="{0D108BD9-81ED-4DB2-BD59-A6C34878D82A}">
                    <a16:rowId xmlns:a16="http://schemas.microsoft.com/office/drawing/2014/main" val="1655856485"/>
                  </a:ext>
                </a:extLst>
              </a:tr>
              <a:tr h="522981">
                <a:tc>
                  <a:txBody>
                    <a:bodyPr/>
                    <a:lstStyle/>
                    <a:p>
                      <a:r>
                        <a:rPr lang="en-US"/>
                        <a:t>2025</a:t>
                      </a:r>
                    </a:p>
                  </a:txBody>
                  <a:tcPr/>
                </a:tc>
                <a:tc>
                  <a:txBody>
                    <a:bodyPr/>
                    <a:lstStyle/>
                    <a:p>
                      <a:r>
                        <a:rPr lang="en-US"/>
                        <a:t>133 MWh per day</a:t>
                      </a:r>
                    </a:p>
                  </a:txBody>
                  <a:tcPr/>
                </a:tc>
                <a:extLst>
                  <a:ext uri="{0D108BD9-81ED-4DB2-BD59-A6C34878D82A}">
                    <a16:rowId xmlns:a16="http://schemas.microsoft.com/office/drawing/2014/main" val="2841851189"/>
                  </a:ext>
                </a:extLst>
              </a:tr>
              <a:tr h="515580">
                <a:tc>
                  <a:txBody>
                    <a:bodyPr/>
                    <a:lstStyle/>
                    <a:p>
                      <a:r>
                        <a:rPr lang="en-US"/>
                        <a:t>2030</a:t>
                      </a:r>
                    </a:p>
                  </a:txBody>
                  <a:tcPr/>
                </a:tc>
                <a:tc>
                  <a:txBody>
                    <a:bodyPr/>
                    <a:lstStyle/>
                    <a:p>
                      <a:r>
                        <a:rPr lang="en-US"/>
                        <a:t>760 MWh per day</a:t>
                      </a:r>
                    </a:p>
                  </a:txBody>
                  <a:tcPr/>
                </a:tc>
                <a:extLst>
                  <a:ext uri="{0D108BD9-81ED-4DB2-BD59-A6C34878D82A}">
                    <a16:rowId xmlns:a16="http://schemas.microsoft.com/office/drawing/2014/main" val="1185105286"/>
                  </a:ext>
                </a:extLst>
              </a:tr>
              <a:tr h="515580">
                <a:tc>
                  <a:txBody>
                    <a:bodyPr/>
                    <a:lstStyle/>
                    <a:p>
                      <a:r>
                        <a:rPr lang="en-US"/>
                        <a:t>2035</a:t>
                      </a:r>
                    </a:p>
                  </a:txBody>
                  <a:tcPr/>
                </a:tc>
                <a:tc>
                  <a:txBody>
                    <a:bodyPr/>
                    <a:lstStyle/>
                    <a:p>
                      <a:r>
                        <a:rPr lang="en-US"/>
                        <a:t>2,457 MWh per day</a:t>
                      </a:r>
                    </a:p>
                  </a:txBody>
                  <a:tcPr/>
                </a:tc>
                <a:extLst>
                  <a:ext uri="{0D108BD9-81ED-4DB2-BD59-A6C34878D82A}">
                    <a16:rowId xmlns:a16="http://schemas.microsoft.com/office/drawing/2014/main" val="3756935247"/>
                  </a:ext>
                </a:extLst>
              </a:tr>
              <a:tr h="515580">
                <a:tc>
                  <a:txBody>
                    <a:bodyPr/>
                    <a:lstStyle/>
                    <a:p>
                      <a:r>
                        <a:rPr lang="en-US"/>
                        <a:t>2040</a:t>
                      </a:r>
                    </a:p>
                  </a:txBody>
                  <a:tcPr/>
                </a:tc>
                <a:tc>
                  <a:txBody>
                    <a:bodyPr/>
                    <a:lstStyle/>
                    <a:p>
                      <a:r>
                        <a:rPr lang="en-US"/>
                        <a:t>2,444 MWh per day</a:t>
                      </a:r>
                    </a:p>
                  </a:txBody>
                  <a:tcPr/>
                </a:tc>
                <a:extLst>
                  <a:ext uri="{0D108BD9-81ED-4DB2-BD59-A6C34878D82A}">
                    <a16:rowId xmlns:a16="http://schemas.microsoft.com/office/drawing/2014/main" val="1098901404"/>
                  </a:ext>
                </a:extLst>
              </a:tr>
            </a:tbl>
          </a:graphicData>
        </a:graphic>
      </p:graphicFrame>
      <p:pic>
        <p:nvPicPr>
          <p:cNvPr id="7" name="Picture 6">
            <a:extLst>
              <a:ext uri="{FF2B5EF4-FFF2-40B4-BE49-F238E27FC236}">
                <a16:creationId xmlns:a16="http://schemas.microsoft.com/office/drawing/2014/main" id="{FBC8261D-4610-43B3-B972-FDBE2816D22A}"/>
              </a:ext>
            </a:extLst>
          </p:cNvPr>
          <p:cNvPicPr>
            <a:picLocks noChangeAspect="1"/>
          </p:cNvPicPr>
          <p:nvPr/>
        </p:nvPicPr>
        <p:blipFill>
          <a:blip r:embed="rId3"/>
          <a:stretch>
            <a:fillRect/>
          </a:stretch>
        </p:blipFill>
        <p:spPr>
          <a:xfrm>
            <a:off x="6172201" y="1764995"/>
            <a:ext cx="1842740" cy="1842740"/>
          </a:xfrm>
          <a:prstGeom prst="rect">
            <a:avLst/>
          </a:prstGeom>
        </p:spPr>
      </p:pic>
      <p:pic>
        <p:nvPicPr>
          <p:cNvPr id="8" name="Picture 7">
            <a:extLst>
              <a:ext uri="{FF2B5EF4-FFF2-40B4-BE49-F238E27FC236}">
                <a16:creationId xmlns:a16="http://schemas.microsoft.com/office/drawing/2014/main" id="{7A34B015-1B9E-4FCB-B1D7-6F655E0902F2}"/>
              </a:ext>
            </a:extLst>
          </p:cNvPr>
          <p:cNvPicPr>
            <a:picLocks noChangeAspect="1"/>
          </p:cNvPicPr>
          <p:nvPr/>
        </p:nvPicPr>
        <p:blipFill>
          <a:blip r:embed="rId4"/>
          <a:stretch>
            <a:fillRect/>
          </a:stretch>
        </p:blipFill>
        <p:spPr>
          <a:xfrm>
            <a:off x="8167339" y="1764995"/>
            <a:ext cx="1842740" cy="1842740"/>
          </a:xfrm>
          <a:prstGeom prst="rect">
            <a:avLst/>
          </a:prstGeom>
        </p:spPr>
      </p:pic>
      <p:pic>
        <p:nvPicPr>
          <p:cNvPr id="11" name="Picture 10">
            <a:extLst>
              <a:ext uri="{FF2B5EF4-FFF2-40B4-BE49-F238E27FC236}">
                <a16:creationId xmlns:a16="http://schemas.microsoft.com/office/drawing/2014/main" id="{56FEFDB0-ADD3-4D8E-BE52-E4F49FE6569A}"/>
              </a:ext>
            </a:extLst>
          </p:cNvPr>
          <p:cNvPicPr>
            <a:picLocks noChangeAspect="1"/>
          </p:cNvPicPr>
          <p:nvPr/>
        </p:nvPicPr>
        <p:blipFill>
          <a:blip r:embed="rId5"/>
          <a:stretch>
            <a:fillRect/>
          </a:stretch>
        </p:blipFill>
        <p:spPr>
          <a:xfrm>
            <a:off x="6172200" y="3726620"/>
            <a:ext cx="1842740" cy="1842740"/>
          </a:xfrm>
          <a:prstGeom prst="rect">
            <a:avLst/>
          </a:prstGeom>
        </p:spPr>
      </p:pic>
      <p:pic>
        <p:nvPicPr>
          <p:cNvPr id="12" name="Picture 11">
            <a:extLst>
              <a:ext uri="{FF2B5EF4-FFF2-40B4-BE49-F238E27FC236}">
                <a16:creationId xmlns:a16="http://schemas.microsoft.com/office/drawing/2014/main" id="{BBD7999B-6098-43C6-A8AC-5DDD0566C5F9}"/>
              </a:ext>
            </a:extLst>
          </p:cNvPr>
          <p:cNvPicPr>
            <a:picLocks noChangeAspect="1"/>
          </p:cNvPicPr>
          <p:nvPr/>
        </p:nvPicPr>
        <p:blipFill>
          <a:blip r:embed="rId6"/>
          <a:stretch>
            <a:fillRect/>
          </a:stretch>
        </p:blipFill>
        <p:spPr>
          <a:xfrm>
            <a:off x="8167339" y="3726619"/>
            <a:ext cx="1842739" cy="1842739"/>
          </a:xfrm>
          <a:prstGeom prst="rect">
            <a:avLst/>
          </a:prstGeom>
        </p:spPr>
      </p:pic>
      <p:sp>
        <p:nvSpPr>
          <p:cNvPr id="13" name="TextBox 12">
            <a:extLst>
              <a:ext uri="{FF2B5EF4-FFF2-40B4-BE49-F238E27FC236}">
                <a16:creationId xmlns:a16="http://schemas.microsoft.com/office/drawing/2014/main" id="{B052744D-7547-4E5D-9FA7-B4D3B3FAB5F2}"/>
              </a:ext>
            </a:extLst>
          </p:cNvPr>
          <p:cNvSpPr txBox="1"/>
          <p:nvPr/>
        </p:nvSpPr>
        <p:spPr>
          <a:xfrm>
            <a:off x="6172200" y="6178948"/>
            <a:ext cx="3335383" cy="261610"/>
          </a:xfrm>
          <a:prstGeom prst="rect">
            <a:avLst/>
          </a:prstGeom>
          <a:noFill/>
        </p:spPr>
        <p:txBody>
          <a:bodyPr wrap="square" rtlCol="0">
            <a:spAutoFit/>
          </a:bodyPr>
          <a:lstStyle/>
          <a:p>
            <a:r>
              <a:rPr lang="en-US" sz="1100"/>
              <a:t>Source: Freeingenergy.com </a:t>
            </a:r>
          </a:p>
        </p:txBody>
      </p:sp>
    </p:spTree>
    <p:extLst>
      <p:ext uri="{BB962C8B-B14F-4D97-AF65-F5344CB8AC3E}">
        <p14:creationId xmlns:p14="http://schemas.microsoft.com/office/powerpoint/2010/main" val="3918015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3A2B2-9464-4CEE-9686-F5B41A7F04FA}"/>
              </a:ext>
            </a:extLst>
          </p:cNvPr>
          <p:cNvSpPr>
            <a:spLocks noGrp="1"/>
          </p:cNvSpPr>
          <p:nvPr>
            <p:ph type="title"/>
          </p:nvPr>
        </p:nvSpPr>
        <p:spPr>
          <a:xfrm>
            <a:off x="317274" y="-146051"/>
            <a:ext cx="10515600" cy="1325563"/>
          </a:xfrm>
        </p:spPr>
        <p:txBody>
          <a:bodyPr/>
          <a:lstStyle/>
          <a:p>
            <a:r>
              <a:rPr lang="en-US"/>
              <a:t>Infrastructure Needs &amp; Cost Assessment –</a:t>
            </a:r>
            <a:br>
              <a:rPr lang="en-US"/>
            </a:br>
            <a:r>
              <a:rPr lang="en-US"/>
              <a:t>Battery Electric Drayage Trucks</a:t>
            </a:r>
          </a:p>
        </p:txBody>
      </p:sp>
      <p:sp>
        <p:nvSpPr>
          <p:cNvPr id="3" name="Text Placeholder 2">
            <a:extLst>
              <a:ext uri="{FF2B5EF4-FFF2-40B4-BE49-F238E27FC236}">
                <a16:creationId xmlns:a16="http://schemas.microsoft.com/office/drawing/2014/main" id="{01F240E0-CE04-4CF5-AFA6-DED2FB9721CB}"/>
              </a:ext>
            </a:extLst>
          </p:cNvPr>
          <p:cNvSpPr>
            <a:spLocks noGrp="1"/>
          </p:cNvSpPr>
          <p:nvPr>
            <p:ph type="body" idx="1"/>
          </p:nvPr>
        </p:nvSpPr>
        <p:spPr>
          <a:xfrm>
            <a:off x="417287" y="1162504"/>
            <a:ext cx="5157787" cy="823912"/>
          </a:xfrm>
        </p:spPr>
        <p:txBody>
          <a:bodyPr>
            <a:normAutofit lnSpcReduction="10000"/>
          </a:bodyPr>
          <a:lstStyle/>
          <a:p>
            <a:pPr algn="ctr"/>
            <a:r>
              <a:rPr lang="en-US"/>
              <a:t>Number of Charging Ports by Power Level and Access Type</a:t>
            </a:r>
          </a:p>
        </p:txBody>
      </p:sp>
      <p:graphicFrame>
        <p:nvGraphicFramePr>
          <p:cNvPr id="7" name="Table 7">
            <a:extLst>
              <a:ext uri="{FF2B5EF4-FFF2-40B4-BE49-F238E27FC236}">
                <a16:creationId xmlns:a16="http://schemas.microsoft.com/office/drawing/2014/main" id="{722A8C1C-AE58-4A76-AC75-54B2B2CA3230}"/>
              </a:ext>
            </a:extLst>
          </p:cNvPr>
          <p:cNvGraphicFramePr>
            <a:graphicFrameLocks noGrp="1"/>
          </p:cNvGraphicFramePr>
          <p:nvPr>
            <p:ph sz="half" idx="2"/>
            <p:extLst>
              <p:ext uri="{D42A27DB-BD31-4B8C-83A1-F6EECF244321}">
                <p14:modId xmlns:p14="http://schemas.microsoft.com/office/powerpoint/2010/main" val="263688596"/>
              </p:ext>
            </p:extLst>
          </p:nvPr>
        </p:nvGraphicFramePr>
        <p:xfrm>
          <a:off x="438736" y="2093119"/>
          <a:ext cx="5136338" cy="2225040"/>
        </p:xfrm>
        <a:graphic>
          <a:graphicData uri="http://schemas.openxmlformats.org/drawingml/2006/table">
            <a:tbl>
              <a:tblPr firstRow="1" bandRow="1">
                <a:tableStyleId>{5C22544A-7EE6-4342-B048-85BDC9FD1C3A}</a:tableStyleId>
              </a:tblPr>
              <a:tblGrid>
                <a:gridCol w="925033">
                  <a:extLst>
                    <a:ext uri="{9D8B030D-6E8A-4147-A177-3AD203B41FA5}">
                      <a16:colId xmlns:a16="http://schemas.microsoft.com/office/drawing/2014/main" val="1827392904"/>
                    </a:ext>
                  </a:extLst>
                </a:gridCol>
                <a:gridCol w="1446028">
                  <a:extLst>
                    <a:ext uri="{9D8B030D-6E8A-4147-A177-3AD203B41FA5}">
                      <a16:colId xmlns:a16="http://schemas.microsoft.com/office/drawing/2014/main" val="1574581396"/>
                    </a:ext>
                  </a:extLst>
                </a:gridCol>
                <a:gridCol w="1212111">
                  <a:extLst>
                    <a:ext uri="{9D8B030D-6E8A-4147-A177-3AD203B41FA5}">
                      <a16:colId xmlns:a16="http://schemas.microsoft.com/office/drawing/2014/main" val="2312262017"/>
                    </a:ext>
                  </a:extLst>
                </a:gridCol>
                <a:gridCol w="1553166">
                  <a:extLst>
                    <a:ext uri="{9D8B030D-6E8A-4147-A177-3AD203B41FA5}">
                      <a16:colId xmlns:a16="http://schemas.microsoft.com/office/drawing/2014/main" val="1838042922"/>
                    </a:ext>
                  </a:extLst>
                </a:gridCol>
              </a:tblGrid>
              <a:tr h="370840">
                <a:tc>
                  <a:txBody>
                    <a:bodyPr/>
                    <a:lstStyle/>
                    <a:p>
                      <a:endParaRPr lang="en-US"/>
                    </a:p>
                  </a:txBody>
                  <a:tcPr/>
                </a:tc>
                <a:tc>
                  <a:txBody>
                    <a:bodyPr/>
                    <a:lstStyle/>
                    <a:p>
                      <a:pPr algn="ctr"/>
                      <a:r>
                        <a:rPr lang="en-US"/>
                        <a:t>Public</a:t>
                      </a:r>
                    </a:p>
                  </a:txBody>
                  <a:tcPr/>
                </a:tc>
                <a:tc>
                  <a:txBody>
                    <a:bodyPr/>
                    <a:lstStyle/>
                    <a:p>
                      <a:pPr algn="ctr"/>
                      <a:r>
                        <a:rPr lang="en-US"/>
                        <a:t>Private</a:t>
                      </a:r>
                    </a:p>
                  </a:txBody>
                  <a:tcPr/>
                </a:tc>
                <a:tc>
                  <a:txBody>
                    <a:bodyPr/>
                    <a:lstStyle/>
                    <a:p>
                      <a:pPr algn="ctr"/>
                      <a:r>
                        <a:rPr lang="en-US"/>
                        <a:t>Semi-Private</a:t>
                      </a:r>
                    </a:p>
                  </a:txBody>
                  <a:tcPr/>
                </a:tc>
                <a:extLst>
                  <a:ext uri="{0D108BD9-81ED-4DB2-BD59-A6C34878D82A}">
                    <a16:rowId xmlns:a16="http://schemas.microsoft.com/office/drawing/2014/main" val="2398638258"/>
                  </a:ext>
                </a:extLst>
              </a:tr>
              <a:tr h="370840">
                <a:tc>
                  <a:txBody>
                    <a:bodyPr/>
                    <a:lstStyle/>
                    <a:p>
                      <a:endParaRPr lang="en-US"/>
                    </a:p>
                  </a:txBody>
                  <a:tcPr/>
                </a:tc>
                <a:tc>
                  <a:txBody>
                    <a:bodyPr/>
                    <a:lstStyle/>
                    <a:p>
                      <a:r>
                        <a:rPr lang="en-US"/>
                        <a:t>250-360 kW</a:t>
                      </a:r>
                    </a:p>
                  </a:txBody>
                  <a:tcPr/>
                </a:tc>
                <a:tc gridSpan="2">
                  <a:txBody>
                    <a:bodyPr/>
                    <a:lstStyle/>
                    <a:p>
                      <a:pPr algn="ctr"/>
                      <a:r>
                        <a:rPr lang="en-US"/>
                        <a:t>20-30 kW</a:t>
                      </a:r>
                    </a:p>
                  </a:txBody>
                  <a:tcPr/>
                </a:tc>
                <a:tc hMerge="1">
                  <a:txBody>
                    <a:bodyPr/>
                    <a:lstStyle/>
                    <a:p>
                      <a:endParaRPr lang="en-US"/>
                    </a:p>
                  </a:txBody>
                  <a:tcPr/>
                </a:tc>
                <a:extLst>
                  <a:ext uri="{0D108BD9-81ED-4DB2-BD59-A6C34878D82A}">
                    <a16:rowId xmlns:a16="http://schemas.microsoft.com/office/drawing/2014/main" val="3895796935"/>
                  </a:ext>
                </a:extLst>
              </a:tr>
              <a:tr h="370840">
                <a:tc>
                  <a:txBody>
                    <a:bodyPr/>
                    <a:lstStyle/>
                    <a:p>
                      <a:pPr algn="ctr"/>
                      <a:r>
                        <a:rPr lang="en-US"/>
                        <a:t>2025</a:t>
                      </a:r>
                    </a:p>
                  </a:txBody>
                  <a:tcPr/>
                </a:tc>
                <a:tc>
                  <a:txBody>
                    <a:bodyPr/>
                    <a:lstStyle/>
                    <a:p>
                      <a:pPr algn="ctr"/>
                      <a:r>
                        <a:rPr lang="en-US"/>
                        <a:t>202</a:t>
                      </a:r>
                    </a:p>
                  </a:txBody>
                  <a:tcPr/>
                </a:tc>
                <a:tc>
                  <a:txBody>
                    <a:bodyPr/>
                    <a:lstStyle/>
                    <a:p>
                      <a:pPr algn="ctr"/>
                      <a:r>
                        <a:rPr lang="en-US"/>
                        <a:t>302</a:t>
                      </a:r>
                    </a:p>
                  </a:txBody>
                  <a:tcPr/>
                </a:tc>
                <a:tc>
                  <a:txBody>
                    <a:bodyPr/>
                    <a:lstStyle/>
                    <a:p>
                      <a:pPr algn="ctr"/>
                      <a:r>
                        <a:rPr lang="en-US"/>
                        <a:t>202</a:t>
                      </a:r>
                    </a:p>
                  </a:txBody>
                  <a:tcPr/>
                </a:tc>
                <a:extLst>
                  <a:ext uri="{0D108BD9-81ED-4DB2-BD59-A6C34878D82A}">
                    <a16:rowId xmlns:a16="http://schemas.microsoft.com/office/drawing/2014/main" val="2062065596"/>
                  </a:ext>
                </a:extLst>
              </a:tr>
              <a:tr h="370840">
                <a:tc>
                  <a:txBody>
                    <a:bodyPr/>
                    <a:lstStyle/>
                    <a:p>
                      <a:pPr algn="ctr"/>
                      <a:r>
                        <a:rPr lang="en-US"/>
                        <a:t>2030</a:t>
                      </a:r>
                    </a:p>
                  </a:txBody>
                  <a:tcPr/>
                </a:tc>
                <a:tc>
                  <a:txBody>
                    <a:bodyPr/>
                    <a:lstStyle/>
                    <a:p>
                      <a:pPr algn="ctr"/>
                      <a:r>
                        <a:rPr lang="en-US"/>
                        <a:t>1,156</a:t>
                      </a:r>
                    </a:p>
                  </a:txBody>
                  <a:tcPr/>
                </a:tc>
                <a:tc>
                  <a:txBody>
                    <a:bodyPr/>
                    <a:lstStyle/>
                    <a:p>
                      <a:pPr algn="ctr"/>
                      <a:r>
                        <a:rPr lang="en-US"/>
                        <a:t>1,728</a:t>
                      </a:r>
                    </a:p>
                  </a:txBody>
                  <a:tcPr/>
                </a:tc>
                <a:tc>
                  <a:txBody>
                    <a:bodyPr/>
                    <a:lstStyle/>
                    <a:p>
                      <a:pPr algn="ctr"/>
                      <a:r>
                        <a:rPr lang="en-US"/>
                        <a:t>1,156</a:t>
                      </a:r>
                    </a:p>
                  </a:txBody>
                  <a:tcPr/>
                </a:tc>
                <a:extLst>
                  <a:ext uri="{0D108BD9-81ED-4DB2-BD59-A6C34878D82A}">
                    <a16:rowId xmlns:a16="http://schemas.microsoft.com/office/drawing/2014/main" val="1717636298"/>
                  </a:ext>
                </a:extLst>
              </a:tr>
              <a:tr h="370840">
                <a:tc>
                  <a:txBody>
                    <a:bodyPr/>
                    <a:lstStyle/>
                    <a:p>
                      <a:pPr algn="ctr"/>
                      <a:r>
                        <a:rPr lang="en-US"/>
                        <a:t>2035</a:t>
                      </a:r>
                    </a:p>
                  </a:txBody>
                  <a:tcPr/>
                </a:tc>
                <a:tc>
                  <a:txBody>
                    <a:bodyPr/>
                    <a:lstStyle/>
                    <a:p>
                      <a:pPr algn="ctr"/>
                      <a:r>
                        <a:rPr lang="en-US"/>
                        <a:t>3,739</a:t>
                      </a:r>
                    </a:p>
                  </a:txBody>
                  <a:tcPr/>
                </a:tc>
                <a:tc>
                  <a:txBody>
                    <a:bodyPr/>
                    <a:lstStyle/>
                    <a:p>
                      <a:pPr algn="ctr"/>
                      <a:r>
                        <a:rPr lang="en-US"/>
                        <a:t>5,590</a:t>
                      </a:r>
                    </a:p>
                  </a:txBody>
                  <a:tcPr/>
                </a:tc>
                <a:tc>
                  <a:txBody>
                    <a:bodyPr/>
                    <a:lstStyle/>
                    <a:p>
                      <a:pPr algn="ctr"/>
                      <a:r>
                        <a:rPr lang="en-US"/>
                        <a:t>3,739</a:t>
                      </a:r>
                    </a:p>
                  </a:txBody>
                  <a:tcPr/>
                </a:tc>
                <a:extLst>
                  <a:ext uri="{0D108BD9-81ED-4DB2-BD59-A6C34878D82A}">
                    <a16:rowId xmlns:a16="http://schemas.microsoft.com/office/drawing/2014/main" val="1517307757"/>
                  </a:ext>
                </a:extLst>
              </a:tr>
              <a:tr h="370840">
                <a:tc>
                  <a:txBody>
                    <a:bodyPr/>
                    <a:lstStyle/>
                    <a:p>
                      <a:pPr algn="ctr"/>
                      <a:r>
                        <a:rPr lang="en-US"/>
                        <a:t>2040</a:t>
                      </a:r>
                    </a:p>
                  </a:txBody>
                  <a:tcPr/>
                </a:tc>
                <a:tc>
                  <a:txBody>
                    <a:bodyPr/>
                    <a:lstStyle/>
                    <a:p>
                      <a:pPr algn="ctr"/>
                      <a:r>
                        <a:rPr lang="en-US"/>
                        <a:t>3,720</a:t>
                      </a:r>
                    </a:p>
                  </a:txBody>
                  <a:tcPr/>
                </a:tc>
                <a:tc>
                  <a:txBody>
                    <a:bodyPr/>
                    <a:lstStyle/>
                    <a:p>
                      <a:pPr algn="ctr"/>
                      <a:r>
                        <a:rPr lang="en-US"/>
                        <a:t>5,562</a:t>
                      </a:r>
                    </a:p>
                  </a:txBody>
                  <a:tcPr/>
                </a:tc>
                <a:tc>
                  <a:txBody>
                    <a:bodyPr/>
                    <a:lstStyle/>
                    <a:p>
                      <a:pPr algn="ctr"/>
                      <a:r>
                        <a:rPr lang="en-US"/>
                        <a:t>3,720</a:t>
                      </a:r>
                    </a:p>
                  </a:txBody>
                  <a:tcPr/>
                </a:tc>
                <a:extLst>
                  <a:ext uri="{0D108BD9-81ED-4DB2-BD59-A6C34878D82A}">
                    <a16:rowId xmlns:a16="http://schemas.microsoft.com/office/drawing/2014/main" val="78817520"/>
                  </a:ext>
                </a:extLst>
              </a:tr>
            </a:tbl>
          </a:graphicData>
        </a:graphic>
      </p:graphicFrame>
      <p:sp>
        <p:nvSpPr>
          <p:cNvPr id="5" name="Text Placeholder 4">
            <a:extLst>
              <a:ext uri="{FF2B5EF4-FFF2-40B4-BE49-F238E27FC236}">
                <a16:creationId xmlns:a16="http://schemas.microsoft.com/office/drawing/2014/main" id="{0D5F5447-C694-4315-8633-77B930A7CA8A}"/>
              </a:ext>
            </a:extLst>
          </p:cNvPr>
          <p:cNvSpPr>
            <a:spLocks noGrp="1"/>
          </p:cNvSpPr>
          <p:nvPr>
            <p:ph type="body" sz="quarter" idx="3"/>
          </p:nvPr>
        </p:nvSpPr>
        <p:spPr>
          <a:xfrm>
            <a:off x="6361427" y="1246504"/>
            <a:ext cx="5183188" cy="823912"/>
          </a:xfrm>
        </p:spPr>
        <p:txBody>
          <a:bodyPr>
            <a:normAutofit lnSpcReduction="10000"/>
          </a:bodyPr>
          <a:lstStyle/>
          <a:p>
            <a:pPr algn="ctr"/>
            <a:r>
              <a:rPr lang="en-US"/>
              <a:t>Anticipated Infrastructure </a:t>
            </a:r>
          </a:p>
          <a:p>
            <a:pPr algn="ctr"/>
            <a:r>
              <a:rPr lang="en-US"/>
              <a:t>Investment Needs ($ millions)</a:t>
            </a:r>
          </a:p>
        </p:txBody>
      </p:sp>
      <p:sp>
        <p:nvSpPr>
          <p:cNvPr id="6" name="Content Placeholder 5">
            <a:extLst>
              <a:ext uri="{FF2B5EF4-FFF2-40B4-BE49-F238E27FC236}">
                <a16:creationId xmlns:a16="http://schemas.microsoft.com/office/drawing/2014/main" id="{037AAF55-45DF-4E52-AE71-FCDED2756A82}"/>
              </a:ext>
            </a:extLst>
          </p:cNvPr>
          <p:cNvSpPr>
            <a:spLocks noGrp="1"/>
          </p:cNvSpPr>
          <p:nvPr>
            <p:ph sz="quarter" idx="4"/>
          </p:nvPr>
        </p:nvSpPr>
        <p:spPr/>
        <p:txBody>
          <a:bodyPr/>
          <a:lstStyle/>
          <a:p>
            <a:pPr marL="0" indent="0">
              <a:buNone/>
            </a:pPr>
            <a:endParaRPr lang="en-US"/>
          </a:p>
          <a:p>
            <a:pPr marL="0" indent="0">
              <a:buNone/>
            </a:pPr>
            <a:endParaRPr lang="en-US"/>
          </a:p>
        </p:txBody>
      </p:sp>
      <p:graphicFrame>
        <p:nvGraphicFramePr>
          <p:cNvPr id="8" name="Table 8">
            <a:extLst>
              <a:ext uri="{FF2B5EF4-FFF2-40B4-BE49-F238E27FC236}">
                <a16:creationId xmlns:a16="http://schemas.microsoft.com/office/drawing/2014/main" id="{4EC5F7CF-DD4E-44F6-B5AF-C2AD7B031110}"/>
              </a:ext>
            </a:extLst>
          </p:cNvPr>
          <p:cNvGraphicFramePr>
            <a:graphicFrameLocks noGrp="1"/>
          </p:cNvGraphicFramePr>
          <p:nvPr>
            <p:extLst>
              <p:ext uri="{D42A27DB-BD31-4B8C-83A1-F6EECF244321}">
                <p14:modId xmlns:p14="http://schemas.microsoft.com/office/powerpoint/2010/main" val="382993428"/>
              </p:ext>
            </p:extLst>
          </p:nvPr>
        </p:nvGraphicFramePr>
        <p:xfrm>
          <a:off x="6361427" y="2137408"/>
          <a:ext cx="4804734" cy="1854200"/>
        </p:xfrm>
        <a:graphic>
          <a:graphicData uri="http://schemas.openxmlformats.org/drawingml/2006/table">
            <a:tbl>
              <a:tblPr firstRow="1" bandRow="1">
                <a:tableStyleId>{F5AB1C69-6EDB-4FF4-983F-18BD219EF322}</a:tableStyleId>
              </a:tblPr>
              <a:tblGrid>
                <a:gridCol w="1601578">
                  <a:extLst>
                    <a:ext uri="{9D8B030D-6E8A-4147-A177-3AD203B41FA5}">
                      <a16:colId xmlns:a16="http://schemas.microsoft.com/office/drawing/2014/main" val="1965304557"/>
                    </a:ext>
                  </a:extLst>
                </a:gridCol>
                <a:gridCol w="1601578">
                  <a:extLst>
                    <a:ext uri="{9D8B030D-6E8A-4147-A177-3AD203B41FA5}">
                      <a16:colId xmlns:a16="http://schemas.microsoft.com/office/drawing/2014/main" val="1451068097"/>
                    </a:ext>
                  </a:extLst>
                </a:gridCol>
                <a:gridCol w="1601578">
                  <a:extLst>
                    <a:ext uri="{9D8B030D-6E8A-4147-A177-3AD203B41FA5}">
                      <a16:colId xmlns:a16="http://schemas.microsoft.com/office/drawing/2014/main" val="1951085283"/>
                    </a:ext>
                  </a:extLst>
                </a:gridCol>
              </a:tblGrid>
              <a:tr h="370840">
                <a:tc>
                  <a:txBody>
                    <a:bodyPr/>
                    <a:lstStyle/>
                    <a:p>
                      <a:endParaRPr lang="en-US"/>
                    </a:p>
                  </a:txBody>
                  <a:tcPr/>
                </a:tc>
                <a:tc>
                  <a:txBody>
                    <a:bodyPr/>
                    <a:lstStyle/>
                    <a:p>
                      <a:r>
                        <a:rPr lang="en-US"/>
                        <a:t>250-360 kW</a:t>
                      </a:r>
                    </a:p>
                  </a:txBody>
                  <a:tcPr/>
                </a:tc>
                <a:tc>
                  <a:txBody>
                    <a:bodyPr/>
                    <a:lstStyle/>
                    <a:p>
                      <a:r>
                        <a:rPr lang="en-US"/>
                        <a:t>20-30 kW</a:t>
                      </a:r>
                    </a:p>
                  </a:txBody>
                  <a:tcPr/>
                </a:tc>
                <a:extLst>
                  <a:ext uri="{0D108BD9-81ED-4DB2-BD59-A6C34878D82A}">
                    <a16:rowId xmlns:a16="http://schemas.microsoft.com/office/drawing/2014/main" val="711034403"/>
                  </a:ext>
                </a:extLst>
              </a:tr>
              <a:tr h="370840">
                <a:tc>
                  <a:txBody>
                    <a:bodyPr/>
                    <a:lstStyle/>
                    <a:p>
                      <a:pPr algn="ctr"/>
                      <a:r>
                        <a:rPr lang="en-US"/>
                        <a:t>2025</a:t>
                      </a:r>
                    </a:p>
                  </a:txBody>
                  <a:tcPr/>
                </a:tc>
                <a:tc>
                  <a:txBody>
                    <a:bodyPr/>
                    <a:lstStyle/>
                    <a:p>
                      <a:pPr algn="ctr"/>
                      <a:r>
                        <a:rPr lang="en-US"/>
                        <a:t>$37</a:t>
                      </a:r>
                    </a:p>
                  </a:txBody>
                  <a:tcPr/>
                </a:tc>
                <a:tc>
                  <a:txBody>
                    <a:bodyPr/>
                    <a:lstStyle/>
                    <a:p>
                      <a:pPr algn="ctr"/>
                      <a:r>
                        <a:rPr lang="en-US"/>
                        <a:t>$8</a:t>
                      </a:r>
                    </a:p>
                  </a:txBody>
                  <a:tcPr/>
                </a:tc>
                <a:extLst>
                  <a:ext uri="{0D108BD9-81ED-4DB2-BD59-A6C34878D82A}">
                    <a16:rowId xmlns:a16="http://schemas.microsoft.com/office/drawing/2014/main" val="1792389404"/>
                  </a:ext>
                </a:extLst>
              </a:tr>
              <a:tr h="370840">
                <a:tc>
                  <a:txBody>
                    <a:bodyPr/>
                    <a:lstStyle/>
                    <a:p>
                      <a:pPr algn="ctr"/>
                      <a:r>
                        <a:rPr lang="en-US"/>
                        <a:t>2030</a:t>
                      </a:r>
                    </a:p>
                  </a:txBody>
                  <a:tcPr/>
                </a:tc>
                <a:tc>
                  <a:txBody>
                    <a:bodyPr/>
                    <a:lstStyle/>
                    <a:p>
                      <a:pPr algn="ctr"/>
                      <a:r>
                        <a:rPr lang="en-US"/>
                        <a:t>$209</a:t>
                      </a:r>
                    </a:p>
                  </a:txBody>
                  <a:tcPr/>
                </a:tc>
                <a:tc>
                  <a:txBody>
                    <a:bodyPr/>
                    <a:lstStyle/>
                    <a:p>
                      <a:pPr algn="ctr"/>
                      <a:r>
                        <a:rPr lang="en-US"/>
                        <a:t>$48</a:t>
                      </a:r>
                    </a:p>
                  </a:txBody>
                  <a:tcPr/>
                </a:tc>
                <a:extLst>
                  <a:ext uri="{0D108BD9-81ED-4DB2-BD59-A6C34878D82A}">
                    <a16:rowId xmlns:a16="http://schemas.microsoft.com/office/drawing/2014/main" val="205408928"/>
                  </a:ext>
                </a:extLst>
              </a:tr>
              <a:tr h="370840">
                <a:tc>
                  <a:txBody>
                    <a:bodyPr/>
                    <a:lstStyle/>
                    <a:p>
                      <a:pPr algn="ctr"/>
                      <a:r>
                        <a:rPr lang="en-US"/>
                        <a:t>2035</a:t>
                      </a:r>
                    </a:p>
                  </a:txBody>
                  <a:tcPr/>
                </a:tc>
                <a:tc>
                  <a:txBody>
                    <a:bodyPr/>
                    <a:lstStyle/>
                    <a:p>
                      <a:pPr algn="ctr"/>
                      <a:r>
                        <a:rPr lang="en-US"/>
                        <a:t>$677</a:t>
                      </a:r>
                    </a:p>
                  </a:txBody>
                  <a:tcPr/>
                </a:tc>
                <a:tc>
                  <a:txBody>
                    <a:bodyPr/>
                    <a:lstStyle/>
                    <a:p>
                      <a:pPr algn="ctr"/>
                      <a:r>
                        <a:rPr lang="en-US"/>
                        <a:t>$154</a:t>
                      </a:r>
                    </a:p>
                  </a:txBody>
                  <a:tcPr/>
                </a:tc>
                <a:extLst>
                  <a:ext uri="{0D108BD9-81ED-4DB2-BD59-A6C34878D82A}">
                    <a16:rowId xmlns:a16="http://schemas.microsoft.com/office/drawing/2014/main" val="3811974261"/>
                  </a:ext>
                </a:extLst>
              </a:tr>
              <a:tr h="370840">
                <a:tc>
                  <a:txBody>
                    <a:bodyPr/>
                    <a:lstStyle/>
                    <a:p>
                      <a:pPr algn="ctr"/>
                      <a:r>
                        <a:rPr lang="en-US"/>
                        <a:t>2040</a:t>
                      </a:r>
                    </a:p>
                  </a:txBody>
                  <a:tcPr/>
                </a:tc>
                <a:tc>
                  <a:txBody>
                    <a:bodyPr/>
                    <a:lstStyle/>
                    <a:p>
                      <a:pPr algn="ctr"/>
                      <a:r>
                        <a:rPr lang="en-US"/>
                        <a:t>$673</a:t>
                      </a:r>
                    </a:p>
                  </a:txBody>
                  <a:tcPr/>
                </a:tc>
                <a:tc>
                  <a:txBody>
                    <a:bodyPr/>
                    <a:lstStyle/>
                    <a:p>
                      <a:pPr algn="ctr"/>
                      <a:r>
                        <a:rPr lang="en-US"/>
                        <a:t>$153</a:t>
                      </a:r>
                    </a:p>
                  </a:txBody>
                  <a:tcPr/>
                </a:tc>
                <a:extLst>
                  <a:ext uri="{0D108BD9-81ED-4DB2-BD59-A6C34878D82A}">
                    <a16:rowId xmlns:a16="http://schemas.microsoft.com/office/drawing/2014/main" val="377347425"/>
                  </a:ext>
                </a:extLst>
              </a:tr>
            </a:tbl>
          </a:graphicData>
        </a:graphic>
      </p:graphicFrame>
    </p:spTree>
    <p:extLst>
      <p:ext uri="{BB962C8B-B14F-4D97-AF65-F5344CB8AC3E}">
        <p14:creationId xmlns:p14="http://schemas.microsoft.com/office/powerpoint/2010/main" val="1663042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err="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1" y="1276351"/>
            <a:ext cx="5416118"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Spanish</a:t>
            </a:r>
            <a:r>
              <a:rPr lang="en-US" sz="8000" i="1"/>
              <a:t>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5983894" y="1302126"/>
            <a:ext cx="5827106" cy="1790234"/>
          </a:xfrm>
          <a:prstGeom prst="rect">
            <a:avLst/>
          </a:prstGeom>
          <a:noFill/>
        </p:spPr>
        <p:txBody>
          <a:bodyPr wrap="square" lIns="91440" tIns="45720" rIns="91440" bIns="45720" rtlCol="0" anchor="t">
            <a:spAutoFit/>
          </a:bodyPr>
          <a:lstStyle/>
          <a:p>
            <a:pPr marL="285750" marR="0" lvl="0" indent="-285750" defTabSz="914400" fontAlgn="auto">
              <a:lnSpc>
                <a:spcPct val="70000"/>
              </a:lnSpc>
              <a:spcBef>
                <a:spcPts val="1000"/>
              </a:spcBef>
              <a:spcAft>
                <a:spcPts val="0"/>
              </a:spcAft>
              <a:buClrTx/>
              <a:buSzPct val="90000"/>
              <a:buFont typeface="System Font Regular"/>
              <a:buChar char="&gt;"/>
              <a:tabLst/>
              <a:defRPr/>
            </a:pPr>
            <a:r>
              <a:rPr lang="en-US" sz="2000" i="1"/>
              <a:t>&gt;</a:t>
            </a:r>
            <a:r>
              <a:rPr lang="en-US" sz="2000" i="1" err="1"/>
              <a:t>Haga</a:t>
            </a:r>
            <a:r>
              <a:rPr lang="en-US" sz="2000" i="1"/>
              <a:t> </a:t>
            </a:r>
            <a:r>
              <a:rPr lang="en-US" sz="2000" i="1" err="1"/>
              <a:t>clic</a:t>
            </a:r>
            <a:r>
              <a:rPr lang="en-US" sz="2000" i="1"/>
              <a:t> </a:t>
            </a:r>
            <a:r>
              <a:rPr lang="en-US" sz="2000" i="1" err="1"/>
              <a:t>en</a:t>
            </a:r>
            <a:r>
              <a:rPr lang="en-US" sz="2000" i="1"/>
              <a:t> </a:t>
            </a:r>
            <a:r>
              <a:rPr lang="en-US" sz="2000" i="1" err="1"/>
              <a:t>el</a:t>
            </a:r>
            <a:r>
              <a:rPr lang="en-US" sz="2000" i="1"/>
              <a:t> </a:t>
            </a:r>
            <a:r>
              <a:rPr lang="en-US" sz="2000" i="1" err="1"/>
              <a:t>ícono</a:t>
            </a:r>
            <a:r>
              <a:rPr lang="en-US" sz="2000" i="1"/>
              <a:t> de </a:t>
            </a:r>
            <a:r>
              <a:rPr lang="en-US" sz="2000" b="1" i="1" err="1"/>
              <a:t>Interpretación</a:t>
            </a:r>
            <a:r>
              <a:rPr lang="en-US" sz="2000" i="1"/>
              <a:t> </a:t>
            </a:r>
            <a:r>
              <a:rPr lang="en-US" sz="2000" i="1" err="1"/>
              <a:t>en</a:t>
            </a:r>
            <a:r>
              <a:rPr lang="en-US" sz="2000" i="1"/>
              <a:t> </a:t>
            </a:r>
            <a:br>
              <a:rPr lang="en-US" sz="2000" i="1"/>
            </a:br>
            <a:r>
              <a:rPr lang="en-US" sz="2000" i="1" err="1"/>
              <a:t>los</a:t>
            </a:r>
            <a:r>
              <a:rPr lang="en-US" sz="2000" i="1"/>
              <a:t> </a:t>
            </a:r>
            <a:r>
              <a:rPr lang="en-US" sz="2000" i="1" err="1"/>
              <a:t>controles</a:t>
            </a:r>
            <a:r>
              <a:rPr lang="en-US" sz="2000" i="1"/>
              <a:t> de </a:t>
            </a:r>
            <a:r>
              <a:rPr lang="en-US" sz="2000" i="1" err="1"/>
              <a:t>su</a:t>
            </a:r>
            <a:r>
              <a:rPr lang="en-US" sz="2000" i="1"/>
              <a:t> </a:t>
            </a:r>
            <a:r>
              <a:rPr lang="en-US" sz="2000" i="1" err="1"/>
              <a:t>reunión</a:t>
            </a:r>
            <a:r>
              <a:rPr lang="en-US" sz="2000" i="1"/>
              <a:t> para </a:t>
            </a:r>
            <a:r>
              <a:rPr lang="en-US" sz="2000" i="1" err="1"/>
              <a:t>ingresar</a:t>
            </a:r>
            <a:r>
              <a:rPr lang="en-US" sz="2000" i="1"/>
              <a:t> la </a:t>
            </a:r>
            <a:r>
              <a:rPr lang="en-US" sz="2000" i="1" err="1"/>
              <a:t>sala</a:t>
            </a:r>
            <a:r>
              <a:rPr lang="en-US" sz="2000" i="1"/>
              <a:t> </a:t>
            </a:r>
            <a:br>
              <a:rPr lang="en-US" sz="2000" i="1"/>
            </a:br>
            <a:r>
              <a:rPr lang="en-US" sz="2000" i="1" err="1"/>
              <a:t>en</a:t>
            </a:r>
            <a:r>
              <a:rPr lang="en-US" sz="2000" i="1"/>
              <a:t> </a:t>
            </a:r>
            <a:r>
              <a:rPr lang="en-US" sz="2000" i="1" err="1"/>
              <a:t>español</a:t>
            </a:r>
            <a:endParaRPr lang="en-US" sz="2000" i="1"/>
          </a:p>
          <a:p>
            <a:pPr marL="285750" marR="0" lvl="0" indent="-285750" defTabSz="914400" fontAlgn="auto">
              <a:lnSpc>
                <a:spcPct val="70000"/>
              </a:lnSpc>
              <a:spcBef>
                <a:spcPts val="1000"/>
              </a:spcBef>
              <a:spcAft>
                <a:spcPts val="0"/>
              </a:spcAft>
              <a:buClrTx/>
              <a:buSzPct val="90000"/>
              <a:buFont typeface="System Font Regular"/>
              <a:buChar char="&gt;"/>
              <a:tabLst/>
              <a:defRPr/>
            </a:pPr>
            <a:r>
              <a:rPr lang="es-ES" sz="2000" i="1"/>
              <a:t>(Opcional) Para escuchar solo el idioma interpretado, haga clic en “</a:t>
            </a:r>
            <a:r>
              <a:rPr lang="es-ES" sz="2000" b="1" i="1"/>
              <a:t>Mute Original Audio</a:t>
            </a:r>
            <a:r>
              <a:rPr lang="es-ES" sz="2000" i="1"/>
              <a:t>” </a:t>
            </a:r>
            <a:br>
              <a:rPr lang="es-ES" sz="2000" i="1"/>
            </a:br>
            <a:r>
              <a:rPr lang="es-ES" sz="2000" i="1"/>
              <a:t>o “</a:t>
            </a:r>
            <a:r>
              <a:rPr lang="es-ES" sz="2000" b="1" i="1"/>
              <a:t>Silenciar audio original</a:t>
            </a:r>
            <a:r>
              <a:rPr lang="es-ES" sz="2000" i="1"/>
              <a:t>”</a:t>
            </a:r>
            <a:endParaRPr lang="en-US" sz="2000" i="1"/>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A30A-9707-4152-9FD7-9EFFE10EFC57}"/>
              </a:ext>
            </a:extLst>
          </p:cNvPr>
          <p:cNvSpPr>
            <a:spLocks noGrp="1"/>
          </p:cNvSpPr>
          <p:nvPr>
            <p:ph type="title"/>
          </p:nvPr>
        </p:nvSpPr>
        <p:spPr>
          <a:xfrm>
            <a:off x="340789" y="251892"/>
            <a:ext cx="9045633" cy="429145"/>
          </a:xfrm>
        </p:spPr>
        <p:txBody>
          <a:bodyPr/>
          <a:lstStyle/>
          <a:p>
            <a:r>
              <a:rPr lang="en-US"/>
              <a:t>Infrastructure Needs &amp; Cost Assessment – </a:t>
            </a:r>
            <a:br>
              <a:rPr lang="en-US"/>
            </a:br>
            <a:r>
              <a:rPr lang="en-US"/>
              <a:t>Hydrogen Drayage Trucks</a:t>
            </a:r>
          </a:p>
        </p:txBody>
      </p:sp>
      <p:sp>
        <p:nvSpPr>
          <p:cNvPr id="3" name="Content Placeholder 2">
            <a:extLst>
              <a:ext uri="{FF2B5EF4-FFF2-40B4-BE49-F238E27FC236}">
                <a16:creationId xmlns:a16="http://schemas.microsoft.com/office/drawing/2014/main" id="{7D906874-503F-4BD0-B53F-AD68FA97CCDE}"/>
              </a:ext>
            </a:extLst>
          </p:cNvPr>
          <p:cNvSpPr>
            <a:spLocks noGrp="1"/>
          </p:cNvSpPr>
          <p:nvPr>
            <p:ph sz="half" idx="1"/>
          </p:nvPr>
        </p:nvSpPr>
        <p:spPr>
          <a:xfrm>
            <a:off x="381000" y="1276350"/>
            <a:ext cx="5530702" cy="4796789"/>
          </a:xfrm>
        </p:spPr>
        <p:txBody>
          <a:bodyPr/>
          <a:lstStyle/>
          <a:p>
            <a:pPr marL="0" indent="0">
              <a:buNone/>
            </a:pPr>
            <a:r>
              <a:rPr lang="en-US" sz="2400" b="1"/>
              <a:t>Projected daily aggregate energy needs to support Hydrogen Class 8 drayage trucks</a:t>
            </a:r>
          </a:p>
          <a:p>
            <a:pPr marL="0" indent="0">
              <a:buNone/>
            </a:pPr>
            <a:endParaRPr lang="en-US"/>
          </a:p>
        </p:txBody>
      </p:sp>
      <p:sp>
        <p:nvSpPr>
          <p:cNvPr id="4" name="Content Placeholder 3">
            <a:extLst>
              <a:ext uri="{FF2B5EF4-FFF2-40B4-BE49-F238E27FC236}">
                <a16:creationId xmlns:a16="http://schemas.microsoft.com/office/drawing/2014/main" id="{185F20C9-749B-4BAC-98D5-91D0740687DC}"/>
              </a:ext>
            </a:extLst>
          </p:cNvPr>
          <p:cNvSpPr>
            <a:spLocks noGrp="1"/>
          </p:cNvSpPr>
          <p:nvPr>
            <p:ph sz="half" idx="2"/>
          </p:nvPr>
        </p:nvSpPr>
        <p:spPr>
          <a:xfrm>
            <a:off x="6336569" y="1983411"/>
            <a:ext cx="6071191" cy="4351338"/>
          </a:xfrm>
        </p:spPr>
        <p:txBody>
          <a:bodyPr/>
          <a:lstStyle/>
          <a:p>
            <a:pPr marL="0" indent="0">
              <a:buNone/>
            </a:pPr>
            <a:r>
              <a:rPr lang="en-US" sz="2400" b="1"/>
              <a:t>How much power does 1 kg of Hydrogen produce?</a:t>
            </a:r>
          </a:p>
          <a:p>
            <a:pPr marL="0" indent="0">
              <a:buNone/>
            </a:pPr>
            <a:endParaRPr lang="en-US" sz="2400" b="1"/>
          </a:p>
          <a:p>
            <a:pPr marL="0" indent="0">
              <a:buNone/>
            </a:pPr>
            <a:r>
              <a:rPr lang="en-US" sz="2400" b="1"/>
              <a:t>1 kg (2.2 pounds) = 1 gallon (6.2 pounds)</a:t>
            </a:r>
          </a:p>
          <a:p>
            <a:pPr marL="0" indent="0">
              <a:buNone/>
            </a:pPr>
            <a:r>
              <a:rPr lang="en-US" sz="2400" b="1"/>
              <a:t>			  of gasoline  </a:t>
            </a:r>
          </a:p>
        </p:txBody>
      </p:sp>
      <p:graphicFrame>
        <p:nvGraphicFramePr>
          <p:cNvPr id="5" name="Table 4">
            <a:extLst>
              <a:ext uri="{FF2B5EF4-FFF2-40B4-BE49-F238E27FC236}">
                <a16:creationId xmlns:a16="http://schemas.microsoft.com/office/drawing/2014/main" id="{FC0D4944-17F9-4616-B2B4-BFA48BAD8CB7}"/>
              </a:ext>
            </a:extLst>
          </p:cNvPr>
          <p:cNvGraphicFramePr>
            <a:graphicFrameLocks noGrp="1"/>
          </p:cNvGraphicFramePr>
          <p:nvPr>
            <p:extLst>
              <p:ext uri="{D42A27DB-BD31-4B8C-83A1-F6EECF244321}">
                <p14:modId xmlns:p14="http://schemas.microsoft.com/office/powerpoint/2010/main" val="1966175101"/>
              </p:ext>
            </p:extLst>
          </p:nvPr>
        </p:nvGraphicFramePr>
        <p:xfrm>
          <a:off x="512608" y="2313818"/>
          <a:ext cx="3863704" cy="2230363"/>
        </p:xfrm>
        <a:graphic>
          <a:graphicData uri="http://schemas.openxmlformats.org/drawingml/2006/table">
            <a:tbl>
              <a:tblPr firstRow="1" bandRow="1">
                <a:tableStyleId>{5C22544A-7EE6-4342-B048-85BDC9FD1C3A}</a:tableStyleId>
              </a:tblPr>
              <a:tblGrid>
                <a:gridCol w="799720">
                  <a:extLst>
                    <a:ext uri="{9D8B030D-6E8A-4147-A177-3AD203B41FA5}">
                      <a16:colId xmlns:a16="http://schemas.microsoft.com/office/drawing/2014/main" val="3914847481"/>
                    </a:ext>
                  </a:extLst>
                </a:gridCol>
                <a:gridCol w="3063984">
                  <a:extLst>
                    <a:ext uri="{9D8B030D-6E8A-4147-A177-3AD203B41FA5}">
                      <a16:colId xmlns:a16="http://schemas.microsoft.com/office/drawing/2014/main" val="2137266475"/>
                    </a:ext>
                  </a:extLst>
                </a:gridCol>
              </a:tblGrid>
              <a:tr h="370840">
                <a:tc>
                  <a:txBody>
                    <a:bodyPr/>
                    <a:lstStyle/>
                    <a:p>
                      <a:r>
                        <a:rPr lang="en-US"/>
                        <a:t>Year</a:t>
                      </a:r>
                    </a:p>
                  </a:txBody>
                  <a:tcPr/>
                </a:tc>
                <a:tc>
                  <a:txBody>
                    <a:bodyPr/>
                    <a:lstStyle/>
                    <a:p>
                      <a:r>
                        <a:rPr lang="en-US"/>
                        <a:t>Energy Needs</a:t>
                      </a:r>
                    </a:p>
                  </a:txBody>
                  <a:tcPr/>
                </a:tc>
                <a:extLst>
                  <a:ext uri="{0D108BD9-81ED-4DB2-BD59-A6C34878D82A}">
                    <a16:rowId xmlns:a16="http://schemas.microsoft.com/office/drawing/2014/main" val="3325368755"/>
                  </a:ext>
                </a:extLst>
              </a:tr>
              <a:tr h="370840">
                <a:tc>
                  <a:txBody>
                    <a:bodyPr/>
                    <a:lstStyle/>
                    <a:p>
                      <a:r>
                        <a:rPr lang="en-US"/>
                        <a:t>2020</a:t>
                      </a:r>
                    </a:p>
                  </a:txBody>
                  <a:tcPr/>
                </a:tc>
                <a:tc>
                  <a:txBody>
                    <a:bodyPr/>
                    <a:lstStyle/>
                    <a:p>
                      <a:r>
                        <a:rPr lang="en-US"/>
                        <a:t>10 kg per day</a:t>
                      </a:r>
                    </a:p>
                  </a:txBody>
                  <a:tcPr/>
                </a:tc>
                <a:extLst>
                  <a:ext uri="{0D108BD9-81ED-4DB2-BD59-A6C34878D82A}">
                    <a16:rowId xmlns:a16="http://schemas.microsoft.com/office/drawing/2014/main" val="1655856485"/>
                  </a:ext>
                </a:extLst>
              </a:tr>
              <a:tr h="376163">
                <a:tc>
                  <a:txBody>
                    <a:bodyPr/>
                    <a:lstStyle/>
                    <a:p>
                      <a:r>
                        <a:rPr lang="en-US"/>
                        <a:t>2025</a:t>
                      </a:r>
                    </a:p>
                  </a:txBody>
                  <a:tcPr/>
                </a:tc>
                <a:tc>
                  <a:txBody>
                    <a:bodyPr/>
                    <a:lstStyle/>
                    <a:p>
                      <a:r>
                        <a:rPr lang="en-US"/>
                        <a:t>740 kg per day</a:t>
                      </a:r>
                    </a:p>
                  </a:txBody>
                  <a:tcPr/>
                </a:tc>
                <a:extLst>
                  <a:ext uri="{0D108BD9-81ED-4DB2-BD59-A6C34878D82A}">
                    <a16:rowId xmlns:a16="http://schemas.microsoft.com/office/drawing/2014/main" val="2841851189"/>
                  </a:ext>
                </a:extLst>
              </a:tr>
              <a:tr h="370840">
                <a:tc>
                  <a:txBody>
                    <a:bodyPr/>
                    <a:lstStyle/>
                    <a:p>
                      <a:r>
                        <a:rPr lang="en-US"/>
                        <a:t>2030</a:t>
                      </a:r>
                    </a:p>
                  </a:txBody>
                  <a:tcPr/>
                </a:tc>
                <a:tc>
                  <a:txBody>
                    <a:bodyPr/>
                    <a:lstStyle/>
                    <a:p>
                      <a:r>
                        <a:rPr lang="en-US"/>
                        <a:t>8,100 kg per day</a:t>
                      </a:r>
                    </a:p>
                  </a:txBody>
                  <a:tcPr/>
                </a:tc>
                <a:extLst>
                  <a:ext uri="{0D108BD9-81ED-4DB2-BD59-A6C34878D82A}">
                    <a16:rowId xmlns:a16="http://schemas.microsoft.com/office/drawing/2014/main" val="1185105286"/>
                  </a:ext>
                </a:extLst>
              </a:tr>
              <a:tr h="370840">
                <a:tc>
                  <a:txBody>
                    <a:bodyPr/>
                    <a:lstStyle/>
                    <a:p>
                      <a:r>
                        <a:rPr lang="en-US"/>
                        <a:t>2035</a:t>
                      </a:r>
                    </a:p>
                  </a:txBody>
                  <a:tcPr/>
                </a:tc>
                <a:tc>
                  <a:txBody>
                    <a:bodyPr/>
                    <a:lstStyle/>
                    <a:p>
                      <a:r>
                        <a:rPr lang="en-US"/>
                        <a:t>15,800 kg per day</a:t>
                      </a:r>
                    </a:p>
                  </a:txBody>
                  <a:tcPr/>
                </a:tc>
                <a:extLst>
                  <a:ext uri="{0D108BD9-81ED-4DB2-BD59-A6C34878D82A}">
                    <a16:rowId xmlns:a16="http://schemas.microsoft.com/office/drawing/2014/main" val="3756935247"/>
                  </a:ext>
                </a:extLst>
              </a:tr>
              <a:tr h="370840">
                <a:tc>
                  <a:txBody>
                    <a:bodyPr/>
                    <a:lstStyle/>
                    <a:p>
                      <a:r>
                        <a:rPr lang="en-US"/>
                        <a:t>2040</a:t>
                      </a:r>
                    </a:p>
                  </a:txBody>
                  <a:tcPr/>
                </a:tc>
                <a:tc>
                  <a:txBody>
                    <a:bodyPr/>
                    <a:lstStyle/>
                    <a:p>
                      <a:r>
                        <a:rPr lang="en-US"/>
                        <a:t>18,000 kg per day</a:t>
                      </a:r>
                    </a:p>
                  </a:txBody>
                  <a:tcPr/>
                </a:tc>
                <a:extLst>
                  <a:ext uri="{0D108BD9-81ED-4DB2-BD59-A6C34878D82A}">
                    <a16:rowId xmlns:a16="http://schemas.microsoft.com/office/drawing/2014/main" val="1098901404"/>
                  </a:ext>
                </a:extLst>
              </a:tr>
            </a:tbl>
          </a:graphicData>
        </a:graphic>
      </p:graphicFrame>
      <p:pic>
        <p:nvPicPr>
          <p:cNvPr id="6" name="Picture 5">
            <a:extLst>
              <a:ext uri="{FF2B5EF4-FFF2-40B4-BE49-F238E27FC236}">
                <a16:creationId xmlns:a16="http://schemas.microsoft.com/office/drawing/2014/main" id="{A57EC9E6-0808-4B82-9CE4-A52DC2BEFF29}"/>
              </a:ext>
            </a:extLst>
          </p:cNvPr>
          <p:cNvPicPr>
            <a:picLocks noChangeAspect="1"/>
          </p:cNvPicPr>
          <p:nvPr/>
        </p:nvPicPr>
        <p:blipFill>
          <a:blip r:embed="rId3"/>
          <a:stretch>
            <a:fillRect/>
          </a:stretch>
        </p:blipFill>
        <p:spPr>
          <a:xfrm>
            <a:off x="6729280" y="3898809"/>
            <a:ext cx="1971342" cy="1971342"/>
          </a:xfrm>
          <a:prstGeom prst="rect">
            <a:avLst/>
          </a:prstGeom>
        </p:spPr>
      </p:pic>
      <p:pic>
        <p:nvPicPr>
          <p:cNvPr id="7" name="Picture 6">
            <a:extLst>
              <a:ext uri="{FF2B5EF4-FFF2-40B4-BE49-F238E27FC236}">
                <a16:creationId xmlns:a16="http://schemas.microsoft.com/office/drawing/2014/main" id="{96BF9E3E-7029-44C4-8785-BB6CD334FEDA}"/>
              </a:ext>
            </a:extLst>
          </p:cNvPr>
          <p:cNvPicPr>
            <a:picLocks noChangeAspect="1"/>
          </p:cNvPicPr>
          <p:nvPr/>
        </p:nvPicPr>
        <p:blipFill>
          <a:blip r:embed="rId4"/>
          <a:stretch>
            <a:fillRect/>
          </a:stretch>
        </p:blipFill>
        <p:spPr>
          <a:xfrm>
            <a:off x="8700622" y="4295562"/>
            <a:ext cx="1371600" cy="1371600"/>
          </a:xfrm>
          <a:prstGeom prst="rect">
            <a:avLst/>
          </a:prstGeom>
        </p:spPr>
      </p:pic>
      <p:pic>
        <p:nvPicPr>
          <p:cNvPr id="8" name="Picture 7">
            <a:extLst>
              <a:ext uri="{FF2B5EF4-FFF2-40B4-BE49-F238E27FC236}">
                <a16:creationId xmlns:a16="http://schemas.microsoft.com/office/drawing/2014/main" id="{749AB7AB-BDAA-49B3-BBDB-037BCFEDBFA7}"/>
              </a:ext>
            </a:extLst>
          </p:cNvPr>
          <p:cNvPicPr>
            <a:picLocks noChangeAspect="1"/>
          </p:cNvPicPr>
          <p:nvPr/>
        </p:nvPicPr>
        <p:blipFill>
          <a:blip r:embed="rId4"/>
          <a:stretch>
            <a:fillRect/>
          </a:stretch>
        </p:blipFill>
        <p:spPr>
          <a:xfrm>
            <a:off x="9982200" y="4295562"/>
            <a:ext cx="1371600" cy="1371600"/>
          </a:xfrm>
          <a:prstGeom prst="rect">
            <a:avLst/>
          </a:prstGeom>
        </p:spPr>
      </p:pic>
      <p:sp>
        <p:nvSpPr>
          <p:cNvPr id="9" name="TextBox 8">
            <a:extLst>
              <a:ext uri="{FF2B5EF4-FFF2-40B4-BE49-F238E27FC236}">
                <a16:creationId xmlns:a16="http://schemas.microsoft.com/office/drawing/2014/main" id="{049E532A-A4A8-487D-9460-00868E6BB5F6}"/>
              </a:ext>
            </a:extLst>
          </p:cNvPr>
          <p:cNvSpPr txBox="1"/>
          <p:nvPr/>
        </p:nvSpPr>
        <p:spPr>
          <a:xfrm>
            <a:off x="6420936" y="6073139"/>
            <a:ext cx="3335383" cy="261610"/>
          </a:xfrm>
          <a:prstGeom prst="rect">
            <a:avLst/>
          </a:prstGeom>
          <a:noFill/>
        </p:spPr>
        <p:txBody>
          <a:bodyPr wrap="square" rtlCol="0">
            <a:spAutoFit/>
          </a:bodyPr>
          <a:lstStyle/>
          <a:p>
            <a:r>
              <a:rPr lang="en-US" sz="1100"/>
              <a:t>Source: Alternative Fuel Data Center </a:t>
            </a:r>
          </a:p>
        </p:txBody>
      </p:sp>
    </p:spTree>
    <p:extLst>
      <p:ext uri="{BB962C8B-B14F-4D97-AF65-F5344CB8AC3E}">
        <p14:creationId xmlns:p14="http://schemas.microsoft.com/office/powerpoint/2010/main" val="2556449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61C7-C082-4730-95CA-EB67CB5327D2}"/>
              </a:ext>
            </a:extLst>
          </p:cNvPr>
          <p:cNvSpPr>
            <a:spLocks noGrp="1"/>
          </p:cNvSpPr>
          <p:nvPr>
            <p:ph type="title"/>
          </p:nvPr>
        </p:nvSpPr>
        <p:spPr/>
        <p:txBody>
          <a:bodyPr/>
          <a:lstStyle/>
          <a:p>
            <a:r>
              <a:rPr lang="en-US"/>
              <a:t>Infrastructure Needs &amp; Cost Assessment – </a:t>
            </a:r>
            <a:br>
              <a:rPr lang="en-US"/>
            </a:br>
            <a:r>
              <a:rPr lang="en-US"/>
              <a:t>Hydrogen Drayage Trucks</a:t>
            </a:r>
          </a:p>
        </p:txBody>
      </p:sp>
      <p:graphicFrame>
        <p:nvGraphicFramePr>
          <p:cNvPr id="4" name="Table 4">
            <a:extLst>
              <a:ext uri="{FF2B5EF4-FFF2-40B4-BE49-F238E27FC236}">
                <a16:creationId xmlns:a16="http://schemas.microsoft.com/office/drawing/2014/main" id="{43C20154-DF88-4505-9FB8-FE79E85BC703}"/>
              </a:ext>
            </a:extLst>
          </p:cNvPr>
          <p:cNvGraphicFramePr>
            <a:graphicFrameLocks noGrp="1"/>
          </p:cNvGraphicFramePr>
          <p:nvPr>
            <p:ph idx="1"/>
            <p:extLst>
              <p:ext uri="{D42A27DB-BD31-4B8C-83A1-F6EECF244321}">
                <p14:modId xmlns:p14="http://schemas.microsoft.com/office/powerpoint/2010/main" val="2184053184"/>
              </p:ext>
            </p:extLst>
          </p:nvPr>
        </p:nvGraphicFramePr>
        <p:xfrm>
          <a:off x="454744" y="1679613"/>
          <a:ext cx="10515598" cy="2225040"/>
        </p:xfrm>
        <a:graphic>
          <a:graphicData uri="http://schemas.openxmlformats.org/drawingml/2006/table">
            <a:tbl>
              <a:tblPr firstRow="1" bandRow="1">
                <a:tableStyleId>{5C22544A-7EE6-4342-B048-85BDC9FD1C3A}</a:tableStyleId>
              </a:tblPr>
              <a:tblGrid>
                <a:gridCol w="3262749">
                  <a:extLst>
                    <a:ext uri="{9D8B030D-6E8A-4147-A177-3AD203B41FA5}">
                      <a16:colId xmlns:a16="http://schemas.microsoft.com/office/drawing/2014/main" val="3659425841"/>
                    </a:ext>
                  </a:extLst>
                </a:gridCol>
                <a:gridCol w="1425774">
                  <a:extLst>
                    <a:ext uri="{9D8B030D-6E8A-4147-A177-3AD203B41FA5}">
                      <a16:colId xmlns:a16="http://schemas.microsoft.com/office/drawing/2014/main" val="25202038"/>
                    </a:ext>
                  </a:extLst>
                </a:gridCol>
                <a:gridCol w="1301794">
                  <a:extLst>
                    <a:ext uri="{9D8B030D-6E8A-4147-A177-3AD203B41FA5}">
                      <a16:colId xmlns:a16="http://schemas.microsoft.com/office/drawing/2014/main" val="3697588823"/>
                    </a:ext>
                  </a:extLst>
                </a:gridCol>
                <a:gridCol w="1413375">
                  <a:extLst>
                    <a:ext uri="{9D8B030D-6E8A-4147-A177-3AD203B41FA5}">
                      <a16:colId xmlns:a16="http://schemas.microsoft.com/office/drawing/2014/main" val="3858089442"/>
                    </a:ext>
                  </a:extLst>
                </a:gridCol>
                <a:gridCol w="1301794">
                  <a:extLst>
                    <a:ext uri="{9D8B030D-6E8A-4147-A177-3AD203B41FA5}">
                      <a16:colId xmlns:a16="http://schemas.microsoft.com/office/drawing/2014/main" val="3635735649"/>
                    </a:ext>
                  </a:extLst>
                </a:gridCol>
                <a:gridCol w="1810112">
                  <a:extLst>
                    <a:ext uri="{9D8B030D-6E8A-4147-A177-3AD203B41FA5}">
                      <a16:colId xmlns:a16="http://schemas.microsoft.com/office/drawing/2014/main" val="1567947018"/>
                    </a:ext>
                  </a:extLst>
                </a:gridCol>
              </a:tblGrid>
              <a:tr h="370840">
                <a:tc>
                  <a:txBody>
                    <a:bodyPr/>
                    <a:lstStyle/>
                    <a:p>
                      <a:r>
                        <a:rPr lang="en-US"/>
                        <a:t>Throughput Capacity in kg</a:t>
                      </a:r>
                    </a:p>
                  </a:txBody>
                  <a:tcPr/>
                </a:tc>
                <a:tc>
                  <a:txBody>
                    <a:bodyPr/>
                    <a:lstStyle/>
                    <a:p>
                      <a:pPr algn="ctr"/>
                      <a:r>
                        <a:rPr lang="en-US"/>
                        <a:t>2020</a:t>
                      </a:r>
                    </a:p>
                  </a:txBody>
                  <a:tcPr/>
                </a:tc>
                <a:tc>
                  <a:txBody>
                    <a:bodyPr/>
                    <a:lstStyle/>
                    <a:p>
                      <a:pPr algn="ctr"/>
                      <a:r>
                        <a:rPr lang="en-US"/>
                        <a:t>2025</a:t>
                      </a:r>
                    </a:p>
                  </a:txBody>
                  <a:tcPr/>
                </a:tc>
                <a:tc>
                  <a:txBody>
                    <a:bodyPr/>
                    <a:lstStyle/>
                    <a:p>
                      <a:pPr algn="ctr"/>
                      <a:r>
                        <a:rPr lang="en-US"/>
                        <a:t>2030</a:t>
                      </a:r>
                    </a:p>
                  </a:txBody>
                  <a:tcPr/>
                </a:tc>
                <a:tc>
                  <a:txBody>
                    <a:bodyPr/>
                    <a:lstStyle/>
                    <a:p>
                      <a:pPr algn="ctr"/>
                      <a:r>
                        <a:rPr lang="en-US"/>
                        <a:t>2035</a:t>
                      </a:r>
                    </a:p>
                  </a:txBody>
                  <a:tcPr/>
                </a:tc>
                <a:tc>
                  <a:txBody>
                    <a:bodyPr/>
                    <a:lstStyle/>
                    <a:p>
                      <a:pPr algn="ctr"/>
                      <a:r>
                        <a:rPr lang="en-US"/>
                        <a:t>2040</a:t>
                      </a:r>
                    </a:p>
                  </a:txBody>
                  <a:tcPr/>
                </a:tc>
                <a:extLst>
                  <a:ext uri="{0D108BD9-81ED-4DB2-BD59-A6C34878D82A}">
                    <a16:rowId xmlns:a16="http://schemas.microsoft.com/office/drawing/2014/main" val="278796110"/>
                  </a:ext>
                </a:extLst>
              </a:tr>
              <a:tr h="370840">
                <a:tc>
                  <a:txBody>
                    <a:bodyPr/>
                    <a:lstStyle/>
                    <a:p>
                      <a:pPr algn="ctr"/>
                      <a:r>
                        <a:rPr lang="en-US"/>
                        <a:t>1000</a:t>
                      </a:r>
                    </a:p>
                  </a:txBody>
                  <a:tcPr/>
                </a:tc>
                <a:tc>
                  <a:txBody>
                    <a:bodyPr/>
                    <a:lstStyle/>
                    <a:p>
                      <a:pPr algn="ctr"/>
                      <a:r>
                        <a:rPr lang="en-US"/>
                        <a:t>0</a:t>
                      </a:r>
                    </a:p>
                  </a:txBody>
                  <a:tcPr/>
                </a:tc>
                <a:tc>
                  <a:txBody>
                    <a:bodyPr/>
                    <a:lstStyle/>
                    <a:p>
                      <a:pPr algn="ctr"/>
                      <a:r>
                        <a:rPr lang="en-US"/>
                        <a:t>1</a:t>
                      </a:r>
                    </a:p>
                  </a:txBody>
                  <a:tcPr/>
                </a:tc>
                <a:tc>
                  <a:txBody>
                    <a:bodyPr/>
                    <a:lstStyle/>
                    <a:p>
                      <a:pPr algn="ctr"/>
                      <a:r>
                        <a:rPr lang="en-US"/>
                        <a:t>7</a:t>
                      </a:r>
                    </a:p>
                  </a:txBody>
                  <a:tcPr/>
                </a:tc>
                <a:tc>
                  <a:txBody>
                    <a:bodyPr/>
                    <a:lstStyle/>
                    <a:p>
                      <a:pPr algn="ctr"/>
                      <a:r>
                        <a:rPr lang="en-US"/>
                        <a:t>13</a:t>
                      </a:r>
                    </a:p>
                  </a:txBody>
                  <a:tcPr/>
                </a:tc>
                <a:tc>
                  <a:txBody>
                    <a:bodyPr/>
                    <a:lstStyle/>
                    <a:p>
                      <a:pPr algn="ctr"/>
                      <a:r>
                        <a:rPr lang="en-US"/>
                        <a:t>15</a:t>
                      </a:r>
                    </a:p>
                  </a:txBody>
                  <a:tcPr/>
                </a:tc>
                <a:extLst>
                  <a:ext uri="{0D108BD9-81ED-4DB2-BD59-A6C34878D82A}">
                    <a16:rowId xmlns:a16="http://schemas.microsoft.com/office/drawing/2014/main" val="1941908390"/>
                  </a:ext>
                </a:extLst>
              </a:tr>
              <a:tr h="370840">
                <a:tc>
                  <a:txBody>
                    <a:bodyPr/>
                    <a:lstStyle/>
                    <a:p>
                      <a:pPr algn="ctr"/>
                      <a:r>
                        <a:rPr lang="en-US"/>
                        <a:t>2000</a:t>
                      </a:r>
                    </a:p>
                  </a:txBody>
                  <a:tcPr/>
                </a:tc>
                <a:tc>
                  <a:txBody>
                    <a:bodyPr/>
                    <a:lstStyle/>
                    <a:p>
                      <a:pPr algn="ctr"/>
                      <a:r>
                        <a:rPr lang="en-US"/>
                        <a:t>0</a:t>
                      </a:r>
                    </a:p>
                  </a:txBody>
                  <a:tcPr/>
                </a:tc>
                <a:tc>
                  <a:txBody>
                    <a:bodyPr/>
                    <a:lstStyle/>
                    <a:p>
                      <a:pPr algn="ctr"/>
                      <a:r>
                        <a:rPr lang="en-US"/>
                        <a:t>0</a:t>
                      </a:r>
                    </a:p>
                  </a:txBody>
                  <a:tcPr/>
                </a:tc>
                <a:tc>
                  <a:txBody>
                    <a:bodyPr/>
                    <a:lstStyle/>
                    <a:p>
                      <a:pPr algn="ctr"/>
                      <a:r>
                        <a:rPr lang="en-US"/>
                        <a:t>3</a:t>
                      </a:r>
                    </a:p>
                  </a:txBody>
                  <a:tcPr/>
                </a:tc>
                <a:tc>
                  <a:txBody>
                    <a:bodyPr/>
                    <a:lstStyle/>
                    <a:p>
                      <a:pPr algn="ctr"/>
                      <a:r>
                        <a:rPr lang="en-US"/>
                        <a:t>7</a:t>
                      </a:r>
                    </a:p>
                  </a:txBody>
                  <a:tcPr/>
                </a:tc>
                <a:tc>
                  <a:txBody>
                    <a:bodyPr/>
                    <a:lstStyle/>
                    <a:p>
                      <a:pPr algn="ctr"/>
                      <a:r>
                        <a:rPr lang="en-US"/>
                        <a:t>8</a:t>
                      </a:r>
                    </a:p>
                  </a:txBody>
                  <a:tcPr/>
                </a:tc>
                <a:extLst>
                  <a:ext uri="{0D108BD9-81ED-4DB2-BD59-A6C34878D82A}">
                    <a16:rowId xmlns:a16="http://schemas.microsoft.com/office/drawing/2014/main" val="2044209329"/>
                  </a:ext>
                </a:extLst>
              </a:tr>
              <a:tr h="370840">
                <a:tc>
                  <a:txBody>
                    <a:bodyPr/>
                    <a:lstStyle/>
                    <a:p>
                      <a:pPr algn="ctr"/>
                      <a:r>
                        <a:rPr lang="en-US"/>
                        <a:t>3000</a:t>
                      </a:r>
                    </a:p>
                  </a:txBody>
                  <a:tcPr/>
                </a:tc>
                <a:tc>
                  <a:txBody>
                    <a:bodyPr/>
                    <a:lstStyle/>
                    <a:p>
                      <a:pPr algn="ctr"/>
                      <a:r>
                        <a:rPr lang="en-US"/>
                        <a:t>0</a:t>
                      </a:r>
                    </a:p>
                  </a:txBody>
                  <a:tcPr/>
                </a:tc>
                <a:tc>
                  <a:txBody>
                    <a:bodyPr/>
                    <a:lstStyle/>
                    <a:p>
                      <a:pPr algn="ctr"/>
                      <a:r>
                        <a:rPr lang="en-US"/>
                        <a:t>0</a:t>
                      </a:r>
                    </a:p>
                  </a:txBody>
                  <a:tcPr/>
                </a:tc>
                <a:tc>
                  <a:txBody>
                    <a:bodyPr/>
                    <a:lstStyle/>
                    <a:p>
                      <a:pPr algn="ctr"/>
                      <a:r>
                        <a:rPr lang="en-US"/>
                        <a:t>2</a:t>
                      </a:r>
                    </a:p>
                  </a:txBody>
                  <a:tcPr/>
                </a:tc>
                <a:tc>
                  <a:txBody>
                    <a:bodyPr/>
                    <a:lstStyle/>
                    <a:p>
                      <a:pPr algn="ctr"/>
                      <a:r>
                        <a:rPr lang="en-US"/>
                        <a:t>4</a:t>
                      </a:r>
                    </a:p>
                  </a:txBody>
                  <a:tcPr/>
                </a:tc>
                <a:tc>
                  <a:txBody>
                    <a:bodyPr/>
                    <a:lstStyle/>
                    <a:p>
                      <a:pPr algn="ctr"/>
                      <a:r>
                        <a:rPr lang="en-US"/>
                        <a:t>5</a:t>
                      </a:r>
                    </a:p>
                  </a:txBody>
                  <a:tcPr/>
                </a:tc>
                <a:extLst>
                  <a:ext uri="{0D108BD9-81ED-4DB2-BD59-A6C34878D82A}">
                    <a16:rowId xmlns:a16="http://schemas.microsoft.com/office/drawing/2014/main" val="1736293662"/>
                  </a:ext>
                </a:extLst>
              </a:tr>
              <a:tr h="370840">
                <a:tc>
                  <a:txBody>
                    <a:bodyPr/>
                    <a:lstStyle/>
                    <a:p>
                      <a:pPr algn="ctr"/>
                      <a:r>
                        <a:rPr lang="en-US"/>
                        <a:t>4000</a:t>
                      </a:r>
                    </a:p>
                  </a:txBody>
                  <a:tcPr/>
                </a:tc>
                <a:tc>
                  <a:txBody>
                    <a:bodyPr/>
                    <a:lstStyle/>
                    <a:p>
                      <a:pPr algn="ctr"/>
                      <a:r>
                        <a:rPr lang="en-US"/>
                        <a:t>0</a:t>
                      </a:r>
                    </a:p>
                  </a:txBody>
                  <a:tcPr/>
                </a:tc>
                <a:tc>
                  <a:txBody>
                    <a:bodyPr/>
                    <a:lstStyle/>
                    <a:p>
                      <a:pPr algn="ctr"/>
                      <a:r>
                        <a:rPr lang="en-US"/>
                        <a:t>0</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extLst>
                  <a:ext uri="{0D108BD9-81ED-4DB2-BD59-A6C34878D82A}">
                    <a16:rowId xmlns:a16="http://schemas.microsoft.com/office/drawing/2014/main" val="3086444244"/>
                  </a:ext>
                </a:extLst>
              </a:tr>
              <a:tr h="370840">
                <a:tc>
                  <a:txBody>
                    <a:bodyPr/>
                    <a:lstStyle/>
                    <a:p>
                      <a:pPr algn="ctr"/>
                      <a:r>
                        <a:rPr lang="en-US"/>
                        <a:t>5000</a:t>
                      </a:r>
                    </a:p>
                  </a:txBody>
                  <a:tcPr/>
                </a:tc>
                <a:tc>
                  <a:txBody>
                    <a:bodyPr/>
                    <a:lstStyle/>
                    <a:p>
                      <a:pPr algn="ctr"/>
                      <a:r>
                        <a:rPr lang="en-US"/>
                        <a:t>0</a:t>
                      </a:r>
                    </a:p>
                  </a:txBody>
                  <a:tcPr/>
                </a:tc>
                <a:tc>
                  <a:txBody>
                    <a:bodyPr/>
                    <a:lstStyle/>
                    <a:p>
                      <a:pPr algn="ctr"/>
                      <a:r>
                        <a:rPr lang="en-US"/>
                        <a:t>0</a:t>
                      </a:r>
                    </a:p>
                  </a:txBody>
                  <a:tcPr/>
                </a:tc>
                <a:tc>
                  <a:txBody>
                    <a:bodyPr/>
                    <a:lstStyle/>
                    <a:p>
                      <a:pPr algn="ctr"/>
                      <a:r>
                        <a:rPr lang="en-US"/>
                        <a:t>1</a:t>
                      </a:r>
                    </a:p>
                  </a:txBody>
                  <a:tcPr/>
                </a:tc>
                <a:tc>
                  <a:txBody>
                    <a:bodyPr/>
                    <a:lstStyle/>
                    <a:p>
                      <a:pPr algn="ctr"/>
                      <a:r>
                        <a:rPr lang="en-US"/>
                        <a:t>3</a:t>
                      </a:r>
                    </a:p>
                  </a:txBody>
                  <a:tcPr/>
                </a:tc>
                <a:tc>
                  <a:txBody>
                    <a:bodyPr/>
                    <a:lstStyle/>
                    <a:p>
                      <a:pPr algn="ctr"/>
                      <a:r>
                        <a:rPr lang="en-US"/>
                        <a:t>3</a:t>
                      </a:r>
                    </a:p>
                  </a:txBody>
                  <a:tcPr/>
                </a:tc>
                <a:extLst>
                  <a:ext uri="{0D108BD9-81ED-4DB2-BD59-A6C34878D82A}">
                    <a16:rowId xmlns:a16="http://schemas.microsoft.com/office/drawing/2014/main" val="3833015210"/>
                  </a:ext>
                </a:extLst>
              </a:tr>
            </a:tbl>
          </a:graphicData>
        </a:graphic>
      </p:graphicFrame>
      <p:sp>
        <p:nvSpPr>
          <p:cNvPr id="5" name="TextBox 4">
            <a:extLst>
              <a:ext uri="{FF2B5EF4-FFF2-40B4-BE49-F238E27FC236}">
                <a16:creationId xmlns:a16="http://schemas.microsoft.com/office/drawing/2014/main" id="{915D43EE-483F-4E1B-87FF-FEA6684B4D44}"/>
              </a:ext>
            </a:extLst>
          </p:cNvPr>
          <p:cNvSpPr txBox="1"/>
          <p:nvPr/>
        </p:nvSpPr>
        <p:spPr>
          <a:xfrm>
            <a:off x="381000" y="1156393"/>
            <a:ext cx="8699205" cy="523220"/>
          </a:xfrm>
          <a:prstGeom prst="rect">
            <a:avLst/>
          </a:prstGeom>
          <a:noFill/>
        </p:spPr>
        <p:txBody>
          <a:bodyPr wrap="square" rtlCol="0">
            <a:spAutoFit/>
          </a:bodyPr>
          <a:lstStyle/>
          <a:p>
            <a:r>
              <a:rPr lang="en-US" sz="2800" b="1"/>
              <a:t>Number of Hydrogen Fueling Stations Needed </a:t>
            </a:r>
          </a:p>
        </p:txBody>
      </p:sp>
    </p:spTree>
    <p:extLst>
      <p:ext uri="{BB962C8B-B14F-4D97-AF65-F5344CB8AC3E}">
        <p14:creationId xmlns:p14="http://schemas.microsoft.com/office/powerpoint/2010/main" val="3435283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ED62-688E-44ED-9E6B-201D13D190CA}"/>
              </a:ext>
            </a:extLst>
          </p:cNvPr>
          <p:cNvSpPr>
            <a:spLocks noGrp="1"/>
          </p:cNvSpPr>
          <p:nvPr>
            <p:ph type="title"/>
          </p:nvPr>
        </p:nvSpPr>
        <p:spPr/>
        <p:txBody>
          <a:bodyPr/>
          <a:lstStyle/>
          <a:p>
            <a:r>
              <a:rPr lang="en-US"/>
              <a:t>Infrastructure Needs &amp; Cost Assessment – </a:t>
            </a:r>
            <a:br>
              <a:rPr lang="en-US"/>
            </a:br>
            <a:r>
              <a:rPr lang="en-US"/>
              <a:t>Hydrogen Drayage Trucks</a:t>
            </a:r>
          </a:p>
        </p:txBody>
      </p:sp>
      <p:graphicFrame>
        <p:nvGraphicFramePr>
          <p:cNvPr id="4" name="Table 4">
            <a:extLst>
              <a:ext uri="{FF2B5EF4-FFF2-40B4-BE49-F238E27FC236}">
                <a16:creationId xmlns:a16="http://schemas.microsoft.com/office/drawing/2014/main" id="{FAB9F7F2-E12F-475B-B11B-995FE74ED7DE}"/>
              </a:ext>
            </a:extLst>
          </p:cNvPr>
          <p:cNvGraphicFramePr>
            <a:graphicFrameLocks noGrp="1"/>
          </p:cNvGraphicFramePr>
          <p:nvPr>
            <p:ph idx="1"/>
            <p:extLst>
              <p:ext uri="{D42A27DB-BD31-4B8C-83A1-F6EECF244321}">
                <p14:modId xmlns:p14="http://schemas.microsoft.com/office/powerpoint/2010/main" val="2593073485"/>
              </p:ext>
            </p:extLst>
          </p:nvPr>
        </p:nvGraphicFramePr>
        <p:xfrm>
          <a:off x="523567" y="1058709"/>
          <a:ext cx="3744433" cy="1854200"/>
        </p:xfrm>
        <a:graphic>
          <a:graphicData uri="http://schemas.openxmlformats.org/drawingml/2006/table">
            <a:tbl>
              <a:tblPr firstRow="1" bandRow="1">
                <a:tableStyleId>{5C22544A-7EE6-4342-B048-85BDC9FD1C3A}</a:tableStyleId>
              </a:tblPr>
              <a:tblGrid>
                <a:gridCol w="1047269">
                  <a:extLst>
                    <a:ext uri="{9D8B030D-6E8A-4147-A177-3AD203B41FA5}">
                      <a16:colId xmlns:a16="http://schemas.microsoft.com/office/drawing/2014/main" val="3702891137"/>
                    </a:ext>
                  </a:extLst>
                </a:gridCol>
                <a:gridCol w="2697164">
                  <a:extLst>
                    <a:ext uri="{9D8B030D-6E8A-4147-A177-3AD203B41FA5}">
                      <a16:colId xmlns:a16="http://schemas.microsoft.com/office/drawing/2014/main" val="2195568125"/>
                    </a:ext>
                  </a:extLst>
                </a:gridCol>
              </a:tblGrid>
              <a:tr h="370840">
                <a:tc gridSpan="2">
                  <a:txBody>
                    <a:bodyPr/>
                    <a:lstStyle/>
                    <a:p>
                      <a:r>
                        <a:rPr lang="en-US"/>
                        <a:t>Unit Cost Assumptions ($ in millions)</a:t>
                      </a:r>
                    </a:p>
                  </a:txBody>
                  <a:tcPr/>
                </a:tc>
                <a:tc hMerge="1">
                  <a:txBody>
                    <a:bodyPr/>
                    <a:lstStyle/>
                    <a:p>
                      <a:endParaRPr lang="en-US"/>
                    </a:p>
                  </a:txBody>
                  <a:tcPr/>
                </a:tc>
                <a:extLst>
                  <a:ext uri="{0D108BD9-81ED-4DB2-BD59-A6C34878D82A}">
                    <a16:rowId xmlns:a16="http://schemas.microsoft.com/office/drawing/2014/main" val="1718889774"/>
                  </a:ext>
                </a:extLst>
              </a:tr>
              <a:tr h="370840">
                <a:tc>
                  <a:txBody>
                    <a:bodyPr/>
                    <a:lstStyle/>
                    <a:p>
                      <a:r>
                        <a:rPr lang="en-US"/>
                        <a:t>Scenario</a:t>
                      </a:r>
                    </a:p>
                  </a:txBody>
                  <a:tcPr/>
                </a:tc>
                <a:tc>
                  <a:txBody>
                    <a:bodyPr/>
                    <a:lstStyle/>
                    <a:p>
                      <a:r>
                        <a:rPr lang="en-US"/>
                        <a:t>Estimated Capital Cost</a:t>
                      </a:r>
                    </a:p>
                  </a:txBody>
                  <a:tcPr/>
                </a:tc>
                <a:extLst>
                  <a:ext uri="{0D108BD9-81ED-4DB2-BD59-A6C34878D82A}">
                    <a16:rowId xmlns:a16="http://schemas.microsoft.com/office/drawing/2014/main" val="448863527"/>
                  </a:ext>
                </a:extLst>
              </a:tr>
              <a:tr h="370840">
                <a:tc>
                  <a:txBody>
                    <a:bodyPr/>
                    <a:lstStyle/>
                    <a:p>
                      <a:r>
                        <a:rPr lang="en-US"/>
                        <a:t>Low</a:t>
                      </a:r>
                    </a:p>
                  </a:txBody>
                  <a:tcPr/>
                </a:tc>
                <a:tc>
                  <a:txBody>
                    <a:bodyPr/>
                    <a:lstStyle/>
                    <a:p>
                      <a:pPr algn="ctr"/>
                      <a:r>
                        <a:rPr lang="en-US"/>
                        <a:t>$4</a:t>
                      </a:r>
                    </a:p>
                  </a:txBody>
                  <a:tcPr/>
                </a:tc>
                <a:extLst>
                  <a:ext uri="{0D108BD9-81ED-4DB2-BD59-A6C34878D82A}">
                    <a16:rowId xmlns:a16="http://schemas.microsoft.com/office/drawing/2014/main" val="1281482927"/>
                  </a:ext>
                </a:extLst>
              </a:tr>
              <a:tr h="370840">
                <a:tc>
                  <a:txBody>
                    <a:bodyPr/>
                    <a:lstStyle/>
                    <a:p>
                      <a:r>
                        <a:rPr lang="en-US"/>
                        <a:t>Medium</a:t>
                      </a:r>
                    </a:p>
                  </a:txBody>
                  <a:tcPr/>
                </a:tc>
                <a:tc>
                  <a:txBody>
                    <a:bodyPr/>
                    <a:lstStyle/>
                    <a:p>
                      <a:pPr algn="ctr"/>
                      <a:r>
                        <a:rPr lang="en-US"/>
                        <a:t>$6</a:t>
                      </a:r>
                    </a:p>
                  </a:txBody>
                  <a:tcPr/>
                </a:tc>
                <a:extLst>
                  <a:ext uri="{0D108BD9-81ED-4DB2-BD59-A6C34878D82A}">
                    <a16:rowId xmlns:a16="http://schemas.microsoft.com/office/drawing/2014/main" val="3692171855"/>
                  </a:ext>
                </a:extLst>
              </a:tr>
              <a:tr h="370840">
                <a:tc>
                  <a:txBody>
                    <a:bodyPr/>
                    <a:lstStyle/>
                    <a:p>
                      <a:r>
                        <a:rPr lang="en-US"/>
                        <a:t>High</a:t>
                      </a:r>
                    </a:p>
                  </a:txBody>
                  <a:tcPr/>
                </a:tc>
                <a:tc>
                  <a:txBody>
                    <a:bodyPr/>
                    <a:lstStyle/>
                    <a:p>
                      <a:pPr algn="ctr"/>
                      <a:r>
                        <a:rPr lang="en-US"/>
                        <a:t>$8</a:t>
                      </a:r>
                    </a:p>
                  </a:txBody>
                  <a:tcPr/>
                </a:tc>
                <a:extLst>
                  <a:ext uri="{0D108BD9-81ED-4DB2-BD59-A6C34878D82A}">
                    <a16:rowId xmlns:a16="http://schemas.microsoft.com/office/drawing/2014/main" val="4118225178"/>
                  </a:ext>
                </a:extLst>
              </a:tr>
            </a:tbl>
          </a:graphicData>
        </a:graphic>
      </p:graphicFrame>
      <p:graphicFrame>
        <p:nvGraphicFramePr>
          <p:cNvPr id="5" name="Table 5">
            <a:extLst>
              <a:ext uri="{FF2B5EF4-FFF2-40B4-BE49-F238E27FC236}">
                <a16:creationId xmlns:a16="http://schemas.microsoft.com/office/drawing/2014/main" id="{78307960-26A3-4B26-BA1B-23466E8968D3}"/>
              </a:ext>
            </a:extLst>
          </p:cNvPr>
          <p:cNvGraphicFramePr>
            <a:graphicFrameLocks noGrp="1"/>
          </p:cNvGraphicFramePr>
          <p:nvPr>
            <p:extLst>
              <p:ext uri="{D42A27DB-BD31-4B8C-83A1-F6EECF244321}">
                <p14:modId xmlns:p14="http://schemas.microsoft.com/office/powerpoint/2010/main" val="3551143445"/>
              </p:ext>
            </p:extLst>
          </p:nvPr>
        </p:nvGraphicFramePr>
        <p:xfrm>
          <a:off x="523567" y="3256724"/>
          <a:ext cx="10315354" cy="2865120"/>
        </p:xfrm>
        <a:graphic>
          <a:graphicData uri="http://schemas.openxmlformats.org/drawingml/2006/table">
            <a:tbl>
              <a:tblPr firstRow="1" bandRow="1">
                <a:tableStyleId>{F5AB1C69-6EDB-4FF4-983F-18BD219EF322}</a:tableStyleId>
              </a:tblPr>
              <a:tblGrid>
                <a:gridCol w="1681716">
                  <a:extLst>
                    <a:ext uri="{9D8B030D-6E8A-4147-A177-3AD203B41FA5}">
                      <a16:colId xmlns:a16="http://schemas.microsoft.com/office/drawing/2014/main" val="3958461268"/>
                    </a:ext>
                  </a:extLst>
                </a:gridCol>
                <a:gridCol w="2328530">
                  <a:extLst>
                    <a:ext uri="{9D8B030D-6E8A-4147-A177-3AD203B41FA5}">
                      <a16:colId xmlns:a16="http://schemas.microsoft.com/office/drawing/2014/main" val="213686791"/>
                    </a:ext>
                  </a:extLst>
                </a:gridCol>
                <a:gridCol w="1265275">
                  <a:extLst>
                    <a:ext uri="{9D8B030D-6E8A-4147-A177-3AD203B41FA5}">
                      <a16:colId xmlns:a16="http://schemas.microsoft.com/office/drawing/2014/main" val="1845718517"/>
                    </a:ext>
                  </a:extLst>
                </a:gridCol>
                <a:gridCol w="1222744">
                  <a:extLst>
                    <a:ext uri="{9D8B030D-6E8A-4147-A177-3AD203B41FA5}">
                      <a16:colId xmlns:a16="http://schemas.microsoft.com/office/drawing/2014/main" val="496636427"/>
                    </a:ext>
                  </a:extLst>
                </a:gridCol>
                <a:gridCol w="1286540">
                  <a:extLst>
                    <a:ext uri="{9D8B030D-6E8A-4147-A177-3AD203B41FA5}">
                      <a16:colId xmlns:a16="http://schemas.microsoft.com/office/drawing/2014/main" val="2977649929"/>
                    </a:ext>
                  </a:extLst>
                </a:gridCol>
                <a:gridCol w="1244009">
                  <a:extLst>
                    <a:ext uri="{9D8B030D-6E8A-4147-A177-3AD203B41FA5}">
                      <a16:colId xmlns:a16="http://schemas.microsoft.com/office/drawing/2014/main" val="4254118536"/>
                    </a:ext>
                  </a:extLst>
                </a:gridCol>
                <a:gridCol w="1286540">
                  <a:extLst>
                    <a:ext uri="{9D8B030D-6E8A-4147-A177-3AD203B41FA5}">
                      <a16:colId xmlns:a16="http://schemas.microsoft.com/office/drawing/2014/main" val="2875998428"/>
                    </a:ext>
                  </a:extLst>
                </a:gridCol>
              </a:tblGrid>
              <a:tr h="370840">
                <a:tc gridSpan="7">
                  <a:txBody>
                    <a:bodyPr/>
                    <a:lstStyle/>
                    <a:p>
                      <a:r>
                        <a:rPr lang="en-US"/>
                        <a:t>Estimated Capital Cost of Hydrogen Stations to Meet Hydrogen Drayage Truck Demand ($ in million)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3476403"/>
                  </a:ext>
                </a:extLst>
              </a:tr>
              <a:tr h="370840">
                <a:tc>
                  <a:txBody>
                    <a:bodyPr/>
                    <a:lstStyle/>
                    <a:p>
                      <a:r>
                        <a:rPr lang="en-US"/>
                        <a:t>Throughput Capacity in kg</a:t>
                      </a:r>
                    </a:p>
                  </a:txBody>
                  <a:tcPr/>
                </a:tc>
                <a:tc>
                  <a:txBody>
                    <a:bodyPr/>
                    <a:lstStyle/>
                    <a:p>
                      <a:r>
                        <a:rPr lang="en-US"/>
                        <a:t>Capital Cost Scenario Assumption </a:t>
                      </a:r>
                    </a:p>
                  </a:txBody>
                  <a:tcPr/>
                </a:tc>
                <a:tc>
                  <a:txBody>
                    <a:bodyPr/>
                    <a:lstStyle/>
                    <a:p>
                      <a:pPr algn="ctr"/>
                      <a:r>
                        <a:rPr lang="en-US"/>
                        <a:t>2020</a:t>
                      </a:r>
                    </a:p>
                  </a:txBody>
                  <a:tcPr/>
                </a:tc>
                <a:tc>
                  <a:txBody>
                    <a:bodyPr/>
                    <a:lstStyle/>
                    <a:p>
                      <a:pPr algn="ctr"/>
                      <a:r>
                        <a:rPr lang="en-US"/>
                        <a:t>2025</a:t>
                      </a:r>
                    </a:p>
                  </a:txBody>
                  <a:tcPr/>
                </a:tc>
                <a:tc>
                  <a:txBody>
                    <a:bodyPr/>
                    <a:lstStyle/>
                    <a:p>
                      <a:pPr algn="ctr"/>
                      <a:r>
                        <a:rPr lang="en-US"/>
                        <a:t>2030</a:t>
                      </a:r>
                    </a:p>
                  </a:txBody>
                  <a:tcPr/>
                </a:tc>
                <a:tc>
                  <a:txBody>
                    <a:bodyPr/>
                    <a:lstStyle/>
                    <a:p>
                      <a:pPr algn="ctr"/>
                      <a:r>
                        <a:rPr lang="en-US"/>
                        <a:t>2035</a:t>
                      </a:r>
                    </a:p>
                  </a:txBody>
                  <a:tcPr/>
                </a:tc>
                <a:tc>
                  <a:txBody>
                    <a:bodyPr/>
                    <a:lstStyle/>
                    <a:p>
                      <a:pPr algn="ctr"/>
                      <a:r>
                        <a:rPr lang="en-US"/>
                        <a:t>2040</a:t>
                      </a:r>
                    </a:p>
                  </a:txBody>
                  <a:tcPr/>
                </a:tc>
                <a:extLst>
                  <a:ext uri="{0D108BD9-81ED-4DB2-BD59-A6C34878D82A}">
                    <a16:rowId xmlns:a16="http://schemas.microsoft.com/office/drawing/2014/main" val="3651782216"/>
                  </a:ext>
                </a:extLst>
              </a:tr>
              <a:tr h="370840">
                <a:tc>
                  <a:txBody>
                    <a:bodyPr/>
                    <a:lstStyle/>
                    <a:p>
                      <a:pPr algn="r"/>
                      <a:r>
                        <a:rPr lang="en-US"/>
                        <a:t>1000</a:t>
                      </a:r>
                    </a:p>
                  </a:txBody>
                  <a:tcPr/>
                </a:tc>
                <a:tc>
                  <a:txBody>
                    <a:bodyPr/>
                    <a:lstStyle/>
                    <a:p>
                      <a:r>
                        <a:rPr lang="en-US"/>
                        <a:t>Low</a:t>
                      </a:r>
                    </a:p>
                  </a:txBody>
                  <a:tcPr/>
                </a:tc>
                <a:tc>
                  <a:txBody>
                    <a:bodyPr/>
                    <a:lstStyle/>
                    <a:p>
                      <a:pPr algn="ctr"/>
                      <a:r>
                        <a:rPr lang="en-US"/>
                        <a:t>$0</a:t>
                      </a:r>
                    </a:p>
                  </a:txBody>
                  <a:tcPr/>
                </a:tc>
                <a:tc>
                  <a:txBody>
                    <a:bodyPr/>
                    <a:lstStyle/>
                    <a:p>
                      <a:pPr algn="ctr"/>
                      <a:r>
                        <a:rPr lang="en-US"/>
                        <a:t>$4</a:t>
                      </a:r>
                    </a:p>
                  </a:txBody>
                  <a:tcPr/>
                </a:tc>
                <a:tc>
                  <a:txBody>
                    <a:bodyPr/>
                    <a:lstStyle/>
                    <a:p>
                      <a:pPr algn="ctr"/>
                      <a:r>
                        <a:rPr lang="en-US"/>
                        <a:t>$28</a:t>
                      </a:r>
                    </a:p>
                  </a:txBody>
                  <a:tcPr/>
                </a:tc>
                <a:tc>
                  <a:txBody>
                    <a:bodyPr/>
                    <a:lstStyle/>
                    <a:p>
                      <a:pPr algn="ctr"/>
                      <a:r>
                        <a:rPr lang="en-US"/>
                        <a:t>$52</a:t>
                      </a:r>
                    </a:p>
                  </a:txBody>
                  <a:tcPr/>
                </a:tc>
                <a:tc>
                  <a:txBody>
                    <a:bodyPr/>
                    <a:lstStyle/>
                    <a:p>
                      <a:pPr algn="ctr"/>
                      <a:r>
                        <a:rPr lang="en-US"/>
                        <a:t>$60</a:t>
                      </a:r>
                    </a:p>
                  </a:txBody>
                  <a:tcPr/>
                </a:tc>
                <a:extLst>
                  <a:ext uri="{0D108BD9-81ED-4DB2-BD59-A6C34878D82A}">
                    <a16:rowId xmlns:a16="http://schemas.microsoft.com/office/drawing/2014/main" val="38111397"/>
                  </a:ext>
                </a:extLst>
              </a:tr>
              <a:tr h="370840">
                <a:tc>
                  <a:txBody>
                    <a:bodyPr/>
                    <a:lstStyle/>
                    <a:p>
                      <a:pPr algn="r"/>
                      <a:r>
                        <a:rPr lang="en-US"/>
                        <a:t>2000</a:t>
                      </a:r>
                    </a:p>
                  </a:txBody>
                  <a:tcPr/>
                </a:tc>
                <a:tc>
                  <a:txBody>
                    <a:bodyPr/>
                    <a:lstStyle/>
                    <a:p>
                      <a:r>
                        <a:rPr lang="en-US"/>
                        <a:t>Low</a:t>
                      </a:r>
                    </a:p>
                  </a:txBody>
                  <a:tcPr/>
                </a:tc>
                <a:tc>
                  <a:txBody>
                    <a:bodyPr/>
                    <a:lstStyle/>
                    <a:p>
                      <a:pPr algn="ctr"/>
                      <a:r>
                        <a:rPr lang="en-US"/>
                        <a:t>$0</a:t>
                      </a:r>
                    </a:p>
                  </a:txBody>
                  <a:tcPr/>
                </a:tc>
                <a:tc>
                  <a:txBody>
                    <a:bodyPr/>
                    <a:lstStyle/>
                    <a:p>
                      <a:pPr algn="ctr"/>
                      <a:r>
                        <a:rPr lang="en-US"/>
                        <a:t>$0</a:t>
                      </a:r>
                    </a:p>
                  </a:txBody>
                  <a:tcPr/>
                </a:tc>
                <a:tc>
                  <a:txBody>
                    <a:bodyPr/>
                    <a:lstStyle/>
                    <a:p>
                      <a:pPr algn="ctr"/>
                      <a:r>
                        <a:rPr lang="en-US"/>
                        <a:t>$12</a:t>
                      </a:r>
                    </a:p>
                  </a:txBody>
                  <a:tcPr/>
                </a:tc>
                <a:tc>
                  <a:txBody>
                    <a:bodyPr/>
                    <a:lstStyle/>
                    <a:p>
                      <a:pPr algn="ctr"/>
                      <a:r>
                        <a:rPr lang="en-US"/>
                        <a:t>$28</a:t>
                      </a:r>
                    </a:p>
                  </a:txBody>
                  <a:tcPr/>
                </a:tc>
                <a:tc>
                  <a:txBody>
                    <a:bodyPr/>
                    <a:lstStyle/>
                    <a:p>
                      <a:pPr algn="ctr"/>
                      <a:r>
                        <a:rPr lang="en-US"/>
                        <a:t>$32</a:t>
                      </a:r>
                    </a:p>
                  </a:txBody>
                  <a:tcPr/>
                </a:tc>
                <a:extLst>
                  <a:ext uri="{0D108BD9-81ED-4DB2-BD59-A6C34878D82A}">
                    <a16:rowId xmlns:a16="http://schemas.microsoft.com/office/drawing/2014/main" val="267895716"/>
                  </a:ext>
                </a:extLst>
              </a:tr>
              <a:tr h="370840">
                <a:tc>
                  <a:txBody>
                    <a:bodyPr/>
                    <a:lstStyle/>
                    <a:p>
                      <a:pPr algn="r"/>
                      <a:r>
                        <a:rPr lang="en-US"/>
                        <a:t>3000</a:t>
                      </a:r>
                    </a:p>
                  </a:txBody>
                  <a:tcPr/>
                </a:tc>
                <a:tc>
                  <a:txBody>
                    <a:bodyPr/>
                    <a:lstStyle/>
                    <a:p>
                      <a:r>
                        <a:rPr lang="en-US"/>
                        <a:t>Medium</a:t>
                      </a:r>
                    </a:p>
                  </a:txBody>
                  <a:tcPr/>
                </a:tc>
                <a:tc>
                  <a:txBody>
                    <a:bodyPr/>
                    <a:lstStyle/>
                    <a:p>
                      <a:pPr algn="ctr"/>
                      <a:r>
                        <a:rPr lang="en-US"/>
                        <a:t>$0</a:t>
                      </a:r>
                    </a:p>
                  </a:txBody>
                  <a:tcPr/>
                </a:tc>
                <a:tc>
                  <a:txBody>
                    <a:bodyPr/>
                    <a:lstStyle/>
                    <a:p>
                      <a:pPr algn="ctr"/>
                      <a:r>
                        <a:rPr lang="en-US"/>
                        <a:t>$0</a:t>
                      </a:r>
                    </a:p>
                  </a:txBody>
                  <a:tcPr/>
                </a:tc>
                <a:tc>
                  <a:txBody>
                    <a:bodyPr/>
                    <a:lstStyle/>
                    <a:p>
                      <a:pPr algn="ctr"/>
                      <a:r>
                        <a:rPr lang="en-US"/>
                        <a:t>$12</a:t>
                      </a:r>
                    </a:p>
                  </a:txBody>
                  <a:tcPr/>
                </a:tc>
                <a:tc>
                  <a:txBody>
                    <a:bodyPr/>
                    <a:lstStyle/>
                    <a:p>
                      <a:pPr algn="ctr"/>
                      <a:r>
                        <a:rPr lang="en-US"/>
                        <a:t>$24</a:t>
                      </a:r>
                    </a:p>
                  </a:txBody>
                  <a:tcPr/>
                </a:tc>
                <a:tc>
                  <a:txBody>
                    <a:bodyPr/>
                    <a:lstStyle/>
                    <a:p>
                      <a:pPr algn="ctr"/>
                      <a:r>
                        <a:rPr lang="en-US"/>
                        <a:t>$30</a:t>
                      </a:r>
                    </a:p>
                  </a:txBody>
                  <a:tcPr/>
                </a:tc>
                <a:extLst>
                  <a:ext uri="{0D108BD9-81ED-4DB2-BD59-A6C34878D82A}">
                    <a16:rowId xmlns:a16="http://schemas.microsoft.com/office/drawing/2014/main" val="709687107"/>
                  </a:ext>
                </a:extLst>
              </a:tr>
              <a:tr h="370840">
                <a:tc>
                  <a:txBody>
                    <a:bodyPr/>
                    <a:lstStyle/>
                    <a:p>
                      <a:pPr algn="r"/>
                      <a:r>
                        <a:rPr lang="en-US"/>
                        <a:t>4000</a:t>
                      </a:r>
                    </a:p>
                  </a:txBody>
                  <a:tcPr/>
                </a:tc>
                <a:tc>
                  <a:txBody>
                    <a:bodyPr/>
                    <a:lstStyle/>
                    <a:p>
                      <a:r>
                        <a:rPr lang="en-US"/>
                        <a:t>High</a:t>
                      </a:r>
                    </a:p>
                  </a:txBody>
                  <a:tcPr/>
                </a:tc>
                <a:tc>
                  <a:txBody>
                    <a:bodyPr/>
                    <a:lstStyle/>
                    <a:p>
                      <a:pPr algn="ctr"/>
                      <a:r>
                        <a:rPr lang="en-US"/>
                        <a:t>$0</a:t>
                      </a:r>
                    </a:p>
                  </a:txBody>
                  <a:tcPr/>
                </a:tc>
                <a:tc>
                  <a:txBody>
                    <a:bodyPr/>
                    <a:lstStyle/>
                    <a:p>
                      <a:pPr algn="ctr"/>
                      <a:r>
                        <a:rPr lang="en-US"/>
                        <a:t>$0</a:t>
                      </a:r>
                    </a:p>
                  </a:txBody>
                  <a:tcPr/>
                </a:tc>
                <a:tc>
                  <a:txBody>
                    <a:bodyPr/>
                    <a:lstStyle/>
                    <a:p>
                      <a:pPr algn="ctr"/>
                      <a:r>
                        <a:rPr lang="en-US"/>
                        <a:t>$16</a:t>
                      </a:r>
                    </a:p>
                  </a:txBody>
                  <a:tcPr/>
                </a:tc>
                <a:tc>
                  <a:txBody>
                    <a:bodyPr/>
                    <a:lstStyle/>
                    <a:p>
                      <a:pPr algn="ctr"/>
                      <a:r>
                        <a:rPr lang="en-US"/>
                        <a:t>$24</a:t>
                      </a:r>
                    </a:p>
                  </a:txBody>
                  <a:tcPr/>
                </a:tc>
                <a:tc>
                  <a:txBody>
                    <a:bodyPr/>
                    <a:lstStyle/>
                    <a:p>
                      <a:pPr algn="ctr"/>
                      <a:r>
                        <a:rPr lang="en-US"/>
                        <a:t>$32</a:t>
                      </a:r>
                    </a:p>
                  </a:txBody>
                  <a:tcPr/>
                </a:tc>
                <a:extLst>
                  <a:ext uri="{0D108BD9-81ED-4DB2-BD59-A6C34878D82A}">
                    <a16:rowId xmlns:a16="http://schemas.microsoft.com/office/drawing/2014/main" val="3854429657"/>
                  </a:ext>
                </a:extLst>
              </a:tr>
              <a:tr h="370840">
                <a:tc>
                  <a:txBody>
                    <a:bodyPr/>
                    <a:lstStyle/>
                    <a:p>
                      <a:pPr algn="r"/>
                      <a:r>
                        <a:rPr lang="en-US"/>
                        <a:t>5000</a:t>
                      </a:r>
                    </a:p>
                  </a:txBody>
                  <a:tcPr/>
                </a:tc>
                <a:tc>
                  <a:txBody>
                    <a:bodyPr/>
                    <a:lstStyle/>
                    <a:p>
                      <a:r>
                        <a:rPr lang="en-US"/>
                        <a:t>High</a:t>
                      </a:r>
                    </a:p>
                  </a:txBody>
                  <a:tcPr/>
                </a:tc>
                <a:tc>
                  <a:txBody>
                    <a:bodyPr/>
                    <a:lstStyle/>
                    <a:p>
                      <a:pPr algn="ctr"/>
                      <a:r>
                        <a:rPr lang="en-US"/>
                        <a:t>$0</a:t>
                      </a:r>
                    </a:p>
                  </a:txBody>
                  <a:tcPr/>
                </a:tc>
                <a:tc>
                  <a:txBody>
                    <a:bodyPr/>
                    <a:lstStyle/>
                    <a:p>
                      <a:pPr algn="ctr"/>
                      <a:r>
                        <a:rPr lang="en-US"/>
                        <a:t>$0</a:t>
                      </a:r>
                    </a:p>
                  </a:txBody>
                  <a:tcPr/>
                </a:tc>
                <a:tc>
                  <a:txBody>
                    <a:bodyPr/>
                    <a:lstStyle/>
                    <a:p>
                      <a:pPr algn="ctr"/>
                      <a:r>
                        <a:rPr lang="en-US"/>
                        <a:t>$8</a:t>
                      </a:r>
                    </a:p>
                  </a:txBody>
                  <a:tcPr/>
                </a:tc>
                <a:tc>
                  <a:txBody>
                    <a:bodyPr/>
                    <a:lstStyle/>
                    <a:p>
                      <a:pPr algn="ctr"/>
                      <a:r>
                        <a:rPr lang="en-US"/>
                        <a:t>$24</a:t>
                      </a:r>
                    </a:p>
                  </a:txBody>
                  <a:tcPr/>
                </a:tc>
                <a:tc>
                  <a:txBody>
                    <a:bodyPr/>
                    <a:lstStyle/>
                    <a:p>
                      <a:pPr algn="ctr"/>
                      <a:r>
                        <a:rPr lang="en-US"/>
                        <a:t>$24</a:t>
                      </a:r>
                    </a:p>
                  </a:txBody>
                  <a:tcPr/>
                </a:tc>
                <a:extLst>
                  <a:ext uri="{0D108BD9-81ED-4DB2-BD59-A6C34878D82A}">
                    <a16:rowId xmlns:a16="http://schemas.microsoft.com/office/drawing/2014/main" val="1446300034"/>
                  </a:ext>
                </a:extLst>
              </a:tr>
            </a:tbl>
          </a:graphicData>
        </a:graphic>
      </p:graphicFrame>
    </p:spTree>
    <p:extLst>
      <p:ext uri="{BB962C8B-B14F-4D97-AF65-F5344CB8AC3E}">
        <p14:creationId xmlns:p14="http://schemas.microsoft.com/office/powerpoint/2010/main" val="3818713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Working Group Discussion</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704836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927A-DE87-5EF8-B9CB-B8A9452AAB88}"/>
              </a:ext>
            </a:extLst>
          </p:cNvPr>
          <p:cNvSpPr>
            <a:spLocks noGrp="1"/>
          </p:cNvSpPr>
          <p:nvPr>
            <p:ph type="title"/>
          </p:nvPr>
        </p:nvSpPr>
        <p:spPr/>
        <p:txBody>
          <a:bodyPr/>
          <a:lstStyle/>
          <a:p>
            <a:r>
              <a:rPr lang="en-US"/>
              <a:t>710 Task Force Information Hub</a:t>
            </a:r>
          </a:p>
        </p:txBody>
      </p:sp>
      <p:sp>
        <p:nvSpPr>
          <p:cNvPr id="3" name="Slide Number Placeholder 2">
            <a:extLst>
              <a:ext uri="{FF2B5EF4-FFF2-40B4-BE49-F238E27FC236}">
                <a16:creationId xmlns:a16="http://schemas.microsoft.com/office/drawing/2014/main" id="{BD08FC56-2A31-87EB-32D9-10D97969F3CE}"/>
              </a:ext>
            </a:extLst>
          </p:cNvPr>
          <p:cNvSpPr>
            <a:spLocks noGrp="1"/>
          </p:cNvSpPr>
          <p:nvPr>
            <p:ph type="sldNum" sz="quarter" idx="10"/>
          </p:nvPr>
        </p:nvSpPr>
        <p:spPr/>
        <p:txBody>
          <a:bodyPr/>
          <a:lstStyle/>
          <a:p>
            <a:fld id="{2429C633-AF9B-9840-B7F1-7587910FEF71}" type="slidenum">
              <a:rPr lang="en-US" smtClean="0"/>
              <a:pPr/>
              <a:t>55</a:t>
            </a:fld>
            <a:endParaRPr lang="en-US"/>
          </a:p>
        </p:txBody>
      </p:sp>
      <p:sp>
        <p:nvSpPr>
          <p:cNvPr id="6" name="Content Placeholder 2">
            <a:extLst>
              <a:ext uri="{FF2B5EF4-FFF2-40B4-BE49-F238E27FC236}">
                <a16:creationId xmlns:a16="http://schemas.microsoft.com/office/drawing/2014/main" id="{EB16E917-5D22-10D8-0774-5C967C8B2ABC}"/>
              </a:ext>
            </a:extLst>
          </p:cNvPr>
          <p:cNvSpPr txBox="1">
            <a:spLocks/>
          </p:cNvSpPr>
          <p:nvPr/>
        </p:nvSpPr>
        <p:spPr>
          <a:xfrm>
            <a:off x="380840" y="1710771"/>
            <a:ext cx="2815277" cy="460821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Calibri" panose="020F0502020204030204" pitchFamily="34" charset="0"/>
              <a:buChar char="&gt;"/>
              <a:defRPr/>
            </a:pPr>
            <a:r>
              <a:rPr lang="en-US" sz="2000">
                <a:solidFill>
                  <a:srgbClr val="000000"/>
                </a:solidFill>
                <a:latin typeface="Calibri" panose="020F0502020204030204"/>
              </a:rPr>
              <a:t>Extension of the current Metro.net website</a:t>
            </a:r>
            <a:endParaRPr lang="en-US" sz="2000">
              <a:latin typeface="Calibri" panose="020F0502020204030204"/>
              <a:cs typeface="Calibri"/>
            </a:endParaRPr>
          </a:p>
          <a:p>
            <a:pPr>
              <a:lnSpc>
                <a:spcPct val="100000"/>
              </a:lnSpc>
              <a:spcBef>
                <a:spcPts val="600"/>
              </a:spcBef>
              <a:buFont typeface="Calibri" panose="020F0502020204030204" pitchFamily="34" charset="0"/>
              <a:buChar char="&gt;"/>
              <a:defRPr/>
            </a:pPr>
            <a:r>
              <a:rPr lang="en-US" sz="2000">
                <a:ea typeface="+mn-lt"/>
                <a:cs typeface="+mn-lt"/>
              </a:rPr>
              <a:t>User-friendly site for additional content</a:t>
            </a:r>
          </a:p>
          <a:p>
            <a:pPr>
              <a:lnSpc>
                <a:spcPct val="100000"/>
              </a:lnSpc>
              <a:spcBef>
                <a:spcPts val="600"/>
              </a:spcBef>
              <a:buFont typeface="Calibri" panose="020F0502020204030204" pitchFamily="34" charset="0"/>
              <a:buChar char="&gt;"/>
              <a:defRPr/>
            </a:pPr>
            <a:r>
              <a:rPr lang="en-US" sz="2000">
                <a:ea typeface="+mn-lt"/>
                <a:cs typeface="+mn-lt"/>
              </a:rPr>
              <a:t>Graphics, meeting materials, calendar of meetings, maps, future surveys, and interactive tools</a:t>
            </a:r>
            <a:endParaRPr lang="en-US" sz="2000">
              <a:solidFill>
                <a:srgbClr val="000000"/>
              </a:solidFill>
              <a:latin typeface="Calibri" panose="020F0502020204030204"/>
              <a:cs typeface="Calibri"/>
            </a:endParaRPr>
          </a:p>
          <a:p>
            <a:pPr>
              <a:lnSpc>
                <a:spcPct val="100000"/>
              </a:lnSpc>
              <a:spcBef>
                <a:spcPts val="600"/>
              </a:spcBef>
              <a:buFont typeface="Calibri" panose="020F0502020204030204" pitchFamily="34" charset="0"/>
              <a:buChar char="&gt;"/>
              <a:defRPr/>
            </a:pPr>
            <a:endParaRPr lang="en-US" sz="2200">
              <a:solidFill>
                <a:srgbClr val="000000"/>
              </a:solidFill>
              <a:latin typeface="Calibri" panose="020F0502020204030204"/>
              <a:cs typeface="Calibri"/>
            </a:endParaRPr>
          </a:p>
          <a:p>
            <a:pPr marL="285750" lvl="1">
              <a:lnSpc>
                <a:spcPct val="100000"/>
              </a:lnSpc>
              <a:spcBef>
                <a:spcPts val="600"/>
              </a:spcBef>
              <a:spcAft>
                <a:spcPts val="1000"/>
              </a:spcAft>
              <a:buFont typeface="Calibri" panose="020F0502020204030204" pitchFamily="34" charset="0"/>
              <a:buChar char="&gt;"/>
              <a:defRPr/>
            </a:pPr>
            <a:endParaRPr lang="en-US" sz="2200">
              <a:solidFill>
                <a:srgbClr val="000000"/>
              </a:solidFill>
              <a:latin typeface="Calibri" panose="020F0502020204030204"/>
              <a:cs typeface="Calibri"/>
            </a:endParaRPr>
          </a:p>
        </p:txBody>
      </p:sp>
      <p:pic>
        <p:nvPicPr>
          <p:cNvPr id="7" name="Picture 7" descr="Graphical user interface&#10;&#10;Description automatically generated">
            <a:extLst>
              <a:ext uri="{FF2B5EF4-FFF2-40B4-BE49-F238E27FC236}">
                <a16:creationId xmlns:a16="http://schemas.microsoft.com/office/drawing/2014/main" id="{45DB0EAA-31CD-2214-B3DC-8712520DA9AD}"/>
              </a:ext>
            </a:extLst>
          </p:cNvPr>
          <p:cNvPicPr>
            <a:picLocks noChangeAspect="1"/>
          </p:cNvPicPr>
          <p:nvPr/>
        </p:nvPicPr>
        <p:blipFill>
          <a:blip r:embed="rId3"/>
          <a:stretch>
            <a:fillRect/>
          </a:stretch>
        </p:blipFill>
        <p:spPr>
          <a:xfrm>
            <a:off x="3810604" y="1711808"/>
            <a:ext cx="7582678" cy="4821273"/>
          </a:xfrm>
          <a:prstGeom prst="rect">
            <a:avLst/>
          </a:prstGeom>
        </p:spPr>
      </p:pic>
      <p:sp>
        <p:nvSpPr>
          <p:cNvPr id="4" name="TextBox 3">
            <a:extLst>
              <a:ext uri="{FF2B5EF4-FFF2-40B4-BE49-F238E27FC236}">
                <a16:creationId xmlns:a16="http://schemas.microsoft.com/office/drawing/2014/main" id="{B13ED1C4-3F51-639E-5C56-D467A91302CA}"/>
              </a:ext>
            </a:extLst>
          </p:cNvPr>
          <p:cNvSpPr txBox="1"/>
          <p:nvPr/>
        </p:nvSpPr>
        <p:spPr>
          <a:xfrm>
            <a:off x="381000" y="1058335"/>
            <a:ext cx="11451164" cy="553998"/>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ea typeface="+mn-lt"/>
                <a:cs typeface="+mn-lt"/>
                <a:hlinkClick r:id="rId4"/>
              </a:rPr>
              <a:t>http://www.metro.net/710-hub</a:t>
            </a:r>
            <a:endParaRPr lang="en-US" sz="3000">
              <a:ea typeface="+mn-lt"/>
              <a:cs typeface="+mn-lt"/>
            </a:endParaRPr>
          </a:p>
        </p:txBody>
      </p:sp>
    </p:spTree>
    <p:extLst>
      <p:ext uri="{BB962C8B-B14F-4D97-AF65-F5344CB8AC3E}">
        <p14:creationId xmlns:p14="http://schemas.microsoft.com/office/powerpoint/2010/main" val="1109487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3E38C-0063-4EC3-9921-73C34AAF287E}"/>
              </a:ext>
            </a:extLst>
          </p:cNvPr>
          <p:cNvSpPr>
            <a:spLocks noGrp="1"/>
          </p:cNvSpPr>
          <p:nvPr>
            <p:ph idx="1"/>
          </p:nvPr>
        </p:nvSpPr>
        <p:spPr>
          <a:xfrm>
            <a:off x="321469" y="1093152"/>
            <a:ext cx="6030912" cy="4636136"/>
          </a:xfrm>
        </p:spPr>
        <p:txBody>
          <a:bodyPr vert="horz" lIns="91440" tIns="45720" rIns="91440" bIns="45720" rtlCol="0" anchor="t">
            <a:noAutofit/>
          </a:bodyPr>
          <a:lstStyle/>
          <a:p>
            <a:pPr marL="0" lvl="1" indent="0">
              <a:buNone/>
            </a:pPr>
            <a:r>
              <a:rPr lang="en-US" sz="2000" b="1">
                <a:solidFill>
                  <a:srgbClr val="00B4BD"/>
                </a:solidFill>
                <a:cs typeface="Calibri"/>
              </a:rPr>
              <a:t>Tool Features: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Infographics on TF process</a:t>
            </a:r>
            <a:r>
              <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decision-making process</a:t>
            </a:r>
            <a:endParaRPr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Meeting Materials</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Task force meetings, Community meetings, Working groups &amp; CLC meetings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err="1">
                <a:solidFill>
                  <a:srgbClr val="000000"/>
                </a:solidFill>
                <a:latin typeface="Calibri" panose="020F0502020204030204"/>
                <a:ea typeface="+mn-lt"/>
                <a:cs typeface="Calibri" panose="020F0502020204030204"/>
              </a:rPr>
              <a:t>StoryMap</a:t>
            </a:r>
            <a:endParaRPr lang="en-US" sz="2000" b="1">
              <a:solidFill>
                <a:srgbClr val="000000"/>
              </a:solidFill>
              <a:latin typeface="Calibri" panose="020F0502020204030204"/>
              <a:ea typeface="+mn-lt"/>
              <a:cs typeface="Calibri" panose="020F0502020204030204"/>
            </a:endParaRP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Demographics, transit and environmental info</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Online Surveys </a:t>
            </a:r>
            <a:r>
              <a:rPr lang="en-US" sz="2000">
                <a:solidFill>
                  <a:srgbClr val="000000"/>
                </a:solidFill>
                <a:latin typeface="Calibri" panose="020F0502020204030204"/>
                <a:ea typeface="+mn-lt"/>
                <a:cs typeface="Calibri" panose="020F0502020204030204"/>
              </a:rPr>
              <a:t>(launching soon)</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Project Naming Poll</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Interactive Mapping &amp; Survey Tool</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Contact form</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Calendar of Events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lvl="1" indent="0">
              <a:buNone/>
            </a:pPr>
            <a:endParaRPr lang="en-US" b="1">
              <a:solidFill>
                <a:srgbClr val="00B4BD"/>
              </a:solidFill>
              <a:cs typeface="Calibri"/>
            </a:endParaRPr>
          </a:p>
          <a:p>
            <a:pPr marL="457200" lvl="1" indent="0">
              <a:buNone/>
            </a:pPr>
            <a:endParaRPr lang="en-US">
              <a:ea typeface="+mn-lt"/>
              <a:cs typeface="+mn-lt"/>
            </a:endParaRPr>
          </a:p>
        </p:txBody>
      </p:sp>
      <p:sp>
        <p:nvSpPr>
          <p:cNvPr id="4" name="Slide Number Placeholder 3">
            <a:extLst>
              <a:ext uri="{FF2B5EF4-FFF2-40B4-BE49-F238E27FC236}">
                <a16:creationId xmlns:a16="http://schemas.microsoft.com/office/drawing/2014/main" id="{55EA779B-60DE-4ACD-B65C-3D38676D10BC}"/>
              </a:ext>
            </a:extLst>
          </p:cNvPr>
          <p:cNvSpPr>
            <a:spLocks noGrp="1"/>
          </p:cNvSpPr>
          <p:nvPr>
            <p:ph type="sldNum" sz="quarter" idx="12"/>
          </p:nvPr>
        </p:nvSpPr>
        <p:spPr/>
        <p:txBody>
          <a:bodyPr/>
          <a:lstStyle/>
          <a:p>
            <a:fld id="{2429C633-AF9B-9840-B7F1-7587910FEF71}" type="slidenum">
              <a:rPr lang="en-US" smtClean="0"/>
              <a:pPr/>
              <a:t>56</a:t>
            </a:fld>
            <a:endParaRPr lang="en-US"/>
          </a:p>
        </p:txBody>
      </p:sp>
      <p:pic>
        <p:nvPicPr>
          <p:cNvPr id="8" name="Picture 7">
            <a:extLst>
              <a:ext uri="{FF2B5EF4-FFF2-40B4-BE49-F238E27FC236}">
                <a16:creationId xmlns:a16="http://schemas.microsoft.com/office/drawing/2014/main" id="{20D4EDC1-8E9C-9285-816C-0F771C76CC2D}"/>
              </a:ext>
            </a:extLst>
          </p:cNvPr>
          <p:cNvPicPr>
            <a:picLocks noChangeAspect="1"/>
          </p:cNvPicPr>
          <p:nvPr/>
        </p:nvPicPr>
        <p:blipFill>
          <a:blip r:embed="rId3"/>
          <a:stretch>
            <a:fillRect/>
          </a:stretch>
        </p:blipFill>
        <p:spPr>
          <a:xfrm>
            <a:off x="6197600" y="1440814"/>
            <a:ext cx="5396521" cy="463613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A37EC9CE-E42D-B556-56D2-DBAFDEC60E26}"/>
              </a:ext>
            </a:extLst>
          </p:cNvPr>
          <p:cNvSpPr txBox="1">
            <a:spLocks/>
          </p:cNvSpPr>
          <p:nvPr/>
        </p:nvSpPr>
        <p:spPr>
          <a:xfrm>
            <a:off x="321469" y="275604"/>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710 Task Force Information Hub</a:t>
            </a:r>
          </a:p>
        </p:txBody>
      </p:sp>
    </p:spTree>
    <p:extLst>
      <p:ext uri="{BB962C8B-B14F-4D97-AF65-F5344CB8AC3E}">
        <p14:creationId xmlns:p14="http://schemas.microsoft.com/office/powerpoint/2010/main" val="103597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8C7F-F889-43B5-BD9F-C5ECBCE85874}"/>
              </a:ext>
            </a:extLst>
          </p:cNvPr>
          <p:cNvSpPr>
            <a:spLocks noGrp="1"/>
          </p:cNvSpPr>
          <p:nvPr>
            <p:ph type="title"/>
          </p:nvPr>
        </p:nvSpPr>
        <p:spPr/>
        <p:txBody>
          <a:bodyPr/>
          <a:lstStyle/>
          <a:p>
            <a:r>
              <a:rPr lang="en-US"/>
              <a:t>Interactive Mapping Tool and Survey</a:t>
            </a:r>
          </a:p>
        </p:txBody>
      </p:sp>
      <p:sp>
        <p:nvSpPr>
          <p:cNvPr id="3" name="Content Placeholder 2">
            <a:extLst>
              <a:ext uri="{FF2B5EF4-FFF2-40B4-BE49-F238E27FC236}">
                <a16:creationId xmlns:a16="http://schemas.microsoft.com/office/drawing/2014/main" id="{74F3E38C-0063-4EC3-9921-73C34AAF287E}"/>
              </a:ext>
            </a:extLst>
          </p:cNvPr>
          <p:cNvSpPr>
            <a:spLocks noGrp="1"/>
          </p:cNvSpPr>
          <p:nvPr>
            <p:ph idx="1"/>
          </p:nvPr>
        </p:nvSpPr>
        <p:spPr>
          <a:xfrm>
            <a:off x="381000" y="1164589"/>
            <a:ext cx="4580106" cy="4636136"/>
          </a:xfrm>
        </p:spPr>
        <p:txBody>
          <a:bodyPr vert="horz" lIns="91440" tIns="45720" rIns="91440" bIns="45720" rtlCol="0" anchor="t">
            <a:normAutofit/>
          </a:bodyPr>
          <a:lstStyle/>
          <a:p>
            <a:pPr marL="0" lvl="1" indent="0">
              <a:buNone/>
            </a:pPr>
            <a:r>
              <a:rPr lang="en-US" sz="2000" b="1">
                <a:solidFill>
                  <a:srgbClr val="00B4BD"/>
                </a:solidFill>
                <a:cs typeface="Calibri"/>
              </a:rPr>
              <a:t>Live for Six Weeks</a:t>
            </a:r>
          </a:p>
          <a:p>
            <a:pPr>
              <a:buFont typeface="Calibri" panose="020F0502020204030204" pitchFamily="34" charset="0"/>
              <a:buChar char="&gt;"/>
            </a:pPr>
            <a:r>
              <a:rPr lang="en-US" sz="2000" b="1">
                <a:solidFill>
                  <a:srgbClr val="000000"/>
                </a:solidFill>
                <a:ea typeface="+mn-lt"/>
                <a:cs typeface="+mn-lt"/>
              </a:rPr>
              <a:t>Beta test</a:t>
            </a:r>
            <a:r>
              <a:rPr lang="en-US" sz="2000">
                <a:solidFill>
                  <a:srgbClr val="000000"/>
                </a:solidFill>
                <a:ea typeface="+mn-lt"/>
                <a:cs typeface="+mn-lt"/>
              </a:rPr>
              <a:t>: July 18 available for input from CES and Coordinating Committee</a:t>
            </a:r>
          </a:p>
          <a:p>
            <a:pPr>
              <a:buFont typeface="Calibri" panose="020F0502020204030204" pitchFamily="34" charset="0"/>
              <a:buChar char="&gt;"/>
            </a:pPr>
            <a:r>
              <a:rPr lang="en-US" sz="2000" b="1">
                <a:solidFill>
                  <a:srgbClr val="000000"/>
                </a:solidFill>
                <a:ea typeface="+mn-lt"/>
                <a:cs typeface="+mn-lt"/>
              </a:rPr>
              <a:t>Full launch</a:t>
            </a:r>
            <a:r>
              <a:rPr lang="en-US" sz="2000">
                <a:solidFill>
                  <a:srgbClr val="000000"/>
                </a:solidFill>
                <a:ea typeface="+mn-lt"/>
                <a:cs typeface="+mn-lt"/>
              </a:rPr>
              <a:t>: August 2</a:t>
            </a:r>
          </a:p>
          <a:p>
            <a:pPr>
              <a:buFont typeface="Calibri" panose="020F0502020204030204" pitchFamily="34" charset="0"/>
              <a:buChar char="&gt;"/>
            </a:pPr>
            <a:r>
              <a:rPr lang="en-US" sz="2000" b="1">
                <a:solidFill>
                  <a:srgbClr val="000000"/>
                </a:solidFill>
                <a:ea typeface="+mn-lt"/>
                <a:cs typeface="+mn-lt"/>
              </a:rPr>
              <a:t>Close survey</a:t>
            </a:r>
            <a:r>
              <a:rPr lang="en-US" sz="2000">
                <a:solidFill>
                  <a:srgbClr val="000000"/>
                </a:solidFill>
                <a:ea typeface="+mn-lt"/>
                <a:cs typeface="+mn-lt"/>
              </a:rPr>
              <a:t>: September 12</a:t>
            </a:r>
          </a:p>
          <a:p>
            <a:pPr marL="0" lvl="1" indent="0">
              <a:buNone/>
            </a:pPr>
            <a:endParaRPr lang="en-US" sz="2000" b="1">
              <a:solidFill>
                <a:srgbClr val="00B4BD"/>
              </a:solidFill>
              <a:ea typeface="+mn-lt"/>
              <a:cs typeface="+mn-lt"/>
            </a:endParaRPr>
          </a:p>
          <a:p>
            <a:pPr marL="0" lvl="1" indent="0">
              <a:buNone/>
            </a:pPr>
            <a:r>
              <a:rPr lang="en-US" sz="2000" b="1">
                <a:solidFill>
                  <a:srgbClr val="00B4BD"/>
                </a:solidFill>
                <a:ea typeface="+mn-lt"/>
                <a:cs typeface="+mn-lt"/>
              </a:rPr>
              <a:t>Tool Objectives</a:t>
            </a:r>
          </a:p>
          <a:p>
            <a:pPr marL="285750" lvl="1">
              <a:buFont typeface="Calibri" panose="020F0502020204030204" pitchFamily="34" charset="0"/>
              <a:buChar char="&gt;"/>
              <a:tabLst>
                <a:tab pos="228600" algn="l"/>
              </a:tabLst>
            </a:pPr>
            <a:r>
              <a:rPr lang="en-US" sz="2000" b="1">
                <a:ea typeface="+mn-lt"/>
                <a:cs typeface="+mn-lt"/>
              </a:rPr>
              <a:t>Engage the public </a:t>
            </a:r>
            <a:r>
              <a:rPr lang="en-US" sz="2000">
                <a:ea typeface="+mn-lt"/>
                <a:cs typeface="+mn-lt"/>
              </a:rPr>
              <a:t>in the decision-making process</a:t>
            </a:r>
          </a:p>
          <a:p>
            <a:pPr marL="285750" lvl="1">
              <a:buFont typeface="Calibri" panose="020F0502020204030204" pitchFamily="34" charset="0"/>
              <a:buChar char="&gt;"/>
              <a:tabLst>
                <a:tab pos="228600" algn="l"/>
              </a:tabLst>
            </a:pPr>
            <a:r>
              <a:rPr lang="en-US" sz="2000" b="1">
                <a:ea typeface="+mn-lt"/>
                <a:cs typeface="+mn-lt"/>
              </a:rPr>
              <a:t>Gather public input</a:t>
            </a:r>
            <a:r>
              <a:rPr lang="en-US" sz="2000">
                <a:ea typeface="+mn-lt"/>
                <a:cs typeface="+mn-lt"/>
              </a:rPr>
              <a:t> on projects and programs </a:t>
            </a:r>
          </a:p>
          <a:p>
            <a:pPr marL="285750" lvl="1">
              <a:buFont typeface="Calibri" panose="020F0502020204030204" pitchFamily="34" charset="0"/>
              <a:buChar char="&gt;"/>
              <a:tabLst>
                <a:tab pos="228600" algn="l"/>
              </a:tabLst>
            </a:pPr>
            <a:r>
              <a:rPr lang="en-US" sz="2000" b="1">
                <a:solidFill>
                  <a:srgbClr val="000000"/>
                </a:solidFill>
                <a:ea typeface="+mn-lt"/>
                <a:cs typeface="+mn-lt"/>
              </a:rPr>
              <a:t>Gather geo-coded data</a:t>
            </a:r>
            <a:r>
              <a:rPr lang="en-US" sz="2000">
                <a:solidFill>
                  <a:srgbClr val="000000"/>
                </a:solidFill>
                <a:ea typeface="+mn-lt"/>
                <a:cs typeface="+mn-lt"/>
              </a:rPr>
              <a:t> (location-centric) comments on project map</a:t>
            </a:r>
            <a:endParaRPr lang="en-US" sz="2000">
              <a:solidFill>
                <a:srgbClr val="000000"/>
              </a:solidFill>
            </a:endParaRPr>
          </a:p>
          <a:p>
            <a:pPr marL="742950" lvl="2">
              <a:buFont typeface="Calibri" panose="020F0502020204030204" pitchFamily="34" charset="0"/>
              <a:buChar char="&gt;"/>
              <a:tabLst>
                <a:tab pos="228600" algn="l"/>
              </a:tabLst>
            </a:pPr>
            <a:endParaRPr lang="en-US">
              <a:solidFill>
                <a:srgbClr val="000000"/>
              </a:solidFill>
              <a:ea typeface="+mn-lt"/>
              <a:cs typeface="+mn-lt"/>
            </a:endParaRPr>
          </a:p>
          <a:p>
            <a:pPr marL="0" lvl="1" indent="0">
              <a:buNone/>
              <a:tabLst>
                <a:tab pos="228600" algn="l"/>
              </a:tabLst>
            </a:pPr>
            <a:endParaRPr lang="en-US" sz="2400" b="1">
              <a:solidFill>
                <a:srgbClr val="00B4BD"/>
              </a:solidFill>
              <a:cs typeface="Calibri"/>
            </a:endParaRPr>
          </a:p>
          <a:p>
            <a:pPr marL="457200" lvl="2" indent="0">
              <a:buNone/>
              <a:tabLst>
                <a:tab pos="228600" algn="l"/>
              </a:tabLst>
            </a:pPr>
            <a:endParaRPr lang="en-US">
              <a:cs typeface="Calibri"/>
            </a:endParaRPr>
          </a:p>
        </p:txBody>
      </p:sp>
      <p:sp>
        <p:nvSpPr>
          <p:cNvPr id="4" name="Slide Number Placeholder 3">
            <a:extLst>
              <a:ext uri="{FF2B5EF4-FFF2-40B4-BE49-F238E27FC236}">
                <a16:creationId xmlns:a16="http://schemas.microsoft.com/office/drawing/2014/main" id="{55EA779B-60DE-4ACD-B65C-3D38676D10BC}"/>
              </a:ext>
            </a:extLst>
          </p:cNvPr>
          <p:cNvSpPr>
            <a:spLocks noGrp="1"/>
          </p:cNvSpPr>
          <p:nvPr>
            <p:ph type="sldNum" sz="quarter" idx="12"/>
          </p:nvPr>
        </p:nvSpPr>
        <p:spPr/>
        <p:txBody>
          <a:bodyPr/>
          <a:lstStyle/>
          <a:p>
            <a:fld id="{2429C633-AF9B-9840-B7F1-7587910FEF71}" type="slidenum">
              <a:rPr lang="en-US" smtClean="0"/>
              <a:pPr/>
              <a:t>57</a:t>
            </a:fld>
            <a:endParaRPr lang="en-US"/>
          </a:p>
        </p:txBody>
      </p:sp>
      <p:pic>
        <p:nvPicPr>
          <p:cNvPr id="8" name="Picture 7">
            <a:extLst>
              <a:ext uri="{FF2B5EF4-FFF2-40B4-BE49-F238E27FC236}">
                <a16:creationId xmlns:a16="http://schemas.microsoft.com/office/drawing/2014/main" id="{A830A230-E034-AFB4-7F02-EB40A9F45135}"/>
              </a:ext>
            </a:extLst>
          </p:cNvPr>
          <p:cNvPicPr>
            <a:picLocks noChangeAspect="1"/>
          </p:cNvPicPr>
          <p:nvPr/>
        </p:nvPicPr>
        <p:blipFill>
          <a:blip r:embed="rId3"/>
          <a:stretch>
            <a:fillRect/>
          </a:stretch>
        </p:blipFill>
        <p:spPr>
          <a:xfrm>
            <a:off x="5077595" y="1404847"/>
            <a:ext cx="6549111" cy="3257230"/>
          </a:xfrm>
          <a:prstGeom prst="rect">
            <a:avLst/>
          </a:prstGeom>
          <a:ln>
            <a:noFill/>
          </a:ln>
          <a:effectLst>
            <a:outerShdw blurRad="292100" dist="139700" dir="2700000" algn="tl" rotWithShape="0">
              <a:srgbClr val="333333">
                <a:alpha val="65000"/>
              </a:srgbClr>
            </a:outerShdw>
          </a:effectLst>
        </p:spPr>
      </p:pic>
      <p:pic>
        <p:nvPicPr>
          <p:cNvPr id="5" name="Picture 5" descr="Qr code&#10;&#10;Description automatically generated">
            <a:extLst>
              <a:ext uri="{FF2B5EF4-FFF2-40B4-BE49-F238E27FC236}">
                <a16:creationId xmlns:a16="http://schemas.microsoft.com/office/drawing/2014/main" id="{16442054-9FE6-262C-6F14-DF2768894A29}"/>
              </a:ext>
            </a:extLst>
          </p:cNvPr>
          <p:cNvPicPr>
            <a:picLocks noChangeAspect="1"/>
          </p:cNvPicPr>
          <p:nvPr/>
        </p:nvPicPr>
        <p:blipFill>
          <a:blip r:embed="rId4"/>
          <a:stretch>
            <a:fillRect/>
          </a:stretch>
        </p:blipFill>
        <p:spPr>
          <a:xfrm>
            <a:off x="6596728" y="5294916"/>
            <a:ext cx="1419727" cy="1399674"/>
          </a:xfrm>
          <a:prstGeom prst="rect">
            <a:avLst/>
          </a:prstGeom>
        </p:spPr>
      </p:pic>
      <p:sp>
        <p:nvSpPr>
          <p:cNvPr id="6" name="TextBox 5">
            <a:extLst>
              <a:ext uri="{FF2B5EF4-FFF2-40B4-BE49-F238E27FC236}">
                <a16:creationId xmlns:a16="http://schemas.microsoft.com/office/drawing/2014/main" id="{16969CE9-DDC2-6E38-E1A6-F58035432D3A}"/>
              </a:ext>
            </a:extLst>
          </p:cNvPr>
          <p:cNvSpPr txBox="1"/>
          <p:nvPr/>
        </p:nvSpPr>
        <p:spPr>
          <a:xfrm>
            <a:off x="6858221" y="5109411"/>
            <a:ext cx="8610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English</a:t>
            </a:r>
            <a:endParaRPr lang="en-US"/>
          </a:p>
        </p:txBody>
      </p:sp>
      <p:pic>
        <p:nvPicPr>
          <p:cNvPr id="7" name="Picture 8" descr="Qr code&#10;&#10;Description automatically generated">
            <a:extLst>
              <a:ext uri="{FF2B5EF4-FFF2-40B4-BE49-F238E27FC236}">
                <a16:creationId xmlns:a16="http://schemas.microsoft.com/office/drawing/2014/main" id="{BC1E0561-BFAC-02FB-C426-99706210EAEA}"/>
              </a:ext>
            </a:extLst>
          </p:cNvPr>
          <p:cNvPicPr>
            <a:picLocks noChangeAspect="1"/>
          </p:cNvPicPr>
          <p:nvPr/>
        </p:nvPicPr>
        <p:blipFill>
          <a:blip r:embed="rId5"/>
          <a:stretch>
            <a:fillRect/>
          </a:stretch>
        </p:blipFill>
        <p:spPr>
          <a:xfrm>
            <a:off x="8611662" y="5291892"/>
            <a:ext cx="1459831" cy="1419725"/>
          </a:xfrm>
          <a:prstGeom prst="rect">
            <a:avLst/>
          </a:prstGeom>
        </p:spPr>
      </p:pic>
      <p:sp>
        <p:nvSpPr>
          <p:cNvPr id="9" name="TextBox 8">
            <a:extLst>
              <a:ext uri="{FF2B5EF4-FFF2-40B4-BE49-F238E27FC236}">
                <a16:creationId xmlns:a16="http://schemas.microsoft.com/office/drawing/2014/main" id="{C3E3C858-AB39-9DD4-8C87-D554422D287F}"/>
              </a:ext>
            </a:extLst>
          </p:cNvPr>
          <p:cNvSpPr txBox="1"/>
          <p:nvPr/>
        </p:nvSpPr>
        <p:spPr>
          <a:xfrm>
            <a:off x="8884127" y="5109411"/>
            <a:ext cx="10515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Español</a:t>
            </a:r>
            <a:endParaRPr lang="en-US"/>
          </a:p>
        </p:txBody>
      </p:sp>
    </p:spTree>
    <p:extLst>
      <p:ext uri="{BB962C8B-B14F-4D97-AF65-F5344CB8AC3E}">
        <p14:creationId xmlns:p14="http://schemas.microsoft.com/office/powerpoint/2010/main" val="2773492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5401-1F0B-3B97-FFEE-92DC2134EA72}"/>
              </a:ext>
            </a:extLst>
          </p:cNvPr>
          <p:cNvSpPr>
            <a:spLocks noGrp="1"/>
          </p:cNvSpPr>
          <p:nvPr>
            <p:ph type="title"/>
          </p:nvPr>
        </p:nvSpPr>
        <p:spPr>
          <a:xfrm>
            <a:off x="266178" y="285335"/>
            <a:ext cx="9045633" cy="429145"/>
          </a:xfrm>
        </p:spPr>
        <p:txBody>
          <a:bodyPr/>
          <a:lstStyle/>
          <a:p>
            <a:r>
              <a:rPr lang="en-US">
                <a:cs typeface="Calibri"/>
              </a:rPr>
              <a:t>Multimodal Strategies, Projects &amp; Programs</a:t>
            </a:r>
            <a:br>
              <a:rPr lang="en-US">
                <a:cs typeface="Calibri"/>
              </a:rPr>
            </a:br>
            <a:r>
              <a:rPr lang="en-US">
                <a:cs typeface="Calibri"/>
              </a:rPr>
              <a:t>Public Workshops</a:t>
            </a:r>
          </a:p>
        </p:txBody>
      </p:sp>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p:txBody>
          <a:bodyPr/>
          <a:lstStyle/>
          <a:p>
            <a:fld id="{2429C633-AF9B-9840-B7F1-7587910FEF71}" type="slidenum">
              <a:rPr lang="en-US" smtClean="0"/>
              <a:pPr/>
              <a:t>58</a:t>
            </a:fld>
            <a:endParaRPr lang="en-US"/>
          </a:p>
        </p:txBody>
      </p:sp>
      <p:sp>
        <p:nvSpPr>
          <p:cNvPr id="7" name="TextBox 6">
            <a:extLst>
              <a:ext uri="{FF2B5EF4-FFF2-40B4-BE49-F238E27FC236}">
                <a16:creationId xmlns:a16="http://schemas.microsoft.com/office/drawing/2014/main" id="{53C2587F-007D-A1F6-A236-AA40E292F1D8}"/>
              </a:ext>
            </a:extLst>
          </p:cNvPr>
          <p:cNvSpPr txBox="1"/>
          <p:nvPr/>
        </p:nvSpPr>
        <p:spPr>
          <a:xfrm>
            <a:off x="266178" y="1247291"/>
            <a:ext cx="5223510" cy="3745769"/>
          </a:xfrm>
          <a:prstGeom prst="rect">
            <a:avLst/>
          </a:prstGeom>
          <a:noFill/>
        </p:spPr>
        <p:txBody>
          <a:bodyPr wrap="square" rtlCol="0">
            <a:spAutoFit/>
          </a:bodyPr>
          <a:lstStyle/>
          <a:p>
            <a:pPr marL="914400" lvl="7">
              <a:lnSpc>
                <a:spcPct val="100000"/>
              </a:lnSpc>
              <a:spcBef>
                <a:spcPts val="0"/>
              </a:spcBef>
              <a:buNone/>
            </a:pPr>
            <a:endParaRPr lang="en-US" sz="3200" i="1">
              <a:ea typeface="+mn-lt"/>
              <a:cs typeface="+mn-lt"/>
            </a:endParaRPr>
          </a:p>
          <a:p>
            <a:pPr marL="914400" lvl="7">
              <a:lnSpc>
                <a:spcPct val="100000"/>
              </a:lnSpc>
              <a:spcBef>
                <a:spcPts val="0"/>
              </a:spcBef>
              <a:buNone/>
            </a:pPr>
            <a:r>
              <a:rPr lang="en-US" sz="3200" b="1" i="1">
                <a:ea typeface="+mn-lt"/>
                <a:cs typeface="+mn-lt"/>
              </a:rPr>
              <a:t>Tuesday, August 30</a:t>
            </a:r>
          </a:p>
          <a:p>
            <a:pPr marL="914400" lvl="7">
              <a:lnSpc>
                <a:spcPct val="100000"/>
              </a:lnSpc>
              <a:spcBef>
                <a:spcPts val="0"/>
              </a:spcBef>
              <a:buNone/>
            </a:pPr>
            <a:r>
              <a:rPr lang="en-US" sz="3200" i="1">
                <a:ea typeface="+mn-lt"/>
                <a:cs typeface="+mn-lt"/>
              </a:rPr>
              <a:t>5-7pm</a:t>
            </a:r>
          </a:p>
          <a:p>
            <a:pPr marL="914400" lvl="7">
              <a:lnSpc>
                <a:spcPct val="100000"/>
              </a:lnSpc>
              <a:spcBef>
                <a:spcPts val="0"/>
              </a:spcBef>
              <a:buNone/>
            </a:pPr>
            <a:endParaRPr lang="en-US" sz="3200" i="1">
              <a:ea typeface="+mn-lt"/>
              <a:cs typeface="+mn-lt"/>
            </a:endParaRPr>
          </a:p>
          <a:p>
            <a:pPr marL="914400" lvl="7">
              <a:lnSpc>
                <a:spcPct val="100000"/>
              </a:lnSpc>
              <a:spcBef>
                <a:spcPts val="0"/>
              </a:spcBef>
              <a:buNone/>
            </a:pPr>
            <a:endParaRPr lang="en-US" sz="3200" i="1">
              <a:ea typeface="+mn-lt"/>
              <a:cs typeface="+mn-lt"/>
            </a:endParaRPr>
          </a:p>
          <a:p>
            <a:pPr marL="914400" lvl="7">
              <a:lnSpc>
                <a:spcPct val="100000"/>
              </a:lnSpc>
              <a:spcBef>
                <a:spcPts val="0"/>
              </a:spcBef>
              <a:buNone/>
            </a:pPr>
            <a:r>
              <a:rPr lang="en-US" sz="3200" b="1" i="1">
                <a:ea typeface="+mn-lt"/>
                <a:cs typeface="+mn-lt"/>
              </a:rPr>
              <a:t>Saturday, September 17 </a:t>
            </a:r>
            <a:r>
              <a:rPr lang="en-US" sz="3200" i="1">
                <a:ea typeface="+mn-lt"/>
                <a:cs typeface="+mn-lt"/>
              </a:rPr>
              <a:t>10am-12pm</a:t>
            </a:r>
          </a:p>
          <a:p>
            <a:pPr marL="1718945" lvl="3" indent="285750">
              <a:lnSpc>
                <a:spcPct val="70000"/>
              </a:lnSpc>
              <a:buFont typeface="Arial" panose="020B0604020202020204" pitchFamily="34" charset="0"/>
              <a:buNone/>
            </a:pPr>
            <a:endParaRPr lang="en-US" b="1">
              <a:solidFill>
                <a:srgbClr val="00B4BD"/>
              </a:solidFill>
              <a:ea typeface="+mn-lt"/>
              <a:cs typeface="+mn-lt"/>
            </a:endParaRPr>
          </a:p>
        </p:txBody>
      </p:sp>
      <p:pic>
        <p:nvPicPr>
          <p:cNvPr id="4" name="Picture 3">
            <a:extLst>
              <a:ext uri="{FF2B5EF4-FFF2-40B4-BE49-F238E27FC236}">
                <a16:creationId xmlns:a16="http://schemas.microsoft.com/office/drawing/2014/main" id="{B738F005-20ED-7A68-34DF-33130E3EA770}"/>
              </a:ext>
            </a:extLst>
          </p:cNvPr>
          <p:cNvPicPr>
            <a:picLocks noChangeAspect="1"/>
          </p:cNvPicPr>
          <p:nvPr/>
        </p:nvPicPr>
        <p:blipFill>
          <a:blip r:embed="rId3"/>
          <a:stretch>
            <a:fillRect/>
          </a:stretch>
        </p:blipFill>
        <p:spPr>
          <a:xfrm>
            <a:off x="6238994" y="1032331"/>
            <a:ext cx="4381560" cy="5642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2699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Key Dates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531749" y="1023087"/>
            <a:ext cx="6183612" cy="5833818"/>
          </a:xfrm>
        </p:spPr>
        <p:txBody>
          <a:bodyPr vert="horz" lIns="91440" tIns="45720" rIns="91440" bIns="45720" rtlCol="0" anchor="t">
            <a:noAutofit/>
          </a:bodyPr>
          <a:lstStyle/>
          <a:p>
            <a:pPr marL="2228850" lvl="7" indent="-457200">
              <a:lnSpc>
                <a:spcPct val="100000"/>
              </a:lnSpc>
              <a:spcBef>
                <a:spcPts val="1000"/>
              </a:spcBef>
              <a:buNone/>
            </a:pPr>
            <a:r>
              <a:rPr lang="en-US" b="1">
                <a:solidFill>
                  <a:srgbClr val="00B4BD"/>
                </a:solidFill>
                <a:ea typeface="+mn-lt"/>
                <a:cs typeface="+mn-lt"/>
              </a:rPr>
              <a:t>Working Group Meetings</a:t>
            </a:r>
            <a:r>
              <a:rPr lang="en-US">
                <a:ea typeface="+mn-lt"/>
                <a:cs typeface="+mn-lt"/>
              </a:rPr>
              <a:t>	</a:t>
            </a:r>
          </a:p>
          <a:p>
            <a:pPr marL="2058670" lvl="3">
              <a:lnSpc>
                <a:spcPct val="100000"/>
              </a:lnSpc>
              <a:buFont typeface="Calibri" panose="020F0502020204030204" pitchFamily="34" charset="0"/>
              <a:buChar char="&gt;"/>
              <a:tabLst>
                <a:tab pos="1995488" algn="l"/>
              </a:tabLst>
            </a:pPr>
            <a:r>
              <a:rPr lang="en-US">
                <a:ea typeface="+mn-lt"/>
                <a:cs typeface="+mn-lt"/>
              </a:rPr>
              <a:t>Equity Working Group #5</a:t>
            </a:r>
            <a:br>
              <a:rPr lang="en-US" b="1">
                <a:ea typeface="+mn-lt"/>
                <a:cs typeface="+mn-lt"/>
              </a:rPr>
            </a:br>
            <a:r>
              <a:rPr lang="en-US" i="1">
                <a:ea typeface="+mn-lt"/>
                <a:cs typeface="+mn-lt"/>
              </a:rPr>
              <a:t>Thursday, August 25, 5-7pm</a:t>
            </a:r>
            <a:r>
              <a:rPr lang="en-US" b="1">
                <a:solidFill>
                  <a:srgbClr val="00B4BD"/>
                </a:solidFill>
                <a:ea typeface="+mn-lt"/>
                <a:cs typeface="+mn-lt"/>
              </a:rPr>
              <a:t> </a:t>
            </a:r>
          </a:p>
          <a:p>
            <a:pPr marL="2004695" lvl="3" indent="-231775">
              <a:lnSpc>
                <a:spcPct val="100000"/>
              </a:lnSpc>
              <a:buFont typeface="System Font Regular"/>
              <a:buChar char="&gt;"/>
            </a:pPr>
            <a:r>
              <a:rPr lang="en-US">
                <a:ea typeface="+mn-lt"/>
                <a:cs typeface="+mn-lt"/>
              </a:rPr>
              <a:t>Zero-Emissions Truck Working Group #9</a:t>
            </a:r>
          </a:p>
          <a:p>
            <a:pPr marL="1772920" lvl="3" indent="0">
              <a:lnSpc>
                <a:spcPct val="100000"/>
              </a:lnSpc>
              <a:buNone/>
              <a:tabLst>
                <a:tab pos="1995488" algn="l"/>
              </a:tabLst>
            </a:pPr>
            <a:r>
              <a:rPr lang="en-US" i="1">
                <a:ea typeface="+mn-lt"/>
                <a:cs typeface="+mn-lt"/>
              </a:rPr>
              <a:t>	Tuesday, September 20, 1-3pm</a:t>
            </a: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80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#12</a:t>
            </a:r>
          </a:p>
          <a:p>
            <a:pPr marL="2004695"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September 12, 5-7:30pm </a:t>
            </a:r>
          </a:p>
          <a:p>
            <a:pPr marL="2228850" lvl="7" indent="-457200">
              <a:lnSpc>
                <a:spcPct val="100000"/>
              </a:lnSpc>
              <a:spcBef>
                <a:spcPts val="1000"/>
              </a:spcBef>
              <a:buNone/>
            </a:pPr>
            <a:r>
              <a:rPr lang="en-US" b="1">
                <a:solidFill>
                  <a:srgbClr val="00B4BD"/>
                </a:solidFill>
                <a:ea typeface="+mn-lt"/>
                <a:cs typeface="+mn-lt"/>
              </a:rPr>
              <a:t>Community Leadership Committee Meeting</a:t>
            </a:r>
          </a:p>
          <a:p>
            <a:pPr marL="2004695" lvl="3" indent="-231775">
              <a:lnSpc>
                <a:spcPct val="100000"/>
              </a:lnSpc>
              <a:buFont typeface="System Font Regular"/>
              <a:buChar char="&gt;"/>
            </a:pPr>
            <a:r>
              <a:rPr lang="en-US">
                <a:ea typeface="+mn-lt"/>
                <a:cs typeface="+mn-lt"/>
              </a:rPr>
              <a:t>Meeting #6</a:t>
            </a:r>
            <a:endParaRPr lang="en-US">
              <a:ea typeface="Calibri"/>
              <a:cs typeface="Calibri"/>
            </a:endParaRPr>
          </a:p>
          <a:p>
            <a:pPr marL="1718945" lvl="3" indent="285750">
              <a:lnSpc>
                <a:spcPct val="100000"/>
              </a:lnSpc>
              <a:buNone/>
            </a:pPr>
            <a:r>
              <a:rPr lang="en-US" i="1">
                <a:ea typeface="+mn-lt"/>
                <a:cs typeface="+mn-lt"/>
              </a:rPr>
              <a:t>Thursday, August 18, 5-7pm</a:t>
            </a: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Coordinating Committee Meeting</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lang="en-US" i="1">
                <a:solidFill>
                  <a:srgbClr val="000000"/>
                </a:solidFill>
                <a:latin typeface="Calibri" panose="020F0502020204030204"/>
                <a:ea typeface="+mn-lt"/>
                <a:cs typeface="Calibri" panose="020F0502020204030204"/>
              </a:rPr>
              <a:t>Wednesday, August 24, 3:30-5pm</a:t>
            </a:r>
            <a:endPar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100000"/>
              </a:lnSpc>
              <a:buNone/>
            </a:pPr>
            <a:endParaRPr lang="en-US" i="1">
              <a:ea typeface="+mn-lt"/>
              <a:cs typeface="+mn-lt"/>
            </a:endParaRPr>
          </a:p>
          <a:p>
            <a:pPr marL="2228850" lvl="7" indent="-457200">
              <a:lnSpc>
                <a:spcPct val="100000"/>
              </a:lnSpc>
              <a:spcBef>
                <a:spcPts val="1000"/>
              </a:spcBef>
              <a:buNone/>
            </a:pPr>
            <a:endParaRPr lang="en-US" b="1">
              <a:solidFill>
                <a:srgbClr val="00B4BD"/>
              </a:solidFill>
              <a:ea typeface="+mn-lt"/>
              <a:cs typeface="+mn-lt"/>
            </a:endParaRPr>
          </a:p>
          <a:p>
            <a:pPr marL="1718945" lvl="3" indent="285750">
              <a:lnSpc>
                <a:spcPct val="70000"/>
              </a:lnSpc>
              <a:buNone/>
            </a:pPr>
            <a:endParaRPr lang="en-US" sz="2200" i="1">
              <a:ea typeface="+mn-lt"/>
              <a:cs typeface="+mn-lt"/>
            </a:endParaRPr>
          </a:p>
          <a:p>
            <a:pPr marL="1718945" lvl="3" indent="285750">
              <a:lnSpc>
                <a:spcPct val="70000"/>
              </a:lnSpc>
              <a:buNone/>
            </a:pPr>
            <a:endParaRPr lang="en-US" sz="22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28850" lvl="7" indent="-1087120">
              <a:lnSpc>
                <a:spcPct val="100000"/>
              </a:lnSpc>
              <a:spcBef>
                <a:spcPts val="1000"/>
              </a:spcBef>
              <a:buFont typeface="Arial" panose="020B0604020202020204" pitchFamily="34" charset="0"/>
              <a:buNone/>
            </a:pPr>
            <a:r>
              <a:rPr lang="en-US" b="1">
                <a:solidFill>
                  <a:srgbClr val="00B4BD"/>
                </a:solidFill>
                <a:ea typeface="+mn-lt"/>
                <a:cs typeface="+mn-lt"/>
              </a:rPr>
              <a:t>Public Workshops</a:t>
            </a:r>
            <a:r>
              <a:rPr lang="en-US">
                <a:ea typeface="+mn-lt"/>
                <a:cs typeface="+mn-lt"/>
              </a:rPr>
              <a:t>	</a:t>
            </a:r>
            <a:endParaRPr lang="en-US"/>
          </a:p>
          <a:p>
            <a:pPr marL="1312545" lvl="3">
              <a:lnSpc>
                <a:spcPct val="100000"/>
              </a:lnSpc>
              <a:buFont typeface="Calibri" panose="020F0502020204030204" pitchFamily="34" charset="0"/>
              <a:buChar char="&gt;"/>
            </a:pPr>
            <a:r>
              <a:rPr lang="en-US">
                <a:ea typeface="+mn-lt"/>
                <a:cs typeface="+mn-lt"/>
              </a:rPr>
              <a:t>Multimodal Strategies, Projects &amp; Programs</a:t>
            </a:r>
            <a:endParaRPr lang="en-US" i="1">
              <a:ea typeface="+mn-lt"/>
              <a:cs typeface="+mn-lt"/>
            </a:endParaRPr>
          </a:p>
          <a:p>
            <a:pPr marL="1311275" lvl="7" indent="3175">
              <a:lnSpc>
                <a:spcPct val="100000"/>
              </a:lnSpc>
              <a:spcBef>
                <a:spcPts val="0"/>
              </a:spcBef>
              <a:buNone/>
            </a:pPr>
            <a:r>
              <a:rPr lang="en-US" i="1">
                <a:ea typeface="+mn-lt"/>
                <a:cs typeface="+mn-lt"/>
              </a:rPr>
              <a:t>Tuesday, August 30, 5-7pm</a:t>
            </a:r>
          </a:p>
          <a:p>
            <a:pPr marL="1311275" lvl="7" indent="3175">
              <a:lnSpc>
                <a:spcPct val="100000"/>
              </a:lnSpc>
              <a:spcBef>
                <a:spcPts val="0"/>
              </a:spcBef>
              <a:buNone/>
            </a:pPr>
            <a:r>
              <a:rPr lang="en-US" i="1">
                <a:ea typeface="+mn-lt"/>
                <a:cs typeface="+mn-lt"/>
              </a:rPr>
              <a:t>Saturday, September 17, 10am-12pm</a:t>
            </a:r>
          </a:p>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7675" lvl="3" indent="-575945">
              <a:lnSpc>
                <a:spcPct val="70000"/>
              </a:lnSpc>
              <a:buFont typeface="Arial" panose="020B0604020202020204" pitchFamily="34" charset="0"/>
              <a:buNone/>
            </a:pPr>
            <a:r>
              <a:rPr lang="en-US" b="1">
                <a:solidFill>
                  <a:srgbClr val="00B4BD"/>
                </a:solidFill>
                <a:ea typeface="+mn-lt"/>
                <a:cs typeface="+mn-lt"/>
              </a:rPr>
              <a:t>Metro I-710 South Corridor Mapping Tool and Survey</a:t>
            </a:r>
          </a:p>
          <a:p>
            <a:pPr marL="1597025" lvl="7" indent="-285750">
              <a:lnSpc>
                <a:spcPct val="100000"/>
              </a:lnSpc>
              <a:spcBef>
                <a:spcPts val="1000"/>
              </a:spcBef>
              <a:buFont typeface="Calibri" panose="020F0502020204030204" pitchFamily="34" charset="0"/>
              <a:buChar char="&gt;"/>
            </a:pPr>
            <a:r>
              <a:rPr lang="en-US">
                <a:ea typeface="+mn-lt"/>
                <a:cs typeface="+mn-lt"/>
                <a:hlinkClick r:id="rId3"/>
              </a:rPr>
              <a:t>Metro I-710 South Corridor Mapping Tool and Survey</a:t>
            </a:r>
            <a:endParaRPr lang="en-US" i="1">
              <a:ea typeface="+mn-lt"/>
              <a:cs typeface="+mn-lt"/>
            </a:endParaRPr>
          </a:p>
          <a:p>
            <a:pPr marL="1311275" lvl="7" indent="3175">
              <a:lnSpc>
                <a:spcPct val="100000"/>
              </a:lnSpc>
              <a:spcBef>
                <a:spcPts val="1000"/>
              </a:spcBef>
              <a:buNone/>
            </a:pPr>
            <a:r>
              <a:rPr lang="en-US" i="1">
                <a:ea typeface="+mn-lt"/>
                <a:cs typeface="+mn-lt"/>
              </a:rPr>
              <a:t>Tuesday, August 2 - Thursday, September 12</a:t>
            </a:r>
          </a:p>
          <a:p>
            <a:pPr marL="1718945" lvl="3" indent="285750">
              <a:lnSpc>
                <a:spcPct val="70000"/>
              </a:lnSpc>
              <a:buFont typeface="Arial" panose="020B0604020202020204" pitchFamily="34" charset="0"/>
              <a:buNone/>
            </a:pPr>
            <a:endParaRPr lang="en-US" sz="2200" b="1">
              <a:solidFill>
                <a:srgbClr val="00B4BD"/>
              </a:solidFill>
              <a:ea typeface="+mn-lt"/>
              <a:cs typeface="+mn-lt"/>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807200" y="3916218"/>
            <a:ext cx="5018888" cy="1200329"/>
          </a:xfrm>
          <a:prstGeom prst="rect">
            <a:avLst/>
          </a:prstGeom>
          <a:solidFill>
            <a:srgbClr val="97DFE9"/>
          </a:solidFill>
        </p:spPr>
        <p:txBody>
          <a:bodyPr wrap="square" lIns="91440" tIns="45720" rIns="91440" bIns="45720" rtlCol="0" anchor="t">
            <a:spAutoFit/>
          </a:bodyPr>
          <a:lstStyle/>
          <a:p>
            <a:pPr algn="ctr"/>
            <a:endParaRPr lang="en-US"/>
          </a:p>
          <a:p>
            <a:pPr algn="ctr"/>
            <a:r>
              <a:rPr lang="en-US"/>
              <a:t>For the most updated list of meeting dates, visit </a:t>
            </a:r>
            <a:r>
              <a:rPr lang="en-US" sz="1800">
                <a:solidFill>
                  <a:srgbClr val="000000"/>
                </a:solidFill>
                <a:latin typeface="Calibri" panose="020F0502020204030204"/>
                <a:hlinkClick r:id="rId4"/>
              </a:rPr>
              <a:t>http://www.metro.net/710-hub</a:t>
            </a:r>
            <a:endParaRPr lang="en-US" sz="1800">
              <a:solidFill>
                <a:srgbClr val="000000"/>
              </a:solidFill>
              <a:latin typeface="Calibri" panose="020F0502020204030204"/>
              <a:ea typeface="Calibri"/>
              <a:cs typeface="Calibri"/>
            </a:endParaRPr>
          </a:p>
          <a:p>
            <a:pPr algn="ctr"/>
            <a:endParaRPr lang="en-US"/>
          </a:p>
        </p:txBody>
      </p:sp>
    </p:spTree>
    <p:extLst>
      <p:ext uri="{BB962C8B-B14F-4D97-AF65-F5344CB8AC3E}">
        <p14:creationId xmlns:p14="http://schemas.microsoft.com/office/powerpoint/2010/main" val="1009977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60</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9" y="122701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1816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37827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3312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48956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4442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5" y="1270149"/>
            <a:ext cx="6714378" cy="1938992"/>
          </a:xfrm>
          <a:prstGeom prst="rect">
            <a:avLst/>
          </a:prstGeom>
          <a:noFill/>
        </p:spPr>
        <p:txBody>
          <a:bodyPr wrap="square" lIns="91440" tIns="45720" rIns="91440" bIns="45720" rtlCol="0" anchor="t">
            <a:spAutoFit/>
          </a:bodyPr>
          <a:lstStyle/>
          <a:p>
            <a:r>
              <a:rPr lang="en-US" sz="2400"/>
              <a:t>Michael Cano, </a:t>
            </a:r>
            <a:r>
              <a:rPr lang="en-US" sz="2400" i="1"/>
              <a:t>Executive Officer (Interim)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243701"/>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10799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Zoom Protocols</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spTree>
    <p:extLst>
      <p:ext uri="{BB962C8B-B14F-4D97-AF65-F5344CB8AC3E}">
        <p14:creationId xmlns:p14="http://schemas.microsoft.com/office/powerpoint/2010/main" val="417014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923330"/>
          </a:xfrm>
          <a:prstGeom prst="rect">
            <a:avLst/>
          </a:prstGeom>
          <a:solidFill>
            <a:srgbClr val="00B4BD"/>
          </a:solidFill>
        </p:spPr>
        <p:txBody>
          <a:bodyPr wrap="square" lIns="91440" tIns="45720" rIns="91440" bIns="45720" rtlCol="0" anchor="t">
            <a:spAutoFit/>
          </a:bodyPr>
          <a:lstStyle/>
          <a:p>
            <a:pPr algn="ctr">
              <a:spcAft>
                <a:spcPts val="600"/>
              </a:spcAft>
            </a:pPr>
            <a:r>
              <a:rPr lang="en-US" sz="54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of the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I-710 South Corridor Zero-Emission Truck (ZET)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Thomas Grogan</DisplayName>
        <AccountId>1601</AccountId>
        <AccountType/>
      </UserInfo>
      <UserInfo>
        <DisplayName>Xochitl Medrano</DisplayName>
        <AccountId>86</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F6778D-E0A5-4BDA-B176-C4A3351F7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6769</Words>
  <Application>Microsoft Office PowerPoint</Application>
  <PresentationFormat>Widescreen</PresentationFormat>
  <Paragraphs>977</Paragraphs>
  <Slides>61</Slides>
  <Notes>56</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1_Office Theme</vt:lpstr>
      <vt:lpstr>PowerPoint Presentation</vt:lpstr>
      <vt:lpstr>PowerPoint Presentation</vt:lpstr>
      <vt:lpstr>Facilitator</vt:lpstr>
      <vt:lpstr>Task Force Member, CLC Member, and  Participant Identification</vt:lpstr>
      <vt:lpstr>Interpretation/ Interpretación</vt:lpstr>
      <vt:lpstr>Turn on Camera / Prende la cámara</vt:lpstr>
      <vt:lpstr>Zoom Protocols</vt:lpstr>
      <vt:lpstr>PowerPoint Presentation</vt:lpstr>
      <vt:lpstr>PowerPoint Presentation</vt:lpstr>
      <vt:lpstr>Meeting Objectives</vt:lpstr>
      <vt:lpstr>Detailed Agenda</vt:lpstr>
      <vt:lpstr>PowerPoint Presentation</vt:lpstr>
      <vt:lpstr>PowerPoint Presentation</vt:lpstr>
      <vt:lpstr>ZET Program Recap – Metro Board Direction </vt:lpstr>
      <vt:lpstr>PowerPoint Presentation</vt:lpstr>
      <vt:lpstr>ZET Program Development Timeline</vt:lpstr>
      <vt:lpstr>PowerPoint Presentation</vt:lpstr>
      <vt:lpstr>PowerPoint Presentation</vt:lpstr>
      <vt:lpstr>ZET Program Principles – Introduction and Overview </vt:lpstr>
      <vt:lpstr>Principle 1 – Maximize Leverage of Seed Funding</vt:lpstr>
      <vt:lpstr>Principle 2 – Community Engagement</vt:lpstr>
      <vt:lpstr>Principle 3 – Corridor Community Benefits </vt:lpstr>
      <vt:lpstr>Principle 4 – Coordination</vt:lpstr>
      <vt:lpstr>Principle 5 – Workforce Development </vt:lpstr>
      <vt:lpstr>Principle 6 – Equitable Outcomes </vt:lpstr>
      <vt:lpstr>Principle 7 – Legislative Platform </vt:lpstr>
      <vt:lpstr>Principle 8 – Expeditious Deployment of Resources </vt:lpstr>
      <vt:lpstr>PowerPoint Presentation</vt:lpstr>
      <vt:lpstr>PowerPoint Presentation</vt:lpstr>
      <vt:lpstr>Preliminary Tasks</vt:lpstr>
      <vt:lpstr>Preliminary Tasks</vt:lpstr>
      <vt:lpstr>Preliminary Tasks</vt:lpstr>
      <vt:lpstr>Preliminary Tasks</vt:lpstr>
      <vt:lpstr>Preliminary Tasks</vt:lpstr>
      <vt:lpstr>Preliminary Tasks</vt:lpstr>
      <vt:lpstr>PowerPoint Presentation</vt:lpstr>
      <vt:lpstr>Speaker</vt:lpstr>
      <vt:lpstr>CARB Rules and Anticipated Changes to ​Heavy Duty Engine Types ​</vt:lpstr>
      <vt:lpstr>Part of a Broad Effort</vt:lpstr>
      <vt:lpstr>Advanced Clean Trucks: Supply</vt:lpstr>
      <vt:lpstr>(pending) Advanced Clean Fleets: Demand  </vt:lpstr>
      <vt:lpstr>ACFleets Technology Mix  (ACTrucks ZEVs dotted line)</vt:lpstr>
      <vt:lpstr>Resources</vt:lpstr>
      <vt:lpstr>PowerPoint Presentation</vt:lpstr>
      <vt:lpstr>PowerPoint Presentation</vt:lpstr>
      <vt:lpstr>Medium/Heavy-duty Vehicle Population  in LA County </vt:lpstr>
      <vt:lpstr>Projected Changes to Drayage Truck Technology Mix</vt:lpstr>
      <vt:lpstr>Infrastructure Needs &amp; Cost Assessment –  Battery Electric Drayage Trucks</vt:lpstr>
      <vt:lpstr>Infrastructure Needs &amp; Cost Assessment – Battery Electric Drayage Trucks</vt:lpstr>
      <vt:lpstr>Infrastructure Needs &amp; Cost Assessment –  Hydrogen Drayage Trucks</vt:lpstr>
      <vt:lpstr>Infrastructure Needs &amp; Cost Assessment –  Hydrogen Drayage Trucks</vt:lpstr>
      <vt:lpstr>Infrastructure Needs &amp; Cost Assessment –  Hydrogen Drayage Trucks</vt:lpstr>
      <vt:lpstr>PowerPoint Presentation</vt:lpstr>
      <vt:lpstr>PowerPoint Presentation</vt:lpstr>
      <vt:lpstr>710 Task Force Information Hub</vt:lpstr>
      <vt:lpstr>PowerPoint Presentation</vt:lpstr>
      <vt:lpstr>Interactive Mapping Tool and Survey</vt:lpstr>
      <vt:lpstr>Multimodal Strategies, Projects &amp; Programs Public Workshops</vt:lpstr>
      <vt:lpstr>Key Dates</vt:lpstr>
      <vt:lpstr>Can’t attend the meeting? Reach out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Nora Casillas</cp:lastModifiedBy>
  <cp:revision>3</cp:revision>
  <cp:lastPrinted>2022-08-05T17:07:10Z</cp:lastPrinted>
  <dcterms:created xsi:type="dcterms:W3CDTF">2018-02-03T00:33:10Z</dcterms:created>
  <dcterms:modified xsi:type="dcterms:W3CDTF">2024-08-22T22:11:24Z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