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2D7_87B621C3.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comments/modernComment_1240_2970AD07.xml" ContentType="application/vnd.ms-powerpoint.comment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bookmarkIdSeed="3">
  <p:sldMasterIdLst>
    <p:sldMasterId id="2147483667" r:id="rId4"/>
  </p:sldMasterIdLst>
  <p:notesMasterIdLst>
    <p:notesMasterId r:id="rId78"/>
  </p:notesMasterIdLst>
  <p:handoutMasterIdLst>
    <p:handoutMasterId r:id="rId79"/>
  </p:handoutMasterIdLst>
  <p:sldIdLst>
    <p:sldId id="1941" r:id="rId5"/>
    <p:sldId id="284" r:id="rId6"/>
    <p:sldId id="268" r:id="rId7"/>
    <p:sldId id="1921" r:id="rId8"/>
    <p:sldId id="2172" r:id="rId9"/>
    <p:sldId id="4550" r:id="rId10"/>
    <p:sldId id="287" r:id="rId11"/>
    <p:sldId id="290" r:id="rId12"/>
    <p:sldId id="4781" r:id="rId13"/>
    <p:sldId id="1942" r:id="rId14"/>
    <p:sldId id="4756" r:id="rId15"/>
    <p:sldId id="4782" r:id="rId16"/>
    <p:sldId id="4818" r:id="rId17"/>
    <p:sldId id="4666" r:id="rId18"/>
    <p:sldId id="4819" r:id="rId19"/>
    <p:sldId id="4780" r:id="rId20"/>
    <p:sldId id="4805" r:id="rId21"/>
    <p:sldId id="4820" r:id="rId22"/>
    <p:sldId id="4810" r:id="rId23"/>
    <p:sldId id="4809" r:id="rId24"/>
    <p:sldId id="4836" r:id="rId25"/>
    <p:sldId id="4824" r:id="rId26"/>
    <p:sldId id="4823" r:id="rId27"/>
    <p:sldId id="4822" r:id="rId28"/>
    <p:sldId id="4825" r:id="rId29"/>
    <p:sldId id="4826" r:id="rId30"/>
    <p:sldId id="4839" r:id="rId31"/>
    <p:sldId id="4532" r:id="rId32"/>
    <p:sldId id="2207" r:id="rId33"/>
    <p:sldId id="4828" r:id="rId34"/>
    <p:sldId id="4831" r:id="rId35"/>
    <p:sldId id="4832" r:id="rId36"/>
    <p:sldId id="4833" r:id="rId37"/>
    <p:sldId id="4834" r:id="rId38"/>
    <p:sldId id="4835" r:id="rId39"/>
    <p:sldId id="4804" r:id="rId40"/>
    <p:sldId id="4793" r:id="rId41"/>
    <p:sldId id="4806" r:id="rId42"/>
    <p:sldId id="4808" r:id="rId43"/>
    <p:sldId id="4797" r:id="rId44"/>
    <p:sldId id="4838" r:id="rId45"/>
    <p:sldId id="4837" r:id="rId46"/>
    <p:sldId id="4656" r:id="rId47"/>
    <p:sldId id="4573" r:id="rId48"/>
    <p:sldId id="1934" r:id="rId49"/>
    <p:sldId id="4687" r:id="rId50"/>
    <p:sldId id="4803" r:id="rId51"/>
    <p:sldId id="4817" r:id="rId52"/>
    <p:sldId id="4830" r:id="rId53"/>
    <p:sldId id="4807" r:id="rId54"/>
    <p:sldId id="4821" r:id="rId55"/>
    <p:sldId id="4776" r:id="rId56"/>
    <p:sldId id="4777" r:id="rId57"/>
    <p:sldId id="4795" r:id="rId58"/>
    <p:sldId id="4811" r:id="rId59"/>
    <p:sldId id="4812" r:id="rId60"/>
    <p:sldId id="4813" r:id="rId61"/>
    <p:sldId id="4814" r:id="rId62"/>
    <p:sldId id="4815" r:id="rId63"/>
    <p:sldId id="4816" r:id="rId64"/>
    <p:sldId id="4783" r:id="rId65"/>
    <p:sldId id="4759" r:id="rId66"/>
    <p:sldId id="295" r:id="rId67"/>
    <p:sldId id="4672" r:id="rId68"/>
    <p:sldId id="4785" r:id="rId69"/>
    <p:sldId id="4689" r:id="rId70"/>
    <p:sldId id="4788" r:id="rId71"/>
    <p:sldId id="4786" r:id="rId72"/>
    <p:sldId id="4787" r:id="rId73"/>
    <p:sldId id="4790" r:id="rId74"/>
    <p:sldId id="4794" r:id="rId75"/>
    <p:sldId id="4796" r:id="rId76"/>
    <p:sldId id="4693" r:id="rId77"/>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0F47EE71-15E6-CD0B-8726-B91FF2AAD6DB}" name="Cano, Michael" initials="CM" userId="S::canom_metro.net#ext#@arellanoassociates.onmicrosoft.com::de7a47bb-dc3c-4eb5-98ae-16ddd52cf860"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F2F6"/>
    <a:srgbClr val="97DFE9"/>
    <a:srgbClr val="2AB4C8"/>
    <a:srgbClr val="00B4BD"/>
    <a:srgbClr val="609BAC"/>
    <a:srgbClr val="9292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FEBAC5-E827-49C9-85D9-F4ADBE0F1224}" v="4389" dt="2022-07-19T18:31:27.1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microsoft.com/office/2015/10/relationships/revisionInfo" Target="revisionInfo.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handoutMaster" Target="handoutMasters/handout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presProps" Target="presProps.xml"/><Relationship Id="rId85"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theme" Target="theme/theme1.xml"/></Relationships>
</file>

<file path=ppt/comments/modernComment_1240_2970AD07.xml><?xml version="1.0" encoding="utf-8"?>
<p188:cmLst xmlns:a="http://schemas.openxmlformats.org/drawingml/2006/main" xmlns:r="http://schemas.openxmlformats.org/officeDocument/2006/relationships" xmlns:p188="http://schemas.microsoft.com/office/powerpoint/2018/8/main">
  <p188:cm id="{02A444D9-C9D6-42C3-A785-3E763183406A}" authorId="{4D20F882-1686-7ED4-076D-3D5C8887546C}" created="2022-06-14T17:10:36.685">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667" len="63">
        <ac:context len="1184" hash="21431100"/>
      </ac:txMk>
    </ac:txMkLst>
    <p188:pos x="4220078" y="2951704"/>
    <p188:txBody>
      <a:bodyPr/>
      <a:lstStyle/>
      <a:p>
        <a:r>
          <a:rPr lang="en-US"/>
          <a:t>Port of LA</a:t>
        </a:r>
      </a:p>
    </p188:txBody>
  </p188:cm>
  <p188:cm id="{ECE87802-EC87-4179-9FA6-11E0D688A076}" authorId="{4D20F882-1686-7ED4-076D-3D5C8887546C}" created="2022-06-14T18:23:37.672">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731" len="449">
        <ac:context len="1184" hash="21431100"/>
      </ac:txMk>
    </ac:txMkLst>
    <p188:pos x="5639259" y="3206922"/>
    <p188:replyLst>
      <p188:reply id="{880DF2FC-B00A-4057-B76F-C0AE9D76CBB8}" authorId="{4D20F882-1686-7ED4-076D-3D5C8887546C}" created="2022-06-14T18:24:07.891">
        <p188:txBody>
          <a:bodyPr/>
          <a:lstStyle/>
          <a:p>
            <a:r>
              <a:rPr lang="en-US"/>
              <a:t>Gloria, Paul, James-Caltrans</a:t>
            </a:r>
          </a:p>
        </p188:txBody>
      </p188:reply>
      <p188:reply id="{E9C6F652-5719-4B67-91E8-123F8587B031}" authorId="{4D20F882-1686-7ED4-076D-3D5C8887546C}" created="2022-06-14T18:25:02.414">
        <p188:txBody>
          <a:bodyPr/>
          <a:lstStyle/>
          <a:p>
            <a:r>
              <a:rPr lang="en-US"/>
              <a:t>AQMD-Dr. Katzenstein, Dr. Rees</a:t>
            </a:r>
          </a:p>
        </p188:txBody>
      </p188:reply>
      <p188:reply id="{67D23540-01D0-4288-804A-F1E0DCD72EE0}" authorId="{4D20F882-1686-7ED4-076D-3D5C8887546C}" created="2022-06-14T18:26:17.500">
        <p188:txBody>
          <a:bodyPr/>
          <a:lstStyle/>
          <a:p>
            <a:r>
              <a:rPr lang="en-US"/>
              <a:t>ZET Ports Program-Morgan Caswell POLB, Tim DeMoss POLA, Amber Coluso POLA (CT PM)</a:t>
            </a:r>
          </a:p>
        </p188:txBody>
      </p188:reply>
      <p188:reply id="{FDBB6DD5-59EF-4266-BDA8-7307DEEC58E4}" authorId="{4D20F882-1686-7ED4-076D-3D5C8887546C}" created="2022-06-14T18:27:45.972">
        <p188:txBody>
          <a:bodyPr/>
          <a:lstStyle/>
          <a:p>
            <a:r>
              <a:rPr lang="en-US"/>
              <a:t>CARB/CEC - Sydney Bergis CARB, CEC- Mark Wenzel</a:t>
            </a:r>
          </a:p>
        </p188:txBody>
      </p188:reply>
      <p188:reply id="{7941464B-E470-4392-8852-5F3E5B949796}" authorId="{4D20F882-1686-7ED4-076D-3D5C8887546C}" created="2022-06-14T18:28:26.890">
        <p188:txBody>
          <a:bodyPr/>
          <a:lstStyle/>
          <a:p>
            <a:r>
              <a:rPr lang="en-US"/>
              <a:t>CTC-Joe Lyou</a:t>
            </a:r>
          </a:p>
        </p188:txBody>
      </p188:reply>
      <p188:reply id="{6C20D87D-7362-4137-8E7E-0DD1C1619B49}" authorId="{4D20F882-1686-7ED4-076D-3D5C8887546C}" created="2022-06-14T18:28:44.060">
        <p188:txBody>
          <a:bodyPr/>
          <a:lstStyle/>
          <a:p>
            <a:r>
              <a:rPr lang="en-US"/>
              <a:t>CTC-Hannah (SB 671, TCEP)</a:t>
            </a:r>
          </a:p>
        </p188:txBody>
      </p188:reply>
      <p188:reply id="{C5911BD7-C576-4F06-8EDB-48D4269DB879}" authorId="{4D20F882-1686-7ED4-076D-3D5C8887546C}" created="2022-06-14T18:29:27.132">
        <p188:txBody>
          <a:bodyPr/>
          <a:lstStyle/>
          <a:p>
            <a:r>
              <a:rPr lang="en-US"/>
              <a:t>LADWP-George Payba</a:t>
            </a:r>
          </a:p>
        </p188:txBody>
      </p188:reply>
    </p188:replyLst>
    <p188:txBody>
      <a:bodyPr/>
      <a:lstStyle/>
      <a:p>
        <a:r>
          <a:rPr lang="en-US"/>
          <a:t>CEC, Caltrans, CARB, MSRC</a:t>
        </a:r>
      </a:p>
    </p188:txBody>
  </p188:cm>
  <p188:cm id="{174D3970-3D7B-4DE4-A13E-3A535B932445}" authorId="{4D20F882-1686-7ED4-076D-3D5C8887546C}" created="2022-06-14T18:32:38.150">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959" len="70">
        <ac:context len="1184" hash="21431100"/>
      </ac:txMk>
    </ac:txMkLst>
    <p188:pos x="4960989" y="4223177"/>
    <p188:txBody>
      <a:bodyPr/>
      <a:lstStyle/>
      <a:p>
        <a:r>
          <a:rPr lang="en-US"/>
          <a:t>Move to Group #5</a:t>
        </a:r>
      </a:p>
    </p188:txBody>
  </p188:cm>
  <p188:cm id="{FC0CC17F-9A28-4D0B-ACF9-B46BD7D821E5}" authorId="{4D20F882-1686-7ED4-076D-3D5C8887546C}" created="2022-06-14T18:32:54.185">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731" len="82">
        <ac:context len="1184" hash="21431100"/>
      </ac:txMk>
    </ac:txMkLst>
    <p188:pos x="5639259" y="3206922"/>
    <p188:txBody>
      <a:bodyPr/>
      <a:lstStyle/>
      <a:p>
        <a:r>
          <a:rPr lang="en-US"/>
          <a:t>Move to group #5</a:t>
        </a:r>
      </a:p>
    </p188:txBody>
  </p188:cm>
  <p188:cm id="{8F63A5CF-3E7E-4727-8462-E5177F61CD0D}" authorId="{4D20F882-1686-7ED4-076D-3D5C8887546C}" created="2022-06-14T18:34:54.796">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898" len="60">
        <ac:context len="1184" hash="21431100"/>
      </ac:txMk>
    </ac:txMkLst>
    <p188:pos x="5306358" y="3703849"/>
    <p188:txBody>
      <a:bodyPr/>
      <a:lstStyle/>
      <a:p>
        <a:r>
          <a:rPr lang="en-US"/>
          <a:t>Move to Breakout Room 1</a:t>
        </a:r>
      </a:p>
    </p188:txBody>
  </p188:cm>
  <p188:cm id="{EDABA640-EEC3-4756-B7F0-4DAFD666DAB6}" authorId="{4D20F882-1686-7ED4-076D-3D5C8887546C}" created="2022-06-14T18:37:04.127">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1060" len="34">
        <ac:context len="1184" hash="21431100"/>
      </ac:txMk>
    </ac:txMkLst>
    <p188:pos x="2859249" y="4278615"/>
    <p188:txBody>
      <a:bodyPr/>
      <a:lstStyle/>
      <a:p>
        <a:r>
          <a:rPr lang="en-US"/>
          <a:t>Move to Group 1</a:t>
        </a:r>
      </a:p>
    </p188:txBody>
  </p188:cm>
  <p188:cm id="{05746E32-409A-4EE9-90EB-599CDE86764E}" authorId="{4D20F882-1686-7ED4-076D-3D5C8887546C}" created="2022-06-14T18:38:39.495">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814" len="83">
        <ac:context len="1184" hash="21431100"/>
      </ac:txMk>
    </ac:txMkLst>
    <p188:pos x="5106061" y="3381632"/>
    <p188:txBody>
      <a:bodyPr/>
      <a:lstStyle/>
      <a:p>
        <a:r>
          <a:rPr lang="en-US"/>
          <a:t>Move to group #3</a:t>
        </a:r>
      </a:p>
    </p188:txBody>
  </p188:cm>
  <p188:cm id="{42C02837-2566-4FFA-B562-1210A9486586}" authorId="{4D20F882-1686-7ED4-076D-3D5C8887546C}" created="2022-06-14T18:38:52.059">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814" len="83">
        <ac:context len="1184" hash="21431100"/>
      </ac:txMk>
    </ac:txMkLst>
    <p188:pos x="5106061" y="3381632"/>
    <p188:txBody>
      <a:bodyPr/>
      <a:lstStyle/>
      <a:p>
        <a:r>
          <a:rPr lang="en-US"/>
          <a:t>Move to Group 1</a:t>
        </a:r>
      </a:p>
    </p188:txBody>
  </p188:cm>
  <p188:cm id="{872AD245-E902-487F-ABA9-145524074260}" authorId="{4D20F882-1686-7ED4-076D-3D5C8887546C}" created="2022-06-14T18:39:15.127">
    <ac:txMkLst xmlns:ac="http://schemas.microsoft.com/office/drawing/2013/main/command">
      <pc:docMk xmlns:pc="http://schemas.microsoft.com/office/powerpoint/2013/main/command"/>
      <pc:sldMk xmlns:pc="http://schemas.microsoft.com/office/powerpoint/2013/main/command" cId="695250183" sldId="4672"/>
      <ac:spMk id="6" creationId="{3651FE74-3DAA-EF75-1007-A38653F88009}"/>
      <ac:txMk cp="175" len="68">
        <ac:context len="1184" hash="21431100"/>
      </ac:txMk>
    </ac:txMkLst>
    <p188:pos x="4653215" y="699392"/>
    <p188:txBody>
      <a:bodyPr/>
      <a:lstStyle/>
      <a:p>
        <a:r>
          <a:rPr lang="en-US"/>
          <a:t>Move to Group 5</a:t>
        </a:r>
      </a:p>
    </p188:txBody>
  </p188:cm>
</p188:cmLst>
</file>

<file path=ppt/comments/modernComment_12D7_87B621C3.xml><?xml version="1.0" encoding="utf-8"?>
<p188:cmLst xmlns:a="http://schemas.openxmlformats.org/drawingml/2006/main" xmlns:r="http://schemas.openxmlformats.org/officeDocument/2006/relationships" xmlns:p188="http://schemas.microsoft.com/office/powerpoint/2018/8/main">
  <p188:cm id="{E7DDD2E6-EC05-4A90-9C32-A104F519F0FA}" authorId="{0F47EE71-15E6-CD0B-8726-B91FF2AAD6DB}" created="2022-07-13T07:34:50.280">
    <ac:deMkLst xmlns:ac="http://schemas.microsoft.com/office/drawing/2013/main/command">
      <pc:docMk xmlns:pc="http://schemas.microsoft.com/office/powerpoint/2013/main/command"/>
      <pc:sldMk xmlns:pc="http://schemas.microsoft.com/office/powerpoint/2013/main/command" cId="2276860355" sldId="4823"/>
      <ac:spMk id="3" creationId="{09195B3C-9B1B-1BAB-49D8-18E1CEC541B0}"/>
    </ac:deMkLst>
    <p188:txBody>
      <a:bodyPr/>
      <a:lstStyle/>
      <a:p>
        <a:r>
          <a:rPr lang="en-US"/>
          <a:t>Are there other examples of community benefits beyond public health and economic?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19"/>
              </a:spcBef>
            </a:pPr>
            <a:r>
              <a:rPr lang="en-US">
                <a:cs typeface="Calibri"/>
              </a:rPr>
              <a:t>Erika</a:t>
            </a:r>
          </a:p>
          <a:p>
            <a:pPr>
              <a:lnSpc>
                <a:spcPct val="90000"/>
              </a:lnSpc>
              <a:spcBef>
                <a:spcPts val="1019"/>
              </a:spcBef>
            </a:pPr>
            <a:endParaRPr lang="en-US" b="1">
              <a:cs typeface="Calibri"/>
            </a:endParaRPr>
          </a:p>
          <a:p>
            <a:pPr marL="914266" indent="-225392">
              <a:lnSpc>
                <a:spcPct val="90000"/>
              </a:lnSpc>
              <a:spcBef>
                <a:spcPts val="1000"/>
              </a:spcBef>
              <a:buFont typeface="Arial,Sans-Serif"/>
              <a:buChar char="•"/>
            </a:pPr>
            <a:r>
              <a:rPr lang="en-US" b="1"/>
              <a:t>WG Framework </a:t>
            </a:r>
            <a:endParaRPr lang="en-US" b="0"/>
          </a:p>
          <a:p>
            <a:pPr marL="1371399" lvl="1" indent="-225392">
              <a:lnSpc>
                <a:spcPct val="90000"/>
              </a:lnSpc>
              <a:spcBef>
                <a:spcPts val="1000"/>
              </a:spcBef>
              <a:buFont typeface="Arial,Sans-Serif"/>
              <a:buChar char="•"/>
            </a:pPr>
            <a:r>
              <a:rPr lang="en-US" b="0"/>
              <a:t>focus on implementing ZE infrastructure along the corridor, employment of ZE </a:t>
            </a:r>
            <a:r>
              <a:rPr lang="en-US" b="0" err="1"/>
              <a:t>techn</a:t>
            </a:r>
            <a:r>
              <a:rPr lang="en-US" b="0"/>
              <a:t>, infra-niche metro can provide –regional public infrastructure-compliment domicile infrastructure)</a:t>
            </a:r>
          </a:p>
          <a:p>
            <a:pPr marL="1371399" lvl="1" indent="-225392">
              <a:lnSpc>
                <a:spcPct val="90000"/>
              </a:lnSpc>
              <a:spcBef>
                <a:spcPts val="1000"/>
              </a:spcBef>
              <a:buFont typeface="Arial,Sans-Serif"/>
              <a:buChar char="•"/>
            </a:pPr>
            <a:r>
              <a:rPr lang="en-US" b="0"/>
              <a:t>Heavy leveraging-truck subsidies</a:t>
            </a:r>
          </a:p>
          <a:p>
            <a:pPr marL="1371399" lvl="1" indent="-225392">
              <a:lnSpc>
                <a:spcPct val="90000"/>
              </a:lnSpc>
              <a:spcBef>
                <a:spcPts val="1000"/>
              </a:spcBef>
              <a:buFont typeface="Arial,Sans-Serif"/>
              <a:buChar char="•"/>
            </a:pPr>
            <a:r>
              <a:rPr lang="en-US" b="0"/>
              <a:t>Focus on small businesses, disadvantaged businesses-along the corridor</a:t>
            </a:r>
          </a:p>
          <a:p>
            <a:pPr marL="1371399" lvl="1" indent="-225392">
              <a:lnSpc>
                <a:spcPct val="90000"/>
              </a:lnSpc>
              <a:spcBef>
                <a:spcPts val="1000"/>
              </a:spcBef>
              <a:buFont typeface="Arial,Sans-Serif"/>
              <a:buChar char="•"/>
            </a:pPr>
            <a:r>
              <a:rPr lang="en-US" b="0"/>
              <a:t>Identify funding opportunities (seek to leverage these funds)</a:t>
            </a:r>
          </a:p>
          <a:p>
            <a:pPr marL="1371399" lvl="1" indent="-225392">
              <a:lnSpc>
                <a:spcPct val="90000"/>
              </a:lnSpc>
              <a:spcBef>
                <a:spcPts val="1000"/>
              </a:spcBef>
              <a:buFont typeface="Arial,Sans-Serif"/>
              <a:buChar char="•"/>
            </a:pPr>
            <a:r>
              <a:rPr lang="en-US" b="0"/>
              <a:t>Relationship w ports</a:t>
            </a:r>
          </a:p>
          <a:p>
            <a:pPr marL="1371399" lvl="1" indent="-225392">
              <a:lnSpc>
                <a:spcPct val="90000"/>
              </a:lnSpc>
              <a:spcBef>
                <a:spcPts val="1000"/>
              </a:spcBef>
              <a:buFont typeface="Arial,Sans-Serif"/>
              <a:buChar char="•"/>
            </a:pPr>
            <a:r>
              <a:rPr lang="en-US" b="0"/>
              <a:t>Community Engagement =what does it look like?  </a:t>
            </a:r>
            <a:r>
              <a:rPr lang="en-US" b="0" err="1"/>
              <a:t>Sitings</a:t>
            </a:r>
            <a:r>
              <a:rPr lang="en-US" b="0"/>
              <a:t>-more localized, w equity evaluation-impacts for selecting site</a:t>
            </a:r>
          </a:p>
          <a:p>
            <a:pPr marL="914266" indent="-225392">
              <a:lnSpc>
                <a:spcPct val="90000"/>
              </a:lnSpc>
              <a:spcBef>
                <a:spcPts val="1000"/>
              </a:spcBef>
              <a:buFont typeface="Arial,Sans-Serif"/>
              <a:buChar char="•"/>
            </a:pPr>
            <a:r>
              <a:rPr lang="en-US" b="0"/>
              <a:t>JULY---discuss, VOTE ON FRAMEWORK-establish parameters-final document –based on your feedback</a:t>
            </a:r>
          </a:p>
          <a:p>
            <a:pPr marL="914266" indent="-225392">
              <a:lnSpc>
                <a:spcPct val="90000"/>
              </a:lnSpc>
              <a:spcBef>
                <a:spcPts val="1000"/>
              </a:spcBef>
              <a:buFont typeface="Arial,Sans-Serif"/>
              <a:buChar char="•"/>
            </a:pPr>
            <a:r>
              <a:rPr lang="en-US" b="0"/>
              <a:t>This is your opportunity to identify what is missing</a:t>
            </a:r>
          </a:p>
          <a:p>
            <a:pPr marL="914266" indent="-225392">
              <a:lnSpc>
                <a:spcPct val="90000"/>
              </a:lnSpc>
              <a:spcBef>
                <a:spcPts val="1000"/>
              </a:spcBef>
              <a:buFont typeface="Arial,Sans-Serif"/>
              <a:buChar char="•"/>
            </a:pPr>
            <a:r>
              <a:rPr lang="en-US" b="0"/>
              <a:t>Grant opportunities</a:t>
            </a:r>
          </a:p>
          <a:p>
            <a:pPr marL="914266" indent="-225392">
              <a:lnSpc>
                <a:spcPct val="90000"/>
              </a:lnSpc>
              <a:spcBef>
                <a:spcPts val="1000"/>
              </a:spcBef>
              <a:buFont typeface="Arial,Sans-Serif"/>
              <a:buChar char="•"/>
            </a:pPr>
            <a:endParaRPr lang="en-US" b="1"/>
          </a:p>
          <a:p>
            <a:pPr marL="914266" indent="-225392">
              <a:lnSpc>
                <a:spcPct val="90000"/>
              </a:lnSpc>
              <a:spcBef>
                <a:spcPts val="1000"/>
              </a:spcBef>
              <a:buFont typeface="Arial,Sans-Serif"/>
              <a:buChar char="•"/>
            </a:pPr>
            <a:r>
              <a:rPr lang="en-US" b="1"/>
              <a:t>ZET Program </a:t>
            </a:r>
            <a:r>
              <a:rPr lang="en-US"/>
              <a:t>(community engagement, what does infrastructure mean, kinds of technology needed, legislative aspects)</a:t>
            </a:r>
          </a:p>
          <a:p>
            <a:pPr marL="688874">
              <a:lnSpc>
                <a:spcPct val="90000"/>
              </a:lnSpc>
              <a:spcBef>
                <a:spcPts val="1000"/>
              </a:spcBef>
            </a:pPr>
            <a:endParaRPr lang="en-US"/>
          </a:p>
          <a:p>
            <a:pPr marL="1317432" lvl="1" indent="-171425">
              <a:lnSpc>
                <a:spcPct val="90000"/>
              </a:lnSpc>
              <a:spcBef>
                <a:spcPts val="1000"/>
              </a:spcBef>
              <a:buFont typeface="Courier New" panose="02070309020205020404" pitchFamily="49" charset="0"/>
              <a:buChar char="o"/>
            </a:pPr>
            <a:r>
              <a:rPr lang="en-US" b="1">
                <a:solidFill>
                  <a:schemeClr val="accent1">
                    <a:lumMod val="75000"/>
                  </a:schemeClr>
                </a:solidFill>
                <a:cs typeface="Calibri"/>
              </a:rPr>
              <a:t>What are the gaps?  What are we missing?</a:t>
            </a:r>
          </a:p>
          <a:p>
            <a:pPr marL="1146007" lvl="1">
              <a:lnSpc>
                <a:spcPct val="90000"/>
              </a:lnSpc>
              <a:spcBef>
                <a:spcPts val="1000"/>
              </a:spcBef>
            </a:pPr>
            <a:endParaRPr lang="en-US">
              <a:cs typeface="Calibri"/>
            </a:endParaRPr>
          </a:p>
          <a:p>
            <a:pPr marL="1146007" lvl="1">
              <a:lnSpc>
                <a:spcPct val="90000"/>
              </a:lnSpc>
              <a:spcBef>
                <a:spcPts val="1000"/>
              </a:spcBef>
            </a:pPr>
            <a:r>
              <a:rPr lang="en-US" b="1">
                <a:cs typeface="Calibri"/>
              </a:rPr>
              <a:t>Railroads</a:t>
            </a:r>
            <a:r>
              <a:rPr lang="en-US">
                <a:cs typeface="Calibri"/>
              </a:rPr>
              <a:t>-Battery/Electric pilots (BNSF) TRCP-will it be resubmitted (check w Lena)</a:t>
            </a:r>
          </a:p>
          <a:p>
            <a:pPr marL="1146007" lvl="1">
              <a:lnSpc>
                <a:spcPct val="90000"/>
              </a:lnSpc>
              <a:spcBef>
                <a:spcPts val="1000"/>
              </a:spcBef>
            </a:pPr>
            <a:endParaRPr lang="en-US">
              <a:cs typeface="Calibri"/>
            </a:endParaRPr>
          </a:p>
          <a:p>
            <a:pPr marL="1146007" lvl="1">
              <a:lnSpc>
                <a:spcPct val="90000"/>
              </a:lnSpc>
              <a:spcBef>
                <a:spcPts val="1000"/>
              </a:spcBef>
            </a:pPr>
            <a:r>
              <a:rPr lang="en-US">
                <a:cs typeface="Calibri"/>
              </a:rPr>
              <a:t>FORM---NOMINATIONS ON SHORT TERM PROJECTS</a:t>
            </a:r>
          </a:p>
          <a:p>
            <a:pPr marL="1146007" lvl="1">
              <a:lnSpc>
                <a:spcPct val="90000"/>
              </a:lnSpc>
              <a:spcBef>
                <a:spcPts val="1000"/>
              </a:spcBef>
            </a:pPr>
            <a:r>
              <a:rPr lang="en-US">
                <a:cs typeface="Calibri"/>
              </a:rPr>
              <a:t>ARE YOU SUBMITTING GRANT THIS YEAR-GRANT READY PROJECTS</a:t>
            </a:r>
          </a:p>
          <a:p>
            <a:pPr marL="1146007" lvl="1">
              <a:lnSpc>
                <a:spcPct val="90000"/>
              </a:lnSpc>
              <a:spcBef>
                <a:spcPts val="1000"/>
              </a:spcBef>
            </a:pPr>
            <a:r>
              <a:rPr lang="en-US">
                <a:cs typeface="Calibri"/>
              </a:rPr>
              <a:t>No local match </a:t>
            </a:r>
          </a:p>
          <a:p>
            <a:pPr marL="1146007" lvl="1">
              <a:lnSpc>
                <a:spcPct val="90000"/>
              </a:lnSpc>
              <a:spcBef>
                <a:spcPts val="1000"/>
              </a:spcBef>
            </a:pPr>
            <a:endParaRPr lang="en-US">
              <a:cs typeface="Calibri"/>
            </a:endParaRPr>
          </a:p>
          <a:p>
            <a:pPr marL="1146007" lvl="1">
              <a:lnSpc>
                <a:spcPct val="90000"/>
              </a:lnSpc>
              <a:spcBef>
                <a:spcPts val="1000"/>
              </a:spcBef>
            </a:pPr>
            <a:r>
              <a:rPr lang="en-US">
                <a:cs typeface="Calibri"/>
              </a:rPr>
              <a:t>Costs to bring drayage system to LA—in the billions</a:t>
            </a:r>
          </a:p>
          <a:p>
            <a:pPr marL="1146007" lvl="1">
              <a:lnSpc>
                <a:spcPct val="90000"/>
              </a:lnSpc>
              <a:spcBef>
                <a:spcPts val="1000"/>
              </a:spcBef>
            </a:pPr>
            <a:endParaRPr lang="en-US">
              <a:cs typeface="Calibri"/>
            </a:endParaRPr>
          </a:p>
          <a:p>
            <a:pPr marL="1317432" lvl="1" indent="-171425">
              <a:lnSpc>
                <a:spcPct val="90000"/>
              </a:lnSpc>
              <a:spcBef>
                <a:spcPts val="1000"/>
              </a:spcBef>
              <a:buFont typeface="Arial" panose="020B0604020202020204" pitchFamily="34" charset="0"/>
              <a:buChar char="•"/>
            </a:pPr>
            <a:r>
              <a:rPr lang="en-US">
                <a:cs typeface="Calibri"/>
              </a:rPr>
              <a:t>LEVERAGED</a:t>
            </a:r>
          </a:p>
          <a:p>
            <a:pPr marL="1317432" lvl="1" indent="-171425">
              <a:lnSpc>
                <a:spcPct val="90000"/>
              </a:lnSpc>
              <a:spcBef>
                <a:spcPts val="1000"/>
              </a:spcBef>
              <a:buFont typeface="Arial" panose="020B0604020202020204" pitchFamily="34" charset="0"/>
              <a:buChar char="•"/>
            </a:pPr>
            <a:r>
              <a:rPr lang="en-US">
                <a:cs typeface="Calibri"/>
              </a:rPr>
              <a:t>RESPONSIVE TO THE CHALLENGES</a:t>
            </a:r>
          </a:p>
          <a:p>
            <a:pPr marL="1317432" lvl="1" indent="-171425">
              <a:lnSpc>
                <a:spcPct val="90000"/>
              </a:lnSpc>
              <a:spcBef>
                <a:spcPts val="1000"/>
              </a:spcBef>
              <a:buFont typeface="Arial" panose="020B0604020202020204" pitchFamily="34" charset="0"/>
              <a:buChar char="•"/>
            </a:pPr>
            <a:r>
              <a:rPr lang="en-US">
                <a:cs typeface="Calibri"/>
              </a:rPr>
              <a:t>ALIGNED WITH WHAT METRO/CALTRANS CAN DO</a:t>
            </a:r>
          </a:p>
          <a:p>
            <a:pPr marL="1146007" lvl="1">
              <a:lnSpc>
                <a:spcPct val="90000"/>
              </a:lnSpc>
              <a:spcBef>
                <a:spcPts val="1000"/>
              </a:spcBef>
            </a:pPr>
            <a:endParaRPr lang="en-US">
              <a:cs typeface="Calibri"/>
            </a:endParaRPr>
          </a:p>
          <a:p>
            <a:pPr marL="1374573" lvl="1" indent="-228567">
              <a:lnSpc>
                <a:spcPct val="90000"/>
              </a:lnSpc>
              <a:spcBef>
                <a:spcPts val="1000"/>
              </a:spcBef>
              <a:buFont typeface="Courier New" panose="02070309020205020404" pitchFamily="49" charset="0"/>
              <a:buAutoNum type="arabicParenR"/>
            </a:pPr>
            <a:r>
              <a:rPr lang="en-US">
                <a:cs typeface="Calibri"/>
              </a:rPr>
              <a:t>Call for projects</a:t>
            </a:r>
          </a:p>
          <a:p>
            <a:pPr marL="1374573" lvl="1" indent="-228567">
              <a:lnSpc>
                <a:spcPct val="90000"/>
              </a:lnSpc>
              <a:spcBef>
                <a:spcPts val="1000"/>
              </a:spcBef>
              <a:buFont typeface="Courier New" panose="02070309020205020404" pitchFamily="49" charset="0"/>
              <a:buAutoNum type="arabicParenR"/>
            </a:pPr>
            <a:r>
              <a:rPr lang="en-US">
                <a:cs typeface="Calibri"/>
              </a:rPr>
              <a:t>Letter – by July 1</a:t>
            </a:r>
            <a:r>
              <a:rPr lang="en-US" baseline="30000">
                <a:cs typeface="Calibri"/>
              </a:rPr>
              <a:t>st</a:t>
            </a:r>
            <a:endParaRPr lang="en-US">
              <a:cs typeface="Calibri"/>
            </a:endParaRPr>
          </a:p>
          <a:p>
            <a:pPr marL="1374573" lvl="1" indent="-228567">
              <a:lnSpc>
                <a:spcPct val="90000"/>
              </a:lnSpc>
              <a:spcBef>
                <a:spcPts val="1000"/>
              </a:spcBef>
              <a:buFont typeface="Courier New" panose="02070309020205020404" pitchFamily="49" charset="0"/>
              <a:buAutoNum type="arabicParenR"/>
            </a:pPr>
            <a:endParaRPr lang="en-US">
              <a:cs typeface="Calibri"/>
            </a:endParaRPr>
          </a:p>
          <a:p>
            <a:pPr marL="1374573" lvl="1" indent="-228567">
              <a:lnSpc>
                <a:spcPct val="90000"/>
              </a:lnSpc>
              <a:spcBef>
                <a:spcPts val="1000"/>
              </a:spcBef>
              <a:buFont typeface="Courier New" panose="02070309020205020404" pitchFamily="49" charset="0"/>
              <a:buAutoNum type="arabicParenR"/>
            </a:pPr>
            <a:endParaRPr lang="en-US">
              <a:cs typeface="Calibri"/>
            </a:endParaRPr>
          </a:p>
          <a:p>
            <a:pPr marL="1146007" lvl="1">
              <a:lnSpc>
                <a:spcPct val="90000"/>
              </a:lnSpc>
              <a:spcBef>
                <a:spcPts val="1000"/>
              </a:spcBef>
            </a:pPr>
            <a:endParaRPr lang="en-US">
              <a:cs typeface="Calibri"/>
            </a:endParaRPr>
          </a:p>
          <a:p>
            <a:pPr marL="1146007" lvl="1">
              <a:lnSpc>
                <a:spcPct val="90000"/>
              </a:lnSpc>
              <a:spcBef>
                <a:spcPts val="1000"/>
              </a:spcBef>
            </a:pPr>
            <a:endParaRPr lang="en-US">
              <a:cs typeface="Calibri"/>
            </a:endParaRPr>
          </a:p>
          <a:p>
            <a:pPr marL="914266" indent="-225392">
              <a:lnSpc>
                <a:spcPct val="90000"/>
              </a:lnSpc>
              <a:spcBef>
                <a:spcPts val="1000"/>
              </a:spcBef>
              <a:buFont typeface="Arial,Sans-Serif"/>
              <a:buChar char="•"/>
            </a:pPr>
            <a:r>
              <a:rPr lang="en-US"/>
              <a:t>Identify regional funding partners</a:t>
            </a:r>
            <a:endParaRPr lang="en-US">
              <a:cs typeface="Calibri"/>
            </a:endParaRPr>
          </a:p>
          <a:p>
            <a:pPr marL="914266" indent="-225392">
              <a:lnSpc>
                <a:spcPct val="90000"/>
              </a:lnSpc>
              <a:spcBef>
                <a:spcPts val="1000"/>
              </a:spcBef>
              <a:buFont typeface="Arial,Sans-Serif"/>
              <a:buChar char="•"/>
            </a:pPr>
            <a:r>
              <a:rPr lang="en-US"/>
              <a:t>Identify near and long-term opportunities</a:t>
            </a:r>
            <a:endParaRPr lang="en-US">
              <a:cs typeface="Calibri"/>
            </a:endParaRPr>
          </a:p>
          <a:p>
            <a:pPr marL="914266" indent="-225392">
              <a:lnSpc>
                <a:spcPct val="90000"/>
              </a:lnSpc>
              <a:spcBef>
                <a:spcPts val="1000"/>
              </a:spcBef>
              <a:buFont typeface="Arial,Sans-Serif"/>
              <a:buChar char="•"/>
            </a:pPr>
            <a:r>
              <a:rPr lang="en-US"/>
              <a:t>Identify policy and legislative barriers to implementation</a:t>
            </a:r>
            <a:endParaRPr lang="en-US">
              <a:cs typeface="Calibri"/>
            </a:endParaRPr>
          </a:p>
          <a:p>
            <a:pPr marL="914266" indent="-225392">
              <a:lnSpc>
                <a:spcPct val="90000"/>
              </a:lnSpc>
              <a:spcBef>
                <a:spcPts val="1000"/>
              </a:spcBef>
              <a:buFont typeface="Arial,Sans-Serif"/>
              <a:buChar char="•"/>
            </a:pPr>
            <a:r>
              <a:rPr lang="en-US"/>
              <a:t>Identify discretionary grant opportunities</a:t>
            </a:r>
            <a:endParaRPr lang="en-US">
              <a:cs typeface="Calibri"/>
            </a:endParaRPr>
          </a:p>
          <a:p>
            <a:pPr marL="914266" indent="-225392">
              <a:lnSpc>
                <a:spcPct val="90000"/>
              </a:lnSpc>
              <a:spcBef>
                <a:spcPts val="1000"/>
              </a:spcBef>
              <a:buFont typeface="Arial,Sans-Serif"/>
              <a:buChar char="•"/>
            </a:pPr>
            <a:r>
              <a:rPr lang="en-US"/>
              <a:t>Convene and collaborate with community and regional stakeholders</a:t>
            </a:r>
          </a:p>
          <a:p>
            <a:pPr>
              <a:lnSpc>
                <a:spcPct val="90000"/>
              </a:lnSpc>
              <a:spcBef>
                <a:spcPts val="1019"/>
              </a:spcBef>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28935832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982"/>
              </a:spcBef>
            </a:pPr>
            <a:r>
              <a:rPr lang="en-US">
                <a:cs typeface="Calibri"/>
              </a:rPr>
              <a:t>Erika</a:t>
            </a: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418831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71693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412635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20275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endParaRPr lang="en-US"/>
          </a:p>
          <a:p>
            <a:pPr marL="280025" indent="-280025"/>
            <a:r>
              <a:rPr lang="en-US" sz="1900">
                <a:solidFill>
                  <a:srgbClr val="000000"/>
                </a:solidFill>
                <a:latin typeface="Calibri" panose="020F0502020204030204" pitchFamily="34" charset="0"/>
              </a:rPr>
              <a:t>D. Report back in September 2022 on the development and implementation of this Investment</a:t>
            </a:r>
          </a:p>
          <a:p>
            <a:pPr marL="280025" indent="-280025"/>
            <a:r>
              <a:rPr lang="en-US" sz="1900">
                <a:solidFill>
                  <a:srgbClr val="000000"/>
                </a:solidFill>
                <a:latin typeface="Calibri" panose="020F0502020204030204" pitchFamily="34" charset="0"/>
              </a:rPr>
              <a:t>	Strategy, including the minimum of three initiatives applying for available State and Federal</a:t>
            </a:r>
          </a:p>
          <a:p>
            <a:pPr marL="280025" indent="-280025"/>
            <a:r>
              <a:rPr lang="en-US" sz="1900">
                <a:solidFill>
                  <a:srgbClr val="000000"/>
                </a:solidFill>
                <a:latin typeface="Calibri" panose="020F0502020204030204" pitchFamily="34" charset="0"/>
              </a:rPr>
              <a:t>	funding in Calendar Year 2022.</a:t>
            </a:r>
          </a:p>
          <a:p>
            <a:pPr marL="285708" indent="-285708">
              <a:buFont typeface="Arial"/>
              <a:buChar char="•"/>
            </a:pPr>
            <a:endParaRPr lang="en-US" sz="1800">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3050493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206552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When the Metro Board action in October 2021 (Motion 16) to commit $50 million as seed funding for an I-710 South Zero Emission (ZE) Truck program</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it</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It</a:t>
            </a:r>
            <a:r>
              <a:rPr lang="en-US" sz="1800">
                <a:effectLst/>
                <a:latin typeface="Calibri" panose="020F0502020204030204" pitchFamily="34" charset="0"/>
                <a:ea typeface="Calibri" panose="020F0502020204030204" pitchFamily="34" charset="0"/>
                <a:cs typeface="Arial" panose="020B0604020202020204" pitchFamily="34" charset="0"/>
              </a:rPr>
              <a:t> was understood at the time that the full corridor deployment of zero emission trucks and supporting infrastructure would cost more than $50 million.  With that in mind, this Project Framework and Principles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incorporate </a:t>
            </a:r>
            <a:r>
              <a:rPr lang="en-US" sz="1800">
                <a:effectLst/>
                <a:latin typeface="Calibri" panose="020F0502020204030204" pitchFamily="34" charset="0"/>
                <a:ea typeface="Calibri" panose="020F0502020204030204" pitchFamily="34" charset="0"/>
                <a:cs typeface="Arial" panose="020B0604020202020204" pitchFamily="34" charset="0"/>
              </a:rPr>
              <a:t>these fundamental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elements </a:t>
            </a:r>
            <a:r>
              <a:rPr lang="en-US" sz="1800">
                <a:effectLst/>
                <a:latin typeface="Calibri" panose="020F0502020204030204" pitchFamily="34" charset="0"/>
                <a:ea typeface="Calibri" panose="020F0502020204030204" pitchFamily="34" charset="0"/>
                <a:cs typeface="Arial" panose="020B0604020202020204" pitchFamily="34" charset="0"/>
              </a:rPr>
              <a:t>and seek to leverage and amplify th</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at</a:t>
            </a:r>
            <a:r>
              <a:rPr lang="en-US" sz="1800">
                <a:effectLst/>
                <a:latin typeface="Calibri" panose="020F0502020204030204" pitchFamily="34" charset="0"/>
                <a:ea typeface="Calibri" panose="020F0502020204030204" pitchFamily="34" charset="0"/>
                <a:cs typeface="Arial" panose="020B0604020202020204" pitchFamily="34" charset="0"/>
              </a:rPr>
              <a:t> $50 million</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 seed </a:t>
            </a:r>
            <a:r>
              <a:rPr lang="en-US" sz="1800">
                <a:effectLst/>
                <a:latin typeface="Calibri" panose="020F0502020204030204" pitchFamily="34" charset="0"/>
                <a:ea typeface="Calibri" panose="020F0502020204030204" pitchFamily="34" charset="0"/>
                <a:cs typeface="Arial" panose="020B0604020202020204" pitchFamily="34" charset="0"/>
              </a:rPr>
              <a:t>funding.</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The Program Framework and Principles for the Zero Emission Truck Program were developed through collaboration with the 710 Zero Emission Truck Working Group.  Five major themes were brought forward through discussions with the Working Group for consideration: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100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Community Engagement</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Strategic partnerships and funding opportunities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Legislative and policy initiatives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Truck subsidies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Environmental impacts and equitable outcomes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Program Framework</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LA Metro recommends to the ZE Truck Working Group that the majority seed funding of $50 million be allocated towards deployment of supporting clean transportation infrastructure (electric and hydrogen) with a small set-aside of money reserved to support ZE truck purchases for</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 independent owner/operators truck owners who live and work in the corridor.</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 …. </a:t>
            </a:r>
            <a:r>
              <a:rPr lang="en-US" sz="1800">
                <a:effectLst/>
                <a:latin typeface="Calibri" panose="020F0502020204030204" pitchFamily="34" charset="0"/>
                <a:ea typeface="Calibri" panose="020F0502020204030204" pitchFamily="34" charset="0"/>
                <a:cs typeface="Arial" panose="020B0604020202020204" pitchFamily="34" charset="0"/>
              </a:rPr>
              <a:t> The recommendation is based on a working group consensus that vehicle technology is well advanced to a level for commercialization to reach 2030 goals, but that supporting infrastructure (I.e., charging/fueling stations and energy supply) is lagging.  There is a critical need to accelerate wide deployment.  The Working Group also recommends strongly that throughout the implementation plan development process, corridor communities and freight industry communities are engaged to ensure that the implementation plan is designed such that their needs will be fulfilled when the Zero Emission Truck program is deployed.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19</a:t>
            </a:fld>
            <a:endParaRPr lang="en-US"/>
          </a:p>
        </p:txBody>
      </p:sp>
    </p:spTree>
    <p:extLst>
      <p:ext uri="{BB962C8B-B14F-4D97-AF65-F5344CB8AC3E}">
        <p14:creationId xmlns:p14="http://schemas.microsoft.com/office/powerpoint/2010/main" val="35238341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40092515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013722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21</a:t>
            </a:fld>
            <a:endParaRPr lang="en-US"/>
          </a:p>
        </p:txBody>
      </p:sp>
    </p:spTree>
    <p:extLst>
      <p:ext uri="{BB962C8B-B14F-4D97-AF65-F5344CB8AC3E}">
        <p14:creationId xmlns:p14="http://schemas.microsoft.com/office/powerpoint/2010/main" val="271861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SB 617 letter REFERENCE</a:t>
            </a: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757264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14788184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marL="0" lvl="1"/>
            <a:endParaRPr lang="en-US"/>
          </a:p>
          <a:p>
            <a:r>
              <a:rPr lang="en-US"/>
              <a:t>LA Metro and its partners, working through the 710 Task Force ZE Truck Working Group, brings together approximately 50 stakeholder organizations—from community representatives to regional government, freight industry to air quality regulators, transit operators to regional planners, and public health advocates to research institutions—to develop a ZE Truck Program that is part of a multimodal Investment Plan for the I-710 South Corridor that will be considered by the Metro Board of Directors upon completion. </a:t>
            </a:r>
          </a:p>
          <a:p>
            <a:endParaRPr lang="en-US"/>
          </a:p>
          <a:p>
            <a:r>
              <a:rPr lang="en-US"/>
              <a:t>This Program is intended to reflect and address the needs of our local communities, many of which are minority and disadvantaged economically, that are adjacent to the I-710 South Freeway and have borne for many years the myriad impacts—including those to public health resulting from toxic tailpipe emissions, as well as particulate matter (PM) from brake and tire dust—associated with the movement of people and goods through the corridor.</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24</a:t>
            </a:fld>
            <a:endParaRPr lang="en-US"/>
          </a:p>
        </p:txBody>
      </p:sp>
    </p:spTree>
    <p:extLst>
      <p:ext uri="{BB962C8B-B14F-4D97-AF65-F5344CB8AC3E}">
        <p14:creationId xmlns:p14="http://schemas.microsoft.com/office/powerpoint/2010/main" val="2801057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15021269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26</a:t>
            </a:fld>
            <a:endParaRPr lang="en-US"/>
          </a:p>
        </p:txBody>
      </p:sp>
    </p:spTree>
    <p:extLst>
      <p:ext uri="{BB962C8B-B14F-4D97-AF65-F5344CB8AC3E}">
        <p14:creationId xmlns:p14="http://schemas.microsoft.com/office/powerpoint/2010/main" val="9691075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27</a:t>
            </a:fld>
            <a:endParaRPr lang="en-US"/>
          </a:p>
        </p:txBody>
      </p:sp>
    </p:spTree>
    <p:extLst>
      <p:ext uri="{BB962C8B-B14F-4D97-AF65-F5344CB8AC3E}">
        <p14:creationId xmlns:p14="http://schemas.microsoft.com/office/powerpoint/2010/main" val="18973749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b="1">
                <a:cs typeface="Calibri"/>
              </a:rPr>
              <a:t>Using Roster organized in these categories, call on the Task Force first, then CLC members, AdHoc Committee, then government agencies.  Last group to call on should be EPA and Caltrans.</a:t>
            </a:r>
          </a:p>
          <a:p>
            <a:pPr marL="171450" indent="-171450">
              <a:buFont typeface="Arial" panose="020B0604020202020204" pitchFamily="34" charset="0"/>
              <a:buChar char="•"/>
              <a:defRPr/>
            </a:pPr>
            <a:endParaRPr lang="en-US" b="1">
              <a:cs typeface="Calibri"/>
            </a:endParaRPr>
          </a:p>
          <a:p>
            <a:pPr marL="171450" indent="-171450">
              <a:buFont typeface="Arial" panose="020B0604020202020204" pitchFamily="34" charset="0"/>
              <a:buChar char="•"/>
              <a:defRPr/>
            </a:pPr>
            <a:r>
              <a:rPr lang="en-US" b="1">
                <a:cs typeface="Calibri"/>
              </a:rPr>
              <a:t>Task Force</a:t>
            </a:r>
            <a:endParaRPr lang="en-US"/>
          </a:p>
          <a:p>
            <a:pPr marL="171450" indent="-171450">
              <a:buFont typeface="Arial" panose="020B0604020202020204" pitchFamily="34" charset="0"/>
              <a:buChar char="•"/>
              <a:defRPr/>
            </a:pPr>
            <a:r>
              <a:rPr lang="en-US" b="1">
                <a:cs typeface="Calibri"/>
              </a:rPr>
              <a:t>CLC</a:t>
            </a:r>
          </a:p>
          <a:p>
            <a:pPr marL="171450" indent="-171450">
              <a:buFont typeface="Arial" panose="020B0604020202020204" pitchFamily="34" charset="0"/>
              <a:buChar char="•"/>
              <a:defRPr/>
            </a:pPr>
            <a:r>
              <a:rPr lang="en-US" b="1">
                <a:cs typeface="Calibri"/>
              </a:rPr>
              <a:t>Ad Hoc</a:t>
            </a:r>
          </a:p>
          <a:p>
            <a:pPr marL="171450" indent="-171450">
              <a:buFont typeface="Arial" panose="020B0604020202020204" pitchFamily="34" charset="0"/>
              <a:buChar char="•"/>
              <a:defRPr/>
            </a:pPr>
            <a:r>
              <a:rPr lang="en-US" b="1">
                <a:cs typeface="Calibri"/>
              </a:rPr>
              <a:t>Caltrans/EPA</a:t>
            </a:r>
          </a:p>
          <a:p>
            <a:pPr>
              <a:defRPr/>
            </a:pPr>
            <a:endParaRPr lang="en-US">
              <a:cs typeface="Calibri"/>
            </a:endParaRPr>
          </a:p>
          <a:p>
            <a:pPr>
              <a:defRPr/>
            </a:pPr>
            <a:r>
              <a:rPr lang="en-US">
                <a:cs typeface="Calibri"/>
              </a:rPr>
              <a:t>Key Points:</a:t>
            </a:r>
          </a:p>
          <a:p>
            <a:pPr>
              <a:defRPr/>
            </a:pPr>
            <a:r>
              <a:rPr lang="en-US">
                <a:cs typeface="Calibri"/>
              </a:rPr>
              <a:t>Put forth one page of general principles to guide the program (build infrastructure that meets today's needs, assist truck owners, particularly small businesses, with accessing ZE tech, workforce development – training, capacity)</a:t>
            </a:r>
            <a:endParaRPr lang="en-US"/>
          </a:p>
          <a:p>
            <a:pPr>
              <a:defRPr/>
            </a:pPr>
            <a:r>
              <a:rPr lang="en-US">
                <a:solidFill>
                  <a:srgbClr val="000000"/>
                </a:solidFill>
                <a:cs typeface="Calibri"/>
              </a:rPr>
              <a:t>Funding is not ideal to subsidize trucks (rather focus on technical assistance to gain funding from various programs for vehicles and chargers)</a:t>
            </a:r>
          </a:p>
          <a:p>
            <a:pPr>
              <a:defRPr/>
            </a:pPr>
            <a:r>
              <a:rPr lang="en-US">
                <a:solidFill>
                  <a:srgbClr val="000000"/>
                </a:solidFill>
                <a:cs typeface="Calibri"/>
              </a:rPr>
              <a:t>Support more regionally-focused infrastructure, have more detail</a:t>
            </a:r>
          </a:p>
          <a:p>
            <a:pPr>
              <a:defRPr/>
            </a:pPr>
            <a:r>
              <a:rPr lang="en-US">
                <a:solidFill>
                  <a:srgbClr val="000000"/>
                </a:solidFill>
                <a:cs typeface="Calibri"/>
              </a:rPr>
              <a:t>6-7 principles under this framework, if we can reach consensus on those, then we can see if group is comfortable voting them in (I.e. possible vote following discussion if consensus is reached)</a:t>
            </a:r>
          </a:p>
          <a:p>
            <a:pPr>
              <a:defRPr/>
            </a:pPr>
            <a:endParaRPr lang="en-US">
              <a:solidFill>
                <a:srgbClr val="000000"/>
              </a:solidFill>
              <a:cs typeface="Calibri"/>
            </a:endParaRPr>
          </a:p>
          <a:p>
            <a:pPr>
              <a:defRPr/>
            </a:pPr>
            <a:endParaRPr lang="en-US" b="1">
              <a:solidFill>
                <a:srgbClr val="FF0000"/>
              </a:solidFill>
              <a:cs typeface="Calibri"/>
            </a:endParaRPr>
          </a:p>
          <a:p>
            <a:pPr>
              <a:defRPr/>
            </a:pPr>
            <a:endParaRPr lang="en-US" b="1">
              <a:solidFill>
                <a:srgbClr val="FF0000"/>
              </a:solidFill>
              <a:cs typeface="Calibri"/>
            </a:endParaRPr>
          </a:p>
          <a:p>
            <a:pPr defTabSz="881390">
              <a:defRPr/>
            </a:pPr>
            <a:r>
              <a:rPr lang="en-US" b="1">
                <a:solidFill>
                  <a:srgbClr val="FF0000"/>
                </a:solidFill>
                <a:cs typeface="Calibri"/>
              </a:rPr>
              <a:t>The Metro Zero Emission Truck Program should invest its resources primarily on infrastructure for ZEV with a small carve out for small fleets to achieve strategic funding opportunities</a:t>
            </a:r>
            <a:r>
              <a:rPr lang="en-US">
                <a:solidFill>
                  <a:srgbClr val="FF0000"/>
                </a:solidFill>
                <a:cs typeface="Calibri"/>
              </a:rPr>
              <a:t>. </a:t>
            </a:r>
            <a:endParaRPr lang="en-US">
              <a:cs typeface="Calibri"/>
            </a:endParaRPr>
          </a:p>
          <a:p>
            <a:pPr defTabSz="881390">
              <a:defRPr/>
            </a:pPr>
            <a:endParaRPr lang="en-US" sz="2300" b="1"/>
          </a:p>
          <a:p>
            <a:pPr defTabSz="881390">
              <a:defRPr/>
            </a:pPr>
            <a:endParaRPr lang="en-US"/>
          </a:p>
          <a:p>
            <a:pPr defTabSz="881390">
              <a:defRPr/>
            </a:pPr>
            <a:r>
              <a:rPr lang="en-US"/>
              <a:t>TEST FOR CONSENSUS</a:t>
            </a:r>
            <a:endParaRPr lang="en-US">
              <a:cs typeface="Calibri"/>
            </a:endParaRPr>
          </a:p>
          <a:p>
            <a:r>
              <a:rPr lang="en-US"/>
              <a:t>I support the proposal</a:t>
            </a:r>
            <a:endParaRPr lang="en-US">
              <a:cs typeface="Calibri"/>
            </a:endParaRPr>
          </a:p>
          <a:p>
            <a:r>
              <a:rPr lang="en-US"/>
              <a:t>I can live with the proposal </a:t>
            </a:r>
            <a:endParaRPr lang="en-US">
              <a:cs typeface="Calibri"/>
            </a:endParaRPr>
          </a:p>
          <a:p>
            <a:r>
              <a:rPr lang="en-US"/>
              <a:t>I have concerns about the proposal</a:t>
            </a:r>
            <a:endParaRPr lang="en-US">
              <a:cs typeface="Calibri"/>
            </a:endParaRPr>
          </a:p>
          <a:p>
            <a:r>
              <a:rPr lang="en-US"/>
              <a:t>I will stand aside on this one</a:t>
            </a:r>
            <a:endParaRPr lang="en-US">
              <a:cs typeface="Calibri"/>
            </a:endParaRP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41179448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29</a:t>
            </a:fld>
            <a:endParaRPr lang="en-US"/>
          </a:p>
        </p:txBody>
      </p:sp>
    </p:spTree>
    <p:extLst>
      <p:ext uri="{BB962C8B-B14F-4D97-AF65-F5344CB8AC3E}">
        <p14:creationId xmlns:p14="http://schemas.microsoft.com/office/powerpoint/2010/main" val="823084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130094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8414591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6807086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32</a:t>
            </a:fld>
            <a:endParaRPr lang="en-US"/>
          </a:p>
        </p:txBody>
      </p:sp>
    </p:spTree>
    <p:extLst>
      <p:ext uri="{BB962C8B-B14F-4D97-AF65-F5344CB8AC3E}">
        <p14:creationId xmlns:p14="http://schemas.microsoft.com/office/powerpoint/2010/main" val="113691852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33</a:t>
            </a:fld>
            <a:endParaRPr lang="en-US"/>
          </a:p>
        </p:txBody>
      </p:sp>
    </p:spTree>
    <p:extLst>
      <p:ext uri="{BB962C8B-B14F-4D97-AF65-F5344CB8AC3E}">
        <p14:creationId xmlns:p14="http://schemas.microsoft.com/office/powerpoint/2010/main" val="10216755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34</a:t>
            </a:fld>
            <a:endParaRPr lang="en-US"/>
          </a:p>
        </p:txBody>
      </p:sp>
    </p:spTree>
    <p:extLst>
      <p:ext uri="{BB962C8B-B14F-4D97-AF65-F5344CB8AC3E}">
        <p14:creationId xmlns:p14="http://schemas.microsoft.com/office/powerpoint/2010/main" val="23353476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35</a:t>
            </a:fld>
            <a:endParaRPr lang="en-US"/>
          </a:p>
        </p:txBody>
      </p:sp>
    </p:spTree>
    <p:extLst>
      <p:ext uri="{BB962C8B-B14F-4D97-AF65-F5344CB8AC3E}">
        <p14:creationId xmlns:p14="http://schemas.microsoft.com/office/powerpoint/2010/main" val="2818313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1">
                <a:cs typeface="Calibri"/>
              </a:rPr>
              <a:t>Erika</a:t>
            </a:r>
          </a:p>
          <a:p>
            <a:pPr lvl="2"/>
            <a:endParaRPr lang="en-US" i="1">
              <a:cs typeface="Calibri"/>
            </a:endParaRPr>
          </a:p>
          <a:p>
            <a:pPr lvl="2"/>
            <a:endParaRPr lang="en-US" i="1">
              <a:cs typeface="Calibri"/>
            </a:endParaRPr>
          </a:p>
        </p:txBody>
      </p:sp>
      <p:sp>
        <p:nvSpPr>
          <p:cNvPr id="4" name="Slide Number Placeholder 3"/>
          <p:cNvSpPr>
            <a:spLocks noGrp="1"/>
          </p:cNvSpPr>
          <p:nvPr>
            <p:ph type="sldNum" sz="quarter" idx="5"/>
          </p:nvPr>
        </p:nvSpPr>
        <p:spPr/>
        <p:txBody>
          <a:bodyPr/>
          <a:lstStyle/>
          <a:p>
            <a:pPr defTabSz="457066">
              <a:defRPr/>
            </a:pPr>
            <a:fld id="{1CA99CD2-19A0-6F48-895C-C7AB61D791DF}" type="slidenum">
              <a:rPr lang="en-US">
                <a:solidFill>
                  <a:prstClr val="black"/>
                </a:solidFill>
                <a:latin typeface="Calibri" panose="020F0502020204030204"/>
              </a:rPr>
              <a:pPr defTabSz="457066">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40475019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a:cs typeface="Calibri"/>
              </a:rPr>
              <a:t>Provide overview of investment plan development. Highlight pre-investment plan opportunities and where it fits in</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2984862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38</a:t>
            </a:fld>
            <a:endParaRPr lang="en-US"/>
          </a:p>
        </p:txBody>
      </p:sp>
    </p:spTree>
    <p:extLst>
      <p:ext uri="{BB962C8B-B14F-4D97-AF65-F5344CB8AC3E}">
        <p14:creationId xmlns:p14="http://schemas.microsoft.com/office/powerpoint/2010/main" val="5987138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874011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4444462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22002115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41</a:t>
            </a:fld>
            <a:endParaRPr lang="en-US"/>
          </a:p>
        </p:txBody>
      </p:sp>
    </p:spTree>
    <p:extLst>
      <p:ext uri="{BB962C8B-B14F-4D97-AF65-F5344CB8AC3E}">
        <p14:creationId xmlns:p14="http://schemas.microsoft.com/office/powerpoint/2010/main" val="23726416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924666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43</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44</a:t>
            </a:fld>
            <a:endParaRPr lang="en-US"/>
          </a:p>
        </p:txBody>
      </p:sp>
    </p:spTree>
    <p:extLst>
      <p:ext uri="{BB962C8B-B14F-4D97-AF65-F5344CB8AC3E}">
        <p14:creationId xmlns:p14="http://schemas.microsoft.com/office/powerpoint/2010/main" val="17115597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r>
              <a:rPr lang="en-US"/>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45</a:t>
            </a:fld>
            <a:endParaRPr lang="en-US"/>
          </a:p>
        </p:txBody>
      </p:sp>
    </p:spTree>
    <p:extLst>
      <p:ext uri="{BB962C8B-B14F-4D97-AF65-F5344CB8AC3E}">
        <p14:creationId xmlns:p14="http://schemas.microsoft.com/office/powerpoint/2010/main" val="19340136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46</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48</a:t>
            </a:fld>
            <a:endParaRPr lang="en-US"/>
          </a:p>
        </p:txBody>
      </p:sp>
    </p:spTree>
    <p:extLst>
      <p:ext uri="{BB962C8B-B14F-4D97-AF65-F5344CB8AC3E}">
        <p14:creationId xmlns:p14="http://schemas.microsoft.com/office/powerpoint/2010/main" val="6154842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wg wanted further inform</a:t>
            </a:r>
          </a:p>
          <a:p>
            <a:endParaRPr lang="en-US"/>
          </a:p>
          <a:p>
            <a:endParaRPr lang="en-US"/>
          </a:p>
          <a:p>
            <a:r>
              <a:rPr lang="en-US"/>
              <a:t>Michael</a:t>
            </a: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When the Metro Board action in October 2021 (Motion 16) to commit $50 million as seed funding for an I-710 South Zero Emission (ZE) Truck program</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 </a:t>
            </a:r>
            <a:r>
              <a:rPr lang="en-US" sz="1800">
                <a:effectLst/>
                <a:latin typeface="Calibri" panose="020F0502020204030204" pitchFamily="34" charset="0"/>
                <a:ea typeface="Calibri" panose="020F0502020204030204" pitchFamily="34" charset="0"/>
                <a:cs typeface="Arial" panose="020B0604020202020204" pitchFamily="34" charset="0"/>
              </a:rPr>
              <a:t>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it</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It</a:t>
            </a:r>
            <a:r>
              <a:rPr lang="en-US" sz="1800">
                <a:effectLst/>
                <a:latin typeface="Calibri" panose="020F0502020204030204" pitchFamily="34" charset="0"/>
                <a:ea typeface="Calibri" panose="020F0502020204030204" pitchFamily="34" charset="0"/>
                <a:cs typeface="Arial" panose="020B0604020202020204" pitchFamily="34" charset="0"/>
              </a:rPr>
              <a:t> was understood at the time that the full corridor deployment of zero emission trucks and supporting infrastructure would cost more than $50 million.  With that in mind, this Project Framework and Principles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incorporate </a:t>
            </a:r>
            <a:r>
              <a:rPr lang="en-US" sz="1800">
                <a:effectLst/>
                <a:latin typeface="Calibri" panose="020F0502020204030204" pitchFamily="34" charset="0"/>
                <a:ea typeface="Calibri" panose="020F0502020204030204" pitchFamily="34" charset="0"/>
                <a:cs typeface="Arial" panose="020B0604020202020204" pitchFamily="34" charset="0"/>
              </a:rPr>
              <a:t>these fundamental </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elements </a:t>
            </a:r>
            <a:r>
              <a:rPr lang="en-US" sz="1800">
                <a:effectLst/>
                <a:latin typeface="Calibri" panose="020F0502020204030204" pitchFamily="34" charset="0"/>
                <a:ea typeface="Calibri" panose="020F0502020204030204" pitchFamily="34" charset="0"/>
                <a:cs typeface="Arial" panose="020B0604020202020204" pitchFamily="34" charset="0"/>
              </a:rPr>
              <a:t>and seek to leverage and amplify th</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at</a:t>
            </a:r>
            <a:r>
              <a:rPr lang="en-US" sz="1800">
                <a:effectLst/>
                <a:latin typeface="Calibri" panose="020F0502020204030204" pitchFamily="34" charset="0"/>
                <a:ea typeface="Calibri" panose="020F0502020204030204" pitchFamily="34" charset="0"/>
                <a:cs typeface="Arial" panose="020B0604020202020204" pitchFamily="34" charset="0"/>
              </a:rPr>
              <a:t> $50 million</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 seed </a:t>
            </a:r>
            <a:r>
              <a:rPr lang="en-US" sz="1800">
                <a:effectLst/>
                <a:latin typeface="Calibri" panose="020F0502020204030204" pitchFamily="34" charset="0"/>
                <a:ea typeface="Calibri" panose="020F0502020204030204" pitchFamily="34" charset="0"/>
                <a:cs typeface="Arial" panose="020B0604020202020204" pitchFamily="34" charset="0"/>
              </a:rPr>
              <a:t>funding.</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The Program Framework and Principles for the Zero Emission Truck Program were developed through collaboration with the 710 Zero Emission Truck Working Group.  Five major themes were brought forward through discussions with the Working Group for consideration: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100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Community Engagement</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Strategic partnerships and funding opportunities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Legislative and policy initiatives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Truck subsidies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342900" marR="0" lvl="0" indent="-342900">
              <a:lnSpc>
                <a:spcPct val="115000"/>
              </a:lnSpc>
              <a:spcBef>
                <a:spcPts val="0"/>
              </a:spcBef>
              <a:spcAft>
                <a:spcPts val="1000"/>
              </a:spcAft>
              <a:buFont typeface="Symbol" panose="05050102010706020507" pitchFamily="18" charset="2"/>
              <a:buChar char=""/>
            </a:pPr>
            <a:r>
              <a:rPr lang="en-US" sz="1800">
                <a:effectLst/>
                <a:latin typeface="Calibri" panose="020F0502020204030204" pitchFamily="34" charset="0"/>
                <a:ea typeface="Calibri" panose="020F0502020204030204" pitchFamily="34" charset="0"/>
                <a:cs typeface="Arial" panose="020B0604020202020204" pitchFamily="34" charset="0"/>
              </a:rPr>
              <a:t>Environmental impacts and equitable outcomes</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Program Framework</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0" marR="0">
              <a:lnSpc>
                <a:spcPct val="115000"/>
              </a:lnSpc>
              <a:spcBef>
                <a:spcPts val="1000"/>
              </a:spcBef>
              <a:spcAft>
                <a:spcPts val="1000"/>
              </a:spcAft>
            </a:pPr>
            <a:r>
              <a:rPr lang="en-US" sz="1800">
                <a:effectLst/>
                <a:latin typeface="Calibri" panose="020F0502020204030204" pitchFamily="34" charset="0"/>
                <a:ea typeface="Calibri" panose="020F0502020204030204" pitchFamily="34" charset="0"/>
                <a:cs typeface="Arial" panose="020B0604020202020204" pitchFamily="34" charset="0"/>
              </a:rPr>
              <a:t>LA Metro recommends to the ZE Truck Working Group that the majority seed funding of $50 million be allocated towards deployment of supporting clean transportation infrastructure (electric and hydrogen) with a small set-aside of money reserved to support ZE truck purchases for</a:t>
            </a:r>
            <a:r>
              <a:rPr lang="en-US" sz="1800" u="sng">
                <a:solidFill>
                  <a:srgbClr val="008080"/>
                </a:solidFill>
                <a:effectLst/>
                <a:latin typeface="Calibri" panose="020F0502020204030204" pitchFamily="34" charset="0"/>
                <a:ea typeface="Calibri" panose="020F0502020204030204" pitchFamily="34" charset="0"/>
                <a:cs typeface="Arial" panose="020B0604020202020204" pitchFamily="34" charset="0"/>
              </a:rPr>
              <a:t> independent owner/operators truck owners who live and work in the corridor.</a:t>
            </a:r>
            <a:r>
              <a:rPr lang="en-US" sz="1800" strike="sngStrike">
                <a:solidFill>
                  <a:srgbClr val="FF0000"/>
                </a:solidFill>
                <a:effectLst/>
                <a:latin typeface="Calibri" panose="020F0502020204030204" pitchFamily="34" charset="0"/>
                <a:ea typeface="Calibri" panose="020F0502020204030204" pitchFamily="34" charset="0"/>
                <a:cs typeface="Arial" panose="020B0604020202020204" pitchFamily="34" charset="0"/>
              </a:rPr>
              <a:t> …. </a:t>
            </a:r>
            <a:r>
              <a:rPr lang="en-US" sz="1800">
                <a:effectLst/>
                <a:latin typeface="Calibri" panose="020F0502020204030204" pitchFamily="34" charset="0"/>
                <a:ea typeface="Calibri" panose="020F0502020204030204" pitchFamily="34" charset="0"/>
                <a:cs typeface="Arial" panose="020B0604020202020204" pitchFamily="34" charset="0"/>
              </a:rPr>
              <a:t> The recommendation is based on a working group consensus that vehicle technology is well advanced to a level for commercialization to reach 2030 goals, but that supporting infrastructure (I.e., charging/fueling stations and energy supply) is lagging.  There is a critical need to accelerate wide deployment.  The Working Group also recommends strongly that throughout the implementation plan development process, corridor communities and freight industry communities are engaged to ensure that the implementation plan is designed such that their needs will be fulfilled when the Zero Emission Truck program is deployed.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9364242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50</a:t>
            </a:fld>
            <a:endParaRPr lang="en-US">
              <a:solidFill>
                <a:prstClr val="black"/>
              </a:solidFill>
              <a:latin typeface="Calibri" panose="020F0502020204030204"/>
            </a:endParaRPr>
          </a:p>
        </p:txBody>
      </p:sp>
    </p:spTree>
    <p:extLst>
      <p:ext uri="{BB962C8B-B14F-4D97-AF65-F5344CB8AC3E}">
        <p14:creationId xmlns:p14="http://schemas.microsoft.com/office/powerpoint/2010/main" val="3650283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 please ask if anyone needs Spanish interpretation</a:t>
            </a:r>
          </a:p>
          <a:p>
            <a:endParaRPr lang="en-US"/>
          </a:p>
          <a:p>
            <a:r>
              <a:rPr lang="en-US"/>
              <a:t>IF NOT—NO NEED TO REVIEW THIS SLIDE, subsequent slides no need to read the Spanish instructions</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9127767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fld id="{1CA99CD2-19A0-6F48-895C-C7AB61D791DF}" type="slidenum">
              <a:rPr lang="en-US" smtClean="0"/>
              <a:t>51</a:t>
            </a:fld>
            <a:endParaRPr lang="en-US"/>
          </a:p>
        </p:txBody>
      </p:sp>
    </p:spTree>
    <p:extLst>
      <p:ext uri="{BB962C8B-B14F-4D97-AF65-F5344CB8AC3E}">
        <p14:creationId xmlns:p14="http://schemas.microsoft.com/office/powerpoint/2010/main" val="31793903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Michael—highlighting direction to return to Board – JUNE</a:t>
            </a:r>
          </a:p>
          <a:p>
            <a:endParaRPr lang="en-US"/>
          </a:p>
          <a:p>
            <a:r>
              <a:rPr lang="en-US"/>
              <a:t>Multiple rounds input</a:t>
            </a:r>
          </a:p>
          <a:p>
            <a:r>
              <a:rPr lang="en-US"/>
              <a:t>Taken input</a:t>
            </a:r>
          </a:p>
          <a:p>
            <a:r>
              <a:rPr lang="en-US"/>
              <a:t>Received, appreciate it</a:t>
            </a:r>
          </a:p>
          <a:p>
            <a:r>
              <a:rPr lang="en-US"/>
              <a:t>Recommendations-best captures discussions with you</a:t>
            </a:r>
          </a:p>
        </p:txBody>
      </p:sp>
      <p:sp>
        <p:nvSpPr>
          <p:cNvPr id="4" name="Slide Number Placeholder 3"/>
          <p:cNvSpPr>
            <a:spLocks noGrp="1"/>
          </p:cNvSpPr>
          <p:nvPr>
            <p:ph type="sldNum" sz="quarter" idx="5"/>
          </p:nvPr>
        </p:nvSpPr>
        <p:spPr/>
        <p:txBody>
          <a:bodyPr/>
          <a:lstStyle/>
          <a:p>
            <a:fld id="{1CA99CD2-19A0-6F48-895C-C7AB61D791DF}" type="slidenum">
              <a:rPr lang="en-US" smtClean="0"/>
              <a:t>52</a:t>
            </a:fld>
            <a:endParaRPr lang="en-US"/>
          </a:p>
        </p:txBody>
      </p:sp>
    </p:spTree>
    <p:extLst>
      <p:ext uri="{BB962C8B-B14F-4D97-AF65-F5344CB8AC3E}">
        <p14:creationId xmlns:p14="http://schemas.microsoft.com/office/powerpoint/2010/main" val="42376172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36016716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41591918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41890708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r>
              <a:rPr lang="en-US"/>
              <a:t>Here is the Board Direction</a:t>
            </a:r>
          </a:p>
          <a:p>
            <a:r>
              <a:rPr lang="en-US"/>
              <a:t>Breakout Rooms have been formed around the strategies for the Scope of Work</a:t>
            </a:r>
          </a:p>
          <a:p>
            <a:r>
              <a:rPr lang="en-US"/>
              <a:t>No funds will be disbursed until there is a framework</a:t>
            </a:r>
          </a:p>
          <a:p>
            <a:r>
              <a:rPr lang="en-US"/>
              <a:t>Emphasis on Leveraging $50 million</a:t>
            </a:r>
          </a:p>
          <a:p>
            <a:endParaRPr lang="en-US"/>
          </a:p>
          <a:p>
            <a:r>
              <a:rPr lang="en-US"/>
              <a:t>Process—Strategic funding opportunities</a:t>
            </a:r>
          </a:p>
        </p:txBody>
      </p:sp>
      <p:sp>
        <p:nvSpPr>
          <p:cNvPr id="4" name="Slide Number Placeholder 3"/>
          <p:cNvSpPr>
            <a:spLocks noGrp="1"/>
          </p:cNvSpPr>
          <p:nvPr>
            <p:ph type="sldNum" sz="quarter" idx="5"/>
          </p:nvPr>
        </p:nvSpPr>
        <p:spPr/>
        <p:txBody>
          <a:bodyPr/>
          <a:lstStyle/>
          <a:p>
            <a:pPr defTabSz="440695">
              <a:defRPr/>
            </a:pPr>
            <a:fld id="{1CA99CD2-19A0-6F48-895C-C7AB61D791DF}" type="slidenum">
              <a:rPr lang="en-US">
                <a:solidFill>
                  <a:prstClr val="black"/>
                </a:solidFill>
                <a:latin typeface="Calibri" panose="020F0502020204030204"/>
              </a:rPr>
              <a:pPr defTabSz="440695">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1345250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pPr marL="285708" indent="-285708">
              <a:buFont typeface="Arial"/>
              <a:buChar char="•"/>
            </a:pPr>
            <a:endParaRPr lang="en-US" sz="1800">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61</a:t>
            </a:fld>
            <a:endParaRPr lang="en-US">
              <a:solidFill>
                <a:prstClr val="black"/>
              </a:solidFill>
              <a:latin typeface="Calibri" panose="020F0502020204030204"/>
            </a:endParaRPr>
          </a:p>
        </p:txBody>
      </p:sp>
    </p:spTree>
    <p:extLst>
      <p:ext uri="{BB962C8B-B14F-4D97-AF65-F5344CB8AC3E}">
        <p14:creationId xmlns:p14="http://schemas.microsoft.com/office/powerpoint/2010/main" val="2778575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62</a:t>
            </a:fld>
            <a:endParaRPr lang="en-US"/>
          </a:p>
        </p:txBody>
      </p:sp>
    </p:spTree>
    <p:extLst>
      <p:ext uri="{BB962C8B-B14F-4D97-AF65-F5344CB8AC3E}">
        <p14:creationId xmlns:p14="http://schemas.microsoft.com/office/powerpoint/2010/main" val="21668995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MICHAEL</a:t>
            </a:r>
          </a:p>
          <a:p>
            <a:endParaRPr lang="en-US"/>
          </a:p>
          <a:p>
            <a:pPr>
              <a:lnSpc>
                <a:spcPct val="110000"/>
              </a:lnSpc>
            </a:pPr>
            <a:r>
              <a:rPr lang="en-US" sz="1400" b="1">
                <a:solidFill>
                  <a:srgbClr val="00B4BD"/>
                </a:solidFill>
              </a:rPr>
              <a:t>Meetings to-date</a:t>
            </a:r>
            <a:r>
              <a:rPr lang="en-US" sz="1400">
                <a:solidFill>
                  <a:srgbClr val="00B4BD"/>
                </a:solidFill>
              </a:rPr>
              <a:t>:</a:t>
            </a:r>
            <a:endParaRPr lang="en-US" sz="1400">
              <a:solidFill>
                <a:srgbClr val="00B4BD"/>
              </a:solidFill>
              <a:ea typeface="Calibri"/>
              <a:cs typeface="Calibri"/>
            </a:endParaRPr>
          </a:p>
          <a:p>
            <a:pPr indent="283169">
              <a:lnSpc>
                <a:spcPct val="120000"/>
              </a:lnSpc>
              <a:buFont typeface="System Font Regular" panose="020B0604020202020204" pitchFamily="34" charset="0"/>
              <a:buChar char="&gt;"/>
            </a:pPr>
            <a:r>
              <a:rPr lang="en-US"/>
              <a:t>November 29, 2021</a:t>
            </a:r>
            <a:endParaRPr lang="en-US">
              <a:ea typeface="Calibri" panose="020F0502020204030204"/>
              <a:cs typeface="Calibri"/>
            </a:endParaRPr>
          </a:p>
          <a:p>
            <a:pPr indent="283169">
              <a:lnSpc>
                <a:spcPct val="120000"/>
              </a:lnSpc>
              <a:buFont typeface="System Font Regular" panose="020B0604020202020204" pitchFamily="34" charset="0"/>
              <a:buChar char="&gt;"/>
            </a:pPr>
            <a:r>
              <a:rPr lang="en-US"/>
              <a:t>January 25, 2021</a:t>
            </a:r>
            <a:endParaRPr lang="en-US">
              <a:ea typeface="Calibri" panose="020F0502020204030204"/>
              <a:cs typeface="Calibri"/>
            </a:endParaRPr>
          </a:p>
          <a:p>
            <a:pPr indent="283169">
              <a:lnSpc>
                <a:spcPct val="120000"/>
              </a:lnSpc>
              <a:buFont typeface="System Font Regular" panose="020B0604020202020204" pitchFamily="34" charset="0"/>
              <a:buChar char="&gt;"/>
            </a:pPr>
            <a:r>
              <a:rPr lang="en-US"/>
              <a:t>February 24, 2021</a:t>
            </a:r>
            <a:endParaRPr lang="en-US">
              <a:ea typeface="Calibri" panose="020F0502020204030204"/>
              <a:cs typeface="Calibri"/>
            </a:endParaRPr>
          </a:p>
          <a:p>
            <a:pPr indent="283169">
              <a:lnSpc>
                <a:spcPct val="120000"/>
              </a:lnSpc>
              <a:buFont typeface="System Font Regular" panose="020B0604020202020204" pitchFamily="34" charset="0"/>
              <a:buChar char="&gt;"/>
            </a:pPr>
            <a:r>
              <a:rPr lang="en-US"/>
              <a:t>March 22, 2022</a:t>
            </a:r>
            <a:endParaRPr lang="en-US">
              <a:ea typeface="Calibri" panose="020F0502020204030204"/>
              <a:cs typeface="Calibri"/>
            </a:endParaRPr>
          </a:p>
          <a:p>
            <a:pPr indent="283169">
              <a:lnSpc>
                <a:spcPct val="120000"/>
              </a:lnSpc>
              <a:buFont typeface="System Font Regular" panose="020B0604020202020204" pitchFamily="34" charset="0"/>
              <a:buChar char="&gt;"/>
            </a:pPr>
            <a:r>
              <a:rPr lang="en-US">
                <a:cs typeface="Calibri"/>
              </a:rPr>
              <a:t>April 19, 2022</a:t>
            </a:r>
            <a:endParaRPr lang="en-US">
              <a:ea typeface="Calibri"/>
              <a:cs typeface="Calibri"/>
            </a:endParaRPr>
          </a:p>
          <a:p>
            <a:pPr indent="283169">
              <a:lnSpc>
                <a:spcPct val="120000"/>
              </a:lnSpc>
              <a:buFont typeface="System Font Regular" panose="020B0604020202020204" pitchFamily="34" charset="0"/>
              <a:buChar char="&gt;"/>
            </a:pPr>
            <a:r>
              <a:rPr lang="en-US">
                <a:solidFill>
                  <a:srgbClr val="000000"/>
                </a:solidFill>
                <a:cs typeface="Calibri"/>
              </a:rPr>
              <a:t>May 17, 2022</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63</a:t>
            </a:fld>
            <a:endParaRPr lang="en-US"/>
          </a:p>
        </p:txBody>
      </p:sp>
    </p:spTree>
    <p:extLst>
      <p:ext uri="{BB962C8B-B14F-4D97-AF65-F5344CB8AC3E}">
        <p14:creationId xmlns:p14="http://schemas.microsoft.com/office/powerpoint/2010/main" val="17193252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a:cs typeface="Calibri"/>
              </a:rPr>
              <a:t>Erika</a:t>
            </a:r>
          </a:p>
          <a:p>
            <a:pPr>
              <a:lnSpc>
                <a:spcPct val="110000"/>
              </a:lnSpc>
              <a:spcAft>
                <a:spcPts val="600"/>
              </a:spcAft>
            </a:pPr>
            <a:endParaRPr lang="en-US">
              <a:cs typeface="Calibri"/>
            </a:endParaRPr>
          </a:p>
          <a:p>
            <a:pPr>
              <a:lnSpc>
                <a:spcPct val="110000"/>
              </a:lnSpc>
              <a:spcAft>
                <a:spcPts val="600"/>
              </a:spcAft>
            </a:pPr>
            <a:r>
              <a:rPr lang="en-US">
                <a:cs typeface="Calibri"/>
              </a:rPr>
              <a:t>One Page Document</a:t>
            </a:r>
          </a:p>
          <a:p>
            <a:pPr>
              <a:lnSpc>
                <a:spcPct val="110000"/>
              </a:lnSpc>
              <a:spcAft>
                <a:spcPts val="600"/>
              </a:spcAft>
            </a:pPr>
            <a:r>
              <a:rPr lang="en-US">
                <a:cs typeface="Calibri"/>
              </a:rPr>
              <a:t>1-Here’s what we heard</a:t>
            </a:r>
          </a:p>
          <a:p>
            <a:pPr>
              <a:lnSpc>
                <a:spcPct val="110000"/>
              </a:lnSpc>
              <a:spcAft>
                <a:spcPts val="600"/>
              </a:spcAft>
            </a:pPr>
            <a:r>
              <a:rPr lang="en-US">
                <a:cs typeface="Calibri"/>
              </a:rPr>
              <a:t>2-Here’s what we think you agreed on</a:t>
            </a:r>
          </a:p>
          <a:p>
            <a:pPr>
              <a:lnSpc>
                <a:spcPct val="110000"/>
              </a:lnSpc>
              <a:spcAft>
                <a:spcPts val="600"/>
              </a:spcAft>
            </a:pPr>
            <a:r>
              <a:rPr lang="en-US">
                <a:cs typeface="Calibri"/>
              </a:rPr>
              <a:t>3-Here’s where we disagree</a:t>
            </a:r>
          </a:p>
          <a:p>
            <a:pPr>
              <a:lnSpc>
                <a:spcPct val="110000"/>
              </a:lnSpc>
              <a:spcAft>
                <a:spcPts val="600"/>
              </a:spcAft>
            </a:pPr>
            <a:r>
              <a:rPr lang="en-US">
                <a:cs typeface="Calibri"/>
              </a:rPr>
              <a:t>4-Additional Information needed</a:t>
            </a:r>
          </a:p>
          <a:p>
            <a:pPr>
              <a:lnSpc>
                <a:spcPct val="110000"/>
              </a:lnSpc>
              <a:spcAft>
                <a:spcPts val="600"/>
              </a:spcAft>
            </a:pPr>
            <a:endParaRPr lang="en-US">
              <a:cs typeface="Calibri"/>
            </a:endParaRPr>
          </a:p>
          <a:p>
            <a:pPr>
              <a:lnSpc>
                <a:spcPct val="110000"/>
              </a:lnSpc>
              <a:spcAft>
                <a:spcPts val="600"/>
              </a:spcAft>
            </a:pPr>
            <a:endParaRPr lang="en-US">
              <a:cs typeface="Calibri"/>
            </a:endParaRPr>
          </a:p>
          <a:p>
            <a:pPr>
              <a:lnSpc>
                <a:spcPct val="110000"/>
              </a:lnSpc>
              <a:spcAft>
                <a:spcPts val="600"/>
              </a:spcAft>
            </a:pPr>
            <a:r>
              <a:rPr lang="en-US">
                <a:cs typeface="Calibri"/>
              </a:rPr>
              <a:t>Trey-1, 4</a:t>
            </a:r>
          </a:p>
          <a:p>
            <a:pPr>
              <a:lnSpc>
                <a:spcPct val="110000"/>
              </a:lnSpc>
              <a:spcAft>
                <a:spcPts val="600"/>
              </a:spcAft>
            </a:pPr>
            <a:r>
              <a:rPr lang="en-US">
                <a:cs typeface="Calibri"/>
              </a:rPr>
              <a:t>Susan-2</a:t>
            </a:r>
          </a:p>
          <a:p>
            <a:pPr>
              <a:lnSpc>
                <a:spcPct val="110000"/>
              </a:lnSpc>
              <a:spcAft>
                <a:spcPts val="600"/>
              </a:spcAft>
            </a:pPr>
            <a:r>
              <a:rPr lang="en-US">
                <a:cs typeface="Calibri"/>
              </a:rPr>
              <a:t>Nora-3,5</a:t>
            </a:r>
          </a:p>
          <a:p>
            <a:pPr>
              <a:lnSpc>
                <a:spcPct val="110000"/>
              </a:lnSpc>
              <a:spcAft>
                <a:spcPts val="600"/>
              </a:spcAft>
            </a:pPr>
            <a:endParaRPr lang="en-US">
              <a:cs typeface="Calibri"/>
            </a:endParaRPr>
          </a:p>
          <a:p>
            <a:pPr>
              <a:lnSpc>
                <a:spcPct val="110000"/>
              </a:lnSpc>
              <a:spcAft>
                <a:spcPts val="600"/>
              </a:spcAft>
            </a:pPr>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64</a:t>
            </a:fld>
            <a:endParaRPr lang="en-US">
              <a:solidFill>
                <a:prstClr val="black"/>
              </a:solidFill>
              <a:latin typeface="Calibri" panose="020F0502020204030204"/>
            </a:endParaRPr>
          </a:p>
        </p:txBody>
      </p:sp>
    </p:spTree>
    <p:extLst>
      <p:ext uri="{BB962C8B-B14F-4D97-AF65-F5344CB8AC3E}">
        <p14:creationId xmlns:p14="http://schemas.microsoft.com/office/powerpoint/2010/main" val="2593636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endParaRPr lang="en-US">
              <a:cs typeface="Calibri"/>
            </a:endParaRPr>
          </a:p>
          <a:p>
            <a:pPr>
              <a:lnSpc>
                <a:spcPct val="90000"/>
              </a:lnSpc>
              <a:spcBef>
                <a:spcPts val="1000"/>
              </a:spcBef>
            </a:pPr>
            <a:r>
              <a:rPr lang="en-US" b="1"/>
              <a:t>Who do we need to connect with?</a:t>
            </a:r>
            <a:endParaRPr lang="en-US"/>
          </a:p>
          <a:p>
            <a:pPr marL="686970" indent="-347294">
              <a:spcBef>
                <a:spcPts val="600"/>
              </a:spcBef>
              <a:buFont typeface="Calibri,Sans-Serif"/>
              <a:buChar char="&gt;"/>
            </a:pPr>
            <a:r>
              <a:rPr lang="en-US"/>
              <a:t>Opinion leaders, Community-based organizations, City Halls</a:t>
            </a:r>
          </a:p>
          <a:p>
            <a:pPr marL="914266" lvl="1" indent="-226662">
              <a:spcBef>
                <a:spcPts val="600"/>
              </a:spcBef>
              <a:buFont typeface="Calibri,Sans-Serif"/>
              <a:buChar char="&gt;"/>
            </a:pPr>
            <a:r>
              <a:rPr lang="en-US"/>
              <a:t>Leverage existing connections to communities throughout the corridor</a:t>
            </a:r>
          </a:p>
          <a:p>
            <a:pPr marL="686970" indent="-347294">
              <a:spcBef>
                <a:spcPts val="600"/>
              </a:spcBef>
              <a:buFont typeface="Calibri,Sans-Serif"/>
              <a:buChar char="&gt;"/>
            </a:pPr>
            <a:r>
              <a:rPr lang="en-US"/>
              <a:t>Electric Vehicle manufacturers</a:t>
            </a:r>
          </a:p>
          <a:p>
            <a:pPr marL="686970" indent="-347294">
              <a:spcBef>
                <a:spcPts val="600"/>
              </a:spcBef>
              <a:buFont typeface="Calibri,Sans-Serif"/>
              <a:buChar char="&gt;"/>
            </a:pPr>
            <a:r>
              <a:rPr lang="en-US"/>
              <a:t>Labor Unions, Trucking Associations</a:t>
            </a:r>
          </a:p>
          <a:p>
            <a:pPr marL="914266" lvl="1" indent="-226662">
              <a:spcBef>
                <a:spcPts val="600"/>
              </a:spcBef>
              <a:buFont typeface="Calibri,Sans-Serif"/>
              <a:buChar char="&gt;"/>
            </a:pPr>
            <a:r>
              <a:rPr lang="en-US"/>
              <a:t>Core group familiar with how the equipment works, and which places are effective sites </a:t>
            </a:r>
          </a:p>
          <a:p>
            <a:pPr marL="686970" indent="-347294">
              <a:spcBef>
                <a:spcPts val="600"/>
              </a:spcBef>
              <a:buFont typeface="Calibri,Sans-Serif"/>
              <a:buChar char="&gt;"/>
            </a:pPr>
            <a:r>
              <a:rPr lang="en-US"/>
              <a:t>Community Colleges, Training Programs (e.g. Cal State Long Beach)</a:t>
            </a:r>
          </a:p>
          <a:p>
            <a:pPr marL="914266" lvl="1" indent="-226662">
              <a:spcBef>
                <a:spcPts val="600"/>
              </a:spcBef>
              <a:buFont typeface="Calibri,Sans-Serif"/>
              <a:buChar char="&gt;"/>
            </a:pPr>
            <a:r>
              <a:rPr lang="en-US"/>
              <a:t>Ensure that investment ties directly to those communities through high-road jobs, job training, commitment to local hire</a:t>
            </a:r>
          </a:p>
          <a:p>
            <a:pPr lvl="1">
              <a:spcBef>
                <a:spcPts val="600"/>
              </a:spcBef>
            </a:pPr>
            <a:endParaRPr lang="en-US"/>
          </a:p>
          <a:p>
            <a:pPr lvl="1">
              <a:spcBef>
                <a:spcPts val="600"/>
              </a:spcBef>
            </a:pPr>
            <a:r>
              <a:rPr lang="en-US" b="1"/>
              <a:t>What types of interactions are most effective?</a:t>
            </a:r>
            <a:endParaRPr lang="en-US"/>
          </a:p>
          <a:p>
            <a:pPr marL="686970" indent="-347294">
              <a:lnSpc>
                <a:spcPct val="90000"/>
              </a:lnSpc>
              <a:spcBef>
                <a:spcPts val="1000"/>
              </a:spcBef>
              <a:buFont typeface="Arial"/>
              <a:buChar char="•"/>
            </a:pPr>
            <a:r>
              <a:rPr lang="en-US"/>
              <a:t>Must have context for discussions, be clear about intentions</a:t>
            </a:r>
          </a:p>
          <a:p>
            <a:pPr marL="339675">
              <a:lnSpc>
                <a:spcPct val="90000"/>
              </a:lnSpc>
              <a:spcBef>
                <a:spcPts val="1000"/>
              </a:spcBef>
            </a:pPr>
            <a:endParaRPr lang="en-US"/>
          </a:p>
          <a:p>
            <a:pPr>
              <a:lnSpc>
                <a:spcPct val="90000"/>
              </a:lnSpc>
              <a:spcBef>
                <a:spcPts val="1000"/>
              </a:spcBef>
            </a:pPr>
            <a:r>
              <a:rPr lang="en-US" b="1"/>
              <a:t>Where/When should we be having these conversations?</a:t>
            </a:r>
            <a:endParaRPr lang="en-US"/>
          </a:p>
          <a:p>
            <a:pPr marL="686970" indent="-347294">
              <a:lnSpc>
                <a:spcPct val="90000"/>
              </a:lnSpc>
              <a:spcBef>
                <a:spcPts val="1000"/>
              </a:spcBef>
              <a:buFont typeface="Arial"/>
              <a:buChar char="•"/>
            </a:pPr>
            <a:r>
              <a:rPr lang="en-US"/>
              <a:t>Depends on where these sites land to determine where this kind of outreach occurs</a:t>
            </a:r>
          </a:p>
          <a:p>
            <a:pPr marL="686970" indent="-347294">
              <a:lnSpc>
                <a:spcPct val="90000"/>
              </a:lnSpc>
              <a:spcBef>
                <a:spcPts val="1000"/>
              </a:spcBef>
              <a:buFont typeface="Arial"/>
              <a:buChar char="•"/>
            </a:pPr>
            <a:r>
              <a:rPr lang="en-US"/>
              <a:t>Walk-up centers</a:t>
            </a:r>
          </a:p>
          <a:p>
            <a:pPr marL="342850" lvl="1" indent="-342850">
              <a:spcAft>
                <a:spcPts val="1000"/>
              </a:spcAft>
              <a:buFont typeface="Calibri,Sans-Serif"/>
              <a:buChar char="˃"/>
            </a:pPr>
            <a:endParaRPr lang="en-US"/>
          </a:p>
          <a:p>
            <a:pPr lvl="1">
              <a:spcAft>
                <a:spcPts val="100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65</a:t>
            </a:fld>
            <a:endParaRPr lang="en-US">
              <a:solidFill>
                <a:prstClr val="black"/>
              </a:solidFill>
              <a:latin typeface="Calibri" panose="020F0502020204030204"/>
            </a:endParaRPr>
          </a:p>
        </p:txBody>
      </p:sp>
    </p:spTree>
    <p:extLst>
      <p:ext uri="{BB962C8B-B14F-4D97-AF65-F5344CB8AC3E}">
        <p14:creationId xmlns:p14="http://schemas.microsoft.com/office/powerpoint/2010/main" val="19544120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a:cs typeface="Calibri"/>
              </a:rPr>
              <a:t>Highlights from Breakout Room #1</a:t>
            </a:r>
          </a:p>
          <a:p>
            <a:pPr>
              <a:lnSpc>
                <a:spcPct val="90000"/>
              </a:lnSpc>
              <a:spcBef>
                <a:spcPts val="1000"/>
              </a:spcBef>
            </a:pPr>
            <a:r>
              <a:rPr lang="en-US" b="1"/>
              <a:t>Who do we need to connect with?</a:t>
            </a:r>
            <a:endParaRPr lang="en-US"/>
          </a:p>
          <a:p>
            <a:pPr marL="686970" indent="-347294">
              <a:spcBef>
                <a:spcPts val="600"/>
              </a:spcBef>
              <a:buFont typeface="Calibri,Sans-Serif"/>
              <a:buChar char="&gt;"/>
            </a:pPr>
            <a:r>
              <a:rPr lang="en-US"/>
              <a:t>Opinion leaders, Community-based organizations, City Halls</a:t>
            </a:r>
          </a:p>
          <a:p>
            <a:pPr marL="914266" lvl="1" indent="-226662">
              <a:spcBef>
                <a:spcPts val="600"/>
              </a:spcBef>
              <a:buFont typeface="Calibri,Sans-Serif"/>
              <a:buChar char="&gt;"/>
            </a:pPr>
            <a:r>
              <a:rPr lang="en-US"/>
              <a:t>Leverage existing connections to communities throughout the corridor</a:t>
            </a:r>
          </a:p>
          <a:p>
            <a:pPr marL="686970" indent="-347294">
              <a:spcBef>
                <a:spcPts val="600"/>
              </a:spcBef>
              <a:buFont typeface="Calibri,Sans-Serif"/>
              <a:buChar char="&gt;"/>
            </a:pPr>
            <a:r>
              <a:rPr lang="en-US"/>
              <a:t>Electric Vehicle manufacturers</a:t>
            </a:r>
          </a:p>
          <a:p>
            <a:pPr marL="686970" indent="-347294">
              <a:spcBef>
                <a:spcPts val="600"/>
              </a:spcBef>
              <a:buFont typeface="Calibri,Sans-Serif"/>
              <a:buChar char="&gt;"/>
            </a:pPr>
            <a:r>
              <a:rPr lang="en-US"/>
              <a:t>Labor Unions, Trucking Associations</a:t>
            </a:r>
          </a:p>
          <a:p>
            <a:pPr marL="914266" lvl="1" indent="-226662">
              <a:spcBef>
                <a:spcPts val="600"/>
              </a:spcBef>
              <a:buFont typeface="Calibri,Sans-Serif"/>
              <a:buChar char="&gt;"/>
            </a:pPr>
            <a:r>
              <a:rPr lang="en-US"/>
              <a:t>Core group familiar with how the equipment works, and which places are effective sites </a:t>
            </a:r>
          </a:p>
          <a:p>
            <a:pPr marL="686970" indent="-347294">
              <a:spcBef>
                <a:spcPts val="600"/>
              </a:spcBef>
              <a:buFont typeface="Calibri,Sans-Serif"/>
              <a:buChar char="&gt;"/>
            </a:pPr>
            <a:r>
              <a:rPr lang="en-US"/>
              <a:t>Community Colleges, Training Programs (e.g. Cal State Long Beach)</a:t>
            </a:r>
          </a:p>
          <a:p>
            <a:pPr marL="914266" lvl="1" indent="-226662">
              <a:spcBef>
                <a:spcPts val="600"/>
              </a:spcBef>
              <a:buFont typeface="Calibri,Sans-Serif"/>
              <a:buChar char="&gt;"/>
            </a:pPr>
            <a:r>
              <a:rPr lang="en-US"/>
              <a:t>Ensure that investment ties directly to those communities through high-road jobs, job training, commitment to local hire</a:t>
            </a:r>
          </a:p>
          <a:p>
            <a:pPr lvl="1">
              <a:spcBef>
                <a:spcPts val="600"/>
              </a:spcBef>
            </a:pPr>
            <a:endParaRPr lang="en-US"/>
          </a:p>
          <a:p>
            <a:pPr lvl="1">
              <a:spcBef>
                <a:spcPts val="600"/>
              </a:spcBef>
            </a:pPr>
            <a:r>
              <a:rPr lang="en-US" b="1"/>
              <a:t>What types of interactions are most effective?</a:t>
            </a:r>
            <a:endParaRPr lang="en-US"/>
          </a:p>
          <a:p>
            <a:pPr marL="686970" indent="-347294">
              <a:lnSpc>
                <a:spcPct val="90000"/>
              </a:lnSpc>
              <a:spcBef>
                <a:spcPts val="1000"/>
              </a:spcBef>
              <a:buFont typeface="Arial"/>
              <a:buChar char="•"/>
            </a:pPr>
            <a:r>
              <a:rPr lang="en-US"/>
              <a:t>Must have context for discussions, be clear about intentions</a:t>
            </a:r>
          </a:p>
          <a:p>
            <a:pPr marL="339675">
              <a:lnSpc>
                <a:spcPct val="90000"/>
              </a:lnSpc>
              <a:spcBef>
                <a:spcPts val="1000"/>
              </a:spcBef>
            </a:pPr>
            <a:endParaRPr lang="en-US"/>
          </a:p>
          <a:p>
            <a:pPr>
              <a:lnSpc>
                <a:spcPct val="90000"/>
              </a:lnSpc>
              <a:spcBef>
                <a:spcPts val="1000"/>
              </a:spcBef>
            </a:pPr>
            <a:r>
              <a:rPr lang="en-US" b="1"/>
              <a:t>Where/When should we be having these conversations?</a:t>
            </a:r>
            <a:endParaRPr lang="en-US"/>
          </a:p>
          <a:p>
            <a:pPr marL="686970" indent="-347294">
              <a:lnSpc>
                <a:spcPct val="90000"/>
              </a:lnSpc>
              <a:spcBef>
                <a:spcPts val="1000"/>
              </a:spcBef>
              <a:buFont typeface="Arial"/>
              <a:buChar char="•"/>
            </a:pPr>
            <a:r>
              <a:rPr lang="en-US"/>
              <a:t>Depends on where these sites land to determine where this kind of outreach occurs</a:t>
            </a:r>
          </a:p>
          <a:p>
            <a:pPr marL="686970" indent="-347294">
              <a:lnSpc>
                <a:spcPct val="90000"/>
              </a:lnSpc>
              <a:spcBef>
                <a:spcPts val="1000"/>
              </a:spcBef>
              <a:buFont typeface="Arial"/>
              <a:buChar char="•"/>
            </a:pPr>
            <a:r>
              <a:rPr lang="en-US"/>
              <a:t>Walk-up centers</a:t>
            </a:r>
          </a:p>
          <a:p>
            <a:pPr marL="342850" lvl="1" indent="-342850">
              <a:spcAft>
                <a:spcPts val="1000"/>
              </a:spcAft>
              <a:buFont typeface="Calibri,Sans-Serif"/>
              <a:buChar char="˃"/>
            </a:pPr>
            <a:endParaRPr lang="en-US"/>
          </a:p>
          <a:p>
            <a:pPr lvl="1">
              <a:spcAft>
                <a:spcPts val="100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66</a:t>
            </a:fld>
            <a:endParaRPr lang="en-US">
              <a:solidFill>
                <a:prstClr val="black"/>
              </a:solidFill>
              <a:latin typeface="Calibri" panose="020F0502020204030204"/>
            </a:endParaRPr>
          </a:p>
        </p:txBody>
      </p:sp>
    </p:spTree>
    <p:extLst>
      <p:ext uri="{BB962C8B-B14F-4D97-AF65-F5344CB8AC3E}">
        <p14:creationId xmlns:p14="http://schemas.microsoft.com/office/powerpoint/2010/main" val="14869390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r>
              <a:rPr lang="en-US">
                <a:cs typeface="Calibri"/>
              </a:rPr>
              <a:t>Action Plan-Next steps/Responsibility/Timeline</a:t>
            </a:r>
          </a:p>
          <a:p>
            <a:endParaRPr lang="en-US">
              <a:cs typeface="Calibri"/>
            </a:endParaRPr>
          </a:p>
          <a:p>
            <a:endParaRPr lang="en-US">
              <a:cs typeface="Calibri"/>
            </a:endParaRPr>
          </a:p>
          <a:p>
            <a:pPr>
              <a:lnSpc>
                <a:spcPct val="90000"/>
              </a:lnSpc>
              <a:spcBef>
                <a:spcPts val="1000"/>
              </a:spcBef>
            </a:pPr>
            <a:r>
              <a:rPr lang="en-US" b="1"/>
              <a:t>Who do we need to connect with?</a:t>
            </a:r>
            <a:endParaRPr lang="en-US"/>
          </a:p>
          <a:p>
            <a:pPr marL="686970" indent="-347294">
              <a:spcBef>
                <a:spcPts val="600"/>
              </a:spcBef>
              <a:buFont typeface="Calibri,Sans-Serif"/>
              <a:buChar char="&gt;"/>
            </a:pPr>
            <a:r>
              <a:rPr lang="en-US"/>
              <a:t>Opinion leaders, Community-based organizations, City Halls</a:t>
            </a:r>
          </a:p>
          <a:p>
            <a:pPr marL="914266" lvl="1" indent="-226662">
              <a:spcBef>
                <a:spcPts val="600"/>
              </a:spcBef>
              <a:buFont typeface="Calibri,Sans-Serif"/>
              <a:buChar char="&gt;"/>
            </a:pPr>
            <a:r>
              <a:rPr lang="en-US"/>
              <a:t>Leverage existing connections to communities throughout the corridor</a:t>
            </a:r>
          </a:p>
          <a:p>
            <a:pPr marL="686970" indent="-347294">
              <a:spcBef>
                <a:spcPts val="600"/>
              </a:spcBef>
              <a:buFont typeface="Calibri,Sans-Serif"/>
              <a:buChar char="&gt;"/>
            </a:pPr>
            <a:r>
              <a:rPr lang="en-US"/>
              <a:t>Electric Vehicle manufacturers</a:t>
            </a:r>
          </a:p>
          <a:p>
            <a:pPr marL="686970" indent="-347294">
              <a:spcBef>
                <a:spcPts val="600"/>
              </a:spcBef>
              <a:buFont typeface="Calibri,Sans-Serif"/>
              <a:buChar char="&gt;"/>
            </a:pPr>
            <a:r>
              <a:rPr lang="en-US"/>
              <a:t>Labor Unions, Trucking Associations</a:t>
            </a:r>
          </a:p>
          <a:p>
            <a:pPr marL="914266" lvl="1" indent="-226662">
              <a:spcBef>
                <a:spcPts val="600"/>
              </a:spcBef>
              <a:buFont typeface="Calibri,Sans-Serif"/>
              <a:buChar char="&gt;"/>
            </a:pPr>
            <a:r>
              <a:rPr lang="en-US"/>
              <a:t>Core group familiar with how the equipment works, and which places are effective sites </a:t>
            </a:r>
          </a:p>
          <a:p>
            <a:pPr marL="686970" indent="-347294">
              <a:spcBef>
                <a:spcPts val="600"/>
              </a:spcBef>
              <a:buFont typeface="Calibri,Sans-Serif"/>
              <a:buChar char="&gt;"/>
            </a:pPr>
            <a:r>
              <a:rPr lang="en-US"/>
              <a:t>Community Colleges, Training Programs (e.g. Cal State Long Beach)</a:t>
            </a:r>
          </a:p>
          <a:p>
            <a:pPr marL="914266" lvl="1" indent="-226662">
              <a:spcBef>
                <a:spcPts val="600"/>
              </a:spcBef>
              <a:buFont typeface="Calibri,Sans-Serif"/>
              <a:buChar char="&gt;"/>
            </a:pPr>
            <a:r>
              <a:rPr lang="en-US"/>
              <a:t>Ensure that investment ties directly to those communities through high-road jobs, job training, commitment to local hire</a:t>
            </a:r>
          </a:p>
          <a:p>
            <a:pPr lvl="1">
              <a:spcBef>
                <a:spcPts val="600"/>
              </a:spcBef>
            </a:pPr>
            <a:endParaRPr lang="en-US"/>
          </a:p>
          <a:p>
            <a:pPr lvl="1">
              <a:spcBef>
                <a:spcPts val="600"/>
              </a:spcBef>
            </a:pPr>
            <a:r>
              <a:rPr lang="en-US" b="1"/>
              <a:t>What types of interactions are most effective?</a:t>
            </a:r>
            <a:endParaRPr lang="en-US"/>
          </a:p>
          <a:p>
            <a:pPr marL="686970" indent="-347294">
              <a:lnSpc>
                <a:spcPct val="90000"/>
              </a:lnSpc>
              <a:spcBef>
                <a:spcPts val="1000"/>
              </a:spcBef>
              <a:buFont typeface="Arial"/>
              <a:buChar char="•"/>
            </a:pPr>
            <a:r>
              <a:rPr lang="en-US"/>
              <a:t>Must have context for discussions, be clear about intentions</a:t>
            </a:r>
          </a:p>
          <a:p>
            <a:pPr marL="339675">
              <a:lnSpc>
                <a:spcPct val="90000"/>
              </a:lnSpc>
              <a:spcBef>
                <a:spcPts val="1000"/>
              </a:spcBef>
            </a:pPr>
            <a:endParaRPr lang="en-US"/>
          </a:p>
          <a:p>
            <a:pPr>
              <a:lnSpc>
                <a:spcPct val="90000"/>
              </a:lnSpc>
              <a:spcBef>
                <a:spcPts val="1000"/>
              </a:spcBef>
            </a:pPr>
            <a:r>
              <a:rPr lang="en-US" b="1"/>
              <a:t>Where/When should we be having these conversations?</a:t>
            </a:r>
            <a:endParaRPr lang="en-US"/>
          </a:p>
          <a:p>
            <a:pPr marL="686970" indent="-347294">
              <a:lnSpc>
                <a:spcPct val="90000"/>
              </a:lnSpc>
              <a:spcBef>
                <a:spcPts val="1000"/>
              </a:spcBef>
              <a:buFont typeface="Arial"/>
              <a:buChar char="•"/>
            </a:pPr>
            <a:r>
              <a:rPr lang="en-US"/>
              <a:t>Depends on where these sites land to determine where this kind of outreach occurs</a:t>
            </a:r>
          </a:p>
          <a:p>
            <a:pPr marL="686970" indent="-347294">
              <a:lnSpc>
                <a:spcPct val="90000"/>
              </a:lnSpc>
              <a:spcBef>
                <a:spcPts val="1000"/>
              </a:spcBef>
              <a:buFont typeface="Arial"/>
              <a:buChar char="•"/>
            </a:pPr>
            <a:r>
              <a:rPr lang="en-US"/>
              <a:t>Walk-up centers</a:t>
            </a:r>
          </a:p>
          <a:p>
            <a:pPr marL="342850" lvl="1" indent="-342850">
              <a:spcAft>
                <a:spcPts val="1000"/>
              </a:spcAft>
              <a:buFont typeface="Calibri,Sans-Serif"/>
              <a:buChar char="˃"/>
            </a:pPr>
            <a:endParaRPr lang="en-US"/>
          </a:p>
          <a:p>
            <a:pPr lvl="1">
              <a:spcAft>
                <a:spcPts val="1000"/>
              </a:spcAft>
            </a:pPr>
            <a:endParaRPr lang="en-US"/>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67</a:t>
            </a:fld>
            <a:endParaRPr lang="en-US">
              <a:solidFill>
                <a:prstClr val="black"/>
              </a:solidFill>
              <a:latin typeface="Calibri" panose="020F0502020204030204"/>
            </a:endParaRPr>
          </a:p>
        </p:txBody>
      </p:sp>
    </p:spTree>
    <p:extLst>
      <p:ext uri="{BB962C8B-B14F-4D97-AF65-F5344CB8AC3E}">
        <p14:creationId xmlns:p14="http://schemas.microsoft.com/office/powerpoint/2010/main" val="186329017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b="1">
              <a:cs typeface="Calibri"/>
            </a:endParaRPr>
          </a:p>
          <a:p>
            <a:pPr>
              <a:lnSpc>
                <a:spcPct val="90000"/>
              </a:lnSpc>
              <a:spcBef>
                <a:spcPts val="1000"/>
              </a:spcBef>
            </a:pPr>
            <a:r>
              <a:rPr lang="en-US" b="1">
                <a:cs typeface="Calibri"/>
              </a:rPr>
              <a:t>HIGHLIGHTS </a:t>
            </a:r>
          </a:p>
          <a:p>
            <a:pPr>
              <a:lnSpc>
                <a:spcPct val="90000"/>
              </a:lnSpc>
              <a:spcBef>
                <a:spcPts val="1000"/>
              </a:spcBef>
            </a:pPr>
            <a:r>
              <a:rPr lang="en-US" b="1"/>
              <a:t>Overall Goals, Objectives, and Strategies</a:t>
            </a:r>
            <a:endParaRPr lang="en-US">
              <a:cs typeface="Calibri"/>
            </a:endParaRPr>
          </a:p>
          <a:p>
            <a:pPr marL="742841" indent="-285708">
              <a:lnSpc>
                <a:spcPct val="90000"/>
              </a:lnSpc>
              <a:spcBef>
                <a:spcPts val="500"/>
              </a:spcBef>
              <a:buFont typeface="Arial"/>
              <a:buChar char="•"/>
            </a:pPr>
            <a:r>
              <a:rPr lang="en-US"/>
              <a:t>What are the funding opportunities available to leverage local funding with state, federal, and private funding sources to maximize investment in implementing the 710 Clean Truck Program in the near term/in the long term?  </a:t>
            </a:r>
            <a:endParaRPr lang="en-US">
              <a:cs typeface="Calibri"/>
            </a:endParaRPr>
          </a:p>
          <a:p>
            <a:pPr lvl="1">
              <a:lnSpc>
                <a:spcPct val="90000"/>
              </a:lnSpc>
              <a:spcBef>
                <a:spcPts val="500"/>
              </a:spcBef>
              <a:buFont typeface="Calibri,Sans-Serif"/>
              <a:buChar char="•"/>
            </a:pPr>
            <a:r>
              <a:rPr lang="en-US"/>
              <a:t>Do the grant guidelines for zero-emission funding programs through various state agencies align to help provide increased funding opportunities to support this program? </a:t>
            </a:r>
            <a:endParaRPr lang="en-US">
              <a:cs typeface="Calibri"/>
            </a:endParaRPr>
          </a:p>
          <a:p>
            <a:pPr lvl="1">
              <a:lnSpc>
                <a:spcPct val="90000"/>
              </a:lnSpc>
              <a:spcBef>
                <a:spcPts val="500"/>
              </a:spcBef>
              <a:buFont typeface="Calibri,Sans-Serif"/>
              <a:buChar char="•"/>
            </a:pPr>
            <a:r>
              <a:rPr lang="en-US"/>
              <a:t>Which funding opportunities would be the top priorities? </a:t>
            </a:r>
            <a:endParaRPr lang="en-US">
              <a:cs typeface="Calibri"/>
            </a:endParaRPr>
          </a:p>
          <a:p>
            <a:pPr lvl="2">
              <a:lnSpc>
                <a:spcPct val="90000"/>
              </a:lnSpc>
              <a:spcBef>
                <a:spcPts val="500"/>
              </a:spcBef>
              <a:buFont typeface="Calibri,Sans-Serif"/>
              <a:buChar char="•"/>
            </a:pPr>
            <a:r>
              <a:rPr lang="en-US"/>
              <a:t>While state gas tax funds that support most Senate Bill 1 programs are not eligible for clean truck subsidies due to Article XIX restrictions, programs like the Trade Corridor Enhancement Program, which also uses federal funding, could fund applications for clean truck subsidies and infrastructure using federal funds.  </a:t>
            </a:r>
            <a:endParaRPr lang="en-US">
              <a:cs typeface="Calibri"/>
            </a:endParaRPr>
          </a:p>
          <a:p>
            <a:pPr lvl="2">
              <a:lnSpc>
                <a:spcPct val="90000"/>
              </a:lnSpc>
              <a:spcBef>
                <a:spcPts val="500"/>
              </a:spcBef>
              <a:buFont typeface="Calibri,Sans-Serif"/>
              <a:buChar char="•"/>
            </a:pPr>
            <a:r>
              <a:rPr lang="en-US"/>
              <a:t>SCAQMD, CARB, and various state and regional agencies have funding opportunities available to match “seed funding” provided by Metro for an early phase of the 710 Clean Truck Program </a:t>
            </a:r>
            <a:endParaRPr lang="en-US">
              <a:cs typeface="Calibri"/>
            </a:endParaRPr>
          </a:p>
          <a:p>
            <a:pPr marL="799983" lvl="2">
              <a:spcAft>
                <a:spcPts val="1000"/>
              </a:spcAft>
              <a:buFont typeface="Calibri,Sans-Serif"/>
              <a:buChar char="•"/>
            </a:pPr>
            <a:r>
              <a:rPr lang="en-US"/>
              <a:t>Input on Funding opportunities</a:t>
            </a:r>
            <a:endParaRPr lang="en-US">
              <a:cs typeface="Calibri"/>
            </a:endParaRPr>
          </a:p>
          <a:p>
            <a:pPr marL="1371399" lvl="4">
              <a:buFont typeface="Calibri,Sans-Serif"/>
              <a:buChar char="•"/>
            </a:pPr>
            <a:r>
              <a:rPr lang="en-US"/>
              <a:t>Concern for Metro focusing more on infrastructure and Ports are looking more at trucks </a:t>
            </a:r>
            <a:endParaRPr lang="en-US">
              <a:cs typeface="Calibri"/>
            </a:endParaRPr>
          </a:p>
          <a:p>
            <a:pPr marL="1371399" lvl="4">
              <a:buFont typeface="Calibri,Sans-Serif"/>
              <a:buChar char="•"/>
            </a:pPr>
            <a:r>
              <a:rPr lang="en-US"/>
              <a:t>May want to look at how to leverage funds </a:t>
            </a:r>
            <a:endParaRPr lang="en-US">
              <a:cs typeface="Calibri"/>
            </a:endParaRPr>
          </a:p>
          <a:p>
            <a:pPr marL="1371399" lvl="4">
              <a:buFont typeface="Calibri,Sans-Serif"/>
              <a:buChar char="•"/>
            </a:pPr>
            <a:r>
              <a:rPr lang="en-US"/>
              <a:t>Look at both vehicle and infrastructure grant opportunities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68</a:t>
            </a:fld>
            <a:endParaRPr lang="en-US"/>
          </a:p>
        </p:txBody>
      </p:sp>
    </p:spTree>
    <p:extLst>
      <p:ext uri="{BB962C8B-B14F-4D97-AF65-F5344CB8AC3E}">
        <p14:creationId xmlns:p14="http://schemas.microsoft.com/office/powerpoint/2010/main" val="3035387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Ensuring community benefits</a:t>
            </a:r>
          </a:p>
          <a:p>
            <a:r>
              <a:rPr lang="en-US"/>
              <a:t>Monitoring outcomes</a:t>
            </a:r>
          </a:p>
        </p:txBody>
      </p:sp>
      <p:sp>
        <p:nvSpPr>
          <p:cNvPr id="4" name="Slide Number Placeholder 3"/>
          <p:cNvSpPr>
            <a:spLocks noGrp="1"/>
          </p:cNvSpPr>
          <p:nvPr>
            <p:ph type="sldNum" sz="quarter" idx="5"/>
          </p:nvPr>
        </p:nvSpPr>
        <p:spPr/>
        <p:txBody>
          <a:bodyPr/>
          <a:lstStyle/>
          <a:p>
            <a:fld id="{1CA99CD2-19A0-6F48-895C-C7AB61D791DF}" type="slidenum">
              <a:rPr lang="en-US" smtClean="0"/>
              <a:t>69</a:t>
            </a:fld>
            <a:endParaRPr lang="en-US"/>
          </a:p>
        </p:txBody>
      </p:sp>
    </p:spTree>
    <p:extLst>
      <p:ext uri="{BB962C8B-B14F-4D97-AF65-F5344CB8AC3E}">
        <p14:creationId xmlns:p14="http://schemas.microsoft.com/office/powerpoint/2010/main" val="318443976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70</a:t>
            </a:fld>
            <a:endParaRPr lang="en-US"/>
          </a:p>
        </p:txBody>
      </p:sp>
    </p:spTree>
    <p:extLst>
      <p:ext uri="{BB962C8B-B14F-4D97-AF65-F5344CB8AC3E}">
        <p14:creationId xmlns:p14="http://schemas.microsoft.com/office/powerpoint/2010/main" val="3601079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0000"/>
              </a:lnSpc>
              <a:spcAft>
                <a:spcPts val="600"/>
              </a:spcAft>
            </a:pPr>
            <a:r>
              <a:rPr lang="en-US">
                <a:cs typeface="Calibri"/>
              </a:rPr>
              <a:t>Erika</a:t>
            </a:r>
          </a:p>
          <a:p>
            <a:pPr>
              <a:lnSpc>
                <a:spcPct val="110000"/>
              </a:lnSpc>
              <a:spcAft>
                <a:spcPts val="600"/>
              </a:spcAft>
            </a:pPr>
            <a:endParaRPr lang="en-US">
              <a:cs typeface="Calibri"/>
            </a:endParaRPr>
          </a:p>
          <a:p>
            <a:pPr>
              <a:lnSpc>
                <a:spcPct val="110000"/>
              </a:lnSpc>
              <a:spcAft>
                <a:spcPts val="600"/>
              </a:spcAft>
            </a:pPr>
            <a:r>
              <a:rPr lang="en-US">
                <a:cs typeface="Calibri"/>
              </a:rPr>
              <a:t>Strategies</a:t>
            </a:r>
          </a:p>
          <a:p>
            <a:pPr>
              <a:lnSpc>
                <a:spcPct val="110000"/>
              </a:lnSpc>
              <a:spcAft>
                <a:spcPts val="600"/>
              </a:spcAft>
            </a:pPr>
            <a:r>
              <a:rPr lang="en-US">
                <a:cs typeface="Calibri"/>
              </a:rPr>
              <a:t>Lead/Next Steps/Resources/Timeline</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71</a:t>
            </a:fld>
            <a:endParaRPr lang="en-US">
              <a:solidFill>
                <a:prstClr val="black"/>
              </a:solidFill>
              <a:latin typeface="Calibri" panose="020F0502020204030204"/>
            </a:endParaRPr>
          </a:p>
        </p:txBody>
      </p:sp>
    </p:spTree>
    <p:extLst>
      <p:ext uri="{BB962C8B-B14F-4D97-AF65-F5344CB8AC3E}">
        <p14:creationId xmlns:p14="http://schemas.microsoft.com/office/powerpoint/2010/main" val="19976000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698" defTabSz="914266">
              <a:spcBef>
                <a:spcPts val="700"/>
              </a:spcBef>
              <a:defRPr/>
            </a:pPr>
            <a:r>
              <a:rPr lang="en-US" sz="1600" b="1" spc="-5">
                <a:solidFill>
                  <a:srgbClr val="2AB4C7"/>
                </a:solidFill>
                <a:latin typeface="Calibri"/>
                <a:cs typeface="Calibri"/>
              </a:rPr>
              <a:t>Who do </a:t>
            </a:r>
            <a:r>
              <a:rPr lang="en-US" sz="1600" b="1" spc="-10">
                <a:solidFill>
                  <a:srgbClr val="2AB4C7"/>
                </a:solidFill>
                <a:latin typeface="Calibri"/>
                <a:cs typeface="Calibri"/>
              </a:rPr>
              <a:t>we </a:t>
            </a:r>
            <a:r>
              <a:rPr lang="en-US" sz="1600" b="1" spc="-5">
                <a:solidFill>
                  <a:srgbClr val="2AB4C7"/>
                </a:solidFill>
                <a:latin typeface="Calibri"/>
                <a:cs typeface="Calibri"/>
              </a:rPr>
              <a:t>need </a:t>
            </a:r>
            <a:r>
              <a:rPr lang="en-US" sz="1600" b="1" spc="-10">
                <a:solidFill>
                  <a:srgbClr val="2AB4C7"/>
                </a:solidFill>
                <a:latin typeface="Calibri"/>
                <a:cs typeface="Calibri"/>
              </a:rPr>
              <a:t>to </a:t>
            </a:r>
            <a:r>
              <a:rPr lang="en-US" sz="1600" b="1" spc="-5">
                <a:solidFill>
                  <a:srgbClr val="2AB4C7"/>
                </a:solidFill>
                <a:latin typeface="Calibri"/>
                <a:cs typeface="Calibri"/>
              </a:rPr>
              <a:t>connect</a:t>
            </a:r>
            <a:r>
              <a:rPr lang="en-US" sz="1600" b="1" spc="80">
                <a:solidFill>
                  <a:srgbClr val="2AB4C7"/>
                </a:solidFill>
                <a:latin typeface="Calibri"/>
                <a:cs typeface="Calibri"/>
              </a:rPr>
              <a:t> </a:t>
            </a:r>
            <a:r>
              <a:rPr lang="en-US" sz="1600" b="1" spc="-10">
                <a:solidFill>
                  <a:srgbClr val="2AB4C7"/>
                </a:solidFill>
                <a:latin typeface="Calibri"/>
                <a:cs typeface="Calibri"/>
              </a:rPr>
              <a:t>with?</a:t>
            </a:r>
            <a:endParaRPr lang="en-US" sz="1600">
              <a:solidFill>
                <a:prstClr val="black"/>
              </a:solidFill>
              <a:latin typeface="Calibri"/>
              <a:cs typeface="Calibri"/>
            </a:endParaRPr>
          </a:p>
          <a:p>
            <a:pPr marL="299041" indent="-286978" defTabSz="914266">
              <a:spcBef>
                <a:spcPts val="600"/>
              </a:spcBef>
              <a:buSzPct val="90625"/>
              <a:buFontTx/>
              <a:buChar char="&gt;"/>
              <a:tabLst>
                <a:tab pos="299041" algn="l"/>
                <a:tab pos="299677" algn="l"/>
              </a:tabLst>
              <a:defRPr/>
            </a:pPr>
            <a:r>
              <a:rPr lang="en-US" sz="1600" spc="-5">
                <a:solidFill>
                  <a:prstClr val="black"/>
                </a:solidFill>
                <a:latin typeface="Calibri"/>
                <a:cs typeface="Calibri"/>
              </a:rPr>
              <a:t>Opinion </a:t>
            </a:r>
            <a:r>
              <a:rPr lang="en-US" sz="1600" spc="-10">
                <a:solidFill>
                  <a:prstClr val="black"/>
                </a:solidFill>
                <a:latin typeface="Calibri"/>
                <a:cs typeface="Calibri"/>
              </a:rPr>
              <a:t>leaders, </a:t>
            </a:r>
            <a:r>
              <a:rPr lang="en-US" sz="1600" spc="-5">
                <a:solidFill>
                  <a:prstClr val="black"/>
                </a:solidFill>
                <a:latin typeface="Calibri"/>
                <a:cs typeface="Calibri"/>
              </a:rPr>
              <a:t>Community-based </a:t>
            </a:r>
            <a:r>
              <a:rPr lang="en-US" sz="1600" spc="-10">
                <a:solidFill>
                  <a:prstClr val="black"/>
                </a:solidFill>
                <a:latin typeface="Calibri"/>
                <a:cs typeface="Calibri"/>
              </a:rPr>
              <a:t>organizations, </a:t>
            </a:r>
            <a:r>
              <a:rPr lang="en-US" sz="1600">
                <a:solidFill>
                  <a:prstClr val="black"/>
                </a:solidFill>
                <a:latin typeface="Calibri"/>
                <a:cs typeface="Calibri"/>
              </a:rPr>
              <a:t>City</a:t>
            </a:r>
            <a:r>
              <a:rPr lang="en-US" sz="1600" spc="30">
                <a:solidFill>
                  <a:prstClr val="black"/>
                </a:solidFill>
                <a:latin typeface="Calibri"/>
                <a:cs typeface="Calibri"/>
              </a:rPr>
              <a:t> </a:t>
            </a:r>
            <a:r>
              <a:rPr lang="en-US" sz="1600">
                <a:solidFill>
                  <a:prstClr val="black"/>
                </a:solidFill>
                <a:latin typeface="Calibri"/>
                <a:cs typeface="Calibri"/>
              </a:rPr>
              <a:t>Halls</a:t>
            </a:r>
          </a:p>
          <a:p>
            <a:pPr marL="756174" lvl="1" indent="-286978" defTabSz="914266">
              <a:spcBef>
                <a:spcPts val="600"/>
              </a:spcBef>
              <a:buSzPct val="90625"/>
              <a:buFontTx/>
              <a:buChar char="&gt;"/>
              <a:tabLst>
                <a:tab pos="756174" algn="l"/>
                <a:tab pos="756809" algn="l"/>
              </a:tabLst>
              <a:defRPr/>
            </a:pPr>
            <a:r>
              <a:rPr lang="en-US" sz="1600" spc="-15">
                <a:solidFill>
                  <a:prstClr val="black"/>
                </a:solidFill>
                <a:latin typeface="Calibri"/>
                <a:cs typeface="Calibri"/>
              </a:rPr>
              <a:t>Leverage </a:t>
            </a:r>
            <a:r>
              <a:rPr lang="en-US" sz="1600" spc="-10">
                <a:solidFill>
                  <a:prstClr val="black"/>
                </a:solidFill>
                <a:latin typeface="Calibri"/>
                <a:cs typeface="Calibri"/>
              </a:rPr>
              <a:t>existing </a:t>
            </a:r>
            <a:r>
              <a:rPr lang="en-US" sz="1600" spc="-5">
                <a:solidFill>
                  <a:prstClr val="black"/>
                </a:solidFill>
                <a:latin typeface="Calibri"/>
                <a:cs typeface="Calibri"/>
              </a:rPr>
              <a:t>connections </a:t>
            </a:r>
            <a:r>
              <a:rPr lang="en-US" sz="1600" spc="-10">
                <a:solidFill>
                  <a:prstClr val="black"/>
                </a:solidFill>
                <a:latin typeface="Calibri"/>
                <a:cs typeface="Calibri"/>
              </a:rPr>
              <a:t>to </a:t>
            </a:r>
            <a:r>
              <a:rPr lang="en-US" sz="1600" spc="-5">
                <a:solidFill>
                  <a:prstClr val="black"/>
                </a:solidFill>
                <a:latin typeface="Calibri"/>
                <a:cs typeface="Calibri"/>
              </a:rPr>
              <a:t>communities </a:t>
            </a:r>
            <a:r>
              <a:rPr lang="en-US" sz="1600" spc="-10">
                <a:solidFill>
                  <a:prstClr val="black"/>
                </a:solidFill>
                <a:latin typeface="Calibri"/>
                <a:cs typeface="Calibri"/>
              </a:rPr>
              <a:t>throughout </a:t>
            </a:r>
            <a:r>
              <a:rPr lang="en-US" sz="1600" spc="-5">
                <a:solidFill>
                  <a:prstClr val="black"/>
                </a:solidFill>
                <a:latin typeface="Calibri"/>
                <a:cs typeface="Calibri"/>
              </a:rPr>
              <a:t>the</a:t>
            </a:r>
            <a:r>
              <a:rPr lang="en-US" sz="1600" spc="85">
                <a:solidFill>
                  <a:prstClr val="black"/>
                </a:solidFill>
                <a:latin typeface="Calibri"/>
                <a:cs typeface="Calibri"/>
              </a:rPr>
              <a:t> </a:t>
            </a:r>
            <a:r>
              <a:rPr lang="en-US" sz="1600" spc="-10">
                <a:solidFill>
                  <a:prstClr val="black"/>
                </a:solidFill>
                <a:latin typeface="Calibri"/>
                <a:cs typeface="Calibri"/>
              </a:rPr>
              <a:t>corridor</a:t>
            </a:r>
            <a:endParaRPr lang="en-US" sz="1600">
              <a:solidFill>
                <a:prstClr val="black"/>
              </a:solidFill>
              <a:latin typeface="Calibri"/>
              <a:cs typeface="Calibri"/>
            </a:endParaRPr>
          </a:p>
          <a:p>
            <a:pPr marL="299041" indent="-286978" defTabSz="914266">
              <a:spcBef>
                <a:spcPts val="600"/>
              </a:spcBef>
              <a:buSzPct val="90625"/>
              <a:buFontTx/>
              <a:buChar char="&gt;"/>
              <a:tabLst>
                <a:tab pos="299041" algn="l"/>
                <a:tab pos="299677" algn="l"/>
              </a:tabLst>
              <a:defRPr/>
            </a:pPr>
            <a:r>
              <a:rPr lang="en-US" sz="1600" spc="-5">
                <a:solidFill>
                  <a:prstClr val="black"/>
                </a:solidFill>
                <a:latin typeface="Calibri"/>
                <a:cs typeface="Calibri"/>
              </a:rPr>
              <a:t>EV</a:t>
            </a:r>
            <a:r>
              <a:rPr lang="en-US" sz="1600" spc="10">
                <a:solidFill>
                  <a:prstClr val="black"/>
                </a:solidFill>
                <a:latin typeface="Calibri"/>
                <a:cs typeface="Calibri"/>
              </a:rPr>
              <a:t> </a:t>
            </a:r>
            <a:r>
              <a:rPr lang="en-US" sz="1600" spc="-10">
                <a:solidFill>
                  <a:prstClr val="black"/>
                </a:solidFill>
                <a:latin typeface="Calibri"/>
                <a:cs typeface="Calibri"/>
              </a:rPr>
              <a:t>manufacturers</a:t>
            </a:r>
            <a:endParaRPr lang="en-US" sz="1600">
              <a:solidFill>
                <a:prstClr val="black"/>
              </a:solidFill>
              <a:latin typeface="Calibri"/>
              <a:cs typeface="Calibri"/>
            </a:endParaRPr>
          </a:p>
          <a:p>
            <a:pPr marL="299041" indent="-286978" defTabSz="914266">
              <a:spcBef>
                <a:spcPts val="600"/>
              </a:spcBef>
              <a:buSzPct val="90625"/>
              <a:buFontTx/>
              <a:buChar char="&gt;"/>
              <a:tabLst>
                <a:tab pos="299041" algn="l"/>
                <a:tab pos="299677" algn="l"/>
              </a:tabLst>
              <a:defRPr/>
            </a:pPr>
            <a:r>
              <a:rPr lang="en-US" sz="1600" spc="-5">
                <a:solidFill>
                  <a:prstClr val="black"/>
                </a:solidFill>
                <a:latin typeface="Calibri"/>
                <a:cs typeface="Calibri"/>
              </a:rPr>
              <a:t>Labor Unions, </a:t>
            </a:r>
            <a:r>
              <a:rPr lang="en-US" sz="1600" spc="-20">
                <a:solidFill>
                  <a:prstClr val="black"/>
                </a:solidFill>
                <a:latin typeface="Calibri"/>
                <a:cs typeface="Calibri"/>
              </a:rPr>
              <a:t>Trucking</a:t>
            </a:r>
            <a:r>
              <a:rPr lang="en-US" sz="1600" spc="15">
                <a:solidFill>
                  <a:prstClr val="black"/>
                </a:solidFill>
                <a:latin typeface="Calibri"/>
                <a:cs typeface="Calibri"/>
              </a:rPr>
              <a:t> </a:t>
            </a:r>
            <a:r>
              <a:rPr lang="en-US" sz="1600" spc="-5">
                <a:solidFill>
                  <a:prstClr val="black"/>
                </a:solidFill>
                <a:latin typeface="Calibri"/>
                <a:cs typeface="Calibri"/>
              </a:rPr>
              <a:t>Associations</a:t>
            </a:r>
            <a:endParaRPr lang="en-US" sz="1600">
              <a:solidFill>
                <a:prstClr val="black"/>
              </a:solidFill>
              <a:latin typeface="Calibri"/>
              <a:cs typeface="Calibri"/>
            </a:endParaRPr>
          </a:p>
          <a:p>
            <a:pPr marL="756174" lvl="1" indent="-286978" defTabSz="914266">
              <a:spcBef>
                <a:spcPts val="600"/>
              </a:spcBef>
              <a:buSzPct val="90625"/>
              <a:buFontTx/>
              <a:buChar char="&gt;"/>
              <a:tabLst>
                <a:tab pos="756174" algn="l"/>
                <a:tab pos="756809" algn="l"/>
              </a:tabLst>
              <a:defRPr/>
            </a:pPr>
            <a:r>
              <a:rPr lang="en-US" sz="1600" spc="-15">
                <a:solidFill>
                  <a:prstClr val="black"/>
                </a:solidFill>
                <a:latin typeface="Calibri"/>
                <a:cs typeface="Calibri"/>
              </a:rPr>
              <a:t>Core </a:t>
            </a:r>
            <a:r>
              <a:rPr lang="en-US" sz="1600" spc="-10">
                <a:solidFill>
                  <a:prstClr val="black"/>
                </a:solidFill>
                <a:latin typeface="Calibri"/>
                <a:cs typeface="Calibri"/>
              </a:rPr>
              <a:t>group </a:t>
            </a:r>
            <a:r>
              <a:rPr lang="en-US" sz="1600" spc="-5">
                <a:solidFill>
                  <a:prstClr val="black"/>
                </a:solidFill>
                <a:latin typeface="Calibri"/>
                <a:cs typeface="Calibri"/>
              </a:rPr>
              <a:t>familiar with </a:t>
            </a:r>
            <a:r>
              <a:rPr lang="en-US" sz="1600" spc="-10">
                <a:solidFill>
                  <a:prstClr val="black"/>
                </a:solidFill>
                <a:latin typeface="Calibri"/>
                <a:cs typeface="Calibri"/>
              </a:rPr>
              <a:t>how the </a:t>
            </a:r>
            <a:r>
              <a:rPr lang="en-US" sz="1600" spc="-5">
                <a:solidFill>
                  <a:prstClr val="black"/>
                </a:solidFill>
                <a:latin typeface="Calibri"/>
                <a:cs typeface="Calibri"/>
              </a:rPr>
              <a:t>equipment </a:t>
            </a:r>
            <a:r>
              <a:rPr lang="en-US" sz="1600" spc="-15">
                <a:solidFill>
                  <a:prstClr val="black"/>
                </a:solidFill>
                <a:latin typeface="Calibri"/>
                <a:cs typeface="Calibri"/>
              </a:rPr>
              <a:t>works, </a:t>
            </a:r>
            <a:r>
              <a:rPr lang="en-US" sz="1600" spc="-5">
                <a:solidFill>
                  <a:prstClr val="black"/>
                </a:solidFill>
                <a:latin typeface="Calibri"/>
                <a:cs typeface="Calibri"/>
              </a:rPr>
              <a:t>and which places </a:t>
            </a:r>
            <a:r>
              <a:rPr lang="en-US" sz="1600" spc="-15">
                <a:solidFill>
                  <a:prstClr val="black"/>
                </a:solidFill>
                <a:latin typeface="Calibri"/>
                <a:cs typeface="Calibri"/>
              </a:rPr>
              <a:t>are </a:t>
            </a:r>
            <a:r>
              <a:rPr lang="en-US" sz="1600" spc="-10">
                <a:solidFill>
                  <a:prstClr val="black"/>
                </a:solidFill>
                <a:latin typeface="Calibri"/>
                <a:cs typeface="Calibri"/>
              </a:rPr>
              <a:t>effective</a:t>
            </a:r>
            <a:r>
              <a:rPr lang="en-US" sz="1600" spc="125">
                <a:solidFill>
                  <a:prstClr val="black"/>
                </a:solidFill>
                <a:latin typeface="Calibri"/>
                <a:cs typeface="Calibri"/>
              </a:rPr>
              <a:t> </a:t>
            </a:r>
            <a:r>
              <a:rPr lang="en-US" sz="1600" spc="-5">
                <a:solidFill>
                  <a:prstClr val="black"/>
                </a:solidFill>
                <a:latin typeface="Calibri"/>
                <a:cs typeface="Calibri"/>
              </a:rPr>
              <a:t>sites</a:t>
            </a:r>
            <a:endParaRPr lang="en-US" sz="1600">
              <a:solidFill>
                <a:prstClr val="black"/>
              </a:solidFill>
              <a:latin typeface="Calibri"/>
              <a:cs typeface="Calibri"/>
            </a:endParaRPr>
          </a:p>
          <a:p>
            <a:pPr marL="299041" indent="-286978" defTabSz="914266">
              <a:spcBef>
                <a:spcPts val="600"/>
              </a:spcBef>
              <a:buSzPct val="90625"/>
              <a:buFontTx/>
              <a:buChar char="&gt;"/>
              <a:tabLst>
                <a:tab pos="299041" algn="l"/>
                <a:tab pos="299677" algn="l"/>
              </a:tabLst>
              <a:defRPr/>
            </a:pPr>
            <a:r>
              <a:rPr lang="en-US" sz="1600" spc="-5">
                <a:solidFill>
                  <a:prstClr val="black"/>
                </a:solidFill>
                <a:latin typeface="Calibri"/>
                <a:cs typeface="Calibri"/>
              </a:rPr>
              <a:t>Community Colleges, </a:t>
            </a:r>
            <a:r>
              <a:rPr lang="en-US" sz="1600" spc="-20">
                <a:solidFill>
                  <a:prstClr val="black"/>
                </a:solidFill>
                <a:latin typeface="Calibri"/>
                <a:cs typeface="Calibri"/>
              </a:rPr>
              <a:t>Training </a:t>
            </a:r>
            <a:r>
              <a:rPr lang="en-US" sz="1600" spc="-15">
                <a:solidFill>
                  <a:prstClr val="black"/>
                </a:solidFill>
                <a:latin typeface="Calibri"/>
                <a:cs typeface="Calibri"/>
              </a:rPr>
              <a:t>Programs </a:t>
            </a:r>
            <a:r>
              <a:rPr lang="en-US" sz="1600" spc="-5">
                <a:solidFill>
                  <a:prstClr val="black"/>
                </a:solidFill>
                <a:latin typeface="Calibri"/>
                <a:cs typeface="Calibri"/>
              </a:rPr>
              <a:t>(e.g. Cal </a:t>
            </a:r>
            <a:r>
              <a:rPr lang="en-US" sz="1600" spc="-15">
                <a:solidFill>
                  <a:prstClr val="black"/>
                </a:solidFill>
                <a:latin typeface="Calibri"/>
                <a:cs typeface="Calibri"/>
              </a:rPr>
              <a:t>State </a:t>
            </a:r>
            <a:r>
              <a:rPr lang="en-US" sz="1600" spc="-5">
                <a:solidFill>
                  <a:prstClr val="black"/>
                </a:solidFill>
                <a:latin typeface="Calibri"/>
                <a:cs typeface="Calibri"/>
              </a:rPr>
              <a:t>Long</a:t>
            </a:r>
            <a:r>
              <a:rPr lang="en-US" sz="1600" spc="50">
                <a:solidFill>
                  <a:prstClr val="black"/>
                </a:solidFill>
                <a:latin typeface="Calibri"/>
                <a:cs typeface="Calibri"/>
              </a:rPr>
              <a:t> </a:t>
            </a:r>
            <a:r>
              <a:rPr lang="en-US" sz="1600" spc="-5">
                <a:solidFill>
                  <a:prstClr val="black"/>
                </a:solidFill>
                <a:latin typeface="Calibri"/>
                <a:cs typeface="Calibri"/>
              </a:rPr>
              <a:t>Beach)</a:t>
            </a:r>
            <a:endParaRPr lang="en-US" sz="1600">
              <a:solidFill>
                <a:prstClr val="black"/>
              </a:solidFill>
              <a:latin typeface="Calibri"/>
              <a:cs typeface="Calibri"/>
            </a:endParaRPr>
          </a:p>
          <a:p>
            <a:pPr marL="756174" lvl="1" indent="-286978" defTabSz="914266">
              <a:spcBef>
                <a:spcPts val="600"/>
              </a:spcBef>
              <a:buSzPct val="90625"/>
              <a:buFontTx/>
              <a:buChar char="&gt;"/>
              <a:tabLst>
                <a:tab pos="756174" algn="l"/>
                <a:tab pos="756809" algn="l"/>
              </a:tabLst>
              <a:defRPr/>
            </a:pPr>
            <a:r>
              <a:rPr lang="en-US" sz="1600" spc="-10">
                <a:solidFill>
                  <a:prstClr val="black"/>
                </a:solidFill>
                <a:latin typeface="Calibri"/>
                <a:cs typeface="Calibri"/>
              </a:rPr>
              <a:t>Ensure </a:t>
            </a:r>
            <a:r>
              <a:rPr lang="en-US" sz="1600" spc="-5">
                <a:solidFill>
                  <a:prstClr val="black"/>
                </a:solidFill>
                <a:latin typeface="Calibri"/>
                <a:cs typeface="Calibri"/>
              </a:rPr>
              <a:t>that </a:t>
            </a:r>
            <a:r>
              <a:rPr lang="en-US" sz="1600" spc="-10">
                <a:solidFill>
                  <a:prstClr val="black"/>
                </a:solidFill>
                <a:latin typeface="Calibri"/>
                <a:cs typeface="Calibri"/>
              </a:rPr>
              <a:t>investment </a:t>
            </a:r>
            <a:r>
              <a:rPr lang="en-US" sz="1600" spc="-5">
                <a:solidFill>
                  <a:prstClr val="black"/>
                </a:solidFill>
                <a:latin typeface="Calibri"/>
                <a:cs typeface="Calibri"/>
              </a:rPr>
              <a:t>ties directly </a:t>
            </a:r>
            <a:r>
              <a:rPr lang="en-US" sz="1600" spc="-10">
                <a:solidFill>
                  <a:prstClr val="black"/>
                </a:solidFill>
                <a:latin typeface="Calibri"/>
                <a:cs typeface="Calibri"/>
              </a:rPr>
              <a:t>to </a:t>
            </a:r>
            <a:r>
              <a:rPr lang="en-US" sz="1600" spc="-5">
                <a:solidFill>
                  <a:prstClr val="black"/>
                </a:solidFill>
                <a:latin typeface="Calibri"/>
                <a:cs typeface="Calibri"/>
              </a:rPr>
              <a:t>those communities </a:t>
            </a:r>
            <a:r>
              <a:rPr lang="en-US" sz="1600" spc="-10">
                <a:solidFill>
                  <a:prstClr val="black"/>
                </a:solidFill>
                <a:latin typeface="Calibri"/>
                <a:cs typeface="Calibri"/>
              </a:rPr>
              <a:t>through high-road jobs, </a:t>
            </a:r>
            <a:r>
              <a:rPr lang="en-US" sz="1600" spc="-5">
                <a:solidFill>
                  <a:prstClr val="black"/>
                </a:solidFill>
                <a:latin typeface="Calibri"/>
                <a:cs typeface="Calibri"/>
              </a:rPr>
              <a:t>job training, </a:t>
            </a:r>
            <a:r>
              <a:rPr lang="en-US" sz="1600" spc="-10">
                <a:solidFill>
                  <a:prstClr val="black"/>
                </a:solidFill>
                <a:latin typeface="Calibri"/>
                <a:cs typeface="Calibri"/>
              </a:rPr>
              <a:t>commitment to local</a:t>
            </a:r>
            <a:r>
              <a:rPr lang="en-US" sz="1600" spc="280">
                <a:solidFill>
                  <a:prstClr val="black"/>
                </a:solidFill>
                <a:latin typeface="Calibri"/>
                <a:cs typeface="Calibri"/>
              </a:rPr>
              <a:t> </a:t>
            </a:r>
            <a:r>
              <a:rPr lang="en-US" sz="1600" spc="-10">
                <a:solidFill>
                  <a:prstClr val="black"/>
                </a:solidFill>
                <a:latin typeface="Calibri"/>
                <a:cs typeface="Calibri"/>
              </a:rPr>
              <a:t>hire</a:t>
            </a:r>
            <a:endParaRPr lang="en-US" sz="1600">
              <a:solidFill>
                <a:prstClr val="black"/>
              </a:solidFill>
              <a:latin typeface="Calibri"/>
              <a:cs typeface="Calibri"/>
            </a:endParaRPr>
          </a:p>
          <a:p>
            <a:pPr marL="12698" defTabSz="914266">
              <a:spcBef>
                <a:spcPts val="805"/>
              </a:spcBef>
              <a:defRPr/>
            </a:pPr>
            <a:r>
              <a:rPr lang="en-US" sz="1600" b="1" spc="-5">
                <a:solidFill>
                  <a:srgbClr val="2AB4C7"/>
                </a:solidFill>
                <a:latin typeface="Calibri"/>
                <a:cs typeface="Calibri"/>
              </a:rPr>
              <a:t>What types </a:t>
            </a:r>
            <a:r>
              <a:rPr lang="en-US" sz="1600" b="1">
                <a:solidFill>
                  <a:srgbClr val="2AB4C7"/>
                </a:solidFill>
                <a:latin typeface="Calibri"/>
                <a:cs typeface="Calibri"/>
              </a:rPr>
              <a:t>of </a:t>
            </a:r>
            <a:r>
              <a:rPr lang="en-US" sz="1600" b="1" spc="-10">
                <a:solidFill>
                  <a:srgbClr val="2AB4C7"/>
                </a:solidFill>
                <a:latin typeface="Calibri"/>
                <a:cs typeface="Calibri"/>
              </a:rPr>
              <a:t>interactions are most</a:t>
            </a:r>
            <a:r>
              <a:rPr lang="en-US" sz="1600" b="1" spc="25">
                <a:solidFill>
                  <a:srgbClr val="2AB4C7"/>
                </a:solidFill>
                <a:latin typeface="Calibri"/>
                <a:cs typeface="Calibri"/>
              </a:rPr>
              <a:t> </a:t>
            </a:r>
            <a:r>
              <a:rPr lang="en-US" sz="1600" b="1" spc="-10">
                <a:solidFill>
                  <a:srgbClr val="2AB4C7"/>
                </a:solidFill>
                <a:latin typeface="Calibri"/>
                <a:cs typeface="Calibri"/>
              </a:rPr>
              <a:t>effective?</a:t>
            </a:r>
            <a:endParaRPr lang="en-US" sz="1600">
              <a:solidFill>
                <a:prstClr val="black"/>
              </a:solidFill>
              <a:latin typeface="Calibri"/>
              <a:cs typeface="Calibri"/>
            </a:endParaRPr>
          </a:p>
          <a:p>
            <a:pPr marL="299041" indent="-286978" defTabSz="914266">
              <a:spcBef>
                <a:spcPts val="814"/>
              </a:spcBef>
              <a:buSzPct val="90625"/>
              <a:buFontTx/>
              <a:buChar char="&gt;"/>
              <a:tabLst>
                <a:tab pos="299041" algn="l"/>
                <a:tab pos="299677" algn="l"/>
              </a:tabLst>
              <a:defRPr/>
            </a:pPr>
            <a:r>
              <a:rPr lang="en-US" sz="1600" spc="-10">
                <a:solidFill>
                  <a:prstClr val="black"/>
                </a:solidFill>
                <a:latin typeface="Calibri"/>
                <a:cs typeface="Calibri"/>
              </a:rPr>
              <a:t>Must </a:t>
            </a:r>
            <a:r>
              <a:rPr lang="en-US" sz="1600" spc="-15">
                <a:solidFill>
                  <a:prstClr val="black"/>
                </a:solidFill>
                <a:latin typeface="Calibri"/>
                <a:cs typeface="Calibri"/>
              </a:rPr>
              <a:t>have context for </a:t>
            </a:r>
            <a:r>
              <a:rPr lang="en-US" sz="1600" spc="-5">
                <a:solidFill>
                  <a:prstClr val="black"/>
                </a:solidFill>
                <a:latin typeface="Calibri"/>
                <a:cs typeface="Calibri"/>
              </a:rPr>
              <a:t>discussions, be clear about</a:t>
            </a:r>
            <a:r>
              <a:rPr lang="en-US" sz="1600" spc="65">
                <a:solidFill>
                  <a:prstClr val="black"/>
                </a:solidFill>
                <a:latin typeface="Calibri"/>
                <a:cs typeface="Calibri"/>
              </a:rPr>
              <a:t> </a:t>
            </a:r>
            <a:r>
              <a:rPr lang="en-US" sz="1600" spc="-10">
                <a:solidFill>
                  <a:prstClr val="black"/>
                </a:solidFill>
                <a:latin typeface="Calibri"/>
                <a:cs typeface="Calibri"/>
              </a:rPr>
              <a:t>intentions</a:t>
            </a:r>
            <a:endParaRPr lang="en-US" sz="1600">
              <a:solidFill>
                <a:prstClr val="black"/>
              </a:solidFill>
              <a:latin typeface="Calibri"/>
              <a:cs typeface="Calibri"/>
            </a:endParaRPr>
          </a:p>
          <a:p>
            <a:pPr marL="12698" defTabSz="914266">
              <a:spcBef>
                <a:spcPts val="805"/>
              </a:spcBef>
              <a:defRPr/>
            </a:pPr>
            <a:r>
              <a:rPr lang="en-US" sz="1600" b="1" spc="-5">
                <a:solidFill>
                  <a:srgbClr val="2AB4C7"/>
                </a:solidFill>
                <a:latin typeface="Calibri"/>
                <a:cs typeface="Calibri"/>
              </a:rPr>
              <a:t>Where/When should </a:t>
            </a:r>
            <a:r>
              <a:rPr lang="en-US" sz="1600" b="1" spc="-10">
                <a:solidFill>
                  <a:srgbClr val="2AB4C7"/>
                </a:solidFill>
                <a:latin typeface="Calibri"/>
                <a:cs typeface="Calibri"/>
              </a:rPr>
              <a:t>we </a:t>
            </a:r>
            <a:r>
              <a:rPr lang="en-US" sz="1600" b="1" spc="-5">
                <a:solidFill>
                  <a:srgbClr val="2AB4C7"/>
                </a:solidFill>
                <a:latin typeface="Calibri"/>
                <a:cs typeface="Calibri"/>
              </a:rPr>
              <a:t>be </a:t>
            </a:r>
            <a:r>
              <a:rPr lang="en-US" sz="1600" b="1" spc="-10">
                <a:solidFill>
                  <a:srgbClr val="2AB4C7"/>
                </a:solidFill>
                <a:latin typeface="Calibri"/>
                <a:cs typeface="Calibri"/>
              </a:rPr>
              <a:t>having </a:t>
            </a:r>
            <a:r>
              <a:rPr lang="en-US" sz="1600" b="1" spc="-5">
                <a:solidFill>
                  <a:srgbClr val="2AB4C7"/>
                </a:solidFill>
                <a:latin typeface="Calibri"/>
                <a:cs typeface="Calibri"/>
              </a:rPr>
              <a:t>these</a:t>
            </a:r>
            <a:r>
              <a:rPr lang="en-US" sz="1600" b="1" spc="80">
                <a:solidFill>
                  <a:srgbClr val="2AB4C7"/>
                </a:solidFill>
                <a:latin typeface="Calibri"/>
                <a:cs typeface="Calibri"/>
              </a:rPr>
              <a:t> </a:t>
            </a:r>
            <a:r>
              <a:rPr lang="en-US" sz="1600" b="1" spc="-10">
                <a:solidFill>
                  <a:srgbClr val="2AB4C7"/>
                </a:solidFill>
                <a:latin typeface="Calibri"/>
                <a:cs typeface="Calibri"/>
              </a:rPr>
              <a:t>conversations?</a:t>
            </a:r>
            <a:endParaRPr lang="en-US" sz="1600">
              <a:solidFill>
                <a:prstClr val="black"/>
              </a:solidFill>
              <a:latin typeface="Calibri"/>
              <a:cs typeface="Calibri"/>
            </a:endParaRPr>
          </a:p>
          <a:p>
            <a:pPr marL="299041" indent="-286978" defTabSz="914266">
              <a:spcBef>
                <a:spcPts val="800"/>
              </a:spcBef>
              <a:buSzPct val="90625"/>
              <a:buFontTx/>
              <a:buChar char="&gt;"/>
              <a:tabLst>
                <a:tab pos="299041" algn="l"/>
                <a:tab pos="299677" algn="l"/>
              </a:tabLst>
              <a:defRPr/>
            </a:pPr>
            <a:r>
              <a:rPr lang="en-US" sz="1600" spc="-5">
                <a:solidFill>
                  <a:prstClr val="black"/>
                </a:solidFill>
                <a:latin typeface="Calibri"/>
                <a:cs typeface="Calibri"/>
              </a:rPr>
              <a:t>Depends on </a:t>
            </a:r>
            <a:r>
              <a:rPr lang="en-US" sz="1600" spc="-15">
                <a:solidFill>
                  <a:prstClr val="black"/>
                </a:solidFill>
                <a:latin typeface="Calibri"/>
                <a:cs typeface="Calibri"/>
              </a:rPr>
              <a:t>where </a:t>
            </a:r>
            <a:r>
              <a:rPr lang="en-US" sz="1600" spc="-5">
                <a:solidFill>
                  <a:prstClr val="black"/>
                </a:solidFill>
                <a:latin typeface="Calibri"/>
                <a:cs typeface="Calibri"/>
              </a:rPr>
              <a:t>these sites land </a:t>
            </a:r>
            <a:r>
              <a:rPr lang="en-US" sz="1600" spc="-10">
                <a:solidFill>
                  <a:prstClr val="black"/>
                </a:solidFill>
                <a:latin typeface="Calibri"/>
                <a:cs typeface="Calibri"/>
              </a:rPr>
              <a:t>to determine </a:t>
            </a:r>
            <a:r>
              <a:rPr lang="en-US" sz="1600" spc="-15">
                <a:solidFill>
                  <a:prstClr val="black"/>
                </a:solidFill>
                <a:latin typeface="Calibri"/>
                <a:cs typeface="Calibri"/>
              </a:rPr>
              <a:t>where </a:t>
            </a:r>
            <a:r>
              <a:rPr lang="en-US" sz="1600">
                <a:solidFill>
                  <a:prstClr val="black"/>
                </a:solidFill>
                <a:latin typeface="Calibri"/>
                <a:cs typeface="Calibri"/>
              </a:rPr>
              <a:t>this </a:t>
            </a:r>
            <a:r>
              <a:rPr lang="en-US" sz="1600" spc="-5">
                <a:solidFill>
                  <a:prstClr val="black"/>
                </a:solidFill>
                <a:latin typeface="Calibri"/>
                <a:cs typeface="Calibri"/>
              </a:rPr>
              <a:t>kind of </a:t>
            </a:r>
            <a:r>
              <a:rPr lang="en-US" sz="1600" spc="-10">
                <a:solidFill>
                  <a:prstClr val="black"/>
                </a:solidFill>
                <a:latin typeface="Calibri"/>
                <a:cs typeface="Calibri"/>
              </a:rPr>
              <a:t>outreach</a:t>
            </a:r>
            <a:r>
              <a:rPr lang="en-US" sz="1600" spc="185">
                <a:solidFill>
                  <a:prstClr val="black"/>
                </a:solidFill>
                <a:latin typeface="Calibri"/>
                <a:cs typeface="Calibri"/>
              </a:rPr>
              <a:t> </a:t>
            </a:r>
            <a:r>
              <a:rPr lang="en-US" sz="1600" spc="-10">
                <a:solidFill>
                  <a:prstClr val="black"/>
                </a:solidFill>
                <a:latin typeface="Calibri"/>
                <a:cs typeface="Calibri"/>
              </a:rPr>
              <a:t>occurs</a:t>
            </a:r>
            <a:endParaRPr lang="en-US" sz="1600">
              <a:solidFill>
                <a:prstClr val="black"/>
              </a:solidFill>
              <a:latin typeface="Calibri"/>
              <a:cs typeface="Calibri"/>
            </a:endParaRPr>
          </a:p>
          <a:p>
            <a:pPr marL="299041" indent="-286978" defTabSz="914266">
              <a:spcBef>
                <a:spcPts val="820"/>
              </a:spcBef>
              <a:buSzPct val="90625"/>
              <a:buFontTx/>
              <a:buChar char="&gt;"/>
              <a:tabLst>
                <a:tab pos="299041" algn="l"/>
                <a:tab pos="299677" algn="l"/>
              </a:tabLst>
              <a:defRPr/>
            </a:pPr>
            <a:r>
              <a:rPr lang="en-US" sz="1600" spc="-15">
                <a:solidFill>
                  <a:prstClr val="black"/>
                </a:solidFill>
                <a:latin typeface="Calibri"/>
                <a:cs typeface="Calibri"/>
              </a:rPr>
              <a:t>Walk-up</a:t>
            </a:r>
            <a:r>
              <a:rPr lang="en-US" sz="1600" spc="-5">
                <a:solidFill>
                  <a:prstClr val="black"/>
                </a:solidFill>
                <a:latin typeface="Calibri"/>
                <a:cs typeface="Calibri"/>
              </a:rPr>
              <a:t> </a:t>
            </a:r>
            <a:r>
              <a:rPr lang="en-US" sz="1600" spc="-15">
                <a:solidFill>
                  <a:prstClr val="black"/>
                </a:solidFill>
                <a:latin typeface="Calibri"/>
                <a:cs typeface="Calibri"/>
              </a:rPr>
              <a:t>centers</a:t>
            </a:r>
            <a:endParaRPr lang="en-US" sz="1600">
              <a:solidFill>
                <a:prstClr val="black"/>
              </a:solidFill>
              <a:latin typeface="Calibri"/>
              <a:cs typeface="Calibri"/>
            </a:endParaRP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72</a:t>
            </a:fld>
            <a:endParaRPr lang="en-US"/>
          </a:p>
        </p:txBody>
      </p:sp>
    </p:spTree>
    <p:extLst>
      <p:ext uri="{BB962C8B-B14F-4D97-AF65-F5344CB8AC3E}">
        <p14:creationId xmlns:p14="http://schemas.microsoft.com/office/powerpoint/2010/main" val="21100242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73</a:t>
            </a:fld>
            <a:endParaRPr lang="en-US">
              <a:solidFill>
                <a:prstClr val="black"/>
              </a:solidFill>
              <a:latin typeface="Calibri" panose="020F0502020204030204"/>
            </a:endParaRPr>
          </a:p>
        </p:txBody>
      </p:sp>
    </p:spTree>
    <p:extLst>
      <p:ext uri="{BB962C8B-B14F-4D97-AF65-F5344CB8AC3E}">
        <p14:creationId xmlns:p14="http://schemas.microsoft.com/office/powerpoint/2010/main" val="2306309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7</a:t>
            </a:fld>
            <a:endParaRPr lang="en-US"/>
          </a:p>
        </p:txBody>
      </p:sp>
    </p:spTree>
    <p:extLst>
      <p:ext uri="{BB962C8B-B14F-4D97-AF65-F5344CB8AC3E}">
        <p14:creationId xmlns:p14="http://schemas.microsoft.com/office/powerpoint/2010/main" val="3646330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8</a:t>
            </a:fld>
            <a:endParaRPr lang="en-US"/>
          </a:p>
        </p:txBody>
      </p:sp>
    </p:spTree>
    <p:extLst>
      <p:ext uri="{BB962C8B-B14F-4D97-AF65-F5344CB8AC3E}">
        <p14:creationId xmlns:p14="http://schemas.microsoft.com/office/powerpoint/2010/main" val="1746913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668" r:id="rId1"/>
    <p:sldLayoutId id="2147483690" r:id="rId2"/>
    <p:sldLayoutId id="2147483691" r:id="rId3"/>
    <p:sldLayoutId id="2147483681" r:id="rId4"/>
    <p:sldLayoutId id="2147483669" r:id="rId5"/>
    <p:sldLayoutId id="2147483671" r:id="rId6"/>
    <p:sldLayoutId id="2147483682" r:id="rId7"/>
    <p:sldLayoutId id="2147483684" r:id="rId8"/>
    <p:sldLayoutId id="2147483674" r:id="rId9"/>
    <p:sldLayoutId id="2147483683" r:id="rId10"/>
    <p:sldLayoutId id="2147483716" r:id="rId11"/>
    <p:sldLayoutId id="2147483687" r:id="rId1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2D7_87B621C3.xml"/><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20.emf"/><Relationship Id="rId7" Type="http://schemas.openxmlformats.org/officeDocument/2006/relationships/image" Target="../media/image24.emf"/><Relationship Id="rId2" Type="http://schemas.openxmlformats.org/officeDocument/2006/relationships/notesSlide" Target="../notesSlides/notesSlide45.xml"/><Relationship Id="rId1" Type="http://schemas.openxmlformats.org/officeDocument/2006/relationships/slideLayout" Target="../slideLayouts/slideLayout10.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microsoft.com/office/2018/10/relationships/comments" Target="../comments/modernComment_1240_2970AD07.xml"/><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hyperlink" Target="mailto:ncasillas@arellanoassociates.com" TargetMode="External"/><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554272"/>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ea typeface="+mn-lt"/>
                <a:cs typeface="+mn-lt"/>
              </a:rPr>
              <a:t>710 Task Force </a:t>
            </a:r>
            <a:endParaRPr lang="en-US">
              <a:solidFill>
                <a:schemeClr val="bg1"/>
              </a:solidFill>
              <a:ea typeface="+mn-lt"/>
              <a:cs typeface="+mn-lt"/>
            </a:endParaRPr>
          </a:p>
          <a:p>
            <a:pPr>
              <a:spcAft>
                <a:spcPts val="600"/>
              </a:spcAft>
            </a:pPr>
            <a:r>
              <a:rPr lang="en-US" sz="2000" b="1">
                <a:solidFill>
                  <a:schemeClr val="bg1"/>
                </a:solidFill>
                <a:ea typeface="+mn-lt"/>
                <a:cs typeface="+mn-lt"/>
              </a:rPr>
              <a:t>Zero-Emission Truck Working Group</a:t>
            </a:r>
            <a:endParaRPr lang="en-US">
              <a:solidFill>
                <a:schemeClr val="bg1"/>
              </a:solidFill>
              <a:ea typeface="+mn-lt"/>
              <a:cs typeface="+mn-lt"/>
            </a:endParaRPr>
          </a:p>
          <a:p>
            <a:pPr>
              <a:spcAft>
                <a:spcPts val="600"/>
              </a:spcAft>
            </a:pPr>
            <a:r>
              <a:rPr lang="en-US" sz="2000" b="1">
                <a:solidFill>
                  <a:schemeClr val="bg1"/>
                </a:solidFill>
              </a:rPr>
              <a:t>Meeting #8</a:t>
            </a:r>
            <a:endParaRPr lang="en-US">
              <a:solidFill>
                <a:schemeClr val="bg1"/>
              </a:solidFill>
              <a:cs typeface="Calibri"/>
            </a:endParaRPr>
          </a:p>
          <a:p>
            <a:pPr>
              <a:spcAft>
                <a:spcPts val="600"/>
              </a:spcAft>
            </a:pPr>
            <a:r>
              <a:rPr lang="en-US" sz="2000">
                <a:solidFill>
                  <a:schemeClr val="bg1"/>
                </a:solidFill>
              </a:rPr>
              <a:t>July 19, 2022</a:t>
            </a:r>
            <a:endParaRPr lang="en-US" sz="2000">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81000" y="218841"/>
            <a:ext cx="11155218" cy="508578"/>
          </a:xfrm>
        </p:spPr>
        <p:txBody>
          <a:bodyPr/>
          <a:lstStyle/>
          <a:p>
            <a:r>
              <a:rPr lang="en-US"/>
              <a:t>Meeting Objectives</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fld id="{2429C633-AF9B-9840-B7F1-7587910FEF71}" type="slidenum">
              <a:rPr lang="en-US" smtClean="0"/>
              <a:pPr/>
              <a:t>10</a:t>
            </a:fld>
            <a:endParaRPr lang="en-US"/>
          </a:p>
        </p:txBody>
      </p:sp>
      <p:sp>
        <p:nvSpPr>
          <p:cNvPr id="7" name="Content Placeholder 6">
            <a:extLst>
              <a:ext uri="{FF2B5EF4-FFF2-40B4-BE49-F238E27FC236}">
                <a16:creationId xmlns:a16="http://schemas.microsoft.com/office/drawing/2014/main" id="{99E2C77E-1E18-481C-BD5F-3368F89A75C9}"/>
              </a:ext>
            </a:extLst>
          </p:cNvPr>
          <p:cNvSpPr>
            <a:spLocks noGrp="1"/>
          </p:cNvSpPr>
          <p:nvPr>
            <p:ph sz="half" idx="1"/>
          </p:nvPr>
        </p:nvSpPr>
        <p:spPr>
          <a:xfrm>
            <a:off x="288636" y="1396018"/>
            <a:ext cx="11078688" cy="4675563"/>
          </a:xfrm>
        </p:spPr>
        <p:txBody>
          <a:bodyPr vert="horz" lIns="91440" tIns="45720" rIns="91440" bIns="45720" rtlCol="0" anchor="t">
            <a:normAutofit/>
          </a:bodyPr>
          <a:lstStyle/>
          <a:p>
            <a:pPr>
              <a:lnSpc>
                <a:spcPct val="100000"/>
              </a:lnSpc>
              <a:spcBef>
                <a:spcPts val="0"/>
              </a:spcBef>
              <a:buFont typeface="Wingdings" panose="05000000000000000000" pitchFamily="2" charset="2"/>
              <a:buChar char="ü"/>
              <a:tabLst>
                <a:tab pos="457200" algn="l"/>
              </a:tabLst>
            </a:pPr>
            <a:r>
              <a:rPr lang="en-US">
                <a:latin typeface="Calibri"/>
                <a:cs typeface="Calibri"/>
              </a:rPr>
              <a:t>Presentation of project team recommendation on ZET Program Principles</a:t>
            </a:r>
          </a:p>
          <a:p>
            <a:pPr>
              <a:lnSpc>
                <a:spcPct val="100000"/>
              </a:lnSpc>
              <a:spcBef>
                <a:spcPts val="0"/>
              </a:spcBef>
              <a:buFont typeface="Wingdings" panose="05000000000000000000" pitchFamily="2" charset="2"/>
              <a:buChar char="ü"/>
              <a:tabLst>
                <a:tab pos="457200" algn="l"/>
              </a:tabLst>
            </a:pPr>
            <a:endParaRPr lang="en-US">
              <a:latin typeface="Calibri"/>
              <a:cs typeface="Calibri"/>
            </a:endParaRPr>
          </a:p>
          <a:p>
            <a:pPr>
              <a:lnSpc>
                <a:spcPct val="100000"/>
              </a:lnSpc>
              <a:spcBef>
                <a:spcPts val="0"/>
              </a:spcBef>
              <a:buFont typeface="Wingdings" panose="05000000000000000000" pitchFamily="2" charset="2"/>
              <a:buChar char="ü"/>
              <a:tabLst>
                <a:tab pos="457200" algn="l"/>
              </a:tabLst>
            </a:pPr>
            <a:r>
              <a:rPr lang="en-US">
                <a:latin typeface="Calibri"/>
                <a:cs typeface="Calibri"/>
              </a:rPr>
              <a:t>Consensus check and possible vote on the ZET Program Principles</a:t>
            </a:r>
          </a:p>
          <a:p>
            <a:pPr>
              <a:lnSpc>
                <a:spcPct val="100000"/>
              </a:lnSpc>
              <a:spcBef>
                <a:spcPts val="0"/>
              </a:spcBef>
              <a:buFont typeface="Wingdings" panose="05000000000000000000" pitchFamily="2" charset="2"/>
              <a:buChar char="ü"/>
              <a:tabLst>
                <a:tab pos="457200" algn="l"/>
              </a:tabLst>
            </a:pPr>
            <a:endParaRPr lang="en-US">
              <a:latin typeface="Calibri"/>
              <a:cs typeface="Calibri"/>
            </a:endParaRPr>
          </a:p>
          <a:p>
            <a:pPr>
              <a:lnSpc>
                <a:spcPct val="100000"/>
              </a:lnSpc>
              <a:spcBef>
                <a:spcPts val="0"/>
              </a:spcBef>
              <a:buFont typeface="Wingdings" panose="05000000000000000000" pitchFamily="2" charset="2"/>
              <a:buChar char="ü"/>
              <a:tabLst>
                <a:tab pos="457200" algn="l"/>
              </a:tabLst>
            </a:pPr>
            <a:r>
              <a:rPr lang="en-US">
                <a:latin typeface="Calibri"/>
                <a:cs typeface="Calibri"/>
              </a:rPr>
              <a:t>Presentation and discussion of ZET Program Strategies and Framework</a:t>
            </a:r>
            <a:endParaRPr lang="en-US">
              <a:cs typeface="Calibri"/>
            </a:endParaRPr>
          </a:p>
          <a:p>
            <a:pPr marL="0" indent="0">
              <a:lnSpc>
                <a:spcPct val="100000"/>
              </a:lnSpc>
              <a:spcBef>
                <a:spcPts val="0"/>
              </a:spcBef>
              <a:buNone/>
              <a:tabLst>
                <a:tab pos="914400" algn="l"/>
              </a:tabLst>
            </a:pPr>
            <a:endParaRPr lang="en-US">
              <a:solidFill>
                <a:srgbClr val="000000"/>
              </a:solidFill>
              <a:latin typeface="Calibri"/>
              <a:cs typeface="Calibri" panose="020F0502020204030204"/>
            </a:endParaRPr>
          </a:p>
          <a:p>
            <a:pPr marL="342900" indent="-342900">
              <a:lnSpc>
                <a:spcPct val="100000"/>
              </a:lnSpc>
              <a:spcBef>
                <a:spcPts val="0"/>
              </a:spcBef>
              <a:buFont typeface="Wingdings" panose="05000000000000000000" pitchFamily="2" charset="2"/>
              <a:buChar char=""/>
              <a:tabLst>
                <a:tab pos="914400" algn="l"/>
              </a:tabLst>
            </a:pPr>
            <a:r>
              <a:rPr lang="en-US">
                <a:solidFill>
                  <a:srgbClr val="000000"/>
                </a:solidFill>
                <a:latin typeface="Calibri"/>
                <a:cs typeface="Calibri" panose="020F0502020204030204"/>
              </a:rPr>
              <a:t>Discuss Metro's Board action in May (Motion 9) calling for the Pre-Investment Plan Opportunity by September 2022</a:t>
            </a:r>
            <a:endParaRPr lang="en-US">
              <a:solidFill>
                <a:srgbClr val="000000"/>
              </a:solidFill>
              <a:latin typeface="Calibri" panose="020F0502020204030204" pitchFamily="34" charset="0"/>
              <a:cs typeface="Calibri" panose="020F0502020204030204"/>
            </a:endParaRPr>
          </a:p>
          <a:p>
            <a:pPr marL="342900" indent="-342900">
              <a:lnSpc>
                <a:spcPct val="100000"/>
              </a:lnSpc>
              <a:spcBef>
                <a:spcPts val="0"/>
              </a:spcBef>
              <a:buFont typeface="Wingdings" panose="05000000000000000000" pitchFamily="2" charset="2"/>
              <a:buChar char=""/>
            </a:pPr>
            <a:endParaRPr lang="en-US">
              <a:solidFill>
                <a:srgbClr val="000000"/>
              </a:solidFill>
              <a:latin typeface="Calibri" panose="020F0502020204030204" pitchFamily="34" charset="0"/>
              <a:ea typeface="Calibri" panose="020F0502020204030204" pitchFamily="34" charset="0"/>
              <a:cs typeface="Calibri" panose="020F0502020204030204"/>
            </a:endParaRPr>
          </a:p>
          <a:p>
            <a:pPr marL="323215" indent="0">
              <a:lnSpc>
                <a:spcPct val="100000"/>
              </a:lnSpc>
              <a:spcBef>
                <a:spcPts val="0"/>
              </a:spcBef>
              <a:buNone/>
            </a:pPr>
            <a:endParaRPr lang="en-US">
              <a:solidFill>
                <a:srgbClr val="000000"/>
              </a:solidFill>
              <a:latin typeface="Calibri" panose="020F0502020204030204" pitchFamily="34" charset="0"/>
              <a:cs typeface="Arial" panose="020B0604020202020204" pitchFamily="34" charset="0"/>
            </a:endParaRPr>
          </a:p>
          <a:p>
            <a:pPr marL="0" indent="0">
              <a:lnSpc>
                <a:spcPct val="100000"/>
              </a:lnSpc>
              <a:spcBef>
                <a:spcPts val="0"/>
              </a:spcBef>
              <a:buNone/>
            </a:pPr>
            <a:endParaRPr lang="en-US">
              <a:solidFill>
                <a:srgbClr val="000000"/>
              </a:solidFill>
              <a:latin typeface="Calibri" panose="020F0502020204030204" pitchFamily="34" charset="0"/>
              <a:cs typeface="Arial" panose="020B0604020202020204" pitchFamily="34" charset="0"/>
            </a:endParaRPr>
          </a:p>
          <a:p>
            <a:pPr marL="971550" lvl="2" indent="0">
              <a:spcBef>
                <a:spcPts val="0"/>
              </a:spcBef>
              <a:buNone/>
            </a:pPr>
            <a:endParaRPr lang="en-US">
              <a:solidFill>
                <a:srgbClr val="FF0000"/>
              </a:solidFill>
              <a:latin typeface="Calibri" panose="020F0502020204030204" pitchFamily="34" charset="0"/>
              <a:cs typeface="Arial" panose="020B0604020202020204" pitchFamily="34" charset="0"/>
            </a:endParaRPr>
          </a:p>
          <a:p>
            <a:pPr marL="971550" lvl="2" indent="0">
              <a:spcBef>
                <a:spcPts val="0"/>
              </a:spcBef>
              <a:buFont typeface="Arial" panose="020B0604020202020204" pitchFamily="34" charset="0"/>
              <a:buNone/>
            </a:pPr>
            <a:endParaRPr lang="en-US">
              <a:solidFill>
                <a:srgbClr val="FF0000"/>
              </a:solidFill>
              <a:latin typeface="Calibri" panose="020F0502020204030204" pitchFamily="34" charset="0"/>
              <a:cs typeface="Arial" panose="020B0604020202020204" pitchFamily="34" charset="0"/>
            </a:endParaRPr>
          </a:p>
          <a:p>
            <a:pPr marL="514350" lvl="1" indent="0">
              <a:spcBef>
                <a:spcPts val="0"/>
              </a:spcBef>
              <a:buFont typeface="Arial" panose="020B0604020202020204" pitchFamily="34" charset="0"/>
              <a:buNone/>
            </a:pPr>
            <a:endParaRPr lang="en-US">
              <a:solidFill>
                <a:srgbClr val="FF0000"/>
              </a:solidFill>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spcBef>
                <a:spcPts val="0"/>
              </a:spcBef>
              <a:buNone/>
            </a:pPr>
            <a:endParaRPr lang="en-US">
              <a:latin typeface="Calibri" panose="020F0502020204030204" pitchFamily="34" charset="0"/>
              <a:cs typeface="Arial" panose="020B0604020202020204" pitchFamily="34" charset="0"/>
            </a:endParaRPr>
          </a:p>
          <a:p>
            <a:pPr marL="0" indent="0">
              <a:buNone/>
            </a:pPr>
            <a:endParaRPr lang="en-US" sz="2000">
              <a:cs typeface="Calibri"/>
            </a:endParaRPr>
          </a:p>
        </p:txBody>
      </p:sp>
    </p:spTree>
    <p:extLst>
      <p:ext uri="{BB962C8B-B14F-4D97-AF65-F5344CB8AC3E}">
        <p14:creationId xmlns:p14="http://schemas.microsoft.com/office/powerpoint/2010/main" val="1125573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0114"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1665713901"/>
              </p:ext>
            </p:extLst>
          </p:nvPr>
        </p:nvGraphicFramePr>
        <p:xfrm>
          <a:off x="364434" y="927652"/>
          <a:ext cx="5977513" cy="5649151"/>
        </p:xfrm>
        <a:graphic>
          <a:graphicData uri="http://schemas.openxmlformats.org/drawingml/2006/table">
            <a:tbl>
              <a:tblPr firstRow="1" firstCol="1" bandRow="1"/>
              <a:tblGrid>
                <a:gridCol w="1006653">
                  <a:extLst>
                    <a:ext uri="{9D8B030D-6E8A-4147-A177-3AD203B41FA5}">
                      <a16:colId xmlns:a16="http://schemas.microsoft.com/office/drawing/2014/main" val="984520195"/>
                    </a:ext>
                  </a:extLst>
                </a:gridCol>
                <a:gridCol w="4970860">
                  <a:extLst>
                    <a:ext uri="{9D8B030D-6E8A-4147-A177-3AD203B41FA5}">
                      <a16:colId xmlns:a16="http://schemas.microsoft.com/office/drawing/2014/main" val="2901526785"/>
                    </a:ext>
                  </a:extLst>
                </a:gridCol>
              </a:tblGrid>
              <a:tr h="1685844">
                <a:tc>
                  <a:txBody>
                    <a:bodyPr/>
                    <a:lstStyle/>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1:00 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1:10 pm </a:t>
                      </a:r>
                    </a:p>
                  </a:txBody>
                  <a:tcPr marL="59388" marR="59388" marT="0" marB="0">
                    <a:lnL>
                      <a:noFill/>
                    </a:lnL>
                    <a:lnR>
                      <a:noFill/>
                    </a:lnR>
                    <a:lnT>
                      <a:noFill/>
                    </a:lnT>
                    <a:lnB>
                      <a:noFill/>
                    </a:lnB>
                  </a:tcPr>
                </a:tc>
                <a:tc>
                  <a:txBody>
                    <a:bodyPr/>
                    <a:lstStyle/>
                    <a:p>
                      <a:pPr marL="0" marR="91440" lvl="0" indent="0">
                        <a:spcBef>
                          <a:spcPts val="0"/>
                        </a:spcBef>
                        <a:spcAft>
                          <a:spcPts val="0"/>
                        </a:spcAft>
                        <a:buNone/>
                      </a:pPr>
                      <a:endParaRPr lang="en-US" sz="1600" b="1">
                        <a:effectLst/>
                        <a:latin typeface="Calibri"/>
                        <a:ea typeface="Yu Mincho"/>
                        <a:cs typeface="Times New Roman"/>
                      </a:endParaRPr>
                    </a:p>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(ZET) Working Group </a:t>
                      </a:r>
                      <a:r>
                        <a:rPr lang="en-US" sz="1600" b="0">
                          <a:effectLst/>
                          <a:latin typeface="Calibri"/>
                          <a:ea typeface="Yu Mincho"/>
                          <a:cs typeface="Times New Roman"/>
                        </a:rPr>
                        <a:t>(10</a:t>
                      </a:r>
                      <a:r>
                        <a:rPr lang="en-US" sz="1600">
                          <a:effectLst/>
                          <a:latin typeface="Calibri"/>
                          <a:ea typeface="Yu Mincho"/>
                          <a:cs typeface="Times New Roman"/>
                        </a:rPr>
                        <a:t> minutes)</a:t>
                      </a:r>
                    </a:p>
                    <a:p>
                      <a:pPr marL="0" marR="91440" lvl="0" indent="0">
                        <a:spcBef>
                          <a:spcPts val="0"/>
                        </a:spcBef>
                        <a:spcAft>
                          <a:spcPts val="0"/>
                        </a:spcAft>
                        <a:buNone/>
                      </a:pPr>
                      <a:endParaRPr lang="en-US" sz="1600">
                        <a:effectLst/>
                        <a:latin typeface="Calibri"/>
                        <a:ea typeface="Yu Mincho"/>
                        <a:cs typeface="Times New Roman"/>
                      </a:endParaRPr>
                    </a:p>
                    <a:p>
                      <a:pPr marL="0" marR="91440" lvl="0" indent="0">
                        <a:spcBef>
                          <a:spcPts val="0"/>
                        </a:spcBef>
                        <a:spcAft>
                          <a:spcPts val="0"/>
                        </a:spcAft>
                        <a:buNone/>
                      </a:pPr>
                      <a:r>
                        <a:rPr lang="en-US" sz="1600" b="1">
                          <a:effectLst/>
                          <a:latin typeface="Calibri"/>
                          <a:ea typeface="Yu Mincho"/>
                          <a:cs typeface="Times New Roman"/>
                        </a:rPr>
                        <a:t>Agenda Item #1: Metro Update </a:t>
                      </a:r>
                      <a:r>
                        <a:rPr lang="en-US" sz="1600">
                          <a:effectLst/>
                          <a:latin typeface="Calibri"/>
                          <a:ea typeface="Yu Mincho"/>
                          <a:cs typeface="Times New Roman"/>
                        </a:rPr>
                        <a:t>(10 min)</a:t>
                      </a:r>
                    </a:p>
                    <a:p>
                      <a:pPr marL="0" indent="0">
                        <a:lnSpc>
                          <a:spcPct val="100000"/>
                        </a:lnSpc>
                        <a:spcBef>
                          <a:spcPts val="0"/>
                        </a:spcBef>
                        <a:buNone/>
                      </a:pPr>
                      <a:r>
                        <a:rPr lang="en-US" sz="1600">
                          <a:cs typeface="Calibri" panose="020F0502020204030204"/>
                        </a:rPr>
                        <a:t>1.1  ZET Program – Metro Board Direction (5 minutes)</a:t>
                      </a:r>
                    </a:p>
                    <a:p>
                      <a:pPr marL="0" indent="0">
                        <a:lnSpc>
                          <a:spcPct val="100000"/>
                        </a:lnSpc>
                        <a:spcBef>
                          <a:spcPts val="0"/>
                        </a:spcBef>
                        <a:buNone/>
                      </a:pPr>
                      <a:r>
                        <a:rPr lang="en-US" sz="1600">
                          <a:cs typeface="Calibri" panose="020F0502020204030204"/>
                        </a:rPr>
                        <a:t>1.2  ZET Program Development Timeline (5 minutes)</a:t>
                      </a:r>
                    </a:p>
                    <a:p>
                      <a:pPr marL="0" marR="91440" lvl="0" indent="0">
                        <a:spcBef>
                          <a:spcPts val="0"/>
                        </a:spcBef>
                        <a:spcAft>
                          <a:spcPts val="0"/>
                        </a:spcAft>
                        <a:buFont typeface="Calibri" panose="020F0502020204030204" pitchFamily="34" charset="0"/>
                        <a:buNone/>
                      </a:pPr>
                      <a:endParaRPr lang="en-US" sz="1600">
                        <a:effectLst/>
                        <a:latin typeface="Calibri"/>
                        <a:ea typeface="Yu Mincho"/>
                        <a:cs typeface="Times New Roman"/>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36984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1:20 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mn-lt"/>
                          <a:ea typeface="Yu Mincho"/>
                          <a:cs typeface="Times New Roman"/>
                        </a:rPr>
                        <a:t>Agenda Item #2: I-710 South Corridor </a:t>
                      </a:r>
                      <a:r>
                        <a:rPr lang="en-US" sz="1600" b="1">
                          <a:ea typeface="+mn-lt"/>
                          <a:cs typeface="Calibri"/>
                        </a:rPr>
                        <a:t>Zero-Emission Truck Program Principles </a:t>
                      </a:r>
                      <a:r>
                        <a:rPr lang="en-US" sz="1600">
                          <a:effectLst/>
                          <a:latin typeface="+mn-lt"/>
                          <a:ea typeface="Yu Mincho"/>
                          <a:cs typeface="Times New Roman"/>
                        </a:rPr>
                        <a:t>(75 minutes) </a:t>
                      </a:r>
                    </a:p>
                    <a:p>
                      <a:pPr marL="342900" marR="91440" lvl="0" indent="-342900">
                        <a:spcBef>
                          <a:spcPts val="0"/>
                        </a:spcBef>
                        <a:spcAft>
                          <a:spcPts val="0"/>
                        </a:spcAft>
                        <a:buFont typeface="Calibri" panose="020F0502020204030204" pitchFamily="34" charset="0"/>
                        <a:buNone/>
                      </a:pPr>
                      <a:r>
                        <a:rPr lang="en-US" sz="1600">
                          <a:effectLst/>
                          <a:latin typeface="+mn-lt"/>
                          <a:ea typeface="Yu Mincho"/>
                          <a:cs typeface="Arial"/>
                        </a:rPr>
                        <a:t>2.1	Introduction and Overview (10 minutes)</a:t>
                      </a:r>
                    </a:p>
                    <a:p>
                      <a:pPr marL="342900" marR="91440" indent="-342900">
                        <a:buFont typeface="Arial"/>
                        <a:buNone/>
                      </a:pPr>
                      <a:r>
                        <a:rPr lang="en-US" sz="1600">
                          <a:cs typeface="Calibri"/>
                        </a:rPr>
                        <a:t>2.2 Proposed Principles (30 minutes)</a:t>
                      </a:r>
                    </a:p>
                    <a:p>
                      <a:pPr marL="977900" marR="91440" lvl="1" indent="-342900" algn="l" defTabSz="914400" rtl="0" eaLnBrk="1" fontAlgn="auto" latinLnBrk="0" hangingPunct="1">
                        <a:lnSpc>
                          <a:spcPct val="100000"/>
                        </a:lnSpc>
                        <a:spcBef>
                          <a:spcPts val="0"/>
                        </a:spcBef>
                        <a:spcAft>
                          <a:spcPts val="0"/>
                        </a:spcAft>
                        <a:buClrTx/>
                        <a:buSzTx/>
                        <a:buFont typeface="+mj-lt"/>
                        <a:buAutoNum type="alphaLcParenR"/>
                        <a:tabLst/>
                        <a:defRPr/>
                      </a:pPr>
                      <a:r>
                        <a:rPr lang="en-US" sz="1600" b="1" kern="1200">
                          <a:solidFill>
                            <a:schemeClr val="accent1"/>
                          </a:solidFill>
                          <a:effectLst/>
                          <a:latin typeface="+mn-lt"/>
                          <a:ea typeface="Yu Mincho"/>
                          <a:cs typeface="Arial"/>
                        </a:rPr>
                        <a:t>Test for Consensus </a:t>
                      </a:r>
                      <a:r>
                        <a:rPr lang="en-US" sz="1600" kern="1200">
                          <a:solidFill>
                            <a:schemeClr val="tx1"/>
                          </a:solidFill>
                          <a:effectLst/>
                          <a:latin typeface="+mn-lt"/>
                          <a:ea typeface="Yu Mincho"/>
                          <a:cs typeface="Arial"/>
                        </a:rPr>
                        <a:t>(15 minutes)</a:t>
                      </a:r>
                      <a:endParaRPr lang="en-US" sz="1600" b="0" kern="1200">
                        <a:solidFill>
                          <a:schemeClr val="tx1"/>
                        </a:solidFill>
                        <a:effectLst/>
                        <a:latin typeface="+mn-lt"/>
                        <a:ea typeface="Yu Mincho"/>
                        <a:cs typeface="Arial"/>
                      </a:endParaRPr>
                    </a:p>
                    <a:p>
                      <a:pPr marL="977900" marR="91440" lvl="1" indent="-342900" algn="l" defTabSz="914400" rtl="0" eaLnBrk="1" latinLnBrk="0" hangingPunct="1">
                        <a:spcBef>
                          <a:spcPts val="0"/>
                        </a:spcBef>
                        <a:spcAft>
                          <a:spcPts val="0"/>
                        </a:spcAft>
                        <a:buFont typeface="+mj-lt"/>
                        <a:buAutoNum type="alphaLcParenR"/>
                      </a:pPr>
                      <a:r>
                        <a:rPr lang="en-US" sz="1600" kern="1200">
                          <a:solidFill>
                            <a:schemeClr val="tx1"/>
                          </a:solidFill>
                          <a:effectLst/>
                          <a:latin typeface="+mn-lt"/>
                          <a:ea typeface="Yu Mincho"/>
                          <a:cs typeface="Arial"/>
                        </a:rPr>
                        <a:t>Discussion (15 minutes)</a:t>
                      </a:r>
                    </a:p>
                    <a:p>
                      <a:pPr marL="977900" marR="91440" lvl="1" indent="-342900" algn="l" defTabSz="914400" rtl="0" eaLnBrk="1" latinLnBrk="0" hangingPunct="1">
                        <a:spcBef>
                          <a:spcPts val="0"/>
                        </a:spcBef>
                        <a:spcAft>
                          <a:spcPts val="0"/>
                        </a:spcAft>
                        <a:buFont typeface="+mj-lt"/>
                        <a:buAutoNum type="alphaLcParenR"/>
                      </a:pPr>
                      <a:r>
                        <a:rPr lang="en-US" sz="1600" b="1" kern="1200">
                          <a:solidFill>
                            <a:schemeClr val="accent1"/>
                          </a:solidFill>
                          <a:effectLst/>
                          <a:latin typeface="+mn-lt"/>
                          <a:ea typeface="Yu Mincho"/>
                          <a:cs typeface="Arial"/>
                        </a:rPr>
                        <a:t>Vote </a:t>
                      </a:r>
                      <a:r>
                        <a:rPr lang="en-US" sz="1600" kern="1200">
                          <a:solidFill>
                            <a:schemeClr val="tx1"/>
                          </a:solidFill>
                          <a:effectLst/>
                          <a:latin typeface="+mn-lt"/>
                          <a:ea typeface="Yu Mincho"/>
                          <a:cs typeface="Arial"/>
                        </a:rPr>
                        <a:t>(5 minutes)</a:t>
                      </a:r>
                      <a:endParaRPr lang="en-US" sz="1600">
                        <a:cs typeface="Calibri"/>
                      </a:endParaRPr>
                    </a:p>
                    <a:p>
                      <a:pPr marL="798195" marR="91440" lvl="1" indent="0" algn="l" defTabSz="914400" rtl="0" eaLnBrk="1" latinLnBrk="0" hangingPunct="1">
                        <a:spcBef>
                          <a:spcPts val="0"/>
                        </a:spcBef>
                        <a:spcAft>
                          <a:spcPts val="0"/>
                        </a:spcAft>
                        <a:buNone/>
                      </a:pPr>
                      <a:endParaRPr lang="en-US" sz="1600" kern="1200">
                        <a:solidFill>
                          <a:schemeClr val="tx1"/>
                        </a:solidFill>
                        <a:effectLst/>
                        <a:latin typeface="+mn-lt"/>
                        <a:ea typeface="Yu Mincho"/>
                        <a:cs typeface="Arial"/>
                      </a:endParaRPr>
                    </a:p>
                    <a:p>
                      <a:pPr marL="0" marR="91440" lvl="0" indent="0" algn="l" defTabSz="914400" rtl="0" eaLnBrk="1" fontAlgn="auto" latinLnBrk="0" hangingPunct="1">
                        <a:lnSpc>
                          <a:spcPct val="100000"/>
                        </a:lnSpc>
                        <a:spcBef>
                          <a:spcPts val="0"/>
                        </a:spcBef>
                        <a:spcAft>
                          <a:spcPts val="0"/>
                        </a:spcAft>
                        <a:buClrTx/>
                        <a:buSzTx/>
                        <a:buNone/>
                        <a:tabLst/>
                        <a:defRPr/>
                      </a:pPr>
                      <a:endParaRPr lang="en-US" sz="1600" b="1">
                        <a:effectLst/>
                        <a:latin typeface="+mn-lt"/>
                        <a:ea typeface="Yu Mincho"/>
                        <a:cs typeface="Arial"/>
                      </a:endParaRPr>
                    </a:p>
                    <a:p>
                      <a:pPr marL="721995" marR="91440" lvl="0" indent="-375920">
                        <a:buFont typeface="Arial"/>
                        <a:buNone/>
                      </a:pPr>
                      <a:endParaRPr lang="en-US" sz="1600">
                        <a:cs typeface="Calibri"/>
                      </a:endParaRPr>
                    </a:p>
                    <a:p>
                      <a:pPr marL="342900" marR="91440" lvl="0" indent="-342900" algn="l" defTabSz="914400" rtl="0" eaLnBrk="1" fontAlgn="auto" latinLnBrk="0" hangingPunct="1">
                        <a:lnSpc>
                          <a:spcPct val="100000"/>
                        </a:lnSpc>
                        <a:spcBef>
                          <a:spcPts val="0"/>
                        </a:spcBef>
                        <a:spcAft>
                          <a:spcPts val="0"/>
                        </a:spcAft>
                        <a:buClrTx/>
                        <a:buSzTx/>
                        <a:buFont typeface="ScalaSansPro"/>
                        <a:buChar char="&gt;"/>
                        <a:tabLst/>
                        <a:defRPr/>
                      </a:pPr>
                      <a:endParaRPr lang="en-US" sz="1600" b="0">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2131441782"/>
              </p:ext>
            </p:extLst>
          </p:nvPr>
        </p:nvGraphicFramePr>
        <p:xfrm>
          <a:off x="6420316" y="901700"/>
          <a:ext cx="6127745" cy="3400186"/>
        </p:xfrm>
        <a:graphic>
          <a:graphicData uri="http://schemas.openxmlformats.org/drawingml/2006/table">
            <a:tbl>
              <a:tblPr firstRow="1" firstCol="1" bandRow="1"/>
              <a:tblGrid>
                <a:gridCol w="810109">
                  <a:extLst>
                    <a:ext uri="{9D8B030D-6E8A-4147-A177-3AD203B41FA5}">
                      <a16:colId xmlns:a16="http://schemas.microsoft.com/office/drawing/2014/main" val="4270607320"/>
                    </a:ext>
                  </a:extLst>
                </a:gridCol>
                <a:gridCol w="5317636">
                  <a:extLst>
                    <a:ext uri="{9D8B030D-6E8A-4147-A177-3AD203B41FA5}">
                      <a16:colId xmlns:a16="http://schemas.microsoft.com/office/drawing/2014/main" val="1438370606"/>
                    </a:ext>
                  </a:extLst>
                </a:gridCol>
              </a:tblGrid>
              <a:tr h="1885043">
                <a:tc>
                  <a:txBody>
                    <a:bodyPr/>
                    <a:lstStyle/>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2:35 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2:50 pm</a:t>
                      </a:r>
                    </a:p>
                  </a:txBody>
                  <a:tcPr marL="42098" marR="42098" marT="0" marB="0">
                    <a:lnL>
                      <a:noFill/>
                    </a:lnL>
                    <a:lnR>
                      <a:noFill/>
                    </a:lnR>
                    <a:lnT>
                      <a:noFill/>
                    </a:lnT>
                    <a:lnB>
                      <a:noFill/>
                    </a:lnB>
                  </a:tcPr>
                </a:tc>
                <a:tc>
                  <a:txBody>
                    <a:bodyPr/>
                    <a:lstStyle/>
                    <a:p>
                      <a:pPr marL="0" marR="91440" lvl="0" indent="0" algn="l" rtl="0" eaLnBrk="1" fontAlgn="auto" latinLnBrk="0" hangingPunct="1">
                        <a:lnSpc>
                          <a:spcPct val="100000"/>
                        </a:lnSpc>
                        <a:spcBef>
                          <a:spcPts val="0"/>
                        </a:spcBef>
                        <a:spcAft>
                          <a:spcPts val="0"/>
                        </a:spcAft>
                        <a:buClrTx/>
                        <a:buSzTx/>
                        <a:buNone/>
                      </a:pPr>
                      <a:endParaRPr lang="en-US" sz="1600" b="1">
                        <a:effectLst/>
                        <a:latin typeface="+mn-lt"/>
                        <a:ea typeface="Yu Mincho"/>
                        <a:cs typeface="Arial"/>
                      </a:endParaRPr>
                    </a:p>
                    <a:p>
                      <a:pPr marL="0" marR="91440" lvl="0" indent="0" algn="l" rtl="0" eaLnBrk="1" fontAlgn="auto" latinLnBrk="0" hangingPunct="1">
                        <a:lnSpc>
                          <a:spcPct val="100000"/>
                        </a:lnSpc>
                        <a:spcBef>
                          <a:spcPts val="0"/>
                        </a:spcBef>
                        <a:spcAft>
                          <a:spcPts val="0"/>
                        </a:spcAft>
                        <a:buClrTx/>
                        <a:buSzTx/>
                        <a:buNone/>
                      </a:pPr>
                      <a:r>
                        <a:rPr lang="en-US" sz="1600" b="1">
                          <a:effectLst/>
                          <a:latin typeface="+mn-lt"/>
                          <a:ea typeface="Yu Mincho"/>
                          <a:cs typeface="Arial"/>
                        </a:rPr>
                        <a:t>Agenda Item #3:  Proposed Preliminary Tasks </a:t>
                      </a:r>
                      <a:r>
                        <a:rPr lang="en-US" sz="1600" b="0">
                          <a:effectLst/>
                          <a:latin typeface="+mn-lt"/>
                          <a:ea typeface="Yu Mincho"/>
                          <a:cs typeface="Arial"/>
                        </a:rPr>
                        <a:t>(15 minutes)</a:t>
                      </a:r>
                    </a:p>
                    <a:p>
                      <a:pPr marL="0" marR="91440" lvl="0" indent="0" algn="l" rtl="0" eaLnBrk="1" fontAlgn="auto" latinLnBrk="0" hangingPunct="1">
                        <a:lnSpc>
                          <a:spcPct val="100000"/>
                        </a:lnSpc>
                        <a:spcBef>
                          <a:spcPts val="0"/>
                        </a:spcBef>
                        <a:spcAft>
                          <a:spcPts val="0"/>
                        </a:spcAft>
                        <a:buClrTx/>
                        <a:buSzTx/>
                        <a:buNone/>
                      </a:pPr>
                      <a:r>
                        <a:rPr lang="en-US" sz="1600" b="0" kern="1200">
                          <a:solidFill>
                            <a:schemeClr val="tx1"/>
                          </a:solidFill>
                          <a:effectLst/>
                          <a:latin typeface="+mn-lt"/>
                          <a:ea typeface="Yu Mincho"/>
                          <a:cs typeface="Arial"/>
                        </a:rPr>
                        <a:t>3.1 </a:t>
                      </a:r>
                      <a:r>
                        <a:rPr lang="en-US" sz="1600" kern="1200">
                          <a:solidFill>
                            <a:schemeClr val="tx1"/>
                          </a:solidFill>
                          <a:effectLst/>
                          <a:latin typeface="+mn-lt"/>
                          <a:ea typeface="Yu Mincho"/>
                          <a:cs typeface="Arial"/>
                        </a:rPr>
                        <a:t>Highlights (10 minutes)</a:t>
                      </a:r>
                    </a:p>
                    <a:p>
                      <a:pPr marL="635000" marR="91440" lvl="1" indent="-342900" algn="l" defTabSz="914400" rtl="0" eaLnBrk="1" latinLnBrk="0" hangingPunct="1">
                        <a:spcBef>
                          <a:spcPts val="0"/>
                        </a:spcBef>
                        <a:spcAft>
                          <a:spcPts val="0"/>
                        </a:spcAft>
                        <a:buFont typeface="+mj-lt"/>
                        <a:buAutoNum type="alphaLcParenR"/>
                      </a:pPr>
                      <a:r>
                        <a:rPr lang="en-US" sz="1600" kern="1200">
                          <a:solidFill>
                            <a:schemeClr val="tx1"/>
                          </a:solidFill>
                          <a:effectLst/>
                          <a:latin typeface="+mn-lt"/>
                          <a:ea typeface="Yu Mincho"/>
                          <a:cs typeface="Arial"/>
                        </a:rPr>
                        <a:t>Discussion (5 minutes)</a:t>
                      </a:r>
                      <a:endParaRPr lang="en-US" sz="1600" b="1">
                        <a:effectLst/>
                        <a:latin typeface="+mn-lt"/>
                        <a:ea typeface="Yu Mincho"/>
                        <a:cs typeface="Arial"/>
                      </a:endParaRPr>
                    </a:p>
                    <a:p>
                      <a:pPr marL="0" marR="91440" lvl="0" indent="0" algn="l" rtl="0" eaLnBrk="1" fontAlgn="auto" latinLnBrk="0" hangingPunct="1">
                        <a:lnSpc>
                          <a:spcPct val="100000"/>
                        </a:lnSpc>
                        <a:spcBef>
                          <a:spcPts val="0"/>
                        </a:spcBef>
                        <a:spcAft>
                          <a:spcPts val="0"/>
                        </a:spcAft>
                        <a:buClrTx/>
                        <a:buSzTx/>
                        <a:buNone/>
                      </a:pPr>
                      <a:endParaRPr lang="en-US" sz="1600" b="1">
                        <a:effectLst/>
                        <a:latin typeface="+mn-lt"/>
                        <a:ea typeface="Yu Mincho"/>
                        <a:cs typeface="Arial"/>
                      </a:endParaRPr>
                    </a:p>
                    <a:p>
                      <a:pPr marL="0" marR="91440" lvl="0" indent="0" algn="l" rtl="0" eaLnBrk="1" fontAlgn="auto" latinLnBrk="0" hangingPunct="1">
                        <a:lnSpc>
                          <a:spcPct val="100000"/>
                        </a:lnSpc>
                        <a:spcBef>
                          <a:spcPts val="0"/>
                        </a:spcBef>
                        <a:spcAft>
                          <a:spcPts val="0"/>
                        </a:spcAft>
                        <a:buClrTx/>
                        <a:buSzTx/>
                        <a:buNone/>
                      </a:pPr>
                      <a:r>
                        <a:rPr lang="en-US" sz="1600" b="1">
                          <a:effectLst/>
                          <a:latin typeface="+mn-lt"/>
                          <a:ea typeface="Yu Mincho"/>
                          <a:cs typeface="Arial"/>
                        </a:rPr>
                        <a:t>Agenda Item #4:  Pre-Investment Plan Opportunity</a:t>
                      </a:r>
                      <a:br>
                        <a:rPr lang="en-US" sz="1600" b="1">
                          <a:effectLst/>
                          <a:latin typeface="+mn-lt"/>
                          <a:ea typeface="Yu Mincho"/>
                          <a:cs typeface="Arial"/>
                        </a:rPr>
                      </a:br>
                      <a:r>
                        <a:rPr lang="en-US" sz="1600">
                          <a:effectLst/>
                          <a:latin typeface="+mn-lt"/>
                          <a:ea typeface="Yu Mincho"/>
                          <a:cs typeface="Arial"/>
                        </a:rPr>
                        <a:t>(5 minutes)</a:t>
                      </a:r>
                    </a:p>
                    <a:p>
                      <a:pPr marL="798195" marR="91440" lvl="1" indent="0" algn="l" defTabSz="914400" rtl="0" eaLnBrk="1" latinLnBrk="0" hangingPunct="1">
                        <a:spcBef>
                          <a:spcPts val="0"/>
                        </a:spcBef>
                        <a:spcAft>
                          <a:spcPts val="0"/>
                        </a:spcAft>
                        <a:buFont typeface="Arial" panose="020B0604020202020204" pitchFamily="34" charset="0"/>
                        <a:buNone/>
                      </a:pPr>
                      <a:endParaRPr lang="en-US" sz="1600" kern="1200">
                        <a:solidFill>
                          <a:schemeClr val="tx1"/>
                        </a:solidFill>
                        <a:effectLst/>
                        <a:latin typeface="+mn-lt"/>
                        <a:ea typeface="Yu Mincho"/>
                        <a:cs typeface="Arial"/>
                      </a:endParaRPr>
                    </a:p>
                  </a:txBody>
                  <a:tcPr marL="42098" marR="42098" marT="0" marB="0">
                    <a:lnL>
                      <a:noFill/>
                    </a:lnL>
                    <a:lnR>
                      <a:noFill/>
                    </a:lnR>
                    <a:lnT>
                      <a:noFill/>
                    </a:lnT>
                    <a:lnB>
                      <a:noFill/>
                    </a:lnB>
                  </a:tcPr>
                </a:tc>
                <a:extLst>
                  <a:ext uri="{0D108BD9-81ED-4DB2-BD59-A6C34878D82A}">
                    <a16:rowId xmlns:a16="http://schemas.microsoft.com/office/drawing/2014/main" val="1774726565"/>
                  </a:ext>
                </a:extLst>
              </a:tr>
              <a:tr h="1449466">
                <a:tc>
                  <a:txBody>
                    <a:bodyPr/>
                    <a:lstStyle/>
                    <a:p>
                      <a:pPr marL="0" marR="0">
                        <a:spcBef>
                          <a:spcPts val="0"/>
                        </a:spcBef>
                        <a:spcAft>
                          <a:spcPts val="0"/>
                        </a:spcAft>
                      </a:pPr>
                      <a:r>
                        <a:rPr lang="en-US" sz="1600" b="1">
                          <a:solidFill>
                            <a:schemeClr val="tx1"/>
                          </a:solidFill>
                          <a:effectLst/>
                          <a:latin typeface="Calibri"/>
                          <a:ea typeface="Yu Mincho"/>
                          <a:cs typeface="Arial"/>
                        </a:rPr>
                        <a:t>2:55 pm</a:t>
                      </a:r>
                    </a:p>
                  </a:txBody>
                  <a:tcPr marL="42098" marR="42098" marT="0" marB="0">
                    <a:lnL>
                      <a:noFill/>
                    </a:lnL>
                    <a:lnR>
                      <a:noFill/>
                    </a:lnR>
                    <a:lnT>
                      <a:noFill/>
                    </a:lnT>
                    <a:lnB>
                      <a:noFill/>
                    </a:lnB>
                  </a:tcPr>
                </a:tc>
                <a:tc>
                  <a:txBody>
                    <a:bodyPr/>
                    <a:lstStyle/>
                    <a:p>
                      <a:pPr marL="0" marR="0" lvl="0" indent="0" algn="l" rtl="0" eaLnBrk="1" fontAlgn="auto" latinLnBrk="0" hangingPunct="1">
                        <a:lnSpc>
                          <a:spcPct val="100000"/>
                        </a:lnSpc>
                        <a:spcBef>
                          <a:spcPts val="0"/>
                        </a:spcBef>
                        <a:spcAft>
                          <a:spcPts val="0"/>
                        </a:spcAft>
                        <a:buClrTx/>
                        <a:buSzTx/>
                        <a:buNone/>
                      </a:pPr>
                      <a:r>
                        <a:rPr lang="en-US" sz="1600" b="1" kern="1200">
                          <a:solidFill>
                            <a:schemeClr val="tx1"/>
                          </a:solidFill>
                          <a:effectLst/>
                          <a:latin typeface="+mn-lt"/>
                          <a:ea typeface="Calibri" panose="020F0502020204030204" pitchFamily="34" charset="0"/>
                          <a:cs typeface="Arial"/>
                        </a:rPr>
                        <a:t>Closing Remarks and Next Steps Adjourn</a:t>
                      </a:r>
                      <a:br>
                        <a:rPr lang="en-US" sz="1600" b="1" kern="1200">
                          <a:solidFill>
                            <a:srgbClr val="000000"/>
                          </a:solidFill>
                          <a:effectLst/>
                          <a:latin typeface="+mn-lt"/>
                          <a:ea typeface="Calibri" panose="020F0502020204030204" pitchFamily="34" charset="0"/>
                          <a:cs typeface="Arial"/>
                        </a:rPr>
                      </a:br>
                      <a:r>
                        <a:rPr lang="en-US" sz="1600" b="0" kern="1200">
                          <a:solidFill>
                            <a:schemeClr val="tx1"/>
                          </a:solidFill>
                          <a:effectLst/>
                          <a:latin typeface="+mn-lt"/>
                          <a:ea typeface="Calibri" panose="020F0502020204030204" pitchFamily="34" charset="0"/>
                          <a:cs typeface="Arial"/>
                        </a:rPr>
                        <a:t>(5 minutes)</a:t>
                      </a:r>
                      <a:endParaRPr lang="en-US" sz="1600">
                        <a:effectLst/>
                        <a:latin typeface="+mn-lt"/>
                        <a:ea typeface="Calibri" panose="020F0502020204030204" pitchFamily="34" charset="0"/>
                        <a:cs typeface="Arial"/>
                      </a:endParaRPr>
                    </a:p>
                    <a:p>
                      <a:pPr marL="0" marR="0" lvl="0" indent="0" algn="l" defTabSz="914400" rtl="0" eaLnBrk="1" fontAlgn="auto" latinLnBrk="0" hangingPunct="1">
                        <a:lnSpc>
                          <a:spcPct val="100000"/>
                        </a:lnSpc>
                        <a:spcBef>
                          <a:spcPts val="0"/>
                        </a:spcBef>
                        <a:spcAft>
                          <a:spcPts val="0"/>
                        </a:spcAft>
                        <a:buClrTx/>
                        <a:buSzTx/>
                        <a:buNone/>
                        <a:tabLst/>
                        <a:defRPr/>
                      </a:pPr>
                      <a:endParaRPr lang="en-US" sz="1600">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138625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7113" indent="-1027113" algn="ctr">
              <a:lnSpc>
                <a:spcPct val="120000"/>
              </a:lnSpc>
              <a:buNone/>
              <a:tabLst>
                <a:tab pos="852488" algn="l"/>
              </a:tabLst>
            </a:pPr>
            <a:r>
              <a:rPr lang="en-US" sz="4000" b="1">
                <a:solidFill>
                  <a:srgbClr val="FFFFFF"/>
                </a:solidFill>
                <a:latin typeface="Calibri" panose="020F0502020204030204"/>
                <a:cs typeface="Calibri"/>
              </a:rPr>
              <a:t>Metro Update</a:t>
            </a:r>
          </a:p>
        </p:txBody>
      </p:sp>
    </p:spTree>
    <p:extLst>
      <p:ext uri="{BB962C8B-B14F-4D97-AF65-F5344CB8AC3E}">
        <p14:creationId xmlns:p14="http://schemas.microsoft.com/office/powerpoint/2010/main" val="2529152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21291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#1.1:</a:t>
            </a:r>
          </a:p>
          <a:p>
            <a:pPr marL="1026795" indent="-1026795" algn="ctr">
              <a:lnSpc>
                <a:spcPct val="120000"/>
              </a:lnSpc>
              <a:tabLst>
                <a:tab pos="852488" algn="l"/>
              </a:tabLst>
            </a:pPr>
            <a:r>
              <a:rPr lang="en-US" sz="4000" b="1">
                <a:solidFill>
                  <a:srgbClr val="FFFFFF"/>
                </a:solidFill>
                <a:latin typeface="Calibri" panose="020F0502020204030204"/>
                <a:cs typeface="Calibri"/>
              </a:rPr>
              <a:t>I-710 South Corridor ZET Program Recap</a:t>
            </a:r>
            <a:endParaRPr lang="en-US">
              <a:solidFill>
                <a:srgbClr val="000000"/>
              </a:solidFill>
              <a:latin typeface="Calibri" panose="020F0502020204030204"/>
              <a:cs typeface="Calibri"/>
            </a:endParaRPr>
          </a:p>
          <a:p>
            <a:pPr marL="1026795" indent="-1026795" algn="ctr">
              <a:lnSpc>
                <a:spcPct val="120000"/>
              </a:lnSpc>
              <a:tabLst>
                <a:tab pos="852488" algn="l"/>
              </a:tabLst>
            </a:pPr>
            <a:r>
              <a:rPr lang="en-US" sz="4000" b="1">
                <a:solidFill>
                  <a:srgbClr val="FFFFFF"/>
                </a:solidFill>
                <a:latin typeface="Calibri" panose="020F0502020204030204"/>
                <a:cs typeface="Calibri"/>
              </a:rPr>
              <a:t>Metro Board Direction</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lnSpcReduction="10000"/>
          </a:bodyPr>
          <a:lstStyle/>
          <a:p>
            <a:r>
              <a:rPr lang="en-US" b="1"/>
              <a:t>Metro Board Direction and desired outcomes</a:t>
            </a:r>
            <a:endParaRPr lang="en-US" b="1">
              <a:cs typeface="Calibri"/>
            </a:endParaRPr>
          </a:p>
          <a:p>
            <a:pPr marL="512445" indent="-229870">
              <a:buFont typeface="Arial" panose="020B0604020202020204" pitchFamily="34" charset="0"/>
              <a:buChar char="•"/>
            </a:pPr>
            <a:r>
              <a:rPr lang="en-US"/>
              <a:t>$200 million minimum funding target </a:t>
            </a:r>
            <a:endParaRPr lang="en-US">
              <a:cs typeface="Calibri" panose="020F0502020204030204"/>
            </a:endParaRPr>
          </a:p>
          <a:p>
            <a:pPr marL="512445" indent="-229870">
              <a:buFont typeface="Arial" panose="020B0604020202020204" pitchFamily="34" charset="0"/>
              <a:buChar char="•"/>
            </a:pPr>
            <a:r>
              <a:rPr lang="en-US"/>
              <a:t>Leverage $50 million local matches with private, regional, state, and federal funding</a:t>
            </a:r>
            <a:endParaRPr lang="en-US">
              <a:cs typeface="Calibri" panose="020F0502020204030204"/>
            </a:endParaRPr>
          </a:p>
          <a:p>
            <a:pPr marL="512445" indent="-229870">
              <a:buFont typeface="Arial" panose="020B0604020202020204" pitchFamily="34" charset="0"/>
              <a:buChar char="•"/>
            </a:pPr>
            <a:r>
              <a:rPr lang="en-US"/>
              <a:t>ZE deployment in the I-710 South Corridor</a:t>
            </a:r>
            <a:endParaRPr lang="en-US">
              <a:cs typeface="Calibri" panose="020F0502020204030204"/>
            </a:endParaRPr>
          </a:p>
          <a:p>
            <a:pPr marL="512445" indent="-229870">
              <a:buFont typeface="Arial" panose="020B0604020202020204" pitchFamily="34" charset="0"/>
              <a:buChar char="•"/>
            </a:pPr>
            <a:r>
              <a:rPr lang="en-US"/>
              <a:t>Collaboration with regional stakeholders</a:t>
            </a:r>
            <a:endParaRPr lang="en-US">
              <a:cs typeface="Calibri" panose="020F0502020204030204"/>
            </a:endParaRPr>
          </a:p>
          <a:p>
            <a:pPr marL="512445">
              <a:buFont typeface="Arial" panose="020B0604020202020204" pitchFamily="34" charset="0"/>
              <a:buChar char="•"/>
            </a:pPr>
            <a:endParaRPr lang="en-US" b="1">
              <a:cs typeface="Calibri" panose="020F0502020204030204"/>
            </a:endParaRPr>
          </a:p>
          <a:p>
            <a:pPr marL="282575" indent="-282575">
              <a:buFont typeface="Calibri" panose="020F0502020204030204" pitchFamily="34" charset="0"/>
              <a:buChar char="&gt;"/>
            </a:pPr>
            <a:r>
              <a:rPr lang="en-US" b="1"/>
              <a:t>Strategies to accomplish outcomes</a:t>
            </a:r>
            <a:endParaRPr lang="en-US" b="1">
              <a:cs typeface="Calibri"/>
            </a:endParaRPr>
          </a:p>
          <a:p>
            <a:pPr marL="512445" indent="-229870">
              <a:buFont typeface="Arial" panose="020B0604020202020204" pitchFamily="34" charset="0"/>
              <a:buChar char="•"/>
            </a:pPr>
            <a:r>
              <a:rPr lang="en-US"/>
              <a:t>Identify discretionary grant opportunities</a:t>
            </a:r>
            <a:endParaRPr lang="en-US">
              <a:cs typeface="Calibri" panose="020F0502020204030204"/>
            </a:endParaRPr>
          </a:p>
          <a:p>
            <a:pPr marL="512445" indent="-229870">
              <a:buFont typeface="Arial" panose="020B0604020202020204" pitchFamily="34" charset="0"/>
              <a:buChar char="•"/>
            </a:pPr>
            <a:r>
              <a:rPr lang="en-US"/>
              <a:t>Convene and collaborate with community and regional stakeholders</a:t>
            </a:r>
            <a:endParaRPr lang="en-US">
              <a:cs typeface="Calibri" panose="020F0502020204030204"/>
            </a:endParaRPr>
          </a:p>
          <a:p>
            <a:pPr marL="512445" indent="-229870">
              <a:buFont typeface="Arial" panose="020B0604020202020204" pitchFamily="34" charset="0"/>
              <a:buChar char="•"/>
            </a:pPr>
            <a:r>
              <a:rPr lang="en-US"/>
              <a:t>Develop a scope of work for the ZET Program</a:t>
            </a:r>
            <a:endParaRPr lang="en-US">
              <a:cs typeface="Calibri" panose="020F0502020204030204"/>
            </a:endParaRPr>
          </a:p>
          <a:p>
            <a:pPr marL="512445" indent="-229870">
              <a:buFont typeface="Arial" panose="020B0604020202020204" pitchFamily="34" charset="0"/>
              <a:buChar char="•"/>
            </a:pPr>
            <a:r>
              <a:rPr lang="en-US"/>
              <a:t>Identify regional funding partners</a:t>
            </a:r>
            <a:endParaRPr lang="en-US">
              <a:cs typeface="Calibri" panose="020F0502020204030204"/>
            </a:endParaRPr>
          </a:p>
          <a:p>
            <a:pPr marL="512445" indent="-229870">
              <a:buFont typeface="Arial" panose="020B0604020202020204" pitchFamily="34" charset="0"/>
              <a:buChar char="•"/>
            </a:pPr>
            <a:r>
              <a:rPr lang="en-US"/>
              <a:t>Identify near and long-term opportunities</a:t>
            </a:r>
            <a:endParaRPr lang="en-US">
              <a:cs typeface="Calibri" panose="020F0502020204030204"/>
            </a:endParaRPr>
          </a:p>
          <a:p>
            <a:pPr marL="512445" indent="-229870">
              <a:buFont typeface="Arial" panose="020B0604020202020204" pitchFamily="34" charset="0"/>
              <a:buChar char="•"/>
            </a:pPr>
            <a:r>
              <a:rPr lang="en-US">
                <a:ea typeface="+mn-lt"/>
                <a:cs typeface="+mn-lt"/>
              </a:rPr>
              <a:t>Identify policy and legislative barriers to implementation</a:t>
            </a: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14</a:t>
            </a:fld>
            <a:endParaRPr lang="en-US"/>
          </a:p>
        </p:txBody>
      </p:sp>
    </p:spTree>
    <p:extLst>
      <p:ext uri="{BB962C8B-B14F-4D97-AF65-F5344CB8AC3E}">
        <p14:creationId xmlns:p14="http://schemas.microsoft.com/office/powerpoint/2010/main" val="167443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21291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#1.2:</a:t>
            </a:r>
          </a:p>
          <a:p>
            <a:pPr marL="1026795" indent="-1026795" algn="ctr">
              <a:lnSpc>
                <a:spcPct val="120000"/>
              </a:lnSpc>
              <a:tabLst>
                <a:tab pos="852488" algn="l"/>
              </a:tabLst>
            </a:pPr>
            <a:r>
              <a:rPr lang="en-US" sz="4000" b="1">
                <a:solidFill>
                  <a:srgbClr val="FFFFFF"/>
                </a:solidFill>
                <a:latin typeface="Calibri" panose="020F0502020204030204"/>
                <a:cs typeface="Calibri"/>
              </a:rPr>
              <a:t>I-710 South Corridor ZET Program</a:t>
            </a:r>
          </a:p>
          <a:p>
            <a:pPr marL="1026795" indent="-1026795" algn="ctr">
              <a:lnSpc>
                <a:spcPct val="120000"/>
              </a:lnSpc>
              <a:tabLst>
                <a:tab pos="852488" algn="l"/>
              </a:tabLst>
            </a:pPr>
            <a:r>
              <a:rPr lang="en-US" sz="4000" b="1">
                <a:solidFill>
                  <a:srgbClr val="FFFFFF"/>
                </a:solidFill>
                <a:latin typeface="Calibri" panose="020F0502020204030204"/>
                <a:cs typeface="Calibri"/>
              </a:rPr>
              <a:t>Development Timeline</a:t>
            </a:r>
            <a:endParaRPr lang="en-US"/>
          </a:p>
        </p:txBody>
      </p:sp>
    </p:spTree>
    <p:extLst>
      <p:ext uri="{BB962C8B-B14F-4D97-AF65-F5344CB8AC3E}">
        <p14:creationId xmlns:p14="http://schemas.microsoft.com/office/powerpoint/2010/main" val="1263345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Zero-Emission Truck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169995" y="626009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288039"/>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297387"/>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278688"/>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379887"/>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4DBF27-3CA3-BE49-B4DB-5621147A67D8}"/>
              </a:ext>
            </a:extLst>
          </p:cNvPr>
          <p:cNvSpPr txBox="1"/>
          <p:nvPr/>
        </p:nvSpPr>
        <p:spPr>
          <a:xfrm>
            <a:off x="356648" y="1966280"/>
            <a:ext cx="2555600" cy="4447371"/>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r>
              <a:rPr kumimoji="0" lang="en-US" sz="1050" b="0" i="0" u="none" strike="noStrike" kern="1200" cap="none" spc="0" normalizeH="0" baseline="0" noProof="0">
                <a:ln>
                  <a:noFill/>
                </a:ln>
                <a:solidFill>
                  <a:srgbClr val="000000"/>
                </a:solidFill>
                <a:effectLst/>
                <a:uLnTx/>
                <a:uFillTx/>
                <a:latin typeface="Calibri"/>
                <a:ea typeface="+mn-ea"/>
                <a:cs typeface="Calibri"/>
              </a:rPr>
              <a:t>Zero-Emission Truck Working Group (ZET WG) to </a:t>
            </a:r>
            <a:r>
              <a:rPr lang="en-US" sz="1050">
                <a:solidFill>
                  <a:srgbClr val="000000"/>
                </a:solidFill>
                <a:latin typeface="Calibri"/>
                <a:cs typeface="Calibri"/>
              </a:rPr>
              <a:t>develop scope of work for ZET Program. </a:t>
            </a:r>
            <a:endParaRPr lang="en-US" sz="1050" b="0" i="0" u="none" strike="noStrike" kern="1200" cap="none" spc="0" normalizeH="0" baseline="0" noProof="0">
              <a:ln>
                <a:noFill/>
              </a:ln>
              <a:solidFill>
                <a:srgbClr val="000000"/>
              </a:solidFill>
              <a:effectLst/>
              <a:uLnTx/>
              <a:uFillTx/>
              <a:latin typeface="Calibri"/>
              <a:cs typeface="Calibri"/>
            </a:endParaRPr>
          </a:p>
          <a:p>
            <a:pPr marL="171450" indent="-171450">
              <a:buFont typeface="Calibri" panose="020F0502020204030204" pitchFamily="34" charset="0"/>
              <a:buChar char="&gt;"/>
              <a:defRPr/>
            </a:pPr>
            <a:endParaRPr lang="en-US" sz="1050">
              <a:solidFill>
                <a:srgbClr val="000000"/>
              </a:solidFill>
              <a:latin typeface="Calibri"/>
              <a:ea typeface="+mn-lt"/>
              <a:cs typeface="Calibri" panose="020F0502020204030204"/>
            </a:endParaRPr>
          </a:p>
          <a:p>
            <a:pPr marL="171450" indent="-171450">
              <a:buFont typeface="Calibri" panose="020F0502020204030204" pitchFamily="34" charset="0"/>
              <a:buChar char="&gt;"/>
              <a:defRPr/>
            </a:pPr>
            <a:r>
              <a:rPr kumimoji="0" lang="en-US" sz="1050" b="0" i="0" u="none" strike="noStrike" kern="1200" cap="none" spc="0" normalizeH="0" baseline="0" noProof="0">
                <a:ln>
                  <a:noFill/>
                </a:ln>
                <a:solidFill>
                  <a:srgbClr val="000000"/>
                </a:solidFill>
                <a:effectLst/>
                <a:uLnTx/>
                <a:uFillTx/>
                <a:latin typeface="Calibri"/>
                <a:ea typeface="+mn-lt"/>
                <a:cs typeface="Calibri" panose="020F0502020204030204"/>
              </a:rPr>
              <a:t>ZET WG</a:t>
            </a:r>
            <a:r>
              <a:rPr lang="en-US" sz="1050">
                <a:solidFill>
                  <a:srgbClr val="000000"/>
                </a:solidFill>
                <a:latin typeface="Calibri"/>
                <a:ea typeface="+mn-lt"/>
                <a:cs typeface="Calibri" panose="020F0502020204030204"/>
              </a:rPr>
              <a:t> continues</a:t>
            </a:r>
            <a:r>
              <a:rPr kumimoji="0" lang="en-US" sz="1050" b="0" i="0" u="none" strike="noStrike" kern="1200" cap="none" spc="0" normalizeH="0" baseline="0" noProof="0">
                <a:ln>
                  <a:noFill/>
                </a:ln>
                <a:solidFill>
                  <a:srgbClr val="000000"/>
                </a:solidFill>
                <a:effectLst/>
                <a:uLnTx/>
                <a:uFillTx/>
                <a:latin typeface="Calibri"/>
                <a:ea typeface="+mn-lt"/>
                <a:cs typeface="Calibri" panose="020F0502020204030204"/>
              </a:rPr>
              <a:t> discussion on structuring the program protocols:</a:t>
            </a:r>
            <a:endParaRPr lang="en-US" sz="105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344805" lvl="1" indent="-171450">
              <a:buFont typeface="Arial" panose="020B0604020202020204" pitchFamily="34" charset="0"/>
              <a:buChar char="•"/>
              <a:defRPr/>
            </a:pPr>
            <a:r>
              <a:rPr lang="en-US" sz="1050">
                <a:solidFill>
                  <a:srgbClr val="000000"/>
                </a:solidFill>
                <a:latin typeface="Calibri"/>
                <a:cs typeface="Calibri"/>
              </a:rPr>
              <a:t>Identify regional funding partners</a:t>
            </a:r>
          </a:p>
          <a:p>
            <a:pPr marL="344805" lvl="1" indent="-171450">
              <a:buFont typeface="Arial" panose="020B0604020202020204" pitchFamily="34" charset="0"/>
              <a:buChar char="•"/>
              <a:defRPr/>
            </a:pPr>
            <a:r>
              <a:rPr lang="en-US" sz="1050">
                <a:solidFill>
                  <a:srgbClr val="000000"/>
                </a:solidFill>
                <a:latin typeface="Calibri"/>
                <a:cs typeface="Calibri"/>
              </a:rPr>
              <a:t>Identify near and long-term opportunities</a:t>
            </a:r>
          </a:p>
          <a:p>
            <a:pPr marL="344805" lvl="1" indent="-171450">
              <a:buFont typeface="Arial" panose="020B0604020202020204" pitchFamily="34" charset="0"/>
              <a:buChar char="•"/>
              <a:defRPr/>
            </a:pPr>
            <a:r>
              <a:rPr lang="en-US" sz="1050">
                <a:solidFill>
                  <a:srgbClr val="000000"/>
                </a:solidFill>
                <a:latin typeface="Calibri"/>
                <a:cs typeface="Calibri"/>
              </a:rPr>
              <a:t>Identify policy and legislative barriers to implementation</a:t>
            </a:r>
          </a:p>
          <a:p>
            <a:pPr marL="344805" lvl="1" indent="-171450">
              <a:buFont typeface="Arial" panose="020B0604020202020204" pitchFamily="34" charset="0"/>
              <a:buChar char="•"/>
              <a:defRPr/>
            </a:pPr>
            <a:r>
              <a:rPr lang="en-US" sz="1050">
                <a:solidFill>
                  <a:srgbClr val="000000"/>
                </a:solidFill>
                <a:latin typeface="Calibri"/>
                <a:cs typeface="Calibri"/>
              </a:rPr>
              <a:t>Identify discretionary grant opportunities</a:t>
            </a:r>
          </a:p>
          <a:p>
            <a:pPr marL="344805" lvl="1" indent="-171450">
              <a:buFont typeface="Arial" panose="020B0604020202020204" pitchFamily="34" charset="0"/>
              <a:buChar char="•"/>
              <a:defRPr/>
            </a:pPr>
            <a:r>
              <a:rPr lang="en-US" sz="1050">
                <a:solidFill>
                  <a:srgbClr val="000000"/>
                </a:solidFill>
                <a:latin typeface="Calibri"/>
                <a:cs typeface="Calibri"/>
              </a:rPr>
              <a:t>Convene and collaborate with community and regional stakeholders</a:t>
            </a:r>
          </a:p>
          <a:p>
            <a:pPr marL="344805" lvl="1" indent="-171450">
              <a:buFont typeface="Arial" panose="020B0604020202020204" pitchFamily="34" charset="0"/>
              <a:buChar char="•"/>
              <a:defRPr/>
            </a:pPr>
            <a:r>
              <a:rPr lang="en-US" sz="1050">
                <a:solidFill>
                  <a:srgbClr val="000000"/>
                </a:solidFill>
                <a:latin typeface="Calibri"/>
                <a:cs typeface="Calibri"/>
              </a:rPr>
              <a:t>Ensuring Community Benefit</a:t>
            </a:r>
          </a:p>
          <a:p>
            <a:pPr marL="171450" indent="-171450">
              <a:buFont typeface="Courier New" panose="020F0502020204030204" pitchFamily="34" charset="0"/>
              <a:buChar char="o"/>
              <a:defRPr/>
            </a:pPr>
            <a:endParaRPr lang="en-US" sz="1050">
              <a:solidFill>
                <a:srgbClr val="000000"/>
              </a:solidFill>
              <a:latin typeface="Calibri"/>
              <a:cs typeface="Calibri"/>
            </a:endParaRPr>
          </a:p>
          <a:p>
            <a:pPr marL="171450" marR="0" indent="-171450" algn="l" defTabSz="457200">
              <a:lnSpc>
                <a:spcPct val="100000"/>
              </a:lnSpc>
              <a:spcBef>
                <a:spcPts val="0"/>
              </a:spcBef>
              <a:spcAft>
                <a:spcPts val="0"/>
              </a:spcAft>
              <a:buClrTx/>
              <a:buSzTx/>
              <a:buFont typeface="Calibri" panose="020F0502020204030204" pitchFamily="34" charset="0"/>
              <a:buChar char="&gt;"/>
              <a:tabLst/>
              <a:defRPr/>
            </a:pPr>
            <a:r>
              <a:rPr lang="en-US" sz="1050">
                <a:solidFill>
                  <a:srgbClr val="000000"/>
                </a:solidFill>
                <a:latin typeface="Calibri"/>
                <a:cs typeface="Calibri"/>
              </a:rPr>
              <a:t>Metro</a:t>
            </a:r>
            <a:r>
              <a:rPr kumimoji="0" lang="en-US" sz="1050" b="0" i="0" u="none" strike="noStrike" kern="1200" cap="none" spc="0" normalizeH="0" baseline="0" noProof="0">
                <a:ln>
                  <a:noFill/>
                </a:ln>
                <a:solidFill>
                  <a:srgbClr val="000000"/>
                </a:solidFill>
                <a:effectLst/>
                <a:uLnTx/>
                <a:uFillTx/>
                <a:latin typeface="Calibri"/>
                <a:ea typeface="+mn-lt"/>
                <a:cs typeface="Calibri" panose="020F0502020204030204"/>
              </a:rPr>
              <a:t> begins work on a Truck Technology Comparative Report.</a:t>
            </a:r>
            <a:endParaRPr lang="en-US" sz="140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a:ea typeface="+mn-ea"/>
              <a:cs typeface="Calibri"/>
            </a:endParaRPr>
          </a:p>
          <a:p>
            <a:pPr marL="171450" indent="-171450">
              <a:buFont typeface="Calibri" panose="020F0502020204030204" pitchFamily="34" charset="0"/>
              <a:buChar char="&gt;"/>
              <a:defRPr/>
            </a:pPr>
            <a:r>
              <a:rPr lang="en-US" sz="1050">
                <a:solidFill>
                  <a:srgbClr val="000000"/>
                </a:solidFill>
                <a:latin typeface="Calibri"/>
                <a:cs typeface="Calibri" panose="020F0502020204030204"/>
              </a:rPr>
              <a:t>ZET WG discussion regarding the distinction between the “Early Investment Plan” phase and Multimodal Projects and Programs Phase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000000"/>
              </a:solidFill>
              <a:effectLst/>
              <a:uLnTx/>
              <a:uFillTx/>
              <a:latin typeface="Calibri"/>
              <a:ea typeface="+mn-ea"/>
              <a:cs typeface="Calibri"/>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2854745" y="1966280"/>
            <a:ext cx="3017888" cy="4662815"/>
          </a:xfrm>
          <a:prstGeom prst="rect">
            <a:avLst/>
          </a:prstGeom>
          <a:noFill/>
        </p:spPr>
        <p:txBody>
          <a:bodyPr wrap="square" lIns="91440" tIns="45720" rIns="91440" bIns="45720" rtlCol="0" anchor="t">
            <a:spAutoFit/>
          </a:bodyPr>
          <a:lstStyle/>
          <a:p>
            <a:pPr marL="171450" indent="-171450">
              <a:buFontTx/>
              <a:buChar char="&gt;"/>
              <a:defRPr/>
            </a:pPr>
            <a:r>
              <a:rPr kumimoji="0" lang="en-US" sz="1050" b="0" i="0" u="none" strike="noStrike" kern="1200" cap="none" spc="0" normalizeH="0" baseline="0" noProof="0">
                <a:ln>
                  <a:noFill/>
                </a:ln>
                <a:solidFill>
                  <a:srgbClr val="000000"/>
                </a:solidFill>
                <a:effectLst/>
                <a:uLnTx/>
                <a:uFillTx/>
                <a:latin typeface="Calibri"/>
                <a:ea typeface="+mn-ea"/>
                <a:cs typeface="Calibri"/>
              </a:rPr>
              <a:t>ZET WG continues the discussion on Program Framework, Priorities, and Scope at</a:t>
            </a:r>
            <a:r>
              <a:rPr lang="en-US" sz="1050">
                <a:solidFill>
                  <a:srgbClr val="000000"/>
                </a:solidFill>
                <a:latin typeface="Calibri" panose="020F0502020204030204"/>
                <a:cs typeface="Calibri"/>
              </a:rPr>
              <a:t>  </a:t>
            </a:r>
            <a:r>
              <a:rPr kumimoji="0" lang="en-US" sz="1050" b="0" i="0" u="none" strike="noStrike" kern="1200" cap="none" spc="0" normalizeH="0" baseline="0" noProof="0">
                <a:ln>
                  <a:noFill/>
                </a:ln>
                <a:solidFill>
                  <a:srgbClr val="000000"/>
                </a:solidFill>
                <a:effectLst/>
                <a:uLnTx/>
                <a:uFillTx/>
                <a:latin typeface="Calibri"/>
                <a:ea typeface="+mn-ea"/>
                <a:cs typeface="Calibri"/>
              </a:rPr>
              <a:t>ZET WG #8.</a:t>
            </a:r>
            <a:endParaRPr lang="en-US" sz="1050" b="0" i="0" u="none" strike="noStrike" kern="1200" cap="none" spc="0" normalizeH="0" baseline="0" noProof="0">
              <a:ln>
                <a:noFill/>
              </a:ln>
              <a:solidFill>
                <a:srgbClr val="000000"/>
              </a:solidFill>
              <a:effectLst/>
              <a:uLnTx/>
              <a:uFillTx/>
              <a:latin typeface="Calibri"/>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050" b="0" i="0" u="none" strike="noStrike" kern="1200" cap="none" spc="0" normalizeH="0" baseline="0" noProof="0">
              <a:ln>
                <a:noFill/>
              </a:ln>
              <a:solidFill>
                <a:srgbClr val="000000"/>
              </a:solidFill>
              <a:effectLst/>
              <a:uLnTx/>
              <a:uFillTx/>
              <a:latin typeface="Calibri"/>
              <a:cs typeface="Calibri"/>
            </a:endParaRPr>
          </a:p>
          <a:p>
            <a:pPr marL="171450" indent="-171450">
              <a:buFontTx/>
              <a:buChar char="&gt;"/>
              <a:defRPr/>
            </a:pPr>
            <a:r>
              <a:rPr lang="en-US" sz="1050">
                <a:solidFill>
                  <a:srgbClr val="000000"/>
                </a:solidFill>
                <a:latin typeface="Calibri"/>
                <a:cs typeface="Calibri"/>
              </a:rPr>
              <a:t>ZET WG evaluates proposed program Principles.</a:t>
            </a:r>
          </a:p>
          <a:p>
            <a:pPr marL="171450" indent="-171450">
              <a:buFontTx/>
              <a:buChar char="&gt;"/>
              <a:defRPr/>
            </a:pPr>
            <a:endParaRPr lang="en-US" sz="1050">
              <a:solidFill>
                <a:srgbClr val="000000"/>
              </a:solidFill>
              <a:latin typeface="Calibri"/>
              <a:cs typeface="Calibri"/>
            </a:endParaRPr>
          </a:p>
          <a:p>
            <a:pPr marL="171450" indent="-171450">
              <a:buFontTx/>
              <a:buChar char="&gt;"/>
              <a:defRPr/>
            </a:pPr>
            <a:r>
              <a:rPr lang="en-US" sz="1050">
                <a:solidFill>
                  <a:srgbClr val="000000"/>
                </a:solidFill>
                <a:latin typeface="Calibri"/>
                <a:cs typeface="Calibri"/>
              </a:rPr>
              <a:t>ZET</a:t>
            </a:r>
            <a:r>
              <a:rPr kumimoji="0" lang="en-US" sz="1050" b="0" i="0" u="none" strike="noStrike" kern="1200" cap="none" spc="0" normalizeH="0" baseline="0" noProof="0">
                <a:ln>
                  <a:noFill/>
                </a:ln>
                <a:solidFill>
                  <a:srgbClr val="000000"/>
                </a:solidFill>
                <a:effectLst/>
                <a:uLnTx/>
                <a:uFillTx/>
                <a:latin typeface="Calibri"/>
                <a:ea typeface="+mn-ea"/>
                <a:cs typeface="Calibri"/>
              </a:rPr>
              <a:t> WG </a:t>
            </a:r>
            <a:r>
              <a:rPr lang="en-US" sz="1050">
                <a:solidFill>
                  <a:srgbClr val="000000"/>
                </a:solidFill>
                <a:latin typeface="Calibri"/>
                <a:cs typeface="Calibri"/>
              </a:rPr>
              <a:t>possible </a:t>
            </a:r>
            <a:r>
              <a:rPr kumimoji="0" lang="en-US" sz="1050" b="0" i="0" u="none" strike="noStrike" kern="1200" cap="none" spc="0" normalizeH="0" baseline="0" noProof="0">
                <a:ln>
                  <a:noFill/>
                </a:ln>
                <a:solidFill>
                  <a:srgbClr val="000000"/>
                </a:solidFill>
                <a:effectLst/>
                <a:uLnTx/>
                <a:uFillTx/>
                <a:latin typeface="Calibri"/>
                <a:ea typeface="+mn-ea"/>
                <a:cs typeface="Calibri"/>
              </a:rPr>
              <a:t>vote on final Program </a:t>
            </a:r>
            <a:r>
              <a:rPr lang="en-US" sz="1050">
                <a:solidFill>
                  <a:srgbClr val="000000"/>
                </a:solidFill>
                <a:latin typeface="Calibri"/>
                <a:cs typeface="Calibri"/>
              </a:rPr>
              <a:t>Principles</a:t>
            </a:r>
          </a:p>
          <a:p>
            <a:pPr marL="171450" indent="-171450">
              <a:buFontTx/>
              <a:buChar char="&gt;"/>
              <a:defRPr/>
            </a:pPr>
            <a:endParaRPr lang="en-US" sz="1050">
              <a:solidFill>
                <a:srgbClr val="000000"/>
              </a:solidFill>
              <a:latin typeface="Calibri"/>
              <a:cs typeface="Calibri"/>
            </a:endParaRPr>
          </a:p>
          <a:p>
            <a:pPr marL="171450" indent="-171450">
              <a:buFontTx/>
              <a:buChar char="&gt;"/>
              <a:defRPr/>
            </a:pPr>
            <a:r>
              <a:rPr lang="en-US" sz="1050">
                <a:solidFill>
                  <a:srgbClr val="000000"/>
                </a:solidFill>
                <a:latin typeface="Calibri"/>
                <a:cs typeface="Calibri"/>
              </a:rPr>
              <a:t>ZET WG discussions proposed</a:t>
            </a:r>
            <a:r>
              <a:rPr kumimoji="0" lang="en-US" sz="1050" b="0" i="0" u="none" strike="noStrike" kern="1200" cap="none" spc="0" normalizeH="0" baseline="0" noProof="0">
                <a:ln>
                  <a:noFill/>
                </a:ln>
                <a:solidFill>
                  <a:srgbClr val="000000"/>
                </a:solidFill>
                <a:effectLst/>
                <a:uLnTx/>
                <a:uFillTx/>
                <a:latin typeface="Calibri"/>
                <a:ea typeface="+mn-ea"/>
                <a:cs typeface="Calibri"/>
              </a:rPr>
              <a:t> Priorities and Scope.</a:t>
            </a:r>
            <a:r>
              <a:rPr lang="en-US" sz="1050">
                <a:solidFill>
                  <a:srgbClr val="000000"/>
                </a:solidFill>
                <a:latin typeface="Calibri"/>
                <a:cs typeface="Calibri"/>
              </a:rPr>
              <a:t> </a:t>
            </a:r>
            <a:endParaRPr lang="en-US" sz="1050">
              <a:cs typeface="Calibri"/>
            </a:endParaRPr>
          </a:p>
          <a:p>
            <a:pPr>
              <a:defRPr/>
            </a:pPr>
            <a:endParaRPr lang="en-US" sz="1050">
              <a:solidFill>
                <a:srgbClr val="000000"/>
              </a:solidFill>
              <a:cs typeface="Calibri"/>
            </a:endParaRPr>
          </a:p>
          <a:p>
            <a:pPr marL="171450" indent="-171450">
              <a:buFontTx/>
              <a:buChar char="&gt;"/>
              <a:defRPr/>
            </a:pPr>
            <a:r>
              <a:rPr lang="en-US" sz="1050">
                <a:solidFill>
                  <a:srgbClr val="000000"/>
                </a:solidFill>
                <a:latin typeface="Calibri"/>
                <a:cs typeface="Calibri"/>
              </a:rPr>
              <a:t>ZET WG discusses the Pre-Investment Plan Opportunity and how its relevance to the ZE Truck Program.</a:t>
            </a:r>
          </a:p>
          <a:p>
            <a:pPr>
              <a:defRPr/>
            </a:pPr>
            <a:endParaRPr lang="en-US" sz="1050">
              <a:solidFill>
                <a:srgbClr val="000000"/>
              </a:solidFill>
              <a:latin typeface="Calibri"/>
              <a:cs typeface="Calibri"/>
            </a:endParaRPr>
          </a:p>
          <a:p>
            <a:pPr marL="171450" indent="-171450">
              <a:buFontTx/>
              <a:buChar char="&gt;"/>
              <a:defRPr/>
            </a:pPr>
            <a:r>
              <a:rPr lang="en-US" sz="1050">
                <a:solidFill>
                  <a:srgbClr val="000000"/>
                </a:solidFill>
                <a:latin typeface="Calibri"/>
                <a:cs typeface="Calibri"/>
              </a:rPr>
              <a:t>Equity</a:t>
            </a:r>
            <a:r>
              <a:rPr kumimoji="0" lang="en-US" sz="1050" b="0" i="0" u="none" strike="noStrike" kern="1200" cap="none" spc="0" normalizeH="0" baseline="0" noProof="0">
                <a:ln>
                  <a:noFill/>
                </a:ln>
                <a:solidFill>
                  <a:srgbClr val="000000"/>
                </a:solidFill>
                <a:effectLst/>
                <a:uLnTx/>
                <a:uFillTx/>
                <a:latin typeface="Calibri"/>
                <a:ea typeface="+mn-ea"/>
                <a:cs typeface="Calibri"/>
              </a:rPr>
              <a:t> Working Group provides input to the ZET WG on equity issues.</a:t>
            </a:r>
            <a:endParaRPr lang="en-US" sz="105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05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a:rPr>
              <a:t>Community Leadership Committee (CLC) provides input to the ZET WG on working with communities to shape the ZET policies and programs.  </a:t>
            </a:r>
            <a:endParaRPr lang="en-US" sz="105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05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ln>
                <a:noFill/>
              </a:ln>
              <a:solidFill>
                <a:srgbClr val="000000"/>
              </a:solidFill>
              <a:effectLst/>
              <a:uLnTx/>
              <a:uFillTx/>
              <a:latin typeface="Calibri" panose="020F0502020204030204"/>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6035218" y="1966280"/>
            <a:ext cx="2915617" cy="3639458"/>
          </a:xfrm>
          <a:prstGeom prst="rect">
            <a:avLst/>
          </a:prstGeom>
          <a:noFill/>
        </p:spPr>
        <p:txBody>
          <a:bodyPr wrap="square" lIns="91440" tIns="45720" rIns="91440" bIns="45720" rtlCol="0" anchor="t">
            <a:spAutoFit/>
          </a:bodyPr>
          <a:lstStyle/>
          <a:p>
            <a:pPr marL="171450" indent="-171450">
              <a:buFont typeface="Calibri" panose="020F0502020204030204" pitchFamily="34" charset="0"/>
              <a:buChar char="&g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reports </a:t>
            </a:r>
            <a:r>
              <a:rPr lang="en-US" sz="1050">
                <a:solidFill>
                  <a:srgbClr val="000000"/>
                </a:solidFill>
                <a:latin typeface="Calibri" panose="020F0502020204030204"/>
                <a:cs typeface="Calibri" panose="020F0502020204030204"/>
              </a:rPr>
              <a:t>to</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the 710 Task Force </a:t>
            </a:r>
            <a:r>
              <a:rPr lang="en-US" sz="1050">
                <a:solidFill>
                  <a:srgbClr val="000000"/>
                </a:solidFill>
                <a:latin typeface="Calibri" panose="020F0502020204030204"/>
                <a:cs typeface="Calibri" panose="020F0502020204030204"/>
              </a:rPr>
              <a:t>with update </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on the </a:t>
            </a:r>
            <a:r>
              <a:rPr lang="en-US" sz="1050">
                <a:solidFill>
                  <a:srgbClr val="000000"/>
                </a:solidFill>
                <a:latin typeface="Calibri" panose="020F0502020204030204"/>
                <a:cs typeface="Calibri" panose="020F0502020204030204"/>
              </a:rPr>
              <a:t>scope of work for ZET</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Program Structure and Protocols</a:t>
            </a:r>
            <a:r>
              <a:rPr lang="en-US" sz="1050">
                <a:solidFill>
                  <a:srgbClr val="000000"/>
                </a:solidFill>
                <a:latin typeface="Calibri" panose="020F0502020204030204"/>
                <a:cs typeface="Calibri" panose="020F0502020204030204"/>
              </a:rPr>
              <a:t>.</a:t>
            </a:r>
            <a:endParaRPr lang="en-US" sz="1050">
              <a:cs typeface="Calibri"/>
            </a:endParaRPr>
          </a:p>
          <a:p>
            <a:pPr marL="171450" indent="-171450">
              <a:buFont typeface="Calibri" panose="020F0502020204030204" pitchFamily="34" charset="0"/>
              <a:buChar char="&gt;"/>
              <a:defRPr/>
            </a:pPr>
            <a:endParaRPr lang="en-US" sz="105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marL="171450" indent="-171450">
              <a:buFont typeface="Calibri" panose="020F0502020204030204" pitchFamily="34" charset="0"/>
              <a:buChar char="&gt;"/>
              <a:defRPr/>
            </a:pPr>
            <a:r>
              <a:rPr lang="en-US" sz="1050">
                <a:solidFill>
                  <a:srgbClr val="000000"/>
                </a:solidFill>
                <a:latin typeface="Calibri" panose="020F0502020204030204"/>
                <a:cs typeface="Calibri" panose="020F0502020204030204"/>
              </a:rPr>
              <a:t>ZET WG Report preparation for Metro Board's September Meeting.  </a:t>
            </a:r>
          </a:p>
          <a:p>
            <a:pPr marL="171450" indent="-171450">
              <a:buFont typeface="Calibri" panose="020F0502020204030204" pitchFamily="34" charset="0"/>
              <a:buChar char="&gt;"/>
              <a:defRPr/>
            </a:pPr>
            <a:endParaRPr lang="en-US" sz="1050">
              <a:solidFill>
                <a:srgbClr val="000000"/>
              </a:solidFill>
              <a:latin typeface="Calibri" panose="020F0502020204030204"/>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incorporates findings </a:t>
            </a:r>
            <a:br>
              <a:rPr lang="en-US" sz="1050" b="0" i="0" u="none" strike="noStrike" kern="1200" cap="none" spc="0" normalizeH="0" baseline="0" noProof="0">
                <a:ln>
                  <a:noFill/>
                </a:ln>
                <a:effectLst/>
                <a:uLnTx/>
                <a:uFillTx/>
                <a:latin typeface="Calibri" panose="020F0502020204030204"/>
                <a:cs typeface="Calibri" panose="020F0502020204030204"/>
              </a:rPr>
            </a:b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from Truck Technology </a:t>
            </a:r>
            <a:br>
              <a:rPr lang="en-US" sz="1050" b="0" i="0" u="none" strike="noStrike" kern="1200" cap="none" spc="0" normalizeH="0" baseline="0" noProof="0">
                <a:ln>
                  <a:noFill/>
                </a:ln>
                <a:effectLst/>
                <a:uLnTx/>
                <a:uFillTx/>
                <a:latin typeface="Calibri" panose="020F0502020204030204"/>
                <a:cs typeface="Calibri" panose="020F0502020204030204"/>
              </a:rPr>
            </a:b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Comparative Report.</a:t>
            </a:r>
            <a:endParaRPr lang="en-US" sz="1050" b="0" i="0" u="none" strike="noStrike" kern="1200" cap="none" spc="0" normalizeH="0" baseline="0" noProof="0">
              <a:ln>
                <a:noFill/>
              </a:ln>
              <a:solidFill>
                <a:srgbClr val="FF0000"/>
              </a:solidFill>
              <a:effectLst/>
              <a:uLnTx/>
              <a:uFillTx/>
              <a:latin typeface="Calibri" panose="020F0502020204030204"/>
              <a:cs typeface="Calibri" panose="020F0502020204030204"/>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mn-ea"/>
                <a:cs typeface="Calibri"/>
              </a:rPr>
              <a:t>Based on the Transition Plan, identify the number of charging and fueling stations needed for </a:t>
            </a:r>
            <a:br>
              <a:rPr lang="en-US" sz="1050" b="0" i="0" u="none" strike="noStrike" kern="1200" cap="none" spc="0" normalizeH="0" baseline="0" noProof="0">
                <a:ln>
                  <a:noFill/>
                </a:ln>
                <a:effectLst/>
                <a:uLnTx/>
                <a:uFillTx/>
                <a:latin typeface="Calibri"/>
                <a:cs typeface="Calibri"/>
              </a:rPr>
            </a:br>
            <a:r>
              <a:rPr kumimoji="0" lang="en-US" sz="1050" b="0" i="0" u="none" strike="noStrike" kern="1200" cap="none" spc="0" normalizeH="0" baseline="0" noProof="0">
                <a:ln>
                  <a:noFill/>
                </a:ln>
                <a:solidFill>
                  <a:srgbClr val="000000"/>
                </a:solidFill>
                <a:effectLst/>
                <a:uLnTx/>
                <a:uFillTx/>
                <a:latin typeface="Calibri"/>
                <a:ea typeface="+mn-ea"/>
                <a:cs typeface="Calibri"/>
              </a:rPr>
              <a:t>LA County over time</a:t>
            </a:r>
            <a:endParaRPr lang="en-US" sz="1050" b="0" i="0" u="none" strike="noStrike" kern="1200" cap="none" spc="0" normalizeH="0" baseline="0" noProof="0">
              <a:ln>
                <a:noFill/>
              </a:ln>
              <a:solidFill>
                <a:srgbClr val="000000"/>
              </a:solidFill>
              <a:effectLst/>
              <a:uLnTx/>
              <a:uFillTx/>
              <a:latin typeface="Calibri"/>
              <a:cs typeface="Calibri"/>
            </a:endParaRPr>
          </a:p>
          <a:p>
            <a:pPr marL="344805"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a:ln>
                  <a:noFill/>
                </a:ln>
                <a:solidFill>
                  <a:srgbClr val="000000"/>
                </a:solidFill>
                <a:effectLst/>
                <a:uLnTx/>
                <a:uFillTx/>
                <a:latin typeface="Calibri"/>
                <a:ea typeface="+mn-ea"/>
                <a:cs typeface="Calibri"/>
              </a:rPr>
              <a:t>Seek ZET WG input on considerations and questions</a:t>
            </a:r>
            <a:br>
              <a:rPr lang="en-US" sz="1050" b="0" i="0" u="none" strike="noStrike" kern="1200" cap="none" spc="0" normalizeH="0" baseline="0" noProof="0">
                <a:ln>
                  <a:noFill/>
                </a:ln>
                <a:effectLst/>
                <a:uLnTx/>
                <a:uFillTx/>
                <a:latin typeface="Calibri"/>
                <a:cs typeface="Calibri"/>
              </a:rPr>
            </a:br>
            <a:r>
              <a:rPr kumimoji="0" lang="en-US" sz="1050" b="0" i="0" u="none" strike="noStrike" kern="1200" cap="none" spc="0" normalizeH="0" baseline="0" noProof="0">
                <a:ln>
                  <a:noFill/>
                </a:ln>
                <a:solidFill>
                  <a:srgbClr val="000000"/>
                </a:solidFill>
                <a:effectLst/>
                <a:uLnTx/>
                <a:uFillTx/>
                <a:latin typeface="Calibri"/>
                <a:ea typeface="+mn-ea"/>
                <a:cs typeface="Calibri"/>
              </a:rPr>
              <a:t> for the Implementation Plan. </a:t>
            </a:r>
            <a:r>
              <a:rPr kumimoji="0" lang="en-US" sz="800" b="0" i="0" u="none" strike="noStrike" kern="1200" cap="none" spc="0" normalizeH="0" baseline="0" noProof="0">
                <a:ln>
                  <a:noFill/>
                </a:ln>
                <a:solidFill>
                  <a:srgbClr val="000000"/>
                </a:solidFill>
                <a:effectLst/>
                <a:uLnTx/>
                <a:uFillTx/>
                <a:latin typeface="Calibri"/>
                <a:ea typeface="+mn-ea"/>
                <a:cs typeface="Calibri"/>
              </a:rPr>
              <a:t> </a:t>
            </a:r>
            <a:r>
              <a:rPr kumimoji="0" lang="en-US" sz="105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 </a:t>
            </a:r>
            <a:r>
              <a:rPr kumimoji="0" lang="en-US" sz="800" b="0" i="0" u="none" strike="noStrike" kern="1200" cap="none" spc="0" normalizeH="0" baseline="0" noProof="0">
                <a:ln>
                  <a:noFill/>
                </a:ln>
                <a:solidFill>
                  <a:srgbClr val="000000"/>
                </a:solidFill>
                <a:effectLst/>
                <a:uLnTx/>
                <a:uFillTx/>
                <a:latin typeface="Calibri" panose="020F0502020204030204"/>
                <a:ea typeface="+mn-ea"/>
                <a:cs typeface="+mn-cs"/>
              </a:rPr>
              <a:t> </a:t>
            </a:r>
            <a:endParaRPr lang="en-US" sz="800" b="0" i="0" u="none" strike="noStrike" kern="1200" cap="none" spc="0" normalizeH="0" baseline="0" noProof="0">
              <a:ln>
                <a:noFill/>
              </a:ln>
              <a:solidFill>
                <a:srgbClr val="000000"/>
              </a:solidFill>
              <a:effectLst/>
              <a:uLnTx/>
              <a:uFillTx/>
              <a:latin typeface="Calibri" panose="020F0502020204030204"/>
              <a:cs typeface="Calibri"/>
            </a:endParaRPr>
          </a:p>
          <a:p>
            <a:pPr marL="173355" marR="0" lvl="1" algn="l" defTabSz="457200" rtl="0" eaLnBrk="1" fontAlgn="auto" latinLnBrk="0" hangingPunct="1">
              <a:lnSpc>
                <a:spcPct val="100000"/>
              </a:lnSpc>
              <a:spcBef>
                <a:spcPts val="0"/>
              </a:spcBef>
              <a:spcAft>
                <a:spcPts val="0"/>
              </a:spcAft>
              <a:buClrTx/>
              <a:buSzTx/>
              <a:tabLst/>
              <a:defRPr/>
            </a:pPr>
            <a:endParaRPr lang="en-US" sz="800" b="0" i="0" u="none" strike="noStrike" kern="1200" cap="none" spc="0" normalizeH="0" baseline="0" noProof="0">
              <a:ln>
                <a:noFill/>
              </a:ln>
              <a:solidFill>
                <a:srgbClr val="000000"/>
              </a:solidFill>
              <a:effectLst/>
              <a:uLnTx/>
              <a:uFillTx/>
              <a:latin typeface="Calibri" panose="020F0502020204030204"/>
              <a:cs typeface="Calibri"/>
            </a:endParaRPr>
          </a:p>
          <a:p>
            <a:pPr marL="171450" indent="-171450">
              <a:buFont typeface="Calibri" panose="020F0502020204030204" pitchFamily="34" charset="0"/>
              <a:buChar char="&gt;"/>
              <a:defRPr/>
            </a:pPr>
            <a:r>
              <a:rPr kumimoji="0" lang="en-US" sz="1100" b="0" i="0" u="none" strike="noStrike" kern="1200" cap="none" spc="0" normalizeH="0" baseline="0" noProof="0">
                <a:ln>
                  <a:noFill/>
                </a:ln>
                <a:solidFill>
                  <a:srgbClr val="000000"/>
                </a:solidFill>
                <a:effectLst/>
                <a:uLnTx/>
                <a:uFillTx/>
                <a:latin typeface="Calibri" panose="020F0502020204030204"/>
                <a:ea typeface="+mn-ea"/>
                <a:cs typeface="Calibri" panose="020F0502020204030204"/>
              </a:rPr>
              <a:t>ZET WG receives status report on approach for Multimodal Strategy/Projects &amp; Programs phase</a:t>
            </a:r>
            <a:endParaRPr lang="en-US" sz="11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panose="020F0502020204030204"/>
            </a:endParaRPr>
          </a:p>
        </p:txBody>
      </p:sp>
      <p:sp>
        <p:nvSpPr>
          <p:cNvPr id="27" name="TextBox 26">
            <a:extLst>
              <a:ext uri="{FF2B5EF4-FFF2-40B4-BE49-F238E27FC236}">
                <a16:creationId xmlns:a16="http://schemas.microsoft.com/office/drawing/2014/main" id="{D8A0486C-89A0-E14A-B633-A2E26EBC4B82}"/>
              </a:ext>
            </a:extLst>
          </p:cNvPr>
          <p:cNvSpPr txBox="1"/>
          <p:nvPr/>
        </p:nvSpPr>
        <p:spPr>
          <a:xfrm>
            <a:off x="9211975" y="1966280"/>
            <a:ext cx="2129609" cy="1377300"/>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100" b="0" i="0" u="none" strike="noStrike" kern="1200" cap="none" spc="0" normalizeH="0" baseline="0" noProof="0">
                <a:ln>
                  <a:noFill/>
                </a:ln>
                <a:solidFill>
                  <a:srgbClr val="000000"/>
                </a:solidFill>
                <a:effectLst/>
                <a:uLnTx/>
                <a:uFillTx/>
                <a:latin typeface="Calibri"/>
                <a:ea typeface="+mn-ea"/>
                <a:cs typeface="Calibri"/>
              </a:rPr>
              <a:t> </a:t>
            </a:r>
            <a:r>
              <a:rPr kumimoji="0" lang="en-US" sz="1050" b="0" i="0" u="none" strike="noStrike" kern="1200" cap="none" spc="0" normalizeH="0" baseline="0" noProof="0">
                <a:ln>
                  <a:noFill/>
                </a:ln>
                <a:solidFill>
                  <a:srgbClr val="000000"/>
                </a:solidFill>
                <a:effectLst/>
                <a:uLnTx/>
                <a:uFillTx/>
                <a:latin typeface="Calibri"/>
                <a:ea typeface="+mn-ea"/>
                <a:cs typeface="Calibri"/>
              </a:rPr>
              <a:t>ZET Transition Plan Report to ZET WG and Task Force.</a:t>
            </a:r>
            <a:endParaRPr lang="en-US" sz="1050" b="0" i="0" u="none" strike="noStrike" kern="1200" cap="none" spc="0" normalizeH="0" baseline="0" noProof="0">
              <a:ln>
                <a:noFill/>
              </a:ln>
              <a:solidFill>
                <a:srgbClr val="000000"/>
              </a:solidFill>
              <a:effectLst/>
              <a:uLnTx/>
              <a:uFillTx/>
              <a:latin typeface="Calibri"/>
              <a:cs typeface="Calibri"/>
            </a:endParaRPr>
          </a:p>
          <a:p>
            <a:pPr marR="0" lvl="0" algn="l" defTabSz="457200" rtl="0" eaLnBrk="1" fontAlgn="auto" latinLnBrk="0" hangingPunct="1">
              <a:lnSpc>
                <a:spcPct val="100000"/>
              </a:lnSpc>
              <a:spcBef>
                <a:spcPts val="0"/>
              </a:spcBef>
              <a:spcAft>
                <a:spcPts val="0"/>
              </a:spcAft>
              <a:buClrTx/>
              <a:buSzTx/>
              <a:tabLst/>
              <a:defRPr/>
            </a:pPr>
            <a:endParaRPr lang="en-US" sz="1050" b="0" i="0" u="none" strike="noStrike" kern="1200" cap="none" spc="0" normalizeH="0" baseline="0" noProof="0">
              <a:ln>
                <a:noFill/>
              </a:ln>
              <a:solidFill>
                <a:srgbClr val="000000"/>
              </a:solidFill>
              <a:effectLst/>
              <a:uLnTx/>
              <a:uFillTx/>
              <a:latin typeface="Calibri"/>
              <a:cs typeface="Calibri"/>
            </a:endParaRPr>
          </a:p>
          <a:p>
            <a:pPr marL="171450" indent="-171450">
              <a:buFont typeface="Calibri" panose="020F0502020204030204" pitchFamily="34" charset="0"/>
              <a:buChar char="&gt;"/>
              <a:defRPr/>
            </a:pPr>
            <a:r>
              <a:rPr kumimoji="0" lang="en-US" sz="1050" b="0" i="0" u="none" strike="noStrike" kern="1200" cap="none" spc="0" normalizeH="0" baseline="0" noProof="0">
                <a:ln>
                  <a:noFill/>
                </a:ln>
                <a:solidFill>
                  <a:srgbClr val="000000"/>
                </a:solidFill>
                <a:effectLst/>
                <a:uLnTx/>
                <a:uFillTx/>
                <a:latin typeface="Calibri"/>
                <a:ea typeface="+mn-ea"/>
                <a:cs typeface="Calibri"/>
              </a:rPr>
              <a:t>Metro </a:t>
            </a:r>
            <a:r>
              <a:rPr lang="en-US" sz="1050">
                <a:solidFill>
                  <a:srgbClr val="000000"/>
                </a:solidFill>
                <a:latin typeface="Calibri"/>
                <a:cs typeface="Calibri"/>
              </a:rPr>
              <a:t>Board considers ZET Program Scope of Work (if approved)</a:t>
            </a:r>
            <a:endParaRPr lang="en-US" sz="1050" b="0" i="0" u="none" strike="noStrike" kern="1200" cap="none" spc="0" normalizeH="0" baseline="0" noProof="0">
              <a:ln>
                <a:noFill/>
              </a:ln>
              <a:solidFill>
                <a:srgbClr val="000000"/>
              </a:solidFill>
              <a:effectLst/>
              <a:uLnTx/>
              <a:uFillTx/>
              <a:latin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900" b="0" i="0" u="none" strike="noStrike" kern="1200" cap="none" spc="0" normalizeH="0" baseline="0" noProof="0">
              <a:ln>
                <a:noFill/>
              </a:ln>
              <a:solidFill>
                <a:srgbClr val="000000"/>
              </a:solidFill>
              <a:effectLst/>
              <a:uLnTx/>
              <a:uFillTx/>
              <a:latin typeface="Calibri" panose="020F0502020204030204" pitchFamily="34" charset="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100" b="0" i="0" u="none" strike="noStrike" kern="1200" cap="none" spc="0" normalizeH="0" baseline="0" noProof="0">
              <a:ln>
                <a:noFill/>
              </a:ln>
              <a:solidFill>
                <a:srgbClr val="000000"/>
              </a:solidFill>
              <a:effectLst/>
              <a:uLnTx/>
              <a:uFillTx/>
              <a:latin typeface="Calibri" panose="020F0502020204030204"/>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356659" y="950936"/>
            <a:ext cx="10152701"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sixteen-week timeline shows key activities and dates for the Zero-Emission Truck 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18470"/>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44E265B-049A-3B13-B64D-AD2DB0D1E21E}"/>
              </a:ext>
            </a:extLst>
          </p:cNvPr>
          <p:cNvGrpSpPr/>
          <p:nvPr/>
        </p:nvGrpSpPr>
        <p:grpSpPr>
          <a:xfrm>
            <a:off x="381000" y="1588550"/>
            <a:ext cx="11149149" cy="495892"/>
            <a:chOff x="749146" y="1739794"/>
            <a:chExt cx="10036237" cy="560813"/>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265645" cy="310067"/>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C533750E-06CA-4F15-AF50-EB4F0D229695}"/>
                  </a:ext>
                </a:extLst>
              </p:cNvPr>
              <p:cNvSpPr/>
              <p:nvPr/>
            </p:nvSpPr>
            <p:spPr>
              <a:xfrm>
                <a:off x="3850105"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749146" y="1786568"/>
              <a:ext cx="216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JUNE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044327" y="1777387"/>
              <a:ext cx="2605488"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JULY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62809" y="1777388"/>
              <a:ext cx="2577946"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AUGUST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SEPTEMBER/OCTOBER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4947597" y="1174018"/>
            <a:ext cx="832101" cy="832101"/>
          </a:xfrm>
          <a:prstGeom prst="rect">
            <a:avLst/>
          </a:prstGeom>
        </p:spPr>
      </p:pic>
    </p:spTree>
    <p:extLst>
      <p:ext uri="{BB962C8B-B14F-4D97-AF65-F5344CB8AC3E}">
        <p14:creationId xmlns:p14="http://schemas.microsoft.com/office/powerpoint/2010/main" val="4013506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a:t>
            </a:r>
          </a:p>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I-710 South Corridor ZET Program</a:t>
            </a:r>
            <a:endParaRPr lang="en-US" sz="4000" b="1">
              <a:solidFill>
                <a:srgbClr val="FFFFFF"/>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Proposed Principles</a:t>
            </a:r>
            <a:endParaRPr lang="en-US">
              <a:ea typeface="+mn-ea"/>
            </a:endParaRPr>
          </a:p>
        </p:txBody>
      </p:sp>
    </p:spTree>
    <p:extLst>
      <p:ext uri="{BB962C8B-B14F-4D97-AF65-F5344CB8AC3E}">
        <p14:creationId xmlns:p14="http://schemas.microsoft.com/office/powerpoint/2010/main" val="406914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Agenda Item #2.1:</a:t>
            </a:r>
          </a:p>
          <a:p>
            <a:pPr algn="ctr">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I-710 South Corridor ZET Program </a:t>
            </a:r>
            <a:r>
              <a:rPr lang="en-US" sz="4000" b="1">
                <a:solidFill>
                  <a:srgbClr val="FFFFFF"/>
                </a:solidFill>
                <a:latin typeface="Calibri" panose="020F0502020204030204"/>
                <a:cs typeface="Calibri"/>
              </a:rPr>
              <a:t>Proposed Principles </a:t>
            </a:r>
          </a:p>
          <a:p>
            <a:pPr algn="ctr">
              <a:defRPr/>
            </a:pPr>
            <a:r>
              <a:rPr lang="en-US" sz="4000" b="1">
                <a:solidFill>
                  <a:srgbClr val="FFFFFF"/>
                </a:solidFill>
                <a:latin typeface="Calibri" panose="020F0502020204030204"/>
                <a:cs typeface="Calibri"/>
              </a:rPr>
              <a:t>Introduction and Overview</a:t>
            </a:r>
            <a:endParaRPr lang="en-US"/>
          </a:p>
        </p:txBody>
      </p:sp>
    </p:spTree>
    <p:extLst>
      <p:ext uri="{BB962C8B-B14F-4D97-AF65-F5344CB8AC3E}">
        <p14:creationId xmlns:p14="http://schemas.microsoft.com/office/powerpoint/2010/main" val="101419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Principles – Introduction and Overview</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19</a:t>
            </a:fld>
            <a:endParaRPr lang="en-US"/>
          </a:p>
        </p:txBody>
      </p:sp>
      <p:sp>
        <p:nvSpPr>
          <p:cNvPr id="7" name="TextBox 6">
            <a:extLst>
              <a:ext uri="{FF2B5EF4-FFF2-40B4-BE49-F238E27FC236}">
                <a16:creationId xmlns:a16="http://schemas.microsoft.com/office/drawing/2014/main" id="{E6661E32-52D4-A6B9-637F-E0C37CF72432}"/>
              </a:ext>
            </a:extLst>
          </p:cNvPr>
          <p:cNvSpPr txBox="1"/>
          <p:nvPr/>
        </p:nvSpPr>
        <p:spPr>
          <a:xfrm>
            <a:off x="381000" y="1169233"/>
            <a:ext cx="11431249" cy="5265544"/>
          </a:xfrm>
          <a:prstGeom prst="rect">
            <a:avLst/>
          </a:prstGeom>
          <a:noFill/>
        </p:spPr>
        <p:txBody>
          <a:bodyPr wrap="square" lIns="91440" tIns="45720" rIns="91440" bIns="45720" rtlCol="0" anchor="t">
            <a:spAutoFit/>
          </a:bodyPr>
          <a:lstStyle/>
          <a:p>
            <a:pPr marL="285750" indent="-285750">
              <a:buFont typeface="Calibri" panose="020F0502020204030204" pitchFamily="34" charset="0"/>
              <a:buChar char="&gt;"/>
            </a:pPr>
            <a:r>
              <a:rPr lang="en-US" sz="1800">
                <a:effectLst/>
                <a:latin typeface="Calibri"/>
                <a:ea typeface="Calibri" panose="020F0502020204030204" pitchFamily="34" charset="0"/>
                <a:cs typeface="Arial"/>
              </a:rPr>
              <a:t>Metro Board action in October 2021 (Motion 16) committed $50 million as seed funding for an I-710 South Zero Emission (ZE) Truck program to support the deployment of zero-emission trucks and supporting zero-emission truck infrastructure.</a:t>
            </a:r>
          </a:p>
          <a:p>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a:latin typeface="Calibri"/>
                <a:cs typeface="Arial"/>
              </a:rPr>
              <a:t>The ZET Program Framework and Principles incorporate </a:t>
            </a:r>
            <a:r>
              <a:rPr lang="en-US" sz="1800">
                <a:effectLst/>
                <a:latin typeface="Calibri"/>
                <a:ea typeface="Calibri" panose="020F0502020204030204" pitchFamily="34" charset="0"/>
                <a:cs typeface="Arial"/>
              </a:rPr>
              <a:t>these fundamental elements and seek to leverage and amplify that $50 million seed funding.</a:t>
            </a:r>
          </a:p>
          <a:p>
            <a:pPr marL="285750" indent="-285750">
              <a:buFont typeface="Calibri" panose="020F0502020204030204" pitchFamily="34" charset="0"/>
              <a:buChar char="&gt;"/>
            </a:pPr>
            <a:endParaRPr lang="en-US">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1800">
                <a:effectLst/>
                <a:latin typeface="Calibri"/>
                <a:ea typeface="Calibri" panose="020F0502020204030204" pitchFamily="34" charset="0"/>
                <a:cs typeface="Arial"/>
              </a:rPr>
              <a:t>The Program Framework and Principles for the Zero-Emission Truck Program were developed through collaboration with the 710 Zero-Emission Truck Working Group.</a:t>
            </a:r>
            <a:r>
              <a:rPr lang="en-US">
                <a:latin typeface="Calibri"/>
                <a:ea typeface="Calibri" panose="020F0502020204030204" pitchFamily="34" charset="0"/>
                <a:cs typeface="Arial"/>
              </a:rPr>
              <a:t> </a:t>
            </a:r>
            <a:r>
              <a:rPr lang="en-US" sz="1800">
                <a:effectLst/>
                <a:latin typeface="Calibri"/>
                <a:ea typeface="Calibri" panose="020F0502020204030204" pitchFamily="34" charset="0"/>
                <a:cs typeface="Arial"/>
              </a:rPr>
              <a:t> Five major themes were brought forward through discussions with the Working Group for consideration:</a:t>
            </a:r>
            <a:r>
              <a:rPr lang="en-US">
                <a:latin typeface="Calibri"/>
                <a:ea typeface="Calibri" panose="020F0502020204030204" pitchFamily="34" charset="0"/>
                <a:cs typeface="Arial"/>
              </a:rPr>
              <a:t>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800100" lvl="1" indent="-342900">
              <a:lnSpc>
                <a:spcPct val="115000"/>
              </a:lnSpc>
              <a:spcBef>
                <a:spcPts val="1000"/>
              </a:spcBef>
              <a:buFont typeface="Symbol" panose="05050102010706020507" pitchFamily="18" charset="2"/>
              <a:buChar char=""/>
            </a:pPr>
            <a:r>
              <a:rPr lang="en-US">
                <a:effectLst/>
                <a:latin typeface="Calibri"/>
                <a:ea typeface="Calibri" panose="020F0502020204030204" pitchFamily="34" charset="0"/>
                <a:cs typeface="Arial"/>
              </a:rPr>
              <a:t>Community Engagement</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Strategic partnerships and funding opportunities</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Legislative and policy initiatives</a:t>
            </a:r>
            <a:endParaRPr lang="en-US">
              <a:effectLst/>
              <a:latin typeface="Calibri"/>
              <a:ea typeface="MS PGothic" panose="020B0600070205080204" pitchFamily="34" charset="-128"/>
              <a:cs typeface="Arial"/>
            </a:endParaRPr>
          </a:p>
          <a:p>
            <a:pPr marL="800100" lvl="1" indent="-342900">
              <a:lnSpc>
                <a:spcPct val="115000"/>
              </a:lnSpc>
              <a:buFont typeface="Symbol" panose="05050102010706020507" pitchFamily="18" charset="2"/>
              <a:buChar char=""/>
            </a:pPr>
            <a:r>
              <a:rPr lang="en-US">
                <a:effectLst/>
                <a:latin typeface="Calibri"/>
                <a:ea typeface="Calibri" panose="020F0502020204030204" pitchFamily="34" charset="0"/>
                <a:cs typeface="Arial"/>
              </a:rPr>
              <a:t>Truck subsidies</a:t>
            </a:r>
            <a:endParaRPr lang="en-US">
              <a:effectLst/>
              <a:latin typeface="Calibri"/>
              <a:ea typeface="MS PGothic" panose="020B0600070205080204" pitchFamily="34" charset="-128"/>
              <a:cs typeface="Arial"/>
            </a:endParaRPr>
          </a:p>
          <a:p>
            <a:pPr marL="800100" lvl="1" indent="-342900">
              <a:lnSpc>
                <a:spcPct val="115000"/>
              </a:lnSpc>
              <a:spcAft>
                <a:spcPts val="1000"/>
              </a:spcAft>
              <a:buFont typeface="Symbol" panose="05050102010706020507" pitchFamily="18" charset="2"/>
              <a:buChar char=""/>
            </a:pPr>
            <a:r>
              <a:rPr lang="en-US">
                <a:effectLst/>
                <a:latin typeface="Calibri"/>
                <a:ea typeface="Calibri" panose="020F0502020204030204" pitchFamily="34" charset="0"/>
                <a:cs typeface="Arial"/>
              </a:rPr>
              <a:t>Environmental impacts and equitable outcomes</a:t>
            </a:r>
            <a:endParaRPr lang="en-US">
              <a:effectLst/>
              <a:latin typeface="Calibri"/>
              <a:ea typeface="MS PGothic" panose="020B0600070205080204" pitchFamily="34" charset="-128"/>
              <a:cs typeface="Arial"/>
            </a:endParaRPr>
          </a:p>
          <a:p>
            <a:pPr marL="742950" lvl="1" indent="-285750">
              <a:buFont typeface="Calibri" panose="020F0502020204030204" pitchFamily="34" charset="0"/>
              <a:buChar char="&gt;"/>
            </a:pPr>
            <a:endParaRPr lang="en-US">
              <a:effectLst/>
              <a:latin typeface="Century Gothic" panose="020B0502020202020204" pitchFamily="34" charset="0"/>
              <a:ea typeface="MS PGothic" panose="020B0600070205080204" pitchFamily="34" charset="-128"/>
              <a:cs typeface="Arial" panose="020B0604020202020204" pitchFamily="34" charset="0"/>
            </a:endParaRPr>
          </a:p>
          <a:p>
            <a:pPr marL="285750" indent="-285750">
              <a:buFont typeface="Calibri" panose="020F0502020204030204" pitchFamily="34" charset="0"/>
              <a:buChar char="&gt;"/>
            </a:pPr>
            <a:endParaRPr lang="en-US"/>
          </a:p>
        </p:txBody>
      </p:sp>
    </p:spTree>
    <p:extLst>
      <p:ext uri="{BB962C8B-B14F-4D97-AF65-F5344CB8AC3E}">
        <p14:creationId xmlns:p14="http://schemas.microsoft.com/office/powerpoint/2010/main" val="1255297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3B5E05-DF85-4F69-AA81-AE38BED358CE}"/>
              </a:ext>
            </a:extLst>
          </p:cNvPr>
          <p:cNvSpPr txBox="1"/>
          <p:nvPr/>
        </p:nvSpPr>
        <p:spPr>
          <a:xfrm>
            <a:off x="2401677" y="5973740"/>
            <a:ext cx="9790323" cy="338554"/>
          </a:xfrm>
          <a:prstGeom prst="rect">
            <a:avLst/>
          </a:prstGeom>
          <a:solidFill>
            <a:srgbClr val="00B4BD"/>
          </a:solidFill>
        </p:spPr>
        <p:txBody>
          <a:bodyPr wrap="square" lIns="91440" tIns="45720" rIns="91440" bIns="45720" rtlCol="0" anchor="t">
            <a:spAutoFit/>
          </a:bodyPr>
          <a:lstStyle/>
          <a:p>
            <a:pPr>
              <a:spcAft>
                <a:spcPts val="600"/>
              </a:spcAft>
            </a:pPr>
            <a:r>
              <a:rPr lang="en-US" sz="1600" b="1">
                <a:solidFill>
                  <a:schemeClr val="bg1"/>
                </a:solidFill>
                <a:latin typeface="ScalaSansLF-Regular"/>
                <a:ea typeface="+mn-lt"/>
                <a:cs typeface="+mn-lt"/>
              </a:rPr>
              <a:t>710 Task Force</a:t>
            </a:r>
            <a:endParaRPr lang="en-US" sz="900" b="1">
              <a:solidFill>
                <a:schemeClr val="bg1"/>
              </a:solidFill>
              <a:latin typeface="ScalaSansLF-Regular" panose="02000503060000020004" pitchFamily="2" charset="0"/>
            </a:endParaRPr>
          </a:p>
        </p:txBody>
      </p:sp>
    </p:spTree>
    <p:extLst>
      <p:ext uri="{BB962C8B-B14F-4D97-AF65-F5344CB8AC3E}">
        <p14:creationId xmlns:p14="http://schemas.microsoft.com/office/powerpoint/2010/main" val="27735390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2.2:</a:t>
            </a:r>
            <a:r>
              <a:rPr lang="en-US" sz="4000" b="1">
                <a:solidFill>
                  <a:srgbClr val="FFFFFF"/>
                </a:solidFill>
                <a:latin typeface="Calibri" panose="020F0502020204030204"/>
                <a:cs typeface="Calibri"/>
              </a:rPr>
              <a:t> </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a:p>
            <a:pPr algn="ctr">
              <a:spcAft>
                <a:spcPts val="600"/>
              </a:spcAft>
              <a:defRPr/>
            </a:pPr>
            <a:r>
              <a:rPr lang="en-US" sz="4000" b="1">
                <a:solidFill>
                  <a:srgbClr val="FFFFFF"/>
                </a:solidFill>
                <a:latin typeface="Calibri" panose="020F0502020204030204"/>
                <a:cs typeface="Calibri"/>
              </a:rPr>
              <a:t>I-710 South Corridor Zero-Emission Truck Program </a:t>
            </a:r>
          </a:p>
          <a:p>
            <a:pPr algn="ctr">
              <a:spcAft>
                <a:spcPts val="600"/>
              </a:spcAft>
              <a:defRPr/>
            </a:pPr>
            <a:r>
              <a:rPr lang="en-US" sz="4000" b="1">
                <a:solidFill>
                  <a:srgbClr val="FFFFFF"/>
                </a:solidFill>
                <a:latin typeface="Calibri" panose="020F0502020204030204"/>
                <a:cs typeface="Calibri"/>
              </a:rPr>
              <a:t>Proposed Principles</a:t>
            </a:r>
            <a:endParaRPr lang="en-US"/>
          </a:p>
        </p:txBody>
      </p:sp>
    </p:spTree>
    <p:extLst>
      <p:ext uri="{BB962C8B-B14F-4D97-AF65-F5344CB8AC3E}">
        <p14:creationId xmlns:p14="http://schemas.microsoft.com/office/powerpoint/2010/main" val="2042752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288064"/>
            <a:ext cx="9045633" cy="429145"/>
          </a:xfrm>
        </p:spPr>
        <p:txBody>
          <a:bodyPr/>
          <a:lstStyle/>
          <a:p>
            <a:r>
              <a:rPr lang="en-US">
                <a:cs typeface="Calibri"/>
              </a:rPr>
              <a:t>Principle 1 – Maximize Leverage of Seed Funding</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21</a:t>
            </a:fld>
            <a:endParaRPr lang="en-US"/>
          </a:p>
        </p:txBody>
      </p:sp>
      <p:sp>
        <p:nvSpPr>
          <p:cNvPr id="8" name="TextBox 7">
            <a:extLst>
              <a:ext uri="{FF2B5EF4-FFF2-40B4-BE49-F238E27FC236}">
                <a16:creationId xmlns:a16="http://schemas.microsoft.com/office/drawing/2014/main" id="{48625BB6-9638-8013-A70F-EC7A70CE772B}"/>
              </a:ext>
            </a:extLst>
          </p:cNvPr>
          <p:cNvSpPr txBox="1"/>
          <p:nvPr/>
        </p:nvSpPr>
        <p:spPr>
          <a:xfrm>
            <a:off x="381000" y="1036088"/>
            <a:ext cx="11611153" cy="4601260"/>
          </a:xfrm>
          <a:prstGeom prst="rect">
            <a:avLst/>
          </a:prstGeom>
          <a:noFill/>
        </p:spPr>
        <p:txBody>
          <a:bodyPr wrap="square" lIns="91440" tIns="45720" rIns="91440" bIns="45720" rtlCol="0" anchor="t">
            <a:spAutoFit/>
          </a:bodyPr>
          <a:lstStyle/>
          <a:p>
            <a:pPr defTabSz="914400" eaLnBrk="0" fontAlgn="base" hangingPunct="0">
              <a:lnSpc>
                <a:spcPct val="150000"/>
              </a:lnSpc>
              <a:spcBef>
                <a:spcPct val="0"/>
              </a:spcBef>
              <a:spcAft>
                <a:spcPts val="1200"/>
              </a:spcAft>
            </a:pPr>
            <a:r>
              <a:rPr lang="en-US" altLang="en-US" b="1">
                <a:ea typeface="Calibri"/>
                <a:cs typeface="Arial"/>
              </a:rPr>
              <a:t>Maximize leverage of seed funding by collaborating with regional partners and funding agencies.</a:t>
            </a:r>
            <a:endParaRPr lang="en-US"/>
          </a:p>
          <a:p>
            <a:pPr defTabSz="914400">
              <a:spcAft>
                <a:spcPts val="1200"/>
              </a:spcAft>
            </a:pPr>
            <a:r>
              <a:rPr kumimoji="0" lang="en-US" altLang="en-US" b="0" u="none" strike="noStrike" cap="none" normalizeH="0" baseline="0">
                <a:ln>
                  <a:noFill/>
                </a:ln>
                <a:effectLst/>
                <a:ea typeface="Calibri"/>
                <a:cs typeface="Arial"/>
              </a:rPr>
              <a:t>The ZE Truck Program will utilize $50 million of seed funding provided by LA Metro.</a:t>
            </a:r>
            <a:r>
              <a:rPr lang="en-US" altLang="en-US">
                <a:ea typeface="Calibri"/>
                <a:cs typeface="Arial"/>
              </a:rPr>
              <a:t> </a:t>
            </a:r>
            <a:r>
              <a:rPr kumimoji="0" lang="en-US" altLang="en-US" b="0" u="none" strike="noStrike" cap="none" normalizeH="0" baseline="0">
                <a:ln>
                  <a:noFill/>
                </a:ln>
                <a:effectLst/>
                <a:ea typeface="Calibri"/>
                <a:cs typeface="Arial"/>
              </a:rPr>
              <a:t>This seed funding will be leveraged by pursuing additional discretionary regional, state, and federal funding to reach a minimum funding target of $200 million.</a:t>
            </a:r>
            <a:r>
              <a:rPr lang="en-US" altLang="en-US">
                <a:ea typeface="Calibri"/>
                <a:cs typeface="Arial"/>
              </a:rPr>
              <a:t> </a:t>
            </a:r>
            <a:endParaRPr lang="en-US" altLang="en-US" b="0" u="none" strike="noStrike" cap="none" normalizeH="0" baseline="0">
              <a:ln>
                <a:noFill/>
              </a:ln>
              <a:effectLst/>
              <a:ea typeface="Calibri" panose="020F0502020204030204" pitchFamily="34" charset="0"/>
              <a:cs typeface="Arial" panose="020B0604020202020204" pitchFamily="34" charset="0"/>
            </a:endParaRPr>
          </a:p>
          <a:p>
            <a:pPr marL="342900" indent="-342900" defTabSz="914400" eaLnBrk="0" fontAlgn="base" hangingPunct="0">
              <a:spcAft>
                <a:spcPts val="1200"/>
              </a:spcAft>
              <a:buFont typeface="Calibri" panose="020F0502020204030204" pitchFamily="34" charset="0"/>
              <a:buChar char="&gt;"/>
            </a:pPr>
            <a:r>
              <a:rPr lang="en-US" altLang="en-US">
                <a:ea typeface="Calibri"/>
                <a:cs typeface="Arial"/>
              </a:rPr>
              <a:t>To leverage the $50 million most effectively and to eliminate bottlenecks for the deployment of ZE technology, the </a:t>
            </a:r>
            <a:r>
              <a:rPr kumimoji="0" lang="en-US" altLang="en-US" b="0" u="none" strike="noStrike" cap="none" normalizeH="0" baseline="0">
                <a:ln>
                  <a:noFill/>
                </a:ln>
                <a:effectLst/>
                <a:ea typeface="Calibri"/>
                <a:cs typeface="Arial"/>
              </a:rPr>
              <a:t>ZE Truck</a:t>
            </a:r>
            <a:r>
              <a:rPr lang="en-US" altLang="en-US">
                <a:ea typeface="Calibri"/>
                <a:cs typeface="Arial"/>
              </a:rPr>
              <a:t> Working Group will identify a minimum of </a:t>
            </a:r>
            <a:r>
              <a:rPr lang="en-US" altLang="en-US" b="1">
                <a:ea typeface="Calibri"/>
                <a:cs typeface="Arial"/>
              </a:rPr>
              <a:t>$45 million</a:t>
            </a:r>
            <a:r>
              <a:rPr lang="en-US" altLang="en-US">
                <a:ea typeface="Calibri"/>
                <a:cs typeface="Arial"/>
              </a:rPr>
              <a:t> to serve as seed funding to leverage investment in regionally significant infrastructure projects</a:t>
            </a:r>
          </a:p>
          <a:p>
            <a:pPr marL="800100" lvl="1" indent="-342900" defTabSz="914400">
              <a:spcAft>
                <a:spcPts val="1200"/>
              </a:spcAft>
              <a:buFont typeface="Arial" panose="020B0604020202020204" pitchFamily="34" charset="0"/>
              <a:buChar char="•"/>
            </a:pPr>
            <a:r>
              <a:rPr lang="en-US" altLang="en-US">
                <a:ea typeface="Calibri"/>
                <a:cs typeface="Arial"/>
              </a:rPr>
              <a:t>The remaining funds (≤ </a:t>
            </a:r>
            <a:r>
              <a:rPr lang="en-US" altLang="en-US" b="1">
                <a:ea typeface="Calibri"/>
                <a:cs typeface="Arial"/>
              </a:rPr>
              <a:t>$5 million</a:t>
            </a:r>
            <a:r>
              <a:rPr lang="en-US" altLang="en-US">
                <a:ea typeface="Calibri"/>
                <a:cs typeface="Arial"/>
              </a:rPr>
              <a:t>) will be eligible to support other objectives, including a targeted grant assistance program for corridor-based owner-operators to secure subsidies for conversion from diesel to ZE truck technology.</a:t>
            </a:r>
          </a:p>
          <a:p>
            <a:pPr marL="342900" indent="-342900" defTabSz="914400" eaLnBrk="0" fontAlgn="base" hangingPunct="0">
              <a:spcAft>
                <a:spcPts val="1200"/>
              </a:spcAft>
              <a:buFont typeface="Calibri" panose="020F0502020204030204" pitchFamily="34" charset="0"/>
              <a:buChar char="&gt;"/>
            </a:pPr>
            <a:r>
              <a:rPr lang="en-US">
                <a:ea typeface="Calibri"/>
                <a:cs typeface="Calibri"/>
              </a:rPr>
              <a:t>The ZE Truck Program will work with the Ports of LA and Long Beach Clean Truck Fund Rate Program, SCAG's ZE Truck Study, and others to maximize funding impact.</a:t>
            </a:r>
          </a:p>
          <a:p>
            <a:pPr marL="342900" indent="-342900" defTabSz="914400">
              <a:spcAft>
                <a:spcPts val="1200"/>
              </a:spcAft>
              <a:buFont typeface="Calibri" panose="020F0502020204030204" pitchFamily="34" charset="0"/>
              <a:buChar char="&gt;"/>
            </a:pPr>
            <a:r>
              <a:rPr lang="en-US">
                <a:ea typeface="Calibri"/>
                <a:cs typeface="Calibri"/>
              </a:rPr>
              <a:t>The ZE Truck Program will focus on regionally significant ZE infrastructure within the study area that will complement existing efforts to deploy domicile-based ZE infrastructure within the study area.</a:t>
            </a:r>
          </a:p>
        </p:txBody>
      </p:sp>
    </p:spTree>
    <p:extLst>
      <p:ext uri="{BB962C8B-B14F-4D97-AF65-F5344CB8AC3E}">
        <p14:creationId xmlns:p14="http://schemas.microsoft.com/office/powerpoint/2010/main" val="1632063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6273" y="116032"/>
            <a:ext cx="9686636" cy="756285"/>
          </a:xfrm>
        </p:spPr>
        <p:txBody>
          <a:bodyPr/>
          <a:lstStyle/>
          <a:p>
            <a:r>
              <a:rPr lang="en-US">
                <a:cs typeface="Calibri"/>
              </a:rPr>
              <a:t>Principle 2 – Community Engagement</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22</a:t>
            </a:fld>
            <a:endParaRPr lang="en-US"/>
          </a:p>
        </p:txBody>
      </p:sp>
      <p:sp>
        <p:nvSpPr>
          <p:cNvPr id="3" name="TextBox 2">
            <a:extLst>
              <a:ext uri="{FF2B5EF4-FFF2-40B4-BE49-F238E27FC236}">
                <a16:creationId xmlns:a16="http://schemas.microsoft.com/office/drawing/2014/main" id="{13E81398-85B3-D5EF-479A-B84D6F5A6650}"/>
              </a:ext>
            </a:extLst>
          </p:cNvPr>
          <p:cNvSpPr txBox="1"/>
          <p:nvPr/>
        </p:nvSpPr>
        <p:spPr>
          <a:xfrm>
            <a:off x="365760" y="1064696"/>
            <a:ext cx="11096870" cy="4093428"/>
          </a:xfrm>
          <a:prstGeom prst="rect">
            <a:avLst/>
          </a:prstGeom>
          <a:noFill/>
        </p:spPr>
        <p:txBody>
          <a:bodyPr wrap="square" lIns="91440" tIns="45720" rIns="91440" bIns="45720" rtlCol="0" anchor="t">
            <a:spAutoFit/>
          </a:bodyPr>
          <a:lstStyle/>
          <a:p>
            <a:r>
              <a:rPr lang="en-US" sz="2000" b="1">
                <a:effectLst/>
                <a:latin typeface="Calibri"/>
                <a:ea typeface="Calibri"/>
                <a:cs typeface="Calibri"/>
              </a:rPr>
              <a:t>Employ a transparent community engagement framework that centers corrid</a:t>
            </a:r>
            <a:r>
              <a:rPr lang="en-US" sz="2000" b="1">
                <a:latin typeface="Calibri"/>
                <a:ea typeface="Calibri"/>
                <a:cs typeface="Calibri"/>
              </a:rPr>
              <a:t>or </a:t>
            </a:r>
            <a:r>
              <a:rPr lang="en-US" sz="2000" b="1">
                <a:effectLst/>
                <a:latin typeface="Calibri"/>
                <a:ea typeface="Calibri"/>
                <a:cs typeface="Calibri"/>
              </a:rPr>
              <a:t>residents and stakeholders throughout the development process and ensures community benefits</a:t>
            </a:r>
            <a:r>
              <a:rPr lang="en-US" sz="2000" b="1">
                <a:latin typeface="Calibri"/>
                <a:ea typeface="Calibri"/>
                <a:cs typeface="Calibri"/>
              </a:rPr>
              <a:t> are uplifted when considering investments.</a:t>
            </a:r>
            <a:br>
              <a:rPr lang="en-US" sz="2000">
                <a:effectLst/>
                <a:latin typeface="Century Gothic" panose="020B0502020202020204" pitchFamily="34" charset="0"/>
                <a:ea typeface="MS PGothic" panose="020B0600070205080204" pitchFamily="34" charset="-128"/>
                <a:cs typeface="Arial" panose="020B0604020202020204" pitchFamily="34" charset="0"/>
              </a:rPr>
            </a:br>
            <a:endParaRPr lang="en-US" sz="2000">
              <a:ea typeface="Calibri" panose="020F0502020204030204" pitchFamily="34" charset="0"/>
            </a:endParaRPr>
          </a:p>
          <a:p>
            <a:r>
              <a:rPr lang="en-US" sz="2000">
                <a:effectLst/>
                <a:ea typeface="Calibri"/>
              </a:rPr>
              <a:t>The ZE Truck WG will </a:t>
            </a:r>
            <a:r>
              <a:rPr lang="en-US" sz="2000">
                <a:ea typeface="Calibri"/>
              </a:rPr>
              <a:t>work with the </a:t>
            </a:r>
            <a:r>
              <a:rPr lang="en-US" sz="2000">
                <a:effectLst/>
                <a:ea typeface="Calibri"/>
              </a:rPr>
              <a:t>710 Task Force</a:t>
            </a:r>
            <a:r>
              <a:rPr lang="en-US" sz="2000">
                <a:ea typeface="Calibri"/>
              </a:rPr>
              <a:t>,</a:t>
            </a:r>
            <a:r>
              <a:rPr lang="en-US" sz="2000">
                <a:effectLst/>
                <a:ea typeface="Calibri"/>
              </a:rPr>
              <a:t> Community Leadership Committee</a:t>
            </a:r>
            <a:r>
              <a:rPr lang="en-US" sz="2000">
                <a:ea typeface="Calibri"/>
              </a:rPr>
              <a:t>,</a:t>
            </a:r>
            <a:r>
              <a:rPr lang="en-US" sz="2000">
                <a:effectLst/>
                <a:ea typeface="Calibri"/>
              </a:rPr>
              <a:t> and Equity </a:t>
            </a:r>
            <a:r>
              <a:rPr lang="en-US" sz="2000">
                <a:ea typeface="Calibri"/>
              </a:rPr>
              <a:t>Working</a:t>
            </a:r>
            <a:r>
              <a:rPr lang="en-US" sz="2000">
                <a:effectLst/>
                <a:ea typeface="Calibri"/>
              </a:rPr>
              <a:t> </a:t>
            </a:r>
            <a:r>
              <a:rPr lang="en-US" sz="2000">
                <a:ea typeface="Calibri"/>
              </a:rPr>
              <a:t>Group</a:t>
            </a:r>
            <a:r>
              <a:rPr lang="en-US" sz="2000">
                <a:effectLst/>
                <a:ea typeface="Calibri"/>
              </a:rPr>
              <a:t> to identify </a:t>
            </a:r>
            <a:r>
              <a:rPr lang="en-US" sz="2000">
                <a:ea typeface="Calibri"/>
              </a:rPr>
              <a:t>equitable</a:t>
            </a:r>
            <a:r>
              <a:rPr lang="en-US" sz="2000">
                <a:effectLst/>
                <a:ea typeface="Calibri"/>
              </a:rPr>
              <a:t> outcomes and participate in discussions on how to</a:t>
            </a:r>
            <a:r>
              <a:rPr lang="en-US" sz="2000">
                <a:ea typeface="Calibri"/>
              </a:rPr>
              <a:t> identify</a:t>
            </a:r>
            <a:r>
              <a:rPr lang="en-US" sz="2000">
                <a:effectLst/>
                <a:ea typeface="Calibri"/>
              </a:rPr>
              <a:t> </a:t>
            </a:r>
            <a:r>
              <a:rPr lang="en-US" sz="2000">
                <a:ea typeface="Calibri"/>
              </a:rPr>
              <a:t>and </a:t>
            </a:r>
            <a:r>
              <a:rPr lang="en-US" sz="2000">
                <a:effectLst/>
                <a:ea typeface="Calibri"/>
              </a:rPr>
              <a:t>integrate community benefits into every aspect of planning, development, and implementation of the ZE Truck Program.</a:t>
            </a:r>
            <a:endParaRPr lang="en-US" sz="2000">
              <a:ea typeface="Calibri"/>
              <a:cs typeface="Calibri"/>
            </a:endParaRPr>
          </a:p>
          <a:p>
            <a:endParaRPr lang="en-US" sz="2000">
              <a:effectLst/>
              <a:ea typeface="Calibri" panose="020F0502020204030204" pitchFamily="34" charset="0"/>
            </a:endParaRPr>
          </a:p>
          <a:p>
            <a:r>
              <a:rPr lang="en-US" sz="2000">
                <a:effectLst/>
                <a:ea typeface="Calibri"/>
              </a:rPr>
              <a:t>As the ZE Truck Program identifies potential </a:t>
            </a:r>
            <a:r>
              <a:rPr lang="en-US" sz="2000">
                <a:ea typeface="Calibri"/>
              </a:rPr>
              <a:t>ZE</a:t>
            </a:r>
            <a:r>
              <a:rPr lang="en-US" sz="2000">
                <a:effectLst/>
                <a:ea typeface="Calibri"/>
              </a:rPr>
              <a:t> </a:t>
            </a:r>
            <a:r>
              <a:rPr lang="en-US" sz="2000">
                <a:ea typeface="Calibri"/>
              </a:rPr>
              <a:t>infrastructure sites, the</a:t>
            </a:r>
            <a:r>
              <a:rPr lang="en-US" sz="2000">
                <a:effectLst/>
                <a:ea typeface="Calibri"/>
              </a:rPr>
              <a:t> ZE Truck Program will engage and collaborate with the communities directly impacted by the selected </a:t>
            </a:r>
            <a:r>
              <a:rPr lang="en-US" sz="2000">
                <a:ea typeface="Calibri"/>
              </a:rPr>
              <a:t>sites</a:t>
            </a:r>
            <a:r>
              <a:rPr lang="en-US" sz="2000">
                <a:effectLst/>
                <a:ea typeface="Calibri"/>
              </a:rPr>
              <a:t> throughout the planning and implementation process</a:t>
            </a:r>
            <a:r>
              <a:rPr lang="en-US" sz="2000">
                <a:ea typeface="Calibri"/>
              </a:rPr>
              <a:t> for specific projects</a:t>
            </a:r>
            <a:r>
              <a:rPr lang="en-US" sz="2000">
                <a:effectLst/>
                <a:ea typeface="Calibri"/>
              </a:rPr>
              <a:t>.</a:t>
            </a:r>
            <a:r>
              <a:rPr lang="en-US" sz="2000">
                <a:ea typeface="Calibri"/>
              </a:rPr>
              <a:t>  </a:t>
            </a:r>
            <a:endParaRPr lang="en-US" sz="2000">
              <a:effectLst/>
              <a:ea typeface="Calibri" panose="020F0502020204030204" pitchFamily="34" charset="0"/>
              <a:cs typeface="Calibri"/>
            </a:endParaRPr>
          </a:p>
          <a:p>
            <a:endParaRPr lang="en-US" sz="2000">
              <a:ea typeface="Calibri" panose="020F0502020204030204" pitchFamily="34" charset="0"/>
            </a:endParaRPr>
          </a:p>
        </p:txBody>
      </p:sp>
    </p:spTree>
    <p:extLst>
      <p:ext uri="{BB962C8B-B14F-4D97-AF65-F5344CB8AC3E}">
        <p14:creationId xmlns:p14="http://schemas.microsoft.com/office/powerpoint/2010/main" val="39885205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69244" y="465635"/>
            <a:ext cx="9667775" cy="429145"/>
          </a:xfrm>
        </p:spPr>
        <p:txBody>
          <a:bodyPr/>
          <a:lstStyle/>
          <a:p>
            <a:r>
              <a:rPr lang="en-US">
                <a:cs typeface="Calibri"/>
              </a:rPr>
              <a:t>Principle 3 – Corridor Community Benefits</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23</a:t>
            </a:fld>
            <a:endParaRPr lang="en-US"/>
          </a:p>
        </p:txBody>
      </p:sp>
      <p:sp>
        <p:nvSpPr>
          <p:cNvPr id="3" name="TextBox 2">
            <a:extLst>
              <a:ext uri="{FF2B5EF4-FFF2-40B4-BE49-F238E27FC236}">
                <a16:creationId xmlns:a16="http://schemas.microsoft.com/office/drawing/2014/main" id="{09195B3C-9B1B-1BAB-49D8-18E1CEC541B0}"/>
              </a:ext>
            </a:extLst>
          </p:cNvPr>
          <p:cNvSpPr txBox="1"/>
          <p:nvPr/>
        </p:nvSpPr>
        <p:spPr>
          <a:xfrm>
            <a:off x="381000" y="1026593"/>
            <a:ext cx="11457933" cy="4575612"/>
          </a:xfrm>
          <a:prstGeom prst="rect">
            <a:avLst/>
          </a:prstGeom>
          <a:noFill/>
        </p:spPr>
        <p:txBody>
          <a:bodyPr wrap="square" lIns="91440" tIns="45720" rIns="91440" bIns="45720" rtlCol="0" anchor="t">
            <a:spAutoFit/>
          </a:bodyPr>
          <a:lstStyle/>
          <a:p>
            <a:pPr marL="0" marR="0">
              <a:lnSpc>
                <a:spcPct val="115000"/>
              </a:lnSpc>
              <a:spcBef>
                <a:spcPts val="1000"/>
              </a:spcBef>
              <a:spcAft>
                <a:spcPts val="1000"/>
              </a:spcAft>
            </a:pPr>
            <a:r>
              <a:rPr lang="en-US" sz="2000" b="1">
                <a:effectLst/>
                <a:latin typeface="Calibri"/>
                <a:ea typeface="Calibri" panose="020F0502020204030204" pitchFamily="34" charset="0"/>
                <a:cs typeface="Arial"/>
              </a:rPr>
              <a:t>Ensure and create corridor community benefits delivered through the ZE Truck Program</a:t>
            </a:r>
            <a:endParaRPr lang="en-US" sz="2000">
              <a:effectLst/>
              <a:latin typeface="Calibri"/>
              <a:ea typeface="MS PGothic" panose="020B0600070205080204" pitchFamily="34" charset="-128"/>
              <a:cs typeface="Arial"/>
            </a:endParaRPr>
          </a:p>
          <a:p>
            <a:r>
              <a:rPr lang="en-US" sz="2000">
                <a:effectLst/>
                <a:latin typeface="Calibri"/>
                <a:ea typeface="Calibri" panose="020F0502020204030204" pitchFamily="34" charset="0"/>
                <a:cs typeface="Calibri"/>
              </a:rPr>
              <a:t>Deploying zero-emission (ZE) heavy-duty truck technology and supporting infrastructure within the corridor to displace diesel trucks will play a critical role in reducing harmful health impacts generated by diesel truck technology that disproportionately affect our I-710 South Corridor residents.</a:t>
            </a:r>
          </a:p>
          <a:p>
            <a:endParaRPr lang="en-US" sz="2000">
              <a:latin typeface="Calibri" panose="020F0502020204030204" pitchFamily="34" charset="0"/>
            </a:endParaRPr>
          </a:p>
          <a:p>
            <a:r>
              <a:rPr lang="en-US" sz="2000"/>
              <a:t>The ZE Truck Program is intended to reflect and address the needs of our local communities, many of which are minority and disadvantaged economically, that are adjacent to the I-710 South Freeway and have borne for many years the myriad impacts associated with the movement of people and goods through the corridor.</a:t>
            </a:r>
            <a:endParaRPr lang="en-US" sz="2000">
              <a:ea typeface="Calibri"/>
              <a:cs typeface="Calibri"/>
            </a:endParaRPr>
          </a:p>
          <a:p>
            <a:endParaRPr lang="en-US" sz="2000">
              <a:latin typeface="Calibri" panose="020F0502020204030204" pitchFamily="34" charset="0"/>
              <a:cs typeface="Calibri"/>
            </a:endParaRPr>
          </a:p>
          <a:p>
            <a:r>
              <a:rPr lang="en-US" sz="2000">
                <a:latin typeface="Calibri"/>
                <a:cs typeface="Calibri"/>
              </a:rPr>
              <a:t>The ZE Truck Program will provide and protect corridor community benefits at the outset and throughout all phases of the project by creating economic opportunities through job training and workforce development associated with ZE infrastructure development.</a:t>
            </a:r>
            <a:endParaRPr lang="en-US" sz="2000">
              <a:latin typeface="Calibri" panose="020F0502020204030204" pitchFamily="34" charset="0"/>
              <a:cs typeface="Calibri"/>
            </a:endParaRPr>
          </a:p>
          <a:p>
            <a:endParaRPr lang="en-US" sz="2000">
              <a:latin typeface="Calibri" panose="020F0502020204030204" pitchFamily="34" charset="0"/>
              <a:cs typeface="Calibri" panose="020F0502020204030204" pitchFamily="34" charset="0"/>
            </a:endParaRPr>
          </a:p>
          <a:p>
            <a:endParaRPr lang="en-US" sz="2000">
              <a:highlight>
                <a:srgbClr val="FFFF00"/>
              </a:highlight>
              <a:latin typeface="Calibri" panose="020F0502020204030204" pitchFamily="34" charset="0"/>
              <a:ea typeface="Calibri"/>
              <a:cs typeface="Calibri" panose="020F0502020204030204" pitchFamily="34" charset="0"/>
            </a:endParaRPr>
          </a:p>
        </p:txBody>
      </p:sp>
    </p:spTree>
    <p:extLst>
      <p:ext uri="{BB962C8B-B14F-4D97-AF65-F5344CB8AC3E}">
        <p14:creationId xmlns:p14="http://schemas.microsoft.com/office/powerpoint/2010/main" val="2276860355"/>
      </p:ext>
    </p:extLst>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247765"/>
            <a:ext cx="9045633" cy="429145"/>
          </a:xfrm>
        </p:spPr>
        <p:txBody>
          <a:bodyPr/>
          <a:lstStyle/>
          <a:p>
            <a:r>
              <a:rPr lang="en-US">
                <a:cs typeface="Calibri"/>
              </a:rPr>
              <a:t>Principle 4 – Coordination</a:t>
            </a: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3" name="TextBox 2">
            <a:extLst>
              <a:ext uri="{FF2B5EF4-FFF2-40B4-BE49-F238E27FC236}">
                <a16:creationId xmlns:a16="http://schemas.microsoft.com/office/drawing/2014/main" id="{59F4322F-F92C-B2CD-4BE6-D02DD5F0D6CA}"/>
              </a:ext>
            </a:extLst>
          </p:cNvPr>
          <p:cNvSpPr txBox="1"/>
          <p:nvPr/>
        </p:nvSpPr>
        <p:spPr>
          <a:xfrm>
            <a:off x="381000" y="1140205"/>
            <a:ext cx="11362545" cy="6124754"/>
          </a:xfrm>
          <a:prstGeom prst="rect">
            <a:avLst/>
          </a:prstGeom>
          <a:noFill/>
        </p:spPr>
        <p:txBody>
          <a:bodyPr wrap="square" lIns="91440" tIns="45720" rIns="91440" bIns="45720" rtlCol="0" anchor="t">
            <a:spAutoFit/>
          </a:bodyPr>
          <a:lstStyle/>
          <a:p>
            <a:pPr defTabSz="914400" eaLnBrk="0" fontAlgn="base" hangingPunct="0">
              <a:spcBef>
                <a:spcPct val="0"/>
              </a:spcBef>
              <a:spcAft>
                <a:spcPct val="0"/>
              </a:spcAft>
            </a:pPr>
            <a:r>
              <a:rPr lang="en-US" sz="2000" b="1">
                <a:cs typeface="Arial"/>
              </a:rPr>
              <a:t>Coordinate ZE Truck Infrastructure Deployment and ZE Truck Strategies with planning, funding, and strategy developed by regional and community partners, state and federal agencies, funding partners, and other key stakeholders. </a:t>
            </a:r>
            <a:endParaRPr lang="en-US" sz="2000" b="1">
              <a:ea typeface="Calibri"/>
              <a:cs typeface="Arial" panose="020B0604020202020204" pitchFamily="34" charset="0"/>
            </a:endParaRPr>
          </a:p>
          <a:p>
            <a:pPr marL="0" lvl="1"/>
            <a:endParaRPr lang="en-US" sz="2000"/>
          </a:p>
          <a:p>
            <a:r>
              <a:rPr lang="en-US" sz="1700">
                <a:ea typeface="+mn-lt"/>
                <a:cs typeface="+mn-lt"/>
              </a:rPr>
              <a:t>The ZE Truck Working Group brings together approximately 50 stakeholder organizations to develop a ZE Truck Program to be considered by the Metro Board of Directors upon completion. Many of these stakeholder organizations are also considering or advancing plans, strategies and/or investment in ZE Class 8 Truck and Infrastructure technology.</a:t>
            </a:r>
            <a:endParaRPr lang="en-US" sz="1700">
              <a:highlight>
                <a:srgbClr val="FFFF00"/>
              </a:highlight>
              <a:ea typeface="+mn-lt"/>
              <a:cs typeface="+mn-lt"/>
            </a:endParaRPr>
          </a:p>
          <a:p>
            <a:endParaRPr lang="en-US" sz="1700">
              <a:ea typeface="+mn-lt"/>
              <a:cs typeface="+mn-lt"/>
            </a:endParaRPr>
          </a:p>
          <a:p>
            <a:r>
              <a:rPr lang="en-US" sz="1700">
                <a:ea typeface="Calibri"/>
                <a:cs typeface="Calibri"/>
              </a:rPr>
              <a:t>The ZE Truck Working Group will coordinate with funding partners, regional agencies, and local communities to identify a set of projects that will advance the deployment of ZE Class 8 truck technology within the I-710 South Corridor study area that is coordinated with other efforts within the region and study area.</a:t>
            </a:r>
          </a:p>
          <a:p>
            <a:endParaRPr lang="en-US" sz="1700">
              <a:ea typeface="Calibri"/>
              <a:cs typeface="Calibri"/>
            </a:endParaRPr>
          </a:p>
          <a:p>
            <a:r>
              <a:rPr lang="en-US" sz="1700">
                <a:cs typeface="Calibri"/>
              </a:rPr>
              <a:t>The ZE Truck Working Group will develop the ZE Truck Program to be aligned with and able to secure funding from discretionary program opportunities at the regional, state, and federal level.</a:t>
            </a:r>
            <a:endParaRPr lang="en-US" sz="1700">
              <a:ea typeface="Calibri"/>
              <a:cs typeface="Calibri"/>
            </a:endParaRPr>
          </a:p>
          <a:p>
            <a:endParaRPr lang="en-US" sz="1700">
              <a:solidFill>
                <a:srgbClr val="000000"/>
              </a:solidFill>
              <a:ea typeface="Calibri"/>
              <a:cs typeface="Calibri"/>
            </a:endParaRPr>
          </a:p>
          <a:p>
            <a:r>
              <a:rPr lang="en-US" sz="1700">
                <a:solidFill>
                  <a:srgbClr val="000000"/>
                </a:solidFill>
                <a:ea typeface="Calibri"/>
                <a:cs typeface="Calibri"/>
              </a:rPr>
              <a:t>The goals for the ZE Truck Working Group is to create a program that is compatible with and enhances other regional efforts while also elevating the role this program can play in delivering ZE truck technology in the I-710 South Corridor on an accelerated basis.</a:t>
            </a:r>
          </a:p>
          <a:p>
            <a:endParaRPr lang="en-US" sz="2000">
              <a:solidFill>
                <a:srgbClr val="D2533D"/>
              </a:solidFill>
              <a:ea typeface="Calibri"/>
              <a:cs typeface="Calibri"/>
            </a:endParaRPr>
          </a:p>
          <a:p>
            <a:pPr marL="742950" lvl="1" indent="-285750">
              <a:buFont typeface="Calibri" panose="020F0502020204030204" pitchFamily="34" charset="0"/>
              <a:buChar char="&gt;"/>
            </a:pPr>
            <a:endParaRPr lang="en-US" sz="2000">
              <a:highlight>
                <a:srgbClr val="FFFF00"/>
              </a:highlight>
              <a:ea typeface="Calibri"/>
              <a:cs typeface="Calibri"/>
            </a:endParaRPr>
          </a:p>
          <a:p>
            <a:pPr marL="285750" indent="-285750">
              <a:buFont typeface="Calibri" panose="020F0502020204030204" pitchFamily="34" charset="0"/>
              <a:buChar char="&gt;"/>
            </a:pPr>
            <a:endParaRPr lang="en-US" sz="2000">
              <a:ea typeface="Calibri"/>
              <a:cs typeface="Calibri"/>
            </a:endParaRPr>
          </a:p>
        </p:txBody>
      </p:sp>
    </p:spTree>
    <p:extLst>
      <p:ext uri="{BB962C8B-B14F-4D97-AF65-F5344CB8AC3E}">
        <p14:creationId xmlns:p14="http://schemas.microsoft.com/office/powerpoint/2010/main" val="214367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Principle 5 – Workforce Development</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25</a:t>
            </a:fld>
            <a:endParaRPr lang="en-US"/>
          </a:p>
        </p:txBody>
      </p:sp>
      <p:sp>
        <p:nvSpPr>
          <p:cNvPr id="3" name="TextBox 2">
            <a:extLst>
              <a:ext uri="{FF2B5EF4-FFF2-40B4-BE49-F238E27FC236}">
                <a16:creationId xmlns:a16="http://schemas.microsoft.com/office/drawing/2014/main" id="{23F419FD-45F1-08AD-49BB-6140BA1752FD}"/>
              </a:ext>
            </a:extLst>
          </p:cNvPr>
          <p:cNvSpPr txBox="1"/>
          <p:nvPr/>
        </p:nvSpPr>
        <p:spPr>
          <a:xfrm>
            <a:off x="381000" y="1001749"/>
            <a:ext cx="11356297" cy="5514330"/>
          </a:xfrm>
          <a:prstGeom prst="rect">
            <a:avLst/>
          </a:prstGeom>
          <a:noFill/>
        </p:spPr>
        <p:txBody>
          <a:bodyPr wrap="square" lIns="91440" tIns="45720" rIns="91440" bIns="45720" rtlCol="0" anchor="t">
            <a:spAutoFit/>
          </a:bodyPr>
          <a:lstStyle/>
          <a:p>
            <a:pPr>
              <a:lnSpc>
                <a:spcPct val="115000"/>
              </a:lnSpc>
              <a:spcBef>
                <a:spcPts val="1000"/>
              </a:spcBef>
              <a:spcAft>
                <a:spcPts val="1000"/>
              </a:spcAft>
            </a:pPr>
            <a:r>
              <a:rPr lang="en-US" sz="2000" b="1">
                <a:effectLst/>
                <a:latin typeface="Calibri"/>
                <a:ea typeface="Calibri"/>
                <a:cs typeface="Arial"/>
              </a:rPr>
              <a:t>Work with regional partners to prioritize workforce development efforts that ensure community benefits in support of ZE truck </a:t>
            </a:r>
            <a:r>
              <a:rPr lang="en-US" sz="2000" b="1">
                <a:latin typeface="Calibri"/>
                <a:ea typeface="Calibri"/>
                <a:cs typeface="Arial"/>
              </a:rPr>
              <a:t>and infrastructure deployment</a:t>
            </a:r>
            <a:endParaRPr lang="en-US" sz="2000">
              <a:effectLst/>
              <a:latin typeface="Calibri"/>
              <a:ea typeface="Calibri"/>
              <a:cs typeface="Arial"/>
            </a:endParaRPr>
          </a:p>
          <a:p>
            <a:pPr>
              <a:lnSpc>
                <a:spcPct val="115000"/>
              </a:lnSpc>
              <a:spcBef>
                <a:spcPts val="1000"/>
              </a:spcBef>
              <a:spcAft>
                <a:spcPts val="1000"/>
              </a:spcAft>
            </a:pPr>
            <a:r>
              <a:rPr lang="en-US" sz="2000">
                <a:effectLst/>
                <a:latin typeface="Calibri"/>
                <a:ea typeface="Calibri"/>
                <a:cs typeface="Arial"/>
              </a:rPr>
              <a:t>The ZE Truck Program will continue to </a:t>
            </a:r>
            <a:r>
              <a:rPr lang="en-US" sz="2000">
                <a:latin typeface="Calibri"/>
                <a:ea typeface="Calibri"/>
                <a:cs typeface="Arial"/>
              </a:rPr>
              <a:t>work </a:t>
            </a:r>
            <a:r>
              <a:rPr lang="en-US" sz="2000">
                <a:effectLst/>
                <a:latin typeface="Calibri"/>
                <a:ea typeface="Calibri"/>
                <a:cs typeface="Arial"/>
              </a:rPr>
              <a:t>with its regional partners and community members to understand the job training and workforce needs to meet the increasing demand for new technology-based vehicles and infrastructure maintenance and operations.</a:t>
            </a:r>
            <a:r>
              <a:rPr lang="en-US" sz="2000">
                <a:latin typeface="Calibri"/>
                <a:ea typeface="Calibri"/>
                <a:cs typeface="Arial"/>
              </a:rPr>
              <a:t> </a:t>
            </a:r>
            <a:endParaRPr lang="en-US" sz="2000">
              <a:latin typeface="Calibri" panose="020F0502020204030204" pitchFamily="34" charset="0"/>
              <a:ea typeface="MS PGothic" panose="020B0600070205080204" pitchFamily="34" charset="-128"/>
              <a:cs typeface="Arial" panose="020B0604020202020204" pitchFamily="34" charset="0"/>
            </a:endParaRPr>
          </a:p>
          <a:p>
            <a:pPr>
              <a:lnSpc>
                <a:spcPct val="114999"/>
              </a:lnSpc>
              <a:spcBef>
                <a:spcPts val="1000"/>
              </a:spcBef>
              <a:spcAft>
                <a:spcPts val="1000"/>
              </a:spcAft>
            </a:pPr>
            <a:r>
              <a:rPr lang="en-US" sz="2000">
                <a:latin typeface="Calibri"/>
                <a:ea typeface="Calibri"/>
                <a:cs typeface="Arial"/>
              </a:rPr>
              <a:t>The ZE Truck Program will work with labor partners to pursue local hire opportunities for the implementation of ZE infrastructure. These efforts</a:t>
            </a:r>
            <a:r>
              <a:rPr lang="en-US" sz="2000">
                <a:effectLst/>
                <a:latin typeface="Calibri"/>
                <a:ea typeface="Calibri"/>
                <a:cs typeface="Arial"/>
              </a:rPr>
              <a:t> will bolster community access to quality job opportunities that support families, pay living wages, and support economic empowerment.</a:t>
            </a:r>
            <a:r>
              <a:rPr lang="en-US" sz="2000">
                <a:latin typeface="Calibri"/>
                <a:ea typeface="Calibri"/>
                <a:cs typeface="Arial"/>
              </a:rPr>
              <a:t> </a:t>
            </a:r>
            <a:r>
              <a:rPr lang="en-US" sz="2000">
                <a:effectLst/>
                <a:latin typeface="Calibri"/>
                <a:ea typeface="Calibri"/>
                <a:cs typeface="Arial"/>
              </a:rPr>
              <a:t> This </a:t>
            </a:r>
            <a:r>
              <a:rPr lang="en-US" sz="2000">
                <a:latin typeface="Calibri"/>
                <a:ea typeface="Calibri"/>
                <a:cs typeface="Arial"/>
              </a:rPr>
              <a:t>principle is a significant initiative of the Metro Goods Movement Strategic Plan as well as the 710 Task Force to ensure community benefit.</a:t>
            </a:r>
            <a:endParaRPr lang="en-US" sz="2000">
              <a:latin typeface="Calibri" panose="020F0502020204030204" pitchFamily="34" charset="0"/>
              <a:ea typeface="MS PGothic" panose="020B0600070205080204" pitchFamily="34" charset="-128"/>
              <a:cs typeface="Arial" panose="020B0604020202020204" pitchFamily="34" charset="0"/>
            </a:endParaRPr>
          </a:p>
          <a:p>
            <a:pPr>
              <a:lnSpc>
                <a:spcPct val="114999"/>
              </a:lnSpc>
              <a:spcBef>
                <a:spcPts val="1000"/>
              </a:spcBef>
              <a:spcAft>
                <a:spcPts val="1000"/>
              </a:spcAft>
            </a:pPr>
            <a:r>
              <a:rPr lang="en-US" sz="2000">
                <a:latin typeface="Calibri"/>
                <a:ea typeface="Calibri" panose="020F0502020204030204"/>
                <a:cs typeface="Arial"/>
              </a:rPr>
              <a:t>The ZE Truck Program will also coordinate with other Workforce Development opportunities in the region, including the Ports' Goods Movement Training Campus and Metro's future Center for Excellence</a:t>
            </a:r>
            <a:endParaRPr lang="en-US" sz="2000">
              <a:effectLst/>
              <a:latin typeface="Calibri"/>
              <a:ea typeface="Calibri" panose="020F0502020204030204"/>
              <a:cs typeface="Arial"/>
            </a:endParaRPr>
          </a:p>
          <a:p>
            <a:endParaRPr lang="en-US">
              <a:latin typeface="Calibri"/>
              <a:ea typeface="Calibri" panose="020F0502020204030204"/>
              <a:cs typeface="Calibri" panose="020F0502020204030204"/>
            </a:endParaRPr>
          </a:p>
        </p:txBody>
      </p:sp>
    </p:spTree>
    <p:extLst>
      <p:ext uri="{BB962C8B-B14F-4D97-AF65-F5344CB8AC3E}">
        <p14:creationId xmlns:p14="http://schemas.microsoft.com/office/powerpoint/2010/main" val="29563345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3584" y="452459"/>
            <a:ext cx="10058400" cy="429145"/>
          </a:xfrm>
        </p:spPr>
        <p:txBody>
          <a:bodyPr/>
          <a:lstStyle/>
          <a:p>
            <a:r>
              <a:rPr lang="en-US" sz="3000">
                <a:cs typeface="Calibri"/>
              </a:rPr>
              <a:t>Principle 6 – </a:t>
            </a:r>
            <a:r>
              <a:rPr lang="en-US" sz="3000" b="1">
                <a:effectLst/>
                <a:latin typeface="Calibri"/>
                <a:ea typeface="Calibri"/>
                <a:cs typeface="Arial"/>
              </a:rPr>
              <a:t>Equitable Outcomes</a:t>
            </a:r>
            <a:br>
              <a:rPr lang="en-US" sz="3000" b="1">
                <a:cs typeface="Calibri"/>
              </a:rPr>
            </a:br>
            <a:endParaRPr lang="en-US" sz="3000"/>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26</a:t>
            </a:fld>
            <a:endParaRPr lang="en-US"/>
          </a:p>
        </p:txBody>
      </p:sp>
      <p:sp>
        <p:nvSpPr>
          <p:cNvPr id="8" name="TextBox 7">
            <a:extLst>
              <a:ext uri="{FF2B5EF4-FFF2-40B4-BE49-F238E27FC236}">
                <a16:creationId xmlns:a16="http://schemas.microsoft.com/office/drawing/2014/main" id="{48625BB6-9638-8013-A70F-EC7A70CE772B}"/>
              </a:ext>
            </a:extLst>
          </p:cNvPr>
          <p:cNvSpPr txBox="1"/>
          <p:nvPr/>
        </p:nvSpPr>
        <p:spPr>
          <a:xfrm>
            <a:off x="381000" y="1139251"/>
            <a:ext cx="11611153" cy="3477875"/>
          </a:xfrm>
          <a:prstGeom prst="rect">
            <a:avLst/>
          </a:prstGeom>
          <a:noFill/>
        </p:spPr>
        <p:txBody>
          <a:bodyPr wrap="square" lIns="91440" tIns="45720" rIns="91440" bIns="45720" rtlCol="0" anchor="t">
            <a:spAutoFit/>
          </a:bodyPr>
          <a:lstStyle/>
          <a:p>
            <a:r>
              <a:rPr lang="en-US" sz="2000" b="1">
                <a:effectLst/>
                <a:latin typeface="Calibri"/>
                <a:ea typeface="Calibri"/>
                <a:cs typeface="Calibri"/>
              </a:rPr>
              <a:t>Develop performance metrics and evaluate outcomes of the ZE Truck Program that ensure community and corridor benefits</a:t>
            </a:r>
          </a:p>
          <a:p>
            <a:endParaRPr lang="en-US" sz="2000" b="1">
              <a:latin typeface="Calibri" panose="020F0502020204030204" pitchFamily="34" charset="0"/>
            </a:endParaRPr>
          </a:p>
          <a:p>
            <a:r>
              <a:rPr lang="en-US" sz="2000">
                <a:effectLst/>
                <a:latin typeface="Calibri"/>
                <a:ea typeface="Calibri"/>
                <a:cs typeface="Calibri"/>
              </a:rPr>
              <a:t>The ZE Truck Program, through collaboration with regional partners, will work together to develop a variety of performance metrics to measure improvements in air quality, the movement of people and goods, safety, and quality of life for residents along the corridor. </a:t>
            </a:r>
            <a:endParaRPr lang="en-US" sz="2000">
              <a:latin typeface="Calibri" panose="020F0502020204030204" pitchFamily="34" charset="0"/>
              <a:ea typeface="Calibri"/>
              <a:cs typeface="Calibri"/>
            </a:endParaRPr>
          </a:p>
          <a:p>
            <a:endParaRPr lang="en-US" sz="2000">
              <a:latin typeface="Calibri"/>
              <a:ea typeface="Calibri"/>
              <a:cs typeface="Calibri"/>
            </a:endParaRPr>
          </a:p>
          <a:p>
            <a:r>
              <a:rPr lang="en-US" sz="2000">
                <a:effectLst/>
                <a:latin typeface="Calibri"/>
                <a:ea typeface="Calibri"/>
                <a:cs typeface="Calibri"/>
              </a:rPr>
              <a:t>These metrics will be used to monitor </a:t>
            </a:r>
            <a:r>
              <a:rPr lang="en-US" sz="2000">
                <a:latin typeface="Calibri"/>
                <a:ea typeface="Calibri"/>
                <a:cs typeface="Calibri"/>
              </a:rPr>
              <a:t>performance</a:t>
            </a:r>
            <a:r>
              <a:rPr lang="en-US" sz="2000">
                <a:effectLst/>
                <a:latin typeface="Calibri"/>
                <a:ea typeface="Calibri"/>
                <a:cs typeface="Calibri"/>
              </a:rPr>
              <a:t>, evaluate sustainable outcomes,</a:t>
            </a:r>
            <a:r>
              <a:rPr lang="en-US" sz="2000">
                <a:latin typeface="Calibri"/>
                <a:ea typeface="Calibri"/>
                <a:cs typeface="Calibri"/>
              </a:rPr>
              <a:t> and</a:t>
            </a:r>
            <a:r>
              <a:rPr lang="en-US" sz="2000">
                <a:effectLst/>
                <a:latin typeface="Calibri"/>
                <a:ea typeface="Calibri"/>
                <a:cs typeface="Calibri"/>
              </a:rPr>
              <a:t> identify potential areas of improvement</a:t>
            </a:r>
            <a:r>
              <a:rPr lang="en-US" sz="2000">
                <a:latin typeface="Calibri"/>
                <a:ea typeface="Calibri"/>
                <a:cs typeface="Calibri"/>
              </a:rPr>
              <a:t> that reduce disparities and maximize benefits for local communities</a:t>
            </a:r>
            <a:r>
              <a:rPr lang="en-US" sz="2000">
                <a:effectLst/>
                <a:latin typeface="Calibri"/>
                <a:ea typeface="Calibri"/>
                <a:cs typeface="Calibri"/>
              </a:rPr>
              <a:t>.</a:t>
            </a:r>
            <a:r>
              <a:rPr lang="en-US" sz="2000">
                <a:latin typeface="Calibri"/>
                <a:ea typeface="Calibri"/>
                <a:cs typeface="Calibri"/>
              </a:rPr>
              <a:t> </a:t>
            </a:r>
            <a:endParaRPr lang="en-US" sz="2000">
              <a:effectLst/>
              <a:latin typeface="Calibri" panose="020F0502020204030204" pitchFamily="34" charset="0"/>
              <a:ea typeface="Calibri" panose="020F0502020204030204" pitchFamily="34" charset="0"/>
              <a:cs typeface="Calibri"/>
            </a:endParaRPr>
          </a:p>
          <a:p>
            <a:endParaRPr lang="en-US" sz="2000">
              <a:highlight>
                <a:srgbClr val="FFFF00"/>
              </a:highlight>
              <a:latin typeface="Calibri" panose="020F0502020204030204" pitchFamily="34" charset="0"/>
            </a:endParaRPr>
          </a:p>
          <a:p>
            <a:endParaRPr lang="en-US" sz="2000">
              <a:highlight>
                <a:srgbClr val="FFFF00"/>
              </a:highlight>
              <a:ea typeface="Calibri"/>
              <a:cs typeface="Calibri"/>
            </a:endParaRPr>
          </a:p>
        </p:txBody>
      </p:sp>
    </p:spTree>
    <p:extLst>
      <p:ext uri="{BB962C8B-B14F-4D97-AF65-F5344CB8AC3E}">
        <p14:creationId xmlns:p14="http://schemas.microsoft.com/office/powerpoint/2010/main" val="187897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3584" y="452459"/>
            <a:ext cx="10058400" cy="429145"/>
          </a:xfrm>
        </p:spPr>
        <p:txBody>
          <a:bodyPr/>
          <a:lstStyle/>
          <a:p>
            <a:r>
              <a:rPr lang="en-US" sz="3000">
                <a:cs typeface="Calibri"/>
              </a:rPr>
              <a:t>Principle 7 – Legislative Platform</a:t>
            </a:r>
            <a:br>
              <a:rPr lang="en-US" sz="3000" b="1">
                <a:cs typeface="Calibri"/>
              </a:rPr>
            </a:br>
            <a:endParaRPr lang="en-US" sz="3000"/>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27</a:t>
            </a:fld>
            <a:endParaRPr lang="en-US"/>
          </a:p>
        </p:txBody>
      </p:sp>
      <p:sp>
        <p:nvSpPr>
          <p:cNvPr id="8" name="TextBox 7">
            <a:extLst>
              <a:ext uri="{FF2B5EF4-FFF2-40B4-BE49-F238E27FC236}">
                <a16:creationId xmlns:a16="http://schemas.microsoft.com/office/drawing/2014/main" id="{48625BB6-9638-8013-A70F-EC7A70CE772B}"/>
              </a:ext>
            </a:extLst>
          </p:cNvPr>
          <p:cNvSpPr txBox="1"/>
          <p:nvPr/>
        </p:nvSpPr>
        <p:spPr>
          <a:xfrm>
            <a:off x="381000" y="1139251"/>
            <a:ext cx="11611153" cy="3785652"/>
          </a:xfrm>
          <a:prstGeom prst="rect">
            <a:avLst/>
          </a:prstGeom>
          <a:noFill/>
        </p:spPr>
        <p:txBody>
          <a:bodyPr wrap="square" lIns="91440" tIns="45720" rIns="91440" bIns="45720" rtlCol="0" anchor="t">
            <a:spAutoFit/>
          </a:bodyPr>
          <a:lstStyle/>
          <a:p>
            <a:r>
              <a:rPr lang="en-US" sz="2000" b="1">
                <a:effectLst/>
                <a:latin typeface="Calibri"/>
                <a:ea typeface="Calibri"/>
                <a:cs typeface="Calibri"/>
              </a:rPr>
              <a:t>Develop </a:t>
            </a:r>
            <a:r>
              <a:rPr lang="en-US" sz="2000" b="1">
                <a:latin typeface="Calibri"/>
                <a:ea typeface="Calibri"/>
                <a:cs typeface="Calibri"/>
              </a:rPr>
              <a:t>a set </a:t>
            </a:r>
            <a:r>
              <a:rPr lang="en-US" sz="2000" b="1">
                <a:effectLst/>
                <a:latin typeface="Calibri"/>
                <a:ea typeface="Calibri"/>
                <a:cs typeface="Calibri"/>
              </a:rPr>
              <a:t>of </a:t>
            </a:r>
            <a:r>
              <a:rPr lang="en-US" sz="2000" b="1">
                <a:latin typeface="Calibri"/>
                <a:ea typeface="Calibri"/>
                <a:cs typeface="Calibri"/>
              </a:rPr>
              <a:t>legislative initiatives to support the accelerated deployment of ZE Class 8 Truck and Infrastructure deployment in the I-710 South Corridor and region</a:t>
            </a:r>
            <a:endParaRPr lang="en-US" sz="2000" b="1">
              <a:effectLst/>
              <a:latin typeface="Calibri"/>
              <a:ea typeface="Calibri"/>
              <a:cs typeface="Calibri"/>
            </a:endParaRPr>
          </a:p>
          <a:p>
            <a:endParaRPr lang="en-US" sz="2000" b="1">
              <a:latin typeface="Calibri" panose="020F0502020204030204" pitchFamily="34" charset="0"/>
            </a:endParaRPr>
          </a:p>
          <a:p>
            <a:r>
              <a:rPr lang="en-US" sz="2000">
                <a:effectLst/>
                <a:latin typeface="Calibri"/>
                <a:ea typeface="Calibri"/>
                <a:cs typeface="Calibri"/>
              </a:rPr>
              <a:t>The</a:t>
            </a:r>
            <a:r>
              <a:rPr lang="en-US" sz="2000">
                <a:latin typeface="Calibri"/>
                <a:ea typeface="Calibri"/>
                <a:cs typeface="Calibri"/>
              </a:rPr>
              <a:t> ZE Truck Working Group has identified a series of disincentives and barriers for truck owners and companies to accept subsidies for securing a ZE Class 8 Truck, especially as an upgrade over a current diesel Class 8 Truck.</a:t>
            </a:r>
            <a:endParaRPr lang="en-US"/>
          </a:p>
          <a:p>
            <a:endParaRPr lang="en-US" sz="2000">
              <a:latin typeface="Calibri" panose="020F0502020204030204" pitchFamily="34" charset="0"/>
              <a:cs typeface="Calibri"/>
            </a:endParaRPr>
          </a:p>
          <a:p>
            <a:r>
              <a:rPr lang="en-US" sz="2000">
                <a:latin typeface="Calibri"/>
                <a:ea typeface="Calibri"/>
                <a:cs typeface="Calibri"/>
              </a:rPr>
              <a:t>Legislative support will be needed to implement a comprehensive set of policies to reduce disincentives, eliminate barriers, and support incentives to assist fleet owners, particularly independent owner/operators, to transition from diesel to ZE technology.</a:t>
            </a:r>
            <a:endParaRPr lang="en-US" sz="2000">
              <a:latin typeface="Calibri" panose="020F0502020204030204" pitchFamily="34" charset="0"/>
              <a:ea typeface="Calibri"/>
              <a:cs typeface="Calibri" panose="020F0502020204030204" pitchFamily="34" charset="0"/>
            </a:endParaRPr>
          </a:p>
          <a:p>
            <a:endParaRPr lang="en-US" sz="2000">
              <a:highlight>
                <a:srgbClr val="FFFF00"/>
              </a:highlight>
              <a:latin typeface="Calibri" panose="020F0502020204030204" pitchFamily="34" charset="0"/>
              <a:ea typeface="Calibri"/>
              <a:cs typeface="Calibri" panose="020F0502020204030204" pitchFamily="34" charset="0"/>
            </a:endParaRPr>
          </a:p>
          <a:p>
            <a:endParaRPr lang="en-US" sz="2000">
              <a:highlight>
                <a:srgbClr val="FFFF00"/>
              </a:highlight>
              <a:ea typeface="Calibri"/>
              <a:cs typeface="Calibri"/>
            </a:endParaRPr>
          </a:p>
        </p:txBody>
      </p:sp>
    </p:spTree>
    <p:extLst>
      <p:ext uri="{BB962C8B-B14F-4D97-AF65-F5344CB8AC3E}">
        <p14:creationId xmlns:p14="http://schemas.microsoft.com/office/powerpoint/2010/main" val="3788169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08F88-154C-404F-BC6E-9AE3F41ACFCF}"/>
              </a:ext>
            </a:extLst>
          </p:cNvPr>
          <p:cNvSpPr>
            <a:spLocks noGrp="1"/>
          </p:cNvSpPr>
          <p:nvPr>
            <p:ph type="title"/>
          </p:nvPr>
        </p:nvSpPr>
        <p:spPr>
          <a:xfrm>
            <a:off x="412315" y="457998"/>
            <a:ext cx="9376775" cy="429145"/>
          </a:xfrm>
        </p:spPr>
        <p:txBody>
          <a:bodyPr/>
          <a:lstStyle/>
          <a:p>
            <a:r>
              <a:rPr lang="en-US" sz="3000"/>
              <a:t>I-710 South Corridor ZE Truck Program </a:t>
            </a:r>
            <a:r>
              <a:rPr lang="en-US" sz="3000" b="1">
                <a:solidFill>
                  <a:srgbClr val="FFFFFF"/>
                </a:solidFill>
                <a:latin typeface="Calibri" panose="020F0502020204030204"/>
                <a:cs typeface="Calibri"/>
              </a:rPr>
              <a:t>Principles</a:t>
            </a:r>
            <a:br>
              <a:rPr lang="en-US" sz="2800" b="1">
                <a:solidFill>
                  <a:srgbClr val="FFFFFF"/>
                </a:solidFill>
                <a:latin typeface="Calibri" panose="020F0502020204030204"/>
                <a:cs typeface="Calibri"/>
              </a:rPr>
            </a:br>
            <a:endParaRPr lang="en-US" sz="2800"/>
          </a:p>
        </p:txBody>
      </p:sp>
      <p:sp>
        <p:nvSpPr>
          <p:cNvPr id="3" name="Content Placeholder 2">
            <a:extLst>
              <a:ext uri="{FF2B5EF4-FFF2-40B4-BE49-F238E27FC236}">
                <a16:creationId xmlns:a16="http://schemas.microsoft.com/office/drawing/2014/main" id="{A97B0D88-D163-4900-BD97-784607BC4403}"/>
              </a:ext>
            </a:extLst>
          </p:cNvPr>
          <p:cNvSpPr>
            <a:spLocks noGrp="1"/>
          </p:cNvSpPr>
          <p:nvPr>
            <p:ph idx="1"/>
          </p:nvPr>
        </p:nvSpPr>
        <p:spPr>
          <a:xfrm>
            <a:off x="412315" y="1057145"/>
            <a:ext cx="11077575" cy="5128284"/>
          </a:xfrm>
        </p:spPr>
        <p:txBody>
          <a:bodyPr vert="horz" lIns="91440" tIns="45720" rIns="91440" bIns="45720" rtlCol="0" anchor="t">
            <a:normAutofit/>
          </a:bodyPr>
          <a:lstStyle/>
          <a:p>
            <a:pPr marL="0" indent="0">
              <a:buNone/>
            </a:pPr>
            <a:endParaRPr lang="en-US" b="1" u="sng">
              <a:cs typeface="Calibri"/>
            </a:endParaRPr>
          </a:p>
          <a:p>
            <a:pPr marL="457200" lvl="1" indent="0">
              <a:buNone/>
            </a:pPr>
            <a:endParaRPr lang="en-US">
              <a:cs typeface="Calibri" panose="020F0502020204030204"/>
            </a:endParaRPr>
          </a:p>
        </p:txBody>
      </p:sp>
      <p:sp>
        <p:nvSpPr>
          <p:cNvPr id="4" name="Slide Number Placeholder 3">
            <a:extLst>
              <a:ext uri="{FF2B5EF4-FFF2-40B4-BE49-F238E27FC236}">
                <a16:creationId xmlns:a16="http://schemas.microsoft.com/office/drawing/2014/main" id="{A0E00A9A-4A4E-4AC0-A9C1-AD88BCC8723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2983EEE-B54B-491E-814F-4382B8EE791D}"/>
              </a:ext>
            </a:extLst>
          </p:cNvPr>
          <p:cNvSpPr txBox="1"/>
          <p:nvPr/>
        </p:nvSpPr>
        <p:spPr>
          <a:xfrm>
            <a:off x="534806" y="1057145"/>
            <a:ext cx="10615547" cy="1815882"/>
          </a:xfrm>
          <a:prstGeom prst="rect">
            <a:avLst/>
          </a:prstGeom>
          <a:noFill/>
        </p:spPr>
        <p:txBody>
          <a:bodyPr wrap="square" lIns="91440" tIns="45720" rIns="91440" bIns="4572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AB4C8"/>
              </a:solidFill>
              <a:effectLst/>
              <a:uLnTx/>
              <a:uFillTx/>
              <a:latin typeface="Calibri" panose="020F0502020204030204"/>
              <a:ea typeface="+mn-ea"/>
              <a:cs typeface="+mn-cs"/>
            </a:endParaRPr>
          </a:p>
          <a:p>
            <a:pPr>
              <a:defRPr/>
            </a:pP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I support the I-710 </a:t>
            </a:r>
            <a:r>
              <a:rPr kumimoji="0" lang="en-US" sz="2800" b="1" i="0" u="none" strike="noStrike" kern="1200" cap="none" spc="0" normalizeH="0" baseline="0" noProof="0" err="1">
                <a:ln>
                  <a:noFill/>
                </a:ln>
                <a:solidFill>
                  <a:srgbClr val="2AB4C8"/>
                </a:solidFill>
                <a:effectLst/>
                <a:uLnTx/>
                <a:uFillTx/>
                <a:latin typeface="Calibri" panose="020F0502020204030204"/>
                <a:ea typeface="+mn-ea"/>
                <a:cs typeface="+mn-cs"/>
              </a:rPr>
              <a:t>Sout</a:t>
            </a:r>
            <a:r>
              <a:rPr lang="en-US" sz="2800" b="1">
                <a:solidFill>
                  <a:srgbClr val="2AB4C8"/>
                </a:solidFill>
                <a:latin typeface="Calibri" panose="020F0502020204030204"/>
              </a:rPr>
              <a:t>h Corridor ZE Truck Program Principles</a:t>
            </a: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a:t>
            </a:r>
            <a:endParaRPr lang="en-US" sz="2800" b="1" i="0" u="none" strike="noStrike" kern="1200" cap="none" spc="0" normalizeH="0" baseline="0" noProof="0">
              <a:ln>
                <a:noFill/>
              </a:ln>
              <a:solidFill>
                <a:srgbClr val="2AB4C8"/>
              </a:solidFill>
              <a:effectLst/>
              <a:uLnTx/>
              <a:uFillTx/>
              <a:latin typeface="Calibri" panose="020F0502020204030204"/>
              <a:ea typeface="Calibri"/>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FF0000"/>
              </a:solidFill>
              <a:effectLst/>
              <a:uLnTx/>
              <a:uFillTx/>
              <a:latin typeface="Calibri" panose="020F0502020204030204"/>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Calibri" panose="020F0502020204030204"/>
            </a:endParaRPr>
          </a:p>
        </p:txBody>
      </p:sp>
      <p:pic>
        <p:nvPicPr>
          <p:cNvPr id="5" name="Picture 4">
            <a:extLst>
              <a:ext uri="{FF2B5EF4-FFF2-40B4-BE49-F238E27FC236}">
                <a16:creationId xmlns:a16="http://schemas.microsoft.com/office/drawing/2014/main" id="{A6DC19EB-2513-FDBD-6986-075159C4F934}"/>
              </a:ext>
            </a:extLst>
          </p:cNvPr>
          <p:cNvPicPr>
            <a:picLocks noChangeAspect="1"/>
          </p:cNvPicPr>
          <p:nvPr/>
        </p:nvPicPr>
        <p:blipFill>
          <a:blip r:embed="rId3"/>
          <a:stretch>
            <a:fillRect/>
          </a:stretch>
        </p:blipFill>
        <p:spPr>
          <a:xfrm>
            <a:off x="2419919" y="2289615"/>
            <a:ext cx="7352162" cy="2901640"/>
          </a:xfrm>
          <a:prstGeom prst="rect">
            <a:avLst/>
          </a:prstGeom>
        </p:spPr>
      </p:pic>
    </p:spTree>
    <p:extLst>
      <p:ext uri="{BB962C8B-B14F-4D97-AF65-F5344CB8AC3E}">
        <p14:creationId xmlns:p14="http://schemas.microsoft.com/office/powerpoint/2010/main" val="38192633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6EEFB31-76B4-944F-ADBE-6E46694F2009}"/>
              </a:ext>
            </a:extLst>
          </p:cNvPr>
          <p:cNvSpPr txBox="1">
            <a:spLocks/>
          </p:cNvSpPr>
          <p:nvPr/>
        </p:nvSpPr>
        <p:spPr>
          <a:xfrm>
            <a:off x="5704114" y="1040186"/>
            <a:ext cx="5573486" cy="543997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marL="0" indent="0">
              <a:buNone/>
              <a:defRPr/>
            </a:pP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I support the I-710 </a:t>
            </a:r>
            <a:r>
              <a:rPr lang="en-US" b="1">
                <a:solidFill>
                  <a:srgbClr val="2AB4C8"/>
                </a:solidFill>
                <a:latin typeface="Calibri" panose="020F0502020204030204"/>
              </a:rPr>
              <a:t>South</a:t>
            </a:r>
            <a:r>
              <a:rPr lang="en-US" sz="2800" b="1">
                <a:solidFill>
                  <a:srgbClr val="2AB4C8"/>
                </a:solidFill>
                <a:latin typeface="Calibri" panose="020F0502020204030204"/>
              </a:rPr>
              <a:t> Corridor ZE Truck Program Principles</a:t>
            </a:r>
            <a:r>
              <a:rPr kumimoji="0" lang="en-US" sz="2800" b="1" i="0" u="none" strike="noStrike" kern="1200" cap="none" spc="0" normalizeH="0" baseline="0" noProof="0">
                <a:ln>
                  <a:noFill/>
                </a:ln>
                <a:solidFill>
                  <a:srgbClr val="2AB4C8"/>
                </a:solidFill>
                <a:effectLst/>
                <a:uLnTx/>
                <a:uFillTx/>
                <a:latin typeface="Calibri" panose="020F0502020204030204"/>
                <a:ea typeface="+mn-ea"/>
                <a:cs typeface="+mn-cs"/>
              </a:rPr>
              <a:t>.</a:t>
            </a:r>
            <a:endParaRPr lang="en-US" sz="2800" b="1" i="0" u="none" strike="noStrike" kern="1200" cap="none" spc="0" normalizeH="0" baseline="0" noProof="0">
              <a:ln>
                <a:noFill/>
              </a:ln>
              <a:solidFill>
                <a:srgbClr val="2AB4C8"/>
              </a:solidFill>
              <a:effectLst/>
              <a:uLnTx/>
              <a:uFillTx/>
              <a:latin typeface="Calibri" panose="020F0502020204030204"/>
              <a:ea typeface="Calibri"/>
              <a:cs typeface="Calibri"/>
            </a:endParaRPr>
          </a:p>
          <a:p>
            <a:pPr marL="0" indent="0">
              <a:buNone/>
              <a:defRPr/>
            </a:pPr>
            <a:endParaRPr lang="en-US" sz="1800" b="1">
              <a:latin typeface="Calibri" panose="020F0502020204030204"/>
              <a:cs typeface="Calibri"/>
            </a:endParaRPr>
          </a:p>
        </p:txBody>
      </p:sp>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29</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pic>
        <p:nvPicPr>
          <p:cNvPr id="6" name="Picture 5">
            <a:extLst>
              <a:ext uri="{FF2B5EF4-FFF2-40B4-BE49-F238E27FC236}">
                <a16:creationId xmlns:a16="http://schemas.microsoft.com/office/drawing/2014/main" id="{7A421759-8F87-4CE9-8D8D-C2E77AA9B4E5}"/>
              </a:ext>
            </a:extLst>
          </p:cNvPr>
          <p:cNvPicPr>
            <a:picLocks noChangeAspect="1"/>
          </p:cNvPicPr>
          <p:nvPr/>
        </p:nvPicPr>
        <p:blipFill>
          <a:blip r:embed="rId4"/>
          <a:stretch>
            <a:fillRect/>
          </a:stretch>
        </p:blipFill>
        <p:spPr>
          <a:xfrm>
            <a:off x="381000" y="2854509"/>
            <a:ext cx="4978400" cy="1590425"/>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6"/>
              <a:stretch>
                <a:fillRect/>
              </a:stretch>
            </p:blipFill>
            <p:spPr>
              <a:xfrm>
                <a:off x="672497" y="6223259"/>
                <a:ext cx="1014868" cy="297998"/>
              </a:xfrm>
              <a:prstGeom prst="rect">
                <a:avLst/>
              </a:prstGeom>
            </p:spPr>
          </p:pic>
        </p:grpSp>
      </p:grpSp>
      <p:sp>
        <p:nvSpPr>
          <p:cNvPr id="12" name="Content Placeholder 2">
            <a:extLst>
              <a:ext uri="{FF2B5EF4-FFF2-40B4-BE49-F238E27FC236}">
                <a16:creationId xmlns:a16="http://schemas.microsoft.com/office/drawing/2014/main" id="{CE555CA3-E8A4-41B7-BF26-636228F5C209}"/>
              </a:ext>
            </a:extLst>
          </p:cNvPr>
          <p:cNvSpPr txBox="1">
            <a:spLocks/>
          </p:cNvSpPr>
          <p:nvPr/>
        </p:nvSpPr>
        <p:spPr>
          <a:xfrm>
            <a:off x="5800859" y="3354267"/>
            <a:ext cx="5344886" cy="246354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endParaRPr lang="en-US" sz="1800" b="1">
              <a:latin typeface="Calibri" panose="020F0502020204030204"/>
              <a:cs typeface="Calibri"/>
            </a:endParaRPr>
          </a:p>
          <a:p>
            <a:pPr>
              <a:buFont typeface="Wingdings" panose="05000000000000000000" pitchFamily="2" charset="2"/>
              <a:buChar char="q"/>
            </a:pPr>
            <a:r>
              <a:rPr lang="en-US" sz="3200"/>
              <a:t> Yes</a:t>
            </a:r>
          </a:p>
          <a:p>
            <a:pPr>
              <a:buFont typeface="Wingdings" panose="05000000000000000000" pitchFamily="2" charset="2"/>
              <a:buChar char="q"/>
            </a:pPr>
            <a:r>
              <a:rPr lang="en-US" sz="3200"/>
              <a:t> No </a:t>
            </a:r>
          </a:p>
          <a:p>
            <a:pPr>
              <a:buFont typeface="Wingdings" panose="05000000000000000000" pitchFamily="2" charset="2"/>
              <a:buChar char="q"/>
            </a:pPr>
            <a:r>
              <a:rPr lang="en-US" sz="3200"/>
              <a:t> Abstain</a:t>
            </a:r>
            <a:endParaRPr lang="en-US" sz="1600"/>
          </a:p>
          <a:p>
            <a:pPr marL="0" indent="0">
              <a:buNone/>
              <a:defRPr/>
            </a:pPr>
            <a:endParaRPr lang="en-US" sz="1800" b="1">
              <a:latin typeface="Calibri" panose="020F0502020204030204"/>
              <a:cs typeface="Calibri"/>
            </a:endParaRPr>
          </a:p>
        </p:txBody>
      </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9376775" cy="429145"/>
          </a:xfrm>
        </p:spPr>
        <p:txBody>
          <a:bodyPr vert="horz" lIns="91440" tIns="45720" rIns="91440" bIns="45720" rtlCol="0" anchor="ctr">
            <a:noAutofit/>
          </a:bodyPr>
          <a:lstStyle/>
          <a:p>
            <a:r>
              <a:rPr lang="en-US" sz="3000"/>
              <a:t>I-710 South Corridor ZE Truck Program </a:t>
            </a:r>
            <a:r>
              <a:rPr lang="en-US" sz="3000" b="1">
                <a:solidFill>
                  <a:srgbClr val="FFFFFF"/>
                </a:solidFill>
                <a:latin typeface="Calibri" panose="020F0502020204030204"/>
                <a:cs typeface="Calibri"/>
              </a:rPr>
              <a:t>Principles</a:t>
            </a:r>
            <a:endParaRPr lang="en-US" sz="3000"/>
          </a:p>
        </p:txBody>
      </p:sp>
    </p:spTree>
    <p:extLst>
      <p:ext uri="{BB962C8B-B14F-4D97-AF65-F5344CB8AC3E}">
        <p14:creationId xmlns:p14="http://schemas.microsoft.com/office/powerpoint/2010/main" val="38160702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3</a:t>
            </a:fld>
            <a:endParaRPr lang="en-US"/>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extLst>
              <a:ext uri="{28A0092B-C50C-407E-A947-70E740481C1C}">
                <a14:useLocalDpi xmlns:a14="http://schemas.microsoft.com/office/drawing/2010/main" val="0"/>
              </a:ext>
            </a:extLst>
          </a:blip>
          <a:srcRect l="21065" t="5509" r="44254" b="8907"/>
          <a:stretch/>
        </p:blipFill>
        <p:spPr>
          <a:xfrm>
            <a:off x="771617" y="1349733"/>
            <a:ext cx="2565083" cy="4208016"/>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5507972" y="2992076"/>
            <a:ext cx="3570333" cy="492443"/>
          </a:xfrm>
          <a:prstGeom prst="rect">
            <a:avLst/>
          </a:prstGeom>
          <a:noFill/>
        </p:spPr>
        <p:txBody>
          <a:bodyPr wrap="square" rtlCol="0">
            <a:spAutoFit/>
          </a:bodyPr>
          <a:lstStyle/>
          <a:p>
            <a:pPr algn="ctr"/>
            <a:r>
              <a:rPr lang="en-US" sz="2600" b="1"/>
              <a:t>Erika C.B. Morales</a:t>
            </a:r>
          </a:p>
        </p:txBody>
      </p:sp>
      <p:sp>
        <p:nvSpPr>
          <p:cNvPr id="9" name="TextBox 8">
            <a:extLst>
              <a:ext uri="{FF2B5EF4-FFF2-40B4-BE49-F238E27FC236}">
                <a16:creationId xmlns:a16="http://schemas.microsoft.com/office/drawing/2014/main" id="{59D4D7D0-BE5F-495B-AE30-C6BBEBAAC72D}"/>
              </a:ext>
            </a:extLst>
          </p:cNvPr>
          <p:cNvSpPr txBox="1"/>
          <p:nvPr/>
        </p:nvSpPr>
        <p:spPr>
          <a:xfrm>
            <a:off x="3336700" y="3464108"/>
            <a:ext cx="8003569" cy="430887"/>
          </a:xfrm>
          <a:prstGeom prst="rect">
            <a:avLst/>
          </a:prstGeom>
          <a:noFill/>
        </p:spPr>
        <p:txBody>
          <a:bodyPr wrap="square" lIns="91440" tIns="45720" rIns="91440" bIns="45720" rtlCol="0" anchor="t">
            <a:spAutoFit/>
          </a:bodyPr>
          <a:lstStyle/>
          <a:p>
            <a:pPr algn="ctr"/>
            <a:r>
              <a:rPr lang="en-US" sz="2200">
                <a:cs typeface="Arial"/>
              </a:rPr>
              <a:t>Partner, Morales + Morales</a:t>
            </a:r>
          </a:p>
        </p:txBody>
      </p:sp>
    </p:spTree>
    <p:extLst>
      <p:ext uri="{BB962C8B-B14F-4D97-AF65-F5344CB8AC3E}">
        <p14:creationId xmlns:p14="http://schemas.microsoft.com/office/powerpoint/2010/main" val="4557135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00383"/>
          </a:xfrm>
          <a:prstGeom prst="rect">
            <a:avLst/>
          </a:prstGeom>
          <a:solidFill>
            <a:srgbClr val="00B4BD"/>
          </a:solidFill>
        </p:spPr>
        <p:txBody>
          <a:bodyPr wrap="square" lIns="91440" tIns="45720" rIns="91440" bIns="45720" rtlCol="0" anchor="t">
            <a:spAutoFit/>
          </a:bodyPr>
          <a:lstStyle/>
          <a:p>
            <a:pPr algn="ctr">
              <a:spcAft>
                <a:spcPts val="600"/>
              </a:spcAf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3:</a:t>
            </a:r>
            <a:r>
              <a:rPr lang="en-US" sz="4000" b="1">
                <a:solidFill>
                  <a:srgbClr val="FFFFFF"/>
                </a:solidFill>
                <a:latin typeface="Calibri" panose="020F0502020204030204"/>
                <a:cs typeface="Calibri"/>
              </a:rPr>
              <a:t> </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a:p>
            <a:pPr algn="ctr">
              <a:spcAft>
                <a:spcPts val="600"/>
              </a:spcAft>
              <a:defRPr/>
            </a:pPr>
            <a:r>
              <a:rPr lang="en-US" sz="4000" b="1">
                <a:solidFill>
                  <a:srgbClr val="FFFFFF"/>
                </a:solidFill>
                <a:latin typeface="Calibri" panose="020F0502020204030204"/>
                <a:cs typeface="Calibri"/>
              </a:rPr>
              <a:t>Discussion – Proposed Preliminary Tasks </a:t>
            </a:r>
          </a:p>
        </p:txBody>
      </p:sp>
    </p:spTree>
    <p:extLst>
      <p:ext uri="{BB962C8B-B14F-4D97-AF65-F5344CB8AC3E}">
        <p14:creationId xmlns:p14="http://schemas.microsoft.com/office/powerpoint/2010/main" val="3890581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31</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6" name="Title 1">
            <a:extLst>
              <a:ext uri="{FF2B5EF4-FFF2-40B4-BE49-F238E27FC236}">
                <a16:creationId xmlns:a16="http://schemas.microsoft.com/office/drawing/2014/main" id="{282348E5-2B21-B08C-5A55-F78FA11F54D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
        <p:nvSpPr>
          <p:cNvPr id="12" name="TextBox 11">
            <a:extLst>
              <a:ext uri="{FF2B5EF4-FFF2-40B4-BE49-F238E27FC236}">
                <a16:creationId xmlns:a16="http://schemas.microsoft.com/office/drawing/2014/main" id="{C0C094B7-63FA-179E-2DE5-2A9A9C241E8E}"/>
              </a:ext>
            </a:extLst>
          </p:cNvPr>
          <p:cNvSpPr txBox="1"/>
          <p:nvPr/>
        </p:nvSpPr>
        <p:spPr>
          <a:xfrm>
            <a:off x="265637" y="1155560"/>
            <a:ext cx="11611515" cy="3693319"/>
          </a:xfrm>
          <a:prstGeom prst="rect">
            <a:avLst/>
          </a:prstGeom>
          <a:noFill/>
        </p:spPr>
        <p:txBody>
          <a:bodyPr wrap="square" lIns="91440" tIns="45720" rIns="91440" bIns="45720" rtlCol="0" anchor="t">
            <a:spAutoFit/>
          </a:bodyPr>
          <a:lstStyle/>
          <a:p>
            <a:r>
              <a:rPr lang="en-US"/>
              <a:t> </a:t>
            </a:r>
            <a:r>
              <a:rPr lang="en-US" b="1">
                <a:solidFill>
                  <a:srgbClr val="00B4BD"/>
                </a:solidFill>
              </a:rPr>
              <a:t>Task 1:  Identify physical infrastructure needs to support the full deployment of ZE heavy duty trucks along I-710 South.  </a:t>
            </a:r>
          </a:p>
          <a:p>
            <a:endParaRPr lang="en-US"/>
          </a:p>
          <a:p>
            <a:pPr marL="854075" lvl="1" indent="-396875"/>
            <a:r>
              <a:rPr lang="en-US"/>
              <a:t>1.1 Estimate the number of charging and fueling stations to support the number of ZE drayage trucks over the next 10 years, both regional and small in scope.</a:t>
            </a:r>
            <a:endParaRPr lang="en-US">
              <a:cs typeface="Calibri"/>
            </a:endParaRPr>
          </a:p>
          <a:p>
            <a:pPr marL="854075" lvl="1" indent="-396875"/>
            <a:endParaRPr lang="en-US"/>
          </a:p>
          <a:p>
            <a:pPr marL="854075" lvl="1" indent="-396875"/>
            <a:r>
              <a:rPr lang="en-US"/>
              <a:t>1.2 Develop an energy supply plan to ensure that sufficient energy will be provided without compromising other energy uses along the corridor.</a:t>
            </a:r>
            <a:endParaRPr lang="en-US">
              <a:cs typeface="Calibri"/>
            </a:endParaRPr>
          </a:p>
          <a:p>
            <a:pPr marL="854075" lvl="1" indent="-396875"/>
            <a:endParaRPr lang="en-US"/>
          </a:p>
          <a:p>
            <a:pPr marL="854075" lvl="1" indent="-396875"/>
            <a:r>
              <a:rPr lang="en-US"/>
              <a:t>1.3 Develop a methodology and evaluation criteria for ZE charging/fueling site selection</a:t>
            </a:r>
            <a:endParaRPr lang="en-US">
              <a:cs typeface="Calibri"/>
            </a:endParaRPr>
          </a:p>
          <a:p>
            <a:pPr marL="854075" lvl="1" indent="-396875"/>
            <a:endParaRPr lang="en-US"/>
          </a:p>
          <a:p>
            <a:pPr marL="854075" lvl="1" indent="-396875"/>
            <a:r>
              <a:rPr lang="en-US"/>
              <a:t>1.4 Identify existing legislative and regulatory barriers that hinder the deployment of physical support infrastructure</a:t>
            </a:r>
            <a:endParaRPr lang="en-US">
              <a:cs typeface="Calibri"/>
            </a:endParaRPr>
          </a:p>
          <a:p>
            <a:pPr marL="854075" lvl="1" indent="-396875"/>
            <a:endParaRPr lang="en-US"/>
          </a:p>
          <a:p>
            <a:pPr marL="854075" lvl="1" indent="-396875"/>
            <a:r>
              <a:rPr lang="en-US"/>
              <a:t>1.5 Collaborate with regional partners to chart a regional path for ZE infrastructure development</a:t>
            </a:r>
          </a:p>
        </p:txBody>
      </p:sp>
    </p:spTree>
    <p:extLst>
      <p:ext uri="{BB962C8B-B14F-4D97-AF65-F5344CB8AC3E}">
        <p14:creationId xmlns:p14="http://schemas.microsoft.com/office/powerpoint/2010/main" val="18898699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32</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3970318"/>
          </a:xfrm>
          <a:prstGeom prst="rect">
            <a:avLst/>
          </a:prstGeom>
          <a:noFill/>
        </p:spPr>
        <p:txBody>
          <a:bodyPr wrap="square" lIns="91440" tIns="45720" rIns="91440" bIns="45720" rtlCol="0" anchor="t">
            <a:spAutoFit/>
          </a:bodyPr>
          <a:lstStyle/>
          <a:p>
            <a:r>
              <a:rPr lang="en-US" b="1">
                <a:solidFill>
                  <a:srgbClr val="00B4BD"/>
                </a:solidFill>
              </a:rPr>
              <a:t>Task 2: Create a mechanism to assist small trucking businesses to access ZE trucks in a timely manner</a:t>
            </a:r>
          </a:p>
          <a:p>
            <a:endParaRPr lang="en-US"/>
          </a:p>
          <a:p>
            <a:pPr marL="854075" lvl="1" indent="-396875"/>
            <a:r>
              <a:rPr lang="en-US" sz="1800" i="0" u="none" strike="noStrike">
                <a:solidFill>
                  <a:srgbClr val="000000"/>
                </a:solidFill>
                <a:effectLst/>
                <a:latin typeface="Calibri"/>
                <a:cs typeface="Calibri"/>
              </a:rPr>
              <a:t>2.1 Draft a mechanism for Metro to provide technical assistance focused on supporting independent owner/operators in transitioning to </a:t>
            </a:r>
            <a:r>
              <a:rPr lang="en-US">
                <a:solidFill>
                  <a:srgbClr val="000000"/>
                </a:solidFill>
                <a:latin typeface="Calibri"/>
                <a:cs typeface="Calibri"/>
              </a:rPr>
              <a:t>Class 8 </a:t>
            </a:r>
            <a:r>
              <a:rPr lang="en-US" sz="1800" i="0" u="none" strike="noStrike">
                <a:solidFill>
                  <a:srgbClr val="000000"/>
                </a:solidFill>
                <a:effectLst/>
                <a:latin typeface="Calibri"/>
                <a:cs typeface="Calibri"/>
              </a:rPr>
              <a:t>ZE trucks</a:t>
            </a:r>
            <a:r>
              <a:rPr lang="en-US"/>
              <a:t> </a:t>
            </a:r>
            <a:endParaRPr lang="en-US">
              <a:cs typeface="Calibri"/>
            </a:endParaRPr>
          </a:p>
          <a:p>
            <a:pPr marL="854075" lvl="1" indent="-396875"/>
            <a:endParaRPr lang="en-US"/>
          </a:p>
          <a:p>
            <a:pPr marL="854075" lvl="1" indent="-396875"/>
            <a:r>
              <a:rPr lang="en-US" sz="1800" i="0" u="none" strike="noStrike">
                <a:solidFill>
                  <a:srgbClr val="000000"/>
                </a:solidFill>
                <a:effectLst/>
                <a:latin typeface="Calibri" panose="020F0502020204030204"/>
                <a:cs typeface="Calibri" panose="020F0502020204030204"/>
              </a:rPr>
              <a:t>2.2 Partner with CARB to design and roll out a pilot program that is specifically aimed at leasing </a:t>
            </a:r>
            <a:r>
              <a:rPr lang="en-US">
                <a:solidFill>
                  <a:srgbClr val="000000"/>
                </a:solidFill>
                <a:latin typeface="Calibri" panose="020F0502020204030204"/>
                <a:cs typeface="Calibri" panose="020F0502020204030204"/>
              </a:rPr>
              <a:t>Class 8 ZE </a:t>
            </a:r>
            <a:r>
              <a:rPr lang="en-US" sz="1800" i="0" u="none" strike="noStrike">
                <a:solidFill>
                  <a:srgbClr val="000000"/>
                </a:solidFill>
                <a:effectLst/>
                <a:latin typeface="Calibri"/>
                <a:cs typeface="Calibri"/>
              </a:rPr>
              <a:t>trucks to small business owners so that they can test the concept and provide real user feedback</a:t>
            </a:r>
            <a:r>
              <a:rPr lang="en-US">
                <a:solidFill>
                  <a:srgbClr val="000000"/>
                </a:solidFill>
                <a:latin typeface="Calibri"/>
                <a:cs typeface="Calibri"/>
              </a:rPr>
              <a:t> </a:t>
            </a:r>
            <a:endParaRPr lang="en-US" sz="1800" i="0" u="none" strike="noStrike">
              <a:solidFill>
                <a:srgbClr val="000000"/>
              </a:solidFill>
              <a:effectLst/>
              <a:latin typeface="Calibri" panose="020F0502020204030204" pitchFamily="34" charset="0"/>
              <a:cs typeface="Calibri"/>
            </a:endParaRPr>
          </a:p>
          <a:p>
            <a:pPr marL="854075" lvl="1" indent="-396875"/>
            <a:endParaRPr lang="en-US"/>
          </a:p>
          <a:p>
            <a:pPr marL="854075" lvl="1" indent="-396875"/>
            <a:r>
              <a:rPr lang="en-US" sz="1800" i="0" u="none" strike="noStrike">
                <a:solidFill>
                  <a:srgbClr val="000000"/>
                </a:solidFill>
                <a:effectLst/>
                <a:latin typeface="Calibri" panose="020F0502020204030204"/>
                <a:cs typeface="Calibri" panose="020F0502020204030204"/>
              </a:rPr>
              <a:t>2.3 Explore additional funding and incentive opportunities to cover the cost differential between a new </a:t>
            </a:r>
            <a:r>
              <a:rPr lang="en-US">
                <a:solidFill>
                  <a:srgbClr val="000000"/>
                </a:solidFill>
                <a:latin typeface="Calibri" panose="020F0502020204030204"/>
                <a:cs typeface="Calibri" panose="020F0502020204030204"/>
              </a:rPr>
              <a:t>Class 8 ZE </a:t>
            </a:r>
            <a:r>
              <a:rPr lang="en-US" sz="1800" i="0" u="none" strike="noStrike">
                <a:solidFill>
                  <a:srgbClr val="000000"/>
                </a:solidFill>
                <a:effectLst/>
                <a:latin typeface="Calibri" panose="020F0502020204030204"/>
                <a:cs typeface="Calibri" panose="020F0502020204030204"/>
              </a:rPr>
              <a:t>truck and a used diesel</a:t>
            </a:r>
            <a:r>
              <a:rPr lang="en-US">
                <a:solidFill>
                  <a:srgbClr val="000000"/>
                </a:solidFill>
                <a:latin typeface="Calibri"/>
                <a:cs typeface="Calibri"/>
              </a:rPr>
              <a:t> Class 8</a:t>
            </a:r>
            <a:r>
              <a:rPr lang="en-US" sz="1800" i="0" u="none" strike="noStrike">
                <a:solidFill>
                  <a:srgbClr val="000000"/>
                </a:solidFill>
                <a:effectLst/>
                <a:latin typeface="Calibri" panose="020F0502020204030204"/>
                <a:cs typeface="Calibri" panose="020F0502020204030204"/>
              </a:rPr>
              <a:t> truck </a:t>
            </a:r>
            <a:r>
              <a:rPr lang="en-US"/>
              <a:t> </a:t>
            </a:r>
            <a:endParaRPr lang="en-US">
              <a:cs typeface="Calibri"/>
            </a:endParaRPr>
          </a:p>
          <a:p>
            <a:pPr marL="854075" lvl="1" indent="-396875"/>
            <a:endParaRPr lang="en-US"/>
          </a:p>
          <a:p>
            <a:pPr marL="854075" lvl="1" indent="-396875"/>
            <a:r>
              <a:rPr lang="en-US" sz="1800" i="0" u="none" strike="noStrike">
                <a:solidFill>
                  <a:srgbClr val="000000"/>
                </a:solidFill>
                <a:effectLst/>
                <a:latin typeface="Calibri"/>
                <a:cs typeface="Calibri"/>
              </a:rPr>
              <a:t>2.4 Establish a multi-year technical assistance service aimed at helping small businesses with vehicle and charging infrastructure installation from beginning to end</a:t>
            </a:r>
            <a:r>
              <a:rPr lang="en-US">
                <a:solidFill>
                  <a:srgbClr val="000000"/>
                </a:solidFill>
                <a:latin typeface="Calibri"/>
                <a:cs typeface="Calibri"/>
              </a:rPr>
              <a:t>, focusing on those businesses within the I-710 South Corridor study area. </a:t>
            </a:r>
            <a:endParaRPr lang="en-US">
              <a:latin typeface="Calibri"/>
              <a:cs typeface="Calibri"/>
            </a:endParaRPr>
          </a:p>
        </p:txBody>
      </p:sp>
      <p:sp>
        <p:nvSpPr>
          <p:cNvPr id="14" name="Title 1">
            <a:extLst>
              <a:ext uri="{FF2B5EF4-FFF2-40B4-BE49-F238E27FC236}">
                <a16:creationId xmlns:a16="http://schemas.microsoft.com/office/drawing/2014/main" id="{EEF19B0A-902A-7FA0-8D83-1D88B2F0767F}"/>
              </a:ext>
            </a:extLst>
          </p:cNvPr>
          <p:cNvSpPr>
            <a:spLocks noGrp="1"/>
          </p:cNvSpPr>
          <p:nvPr>
            <p:ph type="title"/>
          </p:nvPr>
        </p:nvSpPr>
        <p:spPr>
          <a:xfrm>
            <a:off x="457200" y="146050"/>
            <a:ext cx="10375900" cy="685800"/>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19582780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33</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2862322"/>
          </a:xfrm>
          <a:prstGeom prst="rect">
            <a:avLst/>
          </a:prstGeom>
          <a:noFill/>
        </p:spPr>
        <p:txBody>
          <a:bodyPr wrap="square" lIns="91440" tIns="45720" rIns="91440" bIns="45720" rtlCol="0" anchor="t">
            <a:spAutoFit/>
          </a:bodyPr>
          <a:lstStyle/>
          <a:p>
            <a:r>
              <a:rPr lang="en-US" b="1">
                <a:solidFill>
                  <a:srgbClr val="00B4BD"/>
                </a:solidFill>
                <a:ea typeface="+mn-lt"/>
                <a:cs typeface="+mn-lt"/>
              </a:rPr>
              <a:t>Task 3: Ensure LA County has a skilled workforce to support large scale ZE Truck deployment </a:t>
            </a:r>
            <a:endParaRPr lang="en-US" b="1">
              <a:solidFill>
                <a:srgbClr val="00B4BD"/>
              </a:solidFill>
              <a:cs typeface="Calibri"/>
            </a:endParaRPr>
          </a:p>
          <a:p>
            <a:endParaRPr lang="en-US"/>
          </a:p>
          <a:p>
            <a:pPr marL="854075" lvl="1" indent="-396875"/>
            <a:r>
              <a:rPr lang="en-US">
                <a:ea typeface="+mn-lt"/>
                <a:cs typeface="+mn-lt"/>
              </a:rPr>
              <a:t>3.1 Evaluate various workforce efforts within LA County that are geared towards workers engaged </a:t>
            </a:r>
            <a:r>
              <a:rPr lang="en-US" sz="1800" i="0" u="none" strike="noStrike">
                <a:effectLst/>
                <a:ea typeface="+mn-lt"/>
                <a:cs typeface="+mn-lt"/>
              </a:rPr>
              <a:t>in ZE </a:t>
            </a:r>
            <a:r>
              <a:rPr lang="en-US">
                <a:ea typeface="+mn-lt"/>
                <a:cs typeface="+mn-lt"/>
              </a:rPr>
              <a:t>heavy duty vehicles and infrastructure </a:t>
            </a:r>
            <a:endParaRPr lang="en-US"/>
          </a:p>
          <a:p>
            <a:pPr marL="854075" lvl="1" indent="-396875"/>
            <a:endParaRPr lang="en-US">
              <a:cs typeface="Calibri" panose="020F0502020204030204"/>
            </a:endParaRPr>
          </a:p>
          <a:p>
            <a:pPr marL="854075" lvl="1" indent="-396875"/>
            <a:r>
              <a:rPr lang="en-US">
                <a:ea typeface="+mn-lt"/>
                <a:cs typeface="+mn-lt"/>
              </a:rPr>
              <a:t>3.2 Identify Metro’s role in supporting workforce investment in support of </a:t>
            </a:r>
            <a:r>
              <a:rPr lang="en-US" sz="1800" i="0" u="none" strike="noStrike">
                <a:effectLst/>
                <a:ea typeface="+mn-lt"/>
                <a:cs typeface="+mn-lt"/>
              </a:rPr>
              <a:t>ZE </a:t>
            </a:r>
            <a:r>
              <a:rPr lang="en-US">
                <a:ea typeface="+mn-lt"/>
                <a:cs typeface="+mn-lt"/>
              </a:rPr>
              <a:t>truck deployment </a:t>
            </a:r>
            <a:r>
              <a:rPr lang="en-US" sz="1800" i="0" u="none" strike="noStrike">
                <a:effectLst/>
                <a:ea typeface="+mn-lt"/>
                <a:cs typeface="+mn-lt"/>
              </a:rPr>
              <a:t>and </a:t>
            </a:r>
            <a:r>
              <a:rPr lang="en-US">
                <a:ea typeface="+mn-lt"/>
                <a:cs typeface="+mn-lt"/>
              </a:rPr>
              <a:t>supporting infrastructure</a:t>
            </a:r>
            <a:endParaRPr lang="en-US"/>
          </a:p>
          <a:p>
            <a:pPr marL="854075" lvl="1" indent="-396875"/>
            <a:endParaRPr lang="en-US"/>
          </a:p>
          <a:p>
            <a:pPr marL="854075" lvl="1" indent="-396875"/>
            <a:r>
              <a:rPr lang="en-US">
                <a:ea typeface="+mn-lt"/>
                <a:cs typeface="+mn-lt"/>
              </a:rPr>
              <a:t>3.3 Collaborate with partners </a:t>
            </a:r>
            <a:r>
              <a:rPr lang="en-US" sz="1800" i="0" u="none" strike="noStrike">
                <a:effectLst/>
                <a:ea typeface="+mn-lt"/>
                <a:cs typeface="+mn-lt"/>
              </a:rPr>
              <a:t>to </a:t>
            </a:r>
            <a:r>
              <a:rPr lang="en-US">
                <a:ea typeface="+mn-lt"/>
                <a:cs typeface="+mn-lt"/>
              </a:rPr>
              <a:t>establish a workforce development outreach strategy</a:t>
            </a:r>
            <a:endParaRPr lang="en-US"/>
          </a:p>
          <a:p>
            <a:pPr marL="854075" lvl="1" indent="-396875"/>
            <a:endParaRPr lang="en-US"/>
          </a:p>
        </p:txBody>
      </p:sp>
      <p:sp>
        <p:nvSpPr>
          <p:cNvPr id="15" name="Title 1">
            <a:extLst>
              <a:ext uri="{FF2B5EF4-FFF2-40B4-BE49-F238E27FC236}">
                <a16:creationId xmlns:a16="http://schemas.microsoft.com/office/drawing/2014/main" id="{8CE2D342-A89A-9F33-7A4D-1DA955BBEFED}"/>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31436984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34</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3416320"/>
          </a:xfrm>
          <a:prstGeom prst="rect">
            <a:avLst/>
          </a:prstGeom>
          <a:noFill/>
        </p:spPr>
        <p:txBody>
          <a:bodyPr wrap="square" lIns="91440" tIns="45720" rIns="91440" bIns="45720" rtlCol="0" anchor="t">
            <a:spAutoFit/>
          </a:bodyPr>
          <a:lstStyle/>
          <a:p>
            <a:r>
              <a:rPr lang="en-US" b="1">
                <a:solidFill>
                  <a:srgbClr val="00B4BD"/>
                </a:solidFill>
                <a:ea typeface="+mn-lt"/>
                <a:cs typeface="+mn-lt"/>
              </a:rPr>
              <a:t>Task 4: Develop full-funding strategy to realize the ZE drayage deployment along I-710</a:t>
            </a:r>
            <a:endParaRPr lang="en-US" b="1">
              <a:solidFill>
                <a:srgbClr val="00B4BD"/>
              </a:solidFill>
              <a:cs typeface="Calibri"/>
            </a:endParaRPr>
          </a:p>
          <a:p>
            <a:endParaRPr lang="en-US"/>
          </a:p>
          <a:p>
            <a:pPr marL="854075" lvl="1" indent="-396875"/>
            <a:r>
              <a:rPr lang="en-US">
                <a:ea typeface="+mn-lt"/>
                <a:cs typeface="+mn-lt"/>
              </a:rPr>
              <a:t>4.1 identify regional partners and their programs that Metro could leverage</a:t>
            </a:r>
            <a:endParaRPr lang="en-US"/>
          </a:p>
          <a:p>
            <a:pPr marL="854075" lvl="1" indent="-396875"/>
            <a:endParaRPr lang="en-US">
              <a:cs typeface="Calibri" panose="020F0502020204030204"/>
            </a:endParaRPr>
          </a:p>
          <a:p>
            <a:pPr marL="854075" lvl="1" indent="-396875"/>
            <a:r>
              <a:rPr lang="en-US">
                <a:ea typeface="+mn-lt"/>
                <a:cs typeface="+mn-lt"/>
              </a:rPr>
              <a:t>4.2 Identify immediate opportunities to support grant applications underway</a:t>
            </a:r>
            <a:endParaRPr lang="en-US"/>
          </a:p>
          <a:p>
            <a:pPr marL="854075" lvl="1" indent="-396875"/>
            <a:endParaRPr lang="en-US"/>
          </a:p>
          <a:p>
            <a:pPr marL="854075" lvl="1" indent="-396875"/>
            <a:r>
              <a:rPr lang="en-US">
                <a:ea typeface="+mn-lt"/>
                <a:cs typeface="+mn-lt"/>
              </a:rPr>
              <a:t>4.3 Monitor and support near-term deployment programs</a:t>
            </a:r>
            <a:endParaRPr lang="en-US"/>
          </a:p>
          <a:p>
            <a:pPr marL="854075" lvl="1" indent="-396875"/>
            <a:endParaRPr lang="en-US">
              <a:cs typeface="Calibri"/>
            </a:endParaRPr>
          </a:p>
          <a:p>
            <a:pPr marL="803275" lvl="1" indent="-346075"/>
            <a:r>
              <a:rPr lang="en-US">
                <a:ea typeface="+mn-lt"/>
                <a:cs typeface="+mn-lt"/>
              </a:rPr>
              <a:t>4.4 Develop or advocate for augmented or new revenue streams to support ongoing implementation of clean truck technology</a:t>
            </a:r>
            <a:endParaRPr lang="en-US"/>
          </a:p>
          <a:p>
            <a:pPr marL="854075" lvl="1" indent="-396875"/>
            <a:endParaRPr lang="en-US">
              <a:cs typeface="Calibri"/>
            </a:endParaRPr>
          </a:p>
          <a:p>
            <a:pPr marL="854075" lvl="1" indent="-396875"/>
            <a:endParaRPr lang="en-US">
              <a:cs typeface="Calibri"/>
            </a:endParaRPr>
          </a:p>
        </p:txBody>
      </p:sp>
      <p:sp>
        <p:nvSpPr>
          <p:cNvPr id="13" name="Title 1">
            <a:extLst>
              <a:ext uri="{FF2B5EF4-FFF2-40B4-BE49-F238E27FC236}">
                <a16:creationId xmlns:a16="http://schemas.microsoft.com/office/drawing/2014/main" id="{22CB36AF-AD8B-95AA-0F19-40E83183D9FC}"/>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30657563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68B718-1740-4B80-B6C9-C8BAA8BEF624}"/>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35</a:t>
            </a:fld>
            <a:endParaRPr lang="en-US" sz="1200">
              <a:solidFill>
                <a:schemeClr val="tx1">
                  <a:tint val="75000"/>
                </a:schemeClr>
              </a:solidFill>
            </a:endParaRPr>
          </a:p>
        </p:txBody>
      </p:sp>
      <p:pic>
        <p:nvPicPr>
          <p:cNvPr id="3" name="Picture 6" descr="Logo, company name&#10;&#10;Description automatically generated">
            <a:extLst>
              <a:ext uri="{FF2B5EF4-FFF2-40B4-BE49-F238E27FC236}">
                <a16:creationId xmlns:a16="http://schemas.microsoft.com/office/drawing/2014/main" id="{AD196979-E477-3BDE-3C09-1F672EF90642}"/>
              </a:ext>
            </a:extLst>
          </p:cNvPr>
          <p:cNvPicPr>
            <a:picLocks noChangeAspect="1"/>
          </p:cNvPicPr>
          <p:nvPr/>
        </p:nvPicPr>
        <p:blipFill>
          <a:blip r:embed="rId3"/>
          <a:stretch>
            <a:fillRect/>
          </a:stretch>
        </p:blipFill>
        <p:spPr>
          <a:xfrm>
            <a:off x="253041" y="6074253"/>
            <a:ext cx="1952446" cy="546701"/>
          </a:xfrm>
          <a:prstGeom prst="rect">
            <a:avLst/>
          </a:prstGeom>
        </p:spPr>
      </p:pic>
      <p:grpSp>
        <p:nvGrpSpPr>
          <p:cNvPr id="7" name="Group 6">
            <a:extLst>
              <a:ext uri="{FF2B5EF4-FFF2-40B4-BE49-F238E27FC236}">
                <a16:creationId xmlns:a16="http://schemas.microsoft.com/office/drawing/2014/main" id="{B1DCF8A3-0BD0-4C9F-88C8-B0A60E055DC8}"/>
              </a:ext>
            </a:extLst>
          </p:cNvPr>
          <p:cNvGrpSpPr/>
          <p:nvPr/>
        </p:nvGrpSpPr>
        <p:grpSpPr>
          <a:xfrm>
            <a:off x="381000" y="6150597"/>
            <a:ext cx="1457119" cy="470357"/>
            <a:chOff x="2085360" y="5841270"/>
            <a:chExt cx="1457119" cy="470357"/>
          </a:xfrm>
        </p:grpSpPr>
        <p:sp>
          <p:nvSpPr>
            <p:cNvPr id="8" name="Rectangle 7">
              <a:extLst>
                <a:ext uri="{FF2B5EF4-FFF2-40B4-BE49-F238E27FC236}">
                  <a16:creationId xmlns:a16="http://schemas.microsoft.com/office/drawing/2014/main" id="{71093D3C-5329-402D-8D19-2F39FAE717E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9" name="Group 8">
              <a:extLst>
                <a:ext uri="{FF2B5EF4-FFF2-40B4-BE49-F238E27FC236}">
                  <a16:creationId xmlns:a16="http://schemas.microsoft.com/office/drawing/2014/main" id="{78B14442-12D7-4F6D-B0A7-CFC9D1F8FC7D}"/>
                </a:ext>
              </a:extLst>
            </p:cNvPr>
            <p:cNvGrpSpPr/>
            <p:nvPr/>
          </p:nvGrpSpPr>
          <p:grpSpPr>
            <a:xfrm>
              <a:off x="2154894" y="5873388"/>
              <a:ext cx="1387585" cy="406123"/>
              <a:chOff x="299780" y="6166127"/>
              <a:chExt cx="1387585" cy="406123"/>
            </a:xfrm>
          </p:grpSpPr>
          <p:pic>
            <p:nvPicPr>
              <p:cNvPr id="10" name="Picture 9" descr="Logo&#10;&#10;Description automatically generated">
                <a:extLst>
                  <a:ext uri="{FF2B5EF4-FFF2-40B4-BE49-F238E27FC236}">
                    <a16:creationId xmlns:a16="http://schemas.microsoft.com/office/drawing/2014/main" id="{8D540462-F9D4-441E-A6E9-F244FFEA8537}"/>
                  </a:ext>
                </a:extLst>
              </p:cNvPr>
              <p:cNvPicPr>
                <a:picLocks noChangeAspect="1"/>
              </p:cNvPicPr>
              <p:nvPr/>
            </p:nvPicPr>
            <p:blipFill>
              <a:blip r:embed="rId4"/>
              <a:stretch>
                <a:fillRect/>
              </a:stretch>
            </p:blipFill>
            <p:spPr>
              <a:xfrm>
                <a:off x="299780" y="6166127"/>
                <a:ext cx="406123" cy="406123"/>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2D68F2C9-BA5A-47A3-ACA6-D558FC34FE11}"/>
                  </a:ext>
                </a:extLst>
              </p:cNvPr>
              <p:cNvPicPr>
                <a:picLocks noChangeAspect="1"/>
              </p:cNvPicPr>
              <p:nvPr/>
            </p:nvPicPr>
            <p:blipFill>
              <a:blip r:embed="rId5"/>
              <a:stretch>
                <a:fillRect/>
              </a:stretch>
            </p:blipFill>
            <p:spPr>
              <a:xfrm>
                <a:off x="672497" y="6223259"/>
                <a:ext cx="1014868" cy="297998"/>
              </a:xfrm>
              <a:prstGeom prst="rect">
                <a:avLst/>
              </a:prstGeom>
            </p:spPr>
          </p:pic>
        </p:grpSp>
      </p:grpSp>
      <p:sp>
        <p:nvSpPr>
          <p:cNvPr id="12" name="TextBox 11">
            <a:extLst>
              <a:ext uri="{FF2B5EF4-FFF2-40B4-BE49-F238E27FC236}">
                <a16:creationId xmlns:a16="http://schemas.microsoft.com/office/drawing/2014/main" id="{C0C094B7-63FA-179E-2DE5-2A9A9C241E8E}"/>
              </a:ext>
            </a:extLst>
          </p:cNvPr>
          <p:cNvSpPr txBox="1"/>
          <p:nvPr/>
        </p:nvSpPr>
        <p:spPr>
          <a:xfrm>
            <a:off x="450534" y="1155560"/>
            <a:ext cx="11426618" cy="5355312"/>
          </a:xfrm>
          <a:prstGeom prst="rect">
            <a:avLst/>
          </a:prstGeom>
          <a:noFill/>
        </p:spPr>
        <p:txBody>
          <a:bodyPr wrap="square" lIns="91440" tIns="45720" rIns="91440" bIns="45720" rtlCol="0" anchor="t">
            <a:spAutoFit/>
          </a:bodyPr>
          <a:lstStyle/>
          <a:p>
            <a:r>
              <a:rPr lang="en-US" b="1">
                <a:solidFill>
                  <a:srgbClr val="00B4BD"/>
                </a:solidFill>
                <a:ea typeface="+mn-lt"/>
                <a:cs typeface="+mn-lt"/>
              </a:rPr>
              <a:t>Task 5: Develop performance measures and establish monitoring processes</a:t>
            </a:r>
            <a:endParaRPr lang="en-US" b="1">
              <a:solidFill>
                <a:srgbClr val="00B4BD"/>
              </a:solidFill>
              <a:cs typeface="Calibri"/>
            </a:endParaRPr>
          </a:p>
          <a:p>
            <a:endParaRPr lang="en-US"/>
          </a:p>
          <a:p>
            <a:pPr marL="854075" lvl="1" indent="-396875"/>
            <a:r>
              <a:rPr lang="en-US">
                <a:ea typeface="+mn-lt"/>
                <a:cs typeface="+mn-lt"/>
              </a:rPr>
              <a:t>5.1 Identify performance metrics and targets in consultation with corridor communities and freight industry  </a:t>
            </a:r>
            <a:endParaRPr lang="en-US"/>
          </a:p>
          <a:p>
            <a:pPr marL="854075" lvl="1" indent="-396875"/>
            <a:endParaRPr lang="en-US">
              <a:cs typeface="Calibri" panose="020F0502020204030204"/>
            </a:endParaRPr>
          </a:p>
          <a:p>
            <a:pPr marL="854075" lvl="1" indent="-396875"/>
            <a:r>
              <a:rPr lang="en-US">
                <a:ea typeface="+mn-lt"/>
                <a:cs typeface="+mn-lt"/>
              </a:rPr>
              <a:t>5.2 Examine mid- and long-term impacts associated with the operation of ZE infrastructure facilities</a:t>
            </a:r>
          </a:p>
          <a:p>
            <a:pPr marL="854075" lvl="1" indent="-396875"/>
            <a:endParaRPr lang="en-US">
              <a:cs typeface="Calibri"/>
            </a:endParaRPr>
          </a:p>
          <a:p>
            <a:pPr marL="854075" lvl="1" indent="-396875"/>
            <a:r>
              <a:rPr lang="en-US">
                <a:ea typeface="+mn-lt"/>
                <a:cs typeface="+mn-lt"/>
              </a:rPr>
              <a:t>5.3 Develop a performance monitoring and reporting system </a:t>
            </a:r>
            <a:endParaRPr lang="en-US"/>
          </a:p>
          <a:p>
            <a:pPr marL="854075" lvl="1" indent="-396875"/>
            <a:endParaRPr lang="en-US">
              <a:cs typeface="Calibri"/>
            </a:endParaRPr>
          </a:p>
          <a:p>
            <a:pPr marL="803275" lvl="1" indent="-346075"/>
            <a:r>
              <a:rPr lang="en-US">
                <a:ea typeface="+mn-lt"/>
                <a:cs typeface="+mn-lt"/>
              </a:rPr>
              <a:t>5.4 Coordinate the implementation and evaluation of the program with Metro’s Highway Program and other teams, local communities, the Gateway Cities COG, public and private sector stakeholders (local, regional, state, and national), utilities, and supporting infrastructure providers</a:t>
            </a:r>
            <a:endParaRPr lang="en-US"/>
          </a:p>
          <a:p>
            <a:pPr marL="803275" lvl="1" indent="-346075"/>
            <a:endParaRPr lang="en-US">
              <a:cs typeface="Calibri"/>
            </a:endParaRPr>
          </a:p>
          <a:p>
            <a:pPr marL="803275" lvl="1" indent="-346075"/>
            <a:r>
              <a:rPr lang="en-US">
                <a:ea typeface="+mn-lt"/>
                <a:cs typeface="+mn-lt"/>
              </a:rPr>
              <a:t>5.5 Identify lessons learned and recommend modifications to the Countywide Clean Truck Initiative and other clean truck programs developed by or coordinated with Metro</a:t>
            </a:r>
            <a:endParaRPr lang="en-US"/>
          </a:p>
          <a:p>
            <a:pPr marL="803275" lvl="1" indent="-346075"/>
            <a:endParaRPr lang="en-US">
              <a:cs typeface="Calibri"/>
            </a:endParaRPr>
          </a:p>
          <a:p>
            <a:pPr marL="803275" lvl="1" indent="-346075"/>
            <a:r>
              <a:rPr lang="en-US">
                <a:ea typeface="+mn-lt"/>
                <a:cs typeface="+mn-lt"/>
              </a:rPr>
              <a:t>5.6 Collect, maintain, and distribute information on local, regional, state, and national truck programs (e.g., scope, eligibility, available funding) to impacted parties</a:t>
            </a:r>
            <a:endParaRPr lang="en-US"/>
          </a:p>
          <a:p>
            <a:pPr marL="854075" lvl="1" indent="-396875"/>
            <a:endParaRPr lang="en-US">
              <a:cs typeface="Calibri"/>
            </a:endParaRPr>
          </a:p>
          <a:p>
            <a:pPr marL="854075" lvl="1" indent="-396875"/>
            <a:endParaRPr lang="en-US">
              <a:cs typeface="Calibri"/>
            </a:endParaRPr>
          </a:p>
        </p:txBody>
      </p:sp>
      <p:sp>
        <p:nvSpPr>
          <p:cNvPr id="13" name="Title 1">
            <a:extLst>
              <a:ext uri="{FF2B5EF4-FFF2-40B4-BE49-F238E27FC236}">
                <a16:creationId xmlns:a16="http://schemas.microsoft.com/office/drawing/2014/main" id="{E66A9045-EE5C-BAB2-7C38-0B5F77F1FA9F}"/>
              </a:ext>
            </a:extLst>
          </p:cNvPr>
          <p:cNvSpPr>
            <a:spLocks noGrp="1"/>
          </p:cNvSpPr>
          <p:nvPr>
            <p:ph type="title"/>
          </p:nvPr>
        </p:nvSpPr>
        <p:spPr>
          <a:xfrm>
            <a:off x="381000" y="232298"/>
            <a:ext cx="10845800" cy="429145"/>
          </a:xfrm>
        </p:spPr>
        <p:txBody>
          <a:bodyPr vert="horz" lIns="91440" tIns="45720" rIns="91440" bIns="45720" rtlCol="0" anchor="ctr">
            <a:noAutofit/>
          </a:bodyPr>
          <a:lstStyle/>
          <a:p>
            <a:r>
              <a:rPr lang="en-US" sz="3000"/>
              <a:t>Preliminary Tasks</a:t>
            </a:r>
          </a:p>
        </p:txBody>
      </p:sp>
    </p:spTree>
    <p:extLst>
      <p:ext uri="{BB962C8B-B14F-4D97-AF65-F5344CB8AC3E}">
        <p14:creationId xmlns:p14="http://schemas.microsoft.com/office/powerpoint/2010/main" val="2455813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004" y="1932854"/>
            <a:ext cx="12172996" cy="1400383"/>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a:rPr>
              <a:t>Agenda Item #</a:t>
            </a:r>
            <a:r>
              <a:rPr lang="en-US" sz="4000" b="1">
                <a:solidFill>
                  <a:srgbClr val="FFFFFF"/>
                </a:solidFill>
                <a:latin typeface="Calibri" panose="020F0502020204030204"/>
                <a:cs typeface="Calibri" panose="020F0502020204030204"/>
              </a:rPr>
              <a:t>4</a:t>
            </a: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panose="020F0502020204030204"/>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a:solidFill>
                  <a:srgbClr val="FFFFFF"/>
                </a:solidFill>
                <a:latin typeface="Calibri"/>
                <a:ea typeface="Yu Mincho"/>
                <a:cs typeface="Arial"/>
              </a:rPr>
              <a:t>Pre-Investment Plan Opportunity</a:t>
            </a:r>
            <a:endParaRPr kumimoji="0" lang="en-US" sz="18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2" name="TextBox 1">
            <a:extLst>
              <a:ext uri="{FF2B5EF4-FFF2-40B4-BE49-F238E27FC236}">
                <a16:creationId xmlns:a16="http://schemas.microsoft.com/office/drawing/2014/main" id="{CF69548B-EDE1-4568-9EEC-493DFC39CAE3}"/>
              </a:ext>
            </a:extLst>
          </p:cNvPr>
          <p:cNvSpPr txBox="1"/>
          <p:nvPr/>
        </p:nvSpPr>
        <p:spPr>
          <a:xfrm>
            <a:off x="2228804" y="3592885"/>
            <a:ext cx="9963196" cy="646331"/>
          </a:xfrm>
          <a:prstGeom prst="rect">
            <a:avLst/>
          </a:prstGeom>
          <a:noFill/>
        </p:spPr>
        <p:txBody>
          <a:bodyPr wrap="square" rtlCol="0">
            <a:spAutoFit/>
          </a:bodyPr>
          <a:lstStyle/>
          <a:p>
            <a:pPr marL="1200150" marR="0" lvl="2"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2130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E547F-51B1-700D-884A-CC6F3AF7DBEC}"/>
              </a:ext>
            </a:extLst>
          </p:cNvPr>
          <p:cNvSpPr>
            <a:spLocks noGrp="1"/>
          </p:cNvSpPr>
          <p:nvPr>
            <p:ph type="title"/>
          </p:nvPr>
        </p:nvSpPr>
        <p:spPr>
          <a:xfrm>
            <a:off x="135805" y="191564"/>
            <a:ext cx="9715205" cy="484249"/>
          </a:xfrm>
        </p:spPr>
        <p:txBody>
          <a:bodyPr/>
          <a:lstStyle/>
          <a:p>
            <a:r>
              <a:rPr lang="en-US">
                <a:ea typeface="+mn-lt"/>
                <a:cs typeface="+mn-lt"/>
              </a:rPr>
              <a:t>Pre-Investment Plan Opportunity</a:t>
            </a:r>
            <a:endParaRPr lang="es-ES" i="1">
              <a:cs typeface="Calibri"/>
            </a:endParaRPr>
          </a:p>
        </p:txBody>
      </p:sp>
      <p:sp>
        <p:nvSpPr>
          <p:cNvPr id="11" name="TextBox 10">
            <a:extLst>
              <a:ext uri="{FF2B5EF4-FFF2-40B4-BE49-F238E27FC236}">
                <a16:creationId xmlns:a16="http://schemas.microsoft.com/office/drawing/2014/main" id="{AB041377-6E5E-11E5-6BBB-1F4D67664C55}"/>
              </a:ext>
            </a:extLst>
          </p:cNvPr>
          <p:cNvSpPr txBox="1"/>
          <p:nvPr/>
        </p:nvSpPr>
        <p:spPr>
          <a:xfrm>
            <a:off x="7853281" y="2690690"/>
            <a:ext cx="531552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6" name="TextBox 5">
            <a:extLst>
              <a:ext uri="{FF2B5EF4-FFF2-40B4-BE49-F238E27FC236}">
                <a16:creationId xmlns:a16="http://schemas.microsoft.com/office/drawing/2014/main" id="{F3DDB72F-B42E-C211-5E62-BA2268E13D0F}"/>
              </a:ext>
            </a:extLst>
          </p:cNvPr>
          <p:cNvSpPr txBox="1"/>
          <p:nvPr/>
        </p:nvSpPr>
        <p:spPr>
          <a:xfrm>
            <a:off x="609601" y="1003928"/>
            <a:ext cx="10639424" cy="5301451"/>
          </a:xfrm>
          <a:prstGeom prst="rect">
            <a:avLst/>
          </a:prstGeom>
          <a:noFill/>
        </p:spPr>
        <p:txBody>
          <a:bodyPr wrap="square" lIns="91440" tIns="45720" rIns="91440" bIns="45720" anchor="t">
            <a:spAutoFit/>
          </a:bodyPr>
          <a:lstStyle/>
          <a:p>
            <a:pPr>
              <a:defRPr/>
            </a:pPr>
            <a:r>
              <a:rPr kumimoji="0" lang="en-US" sz="1800" b="1"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Metro Board Direction on “Pre-Investment Plan Opportunity”</a:t>
            </a:r>
            <a:r>
              <a:rPr lang="en-US" b="1" spc="25">
                <a:solidFill>
                  <a:srgbClr val="333333"/>
                </a:solidFill>
                <a:latin typeface="Calibri"/>
                <a:ea typeface="Times New Roman" panose="02020603050405020304" pitchFamily="18" charset="0"/>
                <a:cs typeface="Calibri"/>
              </a:rPr>
              <a:t> (PIPO)</a:t>
            </a:r>
            <a:endParaRPr kumimoji="0" lang="en-US" sz="1800" b="1" i="0" u="none" strike="noStrike" kern="1200" cap="none" spc="25" normalizeH="0" baseline="0" noProof="0">
              <a:ln>
                <a:noFill/>
              </a:ln>
              <a:solidFill>
                <a:srgbClr val="333333"/>
              </a:solidFill>
              <a:effectLst/>
              <a:uLnTx/>
              <a:uFillTx/>
              <a:latin typeface="Calibri" panose="020F0502020204030204" pitchFamily="34" charset="0"/>
              <a:ea typeface="Times New Roman" panose="02020603050405020304" pitchFamily="18" charset="0"/>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25" normalizeH="0" baseline="0" noProof="0">
              <a:ln>
                <a:noFill/>
              </a:ln>
              <a:solidFill>
                <a:srgbClr val="333333"/>
              </a:solidFill>
              <a:effectLst/>
              <a:uLnTx/>
              <a:uFillTx/>
              <a:latin typeface="Calibri" panose="020F0502020204030204" pitchFamily="34" charset="0"/>
              <a:ea typeface="Times New Roman" panose="02020603050405020304" pitchFamily="18" charset="0"/>
              <a:cs typeface="+mn-cs"/>
            </a:endParaRPr>
          </a:p>
          <a:p>
            <a:pPr marL="285750" indent="-285750">
              <a:spcAft>
                <a:spcPts val="1200"/>
              </a:spcAft>
              <a:buFontTx/>
              <a:buChar char="&gt;"/>
              <a:defRPr/>
            </a:pPr>
            <a:r>
              <a:rPr kumimoji="0"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At its May 26, 2022, Board Meeting, the Metro Board of Directors approved Motion #9 (submitted by Directors Hahn, Solis, Mitchell, and Dutra) that added tasks and conditions for the completion of the I-710 South Corridor Investment Plan that the Task Force is developing.</a:t>
            </a:r>
            <a:r>
              <a:rPr lang="en-US" sz="1750" spc="25">
                <a:solidFill>
                  <a:srgbClr val="333333"/>
                </a:solidFill>
                <a:latin typeface="Calibri"/>
                <a:ea typeface="Times New Roman" panose="02020603050405020304" pitchFamily="18" charset="0"/>
                <a:cs typeface="Calibri"/>
              </a:rPr>
              <a:t> </a:t>
            </a:r>
            <a:endParaRPr lang="en-US" sz="1750" b="0" i="0" u="none" strike="noStrike" kern="1200" cap="none" spc="25" normalizeH="0" baseline="0" noProof="0">
              <a:ln>
                <a:noFill/>
              </a:ln>
              <a:solidFill>
                <a:srgbClr val="333333"/>
              </a:solidFill>
              <a:effectLst/>
              <a:uLnTx/>
              <a:uFillTx/>
              <a:latin typeface="Calibri" panose="020F0502020204030204" pitchFamily="34" charset="0"/>
              <a:ea typeface="Times New Roman" panose="02020603050405020304" pitchFamily="18" charset="0"/>
              <a:cs typeface="Calibri"/>
            </a:endParaRPr>
          </a:p>
          <a:p>
            <a:pPr marL="285750" marR="0" lvl="0" indent="-285750" algn="l" defTabSz="457200" rtl="0" eaLnBrk="1" fontAlgn="auto" latinLnBrk="0" hangingPunct="1">
              <a:spcAft>
                <a:spcPts val="1200"/>
              </a:spcAft>
              <a:buClrTx/>
              <a:buSzTx/>
              <a:buFontTx/>
              <a:buChar char="&gt;"/>
              <a:tabLst/>
              <a:defRPr/>
            </a:pPr>
            <a:r>
              <a:rPr kumimoji="0"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 Among these conditions was the requirement to define and present to the Board by September 2022 an </a:t>
            </a:r>
            <a:r>
              <a:rPr kumimoji="0" lang="en-US" sz="1750" b="1"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“Early Investment Plan for a minimum of three initiatives that will apply for available State and Federal funding opportunities in Calendar Year 2022.”</a:t>
            </a:r>
            <a:endParaRPr lang="en-US" sz="1750" b="1"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endParaRPr>
          </a:p>
          <a:p>
            <a:pPr marL="285750" marR="0" lvl="0" indent="-285750" algn="l" defTabSz="457200" rtl="0" eaLnBrk="1" fontAlgn="auto" latinLnBrk="0" hangingPunct="1">
              <a:spcAft>
                <a:spcPts val="1200"/>
              </a:spcAft>
              <a:buClrTx/>
              <a:buSzTx/>
              <a:buFontTx/>
              <a:buChar char="&gt;"/>
              <a:tabLst/>
              <a:defRPr/>
            </a:pPr>
            <a:r>
              <a:rPr kumimoji="0"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The Metro Board understands that the Task Force is currently developing its multimodal, holistic, and community-focused Investment Plan for the I-710 South Corridor that will leverage the sales tax funding identified for the corridor in Measures R and M – and that this plan will be presented to the Board for consideration in 2023</a:t>
            </a:r>
            <a:endParaRPr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endParaRPr>
          </a:p>
          <a:p>
            <a:pPr marL="285750" marR="0" lvl="0" indent="-285750" algn="l" defTabSz="457200" rtl="0" eaLnBrk="1" fontAlgn="auto" latinLnBrk="0" hangingPunct="1">
              <a:spcAft>
                <a:spcPts val="1200"/>
              </a:spcAft>
              <a:buClrTx/>
              <a:buSzTx/>
              <a:buFontTx/>
              <a:buChar char="&gt;"/>
              <a:tabLst/>
              <a:defRPr/>
            </a:pPr>
            <a:r>
              <a:rPr kumimoji="0"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As the Investment Plan is being developed, the Board wants to find ways to identify existing projects and programs within the I-710 South Corridor that partner agencies, local jurisdictions, and community-based organizations </a:t>
            </a:r>
            <a:r>
              <a:rPr kumimoji="0" lang="en-US" sz="1750" b="1"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were already planning to submit</a:t>
            </a:r>
            <a:r>
              <a:rPr kumimoji="0"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 for the record level of state and federal discretionary grant opportunities available in 2022.   </a:t>
            </a:r>
            <a:endParaRPr kumimoji="0" lang="en-US" sz="175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50" b="0" i="0" u="none" strike="noStrike" kern="1200" cap="none" spc="25" normalizeH="0" baseline="0" noProof="0">
                <a:ln>
                  <a:noFill/>
                </a:ln>
                <a:solidFill>
                  <a:srgbClr val="333333"/>
                </a:solidFill>
                <a:effectLst/>
                <a:uLnTx/>
                <a:uFillTx/>
                <a:latin typeface="Calibri"/>
                <a:ea typeface="Times New Roman" panose="02020603050405020304" pitchFamily="18" charset="0"/>
                <a:cs typeface="Calibri"/>
              </a:rPr>
              <a:t>  </a:t>
            </a:r>
            <a:endParaRPr kumimoji="0" lang="en-US" sz="1750" b="0" i="0" u="none" strike="noStrike" kern="1200" cap="none" spc="0" normalizeH="0" baseline="0" noProof="0">
              <a:ln>
                <a:noFill/>
              </a:ln>
              <a:solidFill>
                <a:srgbClr val="000000"/>
              </a:solidFill>
              <a:effectLst/>
              <a:uLnTx/>
              <a:uFillTx/>
              <a:latin typeface="Calibri"/>
              <a:ea typeface="Calibri" panose="020F0502020204030204" pitchFamily="34" charset="0"/>
              <a:cs typeface="Calibri"/>
            </a:endParaRPr>
          </a:p>
        </p:txBody>
      </p:sp>
    </p:spTree>
    <p:extLst>
      <p:ext uri="{BB962C8B-B14F-4D97-AF65-F5344CB8AC3E}">
        <p14:creationId xmlns:p14="http://schemas.microsoft.com/office/powerpoint/2010/main" val="1445839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B8AEA-2C67-24EF-38F3-FBFD1DF2F3B6}"/>
              </a:ext>
            </a:extLst>
          </p:cNvPr>
          <p:cNvSpPr>
            <a:spLocks noGrp="1"/>
          </p:cNvSpPr>
          <p:nvPr>
            <p:ph type="title"/>
          </p:nvPr>
        </p:nvSpPr>
        <p:spPr/>
        <p:txBody>
          <a:bodyPr/>
          <a:lstStyle/>
          <a:p>
            <a:r>
              <a:rPr lang="en-US">
                <a:latin typeface="Calibri"/>
                <a:ea typeface="Calibri" panose="020F0502020204030204" pitchFamily="34" charset="0"/>
                <a:cs typeface="Calibri"/>
              </a:rPr>
              <a:t>PIPO Process </a:t>
            </a:r>
            <a:r>
              <a:rPr lang="en-US" b="1">
                <a:effectLst/>
                <a:latin typeface="Calibri"/>
                <a:ea typeface="Calibri" panose="020F0502020204030204" pitchFamily="34" charset="0"/>
                <a:cs typeface="Calibri"/>
              </a:rPr>
              <a:t>and Goals - Task Force Milestones</a:t>
            </a:r>
            <a:r>
              <a:rPr lang="en-US">
                <a:latin typeface="Calibri"/>
                <a:ea typeface="Calibri" panose="020F0502020204030204" pitchFamily="34" charset="0"/>
                <a:cs typeface="Calibri"/>
              </a:rPr>
              <a:t> </a:t>
            </a:r>
            <a:endParaRPr lang="en-US" sz="4800"/>
          </a:p>
        </p:txBody>
      </p:sp>
      <p:sp>
        <p:nvSpPr>
          <p:cNvPr id="5" name="Slide Number Placeholder 4">
            <a:extLst>
              <a:ext uri="{FF2B5EF4-FFF2-40B4-BE49-F238E27FC236}">
                <a16:creationId xmlns:a16="http://schemas.microsoft.com/office/drawing/2014/main" id="{B0D1FF8B-AF6B-FB70-A7BB-6FF44C348EA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descr="Timeline&#10;&#10;Description automatically generated">
            <a:extLst>
              <a:ext uri="{FF2B5EF4-FFF2-40B4-BE49-F238E27FC236}">
                <a16:creationId xmlns:a16="http://schemas.microsoft.com/office/drawing/2014/main" id="{C690350B-44BC-EB25-AB3B-C90F8A2392EC}"/>
              </a:ext>
            </a:extLst>
          </p:cNvPr>
          <p:cNvPicPr>
            <a:picLocks noChangeAspect="1"/>
          </p:cNvPicPr>
          <p:nvPr/>
        </p:nvPicPr>
        <p:blipFill>
          <a:blip r:embed="rId3"/>
          <a:stretch>
            <a:fillRect/>
          </a:stretch>
        </p:blipFill>
        <p:spPr>
          <a:xfrm>
            <a:off x="-1926" y="2236912"/>
            <a:ext cx="12091545" cy="2990892"/>
          </a:xfrm>
          <a:prstGeom prst="rect">
            <a:avLst/>
          </a:prstGeom>
        </p:spPr>
      </p:pic>
    </p:spTree>
    <p:extLst>
      <p:ext uri="{BB962C8B-B14F-4D97-AF65-F5344CB8AC3E}">
        <p14:creationId xmlns:p14="http://schemas.microsoft.com/office/powerpoint/2010/main" val="3628052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E547F-51B1-700D-884A-CC6F3AF7DBEC}"/>
              </a:ext>
            </a:extLst>
          </p:cNvPr>
          <p:cNvSpPr>
            <a:spLocks noGrp="1"/>
          </p:cNvSpPr>
          <p:nvPr>
            <p:ph type="title"/>
          </p:nvPr>
        </p:nvSpPr>
        <p:spPr>
          <a:xfrm>
            <a:off x="142783" y="226583"/>
            <a:ext cx="9922595" cy="429145"/>
          </a:xfrm>
        </p:spPr>
        <p:txBody>
          <a:bodyPr/>
          <a:lstStyle/>
          <a:p>
            <a:r>
              <a:rPr lang="en-US">
                <a:cs typeface="Calibri"/>
              </a:rPr>
              <a:t>Pre-Investment Plan Opportunity: </a:t>
            </a:r>
            <a:br>
              <a:rPr lang="en-US">
                <a:cs typeface="Calibri"/>
              </a:rPr>
            </a:br>
            <a:r>
              <a:rPr lang="en-US">
                <a:cs typeface="Calibri"/>
              </a:rPr>
              <a:t>Request for Nominations</a:t>
            </a:r>
            <a:endParaRPr lang="es-ES" b="0">
              <a:ea typeface="+mn-lt"/>
              <a:cs typeface="+mn-lt"/>
            </a:endParaRPr>
          </a:p>
        </p:txBody>
      </p:sp>
      <p:sp>
        <p:nvSpPr>
          <p:cNvPr id="11" name="TextBox 10">
            <a:extLst>
              <a:ext uri="{FF2B5EF4-FFF2-40B4-BE49-F238E27FC236}">
                <a16:creationId xmlns:a16="http://schemas.microsoft.com/office/drawing/2014/main" id="{AB041377-6E5E-11E5-6BBB-1F4D67664C55}"/>
              </a:ext>
            </a:extLst>
          </p:cNvPr>
          <p:cNvSpPr txBox="1"/>
          <p:nvPr/>
        </p:nvSpPr>
        <p:spPr>
          <a:xfrm>
            <a:off x="7844892" y="2690690"/>
            <a:ext cx="531552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extBox 2">
            <a:extLst>
              <a:ext uri="{FF2B5EF4-FFF2-40B4-BE49-F238E27FC236}">
                <a16:creationId xmlns:a16="http://schemas.microsoft.com/office/drawing/2014/main" id="{38899F44-509E-5260-BCA0-2FE84EB08E45}"/>
              </a:ext>
            </a:extLst>
          </p:cNvPr>
          <p:cNvSpPr txBox="1"/>
          <p:nvPr/>
        </p:nvSpPr>
        <p:spPr>
          <a:xfrm>
            <a:off x="349012" y="1228539"/>
            <a:ext cx="11199716" cy="39703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panose="020F0502020204030204"/>
                <a:ea typeface="+mn-ea"/>
                <a:cs typeface="+mn-cs"/>
              </a:rPr>
              <a:t>Request for Nominations</a:t>
            </a:r>
            <a:endParaRPr kumimoji="0" lang="en-US" sz="22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342900" algn="l" defTabSz="457200" rtl="0" eaLnBrk="1" fontAlgn="auto" latinLnBrk="0" hangingPunct="1">
              <a:lnSpc>
                <a:spcPct val="100000"/>
              </a:lnSpc>
              <a:spcBef>
                <a:spcPts val="0"/>
              </a:spcBef>
              <a:spcAft>
                <a:spcPts val="120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Metro put out a request to local agencies, organizations, and Task Force committees and working groups to provide nominations of projects and programs on June 27th</a:t>
            </a:r>
            <a:endParaRPr lang="en-US" sz="2200" b="0" i="0" u="none" strike="noStrike" kern="1200" cap="none" spc="0" normalizeH="0" baseline="0" noProof="0">
              <a:ln>
                <a:noFill/>
              </a:ln>
              <a:solidFill>
                <a:srgbClr val="000000"/>
              </a:solidFill>
              <a:effectLst/>
              <a:uLnTx/>
              <a:uFillTx/>
              <a:latin typeface="Calibri" panose="020F0502020204030204"/>
              <a:cs typeface="Calibri"/>
            </a:endParaRPr>
          </a:p>
          <a:p>
            <a:pPr marL="342900" marR="0" lvl="0" indent="-34290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ea"/>
                <a:cs typeface="Calibri"/>
              </a:rPr>
              <a:t>Requirements:</a:t>
            </a:r>
            <a:endParaRPr lang="en-US" sz="2200" b="0" i="0" u="none" strike="noStrike" kern="1200" cap="none" spc="0" normalizeH="0" baseline="0" noProof="0">
              <a:ln>
                <a:noFill/>
              </a:ln>
              <a:solidFill>
                <a:srgbClr val="000000"/>
              </a:solidFill>
              <a:effectLst/>
              <a:uLnTx/>
              <a:uFillTx/>
              <a:latin typeface="Calibri" panose="020F0502020204030204"/>
              <a:cs typeface="Calibri"/>
            </a:endParaRPr>
          </a:p>
          <a:p>
            <a:pPr marL="800100" lvl="1" indent="-342900">
              <a:buFont typeface="Arial"/>
              <a:buChar char="•"/>
              <a:defRPr/>
            </a:pPr>
            <a:r>
              <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Existing projects that are already applying for grant funding for the 2022 cycle</a:t>
            </a:r>
            <a:r>
              <a:rPr lang="en-US" sz="2200" i="1">
                <a:solidFill>
                  <a:srgbClr val="000000"/>
                </a:solidFill>
                <a:latin typeface="Calibri" panose="020F0502020204030204"/>
                <a:ea typeface="+mn-lt"/>
                <a:cs typeface="Calibri" panose="020F0502020204030204"/>
              </a:rPr>
              <a:t> (up to March 31, 2023)</a:t>
            </a:r>
          </a:p>
          <a:p>
            <a:pPr marL="800100" lvl="1" indent="-342900">
              <a:buFont typeface="Arial"/>
              <a:buChar char="•"/>
              <a:defRPr/>
            </a:pPr>
            <a:r>
              <a:rPr lang="en-US" sz="2200" i="1">
                <a:cs typeface="Calibri"/>
              </a:rPr>
              <a:t>Projects must be located within the I-710 South Corridor Study Area</a:t>
            </a:r>
          </a:p>
          <a:p>
            <a:pPr marL="800100" marR="0" lvl="1"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The organization should provide the name, description, features, readiness, benefits, costs, project fact sheet, contact information</a:t>
            </a:r>
            <a:endParaRPr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800100" marR="0" lvl="1" indent="-342900" algn="l" defTabSz="457200" rtl="0" eaLnBrk="1" fontAlgn="auto" latinLnBrk="0" hangingPunct="1">
              <a:lnSpc>
                <a:spcPct val="100000"/>
              </a:lnSpc>
              <a:spcBef>
                <a:spcPts val="0"/>
              </a:spcBef>
              <a:spcAft>
                <a:spcPts val="0"/>
              </a:spcAft>
              <a:buClrTx/>
              <a:buSzTx/>
              <a:buFont typeface="Arial"/>
              <a:buChar char="•"/>
              <a:tabLst/>
              <a:defRPr/>
            </a:pPr>
            <a:r>
              <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Nominations from the Task Force were to be submitted to Metro by </a:t>
            </a:r>
            <a:r>
              <a:rPr kumimoji="0" lang="en-US" sz="2200" b="1"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Friday, July 1</a:t>
            </a:r>
            <a:r>
              <a:rPr kumimoji="0" lang="en-US" sz="2200" b="1" i="1" u="none" strike="noStrike" kern="1200" cap="none" spc="0" normalizeH="0" baseline="30000" noProof="0">
                <a:ln>
                  <a:noFill/>
                </a:ln>
                <a:solidFill>
                  <a:srgbClr val="000000"/>
                </a:solidFill>
                <a:effectLst/>
                <a:uLnTx/>
                <a:uFillTx/>
                <a:latin typeface="Calibri" panose="020F0502020204030204"/>
                <a:ea typeface="+mn-lt"/>
                <a:cs typeface="Calibri" panose="020F0502020204030204"/>
              </a:rPr>
              <a:t>st</a:t>
            </a:r>
            <a:endParaRPr lang="en-US" sz="2200" b="1" i="1" u="none" strike="noStrike" kern="1200" cap="none" spc="0" normalizeH="0" baseline="30000" noProof="0">
              <a:ln>
                <a:noFill/>
              </a:ln>
              <a:solidFill>
                <a:srgbClr val="000000"/>
              </a:solidFill>
              <a:effectLst/>
              <a:uLnTx/>
              <a:uFillTx/>
              <a:latin typeface="Calibri" panose="020F0502020204030204"/>
              <a:ea typeface="+mn-lt"/>
              <a:cs typeface="Calibri" panose="020F0502020204030204"/>
            </a:endParaRPr>
          </a:p>
          <a:p>
            <a:pPr marL="800100" marR="0" lvl="1"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Nominations from the CLC were to be submitted to Metro by </a:t>
            </a:r>
            <a:r>
              <a:rPr kumimoji="0" lang="en-US" sz="2200" b="1"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Wednesday, July 6</a:t>
            </a:r>
            <a:r>
              <a:rPr kumimoji="0" lang="en-US" sz="2200" b="1" i="1" u="none" strike="noStrike" kern="1200" cap="none" spc="0" normalizeH="0" baseline="30000" noProof="0">
                <a:ln>
                  <a:noFill/>
                </a:ln>
                <a:solidFill>
                  <a:srgbClr val="000000"/>
                </a:solidFill>
                <a:effectLst/>
                <a:uLnTx/>
                <a:uFillTx/>
                <a:latin typeface="Calibri" panose="020F0502020204030204"/>
                <a:ea typeface="+mn-lt"/>
                <a:cs typeface="Calibri" panose="020F0502020204030204"/>
              </a:rPr>
              <a:t>th</a:t>
            </a:r>
            <a:r>
              <a:rPr kumimoji="0" lang="en-US" sz="2200" b="1"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endParaRPr lang="en-US" sz="2200" b="1"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Tree>
    <p:extLst>
      <p:ext uri="{BB962C8B-B14F-4D97-AF65-F5344CB8AC3E}">
        <p14:creationId xmlns:p14="http://schemas.microsoft.com/office/powerpoint/2010/main" val="800196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381000" y="252619"/>
            <a:ext cx="9045633" cy="429145"/>
          </a:xfrm>
        </p:spPr>
        <p:txBody>
          <a:bodyPr/>
          <a:lstStyle/>
          <a:p>
            <a:r>
              <a:rPr lang="en-US" sz="2800"/>
              <a:t>Task Force Member, CLC Member, and </a:t>
            </a:r>
            <a:br>
              <a:rPr lang="en-US" sz="2800"/>
            </a:br>
            <a:r>
              <a:rPr lang="en-US" sz="2800"/>
              <a:t>Participant Identification</a:t>
            </a:r>
            <a:endParaRPr lang="en-US" sz="2800"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4</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420958" y="1016555"/>
            <a:ext cx="11350083" cy="646331"/>
          </a:xfrm>
          <a:prstGeom prst="rect">
            <a:avLst/>
          </a:prstGeom>
          <a:noFill/>
        </p:spPr>
        <p:txBody>
          <a:bodyPr wrap="square" lIns="91440" tIns="45720" rIns="91440" bIns="45720" rtlCol="0" anchor="t">
            <a:spAutoFit/>
          </a:bodyPr>
          <a:lstStyle/>
          <a:p>
            <a:pPr defTabSz="914400">
              <a:lnSpc>
                <a:spcPct val="90000"/>
              </a:lnSpc>
              <a:spcBef>
                <a:spcPts val="1000"/>
              </a:spcBef>
              <a:buSzPct val="90000"/>
            </a:pPr>
            <a:r>
              <a:rPr lang="en-US" sz="2000" b="1" i="1"/>
              <a:t>Please change your Zoom screen name to include: </a:t>
            </a:r>
            <a:r>
              <a:rPr lang="en-US" sz="2000">
                <a:cs typeface="Calibri"/>
              </a:rPr>
              <a:t>Name and Organization Name </a:t>
            </a:r>
            <a:br>
              <a:rPr lang="en-US" sz="2000">
                <a:cs typeface="Calibri"/>
              </a:rPr>
            </a:br>
            <a:r>
              <a:rPr lang="en-US" sz="2000">
                <a:cs typeface="Calibri"/>
              </a:rPr>
              <a:t>(and if you are a Task Force Member, CLC Member)</a:t>
            </a: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478069" y="1569501"/>
            <a:ext cx="2533650" cy="2390775"/>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01989" y="4123404"/>
            <a:ext cx="2990705" cy="2259435"/>
          </a:xfrm>
          <a:prstGeom prst="rect">
            <a:avLst/>
          </a:prstGeom>
        </p:spPr>
      </p:pic>
    </p:spTree>
    <p:extLst>
      <p:ext uri="{BB962C8B-B14F-4D97-AF65-F5344CB8AC3E}">
        <p14:creationId xmlns:p14="http://schemas.microsoft.com/office/powerpoint/2010/main" val="36283262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E547F-51B1-700D-884A-CC6F3AF7DBEC}"/>
              </a:ext>
            </a:extLst>
          </p:cNvPr>
          <p:cNvSpPr>
            <a:spLocks noGrp="1"/>
          </p:cNvSpPr>
          <p:nvPr>
            <p:ph type="title"/>
          </p:nvPr>
        </p:nvSpPr>
        <p:spPr>
          <a:xfrm>
            <a:off x="142783" y="226583"/>
            <a:ext cx="9922595" cy="429145"/>
          </a:xfrm>
        </p:spPr>
        <p:txBody>
          <a:bodyPr/>
          <a:lstStyle/>
          <a:p>
            <a:r>
              <a:rPr lang="en-US">
                <a:cs typeface="Calibri"/>
              </a:rPr>
              <a:t>Pre-Investment Plan Opportunity: Process</a:t>
            </a:r>
            <a:endParaRPr lang="es-ES" b="0">
              <a:ea typeface="+mn-lt"/>
              <a:cs typeface="+mn-lt"/>
            </a:endParaRPr>
          </a:p>
        </p:txBody>
      </p:sp>
      <p:sp>
        <p:nvSpPr>
          <p:cNvPr id="11" name="TextBox 10">
            <a:extLst>
              <a:ext uri="{FF2B5EF4-FFF2-40B4-BE49-F238E27FC236}">
                <a16:creationId xmlns:a16="http://schemas.microsoft.com/office/drawing/2014/main" id="{AB041377-6E5E-11E5-6BBB-1F4D67664C55}"/>
              </a:ext>
            </a:extLst>
          </p:cNvPr>
          <p:cNvSpPr txBox="1"/>
          <p:nvPr/>
        </p:nvSpPr>
        <p:spPr>
          <a:xfrm>
            <a:off x="7844892" y="2690690"/>
            <a:ext cx="531552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extBox 2">
            <a:extLst>
              <a:ext uri="{FF2B5EF4-FFF2-40B4-BE49-F238E27FC236}">
                <a16:creationId xmlns:a16="http://schemas.microsoft.com/office/drawing/2014/main" id="{38899F44-509E-5260-BCA0-2FE84EB08E45}"/>
              </a:ext>
            </a:extLst>
          </p:cNvPr>
          <p:cNvSpPr txBox="1"/>
          <p:nvPr/>
        </p:nvSpPr>
        <p:spPr>
          <a:xfrm>
            <a:off x="3056833" y="1228539"/>
            <a:ext cx="8491895" cy="132343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457200" rtl="0" eaLnBrk="1" fontAlgn="auto" latinLnBrk="0" hangingPunct="1">
              <a:lnSpc>
                <a:spcPct val="100000"/>
              </a:lnSpc>
              <a:spcBef>
                <a:spcPts val="0"/>
              </a:spcBef>
              <a:spcAft>
                <a:spcPts val="0"/>
              </a:spcAft>
              <a:buClrTx/>
              <a:buSzTx/>
              <a:buFont typeface="Arial,Sans-Serif"/>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2" name="TextBox 1">
            <a:extLst>
              <a:ext uri="{FF2B5EF4-FFF2-40B4-BE49-F238E27FC236}">
                <a16:creationId xmlns:a16="http://schemas.microsoft.com/office/drawing/2014/main" id="{2EED0AAF-C234-B254-514E-3457A74EECC9}"/>
              </a:ext>
            </a:extLst>
          </p:cNvPr>
          <p:cNvSpPr txBox="1"/>
          <p:nvPr/>
        </p:nvSpPr>
        <p:spPr>
          <a:xfrm>
            <a:off x="441849" y="1228539"/>
            <a:ext cx="2137360" cy="34778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graphicFrame>
        <p:nvGraphicFramePr>
          <p:cNvPr id="4" name="Table 4">
            <a:extLst>
              <a:ext uri="{FF2B5EF4-FFF2-40B4-BE49-F238E27FC236}">
                <a16:creationId xmlns:a16="http://schemas.microsoft.com/office/drawing/2014/main" id="{8B476DE0-C057-4A47-6721-151C06A552E7}"/>
              </a:ext>
            </a:extLst>
          </p:cNvPr>
          <p:cNvGraphicFramePr>
            <a:graphicFrameLocks noGrp="1"/>
          </p:cNvGraphicFramePr>
          <p:nvPr>
            <p:extLst>
              <p:ext uri="{D42A27DB-BD31-4B8C-83A1-F6EECF244321}">
                <p14:modId xmlns:p14="http://schemas.microsoft.com/office/powerpoint/2010/main" val="354436516"/>
              </p:ext>
            </p:extLst>
          </p:nvPr>
        </p:nvGraphicFramePr>
        <p:xfrm>
          <a:off x="218231" y="1091175"/>
          <a:ext cx="11755537" cy="4896960"/>
        </p:xfrm>
        <a:graphic>
          <a:graphicData uri="http://schemas.openxmlformats.org/drawingml/2006/table">
            <a:tbl>
              <a:tblPr firstRow="1" bandRow="1">
                <a:tableStyleId>{BC89EF96-8CEA-46FF-86C4-4CE0E7609802}</a:tableStyleId>
              </a:tblPr>
              <a:tblGrid>
                <a:gridCol w="2402421">
                  <a:extLst>
                    <a:ext uri="{9D8B030D-6E8A-4147-A177-3AD203B41FA5}">
                      <a16:colId xmlns:a16="http://schemas.microsoft.com/office/drawing/2014/main" val="3594189994"/>
                    </a:ext>
                  </a:extLst>
                </a:gridCol>
                <a:gridCol w="9353116">
                  <a:extLst>
                    <a:ext uri="{9D8B030D-6E8A-4147-A177-3AD203B41FA5}">
                      <a16:colId xmlns:a16="http://schemas.microsoft.com/office/drawing/2014/main" val="2973382998"/>
                    </a:ext>
                  </a:extLst>
                </a:gridCol>
              </a:tblGrid>
              <a:tr h="928386">
                <a:tc>
                  <a:txBody>
                    <a:bodyPr/>
                    <a:lstStyle/>
                    <a:p>
                      <a:pPr lvl="0">
                        <a:buNone/>
                      </a:pPr>
                      <a:r>
                        <a:rPr lang="en-US" sz="1800" b="1" u="none" strike="noStrike" noProof="0">
                          <a:solidFill>
                            <a:schemeClr val="tx1"/>
                          </a:solidFill>
                          <a:latin typeface="+mn-lt"/>
                        </a:rPr>
                        <a:t>July 11</a:t>
                      </a:r>
                      <a:r>
                        <a:rPr lang="en-US" sz="1800" b="0" u="none" strike="noStrike" noProof="0">
                          <a:solidFill>
                            <a:schemeClr val="tx1"/>
                          </a:solidFill>
                          <a:latin typeface="+mn-lt"/>
                        </a:rPr>
                        <a:t> – </a:t>
                      </a:r>
                    </a:p>
                    <a:p>
                      <a:pPr lvl="0">
                        <a:buNone/>
                      </a:pPr>
                      <a:r>
                        <a:rPr lang="en-US" sz="1800" b="0" u="none" strike="noStrike" noProof="0">
                          <a:solidFill>
                            <a:schemeClr val="tx1"/>
                          </a:solidFill>
                          <a:latin typeface="+mn-lt"/>
                        </a:rPr>
                        <a:t>Task Force Meeting #10</a:t>
                      </a:r>
                      <a:endParaRPr lang="en-US" sz="1800" b="0">
                        <a:solidFill>
                          <a:schemeClr val="tx1"/>
                        </a:solidFill>
                        <a:latin typeface="+mn-lt"/>
                      </a:endParaRPr>
                    </a:p>
                  </a:txBody>
                  <a:tcPr/>
                </a:tc>
                <a:tc>
                  <a:txBody>
                    <a:bodyPr/>
                    <a:lstStyle/>
                    <a:p>
                      <a:pPr marL="0" marR="0" lvl="0" indent="0" algn="l">
                        <a:lnSpc>
                          <a:spcPct val="100000"/>
                        </a:lnSpc>
                        <a:spcBef>
                          <a:spcPts val="0"/>
                        </a:spcBef>
                        <a:spcAft>
                          <a:spcPts val="0"/>
                        </a:spcAft>
                        <a:buClr>
                          <a:srgbClr val="FFFFFF"/>
                        </a:buClr>
                        <a:buNone/>
                      </a:pPr>
                      <a:r>
                        <a:rPr lang="en-US" sz="1800" b="1" u="none" strike="noStrike" noProof="0">
                          <a:solidFill>
                            <a:schemeClr val="tx1"/>
                          </a:solidFill>
                          <a:latin typeface="+mn-lt"/>
                        </a:rPr>
                        <a:t>Inventory of projects and programs provided to the Task Force at Meeting #10</a:t>
                      </a:r>
                      <a:endParaRPr lang="en-US" sz="1800" b="1">
                        <a:solidFill>
                          <a:schemeClr val="tx1"/>
                        </a:solidFill>
                        <a:latin typeface="+mn-lt"/>
                      </a:endParaRPr>
                    </a:p>
                    <a:p>
                      <a:pPr marL="285750" marR="0" lvl="0" indent="-285750" algn="l">
                        <a:lnSpc>
                          <a:spcPct val="100000"/>
                        </a:lnSpc>
                        <a:spcBef>
                          <a:spcPts val="0"/>
                        </a:spcBef>
                        <a:spcAft>
                          <a:spcPts val="0"/>
                        </a:spcAft>
                        <a:buClr>
                          <a:srgbClr val="000000"/>
                        </a:buClr>
                        <a:buFont typeface="Calibri" panose="020F0502020204030204" pitchFamily="34" charset="0"/>
                        <a:buChar char="&gt;"/>
                      </a:pPr>
                      <a:r>
                        <a:rPr lang="en-US" sz="1800" b="0" i="0" u="none" strike="noStrike" noProof="0">
                          <a:solidFill>
                            <a:schemeClr val="tx1"/>
                          </a:solidFill>
                          <a:latin typeface="+mn-lt"/>
                        </a:rPr>
                        <a:t>Complete with project description and information</a:t>
                      </a:r>
                    </a:p>
                    <a:p>
                      <a:pPr marL="285750" marR="0" lvl="0" indent="-285750" algn="l">
                        <a:lnSpc>
                          <a:spcPct val="100000"/>
                        </a:lnSpc>
                        <a:spcBef>
                          <a:spcPts val="0"/>
                        </a:spcBef>
                        <a:spcAft>
                          <a:spcPts val="0"/>
                        </a:spcAft>
                        <a:buClr>
                          <a:srgbClr val="000000"/>
                        </a:buClr>
                        <a:buFont typeface="Calibri" panose="020F0502020204030204" pitchFamily="34" charset="0"/>
                        <a:buChar char="&gt;"/>
                      </a:pPr>
                      <a:r>
                        <a:rPr lang="en-US" sz="1800" b="0" i="0" u="none" strike="noStrike" noProof="0">
                          <a:solidFill>
                            <a:schemeClr val="tx1"/>
                          </a:solidFill>
                          <a:latin typeface="+mn-lt"/>
                        </a:rPr>
                        <a:t>Opportunity for feedback</a:t>
                      </a:r>
                    </a:p>
                  </a:txBody>
                  <a:tcPr/>
                </a:tc>
                <a:extLst>
                  <a:ext uri="{0D108BD9-81ED-4DB2-BD59-A6C34878D82A}">
                    <a16:rowId xmlns:a16="http://schemas.microsoft.com/office/drawing/2014/main" val="1007785511"/>
                  </a:ext>
                </a:extLst>
              </a:tr>
              <a:tr h="1036898">
                <a:tc>
                  <a:txBody>
                    <a:bodyPr/>
                    <a:lstStyle/>
                    <a:p>
                      <a:pPr lvl="0">
                        <a:buNone/>
                      </a:pPr>
                      <a:r>
                        <a:rPr lang="en-US" sz="1800" b="1" u="none" strike="noStrike" noProof="0">
                          <a:latin typeface="+mn-lt"/>
                        </a:rPr>
                        <a:t>July 18 – August 8</a:t>
                      </a:r>
                    </a:p>
                  </a:txBody>
                  <a:tcPr>
                    <a:solidFill>
                      <a:srgbClr val="2AB4C8">
                        <a:alpha val="20000"/>
                      </a:srgbClr>
                    </a:solidFill>
                  </a:tcPr>
                </a:tc>
                <a:tc>
                  <a:txBody>
                    <a:bodyPr/>
                    <a:lstStyle/>
                    <a:p>
                      <a:pPr marL="0" lvl="0" indent="0" algn="l">
                        <a:lnSpc>
                          <a:spcPct val="100000"/>
                        </a:lnSpc>
                        <a:spcBef>
                          <a:spcPts val="0"/>
                        </a:spcBef>
                        <a:spcAft>
                          <a:spcPts val="0"/>
                        </a:spcAft>
                        <a:buNone/>
                      </a:pPr>
                      <a:r>
                        <a:rPr lang="en-US" sz="1800" b="1" u="none" strike="noStrike" noProof="0">
                          <a:latin typeface="+mn-lt"/>
                        </a:rPr>
                        <a:t>Inventory brought through the July Task Force committee cycle for review and input</a:t>
                      </a:r>
                    </a:p>
                    <a:p>
                      <a:pPr marL="285750" lvl="0" indent="-285750" algn="l">
                        <a:lnSpc>
                          <a:spcPct val="100000"/>
                        </a:lnSpc>
                        <a:spcBef>
                          <a:spcPts val="0"/>
                        </a:spcBef>
                        <a:spcAft>
                          <a:spcPts val="0"/>
                        </a:spcAft>
                        <a:buFont typeface="Calibri" panose="020F0502020204030204" pitchFamily="34" charset="0"/>
                        <a:buChar char="&gt;"/>
                      </a:pPr>
                      <a:r>
                        <a:rPr lang="en-US" sz="1800" u="none" strike="noStrike" noProof="0">
                          <a:latin typeface="+mn-lt"/>
                        </a:rPr>
                        <a:t>Community Leadership Committee (July 18, 2022)</a:t>
                      </a:r>
                    </a:p>
                    <a:p>
                      <a:pPr marL="285750" lvl="0" indent="-285750" algn="l">
                        <a:lnSpc>
                          <a:spcPct val="100000"/>
                        </a:lnSpc>
                        <a:spcBef>
                          <a:spcPts val="0"/>
                        </a:spcBef>
                        <a:spcAft>
                          <a:spcPts val="0"/>
                        </a:spcAft>
                        <a:buClr>
                          <a:srgbClr val="000000"/>
                        </a:buClr>
                        <a:buFont typeface="Calibri" panose="020F0502020204030204" pitchFamily="34" charset="0"/>
                        <a:buChar char="&gt;"/>
                      </a:pPr>
                      <a:r>
                        <a:rPr lang="en-US" sz="1800" b="0" i="0" u="none" strike="noStrike" noProof="0"/>
                        <a:t>Zero-Emission Truck Working Group (July 19, 2022)</a:t>
                      </a:r>
                    </a:p>
                    <a:p>
                      <a:pPr marL="285750" lvl="0" indent="-285750" algn="l">
                        <a:lnSpc>
                          <a:spcPct val="100000"/>
                        </a:lnSpc>
                        <a:spcBef>
                          <a:spcPts val="0"/>
                        </a:spcBef>
                        <a:spcAft>
                          <a:spcPts val="0"/>
                        </a:spcAft>
                        <a:buFont typeface="Calibri" panose="020F0502020204030204" pitchFamily="34" charset="0"/>
                        <a:buChar char="&gt;"/>
                      </a:pPr>
                      <a:r>
                        <a:rPr lang="en-US" sz="1800" u="none" strike="noStrike" noProof="0">
                          <a:latin typeface="+mn-lt"/>
                        </a:rPr>
                        <a:t>Equity Working Group  (July 28, 2022)</a:t>
                      </a:r>
                    </a:p>
                  </a:txBody>
                  <a:tcPr>
                    <a:solidFill>
                      <a:srgbClr val="2AB4C8">
                        <a:alpha val="20000"/>
                      </a:srgbClr>
                    </a:solidFill>
                  </a:tcPr>
                </a:tc>
                <a:extLst>
                  <a:ext uri="{0D108BD9-81ED-4DB2-BD59-A6C34878D82A}">
                    <a16:rowId xmlns:a16="http://schemas.microsoft.com/office/drawing/2014/main" val="2932890360"/>
                  </a:ext>
                </a:extLst>
              </a:tr>
              <a:tr h="1555348">
                <a:tc>
                  <a:txBody>
                    <a:bodyPr/>
                    <a:lstStyle/>
                    <a:p>
                      <a:pPr lvl="0">
                        <a:buNone/>
                      </a:pPr>
                      <a:r>
                        <a:rPr lang="en-US" sz="1800" b="1" u="none" strike="noStrike" noProof="0">
                          <a:latin typeface="+mn-lt"/>
                        </a:rPr>
                        <a:t>August 8 </a:t>
                      </a:r>
                      <a:r>
                        <a:rPr lang="en-US" sz="1800" u="none" strike="noStrike" noProof="0">
                          <a:latin typeface="+mn-lt"/>
                        </a:rPr>
                        <a:t>– </a:t>
                      </a:r>
                    </a:p>
                    <a:p>
                      <a:pPr lvl="0">
                        <a:buNone/>
                      </a:pPr>
                      <a:r>
                        <a:rPr lang="en-US" sz="1800" u="none" strike="noStrike" noProof="0">
                          <a:latin typeface="+mn-lt"/>
                        </a:rPr>
                        <a:t>Task Force Meeting #11</a:t>
                      </a:r>
                      <a:endParaRPr lang="en-US" sz="1800">
                        <a:latin typeface="+mn-lt"/>
                      </a:endParaRPr>
                    </a:p>
                  </a:txBody>
                  <a:tcPr/>
                </a:tc>
                <a:tc>
                  <a:txBody>
                    <a:bodyPr/>
                    <a:lstStyle/>
                    <a:p>
                      <a:pPr marL="0" marR="0" lvl="0" indent="0" algn="l">
                        <a:lnSpc>
                          <a:spcPct val="100000"/>
                        </a:lnSpc>
                        <a:spcBef>
                          <a:spcPts val="0"/>
                        </a:spcBef>
                        <a:spcAft>
                          <a:spcPts val="0"/>
                        </a:spcAft>
                        <a:buClr>
                          <a:srgbClr val="000000"/>
                        </a:buClr>
                        <a:buNone/>
                      </a:pPr>
                      <a:r>
                        <a:rPr lang="en-US" sz="1800" b="1" u="none" strike="noStrike" noProof="0">
                          <a:latin typeface="+mn-lt"/>
                        </a:rPr>
                        <a:t>Staff presents to Task Force a list of projects/programs to support as the Pre-Investment Plan Opportunity</a:t>
                      </a:r>
                    </a:p>
                    <a:p>
                      <a:pPr marL="285750" marR="0" lvl="0" indent="-285750" algn="l">
                        <a:lnSpc>
                          <a:spcPct val="100000"/>
                        </a:lnSpc>
                        <a:spcBef>
                          <a:spcPts val="0"/>
                        </a:spcBef>
                        <a:spcAft>
                          <a:spcPts val="0"/>
                        </a:spcAft>
                        <a:buFont typeface="Calibri" panose="020F0502020204030204" pitchFamily="34" charset="0"/>
                        <a:buChar char="&gt;"/>
                      </a:pPr>
                      <a:r>
                        <a:rPr lang="en-US" sz="1800" u="none" strike="noStrike" noProof="0">
                          <a:latin typeface="+mn-lt"/>
                        </a:rPr>
                        <a:t>Present recommendations based on support for adopted Vision Statement and Goals</a:t>
                      </a:r>
                    </a:p>
                    <a:p>
                      <a:pPr marL="285750" marR="0" lvl="0" indent="-285750" algn="l">
                        <a:lnSpc>
                          <a:spcPct val="100000"/>
                        </a:lnSpc>
                        <a:spcBef>
                          <a:spcPts val="0"/>
                        </a:spcBef>
                        <a:spcAft>
                          <a:spcPts val="0"/>
                        </a:spcAft>
                        <a:buFont typeface="Calibri" panose="020F0502020204030204" pitchFamily="34" charset="0"/>
                        <a:buChar char="&gt;"/>
                      </a:pPr>
                      <a:r>
                        <a:rPr lang="en-US" sz="1800" u="none" strike="noStrike" noProof="0">
                          <a:latin typeface="+mn-lt"/>
                        </a:rPr>
                        <a:t>Receive input on all projects/programs recommended</a:t>
                      </a:r>
                    </a:p>
                    <a:p>
                      <a:pPr marL="285750" marR="0" lvl="0" indent="-285750" algn="l">
                        <a:lnSpc>
                          <a:spcPct val="100000"/>
                        </a:lnSpc>
                        <a:spcBef>
                          <a:spcPts val="0"/>
                        </a:spcBef>
                        <a:spcAft>
                          <a:spcPts val="0"/>
                        </a:spcAft>
                        <a:buFont typeface="Calibri" panose="020F0502020204030204" pitchFamily="34" charset="0"/>
                        <a:buChar char="&gt;"/>
                      </a:pPr>
                      <a:r>
                        <a:rPr lang="en-US" sz="1800" u="none" strike="noStrike" noProof="0">
                          <a:latin typeface="+mn-lt"/>
                        </a:rPr>
                        <a:t>Decide whether to send letters of support for the Pre-Investment Plan Opportunity</a:t>
                      </a:r>
                    </a:p>
                    <a:p>
                      <a:pPr marL="285750" marR="0" lvl="0" indent="-285750" algn="l">
                        <a:lnSpc>
                          <a:spcPct val="100000"/>
                        </a:lnSpc>
                        <a:spcBef>
                          <a:spcPts val="0"/>
                        </a:spcBef>
                        <a:spcAft>
                          <a:spcPts val="0"/>
                        </a:spcAft>
                        <a:buFont typeface="Calibri" panose="020F0502020204030204" pitchFamily="34" charset="0"/>
                        <a:buChar char="&gt;"/>
                      </a:pPr>
                      <a:r>
                        <a:rPr lang="en-US" sz="1800" u="none" strike="noStrike" noProof="0">
                          <a:latin typeface="+mn-lt"/>
                        </a:rPr>
                        <a:t>Note:  No match funds will be made available in advance of the final Investment Plan to be considered by the Metro Board in 2023</a:t>
                      </a:r>
                      <a:endParaRPr lang="en-US" sz="1800">
                        <a:latin typeface="+mn-lt"/>
                      </a:endParaRPr>
                    </a:p>
                  </a:txBody>
                  <a:tcPr/>
                </a:tc>
                <a:extLst>
                  <a:ext uri="{0D108BD9-81ED-4DB2-BD59-A6C34878D82A}">
                    <a16:rowId xmlns:a16="http://schemas.microsoft.com/office/drawing/2014/main" val="2624888522"/>
                  </a:ext>
                </a:extLst>
              </a:tr>
              <a:tr h="768174">
                <a:tc>
                  <a:txBody>
                    <a:bodyPr/>
                    <a:lstStyle/>
                    <a:p>
                      <a:pPr lvl="0">
                        <a:buNone/>
                      </a:pPr>
                      <a:r>
                        <a:rPr lang="en-US" sz="1800" b="1" u="none" strike="noStrike" noProof="0">
                          <a:latin typeface="+mn-lt"/>
                        </a:rPr>
                        <a:t>September 22 </a:t>
                      </a:r>
                      <a:r>
                        <a:rPr lang="en-US" sz="1800" u="none" strike="noStrike" noProof="0">
                          <a:latin typeface="+mn-lt"/>
                        </a:rPr>
                        <a:t>- Metro Board Meeting</a:t>
                      </a:r>
                      <a:endParaRPr lang="en-US" sz="1800">
                        <a:latin typeface="+mn-lt"/>
                      </a:endParaRPr>
                    </a:p>
                  </a:txBody>
                  <a:tcPr/>
                </a:tc>
                <a:tc>
                  <a:txBody>
                    <a:bodyPr/>
                    <a:lstStyle/>
                    <a:p>
                      <a:pPr lvl="0">
                        <a:buNone/>
                      </a:pPr>
                      <a:r>
                        <a:rPr lang="en-US" sz="1800" b="1" u="none" strike="noStrike" noProof="0">
                          <a:latin typeface="+mn-lt"/>
                        </a:rPr>
                        <a:t>Metro Board to receive a report from Metro CEO including Task Force recommendations for the</a:t>
                      </a:r>
                    </a:p>
                    <a:p>
                      <a:pPr lvl="0">
                        <a:buNone/>
                      </a:pPr>
                      <a:r>
                        <a:rPr lang="en-US" sz="1800" b="1" u="none" strike="noStrike" noProof="0">
                          <a:latin typeface="+mn-lt"/>
                        </a:rPr>
                        <a:t>Pre-Investment Plan Opportunity at the September Board Meeting</a:t>
                      </a:r>
                      <a:endParaRPr lang="en-US" sz="1800" b="1">
                        <a:latin typeface="+mn-lt"/>
                      </a:endParaRPr>
                    </a:p>
                  </a:txBody>
                  <a:tcPr/>
                </a:tc>
                <a:extLst>
                  <a:ext uri="{0D108BD9-81ED-4DB2-BD59-A6C34878D82A}">
                    <a16:rowId xmlns:a16="http://schemas.microsoft.com/office/drawing/2014/main" val="343821626"/>
                  </a:ext>
                </a:extLst>
              </a:tr>
            </a:tbl>
          </a:graphicData>
        </a:graphic>
      </p:graphicFrame>
    </p:spTree>
    <p:extLst>
      <p:ext uri="{BB962C8B-B14F-4D97-AF65-F5344CB8AC3E}">
        <p14:creationId xmlns:p14="http://schemas.microsoft.com/office/powerpoint/2010/main" val="2848583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E547F-51B1-700D-884A-CC6F3AF7DBEC}"/>
              </a:ext>
            </a:extLst>
          </p:cNvPr>
          <p:cNvSpPr>
            <a:spLocks noGrp="1"/>
          </p:cNvSpPr>
          <p:nvPr>
            <p:ph type="title"/>
          </p:nvPr>
        </p:nvSpPr>
        <p:spPr>
          <a:xfrm>
            <a:off x="142783" y="226583"/>
            <a:ext cx="9922595" cy="429145"/>
          </a:xfrm>
        </p:spPr>
        <p:txBody>
          <a:bodyPr/>
          <a:lstStyle/>
          <a:p>
            <a:r>
              <a:rPr lang="en-US">
                <a:cs typeface="Calibri"/>
              </a:rPr>
              <a:t>Pre-Investment Plan Opportunity – Update</a:t>
            </a:r>
            <a:endParaRPr lang="es-ES" b="0">
              <a:ea typeface="+mn-lt"/>
              <a:cs typeface="+mn-lt"/>
            </a:endParaRPr>
          </a:p>
        </p:txBody>
      </p:sp>
      <p:sp>
        <p:nvSpPr>
          <p:cNvPr id="11" name="TextBox 10">
            <a:extLst>
              <a:ext uri="{FF2B5EF4-FFF2-40B4-BE49-F238E27FC236}">
                <a16:creationId xmlns:a16="http://schemas.microsoft.com/office/drawing/2014/main" id="{AB041377-6E5E-11E5-6BBB-1F4D67664C55}"/>
              </a:ext>
            </a:extLst>
          </p:cNvPr>
          <p:cNvSpPr txBox="1"/>
          <p:nvPr/>
        </p:nvSpPr>
        <p:spPr>
          <a:xfrm>
            <a:off x="7844892" y="2690690"/>
            <a:ext cx="531552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a:ea typeface="Calibri"/>
              <a:cs typeface="Calibri"/>
            </a:endParaRPr>
          </a:p>
        </p:txBody>
      </p:sp>
      <p:sp>
        <p:nvSpPr>
          <p:cNvPr id="2" name="TextBox 1">
            <a:extLst>
              <a:ext uri="{FF2B5EF4-FFF2-40B4-BE49-F238E27FC236}">
                <a16:creationId xmlns:a16="http://schemas.microsoft.com/office/drawing/2014/main" id="{66B0F22A-BD0B-DD07-3008-850A0E572100}"/>
              </a:ext>
            </a:extLst>
          </p:cNvPr>
          <p:cNvSpPr txBox="1"/>
          <p:nvPr/>
        </p:nvSpPr>
        <p:spPr>
          <a:xfrm>
            <a:off x="387927" y="1026877"/>
            <a:ext cx="8460509" cy="646331"/>
          </a:xfrm>
          <a:prstGeom prst="rect">
            <a:avLst/>
          </a:prstGeom>
          <a:noFill/>
        </p:spPr>
        <p:txBody>
          <a:bodyPr wrap="square" rtlCol="0">
            <a:spAutoFit/>
          </a:bodyPr>
          <a:lstStyle/>
          <a:p>
            <a:r>
              <a:rPr lang="en-US" b="1"/>
              <a:t>25 nomination applications </a:t>
            </a:r>
            <a:r>
              <a:rPr lang="en-US"/>
              <a:t>received to date from the following:</a:t>
            </a:r>
          </a:p>
          <a:p>
            <a:endParaRPr lang="en-US"/>
          </a:p>
        </p:txBody>
      </p:sp>
      <p:sp>
        <p:nvSpPr>
          <p:cNvPr id="4" name="TextBox 3">
            <a:extLst>
              <a:ext uri="{FF2B5EF4-FFF2-40B4-BE49-F238E27FC236}">
                <a16:creationId xmlns:a16="http://schemas.microsoft.com/office/drawing/2014/main" id="{7CB5FE64-180D-5C1E-4A3C-F87E0DB2375D}"/>
              </a:ext>
            </a:extLst>
          </p:cNvPr>
          <p:cNvSpPr txBox="1"/>
          <p:nvPr/>
        </p:nvSpPr>
        <p:spPr>
          <a:xfrm>
            <a:off x="529839" y="1443841"/>
            <a:ext cx="4700209" cy="3385542"/>
          </a:xfrm>
          <a:prstGeom prst="rect">
            <a:avLst/>
          </a:prstGeom>
          <a:noFill/>
        </p:spPr>
        <p:txBody>
          <a:bodyPr wrap="square" rtlCol="0">
            <a:spAutoFit/>
          </a:bodyPr>
          <a:lstStyle/>
          <a:p>
            <a:pPr marL="285750" indent="-285750">
              <a:spcAft>
                <a:spcPts val="1200"/>
              </a:spcAft>
              <a:buFont typeface="Calibri" panose="020F0502020204030204" pitchFamily="34" charset="0"/>
              <a:buChar char="&gt;"/>
            </a:pPr>
            <a:r>
              <a:rPr lang="en-US"/>
              <a:t>City of Bell (3)</a:t>
            </a:r>
          </a:p>
          <a:p>
            <a:pPr marL="285750" indent="-285750">
              <a:spcAft>
                <a:spcPts val="1200"/>
              </a:spcAft>
              <a:buFont typeface="Calibri" panose="020F0502020204030204" pitchFamily="34" charset="0"/>
              <a:buChar char="&gt;"/>
            </a:pPr>
            <a:r>
              <a:rPr lang="en-US"/>
              <a:t>City of Cudahy</a:t>
            </a:r>
          </a:p>
          <a:p>
            <a:pPr marL="285750" indent="-285750">
              <a:spcAft>
                <a:spcPts val="1200"/>
              </a:spcAft>
              <a:buFont typeface="Calibri" panose="020F0502020204030204" pitchFamily="34" charset="0"/>
              <a:buChar char="&gt;"/>
            </a:pPr>
            <a:r>
              <a:rPr lang="en-US"/>
              <a:t>City of Lakewood</a:t>
            </a:r>
          </a:p>
          <a:p>
            <a:pPr marL="285750" indent="-285750">
              <a:spcAft>
                <a:spcPts val="1200"/>
              </a:spcAft>
              <a:buFont typeface="Calibri" panose="020F0502020204030204" pitchFamily="34" charset="0"/>
              <a:buChar char="&gt;"/>
            </a:pPr>
            <a:r>
              <a:rPr lang="en-US"/>
              <a:t>City of Long Beach (6)</a:t>
            </a:r>
          </a:p>
          <a:p>
            <a:pPr marL="285750" indent="-285750">
              <a:spcAft>
                <a:spcPts val="1200"/>
              </a:spcAft>
              <a:buFont typeface="Calibri" panose="020F0502020204030204" pitchFamily="34" charset="0"/>
              <a:buChar char="&gt;"/>
            </a:pPr>
            <a:r>
              <a:rPr lang="en-US"/>
              <a:t>City of Paramount</a:t>
            </a:r>
          </a:p>
          <a:p>
            <a:pPr marL="285750" indent="-285750">
              <a:spcAft>
                <a:spcPts val="1200"/>
              </a:spcAft>
              <a:buFont typeface="Calibri" panose="020F0502020204030204" pitchFamily="34" charset="0"/>
              <a:buChar char="&gt;"/>
            </a:pPr>
            <a:r>
              <a:rPr lang="en-US"/>
              <a:t>City of South Gate</a:t>
            </a:r>
          </a:p>
          <a:p>
            <a:pPr marL="285750" indent="-285750">
              <a:spcAft>
                <a:spcPts val="1200"/>
              </a:spcAft>
              <a:buFont typeface="Calibri" panose="020F0502020204030204" pitchFamily="34" charset="0"/>
              <a:buChar char="&gt;"/>
            </a:pPr>
            <a:r>
              <a:rPr lang="en-US"/>
              <a:t>City of Maywood</a:t>
            </a:r>
          </a:p>
          <a:p>
            <a:pPr marL="285750" indent="-285750">
              <a:spcAft>
                <a:spcPts val="1200"/>
              </a:spcAft>
              <a:buFont typeface="Calibri" panose="020F0502020204030204" pitchFamily="34" charset="0"/>
              <a:buChar char="&gt;"/>
            </a:pPr>
            <a:r>
              <a:rPr lang="en-US"/>
              <a:t>City of Commerce (2) </a:t>
            </a:r>
          </a:p>
        </p:txBody>
      </p:sp>
      <p:sp>
        <p:nvSpPr>
          <p:cNvPr id="7" name="TextBox 6">
            <a:extLst>
              <a:ext uri="{FF2B5EF4-FFF2-40B4-BE49-F238E27FC236}">
                <a16:creationId xmlns:a16="http://schemas.microsoft.com/office/drawing/2014/main" id="{5FAD8330-B061-DDCD-A8C6-9EF548619221}"/>
              </a:ext>
            </a:extLst>
          </p:cNvPr>
          <p:cNvSpPr txBox="1"/>
          <p:nvPr/>
        </p:nvSpPr>
        <p:spPr>
          <a:xfrm>
            <a:off x="5396368" y="1355608"/>
            <a:ext cx="4897048" cy="4355038"/>
          </a:xfrm>
          <a:prstGeom prst="rect">
            <a:avLst/>
          </a:prstGeom>
          <a:noFill/>
        </p:spPr>
        <p:txBody>
          <a:bodyPr wrap="square" rtlCol="0">
            <a:spAutoFit/>
          </a:bodyPr>
          <a:lstStyle/>
          <a:p>
            <a:pPr marL="285750" indent="-285750">
              <a:spcAft>
                <a:spcPts val="600"/>
              </a:spcAft>
              <a:buFont typeface="Calibri" panose="020F0502020204030204" pitchFamily="34" charset="0"/>
              <a:buChar char="&gt;"/>
            </a:pPr>
            <a:r>
              <a:rPr lang="en-US"/>
              <a:t>Port of Los Angeles (4)</a:t>
            </a:r>
          </a:p>
          <a:p>
            <a:pPr marL="285750" indent="-285750">
              <a:spcAft>
                <a:spcPts val="600"/>
              </a:spcAft>
              <a:buFont typeface="Calibri" panose="020F0502020204030204" pitchFamily="34" charset="0"/>
              <a:buChar char="&gt;"/>
            </a:pPr>
            <a:r>
              <a:rPr lang="en-US"/>
              <a:t>The Port of Los Angeles, Los Angeles County Economic Development Corporation (LACI), and Los Angeles Cleantech Incubator</a:t>
            </a:r>
          </a:p>
          <a:p>
            <a:pPr marL="285750" indent="-285750">
              <a:spcAft>
                <a:spcPts val="600"/>
              </a:spcAft>
              <a:buFont typeface="Calibri" panose="020F0502020204030204" pitchFamily="34" charset="0"/>
              <a:buChar char="&gt;"/>
            </a:pPr>
            <a:r>
              <a:rPr lang="en-US"/>
              <a:t>Los Angeles Cleantech Incubator, East Yards Communities for Environmental Justice, AMPLY Power, Harbor Trucking Association, Los Angeles Department of Water and Power, and Southern California Edison</a:t>
            </a:r>
          </a:p>
          <a:p>
            <a:pPr marL="285750" indent="-285750">
              <a:spcAft>
                <a:spcPts val="600"/>
              </a:spcAft>
              <a:buFont typeface="Calibri" panose="020F0502020204030204" pitchFamily="34" charset="0"/>
              <a:buChar char="&gt;"/>
            </a:pPr>
            <a:r>
              <a:rPr lang="en-US"/>
              <a:t>Los Angeles County Supervisor District 4 - Janice Hahn</a:t>
            </a:r>
          </a:p>
          <a:p>
            <a:pPr marL="285750" indent="-285750">
              <a:spcAft>
                <a:spcPts val="600"/>
              </a:spcAft>
              <a:buFont typeface="Calibri" panose="020F0502020204030204" pitchFamily="34" charset="0"/>
              <a:buChar char="&gt;"/>
            </a:pPr>
            <a:r>
              <a:rPr lang="en-US"/>
              <a:t>Gateway Cities Council of Governments (2)</a:t>
            </a:r>
          </a:p>
          <a:p>
            <a:endParaRPr lang="en-US"/>
          </a:p>
          <a:p>
            <a:endParaRPr lang="en-US"/>
          </a:p>
        </p:txBody>
      </p:sp>
      <p:sp>
        <p:nvSpPr>
          <p:cNvPr id="8" name="Slide Number Placeholder 4">
            <a:extLst>
              <a:ext uri="{FF2B5EF4-FFF2-40B4-BE49-F238E27FC236}">
                <a16:creationId xmlns:a16="http://schemas.microsoft.com/office/drawing/2014/main" id="{960BF63A-C347-0814-4F7C-6D00965685DB}"/>
              </a:ext>
            </a:extLst>
          </p:cNvPr>
          <p:cNvSpPr>
            <a:spLocks noGrp="1"/>
          </p:cNvSpPr>
          <p:nvPr>
            <p:ph type="sldNum" sz="quarter" idx="12"/>
          </p:nvPr>
        </p:nvSpPr>
        <p:spPr>
          <a:xfrm>
            <a:off x="9248954" y="6356350"/>
            <a:ext cx="2743200" cy="365125"/>
          </a:xfrm>
        </p:spPr>
        <p:txBody>
          <a:bodyPr/>
          <a:lstStyle/>
          <a:p>
            <a:fld id="{2429C633-AF9B-9840-B7F1-7587910FEF71}" type="slidenum">
              <a:rPr lang="en-US" smtClean="0"/>
              <a:pPr/>
              <a:t>41</a:t>
            </a:fld>
            <a:endParaRPr lang="en-US"/>
          </a:p>
        </p:txBody>
      </p:sp>
    </p:spTree>
    <p:extLst>
      <p:ext uri="{BB962C8B-B14F-4D97-AF65-F5344CB8AC3E}">
        <p14:creationId xmlns:p14="http://schemas.microsoft.com/office/powerpoint/2010/main" val="42498920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E547F-51B1-700D-884A-CC6F3AF7DBEC}"/>
              </a:ext>
            </a:extLst>
          </p:cNvPr>
          <p:cNvSpPr>
            <a:spLocks noGrp="1"/>
          </p:cNvSpPr>
          <p:nvPr>
            <p:ph type="title"/>
          </p:nvPr>
        </p:nvSpPr>
        <p:spPr>
          <a:xfrm>
            <a:off x="142783" y="226583"/>
            <a:ext cx="9922595" cy="429145"/>
          </a:xfrm>
        </p:spPr>
        <p:txBody>
          <a:bodyPr/>
          <a:lstStyle/>
          <a:p>
            <a:r>
              <a:rPr lang="en-US">
                <a:cs typeface="Calibri"/>
              </a:rPr>
              <a:t>Pre-Investment Plan Opportunity: </a:t>
            </a:r>
            <a:br>
              <a:rPr lang="en-US">
                <a:cs typeface="Calibri"/>
              </a:rPr>
            </a:br>
            <a:r>
              <a:rPr lang="en-US">
                <a:cs typeface="Calibri"/>
              </a:rPr>
              <a:t>Zero-Emissions Infrastructure Nominations</a:t>
            </a:r>
            <a:endParaRPr lang="es-ES" b="0">
              <a:ea typeface="+mn-lt"/>
              <a:cs typeface="+mn-lt"/>
            </a:endParaRPr>
          </a:p>
        </p:txBody>
      </p:sp>
      <p:sp>
        <p:nvSpPr>
          <p:cNvPr id="11" name="TextBox 10">
            <a:extLst>
              <a:ext uri="{FF2B5EF4-FFF2-40B4-BE49-F238E27FC236}">
                <a16:creationId xmlns:a16="http://schemas.microsoft.com/office/drawing/2014/main" id="{AB041377-6E5E-11E5-6BBB-1F4D67664C55}"/>
              </a:ext>
            </a:extLst>
          </p:cNvPr>
          <p:cNvSpPr txBox="1"/>
          <p:nvPr/>
        </p:nvSpPr>
        <p:spPr>
          <a:xfrm>
            <a:off x="7844892" y="2690690"/>
            <a:ext cx="531552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graphicFrame>
        <p:nvGraphicFramePr>
          <p:cNvPr id="4" name="Table 3">
            <a:extLst>
              <a:ext uri="{FF2B5EF4-FFF2-40B4-BE49-F238E27FC236}">
                <a16:creationId xmlns:a16="http://schemas.microsoft.com/office/drawing/2014/main" id="{8F174CD3-B4F3-044E-2E59-ECE2FC1B878A}"/>
              </a:ext>
            </a:extLst>
          </p:cNvPr>
          <p:cNvGraphicFramePr>
            <a:graphicFrameLocks noGrp="1"/>
          </p:cNvGraphicFramePr>
          <p:nvPr>
            <p:extLst>
              <p:ext uri="{D42A27DB-BD31-4B8C-83A1-F6EECF244321}">
                <p14:modId xmlns:p14="http://schemas.microsoft.com/office/powerpoint/2010/main" val="2720543210"/>
              </p:ext>
            </p:extLst>
          </p:nvPr>
        </p:nvGraphicFramePr>
        <p:xfrm>
          <a:off x="245971" y="1224937"/>
          <a:ext cx="11613736" cy="4408125"/>
        </p:xfrm>
        <a:graphic>
          <a:graphicData uri="http://schemas.openxmlformats.org/drawingml/2006/table">
            <a:tbl>
              <a:tblPr/>
              <a:tblGrid>
                <a:gridCol w="132981">
                  <a:extLst>
                    <a:ext uri="{9D8B030D-6E8A-4147-A177-3AD203B41FA5}">
                      <a16:colId xmlns:a16="http://schemas.microsoft.com/office/drawing/2014/main" val="4031485227"/>
                    </a:ext>
                  </a:extLst>
                </a:gridCol>
                <a:gridCol w="1182060">
                  <a:extLst>
                    <a:ext uri="{9D8B030D-6E8A-4147-A177-3AD203B41FA5}">
                      <a16:colId xmlns:a16="http://schemas.microsoft.com/office/drawing/2014/main" val="4263865775"/>
                    </a:ext>
                  </a:extLst>
                </a:gridCol>
                <a:gridCol w="1115569">
                  <a:extLst>
                    <a:ext uri="{9D8B030D-6E8A-4147-A177-3AD203B41FA5}">
                      <a16:colId xmlns:a16="http://schemas.microsoft.com/office/drawing/2014/main" val="1975225520"/>
                    </a:ext>
                  </a:extLst>
                </a:gridCol>
                <a:gridCol w="1285490">
                  <a:extLst>
                    <a:ext uri="{9D8B030D-6E8A-4147-A177-3AD203B41FA5}">
                      <a16:colId xmlns:a16="http://schemas.microsoft.com/office/drawing/2014/main" val="950624319"/>
                    </a:ext>
                  </a:extLst>
                </a:gridCol>
                <a:gridCol w="2223750">
                  <a:extLst>
                    <a:ext uri="{9D8B030D-6E8A-4147-A177-3AD203B41FA5}">
                      <a16:colId xmlns:a16="http://schemas.microsoft.com/office/drawing/2014/main" val="1717551755"/>
                    </a:ext>
                  </a:extLst>
                </a:gridCol>
                <a:gridCol w="1448023">
                  <a:extLst>
                    <a:ext uri="{9D8B030D-6E8A-4147-A177-3AD203B41FA5}">
                      <a16:colId xmlns:a16="http://schemas.microsoft.com/office/drawing/2014/main" val="2251157819"/>
                    </a:ext>
                  </a:extLst>
                </a:gridCol>
                <a:gridCol w="1684435">
                  <a:extLst>
                    <a:ext uri="{9D8B030D-6E8A-4147-A177-3AD203B41FA5}">
                      <a16:colId xmlns:a16="http://schemas.microsoft.com/office/drawing/2014/main" val="4013210226"/>
                    </a:ext>
                  </a:extLst>
                </a:gridCol>
                <a:gridCol w="1499738">
                  <a:extLst>
                    <a:ext uri="{9D8B030D-6E8A-4147-A177-3AD203B41FA5}">
                      <a16:colId xmlns:a16="http://schemas.microsoft.com/office/drawing/2014/main" val="683524107"/>
                    </a:ext>
                  </a:extLst>
                </a:gridCol>
                <a:gridCol w="1041690">
                  <a:extLst>
                    <a:ext uri="{9D8B030D-6E8A-4147-A177-3AD203B41FA5}">
                      <a16:colId xmlns:a16="http://schemas.microsoft.com/office/drawing/2014/main" val="2627411057"/>
                    </a:ext>
                  </a:extLst>
                </a:gridCol>
              </a:tblGrid>
              <a:tr h="284775">
                <a:tc>
                  <a:txBody>
                    <a:bodyPr/>
                    <a:lstStyle/>
                    <a:p>
                      <a:pPr algn="ctr" fontAlgn="ctr"/>
                      <a:r>
                        <a:rPr lang="en-US" sz="900" b="1" i="0" u="none" strike="noStrike">
                          <a:solidFill>
                            <a:schemeClr val="bg1"/>
                          </a:solidFill>
                          <a:effectLst/>
                          <a:latin typeface="Calibri" panose="020F0502020204030204" pitchFamily="34" charset="0"/>
                        </a:rPr>
                        <a:t>#</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Grant Program</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Sponsoring Agency</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Project/Program Name</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Project/Program </a:t>
                      </a:r>
                      <a:br>
                        <a:rPr lang="en-US" sz="900" b="1" i="0" u="none" strike="noStrike">
                          <a:solidFill>
                            <a:schemeClr val="bg1"/>
                          </a:solidFill>
                          <a:effectLst/>
                          <a:latin typeface="Calibri" panose="020F0502020204030204" pitchFamily="34" charset="0"/>
                        </a:rPr>
                      </a:br>
                      <a:r>
                        <a:rPr lang="en-US" sz="900" b="1" i="0" u="none" strike="noStrike">
                          <a:solidFill>
                            <a:schemeClr val="bg1"/>
                          </a:solidFill>
                          <a:effectLst/>
                          <a:latin typeface="Calibri" panose="020F0502020204030204" pitchFamily="34" charset="0"/>
                        </a:rPr>
                        <a:t>Description, Features</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Project/Program </a:t>
                      </a:r>
                      <a:br>
                        <a:rPr lang="en-US" sz="900" b="1" i="0" u="none" strike="noStrike">
                          <a:solidFill>
                            <a:schemeClr val="bg1"/>
                          </a:solidFill>
                          <a:effectLst/>
                          <a:latin typeface="Calibri" panose="020F0502020204030204" pitchFamily="34" charset="0"/>
                        </a:rPr>
                      </a:br>
                      <a:r>
                        <a:rPr lang="en-US" sz="900" b="1" i="0" u="none" strike="noStrike">
                          <a:solidFill>
                            <a:schemeClr val="bg1"/>
                          </a:solidFill>
                          <a:effectLst/>
                          <a:latin typeface="Calibri" panose="020F0502020204030204" pitchFamily="34" charset="0"/>
                        </a:rPr>
                        <a:t>Readiness (Current Status)</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Project/Program</a:t>
                      </a:r>
                      <a:br>
                        <a:rPr lang="en-US" sz="900" b="1" i="0" u="none" strike="noStrike">
                          <a:solidFill>
                            <a:schemeClr val="bg1"/>
                          </a:solidFill>
                          <a:effectLst/>
                          <a:latin typeface="Calibri" panose="020F0502020204030204" pitchFamily="34" charset="0"/>
                        </a:rPr>
                      </a:br>
                      <a:r>
                        <a:rPr lang="en-US" sz="900" b="1" i="0" u="none" strike="noStrike">
                          <a:solidFill>
                            <a:schemeClr val="bg1"/>
                          </a:solidFill>
                          <a:effectLst/>
                          <a:latin typeface="Calibri" panose="020F0502020204030204" pitchFamily="34" charset="0"/>
                        </a:rPr>
                        <a:t>Benefits</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Approx. Cost, Funding Status, </a:t>
                      </a:r>
                      <a:br>
                        <a:rPr lang="en-US" sz="900" b="1" i="0" u="none" strike="noStrike">
                          <a:solidFill>
                            <a:schemeClr val="bg1"/>
                          </a:solidFill>
                          <a:effectLst/>
                          <a:latin typeface="Calibri" panose="020F0502020204030204" pitchFamily="34" charset="0"/>
                        </a:rPr>
                      </a:br>
                      <a:r>
                        <a:rPr lang="en-US" sz="900" b="1" i="0" u="none" strike="noStrike">
                          <a:solidFill>
                            <a:schemeClr val="bg1"/>
                          </a:solidFill>
                          <a:effectLst/>
                          <a:latin typeface="Calibri" panose="020F0502020204030204" pitchFamily="34" charset="0"/>
                        </a:rPr>
                        <a:t>Level of Match</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tc>
                  <a:txBody>
                    <a:bodyPr/>
                    <a:lstStyle/>
                    <a:p>
                      <a:pPr algn="ctr" fontAlgn="ctr"/>
                      <a:r>
                        <a:rPr lang="en-US" sz="900" b="1" i="0" u="none" strike="noStrike">
                          <a:solidFill>
                            <a:schemeClr val="bg1"/>
                          </a:solidFill>
                          <a:effectLst/>
                          <a:latin typeface="Calibri" panose="020F0502020204030204" pitchFamily="34" charset="0"/>
                        </a:rPr>
                        <a:t>Agency/Organization</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00B4BD"/>
                    </a:solidFill>
                  </a:tcPr>
                </a:tc>
                <a:extLst>
                  <a:ext uri="{0D108BD9-81ED-4DB2-BD59-A6C34878D82A}">
                    <a16:rowId xmlns:a16="http://schemas.microsoft.com/office/drawing/2014/main" val="3098408407"/>
                  </a:ext>
                </a:extLst>
              </a:tr>
              <a:tr h="1254224">
                <a:tc>
                  <a:txBody>
                    <a:bodyPr/>
                    <a:lstStyle/>
                    <a:p>
                      <a:pPr algn="ctr" fontAlgn="ctr"/>
                      <a:r>
                        <a:rPr lang="en-US" sz="1000" b="0" i="0" u="none" strike="noStrike">
                          <a:solidFill>
                            <a:srgbClr val="000000"/>
                          </a:solidFill>
                          <a:effectLst/>
                          <a:latin typeface="Calibri" panose="020F0502020204030204" pitchFamily="34" charset="0"/>
                        </a:rPr>
                        <a:t>1</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Build Back Better Regional Challenge</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US Economic Development Administration</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Goods-Movement Resiliency &amp; Enhanced Energy Now (GREEN) Project</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Public Charging on Port of LA-controlled property; 900 Alameda St. Wilmington CA 90744</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Port of LA submitted this parcel to receive funding for public charging infrastructure; would need final engineering/design work</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Up to 10 chargers for medium/heavy-duty trucks immediately adjacent to the Ports and the I-710 South Corridor</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Grant application asked for approx. $12M of US EDA funds with expectation of additional private funds to match</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The Port of Los Angeles (POLA) and the Los Angeles Cleantech Incubator (LACI) </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extLst>
                  <a:ext uri="{0D108BD9-81ED-4DB2-BD59-A6C34878D82A}">
                    <a16:rowId xmlns:a16="http://schemas.microsoft.com/office/drawing/2014/main" val="4174910897"/>
                  </a:ext>
                </a:extLst>
              </a:tr>
              <a:tr h="1526883">
                <a:tc>
                  <a:txBody>
                    <a:bodyPr/>
                    <a:lstStyle/>
                    <a:p>
                      <a:pPr algn="ctr" fontAlgn="ctr"/>
                      <a:r>
                        <a:rPr lang="en-US" sz="1000" b="0" i="0" u="none" strike="noStrike">
                          <a:solidFill>
                            <a:srgbClr val="000000"/>
                          </a:solidFill>
                          <a:effectLst/>
                          <a:latin typeface="Calibri" panose="020F0502020204030204" pitchFamily="34" charset="0"/>
                        </a:rPr>
                        <a:t>2</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Medium/Heavy Duty ZEV Infrastructure Blueprint</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California Energy Commission</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Investment Blueprint for Drayage Truck Charging Depots on the I-710 Corridor</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To identify priority locations along the I-710 South Corridor for BEV truck charging infrastructure. 14 sites are under consideration to receive site assessments projecting design and cost of truck charging depots.</a:t>
                      </a:r>
                      <a:br>
                        <a:rPr lang="en-US" sz="1000" b="0" i="0" u="none" strike="noStrike">
                          <a:solidFill>
                            <a:srgbClr val="000000"/>
                          </a:solidFill>
                          <a:effectLst/>
                          <a:latin typeface="Calibri" panose="020F0502020204030204" pitchFamily="34" charset="0"/>
                        </a:rPr>
                      </a:br>
                      <a:br>
                        <a:rPr lang="en-US" sz="1000" b="0" i="0" u="none" strike="noStrike">
                          <a:solidFill>
                            <a:srgbClr val="000000"/>
                          </a:solidFill>
                          <a:effectLst/>
                          <a:latin typeface="Calibri" panose="020F0502020204030204" pitchFamily="34" charset="0"/>
                        </a:rPr>
                      </a:br>
                      <a:r>
                        <a:rPr lang="en-US" sz="1000" b="0" i="0" u="none" strike="noStrike">
                          <a:solidFill>
                            <a:srgbClr val="000000"/>
                          </a:solidFill>
                          <a:effectLst/>
                          <a:latin typeface="Calibri" panose="020F0502020204030204" pitchFamily="34" charset="0"/>
                        </a:rPr>
                        <a:t>Potential co-funding agencies for implementation of Blueprint include: MSRC (2021-24 Work Program), POLA &amp; POLB (Clean Truck Fund), CEC (2022-2023 Clean Transportation Program) </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14 sites are under consideration to receive site assessments projecting design and cost of truck charging depots</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At least 4 identified sites, (vetted for adequate traffic density, grid capacity, and community priority) with interest in deploying infrastructure; a design and cost estimate for each.</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TBD, likely $5-$15M per site; Potential co-funding agencies for implementation of Blueprint include: MSRC (2021-24 Work Program), POLA &amp; POLB (Clean Truck Fund), CEC (2022-2023 Clean Transportation Program) </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tc>
                  <a:txBody>
                    <a:bodyPr/>
                    <a:lstStyle/>
                    <a:p>
                      <a:pPr algn="l" fontAlgn="ctr"/>
                      <a:r>
                        <a:rPr lang="en-US" sz="1000" b="0" i="0" u="none" strike="noStrike">
                          <a:solidFill>
                            <a:srgbClr val="000000"/>
                          </a:solidFill>
                          <a:effectLst/>
                          <a:latin typeface="Calibri" panose="020F0502020204030204" pitchFamily="34" charset="0"/>
                        </a:rPr>
                        <a:t>LACI partnered with East Yards Communities for Environmental Justice, AMPLY Power, Harbor Trucking Association, LADWP, and SCE</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tcPr>
                </a:tc>
                <a:extLst>
                  <a:ext uri="{0D108BD9-81ED-4DB2-BD59-A6C34878D82A}">
                    <a16:rowId xmlns:a16="http://schemas.microsoft.com/office/drawing/2014/main" val="859804493"/>
                  </a:ext>
                </a:extLst>
              </a:tr>
              <a:tr h="1036098">
                <a:tc>
                  <a:txBody>
                    <a:bodyPr/>
                    <a:lstStyle/>
                    <a:p>
                      <a:pPr algn="ctr" fontAlgn="ctr"/>
                      <a:r>
                        <a:rPr lang="en-US" sz="1000" b="0" i="0" u="none" strike="noStrike">
                          <a:solidFill>
                            <a:srgbClr val="000000"/>
                          </a:solidFill>
                          <a:effectLst/>
                          <a:latin typeface="Calibri" panose="020F0502020204030204" pitchFamily="34" charset="0"/>
                        </a:rPr>
                        <a:t>3</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LA Metro</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Zero Emissions Truck Program</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To provide Zero Emissions trucks along and near the 710 South Corridor. Early focus is the infrastructure necessary to support thousands of ZE trucks traveling along this corridor, especially for short-haul truck trips.</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Transition to fully-ZE trucks will eliminate tailpipe emissions on a corridor where diesel emissions are a significant source of criteria pollutants.</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 </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tc>
                  <a:txBody>
                    <a:bodyPr/>
                    <a:lstStyle/>
                    <a:p>
                      <a:pPr algn="l" fontAlgn="ctr"/>
                      <a:r>
                        <a:rPr lang="en-US" sz="1000" b="0" i="0" u="none" strike="noStrike">
                          <a:solidFill>
                            <a:srgbClr val="000000"/>
                          </a:solidFill>
                          <a:effectLst/>
                          <a:latin typeface="Calibri" panose="020F0502020204030204" pitchFamily="34" charset="0"/>
                        </a:rPr>
                        <a:t>LA County Supervisor Janice Hahn</a:t>
                      </a:r>
                    </a:p>
                  </a:txBody>
                  <a:tcPr marL="4228" marR="4228" marT="4228" marB="0" anchor="ctr">
                    <a:lnL w="12700" cap="flat" cmpd="sng" algn="ctr">
                      <a:solidFill>
                        <a:srgbClr val="00B4BD"/>
                      </a:solidFill>
                      <a:prstDash val="solid"/>
                      <a:round/>
                      <a:headEnd type="none" w="med" len="med"/>
                      <a:tailEnd type="none" w="med" len="med"/>
                    </a:lnL>
                    <a:lnR w="12700" cap="flat" cmpd="sng" algn="ctr">
                      <a:solidFill>
                        <a:srgbClr val="00B4BD"/>
                      </a:solidFill>
                      <a:prstDash val="solid"/>
                      <a:round/>
                      <a:headEnd type="none" w="med" len="med"/>
                      <a:tailEnd type="none" w="med" len="med"/>
                    </a:lnR>
                    <a:lnT w="12700" cap="flat" cmpd="sng" algn="ctr">
                      <a:solidFill>
                        <a:srgbClr val="00B4BD"/>
                      </a:solidFill>
                      <a:prstDash val="solid"/>
                      <a:round/>
                      <a:headEnd type="none" w="med" len="med"/>
                      <a:tailEnd type="none" w="med" len="med"/>
                    </a:lnT>
                    <a:lnB w="12700" cap="flat" cmpd="sng" algn="ctr">
                      <a:solidFill>
                        <a:srgbClr val="00B4BD"/>
                      </a:solidFill>
                      <a:prstDash val="solid"/>
                      <a:round/>
                      <a:headEnd type="none" w="med" len="med"/>
                      <a:tailEnd type="none" w="med" len="med"/>
                    </a:lnB>
                    <a:solidFill>
                      <a:srgbClr val="D6F2F6"/>
                    </a:solidFill>
                  </a:tcPr>
                </a:tc>
                <a:extLst>
                  <a:ext uri="{0D108BD9-81ED-4DB2-BD59-A6C34878D82A}">
                    <a16:rowId xmlns:a16="http://schemas.microsoft.com/office/drawing/2014/main" val="336225790"/>
                  </a:ext>
                </a:extLst>
              </a:tr>
            </a:tbl>
          </a:graphicData>
        </a:graphic>
      </p:graphicFrame>
    </p:spTree>
    <p:extLst>
      <p:ext uri="{BB962C8B-B14F-4D97-AF65-F5344CB8AC3E}">
        <p14:creationId xmlns:p14="http://schemas.microsoft.com/office/powerpoint/2010/main" val="9729210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p:txBody>
          <a:bodyPr/>
          <a:lstStyle/>
          <a:p>
            <a:r>
              <a:rPr lang="en-US"/>
              <a:t>Upcoming Meetings</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0" y="924791"/>
            <a:ext cx="9519559" cy="5933209"/>
          </a:xfrm>
        </p:spPr>
        <p:txBody>
          <a:bodyPr vert="horz" lIns="91440" tIns="45720" rIns="91440" bIns="45720" rtlCol="0" anchor="t">
            <a:noAutofit/>
          </a:bodyPr>
          <a:lstStyle/>
          <a:p>
            <a:pPr marL="2228850" lvl="7" indent="-457200">
              <a:lnSpc>
                <a:spcPct val="100000"/>
              </a:lnSpc>
              <a:spcBef>
                <a:spcPts val="1000"/>
              </a:spcBef>
              <a:buNone/>
            </a:pPr>
            <a:endParaRPr lang="en-US" sz="600" b="1">
              <a:solidFill>
                <a:srgbClr val="00B4BD"/>
              </a:solidFill>
              <a:ea typeface="+mn-lt"/>
              <a:cs typeface="+mn-lt"/>
            </a:endParaRPr>
          </a:p>
          <a:p>
            <a:pPr marL="2228850" lvl="7" indent="-457200">
              <a:lnSpc>
                <a:spcPct val="100000"/>
              </a:lnSpc>
              <a:spcBef>
                <a:spcPts val="1000"/>
              </a:spcBef>
              <a:buNone/>
            </a:pPr>
            <a:r>
              <a:rPr lang="en-US" sz="1400" b="1">
                <a:solidFill>
                  <a:srgbClr val="00B4BD"/>
                </a:solidFill>
                <a:ea typeface="+mn-lt"/>
                <a:cs typeface="+mn-lt"/>
              </a:rPr>
              <a:t>Working Groups </a:t>
            </a:r>
            <a:r>
              <a:rPr lang="en-US" sz="1400">
                <a:ea typeface="+mn-lt"/>
                <a:cs typeface="+mn-lt"/>
              </a:rPr>
              <a:t>		</a:t>
            </a:r>
          </a:p>
          <a:p>
            <a:pPr marL="2004695" lvl="3" indent="-231775">
              <a:lnSpc>
                <a:spcPct val="100000"/>
              </a:lnSpc>
              <a:buFont typeface="System Font Regular"/>
              <a:buChar char="&gt;"/>
            </a:pPr>
            <a:r>
              <a:rPr lang="en-US" sz="1400" b="1">
                <a:ea typeface="+mn-lt"/>
                <a:cs typeface="+mn-lt"/>
              </a:rPr>
              <a:t>Community Engagement Strategy</a:t>
            </a:r>
          </a:p>
          <a:p>
            <a:pPr marL="2003425" lvl="3" indent="-114300">
              <a:lnSpc>
                <a:spcPct val="100000"/>
              </a:lnSpc>
              <a:buNone/>
            </a:pPr>
            <a:r>
              <a:rPr lang="en-US" sz="1400" i="1">
                <a:ea typeface="+mn-lt"/>
                <a:cs typeface="+mn-lt"/>
              </a:rPr>
              <a:t>	Monday, July 25, 5:30-7pm</a:t>
            </a:r>
          </a:p>
          <a:p>
            <a:pPr marL="2004695" lvl="3" indent="-231775">
              <a:lnSpc>
                <a:spcPct val="100000"/>
              </a:lnSpc>
              <a:buFont typeface="System Font Regular"/>
              <a:buChar char="&gt;"/>
            </a:pPr>
            <a:r>
              <a:rPr lang="en-US" sz="1400" b="1">
                <a:ea typeface="+mn-lt"/>
                <a:cs typeface="+mn-lt"/>
              </a:rPr>
              <a:t>Equity Working Group #7</a:t>
            </a:r>
          </a:p>
          <a:p>
            <a:pPr marL="1718945" lvl="3" indent="285750">
              <a:lnSpc>
                <a:spcPct val="100000"/>
              </a:lnSpc>
              <a:buNone/>
            </a:pPr>
            <a:r>
              <a:rPr lang="en-US" sz="1400" i="1">
                <a:ea typeface="+mn-lt"/>
                <a:cs typeface="+mn-lt"/>
              </a:rPr>
              <a:t>Thursday, July 28, 5-7pm</a:t>
            </a:r>
            <a:r>
              <a:rPr lang="en-US" sz="1400" b="1">
                <a:solidFill>
                  <a:srgbClr val="00B4BD"/>
                </a:solidFill>
                <a:ea typeface="+mn-lt"/>
                <a:cs typeface="+mn-lt"/>
              </a:rPr>
              <a:t> </a:t>
            </a:r>
          </a:p>
          <a:p>
            <a:pPr marL="2004695" lvl="3" indent="-231775">
              <a:lnSpc>
                <a:spcPct val="100000"/>
              </a:lnSpc>
              <a:buFont typeface="System Font Regular"/>
              <a:buChar char="&gt;"/>
            </a:pPr>
            <a:r>
              <a:rPr lang="en-US" sz="1400" b="1">
                <a:ea typeface="+mn-lt"/>
                <a:cs typeface="+mn-lt"/>
              </a:rPr>
              <a:t>Zero-Emission Truck Working Group Meeting #9</a:t>
            </a:r>
            <a:endParaRPr lang="en-US" sz="1400" b="1">
              <a:cs typeface="Calibri"/>
            </a:endParaRPr>
          </a:p>
          <a:p>
            <a:pPr marL="1718945" lvl="3" indent="285750">
              <a:lnSpc>
                <a:spcPct val="100000"/>
              </a:lnSpc>
              <a:buNone/>
            </a:pPr>
            <a:r>
              <a:rPr lang="en-US" sz="1400" i="1">
                <a:ea typeface="+mn-lt"/>
                <a:cs typeface="+mn-lt"/>
              </a:rPr>
              <a:t>Tuesday, August 13, 1-3:00pm</a:t>
            </a:r>
          </a:p>
          <a:p>
            <a:pPr marL="2228850" lvl="7" indent="-457200">
              <a:lnSpc>
                <a:spcPct val="100000"/>
              </a:lnSpc>
              <a:spcBef>
                <a:spcPts val="1000"/>
              </a:spcBef>
              <a:buNone/>
            </a:pPr>
            <a:r>
              <a:rPr lang="en-US" sz="1400" b="1">
                <a:solidFill>
                  <a:srgbClr val="00B4BD"/>
                </a:solidFill>
                <a:ea typeface="+mn-lt"/>
                <a:cs typeface="+mn-lt"/>
              </a:rPr>
              <a:t>Community Leadership Committee</a:t>
            </a:r>
          </a:p>
          <a:p>
            <a:pPr marL="2004695" lvl="3" indent="-231775">
              <a:lnSpc>
                <a:spcPct val="100000"/>
              </a:lnSpc>
              <a:buFont typeface="System Font Regular"/>
              <a:buChar char="&gt;"/>
            </a:pPr>
            <a:r>
              <a:rPr lang="en-US" sz="1400">
                <a:ea typeface="+mn-lt"/>
                <a:cs typeface="+mn-lt"/>
              </a:rPr>
              <a:t>Meeting #5</a:t>
            </a:r>
            <a:endParaRPr lang="en-US" sz="1400"/>
          </a:p>
          <a:p>
            <a:pPr marL="1718945" lvl="3" indent="285750">
              <a:lnSpc>
                <a:spcPct val="100000"/>
              </a:lnSpc>
              <a:buNone/>
            </a:pPr>
            <a:r>
              <a:rPr lang="en-US" sz="1400" i="1">
                <a:ea typeface="+mn-lt"/>
                <a:cs typeface="+mn-lt"/>
              </a:rPr>
              <a:t>Monday, July 18, 5-7pm</a:t>
            </a:r>
          </a:p>
          <a:p>
            <a:pPr marL="2004695" lvl="3" indent="-231775">
              <a:lnSpc>
                <a:spcPct val="100000"/>
              </a:lnSpc>
              <a:buFont typeface="System Font Regular"/>
              <a:buChar char="&gt;"/>
            </a:pPr>
            <a:r>
              <a:rPr lang="en-US" sz="1400">
                <a:ea typeface="+mn-lt"/>
                <a:cs typeface="+mn-lt"/>
              </a:rPr>
              <a:t>Meeting #5.5</a:t>
            </a:r>
            <a:endParaRPr lang="en-US" sz="1400"/>
          </a:p>
          <a:p>
            <a:pPr marL="1718945" lvl="3" indent="285750">
              <a:lnSpc>
                <a:spcPct val="100000"/>
              </a:lnSpc>
              <a:buNone/>
            </a:pPr>
            <a:r>
              <a:rPr lang="en-US" sz="1400" i="1">
                <a:ea typeface="+mn-lt"/>
                <a:cs typeface="+mn-lt"/>
              </a:rPr>
              <a:t>Thursday, July 21, 5-7pm</a:t>
            </a:r>
          </a:p>
          <a:p>
            <a:pPr marL="2228850" lvl="7" indent="-457200">
              <a:lnSpc>
                <a:spcPct val="100000"/>
              </a:lnSpc>
              <a:spcBef>
                <a:spcPts val="1000"/>
              </a:spcBef>
              <a:buNone/>
            </a:pPr>
            <a:r>
              <a:rPr lang="en-US" sz="1400" b="1">
                <a:solidFill>
                  <a:srgbClr val="00B4BD"/>
                </a:solidFill>
                <a:ea typeface="+mn-lt"/>
                <a:cs typeface="+mn-lt"/>
              </a:rPr>
              <a:t>Coordinating Committee</a:t>
            </a:r>
          </a:p>
          <a:p>
            <a:pPr marL="2004695" lvl="3" indent="-231775">
              <a:lnSpc>
                <a:spcPct val="100000"/>
              </a:lnSpc>
              <a:buFont typeface="System Font Regular"/>
              <a:buChar char="&gt;"/>
            </a:pPr>
            <a:r>
              <a:rPr lang="en-US" sz="1400" i="1">
                <a:ea typeface="+mn-lt"/>
                <a:cs typeface="+mn-lt"/>
              </a:rPr>
              <a:t>Wednesday, July 27, 3:30-5:00 pm</a:t>
            </a:r>
          </a:p>
          <a:p>
            <a:pPr marL="2228850" lvl="7" indent="-457200">
              <a:lnSpc>
                <a:spcPct val="100000"/>
              </a:lnSpc>
              <a:spcBef>
                <a:spcPts val="1000"/>
              </a:spcBef>
              <a:buNone/>
            </a:pPr>
            <a:r>
              <a:rPr lang="en-US" sz="1400" b="1">
                <a:solidFill>
                  <a:srgbClr val="00B4BD"/>
                </a:solidFill>
                <a:ea typeface="+mn-lt"/>
                <a:cs typeface="+mn-lt"/>
              </a:rPr>
              <a:t>Task Force</a:t>
            </a:r>
            <a:endParaRPr lang="en-US" sz="1400" i="1">
              <a:ea typeface="+mn-lt"/>
              <a:cs typeface="+mn-lt"/>
            </a:endParaRPr>
          </a:p>
          <a:p>
            <a:pPr marL="2004695" lvl="3" indent="-231775">
              <a:lnSpc>
                <a:spcPct val="100000"/>
              </a:lnSpc>
              <a:buFont typeface="Calibri" panose="020F0502020204030204" pitchFamily="34" charset="0"/>
              <a:buChar char="&gt;"/>
            </a:pPr>
            <a:r>
              <a:rPr lang="en-US" sz="1400">
                <a:ea typeface="+mn-lt"/>
                <a:cs typeface="+mn-lt"/>
              </a:rPr>
              <a:t>Task Force Meeting #12</a:t>
            </a:r>
          </a:p>
          <a:p>
            <a:pPr marL="2004695" lvl="3" indent="0">
              <a:lnSpc>
                <a:spcPct val="100000"/>
              </a:lnSpc>
              <a:buNone/>
            </a:pPr>
            <a:r>
              <a:rPr lang="en-US" sz="1400" i="1">
                <a:ea typeface="+mn-lt"/>
                <a:cs typeface="+mn-lt"/>
              </a:rPr>
              <a:t>Monday, August 8, 5-7:30 pm </a:t>
            </a:r>
          </a:p>
          <a:p>
            <a:pPr marL="1718945" lvl="3" indent="285750">
              <a:lnSpc>
                <a:spcPct val="70000"/>
              </a:lnSpc>
              <a:buNone/>
            </a:pPr>
            <a:endParaRPr lang="en-US" sz="2000" i="1">
              <a:ea typeface="+mn-lt"/>
              <a:cs typeface="+mn-lt"/>
            </a:endParaRPr>
          </a:p>
          <a:p>
            <a:pPr marL="1718945" lvl="3" indent="285750">
              <a:lnSpc>
                <a:spcPct val="70000"/>
              </a:lnSpc>
              <a:buNone/>
            </a:pPr>
            <a:endParaRPr lang="en-US" sz="2200" b="1">
              <a:solidFill>
                <a:srgbClr val="00B4BD"/>
              </a:solidFill>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fld id="{2429C633-AF9B-9840-B7F1-7587910FEF71}" type="slidenum">
              <a:rPr lang="en-US" smtClean="0"/>
              <a:pPr/>
              <a:t>44</a:t>
            </a:fld>
            <a:endParaRPr lang="en-US"/>
          </a:p>
        </p:txBody>
      </p:sp>
    </p:spTree>
    <p:extLst>
      <p:ext uri="{BB962C8B-B14F-4D97-AF65-F5344CB8AC3E}">
        <p14:creationId xmlns:p14="http://schemas.microsoft.com/office/powerpoint/2010/main" val="21299076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Can’t attend the meeting? Reach out to us!</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45</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49639" y="1227018"/>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849638" y="3181688"/>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849638" y="3782719"/>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849638" y="4331254"/>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849638" y="4895674"/>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849638" y="5444254"/>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406165" y="1270149"/>
            <a:ext cx="6714378" cy="1938992"/>
          </a:xfrm>
          <a:prstGeom prst="rect">
            <a:avLst/>
          </a:prstGeom>
          <a:noFill/>
        </p:spPr>
        <p:txBody>
          <a:bodyPr wrap="square" lIns="91440" tIns="45720" rIns="91440" bIns="45720" rtlCol="0" anchor="t">
            <a:spAutoFit/>
          </a:bodyPr>
          <a:lstStyle/>
          <a:p>
            <a:r>
              <a:rPr lang="en-US" sz="2400"/>
              <a:t>Michael Cano, </a:t>
            </a:r>
            <a:r>
              <a:rPr lang="en-US" sz="2400" i="1"/>
              <a:t>Deputy Executive Officer, </a:t>
            </a:r>
            <a:br>
              <a:rPr lang="en-US" sz="2400" i="1"/>
            </a:br>
            <a:r>
              <a:rPr lang="en-US" sz="2400" i="1"/>
              <a:t>Countywide Planning &amp; Development  </a:t>
            </a:r>
            <a:br>
              <a:rPr lang="en-US" sz="2400"/>
            </a:br>
            <a:r>
              <a:rPr lang="en-US" sz="2400"/>
              <a:t>Metro</a:t>
            </a:r>
            <a:br>
              <a:rPr lang="en-US" sz="2400"/>
            </a:br>
            <a:r>
              <a:rPr lang="en-US" sz="2400"/>
              <a:t>One Gateway Plaza, MS 99-13-1</a:t>
            </a:r>
            <a:br>
              <a:rPr lang="en-US" sz="2400"/>
            </a:br>
            <a:r>
              <a:rPr lang="en-US" sz="24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3406166" y="3243701"/>
            <a:ext cx="7113872" cy="2759730"/>
          </a:xfrm>
          <a:prstGeom prst="rect">
            <a:avLst/>
          </a:prstGeom>
          <a:noFill/>
        </p:spPr>
        <p:txBody>
          <a:bodyPr wrap="square" rtlCol="0">
            <a:spAutoFit/>
          </a:bodyPr>
          <a:lstStyle/>
          <a:p>
            <a:pPr>
              <a:spcBef>
                <a:spcPts val="1600"/>
              </a:spcBef>
            </a:pPr>
            <a:r>
              <a:rPr lang="en-US" sz="2400"/>
              <a:t>213.922.4710</a:t>
            </a:r>
          </a:p>
          <a:p>
            <a:pPr>
              <a:spcBef>
                <a:spcPts val="1600"/>
              </a:spcBef>
            </a:pPr>
            <a:r>
              <a:rPr lang="en-US" sz="2400" i="1"/>
              <a:t>710corridor@metro.net</a:t>
            </a:r>
            <a:endParaRPr lang="en-US" sz="2400"/>
          </a:p>
          <a:p>
            <a:pPr>
              <a:spcBef>
                <a:spcPts val="1600"/>
              </a:spcBef>
            </a:pPr>
            <a:r>
              <a:rPr lang="en-US" sz="2400" i="1"/>
              <a:t>metro.net/projects/i-710-corridor</a:t>
            </a:r>
          </a:p>
          <a:p>
            <a:pPr>
              <a:spcBef>
                <a:spcPts val="1600"/>
              </a:spcBef>
            </a:pPr>
            <a:r>
              <a:rPr lang="en-US" sz="2400" i="1"/>
              <a:t>@metrolosangeles</a:t>
            </a:r>
            <a:endParaRPr lang="en-US" sz="2400"/>
          </a:p>
          <a:p>
            <a:pPr>
              <a:spcBef>
                <a:spcPts val="1600"/>
              </a:spcBef>
            </a:pPr>
            <a:r>
              <a:rPr lang="en-US" sz="2400" i="1"/>
              <a:t>losangelesmetro</a:t>
            </a:r>
            <a:endParaRPr lang="en-US" sz="2400"/>
          </a:p>
        </p:txBody>
      </p:sp>
    </p:spTree>
    <p:extLst>
      <p:ext uri="{BB962C8B-B14F-4D97-AF65-F5344CB8AC3E}">
        <p14:creationId xmlns:p14="http://schemas.microsoft.com/office/powerpoint/2010/main" val="53180793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10799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2C172E-831B-EE92-C92F-66E629E6E31B}"/>
              </a:ext>
            </a:extLst>
          </p:cNvPr>
          <p:cNvSpPr txBox="1"/>
          <p:nvPr/>
        </p:nvSpPr>
        <p:spPr>
          <a:xfrm>
            <a:off x="19594" y="2062752"/>
            <a:ext cx="12172405" cy="156966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a:ln>
                  <a:noFill/>
                </a:ln>
                <a:solidFill>
                  <a:srgbClr val="FFFFFF"/>
                </a:solidFill>
                <a:effectLst/>
                <a:uLnTx/>
                <a:uFillTx/>
                <a:latin typeface="Calibri" panose="020F0502020204030204"/>
                <a:ea typeface="+mn-ea"/>
                <a:cs typeface="Calibri"/>
              </a:rPr>
              <a:t>EXTRA SLIDES</a:t>
            </a:r>
          </a:p>
        </p:txBody>
      </p:sp>
    </p:spTree>
    <p:extLst>
      <p:ext uri="{BB962C8B-B14F-4D97-AF65-F5344CB8AC3E}">
        <p14:creationId xmlns:p14="http://schemas.microsoft.com/office/powerpoint/2010/main" val="40819180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301C6F-7DFB-8B6A-61DF-890D41D68721}"/>
              </a:ext>
            </a:extLst>
          </p:cNvPr>
          <p:cNvSpPr>
            <a:spLocks noGrp="1"/>
          </p:cNvSpPr>
          <p:nvPr>
            <p:ph type="sldNum" sz="quarter" idx="12"/>
          </p:nvPr>
        </p:nvSpPr>
        <p:spPr/>
        <p:txBody>
          <a:bodyPr/>
          <a:lstStyle/>
          <a:p>
            <a:fld id="{2429C633-AF9B-9840-B7F1-7587910FEF71}" type="slidenum">
              <a:rPr lang="en-US" smtClean="0"/>
              <a:pPr/>
              <a:t>48</a:t>
            </a:fld>
            <a:endParaRPr lang="en-US"/>
          </a:p>
        </p:txBody>
      </p:sp>
      <p:sp>
        <p:nvSpPr>
          <p:cNvPr id="3" name="TextBox 2">
            <a:extLst>
              <a:ext uri="{FF2B5EF4-FFF2-40B4-BE49-F238E27FC236}">
                <a16:creationId xmlns:a16="http://schemas.microsoft.com/office/drawing/2014/main" id="{1E392D26-3D1B-273D-26E6-B5327E87F535}"/>
              </a:ext>
            </a:extLst>
          </p:cNvPr>
          <p:cNvSpPr txBox="1"/>
          <p:nvPr/>
        </p:nvSpPr>
        <p:spPr>
          <a:xfrm>
            <a:off x="668593" y="1108415"/>
            <a:ext cx="10815483" cy="5078313"/>
          </a:xfrm>
          <a:prstGeom prst="rect">
            <a:avLst/>
          </a:prstGeom>
          <a:noFill/>
        </p:spPr>
        <p:txBody>
          <a:bodyPr wrap="square" rtlCol="0">
            <a:spAutoFit/>
          </a:bodyPr>
          <a:lstStyle/>
          <a:p>
            <a:r>
              <a:rPr lang="en-US" b="1" u="sng"/>
              <a:t>Key Questions to Get to a vote</a:t>
            </a:r>
          </a:p>
          <a:p>
            <a:pPr marL="342900" indent="-342900">
              <a:buFont typeface="+mj-lt"/>
              <a:buAutoNum type="arabicPeriod"/>
            </a:pPr>
            <a:r>
              <a:rPr lang="en-US"/>
              <a:t>To meet this target we need to bring in $3 for every dollar we spend.  Leverage-partnerships, funding sources</a:t>
            </a:r>
            <a:br>
              <a:rPr lang="en-US"/>
            </a:br>
            <a:r>
              <a:rPr lang="en-US"/>
              <a:t>Here are the programs we have identified-($45 m infrastructure, $5 m TA/Independent owner operators to access funds). No subsidy of trucks-$5 m promoting </a:t>
            </a:r>
            <a:r>
              <a:rPr lang="en-US" err="1"/>
              <a:t>independ</a:t>
            </a:r>
            <a:r>
              <a:rPr lang="en-US"/>
              <a:t> owner operators, minority </a:t>
            </a:r>
            <a:r>
              <a:rPr lang="en-US" err="1"/>
              <a:t>disadbantaged</a:t>
            </a:r>
            <a:r>
              <a:rPr lang="en-US"/>
              <a:t> to get TA to gain funding through subsidy, </a:t>
            </a:r>
            <a:r>
              <a:rPr lang="en-US" err="1"/>
              <a:t>etc</a:t>
            </a:r>
            <a:r>
              <a:rPr lang="en-US"/>
              <a:t> vehicles and chargers</a:t>
            </a:r>
            <a:br>
              <a:rPr lang="en-US"/>
            </a:br>
            <a:r>
              <a:rPr lang="en-US"/>
              <a:t>Infrastructure-regional, public-compliment home and domicile-how far can we go with agreements, what questions remain</a:t>
            </a:r>
          </a:p>
          <a:p>
            <a:pPr marL="342900" indent="-342900">
              <a:buFont typeface="+mj-lt"/>
              <a:buAutoNum type="arabicPeriod"/>
            </a:pPr>
            <a:r>
              <a:rPr lang="en-US"/>
              <a:t>ZE deployment in the 710 South Corridor</a:t>
            </a:r>
            <a:br>
              <a:rPr lang="en-US"/>
            </a:br>
            <a:r>
              <a:rPr lang="en-US"/>
              <a:t>Given the info we have received from DOT, trucking, </a:t>
            </a:r>
            <a:r>
              <a:rPr lang="en-US" err="1"/>
              <a:t>aqmd</a:t>
            </a:r>
            <a:r>
              <a:rPr lang="en-US"/>
              <a:t>-infrastructure need to avoid bottleneck is the key focus of the program</a:t>
            </a:r>
          </a:p>
          <a:p>
            <a:pPr marL="342900" indent="-342900">
              <a:buAutoNum type="arabicPeriod" startAt="3"/>
            </a:pPr>
            <a:r>
              <a:rPr lang="en-US"/>
              <a:t>Collaboration with regional stakeholders</a:t>
            </a:r>
            <a:br>
              <a:rPr lang="en-US"/>
            </a:br>
            <a:r>
              <a:rPr lang="en-US"/>
              <a:t>partner w other regional entities </a:t>
            </a:r>
            <a:r>
              <a:rPr lang="en-US" err="1"/>
              <a:t>purusing</a:t>
            </a:r>
            <a:r>
              <a:rPr lang="en-US"/>
              <a:t> same goals</a:t>
            </a:r>
            <a:br>
              <a:rPr lang="en-US"/>
            </a:br>
            <a:r>
              <a:rPr lang="en-US"/>
              <a:t>Program aligns w their programs</a:t>
            </a:r>
            <a:br>
              <a:rPr lang="en-US"/>
            </a:br>
            <a:r>
              <a:rPr lang="en-US"/>
              <a:t>Program aligns w state/fed opportunities</a:t>
            </a:r>
            <a:br>
              <a:rPr lang="en-US"/>
            </a:br>
            <a:r>
              <a:rPr lang="en-US"/>
              <a:t>Consider and evaluate funding </a:t>
            </a:r>
            <a:r>
              <a:rPr lang="en-US" err="1"/>
              <a:t>opportunitieis</a:t>
            </a:r>
            <a:r>
              <a:rPr lang="en-US"/>
              <a:t> with other groups PORTS , and ___ $90 mm-our infrastructure </a:t>
            </a:r>
            <a:br>
              <a:rPr lang="en-US"/>
            </a:br>
            <a:r>
              <a:rPr lang="en-US"/>
              <a:t>is </a:t>
            </a:r>
            <a:r>
              <a:rPr lang="en-US" err="1"/>
              <a:t>complimnetary</a:t>
            </a:r>
            <a:r>
              <a:rPr lang="en-US"/>
              <a:t> clean truck fund rate</a:t>
            </a:r>
          </a:p>
          <a:p>
            <a:r>
              <a:rPr lang="en-US"/>
              <a:t>One page general principles-guiding the program</a:t>
            </a:r>
          </a:p>
          <a:p>
            <a:endParaRPr lang="en-US"/>
          </a:p>
        </p:txBody>
      </p:sp>
    </p:spTree>
    <p:extLst>
      <p:ext uri="{BB962C8B-B14F-4D97-AF65-F5344CB8AC3E}">
        <p14:creationId xmlns:p14="http://schemas.microsoft.com/office/powerpoint/2010/main" val="36976785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Principles – Introduction and Overview</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49</a:t>
            </a:fld>
            <a:endParaRPr lang="en-US"/>
          </a:p>
        </p:txBody>
      </p:sp>
      <p:sp>
        <p:nvSpPr>
          <p:cNvPr id="7" name="TextBox 6">
            <a:extLst>
              <a:ext uri="{FF2B5EF4-FFF2-40B4-BE49-F238E27FC236}">
                <a16:creationId xmlns:a16="http://schemas.microsoft.com/office/drawing/2014/main" id="{E6661E32-52D4-A6B9-637F-E0C37CF72432}"/>
              </a:ext>
            </a:extLst>
          </p:cNvPr>
          <p:cNvSpPr txBox="1"/>
          <p:nvPr/>
        </p:nvSpPr>
        <p:spPr>
          <a:xfrm>
            <a:off x="381000" y="1169232"/>
            <a:ext cx="11461230" cy="4093428"/>
          </a:xfrm>
          <a:prstGeom prst="rect">
            <a:avLst/>
          </a:prstGeom>
          <a:noFill/>
        </p:spPr>
        <p:txBody>
          <a:bodyPr wrap="square" rtlCol="0">
            <a:spAutoFit/>
          </a:bodyPr>
          <a:lstStyle/>
          <a:p>
            <a:r>
              <a:rPr lang="en-US" sz="2000" b="1" i="1">
                <a:effectLst/>
                <a:latin typeface="Calibri" panose="020F0502020204030204" pitchFamily="34" charset="0"/>
                <a:ea typeface="Calibri" panose="020F0502020204030204" pitchFamily="34" charset="0"/>
                <a:cs typeface="Arial" panose="020B0604020202020204" pitchFamily="34" charset="0"/>
              </a:rPr>
              <a:t>The 710 Zero-Emission Truck Working Group LA Metro recommends to the Metro board that the majority seed funding of $50 million be allocated towards the deployment of supporting clean transportation infrastructure (electric and hydrogen) with a small set-aside of money reserved to support ZE truck purchases f</a:t>
            </a:r>
            <a:r>
              <a:rPr lang="en-US" sz="2000" b="1" i="1">
                <a:latin typeface="Calibri" panose="020F0502020204030204" pitchFamily="34" charset="0"/>
                <a:cs typeface="Arial" panose="020B0604020202020204" pitchFamily="34" charset="0"/>
              </a:rPr>
              <a:t>or independent owner/operators truck owners who live and work in the corridor</a:t>
            </a:r>
            <a:r>
              <a:rPr lang="en-US">
                <a:latin typeface="Calibri" panose="020F0502020204030204" pitchFamily="34" charset="0"/>
                <a:cs typeface="Arial" panose="020B0604020202020204" pitchFamily="34" charset="0"/>
              </a:rPr>
              <a:t>.</a:t>
            </a:r>
          </a:p>
          <a:p>
            <a:endParaRPr lang="en-US">
              <a:latin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1800">
                <a:effectLst/>
                <a:latin typeface="Calibri" panose="020F0502020204030204" pitchFamily="34" charset="0"/>
                <a:ea typeface="Calibri" panose="020F0502020204030204" pitchFamily="34" charset="0"/>
                <a:cs typeface="Arial" panose="020B0604020202020204" pitchFamily="34" charset="0"/>
              </a:rPr>
              <a:t>The recommendation is based on a working group consensus that vehicle technology is well advanced to a level for commercialization to reach 2030 goals, but that supporting infrastructure (I.e., charging/fueling stations and energy supply) is lagging.  </a:t>
            </a:r>
          </a:p>
          <a:p>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Calibri" panose="020F0502020204030204" pitchFamily="34" charset="0"/>
              <a:buChar char="&gt;"/>
            </a:pPr>
            <a:r>
              <a:rPr lang="en-US" sz="1800">
                <a:effectLst/>
                <a:latin typeface="Calibri" panose="020F0502020204030204" pitchFamily="34" charset="0"/>
                <a:ea typeface="Calibri" panose="020F0502020204030204" pitchFamily="34" charset="0"/>
                <a:cs typeface="Arial" panose="020B0604020202020204" pitchFamily="34" charset="0"/>
              </a:rPr>
              <a:t>The Working Group also recommends strongly that throughout the implementation plan development process, corridor communities and freight industry communities are engaged to ensure that the implementation plan is designed such that their needs will be fulfilled when the Zero-Emission Truck program is deployed.  </a:t>
            </a:r>
            <a:endParaRPr lang="en-US" sz="1800">
              <a:effectLst/>
              <a:latin typeface="Century Gothic" panose="020B0502020202020204" pitchFamily="34" charset="0"/>
              <a:ea typeface="MS PGothic" panose="020B0600070205080204" pitchFamily="34" charset="-128"/>
              <a:cs typeface="Arial" panose="020B0604020202020204" pitchFamily="34" charset="0"/>
            </a:endParaRPr>
          </a:p>
          <a:p>
            <a:pPr marL="285750" indent="-285750">
              <a:buFont typeface="Calibri" panose="020F0502020204030204" pitchFamily="34" charset="0"/>
              <a:buChar char="&gt;"/>
            </a:pPr>
            <a:endParaRPr lang="en-US">
              <a:effectLst/>
              <a:latin typeface="Century Gothic" panose="020B0502020202020204" pitchFamily="34" charset="0"/>
              <a:ea typeface="MS PGothic" panose="020B0600070205080204" pitchFamily="34" charset="-128"/>
              <a:cs typeface="Arial" panose="020B0604020202020204" pitchFamily="34" charset="0"/>
            </a:endParaRPr>
          </a:p>
          <a:p>
            <a:pPr marL="285750" indent="-285750">
              <a:buFont typeface="Calibri" panose="020F0502020204030204" pitchFamily="34" charset="0"/>
              <a:buChar char="&gt;"/>
            </a:pPr>
            <a:endParaRPr lang="en-US"/>
          </a:p>
        </p:txBody>
      </p:sp>
    </p:spTree>
    <p:extLst>
      <p:ext uri="{BB962C8B-B14F-4D97-AF65-F5344CB8AC3E}">
        <p14:creationId xmlns:p14="http://schemas.microsoft.com/office/powerpoint/2010/main" val="171388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BE446-A824-4899-A008-5CD847C2236B}"/>
              </a:ext>
            </a:extLst>
          </p:cNvPr>
          <p:cNvSpPr>
            <a:spLocks noGrp="1"/>
          </p:cNvSpPr>
          <p:nvPr>
            <p:ph type="title"/>
          </p:nvPr>
        </p:nvSpPr>
        <p:spPr/>
        <p:txBody>
          <a:bodyPr/>
          <a:lstStyle/>
          <a:p>
            <a:r>
              <a:rPr lang="en-US"/>
              <a:t>Interpretation/ </a:t>
            </a:r>
            <a:r>
              <a:rPr lang="en-US" sz="3200" i="1" err="1"/>
              <a:t>Interpretación</a:t>
            </a:r>
            <a:endParaRPr lang="en-US"/>
          </a:p>
        </p:txBody>
      </p:sp>
      <p:sp>
        <p:nvSpPr>
          <p:cNvPr id="3" name="Content Placeholder 2">
            <a:extLst>
              <a:ext uri="{FF2B5EF4-FFF2-40B4-BE49-F238E27FC236}">
                <a16:creationId xmlns:a16="http://schemas.microsoft.com/office/drawing/2014/main" id="{A0606BF1-2806-4110-A2F1-C0129E2FFDD6}"/>
              </a:ext>
            </a:extLst>
          </p:cNvPr>
          <p:cNvSpPr>
            <a:spLocks noGrp="1"/>
          </p:cNvSpPr>
          <p:nvPr>
            <p:ph idx="1"/>
          </p:nvPr>
        </p:nvSpPr>
        <p:spPr>
          <a:xfrm>
            <a:off x="381001" y="1276351"/>
            <a:ext cx="5416118" cy="727262"/>
          </a:xfrm>
        </p:spPr>
        <p:txBody>
          <a:bodyPr>
            <a:normAutofit fontScale="25000" lnSpcReduction="20000"/>
          </a:bodyPr>
          <a:lstStyle/>
          <a:p>
            <a:pPr marL="0" indent="0">
              <a:buNone/>
            </a:pPr>
            <a:endParaRPr lang="en-US"/>
          </a:p>
          <a:p>
            <a:r>
              <a:rPr lang="en-US" sz="8000"/>
              <a:t>Click the </a:t>
            </a:r>
            <a:r>
              <a:rPr lang="en-US" sz="8000" b="1"/>
              <a:t>Interpretation</a:t>
            </a:r>
            <a:r>
              <a:rPr lang="en-US" sz="8000"/>
              <a:t> icon in your meeting controls to enter the Spanish</a:t>
            </a:r>
            <a:r>
              <a:rPr lang="en-US" sz="8000" i="1"/>
              <a:t> </a:t>
            </a:r>
            <a:r>
              <a:rPr lang="en-US" sz="8000"/>
              <a:t>room</a:t>
            </a:r>
          </a:p>
          <a:p>
            <a:r>
              <a:rPr lang="en-US" sz="8000"/>
              <a:t>(Optional) To hear the interpreted language only, click </a:t>
            </a:r>
            <a:r>
              <a:rPr lang="en-US" sz="8000" b="1"/>
              <a:t>Mute Original Audio</a:t>
            </a:r>
          </a:p>
          <a:p>
            <a:endParaRPr lang="en-US"/>
          </a:p>
          <a:p>
            <a:endParaRPr lang="en-US"/>
          </a:p>
          <a:p>
            <a:endParaRPr lang="en-US"/>
          </a:p>
          <a:p>
            <a:endParaRPr lang="en-US"/>
          </a:p>
          <a:p>
            <a:endParaRPr lang="en-US"/>
          </a:p>
          <a:p>
            <a:endParaRPr lang="en-US"/>
          </a:p>
        </p:txBody>
      </p:sp>
      <p:sp>
        <p:nvSpPr>
          <p:cNvPr id="4" name="Slide Number Placeholder 3">
            <a:extLst>
              <a:ext uri="{FF2B5EF4-FFF2-40B4-BE49-F238E27FC236}">
                <a16:creationId xmlns:a16="http://schemas.microsoft.com/office/drawing/2014/main" id="{C356BE5B-18BC-455A-9809-FF4EE0242469}"/>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9" name="Picture 2">
            <a:extLst>
              <a:ext uri="{FF2B5EF4-FFF2-40B4-BE49-F238E27FC236}">
                <a16:creationId xmlns:a16="http://schemas.microsoft.com/office/drawing/2014/main" id="{FCAE6503-D0D3-4CCA-A88A-59DC8CD51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3893" y="330960"/>
            <a:ext cx="335074" cy="32778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299C769-F34E-426D-A04D-5B1D6386C5D1}"/>
              </a:ext>
            </a:extLst>
          </p:cNvPr>
          <p:cNvPicPr>
            <a:picLocks noChangeAspect="1"/>
          </p:cNvPicPr>
          <p:nvPr/>
        </p:nvPicPr>
        <p:blipFill>
          <a:blip r:embed="rId4"/>
          <a:srcRect/>
          <a:stretch/>
        </p:blipFill>
        <p:spPr>
          <a:xfrm>
            <a:off x="773003" y="2730580"/>
            <a:ext cx="2954275" cy="2851069"/>
          </a:xfrm>
          <a:prstGeom prst="rect">
            <a:avLst/>
          </a:prstGeom>
        </p:spPr>
      </p:pic>
      <p:sp>
        <p:nvSpPr>
          <p:cNvPr id="12" name="TextBox 11">
            <a:extLst>
              <a:ext uri="{FF2B5EF4-FFF2-40B4-BE49-F238E27FC236}">
                <a16:creationId xmlns:a16="http://schemas.microsoft.com/office/drawing/2014/main" id="{3219047A-8154-465E-AAE5-3057FDDEBE01}"/>
              </a:ext>
            </a:extLst>
          </p:cNvPr>
          <p:cNvSpPr txBox="1"/>
          <p:nvPr/>
        </p:nvSpPr>
        <p:spPr>
          <a:xfrm>
            <a:off x="5983894" y="1302126"/>
            <a:ext cx="5827106" cy="1790234"/>
          </a:xfrm>
          <a:prstGeom prst="rect">
            <a:avLst/>
          </a:prstGeom>
          <a:noFill/>
        </p:spPr>
        <p:txBody>
          <a:bodyPr wrap="square" lIns="91440" tIns="45720" rIns="91440" bIns="45720" rtlCol="0" anchor="t">
            <a:spAutoFit/>
          </a:bodyPr>
          <a:lstStyle/>
          <a:p>
            <a:pPr marL="285750" marR="0" lvl="0" indent="-285750" defTabSz="914400" fontAlgn="auto">
              <a:lnSpc>
                <a:spcPct val="70000"/>
              </a:lnSpc>
              <a:spcBef>
                <a:spcPts val="1000"/>
              </a:spcBef>
              <a:spcAft>
                <a:spcPts val="0"/>
              </a:spcAft>
              <a:buClrTx/>
              <a:buSzPct val="90000"/>
              <a:buFont typeface="System Font Regular"/>
              <a:buChar char="&gt;"/>
              <a:tabLst/>
              <a:defRPr/>
            </a:pPr>
            <a:r>
              <a:rPr lang="en-US" sz="2000" i="1"/>
              <a:t>&gt;</a:t>
            </a:r>
            <a:r>
              <a:rPr lang="en-US" sz="2000" i="1" err="1"/>
              <a:t>Haga</a:t>
            </a:r>
            <a:r>
              <a:rPr lang="en-US" sz="2000" i="1"/>
              <a:t> </a:t>
            </a:r>
            <a:r>
              <a:rPr lang="en-US" sz="2000" i="1" err="1"/>
              <a:t>clic</a:t>
            </a:r>
            <a:r>
              <a:rPr lang="en-US" sz="2000" i="1"/>
              <a:t> </a:t>
            </a:r>
            <a:r>
              <a:rPr lang="en-US" sz="2000" i="1" err="1"/>
              <a:t>en</a:t>
            </a:r>
            <a:r>
              <a:rPr lang="en-US" sz="2000" i="1"/>
              <a:t> </a:t>
            </a:r>
            <a:r>
              <a:rPr lang="en-US" sz="2000" i="1" err="1"/>
              <a:t>el</a:t>
            </a:r>
            <a:r>
              <a:rPr lang="en-US" sz="2000" i="1"/>
              <a:t> </a:t>
            </a:r>
            <a:r>
              <a:rPr lang="en-US" sz="2000" i="1" err="1"/>
              <a:t>ícono</a:t>
            </a:r>
            <a:r>
              <a:rPr lang="en-US" sz="2000" i="1"/>
              <a:t> de </a:t>
            </a:r>
            <a:r>
              <a:rPr lang="en-US" sz="2000" b="1" i="1" err="1"/>
              <a:t>Interpretación</a:t>
            </a:r>
            <a:r>
              <a:rPr lang="en-US" sz="2000" i="1"/>
              <a:t> </a:t>
            </a:r>
            <a:r>
              <a:rPr lang="en-US" sz="2000" i="1" err="1"/>
              <a:t>en</a:t>
            </a:r>
            <a:r>
              <a:rPr lang="en-US" sz="2000" i="1"/>
              <a:t> </a:t>
            </a:r>
            <a:br>
              <a:rPr lang="en-US" sz="2000" i="1"/>
            </a:br>
            <a:r>
              <a:rPr lang="en-US" sz="2000" i="1" err="1"/>
              <a:t>los</a:t>
            </a:r>
            <a:r>
              <a:rPr lang="en-US" sz="2000" i="1"/>
              <a:t> </a:t>
            </a:r>
            <a:r>
              <a:rPr lang="en-US" sz="2000" i="1" err="1"/>
              <a:t>controles</a:t>
            </a:r>
            <a:r>
              <a:rPr lang="en-US" sz="2000" i="1"/>
              <a:t> de </a:t>
            </a:r>
            <a:r>
              <a:rPr lang="en-US" sz="2000" i="1" err="1"/>
              <a:t>su</a:t>
            </a:r>
            <a:r>
              <a:rPr lang="en-US" sz="2000" i="1"/>
              <a:t> </a:t>
            </a:r>
            <a:r>
              <a:rPr lang="en-US" sz="2000" i="1" err="1"/>
              <a:t>reunión</a:t>
            </a:r>
            <a:r>
              <a:rPr lang="en-US" sz="2000" i="1"/>
              <a:t> para </a:t>
            </a:r>
            <a:r>
              <a:rPr lang="en-US" sz="2000" i="1" err="1"/>
              <a:t>ingresar</a:t>
            </a:r>
            <a:r>
              <a:rPr lang="en-US" sz="2000" i="1"/>
              <a:t> la </a:t>
            </a:r>
            <a:r>
              <a:rPr lang="en-US" sz="2000" i="1" err="1"/>
              <a:t>sala</a:t>
            </a:r>
            <a:r>
              <a:rPr lang="en-US" sz="2000" i="1"/>
              <a:t> </a:t>
            </a:r>
            <a:br>
              <a:rPr lang="en-US" sz="2000" i="1"/>
            </a:br>
            <a:r>
              <a:rPr lang="en-US" sz="2000" i="1" err="1"/>
              <a:t>en</a:t>
            </a:r>
            <a:r>
              <a:rPr lang="en-US" sz="2000" i="1"/>
              <a:t> </a:t>
            </a:r>
            <a:r>
              <a:rPr lang="en-US" sz="2000" i="1" err="1"/>
              <a:t>español</a:t>
            </a:r>
            <a:endParaRPr lang="en-US" sz="2000" i="1"/>
          </a:p>
          <a:p>
            <a:pPr marL="285750" marR="0" lvl="0" indent="-285750" defTabSz="914400" fontAlgn="auto">
              <a:lnSpc>
                <a:spcPct val="70000"/>
              </a:lnSpc>
              <a:spcBef>
                <a:spcPts val="1000"/>
              </a:spcBef>
              <a:spcAft>
                <a:spcPts val="0"/>
              </a:spcAft>
              <a:buClrTx/>
              <a:buSzPct val="90000"/>
              <a:buFont typeface="System Font Regular"/>
              <a:buChar char="&gt;"/>
              <a:tabLst/>
              <a:defRPr/>
            </a:pPr>
            <a:r>
              <a:rPr lang="es-ES" sz="2000" i="1"/>
              <a:t>(Opcional) Para escuchar solo el idioma interpretado, haga clic en “</a:t>
            </a:r>
            <a:r>
              <a:rPr lang="es-ES" sz="2000" b="1" i="1"/>
              <a:t>Mute Original Audio</a:t>
            </a:r>
            <a:r>
              <a:rPr lang="es-ES" sz="2000" i="1"/>
              <a:t>” </a:t>
            </a:r>
            <a:br>
              <a:rPr lang="es-ES" sz="2000" i="1"/>
            </a:br>
            <a:r>
              <a:rPr lang="es-ES" sz="2000" i="1"/>
              <a:t>o “</a:t>
            </a:r>
            <a:r>
              <a:rPr lang="es-ES" sz="2000" b="1" i="1"/>
              <a:t>Silenciar audio original</a:t>
            </a:r>
            <a:r>
              <a:rPr lang="es-ES" sz="2000" i="1"/>
              <a:t>”</a:t>
            </a:r>
            <a:endParaRPr lang="en-US" sz="2000" i="1"/>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48048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13E547F-51B1-700D-884A-CC6F3AF7DBEC}"/>
              </a:ext>
            </a:extLst>
          </p:cNvPr>
          <p:cNvSpPr>
            <a:spLocks noGrp="1"/>
          </p:cNvSpPr>
          <p:nvPr>
            <p:ph type="title"/>
          </p:nvPr>
        </p:nvSpPr>
        <p:spPr>
          <a:xfrm>
            <a:off x="135805" y="191564"/>
            <a:ext cx="9715205" cy="484249"/>
          </a:xfrm>
        </p:spPr>
        <p:txBody>
          <a:bodyPr/>
          <a:lstStyle/>
          <a:p>
            <a:r>
              <a:rPr lang="en-US">
                <a:ea typeface="+mn-lt"/>
                <a:cs typeface="+mn-lt"/>
              </a:rPr>
              <a:t>Pre-Investment Plan Opportunity</a:t>
            </a:r>
            <a:endParaRPr lang="es-ES" i="1">
              <a:cs typeface="Calibri"/>
            </a:endParaRPr>
          </a:p>
        </p:txBody>
      </p:sp>
      <p:sp>
        <p:nvSpPr>
          <p:cNvPr id="11" name="TextBox 10">
            <a:extLst>
              <a:ext uri="{FF2B5EF4-FFF2-40B4-BE49-F238E27FC236}">
                <a16:creationId xmlns:a16="http://schemas.microsoft.com/office/drawing/2014/main" id="{AB041377-6E5E-11E5-6BBB-1F4D67664C55}"/>
              </a:ext>
            </a:extLst>
          </p:cNvPr>
          <p:cNvSpPr txBox="1"/>
          <p:nvPr/>
        </p:nvSpPr>
        <p:spPr>
          <a:xfrm>
            <a:off x="7844892" y="2690690"/>
            <a:ext cx="5315527"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extBox 2">
            <a:extLst>
              <a:ext uri="{FF2B5EF4-FFF2-40B4-BE49-F238E27FC236}">
                <a16:creationId xmlns:a16="http://schemas.microsoft.com/office/drawing/2014/main" id="{38899F44-509E-5260-BCA0-2FE84EB08E45}"/>
              </a:ext>
            </a:extLst>
          </p:cNvPr>
          <p:cNvSpPr txBox="1"/>
          <p:nvPr/>
        </p:nvSpPr>
        <p:spPr>
          <a:xfrm>
            <a:off x="232436" y="1036061"/>
            <a:ext cx="11406360" cy="3816429"/>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0000"/>
                </a:solidFill>
                <a:effectLst/>
                <a:uLnTx/>
                <a:uFillTx/>
                <a:latin typeface="Calibri" panose="020F0502020204030204"/>
                <a:ea typeface="+mn-ea"/>
                <a:cs typeface="+mn-cs"/>
              </a:rPr>
              <a:t>Metro Board (May 2022 meeting) </a:t>
            </a:r>
            <a:br>
              <a:rPr kumimoji="0" lang="en-US" sz="2200" b="1" i="0" u="none" strike="noStrike" kern="1200" cap="none" spc="0" normalizeH="0" baseline="0" noProof="0">
                <a:ln>
                  <a:noFill/>
                </a:ln>
                <a:solidFill>
                  <a:srgbClr val="000000"/>
                </a:solidFill>
                <a:effectLst/>
                <a:uLnTx/>
                <a:uFillTx/>
                <a:latin typeface="Calibri" panose="020F0502020204030204"/>
                <a:ea typeface="+mn-ea"/>
                <a:cs typeface="+mn-cs"/>
              </a:rPr>
            </a:br>
            <a:endParaRPr kumimoji="0" lang="en-US" sz="22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342900" marR="0" lvl="0" indent="-34290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The project should identify a minimum of three initiatives/projects that will apply for available State and Federal funding opportunities in calendar year 2022.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2900" marR="0" lvl="0" indent="-342900" algn="l" defTabSz="457200" rtl="0" eaLnBrk="1" fontAlgn="auto" latinLnBrk="0" hangingPunct="1">
              <a:lnSpc>
                <a:spcPct val="100000"/>
              </a:lnSpc>
              <a:spcBef>
                <a:spcPts val="0"/>
              </a:spcBef>
              <a:spcAft>
                <a:spcPts val="0"/>
              </a:spcAft>
              <a:buClrTx/>
              <a:buSzTx/>
              <a:buFont typeface="Calibri" panose="020F0502020204030204" pitchFamily="34" charset="0"/>
              <a:buChar char="˃"/>
              <a:tabLst/>
              <a:defRPr/>
            </a:pPr>
            <a:r>
              <a:rPr kumimoji="0" lang="en-US" sz="22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These projects are called the "Pre-Investment Plan Opportunity"</a:t>
            </a:r>
          </a:p>
          <a:p>
            <a:pPr marL="342900" marR="0" lvl="0" indent="-342900" algn="l" defTabSz="457200" rtl="0" eaLnBrk="1" fontAlgn="auto" latinLnBrk="0" hangingPunct="1">
              <a:lnSpc>
                <a:spcPct val="100000"/>
              </a:lnSpc>
              <a:spcBef>
                <a:spcPts val="0"/>
              </a:spcBef>
              <a:spcAft>
                <a:spcPts val="0"/>
              </a:spcAft>
              <a:buClrTx/>
              <a:buSzTx/>
              <a:buFont typeface="Arial"/>
              <a:buChar char="•"/>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a:ln>
                <a:noFill/>
              </a:ln>
              <a:solidFill>
                <a:srgbClr val="000000"/>
              </a:solidFill>
              <a:effectLst/>
              <a:uLnTx/>
              <a:uFillTx/>
              <a:latin typeface="Calibri" panose="020F0502020204030204"/>
              <a:ea typeface="Calibri" panose="020F0502020204030204"/>
              <a:cs typeface="Calibri"/>
            </a:endParaRPr>
          </a:p>
        </p:txBody>
      </p:sp>
    </p:spTree>
    <p:extLst>
      <p:ext uri="{BB962C8B-B14F-4D97-AF65-F5344CB8AC3E}">
        <p14:creationId xmlns:p14="http://schemas.microsoft.com/office/powerpoint/2010/main" val="31348056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Principles – Principle 1</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51</a:t>
            </a:fld>
            <a:endParaRPr lang="en-US"/>
          </a:p>
        </p:txBody>
      </p:sp>
      <p:sp>
        <p:nvSpPr>
          <p:cNvPr id="3" name="TextBox 2">
            <a:extLst>
              <a:ext uri="{FF2B5EF4-FFF2-40B4-BE49-F238E27FC236}">
                <a16:creationId xmlns:a16="http://schemas.microsoft.com/office/drawing/2014/main" id="{F4E9ADE2-5EDE-5F5A-765E-1B9E02C94595}"/>
              </a:ext>
            </a:extLst>
          </p:cNvPr>
          <p:cNvSpPr txBox="1"/>
          <p:nvPr/>
        </p:nvSpPr>
        <p:spPr>
          <a:xfrm>
            <a:off x="381000" y="1046685"/>
            <a:ext cx="11101465" cy="4524315"/>
          </a:xfrm>
          <a:prstGeom prst="rect">
            <a:avLst/>
          </a:prstGeom>
          <a:noFill/>
        </p:spPr>
        <p:txBody>
          <a:bodyPr wrap="square" lIns="91440" tIns="45720" rIns="91440" bIns="45720" rtlCol="0" anchor="t">
            <a:spAutoFit/>
          </a:bodyPr>
          <a:lstStyle/>
          <a:p>
            <a:pPr defTabSz="914400" eaLnBrk="0" fontAlgn="base" hangingPunct="0">
              <a:spcBef>
                <a:spcPct val="0"/>
              </a:spcBef>
              <a:spcAft>
                <a:spcPct val="0"/>
              </a:spcAft>
            </a:pPr>
            <a:r>
              <a:rPr kumimoji="0" lang="en-US" altLang="en-US" sz="2000" b="1" u="none" strike="noStrike" cap="none" normalizeH="0" baseline="0">
                <a:ln>
                  <a:noFill/>
                </a:ln>
                <a:effectLst/>
                <a:ea typeface="Calibri"/>
                <a:cs typeface="Arial"/>
              </a:rPr>
              <a:t>Principle 1</a:t>
            </a:r>
            <a:r>
              <a:rPr lang="en-US" altLang="en-US" sz="2000" b="1">
                <a:cs typeface="Arial"/>
              </a:rPr>
              <a:t>:  COLLABORATION</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b="1">
              <a:ea typeface="MS PGothic" panose="020B0600070205080204" pitchFamily="34" charset="-128"/>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1" u="none" strike="noStrike" cap="none" normalizeH="0" baseline="0">
                <a:ln>
                  <a:noFill/>
                </a:ln>
                <a:effectLst/>
                <a:ea typeface="Calibri"/>
                <a:cs typeface="Arial"/>
              </a:rPr>
              <a:t>Collaborate with regional partners to maximize funding impact</a:t>
            </a:r>
            <a:endParaRPr lang="en-US" altLang="en-US" sz="2000" b="1" u="none" strike="noStrike" cap="none" normalizeH="0" baseline="0">
              <a:ln>
                <a:noFill/>
              </a:ln>
              <a:effectLst/>
              <a:ea typeface="Calibri"/>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b="1">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u="none" strike="noStrike" cap="none" normalizeH="0" baseline="0">
              <a:ln>
                <a:noFill/>
              </a:ln>
              <a:solidFill>
                <a:schemeClr val="tx1"/>
              </a:solidFill>
              <a:effectLst/>
            </a:endParaRPr>
          </a:p>
          <a:p>
            <a:pPr defTabSz="914400" eaLnBrk="0" fontAlgn="base" hangingPunct="0">
              <a:spcBef>
                <a:spcPct val="0"/>
              </a:spcBef>
              <a:spcAft>
                <a:spcPct val="0"/>
              </a:spcAft>
            </a:pPr>
            <a:r>
              <a:rPr kumimoji="0" lang="en-US" altLang="en-US" sz="2000" b="0" u="none" strike="noStrike" cap="none" normalizeH="0" baseline="0">
                <a:ln>
                  <a:noFill/>
                </a:ln>
                <a:effectLst/>
                <a:ea typeface="Calibri"/>
                <a:cs typeface="Arial"/>
              </a:rPr>
              <a:t>The ZE Truck Program will utilize $50 million of seed funding provided by LA Metro.</a:t>
            </a:r>
            <a:r>
              <a:rPr lang="en-US" altLang="en-US" sz="2000">
                <a:ea typeface="Calibri"/>
                <a:cs typeface="Arial"/>
              </a:rPr>
              <a:t> </a:t>
            </a:r>
            <a:endParaRPr lang="en-US" altLang="en-US" sz="2000" b="0" u="none" strike="noStrike" cap="none" normalizeH="0" baseline="0">
              <a:ln>
                <a:noFill/>
              </a:ln>
              <a:effectLst/>
              <a:ea typeface="Calibri" panose="020F0502020204030204" pitchFamily="34" charset="0"/>
              <a:cs typeface="Arial" panose="020B0604020202020204" pitchFamily="34" charset="0"/>
            </a:endParaRPr>
          </a:p>
          <a:p>
            <a:pPr marL="800100" lvl="1" indent="-342900" defTabSz="914400" eaLnBrk="0" fontAlgn="base" hangingPunct="0">
              <a:spcBef>
                <a:spcPct val="0"/>
              </a:spcBef>
              <a:spcAft>
                <a:spcPct val="0"/>
              </a:spcAft>
              <a:buFont typeface="Arial" panose="020B0604020202020204" pitchFamily="34" charset="0"/>
              <a:buChar char="•"/>
            </a:pPr>
            <a:r>
              <a:rPr kumimoji="0" lang="en-US" altLang="en-US" sz="2000" b="0" u="none" strike="noStrike" cap="none" normalizeH="0" baseline="0">
                <a:ln>
                  <a:noFill/>
                </a:ln>
                <a:effectLst/>
                <a:ea typeface="Calibri"/>
                <a:cs typeface="Arial"/>
              </a:rPr>
              <a:t>This seed funding will be leveraged by pursuing additional discretionary regional, state, and federal funding to reach a minimum funding target of $200 million.</a:t>
            </a:r>
            <a:r>
              <a:rPr lang="en-US" altLang="en-US" sz="2000">
                <a:ea typeface="Calibri"/>
                <a:cs typeface="Arial"/>
              </a:rPr>
              <a:t> </a:t>
            </a:r>
            <a:endParaRPr lang="en-US" altLang="en-US" sz="2000" b="0" u="none" strike="noStrike" cap="none" normalizeH="0" baseline="0">
              <a:ln>
                <a:noFill/>
              </a:ln>
              <a:effectLst/>
              <a:ea typeface="Calibri" panose="020F050202020403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2000">
              <a:ea typeface="Calibri" panose="020F0502020204030204" pitchFamily="34" charset="0"/>
              <a:cs typeface="Arial" panose="020B0604020202020204" pitchFamily="34" charset="0"/>
            </a:endParaRPr>
          </a:p>
          <a:p>
            <a:pPr defTabSz="914400" eaLnBrk="0" fontAlgn="base" hangingPunct="0">
              <a:spcBef>
                <a:spcPct val="0"/>
              </a:spcBef>
              <a:spcAft>
                <a:spcPct val="0"/>
              </a:spcAft>
            </a:pPr>
            <a:r>
              <a:rPr kumimoji="0" lang="en-US" altLang="en-US" sz="2000" b="0" u="none" strike="noStrike" cap="none" normalizeH="0" baseline="0">
                <a:ln>
                  <a:noFill/>
                </a:ln>
                <a:effectLst/>
                <a:ea typeface="Calibri"/>
                <a:cs typeface="Arial"/>
              </a:rPr>
              <a:t>The </a:t>
            </a:r>
            <a:r>
              <a:rPr lang="en-US" altLang="en-US" sz="2000">
                <a:cs typeface="Arial"/>
              </a:rPr>
              <a:t>Program will also utilize targeted subsidy funding to supplement seed and grant funding. </a:t>
            </a:r>
            <a:endParaRPr lang="en-US" altLang="en-US" sz="2000">
              <a:ea typeface="Calibri"/>
              <a:cs typeface="Arial" panose="020B0604020202020204" pitchFamily="34" charset="0"/>
            </a:endParaRPr>
          </a:p>
          <a:p>
            <a:pPr marL="800100" lvl="1" indent="-342900" defTabSz="914400" eaLnBrk="0" fontAlgn="base" hangingPunct="0">
              <a:spcBef>
                <a:spcPct val="0"/>
              </a:spcBef>
              <a:spcAft>
                <a:spcPct val="0"/>
              </a:spcAft>
              <a:buFont typeface="Arial" panose="020B0604020202020204" pitchFamily="34" charset="0"/>
              <a:buChar char="•"/>
            </a:pPr>
            <a:r>
              <a:rPr lang="en-US" altLang="en-US" sz="2000">
                <a:cs typeface="Arial"/>
              </a:rPr>
              <a:t>Most funding will be used for ZE infrastructure deployment ($45MM), with a small set-aside for technical assistance designed to support independent owner/operators with grant funding and </a:t>
            </a:r>
            <a:r>
              <a:rPr kumimoji="0" lang="en-US" altLang="en-US" sz="2000" b="0" u="none" strike="noStrike" cap="none" normalizeH="0" baseline="0">
                <a:ln>
                  <a:noFill/>
                </a:ln>
                <a:effectLst/>
                <a:ea typeface="Calibri"/>
                <a:cs typeface="Arial"/>
              </a:rPr>
              <a:t>management to transition to ZE trucks</a:t>
            </a:r>
            <a:r>
              <a:rPr lang="en-US" altLang="en-US" sz="2000">
                <a:ea typeface="Calibri"/>
                <a:cs typeface="Arial"/>
              </a:rPr>
              <a:t> ($5MM).</a:t>
            </a:r>
            <a:endParaRPr lang="en-US" altLang="en-US" sz="2000" b="0" u="none" strike="noStrike" cap="none" normalizeH="0" baseline="0">
              <a:ln>
                <a:noFill/>
              </a:ln>
              <a:effectLst/>
              <a:ea typeface="Calibri"/>
              <a:cs typeface="Arial"/>
            </a:endParaRPr>
          </a:p>
          <a:p>
            <a:pPr marL="800100" lvl="1" indent="-342900" defTabSz="914400" eaLnBrk="0" fontAlgn="base" hangingPunct="0">
              <a:spcBef>
                <a:spcPct val="0"/>
              </a:spcBef>
              <a:spcAft>
                <a:spcPct val="0"/>
              </a:spcAft>
              <a:buFont typeface="Arial" panose="020B0604020202020204" pitchFamily="34" charset="0"/>
              <a:buChar char="•"/>
            </a:pPr>
            <a:endParaRPr lang="en-US" altLang="en-US" sz="2000">
              <a:cs typeface="Arial" panose="020B0604020202020204" pitchFamily="34" charset="0"/>
            </a:endParaRPr>
          </a:p>
          <a:p>
            <a:pPr marL="800100" lvl="1" indent="-342900" defTabSz="914400" eaLnBrk="0" fontAlgn="base" hangingPunct="0">
              <a:spcBef>
                <a:spcPct val="0"/>
              </a:spcBef>
              <a:spcAft>
                <a:spcPct val="0"/>
              </a:spcAft>
              <a:buFont typeface="Arial" panose="020B0604020202020204" pitchFamily="34" charset="0"/>
              <a:buChar char="•"/>
            </a:pPr>
            <a:r>
              <a:rPr kumimoji="0" lang="en-US" altLang="en-US" sz="2000" b="0" u="none" strike="noStrike" cap="none" normalizeH="0" baseline="0">
                <a:ln>
                  <a:noFill/>
                </a:ln>
                <a:effectLst/>
                <a:highlight>
                  <a:srgbClr val="FFFF00"/>
                </a:highlight>
                <a:cs typeface="Arial"/>
              </a:rPr>
              <a:t>We will work with POLA POLB Clean Truck Fund Rate/SCAG</a:t>
            </a:r>
            <a:r>
              <a:rPr lang="en-US" altLang="en-US" sz="2000">
                <a:highlight>
                  <a:srgbClr val="FFFF00"/>
                </a:highlight>
                <a:cs typeface="Arial"/>
              </a:rPr>
              <a:t> </a:t>
            </a:r>
            <a:endParaRPr kumimoji="0" lang="en-US" altLang="en-US" sz="3600" b="0" u="none" strike="noStrike" cap="none" normalizeH="0" baseline="0">
              <a:ln>
                <a:noFill/>
              </a:ln>
              <a:solidFill>
                <a:schemeClr val="tx1"/>
              </a:solidFill>
              <a:effectLst/>
              <a:highlight>
                <a:srgbClr val="FFFF00"/>
              </a:highlight>
            </a:endParaRPr>
          </a:p>
        </p:txBody>
      </p:sp>
    </p:spTree>
    <p:extLst>
      <p:ext uri="{BB962C8B-B14F-4D97-AF65-F5344CB8AC3E}">
        <p14:creationId xmlns:p14="http://schemas.microsoft.com/office/powerpoint/2010/main" val="41439780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3740E-E212-8D35-5479-15DC0F964E95}"/>
              </a:ext>
            </a:extLst>
          </p:cNvPr>
          <p:cNvSpPr>
            <a:spLocks noGrp="1"/>
          </p:cNvSpPr>
          <p:nvPr>
            <p:ph type="title"/>
          </p:nvPr>
        </p:nvSpPr>
        <p:spPr/>
        <p:txBody>
          <a:bodyPr/>
          <a:lstStyle/>
          <a:p>
            <a:r>
              <a:rPr lang="en-US"/>
              <a:t>New I-710 South Corridor Motion</a:t>
            </a:r>
          </a:p>
        </p:txBody>
      </p:sp>
      <p:sp>
        <p:nvSpPr>
          <p:cNvPr id="3" name="Slide Number Placeholder 2">
            <a:extLst>
              <a:ext uri="{FF2B5EF4-FFF2-40B4-BE49-F238E27FC236}">
                <a16:creationId xmlns:a16="http://schemas.microsoft.com/office/drawing/2014/main" id="{DEEEE6D0-1CCF-E89D-598B-9074A43AA5B0}"/>
              </a:ext>
            </a:extLst>
          </p:cNvPr>
          <p:cNvSpPr>
            <a:spLocks noGrp="1"/>
          </p:cNvSpPr>
          <p:nvPr>
            <p:ph type="sldNum" sz="quarter" idx="10"/>
          </p:nvPr>
        </p:nvSpPr>
        <p:spPr/>
        <p:txBody>
          <a:bodyPr/>
          <a:lstStyle/>
          <a:p>
            <a:fld id="{2429C633-AF9B-9840-B7F1-7587910FEF71}" type="slidenum">
              <a:rPr lang="en-US" smtClean="0"/>
              <a:pPr/>
              <a:t>52</a:t>
            </a:fld>
            <a:endParaRPr lang="en-US"/>
          </a:p>
        </p:txBody>
      </p:sp>
      <p:sp>
        <p:nvSpPr>
          <p:cNvPr id="4" name="TextBox 3">
            <a:extLst>
              <a:ext uri="{FF2B5EF4-FFF2-40B4-BE49-F238E27FC236}">
                <a16:creationId xmlns:a16="http://schemas.microsoft.com/office/drawing/2014/main" id="{05D1781E-C6BE-07CC-E6A9-57DB4207C70E}"/>
              </a:ext>
            </a:extLst>
          </p:cNvPr>
          <p:cNvSpPr txBox="1"/>
          <p:nvPr/>
        </p:nvSpPr>
        <p:spPr>
          <a:xfrm>
            <a:off x="381000" y="996465"/>
            <a:ext cx="10954327" cy="5293757"/>
          </a:xfrm>
          <a:prstGeom prst="rect">
            <a:avLst/>
          </a:prstGeom>
          <a:noFill/>
        </p:spPr>
        <p:txBody>
          <a:bodyPr wrap="square" lIns="91440" tIns="45720" rIns="91440" bIns="45720" rtlCol="0" anchor="t">
            <a:spAutoFit/>
          </a:bodyPr>
          <a:lstStyle/>
          <a:p>
            <a:pPr marL="342900" indent="-342900" algn="l">
              <a:buAutoNum type="alphaUcPeriod"/>
            </a:pPr>
            <a:r>
              <a:rPr lang="en-US" sz="2000">
                <a:solidFill>
                  <a:srgbClr val="000000"/>
                </a:solidFill>
                <a:latin typeface="Calibri" panose="020F0502020204030204" pitchFamily="34" charset="0"/>
              </a:rPr>
              <a:t>Develop and Implement a project Investment Plan, which:</a:t>
            </a:r>
          </a:p>
          <a:p>
            <a:pPr algn="l"/>
            <a:endParaRPr lang="en-US" sz="2000">
              <a:solidFill>
                <a:srgbClr val="000000"/>
              </a:solidFill>
              <a:latin typeface="Calibri" panose="020F0502020204030204" pitchFamily="34" charset="0"/>
            </a:endParaRPr>
          </a:p>
          <a:p>
            <a:pPr marL="568325" indent="-222250" algn="l"/>
            <a:r>
              <a:rPr lang="en-US" sz="2000">
                <a:solidFill>
                  <a:srgbClr val="000000"/>
                </a:solidFill>
                <a:latin typeface="Calibri" panose="020F0502020204030204" pitchFamily="34" charset="0"/>
              </a:rPr>
              <a:t>1. Incorporates feedback from the 710 Task Force and its Working Groups and Community</a:t>
            </a:r>
          </a:p>
          <a:p>
            <a:pPr marL="568325" indent="-222250" algn="l"/>
            <a:r>
              <a:rPr lang="en-US" sz="2000">
                <a:solidFill>
                  <a:srgbClr val="000000"/>
                </a:solidFill>
                <a:latin typeface="Calibri" panose="020F0502020204030204" pitchFamily="34" charset="0"/>
              </a:rPr>
              <a:t>	Leadership Committee, the Corridor Cities, and the Gateway Cities Council of Governments,</a:t>
            </a:r>
          </a:p>
          <a:p>
            <a:pPr marL="568325" indent="-222250" algn="l"/>
            <a:r>
              <a:rPr lang="en-US" sz="2000">
                <a:solidFill>
                  <a:srgbClr val="000000"/>
                </a:solidFill>
                <a:latin typeface="Calibri" panose="020F0502020204030204" pitchFamily="34" charset="0"/>
              </a:rPr>
              <a:t>	and community stakeholders;</a:t>
            </a:r>
          </a:p>
          <a:p>
            <a:pPr marL="568325" indent="-222250" algn="l"/>
            <a:endParaRPr lang="en-US" sz="2000">
              <a:solidFill>
                <a:srgbClr val="000000"/>
              </a:solidFill>
              <a:latin typeface="Calibri" panose="020F0502020204030204" pitchFamily="34" charset="0"/>
            </a:endParaRPr>
          </a:p>
          <a:p>
            <a:pPr marL="568325" indent="-222250" algn="l"/>
            <a:r>
              <a:rPr lang="en-US" sz="2000">
                <a:solidFill>
                  <a:srgbClr val="000000"/>
                </a:solidFill>
                <a:latin typeface="Calibri" panose="020F0502020204030204" pitchFamily="34" charset="0"/>
              </a:rPr>
              <a:t>2. Aligns initiatives with funding opportunities, including:</a:t>
            </a:r>
          </a:p>
          <a:p>
            <a:pPr marL="568325" indent="-222250" algn="l"/>
            <a:endParaRPr lang="en-US" sz="2000">
              <a:solidFill>
                <a:srgbClr val="000000"/>
              </a:solidFill>
              <a:latin typeface="Calibri" panose="020F0502020204030204" pitchFamily="34" charset="0"/>
            </a:endParaRPr>
          </a:p>
          <a:p>
            <a:pPr marL="914400" indent="-222250" algn="l">
              <a:buAutoNum type="alphaLcPeriod"/>
            </a:pPr>
            <a:r>
              <a:rPr lang="en-US" sz="2000">
                <a:solidFill>
                  <a:srgbClr val="000000"/>
                </a:solidFill>
                <a:latin typeface="Calibri" panose="020F0502020204030204" pitchFamily="34" charset="0"/>
              </a:rPr>
              <a:t>An Early Investment Plan for a minimum of three initiatives that will apply for available State and Federal funding opportunities in Calendar Year 2022; and</a:t>
            </a:r>
          </a:p>
          <a:p>
            <a:pPr marL="914400" indent="-222250" algn="l"/>
            <a:endParaRPr lang="en-US" sz="2000">
              <a:solidFill>
                <a:srgbClr val="000000"/>
              </a:solidFill>
              <a:latin typeface="Calibri" panose="020F0502020204030204" pitchFamily="34" charset="0"/>
            </a:endParaRPr>
          </a:p>
          <a:p>
            <a:pPr marL="914400" indent="-222250" algn="l"/>
            <a:r>
              <a:rPr lang="en-US" sz="2000">
                <a:solidFill>
                  <a:srgbClr val="000000"/>
                </a:solidFill>
                <a:latin typeface="Calibri" panose="020F0502020204030204" pitchFamily="34" charset="0"/>
              </a:rPr>
              <a:t>b. A Mid- and Long-Term Investment Plan for initiatives that can reasonably apply for Federal and State funding opportunities in out years;</a:t>
            </a:r>
          </a:p>
          <a:p>
            <a:pPr marL="568325" indent="-222250" algn="l"/>
            <a:endParaRPr lang="en-US" sz="2000">
              <a:solidFill>
                <a:srgbClr val="000000"/>
              </a:solidFill>
              <a:latin typeface="Calibri" panose="020F0502020204030204" pitchFamily="34" charset="0"/>
            </a:endParaRPr>
          </a:p>
          <a:p>
            <a:pPr marL="568325" indent="-222250" algn="l"/>
            <a:r>
              <a:rPr lang="en-US" sz="2000">
                <a:solidFill>
                  <a:srgbClr val="000000"/>
                </a:solidFill>
                <a:latin typeface="Calibri" panose="020F0502020204030204" pitchFamily="34" charset="0"/>
              </a:rPr>
              <a:t>3. Leverages applicable Measure R and Measure M funds to maximize deliverables and Federal</a:t>
            </a:r>
          </a:p>
          <a:p>
            <a:pPr marL="568325" indent="-222250" algn="l"/>
            <a:r>
              <a:rPr lang="en-US" sz="2000">
                <a:solidFill>
                  <a:srgbClr val="000000"/>
                </a:solidFill>
                <a:latin typeface="Calibri" panose="020F0502020204030204" pitchFamily="34" charset="0"/>
              </a:rPr>
              <a:t>	and State funding matches;</a:t>
            </a:r>
          </a:p>
          <a:p>
            <a:pPr marL="568325" indent="-222250" algn="l"/>
            <a:endParaRPr lang="en-US" sz="1800" b="0" i="0" u="none" strike="noStrike" baseline="0">
              <a:latin typeface="Arial" panose="020B0604020202020204" pitchFamily="34" charset="0"/>
            </a:endParaRPr>
          </a:p>
        </p:txBody>
      </p:sp>
    </p:spTree>
    <p:extLst>
      <p:ext uri="{BB962C8B-B14F-4D97-AF65-F5344CB8AC3E}">
        <p14:creationId xmlns:p14="http://schemas.microsoft.com/office/powerpoint/2010/main" val="1183507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4C8DB-5D2F-2DB8-B144-E5C25968721A}"/>
              </a:ext>
            </a:extLst>
          </p:cNvPr>
          <p:cNvSpPr>
            <a:spLocks noGrp="1"/>
          </p:cNvSpPr>
          <p:nvPr>
            <p:ph type="title"/>
          </p:nvPr>
        </p:nvSpPr>
        <p:spPr/>
        <p:txBody>
          <a:bodyPr/>
          <a:lstStyle/>
          <a:p>
            <a:r>
              <a:rPr lang="en-US"/>
              <a:t>New I-710 South Corridor Motion</a:t>
            </a:r>
          </a:p>
        </p:txBody>
      </p:sp>
      <p:sp>
        <p:nvSpPr>
          <p:cNvPr id="3" name="Slide Number Placeholder 2">
            <a:extLst>
              <a:ext uri="{FF2B5EF4-FFF2-40B4-BE49-F238E27FC236}">
                <a16:creationId xmlns:a16="http://schemas.microsoft.com/office/drawing/2014/main" id="{864B4D05-D0BA-6BCB-A647-A88C21546739}"/>
              </a:ext>
            </a:extLst>
          </p:cNvPr>
          <p:cNvSpPr>
            <a:spLocks noGrp="1"/>
          </p:cNvSpPr>
          <p:nvPr>
            <p:ph type="sldNum" sz="quarter" idx="10"/>
          </p:nvPr>
        </p:nvSpPr>
        <p:spPr/>
        <p:txBody>
          <a:bodyPr/>
          <a:lstStyle/>
          <a:p>
            <a:fld id="{2429C633-AF9B-9840-B7F1-7587910FEF71}" type="slidenum">
              <a:rPr lang="en-US" smtClean="0"/>
              <a:pPr/>
              <a:t>53</a:t>
            </a:fld>
            <a:endParaRPr lang="en-US"/>
          </a:p>
        </p:txBody>
      </p:sp>
      <p:sp>
        <p:nvSpPr>
          <p:cNvPr id="4" name="TextBox 3">
            <a:extLst>
              <a:ext uri="{FF2B5EF4-FFF2-40B4-BE49-F238E27FC236}">
                <a16:creationId xmlns:a16="http://schemas.microsoft.com/office/drawing/2014/main" id="{5A969B64-A800-A2DF-AD6A-89A7EB1293E0}"/>
              </a:ext>
            </a:extLst>
          </p:cNvPr>
          <p:cNvSpPr txBox="1"/>
          <p:nvPr/>
        </p:nvSpPr>
        <p:spPr>
          <a:xfrm>
            <a:off x="491771" y="1001038"/>
            <a:ext cx="10445387" cy="5355312"/>
          </a:xfrm>
          <a:prstGeom prst="rect">
            <a:avLst/>
          </a:prstGeom>
          <a:noFill/>
        </p:spPr>
        <p:txBody>
          <a:bodyPr wrap="square" rtlCol="0">
            <a:spAutoFit/>
          </a:bodyPr>
          <a:lstStyle/>
          <a:p>
            <a:pPr marL="457200"/>
            <a:r>
              <a:rPr lang="en-US">
                <a:solidFill>
                  <a:srgbClr val="000000"/>
                </a:solidFill>
                <a:latin typeface="Calibri" panose="020F0502020204030204" pitchFamily="34" charset="0"/>
              </a:rPr>
              <a:t>4. Provides a suite of major investments that can be completed no later than 2028;</a:t>
            </a:r>
          </a:p>
          <a:p>
            <a:pPr marL="457200"/>
            <a:endParaRPr lang="en-US">
              <a:solidFill>
                <a:srgbClr val="000000"/>
              </a:solidFill>
              <a:latin typeface="Calibri" panose="020F0502020204030204" pitchFamily="34" charset="0"/>
            </a:endParaRPr>
          </a:p>
          <a:p>
            <a:pPr marL="457200"/>
            <a:r>
              <a:rPr lang="en-US">
                <a:solidFill>
                  <a:srgbClr val="000000"/>
                </a:solidFill>
                <a:latin typeface="Calibri" panose="020F0502020204030204" pitchFamily="34" charset="0"/>
              </a:rPr>
              <a:t>5. Identifies Federal funding opportunities that can be incorporated into the Infrastructure</a:t>
            </a:r>
          </a:p>
          <a:p>
            <a:pPr marL="457200"/>
            <a:r>
              <a:rPr lang="en-US">
                <a:solidFill>
                  <a:srgbClr val="000000"/>
                </a:solidFill>
                <a:latin typeface="Calibri" panose="020F0502020204030204" pitchFamily="34" charset="0"/>
              </a:rPr>
              <a:t>Investment and Jobs Act “Grants Strategy and 5-Year Implementation Plan” currently under</a:t>
            </a:r>
          </a:p>
          <a:p>
            <a:pPr marL="457200"/>
            <a:r>
              <a:rPr lang="en-US">
                <a:solidFill>
                  <a:srgbClr val="000000"/>
                </a:solidFill>
                <a:latin typeface="Calibri" panose="020F0502020204030204" pitchFamily="34" charset="0"/>
              </a:rPr>
              <a:t>development for presentation to the Metro Board;</a:t>
            </a:r>
          </a:p>
          <a:p>
            <a:pPr marL="457200"/>
            <a:endParaRPr lang="en-US">
              <a:solidFill>
                <a:srgbClr val="000000"/>
              </a:solidFill>
              <a:latin typeface="Calibri" panose="020F0502020204030204" pitchFamily="34" charset="0"/>
            </a:endParaRPr>
          </a:p>
          <a:p>
            <a:pPr marL="290513" indent="-290513"/>
            <a:r>
              <a:rPr lang="en-US">
                <a:solidFill>
                  <a:srgbClr val="000000"/>
                </a:solidFill>
                <a:latin typeface="Calibri" panose="020F0502020204030204" pitchFamily="34" charset="0"/>
              </a:rPr>
              <a:t>B. Engage the California Department of Transportation and State Transportation Agency,</a:t>
            </a:r>
          </a:p>
          <a:p>
            <a:pPr marL="290513" indent="-290513"/>
            <a:r>
              <a:rPr lang="en-US">
                <a:solidFill>
                  <a:srgbClr val="000000"/>
                </a:solidFill>
                <a:latin typeface="Calibri" panose="020F0502020204030204" pitchFamily="34" charset="0"/>
              </a:rPr>
              <a:t>	California Air Resources Board, California Energy Commission, and the U.S. Departments of</a:t>
            </a:r>
          </a:p>
          <a:p>
            <a:pPr marL="290513" indent="-290513"/>
            <a:r>
              <a:rPr lang="en-US">
                <a:solidFill>
                  <a:srgbClr val="000000"/>
                </a:solidFill>
                <a:latin typeface="Calibri" panose="020F0502020204030204" pitchFamily="34" charset="0"/>
              </a:rPr>
              <a:t>	Energy and Transportation and U.S. Environmental Protection Agency, to develop guidance</a:t>
            </a:r>
          </a:p>
          <a:p>
            <a:pPr marL="290513" indent="-290513"/>
            <a:r>
              <a:rPr lang="en-US">
                <a:solidFill>
                  <a:srgbClr val="000000"/>
                </a:solidFill>
                <a:latin typeface="Calibri" panose="020F0502020204030204" pitchFamily="34" charset="0"/>
              </a:rPr>
              <a:t>	around the Mid- and Long-Term Investment Plan.</a:t>
            </a:r>
          </a:p>
          <a:p>
            <a:pPr marL="290513" indent="-290513"/>
            <a:endParaRPr lang="en-US">
              <a:solidFill>
                <a:srgbClr val="000000"/>
              </a:solidFill>
              <a:latin typeface="Calibri" panose="020F0502020204030204" pitchFamily="34" charset="0"/>
            </a:endParaRPr>
          </a:p>
          <a:p>
            <a:pPr marL="290513" indent="-290513"/>
            <a:r>
              <a:rPr lang="en-US">
                <a:solidFill>
                  <a:srgbClr val="000000"/>
                </a:solidFill>
                <a:latin typeface="Calibri" panose="020F0502020204030204" pitchFamily="34" charset="0"/>
              </a:rPr>
              <a:t>C. Engage city, county, and regional partners, including the South Coast Air Quality Management</a:t>
            </a:r>
          </a:p>
          <a:p>
            <a:pPr marL="290513" indent="-290513"/>
            <a:r>
              <a:rPr lang="en-US">
                <a:solidFill>
                  <a:srgbClr val="000000"/>
                </a:solidFill>
                <a:latin typeface="Calibri" panose="020F0502020204030204" pitchFamily="34" charset="0"/>
              </a:rPr>
              <a:t>	District and Los Angeles Cleantech Incubator, to organize and support local initiatives as part of</a:t>
            </a:r>
          </a:p>
          <a:p>
            <a:pPr marL="290513" indent="-290513"/>
            <a:r>
              <a:rPr lang="en-US">
                <a:solidFill>
                  <a:srgbClr val="000000"/>
                </a:solidFill>
                <a:latin typeface="Calibri" panose="020F0502020204030204" pitchFamily="34" charset="0"/>
              </a:rPr>
              <a:t>	the project’s Investment Plan; and</a:t>
            </a:r>
          </a:p>
          <a:p>
            <a:pPr marL="290513" indent="-290513"/>
            <a:endParaRPr lang="en-US">
              <a:solidFill>
                <a:srgbClr val="000000"/>
              </a:solidFill>
              <a:latin typeface="Calibri" panose="020F0502020204030204" pitchFamily="34" charset="0"/>
            </a:endParaRPr>
          </a:p>
          <a:p>
            <a:pPr marL="290513" indent="-290513"/>
            <a:r>
              <a:rPr lang="en-US">
                <a:solidFill>
                  <a:srgbClr val="000000"/>
                </a:solidFill>
                <a:latin typeface="Calibri" panose="020F0502020204030204" pitchFamily="34" charset="0"/>
              </a:rPr>
              <a:t>D. Report back in September 2022 on the development and implementation of this Investment</a:t>
            </a:r>
          </a:p>
          <a:p>
            <a:pPr marL="290513" indent="-290513"/>
            <a:r>
              <a:rPr lang="en-US">
                <a:solidFill>
                  <a:srgbClr val="000000"/>
                </a:solidFill>
                <a:latin typeface="Calibri" panose="020F0502020204030204" pitchFamily="34" charset="0"/>
              </a:rPr>
              <a:t>	Strategy, including the minimum of three initiatives applying for available State and Federal</a:t>
            </a:r>
          </a:p>
          <a:p>
            <a:pPr marL="290513" indent="-290513"/>
            <a:r>
              <a:rPr lang="en-US">
                <a:solidFill>
                  <a:srgbClr val="000000"/>
                </a:solidFill>
                <a:latin typeface="Calibri" panose="020F0502020204030204" pitchFamily="34" charset="0"/>
              </a:rPr>
              <a:t>	funding in Calendar Year 2022.</a:t>
            </a:r>
          </a:p>
          <a:p>
            <a:endParaRPr lang="en-US"/>
          </a:p>
        </p:txBody>
      </p:sp>
    </p:spTree>
    <p:extLst>
      <p:ext uri="{BB962C8B-B14F-4D97-AF65-F5344CB8AC3E}">
        <p14:creationId xmlns:p14="http://schemas.microsoft.com/office/powerpoint/2010/main" val="210250217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9761E-5670-285C-4446-82F20B38F7A3}"/>
              </a:ext>
            </a:extLst>
          </p:cNvPr>
          <p:cNvSpPr>
            <a:spLocks noGrp="1"/>
          </p:cNvSpPr>
          <p:nvPr>
            <p:ph type="title"/>
          </p:nvPr>
        </p:nvSpPr>
        <p:spPr/>
        <p:txBody>
          <a:bodyPr/>
          <a:lstStyle/>
          <a:p>
            <a:r>
              <a:rPr lang="en-US"/>
              <a:t>Task Force and Community Leadership Committee Members</a:t>
            </a:r>
          </a:p>
        </p:txBody>
      </p:sp>
      <p:sp>
        <p:nvSpPr>
          <p:cNvPr id="4" name="Slide Number Placeholder 3">
            <a:extLst>
              <a:ext uri="{FF2B5EF4-FFF2-40B4-BE49-F238E27FC236}">
                <a16:creationId xmlns:a16="http://schemas.microsoft.com/office/drawing/2014/main" id="{83EC9310-AE97-5530-3841-F6DAB8D035A1}"/>
              </a:ext>
            </a:extLst>
          </p:cNvPr>
          <p:cNvSpPr>
            <a:spLocks noGrp="1"/>
          </p:cNvSpPr>
          <p:nvPr>
            <p:ph type="sldNum" sz="quarter" idx="12"/>
          </p:nvPr>
        </p:nvSpPr>
        <p:spPr/>
        <p:txBody>
          <a:bodyPr/>
          <a:lstStyle/>
          <a:p>
            <a:fld id="{2429C633-AF9B-9840-B7F1-7587910FEF71}" type="slidenum">
              <a:rPr lang="en-US" smtClean="0"/>
              <a:pPr/>
              <a:t>54</a:t>
            </a:fld>
            <a:endParaRPr lang="en-US"/>
          </a:p>
        </p:txBody>
      </p:sp>
      <p:pic>
        <p:nvPicPr>
          <p:cNvPr id="5" name="Content Placeholder 4" descr="Graphical user interface, application, table, Word&#10;&#10;Description automatically generated">
            <a:extLst>
              <a:ext uri="{FF2B5EF4-FFF2-40B4-BE49-F238E27FC236}">
                <a16:creationId xmlns:a16="http://schemas.microsoft.com/office/drawing/2014/main" id="{BEC76E16-1CE4-31F4-40D6-A1A87758B789}"/>
              </a:ext>
            </a:extLst>
          </p:cNvPr>
          <p:cNvPicPr>
            <a:picLocks noGrp="1" noChangeAspect="1"/>
          </p:cNvPicPr>
          <p:nvPr>
            <p:ph idx="1"/>
          </p:nvPr>
        </p:nvPicPr>
        <p:blipFill rotWithShape="1">
          <a:blip r:embed="rId2"/>
          <a:srcRect l="24498" t="18963" r="25835" b="7555"/>
          <a:stretch/>
        </p:blipFill>
        <p:spPr>
          <a:xfrm>
            <a:off x="268459" y="1166716"/>
            <a:ext cx="6030331" cy="5018532"/>
          </a:xfrm>
          <a:prstGeom prst="rect">
            <a:avLst/>
          </a:prstGeom>
        </p:spPr>
      </p:pic>
      <p:sp>
        <p:nvSpPr>
          <p:cNvPr id="6" name="TextBox 5">
            <a:extLst>
              <a:ext uri="{FF2B5EF4-FFF2-40B4-BE49-F238E27FC236}">
                <a16:creationId xmlns:a16="http://schemas.microsoft.com/office/drawing/2014/main" id="{60E2564A-839D-2A6C-C77D-4D515037D93B}"/>
              </a:ext>
            </a:extLst>
          </p:cNvPr>
          <p:cNvSpPr txBox="1"/>
          <p:nvPr/>
        </p:nvSpPr>
        <p:spPr>
          <a:xfrm>
            <a:off x="268459" y="914399"/>
            <a:ext cx="6030331" cy="307777"/>
          </a:xfrm>
          <a:prstGeom prst="rect">
            <a:avLst/>
          </a:prstGeom>
          <a:noFill/>
        </p:spPr>
        <p:txBody>
          <a:bodyPr wrap="square" rtlCol="0">
            <a:spAutoFit/>
          </a:bodyPr>
          <a:lstStyle/>
          <a:p>
            <a:pPr algn="ctr"/>
            <a:r>
              <a:rPr lang="en-US" sz="1400" b="1">
                <a:solidFill>
                  <a:schemeClr val="tx2"/>
                </a:solidFill>
              </a:rPr>
              <a:t>TASK FORCE MEMBERS</a:t>
            </a:r>
          </a:p>
        </p:txBody>
      </p:sp>
      <p:sp>
        <p:nvSpPr>
          <p:cNvPr id="7" name="TextBox 6">
            <a:extLst>
              <a:ext uri="{FF2B5EF4-FFF2-40B4-BE49-F238E27FC236}">
                <a16:creationId xmlns:a16="http://schemas.microsoft.com/office/drawing/2014/main" id="{F4CF006E-B04C-B5A0-CCDE-FC12033BB0AD}"/>
              </a:ext>
            </a:extLst>
          </p:cNvPr>
          <p:cNvSpPr txBox="1"/>
          <p:nvPr/>
        </p:nvSpPr>
        <p:spPr>
          <a:xfrm>
            <a:off x="6832023" y="918769"/>
            <a:ext cx="4457700" cy="307777"/>
          </a:xfrm>
          <a:prstGeom prst="rect">
            <a:avLst/>
          </a:prstGeom>
          <a:noFill/>
        </p:spPr>
        <p:txBody>
          <a:bodyPr wrap="square" rtlCol="0">
            <a:spAutoFit/>
          </a:bodyPr>
          <a:lstStyle/>
          <a:p>
            <a:pPr algn="ctr"/>
            <a:r>
              <a:rPr lang="en-US" sz="1400" b="1">
                <a:solidFill>
                  <a:schemeClr val="tx2"/>
                </a:solidFill>
              </a:rPr>
              <a:t>COMMUNITY LEADERSHIP COMMITTEE MEMBERS</a:t>
            </a:r>
          </a:p>
        </p:txBody>
      </p:sp>
      <p:graphicFrame>
        <p:nvGraphicFramePr>
          <p:cNvPr id="8" name="Table 7">
            <a:extLst>
              <a:ext uri="{FF2B5EF4-FFF2-40B4-BE49-F238E27FC236}">
                <a16:creationId xmlns:a16="http://schemas.microsoft.com/office/drawing/2014/main" id="{3CC6CAE7-32B6-3C15-A792-CCCDCB8E0A01}"/>
              </a:ext>
            </a:extLst>
          </p:cNvPr>
          <p:cNvGraphicFramePr>
            <a:graphicFrameLocks noGrp="1"/>
          </p:cNvGraphicFramePr>
          <p:nvPr>
            <p:extLst>
              <p:ext uri="{D42A27DB-BD31-4B8C-83A1-F6EECF244321}">
                <p14:modId xmlns:p14="http://schemas.microsoft.com/office/powerpoint/2010/main" val="2631718149"/>
              </p:ext>
            </p:extLst>
          </p:nvPr>
        </p:nvGraphicFramePr>
        <p:xfrm>
          <a:off x="6730423" y="1222176"/>
          <a:ext cx="4457700" cy="4153493"/>
        </p:xfrm>
        <a:graphic>
          <a:graphicData uri="http://schemas.openxmlformats.org/drawingml/2006/table">
            <a:tbl>
              <a:tblPr/>
              <a:tblGrid>
                <a:gridCol w="273174">
                  <a:extLst>
                    <a:ext uri="{9D8B030D-6E8A-4147-A177-3AD203B41FA5}">
                      <a16:colId xmlns:a16="http://schemas.microsoft.com/office/drawing/2014/main" val="1074479129"/>
                    </a:ext>
                  </a:extLst>
                </a:gridCol>
                <a:gridCol w="1887383">
                  <a:extLst>
                    <a:ext uri="{9D8B030D-6E8A-4147-A177-3AD203B41FA5}">
                      <a16:colId xmlns:a16="http://schemas.microsoft.com/office/drawing/2014/main" val="318757219"/>
                    </a:ext>
                  </a:extLst>
                </a:gridCol>
                <a:gridCol w="2297143">
                  <a:extLst>
                    <a:ext uri="{9D8B030D-6E8A-4147-A177-3AD203B41FA5}">
                      <a16:colId xmlns:a16="http://schemas.microsoft.com/office/drawing/2014/main" val="801567010"/>
                    </a:ext>
                  </a:extLst>
                </a:gridCol>
              </a:tblGrid>
              <a:tr h="172421">
                <a:tc>
                  <a:txBody>
                    <a:bodyPr/>
                    <a:lstStyle/>
                    <a:p>
                      <a:pPr algn="ctr" fontAlgn="b"/>
                      <a:r>
                        <a:rPr lang="en-US" sz="1000" b="1" i="0" u="none" strike="noStrike">
                          <a:solidFill>
                            <a:srgbClr val="FFFFFF"/>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900" b="1" i="0" u="none" strike="noStrike">
                          <a:solidFill>
                            <a:srgbClr val="FFFFFF"/>
                          </a:solidFill>
                          <a:effectLst/>
                          <a:latin typeface="Calibri" panose="020F0502020204030204" pitchFamily="34" charset="0"/>
                        </a:rPr>
                        <a:t>NAME</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ctr" fontAlgn="b"/>
                      <a:r>
                        <a:rPr lang="en-US" sz="900" b="1" i="0" u="none" strike="noStrike">
                          <a:solidFill>
                            <a:srgbClr val="FFFFFF"/>
                          </a:solidFill>
                          <a:effectLst/>
                          <a:latin typeface="Calibri" panose="020F0502020204030204" pitchFamily="34" charset="0"/>
                        </a:rPr>
                        <a:t>JURISDICTION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463635304"/>
                  </a:ext>
                </a:extLst>
              </a:tr>
              <a:tr h="165878">
                <a:tc>
                  <a:txBody>
                    <a:bodyPr/>
                    <a:lstStyle/>
                    <a:p>
                      <a:pPr algn="ctr" fontAlgn="b"/>
                      <a:r>
                        <a:rPr lang="en-US" sz="900" b="0" i="0" u="none" strike="noStrike">
                          <a:solidFill>
                            <a:srgbClr val="000000"/>
                          </a:solidFill>
                          <a:effectLst/>
                          <a:latin typeface="Calibri" panose="020F0502020204030204" pitchFamily="34" charset="0"/>
                        </a:rPr>
                        <a:t>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Leticia Rodriguez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Bell</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03677837"/>
                  </a:ext>
                </a:extLst>
              </a:tr>
              <a:tr h="165878">
                <a:tc>
                  <a:txBody>
                    <a:bodyPr/>
                    <a:lstStyle/>
                    <a:p>
                      <a:pPr algn="ctr" fontAlgn="b"/>
                      <a:r>
                        <a:rPr lang="en-US" sz="900" b="0" i="0" u="none" strike="noStrike">
                          <a:solidFill>
                            <a:srgbClr val="000000"/>
                          </a:solidFill>
                          <a:effectLst/>
                          <a:latin typeface="Calibri" panose="020F0502020204030204" pitchFamily="34" charset="0"/>
                        </a:rPr>
                        <a:t>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Natalie Diaz Rubio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Bell Gardens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83561608"/>
                  </a:ext>
                </a:extLst>
              </a:tr>
              <a:tr h="165878">
                <a:tc>
                  <a:txBody>
                    <a:bodyPr/>
                    <a:lstStyle/>
                    <a:p>
                      <a:pPr algn="ctr" fontAlgn="b"/>
                      <a:r>
                        <a:rPr lang="en-US" sz="900" b="0" i="0" u="none" strike="noStrike">
                          <a:solidFill>
                            <a:srgbClr val="000000"/>
                          </a:solidFill>
                          <a:effectLst/>
                          <a:latin typeface="Calibri" panose="020F0502020204030204" pitchFamily="34" charset="0"/>
                        </a:rPr>
                        <a:t>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Emmanuel Godinez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Boyle Heights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3500"/>
                  </a:ext>
                </a:extLst>
              </a:tr>
              <a:tr h="165878">
                <a:tc>
                  <a:txBody>
                    <a:bodyPr/>
                    <a:lstStyle/>
                    <a:p>
                      <a:pPr algn="ctr" fontAlgn="b"/>
                      <a:r>
                        <a:rPr lang="en-US" sz="900" b="0" i="0" u="none" strike="noStrike">
                          <a:solidFill>
                            <a:srgbClr val="000000"/>
                          </a:solidFill>
                          <a:effectLst/>
                          <a:latin typeface="Calibri" panose="020F0502020204030204" pitchFamily="34" charset="0"/>
                        </a:rPr>
                        <a:t>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err="1">
                          <a:solidFill>
                            <a:srgbClr val="000000"/>
                          </a:solidFill>
                          <a:effectLst/>
                          <a:latin typeface="Calibri" panose="020F0502020204030204" pitchFamily="34" charset="0"/>
                        </a:rPr>
                        <a:t>Fa’alagilagi</a:t>
                      </a:r>
                      <a:r>
                        <a:rPr lang="en-US" sz="900" b="0" i="0" u="none" strike="noStrike">
                          <a:solidFill>
                            <a:srgbClr val="000000"/>
                          </a:solidFill>
                          <a:effectLst/>
                          <a:latin typeface="Calibri" panose="020F0502020204030204" pitchFamily="34" charset="0"/>
                        </a:rPr>
                        <a:t> (</a:t>
                      </a:r>
                      <a:r>
                        <a:rPr lang="en-US" sz="900" b="0" i="0" u="none" strike="noStrike" err="1">
                          <a:solidFill>
                            <a:srgbClr val="000000"/>
                          </a:solidFill>
                          <a:effectLst/>
                          <a:latin typeface="Calibri" panose="020F0502020204030204" pitchFamily="34" charset="0"/>
                        </a:rPr>
                        <a:t>Lagi</a:t>
                      </a:r>
                      <a:r>
                        <a:rPr lang="en-US" sz="900" b="0" i="0" u="none" strike="noStrike">
                          <a:solidFill>
                            <a:srgbClr val="000000"/>
                          </a:solidFill>
                          <a:effectLst/>
                          <a:latin typeface="Calibri" panose="020F0502020204030204" pitchFamily="34" charset="0"/>
                        </a:rPr>
                        <a:t>) </a:t>
                      </a:r>
                      <a:r>
                        <a:rPr lang="en-US" sz="900" b="0" i="0" u="none" strike="noStrike" err="1">
                          <a:solidFill>
                            <a:srgbClr val="000000"/>
                          </a:solidFill>
                          <a:effectLst/>
                          <a:latin typeface="Calibri" panose="020F0502020204030204" pitchFamily="34" charset="0"/>
                        </a:rPr>
                        <a:t>Meni-Siliga</a:t>
                      </a:r>
                      <a:endParaRPr lang="en-US" sz="900" b="0" i="0" u="none" strike="noStrike">
                        <a:solidFill>
                          <a:srgbClr val="000000"/>
                        </a:solidFill>
                        <a:effectLst/>
                        <a:latin typeface="Calibri" panose="020F0502020204030204" pitchFamily="34" charset="0"/>
                      </a:endParaRP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Carson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71220176"/>
                  </a:ext>
                </a:extLst>
              </a:tr>
              <a:tr h="165878">
                <a:tc>
                  <a:txBody>
                    <a:bodyPr/>
                    <a:lstStyle/>
                    <a:p>
                      <a:pPr algn="ctr" fontAlgn="b"/>
                      <a:r>
                        <a:rPr lang="en-US" sz="900" b="0" i="0" u="none" strike="noStrike">
                          <a:solidFill>
                            <a:srgbClr val="000000"/>
                          </a:solidFill>
                          <a:effectLst/>
                          <a:latin typeface="Calibri" panose="020F0502020204030204" pitchFamily="34" charset="0"/>
                        </a:rPr>
                        <a:t>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Alfonso Garate</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Commerce</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80856547"/>
                  </a:ext>
                </a:extLst>
              </a:tr>
              <a:tr h="165878">
                <a:tc>
                  <a:txBody>
                    <a:bodyPr/>
                    <a:lstStyle/>
                    <a:p>
                      <a:pPr algn="ctr" fontAlgn="b"/>
                      <a:r>
                        <a:rPr lang="en-US" sz="900" b="0" i="0" u="none" strike="noStrike">
                          <a:solidFill>
                            <a:srgbClr val="000000"/>
                          </a:solidFill>
                          <a:effectLst/>
                          <a:latin typeface="Calibri" panose="020F0502020204030204" pitchFamily="34" charset="0"/>
                        </a:rPr>
                        <a:t>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Phyllis Ollison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Compton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84957156"/>
                  </a:ext>
                </a:extLst>
              </a:tr>
              <a:tr h="165878">
                <a:tc>
                  <a:txBody>
                    <a:bodyPr/>
                    <a:lstStyle/>
                    <a:p>
                      <a:pPr algn="ctr" fontAlgn="b"/>
                      <a:r>
                        <a:rPr lang="en-US" sz="900" b="0" i="0" u="none" strike="noStrike">
                          <a:solidFill>
                            <a:srgbClr val="000000"/>
                          </a:solidFill>
                          <a:effectLst/>
                          <a:latin typeface="Calibri" panose="020F0502020204030204" pitchFamily="34" charset="0"/>
                        </a:rPr>
                        <a:t>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Martha Fierro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Cudahy</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2657834"/>
                  </a:ext>
                </a:extLst>
              </a:tr>
              <a:tr h="165878">
                <a:tc>
                  <a:txBody>
                    <a:bodyPr/>
                    <a:lstStyle/>
                    <a:p>
                      <a:pPr algn="ctr" fontAlgn="b"/>
                      <a:r>
                        <a:rPr lang="en-US" sz="9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Amelia Carballo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Downey</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03862996"/>
                  </a:ext>
                </a:extLst>
              </a:tr>
              <a:tr h="165878">
                <a:tc>
                  <a:txBody>
                    <a:bodyPr/>
                    <a:lstStyle/>
                    <a:p>
                      <a:pPr algn="ctr" fontAlgn="b"/>
                      <a:r>
                        <a:rPr lang="en-US" sz="900" b="0" i="0" u="none" strike="noStrike">
                          <a:solidFill>
                            <a:srgbClr val="000000"/>
                          </a:solidFill>
                          <a:effectLst/>
                          <a:latin typeface="Calibri" panose="020F0502020204030204" pitchFamily="34" charset="0"/>
                        </a:rPr>
                        <a:t>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Miyuki Gomez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 LA (unincorp.)</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24226147"/>
                  </a:ext>
                </a:extLst>
              </a:tr>
              <a:tr h="165878">
                <a:tc>
                  <a:txBody>
                    <a:bodyPr/>
                    <a:lstStyle/>
                    <a:p>
                      <a:pPr algn="ctr" fontAlgn="b"/>
                      <a:r>
                        <a:rPr lang="en-US" sz="900" b="0" i="0" u="none" strike="noStrike">
                          <a:solidFill>
                            <a:srgbClr val="000000"/>
                          </a:solidFill>
                          <a:effectLst/>
                          <a:latin typeface="Calibri" panose="020F0502020204030204" pitchFamily="34" charset="0"/>
                        </a:rPr>
                        <a:t>10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Guadalupe Arellano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 LA (unincorp.)</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1030876"/>
                  </a:ext>
                </a:extLst>
              </a:tr>
              <a:tr h="165878">
                <a:tc>
                  <a:txBody>
                    <a:bodyPr/>
                    <a:lstStyle/>
                    <a:p>
                      <a:pPr algn="ctr" fontAlgn="b"/>
                      <a:r>
                        <a:rPr lang="en-US" sz="900" b="0" i="0" u="none" strike="noStrike">
                          <a:solidFill>
                            <a:srgbClr val="000000"/>
                          </a:solidFill>
                          <a:effectLst/>
                          <a:latin typeface="Calibri" panose="020F0502020204030204" pitchFamily="34" charset="0"/>
                        </a:rPr>
                        <a:t>11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Kathleen Barajas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 LA (</a:t>
                      </a:r>
                      <a:r>
                        <a:rPr lang="en-US" sz="900" b="0" i="0" u="none" strike="noStrike" err="1">
                          <a:solidFill>
                            <a:srgbClr val="000000"/>
                          </a:solidFill>
                          <a:effectLst/>
                          <a:latin typeface="Calibri" panose="020F0502020204030204" pitchFamily="34" charset="0"/>
                        </a:rPr>
                        <a:t>unincorp</a:t>
                      </a:r>
                      <a:r>
                        <a:rPr lang="en-US" sz="900" b="0" i="0" u="none" strike="noStrike">
                          <a:solidFill>
                            <a:srgbClr val="000000"/>
                          </a:solidFill>
                          <a:effectLst/>
                          <a:latin typeface="Calibri" panose="020F0502020204030204" pitchFamily="34" charset="0"/>
                        </a:rPr>
                        <a:t>.)</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77420394"/>
                  </a:ext>
                </a:extLst>
              </a:tr>
              <a:tr h="165878">
                <a:tc>
                  <a:txBody>
                    <a:bodyPr/>
                    <a:lstStyle/>
                    <a:p>
                      <a:pPr algn="ctr" fontAlgn="b"/>
                      <a:r>
                        <a:rPr lang="en-US" sz="900" b="0" i="0" u="none" strike="noStrike">
                          <a:solidFill>
                            <a:srgbClr val="000000"/>
                          </a:solidFill>
                          <a:effectLst/>
                          <a:latin typeface="Calibri" panose="020F0502020204030204" pitchFamily="34" charset="0"/>
                        </a:rPr>
                        <a:t>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Jose Rodolfo Vallejo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Huntington Park</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96744374"/>
                  </a:ext>
                </a:extLst>
              </a:tr>
              <a:tr h="165878">
                <a:tc>
                  <a:txBody>
                    <a:bodyPr/>
                    <a:lstStyle/>
                    <a:p>
                      <a:pPr algn="ctr" fontAlgn="b"/>
                      <a:r>
                        <a:rPr lang="en-US" sz="900" b="0" i="0" u="none" strike="noStrike">
                          <a:solidFill>
                            <a:srgbClr val="000000"/>
                          </a:solidFill>
                          <a:effectLst/>
                          <a:latin typeface="Calibri" panose="020F0502020204030204" pitchFamily="34" charset="0"/>
                        </a:rPr>
                        <a:t>13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Maria Reyes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Long Beach</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3441554"/>
                  </a:ext>
                </a:extLst>
              </a:tr>
              <a:tr h="165878">
                <a:tc>
                  <a:txBody>
                    <a:bodyPr/>
                    <a:lstStyle/>
                    <a:p>
                      <a:pPr algn="ctr" fontAlgn="b"/>
                      <a:r>
                        <a:rPr lang="en-US" sz="900" b="0" i="0" u="none" strike="noStrike">
                          <a:solidFill>
                            <a:srgbClr val="000000"/>
                          </a:solidFill>
                          <a:effectLst/>
                          <a:latin typeface="Calibri" panose="020F0502020204030204" pitchFamily="34" charset="0"/>
                        </a:rPr>
                        <a:t>14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Marcos Lopez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Long Beach</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8111988"/>
                  </a:ext>
                </a:extLst>
              </a:tr>
              <a:tr h="165878">
                <a:tc>
                  <a:txBody>
                    <a:bodyPr/>
                    <a:lstStyle/>
                    <a:p>
                      <a:pPr algn="ctr" fontAlgn="b"/>
                      <a:r>
                        <a:rPr lang="en-US" sz="900" b="0" i="0" u="none" strike="noStrike">
                          <a:solidFill>
                            <a:srgbClr val="000000"/>
                          </a:solidFill>
                          <a:effectLst/>
                          <a:latin typeface="Calibri" panose="020F0502020204030204" pitchFamily="34" charset="0"/>
                        </a:rPr>
                        <a:t>15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Marlene Sanchez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Long Beach</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40960"/>
                  </a:ext>
                </a:extLst>
              </a:tr>
              <a:tr h="165878">
                <a:tc>
                  <a:txBody>
                    <a:bodyPr/>
                    <a:lstStyle/>
                    <a:p>
                      <a:pPr algn="ctr" fontAlgn="b"/>
                      <a:r>
                        <a:rPr lang="en-US" sz="900" b="0" i="0" u="none" strike="noStrike">
                          <a:solidFill>
                            <a:srgbClr val="000000"/>
                          </a:solidFill>
                          <a:effectLst/>
                          <a:latin typeface="Calibri" panose="020F0502020204030204" pitchFamily="34" charset="0"/>
                        </a:rPr>
                        <a:t>16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Elizabeth Zamarripa</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Lynwood</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6487405"/>
                  </a:ext>
                </a:extLst>
              </a:tr>
              <a:tr h="165878">
                <a:tc>
                  <a:txBody>
                    <a:bodyPr/>
                    <a:lstStyle/>
                    <a:p>
                      <a:pPr algn="ctr" fontAlgn="b"/>
                      <a:r>
                        <a:rPr lang="en-US" sz="900" b="0" i="0" u="none" strike="noStrike">
                          <a:solidFill>
                            <a:srgbClr val="000000"/>
                          </a:solidFill>
                          <a:effectLst/>
                          <a:latin typeface="Calibri" panose="020F0502020204030204" pitchFamily="34" charset="0"/>
                        </a:rPr>
                        <a:t>17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Ivan Rojas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Lynwood</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49654359"/>
                  </a:ext>
                </a:extLst>
              </a:tr>
              <a:tr h="165878">
                <a:tc>
                  <a:txBody>
                    <a:bodyPr/>
                    <a:lstStyle/>
                    <a:p>
                      <a:pPr algn="ctr" fontAlgn="b"/>
                      <a:r>
                        <a:rPr lang="en-US" sz="900" b="0" i="0" u="none" strike="noStrike">
                          <a:solidFill>
                            <a:srgbClr val="000000"/>
                          </a:solidFill>
                          <a:effectLst/>
                          <a:latin typeface="Calibri" panose="020F0502020204030204" pitchFamily="34" charset="0"/>
                        </a:rPr>
                        <a:t>18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Jamila Cervantes (they/them)</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Maywood</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92109643"/>
                  </a:ext>
                </a:extLst>
              </a:tr>
              <a:tr h="165878">
                <a:tc>
                  <a:txBody>
                    <a:bodyPr/>
                    <a:lstStyle/>
                    <a:p>
                      <a:pPr algn="ctr" fontAlgn="b"/>
                      <a:r>
                        <a:rPr lang="en-US" sz="900" b="0" i="0" u="none" strike="noStrike">
                          <a:solidFill>
                            <a:srgbClr val="000000"/>
                          </a:solidFill>
                          <a:effectLst/>
                          <a:latin typeface="Calibri" panose="020F0502020204030204" pitchFamily="34" charset="0"/>
                        </a:rPr>
                        <a:t>19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Kevin Shin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Signal Hill</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56948695"/>
                  </a:ext>
                </a:extLst>
              </a:tr>
              <a:tr h="165878">
                <a:tc>
                  <a:txBody>
                    <a:bodyPr/>
                    <a:lstStyle/>
                    <a:p>
                      <a:pPr algn="ctr" fontAlgn="b"/>
                      <a:r>
                        <a:rPr lang="en-US" sz="900" b="0" i="0" u="none" strike="noStrike">
                          <a:solidFill>
                            <a:srgbClr val="000000"/>
                          </a:solidFill>
                          <a:effectLst/>
                          <a:latin typeface="Calibri" panose="020F0502020204030204" pitchFamily="34" charset="0"/>
                        </a:rPr>
                        <a:t>20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Esmeralda Hernandez</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South Gate</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51587860"/>
                  </a:ext>
                </a:extLst>
              </a:tr>
              <a:tr h="165878">
                <a:tc>
                  <a:txBody>
                    <a:bodyPr/>
                    <a:lstStyle/>
                    <a:p>
                      <a:pPr algn="ctr" fontAlgn="b"/>
                      <a:r>
                        <a:rPr lang="en-US" sz="900" b="0" i="0" u="none" strike="noStrike">
                          <a:solidFill>
                            <a:srgbClr val="000000"/>
                          </a:solidFill>
                          <a:effectLst/>
                          <a:latin typeface="Calibri" panose="020F0502020204030204" pitchFamily="34" charset="0"/>
                        </a:rPr>
                        <a:t>21</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Viridiana (Viri) Preciado Cervantes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Walnut Park (</a:t>
                      </a:r>
                      <a:r>
                        <a:rPr lang="en-US" sz="900" b="0" i="0" u="none" strike="noStrike" err="1">
                          <a:solidFill>
                            <a:srgbClr val="000000"/>
                          </a:solidFill>
                          <a:effectLst/>
                          <a:latin typeface="Calibri" panose="020F0502020204030204" pitchFamily="34" charset="0"/>
                        </a:rPr>
                        <a:t>unincorp</a:t>
                      </a:r>
                      <a:r>
                        <a:rPr lang="en-US" sz="900" b="0" i="0" u="none" strike="noStrike">
                          <a:solidFill>
                            <a:srgbClr val="000000"/>
                          </a:solidFill>
                          <a:effectLst/>
                          <a:latin typeface="Calibri" panose="020F0502020204030204" pitchFamily="34" charset="0"/>
                        </a:rPr>
                        <a:t>.)</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6425440"/>
                  </a:ext>
                </a:extLst>
              </a:tr>
              <a:tr h="165878">
                <a:tc>
                  <a:txBody>
                    <a:bodyPr/>
                    <a:lstStyle/>
                    <a:p>
                      <a:pPr algn="ctr" fontAlgn="b"/>
                      <a:r>
                        <a:rPr lang="en-US" sz="900" b="0" i="0" u="none" strike="noStrike">
                          <a:solidFill>
                            <a:srgbClr val="000000"/>
                          </a:solidFill>
                          <a:effectLst/>
                          <a:latin typeface="Calibri" panose="020F0502020204030204" pitchFamily="34" charset="0"/>
                        </a:rPr>
                        <a:t>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Tiesha Davis</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it-IT" sz="900" b="0" i="0" u="none" strike="noStrike">
                          <a:solidFill>
                            <a:srgbClr val="000000"/>
                          </a:solidFill>
                          <a:effectLst/>
                          <a:latin typeface="Calibri" panose="020F0502020204030204" pitchFamily="34" charset="0"/>
                        </a:rPr>
                        <a:t>Wilmington/San Pedro (San Pedro)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0191810"/>
                  </a:ext>
                </a:extLst>
              </a:tr>
              <a:tr h="165878">
                <a:tc>
                  <a:txBody>
                    <a:bodyPr/>
                    <a:lstStyle/>
                    <a:p>
                      <a:pPr algn="ctr" fontAlgn="b"/>
                      <a:r>
                        <a:rPr lang="en-US" sz="900" b="0" i="0" u="none" strike="noStrike">
                          <a:solidFill>
                            <a:srgbClr val="000000"/>
                          </a:solidFill>
                          <a:effectLst/>
                          <a:latin typeface="Calibri" panose="020F0502020204030204" pitchFamily="34"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Manuel Arellano</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Wilmington/San Pedro (Wilmington)</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4999931"/>
                  </a:ext>
                </a:extLst>
              </a:tr>
              <a:tr h="165878">
                <a:tc>
                  <a:txBody>
                    <a:bodyPr/>
                    <a:lstStyle/>
                    <a:p>
                      <a:pPr algn="ctr" fontAlgn="b"/>
                      <a:r>
                        <a:rPr lang="en-US" sz="900" b="0" i="0" u="none" strike="noStrike">
                          <a:solidFill>
                            <a:srgbClr val="000000"/>
                          </a:solidFill>
                          <a:effectLst/>
                          <a:latin typeface="Calibri" panose="020F0502020204030204" pitchFamily="34" charset="0"/>
                        </a:rPr>
                        <a:t>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Sinetta Farley</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DD7EE"/>
                    </a:solidFill>
                  </a:tcPr>
                </a:tc>
                <a:tc>
                  <a:txBody>
                    <a:bodyPr/>
                    <a:lstStyle/>
                    <a:p>
                      <a:pPr algn="l" fontAlgn="b"/>
                      <a:r>
                        <a:rPr lang="en-US" sz="900" b="0" i="0" u="none" strike="noStrike">
                          <a:solidFill>
                            <a:srgbClr val="000000"/>
                          </a:solidFill>
                          <a:effectLst/>
                          <a:latin typeface="Calibri" panose="020F0502020204030204" pitchFamily="34" charset="0"/>
                        </a:rPr>
                        <a:t>East/Rancho Dominguez (</a:t>
                      </a:r>
                      <a:r>
                        <a:rPr lang="en-US" sz="900" b="0" i="0" u="none" strike="noStrike" err="1">
                          <a:solidFill>
                            <a:srgbClr val="000000"/>
                          </a:solidFill>
                          <a:effectLst/>
                          <a:latin typeface="Calibri" panose="020F0502020204030204" pitchFamily="34" charset="0"/>
                        </a:rPr>
                        <a:t>unincorp</a:t>
                      </a:r>
                      <a:r>
                        <a:rPr lang="en-US" sz="900" b="0" i="0" u="none" strike="noStrike">
                          <a:solidFill>
                            <a:srgbClr val="000000"/>
                          </a:solidFill>
                          <a:effectLst/>
                          <a:latin typeface="Calibri" panose="020F0502020204030204" pitchFamily="34" charset="0"/>
                        </a:rPr>
                        <a:t>.) </a:t>
                      </a:r>
                    </a:p>
                  </a:txBody>
                  <a:tcPr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75841367"/>
                  </a:ext>
                </a:extLst>
              </a:tr>
            </a:tbl>
          </a:graphicData>
        </a:graphic>
      </p:graphicFrame>
    </p:spTree>
    <p:extLst>
      <p:ext uri="{BB962C8B-B14F-4D97-AF65-F5344CB8AC3E}">
        <p14:creationId xmlns:p14="http://schemas.microsoft.com/office/powerpoint/2010/main" val="20310245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Framework, Priorities and Scope</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335BCD3-490A-52AE-FABA-74C7D20283C7}"/>
              </a:ext>
            </a:extLst>
          </p:cNvPr>
          <p:cNvSpPr txBox="1"/>
          <p:nvPr/>
        </p:nvSpPr>
        <p:spPr>
          <a:xfrm>
            <a:off x="491830" y="1176610"/>
            <a:ext cx="9784284" cy="407035"/>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Strategy 1</a:t>
            </a:r>
            <a:r>
              <a:rPr lang="en-US" sz="2000" b="1">
                <a:latin typeface="Calibri" panose="020F0502020204030204" pitchFamily="34" charset="0"/>
                <a:ea typeface="Calibri" panose="020F0502020204030204" pitchFamily="34" charset="0"/>
                <a:cs typeface="Times New Roman" panose="02020603050405020304" pitchFamily="18" charset="0"/>
              </a:rPr>
              <a:t>:  </a:t>
            </a:r>
            <a:r>
              <a:rPr lang="en-US" sz="2000" b="1">
                <a:effectLst/>
                <a:latin typeface="Calibri" panose="020F0502020204030204" pitchFamily="34" charset="0"/>
                <a:ea typeface="Calibri" panose="020F0502020204030204" pitchFamily="34" charset="0"/>
                <a:cs typeface="Times New Roman" panose="02020603050405020304" pitchFamily="18" charset="0"/>
              </a:rPr>
              <a:t>Identify discretionary grant opportunities </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3" name="Table 12">
            <a:extLst>
              <a:ext uri="{FF2B5EF4-FFF2-40B4-BE49-F238E27FC236}">
                <a16:creationId xmlns:a16="http://schemas.microsoft.com/office/drawing/2014/main" id="{57536771-CA7B-98F3-EDA0-3EAC7D1458CA}"/>
              </a:ext>
            </a:extLst>
          </p:cNvPr>
          <p:cNvGraphicFramePr>
            <a:graphicFrameLocks noGrp="1"/>
          </p:cNvGraphicFramePr>
          <p:nvPr/>
        </p:nvGraphicFramePr>
        <p:xfrm>
          <a:off x="1857828" y="2069423"/>
          <a:ext cx="6978823" cy="2770854"/>
        </p:xfrm>
        <a:graphic>
          <a:graphicData uri="http://schemas.openxmlformats.org/drawingml/2006/table">
            <a:tbl>
              <a:tblPr firstRow="1" firstCol="1" bandRow="1">
                <a:tableStyleId>{B301B821-A1FF-4177-AEE7-76D212191A09}</a:tableStyleId>
              </a:tblPr>
              <a:tblGrid>
                <a:gridCol w="5564059">
                  <a:extLst>
                    <a:ext uri="{9D8B030D-6E8A-4147-A177-3AD203B41FA5}">
                      <a16:colId xmlns:a16="http://schemas.microsoft.com/office/drawing/2014/main" val="3989882518"/>
                    </a:ext>
                  </a:extLst>
                </a:gridCol>
                <a:gridCol w="521229">
                  <a:extLst>
                    <a:ext uri="{9D8B030D-6E8A-4147-A177-3AD203B41FA5}">
                      <a16:colId xmlns:a16="http://schemas.microsoft.com/office/drawing/2014/main" val="3625005584"/>
                    </a:ext>
                  </a:extLst>
                </a:gridCol>
                <a:gridCol w="893535">
                  <a:extLst>
                    <a:ext uri="{9D8B030D-6E8A-4147-A177-3AD203B41FA5}">
                      <a16:colId xmlns:a16="http://schemas.microsoft.com/office/drawing/2014/main" val="1542109162"/>
                    </a:ext>
                  </a:extLst>
                </a:gridCol>
              </a:tblGrid>
              <a:tr h="293531">
                <a:tc>
                  <a:txBody>
                    <a:bodyPr/>
                    <a:lstStyle/>
                    <a:p>
                      <a:pPr marL="0" marR="0" algn="ctr">
                        <a:lnSpc>
                          <a:spcPct val="107000"/>
                        </a:lnSpc>
                        <a:spcBef>
                          <a:spcPts val="0"/>
                        </a:spcBef>
                        <a:spcAft>
                          <a:spcPts val="0"/>
                        </a:spcAft>
                      </a:pPr>
                      <a:r>
                        <a:rPr lang="en-US" sz="1400" b="1">
                          <a:solidFill>
                            <a:srgbClr val="FFFFFF"/>
                          </a:solidFill>
                          <a:effectLst/>
                        </a:rPr>
                        <a:t>Action</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solidFill>
                            <a:srgbClr val="FFFFFF"/>
                          </a:solidFill>
                          <a:effectLst/>
                        </a:rPr>
                        <a:t>Lead</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400" b="1">
                          <a:solidFill>
                            <a:srgbClr val="FFFFFF"/>
                          </a:solidFill>
                          <a:effectLst/>
                        </a:rPr>
                        <a:t>Partner</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36597170"/>
                  </a:ext>
                </a:extLst>
              </a:tr>
              <a:tr h="651326">
                <a:tc>
                  <a:txBody>
                    <a:bodyPr/>
                    <a:lstStyle/>
                    <a:p>
                      <a:pPr marL="0" marR="0">
                        <a:lnSpc>
                          <a:spcPct val="107000"/>
                        </a:lnSpc>
                        <a:spcBef>
                          <a:spcPts val="0"/>
                        </a:spcBef>
                        <a:spcAft>
                          <a:spcPts val="0"/>
                        </a:spcAft>
                      </a:pPr>
                      <a:r>
                        <a:rPr lang="en-US" sz="1400">
                          <a:solidFill>
                            <a:schemeClr val="tx1"/>
                          </a:solidFill>
                          <a:effectLst/>
                        </a:rPr>
                        <a:t>Secure Metro-controlled funding as seed funding</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indent="0" algn="ctr">
                        <a:lnSpc>
                          <a:spcPct val="107000"/>
                        </a:lnSpc>
                        <a:spcBef>
                          <a:spcPts val="0"/>
                        </a:spcBef>
                        <a:spcAft>
                          <a:spcPts val="0"/>
                        </a:spcAft>
                        <a:buFont typeface="Arial" panose="020B0604020202020204" pitchFamily="34" charset="0"/>
                        <a:buNone/>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50826400"/>
                  </a:ext>
                </a:extLst>
              </a:tr>
              <a:tr h="596888">
                <a:tc>
                  <a:txBody>
                    <a:bodyPr/>
                    <a:lstStyle/>
                    <a:p>
                      <a:pPr marL="0" marR="0">
                        <a:lnSpc>
                          <a:spcPct val="107000"/>
                        </a:lnSpc>
                        <a:spcBef>
                          <a:spcPts val="0"/>
                        </a:spcBef>
                        <a:spcAft>
                          <a:spcPts val="0"/>
                        </a:spcAft>
                      </a:pPr>
                      <a:r>
                        <a:rPr lang="en-US" sz="1400">
                          <a:solidFill>
                            <a:schemeClr val="tx1"/>
                          </a:solidFill>
                          <a:effectLst/>
                        </a:rPr>
                        <a:t>Identify opportunities to leverage seed funding</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6174113"/>
                  </a:ext>
                </a:extLst>
              </a:tr>
              <a:tr h="703477">
                <a:tc>
                  <a:txBody>
                    <a:bodyPr/>
                    <a:lstStyle/>
                    <a:p>
                      <a:pPr marL="0" marR="0">
                        <a:lnSpc>
                          <a:spcPct val="107000"/>
                        </a:lnSpc>
                        <a:spcBef>
                          <a:spcPts val="0"/>
                        </a:spcBef>
                        <a:spcAft>
                          <a:spcPts val="0"/>
                        </a:spcAft>
                      </a:pPr>
                      <a:r>
                        <a:rPr lang="en-US" sz="1400">
                          <a:solidFill>
                            <a:schemeClr val="tx1"/>
                          </a:solidFill>
                          <a:effectLst/>
                        </a:rPr>
                        <a:t>Develop or advocate for augmented or new revenue streams to support ongoing implementation of clean truck technology countywide</a:t>
                      </a:r>
                      <a:endParaRPr lang="en-US" sz="14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45149518"/>
                  </a:ext>
                </a:extLst>
              </a:tr>
              <a:tr h="525632">
                <a:tc>
                  <a:txBody>
                    <a:bodyPr/>
                    <a:lstStyle/>
                    <a:p>
                      <a:pPr marL="0" marR="0">
                        <a:lnSpc>
                          <a:spcPct val="107000"/>
                        </a:lnSpc>
                        <a:spcBef>
                          <a:spcPts val="0"/>
                        </a:spcBef>
                        <a:spcAft>
                          <a:spcPts val="0"/>
                        </a:spcAft>
                      </a:pPr>
                      <a:r>
                        <a:rPr lang="en-US" sz="1400">
                          <a:effectLst/>
                        </a:rPr>
                        <a:t>Identify regional funding partners to avoid competition and maximize funding impact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100">
                          <a:effectLst/>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8263975"/>
                  </a:ext>
                </a:extLst>
              </a:tr>
            </a:tbl>
          </a:graphicData>
        </a:graphic>
      </p:graphicFrame>
      <p:sp>
        <p:nvSpPr>
          <p:cNvPr id="14" name="Flowchart: Connector 13">
            <a:extLst>
              <a:ext uri="{FF2B5EF4-FFF2-40B4-BE49-F238E27FC236}">
                <a16:creationId xmlns:a16="http://schemas.microsoft.com/office/drawing/2014/main" id="{7FBC0434-0319-AAEF-06BC-EA5D2631EEFF}"/>
              </a:ext>
            </a:extLst>
          </p:cNvPr>
          <p:cNvSpPr/>
          <p:nvPr/>
        </p:nvSpPr>
        <p:spPr>
          <a:xfrm>
            <a:off x="7606820" y="2416914"/>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DA242D67-7251-ACDB-8974-34EAA685A5CD}"/>
              </a:ext>
            </a:extLst>
          </p:cNvPr>
          <p:cNvSpPr/>
          <p:nvPr/>
        </p:nvSpPr>
        <p:spPr>
          <a:xfrm>
            <a:off x="7606360" y="3108123"/>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C654FF17-83E7-ADB6-0A88-FC129CFBB7F0}"/>
              </a:ext>
            </a:extLst>
          </p:cNvPr>
          <p:cNvSpPr/>
          <p:nvPr/>
        </p:nvSpPr>
        <p:spPr>
          <a:xfrm>
            <a:off x="7606360" y="3677449"/>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52374B5-FB2C-71D5-A9E1-D107D24578E0}"/>
              </a:ext>
            </a:extLst>
          </p:cNvPr>
          <p:cNvSpPr/>
          <p:nvPr/>
        </p:nvSpPr>
        <p:spPr>
          <a:xfrm>
            <a:off x="7613908" y="4373064"/>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95E423DF-CD39-4F1F-1ADA-1434FB0B773C}"/>
              </a:ext>
            </a:extLst>
          </p:cNvPr>
          <p:cNvSpPr/>
          <p:nvPr/>
        </p:nvSpPr>
        <p:spPr>
          <a:xfrm>
            <a:off x="8301968" y="3105745"/>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5E617827-1B94-B8D6-B6A3-51B4D23B3164}"/>
              </a:ext>
            </a:extLst>
          </p:cNvPr>
          <p:cNvSpPr/>
          <p:nvPr/>
        </p:nvSpPr>
        <p:spPr>
          <a:xfrm>
            <a:off x="8301968" y="3677449"/>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E8FFD474-59AC-A11B-B36E-4DC509764376}"/>
              </a:ext>
            </a:extLst>
          </p:cNvPr>
          <p:cNvSpPr/>
          <p:nvPr/>
        </p:nvSpPr>
        <p:spPr>
          <a:xfrm>
            <a:off x="8324377" y="4362025"/>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9710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66411" y="598993"/>
            <a:ext cx="9045633" cy="45719"/>
          </a:xfrm>
        </p:spPr>
        <p:txBody>
          <a:bodyPr/>
          <a:lstStyle/>
          <a:p>
            <a:r>
              <a:rPr lang="en-US">
                <a:cs typeface="Calibri"/>
              </a:rPr>
              <a:t>ZET Program Framework, Priorities and Scope</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335BCD3-490A-52AE-FABA-74C7D20283C7}"/>
              </a:ext>
            </a:extLst>
          </p:cNvPr>
          <p:cNvSpPr txBox="1"/>
          <p:nvPr/>
        </p:nvSpPr>
        <p:spPr>
          <a:xfrm>
            <a:off x="366411" y="892810"/>
            <a:ext cx="11405202" cy="805990"/>
          </a:xfrm>
          <a:prstGeom prst="rect">
            <a:avLst/>
          </a:prstGeom>
          <a:noFill/>
        </p:spPr>
        <p:txBody>
          <a:bodyPr wrap="square">
            <a:spAutoFit/>
          </a:bodyPr>
          <a:lstStyle/>
          <a:p>
            <a:pPr marL="1255713" indent="-1255713">
              <a:lnSpc>
                <a:spcPct val="107000"/>
              </a:lnSpc>
              <a:spcAft>
                <a:spcPts val="800"/>
              </a:spcAft>
            </a:pPr>
            <a:r>
              <a:rPr lang="en-US" b="1">
                <a:latin typeface="Calibri" panose="020F0502020204030204" pitchFamily="34" charset="0"/>
                <a:cs typeface="Times New Roman" panose="02020603050405020304" pitchFamily="18" charset="0"/>
              </a:rPr>
              <a:t>Strategy 2:  Convene and collaborate with community stakeholders to elevate community input and engagement</a:t>
            </a:r>
          </a:p>
          <a:p>
            <a:pPr marL="0" marR="0">
              <a:lnSpc>
                <a:spcPct val="107000"/>
              </a:lnSpc>
              <a:spcBef>
                <a:spcPts val="0"/>
              </a:spcBef>
              <a:spcAft>
                <a:spcPts val="800"/>
              </a:spcAft>
            </a:pP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76681DBA-041E-7FF6-BE44-9CB27E031636}"/>
              </a:ext>
            </a:extLst>
          </p:cNvPr>
          <p:cNvGraphicFramePr>
            <a:graphicFrameLocks noGrp="1"/>
          </p:cNvGraphicFramePr>
          <p:nvPr/>
        </p:nvGraphicFramePr>
        <p:xfrm>
          <a:off x="49744" y="1234010"/>
          <a:ext cx="11942408" cy="5508634"/>
        </p:xfrm>
        <a:graphic>
          <a:graphicData uri="http://schemas.openxmlformats.org/drawingml/2006/table">
            <a:tbl>
              <a:tblPr firstRow="1" firstCol="1" bandRow="1">
                <a:tableStyleId>{B301B821-A1FF-4177-AEE7-76D212191A09}</a:tableStyleId>
              </a:tblPr>
              <a:tblGrid>
                <a:gridCol w="10616222">
                  <a:extLst>
                    <a:ext uri="{9D8B030D-6E8A-4147-A177-3AD203B41FA5}">
                      <a16:colId xmlns:a16="http://schemas.microsoft.com/office/drawing/2014/main" val="1822653995"/>
                    </a:ext>
                  </a:extLst>
                </a:gridCol>
                <a:gridCol w="608251">
                  <a:extLst>
                    <a:ext uri="{9D8B030D-6E8A-4147-A177-3AD203B41FA5}">
                      <a16:colId xmlns:a16="http://schemas.microsoft.com/office/drawing/2014/main" val="1853753509"/>
                    </a:ext>
                  </a:extLst>
                </a:gridCol>
                <a:gridCol w="717935">
                  <a:extLst>
                    <a:ext uri="{9D8B030D-6E8A-4147-A177-3AD203B41FA5}">
                      <a16:colId xmlns:a16="http://schemas.microsoft.com/office/drawing/2014/main" val="4076071853"/>
                    </a:ext>
                  </a:extLst>
                </a:gridCol>
              </a:tblGrid>
              <a:tr h="228658">
                <a:tc>
                  <a:txBody>
                    <a:bodyPr/>
                    <a:lstStyle/>
                    <a:p>
                      <a:pPr marL="0" marR="0" algn="ctr">
                        <a:lnSpc>
                          <a:spcPct val="120000"/>
                        </a:lnSpc>
                        <a:spcBef>
                          <a:spcPts val="0"/>
                        </a:spcBef>
                        <a:spcAft>
                          <a:spcPts val="0"/>
                        </a:spcAft>
                      </a:pPr>
                      <a:r>
                        <a:rPr lang="en-US" sz="1400">
                          <a:effectLst/>
                        </a:rPr>
                        <a:t>Action</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r>
                        <a:rPr lang="en-US" sz="1400">
                          <a:effectLst/>
                        </a:rPr>
                        <a:t>Lead</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r>
                        <a:rPr lang="en-US" sz="1400">
                          <a:effectLst/>
                        </a:rPr>
                        <a:t>Partner</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1826907936"/>
                  </a:ext>
                </a:extLst>
              </a:tr>
              <a:tr h="313569">
                <a:tc>
                  <a:txBody>
                    <a:bodyPr/>
                    <a:lstStyle/>
                    <a:p>
                      <a:pPr marL="0" marR="0">
                        <a:lnSpc>
                          <a:spcPct val="120000"/>
                        </a:lnSpc>
                        <a:spcBef>
                          <a:spcPts val="0"/>
                        </a:spcBef>
                        <a:spcAft>
                          <a:spcPts val="0"/>
                        </a:spcAft>
                      </a:pPr>
                      <a:r>
                        <a:rPr lang="en-US" sz="1200">
                          <a:effectLst/>
                        </a:rPr>
                        <a:t>Ensure affected communities are actively engaged in the design, development and implementation of the program throughout its lifespan.</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r>
                        <a:rPr lang="en-US" sz="700">
                          <a:effectLst/>
                        </a:rPr>
                        <a:t> </a:t>
                      </a:r>
                    </a:p>
                    <a:p>
                      <a:pPr marL="0" marR="0" algn="ctr">
                        <a:lnSpc>
                          <a:spcPct val="120000"/>
                        </a:lnSpc>
                        <a:spcBef>
                          <a:spcPts val="0"/>
                        </a:spcBef>
                        <a:spcAft>
                          <a:spcPts val="0"/>
                        </a:spcAft>
                      </a:pP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2753244252"/>
                  </a:ext>
                </a:extLst>
              </a:tr>
              <a:tr h="407557">
                <a:tc>
                  <a:txBody>
                    <a:bodyPr/>
                    <a:lstStyle/>
                    <a:p>
                      <a:pPr marL="0" marR="0">
                        <a:lnSpc>
                          <a:spcPct val="120000"/>
                        </a:lnSpc>
                        <a:spcBef>
                          <a:spcPts val="0"/>
                        </a:spcBef>
                        <a:spcAft>
                          <a:spcPts val="0"/>
                        </a:spcAft>
                      </a:pPr>
                      <a:r>
                        <a:rPr lang="en-US" sz="1200">
                          <a:effectLst/>
                        </a:rPr>
                        <a:t>Develop transparent community engagement framework that centers residents and businesses throughout the project</a:t>
                      </a:r>
                    </a:p>
                    <a:p>
                      <a:pPr marL="800100" marR="0" lvl="1" indent="-342900">
                        <a:lnSpc>
                          <a:spcPct val="120000"/>
                        </a:lnSpc>
                        <a:spcBef>
                          <a:spcPts val="0"/>
                        </a:spcBef>
                        <a:spcAft>
                          <a:spcPts val="0"/>
                        </a:spcAft>
                        <a:buFont typeface="Symbol" panose="05050102010706020507" pitchFamily="18" charset="2"/>
                        <a:buChar char=""/>
                      </a:pPr>
                      <a:r>
                        <a:rPr lang="en-US" sz="1200">
                          <a:effectLst/>
                        </a:rPr>
                        <a:t>Consider impacts such as noise pollution, safety, access, and local street conditions</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457710244"/>
                  </a:ext>
                </a:extLst>
              </a:tr>
              <a:tr h="830598">
                <a:tc>
                  <a:txBody>
                    <a:bodyPr/>
                    <a:lstStyle/>
                    <a:p>
                      <a:pPr marL="0" marR="0">
                        <a:lnSpc>
                          <a:spcPct val="120000"/>
                        </a:lnSpc>
                        <a:spcBef>
                          <a:spcPts val="0"/>
                        </a:spcBef>
                        <a:spcAft>
                          <a:spcPts val="0"/>
                        </a:spcAft>
                      </a:pPr>
                      <a:r>
                        <a:rPr lang="en-US" sz="1200">
                          <a:effectLst/>
                        </a:rPr>
                        <a:t>Receive and incorporate feedback and input from community groups into the design of the program</a:t>
                      </a:r>
                    </a:p>
                    <a:p>
                      <a:pPr marL="800100" marR="0" lvl="1" indent="-342900">
                        <a:lnSpc>
                          <a:spcPct val="120000"/>
                        </a:lnSpc>
                        <a:spcBef>
                          <a:spcPts val="0"/>
                        </a:spcBef>
                        <a:spcAft>
                          <a:spcPts val="0"/>
                        </a:spcAft>
                        <a:buFont typeface="Symbol" panose="05050102010706020507" pitchFamily="18" charset="2"/>
                        <a:buChar char=""/>
                      </a:pPr>
                      <a:r>
                        <a:rPr lang="en-US" sz="1200">
                          <a:effectLst/>
                        </a:rPr>
                        <a:t>Understand how community input is going to be incorporated into decision and actions on strategic partnerships and funding opportunities</a:t>
                      </a:r>
                    </a:p>
                    <a:p>
                      <a:pPr marL="800100" marR="0" lvl="1" indent="-342900">
                        <a:lnSpc>
                          <a:spcPct val="120000"/>
                        </a:lnSpc>
                        <a:spcBef>
                          <a:spcPts val="0"/>
                        </a:spcBef>
                        <a:spcAft>
                          <a:spcPts val="0"/>
                        </a:spcAft>
                        <a:buFont typeface="Symbol" panose="05050102010706020507" pitchFamily="18" charset="2"/>
                        <a:buChar char=""/>
                      </a:pPr>
                      <a:r>
                        <a:rPr lang="en-US" sz="1200">
                          <a:effectLst/>
                        </a:rPr>
                        <a:t>Ensure that this process occurs in concert with the existing equity-guided Task Force process</a:t>
                      </a:r>
                    </a:p>
                    <a:p>
                      <a:pPr marL="0" marR="0">
                        <a:lnSpc>
                          <a:spcPct val="120000"/>
                        </a:lnSpc>
                        <a:spcBef>
                          <a:spcPts val="0"/>
                        </a:spcBef>
                        <a:spcAft>
                          <a:spcPts val="0"/>
                        </a:spcAft>
                      </a:pPr>
                      <a:r>
                        <a:rPr lang="en-US" sz="1200">
                          <a:effectLst/>
                        </a:rPr>
                        <a:t> </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endParaRPr lang="en-US" sz="700">
                        <a:effectLst/>
                      </a:endParaRPr>
                    </a:p>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4129966310"/>
                  </a:ext>
                </a:extLst>
              </a:tr>
              <a:tr h="1253639">
                <a:tc>
                  <a:txBody>
                    <a:bodyPr/>
                    <a:lstStyle/>
                    <a:p>
                      <a:pPr marL="0" marR="0">
                        <a:lnSpc>
                          <a:spcPct val="120000"/>
                        </a:lnSpc>
                        <a:spcBef>
                          <a:spcPts val="0"/>
                        </a:spcBef>
                        <a:spcAft>
                          <a:spcPts val="0"/>
                        </a:spcAft>
                      </a:pPr>
                      <a:r>
                        <a:rPr lang="en-US" sz="1200">
                          <a:effectLst/>
                        </a:rPr>
                        <a:t>Develop ZE infrastructure development framework that responds to needs of communities and trucking industry</a:t>
                      </a:r>
                    </a:p>
                    <a:p>
                      <a:pPr marL="800100" marR="0" lvl="1" indent="-342900">
                        <a:lnSpc>
                          <a:spcPct val="120000"/>
                        </a:lnSpc>
                        <a:spcBef>
                          <a:spcPts val="0"/>
                        </a:spcBef>
                        <a:spcAft>
                          <a:spcPts val="0"/>
                        </a:spcAft>
                        <a:buFont typeface="Symbol" panose="05050102010706020507" pitchFamily="18" charset="2"/>
                        <a:buChar char=""/>
                      </a:pPr>
                      <a:r>
                        <a:rPr lang="en-US" sz="1200">
                          <a:effectLst/>
                        </a:rPr>
                        <a:t>Perform a siting study that examines parcel viability, ensures compatible land use, and utilizes existing right of way</a:t>
                      </a:r>
                    </a:p>
                    <a:p>
                      <a:pPr marL="800100" marR="0" lvl="1" indent="-342900">
                        <a:lnSpc>
                          <a:spcPct val="120000"/>
                        </a:lnSpc>
                        <a:spcBef>
                          <a:spcPts val="0"/>
                        </a:spcBef>
                        <a:spcAft>
                          <a:spcPts val="0"/>
                        </a:spcAft>
                        <a:buFont typeface="Symbol" panose="05050102010706020507" pitchFamily="18" charset="2"/>
                        <a:buChar char=""/>
                      </a:pPr>
                      <a:r>
                        <a:rPr lang="en-US" sz="1200">
                          <a:effectLst/>
                        </a:rPr>
                        <a:t>Explore opportunities to convert diesel fueling stations to ZE infrastructure</a:t>
                      </a:r>
                    </a:p>
                    <a:p>
                      <a:pPr marL="800100" marR="0" lvl="1" indent="-342900">
                        <a:lnSpc>
                          <a:spcPct val="120000"/>
                        </a:lnSpc>
                        <a:spcBef>
                          <a:spcPts val="0"/>
                        </a:spcBef>
                        <a:spcAft>
                          <a:spcPts val="0"/>
                        </a:spcAft>
                        <a:buFont typeface="Symbol" panose="05050102010706020507" pitchFamily="18" charset="2"/>
                        <a:buChar char=""/>
                      </a:pPr>
                      <a:r>
                        <a:rPr lang="en-US" sz="1200">
                          <a:effectLst/>
                        </a:rPr>
                        <a:t>Examine viability of existing truck infrastructure to site ZE infrastructure</a:t>
                      </a:r>
                    </a:p>
                    <a:p>
                      <a:pPr marL="800100" marR="0" lvl="1" indent="-342900">
                        <a:lnSpc>
                          <a:spcPct val="120000"/>
                        </a:lnSpc>
                        <a:spcBef>
                          <a:spcPts val="0"/>
                        </a:spcBef>
                        <a:spcAft>
                          <a:spcPts val="0"/>
                        </a:spcAft>
                        <a:buFont typeface="Symbol" panose="05050102010706020507" pitchFamily="18" charset="2"/>
                        <a:buChar char=""/>
                      </a:pPr>
                      <a:r>
                        <a:rPr lang="en-US" sz="1200">
                          <a:effectLst/>
                        </a:rPr>
                        <a:t>Use existing right of way where possible</a:t>
                      </a:r>
                    </a:p>
                    <a:p>
                      <a:pPr marL="800100" marR="0" lvl="1" indent="-342900">
                        <a:lnSpc>
                          <a:spcPct val="120000"/>
                        </a:lnSpc>
                        <a:spcBef>
                          <a:spcPts val="0"/>
                        </a:spcBef>
                        <a:spcAft>
                          <a:spcPts val="0"/>
                        </a:spcAft>
                        <a:buFont typeface="Symbol" panose="05050102010706020507" pitchFamily="18" charset="2"/>
                        <a:buChar char=""/>
                      </a:pPr>
                      <a:r>
                        <a:rPr lang="en-US" sz="1200">
                          <a:effectLst/>
                        </a:rPr>
                        <a:t>Include policy not to utilize eminent domain to site ZE infrastructure</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643353865"/>
                  </a:ext>
                </a:extLst>
              </a:tr>
              <a:tr h="407557">
                <a:tc>
                  <a:txBody>
                    <a:bodyPr/>
                    <a:lstStyle/>
                    <a:p>
                      <a:pPr marL="0" marR="0">
                        <a:lnSpc>
                          <a:spcPct val="120000"/>
                        </a:lnSpc>
                        <a:spcBef>
                          <a:spcPts val="0"/>
                        </a:spcBef>
                        <a:spcAft>
                          <a:spcPts val="0"/>
                        </a:spcAft>
                      </a:pPr>
                      <a:r>
                        <a:rPr lang="en-US" sz="1200">
                          <a:effectLst/>
                        </a:rPr>
                        <a:t>Partner with industry leaders, including EV manufacturers and EV companies to ensure effective placement of ZE infrastructure and assessment of needed technology and potential worker challenges</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r>
                        <a:rPr lang="en-US" sz="700">
                          <a:effectLst/>
                        </a:rPr>
                        <a:t> </a:t>
                      </a:r>
                    </a:p>
                    <a:p>
                      <a:pPr marL="0" marR="0" algn="ctr">
                        <a:lnSpc>
                          <a:spcPct val="120000"/>
                        </a:lnSpc>
                        <a:spcBef>
                          <a:spcPts val="0"/>
                        </a:spcBef>
                        <a:spcAft>
                          <a:spcPts val="0"/>
                        </a:spcAft>
                      </a:pP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3657836293"/>
                  </a:ext>
                </a:extLst>
              </a:tr>
              <a:tr h="420713">
                <a:tc>
                  <a:txBody>
                    <a:bodyPr/>
                    <a:lstStyle/>
                    <a:p>
                      <a:pPr marL="0" marR="0">
                        <a:lnSpc>
                          <a:spcPct val="120000"/>
                        </a:lnSpc>
                        <a:spcBef>
                          <a:spcPts val="0"/>
                        </a:spcBef>
                        <a:spcAft>
                          <a:spcPts val="0"/>
                        </a:spcAft>
                      </a:pPr>
                      <a:r>
                        <a:rPr lang="en-US" sz="1200">
                          <a:effectLst/>
                        </a:rPr>
                        <a:t>Engage the drayage industry to understand the challenges in switching to ZE trucks and address them systematically</a:t>
                      </a:r>
                    </a:p>
                    <a:p>
                      <a:pPr marL="800100" marR="0" lvl="1" indent="-342900">
                        <a:lnSpc>
                          <a:spcPct val="120000"/>
                        </a:lnSpc>
                        <a:spcBef>
                          <a:spcPts val="0"/>
                        </a:spcBef>
                        <a:spcAft>
                          <a:spcPts val="0"/>
                        </a:spcAft>
                        <a:buFont typeface="Symbol" panose="05050102010706020507" pitchFamily="18" charset="2"/>
                        <a:buChar char=""/>
                      </a:pPr>
                      <a:r>
                        <a:rPr lang="en-US" sz="1200">
                          <a:effectLst/>
                        </a:rPr>
                        <a:t>Work through HTA to engage drayage community on a regular basis</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endParaRPr lang="en-US" sz="700">
                        <a:effectLst/>
                      </a:endParaRPr>
                    </a:p>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3757957748"/>
                  </a:ext>
                </a:extLst>
              </a:tr>
              <a:tr h="1471647">
                <a:tc>
                  <a:txBody>
                    <a:bodyPr/>
                    <a:lstStyle/>
                    <a:p>
                      <a:pPr marL="0" marR="0">
                        <a:lnSpc>
                          <a:spcPct val="120000"/>
                        </a:lnSpc>
                        <a:spcBef>
                          <a:spcPts val="0"/>
                        </a:spcBef>
                        <a:spcAft>
                          <a:spcPts val="0"/>
                        </a:spcAft>
                      </a:pPr>
                      <a:r>
                        <a:rPr lang="en-US" sz="1200">
                          <a:effectLst/>
                        </a:rPr>
                        <a:t>Work with regional partners to ensure that LA County will have a sufficient labor pool with appropriate skill sets to meet the increasing demand for new technology-based vehicle and infrastructure maintenance and operations.</a:t>
                      </a:r>
                    </a:p>
                    <a:p>
                      <a:pPr marL="800100" marR="0" lvl="1" indent="-342900">
                        <a:lnSpc>
                          <a:spcPct val="120000"/>
                        </a:lnSpc>
                        <a:spcBef>
                          <a:spcPts val="0"/>
                        </a:spcBef>
                        <a:spcAft>
                          <a:spcPts val="0"/>
                        </a:spcAft>
                        <a:buFont typeface="Symbol" panose="05050102010706020507" pitchFamily="18" charset="2"/>
                        <a:buChar char=""/>
                      </a:pPr>
                      <a:r>
                        <a:rPr lang="en-US" sz="1200">
                          <a:effectLst/>
                        </a:rPr>
                        <a:t>Partner with community colleges, and labor leaders to develop ZE-related employment and training programs</a:t>
                      </a:r>
                    </a:p>
                    <a:p>
                      <a:pPr marL="800100" marR="0" lvl="1" indent="-342900">
                        <a:lnSpc>
                          <a:spcPct val="120000"/>
                        </a:lnSpc>
                        <a:spcBef>
                          <a:spcPts val="0"/>
                        </a:spcBef>
                        <a:spcAft>
                          <a:spcPts val="0"/>
                        </a:spcAft>
                        <a:buFont typeface="Symbol" panose="05050102010706020507" pitchFamily="18" charset="2"/>
                        <a:buChar char=""/>
                      </a:pPr>
                      <a:r>
                        <a:rPr lang="en-US" sz="1200">
                          <a:effectLst/>
                        </a:rPr>
                        <a:t>Work with partners to understand the challenges, barriers, and opportunities for ZE-related employment</a:t>
                      </a:r>
                    </a:p>
                    <a:p>
                      <a:pPr marL="800100" marR="0" lvl="1" indent="-342900">
                        <a:lnSpc>
                          <a:spcPct val="120000"/>
                        </a:lnSpc>
                        <a:spcBef>
                          <a:spcPts val="0"/>
                        </a:spcBef>
                        <a:spcAft>
                          <a:spcPts val="0"/>
                        </a:spcAft>
                        <a:buFont typeface="Symbol" panose="05050102010706020507" pitchFamily="18" charset="2"/>
                        <a:buChar char=""/>
                      </a:pPr>
                      <a:r>
                        <a:rPr lang="en-US" sz="1200">
                          <a:effectLst/>
                        </a:rPr>
                        <a:t>Utilize walk-up centers and other outreach mechanisms to discuss employment opportunities with residents</a:t>
                      </a:r>
                    </a:p>
                  </a:txBody>
                  <a:tcPr marL="42966" marR="42966" marT="0" marB="0"/>
                </a:tc>
                <a:tc>
                  <a:txBody>
                    <a:bodyPr/>
                    <a:lstStyle/>
                    <a:p>
                      <a:pPr marL="0" marR="0" algn="ctr">
                        <a:lnSpc>
                          <a:spcPct val="120000"/>
                        </a:lnSpc>
                        <a:spcBef>
                          <a:spcPts val="0"/>
                        </a:spcBef>
                        <a:spcAft>
                          <a:spcPts val="0"/>
                        </a:spcAft>
                      </a:pPr>
                      <a:r>
                        <a:rPr lang="en-US" sz="700">
                          <a:effectLst/>
                        </a:rPr>
                        <a:t>•</a:t>
                      </a:r>
                    </a:p>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tc>
                  <a:txBody>
                    <a:bodyPr/>
                    <a:lstStyle/>
                    <a:p>
                      <a:pPr marL="0" marR="0" algn="ctr">
                        <a:lnSpc>
                          <a:spcPct val="120000"/>
                        </a:lnSpc>
                        <a:spcBef>
                          <a:spcPts val="0"/>
                        </a:spcBef>
                        <a:spcAft>
                          <a:spcPts val="0"/>
                        </a:spcAft>
                      </a:pPr>
                      <a:endParaRPr lang="en-US" sz="700">
                        <a:effectLst/>
                      </a:endParaRPr>
                    </a:p>
                    <a:p>
                      <a:pPr marL="0" marR="0">
                        <a:lnSpc>
                          <a:spcPct val="120000"/>
                        </a:lnSpc>
                        <a:spcBef>
                          <a:spcPts val="0"/>
                        </a:spcBef>
                        <a:spcAft>
                          <a:spcPts val="0"/>
                        </a:spcAft>
                      </a:pPr>
                      <a:r>
                        <a:rPr lang="en-US" sz="700">
                          <a:effectLst/>
                        </a:rPr>
                        <a:t> </a:t>
                      </a:r>
                    </a:p>
                    <a:p>
                      <a:pPr marL="0" marR="0">
                        <a:lnSpc>
                          <a:spcPct val="120000"/>
                        </a:lnSpc>
                        <a:spcBef>
                          <a:spcPts val="0"/>
                        </a:spcBef>
                        <a:spcAft>
                          <a:spcPts val="0"/>
                        </a:spcAft>
                      </a:pPr>
                      <a:r>
                        <a:rPr lang="en-US" sz="700">
                          <a:effectLst/>
                        </a:rPr>
                        <a:t> </a:t>
                      </a:r>
                    </a:p>
                    <a:p>
                      <a:pPr marL="0" marR="0">
                        <a:lnSpc>
                          <a:spcPct val="120000"/>
                        </a:lnSpc>
                        <a:spcBef>
                          <a:spcPts val="0"/>
                        </a:spcBef>
                        <a:spcAft>
                          <a:spcPts val="0"/>
                        </a:spcAft>
                      </a:pPr>
                      <a:r>
                        <a:rPr lang="en-US" sz="700">
                          <a:effectLst/>
                        </a:rPr>
                        <a:t> </a:t>
                      </a:r>
                    </a:p>
                    <a:p>
                      <a:pPr marL="0" marR="0" algn="ctr">
                        <a:lnSpc>
                          <a:spcPct val="120000"/>
                        </a:lnSpc>
                        <a:spcBef>
                          <a:spcPts val="0"/>
                        </a:spcBef>
                        <a:spcAft>
                          <a:spcPts val="0"/>
                        </a:spcAft>
                      </a:pPr>
                      <a:endParaRPr lang="en-US" sz="700">
                        <a:effectLst/>
                      </a:endParaRPr>
                    </a:p>
                    <a:p>
                      <a:pPr marL="0" marR="0">
                        <a:lnSpc>
                          <a:spcPct val="120000"/>
                        </a:lnSpc>
                        <a:spcBef>
                          <a:spcPts val="0"/>
                        </a:spcBef>
                        <a:spcAft>
                          <a:spcPts val="0"/>
                        </a:spcAft>
                      </a:pPr>
                      <a:r>
                        <a:rPr lang="en-US" sz="700">
                          <a:effectLst/>
                        </a:rPr>
                        <a:t> </a:t>
                      </a:r>
                    </a:p>
                    <a:p>
                      <a:pPr marL="0" marR="0">
                        <a:lnSpc>
                          <a:spcPct val="120000"/>
                        </a:lnSpc>
                        <a:spcBef>
                          <a:spcPts val="0"/>
                        </a:spcBef>
                        <a:spcAft>
                          <a:spcPts val="0"/>
                        </a:spcAft>
                      </a:pPr>
                      <a:r>
                        <a:rPr lang="en-US" sz="700">
                          <a:effectLst/>
                        </a:rPr>
                        <a:t> </a:t>
                      </a:r>
                    </a:p>
                    <a:p>
                      <a:pPr marL="0" marR="0" algn="ctr">
                        <a:lnSpc>
                          <a:spcPct val="120000"/>
                        </a:lnSpc>
                        <a:spcBef>
                          <a:spcPts val="0"/>
                        </a:spcBef>
                        <a:spcAft>
                          <a:spcPts val="0"/>
                        </a:spcAft>
                      </a:pPr>
                      <a:endParaRPr lang="en-US" sz="700">
                        <a:effectLst/>
                      </a:endParaRPr>
                    </a:p>
                    <a:p>
                      <a:pPr marL="0" marR="0">
                        <a:lnSpc>
                          <a:spcPct val="120000"/>
                        </a:lnSpc>
                        <a:spcBef>
                          <a:spcPts val="0"/>
                        </a:spcBef>
                        <a:spcAft>
                          <a:spcPts val="0"/>
                        </a:spcAft>
                      </a:pPr>
                      <a:r>
                        <a:rPr lang="en-US" sz="700">
                          <a:effectLst/>
                        </a:rPr>
                        <a:t> </a:t>
                      </a:r>
                    </a:p>
                    <a:p>
                      <a:pPr marL="0" marR="0">
                        <a:lnSpc>
                          <a:spcPct val="120000"/>
                        </a:lnSpc>
                        <a:spcBef>
                          <a:spcPts val="0"/>
                        </a:spcBef>
                        <a:spcAft>
                          <a:spcPts val="0"/>
                        </a:spcAft>
                      </a:pPr>
                      <a:r>
                        <a:rPr lang="en-US" sz="700">
                          <a:effectLst/>
                        </a:rPr>
                        <a:t> </a:t>
                      </a:r>
                    </a:p>
                    <a:p>
                      <a:pPr marL="0" marR="0" algn="ctr">
                        <a:lnSpc>
                          <a:spcPct val="120000"/>
                        </a:lnSpc>
                        <a:spcBef>
                          <a:spcPts val="0"/>
                        </a:spcBef>
                        <a:spcAft>
                          <a:spcPts val="0"/>
                        </a:spcAft>
                      </a:pPr>
                      <a:endParaRPr lang="en-US" sz="700">
                        <a:effectLst/>
                      </a:endParaRPr>
                    </a:p>
                    <a:p>
                      <a:pPr marL="0" marR="0">
                        <a:lnSpc>
                          <a:spcPct val="120000"/>
                        </a:lnSpc>
                        <a:spcBef>
                          <a:spcPts val="0"/>
                        </a:spcBef>
                        <a:spcAft>
                          <a:spcPts val="0"/>
                        </a:spcAft>
                      </a:pPr>
                      <a:r>
                        <a:rPr lang="en-US" sz="700">
                          <a:effectLst/>
                        </a:rPr>
                        <a:t> </a:t>
                      </a:r>
                      <a:endParaRPr lang="en-US" sz="7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42966" marR="42966" marT="0" marB="0"/>
                </a:tc>
                <a:extLst>
                  <a:ext uri="{0D108BD9-81ED-4DB2-BD59-A6C34878D82A}">
                    <a16:rowId xmlns:a16="http://schemas.microsoft.com/office/drawing/2014/main" val="651064794"/>
                  </a:ext>
                </a:extLst>
              </a:tr>
            </a:tbl>
          </a:graphicData>
        </a:graphic>
      </p:graphicFrame>
      <p:sp>
        <p:nvSpPr>
          <p:cNvPr id="6" name="Rectangle 1">
            <a:extLst>
              <a:ext uri="{FF2B5EF4-FFF2-40B4-BE49-F238E27FC236}">
                <a16:creationId xmlns:a16="http://schemas.microsoft.com/office/drawing/2014/main" id="{728F4EA0-71E1-FC36-F2F1-8350BC15A3AC}"/>
              </a:ext>
            </a:extLst>
          </p:cNvPr>
          <p:cNvSpPr>
            <a:spLocks noChangeArrowheads="1"/>
          </p:cNvSpPr>
          <p:nvPr/>
        </p:nvSpPr>
        <p:spPr bwMode="auto">
          <a:xfrm>
            <a:off x="4057650" y="804863"/>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21" name="Flowchart: Connector 20">
            <a:extLst>
              <a:ext uri="{FF2B5EF4-FFF2-40B4-BE49-F238E27FC236}">
                <a16:creationId xmlns:a16="http://schemas.microsoft.com/office/drawing/2014/main" id="{1C13960E-7117-DE10-7C57-48B78F775BA6}"/>
              </a:ext>
            </a:extLst>
          </p:cNvPr>
          <p:cNvSpPr/>
          <p:nvPr/>
        </p:nvSpPr>
        <p:spPr>
          <a:xfrm>
            <a:off x="10938657" y="1608462"/>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82B8E1CC-09D2-F60F-60CA-7869454721D9}"/>
              </a:ext>
            </a:extLst>
          </p:cNvPr>
          <p:cNvSpPr/>
          <p:nvPr/>
        </p:nvSpPr>
        <p:spPr>
          <a:xfrm>
            <a:off x="10948489" y="2306550"/>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845627E0-0F70-9A87-DD3F-D0B97226CAB5}"/>
              </a:ext>
            </a:extLst>
          </p:cNvPr>
          <p:cNvSpPr/>
          <p:nvPr/>
        </p:nvSpPr>
        <p:spPr>
          <a:xfrm>
            <a:off x="11597421" y="4499155"/>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Connector 23">
            <a:extLst>
              <a:ext uri="{FF2B5EF4-FFF2-40B4-BE49-F238E27FC236}">
                <a16:creationId xmlns:a16="http://schemas.microsoft.com/office/drawing/2014/main" id="{0FBE8562-FA0A-C098-B0FA-FE571C30B985}"/>
              </a:ext>
            </a:extLst>
          </p:cNvPr>
          <p:cNvSpPr/>
          <p:nvPr/>
        </p:nvSpPr>
        <p:spPr>
          <a:xfrm>
            <a:off x="11597421" y="4882615"/>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D0678C85-BB99-4F1E-1D6A-92EA52B299EF}"/>
              </a:ext>
            </a:extLst>
          </p:cNvPr>
          <p:cNvSpPr/>
          <p:nvPr/>
        </p:nvSpPr>
        <p:spPr>
          <a:xfrm>
            <a:off x="11597421" y="5285736"/>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F21373E4-4450-FA7A-4594-BB233DBC43DE}"/>
              </a:ext>
            </a:extLst>
          </p:cNvPr>
          <p:cNvSpPr/>
          <p:nvPr/>
        </p:nvSpPr>
        <p:spPr>
          <a:xfrm>
            <a:off x="11597421" y="5767520"/>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C8BF7A0E-1071-FD58-114F-EC486F14B122}"/>
              </a:ext>
            </a:extLst>
          </p:cNvPr>
          <p:cNvSpPr/>
          <p:nvPr/>
        </p:nvSpPr>
        <p:spPr>
          <a:xfrm>
            <a:off x="11597421" y="5983833"/>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EF3221AC-C7E2-E3EC-1598-90F75FDFF61D}"/>
              </a:ext>
            </a:extLst>
          </p:cNvPr>
          <p:cNvSpPr/>
          <p:nvPr/>
        </p:nvSpPr>
        <p:spPr>
          <a:xfrm>
            <a:off x="11597421" y="6200142"/>
            <a:ext cx="81030" cy="7242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232789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381000" y="463665"/>
            <a:ext cx="9045633" cy="429145"/>
          </a:xfrm>
        </p:spPr>
        <p:txBody>
          <a:bodyPr/>
          <a:lstStyle/>
          <a:p>
            <a:r>
              <a:rPr lang="en-US">
                <a:cs typeface="Calibri"/>
              </a:rPr>
              <a:t>ZET Program Framework, Priorities and Scope</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335BCD3-490A-52AE-FABA-74C7D20283C7}"/>
              </a:ext>
            </a:extLst>
          </p:cNvPr>
          <p:cNvSpPr txBox="1"/>
          <p:nvPr/>
        </p:nvSpPr>
        <p:spPr>
          <a:xfrm>
            <a:off x="513406" y="935207"/>
            <a:ext cx="9784284" cy="407035"/>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Strategy 3</a:t>
            </a:r>
            <a:r>
              <a:rPr lang="en-US" sz="2000" b="1">
                <a:latin typeface="Calibri" panose="020F0502020204030204" pitchFamily="34" charset="0"/>
                <a:ea typeface="Calibri" panose="020F0502020204030204" pitchFamily="34" charset="0"/>
                <a:cs typeface="Times New Roman" panose="02020603050405020304" pitchFamily="18" charset="0"/>
              </a:rPr>
              <a:t>:  </a:t>
            </a:r>
            <a:r>
              <a:rPr lang="en-US" sz="2000" b="1">
                <a:effectLst/>
                <a:latin typeface="Calibri" panose="020F0502020204030204" pitchFamily="34" charset="0"/>
                <a:ea typeface="Calibri" panose="020F0502020204030204" pitchFamily="34" charset="0"/>
                <a:cs typeface="Times New Roman" panose="02020603050405020304" pitchFamily="18" charset="0"/>
              </a:rPr>
              <a:t>Identify regional partners to maximize impact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lowchart: Connector 13">
            <a:extLst>
              <a:ext uri="{FF2B5EF4-FFF2-40B4-BE49-F238E27FC236}">
                <a16:creationId xmlns:a16="http://schemas.microsoft.com/office/drawing/2014/main" id="{7FBC0434-0319-AAEF-06BC-EA5D2631EEFF}"/>
              </a:ext>
            </a:extLst>
          </p:cNvPr>
          <p:cNvSpPr/>
          <p:nvPr/>
        </p:nvSpPr>
        <p:spPr>
          <a:xfrm>
            <a:off x="9225656" y="1723361"/>
            <a:ext cx="64701"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32F4A899-E6CD-2671-CE16-5FDA66C27A41}"/>
              </a:ext>
            </a:extLst>
          </p:cNvPr>
          <p:cNvGraphicFramePr>
            <a:graphicFrameLocks noGrp="1"/>
          </p:cNvGraphicFramePr>
          <p:nvPr/>
        </p:nvGraphicFramePr>
        <p:xfrm>
          <a:off x="532753" y="1384639"/>
          <a:ext cx="10358566" cy="4663016"/>
        </p:xfrm>
        <a:graphic>
          <a:graphicData uri="http://schemas.openxmlformats.org/drawingml/2006/table">
            <a:tbl>
              <a:tblPr firstRow="1" firstCol="1" bandRow="1">
                <a:tableStyleId>{B301B821-A1FF-4177-AEE7-76D212191A09}</a:tableStyleId>
              </a:tblPr>
              <a:tblGrid>
                <a:gridCol w="8335909">
                  <a:extLst>
                    <a:ext uri="{9D8B030D-6E8A-4147-A177-3AD203B41FA5}">
                      <a16:colId xmlns:a16="http://schemas.microsoft.com/office/drawing/2014/main" val="3355673355"/>
                    </a:ext>
                  </a:extLst>
                </a:gridCol>
                <a:gridCol w="806930">
                  <a:extLst>
                    <a:ext uri="{9D8B030D-6E8A-4147-A177-3AD203B41FA5}">
                      <a16:colId xmlns:a16="http://schemas.microsoft.com/office/drawing/2014/main" val="3154960207"/>
                    </a:ext>
                  </a:extLst>
                </a:gridCol>
                <a:gridCol w="1215727">
                  <a:extLst>
                    <a:ext uri="{9D8B030D-6E8A-4147-A177-3AD203B41FA5}">
                      <a16:colId xmlns:a16="http://schemas.microsoft.com/office/drawing/2014/main" val="3867613748"/>
                    </a:ext>
                  </a:extLst>
                </a:gridCol>
              </a:tblGrid>
              <a:tr h="164544">
                <a:tc>
                  <a:txBody>
                    <a:bodyPr/>
                    <a:lstStyle/>
                    <a:p>
                      <a:pPr marL="0" marR="0">
                        <a:lnSpc>
                          <a:spcPct val="120000"/>
                        </a:lnSpc>
                        <a:spcBef>
                          <a:spcPts val="0"/>
                        </a:spcBef>
                        <a:spcAft>
                          <a:spcPts val="0"/>
                        </a:spcAft>
                      </a:pPr>
                      <a:r>
                        <a:rPr lang="en-US" sz="1400">
                          <a:effectLst/>
                        </a:rPr>
                        <a:t>Action</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gn="ctr">
                        <a:lnSpc>
                          <a:spcPct val="120000"/>
                        </a:lnSpc>
                        <a:spcBef>
                          <a:spcPts val="0"/>
                        </a:spcBef>
                        <a:spcAft>
                          <a:spcPts val="0"/>
                        </a:spcAft>
                      </a:pPr>
                      <a:r>
                        <a:rPr lang="en-US" sz="1400">
                          <a:effectLst/>
                        </a:rPr>
                        <a:t>Lead</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gn="ctr">
                        <a:lnSpc>
                          <a:spcPct val="107000"/>
                        </a:lnSpc>
                        <a:spcBef>
                          <a:spcPts val="0"/>
                        </a:spcBef>
                        <a:spcAft>
                          <a:spcPts val="0"/>
                        </a:spcAft>
                      </a:pPr>
                      <a:r>
                        <a:rPr lang="en-US" sz="1400">
                          <a:effectLst/>
                        </a:rPr>
                        <a:t>Partner</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extLst>
                  <a:ext uri="{0D108BD9-81ED-4DB2-BD59-A6C34878D82A}">
                    <a16:rowId xmlns:a16="http://schemas.microsoft.com/office/drawing/2014/main" val="2479809484"/>
                  </a:ext>
                </a:extLst>
              </a:tr>
              <a:tr h="880227">
                <a:tc>
                  <a:txBody>
                    <a:bodyPr/>
                    <a:lstStyle/>
                    <a:p>
                      <a:pPr marL="0" marR="0">
                        <a:lnSpc>
                          <a:spcPct val="107000"/>
                        </a:lnSpc>
                        <a:spcBef>
                          <a:spcPts val="0"/>
                        </a:spcBef>
                        <a:spcAft>
                          <a:spcPts val="0"/>
                        </a:spcAft>
                      </a:pPr>
                      <a:r>
                        <a:rPr lang="en-US" sz="1200">
                          <a:effectLst/>
                        </a:rPr>
                        <a:t>Ensure that planning, development, and deployment of vehicle technologies and supporting infrastructure take place in a concerted and simultaneous manner</a:t>
                      </a:r>
                    </a:p>
                    <a:p>
                      <a:pPr marL="800100" marR="0" lvl="1" indent="-342900">
                        <a:lnSpc>
                          <a:spcPct val="120000"/>
                        </a:lnSpc>
                        <a:spcBef>
                          <a:spcPts val="0"/>
                        </a:spcBef>
                        <a:spcAft>
                          <a:spcPts val="0"/>
                        </a:spcAft>
                        <a:buFont typeface="Symbol" panose="05050102010706020507" pitchFamily="18" charset="2"/>
                        <a:buChar char=""/>
                      </a:pPr>
                      <a:r>
                        <a:rPr lang="en-US" sz="1200">
                          <a:effectLst/>
                        </a:rPr>
                        <a:t>Collaborate with Calstart regarding incentivizing installation of ZE infrastructure on leased properties</a:t>
                      </a:r>
                    </a:p>
                    <a:p>
                      <a:pPr marL="800100" marR="0" lvl="1" indent="-342900">
                        <a:lnSpc>
                          <a:spcPct val="120000"/>
                        </a:lnSpc>
                        <a:spcBef>
                          <a:spcPts val="0"/>
                        </a:spcBef>
                        <a:spcAft>
                          <a:spcPts val="0"/>
                        </a:spcAft>
                        <a:buFont typeface="Symbol" panose="05050102010706020507" pitchFamily="18" charset="2"/>
                        <a:buChar char=""/>
                      </a:pPr>
                      <a:r>
                        <a:rPr lang="en-US" sz="1200">
                          <a:effectLst/>
                        </a:rPr>
                        <a:t>Collaborate with POLB on program exploring public charging on port property </a:t>
                      </a:r>
                    </a:p>
                    <a:p>
                      <a:pPr marL="800100" marR="0" lvl="1" indent="-342900">
                        <a:lnSpc>
                          <a:spcPct val="120000"/>
                        </a:lnSpc>
                        <a:spcBef>
                          <a:spcPts val="0"/>
                        </a:spcBef>
                        <a:spcAft>
                          <a:spcPts val="0"/>
                        </a:spcAft>
                        <a:buFont typeface="Symbol" panose="05050102010706020507" pitchFamily="18" charset="2"/>
                        <a:buChar char=""/>
                      </a:pPr>
                      <a:r>
                        <a:rPr lang="en-US" sz="1200">
                          <a:effectLst/>
                        </a:rPr>
                        <a:t>Learn more about CARB/CEC/ Hispanic Chamber of Commerce 50 ZE Truck pilot program (Commerce/East Los Angeles)</a:t>
                      </a:r>
                    </a:p>
                    <a:p>
                      <a:pPr marL="800100" marR="0" lvl="1" indent="-342900">
                        <a:lnSpc>
                          <a:spcPct val="120000"/>
                        </a:lnSpc>
                        <a:spcBef>
                          <a:spcPts val="0"/>
                        </a:spcBef>
                        <a:spcAft>
                          <a:spcPts val="0"/>
                        </a:spcAft>
                        <a:buFont typeface="Symbol" panose="05050102010706020507" pitchFamily="18" charset="2"/>
                        <a:buChar char=""/>
                      </a:pPr>
                      <a:r>
                        <a:rPr lang="en-US" sz="1200">
                          <a:effectLst/>
                        </a:rPr>
                        <a:t>Learn more about SCAQMD JETSI (Joint Electric Truck Scaling Initiative) project</a:t>
                      </a:r>
                    </a:p>
                  </a:txBody>
                  <a:tcPr marL="52102" marR="52102" marT="0" marB="0"/>
                </a:tc>
                <a:tc>
                  <a:txBody>
                    <a:bodyPr/>
                    <a:lstStyle/>
                    <a:p>
                      <a:pPr marL="0" marR="0" algn="ctr">
                        <a:lnSpc>
                          <a:spcPct val="120000"/>
                        </a:lnSpc>
                        <a:spcBef>
                          <a:spcPts val="0"/>
                        </a:spcBef>
                        <a:spcAft>
                          <a:spcPts val="0"/>
                        </a:spcAft>
                      </a:pPr>
                      <a:r>
                        <a:rPr lang="en-US" sz="1800">
                          <a:solidFill>
                            <a:schemeClr val="accent1"/>
                          </a:solidFill>
                          <a:effectLst/>
                        </a:rPr>
                        <a:t>•</a:t>
                      </a:r>
                    </a:p>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gn="ctr">
                        <a:lnSpc>
                          <a:spcPct val="120000"/>
                        </a:lnSpc>
                        <a:spcBef>
                          <a:spcPts val="0"/>
                        </a:spcBef>
                        <a:spcAft>
                          <a:spcPts val="0"/>
                        </a:spcAft>
                      </a:pPr>
                      <a:r>
                        <a:rPr lang="en-US" sz="1800">
                          <a:solidFill>
                            <a:schemeClr val="accent1"/>
                          </a:solidFill>
                          <a:effectLst/>
                        </a:rPr>
                        <a:t>•</a:t>
                      </a:r>
                    </a:p>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extLst>
                  <a:ext uri="{0D108BD9-81ED-4DB2-BD59-A6C34878D82A}">
                    <a16:rowId xmlns:a16="http://schemas.microsoft.com/office/drawing/2014/main" val="488186728"/>
                  </a:ext>
                </a:extLst>
              </a:tr>
              <a:tr h="662881">
                <a:tc>
                  <a:txBody>
                    <a:bodyPr/>
                    <a:lstStyle/>
                    <a:p>
                      <a:pPr marL="0" marR="0">
                        <a:lnSpc>
                          <a:spcPct val="107000"/>
                        </a:lnSpc>
                        <a:spcBef>
                          <a:spcPts val="0"/>
                        </a:spcBef>
                        <a:spcAft>
                          <a:spcPts val="0"/>
                        </a:spcAft>
                      </a:pPr>
                      <a:r>
                        <a:rPr lang="en-US" sz="1200">
                          <a:effectLst/>
                        </a:rPr>
                        <a:t>Determine a permitting pathway to siting ZE infrastructure</a:t>
                      </a:r>
                    </a:p>
                    <a:p>
                      <a:pPr marL="800100" marR="0" lvl="1" indent="-342900">
                        <a:lnSpc>
                          <a:spcPct val="107000"/>
                        </a:lnSpc>
                        <a:spcBef>
                          <a:spcPts val="0"/>
                        </a:spcBef>
                        <a:spcAft>
                          <a:spcPts val="0"/>
                        </a:spcAft>
                        <a:buFont typeface="Symbol" panose="05050102010706020507" pitchFamily="18" charset="2"/>
                        <a:buChar char=""/>
                      </a:pPr>
                      <a:r>
                        <a:rPr lang="en-US" sz="1200">
                          <a:effectLst/>
                        </a:rPr>
                        <a:t>Collaborate with Gateway Cities COG pilot project to understand permit pathways, maintenance, and barriers to deployment</a:t>
                      </a:r>
                    </a:p>
                    <a:p>
                      <a:pPr marL="800100" marR="0" lvl="1" indent="-342900">
                        <a:lnSpc>
                          <a:spcPct val="107000"/>
                        </a:lnSpc>
                        <a:spcBef>
                          <a:spcPts val="0"/>
                        </a:spcBef>
                        <a:spcAft>
                          <a:spcPts val="0"/>
                        </a:spcAft>
                        <a:buFont typeface="Symbol" panose="05050102010706020507" pitchFamily="18" charset="2"/>
                        <a:buChar char=""/>
                      </a:pPr>
                      <a:r>
                        <a:rPr lang="en-US" sz="1200">
                          <a:effectLst/>
                        </a:rPr>
                        <a:t>Monitor SB-671 Project Request Form to understand the steps and requirements needed to install ZE infrastructure</a:t>
                      </a:r>
                    </a:p>
                    <a:p>
                      <a:pPr marL="800100" marR="0" lvl="1" indent="-342900">
                        <a:lnSpc>
                          <a:spcPct val="107000"/>
                        </a:lnSpc>
                        <a:spcBef>
                          <a:spcPts val="0"/>
                        </a:spcBef>
                        <a:spcAft>
                          <a:spcPts val="0"/>
                        </a:spcAft>
                        <a:buFont typeface="Symbol" panose="05050102010706020507" pitchFamily="18" charset="2"/>
                        <a:buChar char=""/>
                      </a:pPr>
                      <a:r>
                        <a:rPr lang="en-US" sz="1200">
                          <a:effectLst/>
                        </a:rPr>
                        <a:t>Explore opportunities for co-locating ZE infrastructure with school districts</a:t>
                      </a: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extLst>
                  <a:ext uri="{0D108BD9-81ED-4DB2-BD59-A6C34878D82A}">
                    <a16:rowId xmlns:a16="http://schemas.microsoft.com/office/drawing/2014/main" val="1316038189"/>
                  </a:ext>
                </a:extLst>
              </a:tr>
              <a:tr h="589539">
                <a:tc>
                  <a:txBody>
                    <a:bodyPr/>
                    <a:lstStyle/>
                    <a:p>
                      <a:pPr marL="0" marR="0">
                        <a:lnSpc>
                          <a:spcPct val="120000"/>
                        </a:lnSpc>
                        <a:spcBef>
                          <a:spcPts val="0"/>
                        </a:spcBef>
                        <a:spcAft>
                          <a:spcPts val="0"/>
                        </a:spcAft>
                      </a:pPr>
                      <a:r>
                        <a:rPr lang="en-US" sz="1200">
                          <a:effectLst/>
                        </a:rPr>
                        <a:t>Utilize investment blueprint outlining high-level budget for deployment of ZE infrastructure</a:t>
                      </a:r>
                    </a:p>
                    <a:p>
                      <a:pPr marL="800100" marR="0" lvl="1" indent="-342900">
                        <a:lnSpc>
                          <a:spcPct val="120000"/>
                        </a:lnSpc>
                        <a:spcBef>
                          <a:spcPts val="0"/>
                        </a:spcBef>
                        <a:spcAft>
                          <a:spcPts val="0"/>
                        </a:spcAft>
                        <a:buFont typeface="Symbol" panose="05050102010706020507" pitchFamily="18" charset="2"/>
                        <a:buChar char=""/>
                      </a:pPr>
                      <a:r>
                        <a:rPr lang="en-US" sz="1200">
                          <a:effectLst/>
                        </a:rPr>
                        <a:t>Support LACI in their efforts to develop the blueprint</a:t>
                      </a:r>
                    </a:p>
                    <a:p>
                      <a:pPr marL="800100" marR="0" lvl="1" indent="-342900">
                        <a:lnSpc>
                          <a:spcPct val="120000"/>
                        </a:lnSpc>
                        <a:spcBef>
                          <a:spcPts val="0"/>
                        </a:spcBef>
                        <a:spcAft>
                          <a:spcPts val="0"/>
                        </a:spcAft>
                        <a:buFont typeface="Symbol" panose="05050102010706020507" pitchFamily="18" charset="2"/>
                        <a:buChar char=""/>
                      </a:pPr>
                      <a:r>
                        <a:rPr lang="en-US" sz="1200">
                          <a:effectLst/>
                        </a:rPr>
                        <a:t>Partner with CEHAJ and community members to determine priority placement projects</a:t>
                      </a: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extLst>
                  <a:ext uri="{0D108BD9-81ED-4DB2-BD59-A6C34878D82A}">
                    <a16:rowId xmlns:a16="http://schemas.microsoft.com/office/drawing/2014/main" val="1461429067"/>
                  </a:ext>
                </a:extLst>
              </a:tr>
              <a:tr h="589539">
                <a:tc>
                  <a:txBody>
                    <a:bodyPr/>
                    <a:lstStyle/>
                    <a:p>
                      <a:pPr marL="0" marR="0">
                        <a:lnSpc>
                          <a:spcPct val="120000"/>
                        </a:lnSpc>
                        <a:spcBef>
                          <a:spcPts val="0"/>
                        </a:spcBef>
                        <a:spcAft>
                          <a:spcPts val="0"/>
                        </a:spcAft>
                      </a:pPr>
                      <a:r>
                        <a:rPr lang="en-US" sz="1200">
                          <a:effectLst/>
                        </a:rPr>
                        <a:t>Partner with CARB to design and rollout a pilot program that is specifically aimed at leasing ZE trucks to small business owners so that they can test the concept and provide real user feedback</a:t>
                      </a:r>
                    </a:p>
                    <a:p>
                      <a:pPr marL="800100" marR="0" lvl="1" indent="-342900">
                        <a:lnSpc>
                          <a:spcPct val="120000"/>
                        </a:lnSpc>
                        <a:spcBef>
                          <a:spcPts val="0"/>
                        </a:spcBef>
                        <a:spcAft>
                          <a:spcPts val="0"/>
                        </a:spcAft>
                        <a:buFont typeface="Symbol" panose="05050102010706020507" pitchFamily="18" charset="2"/>
                        <a:buChar char=""/>
                      </a:pPr>
                      <a:r>
                        <a:rPr lang="en-US" sz="1200">
                          <a:effectLst/>
                        </a:rPr>
                        <a:t>Ensure pilot project focuses on short-haul owner/operators (Current pilot projects focus on larger fleet operators)</a:t>
                      </a: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extLst>
                  <a:ext uri="{0D108BD9-81ED-4DB2-BD59-A6C34878D82A}">
                    <a16:rowId xmlns:a16="http://schemas.microsoft.com/office/drawing/2014/main" val="2539679711"/>
                  </a:ext>
                </a:extLst>
              </a:tr>
              <a:tr h="694266">
                <a:tc>
                  <a:txBody>
                    <a:bodyPr/>
                    <a:lstStyle/>
                    <a:p>
                      <a:pPr marL="0" marR="0">
                        <a:lnSpc>
                          <a:spcPct val="120000"/>
                        </a:lnSpc>
                        <a:spcBef>
                          <a:spcPts val="0"/>
                        </a:spcBef>
                        <a:spcAft>
                          <a:spcPts val="0"/>
                        </a:spcAft>
                      </a:pPr>
                      <a:r>
                        <a:rPr lang="en-US" sz="1200">
                          <a:effectLst/>
                        </a:rPr>
                        <a:t>Coordinate the implementation and evaluation of the program with Metro’s Highway Program, the Gateway Cities COG, local, regional, state, and national stakeholders from the public and private sectors, including utility and supporting infrastructure providers</a:t>
                      </a:r>
                      <a:endParaRPr lang="en-US" sz="12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gn="ctr">
                        <a:lnSpc>
                          <a:spcPct val="120000"/>
                        </a:lnSpc>
                        <a:spcBef>
                          <a:spcPts val="0"/>
                        </a:spcBef>
                        <a:spcAft>
                          <a:spcPts val="0"/>
                        </a:spcAft>
                      </a:pPr>
                      <a:r>
                        <a:rPr lang="en-US" sz="1800">
                          <a:solidFill>
                            <a:schemeClr val="accent1"/>
                          </a:solidFill>
                          <a:effectLst/>
                        </a:rPr>
                        <a:t>•</a:t>
                      </a:r>
                    </a:p>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52102" marR="52102" marT="0" marB="0"/>
                </a:tc>
                <a:extLst>
                  <a:ext uri="{0D108BD9-81ED-4DB2-BD59-A6C34878D82A}">
                    <a16:rowId xmlns:a16="http://schemas.microsoft.com/office/drawing/2014/main" val="903566470"/>
                  </a:ext>
                </a:extLst>
              </a:tr>
            </a:tbl>
          </a:graphicData>
        </a:graphic>
      </p:graphicFrame>
      <p:sp>
        <p:nvSpPr>
          <p:cNvPr id="5" name="Rectangle 1">
            <a:extLst>
              <a:ext uri="{FF2B5EF4-FFF2-40B4-BE49-F238E27FC236}">
                <a16:creationId xmlns:a16="http://schemas.microsoft.com/office/drawing/2014/main" id="{6AD52A56-3610-1ACA-7FE6-8697FFCCB933}"/>
              </a:ext>
            </a:extLst>
          </p:cNvPr>
          <p:cNvSpPr>
            <a:spLocks noChangeArrowheads="1"/>
          </p:cNvSpPr>
          <p:nvPr/>
        </p:nvSpPr>
        <p:spPr bwMode="auto">
          <a:xfrm>
            <a:off x="3422217" y="260458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537680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2530-66DE-6EB1-6F89-0307844B85B6}"/>
              </a:ext>
            </a:extLst>
          </p:cNvPr>
          <p:cNvSpPr>
            <a:spLocks noGrp="1"/>
          </p:cNvSpPr>
          <p:nvPr>
            <p:ph type="title"/>
          </p:nvPr>
        </p:nvSpPr>
        <p:spPr/>
        <p:txBody>
          <a:bodyPr/>
          <a:lstStyle/>
          <a:p>
            <a:r>
              <a:rPr lang="en-US">
                <a:cs typeface="Calibri"/>
              </a:rPr>
              <a:t>ZET Program Framework, Priorities and Scope</a:t>
            </a:r>
            <a:endParaRPr lang="en-US"/>
          </a:p>
        </p:txBody>
      </p:sp>
      <p:sp>
        <p:nvSpPr>
          <p:cNvPr id="4" name="Slide Number Placeholder 3">
            <a:extLst>
              <a:ext uri="{FF2B5EF4-FFF2-40B4-BE49-F238E27FC236}">
                <a16:creationId xmlns:a16="http://schemas.microsoft.com/office/drawing/2014/main" id="{29B5CCED-F3F0-AD6F-440E-6D6172D28D84}"/>
              </a:ext>
            </a:extLst>
          </p:cNvPr>
          <p:cNvSpPr>
            <a:spLocks noGrp="1"/>
          </p:cNvSpPr>
          <p:nvPr>
            <p:ph type="sldNum" sz="quarter" idx="12"/>
          </p:nvPr>
        </p:nvSpPr>
        <p:spPr/>
        <p:txBody>
          <a:bodyPr/>
          <a:lstStyle/>
          <a:p>
            <a:fld id="{2429C633-AF9B-9840-B7F1-7587910FEF71}" type="slidenum">
              <a:rPr lang="en-US" smtClean="0"/>
              <a:pPr/>
              <a:t>58</a:t>
            </a:fld>
            <a:endParaRPr lang="en-US"/>
          </a:p>
        </p:txBody>
      </p:sp>
      <p:sp>
        <p:nvSpPr>
          <p:cNvPr id="5" name="TextBox 4">
            <a:extLst>
              <a:ext uri="{FF2B5EF4-FFF2-40B4-BE49-F238E27FC236}">
                <a16:creationId xmlns:a16="http://schemas.microsoft.com/office/drawing/2014/main" id="{4A1AC781-A32F-A974-C579-FDDE2FFEC775}"/>
              </a:ext>
            </a:extLst>
          </p:cNvPr>
          <p:cNvSpPr txBox="1"/>
          <p:nvPr/>
        </p:nvSpPr>
        <p:spPr>
          <a:xfrm>
            <a:off x="513406" y="935207"/>
            <a:ext cx="9784284" cy="407035"/>
          </a:xfrm>
          <a:prstGeom prst="rect">
            <a:avLst/>
          </a:prstGeom>
          <a:noFill/>
        </p:spPr>
        <p:txBody>
          <a:bodyPr wrap="square">
            <a:spAutoFit/>
          </a:bodyPr>
          <a:lstStyle/>
          <a:p>
            <a:pPr marL="0" marR="0">
              <a:lnSpc>
                <a:spcPct val="107000"/>
              </a:lnSpc>
              <a:spcBef>
                <a:spcPts val="0"/>
              </a:spcBef>
              <a:spcAft>
                <a:spcPts val="800"/>
              </a:spcAft>
            </a:pPr>
            <a:r>
              <a:rPr lang="en-US" sz="2000" b="1">
                <a:effectLst/>
                <a:latin typeface="Calibri" panose="020F0502020204030204" pitchFamily="34" charset="0"/>
                <a:ea typeface="Calibri" panose="020F0502020204030204" pitchFamily="34" charset="0"/>
                <a:cs typeface="Times New Roman" panose="02020603050405020304" pitchFamily="18" charset="0"/>
              </a:rPr>
              <a:t>Strategy </a:t>
            </a:r>
            <a:r>
              <a:rPr lang="en-US" sz="2000" b="1">
                <a:latin typeface="Calibri" panose="020F0502020204030204" pitchFamily="34" charset="0"/>
                <a:ea typeface="Calibri" panose="020F0502020204030204" pitchFamily="34" charset="0"/>
                <a:cs typeface="Times New Roman" panose="02020603050405020304" pitchFamily="18" charset="0"/>
              </a:rPr>
              <a:t>4:  </a:t>
            </a:r>
            <a:r>
              <a:rPr lang="en-US" sz="2000" b="1">
                <a:effectLst/>
                <a:latin typeface="Calibri" panose="020F0502020204030204" pitchFamily="34" charset="0"/>
                <a:ea typeface="Calibri" panose="020F0502020204030204" pitchFamily="34" charset="0"/>
                <a:cs typeface="Times New Roman" panose="02020603050405020304" pitchFamily="18" charset="0"/>
              </a:rPr>
              <a:t>Identify near and long-term opportunities for funding</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6" name="Table 5">
            <a:extLst>
              <a:ext uri="{FF2B5EF4-FFF2-40B4-BE49-F238E27FC236}">
                <a16:creationId xmlns:a16="http://schemas.microsoft.com/office/drawing/2014/main" id="{D9051057-FDA9-BEBA-4B5D-856F7F47D21F}"/>
              </a:ext>
            </a:extLst>
          </p:cNvPr>
          <p:cNvGraphicFramePr>
            <a:graphicFrameLocks noGrp="1"/>
          </p:cNvGraphicFramePr>
          <p:nvPr/>
        </p:nvGraphicFramePr>
        <p:xfrm>
          <a:off x="2353901" y="1448281"/>
          <a:ext cx="6890110" cy="4351806"/>
        </p:xfrm>
        <a:graphic>
          <a:graphicData uri="http://schemas.openxmlformats.org/drawingml/2006/table">
            <a:tbl>
              <a:tblPr firstRow="1" firstCol="1" bandRow="1">
                <a:tableStyleId>{B301B821-A1FF-4177-AEE7-76D212191A09}</a:tableStyleId>
              </a:tblPr>
              <a:tblGrid>
                <a:gridCol w="5572537">
                  <a:extLst>
                    <a:ext uri="{9D8B030D-6E8A-4147-A177-3AD203B41FA5}">
                      <a16:colId xmlns:a16="http://schemas.microsoft.com/office/drawing/2014/main" val="176807360"/>
                    </a:ext>
                  </a:extLst>
                </a:gridCol>
                <a:gridCol w="510028">
                  <a:extLst>
                    <a:ext uri="{9D8B030D-6E8A-4147-A177-3AD203B41FA5}">
                      <a16:colId xmlns:a16="http://schemas.microsoft.com/office/drawing/2014/main" val="558006884"/>
                    </a:ext>
                  </a:extLst>
                </a:gridCol>
                <a:gridCol w="807545">
                  <a:extLst>
                    <a:ext uri="{9D8B030D-6E8A-4147-A177-3AD203B41FA5}">
                      <a16:colId xmlns:a16="http://schemas.microsoft.com/office/drawing/2014/main" val="2635985507"/>
                    </a:ext>
                  </a:extLst>
                </a:gridCol>
              </a:tblGrid>
              <a:tr h="258053">
                <a:tc>
                  <a:txBody>
                    <a:bodyPr/>
                    <a:lstStyle/>
                    <a:p>
                      <a:pPr marL="0" marR="0" algn="ctr">
                        <a:lnSpc>
                          <a:spcPct val="120000"/>
                        </a:lnSpc>
                        <a:spcBef>
                          <a:spcPts val="0"/>
                        </a:spcBef>
                        <a:spcAft>
                          <a:spcPts val="0"/>
                        </a:spcAft>
                      </a:pPr>
                      <a:r>
                        <a:rPr lang="en-US" sz="1400" b="1">
                          <a:solidFill>
                            <a:srgbClr val="FFFFFF"/>
                          </a:solidFill>
                          <a:effectLst/>
                        </a:rPr>
                        <a:t>Action</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400" b="1">
                          <a:solidFill>
                            <a:srgbClr val="FFFFFF"/>
                          </a:solidFill>
                          <a:effectLst/>
                        </a:rPr>
                        <a:t>Lead</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400" b="1">
                          <a:solidFill>
                            <a:srgbClr val="FFFFFF"/>
                          </a:solidFill>
                          <a:effectLst/>
                        </a:rPr>
                        <a:t>Partner</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79242078"/>
                  </a:ext>
                </a:extLst>
              </a:tr>
              <a:tr h="536452">
                <a:tc>
                  <a:txBody>
                    <a:bodyPr/>
                    <a:lstStyle/>
                    <a:p>
                      <a:pPr marL="0" marR="0">
                        <a:lnSpc>
                          <a:spcPct val="120000"/>
                        </a:lnSpc>
                        <a:spcBef>
                          <a:spcPts val="0"/>
                        </a:spcBef>
                        <a:spcAft>
                          <a:spcPts val="0"/>
                        </a:spcAft>
                      </a:pPr>
                      <a:r>
                        <a:rPr lang="en-US" sz="1400">
                          <a:solidFill>
                            <a:schemeClr val="tx1"/>
                          </a:solidFill>
                          <a:effectLst/>
                        </a:rPr>
                        <a:t>Identify and prioritize specific clean truck programs to be developed through the initiative</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solidFill>
                            <a:schemeClr val="accent1"/>
                          </a:solidFill>
                          <a:effectLst/>
                        </a:rPr>
                        <a:t>•</a:t>
                      </a:r>
                    </a:p>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solidFill>
                            <a:schemeClr val="accent1"/>
                          </a:solidFill>
                          <a:effectLst/>
                        </a:rPr>
                        <a:t>•</a:t>
                      </a:r>
                    </a:p>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919090547"/>
                  </a:ext>
                </a:extLst>
              </a:tr>
              <a:tr h="258053">
                <a:tc>
                  <a:txBody>
                    <a:bodyPr/>
                    <a:lstStyle/>
                    <a:p>
                      <a:pPr marL="0" marR="0">
                        <a:lnSpc>
                          <a:spcPct val="120000"/>
                        </a:lnSpc>
                        <a:spcBef>
                          <a:spcPts val="0"/>
                        </a:spcBef>
                        <a:spcAft>
                          <a:spcPts val="0"/>
                        </a:spcAft>
                      </a:pPr>
                      <a:r>
                        <a:rPr lang="en-US" sz="1400">
                          <a:solidFill>
                            <a:schemeClr val="tx1"/>
                          </a:solidFill>
                          <a:effectLst/>
                        </a:rPr>
                        <a:t>Coordinate with other established programs</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076525906"/>
                  </a:ext>
                </a:extLst>
              </a:tr>
              <a:tr h="536452">
                <a:tc>
                  <a:txBody>
                    <a:bodyPr/>
                    <a:lstStyle/>
                    <a:p>
                      <a:pPr marL="0" marR="0">
                        <a:lnSpc>
                          <a:spcPct val="120000"/>
                        </a:lnSpc>
                        <a:spcBef>
                          <a:spcPts val="0"/>
                        </a:spcBef>
                        <a:spcAft>
                          <a:spcPts val="0"/>
                        </a:spcAft>
                      </a:pPr>
                      <a:r>
                        <a:rPr lang="en-US" sz="1400">
                          <a:solidFill>
                            <a:schemeClr val="tx1"/>
                          </a:solidFill>
                          <a:effectLst/>
                        </a:rPr>
                        <a:t>Identify immediate opportunities to support grant applications underway</a:t>
                      </a:r>
                    </a:p>
                    <a:p>
                      <a:pPr marL="342900" marR="0" lvl="0" indent="-342900">
                        <a:lnSpc>
                          <a:spcPct val="120000"/>
                        </a:lnSpc>
                        <a:spcBef>
                          <a:spcPts val="0"/>
                        </a:spcBef>
                        <a:spcAft>
                          <a:spcPts val="0"/>
                        </a:spcAft>
                        <a:buFont typeface="Symbol" panose="05050102010706020507" pitchFamily="18" charset="2"/>
                        <a:buChar char=""/>
                      </a:pPr>
                      <a:r>
                        <a:rPr lang="en-US" sz="1400">
                          <a:solidFill>
                            <a:schemeClr val="tx1"/>
                          </a:solidFill>
                          <a:effectLst/>
                        </a:rPr>
                        <a:t>POLA Charging Facility</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09153247"/>
                  </a:ext>
                </a:extLst>
              </a:tr>
              <a:tr h="814851">
                <a:tc>
                  <a:txBody>
                    <a:bodyPr/>
                    <a:lstStyle/>
                    <a:p>
                      <a:pPr marL="0" marR="0">
                        <a:lnSpc>
                          <a:spcPct val="120000"/>
                        </a:lnSpc>
                        <a:spcBef>
                          <a:spcPts val="0"/>
                        </a:spcBef>
                        <a:spcAft>
                          <a:spcPts val="0"/>
                        </a:spcAft>
                      </a:pPr>
                      <a:r>
                        <a:rPr lang="en-US" sz="1400">
                          <a:solidFill>
                            <a:schemeClr val="tx1"/>
                          </a:solidFill>
                          <a:effectLst/>
                        </a:rPr>
                        <a:t>Prioritize specific grant opportunities</a:t>
                      </a:r>
                    </a:p>
                    <a:p>
                      <a:pPr marL="342900" marR="0" lvl="0" indent="-342900">
                        <a:lnSpc>
                          <a:spcPct val="120000"/>
                        </a:lnSpc>
                        <a:spcBef>
                          <a:spcPts val="0"/>
                        </a:spcBef>
                        <a:spcAft>
                          <a:spcPts val="0"/>
                        </a:spcAft>
                        <a:buFont typeface="Symbol" panose="05050102010706020507" pitchFamily="18" charset="2"/>
                        <a:buChar char=""/>
                      </a:pPr>
                      <a:r>
                        <a:rPr lang="en-US" sz="1400">
                          <a:solidFill>
                            <a:schemeClr val="tx1"/>
                          </a:solidFill>
                          <a:effectLst/>
                        </a:rPr>
                        <a:t>MSRC and Energy Commission</a:t>
                      </a:r>
                    </a:p>
                    <a:p>
                      <a:pPr marL="342900" marR="0" lvl="0" indent="-342900">
                        <a:lnSpc>
                          <a:spcPct val="120000"/>
                        </a:lnSpc>
                        <a:spcBef>
                          <a:spcPts val="0"/>
                        </a:spcBef>
                        <a:spcAft>
                          <a:spcPts val="0"/>
                        </a:spcAft>
                        <a:buFont typeface="Symbol" panose="05050102010706020507" pitchFamily="18" charset="2"/>
                        <a:buChar char=""/>
                      </a:pPr>
                      <a:r>
                        <a:rPr lang="en-US" sz="1400">
                          <a:solidFill>
                            <a:schemeClr val="tx1"/>
                          </a:solidFill>
                          <a:effectLst/>
                        </a:rPr>
                        <a:t>SB 671 – Trade Corridor Project</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98675008"/>
                  </a:ext>
                </a:extLst>
              </a:tr>
              <a:tr h="536452">
                <a:tc>
                  <a:txBody>
                    <a:bodyPr/>
                    <a:lstStyle/>
                    <a:p>
                      <a:pPr marL="0" marR="0">
                        <a:lnSpc>
                          <a:spcPct val="120000"/>
                        </a:lnSpc>
                        <a:spcBef>
                          <a:spcPts val="0"/>
                        </a:spcBef>
                        <a:spcAft>
                          <a:spcPts val="0"/>
                        </a:spcAft>
                      </a:pPr>
                      <a:r>
                        <a:rPr lang="en-US" sz="1400">
                          <a:solidFill>
                            <a:schemeClr val="tx1"/>
                          </a:solidFill>
                          <a:effectLst/>
                        </a:rPr>
                        <a:t>Monitor and support near-term deployment programs</a:t>
                      </a:r>
                    </a:p>
                    <a:p>
                      <a:pPr marL="342900" marR="0" lvl="0" indent="-342900">
                        <a:lnSpc>
                          <a:spcPct val="120000"/>
                        </a:lnSpc>
                        <a:spcBef>
                          <a:spcPts val="0"/>
                        </a:spcBef>
                        <a:spcAft>
                          <a:spcPts val="0"/>
                        </a:spcAft>
                        <a:buFont typeface="Symbol" panose="05050102010706020507" pitchFamily="18" charset="2"/>
                        <a:buChar char=""/>
                      </a:pPr>
                      <a:r>
                        <a:rPr lang="en-US" sz="1400">
                          <a:solidFill>
                            <a:schemeClr val="tx1"/>
                          </a:solidFill>
                          <a:effectLst/>
                        </a:rPr>
                        <a:t>POLB ZE 25</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21445549"/>
                  </a:ext>
                </a:extLst>
              </a:tr>
              <a:tr h="536452">
                <a:tc>
                  <a:txBody>
                    <a:bodyPr/>
                    <a:lstStyle/>
                    <a:p>
                      <a:pPr marL="0" marR="0">
                        <a:lnSpc>
                          <a:spcPct val="120000"/>
                        </a:lnSpc>
                        <a:spcBef>
                          <a:spcPts val="0"/>
                        </a:spcBef>
                        <a:spcAft>
                          <a:spcPts val="0"/>
                        </a:spcAft>
                      </a:pPr>
                      <a:r>
                        <a:rPr lang="en-US" sz="1400">
                          <a:solidFill>
                            <a:schemeClr val="tx1"/>
                          </a:solidFill>
                          <a:effectLst/>
                        </a:rPr>
                        <a:t>Finalize funding levels, financing options, and funding strategies</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800">
                          <a:solidFill>
                            <a:schemeClr val="accent1"/>
                          </a:solidFill>
                          <a:effectLst/>
                        </a:rPr>
                        <a:t>•</a:t>
                      </a:r>
                    </a:p>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85725973"/>
                  </a:ext>
                </a:extLst>
              </a:tr>
              <a:tr h="814851">
                <a:tc>
                  <a:txBody>
                    <a:bodyPr/>
                    <a:lstStyle/>
                    <a:p>
                      <a:pPr marL="0" marR="0">
                        <a:lnSpc>
                          <a:spcPct val="120000"/>
                        </a:lnSpc>
                        <a:spcBef>
                          <a:spcPts val="0"/>
                        </a:spcBef>
                        <a:spcAft>
                          <a:spcPts val="0"/>
                        </a:spcAft>
                      </a:pPr>
                      <a:r>
                        <a:rPr lang="en-US" sz="1400">
                          <a:solidFill>
                            <a:schemeClr val="tx1"/>
                          </a:solidFill>
                          <a:effectLst/>
                        </a:rPr>
                        <a:t>Collect, maintain, and distribute information on local, regional, state, and national truck programs (e.g., scope, eligibility, available funding) to impacted parties.</a:t>
                      </a:r>
                      <a:endParaRPr lang="en-US" sz="1400">
                        <a:solidFill>
                          <a:schemeClr val="tx1"/>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400">
                          <a:effectLst/>
                        </a:rPr>
                        <a:t> </a:t>
                      </a:r>
                      <a:endParaRPr lang="en-US" sz="14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45625048"/>
                  </a:ext>
                </a:extLst>
              </a:tr>
            </a:tbl>
          </a:graphicData>
        </a:graphic>
      </p:graphicFrame>
      <p:sp>
        <p:nvSpPr>
          <p:cNvPr id="7" name="Rectangle 1">
            <a:extLst>
              <a:ext uri="{FF2B5EF4-FFF2-40B4-BE49-F238E27FC236}">
                <a16:creationId xmlns:a16="http://schemas.microsoft.com/office/drawing/2014/main" id="{910475B4-0B85-47A3-AB02-5E434B30541C}"/>
              </a:ext>
            </a:extLst>
          </p:cNvPr>
          <p:cNvSpPr>
            <a:spLocks noChangeArrowheads="1"/>
          </p:cNvSpPr>
          <p:nvPr/>
        </p:nvSpPr>
        <p:spPr bwMode="auto">
          <a:xfrm>
            <a:off x="2947988" y="2166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08009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2530-66DE-6EB1-6F89-0307844B85B6}"/>
              </a:ext>
            </a:extLst>
          </p:cNvPr>
          <p:cNvSpPr>
            <a:spLocks noGrp="1"/>
          </p:cNvSpPr>
          <p:nvPr>
            <p:ph type="title"/>
          </p:nvPr>
        </p:nvSpPr>
        <p:spPr/>
        <p:txBody>
          <a:bodyPr/>
          <a:lstStyle/>
          <a:p>
            <a:r>
              <a:rPr lang="en-US">
                <a:cs typeface="Calibri"/>
              </a:rPr>
              <a:t>ZET Program Framework, Priorities and Scope</a:t>
            </a:r>
            <a:endParaRPr lang="en-US"/>
          </a:p>
        </p:txBody>
      </p:sp>
      <p:sp>
        <p:nvSpPr>
          <p:cNvPr id="4" name="Slide Number Placeholder 3">
            <a:extLst>
              <a:ext uri="{FF2B5EF4-FFF2-40B4-BE49-F238E27FC236}">
                <a16:creationId xmlns:a16="http://schemas.microsoft.com/office/drawing/2014/main" id="{29B5CCED-F3F0-AD6F-440E-6D6172D28D84}"/>
              </a:ext>
            </a:extLst>
          </p:cNvPr>
          <p:cNvSpPr>
            <a:spLocks noGrp="1"/>
          </p:cNvSpPr>
          <p:nvPr>
            <p:ph type="sldNum" sz="quarter" idx="12"/>
          </p:nvPr>
        </p:nvSpPr>
        <p:spPr/>
        <p:txBody>
          <a:bodyPr/>
          <a:lstStyle/>
          <a:p>
            <a:fld id="{2429C633-AF9B-9840-B7F1-7587910FEF71}" type="slidenum">
              <a:rPr lang="en-US" smtClean="0"/>
              <a:pPr/>
              <a:t>59</a:t>
            </a:fld>
            <a:endParaRPr lang="en-US"/>
          </a:p>
        </p:txBody>
      </p:sp>
      <p:sp>
        <p:nvSpPr>
          <p:cNvPr id="5" name="TextBox 4">
            <a:extLst>
              <a:ext uri="{FF2B5EF4-FFF2-40B4-BE49-F238E27FC236}">
                <a16:creationId xmlns:a16="http://schemas.microsoft.com/office/drawing/2014/main" id="{4A1AC781-A32F-A974-C579-FDDE2FFEC775}"/>
              </a:ext>
            </a:extLst>
          </p:cNvPr>
          <p:cNvSpPr txBox="1"/>
          <p:nvPr/>
        </p:nvSpPr>
        <p:spPr>
          <a:xfrm>
            <a:off x="516048" y="935208"/>
            <a:ext cx="11823824" cy="375552"/>
          </a:xfrm>
          <a:prstGeom prst="rect">
            <a:avLst/>
          </a:prstGeom>
          <a:noFill/>
        </p:spPr>
        <p:txBody>
          <a:bodyPr wrap="square">
            <a:spAutoFit/>
          </a:bodyPr>
          <a:lstStyle/>
          <a:p>
            <a:pPr marL="0" marR="0">
              <a:lnSpc>
                <a:spcPct val="107000"/>
              </a:lnSpc>
              <a:spcBef>
                <a:spcPts val="0"/>
              </a:spcBef>
              <a:spcAft>
                <a:spcPts val="800"/>
              </a:spcAft>
            </a:pPr>
            <a:r>
              <a:rPr lang="en-US" b="1">
                <a:effectLst/>
                <a:latin typeface="Calibri" panose="020F0502020204030204" pitchFamily="34" charset="0"/>
                <a:ea typeface="Calibri" panose="020F0502020204030204" pitchFamily="34" charset="0"/>
                <a:cs typeface="Times New Roman" panose="02020603050405020304" pitchFamily="18" charset="0"/>
              </a:rPr>
              <a:t>Strategy 5</a:t>
            </a:r>
            <a:r>
              <a:rPr lang="en-US" b="1">
                <a:latin typeface="Calibri" panose="020F0502020204030204" pitchFamily="34" charset="0"/>
                <a:ea typeface="Calibri" panose="020F0502020204030204" pitchFamily="34" charset="0"/>
                <a:cs typeface="Times New Roman" panose="02020603050405020304" pitchFamily="18" charset="0"/>
              </a:rPr>
              <a:t>:  </a:t>
            </a:r>
            <a:r>
              <a:rPr lang="en-US" b="1">
                <a:effectLst/>
                <a:latin typeface="Calibri" panose="020F0502020204030204" pitchFamily="34" charset="0"/>
                <a:ea typeface="Calibri" panose="020F0502020204030204" pitchFamily="34" charset="0"/>
                <a:cs typeface="Times New Roman" panose="02020603050405020304" pitchFamily="18" charset="0"/>
              </a:rPr>
              <a:t>Identify policy and legislative barriers to implementation and develop strategies </a:t>
            </a:r>
            <a:r>
              <a:rPr lang="en-US" b="1">
                <a:latin typeface="Calibri" panose="020F0502020204030204" pitchFamily="34" charset="0"/>
                <a:ea typeface="Calibri" panose="020F0502020204030204" pitchFamily="34" charset="0"/>
                <a:cs typeface="Times New Roman" panose="02020603050405020304" pitchFamily="18" charset="0"/>
              </a:rPr>
              <a:t>to overcome them</a:t>
            </a:r>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910475B4-0B85-47A3-AB02-5E434B30541C}"/>
              </a:ext>
            </a:extLst>
          </p:cNvPr>
          <p:cNvSpPr>
            <a:spLocks noChangeArrowheads="1"/>
          </p:cNvSpPr>
          <p:nvPr/>
        </p:nvSpPr>
        <p:spPr bwMode="auto">
          <a:xfrm>
            <a:off x="2947988" y="2166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3" name="Table 2">
            <a:extLst>
              <a:ext uri="{FF2B5EF4-FFF2-40B4-BE49-F238E27FC236}">
                <a16:creationId xmlns:a16="http://schemas.microsoft.com/office/drawing/2014/main" id="{2C1C112A-6E7C-347C-B313-C3CE26CF1687}"/>
              </a:ext>
            </a:extLst>
          </p:cNvPr>
          <p:cNvGraphicFramePr>
            <a:graphicFrameLocks noGrp="1"/>
          </p:cNvGraphicFramePr>
          <p:nvPr/>
        </p:nvGraphicFramePr>
        <p:xfrm>
          <a:off x="1113576" y="1277839"/>
          <a:ext cx="9361282" cy="4970564"/>
        </p:xfrm>
        <a:graphic>
          <a:graphicData uri="http://schemas.openxmlformats.org/drawingml/2006/table">
            <a:tbl>
              <a:tblPr firstRow="1" firstCol="1" bandRow="1">
                <a:tableStyleId>{B301B821-A1FF-4177-AEE7-76D212191A09}</a:tableStyleId>
              </a:tblPr>
              <a:tblGrid>
                <a:gridCol w="7719115">
                  <a:extLst>
                    <a:ext uri="{9D8B030D-6E8A-4147-A177-3AD203B41FA5}">
                      <a16:colId xmlns:a16="http://schemas.microsoft.com/office/drawing/2014/main" val="4036135329"/>
                    </a:ext>
                  </a:extLst>
                </a:gridCol>
                <a:gridCol w="791143">
                  <a:extLst>
                    <a:ext uri="{9D8B030D-6E8A-4147-A177-3AD203B41FA5}">
                      <a16:colId xmlns:a16="http://schemas.microsoft.com/office/drawing/2014/main" val="430943121"/>
                    </a:ext>
                  </a:extLst>
                </a:gridCol>
                <a:gridCol w="851024">
                  <a:extLst>
                    <a:ext uri="{9D8B030D-6E8A-4147-A177-3AD203B41FA5}">
                      <a16:colId xmlns:a16="http://schemas.microsoft.com/office/drawing/2014/main" val="3387525307"/>
                    </a:ext>
                  </a:extLst>
                </a:gridCol>
              </a:tblGrid>
              <a:tr h="179535">
                <a:tc>
                  <a:txBody>
                    <a:bodyPr/>
                    <a:lstStyle/>
                    <a:p>
                      <a:pPr marL="0" marR="0" algn="ctr">
                        <a:lnSpc>
                          <a:spcPct val="120000"/>
                        </a:lnSpc>
                        <a:spcBef>
                          <a:spcPts val="0"/>
                        </a:spcBef>
                        <a:spcAft>
                          <a:spcPts val="0"/>
                        </a:spcAft>
                      </a:pPr>
                      <a:r>
                        <a:rPr lang="en-US" sz="1300">
                          <a:effectLst/>
                        </a:rPr>
                        <a:t>Action</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300">
                          <a:effectLst/>
                        </a:rPr>
                        <a:t>Lead</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20000"/>
                        </a:lnSpc>
                        <a:spcBef>
                          <a:spcPts val="0"/>
                        </a:spcBef>
                        <a:spcAft>
                          <a:spcPts val="0"/>
                        </a:spcAft>
                      </a:pPr>
                      <a:r>
                        <a:rPr lang="en-US" sz="1300">
                          <a:effectLst/>
                        </a:rPr>
                        <a:t>Partner</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991888259"/>
                  </a:ext>
                </a:extLst>
              </a:tr>
              <a:tr h="1148676">
                <a:tc>
                  <a:txBody>
                    <a:bodyPr/>
                    <a:lstStyle/>
                    <a:p>
                      <a:pPr marL="0" marR="0">
                        <a:lnSpc>
                          <a:spcPct val="120000"/>
                        </a:lnSpc>
                        <a:spcBef>
                          <a:spcPts val="0"/>
                        </a:spcBef>
                        <a:spcAft>
                          <a:spcPts val="0"/>
                        </a:spcAft>
                      </a:pPr>
                      <a:r>
                        <a:rPr lang="en-US" sz="1300">
                          <a:effectLst/>
                        </a:rPr>
                        <a:t>Explore incentives that support ZE infrastructure siting in cities</a:t>
                      </a:r>
                    </a:p>
                    <a:p>
                      <a:pPr marL="800100" marR="0" lvl="1" indent="-342900">
                        <a:lnSpc>
                          <a:spcPct val="120000"/>
                        </a:lnSpc>
                        <a:spcBef>
                          <a:spcPts val="0"/>
                        </a:spcBef>
                        <a:spcAft>
                          <a:spcPts val="0"/>
                        </a:spcAft>
                        <a:buFont typeface="Symbol" panose="05050102010706020507" pitchFamily="18" charset="2"/>
                        <a:buChar char=""/>
                      </a:pPr>
                      <a:r>
                        <a:rPr lang="en-US" sz="1300">
                          <a:effectLst/>
                        </a:rPr>
                        <a:t>Determine authority that will coordinate with cities and collaborate with community members to determine incentives for infrastructure siting</a:t>
                      </a:r>
                    </a:p>
                    <a:p>
                      <a:pPr marL="800100" marR="0" lvl="1" indent="-342900">
                        <a:lnSpc>
                          <a:spcPct val="120000"/>
                        </a:lnSpc>
                        <a:spcBef>
                          <a:spcPts val="0"/>
                        </a:spcBef>
                        <a:spcAft>
                          <a:spcPts val="0"/>
                        </a:spcAft>
                        <a:buFont typeface="Symbol" panose="05050102010706020507" pitchFamily="18" charset="2"/>
                        <a:buChar char=""/>
                      </a:pPr>
                      <a:r>
                        <a:rPr lang="en-US" sz="1300">
                          <a:effectLst/>
                        </a:rPr>
                        <a:t>Determine potential incentives for ZE infrastructure siting (e.g., assistance with street maintenance)</a:t>
                      </a:r>
                    </a:p>
                    <a:p>
                      <a:pPr marL="800100" marR="0" lvl="1" indent="-342900">
                        <a:lnSpc>
                          <a:spcPct val="120000"/>
                        </a:lnSpc>
                        <a:spcBef>
                          <a:spcPts val="0"/>
                        </a:spcBef>
                        <a:spcAft>
                          <a:spcPts val="0"/>
                        </a:spcAft>
                        <a:buFont typeface="Symbol" panose="05050102010706020507" pitchFamily="18" charset="2"/>
                        <a:buChar char=""/>
                      </a:pPr>
                      <a:r>
                        <a:rPr lang="en-US" sz="1300">
                          <a:effectLst/>
                        </a:rPr>
                        <a:t>Perform a nexus study to define requirements for pavement mitigation</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6806517"/>
                  </a:ext>
                </a:extLst>
              </a:tr>
              <a:tr h="761020">
                <a:tc>
                  <a:txBody>
                    <a:bodyPr/>
                    <a:lstStyle/>
                    <a:p>
                      <a:pPr marL="0" marR="0">
                        <a:lnSpc>
                          <a:spcPct val="120000"/>
                        </a:lnSpc>
                        <a:spcBef>
                          <a:spcPts val="0"/>
                        </a:spcBef>
                        <a:spcAft>
                          <a:spcPts val="0"/>
                        </a:spcAft>
                      </a:pPr>
                      <a:r>
                        <a:rPr lang="en-US" sz="1300">
                          <a:effectLst/>
                        </a:rPr>
                        <a:t>Explore options and incentives for land-sharing among individual owner/operators and fleet operators</a:t>
                      </a:r>
                    </a:p>
                    <a:p>
                      <a:pPr marL="800100" marR="0" lvl="1" indent="-342900">
                        <a:lnSpc>
                          <a:spcPct val="120000"/>
                        </a:lnSpc>
                        <a:spcBef>
                          <a:spcPts val="0"/>
                        </a:spcBef>
                        <a:spcAft>
                          <a:spcPts val="0"/>
                        </a:spcAft>
                        <a:buFont typeface="Symbol" panose="05050102010706020507" pitchFamily="18" charset="2"/>
                        <a:buChar char=""/>
                      </a:pPr>
                      <a:r>
                        <a:rPr lang="en-US" sz="1300">
                          <a:effectLst/>
                        </a:rPr>
                        <a:t>Examine incentives for siting (e.g., the in-kind contribution of land as a funding match, providing car charging/fueling along with ZE truck charging)</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58228349"/>
                  </a:ext>
                </a:extLst>
              </a:tr>
              <a:tr h="761020">
                <a:tc>
                  <a:txBody>
                    <a:bodyPr/>
                    <a:lstStyle/>
                    <a:p>
                      <a:pPr marL="0" marR="0">
                        <a:lnSpc>
                          <a:spcPct val="120000"/>
                        </a:lnSpc>
                        <a:spcBef>
                          <a:spcPts val="0"/>
                        </a:spcBef>
                        <a:spcAft>
                          <a:spcPts val="0"/>
                        </a:spcAft>
                      </a:pPr>
                      <a:r>
                        <a:rPr lang="en-US" sz="1300">
                          <a:effectLst/>
                        </a:rPr>
                        <a:t>Understand where fees and taxes become a cost burden on small businesses when receiving incentives and grants to determine ways to eliminate them</a:t>
                      </a:r>
                    </a:p>
                    <a:p>
                      <a:pPr marL="800100" marR="0" lvl="1" indent="-342900">
                        <a:lnSpc>
                          <a:spcPct val="120000"/>
                        </a:lnSpc>
                        <a:spcBef>
                          <a:spcPts val="0"/>
                        </a:spcBef>
                        <a:spcAft>
                          <a:spcPts val="0"/>
                        </a:spcAft>
                        <a:buFont typeface="Symbol" panose="05050102010706020507" pitchFamily="18" charset="2"/>
                        <a:buChar char=""/>
                      </a:pPr>
                      <a:r>
                        <a:rPr lang="en-US" sz="1300">
                          <a:effectLst/>
                        </a:rPr>
                        <a:t>Determine whether a portion of the $50 million can be applied to pay for such cost if legislative actions take too long</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439854541"/>
                  </a:ext>
                </a:extLst>
              </a:tr>
              <a:tr h="1342504">
                <a:tc>
                  <a:txBody>
                    <a:bodyPr/>
                    <a:lstStyle/>
                    <a:p>
                      <a:pPr marL="0" marR="0">
                        <a:lnSpc>
                          <a:spcPct val="120000"/>
                        </a:lnSpc>
                        <a:spcBef>
                          <a:spcPts val="0"/>
                        </a:spcBef>
                        <a:spcAft>
                          <a:spcPts val="0"/>
                        </a:spcAft>
                      </a:pPr>
                      <a:r>
                        <a:rPr lang="en-US" sz="1300">
                          <a:effectLst/>
                        </a:rPr>
                        <a:t>Explore additional funding and incentive opportunities to cover the cost differential between a new ZE truck and a used diesel truck</a:t>
                      </a:r>
                    </a:p>
                    <a:p>
                      <a:pPr marL="800100" marR="0" lvl="1" indent="-342900">
                        <a:lnSpc>
                          <a:spcPct val="120000"/>
                        </a:lnSpc>
                        <a:spcBef>
                          <a:spcPts val="0"/>
                        </a:spcBef>
                        <a:spcAft>
                          <a:spcPts val="0"/>
                        </a:spcAft>
                        <a:buFont typeface="Symbol" panose="05050102010706020507" pitchFamily="18" charset="2"/>
                        <a:buChar char=""/>
                      </a:pPr>
                      <a:r>
                        <a:rPr lang="en-US" sz="1300">
                          <a:effectLst/>
                        </a:rPr>
                        <a:t>Focus subsidies on owner-operators that primarily utilize short hauls</a:t>
                      </a:r>
                    </a:p>
                    <a:p>
                      <a:pPr marL="800100" marR="0" lvl="1" indent="-342900">
                        <a:lnSpc>
                          <a:spcPct val="120000"/>
                        </a:lnSpc>
                        <a:spcBef>
                          <a:spcPts val="0"/>
                        </a:spcBef>
                        <a:spcAft>
                          <a:spcPts val="0"/>
                        </a:spcAft>
                        <a:buFont typeface="Symbol" panose="05050102010706020507" pitchFamily="18" charset="2"/>
                        <a:buChar char=""/>
                      </a:pPr>
                      <a:r>
                        <a:rPr lang="en-US" sz="1300">
                          <a:effectLst/>
                        </a:rPr>
                        <a:t>Explore grant voucher funding opportunities to assist with income tax burden on subsidies for transition from diesel to ZE trucks</a:t>
                      </a:r>
                    </a:p>
                    <a:p>
                      <a:pPr marL="800100" marR="0" lvl="1" indent="-342900">
                        <a:lnSpc>
                          <a:spcPct val="120000"/>
                        </a:lnSpc>
                        <a:spcBef>
                          <a:spcPts val="0"/>
                        </a:spcBef>
                        <a:spcAft>
                          <a:spcPts val="0"/>
                        </a:spcAft>
                        <a:buFont typeface="Symbol" panose="05050102010706020507" pitchFamily="18" charset="2"/>
                        <a:buChar char=""/>
                      </a:pPr>
                      <a:r>
                        <a:rPr lang="en-US" sz="1300">
                          <a:effectLst/>
                        </a:rPr>
                        <a:t>Explore legislation for sales tax exemptions as an additional incentive for truck owners/operators to transition to ZE trucks</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6666775"/>
                  </a:ext>
                </a:extLst>
              </a:tr>
            </a:tbl>
          </a:graphicData>
        </a:graphic>
      </p:graphicFrame>
      <p:sp>
        <p:nvSpPr>
          <p:cNvPr id="8" name="Rectangle 1">
            <a:extLst>
              <a:ext uri="{FF2B5EF4-FFF2-40B4-BE49-F238E27FC236}">
                <a16:creationId xmlns:a16="http://schemas.microsoft.com/office/drawing/2014/main" id="{82C3590F-D31D-62E9-5322-BDAED2861A14}"/>
              </a:ext>
            </a:extLst>
          </p:cNvPr>
          <p:cNvSpPr>
            <a:spLocks noChangeArrowheads="1"/>
          </p:cNvSpPr>
          <p:nvPr/>
        </p:nvSpPr>
        <p:spPr bwMode="auto">
          <a:xfrm>
            <a:off x="2947988" y="1570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556914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 / </a:t>
            </a:r>
            <a:r>
              <a:rPr lang="en-US" i="1" err="1"/>
              <a:t>Prende</a:t>
            </a:r>
            <a:r>
              <a:rPr lang="en-US" i="1"/>
              <a:t> la </a:t>
            </a:r>
            <a:r>
              <a:rPr lang="en-US" i="1" err="1">
                <a:effectLst/>
                <a:latin typeface="Roboto" panose="02000000000000000000" pitchFamily="2" charset="0"/>
              </a:rPr>
              <a:t>cámara</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6</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405586" y="3011315"/>
            <a:ext cx="5245406" cy="1089529"/>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b="1" err="1">
                <a:solidFill>
                  <a:srgbClr val="000000"/>
                </a:solidFill>
                <a:latin typeface="Calibri" panose="020F0502020204030204"/>
                <a:ea typeface="+mn-lt"/>
                <a:cs typeface="Calibri" panose="020F0502020204030204"/>
              </a:rPr>
              <a:t>Sp</a:t>
            </a:r>
            <a:r>
              <a:rPr kumimoji="0" lang="en-US" b="1"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eaker</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View</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b="1">
              <a:solidFill>
                <a:srgbClr val="000000"/>
              </a:solidFill>
              <a:latin typeface="Calibri" panose="020F0502020204030204"/>
              <a:ea typeface="+mn-lt"/>
              <a:cs typeface="Calibri" panose="020F0502020204030204"/>
            </a:endParaRPr>
          </a:p>
        </p:txBody>
      </p:sp>
      <p:sp>
        <p:nvSpPr>
          <p:cNvPr id="8" name="TextBox 7">
            <a:extLst>
              <a:ext uri="{FF2B5EF4-FFF2-40B4-BE49-F238E27FC236}">
                <a16:creationId xmlns:a16="http://schemas.microsoft.com/office/drawing/2014/main" id="{0EAAB53D-DBA1-42CE-A207-2FBF2B895B9A}"/>
              </a:ext>
            </a:extLst>
          </p:cNvPr>
          <p:cNvSpPr txBox="1"/>
          <p:nvPr/>
        </p:nvSpPr>
        <p:spPr>
          <a:xfrm>
            <a:off x="6298554" y="3023398"/>
            <a:ext cx="5409305" cy="1467068"/>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i="1" err="1">
                <a:ea typeface="+mn-lt"/>
                <a:cs typeface="+mn-lt"/>
              </a:rPr>
              <a:t>cambiar</a:t>
            </a:r>
            <a:r>
              <a:rPr lang="en-US" i="1">
                <a:ea typeface="+mn-lt"/>
                <a:cs typeface="+mn-lt"/>
              </a:rPr>
              <a:t> entre vistas </a:t>
            </a:r>
            <a:r>
              <a:rPr lang="en-US" i="1" err="1">
                <a:ea typeface="+mn-lt"/>
                <a:cs typeface="+mn-lt"/>
              </a:rPr>
              <a:t>durante</a:t>
            </a:r>
            <a:r>
              <a:rPr lang="en-US" i="1">
                <a:ea typeface="+mn-lt"/>
                <a:cs typeface="+mn-lt"/>
              </a:rPr>
              <a:t> la </a:t>
            </a:r>
            <a:r>
              <a:rPr lang="en-US" i="1" err="1">
                <a:ea typeface="+mn-lt"/>
                <a:cs typeface="+mn-lt"/>
              </a:rPr>
              <a:t>reunión</a:t>
            </a:r>
            <a:r>
              <a:rPr kumimoji="0" lang="en-US" i="1" u="none" strike="noStrike" kern="1200" cap="none" spc="0" normalizeH="0" baseline="0" noProof="0">
                <a:ln>
                  <a:noFill/>
                </a:ln>
                <a:effectLst/>
                <a:uLnTx/>
                <a:uFillTx/>
                <a:ea typeface="+mn-lt"/>
                <a:cs typeface="+mn-lt"/>
              </a:rPr>
              <a:t>,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o toque </a:t>
            </a:r>
            <a:r>
              <a:rPr lang="en-US" b="1" i="1" err="1">
                <a:ea typeface="+mn-lt"/>
                <a:cs typeface="+mn-lt"/>
              </a:rPr>
              <a:t>Estándar</a:t>
            </a:r>
            <a:r>
              <a:rPr kumimoji="0" lang="en-US" i="1" u="none" strike="noStrike" kern="1200" cap="none" spc="0" normalizeH="0" baseline="0" noProof="0">
                <a:ln>
                  <a:noFill/>
                </a:ln>
                <a:effectLst/>
                <a:uLnTx/>
                <a:uFillTx/>
                <a:ea typeface="+mn-lt"/>
                <a:cs typeface="+mn-lt"/>
              </a:rPr>
              <a:t>, </a:t>
            </a:r>
            <a:r>
              <a:rPr lang="en-US" b="1" i="1">
                <a:ea typeface="+mn-lt"/>
                <a:cs typeface="+mn-lt"/>
              </a:rPr>
              <a:t>Vista de </a:t>
            </a:r>
            <a:r>
              <a:rPr lang="en-US" b="1" i="1" err="1">
                <a:ea typeface="+mn-lt"/>
                <a:cs typeface="+mn-lt"/>
              </a:rPr>
              <a:t>orador</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y </a:t>
            </a:r>
            <a:r>
              <a:rPr lang="en-US" b="1" i="1">
                <a:ea typeface="+mn-lt"/>
                <a:cs typeface="+mn-lt"/>
              </a:rPr>
              <a:t>Vista de </a:t>
            </a:r>
            <a:r>
              <a:rPr lang="en-US" b="1" i="1" err="1">
                <a:ea typeface="+mn-lt"/>
                <a:cs typeface="+mn-lt"/>
              </a:rPr>
              <a:t>Galería</a:t>
            </a:r>
            <a:r>
              <a:rPr lang="en-US" b="1" i="1">
                <a:ea typeface="+mn-lt"/>
                <a:cs typeface="+mn-lt"/>
              </a:rPr>
              <a:t> </a:t>
            </a:r>
            <a:r>
              <a:rPr lang="en-US" b="1" i="1" err="1">
                <a:ea typeface="+mn-lt"/>
                <a:cs typeface="+mn-lt"/>
              </a:rPr>
              <a:t>en</a:t>
            </a:r>
            <a:r>
              <a:rPr lang="en-US" b="1" i="1">
                <a:ea typeface="+mn-lt"/>
                <a:cs typeface="+mn-lt"/>
              </a:rPr>
              <a:t> </a:t>
            </a:r>
            <a:r>
              <a:rPr lang="en-US" b="1" i="1" err="1">
                <a:ea typeface="+mn-lt"/>
                <a:cs typeface="+mn-lt"/>
              </a:rPr>
              <a:t>Paralelo</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esquina</a:t>
            </a:r>
            <a:r>
              <a:rPr lang="en-US" i="1">
                <a:ea typeface="+mn-lt"/>
                <a:cs typeface="+mn-lt"/>
              </a:rPr>
              <a:t> superior </a:t>
            </a:r>
            <a:r>
              <a:rPr lang="en-US" i="1" err="1">
                <a:ea typeface="+mn-lt"/>
                <a:cs typeface="+mn-lt"/>
              </a:rPr>
              <a:t>derecha</a:t>
            </a:r>
            <a:r>
              <a:rPr lang="en-US" i="1">
                <a:ea typeface="+mn-lt"/>
                <a:cs typeface="+mn-lt"/>
              </a:rPr>
              <a:t> de la </a:t>
            </a:r>
            <a:r>
              <a:rPr lang="en-US" i="1" err="1">
                <a:ea typeface="+mn-lt"/>
                <a:cs typeface="+mn-lt"/>
              </a:rPr>
              <a:t>pantalla</a:t>
            </a:r>
            <a:r>
              <a:rPr lang="en-US" i="1">
                <a:ea typeface="+mn-lt"/>
                <a:cs typeface="+mn-lt"/>
              </a:rPr>
              <a:t> de </a:t>
            </a:r>
            <a:r>
              <a:rPr kumimoji="0" lang="en-US" i="1" u="none" strike="noStrike" kern="1200" cap="none" spc="0" normalizeH="0" baseline="0" noProof="0">
                <a:ln>
                  <a:noFill/>
                </a:ln>
                <a:effectLst/>
                <a:uLnTx/>
                <a:uFillTx/>
                <a:ea typeface="+mn-lt"/>
                <a:cs typeface="+mn-lt"/>
              </a:rPr>
              <a:t>zoom</a:t>
            </a:r>
            <a:endParaRPr lang="en-US" b="1" i="1">
              <a:latin typeface="Calibri" panose="020F0502020204030204"/>
              <a:ea typeface="+mn-lt"/>
              <a:cs typeface="Calibri" panose="020F0502020204030204"/>
            </a:endParaRPr>
          </a:p>
          <a:p>
            <a:pPr defTabSz="914400">
              <a:lnSpc>
                <a:spcPct val="90000"/>
              </a:lnSpc>
              <a:spcBef>
                <a:spcPts val="1000"/>
              </a:spcBef>
              <a:buSzPct val="90000"/>
            </a:pPr>
            <a:endParaRPr lang="en-US" b="1" i="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667647"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381000" y="1373617"/>
            <a:ext cx="5512446" cy="96847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a:solidFill>
                  <a:srgbClr val="000000"/>
                </a:solidFill>
                <a:latin typeface="Calibri" panose="020F0502020204030204"/>
                <a:ea typeface="+mn-lt"/>
                <a:cs typeface="Calibri" panose="020F0502020204030204"/>
              </a:rPr>
              <a:t>To </a:t>
            </a:r>
            <a:r>
              <a:rPr lang="en-US" b="1">
                <a:solidFill>
                  <a:srgbClr val="000000"/>
                </a:solidFill>
                <a:latin typeface="Calibri" panose="020F0502020204030204"/>
                <a:ea typeface="+mn-lt"/>
                <a:cs typeface="Calibri" panose="020F0502020204030204"/>
              </a:rPr>
              <a:t>start</a:t>
            </a:r>
            <a:r>
              <a:rPr lang="en-US">
                <a:solidFill>
                  <a:srgbClr val="000000"/>
                </a:solidFill>
                <a:latin typeface="Calibri" panose="020F0502020204030204"/>
                <a:ea typeface="+mn-lt"/>
                <a:cs typeface="Calibri" panose="020F0502020204030204"/>
              </a:rPr>
              <a:t> and </a:t>
            </a:r>
            <a:r>
              <a:rPr lang="en-US" b="1">
                <a:solidFill>
                  <a:srgbClr val="000000"/>
                </a:solidFill>
                <a:latin typeface="Calibri" panose="020F0502020204030204"/>
                <a:ea typeface="+mn-lt"/>
                <a:cs typeface="Calibri" panose="020F0502020204030204"/>
              </a:rPr>
              <a:t>stop</a:t>
            </a:r>
            <a:r>
              <a:rPr lang="en-US">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806335" y="2213858"/>
            <a:ext cx="810057" cy="626444"/>
          </a:xfrm>
          <a:prstGeom prst="rect">
            <a:avLst/>
          </a:prstGeom>
        </p:spPr>
      </p:pic>
      <p:sp>
        <p:nvSpPr>
          <p:cNvPr id="17" name="TextBox 16">
            <a:extLst>
              <a:ext uri="{FF2B5EF4-FFF2-40B4-BE49-F238E27FC236}">
                <a16:creationId xmlns:a16="http://schemas.microsoft.com/office/drawing/2014/main" id="{2CC730AA-18C3-45BA-94E8-77A4C184E4E1}"/>
              </a:ext>
            </a:extLst>
          </p:cNvPr>
          <p:cNvSpPr txBox="1"/>
          <p:nvPr/>
        </p:nvSpPr>
        <p:spPr>
          <a:xfrm>
            <a:off x="6298554" y="1358412"/>
            <a:ext cx="5512446" cy="840230"/>
          </a:xfrm>
          <a:prstGeom prst="rect">
            <a:avLst/>
          </a:prstGeom>
          <a:noFill/>
        </p:spPr>
        <p:txBody>
          <a:bodyPr wrap="square">
            <a:spAutoFit/>
          </a:bodyPr>
          <a:lstStyle/>
          <a:p>
            <a:pPr marL="285750" indent="-285750" defTabSz="914400">
              <a:lnSpc>
                <a:spcPct val="90000"/>
              </a:lnSpc>
              <a:spcBef>
                <a:spcPts val="1000"/>
              </a:spcBef>
              <a:buSzPct val="90000"/>
              <a:buFont typeface="System Font Regular"/>
              <a:buChar char="&gt;"/>
            </a:pPr>
            <a:r>
              <a:rPr lang="en-US" i="1">
                <a:ea typeface="+mn-lt"/>
                <a:cs typeface="+mn-lt"/>
              </a:rPr>
              <a:t>Para </a:t>
            </a:r>
            <a:r>
              <a:rPr lang="en-US" b="1" i="1" err="1">
                <a:ea typeface="+mn-lt"/>
                <a:cs typeface="+mn-lt"/>
              </a:rPr>
              <a:t>iniciar</a:t>
            </a:r>
            <a:r>
              <a:rPr lang="en-US" b="1" i="1">
                <a:ea typeface="+mn-lt"/>
                <a:cs typeface="+mn-lt"/>
              </a:rPr>
              <a:t> </a:t>
            </a:r>
            <a:r>
              <a:rPr lang="en-US" i="1">
                <a:ea typeface="+mn-lt"/>
                <a:cs typeface="+mn-lt"/>
              </a:rPr>
              <a:t>y </a:t>
            </a:r>
            <a:r>
              <a:rPr lang="en-US" b="1" i="1" err="1">
                <a:ea typeface="+mn-lt"/>
                <a:cs typeface="+mn-lt"/>
              </a:rPr>
              <a:t>detener</a:t>
            </a:r>
            <a:r>
              <a:rPr lang="en-US" b="1" i="1">
                <a:ea typeface="+mn-lt"/>
                <a:cs typeface="+mn-lt"/>
              </a:rPr>
              <a:t> </a:t>
            </a:r>
            <a:r>
              <a:rPr lang="en-US" i="1" err="1">
                <a:ea typeface="+mn-lt"/>
                <a:cs typeface="+mn-lt"/>
              </a:rPr>
              <a:t>su</a:t>
            </a:r>
            <a:r>
              <a:rPr lang="en-US" i="1">
                <a:ea typeface="+mn-lt"/>
                <a:cs typeface="+mn-lt"/>
              </a:rPr>
              <a:t> video, </a:t>
            </a:r>
            <a:r>
              <a:rPr lang="en-US" i="1" err="1">
                <a:ea typeface="+mn-lt"/>
                <a:cs typeface="+mn-lt"/>
              </a:rPr>
              <a:t>haga</a:t>
            </a:r>
            <a:r>
              <a:rPr lang="en-US" i="1">
                <a:ea typeface="+mn-lt"/>
                <a:cs typeface="+mn-lt"/>
              </a:rPr>
              <a:t> </a:t>
            </a:r>
            <a:r>
              <a:rPr lang="en-US" i="1" err="1">
                <a:ea typeface="+mn-lt"/>
                <a:cs typeface="+mn-lt"/>
              </a:rPr>
              <a:t>clic</a:t>
            </a:r>
            <a:r>
              <a:rPr lang="en-US" i="1">
                <a:ea typeface="+mn-lt"/>
                <a:cs typeface="+mn-lt"/>
              </a:rPr>
              <a:t> </a:t>
            </a:r>
            <a:r>
              <a:rPr lang="en-US" i="1" err="1">
                <a:ea typeface="+mn-lt"/>
                <a:cs typeface="+mn-lt"/>
              </a:rPr>
              <a:t>en</a:t>
            </a:r>
            <a:r>
              <a:rPr lang="en-US" i="1">
                <a:ea typeface="+mn-lt"/>
                <a:cs typeface="+mn-lt"/>
              </a:rPr>
              <a:t> </a:t>
            </a:r>
            <a:r>
              <a:rPr lang="en-US" i="1" err="1">
                <a:ea typeface="+mn-lt"/>
                <a:cs typeface="+mn-lt"/>
              </a:rPr>
              <a:t>el</a:t>
            </a:r>
            <a:r>
              <a:rPr lang="en-US" i="1">
                <a:ea typeface="+mn-lt"/>
                <a:cs typeface="+mn-lt"/>
              </a:rPr>
              <a:t> </a:t>
            </a:r>
            <a:r>
              <a:rPr lang="en-US" i="1" err="1">
                <a:ea typeface="+mn-lt"/>
                <a:cs typeface="+mn-lt"/>
              </a:rPr>
              <a:t>ícono</a:t>
            </a:r>
            <a:r>
              <a:rPr lang="en-US" i="1">
                <a:ea typeface="+mn-lt"/>
                <a:cs typeface="+mn-lt"/>
              </a:rPr>
              <a:t> de la </a:t>
            </a:r>
            <a:r>
              <a:rPr lang="en-US" i="1" err="1">
                <a:ea typeface="+mn-lt"/>
                <a:cs typeface="+mn-lt"/>
              </a:rPr>
              <a:t>cámara</a:t>
            </a:r>
            <a:r>
              <a:rPr lang="en-US" i="1">
                <a:ea typeface="+mn-lt"/>
                <a:cs typeface="+mn-lt"/>
              </a:rPr>
              <a:t> </a:t>
            </a:r>
            <a:r>
              <a:rPr lang="en-US" i="1" err="1">
                <a:ea typeface="+mn-lt"/>
                <a:cs typeface="+mn-lt"/>
              </a:rPr>
              <a:t>en</a:t>
            </a:r>
            <a:r>
              <a:rPr lang="en-US" i="1">
                <a:ea typeface="+mn-lt"/>
                <a:cs typeface="+mn-lt"/>
              </a:rPr>
              <a:t> la </a:t>
            </a:r>
            <a:r>
              <a:rPr lang="en-US" i="1" err="1">
                <a:ea typeface="+mn-lt"/>
                <a:cs typeface="+mn-lt"/>
              </a:rPr>
              <a:t>parte</a:t>
            </a:r>
            <a:r>
              <a:rPr lang="en-US" i="1">
                <a:ea typeface="+mn-lt"/>
                <a:cs typeface="+mn-lt"/>
              </a:rPr>
              <a:t> inferior </a:t>
            </a:r>
            <a:r>
              <a:rPr lang="en-US" i="1" err="1">
                <a:ea typeface="+mn-lt"/>
                <a:cs typeface="+mn-lt"/>
              </a:rPr>
              <a:t>izquierda</a:t>
            </a:r>
            <a:r>
              <a:rPr lang="en-US" i="1">
                <a:ea typeface="+mn-lt"/>
                <a:cs typeface="+mn-lt"/>
              </a:rPr>
              <a:t> de </a:t>
            </a:r>
            <a:r>
              <a:rPr lang="en-US" i="1" err="1">
                <a:ea typeface="+mn-lt"/>
                <a:cs typeface="+mn-lt"/>
              </a:rPr>
              <a:t>su</a:t>
            </a:r>
            <a:r>
              <a:rPr lang="en-US" i="1">
                <a:ea typeface="+mn-lt"/>
                <a:cs typeface="+mn-lt"/>
              </a:rPr>
              <a:t> panel de control</a:t>
            </a:r>
            <a:endParaRPr lang="en-US" i="1"/>
          </a:p>
        </p:txBody>
      </p:sp>
      <p:pic>
        <p:nvPicPr>
          <p:cNvPr id="18" name="Picture 17" descr="A picture containing text, device, gauge, meter&#10;&#10;Description automatically generated">
            <a:extLst>
              <a:ext uri="{FF2B5EF4-FFF2-40B4-BE49-F238E27FC236}">
                <a16:creationId xmlns:a16="http://schemas.microsoft.com/office/drawing/2014/main" id="{42F19773-BFEC-4236-8AC7-4093EA2CBDEC}"/>
              </a:ext>
            </a:extLst>
          </p:cNvPr>
          <p:cNvPicPr>
            <a:picLocks noChangeAspect="1"/>
          </p:cNvPicPr>
          <p:nvPr/>
        </p:nvPicPr>
        <p:blipFill>
          <a:blip r:embed="rId4"/>
          <a:stretch>
            <a:fillRect/>
          </a:stretch>
        </p:blipFill>
        <p:spPr>
          <a:xfrm>
            <a:off x="6640658" y="2213858"/>
            <a:ext cx="810057" cy="626444"/>
          </a:xfrm>
          <a:prstGeom prst="rect">
            <a:avLst/>
          </a:prstGeom>
        </p:spPr>
      </p:pic>
      <p:pic>
        <p:nvPicPr>
          <p:cNvPr id="19" name="Picture 18" descr="Graphical user interface, application&#10;&#10;Description automatically generated">
            <a:extLst>
              <a:ext uri="{FF2B5EF4-FFF2-40B4-BE49-F238E27FC236}">
                <a16:creationId xmlns:a16="http://schemas.microsoft.com/office/drawing/2014/main" id="{D82AEC11-A2E3-42FC-8393-F519CDE34320}"/>
              </a:ext>
            </a:extLst>
          </p:cNvPr>
          <p:cNvPicPr>
            <a:picLocks noChangeAspect="1"/>
          </p:cNvPicPr>
          <p:nvPr/>
        </p:nvPicPr>
        <p:blipFill>
          <a:blip r:embed="rId3"/>
          <a:stretch>
            <a:fillRect/>
          </a:stretch>
        </p:blipFill>
        <p:spPr>
          <a:xfrm>
            <a:off x="6640658" y="4271855"/>
            <a:ext cx="2130417" cy="1647159"/>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72530-66DE-6EB1-6F89-0307844B85B6}"/>
              </a:ext>
            </a:extLst>
          </p:cNvPr>
          <p:cNvSpPr>
            <a:spLocks noGrp="1"/>
          </p:cNvSpPr>
          <p:nvPr>
            <p:ph type="title"/>
          </p:nvPr>
        </p:nvSpPr>
        <p:spPr/>
        <p:txBody>
          <a:bodyPr/>
          <a:lstStyle/>
          <a:p>
            <a:r>
              <a:rPr lang="en-US">
                <a:cs typeface="Calibri"/>
              </a:rPr>
              <a:t>ZET Program Framework, Priorities and Scope</a:t>
            </a:r>
            <a:endParaRPr lang="en-US"/>
          </a:p>
        </p:txBody>
      </p:sp>
      <p:sp>
        <p:nvSpPr>
          <p:cNvPr id="4" name="Slide Number Placeholder 3">
            <a:extLst>
              <a:ext uri="{FF2B5EF4-FFF2-40B4-BE49-F238E27FC236}">
                <a16:creationId xmlns:a16="http://schemas.microsoft.com/office/drawing/2014/main" id="{29B5CCED-F3F0-AD6F-440E-6D6172D28D84}"/>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AC781-A32F-A974-C579-FDDE2FFEC775}"/>
              </a:ext>
            </a:extLst>
          </p:cNvPr>
          <p:cNvSpPr txBox="1"/>
          <p:nvPr/>
        </p:nvSpPr>
        <p:spPr>
          <a:xfrm>
            <a:off x="168330" y="889687"/>
            <a:ext cx="11823824" cy="375552"/>
          </a:xfrm>
          <a:prstGeom prst="rect">
            <a:avLst/>
          </a:prstGeom>
          <a:noFill/>
        </p:spPr>
        <p:txBody>
          <a:bodyPr wrap="square">
            <a:spAutoFit/>
          </a:bodyPr>
          <a:lstStyle/>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Strategy 5:  Identify policy and legislative barriers to implementation and develop strategies to overcome them (continued)</a:t>
            </a:r>
            <a:endParaRPr kumimoji="0" lang="en-US"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1">
            <a:extLst>
              <a:ext uri="{FF2B5EF4-FFF2-40B4-BE49-F238E27FC236}">
                <a16:creationId xmlns:a16="http://schemas.microsoft.com/office/drawing/2014/main" id="{910475B4-0B85-47A3-AB02-5E434B30541C}"/>
              </a:ext>
            </a:extLst>
          </p:cNvPr>
          <p:cNvSpPr>
            <a:spLocks noChangeArrowheads="1"/>
          </p:cNvSpPr>
          <p:nvPr/>
        </p:nvSpPr>
        <p:spPr bwMode="auto">
          <a:xfrm>
            <a:off x="2947988" y="21669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 name="Rectangle 1">
            <a:extLst>
              <a:ext uri="{FF2B5EF4-FFF2-40B4-BE49-F238E27FC236}">
                <a16:creationId xmlns:a16="http://schemas.microsoft.com/office/drawing/2014/main" id="{82C3590F-D31D-62E9-5322-BDAED2861A14}"/>
              </a:ext>
            </a:extLst>
          </p:cNvPr>
          <p:cNvSpPr>
            <a:spLocks noChangeArrowheads="1"/>
          </p:cNvSpPr>
          <p:nvPr/>
        </p:nvSpPr>
        <p:spPr bwMode="auto">
          <a:xfrm>
            <a:off x="2947988" y="1570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br>
              <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1" name="Rectangle 1">
            <a:extLst>
              <a:ext uri="{FF2B5EF4-FFF2-40B4-BE49-F238E27FC236}">
                <a16:creationId xmlns:a16="http://schemas.microsoft.com/office/drawing/2014/main" id="{49294FE3-5D0C-B93F-29C2-E16715528514}"/>
              </a:ext>
            </a:extLst>
          </p:cNvPr>
          <p:cNvSpPr>
            <a:spLocks noChangeArrowheads="1"/>
          </p:cNvSpPr>
          <p:nvPr/>
        </p:nvSpPr>
        <p:spPr bwMode="auto">
          <a:xfrm>
            <a:off x="2947988" y="18621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4" name="Table 13">
            <a:extLst>
              <a:ext uri="{FF2B5EF4-FFF2-40B4-BE49-F238E27FC236}">
                <a16:creationId xmlns:a16="http://schemas.microsoft.com/office/drawing/2014/main" id="{64D87019-5D85-7D5B-C68C-F390DBCDE37D}"/>
              </a:ext>
            </a:extLst>
          </p:cNvPr>
          <p:cNvGraphicFramePr>
            <a:graphicFrameLocks noGrp="1"/>
          </p:cNvGraphicFramePr>
          <p:nvPr/>
        </p:nvGraphicFramePr>
        <p:xfrm>
          <a:off x="1990542" y="1238946"/>
          <a:ext cx="7811230" cy="5135692"/>
        </p:xfrm>
        <a:graphic>
          <a:graphicData uri="http://schemas.openxmlformats.org/drawingml/2006/table">
            <a:tbl>
              <a:tblPr firstRow="1" firstCol="1" bandRow="1">
                <a:tableStyleId>{B301B821-A1FF-4177-AEE7-76D212191A09}</a:tableStyleId>
              </a:tblPr>
              <a:tblGrid>
                <a:gridCol w="6292729">
                  <a:extLst>
                    <a:ext uri="{9D8B030D-6E8A-4147-A177-3AD203B41FA5}">
                      <a16:colId xmlns:a16="http://schemas.microsoft.com/office/drawing/2014/main" val="759098119"/>
                    </a:ext>
                  </a:extLst>
                </a:gridCol>
                <a:gridCol w="612240">
                  <a:extLst>
                    <a:ext uri="{9D8B030D-6E8A-4147-A177-3AD203B41FA5}">
                      <a16:colId xmlns:a16="http://schemas.microsoft.com/office/drawing/2014/main" val="73915233"/>
                    </a:ext>
                  </a:extLst>
                </a:gridCol>
                <a:gridCol w="906261">
                  <a:extLst>
                    <a:ext uri="{9D8B030D-6E8A-4147-A177-3AD203B41FA5}">
                      <a16:colId xmlns:a16="http://schemas.microsoft.com/office/drawing/2014/main" val="2684197706"/>
                    </a:ext>
                  </a:extLst>
                </a:gridCol>
              </a:tblGrid>
              <a:tr h="141518">
                <a:tc>
                  <a:txBody>
                    <a:bodyPr/>
                    <a:lstStyle/>
                    <a:p>
                      <a:pPr marL="0" marR="0" algn="ctr">
                        <a:lnSpc>
                          <a:spcPct val="120000"/>
                        </a:lnSpc>
                        <a:spcBef>
                          <a:spcPts val="0"/>
                        </a:spcBef>
                        <a:spcAft>
                          <a:spcPts val="0"/>
                        </a:spcAft>
                      </a:pPr>
                      <a:r>
                        <a:rPr lang="en-US" sz="1300">
                          <a:effectLst/>
                        </a:rPr>
                        <a:t>Action</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gn="ctr">
                        <a:lnSpc>
                          <a:spcPct val="120000"/>
                        </a:lnSpc>
                        <a:spcBef>
                          <a:spcPts val="0"/>
                        </a:spcBef>
                        <a:spcAft>
                          <a:spcPts val="0"/>
                        </a:spcAft>
                      </a:pPr>
                      <a:r>
                        <a:rPr lang="en-US" sz="1300">
                          <a:effectLst/>
                        </a:rPr>
                        <a:t>Lead</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gn="ctr">
                        <a:lnSpc>
                          <a:spcPct val="120000"/>
                        </a:lnSpc>
                        <a:spcBef>
                          <a:spcPts val="0"/>
                        </a:spcBef>
                        <a:spcAft>
                          <a:spcPts val="0"/>
                        </a:spcAft>
                      </a:pPr>
                      <a:r>
                        <a:rPr lang="en-US" sz="1300">
                          <a:effectLst/>
                        </a:rPr>
                        <a:t>Partner</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extLst>
                  <a:ext uri="{0D108BD9-81ED-4DB2-BD59-A6C34878D82A}">
                    <a16:rowId xmlns:a16="http://schemas.microsoft.com/office/drawing/2014/main" val="4150193874"/>
                  </a:ext>
                </a:extLst>
              </a:tr>
              <a:tr h="235034">
                <a:tc>
                  <a:txBody>
                    <a:bodyPr/>
                    <a:lstStyle/>
                    <a:p>
                      <a:pPr marL="0" marR="0">
                        <a:lnSpc>
                          <a:spcPct val="120000"/>
                        </a:lnSpc>
                        <a:spcBef>
                          <a:spcPts val="0"/>
                        </a:spcBef>
                        <a:spcAft>
                          <a:spcPts val="0"/>
                        </a:spcAft>
                      </a:pPr>
                      <a:r>
                        <a:rPr lang="en-US" sz="1300">
                          <a:effectLst/>
                        </a:rPr>
                        <a:t>Establish a multi-year technical assistance service aimed at helping small businesses with vehicle and charging infrastructure installation from beginning to end</a:t>
                      </a:r>
                    </a:p>
                    <a:p>
                      <a:pPr marL="342900" marR="0" lvl="0" indent="-342900">
                        <a:lnSpc>
                          <a:spcPct val="120000"/>
                        </a:lnSpc>
                        <a:spcBef>
                          <a:spcPts val="0"/>
                        </a:spcBef>
                        <a:spcAft>
                          <a:spcPts val="0"/>
                        </a:spcAft>
                        <a:buFont typeface="Symbol" panose="05050102010706020507" pitchFamily="18" charset="2"/>
                        <a:buChar char=""/>
                      </a:pPr>
                      <a:r>
                        <a:rPr lang="en-US" sz="1300">
                          <a:effectLst/>
                        </a:rPr>
                        <a:t>Develop end-to-end process that includes assisting with grant writing, grant administration, and grant reporting</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extLst>
                  <a:ext uri="{0D108BD9-81ED-4DB2-BD59-A6C34878D82A}">
                    <a16:rowId xmlns:a16="http://schemas.microsoft.com/office/drawing/2014/main" val="2208197786"/>
                  </a:ext>
                </a:extLst>
              </a:tr>
              <a:tr h="727252">
                <a:tc>
                  <a:txBody>
                    <a:bodyPr/>
                    <a:lstStyle/>
                    <a:p>
                      <a:pPr marL="0" marR="0">
                        <a:lnSpc>
                          <a:spcPct val="120000"/>
                        </a:lnSpc>
                        <a:spcBef>
                          <a:spcPts val="0"/>
                        </a:spcBef>
                        <a:spcAft>
                          <a:spcPts val="0"/>
                        </a:spcAft>
                      </a:pPr>
                      <a:r>
                        <a:rPr lang="en-US" sz="1300">
                          <a:effectLst/>
                        </a:rPr>
                        <a:t>Examine mid and long-term impacts associated with operation of ZE infrastructure facilities</a:t>
                      </a:r>
                    </a:p>
                    <a:p>
                      <a:pPr marL="342900" marR="0" lvl="0" indent="-342900">
                        <a:lnSpc>
                          <a:spcPct val="120000"/>
                        </a:lnSpc>
                        <a:spcBef>
                          <a:spcPts val="0"/>
                        </a:spcBef>
                        <a:spcAft>
                          <a:spcPts val="0"/>
                        </a:spcAft>
                        <a:buFont typeface="Symbol" panose="05050102010706020507" pitchFamily="18" charset="2"/>
                        <a:buChar char=""/>
                      </a:pPr>
                      <a:r>
                        <a:rPr lang="en-US" sz="1300">
                          <a:effectLst/>
                        </a:rPr>
                        <a:t>Perform environmental studies at project level for site development and deployment</a:t>
                      </a:r>
                    </a:p>
                    <a:p>
                      <a:pPr marL="342900" marR="0" lvl="0" indent="-342900">
                        <a:lnSpc>
                          <a:spcPct val="120000"/>
                        </a:lnSpc>
                        <a:spcBef>
                          <a:spcPts val="0"/>
                        </a:spcBef>
                        <a:spcAft>
                          <a:spcPts val="0"/>
                        </a:spcAft>
                        <a:buFont typeface="Symbol" panose="05050102010706020507" pitchFamily="18" charset="2"/>
                        <a:buChar char=""/>
                      </a:pPr>
                      <a:r>
                        <a:rPr lang="en-US" sz="1300">
                          <a:effectLst/>
                        </a:rPr>
                        <a:t>Develop a plan to address construction emissions and stormwater implications</a:t>
                      </a:r>
                    </a:p>
                    <a:p>
                      <a:pPr marL="342900" marR="0" lvl="0" indent="-342900">
                        <a:lnSpc>
                          <a:spcPct val="120000"/>
                        </a:lnSpc>
                        <a:spcBef>
                          <a:spcPts val="0"/>
                        </a:spcBef>
                        <a:spcAft>
                          <a:spcPts val="0"/>
                        </a:spcAft>
                        <a:buFont typeface="Symbol" panose="05050102010706020507" pitchFamily="18" charset="2"/>
                        <a:buChar char=""/>
                      </a:pPr>
                      <a:r>
                        <a:rPr lang="en-US" sz="1300">
                          <a:effectLst/>
                        </a:rPr>
                        <a:t>Examine potential degradation of streets, mitigation of road dust, brake, and tire wear</a:t>
                      </a:r>
                    </a:p>
                    <a:p>
                      <a:pPr marL="342900" marR="0" lvl="0" indent="-342900">
                        <a:lnSpc>
                          <a:spcPct val="120000"/>
                        </a:lnSpc>
                        <a:spcBef>
                          <a:spcPts val="0"/>
                        </a:spcBef>
                        <a:spcAft>
                          <a:spcPts val="0"/>
                        </a:spcAft>
                        <a:buFont typeface="Symbol" panose="05050102010706020507" pitchFamily="18" charset="2"/>
                        <a:buChar char=""/>
                      </a:pPr>
                      <a:r>
                        <a:rPr lang="en-US" sz="1300">
                          <a:effectLst/>
                        </a:rPr>
                        <a:t>Explore traffic mitigation techniques (e.g., truck prohibitions/no truck zones, use of advanced technology to provide info for truck drivers to know where queues are developing/where there are openings)</a:t>
                      </a:r>
                    </a:p>
                    <a:p>
                      <a:pPr marL="342900" marR="0" lvl="0" indent="-342900">
                        <a:lnSpc>
                          <a:spcPct val="120000"/>
                        </a:lnSpc>
                        <a:spcBef>
                          <a:spcPts val="0"/>
                        </a:spcBef>
                        <a:spcAft>
                          <a:spcPts val="0"/>
                        </a:spcAft>
                        <a:buFont typeface="Symbol" panose="05050102010706020507" pitchFamily="18" charset="2"/>
                        <a:buChar char=""/>
                      </a:pPr>
                      <a:r>
                        <a:rPr lang="en-US" sz="1300">
                          <a:effectLst/>
                        </a:rPr>
                        <a:t>Consider vegetation barriers as mitigation</a:t>
                      </a:r>
                    </a:p>
                    <a:p>
                      <a:pPr marL="342900" marR="0" lvl="0" indent="-342900">
                        <a:lnSpc>
                          <a:spcPct val="120000"/>
                        </a:lnSpc>
                        <a:spcBef>
                          <a:spcPts val="0"/>
                        </a:spcBef>
                        <a:spcAft>
                          <a:spcPts val="0"/>
                        </a:spcAft>
                        <a:buFont typeface="Symbol" panose="05050102010706020507" pitchFamily="18" charset="2"/>
                        <a:buChar char=""/>
                      </a:pPr>
                      <a:r>
                        <a:rPr lang="en-US" sz="1300">
                          <a:effectLst/>
                        </a:rPr>
                        <a:t>Ensure that the burden of mitigation is not overly onerous to the deployment of ZE infrastructure</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extLst>
                  <a:ext uri="{0D108BD9-81ED-4DB2-BD59-A6C34878D82A}">
                    <a16:rowId xmlns:a16="http://schemas.microsoft.com/office/drawing/2014/main" val="3380719491"/>
                  </a:ext>
                </a:extLst>
              </a:tr>
              <a:tr h="430308">
                <a:tc>
                  <a:txBody>
                    <a:bodyPr/>
                    <a:lstStyle/>
                    <a:p>
                      <a:pPr marL="0" marR="0">
                        <a:lnSpc>
                          <a:spcPct val="107000"/>
                        </a:lnSpc>
                        <a:spcBef>
                          <a:spcPts val="0"/>
                        </a:spcBef>
                        <a:spcAft>
                          <a:spcPts val="0"/>
                        </a:spcAft>
                      </a:pPr>
                      <a:r>
                        <a:rPr lang="en-US" sz="1300">
                          <a:effectLst/>
                        </a:rPr>
                        <a:t>Develop performance metrics to measure success</a:t>
                      </a:r>
                    </a:p>
                    <a:p>
                      <a:pPr marL="342900" marR="0" lvl="0" indent="-342900">
                        <a:lnSpc>
                          <a:spcPct val="120000"/>
                        </a:lnSpc>
                        <a:spcBef>
                          <a:spcPts val="0"/>
                        </a:spcBef>
                        <a:spcAft>
                          <a:spcPts val="0"/>
                        </a:spcAft>
                        <a:buFont typeface="Symbol" panose="05050102010706020507" pitchFamily="18" charset="2"/>
                        <a:buChar char=""/>
                      </a:pPr>
                      <a:r>
                        <a:rPr lang="en-US" sz="1300">
                          <a:effectLst/>
                        </a:rPr>
                        <a:t>E.g. target turnover of truck fleet by specific date, reduction/elimination of priority pollutants, greenhouse gases, diesel particulate matter</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gn="ctr">
                        <a:lnSpc>
                          <a:spcPct val="120000"/>
                        </a:lnSpc>
                        <a:spcBef>
                          <a:spcPts val="0"/>
                        </a:spcBef>
                        <a:spcAft>
                          <a:spcPts val="0"/>
                        </a:spcAft>
                      </a:pPr>
                      <a:r>
                        <a:rPr lang="en-US" sz="1400">
                          <a:solidFill>
                            <a:schemeClr val="accent1"/>
                          </a:solidFill>
                          <a:effectLst/>
                        </a:rPr>
                        <a:t>•</a:t>
                      </a:r>
                    </a:p>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extLst>
                  <a:ext uri="{0D108BD9-81ED-4DB2-BD59-A6C34878D82A}">
                    <a16:rowId xmlns:a16="http://schemas.microsoft.com/office/drawing/2014/main" val="2374620616"/>
                  </a:ext>
                </a:extLst>
              </a:tr>
              <a:tr h="446867">
                <a:tc>
                  <a:txBody>
                    <a:bodyPr/>
                    <a:lstStyle/>
                    <a:p>
                      <a:pPr marL="0" marR="0">
                        <a:lnSpc>
                          <a:spcPct val="120000"/>
                        </a:lnSpc>
                        <a:spcBef>
                          <a:spcPts val="0"/>
                        </a:spcBef>
                        <a:spcAft>
                          <a:spcPts val="0"/>
                        </a:spcAft>
                      </a:pPr>
                      <a:r>
                        <a:rPr lang="en-US" sz="1300">
                          <a:effectLst/>
                        </a:rPr>
                        <a:t>Identify lessons learned and recommend modifications to the Countywide Clean Truck Initiative and other clean truck programs developed by or coordinated with Metro</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gn="ctr">
                        <a:lnSpc>
                          <a:spcPct val="120000"/>
                        </a:lnSpc>
                        <a:spcBef>
                          <a:spcPts val="0"/>
                        </a:spcBef>
                        <a:spcAft>
                          <a:spcPts val="0"/>
                        </a:spcAft>
                      </a:pPr>
                      <a:r>
                        <a:rPr lang="en-US" sz="1400">
                          <a:solidFill>
                            <a:schemeClr val="accent1"/>
                          </a:solidFill>
                          <a:effectLst/>
                        </a:rPr>
                        <a:t>•</a:t>
                      </a:r>
                    </a:p>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tc>
                  <a:txBody>
                    <a:bodyPr/>
                    <a:lstStyle/>
                    <a:p>
                      <a:pPr marL="0" marR="0">
                        <a:lnSpc>
                          <a:spcPct val="120000"/>
                        </a:lnSpc>
                        <a:spcBef>
                          <a:spcPts val="0"/>
                        </a:spcBef>
                        <a:spcAft>
                          <a:spcPts val="0"/>
                        </a:spcAft>
                      </a:pPr>
                      <a:r>
                        <a:rPr lang="en-US" sz="1300">
                          <a:effectLst/>
                        </a:rPr>
                        <a:t> </a:t>
                      </a:r>
                      <a:endParaRPr lang="en-US" sz="1300">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35854" marR="35854" marT="0" marB="0"/>
                </a:tc>
                <a:extLst>
                  <a:ext uri="{0D108BD9-81ED-4DB2-BD59-A6C34878D82A}">
                    <a16:rowId xmlns:a16="http://schemas.microsoft.com/office/drawing/2014/main" val="2484517985"/>
                  </a:ext>
                </a:extLst>
              </a:tr>
            </a:tbl>
          </a:graphicData>
        </a:graphic>
      </p:graphicFrame>
      <p:sp>
        <p:nvSpPr>
          <p:cNvPr id="15" name="Rectangle 4">
            <a:extLst>
              <a:ext uri="{FF2B5EF4-FFF2-40B4-BE49-F238E27FC236}">
                <a16:creationId xmlns:a16="http://schemas.microsoft.com/office/drawing/2014/main" id="{B0BFC3F0-2B08-5209-B94B-959A008036A2}"/>
              </a:ext>
            </a:extLst>
          </p:cNvPr>
          <p:cNvSpPr>
            <a:spLocks noChangeArrowheads="1"/>
          </p:cNvSpPr>
          <p:nvPr/>
        </p:nvSpPr>
        <p:spPr bwMode="auto">
          <a:xfrm>
            <a:off x="4365625" y="12763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57206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55754EA-7741-A448-89C7-5A388AFDDAB0}"/>
              </a:ext>
            </a:extLst>
          </p:cNvPr>
          <p:cNvSpPr>
            <a:spLocks noGrp="1"/>
          </p:cNvSpPr>
          <p:nvPr>
            <p:ph type="title"/>
          </p:nvPr>
        </p:nvSpPr>
        <p:spPr/>
        <p:txBody>
          <a:bodyPr/>
          <a:lstStyle/>
          <a:p>
            <a:r>
              <a:rPr lang="en-US"/>
              <a:t>Zero-Emission Truck Program Development Timeline</a:t>
            </a:r>
          </a:p>
        </p:txBody>
      </p:sp>
      <p:sp>
        <p:nvSpPr>
          <p:cNvPr id="3" name="Slide Number Placeholder 2">
            <a:extLst>
              <a:ext uri="{FF2B5EF4-FFF2-40B4-BE49-F238E27FC236}">
                <a16:creationId xmlns:a16="http://schemas.microsoft.com/office/drawing/2014/main" id="{BB072C41-463D-E94F-AA9F-3955403FCA1A}"/>
              </a:ext>
            </a:extLst>
          </p:cNvPr>
          <p:cNvSpPr>
            <a:spLocks noGrp="1"/>
          </p:cNvSpPr>
          <p:nvPr>
            <p:ph type="sldNum" sz="quarter" idx="10"/>
          </p:nvPr>
        </p:nvSpPr>
        <p:spPr>
          <a:xfrm>
            <a:off x="9455426" y="6492875"/>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14402510-9400-B04E-B424-BAF12261966B}"/>
              </a:ext>
            </a:extLst>
          </p:cNvPr>
          <p:cNvSpPr txBox="1">
            <a:spLocks noChangeAspect="1"/>
          </p:cNvSpPr>
          <p:nvPr/>
        </p:nvSpPr>
        <p:spPr>
          <a:xfrm>
            <a:off x="3007018" y="2310126"/>
            <a:ext cx="84934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February</a:t>
            </a:r>
          </a:p>
        </p:txBody>
      </p:sp>
      <p:sp>
        <p:nvSpPr>
          <p:cNvPr id="20" name="TextBox 19">
            <a:extLst>
              <a:ext uri="{FF2B5EF4-FFF2-40B4-BE49-F238E27FC236}">
                <a16:creationId xmlns:a16="http://schemas.microsoft.com/office/drawing/2014/main" id="{18ECAD2B-3EC0-7F4A-B5A8-419F55CB2514}"/>
              </a:ext>
            </a:extLst>
          </p:cNvPr>
          <p:cNvSpPr txBox="1">
            <a:spLocks noChangeAspect="1"/>
          </p:cNvSpPr>
          <p:nvPr/>
        </p:nvSpPr>
        <p:spPr>
          <a:xfrm>
            <a:off x="4950573" y="2319474"/>
            <a:ext cx="55015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rPr>
              <a:t>20XX</a:t>
            </a:r>
          </a:p>
        </p:txBody>
      </p:sp>
      <p:sp>
        <p:nvSpPr>
          <p:cNvPr id="22" name="TextBox 21">
            <a:extLst>
              <a:ext uri="{FF2B5EF4-FFF2-40B4-BE49-F238E27FC236}">
                <a16:creationId xmlns:a16="http://schemas.microsoft.com/office/drawing/2014/main" id="{34FBD24D-D028-5F46-9FB9-ADD52D2F581F}"/>
              </a:ext>
            </a:extLst>
          </p:cNvPr>
          <p:cNvSpPr txBox="1">
            <a:spLocks noChangeAspect="1"/>
          </p:cNvSpPr>
          <p:nvPr/>
        </p:nvSpPr>
        <p:spPr>
          <a:xfrm>
            <a:off x="6852531" y="2300775"/>
            <a:ext cx="55015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April</a:t>
            </a: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4E58C1C2-807E-C245-95DF-F572D8039216}"/>
              </a:ext>
            </a:extLst>
          </p:cNvPr>
          <p:cNvSpPr txBox="1">
            <a:spLocks noChangeAspect="1"/>
          </p:cNvSpPr>
          <p:nvPr/>
        </p:nvSpPr>
        <p:spPr>
          <a:xfrm>
            <a:off x="6389017" y="2401974"/>
            <a:ext cx="578200"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9D4DBF27-3CA3-BE49-B4DB-5621147A67D8}"/>
              </a:ext>
            </a:extLst>
          </p:cNvPr>
          <p:cNvSpPr txBox="1"/>
          <p:nvPr/>
        </p:nvSpPr>
        <p:spPr>
          <a:xfrm>
            <a:off x="438755" y="1185458"/>
            <a:ext cx="2347114" cy="5732338"/>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200" b="0" i="0" u="none" strike="noStrike" kern="1200" cap="none" spc="0" normalizeH="0" baseline="0" noProof="0">
              <a:ln>
                <a:noFill/>
              </a:ln>
              <a:solidFill>
                <a:srgbClr val="000000"/>
              </a:solidFill>
              <a:effectLst/>
              <a:uLnTx/>
              <a:uFillTx/>
              <a:latin typeface="Calibri"/>
              <a:ea typeface="+mn-ea"/>
              <a:cs typeface="Calibri"/>
            </a:endParaRPr>
          </a:p>
          <a:p>
            <a:pPr marR="0" lvl="0" algn="l" defTabSz="457200" rtl="0" eaLnBrk="1" fontAlgn="auto" latinLnBrk="0" hangingPunct="1">
              <a:lnSpc>
                <a:spcPct val="100000"/>
              </a:lnSpc>
              <a:spcBef>
                <a:spcPts val="0"/>
              </a:spcBef>
              <a:spcAft>
                <a:spcPts val="0"/>
              </a:spcAft>
              <a:buClrTx/>
              <a:buSzTx/>
              <a:tabLst/>
              <a:defRPr/>
            </a:pPr>
            <a:endParaRPr kumimoji="0" lang="en-US" sz="120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ZET WG continues the discussion on structuring the ZET program:</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Community Engagement</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Community Benefits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rgbClr val="000000"/>
                </a:solidFill>
                <a:highlight>
                  <a:srgbClr val="FFFF00"/>
                </a:highlight>
                <a:latin typeface="Calibri"/>
                <a:ea typeface="+mn-lt"/>
                <a:cs typeface="Calibri" panose="020F0502020204030204"/>
              </a:rPr>
              <a:t>Equity Considerations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Strategic Partnerships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rgbClr val="000000"/>
                </a:solidFill>
                <a:highlight>
                  <a:srgbClr val="FFFF00"/>
                </a:highlight>
                <a:latin typeface="Calibri"/>
                <a:ea typeface="+mn-lt"/>
                <a:cs typeface="Calibri" panose="020F0502020204030204"/>
              </a:rPr>
              <a:t>Funding Opportunities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Legislative and Policy Initiatives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solidFill>
                  <a:srgbClr val="000000"/>
                </a:solidFill>
                <a:highlight>
                  <a:srgbClr val="FFFF00"/>
                </a:highlight>
                <a:latin typeface="Calibri"/>
                <a:ea typeface="+mn-lt"/>
                <a:cs typeface="Calibri" panose="020F0502020204030204"/>
              </a:rPr>
              <a:t>Small Set-aside for Vehicle Subsidies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Environmental Impacts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Mitigation Strategies</a:t>
            </a:r>
          </a:p>
          <a:p>
            <a:pPr marL="342900" marR="0" lvl="1"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00" b="0" i="0" u="none" strike="noStrike" kern="1200" cap="none" spc="0" normalizeH="0" baseline="0" noProof="0">
                <a:ln>
                  <a:noFill/>
                </a:ln>
                <a:solidFill>
                  <a:srgbClr val="000000"/>
                </a:solidFill>
                <a:effectLst/>
                <a:highlight>
                  <a:srgbClr val="FFFF00"/>
                </a:highlight>
                <a:uLnTx/>
                <a:uFillTx/>
                <a:latin typeface="Calibri"/>
                <a:ea typeface="+mn-lt"/>
                <a:cs typeface="Calibri" panose="020F0502020204030204"/>
              </a:rPr>
              <a:t>Program Outcomes</a:t>
            </a:r>
          </a:p>
          <a:p>
            <a:pPr marL="171450" marR="0" lvl="1" algn="l" defTabSz="457200" rtl="0" eaLnBrk="1" fontAlgn="auto" latinLnBrk="0" hangingPunct="1">
              <a:lnSpc>
                <a:spcPct val="100000"/>
              </a:lnSpc>
              <a:spcBef>
                <a:spcPts val="0"/>
              </a:spcBef>
              <a:spcAft>
                <a:spcPts val="0"/>
              </a:spcAft>
              <a:buClrTx/>
              <a:buSzTx/>
              <a:tabLst/>
              <a:defRPr/>
            </a:pPr>
            <a:endParaRPr lang="en-US" sz="1000">
              <a:solidFill>
                <a:srgbClr val="000000"/>
              </a:solidFill>
              <a:latin typeface="Calibri"/>
              <a:ea typeface="+mn-lt"/>
              <a:cs typeface="Calibri" panose="020F0502020204030204"/>
            </a:endParaRPr>
          </a:p>
          <a:p>
            <a:pPr marL="174625" marR="0" lvl="1" indent="-174625"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lang="en-US" sz="1000">
                <a:solidFill>
                  <a:srgbClr val="000000"/>
                </a:solidFill>
                <a:latin typeface="Calibri"/>
                <a:ea typeface="+mn-lt"/>
                <a:cs typeface="Calibri" panose="020F0502020204030204"/>
              </a:rPr>
              <a:t>ZET WG receives status report on Hahn motion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000" b="0" i="0" u="none" strike="noStrike" kern="1200" cap="none" spc="0" normalizeH="0" baseline="0" noProof="0">
                <a:ln>
                  <a:noFill/>
                </a:ln>
                <a:solidFill>
                  <a:srgbClr val="000000"/>
                </a:solidFill>
                <a:effectLst/>
                <a:uLnTx/>
                <a:uFillTx/>
                <a:latin typeface="Calibri"/>
                <a:ea typeface="+mn-lt"/>
                <a:cs typeface="Calibri" panose="020F0502020204030204"/>
              </a:rPr>
              <a:t>ZET WG discussion regarding the distinction between the </a:t>
            </a:r>
            <a:r>
              <a:rPr lang="en-US" sz="1000">
                <a:solidFill>
                  <a:srgbClr val="000000"/>
                </a:solidFill>
                <a:latin typeface="Calibri"/>
                <a:ea typeface="+mn-lt"/>
                <a:cs typeface="Calibri" panose="020F0502020204030204"/>
              </a:rPr>
              <a:t>“Early Investment Plan” phase and Multimodal Projects and Programs Phase</a:t>
            </a:r>
          </a:p>
          <a:p>
            <a:pPr marR="0" lvl="0" algn="l" defTabSz="457200" rtl="0" eaLnBrk="1" fontAlgn="auto" latinLnBrk="0" hangingPunct="1">
              <a:lnSpc>
                <a:spcPct val="100000"/>
              </a:lnSpc>
              <a:spcBef>
                <a:spcPts val="0"/>
              </a:spcBef>
              <a:spcAft>
                <a:spcPts val="0"/>
              </a:spcAft>
              <a:buClrTx/>
              <a:buSzTx/>
              <a:tabLst/>
              <a:defRPr/>
            </a:pPr>
            <a:endParaRPr lang="en-US" sz="1000">
              <a:solidFill>
                <a:srgbClr val="000000"/>
              </a:solidFill>
              <a:latin typeface="Calibri"/>
              <a:ea typeface="+mn-lt"/>
              <a:cs typeface="Calibri" panose="020F0502020204030204"/>
            </a:endParaRPr>
          </a:p>
          <a:p>
            <a:pPr marL="171450" indent="-171450">
              <a:buFont typeface="Calibri" panose="020F0502020204030204" pitchFamily="34" charset="0"/>
              <a:buChar char="&gt;"/>
              <a:defRPr/>
            </a:pPr>
            <a:r>
              <a:rPr kumimoji="0" lang="en-US" sz="1000" b="0" i="0" u="none" strike="noStrike" kern="1200" cap="none" spc="0" normalizeH="0" baseline="0" noProof="0">
                <a:ln>
                  <a:noFill/>
                </a:ln>
                <a:solidFill>
                  <a:srgbClr val="000000"/>
                </a:solidFill>
                <a:effectLst/>
                <a:uLnTx/>
                <a:uFillTx/>
                <a:latin typeface="Calibri"/>
                <a:ea typeface="+mn-lt"/>
                <a:cs typeface="Calibri" panose="020F0502020204030204"/>
              </a:rPr>
              <a:t>CES WG reviews draft </a:t>
            </a:r>
            <a:r>
              <a:rPr kumimoji="0" lang="en-US" sz="1000" b="0" i="0" u="none" strike="noStrike" kern="1200" cap="none" spc="0" normalizeH="0" baseline="0" noProof="0" err="1">
                <a:ln>
                  <a:noFill/>
                </a:ln>
                <a:solidFill>
                  <a:srgbClr val="000000"/>
                </a:solidFill>
                <a:effectLst/>
                <a:uLnTx/>
                <a:uFillTx/>
                <a:latin typeface="Calibri"/>
                <a:ea typeface="+mn-lt"/>
                <a:cs typeface="Calibri" panose="020F0502020204030204"/>
              </a:rPr>
              <a:t>outr</a:t>
            </a:r>
            <a:r>
              <a:rPr lang="en-US" sz="1000">
                <a:solidFill>
                  <a:srgbClr val="000000"/>
                </a:solidFill>
                <a:latin typeface="Calibri"/>
                <a:ea typeface="+mn-lt"/>
                <a:cs typeface="Calibri" panose="020F0502020204030204"/>
              </a:rPr>
              <a:t>each and public meeting plan to receive input on Multimodal Strategies/Projects &amp; Programs milestone and amplify awareness of the Task Force planning process and related activities including the ZET program</a:t>
            </a:r>
          </a:p>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endParaRPr kumimoji="0" lang="en-US" sz="1050" b="0"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000000"/>
              </a:solidFill>
              <a:effectLst/>
              <a:uLnTx/>
              <a:uFillTx/>
              <a:latin typeface="Calibri"/>
              <a:ea typeface="+mn-ea"/>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lt"/>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Calibri"/>
              <a:ea typeface="+mn-ea"/>
              <a:cs typeface="Calibri"/>
            </a:endParaRPr>
          </a:p>
        </p:txBody>
      </p:sp>
      <p:sp>
        <p:nvSpPr>
          <p:cNvPr id="25" name="TextBox 24">
            <a:extLst>
              <a:ext uri="{FF2B5EF4-FFF2-40B4-BE49-F238E27FC236}">
                <a16:creationId xmlns:a16="http://schemas.microsoft.com/office/drawing/2014/main" id="{A979BF5A-8B11-9544-80EB-FDA5254989D6}"/>
              </a:ext>
            </a:extLst>
          </p:cNvPr>
          <p:cNvSpPr txBox="1"/>
          <p:nvPr/>
        </p:nvSpPr>
        <p:spPr>
          <a:xfrm>
            <a:off x="2995986" y="1639055"/>
            <a:ext cx="2675377" cy="5078313"/>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Tx/>
              <a:buChar char="&gt;"/>
              <a:tabLst/>
              <a:defRPr/>
            </a:pPr>
            <a:r>
              <a:rPr kumimoji="0" lang="en-US" sz="1200" b="0" i="0" u="none" strike="noStrike" kern="1200" cap="none" spc="0" normalizeH="0" baseline="0" noProof="0">
                <a:ln>
                  <a:noFill/>
                </a:ln>
                <a:solidFill>
                  <a:srgbClr val="000000"/>
                </a:solidFill>
                <a:effectLst/>
                <a:uLnTx/>
                <a:uFillTx/>
                <a:latin typeface="Calibri"/>
                <a:ea typeface="+mn-ea"/>
                <a:cs typeface="Calibri"/>
              </a:rPr>
              <a:t>ZET WG receives status report on approach for Multimodal Strategy/Projects &amp; Programs phase</a:t>
            </a:r>
            <a:endPar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a:p>
            <a:pPr marL="171450" indent="-171450">
              <a:buFontTx/>
              <a:buChar char="&gt;"/>
              <a:defRPr/>
            </a:pPr>
            <a:endParaRPr lang="en-US" sz="1200">
              <a:solidFill>
                <a:srgbClr val="000000"/>
              </a:solidFill>
              <a:cs typeface="Calibri"/>
            </a:endParaRPr>
          </a:p>
          <a:p>
            <a:pPr marL="171450" indent="-171450">
              <a:buFontTx/>
              <a:buChar char="&gt;"/>
              <a:defRPr/>
            </a:pPr>
            <a:r>
              <a:rPr lang="en-US" sz="1200">
                <a:solidFill>
                  <a:srgbClr val="000000"/>
                </a:solidFill>
                <a:latin typeface="Calibri"/>
                <a:cs typeface="Calibri"/>
              </a:rPr>
              <a:t>ZET WG discusses “early initiatives” that affect the ZE Truck Program.</a:t>
            </a:r>
          </a:p>
          <a:p>
            <a:pPr>
              <a:defRPr/>
            </a:pPr>
            <a:endParaRPr lang="en-US" sz="1200">
              <a:solidFill>
                <a:srgbClr val="000000"/>
              </a:solidFill>
              <a:latin typeface="Calibri"/>
              <a:cs typeface="Calibri"/>
            </a:endParaRPr>
          </a:p>
          <a:p>
            <a:pPr marL="171450" indent="-171450">
              <a:buFontTx/>
              <a:buChar char="&g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ZET WG continues the discussion on the ZET Program Structure and Protocols</a:t>
            </a:r>
            <a:r>
              <a:rPr lang="en-US" sz="1200">
                <a:solidFill>
                  <a:srgbClr val="000000"/>
                </a:solidFill>
                <a:latin typeface="Calibri" panose="020F0502020204030204"/>
                <a:cs typeface="Calibri"/>
              </a:rPr>
              <a:t> and </a:t>
            </a:r>
            <a:r>
              <a:rPr lang="en-US" sz="1200">
                <a:solidFill>
                  <a:srgbClr val="000000"/>
                </a:solidFill>
                <a:ea typeface="+mn-lt"/>
                <a:cs typeface="+mn-lt"/>
              </a:rPr>
              <a:t>votes on scope of work for ZET Program.</a:t>
            </a:r>
            <a:endParaRPr lang="en-US" sz="1200">
              <a:ea typeface="+mn-lt"/>
              <a:cs typeface="+mn-lt"/>
            </a:endParaRPr>
          </a:p>
          <a:p>
            <a:pPr marL="171450" indent="-171450">
              <a:buFont typeface="Arial"/>
              <a:buChar char="•"/>
              <a:defRPr/>
            </a:pPr>
            <a:endParaRPr lang="en-US" sz="1200">
              <a:ea typeface="+mn-lt"/>
              <a:cs typeface="+mn-lt"/>
            </a:endParaRPr>
          </a:p>
          <a:p>
            <a:pPr marL="171450" indent="-171450">
              <a:buFont typeface="Arial"/>
              <a:buChar char="•"/>
              <a:defRPr/>
            </a:pPr>
            <a:r>
              <a:rPr lang="en-US" sz="1200">
                <a:solidFill>
                  <a:srgbClr val="000000"/>
                </a:solidFill>
                <a:ea typeface="+mn-lt"/>
                <a:cs typeface="+mn-lt"/>
              </a:rPr>
              <a:t>Equity Working Group provides </a:t>
            </a:r>
            <a:br>
              <a:rPr lang="en-US" sz="1200">
                <a:solidFill>
                  <a:srgbClr val="000000"/>
                </a:solidFill>
                <a:ea typeface="+mn-lt"/>
                <a:cs typeface="+mn-lt"/>
              </a:rPr>
            </a:br>
            <a:r>
              <a:rPr lang="en-US" sz="1200">
                <a:solidFill>
                  <a:srgbClr val="000000"/>
                </a:solidFill>
                <a:ea typeface="+mn-lt"/>
                <a:cs typeface="+mn-lt"/>
              </a:rPr>
              <a:t>input to the 710 Task Force on </a:t>
            </a:r>
            <a:br>
              <a:rPr lang="en-US" sz="1200">
                <a:solidFill>
                  <a:srgbClr val="000000"/>
                </a:solidFill>
                <a:ea typeface="+mn-lt"/>
                <a:cs typeface="+mn-lt"/>
              </a:rPr>
            </a:br>
            <a:r>
              <a:rPr lang="en-US" sz="1200">
                <a:solidFill>
                  <a:srgbClr val="000000"/>
                </a:solidFill>
                <a:ea typeface="+mn-lt"/>
                <a:cs typeface="+mn-lt"/>
              </a:rPr>
              <a:t>equity issues.</a:t>
            </a:r>
            <a:endParaRPr lang="en-US" sz="1200">
              <a:ea typeface="+mn-lt"/>
              <a:cs typeface="+mn-lt"/>
            </a:endParaRPr>
          </a:p>
          <a:p>
            <a:pPr marL="171450" indent="-171450">
              <a:buFont typeface="Arial"/>
              <a:buChar char="•"/>
              <a:defRPr/>
            </a:pPr>
            <a:endParaRPr lang="en-US" sz="1200">
              <a:ea typeface="+mn-lt"/>
              <a:cs typeface="+mn-lt"/>
            </a:endParaRPr>
          </a:p>
          <a:p>
            <a:pPr marL="171450" indent="-171450">
              <a:buFont typeface="Arial"/>
              <a:buChar char="•"/>
              <a:defRPr/>
            </a:pPr>
            <a:r>
              <a:rPr lang="en-US" sz="1200">
                <a:solidFill>
                  <a:srgbClr val="000000"/>
                </a:solidFill>
                <a:ea typeface="+mn-lt"/>
                <a:cs typeface="+mn-lt"/>
              </a:rPr>
              <a:t>Community Leadership Committee (CLC) provides input to the 710 Task Force on working with communities to shape the ZET policies and programs.  </a:t>
            </a:r>
            <a:endParaRPr lang="en-US" sz="1200">
              <a:ea typeface="+mn-lt"/>
              <a:cs typeface="+mn-lt"/>
            </a:endParaRPr>
          </a:p>
          <a:p>
            <a:pPr marL="171450" indent="-171450">
              <a:buFont typeface="Arial"/>
              <a:buChar char="•"/>
              <a:defRPr/>
            </a:pPr>
            <a:endParaRPr lang="en-US" sz="1200">
              <a:ea typeface="+mn-lt"/>
              <a:cs typeface="+mn-lt"/>
            </a:endParaRPr>
          </a:p>
          <a:p>
            <a:pPr>
              <a:defRPr/>
            </a:pPr>
            <a:endParaRPr lang="en-US" sz="1200">
              <a:cs typeface="Calibri" panose="020F0502020204030204"/>
            </a:endParaRPr>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marL="171450" marR="0" lvl="0" indent="-171450" algn="l" defTabSz="457200" rtl="0" eaLnBrk="1" fontAlgn="auto" latinLnBrk="0" hangingPunct="1">
              <a:lnSpc>
                <a:spcPct val="100000"/>
              </a:lnSpc>
              <a:spcBef>
                <a:spcPts val="0"/>
              </a:spcBef>
              <a:spcAft>
                <a:spcPts val="0"/>
              </a:spcAft>
              <a:buClrTx/>
              <a:buSzTx/>
              <a:buFont typeface="Courier New"/>
              <a:buChar char="o"/>
              <a:tabLst/>
              <a:defRPr/>
            </a:pPr>
            <a:endParaRPr lang="en-US" sz="1200" b="0" i="0" u="none" strike="noStrike" kern="1200" cap="none" spc="0" normalizeH="0" baseline="0" noProof="0">
              <a:ln>
                <a:noFill/>
              </a:ln>
              <a:solidFill>
                <a:srgbClr val="000000"/>
              </a:solidFill>
              <a:effectLst/>
              <a:uLnTx/>
              <a:uFillTx/>
              <a:latin typeface="Calibri" panose="020F0502020204030204"/>
              <a:cs typeface="Calibri"/>
            </a:endParaRPr>
          </a:p>
          <a:p>
            <a:pPr>
              <a:defRPr/>
            </a:pPr>
            <a:endParaRPr lang="en-US" sz="1200">
              <a:solidFill>
                <a:srgbClr val="000000"/>
              </a:solidFill>
              <a:latin typeface="Calibri" panose="020F0502020204030204"/>
              <a:cs typeface="Calibri"/>
            </a:endParaRPr>
          </a:p>
          <a:p>
            <a:pPr>
              <a:defRPr/>
            </a:pPr>
            <a:endParaRPr lang="en-US" sz="1200">
              <a:solidFill>
                <a:srgbClr val="000000"/>
              </a:solidFill>
              <a:latin typeface="Calibri" panose="020F0502020204030204"/>
              <a:cs typeface="Arial"/>
            </a:endParaRPr>
          </a:p>
        </p:txBody>
      </p:sp>
      <p:sp>
        <p:nvSpPr>
          <p:cNvPr id="26" name="TextBox 25">
            <a:extLst>
              <a:ext uri="{FF2B5EF4-FFF2-40B4-BE49-F238E27FC236}">
                <a16:creationId xmlns:a16="http://schemas.microsoft.com/office/drawing/2014/main" id="{8BF58977-14DF-AF4F-99CE-83D03BDB6BA9}"/>
              </a:ext>
            </a:extLst>
          </p:cNvPr>
          <p:cNvSpPr txBox="1"/>
          <p:nvPr/>
        </p:nvSpPr>
        <p:spPr>
          <a:xfrm>
            <a:off x="6142503" y="1579252"/>
            <a:ext cx="2675377" cy="5262979"/>
          </a:xfrm>
          <a:prstGeom prst="rect">
            <a:avLst/>
          </a:prstGeom>
          <a:noFill/>
        </p:spPr>
        <p:txBody>
          <a:bodyPr wrap="square" lIns="91440" tIns="45720" rIns="91440" bIns="45720" rtlCol="0" anchor="t">
            <a:spAutoFit/>
          </a:bodyPr>
          <a:lstStyle/>
          <a:p>
            <a:pPr marL="171450" marR="0" lvl="0" indent="-171450">
              <a:spcBef>
                <a:spcPts val="0"/>
              </a:spcBef>
              <a:spcAft>
                <a:spcPts val="0"/>
              </a:spcAft>
              <a:buFontTx/>
              <a:buChar char="&gt;"/>
              <a:defRPr/>
            </a:pPr>
            <a:r>
              <a:rPr lang="en-US" sz="1200">
                <a:solidFill>
                  <a:srgbClr val="000000"/>
                </a:solidFill>
                <a:latin typeface="Calibri" panose="020F0502020204030204"/>
                <a:cs typeface="Calibri"/>
              </a:rPr>
              <a:t>ZET WG provides input on Multimodal Strategies and Initial Set of Projects &amp; Programs as they relate to ZET initiatives. </a:t>
            </a:r>
          </a:p>
          <a:p>
            <a:pPr marR="0" lvl="0">
              <a:spcBef>
                <a:spcPts val="0"/>
              </a:spcBef>
              <a:spcAft>
                <a:spcPts val="0"/>
              </a:spcAft>
              <a:defRPr/>
            </a:pPr>
            <a:endParaRPr lang="en-US" sz="1200">
              <a:solidFill>
                <a:srgbClr val="000000"/>
              </a:solidFill>
              <a:latin typeface="Calibri" panose="020F0502020204030204"/>
              <a:cs typeface="Calibri"/>
            </a:endParaRPr>
          </a:p>
          <a:p>
            <a:pPr marL="171450" indent="-171450">
              <a:buFontTx/>
              <a:buChar char="&gt;"/>
              <a:defRPr/>
            </a:pPr>
            <a:r>
              <a:rPr kumimoji="0" lang="en-US" sz="1200" b="0" i="0" u="none" strike="noStrike" kern="1200" cap="none" spc="0" normalizeH="0" baseline="0" noProof="0">
                <a:ln>
                  <a:noFill/>
                </a:ln>
                <a:solidFill>
                  <a:srgbClr val="000000"/>
                </a:solidFill>
                <a:effectLst/>
                <a:uLnTx/>
                <a:uFillTx/>
                <a:latin typeface="Calibri" panose="020F0502020204030204"/>
                <a:ea typeface="+mn-ea"/>
                <a:cs typeface="Calibri"/>
              </a:rPr>
              <a:t>ZET WG continues the discussion on the ZET Program Structure and Protocols</a:t>
            </a:r>
            <a:r>
              <a:rPr lang="en-US" sz="1200">
                <a:solidFill>
                  <a:srgbClr val="000000"/>
                </a:solidFill>
                <a:latin typeface="Calibri" panose="020F0502020204030204"/>
                <a:cs typeface="Calibri"/>
              </a:rPr>
              <a:t> and </a:t>
            </a:r>
            <a:r>
              <a:rPr lang="en-US" sz="1200">
                <a:solidFill>
                  <a:srgbClr val="000000"/>
                </a:solidFill>
                <a:ea typeface="+mn-lt"/>
                <a:cs typeface="+mn-lt"/>
              </a:rPr>
              <a:t>reports to the Task Force on scope of work for ZET Program Structure and Protocols.</a:t>
            </a:r>
            <a:endParaRPr lang="en-US" sz="1200">
              <a:ea typeface="+mn-lt"/>
              <a:cs typeface="+mn-lt"/>
            </a:endParaRPr>
          </a:p>
          <a:p>
            <a:pPr marL="171450" indent="-171450">
              <a:buFont typeface="Calibri,Sans-Serif"/>
              <a:buChar char="&gt;"/>
              <a:defRPr/>
            </a:pPr>
            <a:endParaRPr lang="en-US" sz="1200">
              <a:ea typeface="+mn-lt"/>
              <a:cs typeface="+mn-lt"/>
            </a:endParaRPr>
          </a:p>
          <a:p>
            <a:pPr marL="171450" indent="-171450">
              <a:buFont typeface="Calibri,Sans-Serif"/>
              <a:buChar char="&gt;"/>
              <a:defRPr/>
            </a:pPr>
            <a:r>
              <a:rPr lang="en-US" sz="1200">
                <a:solidFill>
                  <a:srgbClr val="000000"/>
                </a:solidFill>
                <a:ea typeface="+mn-lt"/>
                <a:cs typeface="+mn-lt"/>
              </a:rPr>
              <a:t>Report preparation on ZET Program for Metro Board's September Meeting.  </a:t>
            </a:r>
            <a:endParaRPr lang="en-US" sz="1200">
              <a:ea typeface="+mn-lt"/>
              <a:cs typeface="+mn-lt"/>
            </a:endParaRPr>
          </a:p>
          <a:p>
            <a:pPr marL="171450" indent="-171450">
              <a:buFont typeface="Calibri,Sans-Serif"/>
              <a:buChar char="&gt;"/>
              <a:defRPr/>
            </a:pPr>
            <a:endParaRPr lang="en-US" sz="1200">
              <a:ea typeface="+mn-lt"/>
              <a:cs typeface="+mn-lt"/>
            </a:endParaRPr>
          </a:p>
          <a:p>
            <a:pPr marL="171450" indent="-171450">
              <a:buFont typeface="Calibri,Sans-Serif"/>
              <a:buChar char="&gt;"/>
              <a:defRPr/>
            </a:pPr>
            <a:r>
              <a:rPr lang="en-US" sz="1200">
                <a:solidFill>
                  <a:srgbClr val="000000"/>
                </a:solidFill>
                <a:ea typeface="+mn-lt"/>
                <a:cs typeface="+mn-lt"/>
              </a:rPr>
              <a:t>ZET WG incorporates findings </a:t>
            </a:r>
            <a:br>
              <a:rPr lang="en-US" sz="1200">
                <a:solidFill>
                  <a:srgbClr val="000000"/>
                </a:solidFill>
                <a:ea typeface="+mn-lt"/>
                <a:cs typeface="+mn-lt"/>
              </a:rPr>
            </a:br>
            <a:r>
              <a:rPr lang="en-US" sz="1200">
                <a:solidFill>
                  <a:srgbClr val="000000"/>
                </a:solidFill>
                <a:ea typeface="+mn-lt"/>
                <a:cs typeface="+mn-lt"/>
              </a:rPr>
              <a:t>from Truck Technology </a:t>
            </a:r>
            <a:br>
              <a:rPr lang="en-US" sz="1200">
                <a:solidFill>
                  <a:srgbClr val="000000"/>
                </a:solidFill>
                <a:ea typeface="+mn-lt"/>
                <a:cs typeface="+mn-lt"/>
              </a:rPr>
            </a:br>
            <a:r>
              <a:rPr lang="en-US" sz="1200">
                <a:solidFill>
                  <a:srgbClr val="000000"/>
                </a:solidFill>
                <a:ea typeface="+mn-lt"/>
                <a:cs typeface="+mn-lt"/>
              </a:rPr>
              <a:t>Comparative Report.</a:t>
            </a:r>
            <a:endParaRPr lang="en-US" sz="1200">
              <a:ea typeface="+mn-lt"/>
              <a:cs typeface="+mn-lt"/>
            </a:endParaRPr>
          </a:p>
          <a:p>
            <a:pPr marL="344805" lvl="1" indent="-171450">
              <a:buFont typeface="Arial,Sans-Serif"/>
              <a:buChar char="•"/>
              <a:defRPr/>
            </a:pPr>
            <a:r>
              <a:rPr lang="en-US" sz="1200">
                <a:solidFill>
                  <a:srgbClr val="000000"/>
                </a:solidFill>
                <a:ea typeface="+mn-lt"/>
                <a:cs typeface="+mn-lt"/>
              </a:rPr>
              <a:t>Based on the Transition Plan, identify the number of charging and fueling stations needed for </a:t>
            </a:r>
            <a:br>
              <a:rPr lang="en-US" sz="1200">
                <a:solidFill>
                  <a:srgbClr val="000000"/>
                </a:solidFill>
                <a:ea typeface="+mn-lt"/>
                <a:cs typeface="+mn-lt"/>
              </a:rPr>
            </a:br>
            <a:r>
              <a:rPr lang="en-US" sz="1200">
                <a:solidFill>
                  <a:srgbClr val="000000"/>
                </a:solidFill>
                <a:ea typeface="+mn-lt"/>
                <a:cs typeface="+mn-lt"/>
              </a:rPr>
              <a:t>LA County over time</a:t>
            </a:r>
            <a:endParaRPr lang="en-US" sz="1200">
              <a:ea typeface="+mn-lt"/>
              <a:cs typeface="+mn-lt"/>
            </a:endParaRPr>
          </a:p>
          <a:p>
            <a:pPr marL="344805" lvl="1" indent="-171450">
              <a:buFont typeface="Arial,Sans-Serif"/>
              <a:buChar char="•"/>
              <a:defRPr/>
            </a:pPr>
            <a:r>
              <a:rPr lang="en-US" sz="1200">
                <a:solidFill>
                  <a:srgbClr val="000000"/>
                </a:solidFill>
                <a:ea typeface="+mn-lt"/>
                <a:cs typeface="+mn-lt"/>
              </a:rPr>
              <a:t>Seek ZET WG input on considerations and questions</a:t>
            </a:r>
            <a:br>
              <a:rPr lang="en-US" sz="1200">
                <a:solidFill>
                  <a:srgbClr val="000000"/>
                </a:solidFill>
                <a:ea typeface="+mn-lt"/>
                <a:cs typeface="+mn-lt"/>
              </a:rPr>
            </a:br>
            <a:r>
              <a:rPr lang="en-US" sz="1200">
                <a:solidFill>
                  <a:srgbClr val="000000"/>
                </a:solidFill>
                <a:ea typeface="+mn-lt"/>
                <a:cs typeface="+mn-lt"/>
              </a:rPr>
              <a:t>for the Implementation Plan. </a:t>
            </a:r>
            <a:endParaRPr lang="en-US"/>
          </a:p>
          <a:p>
            <a:pPr marL="171450" marR="0" lvl="0" indent="-171450" algn="l" defTabSz="457200" rtl="0" eaLnBrk="1" fontAlgn="auto" latinLnBrk="0" hangingPunct="1">
              <a:lnSpc>
                <a:spcPct val="100000"/>
              </a:lnSpc>
              <a:spcBef>
                <a:spcPts val="0"/>
              </a:spcBef>
              <a:spcAft>
                <a:spcPts val="0"/>
              </a:spcAft>
              <a:buClrTx/>
              <a:buSzTx/>
              <a:buFontTx/>
              <a:buChar char="&gt;"/>
              <a:tabLst/>
              <a:defRPr/>
            </a:pPr>
            <a:endParaRPr lang="en-US" sz="1200" b="0" i="0" u="none" strike="noStrike" kern="1200" cap="none" spc="0" normalizeH="0" baseline="0" noProof="0">
              <a:ln>
                <a:noFill/>
              </a:ln>
              <a:solidFill>
                <a:srgbClr val="000000"/>
              </a:solidFill>
              <a:effectLst/>
              <a:uLnTx/>
              <a:uFillTx/>
              <a:latin typeface="Calibri" panose="020F0502020204030204"/>
              <a:cs typeface="Calibri" panose="020F0502020204030204"/>
            </a:endParaRPr>
          </a:p>
          <a:p>
            <a:pPr>
              <a:defRPr/>
            </a:pPr>
            <a:endParaRPr lang="en-US" sz="1200">
              <a:solidFill>
                <a:srgbClr val="000000"/>
              </a:solidFill>
              <a:latin typeface="Calibri" panose="020F0502020204030204"/>
              <a:cs typeface="Calibri" panose="020F0502020204030204"/>
            </a:endParaRPr>
          </a:p>
        </p:txBody>
      </p:sp>
      <p:sp>
        <p:nvSpPr>
          <p:cNvPr id="28" name="TextBox 27">
            <a:extLst>
              <a:ext uri="{FF2B5EF4-FFF2-40B4-BE49-F238E27FC236}">
                <a16:creationId xmlns:a16="http://schemas.microsoft.com/office/drawing/2014/main" id="{0B1D8701-CCA9-544F-9C1C-8A111EF77399}"/>
              </a:ext>
            </a:extLst>
          </p:cNvPr>
          <p:cNvSpPr txBox="1"/>
          <p:nvPr/>
        </p:nvSpPr>
        <p:spPr>
          <a:xfrm>
            <a:off x="787355" y="894642"/>
            <a:ext cx="10152701" cy="33855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This sixteen-week timeline shows key activities and dates for the Zero-Emission Truck Program Development. </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9C3E9BBE-A3CA-7C4A-93AB-DC471097F8C2}"/>
              </a:ext>
            </a:extLst>
          </p:cNvPr>
          <p:cNvSpPr txBox="1"/>
          <p:nvPr/>
        </p:nvSpPr>
        <p:spPr>
          <a:xfrm>
            <a:off x="1364974" y="644055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E44E265B-049A-3B13-B64D-AD2DB0D1E21E}"/>
              </a:ext>
            </a:extLst>
          </p:cNvPr>
          <p:cNvGrpSpPr/>
          <p:nvPr/>
        </p:nvGrpSpPr>
        <p:grpSpPr>
          <a:xfrm>
            <a:off x="381000" y="1231189"/>
            <a:ext cx="11149149" cy="495892"/>
            <a:chOff x="749146" y="1739794"/>
            <a:chExt cx="10036237" cy="560813"/>
          </a:xfrm>
        </p:grpSpPr>
        <p:sp>
          <p:nvSpPr>
            <p:cNvPr id="34" name="TextBox 33">
              <a:extLst>
                <a:ext uri="{FF2B5EF4-FFF2-40B4-BE49-F238E27FC236}">
                  <a16:creationId xmlns:a16="http://schemas.microsoft.com/office/drawing/2014/main" id="{76217AAA-72A5-5E97-EDCD-D6328EE869CA}"/>
                </a:ext>
              </a:extLst>
            </p:cNvPr>
            <p:cNvSpPr txBox="1">
              <a:spLocks noChangeAspect="1"/>
            </p:cNvSpPr>
            <p:nvPr/>
          </p:nvSpPr>
          <p:spPr>
            <a:xfrm>
              <a:off x="3514691" y="1739794"/>
              <a:ext cx="676371" cy="30777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Calibri" panose="020F0502020204030204"/>
                  <a:ea typeface="+mn-ea"/>
                  <a:cs typeface="Calibri"/>
                </a:rPr>
                <a:t>March</a:t>
              </a:r>
            </a:p>
          </p:txBody>
        </p:sp>
        <p:grpSp>
          <p:nvGrpSpPr>
            <p:cNvPr id="9" name="Group 8">
              <a:extLst>
                <a:ext uri="{FF2B5EF4-FFF2-40B4-BE49-F238E27FC236}">
                  <a16:creationId xmlns:a16="http://schemas.microsoft.com/office/drawing/2014/main" id="{C169E4B7-9F02-42DB-83CE-2DAEA539D7BF}"/>
                </a:ext>
              </a:extLst>
            </p:cNvPr>
            <p:cNvGrpSpPr/>
            <p:nvPr/>
          </p:nvGrpSpPr>
          <p:grpSpPr>
            <a:xfrm>
              <a:off x="749843" y="1781144"/>
              <a:ext cx="10035540" cy="310067"/>
              <a:chOff x="1676400" y="6282731"/>
              <a:chExt cx="10035540" cy="310067"/>
            </a:xfrm>
          </p:grpSpPr>
          <p:sp>
            <p:nvSpPr>
              <p:cNvPr id="4" name="Arrow: Pentagon 3">
                <a:extLst>
                  <a:ext uri="{FF2B5EF4-FFF2-40B4-BE49-F238E27FC236}">
                    <a16:creationId xmlns:a16="http://schemas.microsoft.com/office/drawing/2014/main" id="{A3A9A767-E3BD-4B5A-AFF2-27D88FB4C0EA}"/>
                  </a:ext>
                </a:extLst>
              </p:cNvPr>
              <p:cNvSpPr/>
              <p:nvPr/>
            </p:nvSpPr>
            <p:spPr>
              <a:xfrm>
                <a:off x="1676400" y="6282731"/>
                <a:ext cx="2265645" cy="310067"/>
              </a:xfrm>
              <a:prstGeom prst="homePlate">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Arrow: Chevron 6">
                <a:extLst>
                  <a:ext uri="{FF2B5EF4-FFF2-40B4-BE49-F238E27FC236}">
                    <a16:creationId xmlns:a16="http://schemas.microsoft.com/office/drawing/2014/main" id="{C533750E-06CA-4F15-AF50-EB4F0D229695}"/>
                  </a:ext>
                </a:extLst>
              </p:cNvPr>
              <p:cNvSpPr/>
              <p:nvPr/>
            </p:nvSpPr>
            <p:spPr>
              <a:xfrm>
                <a:off x="3850105"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1" name="Arrow: Chevron 30">
                <a:extLst>
                  <a:ext uri="{FF2B5EF4-FFF2-40B4-BE49-F238E27FC236}">
                    <a16:creationId xmlns:a16="http://schemas.microsoft.com/office/drawing/2014/main" id="{BE61E65F-9C39-4D16-9077-67F07DCFE78C}"/>
                  </a:ext>
                </a:extLst>
              </p:cNvPr>
              <p:cNvSpPr/>
              <p:nvPr/>
            </p:nvSpPr>
            <p:spPr>
              <a:xfrm>
                <a:off x="6650616" y="6282731"/>
                <a:ext cx="2896750"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2" name="Arrow: Chevron 31">
                <a:extLst>
                  <a:ext uri="{FF2B5EF4-FFF2-40B4-BE49-F238E27FC236}">
                    <a16:creationId xmlns:a16="http://schemas.microsoft.com/office/drawing/2014/main" id="{16A9F4A0-8B79-461E-9B85-9771419FEDCD}"/>
                  </a:ext>
                </a:extLst>
              </p:cNvPr>
              <p:cNvSpPr/>
              <p:nvPr/>
            </p:nvSpPr>
            <p:spPr>
              <a:xfrm>
                <a:off x="9455426" y="6282731"/>
                <a:ext cx="2256514" cy="310067"/>
              </a:xfrm>
              <a:prstGeom prst="chevron">
                <a:avLst/>
              </a:prstGeom>
              <a:solidFill>
                <a:srgbClr val="609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3A8840E9-FBC8-BE10-EF3C-56EDEB0C996F}"/>
                </a:ext>
              </a:extLst>
            </p:cNvPr>
            <p:cNvSpPr txBox="1"/>
            <p:nvPr/>
          </p:nvSpPr>
          <p:spPr>
            <a:xfrm>
              <a:off x="749146" y="1786566"/>
              <a:ext cx="2164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JUNE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354EAA17-22A1-7E97-21DF-AA0DD18405BC}"/>
                </a:ext>
              </a:extLst>
            </p:cNvPr>
            <p:cNvSpPr txBox="1"/>
            <p:nvPr/>
          </p:nvSpPr>
          <p:spPr>
            <a:xfrm>
              <a:off x="3044327" y="1777387"/>
              <a:ext cx="2605488"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JULY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819103AE-DEE3-0386-2BAC-8B7AD64CFD02}"/>
                </a:ext>
              </a:extLst>
            </p:cNvPr>
            <p:cNvSpPr txBox="1"/>
            <p:nvPr/>
          </p:nvSpPr>
          <p:spPr>
            <a:xfrm>
              <a:off x="5862809" y="1777388"/>
              <a:ext cx="2577946" cy="3169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AUGUST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0D317318-3909-99E6-FF7D-31D363D785D6}"/>
                </a:ext>
              </a:extLst>
            </p:cNvPr>
            <p:cNvSpPr txBox="1"/>
            <p:nvPr/>
          </p:nvSpPr>
          <p:spPr>
            <a:xfrm>
              <a:off x="8718012" y="1777387"/>
              <a:ext cx="189857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SEPTEMBER/OCTOBER 2022</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9" name="Picture 28">
            <a:extLst>
              <a:ext uri="{FF2B5EF4-FFF2-40B4-BE49-F238E27FC236}">
                <a16:creationId xmlns:a16="http://schemas.microsoft.com/office/drawing/2014/main" id="{3AC74212-0B6E-4A43-A16B-E622D0159400}"/>
              </a:ext>
            </a:extLst>
          </p:cNvPr>
          <p:cNvPicPr>
            <a:picLocks noChangeAspect="1"/>
          </p:cNvPicPr>
          <p:nvPr/>
        </p:nvPicPr>
        <p:blipFill>
          <a:blip r:embed="rId3"/>
          <a:stretch>
            <a:fillRect/>
          </a:stretch>
        </p:blipFill>
        <p:spPr>
          <a:xfrm>
            <a:off x="2224296" y="1747661"/>
            <a:ext cx="571101" cy="571101"/>
          </a:xfrm>
          <a:prstGeom prst="rect">
            <a:avLst/>
          </a:prstGeom>
        </p:spPr>
      </p:pic>
      <p:sp>
        <p:nvSpPr>
          <p:cNvPr id="10" name="TextBox 9">
            <a:extLst>
              <a:ext uri="{FF2B5EF4-FFF2-40B4-BE49-F238E27FC236}">
                <a16:creationId xmlns:a16="http://schemas.microsoft.com/office/drawing/2014/main" id="{4E0957A8-6DBB-1318-0AE6-3D78574521BD}"/>
              </a:ext>
            </a:extLst>
          </p:cNvPr>
          <p:cNvSpPr txBox="1"/>
          <p:nvPr/>
        </p:nvSpPr>
        <p:spPr>
          <a:xfrm>
            <a:off x="9300986" y="1633965"/>
            <a:ext cx="2129609" cy="1354217"/>
          </a:xfrm>
          <a:prstGeom prst="rect">
            <a:avLst/>
          </a:prstGeom>
          <a:noFill/>
        </p:spPr>
        <p:txBody>
          <a:bodyPr wrap="square" lIns="91440" tIns="45720" rIns="9144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Calibri" panose="020F0502020204030204" pitchFamily="34" charset="0"/>
              <a:buChar char="&gt;"/>
              <a:tabLst/>
              <a:defRPr/>
            </a:pPr>
            <a:r>
              <a:rPr kumimoji="0" lang="en-US" sz="1200" b="0" i="0" u="none" strike="noStrike" kern="1200" cap="none" spc="0" normalizeH="0" baseline="0" noProof="0">
                <a:ln>
                  <a:noFill/>
                </a:ln>
                <a:solidFill>
                  <a:srgbClr val="000000"/>
                </a:solidFill>
                <a:effectLst/>
                <a:highlight>
                  <a:srgbClr val="FFFF00"/>
                </a:highlight>
                <a:uLnTx/>
                <a:uFillTx/>
                <a:latin typeface="Calibri"/>
                <a:ea typeface="+mn-ea"/>
                <a:cs typeface="Calibri"/>
              </a:rPr>
              <a:t> ZET Transition Plan Report to ZET WG and Task Force.</a:t>
            </a:r>
            <a:endParaRPr kumimoji="0" lang="en-US" sz="1000" b="0" i="0" u="none" strike="noStrike" kern="1200" cap="none" spc="0" normalizeH="0" baseline="0" noProof="0">
              <a:ln>
                <a:noFill/>
              </a:ln>
              <a:solidFill>
                <a:srgbClr val="000000"/>
              </a:solidFill>
              <a:effectLst/>
              <a:highlight>
                <a:srgbClr val="FFFF00"/>
              </a:highlight>
              <a:uLnTx/>
              <a:uFillTx/>
              <a:latin typeface="Calibri"/>
              <a:ea typeface="+mn-ea"/>
              <a:cs typeface="Calibri"/>
            </a:endParaRPr>
          </a:p>
          <a:p>
            <a:pPr marL="171450" marR="0" lvl="0" indent="-171450" algn="l" defTabSz="457200">
              <a:lnSpc>
                <a:spcPct val="100000"/>
              </a:lnSpc>
              <a:spcBef>
                <a:spcPts val="0"/>
              </a:spcBef>
              <a:spcAft>
                <a:spcPts val="0"/>
              </a:spcAft>
              <a:buClrTx/>
              <a:buSzTx/>
              <a:buFont typeface="Calibri" panose="020F0502020204030204" pitchFamily="34" charset="0"/>
              <a:buChar char="&gt;"/>
              <a:tabLst/>
              <a:defRPr/>
            </a:pPr>
            <a:endParaRPr lang="en-US"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cs typeface="Calibri"/>
            </a:endParaRPr>
          </a:p>
          <a:p>
            <a:pPr marL="171450" indent="-171450">
              <a:buFont typeface="Calibri" panose="020F0502020204030204" pitchFamily="34" charset="0"/>
              <a:buChar char="&gt;"/>
              <a:defRPr/>
            </a:pPr>
            <a:r>
              <a:rPr lang="en-US" sz="1200">
                <a:solidFill>
                  <a:srgbClr val="000000"/>
                </a:solidFill>
                <a:highlight>
                  <a:srgbClr val="FFFF00"/>
                </a:highlight>
                <a:latin typeface="Calibri"/>
                <a:cs typeface="Calibri"/>
              </a:rPr>
              <a:t>Report to Metro Board of Directors on ZET Program,</a:t>
            </a:r>
            <a:endParaRPr lang="en-US" sz="1200" b="0" i="0" u="none" strike="noStrike" kern="1200" cap="none" spc="0" normalizeH="0" baseline="0" noProof="0">
              <a:ln>
                <a:noFill/>
              </a:ln>
              <a:solidFill>
                <a:srgbClr val="000000"/>
              </a:solidFill>
              <a:effectLst/>
              <a:highlight>
                <a:srgbClr val="FFFF00"/>
              </a:highlight>
              <a:uLnTx/>
              <a:uFillTx/>
              <a:latin typeface="Calibri" panose="020F0502020204030204" pitchFamily="34" charset="0"/>
              <a:cs typeface="Calibri" panose="020F0502020204030204" pitchFamily="34" charset="0"/>
            </a:endParaRPr>
          </a:p>
          <a:p>
            <a:pPr>
              <a:defRPr/>
            </a:pPr>
            <a:endParaRPr lang="en-US" sz="1000">
              <a:solidFill>
                <a:srgbClr val="000000"/>
              </a:solidFill>
              <a:latin typeface="Calibri" panose="020F0502020204030204" pitchFamily="34" charset="0"/>
              <a:cs typeface="Calibri" panose="020F0502020204030204" pitchFamily="34" charset="0"/>
            </a:endParaRPr>
          </a:p>
          <a:p>
            <a:pPr>
              <a:defRPr/>
            </a:pPr>
            <a:endParaRPr lang="en-US" sz="1200">
              <a:solidFill>
                <a:srgbClr val="000000"/>
              </a:solidFill>
              <a:latin typeface="Calibri" panose="020F0502020204030204"/>
              <a:cs typeface="Calibri" panose="020F0502020204030204"/>
            </a:endParaRPr>
          </a:p>
        </p:txBody>
      </p:sp>
      <p:sp>
        <p:nvSpPr>
          <p:cNvPr id="27" name="TextBox 26">
            <a:extLst>
              <a:ext uri="{FF2B5EF4-FFF2-40B4-BE49-F238E27FC236}">
                <a16:creationId xmlns:a16="http://schemas.microsoft.com/office/drawing/2014/main" id="{4A1B6165-B7E9-1CEF-61D9-12DA81618B25}"/>
              </a:ext>
            </a:extLst>
          </p:cNvPr>
          <p:cNvSpPr txBox="1"/>
          <p:nvPr/>
        </p:nvSpPr>
        <p:spPr>
          <a:xfrm>
            <a:off x="9927771" y="182880"/>
            <a:ext cx="1883229" cy="523220"/>
          </a:xfrm>
          <a:prstGeom prst="rect">
            <a:avLst/>
          </a:prstGeom>
          <a:noFill/>
          <a:ln>
            <a:solidFill>
              <a:srgbClr val="FF0000"/>
            </a:solidFill>
          </a:ln>
        </p:spPr>
        <p:txBody>
          <a:bodyPr wrap="square" rtlCol="0">
            <a:spAutoFit/>
          </a:bodyPr>
          <a:lstStyle/>
          <a:p>
            <a:pPr algn="ctr"/>
            <a:r>
              <a:rPr lang="en-US" sz="1400" b="1">
                <a:solidFill>
                  <a:srgbClr val="FF0000"/>
                </a:solidFill>
              </a:rPr>
              <a:t>UPDATED WITH JULIE RUSH’S TIMELINE</a:t>
            </a:r>
          </a:p>
        </p:txBody>
      </p:sp>
    </p:spTree>
    <p:extLst>
      <p:ext uri="{BB962C8B-B14F-4D97-AF65-F5344CB8AC3E}">
        <p14:creationId xmlns:p14="http://schemas.microsoft.com/office/powerpoint/2010/main" val="38402049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Zero-Emission Truck Working Group Meeting #6 Recap</a:t>
            </a:r>
            <a:endParaRPr lang="en-US" sz="2800">
              <a:solidFill>
                <a:schemeClr val="bg1"/>
              </a:solidFill>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07489" y="1009258"/>
            <a:ext cx="11955521" cy="5318415"/>
          </a:xfrm>
        </p:spPr>
        <p:txBody>
          <a:bodyPr vert="horz" lIns="91440" tIns="45720" rIns="91440" bIns="45720" rtlCol="0" anchor="t">
            <a:noAutofit/>
          </a:bodyPr>
          <a:lstStyle/>
          <a:p>
            <a:pPr marL="0" indent="0">
              <a:buNone/>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Summary</a:t>
            </a:r>
            <a:endParaRPr lang="en-US" sz="2000" b="1">
              <a:latin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Held virtually via Zoom on Tuesday, May 17</a:t>
            </a:r>
            <a:endParaRPr lang="en-US" sz="2000" b="0" i="0" u="none" strike="noStrike" kern="1200" cap="none" spc="0" normalizeH="0" baseline="0" noProof="0">
              <a:ln>
                <a:noFill/>
              </a:ln>
              <a:solidFill>
                <a:srgbClr val="000000"/>
              </a:solidFill>
              <a:effectLst/>
              <a:uLnTx/>
              <a:uFillTx/>
              <a:latin typeface="Calibri" panose="020F0502020204030204"/>
              <a:cs typeface="Calibri"/>
            </a:endParaRPr>
          </a:p>
          <a:p>
            <a:pPr>
              <a:lnSpc>
                <a:spcPct val="100000"/>
              </a:lnSpc>
              <a:spcBef>
                <a:spcPts val="600"/>
              </a:spcBef>
              <a:buFont typeface="Calibri" panose="020F0502020204030204" pitchFamily="34" charset="0"/>
              <a:buChar char="&gt;"/>
              <a:defRPr/>
            </a:pPr>
            <a:r>
              <a:rPr lang="en-US" sz="2000">
                <a:latin typeface="Calibri" panose="020F0502020204030204"/>
                <a:cs typeface="Calibri"/>
              </a:rPr>
              <a:t>51 participants ( 17 Task Force Members/Alternates, 3 CLC members, and 10 Working Group Members)</a:t>
            </a:r>
            <a:endParaRPr lang="en-US" sz="2000">
              <a:latin typeface="Calibri" panose="020F0502020204030204"/>
              <a:ea typeface="Calibri"/>
              <a:cs typeface="Calibri"/>
            </a:endParaRPr>
          </a:p>
          <a:p>
            <a:pPr marL="0" indent="0">
              <a:buNone/>
              <a:defRPr/>
            </a:pPr>
            <a:endPar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endParaRPr>
          </a:p>
          <a:p>
            <a:pPr marL="0" indent="0">
              <a:buNone/>
              <a:defRPr/>
            </a:pPr>
            <a:r>
              <a:rPr kumimoji="0" lang="en-US" sz="2000" b="1" i="0" u="none" strike="noStrike" kern="1200" cap="none" spc="0" normalizeH="0" baseline="0" noProof="0">
                <a:ln>
                  <a:noFill/>
                </a:ln>
                <a:solidFill>
                  <a:srgbClr val="2AB4C8"/>
                </a:solidFill>
                <a:effectLst/>
                <a:uLnTx/>
                <a:uFillTx/>
                <a:latin typeface="Calibri" panose="020F0502020204030204"/>
                <a:ea typeface="+mn-ea"/>
                <a:cs typeface="+mn-cs"/>
              </a:rPr>
              <a:t>Highlights</a:t>
            </a:r>
            <a:endParaRPr lang="en-US" sz="2000" b="1">
              <a:solidFill>
                <a:srgbClr val="00B4BD"/>
              </a:solidFill>
            </a:endParaRPr>
          </a:p>
          <a:p>
            <a:pPr marL="292100" lvl="1" indent="-292100">
              <a:lnSpc>
                <a:spcPct val="150000"/>
              </a:lnSpc>
              <a:spcBef>
                <a:spcPts val="0"/>
              </a:spcBef>
              <a:buFont typeface="Wingdings" panose="05000000000000000000" pitchFamily="2" charset="2"/>
              <a:buChar char="ü"/>
            </a:pPr>
            <a:r>
              <a:rPr lang="en-US" sz="2000">
                <a:ea typeface="Calibri"/>
                <a:cs typeface="Calibri"/>
              </a:rPr>
              <a:t>Zero-Emission (ZE) Truck Program Design Breakout Room Discussions on the following topics:</a:t>
            </a:r>
          </a:p>
          <a:p>
            <a:pPr marL="800100" lvl="2" indent="-342900">
              <a:lnSpc>
                <a:spcPct val="100000"/>
              </a:lnSpc>
              <a:spcBef>
                <a:spcPts val="0"/>
              </a:spcBef>
            </a:pPr>
            <a:r>
              <a:rPr lang="en-US" sz="2000">
                <a:latin typeface="Calibri" panose="020F0502020204030204"/>
                <a:cs typeface="Calibri"/>
              </a:rPr>
              <a:t>Community Engagement, Community Benefits, Equity Considerations, ZE Infrastructure Siting, Program Outcomes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Strategic Partnerships and Funding Opportunities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Legislative and Policy Initiatives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Small Set-Aside for Vehicle Subsidies</a:t>
            </a:r>
            <a:endParaRPr lang="en-US" sz="2000">
              <a:latin typeface="Calibri" panose="020F0502020204030204"/>
              <a:ea typeface="Calibri"/>
              <a:cs typeface="Calibri"/>
            </a:endParaRPr>
          </a:p>
          <a:p>
            <a:pPr marL="800100" lvl="2" indent="-342900">
              <a:lnSpc>
                <a:spcPct val="150000"/>
              </a:lnSpc>
              <a:spcBef>
                <a:spcPts val="0"/>
              </a:spcBef>
            </a:pPr>
            <a:r>
              <a:rPr lang="en-US" sz="2000">
                <a:latin typeface="Calibri" panose="020F0502020204030204"/>
                <a:cs typeface="Calibri"/>
              </a:rPr>
              <a:t>Environmental Impacts, Mitigation Strategies, and Program Outcomes</a:t>
            </a:r>
            <a:endParaRPr lang="en-US" sz="2000">
              <a:latin typeface="Calibri" panose="020F0502020204030204"/>
              <a:ea typeface="Calibri"/>
              <a:cs typeface="Calibri"/>
            </a:endParaRPr>
          </a:p>
        </p:txBody>
      </p:sp>
      <p:sp>
        <p:nvSpPr>
          <p:cNvPr id="4" name="Slide Number Placeholder 2">
            <a:extLst>
              <a:ext uri="{FF2B5EF4-FFF2-40B4-BE49-F238E27FC236}">
                <a16:creationId xmlns:a16="http://schemas.microsoft.com/office/drawing/2014/main" id="{04484A14-8B9D-9543-2FA1-0DCE03509EDC}"/>
              </a:ext>
            </a:extLst>
          </p:cNvPr>
          <p:cNvSpPr txBox="1">
            <a:spLocks/>
          </p:cNvSpPr>
          <p:nvPr/>
        </p:nvSpPr>
        <p:spPr>
          <a:xfrm>
            <a:off x="9455426" y="6492875"/>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62</a:t>
            </a:fld>
            <a:endParaRPr lang="en-US" sz="1200">
              <a:solidFill>
                <a:srgbClr val="000000">
                  <a:tint val="75000"/>
                </a:srgbClr>
              </a:solidFill>
              <a:latin typeface="Calibri" panose="020F0502020204030204"/>
            </a:endParaRPr>
          </a:p>
        </p:txBody>
      </p:sp>
    </p:spTree>
    <p:extLst>
      <p:ext uri="{BB962C8B-B14F-4D97-AF65-F5344CB8AC3E}">
        <p14:creationId xmlns:p14="http://schemas.microsoft.com/office/powerpoint/2010/main" val="302644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F7BFC8-CCD1-44ED-9E64-8B47FDD8D26F}"/>
              </a:ext>
            </a:extLst>
          </p:cNvPr>
          <p:cNvSpPr>
            <a:spLocks noGrp="1"/>
          </p:cNvSpPr>
          <p:nvPr>
            <p:ph type="title"/>
          </p:nvPr>
        </p:nvSpPr>
        <p:spPr/>
        <p:txBody>
          <a:bodyPr/>
          <a:lstStyle/>
          <a:p>
            <a:r>
              <a:rPr lang="en-US"/>
              <a:t>Zero-Emission Truck Working Group – Updates</a:t>
            </a:r>
          </a:p>
        </p:txBody>
      </p:sp>
      <p:sp>
        <p:nvSpPr>
          <p:cNvPr id="3" name="Content Placeholder 2">
            <a:extLst>
              <a:ext uri="{FF2B5EF4-FFF2-40B4-BE49-F238E27FC236}">
                <a16:creationId xmlns:a16="http://schemas.microsoft.com/office/drawing/2014/main" id="{2D209E3B-1DA5-47FF-ACB2-FD437A1BC8BB}"/>
              </a:ext>
            </a:extLst>
          </p:cNvPr>
          <p:cNvSpPr>
            <a:spLocks noGrp="1"/>
          </p:cNvSpPr>
          <p:nvPr>
            <p:ph idx="1"/>
          </p:nvPr>
        </p:nvSpPr>
        <p:spPr>
          <a:xfrm>
            <a:off x="443144" y="944992"/>
            <a:ext cx="11549010" cy="4742065"/>
          </a:xfrm>
        </p:spPr>
        <p:txBody>
          <a:bodyPr vert="horz" lIns="91440" tIns="45720" rIns="91440" bIns="45720" rtlCol="0" anchor="t">
            <a:noAutofit/>
          </a:bodyPr>
          <a:lstStyle/>
          <a:p>
            <a:pPr marL="0" indent="0">
              <a:lnSpc>
                <a:spcPct val="110000"/>
              </a:lnSpc>
              <a:buNone/>
            </a:pPr>
            <a:endParaRPr lang="en-US" sz="1500" b="1">
              <a:solidFill>
                <a:srgbClr val="00B4BD"/>
              </a:solidFill>
            </a:endParaRPr>
          </a:p>
          <a:p>
            <a:pPr marL="0" indent="0">
              <a:lnSpc>
                <a:spcPct val="110000"/>
              </a:lnSpc>
              <a:buNone/>
            </a:pPr>
            <a:r>
              <a:rPr lang="en-US" sz="2000" b="1">
                <a:solidFill>
                  <a:srgbClr val="00B4BD"/>
                </a:solidFill>
              </a:rPr>
              <a:t>Topics reviewed and discussed at monthly meetings (November 2021-June 2022):</a:t>
            </a:r>
            <a:endParaRPr lang="en-US" sz="2000" b="1">
              <a:solidFill>
                <a:srgbClr val="00B4BD"/>
              </a:solidFill>
              <a:ea typeface="Calibri" panose="020F0502020204030204"/>
              <a:cs typeface="Calibri"/>
            </a:endParaRPr>
          </a:p>
          <a:p>
            <a:pPr marL="283845" lvl="1" indent="-283845">
              <a:lnSpc>
                <a:spcPct val="120000"/>
              </a:lnSpc>
              <a:spcBef>
                <a:spcPts val="0"/>
              </a:spcBef>
              <a:buFont typeface="System Font Regular" panose="020B0604020202020204" pitchFamily="34" charset="0"/>
              <a:buChar char="&gt;"/>
            </a:pPr>
            <a:r>
              <a:rPr lang="en-US" sz="2000"/>
              <a:t>Goals and objectives for the 710 South Clean (now ZE) Truck Program</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Industry perspectives and the role of stakeholders in the 710 South Task Force</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Air quality and environmental justice challenges and opportunities in the corridor</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The state of clean truck technology and efforts to accelerate the commercialization of </a:t>
            </a:r>
            <a:br>
              <a:rPr lang="en-US" sz="2000"/>
            </a:br>
            <a:r>
              <a:rPr lang="en-US" sz="2000"/>
              <a:t>ZE Class 8 trucks</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Governor Newsom’s FY2022 budget and the prospects for ZE trucks and infrastructure </a:t>
            </a:r>
            <a:br>
              <a:rPr lang="en-US" sz="2000"/>
            </a:br>
            <a:r>
              <a:rPr lang="en-US" sz="2000"/>
              <a:t>funding opportunities</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Strategies to leverage Metro’s $50 million in seed funding at the state and federal level</a:t>
            </a:r>
            <a:endParaRPr lang="en-US" sz="2000">
              <a:ea typeface="Calibri"/>
              <a:cs typeface="Calibri"/>
            </a:endParaRPr>
          </a:p>
          <a:p>
            <a:pPr marL="283845" lvl="1" indent="-283845">
              <a:lnSpc>
                <a:spcPct val="120000"/>
              </a:lnSpc>
              <a:spcBef>
                <a:spcPts val="0"/>
              </a:spcBef>
              <a:buFont typeface="System Font Regular" panose="020B0604020202020204" pitchFamily="34" charset="0"/>
              <a:buChar char="&gt;"/>
            </a:pPr>
            <a:r>
              <a:rPr lang="en-US" sz="2000"/>
              <a:t>ZET Program Recommendation and associated policies, programs, and timing for advancing</a:t>
            </a:r>
            <a:br>
              <a:rPr lang="en-US" sz="2000"/>
            </a:br>
            <a:r>
              <a:rPr lang="en-US" sz="2000"/>
              <a:t>to Metro Board</a:t>
            </a:r>
            <a:endParaRPr lang="en-US" sz="2000">
              <a:ea typeface="Calibri"/>
              <a:cs typeface="Calibri"/>
            </a:endParaRPr>
          </a:p>
        </p:txBody>
      </p:sp>
      <p:sp>
        <p:nvSpPr>
          <p:cNvPr id="4" name="Slide Number Placeholder 3">
            <a:extLst>
              <a:ext uri="{FF2B5EF4-FFF2-40B4-BE49-F238E27FC236}">
                <a16:creationId xmlns:a16="http://schemas.microsoft.com/office/drawing/2014/main" id="{A4064ED2-9D41-4986-A197-B2C0F6A8A026}"/>
              </a:ext>
            </a:extLst>
          </p:cNvPr>
          <p:cNvSpPr>
            <a:spLocks noGrp="1"/>
          </p:cNvSpPr>
          <p:nvPr>
            <p:ph type="sldNum" sz="quarter" idx="12"/>
          </p:nvPr>
        </p:nvSpPr>
        <p:spPr/>
        <p:txBody>
          <a:bodyPr/>
          <a:lstStyle/>
          <a:p>
            <a:fld id="{2429C633-AF9B-9840-B7F1-7587910FEF71}" type="slidenum">
              <a:rPr lang="en-US" smtClean="0"/>
              <a:pPr/>
              <a:t>63</a:t>
            </a:fld>
            <a:endParaRPr lang="en-US"/>
          </a:p>
        </p:txBody>
      </p:sp>
    </p:spTree>
    <p:extLst>
      <p:ext uri="{BB962C8B-B14F-4D97-AF65-F5344CB8AC3E}">
        <p14:creationId xmlns:p14="http://schemas.microsoft.com/office/powerpoint/2010/main" val="27009933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577487" cy="429145"/>
          </a:xfrm>
        </p:spPr>
        <p:txBody>
          <a:bodyPr/>
          <a:lstStyle/>
          <a:p>
            <a:r>
              <a:rPr lang="en-US">
                <a:cs typeface="Calibri"/>
              </a:rPr>
              <a:t>Breakout Room Topics and Assignments – ZET WG #6</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859399" y="704574"/>
            <a:ext cx="6230936" cy="5193249"/>
          </a:xfrm>
        </p:spPr>
        <p:txBody>
          <a:bodyPr vert="horz" lIns="91440" tIns="45720" rIns="91440" bIns="45720" rtlCol="0" anchor="t">
            <a:normAutofit/>
          </a:bodyPr>
          <a:lstStyle/>
          <a:p>
            <a:pPr marL="0" indent="0">
              <a:buNone/>
            </a:pPr>
            <a:endParaRPr lang="en-US">
              <a:cs typeface="Calibri"/>
            </a:endParaRPr>
          </a:p>
          <a:p>
            <a:pPr marL="0" indent="0">
              <a:buNone/>
            </a:pPr>
            <a:r>
              <a:rPr lang="en-US" sz="1200" b="1">
                <a:solidFill>
                  <a:schemeClr val="accent1">
                    <a:lumMod val="75000"/>
                  </a:schemeClr>
                </a:solidFill>
                <a:cs typeface="Calibri"/>
              </a:rPr>
              <a:t>#3 – Legislative and Policy Initiatives (Nickie)</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Luke Klipp, Senior Transportation Deputy, Office of Los Angeles County Supervisor Janice Hahn, Dist. 4 </a:t>
            </a:r>
            <a:endParaRPr lang="en-US" sz="1200">
              <a:ea typeface="+mn-lt"/>
              <a:cs typeface="+mn-lt"/>
            </a:endParaRPr>
          </a:p>
          <a:p>
            <a:pPr marL="458470" lvl="1" indent="-342900">
              <a:buFont typeface="Calibri" panose="020F0502020204030204" pitchFamily="34" charset="0"/>
              <a:buChar char="&gt;"/>
            </a:pPr>
            <a:r>
              <a:rPr lang="en-US" sz="1200">
                <a:ea typeface="+mn-lt"/>
                <a:cs typeface="+mn-lt"/>
              </a:rPr>
              <a:t>Viviana Gomez, Transportation Deputy, Office of Los Angeles County Supervisor Janice Hahn, Dist. 4  </a:t>
            </a:r>
          </a:p>
          <a:p>
            <a:pPr marL="458470" lvl="1" indent="-342900">
              <a:buFont typeface="Calibri" panose="020F0502020204030204" pitchFamily="34" charset="0"/>
              <a:buChar char="&gt;"/>
            </a:pPr>
            <a:r>
              <a:rPr lang="en-US" sz="1200">
                <a:ea typeface="+mn-lt"/>
                <a:cs typeface="+mn-lt"/>
              </a:rPr>
              <a:t>Nancy Pfeffer, Executive Director, Gateways Cities Council of Governments </a:t>
            </a:r>
          </a:p>
          <a:p>
            <a:pPr marL="458470" lvl="1" indent="-342900">
              <a:buFont typeface="Calibri" panose="020F0502020204030204" pitchFamily="34" charset="0"/>
              <a:buChar char="&gt;"/>
            </a:pPr>
            <a:r>
              <a:rPr lang="en-US" sz="1200">
                <a:ea typeface="+mn-lt"/>
                <a:cs typeface="+mn-lt"/>
              </a:rPr>
              <a:t>David </a:t>
            </a:r>
            <a:r>
              <a:rPr lang="en-US" sz="1200" err="1">
                <a:ea typeface="+mn-lt"/>
                <a:cs typeface="+mn-lt"/>
              </a:rPr>
              <a:t>Libatique</a:t>
            </a:r>
            <a:r>
              <a:rPr lang="en-US" sz="1200">
                <a:ea typeface="+mn-lt"/>
                <a:cs typeface="+mn-lt"/>
              </a:rPr>
              <a:t>, Senior Director of Government Affairs, Port of Los Angeles</a:t>
            </a:r>
          </a:p>
          <a:p>
            <a:pPr marL="457200" lvl="1" indent="0">
              <a:buNone/>
            </a:pPr>
            <a:endParaRPr lang="en-US" sz="1200">
              <a:ea typeface="+mn-lt"/>
              <a:cs typeface="+mn-lt"/>
            </a:endParaRPr>
          </a:p>
          <a:p>
            <a:pPr marL="0" indent="0">
              <a:buNone/>
            </a:pPr>
            <a:r>
              <a:rPr lang="en-US" sz="1200" b="1">
                <a:solidFill>
                  <a:schemeClr val="accent1">
                    <a:lumMod val="75000"/>
                  </a:schemeClr>
                </a:solidFill>
                <a:cs typeface="Calibri"/>
              </a:rPr>
              <a:t>#4 – Strategic Set-Aside for Vehicle Subsidies (Akiko)</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Niki Okuk, Deputy Director, CALSTART</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Norman</a:t>
            </a:r>
            <a:r>
              <a:rPr lang="en-US" sz="1200">
                <a:ea typeface="+mn-lt"/>
                <a:cs typeface="+mn-lt"/>
              </a:rPr>
              <a:t> Emerson, Consultant, Gateway Cities Council of Government </a:t>
            </a:r>
          </a:p>
          <a:p>
            <a:pPr marL="458470" lvl="1" indent="-342900">
              <a:buFont typeface="Calibri" panose="020F0502020204030204" pitchFamily="34" charset="0"/>
              <a:buChar char="&gt;"/>
            </a:pPr>
            <a:r>
              <a:rPr lang="en-US" sz="1200">
                <a:ea typeface="+mn-lt"/>
                <a:cs typeface="+mn-lt"/>
              </a:rPr>
              <a:t>Eric Tate, Port Division Deputy Director, International Longshoremen Workers Union </a:t>
            </a:r>
          </a:p>
          <a:p>
            <a:pPr marL="458470" lvl="1" indent="-342900">
              <a:buFont typeface="Calibri" panose="020F0502020204030204" pitchFamily="34" charset="0"/>
              <a:buChar char="&gt;"/>
            </a:pPr>
            <a:r>
              <a:rPr lang="en-US" sz="1200">
                <a:ea typeface="+mn-lt"/>
                <a:cs typeface="+mn-lt"/>
              </a:rPr>
              <a:t>Sue Dexter, METRANS Transportation Consortium</a:t>
            </a:r>
          </a:p>
          <a:p>
            <a:pPr marL="458470" lvl="1" indent="-342900">
              <a:buFont typeface="Calibri" panose="020F0502020204030204" pitchFamily="34" charset="0"/>
              <a:buChar char="&gt;"/>
            </a:pPr>
            <a:endParaRPr lang="en-US" sz="1200">
              <a:solidFill>
                <a:srgbClr val="000000"/>
              </a:solidFill>
              <a:latin typeface="Calibri" panose="020F0502020204030204"/>
              <a:ea typeface="+mn-lt"/>
              <a:cs typeface="Calibri" panose="020F0502020204030204"/>
            </a:endParaRPr>
          </a:p>
          <a:p>
            <a:pPr marL="0" indent="0">
              <a:buNone/>
            </a:pPr>
            <a:r>
              <a:rPr lang="en-US" sz="1200" b="1">
                <a:solidFill>
                  <a:schemeClr val="accent1">
                    <a:lumMod val="75000"/>
                  </a:schemeClr>
                </a:solidFill>
                <a:cs typeface="Calibri"/>
              </a:rPr>
              <a:t>#5 – Environmental Impacts, Mitigation Strategies, and Program Outcomes (Julie)</a:t>
            </a:r>
          </a:p>
          <a:p>
            <a:pPr marL="458470" lvl="1" indent="-342900">
              <a:buFont typeface="Calibri" panose="020F0502020204030204" pitchFamily="34" charset="0"/>
              <a:buChar char="&gt;"/>
            </a:pPr>
            <a:r>
              <a:rPr lang="en-US" sz="1200">
                <a:solidFill>
                  <a:srgbClr val="000000"/>
                </a:solidFill>
                <a:latin typeface="Calibri" panose="020F0502020204030204"/>
                <a:ea typeface="+mn-lt"/>
                <a:cs typeface="Calibri" panose="020F0502020204030204"/>
              </a:rPr>
              <a:t>Tim DeMoss, Environmental Affairs Officer, Port of Los Angeles</a:t>
            </a:r>
          </a:p>
          <a:p>
            <a:pPr marL="458470" lvl="1" indent="-342900">
              <a:buFont typeface="Calibri" panose="020F0502020204030204" pitchFamily="34" charset="0"/>
              <a:buChar char="&gt;"/>
            </a:pPr>
            <a:r>
              <a:rPr lang="en-US" sz="1200">
                <a:ea typeface="+mn-lt"/>
                <a:cs typeface="+mn-lt"/>
              </a:rPr>
              <a:t>Julie Rush, AECOM</a:t>
            </a:r>
            <a:endParaRPr lang="en-US" sz="1200">
              <a:cs typeface="Calibri" panose="020F0502020204030204"/>
            </a:endParaRPr>
          </a:p>
          <a:p>
            <a:pPr marL="458470" lvl="1" indent="-342900">
              <a:buFont typeface="Calibri" panose="020F0502020204030204" pitchFamily="34" charset="0"/>
              <a:buChar char="&gt;"/>
            </a:pPr>
            <a:r>
              <a:rPr lang="en-US" sz="1200">
                <a:ea typeface="+mn-lt"/>
                <a:cs typeface="+mn-lt"/>
              </a:rPr>
              <a:t>Andrew </a:t>
            </a:r>
            <a:r>
              <a:rPr lang="en-US" sz="1200" err="1">
                <a:ea typeface="+mn-lt"/>
                <a:cs typeface="+mn-lt"/>
              </a:rPr>
              <a:t>Zellinger</a:t>
            </a:r>
            <a:r>
              <a:rPr lang="en-US" sz="1200">
                <a:ea typeface="+mn-lt"/>
                <a:cs typeface="+mn-lt"/>
              </a:rPr>
              <a:t>, Environmental Reviewer, U.S. Environmental Protection Agency, Region 9 </a:t>
            </a:r>
          </a:p>
          <a:p>
            <a:pPr marL="458470" lvl="1" indent="-342900">
              <a:buFont typeface="Calibri" panose="020F0502020204030204" pitchFamily="34" charset="0"/>
              <a:buChar char="&gt;"/>
            </a:pPr>
            <a:r>
              <a:rPr lang="en-US" sz="1200">
                <a:ea typeface="+mn-lt"/>
                <a:cs typeface="+mn-lt"/>
              </a:rPr>
              <a:t>Ryan Snyder, Senior Sustainability and Innovation Manager, Caltrans District 7</a:t>
            </a:r>
          </a:p>
          <a:p>
            <a:pPr marL="458470" lvl="1" indent="-342900">
              <a:buFont typeface="Calibri" panose="020F0502020204030204" pitchFamily="34" charset="0"/>
              <a:buChar char="&gt;"/>
            </a:pPr>
            <a:endParaRPr lang="en-US" sz="1500">
              <a:solidFill>
                <a:srgbClr val="000000"/>
              </a:solidFill>
              <a:latin typeface="Calibri" panose="020F0502020204030204"/>
              <a:ea typeface="+mn-lt"/>
              <a:cs typeface="Calibri" panose="020F0502020204030204"/>
            </a:endParaRPr>
          </a:p>
          <a:p>
            <a:pPr lvl="1"/>
            <a:endParaRPr lang="en-US">
              <a:cs typeface="Calibri"/>
            </a:endParaRPr>
          </a:p>
          <a:p>
            <a:pPr>
              <a:buFont typeface="System Font Regular" panose="020B0604020202020204" pitchFamily="34" charset="0"/>
              <a:buChar char="&gt;"/>
            </a:pPr>
            <a:endParaRPr lang="en-US">
              <a:cs typeface="Calibri"/>
            </a:endParaRPr>
          </a:p>
        </p:txBody>
      </p:sp>
      <p:sp>
        <p:nvSpPr>
          <p:cNvPr id="6" name="Content Placeholder 3">
            <a:extLst>
              <a:ext uri="{FF2B5EF4-FFF2-40B4-BE49-F238E27FC236}">
                <a16:creationId xmlns:a16="http://schemas.microsoft.com/office/drawing/2014/main" id="{3651FE74-3DAA-EF75-1007-A38653F88009}"/>
              </a:ext>
            </a:extLst>
          </p:cNvPr>
          <p:cNvSpPr txBox="1">
            <a:spLocks/>
          </p:cNvSpPr>
          <p:nvPr/>
        </p:nvSpPr>
        <p:spPr>
          <a:xfrm>
            <a:off x="101665" y="1129408"/>
            <a:ext cx="5859399" cy="5024018"/>
          </a:xfrm>
          <a:prstGeom prst="rect">
            <a:avLst/>
          </a:prstGeom>
        </p:spPr>
        <p:txBody>
          <a:bodyPr vert="horz" lIns="91440" tIns="45720" rIns="91440" bIns="45720" rtlCol="0" anchor="t">
            <a:normAutofit fontScale="625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0995" indent="-340995">
              <a:buNone/>
              <a:defRPr/>
            </a:pPr>
            <a:r>
              <a:rPr kumimoji="0" lang="en-US" sz="19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#1 – Community Engagement, Community Benefits, Equity Considerations,</a:t>
            </a:r>
            <a:r>
              <a:rPr lang="en-US" sz="1900" b="1">
                <a:solidFill>
                  <a:schemeClr val="accent1">
                    <a:lumMod val="75000"/>
                  </a:schemeClr>
                </a:solidFill>
                <a:latin typeface="Calibri" panose="020F0502020204030204"/>
                <a:ea typeface="+mn-lt"/>
                <a:cs typeface="Calibri" panose="020F0502020204030204"/>
              </a:rPr>
              <a:t> </a:t>
            </a:r>
            <a:r>
              <a:rPr kumimoji="0" lang="en-US" sz="19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ZE Infrastructure Siting, and Program Outcomes (Susan A.) </a:t>
            </a:r>
            <a:endParaRPr lang="en-US" sz="1900" b="0"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Fernando Gaytan, Staff Attorney, </a:t>
            </a:r>
            <a:r>
              <a:rPr kumimoji="0" lang="en-US" sz="1900"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EarthJustice</a:t>
            </a:r>
            <a:endParaRPr lang="en-US" sz="190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Christopher Chavez, Deputy Policy Director, Coalition for Clean Air </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 Saleh, Councilmember, City of Bell  </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defRPr/>
            </a:pPr>
            <a:r>
              <a:rPr lang="en-US" sz="1900">
                <a:solidFill>
                  <a:srgbClr val="000000"/>
                </a:solidFill>
                <a:latin typeface="Calibri" panose="020F0502020204030204"/>
                <a:ea typeface="+mn-lt"/>
                <a:cs typeface="Calibri" panose="020F0502020204030204"/>
              </a:rPr>
              <a:t>Carlos Montez, LA Metro</a:t>
            </a: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Ambar Rivera, Staff Researcher, Communities for a Better Environment</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Alison Linder, Senior Regional Planner, Southern California Association of Governments</a:t>
            </a:r>
            <a:endParaRPr lang="en-US" sz="19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pPr>
            <a:r>
              <a:rPr lang="en-US" sz="1900">
                <a:solidFill>
                  <a:srgbClr val="000000"/>
                </a:solidFill>
                <a:latin typeface="Calibri" panose="020F0502020204030204"/>
                <a:ea typeface="+mn-lt"/>
                <a:cs typeface="Calibri" panose="020F0502020204030204"/>
              </a:rPr>
              <a:t>Marisa Perez, Transportation Policy Advisor, Gateway Cities Council of Governments </a:t>
            </a:r>
          </a:p>
          <a:p>
            <a:pPr marL="396875" lvl="1" indent="-282575">
              <a:buFont typeface="Calibri" panose="020F0502020204030204" pitchFamily="34" charset="0"/>
              <a:buChar char="&gt;"/>
            </a:pPr>
            <a:r>
              <a:rPr lang="en-US" sz="1900">
                <a:solidFill>
                  <a:srgbClr val="000000"/>
                </a:solidFill>
                <a:latin typeface="Calibri" panose="020F0502020204030204"/>
                <a:ea typeface="+mn-lt"/>
                <a:cs typeface="Calibri" panose="020F0502020204030204"/>
              </a:rPr>
              <a:t>Lynda Bybee, Consultant, Gateway Cities Council of Government </a:t>
            </a:r>
          </a:p>
          <a:p>
            <a:pPr marL="401955" lvl="1">
              <a:buFont typeface="Calibri" panose="020F0502020204030204" pitchFamily="34" charset="0"/>
              <a:buChar char="&gt;"/>
              <a:defRPr/>
            </a:pPr>
            <a:r>
              <a:rPr lang="en-US" sz="1900">
                <a:solidFill>
                  <a:srgbClr val="000000"/>
                </a:solidFill>
                <a:latin typeface="Calibri" panose="020F0502020204030204"/>
                <a:cs typeface="Calibri"/>
              </a:rPr>
              <a:t>Phyllis </a:t>
            </a:r>
            <a:r>
              <a:rPr lang="en-US" sz="1900" err="1">
                <a:solidFill>
                  <a:srgbClr val="000000"/>
                </a:solidFill>
                <a:latin typeface="Calibri" panose="020F0502020204030204"/>
                <a:cs typeface="Calibri"/>
              </a:rPr>
              <a:t>Ollison</a:t>
            </a:r>
            <a:r>
              <a:rPr lang="en-US" sz="1900">
                <a:solidFill>
                  <a:srgbClr val="000000"/>
                </a:solidFill>
                <a:latin typeface="Calibri" panose="020F0502020204030204"/>
                <a:cs typeface="Calibri"/>
              </a:rPr>
              <a:t>, CLC Member</a:t>
            </a:r>
          </a:p>
          <a:p>
            <a:pPr marL="401955" lvl="1">
              <a:buFont typeface="Calibri" panose="020F0502020204030204" pitchFamily="34" charset="0"/>
              <a:buChar char="&gt;"/>
              <a:defRPr/>
            </a:pPr>
            <a:r>
              <a:rPr lang="en-US" sz="1900" err="1">
                <a:solidFill>
                  <a:srgbClr val="000000"/>
                </a:solidFill>
                <a:latin typeface="Calibri" panose="020F0502020204030204"/>
                <a:cs typeface="Calibri"/>
              </a:rPr>
              <a:t>Tiesha</a:t>
            </a:r>
            <a:r>
              <a:rPr lang="en-US" sz="1900">
                <a:solidFill>
                  <a:srgbClr val="000000"/>
                </a:solidFill>
                <a:latin typeface="Calibri" panose="020F0502020204030204"/>
                <a:cs typeface="Calibri"/>
              </a:rPr>
              <a:t> Davis, CLC Member</a:t>
            </a:r>
          </a:p>
          <a:p>
            <a:pPr marL="401955" lvl="1">
              <a:buFont typeface="Calibri" panose="020F0502020204030204" pitchFamily="34" charset="0"/>
              <a:buChar char="&gt;"/>
              <a:defRPr/>
            </a:pPr>
            <a:endParaRPr lang="en-US" sz="1900">
              <a:solidFill>
                <a:srgbClr val="000000"/>
              </a:solidFill>
              <a:latin typeface="Calibri" panose="020F0502020204030204"/>
              <a:cs typeface="Calibri"/>
            </a:endParaRPr>
          </a:p>
          <a:p>
            <a:pPr marL="116205" lvl="1" indent="0">
              <a:buFont typeface="Arial" panose="020B0604020202020204" pitchFamily="34" charset="0"/>
              <a:buNone/>
              <a:defRPr/>
            </a:pPr>
            <a:endParaRPr lang="en-US" sz="1900">
              <a:solidFill>
                <a:srgbClr val="000000"/>
              </a:solidFill>
              <a:latin typeface="Calibri" panose="020F0502020204030204"/>
              <a:cs typeface="Calibri"/>
            </a:endParaRPr>
          </a:p>
          <a:p>
            <a:pPr marL="0" marR="0" lvl="0" indent="0" algn="l" defTabSz="914400" rtl="0" eaLnBrk="1" fontAlgn="auto" latinLnBrk="0" hangingPunct="1">
              <a:lnSpc>
                <a:spcPct val="90000"/>
              </a:lnSpc>
              <a:spcBef>
                <a:spcPts val="1000"/>
              </a:spcBef>
              <a:spcAft>
                <a:spcPts val="0"/>
              </a:spcAft>
              <a:buClrTx/>
              <a:buSzPct val="90000"/>
              <a:buNone/>
              <a:tabLst/>
              <a:defRPr/>
            </a:pPr>
            <a:r>
              <a:rPr kumimoji="0" lang="en-US" sz="1900" b="1" i="0" u="none" strike="noStrike" kern="1200" cap="none" spc="0" normalizeH="0" baseline="0" noProof="0">
                <a:ln>
                  <a:noFill/>
                </a:ln>
                <a:solidFill>
                  <a:schemeClr val="accent1">
                    <a:lumMod val="75000"/>
                  </a:schemeClr>
                </a:solidFill>
                <a:effectLst/>
                <a:uLnTx/>
                <a:uFillTx/>
                <a:latin typeface="Calibri" panose="020F0502020204030204"/>
                <a:ea typeface="+mn-ea"/>
                <a:cs typeface="Calibri"/>
              </a:rPr>
              <a:t>#2 – Strategic Partnerships and Funding Opportunities (Michael)</a:t>
            </a:r>
            <a:endParaRPr kumimoji="0" lang="en-US" sz="19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endParaRPr>
          </a:p>
          <a:p>
            <a:pPr marL="401955" lvl="1">
              <a:buFont typeface="Calibri" panose="020F0502020204030204" pitchFamily="34" charset="0"/>
              <a:buChar char="&gt;"/>
              <a:defRPr/>
            </a:pPr>
            <a:r>
              <a:rPr lang="en-US" sz="1900">
                <a:ea typeface="+mn-lt"/>
                <a:cs typeface="+mn-lt"/>
              </a:rPr>
              <a:t>Michael Leue, Chief Executive Officer, Alameda Corridor Transportation Authority  </a:t>
            </a:r>
          </a:p>
          <a:p>
            <a:pPr marL="401955" lvl="1">
              <a:buFont typeface="Calibri" panose="020F0502020204030204" pitchFamily="34" charset="0"/>
              <a:buChar char="&gt;"/>
              <a:defRPr/>
            </a:pPr>
            <a:r>
              <a:rPr lang="en-US" sz="1900">
                <a:ea typeface="+mn-lt"/>
                <a:cs typeface="+mn-lt"/>
              </a:rPr>
              <a:t>Jack Symington, Program Manager, Transportation, Los Angeles Cleantech Incubator   </a:t>
            </a:r>
          </a:p>
          <a:p>
            <a:pPr marL="401955" lvl="1">
              <a:buFont typeface="Calibri" panose="020F0502020204030204" pitchFamily="34" charset="0"/>
              <a:buChar char="&gt;"/>
              <a:defRPr/>
            </a:pPr>
            <a:r>
              <a:rPr lang="en-US" sz="1900">
                <a:ea typeface="+mn-lt"/>
                <a:cs typeface="+mn-lt"/>
              </a:rPr>
              <a:t>Krystal Swinton, Senior Manager, Southern California Edison </a:t>
            </a:r>
          </a:p>
          <a:p>
            <a:pPr marL="401955" lvl="1">
              <a:buFont typeface="Calibri" panose="020F0502020204030204" pitchFamily="34" charset="0"/>
              <a:buChar char="&gt;"/>
              <a:defRPr/>
            </a:pPr>
            <a:r>
              <a:rPr lang="en-US" sz="1900">
                <a:ea typeface="+mn-lt"/>
                <a:cs typeface="+mn-lt"/>
              </a:rPr>
              <a:t>Thomas </a:t>
            </a:r>
            <a:r>
              <a:rPr lang="en-US" sz="1900" err="1">
                <a:ea typeface="+mn-lt"/>
                <a:cs typeface="+mn-lt"/>
              </a:rPr>
              <a:t>Jelenic</a:t>
            </a:r>
            <a:r>
              <a:rPr lang="en-US" sz="1900">
                <a:ea typeface="+mn-lt"/>
                <a:cs typeface="+mn-lt"/>
              </a:rPr>
              <a:t>, Vice President, Pacific Merchant Shipping Association </a:t>
            </a:r>
            <a:endParaRPr lang="en-US" sz="1900">
              <a:cs typeface="Calibri"/>
            </a:endParaRPr>
          </a:p>
          <a:p>
            <a:pPr marL="401955" lvl="1">
              <a:buFont typeface="Calibri" panose="020F0502020204030204" pitchFamily="34" charset="0"/>
              <a:buChar char="&gt;"/>
              <a:defRPr/>
            </a:pPr>
            <a:r>
              <a:rPr lang="en-US" sz="1900">
                <a:ea typeface="+mn-lt"/>
                <a:cs typeface="+mn-lt"/>
              </a:rPr>
              <a:t>Leela Rao, Port of Long Beach</a:t>
            </a:r>
          </a:p>
          <a:p>
            <a:pPr marL="401955" lvl="1">
              <a:buFont typeface="Calibri" panose="020F0502020204030204" pitchFamily="34" charset="0"/>
              <a:buChar char="&gt;"/>
              <a:defRPr/>
            </a:pPr>
            <a:r>
              <a:rPr lang="en-US" sz="1900" err="1">
                <a:ea typeface="+mn-lt"/>
                <a:cs typeface="+mn-lt"/>
              </a:rPr>
              <a:t>Kekoa</a:t>
            </a:r>
            <a:r>
              <a:rPr lang="en-US" sz="1900">
                <a:ea typeface="+mn-lt"/>
                <a:cs typeface="+mn-lt"/>
              </a:rPr>
              <a:t> Anderson, Gateway Cities COG</a:t>
            </a:r>
          </a:p>
          <a:p>
            <a:pPr marL="401955" lvl="1">
              <a:buFont typeface="Calibri" panose="020F0502020204030204" pitchFamily="34" charset="0"/>
              <a:buChar char="&gt;"/>
              <a:defRPr/>
            </a:pPr>
            <a:r>
              <a:rPr lang="en-US" sz="1900">
                <a:solidFill>
                  <a:srgbClr val="000000"/>
                </a:solidFill>
                <a:latin typeface="Calibri" panose="020F0502020204030204"/>
                <a:ea typeface="+mn-lt"/>
                <a:cs typeface="Calibri" panose="020F0502020204030204"/>
              </a:rPr>
              <a:t>James </a:t>
            </a:r>
            <a:r>
              <a:rPr lang="en-US" sz="1900" err="1">
                <a:ea typeface="+mn-lt"/>
                <a:cs typeface="+mn-lt"/>
              </a:rPr>
              <a:t>Shankel</a:t>
            </a:r>
            <a:r>
              <a:rPr lang="en-US" sz="1900">
                <a:ea typeface="+mn-lt"/>
                <a:cs typeface="+mn-lt"/>
              </a:rPr>
              <a:t>, Caltrans, District 7</a:t>
            </a:r>
          </a:p>
          <a:p>
            <a:pPr marL="401955" marR="0" lvl="1" fontAlgn="auto">
              <a:spcAft>
                <a:spcPts val="0"/>
              </a:spcAft>
              <a:buClrTx/>
              <a:buFont typeface="Calibri" panose="020F0502020204030204" pitchFamily="34" charset="0"/>
              <a:buChar char="&gt;"/>
              <a:tabLst/>
              <a:defRPr/>
            </a:pPr>
            <a:r>
              <a:rPr lang="en-US" sz="1900">
                <a:ea typeface="+mn-lt"/>
                <a:cs typeface="+mn-lt"/>
              </a:rPr>
              <a:t>Natalia Ospina, Natural Resources Defense Council</a:t>
            </a:r>
          </a:p>
          <a:p>
            <a:pPr marR="0" indent="-285750" algn="l" defTabSz="914400" rtl="0" eaLnBrk="1" fontAlgn="auto" latinLnBrk="0" hangingPunct="1">
              <a:lnSpc>
                <a:spcPct val="90000"/>
              </a:lnSpc>
              <a:spcAft>
                <a:spcPts val="0"/>
              </a:spcAft>
              <a:buClrTx/>
              <a:buSzPct val="90000"/>
              <a:buFont typeface="System Font Regular" panose="020B0604020202020204" pitchFamily="34" charset="0"/>
              <a:buChar char="&gt;"/>
              <a:tabLst/>
              <a:defRPr/>
            </a:pPr>
            <a:endParaRPr lang="en-US" sz="2100" b="1" i="0" u="none" strike="noStrike" kern="1200" cap="none" spc="0" normalizeH="0" baseline="0" noProof="0">
              <a:ln>
                <a:noFill/>
              </a:ln>
              <a:solidFill>
                <a:srgbClr val="000000"/>
              </a:solidFill>
              <a:effectLst/>
              <a:uLnTx/>
              <a:uFillTx/>
              <a:latin typeface="Calibri" panose="020F0502020204030204"/>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lvl="1">
              <a:defRPr/>
            </a:pPr>
            <a:endParaRPr lang="en-US">
              <a:solidFill>
                <a:srgbClr val="000000"/>
              </a:solidFill>
              <a:latin typeface="Calibri" panose="020F0502020204030204"/>
              <a:ea typeface="+mn-lt"/>
              <a:cs typeface="Calibri" panose="020F0502020204030204"/>
            </a:endParaRPr>
          </a:p>
        </p:txBody>
      </p:sp>
    </p:spTree>
    <p:extLst>
      <p:ext uri="{BB962C8B-B14F-4D97-AF65-F5344CB8AC3E}">
        <p14:creationId xmlns:p14="http://schemas.microsoft.com/office/powerpoint/2010/main" val="695250183"/>
      </p:ext>
    </p:extLst>
  </p:cSld>
  <p:clrMapOvr>
    <a:masterClrMapping/>
  </p:clrMapOvr>
  <p:extLst>
    <p:ext uri="{6950BFC3-D8DA-4A85-94F7-54DA5524770B}">
      <p188:commentRel xmlns:p188="http://schemas.microsoft.com/office/powerpoint/2018/8/main" r:id="rId3"/>
    </p:ext>
  </p:extLst>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63101" y="169872"/>
            <a:ext cx="8903447"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panose="020F0502020204030204"/>
              </a:rPr>
              <a:t>Strategy #1: Stakeholder Engagement and Collaboration </a:t>
            </a:r>
            <a:endParaRPr lang="en-US" sz="28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015246"/>
            <a:ext cx="11087099" cy="5057508"/>
          </a:xfrm>
        </p:spPr>
        <p:txBody>
          <a:bodyPr vert="horz" lIns="91440" tIns="45720" rIns="91440" bIns="45720" rtlCol="0" anchor="t">
            <a:noAutofit/>
          </a:bodyPr>
          <a:lstStyle/>
          <a:p>
            <a:pPr marL="0" indent="0">
              <a:buFont typeface="System Font Regular"/>
              <a:buNone/>
              <a:defRPr/>
            </a:pPr>
            <a:r>
              <a:rPr lang="en-US" sz="1600" b="1">
                <a:ea typeface="+mn-lt"/>
                <a:cs typeface="+mn-lt"/>
              </a:rPr>
              <a:t>Strategy 2.1 Establish a Zero-Emission Truck Working Group consisting of representatives from community groups, local/state/federal agencies, the trucking industry, air quality regulators, the ports, utilities, Caltrans, researchers, and manufacturers.</a:t>
            </a:r>
            <a:endParaRPr lang="en-US">
              <a:cs typeface="Calibri"/>
            </a:endParaRPr>
          </a:p>
          <a:p>
            <a:pPr marL="857250">
              <a:buFont typeface="Wingdings" panose="05000000000000000000" pitchFamily="2" charset="2"/>
              <a:buChar char="ü"/>
              <a:defRPr/>
            </a:pPr>
            <a:r>
              <a:rPr lang="en-US" sz="1600">
                <a:ea typeface="+mn-lt"/>
                <a:cs typeface="+mn-lt"/>
              </a:rPr>
              <a:t>Working with Metro and Caltrans 710 Task Force, Equity Working Group, and Office of Equity and Race, identify equity issues related to the development and implementation of the ZEV initiative, focusing on avoiding unnecessary financial, operational and quality of life burdens on equity-focused communities.</a:t>
            </a:r>
          </a:p>
          <a:p>
            <a:pPr marL="1028700" lvl="1">
              <a:buFont typeface="Wingdings" panose="05000000000000000000" pitchFamily="2" charset="2"/>
              <a:buChar char="q"/>
              <a:defRPr/>
            </a:pPr>
            <a:r>
              <a:rPr lang="en-US" sz="1600" i="1">
                <a:solidFill>
                  <a:srgbClr val="00B4BD"/>
                </a:solidFill>
                <a:ea typeface="+mn-lt"/>
                <a:cs typeface="+mn-lt"/>
              </a:rPr>
              <a:t>Engage with community leaders and community-based organizations to leverage existing connections to communities throughout the corridor when determining infrastructure siting</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Understand the physical and noise impacts of stations in communities</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Understand concerns about impacts on safety, access, and condition of local streets</a:t>
            </a:r>
            <a:endParaRPr lang="en-US" sz="1600">
              <a:solidFill>
                <a:srgbClr val="00B4BD"/>
              </a:solidFill>
              <a:ea typeface="+mn-lt"/>
              <a:cs typeface="+mn-lt"/>
            </a:endParaRPr>
          </a:p>
          <a:p>
            <a:pPr marL="1028700" lvl="1">
              <a:buFont typeface="Wingdings" panose="05000000000000000000" pitchFamily="2" charset="2"/>
              <a:buChar char="q"/>
              <a:defRPr/>
            </a:pPr>
            <a:r>
              <a:rPr lang="en-US" sz="1600" i="1">
                <a:solidFill>
                  <a:srgbClr val="00B4BD"/>
                </a:solidFill>
                <a:ea typeface="+mn-lt"/>
                <a:cs typeface="+mn-lt"/>
              </a:rPr>
              <a:t>Highlight the importance of community input, engagement, and transparency</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Employ walk-up informational centers to discuss jobs, trainings, and the zero-emissions movement.</a:t>
            </a:r>
            <a:endParaRPr lang="en-US" sz="1600">
              <a:solidFill>
                <a:srgbClr val="00B4BD"/>
              </a:solidFill>
              <a:ea typeface="+mn-lt"/>
              <a:cs typeface="+mn-lt"/>
            </a:endParaRPr>
          </a:p>
          <a:p>
            <a:pPr marL="1485900" lvl="2">
              <a:buFont typeface="Wingdings" panose="05000000000000000000" pitchFamily="2" charset="2"/>
              <a:buChar char="q"/>
              <a:defRPr/>
            </a:pPr>
            <a:r>
              <a:rPr lang="en-US" sz="1600" i="1">
                <a:solidFill>
                  <a:srgbClr val="00B4BD"/>
                </a:solidFill>
                <a:ea typeface="+mn-lt"/>
                <a:cs typeface="+mn-lt"/>
              </a:rPr>
              <a:t>Ensure there is proper context and clarity around these discussions</a:t>
            </a:r>
            <a:endParaRPr lang="en-US" sz="1600">
              <a:solidFill>
                <a:srgbClr val="00B4BD"/>
              </a:solidFill>
              <a:ea typeface="+mn-lt"/>
              <a:cs typeface="+mn-lt"/>
            </a:endParaRPr>
          </a:p>
          <a:p>
            <a:pPr marL="1028700" lvl="1">
              <a:buFont typeface="Wingdings" panose="05000000000000000000" pitchFamily="2" charset="2"/>
              <a:buChar char="q"/>
              <a:defRPr/>
            </a:pPr>
            <a:r>
              <a:rPr lang="en-US" sz="1600" i="1">
                <a:solidFill>
                  <a:srgbClr val="00B4BD"/>
                </a:solidFill>
                <a:ea typeface="+mn-lt"/>
                <a:cs typeface="+mn-lt"/>
              </a:rPr>
              <a:t>Work with trucking associations and EV companies to understand effective placement and operational considerations for ZE infrastructure</a:t>
            </a:r>
            <a:endParaRPr lang="en-US" sz="1600">
              <a:solidFill>
                <a:srgbClr val="00B4BD"/>
              </a:solidFill>
              <a:ea typeface="+mn-lt"/>
              <a:cs typeface="+mn-lt"/>
            </a:endParaRPr>
          </a:p>
          <a:p>
            <a:pPr marL="1028700" lvl="1">
              <a:buFont typeface="Wingdings" panose="05000000000000000000" pitchFamily="2" charset="2"/>
              <a:buChar char="q"/>
              <a:defRPr/>
            </a:pPr>
            <a:r>
              <a:rPr lang="en-US" sz="1600" i="1">
                <a:solidFill>
                  <a:srgbClr val="00B4BD"/>
                </a:solidFill>
                <a:ea typeface="+mn-lt"/>
                <a:cs typeface="+mn-lt"/>
              </a:rPr>
              <a:t>Ensure affected communities benefit directly from implementation of the ZE Truck Program, including job opportunities</a:t>
            </a:r>
            <a:endParaRPr lang="en-US" sz="1600" i="1" baseline="30000">
              <a:solidFill>
                <a:srgbClr val="00B4BD"/>
              </a:solidFill>
              <a:ea typeface="+mn-lt"/>
              <a:cs typeface="+mn-lt"/>
            </a:endParaRPr>
          </a:p>
          <a:p>
            <a:pPr marL="1028700" lvl="1">
              <a:buFont typeface="Wingdings" panose="05000000000000000000" pitchFamily="2" charset="2"/>
              <a:buChar char="q"/>
              <a:defRPr/>
            </a:pPr>
            <a:r>
              <a:rPr lang="en-US" sz="1600" i="1">
                <a:solidFill>
                  <a:schemeClr val="tx2"/>
                </a:solidFill>
                <a:ea typeface="+mn-lt"/>
                <a:cs typeface="+mn-lt"/>
              </a:rPr>
              <a:t>Do not utilize eminent domain to site ZE infrastructure</a:t>
            </a:r>
          </a:p>
          <a:p>
            <a:pPr marL="1028700" lvl="1">
              <a:buFont typeface="Arial"/>
              <a:buChar char="•"/>
              <a:defRPr/>
            </a:pPr>
            <a:endParaRPr lang="en-US" sz="1600">
              <a:solidFill>
                <a:srgbClr val="00B4BD"/>
              </a:solidFill>
              <a:ea typeface="+mn-lt"/>
              <a:cs typeface="+mn-lt"/>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14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147440" y="184249"/>
            <a:ext cx="10111145" cy="523220"/>
          </a:xfrm>
          <a:prstGeom prst="rect">
            <a:avLst/>
          </a:prstGeom>
          <a:noFill/>
        </p:spPr>
        <p:txBody>
          <a:bodyPr wrap="square" lIns="91440" tIns="45720" rIns="91440" bIns="45720" rtlCol="0" anchor="t">
            <a:spAutoFit/>
          </a:bodyPr>
          <a:lstStyle/>
          <a:p>
            <a:pPr>
              <a:defRPr/>
            </a:pPr>
            <a:r>
              <a:rPr lang="en-US" sz="2800" b="1">
                <a:solidFill>
                  <a:srgbClr val="FFFFFF"/>
                </a:solidFill>
                <a:latin typeface="Calibri"/>
              </a:rPr>
              <a:t>Strategy #1: Stakeholder Engagement and Collaboration cont.</a:t>
            </a:r>
            <a:endParaRPr lang="en-US" sz="28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015246"/>
            <a:ext cx="11087099" cy="5057508"/>
          </a:xfrm>
        </p:spPr>
        <p:txBody>
          <a:bodyPr vert="horz" lIns="91440" tIns="45720" rIns="91440" bIns="45720" rtlCol="0" anchor="t">
            <a:noAutofit/>
          </a:bodyPr>
          <a:lstStyle/>
          <a:p>
            <a:pPr marL="0" indent="0">
              <a:buFont typeface="System Font Regular"/>
              <a:buNone/>
              <a:defRPr/>
            </a:pPr>
            <a:r>
              <a:rPr lang="en-US" sz="1600" b="1">
                <a:ea typeface="+mn-lt"/>
                <a:cs typeface="+mn-lt"/>
              </a:rPr>
              <a:t>Strategy 2.1 Establish a Zero Emission Truck Working Group consisting of representatives from community groups, local/state/federal agencies, the trucking industry, air quality regulators, the ports, utilities, Caltrans, researchers, and manufacturers</a:t>
            </a:r>
            <a:endParaRPr lang="en-US" sz="1600" b="1">
              <a:solidFill>
                <a:srgbClr val="2AB4C8"/>
              </a:solidFill>
              <a:ea typeface="+mn-lt"/>
              <a:cs typeface="+mn-lt"/>
            </a:endParaRPr>
          </a:p>
          <a:p>
            <a:pPr marL="857250">
              <a:buFont typeface="Arial"/>
              <a:buChar char="•"/>
              <a:defRPr/>
            </a:pPr>
            <a:r>
              <a:rPr lang="en-US" sz="1600">
                <a:ea typeface="+mn-lt"/>
                <a:cs typeface="+mn-lt"/>
              </a:rPr>
              <a:t>Develop small groups to focus on equity implications, coordination with existing regional efforts, technology and funding/financing. </a:t>
            </a:r>
          </a:p>
          <a:p>
            <a:pPr marL="857250">
              <a:buFont typeface="Arial"/>
              <a:buChar char="•"/>
              <a:defRPr/>
            </a:pPr>
            <a:r>
              <a:rPr lang="en-US" sz="1600">
                <a:ea typeface="+mn-lt"/>
                <a:cs typeface="+mn-lt"/>
              </a:rPr>
              <a:t>Ensure that planning, development and deployment of vehicle technologies and supporting infrastructure take place in a concerted and simultaneous manner. </a:t>
            </a:r>
          </a:p>
          <a:p>
            <a:pPr marL="1028700" lvl="1">
              <a:buFont typeface="Wingdings"/>
              <a:buChar char="q"/>
              <a:defRPr/>
            </a:pPr>
            <a:r>
              <a:rPr lang="en-US" sz="1600" i="1">
                <a:solidFill>
                  <a:srgbClr val="00B4BD"/>
                </a:solidFill>
                <a:ea typeface="+mn-lt"/>
                <a:cs typeface="+mn-lt"/>
              </a:rPr>
              <a:t>Site infrastructure in conjunction with Metro partners and collaborative study-GCCOG/Metro-cities.</a:t>
            </a:r>
            <a:endParaRPr lang="en-US" sz="1600" i="1" u="sng">
              <a:solidFill>
                <a:srgbClr val="00B4BD"/>
              </a:solidFill>
              <a:ea typeface="+mn-lt"/>
              <a:cs typeface="+mn-lt"/>
            </a:endParaRPr>
          </a:p>
          <a:p>
            <a:pPr marL="857250">
              <a:buFont typeface="Arial"/>
              <a:buChar char="•"/>
              <a:defRPr/>
            </a:pPr>
            <a:r>
              <a:rPr lang="en-US" sz="1600">
                <a:ea typeface="+mn-lt"/>
                <a:cs typeface="+mn-lt"/>
              </a:rPr>
              <a:t>Work with regional partners to ensure that LA County will have a sufficient labor pool with appropriate skillsets to meet the increasing demand for new technology-based vehicles and infrastructure maintenance and operations.</a:t>
            </a:r>
          </a:p>
          <a:p>
            <a:pPr marL="1028700" lvl="1">
              <a:buFont typeface="Wingdings"/>
              <a:buChar char="q"/>
              <a:defRPr/>
            </a:pPr>
            <a:r>
              <a:rPr lang="en-US" sz="1600" i="1">
                <a:solidFill>
                  <a:srgbClr val="00B4BD"/>
                </a:solidFill>
                <a:ea typeface="+mn-lt"/>
                <a:cs typeface="+mn-lt"/>
              </a:rPr>
              <a:t>Ensure that corridor residents have access to job opportunities</a:t>
            </a:r>
            <a:endParaRPr lang="en-US" sz="1600">
              <a:solidFill>
                <a:srgbClr val="00B4BD"/>
              </a:solidFill>
              <a:ea typeface="+mn-lt"/>
              <a:cs typeface="+mn-lt"/>
            </a:endParaRPr>
          </a:p>
          <a:p>
            <a:pPr marL="1485900" lvl="2">
              <a:buFont typeface="Wingdings"/>
              <a:buChar char="q"/>
              <a:defRPr/>
            </a:pPr>
            <a:r>
              <a:rPr lang="en-US" sz="1600" i="1">
                <a:solidFill>
                  <a:srgbClr val="00B4BD"/>
                </a:solidFill>
                <a:ea typeface="+mn-lt"/>
                <a:cs typeface="+mn-lt"/>
              </a:rPr>
              <a:t>Engage with colleges, vocational schools, and training programs to develop job training programs that will benefit residents of the corridor</a:t>
            </a:r>
            <a:endParaRPr lang="en-US" sz="1600">
              <a:solidFill>
                <a:srgbClr val="00B4BD"/>
              </a:solidFill>
              <a:ea typeface="+mn-lt"/>
              <a:cs typeface="+mn-lt"/>
            </a:endParaRPr>
          </a:p>
          <a:p>
            <a:pPr marL="1485900" lvl="2">
              <a:buFont typeface="Wingdings"/>
              <a:buChar char="q"/>
              <a:defRPr/>
            </a:pPr>
            <a:r>
              <a:rPr lang="en-US" sz="1600" i="1">
                <a:solidFill>
                  <a:srgbClr val="00B4BD"/>
                </a:solidFill>
                <a:ea typeface="+mn-lt"/>
                <a:cs typeface="+mn-lt"/>
              </a:rPr>
              <a:t>Establish partnership with LA County Workforce Development Board, Cal State Long Beach, and other key job training organizations throughout the corridor</a:t>
            </a:r>
            <a:endParaRPr lang="en-US" sz="1600" i="1" baseline="30000">
              <a:solidFill>
                <a:srgbClr val="00B4BD"/>
              </a:solidFill>
              <a:ea typeface="+mn-lt"/>
              <a:cs typeface="+mn-lt"/>
            </a:endParaRPr>
          </a:p>
          <a:p>
            <a:pPr marL="857250">
              <a:buFont typeface="Arial"/>
              <a:buChar char="•"/>
              <a:defRPr/>
            </a:pPr>
            <a:r>
              <a:rPr lang="en-US" sz="1600">
                <a:ea typeface="+mn-lt"/>
                <a:cs typeface="+mn-lt"/>
              </a:rPr>
              <a:t>Identify and prioritize specific clean truck programs to be developed through the initiative. </a:t>
            </a:r>
          </a:p>
          <a:p>
            <a:pPr marL="1028700" lvl="1">
              <a:buFont typeface="Wingdings"/>
              <a:buChar char="q"/>
              <a:defRPr/>
            </a:pPr>
            <a:r>
              <a:rPr lang="en-US" sz="1600" i="1">
                <a:solidFill>
                  <a:srgbClr val="00B4BD"/>
                </a:solidFill>
                <a:ea typeface="+mn-lt"/>
                <a:cs typeface="+mn-lt"/>
              </a:rPr>
              <a:t>Support with technical assistance to help small businesses purchasing</a:t>
            </a:r>
            <a:endParaRPr lang="en-US" sz="1600" i="1" baseline="30000">
              <a:solidFill>
                <a:srgbClr val="00B4BD"/>
              </a:solidFill>
              <a:ea typeface="+mn-lt"/>
              <a:cs typeface="+mn-lt"/>
            </a:endParaRPr>
          </a:p>
          <a:p>
            <a:pPr marL="857250">
              <a:buFont typeface="Arial"/>
              <a:buChar char="•"/>
              <a:defRPr/>
            </a:pPr>
            <a:r>
              <a:rPr lang="en-US" sz="1600">
                <a:ea typeface="+mn-lt"/>
                <a:cs typeface="+mn-lt"/>
              </a:rPr>
              <a:t>Propose governance and delivery mechanisms to oversee and implement the ZEV initiative’s various programs. </a:t>
            </a:r>
          </a:p>
          <a:p>
            <a:pPr marL="0" indent="-457200">
              <a:lnSpc>
                <a:spcPct val="100000"/>
              </a:lnSpc>
              <a:spcBef>
                <a:spcPts val="0"/>
              </a:spcBef>
              <a:spcAft>
                <a:spcPts val="1000"/>
              </a:spcAft>
              <a:buFont typeface="Arial"/>
              <a:buChar char="•"/>
              <a:defRPr/>
            </a:pPr>
            <a:endParaRPr lang="en-US" sz="1600">
              <a:ea typeface="+mn-lt"/>
              <a:cs typeface="+mn-lt"/>
            </a:endParaRPr>
          </a:p>
          <a:p>
            <a:pPr marL="285750" lvl="1">
              <a:lnSpc>
                <a:spcPct val="100000"/>
              </a:lnSpc>
              <a:spcBef>
                <a:spcPts val="0"/>
              </a:spcBef>
              <a:spcAft>
                <a:spcPts val="1000"/>
              </a:spcAft>
              <a:buFont typeface="Arial" panose="020B0604020202020204" pitchFamily="34" charset="0"/>
              <a:buChar char="•"/>
              <a:defRPr/>
            </a:pPr>
            <a:endParaRPr lang="en-US" sz="1600">
              <a:cs typeface="Calibri"/>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145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47077" y="38928"/>
            <a:ext cx="8903447" cy="830997"/>
          </a:xfrm>
          <a:prstGeom prst="rect">
            <a:avLst/>
          </a:prstGeom>
          <a:noFill/>
        </p:spPr>
        <p:txBody>
          <a:bodyPr wrap="square" lIns="91440" tIns="45720" rIns="91440" bIns="45720" rtlCol="0" anchor="t">
            <a:spAutoFit/>
          </a:bodyPr>
          <a:lstStyle/>
          <a:p>
            <a:pPr>
              <a:defRPr/>
            </a:pPr>
            <a:r>
              <a:rPr lang="en-US" sz="2400" b="1">
                <a:solidFill>
                  <a:srgbClr val="FFFFFF"/>
                </a:solidFill>
                <a:latin typeface="Calibri" panose="020F0502020204030204"/>
              </a:rPr>
              <a:t>Strategy #2: Develop an information clearinghouse in partnership with other agencies for Countywide Clean Truck Initiative programs.</a:t>
            </a:r>
            <a:endParaRPr lang="en-US" sz="2400" b="1">
              <a:solidFill>
                <a:srgbClr val="FFFFFF"/>
              </a:solidFill>
              <a:latin typeface="Calibri" panose="020F0502020204030204"/>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928982"/>
            <a:ext cx="11087099" cy="5057508"/>
          </a:xfrm>
        </p:spPr>
        <p:txBody>
          <a:bodyPr vert="horz" lIns="91440" tIns="45720" rIns="91440" bIns="45720" rtlCol="0" anchor="t">
            <a:noAutofit/>
          </a:bodyPr>
          <a:lstStyle/>
          <a:p>
            <a:pPr marL="0" marR="0" indent="0">
              <a:spcBef>
                <a:spcPts val="200"/>
              </a:spcBef>
              <a:spcAft>
                <a:spcPts val="0"/>
              </a:spcAft>
              <a:buNone/>
            </a:pPr>
            <a:endParaRPr lang="en-US" sz="1300" b="1">
              <a:solidFill>
                <a:srgbClr val="2F5496"/>
              </a:solidFill>
              <a:effectLst/>
              <a:latin typeface="Calibri Light"/>
              <a:ea typeface="Yu Gothic Light"/>
              <a:cs typeface="Times New Roman"/>
            </a:endParaRPr>
          </a:p>
          <a:p>
            <a:pPr>
              <a:lnSpc>
                <a:spcPct val="107000"/>
              </a:lnSpc>
              <a:spcBef>
                <a:spcPts val="0"/>
              </a:spcBef>
              <a:buFont typeface="Arial"/>
              <a:buChar char="•"/>
            </a:pPr>
            <a:r>
              <a:rPr lang="en-US" sz="1600">
                <a:effectLst/>
                <a:latin typeface="Calibri"/>
                <a:ea typeface="Yu Mincho"/>
                <a:cs typeface="Arial"/>
              </a:rPr>
              <a:t>Develop a collaborative structure for maintaining an information clearinghouse with local, regional, state and national partner agencies.</a:t>
            </a:r>
            <a:r>
              <a:rPr lang="en-US" sz="1600">
                <a:latin typeface="Calibri"/>
                <a:ea typeface="Yu Mincho"/>
                <a:cs typeface="Arial"/>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R="0" lvl="2">
              <a:lnSpc>
                <a:spcPct val="107000"/>
              </a:lnSpc>
              <a:spcBef>
                <a:spcPts val="0"/>
              </a:spcBef>
              <a:spcAft>
                <a:spcPts val="0"/>
              </a:spcAft>
              <a:buFont typeface="Wingdings" panose="02070309020205020404" pitchFamily="49" charset="0"/>
              <a:buChar char="q"/>
            </a:pPr>
            <a:r>
              <a:rPr lang="en-US" sz="1600" i="1">
                <a:solidFill>
                  <a:schemeClr val="tx2"/>
                </a:solidFill>
                <a:effectLst/>
                <a:latin typeface="Calibri"/>
                <a:ea typeface="Calibri" panose="020F0502020204030204" pitchFamily="34" charset="0"/>
                <a:cs typeface="Calibri"/>
              </a:rPr>
              <a:t>Explore opportunities to establish a concerted policy framework that supports a sustainable market for ZE Trucks</a:t>
            </a:r>
            <a:endParaRPr lang="en-US" sz="1600">
              <a:solidFill>
                <a:schemeClr val="tx2"/>
              </a:solidFill>
              <a:effectLst/>
              <a:latin typeface="Calibri"/>
              <a:ea typeface="Calibri" panose="020F0502020204030204" pitchFamily="34" charset="0"/>
              <a:cs typeface="Calibri"/>
            </a:endParaRPr>
          </a:p>
          <a:p>
            <a:pPr marR="0" lvl="3" indent="-285750">
              <a:lnSpc>
                <a:spcPct val="107000"/>
              </a:lnSpc>
              <a:spcBef>
                <a:spcPts val="0"/>
              </a:spcBef>
              <a:spcAft>
                <a:spcPts val="0"/>
              </a:spcAft>
              <a:buFont typeface="Wingdings" panose="02070309020205020404" pitchFamily="49" charset="0"/>
              <a:buChar char="q"/>
            </a:pPr>
            <a:r>
              <a:rPr lang="en-US" sz="1600" i="1">
                <a:solidFill>
                  <a:schemeClr val="tx2"/>
                </a:solidFill>
                <a:effectLst/>
                <a:latin typeface="Calibri"/>
                <a:ea typeface="Calibri" panose="020F0502020204030204" pitchFamily="34" charset="0"/>
                <a:cs typeface="Calibri"/>
              </a:rPr>
              <a:t>Permitting pathway</a:t>
            </a:r>
            <a:endParaRPr lang="en-US" sz="1600">
              <a:solidFill>
                <a:schemeClr val="tx2"/>
              </a:solidFill>
              <a:effectLst/>
              <a:latin typeface="Calibri"/>
              <a:ea typeface="Calibri" panose="020F0502020204030204" pitchFamily="34" charset="0"/>
              <a:cs typeface="Calibri"/>
            </a:endParaRPr>
          </a:p>
          <a:p>
            <a:pPr lvl="3">
              <a:lnSpc>
                <a:spcPct val="107000"/>
              </a:lnSpc>
              <a:spcBef>
                <a:spcPts val="0"/>
              </a:spcBef>
              <a:buFont typeface="Wingdings" panose="02070309020205020404" pitchFamily="49" charset="0"/>
              <a:buChar char="q"/>
            </a:pPr>
            <a:r>
              <a:rPr lang="en-US" sz="1600" i="1">
                <a:solidFill>
                  <a:schemeClr val="tx2"/>
                </a:solidFill>
                <a:effectLst/>
                <a:latin typeface="Calibri"/>
                <a:ea typeface="Calibri" panose="020F0502020204030204" pitchFamily="34" charset="0"/>
                <a:cs typeface="Calibri"/>
              </a:rPr>
              <a:t>Caltrans right of way</a:t>
            </a:r>
            <a:r>
              <a:rPr lang="en-US" sz="1600" i="1">
                <a:solidFill>
                  <a:schemeClr val="tx2"/>
                </a:solidFill>
                <a:latin typeface="Calibri"/>
                <a:ea typeface="Calibri" panose="020F0502020204030204" pitchFamily="34" charset="0"/>
                <a:cs typeface="Calibri"/>
              </a:rPr>
              <a:t> </a:t>
            </a:r>
            <a:endParaRPr lang="en-US" sz="1600">
              <a:solidFill>
                <a:schemeClr val="tx2"/>
              </a:solidFill>
              <a:effectLst/>
              <a:latin typeface="Calibri"/>
              <a:ea typeface="Calibri" panose="020F0502020204030204" pitchFamily="34" charset="0"/>
              <a:cs typeface="Times New Roman" panose="02020603050405020304" pitchFamily="18" charset="0"/>
            </a:endParaRPr>
          </a:p>
          <a:p>
            <a:pPr marL="342900" indent="-342900">
              <a:lnSpc>
                <a:spcPct val="107000"/>
              </a:lnSpc>
              <a:spcBef>
                <a:spcPts val="0"/>
              </a:spcBef>
              <a:buFont typeface="Arial" panose="02070309020205020404" pitchFamily="49" charset="0"/>
              <a:buChar char="•"/>
            </a:pPr>
            <a:r>
              <a:rPr lang="en-US" sz="1600" i="1">
                <a:solidFill>
                  <a:srgbClr val="000000"/>
                </a:solidFill>
                <a:effectLst/>
                <a:latin typeface="Calibri"/>
                <a:ea typeface="Calibri" panose="020F0502020204030204" pitchFamily="34" charset="0"/>
                <a:cs typeface="Calibri"/>
              </a:rPr>
              <a:t>Examine POLB study to look at sites suitable for publicly accessible truck charging with an equity focus.</a:t>
            </a:r>
            <a:r>
              <a:rPr lang="en-US" sz="1600" i="1">
                <a:solidFill>
                  <a:srgbClr val="000000"/>
                </a:solidFill>
                <a:latin typeface="Calibri"/>
                <a:ea typeface="Calibri" panose="020F0502020204030204" pitchFamily="34" charset="0"/>
                <a:cs typeface="Calibri"/>
              </a:rPr>
              <a:t> </a:t>
            </a:r>
            <a:endParaRPr lang="en-US" sz="1600">
              <a:effectLst/>
              <a:latin typeface="Calibri"/>
              <a:ea typeface="Calibri" panose="020F0502020204030204" pitchFamily="34" charset="0"/>
              <a:cs typeface="Times New Roman" panose="02020603050405020304" pitchFamily="18" charset="0"/>
            </a:endParaRPr>
          </a:p>
          <a:p>
            <a:pPr lvl="1">
              <a:lnSpc>
                <a:spcPct val="107000"/>
              </a:lnSpc>
              <a:spcBef>
                <a:spcPts val="0"/>
              </a:spcBef>
              <a:buFont typeface="Arial" panose="020F0302020204030204"/>
              <a:buChar char="•"/>
            </a:pPr>
            <a:r>
              <a:rPr lang="en-US" sz="1600">
                <a:effectLst/>
                <a:latin typeface="Calibri"/>
                <a:ea typeface="Yu Mincho"/>
                <a:cs typeface="Arial"/>
              </a:rPr>
              <a:t>Collect, maintain and distribute information on local, regional, state and national truck programs (e.g., scope, eligibility, available funding) to impacted parties.</a:t>
            </a:r>
            <a:r>
              <a:rPr lang="en-US" sz="1600">
                <a:latin typeface="Calibri"/>
                <a:ea typeface="Yu Mincho"/>
                <a:cs typeface="Arial"/>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7000"/>
              </a:lnSpc>
              <a:spcBef>
                <a:spcPts val="0"/>
              </a:spcBef>
              <a:buFont typeface="Arial" panose="020F0302020204030204"/>
              <a:buChar char="•"/>
            </a:pPr>
            <a:r>
              <a:rPr lang="en-US" sz="1600">
                <a:effectLst/>
                <a:latin typeface="Calibri"/>
                <a:ea typeface="Yu Mincho"/>
                <a:cs typeface="Arial"/>
              </a:rPr>
              <a:t>Develop a white paper in partnership with key stakeholders focusing on the characteristics, challenges and opportunities facing the trucking industry in LA County.</a:t>
            </a:r>
            <a:r>
              <a:rPr lang="en-US" sz="1600">
                <a:latin typeface="Calibri"/>
                <a:ea typeface="Yu Mincho"/>
                <a:cs typeface="Arial"/>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R="0" lvl="2">
              <a:lnSpc>
                <a:spcPct val="107000"/>
              </a:lnSpc>
              <a:spcBef>
                <a:spcPts val="0"/>
              </a:spcBef>
              <a:spcAft>
                <a:spcPts val="0"/>
              </a:spcAft>
              <a:buFont typeface="Wingdings" panose="020B0604020202020204" pitchFamily="34" charset="0"/>
              <a:buChar char="q"/>
            </a:pPr>
            <a:r>
              <a:rPr lang="en-US" sz="1600" i="1">
                <a:solidFill>
                  <a:schemeClr val="tx2"/>
                </a:solidFill>
                <a:effectLst/>
                <a:latin typeface="Calibri"/>
                <a:ea typeface="Calibri" panose="020F0502020204030204" pitchFamily="34" charset="0"/>
                <a:cs typeface="Calibri"/>
              </a:rPr>
              <a:t>Build off lessons from near term deployment (ZE25) and focus on the trucks-near port facilities before expanding efforts up the 710 Corridor.</a:t>
            </a:r>
            <a:endParaRPr lang="en-US" sz="1600">
              <a:solidFill>
                <a:schemeClr val="tx2"/>
              </a:solidFill>
              <a:effectLst/>
              <a:latin typeface="Calibri"/>
              <a:ea typeface="Calibri" panose="020F0502020204030204" pitchFamily="34" charset="0"/>
              <a:cs typeface="Calibri"/>
            </a:endParaRPr>
          </a:p>
          <a:p>
            <a:pPr lvl="2">
              <a:lnSpc>
                <a:spcPct val="107000"/>
              </a:lnSpc>
              <a:spcBef>
                <a:spcPts val="0"/>
              </a:spcBef>
              <a:buFont typeface="Wingdings" panose="020B0604020202020204" pitchFamily="34" charset="0"/>
              <a:buChar char="q"/>
            </a:pPr>
            <a:r>
              <a:rPr lang="en-US" sz="1600" i="1">
                <a:solidFill>
                  <a:schemeClr val="tx2"/>
                </a:solidFill>
                <a:effectLst/>
                <a:latin typeface="Calibri"/>
                <a:ea typeface="Calibri" panose="020F0502020204030204" pitchFamily="34" charset="0"/>
                <a:cs typeface="Times New Roman"/>
              </a:rPr>
              <a:t>Partner with trucking association to understand economic considerations for truck owners/operators, particularly those considered minority and/or disadvantaged.</a:t>
            </a:r>
            <a:r>
              <a:rPr lang="en-US" sz="1600" i="1">
                <a:solidFill>
                  <a:schemeClr val="tx2"/>
                </a:solidFill>
                <a:latin typeface="Calibri"/>
                <a:ea typeface="Calibri" panose="020F0502020204030204" pitchFamily="34" charset="0"/>
                <a:cs typeface="Times New Roman"/>
              </a:rPr>
              <a:t> </a:t>
            </a:r>
            <a:endParaRPr lang="en-US" sz="1600">
              <a:solidFill>
                <a:schemeClr val="tx2"/>
              </a:solidFill>
              <a:effectLst/>
              <a:latin typeface="Calibri"/>
              <a:ea typeface="Calibri" panose="020F0502020204030204" pitchFamily="34" charset="0"/>
              <a:cs typeface="Times New Roman" panose="02020603050405020304" pitchFamily="18" charset="0"/>
            </a:endParaRPr>
          </a:p>
          <a:p>
            <a:pPr marR="0" lvl="2">
              <a:lnSpc>
                <a:spcPct val="107000"/>
              </a:lnSpc>
              <a:spcBef>
                <a:spcPts val="0"/>
              </a:spcBef>
              <a:spcAft>
                <a:spcPts val="800"/>
              </a:spcAft>
              <a:buFont typeface="Wingdings" panose="020B0604020202020204" pitchFamily="34" charset="0"/>
              <a:buChar char="q"/>
            </a:pPr>
            <a:r>
              <a:rPr lang="en-US" sz="1600" i="1">
                <a:solidFill>
                  <a:schemeClr val="tx2"/>
                </a:solidFill>
                <a:effectLst/>
                <a:latin typeface="Calibri"/>
                <a:ea typeface="Calibri" panose="020F0502020204030204" pitchFamily="34" charset="0"/>
                <a:cs typeface="Times New Roman"/>
              </a:rPr>
              <a:t>Understand challenges of straight purchase assistance versus </a:t>
            </a:r>
            <a:r>
              <a:rPr lang="en-US" sz="1600" i="1">
                <a:solidFill>
                  <a:schemeClr val="tx2"/>
                </a:solidFill>
                <a:latin typeface="Calibri"/>
                <a:ea typeface="Calibri" panose="020F0502020204030204" pitchFamily="34" charset="0"/>
                <a:cs typeface="Times New Roman"/>
              </a:rPr>
              <a:t>leasing</a:t>
            </a:r>
            <a:endParaRPr lang="en-US" sz="1600">
              <a:solidFill>
                <a:schemeClr val="tx2"/>
              </a:solidFill>
              <a:latin typeface="Calibri"/>
              <a:ea typeface="Calibri" panose="020F0502020204030204" pitchFamily="34" charset="0"/>
              <a:cs typeface="Times New Roman"/>
            </a:endParaRPr>
          </a:p>
          <a:p>
            <a:pPr marL="1543050" lvl="3"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ea typeface="+mn-lt"/>
                <a:cs typeface="Arial"/>
              </a:rPr>
              <a:t>Issues with worker misclassification</a:t>
            </a:r>
            <a:endParaRPr lang="en-US" sz="1600">
              <a:solidFill>
                <a:schemeClr val="tx2"/>
              </a:solidFill>
              <a:latin typeface="Calibri"/>
              <a:ea typeface="+mn-lt"/>
              <a:cs typeface="+mn-lt"/>
            </a:endParaRPr>
          </a:p>
          <a:p>
            <a:pPr marL="1543050" lvl="3"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ea typeface="+mn-lt"/>
                <a:cs typeface="Calibri"/>
              </a:rPr>
              <a:t>ATRIP developing ISEF – truck as a service. Lease, short-term rental models</a:t>
            </a:r>
            <a:endParaRPr lang="en-US" sz="1600">
              <a:solidFill>
                <a:schemeClr val="tx2"/>
              </a:solidFill>
              <a:ea typeface="+mn-lt"/>
              <a:cs typeface="+mn-lt"/>
            </a:endParaRPr>
          </a:p>
          <a:p>
            <a:pPr marL="1085850" lvl="2"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ea typeface="+mn-lt"/>
                <a:cs typeface="Arial"/>
              </a:rPr>
              <a:t>Give opportunities to small operators while maintaining flexibility</a:t>
            </a:r>
            <a:endParaRPr lang="en-US" sz="1600" b="1" i="1">
              <a:solidFill>
                <a:schemeClr val="tx2"/>
              </a:solidFill>
              <a:latin typeface="Calibri"/>
              <a:ea typeface="+mn-lt"/>
              <a:cs typeface="Arial"/>
            </a:endParaRPr>
          </a:p>
          <a:p>
            <a:pPr marL="1085850" lvl="2"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cs typeface="Arial"/>
              </a:rPr>
              <a:t>Understand the tendency for ZE and Hydrogen to compete for charging infrastructure/funding</a:t>
            </a:r>
          </a:p>
          <a:p>
            <a:pPr marL="1085850" lvl="2" indent="-171450">
              <a:lnSpc>
                <a:spcPct val="100000"/>
              </a:lnSpc>
              <a:spcBef>
                <a:spcPct val="0"/>
              </a:spcBef>
              <a:spcAft>
                <a:spcPct val="0"/>
              </a:spcAft>
              <a:buFont typeface="Wingdings" panose="020B0604020202020204" pitchFamily="34" charset="0"/>
              <a:buChar char="q"/>
            </a:pPr>
            <a:r>
              <a:rPr lang="en-US" sz="1600" i="1">
                <a:solidFill>
                  <a:schemeClr val="tx2"/>
                </a:solidFill>
                <a:latin typeface="Calibri"/>
                <a:cs typeface="Calibri"/>
              </a:rPr>
              <a:t>Explore options for traffic mitigation at charging stations</a:t>
            </a:r>
            <a:endParaRPr lang="en-US" sz="1600" i="1">
              <a:solidFill>
                <a:schemeClr val="tx2"/>
              </a:solidFill>
              <a:latin typeface="Calibri"/>
              <a:cs typeface="Arial"/>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690FCB51-69C9-0D73-DE36-7E661062FDB3}"/>
              </a:ext>
            </a:extLst>
          </p:cNvPr>
          <p:cNvSpPr>
            <a:spLocks noChangeArrowheads="1"/>
          </p:cNvSpPr>
          <p:nvPr/>
        </p:nvSpPr>
        <p:spPr bwMode="auto">
          <a:xfrm>
            <a:off x="-233265" y="4441086"/>
            <a:ext cx="164019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1371600" marR="0" lvl="3" indent="0" algn="l" defTabSz="914400" rtl="0" eaLnBrk="0" fontAlgn="base" latinLnBrk="0" hangingPunct="0">
              <a:lnSpc>
                <a:spcPct val="100000"/>
              </a:lnSpc>
              <a:spcBef>
                <a:spcPct val="0"/>
              </a:spcBef>
              <a:spcAft>
                <a:spcPct val="0"/>
              </a:spcAft>
              <a:buClrTx/>
              <a:buSzTx/>
              <a:buFont typeface="Wingdings" panose="05000000000000000000" pitchFamily="2" charset="2"/>
              <a:buChar char=""/>
              <a:tabLst/>
            </a:pPr>
            <a:endParaRPr lang="en-US" altLang="en-US" sz="1200" b="0" i="1" u="none" strike="noStrike" cap="none" normalizeH="0" baseline="0">
              <a:ln>
                <a:noFill/>
              </a:ln>
              <a:solidFill>
                <a:srgbClr val="0070C0"/>
              </a:solidFill>
              <a:effectLst/>
              <a:latin typeface="Arial" panose="020B0604020202020204" pitchFamily="34" charset="0"/>
              <a:cs typeface="Times New Roman"/>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228367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987CC7-F46B-F63B-0D48-4CBFB11477B0}"/>
              </a:ext>
            </a:extLst>
          </p:cNvPr>
          <p:cNvSpPr>
            <a:spLocks noGrp="1"/>
          </p:cNvSpPr>
          <p:nvPr>
            <p:ph type="title"/>
          </p:nvPr>
        </p:nvSpPr>
        <p:spPr>
          <a:xfrm>
            <a:off x="409575" y="428624"/>
            <a:ext cx="9045633" cy="429145"/>
          </a:xfrm>
        </p:spPr>
        <p:txBody>
          <a:bodyPr/>
          <a:lstStyle/>
          <a:p>
            <a:r>
              <a:rPr lang="en-US" sz="2800">
                <a:ea typeface="+mn-lt"/>
                <a:cs typeface="+mn-lt"/>
              </a:rPr>
              <a:t>Strategy #3: Establish revenue streams to fund the </a:t>
            </a:r>
            <a:br>
              <a:rPr lang="en-US" sz="2800">
                <a:ea typeface="+mn-lt"/>
                <a:cs typeface="+mn-lt"/>
              </a:rPr>
            </a:br>
            <a:r>
              <a:rPr lang="en-US" sz="2800">
                <a:ea typeface="+mn-lt"/>
                <a:cs typeface="+mn-lt"/>
              </a:rPr>
              <a:t>ZEV Program</a:t>
            </a:r>
          </a:p>
          <a:p>
            <a:endParaRPr lang="en-US">
              <a:cs typeface="Calibri"/>
            </a:endParaRPr>
          </a:p>
        </p:txBody>
      </p:sp>
      <p:sp>
        <p:nvSpPr>
          <p:cNvPr id="3" name="Slide Number Placeholder 2">
            <a:extLst>
              <a:ext uri="{FF2B5EF4-FFF2-40B4-BE49-F238E27FC236}">
                <a16:creationId xmlns:a16="http://schemas.microsoft.com/office/drawing/2014/main" id="{71CBC228-D8AB-C84C-7FF1-BD95C0DEAB36}"/>
              </a:ext>
            </a:extLst>
          </p:cNvPr>
          <p:cNvSpPr>
            <a:spLocks noGrp="1"/>
          </p:cNvSpPr>
          <p:nvPr>
            <p:ph type="sldNum" sz="quarter" idx="10"/>
          </p:nvPr>
        </p:nvSpPr>
        <p:spPr/>
        <p:txBody>
          <a:bodyPr/>
          <a:lstStyle/>
          <a:p>
            <a:fld id="{2429C633-AF9B-9840-B7F1-7587910FEF71}" type="slidenum">
              <a:rPr lang="en-US" smtClean="0"/>
              <a:pPr/>
              <a:t>68</a:t>
            </a:fld>
            <a:endParaRPr lang="en-US"/>
          </a:p>
        </p:txBody>
      </p:sp>
      <p:sp>
        <p:nvSpPr>
          <p:cNvPr id="4" name="TextBox 3">
            <a:extLst>
              <a:ext uri="{FF2B5EF4-FFF2-40B4-BE49-F238E27FC236}">
                <a16:creationId xmlns:a16="http://schemas.microsoft.com/office/drawing/2014/main" id="{37D6060F-1E8B-A40A-E69F-7CAFE3781AEF}"/>
              </a:ext>
            </a:extLst>
          </p:cNvPr>
          <p:cNvSpPr txBox="1"/>
          <p:nvPr/>
        </p:nvSpPr>
        <p:spPr>
          <a:xfrm>
            <a:off x="409575" y="942975"/>
            <a:ext cx="10953750" cy="480131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ea typeface="+mn-lt"/>
              <a:cs typeface="+mn-lt"/>
            </a:endParaRPr>
          </a:p>
          <a:p>
            <a:pPr marL="742950" lvl="1" indent="-285750">
              <a:buFont typeface="Arial"/>
              <a:buChar char="•"/>
            </a:pPr>
            <a:r>
              <a:rPr lang="en-US">
                <a:ea typeface="+mn-lt"/>
                <a:cs typeface="+mn-lt"/>
              </a:rPr>
              <a:t>Secure Metro-controlled funding as seed funding. </a:t>
            </a:r>
          </a:p>
          <a:p>
            <a:pPr marL="742950" lvl="1" indent="-285750">
              <a:buFont typeface="Arial"/>
              <a:buChar char="•"/>
            </a:pPr>
            <a:endParaRPr lang="en-US">
              <a:ea typeface="+mn-lt"/>
              <a:cs typeface="+mn-lt"/>
            </a:endParaRPr>
          </a:p>
          <a:p>
            <a:pPr marL="742950" lvl="1" indent="-285750">
              <a:buFont typeface="Arial"/>
              <a:buChar char="•"/>
            </a:pPr>
            <a:r>
              <a:rPr lang="en-US">
                <a:ea typeface="+mn-lt"/>
                <a:cs typeface="+mn-lt"/>
              </a:rPr>
              <a:t>Identify opportunities to leverage seed funding. </a:t>
            </a:r>
          </a:p>
          <a:p>
            <a:pPr marL="1200150" lvl="2" indent="-285750">
              <a:buFont typeface="Wingdings"/>
              <a:buChar char="q"/>
            </a:pPr>
            <a:r>
              <a:rPr lang="en-US" i="1">
                <a:solidFill>
                  <a:srgbClr val="00B4BD"/>
                </a:solidFill>
                <a:ea typeface="+mn-lt"/>
                <a:cs typeface="+mn-lt"/>
              </a:rPr>
              <a:t>Explore existing funding opportunities through SCAQMD, CARB, and various state and regional agencies for early phase of the ZE Truck Program</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Explore SCAQMD Joint Electric Truck Scaling Initiative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Trade Corridor Enhancement Program, which also uses federal funding, could fund applications for clean truck subsidies and infrastructure using federal funds.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Explore State/IIJE Funding which should develop a carbon reduction and ZE infrastructure deployment plan </a:t>
            </a:r>
            <a:r>
              <a:rPr lang="en-US" i="1" baseline="30000">
                <a:solidFill>
                  <a:srgbClr val="00B4BD"/>
                </a:solidFill>
                <a:ea typeface="+mn-lt"/>
                <a:cs typeface="+mn-lt"/>
              </a:rPr>
              <a:t>16</a:t>
            </a:r>
            <a:endParaRPr lang="en-US">
              <a:solidFill>
                <a:srgbClr val="00B4BD"/>
              </a:solidFill>
              <a:ea typeface="+mn-lt"/>
              <a:cs typeface="+mn-lt"/>
            </a:endParaRPr>
          </a:p>
          <a:p>
            <a:pPr marL="742950" lvl="1" indent="-285750">
              <a:buFont typeface="Arial"/>
              <a:buChar char="•"/>
            </a:pPr>
            <a:r>
              <a:rPr lang="en-US">
                <a:ea typeface="+mn-lt"/>
                <a:cs typeface="+mn-lt"/>
              </a:rPr>
              <a:t>Develop or advocate for augmented or new revenue streams to support ongoing implementation of clean truck technology countywide. </a:t>
            </a:r>
          </a:p>
          <a:p>
            <a:pPr marL="1200150" lvl="2" indent="-285750">
              <a:buFont typeface="Wingdings"/>
              <a:buChar char="q"/>
            </a:pPr>
            <a:r>
              <a:rPr lang="en-US" i="1">
                <a:solidFill>
                  <a:srgbClr val="00B4BD"/>
                </a:solidFill>
                <a:ea typeface="+mn-lt"/>
                <a:cs typeface="+mn-lt"/>
              </a:rPr>
              <a:t>Establish an advocacy mechanism for heavy and medium duty charging infrastructure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Explore SB372 for Medium and heavy-duty fleet purchasing assistance program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Advocate for ongoing incentives for public truck charging and hydrogen fuel stations </a:t>
            </a:r>
            <a:endParaRPr lang="en-US" i="1" baseline="30000">
              <a:solidFill>
                <a:srgbClr val="00B4BD"/>
              </a:solidFill>
              <a:ea typeface="+mn-lt"/>
              <a:cs typeface="+mn-lt"/>
            </a:endParaRPr>
          </a:p>
          <a:p>
            <a:pPr marL="1200150" lvl="2" indent="-285750">
              <a:buFont typeface="Wingdings"/>
              <a:buChar char="q"/>
            </a:pPr>
            <a:r>
              <a:rPr lang="en-US" i="1">
                <a:solidFill>
                  <a:srgbClr val="00B4BD"/>
                </a:solidFill>
                <a:ea typeface="+mn-lt"/>
                <a:cs typeface="+mn-lt"/>
              </a:rPr>
              <a:t>Focus on heavy-duty funding (mandates are closer, more complicated, hard to abate)</a:t>
            </a:r>
          </a:p>
        </p:txBody>
      </p:sp>
    </p:spTree>
    <p:extLst>
      <p:ext uri="{BB962C8B-B14F-4D97-AF65-F5344CB8AC3E}">
        <p14:creationId xmlns:p14="http://schemas.microsoft.com/office/powerpoint/2010/main" val="2187688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8BF82-29C1-D710-E4F4-ED02179F60A9}"/>
              </a:ext>
            </a:extLst>
          </p:cNvPr>
          <p:cNvSpPr>
            <a:spLocks noGrp="1"/>
          </p:cNvSpPr>
          <p:nvPr>
            <p:ph type="title"/>
          </p:nvPr>
        </p:nvSpPr>
        <p:spPr>
          <a:xfrm>
            <a:off x="352066" y="409215"/>
            <a:ext cx="9236133" cy="429145"/>
          </a:xfrm>
        </p:spPr>
        <p:txBody>
          <a:bodyPr/>
          <a:lstStyle/>
          <a:p>
            <a:r>
              <a:rPr lang="en-US" sz="2000">
                <a:ea typeface="+mn-lt"/>
                <a:cs typeface="+mn-lt"/>
              </a:rPr>
              <a:t>Strategy #4:  Develop scope, funding eligibility, funding methods, evaluation processes, performance metrics and performance monitoring mechanisms for programs developed through the ZET Program </a:t>
            </a:r>
          </a:p>
          <a:p>
            <a:endParaRPr lang="en-US" sz="2000">
              <a:cs typeface="Calibri"/>
            </a:endParaRPr>
          </a:p>
        </p:txBody>
      </p:sp>
      <p:sp>
        <p:nvSpPr>
          <p:cNvPr id="3" name="Slide Number Placeholder 2">
            <a:extLst>
              <a:ext uri="{FF2B5EF4-FFF2-40B4-BE49-F238E27FC236}">
                <a16:creationId xmlns:a16="http://schemas.microsoft.com/office/drawing/2014/main" id="{4A4934EC-D208-0820-D063-5FC901535FAE}"/>
              </a:ext>
            </a:extLst>
          </p:cNvPr>
          <p:cNvSpPr>
            <a:spLocks noGrp="1"/>
          </p:cNvSpPr>
          <p:nvPr>
            <p:ph type="sldNum" sz="quarter" idx="10"/>
          </p:nvPr>
        </p:nvSpPr>
        <p:spPr/>
        <p:txBody>
          <a:bodyPr/>
          <a:lstStyle/>
          <a:p>
            <a:fld id="{2429C633-AF9B-9840-B7F1-7587910FEF71}" type="slidenum">
              <a:rPr lang="en-US" smtClean="0"/>
              <a:pPr/>
              <a:t>69</a:t>
            </a:fld>
            <a:endParaRPr lang="en-US"/>
          </a:p>
        </p:txBody>
      </p:sp>
      <p:sp>
        <p:nvSpPr>
          <p:cNvPr id="4" name="TextBox 3">
            <a:extLst>
              <a:ext uri="{FF2B5EF4-FFF2-40B4-BE49-F238E27FC236}">
                <a16:creationId xmlns:a16="http://schemas.microsoft.com/office/drawing/2014/main" id="{C33E2E7D-BABC-5509-CD5C-23466C0BBAFE}"/>
              </a:ext>
            </a:extLst>
          </p:cNvPr>
          <p:cNvSpPr txBox="1"/>
          <p:nvPr/>
        </p:nvSpPr>
        <p:spPr>
          <a:xfrm>
            <a:off x="690113" y="791294"/>
            <a:ext cx="11612593" cy="61247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400">
              <a:ea typeface="+mn-lt"/>
              <a:cs typeface="+mn-lt"/>
            </a:endParaRPr>
          </a:p>
          <a:p>
            <a:pPr marL="742950" lvl="1" indent="-285750">
              <a:buFont typeface="Arial"/>
              <a:buChar char="•"/>
            </a:pPr>
            <a:r>
              <a:rPr lang="en-US" sz="1400">
                <a:ea typeface="+mn-lt"/>
                <a:cs typeface="+mn-lt"/>
              </a:rPr>
              <a:t>Coordinate with other established programs. </a:t>
            </a:r>
          </a:p>
          <a:p>
            <a:pPr marL="1200150" lvl="2" indent="-285750">
              <a:buFont typeface="Wingdings"/>
              <a:buChar char="q"/>
            </a:pPr>
            <a:r>
              <a:rPr lang="en-US" sz="1400" i="1">
                <a:solidFill>
                  <a:srgbClr val="00B4BD"/>
                </a:solidFill>
                <a:ea typeface="+mn-lt"/>
                <a:cs typeface="+mn-lt"/>
              </a:rPr>
              <a:t>NEVI Program (CTC and </a:t>
            </a:r>
            <a:r>
              <a:rPr lang="en-US" sz="1400" i="1" err="1">
                <a:solidFill>
                  <a:srgbClr val="00B4BD"/>
                </a:solidFill>
                <a:ea typeface="+mn-lt"/>
                <a:cs typeface="+mn-lt"/>
              </a:rPr>
              <a:t>CalTrans</a:t>
            </a:r>
            <a:r>
              <a:rPr lang="en-US" sz="1400" i="1">
                <a:solidFill>
                  <a:srgbClr val="00B4BD"/>
                </a:solidFill>
                <a:ea typeface="+mn-lt"/>
                <a:cs typeface="+mn-lt"/>
              </a:rPr>
              <a:t>) - light-duty focus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Edison Infrastructure Program </a:t>
            </a:r>
            <a:endParaRPr lang="en-US" sz="1400" i="1" baseline="30000">
              <a:solidFill>
                <a:srgbClr val="00B4BD"/>
              </a:solidFill>
              <a:ea typeface="+mn-lt"/>
              <a:cs typeface="+mn-lt"/>
            </a:endParaRPr>
          </a:p>
          <a:p>
            <a:pPr marL="1200150" lvl="2" indent="-285750">
              <a:buFont typeface="Wingdings"/>
              <a:buChar char="q"/>
            </a:pPr>
            <a:r>
              <a:rPr lang="en-US" sz="1400">
                <a:ea typeface="+mn-lt"/>
                <a:cs typeface="+mn-lt"/>
              </a:rPr>
              <a:t>Define eligibility requirements and evaluation process. </a:t>
            </a:r>
          </a:p>
          <a:p>
            <a:pPr marL="742950" lvl="1" indent="-285750">
              <a:buFont typeface="Arial"/>
              <a:buChar char="•"/>
            </a:pPr>
            <a:r>
              <a:rPr lang="en-US" sz="1400">
                <a:ea typeface="+mn-lt"/>
                <a:cs typeface="+mn-lt"/>
              </a:rPr>
              <a:t>Finalize funding levels, financing options and funding strategies. </a:t>
            </a:r>
          </a:p>
          <a:p>
            <a:pPr marL="742950" lvl="1" indent="-285750">
              <a:buFont typeface="Arial"/>
              <a:buChar char="•"/>
            </a:pPr>
            <a:r>
              <a:rPr lang="en-US" sz="1400">
                <a:ea typeface="+mn-lt"/>
                <a:cs typeface="+mn-lt"/>
              </a:rPr>
              <a:t>Identify delivery mechanisms and governance needs. </a:t>
            </a:r>
          </a:p>
          <a:p>
            <a:pPr marL="742950" lvl="1" indent="-285750">
              <a:buFont typeface="Arial"/>
              <a:buChar char="•"/>
            </a:pPr>
            <a:r>
              <a:rPr lang="en-US" sz="1400">
                <a:ea typeface="+mn-lt"/>
                <a:cs typeface="+mn-lt"/>
              </a:rPr>
              <a:t>Develop performance metrics to measure success. </a:t>
            </a:r>
          </a:p>
          <a:p>
            <a:pPr marL="1200150" lvl="2" indent="-285750">
              <a:buFont typeface="Wingdings"/>
              <a:buChar char="q"/>
            </a:pPr>
            <a:r>
              <a:rPr lang="en-US" sz="1400" i="1">
                <a:solidFill>
                  <a:srgbClr val="00B4BD"/>
                </a:solidFill>
                <a:ea typeface="+mn-lt"/>
                <a:cs typeface="+mn-lt"/>
              </a:rPr>
              <a:t>Determine goal for fleet turnover to ZE trucks by a specific date</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Determine goal to eliminate criteria pollutants and reduce greenhouse gas emissions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Determine goal to reduce diesel particulate matter </a:t>
            </a:r>
            <a:endParaRPr lang="en-US" sz="1400" i="1" baseline="300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Monitor the unemployment rate at the census track level as a baseline to track success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Evaluate changes in public health throughout implementation of the ZE Truck Program </a:t>
            </a:r>
            <a:endParaRPr lang="en-US" sz="1400" i="1" baseline="30000">
              <a:solidFill>
                <a:srgbClr val="00B4BD"/>
              </a:solidFill>
              <a:ea typeface="+mn-lt"/>
              <a:cs typeface="+mn-lt"/>
            </a:endParaRPr>
          </a:p>
          <a:p>
            <a:pPr marL="742950" lvl="1" indent="-285750">
              <a:buFont typeface="Arial"/>
              <a:buChar char="•"/>
            </a:pPr>
            <a:r>
              <a:rPr lang="en-US" sz="1400">
                <a:ea typeface="+mn-lt"/>
                <a:cs typeface="+mn-lt"/>
              </a:rPr>
              <a:t>Develop a performance monitoring system. </a:t>
            </a:r>
          </a:p>
          <a:p>
            <a:pPr marL="742950" lvl="1" indent="-285750">
              <a:buFont typeface="Arial"/>
              <a:buChar char="•"/>
            </a:pPr>
            <a:r>
              <a:rPr lang="en-US" sz="1400">
                <a:ea typeface="+mn-lt"/>
                <a:cs typeface="+mn-lt"/>
              </a:rPr>
              <a:t>Identify opportunities to work with and leverage existing regional efforts to develop and implement zero-emission transit fleets and infrastructure, including co-locating zero-emission charging and fueling infrastructure to serve public and private sector operations.</a:t>
            </a:r>
          </a:p>
          <a:p>
            <a:pPr marL="1200150" lvl="2" indent="-285750">
              <a:buFont typeface="Wingdings"/>
              <a:buChar char="q"/>
            </a:pPr>
            <a:r>
              <a:rPr lang="en-US" sz="1400" i="1">
                <a:solidFill>
                  <a:srgbClr val="00B4BD"/>
                </a:solidFill>
                <a:ea typeface="+mn-lt"/>
                <a:cs typeface="+mn-lt"/>
              </a:rPr>
              <a:t>Co-locating work with school districts, clean school buses</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Determine incentive structure for cities to site ZE infrastructure facilities</a:t>
            </a:r>
            <a:endParaRPr lang="en-US" sz="1400">
              <a:solidFill>
                <a:srgbClr val="00B4BD"/>
              </a:solidFill>
              <a:ea typeface="+mn-lt"/>
              <a:cs typeface="+mn-lt"/>
            </a:endParaRPr>
          </a:p>
          <a:p>
            <a:pPr marL="1657350" lvl="3" indent="-285750">
              <a:buFont typeface="Wingdings"/>
              <a:buChar char="q"/>
            </a:pPr>
            <a:r>
              <a:rPr lang="en-US" sz="1400" i="1">
                <a:solidFill>
                  <a:srgbClr val="00B4BD"/>
                </a:solidFill>
                <a:ea typeface="+mn-lt"/>
                <a:cs typeface="+mn-lt"/>
              </a:rPr>
              <a:t>Assistance in street maintenance, condition of local streets</a:t>
            </a:r>
            <a:endParaRPr lang="en-US" sz="1400">
              <a:solidFill>
                <a:srgbClr val="00B4BD"/>
              </a:solidFill>
              <a:ea typeface="+mn-lt"/>
              <a:cs typeface="+mn-lt"/>
            </a:endParaRPr>
          </a:p>
          <a:p>
            <a:pPr marL="1657350" lvl="3" indent="-285750">
              <a:buFont typeface="Wingdings"/>
              <a:buChar char="q"/>
            </a:pPr>
            <a:r>
              <a:rPr lang="en-US" sz="1400" i="1">
                <a:solidFill>
                  <a:srgbClr val="00B4BD"/>
                </a:solidFill>
                <a:ea typeface="+mn-lt"/>
                <a:cs typeface="+mn-lt"/>
              </a:rPr>
              <a:t>Explore incentive structure for a city to accept light and heavy-duty infrastructure </a:t>
            </a:r>
            <a:endParaRPr lang="en-US" sz="1400" i="1" baseline="300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Explore public charging on POLB and POLA property</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Explore transitional charging opportunities </a:t>
            </a:r>
            <a:endParaRPr lang="en-US" sz="1400" i="1" baseline="300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Sharing land between independent owner operators and fleet operators (in-kind contribution of land to count as a funding match or provide car charging/fueling in the facilities)</a:t>
            </a:r>
            <a:r>
              <a:rPr lang="en-US" sz="1400">
                <a:solidFill>
                  <a:srgbClr val="00B4BD"/>
                </a:solidFill>
                <a:ea typeface="+mn-lt"/>
                <a:cs typeface="+mn-lt"/>
              </a:rPr>
              <a:t> </a:t>
            </a:r>
          </a:p>
          <a:p>
            <a:pPr marL="1200150" lvl="2" indent="-285750">
              <a:buFont typeface="Wingdings"/>
              <a:buChar char="q"/>
            </a:pPr>
            <a:r>
              <a:rPr lang="en-US" sz="1400" i="1">
                <a:solidFill>
                  <a:srgbClr val="00B4BD"/>
                </a:solidFill>
                <a:ea typeface="+mn-lt"/>
                <a:cs typeface="+mn-lt"/>
              </a:rPr>
              <a:t>Use existing ROW where possible </a:t>
            </a:r>
            <a:endParaRPr lang="en-US" sz="1400">
              <a:solidFill>
                <a:srgbClr val="00B4BD"/>
              </a:solidFill>
              <a:ea typeface="+mn-lt"/>
              <a:cs typeface="+mn-lt"/>
            </a:endParaRPr>
          </a:p>
          <a:p>
            <a:pPr marL="1200150" lvl="2" indent="-285750">
              <a:buFont typeface="Wingdings"/>
              <a:buChar char="q"/>
            </a:pPr>
            <a:r>
              <a:rPr lang="en-US" sz="1400" i="1">
                <a:solidFill>
                  <a:srgbClr val="00B4BD"/>
                </a:solidFill>
                <a:ea typeface="+mn-lt"/>
                <a:cs typeface="+mn-lt"/>
              </a:rPr>
              <a:t>Use existing truck infrastructure for charging facilities </a:t>
            </a:r>
            <a:endParaRPr lang="en-US" sz="1400" i="1" baseline="30000">
              <a:solidFill>
                <a:srgbClr val="00B4BD"/>
              </a:solidFill>
              <a:ea typeface="+mn-lt"/>
              <a:cs typeface="+mn-lt"/>
            </a:endParaRPr>
          </a:p>
          <a:p>
            <a:pPr lvl="2"/>
            <a:endParaRPr lang="en-US" sz="1400">
              <a:ea typeface="+mn-lt"/>
              <a:cs typeface="+mn-lt"/>
            </a:endParaRPr>
          </a:p>
          <a:p>
            <a:pPr algn="l"/>
            <a:endParaRPr lang="en-US" sz="1400">
              <a:cs typeface="Calibri" panose="020F0502020204030204"/>
            </a:endParaRPr>
          </a:p>
        </p:txBody>
      </p:sp>
    </p:spTree>
    <p:extLst>
      <p:ext uri="{BB962C8B-B14F-4D97-AF65-F5344CB8AC3E}">
        <p14:creationId xmlns:p14="http://schemas.microsoft.com/office/powerpoint/2010/main" val="22940799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Raise Hand </a:t>
            </a:r>
            <a:endParaRPr lang="en-US" i="1"/>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7</a:t>
            </a:fld>
            <a:endParaRPr lang="en-US"/>
          </a:p>
        </p:txBody>
      </p:sp>
      <p:sp>
        <p:nvSpPr>
          <p:cNvPr id="7" name="TextBox 6">
            <a:extLst>
              <a:ext uri="{FF2B5EF4-FFF2-40B4-BE49-F238E27FC236}">
                <a16:creationId xmlns:a16="http://schemas.microsoft.com/office/drawing/2014/main" id="{986EABF8-A853-4B48-BF3D-735257652C17}"/>
              </a:ext>
            </a:extLst>
          </p:cNvPr>
          <p:cNvSpPr txBox="1"/>
          <p:nvPr/>
        </p:nvSpPr>
        <p:spPr>
          <a:xfrm>
            <a:off x="381000" y="1337801"/>
            <a:ext cx="11090564" cy="1990288"/>
          </a:xfrm>
          <a:prstGeom prst="rect">
            <a:avLst/>
          </a:prstGeom>
          <a:noFill/>
        </p:spPr>
        <p:txBody>
          <a:bodyPr wrap="square" lIns="91440" tIns="45720" rIns="91440" bIns="45720" rtlCol="0" anchor="t">
            <a:spAutoFit/>
          </a:bodyPr>
          <a:lstStyle/>
          <a:p>
            <a:pPr marL="285750" indent="-285750" defTabSz="914400">
              <a:lnSpc>
                <a:spcPct val="90000"/>
              </a:lnSpc>
              <a:spcBef>
                <a:spcPts val="1000"/>
              </a:spcBef>
              <a:buSzPct val="90000"/>
              <a:buFont typeface="System Font Regular"/>
              <a:buChar char="&gt;"/>
            </a:pPr>
            <a:r>
              <a:rPr lang="en-US" sz="2000"/>
              <a:t>Click </a:t>
            </a:r>
            <a:r>
              <a:rPr lang="en-US" sz="2000" b="1"/>
              <a:t>Raise Hand</a:t>
            </a:r>
            <a:r>
              <a:rPr lang="en-US" sz="2000"/>
              <a:t> in your meeting controls or</a:t>
            </a:r>
          </a:p>
          <a:p>
            <a:pPr marL="285750" indent="-285750" defTabSz="914400">
              <a:lnSpc>
                <a:spcPct val="90000"/>
              </a:lnSpc>
              <a:spcBef>
                <a:spcPts val="1000"/>
              </a:spcBef>
              <a:buSzPct val="90000"/>
              <a:buFont typeface="System Font Regular"/>
              <a:buChar char="&gt;"/>
            </a:pPr>
            <a:r>
              <a:rPr lang="en-US" sz="2000" b="1"/>
              <a:t>Press*9</a:t>
            </a:r>
            <a:r>
              <a:rPr lang="en-US" sz="2000"/>
              <a:t> on the phone line.</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To lower your hand, click </a:t>
            </a:r>
            <a:r>
              <a:rPr lang="en-US" sz="2000" b="1"/>
              <a:t>Raise Hand</a:t>
            </a:r>
            <a:r>
              <a:rPr lang="en-US" sz="2000"/>
              <a:t> in your meeting controls.</a:t>
            </a:r>
            <a:endParaRPr lang="en-US" sz="2000">
              <a:cs typeface="Calibri"/>
            </a:endParaRPr>
          </a:p>
          <a:p>
            <a:pPr marL="285750" indent="-285750" defTabSz="914400">
              <a:lnSpc>
                <a:spcPct val="90000"/>
              </a:lnSpc>
              <a:spcBef>
                <a:spcPts val="1000"/>
              </a:spcBef>
              <a:buSzPct val="90000"/>
              <a:buFont typeface="System Font Regular"/>
              <a:buChar char="&gt;"/>
            </a:pPr>
            <a:r>
              <a:rPr lang="en-US" sz="2000"/>
              <a:t>Comments &amp; questions can also be provided in writing by using the </a:t>
            </a:r>
            <a:r>
              <a:rPr lang="en-US" sz="2000" b="1"/>
              <a:t>Chat</a:t>
            </a:r>
            <a:r>
              <a:rPr lang="en-US" sz="2000"/>
              <a:t> function.</a:t>
            </a:r>
            <a:endParaRPr lang="en-US" sz="2000">
              <a:cs typeface="Calibri"/>
            </a:endParaRPr>
          </a:p>
          <a:p>
            <a:pPr marL="285750" indent="-285750" defTabSz="914400">
              <a:lnSpc>
                <a:spcPct val="90000"/>
              </a:lnSpc>
              <a:spcBef>
                <a:spcPts val="1000"/>
              </a:spcBef>
              <a:buSzPct val="90000"/>
              <a:buFont typeface="System Font Regular"/>
              <a:buChar char="&gt;"/>
            </a:pPr>
            <a:r>
              <a:rPr lang="en-US" sz="2000"/>
              <a:t>The </a:t>
            </a:r>
            <a:r>
              <a:rPr lang="en-US" sz="2000" b="1"/>
              <a:t>Chat</a:t>
            </a:r>
            <a:r>
              <a:rPr lang="en-US" sz="2000"/>
              <a:t> button is located on the control panel at the bottom of your screen.</a:t>
            </a:r>
            <a:endParaRPr lang="en-US" sz="2000">
              <a:cs typeface="Calibri"/>
            </a:endParaRPr>
          </a:p>
        </p:txBody>
      </p:sp>
      <p:pic>
        <p:nvPicPr>
          <p:cNvPr id="8" name="Picture 2">
            <a:extLst>
              <a:ext uri="{FF2B5EF4-FFF2-40B4-BE49-F238E27FC236}">
                <a16:creationId xmlns:a16="http://schemas.microsoft.com/office/drawing/2014/main" id="{3D4B3929-E567-44B3-A2AA-7114D257E7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2032" y="285749"/>
            <a:ext cx="326708" cy="40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3C81D-2333-FB71-3C95-99EE6D9DAD53}"/>
              </a:ext>
            </a:extLst>
          </p:cNvPr>
          <p:cNvSpPr>
            <a:spLocks noGrp="1"/>
          </p:cNvSpPr>
          <p:nvPr>
            <p:ph type="title"/>
          </p:nvPr>
        </p:nvSpPr>
        <p:spPr>
          <a:xfrm>
            <a:off x="567906" y="515787"/>
            <a:ext cx="9706991" cy="443522"/>
          </a:xfrm>
        </p:spPr>
        <p:txBody>
          <a:bodyPr/>
          <a:lstStyle/>
          <a:p>
            <a:pPr>
              <a:spcBef>
                <a:spcPts val="1000"/>
              </a:spcBef>
            </a:pPr>
            <a:r>
              <a:rPr lang="en-US">
                <a:ea typeface="+mn-lt"/>
                <a:cs typeface="+mn-lt"/>
              </a:rPr>
              <a:t>Strategy #5: Develop and implement the Program on the I-710 corridor. Metro to serve as lead partner</a:t>
            </a:r>
            <a:endParaRPr lang="en-US"/>
          </a:p>
          <a:p>
            <a:endParaRPr lang="en-US">
              <a:cs typeface="Calibri"/>
            </a:endParaRPr>
          </a:p>
        </p:txBody>
      </p:sp>
      <p:sp>
        <p:nvSpPr>
          <p:cNvPr id="3" name="Content Placeholder 2">
            <a:extLst>
              <a:ext uri="{FF2B5EF4-FFF2-40B4-BE49-F238E27FC236}">
                <a16:creationId xmlns:a16="http://schemas.microsoft.com/office/drawing/2014/main" id="{12698234-0744-8202-95EA-6146160A8481}"/>
              </a:ext>
            </a:extLst>
          </p:cNvPr>
          <p:cNvSpPr>
            <a:spLocks noGrp="1"/>
          </p:cNvSpPr>
          <p:nvPr>
            <p:ph idx="1"/>
          </p:nvPr>
        </p:nvSpPr>
        <p:spPr>
          <a:xfrm>
            <a:off x="381000" y="931293"/>
            <a:ext cx="11077575" cy="4742065"/>
          </a:xfrm>
        </p:spPr>
        <p:txBody>
          <a:bodyPr vert="horz" lIns="91440" tIns="45720" rIns="91440" bIns="45720" rtlCol="0" anchor="t">
            <a:normAutofit fontScale="92500" lnSpcReduction="10000"/>
          </a:bodyPr>
          <a:lstStyle/>
          <a:p>
            <a:pPr>
              <a:buFont typeface="Wingdings" panose="05000000000000000000" pitchFamily="2" charset="2"/>
              <a:buChar char="ü"/>
            </a:pPr>
            <a:endParaRPr lang="en-US">
              <a:ea typeface="+mn-lt"/>
              <a:cs typeface="+mn-lt"/>
            </a:endParaRPr>
          </a:p>
          <a:p>
            <a:pPr lvl="1">
              <a:buFont typeface="Wingdings" panose="05000000000000000000" pitchFamily="2" charset="2"/>
              <a:buChar char="ü"/>
            </a:pPr>
            <a:r>
              <a:rPr lang="en-US">
                <a:ea typeface="+mn-lt"/>
                <a:cs typeface="+mn-lt"/>
              </a:rPr>
              <a:t>Initiate the ZET Working Group as part of the 710 Task Force. </a:t>
            </a:r>
          </a:p>
          <a:p>
            <a:pPr marL="457200" lvl="1" indent="0">
              <a:buNone/>
            </a:pPr>
            <a:endParaRPr lang="en-US">
              <a:ea typeface="+mn-lt"/>
              <a:cs typeface="+mn-lt"/>
            </a:endParaRPr>
          </a:p>
          <a:p>
            <a:pPr lvl="1">
              <a:buFont typeface="Arial" panose="05000000000000000000" pitchFamily="2" charset="2"/>
              <a:buChar char="•"/>
            </a:pPr>
            <a:r>
              <a:rPr lang="en-US">
                <a:ea typeface="+mn-lt"/>
                <a:cs typeface="+mn-lt"/>
              </a:rPr>
              <a:t>Develop program parameters and evaluation process. </a:t>
            </a:r>
          </a:p>
          <a:p>
            <a:pPr lvl="1">
              <a:buFont typeface="Arial" panose="05000000000000000000" pitchFamily="2" charset="2"/>
              <a:buChar char="•"/>
            </a:pPr>
            <a:r>
              <a:rPr lang="en-US">
                <a:ea typeface="+mn-lt"/>
                <a:cs typeface="+mn-lt"/>
              </a:rPr>
              <a:t>Receive and incorporate feedback and input from community groups into the design of the program. </a:t>
            </a:r>
          </a:p>
          <a:p>
            <a:pPr lvl="2">
              <a:buFont typeface="Wingdings" panose="05000000000000000000" pitchFamily="2" charset="2"/>
              <a:buChar char="q"/>
            </a:pPr>
            <a:r>
              <a:rPr lang="en-US" i="1">
                <a:solidFill>
                  <a:schemeClr val="tx2"/>
                </a:solidFill>
                <a:ea typeface="+mn-lt"/>
                <a:cs typeface="+mn-lt"/>
              </a:rPr>
              <a:t>Utilize opportunities to deploy ZE charging and fueling stations along the 710 Corridor with community input </a:t>
            </a:r>
            <a:endParaRPr lang="en-US">
              <a:solidFill>
                <a:schemeClr val="tx2"/>
              </a:solidFill>
              <a:ea typeface="+mn-lt"/>
              <a:cs typeface="+mn-lt"/>
            </a:endParaRPr>
          </a:p>
          <a:p>
            <a:pPr lvl="1"/>
            <a:r>
              <a:rPr lang="en-US">
                <a:ea typeface="+mn-lt"/>
                <a:cs typeface="+mn-lt"/>
              </a:rPr>
              <a:t>Coordinate the implementation and evaluation of the program with Metro’s Highway Program, the Gateway Cities COG, local, regional, state and national stakeholders from the public and private sectors, including utility and supporting infrastructure providers.</a:t>
            </a:r>
          </a:p>
          <a:p>
            <a:pPr lvl="2">
              <a:buFont typeface="Wingdings" panose="05000000000000000000" pitchFamily="2" charset="2"/>
              <a:buChar char="q"/>
            </a:pPr>
            <a:r>
              <a:rPr lang="en-US" i="1">
                <a:solidFill>
                  <a:schemeClr val="tx2"/>
                </a:solidFill>
                <a:ea typeface="+mn-lt"/>
                <a:cs typeface="+mn-lt"/>
              </a:rPr>
              <a:t>Evaluate the change in travel patterns related to ZE Truck infrastructure </a:t>
            </a:r>
            <a:endParaRPr lang="en-US">
              <a:solidFill>
                <a:schemeClr val="tx2"/>
              </a:solidFill>
              <a:ea typeface="+mn-lt"/>
              <a:cs typeface="+mn-lt"/>
            </a:endParaRPr>
          </a:p>
          <a:p>
            <a:pPr lvl="3" indent="0">
              <a:buFont typeface="Wingdings" panose="05000000000000000000" pitchFamily="2" charset="2"/>
              <a:buChar char="q"/>
            </a:pPr>
            <a:r>
              <a:rPr lang="en-US" i="1">
                <a:solidFill>
                  <a:schemeClr val="tx2"/>
                </a:solidFill>
                <a:ea typeface="+mn-lt"/>
                <a:cs typeface="+mn-lt"/>
              </a:rPr>
              <a:t>Mitigate traffic at charging stations </a:t>
            </a:r>
            <a:endParaRPr lang="en-US">
              <a:solidFill>
                <a:srgbClr val="00B4BD"/>
              </a:solidFill>
              <a:ea typeface="+mn-lt"/>
              <a:cs typeface="+mn-lt"/>
            </a:endParaRPr>
          </a:p>
          <a:p>
            <a:pPr marL="1144270" lvl="1">
              <a:buFont typeface="Wingdings" panose="05000000000000000000" pitchFamily="2" charset="2"/>
              <a:buChar char="q"/>
            </a:pPr>
            <a:r>
              <a:rPr lang="en-US" i="1">
                <a:solidFill>
                  <a:schemeClr val="tx2"/>
                </a:solidFill>
                <a:ea typeface="+mn-lt"/>
                <a:cs typeface="+mn-lt"/>
              </a:rPr>
              <a:t>Handholding individuals through the process, breaking down the jargon</a:t>
            </a:r>
          </a:p>
          <a:p>
            <a:pPr marL="1144270" lvl="1">
              <a:buFont typeface="Wingdings" panose="05000000000000000000" pitchFamily="2" charset="2"/>
              <a:buChar char="q"/>
            </a:pPr>
            <a:r>
              <a:rPr lang="en-US" i="1">
                <a:solidFill>
                  <a:schemeClr val="tx2"/>
                </a:solidFill>
                <a:ea typeface="+mn-lt"/>
                <a:cs typeface="+mn-lt"/>
              </a:rPr>
              <a:t>Understand the industry—what they need, how to help</a:t>
            </a:r>
          </a:p>
          <a:p>
            <a:pPr marL="1144270" lvl="1">
              <a:buFont typeface="Wingdings" panose="05000000000000000000" pitchFamily="2" charset="2"/>
              <a:buChar char="q"/>
            </a:pPr>
            <a:r>
              <a:rPr lang="en-US" i="1">
                <a:solidFill>
                  <a:schemeClr val="tx2"/>
                </a:solidFill>
                <a:ea typeface="+mn-lt"/>
                <a:cs typeface="+mn-lt"/>
              </a:rPr>
              <a:t>Technical assistance helping small businesses purchasing</a:t>
            </a:r>
            <a:endParaRPr lang="en-US" i="1">
              <a:solidFill>
                <a:schemeClr val="tx2"/>
              </a:solidFill>
              <a:cs typeface="Calibri" panose="020F0502020204030204"/>
            </a:endParaRPr>
          </a:p>
          <a:p>
            <a:pPr>
              <a:buFont typeface="Wingdings" panose="05000000000000000000" pitchFamily="2" charset="2"/>
              <a:buChar char="q"/>
            </a:pPr>
            <a:r>
              <a:rPr lang="en-US" i="1">
                <a:ea typeface="+mn-lt"/>
                <a:cs typeface="+mn-lt"/>
              </a:rPr>
              <a:t>Determine the availability of the electrical grid throughout design of ZE Truck Program </a:t>
            </a:r>
            <a:endParaRPr lang="en-US">
              <a:ea typeface="+mn-lt"/>
              <a:cs typeface="+mn-lt"/>
            </a:endParaRPr>
          </a:p>
          <a:p>
            <a:pPr lvl="1">
              <a:buFont typeface="Wingdings" panose="05000000000000000000" pitchFamily="2" charset="2"/>
              <a:buChar char="q"/>
            </a:pPr>
            <a:r>
              <a:rPr lang="en-US">
                <a:ea typeface="+mn-lt"/>
                <a:cs typeface="+mn-lt"/>
              </a:rPr>
              <a:t>Identify lessons learned and recommend modifications to the Countywide Clean Truck Initiative and other clean truck programs developed by or coordinated with Metro. </a:t>
            </a:r>
          </a:p>
          <a:p>
            <a:pPr lvl="1">
              <a:buFont typeface="Wingdings" panose="05000000000000000000" pitchFamily="2" charset="2"/>
              <a:buChar char="q"/>
            </a:pPr>
            <a:endParaRPr lang="en-US">
              <a:ea typeface="+mn-lt"/>
              <a:cs typeface="+mn-lt"/>
            </a:endParaRPr>
          </a:p>
          <a:p>
            <a:endParaRPr lang="en-US">
              <a:cs typeface="Calibri"/>
            </a:endParaRPr>
          </a:p>
        </p:txBody>
      </p:sp>
      <p:sp>
        <p:nvSpPr>
          <p:cNvPr id="4" name="Slide Number Placeholder 3">
            <a:extLst>
              <a:ext uri="{FF2B5EF4-FFF2-40B4-BE49-F238E27FC236}">
                <a16:creationId xmlns:a16="http://schemas.microsoft.com/office/drawing/2014/main" id="{379808F2-FC7A-B04F-0D09-18C299B7C1B8}"/>
              </a:ext>
            </a:extLst>
          </p:cNvPr>
          <p:cNvSpPr>
            <a:spLocks noGrp="1"/>
          </p:cNvSpPr>
          <p:nvPr>
            <p:ph type="sldNum" sz="quarter" idx="12"/>
          </p:nvPr>
        </p:nvSpPr>
        <p:spPr/>
        <p:txBody>
          <a:bodyPr/>
          <a:lstStyle/>
          <a:p>
            <a:fld id="{2429C633-AF9B-9840-B7F1-7587910FEF71}" type="slidenum">
              <a:rPr lang="en-US" smtClean="0"/>
              <a:pPr/>
              <a:t>70</a:t>
            </a:fld>
            <a:endParaRPr lang="en-US"/>
          </a:p>
        </p:txBody>
      </p:sp>
    </p:spTree>
    <p:extLst>
      <p:ext uri="{BB962C8B-B14F-4D97-AF65-F5344CB8AC3E}">
        <p14:creationId xmlns:p14="http://schemas.microsoft.com/office/powerpoint/2010/main" val="24890028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2344EDE-4993-AA31-2449-024FADCDD81B}"/>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3" name="Title 2">
            <a:extLst>
              <a:ext uri="{FF2B5EF4-FFF2-40B4-BE49-F238E27FC236}">
                <a16:creationId xmlns:a16="http://schemas.microsoft.com/office/drawing/2014/main" id="{3E5D14F1-7333-A8EA-8ECB-9BCC5A813273}"/>
              </a:ext>
            </a:extLst>
          </p:cNvPr>
          <p:cNvSpPr>
            <a:spLocks noGrp="1"/>
          </p:cNvSpPr>
          <p:nvPr>
            <p:ph type="title"/>
          </p:nvPr>
        </p:nvSpPr>
        <p:spPr>
          <a:xfrm>
            <a:off x="345831" y="315363"/>
            <a:ext cx="9045633" cy="429145"/>
          </a:xfrm>
        </p:spPr>
        <p:txBody>
          <a:bodyPr/>
          <a:lstStyle/>
          <a:p>
            <a:r>
              <a:rPr lang="en-US" sz="3100">
                <a:cs typeface="Calibri"/>
              </a:rPr>
              <a:t>Breakout Room Topics and Assignments – ZET WG #7</a:t>
            </a:r>
          </a:p>
        </p:txBody>
      </p:sp>
      <p:sp>
        <p:nvSpPr>
          <p:cNvPr id="4" name="Content Placeholder 3">
            <a:extLst>
              <a:ext uri="{FF2B5EF4-FFF2-40B4-BE49-F238E27FC236}">
                <a16:creationId xmlns:a16="http://schemas.microsoft.com/office/drawing/2014/main" id="{8EC7AA49-5587-389A-FD72-392BAFDE3460}"/>
              </a:ext>
            </a:extLst>
          </p:cNvPr>
          <p:cNvSpPr>
            <a:spLocks noGrp="1"/>
          </p:cNvSpPr>
          <p:nvPr>
            <p:ph idx="1"/>
          </p:nvPr>
        </p:nvSpPr>
        <p:spPr>
          <a:xfrm>
            <a:off x="5859399" y="899652"/>
            <a:ext cx="6230936" cy="5193249"/>
          </a:xfrm>
        </p:spPr>
        <p:txBody>
          <a:bodyPr vert="horz" lIns="91440" tIns="45720" rIns="91440" bIns="45720" rtlCol="0" anchor="t">
            <a:normAutofit fontScale="55000" lnSpcReduction="20000"/>
          </a:bodyPr>
          <a:lstStyle/>
          <a:p>
            <a:pPr marL="0" indent="0">
              <a:buNone/>
            </a:pPr>
            <a:endParaRPr lang="en-US">
              <a:cs typeface="Calibri"/>
            </a:endParaRPr>
          </a:p>
          <a:p>
            <a:pPr marL="0" indent="0">
              <a:buNone/>
            </a:pPr>
            <a:r>
              <a:rPr lang="en-US" sz="2400" b="1">
                <a:solidFill>
                  <a:schemeClr val="accent1">
                    <a:lumMod val="75000"/>
                  </a:schemeClr>
                </a:solidFill>
                <a:cs typeface="Calibri"/>
              </a:rPr>
              <a:t>#3 – Legislative and Policy Initiatives (Nickie)</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Luke Klipp, Senior Transportation Deputy, Office of Los Angeles County Supervisor Janice Hahn, Dist. 4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Viviana Gomez, Transportation Deputy, Office of Los Angeles County Supervisor Janice Hahn, Dist. 4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Randy Johnson, Director of Government Affairs &amp; Outreach, Access Services</a:t>
            </a:r>
          </a:p>
          <a:p>
            <a:pPr marL="458787" lvl="1" indent="-342900">
              <a:buFont typeface="Calibri" panose="020F0502020204030204" pitchFamily="34" charset="0"/>
              <a:buChar char="&gt;"/>
            </a:pPr>
            <a:r>
              <a:rPr lang="en-US" sz="2000" b="1">
                <a:solidFill>
                  <a:srgbClr val="000000"/>
                </a:solidFill>
                <a:latin typeface="Calibri" panose="020F0502020204030204"/>
                <a:ea typeface="+mn-lt"/>
                <a:cs typeface="Calibri" panose="020F0502020204030204"/>
              </a:rPr>
              <a:t>Nancy Pfeffer, Executive Director, Gateways Cities Council of Governments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Michele Grubbs, Vice President, Pacific Merchant Shipping Association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David </a:t>
            </a:r>
            <a:r>
              <a:rPr lang="en-US" sz="2000" err="1">
                <a:solidFill>
                  <a:srgbClr val="000000"/>
                </a:solidFill>
                <a:latin typeface="Calibri" panose="020F0502020204030204"/>
                <a:ea typeface="+mn-lt"/>
                <a:cs typeface="Calibri" panose="020F0502020204030204"/>
              </a:rPr>
              <a:t>Libatique</a:t>
            </a:r>
            <a:r>
              <a:rPr lang="en-US" sz="2000">
                <a:solidFill>
                  <a:srgbClr val="000000"/>
                </a:solidFill>
                <a:latin typeface="Calibri" panose="020F0502020204030204"/>
                <a:ea typeface="+mn-lt"/>
                <a:cs typeface="Calibri" panose="020F0502020204030204"/>
              </a:rPr>
              <a:t>, Senior Director of Government Affairs, Port of Los Angeles</a:t>
            </a:r>
          </a:p>
          <a:p>
            <a:pPr lvl="1"/>
            <a:endParaRPr lang="en-US">
              <a:ea typeface="+mn-lt"/>
              <a:cs typeface="+mn-lt"/>
            </a:endParaRPr>
          </a:p>
          <a:p>
            <a:pPr marL="0" indent="0">
              <a:buNone/>
            </a:pPr>
            <a:r>
              <a:rPr lang="en-US" sz="2400" b="1">
                <a:solidFill>
                  <a:schemeClr val="accent1">
                    <a:lumMod val="75000"/>
                  </a:schemeClr>
                </a:solidFill>
                <a:cs typeface="Calibri"/>
              </a:rPr>
              <a:t>#4 – Strategic Set-Aside for Vehicle Subsidies (Akiko)</a:t>
            </a:r>
          </a:p>
          <a:p>
            <a:pPr marL="458787" lvl="1" indent="-342900">
              <a:buFont typeface="Calibri" panose="020F0502020204030204" pitchFamily="34" charset="0"/>
              <a:buChar char="&gt;"/>
            </a:pPr>
            <a:r>
              <a:rPr lang="en-US" sz="2000" b="1">
                <a:solidFill>
                  <a:srgbClr val="000000"/>
                </a:solidFill>
                <a:latin typeface="Calibri" panose="020F0502020204030204"/>
                <a:ea typeface="+mn-lt"/>
                <a:cs typeface="Calibri" panose="020F0502020204030204"/>
              </a:rPr>
              <a:t>Niki Okuk, Deputy Director, CALSTART</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Mathew Schrap, Chief Executive Officer, Harbor Trucking Association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Norman Emerson, Member, Gateway Cities Council of Government</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Eric Tate, Port Division Deputy Director, International Longshoremen Workers Union </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Morgan Caswell, Manager of Air Quality Practices, Port of Long Beach</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Sue Dexter, Equity Research Institute, USC </a:t>
            </a:r>
          </a:p>
          <a:p>
            <a:pPr marL="0" indent="0">
              <a:buNone/>
            </a:pPr>
            <a:r>
              <a:rPr lang="en-US" sz="2400" b="1">
                <a:solidFill>
                  <a:schemeClr val="accent1">
                    <a:lumMod val="75000"/>
                  </a:schemeClr>
                </a:solidFill>
                <a:cs typeface="Calibri"/>
              </a:rPr>
              <a:t>#5 – Environmental Impacts, Mitigation Strategies, and Program Outcomes (Julie)</a:t>
            </a:r>
          </a:p>
          <a:p>
            <a:pPr marL="458787" lvl="1" indent="-342900">
              <a:buFont typeface="Calibri" panose="020F0502020204030204" pitchFamily="34" charset="0"/>
              <a:buChar char="&gt;"/>
            </a:pPr>
            <a:r>
              <a:rPr lang="en-US" sz="2000" b="1">
                <a:solidFill>
                  <a:srgbClr val="000000"/>
                </a:solidFill>
                <a:latin typeface="Calibri" panose="020F0502020204030204"/>
                <a:ea typeface="+mn-lt"/>
                <a:cs typeface="Calibri" panose="020F0502020204030204"/>
              </a:rPr>
              <a:t>Tim DeMoss, Environmental Affairs Officer, Port of Los Angeles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Chris Cannon, Director of Environmental Management, Port of Los Angeles</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Adrian Martinez, Senior Attorney, </a:t>
            </a:r>
            <a:r>
              <a:rPr lang="en-US" sz="2000" err="1">
                <a:solidFill>
                  <a:srgbClr val="000000"/>
                </a:solidFill>
                <a:latin typeface="Calibri" panose="020F0502020204030204"/>
                <a:ea typeface="+mn-lt"/>
                <a:cs typeface="Calibri" panose="020F0502020204030204"/>
              </a:rPr>
              <a:t>EarthJustice</a:t>
            </a:r>
            <a:endParaRPr lang="en-US" sz="2000">
              <a:solidFill>
                <a:srgbClr val="000000"/>
              </a:solidFill>
              <a:latin typeface="Calibri" panose="020F0502020204030204"/>
              <a:ea typeface="+mn-lt"/>
              <a:cs typeface="Calibri" panose="020F0502020204030204"/>
            </a:endParaRP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Connell Dunning, Environmental Scientist, Environmental Protection Agency</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Andrew </a:t>
            </a:r>
            <a:r>
              <a:rPr lang="en-US" sz="2000" err="1">
                <a:solidFill>
                  <a:srgbClr val="000000"/>
                </a:solidFill>
                <a:latin typeface="Calibri" panose="020F0502020204030204"/>
                <a:ea typeface="+mn-lt"/>
                <a:cs typeface="Calibri" panose="020F0502020204030204"/>
              </a:rPr>
              <a:t>Zellinger</a:t>
            </a:r>
            <a:r>
              <a:rPr lang="en-US" sz="2000">
                <a:solidFill>
                  <a:srgbClr val="000000"/>
                </a:solidFill>
                <a:latin typeface="Calibri" panose="020F0502020204030204"/>
                <a:ea typeface="+mn-lt"/>
                <a:cs typeface="Calibri" panose="020F0502020204030204"/>
              </a:rPr>
              <a:t>, Environmental Reviewer, U.S. Environmental Protection Agency, Region 9</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Morgan Capilla, Environmental Justice Coordinator, U.S. Environmental Protection Agency, Region 9</a:t>
            </a:r>
          </a:p>
          <a:p>
            <a:pPr marL="458787" lvl="1" indent="-342900">
              <a:buFont typeface="Calibri" panose="020F0502020204030204" pitchFamily="34" charset="0"/>
              <a:buChar char="&gt;"/>
            </a:pPr>
            <a:r>
              <a:rPr lang="en-US" sz="2000">
                <a:solidFill>
                  <a:srgbClr val="000000"/>
                </a:solidFill>
                <a:latin typeface="Calibri" panose="020F0502020204030204"/>
                <a:ea typeface="+mn-lt"/>
                <a:cs typeface="Calibri" panose="020F0502020204030204"/>
              </a:rPr>
              <a:t>Ryan Snyder, Senior Sustainability and Innovation Manager, Caltrans District 7</a:t>
            </a:r>
          </a:p>
          <a:p>
            <a:pPr lvl="1"/>
            <a:endParaRPr lang="en-US">
              <a:cs typeface="Calibri"/>
            </a:endParaRPr>
          </a:p>
          <a:p>
            <a:pPr>
              <a:buFont typeface="System Font Regular" panose="020B0604020202020204" pitchFamily="34" charset="0"/>
              <a:buChar char="&gt;"/>
            </a:pPr>
            <a:endParaRPr lang="en-US">
              <a:cs typeface="Calibri"/>
            </a:endParaRPr>
          </a:p>
        </p:txBody>
      </p:sp>
      <p:sp>
        <p:nvSpPr>
          <p:cNvPr id="6" name="Content Placeholder 3">
            <a:extLst>
              <a:ext uri="{FF2B5EF4-FFF2-40B4-BE49-F238E27FC236}">
                <a16:creationId xmlns:a16="http://schemas.microsoft.com/office/drawing/2014/main" id="{3651FE74-3DAA-EF75-1007-A38653F88009}"/>
              </a:ext>
            </a:extLst>
          </p:cNvPr>
          <p:cNvSpPr txBox="1">
            <a:spLocks/>
          </p:cNvSpPr>
          <p:nvPr/>
        </p:nvSpPr>
        <p:spPr>
          <a:xfrm>
            <a:off x="101665" y="1129408"/>
            <a:ext cx="5859399" cy="5675728"/>
          </a:xfrm>
          <a:prstGeom prst="rect">
            <a:avLst/>
          </a:prstGeom>
        </p:spPr>
        <p:txBody>
          <a:bodyPr vert="horz" lIns="91440" tIns="45720" rIns="91440" bIns="45720" rtlCol="0" anchor="t">
            <a:normAutofit fontScale="62500" lnSpcReduction="20000"/>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1313" indent="-341313">
              <a:buNone/>
              <a:defRPr/>
            </a:pPr>
            <a:r>
              <a:rPr kumimoji="0" lang="en-US" sz="21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#1 – Community Engagement, Community Benefits, Equity Considerations,</a:t>
            </a:r>
            <a:r>
              <a:rPr lang="en-US" sz="2100" b="1">
                <a:solidFill>
                  <a:schemeClr val="accent1">
                    <a:lumMod val="75000"/>
                  </a:schemeClr>
                </a:solidFill>
                <a:latin typeface="Calibri" panose="020F0502020204030204"/>
                <a:ea typeface="+mn-lt"/>
                <a:cs typeface="Calibri" panose="020F0502020204030204"/>
              </a:rPr>
              <a:t> </a:t>
            </a:r>
            <a:r>
              <a:rPr kumimoji="0" lang="en-US" sz="2100" b="1"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rPr>
              <a:t>ZE Infrastructure Siting, and Program Outcomes</a:t>
            </a:r>
            <a:endParaRPr kumimoji="0" lang="en-US" sz="2100" b="0" i="0" u="none" strike="noStrike" kern="1200" cap="none" spc="0" normalizeH="0" baseline="0" noProof="0">
              <a:ln>
                <a:noFill/>
              </a:ln>
              <a:solidFill>
                <a:schemeClr val="accent1">
                  <a:lumMod val="75000"/>
                </a:schemeClr>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Fernando Gaytan, Staff Attorney, </a:t>
            </a:r>
            <a:r>
              <a:rPr kumimoji="0" lang="en-US" sz="1800" b="1" i="0" u="none" strike="noStrike" kern="1200" cap="none" spc="0" normalizeH="0" baseline="0" noProof="0" err="1">
                <a:ln>
                  <a:noFill/>
                </a:ln>
                <a:solidFill>
                  <a:srgbClr val="000000"/>
                </a:solidFill>
                <a:effectLst/>
                <a:uLnTx/>
                <a:uFillTx/>
                <a:latin typeface="Calibri" panose="020F0502020204030204"/>
                <a:ea typeface="+mn-lt"/>
                <a:cs typeface="Calibri" panose="020F0502020204030204"/>
              </a:rPr>
              <a:t>EarthJustice</a:t>
            </a:r>
            <a:endParaRPr lang="en-US" sz="1800" b="1"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Christopher Chavez, Deputy Policy Director, Coalition for Clean Air </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 Saleh, Councilmember, City of Bell  </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Ambar Rivera, Staff Researcher, Communities for a Better Environment</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marR="0" lvl="1" algn="l" defTabSz="914400" rtl="0" eaLnBrk="1" fontAlgn="auto" latinLnBrk="0" hangingPunct="1">
              <a:lnSpc>
                <a:spcPct val="90000"/>
              </a:lnSpc>
              <a:spcBef>
                <a:spcPts val="500"/>
              </a:spcBef>
              <a:spcAft>
                <a:spcPts val="0"/>
              </a:spcAft>
              <a:buClrTx/>
              <a:buSzPct val="90000"/>
              <a:buFont typeface="Calibri" panose="020F0502020204030204" pitchFamily="34" charset="0"/>
              <a:buChar char="&gt;"/>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Alison Linder, Senior Regional Planner, Southern California Association of Governments</a:t>
            </a:r>
            <a:endParaRPr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401955" lvl="1">
              <a:buFont typeface="Calibri" panose="020F0502020204030204" pitchFamily="34" charset="0"/>
              <a:buChar char="&gt;"/>
            </a:pPr>
            <a:r>
              <a:rPr lang="en-US">
                <a:solidFill>
                  <a:srgbClr val="000000"/>
                </a:solidFill>
                <a:latin typeface="Calibri" panose="020F0502020204030204"/>
                <a:ea typeface="+mn-lt"/>
                <a:cs typeface="Calibri" panose="020F0502020204030204"/>
              </a:rPr>
              <a:t>Marisa Perez, Transportation Policy Advisor, Gateway Cities Council of Governments </a:t>
            </a:r>
          </a:p>
          <a:p>
            <a:pPr marL="116205" lvl="1" indent="0">
              <a:buNone/>
            </a:pPr>
            <a:endParaRPr kumimoji="0" lang="en-US" sz="21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Pct val="90000"/>
              <a:buNone/>
              <a:tabLst/>
              <a:defRPr/>
            </a:pPr>
            <a:r>
              <a:rPr kumimoji="0" lang="en-US" sz="2100" b="1" i="0" u="none" strike="noStrike" kern="1200" cap="none" spc="0" normalizeH="0" baseline="0" noProof="0">
                <a:ln>
                  <a:noFill/>
                </a:ln>
                <a:solidFill>
                  <a:schemeClr val="accent1">
                    <a:lumMod val="75000"/>
                  </a:schemeClr>
                </a:solidFill>
                <a:effectLst/>
                <a:uLnTx/>
                <a:uFillTx/>
                <a:latin typeface="Calibri" panose="020F0502020204030204"/>
                <a:ea typeface="+mn-ea"/>
                <a:cs typeface="Calibri"/>
              </a:rPr>
              <a:t>#2 – Strategic Partnerships and Funding Opportunities </a:t>
            </a:r>
            <a:endParaRPr kumimoji="0" lang="en-US" sz="18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endParaRPr>
          </a:p>
          <a:p>
            <a:pPr marL="401955" lvl="1">
              <a:buFont typeface="Calibri" panose="020F0502020204030204" pitchFamily="34" charset="0"/>
              <a:buChar char="&gt;"/>
              <a:defRPr/>
            </a:pPr>
            <a:r>
              <a:rPr lang="en-US" sz="1800">
                <a:solidFill>
                  <a:srgbClr val="000000"/>
                </a:solidFill>
                <a:latin typeface="Calibri" panose="020F0502020204030204"/>
                <a:ea typeface="+mn-lt"/>
                <a:cs typeface="Calibri" panose="020F0502020204030204"/>
              </a:rPr>
              <a:t>Aaron Katzenstein, South Coast Air Quality Management District</a:t>
            </a:r>
            <a:r>
              <a:rPr lang="en-US">
                <a:solidFill>
                  <a:srgbClr val="000000"/>
                </a:solidFill>
                <a:latin typeface="Calibri" panose="020F0502020204030204"/>
                <a:ea typeface="+mn-lt"/>
                <a:cs typeface="Calibri" panose="020F0502020204030204"/>
              </a:rPr>
              <a:t>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Michael Leue, Chief Executive Officer, Alameda Corridor Transportation Authority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Sharon Weissman, Vice President, Long Beach Board of Harbor Commissioners, Port of Long Beach</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Theresa </a:t>
            </a:r>
            <a:r>
              <a:rPr lang="en-US" err="1">
                <a:solidFill>
                  <a:srgbClr val="000000"/>
                </a:solidFill>
                <a:latin typeface="Calibri" panose="020F0502020204030204"/>
                <a:ea typeface="+mn-lt"/>
                <a:cs typeface="Calibri" panose="020F0502020204030204"/>
              </a:rPr>
              <a:t>Dau</a:t>
            </a:r>
            <a:r>
              <a:rPr lang="en-US">
                <a:solidFill>
                  <a:srgbClr val="000000"/>
                </a:solidFill>
                <a:latin typeface="Calibri" panose="020F0502020204030204"/>
                <a:ea typeface="+mn-lt"/>
                <a:cs typeface="Calibri" panose="020F0502020204030204"/>
              </a:rPr>
              <a:t>-Ngo, Port of Long Beach</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Tony </a:t>
            </a:r>
            <a:r>
              <a:rPr lang="en-US" err="1">
                <a:solidFill>
                  <a:srgbClr val="000000"/>
                </a:solidFill>
                <a:latin typeface="Calibri" panose="020F0502020204030204"/>
                <a:ea typeface="+mn-lt"/>
                <a:cs typeface="Calibri" panose="020F0502020204030204"/>
              </a:rPr>
              <a:t>Gioelle</a:t>
            </a:r>
            <a:r>
              <a:rPr lang="en-US">
                <a:solidFill>
                  <a:srgbClr val="000000"/>
                </a:solidFill>
                <a:latin typeface="Calibri" panose="020F0502020204030204"/>
                <a:ea typeface="+mn-lt"/>
                <a:cs typeface="Calibri" panose="020F0502020204030204"/>
              </a:rPr>
              <a:t>, Deputy Executive Director of Development, Port of Los Angeles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Jason Groves, Business Development Transportation Electrification, Southern California Edison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Jack Symington, Program Manager, Transportation, Los Angeles Cleantech Incubator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Damon </a:t>
            </a:r>
            <a:r>
              <a:rPr lang="en-US" err="1">
                <a:solidFill>
                  <a:srgbClr val="000000"/>
                </a:solidFill>
                <a:latin typeface="Calibri" panose="020F0502020204030204"/>
                <a:ea typeface="+mn-lt"/>
                <a:cs typeface="Calibri" panose="020F0502020204030204"/>
              </a:rPr>
              <a:t>Hannaman</a:t>
            </a:r>
            <a:r>
              <a:rPr lang="en-US">
                <a:solidFill>
                  <a:srgbClr val="000000"/>
                </a:solidFill>
                <a:latin typeface="Calibri" panose="020F0502020204030204"/>
                <a:ea typeface="+mn-lt"/>
                <a:cs typeface="Calibri" panose="020F0502020204030204"/>
              </a:rPr>
              <a:t>, Senior Advisor, Key Accounts, Southern California Edison</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George Payba, Environmental Affairs Officer, Los Angeles Department of Water and Power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Jose Maria Paz, Electrical Engineering Associate, Los Angeles Department of Water and Power</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Karina O’Connor, Environmental Engineer, U.S. Environmental Protection Agency, Region 9 </a:t>
            </a:r>
          </a:p>
          <a:p>
            <a:pPr marL="401955" marR="0" lvl="1" fontAlgn="auto">
              <a:spcAft>
                <a:spcPts val="0"/>
              </a:spcAft>
              <a:buClrTx/>
              <a:buFont typeface="Calibri" panose="020F0502020204030204" pitchFamily="34" charset="0"/>
              <a:buChar char="&gt;"/>
              <a:tabLst/>
              <a:defRPr/>
            </a:pPr>
            <a:r>
              <a:rPr lang="en-US">
                <a:solidFill>
                  <a:srgbClr val="000000"/>
                </a:solidFill>
                <a:latin typeface="Calibri" panose="020F0502020204030204"/>
                <a:ea typeface="+mn-lt"/>
                <a:cs typeface="Calibri" panose="020F0502020204030204"/>
              </a:rPr>
              <a:t>Thomas </a:t>
            </a:r>
            <a:r>
              <a:rPr lang="en-US" err="1">
                <a:solidFill>
                  <a:srgbClr val="000000"/>
                </a:solidFill>
                <a:latin typeface="Calibri" panose="020F0502020204030204"/>
                <a:ea typeface="+mn-lt"/>
                <a:cs typeface="Calibri" panose="020F0502020204030204"/>
              </a:rPr>
              <a:t>Jelenic</a:t>
            </a:r>
            <a:r>
              <a:rPr lang="en-US">
                <a:solidFill>
                  <a:srgbClr val="000000"/>
                </a:solidFill>
                <a:latin typeface="Calibri" panose="020F0502020204030204"/>
                <a:ea typeface="+mn-lt"/>
                <a:cs typeface="Calibri" panose="020F0502020204030204"/>
              </a:rPr>
              <a:t>, Vice President, Pacific Merchant Shipping Association</a:t>
            </a:r>
          </a:p>
          <a:p>
            <a:pPr marL="401955" lvl="1">
              <a:buFont typeface="Calibri" panose="020F0502020204030204" pitchFamily="34" charset="0"/>
              <a:buChar char="&gt;"/>
              <a:defRPr/>
            </a:pPr>
            <a:r>
              <a:rPr lang="en-US">
                <a:solidFill>
                  <a:srgbClr val="000000"/>
                </a:solidFill>
                <a:latin typeface="Calibri" panose="020F0502020204030204"/>
                <a:ea typeface="+mn-lt"/>
                <a:cs typeface="Calibri" panose="020F0502020204030204"/>
              </a:rPr>
              <a:t>Dr. Joe Lyou, President, CEO, Coalition for Clean Air  </a:t>
            </a:r>
          </a:p>
          <a:p>
            <a:pPr marL="457200" marR="0" lvl="1" indent="0" algn="l" defTabSz="914400" rtl="0" eaLnBrk="1" fontAlgn="auto" latinLnBrk="0" hangingPunct="1">
              <a:lnSpc>
                <a:spcPct val="90000"/>
              </a:lnSpc>
              <a:spcBef>
                <a:spcPts val="500"/>
              </a:spcBef>
              <a:spcAft>
                <a:spcPts val="0"/>
              </a:spcAft>
              <a:buClrTx/>
              <a:buSzPct val="90000"/>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marR="0" lvl="0" indent="-285750" algn="l" defTabSz="914400" rtl="0" eaLnBrk="1" fontAlgn="auto" latinLnBrk="0" hangingPunct="1">
              <a:lnSpc>
                <a:spcPct val="90000"/>
              </a:lnSpc>
              <a:spcBef>
                <a:spcPts val="1000"/>
              </a:spcBef>
              <a:spcAft>
                <a:spcPts val="0"/>
              </a:spcAft>
              <a:buClrTx/>
              <a:buSzPct val="90000"/>
              <a:buFont typeface="System Font Regular" panose="020B0604020202020204" pitchFamily="34" charset="0"/>
              <a:buChar char="&gt;"/>
              <a:tabLst/>
              <a:defRPr/>
            </a:pPr>
            <a:endParaRPr kumimoji="0" lang="en-US" sz="2100" b="1"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742950" marR="0" lvl="1" indent="-285750" algn="l" defTabSz="914400" rtl="0" eaLnBrk="1" fontAlgn="auto" latinLnBrk="0" hangingPunct="1">
              <a:lnSpc>
                <a:spcPct val="90000"/>
              </a:lnSpc>
              <a:spcBef>
                <a:spcPts val="500"/>
              </a:spcBef>
              <a:spcAft>
                <a:spcPts val="0"/>
              </a:spcAft>
              <a:buClrTx/>
              <a:buSzPct val="90000"/>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p:txBody>
      </p:sp>
      <p:sp>
        <p:nvSpPr>
          <p:cNvPr id="7" name="TextBox 6">
            <a:extLst>
              <a:ext uri="{FF2B5EF4-FFF2-40B4-BE49-F238E27FC236}">
                <a16:creationId xmlns:a16="http://schemas.microsoft.com/office/drawing/2014/main" id="{CF47E675-C2EF-7B35-B1AA-1074AE94559D}"/>
              </a:ext>
            </a:extLst>
          </p:cNvPr>
          <p:cNvSpPr txBox="1"/>
          <p:nvPr/>
        </p:nvSpPr>
        <p:spPr>
          <a:xfrm>
            <a:off x="1702677" y="6321501"/>
            <a:ext cx="10489323" cy="276999"/>
          </a:xfrm>
          <a:prstGeom prst="rect">
            <a:avLst/>
          </a:prstGeom>
          <a:noFill/>
        </p:spPr>
        <p:txBody>
          <a:bodyPr wrap="square" rtlCol="0">
            <a:spAutoFit/>
          </a:bodyPr>
          <a:lstStyle/>
          <a:p>
            <a:pPr algn="ctr"/>
            <a:r>
              <a:rPr lang="en-US" sz="1200" b="1" i="1">
                <a:solidFill>
                  <a:schemeClr val="accent1">
                    <a:lumMod val="75000"/>
                  </a:schemeClr>
                </a:solidFill>
              </a:rPr>
              <a:t>If your name does not appear on this list, please contact Nora Casillas at </a:t>
            </a:r>
            <a:r>
              <a:rPr lang="en-US" sz="1200" b="1" i="1">
                <a:solidFill>
                  <a:schemeClr val="accent1">
                    <a:lumMod val="75000"/>
                  </a:schemeClr>
                </a:solidFill>
                <a:hlinkClick r:id="rId3">
                  <a:extLst>
                    <a:ext uri="{A12FA001-AC4F-418D-AE19-62706E023703}">
                      <ahyp:hlinkClr xmlns:ahyp="http://schemas.microsoft.com/office/drawing/2018/hyperlinkcolor" val="tx"/>
                    </a:ext>
                  </a:extLst>
                </a:hlinkClick>
              </a:rPr>
              <a:t>ncasillas@arellanoassociates.com</a:t>
            </a:r>
            <a:r>
              <a:rPr lang="en-US" sz="1200" b="1" i="1">
                <a:solidFill>
                  <a:schemeClr val="accent1">
                    <a:lumMod val="75000"/>
                  </a:schemeClr>
                </a:solidFill>
              </a:rPr>
              <a:t> to be assigned a Breakout Room.</a:t>
            </a:r>
          </a:p>
        </p:txBody>
      </p:sp>
      <p:sp>
        <p:nvSpPr>
          <p:cNvPr id="8" name="Slide Number Placeholder 2">
            <a:extLst>
              <a:ext uri="{FF2B5EF4-FFF2-40B4-BE49-F238E27FC236}">
                <a16:creationId xmlns:a16="http://schemas.microsoft.com/office/drawing/2014/main" id="{FB01E646-BACB-1B93-B3EF-F4AB678CF904}"/>
              </a:ext>
            </a:extLst>
          </p:cNvPr>
          <p:cNvSpPr txBox="1">
            <a:spLocks/>
          </p:cNvSpPr>
          <p:nvPr/>
        </p:nvSpPr>
        <p:spPr>
          <a:xfrm>
            <a:off x="9169995" y="6260098"/>
            <a:ext cx="2743200" cy="365125"/>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defRPr/>
            </a:pPr>
            <a:fld id="{2429C633-AF9B-9840-B7F1-7587910FEF71}" type="slidenum">
              <a:rPr lang="en-US" sz="1200" smtClean="0">
                <a:solidFill>
                  <a:srgbClr val="000000">
                    <a:tint val="75000"/>
                  </a:srgbClr>
                </a:solidFill>
                <a:latin typeface="Calibri" panose="020F0502020204030204"/>
              </a:rPr>
              <a:pPr algn="r">
                <a:defRPr/>
              </a:pPr>
              <a:t>71</a:t>
            </a:fld>
            <a:endParaRPr lang="en-US" sz="1200">
              <a:solidFill>
                <a:srgbClr val="000000">
                  <a:tint val="75000"/>
                </a:srgbClr>
              </a:solidFill>
              <a:latin typeface="Calibri" panose="020F0502020204030204"/>
            </a:endParaRPr>
          </a:p>
        </p:txBody>
      </p:sp>
    </p:spTree>
    <p:extLst>
      <p:ext uri="{BB962C8B-B14F-4D97-AF65-F5344CB8AC3E}">
        <p14:creationId xmlns:p14="http://schemas.microsoft.com/office/powerpoint/2010/main" val="15874328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6B0B-9319-2779-82A3-BDC9F90FBE6E}"/>
              </a:ext>
            </a:extLst>
          </p:cNvPr>
          <p:cNvSpPr>
            <a:spLocks noGrp="1"/>
          </p:cNvSpPr>
          <p:nvPr>
            <p:ph type="title"/>
          </p:nvPr>
        </p:nvSpPr>
        <p:spPr>
          <a:xfrm>
            <a:off x="381000" y="390524"/>
            <a:ext cx="9045633" cy="429145"/>
          </a:xfrm>
        </p:spPr>
        <p:txBody>
          <a:bodyPr/>
          <a:lstStyle/>
          <a:p>
            <a:r>
              <a:rPr lang="en-US" sz="2400">
                <a:cs typeface="Calibri"/>
              </a:rPr>
              <a:t>Breakout #1: Community Engagement, Community Benefits, Equity Considerations, ZE Infrastructure Siting, and Program Outcomes</a:t>
            </a:r>
            <a:endParaRPr lang="en-US" sz="2400" b="0">
              <a:ea typeface="+mn-lt"/>
              <a:cs typeface="+mn-lt"/>
            </a:endParaRPr>
          </a:p>
          <a:p>
            <a:endParaRPr lang="en-US" sz="2400">
              <a:cs typeface="Calibri"/>
            </a:endParaRPr>
          </a:p>
        </p:txBody>
      </p:sp>
      <p:sp>
        <p:nvSpPr>
          <p:cNvPr id="4" name="Slide Number Placeholder 3">
            <a:extLst>
              <a:ext uri="{FF2B5EF4-FFF2-40B4-BE49-F238E27FC236}">
                <a16:creationId xmlns:a16="http://schemas.microsoft.com/office/drawing/2014/main" id="{9B8E8D89-9404-CDB5-BE99-A170742B0D41}"/>
              </a:ext>
            </a:extLst>
          </p:cNvPr>
          <p:cNvSpPr>
            <a:spLocks noGrp="1"/>
          </p:cNvSpPr>
          <p:nvPr>
            <p:ph type="sldNum" sz="quarter" idx="12"/>
          </p:nvPr>
        </p:nvSpPr>
        <p:spPr/>
        <p:txBody>
          <a:bodyPr/>
          <a:lstStyle/>
          <a:p>
            <a:fld id="{2429C633-AF9B-9840-B7F1-7587910FEF71}" type="slidenum">
              <a:rPr lang="en-US" smtClean="0"/>
              <a:pPr/>
              <a:t>72</a:t>
            </a:fld>
            <a:endParaRPr lang="en-US"/>
          </a:p>
        </p:txBody>
      </p:sp>
      <p:graphicFrame>
        <p:nvGraphicFramePr>
          <p:cNvPr id="5" name="Table 4">
            <a:extLst>
              <a:ext uri="{FF2B5EF4-FFF2-40B4-BE49-F238E27FC236}">
                <a16:creationId xmlns:a16="http://schemas.microsoft.com/office/drawing/2014/main" id="{6ED5CF63-D548-6700-0A43-FDBCCBEDFB41}"/>
              </a:ext>
            </a:extLst>
          </p:cNvPr>
          <p:cNvGraphicFramePr>
            <a:graphicFrameLocks noGrp="1"/>
          </p:cNvGraphicFramePr>
          <p:nvPr>
            <p:extLst>
              <p:ext uri="{D42A27DB-BD31-4B8C-83A1-F6EECF244321}">
                <p14:modId xmlns:p14="http://schemas.microsoft.com/office/powerpoint/2010/main" val="2565872111"/>
              </p:ext>
            </p:extLst>
          </p:nvPr>
        </p:nvGraphicFramePr>
        <p:xfrm>
          <a:off x="609311" y="1053811"/>
          <a:ext cx="10113817" cy="5024581"/>
        </p:xfrm>
        <a:graphic>
          <a:graphicData uri="http://schemas.openxmlformats.org/drawingml/2006/table">
            <a:tbl>
              <a:tblPr/>
              <a:tblGrid>
                <a:gridCol w="2150581">
                  <a:extLst>
                    <a:ext uri="{9D8B030D-6E8A-4147-A177-3AD203B41FA5}">
                      <a16:colId xmlns:a16="http://schemas.microsoft.com/office/drawing/2014/main" val="2196613415"/>
                    </a:ext>
                  </a:extLst>
                </a:gridCol>
                <a:gridCol w="2150581">
                  <a:extLst>
                    <a:ext uri="{9D8B030D-6E8A-4147-A177-3AD203B41FA5}">
                      <a16:colId xmlns:a16="http://schemas.microsoft.com/office/drawing/2014/main" val="1048665388"/>
                    </a:ext>
                  </a:extLst>
                </a:gridCol>
                <a:gridCol w="2150581">
                  <a:extLst>
                    <a:ext uri="{9D8B030D-6E8A-4147-A177-3AD203B41FA5}">
                      <a16:colId xmlns:a16="http://schemas.microsoft.com/office/drawing/2014/main" val="3881927375"/>
                    </a:ext>
                  </a:extLst>
                </a:gridCol>
                <a:gridCol w="2150581">
                  <a:extLst>
                    <a:ext uri="{9D8B030D-6E8A-4147-A177-3AD203B41FA5}">
                      <a16:colId xmlns:a16="http://schemas.microsoft.com/office/drawing/2014/main" val="3972723383"/>
                    </a:ext>
                  </a:extLst>
                </a:gridCol>
                <a:gridCol w="1511493">
                  <a:extLst>
                    <a:ext uri="{9D8B030D-6E8A-4147-A177-3AD203B41FA5}">
                      <a16:colId xmlns:a16="http://schemas.microsoft.com/office/drawing/2014/main" val="4035393391"/>
                    </a:ext>
                  </a:extLst>
                </a:gridCol>
              </a:tblGrid>
              <a:tr h="314999">
                <a:tc gridSpan="5">
                  <a:txBody>
                    <a:bodyPr/>
                    <a:lstStyle/>
                    <a:p>
                      <a:pPr algn="ctr" fontAlgn="ctr"/>
                      <a:r>
                        <a:rPr lang="en-US" sz="1000" b="1" i="0" u="none" strike="noStrike">
                          <a:solidFill>
                            <a:srgbClr val="000000"/>
                          </a:solidFill>
                          <a:effectLst/>
                          <a:latin typeface="Calibri" panose="020F0502020204030204" pitchFamily="34" charset="0"/>
                        </a:rPr>
                        <a:t>Breakout #1: Community Engagement, Community Benefits, Equity Considerations, ZE Infrastructure Siting, and Program Outcomes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EAAA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638454286"/>
                  </a:ext>
                </a:extLst>
              </a:tr>
              <a:tr h="263200">
                <a:tc>
                  <a:txBody>
                    <a:bodyPr/>
                    <a:lstStyle/>
                    <a:p>
                      <a:pPr algn="ctr" fontAlgn="ctr"/>
                      <a:r>
                        <a:rPr lang="en-US" sz="800" b="1" i="0" u="none" strike="noStrike">
                          <a:solidFill>
                            <a:srgbClr val="000000"/>
                          </a:solidFill>
                          <a:effectLst/>
                          <a:latin typeface="Calibri" panose="020F0502020204030204" pitchFamily="34" charset="0"/>
                        </a:rPr>
                        <a:t>WHAT WE HEARD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WHAT WE AGREED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BARRIERS/CHALLENGES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ADDITIONAL INFORMATION NEEDED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algn="ctr" fontAlgn="ctr"/>
                      <a:r>
                        <a:rPr lang="en-US" sz="800" b="1" i="0" u="none" strike="noStrike">
                          <a:solidFill>
                            <a:srgbClr val="000000"/>
                          </a:solidFill>
                          <a:effectLst/>
                          <a:latin typeface="Calibri" panose="020F0502020204030204" pitchFamily="34" charset="0"/>
                        </a:rPr>
                        <a:t>NEXT STEPS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val="273375506"/>
                  </a:ext>
                </a:extLst>
              </a:tr>
              <a:tr h="806396">
                <a:tc>
                  <a:txBody>
                    <a:bodyPr/>
                    <a:lstStyle/>
                    <a:p>
                      <a:pPr algn="ctr" fontAlgn="ctr"/>
                      <a:r>
                        <a:rPr lang="en-US" sz="800" b="0" i="0" u="none" strike="noStrike">
                          <a:solidFill>
                            <a:srgbClr val="000000"/>
                          </a:solidFill>
                          <a:effectLst/>
                          <a:latin typeface="Calibri" panose="020F0502020204030204" pitchFamily="34" charset="0"/>
                        </a:rPr>
                        <a:t>Engage with community leaders and community-based organizations to leverage existing connections to communities throughout the corridor when determining infrastructure siting</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Should not be a parallel process being done outside of the Task Force that usurps of supplants what comes out of this process. At the end of the day, the Task Force should have a final say under it's equity plan</a:t>
                      </a:r>
                      <a:br>
                        <a:rPr lang="en-US" sz="800" b="0" i="0" u="none" strike="noStrike">
                          <a:solidFill>
                            <a:srgbClr val="000000"/>
                          </a:solidFill>
                          <a:effectLst/>
                          <a:latin typeface="Calibri" panose="020F0502020204030204" pitchFamily="34" charset="0"/>
                        </a:rPr>
                      </a:br>
                      <a:endParaRPr lang="en-US" sz="800" b="0" i="0" u="none" strike="noStrike">
                        <a:solidFill>
                          <a:srgbClr val="000000"/>
                        </a:solidFill>
                        <a:effectLst/>
                        <a:latin typeface="Calibri" panose="020F0502020204030204" pitchFamily="34" charset="0"/>
                      </a:endParaRP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Where sites land determines where outreach will occur.</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444444"/>
                          </a:solidFill>
                          <a:effectLst/>
                          <a:latin typeface="Calibri" panose="020F0502020204030204" pitchFamily="34" charset="0"/>
                        </a:rPr>
                        <a:t>What type of interactions are most effective?</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2063067"/>
                  </a:ext>
                </a:extLst>
              </a:tr>
              <a:tr h="860996">
                <a:tc>
                  <a:txBody>
                    <a:bodyPr/>
                    <a:lstStyle/>
                    <a:p>
                      <a:pPr algn="ctr" fontAlgn="ctr"/>
                      <a:r>
                        <a:rPr lang="en-US" sz="800" b="0" i="0" u="none" strike="noStrike">
                          <a:solidFill>
                            <a:srgbClr val="000000"/>
                          </a:solidFill>
                          <a:effectLst/>
                          <a:latin typeface="Calibri" panose="020F0502020204030204" pitchFamily="34" charset="0"/>
                        </a:rPr>
                        <a:t>Highlight the importance of community input, engagement, and transparency</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Need to understand concerns/impacts on noise, safety, access, local street conditions</a:t>
                      </a:r>
                      <a:br>
                        <a:rPr lang="en-US" sz="800" b="0" i="0" u="none" strike="noStrike">
                          <a:solidFill>
                            <a:srgbClr val="000000"/>
                          </a:solidFill>
                          <a:effectLst/>
                          <a:latin typeface="Calibri" panose="020F0502020204030204" pitchFamily="34" charset="0"/>
                        </a:rPr>
                      </a:br>
                      <a:br>
                        <a:rPr lang="en-US" sz="800" b="0" i="0" u="none" strike="noStrike">
                          <a:solidFill>
                            <a:srgbClr val="000000"/>
                          </a:solidFill>
                          <a:effectLst/>
                          <a:latin typeface="Calibri" panose="020F0502020204030204" pitchFamily="34" charset="0"/>
                        </a:rPr>
                      </a:br>
                      <a:r>
                        <a:rPr lang="en-US" sz="800" b="0" i="0" u="none" strike="noStrike">
                          <a:solidFill>
                            <a:srgbClr val="000000"/>
                          </a:solidFill>
                          <a:effectLst/>
                          <a:latin typeface="Calibri" panose="020F0502020204030204" pitchFamily="34" charset="0"/>
                        </a:rPr>
                        <a:t>Prevent or mitigate additional community harm during the deployment or operation of ZE infrastructure</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Detail regarding appearance and exact location of sites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Schedule a presentation in June/July with LACI and CEHAJ on the Blueprint Project on process.   Highlight Lessons Learned for application to TF projects.  </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16272"/>
                  </a:ext>
                </a:extLst>
              </a:tr>
              <a:tr h="671997">
                <a:tc>
                  <a:txBody>
                    <a:bodyPr/>
                    <a:lstStyle/>
                    <a:p>
                      <a:pPr algn="ctr" fontAlgn="ctr"/>
                      <a:r>
                        <a:rPr lang="en-US" sz="800" b="0" i="0" u="none" strike="noStrike">
                          <a:solidFill>
                            <a:srgbClr val="000000"/>
                          </a:solidFill>
                          <a:effectLst/>
                          <a:latin typeface="Calibri" panose="020F0502020204030204" pitchFamily="34" charset="0"/>
                        </a:rPr>
                        <a:t>Ensure that investment in the communities ties direct benefits to those residents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Unclear process to begin workforce development project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Get their ideas on how to roll job training process out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Connect with LA County Workforce Development Board, community colleges, training programs for ideas on how to roll this out.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29835612"/>
                  </a:ext>
                </a:extLst>
              </a:tr>
              <a:tr h="762997">
                <a:tc>
                  <a:txBody>
                    <a:bodyPr/>
                    <a:lstStyle/>
                    <a:p>
                      <a:pPr algn="ctr" fontAlgn="ctr"/>
                      <a:r>
                        <a:rPr lang="en-US" sz="800" b="0" i="0" u="none" strike="noStrike">
                          <a:solidFill>
                            <a:srgbClr val="000000"/>
                          </a:solidFill>
                          <a:effectLst/>
                          <a:latin typeface="Calibri" panose="020F0502020204030204" pitchFamily="34" charset="0"/>
                        </a:rPr>
                        <a:t>Employ walk-up informational centers to discuss jobs, trainings, and zero-emissions movement</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Ensure there is proper clarity around these discussions. Be clear about intentions.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444444"/>
                          </a:solidFill>
                          <a:effectLst/>
                          <a:latin typeface="Calibri" panose="020F0502020204030204" pitchFamily="34" charset="0"/>
                        </a:rPr>
                        <a:t>Find locations for these centers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579913"/>
                  </a:ext>
                </a:extLst>
              </a:tr>
              <a:tr h="537598">
                <a:tc>
                  <a:txBody>
                    <a:bodyPr/>
                    <a:lstStyle/>
                    <a:p>
                      <a:pPr algn="ctr" fontAlgn="ctr"/>
                      <a:r>
                        <a:rPr lang="en-US" sz="800" b="0" i="0" u="none" strike="noStrike">
                          <a:solidFill>
                            <a:srgbClr val="000000"/>
                          </a:solidFill>
                          <a:effectLst/>
                          <a:latin typeface="Calibri" panose="020F0502020204030204" pitchFamily="34" charset="0"/>
                        </a:rPr>
                        <a:t>Work with trucking associations and EV companies to understand effective placement and operational considerations of ZE infrastructure</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Caltrans and other vehicle producers: what is their vision when creating electric cars and how people would charge them?</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62936608"/>
                  </a:ext>
                </a:extLst>
              </a:tr>
              <a:tr h="403199">
                <a:tc>
                  <a:txBody>
                    <a:bodyPr/>
                    <a:lstStyle/>
                    <a:p>
                      <a:pPr algn="ctr" fontAlgn="ctr"/>
                      <a:r>
                        <a:rPr lang="en-US" sz="800" b="0" i="0" u="none" strike="noStrike">
                          <a:solidFill>
                            <a:srgbClr val="000000"/>
                          </a:solidFill>
                          <a:effectLst/>
                          <a:latin typeface="Calibri" panose="020F0502020204030204" pitchFamily="34" charset="0"/>
                        </a:rPr>
                        <a:t>Ensure support for small and local businesses. Give preference to local companies doing business in the corridor</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9452513"/>
                  </a:ext>
                </a:extLst>
              </a:tr>
              <a:tr h="403199">
                <a:tc>
                  <a:txBody>
                    <a:bodyPr/>
                    <a:lstStyle/>
                    <a:p>
                      <a:pPr algn="ctr" fontAlgn="ctr"/>
                      <a:r>
                        <a:rPr lang="en-US" sz="800" b="0" i="0" u="none" strike="noStrike">
                          <a:solidFill>
                            <a:srgbClr val="000000"/>
                          </a:solidFill>
                          <a:effectLst/>
                          <a:latin typeface="Calibri" panose="020F0502020204030204" pitchFamily="34" charset="0"/>
                        </a:rPr>
                        <a:t>Essential to have labor at the table. Important to get a core group of folks who are familiar with how this equipment works</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800" b="0" i="0" u="none" strike="noStrike">
                          <a:solidFill>
                            <a:srgbClr val="000000"/>
                          </a:solidFill>
                          <a:effectLst/>
                          <a:latin typeface="Calibri" panose="020F0502020204030204" pitchFamily="34" charset="0"/>
                        </a:rPr>
                        <a:t>TBD</a:t>
                      </a:r>
                    </a:p>
                  </a:txBody>
                  <a:tcPr marL="5285" marR="5285" marT="528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30245232"/>
                  </a:ext>
                </a:extLst>
              </a:tr>
            </a:tbl>
          </a:graphicData>
        </a:graphic>
      </p:graphicFrame>
    </p:spTree>
    <p:extLst>
      <p:ext uri="{BB962C8B-B14F-4D97-AF65-F5344CB8AC3E}">
        <p14:creationId xmlns:p14="http://schemas.microsoft.com/office/powerpoint/2010/main" val="238014668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89226" y="0"/>
            <a:ext cx="8469509" cy="830997"/>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FFFFFF"/>
                </a:solidFill>
                <a:effectLst/>
                <a:uLnTx/>
                <a:uFillTx/>
                <a:latin typeface="Calibri" panose="020F0502020204030204"/>
                <a:ea typeface="+mn-ea"/>
                <a:cs typeface="+mn-cs"/>
              </a:rPr>
              <a:t>Breakout Room #5 – Environmental Impacts, Mitigation Strategies, and Program Outcomes</a:t>
            </a: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552450" y="1000869"/>
            <a:ext cx="11087099" cy="5261299"/>
          </a:xfrm>
        </p:spPr>
        <p:txBody>
          <a:bodyPr vert="horz" lIns="91440" tIns="45720" rIns="91440" bIns="45720" rtlCol="0" anchor="t">
            <a:noAutofit/>
          </a:bodyPr>
          <a:lstStyle/>
          <a:p>
            <a:pPr marL="0" indent="0">
              <a:buNone/>
              <a:defRPr/>
            </a:pPr>
            <a:r>
              <a:rPr lang="en-US" sz="1600" b="1">
                <a:solidFill>
                  <a:srgbClr val="2AB4C8"/>
                </a:solidFill>
                <a:latin typeface="Calibri" panose="020F0502020204030204"/>
              </a:rPr>
              <a:t>What are the objectives for the ZET Program from the environmental perspective?</a:t>
            </a:r>
          </a:p>
          <a:p>
            <a:pPr>
              <a:defRPr/>
            </a:pPr>
            <a:r>
              <a:rPr lang="en-US" sz="1600" strike="sngStrike">
                <a:latin typeface="Calibri" panose="020F0502020204030204"/>
                <a:cs typeface="Calibri"/>
              </a:rPr>
              <a:t>Objectives should be quantitative and time-bound</a:t>
            </a:r>
          </a:p>
          <a:p>
            <a:pPr lvl="1">
              <a:defRPr/>
            </a:pPr>
            <a:r>
              <a:rPr lang="en-US" sz="1600" strike="sngStrike">
                <a:latin typeface="Calibri" panose="020F0502020204030204"/>
                <a:cs typeface="Calibri"/>
              </a:rPr>
              <a:t>E.g., target turnover of truck fleet by specific date</a:t>
            </a:r>
          </a:p>
          <a:p>
            <a:pPr>
              <a:defRPr/>
            </a:pPr>
            <a:r>
              <a:rPr lang="en-US" sz="1600" strike="sngStrike">
                <a:latin typeface="Calibri" panose="020F0502020204030204"/>
                <a:cs typeface="Calibri"/>
              </a:rPr>
              <a:t>Goals/Strategies</a:t>
            </a:r>
          </a:p>
          <a:p>
            <a:pPr lvl="1">
              <a:defRPr/>
            </a:pPr>
            <a:r>
              <a:rPr lang="en-US" sz="1600" strike="sngStrike">
                <a:latin typeface="Calibri" panose="020F0502020204030204"/>
                <a:cs typeface="Calibri"/>
              </a:rPr>
              <a:t>Eliminate truck emissions (criteria pollutants) and reduce GHG, diesel particulate matter</a:t>
            </a:r>
          </a:p>
          <a:p>
            <a:pPr lvl="1">
              <a:defRPr/>
            </a:pPr>
            <a:r>
              <a:rPr lang="en-US" sz="1600" strike="sngStrike">
                <a:latin typeface="Calibri" panose="020F0502020204030204"/>
                <a:cs typeface="Calibri"/>
              </a:rPr>
              <a:t>Do not utilize eminent domain to site ZE infrastructure</a:t>
            </a:r>
          </a:p>
          <a:p>
            <a:pPr lvl="1">
              <a:defRPr/>
            </a:pPr>
            <a:r>
              <a:rPr lang="en-US" sz="1600" strike="sngStrike">
                <a:latin typeface="Calibri" panose="020F0502020204030204"/>
                <a:cs typeface="Calibri"/>
              </a:rPr>
              <a:t>Eliminate GHG emissions from electric and hydrogen production</a:t>
            </a:r>
            <a:endParaRPr lang="en-US" sz="1600" i="0" u="none" strike="sngStrike" kern="1200" cap="none" spc="0" normalizeH="0" baseline="0" noProof="0">
              <a:ln>
                <a:noFill/>
              </a:ln>
              <a:solidFill>
                <a:srgbClr val="000000"/>
              </a:solidFill>
              <a:effectLst/>
              <a:uLnTx/>
              <a:uFillTx/>
              <a:latin typeface="Calibri" panose="020F0502020204030204"/>
              <a:cs typeface="Calibri"/>
            </a:endParaRPr>
          </a:p>
          <a:p>
            <a:pPr marL="0" indent="0">
              <a:buNone/>
              <a:defRPr/>
            </a:pPr>
            <a:r>
              <a:rPr lang="en-US" sz="1600" b="1">
                <a:solidFill>
                  <a:srgbClr val="2AB4C8"/>
                </a:solidFill>
                <a:latin typeface="Calibri" panose="020F0502020204030204"/>
              </a:rPr>
              <a:t>What are the strategic considerations and key features we should build into the program in order to minimize potential impacts?</a:t>
            </a:r>
          </a:p>
          <a:p>
            <a:pPr>
              <a:defRPr/>
            </a:pPr>
            <a:r>
              <a:rPr lang="en-US" sz="1600" strike="sngStrike">
                <a:latin typeface="Calibri" panose="020F0502020204030204"/>
                <a:cs typeface="Calibri"/>
              </a:rPr>
              <a:t>Traffic mitigation at charging stations</a:t>
            </a:r>
          </a:p>
          <a:p>
            <a:pPr>
              <a:defRPr/>
            </a:pPr>
            <a:r>
              <a:rPr lang="en-US" sz="1600" strike="sngStrike">
                <a:latin typeface="Calibri" panose="020F0502020204030204"/>
                <a:cs typeface="Calibri"/>
              </a:rPr>
              <a:t>Use existing ROW where possible</a:t>
            </a:r>
          </a:p>
          <a:p>
            <a:pPr>
              <a:defRPr/>
            </a:pPr>
            <a:r>
              <a:rPr lang="en-US" sz="1600" strike="sngStrike">
                <a:latin typeface="Calibri" panose="020F0502020204030204"/>
                <a:cs typeface="Calibri"/>
              </a:rPr>
              <a:t>Land-sharing between independent owner-operators and fleet operators (in-kind contribution of land to count as a funding match or provide car charging/fueling in the facilities</a:t>
            </a:r>
            <a:endParaRPr lang="en-US" sz="1600" strike="sngStrike">
              <a:cs typeface="Calibri"/>
            </a:endParaRPr>
          </a:p>
          <a:p>
            <a:pPr marL="0" indent="0">
              <a:buNone/>
              <a:defRPr/>
            </a:pPr>
            <a:r>
              <a:rPr lang="en-US" sz="1600" b="1">
                <a:solidFill>
                  <a:srgbClr val="2AB4C8"/>
                </a:solidFill>
                <a:latin typeface="Calibri" panose="020F0502020204030204"/>
              </a:rPr>
              <a:t>How can we evaluate outcomes of the ZET program?</a:t>
            </a:r>
          </a:p>
          <a:p>
            <a:pPr>
              <a:defRPr/>
            </a:pPr>
            <a:r>
              <a:rPr lang="en-US" sz="1600" strike="sngStrike">
                <a:latin typeface="Calibri" panose="020F0502020204030204"/>
                <a:cs typeface="Calibri"/>
              </a:rPr>
              <a:t>Mention the mitigations that benefit the public</a:t>
            </a:r>
          </a:p>
          <a:p>
            <a:pPr>
              <a:defRPr/>
            </a:pPr>
            <a:r>
              <a:rPr lang="en-US" sz="1600" strike="sngStrike">
                <a:latin typeface="Calibri" panose="020F0502020204030204"/>
                <a:cs typeface="Calibri"/>
              </a:rPr>
              <a:t>Measure truck travelling (e.g., ZE truck trips, ZE truck VMT)</a:t>
            </a:r>
          </a:p>
          <a:p>
            <a:pPr>
              <a:defRPr/>
            </a:pPr>
            <a:r>
              <a:rPr lang="en-US" sz="1600" strike="sngStrike">
                <a:latin typeface="Calibri" panose="020F0502020204030204"/>
                <a:cs typeface="Calibri"/>
              </a:rPr>
              <a:t>Use existing truck infrastructure for charging facilities</a:t>
            </a:r>
            <a:endParaRPr lang="en-US" sz="1600" strike="sngStrike">
              <a:cs typeface="Calibri"/>
            </a:endParaRPr>
          </a:p>
          <a:p>
            <a:pPr marL="342900" lvl="1" indent="-342900">
              <a:lnSpc>
                <a:spcPct val="100000"/>
              </a:lnSpc>
              <a:spcBef>
                <a:spcPts val="0"/>
              </a:spcBef>
              <a:spcAft>
                <a:spcPts val="1000"/>
              </a:spcAft>
              <a:buFont typeface="Calibri" panose="020F0502020204030204" pitchFamily="34" charset="0"/>
              <a:buChar char="˃"/>
            </a:pPr>
            <a:endParaRPr lang="en-US" sz="1600"/>
          </a:p>
          <a:p>
            <a:pPr marL="342900" lvl="1" indent="-342900">
              <a:lnSpc>
                <a:spcPct val="100000"/>
              </a:lnSpc>
              <a:spcBef>
                <a:spcPts val="0"/>
              </a:spcBef>
              <a:spcAft>
                <a:spcPts val="1000"/>
              </a:spcAft>
              <a:buFont typeface="Calibri" panose="020F0502020204030204" pitchFamily="34" charset="0"/>
              <a:buChar char="˃"/>
            </a:pPr>
            <a:endParaRPr lang="en-US" sz="1600">
              <a:cs typeface="Calibri"/>
            </a:endParaRPr>
          </a:p>
          <a:p>
            <a:pPr marL="0" lvl="1" indent="0">
              <a:lnSpc>
                <a:spcPct val="100000"/>
              </a:lnSpc>
              <a:spcBef>
                <a:spcPts val="0"/>
              </a:spcBef>
              <a:spcAft>
                <a:spcPts val="1000"/>
              </a:spcAft>
              <a:buNone/>
            </a:pPr>
            <a:endParaRPr lang="en-US" sz="1600">
              <a:cs typeface="Calibri"/>
            </a:endParaRPr>
          </a:p>
        </p:txBody>
      </p:sp>
      <p:sp>
        <p:nvSpPr>
          <p:cNvPr id="4" name="TextBox 3">
            <a:extLst>
              <a:ext uri="{FF2B5EF4-FFF2-40B4-BE49-F238E27FC236}">
                <a16:creationId xmlns:a16="http://schemas.microsoft.com/office/drawing/2014/main" id="{24536FFB-DFD0-4B9D-8CD7-40ED3BD800D4}"/>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82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923330"/>
          </a:xfrm>
          <a:prstGeom prst="rect">
            <a:avLst/>
          </a:prstGeom>
          <a:solidFill>
            <a:srgbClr val="00B4BD"/>
          </a:solidFill>
        </p:spPr>
        <p:txBody>
          <a:bodyPr wrap="square" lIns="91440" tIns="45720" rIns="91440" bIns="45720" rtlCol="0" anchor="t">
            <a:spAutoFit/>
          </a:bodyPr>
          <a:lstStyle/>
          <a:p>
            <a:pPr algn="ctr">
              <a:spcAft>
                <a:spcPts val="600"/>
              </a:spcAft>
            </a:pPr>
            <a:r>
              <a:rPr lang="en-US" sz="5400" b="1">
                <a:solidFill>
                  <a:schemeClr val="bg1"/>
                </a:solidFill>
                <a:cs typeface="Calibri"/>
              </a:rPr>
              <a:t>Welcome!</a:t>
            </a:r>
          </a:p>
        </p:txBody>
      </p:sp>
    </p:spTree>
    <p:extLst>
      <p:ext uri="{BB962C8B-B14F-4D97-AF65-F5344CB8AC3E}">
        <p14:creationId xmlns:p14="http://schemas.microsoft.com/office/powerpoint/2010/main" val="13180005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of the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I-710 South Corridor Zero-Emission Truck (ZET)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Thomas Grogan</DisplayName>
        <AccountId>1601</AccountId>
        <AccountType/>
      </UserInfo>
      <UserInfo>
        <DisplayName>Xochitl Medrano</DisplayName>
        <AccountId>86</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8932AF8-2C30-44DF-BA58-D69F63E50B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0F31642-4554-4C40-8587-C651CDC8775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73</Slides>
  <Notes>68</Notes>
  <HiddenSlides>11</HiddenSlides>
  <ScaleCrop>false</ScaleCrop>
  <HeadingPairs>
    <vt:vector size="4" baseType="variant">
      <vt:variant>
        <vt:lpstr>Theme</vt:lpstr>
      </vt:variant>
      <vt:variant>
        <vt:i4>1</vt:i4>
      </vt:variant>
      <vt:variant>
        <vt:lpstr>Slide Titles</vt:lpstr>
      </vt:variant>
      <vt:variant>
        <vt:i4>73</vt:i4>
      </vt:variant>
    </vt:vector>
  </HeadingPairs>
  <TitlesOfParts>
    <vt:vector size="74" baseType="lpstr">
      <vt:lpstr>Office Theme</vt:lpstr>
      <vt:lpstr>PowerPoint Presentation</vt:lpstr>
      <vt:lpstr>PowerPoint Presentation</vt:lpstr>
      <vt:lpstr>Facilitator</vt:lpstr>
      <vt:lpstr>Task Force Member, CLC Member, and  Participant Identification</vt:lpstr>
      <vt:lpstr>Interpretation/ Interpretación</vt:lpstr>
      <vt:lpstr>Turn on Camera / Prende la cámara</vt:lpstr>
      <vt:lpstr>Raise Hand </vt:lpstr>
      <vt:lpstr>PowerPoint Presentation</vt:lpstr>
      <vt:lpstr>PowerPoint Presentation</vt:lpstr>
      <vt:lpstr>Meeting Objectives</vt:lpstr>
      <vt:lpstr>Detailed Agenda</vt:lpstr>
      <vt:lpstr>PowerPoint Presentation</vt:lpstr>
      <vt:lpstr>PowerPoint Presentation</vt:lpstr>
      <vt:lpstr>ZET Program Recap – Metro Board Direction </vt:lpstr>
      <vt:lpstr>PowerPoint Presentation</vt:lpstr>
      <vt:lpstr>Zero-Emission Truck Program Development Timeline</vt:lpstr>
      <vt:lpstr>PowerPoint Presentation</vt:lpstr>
      <vt:lpstr>PowerPoint Presentation</vt:lpstr>
      <vt:lpstr>ZET Program Principles – Introduction and Overview </vt:lpstr>
      <vt:lpstr>PowerPoint Presentation</vt:lpstr>
      <vt:lpstr>Principle 1 – Maximize Leverage of Seed Funding</vt:lpstr>
      <vt:lpstr>Principle 2 – Community Engagement</vt:lpstr>
      <vt:lpstr>Principle 3 – Corridor Community Benefits </vt:lpstr>
      <vt:lpstr>Principle 4 – Coordination</vt:lpstr>
      <vt:lpstr>Principle 5 – Workforce Development </vt:lpstr>
      <vt:lpstr>Principle 6 – Equitable Outcomes </vt:lpstr>
      <vt:lpstr>Principle 7 – Legislative Platform </vt:lpstr>
      <vt:lpstr>I-710 South Corridor ZE Truck Program Principles </vt:lpstr>
      <vt:lpstr>I-710 South Corridor ZE Truck Program Principles</vt:lpstr>
      <vt:lpstr>PowerPoint Presentation</vt:lpstr>
      <vt:lpstr>Preliminary Tasks</vt:lpstr>
      <vt:lpstr>Preliminary Tasks</vt:lpstr>
      <vt:lpstr>Preliminary Tasks</vt:lpstr>
      <vt:lpstr>Preliminary Tasks</vt:lpstr>
      <vt:lpstr>Preliminary Tasks</vt:lpstr>
      <vt:lpstr>PowerPoint Presentation</vt:lpstr>
      <vt:lpstr>Pre-Investment Plan Opportunity</vt:lpstr>
      <vt:lpstr>PIPO Process and Goals - Task Force Milestones </vt:lpstr>
      <vt:lpstr>Pre-Investment Plan Opportunity:  Request for Nominations</vt:lpstr>
      <vt:lpstr>Pre-Investment Plan Opportunity: Process</vt:lpstr>
      <vt:lpstr>Pre-Investment Plan Opportunity – Update</vt:lpstr>
      <vt:lpstr>Pre-Investment Plan Opportunity:  Zero-Emissions Infrastructure Nominations</vt:lpstr>
      <vt:lpstr>PowerPoint Presentation</vt:lpstr>
      <vt:lpstr>Upcoming Meetings</vt:lpstr>
      <vt:lpstr>Can’t attend the meeting? Reach out to us!</vt:lpstr>
      <vt:lpstr>PowerPoint Presentation</vt:lpstr>
      <vt:lpstr>PowerPoint Presentation</vt:lpstr>
      <vt:lpstr>PowerPoint Presentation</vt:lpstr>
      <vt:lpstr>ZET Program Principles – Introduction and Overview </vt:lpstr>
      <vt:lpstr>Pre-Investment Plan Opportunity</vt:lpstr>
      <vt:lpstr>ZET Program Principles – Principle 1 </vt:lpstr>
      <vt:lpstr>New I-710 South Corridor Motion</vt:lpstr>
      <vt:lpstr>New I-710 South Corridor Motion</vt:lpstr>
      <vt:lpstr>Task Force and Community Leadership Committee Members</vt:lpstr>
      <vt:lpstr>ZET Program Framework, Priorities and Scope </vt:lpstr>
      <vt:lpstr>ZET Program Framework, Priorities and Scope </vt:lpstr>
      <vt:lpstr>ZET Program Framework, Priorities and Scope </vt:lpstr>
      <vt:lpstr>ZET Program Framework, Priorities and Scope</vt:lpstr>
      <vt:lpstr>ZET Program Framework, Priorities and Scope</vt:lpstr>
      <vt:lpstr>ZET Program Framework, Priorities and Scope</vt:lpstr>
      <vt:lpstr>Zero-Emission Truck Program Development Timeline</vt:lpstr>
      <vt:lpstr>PowerPoint Presentation</vt:lpstr>
      <vt:lpstr>Zero-Emission Truck Working Group – Updates</vt:lpstr>
      <vt:lpstr>Breakout Room Topics and Assignments – ZET WG #6</vt:lpstr>
      <vt:lpstr>PowerPoint Presentation</vt:lpstr>
      <vt:lpstr>PowerPoint Presentation</vt:lpstr>
      <vt:lpstr>PowerPoint Presentation</vt:lpstr>
      <vt:lpstr>Strategy #3: Establish revenue streams to fund the  ZEV Program </vt:lpstr>
      <vt:lpstr>Strategy #4:  Develop scope, funding eligibility, funding methods, evaluation processes, performance metrics and performance monitoring mechanisms for programs developed through the ZET Program  </vt:lpstr>
      <vt:lpstr>Strategy #5: Develop and implement the Program on the I-710 corridor. Metro to serve as lead partner </vt:lpstr>
      <vt:lpstr>Breakout Room Topics and Assignments – ZET WG #7</vt:lpstr>
      <vt:lpstr>Breakout #1: Community Engagement, Community Benefits, Equity Considerations, ZE Infrastructure Siting, and Program Outcomes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2022-07-12T16:34:25Z</cp:lastPrinted>
  <dcterms:created xsi:type="dcterms:W3CDTF">2018-02-03T00:33:10Z</dcterms:created>
  <dcterms:modified xsi:type="dcterms:W3CDTF">2024-08-22T22:11:18Z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