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6.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E6733_81501FF4.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6.xml" ContentType="application/vnd.openxmlformats-officedocument.presentationml.notesSlide+xml"/>
  <Override PartName="/ppt/comments/modernComment_7FFE6783_9A25FFF5.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7FFE6668_5A210637.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7FFE6790_9903C4B.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4"/>
    <p:sldMasterId id="2147483911" r:id="rId5"/>
    <p:sldMasterId id="2147483921" r:id="rId6"/>
    <p:sldMasterId id="2147483927" r:id="rId7"/>
    <p:sldMasterId id="2147483955" r:id="rId8"/>
    <p:sldMasterId id="2147483971" r:id="rId9"/>
    <p:sldMasterId id="2147484004" r:id="rId10"/>
    <p:sldMasterId id="2147484036" r:id="rId11"/>
  </p:sldMasterIdLst>
  <p:notesMasterIdLst>
    <p:notesMasterId r:id="rId70"/>
  </p:notesMasterIdLst>
  <p:handoutMasterIdLst>
    <p:handoutMasterId r:id="rId71"/>
  </p:handoutMasterIdLst>
  <p:sldIdLst>
    <p:sldId id="2147377667" r:id="rId12"/>
    <p:sldId id="2147377683" r:id="rId13"/>
    <p:sldId id="4550" r:id="rId14"/>
    <p:sldId id="285" r:id="rId15"/>
    <p:sldId id="1941" r:id="rId16"/>
    <p:sldId id="5105" r:id="rId17"/>
    <p:sldId id="4781" r:id="rId18"/>
    <p:sldId id="1908" r:id="rId19"/>
    <p:sldId id="2147377929" r:id="rId20"/>
    <p:sldId id="4818" r:id="rId21"/>
    <p:sldId id="2147377609" r:id="rId22"/>
    <p:sldId id="2147377620" r:id="rId23"/>
    <p:sldId id="2147378037" r:id="rId24"/>
    <p:sldId id="2147378968" r:id="rId25"/>
    <p:sldId id="2147378969" r:id="rId26"/>
    <p:sldId id="2147379080" r:id="rId27"/>
    <p:sldId id="2147379081" r:id="rId28"/>
    <p:sldId id="2147379091" r:id="rId29"/>
    <p:sldId id="2147378043" r:id="rId30"/>
    <p:sldId id="2147378011" r:id="rId31"/>
    <p:sldId id="2147378945" r:id="rId32"/>
    <p:sldId id="2147379003" r:id="rId33"/>
    <p:sldId id="2147378995" r:id="rId34"/>
    <p:sldId id="2147379086" r:id="rId35"/>
    <p:sldId id="2147377791" r:id="rId36"/>
    <p:sldId id="2147379065" r:id="rId37"/>
    <p:sldId id="2147379064" r:id="rId38"/>
    <p:sldId id="2147379077" r:id="rId39"/>
    <p:sldId id="2147379090" r:id="rId40"/>
    <p:sldId id="2147379075" r:id="rId41"/>
    <p:sldId id="2147378963" r:id="rId42"/>
    <p:sldId id="2147379066" r:id="rId43"/>
    <p:sldId id="2147378964" r:id="rId44"/>
    <p:sldId id="2147379007" r:id="rId45"/>
    <p:sldId id="2147378910" r:id="rId46"/>
    <p:sldId id="274" r:id="rId47"/>
    <p:sldId id="2147379095" r:id="rId48"/>
    <p:sldId id="2147378792" r:id="rId49"/>
    <p:sldId id="2147379093" r:id="rId50"/>
    <p:sldId id="2147379000" r:id="rId51"/>
    <p:sldId id="2147378835" r:id="rId52"/>
    <p:sldId id="2147379088" r:id="rId53"/>
    <p:sldId id="2147379087" r:id="rId54"/>
    <p:sldId id="2147378935" r:id="rId55"/>
    <p:sldId id="2147378944" r:id="rId56"/>
    <p:sldId id="2147378942" r:id="rId57"/>
    <p:sldId id="2147378956" r:id="rId58"/>
    <p:sldId id="2147378006" r:id="rId59"/>
    <p:sldId id="2147378962" r:id="rId60"/>
    <p:sldId id="2147378965" r:id="rId61"/>
    <p:sldId id="4687" r:id="rId62"/>
    <p:sldId id="4574" r:id="rId63"/>
    <p:sldId id="2147377926" r:id="rId64"/>
    <p:sldId id="2147378865" r:id="rId65"/>
    <p:sldId id="2147378825" r:id="rId66"/>
    <p:sldId id="2147378868" r:id="rId67"/>
    <p:sldId id="2147378793" r:id="rId68"/>
    <p:sldId id="2147379094" r:id="rId69"/>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D4EBB2-D564-FC42-B032-968B8F6CAAE3}">
          <p14:sldIdLst>
            <p14:sldId id="2147377667"/>
            <p14:sldId id="2147377683"/>
            <p14:sldId id="4550"/>
            <p14:sldId id="285"/>
            <p14:sldId id="1941"/>
            <p14:sldId id="5105"/>
            <p14:sldId id="4781"/>
            <p14:sldId id="1908"/>
            <p14:sldId id="2147377929"/>
            <p14:sldId id="4818"/>
            <p14:sldId id="2147377609"/>
            <p14:sldId id="2147377620"/>
            <p14:sldId id="2147378037"/>
            <p14:sldId id="2147378968"/>
            <p14:sldId id="2147378969"/>
            <p14:sldId id="2147379080"/>
            <p14:sldId id="2147379081"/>
            <p14:sldId id="2147379091"/>
            <p14:sldId id="2147378043"/>
            <p14:sldId id="2147378011"/>
            <p14:sldId id="2147378945"/>
            <p14:sldId id="2147379003"/>
            <p14:sldId id="2147378995"/>
            <p14:sldId id="2147379086"/>
            <p14:sldId id="2147377791"/>
            <p14:sldId id="2147379065"/>
            <p14:sldId id="2147379064"/>
            <p14:sldId id="2147379077"/>
            <p14:sldId id="2147379090"/>
            <p14:sldId id="2147379075"/>
            <p14:sldId id="2147378963"/>
            <p14:sldId id="2147379066"/>
            <p14:sldId id="2147378964"/>
            <p14:sldId id="2147379007"/>
            <p14:sldId id="2147378910"/>
            <p14:sldId id="274"/>
            <p14:sldId id="2147379095"/>
            <p14:sldId id="2147378792"/>
            <p14:sldId id="2147379093"/>
            <p14:sldId id="2147379000"/>
            <p14:sldId id="2147378835"/>
            <p14:sldId id="2147379088"/>
            <p14:sldId id="2147379087"/>
            <p14:sldId id="2147378935"/>
            <p14:sldId id="2147378944"/>
            <p14:sldId id="2147378942"/>
            <p14:sldId id="2147378956"/>
            <p14:sldId id="2147378006"/>
            <p14:sldId id="2147378962"/>
            <p14:sldId id="2147378965"/>
            <p14:sldId id="4687"/>
            <p14:sldId id="4574"/>
            <p14:sldId id="2147377926"/>
          </p14:sldIdLst>
        </p14:section>
        <p14:section name="Untitled Section Extra Slides" id="{4A427B56-5251-BD4C-A8CE-322B6A62F28D}">
          <p14:sldIdLst>
            <p14:sldId id="2147378865"/>
            <p14:sldId id="2147378825"/>
            <p14:sldId id="2147378868"/>
            <p14:sldId id="2147378793"/>
            <p14:sldId id="21473790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818602-AED2-0758-4887-455542A06B08}" name="Allison Crook" initials="AC" userId="S::acrook@arellanoassociates.com::9c932dbd-dace-4348-be50-7f760d31b72d" providerId="AD"/>
  <p188:author id="{44DDF708-E7AC-F307-BC18-13A4598DCEDD}" name="Guest User" initials="GU" userId="S::urn:spo:anon#ab7914732529f119405dc6d9376be59db949eef5a75e5ab2202e83d6f942813f::" providerId="AD"/>
  <p188:author id="{F64B320D-038A-0821-CCF0-80FE6F8A00B0}" name="Michael" initials="MC" userId="Michael" providerId="None"/>
  <p188:author id="{11F4C212-DCB3-9490-523D-ADFCF42AA13A}" name="Guest User" initials="GU" userId="S::urn:spo:anon#ed0a1d2a16333baf2ffb34559b79f25962ecd12bf227b68ef4d26ebaf8890aad::" providerId="AD"/>
  <p188:author id="{0F1B6015-618D-A38E-01BD-F567EB5E4A7B}" name="Yamagami, Akiko" initials="YA" userId="S::yamagamia_metro.net#ext#@arellanoassociates.onmicrosoft.com::e53a359b-d972-4e43-a1a9-5461e7877f7a" providerId="AD"/>
  <p188:author id="{234E4E16-52B7-2665-1198-4F40B5C6566A}" name="James Reuter-SA" initials="JRS" userId="James Reuter-SA" providerId="None"/>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92879135-5513-16F2-1325-71B1F0DDFBC3}" name="Shannon Davis (Here LA)" initials="SL" userId="S::sdavis_here.la#ext#@arellanoassociates.onmicrosoft.com::687cf8ff-9581-474e-8c48-9a3b71382745" providerId="AD"/>
  <p188:author id="{B4455046-D921-01DE-5480-05BBAD8EB5D4}" name="Chaves, Ernesto" initials="CE" userId="S::chavese_metro.net#ext#@arellanoassociates.onmicrosoft.com::7e1f1920-db5e-4a6b-b112-159281e9b63e" providerId="AD"/>
  <p188:author id="{7B0A4D56-5F46-B9B3-0586-8D270FD6C4CC}" name="Nora Casillas" initials="NC" userId="S::ncasillas@arellanoassociates.com::a83899ef-7025-4513-9811-ae46073b6dad" providerId="AD"/>
  <p188:author id="{E2C0195C-3514-F0D8-B4F3-68F562D8174F}" name="Guest User" initials="GU" userId="S::urn:spo:anon#6afb014ba484036c5f92c6b4624312677d4b0dcba6abb1c6b439d6a03752157f::" providerId="AD"/>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4DBF4B62-85B8-A788-BEB8-5E8E868C30C0}" name="Chaves, Ernesto" initials="CE" userId="S::chavese@metro.net::cb22a1c1-b2c6-4602-928a-180009272d68" providerId="AD"/>
  <p188:author id="{CC15CE66-E859-E506-0DBF-E220BBFF1F9F}" name="Cano, Michael" initials="CM" userId="S::CanoM@metro.net::fe788425-7672-40d1-bd9f-d44d0ffb5123" providerId="AD"/>
  <p188:author id="{C8B52B71-344F-7114-59A2-DEF206F68B6F}" name="Melissa Holguin" initials="MH" userId="S::MHolguin@arellanoassociates.com::a6f835ee-eb97-4581-ba23-e107488a9130"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3C2C2B74-3865-03A3-8610-1F6498E3FE6D}" name="Guest User" initials="GU" userId="S::urn:spo:anon#7a7728e91c89933e54bf88336ed993b86d7a256e3ec2a49beae4a0eed1c09903::" providerId="AD"/>
  <p188:author id="{6D7BF67A-148D-282C-86F8-CD20BFF6A191}" name="Trey Grogan" initials="TG" userId="S::tgrogan@arellanoassociates.com::638dbd0e-e997-4ee8-bc12-71a07972e258" providerId="AD"/>
  <p188:author id="{4D20F882-1686-7ED4-076D-3D5C8887546C}" name="Nora Casillas" initials="NC" userId="S::NCasillas@arellanoassociates.com::a83899ef-7025-4513-9811-ae46073b6dad" providerId="AD"/>
  <p188:author id="{F5C49F8D-AFCB-68C7-1BF0-D7B419768ABF}" name="Jonathan Overman" initials="JO" userId="S::joverman@camsys.com::071e2a96-876b-4626-b3d4-9d8ac80a0f52"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62AF72AF-FB23-2637-B003-34ABB1CB35B0}" name="Guest User" initials="GU" userId="S::urn:spo:anon#538016fa859fcef23eda693ae53feb107a8d90c394941ec4ef43efb69cc4ab69::" providerId="AD"/>
  <p188:author id="{EC0C6ABB-467A-187D-F8FD-E33890B5AAFC}" name="Cylear Dodds, KeAndra" initials="CDK" userId="S::cyleardoddsk@metro.net::5a8580ec-f87e-48cb-bc47-181eb1443f2a" providerId="AD"/>
  <p188:author id="{14B89FCC-C6B5-07B3-3A8E-71F1E92E6608}" name="Susan DeSantis" initials="SD" userId="S::SDeSantis@ArellanoAssociates.com::982bbb9f-e90a-4e3e-9f32-ee6a07729abd" providerId="AD"/>
  <p188:author id="{D9970ACF-4CC5-95B2-AD16-28D2608AEC09}" name="Yamagami, Akiko" initials="YA" userId="S::YamagamiA@metro.net::0826cfa2-021c-43cf-974e-79bdcb2f6130" providerId="AD"/>
  <p188:author id="{85468CDD-4BAD-9F2C-F327-9A1E07A1095E}" name="Guest User" initials="GU" userId="S::urn:spo:anon#4e462f8716fc7d21a88a215b1e9e0b3fa9a5d93251e4a96468a9b940c6cae04c::" providerId="AD"/>
  <p188:author id="{D5F657E4-479E-BC7B-F1A7-72069B4AEF2E}" name="Parker Wojciechowski" initials="PW" userId="S::pwojciechowski@arellanoassociates.com::0ee85f19-1133-4b1e-9b12-402fd72a6075"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D"/>
    <a:srgbClr val="2AB4C8"/>
    <a:srgbClr val="97DFE9"/>
    <a:srgbClr val="929292"/>
    <a:srgbClr val="E9F6DC"/>
    <a:srgbClr val="5078A8"/>
    <a:srgbClr val="FFFFFF"/>
    <a:srgbClr val="FFFF99"/>
    <a:srgbClr val="609BAC"/>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0D6291-D817-0B4A-9FF0-4469B9DF4145}" v="1156" dt="2024-02-20T21:53:10.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u="sng">
                <a:solidFill>
                  <a:sysClr val="windowText" lastClr="000000"/>
                </a:solidFill>
              </a:rPr>
              <a:t>Leveraged</a:t>
            </a:r>
            <a:r>
              <a:rPr lang="en-US" sz="1600" b="1" u="sng" baseline="0">
                <a:solidFill>
                  <a:sysClr val="windowText" lastClr="000000"/>
                </a:solidFill>
              </a:rPr>
              <a:t> </a:t>
            </a:r>
            <a:r>
              <a:rPr lang="en-US" sz="1600" b="1" i="0" u="sng" strike="noStrike" kern="1200" spc="0" baseline="0">
                <a:solidFill>
                  <a:sysClr val="windowText" lastClr="000000"/>
                </a:solidFill>
              </a:rPr>
              <a:t>Initial Investment and </a:t>
            </a:r>
          </a:p>
          <a:p>
            <a:pPr>
              <a:defRPr sz="1600" b="1">
                <a:solidFill>
                  <a:sysClr val="windowText" lastClr="000000"/>
                </a:solidFill>
              </a:defRPr>
            </a:pPr>
            <a:r>
              <a:rPr lang="en-US" sz="1600" b="1" i="0" u="sng" strike="noStrike" kern="1200" spc="0" baseline="0">
                <a:solidFill>
                  <a:sysClr val="windowText" lastClr="000000"/>
                </a:solidFill>
              </a:rPr>
              <a:t>Modal Program Funding</a:t>
            </a:r>
          </a:p>
          <a:p>
            <a:pPr>
              <a:defRPr sz="1600" b="1">
                <a:solidFill>
                  <a:sysClr val="windowText" lastClr="000000"/>
                </a:solidFill>
              </a:defRPr>
            </a:pPr>
            <a:endParaRPr lang="en-US" sz="1600" b="1">
              <a:solidFill>
                <a:sysClr val="windowText" lastClr="000000"/>
              </a:solidFill>
            </a:endParaRPr>
          </a:p>
        </c:rich>
      </c:tx>
      <c:layout>
        <c:manualLayout>
          <c:xMode val="edge"/>
          <c:yMode val="edge"/>
          <c:x val="0.29390873003189782"/>
          <c:y val="6.4432989690721646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8596197404279891"/>
          <c:y val="0.18262862921773954"/>
          <c:w val="0.61991572042135523"/>
          <c:h val="0.73801969180398841"/>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7A-49BA-BC1B-F67A2CD1A4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7A-49BA-BC1B-F67A2CD1A4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B7A-49BA-BC1B-F67A2CD1A4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7A-49BA-BC1B-F67A2CD1A4A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B7A-49BA-BC1B-F67A2CD1A4A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B7A-49BA-BC1B-F67A2CD1A4AA}"/>
              </c:ext>
            </c:extLst>
          </c:dPt>
          <c:dLbls>
            <c:dLbl>
              <c:idx val="0"/>
              <c:layout>
                <c:manualLayout>
                  <c:x val="0.22222450129192639"/>
                  <c:y val="-0.12781537073490815"/>
                </c:manualLayout>
              </c:layout>
              <c:tx>
                <c:rich>
                  <a:bodyPr/>
                  <a:lstStyle/>
                  <a:p>
                    <a:fld id="{FDC57C24-2A45-4C2E-853B-25F8E4C5D9F5}" type="CATEGORYNAME">
                      <a:rPr lang="en-US"/>
                      <a:pPr/>
                      <a:t>[CATEGORY NAME]</a:t>
                    </a:fld>
                    <a:r>
                      <a:rPr lang="en-US" baseline="0"/>
                      <a:t> </a:t>
                    </a:r>
                  </a:p>
                  <a:p>
                    <a:fld id="{BB74B0A8-1A7A-4712-B401-337C6A0C14D5}"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B7A-49BA-BC1B-F67A2CD1A4AA}"/>
                </c:ext>
              </c:extLst>
            </c:dLbl>
            <c:dLbl>
              <c:idx val="1"/>
              <c:layout>
                <c:manualLayout>
                  <c:x val="0.14019880971332704"/>
                  <c:y val="-0.16029124289151356"/>
                </c:manualLayout>
              </c:layout>
              <c:tx>
                <c:rich>
                  <a:bodyPr/>
                  <a:lstStyle/>
                  <a:p>
                    <a:r>
                      <a:rPr lang="en-US"/>
                      <a:t>Arterial</a:t>
                    </a:r>
                    <a:r>
                      <a:rPr lang="en-US" baseline="0"/>
                      <a:t> Roadways/ Complete Streets </a:t>
                    </a:r>
                    <a:fld id="{D6380238-49BD-43DD-B76A-FDD46B6E18C2}" type="VALUE">
                      <a:rPr lang="en-US" baseline="0" dirty="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2B7A-49BA-BC1B-F67A2CD1A4AA}"/>
                </c:ext>
              </c:extLst>
            </c:dLbl>
            <c:dLbl>
              <c:idx val="2"/>
              <c:layout>
                <c:manualLayout>
                  <c:x val="0.42514821372892037"/>
                  <c:y val="1.4346571691425173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fld id="{4121DBE3-52D6-4354-A7BA-D0C880A80B1C}" type="CATEGORYNAME">
                      <a:rPr lang="en-US"/>
                      <a:pPr>
                        <a:defRPr sz="1200" b="1"/>
                      </a:pPr>
                      <a:t>[CATEGORY NAME]</a:t>
                    </a:fld>
                    <a:r>
                      <a:rPr lang="en-US" baseline="0"/>
                      <a:t> Safety and Interchange Improvements </a:t>
                    </a:r>
                  </a:p>
                  <a:p>
                    <a:pPr>
                      <a:defRPr sz="1200" b="1"/>
                    </a:pPr>
                    <a:fld id="{B2A00120-EDAF-46BC-970F-1F163CA2CDD2}" type="VALUE">
                      <a:rPr lang="en-US" baseline="0" smtClean="0"/>
                      <a:pPr>
                        <a:defRPr sz="12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16561441489048"/>
                      <c:h val="0.16347630354195417"/>
                    </c:manualLayout>
                  </c15:layout>
                  <c15:dlblFieldTable/>
                  <c15:showDataLabelsRange val="0"/>
                </c:ext>
                <c:ext xmlns:c16="http://schemas.microsoft.com/office/drawing/2014/chart" uri="{C3380CC4-5D6E-409C-BE32-E72D297353CC}">
                  <c16:uniqueId val="{00000005-2B7A-49BA-BC1B-F67A2CD1A4AA}"/>
                </c:ext>
              </c:extLst>
            </c:dLbl>
            <c:dLbl>
              <c:idx val="3"/>
              <c:layout>
                <c:manualLayout>
                  <c:x val="-0.13376183245368045"/>
                  <c:y val="1.1000211887576473E-2"/>
                </c:manualLayout>
              </c:layout>
              <c:tx>
                <c:rich>
                  <a:bodyPr/>
                  <a:lstStyle/>
                  <a:p>
                    <a:fld id="{F5BFC7F5-0A0A-4FE9-87B0-F27577377D6A}" type="CATEGORYNAME">
                      <a:rPr lang="en-US"/>
                      <a:pPr/>
                      <a:t>[CATEGORY NAME]</a:t>
                    </a:fld>
                    <a:endParaRPr lang="en-US"/>
                  </a:p>
                  <a:p>
                    <a:r>
                      <a:rPr lang="en-US" baseline="0"/>
                      <a:t> </a:t>
                    </a:r>
                    <a:fld id="{7002917D-C278-4EA5-9D62-2B8789256863}"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2B7A-49BA-BC1B-F67A2CD1A4AA}"/>
                </c:ext>
              </c:extLst>
            </c:dLbl>
            <c:dLbl>
              <c:idx val="4"/>
              <c:layout>
                <c:manualLayout>
                  <c:x val="-0.23200747602894894"/>
                  <c:y val="4.5871951552930841E-2"/>
                </c:manualLayout>
              </c:layout>
              <c:tx>
                <c:rich>
                  <a:bodyPr/>
                  <a:lstStyle/>
                  <a:p>
                    <a:fld id="{F9DB3786-D141-4B05-915A-34510A7832E7}" type="CATEGORYNAME">
                      <a:rPr lang="en-US"/>
                      <a:pPr/>
                      <a:t>[CATEGORY NAME]</a:t>
                    </a:fld>
                    <a:r>
                      <a:rPr lang="en-US" baseline="0"/>
                      <a:t> </a:t>
                    </a:r>
                  </a:p>
                  <a:p>
                    <a:fld id="{2F752B25-23C1-4357-8FCD-610E85EFC9F5}"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2B7A-49BA-BC1B-F67A2CD1A4AA}"/>
                </c:ext>
              </c:extLst>
            </c:dLbl>
            <c:dLbl>
              <c:idx val="5"/>
              <c:layout>
                <c:manualLayout>
                  <c:x val="-0.25828991195307427"/>
                  <c:y val="-9.1545856572615922E-2"/>
                </c:manualLayout>
              </c:layout>
              <c:tx>
                <c:rich>
                  <a:bodyPr/>
                  <a:lstStyle/>
                  <a:p>
                    <a:fld id="{AB189E75-C2C4-4F1B-8AE5-E519F7C5B29A}" type="CATEGORYNAME">
                      <a:rPr lang="en-US" smtClean="0"/>
                      <a:pPr/>
                      <a:t>[CATEGORY NAME]</a:t>
                    </a:fld>
                    <a:r>
                      <a:rPr lang="en-US"/>
                      <a:t>**</a:t>
                    </a:r>
                    <a:r>
                      <a:rPr lang="en-US" baseline="0"/>
                      <a:t> </a:t>
                    </a:r>
                  </a:p>
                  <a:p>
                    <a:fld id="{9944E808-0129-4B1E-8169-8E5931537D54}"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2B7A-49BA-BC1B-F67A2CD1A4A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Mode'!$J$68:$J$73</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Mode'!$K$68:$K$73</c:f>
              <c:numCache>
                <c:formatCode>0%</c:formatCode>
                <c:ptCount val="6"/>
                <c:pt idx="0">
                  <c:v>5.6162246489859596E-2</c:v>
                </c:pt>
                <c:pt idx="1">
                  <c:v>0.29329173166926675</c:v>
                </c:pt>
                <c:pt idx="2">
                  <c:v>0.34321372854914195</c:v>
                </c:pt>
                <c:pt idx="3">
                  <c:v>9.9843993759750393E-2</c:v>
                </c:pt>
                <c:pt idx="4">
                  <c:v>0.19500780031201248</c:v>
                </c:pt>
                <c:pt idx="5">
                  <c:v>1.2480499219968799E-2</c:v>
                </c:pt>
              </c:numCache>
            </c:numRef>
          </c:val>
          <c:extLst>
            <c:ext xmlns:c16="http://schemas.microsoft.com/office/drawing/2014/chart" uri="{C3380CC4-5D6E-409C-BE32-E72D297353CC}">
              <c16:uniqueId val="{0000000C-2B7A-49BA-BC1B-F67A2CD1A4A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r>
              <a:rPr lang="en-US" sz="1600" b="1" u="sng">
                <a:solidFill>
                  <a:sysClr val="windowText" lastClr="000000"/>
                </a:solidFill>
              </a:rPr>
              <a:t>Initial</a:t>
            </a:r>
            <a:r>
              <a:rPr lang="en-US" sz="1600" b="1" u="sng" baseline="0">
                <a:solidFill>
                  <a:sysClr val="windowText" lastClr="000000"/>
                </a:solidFill>
              </a:rPr>
              <a:t> Investment Funding by Mode</a:t>
            </a:r>
            <a:endParaRPr lang="en-US" sz="1600" b="1" u="sng">
              <a:solidFill>
                <a:sysClr val="windowText" lastClr="000000"/>
              </a:solidFill>
            </a:endParaRPr>
          </a:p>
        </c:rich>
      </c:tx>
      <c:layout>
        <c:manualLayout>
          <c:xMode val="edge"/>
          <c:yMode val="edge"/>
          <c:x val="0.15985730674500934"/>
          <c:y val="1.0576342162623199E-3"/>
        </c:manualLayout>
      </c:layout>
      <c:overlay val="0"/>
      <c:spPr>
        <a:noFill/>
        <a:ln>
          <a:noFill/>
        </a:ln>
        <a:effectLst/>
      </c:spPr>
      <c:txPr>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6FA-4A32-AE9C-7983A34883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6FA-4A32-AE9C-7983A34883A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6FA-4A32-AE9C-7983A34883A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6FA-4A32-AE9C-7983A34883A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6FA-4A32-AE9C-7983A34883A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6FA-4A32-AE9C-7983A34883A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6FA-4A32-AE9C-7983A34883AB}"/>
              </c:ext>
            </c:extLst>
          </c:dPt>
          <c:dLbls>
            <c:dLbl>
              <c:idx val="0"/>
              <c:layout>
                <c:manualLayout>
                  <c:x val="0.30122521887903253"/>
                  <c:y val="-9.9690501071621598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4F0D50E3-8AFA-430A-B5AF-7B8F19481876}" type="CATEGORYNAME">
                      <a:rPr lang="en-US" smtClean="0"/>
                      <a:pPr>
                        <a:defRPr sz="1000" b="1"/>
                      </a:pPr>
                      <a:t>[CATEGORY NAME]</a:t>
                    </a:fld>
                    <a:r>
                      <a:rPr lang="en-US" baseline="0"/>
                      <a:t> </a:t>
                    </a:r>
                    <a:fld id="{79D144F0-361C-4326-8FD3-214A2E1ABD2C}" type="VALUE">
                      <a:rPr lang="en-US" baseline="0"/>
                      <a:pPr>
                        <a:defRPr sz="1000" b="1"/>
                      </a:pPr>
                      <a:t>[VALUE]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941350665742865"/>
                      <c:h val="0.21087610484865899"/>
                    </c:manualLayout>
                  </c15:layout>
                  <c15:dlblFieldTable/>
                  <c15:showDataLabelsRange val="0"/>
                </c:ext>
                <c:ext xmlns:c16="http://schemas.microsoft.com/office/drawing/2014/chart" uri="{C3380CC4-5D6E-409C-BE32-E72D297353CC}">
                  <c16:uniqueId val="{00000001-56FA-4A32-AE9C-7983A34883AB}"/>
                </c:ext>
              </c:extLst>
            </c:dLbl>
            <c:dLbl>
              <c:idx val="1"/>
              <c:layout>
                <c:manualLayout>
                  <c:x val="0.19094771453990966"/>
                  <c:y val="2.8045791906817299E-2"/>
                </c:manualLayout>
              </c:layout>
              <c:tx>
                <c:rich>
                  <a:bodyPr/>
                  <a:lstStyle/>
                  <a:p>
                    <a:r>
                      <a:rPr lang="en-US"/>
                      <a:t> Arterial</a:t>
                    </a:r>
                    <a:r>
                      <a:rPr lang="en-US" baseline="0"/>
                      <a:t> Roadways/ Complete Streets   </a:t>
                    </a:r>
                  </a:p>
                  <a:p>
                    <a:fld id="{80880FAC-A153-4EBD-8B7A-5EE574E717DF}"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56FA-4A32-AE9C-7983A34883AB}"/>
                </c:ext>
              </c:extLst>
            </c:dLbl>
            <c:dLbl>
              <c:idx val="2"/>
              <c:layout>
                <c:manualLayout>
                  <c:x val="-0.30516457725853274"/>
                  <c:y val="8.2038902997848672E-3"/>
                </c:manualLayout>
              </c:layout>
              <c:tx>
                <c:rich>
                  <a:bodyPr/>
                  <a:lstStyle/>
                  <a:p>
                    <a:fld id="{3E1CBC03-130D-493E-AED3-9A4F9D2BFB27}" type="CATEGORYNAME">
                      <a:rPr lang="en-US" smtClean="0"/>
                      <a:pPr/>
                      <a:t>[CATEGORY NAME]</a:t>
                    </a:fld>
                    <a:r>
                      <a:rPr lang="en-US"/>
                      <a:t> Safety</a:t>
                    </a:r>
                    <a:r>
                      <a:rPr lang="en-US" baseline="0"/>
                      <a:t> and Interchange Improvements</a:t>
                    </a:r>
                  </a:p>
                  <a:p>
                    <a:r>
                      <a:rPr lang="en-US" baseline="0"/>
                      <a:t> </a:t>
                    </a:r>
                    <a:fld id="{55FCCAB4-81F0-4EDD-B517-F63968206F72}"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31221064138455473"/>
                      <c:h val="0.26755698992381161"/>
                    </c:manualLayout>
                  </c15:layout>
                  <c15:dlblFieldTable/>
                  <c15:showDataLabelsRange val="0"/>
                </c:ext>
                <c:ext xmlns:c16="http://schemas.microsoft.com/office/drawing/2014/chart" uri="{C3380CC4-5D6E-409C-BE32-E72D297353CC}">
                  <c16:uniqueId val="{00000005-56FA-4A32-AE9C-7983A34883AB}"/>
                </c:ext>
              </c:extLst>
            </c:dLbl>
            <c:dLbl>
              <c:idx val="3"/>
              <c:layout>
                <c:manualLayout>
                  <c:x val="-0.21252171201372105"/>
                  <c:y val="-7.510042591593937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56FA-4A32-AE9C-7983A34883AB}"/>
                </c:ext>
              </c:extLst>
            </c:dLbl>
            <c:dLbl>
              <c:idx val="4"/>
              <c:layout>
                <c:manualLayout>
                  <c:x val="-0.31578557769415833"/>
                  <c:y val="-0.1288942928776013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56FA-4A32-AE9C-7983A34883AB}"/>
                </c:ext>
              </c:extLst>
            </c:dLbl>
            <c:dLbl>
              <c:idx val="5"/>
              <c:layout>
                <c:manualLayout>
                  <c:x val="-0.17393713723236928"/>
                  <c:y val="-0.1184686669006624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56FA-4A32-AE9C-7983A34883A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Mode'!$O$6:$O$12</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Mode'!$P$6:$P$12</c:f>
              <c:numCache>
                <c:formatCode>0%</c:formatCode>
                <c:ptCount val="7"/>
                <c:pt idx="0">
                  <c:v>7.3124512317467388E-2</c:v>
                </c:pt>
                <c:pt idx="1">
                  <c:v>0.25827666926764015</c:v>
                </c:pt>
                <c:pt idx="2">
                  <c:v>0.3803366402853639</c:v>
                </c:pt>
                <c:pt idx="3">
                  <c:v>0.13554787649091515</c:v>
                </c:pt>
                <c:pt idx="4">
                  <c:v>6.3538067105116489E-2</c:v>
                </c:pt>
                <c:pt idx="5">
                  <c:v>8.9176234533496823E-2</c:v>
                </c:pt>
              </c:numCache>
            </c:numRef>
          </c:val>
          <c:extLst>
            <c:ext xmlns:c16="http://schemas.microsoft.com/office/drawing/2014/chart" uri="{C3380CC4-5D6E-409C-BE32-E72D297353CC}">
              <c16:uniqueId val="{0000000E-56FA-4A32-AE9C-7983A34883A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2AB4C8">
        <a:lumMod val="40000"/>
        <a:lumOff val="60000"/>
      </a:srgbClr>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E6668_5A210637.xml><?xml version="1.0" encoding="utf-8"?>
<p188:cmLst xmlns:a="http://schemas.openxmlformats.org/drawingml/2006/main" xmlns:r="http://schemas.openxmlformats.org/officeDocument/2006/relationships" xmlns:p188="http://schemas.microsoft.com/office/powerpoint/2018/8/main">
  <p188:cm id="{69538E9B-0EB2-4145-B4CF-352F7FA78783}" authorId="{0F47EE71-15E6-CD0B-8726-B91FF2AAD6DB}" status="resolved" created="2024-01-18T12:03:36.714">
    <ac:deMkLst xmlns:ac="http://schemas.microsoft.com/office/drawing/2013/main/command">
      <pc:docMk xmlns:pc="http://schemas.microsoft.com/office/powerpoint/2013/main/command"/>
      <pc:sldMk xmlns:pc="http://schemas.microsoft.com/office/powerpoint/2013/main/command" cId="765334940" sldId="2147378792"/>
      <ac:grpSpMk id="30" creationId="{0F321AC1-002A-12C3-27D5-AE444BE264A1}"/>
    </ac:deMkLst>
    <p188:txBody>
      <a:bodyPr/>
      <a:lstStyle/>
      <a:p>
        <a:r>
          <a:rPr lang="en-US"/>
          <a:t>What projects are we invsetting that focus on parking options?  Might need to take out if not connected to the CMIP.</a:t>
        </a:r>
      </a:p>
    </p188:txBody>
  </p188:cm>
  <p188:cm id="{ADC713C7-C378-4F02-B8A3-D023A80048D6}" authorId="{0F47EE71-15E6-CD0B-8726-B91FF2AAD6DB}" status="resolved" created="2024-01-18T12:04:20.236">
    <ac:deMkLst xmlns:ac="http://schemas.microsoft.com/office/drawing/2013/main/command">
      <pc:docMk xmlns:pc="http://schemas.microsoft.com/office/powerpoint/2013/main/command"/>
      <pc:sldMk xmlns:pc="http://schemas.microsoft.com/office/powerpoint/2013/main/command" cId="765334940" sldId="2147378792"/>
      <ac:picMk id="9" creationId="{2157A706-C2B8-B8B0-BDCC-C13B88FB0E1B}"/>
    </ac:deMkLst>
    <p188:replyLst/>
    <p188:txBody>
      <a:bodyPr/>
      <a:lstStyle/>
      <a:p>
        <a:r>
          <a:rPr lang="en-US"/>
          <a:t>Are people going to think we're promoting new GP lanes?  Could backfire on us -- is it for complete streets?  buses? need to be more specific.</a:t>
        </a:r>
      </a:p>
    </p188:txBody>
  </p188:cm>
</p188:cmLst>
</file>

<file path=ppt/comments/modernComment_7FFE6733_81501FF4.xml><?xml version="1.0" encoding="utf-8"?>
<p188:cmLst xmlns:a="http://schemas.openxmlformats.org/drawingml/2006/main" xmlns:r="http://schemas.openxmlformats.org/officeDocument/2006/relationships" xmlns:p188="http://schemas.microsoft.com/office/powerpoint/2018/8/main">
  <p188:cm id="{2A5BCEE2-BBC5-3F4E-8358-73D97DA7346C}" authorId="{F64B320D-038A-0821-CCF0-80FE6F8A00B0}" status="resolved" created="2024-02-20T02:09:57.329" complete="100000">
    <ac:deMkLst xmlns:ac="http://schemas.microsoft.com/office/drawing/2013/main/command">
      <pc:docMk xmlns:pc="http://schemas.microsoft.com/office/powerpoint/2013/main/command"/>
      <pc:sldMk xmlns:pc="http://schemas.microsoft.com/office/powerpoint/2013/main/command" cId="2169511924" sldId="2147378995"/>
      <ac:spMk id="2" creationId="{6F32463A-7614-97F7-C53D-332ABF2B6BB6}"/>
    </ac:deMkLst>
    <p188:txBody>
      <a:bodyPr/>
      <a:lstStyle/>
      <a:p>
        <a:r>
          <a:rPr lang="en-US"/>
          <a:t>As you’re working on the document for Caltrans on the Core Four, we need to finish the talking points for this part about how the CMIP aligns up the chain to these plans in concrete details for when I present at committee.</a:t>
        </a:r>
      </a:p>
    </p188:txBody>
  </p188:cm>
</p188:cmLst>
</file>

<file path=ppt/comments/modernComment_7FFE6783_9A25FFF5.xml><?xml version="1.0" encoding="utf-8"?>
<p188:cmLst xmlns:a="http://schemas.openxmlformats.org/drawingml/2006/main" xmlns:r="http://schemas.openxmlformats.org/officeDocument/2006/relationships" xmlns:p188="http://schemas.microsoft.com/office/powerpoint/2018/8/main">
  <p188:cm id="{012DB10D-B149-2E47-A0E7-48A2D695185D}" authorId="{F64B320D-038A-0821-CCF0-80FE6F8A00B0}" created="2024-02-20T02:56:04.467">
    <ac:txMkLst xmlns:ac="http://schemas.microsoft.com/office/drawing/2013/main/command">
      <pc:docMk xmlns:pc="http://schemas.microsoft.com/office/powerpoint/2013/main/command"/>
      <pc:sldMk xmlns:pc="http://schemas.microsoft.com/office/powerpoint/2013/main/command" cId="2586181621" sldId="2147379075"/>
      <ac:spMk id="15" creationId="{C358C3BC-FF39-BBFD-19D3-9868FF486BD6}"/>
      <ac:txMk cp="448" len="225">
        <ac:context len="674" hash="3022417448"/>
      </ac:txMk>
    </ac:txMkLst>
    <p188:pos x="8451606" y="3077725"/>
    <p188:replyLst>
      <p188:reply id="{A843BACA-506C-4E31-BA50-9C245303BC82}" authorId="{4D20F882-1686-7ED4-076D-3D5C8887546C}" created="2024-02-20T03:40:56.807">
        <p188:txBody>
          <a:bodyPr/>
          <a:lstStyle/>
          <a:p>
            <a:r>
              <a:rPr lang="en-US"/>
              <a:t>See slide 33.
</a:t>
            </a:r>
          </a:p>
        </p188:txBody>
      </p188:reply>
    </p188:replyLst>
    <p188:txBody>
      <a:bodyPr/>
      <a:lstStyle/>
      <a:p>
        <a:r>
          <a:rPr lang="en-US"/>
          <a:t>Always need to pull this out as a part of our ZE focus.</a:t>
        </a:r>
      </a:p>
    </p188:txBody>
  </p188:cm>
</p188:cmLst>
</file>

<file path=ppt/comments/modernComment_7FFE6790_9903C4B.xml><?xml version="1.0" encoding="utf-8"?>
<p188:cmLst xmlns:a="http://schemas.openxmlformats.org/drawingml/2006/main" xmlns:r="http://schemas.openxmlformats.org/officeDocument/2006/relationships" xmlns:p188="http://schemas.microsoft.com/office/powerpoint/2018/8/main">
  <p188:cm id="{7E90E0BA-14CA-064C-8161-5B774EC8CEA7}" authorId="{F64B320D-038A-0821-CCF0-80FE6F8A00B0}" created="2024-02-20T02:58:59.319">
    <ac:txMkLst xmlns:ac="http://schemas.microsoft.com/office/drawing/2013/main/command">
      <pc:docMk xmlns:pc="http://schemas.microsoft.com/office/powerpoint/2013/main/command"/>
      <pc:sldMk xmlns:pc="http://schemas.microsoft.com/office/powerpoint/2013/main/command" cId="160447563" sldId="2147379088"/>
      <ac:spMk id="17" creationId="{EDAB1282-D5B0-79A8-9EE5-DC1A97EAD20B}"/>
      <ac:txMk cp="23" len="276">
        <ac:context len="1284" hash="1550241267"/>
      </ac:txMk>
    </ac:txMkLst>
    <p188:pos x="10776978" y="488556"/>
    <p188:replyLst>
      <p188:reply id="{8AC70742-4862-4F12-AE15-D046D384B3E7}" authorId="{4D20F882-1686-7ED4-076D-3D5C8887546C}" created="2024-02-20T03:42:21.168">
        <p188:txBody>
          <a:bodyPr/>
          <a:lstStyle/>
          <a:p>
            <a:r>
              <a:rPr lang="en-US"/>
              <a:t>Per Susan=this was pulled directly from the Reconnecting Communities Grant Application-page 10-see below.</a:t>
            </a:r>
          </a:p>
        </p188:txBody>
      </p188:reply>
      <p188:reply id="{B5583CE9-43DA-4EF5-B5A7-89B246AD9713}" authorId="{4D20F882-1686-7ED4-076D-3D5C8887546C}" created="2024-02-20T03:54:48.109">
        <p188:txBody>
          <a:bodyPr/>
          <a:lstStyle/>
          <a:p>
            <a:r>
              <a:rPr lang="en-US"/>
              <a:t>3.7.	Criterion #7: Workforce Development and Economic Opportunity 
Metro’s CBO Partnering Strategy identifies policies and procedures for compensating CBOs that assist in planning, community outreach, and other forms of community engagement. The work that CBOs do in informing and reaching out to disadvantaged communities is critical for hearing the voices of the most underrepresented; CBOs will be part of this Plan.
Projects advanced to construction resulting from this Plan would be subject to Metro’s Project Labor Agreement (PLA) and corresponding Construction Careers Policy (CCP), which are applied to all federal projects with a construction value greater than $2.5 million. The purpose of the PLA is to set procedures for hiring targeted workers and for facilitating the entry of workers into apprenticeship programs. PLAs are effective tools for providing avenues for workers to obtain apprenticeship training, many of which will lead to more secure and higher-paid unionized jobs. Metro’s PLA is unique in that Metro is the first transit agency in the nation to adopt such an agreement with national targeted hiring goals for federally funded projects with Federal Transit Administration (FTA) approval. The PLA and CCP were approved by Metro’s Board of Directors on January 26, 2012, subsequently renewed on January 26, 2017.
The PLA and CCP require prime contractors to ensure that a minimum of 40 percent of all hours of project work are performed by local targeted workers, with priority given to those in Community Areas, defined as economically disadvantaged areas within a five-mile radius of the project. The CCP and PLA have exceeded their goals since they were implemented. Between 2012 and 2018, close to 60 percent of workers on Metro projects were from economically disadvantaged communities, 22 percent of work was performed by apprentices, and close to 12 percent of all hours worked were performed by workers with disadvantaged backgrounds. </a:t>
            </a:r>
          </a:p>
        </p188:txBody>
      </p188:reply>
      <p188:reply id="{56B75F79-2C0C-43AA-9772-7F910366A0FE}" authorId="{85468CDD-4BAD-9F2C-F327-9A1E07A1095E}" created="2024-02-20T06:20:48.911">
        <p188:txBody>
          <a:bodyPr/>
          <a:lstStyle/>
          <a:p>
            <a:r>
              <a:rPr lang="en-US"/>
              <a:t>Metro can require PLA/CCP on Metro's measure funded projects that might also be receiving federal funding.  But does the Invesment Plan also include non-Metro projects?  If the lead agency is not Metro, we won't be able to force the lead agency to honor Metro's PLA/CCP.  If non-Metro projects are included in the Investment Plan, the first bullet needs to specify that the PLA/CCP is a Metro policy and Metro can require the provisions on Metro funded projects to avoid an impression that the policy applies to all projects in the Plan. </a:t>
            </a:r>
          </a:p>
        </p188:txBody>
        <p188:extLst>
          <p:ext xmlns:p="http://schemas.openxmlformats.org/presentationml/2006/main" uri="{57CB4572-C831-44C2-8A1C-0ADB6CCDFE69}">
            <p223:reactions xmlns:p223="http://schemas.microsoft.com/office/powerpoint/2022/03/main">
              <p223:rxn type="👍">
                <p223:instance time="2024-02-20T19:41:51.663" authorId="{4D20F882-1686-7ED4-076D-3D5C8887546C}"/>
              </p223:rxn>
            </p223:reactions>
          </p:ext>
        </p188:extLst>
      </p188:reply>
    </p188:replyLst>
    <p188:txBody>
      <a:bodyPr/>
      <a:lstStyle/>
      <a:p>
        <a:r>
          <a:rPr lang="en-US"/>
          <a:t>Is this true for project that are not led by Metro, only partially funded by Metro?  We need to verify before we use this slide.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64" tIns="46582" rIns="93164" bIns="46582"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64" tIns="46582" rIns="93164" bIns="46582"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64" tIns="46582" rIns="93164" bIns="46582"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1943530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Michael</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995801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11</a:t>
            </a:fld>
            <a:endParaRPr lang="en-US"/>
          </a:p>
        </p:txBody>
      </p:sp>
    </p:spTree>
    <p:extLst>
      <p:ext uri="{BB962C8B-B14F-4D97-AF65-F5344CB8AC3E}">
        <p14:creationId xmlns:p14="http://schemas.microsoft.com/office/powerpoint/2010/main" val="1450286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12</a:t>
            </a:fld>
            <a:endParaRPr lang="en-US"/>
          </a:p>
        </p:txBody>
      </p:sp>
    </p:spTree>
    <p:extLst>
      <p:ext uri="{BB962C8B-B14F-4D97-AF65-F5344CB8AC3E}">
        <p14:creationId xmlns:p14="http://schemas.microsoft.com/office/powerpoint/2010/main" val="1646324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Arial" panose="020B0604020202020204" pitchFamily="34" charset="0"/>
              </a:rPr>
              <a:t>Staff has identified an opportunity to leverage a portion of the $50 million (up to $3 million) in seed</a:t>
            </a:r>
          </a:p>
          <a:p>
            <a:pPr algn="l"/>
            <a:r>
              <a:rPr lang="en-US" sz="1800" b="0" i="0" u="none" strike="noStrike" baseline="0">
                <a:latin typeface="Arial" panose="020B0604020202020204" pitchFamily="34" charset="0"/>
              </a:rPr>
              <a:t>funding for a $15 million ZET charging facility identified by the Los Angeles Cleantech Incubator</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p>
            <a:pPr algn="l"/>
            <a:r>
              <a:rPr lang="en-US" sz="1800" b="0" i="0" u="none" strike="noStrike" baseline="0">
                <a:latin typeface="Arial" panose="020B0604020202020204" pitchFamily="34" charset="0"/>
              </a:rPr>
              <a:t>(LACI), funded initially with a $1.5 million Community Project Funding award secured Representative</a:t>
            </a:r>
          </a:p>
          <a:p>
            <a:pPr algn="l"/>
            <a:r>
              <a:rPr lang="en-US" sz="1800" b="0" i="0" u="none" strike="noStrike" baseline="0">
                <a:latin typeface="Arial" panose="020B0604020202020204" pitchFamily="34" charset="0"/>
              </a:rPr>
              <a:t>Nanette Diaz Barragán (CA-44), and owned by the Harbor Department of the City of Los Angeles</a:t>
            </a:r>
          </a:p>
          <a:p>
            <a:pPr algn="l"/>
            <a:r>
              <a:rPr lang="en-US" sz="1800" b="0" i="0" u="none" strike="noStrike" baseline="0">
                <a:latin typeface="Arial" panose="020B0604020202020204" pitchFamily="34" charset="0"/>
              </a:rPr>
              <a:t>(Port of LA.</a:t>
            </a:r>
          </a:p>
          <a:p>
            <a:pPr algn="l"/>
            <a:r>
              <a:rPr lang="en-US" sz="1800" b="0" i="0" u="none" strike="noStrike" baseline="0">
                <a:latin typeface="Arial" panose="020B0604020202020204" pitchFamily="34" charset="0"/>
              </a:rPr>
              <a:t>This project demonstrates alignment with the ZET Program Principles, and staff believes Metro’s</a:t>
            </a:r>
          </a:p>
          <a:p>
            <a:pPr algn="l"/>
            <a:r>
              <a:rPr lang="en-US" sz="1800" b="0" i="0" u="none" strike="noStrike" baseline="0">
                <a:latin typeface="Arial" panose="020B0604020202020204" pitchFamily="34" charset="0"/>
              </a:rPr>
              <a:t>funding commitment will support the advancement of Board direction by catalyzing other regional</a:t>
            </a:r>
          </a:p>
          <a:p>
            <a:pPr algn="l"/>
            <a:r>
              <a:rPr lang="en-US" sz="1800" b="0" i="0" u="none" strike="noStrike" baseline="0">
                <a:latin typeface="Arial" panose="020B0604020202020204" pitchFamily="34" charset="0"/>
              </a:rPr>
              <a:t>agencies, including the Port of LA, and private partners to fully fund the project and leverage Metro’s</a:t>
            </a:r>
          </a:p>
          <a:p>
            <a:pPr algn="l"/>
            <a:r>
              <a:rPr lang="en-US" sz="1800" b="0" i="0" u="none" strike="noStrike" baseline="0">
                <a:latin typeface="Arial" panose="020B0604020202020204" pitchFamily="34" charset="0"/>
              </a:rPr>
              <a:t>contribution with an additional $12 million.</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600"/>
              </a:spcAft>
              <a:buFont typeface="Symbol" panose="05050102010706020507" pitchFamily="18" charset="2"/>
              <a:buChar char=""/>
              <a:tabLst>
                <a:tab pos="228600" algn="l"/>
                <a:tab pos="457200" algn="l"/>
              </a:tabLst>
            </a:pPr>
            <a:r>
              <a:rPr lang="en-US" sz="1800">
                <a:effectLst/>
                <a:latin typeface="Calibri" panose="020F0502020204030204" pitchFamily="34" charset="0"/>
                <a:ea typeface="Times New Roman" panose="02020603050405020304" pitchFamily="18" charset="0"/>
                <a:cs typeface="Arial" panose="020B0604020202020204" pitchFamily="34" charset="0"/>
              </a:rPr>
              <a:t>Support for a California Environmental Quality Act categorical exemption and statutory permit approval deadlines for ZE charging facilities;</a:t>
            </a:r>
          </a:p>
          <a:p>
            <a:pPr marL="342900" marR="0" lvl="0" indent="-342900">
              <a:lnSpc>
                <a:spcPct val="107000"/>
              </a:lnSpc>
              <a:spcBef>
                <a:spcPts val="0"/>
              </a:spcBef>
              <a:spcAft>
                <a:spcPts val="600"/>
              </a:spcAft>
              <a:buFont typeface="Symbol" panose="05050102010706020507" pitchFamily="18" charset="2"/>
              <a:buChar char=""/>
              <a:tabLst>
                <a:tab pos="228600" algn="l"/>
                <a:tab pos="457200" algn="l"/>
              </a:tabLst>
            </a:pPr>
            <a:r>
              <a:rPr lang="en-US" sz="1800">
                <a:effectLst/>
                <a:latin typeface="Calibri" panose="020F0502020204030204" pitchFamily="34" charset="0"/>
                <a:ea typeface="Times New Roman" panose="02020603050405020304" pitchFamily="18" charset="0"/>
                <a:cs typeface="Arial" panose="020B0604020202020204" pitchFamily="34" charset="0"/>
              </a:rPr>
              <a:t>Improved awareness of statutorily created streamlining opportunities for municipalities to improve the timing and sequencing of ZE infrastructure development;</a:t>
            </a:r>
          </a:p>
          <a:p>
            <a:pPr marL="342900" marR="0" lvl="0" indent="-342900">
              <a:lnSpc>
                <a:spcPct val="107000"/>
              </a:lnSpc>
              <a:spcBef>
                <a:spcPts val="0"/>
              </a:spcBef>
              <a:spcAft>
                <a:spcPts val="600"/>
              </a:spcAft>
              <a:buFont typeface="Symbol" panose="05050102010706020507" pitchFamily="18" charset="2"/>
              <a:buChar char=""/>
              <a:tabLst>
                <a:tab pos="228600" algn="l"/>
                <a:tab pos="457200" algn="l"/>
              </a:tabLst>
            </a:pPr>
            <a:r>
              <a:rPr lang="en-US" sz="1800">
                <a:effectLst/>
                <a:latin typeface="Calibri" panose="020F0502020204030204" pitchFamily="34" charset="0"/>
                <a:ea typeface="Times New Roman" panose="02020603050405020304" pitchFamily="18" charset="0"/>
                <a:cs typeface="Arial" panose="020B0604020202020204" pitchFamily="34" charset="0"/>
              </a:rPr>
              <a:t>Allocation of additional funding for increased road maintenance because of the increased weight of battery electric trucks; and</a:t>
            </a:r>
          </a:p>
          <a:p>
            <a:pPr marL="342900" marR="0" lvl="0" indent="-342900">
              <a:lnSpc>
                <a:spcPct val="107000"/>
              </a:lnSpc>
              <a:spcBef>
                <a:spcPts val="0"/>
              </a:spcBef>
              <a:spcAft>
                <a:spcPts val="1100"/>
              </a:spcAft>
              <a:buFont typeface="Symbol" panose="05050102010706020507" pitchFamily="18" charset="2"/>
              <a:buChar char=""/>
              <a:tabLst>
                <a:tab pos="228600" algn="l"/>
                <a:tab pos="457200" algn="l"/>
              </a:tabLst>
            </a:pPr>
            <a:r>
              <a:rPr lang="en-US" sz="1800">
                <a:effectLst/>
                <a:latin typeface="Calibri" panose="020F0502020204030204" pitchFamily="34" charset="0"/>
                <a:ea typeface="Times New Roman" panose="02020603050405020304" pitchFamily="18" charset="0"/>
                <a:cs typeface="Arial" panose="020B0604020202020204" pitchFamily="34" charset="0"/>
              </a:rPr>
              <a:t>Support for small fleet owners burdened by high vehicle insurance costs.</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3564553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18</a:t>
            </a:fld>
            <a:endParaRPr lang="en-US"/>
          </a:p>
        </p:txBody>
      </p:sp>
    </p:spTree>
    <p:extLst>
      <p:ext uri="{BB962C8B-B14F-4D97-AF65-F5344CB8AC3E}">
        <p14:creationId xmlns:p14="http://schemas.microsoft.com/office/powerpoint/2010/main" val="3150971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1873482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24283-6355-407B-CBF9-69B81F063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FBABBB-F61B-2CAD-2CDB-3C4CCF4A58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0A8BA-8254-104E-2E65-895D4B2B37DD}"/>
              </a:ext>
            </a:extLst>
          </p:cNvPr>
          <p:cNvSpPr>
            <a:spLocks noGrp="1"/>
          </p:cNvSpPr>
          <p:nvPr>
            <p:ph type="body" idx="1"/>
          </p:nvPr>
        </p:nvSpPr>
        <p:spPr/>
        <p:txBody>
          <a:bodyPr/>
          <a:lstStyle/>
          <a:p>
            <a:pPr>
              <a:defRPr/>
            </a:pPr>
            <a:endParaRPr lang="en-US">
              <a:cs typeface="Calibri"/>
            </a:endParaRPr>
          </a:p>
        </p:txBody>
      </p:sp>
      <p:sp>
        <p:nvSpPr>
          <p:cNvPr id="4" name="Slide Number Placeholder 3">
            <a:extLst>
              <a:ext uri="{FF2B5EF4-FFF2-40B4-BE49-F238E27FC236}">
                <a16:creationId xmlns:a16="http://schemas.microsoft.com/office/drawing/2014/main" id="{28376778-22F0-F0B1-F8F9-B2B914CF2135}"/>
              </a:ext>
            </a:extLst>
          </p:cNvPr>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100461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ea typeface="Calibri" panose="020F0502020204030204"/>
                <a:cs typeface="Calibri"/>
              </a:rPr>
              <a:t>Michael</a:t>
            </a:r>
          </a:p>
          <a:p>
            <a:endParaRPr lang="en-US">
              <a:ea typeface="Calibri" panose="020F0502020204030204"/>
              <a:cs typeface="Calibri"/>
            </a:endParaRPr>
          </a:p>
          <a:p>
            <a:pPr marL="342900" marR="0" lvl="0" indent="-342900">
              <a:lnSpc>
                <a:spcPct val="107000"/>
              </a:lnSpc>
              <a:spcBef>
                <a:spcPts val="0"/>
              </a:spcBef>
              <a:spcAft>
                <a:spcPts val="800"/>
              </a:spcAft>
              <a:buFont typeface="+mj-lt"/>
              <a:buAutoNum type="arabicPeriod"/>
            </a:pPr>
            <a:r>
              <a:rPr lang="en-US" sz="1200" kern="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ZET program has been integrated into the final plan, emphasizing its significance.</a:t>
            </a:r>
            <a:endParaRPr lang="en-US" sz="1100" kern="100">
              <a:solidFill>
                <a:srgbClr val="0D0D0D"/>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200" kern="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aligned with the vision, goals, and guiding principles.</a:t>
            </a:r>
            <a:endParaRPr lang="en-US" sz="1100" kern="100">
              <a:solidFill>
                <a:srgbClr val="0D0D0D"/>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636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47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pPr marL="742950" marR="0" lvl="1" indent="-285750">
              <a:lnSpc>
                <a:spcPct val="107000"/>
              </a:lnSpc>
              <a:spcBef>
                <a:spcPts val="0"/>
              </a:spcBef>
              <a:spcAft>
                <a:spcPts val="0"/>
              </a:spcAft>
              <a:buFont typeface="Symbol" panose="05050102010706020507" pitchFamily="18" charset="2"/>
              <a:buChar char=""/>
            </a:pPr>
            <a:r>
              <a:rPr lang="en-US" sz="1200" kern="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Incorporate references to the LRTP (Long-Range Transportation Plan) Vision 2028 and the relevant graphics from previous presentations.</a:t>
            </a:r>
            <a:endParaRPr lang="en-US" sz="1100" kern="100">
              <a:solidFill>
                <a:srgbClr val="0D0D0D"/>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200" kern="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Show alignment with major policy frameworks from both the state and metro levels.</a:t>
            </a:r>
            <a:endParaRPr lang="en-US" sz="1100" kern="100">
              <a:solidFill>
                <a:srgbClr val="0D0D0D"/>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200" kern="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Emphasize continuity by placing the LRTP Vision 2028 and the GMSP (General Mobility Strategic Plan) side by side, indicating alignment with past policies.</a:t>
            </a:r>
            <a:endParaRPr lang="en-US" sz="1100" kern="100">
              <a:solidFill>
                <a:srgbClr val="0D0D0D"/>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044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4444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742328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25</a:t>
            </a:fld>
            <a:endParaRPr lang="en-US"/>
          </a:p>
        </p:txBody>
      </p:sp>
    </p:spTree>
    <p:extLst>
      <p:ext uri="{BB962C8B-B14F-4D97-AF65-F5344CB8AC3E}">
        <p14:creationId xmlns:p14="http://schemas.microsoft.com/office/powerpoint/2010/main" val="4120275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CDB8A-9BC9-1DCE-401F-543335CD5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5E112-2C11-0591-D6A6-23D442679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A5B31-EF36-9BB4-7280-C7ADC9D5F2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654502-0B06-716C-F6EB-4D1C559C894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312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F5493-ADA8-AB7D-E8DD-08356DB90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2C597-B6CF-AB73-500C-624FD3D6D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F3853-F9DA-708D-5EF5-98600F913F92}"/>
              </a:ext>
            </a:extLst>
          </p:cNvPr>
          <p:cNvSpPr>
            <a:spLocks noGrp="1"/>
          </p:cNvSpPr>
          <p:nvPr>
            <p:ph type="body" idx="1"/>
          </p:nvPr>
        </p:nvSpPr>
        <p:spPr/>
        <p:txBody>
          <a:bodyPr/>
          <a:lstStyle/>
          <a:p>
            <a:pPr>
              <a:defRPr/>
            </a:pPr>
            <a:r>
              <a:rPr lang="en-US"/>
              <a:t>Particulate Matter Reduction Pilot Project is included on the intial list</a:t>
            </a:r>
          </a:p>
        </p:txBody>
      </p:sp>
      <p:sp>
        <p:nvSpPr>
          <p:cNvPr id="4" name="Slide Number Placeholder 3">
            <a:extLst>
              <a:ext uri="{FF2B5EF4-FFF2-40B4-BE49-F238E27FC236}">
                <a16:creationId xmlns:a16="http://schemas.microsoft.com/office/drawing/2014/main" id="{197C36F8-9B3C-6A5B-20C1-4F58E1331C8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806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37FF5-1C62-D011-8FEA-41D26D9251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A2A9F-B592-CDB2-658E-B846128EC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35553-8FF6-B5E2-4B53-F8D23BBB4E27}"/>
              </a:ext>
            </a:extLst>
          </p:cNvPr>
          <p:cNvSpPr>
            <a:spLocks noGrp="1"/>
          </p:cNvSpPr>
          <p:nvPr>
            <p:ph type="body" idx="1"/>
          </p:nvPr>
        </p:nvSpPr>
        <p:spPr/>
        <p:txBody>
          <a:bodyPr/>
          <a:lstStyle/>
          <a:p>
            <a:pPr>
              <a:defRPr/>
            </a:pPr>
            <a:endParaRPr lang="en-US"/>
          </a:p>
          <a:p>
            <a:pPr marL="0" marR="0" lvl="0" indent="0" algn="l" defTabSz="914400">
              <a:lnSpc>
                <a:spcPct val="100000"/>
              </a:lnSpc>
              <a:spcBef>
                <a:spcPts val="0"/>
              </a:spcBef>
              <a:spcAft>
                <a:spcPts val="0"/>
              </a:spcAft>
              <a:buNone/>
              <a:tabLst/>
              <a:defRPr/>
            </a:pPr>
            <a:endParaRPr lang="en-US">
              <a:ea typeface="Calibri"/>
              <a:cs typeface="Calibri"/>
            </a:endParaRPr>
          </a:p>
        </p:txBody>
      </p:sp>
      <p:sp>
        <p:nvSpPr>
          <p:cNvPr id="4" name="Slide Number Placeholder 3">
            <a:extLst>
              <a:ext uri="{FF2B5EF4-FFF2-40B4-BE49-F238E27FC236}">
                <a16:creationId xmlns:a16="http://schemas.microsoft.com/office/drawing/2014/main" id="{FBAB232E-BB4E-403D-2BB6-184B49FE28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485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4AF8B-82CE-3A47-5E44-DC451915F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CAD63-637D-1B32-6FB4-7F9BAEDFA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8001D0-4C01-6048-CC95-4CD617FB18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FBF814-54BC-34D0-D8F4-5346351E050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233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F745A-10A7-F932-9D61-AA50C7A7A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A25794-BB0F-C002-EABD-7277DEC29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CBFCA-10F3-3476-6CDA-D8083A495E35}"/>
              </a:ext>
            </a:extLst>
          </p:cNvPr>
          <p:cNvSpPr>
            <a:spLocks noGrp="1"/>
          </p:cNvSpPr>
          <p:nvPr>
            <p:ph type="body" idx="1"/>
          </p:nvPr>
        </p:nvSpPr>
        <p:spPr/>
        <p:txBody>
          <a:bodyPr/>
          <a:lstStyle/>
          <a:p>
            <a:pPr>
              <a:defRPr/>
            </a:pPr>
            <a:endParaRPr lang="en-US"/>
          </a:p>
          <a:p>
            <a:pPr marL="0" marR="0" lvl="0" indent="0" algn="l" defTabSz="914400">
              <a:lnSpc>
                <a:spcPct val="100000"/>
              </a:lnSpc>
              <a:spcBef>
                <a:spcPts val="0"/>
              </a:spcBef>
              <a:spcAft>
                <a:spcPts val="0"/>
              </a:spcAft>
              <a:buNone/>
              <a:tabLst/>
              <a:defRPr/>
            </a:pPr>
            <a:endParaRPr lang="en-US">
              <a:ea typeface="Calibri"/>
              <a:cs typeface="Calibri"/>
            </a:endParaRPr>
          </a:p>
        </p:txBody>
      </p:sp>
      <p:sp>
        <p:nvSpPr>
          <p:cNvPr id="4" name="Slide Number Placeholder 3">
            <a:extLst>
              <a:ext uri="{FF2B5EF4-FFF2-40B4-BE49-F238E27FC236}">
                <a16:creationId xmlns:a16="http://schemas.microsoft.com/office/drawing/2014/main" id="{0BDB4E15-0D44-91BC-A184-892289171C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023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31</a:t>
            </a:fld>
            <a:endParaRPr lang="en-US"/>
          </a:p>
        </p:txBody>
      </p:sp>
    </p:spTree>
    <p:extLst>
      <p:ext uri="{BB962C8B-B14F-4D97-AF65-F5344CB8AC3E}">
        <p14:creationId xmlns:p14="http://schemas.microsoft.com/office/powerpoint/2010/main" val="3544500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Particulate Matter Reduction Pilot Project is included on the intial list</a:t>
            </a:r>
          </a:p>
        </p:txBody>
      </p:sp>
      <p:sp>
        <p:nvSpPr>
          <p:cNvPr id="4" name="Slide Number Placeholder 3"/>
          <p:cNvSpPr>
            <a:spLocks noGrp="1"/>
          </p:cNvSpPr>
          <p:nvPr>
            <p:ph type="sldNum" sz="quarter" idx="5"/>
          </p:nvPr>
        </p:nvSpPr>
        <p:spPr/>
        <p:txBody>
          <a:bodyPr/>
          <a:lstStyle/>
          <a:p>
            <a:fld id="{1CA99CD2-19A0-6F48-895C-C7AB61D791DF}" type="slidenum">
              <a:rPr lang="en-US" smtClean="0"/>
              <a:t>33</a:t>
            </a:fld>
            <a:endParaRPr lang="en-US"/>
          </a:p>
        </p:txBody>
      </p:sp>
    </p:spTree>
    <p:extLst>
      <p:ext uri="{BB962C8B-B14F-4D97-AF65-F5344CB8AC3E}">
        <p14:creationId xmlns:p14="http://schemas.microsoft.com/office/powerpoint/2010/main" val="154679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0">
                <a:solidFill>
                  <a:srgbClr val="0D0D0D"/>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100" b="1" kern="100">
                <a:effectLst/>
                <a:latin typeface="Calibri" panose="020F0502020204030204" pitchFamily="34" charset="0"/>
                <a:ea typeface="Calibri" panose="020F0502020204030204" pitchFamily="34" charset="0"/>
                <a:cs typeface="Times New Roman" panose="02020603050405020304" pitchFamily="18" charset="0"/>
              </a:rPr>
              <a:t>Investment Plan Highlights </a:t>
            </a:r>
          </a:p>
          <a:p>
            <a:pPr marL="342900" marR="0" lvl="0" indent="-342900">
              <a:lnSpc>
                <a:spcPct val="107000"/>
              </a:lnSpc>
              <a:spcBef>
                <a:spcPts val="0"/>
              </a:spcBef>
              <a:spcAft>
                <a:spcPts val="800"/>
              </a:spcAft>
              <a:buFont typeface="+mj-lt"/>
              <a:buAutoNum type="arabicPeriod"/>
            </a:pPr>
            <a:r>
              <a:rPr lang="en-US" sz="1200" kern="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Funding for the ICM (Integrated Corridor Management) for the 710, emphasizing mitigation of impacts. (identify project/funding amount)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Arterial improvements aimed at enhancing safety, particularly focusing on freeway crossings and reducing conflict points.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Identification and investment in key corridors for complete street transformations, including the Shoreline Shoemaker project.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Freeway safety and ii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Emphasize Reconnecting Communities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Inclusion of a study in the modal program for arterial safety and addressing truck traffic concerns raised by Genevieve Giuliano.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Funding for Freeway Safety and Interchange Improvements - Allocation of funds for technology initiatives such as on-ramps with subsidiary lanes, with a focus on enhancing safety and connectivity.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0">
                <a:solidFill>
                  <a:srgbClr val="0D0D0D"/>
                </a:solidFill>
                <a:effectLst/>
                <a:latin typeface="Segoe UI" panose="020B0502040204020203" pitchFamily="34" charset="0"/>
                <a:ea typeface="Times New Roman" panose="02020603050405020304" pitchFamily="18" charset="0"/>
                <a:cs typeface="Times New Roman" panose="02020603050405020304" pitchFamily="18" charset="0"/>
              </a:rPr>
              <a:t>Reconnecting Communities-Emphasis on addressing conflict points at the top of ramps, especially concerning pedestrian, bicycle, and freeway traffic interactions.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34</a:t>
            </a:fld>
            <a:endParaRPr lang="en-US"/>
          </a:p>
        </p:txBody>
      </p:sp>
    </p:spTree>
    <p:extLst>
      <p:ext uri="{BB962C8B-B14F-4D97-AF65-F5344CB8AC3E}">
        <p14:creationId xmlns:p14="http://schemas.microsoft.com/office/powerpoint/2010/main" val="1315550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669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cs typeface="Calibri"/>
              </a:rPr>
              <a:t>Michael</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883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41</a:t>
            </a:fld>
            <a:endParaRPr lang="en-US"/>
          </a:p>
        </p:txBody>
      </p:sp>
    </p:spTree>
    <p:extLst>
      <p:ext uri="{BB962C8B-B14F-4D97-AF65-F5344CB8AC3E}">
        <p14:creationId xmlns:p14="http://schemas.microsoft.com/office/powerpoint/2010/main" val="919803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AA2A5-6D34-CE9A-72B5-4E7FF361A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F156B-A318-97A9-A5E8-DD36DEB9C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8FDF3-6D9E-76AA-86D5-81040765E974}"/>
              </a:ext>
            </a:extLst>
          </p:cNvPr>
          <p:cNvSpPr>
            <a:spLocks noGrp="1"/>
          </p:cNvSpPr>
          <p:nvPr>
            <p:ph type="body" idx="1"/>
          </p:nvPr>
        </p:nvSpPr>
        <p:spPr/>
        <p:txBody>
          <a:bodyPr/>
          <a:lstStyle/>
          <a:p>
            <a:pPr marL="742950" lvl="1" indent="-285750">
              <a:buFont typeface="Arial" panose="020B0604020202020204" pitchFamily="34" charset="0"/>
              <a:buChar char="•"/>
            </a:pPr>
            <a:r>
              <a:rPr lang="en-US" sz="1200" b="0" i="0" u="none" strike="noStrike" baseline="0">
                <a:solidFill>
                  <a:srgbClr val="000000"/>
                </a:solidFill>
              </a:rPr>
              <a:t>The purpose of the PLA is to set procedures for hiring targeted workers and for facilitating the entry of workers into apprenticeship programs. PLAs are effective tools for providing avenues for workers to obtain apprenticeship training, many of which will lead to more secure and higher-paid unionized jobs. </a:t>
            </a:r>
          </a:p>
          <a:p>
            <a:pPr marL="742950" lvl="1" indent="-285750">
              <a:buFont typeface="Arial" panose="020B0604020202020204" pitchFamily="34" charset="0"/>
              <a:buChar char="•"/>
            </a:pPr>
            <a:endParaRPr lang="en-US" sz="1200" b="0" i="0" u="none" strike="noStrike" baseline="0">
              <a:solidFill>
                <a:srgbClr val="000000"/>
              </a:solidFill>
            </a:endParaRPr>
          </a:p>
          <a:p>
            <a:pPr marL="742950" lvl="1" indent="-285750">
              <a:buFont typeface="Arial" panose="020B0604020202020204" pitchFamily="34" charset="0"/>
              <a:buChar char="•"/>
            </a:pPr>
            <a:r>
              <a:rPr lang="en-US" sz="1200" b="0" i="0" u="none" strike="noStrike" baseline="0">
                <a:solidFill>
                  <a:srgbClr val="000000"/>
                </a:solidFill>
              </a:rPr>
              <a:t>The PLA and CCP require prime contractors to ensure that a minimum of 40 percent of all hours of project work are performed by local targeted workers, with priority given to those in Community Areas, defined as economically disadvantaged areas within a five-mile radius of the project.</a:t>
            </a:r>
            <a:endParaRPr lang="en-US">
              <a:ea typeface="Calibri"/>
              <a:cs typeface="Calibri"/>
            </a:endParaRPr>
          </a:p>
          <a:p>
            <a:pPr>
              <a:defRPr/>
            </a:pPr>
            <a:endParaRPr lang="en-US">
              <a:ea typeface="Calibri"/>
              <a:cs typeface="Calibri"/>
            </a:endParaRPr>
          </a:p>
        </p:txBody>
      </p:sp>
      <p:sp>
        <p:nvSpPr>
          <p:cNvPr id="4" name="Slide Number Placeholder 3">
            <a:extLst>
              <a:ext uri="{FF2B5EF4-FFF2-40B4-BE49-F238E27FC236}">
                <a16:creationId xmlns:a16="http://schemas.microsoft.com/office/drawing/2014/main" id="{3D0967BA-CA26-F20B-CF71-F39692AF5B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984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AA2A5-6D34-CE9A-72B5-4E7FF361A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F156B-A318-97A9-A5E8-DD36DEB9C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8FDF3-6D9E-76AA-86D5-81040765E974}"/>
              </a:ext>
            </a:extLst>
          </p:cNvPr>
          <p:cNvSpPr>
            <a:spLocks noGrp="1"/>
          </p:cNvSpPr>
          <p:nvPr>
            <p:ph type="body" idx="1"/>
          </p:nvPr>
        </p:nvSpPr>
        <p:spPr/>
        <p:txBody>
          <a:bodyPr/>
          <a:lstStyle/>
          <a:p>
            <a:pPr>
              <a:defRPr/>
            </a:pPr>
            <a:endParaRPr lang="en-US">
              <a:ea typeface="Calibri"/>
              <a:cs typeface="Calibri"/>
            </a:endParaRPr>
          </a:p>
        </p:txBody>
      </p:sp>
      <p:sp>
        <p:nvSpPr>
          <p:cNvPr id="4" name="Slide Number Placeholder 3">
            <a:extLst>
              <a:ext uri="{FF2B5EF4-FFF2-40B4-BE49-F238E27FC236}">
                <a16:creationId xmlns:a16="http://schemas.microsoft.com/office/drawing/2014/main" id="{3D0967BA-CA26-F20B-CF71-F39692AF5B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059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endParaRPr lang="en-US" sz="2000" b="1">
              <a:ea typeface="Times New Roman" panose="02020603050405020304" pitchFamily="18" charset="0"/>
              <a:cs typeface="Calibri"/>
            </a:endParaRPr>
          </a:p>
          <a:p>
            <a:pPr>
              <a:spcBef>
                <a:spcPts val="600"/>
              </a:spcBef>
              <a:spcAft>
                <a:spcPts val="600"/>
              </a:spcAft>
            </a:pPr>
            <a:r>
              <a:rPr lang="en-US" sz="2000" b="1">
                <a:ea typeface="Times New Roman" panose="02020603050405020304" pitchFamily="18" charset="0"/>
                <a:cs typeface="Calibri"/>
              </a:rPr>
              <a:t>Why are we setting up more working groups?</a:t>
            </a:r>
          </a:p>
          <a:p>
            <a:pPr marL="800100" lvl="1" indent="-342900">
              <a:spcBef>
                <a:spcPts val="600"/>
              </a:spcBef>
              <a:spcAft>
                <a:spcPts val="600"/>
              </a:spcAft>
              <a:buFont typeface="Arial" panose="020B0604020202020204" pitchFamily="34" charset="0"/>
              <a:buChar char="•"/>
            </a:pPr>
            <a:r>
              <a:rPr lang="en-US" sz="2000">
                <a:ea typeface="Times New Roman" panose="02020603050405020304" pitchFamily="18" charset="0"/>
                <a:cs typeface="Calibri"/>
              </a:rPr>
              <a:t>Programs will need stewardship beyond adoption of the investment plan to fine tune the details and ensure continuity with vision/goals/principles</a:t>
            </a:r>
          </a:p>
          <a:p>
            <a:pPr marL="800100" lvl="1" indent="-342900">
              <a:spcBef>
                <a:spcPts val="600"/>
              </a:spcBef>
              <a:spcAft>
                <a:spcPts val="600"/>
              </a:spcAft>
              <a:buFont typeface="Arial" panose="020B0604020202020204" pitchFamily="34" charset="0"/>
              <a:buChar char="•"/>
            </a:pPr>
            <a:r>
              <a:rPr lang="en-US" sz="2000">
                <a:ea typeface="Times New Roman" panose="02020603050405020304" pitchFamily="18" charset="0"/>
                <a:cs typeface="Calibri"/>
              </a:rPr>
              <a:t>Maintain accountability for Metro’s commitments to Community Program investments which are not clearly defined at the time of CMIP adoption</a:t>
            </a:r>
          </a:p>
          <a:p>
            <a:pPr marL="800100" lvl="1" indent="-342900">
              <a:spcBef>
                <a:spcPts val="600"/>
              </a:spcBef>
              <a:spcAft>
                <a:spcPts val="600"/>
              </a:spcAft>
              <a:buFont typeface="Arial" panose="020B0604020202020204" pitchFamily="34" charset="0"/>
              <a:buChar char="•"/>
            </a:pPr>
            <a:r>
              <a:rPr lang="en-US" sz="2000">
                <a:ea typeface="Times New Roman" panose="02020603050405020304" pitchFamily="18" charset="0"/>
                <a:cs typeface="Calibri"/>
              </a:rPr>
              <a:t>ZET working group was successful! We want to build on this and use as a model for additional programs</a:t>
            </a:r>
          </a:p>
        </p:txBody>
      </p:sp>
      <p:sp>
        <p:nvSpPr>
          <p:cNvPr id="4" name="Slide Number Placeholder 3"/>
          <p:cNvSpPr>
            <a:spLocks noGrp="1"/>
          </p:cNvSpPr>
          <p:nvPr>
            <p:ph type="sldNum" sz="quarter" idx="5"/>
          </p:nvPr>
        </p:nvSpPr>
        <p:spPr/>
        <p:txBody>
          <a:bodyPr/>
          <a:lstStyle/>
          <a:p>
            <a:fld id="{0364610E-CDFE-4C2D-A3E7-C91584985949}" type="slidenum">
              <a:rPr lang="en-US" smtClean="0"/>
              <a:t>44</a:t>
            </a:fld>
            <a:endParaRPr lang="en-US"/>
          </a:p>
        </p:txBody>
      </p:sp>
    </p:spTree>
    <p:extLst>
      <p:ext uri="{BB962C8B-B14F-4D97-AF65-F5344CB8AC3E}">
        <p14:creationId xmlns:p14="http://schemas.microsoft.com/office/powerpoint/2010/main" val="1823081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200" b="1">
              <a:solidFill>
                <a:schemeClr val="bg1"/>
              </a:solidFill>
              <a:ea typeface="Times New Roman" panose="02020603050405020304" pitchFamily="18" charset="0"/>
              <a:cs typeface="Calibri"/>
            </a:endParaRPr>
          </a:p>
          <a:p>
            <a:pPr marL="457200" marR="0" lvl="1"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200" b="1">
                <a:solidFill>
                  <a:schemeClr val="bg1"/>
                </a:solidFill>
                <a:ea typeface="Times New Roman" panose="02020603050405020304" pitchFamily="18" charset="0"/>
                <a:cs typeface="Calibri"/>
              </a:rPr>
              <a:t>What will working groups do?</a:t>
            </a:r>
          </a:p>
          <a:p>
            <a:pPr marL="457200" lvl="1" indent="0">
              <a:spcBef>
                <a:spcPts val="600"/>
              </a:spcBef>
              <a:spcAft>
                <a:spcPts val="600"/>
              </a:spcAft>
              <a:buFont typeface="Arial" panose="020B0604020202020204" pitchFamily="34" charset="0"/>
              <a:buNone/>
            </a:pPr>
            <a:endParaRPr lang="en-US" sz="1200" b="1">
              <a:ea typeface="Times New Roman" panose="02020603050405020304" pitchFamily="18" charset="0"/>
              <a:cs typeface="Calibri"/>
            </a:endParaRPr>
          </a:p>
          <a:p>
            <a:pPr marL="628650" lvl="1" indent="-171450">
              <a:spcBef>
                <a:spcPts val="600"/>
              </a:spcBef>
              <a:spcAft>
                <a:spcPts val="600"/>
              </a:spcAft>
              <a:buFont typeface="Arial" panose="020B0604020202020204" pitchFamily="34" charset="0"/>
              <a:buChar char="•"/>
            </a:pPr>
            <a:r>
              <a:rPr lang="en-US" sz="1200" b="1">
                <a:ea typeface="Times New Roman" panose="02020603050405020304" pitchFamily="18" charset="0"/>
                <a:cs typeface="Calibri"/>
              </a:rPr>
              <a:t>Identify existing programs</a:t>
            </a:r>
            <a:r>
              <a:rPr lang="en-US" sz="1200">
                <a:ea typeface="Times New Roman" panose="02020603050405020304" pitchFamily="18" charset="0"/>
                <a:cs typeface="Calibri"/>
              </a:rPr>
              <a:t> that Metro can support through funding, grant-writing, technical assistance, or other facilitation roles</a:t>
            </a:r>
          </a:p>
          <a:p>
            <a:pPr marL="628650" lvl="1" indent="-171450">
              <a:spcBef>
                <a:spcPts val="600"/>
              </a:spcBef>
              <a:spcAft>
                <a:spcPts val="600"/>
              </a:spcAft>
              <a:buFont typeface="Arial" panose="020B0604020202020204" pitchFamily="34" charset="0"/>
              <a:buChar char="•"/>
            </a:pPr>
            <a:r>
              <a:rPr lang="en-US" sz="1200" b="1">
                <a:ea typeface="Times New Roman" panose="02020603050405020304" pitchFamily="18" charset="0"/>
                <a:cs typeface="Calibri"/>
              </a:rPr>
              <a:t>Identify additional funding/grant opportunities</a:t>
            </a:r>
            <a:r>
              <a:rPr lang="en-US" sz="1200">
                <a:ea typeface="Times New Roman" panose="02020603050405020304" pitchFamily="18" charset="0"/>
                <a:cs typeface="Calibri"/>
              </a:rPr>
              <a:t> for Community Programs ineligible for Measure R/M funding (i.e., no direct transportation nexus)</a:t>
            </a:r>
            <a:endParaRPr lang="en-US" sz="1200"/>
          </a:p>
          <a:p>
            <a:pPr marL="628650" lvl="1" indent="-171450">
              <a:spcBef>
                <a:spcPts val="600"/>
              </a:spcBef>
              <a:spcAft>
                <a:spcPts val="600"/>
              </a:spcAft>
              <a:buFont typeface="Arial" panose="020B0604020202020204" pitchFamily="34" charset="0"/>
              <a:buChar char="•"/>
            </a:pPr>
            <a:r>
              <a:rPr lang="en-US" sz="1200" b="1">
                <a:ea typeface="Times New Roman" panose="02020603050405020304" pitchFamily="18" charset="0"/>
                <a:cs typeface="Calibri"/>
              </a:rPr>
              <a:t>Define detailed objectives, parameters, and actions</a:t>
            </a:r>
            <a:r>
              <a:rPr lang="en-US" sz="1200">
                <a:ea typeface="Times New Roman" panose="02020603050405020304" pitchFamily="18" charset="0"/>
                <a:cs typeface="Calibri"/>
              </a:rPr>
              <a:t> for new Community Programs</a:t>
            </a:r>
          </a:p>
          <a:p>
            <a:pPr marL="628650" lvl="1" indent="-171450">
              <a:spcBef>
                <a:spcPts val="600"/>
              </a:spcBef>
              <a:spcAft>
                <a:spcPts val="600"/>
              </a:spcAft>
              <a:buFont typeface="Arial" panose="020B0604020202020204" pitchFamily="34" charset="0"/>
              <a:buChar char="•"/>
            </a:pPr>
            <a:r>
              <a:rPr lang="en-US" sz="1200" b="1">
                <a:ea typeface="Times New Roman" panose="02020603050405020304" pitchFamily="18" charset="0"/>
                <a:cs typeface="Calibri"/>
              </a:rPr>
              <a:t>Determine funding allocations</a:t>
            </a:r>
            <a:r>
              <a:rPr lang="en-US" sz="1200">
                <a:ea typeface="Times New Roman" panose="02020603050405020304" pitchFamily="18" charset="0"/>
                <a:cs typeface="Calibri"/>
              </a:rPr>
              <a:t> within topic areas based on Community Program pathways and funding needs</a:t>
            </a:r>
          </a:p>
          <a:p>
            <a:endParaRPr lang="en-US"/>
          </a:p>
        </p:txBody>
      </p:sp>
      <p:sp>
        <p:nvSpPr>
          <p:cNvPr id="4" name="Slide Number Placeholder 3"/>
          <p:cNvSpPr>
            <a:spLocks noGrp="1"/>
          </p:cNvSpPr>
          <p:nvPr>
            <p:ph type="sldNum" sz="quarter" idx="5"/>
          </p:nvPr>
        </p:nvSpPr>
        <p:spPr/>
        <p:txBody>
          <a:bodyPr/>
          <a:lstStyle/>
          <a:p>
            <a:fld id="{0364610E-CDFE-4C2D-A3E7-C91584985949}" type="slidenum">
              <a:rPr lang="en-US" smtClean="0"/>
              <a:t>45</a:t>
            </a:fld>
            <a:endParaRPr lang="en-US"/>
          </a:p>
        </p:txBody>
      </p:sp>
    </p:spTree>
    <p:extLst>
      <p:ext uri="{BB962C8B-B14F-4D97-AF65-F5344CB8AC3E}">
        <p14:creationId xmlns:p14="http://schemas.microsoft.com/office/powerpoint/2010/main" val="1667147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b="1"/>
              <a:t>Not an exhaustive list, and not an obligation for those listed – just ideas to get started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245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64610E-CDFE-4C2D-A3E7-C91584985949}" type="slidenum">
              <a:rPr lang="en-US" smtClean="0"/>
              <a:t>47</a:t>
            </a:fld>
            <a:endParaRPr lang="en-US"/>
          </a:p>
        </p:txBody>
      </p:sp>
    </p:spTree>
    <p:extLst>
      <p:ext uri="{BB962C8B-B14F-4D97-AF65-F5344CB8AC3E}">
        <p14:creationId xmlns:p14="http://schemas.microsoft.com/office/powerpoint/2010/main" val="1067219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p>
          <a:p>
            <a:r>
              <a:rPr lang="en-US">
                <a:cs typeface="Calibri"/>
              </a:rPr>
              <a:t>Introduce item, Akiko</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3802256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a:t>
            </a: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1534220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923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73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08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1501904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195C7-86BD-A710-78A8-EEBEC5F8E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0B05F-4C79-47E0-2700-896250B4D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4C750-A765-2732-E10C-52C6EBACF6A2}"/>
              </a:ext>
            </a:extLst>
          </p:cNvPr>
          <p:cNvSpPr>
            <a:spLocks noGrp="1"/>
          </p:cNvSpPr>
          <p:nvPr>
            <p:ph type="body" idx="1"/>
          </p:nvPr>
        </p:nvSpPr>
        <p:spPr/>
        <p:txBody>
          <a:bodyPr/>
          <a:lstStyle/>
          <a:p>
            <a:pPr marL="0" marR="0" fontAlgn="base">
              <a:spcBef>
                <a:spcPts val="0"/>
              </a:spcBef>
              <a:spcAft>
                <a:spcPts val="0"/>
              </a:spcAft>
            </a:pPr>
            <a:r>
              <a:rPr lang="en-US" sz="180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Transit Enhancements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80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80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 Improving Rider Experience: Recommends investments in transit facilities, focusing on safety and amenities to enhance the overall transit experience.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0B51A528-D4A7-841F-E569-6B2875BFC12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911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4D80E-DA5B-0BE0-80F8-A93034C27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A9D56-F3AB-7D48-5DC2-089B50138E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0057AF-C7B8-3DDC-5E20-59E5C169A551}"/>
              </a:ext>
            </a:extLst>
          </p:cNvPr>
          <p:cNvSpPr>
            <a:spLocks noGrp="1"/>
          </p:cNvSpPr>
          <p:nvPr>
            <p:ph type="body" idx="1"/>
          </p:nvPr>
        </p:nvSpPr>
        <p:spPr/>
        <p:txBody>
          <a:bodyPr/>
          <a:lstStyle/>
          <a:p>
            <a:pPr marL="0" marR="0" fontAlgn="base">
              <a:spcBef>
                <a:spcPts val="0"/>
              </a:spcBef>
              <a:spcAft>
                <a:spcPts val="0"/>
              </a:spcAft>
            </a:pPr>
            <a:r>
              <a:rPr lang="en-US" sz="180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Active Transportation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80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80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 Promoting Human-Powered Travel: Invests in projects supporting walking, bicycling, and rolling, aligning with Metro’s Active Transportation Strategic Plan.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80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solidFill>
                <a:srgbClr val="242424"/>
              </a:solidFill>
              <a:effectLst/>
              <a:latin typeface="Segoe UI" panose="020B0502040204020203" pitchFamily="34" charset="0"/>
              <a:ea typeface="Times New Roman" panose="02020603050405020304" pitchFamily="18" charset="0"/>
            </a:endParaRPr>
          </a:p>
          <a:p>
            <a:r>
              <a:rPr lang="en-US" sz="1800">
                <a:solidFill>
                  <a:srgbClr val="242424"/>
                </a:solidFill>
                <a:effectLst/>
                <a:latin typeface="Segoe UI" panose="020B0502040204020203" pitchFamily="34" charset="0"/>
                <a:ea typeface="Times New Roman" panose="02020603050405020304" pitchFamily="18" charset="0"/>
              </a:rPr>
              <a:t>Modal Investments and Future Outlook</a:t>
            </a:r>
            <a:br>
              <a:rPr lang="en-US" sz="1800">
                <a:solidFill>
                  <a:srgbClr val="242424"/>
                </a:solidFill>
                <a:effectLst/>
                <a:latin typeface="Segoe UI" panose="020B0502040204020203" pitchFamily="34" charset="0"/>
                <a:ea typeface="Times New Roman" panose="02020603050405020304" pitchFamily="18" charset="0"/>
              </a:rPr>
            </a:br>
            <a:r>
              <a:rPr lang="en-US" sz="1800">
                <a:solidFill>
                  <a:srgbClr val="242424"/>
                </a:solidFill>
                <a:effectLst/>
                <a:latin typeface="Segoe UI" panose="020B0502040204020203" pitchFamily="34" charset="0"/>
                <a:ea typeface="Times New Roman" panose="02020603050405020304" pitchFamily="18" charset="0"/>
              </a:rPr>
              <a:t>- Active Transportation:  Draw parallels between the Plan's investments in these areas and the Committee's recommendations on fostering sustainable and efficient transportation.</a:t>
            </a:r>
            <a:br>
              <a:rPr lang="en-US" sz="1800">
                <a:solidFill>
                  <a:srgbClr val="242424"/>
                </a:solidFill>
                <a:effectLst/>
                <a:latin typeface="Segoe UI" panose="020B0502040204020203" pitchFamily="34" charset="0"/>
                <a:ea typeface="Times New Roman" panose="02020603050405020304" pitchFamily="18" charset="0"/>
              </a:rPr>
            </a:br>
            <a:r>
              <a:rPr lang="en-US" sz="1800">
                <a:solidFill>
                  <a:srgbClr val="242424"/>
                </a:solidFill>
                <a:effectLst/>
                <a:latin typeface="Segoe UI" panose="020B0502040204020203" pitchFamily="34" charset="0"/>
                <a:ea typeface="Times New Roman" panose="02020603050405020304" pitchFamily="18" charset="0"/>
              </a:rPr>
              <a:t>- Transit Enhancements: Highlight the alignment of transit improvements with the Committee's vision for an accessible and improved transit experience.</a:t>
            </a:r>
            <a:br>
              <a:rPr lang="en-US" sz="1800">
                <a:solidFill>
                  <a:srgbClr val="242424"/>
                </a:solidFill>
                <a:effectLst/>
                <a:latin typeface="Segoe UI" panose="020B0502040204020203" pitchFamily="34" charset="0"/>
                <a:ea typeface="Times New Roman" panose="02020603050405020304" pitchFamily="18" charset="0"/>
              </a:rPr>
            </a:br>
            <a:endParaRPr lang="en-US" sz="1800">
              <a:solidFill>
                <a:srgbClr val="242424"/>
              </a:solidFill>
              <a:effectLst/>
              <a:latin typeface="Segoe UI" panose="020B0502040204020203" pitchFamily="34" charset="0"/>
              <a:ea typeface="Times New Roman" panose="02020603050405020304" pitchFamily="18" charset="0"/>
            </a:endParaRPr>
          </a:p>
          <a:p>
            <a:r>
              <a:rPr lang="en-US"/>
              <a:t>Includes funding commitments for near and longer term projects.</a:t>
            </a:r>
          </a:p>
          <a:p>
            <a:endParaRPr lang="en-US"/>
          </a:p>
          <a:p>
            <a:r>
              <a:rPr lang="en-US"/>
              <a:t>Community Program funding is front loaded</a:t>
            </a:r>
          </a:p>
        </p:txBody>
      </p:sp>
      <p:sp>
        <p:nvSpPr>
          <p:cNvPr id="4" name="Slide Number Placeholder 3">
            <a:extLst>
              <a:ext uri="{FF2B5EF4-FFF2-40B4-BE49-F238E27FC236}">
                <a16:creationId xmlns:a16="http://schemas.microsoft.com/office/drawing/2014/main" id="{C1809F89-2BD1-AACC-3055-C741084BAD0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681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E9C47-3F1E-CA08-0D92-CEBFF3180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2989CF-4AD5-FE19-7C52-5675B0034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21A03F-8B15-8193-E984-A25EBA7FB165}"/>
              </a:ext>
            </a:extLst>
          </p:cNvPr>
          <p:cNvSpPr>
            <a:spLocks noGrp="1"/>
          </p:cNvSpPr>
          <p:nvPr>
            <p:ph type="body" idx="1"/>
          </p:nvPr>
        </p:nvSpPr>
        <p:spPr/>
        <p:txBody>
          <a:bodyPr/>
          <a:lstStyle/>
          <a:p>
            <a:r>
              <a:rPr lang="en-US">
                <a:latin typeface="Aptos" panose="020B0004020202020204" pitchFamily="34" charset="0"/>
                <a:ea typeface="Calibri" panose="020F0502020204030204" pitchFamily="34" charset="0"/>
                <a:cs typeface="Arial" panose="020B0604020202020204" pitchFamily="34" charset="0"/>
              </a:rPr>
              <a:t>What does Active Transportation cover?</a:t>
            </a:r>
          </a:p>
          <a:p>
            <a:pPr marL="0" indent="0">
              <a:buNone/>
            </a:pPr>
            <a:r>
              <a:rPr lang="en-US">
                <a:latin typeface="Aptos" panose="020B0004020202020204" pitchFamily="34" charset="0"/>
                <a:ea typeface="Calibri" panose="020F0502020204030204" pitchFamily="34" charset="0"/>
                <a:cs typeface="Arial" panose="020B0604020202020204" pitchFamily="34" charset="0"/>
              </a:rPr>
              <a:t>P</a:t>
            </a:r>
            <a:r>
              <a:rPr lang="en-US" sz="1200">
                <a:effectLst/>
                <a:latin typeface="Aptos" panose="020B0004020202020204" pitchFamily="34" charset="0"/>
                <a:ea typeface="Calibri" panose="020F0502020204030204" pitchFamily="34" charset="0"/>
                <a:cs typeface="Arial" panose="020B0604020202020204" pitchFamily="34" charset="0"/>
              </a:rPr>
              <a:t>rojects and programs that support the safe movement of travelers using human-powered methods of travel, such as walking, bicycling, or rolling to get from one place to another. </a:t>
            </a:r>
          </a:p>
          <a:p>
            <a:endParaRPr lang="en-US">
              <a:latin typeface="Aptos" panose="020B0004020202020204" pitchFamily="34" charset="0"/>
              <a:ea typeface="Calibri" panose="020F0502020204030204" pitchFamily="34" charset="0"/>
              <a:cs typeface="Arial" panose="020B0604020202020204" pitchFamily="34" charset="0"/>
            </a:endParaRPr>
          </a:p>
          <a:p>
            <a:r>
              <a:rPr lang="en-US" sz="1200">
                <a:effectLst/>
                <a:latin typeface="Aptos" panose="020B0004020202020204" pitchFamily="34" charset="0"/>
                <a:ea typeface="Calibri" panose="020F0502020204030204" pitchFamily="34" charset="0"/>
                <a:cs typeface="Arial" panose="020B0604020202020204" pitchFamily="34" charset="0"/>
              </a:rPr>
              <a:t>What is Metro’s Commitment to advancing Active Transportation?</a:t>
            </a:r>
            <a:endParaRPr lang="en-US">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200">
                <a:effectLst/>
                <a:latin typeface="Aptos" panose="020B0004020202020204" pitchFamily="34" charset="0"/>
                <a:ea typeface="Calibri" panose="020F0502020204030204" pitchFamily="34" charset="0"/>
                <a:cs typeface="Arial" panose="020B0604020202020204" pitchFamily="34" charset="0"/>
              </a:rPr>
              <a:t>Metro’s commitment to advancing Active Transportation is reflected in the 2023 Active Transportation Strategic Plan (ATSP)</a:t>
            </a:r>
          </a:p>
          <a:p>
            <a:pPr marL="0" indent="0">
              <a:buNone/>
            </a:pPr>
            <a:endParaRPr lang="en-US" sz="1800">
              <a:effectLst/>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800">
                <a:effectLst/>
                <a:latin typeface="Aptos" panose="020B0004020202020204" pitchFamily="34" charset="0"/>
                <a:ea typeface="Calibri" panose="020F0502020204030204" pitchFamily="34" charset="0"/>
                <a:cs typeface="Arial" panose="020B0604020202020204" pitchFamily="34" charset="0"/>
              </a:rPr>
              <a:t>Overview</a:t>
            </a:r>
          </a:p>
          <a:p>
            <a:pPr marL="285750" indent="-285750">
              <a:buFont typeface="Arial" panose="020B0604020202020204" pitchFamily="34" charset="0"/>
              <a:buChar char="•"/>
            </a:pPr>
            <a:r>
              <a:rPr lang="en-US">
                <a:latin typeface="Aptos" panose="020B0004020202020204" pitchFamily="34" charset="0"/>
                <a:ea typeface="Calibri" panose="020F0502020204030204" pitchFamily="34" charset="0"/>
                <a:cs typeface="Arial" panose="020B0604020202020204" pitchFamily="34" charset="0"/>
              </a:rPr>
              <a:t>Metro has a </a:t>
            </a:r>
            <a:r>
              <a:rPr lang="en-US" sz="1800">
                <a:effectLst/>
                <a:latin typeface="Aptos" panose="020B0004020202020204" pitchFamily="34" charset="0"/>
                <a:ea typeface="Calibri" panose="020F0502020204030204" pitchFamily="34" charset="0"/>
                <a:cs typeface="Arial" panose="020B0604020202020204" pitchFamily="34" charset="0"/>
              </a:rPr>
              <a:t>proactive role in countywide active transportation planning and establishes proposals for regional bikeways, pedestrian districts, and First/Last Mile (FLM) improvement areas surrounding transit stations.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Many of the high-scoring AT programs are corridor-wide or regional programs that focus on implementing bicycle and pedestrian safety projects from existing active transportation plans, including Metro’s 2023 ATSP.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While several selected projects from these programs are recommended for near-term funding, these plans include numerous other projects that will require further development.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Other AT program elements:</a:t>
            </a:r>
          </a:p>
          <a:p>
            <a:pPr lvl="1"/>
            <a:r>
              <a:rPr lang="en-US">
                <a:effectLst/>
                <a:latin typeface="Aptos" panose="020B0004020202020204" pitchFamily="34" charset="0"/>
                <a:ea typeface="Calibri" panose="020F0502020204030204" pitchFamily="34" charset="0"/>
                <a:cs typeface="Arial" panose="020B0604020202020204" pitchFamily="34" charset="0"/>
              </a:rPr>
              <a:t>greening and other sustainability features, </a:t>
            </a:r>
          </a:p>
          <a:p>
            <a:pPr lvl="1"/>
            <a:r>
              <a:rPr lang="en-US">
                <a:effectLst/>
                <a:latin typeface="Aptos" panose="020B0004020202020204" pitchFamily="34" charset="0"/>
                <a:ea typeface="Calibri" panose="020F0502020204030204" pitchFamily="34" charset="0"/>
                <a:cs typeface="Arial" panose="020B0604020202020204" pitchFamily="34" charset="0"/>
              </a:rPr>
              <a:t>personal security enhancements, and </a:t>
            </a:r>
          </a:p>
          <a:p>
            <a:pPr lvl="1"/>
            <a:r>
              <a:rPr lang="en-US">
                <a:effectLst/>
                <a:latin typeface="Aptos" panose="020B0004020202020204" pitchFamily="34" charset="0"/>
                <a:ea typeface="Calibri" panose="020F0502020204030204" pitchFamily="34" charset="0"/>
                <a:cs typeface="Arial" panose="020B0604020202020204" pitchFamily="34" charset="0"/>
              </a:rPr>
              <a:t>other elements to enhance the user experience and quality of life of a corridor. </a:t>
            </a:r>
          </a:p>
          <a:p>
            <a:pPr lvl="1"/>
            <a:endParaRPr lang="en-US">
              <a:latin typeface="Aptos" panose="020B0004020202020204" pitchFamily="34" charset="0"/>
              <a:ea typeface="Calibri" panose="020F0502020204030204" pitchFamily="34" charset="0"/>
              <a:cs typeface="Arial" panose="020B0604020202020204" pitchFamily="34" charset="0"/>
            </a:endParaRPr>
          </a:p>
          <a:p>
            <a:pPr marL="0" marR="0">
              <a:lnSpc>
                <a:spcPct val="107000"/>
              </a:lnSpc>
              <a:spcBef>
                <a:spcPts val="200"/>
              </a:spcBef>
              <a:spcAft>
                <a:spcPts val="0"/>
              </a:spcAft>
            </a:pPr>
            <a:r>
              <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AT Near-Term Recommendations</a:t>
            </a:r>
            <a:r>
              <a:rPr lang="en-US" sz="1200" b="1" i="0">
                <a:solidFill>
                  <a:srgbClr val="2F5496"/>
                </a:solidFill>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200"/>
              </a:spcBef>
              <a:spcAft>
                <a:spcPts val="0"/>
              </a:spcAft>
            </a:pPr>
            <a:endPar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a:lnSpc>
                <a:spcPct val="107000"/>
              </a:lnSpc>
              <a:spcBef>
                <a:spcPts val="0"/>
              </a:spcBef>
              <a:spcAft>
                <a:spcPts val="800"/>
              </a:spcAft>
            </a:pPr>
            <a:r>
              <a:rPr lang="en-US">
                <a:latin typeface="Aptos" panose="020B0004020202020204" pitchFamily="34" charset="0"/>
                <a:ea typeface="Calibri" panose="020F0502020204030204" pitchFamily="34" charset="0"/>
                <a:cs typeface="Arial" panose="020B0604020202020204" pitchFamily="34" charset="0"/>
              </a:rPr>
              <a:t>D</a:t>
            </a:r>
            <a:r>
              <a:rPr lang="en-US" sz="1200">
                <a:effectLst/>
                <a:latin typeface="Aptos" panose="020B0004020202020204" pitchFamily="34" charset="0"/>
                <a:ea typeface="Calibri" panose="020F0502020204030204" pitchFamily="34" charset="0"/>
                <a:cs typeface="Arial" panose="020B0604020202020204" pitchFamily="34" charset="0"/>
              </a:rPr>
              <a:t>istinct projects on the </a:t>
            </a:r>
            <a:r>
              <a:rPr lang="en-US" sz="1200">
                <a:effectLst/>
                <a:latin typeface="Calibri" panose="020F0502020204030204" pitchFamily="34" charset="0"/>
                <a:ea typeface="Calibri" panose="020F0502020204030204" pitchFamily="34" charset="0"/>
                <a:cs typeface="Arial" panose="020B0604020202020204" pitchFamily="34" charset="0"/>
              </a:rPr>
              <a:t>Multimodal Strategies, Projects, and Programs (MSPP) </a:t>
            </a:r>
            <a:r>
              <a:rPr lang="en-US" sz="1200">
                <a:effectLst/>
                <a:latin typeface="Aptos" panose="020B0004020202020204" pitchFamily="34" charset="0"/>
                <a:ea typeface="Calibri" panose="020F0502020204030204" pitchFamily="34" charset="0"/>
                <a:cs typeface="Arial" panose="020B0604020202020204" pitchFamily="34" charset="0"/>
              </a:rPr>
              <a:t>which rated highly and are more ready for implementation.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Regionally important AT Corridors as reflected in Metro’s recently updated ASTP and Long Beach’s Bicycle Master Plan</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Projects which received funding in 2023 from California’s Active Transportation Program (ATP), elevated for inclusion in the initial funding recommendations.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The AT funding investment is based on: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received state ATP awards but still have a partial funding gap.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are prioritized in the Metro ATSP, especially those that close gaps in the regional AT network and those that provide access to EFC areas.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to advance distinct projects that need support </a:t>
            </a:r>
            <a:r>
              <a:rPr lang="en-US" sz="1200">
                <a:effectLst/>
                <a:latin typeface="Calibri" panose="020F0502020204030204" pitchFamily="34" charset="0"/>
                <a:ea typeface="Calibri" panose="020F0502020204030204" pitchFamily="34" charset="0"/>
                <a:cs typeface="Arial" panose="020B0604020202020204" pitchFamily="34" charset="0"/>
              </a:rPr>
              <a:t> </a:t>
            </a:r>
          </a:p>
          <a:p>
            <a:pPr marL="0" marR="0" indent="0">
              <a:spcBef>
                <a:spcPts val="0"/>
              </a:spcBef>
              <a:spcAft>
                <a:spcPts val="800"/>
              </a:spcAft>
              <a:buNone/>
            </a:pPr>
            <a:endParaRPr lang="en-US" sz="12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363F4C08-3C30-9657-5DFA-FA7FE972C92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57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58</a:t>
            </a:fld>
            <a:endParaRPr lang="en-US"/>
          </a:p>
        </p:txBody>
      </p:sp>
    </p:spTree>
    <p:extLst>
      <p:ext uri="{BB962C8B-B14F-4D97-AF65-F5344CB8AC3E}">
        <p14:creationId xmlns:p14="http://schemas.microsoft.com/office/powerpoint/2010/main" val="156999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5</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787135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122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92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Agenda topics</a:t>
            </a:r>
          </a:p>
          <a:p>
            <a:pPr marL="171450" indent="-171450">
              <a:buFont typeface="Arial"/>
              <a:buChar char="•"/>
            </a:pPr>
            <a:r>
              <a:rPr lang="en-US">
                <a:cs typeface="Calibri" panose="020F0502020204030204"/>
              </a:rPr>
              <a:t>MSRC Update</a:t>
            </a:r>
          </a:p>
          <a:p>
            <a:pPr marL="171450" indent="-171450">
              <a:buFont typeface="Arial"/>
              <a:buChar char="•"/>
            </a:pPr>
            <a:r>
              <a:rPr lang="en-US">
                <a:cs typeface="Calibri" panose="020F0502020204030204"/>
              </a:rPr>
              <a:t>Grant funding matrix</a:t>
            </a:r>
          </a:p>
          <a:p>
            <a:pPr marL="628650" lvl="1" indent="-171450">
              <a:buFont typeface="Arial"/>
              <a:buChar char="•"/>
            </a:pPr>
            <a:r>
              <a:rPr lang="en-US">
                <a:cs typeface="Calibri" panose="020F0502020204030204"/>
              </a:rPr>
              <a:t>Akiko slides</a:t>
            </a:r>
          </a:p>
          <a:p>
            <a:pPr marL="171450" indent="-171450">
              <a:buFont typeface="Arial"/>
              <a:buChar char="•"/>
            </a:pPr>
            <a:r>
              <a:rPr lang="en-US">
                <a:cs typeface="Calibri" panose="020F0502020204030204"/>
              </a:rPr>
              <a:t>Community benefits</a:t>
            </a:r>
          </a:p>
          <a:p>
            <a:pPr lvl="1" indent="-171450">
              <a:lnSpc>
                <a:spcPct val="90000"/>
              </a:lnSpc>
              <a:spcBef>
                <a:spcPts val="1000"/>
              </a:spcBef>
              <a:buFont typeface="Arial"/>
              <a:buChar char="•"/>
            </a:pPr>
            <a:r>
              <a:rPr lang="en-US"/>
              <a:t>Prioritize efforts to improve impacted areas and work with local agencies to provide resources to those communities. </a:t>
            </a:r>
            <a:r>
              <a:rPr lang="en-US" i="1"/>
              <a:t>(Laura Cortez, EYCEJ)</a:t>
            </a:r>
            <a:endParaRPr lang="en-US">
              <a:cs typeface="Calibri" panose="020F0502020204030204"/>
            </a:endParaRPr>
          </a:p>
          <a:p>
            <a:pPr lvl="1" indent="-171450">
              <a:lnSpc>
                <a:spcPct val="90000"/>
              </a:lnSpc>
              <a:spcBef>
                <a:spcPts val="1000"/>
              </a:spcBef>
              <a:buFont typeface="Arial"/>
              <a:buChar char="•"/>
            </a:pPr>
            <a:r>
              <a:rPr lang="en-US"/>
              <a:t>Implement plans to divert traffic from sensitive receptors and minimize impact on communities is key. </a:t>
            </a:r>
            <a:r>
              <a:rPr lang="en-US" i="1"/>
              <a:t>(Sylvia Betancourt, EYCEJ)</a:t>
            </a:r>
            <a:endParaRPr lang="en-US">
              <a:cs typeface="Calibri" panose="020F0502020204030204"/>
            </a:endParaRPr>
          </a:p>
          <a:p>
            <a:pPr lvl="1" indent="-171450">
              <a:lnSpc>
                <a:spcPct val="90000"/>
              </a:lnSpc>
              <a:spcBef>
                <a:spcPts val="1000"/>
              </a:spcBef>
              <a:buFont typeface="Arial"/>
              <a:buChar char="•"/>
            </a:pPr>
            <a:r>
              <a:rPr lang="en-US"/>
              <a:t>Conduct route studies revolving around identifying exposure on routes and how we can re-route truck to improve the air quality in those areas that are most impacted. (</a:t>
            </a:r>
            <a:r>
              <a:rPr lang="en-US" i="1"/>
              <a:t>(Ambar Rivera, CBE)</a:t>
            </a:r>
            <a:endParaRPr lang="en-US">
              <a:cs typeface="Calibri" panose="020F0502020204030204"/>
            </a:endParaRPr>
          </a:p>
          <a:p>
            <a:pPr lvl="1" indent="-171450">
              <a:lnSpc>
                <a:spcPct val="90000"/>
              </a:lnSpc>
              <a:spcBef>
                <a:spcPts val="1000"/>
              </a:spcBef>
              <a:buFont typeface="Arial"/>
              <a:buChar char="•"/>
            </a:pPr>
            <a:r>
              <a:rPr lang="en-US"/>
              <a:t>Local jurisdictions need to be engaged in discussions about siting, permitting, utilities, access, etc. </a:t>
            </a:r>
            <a:r>
              <a:rPr lang="en-US" i="1"/>
              <a:t>(Nancy Pfeffer, Gateway Cities COG)</a:t>
            </a:r>
            <a:endParaRPr lang="en-US"/>
          </a:p>
          <a:p>
            <a:pPr lvl="1" indent="-171450">
              <a:lnSpc>
                <a:spcPct val="90000"/>
              </a:lnSpc>
              <a:spcBef>
                <a:spcPts val="1000"/>
              </a:spcBef>
              <a:buFont typeface="Arial"/>
              <a:buChar char="•"/>
            </a:pPr>
            <a:r>
              <a:rPr lang="en-US"/>
              <a:t>Zoning classifications will determine potential sites; use mapping tools to identify pollution pockets; mitigate impacts to roads and sensitive receptors. </a:t>
            </a:r>
            <a:r>
              <a:rPr lang="en-US" i="1"/>
              <a:t>(Kareem Gongora, CCA)</a:t>
            </a:r>
            <a:r>
              <a:rPr lang="en-US"/>
              <a:t> </a:t>
            </a:r>
            <a:endParaRPr lang="en-US">
              <a:cs typeface="Calibri" panose="020F0502020204030204"/>
            </a:endParaRPr>
          </a:p>
          <a:p>
            <a:pPr lvl="1" indent="-171450">
              <a:lnSpc>
                <a:spcPct val="90000"/>
              </a:lnSpc>
              <a:spcBef>
                <a:spcPts val="1000"/>
              </a:spcBef>
              <a:buFont typeface="Arial"/>
              <a:buChar char="•"/>
            </a:pPr>
            <a:r>
              <a:rPr lang="en-US"/>
              <a:t>Facilitate conversations with truck drivers to gain perspective of their experience and needs. </a:t>
            </a:r>
            <a:r>
              <a:rPr lang="en-US" i="1"/>
              <a:t>(Lily O’Brien, LA County)  </a:t>
            </a:r>
            <a:endParaRPr lang="en-US">
              <a:cs typeface="Calibri" panose="020F0502020204030204"/>
            </a:endParaRPr>
          </a:p>
          <a:p>
            <a:pPr lvl="1" indent="-171450">
              <a:lnSpc>
                <a:spcPct val="90000"/>
              </a:lnSpc>
              <a:spcBef>
                <a:spcPts val="1000"/>
              </a:spcBef>
              <a:buFont typeface="Arial"/>
              <a:buChar char="•"/>
            </a:pPr>
            <a:r>
              <a:rPr lang="en-US"/>
              <a:t>Build focus groups with independent owners &amp; operators to get their input; put together the plan to create proposals for grant funding opportunities. </a:t>
            </a:r>
            <a:r>
              <a:rPr lang="en-US" i="1"/>
              <a:t>(Laura Cortez, EYCEJ)</a:t>
            </a:r>
            <a:endParaRPr lang="en-US">
              <a:cs typeface="Calibri" panose="020F0502020204030204"/>
            </a:endParaRPr>
          </a:p>
          <a:p>
            <a:pPr lvl="1" indent="-171450">
              <a:lnSpc>
                <a:spcPct val="90000"/>
              </a:lnSpc>
              <a:spcBef>
                <a:spcPts val="1000"/>
              </a:spcBef>
              <a:buFont typeface="Arial"/>
              <a:buChar char="•"/>
            </a:pPr>
            <a:r>
              <a:rPr lang="en-US"/>
              <a:t>Work with schools, community centers, and parks along the corridor to engage with the key local stakeholders to work on outreach strategies. </a:t>
            </a:r>
            <a:r>
              <a:rPr lang="en-US" i="1"/>
              <a:t>(Sylvia Betancourt, LBACA)</a:t>
            </a:r>
            <a:endParaRPr lang="en-US">
              <a:cs typeface="Calibri" panose="020F0502020204030204"/>
            </a:endParaRPr>
          </a:p>
          <a:p>
            <a:pPr lvl="1" indent="-171450">
              <a:lnSpc>
                <a:spcPct val="90000"/>
              </a:lnSpc>
              <a:spcBef>
                <a:spcPts val="1000"/>
              </a:spcBef>
              <a:buFont typeface="Arial"/>
              <a:buChar char="•"/>
            </a:pPr>
            <a:r>
              <a:rPr lang="en-US"/>
              <a:t>Create funding mechanisms with local municipalities to build these local public electrification locations and create a fund to support this initiative. </a:t>
            </a:r>
            <a:r>
              <a:rPr lang="en-US" i="1"/>
              <a:t>(Kareem Gongora, CCA)</a:t>
            </a:r>
            <a:endParaRPr lang="en-US">
              <a:cs typeface="Calibri" panose="020F0502020204030204"/>
            </a:endParaRPr>
          </a:p>
          <a:p>
            <a:pPr lvl="1" indent="-171450">
              <a:buFont typeface="Arial"/>
              <a:buChar char="•"/>
            </a:pPr>
            <a:endParaRPr lang="en-US">
              <a:cs typeface="Calibri" panose="020F0502020204030204"/>
            </a:endParaRPr>
          </a:p>
          <a:p>
            <a:endParaRPr lang="en-US">
              <a:cs typeface="Calibri" panose="020F0502020204030204"/>
            </a:endParaRPr>
          </a:p>
          <a:p>
            <a:pPr marL="171450" indent="-171450">
              <a:buFont typeface="Arial"/>
              <a:buChar char="•"/>
            </a:pPr>
            <a:r>
              <a:rPr lang="en-US">
                <a:cs typeface="Calibri" panose="020F0502020204030204"/>
              </a:rPr>
              <a:t>Legislative platform</a:t>
            </a:r>
          </a:p>
          <a:p>
            <a:pPr marL="171450" indent="-171450">
              <a:buFont typeface="Arial"/>
              <a:buChar char="•"/>
            </a:pPr>
            <a:r>
              <a:rPr lang="en-US">
                <a:cs typeface="Calibri" panose="020F0502020204030204"/>
              </a:rPr>
              <a:t>Report out on highlights from WFD panels</a:t>
            </a:r>
          </a:p>
          <a:p>
            <a:pPr marL="171450" indent="-171450">
              <a:buFont typeface="Arial"/>
              <a:buChar char="•"/>
            </a:pPr>
            <a:endParaRPr lang="en-US">
              <a:cs typeface="Calibri" panose="020F0502020204030204"/>
            </a:endParaRPr>
          </a:p>
          <a:p>
            <a:pPr marL="171450" indent="-171450">
              <a:buFont typeface="Arial"/>
              <a:buChar char="•"/>
            </a:pPr>
            <a:endParaRPr lang="en-US">
              <a:cs typeface="Calibri" panose="020F0502020204030204"/>
            </a:endParaRPr>
          </a:p>
          <a:p>
            <a:pPr marL="171450" indent="-171450">
              <a:buFont typeface="Arial"/>
              <a:buChar char="•"/>
            </a:pPr>
            <a:r>
              <a:rPr lang="en-US">
                <a:cs typeface="Calibri" panose="020F0502020204030204"/>
              </a:rPr>
              <a:t>Advancing the WFD for ZET Program</a:t>
            </a:r>
          </a:p>
          <a:p>
            <a:pPr marL="171450" indent="-171450">
              <a:buFont typeface="Arial"/>
              <a:buChar char="•"/>
            </a:pPr>
            <a:r>
              <a:rPr lang="en-US">
                <a:cs typeface="Calibri" panose="020F0502020204030204"/>
              </a:rPr>
              <a:t>What are the areas of overlap with the overall Task Force process</a:t>
            </a:r>
          </a:p>
          <a:p>
            <a:pPr marL="171450" indent="-171450">
              <a:buFont typeface="Arial"/>
              <a:buChar char="•"/>
            </a:pPr>
            <a:r>
              <a:rPr lang="en-US">
                <a:cs typeface="Calibri" panose="020F0502020204030204"/>
              </a:rPr>
              <a:t>Include Task Force slides that show support for WFD in Task Force</a:t>
            </a:r>
          </a:p>
          <a:p>
            <a:pPr marL="171450"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7876070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grey B">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400" y="1950098"/>
            <a:ext cx="356040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7201" y="1950097"/>
            <a:ext cx="736315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5" name="Title 4">
            <a:extLst>
              <a:ext uri="{FF2B5EF4-FFF2-40B4-BE49-F238E27FC236}">
                <a16:creationId xmlns:a16="http://schemas.microsoft.com/office/drawing/2014/main" id="{CC0AB295-B1DB-4A8F-98EB-8D0294F0974A}"/>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10729025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content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50"/>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50097"/>
            <a:ext cx="35591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5014630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399" y="150125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50125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500399" y="367817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4F9FA52E-E6B6-497B-8CDF-4291B6C70B9B}"/>
              </a:ext>
            </a:extLst>
          </p:cNvPr>
          <p:cNvSpPr>
            <a:spLocks noGrp="1"/>
          </p:cNvSpPr>
          <p:nvPr>
            <p:ph sz="half" idx="17" hasCustomPrompt="1"/>
          </p:nvPr>
        </p:nvSpPr>
        <p:spPr>
          <a:xfrm>
            <a:off x="6225550" y="367817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0535A655-0007-42B8-9AAE-D572D30C69E7}"/>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4691941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399" y="501649"/>
            <a:ext cx="11189951" cy="930275"/>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500399" y="1943100"/>
            <a:ext cx="11189951" cy="3690257"/>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Footer Placeholder 7">
            <a:extLst>
              <a:ext uri="{FF2B5EF4-FFF2-40B4-BE49-F238E27FC236}">
                <a16:creationId xmlns:a16="http://schemas.microsoft.com/office/drawing/2014/main" id="{E9436AB1-5F87-45A0-A4D3-ACB62D87C979}"/>
              </a:ext>
            </a:extLst>
          </p:cNvPr>
          <p:cNvSpPr>
            <a:spLocks noGrp="1"/>
          </p:cNvSpPr>
          <p:nvPr>
            <p:ph type="ftr" sz="quarter" idx="11"/>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1DEC2C57-2A89-4D06-932E-353E043E7C9E}"/>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7" name="Date Placeholder 6" hidden="1">
            <a:extLst>
              <a:ext uri="{FF2B5EF4-FFF2-40B4-BE49-F238E27FC236}">
                <a16:creationId xmlns:a16="http://schemas.microsoft.com/office/drawing/2014/main" id="{C0878BA1-CFB4-4349-B120-1867D280A4EA}"/>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4137424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add title</a:t>
            </a:r>
          </a:p>
        </p:txBody>
      </p:sp>
      <p:sp>
        <p:nvSpPr>
          <p:cNvPr id="7" name="Footer Placeholder 6">
            <a:extLst>
              <a:ext uri="{FF2B5EF4-FFF2-40B4-BE49-F238E27FC236}">
                <a16:creationId xmlns:a16="http://schemas.microsoft.com/office/drawing/2014/main" id="{B66D4F2E-FFF6-4D94-A0A4-43A43FCDEB38}"/>
              </a:ext>
            </a:extLst>
          </p:cNvPr>
          <p:cNvSpPr>
            <a:spLocks noGrp="1"/>
          </p:cNvSpPr>
          <p:nvPr>
            <p:ph type="ftr" sz="quarter" idx="11"/>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810EAA6D-6226-4D0B-A23A-3D2469B69BC5}"/>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C3750702-865E-424E-BDAE-F6B87694C5F2}"/>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40500897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1017D30-3C3B-4E02-956C-526F80577709}"/>
              </a:ext>
            </a:extLst>
          </p:cNvPr>
          <p:cNvSpPr>
            <a:spLocks noGrp="1"/>
          </p:cNvSpPr>
          <p:nvPr>
            <p:ph type="ftr" sz="quarter" idx="11"/>
          </p:nvPr>
        </p:nvSpPr>
        <p:spPr/>
        <p:txBody>
          <a:bodyPr/>
          <a:lstStyle/>
          <a:p>
            <a:r>
              <a:rPr lang="it-IT"/>
              <a:t>Carlo Bertani, Maersk, Inland Decarbonization Lead</a:t>
            </a:r>
            <a:endParaRPr lang="en-GB"/>
          </a:p>
        </p:txBody>
      </p:sp>
      <p:sp>
        <p:nvSpPr>
          <p:cNvPr id="7" name="Slide Number Placeholder 6">
            <a:extLst>
              <a:ext uri="{FF2B5EF4-FFF2-40B4-BE49-F238E27FC236}">
                <a16:creationId xmlns:a16="http://schemas.microsoft.com/office/drawing/2014/main" id="{5A2CD91E-E870-45AB-B6B3-21B3C5472439}"/>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5" name="Date Placeholder 4" hidden="1">
            <a:extLst>
              <a:ext uri="{FF2B5EF4-FFF2-40B4-BE49-F238E27FC236}">
                <a16:creationId xmlns:a16="http://schemas.microsoft.com/office/drawing/2014/main" id="{CF0E3E31-9EAD-4ECD-A589-4F158B739B5B}"/>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1697563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4308475"/>
            <a:ext cx="10491788" cy="1318735"/>
          </a:xfrm>
        </p:spPr>
        <p:txBody>
          <a:bodyPr/>
          <a:lstStyle>
            <a:lvl1pPr>
              <a:defRPr sz="4000" b="0">
                <a:solidFill>
                  <a:schemeClr val="accent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B70C7CED-62BB-4D41-91E8-AED15ACB4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36205606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End w. picture">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4308474"/>
            <a:ext cx="10491788" cy="1323975"/>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A6CDA879-E7F2-4945-8A09-C6477E28A6A6}"/>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7118478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1" name="Text Box 3"/>
          <p:cNvSpPr txBox="1">
            <a:spLocks noChangeArrowheads="1"/>
          </p:cNvSpPr>
          <p:nvPr userDrawn="1"/>
        </p:nvSpPr>
        <p:spPr bwMode="auto">
          <a:xfrm>
            <a:off x="4325290" y="1439372"/>
            <a:ext cx="2917403" cy="47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en-GB" sz="900" b="1" noProof="1">
                <a:solidFill>
                  <a:schemeClr val="tx1"/>
                </a:solidFill>
                <a:latin typeface="+mn-lt"/>
                <a:cs typeface="Arial" panose="020B0604020202020204" pitchFamily="34" charset="0"/>
              </a:rPr>
              <a:t>A. Insert corporate picture</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a:t>
            </a:r>
            <a:r>
              <a:rPr lang="en-GB" altLang="da-DK" sz="900" b="1" baseline="0" noProof="1">
                <a:solidFill>
                  <a:schemeClr val="tx1"/>
                </a:solidFill>
                <a:latin typeface="+mn-lt"/>
                <a:cs typeface="Arial" panose="020B0604020202020204" pitchFamily="34" charset="0"/>
              </a:rPr>
              <a:t>Images</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right Templafy pane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altLang="da-DK" sz="900" b="1" baseline="0" noProof="1">
                <a:solidFill>
                  <a:schemeClr val="tx1"/>
                </a:solidFill>
                <a:latin typeface="+mn-lt"/>
                <a:cs typeface="Arial" panose="020B0604020202020204" pitchFamily="34" charset="0"/>
              </a:rPr>
              <a:t>B. Browse for other pictures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Insert</a:t>
            </a:r>
            <a:r>
              <a:rPr lang="en-GB" altLang="da-DK" sz="900" b="0" baseline="0" noProof="1">
                <a:solidFill>
                  <a:schemeClr val="tx1"/>
                </a:solidFill>
                <a:latin typeface="+mn-lt"/>
                <a:cs typeface="Arial" panose="020B0604020202020204" pitchFamily="34" charset="0"/>
              </a:rPr>
              <a:t> to browse for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a picture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 </a:t>
            </a:r>
            <a:r>
              <a:rPr lang="en-GB" sz="900" b="1" noProof="0">
                <a:solidFill>
                  <a:srgbClr val="000000"/>
                </a:solidFill>
                <a:latin typeface="+mn-lt"/>
                <a:ea typeface="Times New Roman" panose="02020603050405020304" pitchFamily="18" charset="0"/>
              </a:rPr>
              <a:t>Insert copied picture</a:t>
            </a:r>
            <a:endParaRPr lang="en-GB" altLang="da-DK" sz="900" noProof="0">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paste</a:t>
            </a:r>
            <a:r>
              <a:rPr lang="en-GB" altLang="da-DK" sz="900" b="0" baseline="0" noProof="1">
                <a:solidFill>
                  <a:schemeClr val="tx1"/>
                </a:solidFill>
                <a:latin typeface="+mn-lt"/>
                <a:cs typeface="Arial" panose="020B0604020202020204" pitchFamily="34" charset="0"/>
              </a:rPr>
              <a:t> to browse for a picture</a:t>
            </a: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Guides</a:t>
            </a:r>
          </a:p>
          <a:p>
            <a:pPr eaLnBrk="1" hangingPunct="1">
              <a:spcAft>
                <a:spcPts val="600"/>
              </a:spcAft>
              <a:defRPr/>
            </a:pPr>
            <a:r>
              <a:rPr lang="en-GB" altLang="da-DK" sz="900" b="0" noProof="1">
                <a:solidFill>
                  <a:schemeClr val="tx1"/>
                </a:solidFill>
                <a:latin typeface="+mn-lt"/>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viewing of guides</a:t>
            </a:r>
          </a:p>
          <a:p>
            <a:pPr fontAlgn="auto">
              <a:spcBef>
                <a:spcPts val="120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noProof="1">
                <a:solidFill>
                  <a:schemeClr val="tx1"/>
                </a:solidFill>
                <a:latin typeface="+mn-lt"/>
                <a:cs typeface="Arial" panose="020B0604020202020204" pitchFamily="34" charset="0"/>
              </a:rPr>
              <a:t> 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size</a:t>
            </a:r>
            <a:r>
              <a:rPr lang="en-GB" altLang="da-DK" sz="900" baseline="0" noProof="1">
                <a:solidFill>
                  <a:schemeClr val="tx1"/>
                </a:solidFill>
                <a:latin typeface="+mn-lt"/>
                <a:cs typeface="Arial" panose="020B0604020202020204" pitchFamily="34" charset="0"/>
              </a:rPr>
              <a:t> and formatting of the slide placeholders</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to their default settings</a:t>
            </a:r>
            <a:endParaRPr lang="en-GB" sz="900" noProof="1">
              <a:solidFill>
                <a:schemeClr val="tx1"/>
              </a:solidFill>
              <a:latin typeface="+mn-lt"/>
              <a:cs typeface="Arial" panose="020B0604020202020204" pitchFamily="34" charset="0"/>
            </a:endParaRPr>
          </a:p>
          <a:p>
            <a:pPr eaLnBrk="1" hangingPunct="1">
              <a:spcAft>
                <a:spcPts val="600"/>
              </a:spcAft>
              <a:defRPr/>
            </a:pPr>
            <a:endParaRPr lang="en-GB" altLang="da-DK" sz="900" b="1" noProof="1">
              <a:solidFill>
                <a:schemeClr val="tx1"/>
              </a:solidFill>
              <a:latin typeface="+mn-lt"/>
              <a:cs typeface="Arial" panose="020B0604020202020204" pitchFamily="34" charset="0"/>
            </a:endParaRPr>
          </a:p>
        </p:txBody>
      </p:sp>
      <p:sp>
        <p:nvSpPr>
          <p:cNvPr id="9" name="Header"/>
          <p:cNvSpPr txBox="1"/>
          <p:nvPr userDrawn="1"/>
        </p:nvSpPr>
        <p:spPr>
          <a:xfrm>
            <a:off x="481014" y="464888"/>
            <a:ext cx="11072810" cy="629149"/>
          </a:xfrm>
          <a:prstGeom prst="rect">
            <a:avLst/>
          </a:prstGeom>
          <a:noFill/>
        </p:spPr>
        <p:txBody>
          <a:bodyPr wrap="square" lIns="0" tIns="0" rIns="0" bIns="0" rtlCol="0" anchor="t" anchorCtr="0">
            <a:noAutofit/>
          </a:bodyPr>
          <a:lstStyle/>
          <a:p>
            <a:r>
              <a:rPr kumimoji="0" lang="en-GB"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User guide – delete before use</a:t>
            </a:r>
            <a:endParaRPr lang="en-GB" sz="1800" noProof="0">
              <a:solidFill>
                <a:schemeClr val="accent1"/>
              </a:solidFill>
              <a:latin typeface="+mj-lt"/>
            </a:endParaRPr>
          </a:p>
        </p:txBody>
      </p:sp>
      <p:sp>
        <p:nvSpPr>
          <p:cNvPr id="29" name="Text Box 2"/>
          <p:cNvSpPr txBox="1">
            <a:spLocks noChangeArrowheads="1"/>
          </p:cNvSpPr>
          <p:nvPr userDrawn="1"/>
        </p:nvSpPr>
        <p:spPr bwMode="auto">
          <a:xfrm>
            <a:off x="507139" y="1439372"/>
            <a:ext cx="24120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Use text</a:t>
            </a:r>
            <a:r>
              <a:rPr lang="en-GB" sz="900" b="1" baseline="0" noProof="1">
                <a:solidFill>
                  <a:schemeClr val="tx1"/>
                </a:solidFill>
                <a:latin typeface="+mn-lt"/>
                <a:cs typeface="Arial" panose="020B0604020202020204" pitchFamily="34" charset="0"/>
              </a:rPr>
              <a:t> styles</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eaLnBrk="1" hangingPunct="1">
              <a:spcBef>
                <a:spcPts val="1200"/>
              </a:spcBef>
              <a:spcAft>
                <a:spcPts val="600"/>
              </a:spcAft>
              <a:defRPr/>
            </a:pPr>
            <a:r>
              <a:rPr lang="en-GB" sz="900" b="1" noProof="0">
                <a:solidFill>
                  <a:srgbClr val="000000"/>
                </a:solidFill>
                <a:latin typeface="+mn-lt"/>
                <a:ea typeface="Times New Roman" panose="02020603050405020304" pitchFamily="18" charset="0"/>
              </a:rPr>
              <a:t>Insert</a:t>
            </a:r>
            <a:r>
              <a:rPr lang="en-GB" sz="900" b="1">
                <a:solidFill>
                  <a:srgbClr val="000000"/>
                </a:solidFill>
                <a:latin typeface="+mn-lt"/>
                <a:ea typeface="Times New Roman" panose="02020603050405020304" pitchFamily="18" charset="0"/>
              </a:rPr>
              <a:t> a New Slide</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on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noProof="1">
                <a:solidFill>
                  <a:schemeClr val="tx1"/>
                </a:solidFill>
                <a:latin typeface="+mn-lt"/>
                <a:cs typeface="Arial" panose="020B0604020202020204" pitchFamily="34" charset="0"/>
              </a:rPr>
              <a:t>Click on the </a:t>
            </a:r>
            <a:r>
              <a:rPr lang="en-GB" altLang="da-DK" sz="900" b="1" baseline="0" noProof="1">
                <a:solidFill>
                  <a:schemeClr val="tx1"/>
                </a:solidFill>
                <a:latin typeface="+mn-lt"/>
                <a:cs typeface="Arial" panose="020B0604020202020204" pitchFamily="34" charset="0"/>
              </a:rPr>
              <a:t>New Slide </a:t>
            </a:r>
            <a:r>
              <a:rPr lang="en-GB" altLang="da-DK" sz="900" noProof="1">
                <a:solidFill>
                  <a:schemeClr val="tx1"/>
                </a:solidFill>
                <a:latin typeface="+mn-lt"/>
                <a:cs typeface="Arial" panose="020B0604020202020204" pitchFamily="34" charset="0"/>
              </a:rPr>
              <a:t>to insert </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new slide</a:t>
            </a: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Change Slide Layout</a:t>
            </a:r>
            <a:endParaRPr lang="en-GB" altLang="da-DK" sz="900" noProof="1">
              <a:solidFill>
                <a:schemeClr val="tx1"/>
              </a:solidFill>
              <a:latin typeface="+mn-lt"/>
              <a:cs typeface="Arial" panose="020B0604020202020204" pitchFamily="34" charset="0"/>
            </a:endParaRPr>
          </a:p>
          <a:p>
            <a:pPr marL="0" indent="0">
              <a:spcAft>
                <a:spcPts val="600"/>
              </a:spcAft>
              <a:buFont typeface="+mj-lt"/>
              <a:buNone/>
            </a:pPr>
            <a:r>
              <a:rPr lang="en-GB" sz="900" b="1">
                <a:solidFill>
                  <a:srgbClr val="000000"/>
                </a:solidFill>
                <a:latin typeface="+mn-lt"/>
                <a:ea typeface="Times New Roman" panose="02020603050405020304" pitchFamily="18" charset="0"/>
              </a:rPr>
              <a:t>1</a:t>
            </a:r>
            <a:r>
              <a:rPr lang="en-GB" sz="900" b="1" noProof="0">
                <a:solidFill>
                  <a:srgbClr val="000000"/>
                </a:solidFill>
                <a:latin typeface="+mn-lt"/>
                <a:ea typeface="Times New Roman" panose="02020603050405020304" pitchFamily="18" charset="0"/>
              </a:rPr>
              <a:t>. </a:t>
            </a:r>
            <a:r>
              <a:rPr lang="en-GB" sz="900" noProof="0">
                <a:solidFill>
                  <a:srgbClr val="000000"/>
                </a:solidFill>
                <a:latin typeface="+mn-lt"/>
                <a:ea typeface="Times New Roman" panose="02020603050405020304" pitchFamily="18" charset="0"/>
              </a:rPr>
              <a:t>Click on the arrow next to </a:t>
            </a:r>
            <a:r>
              <a:rPr lang="en-GB" sz="900" b="1" noProof="0">
                <a:solidFill>
                  <a:srgbClr val="000000"/>
                </a:solidFill>
                <a:latin typeface="+mn-lt"/>
                <a:ea typeface="Times New Roman" panose="02020603050405020304" pitchFamily="18" charset="0"/>
              </a:rPr>
              <a:t>Layout</a:t>
            </a:r>
            <a:br>
              <a:rPr lang="en-GB" sz="900" b="1"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to view a dropdown menu of possible  layouts</a:t>
            </a:r>
            <a:endParaRPr lang="en-GB" sz="900" noProof="0">
              <a:latin typeface="+mn-lt"/>
              <a:ea typeface="Times New Roman" panose="02020603050405020304" pitchFamily="18" charset="0"/>
            </a:endParaRPr>
          </a:p>
          <a:p>
            <a:pPr marL="0" indent="0">
              <a:spcAft>
                <a:spcPts val="0"/>
              </a:spcAft>
              <a:buFont typeface="+mj-lt"/>
              <a:buNone/>
            </a:pPr>
            <a:r>
              <a:rPr lang="en-GB" sz="900" b="1" noProof="0">
                <a:solidFill>
                  <a:srgbClr val="000000"/>
                </a:solidFill>
                <a:latin typeface="+mn-lt"/>
                <a:ea typeface="Times New Roman" panose="02020603050405020304" pitchFamily="18" charset="0"/>
              </a:rPr>
              <a:t>2. </a:t>
            </a:r>
            <a:r>
              <a:rPr lang="en-GB" sz="900" noProof="0">
                <a:solidFill>
                  <a:srgbClr val="000000"/>
                </a:solidFill>
                <a:latin typeface="+mn-lt"/>
                <a:ea typeface="Times New Roman" panose="02020603050405020304" pitchFamily="18" charset="0"/>
              </a:rPr>
              <a:t>Click on the layout you prefer and it</a:t>
            </a:r>
            <a:br>
              <a:rPr lang="en-GB" sz="900"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will be applied to the new slide</a:t>
            </a:r>
          </a:p>
        </p:txBody>
      </p:sp>
      <p:sp>
        <p:nvSpPr>
          <p:cNvPr id="25" name="Text Box 4"/>
          <p:cNvSpPr txBox="1">
            <a:spLocks noChangeArrowheads="1"/>
          </p:cNvSpPr>
          <p:nvPr userDrawn="1"/>
        </p:nvSpPr>
        <p:spPr bwMode="auto">
          <a:xfrm>
            <a:off x="8849935" y="1439372"/>
            <a:ext cx="2412000" cy="43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Insert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On slides with picture placeholder or any other placeholder, click on the placeholder.</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Hint: hold down the Shift button and click on the placeholder</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Change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right-click and choose </a:t>
            </a:r>
            <a:r>
              <a:rPr lang="en-GB" altLang="da-DK" sz="900" b="1" noProof="1">
                <a:solidFill>
                  <a:schemeClr val="tx1"/>
                </a:solidFill>
                <a:latin typeface="+mn-lt"/>
                <a:cs typeface="Arial" panose="020B0604020202020204" pitchFamily="34" charset="0"/>
              </a:rPr>
              <a:t>Send to Back</a:t>
            </a:r>
            <a:endParaRPr lang="en-GB" sz="900" b="1" noProof="1">
              <a:solidFill>
                <a:schemeClr val="tx1"/>
              </a:solidFill>
              <a:latin typeface="+mn-lt"/>
              <a:cs typeface="Arial" panose="020B0604020202020204" pitchFamily="34" charset="0"/>
            </a:endParaRP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Change slide number, date and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so you get all the corrections on all slides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tab</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mn-lt"/>
                <a:cs typeface="Arial" panose="020B0604020202020204" pitchFamily="34" charset="0"/>
              </a:rPr>
              <a:t>3.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only used on one slide</a:t>
            </a:r>
          </a:p>
        </p:txBody>
      </p:sp>
      <p:pic>
        <p:nvPicPr>
          <p:cNvPr id="28" name="1 Increase decrease"/>
          <p:cNvPicPr>
            <a:picLocks noChangeAspect="1"/>
          </p:cNvPicPr>
          <p:nvPr userDrawn="1"/>
        </p:nvPicPr>
        <p:blipFill>
          <a:blip r:embed="rId2"/>
          <a:stretch>
            <a:fillRect/>
          </a:stretch>
        </p:blipFill>
        <p:spPr>
          <a:xfrm>
            <a:off x="2757291" y="2308484"/>
            <a:ext cx="549328" cy="285228"/>
          </a:xfrm>
          <a:prstGeom prst="rect">
            <a:avLst/>
          </a:prstGeom>
        </p:spPr>
      </p:pic>
      <p:pic>
        <p:nvPicPr>
          <p:cNvPr id="13" name="2 New picture"/>
          <p:cNvPicPr>
            <a:picLocks noChangeAspect="1"/>
          </p:cNvPicPr>
          <p:nvPr userDrawn="1"/>
        </p:nvPicPr>
        <p:blipFill>
          <a:blip r:embed="rId3"/>
          <a:stretch>
            <a:fillRect/>
          </a:stretch>
        </p:blipFill>
        <p:spPr>
          <a:xfrm>
            <a:off x="2757291" y="4038223"/>
            <a:ext cx="324764" cy="578237"/>
          </a:xfrm>
          <a:prstGeom prst="rect">
            <a:avLst/>
          </a:prstGeom>
        </p:spPr>
      </p:pic>
      <p:pic>
        <p:nvPicPr>
          <p:cNvPr id="16" name="3 Layout"/>
          <p:cNvPicPr>
            <a:picLocks noChangeAspect="1"/>
          </p:cNvPicPr>
          <p:nvPr userDrawn="1"/>
        </p:nvPicPr>
        <p:blipFill rotWithShape="1">
          <a:blip r:embed="rId4"/>
          <a:srcRect l="36944" r="2272" b="69429"/>
          <a:stretch/>
        </p:blipFill>
        <p:spPr>
          <a:xfrm>
            <a:off x="2757291" y="4861989"/>
            <a:ext cx="593368" cy="192211"/>
          </a:xfrm>
          <a:prstGeom prst="rect">
            <a:avLst/>
          </a:prstGeom>
        </p:spPr>
      </p:pic>
      <p:pic>
        <p:nvPicPr>
          <p:cNvPr id="19" name="4 Reset"/>
          <p:cNvPicPr>
            <a:picLocks noChangeAspect="1"/>
          </p:cNvPicPr>
          <p:nvPr userDrawn="1"/>
        </p:nvPicPr>
        <p:blipFill>
          <a:blip r:embed="rId5"/>
          <a:stretch>
            <a:fillRect/>
          </a:stretch>
        </p:blipFill>
        <p:spPr>
          <a:xfrm>
            <a:off x="7116372" y="5282559"/>
            <a:ext cx="492452" cy="200416"/>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028244" y="2583743"/>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6"/>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7"/>
            <a:srcRect l="1304" t="11451" r="30180" b="46035"/>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072982" y="3558164"/>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6"/>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8"/>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072394" y="1479976"/>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9"/>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rotWithShape="1">
            <a:blip r:embed="rId10"/>
            <a:srcRect l="1432" t="16308" r="2422" b="1509"/>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6"/>
          <a:stretch>
            <a:fillRect/>
          </a:stretch>
        </p:blipFill>
        <p:spPr>
          <a:xfrm>
            <a:off x="11186326" y="2593712"/>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11"/>
          <a:stretch>
            <a:fillRect/>
          </a:stretch>
        </p:blipFill>
        <p:spPr>
          <a:xfrm>
            <a:off x="11186326" y="3510628"/>
            <a:ext cx="359695" cy="335309"/>
          </a:xfrm>
          <a:prstGeom prst="rect">
            <a:avLst/>
          </a:prstGeom>
        </p:spPr>
      </p:pic>
      <p:pic>
        <p:nvPicPr>
          <p:cNvPr id="22" name="Picture 21">
            <a:extLst>
              <a:ext uri="{FF2B5EF4-FFF2-40B4-BE49-F238E27FC236}">
                <a16:creationId xmlns:a16="http://schemas.microsoft.com/office/drawing/2014/main" id="{3C4EB944-268B-4588-9575-20967FF1FDE8}"/>
              </a:ext>
            </a:extLst>
          </p:cNvPr>
          <p:cNvPicPr>
            <a:picLocks noChangeAspect="1"/>
          </p:cNvPicPr>
          <p:nvPr userDrawn="1"/>
        </p:nvPicPr>
        <p:blipFill>
          <a:blip r:embed="rId12"/>
          <a:stretch>
            <a:fillRect/>
          </a:stretch>
        </p:blipFill>
        <p:spPr>
          <a:xfrm>
            <a:off x="2757291" y="3179601"/>
            <a:ext cx="257143" cy="285714"/>
          </a:xfrm>
          <a:prstGeom prst="rect">
            <a:avLst/>
          </a:prstGeom>
        </p:spPr>
      </p:pic>
      <p:sp>
        <p:nvSpPr>
          <p:cNvPr id="23" name="Date Placeholder 2">
            <a:extLst>
              <a:ext uri="{FF2B5EF4-FFF2-40B4-BE49-F238E27FC236}">
                <a16:creationId xmlns:a16="http://schemas.microsoft.com/office/drawing/2014/main" id="{C47240A8-F4C6-438F-B627-9F10AF7702F7}"/>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26" name="Footer Placeholder 3">
            <a:extLst>
              <a:ext uri="{FF2B5EF4-FFF2-40B4-BE49-F238E27FC236}">
                <a16:creationId xmlns:a16="http://schemas.microsoft.com/office/drawing/2014/main" id="{CE7E8215-C535-47A6-A19E-191CCD6226DF}"/>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27" name="Slide Number Placeholder 4">
            <a:extLst>
              <a:ext uri="{FF2B5EF4-FFF2-40B4-BE49-F238E27FC236}">
                <a16:creationId xmlns:a16="http://schemas.microsoft.com/office/drawing/2014/main" id="{B1580671-F9A8-48F5-99CE-4A5C15752817}"/>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8801704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287957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500270"/>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001398"/>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343342"/>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3111"/>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80746"/>
            <a:ext cx="11077575" cy="4742065"/>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06251634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666648755"/>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prstGeom prst="rect">
            <a:avLst/>
          </a:prstGeo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3972911"/>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071577241"/>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769383"/>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723264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783360970"/>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04581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71432674"/>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655748"/>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89109982"/>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96702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553837"/>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9750330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prstGeom prst="rect">
            <a:avLst/>
          </a:prstGeo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3793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365997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57"/>
        <p:cNvGrpSpPr/>
        <p:nvPr/>
      </p:nvGrpSpPr>
      <p:grpSpPr>
        <a:xfrm>
          <a:off x="0" y="0"/>
          <a:ext cx="0" cy="0"/>
          <a:chOff x="0" y="0"/>
          <a:chExt cx="0" cy="0"/>
        </a:xfrm>
      </p:grpSpPr>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02964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10969182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3332033144"/>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23510318"/>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35552254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1938890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5294240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fld id="{1F8D39DE-AD13-456F-B9F8-789475308993}" type="datetime1">
              <a:rPr lang="en-US" smtClean="0"/>
              <a:t>8/22/2024</a:t>
            </a:fld>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22831118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a:prstGeom prst="rect">
            <a:avLst/>
          </a:prstGeo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fld id="{DD939AA0-1A18-4FA4-94B9-E3383ED86060}" type="datetime1">
              <a:rPr lang="en-US" smtClean="0"/>
              <a:t>8/22/2024</a:t>
            </a:fld>
            <a:endParaRPr lang="en-US"/>
          </a:p>
        </p:txBody>
      </p:sp>
      <p:sp>
        <p:nvSpPr>
          <p:cNvPr id="5" name="Footer Placeholder 4"/>
          <p:cNvSpPr>
            <a:spLocks noGrp="1"/>
          </p:cNvSpPr>
          <p:nvPr>
            <p:ph type="ftr" sz="quarter" idx="11"/>
          </p:nvPr>
        </p:nvSpPr>
        <p:spPr/>
        <p:txBody>
          <a:bodyPr/>
          <a:lstStyle/>
          <a:p>
            <a:r>
              <a:rPr lang="en-US"/>
              <a:t>LB-ELA Integrated Corridor Management Project</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2772192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a:prstGeom prst="rect">
            <a:avLst/>
          </a:prstGeo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a:prstGeom prst="rect">
            <a:avLst/>
          </a:prstGeo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a:prstGeom prst="rect">
            <a:avLst/>
          </a:prstGeo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FF574C-05DC-4E9A-8769-94F79B7CFF12}" type="datetime1">
              <a:rPr lang="en-US" smtClean="0"/>
              <a:t>8/22/2024</a:t>
            </a:fld>
            <a:endParaRPr lang="en-US"/>
          </a:p>
        </p:txBody>
      </p:sp>
      <p:sp>
        <p:nvSpPr>
          <p:cNvPr id="4" name="Footer Placeholder 3"/>
          <p:cNvSpPr>
            <a:spLocks noGrp="1"/>
          </p:cNvSpPr>
          <p:nvPr>
            <p:ph type="ftr" sz="quarter" idx="11"/>
          </p:nvPr>
        </p:nvSpPr>
        <p:spPr/>
        <p:txBody>
          <a:bodyPr/>
          <a:lstStyle/>
          <a:p>
            <a:r>
              <a:rPr lang="en-US"/>
              <a:t>LB-ELA Integrated Corridor Management Project</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98006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35A1C-B19C-42B6-8226-7E7C5241E8E9}" type="datetime1">
              <a:rPr lang="en-US" smtClean="0"/>
              <a:t>8/22/2024</a:t>
            </a:fld>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LB-ELA Integrated Corridor Management Project</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1407033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4196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E16366A1-97AC-A4EB-9DA2-416E7AAAB993}"/>
              </a:ext>
            </a:extLst>
          </p:cNvPr>
          <p:cNvSpPr txBox="1"/>
          <p:nvPr userDrawn="1"/>
        </p:nvSpPr>
        <p:spPr>
          <a:xfrm rot="1712549">
            <a:off x="1361205" y="1851645"/>
            <a:ext cx="8465075" cy="3154710"/>
          </a:xfrm>
          <a:prstGeom prst="rect">
            <a:avLst/>
          </a:prstGeom>
          <a:noFill/>
        </p:spPr>
        <p:txBody>
          <a:bodyPr wrap="square">
            <a:spAutoFit/>
          </a:bodyPr>
          <a:lstStyle/>
          <a:p>
            <a:pPr algn="ctr"/>
            <a:r>
              <a:rPr lang="en-US" sz="19900">
                <a:solidFill>
                  <a:schemeClr val="bg2">
                    <a:lumMod val="40000"/>
                    <a:lumOff val="60000"/>
                  </a:schemeClr>
                </a:solidFill>
              </a:rPr>
              <a:t>DRAFT</a:t>
            </a:r>
          </a:p>
        </p:txBody>
      </p:sp>
    </p:spTree>
    <p:extLst>
      <p:ext uri="{BB962C8B-B14F-4D97-AF65-F5344CB8AC3E}">
        <p14:creationId xmlns:p14="http://schemas.microsoft.com/office/powerpoint/2010/main" val="9743215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71795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3409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9883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4562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224512499"/>
      </p:ext>
    </p:extLst>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738993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870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
        <p:nvSpPr>
          <p:cNvPr id="3" name="TextBox 2">
            <a:extLst>
              <a:ext uri="{FF2B5EF4-FFF2-40B4-BE49-F238E27FC236}">
                <a16:creationId xmlns:a16="http://schemas.microsoft.com/office/drawing/2014/main" id="{F851AA0A-DF3C-A79E-5CD5-DC33B9A0AF0D}"/>
              </a:ext>
            </a:extLst>
          </p:cNvPr>
          <p:cNvSpPr txBox="1"/>
          <p:nvPr userDrawn="1"/>
        </p:nvSpPr>
        <p:spPr>
          <a:xfrm rot="1712549">
            <a:off x="1361205" y="1851645"/>
            <a:ext cx="8465075" cy="3154710"/>
          </a:xfrm>
          <a:prstGeom prst="rect">
            <a:avLst/>
          </a:prstGeom>
          <a:noFill/>
        </p:spPr>
        <p:txBody>
          <a:bodyPr wrap="square">
            <a:spAutoFit/>
          </a:bodyPr>
          <a:lstStyle/>
          <a:p>
            <a:pPr algn="ctr"/>
            <a:r>
              <a:rPr lang="en-US" sz="19900">
                <a:solidFill>
                  <a:schemeClr val="bg2">
                    <a:lumMod val="40000"/>
                    <a:lumOff val="60000"/>
                  </a:schemeClr>
                </a:solidFill>
              </a:rPr>
              <a:t>DRAFT</a:t>
            </a:r>
          </a:p>
        </p:txBody>
      </p:sp>
    </p:spTree>
    <p:extLst>
      <p:ext uri="{BB962C8B-B14F-4D97-AF65-F5344CB8AC3E}">
        <p14:creationId xmlns:p14="http://schemas.microsoft.com/office/powerpoint/2010/main" val="36370358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1442073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2367051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640647996"/>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5226978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370211416"/>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03537"/>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947347850"/>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5884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4558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fld id="{1F8D39DE-AD13-456F-B9F8-789475308993}" type="datetime1">
              <a:rPr lang="en-US" smtClean="0"/>
              <a:t>8/22/2024</a:t>
            </a:fld>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17078949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03962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15013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
        <p:nvSpPr>
          <p:cNvPr id="4" name="TextBox 3">
            <a:extLst>
              <a:ext uri="{FF2B5EF4-FFF2-40B4-BE49-F238E27FC236}">
                <a16:creationId xmlns:a16="http://schemas.microsoft.com/office/drawing/2014/main" id="{1188A82E-5733-CD75-23D2-FF8F806C93D9}"/>
              </a:ext>
            </a:extLst>
          </p:cNvPr>
          <p:cNvSpPr txBox="1"/>
          <p:nvPr userDrawn="1"/>
        </p:nvSpPr>
        <p:spPr>
          <a:xfrm rot="1712549">
            <a:off x="1361205" y="1851645"/>
            <a:ext cx="8465075" cy="3154710"/>
          </a:xfrm>
          <a:prstGeom prst="rect">
            <a:avLst/>
          </a:prstGeom>
          <a:noFill/>
        </p:spPr>
        <p:txBody>
          <a:bodyPr wrap="square">
            <a:spAutoFit/>
          </a:bodyPr>
          <a:lstStyle/>
          <a:p>
            <a:pPr algn="ctr"/>
            <a:r>
              <a:rPr lang="en-US" sz="19900">
                <a:solidFill>
                  <a:schemeClr val="bg2">
                    <a:lumMod val="40000"/>
                    <a:lumOff val="60000"/>
                  </a:schemeClr>
                </a:solidFill>
              </a:rPr>
              <a:t>DRAFT</a:t>
            </a:r>
          </a:p>
        </p:txBody>
      </p:sp>
    </p:spTree>
    <p:extLst>
      <p:ext uri="{BB962C8B-B14F-4D97-AF65-F5344CB8AC3E}">
        <p14:creationId xmlns:p14="http://schemas.microsoft.com/office/powerpoint/2010/main" val="11740968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31578651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76_3-Content" userDrawn="1">
  <p:cSld name="76_3-Content">
    <p:spTree>
      <p:nvGrpSpPr>
        <p:cNvPr id="1" name="Shape 155"/>
        <p:cNvGrpSpPr/>
        <p:nvPr/>
      </p:nvGrpSpPr>
      <p:grpSpPr>
        <a:xfrm>
          <a:off x="0" y="0"/>
          <a:ext cx="0" cy="0"/>
          <a:chOff x="0" y="0"/>
          <a:chExt cx="0" cy="0"/>
        </a:xfrm>
      </p:grpSpPr>
    </p:spTree>
    <p:extLst>
      <p:ext uri="{BB962C8B-B14F-4D97-AF65-F5344CB8AC3E}">
        <p14:creationId xmlns:p14="http://schemas.microsoft.com/office/powerpoint/2010/main" val="1635782208"/>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r>
              <a:rPr lang="en-US"/>
              <a:t>Preliminary Draft.  For Discussion Purposes only.</a:t>
            </a:r>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5429739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endParaRPr lang="en-US"/>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Preliminary Draft.  For Discussion Purposes only.</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9240623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71877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r>
              <a:rPr lang="en-US"/>
              <a:t>Preliminary Draft.  For Discussion Purposes only.</a:t>
            </a:r>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34687719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endParaRPr lang="en-US"/>
          </a:p>
        </p:txBody>
      </p:sp>
      <p:sp>
        <p:nvSpPr>
          <p:cNvPr id="5" name="Footer Placeholder 4"/>
          <p:cNvSpPr>
            <a:spLocks noGrp="1"/>
          </p:cNvSpPr>
          <p:nvPr>
            <p:ph type="ftr" sz="quarter" idx="11"/>
          </p:nvPr>
        </p:nvSpPr>
        <p:spPr/>
        <p:txBody>
          <a:bodyPr/>
          <a:lstStyle/>
          <a:p>
            <a:r>
              <a:rPr lang="en-US"/>
              <a:t>Preliminary Draft.  For Discussion Purposes only.</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507139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fld id="{DD939AA0-1A18-4FA4-94B9-E3383ED86060}" type="datetime1">
              <a:rPr lang="en-US" smtClean="0"/>
              <a:t>8/22/2024</a:t>
            </a:fld>
            <a:endParaRPr lang="en-US"/>
          </a:p>
        </p:txBody>
      </p:sp>
      <p:sp>
        <p:nvSpPr>
          <p:cNvPr id="5" name="Footer Placeholder 4"/>
          <p:cNvSpPr>
            <a:spLocks noGrp="1"/>
          </p:cNvSpPr>
          <p:nvPr>
            <p:ph type="ftr" sz="quarter" idx="11"/>
          </p:nvPr>
        </p:nvSpPr>
        <p:spPr/>
        <p:txBody>
          <a:bodyPr/>
          <a:lstStyle/>
          <a:p>
            <a:r>
              <a:rPr lang="en-US"/>
              <a:t>I-710 Integrated Corridor Management Project</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682523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Preliminary Draft.  For Discussion Purposes only.</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8327075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Preliminary Draft.  For Discussion Purposes only.</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21046797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
            <a:ext cx="12191999" cy="685799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85360" y="-37584"/>
            <a:ext cx="12021278" cy="330835"/>
          </a:xfrm>
          <a:prstGeom prst="rect">
            <a:avLst/>
          </a:prstGeom>
        </p:spPr>
        <p:txBody>
          <a:bodyPr wrap="square" lIns="0" tIns="0" rIns="0" bIns="0">
            <a:spAutoFit/>
          </a:bodyPr>
          <a:lstStyle>
            <a:lvl1pPr>
              <a:defRPr sz="2000" b="1" i="1">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047271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1">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458009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1">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689345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9" cy="685799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1" i="1">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791846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24"/>
            <a:ext cx="12190475" cy="6854887"/>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376172" y="5958840"/>
            <a:ext cx="7787640" cy="619125"/>
          </a:xfrm>
          <a:custGeom>
            <a:avLst/>
            <a:gdLst/>
            <a:ahLst/>
            <a:cxnLst/>
            <a:rect l="l" t="t" r="r" b="b"/>
            <a:pathLst>
              <a:path w="7787640" h="619125">
                <a:moveTo>
                  <a:pt x="0" y="0"/>
                </a:moveTo>
                <a:lnTo>
                  <a:pt x="7787640" y="0"/>
                </a:lnTo>
                <a:lnTo>
                  <a:pt x="7787640" y="618744"/>
                </a:lnTo>
                <a:lnTo>
                  <a:pt x="0" y="618744"/>
                </a:lnTo>
                <a:lnTo>
                  <a:pt x="0" y="0"/>
                </a:lnTo>
                <a:close/>
              </a:path>
            </a:pathLst>
          </a:custGeom>
          <a:solidFill>
            <a:srgbClr val="27A6B7"/>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20974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FF574C-05DC-4E9A-8769-94F79B7CFF12}" type="datetime1">
              <a:rPr lang="en-US" smtClean="0"/>
              <a:t>8/22/2024</a:t>
            </a:fld>
            <a:endParaRPr lang="en-US"/>
          </a:p>
        </p:txBody>
      </p:sp>
      <p:sp>
        <p:nvSpPr>
          <p:cNvPr id="4" name="Footer Placeholder 3"/>
          <p:cNvSpPr>
            <a:spLocks noGrp="1"/>
          </p:cNvSpPr>
          <p:nvPr>
            <p:ph type="ftr" sz="quarter" idx="11"/>
          </p:nvPr>
        </p:nvSpPr>
        <p:spPr/>
        <p:txBody>
          <a:bodyPr/>
          <a:lstStyle/>
          <a:p>
            <a:r>
              <a:rPr lang="en-US"/>
              <a:t>I-710 Integrated Corridor Management Project</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5987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35A1C-B19C-42B6-8226-7E7C5241E8E9}" type="datetime1">
              <a:rPr lang="en-US" smtClean="0"/>
              <a:t>8/22/2024</a:t>
            </a:fld>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I-710 Integrated Corridor Management Project</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12204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2081160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53524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721345"/>
            <a:ext cx="10363200" cy="1219760"/>
          </a:xfrm>
        </p:spPr>
        <p:txBody>
          <a:bodyPr>
            <a:normAutofit/>
          </a:bodyPr>
          <a:lstStyle>
            <a:lvl1pPr>
              <a:defRPr sz="5333"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8800" y="4998255"/>
            <a:ext cx="8534400" cy="9855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CARB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308" y="769655"/>
            <a:ext cx="3368549" cy="2523163"/>
          </a:xfrm>
          <a:prstGeom prst="rect">
            <a:avLst/>
          </a:prstGeom>
        </p:spPr>
      </p:pic>
      <p:sp>
        <p:nvSpPr>
          <p:cNvPr id="9" name="Slide Number Placeholder 5">
            <a:extLst>
              <a:ext uri="{FF2B5EF4-FFF2-40B4-BE49-F238E27FC236}">
                <a16:creationId xmlns:a16="http://schemas.microsoft.com/office/drawing/2014/main" id="{F7230DC1-E7D4-DA45-BA95-BD52D35E4661}"/>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396771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EB53072-5374-4B47-A3E5-8F716E4F203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464009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594101"/>
            <a:ext cx="10363200" cy="1362075"/>
          </a:xfrm>
        </p:spPr>
        <p:txBody>
          <a:bodyPr anchor="t">
            <a:noAutofit/>
          </a:bodyPr>
          <a:lstStyle>
            <a:lvl1pPr algn="l">
              <a:defRPr sz="4800" b="1" cap="none">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63084" y="2093913"/>
            <a:ext cx="10363200" cy="1500187"/>
          </a:xfrm>
        </p:spPr>
        <p:txBody>
          <a:bodyPr anchor="b">
            <a:normAutofit/>
          </a:bodyPr>
          <a:lstStyle>
            <a:lvl1pPr marL="0" indent="0">
              <a:buNone/>
              <a:defRPr sz="34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BDCA29E5-B96F-7A48-B7B2-12E8D407D1CC}"/>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55831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467">
                <a:solidFill>
                  <a:schemeClr val="tx1"/>
                </a:solidFill>
              </a:defRPr>
            </a:lvl1pPr>
            <a:lvl2pPr>
              <a:defRPr sz="3200">
                <a:solidFill>
                  <a:schemeClr val="tx1"/>
                </a:solidFill>
              </a:defRPr>
            </a:lvl2pPr>
            <a:lvl3pPr>
              <a:defRPr sz="2933">
                <a:solidFill>
                  <a:schemeClr val="tx1"/>
                </a:solidFill>
              </a:defRPr>
            </a:lvl3pPr>
            <a:lvl4pPr>
              <a:defRPr sz="2667">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467"/>
            </a:lvl1pPr>
            <a:lvl2pPr>
              <a:defRPr sz="3200"/>
            </a:lvl2pPr>
            <a:lvl3pPr>
              <a:defRPr sz="2933"/>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EABAD42-7D9C-D04C-B065-C5E17429017E}"/>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371636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41E37C-C0EB-8C45-B654-543135F78C31}"/>
              </a:ext>
            </a:extLst>
          </p:cNvPr>
          <p:cNvSpPr>
            <a:spLocks noGrp="1"/>
          </p:cNvSpPr>
          <p:nvPr>
            <p:ph type="sldNum" sz="quarter" idx="10"/>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137156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19CADA5D-6FDA-B24C-83D9-E5082AE182B7}"/>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1581605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F7C3E51-4674-2F43-8B71-BD7C2CBCD5B9}"/>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225717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467"/>
            </a:lvl2pPr>
            <a:lvl3pPr>
              <a:defRPr sz="3200"/>
            </a:lvl3pPr>
            <a:lvl4pPr>
              <a:defRPr sz="2933"/>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91287D33-EC2B-2944-8039-CC086619573F}"/>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98166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2933"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34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09899B4F-2F87-CB46-8E61-CEC948C1C22A}"/>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555687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teel Blue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FF6FEB8B-176E-4039-90BF-B7D7266994CD}"/>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503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Dark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624D1591-FA8F-498A-8A61-B78CED5DC054}"/>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049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Steel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D973E366-D6FB-418D-8242-06C9EC4C8939}"/>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22" name="Straight Connector 21">
            <a:extLst>
              <a:ext uri="{FF2B5EF4-FFF2-40B4-BE49-F238E27FC236}">
                <a16:creationId xmlns:a16="http://schemas.microsoft.com/office/drawing/2014/main" id="{4E3F86D3-1CA5-4354-A133-0A6FDB938DAD}"/>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6" name="Picture Placeholder 29">
            <a:extLst>
              <a:ext uri="{FF2B5EF4-FFF2-40B4-BE49-F238E27FC236}">
                <a16:creationId xmlns:a16="http://schemas.microsoft.com/office/drawing/2014/main" id="{9B1AED20-5C97-43CB-A75D-6831541ED5B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2" name="TextBox 1">
            <a:extLst>
              <a:ext uri="{FF2B5EF4-FFF2-40B4-BE49-F238E27FC236}">
                <a16:creationId xmlns:a16="http://schemas.microsoft.com/office/drawing/2014/main" id="{09D05E41-D70D-41DD-BC18-6F95D29915FE}"/>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7" name="TextBox 6">
            <a:extLst>
              <a:ext uri="{FF2B5EF4-FFF2-40B4-BE49-F238E27FC236}">
                <a16:creationId xmlns:a16="http://schemas.microsoft.com/office/drawing/2014/main" id="{D48341DE-1B87-4781-8E8B-1B98250D318A}"/>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2988158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390DB205-CDD7-4B9F-8522-488C4C2F2F7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7" name="Text Placeholder 8">
            <a:extLst>
              <a:ext uri="{FF2B5EF4-FFF2-40B4-BE49-F238E27FC236}">
                <a16:creationId xmlns:a16="http://schemas.microsoft.com/office/drawing/2014/main" id="{8B590FEF-F326-4683-B8C6-43B0311C685B}"/>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8" name="Straight Connector 7">
            <a:extLst>
              <a:ext uri="{FF2B5EF4-FFF2-40B4-BE49-F238E27FC236}">
                <a16:creationId xmlns:a16="http://schemas.microsoft.com/office/drawing/2014/main" id="{3627BDB7-E767-4CBD-BD9C-0907B354EF64}"/>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DA32E1-6489-4314-9684-2B4AEE555DE7}"/>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12" name="TextBox 11">
            <a:extLst>
              <a:ext uri="{FF2B5EF4-FFF2-40B4-BE49-F238E27FC236}">
                <a16:creationId xmlns:a16="http://schemas.microsoft.com/office/drawing/2014/main" id="{8ECE8182-F0D0-4AAB-AA52-479C58ECC559}"/>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18080357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90333" y="1343599"/>
            <a:ext cx="5301343" cy="5131845"/>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11" name="Text Placeholder 9"/>
          <p:cNvSpPr>
            <a:spLocks noGrp="1"/>
          </p:cNvSpPr>
          <p:nvPr>
            <p:ph type="body" sz="quarter" idx="11"/>
          </p:nvPr>
        </p:nvSpPr>
        <p:spPr>
          <a:xfrm>
            <a:off x="6472333" y="1334269"/>
            <a:ext cx="5301343" cy="5022082"/>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6" name="Title 5"/>
          <p:cNvSpPr>
            <a:spLocks noGrp="1"/>
          </p:cNvSpPr>
          <p:nvPr>
            <p:ph type="title"/>
          </p:nvPr>
        </p:nvSpPr>
        <p:spPr>
          <a:xfrm>
            <a:off x="390333" y="102742"/>
            <a:ext cx="10179795" cy="867642"/>
          </a:xfrm>
          <a:prstGeom prst="rect">
            <a:avLst/>
          </a:prstGeom>
        </p:spPr>
        <p:txBody>
          <a:bodyPr anchor="b"/>
          <a:lstStyle>
            <a:lvl1pPr>
              <a:defRPr sz="2800" b="1" baseline="0">
                <a:solidFill>
                  <a:srgbClr val="7FCBF2"/>
                </a:solidFill>
                <a:latin typeface="+mj-lt"/>
              </a:defRPr>
            </a:lvl1pPr>
          </a:lstStyle>
          <a:p>
            <a:r>
              <a:rPr lang="en-US"/>
              <a:t>Click to edit Master title style</a:t>
            </a:r>
          </a:p>
        </p:txBody>
      </p:sp>
      <p:cxnSp>
        <p:nvCxnSpPr>
          <p:cNvPr id="3" name="Straight Connector 2"/>
          <p:cNvCxnSpPr/>
          <p:nvPr userDrawn="1"/>
        </p:nvCxnSpPr>
        <p:spPr>
          <a:xfrm>
            <a:off x="6048462" y="1343599"/>
            <a:ext cx="0" cy="5131845"/>
          </a:xfrm>
          <a:prstGeom prst="line">
            <a:avLst/>
          </a:prstGeom>
          <a:ln>
            <a:solidFill>
              <a:srgbClr val="7FCBF2"/>
            </a:solidFill>
          </a:ln>
        </p:spPr>
        <p:style>
          <a:lnRef idx="1">
            <a:schemeClr val="accent1"/>
          </a:lnRef>
          <a:fillRef idx="0">
            <a:schemeClr val="accent1"/>
          </a:fillRef>
          <a:effectRef idx="0">
            <a:schemeClr val="accent1"/>
          </a:effectRef>
          <a:fontRef idx="minor">
            <a:schemeClr val="tx1"/>
          </a:fontRef>
        </p:style>
      </p:cxnSp>
      <p:sp>
        <p:nvSpPr>
          <p:cNvPr id="7" name="Slide Number Placeholder 1"/>
          <p:cNvSpPr>
            <a:spLocks noGrp="1"/>
          </p:cNvSpPr>
          <p:nvPr>
            <p:ph type="sldNum" sz="quarter" idx="4"/>
          </p:nvPr>
        </p:nvSpPr>
        <p:spPr>
          <a:xfrm>
            <a:off x="9256552" y="6356350"/>
            <a:ext cx="2743200" cy="365125"/>
          </a:xfrm>
          <a:prstGeom prst="rect">
            <a:avLst/>
          </a:prstGeom>
        </p:spPr>
        <p:txBody>
          <a:bodyPr vert="horz" lIns="91440" tIns="45720" rIns="91440" bIns="45720" rtlCol="0" anchor="ctr"/>
          <a:lstStyle>
            <a:lvl1pPr algn="r">
              <a:defRPr sz="1050" b="1">
                <a:solidFill>
                  <a:schemeClr val="bg1"/>
                </a:solidFill>
              </a:defRPr>
            </a:lvl1pPr>
          </a:lstStyle>
          <a:p>
            <a:fld id="{E0290DDA-5B28-4CDD-921B-2223F77C0C78}" type="slidenum">
              <a:rPr lang="en-US" smtClean="0"/>
              <a:pPr/>
              <a:t>‹#›</a:t>
            </a:fld>
            <a:endParaRPr lang="en-US"/>
          </a:p>
        </p:txBody>
      </p:sp>
    </p:spTree>
    <p:extLst>
      <p:ext uri="{BB962C8B-B14F-4D97-AF65-F5344CB8AC3E}">
        <p14:creationId xmlns:p14="http://schemas.microsoft.com/office/powerpoint/2010/main" val="2431527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692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Jus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8A214BBD-CDBA-4265-811E-F028E59049D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471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General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5" name="Straight Connector 4">
            <a:extLst>
              <a:ext uri="{FF2B5EF4-FFF2-40B4-BE49-F238E27FC236}">
                <a16:creationId xmlns:a16="http://schemas.microsoft.com/office/drawing/2014/main" id="{AAE8144A-5995-42EC-B33B-185D18A34E6E}"/>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234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lvl1pPr>
          </a:lstStyle>
          <a:p>
            <a:r>
              <a:rPr lang="en-US"/>
              <a:t>Click icon to add chart</a:t>
            </a:r>
          </a:p>
        </p:txBody>
      </p:sp>
      <p:cxnSp>
        <p:nvCxnSpPr>
          <p:cNvPr id="5" name="Straight Connector 4">
            <a:extLst>
              <a:ext uri="{FF2B5EF4-FFF2-40B4-BE49-F238E27FC236}">
                <a16:creationId xmlns:a16="http://schemas.microsoft.com/office/drawing/2014/main" id="{85930477-B6DA-4C8B-BBDC-57139DA6A4E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361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Copy/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DE2DC473-4BAC-4157-B999-AD38F4410473}"/>
              </a:ext>
            </a:extLst>
          </p:cNvPr>
          <p:cNvSpPr>
            <a:spLocks noGrp="1"/>
          </p:cNvSpPr>
          <p:nvPr>
            <p:ph type="chart" sz="quarter" idx="13"/>
          </p:nvPr>
        </p:nvSpPr>
        <p:spPr>
          <a:xfrm>
            <a:off x="6232525" y="1828800"/>
            <a:ext cx="5577840" cy="4724400"/>
          </a:xfrm>
        </p:spPr>
        <p:txBody>
          <a:bodyPr tIns="731520" anchor="ctr">
            <a:normAutofit/>
          </a:bodyPr>
          <a:lstStyle>
            <a:lvl1pPr marL="0" indent="0" algn="ctr">
              <a:buNone/>
              <a:defRPr sz="1800"/>
            </a:lvl1pPr>
          </a:lstStyle>
          <a:p>
            <a:r>
              <a:rPr lang="en-US"/>
              <a:t>Click icon to add chart</a:t>
            </a:r>
          </a:p>
        </p:txBody>
      </p:sp>
      <p:cxnSp>
        <p:nvCxnSpPr>
          <p:cNvPr id="8" name="Straight Connector 7">
            <a:extLst>
              <a:ext uri="{FF2B5EF4-FFF2-40B4-BE49-F238E27FC236}">
                <a16:creationId xmlns:a16="http://schemas.microsoft.com/office/drawing/2014/main" id="{CDA3A72A-219B-40E5-91F4-1D545CCB09D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778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Chart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cxnSp>
        <p:nvCxnSpPr>
          <p:cNvPr id="8" name="Straight Connector 7">
            <a:extLst>
              <a:ext uri="{FF2B5EF4-FFF2-40B4-BE49-F238E27FC236}">
                <a16:creationId xmlns:a16="http://schemas.microsoft.com/office/drawing/2014/main" id="{12909C87-CD63-44BF-B95D-54FCC69154B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863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2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lvl1pPr>
          </a:lstStyle>
          <a:p>
            <a:r>
              <a:rPr lang="en-US"/>
              <a:t>Click icon to add chart</a:t>
            </a:r>
          </a:p>
        </p:txBody>
      </p:sp>
      <p:cxnSp>
        <p:nvCxnSpPr>
          <p:cNvPr id="7" name="Straight Connector 6">
            <a:extLst>
              <a:ext uri="{FF2B5EF4-FFF2-40B4-BE49-F238E27FC236}">
                <a16:creationId xmlns:a16="http://schemas.microsoft.com/office/drawing/2014/main" id="{1EFD2073-327B-41A5-9DE5-922757A5735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919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9" name="Picture Placeholder 8">
            <a:extLst>
              <a:ext uri="{FF2B5EF4-FFF2-40B4-BE49-F238E27FC236}">
                <a16:creationId xmlns:a16="http://schemas.microsoft.com/office/drawing/2014/main" id="{9B29C633-79F6-4C81-A440-4667E86BF5D1}"/>
              </a:ext>
            </a:extLst>
          </p:cNvPr>
          <p:cNvSpPr>
            <a:spLocks noGrp="1"/>
          </p:cNvSpPr>
          <p:nvPr>
            <p:ph type="pic" sz="quarter" idx="12"/>
          </p:nvPr>
        </p:nvSpPr>
        <p:spPr>
          <a:noFill/>
        </p:spPr>
        <p:txBody>
          <a:bodyPr tIns="731520" anchor="ctr">
            <a:normAutofit/>
          </a:bodyPr>
          <a:lstStyle>
            <a:lvl1pPr marL="0" indent="0" algn="ctr">
              <a:buNone/>
              <a:defRPr sz="1800"/>
            </a:lvl1pPr>
          </a:lstStyle>
          <a:p>
            <a:r>
              <a:rPr lang="en-US"/>
              <a:t>Click icon to add picture</a:t>
            </a:r>
          </a:p>
        </p:txBody>
      </p:sp>
      <p:cxnSp>
        <p:nvCxnSpPr>
          <p:cNvPr id="5" name="Straight Connector 4">
            <a:extLst>
              <a:ext uri="{FF2B5EF4-FFF2-40B4-BE49-F238E27FC236}">
                <a16:creationId xmlns:a16="http://schemas.microsoft.com/office/drawing/2014/main" id="{37ED7008-F85B-4680-AF5E-B0B1EA54DE6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1038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Copy/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6233160"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11327410-D166-4268-A4B3-0A3D1077A54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6111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ic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Picture Placeholder 8">
            <a:extLst>
              <a:ext uri="{FF2B5EF4-FFF2-40B4-BE49-F238E27FC236}">
                <a16:creationId xmlns:a16="http://schemas.microsoft.com/office/drawing/2014/main" id="{6065CE7E-F4C7-4553-A65D-E937BB41073A}"/>
              </a:ext>
            </a:extLst>
          </p:cNvPr>
          <p:cNvSpPr>
            <a:spLocks noGrp="1"/>
          </p:cNvSpPr>
          <p:nvPr>
            <p:ph type="pic" sz="quarter" idx="15"/>
          </p:nvPr>
        </p:nvSpPr>
        <p:spPr>
          <a:xfrm>
            <a:off x="381000" y="1828800"/>
            <a:ext cx="7671617" cy="4724399"/>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551F74E0-B33F-400B-B090-F09CB0BBFC2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28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Multi Stats">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C7A778BF-328E-41EC-A2BB-2DCD13921ADF}"/>
              </a:ext>
            </a:extLst>
          </p:cNvPr>
          <p:cNvSpPr>
            <a:spLocks noGrp="1"/>
          </p:cNvSpPr>
          <p:nvPr>
            <p:ph type="pic" sz="quarter" idx="15"/>
          </p:nvPr>
        </p:nvSpPr>
        <p:spPr>
          <a:xfrm>
            <a:off x="4267200"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2" name="Picture Placeholder 4">
            <a:extLst>
              <a:ext uri="{FF2B5EF4-FFF2-40B4-BE49-F238E27FC236}">
                <a16:creationId xmlns:a16="http://schemas.microsoft.com/office/drawing/2014/main" id="{77683012-2391-4612-923F-245D215B4CC7}"/>
              </a:ext>
            </a:extLst>
          </p:cNvPr>
          <p:cNvSpPr>
            <a:spLocks noGrp="1"/>
          </p:cNvSpPr>
          <p:nvPr>
            <p:ph type="pic" sz="quarter" idx="16"/>
          </p:nvPr>
        </p:nvSpPr>
        <p:spPr>
          <a:xfrm>
            <a:off x="8153400" y="2718619"/>
            <a:ext cx="3657600" cy="3834581"/>
          </a:xfrm>
          <a:noFill/>
        </p:spPr>
        <p:txBody>
          <a:bodyPr tIns="731520" anchor="ctr">
            <a:normAutofit/>
          </a:bodyPr>
          <a:lstStyle>
            <a:lvl1pPr marL="0" indent="0" algn="ctr">
              <a:buNone/>
              <a:defRPr sz="1800"/>
            </a:lvl1pPr>
          </a:lstStyle>
          <a:p>
            <a:r>
              <a:rPr lang="en-US"/>
              <a:t>Click icon to add picture</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153400" y="304800"/>
            <a:ext cx="365760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3" name="Text Placeholder 17">
            <a:extLst>
              <a:ext uri="{FF2B5EF4-FFF2-40B4-BE49-F238E27FC236}">
                <a16:creationId xmlns:a16="http://schemas.microsoft.com/office/drawing/2014/main" id="{2B0EA08A-2BFE-478E-83F0-C774BE72555D}"/>
              </a:ext>
            </a:extLst>
          </p:cNvPr>
          <p:cNvSpPr>
            <a:spLocks noGrp="1"/>
          </p:cNvSpPr>
          <p:nvPr>
            <p:ph type="body" sz="quarter" idx="17" hasCustomPrompt="1"/>
          </p:nvPr>
        </p:nvSpPr>
        <p:spPr>
          <a:xfrm>
            <a:off x="4709344" y="4714568"/>
            <a:ext cx="2773311" cy="1838632"/>
          </a:xfrm>
          <a:solidFill>
            <a:schemeClr val="bg1"/>
          </a:solidFill>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4" name="Picture Placeholder 4">
            <a:extLst>
              <a:ext uri="{FF2B5EF4-FFF2-40B4-BE49-F238E27FC236}">
                <a16:creationId xmlns:a16="http://schemas.microsoft.com/office/drawing/2014/main" id="{E7A1AE26-D8C9-4460-A2FB-F1E5834C9726}"/>
              </a:ext>
            </a:extLst>
          </p:cNvPr>
          <p:cNvSpPr>
            <a:spLocks noGrp="1"/>
          </p:cNvSpPr>
          <p:nvPr>
            <p:ph type="pic" sz="quarter" idx="18"/>
          </p:nvPr>
        </p:nvSpPr>
        <p:spPr>
          <a:xfrm>
            <a:off x="388374"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0" y="639097"/>
            <a:ext cx="3562350" cy="2262188"/>
          </a:xfrm>
          <a:solidFill>
            <a:schemeClr val="tx2"/>
          </a:solidFill>
        </p:spPr>
        <p:txBody>
          <a:bodyPr lIns="457200"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1"/>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Tree>
    <p:extLst>
      <p:ext uri="{BB962C8B-B14F-4D97-AF65-F5344CB8AC3E}">
        <p14:creationId xmlns:p14="http://schemas.microsoft.com/office/powerpoint/2010/main" val="4212688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2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5577840"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7B0C6D47-3E46-4CD6-8A4C-74D55C666CA1}"/>
              </a:ext>
            </a:extLst>
          </p:cNvPr>
          <p:cNvSpPr>
            <a:spLocks noGrp="1"/>
          </p:cNvSpPr>
          <p:nvPr>
            <p:ph type="pic" sz="quarter" idx="13"/>
          </p:nvPr>
        </p:nvSpPr>
        <p:spPr>
          <a:xfrm>
            <a:off x="6226277"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27BFDDA0-3749-4ADE-AF2A-D31D6FCD49E2}"/>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657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3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42672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E373A697-8557-4830-AE6B-AA78E7344E56}"/>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799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3 Pic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0999" y="1828800"/>
            <a:ext cx="7543801"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A421E0D1-6AB8-4577-8C66-51B07B1046B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096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Comb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Chart Placeholder 3">
            <a:extLst>
              <a:ext uri="{FF2B5EF4-FFF2-40B4-BE49-F238E27FC236}">
                <a16:creationId xmlns:a16="http://schemas.microsoft.com/office/drawing/2014/main" id="{04E86AC8-6EE6-4849-AEED-52A9E3266106}"/>
              </a:ext>
            </a:extLst>
          </p:cNvPr>
          <p:cNvSpPr>
            <a:spLocks noGrp="1"/>
          </p:cNvSpPr>
          <p:nvPr>
            <p:ph type="chart" sz="quarter" idx="15"/>
          </p:nvPr>
        </p:nvSpPr>
        <p:spPr>
          <a:xfrm>
            <a:off x="381000" y="1828800"/>
            <a:ext cx="755015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7" name="Straight Connector 6">
            <a:extLst>
              <a:ext uri="{FF2B5EF4-FFF2-40B4-BE49-F238E27FC236}">
                <a16:creationId xmlns:a16="http://schemas.microsoft.com/office/drawing/2014/main" id="{8F1D3C26-7BAE-42FA-816D-EFE03DBBD8F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2734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Comb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4267199" y="1828800"/>
            <a:ext cx="7543801"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381000" y="3737112"/>
            <a:ext cx="3657600" cy="2816087"/>
          </a:xfrm>
          <a:noFill/>
        </p:spPr>
        <p:txBody>
          <a:bodyPr tIns="731520" anchor="ctr">
            <a:normAutofit/>
          </a:bodyPr>
          <a:lstStyle>
            <a:lvl1pPr marL="0" indent="0" algn="ctr">
              <a:buNone/>
              <a:defRPr sz="1800"/>
            </a:lvl1pPr>
          </a:lstStyle>
          <a:p>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3657600" cy="1679713"/>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F0424C2E-F60C-4E85-9B57-1556E55BDAE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1600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peak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a:xfrm>
            <a:off x="3116824" y="2120630"/>
            <a:ext cx="8694175" cy="855047"/>
          </a:xfrm>
        </p:spPr>
        <p:txBody>
          <a:bodyPr>
            <a:normAutofit/>
          </a:bodyPr>
          <a:lstStyle>
            <a:lvl1pPr>
              <a:defRPr sz="3600">
                <a:solidFill>
                  <a:schemeClr val="tx1"/>
                </a:solidFill>
                <a:latin typeface="+mj-lt"/>
              </a:defRPr>
            </a:lvl1pPr>
          </a:lstStyle>
          <a:p>
            <a:r>
              <a:rPr lang="en-US"/>
              <a:t>First </a:t>
            </a:r>
            <a:r>
              <a:rPr lang="en-US" err="1"/>
              <a:t>Lastname</a:t>
            </a:r>
            <a:endParaRPr lang="en-US"/>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2120631"/>
            <a:ext cx="2504768" cy="2468464"/>
          </a:xfrm>
          <a:noFill/>
        </p:spPr>
        <p:txBody>
          <a:bodyPr tIns="731520" anchor="ctr">
            <a:normAutofit/>
          </a:bodyPr>
          <a:lstStyle>
            <a:lvl1pPr marL="0" indent="0" algn="ctr">
              <a:buNone/>
              <a:defRPr sz="1800"/>
            </a:lvl1pPr>
          </a:lstStyle>
          <a:p>
            <a:r>
              <a:rPr lang="en-US"/>
              <a:t>Click icon to add picture</a:t>
            </a:r>
          </a:p>
        </p:txBody>
      </p:sp>
      <p:sp>
        <p:nvSpPr>
          <p:cNvPr id="4" name="Text Placeholder 3">
            <a:extLst>
              <a:ext uri="{FF2B5EF4-FFF2-40B4-BE49-F238E27FC236}">
                <a16:creationId xmlns:a16="http://schemas.microsoft.com/office/drawing/2014/main" id="{A1848585-8AC6-49B0-B22D-0B584F40597C}"/>
              </a:ext>
            </a:extLst>
          </p:cNvPr>
          <p:cNvSpPr>
            <a:spLocks noGrp="1"/>
          </p:cNvSpPr>
          <p:nvPr>
            <p:ph type="body" sz="quarter" idx="15" hasCustomPrompt="1"/>
          </p:nvPr>
        </p:nvSpPr>
        <p:spPr>
          <a:xfrm>
            <a:off x="3116263" y="3206736"/>
            <a:ext cx="7153531" cy="1434983"/>
          </a:xfrm>
        </p:spPr>
        <p:txBody>
          <a:bodyPr>
            <a:normAutofit/>
          </a:bodyPr>
          <a:lstStyle>
            <a:lvl1pPr marL="0" indent="0">
              <a:lnSpc>
                <a:spcPct val="100000"/>
              </a:lnSpc>
              <a:buNone/>
              <a:defRPr sz="2200">
                <a:solidFill>
                  <a:schemeClr val="tx2"/>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Title/Affiliation</a:t>
            </a:r>
          </a:p>
        </p:txBody>
      </p:sp>
      <p:sp>
        <p:nvSpPr>
          <p:cNvPr id="11" name="Rectangle 10">
            <a:extLst>
              <a:ext uri="{FF2B5EF4-FFF2-40B4-BE49-F238E27FC236}">
                <a16:creationId xmlns:a16="http://schemas.microsoft.com/office/drawing/2014/main" id="{C8DA70F1-F03E-4F29-82B2-AE36C7E86D7C}"/>
              </a:ext>
            </a:extLst>
          </p:cNvPr>
          <p:cNvSpPr/>
          <p:nvPr userDrawn="1"/>
        </p:nvSpPr>
        <p:spPr>
          <a:xfrm>
            <a:off x="11273970" y="3217019"/>
            <a:ext cx="537029" cy="537029"/>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0" tIns="502920" rIns="0" bIns="0" rtlCol="0" anchor="ctr"/>
          <a:lstStyle/>
          <a:p>
            <a:pPr algn="ctr"/>
            <a:r>
              <a:rPr lang="en-US" sz="9600">
                <a:latin typeface="Arial" panose="020B0604020202020204" pitchFamily="34" charset="0"/>
                <a:cs typeface="Arial" panose="020B0604020202020204" pitchFamily="34" charset="0"/>
              </a:rPr>
              <a:t>“</a:t>
            </a:r>
          </a:p>
        </p:txBody>
      </p:sp>
      <p:cxnSp>
        <p:nvCxnSpPr>
          <p:cNvPr id="15" name="Connector: Elbow 14">
            <a:extLst>
              <a:ext uri="{FF2B5EF4-FFF2-40B4-BE49-F238E27FC236}">
                <a16:creationId xmlns:a16="http://schemas.microsoft.com/office/drawing/2014/main" id="{44B8B28A-E44E-4F85-BA14-5CAE2C73C299}"/>
              </a:ext>
            </a:extLst>
          </p:cNvPr>
          <p:cNvCxnSpPr>
            <a:cxnSpLocks/>
          </p:cNvCxnSpPr>
          <p:nvPr userDrawn="1"/>
        </p:nvCxnSpPr>
        <p:spPr>
          <a:xfrm rot="5400000">
            <a:off x="10188104" y="4323747"/>
            <a:ext cx="1671484" cy="1047113"/>
          </a:xfrm>
          <a:prstGeom prst="bentConnector3">
            <a:avLst>
              <a:gd name="adj1" fmla="val 100294"/>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5E032F1B-80CD-4C05-8418-067DF174A2E6}"/>
              </a:ext>
            </a:extLst>
          </p:cNvPr>
          <p:cNvSpPr>
            <a:spLocks noGrp="1"/>
          </p:cNvSpPr>
          <p:nvPr>
            <p:ph type="body" sz="quarter" idx="16" hasCustomPrompt="1"/>
          </p:nvPr>
        </p:nvSpPr>
        <p:spPr>
          <a:xfrm>
            <a:off x="381000" y="4965290"/>
            <a:ext cx="9888794" cy="1395820"/>
          </a:xfrm>
        </p:spPr>
        <p:txBody>
          <a:bodyPr anchor="ctr">
            <a:normAutofit/>
          </a:bodyPr>
          <a:lstStyle>
            <a:lvl1pPr marL="0" indent="0" algn="r">
              <a:buNone/>
              <a:defRPr sz="2400" i="1">
                <a:solidFill>
                  <a:schemeClr val="bg2">
                    <a:lumMod val="75000"/>
                  </a:schemeClr>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Insert quote/slogan/concept/excerpt</a:t>
            </a:r>
          </a:p>
        </p:txBody>
      </p:sp>
      <p:cxnSp>
        <p:nvCxnSpPr>
          <p:cNvPr id="29" name="Straight Connector 28">
            <a:extLst>
              <a:ext uri="{FF2B5EF4-FFF2-40B4-BE49-F238E27FC236}">
                <a16:creationId xmlns:a16="http://schemas.microsoft.com/office/drawing/2014/main" id="{B9D336A9-E660-44BD-B776-EC0819CDBBF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F0C1A3-524C-4BD6-A0B2-A41AC9B79776}"/>
              </a:ext>
            </a:extLst>
          </p:cNvPr>
          <p:cNvCxnSpPr>
            <a:cxnSpLocks/>
          </p:cNvCxnSpPr>
          <p:nvPr userDrawn="1"/>
        </p:nvCxnSpPr>
        <p:spPr>
          <a:xfrm>
            <a:off x="381000" y="4641719"/>
            <a:ext cx="2504768"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0B7B4855-F1F6-4A04-8255-B7C7DC9B258E}"/>
              </a:ext>
            </a:extLst>
          </p:cNvPr>
          <p:cNvSpPr>
            <a:spLocks noGrp="1"/>
          </p:cNvSpPr>
          <p:nvPr>
            <p:ph type="body" sz="quarter" idx="17" hasCustomPrompt="1"/>
          </p:nvPr>
        </p:nvSpPr>
        <p:spPr>
          <a:xfrm>
            <a:off x="381000" y="571500"/>
            <a:ext cx="11430000" cy="1028699"/>
          </a:xfrm>
        </p:spPr>
        <p:txBody>
          <a:bodyPr anchor="b">
            <a:normAutofit/>
          </a:bodyPr>
          <a:lstStyle>
            <a:lvl1pPr marL="0" indent="0">
              <a:buNone/>
              <a:defRPr sz="3600" b="1">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Tree>
    <p:extLst>
      <p:ext uri="{BB962C8B-B14F-4D97-AF65-F5344CB8AC3E}">
        <p14:creationId xmlns:p14="http://schemas.microsoft.com/office/powerpoint/2010/main" val="30643090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Project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3383661"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934212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36289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3383661"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3383661"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9342120" y="5159535"/>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9342120" y="5503797"/>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6362890"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6362890"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3383661"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934212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636289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5479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Project Team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730294"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7382018"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5056156"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2730294"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2730294"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7382018"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7382018"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5056156"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5056156"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2730294"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7382018"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5056156"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Picture Placeholder 4">
            <a:extLst>
              <a:ext uri="{FF2B5EF4-FFF2-40B4-BE49-F238E27FC236}">
                <a16:creationId xmlns:a16="http://schemas.microsoft.com/office/drawing/2014/main" id="{6DC78B1C-D7D4-4EFD-8F70-796484576719}"/>
              </a:ext>
            </a:extLst>
          </p:cNvPr>
          <p:cNvSpPr>
            <a:spLocks noGrp="1"/>
          </p:cNvSpPr>
          <p:nvPr>
            <p:ph type="pic" sz="quarter" idx="27"/>
          </p:nvPr>
        </p:nvSpPr>
        <p:spPr>
          <a:xfrm>
            <a:off x="9707880"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22" name="Text Placeholder 18">
            <a:extLst>
              <a:ext uri="{FF2B5EF4-FFF2-40B4-BE49-F238E27FC236}">
                <a16:creationId xmlns:a16="http://schemas.microsoft.com/office/drawing/2014/main" id="{BC8807EC-2533-4E51-9F7D-F2C4F2593D7A}"/>
              </a:ext>
            </a:extLst>
          </p:cNvPr>
          <p:cNvSpPr>
            <a:spLocks noGrp="1"/>
          </p:cNvSpPr>
          <p:nvPr>
            <p:ph type="body" sz="quarter" idx="28" hasCustomPrompt="1"/>
          </p:nvPr>
        </p:nvSpPr>
        <p:spPr>
          <a:xfrm>
            <a:off x="9707880"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3" name="Text Placeholder 18">
            <a:extLst>
              <a:ext uri="{FF2B5EF4-FFF2-40B4-BE49-F238E27FC236}">
                <a16:creationId xmlns:a16="http://schemas.microsoft.com/office/drawing/2014/main" id="{1A9DE488-818F-4B47-B3DF-CEBB0199A037}"/>
              </a:ext>
            </a:extLst>
          </p:cNvPr>
          <p:cNvSpPr>
            <a:spLocks noGrp="1"/>
          </p:cNvSpPr>
          <p:nvPr>
            <p:ph type="body" sz="quarter" idx="29" hasCustomPrompt="1"/>
          </p:nvPr>
        </p:nvSpPr>
        <p:spPr>
          <a:xfrm>
            <a:off x="9707880"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24" name="Straight Connector 23">
            <a:extLst>
              <a:ext uri="{FF2B5EF4-FFF2-40B4-BE49-F238E27FC236}">
                <a16:creationId xmlns:a16="http://schemas.microsoft.com/office/drawing/2014/main" id="{ABED6E97-E8FA-44FA-8C25-A9C5D58C12F7}"/>
              </a:ext>
            </a:extLst>
          </p:cNvPr>
          <p:cNvCxnSpPr>
            <a:cxnSpLocks/>
          </p:cNvCxnSpPr>
          <p:nvPr userDrawn="1"/>
        </p:nvCxnSpPr>
        <p:spPr>
          <a:xfrm>
            <a:off x="9707880"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2737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Big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332547"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428409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235641"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1" name="Picture Placeholder 4">
            <a:extLst>
              <a:ext uri="{FF2B5EF4-FFF2-40B4-BE49-F238E27FC236}">
                <a16:creationId xmlns:a16="http://schemas.microsoft.com/office/drawing/2014/main" id="{E2DBD270-63E8-475C-A347-BEB1D1B36A36}"/>
              </a:ext>
            </a:extLst>
          </p:cNvPr>
          <p:cNvSpPr>
            <a:spLocks noGrp="1"/>
          </p:cNvSpPr>
          <p:nvPr>
            <p:ph type="pic" sz="quarter" idx="18"/>
          </p:nvPr>
        </p:nvSpPr>
        <p:spPr>
          <a:xfrm>
            <a:off x="8187188"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38175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38175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4" name="Picture Placeholder 4">
            <a:extLst>
              <a:ext uri="{FF2B5EF4-FFF2-40B4-BE49-F238E27FC236}">
                <a16:creationId xmlns:a16="http://schemas.microsoft.com/office/drawing/2014/main" id="{D11FD98C-5448-45A2-A0C9-72447F9D325B}"/>
              </a:ext>
            </a:extLst>
          </p:cNvPr>
          <p:cNvSpPr>
            <a:spLocks noGrp="1"/>
          </p:cNvSpPr>
          <p:nvPr>
            <p:ph type="pic" sz="quarter" idx="29"/>
          </p:nvPr>
        </p:nvSpPr>
        <p:spPr>
          <a:xfrm>
            <a:off x="1013873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41" name="Text Placeholder 18">
            <a:extLst>
              <a:ext uri="{FF2B5EF4-FFF2-40B4-BE49-F238E27FC236}">
                <a16:creationId xmlns:a16="http://schemas.microsoft.com/office/drawing/2014/main" id="{B0CDE989-10D2-4938-BCD4-F4C7062813E4}"/>
              </a:ext>
            </a:extLst>
          </p:cNvPr>
          <p:cNvSpPr>
            <a:spLocks noGrp="1"/>
          </p:cNvSpPr>
          <p:nvPr>
            <p:ph type="body" sz="quarter" idx="30" hasCustomPrompt="1"/>
          </p:nvPr>
        </p:nvSpPr>
        <p:spPr>
          <a:xfrm>
            <a:off x="2336393"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2" name="Text Placeholder 18">
            <a:extLst>
              <a:ext uri="{FF2B5EF4-FFF2-40B4-BE49-F238E27FC236}">
                <a16:creationId xmlns:a16="http://schemas.microsoft.com/office/drawing/2014/main" id="{6D33E218-962C-4DAD-A15C-4D53A1ED220B}"/>
              </a:ext>
            </a:extLst>
          </p:cNvPr>
          <p:cNvSpPr>
            <a:spLocks noGrp="1"/>
          </p:cNvSpPr>
          <p:nvPr>
            <p:ph type="body" sz="quarter" idx="31" hasCustomPrompt="1"/>
          </p:nvPr>
        </p:nvSpPr>
        <p:spPr>
          <a:xfrm>
            <a:off x="428447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3" name="Text Placeholder 18">
            <a:extLst>
              <a:ext uri="{FF2B5EF4-FFF2-40B4-BE49-F238E27FC236}">
                <a16:creationId xmlns:a16="http://schemas.microsoft.com/office/drawing/2014/main" id="{DB8C822B-8927-4BD5-BC23-58478D7CCA46}"/>
              </a:ext>
            </a:extLst>
          </p:cNvPr>
          <p:cNvSpPr>
            <a:spLocks noGrp="1"/>
          </p:cNvSpPr>
          <p:nvPr>
            <p:ph type="body" sz="quarter" idx="32" hasCustomPrompt="1"/>
          </p:nvPr>
        </p:nvSpPr>
        <p:spPr>
          <a:xfrm>
            <a:off x="623601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4" name="Text Placeholder 18">
            <a:extLst>
              <a:ext uri="{FF2B5EF4-FFF2-40B4-BE49-F238E27FC236}">
                <a16:creationId xmlns:a16="http://schemas.microsoft.com/office/drawing/2014/main" id="{68C8495B-5E84-48CA-A633-899147746B7C}"/>
              </a:ext>
            </a:extLst>
          </p:cNvPr>
          <p:cNvSpPr>
            <a:spLocks noGrp="1"/>
          </p:cNvSpPr>
          <p:nvPr>
            <p:ph type="body" sz="quarter" idx="33" hasCustomPrompt="1"/>
          </p:nvPr>
        </p:nvSpPr>
        <p:spPr>
          <a:xfrm>
            <a:off x="8187565"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5" name="Text Placeholder 18">
            <a:extLst>
              <a:ext uri="{FF2B5EF4-FFF2-40B4-BE49-F238E27FC236}">
                <a16:creationId xmlns:a16="http://schemas.microsoft.com/office/drawing/2014/main" id="{6620288C-B699-44F1-902A-99B5F9C12692}"/>
              </a:ext>
            </a:extLst>
          </p:cNvPr>
          <p:cNvSpPr>
            <a:spLocks noGrp="1"/>
          </p:cNvSpPr>
          <p:nvPr>
            <p:ph type="body" sz="quarter" idx="34" hasCustomPrompt="1"/>
          </p:nvPr>
        </p:nvSpPr>
        <p:spPr>
          <a:xfrm>
            <a:off x="1013911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6" name="Text Placeholder 18">
            <a:extLst>
              <a:ext uri="{FF2B5EF4-FFF2-40B4-BE49-F238E27FC236}">
                <a16:creationId xmlns:a16="http://schemas.microsoft.com/office/drawing/2014/main" id="{7F39F23E-5457-4025-8200-9DCF267914BF}"/>
              </a:ext>
            </a:extLst>
          </p:cNvPr>
          <p:cNvSpPr>
            <a:spLocks noGrp="1"/>
          </p:cNvSpPr>
          <p:nvPr>
            <p:ph type="body" sz="quarter" idx="35" hasCustomPrompt="1"/>
          </p:nvPr>
        </p:nvSpPr>
        <p:spPr>
          <a:xfrm>
            <a:off x="2336393"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7" name="Text Placeholder 18">
            <a:extLst>
              <a:ext uri="{FF2B5EF4-FFF2-40B4-BE49-F238E27FC236}">
                <a16:creationId xmlns:a16="http://schemas.microsoft.com/office/drawing/2014/main" id="{CDC4DA34-25B4-42E5-82B3-93A11E25FC53}"/>
              </a:ext>
            </a:extLst>
          </p:cNvPr>
          <p:cNvSpPr>
            <a:spLocks noGrp="1"/>
          </p:cNvSpPr>
          <p:nvPr>
            <p:ph type="body" sz="quarter" idx="36" hasCustomPrompt="1"/>
          </p:nvPr>
        </p:nvSpPr>
        <p:spPr>
          <a:xfrm>
            <a:off x="428447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8" name="Text Placeholder 18">
            <a:extLst>
              <a:ext uri="{FF2B5EF4-FFF2-40B4-BE49-F238E27FC236}">
                <a16:creationId xmlns:a16="http://schemas.microsoft.com/office/drawing/2014/main" id="{2CEA894A-846B-4DBC-AC50-5B0FB599C136}"/>
              </a:ext>
            </a:extLst>
          </p:cNvPr>
          <p:cNvSpPr>
            <a:spLocks noGrp="1"/>
          </p:cNvSpPr>
          <p:nvPr>
            <p:ph type="body" sz="quarter" idx="37" hasCustomPrompt="1"/>
          </p:nvPr>
        </p:nvSpPr>
        <p:spPr>
          <a:xfrm>
            <a:off x="623601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9" name="Text Placeholder 18">
            <a:extLst>
              <a:ext uri="{FF2B5EF4-FFF2-40B4-BE49-F238E27FC236}">
                <a16:creationId xmlns:a16="http://schemas.microsoft.com/office/drawing/2014/main" id="{01DC45DC-A9EF-4356-92AD-0362EFA972E1}"/>
              </a:ext>
            </a:extLst>
          </p:cNvPr>
          <p:cNvSpPr>
            <a:spLocks noGrp="1"/>
          </p:cNvSpPr>
          <p:nvPr>
            <p:ph type="body" sz="quarter" idx="38" hasCustomPrompt="1"/>
          </p:nvPr>
        </p:nvSpPr>
        <p:spPr>
          <a:xfrm>
            <a:off x="8187565"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50" name="Text Placeholder 18">
            <a:extLst>
              <a:ext uri="{FF2B5EF4-FFF2-40B4-BE49-F238E27FC236}">
                <a16:creationId xmlns:a16="http://schemas.microsoft.com/office/drawing/2014/main" id="{6B432251-E7B9-4C27-BA9F-C6B7CAA21D41}"/>
              </a:ext>
            </a:extLst>
          </p:cNvPr>
          <p:cNvSpPr>
            <a:spLocks noGrp="1"/>
          </p:cNvSpPr>
          <p:nvPr>
            <p:ph type="body" sz="quarter" idx="39" hasCustomPrompt="1"/>
          </p:nvPr>
        </p:nvSpPr>
        <p:spPr>
          <a:xfrm>
            <a:off x="1013911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75" name="Picture Placeholder 4">
            <a:extLst>
              <a:ext uri="{FF2B5EF4-FFF2-40B4-BE49-F238E27FC236}">
                <a16:creationId xmlns:a16="http://schemas.microsoft.com/office/drawing/2014/main" id="{BBF5A094-EA43-4E44-96CD-6C3474132A8B}"/>
              </a:ext>
            </a:extLst>
          </p:cNvPr>
          <p:cNvSpPr>
            <a:spLocks noGrp="1"/>
          </p:cNvSpPr>
          <p:nvPr>
            <p:ph type="pic" sz="quarter" idx="40"/>
          </p:nvPr>
        </p:nvSpPr>
        <p:spPr>
          <a:xfrm>
            <a:off x="381000"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6" name="Picture Placeholder 4">
            <a:extLst>
              <a:ext uri="{FF2B5EF4-FFF2-40B4-BE49-F238E27FC236}">
                <a16:creationId xmlns:a16="http://schemas.microsoft.com/office/drawing/2014/main" id="{22505DF2-90DF-44CC-97A2-D36213AF32A0}"/>
              </a:ext>
            </a:extLst>
          </p:cNvPr>
          <p:cNvSpPr>
            <a:spLocks noGrp="1"/>
          </p:cNvSpPr>
          <p:nvPr>
            <p:ph type="pic" sz="quarter" idx="41"/>
          </p:nvPr>
        </p:nvSpPr>
        <p:spPr>
          <a:xfrm>
            <a:off x="2332547"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7" name="Picture Placeholder 4">
            <a:extLst>
              <a:ext uri="{FF2B5EF4-FFF2-40B4-BE49-F238E27FC236}">
                <a16:creationId xmlns:a16="http://schemas.microsoft.com/office/drawing/2014/main" id="{2EA1C2AF-DFDC-4B7C-BFBC-07F57356138C}"/>
              </a:ext>
            </a:extLst>
          </p:cNvPr>
          <p:cNvSpPr>
            <a:spLocks noGrp="1"/>
          </p:cNvSpPr>
          <p:nvPr>
            <p:ph type="pic" sz="quarter" idx="42"/>
          </p:nvPr>
        </p:nvSpPr>
        <p:spPr>
          <a:xfrm>
            <a:off x="428409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8" name="Picture Placeholder 4">
            <a:extLst>
              <a:ext uri="{FF2B5EF4-FFF2-40B4-BE49-F238E27FC236}">
                <a16:creationId xmlns:a16="http://schemas.microsoft.com/office/drawing/2014/main" id="{D5C5843D-D698-43B6-ABB6-B9F27B182EF0}"/>
              </a:ext>
            </a:extLst>
          </p:cNvPr>
          <p:cNvSpPr>
            <a:spLocks noGrp="1"/>
          </p:cNvSpPr>
          <p:nvPr>
            <p:ph type="pic" sz="quarter" idx="43"/>
          </p:nvPr>
        </p:nvSpPr>
        <p:spPr>
          <a:xfrm>
            <a:off x="6235641"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9" name="Picture Placeholder 4">
            <a:extLst>
              <a:ext uri="{FF2B5EF4-FFF2-40B4-BE49-F238E27FC236}">
                <a16:creationId xmlns:a16="http://schemas.microsoft.com/office/drawing/2014/main" id="{58501016-1C45-4B09-8796-AA5402991F2F}"/>
              </a:ext>
            </a:extLst>
          </p:cNvPr>
          <p:cNvSpPr>
            <a:spLocks noGrp="1"/>
          </p:cNvSpPr>
          <p:nvPr>
            <p:ph type="pic" sz="quarter" idx="44"/>
          </p:nvPr>
        </p:nvSpPr>
        <p:spPr>
          <a:xfrm>
            <a:off x="8187188"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1" name="Text Placeholder 18">
            <a:extLst>
              <a:ext uri="{FF2B5EF4-FFF2-40B4-BE49-F238E27FC236}">
                <a16:creationId xmlns:a16="http://schemas.microsoft.com/office/drawing/2014/main" id="{0DFDDD51-B3E6-46B6-B91E-9AE73119E41F}"/>
              </a:ext>
            </a:extLst>
          </p:cNvPr>
          <p:cNvSpPr>
            <a:spLocks noGrp="1"/>
          </p:cNvSpPr>
          <p:nvPr>
            <p:ph type="body" sz="quarter" idx="45" hasCustomPrompt="1"/>
          </p:nvPr>
        </p:nvSpPr>
        <p:spPr>
          <a:xfrm>
            <a:off x="38175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82" name="Text Placeholder 18">
            <a:extLst>
              <a:ext uri="{FF2B5EF4-FFF2-40B4-BE49-F238E27FC236}">
                <a16:creationId xmlns:a16="http://schemas.microsoft.com/office/drawing/2014/main" id="{B1ECAE5B-08EA-40DE-A39C-54BD83C530E9}"/>
              </a:ext>
            </a:extLst>
          </p:cNvPr>
          <p:cNvSpPr>
            <a:spLocks noGrp="1"/>
          </p:cNvSpPr>
          <p:nvPr>
            <p:ph type="body" sz="quarter" idx="46" hasCustomPrompt="1"/>
          </p:nvPr>
        </p:nvSpPr>
        <p:spPr>
          <a:xfrm>
            <a:off x="38175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83" name="Picture Placeholder 4">
            <a:extLst>
              <a:ext uri="{FF2B5EF4-FFF2-40B4-BE49-F238E27FC236}">
                <a16:creationId xmlns:a16="http://schemas.microsoft.com/office/drawing/2014/main" id="{470F3C2F-24F4-43D9-8584-6F908CD03852}"/>
              </a:ext>
            </a:extLst>
          </p:cNvPr>
          <p:cNvSpPr>
            <a:spLocks noGrp="1"/>
          </p:cNvSpPr>
          <p:nvPr>
            <p:ph type="pic" sz="quarter" idx="47"/>
          </p:nvPr>
        </p:nvSpPr>
        <p:spPr>
          <a:xfrm>
            <a:off x="1013873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9" name="Text Placeholder 18">
            <a:extLst>
              <a:ext uri="{FF2B5EF4-FFF2-40B4-BE49-F238E27FC236}">
                <a16:creationId xmlns:a16="http://schemas.microsoft.com/office/drawing/2014/main" id="{D0376FB2-EC0B-4535-96EB-CB81DCB3CA27}"/>
              </a:ext>
            </a:extLst>
          </p:cNvPr>
          <p:cNvSpPr>
            <a:spLocks noGrp="1"/>
          </p:cNvSpPr>
          <p:nvPr>
            <p:ph type="body" sz="quarter" idx="48" hasCustomPrompt="1"/>
          </p:nvPr>
        </p:nvSpPr>
        <p:spPr>
          <a:xfrm>
            <a:off x="2336393"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0" name="Text Placeholder 18">
            <a:extLst>
              <a:ext uri="{FF2B5EF4-FFF2-40B4-BE49-F238E27FC236}">
                <a16:creationId xmlns:a16="http://schemas.microsoft.com/office/drawing/2014/main" id="{6B4C7AF3-E97D-4E58-9EEA-3BC797639049}"/>
              </a:ext>
            </a:extLst>
          </p:cNvPr>
          <p:cNvSpPr>
            <a:spLocks noGrp="1"/>
          </p:cNvSpPr>
          <p:nvPr>
            <p:ph type="body" sz="quarter" idx="49" hasCustomPrompt="1"/>
          </p:nvPr>
        </p:nvSpPr>
        <p:spPr>
          <a:xfrm>
            <a:off x="428447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1" name="Text Placeholder 18">
            <a:extLst>
              <a:ext uri="{FF2B5EF4-FFF2-40B4-BE49-F238E27FC236}">
                <a16:creationId xmlns:a16="http://schemas.microsoft.com/office/drawing/2014/main" id="{DFF6C7BA-EE07-42C9-8C64-2187E0777D70}"/>
              </a:ext>
            </a:extLst>
          </p:cNvPr>
          <p:cNvSpPr>
            <a:spLocks noGrp="1"/>
          </p:cNvSpPr>
          <p:nvPr>
            <p:ph type="body" sz="quarter" idx="50" hasCustomPrompt="1"/>
          </p:nvPr>
        </p:nvSpPr>
        <p:spPr>
          <a:xfrm>
            <a:off x="623601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2" name="Text Placeholder 18">
            <a:extLst>
              <a:ext uri="{FF2B5EF4-FFF2-40B4-BE49-F238E27FC236}">
                <a16:creationId xmlns:a16="http://schemas.microsoft.com/office/drawing/2014/main" id="{07E28D6F-6092-43D9-8714-80D6C73C610B}"/>
              </a:ext>
            </a:extLst>
          </p:cNvPr>
          <p:cNvSpPr>
            <a:spLocks noGrp="1"/>
          </p:cNvSpPr>
          <p:nvPr>
            <p:ph type="body" sz="quarter" idx="51" hasCustomPrompt="1"/>
          </p:nvPr>
        </p:nvSpPr>
        <p:spPr>
          <a:xfrm>
            <a:off x="8187565"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3" name="Text Placeholder 18">
            <a:extLst>
              <a:ext uri="{FF2B5EF4-FFF2-40B4-BE49-F238E27FC236}">
                <a16:creationId xmlns:a16="http://schemas.microsoft.com/office/drawing/2014/main" id="{2FFDB61B-B753-46DE-83F0-1C3637288BF7}"/>
              </a:ext>
            </a:extLst>
          </p:cNvPr>
          <p:cNvSpPr>
            <a:spLocks noGrp="1"/>
          </p:cNvSpPr>
          <p:nvPr>
            <p:ph type="body" sz="quarter" idx="52" hasCustomPrompt="1"/>
          </p:nvPr>
        </p:nvSpPr>
        <p:spPr>
          <a:xfrm>
            <a:off x="1013911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4" name="Text Placeholder 18">
            <a:extLst>
              <a:ext uri="{FF2B5EF4-FFF2-40B4-BE49-F238E27FC236}">
                <a16:creationId xmlns:a16="http://schemas.microsoft.com/office/drawing/2014/main" id="{8D2E891C-532D-4119-8670-3BEC600C36DC}"/>
              </a:ext>
            </a:extLst>
          </p:cNvPr>
          <p:cNvSpPr>
            <a:spLocks noGrp="1"/>
          </p:cNvSpPr>
          <p:nvPr>
            <p:ph type="body" sz="quarter" idx="53" hasCustomPrompt="1"/>
          </p:nvPr>
        </p:nvSpPr>
        <p:spPr>
          <a:xfrm>
            <a:off x="2336393"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5" name="Text Placeholder 18">
            <a:extLst>
              <a:ext uri="{FF2B5EF4-FFF2-40B4-BE49-F238E27FC236}">
                <a16:creationId xmlns:a16="http://schemas.microsoft.com/office/drawing/2014/main" id="{6856F5CA-5435-4721-B44A-B2C58E2776A6}"/>
              </a:ext>
            </a:extLst>
          </p:cNvPr>
          <p:cNvSpPr>
            <a:spLocks noGrp="1"/>
          </p:cNvSpPr>
          <p:nvPr>
            <p:ph type="body" sz="quarter" idx="54" hasCustomPrompt="1"/>
          </p:nvPr>
        </p:nvSpPr>
        <p:spPr>
          <a:xfrm>
            <a:off x="428447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6" name="Text Placeholder 18">
            <a:extLst>
              <a:ext uri="{FF2B5EF4-FFF2-40B4-BE49-F238E27FC236}">
                <a16:creationId xmlns:a16="http://schemas.microsoft.com/office/drawing/2014/main" id="{9B11DBD6-7413-4761-BD6F-B96A3A6F3109}"/>
              </a:ext>
            </a:extLst>
          </p:cNvPr>
          <p:cNvSpPr>
            <a:spLocks noGrp="1"/>
          </p:cNvSpPr>
          <p:nvPr>
            <p:ph type="body" sz="quarter" idx="55" hasCustomPrompt="1"/>
          </p:nvPr>
        </p:nvSpPr>
        <p:spPr>
          <a:xfrm>
            <a:off x="623601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7" name="Text Placeholder 18">
            <a:extLst>
              <a:ext uri="{FF2B5EF4-FFF2-40B4-BE49-F238E27FC236}">
                <a16:creationId xmlns:a16="http://schemas.microsoft.com/office/drawing/2014/main" id="{22A73A65-88DD-42EF-A47D-43A9D1DA5B97}"/>
              </a:ext>
            </a:extLst>
          </p:cNvPr>
          <p:cNvSpPr>
            <a:spLocks noGrp="1"/>
          </p:cNvSpPr>
          <p:nvPr>
            <p:ph type="body" sz="quarter" idx="56" hasCustomPrompt="1"/>
          </p:nvPr>
        </p:nvSpPr>
        <p:spPr>
          <a:xfrm>
            <a:off x="8187565"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8" name="Text Placeholder 18">
            <a:extLst>
              <a:ext uri="{FF2B5EF4-FFF2-40B4-BE49-F238E27FC236}">
                <a16:creationId xmlns:a16="http://schemas.microsoft.com/office/drawing/2014/main" id="{335142EF-6A8E-4680-B035-78CD1AC66BC3}"/>
              </a:ext>
            </a:extLst>
          </p:cNvPr>
          <p:cNvSpPr>
            <a:spLocks noGrp="1"/>
          </p:cNvSpPr>
          <p:nvPr>
            <p:ph type="body" sz="quarter" idx="57" hasCustomPrompt="1"/>
          </p:nvPr>
        </p:nvSpPr>
        <p:spPr>
          <a:xfrm>
            <a:off x="1013911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99" name="Straight Connector 98">
            <a:extLst>
              <a:ext uri="{FF2B5EF4-FFF2-40B4-BE49-F238E27FC236}">
                <a16:creationId xmlns:a16="http://schemas.microsoft.com/office/drawing/2014/main" id="{09D7ED6E-8458-4133-B25C-4CBAF700D25E}"/>
              </a:ext>
            </a:extLst>
          </p:cNvPr>
          <p:cNvCxnSpPr>
            <a:cxnSpLocks/>
          </p:cNvCxnSpPr>
          <p:nvPr userDrawn="1"/>
        </p:nvCxnSpPr>
        <p:spPr>
          <a:xfrm>
            <a:off x="381000"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194BED3-6701-47C2-B1FD-F0131A2E75C5}"/>
              </a:ext>
            </a:extLst>
          </p:cNvPr>
          <p:cNvCxnSpPr>
            <a:cxnSpLocks/>
          </p:cNvCxnSpPr>
          <p:nvPr userDrawn="1"/>
        </p:nvCxnSpPr>
        <p:spPr>
          <a:xfrm>
            <a:off x="2331461"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4C23FCA-A0D7-41A2-A2FB-CDB6B8FC63CB}"/>
              </a:ext>
            </a:extLst>
          </p:cNvPr>
          <p:cNvCxnSpPr>
            <a:cxnSpLocks/>
          </p:cNvCxnSpPr>
          <p:nvPr userDrawn="1"/>
        </p:nvCxnSpPr>
        <p:spPr>
          <a:xfrm>
            <a:off x="428300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25F3321-4DB0-43FD-8CFC-02D09007B362}"/>
              </a:ext>
            </a:extLst>
          </p:cNvPr>
          <p:cNvCxnSpPr>
            <a:cxnSpLocks/>
          </p:cNvCxnSpPr>
          <p:nvPr userDrawn="1"/>
        </p:nvCxnSpPr>
        <p:spPr>
          <a:xfrm>
            <a:off x="6234555"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BFC319E-5796-4E60-AD50-51BFB6820B8D}"/>
              </a:ext>
            </a:extLst>
          </p:cNvPr>
          <p:cNvCxnSpPr>
            <a:cxnSpLocks/>
          </p:cNvCxnSpPr>
          <p:nvPr userDrawn="1"/>
        </p:nvCxnSpPr>
        <p:spPr>
          <a:xfrm>
            <a:off x="8186102"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38D850E-4F17-4C7C-A69D-560AC05F33B6}"/>
              </a:ext>
            </a:extLst>
          </p:cNvPr>
          <p:cNvCxnSpPr>
            <a:cxnSpLocks/>
          </p:cNvCxnSpPr>
          <p:nvPr userDrawn="1"/>
        </p:nvCxnSpPr>
        <p:spPr>
          <a:xfrm>
            <a:off x="1013764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80DF329-125D-4CC2-BBA2-EA246711CB58}"/>
              </a:ext>
            </a:extLst>
          </p:cNvPr>
          <p:cNvCxnSpPr>
            <a:cxnSpLocks/>
          </p:cNvCxnSpPr>
          <p:nvPr userDrawn="1"/>
        </p:nvCxnSpPr>
        <p:spPr>
          <a:xfrm>
            <a:off x="381000"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DAF24F6-CD50-4412-9EED-A94047F94E18}"/>
              </a:ext>
            </a:extLst>
          </p:cNvPr>
          <p:cNvCxnSpPr>
            <a:cxnSpLocks/>
          </p:cNvCxnSpPr>
          <p:nvPr userDrawn="1"/>
        </p:nvCxnSpPr>
        <p:spPr>
          <a:xfrm>
            <a:off x="2331461"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2A524FC-C50C-47D9-865F-A07E99E80C7C}"/>
              </a:ext>
            </a:extLst>
          </p:cNvPr>
          <p:cNvCxnSpPr>
            <a:cxnSpLocks/>
          </p:cNvCxnSpPr>
          <p:nvPr userDrawn="1"/>
        </p:nvCxnSpPr>
        <p:spPr>
          <a:xfrm>
            <a:off x="428300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2CBA07F-04FF-4B61-95C7-77E5F0AF34B7}"/>
              </a:ext>
            </a:extLst>
          </p:cNvPr>
          <p:cNvCxnSpPr>
            <a:cxnSpLocks/>
          </p:cNvCxnSpPr>
          <p:nvPr userDrawn="1"/>
        </p:nvCxnSpPr>
        <p:spPr>
          <a:xfrm>
            <a:off x="6234555"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A51649-F451-42FE-AFF9-85E5C8EF4A6A}"/>
              </a:ext>
            </a:extLst>
          </p:cNvPr>
          <p:cNvCxnSpPr>
            <a:cxnSpLocks/>
          </p:cNvCxnSpPr>
          <p:nvPr userDrawn="1"/>
        </p:nvCxnSpPr>
        <p:spPr>
          <a:xfrm>
            <a:off x="8186102"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024DF6-4254-40FA-B5BA-0683ACE870BD}"/>
              </a:ext>
            </a:extLst>
          </p:cNvPr>
          <p:cNvCxnSpPr>
            <a:cxnSpLocks/>
          </p:cNvCxnSpPr>
          <p:nvPr userDrawn="1"/>
        </p:nvCxnSpPr>
        <p:spPr>
          <a:xfrm>
            <a:off x="1013764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B291A03-0B8B-40F9-AA17-16514CF563A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724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k Content-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4604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k Content- Just Header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132840BC-21B0-499A-9D86-D5011E0AF95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76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k Content- General U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CF972857-5763-4F0E-B21A-08ABDB2203C3}"/>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42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k Content- Copy/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DDB53E48-9D7F-46FA-8CB9-FEE43C12851B}"/>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Chart Placeholder 7">
            <a:extLst>
              <a:ext uri="{FF2B5EF4-FFF2-40B4-BE49-F238E27FC236}">
                <a16:creationId xmlns:a16="http://schemas.microsoft.com/office/drawing/2014/main" id="{F7E7C804-CEFA-4DE8-9C89-DEAE5091E930}"/>
              </a:ext>
            </a:extLst>
          </p:cNvPr>
          <p:cNvSpPr>
            <a:spLocks noGrp="1"/>
          </p:cNvSpPr>
          <p:nvPr>
            <p:ph type="chart" sz="quarter" idx="13"/>
          </p:nvPr>
        </p:nvSpPr>
        <p:spPr>
          <a:xfrm>
            <a:off x="6232525" y="1828800"/>
            <a:ext cx="5578475" cy="4724400"/>
          </a:xfrm>
        </p:spPr>
        <p:txBody>
          <a:bodyPr tIns="731520" anchor="ctr">
            <a:normAutofit/>
          </a:bodyPr>
          <a:lstStyle>
            <a:lvl1pPr marL="0" indent="0" algn="ctr">
              <a:buNone/>
              <a:defRPr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6" name="Straight Connector 5">
            <a:extLst>
              <a:ext uri="{FF2B5EF4-FFF2-40B4-BE49-F238E27FC236}">
                <a16:creationId xmlns:a16="http://schemas.microsoft.com/office/drawing/2014/main" id="{4801C81A-9DB7-4A53-B891-D7A512A4945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968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k Content- 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5" name="Text Placeholder 5">
            <a:extLst>
              <a:ext uri="{FF2B5EF4-FFF2-40B4-BE49-F238E27FC236}">
                <a16:creationId xmlns:a16="http://schemas.microsoft.com/office/drawing/2014/main" id="{BE7D228D-40A8-4030-8771-94DCA74ADA69}"/>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8BF46CD4-BB63-42F7-82BC-66C492FC540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612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k Content- Chart + Sta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Text Placeholder 5">
            <a:extLst>
              <a:ext uri="{FF2B5EF4-FFF2-40B4-BE49-F238E27FC236}">
                <a16:creationId xmlns:a16="http://schemas.microsoft.com/office/drawing/2014/main" id="{C7A625B0-9468-4C9F-A92D-C12FBA67B2FD}"/>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9" name="Straight Connector 8">
            <a:extLst>
              <a:ext uri="{FF2B5EF4-FFF2-40B4-BE49-F238E27FC236}">
                <a16:creationId xmlns:a16="http://schemas.microsoft.com/office/drawing/2014/main" id="{524FA242-4BC7-483D-9A03-8DEC35CCA375}"/>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6461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k Content- 2 Char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7" name="Text Placeholder 5">
            <a:extLst>
              <a:ext uri="{FF2B5EF4-FFF2-40B4-BE49-F238E27FC236}">
                <a16:creationId xmlns:a16="http://schemas.microsoft.com/office/drawing/2014/main" id="{3EDF1CDA-17D8-4D84-88B8-124BF6AF2A16}"/>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6A31FFAC-FA0E-417B-843C-F8ED477889F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6059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ctr">
              <a:buNone/>
              <a:defRPr sz="1200">
                <a:solidFill>
                  <a:schemeClr val="bg1"/>
                </a:solidFill>
              </a:defRPr>
            </a:lvl1pPr>
          </a:lstStyle>
          <a:p>
            <a:r>
              <a:rPr lang="en-GB"/>
              <a:t>Click here and insert picture via Templafy</a:t>
            </a:r>
          </a:p>
        </p:txBody>
      </p:sp>
      <p:sp>
        <p:nvSpPr>
          <p:cNvPr id="2" name="Title 1"/>
          <p:cNvSpPr>
            <a:spLocks noGrp="1"/>
          </p:cNvSpPr>
          <p:nvPr>
            <p:ph type="ctrTitle" hasCustomPrompt="1"/>
          </p:nvPr>
        </p:nvSpPr>
        <p:spPr>
          <a:xfrm>
            <a:off x="500063" y="2492375"/>
            <a:ext cx="5595937"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0" name="Logo Placeholder 9"/>
          <p:cNvSpPr>
            <a:spLocks noGrp="1"/>
          </p:cNvSpPr>
          <p:nvPr>
            <p:ph type="body" sz="quarter" idx="14" hasCustomPrompt="1"/>
          </p:nvPr>
        </p:nvSpPr>
        <p:spPr>
          <a:xfrm>
            <a:off x="9784233" y="6057019"/>
            <a:ext cx="1905001" cy="426384"/>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6494976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tx1"/>
                </a:solidFill>
              </a:defRPr>
            </a:lvl1pPr>
          </a:lstStyle>
          <a:p>
            <a:r>
              <a:rPr lang="en-GB"/>
              <a:t>Click to add title</a:t>
            </a:r>
          </a:p>
        </p:txBody>
      </p:sp>
      <p:sp>
        <p:nvSpPr>
          <p:cNvPr id="8" name="Picture Placeholder 7"/>
          <p:cNvSpPr>
            <a:spLocks noGrp="1"/>
          </p:cNvSpPr>
          <p:nvPr>
            <p:ph type="pic" sz="quarter" idx="13" hasCustomPrompt="1"/>
          </p:nvPr>
        </p:nvSpPr>
        <p:spPr>
          <a:xfrm>
            <a:off x="6218238" y="492125"/>
            <a:ext cx="5472112" cy="5145088"/>
          </a:xfrm>
          <a:noFill/>
        </p:spPr>
        <p:txBody>
          <a:bodyPr lIns="144000" tIns="108000"/>
          <a:lstStyle>
            <a:lvl1pPr marL="0" indent="0" algn="ctr">
              <a:buNone/>
              <a:defRPr sz="1200">
                <a:solidFill>
                  <a:schemeClr val="tx1"/>
                </a:solidFill>
              </a:defRPr>
            </a:lvl1pPr>
          </a:lstStyle>
          <a:p>
            <a:r>
              <a:rPr lang="en-GB"/>
              <a:t>Click here and insert picture via Templafy</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tx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tx1"/>
                </a:solidFill>
              </a:defRPr>
            </a:lvl1pPr>
          </a:lstStyle>
          <a:p>
            <a:r>
              <a:rPr lang="en-US"/>
              <a:t>September 20, 2022</a:t>
            </a:r>
            <a:endParaRPr lang="en-GB"/>
          </a:p>
        </p:txBody>
      </p:sp>
      <p:pic>
        <p:nvPicPr>
          <p:cNvPr id="22" name="Picture 21">
            <a:extLst>
              <a:ext uri="{FF2B5EF4-FFF2-40B4-BE49-F238E27FC236}">
                <a16:creationId xmlns:a16="http://schemas.microsoft.com/office/drawing/2014/main" id="{9A7553E4-9495-4C62-83B3-76F11C412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5000" cy="425604"/>
          </a:xfrm>
          <a:prstGeom prst="rect">
            <a:avLst/>
          </a:prstGeom>
        </p:spPr>
      </p:pic>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7727064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8940"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0997"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pic>
        <p:nvPicPr>
          <p:cNvPr id="9" name="Logo">
            <a:extLst>
              <a:ext uri="{FF2B5EF4-FFF2-40B4-BE49-F238E27FC236}">
                <a16:creationId xmlns:a16="http://schemas.microsoft.com/office/drawing/2014/main" id="{7048F7A2-A910-4758-AA3D-CD67AF0CD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4400" cy="425470"/>
          </a:xfrm>
          <a:prstGeom prst="rect">
            <a:avLst/>
          </a:prstGeom>
        </p:spPr>
      </p:pic>
    </p:spTree>
    <p:extLst>
      <p:ext uri="{BB962C8B-B14F-4D97-AF65-F5344CB8AC3E}">
        <p14:creationId xmlns:p14="http://schemas.microsoft.com/office/powerpoint/2010/main" val="42660241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genda 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bg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0"/>
            <a:ext cx="954087"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0"/>
            <a:ext cx="4546601"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bg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bg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bg1"/>
                </a:solidFill>
              </a:defRPr>
            </a:lvl1pPr>
          </a:lstStyle>
          <a:p>
            <a:fld id="{43A204BC-C5BA-4EF4-ABC8-D45123A0C528}" type="slidenum">
              <a:rPr lang="en-GB" smtClean="0"/>
              <a:pPr/>
              <a:t>‹#›</a:t>
            </a:fld>
            <a:endParaRPr lang="en-GB"/>
          </a:p>
        </p:txBody>
      </p:sp>
      <p:pic>
        <p:nvPicPr>
          <p:cNvPr id="11" name="Picture 10">
            <a:extLst>
              <a:ext uri="{FF2B5EF4-FFF2-40B4-BE49-F238E27FC236}">
                <a16:creationId xmlns:a16="http://schemas.microsoft.com/office/drawing/2014/main" id="{11D98D28-9108-4EC2-92D0-619C856BF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6632139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tx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1"/>
            <a:ext cx="954087"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1"/>
            <a:ext cx="4546601"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tx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tx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tx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tx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3915079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troducti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6334-9261-4B58-9174-1059920D6CE0}"/>
              </a:ext>
            </a:extLst>
          </p:cNvPr>
          <p:cNvSpPr>
            <a:spLocks noGrp="1"/>
          </p:cNvSpPr>
          <p:nvPr>
            <p:ph type="title" hasCustomPrompt="1"/>
          </p:nvPr>
        </p:nvSpPr>
        <p:spPr>
          <a:xfrm>
            <a:off x="500400" y="501649"/>
            <a:ext cx="5484476" cy="1990726"/>
          </a:xfrm>
        </p:spPr>
        <p:txBody>
          <a:bodyPr/>
          <a:lstStyle>
            <a:lvl1pPr marL="0" indent="0">
              <a:buFontTx/>
              <a:buNone/>
              <a:tabLst>
                <a:tab pos="936000" algn="l"/>
              </a:tabLst>
              <a:defRPr sz="4000"/>
            </a:lvl1pPr>
          </a:lstStyle>
          <a:p>
            <a:r>
              <a:rPr lang="en-GB" noProof="0"/>
              <a:t>Click to add title, tab for first line indent</a:t>
            </a:r>
            <a:endParaRPr lang="en-GB"/>
          </a:p>
        </p:txBody>
      </p:sp>
      <p:sp>
        <p:nvSpPr>
          <p:cNvPr id="3" name="Footer Placeholder 2">
            <a:extLst>
              <a:ext uri="{FF2B5EF4-FFF2-40B4-BE49-F238E27FC236}">
                <a16:creationId xmlns:a16="http://schemas.microsoft.com/office/drawing/2014/main" id="{B097E6BB-0526-4ECF-A7B6-F012FA93D06B}"/>
              </a:ext>
            </a:extLst>
          </p:cNvPr>
          <p:cNvSpPr>
            <a:spLocks noGrp="1"/>
          </p:cNvSpPr>
          <p:nvPr>
            <p:ph type="ftr" sz="quarter" idx="10"/>
          </p:nvPr>
        </p:nvSpPr>
        <p:spPr/>
        <p:txBody>
          <a:bodyPr/>
          <a:lstStyle/>
          <a:p>
            <a:r>
              <a:rPr lang="it-IT"/>
              <a:t>Carlo Bertani, Maersk, Inland Decarbonization Lead</a:t>
            </a:r>
            <a:endParaRPr lang="en-GB"/>
          </a:p>
        </p:txBody>
      </p:sp>
      <p:sp>
        <p:nvSpPr>
          <p:cNvPr id="4" name="Slide Number Placeholder 3">
            <a:extLst>
              <a:ext uri="{FF2B5EF4-FFF2-40B4-BE49-F238E27FC236}">
                <a16:creationId xmlns:a16="http://schemas.microsoft.com/office/drawing/2014/main" id="{08AE9849-36F9-4EC3-BE81-D2FC41D399AC}"/>
              </a:ext>
            </a:extLst>
          </p:cNvPr>
          <p:cNvSpPr>
            <a:spLocks noGrp="1"/>
          </p:cNvSpPr>
          <p:nvPr>
            <p:ph type="sldNum" sz="quarter" idx="11"/>
          </p:nvPr>
        </p:nvSpPr>
        <p:spPr/>
        <p:txBody>
          <a:bodyPr/>
          <a:lstStyle/>
          <a:p>
            <a:fld id="{43A204BC-C5BA-4EF4-ABC8-D45123A0C528}" type="slidenum">
              <a:rPr lang="en-GB" smtClean="0"/>
              <a:pPr/>
              <a:t>‹#›</a:t>
            </a:fld>
            <a:endParaRPr lang="en-GB"/>
          </a:p>
        </p:txBody>
      </p:sp>
      <p:sp>
        <p:nvSpPr>
          <p:cNvPr id="5" name="Date Placeholder 4">
            <a:extLst>
              <a:ext uri="{FF2B5EF4-FFF2-40B4-BE49-F238E27FC236}">
                <a16:creationId xmlns:a16="http://schemas.microsoft.com/office/drawing/2014/main" id="{2ECB67E9-4625-4D5C-A0BB-D895986FA297}"/>
              </a:ext>
            </a:extLst>
          </p:cNvPr>
          <p:cNvSpPr>
            <a:spLocks noGrp="1"/>
          </p:cNvSpPr>
          <p:nvPr>
            <p:ph type="dt" sz="half" idx="12"/>
          </p:nvPr>
        </p:nvSpPr>
        <p:spPr/>
        <p:txBody>
          <a:bodyPr/>
          <a:lstStyle/>
          <a:p>
            <a:r>
              <a:rPr lang="en-US"/>
              <a:t>September 20, 2022</a:t>
            </a:r>
            <a:endParaRPr lang="en-GB"/>
          </a:p>
        </p:txBody>
      </p:sp>
      <p:sp>
        <p:nvSpPr>
          <p:cNvPr id="9" name="Text Placeholder 8">
            <a:extLst>
              <a:ext uri="{FF2B5EF4-FFF2-40B4-BE49-F238E27FC236}">
                <a16:creationId xmlns:a16="http://schemas.microsoft.com/office/drawing/2014/main" id="{6CBAD38D-0859-4790-A878-F926B90F35CB}"/>
              </a:ext>
            </a:extLst>
          </p:cNvPr>
          <p:cNvSpPr>
            <a:spLocks noGrp="1"/>
          </p:cNvSpPr>
          <p:nvPr>
            <p:ph type="body" sz="quarter" idx="13"/>
          </p:nvPr>
        </p:nvSpPr>
        <p:spPr>
          <a:xfrm>
            <a:off x="4314825" y="3521075"/>
            <a:ext cx="7375525" cy="2116138"/>
          </a:xfrm>
        </p:spPr>
        <p:txBody>
          <a:bodyPr/>
          <a:lstStyle>
            <a:lvl1pPr marL="0" indent="0">
              <a:spcAft>
                <a:spcPts val="0"/>
              </a:spcAft>
              <a:buFont typeface="Arial" panose="020B0604020202020204" pitchFamily="34" charset="0"/>
              <a:buChar char="​"/>
              <a:defRPr sz="2400">
                <a:latin typeface="+mj-lt"/>
              </a:defRPr>
            </a:lvl1pPr>
            <a:lvl2pPr marL="0" indent="0">
              <a:spcBef>
                <a:spcPts val="0"/>
              </a:spcBef>
              <a:spcAft>
                <a:spcPts val="0"/>
              </a:spcAft>
              <a:buFont typeface="Arial" panose="020B0604020202020204" pitchFamily="34" charset="0"/>
              <a:buChar char="​"/>
              <a:defRPr sz="2400">
                <a:solidFill>
                  <a:schemeClr val="accent1"/>
                </a:solidFill>
                <a:latin typeface="+mj-lt"/>
              </a:defRPr>
            </a:lvl2pPr>
            <a:lvl3pPr marL="180000" indent="-180000">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94703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3092536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88700"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1943100"/>
            <a:ext cx="3560763" cy="369411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2961292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9717451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100"/>
            <a:ext cx="35782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14825" y="1943100"/>
            <a:ext cx="73755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9478638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1"/>
            <a:ext cx="6675437" cy="14859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
        <p:nvSpPr>
          <p:cNvPr id="10" name="Content Placeholder 2">
            <a:extLst>
              <a:ext uri="{FF2B5EF4-FFF2-40B4-BE49-F238E27FC236}">
                <a16:creationId xmlns:a16="http://schemas.microsoft.com/office/drawing/2014/main" id="{CA9E8C0B-1C97-4D16-9DD8-EB4FE101D0F5}"/>
              </a:ext>
            </a:extLst>
          </p:cNvPr>
          <p:cNvSpPr>
            <a:spLocks noGrp="1"/>
          </p:cNvSpPr>
          <p:nvPr>
            <p:ph sz="quarter" idx="18" hasCustomPrompt="1"/>
          </p:nvPr>
        </p:nvSpPr>
        <p:spPr>
          <a:xfrm>
            <a:off x="493714" y="4070350"/>
            <a:ext cx="6675436" cy="156686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525518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68500"/>
            <a:ext cx="3559175" cy="36694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20394238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ur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2620800"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336073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6219989"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8059DA8A-4391-4F2F-8A22-F32154823E87}"/>
              </a:ext>
            </a:extLst>
          </p:cNvPr>
          <p:cNvSpPr>
            <a:spLocks noGrp="1"/>
          </p:cNvSpPr>
          <p:nvPr>
            <p:ph sz="half" idx="17" hasCustomPrompt="1"/>
          </p:nvPr>
        </p:nvSpPr>
        <p:spPr>
          <a:xfrm>
            <a:off x="906938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000745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ed list with numbers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4" y="412442"/>
            <a:ext cx="11188800" cy="719138"/>
          </a:xfrm>
        </p:spPr>
        <p:txBody>
          <a:bodyPr/>
          <a:lstStyle>
            <a:lvl1pPr>
              <a:defRPr sz="2400"/>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accent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8" y="1943099"/>
            <a:ext cx="9302400" cy="3694113"/>
          </a:xfrm>
        </p:spPr>
        <p:txBody>
          <a:bodyPr/>
          <a:lstStyle>
            <a:lvl1pPr marL="0" indent="0">
              <a:spcAft>
                <a:spcPts val="2400"/>
              </a:spcAft>
              <a:buNone/>
              <a:defRPr lang="en-US" sz="2800" kern="1200" dirty="0" smtClean="0">
                <a:solidFill>
                  <a:schemeClr val="tx1"/>
                </a:solidFill>
                <a:latin typeface="+mj-lt"/>
                <a:ea typeface="+mn-ea"/>
                <a:cs typeface="+mn-cs"/>
              </a:defRPr>
            </a:lvl1pPr>
          </a:lstStyle>
          <a:p>
            <a:pPr lvl="0"/>
            <a:r>
              <a:rPr lang="en-GB" noProof="0"/>
              <a:t>Click to add text</a:t>
            </a:r>
            <a:endParaRPr lang="en-GB"/>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6893536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ulleted list with numbers B">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9" y="1943099"/>
            <a:ext cx="9301164"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noProof="0"/>
              <a:t>Click to add text</a:t>
            </a:r>
            <a:endParaRPr lang="en-GB"/>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8366928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ighlight messag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323386" y="1943100"/>
            <a:ext cx="6615577" cy="2711450"/>
          </a:xfrm>
        </p:spPr>
        <p:txBody>
          <a:bodyPr/>
          <a:lstStyle>
            <a:lvl1pPr marL="0" indent="0">
              <a:buNone/>
              <a:defRPr lang="en-US" sz="23000" kern="1200" dirty="0" smtClean="0">
                <a:solidFill>
                  <a:schemeClr val="bg1"/>
                </a:solidFill>
                <a:latin typeface="+mj-lt"/>
                <a:ea typeface="+mn-ea"/>
                <a:cs typeface="+mn-cs"/>
              </a:defRPr>
            </a:lvl1pPr>
          </a:lstStyle>
          <a:p>
            <a:pPr lvl="0"/>
            <a:r>
              <a:rPr lang="en-GB"/>
              <a:t>62%</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4314825" y="5084763"/>
            <a:ext cx="7375525" cy="547687"/>
          </a:xfrm>
        </p:spPr>
        <p:txBody>
          <a:bodyPr/>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lang="en-US" sz="3000" i="0" kern="1200" dirty="0" smtClean="0">
                <a:solidFill>
                  <a:schemeClr val="bg1"/>
                </a:solidFill>
                <a:latin typeface="Maersk Text Office Light" panose="00000400000000000000" pitchFamily="2" charset="0"/>
                <a:ea typeface="+mn-ea"/>
                <a:cs typeface="+mn-cs"/>
              </a:defRPr>
            </a:lvl1pPr>
          </a:lstStyle>
          <a:p>
            <a:pPr marL="0" marR="0" lvl="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noProof="0"/>
              <a:t>Click to add </a:t>
            </a:r>
            <a:r>
              <a:rPr lang="en-GB"/>
              <a:t>text</a:t>
            </a:r>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128230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veral text box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536757-24D6-4CE3-BC82-E594F5B33A4A}"/>
              </a:ext>
            </a:extLst>
          </p:cNvPr>
          <p:cNvSpPr>
            <a:spLocks noGrp="1"/>
          </p:cNvSpPr>
          <p:nvPr>
            <p:ph type="title" hasCustomPrompt="1"/>
          </p:nvPr>
        </p:nvSpPr>
        <p:spPr/>
        <p:txBody>
          <a:bodyPr/>
          <a:lstStyle>
            <a:lvl1pPr>
              <a:defRPr/>
            </a:lvl1pPr>
          </a:lstStyle>
          <a:p>
            <a:r>
              <a:rPr lang="en-US"/>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527716"/>
            <a:ext cx="5484812" cy="1753641"/>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spcBef>
                <a:spcPts val="0"/>
              </a:spcBef>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0350"/>
            <a:ext cx="5484812" cy="1566850"/>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defRPr>
                <a:solidFill>
                  <a:schemeClr val="tx1"/>
                </a:solidFill>
              </a:defRPr>
            </a:lvl3pPr>
            <a:lvl5pPr>
              <a:defRPr>
                <a:solidFill>
                  <a:schemeClr val="tx1"/>
                </a:solidFill>
              </a:defRPr>
            </a:lvl5pPr>
          </a:lstStyle>
          <a:p>
            <a:pPr lvl="0"/>
            <a:r>
              <a:rPr lang="en-GB" noProof="0"/>
              <a:t>Click to add text</a:t>
            </a:r>
          </a:p>
          <a:p>
            <a:pPr lvl="1"/>
            <a:r>
              <a:rPr lang="en-GB" noProof="0"/>
              <a:t>2</a:t>
            </a:r>
          </a:p>
          <a:p>
            <a:pPr lvl="2"/>
            <a:r>
              <a:rPr lang="en-GB" noProof="0"/>
              <a:t>3</a:t>
            </a:r>
          </a:p>
          <a:p>
            <a:pPr lvl="3"/>
            <a:r>
              <a:rPr lang="en-GB" noProof="0"/>
              <a:t>4</a:t>
            </a:r>
          </a:p>
          <a:p>
            <a:pPr lvl="4"/>
            <a:r>
              <a:rPr lang="en-GB" noProof="0"/>
              <a:t>5</a:t>
            </a:r>
          </a:p>
          <a:p>
            <a:pPr lvl="5"/>
            <a:r>
              <a:rPr lang="en-GB" noProof="0"/>
              <a:t>6</a:t>
            </a:r>
            <a:endParaRPr lang="en-GB"/>
          </a:p>
        </p:txBody>
      </p:sp>
      <p:sp>
        <p:nvSpPr>
          <p:cNvPr id="4" name="Content Placeholder 4">
            <a:extLst>
              <a:ext uri="{FF2B5EF4-FFF2-40B4-BE49-F238E27FC236}">
                <a16:creationId xmlns:a16="http://schemas.microsoft.com/office/drawing/2014/main" id="{25700A65-5A8D-4928-8A10-F9DB7E931F98}"/>
              </a:ext>
            </a:extLst>
          </p:cNvPr>
          <p:cNvSpPr>
            <a:spLocks noGrp="1"/>
          </p:cNvSpPr>
          <p:nvPr>
            <p:ph sz="quarter" idx="25" hasCustomPrompt="1"/>
          </p:nvPr>
        </p:nvSpPr>
        <p:spPr>
          <a:xfrm>
            <a:off x="6225806" y="1527717"/>
            <a:ext cx="5467350" cy="2537993"/>
          </a:xfrm>
        </p:spPr>
        <p:txBody>
          <a:bodyPr tIns="72000"/>
          <a:lstStyle>
            <a:lvl1pPr>
              <a:defRPr sz="1100">
                <a:solidFill>
                  <a:schemeClr val="tx1"/>
                </a:solidFill>
              </a:defRPr>
            </a:lvl1pPr>
            <a:lvl2pPr>
              <a:defRPr sz="1100">
                <a:solidFill>
                  <a:schemeClr val="tx1"/>
                </a:solidFill>
              </a:defRPr>
            </a:lvl2pPr>
            <a:lvl3pPr>
              <a:defRPr sz="1100">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3" name="Text Placeholder 5">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6222999" y="4654550"/>
            <a:ext cx="4532313" cy="982663"/>
          </a:xfrm>
        </p:spPr>
        <p:txBody>
          <a:bodyPr tIns="0" numCol="2" spcCol="180000"/>
          <a:lstStyle>
            <a:lvl1pPr marL="0" indent="0">
              <a:spcAft>
                <a:spcPts val="0"/>
              </a:spcAft>
              <a:buClrTx/>
              <a:buFont typeface="Arial" panose="020B0604020202020204" pitchFamily="34" charset="0"/>
              <a:buChar char="​"/>
              <a:defRPr sz="1100" b="1">
                <a:solidFill>
                  <a:schemeClr val="accent1"/>
                </a:solidFill>
              </a:defRPr>
            </a:lvl1pPr>
            <a:lvl2pPr marL="0" indent="0">
              <a:lnSpc>
                <a:spcPct val="110000"/>
              </a:lnSpc>
              <a:spcBef>
                <a:spcPts val="0"/>
              </a:spcBef>
              <a:spcAft>
                <a:spcPts val="0"/>
              </a:spcAft>
              <a:buFont typeface="Arial" panose="020B0604020202020204" pitchFamily="34" charset="0"/>
              <a:buChar char="​"/>
              <a:defRPr sz="1100">
                <a:solidFill>
                  <a:srgbClr val="878787"/>
                </a:solidFill>
              </a:defRPr>
            </a:lvl2pPr>
            <a:lvl3pPr marL="180000">
              <a:lnSpc>
                <a:spcPct val="110000"/>
              </a:lnSpc>
              <a:spcBef>
                <a:spcPts val="0"/>
              </a:spcBef>
              <a:spcAft>
                <a:spcPts val="0"/>
              </a:spcAft>
              <a:defRPr sz="1100">
                <a:solidFill>
                  <a:srgbClr val="878787"/>
                </a:solidFill>
              </a:defRPr>
            </a:lvl3pPr>
          </a:lstStyle>
          <a:p>
            <a:pPr lvl="0"/>
            <a:r>
              <a:rPr lang="en-GB" noProof="0"/>
              <a:t>Click to add text</a:t>
            </a:r>
          </a:p>
          <a:p>
            <a:pPr lvl="1"/>
            <a:r>
              <a:rPr lang="en-GB" noProof="0"/>
              <a:t>1</a:t>
            </a:r>
          </a:p>
          <a:p>
            <a:pPr lvl="2"/>
            <a:r>
              <a:rPr lang="en-GB" noProof="0"/>
              <a:t>2</a:t>
            </a:r>
          </a:p>
          <a:p>
            <a:pPr lvl="3"/>
            <a:r>
              <a:rPr lang="en-GB" noProof="0"/>
              <a:t>3</a:t>
            </a:r>
            <a:endParaRPr lang="en-GB"/>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27" name="Straight Connector 1">
            <a:extLst>
              <a:ext uri="{FF2B5EF4-FFF2-40B4-BE49-F238E27FC236}">
                <a16:creationId xmlns:a16="http://schemas.microsoft.com/office/drawing/2014/main" id="{7096DEC8-77C9-4DD3-9025-ECDC80F2146B}"/>
              </a:ext>
            </a:extLst>
          </p:cNvPr>
          <p:cNvCxnSpPr/>
          <p:nvPr userDrawn="1"/>
        </p:nvCxnSpPr>
        <p:spPr>
          <a:xfrm>
            <a:off x="500064" y="3521075"/>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90E9CF-510E-4225-A3BB-91F013987BD5}"/>
              </a:ext>
            </a:extLst>
          </p:cNvPr>
          <p:cNvCxnSpPr/>
          <p:nvPr userDrawn="1"/>
        </p:nvCxnSpPr>
        <p:spPr>
          <a:xfrm>
            <a:off x="6225806" y="1527717"/>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3">
            <a:extLst>
              <a:ext uri="{FF2B5EF4-FFF2-40B4-BE49-F238E27FC236}">
                <a16:creationId xmlns:a16="http://schemas.microsoft.com/office/drawing/2014/main" id="{CA039D30-14CC-454E-9DA1-C777E3C44776}"/>
              </a:ext>
            </a:extLst>
          </p:cNvPr>
          <p:cNvCxnSpPr/>
          <p:nvPr userDrawn="1"/>
        </p:nvCxnSpPr>
        <p:spPr>
          <a:xfrm>
            <a:off x="6225806" y="4400550"/>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2C382236-11EE-4251-B331-C34A1F0BC3C7}"/>
              </a:ext>
            </a:extLst>
          </p:cNvPr>
          <p:cNvSpPr>
            <a:spLocks noGrp="1"/>
          </p:cNvSpPr>
          <p:nvPr>
            <p:ph type="dt" sz="half" idx="26"/>
          </p:nvPr>
        </p:nvSpPr>
        <p:spPr/>
        <p:txBody>
          <a:bodyPr/>
          <a:lstStyle/>
          <a:p>
            <a:r>
              <a:rPr lang="en-US"/>
              <a:t>September 20, 2022</a:t>
            </a:r>
            <a:endParaRPr lang="en-GB"/>
          </a:p>
        </p:txBody>
      </p:sp>
      <p:sp>
        <p:nvSpPr>
          <p:cNvPr id="6" name="Footer Placeholder 5">
            <a:extLst>
              <a:ext uri="{FF2B5EF4-FFF2-40B4-BE49-F238E27FC236}">
                <a16:creationId xmlns:a16="http://schemas.microsoft.com/office/drawing/2014/main" id="{3662E7F8-5569-4FBF-9D79-FD373EB71C09}"/>
              </a:ext>
            </a:extLst>
          </p:cNvPr>
          <p:cNvSpPr>
            <a:spLocks noGrp="1"/>
          </p:cNvSpPr>
          <p:nvPr>
            <p:ph type="ftr" sz="quarter" idx="27"/>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7D00A7CC-3278-4F1E-AD5C-F27447EEAE98}"/>
              </a:ext>
            </a:extLst>
          </p:cNvPr>
          <p:cNvSpPr>
            <a:spLocks noGrp="1"/>
          </p:cNvSpPr>
          <p:nvPr>
            <p:ph type="sldNum" sz="quarter" idx="28"/>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392109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8131175" y="501650"/>
            <a:ext cx="3559176" cy="5135563"/>
          </a:xfrm>
          <a:noFill/>
          <a:ln>
            <a:noFill/>
          </a:ln>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1">
            <a:extLst>
              <a:ext uri="{FF2B5EF4-FFF2-40B4-BE49-F238E27FC236}">
                <a16:creationId xmlns:a16="http://schemas.microsoft.com/office/drawing/2014/main" id="{E637B88C-6BF1-4846-8D23-5E4678D6149C}"/>
              </a:ext>
            </a:extLst>
          </p:cNvPr>
          <p:cNvSpPr>
            <a:spLocks noGrp="1"/>
          </p:cNvSpPr>
          <p:nvPr>
            <p:ph type="title" hasCustomPrompt="1"/>
          </p:nvPr>
        </p:nvSpPr>
        <p:spPr>
          <a:xfrm>
            <a:off x="500399" y="501649"/>
            <a:ext cx="6676689" cy="930275"/>
          </a:xfrm>
        </p:spPr>
        <p:txBody>
          <a:bodyPr/>
          <a:lstStyle>
            <a:lvl1pPr>
              <a:defRPr/>
            </a:lvl1pPr>
          </a:lstStyle>
          <a:p>
            <a:r>
              <a:rPr lang="en-GB" noProof="0"/>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943100"/>
            <a:ext cx="4530725" cy="1577975"/>
          </a:xfrm>
        </p:spPr>
        <p:txBody>
          <a:bodyPr/>
          <a:lstStyle>
            <a:lvl1pPr>
              <a:defRPr sz="1100">
                <a:solidFill>
                  <a:schemeClr val="tx1"/>
                </a:solidFill>
              </a:defRPr>
            </a:lvl1pPr>
            <a:lvl2pPr marL="0" indent="0">
              <a:spcBef>
                <a:spcPts val="0"/>
              </a:spcBef>
              <a:buFont typeface="Arial" panose="020B0604020202020204" pitchFamily="34" charset="0"/>
              <a:buChar char="​"/>
              <a:defRPr sz="1100" b="1">
                <a:solidFill>
                  <a:schemeClr val="accent1"/>
                </a:solidFill>
              </a:defRPr>
            </a:lvl2pPr>
            <a:lvl3pPr marL="360000">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8099"/>
            <a:ext cx="4532400" cy="230376"/>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rgbClr val="687A86"/>
                </a:solidFill>
              </a:defRPr>
            </a:lvl2pPr>
            <a:lvl3pPr marL="360000">
              <a:defRPr>
                <a:solidFill>
                  <a:srgbClr val="687A86"/>
                </a:solidFill>
              </a:defRPr>
            </a:lvl3pPr>
            <a:lvl5pPr>
              <a:defRPr>
                <a:solidFill>
                  <a:srgbClr val="687A86"/>
                </a:solidFill>
              </a:defRPr>
            </a:lvl5pPr>
          </a:lstStyle>
          <a:p>
            <a:pPr lvl="0"/>
            <a:r>
              <a:rPr lang="en-GB" noProof="0"/>
              <a:t>Click to add text</a:t>
            </a:r>
            <a:endParaRPr lang="en-GB"/>
          </a:p>
        </p:txBody>
      </p:sp>
      <p:sp>
        <p:nvSpPr>
          <p:cNvPr id="33" name="Text Placeholder 4">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500063" y="4440055"/>
            <a:ext cx="3578225" cy="876454"/>
          </a:xfrm>
        </p:spPr>
        <p:txBody>
          <a:bodyPr tIns="90000" numCol="2" spcCol="180000"/>
          <a:lstStyle>
            <a:lvl1pPr marL="198000" indent="-198000">
              <a:spcAft>
                <a:spcPts val="300"/>
              </a:spcAft>
              <a:buClrTx/>
              <a:buFont typeface="+mj-lt"/>
              <a:buAutoNum type="arabicPeriod"/>
              <a:defRPr sz="1100">
                <a:solidFill>
                  <a:srgbClr val="878787"/>
                </a:solidFill>
              </a:defRPr>
            </a:lvl1pPr>
          </a:lstStyle>
          <a:p>
            <a:pPr lvl="0"/>
            <a:r>
              <a:rPr lang="en-GB" noProof="0"/>
              <a:t>Click to add text</a:t>
            </a:r>
            <a:endParaRPr lang="en-GB"/>
          </a:p>
        </p:txBody>
      </p:sp>
      <p:cxnSp>
        <p:nvCxnSpPr>
          <p:cNvPr id="12" name="Straight Connector 1">
            <a:extLst>
              <a:ext uri="{FF2B5EF4-FFF2-40B4-BE49-F238E27FC236}">
                <a16:creationId xmlns:a16="http://schemas.microsoft.com/office/drawing/2014/main" id="{CA039D30-14CC-454E-9DA1-C777E3C44776}"/>
              </a:ext>
            </a:extLst>
          </p:cNvPr>
          <p:cNvCxnSpPr/>
          <p:nvPr userDrawn="1"/>
        </p:nvCxnSpPr>
        <p:spPr>
          <a:xfrm>
            <a:off x="500064" y="4308475"/>
            <a:ext cx="5484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3D1E53-A268-4438-A6D9-6DD6795760C6}"/>
              </a:ext>
            </a:extLst>
          </p:cNvPr>
          <p:cNvCxnSpPr/>
          <p:nvPr userDrawn="1"/>
        </p:nvCxnSpPr>
        <p:spPr>
          <a:xfrm>
            <a:off x="500064" y="5637213"/>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83C375B8-9D52-48FF-B9DE-8BD6EEC3AB3E}"/>
              </a:ext>
            </a:extLst>
          </p:cNvPr>
          <p:cNvSpPr>
            <a:spLocks noGrp="1"/>
          </p:cNvSpPr>
          <p:nvPr>
            <p:ph type="dt" sz="half" idx="25"/>
          </p:nvPr>
        </p:nvSpPr>
        <p:spPr/>
        <p:txBody>
          <a:bodyPr/>
          <a:lstStyle/>
          <a:p>
            <a:r>
              <a:rPr lang="en-US"/>
              <a:t>September 20, 2022</a:t>
            </a:r>
            <a:endParaRPr lang="en-GB"/>
          </a:p>
        </p:txBody>
      </p:sp>
      <p:sp>
        <p:nvSpPr>
          <p:cNvPr id="4" name="Footer Placeholder 3">
            <a:extLst>
              <a:ext uri="{FF2B5EF4-FFF2-40B4-BE49-F238E27FC236}">
                <a16:creationId xmlns:a16="http://schemas.microsoft.com/office/drawing/2014/main" id="{2F4DD863-7BBE-4D3F-8B44-500AE483AC81}"/>
              </a:ext>
            </a:extLst>
          </p:cNvPr>
          <p:cNvSpPr>
            <a:spLocks noGrp="1"/>
          </p:cNvSpPr>
          <p:nvPr>
            <p:ph type="ftr" sz="quarter" idx="26"/>
          </p:nvPr>
        </p:nvSpPr>
        <p:spPr/>
        <p:txBody>
          <a:bodyPr/>
          <a:lstStyle/>
          <a:p>
            <a:r>
              <a:rPr lang="it-IT"/>
              <a:t>Carlo Bertani, Maersk, Inland Decarbonization Lead</a:t>
            </a:r>
            <a:endParaRPr lang="en-GB"/>
          </a:p>
        </p:txBody>
      </p:sp>
      <p:sp>
        <p:nvSpPr>
          <p:cNvPr id="6" name="Slide Number Placeholder 5">
            <a:extLst>
              <a:ext uri="{FF2B5EF4-FFF2-40B4-BE49-F238E27FC236}">
                <a16:creationId xmlns:a16="http://schemas.microsoft.com/office/drawing/2014/main" id="{2DEBACDB-2C17-4569-8330-7E4B0C324ABA}"/>
              </a:ext>
            </a:extLst>
          </p:cNvPr>
          <p:cNvSpPr>
            <a:spLocks noGrp="1"/>
          </p:cNvSpPr>
          <p:nvPr>
            <p:ph type="sldNum" sz="quarter" idx="27"/>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14535468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2" y="3521074"/>
            <a:ext cx="10491787" cy="2116137"/>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555D39A8-1DFB-490B-B73E-DECDD50DB2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25158608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reaker w. picture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3429000"/>
            <a:ext cx="5484812" cy="2208212"/>
          </a:xfrm>
        </p:spPr>
        <p:txBody>
          <a:bodyPr/>
          <a:lstStyle>
            <a:lvl1pPr>
              <a:defRPr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13" name="Text Placeholder 12">
            <a:extLst>
              <a:ext uri="{FF2B5EF4-FFF2-40B4-BE49-F238E27FC236}">
                <a16:creationId xmlns:a16="http://schemas.microsoft.com/office/drawing/2014/main" id="{396DE752-EA38-4814-AFA5-3A736D036BFE}"/>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28368865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reaker w. picture B">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3429000"/>
            <a:ext cx="5484813"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BD99E0C0-56FA-4B2A-BB66-76081F6E2F70}"/>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19212849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Breaker w. picture C">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6223000" y="3429000"/>
            <a:ext cx="5467350"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E9CFB424-23CA-445E-B56D-C69541529484}"/>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3218903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ase story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2732088"/>
            <a:ext cx="5484812" cy="2125662"/>
          </a:xfrm>
        </p:spPr>
        <p:txBody>
          <a:bodyPr/>
          <a:lstStyle>
            <a:lvl1pPr>
              <a:defRPr sz="4000" b="0">
                <a:solidFill>
                  <a:schemeClr val="bg1"/>
                </a:solidFill>
                <a:latin typeface="+mj-lt"/>
              </a:defRPr>
            </a:lvl1pPr>
          </a:lstStyle>
          <a:p>
            <a:r>
              <a:rPr lang="en-GB" noProof="0"/>
              <a:t>Click to add title</a:t>
            </a:r>
          </a:p>
        </p:txBody>
      </p:sp>
      <p:sp>
        <p:nvSpPr>
          <p:cNvPr id="15" name="Content Placeholder 2">
            <a:extLst>
              <a:ext uri="{FF2B5EF4-FFF2-40B4-BE49-F238E27FC236}">
                <a16:creationId xmlns:a16="http://schemas.microsoft.com/office/drawing/2014/main" id="{248F43D1-063F-48C6-A5D5-90EFC34AB131}"/>
              </a:ext>
            </a:extLst>
          </p:cNvPr>
          <p:cNvSpPr>
            <a:spLocks noGrp="1"/>
          </p:cNvSpPr>
          <p:nvPr>
            <p:ph sz="quarter" idx="21" hasCustomPrompt="1"/>
          </p:nvPr>
        </p:nvSpPr>
        <p:spPr>
          <a:xfrm>
            <a:off x="500062" y="6278400"/>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12" name="Text Placeholder logo">
            <a:extLst>
              <a:ext uri="{FF2B5EF4-FFF2-40B4-BE49-F238E27FC236}">
                <a16:creationId xmlns:a16="http://schemas.microsoft.com/office/drawing/2014/main" id="{B9A1D87C-1728-4DC9-BEC9-168709C842AA}"/>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1268716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ase story B">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223000" y="500063"/>
            <a:ext cx="5467350" cy="5137151"/>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tx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2735263"/>
            <a:ext cx="5484813" cy="2365375"/>
          </a:xfrm>
        </p:spPr>
        <p:txBody>
          <a:bodyPr/>
          <a:lstStyle>
            <a:lvl1pPr>
              <a:defRPr sz="4000" b="0">
                <a:solidFill>
                  <a:schemeClr val="tx1"/>
                </a:solidFill>
                <a:latin typeface="+mj-lt"/>
              </a:defRPr>
            </a:lvl1pPr>
          </a:lstStyle>
          <a:p>
            <a:r>
              <a:rPr lang="en-GB" noProof="0"/>
              <a:t>Click to add title</a:t>
            </a:r>
          </a:p>
        </p:txBody>
      </p:sp>
      <p:sp>
        <p:nvSpPr>
          <p:cNvPr id="13" name="Content Placeholder 2">
            <a:extLst>
              <a:ext uri="{FF2B5EF4-FFF2-40B4-BE49-F238E27FC236}">
                <a16:creationId xmlns:a16="http://schemas.microsoft.com/office/drawing/2014/main" id="{F149FF58-D257-4EC7-B21D-296239E0971A}"/>
              </a:ext>
            </a:extLst>
          </p:cNvPr>
          <p:cNvSpPr>
            <a:spLocks noGrp="1"/>
          </p:cNvSpPr>
          <p:nvPr>
            <p:ph sz="quarter" idx="19" hasCustomPrompt="1"/>
          </p:nvPr>
        </p:nvSpPr>
        <p:spPr>
          <a:xfrm>
            <a:off x="500062" y="6278400"/>
            <a:ext cx="2862000" cy="133200"/>
          </a:xfrm>
        </p:spPr>
        <p:txBody>
          <a:bodyPr/>
          <a:lstStyle>
            <a:lvl1pPr marL="0" indent="0">
              <a:buNone/>
              <a:defRPr sz="900">
                <a:solidFill>
                  <a:srgbClr val="687A86"/>
                </a:solidFill>
              </a:defRPr>
            </a:lvl1pPr>
            <a:lvl2pPr marL="180000" indent="0">
              <a:buNone/>
              <a:defRPr/>
            </a:lvl2pPr>
          </a:lstStyle>
          <a:p>
            <a:pPr lvl="0"/>
            <a:r>
              <a:rPr lang="en-GB"/>
              <a:t>Insert case story</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7475193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ase story C">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AF81BF6F-7D05-4852-828C-3879CADCF160}"/>
              </a:ext>
            </a:extLst>
          </p:cNvPr>
          <p:cNvSpPr/>
          <p:nvPr userDrawn="1"/>
        </p:nvSpPr>
        <p:spPr>
          <a:xfrm>
            <a:off x="0" y="0"/>
            <a:ext cx="12190476" cy="6858000"/>
          </a:xfrm>
          <a:prstGeom prst="rect">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17" name="Title 1">
            <a:extLst>
              <a:ext uri="{FF2B5EF4-FFF2-40B4-BE49-F238E27FC236}">
                <a16:creationId xmlns:a16="http://schemas.microsoft.com/office/drawing/2014/main" id="{D1FB8002-AF3C-460C-BA7E-9F5263B687BF}"/>
              </a:ext>
            </a:extLst>
          </p:cNvPr>
          <p:cNvSpPr>
            <a:spLocks noGrp="1"/>
          </p:cNvSpPr>
          <p:nvPr>
            <p:ph type="title" hasCustomPrompt="1"/>
          </p:nvPr>
        </p:nvSpPr>
        <p:spPr>
          <a:xfrm>
            <a:off x="500062" y="2732088"/>
            <a:ext cx="5484813" cy="2120712"/>
          </a:xfrm>
        </p:spPr>
        <p:txBody>
          <a:bodyPr/>
          <a:lstStyle>
            <a:lvl1pPr>
              <a:tabLst>
                <a:tab pos="936000" algn="l"/>
              </a:tabLst>
              <a:defRPr sz="4000" b="0">
                <a:solidFill>
                  <a:schemeClr val="bg1"/>
                </a:solidFill>
                <a:latin typeface="+mj-lt"/>
              </a:defRPr>
            </a:lvl1pPr>
          </a:lstStyle>
          <a:p>
            <a:r>
              <a:rPr lang="en-GB" noProof="0"/>
              <a:t>Click to add title, tab for first line indent</a:t>
            </a:r>
          </a:p>
        </p:txBody>
      </p:sp>
      <p:sp>
        <p:nvSpPr>
          <p:cNvPr id="21" name="Content Placeholder 2">
            <a:extLst>
              <a:ext uri="{FF2B5EF4-FFF2-40B4-BE49-F238E27FC236}">
                <a16:creationId xmlns:a16="http://schemas.microsoft.com/office/drawing/2014/main" id="{1BC693FA-5D05-4C1F-8558-FBF0F1B4B033}"/>
              </a:ext>
            </a:extLst>
          </p:cNvPr>
          <p:cNvSpPr>
            <a:spLocks noGrp="1"/>
          </p:cNvSpPr>
          <p:nvPr>
            <p:ph sz="quarter" idx="18" hasCustomPrompt="1"/>
          </p:nvPr>
        </p:nvSpPr>
        <p:spPr>
          <a:xfrm>
            <a:off x="500062" y="6250512"/>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22" name="Content Placeholder 3">
            <a:extLst>
              <a:ext uri="{FF2B5EF4-FFF2-40B4-BE49-F238E27FC236}">
                <a16:creationId xmlns:a16="http://schemas.microsoft.com/office/drawing/2014/main" id="{F804FBC7-9C3E-4D1D-B918-9B6E55CB4AFF}"/>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bg1"/>
                </a:solidFill>
                <a:latin typeface="+mj-lt"/>
              </a:defRPr>
            </a:lvl1pPr>
            <a:lvl2pPr marL="180000" indent="0">
              <a:buNone/>
              <a:defRPr/>
            </a:lvl2pPr>
          </a:lstStyle>
          <a:p>
            <a:pPr lvl="0"/>
            <a:r>
              <a:rPr lang="en-GB"/>
              <a:t>Click to add text</a:t>
            </a:r>
            <a:endParaRPr lang="en-US"/>
          </a:p>
        </p:txBody>
      </p:sp>
      <p:pic>
        <p:nvPicPr>
          <p:cNvPr id="13" name="Logo">
            <a:extLst>
              <a:ext uri="{FF2B5EF4-FFF2-40B4-BE49-F238E27FC236}">
                <a16:creationId xmlns:a16="http://schemas.microsoft.com/office/drawing/2014/main" id="{81AC2EDD-D666-4150-9ABF-DE1FAABE1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7214" y="6137500"/>
            <a:ext cx="1435438" cy="320697"/>
          </a:xfrm>
          <a:prstGeom prst="rect">
            <a:avLst/>
          </a:prstGeom>
        </p:spPr>
      </p:pic>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1734478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ase story D">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6223001" y="501650"/>
            <a:ext cx="5467350" cy="5135563"/>
          </a:xfrm>
          <a:noFill/>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31" name="Title 1">
            <a:extLst>
              <a:ext uri="{FF2B5EF4-FFF2-40B4-BE49-F238E27FC236}">
                <a16:creationId xmlns:a16="http://schemas.microsoft.com/office/drawing/2014/main" id="{740DA269-FA7A-44B3-BAB8-307D66285E09}"/>
              </a:ext>
            </a:extLst>
          </p:cNvPr>
          <p:cNvSpPr>
            <a:spLocks noGrp="1"/>
          </p:cNvSpPr>
          <p:nvPr>
            <p:ph type="title" hasCustomPrompt="1"/>
          </p:nvPr>
        </p:nvSpPr>
        <p:spPr>
          <a:xfrm>
            <a:off x="500062" y="2732088"/>
            <a:ext cx="5484813" cy="2125662"/>
          </a:xfrm>
        </p:spPr>
        <p:txBody>
          <a:bodyPr/>
          <a:lstStyle>
            <a:lvl1pPr>
              <a:tabLst>
                <a:tab pos="936000" algn="l"/>
              </a:tabLst>
              <a:defRPr sz="4000" b="0">
                <a:solidFill>
                  <a:schemeClr val="tx1"/>
                </a:solidFill>
                <a:latin typeface="+mj-lt"/>
              </a:defRPr>
            </a:lvl1pPr>
          </a:lstStyle>
          <a:p>
            <a:r>
              <a:rPr lang="en-GB" noProof="0"/>
              <a:t>Click to add title, tab for first line indent</a:t>
            </a:r>
          </a:p>
        </p:txBody>
      </p:sp>
      <p:sp>
        <p:nvSpPr>
          <p:cNvPr id="9" name="Content Placeholder 2">
            <a:extLst>
              <a:ext uri="{FF2B5EF4-FFF2-40B4-BE49-F238E27FC236}">
                <a16:creationId xmlns:a16="http://schemas.microsoft.com/office/drawing/2014/main" id="{A5760E0E-D53B-47E2-9695-6AA917F7B7A1}"/>
              </a:ext>
            </a:extLst>
          </p:cNvPr>
          <p:cNvSpPr>
            <a:spLocks noGrp="1"/>
          </p:cNvSpPr>
          <p:nvPr>
            <p:ph sz="quarter" idx="18" hasCustomPrompt="1"/>
          </p:nvPr>
        </p:nvSpPr>
        <p:spPr>
          <a:xfrm>
            <a:off x="500062" y="6252276"/>
            <a:ext cx="2862000" cy="133200"/>
          </a:xfrm>
        </p:spPr>
        <p:txBody>
          <a:bodyPr/>
          <a:lstStyle>
            <a:lvl1pPr marL="0" indent="0">
              <a:buNone/>
              <a:defRPr sz="900">
                <a:solidFill>
                  <a:schemeClr val="tx1"/>
                </a:solidFill>
              </a:defRPr>
            </a:lvl1pPr>
            <a:lvl2pPr marL="180000" indent="0">
              <a:buNone/>
              <a:defRPr/>
            </a:lvl2pPr>
          </a:lstStyle>
          <a:p>
            <a:pPr lvl="0"/>
            <a:r>
              <a:rPr lang="en-GB"/>
              <a:t>Insert case story</a:t>
            </a:r>
          </a:p>
        </p:txBody>
      </p:sp>
      <p:sp>
        <p:nvSpPr>
          <p:cNvPr id="12" name="Content Placeholder 3">
            <a:extLst>
              <a:ext uri="{FF2B5EF4-FFF2-40B4-BE49-F238E27FC236}">
                <a16:creationId xmlns:a16="http://schemas.microsoft.com/office/drawing/2014/main" id="{37DD9DDB-5F46-40A0-A8FA-05AFD85DDCF9}"/>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tx1"/>
                </a:solidFill>
                <a:latin typeface="+mj-lt"/>
              </a:defRPr>
            </a:lvl1pPr>
            <a:lvl2pPr marL="180000" indent="0">
              <a:buNone/>
              <a:defRPr/>
            </a:lvl2pPr>
          </a:lstStyle>
          <a:p>
            <a:pPr lvl="0"/>
            <a:r>
              <a:rPr lang="en-GB"/>
              <a:t>Click to add text</a:t>
            </a:r>
            <a:endParaRPr lang="en-US"/>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9684958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grey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399" y="1950097"/>
            <a:ext cx="54844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4788" y="1950097"/>
            <a:ext cx="5465562"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40244951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3.emf"/><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2.emf"/><Relationship Id="rId5" Type="http://schemas.openxmlformats.org/officeDocument/2006/relationships/slideLayout" Target="../slideLayouts/slideLayout36.xml"/><Relationship Id="rId10"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3.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heme" Target="../theme/theme4.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theme" Target="../theme/theme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image" Target="../media/image1.png"/><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theme" Target="../theme/theme6.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8" Type="http://schemas.openxmlformats.org/officeDocument/2006/relationships/slideLayout" Target="../slideLayouts/slideLayout11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image" Target="../media/image1.png"/><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theme" Target="../theme/theme7.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8" Type="http://schemas.openxmlformats.org/officeDocument/2006/relationships/slideLayout" Target="../slideLayouts/slideLayout14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74.xml"/><Relationship Id="rId7" Type="http://schemas.openxmlformats.org/officeDocument/2006/relationships/image" Target="../media/image34.png"/><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theme" Target="../theme/theme8.xml"/><Relationship Id="rId5" Type="http://schemas.openxmlformats.org/officeDocument/2006/relationships/slideLayout" Target="../slideLayouts/slideLayout176.xml"/><Relationship Id="rId4"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897" r:id="rId1"/>
    <p:sldLayoutId id="2147483835" r:id="rId2"/>
    <p:sldLayoutId id="2147483836" r:id="rId3"/>
    <p:sldLayoutId id="2147483901" r:id="rId4"/>
    <p:sldLayoutId id="2147483907" r:id="rId5"/>
    <p:sldLayoutId id="2147483908" r:id="rId6"/>
    <p:sldLayoutId id="2147483839" r:id="rId7"/>
    <p:sldLayoutId id="2147483837" r:id="rId8"/>
    <p:sldLayoutId id="2147483902" r:id="rId9"/>
    <p:sldLayoutId id="2147483904" r:id="rId10"/>
    <p:sldLayoutId id="2147483900" r:id="rId11"/>
    <p:sldLayoutId id="2147483903" r:id="rId12"/>
    <p:sldLayoutId id="2147483905" r:id="rId13"/>
    <p:sldLayoutId id="2147483760" r:id="rId14"/>
    <p:sldLayoutId id="2147483910" r:id="rId15"/>
    <p:sldLayoutId id="2147483729" r:id="rId16"/>
    <p:sldLayoutId id="2147483717" r:id="rId17"/>
    <p:sldLayoutId id="2147483718" r:id="rId18"/>
    <p:sldLayoutId id="2147483719" r:id="rId19"/>
    <p:sldLayoutId id="2147483909" r:id="rId20"/>
    <p:sldLayoutId id="2147483906" r:id="rId21"/>
    <p:sldLayoutId id="2147483966" r:id="rId22"/>
    <p:sldLayoutId id="2147483899" r:id="rId23"/>
    <p:sldLayoutId id="2147483967" r:id="rId24"/>
    <p:sldLayoutId id="2147483898" r:id="rId25"/>
    <p:sldLayoutId id="2147483840" r:id="rId26"/>
    <p:sldLayoutId id="2147483841" r:id="rId27"/>
    <p:sldLayoutId id="2147483842" r:id="rId28"/>
    <p:sldLayoutId id="2147483856" r:id="rId29"/>
    <p:sldLayoutId id="2147483857" r:id="rId30"/>
    <p:sldLayoutId id="2147483869" r:id="rId31"/>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50000"/>
            <a:lum/>
          </a:blip>
          <a:srcRect/>
          <a:stretch>
            <a:fillRect t="-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92FD2C4-B8F5-FA45-9303-1234DBAACE6D}"/>
              </a:ext>
            </a:extLst>
          </p:cNvPr>
          <p:cNvPicPr>
            <a:picLocks noChangeAspect="1"/>
          </p:cNvPicPr>
          <p:nvPr userDrawn="1"/>
        </p:nvPicPr>
        <p:blipFill>
          <a:blip r:embed="rId12"/>
          <a:stretch>
            <a:fillRect/>
          </a:stretch>
        </p:blipFill>
        <p:spPr>
          <a:xfrm>
            <a:off x="609601" y="6235330"/>
            <a:ext cx="1825748" cy="406324"/>
          </a:xfrm>
          <a:prstGeom prst="rect">
            <a:avLst/>
          </a:prstGeom>
        </p:spPr>
      </p:pic>
      <p:sp>
        <p:nvSpPr>
          <p:cNvPr id="7" name="Slide Number Placeholder 5">
            <a:extLst>
              <a:ext uri="{FF2B5EF4-FFF2-40B4-BE49-F238E27FC236}">
                <a16:creationId xmlns:a16="http://schemas.microsoft.com/office/drawing/2014/main" id="{915977C6-32E1-6542-946A-CE79D196BEF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05106656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Lst>
  <p:hf hdr="0" dt="0"/>
  <p:txStyles>
    <p:titleStyle>
      <a:lvl1pPr algn="ctr" defTabSz="609585" rtl="0" eaLnBrk="1" latinLnBrk="0" hangingPunct="1">
        <a:spcBef>
          <a:spcPct val="0"/>
        </a:spcBef>
        <a:buNone/>
        <a:defRPr sz="4800" b="1" i="0" kern="1200">
          <a:solidFill>
            <a:schemeClr val="tx2"/>
          </a:solidFill>
          <a:latin typeface="Avenir LT Std 55 Roman" panose="020B0503020203020204" pitchFamily="34" charset="77"/>
          <a:ea typeface="+mj-ea"/>
          <a:cs typeface="+mj-cs"/>
        </a:defRPr>
      </a:lvl1pPr>
    </p:titleStyle>
    <p:bodyStyle>
      <a:lvl1pPr marL="457189" indent="-457189" algn="l" defTabSz="609585" rtl="0" eaLnBrk="1" latinLnBrk="0" hangingPunct="1">
        <a:spcBef>
          <a:spcPct val="20000"/>
        </a:spcBef>
        <a:buFont typeface="Arial"/>
        <a:buChar char="•"/>
        <a:defRPr sz="3467" b="0" i="0" kern="1200">
          <a:solidFill>
            <a:schemeClr val="tx1"/>
          </a:solidFill>
          <a:latin typeface="Avenir LT Std 55 Roman" panose="020B0503020203020204" pitchFamily="34" charset="77"/>
          <a:ea typeface="+mn-ea"/>
          <a:cs typeface="+mn-cs"/>
        </a:defRPr>
      </a:lvl1pPr>
      <a:lvl2pPr marL="990575" indent="-380990" algn="l" defTabSz="609585" rtl="0" eaLnBrk="1" latinLnBrk="0" hangingPunct="1">
        <a:spcBef>
          <a:spcPct val="20000"/>
        </a:spcBef>
        <a:buFont typeface="Arial"/>
        <a:buChar char="•"/>
        <a:defRPr sz="3200" b="0" i="0" kern="1200">
          <a:solidFill>
            <a:schemeClr val="tx1"/>
          </a:solidFill>
          <a:latin typeface="Avenir LT Std 55 Roman" panose="020B0503020203020204" pitchFamily="34" charset="77"/>
          <a:ea typeface="+mn-ea"/>
          <a:cs typeface="+mn-cs"/>
        </a:defRPr>
      </a:lvl2pPr>
      <a:lvl3pPr marL="1523962" indent="-304792" algn="l" defTabSz="609585" rtl="0" eaLnBrk="1" latinLnBrk="0" hangingPunct="1">
        <a:spcBef>
          <a:spcPct val="20000"/>
        </a:spcBef>
        <a:buFont typeface="Arial"/>
        <a:buChar char="•"/>
        <a:defRPr sz="2933" b="0" i="0" kern="1200">
          <a:solidFill>
            <a:schemeClr val="tx1"/>
          </a:solidFill>
          <a:latin typeface="Avenir LT Std 55 Roman" panose="020B0503020203020204" pitchFamily="34" charset="77"/>
          <a:ea typeface="+mn-ea"/>
          <a:cs typeface="+mn-cs"/>
        </a:defRPr>
      </a:lvl3pPr>
      <a:lvl4pPr marL="2133547" indent="-304792" algn="l" defTabSz="609585" rtl="0" eaLnBrk="1" latinLnBrk="0" hangingPunct="1">
        <a:spcBef>
          <a:spcPct val="20000"/>
        </a:spcBef>
        <a:buFont typeface="Arial"/>
        <a:buChar char="•"/>
        <a:defRPr sz="2667" b="0" i="0" kern="1200">
          <a:solidFill>
            <a:schemeClr val="tx1"/>
          </a:solidFill>
          <a:latin typeface="Avenir LT Std 55 Roman" panose="020B0503020203020204" pitchFamily="34" charset="77"/>
          <a:ea typeface="+mn-ea"/>
          <a:cs typeface="+mn-cs"/>
        </a:defRPr>
      </a:lvl4pPr>
      <a:lvl5pPr marL="2743131" indent="-304792" algn="l" defTabSz="609585" rtl="0" eaLnBrk="1" latinLnBrk="0" hangingPunct="1">
        <a:spcBef>
          <a:spcPct val="20000"/>
        </a:spcBef>
        <a:buFont typeface="Arial"/>
        <a:buChar char="•"/>
        <a:defRPr sz="2400" b="0" i="0" kern="1200">
          <a:solidFill>
            <a:schemeClr val="tx1"/>
          </a:solidFill>
          <a:latin typeface="Avenir LT Std 55 Roman" panose="020B0503020203020204" pitchFamily="34" charset="77"/>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613719" y="1"/>
            <a:ext cx="10972800" cy="160637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613719"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41D16-0DD2-44EA-BEF0-8C26FEA77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AB6D7-E177-4FBD-AE7A-588147D83318}" type="datetimeFigureOut">
              <a:rPr lang="en-US" smtClean="0"/>
              <a:t>8/22/2024</a:t>
            </a:fld>
            <a:endParaRPr lang="en-US"/>
          </a:p>
        </p:txBody>
      </p:sp>
      <p:sp>
        <p:nvSpPr>
          <p:cNvPr id="6" name="Slide Number Placeholder 5">
            <a:extLst>
              <a:ext uri="{FF2B5EF4-FFF2-40B4-BE49-F238E27FC236}">
                <a16:creationId xmlns:a16="http://schemas.microsoft.com/office/drawing/2014/main" id="{FC488C42-D417-4E4B-A8C9-A90DEA148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5A060-41A4-4482-AEFE-3CE82652AD42}" type="slidenum">
              <a:rPr lang="en-US" smtClean="0"/>
              <a:t>‹#›</a:t>
            </a:fld>
            <a:endParaRPr lang="en-US"/>
          </a:p>
        </p:txBody>
      </p:sp>
    </p:spTree>
    <p:extLst>
      <p:ext uri="{BB962C8B-B14F-4D97-AF65-F5344CB8AC3E}">
        <p14:creationId xmlns:p14="http://schemas.microsoft.com/office/powerpoint/2010/main" val="102258822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Lst>
  <p:txStyles>
    <p:titleStyle>
      <a:lvl1pPr algn="l" defTabSz="914400" rtl="0" eaLnBrk="1" latinLnBrk="0" hangingPunct="1">
        <a:lnSpc>
          <a:spcPct val="90000"/>
        </a:lnSpc>
        <a:spcBef>
          <a:spcPct val="0"/>
        </a:spcBef>
        <a:buNone/>
        <a:defRPr sz="4000" b="1" kern="1200">
          <a:solidFill>
            <a:schemeClr val="tx2"/>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381000" y="570450"/>
            <a:ext cx="11430000" cy="10297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381000" y="1828800"/>
            <a:ext cx="11430000" cy="47243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26813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70" r:id="rId5"/>
    <p:sldLayoutId id="2147483968" r:id="rId6"/>
    <p:sldLayoutId id="2147483969"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Lst>
  <p:txStyles>
    <p:titleStyle>
      <a:lvl1pPr algn="l" defTabSz="914400" rtl="0" eaLnBrk="1" latinLnBrk="0" hangingPunct="1">
        <a:lnSpc>
          <a:spcPct val="90000"/>
        </a:lnSpc>
        <a:spcBef>
          <a:spcPct val="0"/>
        </a:spcBef>
        <a:buNone/>
        <a:defRPr sz="3200" b="1" kern="1200">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p15:clr>
            <a:srgbClr val="F26B43"/>
          </p15:clr>
        </p15:guide>
        <p15:guide id="2" pos="240">
          <p15:clr>
            <a:srgbClr val="F26B43"/>
          </p15:clr>
        </p15:guide>
        <p15:guide id="3" orient="horz" pos="1008">
          <p15:clr>
            <a:srgbClr val="F26B43"/>
          </p15:clr>
        </p15:guide>
        <p15:guide id="4" orient="horz" pos="4128">
          <p15:clr>
            <a:srgbClr val="F26B43"/>
          </p15:clr>
        </p15:guide>
        <p15:guide id="5" pos="3840">
          <p15:clr>
            <a:srgbClr val="F26B43"/>
          </p15:clr>
        </p15:guide>
        <p15:guide id="6" pos="7440">
          <p15:clr>
            <a:srgbClr val="F26B43"/>
          </p15:clr>
        </p15:guide>
        <p15:guide id="7" orient="horz" pos="360">
          <p15:clr>
            <a:srgbClr val="F26B43"/>
          </p15:clr>
        </p15:guide>
        <p15:guide id="8" orient="horz"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0399" y="1943739"/>
            <a:ext cx="11189951" cy="3689618"/>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Subhead</a:t>
            </a:r>
          </a:p>
          <a:p>
            <a:pPr lvl="4"/>
            <a:r>
              <a:rPr lang="en-GB" noProof="0"/>
              <a:t>Level 5, headline</a:t>
            </a:r>
          </a:p>
          <a:p>
            <a:pPr lvl="5"/>
            <a:r>
              <a:rPr lang="en-GB" noProof="0"/>
              <a:t>Level 6, headline</a:t>
            </a:r>
          </a:p>
          <a:p>
            <a:pPr lvl="6"/>
            <a:r>
              <a:rPr lang="en-GB" noProof="0"/>
              <a:t>Level 7, note</a:t>
            </a:r>
          </a:p>
          <a:p>
            <a:pPr lvl="7"/>
            <a:r>
              <a:rPr lang="en-GB" noProof="0"/>
              <a:t>Level 8</a:t>
            </a:r>
          </a:p>
          <a:p>
            <a:pPr lvl="8"/>
            <a:r>
              <a:rPr lang="en-GB" noProof="0"/>
              <a:t>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00399" y="501649"/>
            <a:ext cx="11189951" cy="930275"/>
          </a:xfrm>
          <a:prstGeom prst="rect">
            <a:avLst/>
          </a:prstGeom>
        </p:spPr>
        <p:txBody>
          <a:bodyPr vert="horz" lIns="0" tIns="0" rIns="0" bIns="0" rtlCol="0" anchor="t" anchorCtr="0">
            <a:noAutofit/>
          </a:bodyPr>
          <a:lstStyle/>
          <a:p>
            <a:endParaRPr lang="en-GB"/>
          </a:p>
        </p:txBody>
      </p:sp>
      <p:sp>
        <p:nvSpPr>
          <p:cNvPr id="88" name="Footer Placeholder 87">
            <a:extLst>
              <a:ext uri="{FF2B5EF4-FFF2-40B4-BE49-F238E27FC236}">
                <a16:creationId xmlns:a16="http://schemas.microsoft.com/office/drawing/2014/main" id="{E21F396F-4C1D-4B71-97C4-1BDE0CB2C01A}"/>
              </a:ext>
            </a:extLst>
          </p:cNvPr>
          <p:cNvSpPr>
            <a:spLocks noGrp="1"/>
          </p:cNvSpPr>
          <p:nvPr userDrawn="1">
            <p:ph type="ftr" sz="quarter" idx="3"/>
          </p:nvPr>
        </p:nvSpPr>
        <p:spPr>
          <a:xfrm>
            <a:off x="1219200" y="6278621"/>
            <a:ext cx="3285369" cy="185427"/>
          </a:xfrm>
          <a:prstGeom prst="rect">
            <a:avLst/>
          </a:prstGeom>
        </p:spPr>
        <p:txBody>
          <a:bodyPr vert="horz" wrap="none" lIns="0" tIns="0" rIns="0" bIns="0" rtlCol="0" anchor="t"/>
          <a:lstStyle>
            <a:lvl1pPr algn="l">
              <a:defRPr sz="700">
                <a:solidFill>
                  <a:schemeClr val="tx1"/>
                </a:solidFill>
              </a:defRPr>
            </a:lvl1pPr>
          </a:lstStyle>
          <a:p>
            <a:r>
              <a:rPr lang="it-IT"/>
              <a:t>Carlo Bertani, Maersk, Inland Decarbonization Lead</a:t>
            </a:r>
            <a:endParaRPr lang="en-GB"/>
          </a:p>
        </p:txBody>
      </p:sp>
      <p:sp>
        <p:nvSpPr>
          <p:cNvPr id="89" name="Slide Number Placeholder 88">
            <a:extLst>
              <a:ext uri="{FF2B5EF4-FFF2-40B4-BE49-F238E27FC236}">
                <a16:creationId xmlns:a16="http://schemas.microsoft.com/office/drawing/2014/main" id="{A67AAF6D-173F-4FC5-B3DD-15256B6A2F34}"/>
              </a:ext>
            </a:extLst>
          </p:cNvPr>
          <p:cNvSpPr>
            <a:spLocks noGrp="1"/>
          </p:cNvSpPr>
          <p:nvPr userDrawn="1">
            <p:ph type="sldNum" sz="quarter" idx="4"/>
          </p:nvPr>
        </p:nvSpPr>
        <p:spPr>
          <a:xfrm>
            <a:off x="502197" y="6278622"/>
            <a:ext cx="412039" cy="185426"/>
          </a:xfrm>
          <a:prstGeom prst="rect">
            <a:avLst/>
          </a:prstGeom>
        </p:spPr>
        <p:txBody>
          <a:bodyPr vert="horz" wrap="none" lIns="0" tIns="0" rIns="0" bIns="0" rtlCol="0" anchor="t"/>
          <a:lstStyle>
            <a:lvl1pPr algn="l">
              <a:defRPr sz="700">
                <a:solidFill>
                  <a:schemeClr val="tx1"/>
                </a:solidFill>
              </a:defRPr>
            </a:lvl1pPr>
          </a:lstStyle>
          <a:p>
            <a:fld id="{43A204BC-C5BA-4EF4-ABC8-D45123A0C528}" type="slidenum">
              <a:rPr lang="en-GB" smtClean="0"/>
              <a:pPr/>
              <a:t>‹#›</a:t>
            </a:fld>
            <a:endParaRPr lang="en-GB"/>
          </a:p>
        </p:txBody>
      </p:sp>
      <p:grpSp>
        <p:nvGrpSpPr>
          <p:cNvPr id="95" name="Group 4">
            <a:extLst>
              <a:ext uri="{FF2B5EF4-FFF2-40B4-BE49-F238E27FC236}">
                <a16:creationId xmlns:a16="http://schemas.microsoft.com/office/drawing/2014/main" id="{255E078E-B243-42A1-B589-8CC503A66B45}"/>
              </a:ext>
            </a:extLst>
          </p:cNvPr>
          <p:cNvGrpSpPr>
            <a:grpSpLocks noChangeAspect="1"/>
          </p:cNvGrpSpPr>
          <p:nvPr userDrawn="1"/>
        </p:nvGrpSpPr>
        <p:grpSpPr bwMode="auto">
          <a:xfrm>
            <a:off x="10256489" y="6137500"/>
            <a:ext cx="1436163" cy="320400"/>
            <a:chOff x="6478" y="3868"/>
            <a:chExt cx="892" cy="199"/>
          </a:xfrm>
        </p:grpSpPr>
        <p:sp>
          <p:nvSpPr>
            <p:cNvPr id="97" name="Freeform 5">
              <a:extLst>
                <a:ext uri="{FF2B5EF4-FFF2-40B4-BE49-F238E27FC236}">
                  <a16:creationId xmlns:a16="http://schemas.microsoft.com/office/drawing/2014/main" id="{28F624D4-6986-4E93-887C-A0690C5C4A23}"/>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6">
              <a:extLst>
                <a:ext uri="{FF2B5EF4-FFF2-40B4-BE49-F238E27FC236}">
                  <a16:creationId xmlns:a16="http://schemas.microsoft.com/office/drawing/2014/main" id="{78D85899-D3DF-418A-8091-4FB0F6F8A222}"/>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
              <a:extLst>
                <a:ext uri="{FF2B5EF4-FFF2-40B4-BE49-F238E27FC236}">
                  <a16:creationId xmlns:a16="http://schemas.microsoft.com/office/drawing/2014/main" id="{49738F52-8D2A-4C28-8FB7-92D64EFA8449}"/>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
              <a:extLst>
                <a:ext uri="{FF2B5EF4-FFF2-40B4-BE49-F238E27FC236}">
                  <a16:creationId xmlns:a16="http://schemas.microsoft.com/office/drawing/2014/main" id="{645BA9F4-DF1F-44D7-A473-6FAC6F284330}"/>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9">
              <a:extLst>
                <a:ext uri="{FF2B5EF4-FFF2-40B4-BE49-F238E27FC236}">
                  <a16:creationId xmlns:a16="http://schemas.microsoft.com/office/drawing/2014/main" id="{EC290DBF-B2E4-4B81-BFB4-65201D8017E4}"/>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
              <a:extLst>
                <a:ext uri="{FF2B5EF4-FFF2-40B4-BE49-F238E27FC236}">
                  <a16:creationId xmlns:a16="http://schemas.microsoft.com/office/drawing/2014/main" id="{8B539F7E-96A0-4BA9-9D11-BACEE5DEB3F7}"/>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
              <a:extLst>
                <a:ext uri="{FF2B5EF4-FFF2-40B4-BE49-F238E27FC236}">
                  <a16:creationId xmlns:a16="http://schemas.microsoft.com/office/drawing/2014/main" id="{111170EC-B87D-481F-8FDC-276480533F84}"/>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2">
              <a:extLst>
                <a:ext uri="{FF2B5EF4-FFF2-40B4-BE49-F238E27FC236}">
                  <a16:creationId xmlns:a16="http://schemas.microsoft.com/office/drawing/2014/main" id="{06361CD5-F024-4F59-A5DB-73C2182D5422}"/>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hidden="1">
            <a:extLst>
              <a:ext uri="{FF2B5EF4-FFF2-40B4-BE49-F238E27FC236}">
                <a16:creationId xmlns:a16="http://schemas.microsoft.com/office/drawing/2014/main" id="{61512BDD-E313-4203-808B-6ECBEE0B5BB4}"/>
              </a:ext>
            </a:extLst>
          </p:cNvPr>
          <p:cNvSpPr>
            <a:spLocks noGrp="1"/>
          </p:cNvSpPr>
          <p:nvPr userDrawn="1">
            <p:ph type="dt" sz="half" idx="2"/>
          </p:nvPr>
        </p:nvSpPr>
        <p:spPr>
          <a:xfrm>
            <a:off x="0" y="6858000"/>
            <a:ext cx="0" cy="0"/>
          </a:xfrm>
          <a:prstGeom prst="rect">
            <a:avLst/>
          </a:prstGeom>
        </p:spPr>
        <p:txBody>
          <a:bodyPr vert="horz" lIns="91440" tIns="45720" rIns="91440" bIns="45720" rtlCol="0" anchor="ctr"/>
          <a:lstStyle>
            <a:lvl1pPr algn="l">
              <a:defRPr sz="100">
                <a:noFill/>
              </a:defRPr>
            </a:lvl1pPr>
          </a:lstStyle>
          <a:p>
            <a:r>
              <a:rPr lang="en-US"/>
              <a:t>September 20, 2022</a:t>
            </a:r>
            <a:endParaRPr lang="en-GB"/>
          </a:p>
        </p:txBody>
      </p:sp>
      <p:grpSp>
        <p:nvGrpSpPr>
          <p:cNvPr id="114" name="Group 113" hidden="1">
            <a:extLst>
              <a:ext uri="{FF2B5EF4-FFF2-40B4-BE49-F238E27FC236}">
                <a16:creationId xmlns:a16="http://schemas.microsoft.com/office/drawing/2014/main" id="{A709D695-914B-4705-8AC6-A94C2721C5E6}"/>
              </a:ext>
            </a:extLst>
          </p:cNvPr>
          <p:cNvGrpSpPr/>
          <p:nvPr userDrawn="1"/>
        </p:nvGrpSpPr>
        <p:grpSpPr>
          <a:xfrm>
            <a:off x="500062" y="501647"/>
            <a:ext cx="11194852" cy="5862641"/>
            <a:chOff x="500062" y="501647"/>
            <a:chExt cx="11194852" cy="5862641"/>
          </a:xfrm>
        </p:grpSpPr>
        <p:sp>
          <p:nvSpPr>
            <p:cNvPr id="115" name="Rectangle 114">
              <a:extLst>
                <a:ext uri="{FF2B5EF4-FFF2-40B4-BE49-F238E27FC236}">
                  <a16:creationId xmlns:a16="http://schemas.microsoft.com/office/drawing/2014/main" id="{D94117C3-ACEB-4551-92D6-E8776CE33870}"/>
                </a:ext>
              </a:extLst>
            </p:cNvPr>
            <p:cNvSpPr/>
            <p:nvPr/>
          </p:nvSpPr>
          <p:spPr>
            <a:xfrm>
              <a:off x="50462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6" name="Rectangle 115">
              <a:extLst>
                <a:ext uri="{FF2B5EF4-FFF2-40B4-BE49-F238E27FC236}">
                  <a16:creationId xmlns:a16="http://schemas.microsoft.com/office/drawing/2014/main" id="{DB4EA52B-9F03-4154-94D6-DCF629E0A517}"/>
                </a:ext>
              </a:extLst>
            </p:cNvPr>
            <p:cNvSpPr/>
            <p:nvPr/>
          </p:nvSpPr>
          <p:spPr>
            <a:xfrm>
              <a:off x="1456839"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7" name="Rectangle 116">
              <a:extLst>
                <a:ext uri="{FF2B5EF4-FFF2-40B4-BE49-F238E27FC236}">
                  <a16:creationId xmlns:a16="http://schemas.microsoft.com/office/drawing/2014/main" id="{ADABCB14-BA75-4B31-8404-F842D634C5FA}"/>
                </a:ext>
              </a:extLst>
            </p:cNvPr>
            <p:cNvSpPr/>
            <p:nvPr/>
          </p:nvSpPr>
          <p:spPr>
            <a:xfrm>
              <a:off x="8122316"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8" name="Rectangle 117">
              <a:extLst>
                <a:ext uri="{FF2B5EF4-FFF2-40B4-BE49-F238E27FC236}">
                  <a16:creationId xmlns:a16="http://schemas.microsoft.com/office/drawing/2014/main" id="{222E1F28-617C-42B1-A6FF-BB511F216035}"/>
                </a:ext>
              </a:extLst>
            </p:cNvPr>
            <p:cNvSpPr/>
            <p:nvPr/>
          </p:nvSpPr>
          <p:spPr>
            <a:xfrm>
              <a:off x="9074527"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9" name="Rectangle 118">
              <a:extLst>
                <a:ext uri="{FF2B5EF4-FFF2-40B4-BE49-F238E27FC236}">
                  <a16:creationId xmlns:a16="http://schemas.microsoft.com/office/drawing/2014/main" id="{E69EDA3C-B72E-4595-A9E9-C52463512844}"/>
                </a:ext>
              </a:extLst>
            </p:cNvPr>
            <p:cNvSpPr/>
            <p:nvPr/>
          </p:nvSpPr>
          <p:spPr>
            <a:xfrm>
              <a:off x="1002673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0" name="Rectangle 119">
              <a:extLst>
                <a:ext uri="{FF2B5EF4-FFF2-40B4-BE49-F238E27FC236}">
                  <a16:creationId xmlns:a16="http://schemas.microsoft.com/office/drawing/2014/main" id="{289C1C4C-D89D-4FF0-935C-26D17097F22D}"/>
                </a:ext>
              </a:extLst>
            </p:cNvPr>
            <p:cNvSpPr/>
            <p:nvPr/>
          </p:nvSpPr>
          <p:spPr>
            <a:xfrm>
              <a:off x="109789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1" name="Rectangle 120">
              <a:extLst>
                <a:ext uri="{FF2B5EF4-FFF2-40B4-BE49-F238E27FC236}">
                  <a16:creationId xmlns:a16="http://schemas.microsoft.com/office/drawing/2014/main" id="{A520FBBD-719C-461F-A18E-15DEEF9344D5}"/>
                </a:ext>
              </a:extLst>
            </p:cNvPr>
            <p:cNvSpPr/>
            <p:nvPr/>
          </p:nvSpPr>
          <p:spPr>
            <a:xfrm>
              <a:off x="7170105"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2" name="Rectangle 121">
              <a:extLst>
                <a:ext uri="{FF2B5EF4-FFF2-40B4-BE49-F238E27FC236}">
                  <a16:creationId xmlns:a16="http://schemas.microsoft.com/office/drawing/2014/main" id="{B8152350-997B-4F9F-AF5B-0640D5A22D60}"/>
                </a:ext>
              </a:extLst>
            </p:cNvPr>
            <p:cNvSpPr/>
            <p:nvPr/>
          </p:nvSpPr>
          <p:spPr>
            <a:xfrm>
              <a:off x="6217894"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3" name="Rectangle 122">
              <a:extLst>
                <a:ext uri="{FF2B5EF4-FFF2-40B4-BE49-F238E27FC236}">
                  <a16:creationId xmlns:a16="http://schemas.microsoft.com/office/drawing/2014/main" id="{CE7E2C06-3591-4F16-A6C9-26D03AFE7A9F}"/>
                </a:ext>
              </a:extLst>
            </p:cNvPr>
            <p:cNvSpPr/>
            <p:nvPr/>
          </p:nvSpPr>
          <p:spPr>
            <a:xfrm>
              <a:off x="5265683"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4" name="Rectangle 123">
              <a:extLst>
                <a:ext uri="{FF2B5EF4-FFF2-40B4-BE49-F238E27FC236}">
                  <a16:creationId xmlns:a16="http://schemas.microsoft.com/office/drawing/2014/main" id="{4D92D19D-15E4-4E02-9555-F731FC602CCC}"/>
                </a:ext>
              </a:extLst>
            </p:cNvPr>
            <p:cNvSpPr/>
            <p:nvPr/>
          </p:nvSpPr>
          <p:spPr>
            <a:xfrm>
              <a:off x="4313472"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5" name="Rectangle 124">
              <a:extLst>
                <a:ext uri="{FF2B5EF4-FFF2-40B4-BE49-F238E27FC236}">
                  <a16:creationId xmlns:a16="http://schemas.microsoft.com/office/drawing/2014/main" id="{8A5793D9-80BF-4104-A4AB-DD353A2513BA}"/>
                </a:ext>
              </a:extLst>
            </p:cNvPr>
            <p:cNvSpPr/>
            <p:nvPr/>
          </p:nvSpPr>
          <p:spPr>
            <a:xfrm>
              <a:off x="3361261"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6" name="Rectangle 125">
              <a:extLst>
                <a:ext uri="{FF2B5EF4-FFF2-40B4-BE49-F238E27FC236}">
                  <a16:creationId xmlns:a16="http://schemas.microsoft.com/office/drawing/2014/main" id="{9298F0B0-8A2D-4275-9CBC-81577EF8011C}"/>
                </a:ext>
              </a:extLst>
            </p:cNvPr>
            <p:cNvSpPr/>
            <p:nvPr/>
          </p:nvSpPr>
          <p:spPr>
            <a:xfrm>
              <a:off x="24090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7" name="Rectangle 126">
              <a:extLst>
                <a:ext uri="{FF2B5EF4-FFF2-40B4-BE49-F238E27FC236}">
                  <a16:creationId xmlns:a16="http://schemas.microsoft.com/office/drawing/2014/main" id="{C6FF5141-D9A4-40D9-AE0A-9FAA2ECE1656}"/>
                </a:ext>
              </a:extLst>
            </p:cNvPr>
            <p:cNvSpPr/>
            <p:nvPr/>
          </p:nvSpPr>
          <p:spPr>
            <a:xfrm>
              <a:off x="500062" y="194373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8" name="Rectangle 127">
              <a:extLst>
                <a:ext uri="{FF2B5EF4-FFF2-40B4-BE49-F238E27FC236}">
                  <a16:creationId xmlns:a16="http://schemas.microsoft.com/office/drawing/2014/main" id="{F254B338-3EBA-4D36-86E8-9C09EF7C02B8}"/>
                </a:ext>
              </a:extLst>
            </p:cNvPr>
            <p:cNvSpPr/>
            <p:nvPr/>
          </p:nvSpPr>
          <p:spPr>
            <a:xfrm>
              <a:off x="500062" y="273316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9" name="Rectangle 128">
              <a:extLst>
                <a:ext uri="{FF2B5EF4-FFF2-40B4-BE49-F238E27FC236}">
                  <a16:creationId xmlns:a16="http://schemas.microsoft.com/office/drawing/2014/main" id="{FE8AE6C3-0AFF-40F6-88C7-3A7C8A014488}"/>
                </a:ext>
              </a:extLst>
            </p:cNvPr>
            <p:cNvSpPr/>
            <p:nvPr/>
          </p:nvSpPr>
          <p:spPr>
            <a:xfrm>
              <a:off x="500062" y="352259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0" name="Rectangle 129">
              <a:extLst>
                <a:ext uri="{FF2B5EF4-FFF2-40B4-BE49-F238E27FC236}">
                  <a16:creationId xmlns:a16="http://schemas.microsoft.com/office/drawing/2014/main" id="{53E9EF65-B326-497A-9EE0-EFC57318F203}"/>
                </a:ext>
              </a:extLst>
            </p:cNvPr>
            <p:cNvSpPr/>
            <p:nvPr/>
          </p:nvSpPr>
          <p:spPr>
            <a:xfrm>
              <a:off x="500062" y="4309364"/>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1" name="Rectangle 130">
              <a:extLst>
                <a:ext uri="{FF2B5EF4-FFF2-40B4-BE49-F238E27FC236}">
                  <a16:creationId xmlns:a16="http://schemas.microsoft.com/office/drawing/2014/main" id="{BA518688-2A30-4B00-97FA-A9EA1D196D35}"/>
                </a:ext>
              </a:extLst>
            </p:cNvPr>
            <p:cNvSpPr/>
            <p:nvPr/>
          </p:nvSpPr>
          <p:spPr>
            <a:xfrm>
              <a:off x="500062" y="5084795"/>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2" name="Rectangle 131">
              <a:extLst>
                <a:ext uri="{FF2B5EF4-FFF2-40B4-BE49-F238E27FC236}">
                  <a16:creationId xmlns:a16="http://schemas.microsoft.com/office/drawing/2014/main" id="{1F693842-B64A-4087-9E5F-5199914B2E05}"/>
                </a:ext>
              </a:extLst>
            </p:cNvPr>
            <p:cNvSpPr/>
            <p:nvPr/>
          </p:nvSpPr>
          <p:spPr>
            <a:xfrm>
              <a:off x="500063" y="501647"/>
              <a:ext cx="11190287" cy="93097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grpSp>
      <p:sp>
        <p:nvSpPr>
          <p:cNvPr id="4" name="MSIPCMContentMarking" descr="{&quot;HashCode&quot;:87132588,&quot;Placement&quot;:&quot;Footer&quot;,&quot;Top&quot;:519.343,&quot;Left&quot;:0.0,&quot;SlideWidth&quot;:960,&quot;SlideHeight&quot;:540}">
            <a:extLst>
              <a:ext uri="{FF2B5EF4-FFF2-40B4-BE49-F238E27FC236}">
                <a16:creationId xmlns:a16="http://schemas.microsoft.com/office/drawing/2014/main" id="{5AA47086-A955-4DC6-AD77-48D21BC57C95}"/>
              </a:ext>
            </a:extLst>
          </p:cNvPr>
          <p:cNvSpPr txBox="1"/>
          <p:nvPr userDrawn="1"/>
        </p:nvSpPr>
        <p:spPr>
          <a:xfrm>
            <a:off x="0" y="6595656"/>
            <a:ext cx="1437012"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359336775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807" r:id="rId10"/>
    <p:sldLayoutId id="2147483965" r:id="rId11"/>
    <p:sldLayoutId id="2147483896"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30" r:id="rId33"/>
    <p:sldLayoutId id="2147483831" r:id="rId34"/>
    <p:sldLayoutId id="2147483832" r:id="rId35"/>
    <p:sldLayoutId id="2147483833" r:id="rId36"/>
    <p:sldLayoutId id="2147483834" r:id="rId37"/>
  </p:sldLayoutIdLst>
  <p:hf sldNum="0" hd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1" kern="1200">
          <a:solidFill>
            <a:schemeClr val="tx1"/>
          </a:solidFill>
          <a:latin typeface="Maersk Headline Office" panose="00000500000000000000" pitchFamily="2" charset="0"/>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
          <p15:clr>
            <a:srgbClr val="F26B43"/>
          </p15:clr>
        </p15:guide>
        <p15:guide id="3" orient="horz" pos="315">
          <p15:clr>
            <a:srgbClr val="F26B43"/>
          </p15:clr>
        </p15:guide>
        <p15:guide id="4" orient="horz" pos="4009">
          <p15:clr>
            <a:srgbClr val="F26B43"/>
          </p15:clr>
        </p15:guide>
        <p15:guide id="5" pos="917">
          <p15:clr>
            <a:srgbClr val="F26B43"/>
          </p15:clr>
        </p15:guide>
        <p15:guide id="6" pos="1368">
          <p15:clr>
            <a:srgbClr val="F26B43"/>
          </p15:clr>
        </p15:guide>
        <p15:guide id="7" pos="5116">
          <p15:clr>
            <a:srgbClr val="F26B43"/>
          </p15:clr>
        </p15:guide>
        <p15:guide id="8" pos="5567">
          <p15:clr>
            <a:srgbClr val="F26B43"/>
          </p15:clr>
        </p15:guide>
        <p15:guide id="9" pos="5716">
          <p15:clr>
            <a:srgbClr val="F26B43"/>
          </p15:clr>
        </p15:guide>
        <p15:guide id="10" pos="6167">
          <p15:clr>
            <a:srgbClr val="F26B43"/>
          </p15:clr>
        </p15:guide>
        <p15:guide id="11" pos="6316">
          <p15:clr>
            <a:srgbClr val="F26B43"/>
          </p15:clr>
        </p15:guide>
        <p15:guide id="12" pos="6767">
          <p15:clr>
            <a:srgbClr val="F26B43"/>
          </p15:clr>
        </p15:guide>
        <p15:guide id="13" pos="6915">
          <p15:clr>
            <a:srgbClr val="F26B43"/>
          </p15:clr>
        </p15:guide>
        <p15:guide id="15" pos="4516">
          <p15:clr>
            <a:srgbClr val="F26B43"/>
          </p15:clr>
        </p15:guide>
        <p15:guide id="16" pos="4967">
          <p15:clr>
            <a:srgbClr val="F26B43"/>
          </p15:clr>
        </p15:guide>
        <p15:guide id="17" pos="3916">
          <p15:clr>
            <a:srgbClr val="F26B43"/>
          </p15:clr>
        </p15:guide>
        <p15:guide id="18" pos="4367">
          <p15:clr>
            <a:srgbClr val="F26B43"/>
          </p15:clr>
        </p15:guide>
        <p15:guide id="19" pos="3316">
          <p15:clr>
            <a:srgbClr val="F26B43"/>
          </p15:clr>
        </p15:guide>
        <p15:guide id="20" pos="3767">
          <p15:clr>
            <a:srgbClr val="F26B43"/>
          </p15:clr>
        </p15:guide>
        <p15:guide id="21" pos="2717">
          <p15:clr>
            <a:srgbClr val="F26B43"/>
          </p15:clr>
        </p15:guide>
        <p15:guide id="22" pos="3168">
          <p15:clr>
            <a:srgbClr val="F26B43"/>
          </p15:clr>
        </p15:guide>
        <p15:guide id="23" pos="2117">
          <p15:clr>
            <a:srgbClr val="F26B43"/>
          </p15:clr>
        </p15:guide>
        <p15:guide id="24" pos="2568">
          <p15:clr>
            <a:srgbClr val="F26B43"/>
          </p15:clr>
        </p15:guide>
        <p15:guide id="25" pos="1517">
          <p15:clr>
            <a:srgbClr val="F26B43"/>
          </p15:clr>
        </p15:guide>
        <p15:guide id="26" pos="1968">
          <p15:clr>
            <a:srgbClr val="F26B43"/>
          </p15:clr>
        </p15:guide>
        <p15:guide id="28" pos="7363">
          <p15:clr>
            <a:srgbClr val="F26B43"/>
          </p15:clr>
        </p15:guide>
        <p15:guide id="29" orient="horz" pos="1224">
          <p15:clr>
            <a:srgbClr val="F26B43"/>
          </p15:clr>
        </p15:guide>
        <p15:guide id="30" orient="horz" pos="1570">
          <p15:clr>
            <a:srgbClr val="F26B43"/>
          </p15:clr>
        </p15:guide>
        <p15:guide id="31" orient="horz" pos="1721">
          <p15:clr>
            <a:srgbClr val="F26B43"/>
          </p15:clr>
        </p15:guide>
        <p15:guide id="32" orient="horz" pos="2067">
          <p15:clr>
            <a:srgbClr val="F26B43"/>
          </p15:clr>
        </p15:guide>
        <p15:guide id="33" orient="horz" pos="2218">
          <p15:clr>
            <a:srgbClr val="F26B43"/>
          </p15:clr>
        </p15:guide>
        <p15:guide id="34" orient="horz" pos="2564">
          <p15:clr>
            <a:srgbClr val="F26B43"/>
          </p15:clr>
        </p15:guide>
        <p15:guide id="35" orient="horz" pos="2714">
          <p15:clr>
            <a:srgbClr val="F26B43"/>
          </p15:clr>
        </p15:guide>
        <p15:guide id="36" orient="horz" pos="3060">
          <p15:clr>
            <a:srgbClr val="F26B43"/>
          </p15:clr>
        </p15:guide>
        <p15:guide id="37" orient="horz" pos="3203">
          <p15:clr>
            <a:srgbClr val="F26B43"/>
          </p15:clr>
        </p15:guide>
        <p15:guide id="38" orient="horz" pos="3548">
          <p15:clr>
            <a:srgbClr val="F26B43"/>
          </p15:clr>
        </p15:guide>
        <p15:guide id="39" pos="315">
          <p15:clr>
            <a:srgbClr val="F26B43"/>
          </p15:clr>
        </p15:guide>
        <p15:guide id="40" pos="7364">
          <p15:clr>
            <a:srgbClr val="F26B43"/>
          </p15:clr>
        </p15:guide>
        <p15:guide id="41" orient="horz" pos="902">
          <p15:clr>
            <a:srgbClr val="F26B43"/>
          </p15:clr>
        </p15:guide>
        <p15:guide id="42" orient="horz" pos="2160">
          <p15:clr>
            <a:srgbClr val="000000"/>
          </p15:clr>
        </p15:guide>
        <p15:guide id="43" pos="3840">
          <p15:clr>
            <a:srgbClr val="0000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
        <p:nvSpPr>
          <p:cNvPr id="4" name="Slide Number Placeholder 3">
            <a:extLst>
              <a:ext uri="{FF2B5EF4-FFF2-40B4-BE49-F238E27FC236}">
                <a16:creationId xmlns:a16="http://schemas.microsoft.com/office/drawing/2014/main" id="{F84A7809-CB04-7600-1A6E-95027D7A510A}"/>
              </a:ext>
            </a:extLst>
          </p:cNvPr>
          <p:cNvSpPr txBox="1">
            <a:spLocks/>
          </p:cNvSpPr>
          <p:nvPr userDrawn="1"/>
        </p:nvSpPr>
        <p:spPr>
          <a:xfrm rot="840728">
            <a:off x="1252582" y="1818097"/>
            <a:ext cx="9710756" cy="311524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327862560"/>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 id="2147483994" r:id="rId22"/>
    <p:sldLayoutId id="2147483995" r:id="rId23"/>
    <p:sldLayoutId id="2147483996" r:id="rId24"/>
    <p:sldLayoutId id="2147483997" r:id="rId25"/>
    <p:sldLayoutId id="2147483998" r:id="rId26"/>
    <p:sldLayoutId id="2147483999" r:id="rId27"/>
    <p:sldLayoutId id="2147484000" r:id="rId28"/>
    <p:sldLayoutId id="2147484001" r:id="rId29"/>
    <p:sldLayoutId id="2147484002" r:id="rId30"/>
    <p:sldLayoutId id="2147484003" r:id="rId31"/>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2377480347"/>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 id="2147484032" r:id="rId28"/>
    <p:sldLayoutId id="2147484033" r:id="rId29"/>
    <p:sldLayoutId id="2147484034" r:id="rId30"/>
    <p:sldLayoutId id="2147484035" r:id="rId31"/>
  </p:sldLayoutIdLst>
  <p:hf sldNum="0" hd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9" cy="6857999"/>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7024099" y="-37584"/>
            <a:ext cx="5082540" cy="330835"/>
          </a:xfrm>
          <a:prstGeom prst="rect">
            <a:avLst/>
          </a:prstGeom>
        </p:spPr>
        <p:txBody>
          <a:bodyPr wrap="square" lIns="0" tIns="0" rIns="0" bIns="0">
            <a:spAutoFit/>
          </a:bodyPr>
          <a:lstStyle>
            <a:lvl1pPr>
              <a:defRPr sz="2000" b="1" i="1">
                <a:solidFill>
                  <a:schemeClr val="tx1"/>
                </a:solidFill>
                <a:latin typeface="Calibri"/>
                <a:cs typeface="Calibri"/>
              </a:defRPr>
            </a:lvl1pPr>
          </a:lstStyle>
          <a:p>
            <a:endParaRPr/>
          </a:p>
        </p:txBody>
      </p:sp>
      <p:sp>
        <p:nvSpPr>
          <p:cNvPr id="3" name="Holder 3"/>
          <p:cNvSpPr>
            <a:spLocks noGrp="1"/>
          </p:cNvSpPr>
          <p:nvPr>
            <p:ph type="body" idx="1"/>
          </p:nvPr>
        </p:nvSpPr>
        <p:spPr>
          <a:xfrm>
            <a:off x="490702" y="1254509"/>
            <a:ext cx="11210594" cy="45624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34940424"/>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1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7FFE6733_81501FF4.xml"/><Relationship Id="rId2" Type="http://schemas.openxmlformats.org/officeDocument/2006/relationships/notesSlide" Target="../notesSlides/notesSlide19.xml"/><Relationship Id="rId1" Type="http://schemas.openxmlformats.org/officeDocument/2006/relationships/slideLayout" Target="../slideLayouts/slideLayout1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7FFE6783_9A25FFF5.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14.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151.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3.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70.jpeg"/><Relationship Id="rId2" Type="http://schemas.microsoft.com/office/2018/10/relationships/comments" Target="../comments/modernComment_7FFE6668_5A210637.xml"/><Relationship Id="rId1" Type="http://schemas.openxmlformats.org/officeDocument/2006/relationships/slideLayout" Target="../slideLayouts/slideLayout115.xml"/><Relationship Id="rId6" Type="http://schemas.openxmlformats.org/officeDocument/2006/relationships/image" Target="../media/image69.png"/><Relationship Id="rId5" Type="http://schemas.openxmlformats.org/officeDocument/2006/relationships/image" Target="../media/image66.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7FFE6790_9903C4B.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image" Target="../media/image40.png"/><Relationship Id="rId3" Type="http://schemas.openxmlformats.org/officeDocument/2006/relationships/image" Target="../media/image71.emf"/><Relationship Id="rId7" Type="http://schemas.openxmlformats.org/officeDocument/2006/relationships/image" Target="../media/image75.emf"/><Relationship Id="rId12"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74.emf"/><Relationship Id="rId11" Type="http://schemas.openxmlformats.org/officeDocument/2006/relationships/image" Target="../media/image77.png"/><Relationship Id="rId5" Type="http://schemas.openxmlformats.org/officeDocument/2006/relationships/image" Target="../media/image73.emf"/><Relationship Id="rId10" Type="http://schemas.openxmlformats.org/officeDocument/2006/relationships/hyperlink" Target="https://www.metro.net/projects/lb-ela-corridor-plan/" TargetMode="External"/><Relationship Id="rId4" Type="http://schemas.openxmlformats.org/officeDocument/2006/relationships/image" Target="../media/image72.emf"/><Relationship Id="rId9" Type="http://schemas.openxmlformats.org/officeDocument/2006/relationships/hyperlink" Target="mailto:710corridor@metro.net"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5" name="TextBox 4">
            <a:extLst>
              <a:ext uri="{FF2B5EF4-FFF2-40B4-BE49-F238E27FC236}">
                <a16:creationId xmlns:a16="http://schemas.microsoft.com/office/drawing/2014/main" id="{E2B2BE02-BCD1-14C8-70B4-F15B2546FE77}"/>
              </a:ext>
            </a:extLst>
          </p:cNvPr>
          <p:cNvSpPr txBox="1"/>
          <p:nvPr/>
        </p:nvSpPr>
        <p:spPr>
          <a:xfrm>
            <a:off x="7673408" y="4950134"/>
            <a:ext cx="3972447" cy="1323439"/>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Corridor Task Force </a:t>
            </a:r>
            <a:endParaRPr lang="en-US" sz="2000">
              <a:solidFill>
                <a:schemeClr val="bg1"/>
              </a:solidFill>
              <a:ea typeface="+mn-lt"/>
              <a:cs typeface="+mn-lt"/>
            </a:endParaRPr>
          </a:p>
          <a:p>
            <a:r>
              <a:rPr lang="en-US" sz="2000" b="1">
                <a:solidFill>
                  <a:schemeClr val="bg1"/>
                </a:solidFill>
                <a:ea typeface="+mn-lt"/>
                <a:cs typeface="+mn-lt"/>
              </a:rPr>
              <a:t>Zero-Emission Truck Working Group</a:t>
            </a:r>
            <a:endParaRPr lang="en-US" sz="2000">
              <a:solidFill>
                <a:schemeClr val="bg1"/>
              </a:solidFill>
              <a:ea typeface="+mn-lt"/>
              <a:cs typeface="+mn-lt"/>
            </a:endParaRPr>
          </a:p>
          <a:p>
            <a:r>
              <a:rPr lang="en-US" sz="2000" b="1">
                <a:solidFill>
                  <a:schemeClr val="bg1"/>
                </a:solidFill>
              </a:rPr>
              <a:t>Meeting #20</a:t>
            </a:r>
            <a:endParaRPr lang="en-US" sz="2000">
              <a:solidFill>
                <a:schemeClr val="bg1"/>
              </a:solidFill>
            </a:endParaRPr>
          </a:p>
          <a:p>
            <a:r>
              <a:rPr lang="en-US" sz="2000">
                <a:solidFill>
                  <a:schemeClr val="bg1"/>
                </a:solidFill>
              </a:rPr>
              <a:t>February 20, 2024</a:t>
            </a:r>
            <a:endParaRPr lang="en-US" sz="2000">
              <a:solidFill>
                <a:schemeClr val="bg1"/>
              </a:solidFill>
              <a:cs typeface="Calibri"/>
            </a:endParaRPr>
          </a:p>
        </p:txBody>
      </p:sp>
    </p:spTree>
    <p:extLst>
      <p:ext uri="{BB962C8B-B14F-4D97-AF65-F5344CB8AC3E}">
        <p14:creationId xmlns:p14="http://schemas.microsoft.com/office/powerpoint/2010/main" val="86064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31892" y="1959779"/>
            <a:ext cx="12172405" cy="14742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a:t>
            </a:r>
          </a:p>
          <a:p>
            <a:pPr marL="1026795" indent="-1026795" algn="ctr">
              <a:lnSpc>
                <a:spcPct val="120000"/>
              </a:lnSpc>
              <a:tabLst>
                <a:tab pos="852488" algn="l"/>
              </a:tabLst>
            </a:pPr>
            <a:r>
              <a:rPr lang="en-US" sz="4000" b="1">
                <a:solidFill>
                  <a:srgbClr val="FFFFFF"/>
                </a:solidFill>
                <a:latin typeface="Calibri" panose="020F0502020204030204"/>
                <a:cs typeface="Calibri"/>
              </a:rPr>
              <a:t>Metro Update</a:t>
            </a:r>
            <a:endParaRPr lang="en-US">
              <a:cs typeface="Calibri"/>
            </a:endParaRPr>
          </a:p>
        </p:txBody>
      </p:sp>
    </p:spTree>
    <p:extLst>
      <p:ext uri="{BB962C8B-B14F-4D97-AF65-F5344CB8AC3E}">
        <p14:creationId xmlns:p14="http://schemas.microsoft.com/office/powerpoint/2010/main" val="1671837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232756" y="40294"/>
            <a:ext cx="9227127" cy="756285"/>
          </a:xfrm>
        </p:spPr>
        <p:txBody>
          <a:bodyPr/>
          <a:lstStyle/>
          <a:p>
            <a:br>
              <a:rPr lang="en-US">
                <a:cs typeface="Calibri"/>
              </a:rPr>
            </a:br>
            <a:r>
              <a:rPr lang="en-US">
                <a:cs typeface="Calibri"/>
              </a:rPr>
              <a:t>ZET Program – Metro Board Direction</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fontScale="77500" lnSpcReduction="20000"/>
          </a:bodyPr>
          <a:lstStyle/>
          <a:p>
            <a:r>
              <a:rPr lang="en-US" sz="2200" b="1"/>
              <a:t>Metro Board Direction and desired outcomes</a:t>
            </a:r>
            <a:endParaRPr lang="en-US" sz="2200" b="1">
              <a:cs typeface="Calibri"/>
            </a:endParaRPr>
          </a:p>
          <a:p>
            <a:pPr marL="512445" indent="-229870">
              <a:buFont typeface="Arial" panose="020B0604020202020204" pitchFamily="34" charset="0"/>
              <a:buChar char="•"/>
            </a:pPr>
            <a:r>
              <a:rPr lang="en-US" sz="2200"/>
              <a:t>$200 million minimum funding target </a:t>
            </a:r>
            <a:endParaRPr lang="en-US" sz="2200">
              <a:cs typeface="Calibri" panose="020F0502020204030204"/>
            </a:endParaRPr>
          </a:p>
          <a:p>
            <a:pPr marL="512445" indent="-229870">
              <a:buFont typeface="Arial" panose="020B0604020202020204" pitchFamily="34" charset="0"/>
              <a:buChar char="•"/>
            </a:pPr>
            <a:r>
              <a:rPr lang="en-US" sz="2200"/>
              <a:t>Leverage Board-approved $50 million with private, regional, state, and federal funding</a:t>
            </a:r>
            <a:endParaRPr lang="en-US" sz="2200">
              <a:cs typeface="Calibri" panose="020F0502020204030204"/>
            </a:endParaRPr>
          </a:p>
          <a:p>
            <a:pPr marL="512445" indent="-229870">
              <a:buFont typeface="Arial" panose="020B0604020202020204" pitchFamily="34" charset="0"/>
              <a:buChar char="•"/>
            </a:pPr>
            <a:r>
              <a:rPr lang="en-US" sz="2200"/>
              <a:t>Accelerated ZE deployment in the Long Beach-East LA (LB-ELA, formerly I-710 South) Corridor</a:t>
            </a:r>
            <a:endParaRPr lang="en-US" sz="2200">
              <a:cs typeface="Calibri" panose="020F0502020204030204"/>
            </a:endParaRPr>
          </a:p>
          <a:p>
            <a:pPr marL="512445" indent="-229870">
              <a:buFont typeface="Arial" panose="020B0604020202020204" pitchFamily="34" charset="0"/>
              <a:buChar char="•"/>
            </a:pPr>
            <a:r>
              <a:rPr lang="en-US" sz="2200"/>
              <a:t>Collaboration with regional stakeholders</a:t>
            </a:r>
            <a:endParaRPr lang="en-US" sz="2200">
              <a:cs typeface="Calibri" panose="020F0502020204030204"/>
            </a:endParaRPr>
          </a:p>
          <a:p>
            <a:pPr marL="512445" indent="-229870">
              <a:buFont typeface="Arial" panose="020B0604020202020204" pitchFamily="34" charset="0"/>
              <a:buChar char="•"/>
            </a:pPr>
            <a:r>
              <a:rPr lang="en-US" sz="2200">
                <a:cs typeface="Calibri" panose="020F0502020204030204"/>
              </a:rPr>
              <a:t>Independent from but aligned with overall LB-ELA Corridor Mobility Investment Plan process</a:t>
            </a:r>
          </a:p>
          <a:p>
            <a:pPr marL="512445">
              <a:buFont typeface="Arial" panose="020B0604020202020204" pitchFamily="34" charset="0"/>
              <a:buChar char="•"/>
            </a:pPr>
            <a:endParaRPr lang="en-US" sz="2200" b="1"/>
          </a:p>
          <a:p>
            <a:pPr marL="282575" indent="-282575">
              <a:buFont typeface="Calibri" panose="020F0502020204030204" pitchFamily="34" charset="0"/>
              <a:buChar char="&gt;"/>
            </a:pPr>
            <a:r>
              <a:rPr lang="en-US" sz="2200" b="1"/>
              <a:t>Strategies to accomplish outcomes</a:t>
            </a:r>
            <a:endParaRPr lang="en-US" sz="2200" b="1">
              <a:cs typeface="Calibri"/>
            </a:endParaRPr>
          </a:p>
          <a:p>
            <a:pPr marL="512445" indent="-229870">
              <a:buFont typeface="Arial" panose="020B0604020202020204" pitchFamily="34" charset="0"/>
              <a:buChar char="•"/>
            </a:pPr>
            <a:r>
              <a:rPr lang="en-US" sz="2200"/>
              <a:t>Convene and collaborate with community and regional stakeholders</a:t>
            </a:r>
            <a:endParaRPr lang="en-US" sz="2200">
              <a:cs typeface="Calibri" panose="020F0502020204030204"/>
            </a:endParaRPr>
          </a:p>
          <a:p>
            <a:pPr marL="512445" indent="-229870">
              <a:buFont typeface="Arial" panose="020B0604020202020204" pitchFamily="34" charset="0"/>
              <a:buChar char="•"/>
            </a:pPr>
            <a:r>
              <a:rPr lang="en-US" sz="2200"/>
              <a:t>Develop a scope of work for the ZET Program</a:t>
            </a:r>
            <a:endParaRPr lang="en-US" sz="2200">
              <a:cs typeface="Calibri" panose="020F0502020204030204"/>
            </a:endParaRPr>
          </a:p>
          <a:p>
            <a:pPr marL="512445" indent="-229870">
              <a:buFont typeface="Arial" panose="020B0604020202020204" pitchFamily="34" charset="0"/>
              <a:buChar char="•"/>
            </a:pPr>
            <a:r>
              <a:rPr lang="en-US" sz="2200"/>
              <a:t>Identify regional funding partners</a:t>
            </a:r>
            <a:endParaRPr lang="en-US" sz="2200">
              <a:cs typeface="Calibri" panose="020F0502020204030204"/>
            </a:endParaRPr>
          </a:p>
          <a:p>
            <a:pPr marL="512445" indent="-229870">
              <a:buFont typeface="Arial,Sans-Serif" panose="020B0604020202020204" pitchFamily="34" charset="0"/>
              <a:buChar char="•"/>
            </a:pPr>
            <a:r>
              <a:rPr lang="en-US" sz="2100">
                <a:cs typeface="Calibri"/>
              </a:rPr>
              <a:t>Identify discretionary grant opportunities</a:t>
            </a:r>
          </a:p>
          <a:p>
            <a:pPr marL="512445" indent="-229870">
              <a:buFont typeface="Arial" panose="020B0604020202020204" pitchFamily="34" charset="0"/>
              <a:buChar char="•"/>
            </a:pPr>
            <a:r>
              <a:rPr lang="en-US" sz="2200"/>
              <a:t>Identify near and long-term opportunities</a:t>
            </a:r>
            <a:endParaRPr lang="en-US" sz="2200">
              <a:cs typeface="Calibri" panose="020F0502020204030204"/>
            </a:endParaRPr>
          </a:p>
          <a:p>
            <a:pPr marL="512445" indent="-229870">
              <a:buFont typeface="Arial" panose="020B0604020202020204" pitchFamily="34" charset="0"/>
              <a:buChar char="•"/>
            </a:pPr>
            <a:r>
              <a:rPr lang="en-US" sz="2200">
                <a:ea typeface="+mn-lt"/>
                <a:cs typeface="+mn-lt"/>
              </a:rPr>
              <a:t>Identify policy and legislative barriers to implementation</a:t>
            </a:r>
            <a:endParaRPr lang="en-US" sz="2200">
              <a:cs typeface="Calibri" panose="020F0502020204030204"/>
            </a:endParaRPr>
          </a:p>
          <a:p>
            <a:pPr marL="512445" indent="-229870">
              <a:buFont typeface="Arial" panose="020B0604020202020204" pitchFamily="34" charset="0"/>
              <a:buChar char="•"/>
            </a:pPr>
            <a:r>
              <a:rPr lang="en-US" sz="2200">
                <a:cs typeface="Calibri" panose="020F0502020204030204"/>
              </a:rPr>
              <a:t>Develop approaches to understanding potential community impacts and creating community benefits</a:t>
            </a: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11</a:t>
            </a:fld>
            <a:endParaRPr lang="en-US"/>
          </a:p>
        </p:txBody>
      </p:sp>
    </p:spTree>
    <p:extLst>
      <p:ext uri="{BB962C8B-B14F-4D97-AF65-F5344CB8AC3E}">
        <p14:creationId xmlns:p14="http://schemas.microsoft.com/office/powerpoint/2010/main" val="1881433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32362" y="-4451"/>
            <a:ext cx="11031733" cy="954107"/>
          </a:xfrm>
          <a:prstGeom prst="rect">
            <a:avLst/>
          </a:prstGeom>
          <a:noFill/>
        </p:spPr>
        <p:txBody>
          <a:bodyPr wrap="square" lIns="91440" tIns="45720" rIns="91440" bIns="45720" rtlCol="0" anchor="t">
            <a:spAutoFit/>
          </a:bodyPr>
          <a:lstStyle/>
          <a:p>
            <a:r>
              <a:rPr lang="en-US" sz="2800" b="1">
                <a:solidFill>
                  <a:schemeClr val="bg1"/>
                </a:solidFill>
              </a:rPr>
              <a:t>Metro Vision:</a:t>
            </a:r>
            <a:br>
              <a:rPr lang="en-US" sz="2800" b="1"/>
            </a:br>
            <a:r>
              <a:rPr lang="en-US" sz="2800" b="1">
                <a:solidFill>
                  <a:schemeClr val="bg1"/>
                </a:solidFill>
              </a:rPr>
              <a:t>Regional Zero-Emissions MD/HD Truck Charging and Fueling Facilities </a:t>
            </a:r>
            <a:endParaRPr lang="en-US">
              <a:solidFill>
                <a:schemeClr val="bg1"/>
              </a:solidFill>
              <a:cs typeface="Calibri" panose="020F0502020204030204"/>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12</a:t>
            </a:fld>
            <a:endParaRPr lang="en-US" sz="1200">
              <a:solidFill>
                <a:schemeClr val="tx1">
                  <a:tint val="75000"/>
                </a:schemeClr>
              </a:solidFill>
            </a:endParaRPr>
          </a:p>
        </p:txBody>
      </p:sp>
      <p:pic>
        <p:nvPicPr>
          <p:cNvPr id="6" name="Picture 6" descr="Diagram&#10;&#10;Description automatically generated">
            <a:extLst>
              <a:ext uri="{FF2B5EF4-FFF2-40B4-BE49-F238E27FC236}">
                <a16:creationId xmlns:a16="http://schemas.microsoft.com/office/drawing/2014/main" id="{3B2EC5D0-FF62-E93B-766D-06304618737D}"/>
              </a:ext>
            </a:extLst>
          </p:cNvPr>
          <p:cNvPicPr>
            <a:picLocks noGrp="1" noChangeAspect="1"/>
          </p:cNvPicPr>
          <p:nvPr>
            <p:ph idx="1"/>
          </p:nvPr>
        </p:nvPicPr>
        <p:blipFill>
          <a:blip r:embed="rId3"/>
          <a:stretch>
            <a:fillRect/>
          </a:stretch>
        </p:blipFill>
        <p:spPr>
          <a:xfrm>
            <a:off x="2993899" y="975842"/>
            <a:ext cx="6205946" cy="5707981"/>
          </a:xfrm>
        </p:spPr>
      </p:pic>
    </p:spTree>
    <p:extLst>
      <p:ext uri="{BB962C8B-B14F-4D97-AF65-F5344CB8AC3E}">
        <p14:creationId xmlns:p14="http://schemas.microsoft.com/office/powerpoint/2010/main" val="6981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8E117-247E-F5EE-263E-2A11407485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2D4EC2-96F5-6155-2BCE-867449B49EC4}"/>
              </a:ext>
            </a:extLst>
          </p:cNvPr>
          <p:cNvSpPr>
            <a:spLocks noGrp="1"/>
          </p:cNvSpPr>
          <p:nvPr>
            <p:ph type="title"/>
          </p:nvPr>
        </p:nvSpPr>
        <p:spPr/>
        <p:txBody>
          <a:bodyPr/>
          <a:lstStyle/>
          <a:p>
            <a:r>
              <a:rPr lang="en-US">
                <a:cs typeface="Calibri"/>
              </a:rPr>
              <a:t>ZET Working Group Progress </a:t>
            </a:r>
            <a:endParaRPr lang="en-US"/>
          </a:p>
        </p:txBody>
      </p:sp>
      <p:sp>
        <p:nvSpPr>
          <p:cNvPr id="3" name="Slide Number Placeholder 2">
            <a:extLst>
              <a:ext uri="{FF2B5EF4-FFF2-40B4-BE49-F238E27FC236}">
                <a16:creationId xmlns:a16="http://schemas.microsoft.com/office/drawing/2014/main" id="{0B00CC89-E594-F089-C3C4-262CD2A6B247}"/>
              </a:ext>
            </a:extLst>
          </p:cNvPr>
          <p:cNvSpPr>
            <a:spLocks noGrp="1"/>
          </p:cNvSpPr>
          <p:nvPr>
            <p:ph type="sldNum" sz="quarter" idx="10"/>
          </p:nvPr>
        </p:nvSpPr>
        <p:spPr/>
        <p:txBody>
          <a:bodyPr/>
          <a:lstStyle/>
          <a:p>
            <a:fld id="{2429C633-AF9B-9840-B7F1-7587910FEF71}" type="slidenum">
              <a:rPr lang="en-US" smtClean="0"/>
              <a:pPr/>
              <a:t>13</a:t>
            </a:fld>
            <a:endParaRPr lang="en-US"/>
          </a:p>
        </p:txBody>
      </p:sp>
      <p:sp>
        <p:nvSpPr>
          <p:cNvPr id="4" name="TextBox 3">
            <a:extLst>
              <a:ext uri="{FF2B5EF4-FFF2-40B4-BE49-F238E27FC236}">
                <a16:creationId xmlns:a16="http://schemas.microsoft.com/office/drawing/2014/main" id="{4139B3F2-0F54-654A-743D-B5CB3A21BF33}"/>
              </a:ext>
            </a:extLst>
          </p:cNvPr>
          <p:cNvSpPr txBox="1"/>
          <p:nvPr/>
        </p:nvSpPr>
        <p:spPr>
          <a:xfrm>
            <a:off x="381000" y="963561"/>
            <a:ext cx="11169445" cy="5615320"/>
          </a:xfrm>
          <a:prstGeom prst="rect">
            <a:avLst/>
          </a:prstGeom>
          <a:noFill/>
        </p:spPr>
        <p:txBody>
          <a:bodyPr wrap="square" lIns="91440" tIns="45720" rIns="91440" bIns="45720" rtlCol="0" anchor="t">
            <a:spAutoFit/>
          </a:bodyPr>
          <a:lstStyle/>
          <a:p>
            <a:pPr marL="0" marR="0">
              <a:lnSpc>
                <a:spcPct val="107000"/>
              </a:lnSpc>
              <a:spcBef>
                <a:spcPts val="0"/>
              </a:spcBef>
              <a:spcAft>
                <a:spcPts val="1100"/>
              </a:spcAft>
            </a:pPr>
            <a:r>
              <a:rPr lang="en-US" sz="2000">
                <a:effectLst/>
                <a:latin typeface="Calibri"/>
                <a:ea typeface="Times New Roman" panose="02020603050405020304" pitchFamily="18" charset="0"/>
                <a:cs typeface="Arial"/>
              </a:rPr>
              <a:t>ZET Working Group members and key partners vetted the following topics in shaping the ZET Program:</a:t>
            </a:r>
          </a:p>
          <a:p>
            <a:pPr marL="457200" marR="0" lvl="0" indent="-457200">
              <a:lnSpc>
                <a:spcPct val="107000"/>
              </a:lnSpc>
              <a:spcBef>
                <a:spcPts val="0"/>
              </a:spcBef>
              <a:spcAft>
                <a:spcPts val="400"/>
              </a:spcAft>
              <a:buFont typeface="Arial" panose="020B0604020202020204" pitchFamily="34" charset="0"/>
              <a:buChar char="•"/>
            </a:pPr>
            <a:r>
              <a:rPr lang="en-US" sz="2400">
                <a:solidFill>
                  <a:srgbClr val="2AB4C8"/>
                </a:solidFill>
                <a:effectLst/>
                <a:latin typeface="Calibri"/>
                <a:ea typeface="Times New Roman" panose="02020603050405020304" pitchFamily="18" charset="0"/>
                <a:cs typeface="Arial"/>
              </a:rPr>
              <a:t>Goals and objectives</a:t>
            </a:r>
            <a:r>
              <a:rPr lang="en-US" sz="2400">
                <a:solidFill>
                  <a:srgbClr val="0070C0"/>
                </a:solidFill>
                <a:effectLst/>
                <a:latin typeface="Calibri"/>
                <a:ea typeface="Times New Roman" panose="02020603050405020304" pitchFamily="18" charset="0"/>
                <a:cs typeface="Arial"/>
              </a:rPr>
              <a:t> </a:t>
            </a:r>
            <a:r>
              <a:rPr lang="en-US" sz="2000">
                <a:effectLst/>
                <a:latin typeface="Calibri"/>
                <a:ea typeface="Times New Roman" panose="02020603050405020304" pitchFamily="18" charset="0"/>
                <a:cs typeface="Arial"/>
              </a:rPr>
              <a:t>for the ZET Program in the context of Motion 16 (Directors Hahn and Dutra);</a:t>
            </a:r>
          </a:p>
          <a:p>
            <a:pPr marL="457200" marR="0" lvl="0" indent="-457200">
              <a:lnSpc>
                <a:spcPct val="107000"/>
              </a:lnSpc>
              <a:spcBef>
                <a:spcPts val="0"/>
              </a:spcBef>
              <a:spcAft>
                <a:spcPts val="400"/>
              </a:spcAft>
              <a:buFont typeface="Arial" panose="020B0604020202020204" pitchFamily="34" charset="0"/>
              <a:buChar char="•"/>
            </a:pPr>
            <a:r>
              <a:rPr lang="en-US" sz="2400">
                <a:solidFill>
                  <a:srgbClr val="2AB4C8"/>
                </a:solidFill>
                <a:effectLst/>
                <a:latin typeface="Calibri"/>
                <a:ea typeface="Times New Roman" panose="02020603050405020304" pitchFamily="18" charset="0"/>
                <a:cs typeface="Arial"/>
              </a:rPr>
              <a:t>Industry perspectives </a:t>
            </a:r>
            <a:r>
              <a:rPr lang="en-US" sz="2000">
                <a:effectLst/>
                <a:latin typeface="Calibri"/>
                <a:ea typeface="Times New Roman" panose="02020603050405020304" pitchFamily="18" charset="0"/>
                <a:cs typeface="Arial"/>
              </a:rPr>
              <a:t>and the role of stakeholders in the LB-ELA Corridor Task Force;</a:t>
            </a:r>
          </a:p>
          <a:p>
            <a:pPr marL="457200" marR="0" lvl="0" indent="-457200">
              <a:lnSpc>
                <a:spcPct val="107000"/>
              </a:lnSpc>
              <a:spcBef>
                <a:spcPts val="0"/>
              </a:spcBef>
              <a:spcAft>
                <a:spcPts val="400"/>
              </a:spcAft>
              <a:buFont typeface="Arial" panose="020B0604020202020204" pitchFamily="34" charset="0"/>
              <a:buChar char="•"/>
            </a:pPr>
            <a:r>
              <a:rPr lang="en-US" sz="2400">
                <a:solidFill>
                  <a:srgbClr val="2AB4C8"/>
                </a:solidFill>
                <a:effectLst/>
                <a:latin typeface="Calibri"/>
                <a:ea typeface="Times New Roman" panose="02020603050405020304" pitchFamily="18" charset="0"/>
                <a:cs typeface="Arial"/>
              </a:rPr>
              <a:t>Air quality and environmental justice challenges and opportunities </a:t>
            </a:r>
            <a:r>
              <a:rPr lang="en-US" sz="2000">
                <a:effectLst/>
                <a:latin typeface="Calibri"/>
                <a:ea typeface="Times New Roman" panose="02020603050405020304" pitchFamily="18" charset="0"/>
                <a:cs typeface="Arial"/>
              </a:rPr>
              <a:t>for the LB-ELA Corridor, as brought forward by the EPA;</a:t>
            </a:r>
          </a:p>
          <a:p>
            <a:pPr marL="457200" indent="-457200">
              <a:lnSpc>
                <a:spcPct val="107000"/>
              </a:lnSpc>
              <a:spcAft>
                <a:spcPts val="400"/>
              </a:spcAft>
              <a:buFont typeface="Arial" panose="020B0604020202020204" pitchFamily="34" charset="0"/>
              <a:buChar char="•"/>
            </a:pPr>
            <a:r>
              <a:rPr lang="en-US" sz="2400">
                <a:solidFill>
                  <a:srgbClr val="2AB4C8"/>
                </a:solidFill>
                <a:effectLst/>
                <a:latin typeface="Calibri"/>
                <a:ea typeface="Times New Roman" panose="02020603050405020304" pitchFamily="18" charset="0"/>
                <a:cs typeface="Arial"/>
              </a:rPr>
              <a:t>Air quality context</a:t>
            </a:r>
            <a:r>
              <a:rPr lang="en-US" sz="2000">
                <a:effectLst/>
                <a:latin typeface="Calibri"/>
                <a:ea typeface="Times New Roman" panose="02020603050405020304" pitchFamily="18" charset="0"/>
                <a:cs typeface="Arial"/>
              </a:rPr>
              <a:t> from the South Coast Air Quality Management District (SCAQMD)</a:t>
            </a:r>
            <a:r>
              <a:rPr lang="en-US" sz="2000">
                <a:latin typeface="Calibri"/>
                <a:ea typeface="Times New Roman" panose="02020603050405020304" pitchFamily="18" charset="0"/>
                <a:cs typeface="Arial"/>
              </a:rPr>
              <a:t> </a:t>
            </a:r>
            <a:endParaRPr lang="en-US" sz="2000">
              <a:effectLst/>
              <a:latin typeface="Calibri" panose="020F0502020204030204" pitchFamily="34" charset="0"/>
              <a:ea typeface="Times New Roman" panose="02020603050405020304" pitchFamily="18" charset="0"/>
              <a:cs typeface="Arial" panose="020B0604020202020204" pitchFamily="34" charset="0"/>
            </a:endParaRPr>
          </a:p>
          <a:p>
            <a:pPr marL="914400" lvl="1" indent="-457200">
              <a:lnSpc>
                <a:spcPct val="107000"/>
              </a:lnSpc>
              <a:spcAft>
                <a:spcPts val="400"/>
              </a:spcAft>
              <a:buFont typeface="Arial" panose="020B0604020202020204" pitchFamily="34" charset="0"/>
              <a:buChar char="•"/>
            </a:pPr>
            <a:r>
              <a:rPr lang="en-US">
                <a:effectLst/>
                <a:latin typeface="Calibri"/>
                <a:ea typeface="Times New Roman" panose="02020603050405020304" pitchFamily="18" charset="0"/>
                <a:cs typeface="Arial"/>
              </a:rPr>
              <a:t>challenges in meeting upcoming federal air quality attainment deadlines due to the slow rollout;</a:t>
            </a:r>
            <a:endParaRPr lang="en-US">
              <a:latin typeface="Calibri"/>
              <a:ea typeface="Times New Roman" panose="02020603050405020304" pitchFamily="18" charset="0"/>
              <a:cs typeface="Arial"/>
            </a:endParaRPr>
          </a:p>
          <a:p>
            <a:pPr marL="914400" lvl="1" indent="-457200">
              <a:lnSpc>
                <a:spcPct val="107000"/>
              </a:lnSpc>
              <a:spcAft>
                <a:spcPts val="400"/>
              </a:spcAft>
              <a:buFont typeface="Arial" panose="020B0604020202020204" pitchFamily="34" charset="0"/>
              <a:buChar char="•"/>
            </a:pPr>
            <a:r>
              <a:rPr lang="en-US">
                <a:effectLst/>
                <a:latin typeface="Calibri"/>
                <a:ea typeface="Times New Roman" panose="02020603050405020304" pitchFamily="18" charset="0"/>
                <a:cs typeface="Arial"/>
              </a:rPr>
              <a:t>scaling of ZET technology and infrastructure to </a:t>
            </a:r>
            <a:r>
              <a:rPr lang="en-US">
                <a:latin typeface="Calibri"/>
                <a:ea typeface="Times New Roman" panose="02020603050405020304" pitchFamily="18" charset="0"/>
                <a:cs typeface="Arial"/>
              </a:rPr>
              <a:t>replace</a:t>
            </a:r>
            <a:r>
              <a:rPr lang="en-US">
                <a:effectLst/>
                <a:latin typeface="Calibri"/>
                <a:ea typeface="Times New Roman" panose="02020603050405020304" pitchFamily="18" charset="0"/>
                <a:cs typeface="Arial"/>
              </a:rPr>
              <a:t> the large volume of diesel trucks moving goods in the region;</a:t>
            </a:r>
          </a:p>
          <a:p>
            <a:pPr marL="457200" indent="-457200">
              <a:lnSpc>
                <a:spcPct val="107000"/>
              </a:lnSpc>
              <a:spcAft>
                <a:spcPts val="400"/>
              </a:spcAft>
              <a:buFont typeface="Arial" panose="020B0604020202020204" pitchFamily="34" charset="0"/>
              <a:buChar char="•"/>
            </a:pPr>
            <a:r>
              <a:rPr lang="en-US" sz="2400">
                <a:solidFill>
                  <a:srgbClr val="2AB4C8"/>
                </a:solidFill>
                <a:effectLst/>
                <a:latin typeface="Calibri"/>
                <a:ea typeface="Times New Roman" panose="02020603050405020304" pitchFamily="18" charset="0"/>
                <a:cs typeface="Arial"/>
              </a:rPr>
              <a:t>State of clean truck technology</a:t>
            </a:r>
            <a:r>
              <a:rPr lang="en-US" sz="2400">
                <a:solidFill>
                  <a:srgbClr val="0070C0"/>
                </a:solidFill>
                <a:latin typeface="Calibri"/>
                <a:ea typeface="Times New Roman" panose="02020603050405020304" pitchFamily="18" charset="0"/>
                <a:cs typeface="Arial"/>
              </a:rPr>
              <a:t> </a:t>
            </a:r>
            <a:endParaRPr lang="en-US" sz="2000">
              <a:effectLst/>
              <a:latin typeface="Calibri" panose="020F0502020204030204" pitchFamily="34" charset="0"/>
              <a:ea typeface="Times New Roman" panose="02020603050405020304" pitchFamily="18" charset="0"/>
              <a:cs typeface="Arial" panose="020B0604020202020204" pitchFamily="34" charset="0"/>
            </a:endParaRPr>
          </a:p>
          <a:p>
            <a:pPr marL="914400" lvl="1" indent="-457200">
              <a:lnSpc>
                <a:spcPct val="107000"/>
              </a:lnSpc>
              <a:spcAft>
                <a:spcPts val="400"/>
              </a:spcAft>
              <a:buFont typeface="Arial" panose="020B0604020202020204" pitchFamily="34" charset="0"/>
              <a:buChar char="•"/>
            </a:pPr>
            <a:r>
              <a:rPr lang="en-US" sz="2000">
                <a:effectLst/>
                <a:latin typeface="Calibri"/>
                <a:ea typeface="Times New Roman" panose="02020603050405020304" pitchFamily="18" charset="0"/>
                <a:cs typeface="Arial"/>
              </a:rPr>
              <a:t>efforts to accelerate the commercialization of the ZE Class 8 heavy-duty trucks;</a:t>
            </a:r>
          </a:p>
          <a:p>
            <a:pPr marL="914400" lvl="1" indent="-457200">
              <a:lnSpc>
                <a:spcPct val="107000"/>
              </a:lnSpc>
              <a:spcAft>
                <a:spcPts val="400"/>
              </a:spcAft>
              <a:buFont typeface="Arial" panose="020B0604020202020204" pitchFamily="34" charset="0"/>
              <a:buChar char="•"/>
            </a:pPr>
            <a:r>
              <a:rPr lang="en-US" sz="2000">
                <a:effectLst/>
                <a:latin typeface="Calibri"/>
                <a:ea typeface="Times New Roman" panose="02020603050405020304" pitchFamily="18" charset="0"/>
                <a:cs typeface="Arial"/>
              </a:rPr>
              <a:t>Governor</a:t>
            </a:r>
            <a:r>
              <a:rPr lang="en-US" sz="2000">
                <a:latin typeface="Calibri"/>
                <a:ea typeface="Times New Roman" panose="02020603050405020304" pitchFamily="18" charset="0"/>
                <a:cs typeface="Arial"/>
              </a:rPr>
              <a:t>’s </a:t>
            </a:r>
            <a:r>
              <a:rPr lang="en-US" sz="2000">
                <a:effectLst/>
                <a:latin typeface="Calibri"/>
                <a:ea typeface="Times New Roman" panose="02020603050405020304" pitchFamily="18" charset="0"/>
                <a:cs typeface="Arial"/>
              </a:rPr>
              <a:t>annual budget and the prospects for ZE trucks </a:t>
            </a:r>
            <a:r>
              <a:rPr lang="en-US" sz="2000">
                <a:latin typeface="Calibri"/>
                <a:ea typeface="Times New Roman" panose="02020603050405020304" pitchFamily="18" charset="0"/>
                <a:cs typeface="Arial"/>
              </a:rPr>
              <a:t>&amp;</a:t>
            </a:r>
            <a:r>
              <a:rPr lang="en-US" sz="2000">
                <a:effectLst/>
                <a:latin typeface="Calibri"/>
                <a:ea typeface="Times New Roman" panose="02020603050405020304" pitchFamily="18" charset="0"/>
                <a:cs typeface="Arial"/>
              </a:rPr>
              <a:t> infrastructure </a:t>
            </a:r>
            <a:r>
              <a:rPr lang="en-US" sz="2400">
                <a:solidFill>
                  <a:srgbClr val="2AB4C8"/>
                </a:solidFill>
                <a:effectLst/>
                <a:latin typeface="Calibri"/>
                <a:ea typeface="Times New Roman" panose="02020603050405020304" pitchFamily="18" charset="0"/>
                <a:cs typeface="Arial"/>
              </a:rPr>
              <a:t>funding opportunities</a:t>
            </a:r>
            <a:endParaRPr lang="en-US" sz="2000">
              <a:solidFill>
                <a:srgbClr val="2AB4C8"/>
              </a:solidFill>
              <a:effectLst/>
              <a:latin typeface="Calibri"/>
              <a:ea typeface="Times New Roman" panose="02020603050405020304" pitchFamily="18" charset="0"/>
              <a:cs typeface="Arial"/>
            </a:endParaRPr>
          </a:p>
          <a:p>
            <a:endParaRPr lang="en-US"/>
          </a:p>
        </p:txBody>
      </p:sp>
    </p:spTree>
    <p:extLst>
      <p:ext uri="{BB962C8B-B14F-4D97-AF65-F5344CB8AC3E}">
        <p14:creationId xmlns:p14="http://schemas.microsoft.com/office/powerpoint/2010/main" val="1803022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4EFCD-51A8-ED2A-DB05-55FA950FEF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3651F-E9CF-8B41-4389-19FE8FB5D68E}"/>
              </a:ext>
            </a:extLst>
          </p:cNvPr>
          <p:cNvSpPr>
            <a:spLocks noGrp="1"/>
          </p:cNvSpPr>
          <p:nvPr>
            <p:ph type="title"/>
          </p:nvPr>
        </p:nvSpPr>
        <p:spPr>
          <a:xfrm>
            <a:off x="380999" y="300193"/>
            <a:ext cx="11169444" cy="429145"/>
          </a:xfrm>
        </p:spPr>
        <p:txBody>
          <a:bodyPr/>
          <a:lstStyle/>
          <a:p>
            <a:r>
              <a:rPr lang="en-US">
                <a:cs typeface="Calibri"/>
              </a:rPr>
              <a:t>ZET Working Group Progress - Continued </a:t>
            </a:r>
            <a:endParaRPr lang="en-US"/>
          </a:p>
        </p:txBody>
      </p:sp>
      <p:sp>
        <p:nvSpPr>
          <p:cNvPr id="3" name="Slide Number Placeholder 2">
            <a:extLst>
              <a:ext uri="{FF2B5EF4-FFF2-40B4-BE49-F238E27FC236}">
                <a16:creationId xmlns:a16="http://schemas.microsoft.com/office/drawing/2014/main" id="{8CA0726C-3E93-BDFF-74FE-956B4E33E6C3}"/>
              </a:ext>
            </a:extLst>
          </p:cNvPr>
          <p:cNvSpPr>
            <a:spLocks noGrp="1"/>
          </p:cNvSpPr>
          <p:nvPr>
            <p:ph type="sldNum" sz="quarter" idx="10"/>
          </p:nvPr>
        </p:nvSpPr>
        <p:spPr/>
        <p:txBody>
          <a:bodyPr/>
          <a:lstStyle/>
          <a:p>
            <a:fld id="{2429C633-AF9B-9840-B7F1-7587910FEF71}" type="slidenum">
              <a:rPr lang="en-US" smtClean="0"/>
              <a:pPr/>
              <a:t>14</a:t>
            </a:fld>
            <a:endParaRPr lang="en-US"/>
          </a:p>
        </p:txBody>
      </p:sp>
      <p:sp>
        <p:nvSpPr>
          <p:cNvPr id="4" name="TextBox 3">
            <a:extLst>
              <a:ext uri="{FF2B5EF4-FFF2-40B4-BE49-F238E27FC236}">
                <a16:creationId xmlns:a16="http://schemas.microsoft.com/office/drawing/2014/main" id="{15CFD78E-0E3E-3B29-3270-B1EAC8A3353D}"/>
              </a:ext>
            </a:extLst>
          </p:cNvPr>
          <p:cNvSpPr txBox="1"/>
          <p:nvPr/>
        </p:nvSpPr>
        <p:spPr>
          <a:xfrm>
            <a:off x="380998" y="581358"/>
            <a:ext cx="11169445" cy="2048381"/>
          </a:xfrm>
          <a:prstGeom prst="rect">
            <a:avLst/>
          </a:prstGeom>
          <a:noFill/>
        </p:spPr>
        <p:txBody>
          <a:bodyPr wrap="square" lIns="91440" tIns="45720" rIns="91440" bIns="45720" rtlCol="0" anchor="t">
            <a:spAutoFit/>
          </a:bodyPr>
          <a:lstStyle/>
          <a:p>
            <a:pPr marL="0" marR="0">
              <a:lnSpc>
                <a:spcPct val="107000"/>
              </a:lnSpc>
              <a:spcBef>
                <a:spcPts val="0"/>
              </a:spcBef>
              <a:spcAft>
                <a:spcPts val="1100"/>
              </a:spcAft>
            </a:pPr>
            <a:endParaRPr lang="en-US" sz="200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400"/>
              </a:spcAft>
              <a:buFont typeface="Arial" panose="020B0604020202020204" pitchFamily="34" charset="0"/>
              <a:buChar char="•"/>
            </a:pPr>
            <a:r>
              <a:rPr lang="en-US" sz="2000">
                <a:effectLst/>
                <a:latin typeface="Calibri"/>
                <a:ea typeface="Times New Roman" panose="02020603050405020304" pitchFamily="18" charset="0"/>
                <a:cs typeface="Arial"/>
              </a:rPr>
              <a:t>Federal </a:t>
            </a:r>
            <a:r>
              <a:rPr lang="en-US" sz="2400">
                <a:solidFill>
                  <a:srgbClr val="2AB4C8"/>
                </a:solidFill>
                <a:effectLst/>
                <a:latin typeface="Calibri"/>
                <a:ea typeface="Times New Roman" panose="02020603050405020304" pitchFamily="18" charset="0"/>
                <a:cs typeface="Arial"/>
              </a:rPr>
              <a:t>funding opportunities </a:t>
            </a:r>
            <a:r>
              <a:rPr lang="en-US" sz="2000">
                <a:effectLst/>
                <a:latin typeface="Calibri"/>
                <a:ea typeface="Times New Roman" panose="02020603050405020304" pitchFamily="18" charset="0"/>
                <a:cs typeface="Arial"/>
              </a:rPr>
              <a:t>and collaboration with United States Department of Transportation representatives;</a:t>
            </a:r>
          </a:p>
          <a:p>
            <a:pPr marL="342900" marR="0" lvl="0" indent="-342900">
              <a:lnSpc>
                <a:spcPct val="107000"/>
              </a:lnSpc>
              <a:spcBef>
                <a:spcPts val="0"/>
              </a:spcBef>
              <a:spcAft>
                <a:spcPts val="400"/>
              </a:spcAft>
              <a:buFont typeface="Arial" panose="020B0604020202020204" pitchFamily="34" charset="0"/>
              <a:buChar char="•"/>
            </a:pPr>
            <a:r>
              <a:rPr lang="en-US" sz="2000">
                <a:effectLst/>
                <a:latin typeface="Calibri"/>
                <a:ea typeface="Times New Roman" panose="02020603050405020304" pitchFamily="18" charset="0"/>
                <a:cs typeface="Arial"/>
              </a:rPr>
              <a:t>Strategies to </a:t>
            </a:r>
            <a:r>
              <a:rPr lang="en-US" sz="2400">
                <a:solidFill>
                  <a:srgbClr val="2AB4C8"/>
                </a:solidFill>
                <a:effectLst/>
                <a:latin typeface="Calibri"/>
                <a:ea typeface="Times New Roman" panose="02020603050405020304" pitchFamily="18" charset="0"/>
                <a:cs typeface="Arial"/>
              </a:rPr>
              <a:t>ensure proper community participation</a:t>
            </a:r>
            <a:r>
              <a:rPr lang="en-US" sz="2000">
                <a:effectLst/>
                <a:latin typeface="Calibri"/>
                <a:ea typeface="Times New Roman" panose="02020603050405020304" pitchFamily="18" charset="0"/>
                <a:cs typeface="Arial"/>
              </a:rPr>
              <a:t> through engagement activities at key planning decision points regarding ZE Infrastructure siting;</a:t>
            </a:r>
          </a:p>
        </p:txBody>
      </p:sp>
      <p:pic>
        <p:nvPicPr>
          <p:cNvPr id="5" name="Picture 4" descr="A blue and white card with text and images&#10;&#10;Description automatically generated">
            <a:extLst>
              <a:ext uri="{FF2B5EF4-FFF2-40B4-BE49-F238E27FC236}">
                <a16:creationId xmlns:a16="http://schemas.microsoft.com/office/drawing/2014/main" id="{565FF459-6A07-3394-3763-EA9F94A8E4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4785" y="2591265"/>
            <a:ext cx="6280355" cy="3537397"/>
          </a:xfrm>
          <a:prstGeom prst="rect">
            <a:avLst/>
          </a:prstGeom>
          <a:noFill/>
          <a:ln>
            <a:noFill/>
          </a:ln>
        </p:spPr>
      </p:pic>
      <p:sp>
        <p:nvSpPr>
          <p:cNvPr id="6" name="TextBox 5">
            <a:extLst>
              <a:ext uri="{FF2B5EF4-FFF2-40B4-BE49-F238E27FC236}">
                <a16:creationId xmlns:a16="http://schemas.microsoft.com/office/drawing/2014/main" id="{2F2E76A0-E7A1-A79E-DE20-040192EA4109}"/>
              </a:ext>
            </a:extLst>
          </p:cNvPr>
          <p:cNvSpPr txBox="1"/>
          <p:nvPr/>
        </p:nvSpPr>
        <p:spPr>
          <a:xfrm>
            <a:off x="380996" y="2682816"/>
            <a:ext cx="4613789" cy="3293209"/>
          </a:xfrm>
          <a:prstGeom prst="rect">
            <a:avLst/>
          </a:prstGeom>
          <a:noFill/>
        </p:spPr>
        <p:txBody>
          <a:bodyPr wrap="square" lIns="91440" tIns="45720" rIns="91440" bIns="45720" rtlCol="0" anchor="t">
            <a:spAutoFit/>
          </a:bodyPr>
          <a:lstStyle/>
          <a:p>
            <a:pPr marL="344170" indent="-344170">
              <a:buFont typeface="Arial" panose="020B0604020202020204" pitchFamily="34" charset="0"/>
              <a:buChar char="•"/>
            </a:pPr>
            <a:r>
              <a:rPr lang="en-US" sz="2000">
                <a:effectLst/>
                <a:latin typeface="Calibri"/>
                <a:ea typeface="Times New Roman" panose="02020603050405020304" pitchFamily="18" charset="0"/>
                <a:cs typeface="Arial"/>
              </a:rPr>
              <a:t>Strategies to </a:t>
            </a:r>
            <a:r>
              <a:rPr lang="en-US" sz="2000">
                <a:latin typeface="Calibri"/>
                <a:ea typeface="Times New Roman" panose="02020603050405020304" pitchFamily="18" charset="0"/>
                <a:cs typeface="Arial"/>
              </a:rPr>
              <a:t>best </a:t>
            </a:r>
            <a:r>
              <a:rPr lang="en-US" sz="2400">
                <a:solidFill>
                  <a:srgbClr val="2AB4C8"/>
                </a:solidFill>
                <a:effectLst/>
                <a:latin typeface="Calibri"/>
                <a:ea typeface="Times New Roman" panose="02020603050405020304" pitchFamily="18" charset="0"/>
                <a:cs typeface="Arial"/>
              </a:rPr>
              <a:t>leverage</a:t>
            </a:r>
            <a:r>
              <a:rPr lang="en-US" sz="2000">
                <a:solidFill>
                  <a:srgbClr val="2AB4C8"/>
                </a:solidFill>
                <a:effectLst/>
                <a:latin typeface="Calibri"/>
                <a:ea typeface="Times New Roman" panose="02020603050405020304" pitchFamily="18" charset="0"/>
                <a:cs typeface="Arial"/>
              </a:rPr>
              <a:t> </a:t>
            </a:r>
            <a:r>
              <a:rPr lang="en-US" sz="2000">
                <a:effectLst/>
                <a:latin typeface="Calibri"/>
                <a:ea typeface="Times New Roman" panose="02020603050405020304" pitchFamily="18" charset="0"/>
                <a:cs typeface="Arial"/>
              </a:rPr>
              <a:t>Metro’s $50 million in seed funding:</a:t>
            </a:r>
            <a:r>
              <a:rPr lang="en-US" sz="2000">
                <a:latin typeface="Calibri"/>
                <a:ea typeface="Times New Roman" panose="02020603050405020304" pitchFamily="18" charset="0"/>
                <a:cs typeface="Arial"/>
              </a:rPr>
              <a:t> </a:t>
            </a:r>
            <a:endParaRPr lang="en-US"/>
          </a:p>
          <a:p>
            <a:pPr lvl="1"/>
            <a:r>
              <a:rPr lang="en-US">
                <a:effectLst/>
                <a:latin typeface="Calibri"/>
                <a:ea typeface="Times New Roman" panose="02020603050405020304" pitchFamily="18" charset="0"/>
                <a:cs typeface="Arial"/>
              </a:rPr>
              <a:t>-with the </a:t>
            </a:r>
            <a:r>
              <a:rPr lang="en-US">
                <a:solidFill>
                  <a:srgbClr val="2AB4C8"/>
                </a:solidFill>
                <a:effectLst/>
                <a:latin typeface="Calibri"/>
                <a:ea typeface="Times New Roman" panose="02020603050405020304" pitchFamily="18" charset="0"/>
                <a:cs typeface="Arial"/>
              </a:rPr>
              <a:t>state and federal governments’ existing and future resources</a:t>
            </a:r>
            <a:r>
              <a:rPr lang="en-US">
                <a:effectLst/>
                <a:latin typeface="Calibri"/>
                <a:ea typeface="Times New Roman" panose="02020603050405020304" pitchFamily="18" charset="0"/>
                <a:cs typeface="Arial"/>
              </a:rPr>
              <a:t>,</a:t>
            </a:r>
          </a:p>
          <a:p>
            <a:pPr lvl="1"/>
            <a:endParaRPr lang="en-US">
              <a:effectLst/>
              <a:latin typeface="Calibri" panose="020F0502020204030204" pitchFamily="34" charset="0"/>
              <a:ea typeface="Times New Roman" panose="02020603050405020304" pitchFamily="18" charset="0"/>
              <a:cs typeface="Arial" panose="020B0604020202020204" pitchFamily="34" charset="0"/>
            </a:endParaRPr>
          </a:p>
          <a:p>
            <a:pPr lvl="1"/>
            <a:r>
              <a:rPr lang="en-US">
                <a:effectLst/>
                <a:latin typeface="Calibri"/>
                <a:ea typeface="Times New Roman" panose="02020603050405020304" pitchFamily="18" charset="0"/>
                <a:cs typeface="Arial"/>
              </a:rPr>
              <a:t>-while </a:t>
            </a:r>
            <a:r>
              <a:rPr lang="en-US">
                <a:solidFill>
                  <a:srgbClr val="2AB4C8"/>
                </a:solidFill>
                <a:effectLst/>
                <a:latin typeface="Calibri"/>
                <a:ea typeface="Times New Roman" panose="02020603050405020304" pitchFamily="18" charset="0"/>
                <a:cs typeface="Arial"/>
              </a:rPr>
              <a:t>exploring partnerships</a:t>
            </a:r>
            <a:r>
              <a:rPr lang="en-US">
                <a:solidFill>
                  <a:srgbClr val="0070C0"/>
                </a:solidFill>
                <a:effectLst/>
                <a:latin typeface="Calibri"/>
                <a:ea typeface="Times New Roman" panose="02020603050405020304" pitchFamily="18" charset="0"/>
                <a:cs typeface="Arial"/>
              </a:rPr>
              <a:t> </a:t>
            </a:r>
            <a:r>
              <a:rPr lang="en-US">
                <a:effectLst/>
                <a:latin typeface="Calibri"/>
                <a:ea typeface="Times New Roman" panose="02020603050405020304" pitchFamily="18" charset="0"/>
                <a:cs typeface="Arial"/>
              </a:rPr>
              <a:t>with organizations already offering incentives to deploy ZE truck technology and infrastructure, such as the </a:t>
            </a:r>
            <a:r>
              <a:rPr lang="en-US">
                <a:latin typeface="Calibri"/>
                <a:ea typeface="Times New Roman" panose="02020603050405020304" pitchFamily="18" charset="0"/>
                <a:cs typeface="Arial"/>
              </a:rPr>
              <a:t>POLA, POLB</a:t>
            </a:r>
            <a:r>
              <a:rPr lang="en-US">
                <a:effectLst/>
                <a:latin typeface="Calibri"/>
                <a:ea typeface="Times New Roman" panose="02020603050405020304" pitchFamily="18" charset="0"/>
                <a:cs typeface="Arial"/>
              </a:rPr>
              <a:t>, the CARB, and SCAQMD.</a:t>
            </a:r>
          </a:p>
          <a:p>
            <a:endParaRPr lang="en-US" sz="2000"/>
          </a:p>
        </p:txBody>
      </p:sp>
    </p:spTree>
    <p:extLst>
      <p:ext uri="{BB962C8B-B14F-4D97-AF65-F5344CB8AC3E}">
        <p14:creationId xmlns:p14="http://schemas.microsoft.com/office/powerpoint/2010/main" val="3807971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79082-D578-EF1C-1A30-A4A51B5B4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10ECCF-D787-8AF8-2B5B-B75FFB117C48}"/>
              </a:ext>
            </a:extLst>
          </p:cNvPr>
          <p:cNvSpPr>
            <a:spLocks noGrp="1"/>
          </p:cNvSpPr>
          <p:nvPr>
            <p:ph type="title"/>
          </p:nvPr>
        </p:nvSpPr>
        <p:spPr>
          <a:xfrm>
            <a:off x="381001" y="285749"/>
            <a:ext cx="11169444" cy="429145"/>
          </a:xfrm>
        </p:spPr>
        <p:txBody>
          <a:bodyPr/>
          <a:lstStyle/>
          <a:p>
            <a:r>
              <a:rPr lang="en-US">
                <a:cs typeface="Calibri"/>
              </a:rPr>
              <a:t>ZET Working Group Progress - Continued </a:t>
            </a:r>
            <a:endParaRPr lang="en-US"/>
          </a:p>
        </p:txBody>
      </p:sp>
      <p:sp>
        <p:nvSpPr>
          <p:cNvPr id="3" name="Slide Number Placeholder 2">
            <a:extLst>
              <a:ext uri="{FF2B5EF4-FFF2-40B4-BE49-F238E27FC236}">
                <a16:creationId xmlns:a16="http://schemas.microsoft.com/office/drawing/2014/main" id="{04B2766C-0839-7F29-30D5-8093D106613A}"/>
              </a:ext>
            </a:extLst>
          </p:cNvPr>
          <p:cNvSpPr>
            <a:spLocks noGrp="1"/>
          </p:cNvSpPr>
          <p:nvPr>
            <p:ph type="sldNum" sz="quarter" idx="10"/>
          </p:nvPr>
        </p:nvSpPr>
        <p:spPr/>
        <p:txBody>
          <a:bodyPr/>
          <a:lstStyle/>
          <a:p>
            <a:fld id="{2429C633-AF9B-9840-B7F1-7587910FEF71}" type="slidenum">
              <a:rPr lang="en-US" smtClean="0"/>
              <a:pPr/>
              <a:t>15</a:t>
            </a:fld>
            <a:endParaRPr lang="en-US"/>
          </a:p>
        </p:txBody>
      </p:sp>
      <p:sp>
        <p:nvSpPr>
          <p:cNvPr id="7" name="TextBox 6">
            <a:extLst>
              <a:ext uri="{FF2B5EF4-FFF2-40B4-BE49-F238E27FC236}">
                <a16:creationId xmlns:a16="http://schemas.microsoft.com/office/drawing/2014/main" id="{6AC9FE01-220D-9871-B684-099C42C963A2}"/>
              </a:ext>
            </a:extLst>
          </p:cNvPr>
          <p:cNvSpPr txBox="1"/>
          <p:nvPr/>
        </p:nvSpPr>
        <p:spPr>
          <a:xfrm>
            <a:off x="381000" y="921023"/>
            <a:ext cx="11611154" cy="5478423"/>
          </a:xfrm>
          <a:prstGeom prst="rect">
            <a:avLst/>
          </a:prstGeom>
          <a:noFill/>
        </p:spPr>
        <p:txBody>
          <a:bodyPr wrap="square" lIns="91440" tIns="45720" rIns="91440" bIns="45720" rtlCol="0" anchor="t">
            <a:spAutoFit/>
          </a:bodyPr>
          <a:lstStyle/>
          <a:p>
            <a:pPr marL="342900" indent="-342900">
              <a:buFont typeface="Calibri" panose="020F0502020204030204" pitchFamily="34" charset="0"/>
              <a:buChar char="&gt;"/>
            </a:pPr>
            <a:r>
              <a:rPr lang="en-US" b="1"/>
              <a:t> Through focus group discussions, stakeholder interviews, guest speakers, and panel presentations, the Working Group determined the need to:</a:t>
            </a:r>
            <a:endParaRPr lang="en-US"/>
          </a:p>
          <a:p>
            <a:pPr marL="742950" lvl="1" indent="-285750">
              <a:buFont typeface="Arial" panose="020B0604020202020204" pitchFamily="34" charset="0"/>
              <a:buChar char="•"/>
            </a:pPr>
            <a:r>
              <a:rPr lang="en-US"/>
              <a:t>Create a structured outreach plan to connect supply and demand on </a:t>
            </a:r>
            <a:r>
              <a:rPr lang="en-US" sz="2400">
                <a:solidFill>
                  <a:srgbClr val="2AB4C8"/>
                </a:solidFill>
              </a:rPr>
              <a:t>workforce development</a:t>
            </a:r>
            <a:r>
              <a:rPr lang="en-US" sz="2400">
                <a:solidFill>
                  <a:srgbClr val="0070C0"/>
                </a:solidFill>
              </a:rPr>
              <a:t> </a:t>
            </a:r>
            <a:r>
              <a:rPr lang="en-US"/>
              <a:t>and training opportunities</a:t>
            </a:r>
            <a:endParaRPr lang="en-US">
              <a:ea typeface="Calibri"/>
              <a:cs typeface="Calibri"/>
            </a:endParaRP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a:t>Establish a </a:t>
            </a:r>
            <a:r>
              <a:rPr lang="en-US" sz="2400">
                <a:solidFill>
                  <a:srgbClr val="2AB4C8"/>
                </a:solidFill>
              </a:rPr>
              <a:t>regional collaborative</a:t>
            </a:r>
            <a:r>
              <a:rPr lang="en-US" sz="2400">
                <a:solidFill>
                  <a:srgbClr val="0070C0"/>
                </a:solidFill>
              </a:rPr>
              <a:t> </a:t>
            </a:r>
            <a:r>
              <a:rPr lang="en-US"/>
              <a:t>to improve coordination, sequencing, and efficiency in the development of corridor-specific Zero-Emission charging infrastructure</a:t>
            </a:r>
            <a:endParaRPr lang="en-US">
              <a:ea typeface="Calibri"/>
              <a:cs typeface="Calibri"/>
            </a:endParaRPr>
          </a:p>
          <a:p>
            <a:pPr lvl="1"/>
            <a:endParaRPr lang="en-US"/>
          </a:p>
          <a:p>
            <a:pPr marL="742950" lvl="1" indent="-285750">
              <a:buFont typeface="Arial" panose="020B0604020202020204" pitchFamily="34" charset="0"/>
              <a:buChar char="•"/>
            </a:pPr>
            <a:r>
              <a:rPr lang="en-US"/>
              <a:t>Identify several initiatives that require </a:t>
            </a:r>
            <a:r>
              <a:rPr lang="en-US" sz="2400">
                <a:solidFill>
                  <a:srgbClr val="2AB4C8"/>
                </a:solidFill>
              </a:rPr>
              <a:t>additional research </a:t>
            </a:r>
            <a:endParaRPr lang="en-US" sz="2400">
              <a:solidFill>
                <a:srgbClr val="2AB4C8"/>
              </a:solidFill>
              <a:ea typeface="Calibri"/>
              <a:cs typeface="Calibri"/>
            </a:endParaRP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a:t>Understand the current and future state of </a:t>
            </a:r>
            <a:r>
              <a:rPr lang="en-US" sz="2400">
                <a:solidFill>
                  <a:srgbClr val="2AB4C8"/>
                </a:solidFill>
              </a:rPr>
              <a:t>hydrogen</a:t>
            </a:r>
            <a:r>
              <a:rPr lang="en-US"/>
              <a:t> as an alternative clean transportation fuel, including potential impacts to local communities</a:t>
            </a:r>
            <a:endParaRPr lang="en-US">
              <a:ea typeface="Calibri"/>
              <a:cs typeface="Calibri"/>
            </a:endParaRPr>
          </a:p>
          <a:p>
            <a:endParaRPr lang="en-US"/>
          </a:p>
          <a:p>
            <a:pPr marL="342900" indent="-342900">
              <a:buFont typeface="Calibri" panose="020F0502020204030204" pitchFamily="34" charset="0"/>
              <a:buChar char="&gt;"/>
            </a:pPr>
            <a:r>
              <a:rPr lang="en-US" b="1"/>
              <a:t>Approved up to $3 million in seed funding to support the development of a publicly available ZE Charging Facility.</a:t>
            </a:r>
            <a:endParaRPr lang="en-US" b="1">
              <a:ea typeface="Calibri"/>
              <a:cs typeface="Calibri"/>
            </a:endParaRPr>
          </a:p>
          <a:p>
            <a:pPr marL="800100" lvl="1" indent="-342900">
              <a:buFont typeface="Arial" panose="020B0604020202020204" pitchFamily="34" charset="0"/>
              <a:buChar char="•"/>
            </a:pPr>
            <a:r>
              <a:rPr lang="en-US"/>
              <a:t>This Wilmington facility will support the advancement of Board direction by catalyzing other regional agencies, including the Port of LA, and private partners to fully fund the project and </a:t>
            </a:r>
            <a:r>
              <a:rPr lang="en-US" sz="3200">
                <a:solidFill>
                  <a:srgbClr val="2AB4C8"/>
                </a:solidFill>
              </a:rPr>
              <a:t>leverage</a:t>
            </a:r>
            <a:r>
              <a:rPr lang="en-US" sz="2400">
                <a:solidFill>
                  <a:srgbClr val="2AB4C8"/>
                </a:solidFill>
              </a:rPr>
              <a:t> Metro’s contribution with an additional $12 million</a:t>
            </a:r>
            <a:r>
              <a:rPr lang="en-US"/>
              <a:t>.</a:t>
            </a:r>
            <a:endParaRPr lang="en-US" sz="2000"/>
          </a:p>
        </p:txBody>
      </p:sp>
    </p:spTree>
    <p:extLst>
      <p:ext uri="{BB962C8B-B14F-4D97-AF65-F5344CB8AC3E}">
        <p14:creationId xmlns:p14="http://schemas.microsoft.com/office/powerpoint/2010/main" val="542622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958F4-980C-8DB1-90F6-EBBF9297A109}"/>
              </a:ext>
            </a:extLst>
          </p:cNvPr>
          <p:cNvSpPr>
            <a:spLocks noGrp="1"/>
          </p:cNvSpPr>
          <p:nvPr>
            <p:ph type="title"/>
          </p:nvPr>
        </p:nvSpPr>
        <p:spPr/>
        <p:txBody>
          <a:bodyPr/>
          <a:lstStyle/>
          <a:p>
            <a:r>
              <a:rPr lang="en-US">
                <a:ea typeface="Calibri"/>
                <a:cs typeface="Calibri"/>
              </a:rPr>
              <a:t>ZET Presenters</a:t>
            </a:r>
            <a:endParaRPr lang="en-US"/>
          </a:p>
        </p:txBody>
      </p:sp>
      <p:sp>
        <p:nvSpPr>
          <p:cNvPr id="3" name="Slide Number Placeholder 2">
            <a:extLst>
              <a:ext uri="{FF2B5EF4-FFF2-40B4-BE49-F238E27FC236}">
                <a16:creationId xmlns:a16="http://schemas.microsoft.com/office/drawing/2014/main" id="{CBC5E459-6EC4-5FBC-29BA-A6FBD08E30B4}"/>
              </a:ext>
            </a:extLst>
          </p:cNvPr>
          <p:cNvSpPr>
            <a:spLocks noGrp="1"/>
          </p:cNvSpPr>
          <p:nvPr>
            <p:ph type="sldNum" sz="quarter" idx="10"/>
          </p:nvPr>
        </p:nvSpPr>
        <p:spPr/>
        <p:txBody>
          <a:bodyPr/>
          <a:lstStyle/>
          <a:p>
            <a:fld id="{2429C633-AF9B-9840-B7F1-7587910FEF71}" type="slidenum">
              <a:rPr lang="en-US" smtClean="0"/>
              <a:pPr/>
              <a:t>16</a:t>
            </a:fld>
            <a:endParaRPr lang="en-US"/>
          </a:p>
        </p:txBody>
      </p:sp>
      <p:sp>
        <p:nvSpPr>
          <p:cNvPr id="5" name="TextBox 4">
            <a:extLst>
              <a:ext uri="{FF2B5EF4-FFF2-40B4-BE49-F238E27FC236}">
                <a16:creationId xmlns:a16="http://schemas.microsoft.com/office/drawing/2014/main" id="{4E57F416-49FE-FF9A-C201-43B1EA8AE4E5}"/>
              </a:ext>
            </a:extLst>
          </p:cNvPr>
          <p:cNvSpPr txBox="1"/>
          <p:nvPr/>
        </p:nvSpPr>
        <p:spPr>
          <a:xfrm>
            <a:off x="203200" y="969620"/>
            <a:ext cx="6014720" cy="68788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AB4C8"/>
                </a:solidFill>
                <a:ea typeface="Calibri"/>
                <a:cs typeface="Calibri"/>
              </a:rPr>
              <a:t>Transportation &amp; Environmental Agencies</a:t>
            </a:r>
          </a:p>
          <a:p>
            <a:r>
              <a:rPr lang="en-US" sz="1700" b="1">
                <a:solidFill>
                  <a:srgbClr val="2AB4C8"/>
                </a:solidFill>
                <a:ea typeface="Calibri"/>
                <a:cs typeface="Calibri"/>
              </a:rPr>
              <a:t> </a:t>
            </a:r>
            <a:r>
              <a:rPr lang="en-US" sz="1500" b="1">
                <a:solidFill>
                  <a:srgbClr val="2AB4C8"/>
                </a:solidFill>
                <a:ea typeface="Calibri"/>
                <a:cs typeface="Calibri"/>
              </a:rPr>
              <a:t>Federal</a:t>
            </a:r>
            <a:r>
              <a:rPr lang="en-US" sz="1500" b="1">
                <a:ea typeface="Calibri"/>
                <a:cs typeface="Calibri"/>
              </a:rPr>
              <a:t> </a:t>
            </a:r>
          </a:p>
          <a:p>
            <a:pPr marL="742950" lvl="1" indent="-285750">
              <a:buFont typeface="Arial"/>
              <a:buChar char="•"/>
            </a:pPr>
            <a:r>
              <a:rPr lang="en-US" sz="1500">
                <a:ea typeface="Calibri"/>
                <a:cs typeface="Calibri"/>
              </a:rPr>
              <a:t>Andrew Wishnia, Deputy Assistant Secretary for Climate Policy, US Department of Transportation</a:t>
            </a:r>
          </a:p>
          <a:p>
            <a:pPr marL="742950" lvl="1" indent="-285750">
              <a:buFont typeface="Arial"/>
              <a:buChar char="•"/>
            </a:pPr>
            <a:r>
              <a:rPr lang="en-US" sz="1500">
                <a:ea typeface="Calibri"/>
                <a:cs typeface="Calibri"/>
              </a:rPr>
              <a:t>Charles Small, Deputy Assistant Director for Intergovernmental Affairs, US Department of Transportation </a:t>
            </a:r>
          </a:p>
          <a:p>
            <a:pPr marL="742950" lvl="1" indent="-285750">
              <a:buFont typeface="Arial"/>
              <a:buChar char="•"/>
            </a:pPr>
            <a:r>
              <a:rPr lang="en-US" sz="1500">
                <a:ea typeface="Calibri"/>
                <a:cs typeface="Calibri"/>
              </a:rPr>
              <a:t>Morgan Capilla, U.S. Environmental Protection Agency</a:t>
            </a:r>
          </a:p>
          <a:p>
            <a:pPr marL="742950" lvl="1" indent="-285750">
              <a:buFont typeface="Arial"/>
              <a:buChar char="•"/>
            </a:pPr>
            <a:r>
              <a:rPr lang="en-US" sz="1500">
                <a:ea typeface="Calibri"/>
                <a:cs typeface="Calibri"/>
              </a:rPr>
              <a:t>Karina O’Connor, U.S. Environmental Protection Agency</a:t>
            </a:r>
          </a:p>
          <a:p>
            <a:r>
              <a:rPr lang="en-US" sz="1500" b="1">
                <a:solidFill>
                  <a:srgbClr val="2AB4C8"/>
                </a:solidFill>
                <a:ea typeface="Calibri"/>
                <a:cs typeface="Calibri"/>
              </a:rPr>
              <a:t> State </a:t>
            </a:r>
          </a:p>
          <a:p>
            <a:pPr marL="742950" lvl="1" indent="-285750">
              <a:buFont typeface="Arial"/>
              <a:buChar char="•"/>
            </a:pPr>
            <a:r>
              <a:rPr lang="en-US" sz="1500">
                <a:ea typeface="Calibri"/>
                <a:cs typeface="Calibri"/>
              </a:rPr>
              <a:t>Peter Christensen, Air Resource Supervisor, California Air Resource Board (CARB)</a:t>
            </a:r>
          </a:p>
          <a:p>
            <a:pPr marL="742950" lvl="1" indent="-285750">
              <a:buFont typeface="Arial"/>
              <a:buChar char="•"/>
            </a:pPr>
            <a:r>
              <a:rPr lang="en-US" sz="1500">
                <a:ea typeface="Calibri"/>
                <a:cs typeface="Calibri"/>
              </a:rPr>
              <a:t>Hannah Walter, Associate Deputy Director, California Transportation Commission (CTC)</a:t>
            </a:r>
          </a:p>
          <a:p>
            <a:pPr marL="742950" lvl="1" indent="-285750">
              <a:buFont typeface="Arial"/>
              <a:buChar char="•"/>
            </a:pPr>
            <a:r>
              <a:rPr lang="en-US" sz="1500">
                <a:ea typeface="Calibri"/>
                <a:cs typeface="Calibri"/>
              </a:rPr>
              <a:t>Kayla Giese, SB 671 Assessment Coordinator, California Transportation Commission (CTC)</a:t>
            </a:r>
          </a:p>
          <a:p>
            <a:pPr marL="742950" lvl="1" indent="-285750">
              <a:buFont typeface="Arial"/>
              <a:buChar char="•"/>
            </a:pPr>
            <a:r>
              <a:rPr lang="en-US" sz="1500">
                <a:ea typeface="Calibri"/>
                <a:cs typeface="Calibri"/>
              </a:rPr>
              <a:t>John </a:t>
            </a:r>
            <a:r>
              <a:rPr lang="en-US" sz="1500" err="1">
                <a:ea typeface="Calibri"/>
                <a:cs typeface="Calibri"/>
              </a:rPr>
              <a:t>Frala</a:t>
            </a:r>
            <a:r>
              <a:rPr lang="en-US" sz="1500">
                <a:ea typeface="Calibri"/>
                <a:cs typeface="Calibri"/>
              </a:rPr>
              <a:t>, Professor Alternative Fuels Technology, Rio Hondo College; Clean Transportation Program Advisor, California Energy Commission  (CEC)</a:t>
            </a:r>
          </a:p>
          <a:p>
            <a:pPr marL="742950" lvl="1" indent="-285750">
              <a:buFont typeface="Arial"/>
              <a:buChar char="•"/>
            </a:pPr>
            <a:r>
              <a:rPr lang="en-US" sz="1500">
                <a:cs typeface="Segoe UI"/>
              </a:rPr>
              <a:t>Micah Wofford, Energy Commission Specialist, California Energy Commission ​(CEC)</a:t>
            </a:r>
            <a:endParaRPr lang="en-US" sz="1500">
              <a:ea typeface="Calibri" panose="020F0502020204030204"/>
              <a:cs typeface="Segoe UI"/>
            </a:endParaRPr>
          </a:p>
          <a:p>
            <a:pPr marL="742950" lvl="1" indent="-285750">
              <a:buFont typeface="Arial"/>
              <a:buChar char="•"/>
            </a:pPr>
            <a:r>
              <a:rPr lang="en-US" sz="1500">
                <a:cs typeface="Segoe UI"/>
              </a:rPr>
              <a:t>Michelle </a:t>
            </a:r>
            <a:r>
              <a:rPr lang="en-US" sz="1500" err="1">
                <a:cs typeface="Segoe UI"/>
              </a:rPr>
              <a:t>Vater</a:t>
            </a:r>
            <a:r>
              <a:rPr lang="en-US" sz="1500">
                <a:cs typeface="Segoe UI"/>
              </a:rPr>
              <a:t>, Freight and Transit Unit Supervisor, California Energy Commission ​(CEC)</a:t>
            </a:r>
            <a:endParaRPr lang="en-US" sz="1500">
              <a:ea typeface="Calibri" panose="020F0502020204030204"/>
              <a:cs typeface="Segoe UI"/>
            </a:endParaRPr>
          </a:p>
          <a:p>
            <a:pPr marL="285750" indent="-285750">
              <a:buFont typeface="Arial"/>
              <a:buChar char="•"/>
            </a:pPr>
            <a:endParaRPr lang="en-US">
              <a:ea typeface="Calibri"/>
              <a:cs typeface="Calibri"/>
            </a:endParaRPr>
          </a:p>
          <a:p>
            <a:pPr marL="285750" indent="-285750">
              <a:buFont typeface="Arial"/>
              <a:buChar char="•"/>
            </a:pPr>
            <a:endParaRPr lang="en-US">
              <a:ea typeface="Calibri"/>
              <a:cs typeface="Calibri"/>
            </a:endParaRPr>
          </a:p>
          <a:p>
            <a:endParaRPr lang="en-US" b="1">
              <a:solidFill>
                <a:srgbClr val="00B4BD"/>
              </a:solidFill>
              <a:ea typeface="Calibri"/>
              <a:cs typeface="Calibri"/>
            </a:endParaRPr>
          </a:p>
          <a:p>
            <a:endParaRPr lang="en-US" sz="1600" b="1">
              <a:solidFill>
                <a:srgbClr val="0070C0"/>
              </a:solidFill>
              <a:ea typeface="Calibri"/>
              <a:cs typeface="Calibri"/>
            </a:endParaRPr>
          </a:p>
          <a:p>
            <a:pPr marL="285750" indent="-285750">
              <a:buFont typeface="Arial"/>
              <a:buChar char="•"/>
            </a:pPr>
            <a:endParaRPr lang="en-US">
              <a:ea typeface="Calibri"/>
              <a:cs typeface="Calibri"/>
            </a:endParaRPr>
          </a:p>
          <a:p>
            <a:pPr marL="285750" indent="-285750">
              <a:buFont typeface="Arial"/>
              <a:buChar char="•"/>
            </a:pPr>
            <a:endParaRPr lang="en-US">
              <a:ea typeface="Calibri"/>
              <a:cs typeface="Calibri"/>
            </a:endParaRPr>
          </a:p>
        </p:txBody>
      </p:sp>
      <p:sp>
        <p:nvSpPr>
          <p:cNvPr id="6" name="TextBox 5">
            <a:extLst>
              <a:ext uri="{FF2B5EF4-FFF2-40B4-BE49-F238E27FC236}">
                <a16:creationId xmlns:a16="http://schemas.microsoft.com/office/drawing/2014/main" id="{510500E9-32DB-F61C-21BF-FC2066D7E2C4}"/>
              </a:ext>
            </a:extLst>
          </p:cNvPr>
          <p:cNvSpPr txBox="1"/>
          <p:nvPr/>
        </p:nvSpPr>
        <p:spPr>
          <a:xfrm>
            <a:off x="6329680" y="999437"/>
            <a:ext cx="568960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a:solidFill>
                  <a:srgbClr val="2AB4C8"/>
                </a:solidFill>
                <a:ea typeface="Calibri"/>
                <a:cs typeface="Calibri"/>
              </a:rPr>
              <a:t> </a:t>
            </a:r>
            <a:r>
              <a:rPr lang="en-US" sz="1500" b="1">
                <a:solidFill>
                  <a:srgbClr val="2AB4C8"/>
                </a:solidFill>
                <a:ea typeface="Calibri"/>
                <a:cs typeface="Calibri"/>
              </a:rPr>
              <a:t>Regional/County</a:t>
            </a:r>
            <a:r>
              <a:rPr lang="en-US" sz="1500">
                <a:solidFill>
                  <a:srgbClr val="2AB4C8"/>
                </a:solidFill>
                <a:ea typeface="Calibri"/>
                <a:cs typeface="Calibri"/>
              </a:rPr>
              <a:t> </a:t>
            </a:r>
          </a:p>
          <a:p>
            <a:pPr marL="742950" lvl="1" indent="-285750">
              <a:buFont typeface="Arial"/>
              <a:buChar char="•"/>
            </a:pPr>
            <a:r>
              <a:rPr lang="en-US" sz="1500">
                <a:ea typeface="Calibri"/>
                <a:cs typeface="Calibri"/>
              </a:rPr>
              <a:t>Dr. Matt </a:t>
            </a:r>
            <a:r>
              <a:rPr lang="en-US" sz="1500" err="1">
                <a:ea typeface="Calibri"/>
                <a:cs typeface="Calibri"/>
              </a:rPr>
              <a:t>Miyasato</a:t>
            </a:r>
            <a:r>
              <a:rPr lang="en-US" sz="1500">
                <a:solidFill>
                  <a:srgbClr val="000000"/>
                </a:solidFill>
                <a:ea typeface="Calibri"/>
                <a:cs typeface="Calibri"/>
              </a:rPr>
              <a:t>,</a:t>
            </a:r>
            <a:r>
              <a:rPr lang="en-US" sz="1500">
                <a:ea typeface="Calibri"/>
                <a:cs typeface="Calibri"/>
              </a:rPr>
              <a:t> First Element Fuel </a:t>
            </a:r>
          </a:p>
          <a:p>
            <a:pPr marL="742950" lvl="1" indent="-285750">
              <a:buFont typeface="Arial"/>
              <a:buChar char="•"/>
            </a:pPr>
            <a:r>
              <a:rPr lang="en-US" sz="1500" err="1">
                <a:ea typeface="Calibri"/>
                <a:cs typeface="Calibri"/>
              </a:rPr>
              <a:t>Seungbum</a:t>
            </a:r>
            <a:r>
              <a:rPr lang="en-US" sz="1500">
                <a:ea typeface="Calibri"/>
                <a:cs typeface="Calibri"/>
              </a:rPr>
              <a:t> Ha, Program Supervisor – Electric &amp; Hybrid Vehicles, SCAQMD  </a:t>
            </a:r>
            <a:endParaRPr lang="en-US" sz="1500" b="1">
              <a:solidFill>
                <a:srgbClr val="00B4BD"/>
              </a:solidFill>
              <a:cs typeface="Calibri"/>
            </a:endParaRPr>
          </a:p>
          <a:p>
            <a:pPr marL="742950" lvl="2" indent="-285750">
              <a:buFont typeface="Arial"/>
              <a:buChar char="•"/>
            </a:pPr>
            <a:r>
              <a:rPr lang="en-US" sz="1500">
                <a:ea typeface="Calibri"/>
                <a:cs typeface="Calibri"/>
              </a:rPr>
              <a:t>Alison Linder, Accelerated Electrification Team and Clean Technology Program, Southern California Association of Governments (SCAG) </a:t>
            </a:r>
          </a:p>
          <a:p>
            <a:pPr marL="742950" lvl="2" indent="-285750">
              <a:buFont typeface="Arial"/>
              <a:buChar char="•"/>
            </a:pPr>
            <a:r>
              <a:rPr lang="en-US" sz="1500">
                <a:ea typeface="Calibri"/>
                <a:cs typeface="Calibri"/>
              </a:rPr>
              <a:t>Jannet </a:t>
            </a:r>
            <a:r>
              <a:rPr lang="en-US" sz="1500" err="1">
                <a:ea typeface="Calibri"/>
                <a:cs typeface="Calibri"/>
              </a:rPr>
              <a:t>Malig</a:t>
            </a:r>
            <a:r>
              <a:rPr lang="en-US" sz="1500">
                <a:ea typeface="Calibri"/>
                <a:cs typeface="Calibri"/>
              </a:rPr>
              <a:t>, Statewide Director Advanced Transportation &amp; Logistics, Cerritos College; Co-Director, Long Beach Clean Cities</a:t>
            </a:r>
            <a:endParaRPr lang="en-US" sz="1500"/>
          </a:p>
          <a:p>
            <a:pPr marL="742950" lvl="2" indent="-285750">
              <a:buFont typeface="Arial"/>
              <a:buChar char="•"/>
            </a:pPr>
            <a:r>
              <a:rPr lang="en-US" sz="1500">
                <a:ea typeface="Calibri"/>
                <a:cs typeface="Calibri"/>
              </a:rPr>
              <a:t>Sean Wilder, Energy and Environmental Services, LA County Internal Services Department</a:t>
            </a:r>
          </a:p>
          <a:p>
            <a:pPr marL="742950" lvl="2" indent="-285750">
              <a:buFont typeface="Arial"/>
              <a:buChar char="•"/>
            </a:pPr>
            <a:r>
              <a:rPr lang="en-US" sz="1500">
                <a:ea typeface="Calibri"/>
                <a:cs typeface="Calibri"/>
              </a:rPr>
              <a:t>Cris Liban, Chief Sustainability Officer, LA Metro </a:t>
            </a:r>
          </a:p>
          <a:p>
            <a:pPr marL="742950" lvl="2" indent="-285750">
              <a:buFont typeface="Arial"/>
              <a:buChar char="•"/>
            </a:pPr>
            <a:r>
              <a:rPr lang="en-US" sz="1500">
                <a:ea typeface="Calibri"/>
                <a:cs typeface="Calibri"/>
              </a:rPr>
              <a:t>Quintin </a:t>
            </a:r>
            <a:r>
              <a:rPr lang="en-US" sz="1500" err="1">
                <a:ea typeface="Calibri"/>
                <a:cs typeface="Calibri"/>
              </a:rPr>
              <a:t>Sumabat</a:t>
            </a:r>
            <a:r>
              <a:rPr lang="en-US" sz="1500">
                <a:ea typeface="Calibri"/>
                <a:cs typeface="Calibri"/>
              </a:rPr>
              <a:t>, Deputy Executive Officer, Vehicle Engineering and Acquisitions, LA Metro  </a:t>
            </a:r>
          </a:p>
          <a:p>
            <a:pPr marL="285750" indent="-285750">
              <a:buFont typeface="Arial"/>
              <a:buChar char="•"/>
            </a:pPr>
            <a:endParaRPr lang="en-US" sz="1500" b="1">
              <a:solidFill>
                <a:srgbClr val="00B4BD"/>
              </a:solidFill>
            </a:endParaRPr>
          </a:p>
          <a:p>
            <a:r>
              <a:rPr lang="en-US" sz="1500" b="1">
                <a:solidFill>
                  <a:srgbClr val="00B4BD"/>
                </a:solidFill>
                <a:ea typeface="Calibri"/>
                <a:cs typeface="Calibri"/>
              </a:rPr>
              <a:t> Ports</a:t>
            </a:r>
          </a:p>
          <a:p>
            <a:pPr marL="742950" lvl="1" indent="-285750">
              <a:buFont typeface="Arial"/>
              <a:buChar char="•"/>
            </a:pPr>
            <a:r>
              <a:rPr lang="en-US" sz="1500">
                <a:ea typeface="Calibri"/>
                <a:cs typeface="Calibri"/>
              </a:rPr>
              <a:t>Leela Rao, Environmental Specialist, Port of Long Beach </a:t>
            </a:r>
          </a:p>
          <a:p>
            <a:pPr marL="742950" lvl="1" indent="-285750">
              <a:buFont typeface="Arial"/>
              <a:buChar char="•"/>
            </a:pPr>
            <a:r>
              <a:rPr lang="en-US" sz="1500">
                <a:ea typeface="Calibri"/>
                <a:cs typeface="Calibri"/>
              </a:rPr>
              <a:t>Jacob Goldberg, Environmental Specialist, Port of Los Angeles </a:t>
            </a:r>
          </a:p>
          <a:p>
            <a:pPr marL="285750" indent="-285750">
              <a:buFont typeface="Arial"/>
              <a:buChar char="•"/>
            </a:pPr>
            <a:endParaRPr lang="en-US">
              <a:ea typeface="Calibri"/>
              <a:cs typeface="Calibri"/>
            </a:endParaRPr>
          </a:p>
        </p:txBody>
      </p:sp>
    </p:spTree>
    <p:extLst>
      <p:ext uri="{BB962C8B-B14F-4D97-AF65-F5344CB8AC3E}">
        <p14:creationId xmlns:p14="http://schemas.microsoft.com/office/powerpoint/2010/main" val="2910625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D9EA6-EF17-6E1E-7354-3E922E1AECCE}"/>
              </a:ext>
            </a:extLst>
          </p:cNvPr>
          <p:cNvSpPr>
            <a:spLocks noGrp="1"/>
          </p:cNvSpPr>
          <p:nvPr>
            <p:ph type="title"/>
          </p:nvPr>
        </p:nvSpPr>
        <p:spPr/>
        <p:txBody>
          <a:bodyPr/>
          <a:lstStyle/>
          <a:p>
            <a:r>
              <a:rPr lang="en-US">
                <a:ea typeface="Calibri"/>
                <a:cs typeface="Calibri"/>
              </a:rPr>
              <a:t>ZET Presenters</a:t>
            </a:r>
            <a:endParaRPr lang="en-US"/>
          </a:p>
        </p:txBody>
      </p:sp>
      <p:sp>
        <p:nvSpPr>
          <p:cNvPr id="3" name="Slide Number Placeholder 2">
            <a:extLst>
              <a:ext uri="{FF2B5EF4-FFF2-40B4-BE49-F238E27FC236}">
                <a16:creationId xmlns:a16="http://schemas.microsoft.com/office/drawing/2014/main" id="{26ECDD57-B2AE-CB01-D793-C97317B02E7C}"/>
              </a:ext>
            </a:extLst>
          </p:cNvPr>
          <p:cNvSpPr>
            <a:spLocks noGrp="1"/>
          </p:cNvSpPr>
          <p:nvPr>
            <p:ph type="sldNum" sz="quarter" idx="10"/>
          </p:nvPr>
        </p:nvSpPr>
        <p:spPr/>
        <p:txBody>
          <a:bodyPr/>
          <a:lstStyle/>
          <a:p>
            <a:fld id="{2429C633-AF9B-9840-B7F1-7587910FEF71}" type="slidenum">
              <a:rPr lang="en-US" smtClean="0"/>
              <a:pPr/>
              <a:t>17</a:t>
            </a:fld>
            <a:endParaRPr lang="en-US"/>
          </a:p>
        </p:txBody>
      </p:sp>
      <p:sp>
        <p:nvSpPr>
          <p:cNvPr id="4" name="TextBox 3">
            <a:extLst>
              <a:ext uri="{FF2B5EF4-FFF2-40B4-BE49-F238E27FC236}">
                <a16:creationId xmlns:a16="http://schemas.microsoft.com/office/drawing/2014/main" id="{83BD817E-99BF-05F5-1BB5-5FF131A7A1A9}"/>
              </a:ext>
            </a:extLst>
          </p:cNvPr>
          <p:cNvSpPr txBox="1"/>
          <p:nvPr/>
        </p:nvSpPr>
        <p:spPr>
          <a:xfrm>
            <a:off x="60960" y="1005840"/>
            <a:ext cx="6543040"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B4BD"/>
                </a:solidFill>
                <a:ea typeface="Calibri"/>
                <a:cs typeface="Segoe UI"/>
              </a:rPr>
              <a:t>  Academic/Research/Policy Foundation</a:t>
            </a:r>
          </a:p>
          <a:p>
            <a:pPr marL="742950" lvl="1" indent="-285750">
              <a:buFont typeface="Arial"/>
              <a:buChar char="•"/>
            </a:pPr>
            <a:r>
              <a:rPr lang="en-US" sz="1600">
                <a:cs typeface="Segoe UI"/>
              </a:rPr>
              <a:t>Dr. Genevieve Giuliano, Ferraro Chair in Effective Local Government, Distinguished Professor at USC Sol Price School of Public Policy, USC METRANS  </a:t>
            </a:r>
            <a:r>
              <a:rPr lang="en-US" sz="1600">
                <a:solidFill>
                  <a:srgbClr val="808080"/>
                </a:solidFill>
                <a:cs typeface="Segoe UI"/>
              </a:rPr>
              <a:t>​</a:t>
            </a:r>
            <a:endParaRPr lang="en-US" sz="1600">
              <a:solidFill>
                <a:srgbClr val="808080"/>
              </a:solidFill>
              <a:ea typeface="Calibri"/>
              <a:cs typeface="Segoe UI"/>
            </a:endParaRPr>
          </a:p>
          <a:p>
            <a:pPr marL="742950" lvl="1" indent="-285750">
              <a:buFont typeface="Arial"/>
              <a:buChar char="•"/>
            </a:pPr>
            <a:r>
              <a:rPr lang="en-US" sz="1600">
                <a:ea typeface="Calibri"/>
                <a:cs typeface="Calibri"/>
              </a:rPr>
              <a:t>Dr. Tyler </a:t>
            </a:r>
            <a:r>
              <a:rPr lang="en-US" sz="1600" err="1">
                <a:ea typeface="Calibri"/>
                <a:cs typeface="Calibri"/>
              </a:rPr>
              <a:t>Reeb</a:t>
            </a:r>
            <a:r>
              <a:rPr lang="en-US" sz="1600">
                <a:ea typeface="Calibri"/>
                <a:cs typeface="Calibri"/>
              </a:rPr>
              <a:t>, Director of Research and Workforce Development, Center for International Trade and Transportation(CITT), Cal State University of Long Beach (CSULB)</a:t>
            </a:r>
            <a:r>
              <a:rPr lang="en-US" sz="1600">
                <a:solidFill>
                  <a:srgbClr val="808080"/>
                </a:solidFill>
                <a:ea typeface="Calibri"/>
                <a:cs typeface="Calibri"/>
              </a:rPr>
              <a:t> </a:t>
            </a:r>
          </a:p>
          <a:p>
            <a:pPr marL="742950" lvl="1" indent="-285750">
              <a:buFont typeface="Arial"/>
              <a:buChar char="•"/>
            </a:pPr>
            <a:r>
              <a:rPr lang="en-US" sz="1600">
                <a:ea typeface="Calibri"/>
                <a:cs typeface="Calibri"/>
              </a:rPr>
              <a:t>Alycia Gilde, U.S. Department of Energy</a:t>
            </a:r>
          </a:p>
          <a:p>
            <a:pPr marL="742950" lvl="1" indent="-285750">
              <a:buFont typeface="Arial"/>
              <a:buChar char="•"/>
            </a:pPr>
            <a:r>
              <a:rPr lang="en-US" sz="1600">
                <a:ea typeface="Calibri"/>
                <a:cs typeface="Calibri"/>
              </a:rPr>
              <a:t>Tom Brotherton, Director, Market Acceleration, CALSTART </a:t>
            </a:r>
          </a:p>
          <a:p>
            <a:pPr marL="742950" lvl="1" indent="-285750">
              <a:buFont typeface="Arial"/>
              <a:buChar char="•"/>
            </a:pPr>
            <a:r>
              <a:rPr lang="en-US" sz="1600">
                <a:ea typeface="Calibri"/>
                <a:cs typeface="Calibri"/>
              </a:rPr>
              <a:t>Bill Van Amburg, Global Strategic Advisor Zero-Emission Commercial Vehicles, Energy and Sustainability, CALSTART</a:t>
            </a:r>
          </a:p>
          <a:p>
            <a:pPr marL="742950" lvl="1" indent="-285750">
              <a:buFont typeface="Arial"/>
              <a:buChar char="•"/>
            </a:pPr>
            <a:r>
              <a:rPr lang="en-US" sz="1600">
                <a:ea typeface="Calibri"/>
                <a:cs typeface="Calibri"/>
              </a:rPr>
              <a:t>Jack Symington, Senior Program Manager, Los Angeles Cleantech Incubator (LACI) </a:t>
            </a:r>
          </a:p>
          <a:p>
            <a:endParaRPr lang="en-US" b="1">
              <a:solidFill>
                <a:srgbClr val="00B4BD"/>
              </a:solidFill>
              <a:cs typeface="Calibri"/>
            </a:endParaRPr>
          </a:p>
          <a:p>
            <a:r>
              <a:rPr lang="en-US" b="1">
                <a:solidFill>
                  <a:srgbClr val="00B4BD"/>
                </a:solidFill>
              </a:rPr>
              <a:t> Labor and Economic/Workforce Development</a:t>
            </a:r>
            <a:endParaRPr lang="en-US" b="1">
              <a:solidFill>
                <a:srgbClr val="00B4BD"/>
              </a:solidFill>
              <a:ea typeface="Calibri"/>
              <a:cs typeface="Calibri"/>
            </a:endParaRPr>
          </a:p>
          <a:p>
            <a:pPr marL="742950" lvl="1" indent="-285750">
              <a:buFont typeface="Arial"/>
              <a:buChar char="•"/>
            </a:pPr>
            <a:r>
              <a:rPr lang="en-US" sz="1600"/>
              <a:t>Robert Chavez, Program Manager, South Bay Workforce Investment Board </a:t>
            </a:r>
            <a:endParaRPr lang="en-US" sz="1600">
              <a:ea typeface="Calibri"/>
              <a:cs typeface="Calibri"/>
            </a:endParaRPr>
          </a:p>
          <a:p>
            <a:pPr marL="285750" indent="-285750">
              <a:buFont typeface="Arial"/>
              <a:buChar char="•"/>
            </a:pPr>
            <a:endParaRPr lang="en-US" b="1">
              <a:solidFill>
                <a:srgbClr val="00B4BD"/>
              </a:solidFill>
              <a:cs typeface="Calibri"/>
            </a:endParaRPr>
          </a:p>
          <a:p>
            <a:pPr marL="285750" indent="-285750">
              <a:buFont typeface="Arial"/>
              <a:buChar char="•"/>
            </a:pPr>
            <a:endParaRPr lang="en-US" b="1">
              <a:solidFill>
                <a:srgbClr val="00B4BD"/>
              </a:solidFill>
              <a:cs typeface="Calibri"/>
            </a:endParaRPr>
          </a:p>
          <a:p>
            <a:pPr marL="285750" indent="-285750">
              <a:buFont typeface="Arial"/>
              <a:buChar char="•"/>
            </a:pPr>
            <a:endParaRPr lang="en-US" sz="1600">
              <a:ea typeface="Calibri"/>
              <a:cs typeface="Calibri"/>
            </a:endParaRPr>
          </a:p>
        </p:txBody>
      </p:sp>
      <p:sp>
        <p:nvSpPr>
          <p:cNvPr id="5" name="TextBox 4">
            <a:extLst>
              <a:ext uri="{FF2B5EF4-FFF2-40B4-BE49-F238E27FC236}">
                <a16:creationId xmlns:a16="http://schemas.microsoft.com/office/drawing/2014/main" id="{FBA2485B-3669-EB5F-B685-643133B261A1}"/>
              </a:ext>
            </a:extLst>
          </p:cNvPr>
          <p:cNvSpPr txBox="1"/>
          <p:nvPr/>
        </p:nvSpPr>
        <p:spPr>
          <a:xfrm>
            <a:off x="6573520" y="944880"/>
            <a:ext cx="5506720"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B4BD"/>
                </a:solidFill>
                <a:ea typeface="Calibri"/>
                <a:cs typeface="Calibri"/>
              </a:rPr>
              <a:t> Private Sector</a:t>
            </a:r>
          </a:p>
          <a:p>
            <a:pPr marL="742950" lvl="1" indent="-285750">
              <a:buFont typeface="Arial"/>
              <a:buChar char="•"/>
            </a:pPr>
            <a:r>
              <a:rPr lang="en-US" sz="1600">
                <a:ea typeface="Calibri"/>
                <a:cs typeface="Calibri"/>
              </a:rPr>
              <a:t>Carlo Bertani, Environment, Sustainability and Decarbonization, Maersk</a:t>
            </a:r>
          </a:p>
          <a:p>
            <a:pPr marL="742950" lvl="1" indent="-285750">
              <a:buFont typeface="Arial"/>
              <a:buChar char="•"/>
            </a:pPr>
            <a:r>
              <a:rPr lang="en-US" sz="1600">
                <a:ea typeface="Calibri"/>
                <a:cs typeface="Calibri"/>
              </a:rPr>
              <a:t>Salim Youssefzadah, CEO, Watt EV </a:t>
            </a:r>
          </a:p>
          <a:p>
            <a:pPr marL="742950" lvl="1" indent="-285750">
              <a:buFont typeface="Arial"/>
              <a:buChar char="•"/>
            </a:pPr>
            <a:r>
              <a:rPr lang="en-US" sz="1600">
                <a:ea typeface="Calibri"/>
                <a:cs typeface="Calibri"/>
              </a:rPr>
              <a:t>Patrick Couch, SVP, Gladstein, Neandross, and Associates</a:t>
            </a:r>
            <a:endParaRPr lang="en-US" sz="1600" b="1">
              <a:solidFill>
                <a:srgbClr val="00B4BD"/>
              </a:solidFill>
              <a:ea typeface="Calibri"/>
              <a:cs typeface="Calibri"/>
            </a:endParaRPr>
          </a:p>
          <a:p>
            <a:pPr marL="742950" lvl="1" indent="-285750">
              <a:buFont typeface="Arial"/>
              <a:buChar char="•"/>
            </a:pPr>
            <a:r>
              <a:rPr lang="en-US" sz="1600">
                <a:ea typeface="Calibri"/>
                <a:cs typeface="Calibri"/>
              </a:rPr>
              <a:t>JT Steenkamp, Director, Infrastructure </a:t>
            </a:r>
            <a:r>
              <a:rPr lang="en-US" sz="1600"/>
              <a:t>Projects and Technology, Prologis </a:t>
            </a:r>
            <a:r>
              <a:rPr lang="en-US" sz="1600">
                <a:solidFill>
                  <a:srgbClr val="808080"/>
                </a:solidFill>
                <a:ea typeface="Calibri"/>
                <a:cs typeface="Calibri"/>
              </a:rPr>
              <a:t>​</a:t>
            </a:r>
          </a:p>
          <a:p>
            <a:pPr marL="742950" lvl="1" indent="-285750">
              <a:buFont typeface="Arial"/>
              <a:buChar char="•"/>
            </a:pPr>
            <a:r>
              <a:rPr lang="en-US" sz="1600">
                <a:ea typeface="Calibri"/>
                <a:cs typeface="Calibri"/>
              </a:rPr>
              <a:t>Henrik Holland, Global Head of Project </a:t>
            </a:r>
            <a:r>
              <a:rPr lang="en-US" sz="1600"/>
              <a:t>Mobility, Prologis </a:t>
            </a:r>
            <a:endParaRPr lang="en-US" sz="1600">
              <a:ea typeface="Calibri"/>
              <a:cs typeface="Calibri"/>
            </a:endParaRPr>
          </a:p>
          <a:p>
            <a:pPr marL="742950" lvl="1" indent="-285750">
              <a:buFont typeface="Arial"/>
              <a:buChar char="•"/>
            </a:pPr>
            <a:r>
              <a:rPr lang="en-US" sz="1600">
                <a:ea typeface="Calibri"/>
                <a:cs typeface="Calibri"/>
              </a:rPr>
              <a:t>Keir Opie*, Principal, Cambridge Systematics, Project Team </a:t>
            </a:r>
          </a:p>
        </p:txBody>
      </p:sp>
      <p:sp>
        <p:nvSpPr>
          <p:cNvPr id="6" name="TextBox 5">
            <a:extLst>
              <a:ext uri="{FF2B5EF4-FFF2-40B4-BE49-F238E27FC236}">
                <a16:creationId xmlns:a16="http://schemas.microsoft.com/office/drawing/2014/main" id="{EA8C6C9A-ECAD-4113-AC67-B41F1A03F0D0}"/>
              </a:ext>
            </a:extLst>
          </p:cNvPr>
          <p:cNvSpPr txBox="1"/>
          <p:nvPr/>
        </p:nvSpPr>
        <p:spPr>
          <a:xfrm>
            <a:off x="9287176" y="6508816"/>
            <a:ext cx="31883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ea typeface="Calibri"/>
                <a:cs typeface="Calibri"/>
              </a:rPr>
              <a:t>*No longer with organization</a:t>
            </a:r>
          </a:p>
        </p:txBody>
      </p:sp>
    </p:spTree>
    <p:extLst>
      <p:ext uri="{BB962C8B-B14F-4D97-AF65-F5344CB8AC3E}">
        <p14:creationId xmlns:p14="http://schemas.microsoft.com/office/powerpoint/2010/main" val="548574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C55A5B-5F99-FE35-1821-2E3A93153AD6}"/>
              </a:ext>
            </a:extLst>
          </p:cNvPr>
          <p:cNvSpPr>
            <a:spLocks noGrp="1"/>
          </p:cNvSpPr>
          <p:nvPr>
            <p:ph type="sldNum" sz="quarter" idx="10"/>
          </p:nvPr>
        </p:nvSpPr>
        <p:spPr/>
        <p:txBody>
          <a:bodyPr/>
          <a:lstStyle/>
          <a:p>
            <a:fld id="{2429C633-AF9B-9840-B7F1-7587910FEF71}" type="slidenum">
              <a:rPr lang="en-US" smtClean="0"/>
              <a:pPr/>
              <a:t>18</a:t>
            </a:fld>
            <a:endParaRPr lang="en-US"/>
          </a:p>
        </p:txBody>
      </p:sp>
      <p:sp>
        <p:nvSpPr>
          <p:cNvPr id="4" name="TextBox 3">
            <a:extLst>
              <a:ext uri="{FF2B5EF4-FFF2-40B4-BE49-F238E27FC236}">
                <a16:creationId xmlns:a16="http://schemas.microsoft.com/office/drawing/2014/main" id="{7A87D266-DB6F-B0ED-66E4-4398CAACD360}"/>
              </a:ext>
            </a:extLst>
          </p:cNvPr>
          <p:cNvSpPr txBox="1"/>
          <p:nvPr/>
        </p:nvSpPr>
        <p:spPr>
          <a:xfrm>
            <a:off x="372193" y="843182"/>
            <a:ext cx="11447614"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2AB4C8"/>
                </a:solidFill>
                <a:ea typeface="Calibri"/>
                <a:cs typeface="Calibri"/>
              </a:rPr>
              <a:t>Metro is committed to exploring all viable zero-emission technologies, including battery-electric and hydrogen, to meet regulatory mandates and sustainability goals without endorsing one solution. Metro is also committed to investing its CMIP funds in a manner that aligns with and advances the LB-ELA Corridor Task Force Vision, Goals, and Guiding Principles.</a:t>
            </a:r>
          </a:p>
          <a:p>
            <a:r>
              <a:rPr lang="en-US" sz="1600">
                <a:solidFill>
                  <a:srgbClr val="242424"/>
                </a:solidFill>
                <a:cs typeface="Segoe UI"/>
              </a:rPr>
              <a:t>  </a:t>
            </a:r>
            <a:endParaRPr lang="en-US" sz="1600">
              <a:solidFill>
                <a:srgbClr val="242424"/>
              </a:solidFill>
              <a:ea typeface="Calibri"/>
              <a:cs typeface="Segoe UI"/>
            </a:endParaRPr>
          </a:p>
          <a:p>
            <a:pPr marL="285750" indent="-285750">
              <a:buFont typeface="Arial"/>
              <a:buChar char="•"/>
            </a:pPr>
            <a:r>
              <a:rPr lang="en-US" sz="1600" b="1">
                <a:solidFill>
                  <a:srgbClr val="2AB4C8"/>
                </a:solidFill>
                <a:cs typeface="Segoe UI"/>
              </a:rPr>
              <a:t>Addressing Community Concerns</a:t>
            </a:r>
            <a:r>
              <a:rPr lang="en-US" sz="1600" b="1">
                <a:solidFill>
                  <a:srgbClr val="242424"/>
                </a:solidFill>
                <a:cs typeface="Segoe UI"/>
              </a:rPr>
              <a:t>:</a:t>
            </a:r>
            <a:r>
              <a:rPr lang="en-US" sz="1600">
                <a:solidFill>
                  <a:srgbClr val="242424"/>
                </a:solidFill>
                <a:cs typeface="Segoe UI"/>
              </a:rPr>
              <a:t> </a:t>
            </a:r>
            <a:r>
              <a:rPr lang="en-US" sz="1600">
                <a:solidFill>
                  <a:srgbClr val="242424"/>
                </a:solidFill>
                <a:ea typeface="Calibri"/>
                <a:cs typeface="Segoe UI"/>
              </a:rPr>
              <a:t>Recognizes concerns regarding public health, emissions during hydrogen production, transportation safety, and potential leakage, affirming Metro's dedication to minimizing impacts and educating communities.</a:t>
            </a:r>
            <a:endParaRPr lang="en-US" sz="1600">
              <a:ea typeface="Calibri"/>
              <a:cs typeface="Calibri" panose="020F0502020204030204"/>
            </a:endParaRPr>
          </a:p>
          <a:p>
            <a:r>
              <a:rPr lang="en-US" sz="1600">
                <a:solidFill>
                  <a:srgbClr val="242424"/>
                </a:solidFill>
                <a:cs typeface="Segoe UI"/>
              </a:rPr>
              <a:t>  </a:t>
            </a:r>
            <a:endParaRPr lang="en-US" sz="1600">
              <a:solidFill>
                <a:srgbClr val="242424"/>
              </a:solidFill>
              <a:ea typeface="Calibri"/>
              <a:cs typeface="Segoe UI"/>
            </a:endParaRPr>
          </a:p>
          <a:p>
            <a:pPr marL="285750" indent="-285750">
              <a:buFont typeface="Arial"/>
              <a:buChar char="•"/>
            </a:pPr>
            <a:r>
              <a:rPr lang="en-US" sz="1600" b="1">
                <a:solidFill>
                  <a:srgbClr val="2AB4C8"/>
                </a:solidFill>
                <a:cs typeface="Segoe UI"/>
              </a:rPr>
              <a:t>Compliance with Clean Fleets Rule</a:t>
            </a:r>
            <a:r>
              <a:rPr lang="en-US" sz="1600">
                <a:solidFill>
                  <a:srgbClr val="242424"/>
                </a:solidFill>
                <a:cs typeface="Segoe UI"/>
              </a:rPr>
              <a:t>: </a:t>
            </a:r>
            <a:r>
              <a:rPr lang="en-US" sz="1600">
                <a:solidFill>
                  <a:srgbClr val="242424"/>
                </a:solidFill>
                <a:ea typeface="Calibri"/>
                <a:cs typeface="Segoe UI"/>
              </a:rPr>
              <a:t>California's 2035 Zero-Emission (ZE) drayage truck mandate focused on tailpipe emissions, highlighting the need for comprehensive approaches to achieve ZE outcomes.</a:t>
            </a:r>
            <a:endParaRPr lang="en-US" sz="1600">
              <a:ea typeface="Calibri"/>
              <a:cs typeface="Calibri" panose="020F0502020204030204"/>
            </a:endParaRPr>
          </a:p>
          <a:p>
            <a:pPr marL="285750" indent="-285750">
              <a:buFont typeface="Arial"/>
              <a:buChar char="•"/>
            </a:pPr>
            <a:endParaRPr lang="en-US" sz="1600">
              <a:solidFill>
                <a:srgbClr val="000000"/>
              </a:solidFill>
              <a:ea typeface="Calibri"/>
              <a:cs typeface="Calibri"/>
            </a:endParaRPr>
          </a:p>
          <a:p>
            <a:pPr marL="285750" indent="-285750">
              <a:buFont typeface="Arial"/>
              <a:buChar char="•"/>
            </a:pPr>
            <a:r>
              <a:rPr lang="en-US" sz="1600" b="1">
                <a:solidFill>
                  <a:srgbClr val="2AB4C8"/>
                </a:solidFill>
                <a:cs typeface="Segoe UI"/>
              </a:rPr>
              <a:t>State and Federal Investments:</a:t>
            </a:r>
            <a:r>
              <a:rPr lang="en-US" sz="1600">
                <a:solidFill>
                  <a:srgbClr val="2AB4C8"/>
                </a:solidFill>
                <a:cs typeface="Segoe UI"/>
              </a:rPr>
              <a:t> </a:t>
            </a:r>
            <a:r>
              <a:rPr lang="en-US" sz="1600">
                <a:solidFill>
                  <a:srgbClr val="242424"/>
                </a:solidFill>
                <a:ea typeface="Calibri"/>
                <a:cs typeface="Segoe UI"/>
              </a:rPr>
              <a:t>Significant investments in hydrogen and battery-electric technologies, including up to $1.2 billion Regional Clean Hydrogen Hub (H2Hubs) award, indicating strong governmental support for diverse ZE solutions.</a:t>
            </a:r>
            <a:endParaRPr lang="en-US" sz="1600">
              <a:ea typeface="Calibri"/>
              <a:cs typeface="Calibri"/>
            </a:endParaRPr>
          </a:p>
          <a:p>
            <a:pPr marL="285750" indent="-285750">
              <a:buFont typeface="Arial"/>
              <a:buChar char="•"/>
            </a:pPr>
            <a:endParaRPr lang="en-US" sz="1600">
              <a:solidFill>
                <a:srgbClr val="242424"/>
              </a:solidFill>
              <a:cs typeface="Segoe UI"/>
            </a:endParaRPr>
          </a:p>
          <a:p>
            <a:pPr marL="285750" indent="-285750">
              <a:buFont typeface="Arial"/>
              <a:buChar char="•"/>
            </a:pPr>
            <a:r>
              <a:rPr lang="en-US" sz="1600" b="1">
                <a:solidFill>
                  <a:srgbClr val="2AB4C8"/>
                </a:solidFill>
                <a:cs typeface="Segoe UI"/>
              </a:rPr>
              <a:t>Community Advocacy and Education</a:t>
            </a:r>
            <a:r>
              <a:rPr lang="en-US" sz="1600" b="1">
                <a:solidFill>
                  <a:srgbClr val="242424"/>
                </a:solidFill>
                <a:cs typeface="Segoe UI"/>
              </a:rPr>
              <a:t>: </a:t>
            </a:r>
            <a:r>
              <a:rPr lang="en-US" sz="1600">
                <a:solidFill>
                  <a:srgbClr val="242424"/>
                </a:solidFill>
                <a:ea typeface="Calibri"/>
                <a:cs typeface="Segoe UI"/>
              </a:rPr>
              <a:t>Metro aims to serve as a community advocate in ZE Truck (ZET) technology policy discussions, ensuring community concerns are addressed, supporting research, and facilitating educational initiatives on ZE technologies.</a:t>
            </a:r>
            <a:endParaRPr lang="en-US" sz="1600">
              <a:ea typeface="Calibri"/>
              <a:cs typeface="Calibri"/>
            </a:endParaRPr>
          </a:p>
          <a:p>
            <a:r>
              <a:rPr lang="en-US" sz="1600">
                <a:solidFill>
                  <a:srgbClr val="242424"/>
                </a:solidFill>
                <a:cs typeface="Segoe UI"/>
              </a:rPr>
              <a:t>  </a:t>
            </a:r>
            <a:endParaRPr lang="en-US" sz="1600">
              <a:solidFill>
                <a:srgbClr val="242424"/>
              </a:solidFill>
              <a:ea typeface="Calibri"/>
              <a:cs typeface="Segoe UI"/>
            </a:endParaRPr>
          </a:p>
          <a:p>
            <a:pPr marL="285750" indent="-285750">
              <a:buFont typeface="Arial"/>
              <a:buChar char="•"/>
            </a:pPr>
            <a:r>
              <a:rPr lang="en-US" sz="1600" b="1">
                <a:solidFill>
                  <a:srgbClr val="2AB4C8"/>
                </a:solidFill>
                <a:cs typeface="Segoe UI"/>
              </a:rPr>
              <a:t>Expert Panel Discussions and Symposia</a:t>
            </a:r>
            <a:r>
              <a:rPr lang="en-US" sz="1600" b="1">
                <a:solidFill>
                  <a:srgbClr val="242424"/>
                </a:solidFill>
                <a:cs typeface="Segoe UI"/>
              </a:rPr>
              <a:t>:</a:t>
            </a:r>
            <a:r>
              <a:rPr lang="en-US" sz="1600">
                <a:solidFill>
                  <a:srgbClr val="242424"/>
                </a:solidFill>
                <a:cs typeface="Segoe UI"/>
              </a:rPr>
              <a:t> </a:t>
            </a:r>
            <a:r>
              <a:rPr lang="en-US" sz="1600">
                <a:solidFill>
                  <a:srgbClr val="242424"/>
                </a:solidFill>
                <a:ea typeface="Calibri"/>
                <a:cs typeface="Segoe UI"/>
              </a:rPr>
              <a:t>Plans to organize expert panels, symposia, and community education events to deepen understanding of hydrogen technology, its state of development, and its implications for the LB-ELA Corridor.</a:t>
            </a:r>
            <a:endParaRPr lang="en-US" sz="1600">
              <a:solidFill>
                <a:srgbClr val="000000"/>
              </a:solidFill>
              <a:ea typeface="Calibri"/>
              <a:cs typeface="Calibri"/>
            </a:endParaRPr>
          </a:p>
          <a:p>
            <a:pPr marL="742950" lvl="1" indent="-285750">
              <a:buFont typeface="Arial"/>
              <a:buChar char="•"/>
            </a:pPr>
            <a:endParaRPr lang="en-US" sz="1600">
              <a:solidFill>
                <a:srgbClr val="242424"/>
              </a:solidFill>
              <a:cs typeface="Segoe UI"/>
            </a:endParaRPr>
          </a:p>
          <a:p>
            <a:pPr marL="285750" indent="-285750">
              <a:buFont typeface="Arial"/>
              <a:buChar char="•"/>
            </a:pPr>
            <a:r>
              <a:rPr lang="en-US" sz="1600" b="1">
                <a:solidFill>
                  <a:srgbClr val="2AB4C8"/>
                </a:solidFill>
                <a:cs typeface="Segoe UI"/>
              </a:rPr>
              <a:t>Collaborative Efforts for ZE Future</a:t>
            </a:r>
            <a:r>
              <a:rPr lang="en-US" sz="1600">
                <a:solidFill>
                  <a:srgbClr val="242424"/>
                </a:solidFill>
                <a:cs typeface="Segoe UI"/>
              </a:rPr>
              <a:t>: </a:t>
            </a:r>
            <a:r>
              <a:rPr lang="en-US" sz="1600">
                <a:solidFill>
                  <a:srgbClr val="242424"/>
                </a:solidFill>
                <a:ea typeface="Calibri"/>
                <a:cs typeface="Segoe UI"/>
              </a:rPr>
              <a:t>Continue collaboration with stakeholders to develop a ZE future that benefits the LB-ELA Corridor, emphasizing the importance of community input and guidance in educational and policy initiatives.</a:t>
            </a:r>
            <a:endParaRPr lang="en-US" sz="1600">
              <a:ea typeface="Calibri"/>
              <a:cs typeface="Calibri"/>
            </a:endParaRPr>
          </a:p>
        </p:txBody>
      </p:sp>
      <p:sp>
        <p:nvSpPr>
          <p:cNvPr id="6" name="Title 1">
            <a:extLst>
              <a:ext uri="{FF2B5EF4-FFF2-40B4-BE49-F238E27FC236}">
                <a16:creationId xmlns:a16="http://schemas.microsoft.com/office/drawing/2014/main" id="{68C4F8AC-C941-70A1-4056-1D856264FBEB}"/>
              </a:ext>
            </a:extLst>
          </p:cNvPr>
          <p:cNvSpPr txBox="1">
            <a:spLocks/>
          </p:cNvSpPr>
          <p:nvPr/>
        </p:nvSpPr>
        <p:spPr>
          <a:xfrm>
            <a:off x="381001" y="285749"/>
            <a:ext cx="11169444"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cs typeface="Calibri"/>
              </a:rPr>
              <a:t>A Balanced Approach to Zero-Emissions </a:t>
            </a:r>
            <a:endParaRPr lang="en-US"/>
          </a:p>
        </p:txBody>
      </p:sp>
    </p:spTree>
    <p:extLst>
      <p:ext uri="{BB962C8B-B14F-4D97-AF65-F5344CB8AC3E}">
        <p14:creationId xmlns:p14="http://schemas.microsoft.com/office/powerpoint/2010/main" val="2503846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7FB6-C30C-2F6B-089C-77D91B183DDB}"/>
              </a:ext>
            </a:extLst>
          </p:cNvPr>
          <p:cNvSpPr>
            <a:spLocks noGrp="1"/>
          </p:cNvSpPr>
          <p:nvPr>
            <p:ph type="title"/>
          </p:nvPr>
        </p:nvSpPr>
        <p:spPr>
          <a:xfrm>
            <a:off x="166992" y="209389"/>
            <a:ext cx="10008140" cy="429145"/>
          </a:xfrm>
        </p:spPr>
        <p:txBody>
          <a:bodyPr/>
          <a:lstStyle/>
          <a:p>
            <a:r>
              <a:rPr lang="en-US">
                <a:cs typeface="Calibri"/>
              </a:rPr>
              <a:t>ZET Infrastructure Deployment – A Positive Step Forward</a:t>
            </a:r>
          </a:p>
        </p:txBody>
      </p:sp>
      <p:sp>
        <p:nvSpPr>
          <p:cNvPr id="3" name="Content Placeholder 2">
            <a:extLst>
              <a:ext uri="{FF2B5EF4-FFF2-40B4-BE49-F238E27FC236}">
                <a16:creationId xmlns:a16="http://schemas.microsoft.com/office/drawing/2014/main" id="{7EB5293B-F99C-C625-395A-A01C87DE599B}"/>
              </a:ext>
            </a:extLst>
          </p:cNvPr>
          <p:cNvSpPr>
            <a:spLocks noGrp="1"/>
          </p:cNvSpPr>
          <p:nvPr>
            <p:ph idx="1"/>
          </p:nvPr>
        </p:nvSpPr>
        <p:spPr/>
        <p:txBody>
          <a:bodyPr vert="horz" lIns="91440" tIns="45720" rIns="91440" bIns="45720" rtlCol="0" anchor="t">
            <a:normAutofit/>
          </a:bodyPr>
          <a:lstStyle/>
          <a:p>
            <a:pPr marL="0" indent="0">
              <a:buNone/>
            </a:pPr>
            <a:endParaRPr lang="en-US">
              <a:cs typeface="Calibri"/>
            </a:endParaRPr>
          </a:p>
          <a:p>
            <a:endParaRPr lang="en-US">
              <a:ea typeface="+mn-lt"/>
              <a:cs typeface="+mn-lt"/>
            </a:endParaRPr>
          </a:p>
        </p:txBody>
      </p:sp>
      <p:sp>
        <p:nvSpPr>
          <p:cNvPr id="4" name="Slide Number Placeholder 3">
            <a:extLst>
              <a:ext uri="{FF2B5EF4-FFF2-40B4-BE49-F238E27FC236}">
                <a16:creationId xmlns:a16="http://schemas.microsoft.com/office/drawing/2014/main" id="{CF81A357-7681-99C1-C775-EBDD8575C6C0}"/>
              </a:ext>
            </a:extLst>
          </p:cNvPr>
          <p:cNvSpPr>
            <a:spLocks noGrp="1"/>
          </p:cNvSpPr>
          <p:nvPr>
            <p:ph type="sldNum" sz="quarter" idx="12"/>
          </p:nvPr>
        </p:nvSpPr>
        <p:spPr/>
        <p:txBody>
          <a:bodyPr/>
          <a:lstStyle/>
          <a:p>
            <a:fld id="{2429C633-AF9B-9840-B7F1-7587910FEF71}" type="slidenum">
              <a:rPr lang="en-US" smtClean="0"/>
              <a:pPr/>
              <a:t>19</a:t>
            </a:fld>
            <a:endParaRPr lang="en-US"/>
          </a:p>
        </p:txBody>
      </p:sp>
      <p:pic>
        <p:nvPicPr>
          <p:cNvPr id="6" name="Picture 5">
            <a:extLst>
              <a:ext uri="{FF2B5EF4-FFF2-40B4-BE49-F238E27FC236}">
                <a16:creationId xmlns:a16="http://schemas.microsoft.com/office/drawing/2014/main" id="{1ED9FCC3-B125-E162-5B86-9670D4A037A2}"/>
              </a:ext>
            </a:extLst>
          </p:cNvPr>
          <p:cNvPicPr>
            <a:picLocks noChangeAspect="1"/>
          </p:cNvPicPr>
          <p:nvPr/>
        </p:nvPicPr>
        <p:blipFill>
          <a:blip r:embed="rId3"/>
          <a:stretch>
            <a:fillRect/>
          </a:stretch>
        </p:blipFill>
        <p:spPr>
          <a:xfrm>
            <a:off x="3201496" y="976469"/>
            <a:ext cx="5186415" cy="5822830"/>
          </a:xfrm>
          <a:prstGeom prst="rect">
            <a:avLst/>
          </a:prstGeom>
          <a:ln>
            <a:solidFill>
              <a:schemeClr val="tx1"/>
            </a:solidFill>
          </a:ln>
        </p:spPr>
      </p:pic>
    </p:spTree>
    <p:extLst>
      <p:ext uri="{BB962C8B-B14F-4D97-AF65-F5344CB8AC3E}">
        <p14:creationId xmlns:p14="http://schemas.microsoft.com/office/powerpoint/2010/main" val="2853237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93453" y="199485"/>
            <a:ext cx="9764500" cy="486654"/>
          </a:xfrm>
        </p:spPr>
        <p:txBody>
          <a:bodyPr/>
          <a:lstStyle/>
          <a:p>
            <a:r>
              <a:rPr lang="en-US">
                <a:ea typeface="+mn-lt"/>
                <a:cs typeface="+mn-lt"/>
              </a:rPr>
              <a:t>Working Group Member Identification</a:t>
            </a: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19491"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808399" y="1110566"/>
            <a:ext cx="2821180" cy="2651389"/>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220420" y="3850898"/>
            <a:ext cx="3738327" cy="2834529"/>
          </a:xfrm>
          <a:prstGeom prst="rect">
            <a:avLst/>
          </a:prstGeom>
        </p:spPr>
      </p:pic>
      <p:grpSp>
        <p:nvGrpSpPr>
          <p:cNvPr id="9" name="Group 8">
            <a:extLst>
              <a:ext uri="{FF2B5EF4-FFF2-40B4-BE49-F238E27FC236}">
                <a16:creationId xmlns:a16="http://schemas.microsoft.com/office/drawing/2014/main" id="{D1F9765E-2FAB-40D1-AF94-D5383434BF3C}"/>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96AD7284-F306-4341-96A8-BD6AF81E348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43D1F3A2-88E8-4C66-B622-14DE344C9D11}"/>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FBA8D5BD-75E7-4237-9152-EBD121712315}"/>
                  </a:ext>
                </a:extLst>
              </p:cNvPr>
              <p:cNvPicPr>
                <a:picLocks noChangeAspect="1"/>
              </p:cNvPicPr>
              <p:nvPr/>
            </p:nvPicPr>
            <p:blipFill>
              <a:blip r:embed="rId5"/>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2346C441-77AD-4FEE-A52C-CF1769BF1731}"/>
                  </a:ext>
                </a:extLst>
              </p:cNvPr>
              <p:cNvPicPr>
                <a:picLocks noChangeAspect="1"/>
              </p:cNvPicPr>
              <p:nvPr/>
            </p:nvPicPr>
            <p:blipFill>
              <a:blip r:embed="rId6"/>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3142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3BA4C-D1A4-1D6A-1ECE-5188370CF2C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E7855C-7E46-ED5A-DFE0-421D67CE4036}"/>
              </a:ext>
            </a:extLst>
          </p:cNvPr>
          <p:cNvSpPr txBox="1"/>
          <p:nvPr/>
        </p:nvSpPr>
        <p:spPr>
          <a:xfrm>
            <a:off x="19595" y="1924206"/>
            <a:ext cx="12172405" cy="2785378"/>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#2: </a:t>
            </a:r>
            <a:endParaRPr lang="en-US">
              <a:solidFill>
                <a:schemeClr val="bg1"/>
              </a:solidFill>
              <a:ea typeface="+mn-lt"/>
              <a:cs typeface="+mn-lt"/>
            </a:endParaRPr>
          </a:p>
          <a:p>
            <a:pPr algn="ctr">
              <a:spcAft>
                <a:spcPts val="600"/>
              </a:spcAft>
              <a:defRPr/>
            </a:pPr>
            <a:r>
              <a:rPr lang="en-US" sz="4000" b="1">
                <a:solidFill>
                  <a:schemeClr val="bg1"/>
                </a:solidFill>
                <a:ea typeface="+mn-lt"/>
                <a:cs typeface="+mn-lt"/>
              </a:rPr>
              <a:t>ZET Recommended Projects &amp; Programs </a:t>
            </a:r>
          </a:p>
          <a:p>
            <a:pPr algn="ctr">
              <a:spcAft>
                <a:spcPts val="600"/>
              </a:spcAft>
              <a:defRPr/>
            </a:pPr>
            <a:r>
              <a:rPr lang="en-US" sz="4000" b="1">
                <a:solidFill>
                  <a:schemeClr val="bg1"/>
                </a:solidFill>
                <a:ea typeface="+mn-lt"/>
                <a:cs typeface="+mn-lt"/>
              </a:rPr>
              <a:t>in The Investment Plan </a:t>
            </a:r>
            <a:endParaRPr lang="en-US">
              <a:solidFill>
                <a:schemeClr val="bg1"/>
              </a:solidFill>
              <a:cs typeface="Calibri"/>
            </a:endParaRPr>
          </a:p>
          <a:p>
            <a:pPr algn="ctr">
              <a:spcAft>
                <a:spcPts val="600"/>
              </a:spcAft>
              <a:defRPr/>
            </a:pPr>
            <a:endParaRPr lang="en-US" sz="4000" b="1">
              <a:solidFill>
                <a:schemeClr val="bg1"/>
              </a:solidFill>
              <a:cs typeface="Calibri"/>
            </a:endParaRPr>
          </a:p>
        </p:txBody>
      </p:sp>
    </p:spTree>
    <p:extLst>
      <p:ext uri="{BB962C8B-B14F-4D97-AF65-F5344CB8AC3E}">
        <p14:creationId xmlns:p14="http://schemas.microsoft.com/office/powerpoint/2010/main" val="3857369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607156-D29C-5BF9-68A3-B8B0697BF4DA}"/>
              </a:ext>
            </a:extLst>
          </p:cNvPr>
          <p:cNvPicPr>
            <a:picLocks noChangeAspect="1"/>
          </p:cNvPicPr>
          <p:nvPr/>
        </p:nvPicPr>
        <p:blipFill rotWithShape="1">
          <a:blip r:embed="rId3">
            <a:extLst>
              <a:ext uri="{28A0092B-C50C-407E-A947-70E740481C1C}">
                <a14:useLocalDpi xmlns:a14="http://schemas.microsoft.com/office/drawing/2010/main" val="0"/>
              </a:ext>
            </a:extLst>
          </a:blip>
          <a:srcRect t="12799" b="52173"/>
          <a:stretch/>
        </p:blipFill>
        <p:spPr>
          <a:xfrm>
            <a:off x="189748" y="4570955"/>
            <a:ext cx="12192000" cy="346788"/>
          </a:xfrm>
          <a:prstGeom prst="rect">
            <a:avLst/>
          </a:prstGeom>
        </p:spPr>
      </p:pic>
      <p:pic>
        <p:nvPicPr>
          <p:cNvPr id="9" name="Picture 8">
            <a:extLst>
              <a:ext uri="{FF2B5EF4-FFF2-40B4-BE49-F238E27FC236}">
                <a16:creationId xmlns:a16="http://schemas.microsoft.com/office/drawing/2014/main" id="{6111B436-703E-1956-3AAD-81EC5BE7EE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8564" y="5252239"/>
            <a:ext cx="2948740" cy="1049861"/>
          </a:xfrm>
          <a:prstGeom prst="rect">
            <a:avLst/>
          </a:prstGeom>
          <a:noFill/>
        </p:spPr>
      </p:pic>
      <p:pic>
        <p:nvPicPr>
          <p:cNvPr id="20" name="Picture 19" descr="Timeline&#10;&#10;Description automatically generated">
            <a:extLst>
              <a:ext uri="{FF2B5EF4-FFF2-40B4-BE49-F238E27FC236}">
                <a16:creationId xmlns:a16="http://schemas.microsoft.com/office/drawing/2014/main" id="{523E5D6C-114E-EC5B-A714-8E5CEE699E44}"/>
              </a:ext>
            </a:extLst>
          </p:cNvPr>
          <p:cNvPicPr>
            <a:picLocks noChangeAspect="1"/>
          </p:cNvPicPr>
          <p:nvPr/>
        </p:nvPicPr>
        <p:blipFill rotWithShape="1">
          <a:blip r:embed="rId5"/>
          <a:srcRect b="18250"/>
          <a:stretch/>
        </p:blipFill>
        <p:spPr>
          <a:xfrm>
            <a:off x="155878" y="2707358"/>
            <a:ext cx="11991332" cy="1533867"/>
          </a:xfrm>
          <a:prstGeom prst="rect">
            <a:avLst/>
          </a:prstGeom>
          <a:solidFill>
            <a:srgbClr val="E6E6E6"/>
          </a:solidFill>
          <a:ln>
            <a:noFill/>
          </a:ln>
        </p:spPr>
      </p:pic>
      <p:sp>
        <p:nvSpPr>
          <p:cNvPr id="22" name="TextBox 21">
            <a:extLst>
              <a:ext uri="{FF2B5EF4-FFF2-40B4-BE49-F238E27FC236}">
                <a16:creationId xmlns:a16="http://schemas.microsoft.com/office/drawing/2014/main" id="{007B1D32-12DF-396E-DE09-3BB986CE9715}"/>
              </a:ext>
            </a:extLst>
          </p:cNvPr>
          <p:cNvSpPr txBox="1"/>
          <p:nvPr/>
        </p:nvSpPr>
        <p:spPr>
          <a:xfrm>
            <a:off x="11038754" y="2714321"/>
            <a:ext cx="2359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24" name="Diamond 23">
            <a:extLst>
              <a:ext uri="{FF2B5EF4-FFF2-40B4-BE49-F238E27FC236}">
                <a16:creationId xmlns:a16="http://schemas.microsoft.com/office/drawing/2014/main" id="{426687A5-5AB9-3838-C53E-9E22F21A2C91}"/>
              </a:ext>
            </a:extLst>
          </p:cNvPr>
          <p:cNvSpPr/>
          <p:nvPr/>
        </p:nvSpPr>
        <p:spPr>
          <a:xfrm>
            <a:off x="5402894" y="2895208"/>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26" name="Diamond 25">
            <a:extLst>
              <a:ext uri="{FF2B5EF4-FFF2-40B4-BE49-F238E27FC236}">
                <a16:creationId xmlns:a16="http://schemas.microsoft.com/office/drawing/2014/main" id="{B89546B3-F150-555C-A3D9-8DCFC53D85FD}"/>
              </a:ext>
            </a:extLst>
          </p:cNvPr>
          <p:cNvSpPr/>
          <p:nvPr/>
        </p:nvSpPr>
        <p:spPr>
          <a:xfrm>
            <a:off x="7151864" y="2895207"/>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28" name="Diamond 27">
            <a:extLst>
              <a:ext uri="{FF2B5EF4-FFF2-40B4-BE49-F238E27FC236}">
                <a16:creationId xmlns:a16="http://schemas.microsoft.com/office/drawing/2014/main" id="{93BEFCB0-4E13-3D6D-399A-D17C669063E5}"/>
              </a:ext>
            </a:extLst>
          </p:cNvPr>
          <p:cNvSpPr/>
          <p:nvPr/>
        </p:nvSpPr>
        <p:spPr>
          <a:xfrm>
            <a:off x="9107362" y="2895206"/>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30" name="Diamond 29">
            <a:extLst>
              <a:ext uri="{FF2B5EF4-FFF2-40B4-BE49-F238E27FC236}">
                <a16:creationId xmlns:a16="http://schemas.microsoft.com/office/drawing/2014/main" id="{22FB78B7-DA4C-4DC2-B4E2-24184D3C429D}"/>
              </a:ext>
            </a:extLst>
          </p:cNvPr>
          <p:cNvSpPr/>
          <p:nvPr/>
        </p:nvSpPr>
        <p:spPr>
          <a:xfrm>
            <a:off x="11002383" y="2895205"/>
            <a:ext cx="298482" cy="307190"/>
          </a:xfrm>
          <a:prstGeom prst="diamond">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32" name="Diamond 31">
            <a:extLst>
              <a:ext uri="{FF2B5EF4-FFF2-40B4-BE49-F238E27FC236}">
                <a16:creationId xmlns:a16="http://schemas.microsoft.com/office/drawing/2014/main" id="{8ABDAF67-6052-D526-E2DA-885A66FDC88B}"/>
              </a:ext>
            </a:extLst>
          </p:cNvPr>
          <p:cNvSpPr/>
          <p:nvPr/>
        </p:nvSpPr>
        <p:spPr>
          <a:xfrm>
            <a:off x="3687789" y="2881597"/>
            <a:ext cx="298482" cy="307190"/>
          </a:xfrm>
          <a:prstGeom prst="diamond">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pic>
        <p:nvPicPr>
          <p:cNvPr id="34" name="Picture 33" descr="A yellow circle with black text&#10;&#10;Description automatically generated">
            <a:extLst>
              <a:ext uri="{FF2B5EF4-FFF2-40B4-BE49-F238E27FC236}">
                <a16:creationId xmlns:a16="http://schemas.microsoft.com/office/drawing/2014/main" id="{D12F0297-B31B-8CB1-5C0B-EC8370791418}"/>
              </a:ext>
            </a:extLst>
          </p:cNvPr>
          <p:cNvPicPr>
            <a:picLocks noChangeAspect="1"/>
          </p:cNvPicPr>
          <p:nvPr/>
        </p:nvPicPr>
        <p:blipFill>
          <a:blip r:embed="rId6"/>
          <a:stretch>
            <a:fillRect/>
          </a:stretch>
        </p:blipFill>
        <p:spPr>
          <a:xfrm>
            <a:off x="9330087" y="2492453"/>
            <a:ext cx="882319" cy="891503"/>
          </a:xfrm>
          <a:prstGeom prst="rect">
            <a:avLst/>
          </a:prstGeom>
        </p:spPr>
      </p:pic>
      <p:sp>
        <p:nvSpPr>
          <p:cNvPr id="6" name="Title 1">
            <a:extLst>
              <a:ext uri="{FF2B5EF4-FFF2-40B4-BE49-F238E27FC236}">
                <a16:creationId xmlns:a16="http://schemas.microsoft.com/office/drawing/2014/main" id="{1DEF18B4-D46F-7280-95E3-5CEF943485E0}"/>
              </a:ext>
            </a:extLst>
          </p:cNvPr>
          <p:cNvSpPr>
            <a:spLocks noGrp="1"/>
          </p:cNvSpPr>
          <p:nvPr>
            <p:ph type="title"/>
          </p:nvPr>
        </p:nvSpPr>
        <p:spPr>
          <a:xfrm>
            <a:off x="155878" y="270456"/>
            <a:ext cx="12036122" cy="371636"/>
          </a:xfrm>
        </p:spPr>
        <p:txBody>
          <a:bodyPr/>
          <a:lstStyle/>
          <a:p>
            <a:r>
              <a:rPr lang="en-US">
                <a:cs typeface="Calibri"/>
              </a:rPr>
              <a:t>ZET in the Investment Plan </a:t>
            </a:r>
            <a:endParaRPr lang="en-US" i="1">
              <a:ea typeface="Calibri"/>
              <a:cs typeface="Calibri"/>
            </a:endParaRPr>
          </a:p>
        </p:txBody>
      </p:sp>
      <p:pic>
        <p:nvPicPr>
          <p:cNvPr id="2" name="Picture 1">
            <a:extLst>
              <a:ext uri="{FF2B5EF4-FFF2-40B4-BE49-F238E27FC236}">
                <a16:creationId xmlns:a16="http://schemas.microsoft.com/office/drawing/2014/main" id="{01BD88C4-C507-7F36-F09C-DED84587C092}"/>
              </a:ext>
            </a:extLst>
          </p:cNvPr>
          <p:cNvPicPr>
            <a:picLocks noChangeAspect="1"/>
          </p:cNvPicPr>
          <p:nvPr/>
        </p:nvPicPr>
        <p:blipFill>
          <a:blip r:embed="rId7"/>
          <a:stretch>
            <a:fillRect/>
          </a:stretch>
        </p:blipFill>
        <p:spPr>
          <a:xfrm>
            <a:off x="189748" y="4917743"/>
            <a:ext cx="12192000" cy="390144"/>
          </a:xfrm>
          <a:prstGeom prst="rect">
            <a:avLst/>
          </a:prstGeom>
        </p:spPr>
      </p:pic>
      <p:sp>
        <p:nvSpPr>
          <p:cNvPr id="10" name="Speech Bubble: Rectangle with Corners Rounded 9">
            <a:extLst>
              <a:ext uri="{FF2B5EF4-FFF2-40B4-BE49-F238E27FC236}">
                <a16:creationId xmlns:a16="http://schemas.microsoft.com/office/drawing/2014/main" id="{072FC69C-BC3F-2658-70F7-92ECA2DC2058}"/>
              </a:ext>
            </a:extLst>
          </p:cNvPr>
          <p:cNvSpPr/>
          <p:nvPr/>
        </p:nvSpPr>
        <p:spPr>
          <a:xfrm>
            <a:off x="8998262" y="1034141"/>
            <a:ext cx="2616797" cy="1352396"/>
          </a:xfrm>
          <a:prstGeom prst="wedgeRoundRectCallou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BD9B8A6-1111-F03D-4623-B790011A6DD4}"/>
              </a:ext>
            </a:extLst>
          </p:cNvPr>
          <p:cNvSpPr txBox="1"/>
          <p:nvPr/>
        </p:nvSpPr>
        <p:spPr>
          <a:xfrm>
            <a:off x="9210346" y="1103027"/>
            <a:ext cx="2203140" cy="1200329"/>
          </a:xfrm>
          <a:prstGeom prst="rect">
            <a:avLst/>
          </a:prstGeom>
          <a:noFill/>
        </p:spPr>
        <p:txBody>
          <a:bodyPr wrap="square" rtlCol="0">
            <a:spAutoFit/>
          </a:bodyPr>
          <a:lstStyle/>
          <a:p>
            <a:r>
              <a:rPr lang="en-US" sz="1200" b="1"/>
              <a:t>The ZE Truck and Infrastructure Program is part of the LB-ELA Corridor Mobility Investment Plan and is aligned with the LB-ELA Corridor Vision, Goals, and Guiding Principles.  </a:t>
            </a:r>
          </a:p>
        </p:txBody>
      </p:sp>
    </p:spTree>
    <p:extLst>
      <p:ext uri="{BB962C8B-B14F-4D97-AF65-F5344CB8AC3E}">
        <p14:creationId xmlns:p14="http://schemas.microsoft.com/office/powerpoint/2010/main" val="150325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15C9B7-D563-4DC7-CA1B-78EA4F234C8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A886CA3-26D7-37CA-85FD-641FACC355F9}"/>
              </a:ext>
            </a:extLst>
          </p:cNvPr>
          <p:cNvSpPr/>
          <p:nvPr/>
        </p:nvSpPr>
        <p:spPr>
          <a:xfrm>
            <a:off x="-3133" y="3706238"/>
            <a:ext cx="12195938" cy="3152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0C96D97B-8ECB-9884-2D3F-1EED69446677}"/>
              </a:ext>
            </a:extLst>
          </p:cNvPr>
          <p:cNvSpPr txBox="1">
            <a:spLocks/>
          </p:cNvSpPr>
          <p:nvPr/>
        </p:nvSpPr>
        <p:spPr>
          <a:xfrm>
            <a:off x="4491721" y="1120524"/>
            <a:ext cx="7113495" cy="1968456"/>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r>
              <a:rPr kumimoji="0" lang="en-US" sz="2800" b="1" i="0" u="none" strike="noStrike" kern="1200" cap="none" spc="0" normalizeH="0" baseline="0" noProof="0">
                <a:ln>
                  <a:noFill/>
                </a:ln>
                <a:solidFill>
                  <a:srgbClr val="2AB4C8"/>
                </a:solidFill>
                <a:effectLst/>
                <a:uLnTx/>
                <a:uFillTx/>
                <a:latin typeface="Calibri" panose="020F0502020204030204"/>
                <a:ea typeface="+mn-ea"/>
                <a:cs typeface="Calibri"/>
              </a:rPr>
              <a:t>The Public Comment Period is open for the Draft Corridor Mobility Investment Plan until March 1, 2024</a:t>
            </a:r>
            <a:endParaRPr kumimoji="0" lang="en-US" sz="2800" b="0" i="0" u="none" strike="noStrike" kern="1200" cap="none" spc="0" normalizeH="0" baseline="0" noProof="0">
              <a:ln>
                <a:noFill/>
              </a:ln>
              <a:solidFill>
                <a:srgbClr val="2AB4C8"/>
              </a:solidFill>
              <a:effectLst/>
              <a:uLnTx/>
              <a:uFillTx/>
              <a:latin typeface="Calibri" panose="020F0502020204030204"/>
              <a:ea typeface="+mn-ea"/>
              <a:cs typeface="Calibri"/>
            </a:endParaRPr>
          </a:p>
        </p:txBody>
      </p:sp>
      <p:sp>
        <p:nvSpPr>
          <p:cNvPr id="9" name="Content Placeholder 2">
            <a:extLst>
              <a:ext uri="{FF2B5EF4-FFF2-40B4-BE49-F238E27FC236}">
                <a16:creationId xmlns:a16="http://schemas.microsoft.com/office/drawing/2014/main" id="{D4D58A72-83B7-E149-E75C-11A35E5FAEDF}"/>
              </a:ext>
            </a:extLst>
          </p:cNvPr>
          <p:cNvSpPr txBox="1">
            <a:spLocks/>
          </p:cNvSpPr>
          <p:nvPr/>
        </p:nvSpPr>
        <p:spPr>
          <a:xfrm>
            <a:off x="584456" y="3879099"/>
            <a:ext cx="11020760" cy="2659813"/>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213A584-66C2-50C9-78E2-F34DB53A7E12}"/>
              </a:ext>
            </a:extLst>
          </p:cNvPr>
          <p:cNvSpPr txBox="1"/>
          <p:nvPr/>
        </p:nvSpPr>
        <p:spPr>
          <a:xfrm>
            <a:off x="644905" y="3804422"/>
            <a:ext cx="1125410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January 31-March 1 		Public Comment Period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Wednesday, March 20	Metro Planning and Programming</a:t>
            </a:r>
            <a:r>
              <a:rPr lang="en-US" sz="2400" b="1">
                <a:solidFill>
                  <a:srgbClr val="FFFFFF"/>
                </a:solidFill>
                <a:latin typeface="Calibri" panose="020F0502020204030204"/>
              </a:rPr>
              <a:t> </a:t>
            </a: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Committee – </a:t>
            </a:r>
            <a:r>
              <a:rPr lang="en-US" sz="2400" b="1">
                <a:solidFill>
                  <a:srgbClr val="FFFFFF"/>
                </a:solidFill>
                <a:latin typeface="Calibri" panose="020F0502020204030204"/>
              </a:rPr>
              <a:t>1:00</a:t>
            </a: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 </a:t>
            </a:r>
            <a:r>
              <a:rPr lang="en-US" sz="2400" b="1">
                <a:solidFill>
                  <a:srgbClr val="FFFFFF"/>
                </a:solidFill>
                <a:latin typeface="Calibri" panose="020F0502020204030204"/>
              </a:rPr>
              <a:t>p</a:t>
            </a: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Thursday, March 28		Metro Board of Directors – 10:00 am</a:t>
            </a:r>
          </a:p>
        </p:txBody>
      </p:sp>
      <p:pic>
        <p:nvPicPr>
          <p:cNvPr id="7" name="Picture 6">
            <a:extLst>
              <a:ext uri="{FF2B5EF4-FFF2-40B4-BE49-F238E27FC236}">
                <a16:creationId xmlns:a16="http://schemas.microsoft.com/office/drawing/2014/main" id="{4F5FAC09-B53D-CF21-E622-228FF9F29390}"/>
              </a:ext>
            </a:extLst>
          </p:cNvPr>
          <p:cNvPicPr>
            <a:picLocks noChangeAspect="1"/>
          </p:cNvPicPr>
          <p:nvPr/>
        </p:nvPicPr>
        <p:blipFill rotWithShape="1">
          <a:blip r:embed="rId3"/>
          <a:srcRect b="43445"/>
          <a:stretch/>
        </p:blipFill>
        <p:spPr>
          <a:xfrm>
            <a:off x="478069" y="1120524"/>
            <a:ext cx="3696628" cy="2327591"/>
          </a:xfrm>
          <a:prstGeom prst="rect">
            <a:avLst/>
          </a:prstGeom>
        </p:spPr>
      </p:pic>
      <p:sp>
        <p:nvSpPr>
          <p:cNvPr id="2" name="Title 2">
            <a:extLst>
              <a:ext uri="{FF2B5EF4-FFF2-40B4-BE49-F238E27FC236}">
                <a16:creationId xmlns:a16="http://schemas.microsoft.com/office/drawing/2014/main" id="{C4A22B9F-3AF7-BB73-78B5-FF90448F7939}"/>
              </a:ext>
            </a:extLst>
          </p:cNvPr>
          <p:cNvSpPr>
            <a:spLocks noGrp="1"/>
          </p:cNvSpPr>
          <p:nvPr>
            <p:ph type="title"/>
          </p:nvPr>
        </p:nvSpPr>
        <p:spPr>
          <a:xfrm>
            <a:off x="381000" y="285749"/>
            <a:ext cx="9045633" cy="429145"/>
          </a:xfrm>
        </p:spPr>
        <p:txBody>
          <a:bodyPr/>
          <a:lstStyle/>
          <a:p>
            <a:r>
              <a:rPr lang="en-US">
                <a:solidFill>
                  <a:srgbClr val="FFFFFF"/>
                </a:solidFill>
                <a:latin typeface="Calibri" panose="020F0502020204030204"/>
              </a:rPr>
              <a:t>Investment Plan Update and Key Dates</a:t>
            </a:r>
            <a:endParaRPr lang="en-US"/>
          </a:p>
        </p:txBody>
      </p:sp>
      <p:pic>
        <p:nvPicPr>
          <p:cNvPr id="10" name="Picture 9">
            <a:extLst>
              <a:ext uri="{FF2B5EF4-FFF2-40B4-BE49-F238E27FC236}">
                <a16:creationId xmlns:a16="http://schemas.microsoft.com/office/drawing/2014/main" id="{D8273CDF-75FD-A17A-8E33-A912D5233CCF}"/>
              </a:ext>
            </a:extLst>
          </p:cNvPr>
          <p:cNvPicPr>
            <a:picLocks noChangeAspect="1"/>
          </p:cNvPicPr>
          <p:nvPr/>
        </p:nvPicPr>
        <p:blipFill>
          <a:blip r:embed="rId4"/>
          <a:stretch>
            <a:fillRect/>
          </a:stretch>
        </p:blipFill>
        <p:spPr>
          <a:xfrm>
            <a:off x="4491721" y="2333676"/>
            <a:ext cx="7115473" cy="1140147"/>
          </a:xfrm>
          <a:prstGeom prst="rect">
            <a:avLst/>
          </a:prstGeom>
        </p:spPr>
      </p:pic>
      <p:sp>
        <p:nvSpPr>
          <p:cNvPr id="11" name="TextBox 10">
            <a:extLst>
              <a:ext uri="{FF2B5EF4-FFF2-40B4-BE49-F238E27FC236}">
                <a16:creationId xmlns:a16="http://schemas.microsoft.com/office/drawing/2014/main" id="{D79D10D4-7E04-E4F5-1081-8E24A1B1888B}"/>
              </a:ext>
            </a:extLst>
          </p:cNvPr>
          <p:cNvSpPr txBox="1"/>
          <p:nvPr/>
        </p:nvSpPr>
        <p:spPr>
          <a:xfrm>
            <a:off x="4903816" y="2512995"/>
            <a:ext cx="6531100" cy="823523"/>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 qr code with a star in the center&#10;&#10;Description automatically generated">
            <a:extLst>
              <a:ext uri="{FF2B5EF4-FFF2-40B4-BE49-F238E27FC236}">
                <a16:creationId xmlns:a16="http://schemas.microsoft.com/office/drawing/2014/main" id="{04E9813F-E777-3639-6746-8B28BF5402F0}"/>
              </a:ext>
            </a:extLst>
          </p:cNvPr>
          <p:cNvPicPr>
            <a:picLocks noChangeAspect="1"/>
          </p:cNvPicPr>
          <p:nvPr/>
        </p:nvPicPr>
        <p:blipFill>
          <a:blip r:embed="rId5"/>
          <a:stretch>
            <a:fillRect/>
          </a:stretch>
        </p:blipFill>
        <p:spPr>
          <a:xfrm>
            <a:off x="10282652" y="2455047"/>
            <a:ext cx="881471" cy="881471"/>
          </a:xfrm>
          <a:prstGeom prst="rect">
            <a:avLst/>
          </a:prstGeom>
        </p:spPr>
      </p:pic>
      <p:sp>
        <p:nvSpPr>
          <p:cNvPr id="12" name="TextBox 11">
            <a:extLst>
              <a:ext uri="{FF2B5EF4-FFF2-40B4-BE49-F238E27FC236}">
                <a16:creationId xmlns:a16="http://schemas.microsoft.com/office/drawing/2014/main" id="{949A6B34-ED27-E0B6-38ED-10DA4686B66C}"/>
              </a:ext>
            </a:extLst>
          </p:cNvPr>
          <p:cNvSpPr txBox="1"/>
          <p:nvPr/>
        </p:nvSpPr>
        <p:spPr>
          <a:xfrm>
            <a:off x="5154078" y="2580105"/>
            <a:ext cx="556733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Access the Investment Plan here</a:t>
            </a:r>
          </a:p>
        </p:txBody>
      </p:sp>
    </p:spTree>
    <p:extLst>
      <p:ext uri="{BB962C8B-B14F-4D97-AF65-F5344CB8AC3E}">
        <p14:creationId xmlns:p14="http://schemas.microsoft.com/office/powerpoint/2010/main" val="3959229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32C5C2F-A3AE-7A48-4FB1-5ED68D1CB5ED}"/>
              </a:ext>
            </a:extLst>
          </p:cNvPr>
          <p:cNvSpPr txBox="1"/>
          <p:nvPr/>
        </p:nvSpPr>
        <p:spPr>
          <a:xfrm>
            <a:off x="7216517" y="5497624"/>
            <a:ext cx="1692613" cy="369332"/>
          </a:xfrm>
          <a:prstGeom prst="rect">
            <a:avLst/>
          </a:prstGeom>
          <a:solidFill>
            <a:srgbClr val="637D47"/>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93B1262-46C3-C6D7-37B1-39BD286C3A19}"/>
              </a:ext>
            </a:extLst>
          </p:cNvPr>
          <p:cNvSpPr txBox="1"/>
          <p:nvPr/>
        </p:nvSpPr>
        <p:spPr>
          <a:xfrm>
            <a:off x="0" y="5972783"/>
            <a:ext cx="2071991" cy="88521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056E4D1-8A4D-64BB-5331-403D006C53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8" name="Content Placeholder 7" descr="A blue and white poster with text and icons&#10;&#10;Description automatically generated">
            <a:extLst>
              <a:ext uri="{FF2B5EF4-FFF2-40B4-BE49-F238E27FC236}">
                <a16:creationId xmlns:a16="http://schemas.microsoft.com/office/drawing/2014/main" id="{EFC82DA2-1B71-0A16-8D25-771DCD43E83A}"/>
              </a:ext>
            </a:extLst>
          </p:cNvPr>
          <p:cNvPicPr>
            <a:picLocks noGrp="1" noChangeAspect="1"/>
          </p:cNvPicPr>
          <p:nvPr>
            <p:ph idx="1"/>
          </p:nvPr>
        </p:nvPicPr>
        <p:blipFill>
          <a:blip r:embed="rId4"/>
          <a:stretch>
            <a:fillRect/>
          </a:stretch>
        </p:blipFill>
        <p:spPr>
          <a:xfrm>
            <a:off x="718698" y="992221"/>
            <a:ext cx="3790131" cy="5364129"/>
          </a:xfrm>
        </p:spPr>
      </p:pic>
      <p:sp>
        <p:nvSpPr>
          <p:cNvPr id="2" name="TextBox 1">
            <a:extLst>
              <a:ext uri="{FF2B5EF4-FFF2-40B4-BE49-F238E27FC236}">
                <a16:creationId xmlns:a16="http://schemas.microsoft.com/office/drawing/2014/main" id="{6F32463A-7614-97F7-C53D-332ABF2B6BB6}"/>
              </a:ext>
            </a:extLst>
          </p:cNvPr>
          <p:cNvSpPr txBox="1"/>
          <p:nvPr/>
        </p:nvSpPr>
        <p:spPr>
          <a:xfrm>
            <a:off x="359923" y="107004"/>
            <a:ext cx="928991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rPr>
              <a:t>Metro’s Coordinated Planning Efforts</a:t>
            </a:r>
          </a:p>
        </p:txBody>
      </p:sp>
      <p:pic>
        <p:nvPicPr>
          <p:cNvPr id="5" name="Picture 4">
            <a:extLst>
              <a:ext uri="{FF2B5EF4-FFF2-40B4-BE49-F238E27FC236}">
                <a16:creationId xmlns:a16="http://schemas.microsoft.com/office/drawing/2014/main" id="{EA5DCFF4-074B-88FB-0427-DDD81B6E212A}"/>
              </a:ext>
            </a:extLst>
          </p:cNvPr>
          <p:cNvPicPr>
            <a:picLocks noChangeAspect="1"/>
          </p:cNvPicPr>
          <p:nvPr/>
        </p:nvPicPr>
        <p:blipFill>
          <a:blip r:embed="rId5"/>
          <a:stretch>
            <a:fillRect/>
          </a:stretch>
        </p:blipFill>
        <p:spPr>
          <a:xfrm>
            <a:off x="5227527" y="2184409"/>
            <a:ext cx="5670595" cy="3934289"/>
          </a:xfrm>
          <a:prstGeom prst="rect">
            <a:avLst/>
          </a:prstGeom>
        </p:spPr>
      </p:pic>
      <p:pic>
        <p:nvPicPr>
          <p:cNvPr id="7" name="Picture 6">
            <a:extLst>
              <a:ext uri="{FF2B5EF4-FFF2-40B4-BE49-F238E27FC236}">
                <a16:creationId xmlns:a16="http://schemas.microsoft.com/office/drawing/2014/main" id="{0270FDA2-F924-6042-30B4-562E6157FB51}"/>
              </a:ext>
            </a:extLst>
          </p:cNvPr>
          <p:cNvPicPr>
            <a:picLocks noChangeAspect="1"/>
          </p:cNvPicPr>
          <p:nvPr/>
        </p:nvPicPr>
        <p:blipFill>
          <a:blip r:embed="rId6"/>
          <a:stretch>
            <a:fillRect/>
          </a:stretch>
        </p:blipFill>
        <p:spPr>
          <a:xfrm>
            <a:off x="5301574" y="1109870"/>
            <a:ext cx="6542586" cy="646332"/>
          </a:xfrm>
          <a:prstGeom prst="rect">
            <a:avLst/>
          </a:prstGeom>
        </p:spPr>
      </p:pic>
      <p:sp>
        <p:nvSpPr>
          <p:cNvPr id="12" name="TextBox 11">
            <a:extLst>
              <a:ext uri="{FF2B5EF4-FFF2-40B4-BE49-F238E27FC236}">
                <a16:creationId xmlns:a16="http://schemas.microsoft.com/office/drawing/2014/main" id="{3B1C4300-9443-D219-9681-92389DC60068}"/>
              </a:ext>
            </a:extLst>
          </p:cNvPr>
          <p:cNvSpPr txBox="1"/>
          <p:nvPr/>
        </p:nvSpPr>
        <p:spPr>
          <a:xfrm>
            <a:off x="7140102" y="5508508"/>
            <a:ext cx="1877437" cy="369332"/>
          </a:xfrm>
          <a:prstGeom prst="rect">
            <a:avLst/>
          </a:prstGeom>
          <a:solidFill>
            <a:srgbClr val="637D47"/>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D07C509-4E6D-7B40-8B90-98AF28FEED13}"/>
              </a:ext>
            </a:extLst>
          </p:cNvPr>
          <p:cNvSpPr txBox="1"/>
          <p:nvPr/>
        </p:nvSpPr>
        <p:spPr>
          <a:xfrm>
            <a:off x="7031692" y="5224910"/>
            <a:ext cx="2062264" cy="523220"/>
          </a:xfrm>
          <a:prstGeom prst="rect">
            <a:avLst/>
          </a:prstGeom>
          <a:solidFill>
            <a:srgbClr val="68834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LB-ELA Corridor Mobility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Investment Plan</a:t>
            </a:r>
          </a:p>
        </p:txBody>
      </p:sp>
      <p:sp>
        <p:nvSpPr>
          <p:cNvPr id="13" name="TextBox 12">
            <a:extLst>
              <a:ext uri="{FF2B5EF4-FFF2-40B4-BE49-F238E27FC236}">
                <a16:creationId xmlns:a16="http://schemas.microsoft.com/office/drawing/2014/main" id="{C75C4277-D25E-C7A6-8A88-49ABEEAF938B}"/>
              </a:ext>
            </a:extLst>
          </p:cNvPr>
          <p:cNvSpPr txBox="1"/>
          <p:nvPr/>
        </p:nvSpPr>
        <p:spPr>
          <a:xfrm>
            <a:off x="9843246" y="5224910"/>
            <a:ext cx="2148908" cy="1200329"/>
          </a:xfrm>
          <a:prstGeom prst="rect">
            <a:avLst/>
          </a:prstGeom>
          <a:solidFill>
            <a:schemeClr val="bg1"/>
          </a:solidFill>
        </p:spPr>
        <p:txBody>
          <a:bodyPr wrap="square" rtlCol="0">
            <a:spAutoFit/>
          </a:bodyPr>
          <a:lstStyle/>
          <a:p>
            <a:r>
              <a:rPr lang="en-US" sz="1200" b="1"/>
              <a:t>The Zero-Emission Truck and Infrastructure Program is aligned with the LB-ELA Corridor Vision, Goals, and Guiding Principles and is folded into the Draft CMIP.  </a:t>
            </a:r>
          </a:p>
        </p:txBody>
      </p:sp>
      <p:cxnSp>
        <p:nvCxnSpPr>
          <p:cNvPr id="6" name="Straight Connector 5">
            <a:extLst>
              <a:ext uri="{FF2B5EF4-FFF2-40B4-BE49-F238E27FC236}">
                <a16:creationId xmlns:a16="http://schemas.microsoft.com/office/drawing/2014/main" id="{CFCEEF8B-9386-1D1E-0496-99EA8E2988D9}"/>
              </a:ext>
            </a:extLst>
          </p:cNvPr>
          <p:cNvCxnSpPr>
            <a:cxnSpLocks/>
          </p:cNvCxnSpPr>
          <p:nvPr/>
        </p:nvCxnSpPr>
        <p:spPr>
          <a:xfrm>
            <a:off x="9531275" y="5497624"/>
            <a:ext cx="215840" cy="1088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9511924"/>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226C6-17A4-752F-2EFC-C7D4EE76D2C2}"/>
              </a:ext>
            </a:extLst>
          </p:cNvPr>
          <p:cNvSpPr>
            <a:spLocks noGrp="1"/>
          </p:cNvSpPr>
          <p:nvPr>
            <p:ph type="title"/>
          </p:nvPr>
        </p:nvSpPr>
        <p:spPr>
          <a:xfrm>
            <a:off x="381000" y="285749"/>
            <a:ext cx="10503310" cy="429145"/>
          </a:xfrm>
        </p:spPr>
        <p:txBody>
          <a:bodyPr/>
          <a:lstStyle/>
          <a:p>
            <a:r>
              <a:rPr lang="en-US">
                <a:cs typeface="Calibri"/>
              </a:rPr>
              <a:t>Investment Plan - Vision, Guiding Principles and Goals</a:t>
            </a:r>
            <a:endParaRPr lang="en-US"/>
          </a:p>
        </p:txBody>
      </p:sp>
      <p:sp>
        <p:nvSpPr>
          <p:cNvPr id="4" name="Slide Number Placeholder 3">
            <a:extLst>
              <a:ext uri="{FF2B5EF4-FFF2-40B4-BE49-F238E27FC236}">
                <a16:creationId xmlns:a16="http://schemas.microsoft.com/office/drawing/2014/main" id="{FC479380-F3AA-6934-EB19-D59316372CE1}"/>
              </a:ext>
            </a:extLst>
          </p:cNvPr>
          <p:cNvSpPr>
            <a:spLocks noGrp="1"/>
          </p:cNvSpPr>
          <p:nvPr>
            <p:ph type="sldNum" sz="quarter" idx="12"/>
          </p:nvPr>
        </p:nvSpPr>
        <p:spPr/>
        <p:txBody>
          <a:bodyPr/>
          <a:lstStyle/>
          <a:p>
            <a:fld id="{2429C633-AF9B-9840-B7F1-7587910FEF71}" type="slidenum">
              <a:rPr lang="en-US" smtClean="0"/>
              <a:pPr/>
              <a:t>24</a:t>
            </a:fld>
            <a:endParaRPr lang="en-US"/>
          </a:p>
        </p:txBody>
      </p:sp>
      <p:graphicFrame>
        <p:nvGraphicFramePr>
          <p:cNvPr id="5" name="Table 4">
            <a:extLst>
              <a:ext uri="{FF2B5EF4-FFF2-40B4-BE49-F238E27FC236}">
                <a16:creationId xmlns:a16="http://schemas.microsoft.com/office/drawing/2014/main" id="{CA74FEA8-2456-F850-C686-3A0AAA256F6D}"/>
              </a:ext>
            </a:extLst>
          </p:cNvPr>
          <p:cNvGraphicFramePr>
            <a:graphicFrameLocks noGrp="1"/>
          </p:cNvGraphicFramePr>
          <p:nvPr>
            <p:extLst>
              <p:ext uri="{D42A27DB-BD31-4B8C-83A1-F6EECF244321}">
                <p14:modId xmlns:p14="http://schemas.microsoft.com/office/powerpoint/2010/main" val="1948190765"/>
              </p:ext>
            </p:extLst>
          </p:nvPr>
        </p:nvGraphicFramePr>
        <p:xfrm>
          <a:off x="381000" y="1128584"/>
          <a:ext cx="5572270" cy="5003203"/>
        </p:xfrm>
        <a:graphic>
          <a:graphicData uri="http://schemas.openxmlformats.org/drawingml/2006/table">
            <a:tbl>
              <a:tblPr firstRow="1" firstCol="1" bandRow="1"/>
              <a:tblGrid>
                <a:gridCol w="2837793">
                  <a:extLst>
                    <a:ext uri="{9D8B030D-6E8A-4147-A177-3AD203B41FA5}">
                      <a16:colId xmlns:a16="http://schemas.microsoft.com/office/drawing/2014/main" val="3680998048"/>
                    </a:ext>
                  </a:extLst>
                </a:gridCol>
                <a:gridCol w="2734477">
                  <a:extLst>
                    <a:ext uri="{9D8B030D-6E8A-4147-A177-3AD203B41FA5}">
                      <a16:colId xmlns:a16="http://schemas.microsoft.com/office/drawing/2014/main" val="449964885"/>
                    </a:ext>
                  </a:extLst>
                </a:gridCol>
              </a:tblGrid>
              <a:tr h="347902">
                <a:tc gridSpan="2">
                  <a:txBody>
                    <a:bodyPr/>
                    <a:lstStyle/>
                    <a:p>
                      <a:pPr marL="0" marR="0" algn="ctr">
                        <a:lnSpc>
                          <a:spcPct val="95000"/>
                        </a:lnSpc>
                        <a:spcBef>
                          <a:spcPts val="100"/>
                        </a:spcBef>
                        <a:spcAft>
                          <a:spcPts val="100"/>
                        </a:spcAft>
                      </a:pPr>
                      <a:r>
                        <a:rPr lang="en-US" sz="1600" b="1">
                          <a:solidFill>
                            <a:srgbClr val="000000"/>
                          </a:solidFill>
                          <a:effectLst/>
                          <a:latin typeface="Calibri"/>
                          <a:ea typeface="Times New Roman" panose="02020603050405020304" pitchFamily="18" charset="0"/>
                          <a:cs typeface="Arial"/>
                        </a:rPr>
                        <a:t>Vision</a:t>
                      </a:r>
                      <a:endParaRPr lang="en-US" sz="1600">
                        <a:effectLst/>
                        <a:latin typeface="Calibri"/>
                        <a:ea typeface="Times New Roman" panose="02020603050405020304" pitchFamily="18" charset="0"/>
                        <a:cs typeface="Arial"/>
                      </a:endParaRPr>
                    </a:p>
                  </a:txBody>
                  <a:tcPr marL="21466" marR="214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val="321800548"/>
                  </a:ext>
                </a:extLst>
              </a:tr>
              <a:tr h="850789">
                <a:tc gridSpan="2">
                  <a:txBody>
                    <a:bodyPr/>
                    <a:lstStyle/>
                    <a:p>
                      <a:pPr marL="119063" marR="0" indent="0">
                        <a:lnSpc>
                          <a:spcPct val="95000"/>
                        </a:lnSpc>
                        <a:spcBef>
                          <a:spcPts val="100"/>
                        </a:spcBef>
                        <a:spcAft>
                          <a:spcPts val="100"/>
                        </a:spcAft>
                        <a:tabLst/>
                      </a:pPr>
                      <a:endParaRPr lang="en-US" sz="600">
                        <a:solidFill>
                          <a:srgbClr val="000000"/>
                        </a:solidFill>
                        <a:effectLst/>
                        <a:latin typeface="Calibri"/>
                        <a:ea typeface="Times New Roman" panose="02020603050405020304" pitchFamily="18" charset="0"/>
                        <a:cs typeface="Arial"/>
                      </a:endParaRPr>
                    </a:p>
                    <a:p>
                      <a:pPr marL="119063" marR="0" indent="0">
                        <a:lnSpc>
                          <a:spcPct val="95000"/>
                        </a:lnSpc>
                        <a:spcBef>
                          <a:spcPts val="100"/>
                        </a:spcBef>
                        <a:spcAft>
                          <a:spcPts val="100"/>
                        </a:spcAft>
                        <a:tabLst/>
                      </a:pPr>
                      <a:r>
                        <a:rPr lang="en-US" sz="1300">
                          <a:solidFill>
                            <a:srgbClr val="000000"/>
                          </a:solidFill>
                          <a:effectLst/>
                          <a:latin typeface="Calibri"/>
                          <a:ea typeface="Times New Roman" panose="02020603050405020304" pitchFamily="18" charset="0"/>
                          <a:cs typeface="Arial"/>
                        </a:rPr>
                        <a:t>An equitable, shared LB-ELA Corridor transportation system that provides safe, quality multimodal options for moving people and goods that will foster clean air (zero emissions), healthy and sustainable communities, and economic empowerment for all residents, communities, and users in the Corridor.</a:t>
                      </a:r>
                      <a:endParaRPr lang="en-US" sz="600">
                        <a:solidFill>
                          <a:srgbClr val="000000"/>
                        </a:solidFill>
                        <a:effectLst/>
                        <a:latin typeface="Calibri"/>
                        <a:ea typeface="Times New Roman" panose="02020603050405020304" pitchFamily="18" charset="0"/>
                        <a:cs typeface="Arial"/>
                      </a:endParaRPr>
                    </a:p>
                    <a:p>
                      <a:pPr marL="119063" marR="0" indent="0">
                        <a:lnSpc>
                          <a:spcPct val="95000"/>
                        </a:lnSpc>
                        <a:spcBef>
                          <a:spcPts val="100"/>
                        </a:spcBef>
                        <a:spcAft>
                          <a:spcPts val="100"/>
                        </a:spcAft>
                        <a:tabLst/>
                      </a:pPr>
                      <a:endParaRPr lang="en-US" sz="1300">
                        <a:effectLst/>
                        <a:latin typeface="Calibri" panose="020F0502020204030204" pitchFamily="34" charset="0"/>
                        <a:ea typeface="Times New Roman" panose="02020603050405020304" pitchFamily="18" charset="0"/>
                        <a:cs typeface="Arial" panose="020B0604020202020204" pitchFamily="34" charset="0"/>
                      </a:endParaRPr>
                    </a:p>
                  </a:txBody>
                  <a:tcPr marL="21466" marR="214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extLst>
                  <a:ext uri="{0D108BD9-81ED-4DB2-BD59-A6C34878D82A}">
                    <a16:rowId xmlns:a16="http://schemas.microsoft.com/office/drawing/2014/main" val="4195330356"/>
                  </a:ext>
                </a:extLst>
              </a:tr>
              <a:tr h="429052">
                <a:tc gridSpan="2">
                  <a:txBody>
                    <a:bodyPr/>
                    <a:lstStyle/>
                    <a:p>
                      <a:pPr marL="0" marR="0" algn="ctr">
                        <a:lnSpc>
                          <a:spcPct val="95000"/>
                        </a:lnSpc>
                        <a:spcBef>
                          <a:spcPts val="100"/>
                        </a:spcBef>
                        <a:spcAft>
                          <a:spcPts val="100"/>
                        </a:spcAft>
                      </a:pPr>
                      <a:r>
                        <a:rPr lang="en-US" sz="1600" b="1">
                          <a:solidFill>
                            <a:srgbClr val="000000"/>
                          </a:solidFill>
                          <a:effectLst/>
                          <a:latin typeface="Calibri"/>
                          <a:ea typeface="Times New Roman" panose="02020603050405020304" pitchFamily="18" charset="0"/>
                          <a:cs typeface="Arial"/>
                        </a:rPr>
                        <a:t>Guiding Principles</a:t>
                      </a:r>
                      <a:endParaRPr lang="en-US" sz="1600">
                        <a:effectLst/>
                        <a:latin typeface="Calibri"/>
                        <a:ea typeface="Times New Roman" panose="02020603050405020304" pitchFamily="18" charset="0"/>
                        <a:cs typeface="Arial"/>
                      </a:endParaRPr>
                    </a:p>
                  </a:txBody>
                  <a:tcPr marL="21466" marR="214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D2E0"/>
                    </a:solidFill>
                  </a:tcPr>
                </a:tc>
                <a:tc hMerge="1">
                  <a:txBody>
                    <a:bodyPr/>
                    <a:lstStyle/>
                    <a:p>
                      <a:endParaRPr lang="en-US"/>
                    </a:p>
                  </a:txBody>
                  <a:tcPr/>
                </a:tc>
                <a:extLst>
                  <a:ext uri="{0D108BD9-81ED-4DB2-BD59-A6C34878D82A}">
                    <a16:rowId xmlns:a16="http://schemas.microsoft.com/office/drawing/2014/main" val="2529802151"/>
                  </a:ext>
                </a:extLst>
              </a:tr>
              <a:tr h="3147511">
                <a:tc>
                  <a:txBody>
                    <a:bodyPr/>
                    <a:lstStyle/>
                    <a:p>
                      <a:pPr marL="0" marR="0" lvl="0" algn="ctr">
                        <a:lnSpc>
                          <a:spcPct val="95000"/>
                        </a:lnSpc>
                        <a:spcBef>
                          <a:spcPts val="100"/>
                        </a:spcBef>
                        <a:spcAft>
                          <a:spcPts val="100"/>
                        </a:spcAft>
                      </a:pPr>
                      <a:r>
                        <a:rPr lang="en-US" sz="1200" b="1">
                          <a:solidFill>
                            <a:srgbClr val="000000"/>
                          </a:solidFill>
                          <a:effectLst/>
                          <a:latin typeface="Calibri"/>
                          <a:ea typeface="Times New Roman" panose="02020603050405020304" pitchFamily="18" charset="0"/>
                          <a:cs typeface="Arial"/>
                        </a:rPr>
                        <a:t>Equity</a:t>
                      </a:r>
                    </a:p>
                    <a:p>
                      <a:pPr marL="119063" marR="0" lvl="0" indent="0">
                        <a:lnSpc>
                          <a:spcPct val="95000"/>
                        </a:lnSpc>
                        <a:spcBef>
                          <a:spcPts val="100"/>
                        </a:spcBef>
                        <a:spcAft>
                          <a:spcPts val="100"/>
                        </a:spcAft>
                        <a:tabLst/>
                      </a:pPr>
                      <a:r>
                        <a:rPr lang="en-US" sz="1200">
                          <a:solidFill>
                            <a:srgbClr val="000000"/>
                          </a:solidFill>
                          <a:effectLst/>
                          <a:latin typeface="Calibri"/>
                          <a:ea typeface="Times New Roman" panose="02020603050405020304" pitchFamily="18" charset="0"/>
                          <a:cs typeface="Arial"/>
                        </a:rPr>
                        <a:t>A commitment to </a:t>
                      </a:r>
                      <a:endParaRPr lang="en-US" sz="1200">
                        <a:effectLst/>
                        <a:latin typeface="Calibri"/>
                        <a:ea typeface="Times New Roman" panose="02020603050405020304" pitchFamily="18" charset="0"/>
                        <a:cs typeface="Arial"/>
                      </a:endParaRPr>
                    </a:p>
                    <a:p>
                      <a:pPr marL="119063" marR="0" lvl="0" indent="0">
                        <a:lnSpc>
                          <a:spcPct val="95000"/>
                        </a:lnSpc>
                        <a:spcBef>
                          <a:spcPts val="100"/>
                        </a:spcBef>
                        <a:spcAft>
                          <a:spcPts val="100"/>
                        </a:spcAft>
                        <a:buNone/>
                        <a:tabLst/>
                      </a:pPr>
                      <a:r>
                        <a:rPr lang="en-US" sz="1200">
                          <a:solidFill>
                            <a:srgbClr val="000000"/>
                          </a:solidFill>
                          <a:effectLst/>
                          <a:latin typeface="Calibri"/>
                          <a:ea typeface="Times New Roman" panose="02020603050405020304" pitchFamily="18" charset="0"/>
                          <a:cs typeface="Arial"/>
                        </a:rPr>
                        <a:t>(1) strive to rectify past harms; </a:t>
                      </a:r>
                      <a:endParaRPr lang="en-US" sz="1200">
                        <a:effectLst/>
                        <a:latin typeface="Calibri"/>
                        <a:ea typeface="Times New Roman" panose="02020603050405020304" pitchFamily="18" charset="0"/>
                        <a:cs typeface="Arial"/>
                      </a:endParaRPr>
                    </a:p>
                    <a:p>
                      <a:pPr marL="119063" marR="0" lvl="0" indent="0">
                        <a:lnSpc>
                          <a:spcPct val="95000"/>
                        </a:lnSpc>
                        <a:spcBef>
                          <a:spcPts val="100"/>
                        </a:spcBef>
                        <a:spcAft>
                          <a:spcPts val="100"/>
                        </a:spcAft>
                        <a:buNone/>
                        <a:tabLst/>
                      </a:pPr>
                      <a:r>
                        <a:rPr lang="en-US" sz="1200">
                          <a:solidFill>
                            <a:srgbClr val="000000"/>
                          </a:solidFill>
                          <a:effectLst/>
                          <a:latin typeface="Calibri"/>
                          <a:ea typeface="Times New Roman" panose="02020603050405020304" pitchFamily="18" charset="0"/>
                          <a:cs typeface="Arial"/>
                        </a:rPr>
                        <a:t>(2) provide fair and just access to opportunities; and </a:t>
                      </a:r>
                      <a:endParaRPr lang="en-US" sz="1200">
                        <a:effectLst/>
                        <a:latin typeface="Calibri"/>
                        <a:ea typeface="Times New Roman" panose="02020603050405020304" pitchFamily="18" charset="0"/>
                        <a:cs typeface="Arial"/>
                      </a:endParaRPr>
                    </a:p>
                    <a:p>
                      <a:pPr marL="119063" marR="0" lvl="0" indent="0">
                        <a:lnSpc>
                          <a:spcPct val="95000"/>
                        </a:lnSpc>
                        <a:spcBef>
                          <a:spcPts val="100"/>
                        </a:spcBef>
                        <a:spcAft>
                          <a:spcPts val="100"/>
                        </a:spcAft>
                        <a:buNone/>
                        <a:tabLst/>
                      </a:pPr>
                      <a:r>
                        <a:rPr lang="en-US" sz="1200">
                          <a:solidFill>
                            <a:srgbClr val="000000"/>
                          </a:solidFill>
                          <a:effectLst/>
                          <a:latin typeface="Calibri"/>
                          <a:ea typeface="Times New Roman" panose="02020603050405020304" pitchFamily="18" charset="0"/>
                          <a:cs typeface="Arial"/>
                        </a:rPr>
                        <a:t>(3) eliminate disparities in project processes, outcomes, and community results. </a:t>
                      </a:r>
                      <a:endParaRPr lang="en-US" sz="1200">
                        <a:effectLst/>
                        <a:latin typeface="Calibri"/>
                        <a:ea typeface="Times New Roman" panose="02020603050405020304" pitchFamily="18" charset="0"/>
                        <a:cs typeface="Arial"/>
                      </a:endParaRPr>
                    </a:p>
                    <a:p>
                      <a:pPr marL="119063" marR="0" lvl="0" indent="0">
                        <a:lnSpc>
                          <a:spcPct val="95000"/>
                        </a:lnSpc>
                        <a:spcBef>
                          <a:spcPts val="100"/>
                        </a:spcBef>
                        <a:spcAft>
                          <a:spcPts val="100"/>
                        </a:spcAft>
                        <a:buNone/>
                        <a:tabLst/>
                      </a:pPr>
                      <a:endParaRPr lang="en-US" sz="600">
                        <a:solidFill>
                          <a:srgbClr val="000000"/>
                        </a:solidFill>
                        <a:effectLst/>
                        <a:latin typeface="Calibri"/>
                        <a:ea typeface="Times New Roman" panose="02020603050405020304" pitchFamily="18" charset="0"/>
                        <a:cs typeface="Arial"/>
                      </a:endParaRPr>
                    </a:p>
                    <a:p>
                      <a:pPr marL="119063" marR="0" lvl="0" indent="0">
                        <a:lnSpc>
                          <a:spcPct val="95000"/>
                        </a:lnSpc>
                        <a:spcBef>
                          <a:spcPts val="100"/>
                        </a:spcBef>
                        <a:spcAft>
                          <a:spcPts val="100"/>
                        </a:spcAft>
                        <a:buNone/>
                        <a:tabLst/>
                      </a:pPr>
                      <a:r>
                        <a:rPr lang="en-US" sz="1200">
                          <a:solidFill>
                            <a:srgbClr val="000000"/>
                          </a:solidFill>
                          <a:effectLst/>
                          <a:latin typeface="Calibri"/>
                          <a:ea typeface="Times New Roman" panose="02020603050405020304" pitchFamily="18" charset="0"/>
                          <a:cs typeface="Arial"/>
                        </a:rPr>
                        <a:t>The plan seeks to elevate and engrain the principle of Equity across all goals, objectives, strategies, and actions through a framework of Procedural, Distributive, Structural, and Restorative Equity, and by prioritizing an accessible and representative participation process for communities most impacted by the I-710</a:t>
                      </a:r>
                      <a:r>
                        <a:rPr lang="en-US" sz="1100">
                          <a:solidFill>
                            <a:srgbClr val="000000"/>
                          </a:solidFill>
                          <a:effectLst/>
                          <a:latin typeface="Calibri"/>
                          <a:ea typeface="Times New Roman" panose="02020603050405020304" pitchFamily="18" charset="0"/>
                          <a:cs typeface="Arial"/>
                        </a:rPr>
                        <a:t>.</a:t>
                      </a:r>
                      <a:endParaRPr lang="en-US" sz="1200">
                        <a:effectLst/>
                        <a:latin typeface="Calibri"/>
                        <a:ea typeface="Times New Roman" panose="02020603050405020304" pitchFamily="18" charset="0"/>
                        <a:cs typeface="Arial"/>
                      </a:endParaRPr>
                    </a:p>
                  </a:txBody>
                  <a:tcPr marL="21466" marR="214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95000"/>
                        </a:lnSpc>
                        <a:spcBef>
                          <a:spcPts val="100"/>
                        </a:spcBef>
                        <a:spcAft>
                          <a:spcPts val="100"/>
                        </a:spcAft>
                      </a:pPr>
                      <a:r>
                        <a:rPr lang="en-US" sz="1200" b="1">
                          <a:solidFill>
                            <a:srgbClr val="000000"/>
                          </a:solidFill>
                          <a:effectLst/>
                          <a:latin typeface="Calibri"/>
                          <a:ea typeface="Times New Roman" panose="02020603050405020304" pitchFamily="18" charset="0"/>
                          <a:cs typeface="Arial"/>
                        </a:rPr>
                        <a:t>Sustainability</a:t>
                      </a:r>
                    </a:p>
                    <a:p>
                      <a:pPr marL="65088" marR="0" lvl="0" indent="0">
                        <a:lnSpc>
                          <a:spcPct val="95000"/>
                        </a:lnSpc>
                        <a:spcBef>
                          <a:spcPts val="100"/>
                        </a:spcBef>
                        <a:spcAft>
                          <a:spcPts val="100"/>
                        </a:spcAft>
                        <a:buNone/>
                        <a:tabLst/>
                      </a:pPr>
                      <a:r>
                        <a:rPr lang="en-US" sz="1200">
                          <a:solidFill>
                            <a:srgbClr val="000000"/>
                          </a:solidFill>
                          <a:effectLst/>
                          <a:latin typeface="Calibri"/>
                          <a:ea typeface="Times New Roman" panose="02020603050405020304" pitchFamily="18" charset="0"/>
                          <a:cs typeface="Calibri"/>
                        </a:rPr>
                        <a:t>Development that meets the needs of the present without compromising the ability of future generations to meet their own needs. </a:t>
                      </a:r>
                    </a:p>
                    <a:p>
                      <a:pPr marL="65088" marR="0" lvl="0" indent="0">
                        <a:lnSpc>
                          <a:spcPct val="95000"/>
                        </a:lnSpc>
                        <a:spcBef>
                          <a:spcPts val="100"/>
                        </a:spcBef>
                        <a:spcAft>
                          <a:spcPts val="100"/>
                        </a:spcAft>
                        <a:buNone/>
                        <a:tabLst/>
                      </a:pPr>
                      <a:endParaRPr lang="en-US" sz="1400">
                        <a:effectLst/>
                        <a:latin typeface="Calibri"/>
                        <a:ea typeface="Times New Roman" panose="02020603050405020304" pitchFamily="18" charset="0"/>
                        <a:cs typeface="Calibri"/>
                      </a:endParaRPr>
                    </a:p>
                    <a:p>
                      <a:pPr marL="65088" marR="0" lvl="0" indent="0">
                        <a:lnSpc>
                          <a:spcPct val="95000"/>
                        </a:lnSpc>
                        <a:spcBef>
                          <a:spcPts val="100"/>
                        </a:spcBef>
                        <a:spcAft>
                          <a:spcPts val="100"/>
                        </a:spcAft>
                        <a:buNone/>
                        <a:tabLst/>
                      </a:pPr>
                      <a:r>
                        <a:rPr lang="en-US" sz="1200">
                          <a:solidFill>
                            <a:srgbClr val="000000"/>
                          </a:solidFill>
                          <a:effectLst/>
                          <a:latin typeface="Calibri"/>
                          <a:ea typeface="Times New Roman" panose="02020603050405020304" pitchFamily="18" charset="0"/>
                          <a:cs typeface="Calibri"/>
                        </a:rPr>
                        <a:t>A commitment to sustainability to satisfy and improve basic social, health, and economic needs/conditions, both present and future, and the responsible use and stewardship of the environment, </a:t>
                      </a:r>
                      <a:endParaRPr lang="en-US" sz="1400">
                        <a:effectLst/>
                        <a:latin typeface="Calibri"/>
                        <a:ea typeface="Times New Roman" panose="02020603050405020304" pitchFamily="18" charset="0"/>
                        <a:cs typeface="Calibri"/>
                      </a:endParaRPr>
                    </a:p>
                    <a:p>
                      <a:pPr marL="65088" marR="0" lvl="0" indent="0">
                        <a:lnSpc>
                          <a:spcPct val="95000"/>
                        </a:lnSpc>
                        <a:spcBef>
                          <a:spcPts val="100"/>
                        </a:spcBef>
                        <a:spcAft>
                          <a:spcPts val="100"/>
                        </a:spcAft>
                        <a:buNone/>
                        <a:tabLst/>
                      </a:pPr>
                      <a:r>
                        <a:rPr lang="en-US" sz="1200">
                          <a:solidFill>
                            <a:srgbClr val="000000"/>
                          </a:solidFill>
                          <a:effectLst/>
                          <a:latin typeface="Calibri"/>
                          <a:ea typeface="Times New Roman" panose="02020603050405020304" pitchFamily="18" charset="0"/>
                          <a:cs typeface="Calibri"/>
                        </a:rPr>
                        <a:t>all while maintaining or improving the well-being of the environment on which life depends.</a:t>
                      </a:r>
                      <a:endParaRPr lang="en-US" sz="1400">
                        <a:effectLst/>
                        <a:latin typeface="Calibri"/>
                        <a:ea typeface="Times New Roman" panose="02020603050405020304" pitchFamily="18" charset="0"/>
                        <a:cs typeface="Calibri"/>
                      </a:endParaRPr>
                    </a:p>
                  </a:txBody>
                  <a:tcPr marL="21466" marR="214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56278526"/>
                  </a:ext>
                </a:extLst>
              </a:tr>
            </a:tbl>
          </a:graphicData>
        </a:graphic>
      </p:graphicFrame>
      <p:sp>
        <p:nvSpPr>
          <p:cNvPr id="7" name="TextBox 6">
            <a:extLst>
              <a:ext uri="{FF2B5EF4-FFF2-40B4-BE49-F238E27FC236}">
                <a16:creationId xmlns:a16="http://schemas.microsoft.com/office/drawing/2014/main" id="{517D403A-0CA4-44FC-2DC3-EFBA41283A7E}"/>
              </a:ext>
            </a:extLst>
          </p:cNvPr>
          <p:cNvSpPr txBox="1"/>
          <p:nvPr/>
        </p:nvSpPr>
        <p:spPr>
          <a:xfrm>
            <a:off x="3288956" y="1026002"/>
            <a:ext cx="11276162" cy="369332"/>
          </a:xfrm>
          <a:prstGeom prst="rect">
            <a:avLst/>
          </a:prstGeom>
          <a:noFill/>
        </p:spPr>
        <p:txBody>
          <a:bodyPr wrap="square" rtlCol="0">
            <a:spAutoFit/>
          </a:bodyPr>
          <a:lstStyle/>
          <a:p>
            <a:pPr algn="ctr"/>
            <a:r>
              <a:rPr lang="en-US" sz="18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Goals</a:t>
            </a:r>
            <a:endParaRPr lang="en-US" sz="1800">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FA9AF961-6ACA-10FE-5952-58C0E5842BE3}"/>
              </a:ext>
            </a:extLst>
          </p:cNvPr>
          <p:cNvPicPr>
            <a:picLocks noChangeAspect="1"/>
          </p:cNvPicPr>
          <p:nvPr/>
        </p:nvPicPr>
        <p:blipFill rotWithShape="1">
          <a:blip r:embed="rId3"/>
          <a:srcRect l="12355" r="16866"/>
          <a:stretch/>
        </p:blipFill>
        <p:spPr>
          <a:xfrm>
            <a:off x="6096000" y="1395334"/>
            <a:ext cx="5896154" cy="4092968"/>
          </a:xfrm>
          <a:prstGeom prst="rect">
            <a:avLst/>
          </a:prstGeom>
        </p:spPr>
      </p:pic>
    </p:spTree>
    <p:extLst>
      <p:ext uri="{BB962C8B-B14F-4D97-AF65-F5344CB8AC3E}">
        <p14:creationId xmlns:p14="http://schemas.microsoft.com/office/powerpoint/2010/main" val="2088822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ZET Program Principles*</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25</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300396" y="449448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3258664" y="1605543"/>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
        <p:nvSpPr>
          <p:cNvPr id="12" name="TextBox 11">
            <a:extLst>
              <a:ext uri="{FF2B5EF4-FFF2-40B4-BE49-F238E27FC236}">
                <a16:creationId xmlns:a16="http://schemas.microsoft.com/office/drawing/2014/main" id="{7D144270-4549-461C-A921-302325B6B9C8}"/>
              </a:ext>
            </a:extLst>
          </p:cNvPr>
          <p:cNvSpPr txBox="1"/>
          <p:nvPr/>
        </p:nvSpPr>
        <p:spPr>
          <a:xfrm>
            <a:off x="6155229" y="1601864"/>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1865"/>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18" name="TextBox 17">
            <a:extLst>
              <a:ext uri="{FF2B5EF4-FFF2-40B4-BE49-F238E27FC236}">
                <a16:creationId xmlns:a16="http://schemas.microsoft.com/office/drawing/2014/main" id="{74343699-3524-46F0-9E8A-573FD36B094D}"/>
              </a:ext>
            </a:extLst>
          </p:cNvPr>
          <p:cNvSpPr txBox="1"/>
          <p:nvPr/>
        </p:nvSpPr>
        <p:spPr>
          <a:xfrm>
            <a:off x="9168447" y="4492659"/>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600" u="none" strike="noStrike" noProof="0"/>
              <a:t>designed to support the accelerated, equitable deployment of ZE technology by reducing barriers and increasing incentives to adoption.</a:t>
            </a:r>
            <a:endParaRPr lang="en-US" sz="2400" u="none" strike="sngStrike" noProof="0"/>
          </a:p>
        </p:txBody>
      </p:sp>
      <p:sp>
        <p:nvSpPr>
          <p:cNvPr id="8" name="TextBox 7">
            <a:extLst>
              <a:ext uri="{FF2B5EF4-FFF2-40B4-BE49-F238E27FC236}">
                <a16:creationId xmlns:a16="http://schemas.microsoft.com/office/drawing/2014/main" id="{2BFA7CC5-57B2-471F-9263-57CAFA5ACBD5}"/>
              </a:ext>
            </a:extLst>
          </p:cNvPr>
          <p:cNvSpPr txBox="1"/>
          <p:nvPr/>
        </p:nvSpPr>
        <p:spPr>
          <a:xfrm>
            <a:off x="9128269" y="1598091"/>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u="none" strike="noStrike" noProof="0"/>
              <a:t>that centers corridor residents and stakeholders throughout the development process.</a:t>
            </a:r>
            <a:endParaRPr lang="en-US" sz="2000" u="none" strike="sngStrike" noProof="0"/>
          </a:p>
        </p:txBody>
      </p:sp>
      <p:sp>
        <p:nvSpPr>
          <p:cNvPr id="10" name="TextBox 9">
            <a:extLst>
              <a:ext uri="{FF2B5EF4-FFF2-40B4-BE49-F238E27FC236}">
                <a16:creationId xmlns:a16="http://schemas.microsoft.com/office/drawing/2014/main" id="{F3205EE6-98CB-4A77-AA66-54EF2092E0D5}"/>
              </a:ext>
            </a:extLst>
          </p:cNvPr>
          <p:cNvSpPr txBox="1"/>
          <p:nvPr/>
        </p:nvSpPr>
        <p:spPr>
          <a:xfrm>
            <a:off x="3250367" y="4465116"/>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600" u="none" strike="noStrike" noProof="0"/>
              <a:t>by creating </a:t>
            </a:r>
            <a:r>
              <a:rPr lang="en-US" sz="1600" u="none" strike="noStrike" kern="1200">
                <a:latin typeface="+mn-lt"/>
                <a:ea typeface="+mn-ea"/>
                <a:cs typeface="+mn-cs"/>
              </a:rPr>
              <a:t>economic opportunities, improving air quality, and reducing long-standing health impacts generated by diesel trucks.</a:t>
            </a:r>
            <a:endParaRPr lang="en-US" sz="3200" u="none" strike="noStrike" kern="1200" noProof="0">
              <a:latin typeface="+mn-lt"/>
              <a:ea typeface="+mn-ea"/>
              <a:cs typeface="+mn-cs"/>
            </a:endParaRPr>
          </a:p>
        </p:txBody>
      </p:sp>
      <p:sp>
        <p:nvSpPr>
          <p:cNvPr id="16" name="TextBox 15">
            <a:extLst>
              <a:ext uri="{FF2B5EF4-FFF2-40B4-BE49-F238E27FC236}">
                <a16:creationId xmlns:a16="http://schemas.microsoft.com/office/drawing/2014/main" id="{C9E28DC9-1867-49BB-9DF9-B1A26B23E685}"/>
              </a:ext>
            </a:extLst>
          </p:cNvPr>
          <p:cNvSpPr txBox="1"/>
          <p:nvPr/>
        </p:nvSpPr>
        <p:spPr>
          <a:xfrm>
            <a:off x="6148818" y="4489066"/>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
        <p:nvSpPr>
          <p:cNvPr id="30" name="TextBox 29">
            <a:extLst>
              <a:ext uri="{FF2B5EF4-FFF2-40B4-BE49-F238E27FC236}">
                <a16:creationId xmlns:a16="http://schemas.microsoft.com/office/drawing/2014/main" id="{B9ED3C04-A900-3EB6-A0B6-6269AF49D361}"/>
              </a:ext>
            </a:extLst>
          </p:cNvPr>
          <p:cNvSpPr txBox="1"/>
          <p:nvPr/>
        </p:nvSpPr>
        <p:spPr>
          <a:xfrm>
            <a:off x="195209" y="6579910"/>
            <a:ext cx="11229875" cy="553998"/>
          </a:xfrm>
          <a:prstGeom prst="rect">
            <a:avLst/>
          </a:prstGeom>
          <a:noFill/>
        </p:spPr>
        <p:txBody>
          <a:bodyPr wrap="square" rtlCol="0">
            <a:spAutoFit/>
          </a:bodyPr>
          <a:lstStyle/>
          <a:p>
            <a:r>
              <a:rPr lang="en-US" sz="1200"/>
              <a:t>*The Zero-Emission Truck and Infrastructure Program Principles are aligned with the LB-ELA Corridor Vision, Goals, and Guiding Principles. The Program is part of the Draft CMIP.  </a:t>
            </a:r>
          </a:p>
          <a:p>
            <a:endParaRPr lang="en-US"/>
          </a:p>
        </p:txBody>
      </p:sp>
    </p:spTree>
    <p:extLst>
      <p:ext uri="{BB962C8B-B14F-4D97-AF65-F5344CB8AC3E}">
        <p14:creationId xmlns:p14="http://schemas.microsoft.com/office/powerpoint/2010/main" val="4077717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2A0FF-202D-853A-4B71-005E4A9696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96BCE1-FC0F-DB59-F1A8-7C6A8B296A10}"/>
              </a:ext>
            </a:extLst>
          </p:cNvPr>
          <p:cNvSpPr>
            <a:spLocks noGrp="1"/>
          </p:cNvSpPr>
          <p:nvPr>
            <p:ph type="title"/>
          </p:nvPr>
        </p:nvSpPr>
        <p:spPr/>
        <p:txBody>
          <a:bodyPr/>
          <a:lstStyle/>
          <a:p>
            <a:r>
              <a:rPr lang="en-US" sz="2800"/>
              <a:t>Improving Local &amp; Regional Air Quality</a:t>
            </a:r>
          </a:p>
        </p:txBody>
      </p:sp>
      <p:sp>
        <p:nvSpPr>
          <p:cNvPr id="4" name="Slide Number Placeholder 3">
            <a:extLst>
              <a:ext uri="{FF2B5EF4-FFF2-40B4-BE49-F238E27FC236}">
                <a16:creationId xmlns:a16="http://schemas.microsoft.com/office/drawing/2014/main" id="{52D3B157-A24C-C9BC-AC58-F92264FADA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F0AAD38-51A1-E54E-A183-ECCAA9F104F5}"/>
              </a:ext>
            </a:extLst>
          </p:cNvPr>
          <p:cNvSpPr txBox="1"/>
          <p:nvPr/>
        </p:nvSpPr>
        <p:spPr>
          <a:xfrm>
            <a:off x="496111" y="1127915"/>
            <a:ext cx="8564566" cy="4921347"/>
          </a:xfrm>
          <a:prstGeom prst="rect">
            <a:avLst/>
          </a:prstGeom>
          <a:noFill/>
        </p:spPr>
        <p:txBody>
          <a:bodyPr wrap="square" rtlCol="0">
            <a:spAutoFit/>
          </a:bodyPr>
          <a:lstStyle/>
          <a:p>
            <a:pPr>
              <a:defRPr/>
            </a:pPr>
            <a:r>
              <a:rPr kumimoji="0" lang="en-US" sz="3600" b="1" i="0" u="none" strike="noStrike" kern="1200" cap="none" spc="0" normalizeH="0" baseline="0" noProof="0">
                <a:ln>
                  <a:noFill/>
                </a:ln>
                <a:solidFill>
                  <a:srgbClr val="28ADC0"/>
                </a:solidFill>
                <a:effectLst/>
                <a:uLnTx/>
                <a:uFillTx/>
                <a:latin typeface="Calibri" panose="020F0502020204030204"/>
                <a:ea typeface="Calibri"/>
                <a:cs typeface="Calibri"/>
              </a:rPr>
              <a:t>The Investment Plan identifies </a:t>
            </a:r>
          </a:p>
          <a:p>
            <a:pPr>
              <a:defRPr/>
            </a:pPr>
            <a:r>
              <a:rPr kumimoji="0" lang="en-US" sz="3600" b="1" i="0" u="none" strike="noStrike" kern="1200" cap="none" spc="0" normalizeH="0" baseline="0" noProof="0">
                <a:ln>
                  <a:noFill/>
                </a:ln>
                <a:solidFill>
                  <a:srgbClr val="28ADC0"/>
                </a:solidFill>
                <a:effectLst/>
                <a:uLnTx/>
                <a:uFillTx/>
                <a:latin typeface="Calibri" panose="020F0502020204030204"/>
                <a:ea typeface="Calibri"/>
                <a:cs typeface="Calibri"/>
              </a:rPr>
              <a:t>air quality as the #1 challenge: </a:t>
            </a:r>
            <a:endParaRPr kumimoji="0" lang="en-US"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mn-cs"/>
            </a:endParaRPr>
          </a:p>
          <a:p>
            <a:pPr marL="742950" lvl="1" indent="-285750">
              <a:lnSpc>
                <a:spcPct val="107000"/>
              </a:lnSpc>
              <a:spcAft>
                <a:spcPts val="800"/>
              </a:spcAft>
              <a:buFont typeface="Arial" panose="020B0604020202020204" pitchFamily="34" charset="0"/>
              <a:buChar char="•"/>
              <a:defRPr/>
            </a:pPr>
            <a:r>
              <a:rPr kumimoji="0" lang="en-US" sz="20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Air quality </a:t>
            </a:r>
            <a:r>
              <a:rPr lang="en-US" sz="2000" kern="100">
                <a:solidFill>
                  <a:srgbClr val="000000"/>
                </a:solidFill>
                <a:latin typeface="Calibri" panose="020F0502020204030204" pitchFamily="34" charset="0"/>
                <a:ea typeface="Calibri" panose="020F0502020204030204" pitchFamily="34" charset="0"/>
                <a:cs typeface="Arial" panose="020B0604020202020204" pitchFamily="34" charset="0"/>
              </a:rPr>
              <a:t>is</a:t>
            </a:r>
            <a:r>
              <a:rPr kumimoji="0" lang="en-US" sz="20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 the number one area of concern for respondents. </a:t>
            </a:r>
          </a:p>
          <a:p>
            <a:pPr marL="742950" lvl="1" indent="-285750">
              <a:lnSpc>
                <a:spcPct val="107000"/>
              </a:lnSpc>
              <a:spcAft>
                <a:spcPts val="800"/>
              </a:spcAft>
              <a:buFont typeface="Arial" panose="020B0604020202020204" pitchFamily="34" charset="0"/>
              <a:buChar char="•"/>
              <a:defRPr/>
            </a:pPr>
            <a:r>
              <a:rPr kumimoji="0" lang="en-US" sz="20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The LB-ELA Corridor accounts for 20% of all particulate emissions in Southern California. </a:t>
            </a:r>
          </a:p>
          <a:p>
            <a:pPr marL="742950" lvl="1" indent="-285750">
              <a:lnSpc>
                <a:spcPct val="107000"/>
              </a:lnSpc>
              <a:spcAft>
                <a:spcPts val="800"/>
              </a:spcAft>
              <a:buFont typeface="Arial" panose="020B0604020202020204" pitchFamily="34" charset="0"/>
              <a:buChar char="•"/>
              <a:defRPr/>
            </a:pPr>
            <a:r>
              <a:rPr kumimoji="0" lang="en-US" sz="20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The high levels of diesel pollutants affecting communities within a quarter mile of the freeway have earned the name “diesel death zone” referring to the linkage between diesel pollution and respiratory and cardiovascular health conditions. </a:t>
            </a:r>
            <a: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mn-cs"/>
              </a:rPr>
              <a:t> </a:t>
            </a: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mn-cs"/>
              </a:rPr>
              <a:t> </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AB3BF04-232A-5D5C-D051-96FFBAEB8C9C}"/>
              </a:ext>
            </a:extLst>
          </p:cNvPr>
          <p:cNvSpPr/>
          <p:nvPr/>
        </p:nvSpPr>
        <p:spPr>
          <a:xfrm>
            <a:off x="9964262" y="1131013"/>
            <a:ext cx="1611973" cy="617427"/>
          </a:xfrm>
          <a:prstGeom prst="rect">
            <a:avLst/>
          </a:prstGeom>
          <a:noFill/>
          <a:ln w="57150">
            <a:solidFill>
              <a:srgbClr val="2AB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DB9DAB0-CAD7-FAA6-776C-A5D0778AAAC3}"/>
              </a:ext>
            </a:extLst>
          </p:cNvPr>
          <p:cNvSpPr/>
          <p:nvPr/>
        </p:nvSpPr>
        <p:spPr>
          <a:xfrm>
            <a:off x="8535350" y="1101189"/>
            <a:ext cx="1479705" cy="11443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FAA21416-1735-B027-4316-F2CD750B3CB4}"/>
              </a:ext>
            </a:extLst>
          </p:cNvPr>
          <p:cNvSpPr txBox="1">
            <a:spLocks/>
          </p:cNvSpPr>
          <p:nvPr/>
        </p:nvSpPr>
        <p:spPr>
          <a:xfrm>
            <a:off x="8593674" y="1274796"/>
            <a:ext cx="2011726" cy="787631"/>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0"/>
              </a:spcAft>
              <a:buClrTx/>
              <a:buSzPct val="90000"/>
              <a:buFont typeface="System Font Regular"/>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Calibri"/>
              </a:rPr>
              <a:t>Chapters</a:t>
            </a: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500"/>
              </a:spcBef>
              <a:spcAft>
                <a:spcPts val="0"/>
              </a:spcAft>
              <a:buClrTx/>
              <a:buSzPct val="90000"/>
              <a:buFont typeface="System Font Regular"/>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500"/>
              </a:spcBef>
              <a:spcAft>
                <a:spcPts val="0"/>
              </a:spcAft>
              <a:buClrTx/>
              <a:buSzPct val="90000"/>
              <a:buFont typeface="System Font Regular"/>
              <a:buNone/>
              <a:tabLst/>
              <a:defRPr/>
            </a:pPr>
            <a:endParaRPr kumimoji="0" lang="en-US" sz="24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10" name="Content Placeholder 2">
            <a:extLst>
              <a:ext uri="{FF2B5EF4-FFF2-40B4-BE49-F238E27FC236}">
                <a16:creationId xmlns:a16="http://schemas.microsoft.com/office/drawing/2014/main" id="{56B22024-95E7-7F3E-F2D9-1EC28184D095}"/>
              </a:ext>
            </a:extLst>
          </p:cNvPr>
          <p:cNvSpPr txBox="1">
            <a:spLocks/>
          </p:cNvSpPr>
          <p:nvPr/>
        </p:nvSpPr>
        <p:spPr>
          <a:xfrm>
            <a:off x="9964262" y="1142711"/>
            <a:ext cx="1893755" cy="1002552"/>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3000" b="1">
                <a:solidFill>
                  <a:srgbClr val="2AB4C8"/>
                </a:solidFill>
                <a:latin typeface="Calibri" panose="020F0502020204030204"/>
                <a:cs typeface="Calibri"/>
              </a:rPr>
              <a:t>1, 2, 3, 4</a:t>
            </a:r>
            <a:endParaRPr kumimoji="0" lang="en-US" sz="3000" b="1" i="0" u="none" strike="noStrike" kern="1200" cap="none" spc="0" normalizeH="0" baseline="0" noProof="0">
              <a:ln>
                <a:noFill/>
              </a:ln>
              <a:solidFill>
                <a:srgbClr val="2AB4C8"/>
              </a:solidFill>
              <a:effectLst/>
              <a:uLnTx/>
              <a:uFillTx/>
              <a:latin typeface="Calibri" panose="020F0502020204030204"/>
              <a:ea typeface="+mn-ea"/>
              <a:cs typeface="Calibri"/>
            </a:endParaRPr>
          </a:p>
        </p:txBody>
      </p:sp>
      <p:sp>
        <p:nvSpPr>
          <p:cNvPr id="11" name="Content Placeholder 2">
            <a:extLst>
              <a:ext uri="{FF2B5EF4-FFF2-40B4-BE49-F238E27FC236}">
                <a16:creationId xmlns:a16="http://schemas.microsoft.com/office/drawing/2014/main" id="{7CF9C64D-68B9-AF91-5B28-752A5FEE1867}"/>
              </a:ext>
            </a:extLst>
          </p:cNvPr>
          <p:cNvSpPr txBox="1">
            <a:spLocks/>
          </p:cNvSpPr>
          <p:nvPr/>
        </p:nvSpPr>
        <p:spPr>
          <a:xfrm>
            <a:off x="10068389" y="1911864"/>
            <a:ext cx="2683939" cy="506411"/>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40000"/>
              </a:lnSpc>
              <a:buNone/>
              <a:defRPr/>
            </a:pPr>
            <a:r>
              <a:rPr kumimoji="0" lang="en-US" sz="1600" b="1" i="0" u="none" strike="noStrike" kern="1200" cap="none" spc="0" normalizeH="0" baseline="0" noProof="0">
                <a:ln>
                  <a:noFill/>
                </a:ln>
                <a:solidFill>
                  <a:srgbClr val="2AB4C8"/>
                </a:solidFill>
                <a:effectLst/>
                <a:uLnTx/>
                <a:uFillTx/>
                <a:latin typeface="Calibri" panose="020F0502020204030204"/>
                <a:ea typeface="+mn-ea"/>
                <a:cs typeface="Calibri"/>
              </a:rPr>
              <a:t>Foundational</a:t>
            </a:r>
            <a:r>
              <a:rPr lang="en-US" sz="1600" b="1">
                <a:solidFill>
                  <a:srgbClr val="2AB4C8"/>
                </a:solidFill>
                <a:cs typeface="Calibri"/>
              </a:rPr>
              <a:t> Chapters</a:t>
            </a:r>
            <a:endParaRPr kumimoji="0" lang="en-US" sz="1600" b="1" i="0" u="none" strike="noStrike" kern="1200" cap="none" spc="0" normalizeH="0" baseline="0" noProof="0">
              <a:ln>
                <a:noFill/>
              </a:ln>
              <a:solidFill>
                <a:srgbClr val="2AB4C8"/>
              </a:solidFill>
              <a:effectLst/>
              <a:uLnTx/>
              <a:uFillTx/>
              <a:latin typeface="Calibri" panose="020F0502020204030204"/>
              <a:ea typeface="+mn-ea"/>
              <a:cs typeface="Calibri"/>
            </a:endParaRPr>
          </a:p>
          <a:p>
            <a:pPr marL="0" marR="0" lvl="0" indent="0" algn="l" defTabSz="914400" rtl="0" eaLnBrk="1" fontAlgn="auto" latinLnBrk="0" hangingPunct="1">
              <a:lnSpc>
                <a:spcPct val="40000"/>
              </a:lnSpc>
              <a:spcBef>
                <a:spcPts val="1000"/>
              </a:spcBef>
              <a:spcAft>
                <a:spcPts val="0"/>
              </a:spcAft>
              <a:buClrTx/>
              <a:buSzPct val="90000"/>
              <a:buFont typeface="System Font Regular"/>
              <a:buNone/>
              <a:tabLst/>
              <a:defRPr/>
            </a:pPr>
            <a:endParaRPr kumimoji="0" lang="en-US" sz="1600" b="1" i="0" u="none" strike="noStrike" kern="1200" cap="none" spc="0" normalizeH="0" baseline="0" noProof="0">
              <a:ln>
                <a:noFill/>
              </a:ln>
              <a:solidFill>
                <a:srgbClr val="2AB4C8"/>
              </a:solidFill>
              <a:effectLst/>
              <a:uLnTx/>
              <a:uFillTx/>
              <a:latin typeface="Calibri" panose="020F0502020204030204"/>
              <a:ea typeface="+mn-ea"/>
              <a:cs typeface="Calibri"/>
            </a:endParaRPr>
          </a:p>
        </p:txBody>
      </p:sp>
      <p:sp>
        <p:nvSpPr>
          <p:cNvPr id="8" name="Rectangle: Rounded Corners 7">
            <a:extLst>
              <a:ext uri="{FF2B5EF4-FFF2-40B4-BE49-F238E27FC236}">
                <a16:creationId xmlns:a16="http://schemas.microsoft.com/office/drawing/2014/main" id="{FC71BD7E-C2BC-D63D-F1FF-E89ADABDEB39}"/>
              </a:ext>
            </a:extLst>
          </p:cNvPr>
          <p:cNvSpPr/>
          <p:nvPr/>
        </p:nvSpPr>
        <p:spPr>
          <a:xfrm>
            <a:off x="9428232" y="2829422"/>
            <a:ext cx="2674341" cy="2558627"/>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742516A8-E5A1-478F-9FEA-A2BDF4E8D47D}"/>
              </a:ext>
            </a:extLst>
          </p:cNvPr>
          <p:cNvSpPr/>
          <p:nvPr/>
        </p:nvSpPr>
        <p:spPr>
          <a:xfrm>
            <a:off x="10539152" y="2408697"/>
            <a:ext cx="379893" cy="41930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15" name="TextBox 14">
            <a:extLst>
              <a:ext uri="{FF2B5EF4-FFF2-40B4-BE49-F238E27FC236}">
                <a16:creationId xmlns:a16="http://schemas.microsoft.com/office/drawing/2014/main" id="{42FFE297-0D74-ED6E-C242-AE814A3194DB}"/>
              </a:ext>
            </a:extLst>
          </p:cNvPr>
          <p:cNvSpPr txBox="1"/>
          <p:nvPr/>
        </p:nvSpPr>
        <p:spPr>
          <a:xfrm>
            <a:off x="9679195" y="2871047"/>
            <a:ext cx="2309668" cy="2492990"/>
          </a:xfrm>
          <a:prstGeom prst="rect">
            <a:avLst/>
          </a:prstGeom>
          <a:noFill/>
        </p:spPr>
        <p:txBody>
          <a:bodyPr wrap="square" lIns="91440" tIns="45720" rIns="91440" bIns="45720" anchor="t">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br>
            <a:r>
              <a:rPr lang="en-US" sz="1600" u="none" strike="noStrike" noProof="0"/>
              <a:t>by creating </a:t>
            </a:r>
            <a:r>
              <a:rPr lang="en-US" sz="1600" u="none" strike="noStrike" kern="1200">
                <a:latin typeface="+mn-lt"/>
                <a:ea typeface="+mn-ea"/>
                <a:cs typeface="+mn-cs"/>
              </a:rPr>
              <a:t>economic opportunities, </a:t>
            </a:r>
            <a:r>
              <a:rPr lang="en-US" sz="1600" u="none" strike="noStrike" kern="1200">
                <a:solidFill>
                  <a:srgbClr val="002060"/>
                </a:solidFill>
                <a:latin typeface="+mn-lt"/>
                <a:ea typeface="+mn-ea"/>
                <a:cs typeface="+mn-cs"/>
              </a:rPr>
              <a:t>improving air quality,</a:t>
            </a:r>
            <a:r>
              <a:rPr lang="en-US" sz="1600" u="none" strike="noStrike" kern="1200">
                <a:latin typeface="+mn-lt"/>
                <a:ea typeface="+mn-ea"/>
                <a:cs typeface="+mn-cs"/>
              </a:rPr>
              <a:t> and reducing long-standing health impacts generated by diesel trucks.</a:t>
            </a:r>
            <a:endParaRPr lang="en-US" sz="3200" u="none" strike="noStrike" kern="1200" noProof="0">
              <a:latin typeface="+mn-lt"/>
              <a:ea typeface="+mn-ea"/>
              <a:cs typeface="+mn-cs"/>
            </a:endParaRPr>
          </a:p>
        </p:txBody>
      </p:sp>
    </p:spTree>
    <p:extLst>
      <p:ext uri="{BB962C8B-B14F-4D97-AF65-F5344CB8AC3E}">
        <p14:creationId xmlns:p14="http://schemas.microsoft.com/office/powerpoint/2010/main" val="491296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88B6F-1564-B2E4-D15C-778D86CE3FA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35C889-E037-B195-F954-73D357AA70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dirty="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3CA89895-B114-65CF-BB10-72EE403D0702}"/>
              </a:ext>
            </a:extLst>
          </p:cNvPr>
          <p:cNvSpPr txBox="1">
            <a:spLocks/>
          </p:cNvSpPr>
          <p:nvPr/>
        </p:nvSpPr>
        <p:spPr>
          <a:xfrm>
            <a:off x="440436" y="1040695"/>
            <a:ext cx="7351013" cy="6995474"/>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r>
              <a:rPr kumimoji="0" lang="en-US" sz="3600" b="1" i="0" u="none" strike="noStrike" kern="1200" cap="none" spc="0" normalizeH="0" baseline="0" noProof="0">
                <a:ln>
                  <a:noFill/>
                </a:ln>
                <a:solidFill>
                  <a:srgbClr val="28ADC0"/>
                </a:solidFill>
                <a:effectLst/>
                <a:uLnTx/>
                <a:uFillTx/>
                <a:latin typeface="Calibri" panose="020F0502020204030204"/>
                <a:ea typeface="Calibri"/>
                <a:cs typeface="Calibri"/>
              </a:rPr>
              <a:t>The Investment Plan takes bold steps to combat air quality issues.</a:t>
            </a:r>
            <a:endParaRPr kumimoji="0" lang="es-ES" sz="3600" b="0" i="1" u="none" strike="noStrike" kern="1200" cap="none" spc="0" normalizeH="0" baseline="0" noProof="0">
              <a:ln>
                <a:noFill/>
              </a:ln>
              <a:solidFill>
                <a:srgbClr val="28ADC0"/>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n-US" sz="1800" b="1" i="0" u="none" strike="noStrike" kern="1200" cap="none" spc="0" normalizeH="0" baseline="0" noProof="0">
              <a:ln>
                <a:noFill/>
              </a:ln>
              <a:solidFill>
                <a:srgbClr val="1F8695"/>
              </a:solidFill>
              <a:effectLst/>
              <a:uLnTx/>
              <a:uFillTx/>
              <a:latin typeface="Calibri" panose="020F0502020204030204"/>
              <a:ea typeface="Calibri" panose="020F0502020204030204"/>
              <a:cs typeface="Calibri" panose="020F0502020204030204"/>
            </a:endParaRPr>
          </a:p>
        </p:txBody>
      </p:sp>
      <p:sp>
        <p:nvSpPr>
          <p:cNvPr id="5" name="Content Placeholder 2">
            <a:extLst>
              <a:ext uri="{FF2B5EF4-FFF2-40B4-BE49-F238E27FC236}">
                <a16:creationId xmlns:a16="http://schemas.microsoft.com/office/drawing/2014/main" id="{B42FC284-622F-DE54-A35C-92C04B0DAB32}"/>
              </a:ext>
            </a:extLst>
          </p:cNvPr>
          <p:cNvSpPr txBox="1">
            <a:spLocks/>
          </p:cNvSpPr>
          <p:nvPr/>
        </p:nvSpPr>
        <p:spPr>
          <a:xfrm>
            <a:off x="6318802" y="2145380"/>
            <a:ext cx="2011726" cy="787631"/>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0"/>
              </a:spcAft>
              <a:buClrTx/>
              <a:buSzPct val="90000"/>
              <a:buFont typeface="System Font Regular"/>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Calibri"/>
              </a:rPr>
              <a:t>Chapters</a:t>
            </a: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500"/>
              </a:spcBef>
              <a:spcAft>
                <a:spcPts val="0"/>
              </a:spcAft>
              <a:buClrTx/>
              <a:buSzPct val="90000"/>
              <a:buFont typeface="System Font Regular"/>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500"/>
              </a:spcBef>
              <a:spcAft>
                <a:spcPts val="0"/>
              </a:spcAft>
              <a:buClrTx/>
              <a:buSzPct val="90000"/>
              <a:buFont typeface="System Font Regular"/>
              <a:buNone/>
              <a:tabLst/>
              <a:defRPr/>
            </a:pPr>
            <a:endParaRPr kumimoji="0" lang="en-US" sz="24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6" name="Rectangle 5">
            <a:extLst>
              <a:ext uri="{FF2B5EF4-FFF2-40B4-BE49-F238E27FC236}">
                <a16:creationId xmlns:a16="http://schemas.microsoft.com/office/drawing/2014/main" id="{06B60E73-8D34-1D32-6302-490952ABD5B1}"/>
              </a:ext>
            </a:extLst>
          </p:cNvPr>
          <p:cNvSpPr/>
          <p:nvPr/>
        </p:nvSpPr>
        <p:spPr>
          <a:xfrm>
            <a:off x="9964262" y="1131013"/>
            <a:ext cx="1611973" cy="617427"/>
          </a:xfrm>
          <a:prstGeom prst="rect">
            <a:avLst/>
          </a:prstGeom>
          <a:noFill/>
          <a:ln w="57150">
            <a:solidFill>
              <a:srgbClr val="2AB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61396C45-60A3-B1E7-3E44-17ABBBB42407}"/>
              </a:ext>
            </a:extLst>
          </p:cNvPr>
          <p:cNvSpPr txBox="1">
            <a:spLocks/>
          </p:cNvSpPr>
          <p:nvPr/>
        </p:nvSpPr>
        <p:spPr>
          <a:xfrm>
            <a:off x="10015056" y="1873747"/>
            <a:ext cx="2683939" cy="506411"/>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40000"/>
              </a:lnSpc>
              <a:spcBef>
                <a:spcPts val="1000"/>
              </a:spcBef>
              <a:spcAft>
                <a:spcPts val="0"/>
              </a:spcAft>
              <a:buClrTx/>
              <a:buSzPct val="90000"/>
              <a:buFont typeface="System Font Regular"/>
              <a:buNone/>
              <a:tabLst/>
              <a:defRPr/>
            </a:pPr>
            <a:r>
              <a:rPr lang="en-US" sz="1600" b="1">
                <a:solidFill>
                  <a:srgbClr val="2AB4C8"/>
                </a:solidFill>
                <a:latin typeface="Calibri" panose="020F0502020204030204"/>
                <a:cs typeface="Calibri"/>
              </a:rPr>
              <a:t>Foundational </a:t>
            </a:r>
            <a:r>
              <a:rPr kumimoji="0" lang="en-US" sz="1600" b="1" i="0" u="none" strike="noStrike" kern="1200" cap="none" spc="0" normalizeH="0" baseline="0" noProof="0">
                <a:ln>
                  <a:noFill/>
                </a:ln>
                <a:solidFill>
                  <a:srgbClr val="2AB4C8"/>
                </a:solidFill>
                <a:effectLst/>
                <a:uLnTx/>
                <a:uFillTx/>
                <a:latin typeface="Calibri" panose="020F0502020204030204"/>
                <a:ea typeface="+mn-ea"/>
                <a:cs typeface="Calibri"/>
              </a:rPr>
              <a:t>Chapters</a:t>
            </a:r>
            <a:endParaRPr kumimoji="0" lang="en-US" sz="1600" b="0" i="0" u="none" strike="noStrike" kern="1200" cap="none" spc="0" normalizeH="0" baseline="0" noProof="0">
              <a:ln>
                <a:noFill/>
              </a:ln>
              <a:solidFill>
                <a:srgbClr val="2AB4C8"/>
              </a:solidFill>
              <a:effectLst/>
              <a:uLnTx/>
              <a:uFillTx/>
              <a:latin typeface="Calibri" panose="020F0502020204030204"/>
              <a:ea typeface="+mn-ea"/>
              <a:cs typeface="Calibri"/>
            </a:endParaRPr>
          </a:p>
          <a:p>
            <a:pPr marL="0" marR="0" lvl="0" indent="0" algn="l" defTabSz="914400" rtl="0" eaLnBrk="1" fontAlgn="auto" latinLnBrk="0" hangingPunct="1">
              <a:lnSpc>
                <a:spcPct val="40000"/>
              </a:lnSpc>
              <a:spcBef>
                <a:spcPts val="1000"/>
              </a:spcBef>
              <a:spcAft>
                <a:spcPts val="0"/>
              </a:spcAft>
              <a:buClrTx/>
              <a:buSzPct val="90000"/>
              <a:buFont typeface="System Font Regular"/>
              <a:buNone/>
              <a:tabLst/>
              <a:defRPr/>
            </a:pPr>
            <a:endParaRPr kumimoji="0" lang="en-US" sz="1600" b="1" i="0" u="none" strike="noStrike" kern="1200" cap="none" spc="0" normalizeH="0" baseline="0" noProof="0">
              <a:ln>
                <a:noFill/>
              </a:ln>
              <a:solidFill>
                <a:srgbClr val="2AB4C8"/>
              </a:solidFill>
              <a:effectLst/>
              <a:uLnTx/>
              <a:uFillTx/>
              <a:latin typeface="Calibri" panose="020F0502020204030204"/>
              <a:ea typeface="+mn-ea"/>
              <a:cs typeface="Calibri"/>
            </a:endParaRPr>
          </a:p>
          <a:p>
            <a:pPr marL="0" marR="0" lvl="0" indent="0" algn="l" defTabSz="914400" rtl="0" eaLnBrk="1" fontAlgn="auto" latinLnBrk="0" hangingPunct="1">
              <a:lnSpc>
                <a:spcPct val="40000"/>
              </a:lnSpc>
              <a:spcBef>
                <a:spcPts val="1000"/>
              </a:spcBef>
              <a:spcAft>
                <a:spcPts val="0"/>
              </a:spcAft>
              <a:buClrTx/>
              <a:buSzPct val="90000"/>
              <a:buFont typeface="System Font Regular"/>
              <a:buNone/>
              <a:tabLst/>
              <a:defRPr/>
            </a:pPr>
            <a:endParaRPr kumimoji="0" lang="en-US" sz="1600" b="1" i="0" u="none" strike="noStrike" kern="1200" cap="none" spc="0" normalizeH="0" baseline="0" noProof="0">
              <a:ln>
                <a:noFill/>
              </a:ln>
              <a:solidFill>
                <a:srgbClr val="2AB4C8"/>
              </a:solidFill>
              <a:effectLst/>
              <a:uLnTx/>
              <a:uFillTx/>
              <a:latin typeface="Calibri" panose="020F0502020204030204"/>
              <a:ea typeface="+mn-ea"/>
              <a:cs typeface="Calibri"/>
            </a:endParaRPr>
          </a:p>
        </p:txBody>
      </p:sp>
      <p:sp>
        <p:nvSpPr>
          <p:cNvPr id="9" name="Title 1">
            <a:extLst>
              <a:ext uri="{FF2B5EF4-FFF2-40B4-BE49-F238E27FC236}">
                <a16:creationId xmlns:a16="http://schemas.microsoft.com/office/drawing/2014/main" id="{261477DF-1796-9903-F71E-5FA4169FE903}"/>
              </a:ext>
            </a:extLst>
          </p:cNvPr>
          <p:cNvSpPr>
            <a:spLocks noGrp="1"/>
          </p:cNvSpPr>
          <p:nvPr/>
        </p:nvSpPr>
        <p:spPr>
          <a:xfrm>
            <a:off x="80514" y="323403"/>
            <a:ext cx="10318354" cy="500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Calibri" panose="020F0502020204030204"/>
                <a:ea typeface="+mj-ea"/>
                <a:cs typeface="+mj-cs"/>
              </a:rPr>
              <a:t>Bold Steps - </a:t>
            </a:r>
            <a:r>
              <a:rPr lang="en-US" sz="3200"/>
              <a:t>Improving Local &amp; Regional Air Quality</a:t>
            </a:r>
            <a:endPar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endParaRPr>
          </a:p>
        </p:txBody>
      </p:sp>
      <p:sp>
        <p:nvSpPr>
          <p:cNvPr id="15" name="TextBox 14">
            <a:extLst>
              <a:ext uri="{FF2B5EF4-FFF2-40B4-BE49-F238E27FC236}">
                <a16:creationId xmlns:a16="http://schemas.microsoft.com/office/drawing/2014/main" id="{57EE9A8C-A16F-D4ED-74F3-67DC146AFB12}"/>
              </a:ext>
            </a:extLst>
          </p:cNvPr>
          <p:cNvSpPr txBox="1"/>
          <p:nvPr/>
        </p:nvSpPr>
        <p:spPr>
          <a:xfrm>
            <a:off x="751139" y="2314490"/>
            <a:ext cx="8862646"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Arial"/>
              </a:rPr>
              <a:t>Includes a bold and clear statement about the negative impact of the freeway (and any potential freeway widening) on air quality.​</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Arial"/>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Arial"/>
              </a:rPr>
              <a:t>Describes air quality goals as key pillars of the Plan, with input from the ZE Truck Working Group.</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Arial"/>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Calibri"/>
              <a:cs typeface="Arial"/>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Arial"/>
              </a:rPr>
              <a:t>Tracks air quality trends, tree coverage, and other environmental indicators.</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Arial"/>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Calibri"/>
              <a:cs typeface="Arial"/>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Arial"/>
              </a:rPr>
              <a:t>Lifts up the Air Quality Goal and Sustainability Guiding Principle, which guide all project selection.</a:t>
            </a:r>
            <a:endParaRPr lang="en-US" sz="2400" b="1" i="0" u="none" strike="noStrike" kern="1200" cap="none" spc="0" normalizeH="0" baseline="0" noProof="0">
              <a:ln>
                <a:noFill/>
              </a:ln>
              <a:solidFill>
                <a:srgbClr val="000000"/>
              </a:solidFill>
              <a:effectLst/>
              <a:uLnTx/>
              <a:uFillTx/>
              <a:latin typeface="Calibri" panose="020F0502020204030204"/>
              <a:ea typeface="Calibri"/>
              <a:cs typeface="Arial"/>
            </a:endParaRPr>
          </a:p>
        </p:txBody>
      </p:sp>
      <p:sp>
        <p:nvSpPr>
          <p:cNvPr id="7" name="Rectangle 6">
            <a:extLst>
              <a:ext uri="{FF2B5EF4-FFF2-40B4-BE49-F238E27FC236}">
                <a16:creationId xmlns:a16="http://schemas.microsoft.com/office/drawing/2014/main" id="{72E453D3-E7F5-EE3F-415B-D43C19948509}"/>
              </a:ext>
            </a:extLst>
          </p:cNvPr>
          <p:cNvSpPr/>
          <p:nvPr/>
        </p:nvSpPr>
        <p:spPr>
          <a:xfrm>
            <a:off x="8535350" y="1101189"/>
            <a:ext cx="1479705" cy="11443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7C4781F2-94CD-4274-15F2-1BE0FA1EA2E8}"/>
              </a:ext>
            </a:extLst>
          </p:cNvPr>
          <p:cNvSpPr txBox="1">
            <a:spLocks/>
          </p:cNvSpPr>
          <p:nvPr/>
        </p:nvSpPr>
        <p:spPr>
          <a:xfrm>
            <a:off x="8593674" y="1274796"/>
            <a:ext cx="2011726" cy="787631"/>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0"/>
              </a:spcAft>
              <a:buClrTx/>
              <a:buSzPct val="90000"/>
              <a:buFont typeface="System Font Regular"/>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Calibri"/>
              </a:rPr>
              <a:t>Chapters</a:t>
            </a: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500"/>
              </a:spcBef>
              <a:spcAft>
                <a:spcPts val="0"/>
              </a:spcAft>
              <a:buClrTx/>
              <a:buSzPct val="90000"/>
              <a:buFont typeface="System Font Regular"/>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500"/>
              </a:spcBef>
              <a:spcAft>
                <a:spcPts val="0"/>
              </a:spcAft>
              <a:buClrTx/>
              <a:buSzPct val="90000"/>
              <a:buFont typeface="System Font Regular"/>
              <a:buNone/>
              <a:tabLst/>
              <a:defRPr/>
            </a:pPr>
            <a:endParaRPr kumimoji="0" lang="en-US" sz="24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12" name="Content Placeholder 2">
            <a:extLst>
              <a:ext uri="{FF2B5EF4-FFF2-40B4-BE49-F238E27FC236}">
                <a16:creationId xmlns:a16="http://schemas.microsoft.com/office/drawing/2014/main" id="{1FF01F35-AAF6-23BC-DF51-56B544B9DC3F}"/>
              </a:ext>
            </a:extLst>
          </p:cNvPr>
          <p:cNvSpPr txBox="1">
            <a:spLocks/>
          </p:cNvSpPr>
          <p:nvPr/>
        </p:nvSpPr>
        <p:spPr>
          <a:xfrm>
            <a:off x="10015056" y="1237762"/>
            <a:ext cx="1610799" cy="1002552"/>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3000" b="1" i="0" strike="noStrike" kern="1200" cap="none" spc="0" normalizeH="0" baseline="0" noProof="0">
                <a:ln>
                  <a:noFill/>
                </a:ln>
                <a:solidFill>
                  <a:srgbClr val="2AB4C8"/>
                </a:solidFill>
                <a:effectLst/>
                <a:uLnTx/>
                <a:uFillTx/>
                <a:latin typeface="Calibri" panose="020F0502020204030204"/>
                <a:ea typeface="+mn-ea"/>
                <a:cs typeface="Calibri"/>
              </a:rPr>
              <a:t>1,</a:t>
            </a:r>
            <a:r>
              <a:rPr lang="en-US" sz="3000" b="1">
                <a:solidFill>
                  <a:srgbClr val="2AB4C8"/>
                </a:solidFill>
                <a:latin typeface="Calibri" panose="020F0502020204030204"/>
                <a:cs typeface="Calibri"/>
              </a:rPr>
              <a:t> 2, 3, 4</a:t>
            </a:r>
            <a:endParaRPr kumimoji="0" lang="en-US" sz="3000" b="0" i="0" strike="noStrike" kern="1200" cap="none" spc="0" normalizeH="0" baseline="0" noProof="0">
              <a:ln>
                <a:noFill/>
              </a:ln>
              <a:solidFill>
                <a:srgbClr val="2AB4C8"/>
              </a:solidFill>
              <a:effectLst/>
              <a:uLnTx/>
              <a:uFillTx/>
              <a:latin typeface="Calibri" panose="020F0502020204030204"/>
              <a:ea typeface="+mn-ea"/>
              <a:cs typeface="Calibri"/>
            </a:endParaRPr>
          </a:p>
        </p:txBody>
      </p:sp>
      <p:sp>
        <p:nvSpPr>
          <p:cNvPr id="10" name="Rectangle: Rounded Corners 9">
            <a:extLst>
              <a:ext uri="{FF2B5EF4-FFF2-40B4-BE49-F238E27FC236}">
                <a16:creationId xmlns:a16="http://schemas.microsoft.com/office/drawing/2014/main" id="{FEE1BC9A-1566-64C2-3B99-B30A6DE4C436}"/>
              </a:ext>
            </a:extLst>
          </p:cNvPr>
          <p:cNvSpPr/>
          <p:nvPr/>
        </p:nvSpPr>
        <p:spPr>
          <a:xfrm>
            <a:off x="9704129" y="2645492"/>
            <a:ext cx="2376549" cy="250607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Oval 13">
            <a:extLst>
              <a:ext uri="{FF2B5EF4-FFF2-40B4-BE49-F238E27FC236}">
                <a16:creationId xmlns:a16="http://schemas.microsoft.com/office/drawing/2014/main" id="{B7D8AE01-0490-B4FE-A5E1-E8FD0560EAE2}"/>
              </a:ext>
            </a:extLst>
          </p:cNvPr>
          <p:cNvSpPr/>
          <p:nvPr/>
        </p:nvSpPr>
        <p:spPr>
          <a:xfrm>
            <a:off x="10646259" y="2251042"/>
            <a:ext cx="388652" cy="41054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17" name="TextBox 16">
            <a:extLst>
              <a:ext uri="{FF2B5EF4-FFF2-40B4-BE49-F238E27FC236}">
                <a16:creationId xmlns:a16="http://schemas.microsoft.com/office/drawing/2014/main" id="{4AEC1C9F-6866-421E-2BCB-923FFA2597A0}"/>
              </a:ext>
            </a:extLst>
          </p:cNvPr>
          <p:cNvSpPr txBox="1"/>
          <p:nvPr/>
        </p:nvSpPr>
        <p:spPr>
          <a:xfrm>
            <a:off x="9665682" y="2764946"/>
            <a:ext cx="2480461" cy="2185214"/>
          </a:xfrm>
          <a:prstGeom prst="rect">
            <a:avLst/>
          </a:prstGeom>
          <a:noFill/>
        </p:spPr>
        <p:txBody>
          <a:bodyPr wrap="square" lIns="91440" tIns="45720" rIns="91440" bIns="45720" anchor="t">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br>
            <a:r>
              <a:rPr lang="en-US" sz="1600" u="none" strike="noStrike" noProof="0"/>
              <a:t>by creating </a:t>
            </a:r>
            <a:r>
              <a:rPr lang="en-US" sz="1600" u="none" strike="noStrike" kern="1200">
                <a:latin typeface="+mn-lt"/>
                <a:ea typeface="+mn-ea"/>
                <a:cs typeface="+mn-cs"/>
              </a:rPr>
              <a:t>economic opportunities, </a:t>
            </a:r>
            <a:r>
              <a:rPr lang="en-US" sz="1600" u="none" strike="noStrike" kern="1200">
                <a:solidFill>
                  <a:srgbClr val="002060"/>
                </a:solidFill>
                <a:latin typeface="+mn-lt"/>
                <a:ea typeface="+mn-ea"/>
                <a:cs typeface="+mn-cs"/>
              </a:rPr>
              <a:t>improving air quality,</a:t>
            </a:r>
            <a:r>
              <a:rPr lang="en-US" sz="1600" u="none" strike="noStrike" kern="1200">
                <a:latin typeface="+mn-lt"/>
                <a:ea typeface="+mn-ea"/>
                <a:cs typeface="+mn-cs"/>
              </a:rPr>
              <a:t> and reducing long-standing health impacts generated by diesel trucks.</a:t>
            </a:r>
            <a:endParaRPr lang="en-US" sz="3200" u="none" strike="noStrike" kern="1200" noProof="0">
              <a:latin typeface="+mn-lt"/>
              <a:ea typeface="+mn-ea"/>
              <a:cs typeface="+mn-cs"/>
            </a:endParaRPr>
          </a:p>
        </p:txBody>
      </p:sp>
    </p:spTree>
    <p:extLst>
      <p:ext uri="{BB962C8B-B14F-4D97-AF65-F5344CB8AC3E}">
        <p14:creationId xmlns:p14="http://schemas.microsoft.com/office/powerpoint/2010/main" val="3258899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2AD94-466C-6A63-0838-198F4872A72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EAD955-0A4D-7D26-FBD0-14A4872BC2F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dirty="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DCC80A05-36F7-9802-2BA8-D6918BB4C169}"/>
              </a:ext>
            </a:extLst>
          </p:cNvPr>
          <p:cNvSpPr txBox="1">
            <a:spLocks/>
          </p:cNvSpPr>
          <p:nvPr/>
        </p:nvSpPr>
        <p:spPr>
          <a:xfrm>
            <a:off x="196780" y="1076362"/>
            <a:ext cx="7886906" cy="235263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r>
              <a:rPr kumimoji="0" lang="en-US" sz="3200" b="1" i="0" u="none" strike="noStrike" kern="1200" cap="none" spc="0" normalizeH="0" baseline="0" noProof="0">
                <a:ln>
                  <a:noFill/>
                </a:ln>
                <a:solidFill>
                  <a:srgbClr val="28ADC0"/>
                </a:solidFill>
                <a:effectLst/>
                <a:uLnTx/>
                <a:uFillTx/>
                <a:latin typeface="Calibri" panose="020F0502020204030204"/>
                <a:ea typeface="Calibri"/>
                <a:cs typeface="Calibri"/>
              </a:rPr>
              <a:t>The Investment Plan seeks to decrease negative impacts on local communities through new &amp; better ways to move freight.  </a:t>
            </a:r>
            <a:endParaRPr kumimoji="0" lang="en-US" sz="3200" b="0" i="0" u="none" strike="noStrike" kern="1200" cap="none" spc="0" normalizeH="0" baseline="0" noProof="0">
              <a:ln>
                <a:noFill/>
              </a:ln>
              <a:solidFill>
                <a:srgbClr val="28ADC0"/>
              </a:solidFill>
              <a:effectLst/>
              <a:uLnTx/>
              <a:uFillTx/>
              <a:latin typeface="Calibri" panose="020F0502020204030204"/>
              <a:ea typeface="Calibri"/>
              <a:cs typeface="Calibri"/>
            </a:endParaRPr>
          </a:p>
        </p:txBody>
      </p:sp>
      <p:sp>
        <p:nvSpPr>
          <p:cNvPr id="17" name="TextBox 16">
            <a:extLst>
              <a:ext uri="{FF2B5EF4-FFF2-40B4-BE49-F238E27FC236}">
                <a16:creationId xmlns:a16="http://schemas.microsoft.com/office/drawing/2014/main" id="{039A3499-3BE6-813D-3205-7742FA0596A8}"/>
              </a:ext>
            </a:extLst>
          </p:cNvPr>
          <p:cNvSpPr txBox="1"/>
          <p:nvPr/>
        </p:nvSpPr>
        <p:spPr>
          <a:xfrm>
            <a:off x="610714" y="2742753"/>
            <a:ext cx="854607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a:rPr>
              <a:t>Describes the national freight significance of the corridor, with substantial impacts borne by residents adjacent to the I-710.</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Calibri" panose="020F0502020204030204"/>
                <a:cs typeface="Calibri"/>
              </a:rPr>
              <a:t>Describes a policy shift from simply moving freight to serving the health, connectivity, and other quality-of-life needs of local communities.</a:t>
            </a:r>
            <a:endParaRPr lang="en-US" sz="2400" b="1" i="0" u="none" strike="noStrike" kern="1200" cap="none" spc="0" normalizeH="0" baseline="0" noProof="0">
              <a:ln>
                <a:noFill/>
              </a:ln>
              <a:solidFill>
                <a:srgbClr val="000000"/>
              </a:solidFill>
              <a:effectLst/>
              <a:uLnTx/>
              <a:uFillTx/>
              <a:latin typeface="Calibri" panose="020F0502020204030204"/>
              <a:ea typeface="Calibri" panose="020F0502020204030204"/>
              <a:cs typeface="Calibri"/>
            </a:endParaRPr>
          </a:p>
        </p:txBody>
      </p:sp>
      <p:sp>
        <p:nvSpPr>
          <p:cNvPr id="7" name="Rectangle 6">
            <a:extLst>
              <a:ext uri="{FF2B5EF4-FFF2-40B4-BE49-F238E27FC236}">
                <a16:creationId xmlns:a16="http://schemas.microsoft.com/office/drawing/2014/main" id="{3492BC78-C572-612F-9CE3-CCBB1911988F}"/>
              </a:ext>
            </a:extLst>
          </p:cNvPr>
          <p:cNvSpPr/>
          <p:nvPr/>
        </p:nvSpPr>
        <p:spPr>
          <a:xfrm>
            <a:off x="8639479" y="1040547"/>
            <a:ext cx="1479705" cy="11443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E936F364-862C-4DB6-345B-1E1909746AF7}"/>
              </a:ext>
            </a:extLst>
          </p:cNvPr>
          <p:cNvSpPr txBox="1">
            <a:spLocks/>
          </p:cNvSpPr>
          <p:nvPr/>
        </p:nvSpPr>
        <p:spPr>
          <a:xfrm>
            <a:off x="8697803" y="1184331"/>
            <a:ext cx="2011726" cy="516994"/>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0"/>
              </a:spcAft>
              <a:buClrTx/>
              <a:buSzPct val="90000"/>
              <a:buFont typeface="System Font Regular"/>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Calibri"/>
              </a:rPr>
              <a:t>Chapters</a:t>
            </a: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500"/>
              </a:spcBef>
              <a:spcAft>
                <a:spcPts val="0"/>
              </a:spcAft>
              <a:buClrTx/>
              <a:buSzPct val="90000"/>
              <a:buFont typeface="System Font Regular"/>
              <a:buNone/>
              <a:tabLst/>
              <a:defRPr/>
            </a:pPr>
            <a:endParaRPr kumimoji="0" lang="en-US" sz="24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FE1A03DC-BA7E-73D5-70F4-50BD31FA7E5C}"/>
              </a:ext>
            </a:extLst>
          </p:cNvPr>
          <p:cNvSpPr/>
          <p:nvPr/>
        </p:nvSpPr>
        <p:spPr>
          <a:xfrm>
            <a:off x="10068391" y="1071461"/>
            <a:ext cx="1789626" cy="617427"/>
          </a:xfrm>
          <a:prstGeom prst="rect">
            <a:avLst/>
          </a:prstGeom>
          <a:noFill/>
          <a:ln w="57150">
            <a:solidFill>
              <a:srgbClr val="2AB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983B8B-AD80-13C1-6526-99EA244257C6}"/>
              </a:ext>
            </a:extLst>
          </p:cNvPr>
          <p:cNvSpPr>
            <a:spLocks noGrp="1"/>
          </p:cNvSpPr>
          <p:nvPr/>
        </p:nvSpPr>
        <p:spPr>
          <a:xfrm>
            <a:off x="196780" y="304493"/>
            <a:ext cx="12176530" cy="396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j-ea"/>
                <a:cs typeface="+mj-cs"/>
              </a:rPr>
              <a:t>Decreasing negative impacts of the freight movement</a:t>
            </a:r>
          </a:p>
        </p:txBody>
      </p:sp>
      <p:sp>
        <p:nvSpPr>
          <p:cNvPr id="3" name="Content Placeholder 2">
            <a:extLst>
              <a:ext uri="{FF2B5EF4-FFF2-40B4-BE49-F238E27FC236}">
                <a16:creationId xmlns:a16="http://schemas.microsoft.com/office/drawing/2014/main" id="{B090382F-7756-3761-72B8-D804007FC76A}"/>
              </a:ext>
            </a:extLst>
          </p:cNvPr>
          <p:cNvSpPr txBox="1">
            <a:spLocks/>
          </p:cNvSpPr>
          <p:nvPr/>
        </p:nvSpPr>
        <p:spPr>
          <a:xfrm>
            <a:off x="10094375" y="1142711"/>
            <a:ext cx="1763642" cy="1002552"/>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r>
              <a:rPr lang="en-US" sz="3000" b="1">
                <a:solidFill>
                  <a:srgbClr val="2AB4C8"/>
                </a:solidFill>
                <a:latin typeface="Calibri" panose="020F0502020204030204"/>
                <a:cs typeface="Calibri"/>
              </a:rPr>
              <a:t>1, 2, 3, 4 </a:t>
            </a:r>
            <a:endParaRPr kumimoji="0" lang="en-US" sz="3000" b="1" i="0" u="none" strike="noStrike" kern="1200" cap="none" spc="0" normalizeH="0" baseline="0" noProof="0">
              <a:ln>
                <a:noFill/>
              </a:ln>
              <a:solidFill>
                <a:srgbClr val="2AB4C8"/>
              </a:solidFill>
              <a:effectLst/>
              <a:uLnTx/>
              <a:uFillTx/>
              <a:latin typeface="Calibri" panose="020F0502020204030204"/>
              <a:ea typeface="+mn-ea"/>
              <a:cs typeface="Calibri"/>
            </a:endParaRPr>
          </a:p>
        </p:txBody>
      </p:sp>
      <p:sp>
        <p:nvSpPr>
          <p:cNvPr id="5" name="Content Placeholder 2">
            <a:extLst>
              <a:ext uri="{FF2B5EF4-FFF2-40B4-BE49-F238E27FC236}">
                <a16:creationId xmlns:a16="http://schemas.microsoft.com/office/drawing/2014/main" id="{29299341-6B46-E7F9-D4EE-E0EC8C85C872}"/>
              </a:ext>
            </a:extLst>
          </p:cNvPr>
          <p:cNvSpPr txBox="1">
            <a:spLocks/>
          </p:cNvSpPr>
          <p:nvPr/>
        </p:nvSpPr>
        <p:spPr>
          <a:xfrm>
            <a:off x="10068389" y="1911864"/>
            <a:ext cx="2683939" cy="506411"/>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40000"/>
              </a:lnSpc>
              <a:spcBef>
                <a:spcPts val="1000"/>
              </a:spcBef>
              <a:spcAft>
                <a:spcPts val="0"/>
              </a:spcAft>
              <a:buClrTx/>
              <a:buSzPct val="90000"/>
              <a:buFont typeface="System Font Regular"/>
              <a:buNone/>
              <a:tabLst/>
              <a:defRPr/>
            </a:pPr>
            <a:r>
              <a:rPr lang="en-US" sz="1600" b="1">
                <a:solidFill>
                  <a:srgbClr val="2AB4C8"/>
                </a:solidFill>
                <a:latin typeface="Calibri" panose="020F0502020204030204"/>
                <a:cs typeface="Calibri"/>
              </a:rPr>
              <a:t>Foundational</a:t>
            </a:r>
            <a:r>
              <a:rPr kumimoji="0" lang="en-US" sz="1600" b="1" i="0" u="none" strike="noStrike" kern="1200" cap="none" spc="0" normalizeH="0" baseline="0" noProof="0">
                <a:ln>
                  <a:noFill/>
                </a:ln>
                <a:solidFill>
                  <a:srgbClr val="2AB4C8"/>
                </a:solidFill>
                <a:effectLst/>
                <a:uLnTx/>
                <a:uFillTx/>
                <a:latin typeface="Calibri" panose="020F0502020204030204"/>
                <a:ea typeface="+mn-ea"/>
                <a:cs typeface="Calibri"/>
              </a:rPr>
              <a:t> Chapters</a:t>
            </a:r>
          </a:p>
          <a:p>
            <a:pPr marL="0" marR="0" lvl="0" indent="0" algn="l" defTabSz="914400" rtl="0" eaLnBrk="1" fontAlgn="auto" latinLnBrk="0" hangingPunct="1">
              <a:lnSpc>
                <a:spcPct val="40000"/>
              </a:lnSpc>
              <a:spcBef>
                <a:spcPts val="1000"/>
              </a:spcBef>
              <a:spcAft>
                <a:spcPts val="0"/>
              </a:spcAft>
              <a:buClrTx/>
              <a:buSzPct val="90000"/>
              <a:buFont typeface="System Font Regular"/>
              <a:buNone/>
              <a:tabLst/>
              <a:defRPr/>
            </a:pPr>
            <a:endParaRPr kumimoji="0" lang="en-US" sz="1600" b="1" i="0" u="none" strike="noStrike" kern="1200" cap="none" spc="0" normalizeH="0" baseline="0" noProof="0">
              <a:ln>
                <a:noFill/>
              </a:ln>
              <a:solidFill>
                <a:srgbClr val="2AB4C8"/>
              </a:solidFill>
              <a:effectLst/>
              <a:uLnTx/>
              <a:uFillTx/>
              <a:latin typeface="Calibri" panose="020F0502020204030204"/>
              <a:ea typeface="+mn-ea"/>
              <a:cs typeface="Calibri"/>
            </a:endParaRPr>
          </a:p>
        </p:txBody>
      </p:sp>
      <p:sp>
        <p:nvSpPr>
          <p:cNvPr id="9" name="Oval 8">
            <a:extLst>
              <a:ext uri="{FF2B5EF4-FFF2-40B4-BE49-F238E27FC236}">
                <a16:creationId xmlns:a16="http://schemas.microsoft.com/office/drawing/2014/main" id="{71DCC679-B098-29C0-52D1-B63D838227D4}"/>
              </a:ext>
            </a:extLst>
          </p:cNvPr>
          <p:cNvSpPr/>
          <p:nvPr/>
        </p:nvSpPr>
        <p:spPr>
          <a:xfrm>
            <a:off x="10525519" y="2283856"/>
            <a:ext cx="530743" cy="55506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11" name="Rectangle: Rounded Corners 10">
            <a:extLst>
              <a:ext uri="{FF2B5EF4-FFF2-40B4-BE49-F238E27FC236}">
                <a16:creationId xmlns:a16="http://schemas.microsoft.com/office/drawing/2014/main" id="{65F32731-20AC-8212-C99E-BF06F621FE27}"/>
              </a:ext>
            </a:extLst>
          </p:cNvPr>
          <p:cNvSpPr/>
          <p:nvPr/>
        </p:nvSpPr>
        <p:spPr>
          <a:xfrm>
            <a:off x="9492344" y="2908251"/>
            <a:ext cx="2597094" cy="262869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C07690BF-1E3F-DDF2-994D-078B6F2875E1}"/>
              </a:ext>
            </a:extLst>
          </p:cNvPr>
          <p:cNvSpPr txBox="1"/>
          <p:nvPr/>
        </p:nvSpPr>
        <p:spPr>
          <a:xfrm>
            <a:off x="9570723" y="3141650"/>
            <a:ext cx="2518863" cy="1938992"/>
          </a:xfrm>
          <a:prstGeom prst="rect">
            <a:avLst/>
          </a:prstGeom>
          <a:noFill/>
        </p:spPr>
        <p:txBody>
          <a:bodyPr wrap="square" lIns="91440" tIns="45720" rIns="91440" bIns="45720" anchor="t">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br>
            <a:r>
              <a:rPr lang="en-US" sz="1600" u="none" strike="noStrike" noProof="0"/>
              <a:t>by creating </a:t>
            </a:r>
            <a:r>
              <a:rPr lang="en-US" sz="1600" u="none" strike="noStrike" kern="1200">
                <a:latin typeface="+mn-lt"/>
                <a:ea typeface="+mn-ea"/>
                <a:cs typeface="+mn-cs"/>
              </a:rPr>
              <a:t>economic opportunities, improving air quality, and </a:t>
            </a:r>
            <a:r>
              <a:rPr lang="en-US" sz="1600" u="none" strike="noStrike" kern="1200">
                <a:solidFill>
                  <a:srgbClr val="2AB4C8"/>
                </a:solidFill>
                <a:latin typeface="+mn-lt"/>
                <a:ea typeface="+mn-ea"/>
                <a:cs typeface="+mn-cs"/>
              </a:rPr>
              <a:t>reducing long-standing health impacts generated by diesel trucks.</a:t>
            </a:r>
            <a:endParaRPr lang="en-US" sz="3200" u="none" strike="noStrike" kern="1200" noProof="0">
              <a:solidFill>
                <a:srgbClr val="2AB4C8"/>
              </a:solidFill>
              <a:latin typeface="+mn-lt"/>
              <a:ea typeface="Calibri"/>
              <a:cs typeface="Calibri"/>
            </a:endParaRPr>
          </a:p>
        </p:txBody>
      </p:sp>
    </p:spTree>
    <p:extLst>
      <p:ext uri="{BB962C8B-B14F-4D97-AF65-F5344CB8AC3E}">
        <p14:creationId xmlns:p14="http://schemas.microsoft.com/office/powerpoint/2010/main" val="618725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229E5-C6C0-A5B1-2935-EF686280F3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05BA2A-7E39-3CA4-B169-A7FC4CD62C3A}"/>
              </a:ext>
            </a:extLst>
          </p:cNvPr>
          <p:cNvSpPr>
            <a:spLocks noGrp="1"/>
          </p:cNvSpPr>
          <p:nvPr>
            <p:ph type="title" idx="4294967295"/>
          </p:nvPr>
        </p:nvSpPr>
        <p:spPr>
          <a:xfrm>
            <a:off x="217225" y="192090"/>
            <a:ext cx="10515600" cy="529785"/>
          </a:xfrm>
        </p:spPr>
        <p:txBody>
          <a:bodyPr/>
          <a:lstStyle/>
          <a:p>
            <a:r>
              <a:rPr lang="en-US"/>
              <a:t> Leveraged Measure R/M Funding</a:t>
            </a:r>
          </a:p>
        </p:txBody>
      </p:sp>
      <p:cxnSp>
        <p:nvCxnSpPr>
          <p:cNvPr id="6" name="Straight Connector 5">
            <a:extLst>
              <a:ext uri="{FF2B5EF4-FFF2-40B4-BE49-F238E27FC236}">
                <a16:creationId xmlns:a16="http://schemas.microsoft.com/office/drawing/2014/main" id="{AAD258CF-3151-8A8E-9DF3-4A7A8A767D82}"/>
              </a:ext>
            </a:extLst>
          </p:cNvPr>
          <p:cNvCxnSpPr>
            <a:cxnSpLocks/>
          </p:cNvCxnSpPr>
          <p:nvPr/>
        </p:nvCxnSpPr>
        <p:spPr>
          <a:xfrm flipV="1">
            <a:off x="3648367" y="2418080"/>
            <a:ext cx="4357713" cy="24154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306E5226-B5E2-D708-F7B4-47C9B2640AF1}"/>
              </a:ext>
            </a:extLst>
          </p:cNvPr>
          <p:cNvCxnSpPr>
            <a:cxnSpLocks/>
          </p:cNvCxnSpPr>
          <p:nvPr/>
        </p:nvCxnSpPr>
        <p:spPr>
          <a:xfrm>
            <a:off x="3648367" y="5698672"/>
            <a:ext cx="4523287" cy="600528"/>
          </a:xfrm>
          <a:prstGeom prst="line">
            <a:avLst/>
          </a:prstGeom>
        </p:spPr>
        <p:style>
          <a:lnRef idx="1">
            <a:schemeClr val="dk1"/>
          </a:lnRef>
          <a:fillRef idx="0">
            <a:schemeClr val="dk1"/>
          </a:fillRef>
          <a:effectRef idx="0">
            <a:schemeClr val="dk1"/>
          </a:effectRef>
          <a:fontRef idx="minor">
            <a:schemeClr val="tx1"/>
          </a:fontRef>
        </p:style>
      </p:cxnSp>
      <p:graphicFrame>
        <p:nvGraphicFramePr>
          <p:cNvPr id="5" name="Chart 4">
            <a:extLst>
              <a:ext uri="{FF2B5EF4-FFF2-40B4-BE49-F238E27FC236}">
                <a16:creationId xmlns:a16="http://schemas.microsoft.com/office/drawing/2014/main" id="{47816639-74B3-EA6B-F94A-710E1E033F37}"/>
              </a:ext>
            </a:extLst>
          </p:cNvPr>
          <p:cNvGraphicFramePr>
            <a:graphicFrameLocks/>
          </p:cNvGraphicFramePr>
          <p:nvPr>
            <p:extLst>
              <p:ext uri="{D42A27DB-BD31-4B8C-83A1-F6EECF244321}">
                <p14:modId xmlns:p14="http://schemas.microsoft.com/office/powerpoint/2010/main" val="2954770580"/>
              </p:ext>
            </p:extLst>
          </p:nvPr>
        </p:nvGraphicFramePr>
        <p:xfrm>
          <a:off x="5049520" y="944880"/>
          <a:ext cx="7039665" cy="591312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8">
            <a:extLst>
              <a:ext uri="{FF2B5EF4-FFF2-40B4-BE49-F238E27FC236}">
                <a16:creationId xmlns:a16="http://schemas.microsoft.com/office/drawing/2014/main" id="{59A84902-4209-6008-CF5F-E82131770062}"/>
              </a:ext>
            </a:extLst>
          </p:cNvPr>
          <p:cNvSpPr txBox="1"/>
          <p:nvPr/>
        </p:nvSpPr>
        <p:spPr>
          <a:xfrm>
            <a:off x="7384366" y="3698497"/>
            <a:ext cx="2442308" cy="915865"/>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5078A8">
                    <a:lumMod val="50000"/>
                  </a:srgbClr>
                </a:solidFill>
                <a:effectLst/>
                <a:uLnTx/>
                <a:uFillTx/>
                <a:latin typeface="Calibri" panose="020F0502020204030204"/>
                <a:ea typeface="+mn-ea"/>
                <a:cs typeface="+mn-cs"/>
              </a:rPr>
              <a:t>$3.2B+</a:t>
            </a:r>
          </a:p>
        </p:txBody>
      </p:sp>
      <p:graphicFrame>
        <p:nvGraphicFramePr>
          <p:cNvPr id="3" name="Chart 2">
            <a:extLst>
              <a:ext uri="{FF2B5EF4-FFF2-40B4-BE49-F238E27FC236}">
                <a16:creationId xmlns:a16="http://schemas.microsoft.com/office/drawing/2014/main" id="{4A26C4A6-3225-4248-CD40-0401BDBC6A84}"/>
              </a:ext>
            </a:extLst>
          </p:cNvPr>
          <p:cNvGraphicFramePr>
            <a:graphicFrameLocks/>
          </p:cNvGraphicFramePr>
          <p:nvPr/>
        </p:nvGraphicFramePr>
        <p:xfrm>
          <a:off x="454516" y="2659626"/>
          <a:ext cx="4357713" cy="3151677"/>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a:extLst>
              <a:ext uri="{FF2B5EF4-FFF2-40B4-BE49-F238E27FC236}">
                <a16:creationId xmlns:a16="http://schemas.microsoft.com/office/drawing/2014/main" id="{34F5AD7D-1F1A-5BBE-A3E0-A6205A2F52E8}"/>
              </a:ext>
            </a:extLst>
          </p:cNvPr>
          <p:cNvCxnSpPr/>
          <p:nvPr/>
        </p:nvCxnSpPr>
        <p:spPr>
          <a:xfrm flipH="1">
            <a:off x="1307690" y="4945626"/>
            <a:ext cx="432620" cy="17698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0" name="TextBox 3">
            <a:extLst>
              <a:ext uri="{FF2B5EF4-FFF2-40B4-BE49-F238E27FC236}">
                <a16:creationId xmlns:a16="http://schemas.microsoft.com/office/drawing/2014/main" id="{C79F861D-3C93-0142-4C46-CA0111DF522C}"/>
              </a:ext>
            </a:extLst>
          </p:cNvPr>
          <p:cNvSpPr txBox="1"/>
          <p:nvPr/>
        </p:nvSpPr>
        <p:spPr>
          <a:xfrm>
            <a:off x="1995453" y="4156429"/>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5078A8">
                    <a:lumMod val="50000"/>
                  </a:srgbClr>
                </a:solidFill>
                <a:effectLst/>
                <a:uLnTx/>
                <a:uFillTx/>
                <a:latin typeface="Calibri" panose="020F0502020204030204"/>
                <a:ea typeface="+mn-ea"/>
                <a:cs typeface="+mn-cs"/>
              </a:rPr>
              <a:t>$743M</a:t>
            </a:r>
          </a:p>
        </p:txBody>
      </p:sp>
      <p:sp>
        <p:nvSpPr>
          <p:cNvPr id="4" name="TextBox 3">
            <a:extLst>
              <a:ext uri="{FF2B5EF4-FFF2-40B4-BE49-F238E27FC236}">
                <a16:creationId xmlns:a16="http://schemas.microsoft.com/office/drawing/2014/main" id="{A7B47C50-CD40-5E6F-E515-B9416F65E0A4}"/>
              </a:ext>
            </a:extLst>
          </p:cNvPr>
          <p:cNvSpPr txBox="1"/>
          <p:nvPr/>
        </p:nvSpPr>
        <p:spPr>
          <a:xfrm>
            <a:off x="1970415" y="6204245"/>
            <a:ext cx="4757058" cy="461665"/>
          </a:xfrm>
          <a:prstGeom prst="rect">
            <a:avLst/>
          </a:prstGeom>
          <a:noFill/>
        </p:spPr>
        <p:txBody>
          <a:bodyPr wrap="square" rtlCol="0">
            <a:spAutoFit/>
          </a:bodyPr>
          <a:lstStyle/>
          <a:p>
            <a:r>
              <a:rPr lang="en-US" sz="1200"/>
              <a:t>**Community Programs will receive and leverage funds other than Measure R/M, which is eligible for transportation projects and programs</a:t>
            </a:r>
          </a:p>
        </p:txBody>
      </p:sp>
    </p:spTree>
    <p:extLst>
      <p:ext uri="{BB962C8B-B14F-4D97-AF65-F5344CB8AC3E}">
        <p14:creationId xmlns:p14="http://schemas.microsoft.com/office/powerpoint/2010/main" val="1093254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a:t>
            </a:r>
            <a:endParaRPr lang="en-US" i="1">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3</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2803365" y="3011315"/>
            <a:ext cx="6237443" cy="1243461"/>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sz="2000" b="1" err="1">
                <a:solidFill>
                  <a:srgbClr val="000000"/>
                </a:solidFill>
                <a:latin typeface="Calibri" panose="020F0502020204030204"/>
                <a:ea typeface="+mn-lt"/>
                <a:cs typeface="Calibri" panose="020F0502020204030204"/>
              </a:rPr>
              <a:t>Sp</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eaker View</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sz="2000" b="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3079803"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2807533" y="1373617"/>
            <a:ext cx="6375087" cy="1023870"/>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lang="en-US" sz="2000">
                <a:solidFill>
                  <a:srgbClr val="000000"/>
                </a:solidFill>
                <a:latin typeface="Calibri" panose="020F0502020204030204"/>
                <a:ea typeface="+mn-lt"/>
                <a:cs typeface="Calibri" panose="020F0502020204030204"/>
              </a:rPr>
              <a:t>To </a:t>
            </a:r>
            <a:r>
              <a:rPr lang="en-US" sz="2000" b="1">
                <a:solidFill>
                  <a:srgbClr val="000000"/>
                </a:solidFill>
                <a:latin typeface="Calibri" panose="020F0502020204030204"/>
                <a:ea typeface="+mn-lt"/>
                <a:cs typeface="Calibri" panose="020F0502020204030204"/>
              </a:rPr>
              <a:t>start</a:t>
            </a:r>
            <a:r>
              <a:rPr lang="en-US" sz="2000">
                <a:solidFill>
                  <a:srgbClr val="000000"/>
                </a:solidFill>
                <a:latin typeface="Calibri" panose="020F0502020204030204"/>
                <a:ea typeface="+mn-lt"/>
                <a:cs typeface="Calibri" panose="020F0502020204030204"/>
              </a:rPr>
              <a:t> and </a:t>
            </a:r>
            <a:r>
              <a:rPr lang="en-US" sz="2000" b="1">
                <a:solidFill>
                  <a:srgbClr val="000000"/>
                </a:solidFill>
                <a:latin typeface="Calibri" panose="020F0502020204030204"/>
                <a:ea typeface="+mn-lt"/>
                <a:cs typeface="Calibri" panose="020F0502020204030204"/>
              </a:rPr>
              <a:t>stop</a:t>
            </a:r>
            <a:r>
              <a:rPr lang="en-US" sz="2000">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3218491" y="2213858"/>
            <a:ext cx="810057" cy="626444"/>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00B13-9241-DAD9-9C54-1486BBA5A75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4A5CA8-2BF3-B071-BD21-6A1396EDF3D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dirty="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358C3BC-FF39-BBFD-19D3-9868FF486BD6}"/>
              </a:ext>
            </a:extLst>
          </p:cNvPr>
          <p:cNvSpPr txBox="1"/>
          <p:nvPr/>
        </p:nvSpPr>
        <p:spPr>
          <a:xfrm>
            <a:off x="604712" y="2333519"/>
            <a:ext cx="8644242"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rPr>
              <a:t>Freight/goods movement projects included in t</a:t>
            </a:r>
            <a:r>
              <a:rPr lang="en-US" sz="2000">
                <a:solidFill>
                  <a:srgbClr val="000000"/>
                </a:solidFill>
                <a:latin typeface="Calibri" panose="020F0502020204030204"/>
                <a:ea typeface="Calibri" panose="020F0502020204030204"/>
                <a:cs typeface="Calibri" panose="020F0502020204030204"/>
              </a:rPr>
              <a:t>he</a:t>
            </a:r>
            <a:r>
              <a:rPr kumimoji="0" lang="en-US" sz="20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rPr>
              <a:t> Investment Plan are those that minimize negative environmental impacts, modernize technology, and upgrade infrastructure.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rPr>
              <a:t>The List of Projects Recommended for Initial Investment includes ZE truck infrastructure and freight rail electrification projects/programs.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lang="en-US" sz="1000" b="1">
              <a:solidFill>
                <a:srgbClr val="000000"/>
              </a:solidFill>
              <a:latin typeface="Calibri" panose="020F0502020204030204"/>
              <a:ea typeface="Calibri" panose="020F0502020204030204"/>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200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rPr>
              <a:t>The Investment Plan supports moving more cargo through the Alameda Corridor, leveraging major on-dock rail investments by the Ports.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lang="en-US" sz="100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2000">
                <a:solidFill>
                  <a:srgbClr val="000000"/>
                </a:solidFill>
                <a:latin typeface="Calibri" panose="020F0502020204030204"/>
                <a:ea typeface="Calibri" panose="020F0502020204030204"/>
                <a:cs typeface="Calibri" panose="020F0502020204030204"/>
              </a:rPr>
              <a:t>Metro will lead and partner with communities and agencies to identify and pilot strategies to reduce, capture, and mitigate Particulate Matter generated from freeway usage to complement tailpipe emission reduction strategies.</a:t>
            </a:r>
            <a:endParaRPr lang="en-US" sz="200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sp>
        <p:nvSpPr>
          <p:cNvPr id="7" name="Rectangle 6">
            <a:extLst>
              <a:ext uri="{FF2B5EF4-FFF2-40B4-BE49-F238E27FC236}">
                <a16:creationId xmlns:a16="http://schemas.microsoft.com/office/drawing/2014/main" id="{532D8923-8E3E-D2BA-FB8A-F937BC981F3E}"/>
              </a:ext>
            </a:extLst>
          </p:cNvPr>
          <p:cNvSpPr/>
          <p:nvPr/>
        </p:nvSpPr>
        <p:spPr>
          <a:xfrm>
            <a:off x="8797906" y="1119001"/>
            <a:ext cx="1479705" cy="11443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DE16341D-979F-43D8-2F1F-56E8016649EA}"/>
              </a:ext>
            </a:extLst>
          </p:cNvPr>
          <p:cNvSpPr txBox="1">
            <a:spLocks/>
          </p:cNvSpPr>
          <p:nvPr/>
        </p:nvSpPr>
        <p:spPr>
          <a:xfrm>
            <a:off x="8933292" y="1220107"/>
            <a:ext cx="2011726" cy="516994"/>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0"/>
              </a:spcAft>
              <a:buClrTx/>
              <a:buSzPct val="90000"/>
              <a:buFont typeface="System Font Regular"/>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Calibri"/>
              </a:rPr>
              <a:t>Chapters</a:t>
            </a: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500"/>
              </a:spcBef>
              <a:spcAft>
                <a:spcPts val="0"/>
              </a:spcAft>
              <a:buClrTx/>
              <a:buSzPct val="90000"/>
              <a:buFont typeface="System Font Regular"/>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500"/>
              </a:spcBef>
              <a:spcAft>
                <a:spcPts val="0"/>
              </a:spcAft>
              <a:buClrTx/>
              <a:buSzPct val="90000"/>
              <a:buFont typeface="System Font Regular"/>
              <a:buNone/>
              <a:tabLst/>
              <a:defRPr/>
            </a:pPr>
            <a:endParaRPr kumimoji="0" lang="en-US" sz="24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868A61CC-E995-C35A-3390-918C30074FDA}"/>
              </a:ext>
            </a:extLst>
          </p:cNvPr>
          <p:cNvSpPr/>
          <p:nvPr/>
        </p:nvSpPr>
        <p:spPr>
          <a:xfrm>
            <a:off x="10226818" y="1149918"/>
            <a:ext cx="1611973" cy="580553"/>
          </a:xfrm>
          <a:prstGeom prst="rect">
            <a:avLst/>
          </a:prstGeom>
          <a:noFill/>
          <a:ln w="57150">
            <a:solidFill>
              <a:srgbClr val="2AB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CF61662B-0137-1DDC-6F5D-560E8E9B55C5}"/>
              </a:ext>
            </a:extLst>
          </p:cNvPr>
          <p:cNvSpPr txBox="1">
            <a:spLocks/>
          </p:cNvSpPr>
          <p:nvPr/>
        </p:nvSpPr>
        <p:spPr>
          <a:xfrm>
            <a:off x="10277612" y="1225750"/>
            <a:ext cx="1610799" cy="1002552"/>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r>
              <a:rPr kumimoji="0" lang="en-US" sz="3000" b="1" i="0" u="none" strike="noStrike" kern="1200" cap="none" spc="0" normalizeH="0" baseline="0" noProof="0">
                <a:ln>
                  <a:noFill/>
                </a:ln>
                <a:solidFill>
                  <a:srgbClr val="2AB4C8"/>
                </a:solidFill>
                <a:effectLst/>
                <a:uLnTx/>
                <a:uFillTx/>
                <a:latin typeface="Calibri" panose="020F0502020204030204"/>
                <a:ea typeface="+mn-ea"/>
                <a:cs typeface="Calibri"/>
              </a:rPr>
              <a:t>5, 6, 7, 8</a:t>
            </a:r>
            <a:endParaRPr kumimoji="0" lang="en-US" sz="3000" b="1" i="0" u="none" strike="noStrike" kern="1200" cap="none" spc="0" normalizeH="0" baseline="0" noProof="0">
              <a:ln>
                <a:noFill/>
              </a:ln>
              <a:solidFill>
                <a:srgbClr val="2AB4C8"/>
              </a:solidFill>
              <a:effectLst/>
              <a:highlight>
                <a:srgbClr val="FFFF00"/>
              </a:highlight>
              <a:uLnTx/>
              <a:uFillTx/>
              <a:latin typeface="Calibri" panose="020F0502020204030204"/>
              <a:ea typeface="+mn-ea"/>
              <a:cs typeface="Calibri"/>
            </a:endParaRPr>
          </a:p>
        </p:txBody>
      </p:sp>
      <p:sp>
        <p:nvSpPr>
          <p:cNvPr id="17" name="Content Placeholder 2">
            <a:extLst>
              <a:ext uri="{FF2B5EF4-FFF2-40B4-BE49-F238E27FC236}">
                <a16:creationId xmlns:a16="http://schemas.microsoft.com/office/drawing/2014/main" id="{B8F2E7ED-CAA2-0E6A-912F-0BC9C7ACE731}"/>
              </a:ext>
            </a:extLst>
          </p:cNvPr>
          <p:cNvSpPr txBox="1">
            <a:spLocks/>
          </p:cNvSpPr>
          <p:nvPr/>
        </p:nvSpPr>
        <p:spPr>
          <a:xfrm>
            <a:off x="10222504" y="1878664"/>
            <a:ext cx="2683939" cy="506411"/>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40000"/>
              </a:lnSpc>
              <a:spcBef>
                <a:spcPts val="1000"/>
              </a:spcBef>
              <a:spcAft>
                <a:spcPts val="0"/>
              </a:spcAft>
              <a:buClrTx/>
              <a:buSzPct val="90000"/>
              <a:buFont typeface="System Font Regular"/>
              <a:buNone/>
              <a:tabLst/>
              <a:defRPr/>
            </a:pPr>
            <a:r>
              <a:rPr kumimoji="0" lang="en-US" sz="1600" b="1" i="0" u="none" strike="noStrike" kern="1200" cap="none" spc="0" normalizeH="0" baseline="0" noProof="0">
                <a:ln>
                  <a:noFill/>
                </a:ln>
                <a:solidFill>
                  <a:srgbClr val="2AB4C8"/>
                </a:solidFill>
                <a:effectLst/>
                <a:uLnTx/>
                <a:uFillTx/>
                <a:latin typeface="Calibri" panose="020F0502020204030204"/>
                <a:ea typeface="+mn-ea"/>
                <a:cs typeface="Calibri"/>
              </a:rPr>
              <a:t>Actionable Chapters</a:t>
            </a:r>
          </a:p>
          <a:p>
            <a:pPr marL="0" marR="0" lvl="0" indent="0" algn="l" defTabSz="914400" rtl="0" eaLnBrk="1" fontAlgn="auto" latinLnBrk="0" hangingPunct="1">
              <a:lnSpc>
                <a:spcPct val="40000"/>
              </a:lnSpc>
              <a:spcBef>
                <a:spcPts val="1000"/>
              </a:spcBef>
              <a:spcAft>
                <a:spcPts val="0"/>
              </a:spcAft>
              <a:buClrTx/>
              <a:buSzPct val="90000"/>
              <a:buFont typeface="System Font Regular"/>
              <a:buNone/>
              <a:tabLst/>
              <a:defRPr/>
            </a:pPr>
            <a:endParaRPr kumimoji="0" lang="en-US" sz="1600" b="1" i="0" u="none" strike="noStrike" kern="1200" cap="none" spc="0" normalizeH="0" baseline="0" noProof="0">
              <a:ln>
                <a:noFill/>
              </a:ln>
              <a:solidFill>
                <a:srgbClr val="2AB4C8"/>
              </a:solidFill>
              <a:effectLst/>
              <a:uLnTx/>
              <a:uFillTx/>
              <a:latin typeface="Calibri" panose="020F0502020204030204"/>
              <a:ea typeface="+mn-ea"/>
              <a:cs typeface="Calibri"/>
            </a:endParaRPr>
          </a:p>
        </p:txBody>
      </p:sp>
      <p:sp>
        <p:nvSpPr>
          <p:cNvPr id="19" name="Title 1">
            <a:extLst>
              <a:ext uri="{FF2B5EF4-FFF2-40B4-BE49-F238E27FC236}">
                <a16:creationId xmlns:a16="http://schemas.microsoft.com/office/drawing/2014/main" id="{64AB4240-CA3E-814B-E4A1-178BB98CA0DC}"/>
              </a:ext>
            </a:extLst>
          </p:cNvPr>
          <p:cNvSpPr>
            <a:spLocks noGrp="1"/>
          </p:cNvSpPr>
          <p:nvPr/>
        </p:nvSpPr>
        <p:spPr>
          <a:xfrm>
            <a:off x="176974" y="289367"/>
            <a:ext cx="12176530" cy="396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j-ea"/>
                <a:cs typeface="+mj-cs"/>
              </a:rPr>
              <a:t>Bold Steps – New &amp; Better Ways to Move Freight</a:t>
            </a:r>
          </a:p>
        </p:txBody>
      </p:sp>
      <p:sp>
        <p:nvSpPr>
          <p:cNvPr id="20" name="Content Placeholder 2">
            <a:extLst>
              <a:ext uri="{FF2B5EF4-FFF2-40B4-BE49-F238E27FC236}">
                <a16:creationId xmlns:a16="http://schemas.microsoft.com/office/drawing/2014/main" id="{1524E16D-34F6-966B-3F81-818E683CCC1A}"/>
              </a:ext>
            </a:extLst>
          </p:cNvPr>
          <p:cNvSpPr txBox="1">
            <a:spLocks/>
          </p:cNvSpPr>
          <p:nvPr/>
        </p:nvSpPr>
        <p:spPr>
          <a:xfrm>
            <a:off x="303589" y="1071588"/>
            <a:ext cx="7293713" cy="1729621"/>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r>
              <a:rPr kumimoji="0" lang="en-US" sz="2800" b="1" i="0" u="none" strike="noStrike" kern="1200" cap="none" spc="0" normalizeH="0" baseline="0" noProof="0">
                <a:ln>
                  <a:noFill/>
                </a:ln>
                <a:solidFill>
                  <a:srgbClr val="28ADC0"/>
                </a:solidFill>
                <a:effectLst/>
                <a:uLnTx/>
                <a:uFillTx/>
                <a:latin typeface="Calibri" panose="020F0502020204030204"/>
                <a:ea typeface="Calibri"/>
                <a:cs typeface="Calibri"/>
              </a:rPr>
              <a:t>The Investment Plan supports new and better ways to move freight and goods to decrease negative impacts on local communities.</a:t>
            </a:r>
            <a:endParaRPr kumimoji="0" lang="en-US" sz="2800" b="0" i="0" u="none" strike="noStrike" kern="1200" cap="none" spc="0" normalizeH="0" baseline="0" noProof="0">
              <a:ln>
                <a:noFill/>
              </a:ln>
              <a:solidFill>
                <a:srgbClr val="28ADC0"/>
              </a:solidFill>
              <a:effectLst/>
              <a:uLnTx/>
              <a:uFillTx/>
              <a:latin typeface="Calibri" panose="020F0502020204030204"/>
              <a:ea typeface="Calibri"/>
              <a:cs typeface="Calibri"/>
            </a:endParaRPr>
          </a:p>
        </p:txBody>
      </p:sp>
      <p:pic>
        <p:nvPicPr>
          <p:cNvPr id="2" name="Picture 1">
            <a:extLst>
              <a:ext uri="{FF2B5EF4-FFF2-40B4-BE49-F238E27FC236}">
                <a16:creationId xmlns:a16="http://schemas.microsoft.com/office/drawing/2014/main" id="{0C4F46F9-9348-CCFA-26A9-FBD1E1807747}"/>
              </a:ext>
            </a:extLst>
          </p:cNvPr>
          <p:cNvPicPr>
            <a:picLocks noChangeAspect="1"/>
          </p:cNvPicPr>
          <p:nvPr/>
        </p:nvPicPr>
        <p:blipFill>
          <a:blip r:embed="rId4"/>
          <a:stretch>
            <a:fillRect/>
          </a:stretch>
        </p:blipFill>
        <p:spPr>
          <a:xfrm>
            <a:off x="9460487" y="2334071"/>
            <a:ext cx="2533068" cy="1761274"/>
          </a:xfrm>
          <a:prstGeom prst="rect">
            <a:avLst/>
          </a:prstGeom>
        </p:spPr>
      </p:pic>
      <p:pic>
        <p:nvPicPr>
          <p:cNvPr id="3" name="Picture 2">
            <a:extLst>
              <a:ext uri="{FF2B5EF4-FFF2-40B4-BE49-F238E27FC236}">
                <a16:creationId xmlns:a16="http://schemas.microsoft.com/office/drawing/2014/main" id="{ACEE93CD-124B-6BE8-6434-8BD6B8B09AB3}"/>
              </a:ext>
            </a:extLst>
          </p:cNvPr>
          <p:cNvPicPr>
            <a:picLocks noChangeAspect="1"/>
          </p:cNvPicPr>
          <p:nvPr/>
        </p:nvPicPr>
        <p:blipFill>
          <a:blip r:embed="rId5"/>
          <a:stretch>
            <a:fillRect/>
          </a:stretch>
        </p:blipFill>
        <p:spPr>
          <a:xfrm>
            <a:off x="9460488" y="4125381"/>
            <a:ext cx="2636596" cy="1833258"/>
          </a:xfrm>
          <a:prstGeom prst="rect">
            <a:avLst/>
          </a:prstGeom>
        </p:spPr>
      </p:pic>
    </p:spTree>
    <p:extLst>
      <p:ext uri="{BB962C8B-B14F-4D97-AF65-F5344CB8AC3E}">
        <p14:creationId xmlns:p14="http://schemas.microsoft.com/office/powerpoint/2010/main" val="2586181621"/>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6B28-6AF0-5A92-97BA-69C94E15750A}"/>
              </a:ext>
            </a:extLst>
          </p:cNvPr>
          <p:cNvSpPr>
            <a:spLocks noGrp="1"/>
          </p:cNvSpPr>
          <p:nvPr>
            <p:ph type="title"/>
          </p:nvPr>
        </p:nvSpPr>
        <p:spPr>
          <a:xfrm>
            <a:off x="203322" y="255250"/>
            <a:ext cx="7024330" cy="429145"/>
          </a:xfrm>
        </p:spPr>
        <p:txBody>
          <a:bodyPr/>
          <a:lstStyle/>
          <a:p>
            <a:r>
              <a:rPr lang="en-US">
                <a:solidFill>
                  <a:srgbClr val="FFFFFF"/>
                </a:solidFill>
                <a:latin typeface="Calibri" panose="020F0502020204030204"/>
              </a:rPr>
              <a:t>Clean Truck Infrastructure (ZET)</a:t>
            </a:r>
          </a:p>
        </p:txBody>
      </p:sp>
      <p:sp>
        <p:nvSpPr>
          <p:cNvPr id="3" name="Slide Number Placeholder 2">
            <a:extLst>
              <a:ext uri="{FF2B5EF4-FFF2-40B4-BE49-F238E27FC236}">
                <a16:creationId xmlns:a16="http://schemas.microsoft.com/office/drawing/2014/main" id="{A6BD077E-E31F-7172-9B22-31DBB66ECC0C}"/>
              </a:ext>
            </a:extLst>
          </p:cNvPr>
          <p:cNvSpPr>
            <a:spLocks noGrp="1"/>
          </p:cNvSpPr>
          <p:nvPr>
            <p:ph type="sldNum" sz="quarter" idx="10"/>
          </p:nvPr>
        </p:nvSpPr>
        <p:spPr/>
        <p:txBody>
          <a:bodyPr/>
          <a:lstStyle/>
          <a:p>
            <a:fld id="{2429C633-AF9B-9840-B7F1-7587910FEF71}" type="slidenum">
              <a:rPr lang="en-US" smtClean="0"/>
              <a:pPr/>
              <a:t>31</a:t>
            </a:fld>
            <a:endParaRPr lang="en-US"/>
          </a:p>
        </p:txBody>
      </p:sp>
      <p:graphicFrame>
        <p:nvGraphicFramePr>
          <p:cNvPr id="4" name="Table 3">
            <a:extLst>
              <a:ext uri="{FF2B5EF4-FFF2-40B4-BE49-F238E27FC236}">
                <a16:creationId xmlns:a16="http://schemas.microsoft.com/office/drawing/2014/main" id="{3273FBAA-7D64-D978-7DA1-364A719F2D3F}"/>
              </a:ext>
            </a:extLst>
          </p:cNvPr>
          <p:cNvGraphicFramePr>
            <a:graphicFrameLocks noGrp="1"/>
          </p:cNvGraphicFramePr>
          <p:nvPr>
            <p:extLst>
              <p:ext uri="{D42A27DB-BD31-4B8C-83A1-F6EECF244321}">
                <p14:modId xmlns:p14="http://schemas.microsoft.com/office/powerpoint/2010/main" val="1640308933"/>
              </p:ext>
            </p:extLst>
          </p:nvPr>
        </p:nvGraphicFramePr>
        <p:xfrm>
          <a:off x="152657" y="1040051"/>
          <a:ext cx="11839497" cy="5794570"/>
        </p:xfrm>
        <a:graphic>
          <a:graphicData uri="http://schemas.openxmlformats.org/drawingml/2006/table">
            <a:tbl>
              <a:tblPr firstRow="1" firstCol="1" bandRow="1">
                <a:tableStyleId>{5C22544A-7EE6-4342-B048-85BDC9FD1C3A}</a:tableStyleId>
              </a:tblPr>
              <a:tblGrid>
                <a:gridCol w="2083369">
                  <a:extLst>
                    <a:ext uri="{9D8B030D-6E8A-4147-A177-3AD203B41FA5}">
                      <a16:colId xmlns:a16="http://schemas.microsoft.com/office/drawing/2014/main" val="1701080273"/>
                    </a:ext>
                  </a:extLst>
                </a:gridCol>
                <a:gridCol w="9756128">
                  <a:extLst>
                    <a:ext uri="{9D8B030D-6E8A-4147-A177-3AD203B41FA5}">
                      <a16:colId xmlns:a16="http://schemas.microsoft.com/office/drawing/2014/main" val="77478376"/>
                    </a:ext>
                  </a:extLst>
                </a:gridCol>
              </a:tblGrid>
              <a:tr h="469805">
                <a:tc>
                  <a:txBody>
                    <a:bodyPr/>
                    <a:lstStyle/>
                    <a:p>
                      <a:pPr marL="0" marR="0">
                        <a:spcBef>
                          <a:spcPts val="300"/>
                        </a:spcBef>
                        <a:spcAft>
                          <a:spcPts val="300"/>
                        </a:spcAft>
                      </a:pPr>
                      <a:r>
                        <a:rPr lang="en-US" sz="1200">
                          <a:effectLst/>
                        </a:rPr>
                        <a:t>Project/‌Program name</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tc>
                  <a:txBody>
                    <a:bodyPr/>
                    <a:lstStyle/>
                    <a:p>
                      <a:pPr marL="0" marR="0">
                        <a:spcBef>
                          <a:spcPts val="300"/>
                        </a:spcBef>
                        <a:spcAft>
                          <a:spcPts val="300"/>
                        </a:spcAft>
                      </a:pPr>
                      <a:r>
                        <a:rPr lang="en-US" sz="1200">
                          <a:effectLst/>
                        </a:rPr>
                        <a:t>Clean Truck Infrastructure [LB-ELA_0023]</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extLst>
                  <a:ext uri="{0D108BD9-81ED-4DB2-BD59-A6C34878D82A}">
                    <a16:rowId xmlns:a16="http://schemas.microsoft.com/office/drawing/2014/main" val="3318423613"/>
                  </a:ext>
                </a:extLst>
              </a:tr>
              <a:tr h="328814">
                <a:tc>
                  <a:txBody>
                    <a:bodyPr/>
                    <a:lstStyle/>
                    <a:p>
                      <a:pPr marL="0" marR="0">
                        <a:spcBef>
                          <a:spcPts val="300"/>
                        </a:spcBef>
                        <a:spcAft>
                          <a:spcPts val="300"/>
                        </a:spcAft>
                      </a:pPr>
                      <a:r>
                        <a:rPr lang="en-US" sz="1200">
                          <a:effectLst/>
                        </a:rPr>
                        <a:t>Project/‌Program description</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tc>
                  <a:txBody>
                    <a:bodyPr/>
                    <a:lstStyle/>
                    <a:p>
                      <a:pPr marL="0" marR="0">
                        <a:spcBef>
                          <a:spcPts val="300"/>
                        </a:spcBef>
                        <a:spcAft>
                          <a:spcPts val="300"/>
                        </a:spcAft>
                      </a:pPr>
                      <a:r>
                        <a:rPr lang="en-US" sz="1200">
                          <a:effectLst/>
                        </a:rPr>
                        <a:t>The Clean Truck Infrastructure project (0023) would install charging infrastructure for zero-emission trucks.</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extLst>
                  <a:ext uri="{0D108BD9-81ED-4DB2-BD59-A6C34878D82A}">
                    <a16:rowId xmlns:a16="http://schemas.microsoft.com/office/drawing/2014/main" val="824036783"/>
                  </a:ext>
                </a:extLst>
              </a:tr>
              <a:tr h="195440">
                <a:tc>
                  <a:txBody>
                    <a:bodyPr/>
                    <a:lstStyle/>
                    <a:p>
                      <a:pPr marL="0" marR="0">
                        <a:spcBef>
                          <a:spcPts val="300"/>
                        </a:spcBef>
                        <a:spcAft>
                          <a:spcPts val="300"/>
                        </a:spcAft>
                      </a:pPr>
                      <a:r>
                        <a:rPr lang="en-US" sz="1200">
                          <a:effectLst/>
                        </a:rPr>
                        <a:t>Project/‌Program lead</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tc>
                  <a:txBody>
                    <a:bodyPr/>
                    <a:lstStyle/>
                    <a:p>
                      <a:pPr marL="0" marR="0">
                        <a:spcBef>
                          <a:spcPts val="300"/>
                        </a:spcBef>
                        <a:spcAft>
                          <a:spcPts val="300"/>
                        </a:spcAft>
                      </a:pPr>
                      <a:r>
                        <a:rPr lang="en-US" sz="1200">
                          <a:effectLst/>
                        </a:rPr>
                        <a:t>Metro/‌Caltrans/‌Ports</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extLst>
                  <a:ext uri="{0D108BD9-81ED-4DB2-BD59-A6C34878D82A}">
                    <a16:rowId xmlns:a16="http://schemas.microsoft.com/office/drawing/2014/main" val="3139201829"/>
                  </a:ext>
                </a:extLst>
              </a:tr>
              <a:tr h="195440">
                <a:tc>
                  <a:txBody>
                    <a:bodyPr/>
                    <a:lstStyle/>
                    <a:p>
                      <a:pPr marL="0" marR="0">
                        <a:spcBef>
                          <a:spcPts val="300"/>
                        </a:spcBef>
                        <a:spcAft>
                          <a:spcPts val="300"/>
                        </a:spcAft>
                      </a:pPr>
                      <a:r>
                        <a:rPr lang="en-US" sz="1200">
                          <a:effectLst/>
                        </a:rPr>
                        <a:t>Metro role</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tc>
                  <a:txBody>
                    <a:bodyPr/>
                    <a:lstStyle/>
                    <a:p>
                      <a:pPr marL="0" marR="0">
                        <a:spcBef>
                          <a:spcPts val="300"/>
                        </a:spcBef>
                        <a:spcAft>
                          <a:spcPts val="300"/>
                        </a:spcAft>
                      </a:pPr>
                      <a:r>
                        <a:rPr lang="en-US" sz="1200">
                          <a:effectLst/>
                        </a:rPr>
                        <a:t>Partner</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extLst>
                  <a:ext uri="{0D108BD9-81ED-4DB2-BD59-A6C34878D82A}">
                    <a16:rowId xmlns:a16="http://schemas.microsoft.com/office/drawing/2014/main" val="1809845104"/>
                  </a:ext>
                </a:extLst>
              </a:tr>
              <a:tr h="195440">
                <a:tc>
                  <a:txBody>
                    <a:bodyPr/>
                    <a:lstStyle/>
                    <a:p>
                      <a:pPr marL="0" marR="0">
                        <a:spcBef>
                          <a:spcPts val="300"/>
                        </a:spcBef>
                        <a:spcAft>
                          <a:spcPts val="300"/>
                        </a:spcAft>
                      </a:pPr>
                      <a:r>
                        <a:rPr lang="en-US" sz="1200">
                          <a:effectLst/>
                        </a:rPr>
                        <a:t>Location</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tc>
                  <a:txBody>
                    <a:bodyPr/>
                    <a:lstStyle/>
                    <a:p>
                      <a:pPr marL="0" marR="0">
                        <a:spcBef>
                          <a:spcPts val="300"/>
                        </a:spcBef>
                        <a:spcAft>
                          <a:spcPts val="300"/>
                        </a:spcAft>
                      </a:pPr>
                      <a:r>
                        <a:rPr lang="en-US" sz="1200">
                          <a:effectLst/>
                        </a:rPr>
                        <a:t>Study Area Wide</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extLst>
                  <a:ext uri="{0D108BD9-81ED-4DB2-BD59-A6C34878D82A}">
                    <a16:rowId xmlns:a16="http://schemas.microsoft.com/office/drawing/2014/main" val="3006340466"/>
                  </a:ext>
                </a:extLst>
              </a:tr>
              <a:tr h="195440">
                <a:tc>
                  <a:txBody>
                    <a:bodyPr/>
                    <a:lstStyle/>
                    <a:p>
                      <a:pPr marL="0" marR="0">
                        <a:spcBef>
                          <a:spcPts val="300"/>
                        </a:spcBef>
                        <a:spcAft>
                          <a:spcPts val="300"/>
                        </a:spcAft>
                      </a:pPr>
                      <a:r>
                        <a:rPr lang="en-US" sz="1200">
                          <a:effectLst/>
                        </a:rPr>
                        <a:t>Top scoring goals/‌principles</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tc>
                  <a:txBody>
                    <a:bodyPr/>
                    <a:lstStyle/>
                    <a:p>
                      <a:pPr marL="0" marR="0">
                        <a:spcBef>
                          <a:spcPts val="300"/>
                        </a:spcBef>
                        <a:spcAft>
                          <a:spcPts val="300"/>
                        </a:spcAft>
                      </a:pPr>
                      <a:r>
                        <a:rPr lang="en-US" sz="1200">
                          <a:effectLst/>
                        </a:rPr>
                        <a:t>Air Quality; Opportunity; Environment</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extLst>
                  <a:ext uri="{0D108BD9-81ED-4DB2-BD59-A6C34878D82A}">
                    <a16:rowId xmlns:a16="http://schemas.microsoft.com/office/drawing/2014/main" val="3255277264"/>
                  </a:ext>
                </a:extLst>
              </a:tr>
              <a:tr h="390881">
                <a:tc>
                  <a:txBody>
                    <a:bodyPr/>
                    <a:lstStyle/>
                    <a:p>
                      <a:pPr marL="0" marR="0">
                        <a:spcBef>
                          <a:spcPts val="300"/>
                        </a:spcBef>
                        <a:spcAft>
                          <a:spcPts val="300"/>
                        </a:spcAft>
                      </a:pPr>
                      <a:r>
                        <a:rPr lang="en-US" sz="1200">
                          <a:effectLst/>
                        </a:rPr>
                        <a:t>Flags</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tc>
                  <a:txBody>
                    <a:bodyPr/>
                    <a:lstStyle/>
                    <a:p>
                      <a:pPr marL="0" marR="0">
                        <a:spcBef>
                          <a:spcPts val="300"/>
                        </a:spcBef>
                        <a:spcAft>
                          <a:spcPts val="300"/>
                        </a:spcAft>
                      </a:pPr>
                      <a:r>
                        <a:rPr lang="en-US" sz="1200">
                          <a:effectLst/>
                        </a:rPr>
                        <a:t>Equity Flag: Medium</a:t>
                      </a:r>
                      <a:br>
                        <a:rPr lang="en-US" sz="1200">
                          <a:effectLst/>
                        </a:rPr>
                      </a:br>
                      <a:r>
                        <a:rPr lang="en-US" sz="1200">
                          <a:effectLst/>
                        </a:rPr>
                        <a:t>See related implementation requirements/‌guidance below</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extLst>
                  <a:ext uri="{0D108BD9-81ED-4DB2-BD59-A6C34878D82A}">
                    <a16:rowId xmlns:a16="http://schemas.microsoft.com/office/drawing/2014/main" val="2373903253"/>
                  </a:ext>
                </a:extLst>
              </a:tr>
              <a:tr h="195440">
                <a:tc>
                  <a:txBody>
                    <a:bodyPr/>
                    <a:lstStyle/>
                    <a:p>
                      <a:pPr marL="0" marR="0">
                        <a:spcBef>
                          <a:spcPts val="300"/>
                        </a:spcBef>
                        <a:spcAft>
                          <a:spcPts val="300"/>
                        </a:spcAft>
                      </a:pPr>
                      <a:r>
                        <a:rPr lang="en-US" sz="1200">
                          <a:effectLst/>
                        </a:rPr>
                        <a:t>Modes</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tc>
                  <a:txBody>
                    <a:bodyPr/>
                    <a:lstStyle/>
                    <a:p>
                      <a:pPr marL="0" marR="0">
                        <a:spcBef>
                          <a:spcPts val="300"/>
                        </a:spcBef>
                        <a:spcAft>
                          <a:spcPts val="300"/>
                        </a:spcAft>
                      </a:pPr>
                      <a:r>
                        <a:rPr lang="en-US" sz="1200">
                          <a:effectLst/>
                        </a:rPr>
                        <a:t>Goods Movement only</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extLst>
                  <a:ext uri="{0D108BD9-81ED-4DB2-BD59-A6C34878D82A}">
                    <a16:rowId xmlns:a16="http://schemas.microsoft.com/office/drawing/2014/main" val="1975073456"/>
                  </a:ext>
                </a:extLst>
              </a:tr>
              <a:tr h="195440">
                <a:tc>
                  <a:txBody>
                    <a:bodyPr/>
                    <a:lstStyle/>
                    <a:p>
                      <a:pPr marL="0" marR="0">
                        <a:spcBef>
                          <a:spcPts val="300"/>
                        </a:spcBef>
                        <a:spcAft>
                          <a:spcPts val="300"/>
                        </a:spcAft>
                      </a:pPr>
                      <a:r>
                        <a:rPr lang="en-US" sz="1200">
                          <a:effectLst/>
                        </a:rPr>
                        <a:t>Phase (life cycle)</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tc>
                  <a:txBody>
                    <a:bodyPr/>
                    <a:lstStyle/>
                    <a:p>
                      <a:pPr marL="0" marR="0">
                        <a:spcBef>
                          <a:spcPts val="300"/>
                        </a:spcBef>
                        <a:spcAft>
                          <a:spcPts val="300"/>
                        </a:spcAft>
                      </a:pPr>
                      <a:r>
                        <a:rPr lang="en-US" sz="1200">
                          <a:effectLst/>
                        </a:rPr>
                        <a:t>Implementation</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extLst>
                  <a:ext uri="{0D108BD9-81ED-4DB2-BD59-A6C34878D82A}">
                    <a16:rowId xmlns:a16="http://schemas.microsoft.com/office/drawing/2014/main" val="3062925943"/>
                  </a:ext>
                </a:extLst>
              </a:tr>
              <a:tr h="1530949">
                <a:tc>
                  <a:txBody>
                    <a:bodyPr/>
                    <a:lstStyle/>
                    <a:p>
                      <a:pPr marL="0" marR="0">
                        <a:spcBef>
                          <a:spcPts val="300"/>
                        </a:spcBef>
                        <a:spcAft>
                          <a:spcPts val="300"/>
                        </a:spcAft>
                      </a:pPr>
                      <a:r>
                        <a:rPr lang="en-US" sz="1200">
                          <a:effectLst/>
                        </a:rPr>
                        <a:t>Implementation requirements/‌guidance</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tc>
                  <a:txBody>
                    <a:bodyPr/>
                    <a:lstStyle/>
                    <a:p>
                      <a:pPr marL="0" marR="0">
                        <a:spcBef>
                          <a:spcPts val="300"/>
                        </a:spcBef>
                        <a:spcAft>
                          <a:spcPts val="300"/>
                        </a:spcAft>
                      </a:pPr>
                      <a:r>
                        <a:rPr lang="en-US" sz="1200">
                          <a:effectLst/>
                        </a:rPr>
                        <a:t>Siting of zero-emission truck infrastructure should avoid displacements</a:t>
                      </a:r>
                      <a:r>
                        <a:rPr lang="en-US" sz="1200" u="sng">
                          <a:effectLst/>
                        </a:rPr>
                        <a:t>,</a:t>
                      </a:r>
                      <a:r>
                        <a:rPr lang="en-US" sz="1200">
                          <a:effectLst/>
                        </a:rPr>
                        <a:t> right-of-way and</a:t>
                      </a:r>
                      <a:r>
                        <a:rPr lang="en-US" sz="1200" u="sng">
                          <a:effectLst/>
                        </a:rPr>
                        <a:t> neighborhood </a:t>
                      </a:r>
                      <a:r>
                        <a:rPr lang="en-US" sz="1200">
                          <a:effectLst/>
                        </a:rPr>
                        <a:t>impacts. Wherever these impacts are under consideration, Metro and jurisdictions should proactively engage residents, businesses, and property owners to understand site-specific conditions and discuss opportunities for relocation assistance and other community benefits.</a:t>
                      </a:r>
                    </a:p>
                    <a:p>
                      <a:pPr marL="0" marR="0">
                        <a:spcBef>
                          <a:spcPts val="300"/>
                        </a:spcBef>
                        <a:spcAft>
                          <a:spcPts val="300"/>
                        </a:spcAft>
                      </a:pPr>
                      <a:r>
                        <a:rPr lang="en-US" sz="1200">
                          <a:effectLst/>
                        </a:rPr>
                        <a:t>Construction impacts such as noise pollution, dust emissions, traffic delays/‌diversion, and business interruptions should be carefully assessed and planned with mitigation strategies in place.</a:t>
                      </a:r>
                    </a:p>
                    <a:p>
                      <a:pPr marL="0" marR="0">
                        <a:spcBef>
                          <a:spcPts val="300"/>
                        </a:spcBef>
                        <a:spcAft>
                          <a:spcPts val="300"/>
                        </a:spcAft>
                      </a:pPr>
                      <a:r>
                        <a:rPr lang="en-US" sz="1200">
                          <a:effectLst/>
                        </a:rPr>
                        <a:t>Facilities that require the expansion or addition of paved areas should incorporate materials and designs that maintain or increase pervious cover, and/or landscaping elements that allow for sufficient stormwater runoff.</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extLst>
                  <a:ext uri="{0D108BD9-81ED-4DB2-BD59-A6C34878D82A}">
                    <a16:rowId xmlns:a16="http://schemas.microsoft.com/office/drawing/2014/main" val="1523452045"/>
                  </a:ext>
                </a:extLst>
              </a:tr>
              <a:tr h="195440">
                <a:tc>
                  <a:txBody>
                    <a:bodyPr/>
                    <a:lstStyle/>
                    <a:p>
                      <a:pPr marL="0" marR="0">
                        <a:spcBef>
                          <a:spcPts val="300"/>
                        </a:spcBef>
                        <a:spcAft>
                          <a:spcPts val="300"/>
                        </a:spcAft>
                      </a:pPr>
                      <a:r>
                        <a:rPr lang="en-US" sz="1200">
                          <a:effectLst/>
                        </a:rPr>
                        <a:t>Potential for packaging</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tc>
                  <a:txBody>
                    <a:bodyPr/>
                    <a:lstStyle/>
                    <a:p>
                      <a:pPr marL="0" marR="0">
                        <a:spcBef>
                          <a:spcPts val="300"/>
                        </a:spcBef>
                        <a:spcAft>
                          <a:spcPts val="300"/>
                        </a:spcAft>
                      </a:pPr>
                      <a:r>
                        <a:rPr lang="en-US" sz="1200">
                          <a:effectLst/>
                        </a:rPr>
                        <a:t>Combined with 0004</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extLst>
                  <a:ext uri="{0D108BD9-81ED-4DB2-BD59-A6C34878D82A}">
                    <a16:rowId xmlns:a16="http://schemas.microsoft.com/office/drawing/2014/main" val="3568386851"/>
                  </a:ext>
                </a:extLst>
              </a:tr>
              <a:tr h="195440">
                <a:tc>
                  <a:txBody>
                    <a:bodyPr/>
                    <a:lstStyle/>
                    <a:p>
                      <a:pPr marL="0" marR="0">
                        <a:spcBef>
                          <a:spcPts val="300"/>
                        </a:spcBef>
                        <a:spcAft>
                          <a:spcPts val="300"/>
                        </a:spcAft>
                      </a:pPr>
                      <a:r>
                        <a:rPr lang="en-US" sz="1200">
                          <a:effectLst/>
                        </a:rPr>
                        <a:t>Estimated cost</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tc>
                  <a:txBody>
                    <a:bodyPr/>
                    <a:lstStyle/>
                    <a:p>
                      <a:pPr marL="0" marR="0">
                        <a:spcBef>
                          <a:spcPts val="300"/>
                        </a:spcBef>
                        <a:spcAft>
                          <a:spcPts val="300"/>
                        </a:spcAft>
                      </a:pPr>
                      <a:r>
                        <a:rPr lang="en-US" sz="1200">
                          <a:effectLst/>
                        </a:rPr>
                        <a:t>NA</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extLst>
                  <a:ext uri="{0D108BD9-81ED-4DB2-BD59-A6C34878D82A}">
                    <a16:rowId xmlns:a16="http://schemas.microsoft.com/office/drawing/2014/main" val="462086375"/>
                  </a:ext>
                </a:extLst>
              </a:tr>
              <a:tr h="328814">
                <a:tc>
                  <a:txBody>
                    <a:bodyPr/>
                    <a:lstStyle/>
                    <a:p>
                      <a:pPr marL="0" marR="0">
                        <a:spcBef>
                          <a:spcPts val="300"/>
                        </a:spcBef>
                        <a:spcAft>
                          <a:spcPts val="300"/>
                        </a:spcAft>
                      </a:pPr>
                      <a:r>
                        <a:rPr lang="en-US" sz="1200">
                          <a:effectLst/>
                        </a:rPr>
                        <a:t>Funding sources and eligibility</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tc>
                  <a:txBody>
                    <a:bodyPr/>
                    <a:lstStyle/>
                    <a:p>
                      <a:pPr marL="0" marR="0">
                        <a:spcBef>
                          <a:spcPts val="300"/>
                        </a:spcBef>
                        <a:spcAft>
                          <a:spcPts val="300"/>
                        </a:spcAft>
                      </a:pPr>
                      <a:r>
                        <a:rPr lang="en-US" sz="1200">
                          <a:effectLst/>
                        </a:rPr>
                        <a:t>0023 may be funded exclusively through Measure R, in which case it would be led by Metro.</a:t>
                      </a:r>
                    </a:p>
                    <a:p>
                      <a:pPr marL="0" marR="0" algn="l" defTabSz="914400" rtl="0" eaLnBrk="1" latinLnBrk="0" hangingPunct="1">
                        <a:spcBef>
                          <a:spcPts val="300"/>
                        </a:spcBef>
                        <a:spcAft>
                          <a:spcPts val="300"/>
                        </a:spcAft>
                      </a:pPr>
                      <a:r>
                        <a:rPr lang="en-US" sz="1200" kern="1200">
                          <a:solidFill>
                            <a:schemeClr val="dk1"/>
                          </a:solidFill>
                          <a:effectLst/>
                          <a:latin typeface="+mn-lt"/>
                          <a:ea typeface="+mn-ea"/>
                          <a:cs typeface="+mn-cs"/>
                        </a:rPr>
                        <a:t>Trade Corridor Enhancement Program</a:t>
                      </a:r>
                    </a:p>
                  </a:txBody>
                  <a:tcPr marL="24626" marR="24626" marT="0" marB="0"/>
                </a:tc>
                <a:extLst>
                  <a:ext uri="{0D108BD9-81ED-4DB2-BD59-A6C34878D82A}">
                    <a16:rowId xmlns:a16="http://schemas.microsoft.com/office/drawing/2014/main" val="4279629451"/>
                  </a:ext>
                </a:extLst>
              </a:tr>
              <a:tr h="1068641">
                <a:tc>
                  <a:txBody>
                    <a:bodyPr/>
                    <a:lstStyle/>
                    <a:p>
                      <a:pPr marL="0" marR="0">
                        <a:spcBef>
                          <a:spcPts val="300"/>
                        </a:spcBef>
                        <a:spcAft>
                          <a:spcPts val="300"/>
                        </a:spcAft>
                      </a:pPr>
                      <a:r>
                        <a:rPr lang="en-US" sz="1200">
                          <a:effectLst/>
                        </a:rPr>
                        <a:t>Estimated Metro match (R&amp;M) and eligibility</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tc>
                  <a:txBody>
                    <a:bodyPr/>
                    <a:lstStyle/>
                    <a:p>
                      <a:pPr marL="0" marR="0">
                        <a:spcBef>
                          <a:spcPts val="300"/>
                        </a:spcBef>
                        <a:spcAft>
                          <a:spcPts val="300"/>
                        </a:spcAft>
                      </a:pPr>
                      <a:r>
                        <a:rPr lang="en-US" sz="1200">
                          <a:effectLst/>
                        </a:rPr>
                        <a:t>$50 million *</a:t>
                      </a:r>
                    </a:p>
                    <a:p>
                      <a:pPr marL="0" marR="0">
                        <a:spcBef>
                          <a:spcPts val="300"/>
                        </a:spcBef>
                        <a:spcAft>
                          <a:spcPts val="300"/>
                        </a:spcAft>
                      </a:pPr>
                      <a:r>
                        <a:rPr lang="en-US" sz="1200">
                          <a:effectLst/>
                        </a:rPr>
                        <a:t>*Already committed by Metro board (shared with LB-ELA_0004)</a:t>
                      </a:r>
                    </a:p>
                    <a:p>
                      <a:pPr marL="0" marR="0">
                        <a:spcBef>
                          <a:spcPts val="300"/>
                        </a:spcBef>
                        <a:spcAft>
                          <a:spcPts val="300"/>
                        </a:spcAft>
                      </a:pPr>
                      <a:r>
                        <a:rPr lang="en-US" sz="1200">
                          <a:effectLst/>
                        </a:rPr>
                        <a:t>Minimum local matches are as follows:</a:t>
                      </a:r>
                    </a:p>
                    <a:p>
                      <a:pPr marL="0" marR="0">
                        <a:spcBef>
                          <a:spcPts val="300"/>
                        </a:spcBef>
                        <a:spcAft>
                          <a:spcPts val="300"/>
                        </a:spcAft>
                      </a:pPr>
                      <a:r>
                        <a:rPr lang="en-US" sz="1200">
                          <a:effectLst/>
                        </a:rPr>
                        <a:t>10 percent – CIF; 20 percent – PIPD, Reduction of Truck Emissions at Port Facilities</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4626" marR="24626" marT="0" marB="0"/>
                </a:tc>
                <a:extLst>
                  <a:ext uri="{0D108BD9-81ED-4DB2-BD59-A6C34878D82A}">
                    <a16:rowId xmlns:a16="http://schemas.microsoft.com/office/drawing/2014/main" val="2170421802"/>
                  </a:ext>
                </a:extLst>
              </a:tr>
            </a:tbl>
          </a:graphicData>
        </a:graphic>
      </p:graphicFrame>
      <p:pic>
        <p:nvPicPr>
          <p:cNvPr id="6" name="Picture 5">
            <a:extLst>
              <a:ext uri="{FF2B5EF4-FFF2-40B4-BE49-F238E27FC236}">
                <a16:creationId xmlns:a16="http://schemas.microsoft.com/office/drawing/2014/main" id="{A757177F-304B-BB54-27FD-725019EDE856}"/>
              </a:ext>
            </a:extLst>
          </p:cNvPr>
          <p:cNvPicPr>
            <a:picLocks noChangeAspect="1"/>
          </p:cNvPicPr>
          <p:nvPr/>
        </p:nvPicPr>
        <p:blipFill>
          <a:blip r:embed="rId3"/>
          <a:stretch>
            <a:fillRect/>
          </a:stretch>
        </p:blipFill>
        <p:spPr>
          <a:xfrm>
            <a:off x="9864807" y="0"/>
            <a:ext cx="2123872" cy="1476755"/>
          </a:xfrm>
          <a:prstGeom prst="rect">
            <a:avLst/>
          </a:prstGeom>
        </p:spPr>
      </p:pic>
    </p:spTree>
    <p:extLst>
      <p:ext uri="{BB962C8B-B14F-4D97-AF65-F5344CB8AC3E}">
        <p14:creationId xmlns:p14="http://schemas.microsoft.com/office/powerpoint/2010/main" val="2916387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 shot of a project&#10;&#10;Description automatically generated">
            <a:extLst>
              <a:ext uri="{FF2B5EF4-FFF2-40B4-BE49-F238E27FC236}">
                <a16:creationId xmlns:a16="http://schemas.microsoft.com/office/drawing/2014/main" id="{A95CC2B3-7779-4C3F-726C-817BCCFC61AE}"/>
              </a:ext>
            </a:extLst>
          </p:cNvPr>
          <p:cNvPicPr>
            <a:picLocks noGrp="1" noChangeAspect="1"/>
          </p:cNvPicPr>
          <p:nvPr>
            <p:ph idx="1"/>
          </p:nvPr>
        </p:nvPicPr>
        <p:blipFill>
          <a:blip r:embed="rId2"/>
          <a:stretch>
            <a:fillRect/>
          </a:stretch>
        </p:blipFill>
        <p:spPr>
          <a:xfrm>
            <a:off x="1344132" y="997820"/>
            <a:ext cx="9024499" cy="5075604"/>
          </a:xfrm>
        </p:spPr>
      </p:pic>
      <p:sp>
        <p:nvSpPr>
          <p:cNvPr id="4" name="Slide Number Placeholder 3">
            <a:extLst>
              <a:ext uri="{FF2B5EF4-FFF2-40B4-BE49-F238E27FC236}">
                <a16:creationId xmlns:a16="http://schemas.microsoft.com/office/drawing/2014/main" id="{E19FB536-3987-B063-EAA5-5D4C466D553B}"/>
              </a:ext>
            </a:extLst>
          </p:cNvPr>
          <p:cNvSpPr>
            <a:spLocks noGrp="1"/>
          </p:cNvSpPr>
          <p:nvPr>
            <p:ph type="sldNum" sz="quarter" idx="12"/>
          </p:nvPr>
        </p:nvSpPr>
        <p:spPr/>
        <p:txBody>
          <a:bodyPr/>
          <a:lstStyle/>
          <a:p>
            <a:fld id="{2429C633-AF9B-9840-B7F1-7587910FEF71}" type="slidenum">
              <a:rPr lang="en-US" dirty="0" smtClean="0"/>
              <a:pPr/>
              <a:t>32</a:t>
            </a:fld>
            <a:endParaRPr lang="en-US"/>
          </a:p>
        </p:txBody>
      </p:sp>
      <p:sp>
        <p:nvSpPr>
          <p:cNvPr id="7" name="Title 1">
            <a:extLst>
              <a:ext uri="{FF2B5EF4-FFF2-40B4-BE49-F238E27FC236}">
                <a16:creationId xmlns:a16="http://schemas.microsoft.com/office/drawing/2014/main" id="{53823FE1-C8AD-DDF8-F93A-74D4D53A699C}"/>
              </a:ext>
            </a:extLst>
          </p:cNvPr>
          <p:cNvSpPr>
            <a:spLocks noGrp="1"/>
          </p:cNvSpPr>
          <p:nvPr>
            <p:ph type="title"/>
          </p:nvPr>
        </p:nvSpPr>
        <p:spPr>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j-ea"/>
                <a:cs typeface="+mj-cs"/>
              </a:rPr>
              <a:t>Bold Steps – New &amp; Better Ways to Move Freight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j-ea"/>
                <a:cs typeface="+mj-cs"/>
              </a:rPr>
              <a:t>Decreasing negative impacts of freight movement</a:t>
            </a:r>
          </a:p>
        </p:txBody>
      </p:sp>
    </p:spTree>
    <p:extLst>
      <p:ext uri="{BB962C8B-B14F-4D97-AF65-F5344CB8AC3E}">
        <p14:creationId xmlns:p14="http://schemas.microsoft.com/office/powerpoint/2010/main" val="2431917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93EA-E4CC-179F-C52A-6CA644AE0824}"/>
              </a:ext>
            </a:extLst>
          </p:cNvPr>
          <p:cNvSpPr>
            <a:spLocks noGrp="1"/>
          </p:cNvSpPr>
          <p:nvPr>
            <p:ph type="title"/>
          </p:nvPr>
        </p:nvSpPr>
        <p:spPr>
          <a:xfrm>
            <a:off x="381000" y="447078"/>
            <a:ext cx="9864213" cy="494556"/>
          </a:xfrm>
        </p:spPr>
        <p:txBody>
          <a:bodyPr/>
          <a:lstStyle/>
          <a:p>
            <a:r>
              <a:rPr lang="en-US" altLang="en-US">
                <a:solidFill>
                  <a:srgbClr val="FFFFFF"/>
                </a:solidFill>
                <a:latin typeface="Calibri" panose="020F0502020204030204"/>
              </a:rPr>
              <a:t>I-710 Particulate Matter (PM) Reduction Pilot Project</a:t>
            </a:r>
            <a:br>
              <a:rPr kumimoji="0" lang="en-US" altLang="en-US" sz="3200" b="0" i="0" u="none" strike="noStrike" cap="none" normalizeH="0" baseline="0">
                <a:ln>
                  <a:noFill/>
                </a:ln>
                <a:solidFill>
                  <a:srgbClr val="1F3763"/>
                </a:solidFill>
                <a:effectLst/>
                <a:latin typeface="Calibri Light" panose="020F0302020204030204" pitchFamily="34" charset="0"/>
                <a:ea typeface="DengXian Light" panose="02010600030101010101" pitchFamily="2" charset="-122"/>
                <a:cs typeface="Times New Roman" panose="02020603050405020304" pitchFamily="18" charset="0"/>
              </a:rPr>
            </a:br>
            <a:endParaRPr lang="en-US"/>
          </a:p>
        </p:txBody>
      </p:sp>
      <p:sp>
        <p:nvSpPr>
          <p:cNvPr id="3" name="Slide Number Placeholder 2">
            <a:extLst>
              <a:ext uri="{FF2B5EF4-FFF2-40B4-BE49-F238E27FC236}">
                <a16:creationId xmlns:a16="http://schemas.microsoft.com/office/drawing/2014/main" id="{4A600735-44EE-E79F-794D-BD577786E4FB}"/>
              </a:ext>
            </a:extLst>
          </p:cNvPr>
          <p:cNvSpPr>
            <a:spLocks noGrp="1"/>
          </p:cNvSpPr>
          <p:nvPr>
            <p:ph type="sldNum" sz="quarter" idx="10"/>
          </p:nvPr>
        </p:nvSpPr>
        <p:spPr/>
        <p:txBody>
          <a:bodyPr/>
          <a:lstStyle/>
          <a:p>
            <a:fld id="{2429C633-AF9B-9840-B7F1-7587910FEF71}" type="slidenum">
              <a:rPr lang="en-US" smtClean="0"/>
              <a:pPr/>
              <a:t>33</a:t>
            </a:fld>
            <a:endParaRPr lang="en-US"/>
          </a:p>
        </p:txBody>
      </p:sp>
      <p:graphicFrame>
        <p:nvGraphicFramePr>
          <p:cNvPr id="4" name="Table 3">
            <a:extLst>
              <a:ext uri="{FF2B5EF4-FFF2-40B4-BE49-F238E27FC236}">
                <a16:creationId xmlns:a16="http://schemas.microsoft.com/office/drawing/2014/main" id="{FE5678E7-DB67-A25D-E69F-08BD770E4591}"/>
              </a:ext>
            </a:extLst>
          </p:cNvPr>
          <p:cNvGraphicFramePr>
            <a:graphicFrameLocks noGrp="1"/>
          </p:cNvGraphicFramePr>
          <p:nvPr>
            <p:extLst>
              <p:ext uri="{D42A27DB-BD31-4B8C-83A1-F6EECF244321}">
                <p14:modId xmlns:p14="http://schemas.microsoft.com/office/powerpoint/2010/main" val="3507930961"/>
              </p:ext>
            </p:extLst>
          </p:nvPr>
        </p:nvGraphicFramePr>
        <p:xfrm>
          <a:off x="126067" y="1079285"/>
          <a:ext cx="11866087" cy="5559354"/>
        </p:xfrm>
        <a:graphic>
          <a:graphicData uri="http://schemas.openxmlformats.org/drawingml/2006/table">
            <a:tbl>
              <a:tblPr firstCol="1" bandRow="1">
                <a:tableStyleId>{5C22544A-7EE6-4342-B048-85BDC9FD1C3A}</a:tableStyleId>
              </a:tblPr>
              <a:tblGrid>
                <a:gridCol w="1958305">
                  <a:extLst>
                    <a:ext uri="{9D8B030D-6E8A-4147-A177-3AD203B41FA5}">
                      <a16:colId xmlns:a16="http://schemas.microsoft.com/office/drawing/2014/main" val="3771460396"/>
                    </a:ext>
                  </a:extLst>
                </a:gridCol>
                <a:gridCol w="9907782">
                  <a:extLst>
                    <a:ext uri="{9D8B030D-6E8A-4147-A177-3AD203B41FA5}">
                      <a16:colId xmlns:a16="http://schemas.microsoft.com/office/drawing/2014/main" val="2310688560"/>
                    </a:ext>
                  </a:extLst>
                </a:gridCol>
              </a:tblGrid>
              <a:tr h="170610">
                <a:tc>
                  <a:txBody>
                    <a:bodyPr/>
                    <a:lstStyle/>
                    <a:p>
                      <a:pPr marL="0" marR="0">
                        <a:spcBef>
                          <a:spcPts val="300"/>
                        </a:spcBef>
                        <a:spcAft>
                          <a:spcPts val="300"/>
                        </a:spcAft>
                      </a:pPr>
                      <a:r>
                        <a:rPr lang="en-US" sz="1200">
                          <a:effectLst/>
                        </a:rPr>
                        <a:t>Project/‌Program name</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tc>
                  <a:txBody>
                    <a:bodyPr/>
                    <a:lstStyle/>
                    <a:p>
                      <a:pPr marL="0" marR="0">
                        <a:spcBef>
                          <a:spcPts val="300"/>
                        </a:spcBef>
                        <a:spcAft>
                          <a:spcPts val="300"/>
                        </a:spcAft>
                      </a:pPr>
                      <a:r>
                        <a:rPr lang="en-US" sz="1200">
                          <a:effectLst/>
                        </a:rPr>
                        <a:t>I-710 Particulate Matter (PM) Reduction Pilot Project (LB-ELA_0157)</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extLst>
                  <a:ext uri="{0D108BD9-81ED-4DB2-BD59-A6C34878D82A}">
                    <a16:rowId xmlns:a16="http://schemas.microsoft.com/office/drawing/2014/main" val="2851808047"/>
                  </a:ext>
                </a:extLst>
              </a:tr>
              <a:tr h="1498754">
                <a:tc>
                  <a:txBody>
                    <a:bodyPr/>
                    <a:lstStyle/>
                    <a:p>
                      <a:pPr marL="0" marR="0">
                        <a:spcBef>
                          <a:spcPts val="300"/>
                        </a:spcBef>
                        <a:spcAft>
                          <a:spcPts val="300"/>
                        </a:spcAft>
                      </a:pPr>
                      <a:r>
                        <a:rPr lang="en-US" sz="1200">
                          <a:effectLst/>
                        </a:rPr>
                        <a:t>Project/‌Program description</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tc>
                  <a:txBody>
                    <a:bodyPr/>
                    <a:lstStyle/>
                    <a:p>
                      <a:pPr marL="0" marR="0">
                        <a:spcBef>
                          <a:spcPts val="300"/>
                        </a:spcBef>
                        <a:spcAft>
                          <a:spcPts val="300"/>
                        </a:spcAft>
                      </a:pPr>
                      <a:r>
                        <a:rPr lang="en-US" sz="1200">
                          <a:effectLst/>
                        </a:rPr>
                        <a:t>Implement a pilot project on I-710 to deploy and evaluate measures to reduce exposure of nearby populations to particulate matter, specifically localized sources of entrained/‌fugitive dust, tire wear, and brake wear associated with traffic on the freeway. These measures may include roadside vegetation barriers within available Caltrans’ right-of-way, air filters for nearby schools or community facilities, pavement materials, frequent street-sweeping, and deployment of air quality monitoring systems, among others.</a:t>
                      </a:r>
                    </a:p>
                    <a:p>
                      <a:pPr marL="0" marR="0">
                        <a:spcBef>
                          <a:spcPts val="300"/>
                        </a:spcBef>
                        <a:spcAft>
                          <a:spcPts val="300"/>
                        </a:spcAft>
                      </a:pPr>
                      <a:r>
                        <a:rPr lang="en-US" sz="1200">
                          <a:effectLst/>
                        </a:rPr>
                        <a:t>In addition, include options to examine the effectiveness of “cool pavement” applications to reduce heat island effects. As part of the work plan, the pilot project would include a study element to assess and document the efficacy of the various measures</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extLst>
                  <a:ext uri="{0D108BD9-81ED-4DB2-BD59-A6C34878D82A}">
                    <a16:rowId xmlns:a16="http://schemas.microsoft.com/office/drawing/2014/main" val="765653206"/>
                  </a:ext>
                </a:extLst>
              </a:tr>
              <a:tr h="170610">
                <a:tc>
                  <a:txBody>
                    <a:bodyPr/>
                    <a:lstStyle/>
                    <a:p>
                      <a:pPr marL="0" marR="0">
                        <a:spcBef>
                          <a:spcPts val="300"/>
                        </a:spcBef>
                        <a:spcAft>
                          <a:spcPts val="300"/>
                        </a:spcAft>
                      </a:pPr>
                      <a:r>
                        <a:rPr lang="en-US" sz="1200">
                          <a:effectLst/>
                        </a:rPr>
                        <a:t>Project/‌Program lead</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tc>
                  <a:txBody>
                    <a:bodyPr/>
                    <a:lstStyle/>
                    <a:p>
                      <a:pPr marL="0" marR="0">
                        <a:spcBef>
                          <a:spcPts val="300"/>
                        </a:spcBef>
                        <a:spcAft>
                          <a:spcPts val="300"/>
                        </a:spcAft>
                      </a:pPr>
                      <a:r>
                        <a:rPr lang="en-US" sz="1200">
                          <a:effectLst/>
                        </a:rPr>
                        <a:t>Metro</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extLst>
                  <a:ext uri="{0D108BD9-81ED-4DB2-BD59-A6C34878D82A}">
                    <a16:rowId xmlns:a16="http://schemas.microsoft.com/office/drawing/2014/main" val="913938866"/>
                  </a:ext>
                </a:extLst>
              </a:tr>
              <a:tr h="170610">
                <a:tc>
                  <a:txBody>
                    <a:bodyPr/>
                    <a:lstStyle/>
                    <a:p>
                      <a:pPr marL="0" marR="0">
                        <a:spcBef>
                          <a:spcPts val="300"/>
                        </a:spcBef>
                        <a:spcAft>
                          <a:spcPts val="300"/>
                        </a:spcAft>
                      </a:pPr>
                      <a:r>
                        <a:rPr lang="en-US" sz="1200">
                          <a:effectLst/>
                        </a:rPr>
                        <a:t>Metro role</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tc>
                  <a:txBody>
                    <a:bodyPr/>
                    <a:lstStyle/>
                    <a:p>
                      <a:pPr marL="0" marR="0">
                        <a:spcBef>
                          <a:spcPts val="300"/>
                        </a:spcBef>
                        <a:spcAft>
                          <a:spcPts val="300"/>
                        </a:spcAft>
                      </a:pPr>
                      <a:r>
                        <a:rPr lang="en-US" sz="1200">
                          <a:effectLst/>
                        </a:rPr>
                        <a:t>Partner/‌Fund</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extLst>
                  <a:ext uri="{0D108BD9-81ED-4DB2-BD59-A6C34878D82A}">
                    <a16:rowId xmlns:a16="http://schemas.microsoft.com/office/drawing/2014/main" val="1989365018"/>
                  </a:ext>
                </a:extLst>
              </a:tr>
              <a:tr h="0">
                <a:tc>
                  <a:txBody>
                    <a:bodyPr/>
                    <a:lstStyle/>
                    <a:p>
                      <a:pPr marL="0" marR="0">
                        <a:spcBef>
                          <a:spcPts val="300"/>
                        </a:spcBef>
                        <a:spcAft>
                          <a:spcPts val="300"/>
                        </a:spcAft>
                      </a:pPr>
                      <a:r>
                        <a:rPr lang="en-US" sz="1200">
                          <a:effectLst/>
                        </a:rPr>
                        <a:t>Top scoring goals/‌principles</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tc>
                  <a:txBody>
                    <a:bodyPr/>
                    <a:lstStyle/>
                    <a:p>
                      <a:pPr marL="0" marR="0">
                        <a:spcBef>
                          <a:spcPts val="300"/>
                        </a:spcBef>
                        <a:spcAft>
                          <a:spcPts val="300"/>
                        </a:spcAft>
                      </a:pPr>
                      <a:r>
                        <a:rPr lang="en-US" sz="1200">
                          <a:effectLst/>
                        </a:rPr>
                        <a:t>Community and Sustainability Principle</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extLst>
                  <a:ext uri="{0D108BD9-81ED-4DB2-BD59-A6C34878D82A}">
                    <a16:rowId xmlns:a16="http://schemas.microsoft.com/office/drawing/2014/main" val="3078696090"/>
                  </a:ext>
                </a:extLst>
              </a:tr>
              <a:tr h="170610">
                <a:tc>
                  <a:txBody>
                    <a:bodyPr/>
                    <a:lstStyle/>
                    <a:p>
                      <a:pPr marL="0" marR="0">
                        <a:spcBef>
                          <a:spcPts val="300"/>
                        </a:spcBef>
                        <a:spcAft>
                          <a:spcPts val="300"/>
                        </a:spcAft>
                      </a:pPr>
                      <a:r>
                        <a:rPr lang="en-US" sz="1200">
                          <a:effectLst/>
                        </a:rPr>
                        <a:t>Flags</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tc>
                  <a:txBody>
                    <a:bodyPr/>
                    <a:lstStyle/>
                    <a:p>
                      <a:pPr marL="0" marR="0">
                        <a:spcBef>
                          <a:spcPts val="300"/>
                        </a:spcBef>
                        <a:spcAft>
                          <a:spcPts val="300"/>
                        </a:spcAft>
                      </a:pPr>
                      <a:r>
                        <a:rPr lang="en-US" sz="1200">
                          <a:effectLst/>
                        </a:rPr>
                        <a:t>none</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extLst>
                  <a:ext uri="{0D108BD9-81ED-4DB2-BD59-A6C34878D82A}">
                    <a16:rowId xmlns:a16="http://schemas.microsoft.com/office/drawing/2014/main" val="2201062256"/>
                  </a:ext>
                </a:extLst>
              </a:tr>
              <a:tr h="170610">
                <a:tc>
                  <a:txBody>
                    <a:bodyPr/>
                    <a:lstStyle/>
                    <a:p>
                      <a:pPr marL="0" marR="0">
                        <a:spcBef>
                          <a:spcPts val="300"/>
                        </a:spcBef>
                        <a:spcAft>
                          <a:spcPts val="300"/>
                        </a:spcAft>
                      </a:pPr>
                      <a:r>
                        <a:rPr lang="en-US" sz="1200">
                          <a:effectLst/>
                        </a:rPr>
                        <a:t>Modes</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tc>
                  <a:txBody>
                    <a:bodyPr/>
                    <a:lstStyle/>
                    <a:p>
                      <a:pPr marL="0" marR="0">
                        <a:spcBef>
                          <a:spcPts val="300"/>
                        </a:spcBef>
                        <a:spcAft>
                          <a:spcPts val="300"/>
                        </a:spcAft>
                      </a:pPr>
                      <a:r>
                        <a:rPr lang="en-US" sz="1200">
                          <a:effectLst/>
                        </a:rPr>
                        <a:t>Freeway, Goods Movement</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extLst>
                  <a:ext uri="{0D108BD9-81ED-4DB2-BD59-A6C34878D82A}">
                    <a16:rowId xmlns:a16="http://schemas.microsoft.com/office/drawing/2014/main" val="3159258250"/>
                  </a:ext>
                </a:extLst>
              </a:tr>
              <a:tr h="1145498">
                <a:tc>
                  <a:txBody>
                    <a:bodyPr/>
                    <a:lstStyle/>
                    <a:p>
                      <a:pPr marL="0" marR="0">
                        <a:spcBef>
                          <a:spcPts val="300"/>
                        </a:spcBef>
                        <a:spcAft>
                          <a:spcPts val="300"/>
                        </a:spcAft>
                      </a:pPr>
                      <a:r>
                        <a:rPr lang="en-US" sz="1200">
                          <a:effectLst/>
                        </a:rPr>
                        <a:t>Phase (life cycle)</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tc>
                  <a:txBody>
                    <a:bodyPr/>
                    <a:lstStyle/>
                    <a:p>
                      <a:pPr marL="0" marR="0">
                        <a:spcBef>
                          <a:spcPts val="300"/>
                        </a:spcBef>
                        <a:spcAft>
                          <a:spcPts val="300"/>
                        </a:spcAft>
                      </a:pPr>
                      <a:r>
                        <a:rPr lang="en-US" sz="1200">
                          <a:effectLst/>
                        </a:rPr>
                        <a:t>Development</a:t>
                      </a:r>
                    </a:p>
                    <a:p>
                      <a:pPr marL="0" marR="0">
                        <a:spcBef>
                          <a:spcPts val="300"/>
                        </a:spcBef>
                        <a:spcAft>
                          <a:spcPts val="300"/>
                        </a:spcAft>
                      </a:pPr>
                      <a:r>
                        <a:rPr lang="en-US" sz="1200">
                          <a:effectLst/>
                        </a:rPr>
                        <a:t>Define and conduct a study of the efficacy of various methods to reduce particulate matter emissions from the I-710 freeway, especially from non-tailpipe emissions.</a:t>
                      </a:r>
                    </a:p>
                    <a:p>
                      <a:pPr marL="0" marR="0">
                        <a:spcBef>
                          <a:spcPts val="300"/>
                        </a:spcBef>
                        <a:spcAft>
                          <a:spcPts val="300"/>
                        </a:spcAft>
                      </a:pPr>
                      <a:r>
                        <a:rPr lang="en-US" sz="1200">
                          <a:effectLst/>
                        </a:rPr>
                        <a:t>Also included in the study is determining the heat island reduction effects of “cool pavement.”</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extLst>
                  <a:ext uri="{0D108BD9-81ED-4DB2-BD59-A6C34878D82A}">
                    <a16:rowId xmlns:a16="http://schemas.microsoft.com/office/drawing/2014/main" val="2267872179"/>
                  </a:ext>
                </a:extLst>
              </a:tr>
              <a:tr h="322171">
                <a:tc>
                  <a:txBody>
                    <a:bodyPr/>
                    <a:lstStyle/>
                    <a:p>
                      <a:pPr marL="0" marR="0">
                        <a:spcBef>
                          <a:spcPts val="300"/>
                        </a:spcBef>
                        <a:spcAft>
                          <a:spcPts val="300"/>
                        </a:spcAft>
                      </a:pPr>
                      <a:r>
                        <a:rPr lang="en-US" sz="1200">
                          <a:effectLst/>
                        </a:rPr>
                        <a:t>Implementation requirements/‌guidance</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tc>
                  <a:txBody>
                    <a:bodyPr/>
                    <a:lstStyle/>
                    <a:p>
                      <a:pPr marL="0" marR="0">
                        <a:spcBef>
                          <a:spcPts val="300"/>
                        </a:spcBef>
                        <a:spcAft>
                          <a:spcPts val="300"/>
                        </a:spcAft>
                      </a:pPr>
                      <a:r>
                        <a:rPr lang="en-US" sz="1200">
                          <a:effectLst/>
                        </a:rPr>
                        <a:t>N/A</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extLst>
                  <a:ext uri="{0D108BD9-81ED-4DB2-BD59-A6C34878D82A}">
                    <a16:rowId xmlns:a16="http://schemas.microsoft.com/office/drawing/2014/main" val="2946931563"/>
                  </a:ext>
                </a:extLst>
              </a:tr>
              <a:tr h="322171">
                <a:tc>
                  <a:txBody>
                    <a:bodyPr/>
                    <a:lstStyle/>
                    <a:p>
                      <a:pPr marL="0" marR="0">
                        <a:spcBef>
                          <a:spcPts val="300"/>
                        </a:spcBef>
                        <a:spcAft>
                          <a:spcPts val="300"/>
                        </a:spcAft>
                      </a:pPr>
                      <a:r>
                        <a:rPr lang="en-US" sz="1200">
                          <a:effectLst/>
                        </a:rPr>
                        <a:t>Potential for packaging</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tc>
                  <a:txBody>
                    <a:bodyPr/>
                    <a:lstStyle/>
                    <a:p>
                      <a:pPr marL="0" marR="0">
                        <a:spcBef>
                          <a:spcPts val="300"/>
                        </a:spcBef>
                        <a:spcAft>
                          <a:spcPts val="300"/>
                        </a:spcAft>
                      </a:pPr>
                      <a:r>
                        <a:rPr lang="en-US" sz="1200">
                          <a:effectLst/>
                        </a:rPr>
                        <a:t>The findings of this study may lead to projects that can be implemented by other programs and projects in the CMIP.</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extLst>
                  <a:ext uri="{0D108BD9-81ED-4DB2-BD59-A6C34878D82A}">
                    <a16:rowId xmlns:a16="http://schemas.microsoft.com/office/drawing/2014/main" val="3487700931"/>
                  </a:ext>
                </a:extLst>
              </a:tr>
              <a:tr h="322171">
                <a:tc>
                  <a:txBody>
                    <a:bodyPr/>
                    <a:lstStyle/>
                    <a:p>
                      <a:pPr marL="0" marR="0">
                        <a:spcBef>
                          <a:spcPts val="300"/>
                        </a:spcBef>
                        <a:spcAft>
                          <a:spcPts val="300"/>
                        </a:spcAft>
                      </a:pPr>
                      <a:r>
                        <a:rPr lang="en-US" sz="1200">
                          <a:effectLst/>
                        </a:rPr>
                        <a:t>Estimated cost</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tc>
                  <a:txBody>
                    <a:bodyPr/>
                    <a:lstStyle/>
                    <a:p>
                      <a:pPr marL="0" marR="0">
                        <a:spcBef>
                          <a:spcPts val="300"/>
                        </a:spcBef>
                        <a:spcAft>
                          <a:spcPts val="300"/>
                        </a:spcAft>
                      </a:pPr>
                      <a:r>
                        <a:rPr lang="en-US" sz="1200">
                          <a:effectLst/>
                        </a:rPr>
                        <a:t>$7 million for the design, execution and documentation of the pilot program</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extLst>
                  <a:ext uri="{0D108BD9-81ED-4DB2-BD59-A6C34878D82A}">
                    <a16:rowId xmlns:a16="http://schemas.microsoft.com/office/drawing/2014/main" val="2877769665"/>
                  </a:ext>
                </a:extLst>
              </a:tr>
              <a:tr h="436004">
                <a:tc>
                  <a:txBody>
                    <a:bodyPr/>
                    <a:lstStyle/>
                    <a:p>
                      <a:pPr marL="0" marR="0">
                        <a:spcBef>
                          <a:spcPts val="300"/>
                        </a:spcBef>
                        <a:spcAft>
                          <a:spcPts val="300"/>
                        </a:spcAft>
                      </a:pPr>
                      <a:r>
                        <a:rPr lang="en-US" sz="1200">
                          <a:effectLst/>
                        </a:rPr>
                        <a:t>Funding sources and eligibility</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tc>
                  <a:txBody>
                    <a:bodyPr/>
                    <a:lstStyle/>
                    <a:p>
                      <a:pPr marL="0" marR="0">
                        <a:spcBef>
                          <a:spcPts val="300"/>
                        </a:spcBef>
                        <a:spcAft>
                          <a:spcPts val="300"/>
                        </a:spcAft>
                      </a:pPr>
                      <a:r>
                        <a:rPr lang="en-US" sz="1200">
                          <a:effectLst/>
                        </a:rPr>
                        <a:t>Congestion Mitigation and Air Quality (CMAQ) Improvement Program</a:t>
                      </a:r>
                    </a:p>
                    <a:p>
                      <a:pPr marL="0" marR="0">
                        <a:spcBef>
                          <a:spcPts val="300"/>
                        </a:spcBef>
                        <a:spcAft>
                          <a:spcPts val="300"/>
                        </a:spcAft>
                      </a:pPr>
                      <a:r>
                        <a:rPr lang="en-US" sz="1200">
                          <a:effectLst/>
                          <a:highlight>
                            <a:srgbClr val="FFFF00"/>
                          </a:highlight>
                        </a:rPr>
                        <a:t> </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extLst>
                  <a:ext uri="{0D108BD9-81ED-4DB2-BD59-A6C34878D82A}">
                    <a16:rowId xmlns:a16="http://schemas.microsoft.com/office/drawing/2014/main" val="90047467"/>
                  </a:ext>
                </a:extLst>
              </a:tr>
              <a:tr h="322171">
                <a:tc>
                  <a:txBody>
                    <a:bodyPr/>
                    <a:lstStyle/>
                    <a:p>
                      <a:pPr marL="0" marR="0">
                        <a:spcBef>
                          <a:spcPts val="300"/>
                        </a:spcBef>
                        <a:spcAft>
                          <a:spcPts val="300"/>
                        </a:spcAft>
                      </a:pPr>
                      <a:r>
                        <a:rPr lang="en-US" sz="1200">
                          <a:effectLst/>
                        </a:rPr>
                        <a:t>Estimated Metro match (R&amp;M) and eligibility</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tc>
                  <a:txBody>
                    <a:bodyPr/>
                    <a:lstStyle/>
                    <a:p>
                      <a:pPr marL="0" marR="0">
                        <a:spcBef>
                          <a:spcPts val="300"/>
                        </a:spcBef>
                        <a:spcAft>
                          <a:spcPts val="300"/>
                        </a:spcAft>
                      </a:pPr>
                      <a:r>
                        <a:rPr lang="en-US" sz="1200">
                          <a:effectLst/>
                        </a:rPr>
                        <a:t>$3 million</a:t>
                      </a:r>
                      <a:endParaRPr lang="en-US" sz="1200">
                        <a:effectLst/>
                        <a:latin typeface="Aptos" panose="020B0004020202020204" pitchFamily="34" charset="0"/>
                        <a:ea typeface="Calibri" panose="020F0502020204030204" pitchFamily="34" charset="0"/>
                        <a:cs typeface="Calibri" panose="020F0502020204030204" pitchFamily="34" charset="0"/>
                      </a:endParaRPr>
                    </a:p>
                  </a:txBody>
                  <a:tcPr marL="23600" marR="23600" marT="0" marB="0"/>
                </a:tc>
                <a:extLst>
                  <a:ext uri="{0D108BD9-81ED-4DB2-BD59-A6C34878D82A}">
                    <a16:rowId xmlns:a16="http://schemas.microsoft.com/office/drawing/2014/main" val="1492670014"/>
                  </a:ext>
                </a:extLst>
              </a:tr>
            </a:tbl>
          </a:graphicData>
        </a:graphic>
      </p:graphicFrame>
    </p:spTree>
    <p:extLst>
      <p:ext uri="{BB962C8B-B14F-4D97-AF65-F5344CB8AC3E}">
        <p14:creationId xmlns:p14="http://schemas.microsoft.com/office/powerpoint/2010/main" val="2541227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774939-E526-205F-5A59-08ACB76D1737}"/>
              </a:ext>
            </a:extLst>
          </p:cNvPr>
          <p:cNvPicPr>
            <a:picLocks noGrp="1" noChangeAspect="1"/>
          </p:cNvPicPr>
          <p:nvPr>
            <p:ph idx="1"/>
          </p:nvPr>
        </p:nvPicPr>
        <p:blipFill>
          <a:blip r:embed="rId3"/>
          <a:stretch>
            <a:fillRect/>
          </a:stretch>
        </p:blipFill>
        <p:spPr>
          <a:xfrm>
            <a:off x="1586699" y="1011053"/>
            <a:ext cx="8928276" cy="5021486"/>
          </a:xfrm>
        </p:spPr>
      </p:pic>
      <p:sp>
        <p:nvSpPr>
          <p:cNvPr id="3" name="Title 2">
            <a:extLst>
              <a:ext uri="{FF2B5EF4-FFF2-40B4-BE49-F238E27FC236}">
                <a16:creationId xmlns:a16="http://schemas.microsoft.com/office/drawing/2014/main" id="{8190CB1B-8409-F7A6-1D25-B6EF6131A8C9}"/>
              </a:ext>
            </a:extLst>
          </p:cNvPr>
          <p:cNvSpPr>
            <a:spLocks noGrp="1"/>
          </p:cNvSpPr>
          <p:nvPr>
            <p:ph type="title"/>
          </p:nvPr>
        </p:nvSpPr>
        <p:spPr/>
        <p:txBody>
          <a:bodyPr/>
          <a:lstStyle/>
          <a:p>
            <a:r>
              <a:rPr lang="en-US">
                <a:cs typeface="Calibri"/>
              </a:rPr>
              <a:t>Freeway Safety and Interchange Improvements</a:t>
            </a:r>
            <a:endParaRPr lang="en-US"/>
          </a:p>
        </p:txBody>
      </p:sp>
      <p:sp>
        <p:nvSpPr>
          <p:cNvPr id="4" name="Slide Number Placeholder 3">
            <a:extLst>
              <a:ext uri="{FF2B5EF4-FFF2-40B4-BE49-F238E27FC236}">
                <a16:creationId xmlns:a16="http://schemas.microsoft.com/office/drawing/2014/main" id="{24C02447-6F22-DD4A-6D11-2A1040826214}"/>
              </a:ext>
            </a:extLst>
          </p:cNvPr>
          <p:cNvSpPr>
            <a:spLocks noGrp="1"/>
          </p:cNvSpPr>
          <p:nvPr>
            <p:ph type="sldNum" sz="quarter" idx="12"/>
          </p:nvPr>
        </p:nvSpPr>
        <p:spPr/>
        <p:txBody>
          <a:bodyPr/>
          <a:lstStyle/>
          <a:p>
            <a:fld id="{2429C633-AF9B-9840-B7F1-7587910FEF71}" type="slidenum">
              <a:rPr lang="en-US" smtClean="0"/>
              <a:pPr/>
              <a:t>34</a:t>
            </a:fld>
            <a:endParaRPr lang="en-US"/>
          </a:p>
        </p:txBody>
      </p:sp>
    </p:spTree>
    <p:extLst>
      <p:ext uri="{BB962C8B-B14F-4D97-AF65-F5344CB8AC3E}">
        <p14:creationId xmlns:p14="http://schemas.microsoft.com/office/powerpoint/2010/main" val="1692413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C3BA24-305B-697E-38F5-108F950BB537}"/>
              </a:ext>
            </a:extLst>
          </p:cNvPr>
          <p:cNvSpPr txBox="1"/>
          <p:nvPr/>
        </p:nvSpPr>
        <p:spPr>
          <a:xfrm>
            <a:off x="2239971" y="1065044"/>
            <a:ext cx="7140335" cy="4955203"/>
          </a:xfrm>
          <a:prstGeom prst="rect">
            <a:avLst/>
          </a:prstGeom>
          <a:solidFill>
            <a:schemeClr val="bg2">
              <a:lumMod val="20000"/>
              <a:lumOff val="8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Initial Investment Recommendations: 	$115.9M</a:t>
            </a: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Development						$0.0M</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Pre-Implementation				$9.0M</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Implementation						$106.1M</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Modal Program Recommendations: 		$72.1M</a:t>
            </a: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Development						$7.2M</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Pre-Implementation				$3.6M</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Future Implementation				$61.3M</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Total Initial Investment and Modal Programs: $188.0M</a:t>
            </a: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81204F25-5681-831E-82DD-9476E806BA3F}"/>
              </a:ext>
            </a:extLst>
          </p:cNvPr>
          <p:cNvSpPr txBox="1">
            <a:spLocks/>
          </p:cNvSpPr>
          <p:nvPr/>
        </p:nvSpPr>
        <p:spPr>
          <a:xfrm>
            <a:off x="334673" y="147473"/>
            <a:ext cx="9045633" cy="429145"/>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Arterial Roadways/Complete Streets</a:t>
            </a:r>
          </a:p>
        </p:txBody>
      </p:sp>
      <p:pic>
        <p:nvPicPr>
          <p:cNvPr id="2" name="Picture 1" descr="caption:Ariel view of a complete street in NC">
            <a:extLst>
              <a:ext uri="{FF2B5EF4-FFF2-40B4-BE49-F238E27FC236}">
                <a16:creationId xmlns:a16="http://schemas.microsoft.com/office/drawing/2014/main" id="{4B362069-6FF8-3D8E-C09D-2C81195E9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1561" y="3112450"/>
            <a:ext cx="2197696" cy="1370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CD8F9407-4D3A-DDBC-150E-90709D2885B2}"/>
              </a:ext>
            </a:extLst>
          </p:cNvPr>
          <p:cNvSpPr txBox="1"/>
          <p:nvPr/>
        </p:nvSpPr>
        <p:spPr>
          <a:xfrm>
            <a:off x="9757367" y="5504618"/>
            <a:ext cx="2227868" cy="33855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Complete Streets</a:t>
            </a:r>
          </a:p>
        </p:txBody>
      </p:sp>
      <p:grpSp>
        <p:nvGrpSpPr>
          <p:cNvPr id="4" name="Group 3">
            <a:extLst>
              <a:ext uri="{FF2B5EF4-FFF2-40B4-BE49-F238E27FC236}">
                <a16:creationId xmlns:a16="http://schemas.microsoft.com/office/drawing/2014/main" id="{D8473FE8-F830-B375-AD8B-FF8E4E2002B6}"/>
              </a:ext>
            </a:extLst>
          </p:cNvPr>
          <p:cNvGrpSpPr/>
          <p:nvPr/>
        </p:nvGrpSpPr>
        <p:grpSpPr>
          <a:xfrm>
            <a:off x="9600259" y="1122698"/>
            <a:ext cx="2347627" cy="1486537"/>
            <a:chOff x="9747315" y="4014733"/>
            <a:chExt cx="2847660" cy="1437595"/>
          </a:xfrm>
        </p:grpSpPr>
        <p:pic>
          <p:nvPicPr>
            <p:cNvPr id="6" name="Picture 5">
              <a:extLst>
                <a:ext uri="{FF2B5EF4-FFF2-40B4-BE49-F238E27FC236}">
                  <a16:creationId xmlns:a16="http://schemas.microsoft.com/office/drawing/2014/main" id="{013615C0-D238-DA23-C4E6-CDE464F0A342}"/>
                </a:ext>
              </a:extLst>
            </p:cNvPr>
            <p:cNvPicPr>
              <a:picLocks noChangeAspect="1"/>
            </p:cNvPicPr>
            <p:nvPr/>
          </p:nvPicPr>
          <p:blipFill rotWithShape="1">
            <a:blip r:embed="rId4">
              <a:extLst>
                <a:ext uri="{28A0092B-C50C-407E-A947-70E740481C1C}">
                  <a14:useLocalDpi xmlns:a14="http://schemas.microsoft.com/office/drawing/2010/main" val="0"/>
                </a:ext>
              </a:extLst>
            </a:blip>
            <a:srcRect t="20002" b="20002"/>
            <a:stretch/>
          </p:blipFill>
          <p:spPr>
            <a:xfrm>
              <a:off x="9747315" y="4127020"/>
              <a:ext cx="2677988" cy="1325308"/>
            </a:xfrm>
            <a:prstGeom prst="rect">
              <a:avLst/>
            </a:prstGeom>
          </p:spPr>
        </p:pic>
        <p:grpSp>
          <p:nvGrpSpPr>
            <p:cNvPr id="8" name="Group 7">
              <a:extLst>
                <a:ext uri="{FF2B5EF4-FFF2-40B4-BE49-F238E27FC236}">
                  <a16:creationId xmlns:a16="http://schemas.microsoft.com/office/drawing/2014/main" id="{84E6C18F-D91A-3829-564E-90313174E69D}"/>
                </a:ext>
              </a:extLst>
            </p:cNvPr>
            <p:cNvGrpSpPr/>
            <p:nvPr/>
          </p:nvGrpSpPr>
          <p:grpSpPr>
            <a:xfrm>
              <a:off x="9747315" y="4014733"/>
              <a:ext cx="2847660" cy="319384"/>
              <a:chOff x="9747315" y="4014733"/>
              <a:chExt cx="2847660" cy="319384"/>
            </a:xfrm>
          </p:grpSpPr>
          <p:sp>
            <p:nvSpPr>
              <p:cNvPr id="9" name="Rectangle 8">
                <a:extLst>
                  <a:ext uri="{FF2B5EF4-FFF2-40B4-BE49-F238E27FC236}">
                    <a16:creationId xmlns:a16="http://schemas.microsoft.com/office/drawing/2014/main" id="{C9DE798E-91C0-BE64-A2E6-D2ADB699AAC2}"/>
                  </a:ext>
                </a:extLst>
              </p:cNvPr>
              <p:cNvSpPr/>
              <p:nvPr/>
            </p:nvSpPr>
            <p:spPr>
              <a:xfrm>
                <a:off x="9759517" y="4014733"/>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12">
                <a:extLst>
                  <a:ext uri="{FF2B5EF4-FFF2-40B4-BE49-F238E27FC236}">
                    <a16:creationId xmlns:a16="http://schemas.microsoft.com/office/drawing/2014/main" id="{9CF34A83-67F0-E029-B417-8C9C254C332F}"/>
                  </a:ext>
                </a:extLst>
              </p:cNvPr>
              <p:cNvSpPr txBox="1"/>
              <p:nvPr/>
            </p:nvSpPr>
            <p:spPr>
              <a:xfrm>
                <a:off x="9747315" y="4014733"/>
                <a:ext cx="2847660" cy="29764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Intersection Improvements</a:t>
                </a:r>
              </a:p>
            </p:txBody>
          </p:sp>
        </p:grpSp>
      </p:grpSp>
      <p:sp>
        <p:nvSpPr>
          <p:cNvPr id="12" name="TextBox 12">
            <a:extLst>
              <a:ext uri="{FF2B5EF4-FFF2-40B4-BE49-F238E27FC236}">
                <a16:creationId xmlns:a16="http://schemas.microsoft.com/office/drawing/2014/main" id="{C21B8DCC-504B-96F2-1D7B-D43349A26F89}"/>
              </a:ext>
            </a:extLst>
          </p:cNvPr>
          <p:cNvSpPr txBox="1"/>
          <p:nvPr/>
        </p:nvSpPr>
        <p:spPr>
          <a:xfrm>
            <a:off x="9748203" y="5503975"/>
            <a:ext cx="2347627"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Intersection Improvements</a:t>
            </a:r>
          </a:p>
        </p:txBody>
      </p:sp>
      <p:sp>
        <p:nvSpPr>
          <p:cNvPr id="14" name="TextBox 12">
            <a:extLst>
              <a:ext uri="{FF2B5EF4-FFF2-40B4-BE49-F238E27FC236}">
                <a16:creationId xmlns:a16="http://schemas.microsoft.com/office/drawing/2014/main" id="{EA5C38B5-A414-B900-3540-29FC75AC30CD}"/>
              </a:ext>
            </a:extLst>
          </p:cNvPr>
          <p:cNvSpPr txBox="1"/>
          <p:nvPr/>
        </p:nvSpPr>
        <p:spPr>
          <a:xfrm>
            <a:off x="9672448" y="2781273"/>
            <a:ext cx="2205031" cy="307777"/>
          </a:xfrm>
          <a:prstGeom prst="rect">
            <a:avLst/>
          </a:prstGeom>
          <a:solidFill>
            <a:srgbClr val="00B4BD"/>
          </a:solid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Intersection Improvements</a:t>
            </a:r>
            <a:endParaRPr lang="en-US" sz="14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4256944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31042"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a:ln>
                  <a:noFill/>
                </a:ln>
                <a:solidFill>
                  <a:srgbClr val="888888"/>
                </a:solidFill>
                <a:effectLst/>
                <a:uLnTx/>
                <a:uFillTx/>
                <a:latin typeface="Calibri"/>
                <a:ea typeface="+mn-ea"/>
                <a:cs typeface="Calibri"/>
              </a:rPr>
              <a:t>19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3" name="object 3"/>
          <p:cNvGraphicFramePr>
            <a:graphicFrameLocks noGrp="1"/>
          </p:cNvGraphicFramePr>
          <p:nvPr/>
        </p:nvGraphicFramePr>
        <p:xfrm>
          <a:off x="508734" y="1061884"/>
          <a:ext cx="11222308" cy="4885103"/>
        </p:xfrm>
        <a:graphic>
          <a:graphicData uri="http://schemas.openxmlformats.org/drawingml/2006/table">
            <a:tbl>
              <a:tblPr firstRow="1" bandRow="1">
                <a:tableStyleId>{2D5ABB26-0587-4C30-8999-92F81FD0307C}</a:tableStyleId>
              </a:tblPr>
              <a:tblGrid>
                <a:gridCol w="1643103">
                  <a:extLst>
                    <a:ext uri="{9D8B030D-6E8A-4147-A177-3AD203B41FA5}">
                      <a16:colId xmlns:a16="http://schemas.microsoft.com/office/drawing/2014/main" val="20000"/>
                    </a:ext>
                  </a:extLst>
                </a:gridCol>
                <a:gridCol w="3403389">
                  <a:extLst>
                    <a:ext uri="{9D8B030D-6E8A-4147-A177-3AD203B41FA5}">
                      <a16:colId xmlns:a16="http://schemas.microsoft.com/office/drawing/2014/main" val="20001"/>
                    </a:ext>
                  </a:extLst>
                </a:gridCol>
                <a:gridCol w="234990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997107">
                  <a:extLst>
                    <a:ext uri="{9D8B030D-6E8A-4147-A177-3AD203B41FA5}">
                      <a16:colId xmlns:a16="http://schemas.microsoft.com/office/drawing/2014/main" val="20004"/>
                    </a:ext>
                  </a:extLst>
                </a:gridCol>
              </a:tblGrid>
              <a:tr h="592273">
                <a:tc>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335"/>
                        </a:lnSpc>
                      </a:pPr>
                      <a:endParaRPr lang="en-US" sz="1400" b="1" spc="-5">
                        <a:latin typeface="Calibri"/>
                        <a:cs typeface="Calibri"/>
                      </a:endParaRPr>
                    </a:p>
                    <a:p>
                      <a:pPr algn="ctr">
                        <a:lnSpc>
                          <a:spcPts val="1335"/>
                        </a:lnSpc>
                      </a:pPr>
                      <a:r>
                        <a:rPr lang="en-US" sz="1400" b="1" spc="-5">
                          <a:latin typeface="Calibri"/>
                          <a:cs typeface="Calibri"/>
                        </a:rPr>
                        <a:t>CMIP</a:t>
                      </a:r>
                      <a:r>
                        <a:rPr lang="en-US" sz="1400" b="1" spc="-15">
                          <a:latin typeface="Calibri"/>
                          <a:cs typeface="Calibri"/>
                        </a:rPr>
                        <a:t> Initial </a:t>
                      </a:r>
                      <a:r>
                        <a:rPr lang="en-US" sz="1400" b="1" spc="-10">
                          <a:latin typeface="Calibri"/>
                          <a:cs typeface="Calibri"/>
                        </a:rPr>
                        <a:t>Investment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335"/>
                        </a:lnSpc>
                      </a:pPr>
                      <a:endParaRPr lang="en-US" sz="1400" b="1" spc="-25">
                        <a:latin typeface="Calibri"/>
                        <a:cs typeface="Calibri"/>
                      </a:endParaRPr>
                    </a:p>
                    <a:p>
                      <a:pPr algn="ctr">
                        <a:lnSpc>
                          <a:spcPts val="1335"/>
                        </a:lnSpc>
                      </a:pPr>
                      <a:r>
                        <a:rPr lang="en-US" sz="1400" b="1" spc="-25">
                          <a:latin typeface="Calibri"/>
                          <a:cs typeface="Calibri"/>
                        </a:rPr>
                        <a:t>Estimated Total</a:t>
                      </a:r>
                      <a:r>
                        <a:rPr lang="en-US" sz="1400" b="1" spc="-40">
                          <a:latin typeface="Calibri"/>
                          <a:cs typeface="Calibri"/>
                        </a:rPr>
                        <a:t> </a:t>
                      </a:r>
                      <a:r>
                        <a:rPr lang="en-US" sz="1400" b="1" spc="-5">
                          <a:latin typeface="Calibri"/>
                          <a:cs typeface="Calibri"/>
                        </a:rPr>
                        <a:t>Cost*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extLst>
                  <a:ext uri="{0D108BD9-81ED-4DB2-BD59-A6C34878D82A}">
                    <a16:rowId xmlns:a16="http://schemas.microsoft.com/office/drawing/2014/main" val="10000"/>
                  </a:ext>
                </a:extLst>
              </a:tr>
              <a:tr h="441771">
                <a:tc>
                  <a:txBody>
                    <a:bodyPr/>
                    <a:lstStyle/>
                    <a:p>
                      <a:pPr marL="94615">
                        <a:lnSpc>
                          <a:spcPct val="100000"/>
                        </a:lnSpc>
                        <a:spcBef>
                          <a:spcPts val="1085"/>
                        </a:spcBef>
                      </a:pPr>
                      <a:r>
                        <a:rPr sz="1400" spc="-5">
                          <a:latin typeface="Calibri"/>
                          <a:cs typeface="Calibri"/>
                        </a:rPr>
                        <a:t>LB-ELA_0057</a:t>
                      </a:r>
                      <a:endParaRPr sz="1400">
                        <a:latin typeface="Calibri"/>
                        <a:cs typeface="Calibri"/>
                      </a:endParaRPr>
                    </a:p>
                  </a:txBody>
                  <a:tcPr marL="0" marR="0" marT="1377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4615">
                        <a:lnSpc>
                          <a:spcPct val="100000"/>
                        </a:lnSpc>
                        <a:spcBef>
                          <a:spcPts val="1085"/>
                        </a:spcBef>
                      </a:pPr>
                      <a:r>
                        <a:rPr sz="1400" spc="-10">
                          <a:latin typeface="Calibri"/>
                          <a:cs typeface="Calibri"/>
                        </a:rPr>
                        <a:t>Atlantic </a:t>
                      </a:r>
                      <a:r>
                        <a:rPr sz="1400" spc="-5">
                          <a:latin typeface="Calibri"/>
                          <a:cs typeface="Calibri"/>
                        </a:rPr>
                        <a:t>Complete </a:t>
                      </a:r>
                      <a:r>
                        <a:rPr sz="1400" spc="-10">
                          <a:latin typeface="Calibri"/>
                          <a:cs typeface="Calibri"/>
                        </a:rPr>
                        <a:t>Street</a:t>
                      </a:r>
                      <a:r>
                        <a:rPr sz="1400" spc="40">
                          <a:latin typeface="Calibri"/>
                          <a:cs typeface="Calibri"/>
                        </a:rPr>
                        <a:t> </a:t>
                      </a:r>
                      <a:r>
                        <a:rPr sz="1400" spc="-5">
                          <a:latin typeface="Calibri"/>
                          <a:cs typeface="Calibri"/>
                        </a:rPr>
                        <a:t>Corridor</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005" algn="ctr">
                        <a:lnSpc>
                          <a:spcPct val="100000"/>
                        </a:lnSpc>
                        <a:spcBef>
                          <a:spcPts val="1085"/>
                        </a:spcBef>
                      </a:pPr>
                      <a:r>
                        <a:rPr sz="1400">
                          <a:latin typeface="Calibri"/>
                          <a:cs typeface="Calibri"/>
                        </a:rPr>
                        <a:t>$</a:t>
                      </a:r>
                      <a:r>
                        <a:rPr lang="en-US" sz="1400">
                          <a:latin typeface="Calibri"/>
                          <a:cs typeface="Calibri"/>
                        </a:rPr>
                        <a:t>68.6</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1085"/>
                        </a:spcBef>
                      </a:pPr>
                      <a:r>
                        <a:rPr sz="1400">
                          <a:latin typeface="Calibri"/>
                          <a:cs typeface="Calibri"/>
                        </a:rPr>
                        <a:t>$</a:t>
                      </a:r>
                      <a:r>
                        <a:rPr sz="1400" spc="-5">
                          <a:latin typeface="Calibri"/>
                          <a:cs typeface="Calibri"/>
                        </a:rPr>
                        <a:t>457.2</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1085"/>
                        </a:spcBef>
                      </a:pPr>
                      <a:r>
                        <a:rPr lang="en-US" sz="1400" spc="-10">
                          <a:latin typeface="Calibri"/>
                          <a:cs typeface="Calibri"/>
                        </a:rPr>
                        <a:t>Implementation</a:t>
                      </a:r>
                      <a:endParaRPr lang="en-US"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0733981"/>
                  </a:ext>
                </a:extLst>
              </a:tr>
              <a:tr h="472611">
                <a:tc>
                  <a:txBody>
                    <a:bodyPr/>
                    <a:lstStyle/>
                    <a:p>
                      <a:pPr marL="94615">
                        <a:lnSpc>
                          <a:spcPct val="100000"/>
                        </a:lnSpc>
                        <a:spcBef>
                          <a:spcPts val="940"/>
                        </a:spcBef>
                      </a:pPr>
                      <a:r>
                        <a:rPr sz="1400" spc="-5">
                          <a:latin typeface="Calibri"/>
                          <a:cs typeface="Calibri"/>
                        </a:rPr>
                        <a:t>LB-ELA_0058</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a:lnSpc>
                          <a:spcPct val="100000"/>
                        </a:lnSpc>
                        <a:spcBef>
                          <a:spcPts val="940"/>
                        </a:spcBef>
                      </a:pPr>
                      <a:r>
                        <a:rPr sz="1400" spc="-5">
                          <a:latin typeface="Calibri"/>
                          <a:cs typeface="Calibri"/>
                        </a:rPr>
                        <a:t>Florence Complete </a:t>
                      </a:r>
                      <a:r>
                        <a:rPr sz="1400" spc="-10">
                          <a:latin typeface="Calibri"/>
                          <a:cs typeface="Calibri"/>
                        </a:rPr>
                        <a:t>Street</a:t>
                      </a:r>
                      <a:r>
                        <a:rPr sz="1400" spc="10">
                          <a:latin typeface="Calibri"/>
                          <a:cs typeface="Calibri"/>
                        </a:rPr>
                        <a:t> </a:t>
                      </a:r>
                      <a:r>
                        <a:rPr sz="1400" spc="-5">
                          <a:latin typeface="Calibri"/>
                          <a:cs typeface="Calibri"/>
                        </a:rPr>
                        <a:t>Corridor</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algn="ctr">
                        <a:lnSpc>
                          <a:spcPct val="100000"/>
                        </a:lnSpc>
                        <a:spcBef>
                          <a:spcPts val="940"/>
                        </a:spcBef>
                      </a:pPr>
                      <a:r>
                        <a:rPr sz="1400">
                          <a:latin typeface="Calibri"/>
                          <a:cs typeface="Calibri"/>
                        </a:rPr>
                        <a:t>$24.9</a:t>
                      </a: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940"/>
                        </a:spcBef>
                      </a:pPr>
                      <a:r>
                        <a:rPr sz="1400">
                          <a:latin typeface="Calibri"/>
                          <a:cs typeface="Calibri"/>
                        </a:rPr>
                        <a:t>$</a:t>
                      </a:r>
                      <a:r>
                        <a:rPr sz="1400" spc="-5">
                          <a:latin typeface="Calibri"/>
                          <a:cs typeface="Calibri"/>
                        </a:rPr>
                        <a:t>124.5</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940"/>
                        </a:spcBef>
                      </a:pPr>
                      <a:r>
                        <a:rPr lang="en-US" sz="1400" spc="-10">
                          <a:latin typeface="Calibri"/>
                          <a:cs typeface="Calibri"/>
                        </a:rPr>
                        <a:t>Implementation</a:t>
                      </a:r>
                      <a:endParaRPr lang="en-US"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2"/>
                  </a:ext>
                </a:extLst>
              </a:tr>
              <a:tr h="537114">
                <a:tc>
                  <a:txBody>
                    <a:bodyPr/>
                    <a:lstStyle/>
                    <a:p>
                      <a:pPr marL="94615" marR="0" lvl="0" indent="0">
                        <a:lnSpc>
                          <a:spcPct val="100000"/>
                        </a:lnSpc>
                        <a:spcBef>
                          <a:spcPts val="940"/>
                        </a:spcBef>
                        <a:spcAft>
                          <a:spcPts val="0"/>
                        </a:spcAft>
                        <a:buClrTx/>
                        <a:buSzTx/>
                        <a:buFontTx/>
                        <a:buNone/>
                      </a:pPr>
                      <a:r>
                        <a:rPr lang="en-US" sz="1400" spc="-5">
                          <a:latin typeface="+mn-lt"/>
                          <a:cs typeface="Calibri"/>
                        </a:rPr>
                        <a:t>LB-ELA_0010</a:t>
                      </a:r>
                      <a:endParaRPr sz="1400">
                        <a:latin typeface="+mn-lt"/>
                        <a:cs typeface="Calibri"/>
                      </a:endParaRPr>
                    </a:p>
                  </a:txBody>
                  <a:tcPr marL="0" marR="0" marT="11938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lvl="0">
                        <a:lnSpc>
                          <a:spcPct val="100000"/>
                        </a:lnSpc>
                        <a:spcBef>
                          <a:spcPts val="940"/>
                        </a:spcBef>
                        <a:buNone/>
                      </a:pPr>
                      <a:r>
                        <a:rPr lang="en-US" sz="1400">
                          <a:latin typeface="Calibri"/>
                          <a:cs typeface="Calibri"/>
                        </a:rPr>
                        <a:t>Shoemaker Bridge/Shoreline Drive</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lvl="0" algn="ctr">
                        <a:lnSpc>
                          <a:spcPct val="100000"/>
                        </a:lnSpc>
                        <a:spcBef>
                          <a:spcPts val="940"/>
                        </a:spcBef>
                        <a:buNone/>
                      </a:pPr>
                      <a:r>
                        <a:rPr lang="en-US" sz="1400">
                          <a:latin typeface="Calibri"/>
                          <a:cs typeface="Calibri"/>
                        </a:rPr>
                        <a:t>$9.0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lvl="0" algn="ctr">
                        <a:lnSpc>
                          <a:spcPct val="100000"/>
                        </a:lnSpc>
                        <a:spcBef>
                          <a:spcPts val="940"/>
                        </a:spcBef>
                        <a:buNone/>
                      </a:pPr>
                      <a:r>
                        <a:rPr lang="en-US" sz="1400">
                          <a:latin typeface="Calibri"/>
                          <a:cs typeface="Calibri"/>
                        </a:rPr>
                        <a:t>$560.0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lvl="0">
                        <a:lnSpc>
                          <a:spcPct val="100000"/>
                        </a:lnSpc>
                        <a:spcBef>
                          <a:spcPts val="500"/>
                        </a:spcBef>
                        <a:buNone/>
                      </a:pPr>
                      <a:r>
                        <a:rPr lang="en-US" sz="1400" spc="-10">
                          <a:latin typeface="+mn-lt"/>
                          <a:cs typeface="Calibri"/>
                        </a:rPr>
                        <a:t>Pre-implementation</a:t>
                      </a:r>
                      <a:endParaRPr sz="1400">
                        <a:latin typeface="+mn-lt"/>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891696398"/>
                  </a:ext>
                </a:extLst>
              </a:tr>
              <a:tr h="480028">
                <a:tc>
                  <a:txBody>
                    <a:bodyPr/>
                    <a:lstStyle/>
                    <a:p>
                      <a:pPr marL="94615">
                        <a:lnSpc>
                          <a:spcPct val="100000"/>
                        </a:lnSpc>
                        <a:spcBef>
                          <a:spcPts val="770"/>
                        </a:spcBef>
                      </a:pPr>
                      <a:r>
                        <a:rPr sz="1400" spc="-5">
                          <a:latin typeface="Calibri"/>
                          <a:cs typeface="Calibri"/>
                        </a:rPr>
                        <a:t>LB-ELA_0060</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4615">
                        <a:lnSpc>
                          <a:spcPct val="100000"/>
                        </a:lnSpc>
                        <a:spcBef>
                          <a:spcPts val="770"/>
                        </a:spcBef>
                      </a:pPr>
                      <a:r>
                        <a:rPr sz="1400" spc="-5">
                          <a:latin typeface="Calibri"/>
                          <a:cs typeface="Calibri"/>
                        </a:rPr>
                        <a:t>Alondra Complete </a:t>
                      </a:r>
                      <a:r>
                        <a:rPr sz="1400" spc="-10">
                          <a:latin typeface="Calibri"/>
                          <a:cs typeface="Calibri"/>
                        </a:rPr>
                        <a:t>Street</a:t>
                      </a:r>
                      <a:r>
                        <a:rPr sz="1400" spc="10">
                          <a:latin typeface="Calibri"/>
                          <a:cs typeface="Calibri"/>
                        </a:rPr>
                        <a:t> </a:t>
                      </a:r>
                      <a:r>
                        <a:rPr sz="1400" spc="-5">
                          <a:latin typeface="Calibri"/>
                          <a:cs typeface="Calibri"/>
                        </a:rPr>
                        <a:t>Corridor</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gn="ctr">
                        <a:lnSpc>
                          <a:spcPct val="100000"/>
                        </a:lnSpc>
                        <a:spcBef>
                          <a:spcPts val="770"/>
                        </a:spcBef>
                      </a:pPr>
                      <a:r>
                        <a:rPr sz="1400">
                          <a:latin typeface="Calibri"/>
                          <a:cs typeface="Calibri"/>
                        </a:rPr>
                        <a:t>$9.0</a:t>
                      </a: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735" algn="ctr">
                        <a:lnSpc>
                          <a:spcPct val="100000"/>
                        </a:lnSpc>
                        <a:spcBef>
                          <a:spcPts val="770"/>
                        </a:spcBef>
                      </a:pPr>
                      <a:r>
                        <a:rPr sz="1400">
                          <a:latin typeface="Calibri"/>
                          <a:cs typeface="Calibri"/>
                        </a:rPr>
                        <a:t>$45.0</a:t>
                      </a:r>
                    </a:p>
                  </a:txBody>
                  <a:tcPr marL="0" marR="0" marT="9779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770"/>
                        </a:spcBef>
                      </a:pPr>
                      <a:r>
                        <a:rPr sz="1400" spc="-10">
                          <a:latin typeface="Calibri"/>
                          <a:cs typeface="Calibri"/>
                        </a:rPr>
                        <a:t>Implementation</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522205">
                <a:tc>
                  <a:txBody>
                    <a:bodyPr/>
                    <a:lstStyle/>
                    <a:p>
                      <a:pPr marL="94615">
                        <a:lnSpc>
                          <a:spcPct val="100000"/>
                        </a:lnSpc>
                        <a:spcBef>
                          <a:spcPts val="810"/>
                        </a:spcBef>
                      </a:pPr>
                      <a:r>
                        <a:rPr sz="1400" spc="-5">
                          <a:latin typeface="Calibri"/>
                          <a:cs typeface="Calibri"/>
                        </a:rPr>
                        <a:t>LB-ELA_0061</a:t>
                      </a:r>
                      <a:endParaRPr sz="1400">
                        <a:latin typeface="Calibri"/>
                        <a:cs typeface="Calibri"/>
                      </a:endParaRPr>
                    </a:p>
                  </a:txBody>
                  <a:tcPr marL="0" marR="0" marT="10287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a:lnSpc>
                          <a:spcPct val="100000"/>
                        </a:lnSpc>
                        <a:spcBef>
                          <a:spcPts val="810"/>
                        </a:spcBef>
                      </a:pPr>
                      <a:r>
                        <a:rPr sz="1400" spc="-5">
                          <a:latin typeface="Calibri"/>
                          <a:cs typeface="Calibri"/>
                        </a:rPr>
                        <a:t>Slauson Complete </a:t>
                      </a:r>
                      <a:r>
                        <a:rPr sz="1400" spc="-10">
                          <a:latin typeface="Calibri"/>
                          <a:cs typeface="Calibri"/>
                        </a:rPr>
                        <a:t>Street</a:t>
                      </a:r>
                      <a:r>
                        <a:rPr sz="1400" spc="5">
                          <a:latin typeface="Calibri"/>
                          <a:cs typeface="Calibri"/>
                        </a:rPr>
                        <a:t> </a:t>
                      </a:r>
                      <a:r>
                        <a:rPr sz="1400" spc="-5">
                          <a:latin typeface="Calibri"/>
                          <a:cs typeface="Calibri"/>
                        </a:rPr>
                        <a:t>Corridor</a:t>
                      </a:r>
                      <a:endParaRPr sz="1400">
                        <a:latin typeface="Calibri"/>
                        <a:cs typeface="Calibri"/>
                      </a:endParaRP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810"/>
                        </a:spcBef>
                      </a:pPr>
                      <a:r>
                        <a:rPr sz="1400">
                          <a:latin typeface="Calibri"/>
                          <a:cs typeface="Calibri"/>
                        </a:rPr>
                        <a:t>$3.6</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8735" algn="ctr">
                        <a:lnSpc>
                          <a:spcPct val="100000"/>
                        </a:lnSpc>
                        <a:spcBef>
                          <a:spcPts val="810"/>
                        </a:spcBef>
                      </a:pPr>
                      <a:r>
                        <a:rPr sz="1400">
                          <a:latin typeface="Calibri"/>
                          <a:cs typeface="Calibri"/>
                        </a:rPr>
                        <a:t>$18.0</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810"/>
                        </a:spcBef>
                      </a:pPr>
                      <a:r>
                        <a:rPr sz="1400" spc="-10">
                          <a:latin typeface="Calibri"/>
                          <a:cs typeface="Calibri"/>
                        </a:rPr>
                        <a:t>Implementation</a:t>
                      </a:r>
                      <a:endParaRPr sz="1400">
                        <a:latin typeface="Calibri"/>
                        <a:cs typeface="Calibri"/>
                      </a:endParaRPr>
                    </a:p>
                  </a:txBody>
                  <a:tcPr marL="0" marR="0" marT="10287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4"/>
                  </a:ext>
                </a:extLst>
              </a:tr>
              <a:tr h="522131">
                <a:tc>
                  <a:txBody>
                    <a:bodyPr/>
                    <a:lstStyle/>
                    <a:p>
                      <a:pPr marL="93980">
                        <a:lnSpc>
                          <a:spcPct val="100000"/>
                        </a:lnSpc>
                        <a:spcBef>
                          <a:spcPts val="500"/>
                        </a:spcBef>
                      </a:pPr>
                      <a:r>
                        <a:rPr sz="1400" spc="-5">
                          <a:latin typeface="Calibri"/>
                          <a:cs typeface="Calibri"/>
                        </a:rPr>
                        <a:t>LB-ELA_0062</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3980">
                        <a:lnSpc>
                          <a:spcPct val="100000"/>
                        </a:lnSpc>
                        <a:spcBef>
                          <a:spcPts val="500"/>
                        </a:spcBef>
                      </a:pPr>
                      <a:r>
                        <a:rPr sz="1400" spc="-5">
                          <a:latin typeface="Calibri"/>
                          <a:cs typeface="Calibri"/>
                        </a:rPr>
                        <a:t>Long Beach Complete </a:t>
                      </a:r>
                      <a:r>
                        <a:rPr sz="1400" spc="-10">
                          <a:latin typeface="Calibri"/>
                          <a:cs typeface="Calibri"/>
                        </a:rPr>
                        <a:t>Street</a:t>
                      </a:r>
                      <a:r>
                        <a:rPr sz="1400" spc="20">
                          <a:latin typeface="Calibri"/>
                          <a:cs typeface="Calibri"/>
                        </a:rPr>
                        <a:t> </a:t>
                      </a:r>
                      <a:r>
                        <a:rPr sz="1400" spc="-5">
                          <a:latin typeface="Calibri"/>
                          <a:cs typeface="Calibri"/>
                        </a:rPr>
                        <a:t>Corridor</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6830" algn="ctr">
                        <a:lnSpc>
                          <a:spcPct val="100000"/>
                        </a:lnSpc>
                        <a:spcBef>
                          <a:spcPts val="500"/>
                        </a:spcBef>
                      </a:pPr>
                      <a:r>
                        <a:rPr sz="1400">
                          <a:latin typeface="Calibri"/>
                          <a:cs typeface="Calibri"/>
                        </a:rPr>
                        <a:t>$0.8</a:t>
                      </a: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500"/>
                        </a:spcBef>
                      </a:pPr>
                      <a:r>
                        <a:rPr lang="en-US" sz="1400">
                          <a:latin typeface="Calibri"/>
                          <a:cs typeface="Calibri"/>
                        </a:rPr>
                        <a:t>-</a:t>
                      </a:r>
                      <a:endParaRPr sz="1400">
                        <a:latin typeface="Calibri"/>
                        <a:cs typeface="Calibri"/>
                      </a:endParaRPr>
                    </a:p>
                  </a:txBody>
                  <a:tcPr marL="0" marR="0" marT="6350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500"/>
                        </a:spcBef>
                      </a:pPr>
                      <a:r>
                        <a:rPr sz="1400" spc="-10">
                          <a:latin typeface="Calibri"/>
                          <a:cs typeface="Calibri"/>
                        </a:rPr>
                        <a:t>Pre-implementation</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3186">
                <a:tc gridSpan="2">
                  <a:txBody>
                    <a:bodyPr/>
                    <a:lstStyle/>
                    <a:p>
                      <a:pPr algn="ctr">
                        <a:lnSpc>
                          <a:spcPct val="100000"/>
                        </a:lnSpc>
                        <a:spcBef>
                          <a:spcPts val="885"/>
                        </a:spcBef>
                      </a:pPr>
                      <a:r>
                        <a:rPr sz="1400" b="1">
                          <a:latin typeface="Calibri"/>
                          <a:cs typeface="Calibri"/>
                        </a:rPr>
                        <a:t>Arterial </a:t>
                      </a:r>
                      <a:r>
                        <a:rPr sz="1400" b="1" spc="-10">
                          <a:latin typeface="Calibri"/>
                          <a:cs typeface="Calibri"/>
                        </a:rPr>
                        <a:t>Roadways</a:t>
                      </a:r>
                      <a:r>
                        <a:rPr lang="en-US" sz="1400" b="1" spc="-10">
                          <a:latin typeface="Calibri"/>
                          <a:cs typeface="Calibri"/>
                        </a:rPr>
                        <a:t>/Complete Streets</a:t>
                      </a:r>
                      <a:r>
                        <a:rPr sz="1400" b="1" spc="-10">
                          <a:latin typeface="Calibri"/>
                          <a:cs typeface="Calibri"/>
                        </a:rPr>
                        <a:t> </a:t>
                      </a:r>
                      <a:r>
                        <a:rPr sz="1400" b="1">
                          <a:latin typeface="Calibri"/>
                          <a:cs typeface="Calibri"/>
                        </a:rPr>
                        <a:t>Initial</a:t>
                      </a:r>
                      <a:r>
                        <a:rPr sz="1400" b="1" spc="-90">
                          <a:latin typeface="Calibri"/>
                          <a:cs typeface="Calibri"/>
                        </a:rPr>
                        <a:t> </a:t>
                      </a:r>
                      <a:r>
                        <a:rPr sz="1400" b="1" spc="-10">
                          <a:latin typeface="Calibri"/>
                          <a:cs typeface="Calibri"/>
                        </a:rPr>
                        <a:t>Investment</a:t>
                      </a:r>
                      <a:endParaRPr sz="1400">
                        <a:latin typeface="Calibri"/>
                        <a:cs typeface="Calibri"/>
                      </a:endParaRPr>
                    </a:p>
                  </a:txBody>
                  <a:tcPr marL="0" marR="0" marT="1123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tc hMerge="1">
                  <a:txBody>
                    <a:bodyPr/>
                    <a:lstStyle/>
                    <a:p>
                      <a:endParaRPr/>
                    </a:p>
                  </a:txBody>
                  <a:tcPr marL="0" marR="0" marT="0" marB="0"/>
                </a:tc>
                <a:tc>
                  <a:txBody>
                    <a:bodyPr/>
                    <a:lstStyle/>
                    <a:p>
                      <a:pPr algn="ctr">
                        <a:lnSpc>
                          <a:spcPct val="100000"/>
                        </a:lnSpc>
                        <a:spcBef>
                          <a:spcPts val="730"/>
                        </a:spcBef>
                      </a:pPr>
                      <a:r>
                        <a:rPr lang="en-US" sz="1400" b="1" spc="-5">
                          <a:latin typeface="Calibri"/>
                          <a:cs typeface="Calibri"/>
                        </a:rPr>
                        <a:t>$115.9</a:t>
                      </a:r>
                    </a:p>
                  </a:txBody>
                  <a:tcPr marL="0" marR="0" marT="927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gridSpan="2">
                  <a:txBody>
                    <a:bodyPr/>
                    <a:lstStyle/>
                    <a:p>
                      <a:pPr marL="635" algn="ctr">
                        <a:lnSpc>
                          <a:spcPct val="100000"/>
                        </a:lnSpc>
                        <a:spcBef>
                          <a:spcPts val="730"/>
                        </a:spcBef>
                      </a:pPr>
                      <a:endParaRPr sz="1400" b="1">
                        <a:solidFill>
                          <a:schemeClr val="tx1"/>
                        </a:solidFill>
                        <a:latin typeface="Calibri"/>
                        <a:ea typeface="+mn-ea"/>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extLst>
                  <a:ext uri="{0D108BD9-81ED-4DB2-BD59-A6C34878D82A}">
                    <a16:rowId xmlns:a16="http://schemas.microsoft.com/office/drawing/2014/main" val="10006"/>
                  </a:ext>
                </a:extLst>
              </a:tr>
              <a:tr h="383187">
                <a:tc gridSpan="2">
                  <a:txBody>
                    <a:bodyPr/>
                    <a:lstStyle/>
                    <a:p>
                      <a:pPr marL="1905" algn="ctr">
                        <a:lnSpc>
                          <a:spcPct val="100000"/>
                        </a:lnSpc>
                        <a:spcBef>
                          <a:spcPts val="885"/>
                        </a:spcBef>
                      </a:pPr>
                      <a:r>
                        <a:rPr sz="1400" b="1">
                          <a:latin typeface="Calibri"/>
                          <a:cs typeface="Calibri"/>
                        </a:rPr>
                        <a:t>Arterial </a:t>
                      </a:r>
                      <a:r>
                        <a:rPr sz="1400" b="1" spc="-10">
                          <a:latin typeface="Calibri"/>
                          <a:cs typeface="Calibri"/>
                        </a:rPr>
                        <a:t>Roadways</a:t>
                      </a:r>
                      <a:r>
                        <a:rPr lang="en-US" sz="1400" b="1" spc="-10">
                          <a:latin typeface="Calibri"/>
                          <a:cs typeface="Calibri"/>
                        </a:rPr>
                        <a:t>/Complete Streets </a:t>
                      </a:r>
                      <a:r>
                        <a:rPr sz="1400" b="1">
                          <a:latin typeface="Calibri"/>
                          <a:cs typeface="Calibri"/>
                        </a:rPr>
                        <a:t>Modal</a:t>
                      </a:r>
                      <a:r>
                        <a:rPr sz="1400" b="1" spc="-90">
                          <a:latin typeface="Calibri"/>
                          <a:cs typeface="Calibri"/>
                        </a:rPr>
                        <a:t> </a:t>
                      </a:r>
                      <a:r>
                        <a:rPr sz="1400" b="1" spc="-10">
                          <a:latin typeface="Calibri"/>
                          <a:cs typeface="Calibri"/>
                        </a:rPr>
                        <a:t>Program</a:t>
                      </a:r>
                      <a:endParaRPr sz="1400">
                        <a:latin typeface="Calibri"/>
                        <a:cs typeface="Calibri"/>
                      </a:endParaRPr>
                    </a:p>
                  </a:txBody>
                  <a:tcPr marL="0" marR="0" marT="1123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hMerge="1">
                  <a:txBody>
                    <a:bodyPr/>
                    <a:lstStyle/>
                    <a:p>
                      <a:endParaRPr/>
                    </a:p>
                  </a:txBody>
                  <a:tcPr marL="0" marR="0" marT="0" marB="0"/>
                </a:tc>
                <a:tc>
                  <a:txBody>
                    <a:bodyPr/>
                    <a:lstStyle/>
                    <a:p>
                      <a:pPr marL="635" algn="ctr">
                        <a:lnSpc>
                          <a:spcPct val="100000"/>
                        </a:lnSpc>
                        <a:spcBef>
                          <a:spcPts val="730"/>
                        </a:spcBef>
                      </a:pPr>
                      <a:r>
                        <a:rPr lang="es-419" sz="1400" b="1">
                          <a:latin typeface="Calibri"/>
                          <a:cs typeface="Calibri"/>
                        </a:rPr>
                        <a:t>$72.1</a:t>
                      </a:r>
                    </a:p>
                  </a:txBody>
                  <a:tcPr marL="0" marR="0" marT="927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gn="ctr">
                        <a:lnSpc>
                          <a:spcPct val="100000"/>
                        </a:lnSpc>
                        <a:spcBef>
                          <a:spcPts val="730"/>
                        </a:spcBef>
                      </a:pPr>
                      <a:endParaRPr sz="1400">
                        <a:highlight>
                          <a:srgbClr val="FFFF00"/>
                        </a:highlight>
                        <a:latin typeface="Calibri"/>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7"/>
                  </a:ext>
                </a:extLst>
              </a:tr>
              <a:tr h="550597">
                <a:tc gridSpan="2">
                  <a:txBody>
                    <a:bodyPr/>
                    <a:lstStyle/>
                    <a:p>
                      <a:pPr>
                        <a:lnSpc>
                          <a:spcPct val="100000"/>
                        </a:lnSpc>
                        <a:spcBef>
                          <a:spcPts val="10"/>
                        </a:spcBef>
                      </a:pPr>
                      <a:endParaRPr sz="1400">
                        <a:latin typeface="Times New Roman"/>
                        <a:cs typeface="Times New Roman"/>
                      </a:endParaRPr>
                    </a:p>
                    <a:p>
                      <a:pPr marL="635" algn="ctr">
                        <a:lnSpc>
                          <a:spcPct val="100000"/>
                        </a:lnSpc>
                      </a:pPr>
                      <a:r>
                        <a:rPr sz="1400" b="1" spc="-35">
                          <a:solidFill>
                            <a:srgbClr val="FFFFFF"/>
                          </a:solidFill>
                          <a:latin typeface="Calibri"/>
                          <a:cs typeface="Calibri"/>
                        </a:rPr>
                        <a:t>Total </a:t>
                      </a:r>
                      <a:r>
                        <a:rPr sz="1400" b="1" spc="-10">
                          <a:solidFill>
                            <a:srgbClr val="FFFFFF"/>
                          </a:solidFill>
                          <a:latin typeface="Calibri"/>
                          <a:cs typeface="Calibri"/>
                        </a:rPr>
                        <a:t>Arterial </a:t>
                      </a:r>
                      <a:r>
                        <a:rPr sz="1400" b="1" spc="-15">
                          <a:solidFill>
                            <a:srgbClr val="FFFFFF"/>
                          </a:solidFill>
                          <a:latin typeface="Calibri"/>
                          <a:cs typeface="Calibri"/>
                        </a:rPr>
                        <a:t>Roadways</a:t>
                      </a:r>
                      <a:r>
                        <a:rPr lang="en-US" sz="1400" b="1" spc="-15">
                          <a:solidFill>
                            <a:srgbClr val="FFFFFF"/>
                          </a:solidFill>
                          <a:latin typeface="Calibri"/>
                          <a:cs typeface="Calibri"/>
                        </a:rPr>
                        <a:t>/Complete Streets</a:t>
                      </a:r>
                      <a:r>
                        <a:rPr sz="1400" b="1" spc="25">
                          <a:solidFill>
                            <a:srgbClr val="FFFFFF"/>
                          </a:solidFill>
                          <a:latin typeface="Calibri"/>
                          <a:cs typeface="Calibri"/>
                        </a:rPr>
                        <a:t> </a:t>
                      </a:r>
                      <a:r>
                        <a:rPr sz="1400" b="1" spc="-15">
                          <a:solidFill>
                            <a:srgbClr val="FFFFFF"/>
                          </a:solidFill>
                          <a:latin typeface="Calibri"/>
                          <a:cs typeface="Calibri"/>
                        </a:rPr>
                        <a:t>Investment</a:t>
                      </a:r>
                      <a:endParaRPr sz="1400">
                        <a:latin typeface="Calibri"/>
                        <a:cs typeface="Calibri"/>
                      </a:endParaRPr>
                    </a:p>
                  </a:txBody>
                  <a:tcPr marL="0" marR="0" marT="12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635" algn="ctr">
                        <a:lnSpc>
                          <a:spcPct val="100000"/>
                        </a:lnSpc>
                        <a:spcBef>
                          <a:spcPts val="730"/>
                        </a:spcBef>
                      </a:pPr>
                      <a:endParaRPr lang="es-419" sz="300" b="1">
                        <a:solidFill>
                          <a:schemeClr val="tx1"/>
                        </a:solidFill>
                        <a:latin typeface="Calibri"/>
                        <a:ea typeface="+mn-ea"/>
                        <a:cs typeface="Calibri"/>
                      </a:endParaRPr>
                    </a:p>
                    <a:p>
                      <a:pPr marL="635" algn="ctr">
                        <a:lnSpc>
                          <a:spcPct val="100000"/>
                        </a:lnSpc>
                        <a:spcBef>
                          <a:spcPts val="730"/>
                        </a:spcBef>
                      </a:pPr>
                      <a:r>
                        <a:rPr lang="es-419" sz="1400" b="1">
                          <a:solidFill>
                            <a:schemeClr val="tx1"/>
                          </a:solidFill>
                          <a:latin typeface="Calibri"/>
                          <a:ea typeface="+mn-ea"/>
                          <a:cs typeface="Calibri"/>
                        </a:rPr>
                        <a:t>$188.0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p>
                      <a:pPr marL="0" algn="ctr">
                        <a:lnSpc>
                          <a:spcPct val="100000"/>
                        </a:lnSpc>
                      </a:pPr>
                      <a:endParaRPr lang="en-US" sz="1400" b="1" spc="-5">
                        <a:solidFill>
                          <a:schemeClr val="tx1"/>
                        </a:solidFill>
                        <a:highlight>
                          <a:srgbClr val="FFFF00"/>
                        </a:highlight>
                        <a:latin typeface="Calibri"/>
                        <a:ea typeface="+mn-ea"/>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145A63"/>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8"/>
                  </a:ext>
                </a:extLst>
              </a:tr>
            </a:tbl>
          </a:graphicData>
        </a:graphic>
      </p:graphicFrame>
      <p:sp>
        <p:nvSpPr>
          <p:cNvPr id="6" name="TextBox 5">
            <a:extLst>
              <a:ext uri="{FF2B5EF4-FFF2-40B4-BE49-F238E27FC236}">
                <a16:creationId xmlns:a16="http://schemas.microsoft.com/office/drawing/2014/main" id="{662E2DC4-E8DD-DA90-2515-2EECD589815E}"/>
              </a:ext>
            </a:extLst>
          </p:cNvPr>
          <p:cNvSpPr txBox="1"/>
          <p:nvPr/>
        </p:nvSpPr>
        <p:spPr>
          <a:xfrm>
            <a:off x="7340396" y="5918975"/>
            <a:ext cx="457162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a:ea typeface="+mn-ea"/>
                <a:cs typeface="+mn-cs"/>
              </a:rPr>
              <a:t>*Estimated project costs are totaled from individual city submissions.</a:t>
            </a:r>
          </a:p>
        </p:txBody>
      </p:sp>
      <p:sp>
        <p:nvSpPr>
          <p:cNvPr id="10" name="Title 1">
            <a:extLst>
              <a:ext uri="{FF2B5EF4-FFF2-40B4-BE49-F238E27FC236}">
                <a16:creationId xmlns:a16="http://schemas.microsoft.com/office/drawing/2014/main" id="{080E48D6-85AA-8F97-BB47-AE98BB534D65}"/>
              </a:ext>
            </a:extLst>
          </p:cNvPr>
          <p:cNvSpPr txBox="1">
            <a:spLocks/>
          </p:cNvSpPr>
          <p:nvPr/>
        </p:nvSpPr>
        <p:spPr>
          <a:xfrm>
            <a:off x="508734" y="-214573"/>
            <a:ext cx="9045633" cy="429145"/>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200" b="1" i="0" u="none" strike="noStrike" kern="1200" cap="none" spc="0" normalizeH="0" baseline="0" noProof="0">
                <a:ln>
                  <a:noFill/>
                </a:ln>
                <a:solidFill>
                  <a:prstClr val="white"/>
                </a:solidFill>
                <a:effectLst/>
                <a:uLnTx/>
                <a:uFillTx/>
                <a:latin typeface="Calibri"/>
                <a:ea typeface="+mj-ea"/>
                <a:cs typeface="+mj-cs"/>
              </a:rPr>
            </a:br>
            <a:r>
              <a:rPr kumimoji="0" lang="en-US" sz="3200" b="1" i="0" u="none" strike="noStrike" kern="1200" cap="none" spc="0" normalizeH="0" baseline="0" noProof="0">
                <a:ln>
                  <a:noFill/>
                </a:ln>
                <a:solidFill>
                  <a:prstClr val="white"/>
                </a:solidFill>
                <a:effectLst/>
                <a:uLnTx/>
                <a:uFillTx/>
                <a:latin typeface="Calibri"/>
                <a:ea typeface="+mj-ea"/>
                <a:cs typeface="+mj-cs"/>
              </a:rPr>
              <a:t>Arterial Roadways/Complete Streets</a:t>
            </a:r>
          </a:p>
        </p:txBody>
      </p:sp>
    </p:spTree>
    <p:extLst>
      <p:ext uri="{BB962C8B-B14F-4D97-AF65-F5344CB8AC3E}">
        <p14:creationId xmlns:p14="http://schemas.microsoft.com/office/powerpoint/2010/main" val="858785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35E6058-AD03-B0E6-0262-4F19AC1B3A9A}"/>
              </a:ext>
            </a:extLst>
          </p:cNvPr>
          <p:cNvGraphicFramePr>
            <a:graphicFrameLocks noGrp="1"/>
          </p:cNvGraphicFramePr>
          <p:nvPr>
            <p:extLst>
              <p:ext uri="{D42A27DB-BD31-4B8C-83A1-F6EECF244321}">
                <p14:modId xmlns:p14="http://schemas.microsoft.com/office/powerpoint/2010/main" val="1181514657"/>
              </p:ext>
            </p:extLst>
          </p:nvPr>
        </p:nvGraphicFramePr>
        <p:xfrm>
          <a:off x="47483" y="962588"/>
          <a:ext cx="11758367" cy="5916028"/>
        </p:xfrm>
        <a:graphic>
          <a:graphicData uri="http://schemas.openxmlformats.org/drawingml/2006/table">
            <a:tbl>
              <a:tblPr firstRow="1" firstCol="1" bandRow="1"/>
              <a:tblGrid>
                <a:gridCol w="1882601">
                  <a:extLst>
                    <a:ext uri="{9D8B030D-6E8A-4147-A177-3AD203B41FA5}">
                      <a16:colId xmlns:a16="http://schemas.microsoft.com/office/drawing/2014/main" val="769189767"/>
                    </a:ext>
                  </a:extLst>
                </a:gridCol>
                <a:gridCol w="9875766">
                  <a:extLst>
                    <a:ext uri="{9D8B030D-6E8A-4147-A177-3AD203B41FA5}">
                      <a16:colId xmlns:a16="http://schemas.microsoft.com/office/drawing/2014/main" val="3697790335"/>
                    </a:ext>
                  </a:extLst>
                </a:gridCol>
              </a:tblGrid>
              <a:tr h="174672">
                <a:tc>
                  <a:txBody>
                    <a:bodyPr/>
                    <a:lstStyle/>
                    <a:p>
                      <a:pPr marL="0" marR="0" algn="l" defTabSz="914400" rtl="0" eaLnBrk="1" latinLnBrk="0" hangingPunct="1">
                        <a:lnSpc>
                          <a:spcPct val="97000"/>
                        </a:lnSpc>
                        <a:spcBef>
                          <a:spcPts val="200"/>
                        </a:spcBef>
                        <a:spcAft>
                          <a:spcPts val="200"/>
                        </a:spcAft>
                      </a:pPr>
                      <a:r>
                        <a:rPr lang="en-US" sz="1400" b="1" kern="1200">
                          <a:solidFill>
                            <a:schemeClr val="lt1"/>
                          </a:solidFill>
                          <a:effectLst/>
                          <a:latin typeface="+mn-lt"/>
                          <a:ea typeface="+mn-ea"/>
                          <a:cs typeface="+mn-cs"/>
                        </a:rPr>
                        <a:t>Project/‌Program name</a:t>
                      </a:r>
                    </a:p>
                  </a:txBody>
                  <a:tcPr marL="18953" marR="18953" marT="0" marB="0">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2AB4C8"/>
                    </a:solidFill>
                  </a:tcPr>
                </a:tc>
                <a:tc>
                  <a:txBody>
                    <a:bodyPr/>
                    <a:lstStyle/>
                    <a:p>
                      <a:pPr marL="0" marR="0">
                        <a:lnSpc>
                          <a:spcPct val="92000"/>
                        </a:lnSpc>
                        <a:spcBef>
                          <a:spcPts val="150"/>
                        </a:spcBef>
                        <a:spcAft>
                          <a:spcPts val="150"/>
                        </a:spcAft>
                      </a:pPr>
                      <a:r>
                        <a:rPr lang="en-US" sz="1400">
                          <a:solidFill>
                            <a:srgbClr val="000000"/>
                          </a:solidFill>
                          <a:effectLst/>
                          <a:latin typeface="Calibri"/>
                          <a:ea typeface="Times New Roman" panose="02020603050405020304" pitchFamily="18" charset="0"/>
                          <a:cs typeface="Times New Roman"/>
                        </a:rPr>
                        <a:t>Shoemaker Bridge/‌Shoreline Drive [LB-ELA_0010]</a:t>
                      </a:r>
                      <a:endParaRPr lang="en-US" sz="1400">
                        <a:effectLst/>
                        <a:latin typeface="Calibri"/>
                        <a:ea typeface="Times New Roman" panose="02020603050405020304" pitchFamily="18" charset="0"/>
                        <a:cs typeface="Times New Roman"/>
                      </a:endParaRPr>
                    </a:p>
                  </a:txBody>
                  <a:tcPr marL="18953" marR="18953" marT="0" marB="0">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3761563355"/>
                  </a:ext>
                </a:extLst>
              </a:tr>
              <a:tr h="591503">
                <a:tc>
                  <a:txBody>
                    <a:bodyPr/>
                    <a:lstStyle/>
                    <a:p>
                      <a:pPr marL="0" marR="0" algn="l" defTabSz="914400" rtl="0" eaLnBrk="1" latinLnBrk="0" hangingPunct="1">
                        <a:lnSpc>
                          <a:spcPct val="97000"/>
                        </a:lnSpc>
                        <a:spcBef>
                          <a:spcPts val="200"/>
                        </a:spcBef>
                        <a:spcAft>
                          <a:spcPts val="200"/>
                        </a:spcAft>
                      </a:pPr>
                      <a:r>
                        <a:rPr lang="en-US" sz="1200" b="1" kern="1200">
                          <a:solidFill>
                            <a:schemeClr val="lt1"/>
                          </a:solidFill>
                          <a:effectLst/>
                          <a:latin typeface="+mn-lt"/>
                          <a:ea typeface="+mn-ea"/>
                          <a:cs typeface="+mn-cs"/>
                        </a:rPr>
                        <a:t>Project/‌Program description</a:t>
                      </a:r>
                    </a:p>
                  </a:txBody>
                  <a:tcPr marL="18953" marR="1895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AB4C8"/>
                    </a:solidFill>
                  </a:tcPr>
                </a:tc>
                <a:tc>
                  <a:txBody>
                    <a:bodyPr/>
                    <a:lstStyle/>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I-710 Improvements/‌Shoemaker Bridge Replacement: Replace the Existing Shoemaker Bridge with a New Bridge. The New Bridge Will Be Reduced to Have Two Mixed-Flow Lanes in the NB and in the SB Directions to Tie the Flow into I-710. The New Bridge Will Also Include Pedestrian and Bicycle Access. Additionally, Bicycle, Pedestrian, and Street Enhancements Will Be Provided on Adjacent Thoroughfares.</a:t>
                      </a:r>
                      <a:endParaRPr lang="en-US" sz="1050">
                        <a:effectLst/>
                        <a:latin typeface="Calibri"/>
                        <a:ea typeface="Times New Roman" panose="02020603050405020304" pitchFamily="18" charset="0"/>
                        <a:cs typeface="Times New Roman"/>
                      </a:endParaRPr>
                    </a:p>
                  </a:txBody>
                  <a:tcPr marL="18953" marR="1895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3092079017"/>
                  </a:ext>
                </a:extLst>
              </a:tr>
              <a:tr h="174672">
                <a:tc>
                  <a:txBody>
                    <a:bodyPr/>
                    <a:lstStyle/>
                    <a:p>
                      <a:pPr marL="0" marR="0" algn="l" defTabSz="914400" rtl="0" eaLnBrk="1" latinLnBrk="0" hangingPunct="1">
                        <a:lnSpc>
                          <a:spcPct val="97000"/>
                        </a:lnSpc>
                        <a:spcBef>
                          <a:spcPts val="200"/>
                        </a:spcBef>
                        <a:spcAft>
                          <a:spcPts val="200"/>
                        </a:spcAft>
                      </a:pPr>
                      <a:r>
                        <a:rPr lang="en-US" sz="1200" b="1" kern="1200">
                          <a:solidFill>
                            <a:schemeClr val="lt1"/>
                          </a:solidFill>
                          <a:effectLst/>
                          <a:latin typeface="+mn-lt"/>
                          <a:ea typeface="+mn-ea"/>
                          <a:cs typeface="+mn-cs"/>
                        </a:rPr>
                        <a:t>Project/‌Program lead</a:t>
                      </a:r>
                    </a:p>
                  </a:txBody>
                  <a:tcPr marL="18953" marR="1895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AB4C8"/>
                    </a:solidFill>
                  </a:tcPr>
                </a:tc>
                <a:tc>
                  <a:txBody>
                    <a:bodyPr/>
                    <a:lstStyle/>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Long Beach/‌COG</a:t>
                      </a:r>
                      <a:endParaRPr lang="en-US" sz="1050">
                        <a:effectLst/>
                        <a:latin typeface="Calibri"/>
                        <a:ea typeface="Times New Roman" panose="02020603050405020304" pitchFamily="18" charset="0"/>
                        <a:cs typeface="Times New Roman"/>
                      </a:endParaRPr>
                    </a:p>
                  </a:txBody>
                  <a:tcPr marL="18953" marR="1895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2388149746"/>
                  </a:ext>
                </a:extLst>
              </a:tr>
              <a:tr h="174672">
                <a:tc>
                  <a:txBody>
                    <a:bodyPr/>
                    <a:lstStyle/>
                    <a:p>
                      <a:pPr marL="0" marR="0" algn="l" defTabSz="914400" rtl="0" eaLnBrk="1" latinLnBrk="0" hangingPunct="1">
                        <a:lnSpc>
                          <a:spcPct val="97000"/>
                        </a:lnSpc>
                        <a:spcBef>
                          <a:spcPts val="200"/>
                        </a:spcBef>
                        <a:spcAft>
                          <a:spcPts val="200"/>
                        </a:spcAft>
                      </a:pPr>
                      <a:r>
                        <a:rPr lang="en-US" sz="1200" b="1" kern="1200">
                          <a:solidFill>
                            <a:schemeClr val="lt1"/>
                          </a:solidFill>
                          <a:effectLst/>
                          <a:latin typeface="+mn-lt"/>
                          <a:ea typeface="+mn-ea"/>
                          <a:cs typeface="+mn-cs"/>
                        </a:rPr>
                        <a:t>Metro role</a:t>
                      </a:r>
                    </a:p>
                  </a:txBody>
                  <a:tcPr marL="18953" marR="1895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AB4C8"/>
                    </a:solidFill>
                  </a:tcPr>
                </a:tc>
                <a:tc>
                  <a:txBody>
                    <a:bodyPr/>
                    <a:lstStyle/>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Support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8953" marR="1895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2832417916"/>
                  </a:ext>
                </a:extLst>
              </a:tr>
              <a:tr h="174672">
                <a:tc>
                  <a:txBody>
                    <a:bodyPr/>
                    <a:lstStyle/>
                    <a:p>
                      <a:pPr marL="0" marR="0" algn="l" defTabSz="914400" rtl="0" eaLnBrk="1" latinLnBrk="0" hangingPunct="1">
                        <a:lnSpc>
                          <a:spcPct val="97000"/>
                        </a:lnSpc>
                        <a:spcBef>
                          <a:spcPts val="200"/>
                        </a:spcBef>
                        <a:spcAft>
                          <a:spcPts val="200"/>
                        </a:spcAft>
                      </a:pPr>
                      <a:r>
                        <a:rPr lang="en-US" sz="1200" b="1" kern="1200">
                          <a:solidFill>
                            <a:schemeClr val="lt1"/>
                          </a:solidFill>
                          <a:effectLst/>
                          <a:latin typeface="+mn-lt"/>
                          <a:ea typeface="+mn-ea"/>
                          <a:cs typeface="+mn-cs"/>
                        </a:rPr>
                        <a:t>Location</a:t>
                      </a:r>
                    </a:p>
                  </a:txBody>
                  <a:tcPr marL="18953" marR="1895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AB4C8"/>
                    </a:solidFill>
                  </a:tcPr>
                </a:tc>
                <a:tc>
                  <a:txBody>
                    <a:bodyPr/>
                    <a:lstStyle/>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Long Beach</a:t>
                      </a:r>
                      <a:endParaRPr lang="en-US" sz="1050">
                        <a:effectLst/>
                        <a:latin typeface="Calibri"/>
                        <a:ea typeface="Times New Roman" panose="02020603050405020304" pitchFamily="18" charset="0"/>
                        <a:cs typeface="Times New Roman"/>
                      </a:endParaRPr>
                    </a:p>
                  </a:txBody>
                  <a:tcPr marL="18953" marR="1895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672050939"/>
                  </a:ext>
                </a:extLst>
              </a:tr>
              <a:tr h="174672">
                <a:tc>
                  <a:txBody>
                    <a:bodyPr/>
                    <a:lstStyle/>
                    <a:p>
                      <a:pPr marL="0" marR="0" algn="l" defTabSz="914400" rtl="0" eaLnBrk="1" latinLnBrk="0" hangingPunct="1">
                        <a:lnSpc>
                          <a:spcPct val="97000"/>
                        </a:lnSpc>
                        <a:spcBef>
                          <a:spcPts val="200"/>
                        </a:spcBef>
                        <a:spcAft>
                          <a:spcPts val="200"/>
                        </a:spcAft>
                      </a:pPr>
                      <a:r>
                        <a:rPr lang="en-US" sz="1200" b="1" kern="1200">
                          <a:solidFill>
                            <a:schemeClr val="lt1"/>
                          </a:solidFill>
                          <a:effectLst/>
                          <a:latin typeface="+mn-lt"/>
                          <a:ea typeface="+mn-ea"/>
                          <a:cs typeface="+mn-cs"/>
                        </a:rPr>
                        <a:t>Top scoring goals/‌principles</a:t>
                      </a:r>
                    </a:p>
                  </a:txBody>
                  <a:tcPr marL="18953" marR="1895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AB4C8"/>
                    </a:solidFill>
                  </a:tcPr>
                </a:tc>
                <a:tc>
                  <a:txBody>
                    <a:bodyPr/>
                    <a:lstStyle/>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Safety, Mobility, Equity</a:t>
                      </a:r>
                      <a:endParaRPr lang="en-US" sz="1050">
                        <a:effectLst/>
                        <a:latin typeface="Calibri"/>
                        <a:ea typeface="Times New Roman" panose="02020603050405020304" pitchFamily="18" charset="0"/>
                        <a:cs typeface="Times New Roman"/>
                      </a:endParaRPr>
                    </a:p>
                  </a:txBody>
                  <a:tcPr marL="18953" marR="1895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2241332571"/>
                  </a:ext>
                </a:extLst>
              </a:tr>
              <a:tr h="346765">
                <a:tc>
                  <a:txBody>
                    <a:bodyPr/>
                    <a:lstStyle/>
                    <a:p>
                      <a:pPr marL="0" marR="0" algn="l" defTabSz="914400" rtl="0" eaLnBrk="1" latinLnBrk="0" hangingPunct="1">
                        <a:lnSpc>
                          <a:spcPct val="97000"/>
                        </a:lnSpc>
                        <a:spcBef>
                          <a:spcPts val="200"/>
                        </a:spcBef>
                        <a:spcAft>
                          <a:spcPts val="200"/>
                        </a:spcAft>
                      </a:pPr>
                      <a:r>
                        <a:rPr lang="en-US" sz="1200" b="1" kern="1200">
                          <a:solidFill>
                            <a:schemeClr val="lt1"/>
                          </a:solidFill>
                          <a:effectLst/>
                          <a:latin typeface="+mn-lt"/>
                          <a:ea typeface="+mn-ea"/>
                          <a:cs typeface="+mn-cs"/>
                        </a:rPr>
                        <a:t>Flags</a:t>
                      </a:r>
                    </a:p>
                  </a:txBody>
                  <a:tcPr marL="18953" marR="1895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AB4C8"/>
                    </a:solidFill>
                  </a:tcPr>
                </a:tc>
                <a:tc>
                  <a:txBody>
                    <a:bodyPr/>
                    <a:lstStyle/>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Equity Flag: Moderate</a:t>
                      </a:r>
                      <a:endParaRPr lang="en-US" sz="1050">
                        <a:effectLst/>
                        <a:latin typeface="Calibri"/>
                        <a:ea typeface="Times New Roman" panose="02020603050405020304" pitchFamily="18" charset="0"/>
                        <a:cs typeface="Times New Roman"/>
                      </a:endParaRPr>
                    </a:p>
                    <a:p>
                      <a:pPr marL="0" marR="0">
                        <a:lnSpc>
                          <a:spcPct val="92000"/>
                        </a:lnSpc>
                        <a:spcBef>
                          <a:spcPts val="150"/>
                        </a:spcBef>
                        <a:spcAft>
                          <a:spcPts val="150"/>
                        </a:spcAft>
                      </a:pPr>
                      <a:r>
                        <a:rPr lang="en-US" sz="1050" i="1">
                          <a:solidFill>
                            <a:srgbClr val="000000"/>
                          </a:solidFill>
                          <a:effectLst/>
                          <a:latin typeface="Calibri"/>
                          <a:ea typeface="Times New Roman" panose="02020603050405020304" pitchFamily="18" charset="0"/>
                          <a:cs typeface="Times New Roman"/>
                        </a:rPr>
                        <a:t>See related implementation requirements/‌guidance below to address equity issues</a:t>
                      </a:r>
                      <a:endParaRPr lang="en-US" sz="1050">
                        <a:effectLst/>
                        <a:latin typeface="Calibri"/>
                        <a:ea typeface="Times New Roman" panose="02020603050405020304" pitchFamily="18" charset="0"/>
                        <a:cs typeface="Times New Roman"/>
                      </a:endParaRPr>
                    </a:p>
                  </a:txBody>
                  <a:tcPr marL="18953" marR="1895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1496844482"/>
                  </a:ext>
                </a:extLst>
              </a:tr>
              <a:tr h="197168">
                <a:tc>
                  <a:txBody>
                    <a:bodyPr/>
                    <a:lstStyle/>
                    <a:p>
                      <a:pPr marL="0" marR="0" algn="l" defTabSz="914400" rtl="0" eaLnBrk="1" latinLnBrk="0" hangingPunct="1">
                        <a:lnSpc>
                          <a:spcPct val="97000"/>
                        </a:lnSpc>
                        <a:spcBef>
                          <a:spcPts val="200"/>
                        </a:spcBef>
                        <a:spcAft>
                          <a:spcPts val="200"/>
                        </a:spcAft>
                      </a:pPr>
                      <a:r>
                        <a:rPr lang="en-US" sz="1200" b="1" kern="1200">
                          <a:solidFill>
                            <a:schemeClr val="lt1"/>
                          </a:solidFill>
                          <a:effectLst/>
                          <a:latin typeface="+mn-lt"/>
                          <a:ea typeface="+mn-ea"/>
                          <a:cs typeface="+mn-cs"/>
                        </a:rPr>
                        <a:t>Modes</a:t>
                      </a:r>
                    </a:p>
                  </a:txBody>
                  <a:tcPr marL="18953" marR="1895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AB4C8"/>
                    </a:solidFill>
                  </a:tcPr>
                </a:tc>
                <a:tc>
                  <a:txBody>
                    <a:bodyPr/>
                    <a:lstStyle/>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Arterial Roadway, Freeway Safety and Interchange Improvements, Active Transportation</a:t>
                      </a:r>
                      <a:endParaRPr lang="en-US" sz="1050">
                        <a:effectLst/>
                        <a:latin typeface="Calibri"/>
                        <a:ea typeface="Times New Roman" panose="02020603050405020304" pitchFamily="18" charset="0"/>
                        <a:cs typeface="Times New Roman"/>
                      </a:endParaRPr>
                    </a:p>
                  </a:txBody>
                  <a:tcPr marL="18953" marR="1895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3826031234"/>
                  </a:ext>
                </a:extLst>
              </a:tr>
              <a:tr h="174672">
                <a:tc>
                  <a:txBody>
                    <a:bodyPr/>
                    <a:lstStyle/>
                    <a:p>
                      <a:pPr marL="0" marR="0" algn="l" defTabSz="914400" rtl="0" eaLnBrk="1" latinLnBrk="0" hangingPunct="1">
                        <a:lnSpc>
                          <a:spcPct val="97000"/>
                        </a:lnSpc>
                        <a:spcBef>
                          <a:spcPts val="200"/>
                        </a:spcBef>
                        <a:spcAft>
                          <a:spcPts val="200"/>
                        </a:spcAft>
                      </a:pPr>
                      <a:r>
                        <a:rPr lang="en-US" sz="1200" b="1" kern="1200">
                          <a:solidFill>
                            <a:schemeClr val="lt1"/>
                          </a:solidFill>
                          <a:effectLst/>
                          <a:latin typeface="+mn-lt"/>
                          <a:ea typeface="+mn-ea"/>
                          <a:cs typeface="+mn-cs"/>
                        </a:rPr>
                        <a:t>Phase</a:t>
                      </a:r>
                    </a:p>
                  </a:txBody>
                  <a:tcPr marL="18953" marR="1895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AB4C8"/>
                    </a:solidFill>
                  </a:tcPr>
                </a:tc>
                <a:tc>
                  <a:txBody>
                    <a:bodyPr/>
                    <a:lstStyle/>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Pre-Implementation</a:t>
                      </a:r>
                      <a:endParaRPr lang="en-US" sz="1050">
                        <a:effectLst/>
                        <a:latin typeface="Calibri"/>
                        <a:ea typeface="Times New Roman" panose="02020603050405020304" pitchFamily="18" charset="0"/>
                        <a:cs typeface="Times New Roman"/>
                      </a:endParaRPr>
                    </a:p>
                  </a:txBody>
                  <a:tcPr marL="18953" marR="1895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4162748140"/>
                  </a:ext>
                </a:extLst>
              </a:tr>
              <a:tr h="1383615">
                <a:tc>
                  <a:txBody>
                    <a:bodyPr/>
                    <a:lstStyle/>
                    <a:p>
                      <a:pPr marL="0" marR="0" algn="l" defTabSz="914400" rtl="0" eaLnBrk="1" latinLnBrk="0" hangingPunct="1">
                        <a:lnSpc>
                          <a:spcPct val="97000"/>
                        </a:lnSpc>
                        <a:spcBef>
                          <a:spcPts val="200"/>
                        </a:spcBef>
                        <a:spcAft>
                          <a:spcPts val="200"/>
                        </a:spcAft>
                      </a:pPr>
                      <a:r>
                        <a:rPr lang="en-US" sz="1200" b="1" kern="1200">
                          <a:solidFill>
                            <a:schemeClr val="lt1"/>
                          </a:solidFill>
                          <a:effectLst/>
                          <a:latin typeface="+mn-lt"/>
                          <a:ea typeface="+mn-ea"/>
                          <a:cs typeface="+mn-cs"/>
                        </a:rPr>
                        <a:t>Implementation requirements/‌guidance</a:t>
                      </a:r>
                    </a:p>
                  </a:txBody>
                  <a:tcPr marL="18953" marR="1895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AB4C8"/>
                    </a:solidFill>
                  </a:tcPr>
                </a:tc>
                <a:tc>
                  <a:txBody>
                    <a:bodyPr/>
                    <a:lstStyle/>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Although the Investment Plan investment is recommended for design-only, there are several implementation recommendations when the project continues to implementation:</a:t>
                      </a:r>
                      <a:endParaRPr lang="en-US" sz="1050">
                        <a:effectLst/>
                        <a:latin typeface="Calibri"/>
                        <a:ea typeface="Times New Roman" panose="02020603050405020304" pitchFamily="18" charset="0"/>
                        <a:cs typeface="Times New Roman"/>
                      </a:endParaRPr>
                    </a:p>
                    <a:p>
                      <a:pPr marL="0" marR="0">
                        <a:lnSpc>
                          <a:spcPct val="92000"/>
                        </a:lnSpc>
                        <a:spcBef>
                          <a:spcPts val="150"/>
                        </a:spcBef>
                        <a:spcAft>
                          <a:spcPts val="150"/>
                        </a:spcAft>
                      </a:pPr>
                      <a:r>
                        <a:rPr lang="en-US" sz="1050" b="1" spc="-20">
                          <a:solidFill>
                            <a:srgbClr val="000000"/>
                          </a:solidFill>
                          <a:effectLst/>
                          <a:latin typeface="Calibri"/>
                          <a:ea typeface="Times New Roman" panose="02020603050405020304" pitchFamily="18" charset="0"/>
                          <a:cs typeface="Times New Roman"/>
                        </a:rPr>
                        <a:t>Displacements and Physical Impacts:</a:t>
                      </a:r>
                      <a:r>
                        <a:rPr lang="en-US" sz="1050" spc="-20">
                          <a:solidFill>
                            <a:srgbClr val="000000"/>
                          </a:solidFill>
                          <a:effectLst/>
                          <a:latin typeface="Calibri"/>
                          <a:ea typeface="Times New Roman" panose="02020603050405020304" pitchFamily="18" charset="0"/>
                          <a:cs typeface="Times New Roman"/>
                        </a:rPr>
                        <a:t> The project entails a major roadway redesign and bridge reconstruction with both temporary and permanent impacts to the existing right-of-way and surrounding recreational facilities, however the project will result in a permanent net gain in parkland acres due to roadway consolidation. Design should minimize impacts to existing facilities where possible, and Long Beach should proactively engage the community to set expectations around the project’s potential impacts, in the context of its broader benefits.</a:t>
                      </a:r>
                      <a:endParaRPr lang="en-US" sz="1050">
                        <a:effectLst/>
                        <a:latin typeface="Calibri"/>
                        <a:ea typeface="Times New Roman" panose="02020603050405020304" pitchFamily="18" charset="0"/>
                        <a:cs typeface="Times New Roman"/>
                      </a:endParaRPr>
                    </a:p>
                    <a:p>
                      <a:pPr marL="0" marR="0">
                        <a:lnSpc>
                          <a:spcPct val="92000"/>
                        </a:lnSpc>
                        <a:spcBef>
                          <a:spcPts val="150"/>
                        </a:spcBef>
                        <a:spcAft>
                          <a:spcPts val="150"/>
                        </a:spcAft>
                      </a:pPr>
                      <a:r>
                        <a:rPr lang="en-US" sz="1050" b="1">
                          <a:solidFill>
                            <a:srgbClr val="000000"/>
                          </a:solidFill>
                          <a:effectLst/>
                          <a:latin typeface="Calibri"/>
                          <a:ea typeface="Times New Roman" panose="02020603050405020304" pitchFamily="18" charset="0"/>
                          <a:cs typeface="Times New Roman"/>
                        </a:rPr>
                        <a:t>Construction Impacts:</a:t>
                      </a:r>
                      <a:r>
                        <a:rPr lang="en-US" sz="1050">
                          <a:solidFill>
                            <a:srgbClr val="000000"/>
                          </a:solidFill>
                          <a:effectLst/>
                          <a:latin typeface="Calibri"/>
                          <a:ea typeface="Times New Roman" panose="02020603050405020304" pitchFamily="18" charset="0"/>
                          <a:cs typeface="Times New Roman"/>
                        </a:rPr>
                        <a:t> Noise pollution, dust emissions, traffic delays/‌diversion, interruptions to recreational facility access, and business interruptions should be carefully assessed and planned with mitigation strategies in place.</a:t>
                      </a:r>
                      <a:endParaRPr lang="en-US" sz="1050">
                        <a:effectLst/>
                        <a:latin typeface="Calibri"/>
                        <a:ea typeface="Times New Roman" panose="02020603050405020304" pitchFamily="18" charset="0"/>
                        <a:cs typeface="Times New Roman"/>
                      </a:endParaRPr>
                    </a:p>
                  </a:txBody>
                  <a:tcPr marL="18953" marR="1895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2485366932"/>
                  </a:ext>
                </a:extLst>
              </a:tr>
              <a:tr h="557701">
                <a:tc>
                  <a:txBody>
                    <a:bodyPr/>
                    <a:lstStyle/>
                    <a:p>
                      <a:pPr marL="0" marR="0" algn="l" defTabSz="914400" rtl="0" eaLnBrk="1" latinLnBrk="0" hangingPunct="1">
                        <a:lnSpc>
                          <a:spcPct val="97000"/>
                        </a:lnSpc>
                        <a:spcBef>
                          <a:spcPts val="200"/>
                        </a:spcBef>
                        <a:spcAft>
                          <a:spcPts val="200"/>
                        </a:spcAft>
                      </a:pPr>
                      <a:r>
                        <a:rPr lang="en-US" sz="1200" b="1" kern="1200">
                          <a:solidFill>
                            <a:schemeClr val="lt1"/>
                          </a:solidFill>
                          <a:effectLst/>
                          <a:latin typeface="+mn-lt"/>
                          <a:ea typeface="+mn-ea"/>
                          <a:cs typeface="+mn-cs"/>
                        </a:rPr>
                        <a:t>Potential for packaging</a:t>
                      </a:r>
                    </a:p>
                  </a:txBody>
                  <a:tcPr marL="18953" marR="1895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AB4C8"/>
                    </a:solidFill>
                  </a:tcPr>
                </a:tc>
                <a:tc>
                  <a:txBody>
                    <a:bodyPr/>
                    <a:lstStyle/>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Congestion Pricing [LB-ELA_0153]</a:t>
                      </a:r>
                      <a:endParaRPr lang="en-US" sz="1050">
                        <a:effectLst/>
                        <a:latin typeface="Calibri"/>
                        <a:ea typeface="Times New Roman" panose="02020603050405020304" pitchFamily="18" charset="0"/>
                        <a:cs typeface="Times New Roman"/>
                      </a:endParaRPr>
                    </a:p>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I-710 LA River Bike Path [LB-ELA_0055]</a:t>
                      </a:r>
                      <a:endParaRPr lang="en-US" sz="1050">
                        <a:effectLst/>
                        <a:latin typeface="Calibri"/>
                        <a:ea typeface="Times New Roman" panose="02020603050405020304" pitchFamily="18" charset="0"/>
                        <a:cs typeface="Times New Roman"/>
                      </a:endParaRPr>
                    </a:p>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Integrated corridor management (ICM) Phase 2 Ocean Blvd to SR-91 [new proposed project]</a:t>
                      </a:r>
                      <a:endParaRPr lang="en-US" sz="1050">
                        <a:effectLst/>
                        <a:latin typeface="Calibri"/>
                        <a:ea typeface="Times New Roman" panose="02020603050405020304" pitchFamily="18" charset="0"/>
                        <a:cs typeface="Times New Roman"/>
                      </a:endParaRPr>
                    </a:p>
                  </a:txBody>
                  <a:tcPr marL="18953" marR="1895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3094617256"/>
                  </a:ext>
                </a:extLst>
              </a:tr>
              <a:tr h="174672">
                <a:tc>
                  <a:txBody>
                    <a:bodyPr/>
                    <a:lstStyle/>
                    <a:p>
                      <a:pPr marL="0" marR="0" algn="l" defTabSz="914400" rtl="0" eaLnBrk="1" latinLnBrk="0" hangingPunct="1">
                        <a:lnSpc>
                          <a:spcPct val="97000"/>
                        </a:lnSpc>
                        <a:spcBef>
                          <a:spcPts val="200"/>
                        </a:spcBef>
                        <a:spcAft>
                          <a:spcPts val="200"/>
                        </a:spcAft>
                      </a:pPr>
                      <a:r>
                        <a:rPr lang="en-US" sz="1200" b="1" kern="1200">
                          <a:solidFill>
                            <a:schemeClr val="lt1"/>
                          </a:solidFill>
                          <a:effectLst/>
                          <a:latin typeface="+mn-lt"/>
                          <a:ea typeface="+mn-ea"/>
                          <a:cs typeface="+mn-cs"/>
                        </a:rPr>
                        <a:t>Estimated cost</a:t>
                      </a:r>
                    </a:p>
                  </a:txBody>
                  <a:tcPr marL="18953" marR="1895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AB4C8"/>
                    </a:solidFill>
                  </a:tcPr>
                </a:tc>
                <a:tc>
                  <a:txBody>
                    <a:bodyPr/>
                    <a:lstStyle/>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$500 million</a:t>
                      </a:r>
                      <a:endParaRPr lang="en-US" sz="1050">
                        <a:effectLst/>
                        <a:latin typeface="Calibri"/>
                        <a:ea typeface="Times New Roman" panose="02020603050405020304" pitchFamily="18" charset="0"/>
                        <a:cs typeface="Times New Roman"/>
                      </a:endParaRPr>
                    </a:p>
                  </a:txBody>
                  <a:tcPr marL="18953" marR="1895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3688148720"/>
                  </a:ext>
                </a:extLst>
              </a:tr>
              <a:tr h="174672">
                <a:tc>
                  <a:txBody>
                    <a:bodyPr/>
                    <a:lstStyle/>
                    <a:p>
                      <a:pPr marL="0" marR="0" algn="l" defTabSz="914400" rtl="0" eaLnBrk="1" latinLnBrk="0" hangingPunct="1">
                        <a:lnSpc>
                          <a:spcPct val="97000"/>
                        </a:lnSpc>
                        <a:spcBef>
                          <a:spcPts val="200"/>
                        </a:spcBef>
                        <a:spcAft>
                          <a:spcPts val="200"/>
                        </a:spcAft>
                      </a:pPr>
                      <a:r>
                        <a:rPr lang="en-US" sz="1200" b="1" kern="1200">
                          <a:solidFill>
                            <a:schemeClr val="lt1"/>
                          </a:solidFill>
                          <a:effectLst/>
                          <a:latin typeface="+mn-lt"/>
                          <a:ea typeface="+mn-ea"/>
                          <a:cs typeface="+mn-cs"/>
                        </a:rPr>
                        <a:t>Potential funding sources</a:t>
                      </a:r>
                    </a:p>
                  </a:txBody>
                  <a:tcPr marL="18953" marR="1895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AB4C8"/>
                    </a:solidFill>
                  </a:tcPr>
                </a:tc>
                <a:tc>
                  <a:txBody>
                    <a:bodyPr/>
                    <a:lstStyle/>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BIP, RAISE, INFRA, TCEP</a:t>
                      </a:r>
                      <a:endParaRPr lang="en-US" sz="1050">
                        <a:effectLst/>
                        <a:latin typeface="Calibri"/>
                        <a:ea typeface="Times New Roman" panose="02020603050405020304" pitchFamily="18" charset="0"/>
                        <a:cs typeface="Times New Roman"/>
                      </a:endParaRPr>
                    </a:p>
                  </a:txBody>
                  <a:tcPr marL="18953" marR="1895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3070605623"/>
                  </a:ext>
                </a:extLst>
              </a:tr>
              <a:tr h="1019524">
                <a:tc>
                  <a:txBody>
                    <a:bodyPr/>
                    <a:lstStyle/>
                    <a:p>
                      <a:pPr marL="0" marR="0" algn="l" rtl="0" eaLnBrk="1" latinLnBrk="0" hangingPunct="1">
                        <a:lnSpc>
                          <a:spcPct val="97000"/>
                        </a:lnSpc>
                        <a:spcBef>
                          <a:spcPts val="200"/>
                        </a:spcBef>
                        <a:spcAft>
                          <a:spcPts val="200"/>
                        </a:spcAft>
                      </a:pPr>
                      <a:r>
                        <a:rPr lang="en-US" sz="1200" b="1" kern="1200">
                          <a:solidFill>
                            <a:schemeClr val="lt1"/>
                          </a:solidFill>
                          <a:effectLst/>
                          <a:latin typeface="+mn-lt"/>
                          <a:ea typeface="+mn-ea"/>
                          <a:cs typeface="+mn-cs"/>
                        </a:rPr>
                        <a:t>Grant matching fund requirements </a:t>
                      </a:r>
                    </a:p>
                  </a:txBody>
                  <a:tcPr marL="18953" marR="1895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AB4C8"/>
                    </a:solidFill>
                  </a:tcPr>
                </a:tc>
                <a:tc>
                  <a:txBody>
                    <a:bodyPr/>
                    <a:lstStyle/>
                    <a:p>
                      <a:pPr marL="0" marR="0">
                        <a:lnSpc>
                          <a:spcPct val="92000"/>
                        </a:lnSpc>
                        <a:spcBef>
                          <a:spcPts val="150"/>
                        </a:spcBef>
                        <a:spcAft>
                          <a:spcPts val="150"/>
                        </a:spcAft>
                      </a:pPr>
                      <a:r>
                        <a:rPr lang="en-US" sz="1050">
                          <a:solidFill>
                            <a:srgbClr val="000000"/>
                          </a:solidFill>
                          <a:effectLst/>
                          <a:latin typeface="Calibri"/>
                          <a:ea typeface="Calibri"/>
                          <a:cs typeface="Calibri"/>
                        </a:rPr>
                        <a:t>Minimum Local Match:</a:t>
                      </a:r>
                      <a:endParaRPr lang="en-US" sz="1100">
                        <a:effectLst/>
                        <a:latin typeface="Calibri"/>
                        <a:ea typeface="Calibri"/>
                        <a:cs typeface="Calibri"/>
                      </a:endParaRPr>
                    </a:p>
                    <a:p>
                      <a:pPr marL="0" marR="0">
                        <a:lnSpc>
                          <a:spcPct val="92000"/>
                        </a:lnSpc>
                        <a:spcBef>
                          <a:spcPts val="150"/>
                        </a:spcBef>
                        <a:spcAft>
                          <a:spcPts val="150"/>
                        </a:spcAft>
                      </a:pPr>
                      <a:r>
                        <a:rPr lang="en-US" sz="1050">
                          <a:solidFill>
                            <a:srgbClr val="000000"/>
                          </a:solidFill>
                          <a:effectLst/>
                          <a:latin typeface="Calibri"/>
                          <a:ea typeface="Calibri"/>
                          <a:cs typeface="Calibri"/>
                        </a:rPr>
                        <a:t>0% – RAISE (Rural, HDC, APP), TCEP (if Caltrans nominated)</a:t>
                      </a:r>
                      <a:br>
                        <a:rPr lang="en-US" sz="1050">
                          <a:solidFill>
                            <a:srgbClr val="000000"/>
                          </a:solidFill>
                          <a:effectLst/>
                          <a:latin typeface="Calibri"/>
                          <a:ea typeface="Calibri"/>
                          <a:cs typeface="Arial"/>
                        </a:rPr>
                      </a:br>
                      <a:r>
                        <a:rPr lang="en-US" sz="1050">
                          <a:solidFill>
                            <a:srgbClr val="000000"/>
                          </a:solidFill>
                          <a:effectLst/>
                          <a:latin typeface="Calibri"/>
                          <a:ea typeface="Calibri"/>
                          <a:cs typeface="Calibri"/>
                        </a:rPr>
                        <a:t>20% – RAISE (Urban), BIP (Planning, non-large bridge)</a:t>
                      </a:r>
                      <a:endParaRPr lang="en-US" sz="1100">
                        <a:effectLst/>
                        <a:latin typeface="Calibri"/>
                        <a:ea typeface="Calibri"/>
                        <a:cs typeface="Calibri"/>
                      </a:endParaRPr>
                    </a:p>
                    <a:p>
                      <a:pPr marL="0" marR="0">
                        <a:lnSpc>
                          <a:spcPct val="92000"/>
                        </a:lnSpc>
                        <a:spcBef>
                          <a:spcPts val="150"/>
                        </a:spcBef>
                        <a:spcAft>
                          <a:spcPts val="150"/>
                        </a:spcAft>
                      </a:pPr>
                      <a:r>
                        <a:rPr lang="en-US" sz="1050">
                          <a:solidFill>
                            <a:srgbClr val="000000"/>
                          </a:solidFill>
                          <a:effectLst/>
                          <a:latin typeface="Calibri"/>
                          <a:ea typeface="Calibri"/>
                          <a:cs typeface="Arial"/>
                        </a:rPr>
                        <a:t>30% – TCEP</a:t>
                      </a:r>
                      <a:endParaRPr lang="en-US" sz="1100">
                        <a:effectLst/>
                        <a:latin typeface="Calibri"/>
                        <a:ea typeface="Calibri"/>
                        <a:cs typeface="Arial"/>
                      </a:endParaRPr>
                    </a:p>
                    <a:p>
                      <a:pPr marL="0" marR="0">
                        <a:lnSpc>
                          <a:spcPct val="92000"/>
                        </a:lnSpc>
                        <a:spcBef>
                          <a:spcPts val="150"/>
                        </a:spcBef>
                        <a:spcAft>
                          <a:spcPts val="150"/>
                        </a:spcAft>
                      </a:pPr>
                      <a:r>
                        <a:rPr lang="en-US" sz="1050">
                          <a:solidFill>
                            <a:srgbClr val="000000"/>
                          </a:solidFill>
                          <a:effectLst/>
                          <a:latin typeface="Calibri"/>
                          <a:ea typeface="Calibri"/>
                          <a:cs typeface="Arial"/>
                        </a:rPr>
                        <a:t>40% – INFRA </a:t>
                      </a:r>
                      <a:br>
                        <a:rPr lang="en-US" sz="1050">
                          <a:solidFill>
                            <a:srgbClr val="000000"/>
                          </a:solidFill>
                          <a:effectLst/>
                          <a:latin typeface="Calibri"/>
                          <a:ea typeface="Calibri"/>
                          <a:cs typeface="Arial"/>
                        </a:rPr>
                      </a:br>
                      <a:r>
                        <a:rPr lang="en-US" sz="1050">
                          <a:solidFill>
                            <a:srgbClr val="000000"/>
                          </a:solidFill>
                          <a:effectLst/>
                          <a:latin typeface="Calibri"/>
                          <a:ea typeface="Calibri"/>
                          <a:cs typeface="Calibri"/>
                        </a:rPr>
                        <a:t>50% – BIP (large bridge)</a:t>
                      </a:r>
                      <a:endParaRPr lang="en-US" sz="1100">
                        <a:effectLst/>
                        <a:latin typeface="Calibri"/>
                        <a:ea typeface="Calibri"/>
                        <a:cs typeface="Calibri"/>
                      </a:endParaRPr>
                    </a:p>
                  </a:txBody>
                  <a:tcPr marL="18953" marR="1895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390625304"/>
                  </a:ext>
                </a:extLst>
              </a:tr>
              <a:tr h="349344">
                <a:tc>
                  <a:txBody>
                    <a:bodyPr/>
                    <a:lstStyle/>
                    <a:p>
                      <a:pPr marL="0" marR="0" algn="l" rtl="0" eaLnBrk="1" latinLnBrk="0" hangingPunct="1">
                        <a:lnSpc>
                          <a:spcPct val="97000"/>
                        </a:lnSpc>
                        <a:spcBef>
                          <a:spcPts val="200"/>
                        </a:spcBef>
                        <a:spcAft>
                          <a:spcPts val="200"/>
                        </a:spcAft>
                      </a:pPr>
                      <a:r>
                        <a:rPr lang="en-US" sz="1200" b="1" kern="1200">
                          <a:solidFill>
                            <a:schemeClr val="lt1"/>
                          </a:solidFill>
                          <a:effectLst/>
                          <a:latin typeface="+mn-lt"/>
                          <a:ea typeface="+mn-ea"/>
                          <a:cs typeface="+mn-cs"/>
                        </a:rPr>
                        <a:t>Recommended Measure R/M investment </a:t>
                      </a:r>
                    </a:p>
                  </a:txBody>
                  <a:tcPr marL="18953" marR="18953"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2AB4C8"/>
                    </a:solidFill>
                  </a:tcPr>
                </a:tc>
                <a:tc>
                  <a:txBody>
                    <a:bodyPr/>
                    <a:lstStyle/>
                    <a:p>
                      <a:pPr marL="0" marR="0">
                        <a:lnSpc>
                          <a:spcPct val="92000"/>
                        </a:lnSpc>
                        <a:spcBef>
                          <a:spcPts val="150"/>
                        </a:spcBef>
                        <a:spcAft>
                          <a:spcPts val="150"/>
                        </a:spcAft>
                      </a:pPr>
                      <a:r>
                        <a:rPr lang="en-US" sz="1050">
                          <a:solidFill>
                            <a:srgbClr val="000000"/>
                          </a:solidFill>
                          <a:effectLst/>
                          <a:latin typeface="Calibri"/>
                          <a:ea typeface="Times New Roman" panose="02020603050405020304" pitchFamily="18" charset="0"/>
                          <a:cs typeface="Times New Roman"/>
                        </a:rPr>
                        <a:t>$9.03 million (for partial design)</a:t>
                      </a:r>
                      <a:endParaRPr lang="en-US" sz="1050">
                        <a:effectLst/>
                        <a:latin typeface="Calibri"/>
                        <a:ea typeface="Times New Roman" panose="02020603050405020304" pitchFamily="18" charset="0"/>
                        <a:cs typeface="Times New Roman"/>
                      </a:endParaRPr>
                    </a:p>
                  </a:txBody>
                  <a:tcPr marL="18953" marR="18953"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CDE5EB"/>
                    </a:solidFill>
                  </a:tcPr>
                </a:tc>
                <a:extLst>
                  <a:ext uri="{0D108BD9-81ED-4DB2-BD59-A6C34878D82A}">
                    <a16:rowId xmlns:a16="http://schemas.microsoft.com/office/drawing/2014/main" val="1806612266"/>
                  </a:ext>
                </a:extLst>
              </a:tr>
            </a:tbl>
          </a:graphicData>
        </a:graphic>
      </p:graphicFrame>
      <p:sp>
        <p:nvSpPr>
          <p:cNvPr id="5" name="Title 1">
            <a:extLst>
              <a:ext uri="{FF2B5EF4-FFF2-40B4-BE49-F238E27FC236}">
                <a16:creationId xmlns:a16="http://schemas.microsoft.com/office/drawing/2014/main" id="{D17C6878-0516-61B2-5A7B-990E657B413B}"/>
              </a:ext>
            </a:extLst>
          </p:cNvPr>
          <p:cNvSpPr txBox="1">
            <a:spLocks/>
          </p:cNvSpPr>
          <p:nvPr/>
        </p:nvSpPr>
        <p:spPr>
          <a:xfrm>
            <a:off x="508734" y="-214573"/>
            <a:ext cx="9045633" cy="429145"/>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200" b="1" i="0" u="none" strike="noStrike" kern="1200" cap="none" spc="0" normalizeH="0" baseline="0" noProof="0">
                <a:ln>
                  <a:noFill/>
                </a:ln>
                <a:solidFill>
                  <a:prstClr val="white"/>
                </a:solidFill>
                <a:effectLst/>
                <a:uLnTx/>
                <a:uFillTx/>
                <a:latin typeface="Calibri"/>
                <a:ea typeface="+mj-ea"/>
                <a:cs typeface="+mj-cs"/>
              </a:rPr>
            </a:br>
            <a:r>
              <a:rPr kumimoji="0" lang="en-US" sz="3200" b="1" i="0" u="none" strike="noStrike" kern="1200" cap="none" spc="0" normalizeH="0" baseline="0" noProof="0">
                <a:ln>
                  <a:noFill/>
                </a:ln>
                <a:solidFill>
                  <a:prstClr val="white"/>
                </a:solidFill>
                <a:effectLst/>
                <a:uLnTx/>
                <a:uFillTx/>
                <a:latin typeface="Calibri"/>
                <a:ea typeface="+mj-ea"/>
                <a:cs typeface="+mj-cs"/>
              </a:rPr>
              <a:t>Arterial Roadways/Complete Streets</a:t>
            </a:r>
          </a:p>
        </p:txBody>
      </p:sp>
      <p:pic>
        <p:nvPicPr>
          <p:cNvPr id="9" name="Picture 8">
            <a:extLst>
              <a:ext uri="{FF2B5EF4-FFF2-40B4-BE49-F238E27FC236}">
                <a16:creationId xmlns:a16="http://schemas.microsoft.com/office/drawing/2014/main" id="{FF3F3853-4EE8-AF1D-D1FD-D81637C546FE}"/>
              </a:ext>
            </a:extLst>
          </p:cNvPr>
          <p:cNvPicPr>
            <a:picLocks noChangeAspect="1"/>
          </p:cNvPicPr>
          <p:nvPr/>
        </p:nvPicPr>
        <p:blipFill>
          <a:blip r:embed="rId2"/>
          <a:stretch>
            <a:fillRect/>
          </a:stretch>
        </p:blipFill>
        <p:spPr>
          <a:xfrm>
            <a:off x="9757368" y="5484903"/>
            <a:ext cx="2197696" cy="377985"/>
          </a:xfrm>
          <a:prstGeom prst="rect">
            <a:avLst/>
          </a:prstGeom>
        </p:spPr>
      </p:pic>
    </p:spTree>
    <p:extLst>
      <p:ext uri="{BB962C8B-B14F-4D97-AF65-F5344CB8AC3E}">
        <p14:creationId xmlns:p14="http://schemas.microsoft.com/office/powerpoint/2010/main" val="2351753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aption:Ariel view of a complete street in NC">
            <a:extLst>
              <a:ext uri="{FF2B5EF4-FFF2-40B4-BE49-F238E27FC236}">
                <a16:creationId xmlns:a16="http://schemas.microsoft.com/office/drawing/2014/main" id="{1ACD612F-E87D-6222-73A9-732941DBF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484" y="3724342"/>
            <a:ext cx="3158625" cy="19429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E4FC56-D637-7C93-1E34-2375546A588C}"/>
              </a:ext>
            </a:extLst>
          </p:cNvPr>
          <p:cNvSpPr>
            <a:spLocks noGrp="1"/>
          </p:cNvSpPr>
          <p:nvPr>
            <p:ph type="title"/>
          </p:nvPr>
        </p:nvSpPr>
        <p:spPr/>
        <p:txBody>
          <a:bodyPr/>
          <a:lstStyle/>
          <a:p>
            <a:r>
              <a:rPr lang="en-US"/>
              <a:t>Arterial Roadways/Complete Streets</a:t>
            </a:r>
          </a:p>
        </p:txBody>
      </p:sp>
      <p:sp>
        <p:nvSpPr>
          <p:cNvPr id="4" name="Slide Number Placeholder 3">
            <a:extLst>
              <a:ext uri="{FF2B5EF4-FFF2-40B4-BE49-F238E27FC236}">
                <a16:creationId xmlns:a16="http://schemas.microsoft.com/office/drawing/2014/main" id="{9428EA75-54E0-A8F7-095B-68C21E66B4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4E1EA08-7E90-D6ED-0941-38BD10D9B5CF}"/>
              </a:ext>
            </a:extLst>
          </p:cNvPr>
          <p:cNvGrpSpPr/>
          <p:nvPr/>
        </p:nvGrpSpPr>
        <p:grpSpPr>
          <a:xfrm>
            <a:off x="6096000" y="1187131"/>
            <a:ext cx="3491210" cy="1982142"/>
            <a:chOff x="9212440" y="1654900"/>
            <a:chExt cx="2954100" cy="1641520"/>
          </a:xfrm>
        </p:grpSpPr>
        <p:pic>
          <p:nvPicPr>
            <p:cNvPr id="14" name="Picture 13">
              <a:extLst>
                <a:ext uri="{FF2B5EF4-FFF2-40B4-BE49-F238E27FC236}">
                  <a16:creationId xmlns:a16="http://schemas.microsoft.com/office/drawing/2014/main" id="{D532E9AA-D9BC-7742-771E-BB4E2F938828}"/>
                </a:ext>
              </a:extLst>
            </p:cNvPr>
            <p:cNvPicPr>
              <a:picLocks noChangeAspect="1"/>
            </p:cNvPicPr>
            <p:nvPr/>
          </p:nvPicPr>
          <p:blipFill rotWithShape="1">
            <a:blip r:embed="rId4">
              <a:extLst>
                <a:ext uri="{28A0092B-C50C-407E-A947-70E740481C1C}">
                  <a14:useLocalDpi xmlns:a14="http://schemas.microsoft.com/office/drawing/2010/main" val="0"/>
                </a:ext>
              </a:extLst>
            </a:blip>
            <a:srcRect l="418" t="21982" r="-418" b="19902"/>
            <a:stretch/>
          </p:blipFill>
          <p:spPr>
            <a:xfrm>
              <a:off x="9257819" y="1971112"/>
              <a:ext cx="2677988" cy="1325308"/>
            </a:xfrm>
            <a:prstGeom prst="rect">
              <a:avLst/>
            </a:prstGeom>
          </p:spPr>
        </p:pic>
        <p:grpSp>
          <p:nvGrpSpPr>
            <p:cNvPr id="15" name="Group 14">
              <a:extLst>
                <a:ext uri="{FF2B5EF4-FFF2-40B4-BE49-F238E27FC236}">
                  <a16:creationId xmlns:a16="http://schemas.microsoft.com/office/drawing/2014/main" id="{A6F849BF-5AFD-4E78-E6EE-F1C930F8FAE6}"/>
                </a:ext>
              </a:extLst>
            </p:cNvPr>
            <p:cNvGrpSpPr/>
            <p:nvPr/>
          </p:nvGrpSpPr>
          <p:grpSpPr>
            <a:xfrm>
              <a:off x="9212440" y="1654900"/>
              <a:ext cx="2954100" cy="319384"/>
              <a:chOff x="9212440" y="1654900"/>
              <a:chExt cx="2954100" cy="319384"/>
            </a:xfrm>
          </p:grpSpPr>
          <p:sp>
            <p:nvSpPr>
              <p:cNvPr id="16" name="Rectangle 15">
                <a:extLst>
                  <a:ext uri="{FF2B5EF4-FFF2-40B4-BE49-F238E27FC236}">
                    <a16:creationId xmlns:a16="http://schemas.microsoft.com/office/drawing/2014/main" id="{649E7051-5BF5-DAC9-5C01-160DD04035A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A3C7336-581B-632A-0975-F1DC7594A843}"/>
                  </a:ext>
                </a:extLst>
              </p:cNvPr>
              <p:cNvSpPr txBox="1"/>
              <p:nvPr/>
            </p:nvSpPr>
            <p:spPr>
              <a:xfrm>
                <a:off x="9212440" y="1669179"/>
                <a:ext cx="2954100" cy="2864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Management Features</a:t>
                </a:r>
              </a:p>
            </p:txBody>
          </p:sp>
        </p:grpSp>
      </p:grpSp>
      <p:grpSp>
        <p:nvGrpSpPr>
          <p:cNvPr id="18" name="Group 17">
            <a:extLst>
              <a:ext uri="{FF2B5EF4-FFF2-40B4-BE49-F238E27FC236}">
                <a16:creationId xmlns:a16="http://schemas.microsoft.com/office/drawing/2014/main" id="{B68D0DFC-6232-2C6E-B4BB-2BE52972ED71}"/>
              </a:ext>
            </a:extLst>
          </p:cNvPr>
          <p:cNvGrpSpPr/>
          <p:nvPr/>
        </p:nvGrpSpPr>
        <p:grpSpPr>
          <a:xfrm>
            <a:off x="1933352" y="1208090"/>
            <a:ext cx="3205301" cy="1947010"/>
            <a:chOff x="9233423" y="1654900"/>
            <a:chExt cx="2702384" cy="1641520"/>
          </a:xfrm>
        </p:grpSpPr>
        <p:pic>
          <p:nvPicPr>
            <p:cNvPr id="19" name="Picture 18">
              <a:extLst>
                <a:ext uri="{FF2B5EF4-FFF2-40B4-BE49-F238E27FC236}">
                  <a16:creationId xmlns:a16="http://schemas.microsoft.com/office/drawing/2014/main" id="{292CCFCF-84F9-1448-165A-FBED7DD5E01E}"/>
                </a:ext>
              </a:extLst>
            </p:cNvPr>
            <p:cNvPicPr>
              <a:picLocks noChangeAspect="1"/>
            </p:cNvPicPr>
            <p:nvPr/>
          </p:nvPicPr>
          <p:blipFill rotWithShape="1">
            <a:blip r:embed="rId5">
              <a:extLst>
                <a:ext uri="{28A0092B-C50C-407E-A947-70E740481C1C}">
                  <a14:useLocalDpi xmlns:a14="http://schemas.microsoft.com/office/drawing/2010/main" val="0"/>
                </a:ext>
              </a:extLst>
            </a:blip>
            <a:srcRect t="20002" b="20002"/>
            <a:stretch/>
          </p:blipFill>
          <p:spPr>
            <a:xfrm>
              <a:off x="9257819" y="1971112"/>
              <a:ext cx="2677988" cy="1325308"/>
            </a:xfrm>
            <a:prstGeom prst="rect">
              <a:avLst/>
            </a:prstGeom>
          </p:spPr>
        </p:pic>
        <p:grpSp>
          <p:nvGrpSpPr>
            <p:cNvPr id="20" name="Group 19">
              <a:extLst>
                <a:ext uri="{FF2B5EF4-FFF2-40B4-BE49-F238E27FC236}">
                  <a16:creationId xmlns:a16="http://schemas.microsoft.com/office/drawing/2014/main" id="{BEA03C4D-6714-DEF9-1A8C-9B80A5ABC6B9}"/>
                </a:ext>
              </a:extLst>
            </p:cNvPr>
            <p:cNvGrpSpPr/>
            <p:nvPr/>
          </p:nvGrpSpPr>
          <p:grpSpPr>
            <a:xfrm>
              <a:off x="9233423" y="1654900"/>
              <a:ext cx="2702384" cy="319384"/>
              <a:chOff x="9233423" y="1654900"/>
              <a:chExt cx="2702384" cy="319384"/>
            </a:xfrm>
          </p:grpSpPr>
          <p:sp>
            <p:nvSpPr>
              <p:cNvPr id="21" name="Rectangle 20">
                <a:extLst>
                  <a:ext uri="{FF2B5EF4-FFF2-40B4-BE49-F238E27FC236}">
                    <a16:creationId xmlns:a16="http://schemas.microsoft.com/office/drawing/2014/main" id="{98B3B172-59D5-5E8E-4140-2E80AE6D4771}"/>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EF7DB57-7AC5-705A-FFA2-B3A001335EDF}"/>
                  </a:ext>
                </a:extLst>
              </p:cNvPr>
              <p:cNvSpPr txBox="1"/>
              <p:nvPr/>
            </p:nvSpPr>
            <p:spPr>
              <a:xfrm>
                <a:off x="9233423" y="1662321"/>
                <a:ext cx="2668252" cy="28543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Intersection Improvements</a:t>
                </a:r>
              </a:p>
            </p:txBody>
          </p:sp>
        </p:grpSp>
      </p:grpSp>
      <p:grpSp>
        <p:nvGrpSpPr>
          <p:cNvPr id="23" name="Group 22">
            <a:extLst>
              <a:ext uri="{FF2B5EF4-FFF2-40B4-BE49-F238E27FC236}">
                <a16:creationId xmlns:a16="http://schemas.microsoft.com/office/drawing/2014/main" id="{A4FAA1FF-B95F-F005-27C7-7260CC1690C0}"/>
              </a:ext>
            </a:extLst>
          </p:cNvPr>
          <p:cNvGrpSpPr/>
          <p:nvPr/>
        </p:nvGrpSpPr>
        <p:grpSpPr>
          <a:xfrm>
            <a:off x="623113" y="3681944"/>
            <a:ext cx="3199029" cy="1985361"/>
            <a:chOff x="9233423" y="1654900"/>
            <a:chExt cx="2702384" cy="1641520"/>
          </a:xfrm>
        </p:grpSpPr>
        <p:pic>
          <p:nvPicPr>
            <p:cNvPr id="24" name="Picture 23">
              <a:extLst>
                <a:ext uri="{FF2B5EF4-FFF2-40B4-BE49-F238E27FC236}">
                  <a16:creationId xmlns:a16="http://schemas.microsoft.com/office/drawing/2014/main" id="{318CFCFF-7983-D2B6-BE2D-C5AA5E7422D9}"/>
                </a:ext>
              </a:extLst>
            </p:cNvPr>
            <p:cNvPicPr>
              <a:picLocks noChangeAspect="1"/>
            </p:cNvPicPr>
            <p:nvPr/>
          </p:nvPicPr>
          <p:blipFill rotWithShape="1">
            <a:blip r:embed="rId6">
              <a:extLst>
                <a:ext uri="{28A0092B-C50C-407E-A947-70E740481C1C}">
                  <a14:useLocalDpi xmlns:a14="http://schemas.microsoft.com/office/drawing/2010/main" val="0"/>
                </a:ext>
              </a:extLst>
            </a:blip>
            <a:srcRect t="9724" b="9724"/>
            <a:stretch/>
          </p:blipFill>
          <p:spPr>
            <a:xfrm>
              <a:off x="9257819" y="1971112"/>
              <a:ext cx="2677988" cy="1325308"/>
            </a:xfrm>
            <a:prstGeom prst="rect">
              <a:avLst/>
            </a:prstGeom>
          </p:spPr>
        </p:pic>
        <p:grpSp>
          <p:nvGrpSpPr>
            <p:cNvPr id="25" name="Group 24">
              <a:extLst>
                <a:ext uri="{FF2B5EF4-FFF2-40B4-BE49-F238E27FC236}">
                  <a16:creationId xmlns:a16="http://schemas.microsoft.com/office/drawing/2014/main" id="{C92E69F6-A1A5-796B-9D88-FC18339368DD}"/>
                </a:ext>
              </a:extLst>
            </p:cNvPr>
            <p:cNvGrpSpPr/>
            <p:nvPr/>
          </p:nvGrpSpPr>
          <p:grpSpPr>
            <a:xfrm>
              <a:off x="9233423" y="1654900"/>
              <a:ext cx="2702384" cy="319384"/>
              <a:chOff x="9233423" y="1654900"/>
              <a:chExt cx="2702384" cy="319384"/>
            </a:xfrm>
          </p:grpSpPr>
          <p:sp>
            <p:nvSpPr>
              <p:cNvPr id="26" name="Rectangle 25">
                <a:extLst>
                  <a:ext uri="{FF2B5EF4-FFF2-40B4-BE49-F238E27FC236}">
                    <a16:creationId xmlns:a16="http://schemas.microsoft.com/office/drawing/2014/main" id="{F199C38C-8B43-B23E-C672-9D5EB66514F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589DC92A-E347-5C45-D43E-16FDCC8EF5DB}"/>
                  </a:ext>
                </a:extLst>
              </p:cNvPr>
              <p:cNvSpPr txBox="1"/>
              <p:nvPr/>
            </p:nvSpPr>
            <p:spPr>
              <a:xfrm>
                <a:off x="9233423" y="1662321"/>
                <a:ext cx="2668252" cy="2859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Calming Features</a:t>
                </a:r>
              </a:p>
            </p:txBody>
          </p:sp>
        </p:grpSp>
      </p:grpSp>
      <p:grpSp>
        <p:nvGrpSpPr>
          <p:cNvPr id="36" name="Group 35">
            <a:extLst>
              <a:ext uri="{FF2B5EF4-FFF2-40B4-BE49-F238E27FC236}">
                <a16:creationId xmlns:a16="http://schemas.microsoft.com/office/drawing/2014/main" id="{BBD94FF9-78D4-2DCF-2598-97C932999A62}"/>
              </a:ext>
            </a:extLst>
          </p:cNvPr>
          <p:cNvGrpSpPr/>
          <p:nvPr/>
        </p:nvGrpSpPr>
        <p:grpSpPr>
          <a:xfrm>
            <a:off x="8411511" y="3681944"/>
            <a:ext cx="3164896" cy="1985361"/>
            <a:chOff x="9257819" y="1654900"/>
            <a:chExt cx="2677988" cy="1641520"/>
          </a:xfrm>
        </p:grpSpPr>
        <p:pic>
          <p:nvPicPr>
            <p:cNvPr id="37" name="Picture 36">
              <a:extLst>
                <a:ext uri="{FF2B5EF4-FFF2-40B4-BE49-F238E27FC236}">
                  <a16:creationId xmlns:a16="http://schemas.microsoft.com/office/drawing/2014/main" id="{1083FD62-E89F-46F3-57B2-0C35A4D5C853}"/>
                </a:ext>
              </a:extLst>
            </p:cNvPr>
            <p:cNvPicPr>
              <a:picLocks noChangeAspect="1"/>
            </p:cNvPicPr>
            <p:nvPr/>
          </p:nvPicPr>
          <p:blipFill rotWithShape="1">
            <a:blip r:embed="rId7">
              <a:extLst>
                <a:ext uri="{28A0092B-C50C-407E-A947-70E740481C1C}">
                  <a14:useLocalDpi xmlns:a14="http://schemas.microsoft.com/office/drawing/2010/main" val="0"/>
                </a:ext>
              </a:extLst>
            </a:blip>
            <a:srcRect t="17017" b="17017"/>
            <a:stretch/>
          </p:blipFill>
          <p:spPr>
            <a:xfrm>
              <a:off x="9257819" y="1971112"/>
              <a:ext cx="2677988" cy="1325308"/>
            </a:xfrm>
            <a:prstGeom prst="rect">
              <a:avLst/>
            </a:prstGeom>
          </p:spPr>
        </p:pic>
        <p:sp>
          <p:nvSpPr>
            <p:cNvPr id="39" name="Rectangle 38">
              <a:extLst>
                <a:ext uri="{FF2B5EF4-FFF2-40B4-BE49-F238E27FC236}">
                  <a16:creationId xmlns:a16="http://schemas.microsoft.com/office/drawing/2014/main" id="{E1581F19-E592-3610-5778-273C4DDEF37F}"/>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3" name="TextBox 42">
            <a:extLst>
              <a:ext uri="{FF2B5EF4-FFF2-40B4-BE49-F238E27FC236}">
                <a16:creationId xmlns:a16="http://schemas.microsoft.com/office/drawing/2014/main" id="{E25E5913-A206-D215-FEEE-94E739C61AA2}"/>
              </a:ext>
            </a:extLst>
          </p:cNvPr>
          <p:cNvSpPr txBox="1"/>
          <p:nvPr/>
        </p:nvSpPr>
        <p:spPr>
          <a:xfrm>
            <a:off x="113122" y="6194150"/>
            <a:ext cx="2196445" cy="52732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B49581-4A08-5679-607E-C402F6A798E9}"/>
              </a:ext>
            </a:extLst>
          </p:cNvPr>
          <p:cNvSpPr txBox="1"/>
          <p:nvPr/>
        </p:nvSpPr>
        <p:spPr>
          <a:xfrm>
            <a:off x="8447565" y="3694592"/>
            <a:ext cx="388532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Visual Improvements</a:t>
            </a:r>
          </a:p>
        </p:txBody>
      </p:sp>
      <p:sp>
        <p:nvSpPr>
          <p:cNvPr id="7" name="Rectangle 6">
            <a:extLst>
              <a:ext uri="{FF2B5EF4-FFF2-40B4-BE49-F238E27FC236}">
                <a16:creationId xmlns:a16="http://schemas.microsoft.com/office/drawing/2014/main" id="{E618E63B-7357-36DC-4924-E9BA7DAA8D31}"/>
              </a:ext>
            </a:extLst>
          </p:cNvPr>
          <p:cNvSpPr/>
          <p:nvPr/>
        </p:nvSpPr>
        <p:spPr>
          <a:xfrm>
            <a:off x="4513552" y="3662652"/>
            <a:ext cx="3164896" cy="3774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818342B-D290-3B78-BCAE-656BA7FFDD61}"/>
              </a:ext>
            </a:extLst>
          </p:cNvPr>
          <p:cNvSpPr txBox="1"/>
          <p:nvPr/>
        </p:nvSpPr>
        <p:spPr>
          <a:xfrm>
            <a:off x="4549932" y="3662695"/>
            <a:ext cx="3158624" cy="3459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Complete Streets</a:t>
            </a:r>
          </a:p>
        </p:txBody>
      </p:sp>
    </p:spTree>
    <p:extLst>
      <p:ext uri="{BB962C8B-B14F-4D97-AF65-F5344CB8AC3E}">
        <p14:creationId xmlns:p14="http://schemas.microsoft.com/office/powerpoint/2010/main" val="1512113719"/>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EBECFE-58F3-D68B-D930-8CFC392D099D}"/>
              </a:ext>
            </a:extLst>
          </p:cNvPr>
          <p:cNvSpPr>
            <a:spLocks noGrp="1"/>
          </p:cNvSpPr>
          <p:nvPr>
            <p:ph type="sldNum" sz="quarter" idx="12"/>
          </p:nvPr>
        </p:nvSpPr>
        <p:spPr/>
        <p:txBody>
          <a:bodyPr/>
          <a:lstStyle/>
          <a:p>
            <a:fld id="{2429C633-AF9B-9840-B7F1-7587910FEF71}" type="slidenum">
              <a:rPr lang="en-US" smtClean="0"/>
              <a:pPr/>
              <a:t>39</a:t>
            </a:fld>
            <a:endParaRPr lang="en-US"/>
          </a:p>
        </p:txBody>
      </p:sp>
      <p:graphicFrame>
        <p:nvGraphicFramePr>
          <p:cNvPr id="5" name="Table 4">
            <a:extLst>
              <a:ext uri="{FF2B5EF4-FFF2-40B4-BE49-F238E27FC236}">
                <a16:creationId xmlns:a16="http://schemas.microsoft.com/office/drawing/2014/main" id="{F9F74314-2575-6234-087C-8490A3998D09}"/>
              </a:ext>
            </a:extLst>
          </p:cNvPr>
          <p:cNvGraphicFramePr>
            <a:graphicFrameLocks noGrp="1"/>
          </p:cNvGraphicFramePr>
          <p:nvPr>
            <p:extLst>
              <p:ext uri="{D42A27DB-BD31-4B8C-83A1-F6EECF244321}">
                <p14:modId xmlns:p14="http://schemas.microsoft.com/office/powerpoint/2010/main" val="4034830864"/>
              </p:ext>
            </p:extLst>
          </p:nvPr>
        </p:nvGraphicFramePr>
        <p:xfrm>
          <a:off x="99922" y="946918"/>
          <a:ext cx="11992155" cy="5774557"/>
        </p:xfrm>
        <a:graphic>
          <a:graphicData uri="http://schemas.openxmlformats.org/drawingml/2006/table">
            <a:tbl>
              <a:tblPr firstRow="1" firstCol="1" bandRow="1">
                <a:tableStyleId>{5C22544A-7EE6-4342-B048-85BDC9FD1C3A}</a:tableStyleId>
              </a:tblPr>
              <a:tblGrid>
                <a:gridCol w="2397713">
                  <a:extLst>
                    <a:ext uri="{9D8B030D-6E8A-4147-A177-3AD203B41FA5}">
                      <a16:colId xmlns:a16="http://schemas.microsoft.com/office/drawing/2014/main" val="417310812"/>
                    </a:ext>
                  </a:extLst>
                </a:gridCol>
                <a:gridCol w="9594442">
                  <a:extLst>
                    <a:ext uri="{9D8B030D-6E8A-4147-A177-3AD203B41FA5}">
                      <a16:colId xmlns:a16="http://schemas.microsoft.com/office/drawing/2014/main" val="2635919253"/>
                    </a:ext>
                  </a:extLst>
                </a:gridCol>
              </a:tblGrid>
              <a:tr h="206210">
                <a:tc>
                  <a:txBody>
                    <a:bodyPr/>
                    <a:lstStyle/>
                    <a:p>
                      <a:pPr marL="0" marR="0">
                        <a:lnSpc>
                          <a:spcPct val="97000"/>
                        </a:lnSpc>
                        <a:spcBef>
                          <a:spcPts val="200"/>
                        </a:spcBef>
                        <a:spcAft>
                          <a:spcPts val="200"/>
                        </a:spcAft>
                      </a:pPr>
                      <a:r>
                        <a:rPr lang="en-US" sz="1400">
                          <a:effectLst/>
                        </a:rPr>
                        <a:t>Project/‌Program name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Humphreys Avenue Pedestrian/Bicycle Overcrossing [LB-ELA_0139]</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4096359301"/>
                  </a:ext>
                </a:extLst>
              </a:tr>
              <a:tr h="2049515">
                <a:tc>
                  <a:txBody>
                    <a:bodyPr/>
                    <a:lstStyle/>
                    <a:p>
                      <a:pPr marL="0" marR="0">
                        <a:lnSpc>
                          <a:spcPct val="97000"/>
                        </a:lnSpc>
                        <a:spcBef>
                          <a:spcPts val="200"/>
                        </a:spcBef>
                        <a:spcAft>
                          <a:spcPts val="200"/>
                        </a:spcAft>
                      </a:pPr>
                      <a:r>
                        <a:rPr lang="en-US" sz="1400">
                          <a:effectLst/>
                        </a:rPr>
                        <a:t>Project/‌Program description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The Los Angeles County Metropolitan Transportation Authority (Metro), in collaboration with the California Department of Transportation (Caltrans) and Los Angeles County Department of Public Works (LADPW), plans to construct a pedestrian and bicycle overcrossing (Humphreys Avenue Crossing) near the existing Humphreys Avenue vehicle bridge in East Los Angeles. The project aims to reconnect the historically divided East L.A. neighborhood caused by Interstate 710 (I-710). The Crossing, serving as a dedicated pedestrian/cyclist route, addresses the barrier created by I-710 and enhances accessibility for vulnerable populations, connecting to essential facilities and Humphreys Avenue Elementary School. Originating from Metro Board's Motion 22.1 in 2015, the Humphreys Avenue Crossing received approval and funding, signifying a step towards rectifying past planning decisions. Although not selected for a Reconnecting Communities Pilot grant, the project earned high ratings and continues to expand in collaboration with LA County to incorporate pedestrian accessibility improvements, further maximizing its community benefits.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2744045891"/>
                  </a:ext>
                </a:extLst>
              </a:tr>
              <a:tr h="206210">
                <a:tc>
                  <a:txBody>
                    <a:bodyPr/>
                    <a:lstStyle/>
                    <a:p>
                      <a:pPr marL="0" marR="0">
                        <a:lnSpc>
                          <a:spcPct val="97000"/>
                        </a:lnSpc>
                        <a:spcBef>
                          <a:spcPts val="200"/>
                        </a:spcBef>
                        <a:spcAft>
                          <a:spcPts val="200"/>
                        </a:spcAft>
                      </a:pPr>
                      <a:r>
                        <a:rPr lang="en-US" sz="1400">
                          <a:effectLst/>
                        </a:rPr>
                        <a:t>Project/‌Program lead</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Metro/Caltrans/‌LA County/COG</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4290685309"/>
                  </a:ext>
                </a:extLst>
              </a:tr>
              <a:tr h="206210">
                <a:tc>
                  <a:txBody>
                    <a:bodyPr/>
                    <a:lstStyle/>
                    <a:p>
                      <a:pPr marL="0" marR="0">
                        <a:lnSpc>
                          <a:spcPct val="97000"/>
                        </a:lnSpc>
                        <a:spcBef>
                          <a:spcPts val="200"/>
                        </a:spcBef>
                        <a:spcAft>
                          <a:spcPts val="200"/>
                        </a:spcAft>
                      </a:pPr>
                      <a:r>
                        <a:rPr lang="en-US" sz="1400">
                          <a:effectLst/>
                        </a:rPr>
                        <a:t>Metro role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Partner</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3883736468"/>
                  </a:ext>
                </a:extLst>
              </a:tr>
              <a:tr h="206210">
                <a:tc>
                  <a:txBody>
                    <a:bodyPr/>
                    <a:lstStyle/>
                    <a:p>
                      <a:pPr marL="0" marR="0">
                        <a:lnSpc>
                          <a:spcPct val="97000"/>
                        </a:lnSpc>
                        <a:spcBef>
                          <a:spcPts val="200"/>
                        </a:spcBef>
                        <a:spcAft>
                          <a:spcPts val="200"/>
                        </a:spcAft>
                      </a:pPr>
                      <a:r>
                        <a:rPr lang="en-US" sz="1400">
                          <a:effectLst/>
                        </a:rPr>
                        <a:t>Location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East Los Angeles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2062273401"/>
                  </a:ext>
                </a:extLst>
              </a:tr>
              <a:tr h="206210">
                <a:tc>
                  <a:txBody>
                    <a:bodyPr/>
                    <a:lstStyle/>
                    <a:p>
                      <a:pPr marL="0" marR="0">
                        <a:lnSpc>
                          <a:spcPct val="97000"/>
                        </a:lnSpc>
                        <a:spcBef>
                          <a:spcPts val="200"/>
                        </a:spcBef>
                        <a:spcAft>
                          <a:spcPts val="200"/>
                        </a:spcAft>
                      </a:pPr>
                      <a:r>
                        <a:rPr lang="en-US" sz="1400">
                          <a:effectLst/>
                        </a:rPr>
                        <a:t>Top scoring goals/‌principles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Community, Safety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780175442"/>
                  </a:ext>
                </a:extLst>
              </a:tr>
              <a:tr h="412419">
                <a:tc>
                  <a:txBody>
                    <a:bodyPr/>
                    <a:lstStyle/>
                    <a:p>
                      <a:pPr marL="0" marR="0">
                        <a:lnSpc>
                          <a:spcPct val="97000"/>
                        </a:lnSpc>
                        <a:spcBef>
                          <a:spcPts val="200"/>
                        </a:spcBef>
                        <a:spcAft>
                          <a:spcPts val="200"/>
                        </a:spcAft>
                      </a:pPr>
                      <a:r>
                        <a:rPr lang="en-US" sz="1400">
                          <a:effectLst/>
                        </a:rPr>
                        <a:t>Flags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Equity Flag: NA</a:t>
                      </a:r>
                      <a:br>
                        <a:rPr lang="en-US" sz="1400">
                          <a:effectLst/>
                        </a:rPr>
                      </a:br>
                      <a:r>
                        <a:rPr lang="en-US" sz="1400">
                          <a:effectLst/>
                        </a:rPr>
                        <a:t> CIC Flag: NA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2536100655"/>
                  </a:ext>
                </a:extLst>
              </a:tr>
              <a:tr h="206210">
                <a:tc>
                  <a:txBody>
                    <a:bodyPr/>
                    <a:lstStyle/>
                    <a:p>
                      <a:pPr marL="0" marR="0">
                        <a:lnSpc>
                          <a:spcPct val="97000"/>
                        </a:lnSpc>
                        <a:spcBef>
                          <a:spcPts val="200"/>
                        </a:spcBef>
                        <a:spcAft>
                          <a:spcPts val="200"/>
                        </a:spcAft>
                      </a:pPr>
                      <a:r>
                        <a:rPr lang="en-US" sz="1400">
                          <a:effectLst/>
                        </a:rPr>
                        <a:t>Modes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Active Transportation/TDM</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793431834"/>
                  </a:ext>
                </a:extLst>
              </a:tr>
              <a:tr h="206210">
                <a:tc>
                  <a:txBody>
                    <a:bodyPr/>
                    <a:lstStyle/>
                    <a:p>
                      <a:pPr marL="0" marR="0">
                        <a:lnSpc>
                          <a:spcPct val="97000"/>
                        </a:lnSpc>
                        <a:spcBef>
                          <a:spcPts val="200"/>
                        </a:spcBef>
                        <a:spcAft>
                          <a:spcPts val="200"/>
                        </a:spcAft>
                      </a:pPr>
                      <a:r>
                        <a:rPr lang="en-US" sz="1400">
                          <a:effectLst/>
                        </a:rPr>
                        <a:t>Phase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Implementation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2690664896"/>
                  </a:ext>
                </a:extLst>
              </a:tr>
              <a:tr h="412419">
                <a:tc>
                  <a:txBody>
                    <a:bodyPr/>
                    <a:lstStyle/>
                    <a:p>
                      <a:pPr marL="0" marR="0">
                        <a:lnSpc>
                          <a:spcPct val="97000"/>
                        </a:lnSpc>
                        <a:spcBef>
                          <a:spcPts val="200"/>
                        </a:spcBef>
                        <a:spcAft>
                          <a:spcPts val="200"/>
                        </a:spcAft>
                      </a:pPr>
                      <a:r>
                        <a:rPr lang="en-US" sz="1400">
                          <a:effectLst/>
                        </a:rPr>
                        <a:t>Implementation requirements/‌guidance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NA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1586309310"/>
                  </a:ext>
                </a:extLst>
              </a:tr>
              <a:tr h="206210">
                <a:tc>
                  <a:txBody>
                    <a:bodyPr/>
                    <a:lstStyle/>
                    <a:p>
                      <a:pPr marL="0" marR="0">
                        <a:lnSpc>
                          <a:spcPct val="97000"/>
                        </a:lnSpc>
                        <a:spcBef>
                          <a:spcPts val="200"/>
                        </a:spcBef>
                        <a:spcAft>
                          <a:spcPts val="200"/>
                        </a:spcAft>
                      </a:pPr>
                      <a:r>
                        <a:rPr lang="en-US" sz="1400">
                          <a:effectLst/>
                        </a:rPr>
                        <a:t>Potential for packaging</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NA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4268944642"/>
                  </a:ext>
                </a:extLst>
              </a:tr>
              <a:tr h="206210">
                <a:tc>
                  <a:txBody>
                    <a:bodyPr/>
                    <a:lstStyle/>
                    <a:p>
                      <a:pPr marL="0" marR="0">
                        <a:lnSpc>
                          <a:spcPct val="97000"/>
                        </a:lnSpc>
                        <a:spcBef>
                          <a:spcPts val="200"/>
                        </a:spcBef>
                        <a:spcAft>
                          <a:spcPts val="200"/>
                        </a:spcAft>
                      </a:pPr>
                      <a:r>
                        <a:rPr lang="en-US" sz="1400">
                          <a:effectLst/>
                        </a:rPr>
                        <a:t>Estimated cost</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$24.3 million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2992624680"/>
                  </a:ext>
                </a:extLst>
              </a:tr>
              <a:tr h="206210">
                <a:tc>
                  <a:txBody>
                    <a:bodyPr/>
                    <a:lstStyle/>
                    <a:p>
                      <a:pPr marL="0" marR="0">
                        <a:lnSpc>
                          <a:spcPct val="97000"/>
                        </a:lnSpc>
                        <a:spcBef>
                          <a:spcPts val="200"/>
                        </a:spcBef>
                        <a:spcAft>
                          <a:spcPts val="200"/>
                        </a:spcAft>
                      </a:pPr>
                      <a:r>
                        <a:rPr lang="en-US" sz="1400">
                          <a:effectLst/>
                        </a:rPr>
                        <a:t>Potential funding sources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State: Reconnecting Communities (Pilot) grant in September 2023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2695527193"/>
                  </a:ext>
                </a:extLst>
              </a:tr>
              <a:tr h="412419">
                <a:tc>
                  <a:txBody>
                    <a:bodyPr/>
                    <a:lstStyle/>
                    <a:p>
                      <a:pPr marL="0" marR="0">
                        <a:lnSpc>
                          <a:spcPct val="97000"/>
                        </a:lnSpc>
                        <a:spcBef>
                          <a:spcPts val="200"/>
                        </a:spcBef>
                        <a:spcAft>
                          <a:spcPts val="200"/>
                        </a:spcAft>
                      </a:pPr>
                      <a:r>
                        <a:rPr lang="en-US" sz="1400">
                          <a:effectLst/>
                        </a:rPr>
                        <a:t>Grant matching fund requirements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Minimum local match:</a:t>
                      </a:r>
                      <a:br>
                        <a:rPr lang="en-US" sz="1400">
                          <a:effectLst/>
                        </a:rPr>
                      </a:br>
                      <a:r>
                        <a:rPr lang="en-US" sz="1400">
                          <a:effectLst/>
                        </a:rPr>
                        <a:t> 20% – RCP</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2835836510"/>
                  </a:ext>
                </a:extLst>
              </a:tr>
              <a:tr h="412419">
                <a:tc>
                  <a:txBody>
                    <a:bodyPr/>
                    <a:lstStyle/>
                    <a:p>
                      <a:pPr marL="0" marR="0">
                        <a:lnSpc>
                          <a:spcPct val="97000"/>
                        </a:lnSpc>
                        <a:spcBef>
                          <a:spcPts val="200"/>
                        </a:spcBef>
                        <a:spcAft>
                          <a:spcPts val="200"/>
                        </a:spcAft>
                      </a:pPr>
                      <a:r>
                        <a:rPr lang="en-US" sz="1400">
                          <a:effectLst/>
                        </a:rPr>
                        <a:t>Recommended Measure R/M investment</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tc>
                  <a:txBody>
                    <a:bodyPr/>
                    <a:lstStyle/>
                    <a:p>
                      <a:pPr marL="0" marR="0">
                        <a:lnSpc>
                          <a:spcPct val="97000"/>
                        </a:lnSpc>
                        <a:spcBef>
                          <a:spcPts val="200"/>
                        </a:spcBef>
                        <a:spcAft>
                          <a:spcPts val="200"/>
                        </a:spcAft>
                      </a:pPr>
                      <a:r>
                        <a:rPr lang="en-US" sz="1400">
                          <a:effectLst/>
                        </a:rPr>
                        <a:t>$1 million (study)</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23745" marR="23745" marT="0" marB="0"/>
                </a:tc>
                <a:extLst>
                  <a:ext uri="{0D108BD9-81ED-4DB2-BD59-A6C34878D82A}">
                    <a16:rowId xmlns:a16="http://schemas.microsoft.com/office/drawing/2014/main" val="3060157222"/>
                  </a:ext>
                </a:extLst>
              </a:tr>
            </a:tbl>
          </a:graphicData>
        </a:graphic>
      </p:graphicFrame>
      <p:sp>
        <p:nvSpPr>
          <p:cNvPr id="6" name="Title 1">
            <a:extLst>
              <a:ext uri="{FF2B5EF4-FFF2-40B4-BE49-F238E27FC236}">
                <a16:creationId xmlns:a16="http://schemas.microsoft.com/office/drawing/2014/main" id="{64899854-B249-6B56-97BF-3C0FF46A3BE1}"/>
              </a:ext>
            </a:extLst>
          </p:cNvPr>
          <p:cNvSpPr txBox="1">
            <a:spLocks/>
          </p:cNvSpPr>
          <p:nvPr/>
        </p:nvSpPr>
        <p:spPr>
          <a:xfrm>
            <a:off x="508734" y="-214573"/>
            <a:ext cx="9045633" cy="429145"/>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200" b="1" i="0" u="none" strike="noStrike" kern="1200" cap="none" spc="0" normalizeH="0" baseline="0" noProof="0">
                <a:ln>
                  <a:noFill/>
                </a:ln>
                <a:solidFill>
                  <a:prstClr val="white"/>
                </a:solidFill>
                <a:effectLst/>
                <a:uLnTx/>
                <a:uFillTx/>
                <a:latin typeface="Calibri"/>
                <a:ea typeface="+mj-ea"/>
                <a:cs typeface="+mj-cs"/>
              </a:rPr>
            </a:br>
            <a:r>
              <a:rPr kumimoji="0" lang="en-US" sz="3200" b="1" i="0" u="none" strike="noStrike" kern="1200" cap="none" spc="0" normalizeH="0" baseline="0" noProof="0">
                <a:ln>
                  <a:noFill/>
                </a:ln>
                <a:solidFill>
                  <a:prstClr val="white"/>
                </a:solidFill>
                <a:effectLst/>
                <a:uLnTx/>
                <a:uFillTx/>
                <a:latin typeface="Calibri"/>
                <a:ea typeface="+mj-ea"/>
                <a:cs typeface="+mj-cs"/>
              </a:rPr>
              <a:t>Active Transportation</a:t>
            </a:r>
          </a:p>
        </p:txBody>
      </p:sp>
    </p:spTree>
    <p:extLst>
      <p:ext uri="{BB962C8B-B14F-4D97-AF65-F5344CB8AC3E}">
        <p14:creationId xmlns:p14="http://schemas.microsoft.com/office/powerpoint/2010/main" val="802613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5DE2E82-6A91-7673-F382-2DC22DADD9B7}"/>
              </a:ext>
            </a:extLst>
          </p:cNvPr>
          <p:cNvSpPr/>
          <p:nvPr/>
        </p:nvSpPr>
        <p:spPr>
          <a:xfrm>
            <a:off x="4822279" y="1352651"/>
            <a:ext cx="3683624" cy="3090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380999" y="285749"/>
            <a:ext cx="11077575" cy="796291"/>
          </a:xfrm>
        </p:spPr>
        <p:txBody>
          <a:bodyPr/>
          <a:lstStyle/>
          <a:p>
            <a:r>
              <a:rPr lang="en-US" sz="2800"/>
              <a:t>Logistics</a:t>
            </a:r>
            <a:br>
              <a:rPr lang="en-US" sz="2800"/>
            </a:br>
            <a:endParaRPr lang="en-US" sz="2800"/>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4</a:t>
            </a:fld>
            <a:endParaRPr lang="en-US"/>
          </a:p>
        </p:txBody>
      </p:sp>
      <p:pic>
        <p:nvPicPr>
          <p:cNvPr id="6" name="Picture 2">
            <a:extLst>
              <a:ext uri="{FF2B5EF4-FFF2-40B4-BE49-F238E27FC236}">
                <a16:creationId xmlns:a16="http://schemas.microsoft.com/office/drawing/2014/main" id="{DDD6585B-D44E-4703-9F39-5397646F1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307" y="1323192"/>
            <a:ext cx="335074" cy="3277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6C9BFD66-B7AF-7C16-FC94-6F9D8EB2B3AE}"/>
              </a:ext>
            </a:extLst>
          </p:cNvPr>
          <p:cNvSpPr/>
          <p:nvPr/>
        </p:nvSpPr>
        <p:spPr>
          <a:xfrm>
            <a:off x="4822279" y="2155597"/>
            <a:ext cx="3683624" cy="5900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6070FF8-DBCF-6CE6-2D94-22DABA2763BE}"/>
              </a:ext>
            </a:extLst>
          </p:cNvPr>
          <p:cNvSpPr>
            <a:spLocks noGrp="1"/>
          </p:cNvSpPr>
          <p:nvPr/>
        </p:nvSpPr>
        <p:spPr>
          <a:xfrm>
            <a:off x="4533989" y="1356785"/>
            <a:ext cx="3977964" cy="335192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Click </a:t>
            </a:r>
            <a:r>
              <a:rPr lang="en-US" sz="1400" b="1">
                <a:solidFill>
                  <a:schemeClr val="bg1"/>
                </a:solidFill>
              </a:rPr>
              <a:t>Interpretation</a:t>
            </a:r>
            <a:r>
              <a:rPr lang="en-US" sz="1400">
                <a:solidFill>
                  <a:schemeClr val="bg1"/>
                </a:solidFill>
              </a:rPr>
              <a:t> to choose your language.</a:t>
            </a:r>
            <a:endParaRPr lang="en-US" sz="1400">
              <a:solidFill>
                <a:schemeClr val="bg1"/>
              </a:solidFill>
              <a:cs typeface="Calibri"/>
            </a:endParaRPr>
          </a:p>
          <a:p>
            <a:r>
              <a:rPr lang="en-US" sz="1400"/>
              <a:t>To hear the interpreted language only, click </a:t>
            </a:r>
            <a:r>
              <a:rPr lang="en-US" sz="1400" b="1"/>
              <a:t>Mute Original Audio </a:t>
            </a:r>
            <a:r>
              <a:rPr lang="en-US" sz="1400"/>
              <a:t>(Optional).</a:t>
            </a:r>
            <a:endParaRPr lang="en-US" sz="1400" b="1">
              <a:cs typeface="Calibri"/>
            </a:endParaRPr>
          </a:p>
          <a:p>
            <a:r>
              <a:rPr lang="en-US" sz="1400" b="1">
                <a:solidFill>
                  <a:schemeClr val="bg1"/>
                </a:solidFill>
              </a:rPr>
              <a:t>Change your Zoom screen name </a:t>
            </a:r>
            <a:r>
              <a:rPr lang="en-US" sz="1400">
                <a:solidFill>
                  <a:schemeClr val="bg1"/>
                </a:solidFill>
              </a:rPr>
              <a:t>to include name,  agency/organization.</a:t>
            </a:r>
            <a:endParaRPr lang="en-US" sz="1400">
              <a:solidFill>
                <a:schemeClr val="bg1"/>
              </a:solidFill>
              <a:cs typeface="Calibri"/>
            </a:endParaRPr>
          </a:p>
          <a:p>
            <a:pPr marL="342900" indent="-342900"/>
            <a:r>
              <a:rPr lang="en-US" sz="1400"/>
              <a:t>Click </a:t>
            </a:r>
            <a:r>
              <a:rPr lang="en-US" sz="1400" b="1"/>
              <a:t>Raise Hand </a:t>
            </a:r>
            <a:r>
              <a:rPr lang="en-US" sz="1400"/>
              <a:t>in your meeting controls, </a:t>
            </a:r>
            <a:r>
              <a:rPr lang="en-US" sz="1400" b="1"/>
              <a:t>Press*9 </a:t>
            </a:r>
            <a:r>
              <a:rPr lang="en-US" sz="1400"/>
              <a:t>on the phone line, or raise your hand physically.</a:t>
            </a:r>
            <a:endParaRPr lang="en-US" sz="1400">
              <a:cs typeface="Calibri" panose="020F0502020204030204"/>
            </a:endParaRPr>
          </a:p>
          <a:p>
            <a:pPr marL="342900" indent="-342900"/>
            <a:r>
              <a:rPr lang="en-US" sz="1400"/>
              <a:t>To lower your hand, click </a:t>
            </a:r>
            <a:r>
              <a:rPr lang="en-US" sz="1400" b="1"/>
              <a:t>Raise Hand </a:t>
            </a:r>
            <a:r>
              <a:rPr lang="en-US" sz="1400"/>
              <a:t>in your meeting controls.</a:t>
            </a:r>
            <a:endParaRPr lang="en-US" sz="1400">
              <a:cs typeface="Calibri"/>
            </a:endParaRPr>
          </a:p>
          <a:p>
            <a:pPr marL="342900" indent="-342900"/>
            <a:r>
              <a:rPr lang="en-US" sz="1400"/>
              <a:t>The </a:t>
            </a:r>
            <a:r>
              <a:rPr lang="en-US" sz="1400" b="1"/>
              <a:t>Q&amp;A </a:t>
            </a:r>
            <a:r>
              <a:rPr lang="en-US" sz="1400"/>
              <a:t>button is located on the control  panel at the bottom of your screen.</a:t>
            </a:r>
            <a:endParaRPr lang="en-US" sz="1400">
              <a:cs typeface="Calibri"/>
            </a:endParaRPr>
          </a:p>
          <a:p>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unmute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click the microphone</a:t>
            </a:r>
            <a:r>
              <a:rPr lang="en-US" sz="1400">
                <a:solidFill>
                  <a:srgbClr val="000000"/>
                </a:solidFill>
                <a:latin typeface="Calibri" panose="020F0502020204030204"/>
                <a:ea typeface="+mn-lt"/>
                <a:cs typeface="Calibri" panose="020F0502020204030204"/>
              </a:rPr>
              <a:t>  </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icon on the bottom left of your control panel.</a:t>
            </a:r>
            <a:r>
              <a:rPr lang="en-US" sz="1400">
                <a:solidFill>
                  <a:srgbClr val="000000"/>
                </a:solidFill>
                <a:latin typeface="Calibri" panose="020F0502020204030204"/>
                <a:ea typeface="+mn-lt"/>
                <a:cs typeface="Calibri" panose="020F0502020204030204"/>
              </a:rPr>
              <a:t> </a:t>
            </a:r>
            <a:endParaRPr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indent="-285750" defTabSz="914400">
              <a:lnSpc>
                <a:spcPct val="90000"/>
              </a:lnSpc>
              <a:spcBef>
                <a:spcPts val="1000"/>
              </a:spcBef>
              <a:buSzPct val="90000"/>
              <a:buFont typeface="System Font Regular"/>
              <a:buChar char="&gt;"/>
            </a:pPr>
            <a:r>
              <a:rPr lang="en-US" sz="1400">
                <a:solidFill>
                  <a:srgbClr val="000000"/>
                </a:solidFill>
                <a:latin typeface="Calibri" panose="020F0502020204030204"/>
                <a:ea typeface="+mn-lt"/>
                <a:cs typeface="Calibri" panose="020F0502020204030204"/>
              </a:rPr>
              <a:t>To </a:t>
            </a:r>
            <a:r>
              <a:rPr lang="en-US" sz="1400" b="1">
                <a:solidFill>
                  <a:srgbClr val="000000"/>
                </a:solidFill>
                <a:latin typeface="Calibri" panose="020F0502020204030204"/>
                <a:ea typeface="+mn-lt"/>
                <a:cs typeface="Calibri" panose="020F0502020204030204"/>
              </a:rPr>
              <a:t>start</a:t>
            </a:r>
            <a:r>
              <a:rPr lang="en-US" sz="1400">
                <a:solidFill>
                  <a:srgbClr val="000000"/>
                </a:solidFill>
                <a:latin typeface="Calibri" panose="020F0502020204030204"/>
                <a:ea typeface="+mn-lt"/>
                <a:cs typeface="Calibri" panose="020F0502020204030204"/>
              </a:rPr>
              <a:t> and </a:t>
            </a:r>
            <a:r>
              <a:rPr lang="en-US" sz="1400" b="1">
                <a:solidFill>
                  <a:srgbClr val="000000"/>
                </a:solidFill>
                <a:latin typeface="Calibri" panose="020F0502020204030204"/>
                <a:ea typeface="+mn-lt"/>
                <a:cs typeface="Calibri" panose="020F0502020204030204"/>
              </a:rPr>
              <a:t>stop</a:t>
            </a:r>
            <a:r>
              <a:rPr lang="en-US" sz="1400">
                <a:solidFill>
                  <a:srgbClr val="000000"/>
                </a:solidFill>
                <a:latin typeface="Calibri" panose="020F0502020204030204"/>
                <a:ea typeface="+mn-lt"/>
                <a:cs typeface="Calibri" panose="020F0502020204030204"/>
              </a:rPr>
              <a:t> your video, click the camera icon at the bottom left of your control panel.</a:t>
            </a:r>
          </a:p>
          <a:p>
            <a:pPr defTabSz="914400">
              <a:lnSpc>
                <a:spcPct val="90000"/>
              </a:lnSpc>
              <a:spcBef>
                <a:spcPts val="1000"/>
              </a:spcBef>
              <a:buSzPct val="90000"/>
              <a:defRPr/>
            </a:pP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Technology &amp; interpretation support: </a:t>
            </a:r>
            <a:r>
              <a:rPr lang="es-ES" sz="1400"/>
              <a:t>323.609.3345</a:t>
            </a:r>
            <a:endParaRPr lang="en-US" sz="1400"/>
          </a:p>
          <a:p>
            <a:endParaRPr lang="en-US" sz="1400"/>
          </a:p>
          <a:p>
            <a:endParaRPr lang="en-US" sz="1400"/>
          </a:p>
          <a:p>
            <a:endParaRPr lang="en-US" sz="1400"/>
          </a:p>
          <a:p>
            <a:endParaRPr lang="en-US" sz="1400"/>
          </a:p>
          <a:p>
            <a:endParaRPr lang="en-US" sz="1400"/>
          </a:p>
        </p:txBody>
      </p:sp>
      <p:pic>
        <p:nvPicPr>
          <p:cNvPr id="7" name="Picture 6" descr="A picture containing timeline&#10;&#10;Description automatically generated">
            <a:extLst>
              <a:ext uri="{FF2B5EF4-FFF2-40B4-BE49-F238E27FC236}">
                <a16:creationId xmlns:a16="http://schemas.microsoft.com/office/drawing/2014/main" id="{CEE2D947-9093-F92B-514D-5F88491BCDB4}"/>
              </a:ext>
            </a:extLst>
          </p:cNvPr>
          <p:cNvPicPr>
            <a:picLocks noChangeAspect="1"/>
          </p:cNvPicPr>
          <p:nvPr/>
        </p:nvPicPr>
        <p:blipFill rotWithShape="1">
          <a:blip r:embed="rId4"/>
          <a:srcRect t="75665" r="37634" b="-259"/>
          <a:stretch/>
        </p:blipFill>
        <p:spPr>
          <a:xfrm>
            <a:off x="2585230" y="2159363"/>
            <a:ext cx="1580126" cy="58799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BC96D686-8EA6-ED4B-2E87-85D5CC435FB9}"/>
              </a:ext>
            </a:extLst>
          </p:cNvPr>
          <p:cNvPicPr>
            <a:picLocks noChangeAspect="1"/>
          </p:cNvPicPr>
          <p:nvPr/>
        </p:nvPicPr>
        <p:blipFill rotWithShape="1">
          <a:blip r:embed="rId5"/>
          <a:srcRect t="18844" b="66991"/>
          <a:stretch/>
        </p:blipFill>
        <p:spPr>
          <a:xfrm>
            <a:off x="1687160" y="2746104"/>
            <a:ext cx="2543900" cy="272226"/>
          </a:xfrm>
          <a:prstGeom prst="rect">
            <a:avLst/>
          </a:prstGeom>
        </p:spPr>
      </p:pic>
      <p:cxnSp>
        <p:nvCxnSpPr>
          <p:cNvPr id="14" name="Straight Arrow Connector 13">
            <a:extLst>
              <a:ext uri="{FF2B5EF4-FFF2-40B4-BE49-F238E27FC236}">
                <a16:creationId xmlns:a16="http://schemas.microsoft.com/office/drawing/2014/main" id="{272331FD-4103-FB5B-8304-99EF2E3B570C}"/>
              </a:ext>
            </a:extLst>
          </p:cNvPr>
          <p:cNvCxnSpPr>
            <a:cxnSpLocks/>
          </p:cNvCxnSpPr>
          <p:nvPr/>
        </p:nvCxnSpPr>
        <p:spPr>
          <a:xfrm flipH="1">
            <a:off x="4234361" y="24079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CC72715-73BD-A734-ACA6-E64774EC4864}"/>
              </a:ext>
            </a:extLst>
          </p:cNvPr>
          <p:cNvCxnSpPr>
            <a:cxnSpLocks/>
          </p:cNvCxnSpPr>
          <p:nvPr/>
        </p:nvCxnSpPr>
        <p:spPr>
          <a:xfrm flipH="1">
            <a:off x="4234361" y="14935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601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CFF5CDB-39C8-103E-7425-A37B4F01F88B}"/>
              </a:ext>
            </a:extLst>
          </p:cNvPr>
          <p:cNvSpPr>
            <a:spLocks noGrp="1"/>
          </p:cNvSpPr>
          <p:nvPr>
            <p:ph idx="1"/>
          </p:nvPr>
        </p:nvSpPr>
        <p:spPr/>
        <p:txBody>
          <a:bodyPr vert="horz" lIns="91440" tIns="45720" rIns="91440" bIns="45720" rtlCol="0" anchor="t">
            <a:normAutofit fontScale="62500" lnSpcReduction="20000"/>
          </a:bodyPr>
          <a:lstStyle/>
          <a:p>
            <a:pPr marL="0" lvl="0" indent="0">
              <a:spcBef>
                <a:spcPts val="600"/>
              </a:spcBef>
              <a:spcAft>
                <a:spcPts val="600"/>
              </a:spcAft>
              <a:buNone/>
            </a:pPr>
            <a:endParaRPr lang="en-GB" sz="1000" b="1">
              <a:solidFill>
                <a:schemeClr val="bg1"/>
              </a:solidFill>
              <a:latin typeface="Calibri" panose="020F0502020204030204" pitchFamily="34" charset="0"/>
              <a:ea typeface="Calibri" panose="020F0502020204030204" pitchFamily="34" charset="0"/>
              <a:cs typeface="Arial" panose="020B0604020202020204" pitchFamily="34" charset="0"/>
            </a:endParaRPr>
          </a:p>
          <a:p>
            <a:pPr marL="0" lv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Executive Summary</a:t>
            </a:r>
          </a:p>
          <a:p>
            <a:pPr marL="0" lv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Chapter 1 – Background </a:t>
            </a:r>
            <a:endParaRPr lang="en-US" sz="410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0" indent="0">
              <a:spcBef>
                <a:spcPts val="600"/>
              </a:spcBef>
              <a:spcAft>
                <a:spcPts val="1000"/>
              </a:spcAft>
              <a:buNone/>
            </a:pPr>
            <a:r>
              <a:rPr lang="en-GB" sz="4100">
                <a:solidFill>
                  <a:schemeClr val="bg1"/>
                </a:solidFill>
                <a:latin typeface="Calibri" panose="020F0502020204030204" pitchFamily="34" charset="0"/>
                <a:ea typeface="Calibri" panose="020F0502020204030204" pitchFamily="34" charset="0"/>
                <a:cs typeface="Arial" panose="020B0604020202020204" pitchFamily="34" charset="0"/>
              </a:rPr>
              <a:t>Chapter 2 – The Task Force and Task Force Charter Process  </a:t>
            </a: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3 – Existing Conditions and Future Projections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4 – Vision, Goals, and Guiding Principles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5 – Development of Multimodal Strategies, Projects and Programs </a:t>
            </a:r>
          </a:p>
          <a:p>
            <a:pPr marL="0" indent="0">
              <a:spcBef>
                <a:spcPts val="600"/>
              </a:spcBef>
              <a:spcAft>
                <a:spcPts val="1000"/>
              </a:spcAft>
              <a:buNone/>
            </a:pPr>
            <a:r>
              <a:rPr lang="en-US" sz="4100">
                <a:solidFill>
                  <a:schemeClr val="bg1"/>
                </a:solidFill>
                <a:latin typeface="Calibri" panose="020F0502020204030204" pitchFamily="34" charset="0"/>
                <a:ea typeface="Calibri" panose="020F0502020204030204" pitchFamily="34" charset="0"/>
                <a:cs typeface="Arial" panose="020B0604020202020204" pitchFamily="34" charset="0"/>
              </a:rPr>
              <a:t>Chapter 6 – Evaluation and Prioritization</a:t>
            </a:r>
          </a:p>
          <a:p>
            <a:pPr marL="0" indent="0">
              <a:spcBef>
                <a:spcPts val="600"/>
              </a:spcBef>
              <a:spcAft>
                <a:spcPts val="1000"/>
              </a:spcAft>
              <a:buNone/>
            </a:pPr>
            <a:r>
              <a:rPr lang="en-US" sz="4100">
                <a:solidFill>
                  <a:schemeClr val="bg1"/>
                </a:solidFill>
                <a:latin typeface="Calibri"/>
                <a:ea typeface="Calibri"/>
                <a:cs typeface="Arial"/>
              </a:rPr>
              <a:t>Chapter 7 – Recommended Investment Plan</a:t>
            </a:r>
          </a:p>
          <a:p>
            <a:pPr marL="0" indent="0">
              <a:spcBef>
                <a:spcPts val="600"/>
              </a:spcBef>
              <a:spcAft>
                <a:spcPts val="1000"/>
              </a:spcAft>
              <a:buNone/>
            </a:pPr>
            <a:r>
              <a:rPr lang="en-US" sz="4100">
                <a:solidFill>
                  <a:schemeClr val="bg1"/>
                </a:solidFill>
                <a:latin typeface="Calibri"/>
                <a:ea typeface="Calibri"/>
                <a:cs typeface="Arial"/>
              </a:rPr>
              <a:t>Chapter 8 – Funding Strategy</a:t>
            </a:r>
          </a:p>
        </p:txBody>
      </p:sp>
      <p:sp>
        <p:nvSpPr>
          <p:cNvPr id="4" name="Slide Number Placeholder 3">
            <a:extLst>
              <a:ext uri="{FF2B5EF4-FFF2-40B4-BE49-F238E27FC236}">
                <a16:creationId xmlns:a16="http://schemas.microsoft.com/office/drawing/2014/main" id="{7215C9B7-D563-4DC7-CA1B-78EA4F234C8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A886CA3-26D7-37CA-85FD-641FACC355F9}"/>
              </a:ext>
            </a:extLst>
          </p:cNvPr>
          <p:cNvSpPr/>
          <p:nvPr/>
        </p:nvSpPr>
        <p:spPr>
          <a:xfrm>
            <a:off x="0" y="2060273"/>
            <a:ext cx="12206376" cy="5643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131445"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0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endParaRPr>
          </a:p>
        </p:txBody>
      </p:sp>
      <p:sp>
        <p:nvSpPr>
          <p:cNvPr id="8" name="Content Placeholder 2">
            <a:extLst>
              <a:ext uri="{FF2B5EF4-FFF2-40B4-BE49-F238E27FC236}">
                <a16:creationId xmlns:a16="http://schemas.microsoft.com/office/drawing/2014/main" id="{0C96D97B-8ECB-9884-2D3F-1EED69446677}"/>
              </a:ext>
            </a:extLst>
          </p:cNvPr>
          <p:cNvSpPr txBox="1">
            <a:spLocks/>
          </p:cNvSpPr>
          <p:nvPr/>
        </p:nvSpPr>
        <p:spPr>
          <a:xfrm>
            <a:off x="347871" y="1187386"/>
            <a:ext cx="11854600" cy="1943056"/>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n-US" sz="4400" b="1" i="0" u="none" strike="noStrike" kern="1200" cap="none" spc="0" normalizeH="0" baseline="0" noProof="0">
              <a:ln>
                <a:noFill/>
              </a:ln>
              <a:solidFill>
                <a:srgbClr val="2AB4C8"/>
              </a:solidFill>
              <a:effectLst/>
              <a:uLnTx/>
              <a:uFillTx/>
              <a:latin typeface="Calibri" panose="020F0502020204030204"/>
              <a:ea typeface="+mn-ea"/>
              <a:cs typeface="Calibri"/>
            </a:endParaRPr>
          </a:p>
        </p:txBody>
      </p:sp>
      <p:sp>
        <p:nvSpPr>
          <p:cNvPr id="9" name="Content Placeholder 2">
            <a:extLst>
              <a:ext uri="{FF2B5EF4-FFF2-40B4-BE49-F238E27FC236}">
                <a16:creationId xmlns:a16="http://schemas.microsoft.com/office/drawing/2014/main" id="{D4D58A72-83B7-E149-E75C-11A35E5FAEDF}"/>
              </a:ext>
            </a:extLst>
          </p:cNvPr>
          <p:cNvSpPr txBox="1">
            <a:spLocks/>
          </p:cNvSpPr>
          <p:nvPr/>
        </p:nvSpPr>
        <p:spPr>
          <a:xfrm>
            <a:off x="347870" y="4061662"/>
            <a:ext cx="11449877" cy="2659813"/>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s-419" sz="4800" b="1" i="1"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4B2F0FAA-A42A-9F45-DDCE-E5201A418AB6}"/>
              </a:ext>
            </a:extLst>
          </p:cNvPr>
          <p:cNvSpPr txBox="1"/>
          <p:nvPr/>
        </p:nvSpPr>
        <p:spPr>
          <a:xfrm>
            <a:off x="381000" y="1151417"/>
            <a:ext cx="12192000" cy="64633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AB4C8"/>
                </a:solidFill>
                <a:effectLst/>
                <a:uLnTx/>
                <a:uFillTx/>
                <a:latin typeface="Calibri" panose="020F0502020204030204"/>
                <a:ea typeface="+mn-ea"/>
                <a:cs typeface="+mn-cs"/>
              </a:rPr>
              <a:t>What are Community Programs?</a:t>
            </a:r>
            <a:endParaRPr kumimoji="0" lang="en-US" sz="3600" b="0" i="0" u="none" strike="noStrike" kern="1200" cap="none" spc="0" normalizeH="0" baseline="0" noProof="0">
              <a:ln>
                <a:noFill/>
              </a:ln>
              <a:solidFill>
                <a:srgbClr val="2AB4C8"/>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24E91E-DAF0-3370-3545-19D16EB4390E}"/>
              </a:ext>
            </a:extLst>
          </p:cNvPr>
          <p:cNvSpPr txBox="1">
            <a:spLocks/>
          </p:cNvSpPr>
          <p:nvPr/>
        </p:nvSpPr>
        <p:spPr>
          <a:xfrm>
            <a:off x="381000" y="-4265"/>
            <a:ext cx="10515600"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Community Programs</a:t>
            </a:r>
          </a:p>
        </p:txBody>
      </p:sp>
      <p:sp>
        <p:nvSpPr>
          <p:cNvPr id="10" name="TextBox 9">
            <a:extLst>
              <a:ext uri="{FF2B5EF4-FFF2-40B4-BE49-F238E27FC236}">
                <a16:creationId xmlns:a16="http://schemas.microsoft.com/office/drawing/2014/main" id="{9D600CD9-A955-1E9D-097B-C0FA308860B0}"/>
              </a:ext>
            </a:extLst>
          </p:cNvPr>
          <p:cNvSpPr txBox="1"/>
          <p:nvPr/>
        </p:nvSpPr>
        <p:spPr>
          <a:xfrm>
            <a:off x="343964" y="2158914"/>
            <a:ext cx="11648189" cy="4801314"/>
          </a:xfrm>
          <a:prstGeom prst="rect">
            <a:avLst/>
          </a:prstGeom>
          <a:noFill/>
        </p:spPr>
        <p:txBody>
          <a:bodyPr wrap="square" lIns="91440" tIns="45720" rIns="91440" bIns="45720" rtlCol="0" anchor="t">
            <a:spAutoFit/>
          </a:bodyPr>
          <a:lstStyle/>
          <a:p>
            <a:pPr marL="0" marR="0">
              <a:spcBef>
                <a:spcPts val="0"/>
              </a:spcBef>
              <a:spcAft>
                <a:spcPts val="0"/>
              </a:spcAft>
            </a:pPr>
            <a:r>
              <a:rPr lang="en-US" sz="2400">
                <a:solidFill>
                  <a:schemeClr val="bg1"/>
                </a:solidFill>
                <a:effectLst/>
                <a:ea typeface="Calibri" panose="020F0502020204030204" pitchFamily="34" charset="0"/>
              </a:rPr>
              <a:t>Community Programs incorporate a range of benefits that are responsive to equity issues facing the LB-ELA Corridor, and which are not addressed through typical transportation infrastructure investments. </a:t>
            </a:r>
          </a:p>
          <a:p>
            <a:pPr marL="0" marR="0">
              <a:spcBef>
                <a:spcPts val="0"/>
              </a:spcBef>
              <a:spcAft>
                <a:spcPts val="0"/>
              </a:spcAft>
            </a:pPr>
            <a:endParaRPr lang="en-US" sz="2400">
              <a:solidFill>
                <a:schemeClr val="bg1"/>
              </a:solidFill>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a:solidFill>
                  <a:schemeClr val="bg1"/>
                </a:solidFill>
                <a:effectLst/>
                <a:ea typeface="Calibri" panose="020F0502020204030204" pitchFamily="34" charset="0"/>
              </a:rPr>
              <a:t>Some are focused on addressing current burdens that exist as a result of past policy, disinvestment, and infrastructure development; </a:t>
            </a:r>
            <a:endParaRPr lang="en-US" sz="2400">
              <a:solidFill>
                <a:schemeClr val="bg1"/>
              </a:solidFill>
              <a:effectLst/>
              <a:ea typeface="Calibri" panose="020F0502020204030204" pitchFamily="34" charset="0"/>
              <a:cs typeface="Calibri"/>
            </a:endParaRPr>
          </a:p>
          <a:p>
            <a:pPr marR="0">
              <a:spcBef>
                <a:spcPts val="0"/>
              </a:spcBef>
              <a:spcAft>
                <a:spcPts val="0"/>
              </a:spcAft>
            </a:pPr>
            <a:endParaRPr lang="en-US" sz="2400">
              <a:solidFill>
                <a:schemeClr val="bg1"/>
              </a:solidFill>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a:solidFill>
                  <a:schemeClr val="bg1"/>
                </a:solidFill>
                <a:ea typeface="Calibri" panose="020F0502020204030204" pitchFamily="34" charset="0"/>
              </a:rPr>
              <a:t>Others</a:t>
            </a:r>
            <a:r>
              <a:rPr lang="en-US" sz="2400">
                <a:solidFill>
                  <a:schemeClr val="bg1"/>
                </a:solidFill>
                <a:effectLst/>
                <a:ea typeface="Calibri" panose="020F0502020204030204" pitchFamily="34" charset="0"/>
              </a:rPr>
              <a:t> are proactive measures to sustain community stability and maximize benefits as projects are implemented in the future. </a:t>
            </a:r>
          </a:p>
          <a:p>
            <a:pPr marL="285750" marR="0" indent="-285750">
              <a:spcBef>
                <a:spcPts val="0"/>
              </a:spcBef>
              <a:spcAft>
                <a:spcPts val="0"/>
              </a:spcAft>
              <a:buFont typeface="Arial" panose="020B0604020202020204" pitchFamily="34" charset="0"/>
              <a:buChar char="•"/>
            </a:pPr>
            <a:endParaRPr lang="en-US" sz="2400">
              <a:solidFill>
                <a:schemeClr val="bg1"/>
              </a:solidFill>
              <a:ea typeface="Calibri" panose="020F0502020204030204" pitchFamily="34" charset="0"/>
              <a:cs typeface="Calibri"/>
            </a:endParaRPr>
          </a:p>
          <a:p>
            <a:pPr marL="285750" marR="0" indent="-285750">
              <a:spcBef>
                <a:spcPts val="0"/>
              </a:spcBef>
              <a:spcAft>
                <a:spcPts val="0"/>
              </a:spcAft>
              <a:buFont typeface="Arial" panose="020B0604020202020204" pitchFamily="34" charset="0"/>
              <a:buChar char="•"/>
            </a:pPr>
            <a:r>
              <a:rPr lang="en-US" sz="2400">
                <a:solidFill>
                  <a:schemeClr val="bg1"/>
                </a:solidFill>
                <a:effectLst/>
                <a:ea typeface="Calibri" panose="020F0502020204030204" pitchFamily="34" charset="0"/>
                <a:cs typeface="Calibri"/>
              </a:rPr>
              <a:t>The Investment Plan recommends  $40M of Initial Funding for development of 15 Community Programs</a:t>
            </a:r>
          </a:p>
          <a:p>
            <a:endParaRPr lang="en-US"/>
          </a:p>
        </p:txBody>
      </p:sp>
    </p:spTree>
    <p:extLst>
      <p:ext uri="{BB962C8B-B14F-4D97-AF65-F5344CB8AC3E}">
        <p14:creationId xmlns:p14="http://schemas.microsoft.com/office/powerpoint/2010/main" val="2544072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2D7D4C-D78B-450A-7894-6258F8E0F042}"/>
              </a:ext>
            </a:extLst>
          </p:cNvPr>
          <p:cNvSpPr>
            <a:spLocks noGrp="1"/>
          </p:cNvSpPr>
          <p:nvPr>
            <p:ph type="sldNum" sz="quarter" idx="10"/>
          </p:nvPr>
        </p:nvSpPr>
        <p:spPr/>
        <p:txBody>
          <a:bodyPr/>
          <a:lstStyle/>
          <a:p>
            <a:fld id="{2429C633-AF9B-9840-B7F1-7587910FEF71}" type="slidenum">
              <a:rPr lang="en-US" smtClean="0"/>
              <a:pPr/>
              <a:t>41</a:t>
            </a:fld>
            <a:endParaRPr lang="en-US"/>
          </a:p>
        </p:txBody>
      </p:sp>
      <p:graphicFrame>
        <p:nvGraphicFramePr>
          <p:cNvPr id="7" name="Table 6">
            <a:extLst>
              <a:ext uri="{FF2B5EF4-FFF2-40B4-BE49-F238E27FC236}">
                <a16:creationId xmlns:a16="http://schemas.microsoft.com/office/drawing/2014/main" id="{A8312B24-2448-CC2E-1C93-CD5D4425126C}"/>
              </a:ext>
            </a:extLst>
          </p:cNvPr>
          <p:cNvGraphicFramePr>
            <a:graphicFrameLocks noGrp="1"/>
          </p:cNvGraphicFramePr>
          <p:nvPr/>
        </p:nvGraphicFramePr>
        <p:xfrm>
          <a:off x="412025" y="1086306"/>
          <a:ext cx="11300514" cy="4994457"/>
        </p:xfrm>
        <a:graphic>
          <a:graphicData uri="http://schemas.openxmlformats.org/drawingml/2006/table">
            <a:tbl>
              <a:tblPr firstRow="1" bandRow="1">
                <a:tableStyleId>{5C22544A-7EE6-4342-B048-85BDC9FD1C3A}</a:tableStyleId>
              </a:tblPr>
              <a:tblGrid>
                <a:gridCol w="2988721">
                  <a:extLst>
                    <a:ext uri="{9D8B030D-6E8A-4147-A177-3AD203B41FA5}">
                      <a16:colId xmlns:a16="http://schemas.microsoft.com/office/drawing/2014/main" val="19779562"/>
                    </a:ext>
                  </a:extLst>
                </a:gridCol>
                <a:gridCol w="8311793">
                  <a:extLst>
                    <a:ext uri="{9D8B030D-6E8A-4147-A177-3AD203B41FA5}">
                      <a16:colId xmlns:a16="http://schemas.microsoft.com/office/drawing/2014/main" val="2888296392"/>
                    </a:ext>
                  </a:extLst>
                </a:gridCol>
              </a:tblGrid>
              <a:tr h="468447">
                <a:tc>
                  <a:txBody>
                    <a:bodyPr/>
                    <a:lstStyle/>
                    <a:p>
                      <a:r>
                        <a:rPr lang="en-US" sz="1800">
                          <a:latin typeface="+mn-lt"/>
                        </a:rPr>
                        <a:t>Working Group Topic Area</a:t>
                      </a:r>
                    </a:p>
                  </a:txBody>
                  <a:tcPr marL="182880" marR="69223" marT="34611" marB="34611" anchor="ctr"/>
                </a:tc>
                <a:tc>
                  <a:txBody>
                    <a:bodyPr/>
                    <a:lstStyle/>
                    <a:p>
                      <a:r>
                        <a:rPr lang="en-US" sz="1800">
                          <a:latin typeface="+mn-lt"/>
                        </a:rPr>
                        <a:t>Programs</a:t>
                      </a:r>
                    </a:p>
                  </a:txBody>
                  <a:tcPr marL="182880" marR="69223" marT="34611" marB="34611" anchor="ctr"/>
                </a:tc>
                <a:extLst>
                  <a:ext uri="{0D108BD9-81ED-4DB2-BD59-A6C34878D82A}">
                    <a16:rowId xmlns:a16="http://schemas.microsoft.com/office/drawing/2014/main" val="3383506387"/>
                  </a:ext>
                </a:extLst>
              </a:tr>
              <a:tr h="301734">
                <a:tc rowSpan="4">
                  <a:txBody>
                    <a:bodyPr/>
                    <a:lstStyle/>
                    <a:p>
                      <a:pPr marL="0" marR="0">
                        <a:spcBef>
                          <a:spcPts val="300"/>
                        </a:spcBef>
                        <a:spcAft>
                          <a:spcPts val="300"/>
                        </a:spcAft>
                      </a:pPr>
                      <a:r>
                        <a:rPr lang="en-US" sz="1600" b="1">
                          <a:solidFill>
                            <a:schemeClr val="bg1"/>
                          </a:solidFill>
                          <a:effectLst/>
                          <a:latin typeface="+mn-lt"/>
                          <a:ea typeface="Calibri" panose="020F0502020204030204" pitchFamily="34" charset="0"/>
                          <a:cs typeface="Calibri" panose="020F0502020204030204" pitchFamily="34" charset="0"/>
                        </a:rPr>
                        <a:t>Air Quality/‌</a:t>
                      </a:r>
                      <a:br>
                        <a:rPr lang="en-US" sz="1600" b="1">
                          <a:solidFill>
                            <a:schemeClr val="bg1"/>
                          </a:solidFill>
                          <a:effectLst/>
                          <a:latin typeface="+mn-lt"/>
                          <a:ea typeface="Calibri" panose="020F0502020204030204" pitchFamily="34" charset="0"/>
                          <a:cs typeface="Calibri" panose="020F0502020204030204" pitchFamily="34" charset="0"/>
                        </a:rPr>
                      </a:br>
                      <a:r>
                        <a:rPr lang="en-US" sz="1600" b="1">
                          <a:solidFill>
                            <a:schemeClr val="bg1"/>
                          </a:solidFill>
                          <a:effectLst/>
                          <a:latin typeface="+mn-lt"/>
                          <a:ea typeface="Calibri" panose="020F0502020204030204" pitchFamily="34" charset="0"/>
                          <a:cs typeface="Calibri" panose="020F0502020204030204" pitchFamily="34" charset="0"/>
                        </a:rPr>
                        <a:t>Community Health</a:t>
                      </a:r>
                    </a:p>
                  </a:txBody>
                  <a:tcPr marL="182880" marR="27305" marT="0" marB="0" anchor="ctr">
                    <a:solidFill>
                      <a:srgbClr val="439B97"/>
                    </a:solidFill>
                  </a:tcPr>
                </a:tc>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cs typeface="Calibri" panose="020F0502020204030204" pitchFamily="34" charset="0"/>
                        </a:rPr>
                        <a:t>Bus Electrification Projects </a:t>
                      </a:r>
                      <a:endParaRPr lang="en-US" sz="1400" i="1" kern="1200">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chemeClr val="accent6">
                        <a:lumMod val="20000"/>
                        <a:lumOff val="80000"/>
                      </a:schemeClr>
                    </a:solidFill>
                  </a:tcPr>
                </a:tc>
                <a:extLst>
                  <a:ext uri="{0D108BD9-81ED-4DB2-BD59-A6C34878D82A}">
                    <a16:rowId xmlns:a16="http://schemas.microsoft.com/office/drawing/2014/main" val="4244983342"/>
                  </a:ext>
                </a:extLst>
              </a:tr>
              <a:tr h="301734">
                <a:tc vMerge="1">
                  <a:txBody>
                    <a:bodyPr/>
                    <a:lstStyle/>
                    <a:p>
                      <a:endParaRPr lang="en-US"/>
                    </a:p>
                  </a:txBody>
                  <a:tcPr/>
                </a:tc>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cs typeface="Calibri" panose="020F0502020204030204" pitchFamily="34" charset="0"/>
                        </a:rPr>
                        <a:t>LB-ELA Corridor Community Health Benefit Program </a:t>
                      </a:r>
                      <a:endParaRPr lang="en-US" sz="1400" i="1" kern="1200">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chemeClr val="accent6">
                        <a:lumMod val="20000"/>
                        <a:lumOff val="80000"/>
                      </a:schemeClr>
                    </a:solidFill>
                  </a:tcPr>
                </a:tc>
                <a:extLst>
                  <a:ext uri="{0D108BD9-81ED-4DB2-BD59-A6C34878D82A}">
                    <a16:rowId xmlns:a16="http://schemas.microsoft.com/office/drawing/2014/main" val="1209905951"/>
                  </a:ext>
                </a:extLst>
              </a:tr>
              <a:tr h="301734">
                <a:tc vMerge="1">
                  <a:txBody>
                    <a:bodyPr/>
                    <a:lstStyle/>
                    <a:p>
                      <a:endParaRPr lang="en-US"/>
                    </a:p>
                  </a:txBody>
                  <a:tcPr/>
                </a:tc>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cs typeface="Calibri" panose="020F0502020204030204" pitchFamily="34" charset="0"/>
                        </a:rPr>
                        <a:t>Zero-Emission Infrastructure for Autos </a:t>
                      </a:r>
                      <a:endParaRPr lang="en-US" sz="1400" i="1" kern="1200">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chemeClr val="accent6">
                        <a:lumMod val="20000"/>
                        <a:lumOff val="80000"/>
                      </a:schemeClr>
                    </a:solidFill>
                  </a:tcPr>
                </a:tc>
                <a:extLst>
                  <a:ext uri="{0D108BD9-81ED-4DB2-BD59-A6C34878D82A}">
                    <a16:rowId xmlns:a16="http://schemas.microsoft.com/office/drawing/2014/main" val="1204290114"/>
                  </a:ext>
                </a:extLst>
              </a:tr>
              <a:tr h="301734">
                <a:tc vMerge="1">
                  <a:txBody>
                    <a:bodyPr/>
                    <a:lstStyle/>
                    <a:p>
                      <a:endParaRPr lang="en-US"/>
                    </a:p>
                  </a:txBody>
                  <a:tcPr/>
                </a:tc>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cs typeface="Calibri" panose="020F0502020204030204" pitchFamily="34" charset="0"/>
                        </a:rPr>
                        <a:t>Air Quality Monitoring Stations</a:t>
                      </a:r>
                      <a:endParaRPr lang="en-US" sz="1400" i="1" kern="1200">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chemeClr val="accent6">
                        <a:lumMod val="20000"/>
                        <a:lumOff val="80000"/>
                      </a:schemeClr>
                    </a:solidFill>
                  </a:tcPr>
                </a:tc>
                <a:extLst>
                  <a:ext uri="{0D108BD9-81ED-4DB2-BD59-A6C34878D82A}">
                    <a16:rowId xmlns:a16="http://schemas.microsoft.com/office/drawing/2014/main" val="2181026091"/>
                  </a:ext>
                </a:extLst>
              </a:tr>
              <a:tr h="301734">
                <a:tc rowSpan="3">
                  <a:txBody>
                    <a:bodyPr/>
                    <a:lstStyle/>
                    <a:p>
                      <a:pPr marL="0" marR="0">
                        <a:spcBef>
                          <a:spcPts val="300"/>
                        </a:spcBef>
                        <a:spcAft>
                          <a:spcPts val="300"/>
                        </a:spcAft>
                      </a:pPr>
                      <a:r>
                        <a:rPr lang="en-US" sz="1600" b="1">
                          <a:solidFill>
                            <a:schemeClr val="bg1"/>
                          </a:solidFill>
                          <a:effectLst/>
                          <a:latin typeface="+mn-lt"/>
                          <a:ea typeface="Calibri" panose="020F0502020204030204" pitchFamily="34" charset="0"/>
                          <a:cs typeface="Calibri" panose="020F0502020204030204" pitchFamily="34" charset="0"/>
                        </a:rPr>
                        <a:t>Environment</a:t>
                      </a:r>
                    </a:p>
                  </a:txBody>
                  <a:tcPr marL="182880" marR="27305" marT="0" marB="0" anchor="ctr">
                    <a:solidFill>
                      <a:srgbClr val="52A47D"/>
                    </a:solidFill>
                  </a:tcPr>
                </a:tc>
                <a:tc>
                  <a:txBody>
                    <a:bodyPr/>
                    <a:lstStyle/>
                    <a:p>
                      <a:pPr marL="0" marR="0">
                        <a:spcBef>
                          <a:spcPts val="300"/>
                        </a:spcBef>
                        <a:spcAft>
                          <a:spcPts val="300"/>
                        </a:spcAft>
                      </a:pPr>
                      <a:r>
                        <a:rPr lang="en-US" sz="1400">
                          <a:solidFill>
                            <a:srgbClr val="000000"/>
                          </a:solidFill>
                          <a:effectLst/>
                          <a:latin typeface="+mn-lt"/>
                          <a:ea typeface="Calibri" panose="020F0502020204030204" pitchFamily="34" charset="0"/>
                          <a:cs typeface="Calibri" panose="020F0502020204030204" pitchFamily="34" charset="0"/>
                        </a:rPr>
                        <a:t>LB-ELA Corridor Energy Reduction/‌Greenhouse Gas (GHG) Emissions Reduction Program </a:t>
                      </a:r>
                      <a:endParaRPr lang="en-US" sz="1400" i="1" kern="1200">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rgbClr val="C7E3D6"/>
                    </a:solidFill>
                  </a:tcPr>
                </a:tc>
                <a:extLst>
                  <a:ext uri="{0D108BD9-81ED-4DB2-BD59-A6C34878D82A}">
                    <a16:rowId xmlns:a16="http://schemas.microsoft.com/office/drawing/2014/main" val="78415156"/>
                  </a:ext>
                </a:extLst>
              </a:tr>
              <a:tr h="301734">
                <a:tc vMerge="1">
                  <a:txBody>
                    <a:bodyPr/>
                    <a:lstStyle/>
                    <a:p>
                      <a:endParaRPr lang="en-US"/>
                    </a:p>
                  </a:txBody>
                  <a:tcPr/>
                </a:tc>
                <a:tc>
                  <a:txBody>
                    <a:bodyPr/>
                    <a:lstStyle/>
                    <a:p>
                      <a:pPr marL="0" marR="0">
                        <a:spcBef>
                          <a:spcPts val="300"/>
                        </a:spcBef>
                        <a:spcAft>
                          <a:spcPts val="300"/>
                        </a:spcAft>
                      </a:pPr>
                      <a:r>
                        <a:rPr lang="en-US" sz="1400">
                          <a:solidFill>
                            <a:srgbClr val="000000"/>
                          </a:solidFill>
                          <a:effectLst/>
                          <a:latin typeface="+mn-lt"/>
                          <a:ea typeface="Calibri" panose="020F0502020204030204" pitchFamily="34" charset="0"/>
                          <a:cs typeface="Calibri" panose="020F0502020204030204" pitchFamily="34" charset="0"/>
                        </a:rPr>
                        <a:t>LB-ELA Corridor “Urban Greening” Initiative </a:t>
                      </a:r>
                      <a:endParaRPr lang="en-US" sz="1400" i="1" kern="1200">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rgbClr val="C7E3D6"/>
                    </a:solidFill>
                  </a:tcPr>
                </a:tc>
                <a:extLst>
                  <a:ext uri="{0D108BD9-81ED-4DB2-BD59-A6C34878D82A}">
                    <a16:rowId xmlns:a16="http://schemas.microsoft.com/office/drawing/2014/main" val="3099651815"/>
                  </a:ext>
                </a:extLst>
              </a:tr>
              <a:tr h="301734">
                <a:tc vMerge="1">
                  <a:txBody>
                    <a:bodyPr/>
                    <a:lstStyle/>
                    <a:p>
                      <a:endParaRPr lang="en-US"/>
                    </a:p>
                  </a:txBody>
                  <a:tcPr/>
                </a:tc>
                <a:tc>
                  <a:txBody>
                    <a:bodyPr/>
                    <a:lstStyle/>
                    <a:p>
                      <a:pPr marL="0" marR="0">
                        <a:spcBef>
                          <a:spcPts val="300"/>
                        </a:spcBef>
                        <a:spcAft>
                          <a:spcPts val="300"/>
                        </a:spcAft>
                      </a:pPr>
                      <a:r>
                        <a:rPr lang="en-US" sz="1400">
                          <a:solidFill>
                            <a:srgbClr val="000000"/>
                          </a:solidFill>
                          <a:effectLst/>
                          <a:latin typeface="+mn-lt"/>
                          <a:ea typeface="Calibri" panose="020F0502020204030204" pitchFamily="34" charset="0"/>
                          <a:cs typeface="Calibri" panose="020F0502020204030204" pitchFamily="34" charset="0"/>
                        </a:rPr>
                        <a:t>Public Art/‌Aesthetics</a:t>
                      </a:r>
                      <a:endParaRPr lang="en-US" sz="1400" i="1" kern="1200">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rgbClr val="C7E3D6"/>
                    </a:solidFill>
                  </a:tcPr>
                </a:tc>
                <a:extLst>
                  <a:ext uri="{0D108BD9-81ED-4DB2-BD59-A6C34878D82A}">
                    <a16:rowId xmlns:a16="http://schemas.microsoft.com/office/drawing/2014/main" val="3226069197"/>
                  </a:ext>
                </a:extLst>
              </a:tr>
              <a:tr h="301734">
                <a:tc rowSpan="4">
                  <a:txBody>
                    <a:bodyPr/>
                    <a:lstStyle/>
                    <a:p>
                      <a:pPr marL="0" marR="0">
                        <a:spcBef>
                          <a:spcPts val="300"/>
                        </a:spcBef>
                        <a:spcAft>
                          <a:spcPts val="300"/>
                        </a:spcAft>
                      </a:pPr>
                      <a:r>
                        <a:rPr lang="en-US" sz="1600" b="1">
                          <a:solidFill>
                            <a:schemeClr val="bg1"/>
                          </a:solidFill>
                          <a:effectLst/>
                          <a:latin typeface="+mn-lt"/>
                          <a:ea typeface="Calibri" panose="020F0502020204030204" pitchFamily="34" charset="0"/>
                          <a:cs typeface="Calibri" panose="020F0502020204030204" pitchFamily="34" charset="0"/>
                        </a:rPr>
                        <a:t>Housing Stabilization/ </a:t>
                      </a:r>
                      <a:br>
                        <a:rPr lang="en-US" sz="1600" b="1">
                          <a:solidFill>
                            <a:schemeClr val="bg1"/>
                          </a:solidFill>
                          <a:effectLst/>
                          <a:latin typeface="+mn-lt"/>
                          <a:ea typeface="Calibri" panose="020F0502020204030204" pitchFamily="34" charset="0"/>
                          <a:cs typeface="Calibri" panose="020F0502020204030204" pitchFamily="34" charset="0"/>
                        </a:rPr>
                      </a:br>
                      <a:r>
                        <a:rPr lang="en-US" sz="1600" b="1">
                          <a:solidFill>
                            <a:schemeClr val="bg1"/>
                          </a:solidFill>
                          <a:effectLst/>
                          <a:latin typeface="+mn-lt"/>
                          <a:ea typeface="Calibri" panose="020F0502020204030204" pitchFamily="34" charset="0"/>
                          <a:cs typeface="Calibri" panose="020F0502020204030204" pitchFamily="34" charset="0"/>
                        </a:rPr>
                        <a:t>‌Land Use</a:t>
                      </a:r>
                    </a:p>
                  </a:txBody>
                  <a:tcPr marL="182880" marR="27305" marT="0" marB="0" anchor="ctr">
                    <a:solidFill>
                      <a:srgbClr val="496B95"/>
                    </a:solidFill>
                  </a:tcPr>
                </a:tc>
                <a:tc>
                  <a:txBody>
                    <a:bodyPr/>
                    <a:lstStyle/>
                    <a:p>
                      <a:pPr marL="0" marR="0">
                        <a:spcBef>
                          <a:spcPts val="300"/>
                        </a:spcBef>
                        <a:spcAft>
                          <a:spcPts val="300"/>
                        </a:spcAft>
                      </a:pPr>
                      <a:r>
                        <a:rPr lang="en-US" sz="1400">
                          <a:solidFill>
                            <a:srgbClr val="000000"/>
                          </a:solidFill>
                          <a:effectLst/>
                          <a:latin typeface="+mn-lt"/>
                          <a:ea typeface="Calibri" panose="020F0502020204030204" pitchFamily="34" charset="0"/>
                          <a:cs typeface="Calibri" panose="020F0502020204030204" pitchFamily="34" charset="0"/>
                        </a:rPr>
                        <a:t>WSAB Transit-Oriented Development Strategic Implementation Plan and Program (TOD SIP)</a:t>
                      </a:r>
                      <a:endParaRPr lang="en-US" sz="1400" i="1" kern="1200">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chemeClr val="accent3">
                        <a:lumMod val="20000"/>
                        <a:lumOff val="80000"/>
                      </a:schemeClr>
                    </a:solidFill>
                  </a:tcPr>
                </a:tc>
                <a:extLst>
                  <a:ext uri="{0D108BD9-81ED-4DB2-BD59-A6C34878D82A}">
                    <a16:rowId xmlns:a16="http://schemas.microsoft.com/office/drawing/2014/main" val="1835009203"/>
                  </a:ext>
                </a:extLst>
              </a:tr>
              <a:tr h="301734">
                <a:tc vMerge="1">
                  <a:txBody>
                    <a:bodyPr/>
                    <a:lstStyle/>
                    <a:p>
                      <a:endParaRPr lang="en-US"/>
                    </a:p>
                  </a:txBody>
                  <a:tcPr/>
                </a:tc>
                <a:tc>
                  <a:txBody>
                    <a:bodyPr/>
                    <a:lstStyle/>
                    <a:p>
                      <a:pPr marL="0" marR="0">
                        <a:spcBef>
                          <a:spcPts val="300"/>
                        </a:spcBef>
                        <a:spcAft>
                          <a:spcPts val="300"/>
                        </a:spcAft>
                      </a:pPr>
                      <a:r>
                        <a:rPr lang="en-US" sz="1400">
                          <a:solidFill>
                            <a:srgbClr val="000000"/>
                          </a:solidFill>
                          <a:effectLst/>
                          <a:latin typeface="+mn-lt"/>
                          <a:ea typeface="Calibri" panose="020F0502020204030204" pitchFamily="34" charset="0"/>
                          <a:cs typeface="Calibri" panose="020F0502020204030204" pitchFamily="34" charset="0"/>
                        </a:rPr>
                        <a:t>Transit-Oriented Communities/‌Land Use</a:t>
                      </a:r>
                      <a:endParaRPr lang="en-US" sz="1400" i="1" kern="1200">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chemeClr val="accent3">
                        <a:lumMod val="20000"/>
                        <a:lumOff val="80000"/>
                      </a:schemeClr>
                    </a:solidFill>
                  </a:tcPr>
                </a:tc>
                <a:extLst>
                  <a:ext uri="{0D108BD9-81ED-4DB2-BD59-A6C34878D82A}">
                    <a16:rowId xmlns:a16="http://schemas.microsoft.com/office/drawing/2014/main" val="3943217278"/>
                  </a:ext>
                </a:extLst>
              </a:tr>
              <a:tr h="301734">
                <a:tc vMerge="1">
                  <a:txBody>
                    <a:bodyPr/>
                    <a:lstStyle/>
                    <a:p>
                      <a:endParaRPr lang="en-US"/>
                    </a:p>
                  </a:txBody>
                  <a:tcPr/>
                </a:tc>
                <a:tc>
                  <a:txBody>
                    <a:bodyPr/>
                    <a:lstStyle/>
                    <a:p>
                      <a:pPr marL="0" marR="0">
                        <a:spcBef>
                          <a:spcPts val="300"/>
                        </a:spcBef>
                        <a:spcAft>
                          <a:spcPts val="300"/>
                        </a:spcAft>
                      </a:pPr>
                      <a:r>
                        <a:rPr lang="en-US" sz="1400">
                          <a:solidFill>
                            <a:srgbClr val="000000"/>
                          </a:solidFill>
                          <a:effectLst/>
                          <a:latin typeface="+mn-lt"/>
                          <a:ea typeface="Calibri" panose="020F0502020204030204" pitchFamily="34" charset="0"/>
                          <a:cs typeface="Calibri" panose="020F0502020204030204" pitchFamily="34" charset="0"/>
                        </a:rPr>
                        <a:t>Homeless Programs </a:t>
                      </a:r>
                      <a:endParaRPr lang="en-US" sz="1400" i="1" kern="1200">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chemeClr val="accent3">
                        <a:lumMod val="20000"/>
                        <a:lumOff val="80000"/>
                      </a:schemeClr>
                    </a:solidFill>
                  </a:tcPr>
                </a:tc>
                <a:extLst>
                  <a:ext uri="{0D108BD9-81ED-4DB2-BD59-A6C34878D82A}">
                    <a16:rowId xmlns:a16="http://schemas.microsoft.com/office/drawing/2014/main" val="1995558427"/>
                  </a:ext>
                </a:extLst>
              </a:tr>
              <a:tr h="301734">
                <a:tc vMerge="1">
                  <a:txBody>
                    <a:bodyPr/>
                    <a:lstStyle/>
                    <a:p>
                      <a:endParaRPr lang="en-US"/>
                    </a:p>
                  </a:txBody>
                  <a:tcPr/>
                </a:tc>
                <a:tc>
                  <a:txBody>
                    <a:bodyPr/>
                    <a:lstStyle/>
                    <a:p>
                      <a:pPr marL="0" marR="0">
                        <a:spcBef>
                          <a:spcPts val="300"/>
                        </a:spcBef>
                        <a:spcAft>
                          <a:spcPts val="300"/>
                        </a:spcAft>
                      </a:pPr>
                      <a:r>
                        <a:rPr lang="en-US" sz="1400">
                          <a:solidFill>
                            <a:srgbClr val="000000"/>
                          </a:solidFill>
                          <a:effectLst/>
                          <a:latin typeface="+mn-lt"/>
                          <a:ea typeface="Calibri" panose="020F0502020204030204" pitchFamily="34" charset="0"/>
                          <a:cs typeface="Calibri" panose="020F0502020204030204" pitchFamily="34" charset="0"/>
                        </a:rPr>
                        <a:t>Housing Stabilization Policies </a:t>
                      </a:r>
                      <a:endParaRPr lang="en-US" sz="1400" i="1" kern="1200">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chemeClr val="accent3">
                        <a:lumMod val="20000"/>
                        <a:lumOff val="80000"/>
                      </a:schemeClr>
                    </a:solidFill>
                  </a:tcPr>
                </a:tc>
                <a:extLst>
                  <a:ext uri="{0D108BD9-81ED-4DB2-BD59-A6C34878D82A}">
                    <a16:rowId xmlns:a16="http://schemas.microsoft.com/office/drawing/2014/main" val="1661397716"/>
                  </a:ext>
                </a:extLst>
              </a:tr>
              <a:tr h="301734">
                <a:tc rowSpan="4">
                  <a:txBody>
                    <a:bodyPr/>
                    <a:lstStyle/>
                    <a:p>
                      <a:pPr marL="0" marR="0">
                        <a:spcBef>
                          <a:spcPts val="300"/>
                        </a:spcBef>
                        <a:spcAft>
                          <a:spcPts val="300"/>
                        </a:spcAft>
                      </a:pPr>
                      <a:r>
                        <a:rPr lang="en-US" sz="1600" b="1">
                          <a:solidFill>
                            <a:schemeClr val="bg1"/>
                          </a:solidFill>
                          <a:effectLst/>
                          <a:latin typeface="+mn-lt"/>
                          <a:ea typeface="Calibri" panose="020F0502020204030204" pitchFamily="34" charset="0"/>
                          <a:cs typeface="Calibri" panose="020F0502020204030204" pitchFamily="34" charset="0"/>
                        </a:rPr>
                        <a:t>Job Creation/</a:t>
                      </a:r>
                      <a:br>
                        <a:rPr lang="en-US" sz="1600" b="1">
                          <a:solidFill>
                            <a:schemeClr val="bg1"/>
                          </a:solidFill>
                          <a:effectLst/>
                          <a:latin typeface="+mn-lt"/>
                          <a:ea typeface="Calibri" panose="020F0502020204030204" pitchFamily="34" charset="0"/>
                          <a:cs typeface="Calibri" panose="020F0502020204030204" pitchFamily="34" charset="0"/>
                        </a:rPr>
                      </a:br>
                      <a:r>
                        <a:rPr lang="en-US" sz="1600" b="1">
                          <a:solidFill>
                            <a:schemeClr val="bg1"/>
                          </a:solidFill>
                          <a:effectLst/>
                          <a:latin typeface="+mn-lt"/>
                          <a:ea typeface="Calibri" panose="020F0502020204030204" pitchFamily="34" charset="0"/>
                          <a:cs typeface="Calibri" panose="020F0502020204030204" pitchFamily="34" charset="0"/>
                        </a:rPr>
                        <a:t>‌Work Opportunities</a:t>
                      </a:r>
                    </a:p>
                    <a:p>
                      <a:pPr marL="0" marR="0">
                        <a:spcBef>
                          <a:spcPts val="300"/>
                        </a:spcBef>
                        <a:spcAft>
                          <a:spcPts val="300"/>
                        </a:spcAft>
                      </a:pPr>
                      <a:endParaRPr lang="en-US" sz="1600">
                        <a:solidFill>
                          <a:schemeClr val="bg1"/>
                        </a:solidFill>
                        <a:effectLst/>
                        <a:latin typeface="+mn-lt"/>
                        <a:ea typeface="Calibri" panose="020F0502020204030204" pitchFamily="34" charset="0"/>
                        <a:cs typeface="Calibri" panose="020F0502020204030204" pitchFamily="34" charset="0"/>
                      </a:endParaRPr>
                    </a:p>
                  </a:txBody>
                  <a:tcPr marL="182880" marR="27305" marT="0" marB="0" anchor="ctr">
                    <a:solidFill>
                      <a:srgbClr val="C9C009"/>
                    </a:solidFill>
                  </a:tcPr>
                </a:tc>
                <a:tc>
                  <a:txBody>
                    <a:bodyPr/>
                    <a:lstStyle/>
                    <a:p>
                      <a:pPr marL="0" marR="0">
                        <a:spcBef>
                          <a:spcPts val="300"/>
                        </a:spcBef>
                        <a:spcAft>
                          <a:spcPts val="300"/>
                        </a:spcAft>
                      </a:pPr>
                      <a:r>
                        <a:rPr lang="en-US" sz="1400">
                          <a:solidFill>
                            <a:srgbClr val="000000"/>
                          </a:solidFill>
                          <a:effectLst/>
                          <a:latin typeface="+mn-lt"/>
                          <a:ea typeface="Calibri" panose="020F0502020204030204" pitchFamily="34" charset="0"/>
                          <a:cs typeface="Calibri" panose="020F0502020204030204" pitchFamily="34" charset="0"/>
                        </a:rPr>
                        <a:t>Vocational Educational Programs </a:t>
                      </a:r>
                      <a:endParaRPr lang="en-US" sz="1400" i="1" kern="1200">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chemeClr val="accent2">
                        <a:lumMod val="20000"/>
                        <a:lumOff val="80000"/>
                      </a:schemeClr>
                    </a:solidFill>
                  </a:tcPr>
                </a:tc>
                <a:extLst>
                  <a:ext uri="{0D108BD9-81ED-4DB2-BD59-A6C34878D82A}">
                    <a16:rowId xmlns:a16="http://schemas.microsoft.com/office/drawing/2014/main" val="4255497698"/>
                  </a:ext>
                </a:extLst>
              </a:tr>
              <a:tr h="301734">
                <a:tc vMerge="1">
                  <a:txBody>
                    <a:bodyPr/>
                    <a:lstStyle/>
                    <a:p>
                      <a:endParaRPr lang="en-US"/>
                    </a:p>
                  </a:txBody>
                  <a:tcPr/>
                </a:tc>
                <a:tc>
                  <a:txBody>
                    <a:bodyPr/>
                    <a:lstStyle/>
                    <a:p>
                      <a:pPr marL="0" marR="0">
                        <a:spcBef>
                          <a:spcPts val="300"/>
                        </a:spcBef>
                        <a:spcAft>
                          <a:spcPts val="300"/>
                        </a:spcAft>
                      </a:pPr>
                      <a:r>
                        <a:rPr lang="en-US" sz="1400">
                          <a:solidFill>
                            <a:srgbClr val="000000"/>
                          </a:solidFill>
                          <a:effectLst/>
                          <a:latin typeface="+mn-lt"/>
                          <a:ea typeface="Calibri" panose="020F0502020204030204" pitchFamily="34" charset="0"/>
                          <a:cs typeface="Calibri" panose="020F0502020204030204" pitchFamily="34" charset="0"/>
                        </a:rPr>
                        <a:t>Targeted Hire Programs </a:t>
                      </a:r>
                      <a:endParaRPr lang="en-US" sz="1400" i="1" kern="1200">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chemeClr val="accent2">
                        <a:lumMod val="20000"/>
                        <a:lumOff val="80000"/>
                      </a:schemeClr>
                    </a:solidFill>
                  </a:tcPr>
                </a:tc>
                <a:extLst>
                  <a:ext uri="{0D108BD9-81ED-4DB2-BD59-A6C34878D82A}">
                    <a16:rowId xmlns:a16="http://schemas.microsoft.com/office/drawing/2014/main" val="3277781258"/>
                  </a:ext>
                </a:extLst>
              </a:tr>
              <a:tr h="301734">
                <a:tc vMerge="1">
                  <a:txBody>
                    <a:bodyPr/>
                    <a:lstStyle/>
                    <a:p>
                      <a:endParaRPr lang="en-US"/>
                    </a:p>
                  </a:txBody>
                  <a:tcPr/>
                </a:tc>
                <a:tc>
                  <a:txBody>
                    <a:bodyPr/>
                    <a:lstStyle/>
                    <a:p>
                      <a:pPr marL="0" marR="0">
                        <a:spcBef>
                          <a:spcPts val="300"/>
                        </a:spcBef>
                        <a:spcAft>
                          <a:spcPts val="300"/>
                        </a:spcAft>
                      </a:pPr>
                      <a:r>
                        <a:rPr lang="en-US" sz="1400">
                          <a:solidFill>
                            <a:srgbClr val="000000"/>
                          </a:solidFill>
                          <a:effectLst/>
                          <a:latin typeface="+mn-lt"/>
                          <a:ea typeface="Calibri" panose="020F0502020204030204" pitchFamily="34" charset="0"/>
                          <a:cs typeface="Calibri" panose="020F0502020204030204" pitchFamily="34" charset="0"/>
                        </a:rPr>
                        <a:t>Employment/‌Recruitment Initiatives </a:t>
                      </a:r>
                      <a:endParaRPr lang="en-US" sz="1400" i="1" kern="1200">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chemeClr val="accent2">
                        <a:lumMod val="20000"/>
                        <a:lumOff val="80000"/>
                      </a:schemeClr>
                    </a:solidFill>
                  </a:tcPr>
                </a:tc>
                <a:extLst>
                  <a:ext uri="{0D108BD9-81ED-4DB2-BD59-A6C34878D82A}">
                    <a16:rowId xmlns:a16="http://schemas.microsoft.com/office/drawing/2014/main" val="2636900719"/>
                  </a:ext>
                </a:extLst>
              </a:tr>
              <a:tr h="301734">
                <a:tc vMerge="1">
                  <a:txBody>
                    <a:bodyPr/>
                    <a:lstStyle/>
                    <a:p>
                      <a:endParaRPr lang="en-US"/>
                    </a:p>
                  </a:txBody>
                  <a:tcPr/>
                </a:tc>
                <a:tc>
                  <a:txBody>
                    <a:bodyPr/>
                    <a:lstStyle/>
                    <a:p>
                      <a:pPr marL="0" marR="0">
                        <a:spcBef>
                          <a:spcPts val="300"/>
                        </a:spcBef>
                        <a:spcAft>
                          <a:spcPts val="300"/>
                        </a:spcAft>
                      </a:pPr>
                      <a:r>
                        <a:rPr lang="en-US" sz="1400">
                          <a:solidFill>
                            <a:srgbClr val="000000"/>
                          </a:solidFill>
                          <a:effectLst/>
                          <a:latin typeface="+mn-lt"/>
                          <a:ea typeface="Calibri" panose="020F0502020204030204" pitchFamily="34" charset="0"/>
                          <a:cs typeface="Calibri" panose="020F0502020204030204" pitchFamily="34" charset="0"/>
                        </a:rPr>
                        <a:t>Economic Stabilization Policies </a:t>
                      </a:r>
                      <a:endParaRPr lang="en-US" sz="1400" i="1">
                        <a:solidFill>
                          <a:srgbClr val="1F8695"/>
                        </a:solidFill>
                        <a:effectLst/>
                        <a:latin typeface="+mn-lt"/>
                        <a:ea typeface="Calibri" panose="020F0502020204030204" pitchFamily="34" charset="0"/>
                        <a:cs typeface="Calibri" panose="020F0502020204030204" pitchFamily="34" charset="0"/>
                      </a:endParaRPr>
                    </a:p>
                  </a:txBody>
                  <a:tcPr marL="182880" marR="27305" marT="0" marB="0" anchor="ctr">
                    <a:solidFill>
                      <a:schemeClr val="accent2">
                        <a:lumMod val="20000"/>
                        <a:lumOff val="80000"/>
                      </a:schemeClr>
                    </a:solidFill>
                  </a:tcPr>
                </a:tc>
                <a:extLst>
                  <a:ext uri="{0D108BD9-81ED-4DB2-BD59-A6C34878D82A}">
                    <a16:rowId xmlns:a16="http://schemas.microsoft.com/office/drawing/2014/main" val="1053317544"/>
                  </a:ext>
                </a:extLst>
              </a:tr>
            </a:tbl>
          </a:graphicData>
        </a:graphic>
      </p:graphicFrame>
      <p:sp>
        <p:nvSpPr>
          <p:cNvPr id="6" name="Title 1">
            <a:extLst>
              <a:ext uri="{FF2B5EF4-FFF2-40B4-BE49-F238E27FC236}">
                <a16:creationId xmlns:a16="http://schemas.microsoft.com/office/drawing/2014/main" id="{1F6CA57A-2B51-C1E3-DB14-B3D16261CD4B}"/>
              </a:ext>
            </a:extLst>
          </p:cNvPr>
          <p:cNvSpPr txBox="1">
            <a:spLocks/>
          </p:cNvSpPr>
          <p:nvPr/>
        </p:nvSpPr>
        <p:spPr>
          <a:xfrm>
            <a:off x="412025" y="0"/>
            <a:ext cx="10515600"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Community Programs by Topic Area</a:t>
            </a:r>
          </a:p>
        </p:txBody>
      </p:sp>
    </p:spTree>
    <p:extLst>
      <p:ext uri="{BB962C8B-B14F-4D97-AF65-F5344CB8AC3E}">
        <p14:creationId xmlns:p14="http://schemas.microsoft.com/office/powerpoint/2010/main" val="2386358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81440-23B3-51D4-CB82-19CD2721BE2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3D25D5-2984-8934-3664-181B390BF7E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dirty="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DAB1282-D5B0-79A8-9EE5-DC1A97EAD20B}"/>
              </a:ext>
            </a:extLst>
          </p:cNvPr>
          <p:cNvSpPr txBox="1"/>
          <p:nvPr/>
        </p:nvSpPr>
        <p:spPr>
          <a:xfrm>
            <a:off x="408764" y="1891389"/>
            <a:ext cx="11060349"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panose="020F0502020204030204" pitchFamily="34" charset="0"/>
              <a:buChar char="&gt;"/>
            </a:pPr>
            <a:r>
              <a:rPr lang="en-US" b="0" i="0" u="none" strike="noStrike" baseline="0">
                <a:solidFill>
                  <a:srgbClr val="000000"/>
                </a:solidFill>
              </a:rPr>
              <a:t>Metro’s Measure-funded Projects advanced to construction resulting from this Investment Plan would be subject to Metro’s Project Labor Agreement (PLA) and corresponding Construction Careers Policy (CCP), which are applied to all federal projects with a construction value greater than $2.5 million. </a:t>
            </a:r>
            <a:endParaRPr lang="en-US" sz="1600" b="0" i="0" u="none" strike="noStrike" baseline="0">
              <a:solidFill>
                <a:srgbClr val="000000"/>
              </a:solidFill>
            </a:endParaRPr>
          </a:p>
          <a:p>
            <a:pPr marL="742950" lvl="1" indent="-285750">
              <a:buFont typeface="Arial" panose="020B0604020202020204" pitchFamily="34" charset="0"/>
              <a:buChar char="•"/>
            </a:pPr>
            <a:r>
              <a:rPr lang="en-US" b="0" i="0" u="none" strike="noStrike" baseline="0">
                <a:solidFill>
                  <a:srgbClr val="000000"/>
                </a:solidFill>
              </a:rPr>
              <a:t>Metro’s PLA is unique in that Metro is the first transit agency in the nation to adopt such an agreement with national targeted hiring goals for federally funded projects with Federal Transit Administration (FTA) approval. The PLA and CCP were approved by Metro’s Board of Directors on January 26, 2012, and subsequently renewed on January 26, 2017. </a:t>
            </a:r>
          </a:p>
          <a:p>
            <a:pPr marL="742950" lvl="1" indent="-285750">
              <a:buFont typeface="Arial" panose="020B0604020202020204" pitchFamily="34" charset="0"/>
              <a:buChar char="•"/>
            </a:pPr>
            <a:r>
              <a:rPr lang="en-US" b="0" i="0" u="none" strike="noStrike" baseline="0">
                <a:solidFill>
                  <a:srgbClr val="000000"/>
                </a:solidFill>
              </a:rPr>
              <a:t>The PLA and CCP require prime contractors to ensure that a minimum of 40 percent of all hours of project work are performed by local targeted workers, with priority given to those in Community Areas, defined as economically disadvantaged areas within a five-mile radius of the project. </a:t>
            </a:r>
          </a:p>
          <a:p>
            <a:pPr marL="742950" lvl="1" indent="-285750">
              <a:buFont typeface="Arial" panose="020B0604020202020204" pitchFamily="34" charset="0"/>
              <a:buChar char="•"/>
            </a:pPr>
            <a:endParaRPr lang="en-US" sz="1600" b="0" i="0" u="none" strike="noStrike" baseline="0">
              <a:solidFill>
                <a:srgbClr val="000000"/>
              </a:solidFill>
            </a:endParaRPr>
          </a:p>
          <a:p>
            <a:pPr marL="285750" indent="-285750">
              <a:buFont typeface="Calibri" panose="020F0502020204030204" pitchFamily="34" charset="0"/>
              <a:buChar char="&gt;"/>
            </a:pPr>
            <a:r>
              <a:rPr lang="en-US" b="0" i="0" u="none" strike="noStrike" baseline="0">
                <a:solidFill>
                  <a:srgbClr val="000000"/>
                </a:solidFill>
              </a:rPr>
              <a:t>The CCP and PLA have exceeded their goals since they were implemented. </a:t>
            </a:r>
          </a:p>
          <a:p>
            <a:pPr marL="742950" lvl="1" indent="-285750">
              <a:buFont typeface="Arial" panose="020B0604020202020204" pitchFamily="34" charset="0"/>
              <a:buChar char="•"/>
            </a:pPr>
            <a:r>
              <a:rPr lang="en-US" b="0" i="0" u="none" strike="noStrike" baseline="0">
                <a:solidFill>
                  <a:srgbClr val="000000"/>
                </a:solidFill>
              </a:rPr>
              <a:t>Between 2012 and 2018, close to 60 percent of workers on Metro projects were from economically disadvantaged communities, 22 percent of work was performed by apprentices, and close to 12 percent of all hours worked were performed by workers with disadvantaged backgrounds</a:t>
            </a:r>
            <a:r>
              <a:rPr lang="en-US" sz="2000" b="0" i="0" u="none" strike="noStrike" baseline="0">
                <a:solidFill>
                  <a:srgbClr val="000000"/>
                </a:solidFill>
              </a:rPr>
              <a:t>.</a:t>
            </a:r>
            <a:endParaRPr lang="en-US" sz="2000"/>
          </a:p>
        </p:txBody>
      </p:sp>
      <p:sp>
        <p:nvSpPr>
          <p:cNvPr id="13" name="Content Placeholder 2">
            <a:extLst>
              <a:ext uri="{FF2B5EF4-FFF2-40B4-BE49-F238E27FC236}">
                <a16:creationId xmlns:a16="http://schemas.microsoft.com/office/drawing/2014/main" id="{5C266248-5EB8-2988-EC82-164A749C855A}"/>
              </a:ext>
            </a:extLst>
          </p:cNvPr>
          <p:cNvSpPr txBox="1">
            <a:spLocks/>
          </p:cNvSpPr>
          <p:nvPr/>
        </p:nvSpPr>
        <p:spPr>
          <a:xfrm>
            <a:off x="288904" y="1026579"/>
            <a:ext cx="10017145" cy="1729621"/>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r>
              <a:rPr kumimoji="0" lang="en-US" sz="2400" b="1" i="0" u="none" strike="noStrike" kern="1200" cap="none" spc="0" normalizeH="0" baseline="0" noProof="0">
                <a:ln>
                  <a:noFill/>
                </a:ln>
                <a:solidFill>
                  <a:srgbClr val="28ADC0"/>
                </a:solidFill>
                <a:effectLst/>
                <a:uLnTx/>
                <a:uFillTx/>
                <a:latin typeface="Calibri" panose="020F0502020204030204"/>
                <a:ea typeface="Calibri"/>
                <a:cs typeface="Calibri"/>
              </a:rPr>
              <a:t>The Investment Plan will provide economic opportunities by addressing workforce development, targeted hire, and new </a:t>
            </a:r>
            <a:r>
              <a:rPr lang="en-US" sz="2400" b="1">
                <a:solidFill>
                  <a:srgbClr val="28ADC0"/>
                </a:solidFill>
                <a:latin typeface="Calibri" panose="020F0502020204030204"/>
                <a:ea typeface="Calibri"/>
                <a:cs typeface="Calibri"/>
              </a:rPr>
              <a:t>j</a:t>
            </a:r>
            <a:r>
              <a:rPr kumimoji="0" lang="en-US" sz="2400" b="1" i="0" u="none" strike="noStrike" kern="1200" cap="none" spc="0" normalizeH="0" baseline="0" noProof="0" err="1">
                <a:ln>
                  <a:noFill/>
                </a:ln>
                <a:solidFill>
                  <a:srgbClr val="28ADC0"/>
                </a:solidFill>
                <a:effectLst/>
                <a:uLnTx/>
                <a:uFillTx/>
                <a:latin typeface="Calibri" panose="020F0502020204030204"/>
                <a:ea typeface="Calibri"/>
                <a:cs typeface="Calibri"/>
              </a:rPr>
              <a:t>obs</a:t>
            </a:r>
            <a:endParaRPr kumimoji="0" lang="en-US" sz="2400" b="1" i="0" u="none" strike="noStrike" kern="1200" cap="none" spc="0" normalizeH="0" baseline="0" noProof="0">
              <a:ln>
                <a:noFill/>
              </a:ln>
              <a:solidFill>
                <a:srgbClr val="28ADC0"/>
              </a:solidFill>
              <a:effectLst/>
              <a:uLnTx/>
              <a:uFillTx/>
              <a:latin typeface="Calibri" panose="020F0502020204030204"/>
              <a:ea typeface="Calibri"/>
              <a:cs typeface="Calibri"/>
            </a:endParaRPr>
          </a:p>
        </p:txBody>
      </p:sp>
      <p:sp>
        <p:nvSpPr>
          <p:cNvPr id="19" name="Title 1">
            <a:extLst>
              <a:ext uri="{FF2B5EF4-FFF2-40B4-BE49-F238E27FC236}">
                <a16:creationId xmlns:a16="http://schemas.microsoft.com/office/drawing/2014/main" id="{429E856F-C2E8-2C05-6A44-D56E24B349A2}"/>
              </a:ext>
            </a:extLst>
          </p:cNvPr>
          <p:cNvSpPr>
            <a:spLocks noGrp="1"/>
          </p:cNvSpPr>
          <p:nvPr/>
        </p:nvSpPr>
        <p:spPr>
          <a:xfrm>
            <a:off x="122621" y="283984"/>
            <a:ext cx="11946758" cy="396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en-US" sz="3000">
              <a:solidFill>
                <a:srgbClr val="FFFFFF"/>
              </a:solidFill>
              <a:latin typeface="Calibri" panose="020F0502020204030204"/>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Calibri" panose="020F0502020204030204"/>
                <a:ea typeface="+mj-ea"/>
                <a:cs typeface="+mj-cs"/>
              </a:rPr>
              <a:t>Lifting Up the Local Community</a:t>
            </a:r>
            <a:endParaRPr kumimoji="0" lang="es-ES" sz="3000" b="0" i="1" u="none" strike="noStrike" kern="1200" cap="none" spc="0" normalizeH="0" baseline="0" noProof="0">
              <a:ln>
                <a:noFill/>
              </a:ln>
              <a:solidFill>
                <a:srgbClr val="FFFFFF"/>
              </a:solidFill>
              <a:effectLst/>
              <a:highlight>
                <a:srgbClr val="FFFF00"/>
              </a:highlight>
              <a:uLnTx/>
              <a:uFillTx/>
              <a:latin typeface="Calibri" panose="020F0502020204030204"/>
              <a:ea typeface="+mj-ea"/>
              <a:cs typeface="Calibri"/>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000" b="1" i="0" u="none" strike="noStrike" kern="1200" cap="none" spc="0" normalizeH="0" baseline="0" noProof="0">
              <a:ln>
                <a:noFill/>
              </a:ln>
              <a:solidFill>
                <a:srgbClr val="FFFFFF"/>
              </a:solidFill>
              <a:effectLst/>
              <a:uLnTx/>
              <a:uFillTx/>
              <a:latin typeface="Calibri" panose="020F0502020204030204"/>
              <a:ea typeface="+mj-ea"/>
              <a:cs typeface="Calibri"/>
            </a:endParaRPr>
          </a:p>
        </p:txBody>
      </p:sp>
    </p:spTree>
    <p:extLst>
      <p:ext uri="{BB962C8B-B14F-4D97-AF65-F5344CB8AC3E}">
        <p14:creationId xmlns:p14="http://schemas.microsoft.com/office/powerpoint/2010/main" val="160447563"/>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81440-23B3-51D4-CB82-19CD2721BE2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3D25D5-2984-8934-3664-181B390BF7E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dirty="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DAB1282-D5B0-79A8-9EE5-DC1A97EAD20B}"/>
              </a:ext>
            </a:extLst>
          </p:cNvPr>
          <p:cNvSpPr txBox="1"/>
          <p:nvPr/>
        </p:nvSpPr>
        <p:spPr>
          <a:xfrm>
            <a:off x="288905" y="1861103"/>
            <a:ext cx="992160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l" defTabSz="457200" rtl="0" eaLnBrk="1" fontAlgn="auto" latinLnBrk="0" hangingPunct="1">
              <a:lnSpc>
                <a:spcPct val="100000"/>
              </a:lnSpc>
              <a:spcBef>
                <a:spcPts val="0"/>
              </a:spcBef>
              <a:spcAft>
                <a:spcPts val="0"/>
              </a:spcAft>
              <a:buClrTx/>
              <a:buSzTx/>
              <a:tabLst/>
              <a:defRPr/>
            </a:pPr>
            <a:r>
              <a:rPr lang="en-US">
                <a:solidFill>
                  <a:srgbClr val="000000"/>
                </a:solidFill>
                <a:latin typeface="Calibri" panose="020F0502020204030204"/>
                <a:ea typeface="Calibri"/>
                <a:cs typeface="Calibri"/>
              </a:rPr>
              <a:t>Implementation Guidance for Community Programs will include </a:t>
            </a:r>
            <a:r>
              <a:rPr kumimoji="0" lang="en-US" b="0" i="0" u="none" strike="noStrike" kern="1200" cap="none" spc="0" normalizeH="0" baseline="0" noProof="0">
                <a:ln>
                  <a:noFill/>
                </a:ln>
                <a:solidFill>
                  <a:srgbClr val="000000"/>
                </a:solidFill>
                <a:effectLst/>
                <a:uLnTx/>
                <a:uFillTx/>
                <a:latin typeface="Calibri" panose="020F0502020204030204"/>
                <a:ea typeface="Calibri"/>
                <a:cs typeface="Calibri"/>
              </a:rPr>
              <a:t>workforce development, targeted hire, and new jobs as evaluation criteria. </a:t>
            </a:r>
            <a:r>
              <a:rPr lang="en-US">
                <a:solidFill>
                  <a:srgbClr val="000000"/>
                </a:solidFill>
                <a:latin typeface="Calibri" panose="020F0502020204030204"/>
                <a:ea typeface="Calibri"/>
                <a:cs typeface="Calibri"/>
              </a:rPr>
              <a:t>Issues to be addressed in Implementation and Next Steps:</a:t>
            </a: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742950" lvl="1" indent="-285750">
              <a:buFont typeface="Arial" panose="020B0604020202020204" pitchFamily="34" charset="0"/>
              <a:buChar char="•"/>
              <a:defRPr/>
            </a:pPr>
            <a:r>
              <a:rPr lang="en-US">
                <a:solidFill>
                  <a:srgbClr val="000000"/>
                </a:solidFill>
                <a:latin typeface="Calibri" panose="020F0502020204030204"/>
                <a:ea typeface="Calibri"/>
                <a:cs typeface="Calibri"/>
              </a:rPr>
              <a:t>Ensure </a:t>
            </a:r>
            <a:r>
              <a:rPr kumimoji="0" lang="en-US" b="0" i="0" u="none" strike="noStrike" kern="1200" cap="none" spc="0" normalizeH="0" baseline="0" noProof="0">
                <a:ln>
                  <a:noFill/>
                </a:ln>
                <a:solidFill>
                  <a:srgbClr val="000000"/>
                </a:solidFill>
                <a:effectLst/>
                <a:uLnTx/>
                <a:uFillTx/>
                <a:latin typeface="Calibri" panose="020F0502020204030204"/>
                <a:ea typeface="Calibri"/>
                <a:cs typeface="Calibri"/>
              </a:rPr>
              <a:t>existing policies and programs position the local labor force of today to support the goods movement industry of tomorrow </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742950" lvl="1" indent="-285750">
              <a:buFont typeface="Arial" panose="020B0604020202020204" pitchFamily="34" charset="0"/>
              <a:buChar char="•"/>
              <a:defRPr/>
            </a:pPr>
            <a:endParaRPr kumimoji="0" lang="en-US"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742950" lvl="1" indent="-285750">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Calibri" panose="020F0502020204030204"/>
                <a:ea typeface="Calibri"/>
                <a:cs typeface="Calibri"/>
              </a:rPr>
              <a:t>Identify education and skill gaps that need to be addressed </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742950" lvl="1" indent="-285750">
              <a:buFont typeface="Arial" panose="020B0604020202020204" pitchFamily="34" charset="0"/>
              <a:buChar char="•"/>
              <a:defRPr/>
            </a:pPr>
            <a:endParaRPr kumimoji="0" lang="en-US"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742950" lvl="1" indent="-285750">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Calibri" panose="020F0502020204030204"/>
                <a:ea typeface="Calibri"/>
                <a:cs typeface="Calibri"/>
              </a:rPr>
              <a:t>Identify opportunities to partner across industries and regions to enhance the labor force</a:t>
            </a:r>
            <a:r>
              <a:rPr lang="en-US">
                <a:solidFill>
                  <a:srgbClr val="000000"/>
                </a:solidFill>
                <a:latin typeface="Calibri" panose="020F0502020204030204"/>
                <a:ea typeface="Calibri"/>
                <a:cs typeface="Calibri"/>
              </a:rPr>
              <a:t> </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742950" lvl="1" indent="-285750">
              <a:buFont typeface="Arial" panose="020B0604020202020204" pitchFamily="34" charset="0"/>
              <a:buChar char="•"/>
              <a:defRPr/>
            </a:pPr>
            <a:endParaRPr kumimoji="0" lang="en-US"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742950" lvl="1" indent="-285750">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Calibri" panose="020F0502020204030204"/>
                <a:ea typeface="Calibri"/>
                <a:cs typeface="Calibri"/>
              </a:rPr>
              <a:t>Provide adequate mobility options to connect existing and future workers to these jobs and industries</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742950" lvl="1" indent="-285750">
              <a:buFont typeface="Arial" panose="020B0604020202020204" pitchFamily="34" charset="0"/>
              <a:buChar char="•"/>
              <a:defRPr/>
            </a:pPr>
            <a:endParaRPr kumimoji="0" lang="en-US"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742950" lvl="1" indent="-285750">
              <a:buFont typeface="Arial" panose="020B0604020202020204" pitchFamily="34" charset="0"/>
              <a:buChar char="•"/>
              <a:defRPr/>
            </a:pPr>
            <a:r>
              <a:rPr kumimoji="0" lang="en-US" b="1" i="0" u="none" strike="noStrike" kern="1200" cap="none" spc="0" normalizeH="0" baseline="0" noProof="0">
                <a:ln>
                  <a:noFill/>
                </a:ln>
                <a:solidFill>
                  <a:srgbClr val="000000"/>
                </a:solidFill>
                <a:effectLst/>
                <a:uLnTx/>
                <a:uFillTx/>
                <a:latin typeface="Calibri" panose="020F0502020204030204"/>
                <a:ea typeface="Calibri"/>
                <a:cs typeface="Calibri"/>
              </a:rPr>
              <a:t>Add a variety of Equity Criteria into project </a:t>
            </a:r>
            <a:r>
              <a:rPr lang="en-US" b="1">
                <a:solidFill>
                  <a:srgbClr val="000000"/>
                </a:solidFill>
                <a:latin typeface="Calibri" panose="020F0502020204030204"/>
                <a:ea typeface="Calibri"/>
                <a:cs typeface="Calibri"/>
              </a:rPr>
              <a:t>evaluation</a:t>
            </a:r>
            <a:r>
              <a:rPr kumimoji="0" lang="en-US" b="1" i="0" u="none" strike="noStrike" kern="1200" cap="none" spc="0" normalizeH="0" baseline="0" noProof="0">
                <a:ln>
                  <a:noFill/>
                </a:ln>
                <a:solidFill>
                  <a:srgbClr val="000000"/>
                </a:solidFill>
                <a:effectLst/>
                <a:uLnTx/>
                <a:uFillTx/>
                <a:latin typeface="Calibri" panose="020F0502020204030204"/>
                <a:ea typeface="Calibri"/>
                <a:cs typeface="Calibri"/>
              </a:rPr>
              <a:t> to accomplish these goals.</a:t>
            </a:r>
            <a:r>
              <a:rPr kumimoji="0" lang="en-US" b="0" i="0" u="none" strike="noStrike" kern="1200" cap="none" spc="0" normalizeH="0" baseline="0" noProof="0">
                <a:ln>
                  <a:noFill/>
                </a:ln>
                <a:solidFill>
                  <a:srgbClr val="000000"/>
                </a:solidFill>
                <a:effectLst/>
                <a:uLnTx/>
                <a:uFillTx/>
                <a:latin typeface="Calibri" panose="020F0502020204030204"/>
                <a:ea typeface="Calibri"/>
                <a:cs typeface="Calibri"/>
              </a:rPr>
              <a:t> </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5C266248-5EB8-2988-EC82-164A749C855A}"/>
              </a:ext>
            </a:extLst>
          </p:cNvPr>
          <p:cNvSpPr txBox="1">
            <a:spLocks/>
          </p:cNvSpPr>
          <p:nvPr/>
        </p:nvSpPr>
        <p:spPr>
          <a:xfrm>
            <a:off x="288905" y="1026579"/>
            <a:ext cx="9702820" cy="1729621"/>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r>
              <a:rPr kumimoji="0" lang="en-US" sz="2400" b="1" i="0" u="none" strike="noStrike" kern="1200" cap="none" spc="0" normalizeH="0" baseline="0" noProof="0">
                <a:ln>
                  <a:noFill/>
                </a:ln>
                <a:solidFill>
                  <a:srgbClr val="28ADC0"/>
                </a:solidFill>
                <a:effectLst/>
                <a:uLnTx/>
                <a:uFillTx/>
                <a:latin typeface="Calibri" panose="020F0502020204030204"/>
                <a:ea typeface="Calibri"/>
                <a:cs typeface="Calibri"/>
              </a:rPr>
              <a:t>The Investment Plan provides economic opportunities by addressing workforce development, targeted hire, and new </a:t>
            </a:r>
            <a:r>
              <a:rPr lang="en-US" sz="2400" b="1">
                <a:solidFill>
                  <a:srgbClr val="28ADC0"/>
                </a:solidFill>
                <a:latin typeface="Calibri" panose="020F0502020204030204"/>
                <a:ea typeface="Calibri"/>
                <a:cs typeface="Calibri"/>
              </a:rPr>
              <a:t>j</a:t>
            </a:r>
            <a:r>
              <a:rPr kumimoji="0" lang="en-US" sz="2400" b="1" i="0" u="none" strike="noStrike" kern="1200" cap="none" spc="0" normalizeH="0" baseline="0" noProof="0">
                <a:ln>
                  <a:noFill/>
                </a:ln>
                <a:solidFill>
                  <a:srgbClr val="28ADC0"/>
                </a:solidFill>
                <a:effectLst/>
                <a:uLnTx/>
                <a:uFillTx/>
                <a:latin typeface="Calibri" panose="020F0502020204030204"/>
                <a:ea typeface="Calibri"/>
                <a:cs typeface="Calibri"/>
              </a:rPr>
              <a:t>obs</a:t>
            </a:r>
          </a:p>
        </p:txBody>
      </p:sp>
      <p:sp>
        <p:nvSpPr>
          <p:cNvPr id="19" name="Title 1">
            <a:extLst>
              <a:ext uri="{FF2B5EF4-FFF2-40B4-BE49-F238E27FC236}">
                <a16:creationId xmlns:a16="http://schemas.microsoft.com/office/drawing/2014/main" id="{429E856F-C2E8-2C05-6A44-D56E24B349A2}"/>
              </a:ext>
            </a:extLst>
          </p:cNvPr>
          <p:cNvSpPr>
            <a:spLocks noGrp="1"/>
          </p:cNvSpPr>
          <p:nvPr/>
        </p:nvSpPr>
        <p:spPr>
          <a:xfrm>
            <a:off x="288905" y="367827"/>
            <a:ext cx="11946758" cy="396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000" b="1" i="0" u="none" strike="noStrike" kern="1200" cap="none" spc="0" normalizeH="0" baseline="0" noProof="0">
              <a:ln>
                <a:noFill/>
              </a:ln>
              <a:solidFill>
                <a:srgbClr val="FFFFFF"/>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Calibri" panose="020F0502020204030204"/>
                <a:ea typeface="+mj-ea"/>
                <a:cs typeface="+mj-cs"/>
              </a:rPr>
              <a:t>Lifting Up the Local Community </a:t>
            </a:r>
            <a:endParaRPr kumimoji="0" lang="es-ES" sz="3000" b="0" i="1" u="none" strike="noStrike" kern="1200" cap="none" spc="0" normalizeH="0" baseline="0" noProof="0">
              <a:ln>
                <a:noFill/>
              </a:ln>
              <a:solidFill>
                <a:srgbClr val="FFFFFF"/>
              </a:solidFill>
              <a:effectLst/>
              <a:highlight>
                <a:srgbClr val="FFFF00"/>
              </a:highlight>
              <a:uLnTx/>
              <a:uFillTx/>
              <a:latin typeface="Calibri" panose="020F0502020204030204"/>
              <a:ea typeface="+mj-ea"/>
              <a:cs typeface="Calibri"/>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000" b="1" i="0" u="none" strike="noStrike" kern="1200" cap="none" spc="0" normalizeH="0" baseline="0" noProof="0">
              <a:ln>
                <a:noFill/>
              </a:ln>
              <a:solidFill>
                <a:srgbClr val="FFFFFF"/>
              </a:solidFill>
              <a:effectLst/>
              <a:uLnTx/>
              <a:uFillTx/>
              <a:latin typeface="Calibri" panose="020F0502020204030204"/>
              <a:ea typeface="+mj-ea"/>
              <a:cs typeface="Calibri"/>
            </a:endParaRPr>
          </a:p>
        </p:txBody>
      </p:sp>
    </p:spTree>
    <p:extLst>
      <p:ext uri="{BB962C8B-B14F-4D97-AF65-F5344CB8AC3E}">
        <p14:creationId xmlns:p14="http://schemas.microsoft.com/office/powerpoint/2010/main" val="1430030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C89B11B-38D1-1993-8B9B-F70EFD5F1BF4}"/>
              </a:ext>
            </a:extLst>
          </p:cNvPr>
          <p:cNvSpPr/>
          <p:nvPr/>
        </p:nvSpPr>
        <p:spPr>
          <a:xfrm>
            <a:off x="1278957" y="4019917"/>
            <a:ext cx="3163952" cy="2109719"/>
          </a:xfrm>
          <a:prstGeom prst="roundRect">
            <a:avLst/>
          </a:prstGeom>
          <a:solidFill>
            <a:srgbClr val="E6F7FA"/>
          </a:solidFill>
          <a:ln w="28575">
            <a:solidFill>
              <a:schemeClr val="accent1"/>
            </a:solidFill>
            <a:prstDash val="solid"/>
            <a:extLst>
              <a:ext uri="{C807C97D-BFC1-408E-A445-0C87EB9F89A2}">
                <ask:lineSketchStyleProps xmlns:ask="http://schemas.microsoft.com/office/drawing/2018/sketchyshapes" sd="3827927842">
                  <a:custGeom>
                    <a:avLst/>
                    <a:gdLst>
                      <a:gd name="connsiteX0" fmla="*/ 0 w 3163952"/>
                      <a:gd name="connsiteY0" fmla="*/ 351627 h 2109719"/>
                      <a:gd name="connsiteX1" fmla="*/ 351627 w 3163952"/>
                      <a:gd name="connsiteY1" fmla="*/ 0 h 2109719"/>
                      <a:gd name="connsiteX2" fmla="*/ 892981 w 3163952"/>
                      <a:gd name="connsiteY2" fmla="*/ 0 h 2109719"/>
                      <a:gd name="connsiteX3" fmla="*/ 1335906 w 3163952"/>
                      <a:gd name="connsiteY3" fmla="*/ 0 h 2109719"/>
                      <a:gd name="connsiteX4" fmla="*/ 1803439 w 3163952"/>
                      <a:gd name="connsiteY4" fmla="*/ 0 h 2109719"/>
                      <a:gd name="connsiteX5" fmla="*/ 2344792 w 3163952"/>
                      <a:gd name="connsiteY5" fmla="*/ 0 h 2109719"/>
                      <a:gd name="connsiteX6" fmla="*/ 2812325 w 3163952"/>
                      <a:gd name="connsiteY6" fmla="*/ 0 h 2109719"/>
                      <a:gd name="connsiteX7" fmla="*/ 3163952 w 3163952"/>
                      <a:gd name="connsiteY7" fmla="*/ 351627 h 2109719"/>
                      <a:gd name="connsiteX8" fmla="*/ 3163952 w 3163952"/>
                      <a:gd name="connsiteY8" fmla="*/ 806384 h 2109719"/>
                      <a:gd name="connsiteX9" fmla="*/ 3163952 w 3163952"/>
                      <a:gd name="connsiteY9" fmla="*/ 1303335 h 2109719"/>
                      <a:gd name="connsiteX10" fmla="*/ 3163952 w 3163952"/>
                      <a:gd name="connsiteY10" fmla="*/ 1758092 h 2109719"/>
                      <a:gd name="connsiteX11" fmla="*/ 2812325 w 3163952"/>
                      <a:gd name="connsiteY11" fmla="*/ 2109719 h 2109719"/>
                      <a:gd name="connsiteX12" fmla="*/ 2394006 w 3163952"/>
                      <a:gd name="connsiteY12" fmla="*/ 2109719 h 2109719"/>
                      <a:gd name="connsiteX13" fmla="*/ 1877260 w 3163952"/>
                      <a:gd name="connsiteY13" fmla="*/ 2109719 h 2109719"/>
                      <a:gd name="connsiteX14" fmla="*/ 1409727 w 3163952"/>
                      <a:gd name="connsiteY14" fmla="*/ 2109719 h 2109719"/>
                      <a:gd name="connsiteX15" fmla="*/ 966801 w 3163952"/>
                      <a:gd name="connsiteY15" fmla="*/ 2109719 h 2109719"/>
                      <a:gd name="connsiteX16" fmla="*/ 351627 w 3163952"/>
                      <a:gd name="connsiteY16" fmla="*/ 2109719 h 2109719"/>
                      <a:gd name="connsiteX17" fmla="*/ 0 w 3163952"/>
                      <a:gd name="connsiteY17" fmla="*/ 1758092 h 2109719"/>
                      <a:gd name="connsiteX18" fmla="*/ 0 w 3163952"/>
                      <a:gd name="connsiteY18" fmla="*/ 1275206 h 2109719"/>
                      <a:gd name="connsiteX19" fmla="*/ 0 w 3163952"/>
                      <a:gd name="connsiteY19" fmla="*/ 806384 h 2109719"/>
                      <a:gd name="connsiteX20" fmla="*/ 0 w 3163952"/>
                      <a:gd name="connsiteY20" fmla="*/ 351627 h 210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63952" h="2109719" fill="none" extrusionOk="0">
                        <a:moveTo>
                          <a:pt x="0" y="351627"/>
                        </a:moveTo>
                        <a:cubicBezTo>
                          <a:pt x="-12574" y="107239"/>
                          <a:pt x="176037" y="-13739"/>
                          <a:pt x="351627" y="0"/>
                        </a:cubicBezTo>
                        <a:cubicBezTo>
                          <a:pt x="510310" y="-8369"/>
                          <a:pt x="773009" y="13699"/>
                          <a:pt x="892981" y="0"/>
                        </a:cubicBezTo>
                        <a:cubicBezTo>
                          <a:pt x="1012953" y="-13699"/>
                          <a:pt x="1178671" y="37748"/>
                          <a:pt x="1335906" y="0"/>
                        </a:cubicBezTo>
                        <a:cubicBezTo>
                          <a:pt x="1493142" y="-37748"/>
                          <a:pt x="1654729" y="17995"/>
                          <a:pt x="1803439" y="0"/>
                        </a:cubicBezTo>
                        <a:cubicBezTo>
                          <a:pt x="1952149" y="-17995"/>
                          <a:pt x="2129329" y="24798"/>
                          <a:pt x="2344792" y="0"/>
                        </a:cubicBezTo>
                        <a:cubicBezTo>
                          <a:pt x="2560255" y="-24798"/>
                          <a:pt x="2692117" y="30981"/>
                          <a:pt x="2812325" y="0"/>
                        </a:cubicBezTo>
                        <a:cubicBezTo>
                          <a:pt x="3043068" y="10818"/>
                          <a:pt x="3132208" y="166913"/>
                          <a:pt x="3163952" y="351627"/>
                        </a:cubicBezTo>
                        <a:cubicBezTo>
                          <a:pt x="3194876" y="493598"/>
                          <a:pt x="3112598" y="618825"/>
                          <a:pt x="3163952" y="806384"/>
                        </a:cubicBezTo>
                        <a:cubicBezTo>
                          <a:pt x="3215306" y="993943"/>
                          <a:pt x="3119633" y="1152832"/>
                          <a:pt x="3163952" y="1303335"/>
                        </a:cubicBezTo>
                        <a:cubicBezTo>
                          <a:pt x="3208271" y="1453838"/>
                          <a:pt x="3128799" y="1652587"/>
                          <a:pt x="3163952" y="1758092"/>
                        </a:cubicBezTo>
                        <a:cubicBezTo>
                          <a:pt x="3128357" y="1930655"/>
                          <a:pt x="3027139" y="2081013"/>
                          <a:pt x="2812325" y="2109719"/>
                        </a:cubicBezTo>
                        <a:cubicBezTo>
                          <a:pt x="2680757" y="2159785"/>
                          <a:pt x="2569963" y="2097738"/>
                          <a:pt x="2394006" y="2109719"/>
                        </a:cubicBezTo>
                        <a:cubicBezTo>
                          <a:pt x="2218049" y="2121700"/>
                          <a:pt x="1998164" y="2074070"/>
                          <a:pt x="1877260" y="2109719"/>
                        </a:cubicBezTo>
                        <a:cubicBezTo>
                          <a:pt x="1756356" y="2145368"/>
                          <a:pt x="1593448" y="2061605"/>
                          <a:pt x="1409727" y="2109719"/>
                        </a:cubicBezTo>
                        <a:cubicBezTo>
                          <a:pt x="1226006" y="2157833"/>
                          <a:pt x="1078858" y="2077850"/>
                          <a:pt x="966801" y="2109719"/>
                        </a:cubicBezTo>
                        <a:cubicBezTo>
                          <a:pt x="854744" y="2141588"/>
                          <a:pt x="545014" y="2071703"/>
                          <a:pt x="351627" y="2109719"/>
                        </a:cubicBezTo>
                        <a:cubicBezTo>
                          <a:pt x="111936" y="2145960"/>
                          <a:pt x="-43816" y="1923346"/>
                          <a:pt x="0" y="1758092"/>
                        </a:cubicBezTo>
                        <a:cubicBezTo>
                          <a:pt x="-19822" y="1640397"/>
                          <a:pt x="16135" y="1412811"/>
                          <a:pt x="0" y="1275206"/>
                        </a:cubicBezTo>
                        <a:cubicBezTo>
                          <a:pt x="-16135" y="1137601"/>
                          <a:pt x="42474" y="1005328"/>
                          <a:pt x="0" y="806384"/>
                        </a:cubicBezTo>
                        <a:cubicBezTo>
                          <a:pt x="-42474" y="607440"/>
                          <a:pt x="31185" y="561827"/>
                          <a:pt x="0" y="351627"/>
                        </a:cubicBezTo>
                        <a:close/>
                      </a:path>
                      <a:path w="3163952" h="2109719" stroke="0" extrusionOk="0">
                        <a:moveTo>
                          <a:pt x="0" y="351627"/>
                        </a:moveTo>
                        <a:cubicBezTo>
                          <a:pt x="9792" y="137462"/>
                          <a:pt x="147257" y="6402"/>
                          <a:pt x="351627" y="0"/>
                        </a:cubicBezTo>
                        <a:cubicBezTo>
                          <a:pt x="503856" y="-11079"/>
                          <a:pt x="576804" y="15690"/>
                          <a:pt x="794553" y="0"/>
                        </a:cubicBezTo>
                        <a:cubicBezTo>
                          <a:pt x="1012302" y="-15690"/>
                          <a:pt x="1115850" y="37736"/>
                          <a:pt x="1212871" y="0"/>
                        </a:cubicBezTo>
                        <a:cubicBezTo>
                          <a:pt x="1309892" y="-37736"/>
                          <a:pt x="1503855" y="20660"/>
                          <a:pt x="1655797" y="0"/>
                        </a:cubicBezTo>
                        <a:cubicBezTo>
                          <a:pt x="1807739" y="-20660"/>
                          <a:pt x="1959092" y="38413"/>
                          <a:pt x="2172544" y="0"/>
                        </a:cubicBezTo>
                        <a:cubicBezTo>
                          <a:pt x="2385996" y="-38413"/>
                          <a:pt x="2643628" y="55336"/>
                          <a:pt x="2812325" y="0"/>
                        </a:cubicBezTo>
                        <a:cubicBezTo>
                          <a:pt x="3009097" y="-7037"/>
                          <a:pt x="3215475" y="171051"/>
                          <a:pt x="3163952" y="351627"/>
                        </a:cubicBezTo>
                        <a:cubicBezTo>
                          <a:pt x="3206722" y="486091"/>
                          <a:pt x="3119529" y="613026"/>
                          <a:pt x="3163952" y="792319"/>
                        </a:cubicBezTo>
                        <a:cubicBezTo>
                          <a:pt x="3208375" y="971612"/>
                          <a:pt x="3137995" y="1093116"/>
                          <a:pt x="3163952" y="1275206"/>
                        </a:cubicBezTo>
                        <a:cubicBezTo>
                          <a:pt x="3189909" y="1457296"/>
                          <a:pt x="3130192" y="1548138"/>
                          <a:pt x="3163952" y="1758092"/>
                        </a:cubicBezTo>
                        <a:cubicBezTo>
                          <a:pt x="3141488" y="1976542"/>
                          <a:pt x="2987792" y="2105418"/>
                          <a:pt x="2812325" y="2109719"/>
                        </a:cubicBezTo>
                        <a:cubicBezTo>
                          <a:pt x="2685301" y="2145254"/>
                          <a:pt x="2504389" y="2079198"/>
                          <a:pt x="2369399" y="2109719"/>
                        </a:cubicBezTo>
                        <a:cubicBezTo>
                          <a:pt x="2234409" y="2140240"/>
                          <a:pt x="1956366" y="2065667"/>
                          <a:pt x="1828046" y="2109719"/>
                        </a:cubicBezTo>
                        <a:cubicBezTo>
                          <a:pt x="1699726" y="2153771"/>
                          <a:pt x="1613689" y="2068602"/>
                          <a:pt x="1409727" y="2109719"/>
                        </a:cubicBezTo>
                        <a:cubicBezTo>
                          <a:pt x="1205765" y="2150836"/>
                          <a:pt x="1162877" y="2106239"/>
                          <a:pt x="966801" y="2109719"/>
                        </a:cubicBezTo>
                        <a:cubicBezTo>
                          <a:pt x="770725" y="2113199"/>
                          <a:pt x="614659" y="2043521"/>
                          <a:pt x="351627" y="2109719"/>
                        </a:cubicBezTo>
                        <a:cubicBezTo>
                          <a:pt x="132168" y="2078801"/>
                          <a:pt x="-24215" y="1968921"/>
                          <a:pt x="0" y="1758092"/>
                        </a:cubicBezTo>
                        <a:cubicBezTo>
                          <a:pt x="-33727" y="1588074"/>
                          <a:pt x="51517" y="1478594"/>
                          <a:pt x="0" y="1303335"/>
                        </a:cubicBezTo>
                        <a:cubicBezTo>
                          <a:pt x="-51517" y="1128076"/>
                          <a:pt x="17052" y="1049810"/>
                          <a:pt x="0" y="862643"/>
                        </a:cubicBezTo>
                        <a:cubicBezTo>
                          <a:pt x="-17052" y="675476"/>
                          <a:pt x="59581" y="494125"/>
                          <a:pt x="0" y="35162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 name="Title 1">
            <a:extLst>
              <a:ext uri="{FF2B5EF4-FFF2-40B4-BE49-F238E27FC236}">
                <a16:creationId xmlns:a16="http://schemas.microsoft.com/office/drawing/2014/main" id="{C9ED9F71-6BC5-27DD-76FE-B1B4410188C5}"/>
              </a:ext>
            </a:extLst>
          </p:cNvPr>
          <p:cNvSpPr txBox="1">
            <a:spLocks/>
          </p:cNvSpPr>
          <p:nvPr/>
        </p:nvSpPr>
        <p:spPr>
          <a:xfrm>
            <a:off x="363266" y="223295"/>
            <a:ext cx="10515600" cy="736591"/>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Establish Working Groups by Topic Area</a:t>
            </a:r>
          </a:p>
        </p:txBody>
      </p:sp>
      <p:sp>
        <p:nvSpPr>
          <p:cNvPr id="3" name="Content Placeholder 2">
            <a:extLst>
              <a:ext uri="{FF2B5EF4-FFF2-40B4-BE49-F238E27FC236}">
                <a16:creationId xmlns:a16="http://schemas.microsoft.com/office/drawing/2014/main" id="{FA4A828A-3138-B6E9-B20C-EAD3C135275E}"/>
              </a:ext>
            </a:extLst>
          </p:cNvPr>
          <p:cNvSpPr txBox="1">
            <a:spLocks/>
          </p:cNvSpPr>
          <p:nvPr/>
        </p:nvSpPr>
        <p:spPr>
          <a:xfrm>
            <a:off x="4077146" y="1735653"/>
            <a:ext cx="7535898" cy="1323439"/>
          </a:xfrm>
          <a:prstGeom prst="rect">
            <a:avLst/>
          </a:prstGeom>
        </p:spPr>
        <p:txBody>
          <a:bodyPr wrap="square" lIns="91440" tIns="45720" rIns="91440" bIns="45720" anchor="t">
            <a:sp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spcAft>
                <a:spcPts val="600"/>
              </a:spcAft>
            </a:pPr>
            <a:r>
              <a:rPr lang="en-US" sz="2000" b="1">
                <a:ea typeface="Times New Roman" panose="02020603050405020304" pitchFamily="18" charset="0"/>
                <a:cs typeface="Calibri"/>
              </a:rPr>
              <a:t>Continuity and stewardship </a:t>
            </a:r>
            <a:r>
              <a:rPr lang="en-US" sz="2000">
                <a:ea typeface="Times New Roman" panose="02020603050405020304" pitchFamily="18" charset="0"/>
                <a:cs typeface="Calibri"/>
              </a:rPr>
              <a:t>of Vision/Goals/Guiding Principles</a:t>
            </a:r>
          </a:p>
          <a:p>
            <a:pPr lvl="1">
              <a:lnSpc>
                <a:spcPct val="100000"/>
              </a:lnSpc>
              <a:spcBef>
                <a:spcPts val="600"/>
              </a:spcBef>
              <a:spcAft>
                <a:spcPts val="600"/>
              </a:spcAft>
            </a:pPr>
            <a:r>
              <a:rPr lang="en-US" sz="2000" b="1">
                <a:ea typeface="Times New Roman" panose="02020603050405020304" pitchFamily="18" charset="0"/>
                <a:cs typeface="Calibri"/>
              </a:rPr>
              <a:t>Hold Metro accountable </a:t>
            </a:r>
            <a:r>
              <a:rPr lang="en-US" sz="2000">
                <a:ea typeface="Times New Roman" panose="02020603050405020304" pitchFamily="18" charset="0"/>
                <a:cs typeface="Calibri"/>
              </a:rPr>
              <a:t>to Community Program commitments</a:t>
            </a:r>
          </a:p>
          <a:p>
            <a:pPr lvl="1">
              <a:lnSpc>
                <a:spcPct val="100000"/>
              </a:lnSpc>
              <a:spcBef>
                <a:spcPts val="600"/>
              </a:spcBef>
              <a:spcAft>
                <a:spcPts val="600"/>
              </a:spcAft>
            </a:pPr>
            <a:r>
              <a:rPr lang="en-US" sz="2000" b="1">
                <a:ea typeface="Times New Roman" panose="02020603050405020304" pitchFamily="18" charset="0"/>
                <a:cs typeface="Calibri"/>
              </a:rPr>
              <a:t>Build upon ZET Program </a:t>
            </a:r>
            <a:r>
              <a:rPr lang="en-US" sz="2000">
                <a:ea typeface="Times New Roman" panose="02020603050405020304" pitchFamily="18" charset="0"/>
                <a:cs typeface="Calibri"/>
              </a:rPr>
              <a:t>successes/lessons learned</a:t>
            </a:r>
          </a:p>
        </p:txBody>
      </p:sp>
      <p:sp>
        <p:nvSpPr>
          <p:cNvPr id="7" name="Rectangle: Rounded Corners 6">
            <a:extLst>
              <a:ext uri="{FF2B5EF4-FFF2-40B4-BE49-F238E27FC236}">
                <a16:creationId xmlns:a16="http://schemas.microsoft.com/office/drawing/2014/main" id="{D4FB6AB7-0F90-EEFA-49A5-852DDCF3CA2F}"/>
              </a:ext>
            </a:extLst>
          </p:cNvPr>
          <p:cNvSpPr/>
          <p:nvPr/>
        </p:nvSpPr>
        <p:spPr>
          <a:xfrm>
            <a:off x="1278956" y="1309277"/>
            <a:ext cx="3163952" cy="2109719"/>
          </a:xfrm>
          <a:prstGeom prst="roundRect">
            <a:avLst/>
          </a:prstGeom>
          <a:solidFill>
            <a:srgbClr val="E6F7FA"/>
          </a:solidFill>
          <a:ln w="28575">
            <a:solidFill>
              <a:schemeClr val="accent1"/>
            </a:solidFill>
            <a:prstDash val="solid"/>
            <a:extLst>
              <a:ext uri="{C807C97D-BFC1-408E-A445-0C87EB9F89A2}">
                <ask:lineSketchStyleProps xmlns:ask="http://schemas.microsoft.com/office/drawing/2018/sketchyshapes" sd="2191880762">
                  <a:custGeom>
                    <a:avLst/>
                    <a:gdLst>
                      <a:gd name="connsiteX0" fmla="*/ 0 w 3163952"/>
                      <a:gd name="connsiteY0" fmla="*/ 351627 h 2109719"/>
                      <a:gd name="connsiteX1" fmla="*/ 351627 w 3163952"/>
                      <a:gd name="connsiteY1" fmla="*/ 0 h 2109719"/>
                      <a:gd name="connsiteX2" fmla="*/ 794553 w 3163952"/>
                      <a:gd name="connsiteY2" fmla="*/ 0 h 2109719"/>
                      <a:gd name="connsiteX3" fmla="*/ 1212871 w 3163952"/>
                      <a:gd name="connsiteY3" fmla="*/ 0 h 2109719"/>
                      <a:gd name="connsiteX4" fmla="*/ 1729618 w 3163952"/>
                      <a:gd name="connsiteY4" fmla="*/ 0 h 2109719"/>
                      <a:gd name="connsiteX5" fmla="*/ 2270971 w 3163952"/>
                      <a:gd name="connsiteY5" fmla="*/ 0 h 2109719"/>
                      <a:gd name="connsiteX6" fmla="*/ 2812325 w 3163952"/>
                      <a:gd name="connsiteY6" fmla="*/ 0 h 2109719"/>
                      <a:gd name="connsiteX7" fmla="*/ 3163952 w 3163952"/>
                      <a:gd name="connsiteY7" fmla="*/ 351627 h 2109719"/>
                      <a:gd name="connsiteX8" fmla="*/ 3163952 w 3163952"/>
                      <a:gd name="connsiteY8" fmla="*/ 792319 h 2109719"/>
                      <a:gd name="connsiteX9" fmla="*/ 3163952 w 3163952"/>
                      <a:gd name="connsiteY9" fmla="*/ 1218947 h 2109719"/>
                      <a:gd name="connsiteX10" fmla="*/ 3163952 w 3163952"/>
                      <a:gd name="connsiteY10" fmla="*/ 1758092 h 2109719"/>
                      <a:gd name="connsiteX11" fmla="*/ 2812325 w 3163952"/>
                      <a:gd name="connsiteY11" fmla="*/ 2109719 h 2109719"/>
                      <a:gd name="connsiteX12" fmla="*/ 2369399 w 3163952"/>
                      <a:gd name="connsiteY12" fmla="*/ 2109719 h 2109719"/>
                      <a:gd name="connsiteX13" fmla="*/ 1951081 w 3163952"/>
                      <a:gd name="connsiteY13" fmla="*/ 2109719 h 2109719"/>
                      <a:gd name="connsiteX14" fmla="*/ 1483548 w 3163952"/>
                      <a:gd name="connsiteY14" fmla="*/ 2109719 h 2109719"/>
                      <a:gd name="connsiteX15" fmla="*/ 1065229 w 3163952"/>
                      <a:gd name="connsiteY15" fmla="*/ 2109719 h 2109719"/>
                      <a:gd name="connsiteX16" fmla="*/ 351627 w 3163952"/>
                      <a:gd name="connsiteY16" fmla="*/ 2109719 h 2109719"/>
                      <a:gd name="connsiteX17" fmla="*/ 0 w 3163952"/>
                      <a:gd name="connsiteY17" fmla="*/ 1758092 h 2109719"/>
                      <a:gd name="connsiteX18" fmla="*/ 0 w 3163952"/>
                      <a:gd name="connsiteY18" fmla="*/ 1317400 h 2109719"/>
                      <a:gd name="connsiteX19" fmla="*/ 0 w 3163952"/>
                      <a:gd name="connsiteY19" fmla="*/ 862643 h 2109719"/>
                      <a:gd name="connsiteX20" fmla="*/ 0 w 3163952"/>
                      <a:gd name="connsiteY20" fmla="*/ 351627 h 210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63952" h="2109719" fill="none" extrusionOk="0">
                        <a:moveTo>
                          <a:pt x="0" y="351627"/>
                        </a:moveTo>
                        <a:cubicBezTo>
                          <a:pt x="9984" y="193341"/>
                          <a:pt x="146536" y="40181"/>
                          <a:pt x="351627" y="0"/>
                        </a:cubicBezTo>
                        <a:cubicBezTo>
                          <a:pt x="557301" y="-37365"/>
                          <a:pt x="639486" y="19573"/>
                          <a:pt x="794553" y="0"/>
                        </a:cubicBezTo>
                        <a:cubicBezTo>
                          <a:pt x="949620" y="-19573"/>
                          <a:pt x="1102716" y="10805"/>
                          <a:pt x="1212871" y="0"/>
                        </a:cubicBezTo>
                        <a:cubicBezTo>
                          <a:pt x="1323026" y="-10805"/>
                          <a:pt x="1495838" y="50046"/>
                          <a:pt x="1729618" y="0"/>
                        </a:cubicBezTo>
                        <a:cubicBezTo>
                          <a:pt x="1963398" y="-50046"/>
                          <a:pt x="2110601" y="46769"/>
                          <a:pt x="2270971" y="0"/>
                        </a:cubicBezTo>
                        <a:cubicBezTo>
                          <a:pt x="2431341" y="-46769"/>
                          <a:pt x="2559353" y="23378"/>
                          <a:pt x="2812325" y="0"/>
                        </a:cubicBezTo>
                        <a:cubicBezTo>
                          <a:pt x="3011692" y="-890"/>
                          <a:pt x="3122111" y="122678"/>
                          <a:pt x="3163952" y="351627"/>
                        </a:cubicBezTo>
                        <a:cubicBezTo>
                          <a:pt x="3211898" y="475562"/>
                          <a:pt x="3152435" y="635816"/>
                          <a:pt x="3163952" y="792319"/>
                        </a:cubicBezTo>
                        <a:cubicBezTo>
                          <a:pt x="3175469" y="948822"/>
                          <a:pt x="3148994" y="1038379"/>
                          <a:pt x="3163952" y="1218947"/>
                        </a:cubicBezTo>
                        <a:cubicBezTo>
                          <a:pt x="3178910" y="1399515"/>
                          <a:pt x="3119256" y="1543105"/>
                          <a:pt x="3163952" y="1758092"/>
                        </a:cubicBezTo>
                        <a:cubicBezTo>
                          <a:pt x="3140189" y="1968970"/>
                          <a:pt x="3008154" y="2117869"/>
                          <a:pt x="2812325" y="2109719"/>
                        </a:cubicBezTo>
                        <a:cubicBezTo>
                          <a:pt x="2668056" y="2155414"/>
                          <a:pt x="2574924" y="2101393"/>
                          <a:pt x="2369399" y="2109719"/>
                        </a:cubicBezTo>
                        <a:cubicBezTo>
                          <a:pt x="2163874" y="2118045"/>
                          <a:pt x="2079886" y="2076343"/>
                          <a:pt x="1951081" y="2109719"/>
                        </a:cubicBezTo>
                        <a:cubicBezTo>
                          <a:pt x="1822276" y="2143095"/>
                          <a:pt x="1600395" y="2076801"/>
                          <a:pt x="1483548" y="2109719"/>
                        </a:cubicBezTo>
                        <a:cubicBezTo>
                          <a:pt x="1366701" y="2142637"/>
                          <a:pt x="1214378" y="2072169"/>
                          <a:pt x="1065229" y="2109719"/>
                        </a:cubicBezTo>
                        <a:cubicBezTo>
                          <a:pt x="916080" y="2147269"/>
                          <a:pt x="533971" y="2062861"/>
                          <a:pt x="351627" y="2109719"/>
                        </a:cubicBezTo>
                        <a:cubicBezTo>
                          <a:pt x="175209" y="2093871"/>
                          <a:pt x="-9703" y="1950475"/>
                          <a:pt x="0" y="1758092"/>
                        </a:cubicBezTo>
                        <a:cubicBezTo>
                          <a:pt x="-32298" y="1660612"/>
                          <a:pt x="35543" y="1513660"/>
                          <a:pt x="0" y="1317400"/>
                        </a:cubicBezTo>
                        <a:cubicBezTo>
                          <a:pt x="-35543" y="1121140"/>
                          <a:pt x="33526" y="961786"/>
                          <a:pt x="0" y="862643"/>
                        </a:cubicBezTo>
                        <a:cubicBezTo>
                          <a:pt x="-33526" y="763500"/>
                          <a:pt x="15163" y="570653"/>
                          <a:pt x="0" y="351627"/>
                        </a:cubicBezTo>
                        <a:close/>
                      </a:path>
                      <a:path w="3163952" h="2109719" stroke="0" extrusionOk="0">
                        <a:moveTo>
                          <a:pt x="0" y="351627"/>
                        </a:moveTo>
                        <a:cubicBezTo>
                          <a:pt x="13712" y="180708"/>
                          <a:pt x="117518" y="-29688"/>
                          <a:pt x="351627" y="0"/>
                        </a:cubicBezTo>
                        <a:cubicBezTo>
                          <a:pt x="536270" y="-35166"/>
                          <a:pt x="669578" y="22727"/>
                          <a:pt x="819160" y="0"/>
                        </a:cubicBezTo>
                        <a:cubicBezTo>
                          <a:pt x="968742" y="-22727"/>
                          <a:pt x="1127987" y="14315"/>
                          <a:pt x="1237478" y="0"/>
                        </a:cubicBezTo>
                        <a:cubicBezTo>
                          <a:pt x="1346969" y="-14315"/>
                          <a:pt x="1565246" y="4625"/>
                          <a:pt x="1729618" y="0"/>
                        </a:cubicBezTo>
                        <a:cubicBezTo>
                          <a:pt x="1893990" y="-4625"/>
                          <a:pt x="2037226" y="13200"/>
                          <a:pt x="2270971" y="0"/>
                        </a:cubicBezTo>
                        <a:cubicBezTo>
                          <a:pt x="2504716" y="-13200"/>
                          <a:pt x="2599444" y="16679"/>
                          <a:pt x="2812325" y="0"/>
                        </a:cubicBezTo>
                        <a:cubicBezTo>
                          <a:pt x="2976708" y="-16924"/>
                          <a:pt x="3135370" y="128499"/>
                          <a:pt x="3163952" y="351627"/>
                        </a:cubicBezTo>
                        <a:cubicBezTo>
                          <a:pt x="3191193" y="519498"/>
                          <a:pt x="3145209" y="660865"/>
                          <a:pt x="3163952" y="820449"/>
                        </a:cubicBezTo>
                        <a:cubicBezTo>
                          <a:pt x="3182695" y="980033"/>
                          <a:pt x="3154252" y="1104458"/>
                          <a:pt x="3163952" y="1317400"/>
                        </a:cubicBezTo>
                        <a:cubicBezTo>
                          <a:pt x="3173652" y="1530342"/>
                          <a:pt x="3113565" y="1572761"/>
                          <a:pt x="3163952" y="1758092"/>
                        </a:cubicBezTo>
                        <a:cubicBezTo>
                          <a:pt x="3169387" y="1963616"/>
                          <a:pt x="2997211" y="2084684"/>
                          <a:pt x="2812325" y="2109719"/>
                        </a:cubicBezTo>
                        <a:cubicBezTo>
                          <a:pt x="2620790" y="2126151"/>
                          <a:pt x="2516448" y="2103466"/>
                          <a:pt x="2270971" y="2109719"/>
                        </a:cubicBezTo>
                        <a:cubicBezTo>
                          <a:pt x="2025494" y="2115972"/>
                          <a:pt x="1996800" y="2098667"/>
                          <a:pt x="1852653" y="2109719"/>
                        </a:cubicBezTo>
                        <a:cubicBezTo>
                          <a:pt x="1708506" y="2120771"/>
                          <a:pt x="1548512" y="2077418"/>
                          <a:pt x="1409727" y="2109719"/>
                        </a:cubicBezTo>
                        <a:cubicBezTo>
                          <a:pt x="1270942" y="2142020"/>
                          <a:pt x="1060941" y="2085283"/>
                          <a:pt x="917588" y="2109719"/>
                        </a:cubicBezTo>
                        <a:cubicBezTo>
                          <a:pt x="774235" y="2134155"/>
                          <a:pt x="485331" y="2054007"/>
                          <a:pt x="351627" y="2109719"/>
                        </a:cubicBezTo>
                        <a:cubicBezTo>
                          <a:pt x="173440" y="2072820"/>
                          <a:pt x="-11744" y="1932497"/>
                          <a:pt x="0" y="1758092"/>
                        </a:cubicBezTo>
                        <a:cubicBezTo>
                          <a:pt x="-37974" y="1558156"/>
                          <a:pt x="7475" y="1422322"/>
                          <a:pt x="0" y="1331464"/>
                        </a:cubicBezTo>
                        <a:cubicBezTo>
                          <a:pt x="-7475" y="1240606"/>
                          <a:pt x="17618" y="1040830"/>
                          <a:pt x="0" y="834513"/>
                        </a:cubicBezTo>
                        <a:cubicBezTo>
                          <a:pt x="-17618" y="628196"/>
                          <a:pt x="33650" y="549357"/>
                          <a:pt x="0" y="35162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0" name="TextBox 9">
            <a:extLst>
              <a:ext uri="{FF2B5EF4-FFF2-40B4-BE49-F238E27FC236}">
                <a16:creationId xmlns:a16="http://schemas.microsoft.com/office/drawing/2014/main" id="{E672811E-ED5A-5227-D7FB-6ED6CDFF9623}"/>
              </a:ext>
            </a:extLst>
          </p:cNvPr>
          <p:cNvSpPr txBox="1"/>
          <p:nvPr/>
        </p:nvSpPr>
        <p:spPr>
          <a:xfrm>
            <a:off x="1461837" y="1735653"/>
            <a:ext cx="2798189" cy="1200329"/>
          </a:xfrm>
          <a:prstGeom prst="rect">
            <a:avLst/>
          </a:prstGeom>
          <a:noFill/>
        </p:spPr>
        <p:txBody>
          <a:bodyPr wrap="square">
            <a:spAutoFit/>
          </a:bodyPr>
          <a:lstStyle/>
          <a:p>
            <a:pPr algn="ctr">
              <a:spcBef>
                <a:spcPts val="600"/>
              </a:spcBef>
              <a:spcAft>
                <a:spcPts val="600"/>
              </a:spcAft>
            </a:pPr>
            <a:r>
              <a:rPr lang="en-US" sz="2400" b="1">
                <a:solidFill>
                  <a:schemeClr val="tx2"/>
                </a:solidFill>
                <a:ea typeface="Times New Roman" panose="02020603050405020304" pitchFamily="18" charset="0"/>
                <a:cs typeface="Calibri"/>
              </a:rPr>
              <a:t>Why are we setting up more working groups?</a:t>
            </a:r>
          </a:p>
        </p:txBody>
      </p:sp>
      <p:sp>
        <p:nvSpPr>
          <p:cNvPr id="4" name="Slide Number Placeholder 3">
            <a:extLst>
              <a:ext uri="{FF2B5EF4-FFF2-40B4-BE49-F238E27FC236}">
                <a16:creationId xmlns:a16="http://schemas.microsoft.com/office/drawing/2014/main" id="{01B44BD2-5E35-0778-AB16-86331052ECDC}"/>
              </a:ext>
            </a:extLst>
          </p:cNvPr>
          <p:cNvSpPr>
            <a:spLocks noGrp="1"/>
          </p:cNvSpPr>
          <p:nvPr>
            <p:ph type="sldNum" sz="quarter" idx="12"/>
          </p:nvPr>
        </p:nvSpPr>
        <p:spPr>
          <a:xfrm>
            <a:off x="924895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02BEA2-6D5F-73FC-C607-0665D6D705A6}"/>
              </a:ext>
            </a:extLst>
          </p:cNvPr>
          <p:cNvSpPr txBox="1"/>
          <p:nvPr/>
        </p:nvSpPr>
        <p:spPr>
          <a:xfrm>
            <a:off x="4077146" y="4404637"/>
            <a:ext cx="7915007" cy="1323439"/>
          </a:xfrm>
          <a:prstGeom prst="rect">
            <a:avLst/>
          </a:prstGeom>
          <a:noFill/>
        </p:spPr>
        <p:txBody>
          <a:bodyPr wrap="square">
            <a:spAutoFit/>
          </a:bodyPr>
          <a:lstStyle/>
          <a:p>
            <a:pPr marL="800100" lvl="1" indent="-342900">
              <a:spcBef>
                <a:spcPts val="600"/>
              </a:spcBef>
              <a:spcAft>
                <a:spcPts val="600"/>
              </a:spcAft>
              <a:buFont typeface="Arial" panose="020B0604020202020204" pitchFamily="34" charset="0"/>
              <a:buChar char="•"/>
            </a:pPr>
            <a:r>
              <a:rPr lang="en-US" sz="2000" b="1">
                <a:ea typeface="Times New Roman" panose="02020603050405020304" pitchFamily="18" charset="0"/>
                <a:cs typeface="Calibri"/>
              </a:rPr>
              <a:t>Complementary roles </a:t>
            </a:r>
            <a:r>
              <a:rPr lang="en-US" sz="2000">
                <a:ea typeface="Times New Roman" panose="02020603050405020304" pitchFamily="18" charset="0"/>
                <a:cs typeface="Calibri"/>
              </a:rPr>
              <a:t>– Leadership / Funding / Technical Expertise</a:t>
            </a:r>
          </a:p>
          <a:p>
            <a:pPr marL="800100" lvl="1" indent="-342900">
              <a:spcBef>
                <a:spcPts val="600"/>
              </a:spcBef>
              <a:spcAft>
                <a:spcPts val="600"/>
              </a:spcAft>
              <a:buFont typeface="Arial" panose="020B0604020202020204" pitchFamily="34" charset="0"/>
              <a:buChar char="•"/>
            </a:pPr>
            <a:r>
              <a:rPr lang="en-US" sz="2000" b="1">
                <a:ea typeface="Times New Roman" panose="02020603050405020304" pitchFamily="18" charset="0"/>
                <a:cs typeface="Calibri"/>
              </a:rPr>
              <a:t>Technical knowledge and community relationships</a:t>
            </a:r>
          </a:p>
          <a:p>
            <a:pPr marL="800100" lvl="1" indent="-342900">
              <a:spcBef>
                <a:spcPts val="600"/>
              </a:spcBef>
              <a:spcAft>
                <a:spcPts val="600"/>
              </a:spcAft>
              <a:buFont typeface="Arial" panose="020B0604020202020204" pitchFamily="34" charset="0"/>
              <a:buChar char="•"/>
            </a:pPr>
            <a:r>
              <a:rPr lang="en-US" sz="2000" b="1">
                <a:ea typeface="Times New Roman" panose="02020603050405020304" pitchFamily="18" charset="0"/>
                <a:cs typeface="Calibri"/>
              </a:rPr>
              <a:t>Other agencies to fill gaps </a:t>
            </a:r>
            <a:r>
              <a:rPr lang="en-US" sz="2000">
                <a:ea typeface="Times New Roman" panose="02020603050405020304" pitchFamily="18" charset="0"/>
                <a:cs typeface="Calibri"/>
              </a:rPr>
              <a:t>in Metro’s jurisdictional authority</a:t>
            </a:r>
          </a:p>
        </p:txBody>
      </p:sp>
      <p:sp>
        <p:nvSpPr>
          <p:cNvPr id="9" name="TextBox 8">
            <a:extLst>
              <a:ext uri="{FF2B5EF4-FFF2-40B4-BE49-F238E27FC236}">
                <a16:creationId xmlns:a16="http://schemas.microsoft.com/office/drawing/2014/main" id="{C0689CFB-654E-133A-5C56-BFA9E74D7EB4}"/>
              </a:ext>
            </a:extLst>
          </p:cNvPr>
          <p:cNvSpPr txBox="1"/>
          <p:nvPr/>
        </p:nvSpPr>
        <p:spPr>
          <a:xfrm>
            <a:off x="1502020" y="4072203"/>
            <a:ext cx="2717824" cy="1938992"/>
          </a:xfrm>
          <a:prstGeom prst="rect">
            <a:avLst/>
          </a:prstGeom>
          <a:noFill/>
        </p:spPr>
        <p:txBody>
          <a:bodyPr wrap="square">
            <a:spAutoFit/>
          </a:bodyPr>
          <a:lstStyle/>
          <a:p>
            <a:pPr algn="ctr">
              <a:spcBef>
                <a:spcPts val="600"/>
              </a:spcBef>
              <a:spcAft>
                <a:spcPts val="600"/>
              </a:spcAft>
            </a:pPr>
            <a:r>
              <a:rPr lang="en-US" sz="2400" b="1">
                <a:solidFill>
                  <a:schemeClr val="tx2"/>
                </a:solidFill>
                <a:ea typeface="Times New Roman" panose="02020603050405020304" pitchFamily="18" charset="0"/>
                <a:cs typeface="Calibri"/>
              </a:rPr>
              <a:t>What are we looking for in working group members and program partners?</a:t>
            </a:r>
          </a:p>
        </p:txBody>
      </p:sp>
    </p:spTree>
    <p:extLst>
      <p:ext uri="{BB962C8B-B14F-4D97-AF65-F5344CB8AC3E}">
        <p14:creationId xmlns:p14="http://schemas.microsoft.com/office/powerpoint/2010/main" val="978042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9F71-6BC5-27DD-76FE-B1B4410188C5}"/>
              </a:ext>
            </a:extLst>
          </p:cNvPr>
          <p:cNvSpPr txBox="1">
            <a:spLocks/>
          </p:cNvSpPr>
          <p:nvPr/>
        </p:nvSpPr>
        <p:spPr>
          <a:xfrm>
            <a:off x="363266" y="223295"/>
            <a:ext cx="10515600" cy="736591"/>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Working Group Objectives/Activities</a:t>
            </a:r>
          </a:p>
        </p:txBody>
      </p:sp>
      <p:sp>
        <p:nvSpPr>
          <p:cNvPr id="3" name="Content Placeholder 2">
            <a:extLst>
              <a:ext uri="{FF2B5EF4-FFF2-40B4-BE49-F238E27FC236}">
                <a16:creationId xmlns:a16="http://schemas.microsoft.com/office/drawing/2014/main" id="{FA4A828A-3138-B6E9-B20C-EAD3C135275E}"/>
              </a:ext>
            </a:extLst>
          </p:cNvPr>
          <p:cNvSpPr txBox="1">
            <a:spLocks/>
          </p:cNvSpPr>
          <p:nvPr/>
        </p:nvSpPr>
        <p:spPr>
          <a:xfrm>
            <a:off x="-85748" y="819768"/>
            <a:ext cx="11413628" cy="3405228"/>
          </a:xfrm>
          <a:prstGeom prst="rect">
            <a:avLst/>
          </a:prstGeom>
        </p:spPr>
        <p:txBody>
          <a:bodyPr wrap="square" lIns="91440" tIns="45720" rIns="91440" bIns="45720" anchor="t">
            <a:sp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200000"/>
              </a:lnSpc>
              <a:spcBef>
                <a:spcPts val="600"/>
              </a:spcBef>
              <a:spcAft>
                <a:spcPts val="600"/>
              </a:spcAft>
              <a:buFont typeface="Calibri" panose="020F0502020204030204" pitchFamily="34" charset="0"/>
              <a:buChar char="&gt;"/>
            </a:pPr>
            <a:r>
              <a:rPr lang="en-US" sz="2400" b="1">
                <a:ea typeface="Times New Roman" panose="02020603050405020304" pitchFamily="18" charset="0"/>
                <a:cs typeface="Calibri"/>
              </a:rPr>
              <a:t>Identify existing programs</a:t>
            </a:r>
            <a:r>
              <a:rPr lang="en-US" sz="2400">
                <a:ea typeface="Times New Roman" panose="02020603050405020304" pitchFamily="18" charset="0"/>
                <a:cs typeface="Calibri"/>
              </a:rPr>
              <a:t> that Metro can support</a:t>
            </a:r>
          </a:p>
          <a:p>
            <a:pPr lvl="1">
              <a:lnSpc>
                <a:spcPct val="200000"/>
              </a:lnSpc>
              <a:spcBef>
                <a:spcPts val="600"/>
              </a:spcBef>
              <a:spcAft>
                <a:spcPts val="600"/>
              </a:spcAft>
              <a:buFont typeface="Calibri" panose="020F0502020204030204" pitchFamily="34" charset="0"/>
              <a:buChar char="&gt;"/>
            </a:pPr>
            <a:r>
              <a:rPr lang="en-US" sz="2400" b="1">
                <a:ea typeface="Times New Roman" panose="02020603050405020304" pitchFamily="18" charset="0"/>
                <a:cs typeface="Calibri"/>
              </a:rPr>
              <a:t>Identify additional funding opportunities</a:t>
            </a:r>
            <a:r>
              <a:rPr lang="en-US" sz="2400">
                <a:ea typeface="Times New Roman" panose="02020603050405020304" pitchFamily="18" charset="0"/>
                <a:cs typeface="Calibri"/>
              </a:rPr>
              <a:t> for Community Programs </a:t>
            </a:r>
          </a:p>
          <a:p>
            <a:pPr lvl="1">
              <a:lnSpc>
                <a:spcPct val="200000"/>
              </a:lnSpc>
              <a:spcBef>
                <a:spcPts val="600"/>
              </a:spcBef>
              <a:spcAft>
                <a:spcPts val="600"/>
              </a:spcAft>
              <a:buFont typeface="Calibri" panose="020F0502020204030204" pitchFamily="34" charset="0"/>
              <a:buChar char="&gt;"/>
            </a:pPr>
            <a:r>
              <a:rPr lang="en-US" sz="2400" b="1">
                <a:ea typeface="Times New Roman" panose="02020603050405020304" pitchFamily="18" charset="0"/>
                <a:cs typeface="Calibri"/>
              </a:rPr>
              <a:t>Define detailed program objectives, parameters, and actions</a:t>
            </a:r>
            <a:r>
              <a:rPr lang="en-US" sz="2400">
                <a:ea typeface="Times New Roman" panose="02020603050405020304" pitchFamily="18" charset="0"/>
                <a:cs typeface="Calibri"/>
              </a:rPr>
              <a:t> </a:t>
            </a:r>
          </a:p>
          <a:p>
            <a:pPr lvl="1">
              <a:lnSpc>
                <a:spcPct val="200000"/>
              </a:lnSpc>
              <a:spcBef>
                <a:spcPts val="600"/>
              </a:spcBef>
              <a:spcAft>
                <a:spcPts val="600"/>
              </a:spcAft>
              <a:buFont typeface="Calibri" panose="020F0502020204030204" pitchFamily="34" charset="0"/>
              <a:buChar char="&gt;"/>
            </a:pPr>
            <a:r>
              <a:rPr lang="en-US" sz="2400" b="1">
                <a:ea typeface="Times New Roman" panose="02020603050405020304" pitchFamily="18" charset="0"/>
                <a:cs typeface="Calibri"/>
              </a:rPr>
              <a:t>Determine funding allocations</a:t>
            </a:r>
            <a:r>
              <a:rPr lang="en-US" sz="2400">
                <a:ea typeface="Times New Roman" panose="02020603050405020304" pitchFamily="18" charset="0"/>
                <a:cs typeface="Calibri"/>
              </a:rPr>
              <a:t> within topic areas</a:t>
            </a:r>
          </a:p>
        </p:txBody>
      </p:sp>
      <p:sp>
        <p:nvSpPr>
          <p:cNvPr id="4" name="Slide Number Placeholder 3">
            <a:extLst>
              <a:ext uri="{FF2B5EF4-FFF2-40B4-BE49-F238E27FC236}">
                <a16:creationId xmlns:a16="http://schemas.microsoft.com/office/drawing/2014/main" id="{03C559BF-2DAB-DFD9-0EBA-1D7679CE0C88}"/>
              </a:ext>
            </a:extLst>
          </p:cNvPr>
          <p:cNvSpPr>
            <a:spLocks noGrp="1"/>
          </p:cNvSpPr>
          <p:nvPr>
            <p:ph type="sldNum" sz="quarter" idx="12"/>
          </p:nvPr>
        </p:nvSpPr>
        <p:spPr>
          <a:xfrm>
            <a:off x="924895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740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9F71-6BC5-27DD-76FE-B1B4410188C5}"/>
              </a:ext>
            </a:extLst>
          </p:cNvPr>
          <p:cNvSpPr txBox="1">
            <a:spLocks/>
          </p:cNvSpPr>
          <p:nvPr/>
        </p:nvSpPr>
        <p:spPr>
          <a:xfrm>
            <a:off x="363266" y="223295"/>
            <a:ext cx="10515600" cy="736591"/>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Potential Partners by Community Program Topic Area</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endParaRPr>
          </a:p>
        </p:txBody>
      </p:sp>
      <p:grpSp>
        <p:nvGrpSpPr>
          <p:cNvPr id="17" name="Group 16">
            <a:extLst>
              <a:ext uri="{FF2B5EF4-FFF2-40B4-BE49-F238E27FC236}">
                <a16:creationId xmlns:a16="http://schemas.microsoft.com/office/drawing/2014/main" id="{C14B5C2A-B1BC-804A-2419-F3A19DF2C589}"/>
              </a:ext>
            </a:extLst>
          </p:cNvPr>
          <p:cNvGrpSpPr/>
          <p:nvPr/>
        </p:nvGrpSpPr>
        <p:grpSpPr>
          <a:xfrm>
            <a:off x="219455" y="1060704"/>
            <a:ext cx="5681473" cy="2712399"/>
            <a:chOff x="219455" y="1060704"/>
            <a:chExt cx="5681473" cy="2712399"/>
          </a:xfrm>
        </p:grpSpPr>
        <p:sp>
          <p:nvSpPr>
            <p:cNvPr id="6" name="Rectangle 5">
              <a:extLst>
                <a:ext uri="{FF2B5EF4-FFF2-40B4-BE49-F238E27FC236}">
                  <a16:creationId xmlns:a16="http://schemas.microsoft.com/office/drawing/2014/main" id="{ED288AFF-EF9A-1EFD-1F5B-8A702FC6E2CE}"/>
                </a:ext>
              </a:extLst>
            </p:cNvPr>
            <p:cNvSpPr/>
            <p:nvPr/>
          </p:nvSpPr>
          <p:spPr>
            <a:xfrm>
              <a:off x="219455" y="1060704"/>
              <a:ext cx="5681473" cy="347472"/>
            </a:xfrm>
            <a:prstGeom prst="rect">
              <a:avLst/>
            </a:prstGeom>
            <a:solidFill>
              <a:srgbClr val="439B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Calibri" panose="020F0502020204030204"/>
                  <a:ea typeface="+mn-ea"/>
                  <a:cs typeface="+mn-cs"/>
                </a:rPr>
                <a:t>Air Quality/Community Health</a:t>
              </a:r>
            </a:p>
          </p:txBody>
        </p:sp>
        <p:sp>
          <p:nvSpPr>
            <p:cNvPr id="10" name="TextBox 9">
              <a:extLst>
                <a:ext uri="{FF2B5EF4-FFF2-40B4-BE49-F238E27FC236}">
                  <a16:creationId xmlns:a16="http://schemas.microsoft.com/office/drawing/2014/main" id="{75B7EB00-3FC7-F5DC-EBB5-BBF739D65EFB}"/>
                </a:ext>
              </a:extLst>
            </p:cNvPr>
            <p:cNvSpPr txBox="1"/>
            <p:nvPr/>
          </p:nvSpPr>
          <p:spPr>
            <a:xfrm>
              <a:off x="219456" y="1462020"/>
              <a:ext cx="5681472" cy="2311083"/>
            </a:xfrm>
            <a:prstGeom prst="rect">
              <a:avLst/>
            </a:prstGeom>
            <a:solidFill>
              <a:srgbClr val="DFF1F0"/>
            </a:solidFill>
          </p:spPr>
          <p:txBody>
            <a:bodyPr wrap="square" numCol="2"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Gateway Cities COG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SCAQMD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CARB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000000"/>
                  </a:solidFill>
                  <a:latin typeface="Calibri" panose="020F0502020204030204"/>
                </a:rPr>
                <a:t>AB617 Community Steering Committees</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Southern California Clinics Association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EYCEJ</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000000"/>
                  </a:solidFill>
                  <a:latin typeface="Calibri" panose="020F0502020204030204"/>
                </a:rPr>
                <a:t>Earthjustice</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LBACA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SELA Collaborative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Coalition for Clean Air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LA County ISD Clean Transportation Team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Southern California Edison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LACI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7030A0"/>
                  </a:solidFill>
                  <a:effectLst/>
                  <a:uLnTx/>
                  <a:uFillTx/>
                  <a:latin typeface="Calibri" panose="020F0502020204030204"/>
                  <a:ea typeface="+mn-ea"/>
                  <a:cs typeface="+mn-cs"/>
                </a:rPr>
                <a:t>Metro Partners:</a:t>
              </a:r>
              <a:r>
                <a:rPr kumimoji="0" lang="en-US" sz="1400" i="0" u="none" strike="noStrike" kern="1200" cap="none" spc="0" normalizeH="0" baseline="0" noProof="0">
                  <a:ln>
                    <a:noFill/>
                  </a:ln>
                  <a:solidFill>
                    <a:srgbClr val="7030A0"/>
                  </a:solidFill>
                  <a:effectLst/>
                  <a:uLnTx/>
                  <a:uFillTx/>
                  <a:latin typeface="Calibri" panose="020F0502020204030204"/>
                  <a:ea typeface="+mn-ea"/>
                  <a:cs typeface="+mn-cs"/>
                </a:rPr>
                <a:t> Sustainability Team; </a:t>
              </a:r>
              <a:r>
                <a:rPr kumimoji="0" lang="en-US" sz="1400" b="0" i="0" u="none" strike="noStrike" kern="1200" cap="none" spc="0" normalizeH="0" baseline="0" noProof="0">
                  <a:ln>
                    <a:noFill/>
                  </a:ln>
                  <a:solidFill>
                    <a:srgbClr val="7030A0"/>
                  </a:solidFill>
                  <a:effectLst/>
                  <a:uLnTx/>
                  <a:uFillTx/>
                  <a:latin typeface="Calibri" panose="020F0502020204030204"/>
                  <a:ea typeface="+mn-ea"/>
                  <a:cs typeface="+mn-cs"/>
                </a:rPr>
                <a:t>I-710 ZET Program; Metro Bus Electrification</a:t>
              </a:r>
            </a:p>
          </p:txBody>
        </p:sp>
      </p:grpSp>
      <p:grpSp>
        <p:nvGrpSpPr>
          <p:cNvPr id="18" name="Group 17">
            <a:extLst>
              <a:ext uri="{FF2B5EF4-FFF2-40B4-BE49-F238E27FC236}">
                <a16:creationId xmlns:a16="http://schemas.microsoft.com/office/drawing/2014/main" id="{6A99C25E-BFD8-534A-49D4-28EF03AEEF29}"/>
              </a:ext>
            </a:extLst>
          </p:cNvPr>
          <p:cNvGrpSpPr/>
          <p:nvPr/>
        </p:nvGrpSpPr>
        <p:grpSpPr>
          <a:xfrm>
            <a:off x="6291072" y="1060704"/>
            <a:ext cx="5681472" cy="2712398"/>
            <a:chOff x="6291072" y="1060704"/>
            <a:chExt cx="5681472" cy="2712398"/>
          </a:xfrm>
        </p:grpSpPr>
        <p:sp>
          <p:nvSpPr>
            <p:cNvPr id="7" name="Rectangle 6">
              <a:extLst>
                <a:ext uri="{FF2B5EF4-FFF2-40B4-BE49-F238E27FC236}">
                  <a16:creationId xmlns:a16="http://schemas.microsoft.com/office/drawing/2014/main" id="{53D41EF4-2458-3B30-40C1-520ECE106A47}"/>
                </a:ext>
              </a:extLst>
            </p:cNvPr>
            <p:cNvSpPr/>
            <p:nvPr/>
          </p:nvSpPr>
          <p:spPr>
            <a:xfrm>
              <a:off x="6291072" y="1060704"/>
              <a:ext cx="5681472" cy="347472"/>
            </a:xfrm>
            <a:prstGeom prst="rect">
              <a:avLst/>
            </a:prstGeom>
            <a:solidFill>
              <a:srgbClr val="52A4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Calibri" panose="020F0502020204030204"/>
                  <a:ea typeface="+mn-ea"/>
                  <a:cs typeface="+mn-cs"/>
                </a:rPr>
                <a:t>Environment</a:t>
              </a:r>
            </a:p>
          </p:txBody>
        </p:sp>
        <p:sp>
          <p:nvSpPr>
            <p:cNvPr id="11" name="TextBox 10">
              <a:extLst>
                <a:ext uri="{FF2B5EF4-FFF2-40B4-BE49-F238E27FC236}">
                  <a16:creationId xmlns:a16="http://schemas.microsoft.com/office/drawing/2014/main" id="{BE1632DA-3819-C724-8335-4DD685B14753}"/>
                </a:ext>
              </a:extLst>
            </p:cNvPr>
            <p:cNvSpPr txBox="1"/>
            <p:nvPr/>
          </p:nvSpPr>
          <p:spPr>
            <a:xfrm>
              <a:off x="6291072" y="1462020"/>
              <a:ext cx="5681472" cy="2311082"/>
            </a:xfrm>
            <a:prstGeom prst="rect">
              <a:avLst/>
            </a:prstGeom>
            <a:solidFill>
              <a:srgbClr val="C7E3D6"/>
            </a:solidFill>
          </p:spPr>
          <p:txBody>
            <a:bodyPr wrap="square" lIns="91440" tIns="45720" rIns="91440" bIns="45720" numCol="2" rtlCol="0" anchor="t">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GCCOG Regional Climate Collaborative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SCAQMD</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EYCEJ</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000000"/>
                  </a:solidFill>
                  <a:latin typeface="Calibri" panose="020F0502020204030204"/>
                </a:rPr>
                <a:t>Earthjustice</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CBE</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Compton Community Garden</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Eastmont Community Center</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indent="-285750">
                <a:buFont typeface="Arial" panose="020B0604020202020204" pitchFamily="34" charset="0"/>
                <a:buChar char="•"/>
                <a:defRPr/>
              </a:pPr>
              <a:r>
                <a:rPr lang="en-US" sz="1400">
                  <a:solidFill>
                    <a:srgbClr val="000000"/>
                  </a:solidFill>
                  <a:latin typeface="Calibri" panose="020F0502020204030204"/>
                  <a:cs typeface="Calibri"/>
                </a:rPr>
                <a:t>SELA Collaborative</a:t>
              </a:r>
              <a:endParaRPr lang="en-US" sz="1400">
                <a:solidFill>
                  <a:srgbClr val="000000"/>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TreePeople</a:t>
              </a:r>
              <a:endParaRPr lang="en-US" sz="14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GrowGood</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Friends of the LA River</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Caltrans District Art Coordinator</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SoCalREN</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7030A0"/>
                  </a:solidFill>
                  <a:effectLst/>
                  <a:uLnTx/>
                  <a:uFillTx/>
                  <a:latin typeface="Calibri" panose="020F0502020204030204"/>
                  <a:ea typeface="+mn-ea"/>
                  <a:cs typeface="+mn-cs"/>
                </a:rPr>
                <a:t>Metro Partners: </a:t>
              </a:r>
              <a:r>
                <a:rPr kumimoji="0" lang="en-US" sz="1400" b="0" i="0" u="none" strike="noStrike" kern="1200" cap="none" spc="0" normalizeH="0" baseline="0" noProof="0">
                  <a:ln>
                    <a:noFill/>
                  </a:ln>
                  <a:solidFill>
                    <a:srgbClr val="7030A0"/>
                  </a:solidFill>
                  <a:effectLst/>
                  <a:uLnTx/>
                  <a:uFillTx/>
                  <a:latin typeface="Calibri" panose="020F0502020204030204"/>
                  <a:ea typeface="+mn-ea"/>
                  <a:cs typeface="+mn-cs"/>
                </a:rPr>
                <a:t>Metro Art Program; Sustainability Team, LRTP Team</a:t>
              </a:r>
              <a:endParaRPr lang="en-US" sz="1400" b="0" i="0" u="none" strike="noStrike" kern="1200" cap="none" spc="0" normalizeH="0" baseline="0" noProof="0">
                <a:ln>
                  <a:noFill/>
                </a:ln>
                <a:solidFill>
                  <a:srgbClr val="7030A0"/>
                </a:solidFill>
                <a:effectLst/>
                <a:uLnTx/>
                <a:uFillTx/>
                <a:latin typeface="Calibri" panose="020F0502020204030204"/>
                <a:cs typeface="Calibri"/>
              </a:endParaRPr>
            </a:p>
          </p:txBody>
        </p:sp>
      </p:grpSp>
      <p:grpSp>
        <p:nvGrpSpPr>
          <p:cNvPr id="19" name="Group 18">
            <a:extLst>
              <a:ext uri="{FF2B5EF4-FFF2-40B4-BE49-F238E27FC236}">
                <a16:creationId xmlns:a16="http://schemas.microsoft.com/office/drawing/2014/main" id="{1C007930-7C81-0ABD-5AB8-11688D78E651}"/>
              </a:ext>
            </a:extLst>
          </p:cNvPr>
          <p:cNvGrpSpPr/>
          <p:nvPr/>
        </p:nvGrpSpPr>
        <p:grpSpPr>
          <a:xfrm>
            <a:off x="219455" y="3954243"/>
            <a:ext cx="5681473" cy="2680462"/>
            <a:chOff x="219455" y="3675888"/>
            <a:chExt cx="5681473" cy="2680462"/>
          </a:xfrm>
        </p:grpSpPr>
        <p:sp>
          <p:nvSpPr>
            <p:cNvPr id="8" name="Rectangle 7">
              <a:extLst>
                <a:ext uri="{FF2B5EF4-FFF2-40B4-BE49-F238E27FC236}">
                  <a16:creationId xmlns:a16="http://schemas.microsoft.com/office/drawing/2014/main" id="{AE9E3DF0-5E74-CD5E-3904-CA62BE429058}"/>
                </a:ext>
              </a:extLst>
            </p:cNvPr>
            <p:cNvSpPr/>
            <p:nvPr/>
          </p:nvSpPr>
          <p:spPr>
            <a:xfrm>
              <a:off x="219455" y="3675888"/>
              <a:ext cx="5681473" cy="347472"/>
            </a:xfrm>
            <a:prstGeom prst="rect">
              <a:avLst/>
            </a:prstGeom>
            <a:solidFill>
              <a:srgbClr val="496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Calibri" panose="020F0502020204030204"/>
                  <a:ea typeface="+mn-ea"/>
                  <a:cs typeface="+mn-cs"/>
                </a:rPr>
                <a:t>Housing Stabilization/Land Use</a:t>
              </a:r>
            </a:p>
          </p:txBody>
        </p:sp>
        <p:sp>
          <p:nvSpPr>
            <p:cNvPr id="12" name="TextBox 11">
              <a:extLst>
                <a:ext uri="{FF2B5EF4-FFF2-40B4-BE49-F238E27FC236}">
                  <a16:creationId xmlns:a16="http://schemas.microsoft.com/office/drawing/2014/main" id="{300E1E10-463D-6C76-D3D3-3E4385950C8B}"/>
                </a:ext>
              </a:extLst>
            </p:cNvPr>
            <p:cNvSpPr txBox="1"/>
            <p:nvPr/>
          </p:nvSpPr>
          <p:spPr>
            <a:xfrm>
              <a:off x="219456" y="4087368"/>
              <a:ext cx="5681472" cy="2268982"/>
            </a:xfrm>
            <a:prstGeom prst="rect">
              <a:avLst/>
            </a:prstGeom>
            <a:solidFill>
              <a:srgbClr val="DCE4EE"/>
            </a:solidFill>
          </p:spPr>
          <p:txBody>
            <a:bodyPr wrap="square" lIns="91440" tIns="45720" rIns="91440" bIns="45720" numCol="2" rtlCol="0" anchor="t">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Gateway Cities COG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Legal Aid Foundation of Los Angeles</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LA Care</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Fair Housing Foundation</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PATH</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BASTA Long Beach</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East LA Women’s Center</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Fair Opportunity for Change</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Forgotten Children, Inc.</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indent="-285750">
                <a:buFont typeface="Arial" panose="020B0604020202020204" pitchFamily="34" charset="0"/>
                <a:buChar char="•"/>
                <a:defRPr/>
              </a:pPr>
              <a:r>
                <a:rPr lang="en-US" sz="1400">
                  <a:solidFill>
                    <a:srgbClr val="000000"/>
                  </a:solidFill>
                  <a:latin typeface="Calibri" panose="020F0502020204030204"/>
                </a:rPr>
                <a:t>InnerCity Struggle</a:t>
              </a:r>
            </a:p>
            <a:p>
              <a:pPr marL="285750" indent="-285750">
                <a:buFont typeface="Arial" panose="020B0604020202020204" pitchFamily="34" charset="0"/>
                <a:buChar char="•"/>
                <a:defRPr/>
              </a:pPr>
              <a:r>
                <a:rPr lang="en-US" sz="1400">
                  <a:solidFill>
                    <a:srgbClr val="000000"/>
                  </a:solidFill>
                  <a:latin typeface="Calibri" panose="020F0502020204030204"/>
                </a:rPr>
                <a:t>ACT-LA Coalition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Jordan’s Disciples</a:t>
              </a:r>
              <a:endParaRPr lang="en-US" sz="14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Kingdom Causes Bellflower</a:t>
              </a:r>
              <a:endParaRPr lang="en-US" sz="14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Restoration Diversion Services</a:t>
              </a:r>
              <a:endParaRPr lang="en-US" sz="14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Salvation Army</a:t>
              </a:r>
              <a:endParaRPr lang="en-US" sz="14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marL="285750" indent="-285750">
                <a:buFont typeface="Arial" panose="020B0604020202020204" pitchFamily="34" charset="0"/>
                <a:buChar char="•"/>
                <a:defRPr/>
              </a:pPr>
              <a:r>
                <a:rPr kumimoji="0" lang="en-US" sz="1400" b="1" i="0" u="none" strike="noStrike" kern="1200" cap="none" spc="0" normalizeH="0" baseline="0" noProof="0">
                  <a:ln>
                    <a:noFill/>
                  </a:ln>
                  <a:solidFill>
                    <a:srgbClr val="7030A0"/>
                  </a:solidFill>
                  <a:effectLst/>
                  <a:uLnTx/>
                  <a:uFillTx/>
                  <a:latin typeface="Calibri" panose="020F0502020204030204"/>
                  <a:ea typeface="+mn-ea"/>
                  <a:cs typeface="+mn-cs"/>
                </a:rPr>
                <a:t>Metro Partners: </a:t>
              </a:r>
              <a:r>
                <a:rPr kumimoji="0" lang="en-US" sz="1400" b="0" i="0" u="none" strike="noStrike" kern="1200" cap="none" spc="0" normalizeH="0" baseline="0" noProof="0">
                  <a:ln>
                    <a:noFill/>
                  </a:ln>
                  <a:solidFill>
                    <a:srgbClr val="7030A0"/>
                  </a:solidFill>
                  <a:effectLst/>
                  <a:uLnTx/>
                  <a:uFillTx/>
                  <a:latin typeface="Calibri" panose="020F0502020204030204"/>
                  <a:ea typeface="+mn-ea"/>
                  <a:cs typeface="+mn-cs"/>
                </a:rPr>
                <a:t>TOC Programs; Homeless Outreach Pilot; Room to Work; Joint Development Team; First/Last Mile Team</a:t>
              </a:r>
              <a:r>
                <a:rPr lang="en-US" sz="1400">
                  <a:solidFill>
                    <a:srgbClr val="7030A0"/>
                  </a:solidFill>
                  <a:latin typeface="Calibri" panose="020F0502020204030204"/>
                </a:rPr>
                <a:t> </a:t>
              </a:r>
              <a:endParaRPr lang="en-US" sz="1400" b="0" i="0" u="none" strike="noStrike" kern="1200" cap="none" spc="0" normalizeH="0" baseline="0" noProof="0">
                <a:ln>
                  <a:noFill/>
                </a:ln>
                <a:solidFill>
                  <a:srgbClr val="7030A0"/>
                </a:solidFill>
                <a:effectLst/>
                <a:uLnTx/>
                <a:uFillTx/>
                <a:latin typeface="Calibri" panose="020F0502020204030204"/>
                <a:cs typeface="Calibri"/>
              </a:endParaRPr>
            </a:p>
          </p:txBody>
        </p:sp>
      </p:grpSp>
      <p:grpSp>
        <p:nvGrpSpPr>
          <p:cNvPr id="20" name="Group 19">
            <a:extLst>
              <a:ext uri="{FF2B5EF4-FFF2-40B4-BE49-F238E27FC236}">
                <a16:creationId xmlns:a16="http://schemas.microsoft.com/office/drawing/2014/main" id="{C980BF5A-84E2-5BAA-05EA-3505F551DB36}"/>
              </a:ext>
            </a:extLst>
          </p:cNvPr>
          <p:cNvGrpSpPr/>
          <p:nvPr/>
        </p:nvGrpSpPr>
        <p:grpSpPr>
          <a:xfrm>
            <a:off x="6291072" y="3954243"/>
            <a:ext cx="5681472" cy="2680462"/>
            <a:chOff x="6291072" y="3675888"/>
            <a:chExt cx="5681472" cy="2680462"/>
          </a:xfrm>
        </p:grpSpPr>
        <p:sp>
          <p:nvSpPr>
            <p:cNvPr id="9" name="Rectangle 8">
              <a:extLst>
                <a:ext uri="{FF2B5EF4-FFF2-40B4-BE49-F238E27FC236}">
                  <a16:creationId xmlns:a16="http://schemas.microsoft.com/office/drawing/2014/main" id="{2CD1AB5E-9BE5-0906-810A-56EE03619C9F}"/>
                </a:ext>
              </a:extLst>
            </p:cNvPr>
            <p:cNvSpPr/>
            <p:nvPr/>
          </p:nvSpPr>
          <p:spPr>
            <a:xfrm>
              <a:off x="6291072" y="3675888"/>
              <a:ext cx="5681472" cy="347472"/>
            </a:xfrm>
            <a:prstGeom prst="rect">
              <a:avLst/>
            </a:prstGeom>
            <a:solidFill>
              <a:srgbClr val="C9C0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Calibri" panose="020F0502020204030204"/>
                  <a:ea typeface="+mn-ea"/>
                  <a:cs typeface="+mn-cs"/>
                </a:rPr>
                <a:t>Job Creation/Work Opportunities</a:t>
              </a:r>
            </a:p>
          </p:txBody>
        </p:sp>
        <p:sp>
          <p:nvSpPr>
            <p:cNvPr id="13" name="TextBox 12">
              <a:extLst>
                <a:ext uri="{FF2B5EF4-FFF2-40B4-BE49-F238E27FC236}">
                  <a16:creationId xmlns:a16="http://schemas.microsoft.com/office/drawing/2014/main" id="{54174504-C6AF-C287-8E00-EDB884F96ED6}"/>
                </a:ext>
              </a:extLst>
            </p:cNvPr>
            <p:cNvSpPr txBox="1"/>
            <p:nvPr/>
          </p:nvSpPr>
          <p:spPr>
            <a:xfrm>
              <a:off x="6291072" y="4087367"/>
              <a:ext cx="5681472" cy="2268983"/>
            </a:xfrm>
            <a:prstGeom prst="rect">
              <a:avLst/>
            </a:prstGeom>
            <a:solidFill>
              <a:srgbClr val="FDFBD1"/>
            </a:solidFill>
          </p:spPr>
          <p:txBody>
            <a:bodyPr wrap="square" lIns="91440" tIns="45720" rIns="91440" bIns="45720" numCol="2" rtlCol="0" anchor="t">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LA County Economic Development Corporation Business Support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LA County Department of Economic Opportunity</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CALSTART</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Vocational Schools, Training Centers, and Workforce Development Organizations</a:t>
              </a:r>
              <a:endParaRPr lang="en-US" sz="1400" b="0" i="0" u="none" strike="noStrike" kern="1200" cap="none" spc="0" normalizeH="0" baseline="0" noProof="0">
                <a:ln>
                  <a:noFill/>
                </a:ln>
                <a:solidFill>
                  <a:srgbClr val="000000"/>
                </a:solidFill>
                <a:effectLst/>
                <a:uLnTx/>
                <a:uFillTx/>
                <a:latin typeface="Calibri" panose="020F0502020204030204"/>
                <a:cs typeface="Calibri"/>
              </a:endParaRPr>
            </a:p>
            <a:p>
              <a:pPr marL="285750" indent="-285750">
                <a:buFont typeface="Arial" panose="020B0604020202020204" pitchFamily="34" charset="0"/>
                <a:buChar char="•"/>
                <a:defRPr/>
              </a:pPr>
              <a:r>
                <a:rPr lang="en-US" sz="1400">
                  <a:solidFill>
                    <a:srgbClr val="000000"/>
                  </a:solidFill>
                  <a:latin typeface="Calibri" panose="020F0502020204030204"/>
                  <a:cs typeface="Calibri"/>
                </a:rPr>
                <a:t>SELA Collaborative</a:t>
              </a:r>
              <a:endParaRPr lang="en-US" sz="140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7030A0"/>
                  </a:solidFill>
                  <a:effectLst/>
                  <a:uLnTx/>
                  <a:uFillTx/>
                  <a:latin typeface="Calibri" panose="020F0502020204030204"/>
                  <a:ea typeface="+mn-ea"/>
                  <a:cs typeface="+mn-cs"/>
                </a:rPr>
                <a:t>Metro Partners: </a:t>
              </a:r>
              <a:r>
                <a:rPr kumimoji="0" lang="en-US" sz="1400" i="0" u="none" strike="noStrike" kern="1200" cap="none" spc="0" normalizeH="0" baseline="0" noProof="0">
                  <a:ln>
                    <a:noFill/>
                  </a:ln>
                  <a:solidFill>
                    <a:srgbClr val="7030A0"/>
                  </a:solidFill>
                  <a:effectLst/>
                  <a:uLnTx/>
                  <a:uFillTx/>
                  <a:latin typeface="Calibri" panose="020F0502020204030204"/>
                  <a:ea typeface="+mn-ea"/>
                  <a:cs typeface="+mn-cs"/>
                </a:rPr>
                <a:t>Diversity and Economic Opportunity Department (DEOD); </a:t>
              </a:r>
              <a:r>
                <a:rPr kumimoji="0" lang="en-US" sz="1400" b="0" i="0" u="none" strike="noStrike" kern="1200" cap="none" spc="0" normalizeH="0" baseline="0" noProof="0">
                  <a:ln>
                    <a:noFill/>
                  </a:ln>
                  <a:solidFill>
                    <a:srgbClr val="7030A0"/>
                  </a:solidFill>
                  <a:effectLst/>
                  <a:uLnTx/>
                  <a:uFillTx/>
                  <a:latin typeface="Calibri" panose="020F0502020204030204"/>
                  <a:ea typeface="+mn-ea"/>
                  <a:cs typeface="+mn-cs"/>
                </a:rPr>
                <a:t>WIN-LA; Room to Work; Internship and Entry-Level Trainee Program; E3 (Expose-Educate-Employ); Transportation Career Academy Program</a:t>
              </a:r>
              <a:endParaRPr lang="en-US" sz="1400" b="0" i="0" u="none" strike="noStrike" kern="1200" cap="none" spc="0" normalizeH="0" baseline="0" noProof="0">
                <a:ln>
                  <a:noFill/>
                </a:ln>
                <a:solidFill>
                  <a:srgbClr val="7030A0"/>
                </a:solidFill>
                <a:effectLst/>
                <a:uLnTx/>
                <a:uFillTx/>
                <a:latin typeface="Calibri" panose="020F0502020204030204"/>
                <a:cs typeface="Calibri"/>
              </a:endParaRPr>
            </a:p>
          </p:txBody>
        </p:sp>
      </p:grpSp>
      <p:sp>
        <p:nvSpPr>
          <p:cNvPr id="3" name="Slide Number Placeholder 3">
            <a:extLst>
              <a:ext uri="{FF2B5EF4-FFF2-40B4-BE49-F238E27FC236}">
                <a16:creationId xmlns:a16="http://schemas.microsoft.com/office/drawing/2014/main" id="{64499F2B-9679-EAB0-6720-A577294BFD31}"/>
              </a:ext>
            </a:extLst>
          </p:cNvPr>
          <p:cNvSpPr>
            <a:spLocks noGrp="1"/>
          </p:cNvSpPr>
          <p:nvPr>
            <p:ph type="sldNum" sz="quarter" idx="12"/>
          </p:nvPr>
        </p:nvSpPr>
        <p:spPr>
          <a:xfrm>
            <a:off x="924895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99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0E329938-B86F-79D2-BB64-AB77769D5F9A}"/>
              </a:ext>
            </a:extLst>
          </p:cNvPr>
          <p:cNvCxnSpPr/>
          <p:nvPr/>
        </p:nvCxnSpPr>
        <p:spPr>
          <a:xfrm>
            <a:off x="4243227" y="3080320"/>
            <a:ext cx="0" cy="2055920"/>
          </a:xfrm>
          <a:prstGeom prst="line">
            <a:avLst/>
          </a:prstGeom>
          <a:ln>
            <a:solidFill>
              <a:schemeClr val="bg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673B379-E08B-34F3-C15B-77DB16170296}"/>
              </a:ext>
            </a:extLst>
          </p:cNvPr>
          <p:cNvCxnSpPr/>
          <p:nvPr/>
        </p:nvCxnSpPr>
        <p:spPr>
          <a:xfrm>
            <a:off x="6096000" y="3080320"/>
            <a:ext cx="0" cy="2055920"/>
          </a:xfrm>
          <a:prstGeom prst="line">
            <a:avLst/>
          </a:prstGeom>
          <a:ln>
            <a:solidFill>
              <a:schemeClr val="bg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73EDACD-9239-70A8-749C-601C32D6EFF4}"/>
              </a:ext>
            </a:extLst>
          </p:cNvPr>
          <p:cNvCxnSpPr/>
          <p:nvPr/>
        </p:nvCxnSpPr>
        <p:spPr>
          <a:xfrm>
            <a:off x="7945348" y="3080320"/>
            <a:ext cx="0" cy="2055920"/>
          </a:xfrm>
          <a:prstGeom prst="line">
            <a:avLst/>
          </a:prstGeom>
          <a:ln>
            <a:solidFill>
              <a:schemeClr val="bg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60155EC-F66D-EC00-8CF3-C394554A3EA5}"/>
              </a:ext>
            </a:extLst>
          </p:cNvPr>
          <p:cNvCxnSpPr/>
          <p:nvPr/>
        </p:nvCxnSpPr>
        <p:spPr>
          <a:xfrm>
            <a:off x="9812096" y="3080320"/>
            <a:ext cx="0" cy="2055920"/>
          </a:xfrm>
          <a:prstGeom prst="line">
            <a:avLst/>
          </a:prstGeom>
          <a:ln>
            <a:solidFill>
              <a:schemeClr val="bg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C59AEE7-E80A-5C16-6FB6-B44E5DB9154E}"/>
              </a:ext>
            </a:extLst>
          </p:cNvPr>
          <p:cNvCxnSpPr/>
          <p:nvPr/>
        </p:nvCxnSpPr>
        <p:spPr>
          <a:xfrm>
            <a:off x="2393879" y="3080320"/>
            <a:ext cx="0" cy="2055920"/>
          </a:xfrm>
          <a:prstGeom prst="line">
            <a:avLst/>
          </a:prstGeom>
          <a:ln>
            <a:solidFill>
              <a:schemeClr val="bg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8EA94B5-9B6B-5726-2A7D-651132FA6331}"/>
              </a:ext>
            </a:extLst>
          </p:cNvPr>
          <p:cNvSpPr>
            <a:spLocks noGrp="1"/>
          </p:cNvSpPr>
          <p:nvPr>
            <p:ph type="sldNum" sz="quarter" idx="12"/>
          </p:nvPr>
        </p:nvSpPr>
        <p:spPr>
          <a:xfrm>
            <a:off x="924895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9C633-AF9B-9840-B7F1-7587910FEF71}" type="slidenum">
              <a:rPr lang="en-US" smtClean="0"/>
              <a:pPr/>
              <a:t>47</a:t>
            </a:fld>
            <a:endParaRPr lang="en-US"/>
          </a:p>
        </p:txBody>
      </p:sp>
      <p:sp>
        <p:nvSpPr>
          <p:cNvPr id="3" name="Title 1">
            <a:extLst>
              <a:ext uri="{FF2B5EF4-FFF2-40B4-BE49-F238E27FC236}">
                <a16:creationId xmlns:a16="http://schemas.microsoft.com/office/drawing/2014/main" id="{993DA637-9C3A-4BFF-2F67-7366171CC6C3}"/>
              </a:ext>
            </a:extLst>
          </p:cNvPr>
          <p:cNvSpPr txBox="1">
            <a:spLocks/>
          </p:cNvSpPr>
          <p:nvPr/>
        </p:nvSpPr>
        <p:spPr>
          <a:xfrm>
            <a:off x="363266" y="223295"/>
            <a:ext cx="10515600" cy="736591"/>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Preliminary Timeline (near-term)</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endParaRPr>
          </a:p>
        </p:txBody>
      </p:sp>
      <p:sp>
        <p:nvSpPr>
          <p:cNvPr id="5" name="Rectangle: Rounded Corners 4">
            <a:extLst>
              <a:ext uri="{FF2B5EF4-FFF2-40B4-BE49-F238E27FC236}">
                <a16:creationId xmlns:a16="http://schemas.microsoft.com/office/drawing/2014/main" id="{19D6610C-E461-A0F7-B7AE-906F2427CA93}"/>
              </a:ext>
            </a:extLst>
          </p:cNvPr>
          <p:cNvSpPr/>
          <p:nvPr/>
        </p:nvSpPr>
        <p:spPr>
          <a:xfrm>
            <a:off x="621708" y="1189186"/>
            <a:ext cx="10948581" cy="832964"/>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 name="TextBox 5">
            <a:extLst>
              <a:ext uri="{FF2B5EF4-FFF2-40B4-BE49-F238E27FC236}">
                <a16:creationId xmlns:a16="http://schemas.microsoft.com/office/drawing/2014/main" id="{0AF01EAD-6CF0-944C-E331-0317898D122F}"/>
              </a:ext>
            </a:extLst>
          </p:cNvPr>
          <p:cNvSpPr txBox="1"/>
          <p:nvPr/>
        </p:nvSpPr>
        <p:spPr>
          <a:xfrm>
            <a:off x="621709" y="1313280"/>
            <a:ext cx="10948581" cy="584775"/>
          </a:xfrm>
          <a:prstGeom prst="rect">
            <a:avLst/>
          </a:prstGeom>
          <a:noFill/>
        </p:spPr>
        <p:txBody>
          <a:bodyPr wrap="square">
            <a:spAutoFit/>
          </a:bodyPr>
          <a:lstStyle/>
          <a:p>
            <a:pPr algn="ctr">
              <a:spcBef>
                <a:spcPts val="600"/>
              </a:spcBef>
              <a:spcAft>
                <a:spcPts val="600"/>
              </a:spcAft>
            </a:pPr>
            <a:r>
              <a:rPr lang="en-US" sz="3200" b="1">
                <a:solidFill>
                  <a:schemeClr val="bg1"/>
                </a:solidFill>
                <a:ea typeface="Times New Roman" panose="02020603050405020304" pitchFamily="18" charset="0"/>
                <a:cs typeface="Calibri"/>
              </a:rPr>
              <a:t>When will Community Program Working Groups be formed? </a:t>
            </a:r>
          </a:p>
        </p:txBody>
      </p:sp>
      <p:sp>
        <p:nvSpPr>
          <p:cNvPr id="8" name="Rectangle 7">
            <a:extLst>
              <a:ext uri="{FF2B5EF4-FFF2-40B4-BE49-F238E27FC236}">
                <a16:creationId xmlns:a16="http://schemas.microsoft.com/office/drawing/2014/main" id="{CF63CEFE-D474-F600-7F70-5B6E97E51F6D}"/>
              </a:ext>
            </a:extLst>
          </p:cNvPr>
          <p:cNvSpPr/>
          <p:nvPr/>
        </p:nvSpPr>
        <p:spPr>
          <a:xfrm>
            <a:off x="621710" y="2504968"/>
            <a:ext cx="1678155" cy="462337"/>
          </a:xfrm>
          <a:prstGeom prst="rect">
            <a:avLst/>
          </a:prstGeom>
          <a:solidFill>
            <a:srgbClr val="496B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February ‘24</a:t>
            </a:r>
          </a:p>
        </p:txBody>
      </p:sp>
      <p:sp>
        <p:nvSpPr>
          <p:cNvPr id="9" name="Rectangle 8">
            <a:extLst>
              <a:ext uri="{FF2B5EF4-FFF2-40B4-BE49-F238E27FC236}">
                <a16:creationId xmlns:a16="http://schemas.microsoft.com/office/drawing/2014/main" id="{A525932D-B8C5-E467-DAEB-3B62707907BB}"/>
              </a:ext>
            </a:extLst>
          </p:cNvPr>
          <p:cNvSpPr/>
          <p:nvPr/>
        </p:nvSpPr>
        <p:spPr>
          <a:xfrm>
            <a:off x="2475795" y="2504968"/>
            <a:ext cx="1678155" cy="462337"/>
          </a:xfrm>
          <a:prstGeom prst="rect">
            <a:avLst/>
          </a:prstGeom>
          <a:solidFill>
            <a:srgbClr val="496B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March ‘24</a:t>
            </a:r>
          </a:p>
        </p:txBody>
      </p:sp>
      <p:sp>
        <p:nvSpPr>
          <p:cNvPr id="10" name="Rectangle 9">
            <a:extLst>
              <a:ext uri="{FF2B5EF4-FFF2-40B4-BE49-F238E27FC236}">
                <a16:creationId xmlns:a16="http://schemas.microsoft.com/office/drawing/2014/main" id="{3A03D088-43B2-E4DD-2032-8BF38876EE6D}"/>
              </a:ext>
            </a:extLst>
          </p:cNvPr>
          <p:cNvSpPr/>
          <p:nvPr/>
        </p:nvSpPr>
        <p:spPr>
          <a:xfrm>
            <a:off x="4329880" y="2504968"/>
            <a:ext cx="1678155" cy="462337"/>
          </a:xfrm>
          <a:prstGeom prst="rect">
            <a:avLst/>
          </a:prstGeom>
          <a:solidFill>
            <a:srgbClr val="496B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April ‘24</a:t>
            </a:r>
          </a:p>
        </p:txBody>
      </p:sp>
      <p:sp>
        <p:nvSpPr>
          <p:cNvPr id="11" name="Rectangle 10">
            <a:extLst>
              <a:ext uri="{FF2B5EF4-FFF2-40B4-BE49-F238E27FC236}">
                <a16:creationId xmlns:a16="http://schemas.microsoft.com/office/drawing/2014/main" id="{A42BFC4E-E549-88B5-1D8E-DBD09DAA80D7}"/>
              </a:ext>
            </a:extLst>
          </p:cNvPr>
          <p:cNvSpPr/>
          <p:nvPr/>
        </p:nvSpPr>
        <p:spPr>
          <a:xfrm>
            <a:off x="6183965" y="2504968"/>
            <a:ext cx="1678155" cy="462337"/>
          </a:xfrm>
          <a:prstGeom prst="rect">
            <a:avLst/>
          </a:prstGeom>
          <a:solidFill>
            <a:srgbClr val="496B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May ‘24</a:t>
            </a:r>
          </a:p>
        </p:txBody>
      </p:sp>
      <p:sp>
        <p:nvSpPr>
          <p:cNvPr id="12" name="Rectangle 11">
            <a:extLst>
              <a:ext uri="{FF2B5EF4-FFF2-40B4-BE49-F238E27FC236}">
                <a16:creationId xmlns:a16="http://schemas.microsoft.com/office/drawing/2014/main" id="{BBDB89F5-C766-B4DD-71CA-95984FD0C6ED}"/>
              </a:ext>
            </a:extLst>
          </p:cNvPr>
          <p:cNvSpPr/>
          <p:nvPr/>
        </p:nvSpPr>
        <p:spPr>
          <a:xfrm>
            <a:off x="8038050" y="2504968"/>
            <a:ext cx="1678155" cy="462337"/>
          </a:xfrm>
          <a:prstGeom prst="rect">
            <a:avLst/>
          </a:prstGeom>
          <a:solidFill>
            <a:srgbClr val="496B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June ‘24</a:t>
            </a:r>
          </a:p>
        </p:txBody>
      </p:sp>
      <p:sp>
        <p:nvSpPr>
          <p:cNvPr id="13" name="Rectangle 12">
            <a:extLst>
              <a:ext uri="{FF2B5EF4-FFF2-40B4-BE49-F238E27FC236}">
                <a16:creationId xmlns:a16="http://schemas.microsoft.com/office/drawing/2014/main" id="{E8A931A3-F167-2041-A2C4-DBCBA7FE5E82}"/>
              </a:ext>
            </a:extLst>
          </p:cNvPr>
          <p:cNvSpPr/>
          <p:nvPr/>
        </p:nvSpPr>
        <p:spPr>
          <a:xfrm>
            <a:off x="9892135" y="2504968"/>
            <a:ext cx="1678155" cy="462337"/>
          </a:xfrm>
          <a:prstGeom prst="rect">
            <a:avLst/>
          </a:prstGeom>
          <a:solidFill>
            <a:srgbClr val="496B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July-Aug ‘24</a:t>
            </a:r>
          </a:p>
        </p:txBody>
      </p:sp>
      <p:sp>
        <p:nvSpPr>
          <p:cNvPr id="15" name="Rectangle 14">
            <a:extLst>
              <a:ext uri="{FF2B5EF4-FFF2-40B4-BE49-F238E27FC236}">
                <a16:creationId xmlns:a16="http://schemas.microsoft.com/office/drawing/2014/main" id="{DD3928AA-D9B0-F13F-52DA-ED7B0776DB03}"/>
              </a:ext>
            </a:extLst>
          </p:cNvPr>
          <p:cNvSpPr/>
          <p:nvPr/>
        </p:nvSpPr>
        <p:spPr>
          <a:xfrm>
            <a:off x="621710" y="3172788"/>
            <a:ext cx="3532240" cy="368316"/>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6">
                    <a:lumMod val="50000"/>
                  </a:schemeClr>
                </a:solidFill>
              </a:rPr>
              <a:t>Member Outreach/Recruitment</a:t>
            </a:r>
          </a:p>
        </p:txBody>
      </p:sp>
      <p:sp>
        <p:nvSpPr>
          <p:cNvPr id="16" name="Rectangle 15">
            <a:extLst>
              <a:ext uri="{FF2B5EF4-FFF2-40B4-BE49-F238E27FC236}">
                <a16:creationId xmlns:a16="http://schemas.microsoft.com/office/drawing/2014/main" id="{ED164DF9-4135-C465-9FD4-2EC03C7452C9}"/>
              </a:ext>
            </a:extLst>
          </p:cNvPr>
          <p:cNvSpPr/>
          <p:nvPr/>
        </p:nvSpPr>
        <p:spPr>
          <a:xfrm>
            <a:off x="2475795" y="3692563"/>
            <a:ext cx="5386325" cy="36831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6">
                    <a:lumMod val="50000"/>
                  </a:schemeClr>
                </a:solidFill>
              </a:rPr>
              <a:t>Development of Working Group Structures</a:t>
            </a:r>
          </a:p>
        </p:txBody>
      </p:sp>
      <p:sp>
        <p:nvSpPr>
          <p:cNvPr id="17" name="Rectangle 16">
            <a:extLst>
              <a:ext uri="{FF2B5EF4-FFF2-40B4-BE49-F238E27FC236}">
                <a16:creationId xmlns:a16="http://schemas.microsoft.com/office/drawing/2014/main" id="{04980A30-75A5-BDC9-F1A1-ED2FEC372F7B}"/>
              </a:ext>
            </a:extLst>
          </p:cNvPr>
          <p:cNvSpPr/>
          <p:nvPr/>
        </p:nvSpPr>
        <p:spPr>
          <a:xfrm>
            <a:off x="6183965" y="4191014"/>
            <a:ext cx="3532240" cy="36831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Confirm Membership</a:t>
            </a:r>
          </a:p>
        </p:txBody>
      </p:sp>
      <p:sp>
        <p:nvSpPr>
          <p:cNvPr id="20" name="Rectangle 19">
            <a:extLst>
              <a:ext uri="{FF2B5EF4-FFF2-40B4-BE49-F238E27FC236}">
                <a16:creationId xmlns:a16="http://schemas.microsoft.com/office/drawing/2014/main" id="{476A0536-8DBB-E813-4E70-5EEBC609DC1D}"/>
              </a:ext>
            </a:extLst>
          </p:cNvPr>
          <p:cNvSpPr/>
          <p:nvPr/>
        </p:nvSpPr>
        <p:spPr>
          <a:xfrm>
            <a:off x="9892134" y="4689465"/>
            <a:ext cx="1678156" cy="368316"/>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WG Kick-offs</a:t>
            </a:r>
          </a:p>
        </p:txBody>
      </p:sp>
      <p:cxnSp>
        <p:nvCxnSpPr>
          <p:cNvPr id="22" name="Straight Connector 21">
            <a:extLst>
              <a:ext uri="{FF2B5EF4-FFF2-40B4-BE49-F238E27FC236}">
                <a16:creationId xmlns:a16="http://schemas.microsoft.com/office/drawing/2014/main" id="{9A365087-2140-B6C5-A03F-0D4A7B7D19D7}"/>
              </a:ext>
            </a:extLst>
          </p:cNvPr>
          <p:cNvCxnSpPr>
            <a:cxnSpLocks/>
          </p:cNvCxnSpPr>
          <p:nvPr/>
        </p:nvCxnSpPr>
        <p:spPr>
          <a:xfrm>
            <a:off x="621708" y="3080320"/>
            <a:ext cx="10948581"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7D8479-F1C3-D20C-F270-E4CBB0F64D9E}"/>
              </a:ext>
            </a:extLst>
          </p:cNvPr>
          <p:cNvCxnSpPr>
            <a:cxnSpLocks/>
          </p:cNvCxnSpPr>
          <p:nvPr/>
        </p:nvCxnSpPr>
        <p:spPr>
          <a:xfrm>
            <a:off x="621708" y="3614577"/>
            <a:ext cx="10948581"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35AD47D-282E-570A-9080-067F02EFC352}"/>
              </a:ext>
            </a:extLst>
          </p:cNvPr>
          <p:cNvCxnSpPr>
            <a:cxnSpLocks/>
          </p:cNvCxnSpPr>
          <p:nvPr/>
        </p:nvCxnSpPr>
        <p:spPr>
          <a:xfrm>
            <a:off x="621708" y="4129370"/>
            <a:ext cx="10948581"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0B6FF8D-D751-487A-7668-BFFDD649211F}"/>
              </a:ext>
            </a:extLst>
          </p:cNvPr>
          <p:cNvCxnSpPr>
            <a:cxnSpLocks/>
          </p:cNvCxnSpPr>
          <p:nvPr/>
        </p:nvCxnSpPr>
        <p:spPr>
          <a:xfrm>
            <a:off x="621708" y="4622531"/>
            <a:ext cx="10948581"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B2F7FAC-55D2-7131-F76A-C68257C03D5B}"/>
              </a:ext>
            </a:extLst>
          </p:cNvPr>
          <p:cNvCxnSpPr>
            <a:cxnSpLocks/>
          </p:cNvCxnSpPr>
          <p:nvPr/>
        </p:nvCxnSpPr>
        <p:spPr>
          <a:xfrm>
            <a:off x="621708" y="5136240"/>
            <a:ext cx="10948581"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8F0C9CF-80AA-AF8B-EA77-2DC2A465CF26}"/>
              </a:ext>
            </a:extLst>
          </p:cNvPr>
          <p:cNvSpPr/>
          <p:nvPr/>
        </p:nvSpPr>
        <p:spPr>
          <a:xfrm>
            <a:off x="621710" y="5218435"/>
            <a:ext cx="10948579" cy="75651"/>
          </a:xfrm>
          <a:prstGeom prst="rect">
            <a:avLst/>
          </a:prstGeom>
          <a:solidFill>
            <a:srgbClr val="496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024270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964358"/>
            <a:ext cx="12172405" cy="3893374"/>
          </a:xfrm>
          <a:prstGeom prst="rect">
            <a:avLst/>
          </a:prstGeom>
          <a:solidFill>
            <a:srgbClr val="00B4BD"/>
          </a:solidFill>
        </p:spPr>
        <p:txBody>
          <a:bodyPr wrap="square" lIns="91440" tIns="45720" rIns="91440" bIns="45720" rtlCol="0" anchor="ctr">
            <a:spAutoFit/>
          </a:bodyPr>
          <a:lstStyle/>
          <a:p>
            <a:pPr algn="ctr">
              <a:defRPr/>
            </a:pPr>
            <a:r>
              <a:rPr lang="en-US" sz="4000" b="1">
                <a:solidFill>
                  <a:schemeClr val="bg1"/>
                </a:solidFill>
                <a:ea typeface="+mn-lt"/>
                <a:cs typeface="+mn-lt"/>
              </a:rPr>
              <a:t>Agenda Item #3: </a:t>
            </a:r>
            <a:endParaRPr lang="en-US">
              <a:solidFill>
                <a:schemeClr val="bg1"/>
              </a:solidFill>
            </a:endParaRPr>
          </a:p>
          <a:p>
            <a:pPr algn="ctr">
              <a:defRPr/>
            </a:pPr>
            <a:r>
              <a:rPr lang="en-US" sz="4000" b="1">
                <a:solidFill>
                  <a:schemeClr val="bg1"/>
                </a:solidFill>
                <a:cs typeface="Calibri"/>
              </a:rPr>
              <a:t>Mobile Source Air Pollution </a:t>
            </a:r>
          </a:p>
          <a:p>
            <a:pPr algn="ctr">
              <a:defRPr/>
            </a:pPr>
            <a:r>
              <a:rPr lang="en-US" sz="4000" b="1">
                <a:solidFill>
                  <a:schemeClr val="bg1"/>
                </a:solidFill>
                <a:cs typeface="Calibri"/>
              </a:rPr>
              <a:t>Reduction Review Committee (MSRC)</a:t>
            </a:r>
            <a:br>
              <a:rPr lang="en-US" sz="4000" b="1">
                <a:cs typeface="Calibri"/>
              </a:rPr>
            </a:br>
            <a:endParaRPr lang="en-US" sz="4000" b="1">
              <a:cs typeface="Calibri"/>
            </a:endParaRPr>
          </a:p>
          <a:p>
            <a:pPr algn="ctr">
              <a:defRPr/>
            </a:pPr>
            <a:endParaRPr lang="en-US">
              <a:solidFill>
                <a:schemeClr val="bg1"/>
              </a:solidFill>
              <a:cs typeface="Calibri"/>
            </a:endParaRPr>
          </a:p>
          <a:p>
            <a:pPr marL="2743200" lvl="1" indent="-171450">
              <a:spcAft>
                <a:spcPts val="600"/>
              </a:spcAft>
              <a:buFont typeface="Arial"/>
              <a:buChar char="•"/>
              <a:defRPr/>
            </a:pPr>
            <a:r>
              <a:rPr lang="en-US" sz="3200">
                <a:solidFill>
                  <a:schemeClr val="bg1"/>
                </a:solidFill>
                <a:cs typeface="Calibri"/>
              </a:rPr>
              <a:t>  Cooperative Agreement</a:t>
            </a:r>
            <a:endParaRPr lang="en-US" sz="1400">
              <a:solidFill>
                <a:schemeClr val="bg1"/>
              </a:solidFill>
              <a:cs typeface="Calibri"/>
            </a:endParaRPr>
          </a:p>
          <a:p>
            <a:pPr marL="2743200" lvl="1" indent="-171450">
              <a:spcAft>
                <a:spcPts val="600"/>
              </a:spcAft>
              <a:buFont typeface="Arial"/>
              <a:buChar char="•"/>
              <a:defRPr/>
            </a:pPr>
            <a:r>
              <a:rPr lang="en-US" sz="3200">
                <a:solidFill>
                  <a:schemeClr val="bg1"/>
                </a:solidFill>
                <a:cs typeface="Calibri"/>
              </a:rPr>
              <a:t>  Joint Request for Proposal (RFP) </a:t>
            </a:r>
          </a:p>
        </p:txBody>
      </p:sp>
    </p:spTree>
    <p:extLst>
      <p:ext uri="{BB962C8B-B14F-4D97-AF65-F5344CB8AC3E}">
        <p14:creationId xmlns:p14="http://schemas.microsoft.com/office/powerpoint/2010/main" val="562085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DDEF9-C53D-99BE-1605-50960672CB49}"/>
              </a:ext>
            </a:extLst>
          </p:cNvPr>
          <p:cNvSpPr>
            <a:spLocks noGrp="1"/>
          </p:cNvSpPr>
          <p:nvPr>
            <p:ph type="title"/>
          </p:nvPr>
        </p:nvSpPr>
        <p:spPr/>
        <p:txBody>
          <a:bodyPr/>
          <a:lstStyle/>
          <a:p>
            <a:r>
              <a:rPr lang="en-US"/>
              <a:t>MSRC Cooperative Agreement</a:t>
            </a:r>
          </a:p>
        </p:txBody>
      </p:sp>
      <p:sp>
        <p:nvSpPr>
          <p:cNvPr id="4" name="Content Placeholder 3">
            <a:extLst>
              <a:ext uri="{FF2B5EF4-FFF2-40B4-BE49-F238E27FC236}">
                <a16:creationId xmlns:a16="http://schemas.microsoft.com/office/drawing/2014/main" id="{58B419C4-09EF-BD54-B11D-B4E2541D098D}"/>
              </a:ext>
            </a:extLst>
          </p:cNvPr>
          <p:cNvSpPr>
            <a:spLocks noGrp="1"/>
          </p:cNvSpPr>
          <p:nvPr>
            <p:ph idx="1"/>
          </p:nvPr>
        </p:nvSpPr>
        <p:spPr>
          <a:xfrm>
            <a:off x="381000" y="896783"/>
            <a:ext cx="5306695" cy="5064433"/>
          </a:xfrm>
        </p:spPr>
        <p:txBody>
          <a:bodyPr vert="horz" lIns="91440" tIns="45720" rIns="91440" bIns="45720" rtlCol="0" anchor="t">
            <a:noAutofit/>
          </a:bodyPr>
          <a:lstStyle/>
          <a:p>
            <a:pPr marL="0" indent="0">
              <a:lnSpc>
                <a:spcPct val="170000"/>
              </a:lnSpc>
              <a:buNone/>
            </a:pPr>
            <a:r>
              <a:rPr lang="en-US" sz="1600" b="1"/>
              <a:t>Motivations to Partner</a:t>
            </a:r>
            <a:endParaRPr lang="en-US" sz="1600" b="1">
              <a:cs typeface="Calibri"/>
            </a:endParaRPr>
          </a:p>
          <a:p>
            <a:pPr marL="285750" lvl="1">
              <a:spcBef>
                <a:spcPts val="1000"/>
              </a:spcBef>
              <a:buFont typeface="System Font Regular"/>
              <a:buChar char="&gt;"/>
            </a:pPr>
            <a:r>
              <a:rPr lang="en-US"/>
              <a:t>A leading organization that supports and funds publicly accessible charging and fueling infrastructure for heavy-duty vehicles in the South Coast Air Basin</a:t>
            </a:r>
          </a:p>
          <a:p>
            <a:pPr marL="285750" lvl="1">
              <a:spcBef>
                <a:spcPts val="1000"/>
              </a:spcBef>
              <a:buFont typeface="System Font Regular"/>
              <a:buChar char="&gt;"/>
            </a:pPr>
            <a:r>
              <a:rPr lang="en-US"/>
              <a:t>A long-standing relationship with the South Coast AQMD, San Pedro Bay Ports, and private entities that develop their sites to support zero-emission trucks</a:t>
            </a:r>
          </a:p>
          <a:p>
            <a:pPr marL="742950" lvl="4" defTabSz="457200">
              <a:lnSpc>
                <a:spcPct val="120000"/>
              </a:lnSpc>
            </a:pPr>
            <a:r>
              <a:rPr lang="en-US">
                <a:cs typeface="Arial"/>
              </a:rPr>
              <a:t>MSRC’s experience, expertise and established relationship will help Metro advance the ZET Program expeditiously. </a:t>
            </a:r>
          </a:p>
          <a:p>
            <a:pPr marL="285750" lvl="1">
              <a:spcBef>
                <a:spcPts val="1000"/>
              </a:spcBef>
              <a:buFont typeface="System Font Regular"/>
              <a:buChar char="&gt;"/>
            </a:pPr>
            <a:r>
              <a:rPr lang="en-US"/>
              <a:t>Jointly pursue funding opportunities to leverage Metro’s seed funding, and jointly support promising projects within the LB-ELA Corridor</a:t>
            </a:r>
          </a:p>
          <a:p>
            <a:pPr marL="0" indent="0">
              <a:lnSpc>
                <a:spcPct val="170000"/>
              </a:lnSpc>
              <a:buNone/>
            </a:pPr>
            <a:endParaRPr lang="en-US" sz="1400">
              <a:cs typeface="Calibri"/>
            </a:endParaRPr>
          </a:p>
          <a:p>
            <a:pPr marL="0" indent="0">
              <a:lnSpc>
                <a:spcPct val="170000"/>
              </a:lnSpc>
              <a:buNone/>
            </a:pPr>
            <a:endParaRPr lang="en-US" sz="1400">
              <a:cs typeface="Calibri"/>
            </a:endParaRPr>
          </a:p>
          <a:p>
            <a:pPr marL="0" indent="0">
              <a:buNone/>
            </a:pPr>
            <a:endParaRPr lang="en-US"/>
          </a:p>
          <a:p>
            <a:pPr lvl="2"/>
            <a:endParaRPr lang="en-US"/>
          </a:p>
          <a:p>
            <a:pPr marL="457200" lvl="1" indent="0">
              <a:buNone/>
            </a:pPr>
            <a:endParaRPr lang="en-US"/>
          </a:p>
        </p:txBody>
      </p:sp>
      <p:sp>
        <p:nvSpPr>
          <p:cNvPr id="3" name="Slide Number Placeholder 2">
            <a:extLst>
              <a:ext uri="{FF2B5EF4-FFF2-40B4-BE49-F238E27FC236}">
                <a16:creationId xmlns:a16="http://schemas.microsoft.com/office/drawing/2014/main" id="{32DA24DF-6BC8-DD82-CE60-6DCE7FF61A9A}"/>
              </a:ext>
            </a:extLst>
          </p:cNvPr>
          <p:cNvSpPr>
            <a:spLocks noGrp="1"/>
          </p:cNvSpPr>
          <p:nvPr>
            <p:ph type="sldNum" sz="quarter" idx="12"/>
          </p:nvPr>
        </p:nvSpPr>
        <p:spPr/>
        <p:txBody>
          <a:bodyPr/>
          <a:lstStyle/>
          <a:p>
            <a:fld id="{2429C633-AF9B-9840-B7F1-7587910FEF71}" type="slidenum">
              <a:rPr lang="en-US" smtClean="0"/>
              <a:pPr/>
              <a:t>49</a:t>
            </a:fld>
            <a:endParaRPr lang="en-US"/>
          </a:p>
        </p:txBody>
      </p:sp>
      <p:sp>
        <p:nvSpPr>
          <p:cNvPr id="6" name="TextBox 5">
            <a:extLst>
              <a:ext uri="{FF2B5EF4-FFF2-40B4-BE49-F238E27FC236}">
                <a16:creationId xmlns:a16="http://schemas.microsoft.com/office/drawing/2014/main" id="{985F2ECA-4FCA-CD01-930F-1DF21F885FF4}"/>
              </a:ext>
            </a:extLst>
          </p:cNvPr>
          <p:cNvSpPr txBox="1"/>
          <p:nvPr/>
        </p:nvSpPr>
        <p:spPr>
          <a:xfrm>
            <a:off x="6096000" y="944044"/>
            <a:ext cx="5486400" cy="5135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cs typeface="Segoe UI"/>
              </a:rPr>
              <a:t>Past Engagement​</a:t>
            </a:r>
            <a:endParaRPr lang="en-US" sz="1600">
              <a:solidFill>
                <a:srgbClr val="808080"/>
              </a:solidFill>
              <a:cs typeface="Segoe UI"/>
            </a:endParaRPr>
          </a:p>
          <a:p>
            <a:pPr marL="285750" lvl="1" indent="-285750" defTabSz="914400">
              <a:lnSpc>
                <a:spcPct val="90000"/>
              </a:lnSpc>
              <a:spcBef>
                <a:spcPts val="1000"/>
              </a:spcBef>
              <a:buSzPct val="90000"/>
              <a:buFont typeface="System Font Regular"/>
              <a:buChar char="&gt;"/>
            </a:pPr>
            <a:r>
              <a:rPr lang="en-US"/>
              <a:t>MSRC’s Request for Information for Publicly Accessible Zero Emission Infrastructure to Support Goods Movement in November 2022​</a:t>
            </a:r>
          </a:p>
          <a:p>
            <a:pPr marL="285750" lvl="1" indent="-285750" defTabSz="914400">
              <a:lnSpc>
                <a:spcPct val="90000"/>
              </a:lnSpc>
              <a:spcBef>
                <a:spcPts val="1000"/>
              </a:spcBef>
              <a:buSzPct val="90000"/>
              <a:buFont typeface="System Font Regular"/>
              <a:buChar char="&gt;"/>
            </a:pPr>
            <a:r>
              <a:rPr lang="en-US"/>
              <a:t>Proposed projects within the LB-ELA Corridor were evaluated against the LB-ELA ZET Program Principles and shared with the Working Group in March 2023. ​</a:t>
            </a:r>
          </a:p>
          <a:p>
            <a:pPr marL="285750" lvl="1" indent="-285750" defTabSz="914400">
              <a:lnSpc>
                <a:spcPct val="90000"/>
              </a:lnSpc>
              <a:spcBef>
                <a:spcPts val="1000"/>
              </a:spcBef>
              <a:buSzPct val="90000"/>
              <a:buFont typeface="System Font Regular"/>
              <a:buChar char="&gt;"/>
            </a:pPr>
            <a:r>
              <a:rPr lang="en-US"/>
              <a:t>One of the projects was the Port of Los Angeles owned land, and submitted by LACI ​</a:t>
            </a:r>
          </a:p>
          <a:p>
            <a:pPr marL="742950" lvl="4" indent="-285750">
              <a:buFont typeface="Arial" panose="020B0604020202020204" pitchFamily="34" charset="0"/>
              <a:buChar char="•"/>
            </a:pPr>
            <a:r>
              <a:rPr lang="en-US">
                <a:cs typeface="Arial"/>
              </a:rPr>
              <a:t>Working Group supported Metro to contribute a portion of the ZET seed funding.</a:t>
            </a:r>
            <a:endParaRPr lang="en-US">
              <a:ea typeface="Calibri"/>
              <a:cs typeface="Arial"/>
            </a:endParaRPr>
          </a:p>
          <a:p>
            <a:pPr marL="228600" lvl="3" indent="-228600">
              <a:buFont typeface="Wingdings,Sans-Serif"/>
              <a:buChar char="Ø"/>
            </a:pPr>
            <a:endParaRPr lang="en-US" sz="1600">
              <a:cs typeface="Arial"/>
            </a:endParaRPr>
          </a:p>
          <a:p>
            <a:pPr marL="0"/>
            <a:r>
              <a:rPr lang="en-US" sz="1600" b="1">
                <a:cs typeface="Segoe UI"/>
              </a:rPr>
              <a:t>Cooperative Agreement </a:t>
            </a:r>
            <a:endParaRPr lang="en-US" sz="1600">
              <a:solidFill>
                <a:srgbClr val="808080"/>
              </a:solidFill>
              <a:cs typeface="Calibri"/>
            </a:endParaRPr>
          </a:p>
          <a:p>
            <a:pPr marL="285750" lvl="1" indent="-285750" defTabSz="914400">
              <a:lnSpc>
                <a:spcPct val="90000"/>
              </a:lnSpc>
              <a:spcBef>
                <a:spcPts val="1000"/>
              </a:spcBef>
              <a:buSzPct val="90000"/>
              <a:buFont typeface="System Font Regular"/>
              <a:buChar char="&gt;"/>
            </a:pPr>
            <a:r>
              <a:rPr lang="en-US"/>
              <a:t>A cooperative agreement between Metro and South Coast AQMD (MSRC’s administrative agency) was reviewed and approved by the AQMD’s Governing Board on February 2, 2024.</a:t>
            </a:r>
          </a:p>
          <a:p>
            <a:pPr marL="0" lvl="3"/>
            <a:endParaRPr lang="en-US" sz="1600">
              <a:cs typeface="Arial"/>
            </a:endParaRPr>
          </a:p>
        </p:txBody>
      </p:sp>
    </p:spTree>
    <p:extLst>
      <p:ext uri="{BB962C8B-B14F-4D97-AF65-F5344CB8AC3E}">
        <p14:creationId xmlns:p14="http://schemas.microsoft.com/office/powerpoint/2010/main" val="296994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8C61E12A-5EA0-A924-5691-273384291923}"/>
              </a:ext>
            </a:extLst>
          </p:cNvPr>
          <p:cNvSpPr txBox="1"/>
          <p:nvPr/>
        </p:nvSpPr>
        <p:spPr>
          <a:xfrm>
            <a:off x="7673408" y="4950134"/>
            <a:ext cx="3972447" cy="1323439"/>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sz="2000">
              <a:solidFill>
                <a:schemeClr val="bg1"/>
              </a:solidFill>
              <a:ea typeface="+mn-lt"/>
              <a:cs typeface="+mn-lt"/>
            </a:endParaRPr>
          </a:p>
          <a:p>
            <a:r>
              <a:rPr lang="en-US" sz="2000" b="1">
                <a:solidFill>
                  <a:schemeClr val="bg1"/>
                </a:solidFill>
                <a:ea typeface="+mn-lt"/>
                <a:cs typeface="+mn-lt"/>
              </a:rPr>
              <a:t>Zero-Emission Truck Working Group</a:t>
            </a:r>
            <a:endParaRPr lang="en-US" sz="2000">
              <a:solidFill>
                <a:schemeClr val="bg1"/>
              </a:solidFill>
              <a:ea typeface="+mn-lt"/>
              <a:cs typeface="+mn-lt"/>
            </a:endParaRPr>
          </a:p>
          <a:p>
            <a:r>
              <a:rPr lang="en-US" sz="2000" b="1">
                <a:solidFill>
                  <a:schemeClr val="bg1"/>
                </a:solidFill>
              </a:rPr>
              <a:t>Meeting #20</a:t>
            </a:r>
            <a:endParaRPr lang="en-US" sz="2000">
              <a:solidFill>
                <a:schemeClr val="bg1"/>
              </a:solidFill>
            </a:endParaRPr>
          </a:p>
          <a:p>
            <a:r>
              <a:rPr lang="en-US" sz="2000">
                <a:solidFill>
                  <a:schemeClr val="bg1"/>
                </a:solidFill>
              </a:rPr>
              <a:t>February 20, 2024</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D514D-475A-B409-081F-C19452D73F93}"/>
              </a:ext>
            </a:extLst>
          </p:cNvPr>
          <p:cNvSpPr>
            <a:spLocks noGrp="1"/>
          </p:cNvSpPr>
          <p:nvPr>
            <p:ph type="title"/>
          </p:nvPr>
        </p:nvSpPr>
        <p:spPr/>
        <p:txBody>
          <a:bodyPr/>
          <a:lstStyle/>
          <a:p>
            <a:r>
              <a:rPr lang="en-US"/>
              <a:t>MSRC Joint Request for Proposal </a:t>
            </a:r>
          </a:p>
        </p:txBody>
      </p:sp>
      <p:sp>
        <p:nvSpPr>
          <p:cNvPr id="3" name="Content Placeholder 2">
            <a:extLst>
              <a:ext uri="{FF2B5EF4-FFF2-40B4-BE49-F238E27FC236}">
                <a16:creationId xmlns:a16="http://schemas.microsoft.com/office/drawing/2014/main" id="{8295F051-2136-C895-9236-4A35301CA713}"/>
              </a:ext>
            </a:extLst>
          </p:cNvPr>
          <p:cNvSpPr>
            <a:spLocks noGrp="1"/>
          </p:cNvSpPr>
          <p:nvPr>
            <p:ph idx="1"/>
          </p:nvPr>
        </p:nvSpPr>
        <p:spPr>
          <a:xfrm>
            <a:off x="452887" y="1161331"/>
            <a:ext cx="11077575" cy="4742065"/>
          </a:xfrm>
        </p:spPr>
        <p:txBody>
          <a:bodyPr vert="horz" lIns="91440" tIns="45720" rIns="91440" bIns="45720" rtlCol="0" anchor="t">
            <a:normAutofit/>
          </a:bodyPr>
          <a:lstStyle/>
          <a:p>
            <a:pPr marL="0" indent="0">
              <a:buNone/>
            </a:pPr>
            <a:r>
              <a:rPr lang="en-US" sz="2000" b="1"/>
              <a:t>Background:</a:t>
            </a:r>
          </a:p>
          <a:p>
            <a:r>
              <a:rPr lang="en-US"/>
              <a:t>The November 2022 MSRC RFI projects have been funded through the proposers’ own funds, MSRC, and other mechanisms.  </a:t>
            </a:r>
            <a:endParaRPr lang="en-US">
              <a:cs typeface="Calibri"/>
            </a:endParaRPr>
          </a:p>
          <a:p>
            <a:r>
              <a:rPr lang="en-US"/>
              <a:t>There are new near-term proposals for charging and fueling sites within the LB-ELA corridor.</a:t>
            </a:r>
            <a:endParaRPr lang="en-US">
              <a:cs typeface="Calibri"/>
            </a:endParaRPr>
          </a:p>
          <a:p>
            <a:pPr marL="0" indent="0">
              <a:buNone/>
            </a:pPr>
            <a:endParaRPr lang="en-US"/>
          </a:p>
          <a:p>
            <a:pPr marL="0" indent="0">
              <a:buNone/>
            </a:pPr>
            <a:r>
              <a:rPr lang="en-US" sz="2000" b="1"/>
              <a:t>Opportunities for Metro </a:t>
            </a:r>
            <a:endParaRPr lang="en-US" sz="2000" b="1">
              <a:cs typeface="Calibri"/>
            </a:endParaRPr>
          </a:p>
          <a:p>
            <a:r>
              <a:rPr lang="en-US"/>
              <a:t>Partner with MSRC to release a joint RFP and include evaluation criteria that reflect the ZET Program Principles</a:t>
            </a:r>
            <a:endParaRPr lang="en-US">
              <a:cs typeface="Calibri"/>
            </a:endParaRPr>
          </a:p>
          <a:p>
            <a:pPr lvl="1"/>
            <a:r>
              <a:rPr lang="en-US" b="1"/>
              <a:t>Community Engagement – </a:t>
            </a:r>
            <a:r>
              <a:rPr lang="en-US"/>
              <a:t>willingness to engage communities to identify equitable outcomes and community benefits, and</a:t>
            </a:r>
            <a:r>
              <a:rPr lang="en-US" b="1"/>
              <a:t> </a:t>
            </a:r>
            <a:r>
              <a:rPr lang="en-US"/>
              <a:t>provide more information to increase awareness </a:t>
            </a:r>
            <a:endParaRPr lang="en-US">
              <a:cs typeface="Calibri"/>
            </a:endParaRPr>
          </a:p>
          <a:p>
            <a:pPr lvl="1"/>
            <a:r>
              <a:rPr lang="en-US" b="1"/>
              <a:t>Corridor Community Benefits – </a:t>
            </a:r>
            <a:r>
              <a:rPr lang="en-US"/>
              <a:t>willingness to use this opportunity</a:t>
            </a:r>
            <a:r>
              <a:rPr lang="en-US" b="1"/>
              <a:t> </a:t>
            </a:r>
            <a:r>
              <a:rPr lang="en-US"/>
              <a:t>to address local community needs and enhance quality of life</a:t>
            </a:r>
            <a:endParaRPr lang="en-US">
              <a:cs typeface="Calibri"/>
            </a:endParaRPr>
          </a:p>
          <a:p>
            <a:pPr lvl="1"/>
            <a:r>
              <a:rPr lang="en-US" b="1"/>
              <a:t>Equitable Outcomes – </a:t>
            </a:r>
            <a:r>
              <a:rPr lang="en-US"/>
              <a:t>willingness to strive for equitable outcomes through Metro supported projects</a:t>
            </a:r>
            <a:endParaRPr lang="en-US">
              <a:cs typeface="Calibri"/>
            </a:endParaRPr>
          </a:p>
          <a:p>
            <a:r>
              <a:rPr lang="en-US"/>
              <a:t>Leverage the seed funding to accelerate the ZET support infrastructure deployment</a:t>
            </a:r>
            <a:endParaRPr lang="en-US">
              <a:cs typeface="Calibri"/>
            </a:endParaRPr>
          </a:p>
          <a:p>
            <a:pPr marL="0" indent="0">
              <a:buNone/>
            </a:pPr>
            <a:endParaRPr lang="en-US"/>
          </a:p>
        </p:txBody>
      </p:sp>
      <p:sp>
        <p:nvSpPr>
          <p:cNvPr id="4" name="Slide Number Placeholder 3">
            <a:extLst>
              <a:ext uri="{FF2B5EF4-FFF2-40B4-BE49-F238E27FC236}">
                <a16:creationId xmlns:a16="http://schemas.microsoft.com/office/drawing/2014/main" id="{808E052D-EF14-428C-7812-5BBB2CFBECC6}"/>
              </a:ext>
            </a:extLst>
          </p:cNvPr>
          <p:cNvSpPr>
            <a:spLocks noGrp="1"/>
          </p:cNvSpPr>
          <p:nvPr>
            <p:ph type="sldNum" sz="quarter" idx="12"/>
          </p:nvPr>
        </p:nvSpPr>
        <p:spPr/>
        <p:txBody>
          <a:bodyPr/>
          <a:lstStyle/>
          <a:p>
            <a:fld id="{2429C633-AF9B-9840-B7F1-7587910FEF71}" type="slidenum">
              <a:rPr lang="en-US" smtClean="0"/>
              <a:pPr/>
              <a:t>50</a:t>
            </a:fld>
            <a:endParaRPr lang="en-US"/>
          </a:p>
        </p:txBody>
      </p:sp>
    </p:spTree>
    <p:extLst>
      <p:ext uri="{BB962C8B-B14F-4D97-AF65-F5344CB8AC3E}">
        <p14:creationId xmlns:p14="http://schemas.microsoft.com/office/powerpoint/2010/main" val="1392096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algn="ctr">
              <a:defRPr/>
            </a:pPr>
            <a:r>
              <a:rPr lang="en-US" sz="4000" b="1">
                <a:solidFill>
                  <a:srgbClr val="FFFFFF"/>
                </a:solidFill>
                <a:latin typeface="Calibri" panose="020F0502020204030204"/>
                <a:cs typeface="Calibri"/>
              </a:rPr>
              <a:t>Closing Remarks &amp; Next Steps</a:t>
            </a:r>
            <a:endParaRPr lang="en-US">
              <a:ea typeface="+mn-ea"/>
            </a:endParaRPr>
          </a:p>
        </p:txBody>
      </p:sp>
    </p:spTree>
    <p:extLst>
      <p:ext uri="{BB962C8B-B14F-4D97-AF65-F5344CB8AC3E}">
        <p14:creationId xmlns:p14="http://schemas.microsoft.com/office/powerpoint/2010/main" val="4249913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Stay connected to this project</a:t>
            </a:r>
            <a:endParaRPr lang="en-US" i="1"/>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57775" y="993158"/>
            <a:ext cx="695592"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996839" y="3118384"/>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980062" y="3819576"/>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980062" y="4455499"/>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980062" y="5121469"/>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996839" y="5833859"/>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600002" y="993158"/>
            <a:ext cx="8392152" cy="193899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Michael Cano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Executive Officer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Countywide Planning &amp;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Calibri" panose="020F0502020204030204"/>
              </a:rPr>
              <a:t>LA Metro</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One Gateway Plaza, MS 99-13-1</a:t>
            </a:r>
            <a:br>
              <a:rPr lang="en-US" sz="2000"/>
            </a:br>
            <a:r>
              <a:rPr lang="en-US" sz="2000"/>
              <a:t>Los Angeles, CA 90012</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CA2E31C-4A55-C844-817A-6C712677C501}"/>
              </a:ext>
            </a:extLst>
          </p:cNvPr>
          <p:cNvSpPr txBox="1"/>
          <p:nvPr/>
        </p:nvSpPr>
        <p:spPr>
          <a:xfrm>
            <a:off x="3543647" y="3108942"/>
            <a:ext cx="7113872"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213.418.3010 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213.305.0423 C</a:t>
            </a:r>
            <a:endParaRPr kumimoji="0" lang="en-US" sz="8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9"/>
              </a:rPr>
              <a:t>710corridor@metro.net</a:t>
            </a: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10"/>
              </a:rPr>
              <a:t>https://www.metro.net/projects/lb-ela-corridor-plan/</a:t>
            </a:r>
            <a:endPar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300" b="0" i="1"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@metrolosangeles</a:t>
            </a:r>
          </a:p>
          <a:p>
            <a:pPr marL="0" marR="0" lvl="0" indent="0" algn="l" defTabSz="457200" rtl="0" eaLnBrk="1" fontAlgn="auto" latinLnBrk="0" hangingPunct="1">
              <a:lnSpc>
                <a:spcPct val="100000"/>
              </a:lnSpc>
              <a:spcBef>
                <a:spcPts val="1600"/>
              </a:spcBef>
              <a:spcAft>
                <a:spcPts val="0"/>
              </a:spcAft>
              <a:buClrTx/>
              <a:buSzTx/>
              <a:buFontTx/>
              <a:buNone/>
              <a:tabLst/>
              <a:defRPr/>
            </a:pPr>
            <a:endParaRPr kumimoji="0" lang="en-US" sz="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losangelesmetro</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3" name="Picture 6" descr="Logo, company name&#10;&#10;Description automatically generated">
            <a:extLst>
              <a:ext uri="{FF2B5EF4-FFF2-40B4-BE49-F238E27FC236}">
                <a16:creationId xmlns:a16="http://schemas.microsoft.com/office/drawing/2014/main" id="{595EB34E-BA02-EA8E-1196-C6768BE315E1}"/>
              </a:ext>
            </a:extLst>
          </p:cNvPr>
          <p:cNvPicPr>
            <a:picLocks noChangeAspect="1"/>
          </p:cNvPicPr>
          <p:nvPr/>
        </p:nvPicPr>
        <p:blipFill>
          <a:blip r:embed="rId11"/>
          <a:stretch>
            <a:fillRect/>
          </a:stretch>
        </p:blipFill>
        <p:spPr>
          <a:xfrm>
            <a:off x="296173" y="6074253"/>
            <a:ext cx="1952446" cy="546701"/>
          </a:xfrm>
          <a:prstGeom prst="rect">
            <a:avLst/>
          </a:prstGeom>
        </p:spPr>
      </p:pic>
      <p:grpSp>
        <p:nvGrpSpPr>
          <p:cNvPr id="14" name="Group 13">
            <a:extLst>
              <a:ext uri="{FF2B5EF4-FFF2-40B4-BE49-F238E27FC236}">
                <a16:creationId xmlns:a16="http://schemas.microsoft.com/office/drawing/2014/main" id="{A0701316-C43E-4E16-9051-1A9E9EF65D27}"/>
              </a:ext>
            </a:extLst>
          </p:cNvPr>
          <p:cNvGrpSpPr/>
          <p:nvPr/>
        </p:nvGrpSpPr>
        <p:grpSpPr>
          <a:xfrm>
            <a:off x="473196" y="6150597"/>
            <a:ext cx="1457119" cy="470357"/>
            <a:chOff x="2085360" y="5841270"/>
            <a:chExt cx="1457119" cy="470357"/>
          </a:xfrm>
        </p:grpSpPr>
        <p:sp>
          <p:nvSpPr>
            <p:cNvPr id="15" name="Rectangle 14">
              <a:extLst>
                <a:ext uri="{FF2B5EF4-FFF2-40B4-BE49-F238E27FC236}">
                  <a16:creationId xmlns:a16="http://schemas.microsoft.com/office/drawing/2014/main" id="{3BEBB68F-321A-44BC-8A34-ED0E5C9ABA1A}"/>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35A6A4C-5DBE-441A-B055-10C942F42C0E}"/>
                </a:ext>
              </a:extLst>
            </p:cNvPr>
            <p:cNvGrpSpPr/>
            <p:nvPr/>
          </p:nvGrpSpPr>
          <p:grpSpPr>
            <a:xfrm>
              <a:off x="2154894" y="5873388"/>
              <a:ext cx="1387585" cy="406123"/>
              <a:chOff x="299780" y="6166127"/>
              <a:chExt cx="1387585" cy="406123"/>
            </a:xfrm>
          </p:grpSpPr>
          <p:pic>
            <p:nvPicPr>
              <p:cNvPr id="17" name="Picture 16" descr="Logo&#10;&#10;Description automatically generated">
                <a:extLst>
                  <a:ext uri="{FF2B5EF4-FFF2-40B4-BE49-F238E27FC236}">
                    <a16:creationId xmlns:a16="http://schemas.microsoft.com/office/drawing/2014/main" id="{61DEFF4D-1B2E-4DE7-8B2A-26B24156F8BC}"/>
                  </a:ext>
                </a:extLst>
              </p:cNvPr>
              <p:cNvPicPr>
                <a:picLocks noChangeAspect="1"/>
              </p:cNvPicPr>
              <p:nvPr/>
            </p:nvPicPr>
            <p:blipFill>
              <a:blip r:embed="rId12"/>
              <a:stretch>
                <a:fillRect/>
              </a:stretch>
            </p:blipFill>
            <p:spPr>
              <a:xfrm>
                <a:off x="299780" y="6166127"/>
                <a:ext cx="406123" cy="406123"/>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B9DD5BC3-08C5-4A2F-94D8-7633FF1F5467}"/>
                  </a:ext>
                </a:extLst>
              </p:cNvPr>
              <p:cNvPicPr>
                <a:picLocks noChangeAspect="1"/>
              </p:cNvPicPr>
              <p:nvPr/>
            </p:nvPicPr>
            <p:blipFill>
              <a:blip r:embed="rId13"/>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780041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17244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E9DD4-CC52-419D-8B49-828EA7E005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035653-08F1-E3EA-4D54-DD97A467212A}"/>
              </a:ext>
            </a:extLst>
          </p:cNvPr>
          <p:cNvSpPr>
            <a:spLocks noGrp="1"/>
          </p:cNvSpPr>
          <p:nvPr>
            <p:ph type="title" idx="4294967295"/>
          </p:nvPr>
        </p:nvSpPr>
        <p:spPr>
          <a:xfrm>
            <a:off x="230434" y="-285368"/>
            <a:ext cx="10515600" cy="1325563"/>
          </a:xfrm>
        </p:spPr>
        <p:txBody>
          <a:bodyPr/>
          <a:lstStyle/>
          <a:p>
            <a:br>
              <a:rPr lang="en-US"/>
            </a:br>
            <a:r>
              <a:rPr lang="en-US"/>
              <a:t>Transit</a:t>
            </a:r>
          </a:p>
        </p:txBody>
      </p:sp>
      <p:sp>
        <p:nvSpPr>
          <p:cNvPr id="7" name="TextBox 6">
            <a:extLst>
              <a:ext uri="{FF2B5EF4-FFF2-40B4-BE49-F238E27FC236}">
                <a16:creationId xmlns:a16="http://schemas.microsoft.com/office/drawing/2014/main" id="{B27FDCDE-A680-E28C-3B1F-A08CD9F13B5C}"/>
              </a:ext>
            </a:extLst>
          </p:cNvPr>
          <p:cNvSpPr txBox="1"/>
          <p:nvPr/>
        </p:nvSpPr>
        <p:spPr>
          <a:xfrm>
            <a:off x="2286713" y="1094496"/>
            <a:ext cx="7101620" cy="5386090"/>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Initial Investment Recommendations: 	$29.0M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Development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Pre-Implementation				$5.0M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Implementation						$24.0M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Modal Program Recommendations: 		$96M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Development						$9.6M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Pre-Implementation				$4.8M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Future Implementation				$81.6M</a:t>
            </a: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Total Initial Investment and Modal Programs: $125.0M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1C895FE6-E843-C0AC-EB9A-E9ADA9B5E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655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24A14-73DA-7500-8935-13AA890E69D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720945-9407-E45D-520C-EF60F04818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2" name="object 4">
            <a:extLst>
              <a:ext uri="{FF2B5EF4-FFF2-40B4-BE49-F238E27FC236}">
                <a16:creationId xmlns:a16="http://schemas.microsoft.com/office/drawing/2014/main" id="{FAADB5B1-868D-0A7A-433A-5E00F97BDB86}"/>
              </a:ext>
            </a:extLst>
          </p:cNvPr>
          <p:cNvGraphicFramePr>
            <a:graphicFrameLocks noGrp="1"/>
          </p:cNvGraphicFramePr>
          <p:nvPr/>
        </p:nvGraphicFramePr>
        <p:xfrm>
          <a:off x="462454" y="1016352"/>
          <a:ext cx="11264290" cy="5002795"/>
        </p:xfrm>
        <a:graphic>
          <a:graphicData uri="http://schemas.openxmlformats.org/drawingml/2006/table">
            <a:tbl>
              <a:tblPr firstRow="1" bandRow="1">
                <a:tableStyleId>{2D5ABB26-0587-4C30-8999-92F81FD0307C}</a:tableStyleId>
              </a:tblPr>
              <a:tblGrid>
                <a:gridCol w="1117575">
                  <a:extLst>
                    <a:ext uri="{9D8B030D-6E8A-4147-A177-3AD203B41FA5}">
                      <a16:colId xmlns:a16="http://schemas.microsoft.com/office/drawing/2014/main" val="20000"/>
                    </a:ext>
                  </a:extLst>
                </a:gridCol>
                <a:gridCol w="4161426">
                  <a:extLst>
                    <a:ext uri="{9D8B030D-6E8A-4147-A177-3AD203B41FA5}">
                      <a16:colId xmlns:a16="http://schemas.microsoft.com/office/drawing/2014/main" val="20001"/>
                    </a:ext>
                  </a:extLst>
                </a:gridCol>
                <a:gridCol w="1629777">
                  <a:extLst>
                    <a:ext uri="{9D8B030D-6E8A-4147-A177-3AD203B41FA5}">
                      <a16:colId xmlns:a16="http://schemas.microsoft.com/office/drawing/2014/main" val="20002"/>
                    </a:ext>
                  </a:extLst>
                </a:gridCol>
                <a:gridCol w="1319225">
                  <a:extLst>
                    <a:ext uri="{9D8B030D-6E8A-4147-A177-3AD203B41FA5}">
                      <a16:colId xmlns:a16="http://schemas.microsoft.com/office/drawing/2014/main" val="20003"/>
                    </a:ext>
                  </a:extLst>
                </a:gridCol>
                <a:gridCol w="3036287">
                  <a:extLst>
                    <a:ext uri="{9D8B030D-6E8A-4147-A177-3AD203B41FA5}">
                      <a16:colId xmlns:a16="http://schemas.microsoft.com/office/drawing/2014/main" val="20004"/>
                    </a:ext>
                  </a:extLst>
                </a:gridCol>
              </a:tblGrid>
              <a:tr h="392657">
                <a:tc>
                  <a:txBody>
                    <a:bodyPr/>
                    <a:lstStyle/>
                    <a:p>
                      <a:pPr marL="0" indent="0" algn="ctr">
                        <a:lnSpc>
                          <a:spcPts val="1660"/>
                        </a:lnSpc>
                      </a:pPr>
                      <a:r>
                        <a:rPr lang="en-US" sz="1200" b="1">
                          <a:latin typeface="Calibri"/>
                          <a:cs typeface="Calibri"/>
                        </a:rPr>
                        <a:t>Project ID</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200" b="1" spc="-5">
                          <a:latin typeface="Calibri"/>
                          <a:cs typeface="Calibri"/>
                        </a:rPr>
                        <a:t>Name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sz="1200" b="1" spc="-5">
                          <a:latin typeface="Calibri"/>
                          <a:cs typeface="Calibri"/>
                        </a:rPr>
                        <a:t>CMIP</a:t>
                      </a:r>
                      <a:r>
                        <a:rPr sz="1200" b="1" spc="-15">
                          <a:latin typeface="Calibri"/>
                          <a:cs typeface="Calibri"/>
                        </a:rPr>
                        <a:t> </a:t>
                      </a:r>
                      <a:r>
                        <a:rPr lang="en-US" sz="1200" b="1" spc="-15">
                          <a:latin typeface="Calibri"/>
                          <a:cs typeface="Calibri"/>
                        </a:rPr>
                        <a:t>Initial </a:t>
                      </a:r>
                      <a:r>
                        <a:rPr sz="1200" b="1" spc="-10">
                          <a:latin typeface="Calibri"/>
                          <a:cs typeface="Calibri"/>
                        </a:rPr>
                        <a:t>Investment</a:t>
                      </a:r>
                      <a:endParaRPr sz="1200">
                        <a:latin typeface="Calibri"/>
                        <a:cs typeface="Calibri"/>
                      </a:endParaRPr>
                    </a:p>
                    <a:p>
                      <a:pPr algn="ctr">
                        <a:lnSpc>
                          <a:spcPts val="1660"/>
                        </a:lnSpc>
                      </a:pPr>
                      <a:r>
                        <a:rPr sz="1200" b="1" spc="-5">
                          <a:latin typeface="Calibri"/>
                          <a:cs typeface="Calibri"/>
                        </a:rPr>
                        <a:t>($ </a:t>
                      </a:r>
                      <a:r>
                        <a:rPr sz="1200" b="1">
                          <a:latin typeface="Calibri"/>
                          <a:cs typeface="Calibri"/>
                        </a:rPr>
                        <a:t>in</a:t>
                      </a:r>
                      <a:r>
                        <a:rPr sz="1200" b="1" spc="-20">
                          <a:latin typeface="Calibri"/>
                          <a:cs typeface="Calibri"/>
                        </a:rPr>
                        <a:t> </a:t>
                      </a:r>
                      <a:r>
                        <a:rPr sz="1200" b="1">
                          <a:latin typeface="Calibri"/>
                          <a:cs typeface="Calibri"/>
                        </a:rPr>
                        <a:t>millions)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200" b="1" spc="-25">
                          <a:latin typeface="Calibri"/>
                          <a:cs typeface="Calibri"/>
                        </a:rPr>
                        <a:t>Estimated </a:t>
                      </a:r>
                      <a:r>
                        <a:rPr sz="1200" b="1" spc="-25">
                          <a:latin typeface="Calibri"/>
                          <a:cs typeface="Calibri"/>
                        </a:rPr>
                        <a:t>Total</a:t>
                      </a:r>
                      <a:r>
                        <a:rPr sz="1200" b="1" spc="-40">
                          <a:latin typeface="Calibri"/>
                          <a:cs typeface="Calibri"/>
                        </a:rPr>
                        <a:t> </a:t>
                      </a:r>
                      <a:r>
                        <a:rPr sz="1200" b="1" spc="-5">
                          <a:latin typeface="Calibri"/>
                          <a:cs typeface="Calibri"/>
                        </a:rPr>
                        <a:t>Cost</a:t>
                      </a:r>
                      <a:r>
                        <a:rPr lang="en-US" sz="1200" b="1" spc="-5">
                          <a:latin typeface="Calibri"/>
                          <a:cs typeface="Calibri"/>
                        </a:rPr>
                        <a:t>*</a:t>
                      </a:r>
                      <a:endParaRPr sz="1200">
                        <a:latin typeface="Calibri"/>
                        <a:cs typeface="Calibri"/>
                      </a:endParaRPr>
                    </a:p>
                    <a:p>
                      <a:pPr algn="ctr">
                        <a:lnSpc>
                          <a:spcPts val="1660"/>
                        </a:lnSpc>
                      </a:pPr>
                      <a:r>
                        <a:rPr sz="1200" b="1" spc="-5">
                          <a:latin typeface="Calibri"/>
                          <a:cs typeface="Calibri"/>
                        </a:rPr>
                        <a:t>($ </a:t>
                      </a:r>
                      <a:r>
                        <a:rPr sz="1200" b="1">
                          <a:latin typeface="Calibri"/>
                          <a:cs typeface="Calibri"/>
                        </a:rPr>
                        <a:t>in</a:t>
                      </a:r>
                      <a:r>
                        <a:rPr sz="1200" b="1" spc="-20">
                          <a:latin typeface="Calibri"/>
                          <a:cs typeface="Calibri"/>
                        </a:rPr>
                        <a:t> </a:t>
                      </a:r>
                      <a:r>
                        <a:rPr sz="1200" b="1">
                          <a:latin typeface="Calibri"/>
                          <a:cs typeface="Calibri"/>
                        </a:rPr>
                        <a:t>millions)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200" b="1">
                          <a:latin typeface="Calibri"/>
                          <a:cs typeface="Calibri"/>
                        </a:rPr>
                        <a:t>Phase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99268">
                <a:tc>
                  <a:txBody>
                    <a:bodyPr/>
                    <a:lstStyle/>
                    <a:p>
                      <a:pPr>
                        <a:lnSpc>
                          <a:spcPct val="100000"/>
                        </a:lnSpc>
                        <a:spcBef>
                          <a:spcPts val="5"/>
                        </a:spcBef>
                      </a:pPr>
                      <a:endParaRPr sz="1200">
                        <a:latin typeface="Times New Roman"/>
                        <a:cs typeface="Times New Roman"/>
                      </a:endParaRPr>
                    </a:p>
                    <a:p>
                      <a:pPr algn="ctr">
                        <a:lnSpc>
                          <a:spcPct val="100000"/>
                        </a:lnSpc>
                        <a:spcBef>
                          <a:spcPts val="5"/>
                        </a:spcBef>
                      </a:pPr>
                      <a:r>
                        <a:rPr sz="1200">
                          <a:latin typeface="Calibri"/>
                          <a:cs typeface="Calibri"/>
                        </a:rPr>
                        <a:t>LB-ELA_0203</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sz="1200">
                        <a:latin typeface="Times New Roman"/>
                        <a:cs typeface="Times New Roman"/>
                      </a:endParaRPr>
                    </a:p>
                    <a:p>
                      <a:pPr marL="63500">
                        <a:lnSpc>
                          <a:spcPct val="100000"/>
                        </a:lnSpc>
                        <a:spcBef>
                          <a:spcPts val="5"/>
                        </a:spcBef>
                      </a:pPr>
                      <a:r>
                        <a:rPr sz="1200" spc="-5">
                          <a:latin typeface="Calibri"/>
                          <a:cs typeface="Calibri"/>
                        </a:rPr>
                        <a:t>Bus </a:t>
                      </a:r>
                      <a:r>
                        <a:rPr sz="1200">
                          <a:latin typeface="Calibri"/>
                          <a:cs typeface="Calibri"/>
                        </a:rPr>
                        <a:t>Stop</a:t>
                      </a:r>
                      <a:r>
                        <a:rPr sz="1200" spc="-50">
                          <a:latin typeface="Calibri"/>
                          <a:cs typeface="Calibri"/>
                        </a:rPr>
                        <a:t> </a:t>
                      </a:r>
                      <a:r>
                        <a:rPr sz="1200">
                          <a:latin typeface="Calibri"/>
                          <a:cs typeface="Calibri"/>
                        </a:rPr>
                        <a:t>Improvements</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s-419" sz="1200">
                          <a:latin typeface="Calibri"/>
                          <a:cs typeface="Calibri"/>
                        </a:rPr>
                        <a:t>$</a:t>
                      </a:r>
                      <a:r>
                        <a:rPr lang="es-419" sz="1200" spc="-5">
                          <a:latin typeface="Calibri"/>
                          <a:cs typeface="Calibri"/>
                        </a:rPr>
                        <a:t>19.0</a:t>
                      </a:r>
                      <a:endParaRPr lang="es-419" sz="120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n-US" sz="1200">
                          <a:latin typeface="+mn-lt"/>
                          <a:cs typeface="Calibri"/>
                        </a:rPr>
                        <a:t>$</a:t>
                      </a:r>
                      <a:r>
                        <a:rPr lang="en-US" sz="1200" spc="-5">
                          <a:latin typeface="+mn-lt"/>
                          <a:cs typeface="Calibri"/>
                        </a:rPr>
                        <a:t>19.0*</a:t>
                      </a:r>
                      <a:endParaRPr lang="en-US" sz="1200">
                        <a:latin typeface="+mn-lt"/>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 algn="ctr">
                        <a:lnSpc>
                          <a:spcPct val="100000"/>
                        </a:lnSpc>
                        <a:spcBef>
                          <a:spcPts val="1035"/>
                        </a:spcBef>
                      </a:pPr>
                      <a:r>
                        <a:rPr sz="1200" spc="-5">
                          <a:latin typeface="Calibri"/>
                          <a:cs typeface="Calibri"/>
                        </a:rPr>
                        <a:t>Development </a:t>
                      </a:r>
                      <a:r>
                        <a:rPr sz="1200">
                          <a:latin typeface="Calibri"/>
                          <a:cs typeface="Calibri"/>
                        </a:rPr>
                        <a:t>/</a:t>
                      </a:r>
                      <a:r>
                        <a:rPr sz="1200" spc="-35">
                          <a:latin typeface="Calibri"/>
                          <a:cs typeface="Calibri"/>
                        </a:rPr>
                        <a:t> </a:t>
                      </a:r>
                      <a:r>
                        <a:rPr sz="1200" spc="-5">
                          <a:latin typeface="Calibri"/>
                          <a:cs typeface="Calibri"/>
                        </a:rPr>
                        <a:t>Implementation</a:t>
                      </a:r>
                      <a:endParaRPr sz="120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6265">
                <a:tc>
                  <a:txBody>
                    <a:bodyPr/>
                    <a:lstStyle/>
                    <a:p>
                      <a:pPr>
                        <a:lnSpc>
                          <a:spcPct val="100000"/>
                        </a:lnSpc>
                        <a:spcBef>
                          <a:spcPts val="30"/>
                        </a:spcBef>
                      </a:pPr>
                      <a:endParaRPr sz="1200">
                        <a:latin typeface="Times New Roman"/>
                        <a:cs typeface="Times New Roman"/>
                      </a:endParaRPr>
                    </a:p>
                    <a:p>
                      <a:pPr algn="ctr">
                        <a:lnSpc>
                          <a:spcPct val="100000"/>
                        </a:lnSpc>
                      </a:pPr>
                      <a:r>
                        <a:rPr sz="1200">
                          <a:latin typeface="Calibri"/>
                          <a:cs typeface="Calibri"/>
                        </a:rPr>
                        <a:t>LB-ELA_0175</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a:latin typeface="Times New Roman"/>
                        <a:cs typeface="Times New Roman"/>
                      </a:endParaRPr>
                    </a:p>
                    <a:p>
                      <a:pPr marL="63500">
                        <a:lnSpc>
                          <a:spcPct val="100000"/>
                        </a:lnSpc>
                      </a:pPr>
                      <a:r>
                        <a:rPr sz="1200" spc="-5">
                          <a:latin typeface="Calibri"/>
                          <a:cs typeface="Calibri"/>
                        </a:rPr>
                        <a:t>Install Quad Safety Gates at all </a:t>
                      </a:r>
                      <a:r>
                        <a:rPr sz="1200">
                          <a:latin typeface="Calibri"/>
                          <a:cs typeface="Calibri"/>
                        </a:rPr>
                        <a:t>A </a:t>
                      </a:r>
                      <a:r>
                        <a:rPr sz="1200" spc="-5">
                          <a:latin typeface="Calibri"/>
                          <a:cs typeface="Calibri"/>
                        </a:rPr>
                        <a:t>Line [Blue Line]</a:t>
                      </a:r>
                      <a:r>
                        <a:rPr sz="1200" spc="-80">
                          <a:latin typeface="Calibri"/>
                          <a:cs typeface="Calibri"/>
                        </a:rPr>
                        <a:t> </a:t>
                      </a:r>
                      <a:r>
                        <a:rPr sz="1200" spc="-5">
                          <a:latin typeface="Calibri"/>
                          <a:cs typeface="Calibri"/>
                        </a:rPr>
                        <a:t>Crossings</a:t>
                      </a:r>
                      <a:endParaRPr sz="12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s-419" sz="1200">
                        <a:latin typeface="Times New Roman"/>
                        <a:cs typeface="Times New Roman"/>
                      </a:endParaRPr>
                    </a:p>
                    <a:p>
                      <a:pPr marL="31750" algn="ctr">
                        <a:lnSpc>
                          <a:spcPct val="100000"/>
                        </a:lnSpc>
                      </a:pPr>
                      <a:r>
                        <a:rPr lang="es-419" sz="1200">
                          <a:latin typeface="Calibri"/>
                          <a:cs typeface="Calibri"/>
                        </a:rPr>
                        <a:t>$</a:t>
                      </a:r>
                      <a:r>
                        <a:rPr lang="es-419" sz="1200" spc="-5">
                          <a:latin typeface="Calibri"/>
                          <a:cs typeface="Calibri"/>
                        </a:rPr>
                        <a:t>5.0</a:t>
                      </a:r>
                      <a:endParaRPr lang="es-419"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1750" algn="ctr">
                        <a:lnSpc>
                          <a:spcPct val="100000"/>
                        </a:lnSpc>
                      </a:pPr>
                      <a:r>
                        <a:rPr lang="en-US" sz="1200">
                          <a:latin typeface="+mn-lt"/>
                          <a:cs typeface="Calibri"/>
                        </a:rPr>
                        <a:t>$</a:t>
                      </a:r>
                      <a:r>
                        <a:rPr lang="en-US" sz="1200" spc="-5">
                          <a:latin typeface="+mn-lt"/>
                          <a:cs typeface="Calibri"/>
                        </a:rPr>
                        <a:t>5.0*</a:t>
                      </a:r>
                      <a:endParaRPr lang="en-US" sz="1200">
                        <a:latin typeface="+mn-lt"/>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Development </a:t>
                      </a:r>
                      <a:r>
                        <a:rPr sz="1200">
                          <a:latin typeface="Calibri"/>
                          <a:cs typeface="Calibri"/>
                        </a:rPr>
                        <a:t>/</a:t>
                      </a:r>
                      <a:r>
                        <a:rPr sz="1200" spc="-35">
                          <a:latin typeface="Calibri"/>
                          <a:cs typeface="Calibri"/>
                        </a:rPr>
                        <a:t> </a:t>
                      </a: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9156">
                <a:tc>
                  <a:txBody>
                    <a:bodyPr/>
                    <a:lstStyle/>
                    <a:p>
                      <a:pPr>
                        <a:lnSpc>
                          <a:spcPct val="100000"/>
                        </a:lnSpc>
                      </a:pPr>
                      <a:endParaRPr sz="1200">
                        <a:latin typeface="Times New Roman"/>
                        <a:cs typeface="Times New Roman"/>
                      </a:endParaRPr>
                    </a:p>
                    <a:p>
                      <a:pPr algn="ctr">
                        <a:lnSpc>
                          <a:spcPct val="100000"/>
                        </a:lnSpc>
                        <a:spcBef>
                          <a:spcPts val="935"/>
                        </a:spcBef>
                      </a:pPr>
                      <a:r>
                        <a:rPr sz="1200">
                          <a:latin typeface="Calibri"/>
                          <a:cs typeface="Calibri"/>
                        </a:rPr>
                        <a:t>LB-ELA_0168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63500">
                        <a:lnSpc>
                          <a:spcPct val="100000"/>
                        </a:lnSpc>
                        <a:spcBef>
                          <a:spcPts val="935"/>
                        </a:spcBef>
                      </a:pPr>
                      <a:r>
                        <a:rPr sz="1200" spc="-5">
                          <a:latin typeface="Calibri"/>
                          <a:cs typeface="Calibri"/>
                        </a:rPr>
                        <a:t>Compton Transit </a:t>
                      </a:r>
                      <a:r>
                        <a:rPr sz="1200">
                          <a:latin typeface="Calibri"/>
                          <a:cs typeface="Calibri"/>
                        </a:rPr>
                        <a:t>Management </a:t>
                      </a:r>
                      <a:r>
                        <a:rPr sz="1200" spc="-5">
                          <a:latin typeface="Calibri"/>
                          <a:cs typeface="Calibri"/>
                        </a:rPr>
                        <a:t>Operations </a:t>
                      </a:r>
                      <a:r>
                        <a:rPr sz="1200">
                          <a:latin typeface="Calibri"/>
                          <a:cs typeface="Calibri"/>
                        </a:rPr>
                        <a:t>Center</a:t>
                      </a:r>
                      <a:r>
                        <a:rPr sz="1200" spc="-150">
                          <a:latin typeface="Calibri"/>
                          <a:cs typeface="Calibri"/>
                        </a:rPr>
                        <a:t> </a:t>
                      </a:r>
                      <a:r>
                        <a:rPr sz="1200">
                          <a:latin typeface="Calibri"/>
                          <a:cs typeface="Calibri"/>
                        </a:rPr>
                        <a:t>Enhancements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200">
                        <a:latin typeface="Times New Roman"/>
                        <a:cs typeface="Times New Roman"/>
                      </a:endParaRPr>
                    </a:p>
                    <a:p>
                      <a:pPr marL="31750" algn="ctr">
                        <a:lnSpc>
                          <a:spcPct val="100000"/>
                        </a:lnSpc>
                        <a:spcBef>
                          <a:spcPts val="755"/>
                        </a:spcBef>
                      </a:pPr>
                      <a:r>
                        <a:rPr lang="en-US" sz="1200">
                          <a:latin typeface="Calibri"/>
                          <a:cs typeface="Calibri"/>
                        </a:rPr>
                        <a:t>$</a:t>
                      </a:r>
                      <a:r>
                        <a:rPr lang="en-US" sz="1200" spc="-5">
                          <a:latin typeface="Calibri"/>
                          <a:cs typeface="Calibri"/>
                        </a:rPr>
                        <a:t>2.0</a:t>
                      </a:r>
                      <a:endParaRPr lang="en-US"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s-419" sz="1200">
                        <a:latin typeface="Times New Roman"/>
                        <a:cs typeface="Times New Roman"/>
                      </a:endParaRPr>
                    </a:p>
                    <a:p>
                      <a:pPr algn="ctr">
                        <a:lnSpc>
                          <a:spcPct val="100000"/>
                        </a:lnSpc>
                        <a:spcBef>
                          <a:spcPts val="755"/>
                        </a:spcBef>
                      </a:pPr>
                      <a:r>
                        <a:rPr lang="es-419" sz="1200" spc="-5">
                          <a:latin typeface="Calibri"/>
                          <a:cs typeface="Calibri"/>
                        </a:rPr>
                        <a:t>$27.0**</a:t>
                      </a:r>
                      <a:endParaRPr lang="es-419"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34290" algn="ctr">
                        <a:lnSpc>
                          <a:spcPct val="100000"/>
                        </a:lnSpc>
                        <a:spcBef>
                          <a:spcPts val="755"/>
                        </a:spcBef>
                      </a:pPr>
                      <a:r>
                        <a:rPr sz="1200" spc="-5">
                          <a:latin typeface="Calibri"/>
                          <a:cs typeface="Calibri"/>
                        </a:rPr>
                        <a:t>Pre-Implementation </a:t>
                      </a:r>
                      <a:r>
                        <a:rPr sz="1200">
                          <a:latin typeface="Calibri"/>
                          <a:cs typeface="Calibri"/>
                        </a:rPr>
                        <a:t>/</a:t>
                      </a:r>
                      <a:r>
                        <a:rPr sz="1200" spc="-40">
                          <a:latin typeface="Calibri"/>
                          <a:cs typeface="Calibri"/>
                        </a:rPr>
                        <a:t> </a:t>
                      </a:r>
                      <a:r>
                        <a:rPr sz="1200" spc="-5">
                          <a:latin typeface="Calibri"/>
                          <a:cs typeface="Calibri"/>
                        </a:rPr>
                        <a:t>Implementation</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0480">
                <a:tc>
                  <a:txBody>
                    <a:bodyPr/>
                    <a:lstStyle/>
                    <a:p>
                      <a:pPr>
                        <a:lnSpc>
                          <a:spcPct val="100000"/>
                        </a:lnSpc>
                      </a:pPr>
                      <a:endParaRPr sz="1200">
                        <a:latin typeface="Times New Roman"/>
                        <a:cs typeface="Times New Roman"/>
                      </a:endParaRPr>
                    </a:p>
                    <a:p>
                      <a:pPr algn="ctr">
                        <a:lnSpc>
                          <a:spcPct val="100000"/>
                        </a:lnSpc>
                        <a:spcBef>
                          <a:spcPts val="665"/>
                        </a:spcBef>
                      </a:pPr>
                      <a:r>
                        <a:rPr sz="1200">
                          <a:latin typeface="Calibri"/>
                          <a:cs typeface="Calibri"/>
                        </a:rPr>
                        <a:t>LB-ELA_0146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63500">
                        <a:lnSpc>
                          <a:spcPct val="100000"/>
                        </a:lnSpc>
                        <a:spcBef>
                          <a:spcPts val="665"/>
                        </a:spcBef>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260 </a:t>
                      </a:r>
                      <a:r>
                        <a:rPr sz="1200" spc="-5">
                          <a:latin typeface="Calibri"/>
                          <a:cs typeface="Calibri"/>
                        </a:rPr>
                        <a:t>(Atlantic</a:t>
                      </a:r>
                      <a:r>
                        <a:rPr sz="1200" spc="-130">
                          <a:latin typeface="Calibri"/>
                          <a:cs typeface="Calibri"/>
                        </a:rPr>
                        <a:t> </a:t>
                      </a:r>
                      <a:r>
                        <a:rPr sz="1200" spc="-5">
                          <a:latin typeface="Calibri"/>
                          <a:cs typeface="Calibri"/>
                        </a:rPr>
                        <a:t>Blvd.)</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a:latin typeface="Calibri"/>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spcBef>
                          <a:spcPts val="5"/>
                        </a:spcBef>
                      </a:pPr>
                      <a:r>
                        <a:rPr lang="en-US" sz="1200" spc="-5">
                          <a:latin typeface="Calibri"/>
                          <a:cs typeface="Calibri"/>
                        </a:rPr>
                        <a:t>-</a:t>
                      </a:r>
                      <a:endParaRPr lang="en-US"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34290" algn="ctr">
                        <a:lnSpc>
                          <a:spcPct val="100000"/>
                        </a:lnSpc>
                        <a:spcBef>
                          <a:spcPts val="5"/>
                        </a:spcBef>
                      </a:pPr>
                      <a:r>
                        <a:rPr sz="1200" spc="-5">
                          <a:latin typeface="Calibri"/>
                          <a:cs typeface="Calibri"/>
                        </a:rPr>
                        <a:t>Pe-implementation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9367">
                <a:tc>
                  <a:txBody>
                    <a:bodyPr/>
                    <a:lstStyle/>
                    <a:p>
                      <a:pPr>
                        <a:lnSpc>
                          <a:spcPct val="100000"/>
                        </a:lnSpc>
                        <a:spcBef>
                          <a:spcPts val="30"/>
                        </a:spcBef>
                      </a:pPr>
                      <a:endParaRPr sz="1200">
                        <a:latin typeface="Times New Roman"/>
                        <a:cs typeface="Times New Roman"/>
                      </a:endParaRPr>
                    </a:p>
                    <a:p>
                      <a:pPr algn="ctr">
                        <a:lnSpc>
                          <a:spcPct val="100000"/>
                        </a:lnSpc>
                      </a:pPr>
                      <a:r>
                        <a:rPr sz="1200">
                          <a:latin typeface="Calibri"/>
                          <a:cs typeface="Calibri"/>
                        </a:rPr>
                        <a:t>LB-ELA_0144</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111</a:t>
                      </a:r>
                      <a:r>
                        <a:rPr sz="1200" spc="-120">
                          <a:latin typeface="Calibri"/>
                          <a:cs typeface="Calibri"/>
                        </a:rPr>
                        <a:t> </a:t>
                      </a:r>
                      <a:r>
                        <a:rPr sz="1200">
                          <a:latin typeface="Calibri"/>
                          <a:cs typeface="Calibri"/>
                        </a:rPr>
                        <a:t>(Florence)</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a:latin typeface="+mn-lt"/>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pPr>
                      <a:r>
                        <a:rPr lang="en-US" sz="1200" spc="-5">
                          <a:latin typeface="Calibri"/>
                          <a:cs typeface="Calibri"/>
                        </a:rPr>
                        <a:t>-</a:t>
                      </a:r>
                      <a:endParaRPr lang="en-US"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a:latin typeface="Calibri"/>
                          <a:cs typeface="Calibri"/>
                        </a:rPr>
                        <a:t>LB-ELA_0141</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60 (Long Beach</a:t>
                      </a:r>
                      <a:r>
                        <a:rPr sz="1200" spc="-150">
                          <a:latin typeface="Calibri"/>
                          <a:cs typeface="Calibri"/>
                        </a:rPr>
                        <a:t> </a:t>
                      </a:r>
                      <a:r>
                        <a:rPr sz="1200" spc="-5">
                          <a:latin typeface="Calibri"/>
                          <a:cs typeface="Calibri"/>
                        </a:rPr>
                        <a:t>Blvd.)</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algn="ctr">
                        <a:lnSpc>
                          <a:spcPct val="100000"/>
                        </a:lnSpc>
                      </a:pPr>
                      <a:r>
                        <a:rPr lang="en-US" sz="1200" spc="-5">
                          <a:latin typeface="Calibri"/>
                          <a:cs typeface="Calibri"/>
                        </a:rPr>
                        <a:t>-</a:t>
                      </a:r>
                      <a:endParaRPr lang="en-US"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a:latin typeface="Calibri"/>
                          <a:cs typeface="Calibri"/>
                        </a:rPr>
                        <a:t>LB-ELA_0142</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108</a:t>
                      </a:r>
                      <a:r>
                        <a:rPr sz="1200" spc="-110">
                          <a:latin typeface="Calibri"/>
                          <a:cs typeface="Calibri"/>
                        </a:rPr>
                        <a:t> </a:t>
                      </a:r>
                      <a:r>
                        <a:rPr sz="1200" spc="-5">
                          <a:latin typeface="Calibri"/>
                          <a:cs typeface="Calibri"/>
                        </a:rPr>
                        <a:t>(Slauson)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3020" algn="ctr">
                        <a:lnSpc>
                          <a:spcPct val="100000"/>
                        </a:lnSpc>
                      </a:pPr>
                      <a:r>
                        <a:rPr lang="en-US" sz="1200" spc="-5">
                          <a:latin typeface="Calibri"/>
                          <a:cs typeface="Calibri"/>
                        </a:rPr>
                        <a:t>-</a:t>
                      </a:r>
                      <a:endParaRPr lang="en-US"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03896">
                <a:tc gridSpan="2">
                  <a:txBody>
                    <a:bodyPr/>
                    <a:lstStyle/>
                    <a:p>
                      <a:pPr algn="ctr">
                        <a:lnSpc>
                          <a:spcPct val="100000"/>
                        </a:lnSpc>
                        <a:spcBef>
                          <a:spcPts val="1155"/>
                        </a:spcBef>
                      </a:pPr>
                      <a:r>
                        <a:rPr sz="1200" b="1" spc="-15">
                          <a:latin typeface="Calibri"/>
                          <a:cs typeface="Calibri"/>
                        </a:rPr>
                        <a:t>Transit </a:t>
                      </a:r>
                      <a:r>
                        <a:rPr sz="1200" b="1">
                          <a:latin typeface="Calibri"/>
                          <a:cs typeface="Calibri"/>
                        </a:rPr>
                        <a:t>Initial</a:t>
                      </a:r>
                      <a:r>
                        <a:rPr sz="1200" b="1" spc="-30">
                          <a:latin typeface="Calibri"/>
                          <a:cs typeface="Calibri"/>
                        </a:rPr>
                        <a:t> </a:t>
                      </a:r>
                      <a:r>
                        <a:rPr sz="1200" b="1" spc="-10">
                          <a:latin typeface="Calibri"/>
                          <a:cs typeface="Calibri"/>
                        </a:rPr>
                        <a:t>Investment</a:t>
                      </a:r>
                      <a:endParaRPr sz="12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a:lnSpc>
                          <a:spcPct val="100000"/>
                        </a:lnSpc>
                        <a:spcBef>
                          <a:spcPts val="20"/>
                        </a:spcBef>
                      </a:pPr>
                      <a:endParaRPr lang="en-US" sz="1200" b="1">
                        <a:latin typeface="Times New Roman"/>
                        <a:cs typeface="Times New Roman"/>
                      </a:endParaRPr>
                    </a:p>
                    <a:p>
                      <a:pPr algn="ctr">
                        <a:lnSpc>
                          <a:spcPct val="100000"/>
                        </a:lnSpc>
                      </a:pPr>
                      <a:r>
                        <a:rPr lang="en-US" sz="1200" b="1" spc="-5">
                          <a:latin typeface="Calibri"/>
                          <a:cs typeface="Calibri"/>
                        </a:rPr>
                        <a:t>$29.0</a:t>
                      </a:r>
                      <a:endParaRPr lang="en-US" sz="1200" b="1">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p>
                      <a:pPr algn="ctr">
                        <a:lnSpc>
                          <a:spcPct val="100000"/>
                        </a:lnSpc>
                      </a:pP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8"/>
                  </a:ext>
                </a:extLst>
              </a:tr>
              <a:tr h="453508">
                <a:tc gridSpan="2">
                  <a:txBody>
                    <a:bodyPr/>
                    <a:lstStyle/>
                    <a:p>
                      <a:pPr algn="ctr">
                        <a:lnSpc>
                          <a:spcPct val="100000"/>
                        </a:lnSpc>
                        <a:spcBef>
                          <a:spcPts val="1155"/>
                        </a:spcBef>
                      </a:pPr>
                      <a:r>
                        <a:rPr sz="1200" b="1" spc="-15">
                          <a:latin typeface="Calibri"/>
                          <a:cs typeface="Calibri"/>
                        </a:rPr>
                        <a:t>Transit </a:t>
                      </a:r>
                      <a:r>
                        <a:rPr sz="1200" b="1">
                          <a:latin typeface="Calibri"/>
                          <a:cs typeface="Calibri"/>
                        </a:rPr>
                        <a:t>Modal</a:t>
                      </a:r>
                      <a:r>
                        <a:rPr sz="1200" b="1" spc="-40">
                          <a:latin typeface="Calibri"/>
                          <a:cs typeface="Calibri"/>
                        </a:rPr>
                        <a:t> </a:t>
                      </a:r>
                      <a:r>
                        <a:rPr sz="1200" b="1" spc="-10">
                          <a:latin typeface="Calibri"/>
                          <a:cs typeface="Calibri"/>
                        </a:rPr>
                        <a:t>Program</a:t>
                      </a:r>
                      <a:endParaRPr sz="12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a:lnSpc>
                          <a:spcPct val="100000"/>
                        </a:lnSpc>
                        <a:spcBef>
                          <a:spcPts val="20"/>
                        </a:spcBef>
                      </a:pPr>
                      <a:endParaRPr lang="es-419" sz="1200" b="1">
                        <a:latin typeface="Times New Roman"/>
                        <a:cs typeface="Times New Roman"/>
                      </a:endParaRPr>
                    </a:p>
                    <a:p>
                      <a:pPr algn="ctr">
                        <a:lnSpc>
                          <a:spcPct val="100000"/>
                        </a:lnSpc>
                      </a:pPr>
                      <a:r>
                        <a:rPr lang="es-419" sz="1200" b="1">
                          <a:latin typeface="Calibri"/>
                          <a:cs typeface="Calibri"/>
                        </a:rPr>
                        <a:t>$</a:t>
                      </a:r>
                      <a:r>
                        <a:rPr lang="es-419" sz="1200" b="1" spc="-5">
                          <a:latin typeface="Calibri"/>
                          <a:cs typeface="Calibri"/>
                        </a:rPr>
                        <a:t> 96.0</a:t>
                      </a:r>
                      <a:endParaRPr lang="es-419" sz="1200" b="1">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9"/>
                  </a:ext>
                </a:extLst>
              </a:tr>
              <a:tr h="331186">
                <a:tc gridSpan="2">
                  <a:txBody>
                    <a:bodyPr/>
                    <a:lstStyle/>
                    <a:p>
                      <a:pPr algn="ctr">
                        <a:lnSpc>
                          <a:spcPct val="100000"/>
                        </a:lnSpc>
                        <a:spcBef>
                          <a:spcPts val="439"/>
                        </a:spcBef>
                      </a:pPr>
                      <a:r>
                        <a:rPr sz="1200" b="1" spc="-35">
                          <a:solidFill>
                            <a:srgbClr val="FFFFFF"/>
                          </a:solidFill>
                          <a:latin typeface="Calibri"/>
                          <a:cs typeface="Calibri"/>
                        </a:rPr>
                        <a:t>Total </a:t>
                      </a:r>
                      <a:r>
                        <a:rPr sz="1200" b="1" spc="-25">
                          <a:solidFill>
                            <a:srgbClr val="FFFFFF"/>
                          </a:solidFill>
                          <a:latin typeface="Calibri"/>
                          <a:cs typeface="Calibri"/>
                        </a:rPr>
                        <a:t>Transit</a:t>
                      </a:r>
                      <a:r>
                        <a:rPr sz="1200" b="1" spc="15">
                          <a:solidFill>
                            <a:srgbClr val="FFFFFF"/>
                          </a:solidFill>
                          <a:latin typeface="Calibri"/>
                          <a:cs typeface="Calibri"/>
                        </a:rPr>
                        <a:t> </a:t>
                      </a:r>
                      <a:r>
                        <a:rPr sz="1200" b="1" spc="-15">
                          <a:solidFill>
                            <a:srgbClr val="FFFFFF"/>
                          </a:solidFill>
                          <a:latin typeface="Calibri"/>
                          <a:cs typeface="Calibri"/>
                        </a:rPr>
                        <a:t>Investment</a:t>
                      </a:r>
                      <a:endParaRPr sz="1200">
                        <a:latin typeface="Calibri"/>
                        <a:cs typeface="Calibri"/>
                      </a:endParaRPr>
                    </a:p>
                  </a:txBody>
                  <a:tcPr marL="0" marR="0" marT="558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33020" algn="ctr">
                        <a:lnSpc>
                          <a:spcPct val="100000"/>
                        </a:lnSpc>
                        <a:spcBef>
                          <a:spcPts val="720"/>
                        </a:spcBef>
                      </a:pPr>
                      <a:r>
                        <a:rPr lang="es-419" sz="1200" b="1">
                          <a:latin typeface="Calibri"/>
                          <a:cs typeface="Calibri"/>
                        </a:rPr>
                        <a:t>$</a:t>
                      </a:r>
                      <a:r>
                        <a:rPr lang="es-419" sz="1200" b="1" spc="-5">
                          <a:latin typeface="Calibri"/>
                          <a:cs typeface="Calibri"/>
                        </a:rPr>
                        <a:t> </a:t>
                      </a:r>
                      <a:r>
                        <a:rPr lang="es-419" sz="1200" b="1">
                          <a:latin typeface="Calibri"/>
                          <a:cs typeface="Calibri"/>
                        </a:rPr>
                        <a:t>125.0</a:t>
                      </a: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720"/>
                        </a:spcBef>
                      </a:pPr>
                      <a:endParaRPr sz="1200">
                        <a:highlight>
                          <a:srgbClr val="FFFF00"/>
                        </a:highlight>
                        <a:latin typeface="Calibri"/>
                        <a:cs typeface="Calibri"/>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3EDB7E6A-FB87-5BCB-F081-B847F636750B}"/>
              </a:ext>
            </a:extLst>
          </p:cNvPr>
          <p:cNvSpPr txBox="1"/>
          <p:nvPr/>
        </p:nvSpPr>
        <p:spPr>
          <a:xfrm>
            <a:off x="7792654" y="6019147"/>
            <a:ext cx="3934090"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*Estimated project costs are totaled from individual city submissions.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Total cost based on installation of a defined number of improvements.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***Project cost based on Blue Line First Last Mile estimate for Compton.</a:t>
            </a:r>
          </a:p>
        </p:txBody>
      </p:sp>
      <p:sp>
        <p:nvSpPr>
          <p:cNvPr id="4" name="Title 1">
            <a:extLst>
              <a:ext uri="{FF2B5EF4-FFF2-40B4-BE49-F238E27FC236}">
                <a16:creationId xmlns:a16="http://schemas.microsoft.com/office/drawing/2014/main" id="{76D665C3-E17A-385C-D98A-551F7FCB7D0E}"/>
              </a:ext>
            </a:extLst>
          </p:cNvPr>
          <p:cNvSpPr txBox="1">
            <a:spLocks/>
          </p:cNvSpPr>
          <p:nvPr/>
        </p:nvSpPr>
        <p:spPr>
          <a:xfrm>
            <a:off x="217225" y="-13197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Transit</a:t>
            </a:r>
          </a:p>
        </p:txBody>
      </p:sp>
    </p:spTree>
    <p:extLst>
      <p:ext uri="{BB962C8B-B14F-4D97-AF65-F5344CB8AC3E}">
        <p14:creationId xmlns:p14="http://schemas.microsoft.com/office/powerpoint/2010/main" val="1634708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C2D0D-03FF-661E-1E70-5D000B1E0CA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F953209-4A32-5413-6CFD-50F2DD56B935}"/>
              </a:ext>
            </a:extLst>
          </p:cNvPr>
          <p:cNvSpPr txBox="1"/>
          <p:nvPr/>
        </p:nvSpPr>
        <p:spPr>
          <a:xfrm>
            <a:off x="2645629" y="1099895"/>
            <a:ext cx="6715610" cy="5539978"/>
          </a:xfrm>
          <a:prstGeom prst="rect">
            <a:avLst/>
          </a:prstGeom>
          <a:solidFill>
            <a:schemeClr val="bg2">
              <a:lumMod val="20000"/>
              <a:lumOff val="8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Initial Investment Recommendations:  $32.9M</a:t>
            </a: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Development                                    $0.5M</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Pre-Implementation                        $4.5M</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Implementation                               $27.9M</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Modal Program Recommendations:    $57.1M</a:t>
            </a: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Development                                  $5.7M</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Pre-Implementation                      $2.9M</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Future Implementation                $48.6M</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Total Initial Investment and Modal Programs: $90M</a:t>
            </a: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B1B60EE-4F3E-7B29-F691-DF72711525CD}"/>
              </a:ext>
            </a:extLst>
          </p:cNvPr>
          <p:cNvSpPr txBox="1"/>
          <p:nvPr/>
        </p:nvSpPr>
        <p:spPr>
          <a:xfrm>
            <a:off x="8139792" y="2573952"/>
            <a:ext cx="499975" cy="92333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srgbClr val="FF0000"/>
              </a:solidFill>
              <a:effectLst/>
              <a:uLnTx/>
              <a:uFillTx/>
              <a:latin typeface="Calibri" panose="020F0502020204030204"/>
              <a:ea typeface="+mn-ea"/>
              <a:cs typeface="Calibri"/>
            </a:endParaRPr>
          </a:p>
        </p:txBody>
      </p:sp>
      <p:sp>
        <p:nvSpPr>
          <p:cNvPr id="4" name="Slide Number Placeholder 3">
            <a:extLst>
              <a:ext uri="{FF2B5EF4-FFF2-40B4-BE49-F238E27FC236}">
                <a16:creationId xmlns:a16="http://schemas.microsoft.com/office/drawing/2014/main" id="{EBA92C18-7719-2A3C-A1FE-A2EDAAB3523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B206D28-5E4C-A182-ABB4-30A645D3C90C}"/>
              </a:ext>
            </a:extLst>
          </p:cNvPr>
          <p:cNvSpPr txBox="1">
            <a:spLocks/>
          </p:cNvSpPr>
          <p:nvPr/>
        </p:nvSpPr>
        <p:spPr>
          <a:xfrm>
            <a:off x="279636" y="295524"/>
            <a:ext cx="11323491" cy="36961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Active Transportation</a:t>
            </a:r>
          </a:p>
        </p:txBody>
      </p:sp>
    </p:spTree>
    <p:extLst>
      <p:ext uri="{BB962C8B-B14F-4D97-AF65-F5344CB8AC3E}">
        <p14:creationId xmlns:p14="http://schemas.microsoft.com/office/powerpoint/2010/main" val="4196054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80DB0-2BAD-F263-513E-216D0A33086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4B472-1F34-F5E6-8E8B-C56943503BC8}"/>
              </a:ext>
            </a:extLst>
          </p:cNvPr>
          <p:cNvSpPr>
            <a:spLocks noGrp="1"/>
          </p:cNvSpPr>
          <p:nvPr>
            <p:ph type="sldNum" sz="quarter" idx="4294967295"/>
          </p:nvPr>
        </p:nvSpPr>
        <p:spPr>
          <a:xfrm rot="840728">
            <a:off x="1252582" y="1818097"/>
            <a:ext cx="9710756" cy="311524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53E3D90B-66AC-7F6F-ACC0-F88F78DF5B09}"/>
              </a:ext>
            </a:extLst>
          </p:cNvPr>
          <p:cNvSpPr txBox="1">
            <a:spLocks/>
          </p:cNvSpPr>
          <p:nvPr/>
        </p:nvSpPr>
        <p:spPr>
          <a:xfrm>
            <a:off x="279636" y="295524"/>
            <a:ext cx="11323491" cy="36961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Active Transportation</a:t>
            </a:r>
          </a:p>
        </p:txBody>
      </p:sp>
      <p:graphicFrame>
        <p:nvGraphicFramePr>
          <p:cNvPr id="3" name="object 2">
            <a:extLst>
              <a:ext uri="{FF2B5EF4-FFF2-40B4-BE49-F238E27FC236}">
                <a16:creationId xmlns:a16="http://schemas.microsoft.com/office/drawing/2014/main" id="{BEA720BA-4D5E-AB94-C0E2-6F15D647E283}"/>
              </a:ext>
            </a:extLst>
          </p:cNvPr>
          <p:cNvGraphicFramePr>
            <a:graphicFrameLocks noGrp="1"/>
          </p:cNvGraphicFramePr>
          <p:nvPr/>
        </p:nvGraphicFramePr>
        <p:xfrm>
          <a:off x="199847" y="1011068"/>
          <a:ext cx="11483070" cy="4946935"/>
        </p:xfrm>
        <a:graphic>
          <a:graphicData uri="http://schemas.openxmlformats.org/drawingml/2006/table">
            <a:tbl>
              <a:tblPr firstRow="1" bandRow="1">
                <a:tableStyleId>{2D5ABB26-0587-4C30-8999-92F81FD0307C}</a:tableStyleId>
              </a:tblPr>
              <a:tblGrid>
                <a:gridCol w="1098014">
                  <a:extLst>
                    <a:ext uri="{9D8B030D-6E8A-4147-A177-3AD203B41FA5}">
                      <a16:colId xmlns:a16="http://schemas.microsoft.com/office/drawing/2014/main" val="20000"/>
                    </a:ext>
                  </a:extLst>
                </a:gridCol>
                <a:gridCol w="4291594">
                  <a:extLst>
                    <a:ext uri="{9D8B030D-6E8A-4147-A177-3AD203B41FA5}">
                      <a16:colId xmlns:a16="http://schemas.microsoft.com/office/drawing/2014/main" val="20001"/>
                    </a:ext>
                  </a:extLst>
                </a:gridCol>
                <a:gridCol w="1615027">
                  <a:extLst>
                    <a:ext uri="{9D8B030D-6E8A-4147-A177-3AD203B41FA5}">
                      <a16:colId xmlns:a16="http://schemas.microsoft.com/office/drawing/2014/main" val="20002"/>
                    </a:ext>
                  </a:extLst>
                </a:gridCol>
                <a:gridCol w="1555518">
                  <a:extLst>
                    <a:ext uri="{9D8B030D-6E8A-4147-A177-3AD203B41FA5}">
                      <a16:colId xmlns:a16="http://schemas.microsoft.com/office/drawing/2014/main" val="20003"/>
                    </a:ext>
                  </a:extLst>
                </a:gridCol>
                <a:gridCol w="2922917">
                  <a:extLst>
                    <a:ext uri="{9D8B030D-6E8A-4147-A177-3AD203B41FA5}">
                      <a16:colId xmlns:a16="http://schemas.microsoft.com/office/drawing/2014/main" val="20004"/>
                    </a:ext>
                  </a:extLst>
                </a:gridCol>
              </a:tblGrid>
              <a:tr h="536575">
                <a:tc>
                  <a:txBody>
                    <a:bodyPr/>
                    <a:lstStyle/>
                    <a:p>
                      <a:pPr algn="ctr">
                        <a:lnSpc>
                          <a:spcPts val="1660"/>
                        </a:lnSpc>
                      </a:pPr>
                      <a:r>
                        <a:rPr lang="es-419" sz="1400" b="1" spc="-5">
                          <a:latin typeface="Calibri"/>
                          <a:cs typeface="Calibri"/>
                        </a:rPr>
                        <a:t>Project</a:t>
                      </a:r>
                      <a:r>
                        <a:rPr lang="es-419" sz="1400" b="1" spc="-35">
                          <a:latin typeface="Calibri"/>
                          <a:cs typeface="Calibri"/>
                        </a:rPr>
                        <a:t> </a:t>
                      </a:r>
                      <a:r>
                        <a:rPr lang="es-419" sz="1400" b="1" spc="-5">
                          <a:latin typeface="Calibri"/>
                          <a:cs typeface="Calibri"/>
                        </a:rPr>
                        <a:t>ID</a:t>
                      </a:r>
                      <a:endParaRPr lang="es-419"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s-419" sz="1400" b="1" spc="-5">
                          <a:latin typeface="Calibri"/>
                          <a:cs typeface="Calibri"/>
                        </a:rPr>
                        <a:t>Name</a:t>
                      </a:r>
                      <a:endParaRPr lang="es-419"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400" b="1" spc="-5">
                          <a:latin typeface="Calibri"/>
                          <a:cs typeface="Calibri"/>
                        </a:rPr>
                        <a:t>CMIP</a:t>
                      </a:r>
                      <a:r>
                        <a:rPr lang="en-US" sz="1400" b="1" spc="-20">
                          <a:latin typeface="Calibri"/>
                          <a:cs typeface="Calibri"/>
                        </a:rPr>
                        <a:t> Initial </a:t>
                      </a:r>
                      <a:r>
                        <a:rPr lang="en-US" sz="1400" b="1" spc="-10">
                          <a:latin typeface="Calibri"/>
                          <a:cs typeface="Calibri"/>
                        </a:rPr>
                        <a:t>Investment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400" b="1" spc="-25">
                          <a:latin typeface="Calibri"/>
                          <a:cs typeface="Calibri"/>
                        </a:rPr>
                        <a:t>Estimated Total</a:t>
                      </a:r>
                      <a:r>
                        <a:rPr lang="en-US" sz="1400" b="1" spc="-40">
                          <a:latin typeface="Calibri"/>
                          <a:cs typeface="Calibri"/>
                        </a:rPr>
                        <a:t> </a:t>
                      </a:r>
                      <a:r>
                        <a:rPr lang="en-US" sz="1400" b="1" spc="-5">
                          <a:latin typeface="Calibri"/>
                          <a:cs typeface="Calibri"/>
                        </a:rPr>
                        <a:t>Cost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s-419" sz="1400" b="1">
                          <a:latin typeface="Calibri"/>
                          <a:cs typeface="Calibri"/>
                        </a:rPr>
                        <a:t>Phase</a:t>
                      </a:r>
                      <a:endParaRPr lang="es-419"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547795">
                <a:tc>
                  <a:txBody>
                    <a:bodyPr/>
                    <a:lstStyle/>
                    <a:p>
                      <a:pPr marL="8255" algn="ctr">
                        <a:lnSpc>
                          <a:spcPct val="100000"/>
                        </a:lnSpc>
                        <a:spcBef>
                          <a:spcPts val="925"/>
                        </a:spcBef>
                      </a:pPr>
                      <a:r>
                        <a:rPr lang="es-419" sz="1400" spc="-5">
                          <a:latin typeface="Calibri"/>
                          <a:cs typeface="Calibri"/>
                        </a:rPr>
                        <a:t>LB-ELA_0017</a:t>
                      </a:r>
                      <a:endParaRPr lang="es-419" sz="14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marR="39370">
                        <a:lnSpc>
                          <a:spcPct val="100000"/>
                        </a:lnSpc>
                        <a:spcBef>
                          <a:spcPts val="5"/>
                        </a:spcBef>
                      </a:pPr>
                      <a:r>
                        <a:rPr lang="en-US" sz="1400" spc="-5">
                          <a:latin typeface="Calibri"/>
                          <a:cs typeface="Calibri"/>
                        </a:rPr>
                        <a:t>Regionally significant </a:t>
                      </a:r>
                      <a:r>
                        <a:rPr lang="en-US" sz="1400" spc="-15">
                          <a:latin typeface="Calibri"/>
                          <a:cs typeface="Calibri"/>
                        </a:rPr>
                        <a:t>bike </a:t>
                      </a:r>
                      <a:r>
                        <a:rPr lang="en-US" sz="1400" spc="-10">
                          <a:latin typeface="Calibri"/>
                          <a:cs typeface="Calibri"/>
                        </a:rPr>
                        <a:t>projects </a:t>
                      </a:r>
                      <a:r>
                        <a:rPr lang="en-US" sz="1400" spc="-5">
                          <a:latin typeface="Calibri"/>
                          <a:cs typeface="Calibri"/>
                        </a:rPr>
                        <a:t>from the </a:t>
                      </a:r>
                      <a:r>
                        <a:rPr lang="en-US" sz="1400" spc="-10">
                          <a:latin typeface="Calibri"/>
                          <a:cs typeface="Calibri"/>
                        </a:rPr>
                        <a:t>Metro </a:t>
                      </a:r>
                      <a:r>
                        <a:rPr lang="en-US" sz="1400" spc="-5">
                          <a:latin typeface="Calibri"/>
                          <a:cs typeface="Calibri"/>
                        </a:rPr>
                        <a:t>Active  </a:t>
                      </a:r>
                      <a:r>
                        <a:rPr lang="en-US" sz="1400" spc="-15">
                          <a:latin typeface="Calibri"/>
                          <a:cs typeface="Calibri"/>
                        </a:rPr>
                        <a:t>Transportation</a:t>
                      </a:r>
                      <a:r>
                        <a:rPr lang="en-US" sz="1400" spc="-20">
                          <a:latin typeface="Calibri"/>
                          <a:cs typeface="Calibri"/>
                        </a:rPr>
                        <a:t> </a:t>
                      </a:r>
                      <a:r>
                        <a:rPr lang="en-US" sz="1400" spc="-5">
                          <a:latin typeface="Calibri"/>
                          <a:cs typeface="Calibri"/>
                        </a:rPr>
                        <a:t>Plan</a:t>
                      </a:r>
                      <a:endParaRPr lang="en-US" sz="14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600">
                        <a:latin typeface="Times New Roman"/>
                        <a:cs typeface="Times New Roman"/>
                      </a:endParaRPr>
                    </a:p>
                    <a:p>
                      <a:pPr marL="403225" marR="571500" indent="-117475" algn="ctr">
                        <a:lnSpc>
                          <a:spcPct val="100000"/>
                        </a:lnSpc>
                        <a:spcBef>
                          <a:spcPts val="915"/>
                        </a:spcBef>
                        <a:tabLst>
                          <a:tab pos="973138" algn="l"/>
                        </a:tabLst>
                      </a:pPr>
                      <a:r>
                        <a:rPr lang="en-US" sz="1400" spc="-5">
                          <a:latin typeface="Calibri"/>
                          <a:cs typeface="Calibri"/>
                        </a:rPr>
                        <a:t>$15.7</a:t>
                      </a:r>
                      <a:endParaRPr lang="en-US" sz="14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400">
                        <a:latin typeface="Times New Roman"/>
                        <a:cs typeface="Times New Roman"/>
                      </a:endParaRPr>
                    </a:p>
                    <a:p>
                      <a:pPr marL="0" algn="ctr" defTabSz="914400" rtl="0" eaLnBrk="1" latinLnBrk="0" hangingPunct="1">
                        <a:lnSpc>
                          <a:spcPct val="100000"/>
                        </a:lnSpc>
                        <a:spcBef>
                          <a:spcPts val="5"/>
                        </a:spcBef>
                      </a:pPr>
                      <a:r>
                        <a:rPr lang="en-US" sz="1400" kern="1200" spc="-5">
                          <a:solidFill>
                            <a:schemeClr val="tx1"/>
                          </a:solidFill>
                          <a:latin typeface="Calibri"/>
                          <a:ea typeface="+mn-ea"/>
                          <a:cs typeface="Calibri"/>
                        </a:rPr>
                        <a:t>$41.4**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576767"/>
                  </a:ext>
                </a:extLst>
              </a:tr>
              <a:tr h="571972">
                <a:tc>
                  <a:txBody>
                    <a:bodyPr/>
                    <a:lstStyle/>
                    <a:p>
                      <a:pPr>
                        <a:lnSpc>
                          <a:spcPct val="100000"/>
                        </a:lnSpc>
                        <a:spcBef>
                          <a:spcPts val="30"/>
                        </a:spcBef>
                      </a:pPr>
                      <a:endParaRPr lang="es-419" sz="1400">
                        <a:latin typeface="Times New Roman"/>
                        <a:cs typeface="Times New Roman"/>
                      </a:endParaRPr>
                    </a:p>
                    <a:p>
                      <a:pPr marL="8255" algn="ctr">
                        <a:lnSpc>
                          <a:spcPct val="100000"/>
                        </a:lnSpc>
                        <a:spcBef>
                          <a:spcPts val="5"/>
                        </a:spcBef>
                      </a:pPr>
                      <a:r>
                        <a:rPr lang="es-419" sz="1400" spc="-5">
                          <a:latin typeface="Calibri"/>
                          <a:cs typeface="Calibri"/>
                        </a:rPr>
                        <a:t>LB-ELA_0008</a:t>
                      </a:r>
                      <a:endParaRPr lang="es-419"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n-US" sz="1400">
                        <a:latin typeface="Times New Roman"/>
                        <a:cs typeface="Times New Roman"/>
                      </a:endParaRPr>
                    </a:p>
                    <a:p>
                      <a:pPr marL="78740">
                        <a:lnSpc>
                          <a:spcPct val="100000"/>
                        </a:lnSpc>
                        <a:spcBef>
                          <a:spcPts val="5"/>
                        </a:spcBef>
                      </a:pPr>
                      <a:r>
                        <a:rPr lang="en-US" sz="1400" spc="-5">
                          <a:latin typeface="Calibri"/>
                          <a:cs typeface="Calibri"/>
                        </a:rPr>
                        <a:t>Blue Line </a:t>
                      </a:r>
                      <a:r>
                        <a:rPr lang="en-US" sz="1400" spc="-10">
                          <a:latin typeface="Calibri"/>
                          <a:cs typeface="Calibri"/>
                        </a:rPr>
                        <a:t>First/</a:t>
                      </a:r>
                      <a:r>
                        <a:rPr lang="en-US" sz="1400" spc="-5">
                          <a:latin typeface="Calibri"/>
                          <a:cs typeface="Calibri"/>
                        </a:rPr>
                        <a:t>Last </a:t>
                      </a:r>
                      <a:r>
                        <a:rPr lang="en-US" sz="1400">
                          <a:latin typeface="Calibri"/>
                          <a:cs typeface="Calibri"/>
                        </a:rPr>
                        <a:t>Mile </a:t>
                      </a:r>
                      <a:r>
                        <a:rPr lang="en-US" sz="1400" spc="-5">
                          <a:latin typeface="Calibri"/>
                          <a:cs typeface="Calibri"/>
                        </a:rPr>
                        <a:t>Plan </a:t>
                      </a:r>
                      <a:r>
                        <a:rPr lang="en-US" sz="1400" spc="-10">
                          <a:latin typeface="Calibri"/>
                          <a:cs typeface="Calibri"/>
                        </a:rPr>
                        <a:t>Improvements</a:t>
                      </a:r>
                      <a:endParaRPr lang="en-US"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0"/>
                        </a:spcBef>
                      </a:pPr>
                      <a:endParaRPr lang="en-US" sz="300">
                        <a:latin typeface="Times New Roman"/>
                        <a:cs typeface="Times New Roman"/>
                      </a:endParaRPr>
                    </a:p>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$9.8</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s-419" sz="1400">
                        <a:latin typeface="Times New Roman"/>
                        <a:cs typeface="Times New Roman"/>
                      </a:endParaRPr>
                    </a:p>
                    <a:p>
                      <a:pPr algn="ctr">
                        <a:lnSpc>
                          <a:spcPct val="100000"/>
                        </a:lnSpc>
                        <a:spcBef>
                          <a:spcPts val="5"/>
                        </a:spcBef>
                      </a:pPr>
                      <a:r>
                        <a:rPr lang="es-419" sz="1400" spc="-5">
                          <a:latin typeface="Calibri"/>
                          <a:cs typeface="Calibri"/>
                        </a:rPr>
                        <a:t>$13.5</a:t>
                      </a:r>
                      <a:endParaRPr lang="es-419"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55407">
                <a:tc>
                  <a:txBody>
                    <a:bodyPr/>
                    <a:lstStyle/>
                    <a:p>
                      <a:pPr marL="8255" algn="ctr">
                        <a:lnSpc>
                          <a:spcPct val="100000"/>
                        </a:lnSpc>
                        <a:spcBef>
                          <a:spcPts val="1110"/>
                        </a:spcBef>
                      </a:pPr>
                      <a:r>
                        <a:rPr sz="1400" spc="-5">
                          <a:latin typeface="Calibri"/>
                          <a:cs typeface="Calibri"/>
                        </a:rPr>
                        <a:t>LB-ELA_0111</a:t>
                      </a:r>
                      <a:endParaRPr sz="1400">
                        <a:latin typeface="Calibri"/>
                        <a:cs typeface="Calibri"/>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110"/>
                        </a:spcBef>
                      </a:pPr>
                      <a:r>
                        <a:rPr sz="1400" spc="-15">
                          <a:latin typeface="Calibri"/>
                          <a:cs typeface="Calibri"/>
                        </a:rPr>
                        <a:t>West </a:t>
                      </a:r>
                      <a:r>
                        <a:rPr sz="1400" spc="-10">
                          <a:latin typeface="Calibri"/>
                          <a:cs typeface="Calibri"/>
                        </a:rPr>
                        <a:t>Santa </a:t>
                      </a:r>
                      <a:r>
                        <a:rPr sz="1400" spc="-5">
                          <a:latin typeface="Calibri"/>
                          <a:cs typeface="Calibri"/>
                        </a:rPr>
                        <a:t>Ana </a:t>
                      </a:r>
                      <a:r>
                        <a:rPr sz="1400" spc="-10">
                          <a:latin typeface="Calibri"/>
                          <a:cs typeface="Calibri"/>
                        </a:rPr>
                        <a:t>Branch </a:t>
                      </a:r>
                      <a:r>
                        <a:rPr sz="1400" spc="-15">
                          <a:latin typeface="Calibri"/>
                          <a:cs typeface="Calibri"/>
                        </a:rPr>
                        <a:t>Bike </a:t>
                      </a:r>
                      <a:r>
                        <a:rPr sz="1400">
                          <a:latin typeface="Calibri"/>
                          <a:cs typeface="Calibri"/>
                        </a:rPr>
                        <a:t>&amp; </a:t>
                      </a:r>
                      <a:r>
                        <a:rPr sz="1400" spc="-10">
                          <a:latin typeface="Calibri"/>
                          <a:cs typeface="Calibri"/>
                        </a:rPr>
                        <a:t>Pedestrian</a:t>
                      </a:r>
                      <a:r>
                        <a:rPr sz="1400" spc="15">
                          <a:latin typeface="Calibri"/>
                          <a:cs typeface="Calibri"/>
                        </a:rPr>
                        <a:t> </a:t>
                      </a:r>
                      <a:r>
                        <a:rPr sz="1400" spc="-25">
                          <a:latin typeface="Calibri"/>
                          <a:cs typeface="Calibri"/>
                        </a:rPr>
                        <a:t>Trail</a:t>
                      </a:r>
                      <a:endParaRPr sz="1400">
                        <a:latin typeface="Calibri"/>
                        <a:cs typeface="Calibri"/>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$3.8</a:t>
                      </a: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algn="ctr">
                        <a:lnSpc>
                          <a:spcPct val="100000"/>
                        </a:lnSpc>
                        <a:spcBef>
                          <a:spcPts val="1110"/>
                        </a:spcBef>
                      </a:pPr>
                      <a:r>
                        <a:rPr sz="1400">
                          <a:latin typeface="Calibri"/>
                          <a:cs typeface="Calibri"/>
                        </a:rPr>
                        <a:t>$7.6</a:t>
                      </a:r>
                      <a:r>
                        <a:rPr lang="en-US" sz="1400">
                          <a:latin typeface="Calibri"/>
                          <a:cs typeface="Calibri"/>
                        </a:rPr>
                        <a:t>**</a:t>
                      </a:r>
                      <a:endParaRPr sz="1400">
                        <a:latin typeface="Calibri"/>
                        <a:cs typeface="Calibri"/>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r>
                        <a:rPr lang="en-US" sz="1400" spc="-10">
                          <a:latin typeface="Calibri"/>
                          <a:cs typeface="Calibri"/>
                        </a:rPr>
                        <a:t>  Development </a:t>
                      </a:r>
                      <a:r>
                        <a:rPr lang="en-US" sz="1400">
                          <a:latin typeface="Calibri"/>
                          <a:cs typeface="Calibri"/>
                        </a:rPr>
                        <a:t>/</a:t>
                      </a:r>
                      <a:r>
                        <a:rPr lang="en-US" sz="1400" spc="20">
                          <a:latin typeface="Calibri"/>
                          <a:cs typeface="Calibri"/>
                        </a:rPr>
                        <a:t> </a:t>
                      </a:r>
                      <a:r>
                        <a:rPr lang="en-US" sz="1400" spc="-10">
                          <a:latin typeface="Calibri"/>
                          <a:cs typeface="Calibri"/>
                        </a:rPr>
                        <a:t>Pre-implementation</a:t>
                      </a:r>
                      <a:endParaRPr lang="en-US" sz="1400">
                        <a:latin typeface="Calibri"/>
                        <a:cs typeface="Calibri"/>
                      </a:endParaRPr>
                    </a:p>
                  </a:txBody>
                  <a:tcPr marL="0" marR="0" marT="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1343192"/>
                  </a:ext>
                </a:extLst>
              </a:tr>
              <a:tr h="655407">
                <a:tc>
                  <a:txBody>
                    <a:bodyPr/>
                    <a:lstStyle/>
                    <a:p>
                      <a:pPr>
                        <a:lnSpc>
                          <a:spcPct val="100000"/>
                        </a:lnSpc>
                        <a:spcBef>
                          <a:spcPts val="5"/>
                        </a:spcBef>
                      </a:pPr>
                      <a:endParaRPr lang="es-419" sz="1400">
                        <a:latin typeface="Times New Roman"/>
                        <a:cs typeface="Times New Roman"/>
                      </a:endParaRPr>
                    </a:p>
                    <a:p>
                      <a:pPr marL="8255" algn="ctr">
                        <a:lnSpc>
                          <a:spcPct val="100000"/>
                        </a:lnSpc>
                      </a:pPr>
                      <a:r>
                        <a:rPr lang="es-419" sz="1400" spc="-5">
                          <a:latin typeface="Calibri"/>
                          <a:cs typeface="Calibri"/>
                        </a:rPr>
                        <a:t>LB-ELA_0006</a:t>
                      </a:r>
                      <a:endParaRPr lang="es-419" sz="1400">
                        <a:latin typeface="Calibri"/>
                        <a:cs typeface="Calibri"/>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lang="en-US" sz="1400">
                        <a:latin typeface="Times New Roman"/>
                        <a:cs typeface="Times New Roman"/>
                      </a:endParaRPr>
                    </a:p>
                    <a:p>
                      <a:pPr marL="78740">
                        <a:lnSpc>
                          <a:spcPct val="100000"/>
                        </a:lnSpc>
                      </a:pPr>
                      <a:r>
                        <a:rPr lang="en-US" sz="1400">
                          <a:latin typeface="Calibri"/>
                          <a:cs typeface="Calibri"/>
                        </a:rPr>
                        <a:t>Rail </a:t>
                      </a:r>
                      <a:r>
                        <a:rPr lang="en-US" sz="1400" spc="-10">
                          <a:latin typeface="Calibri"/>
                          <a:cs typeface="Calibri"/>
                        </a:rPr>
                        <a:t>to </a:t>
                      </a:r>
                      <a:r>
                        <a:rPr lang="en-US" sz="1400" spc="-5">
                          <a:latin typeface="Calibri"/>
                          <a:cs typeface="Calibri"/>
                        </a:rPr>
                        <a:t>River Active </a:t>
                      </a:r>
                      <a:r>
                        <a:rPr lang="en-US" sz="1400" spc="-15">
                          <a:latin typeface="Calibri"/>
                          <a:cs typeface="Calibri"/>
                        </a:rPr>
                        <a:t>Transportation </a:t>
                      </a:r>
                      <a:r>
                        <a:rPr lang="en-US" sz="1400" spc="-5">
                          <a:latin typeface="Calibri"/>
                          <a:cs typeface="Calibri"/>
                        </a:rPr>
                        <a:t>Corridor Segment</a:t>
                      </a:r>
                      <a:r>
                        <a:rPr lang="en-US" sz="1400" spc="15">
                          <a:latin typeface="Calibri"/>
                          <a:cs typeface="Calibri"/>
                        </a:rPr>
                        <a:t> </a:t>
                      </a:r>
                      <a:r>
                        <a:rPr lang="en-US" sz="1400">
                          <a:latin typeface="Calibri"/>
                          <a:cs typeface="Calibri"/>
                        </a:rPr>
                        <a:t>B</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endParaRPr lang="en-US" sz="600" kern="1200" spc="-5">
                        <a:solidFill>
                          <a:schemeClr val="tx1"/>
                        </a:solidFill>
                        <a:latin typeface="Calibri"/>
                        <a:ea typeface="+mn-ea"/>
                        <a:cs typeface="Calibri"/>
                      </a:endParaRPr>
                    </a:p>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$3.2</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0"/>
                        </a:spcBef>
                      </a:pPr>
                      <a:endParaRPr lang="es-419" sz="1400">
                        <a:latin typeface="Times New Roman"/>
                        <a:cs typeface="Times New Roman"/>
                      </a:endParaRPr>
                    </a:p>
                    <a:p>
                      <a:pPr marL="635" algn="ctr">
                        <a:lnSpc>
                          <a:spcPct val="100000"/>
                        </a:lnSpc>
                      </a:pPr>
                      <a:r>
                        <a:rPr lang="es-419" sz="1400">
                          <a:latin typeface="Calibri"/>
                          <a:cs typeface="Calibri"/>
                        </a:rPr>
                        <a:t>$6.3</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Pre-implementation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6688">
                <a:tc>
                  <a:txBody>
                    <a:bodyPr/>
                    <a:lstStyle/>
                    <a:p>
                      <a:pPr marL="7620" algn="ctr">
                        <a:lnSpc>
                          <a:spcPct val="100000"/>
                        </a:lnSpc>
                        <a:spcBef>
                          <a:spcPts val="1240"/>
                        </a:spcBef>
                      </a:pPr>
                      <a:r>
                        <a:rPr lang="es-419" sz="1400" spc="-5">
                          <a:latin typeface="Calibri"/>
                          <a:cs typeface="Calibri"/>
                        </a:rPr>
                        <a:t>LB-ELA_0165</a:t>
                      </a:r>
                      <a:endParaRPr lang="es-419"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240"/>
                        </a:spcBef>
                      </a:pPr>
                      <a:r>
                        <a:rPr lang="es-419" sz="1400" spc="-5">
                          <a:latin typeface="Calibri"/>
                          <a:cs typeface="Calibri"/>
                        </a:rPr>
                        <a:t>Compton </a:t>
                      </a:r>
                      <a:r>
                        <a:rPr lang="es-419" sz="1400" spc="-10">
                          <a:latin typeface="Calibri"/>
                          <a:cs typeface="Calibri"/>
                        </a:rPr>
                        <a:t>Creek </a:t>
                      </a:r>
                      <a:r>
                        <a:rPr lang="es-419" sz="1400" spc="-15">
                          <a:latin typeface="Calibri"/>
                          <a:cs typeface="Calibri"/>
                        </a:rPr>
                        <a:t>Bike</a:t>
                      </a:r>
                      <a:r>
                        <a:rPr lang="es-419" sz="1400">
                          <a:latin typeface="Calibri"/>
                          <a:cs typeface="Calibri"/>
                        </a:rPr>
                        <a:t> </a:t>
                      </a:r>
                      <a:r>
                        <a:rPr lang="es-419" sz="1400" spc="-5">
                          <a:latin typeface="Calibri"/>
                          <a:cs typeface="Calibri"/>
                        </a:rPr>
                        <a:t>Underpasses</a:t>
                      </a:r>
                      <a:endParaRPr lang="es-419"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$0.5</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240"/>
                        </a:spcBef>
                      </a:pPr>
                      <a:r>
                        <a:rPr lang="es-419" sz="1400">
                          <a:latin typeface="Calibri"/>
                          <a:cs typeface="Calibri"/>
                        </a:rPr>
                        <a:t>-</a:t>
                      </a: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Pre-Implementation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75955">
                <a:tc gridSpan="2">
                  <a:txBody>
                    <a:bodyPr/>
                    <a:lstStyle/>
                    <a:p>
                      <a:pPr algn="ctr">
                        <a:lnSpc>
                          <a:spcPct val="100000"/>
                        </a:lnSpc>
                        <a:spcBef>
                          <a:spcPts val="1240"/>
                        </a:spcBef>
                      </a:pPr>
                      <a:r>
                        <a:rPr lang="es-419" sz="1400" b="1" spc="-5">
                          <a:latin typeface="Calibri"/>
                          <a:cs typeface="Calibri"/>
                        </a:rPr>
                        <a:t>Active </a:t>
                      </a:r>
                      <a:r>
                        <a:rPr lang="es-419" sz="1400" b="1" spc="-10">
                          <a:latin typeface="Calibri"/>
                          <a:cs typeface="Calibri"/>
                        </a:rPr>
                        <a:t>Transportation </a:t>
                      </a:r>
                      <a:r>
                        <a:rPr lang="es-419" sz="1400" b="1">
                          <a:latin typeface="Calibri"/>
                          <a:cs typeface="Calibri"/>
                        </a:rPr>
                        <a:t>Initial</a:t>
                      </a:r>
                      <a:r>
                        <a:rPr lang="es-419" sz="1400" b="1" spc="-60">
                          <a:latin typeface="Calibri"/>
                          <a:cs typeface="Calibri"/>
                        </a:rPr>
                        <a:t> </a:t>
                      </a:r>
                      <a:r>
                        <a:rPr lang="es-419" sz="1400" b="1" spc="-10">
                          <a:latin typeface="Calibri"/>
                          <a:cs typeface="Calibri"/>
                        </a:rPr>
                        <a:t>Investment</a:t>
                      </a:r>
                      <a:endParaRPr lang="es-419"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$32.9</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algn="ctr" defTabSz="914400" rtl="0" eaLnBrk="1" latinLnBrk="0" hangingPunct="1">
                        <a:lnSpc>
                          <a:spcPct val="100000"/>
                        </a:lnSpc>
                        <a:spcBef>
                          <a:spcPts val="1240"/>
                        </a:spcBef>
                      </a:pPr>
                      <a:endParaRPr lang="es-419" sz="1400" b="1" kern="1200" spc="-5">
                        <a:solidFill>
                          <a:schemeClr val="tx1"/>
                        </a:solidFill>
                        <a:latin typeface="Calibri"/>
                        <a:ea typeface="+mn-ea"/>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7"/>
                  </a:ext>
                </a:extLst>
              </a:tr>
              <a:tr h="475955">
                <a:tc gridSpan="2">
                  <a:txBody>
                    <a:bodyPr/>
                    <a:lstStyle/>
                    <a:p>
                      <a:pPr algn="ctr">
                        <a:lnSpc>
                          <a:spcPct val="100000"/>
                        </a:lnSpc>
                        <a:spcBef>
                          <a:spcPts val="1240"/>
                        </a:spcBef>
                      </a:pPr>
                      <a:r>
                        <a:rPr lang="es-419" sz="1400" b="1" spc="-5">
                          <a:latin typeface="Calibri"/>
                          <a:cs typeface="Calibri"/>
                        </a:rPr>
                        <a:t>Active </a:t>
                      </a:r>
                      <a:r>
                        <a:rPr lang="es-419" sz="1400" b="1" spc="-10">
                          <a:latin typeface="Calibri"/>
                          <a:cs typeface="Calibri"/>
                        </a:rPr>
                        <a:t>Transportation </a:t>
                      </a:r>
                      <a:r>
                        <a:rPr lang="es-419" sz="1400" b="1">
                          <a:latin typeface="Calibri"/>
                          <a:cs typeface="Calibri"/>
                        </a:rPr>
                        <a:t>Modal</a:t>
                      </a:r>
                      <a:r>
                        <a:rPr lang="es-419" sz="1400" b="1" spc="-70">
                          <a:latin typeface="Calibri"/>
                          <a:cs typeface="Calibri"/>
                        </a:rPr>
                        <a:t> </a:t>
                      </a:r>
                      <a:r>
                        <a:rPr lang="es-419" sz="1400" b="1" spc="-10">
                          <a:latin typeface="Calibri"/>
                          <a:cs typeface="Calibri"/>
                        </a:rPr>
                        <a:t>Program</a:t>
                      </a:r>
                      <a:endParaRPr lang="es-419"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$57.1</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b="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8"/>
                  </a:ext>
                </a:extLst>
              </a:tr>
              <a:tr h="478704">
                <a:tc gridSpan="2">
                  <a:txBody>
                    <a:bodyPr/>
                    <a:lstStyle/>
                    <a:p>
                      <a:pPr algn="ctr">
                        <a:lnSpc>
                          <a:spcPct val="100000"/>
                        </a:lnSpc>
                        <a:spcBef>
                          <a:spcPts val="1100"/>
                        </a:spcBef>
                      </a:pPr>
                      <a:r>
                        <a:rPr lang="es-419" sz="1400" b="1" spc="-35">
                          <a:solidFill>
                            <a:srgbClr val="FFFFFF"/>
                          </a:solidFill>
                          <a:latin typeface="Calibri"/>
                          <a:cs typeface="Calibri"/>
                        </a:rPr>
                        <a:t>Total </a:t>
                      </a:r>
                      <a:r>
                        <a:rPr lang="es-419" sz="1400" b="1" spc="-10">
                          <a:solidFill>
                            <a:srgbClr val="FFFFFF"/>
                          </a:solidFill>
                          <a:latin typeface="Calibri"/>
                          <a:cs typeface="Calibri"/>
                        </a:rPr>
                        <a:t>Active </a:t>
                      </a:r>
                      <a:r>
                        <a:rPr lang="es-419" sz="1400" b="1" spc="-15">
                          <a:solidFill>
                            <a:srgbClr val="FFFFFF"/>
                          </a:solidFill>
                          <a:latin typeface="Calibri"/>
                          <a:cs typeface="Calibri"/>
                        </a:rPr>
                        <a:t>Transportation</a:t>
                      </a:r>
                      <a:r>
                        <a:rPr lang="es-419" sz="1400" b="1" spc="40">
                          <a:solidFill>
                            <a:srgbClr val="FFFFFF"/>
                          </a:solidFill>
                          <a:latin typeface="Calibri"/>
                          <a:cs typeface="Calibri"/>
                        </a:rPr>
                        <a:t> </a:t>
                      </a:r>
                      <a:r>
                        <a:rPr lang="es-419" sz="1400" b="1" spc="-15">
                          <a:solidFill>
                            <a:srgbClr val="FFFFFF"/>
                          </a:solidFill>
                          <a:latin typeface="Calibri"/>
                          <a:cs typeface="Calibri"/>
                        </a:rPr>
                        <a:t>Investment</a:t>
                      </a:r>
                      <a:endParaRPr lang="es-419" sz="1400">
                        <a:latin typeface="Calibri"/>
                        <a:cs typeface="Calibri"/>
                      </a:endParaRP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$90.0</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9"/>
                  </a:ext>
                </a:extLst>
              </a:tr>
            </a:tbl>
          </a:graphicData>
        </a:graphic>
      </p:graphicFrame>
      <p:sp>
        <p:nvSpPr>
          <p:cNvPr id="4" name="TextBox 3">
            <a:extLst>
              <a:ext uri="{FF2B5EF4-FFF2-40B4-BE49-F238E27FC236}">
                <a16:creationId xmlns:a16="http://schemas.microsoft.com/office/drawing/2014/main" id="{DC9D41F3-C002-F852-50F3-6824E8DCB386}"/>
              </a:ext>
            </a:extLst>
          </p:cNvPr>
          <p:cNvSpPr txBox="1"/>
          <p:nvPr/>
        </p:nvSpPr>
        <p:spPr>
          <a:xfrm>
            <a:off x="7606160" y="6216919"/>
            <a:ext cx="4076757"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Calibri" panose="020F0502020204030204"/>
                <a:ea typeface="+mn-ea"/>
                <a:cs typeface="+mn-cs"/>
              </a:rPr>
              <a:t>*Estimated project costs are totaled from individual city submissions.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Calibri" panose="020F0502020204030204"/>
                <a:ea typeface="+mn-ea"/>
                <a:cs typeface="+mn-cs"/>
              </a:rPr>
              <a:t>**Estimated project cost based on miles of bike facilities. </a:t>
            </a:r>
          </a:p>
        </p:txBody>
      </p:sp>
    </p:spTree>
    <p:extLst>
      <p:ext uri="{BB962C8B-B14F-4D97-AF65-F5344CB8AC3E}">
        <p14:creationId xmlns:p14="http://schemas.microsoft.com/office/powerpoint/2010/main" val="10348637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205079-2CD5-6A96-A8AF-8965B1F427A5}"/>
              </a:ext>
            </a:extLst>
          </p:cNvPr>
          <p:cNvSpPr>
            <a:spLocks noGrp="1"/>
          </p:cNvSpPr>
          <p:nvPr>
            <p:ph type="sldNum" sz="quarter" idx="12"/>
          </p:nvPr>
        </p:nvSpPr>
        <p:spPr/>
        <p:txBody>
          <a:bodyPr/>
          <a:lstStyle/>
          <a:p>
            <a:fld id="{2429C633-AF9B-9840-B7F1-7587910FEF71}" type="slidenum">
              <a:rPr lang="en-US" smtClean="0"/>
              <a:pPr/>
              <a:t>58</a:t>
            </a:fld>
            <a:endParaRPr lang="en-US"/>
          </a:p>
        </p:txBody>
      </p:sp>
      <p:pic>
        <p:nvPicPr>
          <p:cNvPr id="4" name="Picture 3">
            <a:extLst>
              <a:ext uri="{FF2B5EF4-FFF2-40B4-BE49-F238E27FC236}">
                <a16:creationId xmlns:a16="http://schemas.microsoft.com/office/drawing/2014/main" id="{FC8AFD64-0D82-6C31-E960-FA61CE4915B4}"/>
              </a:ext>
            </a:extLst>
          </p:cNvPr>
          <p:cNvPicPr>
            <a:picLocks noChangeAspect="1"/>
          </p:cNvPicPr>
          <p:nvPr/>
        </p:nvPicPr>
        <p:blipFill>
          <a:blip r:embed="rId3"/>
          <a:stretch>
            <a:fillRect/>
          </a:stretch>
        </p:blipFill>
        <p:spPr>
          <a:xfrm>
            <a:off x="3376233" y="361522"/>
            <a:ext cx="5439534" cy="6134956"/>
          </a:xfrm>
          <a:prstGeom prst="rect">
            <a:avLst/>
          </a:prstGeom>
        </p:spPr>
      </p:pic>
    </p:spTree>
    <p:extLst>
      <p:ext uri="{BB962C8B-B14F-4D97-AF65-F5344CB8AC3E}">
        <p14:creationId xmlns:p14="http://schemas.microsoft.com/office/powerpoint/2010/main" val="1996413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1065" t="5509" r="44254" b="33927"/>
          <a:stretch/>
        </p:blipFill>
        <p:spPr>
          <a:xfrm>
            <a:off x="2424876" y="1804252"/>
            <a:ext cx="1946127" cy="2259292"/>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4457999" y="2904820"/>
            <a:ext cx="3570333" cy="584775"/>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Erika C.B. Morales</a:t>
            </a:r>
            <a:endParaRPr lang="en-US" sz="32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9" name="TextBox 8">
            <a:extLst>
              <a:ext uri="{FF2B5EF4-FFF2-40B4-BE49-F238E27FC236}">
                <a16:creationId xmlns:a16="http://schemas.microsoft.com/office/drawing/2014/main" id="{59D4D7D0-BE5F-495B-AE30-C6BBEBAAC72D}"/>
              </a:ext>
            </a:extLst>
          </p:cNvPr>
          <p:cNvSpPr txBox="1"/>
          <p:nvPr/>
        </p:nvSpPr>
        <p:spPr>
          <a:xfrm>
            <a:off x="2334650" y="3540324"/>
            <a:ext cx="9988730" cy="52322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Arial"/>
              </a:rPr>
              <a:t>Partner, Morales + Morales Partners</a:t>
            </a:r>
            <a:endParaRPr lang="en-US" sz="2800" b="0" i="0" u="none" strike="noStrike" kern="1200" cap="none" spc="0" normalizeH="0" baseline="0" noProof="0">
              <a:ln>
                <a:noFill/>
              </a:ln>
              <a:solidFill>
                <a:srgbClr val="000000"/>
              </a:solidFill>
              <a:effectLst/>
              <a:uLnTx/>
              <a:uFillTx/>
              <a:latin typeface="Calibri" panose="020F0502020204030204"/>
              <a:cs typeface="Arial"/>
            </a:endParaRPr>
          </a:p>
        </p:txBody>
      </p:sp>
    </p:spTree>
    <p:extLst>
      <p:ext uri="{BB962C8B-B14F-4D97-AF65-F5344CB8AC3E}">
        <p14:creationId xmlns:p14="http://schemas.microsoft.com/office/powerpoint/2010/main" val="1533382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3339376"/>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rgbClr val="FFFFFF"/>
                </a:solidFill>
                <a:latin typeface="Calibri" panose="020F0502020204030204"/>
                <a:cs typeface="Calibri"/>
              </a:rPr>
              <a:t>Welcome, Agenda Review, and Purpose </a:t>
            </a:r>
            <a:endParaRPr lang="en-US">
              <a:solidFill>
                <a:srgbClr val="000000"/>
              </a:solidFill>
              <a:latin typeface="Calibri" panose="020F0502020204030204"/>
              <a:cs typeface="Calibri"/>
            </a:endParaRPr>
          </a:p>
          <a:p>
            <a:pPr algn="ctr">
              <a:spcAft>
                <a:spcPts val="600"/>
              </a:spcAft>
              <a:defRPr/>
            </a:pPr>
            <a:endParaRPr lang="en-US" sz="4000" b="1">
              <a:solidFill>
                <a:srgbClr val="FFFFFF"/>
              </a:solidFill>
              <a:latin typeface="Calibri" panose="020F0502020204030204"/>
              <a:cs typeface="Calibri"/>
            </a:endParaRPr>
          </a:p>
          <a:p>
            <a:pPr algn="ctr">
              <a:spcAft>
                <a:spcPts val="600"/>
              </a:spcAft>
              <a:defRPr/>
            </a:pPr>
            <a:endParaRPr lang="en-US" sz="4000" b="1">
              <a:solidFill>
                <a:srgbClr val="FFFFFF"/>
              </a:solidFill>
              <a:latin typeface="Calibri" panose="020F0502020204030204"/>
              <a:cs typeface="Calibri"/>
            </a:endParaRPr>
          </a:p>
          <a:p>
            <a:pPr algn="ctr">
              <a:spcAft>
                <a:spcPts val="600"/>
              </a:spcAft>
              <a:defRPr/>
            </a:pPr>
            <a:r>
              <a:rPr lang="en-US" sz="2400" b="1">
                <a:solidFill>
                  <a:srgbClr val="FFFFFF"/>
                </a:solidFill>
                <a:ea typeface="+mn-lt"/>
                <a:cs typeface="+mn-lt"/>
              </a:rPr>
              <a:t>Zero-Emission Truck (ZET) Working Group</a:t>
            </a:r>
          </a:p>
          <a:p>
            <a:pPr algn="ctr">
              <a:spcAft>
                <a:spcPts val="600"/>
              </a:spcAft>
              <a:defRPr/>
            </a:pPr>
            <a:r>
              <a:rPr lang="en-US" sz="2400" b="1">
                <a:solidFill>
                  <a:srgbClr val="FFFFFF"/>
                </a:solidFill>
                <a:latin typeface="Calibri" panose="020F0502020204030204"/>
                <a:cs typeface="Calibri"/>
              </a:rPr>
              <a:t>Long Beach – East Los Angeles Corridor Task Force</a:t>
            </a:r>
            <a:endParaRPr lang="en-US" sz="2400" b="1">
              <a:solidFill>
                <a:srgbClr val="FFFFFF"/>
              </a:solidFill>
              <a:latin typeface="Calibri" panose="020F0502020204030204"/>
              <a:ea typeface="Calibri"/>
              <a:cs typeface="Calibri"/>
            </a:endParaRPr>
          </a:p>
          <a:p>
            <a:pPr algn="ctr">
              <a:spcAft>
                <a:spcPts val="600"/>
              </a:spcAft>
              <a:defRPr/>
            </a:pPr>
            <a:endParaRPr lang="en-US">
              <a:cs typeface="Calibri"/>
            </a:endParaRPr>
          </a:p>
        </p:txBody>
      </p:sp>
    </p:spTree>
    <p:extLst>
      <p:ext uri="{BB962C8B-B14F-4D97-AF65-F5344CB8AC3E}">
        <p14:creationId xmlns:p14="http://schemas.microsoft.com/office/powerpoint/2010/main" val="801734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p:txBody>
          <a:bodyPr/>
          <a:lstStyle/>
          <a:p>
            <a:r>
              <a:rPr lang="en-US"/>
              <a:t>Meeting Objectives</a:t>
            </a: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09222" y="1208689"/>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mn-lt"/>
                <a:cs typeface="+mn-lt"/>
              </a:rPr>
              <a:t>Provide an Overview of the ZET Working Group Accomplishments</a:t>
            </a:r>
          </a:p>
          <a:p>
            <a:endParaRPr lang="en-US"/>
          </a:p>
          <a:p>
            <a:r>
              <a:rPr lang="en-US" sz="2400">
                <a:ea typeface="+mn-lt"/>
                <a:cs typeface="+mn-lt"/>
              </a:rPr>
              <a:t>Present and discuss the ZET Recommended Projects &amp; Programs in the Draft LB-ELA Corridor Investment Plan </a:t>
            </a:r>
          </a:p>
          <a:p>
            <a:pPr marL="0" indent="0">
              <a:buNone/>
            </a:pPr>
            <a:endParaRPr lang="en-US" sz="2600">
              <a:ea typeface="+mn-lt"/>
              <a:cs typeface="+mn-lt"/>
            </a:endParaRPr>
          </a:p>
          <a:p>
            <a:r>
              <a:rPr lang="en-US" sz="2600">
                <a:ea typeface="+mn-lt"/>
                <a:cs typeface="+mn-lt"/>
              </a:rPr>
              <a:t>Present and discuss the Mobile Source Pollution Reduction Review Committee (MSRC) Cooperative Agreement and joint Request for Proposal (RFP)</a:t>
            </a:r>
          </a:p>
          <a:p>
            <a:endParaRPr lang="en-US" sz="2400">
              <a:solidFill>
                <a:srgbClr val="929292"/>
              </a:solidFill>
              <a:ea typeface="Calibri" panose="020F0502020204030204"/>
              <a:cs typeface="Calibri"/>
            </a:endParaRPr>
          </a:p>
          <a:p>
            <a:pPr marL="0" indent="0">
              <a:buNone/>
            </a:pPr>
            <a:endParaRPr lang="en-US" sz="2400">
              <a:ea typeface="Calibri" panose="020F0502020204030204"/>
              <a:cs typeface="Calibri"/>
            </a:endParaRPr>
          </a:p>
          <a:p>
            <a:endParaRPr lang="en-US" sz="2400">
              <a:ea typeface="Calibri" panose="020F0502020204030204"/>
              <a:cs typeface="Calibri"/>
            </a:endParaRPr>
          </a:p>
          <a:p>
            <a:pPr lvl="1"/>
            <a:endParaRPr lang="en-US" sz="2000">
              <a:ea typeface="Calibri" panose="020F0502020204030204"/>
              <a:cs typeface="Calibri"/>
            </a:endParaRPr>
          </a:p>
          <a:p>
            <a:pPr lvl="1"/>
            <a:endParaRPr lang="en-US" sz="1900">
              <a:ea typeface="Calibri" panose="020F0502020204030204"/>
              <a:cs typeface="Calibri"/>
            </a:endParaRPr>
          </a:p>
          <a:p>
            <a:pPr lvl="1"/>
            <a:endParaRPr lang="en-US" b="1">
              <a:ea typeface="Calibri" panose="020F0502020204030204"/>
              <a:cs typeface="Calibri"/>
            </a:endParaRPr>
          </a:p>
          <a:p>
            <a:pPr marL="0" indent="0">
              <a:buNone/>
            </a:pPr>
            <a:endParaRPr lang="en-US" sz="2400">
              <a:ea typeface="Calibri" panose="020F0502020204030204"/>
              <a:cs typeface="Calibri"/>
            </a:endParaRPr>
          </a:p>
        </p:txBody>
      </p:sp>
    </p:spTree>
    <p:extLst>
      <p:ext uri="{BB962C8B-B14F-4D97-AF65-F5344CB8AC3E}">
        <p14:creationId xmlns:p14="http://schemas.microsoft.com/office/powerpoint/2010/main" val="2150667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3777645509"/>
              </p:ext>
            </p:extLst>
          </p:nvPr>
        </p:nvGraphicFramePr>
        <p:xfrm>
          <a:off x="443345" y="1317408"/>
          <a:ext cx="6011020" cy="4753992"/>
        </p:xfrm>
        <a:graphic>
          <a:graphicData uri="http://schemas.openxmlformats.org/drawingml/2006/table">
            <a:tbl>
              <a:tblPr firstRow="1" firstCol="1" bandRow="1"/>
              <a:tblGrid>
                <a:gridCol w="961431">
                  <a:extLst>
                    <a:ext uri="{9D8B030D-6E8A-4147-A177-3AD203B41FA5}">
                      <a16:colId xmlns:a16="http://schemas.microsoft.com/office/drawing/2014/main" val="984520195"/>
                    </a:ext>
                  </a:extLst>
                </a:gridCol>
                <a:gridCol w="5049589">
                  <a:extLst>
                    <a:ext uri="{9D8B030D-6E8A-4147-A177-3AD203B41FA5}">
                      <a16:colId xmlns:a16="http://schemas.microsoft.com/office/drawing/2014/main" val="2901526785"/>
                    </a:ext>
                  </a:extLst>
                </a:gridCol>
              </a:tblGrid>
              <a:tr h="1751313">
                <a:tc>
                  <a:txBody>
                    <a:bodyPr/>
                    <a:lstStyle/>
                    <a:p>
                      <a:pPr marL="0" marR="0">
                        <a:spcBef>
                          <a:spcPts val="0"/>
                        </a:spcBef>
                        <a:spcAft>
                          <a:spcPts val="0"/>
                        </a:spcAft>
                      </a:pPr>
                      <a:r>
                        <a:rPr lang="en-US" sz="2000" b="1">
                          <a:effectLst/>
                          <a:latin typeface="Calibri"/>
                          <a:ea typeface="Yu Mincho"/>
                          <a:cs typeface="Arial"/>
                        </a:rPr>
                        <a:t>1:00pm</a:t>
                      </a:r>
                    </a:p>
                    <a:p>
                      <a:pPr marL="0" marR="0">
                        <a:spcBef>
                          <a:spcPts val="0"/>
                        </a:spcBef>
                        <a:spcAft>
                          <a:spcPts val="0"/>
                        </a:spcAft>
                      </a:pPr>
                      <a:endParaRPr lang="en-US" sz="2000" b="1">
                        <a:effectLst/>
                        <a:latin typeface="Calibri"/>
                        <a:ea typeface="Yu Mincho"/>
                        <a:cs typeface="Arial"/>
                      </a:endParaRPr>
                    </a:p>
                    <a:p>
                      <a:pPr marL="0" marR="0">
                        <a:spcBef>
                          <a:spcPts val="0"/>
                        </a:spcBef>
                        <a:spcAft>
                          <a:spcPts val="0"/>
                        </a:spcAft>
                      </a:pPr>
                      <a:endParaRPr lang="en-US" sz="2000" b="1">
                        <a:effectLst/>
                        <a:latin typeface="Calibri"/>
                        <a:ea typeface="Yu Mincho"/>
                        <a:cs typeface="Arial"/>
                      </a:endParaRPr>
                    </a:p>
                    <a:p>
                      <a:pPr marL="0" marR="0">
                        <a:spcBef>
                          <a:spcPts val="0"/>
                        </a:spcBef>
                        <a:spcAft>
                          <a:spcPts val="0"/>
                        </a:spcAft>
                      </a:pPr>
                      <a:r>
                        <a:rPr lang="en-US" sz="20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2000" b="0">
                          <a:effectLst/>
                          <a:latin typeface="Calibri"/>
                          <a:ea typeface="Yu Mincho"/>
                          <a:cs typeface="Times New Roman"/>
                        </a:rPr>
                        <a:t>Welcome, Agenda Review, and Purpose of the</a:t>
                      </a:r>
                      <a:br>
                        <a:rPr lang="en-US" sz="2000" b="0">
                          <a:effectLst/>
                          <a:latin typeface="Calibri"/>
                          <a:ea typeface="Yu Mincho"/>
                          <a:cs typeface="Times New Roman"/>
                        </a:rPr>
                      </a:br>
                      <a:r>
                        <a:rPr lang="en-US" sz="2000" b="0">
                          <a:effectLst/>
                          <a:latin typeface="Calibri"/>
                          <a:ea typeface="Yu Mincho"/>
                          <a:cs typeface="Times New Roman"/>
                        </a:rPr>
                        <a:t>Zero-Emission Truck Working Group </a:t>
                      </a:r>
                    </a:p>
                    <a:p>
                      <a:pPr marL="0" marR="91440" lvl="0" indent="0">
                        <a:spcBef>
                          <a:spcPts val="0"/>
                        </a:spcBef>
                        <a:spcAft>
                          <a:spcPts val="0"/>
                        </a:spcAft>
                        <a:buNone/>
                      </a:pPr>
                      <a:endParaRPr lang="en-US" sz="2000" b="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2000" b="0">
                          <a:effectLst/>
                          <a:latin typeface="Calibri"/>
                          <a:ea typeface="Yu Mincho"/>
                          <a:cs typeface="Times New Roman"/>
                        </a:rPr>
                        <a:t>Agenda Item #1: Metro Update</a:t>
                      </a:r>
                      <a:endParaRPr lang="en-US" sz="2000" b="0" kern="1200">
                        <a:solidFill>
                          <a:schemeClr val="tx1"/>
                        </a:solidFill>
                        <a:effectLst/>
                        <a:latin typeface="+mn-lt"/>
                        <a:ea typeface="Yu Mincho"/>
                        <a:cs typeface="Arial"/>
                      </a:endParaRPr>
                    </a:p>
                    <a:p>
                      <a:pPr marL="800100" marR="91440" lvl="1" indent="-342900" algn="l">
                        <a:lnSpc>
                          <a:spcPct val="100000"/>
                        </a:lnSpc>
                        <a:spcBef>
                          <a:spcPts val="0"/>
                        </a:spcBef>
                        <a:spcAft>
                          <a:spcPts val="0"/>
                        </a:spcAft>
                        <a:buClrTx/>
                        <a:buSzTx/>
                        <a:buAutoNum type="romanLcPeriod"/>
                      </a:pPr>
                      <a:endParaRPr lang="en-US" sz="2000" b="0" i="0" u="none" strike="noStrike" kern="1200" noProof="0">
                        <a:solidFill>
                          <a:schemeClr val="tx1"/>
                        </a:solidFill>
                        <a:effectLst/>
                        <a:latin typeface="Calibri"/>
                      </a:endParaRPr>
                    </a:p>
                    <a:p>
                      <a:pPr marL="0" marR="91440" lvl="0" indent="0" algn="l">
                        <a:lnSpc>
                          <a:spcPct val="100000"/>
                        </a:lnSpc>
                        <a:spcBef>
                          <a:spcPts val="0"/>
                        </a:spcBef>
                        <a:spcAft>
                          <a:spcPts val="0"/>
                        </a:spcAft>
                        <a:buClr>
                          <a:srgbClr val="000000"/>
                        </a:buClr>
                        <a:buSzTx/>
                        <a:buFont typeface="Arial,Sans-Serif"/>
                        <a:buNone/>
                      </a:pPr>
                      <a:endParaRPr lang="en-US" sz="20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2665738">
                <a:tc>
                  <a:txBody>
                    <a:bodyPr/>
                    <a:lstStyle/>
                    <a:p>
                      <a:pPr marL="0" marR="0" lvl="0" indent="0" algn="l" rtl="0" eaLnBrk="1" fontAlgn="auto" latinLnBrk="0" hangingPunct="1">
                        <a:lnSpc>
                          <a:spcPct val="100000"/>
                        </a:lnSpc>
                        <a:spcBef>
                          <a:spcPts val="0"/>
                        </a:spcBef>
                        <a:spcAft>
                          <a:spcPts val="0"/>
                        </a:spcAft>
                        <a:buClrTx/>
                        <a:buSzTx/>
                        <a:buFontTx/>
                        <a:buNone/>
                      </a:pPr>
                      <a:r>
                        <a:rPr lang="es-US" sz="2000" b="1">
                          <a:effectLst/>
                          <a:latin typeface="Calibri"/>
                          <a:ea typeface="Yu Mincho"/>
                          <a:cs typeface="Arial"/>
                        </a:rPr>
                        <a:t>1:15pm</a:t>
                      </a:r>
                    </a:p>
                    <a:p>
                      <a:pPr marL="0" marR="0" lvl="0" indent="0" algn="l">
                        <a:lnSpc>
                          <a:spcPct val="100000"/>
                        </a:lnSpc>
                        <a:spcBef>
                          <a:spcPts val="0"/>
                        </a:spcBef>
                        <a:spcAft>
                          <a:spcPts val="0"/>
                        </a:spcAft>
                        <a:buClrTx/>
                        <a:buSzTx/>
                        <a:buFontTx/>
                        <a:buNone/>
                      </a:pPr>
                      <a:endParaRPr lang="es-US" sz="20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2000" b="1">
                        <a:effectLst/>
                        <a:latin typeface="Calibri"/>
                        <a:ea typeface="Yu Mincho"/>
                        <a:cs typeface="Arial"/>
                      </a:endParaRPr>
                    </a:p>
                    <a:p>
                      <a:pPr marL="0" marR="0" lvl="0" indent="0" algn="l">
                        <a:lnSpc>
                          <a:spcPct val="100000"/>
                        </a:lnSpc>
                        <a:spcBef>
                          <a:spcPts val="0"/>
                        </a:spcBef>
                        <a:spcAft>
                          <a:spcPts val="0"/>
                        </a:spcAft>
                        <a:buClrTx/>
                        <a:buSzTx/>
                        <a:buFontTx/>
                        <a:buNone/>
                      </a:pPr>
                      <a:r>
                        <a:rPr lang="es-US" sz="2000" b="1">
                          <a:effectLst/>
                          <a:latin typeface="Calibri"/>
                          <a:ea typeface="Yu Mincho"/>
                          <a:cs typeface="Arial"/>
                        </a:rPr>
                        <a:t>2:00pm</a:t>
                      </a:r>
                      <a:endParaRPr lang="es-US" sz="2000"/>
                    </a:p>
                    <a:p>
                      <a:pPr marL="0" marR="0" lvl="0" indent="0" algn="l">
                        <a:lnSpc>
                          <a:spcPct val="100000"/>
                        </a:lnSpc>
                        <a:spcBef>
                          <a:spcPts val="0"/>
                        </a:spcBef>
                        <a:spcAft>
                          <a:spcPts val="0"/>
                        </a:spcAft>
                        <a:buClrTx/>
                        <a:buSzTx/>
                        <a:buFontTx/>
                        <a:buNone/>
                      </a:pPr>
                      <a:endParaRPr lang="es-US" sz="2000" b="1">
                        <a:effectLst/>
                        <a:latin typeface="Calibri"/>
                        <a:ea typeface="Yu Mincho"/>
                        <a:cs typeface="Arial"/>
                      </a:endParaRPr>
                    </a:p>
                  </a:txBody>
                  <a:tcPr marL="59388" marR="59388" marT="0" marB="0">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noProof="0">
                          <a:solidFill>
                            <a:schemeClr val="tx1"/>
                          </a:solidFill>
                          <a:effectLst/>
                          <a:latin typeface="Calibri"/>
                        </a:rPr>
                        <a:t>Agenda Item #2: </a:t>
                      </a:r>
                      <a:r>
                        <a:rPr lang="en-US" sz="2000" b="0" i="0" u="none" strike="noStrike" kern="1200" noProof="0">
                          <a:solidFill>
                            <a:schemeClr val="tx1"/>
                          </a:solidFill>
                          <a:effectLst/>
                          <a:latin typeface="+mn-lt"/>
                        </a:rPr>
                        <a:t>ZET Recommended Projects &amp; Programs </a:t>
                      </a:r>
                      <a:r>
                        <a:rPr lang="en-US" sz="2000" b="0" i="0" u="none" strike="noStrike" kern="1200" noProof="0">
                          <a:solidFill>
                            <a:schemeClr val="tx1"/>
                          </a:solidFill>
                          <a:effectLst/>
                          <a:latin typeface="Calibri"/>
                        </a:rPr>
                        <a:t>in the Investment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noProof="0">
                        <a:solidFill>
                          <a:schemeClr val="tx1"/>
                        </a:solidFill>
                        <a:effectLst/>
                        <a:latin typeface="Calibri"/>
                      </a:endParaRPr>
                    </a:p>
                    <a:p>
                      <a:pPr marL="0" lvl="0" indent="0">
                        <a:buFont typeface="Arial" panose="020B0604020202020204" pitchFamily="34" charset="0"/>
                        <a:buNone/>
                      </a:pPr>
                      <a:r>
                        <a:rPr lang="en-US" sz="2000" b="0" i="0" u="none" strike="noStrike" noProof="0">
                          <a:solidFill>
                            <a:schemeClr val="tx1"/>
                          </a:solidFill>
                          <a:effectLst/>
                          <a:latin typeface="+mn-lt"/>
                        </a:rPr>
                        <a:t>Agenda Item #3: Mobile Source Air Pollution Reduction Review Committee (MSRC) -Cooperative Agreement and joint </a:t>
                      </a:r>
                      <a:r>
                        <a:rPr lang="en-US" sz="2000" b="0" i="0" u="none" strike="noStrike" noProof="0">
                          <a:solidFill>
                            <a:srgbClr val="000000"/>
                          </a:solidFill>
                          <a:effectLst/>
                          <a:latin typeface="+mn-lt"/>
                        </a:rPr>
                        <a:t>Request for Proposal (RFP)</a:t>
                      </a:r>
                      <a:endParaRPr lang="en-US" sz="20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r h="259454">
                <a:tc>
                  <a:txBody>
                    <a:bodyPr/>
                    <a:lstStyle/>
                    <a:p>
                      <a:pPr marL="0" lvl="0" indent="0" algn="l">
                        <a:lnSpc>
                          <a:spcPct val="100000"/>
                        </a:lnSpc>
                        <a:spcBef>
                          <a:spcPts val="0"/>
                        </a:spcBef>
                        <a:spcAft>
                          <a:spcPts val="0"/>
                        </a:spcAft>
                        <a:buNone/>
                      </a:pPr>
                      <a:endParaRPr lang="en-US" sz="1600" b="1">
                        <a:effectLst/>
                        <a:latin typeface="+mn-lt"/>
                        <a:ea typeface="Yu Mincho"/>
                        <a:cs typeface="Arial"/>
                      </a:endParaRPr>
                    </a:p>
                  </a:txBody>
                  <a:tcPr marL="59388" marR="59388" marT="0" marB="0">
                    <a:lnL w="0">
                      <a:noFill/>
                    </a:lnL>
                    <a:lnR w="0">
                      <a:noFill/>
                    </a:lnR>
                    <a:lnT w="0">
                      <a:noFill/>
                    </a:lnT>
                    <a:lnB w="0">
                      <a:noFill/>
                    </a:lnB>
                  </a:tcPr>
                </a:tc>
                <a:tc>
                  <a:txBody>
                    <a:bodyPr/>
                    <a:lstStyle/>
                    <a:p>
                      <a:pPr marL="457200" lvl="1" indent="0" algn="l">
                        <a:lnSpc>
                          <a:spcPct val="90000"/>
                        </a:lnSpc>
                        <a:spcBef>
                          <a:spcPts val="500"/>
                        </a:spcBef>
                        <a:spcAft>
                          <a:spcPts val="0"/>
                        </a:spcAft>
                        <a:buNone/>
                      </a:pPr>
                      <a:endParaRPr lang="en-US" sz="1600" b="0" i="0" u="none" strike="noStrike" kern="1200" noProof="0">
                        <a:solidFill>
                          <a:schemeClr val="tx1"/>
                        </a:solidFill>
                        <a:effectLst/>
                        <a:latin typeface="Calibri"/>
                      </a:endParaRPr>
                    </a:p>
                  </a:txBody>
                  <a:tcPr marL="59388" marR="59388" marT="0" marB="0">
                    <a:lnL w="0">
                      <a:noFill/>
                    </a:lnL>
                    <a:lnR w="0">
                      <a:noFill/>
                    </a:lnR>
                    <a:lnT w="0">
                      <a:noFill/>
                    </a:lnT>
                    <a:lnB w="0">
                      <a:noFill/>
                    </a:lnB>
                  </a:tcPr>
                </a:tc>
                <a:extLst>
                  <a:ext uri="{0D108BD9-81ED-4DB2-BD59-A6C34878D82A}">
                    <a16:rowId xmlns:a16="http://schemas.microsoft.com/office/drawing/2014/main" val="2839472078"/>
                  </a:ext>
                </a:extLst>
              </a:tr>
            </a:tbl>
          </a:graphicData>
        </a:graphic>
      </p:graphicFrame>
      <p:graphicFrame>
        <p:nvGraphicFramePr>
          <p:cNvPr id="3" name="Table 2">
            <a:extLst>
              <a:ext uri="{FF2B5EF4-FFF2-40B4-BE49-F238E27FC236}">
                <a16:creationId xmlns:a16="http://schemas.microsoft.com/office/drawing/2014/main" id="{C9D7D2FF-FE24-5BBE-6B2D-11A79F2CAA4B}"/>
              </a:ext>
            </a:extLst>
          </p:cNvPr>
          <p:cNvGraphicFramePr>
            <a:graphicFrameLocks noGrp="1"/>
          </p:cNvGraphicFramePr>
          <p:nvPr>
            <p:extLst>
              <p:ext uri="{D42A27DB-BD31-4B8C-83A1-F6EECF244321}">
                <p14:modId xmlns:p14="http://schemas.microsoft.com/office/powerpoint/2010/main" val="3587214748"/>
              </p:ext>
            </p:extLst>
          </p:nvPr>
        </p:nvGraphicFramePr>
        <p:xfrm>
          <a:off x="7419994" y="934106"/>
          <a:ext cx="5777877" cy="1817225"/>
        </p:xfrm>
        <a:graphic>
          <a:graphicData uri="http://schemas.openxmlformats.org/drawingml/2006/table">
            <a:tbl>
              <a:tblPr firstRow="1" firstCol="1" bandRow="1"/>
              <a:tblGrid>
                <a:gridCol w="1225671">
                  <a:extLst>
                    <a:ext uri="{9D8B030D-6E8A-4147-A177-3AD203B41FA5}">
                      <a16:colId xmlns:a16="http://schemas.microsoft.com/office/drawing/2014/main" val="984520195"/>
                    </a:ext>
                  </a:extLst>
                </a:gridCol>
                <a:gridCol w="4552206">
                  <a:extLst>
                    <a:ext uri="{9D8B030D-6E8A-4147-A177-3AD203B41FA5}">
                      <a16:colId xmlns:a16="http://schemas.microsoft.com/office/drawing/2014/main" val="2901526785"/>
                    </a:ext>
                  </a:extLst>
                </a:gridCol>
              </a:tblGrid>
              <a:tr h="293225">
                <a:tc>
                  <a:txBody>
                    <a:bodyPr/>
                    <a:lstStyle/>
                    <a:p>
                      <a:pPr marL="0" marR="0">
                        <a:spcBef>
                          <a:spcPts val="0"/>
                        </a:spcBef>
                        <a:spcAft>
                          <a:spcPts val="0"/>
                        </a:spcAft>
                      </a:pPr>
                      <a:endParaRPr lang="en-US" sz="2000" b="1">
                        <a:effectLst/>
                        <a:latin typeface="Calibri"/>
                        <a:ea typeface="Yu Mincho"/>
                        <a:cs typeface="Arial"/>
                      </a:endParaRPr>
                    </a:p>
                  </a:txBody>
                  <a:tcPr marL="59388" marR="59388" marT="0" marB="0">
                    <a:lnL>
                      <a:noFill/>
                    </a:lnL>
                    <a:lnR>
                      <a:noFill/>
                    </a:lnR>
                    <a:lnT>
                      <a:noFill/>
                    </a:lnT>
                    <a:lnB>
                      <a:noFill/>
                    </a:lnB>
                  </a:tcPr>
                </a:tc>
                <a:tc>
                  <a:txBody>
                    <a:bodyPr/>
                    <a:lstStyle/>
                    <a:p>
                      <a:pPr marL="0" marR="91440" lvl="0" indent="0" algn="l">
                        <a:lnSpc>
                          <a:spcPct val="100000"/>
                        </a:lnSpc>
                        <a:spcBef>
                          <a:spcPts val="0"/>
                        </a:spcBef>
                        <a:spcAft>
                          <a:spcPts val="0"/>
                        </a:spcAft>
                        <a:buClrTx/>
                        <a:buSzTx/>
                        <a:buFontTx/>
                        <a:buNone/>
                      </a:pPr>
                      <a:endParaRPr lang="en-US" sz="2000" b="0">
                        <a:effectLst/>
                        <a:latin typeface="Calibri"/>
                        <a:ea typeface="Yu Mincho"/>
                        <a:cs typeface="Times New Roman"/>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72899">
                <a:tc>
                  <a:txBody>
                    <a:bodyPr/>
                    <a:lstStyle/>
                    <a:p>
                      <a:pPr marL="0" marR="0" lvl="0" indent="0" algn="l" rtl="0" eaLnBrk="1" fontAlgn="auto" latinLnBrk="0" hangingPunct="1">
                        <a:lnSpc>
                          <a:spcPct val="100000"/>
                        </a:lnSpc>
                        <a:spcBef>
                          <a:spcPts val="0"/>
                        </a:spcBef>
                        <a:spcAft>
                          <a:spcPts val="0"/>
                        </a:spcAft>
                        <a:buClrTx/>
                        <a:buSzTx/>
                        <a:buFontTx/>
                        <a:buNone/>
                      </a:pPr>
                      <a:r>
                        <a:rPr lang="es-US" sz="2000" b="1">
                          <a:effectLst/>
                          <a:latin typeface="Calibri"/>
                          <a:ea typeface="Yu Mincho"/>
                          <a:cs typeface="Arial"/>
                        </a:rPr>
                        <a:t>2:15pm</a:t>
                      </a:r>
                    </a:p>
                    <a:p>
                      <a:pPr marL="0" marR="0" lvl="0" indent="0" algn="l">
                        <a:lnSpc>
                          <a:spcPct val="100000"/>
                        </a:lnSpc>
                        <a:spcBef>
                          <a:spcPts val="0"/>
                        </a:spcBef>
                        <a:spcAft>
                          <a:spcPts val="0"/>
                        </a:spcAft>
                        <a:buClrTx/>
                        <a:buSzTx/>
                        <a:buFontTx/>
                        <a:buNone/>
                      </a:pPr>
                      <a:endParaRPr lang="es-US" sz="20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2000" b="1">
                        <a:effectLst/>
                        <a:latin typeface="Calibri"/>
                        <a:ea typeface="Yu Mincho"/>
                        <a:cs typeface="Arial"/>
                      </a:endParaRPr>
                    </a:p>
                    <a:p>
                      <a:pPr marL="0" marR="0" lvl="0" indent="0" algn="l">
                        <a:lnSpc>
                          <a:spcPct val="100000"/>
                        </a:lnSpc>
                        <a:spcBef>
                          <a:spcPts val="0"/>
                        </a:spcBef>
                        <a:spcAft>
                          <a:spcPts val="0"/>
                        </a:spcAft>
                        <a:buClrTx/>
                        <a:buSzTx/>
                        <a:buFontTx/>
                        <a:buNone/>
                      </a:pPr>
                      <a:r>
                        <a:rPr lang="es-US" sz="2000" b="1">
                          <a:effectLst/>
                          <a:latin typeface="Calibri"/>
                          <a:ea typeface="Yu Mincho"/>
                          <a:cs typeface="Arial"/>
                        </a:rPr>
                        <a:t>2:30pm</a:t>
                      </a:r>
                      <a:endParaRPr lang="es-US" sz="2000"/>
                    </a:p>
                  </a:txBody>
                  <a:tcPr marL="59388" marR="59388" marT="0" marB="0">
                    <a:lnL>
                      <a:noFill/>
                    </a:lnL>
                    <a:lnR>
                      <a:noFill/>
                    </a:lnR>
                    <a:lnT>
                      <a:noFill/>
                    </a:lnT>
                    <a:lnB>
                      <a:noFill/>
                    </a:lnB>
                  </a:tcPr>
                </a:tc>
                <a:tc>
                  <a:txBody>
                    <a:bodyPr/>
                    <a:lstStyle/>
                    <a:p>
                      <a:pPr lvl="0">
                        <a:buNone/>
                      </a:pPr>
                      <a:r>
                        <a:rPr lang="en-US" sz="2000" b="0" i="0" u="none" strike="noStrike" kern="1200" noProof="0">
                          <a:solidFill>
                            <a:schemeClr val="tx1"/>
                          </a:solidFill>
                          <a:effectLst/>
                          <a:latin typeface="Calibri"/>
                        </a:rPr>
                        <a:t>Closing Remarks &amp; Next Steps</a:t>
                      </a:r>
                      <a:endParaRPr lang="en-US" sz="2000" b="0"/>
                    </a:p>
                    <a:p>
                      <a:pPr lvl="0">
                        <a:buNone/>
                      </a:pPr>
                      <a:endParaRPr lang="en-US" sz="2000" b="0" i="0" u="none" strike="noStrike" kern="1200" noProof="0">
                        <a:solidFill>
                          <a:schemeClr val="tx1"/>
                        </a:solidFill>
                        <a:effectLst/>
                        <a:latin typeface="Calibri"/>
                      </a:endParaRPr>
                    </a:p>
                    <a:p>
                      <a:pPr lvl="0">
                        <a:buNone/>
                      </a:pPr>
                      <a:endParaRPr lang="en-US" sz="2000" b="0" i="0" u="none" strike="noStrike" kern="1200" noProof="0">
                        <a:solidFill>
                          <a:schemeClr val="tx1"/>
                        </a:solidFill>
                        <a:effectLst/>
                        <a:latin typeface="Calibri"/>
                      </a:endParaRPr>
                    </a:p>
                    <a:p>
                      <a:pPr lvl="0">
                        <a:buNone/>
                      </a:pPr>
                      <a:r>
                        <a:rPr lang="en-US" sz="2000" b="0" i="0" u="none" strike="noStrike" kern="1200" noProof="0">
                          <a:solidFill>
                            <a:schemeClr val="tx1"/>
                          </a:solidFill>
                          <a:effectLst/>
                          <a:latin typeface="Calibri"/>
                        </a:rPr>
                        <a:t>Adjournment</a:t>
                      </a:r>
                    </a:p>
                  </a:txBody>
                  <a:tcPr marL="59388" marR="59388" marT="0" marB="0">
                    <a:lnL>
                      <a:noFill/>
                    </a:lnL>
                    <a:lnR>
                      <a:noFill/>
                    </a:lnR>
                    <a:lnT>
                      <a:noFill/>
                    </a:lnT>
                    <a:lnB>
                      <a:noFill/>
                    </a:lnB>
                  </a:tcPr>
                </a:tc>
                <a:extLst>
                  <a:ext uri="{0D108BD9-81ED-4DB2-BD59-A6C34878D82A}">
                    <a16:rowId xmlns:a16="http://schemas.microsoft.com/office/drawing/2014/main" val="3090728760"/>
                  </a:ext>
                </a:extLst>
              </a:tr>
              <a:tr h="293225">
                <a:tc>
                  <a:txBody>
                    <a:bodyPr/>
                    <a:lstStyle/>
                    <a:p>
                      <a:pPr marL="0" lvl="0" indent="0" algn="l">
                        <a:lnSpc>
                          <a:spcPct val="100000"/>
                        </a:lnSpc>
                        <a:spcBef>
                          <a:spcPts val="0"/>
                        </a:spcBef>
                        <a:spcAft>
                          <a:spcPts val="0"/>
                        </a:spcAft>
                        <a:buNone/>
                      </a:pPr>
                      <a:endParaRPr lang="en-US" sz="1600" b="1">
                        <a:effectLst/>
                        <a:latin typeface="+mn-lt"/>
                        <a:ea typeface="Yu Mincho"/>
                        <a:cs typeface="Arial"/>
                      </a:endParaRPr>
                    </a:p>
                  </a:txBody>
                  <a:tcPr marL="59388" marR="59388" marT="0" marB="0">
                    <a:lnL w="0">
                      <a:noFill/>
                    </a:lnL>
                    <a:lnR w="0">
                      <a:noFill/>
                    </a:lnR>
                    <a:lnT w="0">
                      <a:noFill/>
                    </a:lnT>
                    <a:lnB w="0">
                      <a:noFill/>
                    </a:lnB>
                  </a:tcPr>
                </a:tc>
                <a:tc>
                  <a:txBody>
                    <a:bodyPr/>
                    <a:lstStyle/>
                    <a:p>
                      <a:pPr marL="800100" lvl="1" indent="-342900" algn="l">
                        <a:lnSpc>
                          <a:spcPct val="90000"/>
                        </a:lnSpc>
                        <a:spcBef>
                          <a:spcPts val="500"/>
                        </a:spcBef>
                        <a:spcAft>
                          <a:spcPts val="0"/>
                        </a:spcAft>
                        <a:buAutoNum type="alphaLcPeriod"/>
                      </a:pPr>
                      <a:endParaRPr lang="en-US" sz="1600" b="0" i="0" u="none" strike="noStrike" kern="1200" noProof="0">
                        <a:solidFill>
                          <a:schemeClr val="tx1"/>
                        </a:solidFill>
                        <a:effectLst/>
                        <a:latin typeface="Calibri"/>
                      </a:endParaRPr>
                    </a:p>
                  </a:txBody>
                  <a:tcPr marL="59388" marR="59388" marT="0" marB="0">
                    <a:lnL w="0">
                      <a:noFill/>
                    </a:lnL>
                    <a:lnR w="0">
                      <a:noFill/>
                    </a:lnR>
                    <a:lnT w="0">
                      <a:noFill/>
                    </a:lnT>
                    <a:lnB w="0">
                      <a:noFill/>
                    </a:lnB>
                  </a:tcPr>
                </a:tc>
                <a:extLst>
                  <a:ext uri="{0D108BD9-81ED-4DB2-BD59-A6C34878D82A}">
                    <a16:rowId xmlns:a16="http://schemas.microsoft.com/office/drawing/2014/main" val="2839472078"/>
                  </a:ext>
                </a:extLst>
              </a:tr>
            </a:tbl>
          </a:graphicData>
        </a:graphic>
      </p:graphicFrame>
    </p:spTree>
    <p:extLst>
      <p:ext uri="{BB962C8B-B14F-4D97-AF65-F5344CB8AC3E}">
        <p14:creationId xmlns:p14="http://schemas.microsoft.com/office/powerpoint/2010/main" val="2244984869"/>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Avenir LT Std">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B_template_abstract" id="{CDC114BF-C83F-D348-B956-3617CF44B558}" vid="{6A250425-CC24-D544-9F1E-3AC83B430E9D}"/>
    </a:ext>
  </a:extLst>
</a:theme>
</file>

<file path=ppt/theme/theme3.xml><?xml version="1.0" encoding="utf-8"?>
<a:theme xmlns:a="http://schemas.openxmlformats.org/drawingml/2006/main" name="COVERS">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D87574A7-3DA7-4136-BA5A-9F290A08191D}"/>
    </a:ext>
  </a:extLst>
</a:theme>
</file>

<file path=ppt/theme/theme4.xml><?xml version="1.0" encoding="utf-8"?>
<a:theme xmlns:a="http://schemas.openxmlformats.org/drawingml/2006/main" name="CONTENT">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7F6A3446-12ED-4936-BF26-2ED538FF3876}"/>
    </a:ext>
  </a:extLst>
</a:theme>
</file>

<file path=ppt/theme/theme5.xml><?xml version="1.0" encoding="utf-8"?>
<a:theme xmlns:a="http://schemas.openxmlformats.org/drawingml/2006/main" name="Mærsk">
  <a:themeElements>
    <a:clrScheme name="Maersk">
      <a:dk1>
        <a:srgbClr val="141414"/>
      </a:dk1>
      <a:lt1>
        <a:srgbClr val="FFFFFF"/>
      </a:lt1>
      <a:dk2>
        <a:srgbClr val="545454"/>
      </a:dk2>
      <a:lt2>
        <a:srgbClr val="EDEDED"/>
      </a:lt2>
      <a:accent1>
        <a:srgbClr val="42B0D5"/>
      </a:accent1>
      <a:accent2>
        <a:srgbClr val="00243D"/>
      </a:accent2>
      <a:accent3>
        <a:srgbClr val="CFCFCF"/>
      </a:accent3>
      <a:accent4>
        <a:srgbClr val="ED685F"/>
      </a:accent4>
      <a:accent5>
        <a:srgbClr val="00796B"/>
      </a:accent5>
      <a:accent6>
        <a:srgbClr val="F59F19"/>
      </a:accent6>
      <a:hlink>
        <a:srgbClr val="0000FF"/>
      </a:hlink>
      <a:folHlink>
        <a:srgbClr val="800080"/>
      </a:folHlink>
    </a:clrScheme>
    <a:fontScheme name="Maersk">
      <a:majorFont>
        <a:latin typeface="Maersk Headline Light"/>
        <a:ea typeface=""/>
        <a:cs typeface=""/>
      </a:majorFont>
      <a:minorFont>
        <a:latin typeface="Maersk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237600" tIns="237600" rIns="237600" bIns="2376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37600" tIns="237600" rIns="237600" bIns="237600" rtlCol="0">
        <a:spAutoFit/>
      </a:bodyPr>
      <a:lstStyle>
        <a:defPPr algn="l">
          <a:defRPr sz="1600" dirty="0" err="1" smtClean="0"/>
        </a:defPPr>
      </a:lstStyle>
    </a:txDef>
  </a:objectDefaults>
  <a:extraClrSchemeLst/>
  <a:extLst>
    <a:ext uri="{05A4C25C-085E-4340-85A3-A5531E510DB2}">
      <thm15:themeFamily xmlns:thm15="http://schemas.microsoft.com/office/thememl/2012/main" name="Maersk New Template July 2019.pptx" id="{49BBB41D-CA20-4795-8791-789A2CC8836C}" vid="{F06BC87B-4534-4F50-B149-416A48A5DB9C}"/>
    </a:ext>
  </a:extLst>
</a:theme>
</file>

<file path=ppt/theme/theme6.xml><?xml version="1.0" encoding="utf-8"?>
<a:theme xmlns:a="http://schemas.openxmlformats.org/drawingml/2006/main" name="2_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zzDavid Williams</DisplayName>
        <AccountId>216</AccountId>
        <AccountType/>
      </UserInfo>
      <UserInfo>
        <DisplayName>zzJulie Nieto</DisplayName>
        <AccountId>23</AccountId>
        <AccountType/>
      </UserInfo>
      <UserInfo>
        <DisplayName>Nora Casillas</DisplayName>
        <AccountId>136</AccountId>
        <AccountType/>
      </UserInfo>
      <UserInfo>
        <DisplayName>Trey Grogan</DisplayName>
        <AccountId>1601</AccountId>
        <AccountType/>
      </UserInfo>
      <UserInfo>
        <DisplayName>Xochitl Medrano</DisplayName>
        <AccountId>86</AccountId>
        <AccountType/>
      </UserInfo>
      <UserInfo>
        <DisplayName>Eric Davidian</DisplayName>
        <AccountId>3369</AccountId>
        <AccountType/>
      </UserInfo>
      <UserInfo>
        <DisplayName>Parker Wojciechowski</DisplayName>
        <AccountId>7970</AccountId>
        <AccountType/>
      </UserInfo>
      <UserInfo>
        <DisplayName>Laura Herrera</DisplayName>
        <AccountId>1372</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734411-B579-4E38-B4CA-073031F4828B}">
  <ds:schemaRefs>
    <ds:schemaRef ds:uri="7873c2d3-f839-49e9-ad23-de2265ceb800"/>
    <ds:schemaRef ds:uri="bd64c6d0-1ab6-42d4-9ad5-3958787b0f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A3FE971-85E9-421A-A3CB-8C062F48E1F8}">
  <ds:schemaRefs>
    <ds:schemaRef ds:uri="http://www.w3.org/XML/1998/namespace"/>
    <ds:schemaRef ds:uri="bd64c6d0-1ab6-42d4-9ad5-3958787b0fb1"/>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purl.org/dc/elements/1.1/"/>
    <ds:schemaRef ds:uri="7873c2d3-f839-49e9-ad23-de2265ceb800"/>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F0F31642-4554-4C40-8587-C651CDC87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7899</Words>
  <Application>Microsoft Office PowerPoint</Application>
  <PresentationFormat>Widescreen</PresentationFormat>
  <Paragraphs>1121</Paragraphs>
  <Slides>58</Slides>
  <Notes>46</Notes>
  <HiddenSlides>0</HiddenSlides>
  <MMClips>0</MMClips>
  <ScaleCrop>false</ScaleCrop>
  <HeadingPairs>
    <vt:vector size="4" baseType="variant">
      <vt:variant>
        <vt:lpstr>Theme</vt:lpstr>
      </vt:variant>
      <vt:variant>
        <vt:i4>8</vt:i4>
      </vt:variant>
      <vt:variant>
        <vt:lpstr>Slide Titles</vt:lpstr>
      </vt:variant>
      <vt:variant>
        <vt:i4>58</vt:i4>
      </vt:variant>
    </vt:vector>
  </HeadingPairs>
  <TitlesOfParts>
    <vt:vector size="66" baseType="lpstr">
      <vt:lpstr>Office Theme</vt:lpstr>
      <vt:lpstr>1_Office Theme</vt:lpstr>
      <vt:lpstr>COVERS</vt:lpstr>
      <vt:lpstr>CONTENT</vt:lpstr>
      <vt:lpstr>Mærsk</vt:lpstr>
      <vt:lpstr>2_Office Theme</vt:lpstr>
      <vt:lpstr>3_Office Theme</vt:lpstr>
      <vt:lpstr>4_Office Theme</vt:lpstr>
      <vt:lpstr>PowerPoint Presentation</vt:lpstr>
      <vt:lpstr>Working Group Member Identification</vt:lpstr>
      <vt:lpstr>Turn on Camera</vt:lpstr>
      <vt:lpstr>Logistics </vt:lpstr>
      <vt:lpstr>PowerPoint Presentation</vt:lpstr>
      <vt:lpstr>Facilitator</vt:lpstr>
      <vt:lpstr>PowerPoint Presentation</vt:lpstr>
      <vt:lpstr>Meeting Objectives</vt:lpstr>
      <vt:lpstr>Detailed Agenda</vt:lpstr>
      <vt:lpstr>PowerPoint Presentation</vt:lpstr>
      <vt:lpstr> ZET Program – Metro Board Direction </vt:lpstr>
      <vt:lpstr>PowerPoint Presentation</vt:lpstr>
      <vt:lpstr>ZET Working Group Progress </vt:lpstr>
      <vt:lpstr>ZET Working Group Progress - Continued </vt:lpstr>
      <vt:lpstr>ZET Working Group Progress - Continued </vt:lpstr>
      <vt:lpstr>ZET Presenters</vt:lpstr>
      <vt:lpstr>ZET Presenters</vt:lpstr>
      <vt:lpstr>PowerPoint Presentation</vt:lpstr>
      <vt:lpstr>ZET Infrastructure Deployment – A Positive Step Forward</vt:lpstr>
      <vt:lpstr>PowerPoint Presentation</vt:lpstr>
      <vt:lpstr>ZET in the Investment Plan </vt:lpstr>
      <vt:lpstr>Investment Plan Update and Key Dates</vt:lpstr>
      <vt:lpstr>PowerPoint Presentation</vt:lpstr>
      <vt:lpstr>Investment Plan - Vision, Guiding Principles and Goals</vt:lpstr>
      <vt:lpstr> ZET Program Principles* </vt:lpstr>
      <vt:lpstr>Improving Local &amp; Regional Air Quality</vt:lpstr>
      <vt:lpstr>PowerPoint Presentation</vt:lpstr>
      <vt:lpstr>PowerPoint Presentation</vt:lpstr>
      <vt:lpstr> Leveraged Measure R/M Funding</vt:lpstr>
      <vt:lpstr>PowerPoint Presentation</vt:lpstr>
      <vt:lpstr>Clean Truck Infrastructure (ZET)</vt:lpstr>
      <vt:lpstr>Bold Steps – New &amp; Better Ways to Move Freight  Decreasing negative impacts of freight movement</vt:lpstr>
      <vt:lpstr>I-710 Particulate Matter (PM) Reduction Pilot Project </vt:lpstr>
      <vt:lpstr>Freeway Safety and Interchange Improvements</vt:lpstr>
      <vt:lpstr>PowerPoint Presentation</vt:lpstr>
      <vt:lpstr>PowerPoint Presentation</vt:lpstr>
      <vt:lpstr>PowerPoint Presentation</vt:lpstr>
      <vt:lpstr>Arterial Roadways/Complete Streets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MSRC Cooperative Agreement</vt:lpstr>
      <vt:lpstr>MSRC Joint Request for Proposal </vt:lpstr>
      <vt:lpstr>PowerPoint Presentation</vt:lpstr>
      <vt:lpstr>Stay connected to this project</vt:lpstr>
      <vt:lpstr>PowerPoint Presentation</vt:lpstr>
      <vt:lpstr> Transit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Susan DeSantis</cp:lastModifiedBy>
  <cp:revision>2</cp:revision>
  <cp:lastPrinted>2023-01-13T18:22:26Z</cp:lastPrinted>
  <dcterms:created xsi:type="dcterms:W3CDTF">2018-02-03T00:33:10Z</dcterms:created>
  <dcterms:modified xsi:type="dcterms:W3CDTF">2024-08-22T22:14:58Z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