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 id="2147484029" r:id="rId9"/>
  </p:sldMasterIdLst>
  <p:notesMasterIdLst>
    <p:notesMasterId r:id="rId66"/>
  </p:notesMasterIdLst>
  <p:handoutMasterIdLst>
    <p:handoutMasterId r:id="rId67"/>
  </p:handoutMasterIdLst>
  <p:sldIdLst>
    <p:sldId id="2147377667" r:id="rId10"/>
    <p:sldId id="2147377683" r:id="rId11"/>
    <p:sldId id="4550" r:id="rId12"/>
    <p:sldId id="285" r:id="rId13"/>
    <p:sldId id="1941" r:id="rId14"/>
    <p:sldId id="5105" r:id="rId15"/>
    <p:sldId id="4781" r:id="rId16"/>
    <p:sldId id="2147378015" r:id="rId17"/>
    <p:sldId id="1908" r:id="rId18"/>
    <p:sldId id="4818" r:id="rId19"/>
    <p:sldId id="2147378025" r:id="rId20"/>
    <p:sldId id="2147377609" r:id="rId21"/>
    <p:sldId id="2147377791" r:id="rId22"/>
    <p:sldId id="2147377620" r:id="rId23"/>
    <p:sldId id="2147377989" r:id="rId24"/>
    <p:sldId id="2147378008" r:id="rId25"/>
    <p:sldId id="2147378022" r:id="rId26"/>
    <p:sldId id="2147378021" r:id="rId27"/>
    <p:sldId id="2147378020" r:id="rId28"/>
    <p:sldId id="2147378019" r:id="rId29"/>
    <p:sldId id="2147378018" r:id="rId30"/>
    <p:sldId id="2147378017" r:id="rId31"/>
    <p:sldId id="2147378016" r:id="rId32"/>
    <p:sldId id="2147378024" r:id="rId33"/>
    <p:sldId id="2147377884" r:id="rId34"/>
    <p:sldId id="2147378011" r:id="rId35"/>
    <p:sldId id="4687" r:id="rId36"/>
    <p:sldId id="2147378013" r:id="rId37"/>
    <p:sldId id="4574" r:id="rId38"/>
    <p:sldId id="2147377926" r:id="rId39"/>
    <p:sldId id="2147377986" r:id="rId40"/>
    <p:sldId id="2147377880" r:id="rId41"/>
    <p:sldId id="2147377886" r:id="rId42"/>
    <p:sldId id="2147377975" r:id="rId43"/>
    <p:sldId id="2147377984" r:id="rId44"/>
    <p:sldId id="2147377974" r:id="rId45"/>
    <p:sldId id="2147377983" r:id="rId46"/>
    <p:sldId id="2147377956" r:id="rId47"/>
    <p:sldId id="2147377960" r:id="rId48"/>
    <p:sldId id="2147377955" r:id="rId49"/>
    <p:sldId id="2147377970" r:id="rId50"/>
    <p:sldId id="2147377969" r:id="rId51"/>
    <p:sldId id="2147377936" r:id="rId52"/>
    <p:sldId id="2147377802" r:id="rId53"/>
    <p:sldId id="2147377828" r:id="rId54"/>
    <p:sldId id="2147377803" r:id="rId55"/>
    <p:sldId id="2147377947" r:id="rId56"/>
    <p:sldId id="2147377939" r:id="rId57"/>
    <p:sldId id="2147377940" r:id="rId58"/>
    <p:sldId id="2147377951" r:id="rId59"/>
    <p:sldId id="2147377952" r:id="rId60"/>
    <p:sldId id="2147377953" r:id="rId61"/>
    <p:sldId id="2147377950" r:id="rId62"/>
    <p:sldId id="2147377942" r:id="rId63"/>
    <p:sldId id="2147377906" r:id="rId64"/>
    <p:sldId id="2147377937" r:id="rId65"/>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0F1B6015-618D-A38E-01BD-F567EB5E4A7B}" name="Yamagami, Akiko" initials="YA" userId="S::yamagamia_metro.net#ext#@arellanoassociates.onmicrosoft.com::e53a359b-d972-4e43-a1a9-5461e7877f7a" providerId="AD"/>
  <p188:author id="{234E4E16-52B7-2665-1198-4F40B5C6566A}" name="James Reuter-SA" initials="JRS" userId="James Reuter-SA" providerId="None"/>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E2C0195C-3514-F0D8-B4F3-68F562D8174F}" name="Guest User" initials="GU" userId="S::urn:spo:anon#6afb014ba484036c5f92c6b4624312677d4b0dcba6abb1c6b439d6a03752157f::"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D9970ACF-4CC5-95B2-AD16-28D2608AEC09}" name="Yamagami, Akiko" initials="YA" userId="S::YamagamiA@metro.net::0826cfa2-021c-43cf-974e-79bdcb2f6130" providerId="AD"/>
  <p188:author id="{D5F657E4-479E-BC7B-F1A7-72069B4AEF2E}" name="Parker Wojciechowski" initials="PW" userId="S::pwojciechowski@arellanoassociates.com::0ee85f19-1133-4b1e-9b12-402fd72a6075"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6DC"/>
    <a:srgbClr val="2AB4C8"/>
    <a:srgbClr val="00B4BD"/>
    <a:srgbClr val="5078A8"/>
    <a:srgbClr val="FFFFFF"/>
    <a:srgbClr val="FFFF99"/>
    <a:srgbClr val="609BAC"/>
    <a:srgbClr val="DCDCDC"/>
    <a:srgbClr val="929292"/>
    <a:srgbClr val="97D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77B74-0AC1-570A-B8A6-D40CDF2ABE5A}" v="397" dt="2023-10-30T19:47:58.184"/>
    <p1510:client id="{41B5EC3A-641C-4B0C-BE60-042F1C71EE47}" v="414" vWet="416" dt="2023-10-31T18:04:55.226"/>
    <p1510:client id="{9FDB0A5B-3DA3-9E68-A1EF-C77CF57FCAC2}" v="67" dt="2023-10-31T17:56:53.110"/>
    <p1510:client id="{BB75D44B-AF83-3218-A30C-632BD1E5F0EE}" v="382" dt="2023-10-31T18:39:46.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ov.ca.gov/wp-content/uploads/2020/09/9.23.20-EO-N-79-20-Climate.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ov.ca.gov/wp-content/uploads/2020/09/9.23.20-EO-N-79-20-Climate.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lstart.org/zev-infrastructure-phase-i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Akiko</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Akiko</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266838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US"/>
              <a:t>Akiko</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Akiko</a:t>
            </a:r>
          </a:p>
          <a:p>
            <a:pPr marL="0" marR="0" lvl="0" indent="0" algn="l" defTabSz="914400">
              <a:lnSpc>
                <a:spcPct val="100000"/>
              </a:lnSpc>
              <a:spcBef>
                <a:spcPts val="0"/>
              </a:spcBef>
              <a:spcAft>
                <a:spcPts val="0"/>
              </a:spcAft>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4120275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Akiko</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57440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Michael</a:t>
            </a:r>
            <a:endParaRPr lang="en-US"/>
          </a:p>
          <a:p>
            <a:endParaRPr lang="en-US"/>
          </a:p>
          <a:p>
            <a:r>
              <a:rPr lang="en-US"/>
              <a:t>Jack Symington</a:t>
            </a:r>
            <a:endParaRPr lang="en-US">
              <a:cs typeface="Calibri"/>
            </a:endParaRPr>
          </a:p>
          <a:p>
            <a:pPr marL="171450" indent="-171450">
              <a:buFont typeface="Arial"/>
              <a:buChar char="•"/>
            </a:pPr>
            <a:r>
              <a:rPr lang="en-US"/>
              <a:t>is LACI’s Senior Program Manager for Transportation focusing on goods movement planning and projects while developing the next generation of pilot projects to bring heavy-duty trucking closer to a zero-emission future. </a:t>
            </a:r>
            <a:endParaRPr lang="en-US">
              <a:cs typeface="Calibri"/>
            </a:endParaRPr>
          </a:p>
          <a:p>
            <a:pPr marL="171450" indent="-171450">
              <a:buFont typeface="Arial"/>
              <a:buChar char="•"/>
            </a:pPr>
            <a:r>
              <a:rPr lang="en-US"/>
              <a:t>Previously, Jack worked for BYD, managing various CARB and CEC demonstration projects for on-road and off-road heavy-duty battery-electric trucks. </a:t>
            </a:r>
            <a:endParaRPr lang="en-US">
              <a:cs typeface="Calibri"/>
            </a:endParaRPr>
          </a:p>
          <a:p>
            <a:pPr marL="171450" indent="-171450">
              <a:buFont typeface="Arial"/>
              <a:buChar char="•"/>
            </a:pPr>
            <a:r>
              <a:rPr lang="en-US"/>
              <a:t>These projects entailed coordinating with utilities across California on infrastructure installation, while also developing deployment strategies to fit fleets’ unique needs.</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1165462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Michael</a:t>
            </a:r>
            <a:endParaRPr/>
          </a:p>
          <a:p>
            <a:pPr marL="0" lvl="0" indent="0" algn="l" rtl="0">
              <a:spcBef>
                <a:spcPts val="0"/>
              </a:spcBef>
              <a:spcAft>
                <a:spcPts val="0"/>
              </a:spcAft>
              <a:buNone/>
            </a:pPr>
            <a:endParaRPr/>
          </a:p>
          <a:p>
            <a:pPr marL="0" lvl="0" indent="0" algn="l" rtl="0">
              <a:spcBef>
                <a:spcPts val="0"/>
              </a:spcBef>
              <a:spcAft>
                <a:spcPts val="0"/>
              </a:spcAft>
              <a:buNone/>
            </a:pPr>
            <a:r>
              <a:rPr lang="en-US"/>
              <a:t>Public charging will require public investment to amortize capital costs.</a:t>
            </a:r>
            <a:endParaRPr/>
          </a:p>
          <a:p>
            <a:pPr marL="0" lvl="0" indent="0" algn="l" rtl="0">
              <a:spcBef>
                <a:spcPts val="0"/>
              </a:spcBef>
              <a:spcAft>
                <a:spcPts val="0"/>
              </a:spcAft>
              <a:buNone/>
            </a:pPr>
            <a:r>
              <a:rPr lang="en-US"/>
              <a:t>Innovative partnerships can unlock value and mitigate risk.</a:t>
            </a:r>
            <a:endParaRPr/>
          </a:p>
          <a:p>
            <a:pPr marL="0" lvl="0" indent="0" algn="l" rtl="0">
              <a:lnSpc>
                <a:spcPct val="90000"/>
              </a:lnSpc>
              <a:spcBef>
                <a:spcPts val="1000"/>
              </a:spcBef>
              <a:spcAft>
                <a:spcPts val="0"/>
              </a:spcAft>
              <a:buNone/>
            </a:pPr>
            <a:r>
              <a:rPr lang="en-US"/>
              <a:t>SB 671 must identify barriers and solutions for long-term funding success </a:t>
            </a:r>
            <a:endParaRPr/>
          </a:p>
          <a:p>
            <a:pPr marL="0" lvl="0" indent="0" algn="l" rtl="0">
              <a:spcBef>
                <a:spcPts val="0"/>
              </a:spcBef>
              <a:spcAft>
                <a:spcPts val="0"/>
              </a:spcAft>
              <a:buNone/>
            </a:pPr>
            <a:r>
              <a:rPr lang="en-US"/>
              <a:t>Focus on expanding charging opportunities corridor-wide and analyzing long-term benefits of ZE infrastructure for corridor stakeholders</a:t>
            </a:r>
            <a:endParaRPr/>
          </a:p>
          <a:p>
            <a:pPr marL="0" lvl="0" indent="0" algn="l" rtl="0">
              <a:spcBef>
                <a:spcPts val="0"/>
              </a:spcBef>
              <a:spcAft>
                <a:spcPts val="0"/>
              </a:spcAft>
              <a:buNone/>
            </a:pPr>
            <a:r>
              <a:rPr lang="en-US"/>
              <a:t>Collaborate with other agencies, community groups, and residents to analyze data and determine how charging locations will receive priority and ensure community benefits will be at the forefront of advancing ZE infrastructure</a:t>
            </a:r>
            <a:endParaRPr/>
          </a:p>
          <a:p>
            <a:pPr marL="0" lvl="0" indent="0" algn="l" rtl="0">
              <a:spcBef>
                <a:spcPts val="0"/>
              </a:spcBef>
              <a:spcAft>
                <a:spcPts val="0"/>
              </a:spcAft>
              <a:buNone/>
            </a:pPr>
            <a:endParaRPr/>
          </a:p>
          <a:p>
            <a:pPr marL="171450" lvl="0" indent="-95250" algn="l" rtl="0">
              <a:lnSpc>
                <a:spcPct val="90000"/>
              </a:lnSpc>
              <a:spcBef>
                <a:spcPts val="100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105" name="Google Shape;1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5cd2dad7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25cd2dad7b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Michael</a:t>
            </a:r>
            <a:endParaRPr/>
          </a:p>
          <a:p>
            <a:pPr marL="0" lvl="0" indent="0" algn="l" rtl="0">
              <a:spcBef>
                <a:spcPts val="0"/>
              </a:spcBef>
              <a:spcAft>
                <a:spcPts val="0"/>
              </a:spcAft>
              <a:buNone/>
            </a:pPr>
            <a:endParaRPr/>
          </a:p>
          <a:p>
            <a:pPr marL="0" lvl="0" indent="0" algn="l" rtl="0">
              <a:spcBef>
                <a:spcPts val="0"/>
              </a:spcBef>
              <a:spcAft>
                <a:spcPts val="0"/>
              </a:spcAft>
              <a:buNone/>
            </a:pPr>
            <a:r>
              <a:rPr lang="en-US"/>
              <a:t>Public charging will require public investment to amortize capital costs.</a:t>
            </a:r>
            <a:endParaRPr/>
          </a:p>
          <a:p>
            <a:pPr marL="0" lvl="0" indent="0" algn="l" rtl="0">
              <a:spcBef>
                <a:spcPts val="0"/>
              </a:spcBef>
              <a:spcAft>
                <a:spcPts val="0"/>
              </a:spcAft>
              <a:buNone/>
            </a:pPr>
            <a:r>
              <a:rPr lang="en-US"/>
              <a:t>Innovative partnerships can unlock value and mitigate risk.</a:t>
            </a:r>
            <a:endParaRPr/>
          </a:p>
          <a:p>
            <a:pPr marL="0" lvl="0" indent="0" algn="l" rtl="0">
              <a:lnSpc>
                <a:spcPct val="90000"/>
              </a:lnSpc>
              <a:spcBef>
                <a:spcPts val="1000"/>
              </a:spcBef>
              <a:spcAft>
                <a:spcPts val="0"/>
              </a:spcAft>
              <a:buNone/>
            </a:pPr>
            <a:r>
              <a:rPr lang="en-US"/>
              <a:t>SB 671 must identify barriers and solutions for long-term funding success </a:t>
            </a:r>
            <a:endParaRPr/>
          </a:p>
          <a:p>
            <a:pPr marL="0" lvl="0" indent="0" algn="l" rtl="0">
              <a:spcBef>
                <a:spcPts val="0"/>
              </a:spcBef>
              <a:spcAft>
                <a:spcPts val="0"/>
              </a:spcAft>
              <a:buNone/>
            </a:pPr>
            <a:r>
              <a:rPr lang="en-US"/>
              <a:t>Focus on expanding charging opportunities corridor-wide and analyzing long-term benefits of ZE infrastructure for corridor stakeholders</a:t>
            </a:r>
            <a:endParaRPr/>
          </a:p>
          <a:p>
            <a:pPr marL="0" lvl="0" indent="0" algn="l" rtl="0">
              <a:spcBef>
                <a:spcPts val="0"/>
              </a:spcBef>
              <a:spcAft>
                <a:spcPts val="0"/>
              </a:spcAft>
              <a:buNone/>
            </a:pPr>
            <a:r>
              <a:rPr lang="en-US"/>
              <a:t>Collaborate with other agencies, community groups, and residents to analyze data and determine how charging locations will receive priority and ensure community benefits will be at the forefront of advancing ZE infrastructure</a:t>
            </a:r>
            <a:endParaRPr/>
          </a:p>
          <a:p>
            <a:pPr marL="0" lvl="0" indent="0" algn="l" rtl="0">
              <a:spcBef>
                <a:spcPts val="0"/>
              </a:spcBef>
              <a:spcAft>
                <a:spcPts val="0"/>
              </a:spcAft>
              <a:buNone/>
            </a:pPr>
            <a:endParaRPr/>
          </a:p>
          <a:p>
            <a:pPr marL="171450" lvl="0" indent="-95250" algn="l" rtl="0">
              <a:lnSpc>
                <a:spcPct val="90000"/>
              </a:lnSpc>
              <a:spcBef>
                <a:spcPts val="100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114" name="Google Shape;114;g25cd2dad7b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5cd2dad7b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25cd2dad7b1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Michael</a:t>
            </a:r>
            <a:endParaRPr/>
          </a:p>
          <a:p>
            <a:pPr marL="0" lvl="0" indent="0" algn="l" rtl="0">
              <a:spcBef>
                <a:spcPts val="0"/>
              </a:spcBef>
              <a:spcAft>
                <a:spcPts val="0"/>
              </a:spcAft>
              <a:buNone/>
            </a:pPr>
            <a:endParaRPr/>
          </a:p>
          <a:p>
            <a:pPr marL="0" lvl="0" indent="0" algn="l" rtl="0">
              <a:spcBef>
                <a:spcPts val="0"/>
              </a:spcBef>
              <a:spcAft>
                <a:spcPts val="0"/>
              </a:spcAft>
              <a:buNone/>
            </a:pPr>
            <a:r>
              <a:rPr lang="en-US"/>
              <a:t>Public charging will require public investment to amortize capital costs.</a:t>
            </a:r>
            <a:endParaRPr/>
          </a:p>
          <a:p>
            <a:pPr marL="0" lvl="0" indent="0" algn="l" rtl="0">
              <a:spcBef>
                <a:spcPts val="0"/>
              </a:spcBef>
              <a:spcAft>
                <a:spcPts val="0"/>
              </a:spcAft>
              <a:buNone/>
            </a:pPr>
            <a:r>
              <a:rPr lang="en-US"/>
              <a:t>Innovative partnerships can unlock value and mitigate risk.</a:t>
            </a:r>
            <a:endParaRPr/>
          </a:p>
          <a:p>
            <a:pPr marL="0" lvl="0" indent="0" algn="l" rtl="0">
              <a:lnSpc>
                <a:spcPct val="90000"/>
              </a:lnSpc>
              <a:spcBef>
                <a:spcPts val="1000"/>
              </a:spcBef>
              <a:spcAft>
                <a:spcPts val="0"/>
              </a:spcAft>
              <a:buNone/>
            </a:pPr>
            <a:r>
              <a:rPr lang="en-US"/>
              <a:t>SB 671 must identify barriers and solutions for long-term funding success </a:t>
            </a:r>
            <a:endParaRPr/>
          </a:p>
          <a:p>
            <a:pPr marL="0" lvl="0" indent="0" algn="l" rtl="0">
              <a:spcBef>
                <a:spcPts val="0"/>
              </a:spcBef>
              <a:spcAft>
                <a:spcPts val="0"/>
              </a:spcAft>
              <a:buNone/>
            </a:pPr>
            <a:r>
              <a:rPr lang="en-US"/>
              <a:t>Focus on expanding charging opportunities corridor-wide and analyzing long-term benefits of ZE infrastructure for corridor stakeholders</a:t>
            </a:r>
            <a:endParaRPr/>
          </a:p>
          <a:p>
            <a:pPr marL="0" lvl="0" indent="0" algn="l" rtl="0">
              <a:spcBef>
                <a:spcPts val="0"/>
              </a:spcBef>
              <a:spcAft>
                <a:spcPts val="0"/>
              </a:spcAft>
              <a:buNone/>
            </a:pPr>
            <a:r>
              <a:rPr lang="en-US"/>
              <a:t>Collaborate with other agencies, community groups, and residents to analyze data and determine how charging locations will receive priority and ensure community benefits will be at the forefront of advancing ZE infrastructure</a:t>
            </a:r>
            <a:endParaRPr/>
          </a:p>
          <a:p>
            <a:pPr marL="0" lvl="0" indent="0" algn="l" rtl="0">
              <a:spcBef>
                <a:spcPts val="0"/>
              </a:spcBef>
              <a:spcAft>
                <a:spcPts val="0"/>
              </a:spcAft>
              <a:buNone/>
            </a:pPr>
            <a:endParaRPr/>
          </a:p>
          <a:p>
            <a:pPr marL="171450" lvl="0" indent="-95250" algn="l" rtl="0">
              <a:lnSpc>
                <a:spcPct val="90000"/>
              </a:lnSpc>
              <a:spcBef>
                <a:spcPts val="100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124" name="Google Shape;124;g25cd2dad7b1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Michael</a:t>
            </a:r>
            <a:endParaRPr/>
          </a:p>
          <a:p>
            <a:pPr marL="0" lvl="0" indent="0" algn="l" rtl="0">
              <a:spcBef>
                <a:spcPts val="0"/>
              </a:spcBef>
              <a:spcAft>
                <a:spcPts val="0"/>
              </a:spcAft>
              <a:buNone/>
            </a:pPr>
            <a:endParaRPr sz="1800"/>
          </a:p>
          <a:p>
            <a:pPr marL="285750" lvl="0" indent="-285750" algn="l" rtl="0">
              <a:spcBef>
                <a:spcPts val="0"/>
              </a:spcBef>
              <a:spcAft>
                <a:spcPts val="0"/>
              </a:spcAft>
              <a:buClr>
                <a:schemeClr val="dk1"/>
              </a:buClr>
              <a:buSzPts val="2000"/>
              <a:buFont typeface="Calibri"/>
              <a:buChar char="&gt;"/>
            </a:pPr>
            <a:r>
              <a:rPr lang="en-US" sz="2000"/>
              <a:t>The Metro Board committed $50 million as seed funding for an I-710 South Zero Emission (ZE) Truck program to support the accelerated deployment of zero-emission trucks and supporting zero-emission infrastructure (October 2021, Motion 16).</a:t>
            </a:r>
            <a:endParaRPr/>
          </a:p>
          <a:p>
            <a:pPr marL="0" lvl="0" indent="0" algn="l" rtl="0">
              <a:spcBef>
                <a:spcPts val="0"/>
              </a:spcBef>
              <a:spcAft>
                <a:spcPts val="0"/>
              </a:spcAft>
              <a:buNone/>
            </a:pPr>
            <a:endParaRPr sz="2000">
              <a:latin typeface="Calibri"/>
              <a:ea typeface="Calibri"/>
              <a:cs typeface="Calibri"/>
              <a:sym typeface="Calibri"/>
            </a:endParaRPr>
          </a:p>
          <a:p>
            <a:pPr marL="285750" lvl="0" indent="-285750" algn="l" rtl="0">
              <a:spcBef>
                <a:spcPts val="0"/>
              </a:spcBef>
              <a:spcAft>
                <a:spcPts val="0"/>
              </a:spcAft>
              <a:buClr>
                <a:schemeClr val="dk1"/>
              </a:buClr>
              <a:buSzPts val="2000"/>
              <a:buFont typeface="Calibri"/>
              <a:buChar char="&gt;"/>
            </a:pPr>
            <a:r>
              <a:rPr lang="en-US" sz="2000"/>
              <a:t>The ZET Program Framework and Principles will be used as a guide as Metro seeks to leverage and amplify the $50 million seed funding within the Corridor.</a:t>
            </a:r>
            <a:endParaRPr/>
          </a:p>
          <a:p>
            <a:pPr marL="285750" lvl="0" indent="-158750" algn="l" rtl="0">
              <a:spcBef>
                <a:spcPts val="0"/>
              </a:spcBef>
              <a:spcAft>
                <a:spcPts val="0"/>
              </a:spcAft>
              <a:buClr>
                <a:schemeClr val="dk1"/>
              </a:buClr>
              <a:buSzPts val="2000"/>
              <a:buFont typeface="Calibri"/>
              <a:buNone/>
            </a:pPr>
            <a:endParaRPr sz="2000">
              <a:latin typeface="Calibri"/>
              <a:ea typeface="Calibri"/>
              <a:cs typeface="Calibri"/>
              <a:sym typeface="Calibri"/>
            </a:endParaRPr>
          </a:p>
          <a:p>
            <a:pPr marL="285750" lvl="0" indent="-285750" algn="l" rtl="0">
              <a:spcBef>
                <a:spcPts val="0"/>
              </a:spcBef>
              <a:spcAft>
                <a:spcPts val="0"/>
              </a:spcAft>
              <a:buClr>
                <a:schemeClr val="dk1"/>
              </a:buClr>
              <a:buSzPts val="2000"/>
              <a:buFont typeface="Calibri"/>
              <a:buChar char="&gt;"/>
            </a:pPr>
            <a:r>
              <a:rPr lang="en-US" sz="2000"/>
              <a:t>The Principles were developed through collaboration with the 710 Zero-Emission Truck Working Group.  </a:t>
            </a:r>
            <a:endParaRPr/>
          </a:p>
          <a:p>
            <a:pPr marL="285750" lvl="0" indent="-158750" algn="l" rtl="0">
              <a:spcBef>
                <a:spcPts val="0"/>
              </a:spcBef>
              <a:spcAft>
                <a:spcPts val="0"/>
              </a:spcAft>
              <a:buClr>
                <a:schemeClr val="dk1"/>
              </a:buClr>
              <a:buSzPts val="2000"/>
              <a:buFont typeface="Calibri"/>
              <a:buNone/>
            </a:pPr>
            <a:endParaRPr sz="2000"/>
          </a:p>
          <a:p>
            <a:pPr marL="285750" lvl="0" indent="-285750" algn="l" rtl="0">
              <a:spcBef>
                <a:spcPts val="0"/>
              </a:spcBef>
              <a:spcAft>
                <a:spcPts val="0"/>
              </a:spcAft>
              <a:buClr>
                <a:schemeClr val="dk1"/>
              </a:buClr>
              <a:buSzPts val="2000"/>
              <a:buFont typeface="Calibri"/>
              <a:buChar char="&gt;"/>
            </a:pPr>
            <a:r>
              <a:rPr lang="en-US" sz="2000"/>
              <a:t>Five major themes were brought forward by the Working Group:  </a:t>
            </a:r>
            <a:endParaRPr sz="2000">
              <a:latin typeface="Century Gothic"/>
              <a:ea typeface="Century Gothic"/>
              <a:cs typeface="Century Gothic"/>
              <a:sym typeface="Century Gothic"/>
            </a:endParaRPr>
          </a:p>
          <a:p>
            <a:pPr marL="800100" lvl="1" indent="-342900" algn="l" rtl="0">
              <a:lnSpc>
                <a:spcPct val="115000"/>
              </a:lnSpc>
              <a:spcBef>
                <a:spcPts val="1000"/>
              </a:spcBef>
              <a:spcAft>
                <a:spcPts val="0"/>
              </a:spcAft>
              <a:buClr>
                <a:schemeClr val="dk1"/>
              </a:buClr>
              <a:buSzPts val="2000"/>
              <a:buFont typeface="Noto Sans Symbols"/>
              <a:buChar char="∙"/>
            </a:pPr>
            <a:r>
              <a:rPr lang="en-US" sz="2000"/>
              <a:t>Community engagement</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Strategic partnerships and funding opportunities</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Legislative and policy initiatives</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Truck subsidies</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Environmental impacts and equitable outcomes</a:t>
            </a:r>
            <a:endParaRPr sz="2000"/>
          </a:p>
          <a:p>
            <a:pPr marL="0" lvl="0" indent="0" algn="l" rtl="0">
              <a:spcBef>
                <a:spcPts val="1000"/>
              </a:spcBef>
              <a:spcAft>
                <a:spcPts val="0"/>
              </a:spcAft>
              <a:buNone/>
            </a:pPr>
            <a:endParaRPr sz="1800"/>
          </a:p>
          <a:p>
            <a:pPr marL="0" lvl="0" indent="0" algn="l" rtl="0">
              <a:spcBef>
                <a:spcPts val="0"/>
              </a:spcBef>
              <a:spcAft>
                <a:spcPts val="0"/>
              </a:spcAft>
              <a:buNone/>
            </a:pPr>
            <a:endParaRPr sz="1800">
              <a:latin typeface="Century Gothic"/>
              <a:ea typeface="Century Gothic"/>
              <a:cs typeface="Century Gothic"/>
              <a:sym typeface="Century Gothic"/>
            </a:endParaRPr>
          </a:p>
          <a:p>
            <a:pPr marL="342900" lvl="0" indent="-342900" algn="l" rtl="0">
              <a:spcBef>
                <a:spcPts val="0"/>
              </a:spcBef>
              <a:spcAft>
                <a:spcPts val="0"/>
              </a:spcAft>
              <a:buClr>
                <a:schemeClr val="dk1"/>
              </a:buClr>
              <a:buSzPts val="2000"/>
              <a:buFont typeface="Calibri"/>
              <a:buChar char="&gt;"/>
            </a:pPr>
            <a:r>
              <a:rPr lang="en-US" sz="2000" b="1"/>
              <a:t>Community Leadership Committee </a:t>
            </a:r>
            <a:r>
              <a:rPr lang="en-US" sz="2000"/>
              <a:t>(CLC) provided input on September 22</a:t>
            </a:r>
            <a:endParaRPr/>
          </a:p>
          <a:p>
            <a:pPr marL="0" lvl="0" indent="0" algn="l" rtl="0">
              <a:spcBef>
                <a:spcPts val="0"/>
              </a:spcBef>
              <a:spcAft>
                <a:spcPts val="0"/>
              </a:spcAft>
              <a:buNone/>
            </a:pPr>
            <a:endParaRPr sz="2000"/>
          </a:p>
          <a:p>
            <a:pPr marL="342900" lvl="0" indent="-342900" algn="l" rtl="0">
              <a:spcBef>
                <a:spcPts val="0"/>
              </a:spcBef>
              <a:spcAft>
                <a:spcPts val="0"/>
              </a:spcAft>
              <a:buClr>
                <a:schemeClr val="dk1"/>
              </a:buClr>
              <a:buSzPts val="2000"/>
              <a:buFont typeface="Calibri"/>
              <a:buChar char="&gt;"/>
            </a:pPr>
            <a:r>
              <a:rPr lang="en-US" sz="2000" b="1"/>
              <a:t>Equity Working Group </a:t>
            </a:r>
            <a:r>
              <a:rPr lang="en-US" sz="2000"/>
              <a:t>(EWG) providing equity-focused input today, September 29</a:t>
            </a:r>
            <a:endParaRPr/>
          </a:p>
          <a:p>
            <a:pPr marL="342900" lvl="0" indent="-215900" algn="l" rtl="0">
              <a:spcBef>
                <a:spcPts val="0"/>
              </a:spcBef>
              <a:spcAft>
                <a:spcPts val="0"/>
              </a:spcAft>
              <a:buClr>
                <a:schemeClr val="dk1"/>
              </a:buClr>
              <a:buSzPts val="2000"/>
              <a:buFont typeface="Calibri"/>
              <a:buNone/>
            </a:pPr>
            <a:endParaRPr sz="2000"/>
          </a:p>
          <a:p>
            <a:pPr marL="342900" lvl="0" indent="-342900" algn="l" rtl="0">
              <a:spcBef>
                <a:spcPts val="0"/>
              </a:spcBef>
              <a:spcAft>
                <a:spcPts val="0"/>
              </a:spcAft>
              <a:buClr>
                <a:schemeClr val="dk1"/>
              </a:buClr>
              <a:buSzPts val="2000"/>
              <a:buFont typeface="Calibri"/>
              <a:buChar char="&gt;"/>
            </a:pPr>
            <a:r>
              <a:rPr lang="en-US" sz="2000"/>
              <a:t>At the October 18</a:t>
            </a:r>
            <a:r>
              <a:rPr lang="en-US" sz="2000" baseline="30000"/>
              <a:t>th</a:t>
            </a:r>
            <a:r>
              <a:rPr lang="en-US" sz="2000"/>
              <a:t> </a:t>
            </a:r>
            <a:r>
              <a:rPr lang="en-US" sz="2000" b="1"/>
              <a:t>ZET Working Group Meeting</a:t>
            </a:r>
            <a:r>
              <a:rPr lang="en-US" sz="2000"/>
              <a:t>, the ZET Working Group will:</a:t>
            </a:r>
            <a:endParaRPr/>
          </a:p>
          <a:p>
            <a:pPr marL="800100" lvl="1" indent="-342900" algn="l" rtl="0">
              <a:spcBef>
                <a:spcPts val="0"/>
              </a:spcBef>
              <a:spcAft>
                <a:spcPts val="0"/>
              </a:spcAft>
              <a:buClr>
                <a:schemeClr val="dk1"/>
              </a:buClr>
              <a:buSzPts val="2000"/>
              <a:buFont typeface="Arial"/>
              <a:buChar char="•"/>
            </a:pPr>
            <a:r>
              <a:rPr lang="en-US" sz="2000"/>
              <a:t>review input from the Equity Working Group</a:t>
            </a:r>
            <a:endParaRPr/>
          </a:p>
          <a:p>
            <a:pPr marL="800100" lvl="1" indent="-342900" algn="l" rtl="0">
              <a:spcBef>
                <a:spcPts val="0"/>
              </a:spcBef>
              <a:spcAft>
                <a:spcPts val="0"/>
              </a:spcAft>
              <a:buClr>
                <a:schemeClr val="dk1"/>
              </a:buClr>
              <a:buSzPts val="2000"/>
              <a:buFont typeface="Arial"/>
              <a:buChar char="•"/>
            </a:pPr>
            <a:r>
              <a:rPr lang="en-US" sz="2000"/>
              <a:t>Vote to approve the ZET Program Principles</a:t>
            </a:r>
            <a:endParaRPr/>
          </a:p>
          <a:p>
            <a:pPr marL="457200" lvl="1" indent="0" algn="l" rtl="0">
              <a:spcBef>
                <a:spcPts val="0"/>
              </a:spcBef>
              <a:spcAft>
                <a:spcPts val="0"/>
              </a:spcAft>
              <a:buNone/>
            </a:pPr>
            <a:endParaRPr sz="2000"/>
          </a:p>
          <a:p>
            <a:pPr marL="342900" lvl="1" indent="-342900" algn="l" rtl="0">
              <a:spcBef>
                <a:spcPts val="0"/>
              </a:spcBef>
              <a:spcAft>
                <a:spcPts val="0"/>
              </a:spcAft>
              <a:buClr>
                <a:schemeClr val="dk1"/>
              </a:buClr>
              <a:buSzPts val="2000"/>
              <a:buFont typeface="Calibri"/>
              <a:buChar char="&gt;"/>
            </a:pPr>
            <a:r>
              <a:rPr lang="en-US" sz="2000"/>
              <a:t>Review ZET Program Principles with the </a:t>
            </a:r>
            <a:r>
              <a:rPr lang="en-US" sz="2000" b="1"/>
              <a:t>Task Force</a:t>
            </a:r>
            <a:endParaRPr/>
          </a:p>
          <a:p>
            <a:pPr marL="0" lvl="1" indent="0" algn="l" rtl="0">
              <a:spcBef>
                <a:spcPts val="0"/>
              </a:spcBef>
              <a:spcAft>
                <a:spcPts val="0"/>
              </a:spcAft>
              <a:buNone/>
            </a:pPr>
            <a:endParaRPr sz="2000"/>
          </a:p>
          <a:p>
            <a:pPr marL="342900" lvl="1" indent="-342900" algn="l" rtl="0">
              <a:spcBef>
                <a:spcPts val="0"/>
              </a:spcBef>
              <a:spcAft>
                <a:spcPts val="0"/>
              </a:spcAft>
              <a:buClr>
                <a:schemeClr val="dk1"/>
              </a:buClr>
              <a:buSzPts val="2000"/>
              <a:buFont typeface="Calibri"/>
              <a:buChar char="&gt;"/>
            </a:pPr>
            <a:r>
              <a:rPr lang="en-US" sz="2000"/>
              <a:t>Metro Project Team to present the ZET Principles to the </a:t>
            </a:r>
            <a:r>
              <a:rPr lang="en-US" sz="2000" b="1"/>
              <a:t>Metro Board of Directors</a:t>
            </a:r>
            <a:endParaRPr sz="1800">
              <a:latin typeface="Century Gothic"/>
              <a:ea typeface="Century Gothic"/>
              <a:cs typeface="Century Gothic"/>
              <a:sym typeface="Century Gothic"/>
            </a:endParaRPr>
          </a:p>
        </p:txBody>
      </p:sp>
      <p:sp>
        <p:nvSpPr>
          <p:cNvPr id="133" name="Google Shape;13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Michael</a:t>
            </a:r>
            <a:endParaRPr/>
          </a:p>
          <a:p>
            <a:pPr marL="0" lvl="0" indent="0" algn="l" rtl="0">
              <a:spcBef>
                <a:spcPts val="0"/>
              </a:spcBef>
              <a:spcAft>
                <a:spcPts val="0"/>
              </a:spcAft>
              <a:buNone/>
            </a:pPr>
            <a:endParaRPr sz="1800"/>
          </a:p>
          <a:p>
            <a:pPr marL="285750" lvl="0" indent="-285750" algn="l" rtl="0">
              <a:spcBef>
                <a:spcPts val="0"/>
              </a:spcBef>
              <a:spcAft>
                <a:spcPts val="0"/>
              </a:spcAft>
              <a:buClr>
                <a:schemeClr val="dk1"/>
              </a:buClr>
              <a:buSzPts val="2000"/>
              <a:buFont typeface="Calibri"/>
              <a:buChar char="&gt;"/>
            </a:pPr>
            <a:r>
              <a:rPr lang="en-US" sz="2000"/>
              <a:t>The Metro Board committed $50 million as seed funding for an I-710 South Zero Emission (ZE) Truck program to support the accelerated deployment of zero-emission trucks and supporting zero-emission infrastructure (October 2021, Motion 16).</a:t>
            </a:r>
            <a:endParaRPr/>
          </a:p>
          <a:p>
            <a:pPr marL="0" lvl="0" indent="0" algn="l" rtl="0">
              <a:spcBef>
                <a:spcPts val="0"/>
              </a:spcBef>
              <a:spcAft>
                <a:spcPts val="0"/>
              </a:spcAft>
              <a:buNone/>
            </a:pPr>
            <a:endParaRPr sz="2000">
              <a:latin typeface="Calibri"/>
              <a:ea typeface="Calibri"/>
              <a:cs typeface="Calibri"/>
              <a:sym typeface="Calibri"/>
            </a:endParaRPr>
          </a:p>
          <a:p>
            <a:pPr marL="285750" lvl="0" indent="-285750" algn="l" rtl="0">
              <a:spcBef>
                <a:spcPts val="0"/>
              </a:spcBef>
              <a:spcAft>
                <a:spcPts val="0"/>
              </a:spcAft>
              <a:buClr>
                <a:schemeClr val="dk1"/>
              </a:buClr>
              <a:buSzPts val="2000"/>
              <a:buFont typeface="Calibri"/>
              <a:buChar char="&gt;"/>
            </a:pPr>
            <a:r>
              <a:rPr lang="en-US" sz="2000"/>
              <a:t>The ZET Program Framework and Principles will be used as a guide as Metro seeks to leverage and amplify the $50 million seed funding within the Corridor.</a:t>
            </a:r>
            <a:endParaRPr/>
          </a:p>
          <a:p>
            <a:pPr marL="285750" lvl="0" indent="-158750" algn="l" rtl="0">
              <a:spcBef>
                <a:spcPts val="0"/>
              </a:spcBef>
              <a:spcAft>
                <a:spcPts val="0"/>
              </a:spcAft>
              <a:buClr>
                <a:schemeClr val="dk1"/>
              </a:buClr>
              <a:buSzPts val="2000"/>
              <a:buFont typeface="Calibri"/>
              <a:buNone/>
            </a:pPr>
            <a:endParaRPr sz="2000">
              <a:latin typeface="Calibri"/>
              <a:ea typeface="Calibri"/>
              <a:cs typeface="Calibri"/>
              <a:sym typeface="Calibri"/>
            </a:endParaRPr>
          </a:p>
          <a:p>
            <a:pPr marL="285750" lvl="0" indent="-285750" algn="l" rtl="0">
              <a:spcBef>
                <a:spcPts val="0"/>
              </a:spcBef>
              <a:spcAft>
                <a:spcPts val="0"/>
              </a:spcAft>
              <a:buClr>
                <a:schemeClr val="dk1"/>
              </a:buClr>
              <a:buSzPts val="2000"/>
              <a:buFont typeface="Calibri"/>
              <a:buChar char="&gt;"/>
            </a:pPr>
            <a:r>
              <a:rPr lang="en-US" sz="2000"/>
              <a:t>The Principles were developed through collaboration with the 710 Zero-Emission Truck Working Group.  </a:t>
            </a:r>
            <a:endParaRPr/>
          </a:p>
          <a:p>
            <a:pPr marL="285750" lvl="0" indent="-158750" algn="l" rtl="0">
              <a:spcBef>
                <a:spcPts val="0"/>
              </a:spcBef>
              <a:spcAft>
                <a:spcPts val="0"/>
              </a:spcAft>
              <a:buClr>
                <a:schemeClr val="dk1"/>
              </a:buClr>
              <a:buSzPts val="2000"/>
              <a:buFont typeface="Calibri"/>
              <a:buNone/>
            </a:pPr>
            <a:endParaRPr sz="2000"/>
          </a:p>
          <a:p>
            <a:pPr marL="285750" lvl="0" indent="-285750" algn="l" rtl="0">
              <a:spcBef>
                <a:spcPts val="0"/>
              </a:spcBef>
              <a:spcAft>
                <a:spcPts val="0"/>
              </a:spcAft>
              <a:buClr>
                <a:schemeClr val="dk1"/>
              </a:buClr>
              <a:buSzPts val="2000"/>
              <a:buFont typeface="Calibri"/>
              <a:buChar char="&gt;"/>
            </a:pPr>
            <a:r>
              <a:rPr lang="en-US" sz="2000"/>
              <a:t>Five major themes were brought forward by the Working Group:  </a:t>
            </a:r>
            <a:endParaRPr sz="2000">
              <a:latin typeface="Century Gothic"/>
              <a:ea typeface="Century Gothic"/>
              <a:cs typeface="Century Gothic"/>
              <a:sym typeface="Century Gothic"/>
            </a:endParaRPr>
          </a:p>
          <a:p>
            <a:pPr marL="800100" lvl="1" indent="-342900" algn="l" rtl="0">
              <a:lnSpc>
                <a:spcPct val="115000"/>
              </a:lnSpc>
              <a:spcBef>
                <a:spcPts val="1000"/>
              </a:spcBef>
              <a:spcAft>
                <a:spcPts val="0"/>
              </a:spcAft>
              <a:buClr>
                <a:schemeClr val="dk1"/>
              </a:buClr>
              <a:buSzPts val="2000"/>
              <a:buFont typeface="Noto Sans Symbols"/>
              <a:buChar char="∙"/>
            </a:pPr>
            <a:r>
              <a:rPr lang="en-US" sz="2000"/>
              <a:t>Community engagement</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Strategic partnerships and funding opportunities</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Legislative and policy initiatives</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Truck subsidies</a:t>
            </a:r>
            <a:endParaRPr sz="2000"/>
          </a:p>
          <a:p>
            <a:pPr marL="800100" lvl="1" indent="-342900" algn="l" rtl="0">
              <a:lnSpc>
                <a:spcPct val="115000"/>
              </a:lnSpc>
              <a:spcBef>
                <a:spcPts val="0"/>
              </a:spcBef>
              <a:spcAft>
                <a:spcPts val="0"/>
              </a:spcAft>
              <a:buClr>
                <a:schemeClr val="dk1"/>
              </a:buClr>
              <a:buSzPts val="2000"/>
              <a:buFont typeface="Noto Sans Symbols"/>
              <a:buChar char="∙"/>
            </a:pPr>
            <a:r>
              <a:rPr lang="en-US" sz="2000"/>
              <a:t>Environmental impacts and equitable outcomes</a:t>
            </a:r>
            <a:endParaRPr sz="2000"/>
          </a:p>
          <a:p>
            <a:pPr marL="0" lvl="0" indent="0" algn="l" rtl="0">
              <a:spcBef>
                <a:spcPts val="1000"/>
              </a:spcBef>
              <a:spcAft>
                <a:spcPts val="0"/>
              </a:spcAft>
              <a:buNone/>
            </a:pPr>
            <a:endParaRPr sz="1800"/>
          </a:p>
          <a:p>
            <a:pPr marL="0" lvl="0" indent="0" algn="l" rtl="0">
              <a:spcBef>
                <a:spcPts val="0"/>
              </a:spcBef>
              <a:spcAft>
                <a:spcPts val="0"/>
              </a:spcAft>
              <a:buNone/>
            </a:pPr>
            <a:endParaRPr sz="1800">
              <a:latin typeface="Century Gothic"/>
              <a:ea typeface="Century Gothic"/>
              <a:cs typeface="Century Gothic"/>
              <a:sym typeface="Century Gothic"/>
            </a:endParaRPr>
          </a:p>
          <a:p>
            <a:pPr marL="342900" lvl="0" indent="-342900" algn="l" rtl="0">
              <a:spcBef>
                <a:spcPts val="0"/>
              </a:spcBef>
              <a:spcAft>
                <a:spcPts val="0"/>
              </a:spcAft>
              <a:buClr>
                <a:schemeClr val="dk1"/>
              </a:buClr>
              <a:buSzPts val="2000"/>
              <a:buFont typeface="Calibri"/>
              <a:buChar char="&gt;"/>
            </a:pPr>
            <a:r>
              <a:rPr lang="en-US" sz="2000" b="1"/>
              <a:t>Community Leadership Committee </a:t>
            </a:r>
            <a:r>
              <a:rPr lang="en-US" sz="2000"/>
              <a:t>(CLC) provided input on September 22</a:t>
            </a:r>
            <a:endParaRPr/>
          </a:p>
          <a:p>
            <a:pPr marL="0" lvl="0" indent="0" algn="l" rtl="0">
              <a:spcBef>
                <a:spcPts val="0"/>
              </a:spcBef>
              <a:spcAft>
                <a:spcPts val="0"/>
              </a:spcAft>
              <a:buNone/>
            </a:pPr>
            <a:endParaRPr sz="2000"/>
          </a:p>
          <a:p>
            <a:pPr marL="342900" lvl="0" indent="-342900" algn="l" rtl="0">
              <a:spcBef>
                <a:spcPts val="0"/>
              </a:spcBef>
              <a:spcAft>
                <a:spcPts val="0"/>
              </a:spcAft>
              <a:buClr>
                <a:schemeClr val="dk1"/>
              </a:buClr>
              <a:buSzPts val="2000"/>
              <a:buFont typeface="Calibri"/>
              <a:buChar char="&gt;"/>
            </a:pPr>
            <a:r>
              <a:rPr lang="en-US" sz="2000" b="1"/>
              <a:t>Equity Working Group </a:t>
            </a:r>
            <a:r>
              <a:rPr lang="en-US" sz="2000"/>
              <a:t>(EWG) providing equity-focused input today, September 29</a:t>
            </a:r>
            <a:endParaRPr/>
          </a:p>
          <a:p>
            <a:pPr marL="342900" lvl="0" indent="-215900" algn="l" rtl="0">
              <a:spcBef>
                <a:spcPts val="0"/>
              </a:spcBef>
              <a:spcAft>
                <a:spcPts val="0"/>
              </a:spcAft>
              <a:buClr>
                <a:schemeClr val="dk1"/>
              </a:buClr>
              <a:buSzPts val="2000"/>
              <a:buFont typeface="Calibri"/>
              <a:buNone/>
            </a:pPr>
            <a:endParaRPr sz="2000"/>
          </a:p>
          <a:p>
            <a:pPr marL="342900" lvl="0" indent="-342900" algn="l" rtl="0">
              <a:spcBef>
                <a:spcPts val="0"/>
              </a:spcBef>
              <a:spcAft>
                <a:spcPts val="0"/>
              </a:spcAft>
              <a:buClr>
                <a:schemeClr val="dk1"/>
              </a:buClr>
              <a:buSzPts val="2000"/>
              <a:buFont typeface="Calibri"/>
              <a:buChar char="&gt;"/>
            </a:pPr>
            <a:r>
              <a:rPr lang="en-US" sz="2000"/>
              <a:t>At the October 18</a:t>
            </a:r>
            <a:r>
              <a:rPr lang="en-US" sz="2000" baseline="30000"/>
              <a:t>th</a:t>
            </a:r>
            <a:r>
              <a:rPr lang="en-US" sz="2000"/>
              <a:t> </a:t>
            </a:r>
            <a:r>
              <a:rPr lang="en-US" sz="2000" b="1"/>
              <a:t>ZET Working Group Meeting</a:t>
            </a:r>
            <a:r>
              <a:rPr lang="en-US" sz="2000"/>
              <a:t>, the ZET Working Group will:</a:t>
            </a:r>
            <a:endParaRPr/>
          </a:p>
          <a:p>
            <a:pPr marL="800100" lvl="1" indent="-342900" algn="l" rtl="0">
              <a:spcBef>
                <a:spcPts val="0"/>
              </a:spcBef>
              <a:spcAft>
                <a:spcPts val="0"/>
              </a:spcAft>
              <a:buClr>
                <a:schemeClr val="dk1"/>
              </a:buClr>
              <a:buSzPts val="2000"/>
              <a:buFont typeface="Arial"/>
              <a:buChar char="•"/>
            </a:pPr>
            <a:r>
              <a:rPr lang="en-US" sz="2000"/>
              <a:t>review input from the Equity Working Group</a:t>
            </a:r>
            <a:endParaRPr/>
          </a:p>
          <a:p>
            <a:pPr marL="800100" lvl="1" indent="-342900" algn="l" rtl="0">
              <a:spcBef>
                <a:spcPts val="0"/>
              </a:spcBef>
              <a:spcAft>
                <a:spcPts val="0"/>
              </a:spcAft>
              <a:buClr>
                <a:schemeClr val="dk1"/>
              </a:buClr>
              <a:buSzPts val="2000"/>
              <a:buFont typeface="Arial"/>
              <a:buChar char="•"/>
            </a:pPr>
            <a:r>
              <a:rPr lang="en-US" sz="2000"/>
              <a:t>Vote to approve the ZET Program Principles</a:t>
            </a:r>
            <a:endParaRPr/>
          </a:p>
          <a:p>
            <a:pPr marL="457200" lvl="1" indent="0" algn="l" rtl="0">
              <a:spcBef>
                <a:spcPts val="0"/>
              </a:spcBef>
              <a:spcAft>
                <a:spcPts val="0"/>
              </a:spcAft>
              <a:buNone/>
            </a:pPr>
            <a:endParaRPr sz="2000"/>
          </a:p>
          <a:p>
            <a:pPr marL="342900" lvl="1" indent="-342900" algn="l" rtl="0">
              <a:spcBef>
                <a:spcPts val="0"/>
              </a:spcBef>
              <a:spcAft>
                <a:spcPts val="0"/>
              </a:spcAft>
              <a:buClr>
                <a:schemeClr val="dk1"/>
              </a:buClr>
              <a:buSzPts val="2000"/>
              <a:buFont typeface="Calibri"/>
              <a:buChar char="&gt;"/>
            </a:pPr>
            <a:r>
              <a:rPr lang="en-US" sz="2000"/>
              <a:t>Review ZET Program Principles with the </a:t>
            </a:r>
            <a:r>
              <a:rPr lang="en-US" sz="2000" b="1"/>
              <a:t>Task Force</a:t>
            </a:r>
            <a:endParaRPr/>
          </a:p>
          <a:p>
            <a:pPr marL="0" lvl="1" indent="0" algn="l" rtl="0">
              <a:spcBef>
                <a:spcPts val="0"/>
              </a:spcBef>
              <a:spcAft>
                <a:spcPts val="0"/>
              </a:spcAft>
              <a:buNone/>
            </a:pPr>
            <a:endParaRPr sz="2000"/>
          </a:p>
          <a:p>
            <a:pPr marL="342900" lvl="1" indent="-342900" algn="l" rtl="0">
              <a:spcBef>
                <a:spcPts val="0"/>
              </a:spcBef>
              <a:spcAft>
                <a:spcPts val="0"/>
              </a:spcAft>
              <a:buClr>
                <a:schemeClr val="dk1"/>
              </a:buClr>
              <a:buSzPts val="2000"/>
              <a:buFont typeface="Calibri"/>
              <a:buChar char="&gt;"/>
            </a:pPr>
            <a:r>
              <a:rPr lang="en-US" sz="2000"/>
              <a:t>Metro Project Team to present the ZET Principles to the </a:t>
            </a:r>
            <a:r>
              <a:rPr lang="en-US" sz="2000" b="1"/>
              <a:t>Metro Board of Directors</a:t>
            </a:r>
            <a:endParaRPr sz="1800">
              <a:latin typeface="Century Gothic"/>
              <a:ea typeface="Century Gothic"/>
              <a:cs typeface="Century Gothic"/>
              <a:sym typeface="Century Gothic"/>
            </a:endParaRPr>
          </a:p>
        </p:txBody>
      </p:sp>
      <p:sp>
        <p:nvSpPr>
          <p:cNvPr id="158" name="Google Shape;15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Michael</a:t>
            </a:r>
            <a:endParaRPr/>
          </a:p>
        </p:txBody>
      </p:sp>
      <p:sp>
        <p:nvSpPr>
          <p:cNvPr id="187" name="Google Shape;18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Michael</a:t>
            </a:r>
            <a:endParaRPr/>
          </a:p>
          <a:p>
            <a:pPr marL="0" lvl="0" indent="0" algn="l" rtl="0">
              <a:spcBef>
                <a:spcPts val="0"/>
              </a:spcBef>
              <a:spcAft>
                <a:spcPts val="0"/>
              </a:spcAft>
              <a:buNone/>
            </a:pPr>
            <a:endParaRPr/>
          </a:p>
          <a:p>
            <a:pPr marL="0" lvl="0" indent="0" algn="l" rtl="0">
              <a:spcBef>
                <a:spcPts val="0"/>
              </a:spcBef>
              <a:spcAft>
                <a:spcPts val="0"/>
              </a:spcAft>
              <a:buNone/>
            </a:pPr>
            <a:r>
              <a:rPr lang="en-US"/>
              <a:t>Public charging will require public investment to amortize capital costs.</a:t>
            </a:r>
            <a:endParaRPr/>
          </a:p>
          <a:p>
            <a:pPr marL="0" lvl="0" indent="0" algn="l" rtl="0">
              <a:spcBef>
                <a:spcPts val="0"/>
              </a:spcBef>
              <a:spcAft>
                <a:spcPts val="0"/>
              </a:spcAft>
              <a:buNone/>
            </a:pPr>
            <a:r>
              <a:rPr lang="en-US"/>
              <a:t>Innovative partnerships can unlock value and mitigate risk.</a:t>
            </a:r>
            <a:endParaRPr/>
          </a:p>
          <a:p>
            <a:pPr marL="0" lvl="0" indent="0" algn="l" rtl="0">
              <a:lnSpc>
                <a:spcPct val="90000"/>
              </a:lnSpc>
              <a:spcBef>
                <a:spcPts val="1000"/>
              </a:spcBef>
              <a:spcAft>
                <a:spcPts val="0"/>
              </a:spcAft>
              <a:buNone/>
            </a:pPr>
            <a:r>
              <a:rPr lang="en-US"/>
              <a:t>SB 671 must identify barriers and solutions for long-term funding success </a:t>
            </a:r>
            <a:endParaRPr/>
          </a:p>
          <a:p>
            <a:pPr marL="0" lvl="0" indent="0" algn="l" rtl="0">
              <a:spcBef>
                <a:spcPts val="0"/>
              </a:spcBef>
              <a:spcAft>
                <a:spcPts val="0"/>
              </a:spcAft>
              <a:buNone/>
            </a:pPr>
            <a:r>
              <a:rPr lang="en-US"/>
              <a:t>Focus on expanding charging opportunities corridor-wide and analyzing long-term benefits of ZE infrastructure for corridor stakeholders</a:t>
            </a:r>
            <a:endParaRPr/>
          </a:p>
          <a:p>
            <a:pPr marL="0" lvl="0" indent="0" algn="l" rtl="0">
              <a:spcBef>
                <a:spcPts val="0"/>
              </a:spcBef>
              <a:spcAft>
                <a:spcPts val="0"/>
              </a:spcAft>
              <a:buNone/>
            </a:pPr>
            <a:r>
              <a:rPr lang="en-US"/>
              <a:t>Collaborate with other agencies, community groups, and residents to analyze data and determine how charging locations will receive priority and ensure community benefits will be at the forefront of advancing ZE infrastructure</a:t>
            </a:r>
            <a:endParaRPr/>
          </a:p>
          <a:p>
            <a:pPr marL="0" lvl="0" indent="0" algn="l" rtl="0">
              <a:spcBef>
                <a:spcPts val="0"/>
              </a:spcBef>
              <a:spcAft>
                <a:spcPts val="0"/>
              </a:spcAft>
              <a:buNone/>
            </a:pPr>
            <a:endParaRPr/>
          </a:p>
          <a:p>
            <a:pPr marL="171450" lvl="0" indent="-95250" algn="l" rtl="0">
              <a:lnSpc>
                <a:spcPct val="90000"/>
              </a:lnSpc>
              <a:spcBef>
                <a:spcPts val="100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199" name="Google Shape;1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Akiko</a:t>
            </a:r>
            <a:endParaRPr lang="en-US">
              <a:ea typeface="Calibri"/>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26082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117944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Erika</a:t>
            </a: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6999"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99"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559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50190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Michael/Erika to facilitate</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2229964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Michael</a:t>
            </a:r>
          </a:p>
          <a:p>
            <a:pPr>
              <a:defRPr/>
            </a:pPr>
            <a:endParaRPr lang="en-US">
              <a:cs typeface="Calibri"/>
            </a:endParaRPr>
          </a:p>
          <a:p>
            <a:pPr>
              <a:defRPr/>
            </a:pPr>
            <a:r>
              <a:rPr lang="en-US">
                <a:cs typeface="Calibri"/>
              </a:rPr>
              <a:t>Pull updated grant info from Metro June Board Report</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042470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endParaRPr lang="en-US"/>
          </a:p>
          <a:p>
            <a:pPr defTabSz="881390">
              <a:defRPr/>
            </a:pPr>
            <a:endParaRPr lang="en-US">
              <a:ea typeface="Calibri"/>
              <a:cs typeface="Calibri"/>
            </a:endParaRPr>
          </a:p>
          <a:p>
            <a:pPr defTabSz="881390">
              <a:defRPr/>
            </a:pPr>
            <a:r>
              <a:rPr lang="en-US">
                <a:ea typeface="Calibri"/>
                <a:cs typeface="Calibri"/>
              </a:rPr>
              <a:t>AB 102</a:t>
            </a:r>
          </a:p>
          <a:p>
            <a:pPr defTabSz="881390">
              <a:defRPr/>
            </a:pPr>
            <a:r>
              <a:rPr lang="en-US">
                <a:ea typeface="Calibri"/>
                <a:cs typeface="Calibri"/>
              </a:rPr>
              <a:t>SB 125 - </a:t>
            </a:r>
            <a:r>
              <a:rPr lang="en-US"/>
              <a:t>https://legiscan.com/CA/text/SB125/id/2831757</a:t>
            </a:r>
            <a:endParaRPr lang="en-US">
              <a:ea typeface="Calibri"/>
              <a:cs typeface="Calibri"/>
            </a:endParaRPr>
          </a:p>
          <a:p>
            <a:pPr defTabSz="881390">
              <a:defRPr/>
            </a:pPr>
            <a:r>
              <a:rPr lang="en-US">
                <a:ea typeface="Calibri"/>
                <a:cs typeface="Calibri"/>
              </a:rPr>
              <a:t>SB 149</a:t>
            </a:r>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1887645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endParaRPr lang="en-US"/>
          </a:p>
          <a:p>
            <a:pPr defTabSz="881390">
              <a:defRPr/>
            </a:pPr>
            <a:endParaRPr lang="en-US">
              <a:ea typeface="Calibri"/>
              <a:cs typeface="Calibri"/>
            </a:endParaRPr>
          </a:p>
          <a:p>
            <a:pPr defTabSz="881390">
              <a:defRPr/>
            </a:pPr>
            <a:r>
              <a:rPr lang="en-US">
                <a:ea typeface="Calibri"/>
                <a:cs typeface="Calibri"/>
              </a:rPr>
              <a:t>AB 102</a:t>
            </a:r>
          </a:p>
          <a:p>
            <a:pPr defTabSz="881390">
              <a:defRPr/>
            </a:pPr>
            <a:r>
              <a:rPr lang="en-US">
                <a:ea typeface="Calibri"/>
                <a:cs typeface="Calibri"/>
              </a:rPr>
              <a:t>SB 125</a:t>
            </a:r>
          </a:p>
          <a:p>
            <a:pPr defTabSz="881390">
              <a:defRPr/>
            </a:pPr>
            <a:r>
              <a:rPr lang="en-US">
                <a:ea typeface="Calibri"/>
                <a:cs typeface="Calibri"/>
              </a:rPr>
              <a:t>SB 149</a:t>
            </a:r>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1683930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cs typeface="Calibri"/>
            </a:endParaRPr>
          </a:p>
          <a:p>
            <a:pPr marL="628650" lvl="1" indent="-171450">
              <a:lnSpc>
                <a:spcPct val="90000"/>
              </a:lnSpc>
              <a:spcBef>
                <a:spcPts val="500"/>
              </a:spcBef>
              <a:buFont typeface="Arial"/>
              <a:buChar char="•"/>
            </a:pPr>
            <a:r>
              <a:rPr lang="en-US"/>
              <a:t>SB 420 aims to streamline regulatory approvals for electrical transmission projects in California. This legislation seeks to expedite grid capacity expansion, aligning with the state's zero-emission vehicle goals. Currently, regulations add significant delays to these projects.</a:t>
            </a:r>
            <a:endParaRPr lang="en-US">
              <a:cs typeface="Calibri"/>
            </a:endParaRPr>
          </a:p>
          <a:p>
            <a:pPr marL="628650" lvl="1" indent="-171450">
              <a:lnSpc>
                <a:spcPct val="90000"/>
              </a:lnSpc>
              <a:spcBef>
                <a:spcPts val="500"/>
              </a:spcBef>
              <a:buFont typeface="Arial"/>
              <a:buChar char="•"/>
            </a:pPr>
            <a:r>
              <a:rPr lang="en-US"/>
              <a:t>SB 420 proposes exempting rebuilding and new construction of certain electrical transmission facilities from certification requirements. It also suggests raising the voltage threshold to 130kV for utilities to construct charging stations for zero-emission trucks.</a:t>
            </a:r>
          </a:p>
          <a:p>
            <a:pPr lvl="1">
              <a:lnSpc>
                <a:spcPct val="90000"/>
              </a:lnSpc>
              <a:spcBef>
                <a:spcPts val="500"/>
              </a:spcBef>
            </a:pPr>
            <a:endParaRPr lang="en-US">
              <a:cs typeface="Calibri" panose="020F0502020204030204"/>
            </a:endParaRPr>
          </a:p>
          <a:p>
            <a:pPr marL="171450" indent="-171450">
              <a:lnSpc>
                <a:spcPct val="90000"/>
              </a:lnSpc>
              <a:spcBef>
                <a:spcPts val="1000"/>
              </a:spcBef>
              <a:buFont typeface="Arial"/>
              <a:buChar char="•"/>
            </a:pPr>
            <a:r>
              <a:rPr lang="en-US" b="1"/>
              <a:t>Background</a:t>
            </a:r>
            <a:endParaRPr lang="en-US"/>
          </a:p>
          <a:p>
            <a:pPr marL="628650" lvl="1" indent="-171450">
              <a:lnSpc>
                <a:spcPct val="90000"/>
              </a:lnSpc>
              <a:spcBef>
                <a:spcPts val="500"/>
              </a:spcBef>
              <a:buFont typeface="Arial"/>
              <a:buChar char="•"/>
            </a:pPr>
            <a:r>
              <a:rPr lang="en-US"/>
              <a:t>The </a:t>
            </a:r>
            <a:r>
              <a:rPr lang="en-US" u="sng">
                <a:hlinkClick r:id="rId3"/>
              </a:rPr>
              <a:t>Governor’s Executive Order N-79-20</a:t>
            </a:r>
            <a:r>
              <a:rPr lang="en-US"/>
              <a:t> requires the California Air Resources Board (CARB) to develop and propose strategies to achieve 100% zero-emissions from medium and heavy-duty on-road vehicles in the State by 2045 where feasible and by 2035 from drayage trucks.</a:t>
            </a:r>
          </a:p>
          <a:p>
            <a:pPr marL="628650" lvl="1" indent="-171450">
              <a:lnSpc>
                <a:spcPct val="90000"/>
              </a:lnSpc>
              <a:spcBef>
                <a:spcPts val="500"/>
              </a:spcBef>
              <a:buFont typeface="Arial"/>
              <a:buChar char="•"/>
            </a:pPr>
            <a:r>
              <a:rPr lang="en-US"/>
              <a:t>Expanding grid capacity to meet the demand for charging ZE Trucks is a critical component to achieve zero-emissions from medium and heavy-duty vehicles by 2045 and drayage trucks by 2035. The permitting timeline for expanding electrical capacity needs to be streamlined to achieve the State’s goals. </a:t>
            </a:r>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492504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cs typeface="Calibri"/>
            </a:endParaRPr>
          </a:p>
          <a:p>
            <a:pPr marL="628650" lvl="1" indent="-171450">
              <a:lnSpc>
                <a:spcPct val="90000"/>
              </a:lnSpc>
              <a:spcBef>
                <a:spcPts val="500"/>
              </a:spcBef>
              <a:buFont typeface="Arial"/>
              <a:buChar char="•"/>
            </a:pPr>
            <a:r>
              <a:rPr lang="en-US"/>
              <a:t>SB 420 aims to streamline regulatory approvals for electrical transmission projects in California. This legislation seeks to expedite grid capacity expansion, aligning with the state's zero-emission vehicle goals. Currently, regulations add significant delays to these projects.</a:t>
            </a:r>
            <a:endParaRPr lang="en-US">
              <a:cs typeface="Calibri"/>
            </a:endParaRPr>
          </a:p>
          <a:p>
            <a:pPr marL="628650" lvl="1" indent="-171450">
              <a:lnSpc>
                <a:spcPct val="90000"/>
              </a:lnSpc>
              <a:spcBef>
                <a:spcPts val="500"/>
              </a:spcBef>
              <a:buFont typeface="Arial"/>
              <a:buChar char="•"/>
            </a:pPr>
            <a:r>
              <a:rPr lang="en-US"/>
              <a:t>SB 420 proposes exempting rebuilding and new construction of certain electrical transmission facilities from certification requirements. It also suggests raising the voltage threshold to 130kV for utilities to construct charging stations for zero-emission trucks.</a:t>
            </a:r>
          </a:p>
          <a:p>
            <a:pPr lvl="1">
              <a:lnSpc>
                <a:spcPct val="90000"/>
              </a:lnSpc>
              <a:spcBef>
                <a:spcPts val="500"/>
              </a:spcBef>
            </a:pPr>
            <a:endParaRPr lang="en-US">
              <a:cs typeface="Calibri" panose="020F0502020204030204"/>
            </a:endParaRPr>
          </a:p>
          <a:p>
            <a:pPr marL="171450" indent="-171450">
              <a:lnSpc>
                <a:spcPct val="90000"/>
              </a:lnSpc>
              <a:spcBef>
                <a:spcPts val="1000"/>
              </a:spcBef>
              <a:buFont typeface="Arial"/>
              <a:buChar char="•"/>
            </a:pPr>
            <a:r>
              <a:rPr lang="en-US" b="1"/>
              <a:t>Background</a:t>
            </a:r>
            <a:endParaRPr lang="en-US"/>
          </a:p>
          <a:p>
            <a:pPr marL="628650" lvl="1" indent="-171450">
              <a:lnSpc>
                <a:spcPct val="90000"/>
              </a:lnSpc>
              <a:spcBef>
                <a:spcPts val="500"/>
              </a:spcBef>
              <a:buFont typeface="Arial"/>
              <a:buChar char="•"/>
            </a:pPr>
            <a:r>
              <a:rPr lang="en-US"/>
              <a:t>The </a:t>
            </a:r>
            <a:r>
              <a:rPr lang="en-US" u="sng">
                <a:hlinkClick r:id="rId3"/>
              </a:rPr>
              <a:t>Governor’s Executive Order N-79-20</a:t>
            </a:r>
            <a:r>
              <a:rPr lang="en-US"/>
              <a:t> requires the California Air Resources Board (CARB) to develop and propose strategies to achieve 100% zero-emissions from medium and heavy-duty on-road vehicles in the State by 2045 where feasible and by 2035 from drayage trucks.</a:t>
            </a:r>
          </a:p>
          <a:p>
            <a:pPr marL="628650" lvl="1" indent="-171450">
              <a:lnSpc>
                <a:spcPct val="90000"/>
              </a:lnSpc>
              <a:spcBef>
                <a:spcPts val="500"/>
              </a:spcBef>
              <a:buFont typeface="Arial"/>
              <a:buChar char="•"/>
            </a:pPr>
            <a:r>
              <a:rPr lang="en-US"/>
              <a:t>Expanding grid capacity to meet the demand for charging ZE Trucks is a critical component to achieve zero-emissions from medium and heavy-duty vehicles by 2045 and drayage trucks by 2035. The permitting timeline for expanding electrical capacity needs to be streamlined to achieve the State’s goals. </a:t>
            </a:r>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196510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Calibri" panose="020F0502020204030204" pitchFamily="34" charset="0"/>
                <a:ea typeface="Times New Roman" panose="02020603050405020304" pitchFamily="18" charset="0"/>
                <a:cs typeface="Times New Roman" panose="02020603050405020304" pitchFamily="18" charset="0"/>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38</a:t>
            </a:fld>
            <a:endParaRPr lang="en-US"/>
          </a:p>
        </p:txBody>
      </p:sp>
    </p:spTree>
    <p:extLst>
      <p:ext uri="{BB962C8B-B14F-4D97-AF65-F5344CB8AC3E}">
        <p14:creationId xmlns:p14="http://schemas.microsoft.com/office/powerpoint/2010/main" val="2768873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Hydrogen: SB 671 work, want to have a conversation: concerns that we should be articulating, (potential panel for hydrogen next meeting)</a:t>
            </a:r>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State agencies and the Legislature should consider creating a new limited-term (five-year) zero-emission truck incentive program aimed at assisting high-priority fleets, such</a:t>
            </a:r>
            <a:r>
              <a:rPr lang="en-US" sz="1800">
                <a:latin typeface="Arial"/>
                <a:ea typeface="Calibri" panose="020F0502020204030204" pitchFamily="34" charset="0"/>
                <a:cs typeface="Arial"/>
              </a:rPr>
              <a:t> </a:t>
            </a:r>
            <a:endParaRPr lang="en-US"/>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as larger drayage fleets with 100 to 500 trucks, who are subject to the Advanced Clean Fleets regulation with purchasing zero-emission trucks. Program development should take place with input from the fleets who</a:t>
            </a:r>
            <a:endParaRPr lang="en-US"/>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 </a:t>
            </a:r>
            <a:r>
              <a:rPr lang="en-US" sz="1800">
                <a:effectLst/>
                <a:latin typeface="Arial"/>
                <a:ea typeface="Calibri" panose="020F0502020204030204" pitchFamily="34" charset="0"/>
                <a:cs typeface="Arial"/>
              </a:rPr>
              <a:t>will be impacted and should be flexible to ensure support in a way that is considerate of their needs. The California Air Resources Board could administer this program.</a:t>
            </a:r>
            <a:r>
              <a:rPr lang="en-US" sz="1800">
                <a:latin typeface="Arial"/>
                <a:ea typeface="Calibri" panose="020F0502020204030204" pitchFamily="34" charset="0"/>
                <a:cs typeface="Arial"/>
              </a:rPr>
              <a:t> </a:t>
            </a:r>
            <a:endParaRPr lang="en-US" sz="1800">
              <a:effectLst/>
              <a:latin typeface="Calibri" panose="020F0502020204030204" pitchFamily="34" charset="0"/>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39</a:t>
            </a:fld>
            <a:endParaRPr lang="en-US"/>
          </a:p>
        </p:txBody>
      </p:sp>
    </p:spTree>
    <p:extLst>
      <p:ext uri="{BB962C8B-B14F-4D97-AF65-F5344CB8AC3E}">
        <p14:creationId xmlns:p14="http://schemas.microsoft.com/office/powerpoint/2010/main" val="3343001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marR="0" lvl="0" indent="-342900">
              <a:lnSpc>
                <a:spcPct val="125000"/>
              </a:lnSpc>
              <a:spcBef>
                <a:spcPts val="90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State agencies and the Legislature should consider creating a new limited-term (five-year) zero-emission truck incentive program aimed at assisting high-priority fleets, such as larger drayage fleets with 100 to 500 trucks, who are subject to the Advanced Clean Fleets regulation with purchasing zero-emission trucks. Program development should take place with input from the fleets who will be impacted and should be flexible to ensure support in a way that is considerate of their needs. The California Air Resources Board could administer this program.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40</a:t>
            </a:fld>
            <a:endParaRPr lang="en-US"/>
          </a:p>
        </p:txBody>
      </p:sp>
    </p:spTree>
    <p:extLst>
      <p:ext uri="{BB962C8B-B14F-4D97-AF65-F5344CB8AC3E}">
        <p14:creationId xmlns:p14="http://schemas.microsoft.com/office/powerpoint/2010/main" val="1168402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Hydrogen: SB 671 work, want to have a conversation: concerns that we should be articulating, (potential panel for hydrogen next meeting)</a:t>
            </a:r>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State agencies and the Legislature should consider creating a new limited-term (five-year) zero-emission truck incentive program aimed at assisting high-priority fleets, such</a:t>
            </a:r>
            <a:r>
              <a:rPr lang="en-US" sz="1800">
                <a:latin typeface="Arial"/>
                <a:ea typeface="Calibri" panose="020F0502020204030204" pitchFamily="34" charset="0"/>
                <a:cs typeface="Arial"/>
              </a:rPr>
              <a:t> </a:t>
            </a:r>
            <a:endParaRPr lang="en-US"/>
          </a:p>
          <a:p>
            <a:pPr marL="342900" indent="-342900">
              <a:lnSpc>
                <a:spcPct val="125000"/>
              </a:lnSpc>
              <a:spcBef>
                <a:spcPts val="900"/>
              </a:spcBef>
              <a:spcAft>
                <a:spcPts val="600"/>
              </a:spcAft>
              <a:buFont typeface="Arial" panose="020B0604020202020204" pitchFamily="34" charset="0"/>
              <a:buChar char="●"/>
            </a:pPr>
            <a:r>
              <a:rPr lang="en-US" sz="1800">
                <a:effectLst/>
                <a:latin typeface="Arial"/>
                <a:ea typeface="Calibri" panose="020F0502020204030204" pitchFamily="34" charset="0"/>
                <a:cs typeface="Arial"/>
              </a:rPr>
              <a:t>as larger drayage fleets with 100 to 500 trucks, who are subject to the Advanced Clean Fleets regulation with purchasing zero-emission trucks. Program development should take place with input from the fleets who</a:t>
            </a:r>
            <a:endParaRPr lang="en-US"/>
          </a:p>
          <a:p>
            <a:pPr marL="342900" indent="-342900">
              <a:lnSpc>
                <a:spcPct val="125000"/>
              </a:lnSpc>
              <a:spcBef>
                <a:spcPts val="900"/>
              </a:spcBef>
              <a:spcAft>
                <a:spcPts val="600"/>
              </a:spcAft>
              <a:buFont typeface="Arial" panose="020B0604020202020204" pitchFamily="34" charset="0"/>
              <a:buChar char="●"/>
            </a:pPr>
            <a:r>
              <a:rPr lang="en-US" sz="1800">
                <a:latin typeface="Arial"/>
                <a:ea typeface="Calibri" panose="020F0502020204030204" pitchFamily="34" charset="0"/>
                <a:cs typeface="Arial"/>
              </a:rPr>
              <a:t> </a:t>
            </a:r>
            <a:r>
              <a:rPr lang="en-US" sz="1800">
                <a:effectLst/>
                <a:latin typeface="Arial"/>
                <a:ea typeface="Calibri" panose="020F0502020204030204" pitchFamily="34" charset="0"/>
                <a:cs typeface="Arial"/>
              </a:rPr>
              <a:t>will be impacted and should be flexible to ensure support in a way that is considerate of their needs. The California Air Resources Board could administer this program.</a:t>
            </a:r>
            <a:r>
              <a:rPr lang="en-US" sz="1800">
                <a:latin typeface="Arial"/>
                <a:ea typeface="Calibri" panose="020F0502020204030204" pitchFamily="34" charset="0"/>
                <a:cs typeface="Arial"/>
              </a:rPr>
              <a:t> </a:t>
            </a:r>
            <a:endParaRPr lang="en-US" sz="1800">
              <a:effectLst/>
              <a:latin typeface="Calibri" panose="020F0502020204030204" pitchFamily="34" charset="0"/>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375008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25000"/>
              </a:lnSpc>
              <a:spcBef>
                <a:spcPts val="900"/>
              </a:spcBef>
              <a:spcAft>
                <a:spcPts val="600"/>
              </a:spcAft>
              <a:buFont typeface="Arial" panose="020B0604020202020204" pitchFamily="34"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Michael</a:t>
            </a:r>
          </a:p>
          <a:p>
            <a:pPr marL="342900" marR="0" lvl="0" indent="-342900">
              <a:lnSpc>
                <a:spcPct val="125000"/>
              </a:lnSpc>
              <a:spcBef>
                <a:spcPts val="90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State agencies and the Legislature should consider creating a new limited-term (five-year) zero-emission truck incentive program aimed at assisting high-priority fleets, such as larger drayage fleets with 100 to 500 trucks, who are subject to the Advanced Clean Fleets regulation with purchasing zero-emission trucks. Program development should take place with input from the fleets who will be impacted and should be flexible to ensure support in a way that is considerate of their needs. The California Air Resources Board could administer this program.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42</a:t>
            </a:fld>
            <a:endParaRPr lang="en-US"/>
          </a:p>
        </p:txBody>
      </p:sp>
    </p:spTree>
    <p:extLst>
      <p:ext uri="{BB962C8B-B14F-4D97-AF65-F5344CB8AC3E}">
        <p14:creationId xmlns:p14="http://schemas.microsoft.com/office/powerpoint/2010/main" val="1777597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Akiko</a:t>
            </a: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43</a:t>
            </a:fld>
            <a:endParaRPr lang="en-US"/>
          </a:p>
        </p:txBody>
      </p:sp>
    </p:spTree>
    <p:extLst>
      <p:ext uri="{BB962C8B-B14F-4D97-AF65-F5344CB8AC3E}">
        <p14:creationId xmlns:p14="http://schemas.microsoft.com/office/powerpoint/2010/main" val="1354790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61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03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02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to coordinate further with Hector</a:t>
            </a:r>
          </a:p>
        </p:txBody>
      </p:sp>
      <p:sp>
        <p:nvSpPr>
          <p:cNvPr id="4" name="Slide Number Placeholder 3"/>
          <p:cNvSpPr>
            <a:spLocks noGrp="1"/>
          </p:cNvSpPr>
          <p:nvPr>
            <p:ph type="sldNum" sz="quarter" idx="5"/>
          </p:nvPr>
        </p:nvSpPr>
        <p:spPr/>
        <p:txBody>
          <a:bodyPr/>
          <a:lstStyle/>
          <a:p>
            <a:fld id="{1CA99CD2-19A0-6F48-895C-C7AB61D791DF}" type="slidenum">
              <a:rPr lang="en-US" smtClean="0"/>
              <a:t>47</a:t>
            </a:fld>
            <a:endParaRPr lang="en-US"/>
          </a:p>
        </p:txBody>
      </p:sp>
    </p:spTree>
    <p:extLst>
      <p:ext uri="{BB962C8B-B14F-4D97-AF65-F5344CB8AC3E}">
        <p14:creationId xmlns:p14="http://schemas.microsoft.com/office/powerpoint/2010/main" val="1801202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1782086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ea typeface="Calibri"/>
                <a:cs typeface="Calibri"/>
              </a:rPr>
              <a:t>Michael</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68914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711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2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318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53</a:t>
            </a:fld>
            <a:endParaRPr lang="en-US"/>
          </a:p>
        </p:txBody>
      </p:sp>
    </p:spTree>
    <p:extLst>
      <p:ext uri="{BB962C8B-B14F-4D97-AF65-F5344CB8AC3E}">
        <p14:creationId xmlns:p14="http://schemas.microsoft.com/office/powerpoint/2010/main" val="4074606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54</a:t>
            </a:fld>
            <a:endParaRPr lang="en-US"/>
          </a:p>
        </p:txBody>
      </p:sp>
    </p:spTree>
    <p:extLst>
      <p:ext uri="{BB962C8B-B14F-4D97-AF65-F5344CB8AC3E}">
        <p14:creationId xmlns:p14="http://schemas.microsoft.com/office/powerpoint/2010/main" val="3120468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0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71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https://calstart.org/zev-infrastructure-phase-in/</a:t>
            </a:r>
            <a:endParaRPr lang="en-US"/>
          </a:p>
          <a:p>
            <a:endParaRPr lang="en-US"/>
          </a:p>
          <a:p>
            <a:pPr marL="285750" lvl="0" indent="-285750">
              <a:buClr>
                <a:srgbClr val="000000"/>
              </a:buClr>
              <a:buFont typeface="Arial,Sans-Serif"/>
              <a:buChar char="•"/>
            </a:pPr>
            <a:r>
              <a:rPr lang="en-US" sz="1200" b="0" i="0" u="none" strike="noStrike" kern="1200" noProof="0">
                <a:solidFill>
                  <a:schemeClr val="tx1"/>
                </a:solidFill>
                <a:effectLst/>
                <a:latin typeface="Calibri"/>
              </a:rPr>
              <a:t>CTC: Barriers and Opportunities; Recommendations  </a:t>
            </a:r>
          </a:p>
          <a:p>
            <a:pPr marL="285750" lvl="0" indent="-285750">
              <a:buClr>
                <a:srgbClr val="000000"/>
              </a:buClr>
              <a:buFont typeface="Arial,Sans-Serif"/>
              <a:buChar char="•"/>
            </a:pPr>
            <a:r>
              <a:rPr lang="en-US" sz="1200" b="0" i="0" u="none" strike="noStrike" kern="1200" noProof="0">
                <a:solidFill>
                  <a:schemeClr val="tx1"/>
                </a:solidFill>
                <a:effectLst/>
                <a:latin typeface="Calibri"/>
              </a:rPr>
              <a:t>LACI: Gaps &amp; Opportunities 2023</a:t>
            </a:r>
          </a:p>
          <a:p>
            <a:pPr marL="285750" lvl="0" indent="-285750">
              <a:buClr>
                <a:srgbClr val="000000"/>
              </a:buClr>
              <a:buFont typeface="Arial,Sans-Serif"/>
              <a:buChar char="•"/>
            </a:pPr>
            <a:r>
              <a:rPr lang="en-US" sz="1200" b="0" i="0" u="none" strike="noStrike" kern="1200" noProof="0">
                <a:solidFill>
                  <a:schemeClr val="tx1"/>
                </a:solidFill>
                <a:effectLst/>
                <a:latin typeface="Calibri"/>
              </a:rPr>
              <a:t>CALSTART: Phasing in U.S. Charging Infrastructure: Barriers &amp; Opportunities</a:t>
            </a: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925841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 Akiko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10263"/>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7"/>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7"/>
          <p:cNvSpPr txBox="1">
            <a:spLocks noGrp="1"/>
          </p:cNvSpPr>
          <p:nvPr>
            <p:ph type="body" idx="1"/>
          </p:nvPr>
        </p:nvSpPr>
        <p:spPr>
          <a:xfrm>
            <a:off x="381003" y="1276346"/>
            <a:ext cx="11077571" cy="4742069"/>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7"/>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9"/>
          <p:cNvSpPr/>
          <p:nvPr/>
        </p:nvSpPr>
        <p:spPr>
          <a:xfrm>
            <a:off x="877458" y="737555"/>
            <a:ext cx="10437089" cy="5382880"/>
          </a:xfrm>
          <a:prstGeom prst="rect">
            <a:avLst/>
          </a:prstGeom>
          <a:solidFill>
            <a:srgbClr val="FFFFFF"/>
          </a:solidFill>
          <a:ln w="12700" cap="flat" cmpd="sng">
            <a:solidFill>
              <a:srgbClr val="61B9B4"/>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10"/>
          <p:cNvSpPr/>
          <p:nvPr/>
        </p:nvSpPr>
        <p:spPr>
          <a:xfrm>
            <a:off x="1250826" y="737555"/>
            <a:ext cx="9721973" cy="5190317"/>
          </a:xfrm>
          <a:prstGeom prst="rect">
            <a:avLst/>
          </a:prstGeom>
          <a:solidFill>
            <a:srgbClr val="00B4BD"/>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Welcome">
  <p:cSld name="1_Welcome">
    <p:bg>
      <p:bgPr>
        <a:blipFill>
          <a:blip r:embed="rId2">
            <a:alphaModFix/>
          </a:blip>
          <a:stretch>
            <a:fillRect/>
          </a:stretch>
        </a:blipFill>
        <a:effectLst/>
      </p:bgPr>
    </p:bg>
    <p:spTree>
      <p:nvGrpSpPr>
        <p:cNvPr id="1" name="Shape 22"/>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_Welcome">
  <p:cSld name="2_Welcome">
    <p:spTree>
      <p:nvGrpSpPr>
        <p:cNvPr id="1" name="Shape 24"/>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body" idx="1"/>
          </p:nvPr>
        </p:nvSpPr>
        <p:spPr>
          <a:xfrm>
            <a:off x="381003" y="1276346"/>
            <a:ext cx="5286375" cy="4675564"/>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4"/>
          <p:cNvSpPr txBox="1">
            <a:spLocks noGrp="1"/>
          </p:cNvSpPr>
          <p:nvPr>
            <p:ph type="body" idx="2"/>
          </p:nvPr>
        </p:nvSpPr>
        <p:spPr>
          <a:xfrm>
            <a:off x="6172200" y="1276346"/>
            <a:ext cx="5181603" cy="4675564"/>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4"/>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
        <p:nvSpPr>
          <p:cNvPr id="33" name="Google Shape;33;p15"/>
          <p:cNvSpPr>
            <a:spLocks noGrp="1"/>
          </p:cNvSpPr>
          <p:nvPr>
            <p:ph type="pic" idx="2"/>
          </p:nvPr>
        </p:nvSpPr>
        <p:spPr>
          <a:xfrm>
            <a:off x="6172200" y="1276346"/>
            <a:ext cx="5665119" cy="4675564"/>
          </a:xfrm>
          <a:prstGeom prst="rect">
            <a:avLst/>
          </a:prstGeom>
          <a:solidFill>
            <a:srgbClr val="D9D9D9"/>
          </a:solidFill>
          <a:ln>
            <a:noFill/>
          </a:ln>
        </p:spPr>
      </p:sp>
      <p:sp>
        <p:nvSpPr>
          <p:cNvPr id="34" name="Google Shape;34;p15"/>
          <p:cNvSpPr txBox="1">
            <a:spLocks noGrp="1"/>
          </p:cNvSpPr>
          <p:nvPr>
            <p:ph type="body" idx="1"/>
          </p:nvPr>
        </p:nvSpPr>
        <p:spPr>
          <a:xfrm>
            <a:off x="381003" y="1276346"/>
            <a:ext cx="5286375" cy="4675564"/>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35"/>
        <p:cNvGrpSpPr/>
        <p:nvPr/>
      </p:nvGrpSpPr>
      <p:grpSpPr>
        <a:xfrm>
          <a:off x="0" y="0"/>
          <a:ext cx="0" cy="0"/>
          <a:chOff x="0" y="0"/>
          <a:chExt cx="0" cy="0"/>
        </a:xfrm>
      </p:grpSpPr>
      <p:sp>
        <p:nvSpPr>
          <p:cNvPr id="36" name="Google Shape;36;p16"/>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
        <p:nvSpPr>
          <p:cNvPr id="38" name="Google Shape;38;p16"/>
          <p:cNvSpPr>
            <a:spLocks noGrp="1"/>
          </p:cNvSpPr>
          <p:nvPr>
            <p:ph type="pic" idx="2"/>
          </p:nvPr>
        </p:nvSpPr>
        <p:spPr>
          <a:xfrm>
            <a:off x="381003" y="1276346"/>
            <a:ext cx="11456325" cy="4675564"/>
          </a:xfrm>
          <a:prstGeom prst="rect">
            <a:avLst/>
          </a:prstGeom>
          <a:solidFill>
            <a:srgbClr val="D9D9D9"/>
          </a:solidFill>
          <a:ln>
            <a:noFill/>
          </a:ln>
        </p:spPr>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7"/>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FFFFFF"/>
        </a:solidFill>
        <a:effectLst/>
      </p:bgPr>
    </p:bg>
    <p:spTree>
      <p:nvGrpSpPr>
        <p:cNvPr id="1" name="Shape 44"/>
        <p:cNvGrpSpPr/>
        <p:nvPr/>
      </p:nvGrpSpPr>
      <p:grpSpPr>
        <a:xfrm>
          <a:off x="0" y="0"/>
          <a:ext cx="0" cy="0"/>
          <a:chOff x="0" y="0"/>
          <a:chExt cx="0" cy="0"/>
        </a:xfrm>
      </p:grpSpPr>
      <p:sp>
        <p:nvSpPr>
          <p:cNvPr id="45" name="Google Shape;45;p19"/>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6"/>
        <p:cNvGrpSpPr/>
        <p:nvPr/>
      </p:nvGrpSpPr>
      <p:grpSpPr>
        <a:xfrm>
          <a:off x="0" y="0"/>
          <a:ext cx="0" cy="0"/>
          <a:chOff x="0" y="0"/>
          <a:chExt cx="0" cy="0"/>
        </a:xfrm>
      </p:grpSpPr>
      <p:sp>
        <p:nvSpPr>
          <p:cNvPr id="47" name="Google Shape;47;p20"/>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_section 1a">
  <p:cSld name="1_section 1a">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457200" y="146614"/>
            <a:ext cx="10375696" cy="68560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rgbClr val="FFFFFF"/>
        </a:solidFill>
        <a:effectLst/>
      </p:bgPr>
    </p:bg>
    <p:spTree>
      <p:nvGrpSpPr>
        <p:cNvPr id="1" name="Shape 51"/>
        <p:cNvGrpSpPr/>
        <p:nvPr/>
      </p:nvGrpSpPr>
      <p:grpSpPr>
        <a:xfrm>
          <a:off x="0" y="0"/>
          <a:ext cx="0" cy="0"/>
          <a:chOff x="0" y="0"/>
          <a:chExt cx="0" cy="0"/>
        </a:xfrm>
      </p:grpSpPr>
      <p:sp>
        <p:nvSpPr>
          <p:cNvPr id="52" name="Google Shape;52;p22"/>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3"/>
        <p:cNvGrpSpPr/>
        <p:nvPr/>
      </p:nvGrpSpPr>
      <p:grpSpPr>
        <a:xfrm>
          <a:off x="0" y="0"/>
          <a:ext cx="0" cy="0"/>
          <a:chOff x="0" y="0"/>
          <a:chExt cx="0" cy="0"/>
        </a:xfrm>
      </p:grpSpPr>
      <p:sp>
        <p:nvSpPr>
          <p:cNvPr id="54" name="Google Shape;54;p23"/>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5"/>
        <p:cNvGrpSpPr/>
        <p:nvPr/>
      </p:nvGrpSpPr>
      <p:grpSpPr>
        <a:xfrm>
          <a:off x="0" y="0"/>
          <a:ext cx="0" cy="0"/>
          <a:chOff x="0" y="0"/>
          <a:chExt cx="0" cy="0"/>
        </a:xfrm>
      </p:grpSpPr>
      <p:sp>
        <p:nvSpPr>
          <p:cNvPr id="56" name="Google Shape;56;p24"/>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
        <p:nvSpPr>
          <p:cNvPr id="58" name="Google Shape;58;p24"/>
          <p:cNvSpPr txBox="1">
            <a:spLocks noGrp="1"/>
          </p:cNvSpPr>
          <p:nvPr>
            <p:ph type="body" idx="1"/>
          </p:nvPr>
        </p:nvSpPr>
        <p:spPr>
          <a:xfrm>
            <a:off x="457200" y="1184221"/>
            <a:ext cx="5338998" cy="475188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4"/>
          <p:cNvSpPr txBox="1">
            <a:spLocks noGrp="1"/>
          </p:cNvSpPr>
          <p:nvPr>
            <p:ph type="body" idx="2"/>
          </p:nvPr>
        </p:nvSpPr>
        <p:spPr>
          <a:xfrm>
            <a:off x="6248396" y="1184221"/>
            <a:ext cx="5638803" cy="475188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60"/>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opy">
  <p:cSld name="Copy">
    <p:spTree>
      <p:nvGrpSpPr>
        <p:cNvPr id="1" name="Shape 61"/>
        <p:cNvGrpSpPr/>
        <p:nvPr/>
      </p:nvGrpSpPr>
      <p:grpSpPr>
        <a:xfrm>
          <a:off x="0" y="0"/>
          <a:ext cx="0" cy="0"/>
          <a:chOff x="0" y="0"/>
          <a:chExt cx="0" cy="0"/>
        </a:xfrm>
      </p:grpSpPr>
      <p:sp>
        <p:nvSpPr>
          <p:cNvPr id="62" name="Google Shape;62;p26"/>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6"/>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
        <p:nvSpPr>
          <p:cNvPr id="64" name="Google Shape;64;p26"/>
          <p:cNvSpPr txBox="1">
            <a:spLocks noGrp="1"/>
          </p:cNvSpPr>
          <p:nvPr>
            <p:ph type="body" idx="1"/>
          </p:nvPr>
        </p:nvSpPr>
        <p:spPr>
          <a:xfrm>
            <a:off x="457200" y="1184221"/>
            <a:ext cx="11277596" cy="475188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
        <p:nvSpPr>
          <p:cNvPr id="68" name="Google Shape;68;p27"/>
          <p:cNvSpPr>
            <a:spLocks noGrp="1"/>
          </p:cNvSpPr>
          <p:nvPr>
            <p:ph type="pic" idx="2"/>
          </p:nvPr>
        </p:nvSpPr>
        <p:spPr>
          <a:xfrm>
            <a:off x="6256864" y="1184221"/>
            <a:ext cx="5477932" cy="4781598"/>
          </a:xfrm>
          <a:prstGeom prst="rect">
            <a:avLst/>
          </a:prstGeom>
          <a:solidFill>
            <a:srgbClr val="D9D9D9"/>
          </a:solidFill>
          <a:ln>
            <a:noFill/>
          </a:ln>
        </p:spPr>
      </p:sp>
      <p:sp>
        <p:nvSpPr>
          <p:cNvPr id="69" name="Google Shape;69;p27"/>
          <p:cNvSpPr txBox="1">
            <a:spLocks noGrp="1"/>
          </p:cNvSpPr>
          <p:nvPr>
            <p:ph type="body" idx="1"/>
          </p:nvPr>
        </p:nvSpPr>
        <p:spPr>
          <a:xfrm>
            <a:off x="457200" y="1184221"/>
            <a:ext cx="5338998" cy="475188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Clr>
                <a:srgbClr val="000000"/>
              </a:buClr>
              <a:buSzPts val="1620"/>
              <a:buChar char="&gt;"/>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Picture">
  <p:cSld name="1_Picture">
    <p:spTree>
      <p:nvGrpSpPr>
        <p:cNvPr id="1" name="Shape 70"/>
        <p:cNvGrpSpPr/>
        <p:nvPr/>
      </p:nvGrpSpPr>
      <p:grpSpPr>
        <a:xfrm>
          <a:off x="0" y="0"/>
          <a:ext cx="0" cy="0"/>
          <a:chOff x="0" y="0"/>
          <a:chExt cx="0" cy="0"/>
        </a:xfrm>
      </p:grpSpPr>
      <p:sp>
        <p:nvSpPr>
          <p:cNvPr id="71" name="Google Shape;71;p28"/>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8"/>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
        <p:nvSpPr>
          <p:cNvPr id="73" name="Google Shape;73;p28"/>
          <p:cNvSpPr>
            <a:spLocks noGrp="1"/>
          </p:cNvSpPr>
          <p:nvPr>
            <p:ph type="pic" idx="2"/>
          </p:nvPr>
        </p:nvSpPr>
        <p:spPr>
          <a:xfrm>
            <a:off x="457200" y="1184221"/>
            <a:ext cx="11277596" cy="4781598"/>
          </a:xfrm>
          <a:prstGeom prst="rect">
            <a:avLst/>
          </a:prstGeom>
          <a:solidFill>
            <a:srgbClr val="D9D9D9"/>
          </a:solidFill>
          <a:ln>
            <a:noFill/>
          </a:ln>
        </p:spPr>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4_Title slide" type="title">
  <p:cSld name="TITLE">
    <p:spTree>
      <p:nvGrpSpPr>
        <p:cNvPr id="1" name="Shape 74"/>
        <p:cNvGrpSpPr/>
        <p:nvPr/>
      </p:nvGrpSpPr>
      <p:grpSpPr>
        <a:xfrm>
          <a:off x="0" y="0"/>
          <a:ext cx="0" cy="0"/>
          <a:chOff x="0" y="0"/>
          <a:chExt cx="0" cy="0"/>
        </a:xfrm>
      </p:grpSpPr>
      <p:pic>
        <p:nvPicPr>
          <p:cNvPr id="75" name="Google Shape;75;p29"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0"/>
            <a:ext cx="12191996" cy="6286362"/>
          </a:xfrm>
          <a:prstGeom prst="rect">
            <a:avLst/>
          </a:prstGeom>
          <a:noFill/>
          <a:ln>
            <a:noFill/>
          </a:ln>
        </p:spPr>
      </p:pic>
      <p:sp>
        <p:nvSpPr>
          <p:cNvPr id="76" name="Google Shape;76;p29"/>
          <p:cNvSpPr txBox="1">
            <a:spLocks noGrp="1"/>
          </p:cNvSpPr>
          <p:nvPr>
            <p:ph type="ctrTitle"/>
          </p:nvPr>
        </p:nvSpPr>
        <p:spPr>
          <a:xfrm>
            <a:off x="415613" y="2445928"/>
            <a:ext cx="11360798" cy="2736799"/>
          </a:xfrm>
          <a:prstGeom prst="rect">
            <a:avLst/>
          </a:prstGeom>
          <a:noFill/>
          <a:ln>
            <a:noFill/>
          </a:ln>
        </p:spPr>
        <p:txBody>
          <a:bodyPr spcFirstLastPara="1" wrap="square" lIns="91400" tIns="91400" rIns="91400" bIns="91400" anchor="b" anchorCtr="1">
            <a:normAutofit/>
          </a:bodyPr>
          <a:lstStyle>
            <a:lvl1pPr lvl="0" algn="ctr">
              <a:lnSpc>
                <a:spcPct val="100000"/>
              </a:lnSpc>
              <a:spcBef>
                <a:spcPts val="0"/>
              </a:spcBef>
              <a:spcAft>
                <a:spcPts val="0"/>
              </a:spcAft>
              <a:buClr>
                <a:srgbClr val="FFFFFF"/>
              </a:buClr>
              <a:buSzPts val="4267"/>
              <a:buFont typeface="Roboto Black"/>
              <a:buNone/>
              <a:defRPr sz="4267">
                <a:latin typeface="Roboto Black"/>
                <a:ea typeface="Roboto Black"/>
                <a:cs typeface="Roboto Black"/>
                <a:sym typeface="Robo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9"/>
          <p:cNvSpPr txBox="1">
            <a:spLocks noGrp="1"/>
          </p:cNvSpPr>
          <p:nvPr>
            <p:ph type="subTitle" idx="1"/>
          </p:nvPr>
        </p:nvSpPr>
        <p:spPr>
          <a:xfrm>
            <a:off x="415603" y="5229563"/>
            <a:ext cx="11360798" cy="1056799"/>
          </a:xfrm>
          <a:prstGeom prst="rect">
            <a:avLst/>
          </a:prstGeom>
          <a:noFill/>
          <a:ln>
            <a:noFill/>
          </a:ln>
        </p:spPr>
        <p:txBody>
          <a:bodyPr spcFirstLastPara="1" wrap="square" lIns="91400" tIns="91400" rIns="91400" bIns="91400" anchor="t" anchorCtr="1">
            <a:normAutofit/>
          </a:bodyPr>
          <a:lstStyle>
            <a:lvl1pPr lvl="0" algn="ctr">
              <a:lnSpc>
                <a:spcPct val="100000"/>
              </a:lnSpc>
              <a:spcBef>
                <a:spcPts val="0"/>
              </a:spcBef>
              <a:spcAft>
                <a:spcPts val="0"/>
              </a:spcAft>
              <a:buClr>
                <a:srgbClr val="FFFFFF"/>
              </a:buClr>
              <a:buSzPts val="1920"/>
              <a:buNone/>
              <a:defRPr sz="2133">
                <a:solidFill>
                  <a:srgbClr val="FFFFFF"/>
                </a:solidFill>
                <a:latin typeface="Roboto Medium"/>
                <a:ea typeface="Roboto Medium"/>
                <a:cs typeface="Roboto Medium"/>
                <a:sym typeface="Roboto Medium"/>
              </a:defRPr>
            </a:lvl1pPr>
            <a:lvl2pPr lvl="1" algn="l">
              <a:lnSpc>
                <a:spcPct val="90000"/>
              </a:lnSpc>
              <a:spcBef>
                <a:spcPts val="500"/>
              </a:spcBef>
              <a:spcAft>
                <a:spcPts val="0"/>
              </a:spcAft>
              <a:buClr>
                <a:srgbClr val="000000"/>
              </a:buClr>
              <a:buSzPts val="1620"/>
              <a:buChar char="•"/>
              <a:defRPr/>
            </a:lvl2pPr>
            <a:lvl3pPr lvl="2" algn="l">
              <a:lnSpc>
                <a:spcPct val="90000"/>
              </a:lnSpc>
              <a:spcBef>
                <a:spcPts val="500"/>
              </a:spcBef>
              <a:spcAft>
                <a:spcPts val="0"/>
              </a:spcAft>
              <a:buClr>
                <a:srgbClr val="000000"/>
              </a:buClr>
              <a:buSzPts val="1620"/>
              <a:buChar char="•"/>
              <a:defRPr/>
            </a:lvl3pPr>
            <a:lvl4pPr lvl="3" algn="l">
              <a:lnSpc>
                <a:spcPct val="90000"/>
              </a:lnSpc>
              <a:spcBef>
                <a:spcPts val="500"/>
              </a:spcBef>
              <a:spcAft>
                <a:spcPts val="0"/>
              </a:spcAft>
              <a:buClr>
                <a:srgbClr val="000000"/>
              </a:buClr>
              <a:buSzPts val="1620"/>
              <a:buChar char="•"/>
              <a:defRPr/>
            </a:lvl4pPr>
            <a:lvl5pPr lvl="4" algn="l">
              <a:lnSpc>
                <a:spcPct val="90000"/>
              </a:lnSpc>
              <a:spcBef>
                <a:spcPts val="500"/>
              </a:spcBef>
              <a:spcAft>
                <a:spcPts val="0"/>
              </a:spcAft>
              <a:buClr>
                <a:srgbClr val="000000"/>
              </a:buClr>
              <a:buSzPts val="162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78" name="Google Shape;78;p29"/>
          <p:cNvSpPr txBox="1">
            <a:spLocks noGrp="1"/>
          </p:cNvSpPr>
          <p:nvPr>
            <p:ph type="sldNum" idx="12"/>
          </p:nvPr>
        </p:nvSpPr>
        <p:spPr>
          <a:xfrm>
            <a:off x="5730206" y="6333189"/>
            <a:ext cx="731602" cy="524801"/>
          </a:xfrm>
          <a:prstGeom prst="rect">
            <a:avLst/>
          </a:prstGeom>
          <a:noFill/>
          <a:ln>
            <a:noFill/>
          </a:ln>
        </p:spPr>
        <p:txBody>
          <a:bodyPr spcFirstLastPara="1" wrap="square" lIns="91400" tIns="91400" rIns="91400" bIns="91400" anchor="ctr" anchorCtr="1">
            <a:normAutofit/>
          </a:bodyPr>
          <a:lstStyle>
            <a:lvl1pPr marL="0" marR="0" lvl="0"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1pPr>
            <a:lvl2pPr marL="0" marR="0" lvl="1"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2pPr>
            <a:lvl3pPr marL="0" marR="0" lvl="2"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3pPr>
            <a:lvl4pPr marL="0" marR="0" lvl="3"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4pPr>
            <a:lvl5pPr marL="0" marR="0" lvl="4"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5pPr>
            <a:lvl6pPr marL="0" marR="0" lvl="5"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6pPr>
            <a:lvl7pPr marL="0" marR="0" lvl="6"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7pPr>
            <a:lvl8pPr marL="0" marR="0" lvl="7"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8pPr>
            <a:lvl9pPr marL="0" marR="0" lvl="8"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30"/>
          <p:cNvSpPr txBox="1">
            <a:spLocks noGrp="1"/>
          </p:cNvSpPr>
          <p:nvPr>
            <p:ph type="body" idx="1"/>
          </p:nvPr>
        </p:nvSpPr>
        <p:spPr>
          <a:xfrm>
            <a:off x="352930" y="1828900"/>
            <a:ext cx="11360798" cy="3916795"/>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Clr>
                <a:srgbClr val="000000"/>
              </a:buClr>
              <a:buSzPts val="1800"/>
              <a:buFont typeface="Roboto"/>
              <a:buChar char="●"/>
              <a:defRPr>
                <a:latin typeface="Roboto"/>
                <a:ea typeface="Roboto"/>
                <a:cs typeface="Roboto"/>
                <a:sym typeface="Roboto"/>
              </a:defRPr>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sldNum" idx="12"/>
          </p:nvPr>
        </p:nvSpPr>
        <p:spPr>
          <a:xfrm>
            <a:off x="5667542" y="6309753"/>
            <a:ext cx="731602" cy="524801"/>
          </a:xfrm>
          <a:prstGeom prst="rect">
            <a:avLst/>
          </a:prstGeom>
          <a:noFill/>
          <a:ln>
            <a:noFill/>
          </a:ln>
        </p:spPr>
        <p:txBody>
          <a:bodyPr spcFirstLastPara="1" wrap="square" lIns="91400" tIns="91400" rIns="91400" bIns="91400" anchor="ctr" anchorCtr="1">
            <a:normAutofit/>
          </a:bodyPr>
          <a:lstStyle>
            <a:lvl1pPr marL="0" marR="0" lvl="0"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1pPr>
            <a:lvl2pPr marL="0" marR="0" lvl="1"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2pPr>
            <a:lvl3pPr marL="0" marR="0" lvl="2"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3pPr>
            <a:lvl4pPr marL="0" marR="0" lvl="3"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4pPr>
            <a:lvl5pPr marL="0" marR="0" lvl="4"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5pPr>
            <a:lvl6pPr marL="0" marR="0" lvl="5"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6pPr>
            <a:lvl7pPr marL="0" marR="0" lvl="6"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7pPr>
            <a:lvl8pPr marL="0" marR="0" lvl="7"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8pPr>
            <a:lvl9pPr marL="0" marR="0" lvl="8" indent="0" algn="ctr">
              <a:lnSpc>
                <a:spcPct val="100000"/>
              </a:lnSpc>
              <a:spcBef>
                <a:spcPts val="0"/>
              </a:spcBef>
              <a:spcAft>
                <a:spcPts val="0"/>
              </a:spcAft>
              <a:buClr>
                <a:srgbClr val="FFFFFF"/>
              </a:buClr>
              <a:buSzPts val="1333"/>
              <a:buFont typeface="Roboto Medium"/>
              <a:buNone/>
              <a:defRPr sz="1333">
                <a:solidFill>
                  <a:srgbClr val="FFFFFF"/>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US"/>
              <a:t>‹#›</a:t>
            </a:fld>
            <a:endParaRPr b="0" i="0" u="none" strike="noStrike" cap="none"/>
          </a:p>
        </p:txBody>
      </p:sp>
      <p:sp>
        <p:nvSpPr>
          <p:cNvPr id="82" name="Google Shape;82;p30"/>
          <p:cNvSpPr txBox="1">
            <a:spLocks noGrp="1"/>
          </p:cNvSpPr>
          <p:nvPr>
            <p:ph type="title"/>
          </p:nvPr>
        </p:nvSpPr>
        <p:spPr>
          <a:xfrm>
            <a:off x="591004" y="365769"/>
            <a:ext cx="11360798" cy="690399"/>
          </a:xfrm>
          <a:prstGeom prst="rect">
            <a:avLst/>
          </a:prstGeom>
          <a:noFill/>
          <a:ln>
            <a:noFill/>
          </a:ln>
        </p:spPr>
        <p:txBody>
          <a:bodyPr spcFirstLastPara="1" wrap="square" lIns="91400" tIns="91400" rIns="91400" bIns="0" anchor="t" anchorCtr="0">
            <a:normAutofit/>
          </a:bodyPr>
          <a:lstStyle>
            <a:lvl1pPr lvl="0" algn="l">
              <a:lnSpc>
                <a:spcPct val="100000"/>
              </a:lnSpc>
              <a:spcBef>
                <a:spcPts val="0"/>
              </a:spcBef>
              <a:spcAft>
                <a:spcPts val="0"/>
              </a:spcAft>
              <a:buClr>
                <a:srgbClr val="FFFFFF"/>
              </a:buClr>
              <a:buSzPts val="3200"/>
              <a:buFont typeface="Roboto Black"/>
              <a:buNone/>
              <a:defRPr>
                <a:latin typeface="Roboto Black"/>
                <a:ea typeface="Roboto Black"/>
                <a:cs typeface="Roboto Black"/>
                <a:sym typeface="Robo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0"/>
          <p:cNvSpPr txBox="1">
            <a:spLocks noGrp="1"/>
          </p:cNvSpPr>
          <p:nvPr>
            <p:ph type="subTitle" idx="2"/>
          </p:nvPr>
        </p:nvSpPr>
        <p:spPr>
          <a:xfrm>
            <a:off x="591004" y="1056196"/>
            <a:ext cx="11360798" cy="360803"/>
          </a:xfrm>
          <a:prstGeom prst="rect">
            <a:avLst/>
          </a:prstGeom>
          <a:noFill/>
          <a:ln>
            <a:noFill/>
          </a:ln>
        </p:spPr>
        <p:txBody>
          <a:bodyPr spcFirstLastPara="1" wrap="square" lIns="91400" tIns="0" rIns="91400" bIns="0" anchor="t" anchorCtr="0">
            <a:normAutofit/>
          </a:bodyPr>
          <a:lstStyle>
            <a:lvl1pPr lvl="0" algn="l">
              <a:lnSpc>
                <a:spcPct val="100000"/>
              </a:lnSpc>
              <a:spcBef>
                <a:spcPts val="0"/>
              </a:spcBef>
              <a:spcAft>
                <a:spcPts val="0"/>
              </a:spcAft>
              <a:buClr>
                <a:srgbClr val="000000"/>
              </a:buClr>
              <a:buSzPts val="1680"/>
              <a:buNone/>
              <a:defRPr sz="1867">
                <a:latin typeface="Roboto Medium"/>
                <a:ea typeface="Roboto Medium"/>
                <a:cs typeface="Roboto Medium"/>
                <a:sym typeface="Roboto Medium"/>
              </a:defRPr>
            </a:lvl1pPr>
            <a:lvl2pPr lvl="1" algn="l">
              <a:lnSpc>
                <a:spcPct val="90000"/>
              </a:lnSpc>
              <a:spcBef>
                <a:spcPts val="500"/>
              </a:spcBef>
              <a:spcAft>
                <a:spcPts val="0"/>
              </a:spcAft>
              <a:buClr>
                <a:srgbClr val="000000"/>
              </a:buClr>
              <a:buSzPts val="1620"/>
              <a:buChar char="•"/>
              <a:defRPr/>
            </a:lvl2pPr>
            <a:lvl3pPr lvl="2" algn="l">
              <a:lnSpc>
                <a:spcPct val="90000"/>
              </a:lnSpc>
              <a:spcBef>
                <a:spcPts val="500"/>
              </a:spcBef>
              <a:spcAft>
                <a:spcPts val="0"/>
              </a:spcAft>
              <a:buClr>
                <a:srgbClr val="000000"/>
              </a:buClr>
              <a:buSzPts val="1620"/>
              <a:buChar char="•"/>
              <a:defRPr/>
            </a:lvl3pPr>
            <a:lvl4pPr lvl="3" algn="l">
              <a:lnSpc>
                <a:spcPct val="90000"/>
              </a:lnSpc>
              <a:spcBef>
                <a:spcPts val="500"/>
              </a:spcBef>
              <a:spcAft>
                <a:spcPts val="0"/>
              </a:spcAft>
              <a:buClr>
                <a:srgbClr val="000000"/>
              </a:buClr>
              <a:buSzPts val="1620"/>
              <a:buChar char="•"/>
              <a:defRPr/>
            </a:lvl4pPr>
            <a:lvl5pPr lvl="4" algn="l">
              <a:lnSpc>
                <a:spcPct val="90000"/>
              </a:lnSpc>
              <a:spcBef>
                <a:spcPts val="500"/>
              </a:spcBef>
              <a:spcAft>
                <a:spcPts val="0"/>
              </a:spcAft>
              <a:buClr>
                <a:srgbClr val="000000"/>
              </a:buClr>
              <a:buSzPts val="162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76_3 Content">
  <p:cSld name="76_3 Content">
    <p:spTree>
      <p:nvGrpSpPr>
        <p:cNvPr id="1" name="Shape 84"/>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2_section 1a">
  <p:cSld name="2_section 1a">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457200" y="146614"/>
            <a:ext cx="10375696" cy="68560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33"/>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3"/>
          <p:cNvSpPr txBox="1">
            <a:spLocks noGrp="1"/>
          </p:cNvSpPr>
          <p:nvPr>
            <p:ph type="dt" idx="10"/>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33"/>
          <p:cNvSpPr txBox="1">
            <a:spLocks noGrp="1"/>
          </p:cNvSpPr>
          <p:nvPr>
            <p:ph type="ftr" idx="11"/>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33"/>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About Us">
  <p:cSld name="About Us">
    <p:spTree>
      <p:nvGrpSpPr>
        <p:cNvPr id="1" name="Shape 92"/>
        <p:cNvGrpSpPr/>
        <p:nvPr/>
      </p:nvGrpSpPr>
      <p:grpSpPr>
        <a:xfrm>
          <a:off x="0" y="0"/>
          <a:ext cx="0" cy="0"/>
          <a:chOff x="0" y="0"/>
          <a:chExt cx="0" cy="0"/>
        </a:xfrm>
      </p:grpSpPr>
      <p:sp>
        <p:nvSpPr>
          <p:cNvPr id="93" name="Google Shape;93;p34"/>
          <p:cNvSpPr txBox="1">
            <a:spLocks noGrp="1"/>
          </p:cNvSpPr>
          <p:nvPr>
            <p:ph type="title"/>
          </p:nvPr>
        </p:nvSpPr>
        <p:spPr>
          <a:xfrm>
            <a:off x="1526874" y="1329830"/>
            <a:ext cx="2043711" cy="640701"/>
          </a:xfrm>
          <a:prstGeom prst="rect">
            <a:avLst/>
          </a:prstGeom>
          <a:noFill/>
          <a:ln w="28575" cap="flat" cmpd="sng">
            <a:solidFill>
              <a:srgbClr val="F4ED19"/>
            </a:solidFill>
            <a:prstDash val="solid"/>
            <a:round/>
            <a:headEnd type="none" w="sm" len="sm"/>
            <a:tailEnd type="none" w="sm" len="sm"/>
          </a:ln>
        </p:spPr>
        <p:txBody>
          <a:bodyPr spcFirstLastPara="1" wrap="square" lIns="91425" tIns="45700" rIns="91425" bIns="45700" anchor="ctr" anchorCtr="1">
            <a:noAutofit/>
          </a:bodyPr>
          <a:lstStyle>
            <a:lvl1pPr lvl="0" algn="ctr">
              <a:lnSpc>
                <a:spcPct val="100000"/>
              </a:lnSpc>
              <a:spcBef>
                <a:spcPts val="0"/>
              </a:spcBef>
              <a:spcAft>
                <a:spcPts val="0"/>
              </a:spcAft>
              <a:buClr>
                <a:srgbClr val="F4ED19"/>
              </a:buClr>
              <a:buSzPts val="2400"/>
              <a:buFont typeface="Calibri"/>
              <a:buNone/>
              <a:defRPr sz="2400" cap="none">
                <a:solidFill>
                  <a:srgbClr val="F4ED1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4"/>
          <p:cNvSpPr txBox="1">
            <a:spLocks noGrp="1"/>
          </p:cNvSpPr>
          <p:nvPr>
            <p:ph type="body" idx="1"/>
          </p:nvPr>
        </p:nvSpPr>
        <p:spPr>
          <a:xfrm>
            <a:off x="4412510" y="808357"/>
            <a:ext cx="6341208" cy="1682431"/>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0"/>
              </a:spcBef>
              <a:spcAft>
                <a:spcPts val="0"/>
              </a:spcAft>
              <a:buClr>
                <a:srgbClr val="000000"/>
              </a:buClr>
              <a:buSzPts val="1440"/>
              <a:buNone/>
              <a:defRPr sz="1600"/>
            </a:lvl1pPr>
            <a:lvl2pPr marL="914400" lvl="1" indent="-331469" algn="l">
              <a:lnSpc>
                <a:spcPct val="90000"/>
              </a:lnSpc>
              <a:spcBef>
                <a:spcPts val="500"/>
              </a:spcBef>
              <a:spcAft>
                <a:spcPts val="0"/>
              </a:spcAft>
              <a:buClr>
                <a:srgbClr val="000000"/>
              </a:buClr>
              <a:buSzPts val="1620"/>
              <a:buChar char="•"/>
              <a:defRPr/>
            </a:lvl2pPr>
            <a:lvl3pPr marL="1371600" lvl="2" indent="-331469" algn="l">
              <a:lnSpc>
                <a:spcPct val="90000"/>
              </a:lnSpc>
              <a:spcBef>
                <a:spcPts val="500"/>
              </a:spcBef>
              <a:spcAft>
                <a:spcPts val="0"/>
              </a:spcAft>
              <a:buClr>
                <a:srgbClr val="000000"/>
              </a:buClr>
              <a:buSzPts val="1620"/>
              <a:buChar char="•"/>
              <a:defRPr/>
            </a:lvl3pPr>
            <a:lvl4pPr marL="1828800" lvl="3" indent="-331469" algn="l">
              <a:lnSpc>
                <a:spcPct val="90000"/>
              </a:lnSpc>
              <a:spcBef>
                <a:spcPts val="500"/>
              </a:spcBef>
              <a:spcAft>
                <a:spcPts val="0"/>
              </a:spcAft>
              <a:buClr>
                <a:srgbClr val="000000"/>
              </a:buClr>
              <a:buSzPts val="1620"/>
              <a:buChar char="•"/>
              <a:defRPr/>
            </a:lvl4pPr>
            <a:lvl5pPr marL="2286000" lvl="4" indent="-331470" algn="l">
              <a:lnSpc>
                <a:spcPct val="90000"/>
              </a:lnSpc>
              <a:spcBef>
                <a:spcPts val="500"/>
              </a:spcBef>
              <a:spcAft>
                <a:spcPts val="0"/>
              </a:spcAft>
              <a:buClr>
                <a:srgbClr val="000000"/>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4"/>
          <p:cNvSpPr>
            <a:spLocks noGrp="1"/>
          </p:cNvSpPr>
          <p:nvPr>
            <p:ph type="pic" idx="2"/>
          </p:nvPr>
        </p:nvSpPr>
        <p:spPr>
          <a:xfrm>
            <a:off x="0" y="3234516"/>
            <a:ext cx="12191996" cy="3623483"/>
          </a:xfrm>
          <a:prstGeom prst="rect">
            <a:avLst/>
          </a:prstGeom>
          <a:noFill/>
          <a:ln>
            <a:noFill/>
          </a:ln>
        </p:spPr>
      </p:sp>
      <p:sp>
        <p:nvSpPr>
          <p:cNvPr id="96" name="Google Shape;96;p3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3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FFFFFF"/>
              </a:buClr>
              <a:buSzPts val="1200"/>
              <a:buFont typeface="Calibri"/>
              <a:buNone/>
              <a:defRPr sz="1200"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3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a:solidFill>
                  <a:srgbClr val="FFFFFF"/>
                </a:solidFill>
              </a:defRPr>
            </a:lvl1pPr>
            <a:lvl2pPr marL="0" marR="0" lvl="1" indent="0" algn="r">
              <a:lnSpc>
                <a:spcPct val="100000"/>
              </a:lnSpc>
              <a:spcBef>
                <a:spcPts val="0"/>
              </a:spcBef>
              <a:spcAft>
                <a:spcPts val="0"/>
              </a:spcAft>
              <a:buClr>
                <a:srgbClr val="FFFFFF"/>
              </a:buClr>
              <a:buSzPts val="1200"/>
              <a:buFont typeface="Calibri"/>
              <a:buNone/>
              <a:defRPr>
                <a:solidFill>
                  <a:srgbClr val="FFFFFF"/>
                </a:solidFill>
              </a:defRPr>
            </a:lvl2pPr>
            <a:lvl3pPr marL="0" marR="0" lvl="2" indent="0" algn="r">
              <a:lnSpc>
                <a:spcPct val="100000"/>
              </a:lnSpc>
              <a:spcBef>
                <a:spcPts val="0"/>
              </a:spcBef>
              <a:spcAft>
                <a:spcPts val="0"/>
              </a:spcAft>
              <a:buClr>
                <a:srgbClr val="FFFFFF"/>
              </a:buClr>
              <a:buSzPts val="1200"/>
              <a:buFont typeface="Calibri"/>
              <a:buNone/>
              <a:defRPr>
                <a:solidFill>
                  <a:srgbClr val="FFFFFF"/>
                </a:solidFill>
              </a:defRPr>
            </a:lvl3pPr>
            <a:lvl4pPr marL="0" marR="0" lvl="3" indent="0" algn="r">
              <a:lnSpc>
                <a:spcPct val="100000"/>
              </a:lnSpc>
              <a:spcBef>
                <a:spcPts val="0"/>
              </a:spcBef>
              <a:spcAft>
                <a:spcPts val="0"/>
              </a:spcAft>
              <a:buClr>
                <a:srgbClr val="FFFFFF"/>
              </a:buClr>
              <a:buSzPts val="1200"/>
              <a:buFont typeface="Calibri"/>
              <a:buNone/>
              <a:defRPr>
                <a:solidFill>
                  <a:srgbClr val="FFFFFF"/>
                </a:solidFill>
              </a:defRPr>
            </a:lvl4pPr>
            <a:lvl5pPr marL="0" marR="0" lvl="4" indent="0" algn="r">
              <a:lnSpc>
                <a:spcPct val="100000"/>
              </a:lnSpc>
              <a:spcBef>
                <a:spcPts val="0"/>
              </a:spcBef>
              <a:spcAft>
                <a:spcPts val="0"/>
              </a:spcAft>
              <a:buClr>
                <a:srgbClr val="FFFFFF"/>
              </a:buClr>
              <a:buSzPts val="1200"/>
              <a:buFont typeface="Calibri"/>
              <a:buNone/>
              <a:defRPr>
                <a:solidFill>
                  <a:srgbClr val="FFFFFF"/>
                </a:solidFill>
              </a:defRPr>
            </a:lvl5pPr>
            <a:lvl6pPr marL="0" marR="0" lvl="5" indent="0" algn="r">
              <a:lnSpc>
                <a:spcPct val="100000"/>
              </a:lnSpc>
              <a:spcBef>
                <a:spcPts val="0"/>
              </a:spcBef>
              <a:spcAft>
                <a:spcPts val="0"/>
              </a:spcAft>
              <a:buClr>
                <a:srgbClr val="FFFFFF"/>
              </a:buClr>
              <a:buSzPts val="1200"/>
              <a:buFont typeface="Calibri"/>
              <a:buNone/>
              <a:defRPr>
                <a:solidFill>
                  <a:srgbClr val="FFFFFF"/>
                </a:solidFill>
              </a:defRPr>
            </a:lvl6pPr>
            <a:lvl7pPr marL="0" marR="0" lvl="6" indent="0" algn="r">
              <a:lnSpc>
                <a:spcPct val="100000"/>
              </a:lnSpc>
              <a:spcBef>
                <a:spcPts val="0"/>
              </a:spcBef>
              <a:spcAft>
                <a:spcPts val="0"/>
              </a:spcAft>
              <a:buClr>
                <a:srgbClr val="FFFFFF"/>
              </a:buClr>
              <a:buSzPts val="1200"/>
              <a:buFont typeface="Calibri"/>
              <a:buNone/>
              <a:defRPr>
                <a:solidFill>
                  <a:srgbClr val="FFFFFF"/>
                </a:solidFill>
              </a:defRPr>
            </a:lvl7pPr>
            <a:lvl8pPr marL="0" marR="0" lvl="7" indent="0" algn="r">
              <a:lnSpc>
                <a:spcPct val="100000"/>
              </a:lnSpc>
              <a:spcBef>
                <a:spcPts val="0"/>
              </a:spcBef>
              <a:spcAft>
                <a:spcPts val="0"/>
              </a:spcAft>
              <a:buClr>
                <a:srgbClr val="FFFFFF"/>
              </a:buClr>
              <a:buSzPts val="1200"/>
              <a:buFont typeface="Calibri"/>
              <a:buNone/>
              <a:defRPr>
                <a:solidFill>
                  <a:srgbClr val="FFFFFF"/>
                </a:solidFill>
              </a:defRPr>
            </a:lvl8pPr>
            <a:lvl9pPr marL="0" marR="0" lvl="8" indent="0" algn="r">
              <a:lnSpc>
                <a:spcPct val="100000"/>
              </a:lnSpc>
              <a:spcBef>
                <a:spcPts val="0"/>
              </a:spcBef>
              <a:spcAft>
                <a:spcPts val="0"/>
              </a:spcAft>
              <a:buClr>
                <a:srgbClr val="FFFFFF"/>
              </a:buClr>
              <a:buSzPts val="1200"/>
              <a:buFont typeface="Calibri"/>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sz="1200" b="0" i="0" u="none" strike="noStrike" cap="none">
              <a:latin typeface="Calibri"/>
              <a:ea typeface="Calibri"/>
              <a:cs typeface="Calibri"/>
              <a:sym typeface="Calibri"/>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9"/>
        <p:cNvGrpSpPr/>
        <p:nvPr/>
      </p:nvGrpSpPr>
      <p:grpSpPr>
        <a:xfrm>
          <a:off x="0" y="0"/>
          <a:ext cx="0" cy="0"/>
          <a:chOff x="0" y="0"/>
          <a:chExt cx="0" cy="0"/>
        </a:xfrm>
      </p:grpSpPr>
      <p:sp>
        <p:nvSpPr>
          <p:cNvPr id="100" name="Google Shape;100;p35"/>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5"/>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19821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203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63093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8/22/2024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8/22/2024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8/22/2024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8/22/2024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01312979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2743425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28154618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82990813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65827034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1738193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592826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3366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795971"/>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793665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21456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63072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697390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393116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654592"/>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103337"/>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26679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04595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4.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3.emf"/><Relationship Id="rId5" Type="http://schemas.openxmlformats.org/officeDocument/2006/relationships/slideLayout" Target="../slideLayouts/slideLayout60.xml"/><Relationship Id="rId10" Type="http://schemas.openxmlformats.org/officeDocument/2006/relationships/theme" Target="../theme/theme2.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3.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theme" Target="../theme/theme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theme" Target="../theme/theme5.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8" Type="http://schemas.openxmlformats.org/officeDocument/2006/relationships/slideLayout" Target="../slideLayouts/slideLayout104.xml"/><Relationship Id="rId3"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image" Target="../media/image34.png"/><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665" r:id="rId5"/>
    <p:sldLayoutId id="2147483666" r:id="rId6"/>
    <p:sldLayoutId id="2147483667" r:id="rId7"/>
    <p:sldLayoutId id="2147483668" r:id="rId8"/>
    <p:sldLayoutId id="2147483669" r:id="rId9"/>
    <p:sldLayoutId id="2147483670" r:id="rId10"/>
    <p:sldLayoutId id="2147483907" r:id="rId11"/>
    <p:sldLayoutId id="2147483908" r:id="rId12"/>
    <p:sldLayoutId id="2147483839" r:id="rId13"/>
    <p:sldLayoutId id="2147483837" r:id="rId14"/>
    <p:sldLayoutId id="2147483902" r:id="rId15"/>
    <p:sldLayoutId id="2147483904" r:id="rId16"/>
    <p:sldLayoutId id="2147483900" r:id="rId17"/>
    <p:sldLayoutId id="2147483903" r:id="rId18"/>
    <p:sldLayoutId id="2147483905" r:id="rId19"/>
    <p:sldLayoutId id="2147483760" r:id="rId20"/>
    <p:sldLayoutId id="2147483745" r:id="rId21"/>
    <p:sldLayoutId id="2147483676" r:id="rId22"/>
    <p:sldLayoutId id="2147483679" r:id="rId23"/>
    <p:sldLayoutId id="2147483682" r:id="rId24"/>
    <p:sldLayoutId id="2147483910" r:id="rId25"/>
    <p:sldLayoutId id="2147483729" r:id="rId26"/>
    <p:sldLayoutId id="2147483717" r:id="rId27"/>
    <p:sldLayoutId id="2147483718" r:id="rId28"/>
    <p:sldLayoutId id="2147483719" r:id="rId29"/>
    <p:sldLayoutId id="2147483684" r:id="rId30"/>
    <p:sldLayoutId id="2147483685" r:id="rId31"/>
    <p:sldLayoutId id="2147483688" r:id="rId32"/>
    <p:sldLayoutId id="2147483689" r:id="rId33"/>
    <p:sldLayoutId id="2147483690" r:id="rId34"/>
    <p:sldLayoutId id="2147483681" r:id="rId35"/>
    <p:sldLayoutId id="2147483909" r:id="rId36"/>
    <p:sldLayoutId id="2147483906" r:id="rId37"/>
    <p:sldLayoutId id="2147483966" r:id="rId38"/>
    <p:sldLayoutId id="2147483899" r:id="rId39"/>
    <p:sldLayoutId id="2147483967" r:id="rId40"/>
    <p:sldLayoutId id="2147483898" r:id="rId41"/>
    <p:sldLayoutId id="2147483840" r:id="rId42"/>
    <p:sldLayoutId id="2147483841" r:id="rId43"/>
    <p:sldLayoutId id="2147483842" r:id="rId44"/>
    <p:sldLayoutId id="2147483843" r:id="rId45"/>
    <p:sldLayoutId id="2147483856" r:id="rId46"/>
    <p:sldLayoutId id="2147483857" r:id="rId47"/>
    <p:sldLayoutId id="2147483702" r:id="rId48"/>
    <p:sldLayoutId id="2147483703" r:id="rId49"/>
    <p:sldLayoutId id="2147483704" r:id="rId50"/>
    <p:sldLayoutId id="2147483705" r:id="rId51"/>
    <p:sldLayoutId id="2147483697" r:id="rId52"/>
    <p:sldLayoutId id="2147483698" r:id="rId53"/>
    <p:sldLayoutId id="2147483693" r:id="rId54"/>
    <p:sldLayoutId id="2147483869" r:id="rId55"/>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381003" y="285750"/>
            <a:ext cx="9045628" cy="42914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FFFFFF"/>
              </a:buClr>
              <a:buSzPts val="3200"/>
              <a:buFont typeface="Calibri"/>
              <a:buNone/>
              <a:defRPr sz="3200" b="1"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381003" y="1276346"/>
            <a:ext cx="11077571" cy="4742069"/>
          </a:xfrm>
          <a:prstGeom prst="rect">
            <a:avLst/>
          </a:prstGeom>
          <a:noFill/>
          <a:ln>
            <a:noFill/>
          </a:ln>
        </p:spPr>
        <p:txBody>
          <a:bodyPr spcFirstLastPara="1" wrap="square" lIns="91425" tIns="45700" rIns="91425" bIns="45700" anchor="t" anchorCtr="0">
            <a:normAutofit/>
          </a:bodyPr>
          <a:lstStyle>
            <a:lvl1pPr marL="457200" marR="0" lvl="0" indent="-331470" algn="l" rtl="0">
              <a:lnSpc>
                <a:spcPct val="90000"/>
              </a:lnSpc>
              <a:spcBef>
                <a:spcPts val="1000"/>
              </a:spcBef>
              <a:spcAft>
                <a:spcPts val="0"/>
              </a:spcAft>
              <a:buClr>
                <a:srgbClr val="000000"/>
              </a:buClr>
              <a:buSzPts val="1620"/>
              <a:buFont typeface="NTR"/>
              <a:buChar char="&gt;"/>
              <a:defRPr sz="1800" b="0" i="0" u="none" strike="noStrike" cap="none">
                <a:solidFill>
                  <a:srgbClr val="000000"/>
                </a:solidFill>
                <a:latin typeface="Calibri"/>
                <a:ea typeface="Calibri"/>
                <a:cs typeface="Calibri"/>
                <a:sym typeface="Calibri"/>
              </a:defRPr>
            </a:lvl1pPr>
            <a:lvl2pPr marL="914400" marR="0" lvl="1" indent="-331469" algn="l" rtl="0">
              <a:lnSpc>
                <a:spcPct val="90000"/>
              </a:lnSpc>
              <a:spcBef>
                <a:spcPts val="500"/>
              </a:spcBef>
              <a:spcAft>
                <a:spcPts val="0"/>
              </a:spcAft>
              <a:buClr>
                <a:srgbClr val="000000"/>
              </a:buClr>
              <a:buSzPts val="1620"/>
              <a:buFont typeface="Arial"/>
              <a:buChar char="•"/>
              <a:defRPr sz="1800" b="0" i="0" u="none" strike="noStrike" cap="none">
                <a:solidFill>
                  <a:srgbClr val="000000"/>
                </a:solidFill>
                <a:latin typeface="Calibri"/>
                <a:ea typeface="Calibri"/>
                <a:cs typeface="Calibri"/>
                <a:sym typeface="Calibri"/>
              </a:defRPr>
            </a:lvl2pPr>
            <a:lvl3pPr marL="1371600" marR="0" lvl="2" indent="-331469" algn="l" rtl="0">
              <a:lnSpc>
                <a:spcPct val="90000"/>
              </a:lnSpc>
              <a:spcBef>
                <a:spcPts val="500"/>
              </a:spcBef>
              <a:spcAft>
                <a:spcPts val="0"/>
              </a:spcAft>
              <a:buClr>
                <a:srgbClr val="000000"/>
              </a:buClr>
              <a:buSzPts val="1620"/>
              <a:buFont typeface="Arial"/>
              <a:buChar char="•"/>
              <a:defRPr sz="1800" b="0" i="0" u="none" strike="noStrike" cap="none">
                <a:solidFill>
                  <a:srgbClr val="000000"/>
                </a:solidFill>
                <a:latin typeface="Calibri"/>
                <a:ea typeface="Calibri"/>
                <a:cs typeface="Calibri"/>
                <a:sym typeface="Calibri"/>
              </a:defRPr>
            </a:lvl3pPr>
            <a:lvl4pPr marL="1828800" marR="0" lvl="3" indent="-331469" algn="l" rtl="0">
              <a:lnSpc>
                <a:spcPct val="90000"/>
              </a:lnSpc>
              <a:spcBef>
                <a:spcPts val="500"/>
              </a:spcBef>
              <a:spcAft>
                <a:spcPts val="0"/>
              </a:spcAft>
              <a:buClr>
                <a:srgbClr val="000000"/>
              </a:buClr>
              <a:buSzPts val="1620"/>
              <a:buFont typeface="Arial"/>
              <a:buChar char="•"/>
              <a:defRPr sz="1800" b="0" i="0" u="none" strike="noStrike" cap="none">
                <a:solidFill>
                  <a:srgbClr val="000000"/>
                </a:solidFill>
                <a:latin typeface="Calibri"/>
                <a:ea typeface="Calibri"/>
                <a:cs typeface="Calibri"/>
                <a:sym typeface="Calibri"/>
              </a:defRPr>
            </a:lvl4pPr>
            <a:lvl5pPr marL="2286000" marR="0" lvl="4" indent="-331470" algn="l" rtl="0">
              <a:lnSpc>
                <a:spcPct val="90000"/>
              </a:lnSpc>
              <a:spcBef>
                <a:spcPts val="500"/>
              </a:spcBef>
              <a:spcAft>
                <a:spcPts val="0"/>
              </a:spcAft>
              <a:buClr>
                <a:srgbClr val="000000"/>
              </a:buClr>
              <a:buSzPts val="162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4036" r:id="rId17"/>
    <p:sldLayoutId id="2147484037" r:id="rId18"/>
    <p:sldLayoutId id="2147484038" r:id="rId19"/>
    <p:sldLayoutId id="2147484039" r:id="rId20"/>
    <p:sldLayoutId id="2147484040" r:id="rId21"/>
    <p:sldLayoutId id="2147484041" r:id="rId22"/>
    <p:sldLayoutId id="2147483671" r:id="rId23"/>
    <p:sldLayoutId id="2147483672" r:id="rId24"/>
    <p:sldLayoutId id="2147483673" r:id="rId25"/>
    <p:sldLayoutId id="2147483674" r:id="rId26"/>
    <p:sldLayoutId id="2147483675" r:id="rId27"/>
    <p:sldLayoutId id="2147484042"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3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3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metro.net/projects/lb-ela-corridor-plan/"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41.png"/><Relationship Id="rId3" Type="http://schemas.openxmlformats.org/officeDocument/2006/relationships/image" Target="../media/image57.emf"/><Relationship Id="rId7" Type="http://schemas.openxmlformats.org/officeDocument/2006/relationships/image" Target="../media/image61.emf"/><Relationship Id="rId12"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60.emf"/><Relationship Id="rId11" Type="http://schemas.openxmlformats.org/officeDocument/2006/relationships/image" Target="../media/image63.png"/><Relationship Id="rId5" Type="http://schemas.openxmlformats.org/officeDocument/2006/relationships/image" Target="../media/image59.emf"/><Relationship Id="rId10" Type="http://schemas.openxmlformats.org/officeDocument/2006/relationships/hyperlink" Target="https://www.metro.net/projects/lb-ela-corridor-plan/" TargetMode="External"/><Relationship Id="rId4" Type="http://schemas.openxmlformats.org/officeDocument/2006/relationships/image" Target="../media/image58.emf"/><Relationship Id="rId9" Type="http://schemas.openxmlformats.org/officeDocument/2006/relationships/hyperlink" Target="mailto:710corridor@metro.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v.ca.gov/wp-content/uploads/2023/08/Letter-to-Director-Meyers.pdf"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hyperlink" Target="https://ww2.arb.ca.gov/2022-assembly-bill-365-odonnell-patrick-sales-tax-exclusion-zero-emission-and-near-zero-emission"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5" name="TextBox 4">
            <a:extLst>
              <a:ext uri="{FF2B5EF4-FFF2-40B4-BE49-F238E27FC236}">
                <a16:creationId xmlns:a16="http://schemas.microsoft.com/office/drawing/2014/main" id="{E2B2BE02-BCD1-14C8-70B4-F15B2546FE77}"/>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rPr>
              <a:t>Special Meeting #19</a:t>
            </a:r>
            <a:endParaRPr lang="en-US" sz="2000">
              <a:solidFill>
                <a:schemeClr val="bg1"/>
              </a:solidFill>
            </a:endParaRPr>
          </a:p>
          <a:p>
            <a:r>
              <a:rPr lang="en-US" sz="2000">
                <a:solidFill>
                  <a:schemeClr val="bg1"/>
                </a:solidFill>
              </a:rPr>
              <a:t>October 31, 2023</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a:extLst>
              <a:ext uri="{FF2B5EF4-FFF2-40B4-BE49-F238E27FC236}">
                <a16:creationId xmlns:a16="http://schemas.microsoft.com/office/drawing/2014/main" id="{277D3452-3A97-D997-51B8-B4813F512470}"/>
              </a:ext>
            </a:extLst>
          </p:cNvPr>
          <p:cNvSpPr txBox="1"/>
          <p:nvPr/>
        </p:nvSpPr>
        <p:spPr>
          <a:xfrm>
            <a:off x="4109300" y="1974967"/>
            <a:ext cx="4223828" cy="1231106"/>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en-US" sz="2000"/>
              <a:t>Evaluate Projects</a:t>
            </a:r>
            <a:endParaRPr lang="en-US" sz="2000">
              <a:cs typeface="Calibri" panose="020F0502020204030204"/>
            </a:endParaRPr>
          </a:p>
          <a:p>
            <a:pPr marL="342900" indent="-342900">
              <a:buFont typeface="+mj-lt"/>
              <a:buAutoNum type="arabicPeriod"/>
            </a:pPr>
            <a:r>
              <a:rPr lang="en-US" sz="2000">
                <a:cs typeface="Calibri" panose="020F0502020204030204"/>
              </a:rPr>
              <a:t>Tier Projects</a:t>
            </a:r>
          </a:p>
          <a:p>
            <a:pPr marL="342900" indent="-342900">
              <a:buFont typeface="+mj-lt"/>
              <a:buAutoNum type="arabicPeriod"/>
            </a:pPr>
            <a:r>
              <a:rPr lang="en-US" sz="2000">
                <a:cs typeface="Calibri" panose="020F0502020204030204"/>
              </a:rPr>
              <a:t>Prioritize Projects for Funding</a:t>
            </a:r>
            <a:endParaRPr lang="en-US" sz="2000">
              <a:ea typeface="Calibri"/>
              <a:cs typeface="Calibri" panose="020F0502020204030204"/>
            </a:endParaRPr>
          </a:p>
          <a:p>
            <a:pPr marL="342900" indent="-342900">
              <a:buFont typeface="+mj-lt"/>
              <a:buAutoNum type="arabicPeriod"/>
            </a:pPr>
            <a:r>
              <a:rPr lang="en-US" sz="2000">
                <a:cs typeface="Calibri" panose="020F0502020204030204"/>
              </a:rPr>
              <a:t>Prepare Draft Investment Plan</a:t>
            </a:r>
            <a:endParaRPr lang="en-US" sz="2000"/>
          </a:p>
        </p:txBody>
      </p:sp>
      <p:sp>
        <p:nvSpPr>
          <p:cNvPr id="35" name="TextBox 34">
            <a:extLst>
              <a:ext uri="{FF2B5EF4-FFF2-40B4-BE49-F238E27FC236}">
                <a16:creationId xmlns:a16="http://schemas.microsoft.com/office/drawing/2014/main" id="{E6889F62-9346-8F3B-B45A-F4281AF63572}"/>
              </a:ext>
            </a:extLst>
          </p:cNvPr>
          <p:cNvSpPr txBox="1"/>
          <p:nvPr/>
        </p:nvSpPr>
        <p:spPr>
          <a:xfrm>
            <a:off x="4103916" y="3524502"/>
            <a:ext cx="18556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Winter 2023/24</a:t>
            </a:r>
            <a:endParaRPr lang="en-US" sz="2000"/>
          </a:p>
        </p:txBody>
      </p:sp>
      <p:grpSp>
        <p:nvGrpSpPr>
          <p:cNvPr id="8" name="Group 7">
            <a:extLst>
              <a:ext uri="{FF2B5EF4-FFF2-40B4-BE49-F238E27FC236}">
                <a16:creationId xmlns:a16="http://schemas.microsoft.com/office/drawing/2014/main" id="{7A3888E8-5DCE-2E48-B6FB-1FA139941370}"/>
              </a:ext>
            </a:extLst>
          </p:cNvPr>
          <p:cNvGrpSpPr/>
          <p:nvPr/>
        </p:nvGrpSpPr>
        <p:grpSpPr>
          <a:xfrm>
            <a:off x="5819917" y="3204025"/>
            <a:ext cx="1007873" cy="976989"/>
            <a:chOff x="11126305" y="2183157"/>
            <a:chExt cx="735730" cy="726618"/>
          </a:xfrm>
        </p:grpSpPr>
        <p:sp>
          <p:nvSpPr>
            <p:cNvPr id="37" name="Oval 36">
              <a:extLst>
                <a:ext uri="{FF2B5EF4-FFF2-40B4-BE49-F238E27FC236}">
                  <a16:creationId xmlns:a16="http://schemas.microsoft.com/office/drawing/2014/main" id="{D7FE0363-ADFB-81D3-692D-197BE23F83AA}"/>
                </a:ext>
              </a:extLst>
            </p:cNvPr>
            <p:cNvSpPr/>
            <p:nvPr/>
          </p:nvSpPr>
          <p:spPr>
            <a:xfrm>
              <a:off x="11126305" y="2183157"/>
              <a:ext cx="735730" cy="726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6" descr="Icon&#10;&#10;Description automatically generated">
              <a:extLst>
                <a:ext uri="{FF2B5EF4-FFF2-40B4-BE49-F238E27FC236}">
                  <a16:creationId xmlns:a16="http://schemas.microsoft.com/office/drawing/2014/main" id="{BDD5409A-38EF-C456-1254-E54DB74A5F45}"/>
                </a:ext>
              </a:extLst>
            </p:cNvPr>
            <p:cNvPicPr>
              <a:picLocks noChangeAspect="1"/>
            </p:cNvPicPr>
            <p:nvPr/>
          </p:nvPicPr>
          <p:blipFill>
            <a:blip r:embed="rId3"/>
            <a:stretch>
              <a:fillRect/>
            </a:stretch>
          </p:blipFill>
          <p:spPr>
            <a:xfrm>
              <a:off x="11155393" y="2207632"/>
              <a:ext cx="673694" cy="679656"/>
            </a:xfrm>
            <a:prstGeom prst="rect">
              <a:avLst/>
            </a:prstGeom>
          </p:spPr>
        </p:pic>
      </p:grpSp>
      <p:sp>
        <p:nvSpPr>
          <p:cNvPr id="4" name="TextBox 3">
            <a:extLst>
              <a:ext uri="{FF2B5EF4-FFF2-40B4-BE49-F238E27FC236}">
                <a16:creationId xmlns:a16="http://schemas.microsoft.com/office/drawing/2014/main" id="{D3F1E194-E6E2-616E-27A7-2DBC0B67CE10}"/>
              </a:ext>
            </a:extLst>
          </p:cNvPr>
          <p:cNvSpPr txBox="1"/>
          <p:nvPr/>
        </p:nvSpPr>
        <p:spPr>
          <a:xfrm>
            <a:off x="4036211" y="1574181"/>
            <a:ext cx="3581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Next </a:t>
            </a:r>
            <a:r>
              <a:rPr lang="en-US" sz="2000" b="1">
                <a:cs typeface="Calibri"/>
              </a:rPr>
              <a:t>Steps</a:t>
            </a:r>
            <a:endParaRPr lang="en-US" sz="2000">
              <a:cs typeface="Calibri"/>
            </a:endParaRPr>
          </a:p>
        </p:txBody>
      </p:sp>
      <p:sp>
        <p:nvSpPr>
          <p:cNvPr id="41" name="Isosceles Triangle 40">
            <a:extLst>
              <a:ext uri="{FF2B5EF4-FFF2-40B4-BE49-F238E27FC236}">
                <a16:creationId xmlns:a16="http://schemas.microsoft.com/office/drawing/2014/main" id="{173E7C95-DA99-9C16-A8C9-1F747B87FC18}"/>
              </a:ext>
            </a:extLst>
          </p:cNvPr>
          <p:cNvSpPr/>
          <p:nvPr/>
        </p:nvSpPr>
        <p:spPr>
          <a:xfrm rot="16200000">
            <a:off x="6503919" y="2001356"/>
            <a:ext cx="250903" cy="195147"/>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4F99BC5-7D6F-D9AE-178A-D0919791BA8B}"/>
              </a:ext>
            </a:extLst>
          </p:cNvPr>
          <p:cNvSpPr txBox="1"/>
          <p:nvPr/>
        </p:nvSpPr>
        <p:spPr>
          <a:xfrm>
            <a:off x="6697418" y="1948728"/>
            <a:ext cx="14419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t>We Are Here</a:t>
            </a:r>
            <a:endParaRPr lang="en-US" sz="1600">
              <a:cs typeface="Calibri"/>
            </a:endParaRPr>
          </a:p>
        </p:txBody>
      </p:sp>
      <p:sp>
        <p:nvSpPr>
          <p:cNvPr id="50" name="TextBox 49">
            <a:extLst>
              <a:ext uri="{FF2B5EF4-FFF2-40B4-BE49-F238E27FC236}">
                <a16:creationId xmlns:a16="http://schemas.microsoft.com/office/drawing/2014/main" id="{FC093313-6947-48CD-79BE-55D84BE1B461}"/>
              </a:ext>
            </a:extLst>
          </p:cNvPr>
          <p:cNvSpPr txBox="1"/>
          <p:nvPr/>
        </p:nvSpPr>
        <p:spPr>
          <a:xfrm>
            <a:off x="210538" y="213485"/>
            <a:ext cx="9624126" cy="954107"/>
          </a:xfrm>
          <a:prstGeom prst="rect">
            <a:avLst/>
          </a:prstGeom>
          <a:noFill/>
        </p:spPr>
        <p:txBody>
          <a:bodyPr wrap="square" lIns="91440" tIns="45720" rIns="91440" bIns="45720" anchor="t">
            <a:spAutoFit/>
          </a:bodyPr>
          <a:lstStyle/>
          <a:p>
            <a:pPr>
              <a:defRPr/>
            </a:pPr>
            <a:r>
              <a:rPr kumimoji="0" lang="en-US" sz="2800" b="1" i="0" u="none" strike="noStrike" kern="1200" cap="none" spc="0" normalizeH="0" baseline="0" noProof="0">
                <a:ln>
                  <a:noFill/>
                </a:ln>
                <a:solidFill>
                  <a:srgbClr val="FFFFFF"/>
                </a:solidFill>
                <a:effectLst/>
                <a:uLnTx/>
                <a:uFillTx/>
                <a:latin typeface="Calibri"/>
                <a:ea typeface="Times New Roman" panose="02020603050405020304" pitchFamily="18" charset="0"/>
                <a:cs typeface="Times New Roman"/>
              </a:rPr>
              <a:t>Where We Are</a:t>
            </a:r>
            <a:br>
              <a:rPr lang="en-US" sz="2800" b="1">
                <a:latin typeface="Calibri"/>
                <a:ea typeface="Times New Roman" panose="02020603050405020304" pitchFamily="18" charset="0"/>
                <a:cs typeface="Times New Roman"/>
              </a:rPr>
            </a:br>
            <a:endParaRPr lang="es-ES" sz="2800" b="1" i="1">
              <a:solidFill>
                <a:srgbClr val="FFFFFF"/>
              </a:solidFill>
              <a:latin typeface="Calibri"/>
              <a:ea typeface="Times New Roman" panose="02020603050405020304" pitchFamily="18" charset="0"/>
              <a:cs typeface="Times New Roman"/>
            </a:endParaRPr>
          </a:p>
        </p:txBody>
      </p:sp>
      <p:sp>
        <p:nvSpPr>
          <p:cNvPr id="3" name="TextBox 2">
            <a:extLst>
              <a:ext uri="{FF2B5EF4-FFF2-40B4-BE49-F238E27FC236}">
                <a16:creationId xmlns:a16="http://schemas.microsoft.com/office/drawing/2014/main" id="{1A83D08D-3EF0-A71A-9DB5-834BA884007F}"/>
              </a:ext>
            </a:extLst>
          </p:cNvPr>
          <p:cNvSpPr txBox="1"/>
          <p:nvPr/>
        </p:nvSpPr>
        <p:spPr>
          <a:xfrm>
            <a:off x="0" y="5782235"/>
            <a:ext cx="1147482" cy="89647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descr="A screenshot of a computer&#10;&#10;Description automatically generated">
            <a:extLst>
              <a:ext uri="{FF2B5EF4-FFF2-40B4-BE49-F238E27FC236}">
                <a16:creationId xmlns:a16="http://schemas.microsoft.com/office/drawing/2014/main" id="{F55EA0D4-05B1-DB8D-31A7-84154E5EFDB8}"/>
              </a:ext>
            </a:extLst>
          </p:cNvPr>
          <p:cNvPicPr>
            <a:picLocks noChangeAspect="1"/>
          </p:cNvPicPr>
          <p:nvPr/>
        </p:nvPicPr>
        <p:blipFill rotWithShape="1">
          <a:blip r:embed="rId4"/>
          <a:srcRect l="52064" t="16113" r="9014" b="14846"/>
          <a:stretch/>
        </p:blipFill>
        <p:spPr>
          <a:xfrm>
            <a:off x="707736" y="1042436"/>
            <a:ext cx="10524365" cy="5618531"/>
          </a:xfrm>
          <a:prstGeom prst="rect">
            <a:avLst/>
          </a:prstGeom>
        </p:spPr>
      </p:pic>
    </p:spTree>
    <p:extLst>
      <p:ext uri="{BB962C8B-B14F-4D97-AF65-F5344CB8AC3E}">
        <p14:creationId xmlns:p14="http://schemas.microsoft.com/office/powerpoint/2010/main" val="387172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77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Board-approved $50 million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Long Beach-East LA (LB-ELA, formerly I-710 South)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from but aligned with overall LB-ELA Corridor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Sans-Serif" panose="020B0604020202020204" pitchFamily="34" charset="0"/>
              <a:buChar char="•"/>
            </a:pPr>
            <a:r>
              <a:rPr lang="en-US" sz="2100">
                <a:cs typeface="Calibri"/>
              </a:rPr>
              <a:t>Identify discretionary grant opportunities</a:t>
            </a: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Develop approaches to understanding potential community impacts and creating community benefits</a:t>
            </a: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188143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13</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407771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11031733" cy="954107"/>
          </a:xfrm>
          <a:prstGeom prst="rect">
            <a:avLst/>
          </a:prstGeom>
          <a:noFill/>
        </p:spPr>
        <p:txBody>
          <a:bodyPr wrap="square" lIns="91440" tIns="45720" rIns="91440" bIns="45720" rtlCol="0" anchor="t">
            <a:spAutoFit/>
          </a:bodyPr>
          <a:lstStyle/>
          <a:p>
            <a:r>
              <a:rPr lang="en-US" sz="2800" b="1">
                <a:solidFill>
                  <a:schemeClr val="bg1"/>
                </a:solidFill>
              </a:rPr>
              <a:t>Metro Vision:</a:t>
            </a:r>
            <a:br>
              <a:rPr lang="en-US" sz="2800" b="1"/>
            </a:br>
            <a:r>
              <a:rPr lang="en-US" sz="2800" b="1">
                <a:solidFill>
                  <a:schemeClr val="bg1"/>
                </a:solidFill>
              </a:rPr>
              <a:t>Regional Zero-Emissions MD/HD Truck Charging and Fueling Facilities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14</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a:t>
            </a:r>
            <a:r>
              <a:rPr lang="en-US" sz="4000" b="1">
                <a:solidFill>
                  <a:srgbClr val="FFFFFF"/>
                </a:solidFill>
                <a:latin typeface="Calibri" panose="020F0502020204030204"/>
                <a:cs typeface="Calibri"/>
              </a:rPr>
              <a:t>2</a:t>
            </a: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t>
            </a:r>
          </a:p>
          <a:p>
            <a:pPr marL="1026795" indent="-1026795" algn="ctr">
              <a:lnSpc>
                <a:spcPct val="120000"/>
              </a:lnSpc>
              <a:tabLst>
                <a:tab pos="852488" algn="l"/>
              </a:tabLst>
            </a:pPr>
            <a:r>
              <a:rPr lang="en-US" sz="4000" b="1">
                <a:solidFill>
                  <a:srgbClr val="FFFFFF"/>
                </a:solidFill>
                <a:cs typeface="Calibri"/>
              </a:rPr>
              <a:t>LACI Blueprint Implementation Grant Funding Request</a:t>
            </a:r>
            <a:endParaRPr lang="en-US"/>
          </a:p>
        </p:txBody>
      </p:sp>
      <p:sp>
        <p:nvSpPr>
          <p:cNvPr id="2" name="TextBox 1">
            <a:extLst>
              <a:ext uri="{FF2B5EF4-FFF2-40B4-BE49-F238E27FC236}">
                <a16:creationId xmlns:a16="http://schemas.microsoft.com/office/drawing/2014/main" id="{85459363-923A-44F1-4710-BB664C73E5C8}"/>
              </a:ext>
            </a:extLst>
          </p:cNvPr>
          <p:cNvSpPr txBox="1"/>
          <p:nvPr/>
        </p:nvSpPr>
        <p:spPr>
          <a:xfrm>
            <a:off x="3244103" y="4269441"/>
            <a:ext cx="57262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solidFill>
                  <a:schemeClr val="bg1"/>
                </a:solidFill>
                <a:ea typeface="Calibri"/>
                <a:cs typeface="Calibri"/>
              </a:rPr>
              <a:t>Presentation – Jack Symington, </a:t>
            </a:r>
            <a:br>
              <a:rPr lang="en-US" sz="2400" i="1">
                <a:solidFill>
                  <a:schemeClr val="bg1"/>
                </a:solidFill>
                <a:ea typeface="Calibri"/>
                <a:cs typeface="Calibri"/>
              </a:rPr>
            </a:br>
            <a:r>
              <a:rPr lang="en-US" sz="2400" i="1">
                <a:solidFill>
                  <a:schemeClr val="bg1"/>
                </a:solidFill>
                <a:ea typeface="Calibri"/>
                <a:cs typeface="Calibri"/>
              </a:rPr>
              <a:t>Senior Program Manager, LACI</a:t>
            </a:r>
          </a:p>
        </p:txBody>
      </p:sp>
    </p:spTree>
    <p:extLst>
      <p:ext uri="{BB962C8B-B14F-4D97-AF65-F5344CB8AC3E}">
        <p14:creationId xmlns:p14="http://schemas.microsoft.com/office/powerpoint/2010/main" val="410929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16</a:t>
            </a:fld>
            <a:endParaRPr lang="en-US"/>
          </a:p>
        </p:txBody>
      </p:sp>
      <p:sp>
        <p:nvSpPr>
          <p:cNvPr id="3" name="TextBox 2">
            <a:extLst>
              <a:ext uri="{FF2B5EF4-FFF2-40B4-BE49-F238E27FC236}">
                <a16:creationId xmlns:a16="http://schemas.microsoft.com/office/drawing/2014/main" id="{3C348A57-3591-372E-7493-1B60CC096F04}"/>
              </a:ext>
            </a:extLst>
          </p:cNvPr>
          <p:cNvSpPr txBox="1"/>
          <p:nvPr/>
        </p:nvSpPr>
        <p:spPr>
          <a:xfrm>
            <a:off x="2537736" y="2913137"/>
            <a:ext cx="36510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Jack Symington</a:t>
            </a:r>
            <a:endParaRPr lang="en-US" sz="2000" b="1">
              <a:ea typeface="+mn-lt"/>
              <a:cs typeface="+mn-lt"/>
            </a:endParaRPr>
          </a:p>
          <a:p>
            <a:r>
              <a:rPr lang="en-US" sz="2000">
                <a:cs typeface="Calibri"/>
              </a:rPr>
              <a:t>Senior Program Manager</a:t>
            </a:r>
            <a:endParaRPr lang="en-US" sz="2000">
              <a:ea typeface="+mn-lt"/>
              <a:cs typeface="+mn-lt"/>
            </a:endParaRPr>
          </a:p>
          <a:p>
            <a:r>
              <a:rPr lang="en-US" sz="2000">
                <a:cs typeface="Calibri"/>
              </a:rPr>
              <a:t>Los Angeles Cleantech Incubator</a:t>
            </a:r>
            <a:endParaRPr lang="en-US" sz="2000">
              <a:ea typeface="+mn-lt"/>
              <a:cs typeface="+mn-lt"/>
            </a:endParaRPr>
          </a:p>
          <a:p>
            <a:pPr algn="l"/>
            <a:endParaRPr lang="en-US" sz="2000">
              <a:solidFill>
                <a:srgbClr val="0000FF"/>
              </a:solidFill>
              <a:cs typeface="Calibri"/>
            </a:endParaRPr>
          </a:p>
        </p:txBody>
      </p:sp>
      <p:pic>
        <p:nvPicPr>
          <p:cNvPr id="1026" name="Picture 2" descr="Jack Symington - LACI">
            <a:extLst>
              <a:ext uri="{FF2B5EF4-FFF2-40B4-BE49-F238E27FC236}">
                <a16:creationId xmlns:a16="http://schemas.microsoft.com/office/drawing/2014/main" id="{1E1A83FB-9C91-44BA-3589-3F722731F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7" r="9292" b="8407"/>
          <a:stretch/>
        </p:blipFill>
        <p:spPr bwMode="auto">
          <a:xfrm>
            <a:off x="447505" y="2360946"/>
            <a:ext cx="2038116" cy="2220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D2755B1-5309-4B01-826F-D9C3BE75EEE8}"/>
              </a:ext>
            </a:extLst>
          </p:cNvPr>
          <p:cNvPicPr>
            <a:picLocks noChangeAspect="1"/>
          </p:cNvPicPr>
          <p:nvPr/>
        </p:nvPicPr>
        <p:blipFill>
          <a:blip r:embed="rId4"/>
          <a:stretch>
            <a:fillRect/>
          </a:stretch>
        </p:blipFill>
        <p:spPr>
          <a:xfrm>
            <a:off x="11324093" y="6048211"/>
            <a:ext cx="625100" cy="612185"/>
          </a:xfrm>
          <a:prstGeom prst="rect">
            <a:avLst/>
          </a:prstGeom>
        </p:spPr>
      </p:pic>
      <p:pic>
        <p:nvPicPr>
          <p:cNvPr id="2" name="Picture 1" descr="A person in a black shirt&#10;&#10;Description automatically generated">
            <a:extLst>
              <a:ext uri="{FF2B5EF4-FFF2-40B4-BE49-F238E27FC236}">
                <a16:creationId xmlns:a16="http://schemas.microsoft.com/office/drawing/2014/main" id="{42EBA4E0-27CA-4553-2312-94D4C3F29DD6}"/>
              </a:ext>
            </a:extLst>
          </p:cNvPr>
          <p:cNvPicPr>
            <a:picLocks noChangeAspect="1"/>
          </p:cNvPicPr>
          <p:nvPr/>
        </p:nvPicPr>
        <p:blipFill>
          <a:blip r:embed="rId5"/>
          <a:stretch>
            <a:fillRect/>
          </a:stretch>
        </p:blipFill>
        <p:spPr>
          <a:xfrm>
            <a:off x="6262351" y="4067577"/>
            <a:ext cx="2028424" cy="2028424"/>
          </a:xfrm>
          <a:prstGeom prst="rect">
            <a:avLst/>
          </a:prstGeom>
        </p:spPr>
      </p:pic>
      <p:pic>
        <p:nvPicPr>
          <p:cNvPr id="6" name="Picture 5" descr="A person in a blue suit&#10;&#10;Description automatically generated">
            <a:extLst>
              <a:ext uri="{FF2B5EF4-FFF2-40B4-BE49-F238E27FC236}">
                <a16:creationId xmlns:a16="http://schemas.microsoft.com/office/drawing/2014/main" id="{911D3C03-5494-5B7C-5981-A46220A45DA9}"/>
              </a:ext>
            </a:extLst>
          </p:cNvPr>
          <p:cNvPicPr>
            <a:picLocks noChangeAspect="1"/>
          </p:cNvPicPr>
          <p:nvPr/>
        </p:nvPicPr>
        <p:blipFill>
          <a:blip r:embed="rId6"/>
          <a:stretch>
            <a:fillRect/>
          </a:stretch>
        </p:blipFill>
        <p:spPr>
          <a:xfrm>
            <a:off x="6258488" y="1446727"/>
            <a:ext cx="2032716" cy="2032716"/>
          </a:xfrm>
          <a:prstGeom prst="rect">
            <a:avLst/>
          </a:prstGeom>
        </p:spPr>
      </p:pic>
      <p:sp>
        <p:nvSpPr>
          <p:cNvPr id="7" name="TextBox 6">
            <a:extLst>
              <a:ext uri="{FF2B5EF4-FFF2-40B4-BE49-F238E27FC236}">
                <a16:creationId xmlns:a16="http://schemas.microsoft.com/office/drawing/2014/main" id="{068A8C37-487B-0473-44C2-67222BA1FD0F}"/>
              </a:ext>
            </a:extLst>
          </p:cNvPr>
          <p:cNvSpPr txBox="1"/>
          <p:nvPr/>
        </p:nvSpPr>
        <p:spPr>
          <a:xfrm>
            <a:off x="8322496" y="1796968"/>
            <a:ext cx="36510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JT Steenkamp</a:t>
            </a:r>
            <a:endParaRPr lang="en-US"/>
          </a:p>
          <a:p>
            <a:r>
              <a:rPr lang="en-US" sz="2000">
                <a:cs typeface="Calibri"/>
              </a:rPr>
              <a:t>Director, Infrastructure Projects and Technology</a:t>
            </a:r>
            <a:endParaRPr lang="en-US"/>
          </a:p>
          <a:p>
            <a:r>
              <a:rPr lang="en-US" sz="2000">
                <a:cs typeface="Calibri"/>
              </a:rPr>
              <a:t>Prologis</a:t>
            </a:r>
            <a:endParaRPr lang="en-US" sz="2000">
              <a:ea typeface="+mn-lt"/>
              <a:cs typeface="+mn-lt"/>
            </a:endParaRPr>
          </a:p>
          <a:p>
            <a:pPr algn="l"/>
            <a:endParaRPr lang="en-US" sz="2000">
              <a:solidFill>
                <a:srgbClr val="0000FF"/>
              </a:solidFill>
              <a:cs typeface="Calibri"/>
            </a:endParaRPr>
          </a:p>
        </p:txBody>
      </p:sp>
      <p:sp>
        <p:nvSpPr>
          <p:cNvPr id="8" name="TextBox 7">
            <a:extLst>
              <a:ext uri="{FF2B5EF4-FFF2-40B4-BE49-F238E27FC236}">
                <a16:creationId xmlns:a16="http://schemas.microsoft.com/office/drawing/2014/main" id="{36104D80-7C69-5654-400F-DFEF666CA7B3}"/>
              </a:ext>
            </a:extLst>
          </p:cNvPr>
          <p:cNvSpPr txBox="1"/>
          <p:nvPr/>
        </p:nvSpPr>
        <p:spPr>
          <a:xfrm>
            <a:off x="8397623" y="4415672"/>
            <a:ext cx="36510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Henrik Holland</a:t>
            </a:r>
          </a:p>
          <a:p>
            <a:r>
              <a:rPr lang="en-US" sz="2000">
                <a:cs typeface="Calibri"/>
              </a:rPr>
              <a:t>Global Head of Project Mobility</a:t>
            </a:r>
            <a:endParaRPr lang="en-US" sz="2000">
              <a:ea typeface="+mn-lt"/>
              <a:cs typeface="+mn-lt"/>
            </a:endParaRPr>
          </a:p>
          <a:p>
            <a:r>
              <a:rPr lang="en-US" sz="2000">
                <a:cs typeface="Calibri"/>
              </a:rPr>
              <a:t>Prologis</a:t>
            </a:r>
            <a:endParaRPr lang="en-US"/>
          </a:p>
          <a:p>
            <a:pPr algn="l"/>
            <a:endParaRPr lang="en-US" sz="2000">
              <a:solidFill>
                <a:srgbClr val="0000FF"/>
              </a:solidFill>
              <a:cs typeface="Calibri"/>
            </a:endParaRPr>
          </a:p>
        </p:txBody>
      </p:sp>
    </p:spTree>
    <p:extLst>
      <p:ext uri="{BB962C8B-B14F-4D97-AF65-F5344CB8AC3E}">
        <p14:creationId xmlns:p14="http://schemas.microsoft.com/office/powerpoint/2010/main" val="2120274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p:nvPr/>
        </p:nvSpPr>
        <p:spPr>
          <a:xfrm>
            <a:off x="407493" y="200674"/>
            <a:ext cx="1165519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1" i="0" u="none" strike="noStrike" cap="none">
                <a:solidFill>
                  <a:schemeClr val="lt1"/>
                </a:solidFill>
                <a:latin typeface="Calibri"/>
                <a:ea typeface="Calibri"/>
                <a:cs typeface="Calibri"/>
                <a:sym typeface="Calibri"/>
              </a:rPr>
              <a:t>LACI Proposed LB-ELA Corridor Charging Project</a:t>
            </a:r>
            <a:endParaRPr sz="2800" b="1" i="0" u="none" strike="noStrike" cap="none">
              <a:solidFill>
                <a:schemeClr val="lt1"/>
              </a:solidFill>
              <a:latin typeface="Calibri"/>
              <a:ea typeface="Calibri"/>
              <a:cs typeface="Calibri"/>
              <a:sym typeface="Calibri"/>
            </a:endParaRPr>
          </a:p>
        </p:txBody>
      </p:sp>
      <p:sp>
        <p:nvSpPr>
          <p:cNvPr id="108" name="Google Shape;108;p1"/>
          <p:cNvSpPr txBox="1"/>
          <p:nvPr/>
        </p:nvSpPr>
        <p:spPr>
          <a:xfrm>
            <a:off x="5966688" y="6411132"/>
            <a:ext cx="6096003"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17</a:t>
            </a:fld>
            <a:endParaRPr sz="1200" b="0" i="0" u="none" strike="noStrike" cap="none">
              <a:solidFill>
                <a:srgbClr val="898989"/>
              </a:solidFill>
              <a:latin typeface="Calibri"/>
              <a:ea typeface="Calibri"/>
              <a:cs typeface="Calibri"/>
              <a:sym typeface="Calibri"/>
            </a:endParaRPr>
          </a:p>
        </p:txBody>
      </p:sp>
      <p:sp>
        <p:nvSpPr>
          <p:cNvPr id="109" name="Google Shape;109;p1"/>
          <p:cNvSpPr txBox="1">
            <a:spLocks noGrp="1"/>
          </p:cNvSpPr>
          <p:nvPr>
            <p:ph type="body" idx="1"/>
          </p:nvPr>
        </p:nvSpPr>
        <p:spPr>
          <a:xfrm>
            <a:off x="381003" y="1276346"/>
            <a:ext cx="11077571" cy="4742069"/>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000000"/>
              </a:buClr>
              <a:buSzPts val="2160"/>
              <a:buChar char="&gt;"/>
            </a:pPr>
            <a:r>
              <a:rPr lang="en-US" sz="2400"/>
              <a:t>LACI is building an application to the open CEC Grant Funding Opportunity: M/HD ZEV Blueprint Implementation</a:t>
            </a:r>
            <a:endParaRPr/>
          </a:p>
          <a:p>
            <a:pPr marL="742950" lvl="1" indent="-285750" algn="l" rtl="0">
              <a:lnSpc>
                <a:spcPct val="90000"/>
              </a:lnSpc>
              <a:spcBef>
                <a:spcPts val="500"/>
              </a:spcBef>
              <a:spcAft>
                <a:spcPts val="0"/>
              </a:spcAft>
              <a:buClr>
                <a:srgbClr val="000000"/>
              </a:buClr>
              <a:buSzPts val="2160"/>
              <a:buChar char="•"/>
            </a:pPr>
            <a:r>
              <a:rPr lang="en-US" sz="2400"/>
              <a:t>Goal is to fund shovel-ready sites identified in LACI’s 710 Blueprint; prioritizing two sites</a:t>
            </a:r>
            <a:endParaRPr sz="2400"/>
          </a:p>
          <a:p>
            <a:pPr marL="742950" lvl="1" indent="-300990" algn="l" rtl="0">
              <a:lnSpc>
                <a:spcPct val="90000"/>
              </a:lnSpc>
              <a:spcBef>
                <a:spcPts val="500"/>
              </a:spcBef>
              <a:spcAft>
                <a:spcPts val="0"/>
              </a:spcAft>
              <a:buSzPts val="2400"/>
              <a:buChar char="•"/>
            </a:pPr>
            <a:r>
              <a:rPr lang="en-US" sz="2400"/>
              <a:t>Minimum 25% match - more match creates more competitive application</a:t>
            </a:r>
            <a:endParaRPr sz="2400"/>
          </a:p>
          <a:p>
            <a:pPr marL="285750" lvl="0" indent="-285750" algn="l" rtl="0">
              <a:lnSpc>
                <a:spcPct val="90000"/>
              </a:lnSpc>
              <a:spcBef>
                <a:spcPts val="1000"/>
              </a:spcBef>
              <a:spcAft>
                <a:spcPts val="0"/>
              </a:spcAft>
              <a:buClr>
                <a:srgbClr val="000000"/>
              </a:buClr>
              <a:buSzPts val="2160"/>
              <a:buChar char="&gt;"/>
            </a:pPr>
            <a:r>
              <a:rPr lang="en-US" sz="2400"/>
              <a:t>Metro interested in providing co-funding for one site: 2161 Technology Place, Long Beach - Prologis facility</a:t>
            </a:r>
            <a:endParaRPr/>
          </a:p>
          <a:p>
            <a:pPr marL="285750" lvl="0" indent="-285750" algn="l" rtl="0">
              <a:lnSpc>
                <a:spcPct val="90000"/>
              </a:lnSpc>
              <a:spcBef>
                <a:spcPts val="1000"/>
              </a:spcBef>
              <a:spcAft>
                <a:spcPts val="0"/>
              </a:spcAft>
              <a:buClr>
                <a:srgbClr val="000000"/>
              </a:buClr>
              <a:buSzPts val="2160"/>
              <a:buChar char="&gt;"/>
            </a:pPr>
            <a:r>
              <a:rPr lang="en-US" sz="2400"/>
              <a:t>LACI looking to include this co-funding in GFO application due November 13th; would strengthen application </a:t>
            </a:r>
            <a:endParaRPr sz="2400"/>
          </a:p>
          <a:p>
            <a:pPr marL="285750" lvl="0" indent="-285750" algn="l" rtl="0">
              <a:lnSpc>
                <a:spcPct val="90000"/>
              </a:lnSpc>
              <a:spcBef>
                <a:spcPts val="1000"/>
              </a:spcBef>
              <a:spcAft>
                <a:spcPts val="0"/>
              </a:spcAft>
              <a:buClr>
                <a:srgbClr val="000000"/>
              </a:buClr>
              <a:buSzPts val="2160"/>
              <a:buChar char="&gt;"/>
            </a:pPr>
            <a:r>
              <a:rPr lang="en-US" sz="2400"/>
              <a:t>Project aligns with Metro’s goals for ZE Truck Program Investment</a:t>
            </a:r>
            <a:endParaRPr/>
          </a:p>
          <a:p>
            <a:pPr marL="742950" lvl="1" indent="-285750" algn="l" rtl="0">
              <a:lnSpc>
                <a:spcPct val="90000"/>
              </a:lnSpc>
              <a:spcBef>
                <a:spcPts val="500"/>
              </a:spcBef>
              <a:spcAft>
                <a:spcPts val="0"/>
              </a:spcAft>
              <a:buClr>
                <a:srgbClr val="000000"/>
              </a:buClr>
              <a:buSzPts val="2160"/>
              <a:buChar char="•"/>
            </a:pPr>
            <a:r>
              <a:rPr lang="en-US" sz="2400"/>
              <a:t>Opportunity to partner with CEC, MSRC, CalSTA, Prologis for leveraged investment immediately adjacent to San Pedro Bay Port complex</a:t>
            </a:r>
            <a:endParaRPr/>
          </a:p>
        </p:txBody>
      </p:sp>
      <p:pic>
        <p:nvPicPr>
          <p:cNvPr id="110" name="Google Shape;110;p1" descr="Shape, circle&#10;&#10;Description automatically generated"/>
          <p:cNvPicPr preferRelativeResize="0"/>
          <p:nvPr/>
        </p:nvPicPr>
        <p:blipFill rotWithShape="1">
          <a:blip r:embed="rId3">
            <a:alphaModFix/>
          </a:blip>
          <a:srcRect/>
          <a:stretch/>
        </p:blipFill>
        <p:spPr>
          <a:xfrm>
            <a:off x="10620374" y="5749531"/>
            <a:ext cx="838200" cy="800100"/>
          </a:xfrm>
          <a:prstGeom prst="rect">
            <a:avLst/>
          </a:prstGeom>
          <a:noFill/>
          <a:ln>
            <a:noFill/>
          </a:ln>
        </p:spPr>
      </p:pic>
    </p:spTree>
    <p:extLst>
      <p:ext uri="{BB962C8B-B14F-4D97-AF65-F5344CB8AC3E}">
        <p14:creationId xmlns:p14="http://schemas.microsoft.com/office/powerpoint/2010/main" val="420433597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5cd2dad7b1_0_0"/>
          <p:cNvSpPr txBox="1"/>
          <p:nvPr/>
        </p:nvSpPr>
        <p:spPr>
          <a:xfrm>
            <a:off x="407493" y="200674"/>
            <a:ext cx="11655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2161 Technology Place - Project Details - Tech. Specs and Funding</a:t>
            </a:r>
            <a:endParaRPr sz="2800" b="1" i="0" u="none" strike="noStrike" cap="none">
              <a:solidFill>
                <a:schemeClr val="lt1"/>
              </a:solidFill>
              <a:latin typeface="Calibri"/>
              <a:ea typeface="Calibri"/>
              <a:cs typeface="Calibri"/>
              <a:sym typeface="Calibri"/>
            </a:endParaRPr>
          </a:p>
        </p:txBody>
      </p:sp>
      <p:sp>
        <p:nvSpPr>
          <p:cNvPr id="117" name="Google Shape;117;g25cd2dad7b1_0_0"/>
          <p:cNvSpPr txBox="1"/>
          <p:nvPr/>
        </p:nvSpPr>
        <p:spPr>
          <a:xfrm>
            <a:off x="5966688" y="6411132"/>
            <a:ext cx="6096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18</a:t>
            </a:fld>
            <a:endParaRPr sz="1200" b="0" i="0" u="none" strike="noStrike" cap="none">
              <a:solidFill>
                <a:srgbClr val="898989"/>
              </a:solidFill>
              <a:latin typeface="Calibri"/>
              <a:ea typeface="Calibri"/>
              <a:cs typeface="Calibri"/>
              <a:sym typeface="Calibri"/>
            </a:endParaRPr>
          </a:p>
        </p:txBody>
      </p:sp>
      <p:sp>
        <p:nvSpPr>
          <p:cNvPr id="118" name="Google Shape;118;g25cd2dad7b1_0_0"/>
          <p:cNvSpPr txBox="1">
            <a:spLocks noGrp="1"/>
          </p:cNvSpPr>
          <p:nvPr>
            <p:ph type="body" idx="1"/>
          </p:nvPr>
        </p:nvSpPr>
        <p:spPr>
          <a:xfrm>
            <a:off x="381000" y="1040925"/>
            <a:ext cx="7535400" cy="5237100"/>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Clr>
                <a:srgbClr val="000000"/>
              </a:buClr>
              <a:buSzPts val="2160"/>
              <a:buChar char="&gt;"/>
            </a:pPr>
            <a:r>
              <a:rPr lang="en-US" sz="2400"/>
              <a:t>Total Budget: $10,000,000</a:t>
            </a:r>
            <a:endParaRPr/>
          </a:p>
          <a:p>
            <a:pPr marL="742950" lvl="1" indent="-285750" algn="l" rtl="0">
              <a:lnSpc>
                <a:spcPct val="90000"/>
              </a:lnSpc>
              <a:spcBef>
                <a:spcPts val="500"/>
              </a:spcBef>
              <a:spcAft>
                <a:spcPts val="0"/>
              </a:spcAft>
              <a:buClr>
                <a:srgbClr val="000000"/>
              </a:buClr>
              <a:buSzPts val="2160"/>
              <a:buChar char="•"/>
            </a:pPr>
            <a:r>
              <a:rPr lang="en-US" sz="2400"/>
              <a:t>12 dual-port 360 kW chargers (24 dispensers for simultaneous charging) and 2 MWh BESS</a:t>
            </a:r>
            <a:endParaRPr sz="2400"/>
          </a:p>
          <a:p>
            <a:pPr marL="285750" lvl="0" indent="-335280" algn="l" rtl="0">
              <a:lnSpc>
                <a:spcPct val="90000"/>
              </a:lnSpc>
              <a:spcBef>
                <a:spcPts val="500"/>
              </a:spcBef>
              <a:spcAft>
                <a:spcPts val="0"/>
              </a:spcAft>
              <a:buSzPts val="2400"/>
              <a:buChar char="&gt;"/>
            </a:pPr>
            <a:r>
              <a:rPr lang="en-US" sz="2400"/>
              <a:t>Hybrid public/shared setup</a:t>
            </a:r>
            <a:endParaRPr sz="2400"/>
          </a:p>
          <a:p>
            <a:pPr marL="742950" lvl="1" indent="-335280" algn="l" rtl="0">
              <a:lnSpc>
                <a:spcPct val="90000"/>
              </a:lnSpc>
              <a:spcBef>
                <a:spcPts val="500"/>
              </a:spcBef>
              <a:spcAft>
                <a:spcPts val="0"/>
              </a:spcAft>
              <a:buSzPts val="2400"/>
              <a:buChar char="•"/>
            </a:pPr>
            <a:r>
              <a:rPr lang="en-US" sz="2400"/>
              <a:t>Fleets committed for utilization</a:t>
            </a:r>
            <a:endParaRPr sz="2400"/>
          </a:p>
          <a:p>
            <a:pPr marL="742950" lvl="1" indent="-335280" algn="l" rtl="0">
              <a:lnSpc>
                <a:spcPct val="90000"/>
              </a:lnSpc>
              <a:spcBef>
                <a:spcPts val="500"/>
              </a:spcBef>
              <a:spcAft>
                <a:spcPts val="0"/>
              </a:spcAft>
              <a:buSzPts val="2400"/>
              <a:buChar char="•"/>
            </a:pPr>
            <a:r>
              <a:rPr lang="en-US" sz="2400"/>
              <a:t>Remaining % made publicly available</a:t>
            </a:r>
            <a:endParaRPr sz="2400"/>
          </a:p>
          <a:p>
            <a:pPr marL="285750" lvl="0" indent="-285750" algn="l" rtl="0">
              <a:lnSpc>
                <a:spcPct val="90000"/>
              </a:lnSpc>
              <a:spcBef>
                <a:spcPts val="1000"/>
              </a:spcBef>
              <a:spcAft>
                <a:spcPts val="0"/>
              </a:spcAft>
              <a:buClr>
                <a:srgbClr val="000000"/>
              </a:buClr>
              <a:buSzPts val="2160"/>
              <a:buChar char="&gt;"/>
            </a:pPr>
            <a:r>
              <a:rPr lang="en-US" sz="2400"/>
              <a:t>Projected completion in Q1 2025 (12 months from agreement)</a:t>
            </a:r>
            <a:endParaRPr sz="2400"/>
          </a:p>
          <a:p>
            <a:pPr marL="285750" lvl="0" indent="-300990" algn="l" rtl="0">
              <a:lnSpc>
                <a:spcPct val="90000"/>
              </a:lnSpc>
              <a:spcBef>
                <a:spcPts val="1000"/>
              </a:spcBef>
              <a:spcAft>
                <a:spcPts val="0"/>
              </a:spcAft>
              <a:buSzPts val="2400"/>
              <a:buChar char="&gt;"/>
            </a:pPr>
            <a:r>
              <a:rPr lang="en-US" sz="2400"/>
              <a:t>Co-funders</a:t>
            </a:r>
            <a:endParaRPr sz="2400"/>
          </a:p>
          <a:p>
            <a:pPr marL="742950" lvl="1" indent="-285750" algn="l" rtl="0">
              <a:lnSpc>
                <a:spcPct val="90000"/>
              </a:lnSpc>
              <a:spcBef>
                <a:spcPts val="500"/>
              </a:spcBef>
              <a:spcAft>
                <a:spcPts val="0"/>
              </a:spcAft>
              <a:buClr>
                <a:srgbClr val="000000"/>
              </a:buClr>
              <a:buSzPts val="2160"/>
              <a:buChar char="•"/>
            </a:pPr>
            <a:r>
              <a:rPr lang="en-US" sz="2400"/>
              <a:t>MSRC: 	$557,280</a:t>
            </a:r>
            <a:endParaRPr sz="2400"/>
          </a:p>
          <a:p>
            <a:pPr marL="742950" lvl="1" indent="-300990" algn="l" rtl="0">
              <a:lnSpc>
                <a:spcPct val="90000"/>
              </a:lnSpc>
              <a:spcBef>
                <a:spcPts val="500"/>
              </a:spcBef>
              <a:spcAft>
                <a:spcPts val="0"/>
              </a:spcAft>
              <a:buSzPts val="2400"/>
              <a:buChar char="•"/>
            </a:pPr>
            <a:r>
              <a:rPr lang="en-US" sz="2400"/>
              <a:t>CalSTA:	$1,857,600</a:t>
            </a:r>
            <a:endParaRPr sz="2400"/>
          </a:p>
          <a:p>
            <a:pPr marL="742950" lvl="1" indent="-300990" algn="l" rtl="0">
              <a:lnSpc>
                <a:spcPct val="90000"/>
              </a:lnSpc>
              <a:spcBef>
                <a:spcPts val="500"/>
              </a:spcBef>
              <a:spcAft>
                <a:spcPts val="0"/>
              </a:spcAft>
              <a:buSzPts val="2400"/>
              <a:buChar char="•"/>
            </a:pPr>
            <a:r>
              <a:rPr lang="en-US" sz="2400"/>
              <a:t>CEC:		$2,900,000 (proposed in grant)</a:t>
            </a:r>
            <a:endParaRPr sz="2400"/>
          </a:p>
          <a:p>
            <a:pPr marL="742950" lvl="1" indent="-300990" algn="l" rtl="0">
              <a:lnSpc>
                <a:spcPct val="90000"/>
              </a:lnSpc>
              <a:spcBef>
                <a:spcPts val="500"/>
              </a:spcBef>
              <a:spcAft>
                <a:spcPts val="0"/>
              </a:spcAft>
              <a:buSzPts val="2400"/>
              <a:buChar char="•"/>
            </a:pPr>
            <a:r>
              <a:rPr lang="en-US" sz="2400"/>
              <a:t>Prologis:	$2,685,120</a:t>
            </a:r>
            <a:endParaRPr sz="2400"/>
          </a:p>
          <a:p>
            <a:pPr marL="742950" lvl="1" indent="-300990" algn="l" rtl="0">
              <a:lnSpc>
                <a:spcPct val="90000"/>
              </a:lnSpc>
              <a:spcBef>
                <a:spcPts val="500"/>
              </a:spcBef>
              <a:spcAft>
                <a:spcPts val="0"/>
              </a:spcAft>
              <a:buSzPts val="2400"/>
              <a:buChar char="•"/>
            </a:pPr>
            <a:r>
              <a:rPr lang="en-US" sz="2400"/>
              <a:t>Metro: 	$2,000,000</a:t>
            </a:r>
            <a:endParaRPr sz="2400"/>
          </a:p>
        </p:txBody>
      </p:sp>
      <p:pic>
        <p:nvPicPr>
          <p:cNvPr id="119" name="Google Shape;119;g25cd2dad7b1_0_0" descr="Shape, circle&#10;&#10;Description automatically generated"/>
          <p:cNvPicPr preferRelativeResize="0"/>
          <p:nvPr/>
        </p:nvPicPr>
        <p:blipFill rotWithShape="1">
          <a:blip r:embed="rId3">
            <a:alphaModFix/>
          </a:blip>
          <a:srcRect/>
          <a:stretch/>
        </p:blipFill>
        <p:spPr>
          <a:xfrm>
            <a:off x="10620374" y="5749531"/>
            <a:ext cx="838200" cy="800100"/>
          </a:xfrm>
          <a:prstGeom prst="rect">
            <a:avLst/>
          </a:prstGeom>
          <a:noFill/>
          <a:ln>
            <a:noFill/>
          </a:ln>
        </p:spPr>
      </p:pic>
      <p:pic>
        <p:nvPicPr>
          <p:cNvPr id="120" name="Google Shape;120;g25cd2dad7b1_0_0"/>
          <p:cNvPicPr preferRelativeResize="0"/>
          <p:nvPr/>
        </p:nvPicPr>
        <p:blipFill>
          <a:blip r:embed="rId4">
            <a:alphaModFix/>
          </a:blip>
          <a:stretch>
            <a:fillRect/>
          </a:stretch>
        </p:blipFill>
        <p:spPr>
          <a:xfrm>
            <a:off x="7487775" y="1844285"/>
            <a:ext cx="4704226" cy="3318891"/>
          </a:xfrm>
          <a:prstGeom prst="rect">
            <a:avLst/>
          </a:prstGeom>
          <a:noFill/>
          <a:ln>
            <a:noFill/>
          </a:ln>
        </p:spPr>
      </p:pic>
    </p:spTree>
    <p:extLst>
      <p:ext uri="{BB962C8B-B14F-4D97-AF65-F5344CB8AC3E}">
        <p14:creationId xmlns:p14="http://schemas.microsoft.com/office/powerpoint/2010/main" val="108588412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5cd2dad7b1_0_8"/>
          <p:cNvSpPr txBox="1"/>
          <p:nvPr/>
        </p:nvSpPr>
        <p:spPr>
          <a:xfrm>
            <a:off x="407493" y="200674"/>
            <a:ext cx="11655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2161 Technology Place - Project Details - Community and Workforce</a:t>
            </a:r>
            <a:endParaRPr sz="2800" b="1" i="0" u="none" strike="noStrike" cap="none">
              <a:solidFill>
                <a:schemeClr val="lt1"/>
              </a:solidFill>
              <a:latin typeface="Calibri"/>
              <a:ea typeface="Calibri"/>
              <a:cs typeface="Calibri"/>
              <a:sym typeface="Calibri"/>
            </a:endParaRPr>
          </a:p>
        </p:txBody>
      </p:sp>
      <p:sp>
        <p:nvSpPr>
          <p:cNvPr id="127" name="Google Shape;127;g25cd2dad7b1_0_8"/>
          <p:cNvSpPr txBox="1"/>
          <p:nvPr/>
        </p:nvSpPr>
        <p:spPr>
          <a:xfrm>
            <a:off x="5966688" y="6411132"/>
            <a:ext cx="6096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19</a:t>
            </a:fld>
            <a:endParaRPr sz="1200" b="0" i="0" u="none" strike="noStrike" cap="none">
              <a:solidFill>
                <a:srgbClr val="898989"/>
              </a:solidFill>
              <a:latin typeface="Calibri"/>
              <a:ea typeface="Calibri"/>
              <a:cs typeface="Calibri"/>
              <a:sym typeface="Calibri"/>
            </a:endParaRPr>
          </a:p>
        </p:txBody>
      </p:sp>
      <p:sp>
        <p:nvSpPr>
          <p:cNvPr id="128" name="Google Shape;128;g25cd2dad7b1_0_8"/>
          <p:cNvSpPr txBox="1">
            <a:spLocks noGrp="1"/>
          </p:cNvSpPr>
          <p:nvPr>
            <p:ph type="body" idx="1"/>
          </p:nvPr>
        </p:nvSpPr>
        <p:spPr>
          <a:xfrm>
            <a:off x="407503" y="1117521"/>
            <a:ext cx="11077500" cy="4742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500"/>
              </a:spcBef>
              <a:spcAft>
                <a:spcPts val="0"/>
              </a:spcAft>
              <a:buNone/>
            </a:pPr>
            <a:r>
              <a:rPr lang="en-US" sz="2400" u="sng"/>
              <a:t>Community Engagement</a:t>
            </a:r>
            <a:endParaRPr sz="2400" u="sng"/>
          </a:p>
          <a:p>
            <a:pPr marL="285750" lvl="0" indent="-320040" algn="l" rtl="0">
              <a:lnSpc>
                <a:spcPct val="90000"/>
              </a:lnSpc>
              <a:spcBef>
                <a:spcPts val="500"/>
              </a:spcBef>
              <a:spcAft>
                <a:spcPts val="0"/>
              </a:spcAft>
              <a:buClr>
                <a:srgbClr val="000000"/>
              </a:buClr>
              <a:buSzPts val="2160"/>
              <a:buChar char="&gt;"/>
            </a:pPr>
            <a:r>
              <a:rPr lang="en-US" sz="2400"/>
              <a:t>Prologis Technology Place complex identified in 710 Blueprint - prioritized in top four facilities for site walk</a:t>
            </a:r>
            <a:endParaRPr sz="2400"/>
          </a:p>
          <a:p>
            <a:pPr marL="285750" lvl="0" indent="-320040" algn="l" rtl="0">
              <a:lnSpc>
                <a:spcPct val="90000"/>
              </a:lnSpc>
              <a:spcBef>
                <a:spcPts val="500"/>
              </a:spcBef>
              <a:spcAft>
                <a:spcPts val="0"/>
              </a:spcAft>
              <a:buClr>
                <a:srgbClr val="000000"/>
              </a:buClr>
              <a:buSzPts val="2160"/>
              <a:buChar char="&gt;"/>
            </a:pPr>
            <a:r>
              <a:rPr lang="en-US" sz="2400"/>
              <a:t>CalEnviroscreen: 90th percentile pollution burden; 96th overall percentile</a:t>
            </a:r>
            <a:endParaRPr sz="2400"/>
          </a:p>
          <a:p>
            <a:pPr marL="0" lvl="0" indent="0" algn="l" rtl="0">
              <a:lnSpc>
                <a:spcPct val="90000"/>
              </a:lnSpc>
              <a:spcBef>
                <a:spcPts val="500"/>
              </a:spcBef>
              <a:spcAft>
                <a:spcPts val="0"/>
              </a:spcAft>
              <a:buNone/>
            </a:pPr>
            <a:endParaRPr sz="2400"/>
          </a:p>
          <a:p>
            <a:pPr marL="0" lvl="0" indent="0" algn="l" rtl="0">
              <a:lnSpc>
                <a:spcPct val="90000"/>
              </a:lnSpc>
              <a:spcBef>
                <a:spcPts val="500"/>
              </a:spcBef>
              <a:spcAft>
                <a:spcPts val="0"/>
              </a:spcAft>
              <a:buNone/>
            </a:pPr>
            <a:r>
              <a:rPr lang="en-US" sz="2400" u="sng"/>
              <a:t>Workforce Development</a:t>
            </a:r>
            <a:endParaRPr sz="2400" u="sng"/>
          </a:p>
          <a:p>
            <a:pPr marL="285750" lvl="0" indent="-285750" algn="l" rtl="0">
              <a:lnSpc>
                <a:spcPct val="90000"/>
              </a:lnSpc>
              <a:spcBef>
                <a:spcPts val="1000"/>
              </a:spcBef>
              <a:spcAft>
                <a:spcPts val="0"/>
              </a:spcAft>
              <a:buClr>
                <a:srgbClr val="000000"/>
              </a:buClr>
              <a:buSzPts val="2160"/>
              <a:buChar char="&gt;"/>
            </a:pPr>
            <a:r>
              <a:rPr lang="en-US" sz="2400"/>
              <a:t>Collaboration with Breathe SoCal for three job placement events; ten scholarships to Rio Hondo</a:t>
            </a:r>
            <a:endParaRPr/>
          </a:p>
          <a:p>
            <a:pPr marL="285750" lvl="0" indent="-285750" algn="l" rtl="0">
              <a:lnSpc>
                <a:spcPct val="90000"/>
              </a:lnSpc>
              <a:spcBef>
                <a:spcPts val="1000"/>
              </a:spcBef>
              <a:spcAft>
                <a:spcPts val="0"/>
              </a:spcAft>
              <a:buClr>
                <a:srgbClr val="000000"/>
              </a:buClr>
              <a:buSzPts val="2160"/>
              <a:buChar char="&gt;"/>
            </a:pPr>
            <a:r>
              <a:rPr lang="en-US" sz="2400"/>
              <a:t>Partnership with Jobs For the Future (JFF) on development of digital learning and development program</a:t>
            </a:r>
            <a:endParaRPr sz="2400"/>
          </a:p>
          <a:p>
            <a:pPr marL="285750" lvl="0" indent="-320040" algn="l" rtl="0">
              <a:spcBef>
                <a:spcPts val="1000"/>
              </a:spcBef>
              <a:spcAft>
                <a:spcPts val="0"/>
              </a:spcAft>
              <a:buClr>
                <a:schemeClr val="dk1"/>
              </a:buClr>
              <a:buSzPts val="2160"/>
              <a:buChar char="&gt;"/>
            </a:pPr>
            <a:r>
              <a:rPr lang="en-US" sz="2400">
                <a:solidFill>
                  <a:schemeClr val="dk1"/>
                </a:solidFill>
              </a:rPr>
              <a:t>Partnership with Pacific Gateway for community-based job candidate opportunities</a:t>
            </a:r>
            <a:endParaRPr/>
          </a:p>
        </p:txBody>
      </p:sp>
      <p:pic>
        <p:nvPicPr>
          <p:cNvPr id="129" name="Google Shape;129;g25cd2dad7b1_0_8" descr="Shape, circle&#10;&#10;Description automatically generated"/>
          <p:cNvPicPr preferRelativeResize="0"/>
          <p:nvPr/>
        </p:nvPicPr>
        <p:blipFill rotWithShape="1">
          <a:blip r:embed="rId3">
            <a:alphaModFix/>
          </a:blip>
          <a:srcRect/>
          <a:stretch/>
        </p:blipFill>
        <p:spPr>
          <a:xfrm>
            <a:off x="10620374" y="5749531"/>
            <a:ext cx="838200" cy="800100"/>
          </a:xfrm>
          <a:prstGeom prst="rect">
            <a:avLst/>
          </a:prstGeom>
          <a:noFill/>
          <a:ln>
            <a:noFill/>
          </a:ln>
        </p:spPr>
      </p:pic>
    </p:spTree>
    <p:extLst>
      <p:ext uri="{BB962C8B-B14F-4D97-AF65-F5344CB8AC3E}">
        <p14:creationId xmlns:p14="http://schemas.microsoft.com/office/powerpoint/2010/main" val="261705099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
          <p:cNvSpPr/>
          <p:nvPr/>
        </p:nvSpPr>
        <p:spPr>
          <a:xfrm>
            <a:off x="195206" y="6123819"/>
            <a:ext cx="554803" cy="5548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6" name="Google Shape;136;p2"/>
          <p:cNvSpPr txBox="1">
            <a:spLocks noGrp="1"/>
          </p:cNvSpPr>
          <p:nvPr>
            <p:ph type="title"/>
          </p:nvPr>
        </p:nvSpPr>
        <p:spPr>
          <a:xfrm>
            <a:off x="195206" y="217635"/>
            <a:ext cx="9148343" cy="7030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200"/>
              <a:buFont typeface="Calibri"/>
              <a:buNone/>
            </a:pPr>
            <a:br>
              <a:rPr lang="en-US"/>
            </a:br>
            <a:r>
              <a:rPr lang="en-US"/>
              <a:t>ZET Program Principles – Overview </a:t>
            </a:r>
            <a:br>
              <a:rPr lang="en-US"/>
            </a:br>
            <a:endParaRPr/>
          </a:p>
        </p:txBody>
      </p:sp>
      <p:sp>
        <p:nvSpPr>
          <p:cNvPr id="137" name="Google Shape;137;p2"/>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20</a:t>
            </a:fld>
            <a:endParaRPr sz="1200" b="0" i="0" u="none" strike="noStrike" cap="none">
              <a:solidFill>
                <a:srgbClr val="898989"/>
              </a:solidFill>
              <a:latin typeface="Calibri"/>
              <a:ea typeface="Calibri"/>
              <a:cs typeface="Calibri"/>
              <a:sym typeface="Calibri"/>
            </a:endParaRPr>
          </a:p>
        </p:txBody>
      </p:sp>
      <p:sp>
        <p:nvSpPr>
          <p:cNvPr id="138" name="Google Shape;138;p2"/>
          <p:cNvSpPr txBox="1"/>
          <p:nvPr/>
        </p:nvSpPr>
        <p:spPr>
          <a:xfrm>
            <a:off x="298835" y="1607615"/>
            <a:ext cx="2836377" cy="127727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Maximize leverage of seed funding</a:t>
            </a:r>
            <a:endParaRPr/>
          </a:p>
          <a:p>
            <a:pPr marL="0" marR="0" lvl="0" indent="0" algn="ctr" rtl="0">
              <a:lnSpc>
                <a:spcPct val="100000"/>
              </a:lnSpc>
              <a:spcBef>
                <a:spcPts val="60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by collaborating with regional partners and funding agencies.</a:t>
            </a:r>
            <a:endParaRPr sz="2000" b="0" i="0" u="none" strike="noStrike" cap="none">
              <a:solidFill>
                <a:srgbClr val="000000"/>
              </a:solidFill>
              <a:latin typeface="Calibri"/>
              <a:ea typeface="Calibri"/>
              <a:cs typeface="Calibri"/>
              <a:sym typeface="Calibri"/>
            </a:endParaRPr>
          </a:p>
        </p:txBody>
      </p:sp>
      <p:sp>
        <p:nvSpPr>
          <p:cNvPr id="139" name="Google Shape;139;p2"/>
          <p:cNvSpPr txBox="1"/>
          <p:nvPr/>
        </p:nvSpPr>
        <p:spPr>
          <a:xfrm>
            <a:off x="3235887" y="1607615"/>
            <a:ext cx="2860115" cy="1215713"/>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Community Engagement</a:t>
            </a:r>
            <a:endParaRPr/>
          </a:p>
          <a:p>
            <a:pPr marL="0" marR="0" lvl="0" indent="0" algn="ctr" rtl="0">
              <a:lnSpc>
                <a:spcPct val="100000"/>
              </a:lnSpc>
              <a:spcBef>
                <a:spcPts val="60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that centers corridor residents and stakeholders throughout the development process.</a:t>
            </a:r>
            <a:endParaRPr sz="2000" b="0" i="0" u="none" strike="sngStrike" cap="none">
              <a:solidFill>
                <a:srgbClr val="000000"/>
              </a:solidFill>
              <a:latin typeface="Calibri"/>
              <a:ea typeface="Calibri"/>
              <a:cs typeface="Calibri"/>
              <a:sym typeface="Calibri"/>
            </a:endParaRPr>
          </a:p>
        </p:txBody>
      </p:sp>
      <p:sp>
        <p:nvSpPr>
          <p:cNvPr id="140" name="Google Shape;140;p2"/>
          <p:cNvSpPr txBox="1"/>
          <p:nvPr/>
        </p:nvSpPr>
        <p:spPr>
          <a:xfrm>
            <a:off x="6149202" y="1607615"/>
            <a:ext cx="2839559" cy="1938994"/>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Corridor Community Benefits </a:t>
            </a:r>
            <a:br>
              <a:rPr lang="en-US" sz="2000" b="1" i="0" u="none" strike="noStrike" cap="none">
                <a:solidFill>
                  <a:srgbClr val="1F8796"/>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by creating economic opportunities, improving air quality, and reducing long-standing health impacts generated by diesel trucks.</a:t>
            </a:r>
            <a:endParaRPr sz="3200" b="0" i="0" u="none" strike="noStrike" cap="none">
              <a:solidFill>
                <a:srgbClr val="000000"/>
              </a:solidFill>
              <a:latin typeface="Calibri"/>
              <a:ea typeface="Calibri"/>
              <a:cs typeface="Calibri"/>
              <a:sym typeface="Calibri"/>
            </a:endParaRPr>
          </a:p>
        </p:txBody>
      </p:sp>
      <p:sp>
        <p:nvSpPr>
          <p:cNvPr id="141" name="Google Shape;141;p2"/>
          <p:cNvSpPr txBox="1"/>
          <p:nvPr/>
        </p:nvSpPr>
        <p:spPr>
          <a:xfrm>
            <a:off x="9144822" y="1607615"/>
            <a:ext cx="2815830" cy="127727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Coordination</a:t>
            </a:r>
            <a:r>
              <a:rPr lang="en-US" sz="2400" b="0" i="0" u="none" strike="noStrike" cap="none">
                <a:solidFill>
                  <a:srgbClr val="1F8796"/>
                </a:solidFill>
                <a:latin typeface="Calibri"/>
                <a:ea typeface="Calibri"/>
                <a:cs typeface="Calibri"/>
                <a:sym typeface="Calibri"/>
              </a:rPr>
              <a:t> </a:t>
            </a:r>
            <a:endParaRPr/>
          </a:p>
          <a:p>
            <a:pPr marL="0" marR="0" lvl="0" indent="0" algn="ctr" rtl="0">
              <a:lnSpc>
                <a:spcPct val="100000"/>
              </a:lnSpc>
              <a:spcBef>
                <a:spcPts val="60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with regional and funding partners, government agencies, and key stakeholders. </a:t>
            </a:r>
            <a:endParaRPr sz="2400" b="0" i="0" u="none" strike="noStrike" cap="none">
              <a:solidFill>
                <a:srgbClr val="000000"/>
              </a:solidFill>
              <a:latin typeface="Calibri"/>
              <a:ea typeface="Calibri"/>
              <a:cs typeface="Calibri"/>
              <a:sym typeface="Calibri"/>
            </a:endParaRPr>
          </a:p>
        </p:txBody>
      </p:sp>
      <p:sp>
        <p:nvSpPr>
          <p:cNvPr id="142" name="Google Shape;142;p2"/>
          <p:cNvSpPr txBox="1"/>
          <p:nvPr/>
        </p:nvSpPr>
        <p:spPr>
          <a:xfrm>
            <a:off x="278288" y="4431045"/>
            <a:ext cx="2854857" cy="1692773"/>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Workforce Development</a:t>
            </a:r>
            <a:endParaRPr/>
          </a:p>
          <a:p>
            <a:pPr marL="0" marR="0" lvl="0" indent="0" algn="ctr" rtl="0">
              <a:lnSpc>
                <a:spcPct val="100000"/>
              </a:lnSpc>
              <a:spcBef>
                <a:spcPts val="60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that ensures community benefits and access to opportunity through the </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pursuit and implementation of ZE Technology.</a:t>
            </a:r>
            <a:endParaRPr sz="2400" b="0" i="0" u="none" strike="sngStrike" cap="none">
              <a:solidFill>
                <a:srgbClr val="000000"/>
              </a:solidFill>
              <a:latin typeface="Calibri"/>
              <a:ea typeface="Calibri"/>
              <a:cs typeface="Calibri"/>
              <a:sym typeface="Calibri"/>
            </a:endParaRPr>
          </a:p>
        </p:txBody>
      </p:sp>
      <p:sp>
        <p:nvSpPr>
          <p:cNvPr id="143" name="Google Shape;143;p2"/>
          <p:cNvSpPr txBox="1"/>
          <p:nvPr/>
        </p:nvSpPr>
        <p:spPr>
          <a:xfrm>
            <a:off x="3210083" y="4420776"/>
            <a:ext cx="2841626" cy="1215713"/>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Equitable Outcomes</a:t>
            </a:r>
            <a:endParaRPr/>
          </a:p>
          <a:p>
            <a:pPr marL="0" marR="0" lvl="0" indent="0" algn="ctr" rtl="0">
              <a:lnSpc>
                <a:spcPct val="100000"/>
              </a:lnSpc>
              <a:spcBef>
                <a:spcPts val="60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ensured by performance metrics that evaluate sustainable outcomes.</a:t>
            </a:r>
            <a:endParaRPr sz="2400" b="0" i="0" u="none" strike="noStrike" cap="none">
              <a:solidFill>
                <a:srgbClr val="000000"/>
              </a:solidFill>
              <a:latin typeface="Calibri"/>
              <a:ea typeface="Calibri"/>
              <a:cs typeface="Calibri"/>
              <a:sym typeface="Calibri"/>
            </a:endParaRPr>
          </a:p>
        </p:txBody>
      </p:sp>
      <p:sp>
        <p:nvSpPr>
          <p:cNvPr id="144" name="Google Shape;144;p2"/>
          <p:cNvSpPr txBox="1"/>
          <p:nvPr/>
        </p:nvSpPr>
        <p:spPr>
          <a:xfrm>
            <a:off x="6149202" y="4420776"/>
            <a:ext cx="2839559" cy="1938994"/>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Legislative Platform </a:t>
            </a:r>
            <a:endParaRPr/>
          </a:p>
          <a:p>
            <a:pPr marL="0" marR="0" lvl="0" indent="0" algn="ctr" rtl="0">
              <a:lnSpc>
                <a:spcPct val="100000"/>
              </a:lnSpc>
              <a:spcBef>
                <a:spcPts val="60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designed to support the accelerated, equitable deployment of ZE technology by reducing barriers and increasing incentives to adoption.</a:t>
            </a:r>
            <a:endParaRPr sz="2400" b="0" i="0" u="none" strike="sngStrike" cap="none">
              <a:solidFill>
                <a:srgbClr val="000000"/>
              </a:solidFill>
              <a:latin typeface="Calibri"/>
              <a:ea typeface="Calibri"/>
              <a:cs typeface="Calibri"/>
              <a:sym typeface="Calibri"/>
            </a:endParaRPr>
          </a:p>
        </p:txBody>
      </p:sp>
      <p:sp>
        <p:nvSpPr>
          <p:cNvPr id="145" name="Google Shape;145;p2"/>
          <p:cNvSpPr txBox="1"/>
          <p:nvPr/>
        </p:nvSpPr>
        <p:spPr>
          <a:xfrm>
            <a:off x="9135230" y="4400504"/>
            <a:ext cx="2836377" cy="2015931"/>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Expeditious Deployment of Resources</a:t>
            </a:r>
            <a:endParaRPr/>
          </a:p>
          <a:p>
            <a:pPr marL="0" marR="0" lvl="0" indent="0" algn="ctr" rtl="0">
              <a:lnSpc>
                <a:spcPct val="100000"/>
              </a:lnSpc>
              <a:spcBef>
                <a:spcPts val="60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to maximize the buying power and benefit of investment while supporting community engagement and effective outreach. </a:t>
            </a:r>
            <a:endParaRPr sz="2400" b="0" i="0" u="none" strike="noStrike" cap="none">
              <a:solidFill>
                <a:srgbClr val="000000"/>
              </a:solidFill>
              <a:latin typeface="Calibri"/>
              <a:ea typeface="Calibri"/>
              <a:cs typeface="Calibri"/>
              <a:sym typeface="Calibri"/>
            </a:endParaRPr>
          </a:p>
        </p:txBody>
      </p:sp>
      <p:sp>
        <p:nvSpPr>
          <p:cNvPr id="146" name="Google Shape;146;p2"/>
          <p:cNvSpPr/>
          <p:nvPr/>
        </p:nvSpPr>
        <p:spPr>
          <a:xfrm>
            <a:off x="1461028" y="1063904"/>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1</a:t>
            </a:r>
            <a:endParaRPr/>
          </a:p>
        </p:txBody>
      </p:sp>
      <p:sp>
        <p:nvSpPr>
          <p:cNvPr id="147" name="Google Shape;147;p2"/>
          <p:cNvSpPr/>
          <p:nvPr/>
        </p:nvSpPr>
        <p:spPr>
          <a:xfrm>
            <a:off x="4421252" y="1063904"/>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2</a:t>
            </a:r>
            <a:endParaRPr/>
          </a:p>
        </p:txBody>
      </p:sp>
      <p:sp>
        <p:nvSpPr>
          <p:cNvPr id="148" name="Google Shape;148;p2"/>
          <p:cNvSpPr/>
          <p:nvPr/>
        </p:nvSpPr>
        <p:spPr>
          <a:xfrm>
            <a:off x="7324298" y="1063904"/>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3</a:t>
            </a:r>
            <a:endParaRPr/>
          </a:p>
        </p:txBody>
      </p:sp>
      <p:sp>
        <p:nvSpPr>
          <p:cNvPr id="149" name="Google Shape;149;p2"/>
          <p:cNvSpPr/>
          <p:nvPr/>
        </p:nvSpPr>
        <p:spPr>
          <a:xfrm>
            <a:off x="10318318" y="1063904"/>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4</a:t>
            </a:r>
            <a:endParaRPr/>
          </a:p>
        </p:txBody>
      </p:sp>
      <p:sp>
        <p:nvSpPr>
          <p:cNvPr id="150" name="Google Shape;150;p2"/>
          <p:cNvSpPr/>
          <p:nvPr/>
        </p:nvSpPr>
        <p:spPr>
          <a:xfrm>
            <a:off x="1461028" y="3906417"/>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5</a:t>
            </a:r>
            <a:endParaRPr/>
          </a:p>
        </p:txBody>
      </p:sp>
      <p:sp>
        <p:nvSpPr>
          <p:cNvPr id="151" name="Google Shape;151;p2"/>
          <p:cNvSpPr/>
          <p:nvPr/>
        </p:nvSpPr>
        <p:spPr>
          <a:xfrm>
            <a:off x="4421252" y="3906417"/>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6</a:t>
            </a:r>
            <a:endParaRPr/>
          </a:p>
        </p:txBody>
      </p:sp>
      <p:sp>
        <p:nvSpPr>
          <p:cNvPr id="152" name="Google Shape;152;p2"/>
          <p:cNvSpPr/>
          <p:nvPr/>
        </p:nvSpPr>
        <p:spPr>
          <a:xfrm>
            <a:off x="7324298" y="3906417"/>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7</a:t>
            </a:r>
            <a:endParaRPr/>
          </a:p>
        </p:txBody>
      </p:sp>
      <p:sp>
        <p:nvSpPr>
          <p:cNvPr id="153" name="Google Shape;153;p2"/>
          <p:cNvSpPr/>
          <p:nvPr/>
        </p:nvSpPr>
        <p:spPr>
          <a:xfrm>
            <a:off x="10318318" y="3906417"/>
            <a:ext cx="489377" cy="489377"/>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5078A8"/>
          </a:solidFill>
          <a:ln w="12700" cap="flat" cmpd="sng">
            <a:solidFill>
              <a:srgbClr val="1C8392"/>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8</a:t>
            </a:r>
            <a:endParaRPr/>
          </a:p>
        </p:txBody>
      </p:sp>
      <p:sp>
        <p:nvSpPr>
          <p:cNvPr id="154" name="Google Shape;154;p2"/>
          <p:cNvSpPr txBox="1"/>
          <p:nvPr/>
        </p:nvSpPr>
        <p:spPr>
          <a:xfrm>
            <a:off x="10299032" y="385011"/>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32356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p:nvPr/>
        </p:nvSpPr>
        <p:spPr>
          <a:xfrm>
            <a:off x="195206" y="6123819"/>
            <a:ext cx="554803" cy="5548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 name="Google Shape;164;p3">
            <a:extLst>
              <a:ext uri="{FF2B5EF4-FFF2-40B4-BE49-F238E27FC236}">
                <a16:creationId xmlns:a16="http://schemas.microsoft.com/office/drawing/2014/main" id="{6D906F55-067D-AA93-CF48-53BE536C2407}"/>
              </a:ext>
            </a:extLst>
          </p:cNvPr>
          <p:cNvSpPr/>
          <p:nvPr/>
        </p:nvSpPr>
        <p:spPr>
          <a:xfrm>
            <a:off x="335123" y="4175768"/>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3" name="Google Shape;166;p3">
            <a:extLst>
              <a:ext uri="{FF2B5EF4-FFF2-40B4-BE49-F238E27FC236}">
                <a16:creationId xmlns:a16="http://schemas.microsoft.com/office/drawing/2014/main" id="{AD4A753E-4E23-9404-3406-76E43C1D07A0}"/>
              </a:ext>
            </a:extLst>
          </p:cNvPr>
          <p:cNvSpPr/>
          <p:nvPr/>
        </p:nvSpPr>
        <p:spPr>
          <a:xfrm>
            <a:off x="3272173" y="4175768"/>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4" name="Google Shape;168;p3">
            <a:extLst>
              <a:ext uri="{FF2B5EF4-FFF2-40B4-BE49-F238E27FC236}">
                <a16:creationId xmlns:a16="http://schemas.microsoft.com/office/drawing/2014/main" id="{54CC4E78-B318-F744-D4FF-F586D833B636}"/>
              </a:ext>
            </a:extLst>
          </p:cNvPr>
          <p:cNvSpPr/>
          <p:nvPr/>
        </p:nvSpPr>
        <p:spPr>
          <a:xfrm>
            <a:off x="6209223" y="4175768"/>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5" name="Google Shape;170;p3">
            <a:extLst>
              <a:ext uri="{FF2B5EF4-FFF2-40B4-BE49-F238E27FC236}">
                <a16:creationId xmlns:a16="http://schemas.microsoft.com/office/drawing/2014/main" id="{4CFF356D-6719-1D7C-3ACE-504276E786D1}"/>
              </a:ext>
            </a:extLst>
          </p:cNvPr>
          <p:cNvSpPr/>
          <p:nvPr/>
        </p:nvSpPr>
        <p:spPr>
          <a:xfrm>
            <a:off x="9181107" y="4175768"/>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161" name="Google Shape;161;p3"/>
          <p:cNvSpPr txBox="1">
            <a:spLocks noGrp="1"/>
          </p:cNvSpPr>
          <p:nvPr>
            <p:ph type="title"/>
          </p:nvPr>
        </p:nvSpPr>
        <p:spPr>
          <a:xfrm>
            <a:off x="195206" y="165282"/>
            <a:ext cx="11796948" cy="7030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200"/>
              <a:buFont typeface="Calibri"/>
              <a:buNone/>
            </a:pPr>
            <a:r>
              <a:rPr lang="en-US"/>
              <a:t>ZET Program Principles – 2161 Technology Place, Long Beach</a:t>
            </a:r>
            <a:endParaRPr/>
          </a:p>
        </p:txBody>
      </p:sp>
      <p:sp>
        <p:nvSpPr>
          <p:cNvPr id="162" name="Google Shape;162;p3"/>
          <p:cNvSpPr txBox="1">
            <a:spLocks noGrp="1"/>
          </p:cNvSpPr>
          <p:nvPr>
            <p:ph type="sldNum" idx="12"/>
          </p:nvPr>
        </p:nvSpPr>
        <p:spPr>
          <a:xfrm>
            <a:off x="9248954" y="6356351"/>
            <a:ext cx="27432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21</a:t>
            </a:fld>
            <a:endParaRPr sz="1200" b="0" i="0" u="none" strike="noStrike" cap="none">
              <a:solidFill>
                <a:srgbClr val="898989"/>
              </a:solidFill>
              <a:latin typeface="Calibri"/>
              <a:ea typeface="Calibri"/>
              <a:cs typeface="Calibri"/>
              <a:sym typeface="Calibri"/>
            </a:endParaRPr>
          </a:p>
        </p:txBody>
      </p:sp>
      <p:sp>
        <p:nvSpPr>
          <p:cNvPr id="163" name="Google Shape;163;p3"/>
          <p:cNvSpPr txBox="1"/>
          <p:nvPr/>
        </p:nvSpPr>
        <p:spPr>
          <a:xfrm>
            <a:off x="10299032" y="385011"/>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4" name="Google Shape;164;p3"/>
          <p:cNvSpPr/>
          <p:nvPr/>
        </p:nvSpPr>
        <p:spPr>
          <a:xfrm>
            <a:off x="298838" y="1318269"/>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165" name="Google Shape;165;p3"/>
          <p:cNvSpPr txBox="1"/>
          <p:nvPr/>
        </p:nvSpPr>
        <p:spPr>
          <a:xfrm>
            <a:off x="298838" y="1607616"/>
            <a:ext cx="2836500" cy="1923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Maximize leverage of seed funding</a:t>
            </a:r>
            <a:endParaRPr/>
          </a:p>
          <a:p>
            <a:pPr marL="0" marR="0" lvl="0" indent="0" algn="ctr" rtl="0">
              <a:lnSpc>
                <a:spcPct val="100000"/>
              </a:lnSpc>
              <a:spcBef>
                <a:spcPts val="60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a:t>
            </a:r>
            <a:r>
              <a:rPr lang="en-US" sz="1600">
                <a:solidFill>
                  <a:schemeClr val="dk1"/>
                </a:solidFill>
                <a:latin typeface="Calibri"/>
                <a:ea typeface="Calibri"/>
                <a:cs typeface="Calibri"/>
                <a:sym typeface="Calibri"/>
              </a:rPr>
              <a:t>2</a:t>
            </a:r>
            <a:r>
              <a:rPr lang="en-US" sz="1600" b="0" i="0" u="none" strike="noStrike" cap="none">
                <a:solidFill>
                  <a:schemeClr val="dk1"/>
                </a:solidFill>
                <a:latin typeface="Calibri"/>
                <a:ea typeface="Calibri"/>
                <a:cs typeface="Calibri"/>
                <a:sym typeface="Calibri"/>
              </a:rPr>
              <a:t>M ZE Truck Program</a:t>
            </a:r>
            <a:endParaRPr/>
          </a:p>
          <a:p>
            <a:pPr marL="0" marR="0" lvl="0" indent="0" algn="ctr" rtl="0">
              <a:lnSpc>
                <a:spcPct val="100000"/>
              </a:lnSpc>
              <a:spcBef>
                <a:spcPts val="60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$1</a:t>
            </a:r>
            <a:r>
              <a:rPr lang="en-US" sz="1600">
                <a:solidFill>
                  <a:schemeClr val="dk1"/>
                </a:solidFill>
                <a:latin typeface="Calibri"/>
                <a:ea typeface="Calibri"/>
                <a:cs typeface="Calibri"/>
                <a:sym typeface="Calibri"/>
              </a:rPr>
              <a:t>0</a:t>
            </a:r>
            <a:r>
              <a:rPr lang="en-US" sz="1600" b="0" i="0" u="none" strike="noStrike" cap="none">
                <a:solidFill>
                  <a:schemeClr val="dk1"/>
                </a:solidFill>
                <a:latin typeface="Calibri"/>
                <a:ea typeface="Calibri"/>
                <a:cs typeface="Calibri"/>
                <a:sym typeface="Calibri"/>
              </a:rPr>
              <a:t>M Project</a:t>
            </a:r>
            <a:endParaRPr/>
          </a:p>
          <a:p>
            <a:pPr marL="0" marR="0" lvl="0" indent="0" algn="ctr" rtl="0">
              <a:lnSpc>
                <a:spcPct val="100000"/>
              </a:lnSpc>
              <a:spcBef>
                <a:spcPts val="60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4</a:t>
            </a:r>
            <a:r>
              <a:rPr lang="en-US" sz="1600" b="0" i="0" u="none" strike="noStrike" cap="none">
                <a:solidFill>
                  <a:schemeClr val="dk1"/>
                </a:solidFill>
                <a:latin typeface="Calibri"/>
                <a:ea typeface="Calibri"/>
                <a:cs typeface="Calibri"/>
                <a:sym typeface="Calibri"/>
              </a:rPr>
              <a:t>x Leverage (</a:t>
            </a:r>
            <a:r>
              <a:rPr lang="en-US" sz="1600">
                <a:solidFill>
                  <a:schemeClr val="dk1"/>
                </a:solidFill>
                <a:latin typeface="Calibri"/>
                <a:ea typeface="Calibri"/>
                <a:cs typeface="Calibri"/>
                <a:sym typeface="Calibri"/>
              </a:rPr>
              <a:t>CEC</a:t>
            </a:r>
            <a:r>
              <a:rPr lang="en-US" sz="1600" b="0" i="0" u="none" strike="noStrike" cap="none">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MSRC,</a:t>
            </a:r>
            <a:r>
              <a:rPr lang="en-US" sz="1600" b="0" i="0" u="none" strike="noStrike" cap="none">
                <a:solidFill>
                  <a:schemeClr val="dk1"/>
                </a:solidFill>
                <a:latin typeface="Calibri"/>
                <a:ea typeface="Calibri"/>
                <a:cs typeface="Calibri"/>
                <a:sym typeface="Calibri"/>
              </a:rPr>
              <a:t> CalSTA, </a:t>
            </a:r>
            <a:r>
              <a:rPr lang="en-US" sz="1600">
                <a:solidFill>
                  <a:schemeClr val="dk1"/>
                </a:solidFill>
                <a:latin typeface="Calibri"/>
                <a:ea typeface="Calibri"/>
                <a:cs typeface="Calibri"/>
                <a:sym typeface="Calibri"/>
              </a:rPr>
              <a:t>Prologis</a:t>
            </a:r>
            <a:r>
              <a:rPr lang="en-US" sz="16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p:txBody>
      </p:sp>
      <p:sp>
        <p:nvSpPr>
          <p:cNvPr id="166" name="Google Shape;166;p3"/>
          <p:cNvSpPr/>
          <p:nvPr/>
        </p:nvSpPr>
        <p:spPr>
          <a:xfrm>
            <a:off x="3235888" y="1318269"/>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167" name="Google Shape;167;p3"/>
          <p:cNvSpPr txBox="1"/>
          <p:nvPr/>
        </p:nvSpPr>
        <p:spPr>
          <a:xfrm>
            <a:off x="3235888" y="1607616"/>
            <a:ext cx="2860112" cy="15388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Community Engagement</a:t>
            </a:r>
            <a:endParaRPr/>
          </a:p>
          <a:p>
            <a:pPr marL="0" marR="0" lvl="0" indent="0" algn="ctr" rtl="0">
              <a:lnSpc>
                <a:spcPct val="100000"/>
              </a:lnSpc>
              <a:spcBef>
                <a:spcPts val="60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Identified in LACI 710 Blueprint</a:t>
            </a:r>
            <a:endParaRPr/>
          </a:p>
          <a:p>
            <a:pPr marL="0" marR="0" lvl="0" indent="0" algn="ctr" rtl="0">
              <a:lnSpc>
                <a:spcPct val="100000"/>
              </a:lnSpc>
              <a:spcBef>
                <a:spcPts val="60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Falls within an AB 617 Community; will address with CLC</a:t>
            </a:r>
            <a:endParaRPr sz="2000" b="0" i="0" u="none" strike="noStrike" cap="none">
              <a:solidFill>
                <a:schemeClr val="dk1"/>
              </a:solidFill>
              <a:latin typeface="Calibri"/>
              <a:ea typeface="Calibri"/>
              <a:cs typeface="Calibri"/>
              <a:sym typeface="Calibri"/>
            </a:endParaRPr>
          </a:p>
        </p:txBody>
      </p:sp>
      <p:sp>
        <p:nvSpPr>
          <p:cNvPr id="168" name="Google Shape;168;p3"/>
          <p:cNvSpPr/>
          <p:nvPr/>
        </p:nvSpPr>
        <p:spPr>
          <a:xfrm>
            <a:off x="6172938" y="1318269"/>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169" name="Google Shape;169;p3"/>
          <p:cNvSpPr txBox="1"/>
          <p:nvPr/>
        </p:nvSpPr>
        <p:spPr>
          <a:xfrm>
            <a:off x="6149202" y="1607616"/>
            <a:ext cx="2839500" cy="218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Corridor Community Benefits </a:t>
            </a:r>
            <a:br>
              <a:rPr lang="en-US" sz="2000" b="1" i="0" u="none" strike="noStrike" cap="none">
                <a:solidFill>
                  <a:srgbClr val="2F5496"/>
                </a:solidFill>
                <a:latin typeface="Calibri"/>
                <a:ea typeface="Calibri"/>
                <a:cs typeface="Calibri"/>
                <a:sym typeface="Calibri"/>
              </a:rPr>
            </a:br>
            <a:r>
              <a:rPr lang="en-US" sz="1600" b="0" i="0" u="none" strike="noStrike" cap="none">
                <a:solidFill>
                  <a:schemeClr val="dk1"/>
                </a:solidFill>
                <a:latin typeface="Calibri"/>
                <a:ea typeface="Calibri"/>
                <a:cs typeface="Calibri"/>
                <a:sym typeface="Calibri"/>
              </a:rPr>
              <a:t>Public charging station will benefit smaller operators</a:t>
            </a:r>
            <a:r>
              <a:rPr lang="en-US" sz="1600">
                <a:solidFill>
                  <a:schemeClr val="dk1"/>
                </a:solidFill>
                <a:latin typeface="Calibri"/>
                <a:ea typeface="Calibri"/>
                <a:cs typeface="Calibri"/>
                <a:sym typeface="Calibri"/>
              </a:rPr>
              <a:t>’</a:t>
            </a:r>
            <a:endParaRPr sz="1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5078A8"/>
              </a:buClr>
              <a:buSzPts val="2000"/>
              <a:buFont typeface="Calibri"/>
              <a:buNone/>
            </a:pPr>
            <a:endParaRPr sz="1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5078A8"/>
              </a:buClr>
              <a:buSzPts val="2000"/>
              <a:buFont typeface="Calibri"/>
              <a:buNone/>
            </a:pPr>
            <a:r>
              <a:rPr lang="en-US" sz="1600">
                <a:solidFill>
                  <a:schemeClr val="dk1"/>
                </a:solidFill>
                <a:latin typeface="Calibri"/>
                <a:ea typeface="Calibri"/>
                <a:cs typeface="Calibri"/>
                <a:sym typeface="Calibri"/>
              </a:rPr>
              <a:t>Shared aspect increases near-term utilization for tenants of Prologis</a:t>
            </a:r>
            <a:endParaRPr sz="1600">
              <a:solidFill>
                <a:schemeClr val="dk1"/>
              </a:solidFill>
              <a:latin typeface="Calibri"/>
              <a:ea typeface="Calibri"/>
              <a:cs typeface="Calibri"/>
              <a:sym typeface="Calibri"/>
            </a:endParaRPr>
          </a:p>
        </p:txBody>
      </p:sp>
      <p:sp>
        <p:nvSpPr>
          <p:cNvPr id="170" name="Google Shape;170;p3"/>
          <p:cNvSpPr/>
          <p:nvPr/>
        </p:nvSpPr>
        <p:spPr>
          <a:xfrm>
            <a:off x="9144822" y="1318269"/>
            <a:ext cx="2836376" cy="2383456"/>
          </a:xfrm>
          <a:prstGeom prst="roundRect">
            <a:avLst>
              <a:gd name="adj" fmla="val 16667"/>
            </a:avLst>
          </a:prstGeom>
          <a:solidFill>
            <a:srgbClr val="FAF9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171" name="Google Shape;171;p3"/>
          <p:cNvSpPr txBox="1"/>
          <p:nvPr/>
        </p:nvSpPr>
        <p:spPr>
          <a:xfrm>
            <a:off x="9144822" y="1607616"/>
            <a:ext cx="2815800" cy="1923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Coordination</a:t>
            </a:r>
            <a:r>
              <a:rPr lang="en-US" sz="2400" b="0" i="0" u="none" strike="noStrike" cap="none">
                <a:solidFill>
                  <a:srgbClr val="2F5496"/>
                </a:solidFill>
                <a:latin typeface="Calibri"/>
                <a:ea typeface="Calibri"/>
                <a:cs typeface="Calibri"/>
                <a:sym typeface="Calibri"/>
              </a:rPr>
              <a:t> </a:t>
            </a:r>
            <a:endParaRPr/>
          </a:p>
          <a:p>
            <a:pPr marL="0" marR="0" lvl="0" indent="0" algn="ctr" rtl="0">
              <a:lnSpc>
                <a:spcPct val="100000"/>
              </a:lnSpc>
              <a:spcBef>
                <a:spcPts val="60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Working with </a:t>
            </a:r>
            <a:r>
              <a:rPr lang="en-US" sz="1600">
                <a:solidFill>
                  <a:schemeClr val="dk1"/>
                </a:solidFill>
                <a:latin typeface="Calibri"/>
                <a:ea typeface="Calibri"/>
                <a:cs typeface="Calibri"/>
                <a:sym typeface="Calibri"/>
              </a:rPr>
              <a:t>CEC</a:t>
            </a:r>
            <a:r>
              <a:rPr lang="en-US" sz="1600" b="0" i="0" u="none" strike="noStrike" cap="none">
                <a:solidFill>
                  <a:schemeClr val="dk1"/>
                </a:solidFill>
                <a:latin typeface="Calibri"/>
                <a:ea typeface="Calibri"/>
                <a:cs typeface="Calibri"/>
                <a:sym typeface="Calibri"/>
              </a:rPr>
              <a:t>, LACI, </a:t>
            </a:r>
            <a:r>
              <a:rPr lang="en-US" sz="1600">
                <a:solidFill>
                  <a:schemeClr val="dk1"/>
                </a:solidFill>
                <a:latin typeface="Calibri"/>
                <a:ea typeface="Calibri"/>
                <a:cs typeface="Calibri"/>
                <a:sym typeface="Calibri"/>
              </a:rPr>
              <a:t>CalSTA, MSRC and Prologis</a:t>
            </a:r>
            <a:endParaRPr sz="1600">
              <a:solidFill>
                <a:schemeClr val="dk1"/>
              </a:solidFill>
              <a:latin typeface="Calibri"/>
              <a:ea typeface="Calibri"/>
              <a:cs typeface="Calibri"/>
              <a:sym typeface="Calibri"/>
            </a:endParaRPr>
          </a:p>
          <a:p>
            <a:pPr marL="0" marR="0" lvl="0" indent="0" algn="ctr" rtl="0">
              <a:lnSpc>
                <a:spcPct val="100000"/>
              </a:lnSpc>
              <a:spcBef>
                <a:spcPts val="60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0" marR="0" lvl="0" indent="0" algn="ctr" rtl="0">
              <a:lnSpc>
                <a:spcPct val="100000"/>
              </a:lnSpc>
              <a:spcBef>
                <a:spcPts val="60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Project is part of larger Prologis network development</a:t>
            </a:r>
            <a:endParaRPr sz="1600">
              <a:solidFill>
                <a:schemeClr val="dk1"/>
              </a:solidFill>
              <a:latin typeface="Calibri"/>
              <a:ea typeface="Calibri"/>
              <a:cs typeface="Calibri"/>
              <a:sym typeface="Calibri"/>
            </a:endParaRPr>
          </a:p>
        </p:txBody>
      </p:sp>
      <p:sp>
        <p:nvSpPr>
          <p:cNvPr id="172" name="Google Shape;172;p3"/>
          <p:cNvSpPr txBox="1"/>
          <p:nvPr/>
        </p:nvSpPr>
        <p:spPr>
          <a:xfrm>
            <a:off x="278291" y="4431047"/>
            <a:ext cx="28548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Workforce Development</a:t>
            </a:r>
            <a:endParaRPr/>
          </a:p>
          <a:p>
            <a:pPr marL="0" marR="0" lvl="0" indent="0" algn="ctr" rtl="0">
              <a:lnSpc>
                <a:spcPct val="100000"/>
              </a:lnSpc>
              <a:spcBef>
                <a:spcPts val="60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Prologis has thorough workforce development initiative in the larger project to address skills gaps and local hires</a:t>
            </a:r>
            <a:endParaRPr sz="2400" b="0" i="0" u="none" strike="sngStrike" cap="none">
              <a:solidFill>
                <a:schemeClr val="dk1"/>
              </a:solidFill>
              <a:latin typeface="Calibri"/>
              <a:ea typeface="Calibri"/>
              <a:cs typeface="Calibri"/>
              <a:sym typeface="Calibri"/>
            </a:endParaRPr>
          </a:p>
        </p:txBody>
      </p:sp>
      <p:sp>
        <p:nvSpPr>
          <p:cNvPr id="173" name="Google Shape;173;p3"/>
          <p:cNvSpPr txBox="1"/>
          <p:nvPr/>
        </p:nvSpPr>
        <p:spPr>
          <a:xfrm>
            <a:off x="3210086" y="4420773"/>
            <a:ext cx="28416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Equitable Outcomes</a:t>
            </a:r>
            <a:endParaRPr/>
          </a:p>
          <a:p>
            <a:pPr marL="0" marR="0" lvl="0" indent="0" algn="ctr" rtl="0">
              <a:lnSpc>
                <a:spcPct val="100000"/>
              </a:lnSpc>
              <a:spcBef>
                <a:spcPts val="0"/>
              </a:spcBef>
              <a:spcAft>
                <a:spcPts val="0"/>
              </a:spcAft>
              <a:buClr>
                <a:srgbClr val="5078A8"/>
              </a:buClr>
              <a:buSzPts val="2000"/>
              <a:buFont typeface="Calibri"/>
              <a:buNone/>
            </a:pPr>
            <a:r>
              <a:rPr lang="en-US" sz="1600">
                <a:latin typeface="Calibri"/>
                <a:ea typeface="Calibri"/>
                <a:cs typeface="Calibri"/>
                <a:sym typeface="Calibri"/>
              </a:rPr>
              <a:t>Charging infrastructure for smaller fleets; investment in training with Breathe SoCal</a:t>
            </a:r>
            <a:endParaRPr sz="1600">
              <a:latin typeface="Calibri"/>
              <a:ea typeface="Calibri"/>
              <a:cs typeface="Calibri"/>
              <a:sym typeface="Calibri"/>
            </a:endParaRPr>
          </a:p>
        </p:txBody>
      </p:sp>
      <p:sp>
        <p:nvSpPr>
          <p:cNvPr id="174" name="Google Shape;174;p3"/>
          <p:cNvSpPr txBox="1"/>
          <p:nvPr/>
        </p:nvSpPr>
        <p:spPr>
          <a:xfrm>
            <a:off x="6149202" y="4420773"/>
            <a:ext cx="2839500" cy="1215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Legislative Platform </a:t>
            </a:r>
            <a:endParaRPr/>
          </a:p>
          <a:p>
            <a:pPr marL="0" marR="0" lvl="0" indent="0" algn="ctr" rtl="0">
              <a:lnSpc>
                <a:spcPct val="100000"/>
              </a:lnSpc>
              <a:spcBef>
                <a:spcPts val="60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Aligns with goals of CTC SB 671 Draft Assessment; can inform Metro’s approach to permitting</a:t>
            </a:r>
            <a:endParaRPr sz="2400" b="0" i="0" u="none" strike="sngStrike" cap="none">
              <a:solidFill>
                <a:schemeClr val="dk1"/>
              </a:solidFill>
              <a:latin typeface="Calibri"/>
              <a:ea typeface="Calibri"/>
              <a:cs typeface="Calibri"/>
              <a:sym typeface="Calibri"/>
            </a:endParaRPr>
          </a:p>
        </p:txBody>
      </p:sp>
      <p:sp>
        <p:nvSpPr>
          <p:cNvPr id="175" name="Google Shape;175;p3"/>
          <p:cNvSpPr txBox="1"/>
          <p:nvPr/>
        </p:nvSpPr>
        <p:spPr>
          <a:xfrm>
            <a:off x="9135230" y="4400502"/>
            <a:ext cx="2836500" cy="1523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078A8"/>
              </a:buClr>
              <a:buSzPts val="2000"/>
              <a:buFont typeface="Calibri"/>
              <a:buNone/>
            </a:pPr>
            <a:r>
              <a:rPr lang="en-US" sz="2000" b="1" i="0" u="none" strike="noStrike" cap="none">
                <a:solidFill>
                  <a:srgbClr val="5078A8"/>
                </a:solidFill>
                <a:latin typeface="Calibri"/>
                <a:ea typeface="Calibri"/>
                <a:cs typeface="Calibri"/>
                <a:sym typeface="Calibri"/>
              </a:rPr>
              <a:t>Expeditious Deployment of Resources</a:t>
            </a:r>
            <a:endParaRPr/>
          </a:p>
          <a:p>
            <a:pPr marL="0" marR="0" lvl="0" indent="0" algn="ctr" rtl="0">
              <a:lnSpc>
                <a:spcPct val="100000"/>
              </a:lnSpc>
              <a:spcBef>
                <a:spcPts val="60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Project can move forward </a:t>
            </a:r>
            <a:r>
              <a:rPr lang="en-US" sz="1600">
                <a:solidFill>
                  <a:schemeClr val="dk1"/>
                </a:solidFill>
                <a:latin typeface="Calibri"/>
                <a:ea typeface="Calibri"/>
                <a:cs typeface="Calibri"/>
                <a:sym typeface="Calibri"/>
              </a:rPr>
              <a:t>with existing deployment plans and committed co-funding in place</a:t>
            </a:r>
            <a:endParaRPr sz="2400" b="0" i="0" u="none" strike="noStrike" cap="none">
              <a:solidFill>
                <a:schemeClr val="dk1"/>
              </a:solidFill>
              <a:latin typeface="Calibri"/>
              <a:ea typeface="Calibri"/>
              <a:cs typeface="Calibri"/>
              <a:sym typeface="Calibri"/>
            </a:endParaRPr>
          </a:p>
        </p:txBody>
      </p:sp>
      <p:sp>
        <p:nvSpPr>
          <p:cNvPr id="176" name="Google Shape;176;p3"/>
          <p:cNvSpPr/>
          <p:nvPr/>
        </p:nvSpPr>
        <p:spPr>
          <a:xfrm>
            <a:off x="1461032" y="106390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1</a:t>
            </a:r>
            <a:endParaRPr/>
          </a:p>
        </p:txBody>
      </p:sp>
      <p:sp>
        <p:nvSpPr>
          <p:cNvPr id="177" name="Google Shape;177;p3"/>
          <p:cNvSpPr/>
          <p:nvPr/>
        </p:nvSpPr>
        <p:spPr>
          <a:xfrm>
            <a:off x="4421256" y="106390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2</a:t>
            </a:r>
            <a:endParaRPr/>
          </a:p>
        </p:txBody>
      </p:sp>
      <p:sp>
        <p:nvSpPr>
          <p:cNvPr id="178" name="Google Shape;178;p3"/>
          <p:cNvSpPr/>
          <p:nvPr/>
        </p:nvSpPr>
        <p:spPr>
          <a:xfrm>
            <a:off x="7324296" y="106390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3</a:t>
            </a:r>
            <a:endParaRPr/>
          </a:p>
        </p:txBody>
      </p:sp>
      <p:sp>
        <p:nvSpPr>
          <p:cNvPr id="179" name="Google Shape;179;p3"/>
          <p:cNvSpPr/>
          <p:nvPr/>
        </p:nvSpPr>
        <p:spPr>
          <a:xfrm>
            <a:off x="10318322" y="106390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4</a:t>
            </a:r>
            <a:endParaRPr/>
          </a:p>
        </p:txBody>
      </p:sp>
      <p:sp>
        <p:nvSpPr>
          <p:cNvPr id="180" name="Google Shape;180;p3"/>
          <p:cNvSpPr/>
          <p:nvPr/>
        </p:nvSpPr>
        <p:spPr>
          <a:xfrm>
            <a:off x="1461032" y="390642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5</a:t>
            </a:r>
            <a:endParaRPr/>
          </a:p>
        </p:txBody>
      </p:sp>
      <p:sp>
        <p:nvSpPr>
          <p:cNvPr id="181" name="Google Shape;181;p3"/>
          <p:cNvSpPr/>
          <p:nvPr/>
        </p:nvSpPr>
        <p:spPr>
          <a:xfrm>
            <a:off x="4421256" y="390642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6</a:t>
            </a:r>
            <a:endParaRPr/>
          </a:p>
        </p:txBody>
      </p:sp>
      <p:sp>
        <p:nvSpPr>
          <p:cNvPr id="182" name="Google Shape;182;p3"/>
          <p:cNvSpPr/>
          <p:nvPr/>
        </p:nvSpPr>
        <p:spPr>
          <a:xfrm>
            <a:off x="7324296" y="390642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7</a:t>
            </a:r>
            <a:endParaRPr/>
          </a:p>
        </p:txBody>
      </p:sp>
      <p:sp>
        <p:nvSpPr>
          <p:cNvPr id="183" name="Google Shape;183;p3"/>
          <p:cNvSpPr/>
          <p:nvPr/>
        </p:nvSpPr>
        <p:spPr>
          <a:xfrm>
            <a:off x="10318322" y="3906421"/>
            <a:ext cx="489375" cy="489375"/>
          </a:xfrm>
          <a:prstGeom prst="ellipse">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Calibri"/>
                <a:ea typeface="Calibri"/>
                <a:cs typeface="Calibri"/>
                <a:sym typeface="Calibri"/>
              </a:rPr>
              <a:t>8</a:t>
            </a:r>
            <a:endParaRPr/>
          </a:p>
        </p:txBody>
      </p:sp>
    </p:spTree>
    <p:extLst>
      <p:ext uri="{BB962C8B-B14F-4D97-AF65-F5344CB8AC3E}">
        <p14:creationId xmlns:p14="http://schemas.microsoft.com/office/powerpoint/2010/main" val="2641616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
          <p:cNvSpPr txBox="1"/>
          <p:nvPr/>
        </p:nvSpPr>
        <p:spPr>
          <a:xfrm>
            <a:off x="332366" y="-4453"/>
            <a:ext cx="9317233" cy="954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Metro Vision -</a:t>
            </a:r>
            <a:br>
              <a:rPr lang="en-US" sz="2800" b="1" i="0" u="none" strike="noStrike" cap="none">
                <a:solidFill>
                  <a:srgbClr val="000000"/>
                </a:solidFill>
                <a:latin typeface="Calibri"/>
                <a:ea typeface="Calibri"/>
                <a:cs typeface="Calibri"/>
                <a:sym typeface="Calibri"/>
              </a:rPr>
            </a:br>
            <a:r>
              <a:rPr lang="en-US" sz="2800" b="1" i="0" u="none" strike="noStrike" cap="none">
                <a:solidFill>
                  <a:srgbClr val="FFFFFF"/>
                </a:solidFill>
                <a:latin typeface="Calibri"/>
                <a:ea typeface="Calibri"/>
                <a:cs typeface="Calibri"/>
                <a:sym typeface="Calibri"/>
              </a:rPr>
              <a:t>Regional Zero-Emissions MD/HD Truck Charging Facility/ies </a:t>
            </a:r>
            <a:endParaRPr sz="1800" b="0" i="0" u="none" strike="noStrike" cap="none">
              <a:solidFill>
                <a:srgbClr val="FFFFFF"/>
              </a:solidFill>
              <a:latin typeface="Calibri"/>
              <a:ea typeface="Calibri"/>
              <a:cs typeface="Calibri"/>
              <a:sym typeface="Calibri"/>
            </a:endParaRPr>
          </a:p>
        </p:txBody>
      </p:sp>
      <p:sp>
        <p:nvSpPr>
          <p:cNvPr id="190" name="Google Shape;190;p4"/>
          <p:cNvSpPr txBox="1"/>
          <p:nvPr/>
        </p:nvSpPr>
        <p:spPr>
          <a:xfrm>
            <a:off x="5966688" y="6411132"/>
            <a:ext cx="6096003"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22</a:t>
            </a:fld>
            <a:endParaRPr sz="1200" b="0" i="0" u="none" strike="noStrike" cap="none">
              <a:solidFill>
                <a:srgbClr val="898989"/>
              </a:solidFill>
              <a:latin typeface="Calibri"/>
              <a:ea typeface="Calibri"/>
              <a:cs typeface="Calibri"/>
              <a:sym typeface="Calibri"/>
            </a:endParaRPr>
          </a:p>
        </p:txBody>
      </p:sp>
      <p:pic>
        <p:nvPicPr>
          <p:cNvPr id="191" name="Google Shape;191;p4" descr="Diagram&#10;&#10;Description automatically generated"/>
          <p:cNvPicPr preferRelativeResize="0">
            <a:picLocks noGrp="1"/>
          </p:cNvPicPr>
          <p:nvPr>
            <p:ph type="body" idx="1"/>
          </p:nvPr>
        </p:nvPicPr>
        <p:blipFill rotWithShape="1">
          <a:blip r:embed="rId3">
            <a:alphaModFix/>
          </a:blip>
          <a:srcRect/>
          <a:stretch/>
        </p:blipFill>
        <p:spPr>
          <a:xfrm>
            <a:off x="2541075" y="949650"/>
            <a:ext cx="6213600" cy="5715000"/>
          </a:xfrm>
          <a:prstGeom prst="rect">
            <a:avLst/>
          </a:prstGeom>
          <a:noFill/>
          <a:ln>
            <a:noFill/>
          </a:ln>
        </p:spPr>
      </p:pic>
      <p:sp>
        <p:nvSpPr>
          <p:cNvPr id="192" name="Google Shape;192;p4"/>
          <p:cNvSpPr txBox="1"/>
          <p:nvPr/>
        </p:nvSpPr>
        <p:spPr>
          <a:xfrm>
            <a:off x="8739450" y="1050725"/>
            <a:ext cx="3452400" cy="1169700"/>
          </a:xfrm>
          <a:prstGeom prst="rect">
            <a:avLst/>
          </a:prstGeom>
          <a:noFill/>
          <a:ln>
            <a:noFill/>
          </a:ln>
        </p:spPr>
        <p:txBody>
          <a:bodyPr spcFirstLastPara="1" wrap="square" lIns="91425" tIns="45700" rIns="91425" bIns="45700" anchor="t" anchorCtr="0">
            <a:spAutoFit/>
          </a:bodyPr>
          <a:lstStyle/>
          <a:p>
            <a:pPr marL="285750" marR="0" lvl="0" indent="-298450" algn="l" rtl="0">
              <a:spcBef>
                <a:spcPts val="0"/>
              </a:spcBef>
              <a:spcAft>
                <a:spcPts val="0"/>
              </a:spcAft>
              <a:buClr>
                <a:schemeClr val="dk1"/>
              </a:buClr>
              <a:buSzPts val="1400"/>
              <a:buFont typeface="Arial"/>
              <a:buChar char="•"/>
            </a:pPr>
            <a:r>
              <a:rPr lang="en-US">
                <a:solidFill>
                  <a:schemeClr val="dk1"/>
                </a:solidFill>
                <a:latin typeface="Calibri"/>
                <a:ea typeface="Calibri"/>
                <a:cs typeface="Calibri"/>
                <a:sym typeface="Calibri"/>
              </a:rPr>
              <a:t>Residential community  and Cabrillo High School immediately adjacent to facility</a:t>
            </a:r>
            <a:endParaRPr sz="1600"/>
          </a:p>
          <a:p>
            <a:pPr marL="285750" marR="0" lvl="0" indent="-298450" algn="l" rtl="0">
              <a:spcBef>
                <a:spcPts val="0"/>
              </a:spcBef>
              <a:spcAft>
                <a:spcPts val="0"/>
              </a:spcAft>
              <a:buClr>
                <a:schemeClr val="dk1"/>
              </a:buClr>
              <a:buSzPts val="1400"/>
              <a:buFont typeface="Arial"/>
              <a:buChar char="•"/>
            </a:pPr>
            <a:r>
              <a:rPr lang="en-US">
                <a:solidFill>
                  <a:schemeClr val="dk1"/>
                </a:solidFill>
                <a:latin typeface="Calibri"/>
                <a:ea typeface="Calibri"/>
                <a:cs typeface="Calibri"/>
                <a:sym typeface="Calibri"/>
              </a:rPr>
              <a:t>Directly available off of SR-103 exit coming from POLA/LB (VMT reduction and safety)</a:t>
            </a:r>
            <a:endParaRPr sz="1300" b="0" i="0" u="none" strike="noStrike" cap="none">
              <a:solidFill>
                <a:schemeClr val="dk1"/>
              </a:solidFill>
              <a:latin typeface="Calibri"/>
              <a:ea typeface="Calibri"/>
              <a:cs typeface="Calibri"/>
              <a:sym typeface="Calibri"/>
            </a:endParaRPr>
          </a:p>
        </p:txBody>
      </p:sp>
      <p:sp>
        <p:nvSpPr>
          <p:cNvPr id="193" name="Google Shape;193;p4"/>
          <p:cNvSpPr txBox="1"/>
          <p:nvPr/>
        </p:nvSpPr>
        <p:spPr>
          <a:xfrm>
            <a:off x="54429" y="3515429"/>
            <a:ext cx="2656500" cy="1600800"/>
          </a:xfrm>
          <a:prstGeom prst="rect">
            <a:avLst/>
          </a:prstGeom>
          <a:noFill/>
          <a:ln>
            <a:noFill/>
          </a:ln>
        </p:spPr>
        <p:txBody>
          <a:bodyPr spcFirstLastPara="1" wrap="square" lIns="91425" tIns="45700" rIns="91425" bIns="45700" anchor="t" anchorCtr="0">
            <a:spAutoFit/>
          </a:bodyPr>
          <a:lstStyle/>
          <a:p>
            <a:pPr marL="285750" marR="0" lvl="0" indent="-298450" algn="l" rtl="0">
              <a:spcBef>
                <a:spcPts val="0"/>
              </a:spcBef>
              <a:spcAft>
                <a:spcPts val="0"/>
              </a:spcAft>
              <a:buClr>
                <a:schemeClr val="dk1"/>
              </a:buClr>
              <a:buSzPts val="1400"/>
              <a:buFont typeface="Arial"/>
              <a:buChar char="•"/>
            </a:pPr>
            <a:r>
              <a:rPr lang="en-US">
                <a:solidFill>
                  <a:schemeClr val="dk1"/>
                </a:solidFill>
                <a:latin typeface="Calibri"/>
                <a:ea typeface="Calibri"/>
                <a:cs typeface="Calibri"/>
                <a:sym typeface="Calibri"/>
              </a:rPr>
              <a:t>Providing infrastructure for multiple fleets of varying size</a:t>
            </a:r>
            <a:endParaRPr>
              <a:solidFill>
                <a:schemeClr val="dk1"/>
              </a:solidFill>
              <a:latin typeface="Calibri"/>
              <a:ea typeface="Calibri"/>
              <a:cs typeface="Calibri"/>
              <a:sym typeface="Calibri"/>
            </a:endParaRPr>
          </a:p>
          <a:p>
            <a:pPr marL="285750" marR="0" lvl="0" indent="-298450" algn="l" rtl="0">
              <a:spcBef>
                <a:spcPts val="0"/>
              </a:spcBef>
              <a:spcAft>
                <a:spcPts val="0"/>
              </a:spcAft>
              <a:buClr>
                <a:schemeClr val="dk1"/>
              </a:buClr>
              <a:buSzPts val="1400"/>
              <a:buFont typeface="Arial"/>
              <a:buChar char="•"/>
            </a:pPr>
            <a:r>
              <a:rPr lang="en-US" b="0" i="0" u="none" strike="noStrike" cap="none">
                <a:solidFill>
                  <a:schemeClr val="dk1"/>
                </a:solidFill>
                <a:latin typeface="Calibri"/>
                <a:ea typeface="Calibri"/>
                <a:cs typeface="Calibri"/>
                <a:sym typeface="Calibri"/>
              </a:rPr>
              <a:t>Optimal location for port traffic</a:t>
            </a:r>
            <a:endParaRPr sz="1600"/>
          </a:p>
          <a:p>
            <a:pPr marL="285750" marR="0" lvl="0" indent="-298450" algn="l" rtl="0">
              <a:spcBef>
                <a:spcPts val="0"/>
              </a:spcBef>
              <a:spcAft>
                <a:spcPts val="0"/>
              </a:spcAft>
              <a:buClr>
                <a:schemeClr val="dk1"/>
              </a:buClr>
              <a:buSzPts val="1400"/>
              <a:buFont typeface="Arial"/>
              <a:buChar char="•"/>
            </a:pPr>
            <a:r>
              <a:rPr lang="en-US" b="0" i="0" u="none" strike="noStrike" cap="none">
                <a:solidFill>
                  <a:schemeClr val="dk1"/>
                </a:solidFill>
                <a:latin typeface="Calibri"/>
                <a:ea typeface="Calibri"/>
                <a:cs typeface="Calibri"/>
                <a:sym typeface="Calibri"/>
              </a:rPr>
              <a:t>Sufficient size</a:t>
            </a:r>
            <a:endParaRPr sz="1600"/>
          </a:p>
          <a:p>
            <a:pPr marL="285750" marR="0" lvl="0" indent="-298450" algn="l" rtl="0">
              <a:spcBef>
                <a:spcPts val="0"/>
              </a:spcBef>
              <a:spcAft>
                <a:spcPts val="0"/>
              </a:spcAft>
              <a:buClr>
                <a:schemeClr val="dk1"/>
              </a:buClr>
              <a:buSzPts val="1400"/>
              <a:buFont typeface="Arial"/>
              <a:buChar char="•"/>
            </a:pPr>
            <a:r>
              <a:rPr lang="en-US" b="0" i="0" u="none" strike="noStrike" cap="none">
                <a:solidFill>
                  <a:schemeClr val="dk1"/>
                </a:solidFill>
                <a:latin typeface="Calibri"/>
                <a:ea typeface="Calibri"/>
                <a:cs typeface="Calibri"/>
                <a:sym typeface="Calibri"/>
              </a:rPr>
              <a:t>Fast-charging capacity with resiliency built-in</a:t>
            </a:r>
            <a:endParaRPr sz="1600"/>
          </a:p>
        </p:txBody>
      </p:sp>
      <p:sp>
        <p:nvSpPr>
          <p:cNvPr id="194" name="Google Shape;194;p4"/>
          <p:cNvSpPr txBox="1"/>
          <p:nvPr/>
        </p:nvSpPr>
        <p:spPr>
          <a:xfrm>
            <a:off x="8625300" y="4115300"/>
            <a:ext cx="3566700" cy="1169700"/>
          </a:xfrm>
          <a:prstGeom prst="rect">
            <a:avLst/>
          </a:prstGeom>
          <a:noFill/>
          <a:ln>
            <a:noFill/>
          </a:ln>
        </p:spPr>
        <p:txBody>
          <a:bodyPr spcFirstLastPara="1" wrap="square" lIns="91425" tIns="45700" rIns="91425" bIns="45700" anchor="t" anchorCtr="0">
            <a:spAutoFit/>
          </a:bodyPr>
          <a:lstStyle/>
          <a:p>
            <a:pPr marL="285750" marR="0" lvl="0" indent="-298450" algn="l" rtl="0">
              <a:spcBef>
                <a:spcPts val="0"/>
              </a:spcBef>
              <a:spcAft>
                <a:spcPts val="0"/>
              </a:spcAft>
              <a:buClr>
                <a:schemeClr val="dk1"/>
              </a:buClr>
              <a:buSzPts val="1400"/>
              <a:buFont typeface="Arial"/>
              <a:buChar char="•"/>
            </a:pPr>
            <a:r>
              <a:rPr lang="en-US" b="0" i="0" u="none" strike="noStrike" cap="none">
                <a:solidFill>
                  <a:schemeClr val="dk1"/>
                </a:solidFill>
                <a:latin typeface="Calibri"/>
                <a:ea typeface="Calibri"/>
                <a:cs typeface="Calibri"/>
                <a:sym typeface="Calibri"/>
              </a:rPr>
              <a:t>Access to electrical grid</a:t>
            </a:r>
            <a:endParaRPr sz="1600"/>
          </a:p>
          <a:p>
            <a:pPr marL="285750" marR="0" lvl="0" indent="-298450" algn="l" rtl="0">
              <a:spcBef>
                <a:spcPts val="0"/>
              </a:spcBef>
              <a:spcAft>
                <a:spcPts val="0"/>
              </a:spcAft>
              <a:buClr>
                <a:schemeClr val="dk1"/>
              </a:buClr>
              <a:buSzPts val="1400"/>
              <a:buFont typeface="Arial"/>
              <a:buChar char="•"/>
            </a:pPr>
            <a:r>
              <a:rPr lang="en-US">
                <a:solidFill>
                  <a:schemeClr val="dk1"/>
                </a:solidFill>
                <a:latin typeface="Calibri"/>
                <a:ea typeface="Calibri"/>
                <a:cs typeface="Calibri"/>
                <a:sym typeface="Calibri"/>
              </a:rPr>
              <a:t>Ongoing s</a:t>
            </a:r>
            <a:r>
              <a:rPr lang="en-US" b="0" i="0" u="none" strike="noStrike" cap="none">
                <a:solidFill>
                  <a:schemeClr val="dk1"/>
                </a:solidFill>
                <a:latin typeface="Calibri"/>
                <a:ea typeface="Calibri"/>
                <a:cs typeface="Calibri"/>
                <a:sym typeface="Calibri"/>
              </a:rPr>
              <a:t>upport from utilities</a:t>
            </a:r>
            <a:endParaRPr sz="1600"/>
          </a:p>
          <a:p>
            <a:pPr marL="285750" marR="0" lvl="0" indent="-298450" algn="l" rtl="0">
              <a:spcBef>
                <a:spcPts val="0"/>
              </a:spcBef>
              <a:spcAft>
                <a:spcPts val="0"/>
              </a:spcAft>
              <a:buClr>
                <a:schemeClr val="dk1"/>
              </a:buClr>
              <a:buSzPts val="1400"/>
              <a:buFont typeface="Arial"/>
              <a:buChar char="•"/>
            </a:pPr>
            <a:r>
              <a:rPr lang="en-US">
                <a:solidFill>
                  <a:schemeClr val="dk1"/>
                </a:solidFill>
                <a:latin typeface="Calibri"/>
                <a:ea typeface="Calibri"/>
                <a:cs typeface="Calibri"/>
                <a:sym typeface="Calibri"/>
              </a:rPr>
              <a:t>Storage incorporated</a:t>
            </a:r>
            <a:endParaRPr sz="1600"/>
          </a:p>
          <a:p>
            <a:pPr marL="285750" marR="0" lvl="0" indent="-298450" algn="l" rtl="0">
              <a:spcBef>
                <a:spcPts val="0"/>
              </a:spcBef>
              <a:spcAft>
                <a:spcPts val="0"/>
              </a:spcAft>
              <a:buClr>
                <a:schemeClr val="dk1"/>
              </a:buClr>
              <a:buSzPts val="1400"/>
              <a:buFont typeface="Arial"/>
              <a:buChar char="•"/>
            </a:pPr>
            <a:r>
              <a:rPr lang="en-US">
                <a:solidFill>
                  <a:schemeClr val="dk1"/>
                </a:solidFill>
                <a:latin typeface="Calibri"/>
                <a:ea typeface="Calibri"/>
                <a:cs typeface="Calibri"/>
                <a:sym typeface="Calibri"/>
              </a:rPr>
              <a:t>Part of a larger Prologis charging network</a:t>
            </a:r>
            <a:endParaRPr sz="1600"/>
          </a:p>
          <a:p>
            <a:pPr marL="285750" marR="0" lvl="0" indent="-298450" algn="l" rtl="0">
              <a:spcBef>
                <a:spcPts val="0"/>
              </a:spcBef>
              <a:spcAft>
                <a:spcPts val="0"/>
              </a:spcAft>
              <a:buClr>
                <a:schemeClr val="dk1"/>
              </a:buClr>
              <a:buSzPts val="1400"/>
              <a:buFont typeface="Arial"/>
              <a:buChar char="•"/>
            </a:pPr>
            <a:r>
              <a:rPr lang="en-US" b="0" i="0" u="none" strike="noStrike" cap="none">
                <a:solidFill>
                  <a:schemeClr val="dk1"/>
                </a:solidFill>
                <a:latin typeface="Calibri"/>
                <a:ea typeface="Calibri"/>
                <a:cs typeface="Calibri"/>
                <a:sym typeface="Calibri"/>
              </a:rPr>
              <a:t>Su</a:t>
            </a:r>
            <a:r>
              <a:rPr lang="en-US">
                <a:solidFill>
                  <a:schemeClr val="dk1"/>
                </a:solidFill>
                <a:latin typeface="Calibri"/>
                <a:ea typeface="Calibri"/>
                <a:cs typeface="Calibri"/>
                <a:sym typeface="Calibri"/>
              </a:rPr>
              <a:t>fficient regional/federal funding profile</a:t>
            </a:r>
            <a:endParaRPr sz="1600"/>
          </a:p>
        </p:txBody>
      </p:sp>
      <p:pic>
        <p:nvPicPr>
          <p:cNvPr id="195" name="Google Shape;195;p4" descr="Shape, circle&#10;&#10;Description automatically generated"/>
          <p:cNvPicPr preferRelativeResize="0"/>
          <p:nvPr/>
        </p:nvPicPr>
        <p:blipFill rotWithShape="1">
          <a:blip r:embed="rId4">
            <a:alphaModFix/>
          </a:blip>
          <a:srcRect/>
          <a:stretch/>
        </p:blipFill>
        <p:spPr>
          <a:xfrm>
            <a:off x="10851634" y="5960146"/>
            <a:ext cx="838200" cy="800100"/>
          </a:xfrm>
          <a:prstGeom prst="rect">
            <a:avLst/>
          </a:prstGeom>
          <a:noFill/>
          <a:ln>
            <a:noFill/>
          </a:ln>
        </p:spPr>
      </p:pic>
    </p:spTree>
    <p:extLst>
      <p:ext uri="{BB962C8B-B14F-4D97-AF65-F5344CB8AC3E}">
        <p14:creationId xmlns:p14="http://schemas.microsoft.com/office/powerpoint/2010/main" val="39408779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p:nvPr/>
        </p:nvSpPr>
        <p:spPr>
          <a:xfrm>
            <a:off x="139089" y="242295"/>
            <a:ext cx="116551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Roboto"/>
                <a:ea typeface="Roboto"/>
                <a:cs typeface="Roboto"/>
                <a:sym typeface="Roboto"/>
              </a:rPr>
              <a:t>Prologis’ other facilities in 710 Corridor are similarly positioned for Metro funding</a:t>
            </a:r>
            <a:endParaRPr sz="3600" b="0" i="0" u="none" strike="noStrike" cap="none">
              <a:solidFill>
                <a:schemeClr val="lt1"/>
              </a:solidFill>
              <a:latin typeface="Calibri"/>
              <a:ea typeface="Calibri"/>
              <a:cs typeface="Calibri"/>
              <a:sym typeface="Calibri"/>
            </a:endParaRPr>
          </a:p>
        </p:txBody>
      </p:sp>
      <p:sp>
        <p:nvSpPr>
          <p:cNvPr id="202" name="Google Shape;202;p5"/>
          <p:cNvSpPr txBox="1"/>
          <p:nvPr/>
        </p:nvSpPr>
        <p:spPr>
          <a:xfrm>
            <a:off x="5966688" y="6411132"/>
            <a:ext cx="6096003"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23</a:t>
            </a:fld>
            <a:endParaRPr sz="1200" b="0" i="0" u="none" strike="noStrike" cap="none">
              <a:solidFill>
                <a:srgbClr val="898989"/>
              </a:solidFill>
              <a:latin typeface="Calibri"/>
              <a:ea typeface="Calibri"/>
              <a:cs typeface="Calibri"/>
              <a:sym typeface="Calibri"/>
            </a:endParaRPr>
          </a:p>
        </p:txBody>
      </p:sp>
      <p:sp>
        <p:nvSpPr>
          <p:cNvPr id="203" name="Google Shape;203;p5"/>
          <p:cNvSpPr txBox="1">
            <a:spLocks noGrp="1"/>
          </p:cNvSpPr>
          <p:nvPr>
            <p:ph type="body" idx="1"/>
          </p:nvPr>
        </p:nvSpPr>
        <p:spPr>
          <a:xfrm>
            <a:off x="229500" y="1186500"/>
            <a:ext cx="6096000" cy="4899900"/>
          </a:xfrm>
          <a:prstGeom prst="rect">
            <a:avLst/>
          </a:prstGeom>
          <a:noFill/>
          <a:ln>
            <a:noFill/>
          </a:ln>
        </p:spPr>
        <p:txBody>
          <a:bodyPr spcFirstLastPara="1" wrap="square" lIns="91425" tIns="45700" rIns="91425" bIns="45700" anchor="t" anchorCtr="0">
            <a:normAutofit/>
          </a:bodyPr>
          <a:lstStyle/>
          <a:p>
            <a:pPr marL="0" indent="0">
              <a:spcBef>
                <a:spcPts val="0"/>
              </a:spcBef>
              <a:buSzPts val="2160"/>
              <a:buNone/>
            </a:pPr>
            <a:r>
              <a:rPr lang="en-US" sz="2400" u="sng"/>
              <a:t>Locations: </a:t>
            </a:r>
            <a:endParaRPr sz="2400" u="sng"/>
          </a:p>
          <a:p>
            <a:pPr marL="0" lvl="0" indent="0" algn="l" rtl="0">
              <a:lnSpc>
                <a:spcPct val="90000"/>
              </a:lnSpc>
              <a:spcBef>
                <a:spcPts val="0"/>
              </a:spcBef>
              <a:spcAft>
                <a:spcPts val="0"/>
              </a:spcAft>
              <a:buClr>
                <a:srgbClr val="000000"/>
              </a:buClr>
              <a:buSzPts val="2160"/>
              <a:buNone/>
            </a:pPr>
            <a:r>
              <a:rPr lang="en-US" sz="2400"/>
              <a:t>Commerce, Compton, Vernon</a:t>
            </a:r>
            <a:endParaRPr sz="2400"/>
          </a:p>
          <a:p>
            <a:pPr marL="0" lvl="0" indent="0" algn="l" rtl="0">
              <a:lnSpc>
                <a:spcPct val="90000"/>
              </a:lnSpc>
              <a:spcBef>
                <a:spcPts val="0"/>
              </a:spcBef>
              <a:spcAft>
                <a:spcPts val="0"/>
              </a:spcAft>
              <a:buClr>
                <a:srgbClr val="000000"/>
              </a:buClr>
              <a:buSzPts val="2160"/>
              <a:buNone/>
            </a:pPr>
            <a:endParaRPr sz="2400"/>
          </a:p>
          <a:p>
            <a:pPr marL="0" indent="0">
              <a:spcBef>
                <a:spcPts val="0"/>
              </a:spcBef>
              <a:buSzPts val="2160"/>
              <a:buNone/>
            </a:pPr>
            <a:r>
              <a:rPr lang="en-US" sz="2400" u="sng"/>
              <a:t>Total Project Costs (three sites): </a:t>
            </a:r>
            <a:endParaRPr sz="2400" u="sng"/>
          </a:p>
          <a:p>
            <a:pPr marL="914400" lvl="0" indent="-381000" algn="l" rtl="0">
              <a:lnSpc>
                <a:spcPct val="90000"/>
              </a:lnSpc>
              <a:spcBef>
                <a:spcPts val="0"/>
              </a:spcBef>
              <a:spcAft>
                <a:spcPts val="0"/>
              </a:spcAft>
              <a:buSzPts val="2400"/>
              <a:buChar char="●"/>
            </a:pPr>
            <a:r>
              <a:rPr lang="en-US" sz="2400"/>
              <a:t>$53,677,000</a:t>
            </a:r>
            <a:endParaRPr sz="2400"/>
          </a:p>
          <a:p>
            <a:pPr marL="0" lvl="0" indent="0" algn="l" rtl="0">
              <a:lnSpc>
                <a:spcPct val="90000"/>
              </a:lnSpc>
              <a:spcBef>
                <a:spcPts val="0"/>
              </a:spcBef>
              <a:spcAft>
                <a:spcPts val="0"/>
              </a:spcAft>
              <a:buClr>
                <a:srgbClr val="000000"/>
              </a:buClr>
              <a:buSzPts val="2160"/>
              <a:buNone/>
            </a:pPr>
            <a:endParaRPr sz="2400"/>
          </a:p>
          <a:p>
            <a:pPr marL="0" lvl="0" indent="0" algn="l" rtl="0">
              <a:lnSpc>
                <a:spcPct val="90000"/>
              </a:lnSpc>
              <a:spcBef>
                <a:spcPts val="0"/>
              </a:spcBef>
              <a:spcAft>
                <a:spcPts val="0"/>
              </a:spcAft>
              <a:buClr>
                <a:srgbClr val="000000"/>
              </a:buClr>
              <a:buSzPts val="2160"/>
              <a:buNone/>
            </a:pPr>
            <a:r>
              <a:rPr lang="en-US" sz="2400"/>
              <a:t>Total Committed Funding:</a:t>
            </a:r>
            <a:endParaRPr sz="2400"/>
          </a:p>
          <a:p>
            <a:pPr marL="914400" lvl="0" indent="-368300" algn="l" rtl="0">
              <a:lnSpc>
                <a:spcPct val="90000"/>
              </a:lnSpc>
              <a:spcBef>
                <a:spcPts val="0"/>
              </a:spcBef>
              <a:spcAft>
                <a:spcPts val="0"/>
              </a:spcAft>
              <a:buSzPts val="2200"/>
              <a:buChar char="●"/>
            </a:pPr>
            <a:r>
              <a:rPr lang="en-US" sz="2200"/>
              <a:t>MSRC: 		$3,220,611</a:t>
            </a:r>
            <a:endParaRPr sz="2200"/>
          </a:p>
          <a:p>
            <a:pPr marL="914400" lvl="0" indent="-368300" algn="l" rtl="0">
              <a:lnSpc>
                <a:spcPct val="90000"/>
              </a:lnSpc>
              <a:spcBef>
                <a:spcPts val="0"/>
              </a:spcBef>
              <a:spcAft>
                <a:spcPts val="0"/>
              </a:spcAft>
              <a:buSzPts val="2200"/>
              <a:buChar char="●"/>
            </a:pPr>
            <a:r>
              <a:rPr lang="en-US" sz="2200" err="1"/>
              <a:t>CalSTA</a:t>
            </a:r>
            <a:r>
              <a:rPr lang="en-US" sz="2200"/>
              <a:t>:		$10,735,370</a:t>
            </a:r>
            <a:endParaRPr sz="2200" b="1" i="1"/>
          </a:p>
          <a:p>
            <a:pPr marL="914400" lvl="0" indent="-368300" algn="l" rtl="0">
              <a:lnSpc>
                <a:spcPct val="90000"/>
              </a:lnSpc>
              <a:spcBef>
                <a:spcPts val="0"/>
              </a:spcBef>
              <a:spcAft>
                <a:spcPts val="0"/>
              </a:spcAft>
              <a:buSzPts val="2200"/>
              <a:buChar char="●"/>
            </a:pPr>
            <a:r>
              <a:rPr lang="en-US" sz="2200"/>
              <a:t>Prologis:	$29,721,019</a:t>
            </a:r>
            <a:endParaRPr sz="2200"/>
          </a:p>
          <a:p>
            <a:pPr marL="0" lvl="0" indent="0" algn="l" rtl="0">
              <a:lnSpc>
                <a:spcPct val="90000"/>
              </a:lnSpc>
              <a:spcBef>
                <a:spcPts val="0"/>
              </a:spcBef>
              <a:spcAft>
                <a:spcPts val="0"/>
              </a:spcAft>
              <a:buSzPts val="2160"/>
              <a:buNone/>
            </a:pPr>
            <a:endParaRPr sz="2400"/>
          </a:p>
          <a:p>
            <a:pPr marL="0" indent="0">
              <a:spcBef>
                <a:spcPts val="0"/>
              </a:spcBef>
              <a:buSzPts val="1800"/>
              <a:buNone/>
            </a:pPr>
            <a:r>
              <a:rPr lang="en-US" sz="2400" u="sng"/>
              <a:t>Total Equipment Funded:</a:t>
            </a:r>
            <a:r>
              <a:rPr lang="en-US" sz="2400"/>
              <a:t> </a:t>
            </a:r>
            <a:endParaRPr sz="2400"/>
          </a:p>
          <a:p>
            <a:pPr marL="0" lvl="0" indent="0" algn="l" rtl="0">
              <a:lnSpc>
                <a:spcPct val="90000"/>
              </a:lnSpc>
              <a:spcBef>
                <a:spcPts val="0"/>
              </a:spcBef>
              <a:spcAft>
                <a:spcPts val="0"/>
              </a:spcAft>
              <a:buClr>
                <a:srgbClr val="000000"/>
              </a:buClr>
              <a:buSzPts val="1800"/>
              <a:buNone/>
            </a:pPr>
            <a:r>
              <a:rPr lang="en-US" sz="2400"/>
              <a:t>128 Charging Dispensers (64 dual port 360kW)</a:t>
            </a:r>
            <a:endParaRPr sz="2400"/>
          </a:p>
          <a:p>
            <a:pPr marL="0" lvl="0" indent="0" algn="l" rtl="0">
              <a:lnSpc>
                <a:spcPct val="90000"/>
              </a:lnSpc>
              <a:spcBef>
                <a:spcPts val="0"/>
              </a:spcBef>
              <a:spcAft>
                <a:spcPts val="0"/>
              </a:spcAft>
              <a:buClr>
                <a:srgbClr val="000000"/>
              </a:buClr>
              <a:buSzPts val="1800"/>
              <a:buNone/>
            </a:pPr>
            <a:r>
              <a:rPr lang="en-US" sz="2400"/>
              <a:t>9 MWh Battery energy storage</a:t>
            </a:r>
            <a:endParaRPr sz="2200"/>
          </a:p>
        </p:txBody>
      </p:sp>
      <p:pic>
        <p:nvPicPr>
          <p:cNvPr id="204" name="Google Shape;204;p5" descr="Shape, circle&#10;&#10;Description automatically generated"/>
          <p:cNvPicPr preferRelativeResize="0"/>
          <p:nvPr/>
        </p:nvPicPr>
        <p:blipFill rotWithShape="1">
          <a:blip r:embed="rId3">
            <a:alphaModFix/>
          </a:blip>
          <a:srcRect/>
          <a:stretch/>
        </p:blipFill>
        <p:spPr>
          <a:xfrm>
            <a:off x="10915968" y="6086358"/>
            <a:ext cx="838200" cy="800100"/>
          </a:xfrm>
          <a:prstGeom prst="rect">
            <a:avLst/>
          </a:prstGeom>
          <a:noFill/>
          <a:ln>
            <a:noFill/>
          </a:ln>
        </p:spPr>
      </p:pic>
      <p:sp>
        <p:nvSpPr>
          <p:cNvPr id="205" name="Google Shape;205;p5"/>
          <p:cNvSpPr txBox="1">
            <a:spLocks noGrp="1"/>
          </p:cNvSpPr>
          <p:nvPr>
            <p:ph type="body" idx="1"/>
          </p:nvPr>
        </p:nvSpPr>
        <p:spPr>
          <a:xfrm>
            <a:off x="6410400" y="1186500"/>
            <a:ext cx="5652300" cy="4899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400" u="sng"/>
              <a:t>ZET Principles Alignment</a:t>
            </a:r>
            <a:endParaRPr sz="2400" u="sng"/>
          </a:p>
          <a:p>
            <a:pPr marL="0" lvl="0" indent="0" algn="l" rtl="0">
              <a:lnSpc>
                <a:spcPct val="90000"/>
              </a:lnSpc>
              <a:spcBef>
                <a:spcPts val="0"/>
              </a:spcBef>
              <a:spcAft>
                <a:spcPts val="0"/>
              </a:spcAft>
              <a:buNone/>
            </a:pPr>
            <a:endParaRPr sz="2400" u="sng"/>
          </a:p>
          <a:p>
            <a:pPr marL="457200" lvl="0" indent="-368300" algn="l" rtl="0">
              <a:lnSpc>
                <a:spcPct val="90000"/>
              </a:lnSpc>
              <a:spcBef>
                <a:spcPts val="0"/>
              </a:spcBef>
              <a:spcAft>
                <a:spcPts val="0"/>
              </a:spcAft>
              <a:buSzPts val="2200"/>
              <a:buChar char="&gt;"/>
            </a:pPr>
            <a:r>
              <a:rPr lang="en-US" sz="2400"/>
              <a:t>Projects incorporate the same investment in community and workforce development</a:t>
            </a:r>
            <a:endParaRPr sz="2400"/>
          </a:p>
          <a:p>
            <a:pPr marL="457200" lvl="0" indent="0" algn="l" rtl="0">
              <a:lnSpc>
                <a:spcPct val="90000"/>
              </a:lnSpc>
              <a:spcBef>
                <a:spcPts val="0"/>
              </a:spcBef>
              <a:spcAft>
                <a:spcPts val="0"/>
              </a:spcAft>
              <a:buNone/>
            </a:pPr>
            <a:endParaRPr sz="2400"/>
          </a:p>
          <a:p>
            <a:pPr marL="457200" lvl="0" indent="-381000" algn="l" rtl="0">
              <a:lnSpc>
                <a:spcPct val="90000"/>
              </a:lnSpc>
              <a:spcBef>
                <a:spcPts val="0"/>
              </a:spcBef>
              <a:spcAft>
                <a:spcPts val="0"/>
              </a:spcAft>
              <a:buSzPts val="2400"/>
              <a:buChar char="&gt;"/>
            </a:pPr>
            <a:r>
              <a:rPr lang="en-US" sz="2400"/>
              <a:t>Similar industrial/heavy commercial locations near major corridors with the 710 Focus Area</a:t>
            </a:r>
            <a:endParaRPr sz="2400"/>
          </a:p>
          <a:p>
            <a:pPr marL="457200" lvl="0" indent="0" algn="l" rtl="0">
              <a:lnSpc>
                <a:spcPct val="90000"/>
              </a:lnSpc>
              <a:spcBef>
                <a:spcPts val="0"/>
              </a:spcBef>
              <a:spcAft>
                <a:spcPts val="0"/>
              </a:spcAft>
              <a:buNone/>
            </a:pPr>
            <a:endParaRPr sz="2400"/>
          </a:p>
          <a:p>
            <a:pPr marL="457200" lvl="0" indent="-381000" algn="l" rtl="0">
              <a:lnSpc>
                <a:spcPct val="90000"/>
              </a:lnSpc>
              <a:spcBef>
                <a:spcPts val="0"/>
              </a:spcBef>
              <a:spcAft>
                <a:spcPts val="0"/>
              </a:spcAft>
              <a:buSzPts val="2400"/>
              <a:buChar char="&gt;"/>
            </a:pPr>
            <a:r>
              <a:rPr lang="en-US" sz="2400"/>
              <a:t>Leveraged co-funding from other regional stakeholders</a:t>
            </a:r>
            <a:endParaRPr sz="2400"/>
          </a:p>
        </p:txBody>
      </p:sp>
    </p:spTree>
    <p:extLst>
      <p:ext uri="{BB962C8B-B14F-4D97-AF65-F5344CB8AC3E}">
        <p14:creationId xmlns:p14="http://schemas.microsoft.com/office/powerpoint/2010/main" val="404702267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2F338-D7CF-DBAC-57F8-573B145FE623}"/>
              </a:ext>
            </a:extLst>
          </p:cNvPr>
          <p:cNvSpPr>
            <a:spLocks noGrp="1"/>
          </p:cNvSpPr>
          <p:nvPr>
            <p:ph type="title"/>
          </p:nvPr>
        </p:nvSpPr>
        <p:spPr/>
        <p:txBody>
          <a:bodyPr/>
          <a:lstStyle/>
          <a:p>
            <a:r>
              <a:rPr lang="en-US"/>
              <a:t>Proposed Next Steps</a:t>
            </a:r>
          </a:p>
        </p:txBody>
      </p:sp>
      <p:sp>
        <p:nvSpPr>
          <p:cNvPr id="6" name="Content Placeholder 5">
            <a:extLst>
              <a:ext uri="{FF2B5EF4-FFF2-40B4-BE49-F238E27FC236}">
                <a16:creationId xmlns:a16="http://schemas.microsoft.com/office/drawing/2014/main" id="{0CD92CD9-1CDC-CAF0-6B9A-9AA041645F47}"/>
              </a:ext>
            </a:extLst>
          </p:cNvPr>
          <p:cNvSpPr>
            <a:spLocks noGrp="1"/>
          </p:cNvSpPr>
          <p:nvPr>
            <p:ph idx="1"/>
          </p:nvPr>
        </p:nvSpPr>
        <p:spPr/>
        <p:txBody>
          <a:bodyPr/>
          <a:lstStyle/>
          <a:p>
            <a:r>
              <a:rPr lang="en-US" sz="2000"/>
              <a:t>November 13</a:t>
            </a:r>
            <a:r>
              <a:rPr lang="en-US" sz="2000" baseline="30000"/>
              <a:t>th</a:t>
            </a:r>
            <a:r>
              <a:rPr lang="en-US" sz="2000"/>
              <a:t>: CEC grant application due date</a:t>
            </a:r>
          </a:p>
          <a:p>
            <a:endParaRPr lang="en-US" sz="2000"/>
          </a:p>
          <a:p>
            <a:r>
              <a:rPr lang="en-US" sz="2000"/>
              <a:t>November 16</a:t>
            </a:r>
            <a:r>
              <a:rPr lang="en-US" sz="2000" baseline="30000"/>
              <a:t>th</a:t>
            </a:r>
            <a:r>
              <a:rPr lang="en-US" sz="2000"/>
              <a:t>: LACI’s presentation and test for consensus to the CLC</a:t>
            </a:r>
          </a:p>
          <a:p>
            <a:pPr marL="0" indent="0">
              <a:buNone/>
            </a:pPr>
            <a:endParaRPr lang="en-US"/>
          </a:p>
          <a:p>
            <a:pPr marL="0" indent="0">
              <a:buNone/>
            </a:pPr>
            <a:r>
              <a:rPr lang="en-US" sz="2400"/>
              <a:t>After the CEC grant award announcement</a:t>
            </a:r>
          </a:p>
          <a:p>
            <a:pPr marL="0" indent="0">
              <a:buNone/>
            </a:pPr>
            <a:r>
              <a:rPr lang="en-US" sz="2000"/>
              <a:t>&gt;   Metro Board approval request on the $2 million Metro contribution </a:t>
            </a:r>
          </a:p>
        </p:txBody>
      </p:sp>
      <p:sp>
        <p:nvSpPr>
          <p:cNvPr id="4" name="Slide Number Placeholder 3">
            <a:extLst>
              <a:ext uri="{FF2B5EF4-FFF2-40B4-BE49-F238E27FC236}">
                <a16:creationId xmlns:a16="http://schemas.microsoft.com/office/drawing/2014/main" id="{50E6B98C-C674-0796-390A-32B95DE20BB1}"/>
              </a:ext>
            </a:extLst>
          </p:cNvPr>
          <p:cNvSpPr>
            <a:spLocks noGrp="1"/>
          </p:cNvSpPr>
          <p:nvPr>
            <p:ph type="sldNum" sz="quarter" idx="12"/>
          </p:nvPr>
        </p:nvSpPr>
        <p:spPr/>
        <p:txBody>
          <a:bodyPr/>
          <a:lstStyle/>
          <a:p>
            <a:fld id="{2429C633-AF9B-9840-B7F1-7587910FEF71}" type="slidenum">
              <a:rPr lang="en-US" smtClean="0"/>
              <a:pPr/>
              <a:t>24</a:t>
            </a:fld>
            <a:endParaRPr lang="en-US"/>
          </a:p>
        </p:txBody>
      </p:sp>
    </p:spTree>
    <p:extLst>
      <p:ext uri="{BB962C8B-B14F-4D97-AF65-F5344CB8AC3E}">
        <p14:creationId xmlns:p14="http://schemas.microsoft.com/office/powerpoint/2010/main" val="3721786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2039838"/>
            <a:ext cx="12172405" cy="70788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Working Group Discussion</a:t>
            </a:r>
          </a:p>
        </p:txBody>
      </p:sp>
    </p:spTree>
    <p:extLst>
      <p:ext uri="{BB962C8B-B14F-4D97-AF65-F5344CB8AC3E}">
        <p14:creationId xmlns:p14="http://schemas.microsoft.com/office/powerpoint/2010/main" val="1884044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414398"/>
            <a:ext cx="9045633" cy="429145"/>
          </a:xfrm>
        </p:spPr>
        <p:txBody>
          <a:bodyPr/>
          <a:lstStyle/>
          <a:p>
            <a:r>
              <a:rPr lang="en-US" sz="2800"/>
              <a:t>Funding Support for LACI Proposed Blueprint</a:t>
            </a:r>
            <a:r>
              <a:rPr lang="en-US" sz="2800">
                <a:latin typeface="Calibri" panose="020F0502020204030204"/>
                <a:cs typeface="Calibri"/>
              </a:rPr>
              <a:t> Implementation</a:t>
            </a:r>
            <a:endParaRPr lang="en-US" sz="2800">
              <a:solidFill>
                <a:srgbClr val="FFFFFF"/>
              </a:solidFill>
              <a:latin typeface="Calibri" panose="020F0502020204030204"/>
              <a:cs typeface="Calibri"/>
            </a:endParaRPr>
          </a:p>
          <a:p>
            <a:endParaRPr lang="en-US" sz="2800">
              <a:cs typeface="Calibri"/>
            </a:endParaRP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983EEE-B54B-491E-814F-4382B8EE791D}"/>
              </a:ext>
            </a:extLst>
          </p:cNvPr>
          <p:cNvSpPr txBox="1"/>
          <p:nvPr/>
        </p:nvSpPr>
        <p:spPr>
          <a:xfrm>
            <a:off x="485326" y="626572"/>
            <a:ext cx="10615547" cy="267765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a:endParaRPr>
          </a:p>
          <a:p>
            <a:pPr>
              <a:defRPr/>
            </a:pPr>
            <a:r>
              <a:rPr lang="en-US" sz="2800" b="1">
                <a:solidFill>
                  <a:srgbClr val="00B4BD"/>
                </a:solidFill>
                <a:latin typeface="Calibri" panose="020F0502020204030204"/>
              </a:rPr>
              <a:t>I </a:t>
            </a:r>
            <a:r>
              <a:rPr kumimoji="0" lang="en-US" sz="2800" b="1" i="0" u="none" strike="noStrike" kern="1200" cap="none" spc="0" normalizeH="0" baseline="0" noProof="0">
                <a:ln>
                  <a:noFill/>
                </a:ln>
                <a:solidFill>
                  <a:srgbClr val="00B4BD"/>
                </a:solidFill>
                <a:effectLst/>
                <a:uLnTx/>
                <a:uFillTx/>
                <a:latin typeface="Calibri" panose="020F0502020204030204"/>
                <a:ea typeface="+mn-ea"/>
                <a:cs typeface="+mn-cs"/>
              </a:rPr>
              <a:t>support </a:t>
            </a:r>
            <a:r>
              <a:rPr lang="en-US" sz="2800" b="1">
                <a:solidFill>
                  <a:srgbClr val="00B4BD"/>
                </a:solidFill>
                <a:latin typeface="Calibri" panose="020F0502020204030204"/>
              </a:rPr>
              <a:t>LACI's request to commit up to $2M of the $50M in seed funding for the LACI's CEC Blueprint Implementation.</a:t>
            </a:r>
            <a:endParaRPr lang="en-US" sz="2800" b="1">
              <a:solidFill>
                <a:srgbClr val="00B4BD"/>
              </a:solidFill>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panose="020F0502020204030204"/>
            </a:endParaRPr>
          </a:p>
        </p:txBody>
      </p:sp>
      <p:pic>
        <p:nvPicPr>
          <p:cNvPr id="5" name="Picture 4">
            <a:extLst>
              <a:ext uri="{FF2B5EF4-FFF2-40B4-BE49-F238E27FC236}">
                <a16:creationId xmlns:a16="http://schemas.microsoft.com/office/drawing/2014/main" id="{A6DC19EB-2513-FDBD-6986-075159C4F934}"/>
              </a:ext>
            </a:extLst>
          </p:cNvPr>
          <p:cNvPicPr>
            <a:picLocks noChangeAspect="1"/>
          </p:cNvPicPr>
          <p:nvPr/>
        </p:nvPicPr>
        <p:blipFill>
          <a:blip r:embed="rId3"/>
          <a:stretch>
            <a:fillRect/>
          </a:stretch>
        </p:blipFill>
        <p:spPr>
          <a:xfrm>
            <a:off x="2419919" y="2289615"/>
            <a:ext cx="7352162" cy="2901640"/>
          </a:xfrm>
          <a:prstGeom prst="rect">
            <a:avLst/>
          </a:prstGeom>
        </p:spPr>
      </p:pic>
    </p:spTree>
    <p:extLst>
      <p:ext uri="{BB962C8B-B14F-4D97-AF65-F5344CB8AC3E}">
        <p14:creationId xmlns:p14="http://schemas.microsoft.com/office/powerpoint/2010/main" val="29956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defRPr/>
            </a:pPr>
            <a:r>
              <a:rPr lang="en-US" sz="4000" b="1">
                <a:solidFill>
                  <a:srgbClr val="FFFFFF"/>
                </a:solidFill>
                <a:latin typeface="Calibri" panose="020F0502020204030204"/>
                <a:cs typeface="Calibri"/>
              </a:rPr>
              <a:t>Closing Remarks &amp; Next Steps</a:t>
            </a:r>
            <a:endParaRPr lang="en-US">
              <a:ea typeface="+mn-ea"/>
            </a:endParaRPr>
          </a:p>
        </p:txBody>
      </p:sp>
    </p:spTree>
    <p:extLst>
      <p:ext uri="{BB962C8B-B14F-4D97-AF65-F5344CB8AC3E}">
        <p14:creationId xmlns:p14="http://schemas.microsoft.com/office/powerpoint/2010/main" val="4249913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dirty="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707580" y="1072782"/>
            <a:ext cx="6157904"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45720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     </a:t>
            </a:r>
            <a:br>
              <a:rPr kumimoji="0" lang="en-US" sz="1800" b="0" i="1" u="none" strike="noStrike" kern="1200" cap="none" spc="0" normalizeH="0" baseline="0" noProof="0">
                <a:ln>
                  <a:noFill/>
                </a:ln>
                <a:solidFill>
                  <a:srgbClr val="000000"/>
                </a:solidFill>
                <a:effectLst/>
                <a:highlight>
                  <a:srgbClr val="FFFF00"/>
                </a:highlight>
                <a:uLnTx/>
                <a:uFillTx/>
                <a:latin typeface="Calibri" panose="020F0502020204030204"/>
                <a:ea typeface="Calibri" panose="020F0502020204030204"/>
                <a:cs typeface="Calibri" panose="020F0502020204030204"/>
              </a:rPr>
            </a:br>
            <a:endParaRPr kumimoji="0" lang="en-US" sz="1800" b="1" i="0" u="none" strike="noStrike" kern="1200" cap="none" spc="0" normalizeH="0" baseline="0" noProof="0">
              <a:ln>
                <a:noFill/>
              </a:ln>
              <a:solidFill>
                <a:srgbClr val="00B4BD"/>
              </a:solidFill>
              <a:effectLst/>
              <a:highlight>
                <a:srgbClr val="FFFF00"/>
              </a:highlight>
              <a:uLnTx/>
              <a:uFillTx/>
              <a:latin typeface="Calibri" panose="020F0502020204030204"/>
              <a:ea typeface="Calibri" panose="020F0502020204030204"/>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Calibri" panose="020F0502020204030204"/>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6172201" y="1276349"/>
            <a:ext cx="6102926" cy="558055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Calibri" panose="020F0502020204030204"/>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Calibri" panose="020F0502020204030204"/>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403460" y="5570099"/>
            <a:ext cx="11232679" cy="523220"/>
          </a:xfrm>
          <a:prstGeom prst="rect">
            <a:avLst/>
          </a:prstGeom>
          <a:solidFill>
            <a:schemeClr val="accent1"/>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For the most updated list of meeting dates, please visit:</a:t>
            </a:r>
            <a:endPar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https://www.metro.net/projects/lb-ela-corridor-plan/</a:t>
            </a:r>
            <a:endParaRPr kumimoji="0" lang="en-US" sz="14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481449" y="1070403"/>
            <a:ext cx="5564082" cy="4452904"/>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CLC </a:t>
            </a:r>
            <a:r>
              <a:rPr kumimoji="0" lang="en-US" sz="1400" b="1" i="0" u="none" strike="noStrike" kern="1200" cap="none" spc="0" normalizeH="0" baseline="0" noProof="0">
                <a:ln>
                  <a:noFill/>
                </a:ln>
                <a:solidFill>
                  <a:srgbClr val="000000"/>
                </a:solidFill>
                <a:effectLst/>
                <a:uLnTx/>
                <a:uFillTx/>
                <a:latin typeface="Calibri" panose="020F0502020204030204"/>
                <a:ea typeface="+mn-ea"/>
                <a:cs typeface="Calibri"/>
              </a:rPr>
              <a:t> – </a:t>
            </a:r>
            <a:r>
              <a:rPr kumimoji="0" lang="en-US" sz="1400" b="1" i="1" u="none" strike="noStrike" kern="1200" cap="none" spc="0" normalizeH="0" baseline="0" noProof="0">
                <a:ln>
                  <a:noFill/>
                </a:ln>
                <a:solidFill>
                  <a:srgbClr val="000000"/>
                </a:solidFill>
                <a:effectLst/>
                <a:uLnTx/>
                <a:uFillTx/>
                <a:latin typeface="Calibri" panose="020F0502020204030204"/>
                <a:ea typeface="+mn-ea"/>
                <a:cs typeface="Calibri"/>
              </a:rPr>
              <a:t>Virtual Meeting</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lang="en-US" sz="1400">
                <a:solidFill>
                  <a:srgbClr val="000000"/>
                </a:solidFill>
                <a:latin typeface="Calibri" panose="020F0502020204030204"/>
              </a:rPr>
              <a:t>Thursday, November 16, 5-7pm</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690245" marR="0" lvl="3" indent="-233045" algn="l" defTabSz="4572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0" u="none" strike="noStrike" kern="1200" cap="none" spc="0" normalizeH="0" baseline="0" noProof="0">
              <a:ln>
                <a:noFill/>
              </a:ln>
              <a:solidFill>
                <a:srgbClr val="00B4BD"/>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Task Force –Small Group Meetings </a:t>
            </a:r>
            <a:r>
              <a:rPr kumimoji="0" lang="en-US" sz="1400" b="1"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400" b="1" i="1" u="none" strike="noStrike" kern="1200" cap="none" spc="0" normalizeH="0" baseline="0" noProof="0">
                <a:ln>
                  <a:noFill/>
                </a:ln>
                <a:solidFill>
                  <a:srgbClr val="000000"/>
                </a:solidFill>
                <a:effectLst/>
                <a:uLnTx/>
                <a:uFillTx/>
                <a:latin typeface="Calibri" panose="020F0502020204030204"/>
                <a:ea typeface="+mn-ea"/>
                <a:cs typeface="Calibri"/>
              </a:rPr>
              <a:t>Virtual Meetings</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November 14-17, 27-29</a:t>
            </a: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endParaRPr kumimoji="0" lang="en-US" sz="1400" b="0"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CLC </a:t>
            </a:r>
            <a:r>
              <a:rPr kumimoji="0" lang="en-US" sz="1400" b="1"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400" b="1" i="1" u="none" strike="noStrike" kern="1200" cap="none" spc="0" normalizeH="0" baseline="0" noProof="0">
                <a:ln>
                  <a:noFill/>
                </a:ln>
                <a:solidFill>
                  <a:srgbClr val="000000"/>
                </a:solidFill>
                <a:effectLst/>
                <a:uLnTx/>
                <a:uFillTx/>
                <a:latin typeface="Calibri" panose="020F0502020204030204"/>
                <a:ea typeface="+mn-ea"/>
                <a:cs typeface="Calibri"/>
              </a:rPr>
              <a:t>Virtual Meeting</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lang="en-US" sz="1400">
                <a:solidFill>
                  <a:srgbClr val="000000"/>
                </a:solidFill>
                <a:latin typeface="Calibri" panose="020F0502020204030204"/>
              </a:rPr>
              <a:t>Thursday, November 30, 5-7pm </a:t>
            </a: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endParaRPr kumimoji="0" lang="en-US" sz="140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lang="en-US" sz="1400" b="1">
                <a:solidFill>
                  <a:srgbClr val="000000"/>
                </a:solidFill>
                <a:latin typeface="Calibri" panose="020F0502020204030204"/>
              </a:rPr>
              <a:t>Equity Working Group </a:t>
            </a:r>
            <a:r>
              <a:rPr kumimoji="0" lang="en-US" sz="1400" b="1"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400" b="1" i="1" u="none" strike="noStrike" kern="1200" cap="none" spc="0" normalizeH="0" baseline="0" noProof="0">
                <a:ln>
                  <a:noFill/>
                </a:ln>
                <a:solidFill>
                  <a:srgbClr val="000000"/>
                </a:solidFill>
                <a:effectLst/>
                <a:uLnTx/>
                <a:uFillTx/>
                <a:latin typeface="Calibri" panose="020F0502020204030204"/>
                <a:ea typeface="+mn-ea"/>
                <a:cs typeface="Calibri"/>
              </a:rPr>
              <a:t>Virtual Meeting</a:t>
            </a: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lang="en-US" sz="1400">
                <a:solidFill>
                  <a:srgbClr val="000000"/>
                </a:solidFill>
                <a:latin typeface="Calibri" panose="020F0502020204030204"/>
              </a:rPr>
              <a:t>Thursday, December 7, 5-7pm</a:t>
            </a: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endParaRPr kumimoji="0" lang="en-US" sz="1400" b="1" i="1"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endParaRPr kumimoji="0" lang="en-US" sz="1400" b="1" i="1"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1657350" marR="0" lvl="3"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1"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s-ES_tradnl" sz="1400" b="1" i="1" u="none" strike="noStrike" kern="1200" cap="none" spc="0" normalizeH="0" baseline="0" noProof="0">
              <a:ln>
                <a:noFill/>
              </a:ln>
              <a:solidFill>
                <a:srgbClr val="00B4BD"/>
              </a:solidFill>
              <a:effectLst/>
              <a:uLnTx/>
              <a:uFillTx/>
              <a:latin typeface="Calibri" panose="020F0502020204030204"/>
              <a:ea typeface="Calibri" panose="020F0502020204030204"/>
              <a:cs typeface="Calibri" panose="020F0502020204030204"/>
            </a:endParaRPr>
          </a:p>
        </p:txBody>
      </p:sp>
      <p:sp>
        <p:nvSpPr>
          <p:cNvPr id="12" name="Title 1">
            <a:extLst>
              <a:ext uri="{FF2B5EF4-FFF2-40B4-BE49-F238E27FC236}">
                <a16:creationId xmlns:a16="http://schemas.microsoft.com/office/drawing/2014/main" id="{B8CD7D50-6BFF-2959-ACBE-A0442FACCFCD}"/>
              </a:ext>
            </a:extLst>
          </p:cNvPr>
          <p:cNvSpPr txBox="1">
            <a:spLocks/>
          </p:cNvSpPr>
          <p:nvPr/>
        </p:nvSpPr>
        <p:spPr>
          <a:xfrm>
            <a:off x="388603" y="237086"/>
            <a:ext cx="1188652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j-ea"/>
                <a:cs typeface="Times New Roman"/>
              </a:rPr>
              <a:t>Upcoming Meeting Schedule</a:t>
            </a:r>
            <a:endParaRPr kumimoji="0" lang="en-US" sz="2800" b="1" i="1" u="none" strike="noStrike" kern="1200" cap="none" spc="0" normalizeH="0" baseline="0" noProof="0">
              <a:ln>
                <a:noFill/>
              </a:ln>
              <a:solidFill>
                <a:srgbClr val="FFFFFF"/>
              </a:solidFill>
              <a:effectLst/>
              <a:uLnTx/>
              <a:uFillTx/>
              <a:latin typeface="Calibri" panose="020F0502020204030204"/>
              <a:ea typeface="+mj-ea"/>
              <a:cs typeface="+mj-cs"/>
            </a:endParaRPr>
          </a:p>
        </p:txBody>
      </p:sp>
      <p:sp>
        <p:nvSpPr>
          <p:cNvPr id="2" name="TextBox 1">
            <a:extLst>
              <a:ext uri="{FF2B5EF4-FFF2-40B4-BE49-F238E27FC236}">
                <a16:creationId xmlns:a16="http://schemas.microsoft.com/office/drawing/2014/main" id="{19D13220-6CD7-FE30-63D6-495AA67C08B4}"/>
              </a:ext>
            </a:extLst>
          </p:cNvPr>
          <p:cNvSpPr txBox="1"/>
          <p:nvPr/>
        </p:nvSpPr>
        <p:spPr>
          <a:xfrm>
            <a:off x="6510152" y="1169606"/>
            <a:ext cx="3122590" cy="369332"/>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78A8"/>
                </a:solidFill>
                <a:effectLst/>
                <a:uLnTx/>
                <a:uFillTx/>
                <a:latin typeface="Calibri" panose="020F0502020204030204"/>
                <a:ea typeface="+mn-ea"/>
                <a:cs typeface="+mn-cs"/>
              </a:rPr>
              <a:t>Metro Meetings</a:t>
            </a:r>
          </a:p>
        </p:txBody>
      </p:sp>
      <p:sp>
        <p:nvSpPr>
          <p:cNvPr id="10" name="Content Placeholder 2">
            <a:extLst>
              <a:ext uri="{FF2B5EF4-FFF2-40B4-BE49-F238E27FC236}">
                <a16:creationId xmlns:a16="http://schemas.microsoft.com/office/drawing/2014/main" id="{3159CA99-D071-FC58-F1E6-A52EC6828AD0}"/>
              </a:ext>
            </a:extLst>
          </p:cNvPr>
          <p:cNvSpPr txBox="1">
            <a:spLocks/>
          </p:cNvSpPr>
          <p:nvPr/>
        </p:nvSpPr>
        <p:spPr>
          <a:xfrm>
            <a:off x="6428072" y="1226653"/>
            <a:ext cx="5564082" cy="409076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Executive Committee Meeting</a:t>
            </a:r>
            <a:endParaRPr kumimoji="0" lang="en-US" sz="1400" b="0"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Thursday, November 16, 11am</a:t>
            </a: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kumimoji="0" lang="en-US" sz="1400" b="1" i="1" u="none" strike="noStrike" kern="1200" cap="none" spc="0" normalizeH="0" baseline="0" noProof="0">
                <a:ln>
                  <a:noFill/>
                </a:ln>
                <a:solidFill>
                  <a:srgbClr val="2AB4C8"/>
                </a:solidFill>
                <a:effectLst/>
                <a:uLnTx/>
                <a:uFillTx/>
                <a:latin typeface="Calibri" panose="020F0502020204030204"/>
                <a:ea typeface="+mn-ea"/>
                <a:cs typeface="+mn-cs"/>
              </a:rPr>
              <a:t>Draft Investment Plan - Preview</a:t>
            </a:r>
            <a:endParaRPr kumimoji="0" lang="en-US" sz="1400" b="1" i="1" u="none" strike="noStrike" kern="1200" cap="none" spc="0" normalizeH="0" baseline="0" noProof="0">
              <a:ln>
                <a:noFill/>
              </a:ln>
              <a:solidFill>
                <a:srgbClr val="2AB4C8"/>
              </a:solidFill>
              <a:effectLst/>
              <a:uLnTx/>
              <a:uFillTx/>
              <a:latin typeface="Calibri" panose="020F0502020204030204"/>
              <a:ea typeface="Calibri"/>
              <a:cs typeface="Calibri"/>
            </a:endParaRPr>
          </a:p>
          <a:p>
            <a:pPr marL="690245" marR="0" lvl="3" indent="-233045" algn="l" defTabSz="4572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0" u="none" strike="noStrike" kern="1200" cap="none" spc="0" normalizeH="0" baseline="0" noProof="0">
              <a:ln>
                <a:noFill/>
              </a:ln>
              <a:solidFill>
                <a:srgbClr val="00B4BD"/>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Board Meeting</a:t>
            </a: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Thursday, November 30, 10am                                                                        </a:t>
            </a:r>
            <a:r>
              <a:rPr kumimoji="0" lang="en-US" sz="1400" b="1" i="1" u="none" strike="noStrike" kern="1200" cap="none" spc="0" normalizeH="0" baseline="0" noProof="0">
                <a:ln>
                  <a:noFill/>
                </a:ln>
                <a:solidFill>
                  <a:srgbClr val="2AB4C8"/>
                </a:solidFill>
                <a:effectLst/>
                <a:uLnTx/>
                <a:uFillTx/>
                <a:latin typeface="Calibri" panose="020F0502020204030204"/>
                <a:ea typeface="Calibri"/>
                <a:cs typeface="Calibri"/>
              </a:rPr>
              <a:t>Draft Investment Plan - Preview</a:t>
            </a:r>
            <a:endParaRPr kumimoji="0" lang="en-US" sz="1400" b="0" i="0" u="none" strike="noStrike" kern="1200" cap="none" spc="0" normalizeH="0" baseline="0" noProof="0">
              <a:ln>
                <a:noFill/>
              </a:ln>
              <a:solidFill>
                <a:srgbClr val="2AB4C8"/>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endParaRPr kumimoji="0" lang="en-US" sz="1100" b="0" i="1"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Executive Committee Meeting</a:t>
            </a:r>
            <a:endParaRPr kumimoji="0" lang="en-US" sz="1400" b="0"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Thursday, January 18, 11am</a:t>
            </a:r>
          </a:p>
          <a:p>
            <a:pPr marL="0" marR="0" lvl="0" indent="0" algn="l" defTabSz="457200" rtl="0" eaLnBrk="1" fontAlgn="auto" latinLnBrk="0" hangingPunct="1">
              <a:lnSpc>
                <a:spcPct val="100000"/>
              </a:lnSpc>
              <a:spcBef>
                <a:spcPts val="0"/>
              </a:spcBef>
              <a:spcAft>
                <a:spcPts val="0"/>
              </a:spcAft>
              <a:buClrTx/>
              <a:buSzPct val="90000"/>
              <a:buFont typeface="System Font Regular"/>
              <a:buNone/>
              <a:tabLst/>
              <a:defRPr/>
            </a:pPr>
            <a:r>
              <a:rPr kumimoji="0" lang="en-US" sz="1400" b="1" i="1" u="none" strike="noStrike" kern="1200" cap="none" spc="0" normalizeH="0" baseline="0" noProof="0">
                <a:ln>
                  <a:noFill/>
                </a:ln>
                <a:solidFill>
                  <a:srgbClr val="2AB4C8"/>
                </a:solidFill>
                <a:effectLst/>
                <a:uLnTx/>
                <a:uFillTx/>
                <a:latin typeface="Calibri" panose="020F0502020204030204"/>
                <a:ea typeface="+mn-ea"/>
                <a:cs typeface="+mn-cs"/>
              </a:rPr>
              <a:t>Draft Investment Plan</a:t>
            </a:r>
            <a:endParaRPr kumimoji="0" lang="en-US" sz="1400" b="1" i="1" u="none" strike="noStrike" kern="1200" cap="none" spc="0" normalizeH="0" baseline="0" noProof="0">
              <a:ln>
                <a:noFill/>
              </a:ln>
              <a:solidFill>
                <a:srgbClr val="2AB4C8"/>
              </a:solidFill>
              <a:effectLst/>
              <a:uLnTx/>
              <a:uFillTx/>
              <a:latin typeface="Calibri" panose="020F0502020204030204"/>
              <a:ea typeface="Calibri"/>
              <a:cs typeface="Calibri"/>
            </a:endParaRPr>
          </a:p>
          <a:p>
            <a:pPr marL="690245" marR="0" lvl="3" indent="-233045" algn="l" defTabSz="4572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0" u="none" strike="noStrike" kern="1200" cap="none" spc="0" normalizeH="0" baseline="0" noProof="0">
              <a:ln>
                <a:noFill/>
              </a:ln>
              <a:solidFill>
                <a:srgbClr val="00B4BD"/>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Board Meeting</a:t>
            </a: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Thursday, January 25, 10am</a:t>
            </a:r>
          </a:p>
          <a:p>
            <a:pPr marL="0" marR="0" lvl="0" indent="0" algn="l" defTabSz="914400" rtl="0" eaLnBrk="1" fontAlgn="auto" latinLnBrk="0" hangingPunct="1">
              <a:lnSpc>
                <a:spcPct val="100000"/>
              </a:lnSpc>
              <a:spcBef>
                <a:spcPts val="0"/>
              </a:spcBef>
              <a:spcAft>
                <a:spcPts val="0"/>
              </a:spcAft>
              <a:buClrTx/>
              <a:buSzPct val="90000"/>
              <a:buFont typeface="System Font Regular"/>
              <a:buNone/>
              <a:tabLst/>
              <a:defRPr/>
            </a:pPr>
            <a:r>
              <a:rPr kumimoji="0" lang="en-US" sz="1400" b="1" i="1" u="none" strike="noStrike" kern="1200" cap="none" spc="0" normalizeH="0" baseline="0" noProof="0">
                <a:ln>
                  <a:noFill/>
                </a:ln>
                <a:solidFill>
                  <a:srgbClr val="2AB4C8"/>
                </a:solidFill>
                <a:effectLst/>
                <a:uLnTx/>
                <a:uFillTx/>
                <a:latin typeface="Calibri" panose="020F0502020204030204"/>
                <a:ea typeface="Calibri" panose="020F0502020204030204"/>
                <a:cs typeface="Calibri" panose="020F0502020204030204"/>
              </a:rPr>
              <a:t>Draft Investment Plan</a:t>
            </a:r>
            <a:endParaRPr kumimoji="0" lang="en-US" sz="1400" b="0" i="0" u="none" strike="noStrike" kern="1200" cap="none" spc="0" normalizeH="0" baseline="0" noProof="0">
              <a:ln>
                <a:noFill/>
              </a:ln>
              <a:solidFill>
                <a:srgbClr val="2AB4C8"/>
              </a:solidFill>
              <a:effectLst/>
              <a:uLnTx/>
              <a:uFillTx/>
              <a:latin typeface="Calibri" panose="020F0502020204030204"/>
              <a:ea typeface="+mn-ea"/>
              <a:cs typeface="+mn-cs"/>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2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0"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690245" marR="0" lvl="3" indent="-233045" algn="l"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400" b="1" i="1"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s-ES_tradnl" sz="1400" b="1" i="1" u="none" strike="noStrike" kern="1200" cap="none" spc="0" normalizeH="0" baseline="0" noProof="0">
              <a:ln>
                <a:noFill/>
              </a:ln>
              <a:solidFill>
                <a:srgbClr val="00B4BD"/>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536892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2803365"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3079803"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2807533"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3218491"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1724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A874B-6B72-3865-BE43-10CE684088FB}"/>
              </a:ext>
            </a:extLst>
          </p:cNvPr>
          <p:cNvSpPr>
            <a:spLocks noGrp="1"/>
          </p:cNvSpPr>
          <p:nvPr>
            <p:ph type="sldNum" sz="quarter" idx="12"/>
          </p:nvPr>
        </p:nvSpPr>
        <p:spPr/>
        <p:txBody>
          <a:bodyPr/>
          <a:lstStyle/>
          <a:p>
            <a:fld id="{2429C633-AF9B-9840-B7F1-7587910FEF71}" type="slidenum">
              <a:rPr lang="en-US" smtClean="0"/>
              <a:pPr/>
              <a:t>31</a:t>
            </a:fld>
            <a:endParaRPr lang="en-US"/>
          </a:p>
        </p:txBody>
      </p:sp>
      <p:sp>
        <p:nvSpPr>
          <p:cNvPr id="5" name="Title 1">
            <a:extLst>
              <a:ext uri="{FF2B5EF4-FFF2-40B4-BE49-F238E27FC236}">
                <a16:creationId xmlns:a16="http://schemas.microsoft.com/office/drawing/2014/main" id="{A78C8148-CCB9-3B08-9379-B991C0476484}"/>
              </a:ext>
            </a:extLst>
          </p:cNvPr>
          <p:cNvSpPr txBox="1">
            <a:spLocks/>
          </p:cNvSpPr>
          <p:nvPr/>
        </p:nvSpPr>
        <p:spPr>
          <a:xfrm>
            <a:off x="337705" y="243081"/>
            <a:ext cx="904563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Issues for Future Discussion</a:t>
            </a:r>
          </a:p>
        </p:txBody>
      </p:sp>
      <p:sp>
        <p:nvSpPr>
          <p:cNvPr id="7" name="TextBox 6">
            <a:extLst>
              <a:ext uri="{FF2B5EF4-FFF2-40B4-BE49-F238E27FC236}">
                <a16:creationId xmlns:a16="http://schemas.microsoft.com/office/drawing/2014/main" id="{D9519FE2-7FE6-193D-CBF4-BB26569254BA}"/>
              </a:ext>
            </a:extLst>
          </p:cNvPr>
          <p:cNvSpPr txBox="1"/>
          <p:nvPr/>
        </p:nvSpPr>
        <p:spPr>
          <a:xfrm>
            <a:off x="496621" y="1039217"/>
            <a:ext cx="1091440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 early August, Governor Newsom directed the Office of Business and Economic Development (GO-Biz) to create a Hydrogen Market Development Strategy for California to help guide the state’s clean, renewable hydrogen market. </a:t>
            </a:r>
            <a:endParaRPr lang="en-US"/>
          </a:p>
          <a:p>
            <a:endParaRPr lang="en-US">
              <a:ea typeface="+mn-lt"/>
              <a:cs typeface="+mn-lt"/>
            </a:endParaRPr>
          </a:p>
          <a:p>
            <a:r>
              <a:rPr lang="en-US">
                <a:ea typeface="+mn-lt"/>
                <a:cs typeface="+mn-lt"/>
              </a:rPr>
              <a:t>The strategy will be designed to: </a:t>
            </a:r>
            <a:endParaRPr lang="en-US"/>
          </a:p>
          <a:p>
            <a:pPr marL="285750" indent="-285750">
              <a:buFont typeface="Arial"/>
              <a:buChar char="•"/>
            </a:pPr>
            <a:r>
              <a:rPr lang="en-US">
                <a:ea typeface="+mn-lt"/>
                <a:cs typeface="+mn-lt"/>
              </a:rPr>
              <a:t>Focus on leveraging hydrogen to accelerate clean energy deployment and decarbonize the state’s transportation and industrial sectors; </a:t>
            </a:r>
          </a:p>
          <a:p>
            <a:pPr marL="285750" indent="-285750">
              <a:buFont typeface="Arial"/>
              <a:buChar char="•"/>
            </a:pPr>
            <a:r>
              <a:rPr lang="en-US">
                <a:ea typeface="+mn-lt"/>
                <a:cs typeface="+mn-lt"/>
              </a:rPr>
              <a:t>Build on the 2022 Scoping Plan while leveraging the upcoming SB 1075 hydrogen report and ARCHES’ (Alliance for Renewable Clean Hydrogen Energy Systems) cross sector, multi-stakeholder hydrogen market white papers; </a:t>
            </a:r>
          </a:p>
          <a:p>
            <a:pPr marL="285750" indent="-285750">
              <a:buFont typeface="Arial"/>
              <a:buChar char="•"/>
            </a:pPr>
            <a:r>
              <a:rPr lang="en-US">
                <a:ea typeface="+mn-lt"/>
                <a:cs typeface="+mn-lt"/>
              </a:rPr>
              <a:t>Define state agencies roles and responsibilities, including CARB, CEC, and the Public Utilities Commission; </a:t>
            </a:r>
          </a:p>
          <a:p>
            <a:pPr marL="285750" indent="-285750">
              <a:buFont typeface="Arial"/>
              <a:buChar char="•"/>
            </a:pPr>
            <a:r>
              <a:rPr lang="en-US">
                <a:ea typeface="+mn-lt"/>
                <a:cs typeface="+mn-lt"/>
              </a:rPr>
              <a:t>Identify shared strategies to deliver projects, which may include new financing models, permitting modifications, and procurement initiatives; </a:t>
            </a:r>
          </a:p>
          <a:p>
            <a:pPr marL="285750" indent="-285750">
              <a:buFont typeface="Arial"/>
              <a:buChar char="•"/>
            </a:pPr>
            <a:r>
              <a:rPr lang="en-US">
                <a:ea typeface="+mn-lt"/>
                <a:cs typeface="+mn-lt"/>
              </a:rPr>
              <a:t>Engage relevant stakeholders, including local communities, to advance equity and deliver environmental and economic benefits; and </a:t>
            </a:r>
          </a:p>
          <a:p>
            <a:pPr marL="285750" indent="-285750">
              <a:buFont typeface="Arial"/>
              <a:buChar char="•"/>
            </a:pPr>
            <a:r>
              <a:rPr lang="en-US">
                <a:ea typeface="+mn-lt"/>
                <a:cs typeface="+mn-lt"/>
              </a:rPr>
              <a:t>Ensure state agencies and partners continue to move in the same direction to accelerate the use of renewable energy throughout California’s economy and increase the resilience and reliability of the state’s energy system. </a:t>
            </a:r>
          </a:p>
          <a:p>
            <a:endParaRPr lang="en-US">
              <a:ea typeface="+mn-lt"/>
              <a:cs typeface="+mn-lt"/>
            </a:endParaRPr>
          </a:p>
          <a:p>
            <a:r>
              <a:rPr lang="en-US">
                <a:ea typeface="+mn-lt"/>
                <a:cs typeface="+mn-lt"/>
              </a:rPr>
              <a:t>For more information, please visit </a:t>
            </a:r>
            <a:r>
              <a:rPr lang="en-US">
                <a:ea typeface="+mn-lt"/>
                <a:cs typeface="+mn-lt"/>
                <a:hlinkClick r:id="rId3"/>
              </a:rPr>
              <a:t>https://www.gov.ca.gov/wp-content/uploads/2023/08/Letter-to-Director-Meyers.pdf</a:t>
            </a:r>
            <a:endParaRPr lang="en-US">
              <a:ea typeface="+mn-lt"/>
              <a:cs typeface="+mn-lt"/>
            </a:endParaRPr>
          </a:p>
          <a:p>
            <a:endParaRPr lang="en-US">
              <a:ea typeface="Calibri"/>
              <a:cs typeface="Calibri"/>
            </a:endParaRPr>
          </a:p>
        </p:txBody>
      </p:sp>
    </p:spTree>
    <p:extLst>
      <p:ext uri="{BB962C8B-B14F-4D97-AF65-F5344CB8AC3E}">
        <p14:creationId xmlns:p14="http://schemas.microsoft.com/office/powerpoint/2010/main" val="2866202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30247" y="2077276"/>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#5: Status Report on Recent Funding Opportunities</a:t>
            </a:r>
            <a:endParaRPr lang="en-US" sz="4000">
              <a:solidFill>
                <a:schemeClr val="bg1"/>
              </a:solidFill>
              <a:cs typeface="Calibri"/>
            </a:endParaRPr>
          </a:p>
        </p:txBody>
      </p:sp>
    </p:spTree>
    <p:extLst>
      <p:ext uri="{BB962C8B-B14F-4D97-AF65-F5344CB8AC3E}">
        <p14:creationId xmlns:p14="http://schemas.microsoft.com/office/powerpoint/2010/main" val="307319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33</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Funding &amp; Regulatory Updates </a:t>
            </a:r>
            <a:endParaRPr lang="en-US"/>
          </a:p>
        </p:txBody>
      </p:sp>
      <p:sp>
        <p:nvSpPr>
          <p:cNvPr id="2" name="TextBox 1">
            <a:extLst>
              <a:ext uri="{FF2B5EF4-FFF2-40B4-BE49-F238E27FC236}">
                <a16:creationId xmlns:a16="http://schemas.microsoft.com/office/drawing/2014/main" id="{CBB7B5D1-1A0B-AED4-2C59-F571EDF7DA0B}"/>
              </a:ext>
            </a:extLst>
          </p:cNvPr>
          <p:cNvSpPr txBox="1"/>
          <p:nvPr/>
        </p:nvSpPr>
        <p:spPr>
          <a:xfrm>
            <a:off x="390359" y="1004640"/>
            <a:ext cx="11409096"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panose="020F0502020204030204"/>
                <a:cs typeface="Calibri"/>
              </a:rPr>
              <a:t>2023-24</a:t>
            </a:r>
            <a:endParaRPr lang="en-US">
              <a:solidFill>
                <a:srgbClr val="2FA596"/>
              </a:solidFill>
              <a:ea typeface="Calibri" panose="020F0502020204030204"/>
              <a:cs typeface="Calibri"/>
            </a:endParaRPr>
          </a:p>
          <a:p>
            <a:pPr marL="285750" indent="-285750">
              <a:buFont typeface="Arial"/>
              <a:buChar char="•"/>
            </a:pPr>
            <a:r>
              <a:rPr lang="en-US">
                <a:ea typeface="Calibri"/>
                <a:cs typeface="Calibri"/>
              </a:rPr>
              <a:t>$847 million for ZEVs</a:t>
            </a:r>
          </a:p>
          <a:p>
            <a:pPr marL="742950" lvl="1" indent="-285750">
              <a:buFont typeface="Arial"/>
              <a:buChar char="•"/>
            </a:pPr>
            <a:r>
              <a:rPr lang="en-US">
                <a:solidFill>
                  <a:srgbClr val="000000"/>
                </a:solidFill>
                <a:ea typeface="Calibri"/>
                <a:cs typeface="Calibri"/>
              </a:rPr>
              <a:t>Includes $165 million for drayage trucks and infrastructure at CARB and CEC</a:t>
            </a:r>
          </a:p>
          <a:p>
            <a:pPr marL="285750" indent="-285750">
              <a:buFont typeface="Arial"/>
              <a:buChar char="•"/>
            </a:pPr>
            <a:r>
              <a:rPr lang="en-US">
                <a:solidFill>
                  <a:srgbClr val="000000"/>
                </a:solidFill>
                <a:ea typeface="Calibri"/>
                <a:cs typeface="Calibri"/>
              </a:rPr>
              <a:t>SB 125</a:t>
            </a:r>
          </a:p>
          <a:p>
            <a:pPr marL="742950" lvl="1" indent="-285750">
              <a:buFont typeface="Arial"/>
              <a:buChar char="•"/>
            </a:pPr>
            <a:r>
              <a:rPr lang="en-US">
                <a:solidFill>
                  <a:srgbClr val="000000"/>
                </a:solidFill>
                <a:latin typeface="Calibri"/>
                <a:ea typeface="Verdana"/>
                <a:cs typeface="Calibri"/>
              </a:rPr>
              <a:t>The bill would establish the Zero-Emission Transit Capital Program under the administration of the Transportation Agency and would require funds appropriated under the program to be allocated to regional transportation planning agencies pursuant to a population-based formula and another formula based on transit operator revenues within the jurisdiction of those regional transportation planning agencies, as specified. The bill would authorize a regional transportation planning agency, subject to the requirements described below, to fund zero-emission transit equipment and transit operating expenditures, as specified.</a:t>
            </a:r>
            <a:endParaRPr lang="en-US">
              <a:solidFill>
                <a:srgbClr val="000000"/>
              </a:solidFill>
              <a:latin typeface="Calibri"/>
              <a:ea typeface="Calibri" panose="020F0502020204030204"/>
              <a:cs typeface="Calibri"/>
            </a:endParaRPr>
          </a:p>
          <a:p>
            <a:pPr marL="285750" indent="-285750">
              <a:buFont typeface="Arial"/>
              <a:buChar char="•"/>
            </a:pPr>
            <a:r>
              <a:rPr lang="en-US">
                <a:solidFill>
                  <a:srgbClr val="000000"/>
                </a:solidFill>
                <a:ea typeface="Calibri"/>
                <a:cs typeface="Calibri"/>
              </a:rPr>
              <a:t>SB 149</a:t>
            </a:r>
          </a:p>
          <a:p>
            <a:pPr marL="742950" lvl="1" indent="-285750">
              <a:buFont typeface="Arial"/>
              <a:buChar char="•"/>
            </a:pPr>
            <a:r>
              <a:rPr lang="en-US">
                <a:solidFill>
                  <a:srgbClr val="000000"/>
                </a:solidFill>
                <a:ea typeface="Calibri"/>
                <a:cs typeface="Calibri"/>
              </a:rPr>
              <a:t>The bill aims to provide unique streamlining benefits to critical infrastructure projects. To receive these benefits, applicants must bear the cost of expedited record preparation required for streamlined proceedings. They must also fund GHG analyses and meet stringent GHG reduction requirements. </a:t>
            </a:r>
          </a:p>
          <a:p>
            <a:pPr marL="742950" lvl="1" indent="-285750">
              <a:buFont typeface="Arial"/>
              <a:buChar char="•"/>
            </a:pPr>
            <a:r>
              <a:rPr lang="en-US">
                <a:ea typeface="Calibri" panose="020F0502020204030204"/>
                <a:cs typeface="Calibri"/>
              </a:rPr>
              <a:t>Provides for resolution of CEQA challenges within 270 days.</a:t>
            </a:r>
            <a:endParaRPr lang="en-US"/>
          </a:p>
          <a:p>
            <a:pPr marL="342900" indent="-342900">
              <a:buFont typeface="Arial"/>
              <a:buChar char="•"/>
            </a:pPr>
            <a:endParaRPr lang="en-US" sz="2300">
              <a:solidFill>
                <a:srgbClr val="2FA596"/>
              </a:solidFill>
              <a:ea typeface="Calibri" panose="020F0502020204030204"/>
              <a:cs typeface="Calibri"/>
            </a:endParaRPr>
          </a:p>
          <a:p>
            <a:endParaRPr lang="en-US" sz="2300">
              <a:solidFill>
                <a:srgbClr val="2FA596"/>
              </a:solidFill>
              <a:ea typeface="Calibri" panose="020F0502020204030204"/>
              <a:cs typeface="Calibri"/>
            </a:endParaRPr>
          </a:p>
        </p:txBody>
      </p:sp>
    </p:spTree>
    <p:extLst>
      <p:ext uri="{BB962C8B-B14F-4D97-AF65-F5344CB8AC3E}">
        <p14:creationId xmlns:p14="http://schemas.microsoft.com/office/powerpoint/2010/main" val="378861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34</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Funding Updates: State Budget 2023-24</a:t>
            </a:r>
            <a:endParaRPr lang="en-US"/>
          </a:p>
        </p:txBody>
      </p:sp>
      <p:sp>
        <p:nvSpPr>
          <p:cNvPr id="2" name="TextBox 1">
            <a:extLst>
              <a:ext uri="{FF2B5EF4-FFF2-40B4-BE49-F238E27FC236}">
                <a16:creationId xmlns:a16="http://schemas.microsoft.com/office/drawing/2014/main" id="{CBB7B5D1-1A0B-AED4-2C59-F571EDF7DA0B}"/>
              </a:ext>
            </a:extLst>
          </p:cNvPr>
          <p:cNvSpPr txBox="1"/>
          <p:nvPr/>
        </p:nvSpPr>
        <p:spPr>
          <a:xfrm>
            <a:off x="653595" y="976931"/>
            <a:ext cx="11409096"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cs typeface="Calibri"/>
              </a:rPr>
              <a:t>What's</a:t>
            </a:r>
            <a:r>
              <a:rPr lang="en-US" b="1" u="sng"/>
              <a:t> happening now</a:t>
            </a:r>
          </a:p>
          <a:p>
            <a:r>
              <a:rPr lang="en-US" b="1" u="sng">
                <a:cs typeface="Calibri"/>
              </a:rPr>
              <a:t>Governor's budget</a:t>
            </a:r>
          </a:p>
          <a:p>
            <a:r>
              <a:rPr lang="en-US" b="1" u="sng">
                <a:cs typeface="Calibri"/>
              </a:rPr>
              <a:t>Recent funding opportunities</a:t>
            </a:r>
          </a:p>
          <a:p>
            <a:endParaRPr lang="en-US" b="1" u="sng">
              <a:cs typeface="Calibri"/>
            </a:endParaRPr>
          </a:p>
          <a:p>
            <a:r>
              <a:rPr lang="en-US" b="1" u="sng">
                <a:cs typeface="Calibri"/>
              </a:rPr>
              <a:t>AB 365 - </a:t>
            </a:r>
            <a:r>
              <a:rPr lang="en-US">
                <a:solidFill>
                  <a:srgbClr val="2FA596"/>
                </a:solidFill>
                <a:ea typeface="+mn-lt"/>
                <a:cs typeface="+mn-lt"/>
              </a:rPr>
              <a:t>Sales Tax Exclusion for Zero-Emission and Near-Zero-Emission Drayage Trucks</a:t>
            </a:r>
          </a:p>
          <a:p>
            <a:pPr marL="342900" indent="-342900">
              <a:buFont typeface="Arial"/>
              <a:buChar char="•"/>
            </a:pPr>
            <a:r>
              <a:rPr lang="en-US">
                <a:solidFill>
                  <a:srgbClr val="2FA596"/>
                </a:solidFill>
                <a:ea typeface="+mn-lt"/>
                <a:cs typeface="+mn-lt"/>
                <a:hlinkClick r:id="rId6"/>
              </a:rPr>
              <a:t>https://ww2.arb.ca.gov/2022-assembly-bill-365-odonnell-patrick-sales-tax-exclusion-zero-emission-and-near-zero-emission</a:t>
            </a:r>
            <a:endParaRPr lang="en-US">
              <a:solidFill>
                <a:srgbClr val="2FA596"/>
              </a:solidFill>
              <a:cs typeface="Calibri"/>
            </a:endParaRPr>
          </a:p>
          <a:p>
            <a:pPr marL="800100" lvl="1" indent="-342900">
              <a:buFont typeface="Arial"/>
              <a:buChar char="•"/>
            </a:pPr>
            <a:r>
              <a:rPr lang="en-US">
                <a:cs typeface="Calibri"/>
              </a:rPr>
              <a:t>O'Donnell's office</a:t>
            </a:r>
          </a:p>
          <a:p>
            <a:r>
              <a:rPr lang="en-US" b="1">
                <a:solidFill>
                  <a:srgbClr val="000000"/>
                </a:solidFill>
                <a:cs typeface="Calibri"/>
              </a:rPr>
              <a:t>AB 95</a:t>
            </a:r>
            <a:r>
              <a:rPr lang="en-US">
                <a:solidFill>
                  <a:srgbClr val="000000"/>
                </a:solidFill>
                <a:cs typeface="Calibri"/>
              </a:rPr>
              <a:t> </a:t>
            </a:r>
          </a:p>
          <a:p>
            <a:endParaRPr lang="en-US">
              <a:solidFill>
                <a:srgbClr val="2FA596"/>
              </a:solidFill>
              <a:cs typeface="Calibri"/>
            </a:endParaRPr>
          </a:p>
          <a:p>
            <a:pPr marL="342900" indent="-342900">
              <a:buFont typeface="Arial"/>
              <a:buChar char="•"/>
            </a:pPr>
            <a:endParaRPr lang="en-US" sz="2300">
              <a:solidFill>
                <a:srgbClr val="2FA596"/>
              </a:solidFill>
              <a:cs typeface="Calibri"/>
            </a:endParaRPr>
          </a:p>
          <a:p>
            <a:pPr marL="342900" indent="-342900">
              <a:buFont typeface="Arial"/>
              <a:buChar char="•"/>
            </a:pPr>
            <a:endParaRPr lang="en-US" sz="2300">
              <a:solidFill>
                <a:srgbClr val="2FA596"/>
              </a:solidFill>
              <a:cs typeface="Calibri"/>
            </a:endParaRPr>
          </a:p>
          <a:p>
            <a:endParaRPr lang="en-US" sz="2300">
              <a:solidFill>
                <a:srgbClr val="2FA596"/>
              </a:solidFill>
              <a:cs typeface="Calibri"/>
            </a:endParaRPr>
          </a:p>
        </p:txBody>
      </p:sp>
    </p:spTree>
    <p:extLst>
      <p:ext uri="{BB962C8B-B14F-4D97-AF65-F5344CB8AC3E}">
        <p14:creationId xmlns:p14="http://schemas.microsoft.com/office/powerpoint/2010/main" val="1389134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63978"/>
            <a:ext cx="9045633" cy="429145"/>
          </a:xfrm>
        </p:spPr>
        <p:txBody>
          <a:bodyPr/>
          <a:lstStyle/>
          <a:p>
            <a:r>
              <a:rPr lang="en-US" sz="2800">
                <a:cs typeface="Calibri" panose="020F0502020204030204"/>
              </a:rPr>
              <a:t>Legislative Platform</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Regional Collaborative Overview</a:t>
            </a:r>
            <a:endParaRPr lang="en-US" sz="2000">
              <a:cs typeface="Calibri"/>
            </a:endParaRPr>
          </a:p>
          <a:p>
            <a:pPr lvl="1">
              <a:lnSpc>
                <a:spcPct val="120000"/>
              </a:lnSpc>
            </a:pPr>
            <a:r>
              <a:rPr lang="en-US" sz="2000">
                <a:solidFill>
                  <a:srgbClr val="242424"/>
                </a:solidFill>
                <a:ea typeface="+mn-lt"/>
                <a:cs typeface="+mn-lt"/>
              </a:rPr>
              <a:t>Create a working group to coordinate and collaborate with regional stakeholders to identify priority sites and streamline ZE infrastructure deployment</a:t>
            </a:r>
            <a:endParaRPr lang="en-US" sz="2000" b="1">
              <a:solidFill>
                <a:srgbClr val="242424"/>
              </a:solidFill>
              <a:ea typeface="+mn-lt"/>
              <a:cs typeface="+mn-lt"/>
            </a:endParaRPr>
          </a:p>
          <a:p>
            <a:pPr>
              <a:lnSpc>
                <a:spcPct val="120000"/>
              </a:lnSpc>
            </a:pPr>
            <a:r>
              <a:rPr lang="en-US" sz="2000" b="1">
                <a:ea typeface="+mn-lt"/>
                <a:cs typeface="+mn-lt"/>
              </a:rPr>
              <a:t>Electrical Transmission Facility Projects (</a:t>
            </a:r>
            <a:r>
              <a:rPr lang="en-US" sz="2000" b="1">
                <a:solidFill>
                  <a:srgbClr val="242424"/>
                </a:solidFill>
                <a:ea typeface="+mn-lt"/>
                <a:cs typeface="+mn-lt"/>
              </a:rPr>
              <a:t>SB 420)</a:t>
            </a:r>
            <a:endParaRPr lang="en-US" sz="1600" b="1">
              <a:ea typeface="+mn-lt"/>
              <a:cs typeface="+mn-lt"/>
            </a:endParaRPr>
          </a:p>
          <a:p>
            <a:pPr lvl="1"/>
            <a:r>
              <a:rPr lang="en-US" sz="2000">
                <a:solidFill>
                  <a:srgbClr val="242424"/>
                </a:solidFill>
                <a:ea typeface="+mn-lt"/>
                <a:cs typeface="+mn-lt"/>
              </a:rPr>
              <a:t>Streamlines regulatory approvals for electrical transmission projects</a:t>
            </a:r>
          </a:p>
          <a:p>
            <a:pPr lvl="1"/>
            <a:r>
              <a:rPr lang="en-US" sz="2000">
                <a:solidFill>
                  <a:srgbClr val="242424"/>
                </a:solidFill>
                <a:ea typeface="+mn-lt"/>
                <a:cs typeface="+mn-lt"/>
              </a:rPr>
              <a:t>Expedites grid capacity expansion to reduce delays</a:t>
            </a:r>
          </a:p>
          <a:p>
            <a:pPr lvl="1"/>
            <a:r>
              <a:rPr lang="en-US" sz="2000">
                <a:solidFill>
                  <a:srgbClr val="242424"/>
                </a:solidFill>
                <a:ea typeface="+mn-lt"/>
                <a:cs typeface="+mn-lt"/>
              </a:rPr>
              <a:t>Exempts rebuilding a new construction form certification requirements</a:t>
            </a:r>
          </a:p>
          <a:p>
            <a:pPr>
              <a:buFont typeface="System Font Regular" panose="020B0604020202020204" pitchFamily="34" charset="0"/>
              <a:buChar char="&gt;"/>
            </a:pPr>
            <a:r>
              <a:rPr lang="en-US" sz="2000" b="1">
                <a:solidFill>
                  <a:srgbClr val="242424"/>
                </a:solidFill>
                <a:ea typeface="+mn-lt"/>
                <a:cs typeface="+mn-lt"/>
              </a:rPr>
              <a:t>Funding support for large fleets</a:t>
            </a:r>
          </a:p>
          <a:p>
            <a:pPr lvl="1">
              <a:lnSpc>
                <a:spcPct val="150000"/>
              </a:lnSpc>
            </a:pPr>
            <a:r>
              <a:rPr lang="en-US" sz="2000">
                <a:solidFill>
                  <a:srgbClr val="242424"/>
                </a:solidFill>
                <a:ea typeface="+mn-lt"/>
                <a:cs typeface="+mn-lt"/>
              </a:rPr>
              <a:t>Consider creating a new zero-emission truck incentive program aimed at assisting high priority fleets with 100-500 trucks, who are subject to the Advanced Clean Fleets regulation</a:t>
            </a:r>
          </a:p>
          <a:p>
            <a:pPr>
              <a:buFont typeface="System Font Regular" panose="020B0604020202020204" pitchFamily="34" charset="0"/>
              <a:buChar char="&gt;"/>
            </a:pPr>
            <a:endParaRPr lang="en-US" sz="2000" b="1">
              <a:solidFill>
                <a:srgbClr val="242424"/>
              </a:solidFill>
              <a:ea typeface="+mn-lt"/>
              <a:cs typeface="+mn-lt"/>
            </a:endParaRP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35</a:t>
            </a:fld>
            <a:endParaRPr lang="en-US"/>
          </a:p>
        </p:txBody>
      </p:sp>
    </p:spTree>
    <p:extLst>
      <p:ext uri="{BB962C8B-B14F-4D97-AF65-F5344CB8AC3E}">
        <p14:creationId xmlns:p14="http://schemas.microsoft.com/office/powerpoint/2010/main" val="3971003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63978"/>
            <a:ext cx="9045633" cy="429145"/>
          </a:xfrm>
        </p:spPr>
        <p:txBody>
          <a:bodyPr/>
          <a:lstStyle/>
          <a:p>
            <a:r>
              <a:rPr lang="en-US" sz="2800">
                <a:cs typeface="Calibri"/>
              </a:rPr>
              <a:t>Legislative Platform: Timing </a:t>
            </a:r>
            <a:br>
              <a:rPr lang="en-US" sz="2800">
                <a:cs typeface="Calibri"/>
              </a:rPr>
            </a:br>
            <a:r>
              <a:rPr lang="en-US" sz="2800">
                <a:cs typeface="Calibri"/>
              </a:rPr>
              <a:t>SB 420: </a:t>
            </a:r>
            <a:r>
              <a:rPr lang="en-US" sz="2800">
                <a:latin typeface="Calibri"/>
                <a:ea typeface="Verdana"/>
                <a:cs typeface="Calibri"/>
              </a:rPr>
              <a:t>Electricity: Electrical Transmission Facility Projects</a:t>
            </a:r>
            <a:endParaRPr lang="en-US" sz="1600">
              <a:latin typeface="Calibri"/>
              <a:ea typeface="Verdana"/>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Streamlines regulatory approvals for electrical transmission projects</a:t>
            </a:r>
          </a:p>
          <a:p>
            <a:pPr lvl="1"/>
            <a:r>
              <a:rPr lang="en-US" sz="2000">
                <a:solidFill>
                  <a:srgbClr val="242424"/>
                </a:solidFill>
                <a:ea typeface="+mn-lt"/>
                <a:cs typeface="+mn-lt"/>
              </a:rPr>
              <a:t>Expedites grid capacity expansion to reduce delays</a:t>
            </a:r>
          </a:p>
          <a:p>
            <a:pPr lvl="1"/>
            <a:r>
              <a:rPr lang="en-US" sz="2000">
                <a:solidFill>
                  <a:srgbClr val="242424"/>
                </a:solidFill>
                <a:ea typeface="+mn-lt"/>
                <a:cs typeface="+mn-lt"/>
              </a:rPr>
              <a:t>Exempts rebuilding a new construction form certification requirements</a:t>
            </a:r>
          </a:p>
          <a:p>
            <a:pPr lvl="1"/>
            <a:endParaRPr lang="en-US" sz="2000">
              <a:solidFill>
                <a:srgbClr val="242424"/>
              </a:solidFill>
              <a:ea typeface="+mn-lt"/>
              <a:cs typeface="+mn-lt"/>
            </a:endParaRPr>
          </a:p>
          <a:p>
            <a:pPr>
              <a:buFont typeface="System Font Regular" panose="020B0604020202020204" pitchFamily="34" charset="0"/>
              <a:buChar char="&gt;"/>
            </a:pPr>
            <a:r>
              <a:rPr lang="en-US" sz="2000" b="1">
                <a:solidFill>
                  <a:srgbClr val="242424"/>
                </a:solidFill>
                <a:ea typeface="+mn-lt"/>
                <a:cs typeface="+mn-lt"/>
              </a:rPr>
              <a:t>Relevance</a:t>
            </a:r>
          </a:p>
          <a:p>
            <a:pPr lvl="1">
              <a:lnSpc>
                <a:spcPct val="100000"/>
              </a:lnSpc>
            </a:pPr>
            <a:r>
              <a:rPr lang="en-US" sz="2000">
                <a:solidFill>
                  <a:srgbClr val="000000"/>
                </a:solidFill>
                <a:ea typeface="+mn-lt"/>
                <a:cs typeface="+mn-lt"/>
              </a:rPr>
              <a:t>Expanding grid capacity to meet the demand for charging ZE Trucks is a critical component to achieve zero-emissions from medium and heavy-duty vehicles by 2045 and drayage trucks by 2035.</a:t>
            </a:r>
            <a:endParaRPr lang="en-US" sz="2000">
              <a:solidFill>
                <a:srgbClr val="242424"/>
              </a:solidFill>
              <a:ea typeface="+mn-lt"/>
              <a:cs typeface="+mn-lt"/>
            </a:endParaRPr>
          </a:p>
          <a:p>
            <a:pPr lvl="1">
              <a:lnSpc>
                <a:spcPct val="100000"/>
              </a:lnSpc>
            </a:pPr>
            <a:r>
              <a:rPr lang="en-US" sz="2000">
                <a:solidFill>
                  <a:srgbClr val="242424"/>
                </a:solidFill>
                <a:ea typeface="+mn-lt"/>
                <a:cs typeface="+mn-lt"/>
              </a:rPr>
              <a:t>Reduces implementation timeline by 2-3 years</a:t>
            </a:r>
            <a:endParaRPr lang="en-US">
              <a:cs typeface="Calibri" panose="020F0502020204030204"/>
            </a:endParaRP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Utilities, including Southern California Edison and LADWP</a:t>
            </a:r>
          </a:p>
          <a:p>
            <a:pPr lvl="1"/>
            <a:r>
              <a:rPr lang="en-US" sz="2000">
                <a:solidFill>
                  <a:srgbClr val="242424"/>
                </a:solidFill>
                <a:ea typeface="+mn-lt"/>
                <a:cs typeface="+mn-lt"/>
              </a:rPr>
              <a:t>Harbor Trucking Association and California Trucking Association</a:t>
            </a:r>
          </a:p>
          <a:p>
            <a:pPr lvl="1"/>
            <a:r>
              <a:rPr lang="en-US" sz="2000">
                <a:solidFill>
                  <a:srgbClr val="242424"/>
                </a:solidFill>
                <a:ea typeface="+mn-lt"/>
                <a:cs typeface="+mn-lt"/>
              </a:rPr>
              <a:t>City of LA</a:t>
            </a: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36</a:t>
            </a:fld>
            <a:endParaRPr lang="en-US"/>
          </a:p>
        </p:txBody>
      </p:sp>
    </p:spTree>
    <p:extLst>
      <p:ext uri="{BB962C8B-B14F-4D97-AF65-F5344CB8AC3E}">
        <p14:creationId xmlns:p14="http://schemas.microsoft.com/office/powerpoint/2010/main" val="1379652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486F-D143-4958-D173-279F2E540227}"/>
              </a:ext>
            </a:extLst>
          </p:cNvPr>
          <p:cNvSpPr>
            <a:spLocks noGrp="1"/>
          </p:cNvSpPr>
          <p:nvPr>
            <p:ph type="title"/>
          </p:nvPr>
        </p:nvSpPr>
        <p:spPr>
          <a:xfrm>
            <a:off x="381000" y="285749"/>
            <a:ext cx="10393388" cy="429145"/>
          </a:xfrm>
        </p:spPr>
        <p:txBody>
          <a:bodyPr/>
          <a:lstStyle/>
          <a:p>
            <a:r>
              <a:rPr lang="en-US">
                <a:ea typeface="Calibri"/>
                <a:cs typeface="Calibri"/>
              </a:rPr>
              <a:t>Station Development Stages/State Level Strategic Actions </a:t>
            </a:r>
            <a:endParaRPr lang="en-US"/>
          </a:p>
        </p:txBody>
      </p:sp>
      <p:sp>
        <p:nvSpPr>
          <p:cNvPr id="3" name="Content Placeholder 2">
            <a:extLst>
              <a:ext uri="{FF2B5EF4-FFF2-40B4-BE49-F238E27FC236}">
                <a16:creationId xmlns:a16="http://schemas.microsoft.com/office/drawing/2014/main" id="{39AC1F3F-F3E1-686C-FD4F-B65170BEB8C2}"/>
              </a:ext>
            </a:extLst>
          </p:cNvPr>
          <p:cNvSpPr>
            <a:spLocks noGrp="1"/>
          </p:cNvSpPr>
          <p:nvPr>
            <p:ph idx="1"/>
          </p:nvPr>
        </p:nvSpPr>
        <p:spPr/>
        <p:txBody>
          <a:bodyPr vert="horz" lIns="91440" tIns="45720" rIns="91440" bIns="45720" rtlCol="0" anchor="t">
            <a:normAutofit/>
          </a:bodyPr>
          <a:lstStyle/>
          <a:p>
            <a:r>
              <a:rPr lang="en-US">
                <a:latin typeface="Arial"/>
                <a:ea typeface="Calibri"/>
                <a:cs typeface="Arial"/>
              </a:rPr>
              <a:t>Project Development</a:t>
            </a:r>
          </a:p>
          <a:p>
            <a:pPr lvl="1">
              <a:buFont typeface="Arial"/>
              <a:buChar char="•"/>
            </a:pPr>
            <a:r>
              <a:rPr lang="en-US">
                <a:latin typeface="Arial"/>
                <a:ea typeface="Calibri"/>
                <a:cs typeface="Arial"/>
              </a:rPr>
              <a:t>Explore shortening public state agency application process for funding where feasible</a:t>
            </a:r>
          </a:p>
          <a:p>
            <a:pPr lvl="1">
              <a:buFont typeface="Arial"/>
              <a:buChar char="•"/>
            </a:pPr>
            <a:r>
              <a:rPr lang="en-US">
                <a:latin typeface="Arial"/>
                <a:ea typeface="Calibri"/>
                <a:cs typeface="Arial"/>
              </a:rPr>
              <a:t>Refine existing funding programs to incentivize zero-emission freight infrastructure where possible</a:t>
            </a:r>
          </a:p>
          <a:p>
            <a:r>
              <a:rPr lang="en-US">
                <a:latin typeface="Arial"/>
                <a:ea typeface="Calibri"/>
                <a:cs typeface="Arial"/>
              </a:rPr>
              <a:t>Funding/Financing awarded</a:t>
            </a:r>
          </a:p>
          <a:p>
            <a:pPr lvl="1">
              <a:buFont typeface="Arial"/>
              <a:buChar char="•"/>
            </a:pPr>
            <a:r>
              <a:rPr lang="en-US">
                <a:latin typeface="Arial"/>
                <a:ea typeface="Calibri"/>
                <a:cs typeface="Arial"/>
              </a:rPr>
              <a:t>Synchronize state and local funding with other key processes where possible to facilitate efficient award delivery and optimize public funding sources</a:t>
            </a:r>
          </a:p>
          <a:p>
            <a:r>
              <a:rPr lang="en-US">
                <a:latin typeface="Arial"/>
                <a:ea typeface="Calibri"/>
                <a:cs typeface="Arial"/>
              </a:rPr>
              <a:t>Permitting</a:t>
            </a:r>
          </a:p>
          <a:p>
            <a:pPr lvl="1">
              <a:buFont typeface="Arial"/>
              <a:buChar char="•"/>
            </a:pPr>
            <a:r>
              <a:rPr lang="en-US">
                <a:latin typeface="Arial"/>
                <a:ea typeface="Calibri"/>
                <a:cs typeface="Arial"/>
              </a:rPr>
              <a:t>Create model station development process (zoning and building permits) as appropriate with federal state, and local partners</a:t>
            </a:r>
          </a:p>
          <a:p>
            <a:r>
              <a:rPr lang="en-US">
                <a:latin typeface="Arial"/>
                <a:ea typeface="Calibri"/>
                <a:cs typeface="Arial"/>
              </a:rPr>
              <a:t>Design and Engineering</a:t>
            </a:r>
          </a:p>
          <a:p>
            <a:pPr lvl="1">
              <a:buFont typeface="Arial,Sans-Serif"/>
              <a:buChar char="•"/>
            </a:pPr>
            <a:r>
              <a:rPr lang="en-US">
                <a:latin typeface="Arial"/>
                <a:ea typeface="Calibri"/>
                <a:cs typeface="Arial"/>
              </a:rPr>
              <a:t>Create model station development process (zoning and building permits) as appropriate with federal, state, regional, and local partners</a:t>
            </a:r>
          </a:p>
          <a:p>
            <a:pPr>
              <a:buFont typeface="Arial,Sans-Serif"/>
              <a:buChar char="•"/>
            </a:pPr>
            <a:r>
              <a:rPr lang="en-US">
                <a:latin typeface="Arial"/>
                <a:ea typeface="Calibri"/>
                <a:cs typeface="Arial"/>
              </a:rPr>
              <a:t>Building and Inspection</a:t>
            </a:r>
          </a:p>
          <a:p>
            <a:pPr lvl="1">
              <a:buFont typeface="Arial,Sans-Serif"/>
              <a:buChar char="•"/>
            </a:pPr>
            <a:r>
              <a:rPr lang="en-US">
                <a:latin typeface="Arial"/>
                <a:ea typeface="Calibri"/>
                <a:cs typeface="Arial"/>
              </a:rPr>
              <a:t>Take a corridor approach to batch and sequence station buildout</a:t>
            </a:r>
          </a:p>
          <a:p>
            <a:pPr lvl="1">
              <a:buFont typeface="Arial,Sans-Serif"/>
              <a:buChar char="•"/>
            </a:pPr>
            <a:endParaRPr lang="en-US">
              <a:latin typeface="Arial"/>
              <a:ea typeface="Calibri"/>
              <a:cs typeface="Aria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9D6123A-0191-3F1C-4BF5-F35B2D70E5F0}"/>
              </a:ext>
            </a:extLst>
          </p:cNvPr>
          <p:cNvSpPr>
            <a:spLocks noGrp="1"/>
          </p:cNvSpPr>
          <p:nvPr>
            <p:ph type="sldNum" sz="quarter" idx="12"/>
          </p:nvPr>
        </p:nvSpPr>
        <p:spPr/>
        <p:txBody>
          <a:bodyPr/>
          <a:lstStyle/>
          <a:p>
            <a:fld id="{2429C633-AF9B-9840-B7F1-7587910FEF71}" type="slidenum">
              <a:rPr lang="en-US" smtClean="0"/>
              <a:pPr/>
              <a:t>37</a:t>
            </a:fld>
            <a:endParaRPr lang="en-US"/>
          </a:p>
        </p:txBody>
      </p:sp>
    </p:spTree>
    <p:extLst>
      <p:ext uri="{BB962C8B-B14F-4D97-AF65-F5344CB8AC3E}">
        <p14:creationId xmlns:p14="http://schemas.microsoft.com/office/powerpoint/2010/main" val="2978308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People </a:t>
            </a:r>
            <a:br>
              <a:rPr lang="en-US" sz="2800">
                <a:cs typeface="Calibri"/>
              </a:rPr>
            </a:br>
            <a:r>
              <a:rPr lang="en-US" sz="2800">
                <a:cs typeface="Calibri"/>
              </a:rPr>
              <a:t>Regional Collaborative for ZE Infrastructure Deployment</a:t>
            </a:r>
            <a:endParaRPr lang="en-US" sz="1600">
              <a:latin typeface="Calibri"/>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Create a working group to coordinate and collaborate with regional stakeholders to identify priority sites and streamline ZE infrastructure deployment</a:t>
            </a:r>
          </a:p>
          <a:p>
            <a:pPr>
              <a:buFont typeface="System Font Regular" panose="020B0604020202020204" pitchFamily="34" charset="0"/>
              <a:buChar char="&gt;"/>
            </a:pPr>
            <a:r>
              <a:rPr lang="en-US" sz="2000" b="1">
                <a:solidFill>
                  <a:srgbClr val="242424"/>
                </a:solidFill>
                <a:ea typeface="+mn-lt"/>
                <a:cs typeface="+mn-lt"/>
              </a:rPr>
              <a:t>Relevance</a:t>
            </a:r>
          </a:p>
          <a:p>
            <a:pPr lvl="1">
              <a:buFont typeface="System Font Regular" panose="020B0604020202020204" pitchFamily="34" charset="0"/>
              <a:buChar char="&gt;"/>
            </a:pPr>
            <a:r>
              <a:rPr lang="en-US" sz="2000" b="0" i="0">
                <a:solidFill>
                  <a:srgbClr val="242424"/>
                </a:solidFill>
                <a:effectLst/>
                <a:latin typeface="Calibri" panose="020F0502020204030204" pitchFamily="34" charset="0"/>
                <a:ea typeface="+mn-lt"/>
                <a:cs typeface="+mn-lt"/>
              </a:rPr>
              <a:t>I</a:t>
            </a:r>
            <a:r>
              <a:rPr lang="en-US" sz="2000" b="0" i="0">
                <a:solidFill>
                  <a:srgbClr val="000000"/>
                </a:solidFill>
                <a:effectLst/>
                <a:latin typeface="Calibri" panose="020F0502020204030204" pitchFamily="34" charset="0"/>
              </a:rPr>
              <a:t>mportant to coalesce around existing sites and available resources to coordinate and prioritize site development. This should be done concurrently with conducting Phase I feasibility studies to account for longer term plans beyond the next 5-7 years. </a:t>
            </a: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Caltrans</a:t>
            </a:r>
          </a:p>
          <a:p>
            <a:pPr lvl="1"/>
            <a:r>
              <a:rPr lang="en-US" sz="2000">
                <a:solidFill>
                  <a:srgbClr val="242424"/>
                </a:solidFill>
                <a:ea typeface="+mn-lt"/>
                <a:cs typeface="+mn-lt"/>
              </a:rPr>
              <a:t>SCAG</a:t>
            </a:r>
          </a:p>
          <a:p>
            <a:pPr lvl="1"/>
            <a:r>
              <a:rPr lang="en-US" sz="2000">
                <a:solidFill>
                  <a:srgbClr val="242424"/>
                </a:solidFill>
                <a:ea typeface="+mn-lt"/>
                <a:cs typeface="+mn-lt"/>
              </a:rPr>
              <a:t>Ports</a:t>
            </a:r>
          </a:p>
          <a:p>
            <a:pPr lvl="1"/>
            <a:r>
              <a:rPr lang="en-US" sz="2000">
                <a:solidFill>
                  <a:srgbClr val="242424"/>
                </a:solidFill>
                <a:ea typeface="+mn-lt"/>
                <a:cs typeface="+mn-lt"/>
              </a:rPr>
              <a:t>Utilities</a:t>
            </a:r>
          </a:p>
          <a:p>
            <a:pPr lvl="1"/>
            <a:r>
              <a:rPr lang="en-US" sz="2000">
                <a:solidFill>
                  <a:srgbClr val="242424"/>
                </a:solidFill>
                <a:ea typeface="+mn-lt"/>
                <a:cs typeface="+mn-lt"/>
              </a:rPr>
              <a:t>City of LA</a:t>
            </a:r>
          </a:p>
          <a:p>
            <a:pPr lvl="1"/>
            <a:r>
              <a:rPr lang="en-US" sz="2000">
                <a:solidFill>
                  <a:srgbClr val="242424"/>
                </a:solidFill>
                <a:ea typeface="+mn-lt"/>
                <a:cs typeface="+mn-lt"/>
              </a:rPr>
              <a:t>Gateway Cities COG</a:t>
            </a: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38</a:t>
            </a:fld>
            <a:endParaRPr lang="en-US"/>
          </a:p>
        </p:txBody>
      </p:sp>
    </p:spTree>
    <p:extLst>
      <p:ext uri="{BB962C8B-B14F-4D97-AF65-F5344CB8AC3E}">
        <p14:creationId xmlns:p14="http://schemas.microsoft.com/office/powerpoint/2010/main" val="3894225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Large and Small Fleets</a:t>
            </a:r>
            <a:r>
              <a:rPr lang="en-US" sz="1600">
                <a:latin typeface="Calibri"/>
                <a:ea typeface="Verdana"/>
                <a:cs typeface="Calibri"/>
              </a:rPr>
              <a:t>.</a:t>
            </a:r>
            <a:endParaRPr lang="en-US" sz="1600">
              <a:latin typeface="Calibri"/>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Consider creating a new zero-emission truck incentive program aimed at assisting high priority fleets with 100-500 trucks, who are subject to the Advanced Clean Fleets regulation</a:t>
            </a:r>
          </a:p>
          <a:p>
            <a:pPr>
              <a:buFont typeface="System Font Regular" panose="020B0604020202020204" pitchFamily="34" charset="0"/>
              <a:buChar char="&gt;"/>
            </a:pPr>
            <a:r>
              <a:rPr lang="en-US" sz="2000" b="1">
                <a:solidFill>
                  <a:srgbClr val="242424"/>
                </a:solidFill>
                <a:ea typeface="+mn-lt"/>
                <a:cs typeface="+mn-lt"/>
              </a:rPr>
              <a:t>Relevance</a:t>
            </a:r>
          </a:p>
          <a:p>
            <a:pPr lvl="1"/>
            <a:r>
              <a:rPr lang="en-US" sz="2000">
                <a:solidFill>
                  <a:srgbClr val="242424"/>
                </a:solidFill>
                <a:ea typeface="+mn-lt"/>
                <a:cs typeface="+mn-lt"/>
              </a:rPr>
              <a:t>Explore continued incentive options for larger fleets </a:t>
            </a:r>
            <a:r>
              <a:rPr lang="en-US" sz="2000">
                <a:solidFill>
                  <a:srgbClr val="000000"/>
                </a:solidFill>
                <a:ea typeface="+mn-lt"/>
                <a:cs typeface="+mn-lt"/>
              </a:rPr>
              <a:t>because</a:t>
            </a:r>
            <a:r>
              <a:rPr lang="en-US" sz="2000" b="0" i="0">
                <a:solidFill>
                  <a:srgbClr val="000000"/>
                </a:solidFill>
                <a:effectLst/>
                <a:latin typeface="Calibri"/>
                <a:cs typeface="Calibri"/>
              </a:rPr>
              <a:t> they have the financial means to implement charging solutions at their sites. Their success will provide subsequent opportunities for smaller fleets down the road.  </a:t>
            </a:r>
            <a:endParaRPr lang="en-US" sz="2000">
              <a:solidFill>
                <a:srgbClr val="242424"/>
              </a:solidFill>
              <a:latin typeface="Calibri"/>
              <a:ea typeface="+mn-lt"/>
              <a:cs typeface="Calibri"/>
            </a:endParaRP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California Transportation Commission</a:t>
            </a:r>
          </a:p>
          <a:p>
            <a:pPr lvl="1"/>
            <a:r>
              <a:rPr lang="en-US" sz="2000">
                <a:solidFill>
                  <a:srgbClr val="242424"/>
                </a:solidFill>
                <a:ea typeface="+mn-lt"/>
                <a:cs typeface="+mn-lt"/>
              </a:rPr>
              <a:t>Harbor Trucking Association and California Trucking Association</a:t>
            </a:r>
          </a:p>
          <a:p>
            <a:r>
              <a:rPr lang="en-US" sz="2000" b="1">
                <a:solidFill>
                  <a:srgbClr val="242424"/>
                </a:solidFill>
                <a:ea typeface="+mn-lt"/>
                <a:cs typeface="+mn-lt"/>
              </a:rPr>
              <a:t>Opposition</a:t>
            </a:r>
          </a:p>
          <a:p>
            <a:pPr lvl="1"/>
            <a:r>
              <a:rPr lang="en-US" sz="2000" i="0">
                <a:solidFill>
                  <a:srgbClr val="000000"/>
                </a:solidFill>
                <a:effectLst/>
                <a:latin typeface="Calibri"/>
                <a:cs typeface="Calibri"/>
              </a:rPr>
              <a:t>CARB economic analysis indicates that larger fleets don’t need additional support to transition</a:t>
            </a:r>
          </a:p>
          <a:p>
            <a:pPr lvl="2"/>
            <a:r>
              <a:rPr lang="en-US" sz="2000" b="0" i="0">
                <a:solidFill>
                  <a:srgbClr val="000000"/>
                </a:solidFill>
                <a:effectLst/>
                <a:latin typeface="Calibri"/>
                <a:cs typeface="Calibri"/>
              </a:rPr>
              <a:t>CTC work group and independent owner/operators did not agree with this analysis </a:t>
            </a:r>
            <a:r>
              <a:rPr lang="en-US" sz="2400" i="0">
                <a:solidFill>
                  <a:srgbClr val="000000"/>
                </a:solidFill>
                <a:effectLst/>
                <a:latin typeface="Calibri"/>
                <a:cs typeface="Calibri"/>
              </a:rPr>
              <a:t> </a:t>
            </a:r>
            <a:endParaRPr lang="en-US" sz="2400">
              <a:solidFill>
                <a:srgbClr val="242424"/>
              </a:solidFill>
              <a:latin typeface="Calibri"/>
              <a:ea typeface="+mn-lt"/>
              <a:cs typeface="Calibri"/>
            </a:endParaRP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39</a:t>
            </a:fld>
            <a:endParaRPr lang="en-US"/>
          </a:p>
        </p:txBody>
      </p:sp>
    </p:spTree>
    <p:extLst>
      <p:ext uri="{BB962C8B-B14F-4D97-AF65-F5344CB8AC3E}">
        <p14:creationId xmlns:p14="http://schemas.microsoft.com/office/powerpoint/2010/main" val="409845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4822279"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0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4822279"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4533989"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2585230"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1687160"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4234361"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4234361"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Small Fleets</a:t>
            </a:r>
            <a:endParaRPr lang="en-US" sz="1600">
              <a:latin typeface="Calibri"/>
              <a:ea typeface="Verdana"/>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400">
                <a:solidFill>
                  <a:srgbClr val="000000"/>
                </a:solidFill>
                <a:ea typeface="+mn-lt"/>
                <a:cs typeface="+mn-lt"/>
              </a:rPr>
              <a:t>Explore subsidies, sales tax incentives/penalties, income tax penalties, additional funding for road repair and maintenance</a:t>
            </a:r>
          </a:p>
          <a:p>
            <a:pPr>
              <a:buFont typeface="System Font Regular" panose="020B0604020202020204" pitchFamily="34" charset="0"/>
              <a:buChar char="&gt;"/>
            </a:pPr>
            <a:r>
              <a:rPr lang="en-US" sz="2000" b="1">
                <a:solidFill>
                  <a:srgbClr val="242424"/>
                </a:solidFill>
                <a:ea typeface="+mn-lt"/>
                <a:cs typeface="+mn-lt"/>
              </a:rPr>
              <a:t>Relevance</a:t>
            </a:r>
          </a:p>
          <a:p>
            <a:pPr marL="457200" lvl="1" indent="0">
              <a:buNone/>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40</a:t>
            </a:fld>
            <a:endParaRPr lang="en-US"/>
          </a:p>
        </p:txBody>
      </p:sp>
    </p:spTree>
    <p:extLst>
      <p:ext uri="{BB962C8B-B14F-4D97-AF65-F5344CB8AC3E}">
        <p14:creationId xmlns:p14="http://schemas.microsoft.com/office/powerpoint/2010/main" val="69946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Large and Small Fleets</a:t>
            </a:r>
            <a:r>
              <a:rPr lang="en-US" sz="1600">
                <a:latin typeface="Calibri"/>
                <a:ea typeface="Verdana"/>
                <a:cs typeface="Calibri"/>
              </a:rPr>
              <a:t>.</a:t>
            </a:r>
            <a:endParaRPr lang="en-US" sz="1600">
              <a:latin typeface="Calibri"/>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000">
                <a:solidFill>
                  <a:srgbClr val="242424"/>
                </a:solidFill>
                <a:ea typeface="+mn-lt"/>
                <a:cs typeface="+mn-lt"/>
              </a:rPr>
              <a:t>Consider creating a new zero-emission truck incentive program aimed at assisting high priority fleets with 100-500 trucks, who are subject to the Advanced Clean Fleets regulation</a:t>
            </a:r>
          </a:p>
          <a:p>
            <a:pPr>
              <a:buFont typeface="System Font Regular" panose="020B0604020202020204" pitchFamily="34" charset="0"/>
              <a:buChar char="&gt;"/>
            </a:pPr>
            <a:r>
              <a:rPr lang="en-US" sz="2000" b="1">
                <a:solidFill>
                  <a:srgbClr val="242424"/>
                </a:solidFill>
                <a:ea typeface="+mn-lt"/>
                <a:cs typeface="+mn-lt"/>
              </a:rPr>
              <a:t>Relevance</a:t>
            </a:r>
          </a:p>
          <a:p>
            <a:pPr lvl="1"/>
            <a:r>
              <a:rPr lang="en-US" sz="2000">
                <a:solidFill>
                  <a:srgbClr val="242424"/>
                </a:solidFill>
                <a:ea typeface="+mn-lt"/>
                <a:cs typeface="+mn-lt"/>
              </a:rPr>
              <a:t>Explore continued incentive options for larger fleets </a:t>
            </a:r>
            <a:r>
              <a:rPr lang="en-US" sz="2000">
                <a:solidFill>
                  <a:srgbClr val="000000"/>
                </a:solidFill>
                <a:ea typeface="+mn-lt"/>
                <a:cs typeface="+mn-lt"/>
              </a:rPr>
              <a:t>because</a:t>
            </a:r>
            <a:r>
              <a:rPr lang="en-US" sz="2000" b="0" i="0">
                <a:solidFill>
                  <a:srgbClr val="000000"/>
                </a:solidFill>
                <a:effectLst/>
                <a:latin typeface="Calibri"/>
                <a:cs typeface="Calibri"/>
              </a:rPr>
              <a:t> they have the financial means to implement charging solutions at their sites. Their success will provide subsequent opportunities for smaller fleets down the road.  </a:t>
            </a:r>
            <a:endParaRPr lang="en-US" sz="2000">
              <a:solidFill>
                <a:srgbClr val="242424"/>
              </a:solidFill>
              <a:latin typeface="Calibri"/>
              <a:ea typeface="+mn-lt"/>
              <a:cs typeface="Calibri"/>
            </a:endParaRPr>
          </a:p>
          <a:p>
            <a:pPr>
              <a:buFont typeface="System Font Regular" panose="020B0604020202020204" pitchFamily="34" charset="0"/>
              <a:buChar char="&gt;"/>
            </a:pPr>
            <a:r>
              <a:rPr lang="en-US" sz="2000" b="1">
                <a:solidFill>
                  <a:srgbClr val="242424"/>
                </a:solidFill>
                <a:ea typeface="+mn-lt"/>
                <a:cs typeface="+mn-lt"/>
              </a:rPr>
              <a:t>Support</a:t>
            </a:r>
          </a:p>
          <a:p>
            <a:pPr lvl="1"/>
            <a:r>
              <a:rPr lang="en-US" sz="2000">
                <a:solidFill>
                  <a:srgbClr val="242424"/>
                </a:solidFill>
                <a:ea typeface="+mn-lt"/>
                <a:cs typeface="+mn-lt"/>
              </a:rPr>
              <a:t>California Transportation Commission</a:t>
            </a:r>
          </a:p>
          <a:p>
            <a:pPr lvl="1"/>
            <a:r>
              <a:rPr lang="en-US" sz="2000">
                <a:solidFill>
                  <a:srgbClr val="242424"/>
                </a:solidFill>
                <a:ea typeface="+mn-lt"/>
                <a:cs typeface="+mn-lt"/>
              </a:rPr>
              <a:t>Harbor Trucking Association and California Trucking Association</a:t>
            </a:r>
          </a:p>
          <a:p>
            <a:r>
              <a:rPr lang="en-US" sz="2000" b="1">
                <a:solidFill>
                  <a:srgbClr val="242424"/>
                </a:solidFill>
                <a:ea typeface="+mn-lt"/>
                <a:cs typeface="+mn-lt"/>
              </a:rPr>
              <a:t>Opposition</a:t>
            </a:r>
          </a:p>
          <a:p>
            <a:pPr lvl="1"/>
            <a:r>
              <a:rPr lang="en-US" sz="2000" i="0">
                <a:solidFill>
                  <a:srgbClr val="000000"/>
                </a:solidFill>
                <a:effectLst/>
                <a:latin typeface="Calibri"/>
                <a:cs typeface="Calibri"/>
              </a:rPr>
              <a:t>CARB economic analysis indicates that larger fleets don’t need additional support to transition</a:t>
            </a:r>
          </a:p>
          <a:p>
            <a:pPr lvl="2"/>
            <a:r>
              <a:rPr lang="en-US" sz="2000" b="0" i="0">
                <a:solidFill>
                  <a:srgbClr val="000000"/>
                </a:solidFill>
                <a:effectLst/>
                <a:latin typeface="Calibri"/>
                <a:cs typeface="Calibri"/>
              </a:rPr>
              <a:t>CTC work group and independent owner/operators did not agree with this analysis </a:t>
            </a:r>
            <a:r>
              <a:rPr lang="en-US" sz="2400" i="0">
                <a:solidFill>
                  <a:srgbClr val="000000"/>
                </a:solidFill>
                <a:effectLst/>
                <a:latin typeface="Calibri"/>
                <a:cs typeface="Calibri"/>
              </a:rPr>
              <a:t> </a:t>
            </a:r>
            <a:endParaRPr lang="en-US" sz="2400">
              <a:solidFill>
                <a:srgbClr val="242424"/>
              </a:solidFill>
              <a:latin typeface="Calibri"/>
              <a:ea typeface="+mn-lt"/>
              <a:cs typeface="Calibri"/>
            </a:endParaRPr>
          </a:p>
          <a:p>
            <a:pPr lvl="1">
              <a:buFont typeface="Arial" panose="020B0604020202020204" pitchFamily="34" charset="0"/>
              <a:buChar char="•"/>
            </a:pPr>
            <a:endParaRPr lang="en-US" sz="2000">
              <a:solidFill>
                <a:srgbClr val="000000"/>
              </a:solidFill>
              <a:ea typeface="+mn-lt"/>
              <a:cs typeface="+mn-lt"/>
            </a:endParaRPr>
          </a:p>
          <a:p>
            <a:pPr lvl="1">
              <a:buFont typeface="Arial" panose="020B0604020202020204" pitchFamily="34" charset="0"/>
              <a:buChar char="•"/>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41</a:t>
            </a:fld>
            <a:endParaRPr lang="en-US"/>
          </a:p>
        </p:txBody>
      </p:sp>
    </p:spTree>
    <p:extLst>
      <p:ext uri="{BB962C8B-B14F-4D97-AF65-F5344CB8AC3E}">
        <p14:creationId xmlns:p14="http://schemas.microsoft.com/office/powerpoint/2010/main" val="3324511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a:xfrm>
            <a:off x="381000" y="254551"/>
            <a:ext cx="9045633" cy="429145"/>
          </a:xfrm>
        </p:spPr>
        <p:txBody>
          <a:bodyPr/>
          <a:lstStyle/>
          <a:p>
            <a:r>
              <a:rPr lang="en-US" sz="2800">
                <a:cs typeface="Calibri"/>
              </a:rPr>
              <a:t>Legislative Platform: Money </a:t>
            </a:r>
            <a:br>
              <a:rPr lang="en-US" sz="2800">
                <a:cs typeface="Calibri"/>
              </a:rPr>
            </a:br>
            <a:r>
              <a:rPr lang="en-US" sz="2800">
                <a:cs typeface="Calibri"/>
              </a:rPr>
              <a:t>Funding Support for Small Fleets</a:t>
            </a:r>
            <a:endParaRPr lang="en-US" sz="1600">
              <a:latin typeface="Calibri"/>
              <a:ea typeface="Verdana"/>
              <a:cs typeface="Calibri" panose="020F0502020204030204"/>
            </a:endParaRP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sz="2000" b="1">
                <a:solidFill>
                  <a:srgbClr val="242424"/>
                </a:solidFill>
                <a:ea typeface="+mn-lt"/>
                <a:cs typeface="+mn-lt"/>
              </a:rPr>
              <a:t>Overview</a:t>
            </a:r>
            <a:endParaRPr lang="en-US" sz="2000">
              <a:cs typeface="Calibri"/>
            </a:endParaRPr>
          </a:p>
          <a:p>
            <a:pPr lvl="1"/>
            <a:r>
              <a:rPr lang="en-US" sz="2400">
                <a:solidFill>
                  <a:srgbClr val="000000"/>
                </a:solidFill>
                <a:ea typeface="+mn-lt"/>
                <a:cs typeface="+mn-lt"/>
              </a:rPr>
              <a:t>Explore subsidies, sales tax incentives/penalties, income tax penalties, additional funding for road repair and maintenance</a:t>
            </a:r>
          </a:p>
          <a:p>
            <a:pPr>
              <a:buFont typeface="System Font Regular" panose="020B0604020202020204" pitchFamily="34" charset="0"/>
              <a:buChar char="&gt;"/>
            </a:pPr>
            <a:r>
              <a:rPr lang="en-US" sz="2000" b="1">
                <a:solidFill>
                  <a:srgbClr val="242424"/>
                </a:solidFill>
                <a:ea typeface="+mn-lt"/>
                <a:cs typeface="+mn-lt"/>
              </a:rPr>
              <a:t>Relevance</a:t>
            </a:r>
          </a:p>
          <a:p>
            <a:pPr marL="457200" lvl="1" indent="0">
              <a:buNone/>
            </a:pPr>
            <a:endParaRPr lang="en-US" sz="2000">
              <a:solidFill>
                <a:srgbClr val="242424"/>
              </a:solidFill>
              <a:ea typeface="+mn-lt"/>
              <a:cs typeface="+mn-lt"/>
            </a:endParaRPr>
          </a:p>
          <a:p>
            <a:pPr lvl="1">
              <a:buFont typeface="Arial" panose="020B0604020202020204" pitchFamily="34" charset="0"/>
              <a:buChar char="•"/>
            </a:pPr>
            <a:endParaRPr lang="en-US">
              <a:solidFill>
                <a:srgbClr val="242424"/>
              </a:solidFill>
              <a:ea typeface="+mn-lt"/>
              <a:cs typeface="+mn-lt"/>
            </a:endParaRPr>
          </a:p>
          <a:p>
            <a:pPr lvl="1">
              <a:lnSpc>
                <a:spcPct val="120000"/>
              </a:lnSpc>
              <a:buFont typeface="Arial"/>
              <a:buChar char="•"/>
            </a:pPr>
            <a:endParaRPr lang="en-US" b="1">
              <a:solidFill>
                <a:srgbClr val="242424"/>
              </a:solidFill>
              <a:ea typeface="+mn-lt"/>
              <a:cs typeface="+mn-lt"/>
            </a:endParaRPr>
          </a:p>
          <a:p>
            <a:pPr>
              <a:lnSpc>
                <a:spcPct val="120000"/>
              </a:lnSpc>
            </a:pPr>
            <a:endParaRPr lang="en-US" b="1">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42</a:t>
            </a:fld>
            <a:endParaRPr lang="en-US"/>
          </a:p>
        </p:txBody>
      </p:sp>
    </p:spTree>
    <p:extLst>
      <p:ext uri="{BB962C8B-B14F-4D97-AF65-F5344CB8AC3E}">
        <p14:creationId xmlns:p14="http://schemas.microsoft.com/office/powerpoint/2010/main" val="3400956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43</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800"/>
              <a:t>Key Takeaways:</a:t>
            </a:r>
            <a:br>
              <a:rPr lang="en-US" sz="2800">
                <a:cs typeface="Calibri"/>
              </a:rPr>
            </a:br>
            <a:r>
              <a:rPr lang="en-US" sz="2800"/>
              <a:t>ZET Program as a Catalyst for Workforce Development &amp; Job Training</a:t>
            </a:r>
            <a:endParaRPr lang="en-US" sz="2800">
              <a:cs typeface="Calibri"/>
            </a:endParaRPr>
          </a:p>
        </p:txBody>
      </p:sp>
      <p:sp>
        <p:nvSpPr>
          <p:cNvPr id="2" name="TextBox 1">
            <a:extLst>
              <a:ext uri="{FF2B5EF4-FFF2-40B4-BE49-F238E27FC236}">
                <a16:creationId xmlns:a16="http://schemas.microsoft.com/office/drawing/2014/main" id="{CBB7B5D1-1A0B-AED4-2C59-F571EDF7DA0B}"/>
              </a:ext>
            </a:extLst>
          </p:cNvPr>
          <p:cNvSpPr txBox="1"/>
          <p:nvPr/>
        </p:nvSpPr>
        <p:spPr>
          <a:xfrm>
            <a:off x="501727" y="1317661"/>
            <a:ext cx="1086640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panose="020F0502020204030204"/>
              </a:rPr>
              <a:t>What are the best ways to engage communities and generate support?</a:t>
            </a:r>
            <a:endParaRPr lang="en-US" b="1">
              <a:cs typeface="Calibri" panose="020F0502020204030204"/>
            </a:endParaRPr>
          </a:p>
          <a:p>
            <a:pPr marL="800100" lvl="1" indent="-342900">
              <a:buFont typeface="Arial"/>
              <a:buChar char="•"/>
            </a:pPr>
            <a:r>
              <a:rPr lang="en-US">
                <a:cs typeface="Calibri" panose="020F0502020204030204"/>
              </a:rPr>
              <a:t>Create programs that meet needs of employers and educate community about jobs available (how to apply/how to get trained)</a:t>
            </a:r>
            <a:endParaRPr lang="en-US" i="1">
              <a:cs typeface="Calibri" panose="020F0502020204030204"/>
            </a:endParaRPr>
          </a:p>
          <a:p>
            <a:pPr marL="800100" lvl="1" indent="-342900">
              <a:buFont typeface="Arial"/>
              <a:buChar char="•"/>
            </a:pPr>
            <a:r>
              <a:rPr lang="en-US">
                <a:cs typeface="Calibri" panose="020F0502020204030204"/>
              </a:rPr>
              <a:t>Create a “jobs coordinator” component to hiring/employment part of project </a:t>
            </a:r>
          </a:p>
          <a:p>
            <a:pPr marL="800100" lvl="1" indent="-342900">
              <a:buFont typeface="Arial"/>
              <a:buChar char="•"/>
            </a:pPr>
            <a:r>
              <a:rPr lang="en-US">
                <a:cs typeface="Calibri" panose="020F0502020204030204"/>
              </a:rPr>
              <a:t>Implement program like Construction Utility Pathways Program (CUP) to connect employers/job opportunities with community</a:t>
            </a:r>
          </a:p>
          <a:p>
            <a:pPr marL="800100" lvl="1" indent="-342900">
              <a:buFont typeface="Arial"/>
              <a:buChar char="•"/>
            </a:pPr>
            <a:r>
              <a:rPr lang="en-US">
                <a:cs typeface="Calibri" panose="020F0502020204030204"/>
              </a:rPr>
              <a:t>Empower local businesses and landowners to tap into Fed/State incentives to repurpose land for charging facilities </a:t>
            </a:r>
          </a:p>
          <a:p>
            <a:pPr marL="800100" lvl="1" indent="-342900">
              <a:buFont typeface="Arial"/>
              <a:buChar char="•"/>
            </a:pPr>
            <a:r>
              <a:rPr lang="en-US">
                <a:cs typeface="Calibri" panose="020F0502020204030204"/>
              </a:rPr>
              <a:t>Ensure that planned labor agreements involve clear standards/requirements for local hiring</a:t>
            </a:r>
          </a:p>
          <a:p>
            <a:pPr marL="800100" lvl="1" indent="-342900">
              <a:buFont typeface="Arial"/>
              <a:buChar char="•"/>
            </a:pPr>
            <a:r>
              <a:rPr lang="en-US">
                <a:cs typeface="Calibri" panose="020F0502020204030204"/>
              </a:rPr>
              <a:t>Invest in community engagement, particularly to ensure a diverse workforce</a:t>
            </a:r>
          </a:p>
          <a:p>
            <a:endParaRPr lang="en-US">
              <a:cs typeface="Calibri" panose="020F0502020204030204"/>
            </a:endParaRPr>
          </a:p>
          <a:p>
            <a:endParaRPr lang="en-US" i="1">
              <a:cs typeface="Calibri" panose="020F0502020204030204"/>
            </a:endParaRPr>
          </a:p>
        </p:txBody>
      </p:sp>
    </p:spTree>
    <p:extLst>
      <p:ext uri="{BB962C8B-B14F-4D97-AF65-F5344CB8AC3E}">
        <p14:creationId xmlns:p14="http://schemas.microsoft.com/office/powerpoint/2010/main" val="1221364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a:xfrm>
            <a:off x="381000" y="1276350"/>
            <a:ext cx="7235377" cy="4742065"/>
          </a:xfrm>
        </p:spPr>
        <p:txBody>
          <a:bodyPr vert="horz" lIns="91440" tIns="45720" rIns="91440" bIns="45720" rtlCol="0" anchor="t">
            <a:normAutofit/>
          </a:bodyPr>
          <a:lstStyle/>
          <a:p>
            <a:r>
              <a:rPr lang="en-US">
                <a:ea typeface="+mn-lt"/>
                <a:cs typeface="+mn-lt"/>
              </a:rPr>
              <a:t>The California Air Resources Board (CARB) defines sensitive receptors as places where children, the elderly, and those with pre-existing respiratory health conditions are most likely to congregate, such as:</a:t>
            </a:r>
          </a:p>
          <a:p>
            <a:pPr lvl="1"/>
            <a:r>
              <a:rPr lang="en-US">
                <a:ea typeface="+mn-lt"/>
                <a:cs typeface="+mn-lt"/>
              </a:rPr>
              <a:t>Schools and schoolyards, </a:t>
            </a:r>
          </a:p>
          <a:p>
            <a:pPr lvl="1"/>
            <a:r>
              <a:rPr lang="en-US">
                <a:ea typeface="+mn-lt"/>
                <a:cs typeface="+mn-lt"/>
              </a:rPr>
              <a:t>Parks and playgrounds, </a:t>
            </a:r>
          </a:p>
          <a:p>
            <a:pPr lvl="1"/>
            <a:r>
              <a:rPr lang="en-US">
                <a:ea typeface="+mn-lt"/>
                <a:cs typeface="+mn-lt"/>
              </a:rPr>
              <a:t>Daycare centers, </a:t>
            </a:r>
          </a:p>
          <a:p>
            <a:pPr lvl="1"/>
            <a:r>
              <a:rPr lang="en-US">
                <a:ea typeface="+mn-lt"/>
                <a:cs typeface="+mn-lt"/>
              </a:rPr>
              <a:t>Nursing homes, </a:t>
            </a:r>
          </a:p>
          <a:p>
            <a:pPr lvl="1"/>
            <a:r>
              <a:rPr lang="en-US">
                <a:ea typeface="+mn-lt"/>
                <a:cs typeface="+mn-lt"/>
              </a:rPr>
              <a:t>Hospitals, and </a:t>
            </a:r>
          </a:p>
          <a:p>
            <a:pPr lvl="1"/>
            <a:r>
              <a:rPr lang="en-US">
                <a:ea typeface="+mn-lt"/>
                <a:cs typeface="+mn-lt"/>
              </a:rPr>
              <a:t>Residential communities</a:t>
            </a:r>
            <a:endParaRPr lang="en-US">
              <a:cs typeface="Calibri"/>
            </a:endParaRPr>
          </a:p>
          <a:p>
            <a:r>
              <a:rPr lang="en-US">
                <a:cs typeface="Calibri"/>
              </a:rPr>
              <a:t>Local government can play a significant role in improving health outcomes through land use decisions, truck route planning, and mitigation measures</a:t>
            </a:r>
          </a:p>
          <a:p>
            <a:r>
              <a:rPr lang="en-US">
                <a:cs typeface="Calibri"/>
              </a:rPr>
              <a:t>Communities can develop effective outreach programs to reduce the exposure of children and the elderly by developing a list of sensitive receptor sites to aid in planning efforts</a:t>
            </a:r>
          </a:p>
        </p:txBody>
      </p:sp>
      <p:pic>
        <p:nvPicPr>
          <p:cNvPr id="2" name="Picture 2" descr="Map&#10;&#10;Description automatically generated">
            <a:extLst>
              <a:ext uri="{FF2B5EF4-FFF2-40B4-BE49-F238E27FC236}">
                <a16:creationId xmlns:a16="http://schemas.microsoft.com/office/drawing/2014/main" id="{EB29AC31-0879-429C-3647-895F256AEE6A}"/>
              </a:ext>
            </a:extLst>
          </p:cNvPr>
          <p:cNvPicPr>
            <a:picLocks noChangeAspect="1"/>
          </p:cNvPicPr>
          <p:nvPr/>
        </p:nvPicPr>
        <p:blipFill>
          <a:blip r:embed="rId3"/>
          <a:stretch>
            <a:fillRect/>
          </a:stretch>
        </p:blipFill>
        <p:spPr>
          <a:xfrm>
            <a:off x="7825532" y="1006699"/>
            <a:ext cx="3527726" cy="5692461"/>
          </a:xfrm>
          <a:prstGeom prst="rect">
            <a:avLst/>
          </a:prstGeom>
        </p:spPr>
      </p:pic>
    </p:spTree>
    <p:extLst>
      <p:ext uri="{BB962C8B-B14F-4D97-AF65-F5344CB8AC3E}">
        <p14:creationId xmlns:p14="http://schemas.microsoft.com/office/powerpoint/2010/main" val="11571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b="1">
                <a:ea typeface="+mn-lt"/>
                <a:cs typeface="+mn-lt"/>
              </a:rPr>
              <a:t>Available parcels of land</a:t>
            </a:r>
          </a:p>
          <a:p>
            <a:pPr>
              <a:buFont typeface="System Font Regular" panose="020B0604020202020204" pitchFamily="34" charset="0"/>
              <a:buChar char="&gt;"/>
            </a:pPr>
            <a:r>
              <a:rPr lang="en-US" b="1">
                <a:cs typeface="Calibri"/>
              </a:rPr>
              <a:t>Grid capacity</a:t>
            </a:r>
          </a:p>
          <a:p>
            <a:pPr lvl="1"/>
            <a:endParaRPr lang="en-US">
              <a:cs typeface="Calibri"/>
            </a:endParaRPr>
          </a:p>
          <a:p>
            <a:endParaRPr lang="en-US">
              <a:cs typeface="Calibri"/>
            </a:endParaRPr>
          </a:p>
        </p:txBody>
      </p:sp>
      <p:pic>
        <p:nvPicPr>
          <p:cNvPr id="2" name="Picture 5">
            <a:extLst>
              <a:ext uri="{FF2B5EF4-FFF2-40B4-BE49-F238E27FC236}">
                <a16:creationId xmlns:a16="http://schemas.microsoft.com/office/drawing/2014/main" id="{D563F298-831E-28BE-26AD-318785ACCF45}"/>
              </a:ext>
            </a:extLst>
          </p:cNvPr>
          <p:cNvPicPr>
            <a:picLocks noChangeAspect="1"/>
          </p:cNvPicPr>
          <p:nvPr/>
        </p:nvPicPr>
        <p:blipFill rotWithShape="1">
          <a:blip r:embed="rId3"/>
          <a:srcRect l="26480" t="15188" r="23466" b="6782"/>
          <a:stretch/>
        </p:blipFill>
        <p:spPr>
          <a:xfrm>
            <a:off x="4992711" y="1179409"/>
            <a:ext cx="5981185" cy="5228229"/>
          </a:xfrm>
          <a:prstGeom prst="rect">
            <a:avLst/>
          </a:prstGeom>
        </p:spPr>
      </p:pic>
    </p:spTree>
    <p:extLst>
      <p:ext uri="{BB962C8B-B14F-4D97-AF65-F5344CB8AC3E}">
        <p14:creationId xmlns:p14="http://schemas.microsoft.com/office/powerpoint/2010/main" val="4123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249365" y="169477"/>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ea typeface="+mn-lt"/>
                <a:cs typeface="+mn-lt"/>
              </a:rPr>
              <a:t>ZET as a Catalyst for Corridor Community Benefit Programs</a:t>
            </a:r>
            <a:endParaRPr lang="en-US" sz="2800" b="1">
              <a:solidFill>
                <a:srgbClr val="FFFFFF"/>
              </a:solidFill>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sz="2400">
                <a:ea typeface="+mn-lt"/>
                <a:cs typeface="+mn-lt"/>
              </a:rPr>
              <a:t>Characterize and evaluate potential cancer and non-cancer health risks associated with exposure to toxic air contaminants (TACs) from both stationary and mobile sources.</a:t>
            </a:r>
            <a:endParaRPr lang="en-US" sz="2400">
              <a:cs typeface="Calibri"/>
            </a:endParaRPr>
          </a:p>
          <a:p>
            <a:pPr marL="342900" indent="-342900">
              <a:buAutoNum type="arabicPeriod"/>
            </a:pPr>
            <a:r>
              <a:rPr lang="en-US" sz="2400">
                <a:ea typeface="+mn-lt"/>
                <a:cs typeface="+mn-lt"/>
              </a:rPr>
              <a:t>Identify significant sources and locations of TAC emissions within the jurisdiction </a:t>
            </a:r>
            <a:endParaRPr lang="en-US" sz="2400">
              <a:cs typeface="Calibri"/>
            </a:endParaRPr>
          </a:p>
          <a:p>
            <a:pPr marL="342900" indent="-342900">
              <a:buAutoNum type="arabicPeriod"/>
            </a:pPr>
            <a:r>
              <a:rPr lang="en-US" sz="2400">
                <a:ea typeface="+mn-lt"/>
                <a:cs typeface="+mn-lt"/>
              </a:rPr>
              <a:t>Assess existing exposures of sensitive receptors including children, senior citizens, and people with respiratory illnesses and identify priority communities.</a:t>
            </a:r>
            <a:endParaRPr lang="en-US" sz="2400">
              <a:cs typeface="Calibri"/>
            </a:endParaRPr>
          </a:p>
          <a:p>
            <a:pPr marL="342900" indent="-342900">
              <a:buAutoNum type="arabicPeriod"/>
            </a:pPr>
            <a:r>
              <a:rPr lang="en-US" sz="2400">
                <a:ea typeface="+mn-lt"/>
                <a:cs typeface="+mn-lt"/>
              </a:rPr>
              <a:t>Develop and implement mitigation measures to reduce TAC emissions and to avoid the over-concentration of these facilities near sensitive receptors.</a:t>
            </a:r>
            <a:endParaRPr lang="en-US" sz="2400">
              <a:cs typeface="Calibri"/>
            </a:endParaRPr>
          </a:p>
          <a:p>
            <a:pPr marL="342900" indent="-342900">
              <a:buAutoNum type="arabicPeriod"/>
            </a:pPr>
            <a:r>
              <a:rPr lang="en-US" sz="2400">
                <a:ea typeface="+mn-lt"/>
                <a:cs typeface="+mn-lt"/>
              </a:rPr>
              <a:t>Prioritize use of resources to reduce TACs in the most highly impacted areas (i.e., priority communities)</a:t>
            </a:r>
            <a:endParaRPr lang="en-US" sz="2400">
              <a:cs typeface="Calibri"/>
            </a:endParaRPr>
          </a:p>
          <a:p>
            <a:pPr marL="342900" indent="-342900">
              <a:buAutoNum type="arabicPeriod"/>
            </a:pPr>
            <a:endParaRPr lang="en-US">
              <a:cs typeface="Calibri"/>
            </a:endParaRPr>
          </a:p>
        </p:txBody>
      </p:sp>
    </p:spTree>
    <p:extLst>
      <p:ext uri="{BB962C8B-B14F-4D97-AF65-F5344CB8AC3E}">
        <p14:creationId xmlns:p14="http://schemas.microsoft.com/office/powerpoint/2010/main" val="380544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9A68-7ED6-3622-2655-2553A973F2C0}"/>
              </a:ext>
            </a:extLst>
          </p:cNvPr>
          <p:cNvSpPr>
            <a:spLocks noGrp="1"/>
          </p:cNvSpPr>
          <p:nvPr>
            <p:ph type="title"/>
          </p:nvPr>
        </p:nvSpPr>
        <p:spPr/>
        <p:txBody>
          <a:bodyPr/>
          <a:lstStyle/>
          <a:p>
            <a:r>
              <a:rPr lang="en-US">
                <a:cs typeface="Calibri"/>
              </a:rPr>
              <a:t>Today's ZET planning agenda</a:t>
            </a:r>
            <a:endParaRPr lang="en-US"/>
          </a:p>
        </p:txBody>
      </p:sp>
      <p:sp>
        <p:nvSpPr>
          <p:cNvPr id="3" name="Content Placeholder 2">
            <a:extLst>
              <a:ext uri="{FF2B5EF4-FFF2-40B4-BE49-F238E27FC236}">
                <a16:creationId xmlns:a16="http://schemas.microsoft.com/office/drawing/2014/main" id="{E0ECBC9D-40B8-3927-CDD2-43FED8104164}"/>
              </a:ext>
            </a:extLst>
          </p:cNvPr>
          <p:cNvSpPr>
            <a:spLocks noGrp="1"/>
          </p:cNvSpPr>
          <p:nvPr>
            <p:ph sz="half" idx="1"/>
          </p:nvPr>
        </p:nvSpPr>
        <p:spPr>
          <a:xfrm>
            <a:off x="381000" y="1276350"/>
            <a:ext cx="7670346" cy="4675563"/>
          </a:xfrm>
        </p:spPr>
        <p:txBody>
          <a:bodyPr vert="horz" lIns="91440" tIns="45720" rIns="91440" bIns="45720" rtlCol="0" anchor="t">
            <a:normAutofit/>
          </a:bodyPr>
          <a:lstStyle/>
          <a:p>
            <a:r>
              <a:rPr lang="en-US">
                <a:cs typeface="Calibri" panose="020F0502020204030204"/>
              </a:rPr>
              <a:t>Status report</a:t>
            </a:r>
            <a:endParaRPr lang="en-US"/>
          </a:p>
          <a:p>
            <a:pPr lvl="1"/>
            <a:r>
              <a:rPr lang="en-US">
                <a:cs typeface="Calibri" panose="020F0502020204030204"/>
              </a:rPr>
              <a:t>Legislative platform overview</a:t>
            </a:r>
          </a:p>
          <a:p>
            <a:pPr lvl="1"/>
            <a:r>
              <a:rPr lang="en-US">
                <a:cs typeface="Calibri" panose="020F0502020204030204"/>
              </a:rPr>
              <a:t>Interviews conducted/pending</a:t>
            </a:r>
          </a:p>
          <a:p>
            <a:pPr>
              <a:buFont typeface="System Font Regular" panose="020B0604020202020204" pitchFamily="34" charset="0"/>
              <a:buChar char="&gt;"/>
            </a:pPr>
            <a:r>
              <a:rPr lang="en-US">
                <a:cs typeface="Calibri" panose="020F0502020204030204"/>
              </a:rPr>
              <a:t>Opportunities/barriers discussion</a:t>
            </a:r>
          </a:p>
          <a:p>
            <a:pPr lvl="1"/>
            <a:r>
              <a:rPr lang="en-US">
                <a:cs typeface="Calibri" panose="020F0502020204030204"/>
              </a:rPr>
              <a:t>Review format and content</a:t>
            </a:r>
          </a:p>
          <a:p>
            <a:pPr lvl="1"/>
            <a:r>
              <a:rPr lang="en-US">
                <a:cs typeface="Calibri" panose="020F0502020204030204"/>
              </a:rPr>
              <a:t>Identify key issues</a:t>
            </a:r>
          </a:p>
          <a:p>
            <a:pPr lvl="2"/>
            <a:r>
              <a:rPr lang="en-US">
                <a:cs typeface="Calibri" panose="020F0502020204030204"/>
              </a:rPr>
              <a:t>Large fleet vs. Small fleet support</a:t>
            </a:r>
          </a:p>
          <a:p>
            <a:pPr lvl="2"/>
            <a:r>
              <a:rPr lang="en-US">
                <a:cs typeface="Calibri" panose="020F0502020204030204"/>
              </a:rPr>
              <a:t>Permitting timelines</a:t>
            </a:r>
          </a:p>
          <a:p>
            <a:pPr lvl="2"/>
            <a:r>
              <a:rPr lang="en-US">
                <a:cs typeface="Calibri" panose="020F0502020204030204"/>
              </a:rPr>
              <a:t>Regional collaborative to identify priority sites</a:t>
            </a:r>
          </a:p>
          <a:p>
            <a:pPr lvl="1"/>
            <a:r>
              <a:rPr lang="en-US">
                <a:cs typeface="Calibri" panose="020F0502020204030204"/>
              </a:rPr>
              <a:t>Select initiatives to highlight for Metro Board</a:t>
            </a:r>
          </a:p>
          <a:p>
            <a:pPr lvl="1"/>
            <a:r>
              <a:rPr lang="en-US">
                <a:cs typeface="Calibri" panose="020F0502020204030204"/>
              </a:rPr>
              <a:t>Create fact sheets on proposed initiatives (e.g., collaborative)</a:t>
            </a:r>
          </a:p>
          <a:p>
            <a:pPr>
              <a:buFont typeface="System Font Regular" panose="020B0604020202020204" pitchFamily="34" charset="0"/>
              <a:buChar char="&gt;"/>
            </a:pPr>
            <a:r>
              <a:rPr lang="en-US">
                <a:cs typeface="Calibri" panose="020F0502020204030204"/>
              </a:rPr>
              <a:t>Next ZET WG meeting</a:t>
            </a:r>
          </a:p>
          <a:p>
            <a:pPr lvl="1"/>
            <a:r>
              <a:rPr lang="en-US">
                <a:cs typeface="Calibri" panose="020F0502020204030204"/>
              </a:rPr>
              <a:t>Agenda</a:t>
            </a:r>
          </a:p>
          <a:p>
            <a:pPr lvl="1"/>
            <a:r>
              <a:rPr lang="en-US">
                <a:cs typeface="Calibri" panose="020F0502020204030204"/>
              </a:rPr>
              <a:t>Dates (10/3)</a:t>
            </a:r>
          </a:p>
          <a:p>
            <a:pPr lvl="1"/>
            <a:endParaRPr lang="en-US">
              <a:cs typeface="Calibri" panose="020F0502020204030204"/>
            </a:endParaRPr>
          </a:p>
          <a:p>
            <a:pPr>
              <a:buFont typeface="System Font Regular" panose="020B0604020202020204" pitchFamily="34" charset="0"/>
              <a:buChar char="&gt;"/>
            </a:pPr>
            <a:endParaRPr lang="en-US">
              <a:cs typeface="Calibri" panose="020F0502020204030204"/>
            </a:endParaRPr>
          </a:p>
          <a:p>
            <a:pPr lvl="1"/>
            <a:endParaRPr lang="en-US">
              <a:cs typeface="Calibri" panose="020F0502020204030204"/>
            </a:endParaRPr>
          </a:p>
          <a:p>
            <a:pPr lvl="1"/>
            <a:endParaRPr lang="en-US">
              <a:cs typeface="Calibri" panose="020F0502020204030204"/>
            </a:endParaRPr>
          </a:p>
        </p:txBody>
      </p:sp>
      <p:sp>
        <p:nvSpPr>
          <p:cNvPr id="5" name="Slide Number Placeholder 4">
            <a:extLst>
              <a:ext uri="{FF2B5EF4-FFF2-40B4-BE49-F238E27FC236}">
                <a16:creationId xmlns:a16="http://schemas.microsoft.com/office/drawing/2014/main" id="{352E3BAE-CDC1-2EDE-5686-78BA8252C2B5}"/>
              </a:ext>
            </a:extLst>
          </p:cNvPr>
          <p:cNvSpPr>
            <a:spLocks noGrp="1"/>
          </p:cNvSpPr>
          <p:nvPr>
            <p:ph type="sldNum" sz="quarter" idx="12"/>
          </p:nvPr>
        </p:nvSpPr>
        <p:spPr/>
        <p:txBody>
          <a:bodyPr/>
          <a:lstStyle/>
          <a:p>
            <a:fld id="{2429C633-AF9B-9840-B7F1-7587910FEF71}" type="slidenum">
              <a:rPr lang="en-US" dirty="0" smtClean="0"/>
              <a:pPr/>
              <a:t>47</a:t>
            </a:fld>
            <a:endParaRPr lang="en-US"/>
          </a:p>
        </p:txBody>
      </p:sp>
    </p:spTree>
    <p:extLst>
      <p:ext uri="{BB962C8B-B14F-4D97-AF65-F5344CB8AC3E}">
        <p14:creationId xmlns:p14="http://schemas.microsoft.com/office/powerpoint/2010/main" val="2141222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dirty="0">
                <a:solidFill>
                  <a:schemeClr val="tx1">
                    <a:tint val="75000"/>
                  </a:schemeClr>
                </a:solidFill>
              </a:rPr>
              <a:pPr algn="r"/>
              <a:t>48</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b="0"/>
              <a:t> </a:t>
            </a:r>
            <a:r>
              <a:rPr lang="en-US" sz="2400"/>
              <a:t>Progress Assessment on Physical Infrastructure Needs Analysis (Task 1) </a:t>
            </a:r>
            <a:endParaRPr lang="en-US" sz="2400">
              <a:cs typeface="Calibri"/>
            </a:endParaRPr>
          </a:p>
        </p:txBody>
      </p:sp>
      <p:sp>
        <p:nvSpPr>
          <p:cNvPr id="2" name="TextBox 1">
            <a:extLst>
              <a:ext uri="{FF2B5EF4-FFF2-40B4-BE49-F238E27FC236}">
                <a16:creationId xmlns:a16="http://schemas.microsoft.com/office/drawing/2014/main" id="{270B9C3F-DB35-FF66-1BC4-AA7EDADC7376}"/>
              </a:ext>
            </a:extLst>
          </p:cNvPr>
          <p:cNvSpPr txBox="1"/>
          <p:nvPr/>
        </p:nvSpPr>
        <p:spPr>
          <a:xfrm>
            <a:off x="941614" y="1012366"/>
            <a:ext cx="10308771" cy="369332"/>
          </a:xfrm>
          <a:prstGeom prst="rect">
            <a:avLst/>
          </a:prstGeom>
          <a:noFill/>
        </p:spPr>
        <p:txBody>
          <a:bodyPr wrap="square" lIns="91440" tIns="45720" rIns="91440" bIns="45720" rtlCol="0" anchor="t">
            <a:spAutoFit/>
          </a:bodyPr>
          <a:lstStyle/>
          <a:p>
            <a:r>
              <a:rPr lang="en-US" b="1"/>
              <a:t>Task 1. Identify physical infrastructure needs to support full deployment of ZE drayage trucks along I-710 </a:t>
            </a:r>
            <a:endParaRPr lang="en-US" b="1">
              <a:cs typeface="Calibri"/>
            </a:endParaRPr>
          </a:p>
        </p:txBody>
      </p:sp>
      <p:graphicFrame>
        <p:nvGraphicFramePr>
          <p:cNvPr id="4" name="Table 5">
            <a:extLst>
              <a:ext uri="{FF2B5EF4-FFF2-40B4-BE49-F238E27FC236}">
                <a16:creationId xmlns:a16="http://schemas.microsoft.com/office/drawing/2014/main" id="{1A94B594-7E15-6C67-2B78-F24377D1003D}"/>
              </a:ext>
            </a:extLst>
          </p:cNvPr>
          <p:cNvGraphicFramePr>
            <a:graphicFrameLocks noGrp="1"/>
          </p:cNvGraphicFramePr>
          <p:nvPr>
            <p:extLst>
              <p:ext uri="{D42A27DB-BD31-4B8C-83A1-F6EECF244321}">
                <p14:modId xmlns:p14="http://schemas.microsoft.com/office/powerpoint/2010/main" val="3381818546"/>
              </p:ext>
            </p:extLst>
          </p:nvPr>
        </p:nvGraphicFramePr>
        <p:xfrm>
          <a:off x="740229" y="1416221"/>
          <a:ext cx="10845801" cy="4307483"/>
        </p:xfrm>
        <a:graphic>
          <a:graphicData uri="http://schemas.openxmlformats.org/drawingml/2006/table">
            <a:tbl>
              <a:tblPr firstRow="1" bandRow="1">
                <a:tableStyleId>{5C22544A-7EE6-4342-B048-85BDC9FD1C3A}</a:tableStyleId>
              </a:tblPr>
              <a:tblGrid>
                <a:gridCol w="3088821">
                  <a:extLst>
                    <a:ext uri="{9D8B030D-6E8A-4147-A177-3AD203B41FA5}">
                      <a16:colId xmlns:a16="http://schemas.microsoft.com/office/drawing/2014/main" val="4279108394"/>
                    </a:ext>
                  </a:extLst>
                </a:gridCol>
                <a:gridCol w="3209925">
                  <a:extLst>
                    <a:ext uri="{9D8B030D-6E8A-4147-A177-3AD203B41FA5}">
                      <a16:colId xmlns:a16="http://schemas.microsoft.com/office/drawing/2014/main" val="3432618434"/>
                    </a:ext>
                  </a:extLst>
                </a:gridCol>
                <a:gridCol w="4547055">
                  <a:extLst>
                    <a:ext uri="{9D8B030D-6E8A-4147-A177-3AD203B41FA5}">
                      <a16:colId xmlns:a16="http://schemas.microsoft.com/office/drawing/2014/main" val="3109372528"/>
                    </a:ext>
                  </a:extLst>
                </a:gridCol>
              </a:tblGrid>
              <a:tr h="467003">
                <a:tc>
                  <a:txBody>
                    <a:bodyPr/>
                    <a:lstStyle/>
                    <a:p>
                      <a:r>
                        <a:rPr lang="en-US"/>
                        <a:t>Subtasks</a:t>
                      </a:r>
                    </a:p>
                  </a:txBody>
                  <a:tcPr/>
                </a:tc>
                <a:tc>
                  <a:txBody>
                    <a:bodyPr/>
                    <a:lstStyle/>
                    <a:p>
                      <a:r>
                        <a:rPr lang="en-US"/>
                        <a:t>Products/Activities Completed</a:t>
                      </a:r>
                    </a:p>
                  </a:txBody>
                  <a:tcPr/>
                </a:tc>
                <a:tc>
                  <a:txBody>
                    <a:bodyPr/>
                    <a:lstStyle/>
                    <a:p>
                      <a:r>
                        <a:rPr lang="en-US"/>
                        <a:t>Additional Analyses Needed</a:t>
                      </a:r>
                    </a:p>
                  </a:txBody>
                  <a:tcPr>
                    <a:solidFill>
                      <a:srgbClr val="5078A8"/>
                    </a:solidFill>
                  </a:tcPr>
                </a:tc>
                <a:extLst>
                  <a:ext uri="{0D108BD9-81ED-4DB2-BD59-A6C34878D82A}">
                    <a16:rowId xmlns:a16="http://schemas.microsoft.com/office/drawing/2014/main" val="888408914"/>
                  </a:ext>
                </a:extLst>
              </a:tr>
              <a:tr h="717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1.1 </a:t>
                      </a:r>
                      <a:r>
                        <a:rPr lang="en-US" sz="1600"/>
                        <a:t>Estimate the number of charging and fueling stations to support the number of ZE drayage trucks over the next 10 years, both regional and small in scope.</a:t>
                      </a:r>
                    </a:p>
                    <a:p>
                      <a:pPr marL="0" marR="0" lvl="0" indent="0" algn="l">
                        <a:lnSpc>
                          <a:spcPct val="100000"/>
                        </a:lnSpc>
                        <a:spcBef>
                          <a:spcPts val="0"/>
                        </a:spcBef>
                        <a:spcAft>
                          <a:spcPts val="0"/>
                        </a:spcAft>
                        <a:buClrTx/>
                        <a:buSzTx/>
                        <a:buFontTx/>
                        <a:buNone/>
                      </a:pPr>
                      <a:endParaRPr lang="en-US" sz="1600"/>
                    </a:p>
                  </a:txBody>
                  <a:tcPr/>
                </a:tc>
                <a:tc>
                  <a:txBody>
                    <a:bodyPr/>
                    <a:lstStyle/>
                    <a:p>
                      <a:pPr marL="282575" lvl="2" indent="-222250">
                        <a:buFont typeface="Arial"/>
                        <a:buChar char="•"/>
                      </a:pPr>
                      <a:r>
                        <a:rPr lang="en-US" sz="1600">
                          <a:solidFill>
                            <a:schemeClr val="tx1"/>
                          </a:solidFill>
                          <a:cs typeface="Calibri"/>
                        </a:rPr>
                        <a:t>Metro - Clean Truck Technology Comparative Report</a:t>
                      </a:r>
                      <a:endParaRPr lang="en-US" sz="1600">
                        <a:solidFill>
                          <a:schemeClr val="tx1"/>
                        </a:solidFill>
                        <a:ea typeface="Calibri"/>
                        <a:cs typeface="Calibri"/>
                      </a:endParaRPr>
                    </a:p>
                    <a:p>
                      <a:pPr marL="282575" lvl="2" indent="-222250">
                        <a:buFont typeface="Arial"/>
                        <a:buChar char="•"/>
                      </a:pPr>
                      <a:endParaRPr lang="en-US" sz="1600">
                        <a:solidFill>
                          <a:schemeClr val="tx1"/>
                        </a:solidFill>
                        <a:cs typeface="Calibri"/>
                      </a:endParaRPr>
                    </a:p>
                    <a:p>
                      <a:pPr marL="282575" lvl="2" indent="-222250">
                        <a:buFont typeface="Arial"/>
                        <a:buChar char="•"/>
                      </a:pPr>
                      <a:r>
                        <a:rPr lang="en-US" sz="1600">
                          <a:solidFill>
                            <a:schemeClr val="tx1"/>
                          </a:solidFill>
                          <a:cs typeface="Calibri"/>
                        </a:rPr>
                        <a:t>LACI I-710 Investment Blueprint </a:t>
                      </a:r>
                      <a:endParaRPr lang="en-US" sz="1600">
                        <a:solidFill>
                          <a:schemeClr val="tx1"/>
                        </a:solidFill>
                        <a:ea typeface="Calibri"/>
                        <a:cs typeface="Calibri"/>
                      </a:endParaRPr>
                    </a:p>
                    <a:p>
                      <a:pPr marL="282575" lvl="2" indent="-222250">
                        <a:buFont typeface="Arial"/>
                        <a:buChar char="•"/>
                      </a:pPr>
                      <a:endParaRPr lang="en-US" sz="1600">
                        <a:solidFill>
                          <a:schemeClr val="tx1"/>
                        </a:solidFill>
                        <a:cs typeface="Calibri"/>
                      </a:endParaRPr>
                    </a:p>
                    <a:p>
                      <a:pPr marL="282575" lvl="2" indent="-222250">
                        <a:buFont typeface="Arial"/>
                        <a:buChar char="•"/>
                      </a:pPr>
                      <a:r>
                        <a:rPr lang="en-US" sz="1600">
                          <a:solidFill>
                            <a:schemeClr val="tx1"/>
                          </a:solidFill>
                          <a:cs typeface="Calibri"/>
                        </a:rPr>
                        <a:t>POLB – Fueling the Future Fleets</a:t>
                      </a:r>
                      <a:endParaRPr lang="en-US" sz="1600">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0">
                          <a:latin typeface="Calibri Light"/>
                        </a:rPr>
                        <a:t>Agree on the drayage truck population to be served</a:t>
                      </a:r>
                    </a:p>
                    <a:p>
                      <a:pPr marL="285750" lvl="0" indent="-231775">
                        <a:buFont typeface="Arial" panose="020B0604020202020204" pitchFamily="34" charset="0"/>
                        <a:buChar char="•"/>
                      </a:pPr>
                      <a:endParaRPr lang="en-US" sz="1600" b="0">
                        <a:latin typeface="Calibri Light"/>
                      </a:endParaRPr>
                    </a:p>
                    <a:p>
                      <a:pPr marL="285750" indent="-231775">
                        <a:buFont typeface="Arial" panose="020B0604020202020204" pitchFamily="34" charset="0"/>
                        <a:buChar char="•"/>
                      </a:pPr>
                      <a:r>
                        <a:rPr lang="en-US" sz="1600" b="0">
                          <a:latin typeface="Calibri Light"/>
                        </a:rPr>
                        <a:t>Agree on the charging port power level</a:t>
                      </a:r>
                    </a:p>
                  </a:txBody>
                  <a:tcPr>
                    <a:solidFill>
                      <a:schemeClr val="accent3">
                        <a:lumMod val="60000"/>
                        <a:lumOff val="40000"/>
                      </a:schemeClr>
                    </a:solidFill>
                  </a:tcPr>
                </a:tc>
                <a:extLst>
                  <a:ext uri="{0D108BD9-81ED-4DB2-BD59-A6C34878D82A}">
                    <a16:rowId xmlns:a16="http://schemas.microsoft.com/office/drawing/2014/main" val="4098694199"/>
                  </a:ext>
                </a:extLst>
              </a:tr>
              <a:tr h="717063">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1"/>
                    </a:p>
                    <a:p>
                      <a:pPr marL="0" marR="0" lvl="0" indent="0" algn="l" defTabSz="914400">
                        <a:lnSpc>
                          <a:spcPct val="100000"/>
                        </a:lnSpc>
                        <a:spcBef>
                          <a:spcPts val="0"/>
                        </a:spcBef>
                        <a:spcAft>
                          <a:spcPts val="0"/>
                        </a:spcAft>
                        <a:buClrTx/>
                        <a:buSzTx/>
                        <a:buFontTx/>
                        <a:buNone/>
                        <a:tabLst/>
                        <a:defRPr/>
                      </a:pPr>
                      <a:r>
                        <a:rPr lang="en-US" sz="1600" b="1"/>
                        <a:t>1.2</a:t>
                      </a:r>
                      <a:r>
                        <a:rPr lang="en-US" sz="1600"/>
                        <a:t> Develop an energy supply plan to ensure that sufficient energy will be provided without compromising other energy uses along the corridor.</a:t>
                      </a:r>
                      <a:endParaRPr lang="en-US" sz="1600">
                        <a:cs typeface="Calibri"/>
                      </a:endParaRPr>
                    </a:p>
                  </a:txBody>
                  <a:tcPr/>
                </a:tc>
                <a:tc>
                  <a:txBody>
                    <a:bodyPr/>
                    <a:lstStyle/>
                    <a:p>
                      <a:pPr marL="285750" marR="0" lvl="0" indent="-231775"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a:solidFill>
                          <a:schemeClr val="tx1"/>
                        </a:solidFill>
                        <a:cs typeface="Calibri"/>
                      </a:endParaRPr>
                    </a:p>
                    <a:p>
                      <a:pPr marL="285750" marR="0" lvl="0" indent="-231775" algn="l" defTabSz="914400">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Industry/Infrastructure Focus Group highlights</a:t>
                      </a:r>
                    </a:p>
                    <a:p>
                      <a:endParaRPr lang="en-US" sz="1600"/>
                    </a:p>
                  </a:txBody>
                  <a:tcPr/>
                </a:tc>
                <a:tc>
                  <a:txBody>
                    <a:bodyPr/>
                    <a:lstStyle/>
                    <a:p>
                      <a:pPr marL="285750" indent="-231775">
                        <a:buFont typeface="Arial" panose="020B0604020202020204" pitchFamily="34" charset="0"/>
                        <a:buChar char="•"/>
                      </a:pPr>
                      <a:r>
                        <a:rPr lang="en-US" sz="1600" b="0">
                          <a:latin typeface="Calibri Light"/>
                        </a:rPr>
                        <a:t>Collaborate with utilities to verify existing energy supplies, their future infrastructure investment plans</a:t>
                      </a:r>
                    </a:p>
                    <a:p>
                      <a:pPr marL="285750" indent="-231775">
                        <a:buFont typeface="Arial" panose="020B0604020202020204" pitchFamily="34" charset="0"/>
                        <a:buChar char="•"/>
                      </a:pPr>
                      <a:r>
                        <a:rPr lang="en-US" sz="1600" b="0">
                          <a:latin typeface="Calibri Light"/>
                        </a:rPr>
                        <a:t>Verify existing and future transmission network and distribution system capacity for the Corridor</a:t>
                      </a:r>
                    </a:p>
                    <a:p>
                      <a:pPr marL="285750" indent="-231775">
                        <a:buFont typeface="Arial" panose="020B0604020202020204" pitchFamily="34" charset="0"/>
                        <a:buChar char="•"/>
                      </a:pPr>
                      <a:r>
                        <a:rPr lang="en-US" sz="1600" b="0">
                          <a:latin typeface="Calibri Light"/>
                        </a:rPr>
                        <a:t>Understand roles of various state agencies that are involved in statewide energy supply and demand planning and infrastructure delivery (CEC, CPUC, and CARB)</a:t>
                      </a:r>
                    </a:p>
                  </a:txBody>
                  <a:tcPr>
                    <a:solidFill>
                      <a:schemeClr val="accent3">
                        <a:lumMod val="60000"/>
                        <a:lumOff val="40000"/>
                      </a:schemeClr>
                    </a:solidFill>
                  </a:tcPr>
                </a:tc>
                <a:extLst>
                  <a:ext uri="{0D108BD9-81ED-4DB2-BD59-A6C34878D82A}">
                    <a16:rowId xmlns:a16="http://schemas.microsoft.com/office/drawing/2014/main" val="3447335603"/>
                  </a:ext>
                </a:extLst>
              </a:tr>
            </a:tbl>
          </a:graphicData>
        </a:graphic>
      </p:graphicFrame>
    </p:spTree>
    <p:extLst>
      <p:ext uri="{BB962C8B-B14F-4D97-AF65-F5344CB8AC3E}">
        <p14:creationId xmlns:p14="http://schemas.microsoft.com/office/powerpoint/2010/main" val="3771672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dirty="0">
                <a:solidFill>
                  <a:schemeClr val="tx1">
                    <a:tint val="75000"/>
                  </a:schemeClr>
                </a:solidFill>
              </a:rPr>
              <a:pPr algn="r"/>
              <a:t>49</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b="0"/>
              <a:t> </a:t>
            </a:r>
            <a:r>
              <a:rPr lang="en-US" sz="2400"/>
              <a:t>Progress Assessment on Physical Infrastructure Needs Analysis (Task 1) Cont’d</a:t>
            </a:r>
            <a:endParaRPr lang="en-US" sz="2400">
              <a:cs typeface="Calibri"/>
            </a:endParaRPr>
          </a:p>
        </p:txBody>
      </p:sp>
      <p:sp>
        <p:nvSpPr>
          <p:cNvPr id="2" name="TextBox 1">
            <a:extLst>
              <a:ext uri="{FF2B5EF4-FFF2-40B4-BE49-F238E27FC236}">
                <a16:creationId xmlns:a16="http://schemas.microsoft.com/office/drawing/2014/main" id="{270B9C3F-DB35-FF66-1BC4-AA7EDADC7376}"/>
              </a:ext>
            </a:extLst>
          </p:cNvPr>
          <p:cNvSpPr txBox="1"/>
          <p:nvPr/>
        </p:nvSpPr>
        <p:spPr>
          <a:xfrm>
            <a:off x="941614" y="921959"/>
            <a:ext cx="10308771" cy="369332"/>
          </a:xfrm>
          <a:prstGeom prst="rect">
            <a:avLst/>
          </a:prstGeom>
          <a:noFill/>
        </p:spPr>
        <p:txBody>
          <a:bodyPr wrap="square" lIns="91440" tIns="45720" rIns="91440" bIns="45720" rtlCol="0" anchor="t">
            <a:spAutoFit/>
          </a:bodyPr>
          <a:lstStyle/>
          <a:p>
            <a:r>
              <a:rPr lang="en-US" b="1"/>
              <a:t>Task 1. Identify physical infrastructure needs to support full deployment of ZE drayage trucks along I-710 </a:t>
            </a:r>
            <a:endParaRPr lang="en-US" b="1">
              <a:cs typeface="Calibri"/>
            </a:endParaRPr>
          </a:p>
        </p:txBody>
      </p:sp>
      <p:graphicFrame>
        <p:nvGraphicFramePr>
          <p:cNvPr id="4" name="Table 5">
            <a:extLst>
              <a:ext uri="{FF2B5EF4-FFF2-40B4-BE49-F238E27FC236}">
                <a16:creationId xmlns:a16="http://schemas.microsoft.com/office/drawing/2014/main" id="{1A94B594-7E15-6C67-2B78-F24377D1003D}"/>
              </a:ext>
            </a:extLst>
          </p:cNvPr>
          <p:cNvGraphicFramePr>
            <a:graphicFrameLocks noGrp="1"/>
          </p:cNvGraphicFramePr>
          <p:nvPr>
            <p:extLst>
              <p:ext uri="{D42A27DB-BD31-4B8C-83A1-F6EECF244321}">
                <p14:modId xmlns:p14="http://schemas.microsoft.com/office/powerpoint/2010/main" val="60054031"/>
              </p:ext>
            </p:extLst>
          </p:nvPr>
        </p:nvGraphicFramePr>
        <p:xfrm>
          <a:off x="779986" y="1281902"/>
          <a:ext cx="10845801" cy="4886603"/>
        </p:xfrm>
        <a:graphic>
          <a:graphicData uri="http://schemas.openxmlformats.org/drawingml/2006/table">
            <a:tbl>
              <a:tblPr firstRow="1" bandRow="1">
                <a:tableStyleId>{5C22544A-7EE6-4342-B048-85BDC9FD1C3A}</a:tableStyleId>
              </a:tblPr>
              <a:tblGrid>
                <a:gridCol w="3088821">
                  <a:extLst>
                    <a:ext uri="{9D8B030D-6E8A-4147-A177-3AD203B41FA5}">
                      <a16:colId xmlns:a16="http://schemas.microsoft.com/office/drawing/2014/main" val="4279108394"/>
                    </a:ext>
                  </a:extLst>
                </a:gridCol>
                <a:gridCol w="3190875">
                  <a:extLst>
                    <a:ext uri="{9D8B030D-6E8A-4147-A177-3AD203B41FA5}">
                      <a16:colId xmlns:a16="http://schemas.microsoft.com/office/drawing/2014/main" val="3432618434"/>
                    </a:ext>
                  </a:extLst>
                </a:gridCol>
                <a:gridCol w="4566105">
                  <a:extLst>
                    <a:ext uri="{9D8B030D-6E8A-4147-A177-3AD203B41FA5}">
                      <a16:colId xmlns:a16="http://schemas.microsoft.com/office/drawing/2014/main" val="3109372528"/>
                    </a:ext>
                  </a:extLst>
                </a:gridCol>
              </a:tblGrid>
              <a:tr h="467003">
                <a:tc>
                  <a:txBody>
                    <a:bodyPr/>
                    <a:lstStyle/>
                    <a:p>
                      <a:r>
                        <a:rPr lang="en-US"/>
                        <a:t>Subtasks</a:t>
                      </a:r>
                    </a:p>
                  </a:txBody>
                  <a:tcPr/>
                </a:tc>
                <a:tc>
                  <a:txBody>
                    <a:bodyPr/>
                    <a:lstStyle/>
                    <a:p>
                      <a:r>
                        <a:rPr lang="en-US"/>
                        <a:t>Products/Activities Completed</a:t>
                      </a:r>
                    </a:p>
                  </a:txBody>
                  <a:tcPr/>
                </a:tc>
                <a:tc>
                  <a:txBody>
                    <a:bodyPr/>
                    <a:lstStyle/>
                    <a:p>
                      <a:r>
                        <a:rPr lang="en-US"/>
                        <a:t>Additional Analyses Needed</a:t>
                      </a:r>
                    </a:p>
                  </a:txBody>
                  <a:tcPr>
                    <a:solidFill>
                      <a:srgbClr val="5078A8"/>
                    </a:solidFill>
                  </a:tcPr>
                </a:tc>
                <a:extLst>
                  <a:ext uri="{0D108BD9-81ED-4DB2-BD59-A6C34878D82A}">
                    <a16:rowId xmlns:a16="http://schemas.microsoft.com/office/drawing/2014/main" val="888408914"/>
                  </a:ext>
                </a:extLst>
              </a:tr>
              <a:tr h="717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1.3 </a:t>
                      </a:r>
                      <a:r>
                        <a:rPr lang="en-US" sz="1600"/>
                        <a:t>Develop a methodology and evaluation criteria for ZE charging/fueling site selection</a:t>
                      </a:r>
                      <a:endParaRPr lang="en-US" sz="1600">
                        <a:cs typeface="Calibri"/>
                      </a:endParaRPr>
                    </a:p>
                  </a:txBody>
                  <a:tcPr/>
                </a:tc>
                <a:tc>
                  <a:txBody>
                    <a:bodyPr/>
                    <a:lstStyle/>
                    <a:p>
                      <a:pPr marL="285750" marR="0" lvl="0" indent="-231775"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a:solidFill>
                            <a:schemeClr val="tx1"/>
                          </a:solidFill>
                          <a:ea typeface="Calibri"/>
                          <a:cs typeface="Calibri"/>
                        </a:rPr>
                        <a:t>Preliminary performance measures </a:t>
                      </a:r>
                    </a:p>
                    <a:p>
                      <a:pPr marL="285750"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ea typeface="Calibri"/>
                          <a:cs typeface="Calibri"/>
                        </a:rPr>
                        <a:t>ZET Program Principles</a:t>
                      </a:r>
                    </a:p>
                    <a:p>
                      <a:pPr marL="285750"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LACI 710 Investment Blueprint Project methodology and evaluation criteria</a:t>
                      </a:r>
                      <a:endParaRPr lang="en-US" sz="1600" strike="sngStrike">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1">
                          <a:latin typeface="Calibri Light"/>
                        </a:rPr>
                        <a:t>Delineate measurable metrics from stated community desirable outcomes</a:t>
                      </a:r>
                    </a:p>
                    <a:p>
                      <a:pPr marL="285750" indent="-231775">
                        <a:buFont typeface="Arial" panose="020B0604020202020204" pitchFamily="34" charset="0"/>
                        <a:buChar char="•"/>
                      </a:pPr>
                      <a:r>
                        <a:rPr lang="en-US" sz="1600" b="1">
                          <a:latin typeface="Calibri Light"/>
                        </a:rPr>
                        <a:t>Develop evaluation methodology for each criterion</a:t>
                      </a:r>
                    </a:p>
                    <a:p>
                      <a:pPr marL="285750" indent="-231775">
                        <a:buFont typeface="Arial" panose="020B0604020202020204" pitchFamily="34" charset="0"/>
                        <a:buChar char="•"/>
                      </a:pPr>
                      <a:r>
                        <a:rPr lang="en-US" sz="1600" b="1">
                          <a:latin typeface="Calibri Light"/>
                        </a:rPr>
                        <a:t>Identify existing data and data needs to perform evaluation </a:t>
                      </a:r>
                    </a:p>
                  </a:txBody>
                  <a:tcPr>
                    <a:solidFill>
                      <a:schemeClr val="accent3">
                        <a:lumMod val="60000"/>
                        <a:lumOff val="40000"/>
                      </a:schemeClr>
                    </a:solidFill>
                  </a:tcPr>
                </a:tc>
                <a:extLst>
                  <a:ext uri="{0D108BD9-81ED-4DB2-BD59-A6C34878D82A}">
                    <a16:rowId xmlns:a16="http://schemas.microsoft.com/office/drawing/2014/main" val="2960623710"/>
                  </a:ext>
                </a:extLst>
              </a:tr>
              <a:tr h="717063">
                <a:tc>
                  <a:txBody>
                    <a:bodyPr/>
                    <a:lstStyle/>
                    <a:p>
                      <a:pPr marL="0" lvl="1" indent="3175"/>
                      <a:r>
                        <a:rPr lang="en-US" sz="1600" b="1"/>
                        <a:t>1.4</a:t>
                      </a:r>
                      <a:r>
                        <a:rPr lang="en-US" sz="1600"/>
                        <a:t> Identify existing legislative and regulatory barriers that hinder the deployment of physical support infrastructure</a:t>
                      </a:r>
                      <a:endParaRPr lang="en-US" sz="1600">
                        <a:cs typeface="Calibri"/>
                      </a:endParaRPr>
                    </a:p>
                  </a:txBody>
                  <a:tcPr/>
                </a:tc>
                <a:tc>
                  <a:txBody>
                    <a:bodyPr/>
                    <a:lstStyle/>
                    <a:p>
                      <a:pPr marL="282575" marR="0" lvl="2" indent="-222250" algn="l" defTabSz="914400" rtl="0" eaLnBrk="1" fontAlgn="auto" latinLnBrk="0" hangingPunct="1">
                        <a:lnSpc>
                          <a:spcPct val="100000"/>
                        </a:lnSpc>
                        <a:spcBef>
                          <a:spcPts val="0"/>
                        </a:spcBef>
                        <a:spcAft>
                          <a:spcPts val="0"/>
                        </a:spcAft>
                        <a:buClrTx/>
                        <a:buSzTx/>
                        <a:buFont typeface="Arial"/>
                        <a:buChar char="•"/>
                        <a:tabLst/>
                        <a:defRPr/>
                      </a:pPr>
                      <a:r>
                        <a:rPr lang="en-US" sz="1600">
                          <a:solidFill>
                            <a:schemeClr val="tx1"/>
                          </a:solidFill>
                          <a:cs typeface="Calibri"/>
                        </a:rPr>
                        <a:t>Focus Group input, breakout group</a:t>
                      </a:r>
                    </a:p>
                    <a:p>
                      <a:pPr marL="60325" lvl="2" indent="0">
                        <a:buFont typeface="Arial"/>
                        <a:buNone/>
                      </a:pPr>
                      <a:endParaRPr lang="en-US" sz="1600">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1">
                          <a:latin typeface="Calibri Light"/>
                        </a:rPr>
                        <a:t>Confirm legislative priorities</a:t>
                      </a:r>
                    </a:p>
                    <a:p>
                      <a:pPr marL="285750" indent="-231775">
                        <a:buFont typeface="Arial" panose="020B0604020202020204" pitchFamily="34" charset="0"/>
                        <a:buChar char="•"/>
                      </a:pPr>
                      <a:r>
                        <a:rPr lang="en-US" sz="1600" b="1">
                          <a:latin typeface="Calibri Light"/>
                        </a:rPr>
                        <a:t>Initiate a Southern California’s legislative platform to advance ZET program</a:t>
                      </a:r>
                    </a:p>
                  </a:txBody>
                  <a:tcPr>
                    <a:solidFill>
                      <a:schemeClr val="accent3">
                        <a:lumMod val="60000"/>
                        <a:lumOff val="40000"/>
                      </a:schemeClr>
                    </a:solidFill>
                  </a:tcPr>
                </a:tc>
                <a:extLst>
                  <a:ext uri="{0D108BD9-81ED-4DB2-BD59-A6C34878D82A}">
                    <a16:rowId xmlns:a16="http://schemas.microsoft.com/office/drawing/2014/main" val="4098694199"/>
                  </a:ext>
                </a:extLst>
              </a:tr>
              <a:tr h="717063">
                <a:tc>
                  <a:txBody>
                    <a:bodyPr/>
                    <a:lstStyle/>
                    <a:p>
                      <a:pPr marL="0" lvl="1" indent="0"/>
                      <a:r>
                        <a:rPr lang="en-US" sz="1600" b="1"/>
                        <a:t>1.5</a:t>
                      </a:r>
                      <a:r>
                        <a:rPr lang="en-US" sz="1600"/>
                        <a:t> Collaborate with regional partners to chart a regional path for ZE infrastructure development</a:t>
                      </a:r>
                      <a:endParaRPr lang="en-US" sz="1600">
                        <a:cs typeface="Calibri"/>
                      </a:endParaRPr>
                    </a:p>
                  </a:txBody>
                  <a:tcPr/>
                </a:tc>
                <a:tc>
                  <a:txBody>
                    <a:bodyPr/>
                    <a:lstStyle/>
                    <a:p>
                      <a:pPr marL="28575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Partner with MSRC, Ports, AQMD and SCAG on regional ZET infrastructure deployment project</a:t>
                      </a:r>
                      <a:endParaRPr lang="en-US" sz="1600"/>
                    </a:p>
                  </a:txBody>
                  <a:tcPr/>
                </a:tc>
                <a:tc>
                  <a:txBody>
                    <a:bodyPr/>
                    <a:lstStyle/>
                    <a:p>
                      <a:pPr marL="285750" indent="-231775">
                        <a:buFont typeface="Arial" panose="020B0604020202020204" pitchFamily="34" charset="0"/>
                        <a:buChar char="•"/>
                      </a:pPr>
                      <a:r>
                        <a:rPr lang="en-US" sz="1600" b="1">
                          <a:latin typeface="Calibri Light"/>
                        </a:rPr>
                        <a:t>Memorialize Metro’s partnership with MSRC through a cooperative agreement </a:t>
                      </a:r>
                    </a:p>
                    <a:p>
                      <a:pPr marL="285750" indent="-231775">
                        <a:buFont typeface="Arial" panose="020B0604020202020204" pitchFamily="34" charset="0"/>
                        <a:buChar char="•"/>
                      </a:pPr>
                      <a:r>
                        <a:rPr lang="en-US" sz="1600" b="1">
                          <a:latin typeface="Calibri Light"/>
                        </a:rPr>
                        <a:t>Consider forming a regional ZET collaborative to cross-leverage members' expertise in project development and delivery </a:t>
                      </a:r>
                    </a:p>
                    <a:p>
                      <a:pPr marL="285750" indent="-231775">
                        <a:buFont typeface="Arial" panose="020B0604020202020204" pitchFamily="34" charset="0"/>
                        <a:buChar char="•"/>
                      </a:pPr>
                      <a:r>
                        <a:rPr lang="en-US" sz="1600" b="1">
                          <a:latin typeface="Calibri Light"/>
                        </a:rPr>
                        <a:t>Engage state agencies in our energy planning discussion</a:t>
                      </a:r>
                    </a:p>
                  </a:txBody>
                  <a:tcPr>
                    <a:solidFill>
                      <a:schemeClr val="accent3">
                        <a:lumMod val="60000"/>
                        <a:lumOff val="40000"/>
                      </a:schemeClr>
                    </a:solidFill>
                  </a:tcPr>
                </a:tc>
                <a:extLst>
                  <a:ext uri="{0D108BD9-81ED-4DB2-BD59-A6C34878D82A}">
                    <a16:rowId xmlns:a16="http://schemas.microsoft.com/office/drawing/2014/main" val="3447335603"/>
                  </a:ext>
                </a:extLst>
              </a:tr>
            </a:tbl>
          </a:graphicData>
        </a:graphic>
      </p:graphicFrame>
    </p:spTree>
    <p:extLst>
      <p:ext uri="{BB962C8B-B14F-4D97-AF65-F5344CB8AC3E}">
        <p14:creationId xmlns:p14="http://schemas.microsoft.com/office/powerpoint/2010/main" val="215124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5" name="TextBox 4">
            <a:extLst>
              <a:ext uri="{FF2B5EF4-FFF2-40B4-BE49-F238E27FC236}">
                <a16:creationId xmlns:a16="http://schemas.microsoft.com/office/drawing/2014/main" id="{BA50B5C0-475A-F37E-1125-B4AE5401FFA6}"/>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rPr>
              <a:t>Special Meeting #19</a:t>
            </a:r>
            <a:endParaRPr lang="en-US" sz="2000">
              <a:solidFill>
                <a:schemeClr val="bg1"/>
              </a:solidFill>
            </a:endParaRPr>
          </a:p>
          <a:p>
            <a:r>
              <a:rPr lang="en-US" sz="2000">
                <a:solidFill>
                  <a:schemeClr val="bg1"/>
                </a:solidFill>
              </a:rPr>
              <a:t>October 31, 2023</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a:t>
            </a:r>
            <a:endParaRPr lang="en-US" i="1"/>
          </a:p>
        </p:txBody>
      </p:sp>
      <p:graphicFrame>
        <p:nvGraphicFramePr>
          <p:cNvPr id="6" name="Table 5">
            <a:extLst>
              <a:ext uri="{FF2B5EF4-FFF2-40B4-BE49-F238E27FC236}">
                <a16:creationId xmlns:a16="http://schemas.microsoft.com/office/drawing/2014/main" id="{C47091DE-4363-7E54-62C4-243122470AC3}"/>
              </a:ext>
            </a:extLst>
          </p:cNvPr>
          <p:cNvGraphicFramePr>
            <a:graphicFrameLocks noGrp="1"/>
          </p:cNvGraphicFramePr>
          <p:nvPr>
            <p:extLst>
              <p:ext uri="{D42A27DB-BD31-4B8C-83A1-F6EECF244321}">
                <p14:modId xmlns:p14="http://schemas.microsoft.com/office/powerpoint/2010/main" val="3815247615"/>
              </p:ext>
            </p:extLst>
          </p:nvPr>
        </p:nvGraphicFramePr>
        <p:xfrm>
          <a:off x="565074" y="1395779"/>
          <a:ext cx="11061851" cy="3608934"/>
        </p:xfrm>
        <a:graphic>
          <a:graphicData uri="http://schemas.openxmlformats.org/drawingml/2006/table">
            <a:tbl>
              <a:tblPr firstRow="1" bandRow="1">
                <a:tableStyleId>{5C22544A-7EE6-4342-B048-85BDC9FD1C3A}</a:tableStyleId>
              </a:tblPr>
              <a:tblGrid>
                <a:gridCol w="1603091">
                  <a:extLst>
                    <a:ext uri="{9D8B030D-6E8A-4147-A177-3AD203B41FA5}">
                      <a16:colId xmlns:a16="http://schemas.microsoft.com/office/drawing/2014/main" val="2668260889"/>
                    </a:ext>
                  </a:extLst>
                </a:gridCol>
                <a:gridCol w="9458760">
                  <a:extLst>
                    <a:ext uri="{9D8B030D-6E8A-4147-A177-3AD203B41FA5}">
                      <a16:colId xmlns:a16="http://schemas.microsoft.com/office/drawing/2014/main" val="3675056162"/>
                    </a:ext>
                  </a:extLst>
                </a:gridCol>
              </a:tblGrid>
              <a:tr h="536716">
                <a:tc>
                  <a:txBody>
                    <a:bodyPr/>
                    <a:lstStyle/>
                    <a:p>
                      <a:pPr rtl="0" fontAlgn="base"/>
                      <a:r>
                        <a:rPr lang="en-US" sz="2400" b="1">
                          <a:effectLst/>
                          <a:latin typeface="Calibri"/>
                        </a:rPr>
                        <a:t>Issue</a:t>
                      </a:r>
                      <a:r>
                        <a:rPr lang="en-US" sz="2400">
                          <a:effectLst/>
                          <a:latin typeface="Calibri"/>
                        </a:rPr>
                        <a:t> </a:t>
                      </a: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30DD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ase"/>
                      <a:r>
                        <a:rPr lang="en-US" sz="2400" b="1">
                          <a:effectLst/>
                          <a:latin typeface="Calibri"/>
                        </a:rPr>
                        <a:t>Principle</a:t>
                      </a:r>
                      <a:r>
                        <a:rPr lang="en-US" sz="2400">
                          <a:effectLst/>
                          <a:latin typeface="Calibri"/>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0D9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811263"/>
                  </a:ext>
                </a:extLst>
              </a:tr>
              <a:tr h="935592">
                <a:tc rowSpan="4">
                  <a:txBody>
                    <a:bodyPr/>
                    <a:lstStyle/>
                    <a:p>
                      <a:pPr algn="ctr" rtl="0" fontAlgn="base"/>
                      <a:endParaRPr lang="en-US" sz="2400" b="1">
                        <a:effectLst/>
                        <a:latin typeface="Calibri"/>
                      </a:endParaRPr>
                    </a:p>
                    <a:p>
                      <a:pPr lvl="0" algn="ctr">
                        <a:buNone/>
                      </a:pPr>
                      <a:r>
                        <a:rPr lang="en-US" sz="2400" b="1">
                          <a:effectLst/>
                          <a:latin typeface="Calibri"/>
                        </a:rPr>
                        <a:t>Timing</a:t>
                      </a:r>
                      <a:r>
                        <a:rPr lang="en-US" sz="2400">
                          <a:effectLst/>
                          <a:latin typeface="Calibri"/>
                        </a:rPr>
                        <a:t> </a:t>
                      </a:r>
                    </a:p>
                    <a:p>
                      <a:pPr lvl="0" rtl="0">
                        <a:buNone/>
                      </a:pPr>
                      <a:endParaRPr lang="en-US" sz="2000">
                        <a:effectLst/>
                        <a:latin typeface="Calibri"/>
                      </a:endParaRPr>
                    </a:p>
                    <a:p>
                      <a:pPr lvl="0">
                        <a:buNone/>
                      </a:pPr>
                      <a:endParaRPr lang="en-US" sz="3600">
                        <a:effectLst/>
                      </a:endParaRPr>
                    </a:p>
                    <a:p>
                      <a:pPr lvl="0" rtl="0">
                        <a:buNone/>
                      </a:pPr>
                      <a:endParaRPr lang="en-US" sz="2000">
                        <a:effectLst/>
                        <a:latin typeface="Calibri"/>
                      </a:endParaRPr>
                    </a:p>
                  </a:txBody>
                  <a:tcPr>
                    <a:lnL w="9525" cap="flat" cmpd="sng" algn="ctr">
                      <a:solidFill>
                        <a:srgbClr val="D0DF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ase"/>
                      <a:endParaRPr lang="en-US" sz="2400" b="1">
                        <a:effectLst/>
                        <a:latin typeface="Calibri"/>
                      </a:endParaRPr>
                    </a:p>
                    <a:p>
                      <a:pPr lvl="0">
                        <a:buNone/>
                      </a:pPr>
                      <a:r>
                        <a:rPr lang="en-US" sz="2400" b="1">
                          <a:effectLst/>
                          <a:latin typeface="Calibri"/>
                        </a:rPr>
                        <a:t>Support efforts to streamline clean freight infrastructure development</a:t>
                      </a:r>
                      <a:r>
                        <a:rPr lang="en-US" sz="2400">
                          <a:effectLst/>
                          <a:latin typeface="Calibri"/>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04221"/>
                  </a:ext>
                </a:extLst>
              </a:tr>
              <a:tr h="707799">
                <a:tc vMerge="1">
                  <a:txBody>
                    <a:bodyPr/>
                    <a:lstStyle/>
                    <a:p>
                      <a:endParaRPr lang="en-US"/>
                    </a:p>
                  </a:txBody>
                  <a:tcPr>
                    <a:lnL w="9525" cap="flat" cmpd="sng" algn="ctr">
                      <a:solidFill>
                        <a:srgbClr val="50D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r>
                        <a:rPr lang="en-US" sz="2000">
                          <a:effectLst/>
                          <a:latin typeface="Calibri"/>
                        </a:rPr>
                        <a:t>Identify opportunities to increase speed of delivery of clean freight infrastructure </a:t>
                      </a:r>
                      <a:endParaRPr lang="en-US" sz="36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0239"/>
                  </a:ext>
                </a:extLst>
              </a:tr>
              <a:tr h="727787">
                <a:tc vMerge="1">
                  <a:txBody>
                    <a:bodyPr/>
                    <a:lstStyle/>
                    <a:p>
                      <a:endParaRPr lang="en-US"/>
                    </a:p>
                  </a:txBody>
                  <a:tcPr>
                    <a:lnL w="9525" cap="flat" cmpd="sng" algn="ctr">
                      <a:solidFill>
                        <a:srgbClr val="D0E1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algn="l">
                        <a:lnSpc>
                          <a:spcPct val="100000"/>
                        </a:lnSpc>
                        <a:spcBef>
                          <a:spcPts val="0"/>
                        </a:spcBef>
                        <a:spcAft>
                          <a:spcPts val="0"/>
                        </a:spcAft>
                        <a:buNone/>
                      </a:pPr>
                      <a:r>
                        <a:rPr lang="en-US" sz="2000" b="0" i="0" u="none" strike="noStrike" noProof="0">
                          <a:solidFill>
                            <a:srgbClr val="000000"/>
                          </a:solidFill>
                          <a:effectLst/>
                        </a:rPr>
                        <a:t>Foster standardized approach and timing for permitting and approval processes</a:t>
                      </a:r>
                      <a:endParaRPr lang="en-US" sz="36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984942"/>
                  </a:ext>
                </a:extLst>
              </a:tr>
              <a:tr h="686781">
                <a:tc vMerge="1">
                  <a:txBody>
                    <a:bodyPr/>
                    <a:lstStyle/>
                    <a:p>
                      <a:endParaRPr lang="en-US"/>
                    </a:p>
                  </a:txBody>
                  <a:tcPr>
                    <a:lnL w="9525" cap="flat" cmpd="sng" algn="ctr">
                      <a:solidFill>
                        <a:srgbClr val="10E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algn="l">
                        <a:lnSpc>
                          <a:spcPct val="100000"/>
                        </a:lnSpc>
                        <a:spcBef>
                          <a:spcPts val="0"/>
                        </a:spcBef>
                        <a:spcAft>
                          <a:spcPts val="0"/>
                        </a:spcAft>
                        <a:buNone/>
                      </a:pPr>
                      <a:r>
                        <a:rPr lang="en-US" sz="2000" b="0" i="0" u="none" strike="noStrike" noProof="0">
                          <a:solidFill>
                            <a:srgbClr val="000000"/>
                          </a:solidFill>
                          <a:effectLst/>
                        </a:rPr>
                        <a:t>Develop a streamlined approach to awarding and accessing public funds </a:t>
                      </a:r>
                    </a:p>
                    <a:p>
                      <a:pPr lvl="1">
                        <a:buNone/>
                      </a:pPr>
                      <a:endParaRPr lang="en-US" sz="200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359755"/>
                  </a:ext>
                </a:extLst>
              </a:tr>
            </a:tbl>
          </a:graphicData>
        </a:graphic>
      </p:graphicFrame>
    </p:spTree>
    <p:extLst>
      <p:ext uri="{BB962C8B-B14F-4D97-AF65-F5344CB8AC3E}">
        <p14:creationId xmlns:p14="http://schemas.microsoft.com/office/powerpoint/2010/main" val="3858732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Priority Recommendations</a:t>
            </a:r>
            <a:endParaRPr lang="en-US" i="1"/>
          </a:p>
        </p:txBody>
      </p:sp>
      <p:graphicFrame>
        <p:nvGraphicFramePr>
          <p:cNvPr id="6" name="Table 5">
            <a:extLst>
              <a:ext uri="{FF2B5EF4-FFF2-40B4-BE49-F238E27FC236}">
                <a16:creationId xmlns:a16="http://schemas.microsoft.com/office/drawing/2014/main" id="{C47091DE-4363-7E54-62C4-243122470AC3}"/>
              </a:ext>
            </a:extLst>
          </p:cNvPr>
          <p:cNvGraphicFramePr>
            <a:graphicFrameLocks noGrp="1"/>
          </p:cNvGraphicFramePr>
          <p:nvPr>
            <p:extLst>
              <p:ext uri="{D42A27DB-BD31-4B8C-83A1-F6EECF244321}">
                <p14:modId xmlns:p14="http://schemas.microsoft.com/office/powerpoint/2010/main" val="22733770"/>
              </p:ext>
            </p:extLst>
          </p:nvPr>
        </p:nvGraphicFramePr>
        <p:xfrm>
          <a:off x="565074" y="1350274"/>
          <a:ext cx="11061851" cy="4482679"/>
        </p:xfrm>
        <a:graphic>
          <a:graphicData uri="http://schemas.openxmlformats.org/drawingml/2006/table">
            <a:tbl>
              <a:tblPr firstRow="1" bandRow="1">
                <a:tableStyleId>{5C22544A-7EE6-4342-B048-85BDC9FD1C3A}</a:tableStyleId>
              </a:tblPr>
              <a:tblGrid>
                <a:gridCol w="1603091">
                  <a:extLst>
                    <a:ext uri="{9D8B030D-6E8A-4147-A177-3AD203B41FA5}">
                      <a16:colId xmlns:a16="http://schemas.microsoft.com/office/drawing/2014/main" val="2668260889"/>
                    </a:ext>
                  </a:extLst>
                </a:gridCol>
                <a:gridCol w="9458760">
                  <a:extLst>
                    <a:ext uri="{9D8B030D-6E8A-4147-A177-3AD203B41FA5}">
                      <a16:colId xmlns:a16="http://schemas.microsoft.com/office/drawing/2014/main" val="3675056162"/>
                    </a:ext>
                  </a:extLst>
                </a:gridCol>
              </a:tblGrid>
              <a:tr h="544514">
                <a:tc>
                  <a:txBody>
                    <a:bodyPr/>
                    <a:lstStyle/>
                    <a:p>
                      <a:pPr algn="l" rtl="0" fontAlgn="base"/>
                      <a:r>
                        <a:rPr lang="en-US" sz="2400" b="1" i="0">
                          <a:effectLst/>
                        </a:rPr>
                        <a:t>Issue</a:t>
                      </a: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30DD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400" b="1" i="0">
                          <a:effectLst/>
                        </a:rPr>
                        <a:t>Principle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0D9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378178"/>
                  </a:ext>
                </a:extLst>
              </a:tr>
              <a:tr h="993344">
                <a:tc rowSpan="4">
                  <a:txBody>
                    <a:bodyPr/>
                    <a:lstStyle/>
                    <a:p>
                      <a:pPr algn="l" rtl="0" fontAlgn="base"/>
                      <a:endParaRPr lang="en-US" sz="2400" b="1" i="0">
                        <a:solidFill>
                          <a:srgbClr val="000000"/>
                        </a:solidFill>
                        <a:effectLst/>
                        <a:latin typeface="Calibri"/>
                      </a:endParaRPr>
                    </a:p>
                    <a:p>
                      <a:pPr lvl="0" algn="l">
                        <a:buNone/>
                      </a:pPr>
                      <a:r>
                        <a:rPr lang="en-US" sz="2400" b="1" i="0">
                          <a:solidFill>
                            <a:srgbClr val="000000"/>
                          </a:solidFill>
                          <a:effectLst/>
                          <a:latin typeface="Calibri"/>
                        </a:rPr>
                        <a:t>Money</a:t>
                      </a:r>
                      <a:r>
                        <a:rPr lang="en-US" sz="2400" b="0" i="0">
                          <a:solidFill>
                            <a:srgbClr val="000000"/>
                          </a:solidFill>
                          <a:effectLst/>
                          <a:latin typeface="Calibri"/>
                        </a:rPr>
                        <a:t> </a:t>
                      </a:r>
                    </a:p>
                    <a:p>
                      <a:pPr fontAlgn="t"/>
                      <a:endParaRPr lang="en-US" sz="3200">
                        <a:effectLst/>
                      </a:endParaRPr>
                    </a:p>
                    <a:p>
                      <a:pPr algn="l" rtl="0" fontAlgn="base"/>
                      <a:endParaRPr lang="en-US" sz="3200" b="0" i="0">
                        <a:effectLst/>
                      </a:endParaRP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400" b="1" i="0">
                          <a:solidFill>
                            <a:srgbClr val="000000"/>
                          </a:solidFill>
                          <a:effectLst/>
                          <a:latin typeface="Calibri"/>
                        </a:rPr>
                        <a:t>Support fleet owners with the costs of transition to ZE technology</a:t>
                      </a:r>
                      <a:r>
                        <a:rPr lang="en-US" sz="2400" b="0" i="0">
                          <a:solidFill>
                            <a:srgbClr val="000000"/>
                          </a:solidFill>
                          <a:effectLst/>
                          <a:latin typeface="Calibri"/>
                        </a:rPr>
                        <a:t> </a:t>
                      </a:r>
                      <a:endParaRPr lang="en-US" sz="4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811263"/>
                  </a:ext>
                </a:extLst>
              </a:tr>
              <a:tr h="933141">
                <a:tc vMerge="1">
                  <a:txBody>
                    <a:bodyPr/>
                    <a:lstStyle/>
                    <a:p>
                      <a:pPr fontAlgn="t"/>
                      <a:endParaRPr lang="en-US">
                        <a:effectLst/>
                      </a:endParaRPr>
                    </a:p>
                  </a:txBody>
                  <a:tcPr>
                    <a:lnL w="9525" cap="flat" cmpd="sng" algn="ctr">
                      <a:solidFill>
                        <a:srgbClr val="D0DF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endParaRPr lang="en-US" sz="2000">
                        <a:effectLst/>
                      </a:endParaRPr>
                    </a:p>
                    <a:p>
                      <a:pPr lvl="1" algn="l" rtl="0" fontAlgn="base"/>
                      <a:r>
                        <a:rPr lang="en-US" sz="2000" b="0" i="0">
                          <a:solidFill>
                            <a:srgbClr val="000000"/>
                          </a:solidFill>
                          <a:effectLst/>
                          <a:latin typeface="Calibri"/>
                        </a:rPr>
                        <a:t>Align funding programs to support the transition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04221"/>
                  </a:ext>
                </a:extLst>
              </a:tr>
              <a:tr h="705945">
                <a:tc vMerge="1">
                  <a:txBody>
                    <a:bodyPr/>
                    <a:lstStyle/>
                    <a:p>
                      <a:pPr fontAlgn="t"/>
                      <a:endParaRPr lang="en-US">
                        <a:effectLst/>
                      </a:endParaRPr>
                    </a:p>
                    <a:p>
                      <a:pPr algn="l" rtl="0" fontAlgn="base"/>
                      <a:r>
                        <a:rPr lang="en-US" sz="1100" b="0" i="0">
                          <a:solidFill>
                            <a:srgbClr val="000000"/>
                          </a:solidFill>
                          <a:effectLst/>
                          <a:latin typeface="Calibri" panose="020F0502020204030204" pitchFamily="34" charset="0"/>
                        </a:rPr>
                        <a:t> </a:t>
                      </a:r>
                      <a:endParaRPr lang="en-US" b="0" i="0">
                        <a:effectLst/>
                      </a:endParaRPr>
                    </a:p>
                  </a:txBody>
                  <a:tcPr>
                    <a:lnL w="9525" cap="flat" cmpd="sng" algn="ctr">
                      <a:solidFill>
                        <a:srgbClr val="50D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endParaRPr lang="en-US" sz="2000">
                        <a:effectLst/>
                      </a:endParaRPr>
                    </a:p>
                    <a:p>
                      <a:pPr lvl="1" algn="l" rtl="0" fontAlgn="base"/>
                      <a:r>
                        <a:rPr lang="en-US" sz="2000" b="0" i="0">
                          <a:solidFill>
                            <a:srgbClr val="000000"/>
                          </a:solidFill>
                          <a:effectLst/>
                          <a:latin typeface="Calibri"/>
                        </a:rPr>
                        <a:t>Ensure appropriate access to infrastructure for all freight types and movers across early minimum viable network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0239"/>
                  </a:ext>
                </a:extLst>
              </a:tr>
              <a:tr h="725881">
                <a:tc vMerge="1">
                  <a:txBody>
                    <a:bodyPr/>
                    <a:lstStyle/>
                    <a:p>
                      <a:pPr fontAlgn="t"/>
                      <a:endParaRPr lang="en-US">
                        <a:effectLst/>
                      </a:endParaRPr>
                    </a:p>
                    <a:p>
                      <a:pPr algn="l" rtl="0" fontAlgn="base"/>
                      <a:r>
                        <a:rPr lang="en-US" sz="1100" b="0" i="0">
                          <a:solidFill>
                            <a:srgbClr val="000000"/>
                          </a:solidFill>
                          <a:effectLst/>
                          <a:latin typeface="Calibri" panose="020F0502020204030204" pitchFamily="34" charset="0"/>
                        </a:rPr>
                        <a:t> </a:t>
                      </a:r>
                      <a:endParaRPr lang="en-US" b="0" i="0">
                        <a:effectLst/>
                      </a:endParaRPr>
                    </a:p>
                  </a:txBody>
                  <a:tcPr>
                    <a:lnL w="9525" cap="flat" cmpd="sng" algn="ctr">
                      <a:solidFill>
                        <a:srgbClr val="D0E1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1" fontAlgn="t"/>
                      <a:endParaRPr lang="en-US" sz="2000">
                        <a:effectLst/>
                      </a:endParaRPr>
                    </a:p>
                    <a:p>
                      <a:pPr lvl="1" algn="l" rtl="0" fontAlgn="base"/>
                      <a:r>
                        <a:rPr lang="en-US" sz="2000" b="0" i="0">
                          <a:solidFill>
                            <a:srgbClr val="000000"/>
                          </a:solidFill>
                          <a:effectLst/>
                          <a:latin typeface="Calibri"/>
                        </a:rPr>
                        <a:t>Support local jurisdictions in identifying funding opportunities to assist with increased need for street maintenance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984942"/>
                  </a:ext>
                </a:extLst>
              </a:tr>
            </a:tbl>
          </a:graphicData>
        </a:graphic>
      </p:graphicFrame>
    </p:spTree>
    <p:extLst>
      <p:ext uri="{BB962C8B-B14F-4D97-AF65-F5344CB8AC3E}">
        <p14:creationId xmlns:p14="http://schemas.microsoft.com/office/powerpoint/2010/main" val="3542238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ZET Legislative Priority Recommendations</a:t>
            </a:r>
            <a:endParaRPr lang="en-US" i="1"/>
          </a:p>
        </p:txBody>
      </p:sp>
      <p:graphicFrame>
        <p:nvGraphicFramePr>
          <p:cNvPr id="6" name="Table 5">
            <a:extLst>
              <a:ext uri="{FF2B5EF4-FFF2-40B4-BE49-F238E27FC236}">
                <a16:creationId xmlns:a16="http://schemas.microsoft.com/office/drawing/2014/main" id="{C47091DE-4363-7E54-62C4-243122470AC3}"/>
              </a:ext>
            </a:extLst>
          </p:cNvPr>
          <p:cNvGraphicFramePr>
            <a:graphicFrameLocks noGrp="1"/>
          </p:cNvGraphicFramePr>
          <p:nvPr>
            <p:extLst>
              <p:ext uri="{D42A27DB-BD31-4B8C-83A1-F6EECF244321}">
                <p14:modId xmlns:p14="http://schemas.microsoft.com/office/powerpoint/2010/main" val="3456999576"/>
              </p:ext>
            </p:extLst>
          </p:nvPr>
        </p:nvGraphicFramePr>
        <p:xfrm>
          <a:off x="565074" y="1350274"/>
          <a:ext cx="11061851" cy="3334848"/>
        </p:xfrm>
        <a:graphic>
          <a:graphicData uri="http://schemas.openxmlformats.org/drawingml/2006/table">
            <a:tbl>
              <a:tblPr firstRow="1" bandRow="1">
                <a:tableStyleId>{5C22544A-7EE6-4342-B048-85BDC9FD1C3A}</a:tableStyleId>
              </a:tblPr>
              <a:tblGrid>
                <a:gridCol w="1603091">
                  <a:extLst>
                    <a:ext uri="{9D8B030D-6E8A-4147-A177-3AD203B41FA5}">
                      <a16:colId xmlns:a16="http://schemas.microsoft.com/office/drawing/2014/main" val="2668260889"/>
                    </a:ext>
                  </a:extLst>
                </a:gridCol>
                <a:gridCol w="9458760">
                  <a:extLst>
                    <a:ext uri="{9D8B030D-6E8A-4147-A177-3AD203B41FA5}">
                      <a16:colId xmlns:a16="http://schemas.microsoft.com/office/drawing/2014/main" val="3675056162"/>
                    </a:ext>
                  </a:extLst>
                </a:gridCol>
              </a:tblGrid>
              <a:tr h="544514">
                <a:tc>
                  <a:txBody>
                    <a:bodyPr/>
                    <a:lstStyle/>
                    <a:p>
                      <a:pPr algn="l" rtl="0" fontAlgn="base"/>
                      <a:r>
                        <a:rPr lang="en-US" sz="2400" b="1" i="0">
                          <a:effectLst/>
                        </a:rPr>
                        <a:t>Issue</a:t>
                      </a: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30DD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400" b="1" i="0">
                          <a:effectLst/>
                        </a:rPr>
                        <a:t>Principle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0D95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378178"/>
                  </a:ext>
                </a:extLst>
              </a:tr>
              <a:tr h="993344">
                <a:tc rowSpan="3">
                  <a:txBody>
                    <a:bodyPr/>
                    <a:lstStyle/>
                    <a:p>
                      <a:pPr algn="l" rtl="0" fontAlgn="base"/>
                      <a:endParaRPr lang="en-US" sz="2400" b="1" i="0">
                        <a:solidFill>
                          <a:srgbClr val="000000"/>
                        </a:solidFill>
                        <a:effectLst/>
                        <a:latin typeface="Calibri"/>
                      </a:endParaRPr>
                    </a:p>
                    <a:p>
                      <a:pPr lvl="0" algn="l">
                        <a:buNone/>
                      </a:pPr>
                      <a:r>
                        <a:rPr lang="en-US" sz="2400" b="1" i="0">
                          <a:solidFill>
                            <a:srgbClr val="000000"/>
                          </a:solidFill>
                          <a:effectLst/>
                          <a:latin typeface="Calibri"/>
                        </a:rPr>
                        <a:t>People</a:t>
                      </a:r>
                      <a:r>
                        <a:rPr lang="en-US" sz="2400" b="0" i="0">
                          <a:solidFill>
                            <a:srgbClr val="000000"/>
                          </a:solidFill>
                          <a:effectLst/>
                          <a:latin typeface="Calibri"/>
                        </a:rPr>
                        <a:t> </a:t>
                      </a:r>
                    </a:p>
                    <a:p>
                      <a:pPr fontAlgn="t"/>
                      <a:endParaRPr lang="en-US">
                        <a:effectLst/>
                      </a:endParaRPr>
                    </a:p>
                    <a:p>
                      <a:pPr algn="l" rtl="0" fontAlgn="base"/>
                      <a:endParaRPr lang="en-US" b="0" i="0">
                        <a:effectLst/>
                      </a:endParaRPr>
                    </a:p>
                  </a:txBody>
                  <a:tcPr>
                    <a:lnL w="9525" cap="flat" cmpd="sng" algn="ctr">
                      <a:solidFill>
                        <a:srgbClr val="10DA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endParaRPr lang="en-US" sz="2400" b="1" i="0">
                        <a:solidFill>
                          <a:srgbClr val="000000"/>
                        </a:solidFill>
                        <a:effectLst/>
                        <a:latin typeface="Calibri"/>
                      </a:endParaRPr>
                    </a:p>
                    <a:p>
                      <a:pPr lvl="0" algn="l">
                        <a:buNone/>
                      </a:pPr>
                      <a:r>
                        <a:rPr lang="en-US" sz="2400" b="1" i="0">
                          <a:solidFill>
                            <a:srgbClr val="000000"/>
                          </a:solidFill>
                          <a:effectLst/>
                          <a:latin typeface="Calibri"/>
                        </a:rPr>
                        <a:t>Create a corridor-first approach</a:t>
                      </a:r>
                      <a:r>
                        <a:rPr lang="en-US" sz="2400" b="0" i="0">
                          <a:solidFill>
                            <a:srgbClr val="000000"/>
                          </a:solidFill>
                          <a:effectLst/>
                          <a:latin typeface="Calibri"/>
                        </a:rPr>
                        <a:t> </a:t>
                      </a:r>
                      <a:endParaRPr lang="en-US" sz="2400" b="0" i="0">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811263"/>
                  </a:ext>
                </a:extLst>
              </a:tr>
              <a:tr h="933141">
                <a:tc vMerge="1">
                  <a:txBody>
                    <a:bodyPr/>
                    <a:lstStyle/>
                    <a:p>
                      <a:pPr fontAlgn="t"/>
                      <a:endParaRPr lang="en-US">
                        <a:effectLst/>
                      </a:endParaRPr>
                    </a:p>
                  </a:txBody>
                  <a:tcPr>
                    <a:lnL w="9525" cap="flat" cmpd="sng" algn="ctr">
                      <a:solidFill>
                        <a:srgbClr val="D0DF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000" b="0" i="0">
                          <a:solidFill>
                            <a:srgbClr val="000000"/>
                          </a:solidFill>
                          <a:effectLst/>
                          <a:latin typeface="Calibri"/>
                        </a:rPr>
                        <a:t>Support an “ecosystem approach” to corridor development to ensure coordination &amp; timeliness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04221"/>
                  </a:ext>
                </a:extLst>
              </a:tr>
              <a:tr h="863849">
                <a:tc vMerge="1">
                  <a:txBody>
                    <a:bodyPr/>
                    <a:lstStyle/>
                    <a:p>
                      <a:pPr fontAlgn="t"/>
                      <a:endParaRPr lang="en-US">
                        <a:effectLst/>
                      </a:endParaRPr>
                    </a:p>
                    <a:p>
                      <a:pPr algn="l" rtl="0" fontAlgn="base"/>
                      <a:r>
                        <a:rPr lang="en-US" sz="1100" b="0" i="0">
                          <a:solidFill>
                            <a:srgbClr val="000000"/>
                          </a:solidFill>
                          <a:effectLst/>
                          <a:latin typeface="Calibri" panose="020F0502020204030204" pitchFamily="34" charset="0"/>
                        </a:rPr>
                        <a:t> </a:t>
                      </a:r>
                      <a:endParaRPr lang="en-US" b="0" i="0">
                        <a:effectLst/>
                      </a:endParaRPr>
                    </a:p>
                  </a:txBody>
                  <a:tcPr>
                    <a:lnL w="9525" cap="flat" cmpd="sng" algn="ctr">
                      <a:solidFill>
                        <a:srgbClr val="50DE54"/>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000" b="0" i="0">
                          <a:solidFill>
                            <a:srgbClr val="000000"/>
                          </a:solidFill>
                          <a:effectLst/>
                          <a:latin typeface="Calibri"/>
                        </a:rPr>
                        <a:t>Coordinate funding and project delivery opportunities (e.g. innovative public private partnership opportunities; reduction of public support once demand established) </a:t>
                      </a:r>
                      <a:endParaRPr lang="en-US" sz="2000" b="0" i="0">
                        <a:effectLst/>
                        <a:latin typeface="Calibr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0239"/>
                  </a:ext>
                </a:extLst>
              </a:tr>
            </a:tbl>
          </a:graphicData>
        </a:graphic>
      </p:graphicFrame>
    </p:spTree>
    <p:extLst>
      <p:ext uri="{BB962C8B-B14F-4D97-AF65-F5344CB8AC3E}">
        <p14:creationId xmlns:p14="http://schemas.microsoft.com/office/powerpoint/2010/main" val="655076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p:txBody>
          <a:bodyPr/>
          <a:lstStyle/>
          <a:p>
            <a:r>
              <a:rPr lang="en-US">
                <a:cs typeface="Calibri"/>
              </a:rPr>
              <a:t>Legislative Platform Tasks</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b="1">
                <a:solidFill>
                  <a:srgbClr val="242424"/>
                </a:solidFill>
                <a:ea typeface="+mn-lt"/>
                <a:cs typeface="+mn-lt"/>
              </a:rPr>
              <a:t>Advocate</a:t>
            </a:r>
            <a:r>
              <a:rPr lang="en-US">
                <a:solidFill>
                  <a:srgbClr val="242424"/>
                </a:solidFill>
                <a:ea typeface="+mn-lt"/>
                <a:cs typeface="+mn-lt"/>
              </a:rPr>
              <a:t> for the creation and passage of legislation that promotes the development and deployment of zero-emission drayage charging facilities. Legislation could include provisions for funding, incentives, streamlined permitting processes, and regulations that encourage private investment in ZE charging/fueling infrastructure.</a:t>
            </a:r>
            <a:endParaRPr lang="en-US">
              <a:solidFill>
                <a:srgbClr val="000000"/>
              </a:solidFill>
              <a:ea typeface="+mn-lt"/>
              <a:cs typeface="+mn-lt"/>
            </a:endParaRPr>
          </a:p>
          <a:p>
            <a:pPr>
              <a:lnSpc>
                <a:spcPct val="120000"/>
              </a:lnSpc>
            </a:pPr>
            <a:r>
              <a:rPr lang="en-US" b="1">
                <a:solidFill>
                  <a:srgbClr val="242424"/>
                </a:solidFill>
                <a:ea typeface="+mn-lt"/>
                <a:cs typeface="+mn-lt"/>
              </a:rPr>
              <a:t>Secure funding</a:t>
            </a:r>
            <a:r>
              <a:rPr lang="en-US">
                <a:solidFill>
                  <a:srgbClr val="242424"/>
                </a:solidFill>
                <a:ea typeface="+mn-lt"/>
                <a:cs typeface="+mn-lt"/>
              </a:rPr>
              <a:t>: Lobby for federal and state funding to support the installation and expansion of charging infrastructure at the Ports of LA and Long Beach. Explore opportunities such as grants, tax credits, and partnerships with public and private entities to secure the necessary financial resources.</a:t>
            </a:r>
            <a:endParaRPr lang="en-US">
              <a:solidFill>
                <a:srgbClr val="000000"/>
              </a:solidFill>
              <a:ea typeface="+mn-lt"/>
              <a:cs typeface="+mn-lt"/>
            </a:endParaRPr>
          </a:p>
          <a:p>
            <a:pPr>
              <a:lnSpc>
                <a:spcPct val="120000"/>
              </a:lnSpc>
            </a:pPr>
            <a:r>
              <a:rPr lang="en-US" b="1">
                <a:solidFill>
                  <a:srgbClr val="242424"/>
                </a:solidFill>
                <a:ea typeface="+mn-lt"/>
                <a:cs typeface="+mn-lt"/>
              </a:rPr>
              <a:t>Collaborate with utility companies</a:t>
            </a:r>
            <a:r>
              <a:rPr lang="en-US">
                <a:solidFill>
                  <a:srgbClr val="242424"/>
                </a:solidFill>
                <a:ea typeface="+mn-lt"/>
                <a:cs typeface="+mn-lt"/>
              </a:rPr>
              <a:t>: Work closely with utility companies to ensure sufficient electrical grid capacity to support the charging infrastructure. Encourage partnerships between utilities and charging infrastructure providers to optimize grid integration, manage electricity demand, and explore innovative pricing and billing models.</a:t>
            </a:r>
            <a:endParaRPr lang="en-US">
              <a:cs typeface="Calibri"/>
            </a:endParaRPr>
          </a:p>
          <a:p>
            <a:pPr>
              <a:lnSpc>
                <a:spcPct val="120000"/>
              </a:lnSpc>
            </a:pPr>
            <a:r>
              <a:rPr lang="en-US" b="1">
                <a:solidFill>
                  <a:srgbClr val="242424"/>
                </a:solidFill>
                <a:ea typeface="+mn-lt"/>
                <a:cs typeface="+mn-lt"/>
              </a:rPr>
              <a:t>Streamline permitting and regulations</a:t>
            </a:r>
            <a:r>
              <a:rPr lang="en-US">
                <a:solidFill>
                  <a:srgbClr val="242424"/>
                </a:solidFill>
                <a:ea typeface="+mn-lt"/>
                <a:cs typeface="+mn-lt"/>
              </a:rPr>
              <a:t>: Identify and address regulatory barriers that may impede the rapid deployment of ZE charging or fueling infrastructure. Advocate for streamlined permitting processes and standardized regulations to facilitate the installation of charging stations at the port and surrounding areas, while also recognizing community concerns that may arise from this streamlined approach.</a:t>
            </a:r>
            <a:endParaRPr lang="en-US">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53</a:t>
            </a:fld>
            <a:endParaRPr lang="en-US"/>
          </a:p>
        </p:txBody>
      </p:sp>
    </p:spTree>
    <p:extLst>
      <p:ext uri="{BB962C8B-B14F-4D97-AF65-F5344CB8AC3E}">
        <p14:creationId xmlns:p14="http://schemas.microsoft.com/office/powerpoint/2010/main" val="2624494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p:txBody>
          <a:bodyPr/>
          <a:lstStyle/>
          <a:p>
            <a:r>
              <a:rPr lang="en-US">
                <a:cs typeface="Calibri"/>
              </a:rPr>
              <a:t>Legislative Platform Tasks (cont.)</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05806" y="1034073"/>
            <a:ext cx="11253421" cy="4425542"/>
          </a:xfrm>
        </p:spPr>
        <p:txBody>
          <a:bodyPr vert="horz" lIns="91440" tIns="45720" rIns="91440" bIns="45720" rtlCol="0" anchor="t">
            <a:noAutofit/>
          </a:bodyPr>
          <a:lstStyle/>
          <a:p>
            <a:pPr>
              <a:lnSpc>
                <a:spcPct val="120000"/>
              </a:lnSpc>
            </a:pPr>
            <a:r>
              <a:rPr lang="en-US" b="1">
                <a:solidFill>
                  <a:srgbClr val="242424"/>
                </a:solidFill>
                <a:ea typeface="+mn-lt"/>
                <a:cs typeface="+mn-lt"/>
              </a:rPr>
              <a:t>Public-private partnerships</a:t>
            </a:r>
            <a:r>
              <a:rPr lang="en-US">
                <a:solidFill>
                  <a:srgbClr val="242424"/>
                </a:solidFill>
                <a:ea typeface="+mn-lt"/>
                <a:cs typeface="+mn-lt"/>
              </a:rPr>
              <a:t>: Encourage collaboration between public entities, private stakeholders, and drayage trucking companies to accelerate the deployment of charging infrastructure. Develop incentives and agreements to incentivize private investment and ensure the availability of ZE charging or fueling facilities at key locations within the ports.</a:t>
            </a:r>
            <a:endParaRPr lang="en-US"/>
          </a:p>
          <a:p>
            <a:pPr>
              <a:lnSpc>
                <a:spcPct val="120000"/>
              </a:lnSpc>
            </a:pPr>
            <a:r>
              <a:rPr lang="en-US" b="1">
                <a:solidFill>
                  <a:srgbClr val="242424"/>
                </a:solidFill>
                <a:ea typeface="+mn-lt"/>
                <a:cs typeface="+mn-lt"/>
              </a:rPr>
              <a:t>Promote workforce development</a:t>
            </a:r>
            <a:r>
              <a:rPr lang="en-US">
                <a:solidFill>
                  <a:srgbClr val="242424"/>
                </a:solidFill>
                <a:ea typeface="+mn-lt"/>
                <a:cs typeface="+mn-lt"/>
              </a:rPr>
              <a:t>: Advocate for programs that support workforce development and training for the installation, operation, and maintenance of zero-emission drayage charging infrastructure. Collaborate with educational institutions and industry associations to create training programs that meet the specific needs of the industry.</a:t>
            </a:r>
          </a:p>
          <a:p>
            <a:pPr>
              <a:lnSpc>
                <a:spcPct val="120000"/>
              </a:lnSpc>
            </a:pPr>
            <a:r>
              <a:rPr lang="en-US" b="1">
                <a:solidFill>
                  <a:srgbClr val="242424"/>
                </a:solidFill>
                <a:ea typeface="+mn-lt"/>
                <a:cs typeface="+mn-lt"/>
              </a:rPr>
              <a:t>Public awareness and outreach: </a:t>
            </a:r>
            <a:r>
              <a:rPr lang="en-US">
                <a:solidFill>
                  <a:srgbClr val="242424"/>
                </a:solidFill>
                <a:ea typeface="+mn-lt"/>
                <a:cs typeface="+mn-lt"/>
              </a:rPr>
              <a:t>Launch a public awareness campaign to highlight the benefits of zero-emission drayage and the importance of ZE charging and fueling infrastructure. Educate the public, policymakers, and industry stakeholders</a:t>
            </a:r>
            <a:r>
              <a:rPr lang="en-US" b="1">
                <a:solidFill>
                  <a:srgbClr val="242424"/>
                </a:solidFill>
                <a:ea typeface="+mn-lt"/>
                <a:cs typeface="+mn-lt"/>
              </a:rPr>
              <a:t> </a:t>
            </a:r>
            <a:r>
              <a:rPr lang="en-US">
                <a:solidFill>
                  <a:srgbClr val="242424"/>
                </a:solidFill>
                <a:ea typeface="+mn-lt"/>
                <a:cs typeface="+mn-lt"/>
              </a:rPr>
              <a:t>about the positive impacts on air quality, public health, and sustainability by accelerating the deployment of ZE trucks in place of existing diesel trucks.</a:t>
            </a:r>
          </a:p>
          <a:p>
            <a:pPr>
              <a:lnSpc>
                <a:spcPct val="120000"/>
              </a:lnSpc>
            </a:pPr>
            <a:endParaRPr lang="en-US">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54</a:t>
            </a:fld>
            <a:endParaRPr lang="en-US"/>
          </a:p>
        </p:txBody>
      </p:sp>
    </p:spTree>
    <p:extLst>
      <p:ext uri="{BB962C8B-B14F-4D97-AF65-F5344CB8AC3E}">
        <p14:creationId xmlns:p14="http://schemas.microsoft.com/office/powerpoint/2010/main" val="2862590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Zero-Emission Truck Working Group #16 Highlights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982154"/>
            <a:ext cx="11689240" cy="553997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lvl="1" indent="-285750">
              <a:spcBef>
                <a:spcPts val="600"/>
              </a:spcBef>
              <a:buFont typeface="Calibri" panose="020F0502020204030204" pitchFamily="34" charset="0"/>
              <a:buChar char="&gt;"/>
              <a:tabLst>
                <a:tab pos="914400" algn="l"/>
              </a:tabLst>
              <a:defRPr/>
            </a:pPr>
            <a:r>
              <a:rPr kumimoji="0" lang="en-US" sz="1800" b="0" i="0" u="none" strike="noStrike" kern="1200" cap="none" spc="0" normalizeH="0" baseline="0" noProof="0">
                <a:ln>
                  <a:noFill/>
                </a:ln>
                <a:solidFill>
                  <a:srgbClr val="000000"/>
                </a:solidFill>
                <a:effectLst/>
                <a:uLnTx/>
                <a:uFillTx/>
                <a:latin typeface="Calibri"/>
                <a:ea typeface="+mn-ea"/>
                <a:cs typeface="Times New Roman"/>
              </a:rPr>
              <a:t>Held virtually via Zoom on Tuesday, May 23</a:t>
            </a:r>
            <a:r>
              <a:rPr lang="en-US">
                <a:solidFill>
                  <a:srgbClr val="000000"/>
                </a:solidFill>
                <a:latin typeface="Calibri"/>
                <a:cs typeface="Times New Roman"/>
              </a:rPr>
              <a:t> </a:t>
            </a:r>
            <a:endParaRPr lang="en-US" sz="1800" b="0" i="0" u="none" strike="noStrike" kern="1200" cap="none" spc="0" normalizeH="0" baseline="0" noProof="0">
              <a:ln>
                <a:noFill/>
              </a:ln>
              <a:solidFill>
                <a:srgbClr val="000000"/>
              </a:solidFill>
              <a:effectLst/>
              <a:uLnTx/>
              <a:uFillTx/>
              <a:latin typeface="Calibri"/>
              <a:cs typeface="Times New Roman"/>
            </a:endParaRPr>
          </a:p>
          <a:p>
            <a:pPr marL="742950" lvl="1" indent="-285750">
              <a:spcBef>
                <a:spcPts val="600"/>
              </a:spcBef>
              <a:buFont typeface="Calibri" panose="020F0502020204030204" pitchFamily="34" charset="0"/>
              <a:buChar char="&gt;"/>
              <a:tabLst>
                <a:tab pos="914400" algn="l"/>
              </a:tabLst>
              <a:defRPr/>
            </a:pPr>
            <a:r>
              <a:rPr lang="en-US">
                <a:solidFill>
                  <a:srgbClr val="000000"/>
                </a:solidFill>
                <a:latin typeface="Calibri"/>
                <a:ea typeface="Calibri"/>
                <a:cs typeface="Times New Roman"/>
              </a:rPr>
              <a:t>20 Working Group members in attendance</a:t>
            </a:r>
            <a:endParaRPr lang="en-US" i="0" u="none" strike="noStrike" kern="1200" cap="none" spc="0" normalizeH="0" baseline="0" noProof="0">
              <a:ln>
                <a:noFill/>
              </a:ln>
              <a:solidFill>
                <a:srgbClr val="000000"/>
              </a:solidFill>
              <a:effectLst/>
              <a:uLnTx/>
              <a:uFillTx/>
              <a:latin typeface="Calibri" panose="020F0502020204030204"/>
              <a:ea typeface="Calibri"/>
              <a:cs typeface="Times New Roman"/>
            </a:endParaRPr>
          </a:p>
          <a:p>
            <a:pPr marL="742950" lvl="1" indent="-285750">
              <a:spcBef>
                <a:spcPts val="600"/>
              </a:spcBef>
              <a:buFont typeface="Calibri" panose="020F0502020204030204" pitchFamily="34" charset="0"/>
              <a:buChar char="&gt;"/>
              <a:defRPr/>
            </a:pPr>
            <a:endParaRPr lang="en-US" sz="1100" b="1">
              <a:solidFill>
                <a:srgbClr val="2AB4C8"/>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Highlights</a:t>
            </a:r>
            <a:endParaRPr lang="en-US">
              <a:ea typeface="Calibri"/>
              <a:cs typeface="Times New Roman"/>
            </a:endParaRPr>
          </a:p>
          <a:p>
            <a:pPr marL="285750" indent="-285750">
              <a:buFont typeface="Calibri"/>
              <a:buChar char="•"/>
              <a:defRPr/>
            </a:pPr>
            <a:r>
              <a:rPr lang="en-US">
                <a:solidFill>
                  <a:srgbClr val="333333"/>
                </a:solidFill>
                <a:ea typeface="Calibri" panose="020F0502020204030204"/>
                <a:cs typeface="Calibri"/>
              </a:rPr>
              <a:t>Received information on the Mobile Source Air Pollution Reduction Review Committee (MSRC) Cooperative Agreement, Metro staff intent to seek a Board approval to contribute the seed funding towards the Port of LA owned parcel development as a ZET charging depot, and the Charging and Fueling Infrastructure (CFI) Grant development.</a:t>
            </a:r>
          </a:p>
          <a:p>
            <a:pPr marL="285750" indent="-285750">
              <a:buFont typeface="Calibri"/>
              <a:buChar char="•"/>
              <a:defRPr/>
            </a:pPr>
            <a:r>
              <a:rPr lang="en-US">
                <a:solidFill>
                  <a:srgbClr val="333333"/>
                </a:solidFill>
                <a:ea typeface="Calibri" panose="020F0502020204030204"/>
                <a:cs typeface="Calibri"/>
              </a:rPr>
              <a:t>ZET pilot project lessons learned from regional partners</a:t>
            </a:r>
          </a:p>
          <a:p>
            <a:pPr marL="742950" lvl="1" indent="-285750">
              <a:buFont typeface="Calibri"/>
              <a:buChar char="•"/>
              <a:defRPr/>
            </a:pPr>
            <a:r>
              <a:rPr lang="en-US">
                <a:ea typeface="Calibri" panose="020F0502020204030204"/>
                <a:cs typeface="Calibri"/>
              </a:rPr>
              <a:t>Discussed how partnerships with Original Equipment Manufacturers (OEMs), Fuel providers, and dealerships were cultivated</a:t>
            </a:r>
          </a:p>
          <a:p>
            <a:pPr marL="742950" lvl="1" indent="-285750">
              <a:buFont typeface="Calibri"/>
              <a:buChar char="•"/>
              <a:defRPr/>
            </a:pPr>
            <a:r>
              <a:rPr lang="en-US">
                <a:ea typeface="Calibri" panose="020F0502020204030204"/>
                <a:cs typeface="Calibri"/>
              </a:rPr>
              <a:t>Be flexible to adopt to dynamic environment surrounding ZE technologies</a:t>
            </a:r>
            <a:endParaRPr lang="en-US">
              <a:solidFill>
                <a:srgbClr val="333333"/>
              </a:solidFill>
              <a:ea typeface="Calibri" panose="020F0502020204030204"/>
              <a:cs typeface="Calibri"/>
            </a:endParaRPr>
          </a:p>
          <a:p>
            <a:pPr marL="285750" indent="-285750">
              <a:buFont typeface="Calibri"/>
              <a:buChar char="•"/>
              <a:defRPr/>
            </a:pPr>
            <a:r>
              <a:rPr lang="en-US">
                <a:ea typeface="Calibri" panose="020F0502020204030204"/>
                <a:cs typeface="Calibri"/>
              </a:rPr>
              <a:t>Workforce Development Panel Discussions</a:t>
            </a:r>
          </a:p>
          <a:p>
            <a:pPr marL="742950" lvl="1" indent="-285750">
              <a:buFont typeface="Calibri"/>
              <a:buChar char="•"/>
              <a:defRPr/>
            </a:pPr>
            <a:r>
              <a:rPr lang="en-US">
                <a:ea typeface="Calibri" panose="020F0502020204030204"/>
                <a:cs typeface="Calibri"/>
              </a:rPr>
              <a:t>Learned how workforce development opportunities were curated and created through Zero-Emission infrastructure development</a:t>
            </a:r>
          </a:p>
          <a:p>
            <a:pPr marL="742950" lvl="1" indent="-285750">
              <a:buFont typeface="Calibri"/>
              <a:buChar char="•"/>
              <a:defRPr/>
            </a:pPr>
            <a:r>
              <a:rPr lang="en-US">
                <a:ea typeface="Calibri" panose="020F0502020204030204"/>
                <a:cs typeface="Calibri"/>
              </a:rPr>
              <a:t>Reviewed existing resources and relationships that enable workforce development programs, including how to create and maintain a skilled workforce, ensure LA County residents reap benefits from these job opportunities, and determine how best to gain community support on these programs.</a:t>
            </a:r>
          </a:p>
          <a:p>
            <a:pPr>
              <a:defRPr/>
            </a:pPr>
            <a:endParaRPr lang="en-US">
              <a:ea typeface="Calibri" panose="020F0502020204030204"/>
              <a:cs typeface="Calibri"/>
            </a:endParaRPr>
          </a:p>
        </p:txBody>
      </p:sp>
    </p:spTree>
    <p:extLst>
      <p:ext uri="{BB962C8B-B14F-4D97-AF65-F5344CB8AC3E}">
        <p14:creationId xmlns:p14="http://schemas.microsoft.com/office/powerpoint/2010/main" val="1954047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Metro June 2023 Board Meetings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1014351"/>
            <a:ext cx="11689240" cy="3370153"/>
          </a:xfrm>
          <a:prstGeom prst="rect">
            <a:avLst/>
          </a:prstGeom>
          <a:noFill/>
        </p:spPr>
        <p:txBody>
          <a:bodyPr wrap="square" lIns="91440" tIns="45720" rIns="91440" bIns="45720" anchor="t">
            <a:spAutoFit/>
          </a:bodyPr>
          <a:lstStyle/>
          <a:p>
            <a:pPr marL="742950" marR="0" lvl="1" indent="-285750" algn="l" defTabSz="457200" rtl="0" eaLnBrk="1" fontAlgn="auto" latinLnBrk="0" hangingPunct="1">
              <a:lnSpc>
                <a:spcPct val="100000"/>
              </a:lnSpc>
              <a:spcBef>
                <a:spcPts val="600"/>
              </a:spcBef>
              <a:spcAft>
                <a:spcPts val="0"/>
              </a:spcAft>
              <a:buClrTx/>
              <a:buSzTx/>
              <a:buFont typeface="Calibri" panose="020F0502020204030204" pitchFamily="34" charset="0"/>
              <a:buChar char="&gt;"/>
              <a:tabLst/>
              <a:defRPr/>
            </a:pPr>
            <a:endParaRPr lang="en-US" sz="1100" b="1">
              <a:solidFill>
                <a:srgbClr val="2AB4C8"/>
              </a:solidFill>
              <a:latin typeface="Calibri" panose="020F0502020204030204"/>
            </a:endParaRPr>
          </a:p>
          <a:p>
            <a:pPr>
              <a:defRPr/>
            </a:pPr>
            <a:r>
              <a:rPr lang="en-US" sz="2000" b="1">
                <a:solidFill>
                  <a:srgbClr val="2AB4C8"/>
                </a:solidFill>
                <a:latin typeface="Calibri" panose="020F0502020204030204"/>
              </a:rPr>
              <a:t>Planning &amp; Programming Committee (June 14, 2023)</a:t>
            </a:r>
            <a:endParaRPr lang="en-US">
              <a:ea typeface="Calibri"/>
              <a:cs typeface="Times New Roman"/>
            </a:endParaRPr>
          </a:p>
          <a:p>
            <a:pPr>
              <a:defRPr/>
            </a:pPr>
            <a:endParaRPr lang="en-US" sz="2000" b="1">
              <a:solidFill>
                <a:srgbClr val="2AB4C8"/>
              </a:solidFill>
              <a:latin typeface="Calibri"/>
              <a:cs typeface="Calibri"/>
            </a:endParaRPr>
          </a:p>
          <a:p>
            <a:pPr marL="800100" lvl="1" indent="-342900">
              <a:buFont typeface="+mj-lt"/>
              <a:buAutoNum type="arabicPeriod"/>
              <a:defRPr/>
            </a:pPr>
            <a:r>
              <a:rPr kumimoji="0" lang="en-US" sz="1800" b="1" i="0" u="none" strike="noStrike" kern="1200" cap="none" spc="0" normalizeH="0" baseline="0" noProof="0">
                <a:ln>
                  <a:noFill/>
                </a:ln>
                <a:solidFill>
                  <a:srgbClr val="000000"/>
                </a:solidFill>
                <a:effectLst/>
                <a:uLnTx/>
                <a:uFillTx/>
                <a:latin typeface="Calibri"/>
                <a:ea typeface="+mn-ea"/>
                <a:cs typeface="Times New Roman"/>
              </a:rPr>
              <a:t>LB-ELA Corridor Task Force</a:t>
            </a:r>
            <a:r>
              <a:rPr lang="en-US" b="1">
                <a:solidFill>
                  <a:srgbClr val="000000"/>
                </a:solidFill>
                <a:latin typeface="Calibri"/>
                <a:cs typeface="Times New Roman"/>
              </a:rPr>
              <a:t> Update</a:t>
            </a:r>
            <a:endParaRPr lang="en-US" sz="1800" b="1" i="0" u="none" strike="noStrike" kern="1200" cap="none" spc="0" normalizeH="0" baseline="0" noProof="0">
              <a:ln>
                <a:noFill/>
              </a:ln>
              <a:solidFill>
                <a:srgbClr val="000000"/>
              </a:solidFill>
              <a:effectLst/>
              <a:uLnTx/>
              <a:uFillTx/>
              <a:latin typeface="Calibri"/>
              <a:cs typeface="Times New Roman"/>
            </a:endParaRPr>
          </a:p>
          <a:p>
            <a:pPr marL="1257300" lvl="2" indent="-342900">
              <a:buFont typeface="Arial" panose="020B0604020202020204" pitchFamily="34" charset="0"/>
              <a:buChar char="•"/>
              <a:defRPr/>
            </a:pPr>
            <a:r>
              <a:rPr lang="en-US">
                <a:ea typeface="Calibri" panose="020F0502020204030204"/>
                <a:cs typeface="Calibri"/>
              </a:rPr>
              <a:t>Draft LB-ELA Investment Plan scheduled for November 2023</a:t>
            </a:r>
          </a:p>
          <a:p>
            <a:pPr marL="1257300" lvl="2" indent="-342900">
              <a:buFont typeface="Arial" panose="020B0604020202020204" pitchFamily="34" charset="0"/>
              <a:buChar char="•"/>
              <a:defRPr/>
            </a:pPr>
            <a:r>
              <a:rPr lang="en-US">
                <a:ea typeface="Calibri" panose="020F0502020204030204"/>
                <a:cs typeface="Calibri"/>
              </a:rPr>
              <a:t>Final Investment Plan scheduled for Winter/Spring 2024</a:t>
            </a:r>
          </a:p>
          <a:p>
            <a:pPr marL="1257300" lvl="2" indent="-342900">
              <a:buFont typeface="Arial" panose="020B0604020202020204" pitchFamily="34" charset="0"/>
              <a:buChar char="•"/>
              <a:defRPr/>
            </a:pPr>
            <a:r>
              <a:rPr lang="en-US">
                <a:ea typeface="Calibri" panose="020F0502020204030204"/>
                <a:cs typeface="Calibri"/>
              </a:rPr>
              <a:t>Summary of stakeholder engagement activities and emphasis on public health improvements</a:t>
            </a:r>
          </a:p>
          <a:p>
            <a:pPr lvl="2">
              <a:defRPr/>
            </a:pPr>
            <a:endParaRPr lang="en-US">
              <a:solidFill>
                <a:srgbClr val="000000"/>
              </a:solidFill>
              <a:latin typeface="Calibri"/>
              <a:ea typeface="Calibri"/>
              <a:cs typeface="Calibri"/>
            </a:endParaRPr>
          </a:p>
          <a:p>
            <a:pPr lvl="1">
              <a:defRPr/>
            </a:pPr>
            <a:r>
              <a:rPr lang="en-US">
                <a:solidFill>
                  <a:srgbClr val="000000"/>
                </a:solidFill>
                <a:latin typeface="Calibri"/>
                <a:ea typeface="Calibri"/>
                <a:cs typeface="Times New Roman"/>
              </a:rPr>
              <a:t>2.   </a:t>
            </a:r>
            <a:r>
              <a:rPr lang="en-US" b="1">
                <a:solidFill>
                  <a:srgbClr val="000000"/>
                </a:solidFill>
                <a:latin typeface="Calibri"/>
                <a:ea typeface="Calibri"/>
                <a:cs typeface="Times New Roman"/>
              </a:rPr>
              <a:t>LB-ELA Corridor ZET Program Update</a:t>
            </a:r>
            <a:r>
              <a:rPr lang="en-US">
                <a:solidFill>
                  <a:srgbClr val="000000"/>
                </a:solidFill>
                <a:latin typeface="Calibri"/>
                <a:ea typeface="Calibri"/>
                <a:cs typeface="Times New Roman"/>
              </a:rPr>
              <a:t> </a:t>
            </a:r>
            <a:endParaRPr lang="en-US"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257300" lvl="2" indent="-342900">
              <a:buFont typeface="Arial" panose="020B0604020202020204" pitchFamily="34" charset="0"/>
              <a:buChar char="•"/>
              <a:defRPr/>
            </a:pPr>
            <a:r>
              <a:rPr lang="en-US">
                <a:ea typeface="Calibri" panose="020F0502020204030204"/>
                <a:cs typeface="Calibri"/>
              </a:rPr>
              <a:t>Committee support on Metro’s seed funding contribution (up to $3 M) for the proposed POLA site</a:t>
            </a:r>
          </a:p>
          <a:p>
            <a:pPr marL="1257300" lvl="2" indent="-342900">
              <a:buFont typeface="Arial" panose="020B0604020202020204" pitchFamily="34" charset="0"/>
              <a:buChar char="•"/>
              <a:defRPr/>
            </a:pPr>
            <a:endParaRPr lang="en-US">
              <a:ea typeface="Calibri" panose="020F0502020204030204"/>
              <a:cs typeface="Calibri"/>
            </a:endParaRPr>
          </a:p>
          <a:p>
            <a:pPr marL="0" lvl="2">
              <a:defRPr/>
            </a:pPr>
            <a:r>
              <a:rPr lang="en-US">
                <a:ea typeface="Calibri" panose="020F0502020204030204"/>
                <a:cs typeface="Calibri"/>
              </a:rPr>
              <a:t>These items were approved and/or received and filed and will go to the full Board Meeting (June 22, 2023) on consent.  </a:t>
            </a:r>
          </a:p>
        </p:txBody>
      </p:sp>
    </p:spTree>
    <p:extLst>
      <p:ext uri="{BB962C8B-B14F-4D97-AF65-F5344CB8AC3E}">
        <p14:creationId xmlns:p14="http://schemas.microsoft.com/office/powerpoint/2010/main" val="116966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785378"/>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Long Beach – East LA Corridor</a:t>
            </a:r>
          </a:p>
          <a:p>
            <a:pPr algn="ctr">
              <a:spcAft>
                <a:spcPts val="600"/>
              </a:spcAft>
              <a:defRPr/>
            </a:pPr>
            <a:r>
              <a:rPr lang="en-US" sz="4000" b="1">
                <a:solidFill>
                  <a:srgbClr val="FFFFFF"/>
                </a:solidFill>
                <a:latin typeface="Calibri" panose="020F0502020204030204"/>
                <a:cs typeface="Calibri"/>
              </a:rPr>
              <a:t>Zero-Emission Truck (ZET) 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913452865"/>
              </p:ext>
            </p:extLst>
          </p:nvPr>
        </p:nvGraphicFramePr>
        <p:xfrm>
          <a:off x="341745" y="1236669"/>
          <a:ext cx="6268864" cy="6281376"/>
        </p:xfrm>
        <a:graphic>
          <a:graphicData uri="http://schemas.openxmlformats.org/drawingml/2006/table">
            <a:tbl>
              <a:tblPr firstRow="1" firstCol="1" bandRow="1"/>
              <a:tblGrid>
                <a:gridCol w="1002671">
                  <a:extLst>
                    <a:ext uri="{9D8B030D-6E8A-4147-A177-3AD203B41FA5}">
                      <a16:colId xmlns:a16="http://schemas.microsoft.com/office/drawing/2014/main" val="984520195"/>
                    </a:ext>
                  </a:extLst>
                </a:gridCol>
                <a:gridCol w="5266193">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a:t>
                      </a:r>
                      <a:endParaRPr lang="en-US" sz="1600" kern="1200">
                        <a:solidFill>
                          <a:schemeClr val="tx1"/>
                        </a:solidFill>
                        <a:effectLst/>
                        <a:latin typeface="+mn-lt"/>
                        <a:ea typeface="Yu Mincho"/>
                        <a:cs typeface="Arial"/>
                      </a:endParaRPr>
                    </a:p>
                    <a:p>
                      <a:pPr marL="800100" marR="91440" lvl="1" indent="-342900" algn="l">
                        <a:lnSpc>
                          <a:spcPct val="100000"/>
                        </a:lnSpc>
                        <a:spcBef>
                          <a:spcPts val="0"/>
                        </a:spcBef>
                        <a:spcAft>
                          <a:spcPts val="0"/>
                        </a:spcAft>
                        <a:buClrTx/>
                        <a:buSzTx/>
                        <a:buAutoNum type="romanLcPeriod"/>
                      </a:pPr>
                      <a:endParaRPr lang="en-US" sz="1400" b="0" i="0" u="none" strike="noStrike" kern="1200" noProof="0">
                        <a:solidFill>
                          <a:schemeClr val="tx1"/>
                        </a:solidFill>
                        <a:effectLst/>
                        <a:latin typeface="Calibri"/>
                      </a:endParaRPr>
                    </a:p>
                    <a:p>
                      <a:pPr marL="285750" marR="91440" lvl="0" indent="-285750" algn="l">
                        <a:lnSpc>
                          <a:spcPct val="100000"/>
                        </a:lnSpc>
                        <a:spcBef>
                          <a:spcPts val="0"/>
                        </a:spcBef>
                        <a:spcAft>
                          <a:spcPts val="0"/>
                        </a:spcAft>
                        <a:buClr>
                          <a:srgbClr val="000000"/>
                        </a:buClr>
                        <a:buSzTx/>
                        <a:buFont typeface="Arial,Sans-Serif"/>
                        <a:buChar char="•"/>
                      </a:pPr>
                      <a:endParaRPr lang="en-US" sz="14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3333750">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1:50pm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2:00pm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txBody>
                  <a:tcPr marL="59388" marR="59388" marT="0" marB="0">
                    <a:lnL>
                      <a:noFill/>
                    </a:lnL>
                    <a:lnR>
                      <a:noFill/>
                    </a:lnR>
                    <a:lnT>
                      <a:noFill/>
                    </a:lnT>
                    <a:lnB>
                      <a:noFill/>
                    </a:lnB>
                  </a:tcPr>
                </a:tc>
                <a:tc>
                  <a:txBody>
                    <a:bodyPr/>
                    <a:lstStyle/>
                    <a:p>
                      <a:pPr marL="0" lvl="0" indent="0">
                        <a:buNone/>
                      </a:pPr>
                      <a:r>
                        <a:rPr lang="en-US" sz="1600" b="1" i="0" u="none" strike="noStrike" kern="1200" noProof="0">
                          <a:solidFill>
                            <a:schemeClr val="tx1"/>
                          </a:solidFill>
                          <a:effectLst/>
                          <a:latin typeface="Calibri"/>
                        </a:rPr>
                        <a:t>Agenda Item #2: LACI Blueprint Implementation Grant Funding Request</a:t>
                      </a:r>
                    </a:p>
                    <a:p>
                      <a:pPr marL="342900" lvl="0" indent="-342900">
                        <a:buAutoNum type="romanLcPeriod"/>
                      </a:pPr>
                      <a:r>
                        <a:rPr lang="en-US" sz="1400" b="0" i="1" u="none" strike="noStrike" kern="1200" noProof="0">
                          <a:solidFill>
                            <a:schemeClr val="tx1"/>
                          </a:solidFill>
                          <a:effectLst/>
                          <a:latin typeface="Calibri"/>
                        </a:rPr>
                        <a:t>Presentation by Jack Symington, Senior Program Manager, LACI</a:t>
                      </a:r>
                    </a:p>
                    <a:p>
                      <a:pPr marL="342900" lvl="0" indent="-342900">
                        <a:buAutoNum type="romanLcPeriod"/>
                      </a:pPr>
                      <a:r>
                        <a:rPr lang="en-US" sz="1400" b="0" i="1" u="none" strike="noStrike" kern="1200" noProof="0">
                          <a:solidFill>
                            <a:schemeClr val="tx1"/>
                          </a:solidFill>
                          <a:effectLst/>
                          <a:latin typeface="Calibri"/>
                        </a:rPr>
                        <a:t>Working Group Discussion</a:t>
                      </a:r>
                    </a:p>
                    <a:p>
                      <a:pPr marL="0" lvl="0" indent="0">
                        <a:buNone/>
                      </a:pPr>
                      <a:endParaRPr lang="en-US" sz="1600" b="1"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Closing Remarks and Upcoming Meetings</a:t>
                      </a:r>
                      <a:endParaRPr lang="en-US"/>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Adjournment</a:t>
                      </a:r>
                    </a:p>
                    <a:p>
                      <a:pPr marL="0" lvl="0" indent="0">
                        <a:buNone/>
                      </a:pPr>
                      <a:endParaRPr lang="en-US" sz="1600" b="1"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457200" lvl="1" indent="0">
                        <a:buNone/>
                      </a:pPr>
                      <a:endParaRPr lang="en-US" sz="1400" b="0" i="0" u="none" strike="noStrike" kern="1200" noProof="0">
                        <a:solidFill>
                          <a:schemeClr val="tx1"/>
                        </a:solidFill>
                        <a:effectLst/>
                        <a:latin typeface="Calibri"/>
                      </a:endParaRPr>
                    </a:p>
                    <a:p>
                      <a:pPr marL="800100" lvl="1" indent="-342900">
                        <a:buAutoNum type="romanLcPeriod"/>
                      </a:pPr>
                      <a:endParaRPr lang="en-US" sz="1600" b="1" i="0" u="none" strike="noStrike" kern="1200" noProof="0">
                        <a:solidFill>
                          <a:schemeClr val="tx1"/>
                        </a:solidFill>
                        <a:effectLst/>
                        <a:latin typeface="Calibri"/>
                      </a:endParaRPr>
                    </a:p>
                    <a:p>
                      <a:pPr marL="0" lvl="0" indent="0">
                        <a:buNone/>
                      </a:pPr>
                      <a:endParaRPr lang="en-US" sz="1600" b="1" i="0" u="none" strike="noStrike" kern="1200" noProof="0">
                        <a:solidFill>
                          <a:schemeClr val="tx1"/>
                        </a:solidFill>
                        <a:effectLst/>
                        <a:latin typeface="Calibri"/>
                      </a:endParaRPr>
                    </a:p>
                    <a:p>
                      <a:pPr marL="800100" marR="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p>
                      <a:pPr marL="457200" marR="0" lvl="1" indent="0" algn="l">
                        <a:lnSpc>
                          <a:spcPct val="90000"/>
                        </a:lnSpc>
                        <a:spcBef>
                          <a:spcPts val="500"/>
                        </a:spcBef>
                        <a:spcAft>
                          <a:spcPts val="0"/>
                        </a:spcAft>
                        <a:buNone/>
                      </a:pPr>
                      <a:endParaRPr lang="en-US" sz="16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r h="246336">
                <a:tc>
                  <a:txBody>
                    <a:bodyPr/>
                    <a:lstStyle/>
                    <a:p>
                      <a:pPr marL="0" lvl="0" indent="0" algn="l">
                        <a:lnSpc>
                          <a:spcPct val="100000"/>
                        </a:lnSpc>
                        <a:spcBef>
                          <a:spcPts val="0"/>
                        </a:spcBef>
                        <a:spcAft>
                          <a:spcPts val="0"/>
                        </a:spcAft>
                        <a:buNone/>
                      </a:pPr>
                      <a:endParaRPr lang="en-US" sz="1600" b="1">
                        <a:effectLst/>
                        <a:latin typeface="+mn-lt"/>
                        <a:ea typeface="Yu Mincho"/>
                        <a:cs typeface="Arial"/>
                      </a:endParaRPr>
                    </a:p>
                  </a:txBody>
                  <a:tcPr marL="59388" marR="59388" marT="0" marB="0">
                    <a:lnL w="0">
                      <a:noFill/>
                    </a:lnL>
                    <a:lnR w="0">
                      <a:noFill/>
                    </a:lnR>
                    <a:lnT w="0">
                      <a:noFill/>
                    </a:lnT>
                    <a:lnB w="0">
                      <a:noFill/>
                    </a:lnB>
                  </a:tcPr>
                </a:tc>
                <a:tc>
                  <a:txBody>
                    <a:bodyPr/>
                    <a:lstStyle/>
                    <a:p>
                      <a:pPr marL="80010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w="0">
                      <a:noFill/>
                    </a:lnL>
                    <a:lnR w="0">
                      <a:noFill/>
                    </a:lnR>
                    <a:lnT w="0">
                      <a:noFill/>
                    </a:lnT>
                    <a:lnB w="0">
                      <a:noFill/>
                    </a:lnB>
                  </a:tcPr>
                </a:tc>
                <a:extLst>
                  <a:ext uri="{0D108BD9-81ED-4DB2-BD59-A6C34878D82A}">
                    <a16:rowId xmlns:a16="http://schemas.microsoft.com/office/drawing/2014/main" val="2839472078"/>
                  </a:ext>
                </a:extLst>
              </a:tr>
            </a:tbl>
          </a:graphicData>
        </a:graphic>
      </p:graphicFrame>
    </p:spTree>
    <p:extLst>
      <p:ext uri="{BB962C8B-B14F-4D97-AF65-F5344CB8AC3E}">
        <p14:creationId xmlns:p14="http://schemas.microsoft.com/office/powerpoint/2010/main" val="101988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481121" y="1256560"/>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208689"/>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Calibri"/>
                <a:cs typeface="Calibri"/>
              </a:rPr>
              <a:t>Receive information on LACI's California Energy Commission's (CEC) Blueprint Implementation Grant Funding Request</a:t>
            </a:r>
          </a:p>
          <a:p>
            <a:pPr marL="0" indent="0">
              <a:buNone/>
            </a:pPr>
            <a:endParaRPr lang="en-US" sz="2400">
              <a:ea typeface="Calibri"/>
              <a:cs typeface="Calibri"/>
            </a:endParaRPr>
          </a:p>
          <a:p>
            <a:r>
              <a:rPr lang="en-US" sz="2400">
                <a:ea typeface="Calibri"/>
                <a:cs typeface="Calibri"/>
              </a:rPr>
              <a:t>Conduct a test for consensus on whether to support the LACI's request to commit a portion of the $50 million in seeding funding for the LACI's CEC Blueprint Implementation Program </a:t>
            </a:r>
          </a:p>
          <a:p>
            <a:pPr marL="457200" lvl="1" indent="0">
              <a:buNone/>
            </a:pPr>
            <a:endParaRPr lang="en-US" sz="2000">
              <a:ea typeface="Calibri" panose="020F0502020204030204"/>
              <a:cs typeface="Calibri"/>
            </a:endParaRPr>
          </a:p>
          <a:p>
            <a:pPr lvl="1"/>
            <a:endParaRPr lang="en-US" sz="1900">
              <a:ea typeface="Calibri" panose="020F0502020204030204"/>
              <a:cs typeface="Calibri"/>
            </a:endParaRPr>
          </a:p>
          <a:p>
            <a:pPr lvl="1"/>
            <a:endParaRPr lang="en-US" b="1">
              <a:ea typeface="Calibri" panose="020F0502020204030204"/>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3EF7019F-00B6-455B-A3EE-81701F6925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56</Slides>
  <Notes>54</Notes>
  <HiddenSlides>26</HiddenSlides>
  <ScaleCrop>false</ScaleCrop>
  <HeadingPairs>
    <vt:vector size="4" baseType="variant">
      <vt:variant>
        <vt:lpstr>Theme</vt:lpstr>
      </vt:variant>
      <vt:variant>
        <vt:i4>6</vt:i4>
      </vt:variant>
      <vt:variant>
        <vt:lpstr>Slide Titles</vt:lpstr>
      </vt:variant>
      <vt:variant>
        <vt:i4>56</vt:i4>
      </vt:variant>
    </vt:vector>
  </HeadingPairs>
  <TitlesOfParts>
    <vt:vector size="62" baseType="lpstr">
      <vt:lpstr>Office Theme</vt:lpstr>
      <vt:lpstr>1_Office Theme</vt:lpstr>
      <vt:lpstr>COVERS</vt:lpstr>
      <vt:lpstr>CONTENT</vt:lpstr>
      <vt:lpstr>Mærsk</vt:lpstr>
      <vt:lpstr>1_Office Theme</vt:lpstr>
      <vt:lpstr>PowerPoint Presentation</vt:lpstr>
      <vt:lpstr>Working Group Member Identification</vt:lpstr>
      <vt:lpstr>Turn on Camera</vt:lpstr>
      <vt:lpstr>Logistics </vt:lpstr>
      <vt:lpstr>PowerPoint Presentation</vt:lpstr>
      <vt:lpstr>Facilitator</vt:lpstr>
      <vt:lpstr>PowerPoint Presentation</vt:lpstr>
      <vt:lpstr>Detailed Agenda</vt:lpstr>
      <vt:lpstr>Meeting Objectives</vt:lpstr>
      <vt:lpstr>PowerPoint Presentation</vt:lpstr>
      <vt:lpstr>PowerPoint Presentation</vt:lpstr>
      <vt:lpstr> ZET Program Recap – Metro Board Direction </vt:lpstr>
      <vt:lpstr> ZET Program Principles – Overview  </vt:lpstr>
      <vt:lpstr>PowerPoint Presentation</vt:lpstr>
      <vt:lpstr>PowerPoint Presentation</vt:lpstr>
      <vt:lpstr>PowerPoint Presentation</vt:lpstr>
      <vt:lpstr>PowerPoint Presentation</vt:lpstr>
      <vt:lpstr>PowerPoint Presentation</vt:lpstr>
      <vt:lpstr>PowerPoint Presentation</vt:lpstr>
      <vt:lpstr> ZET Program Principles – Overview  </vt:lpstr>
      <vt:lpstr>ZET Program Principles – 2161 Technology Place, Long Beach</vt:lpstr>
      <vt:lpstr>PowerPoint Presentation</vt:lpstr>
      <vt:lpstr>PowerPoint Presentation</vt:lpstr>
      <vt:lpstr>Proposed Next Steps</vt:lpstr>
      <vt:lpstr>PowerPoint Presentation</vt:lpstr>
      <vt:lpstr>Funding Support for LACI Proposed Blueprint Implementation </vt:lpstr>
      <vt:lpstr>PowerPoint Presentation</vt:lpstr>
      <vt:lpstr>PowerPoint Presentation</vt:lpstr>
      <vt:lpstr>Stay connected to this project</vt:lpstr>
      <vt:lpstr>PowerPoint Presentation</vt:lpstr>
      <vt:lpstr>PowerPoint Presentation</vt:lpstr>
      <vt:lpstr>PowerPoint Presentation</vt:lpstr>
      <vt:lpstr>Funding &amp; Regulatory Updates </vt:lpstr>
      <vt:lpstr>Funding Updates: State Budget 2023-24</vt:lpstr>
      <vt:lpstr>Legislative Platform</vt:lpstr>
      <vt:lpstr>Legislative Platform: Timing  SB 420: Electricity: Electrical Transmission Facility Projects</vt:lpstr>
      <vt:lpstr>Station Development Stages/State Level Strategic Actions </vt:lpstr>
      <vt:lpstr>Legislative Platform: People  Regional Collaborative for ZE Infrastructure Deployment</vt:lpstr>
      <vt:lpstr>Legislative Platform: Money  Funding Support for Large and Small Fleets.</vt:lpstr>
      <vt:lpstr>Legislative Platform: Money  Funding Support for Small Fleets</vt:lpstr>
      <vt:lpstr>Legislative Platform: Money  Funding Support for Large and Small Fleets.</vt:lpstr>
      <vt:lpstr>Legislative Platform: Money  Funding Support for Small Fleets</vt:lpstr>
      <vt:lpstr>Key Takeaways: ZET Program as a Catalyst for Workforce Development &amp; Job Training</vt:lpstr>
      <vt:lpstr>PowerPoint Presentation</vt:lpstr>
      <vt:lpstr>PowerPoint Presentation</vt:lpstr>
      <vt:lpstr>PowerPoint Presentation</vt:lpstr>
      <vt:lpstr>Today's ZET planning agenda</vt:lpstr>
      <vt:lpstr> Progress Assessment on Physical Infrastructure Needs Analysis (Task 1) </vt:lpstr>
      <vt:lpstr> Progress Assessment on Physical Infrastructure Needs Analysis (Task 1) Cont’d</vt:lpstr>
      <vt:lpstr>ZET </vt:lpstr>
      <vt:lpstr>ZET Legislative Priority Recommendations</vt:lpstr>
      <vt:lpstr>ZET Legislative Priority Recommendations</vt:lpstr>
      <vt:lpstr>Legislative Platform Tasks</vt:lpstr>
      <vt:lpstr>Legislative Platform Tasks (cont.)</vt:lpstr>
      <vt:lpstr>Zero-Emission Truck Working Group #16 Highlights</vt:lpstr>
      <vt:lpstr>Metro June 2023 Board Meetings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2023-01-13T18:22:26Z</cp:lastPrinted>
  <dcterms:created xsi:type="dcterms:W3CDTF">2018-02-03T00:33:10Z</dcterms:created>
  <dcterms:modified xsi:type="dcterms:W3CDTF">2024-08-22T22:14:51Z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