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E633E_25C3C472.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3654" r:id="rId9"/>
    <p:sldMasterId id="2147483660" r:id="rId10"/>
    <p:sldMasterId id="2147483648" r:id="rId11"/>
  </p:sldMasterIdLst>
  <p:notesMasterIdLst>
    <p:notesMasterId r:id="rId95"/>
  </p:notesMasterIdLst>
  <p:handoutMasterIdLst>
    <p:handoutMasterId r:id="rId96"/>
  </p:handoutMasterIdLst>
  <p:sldIdLst>
    <p:sldId id="2147377667" r:id="rId12"/>
    <p:sldId id="2147377683" r:id="rId13"/>
    <p:sldId id="4550" r:id="rId14"/>
    <p:sldId id="285" r:id="rId15"/>
    <p:sldId id="2147377948" r:id="rId16"/>
    <p:sldId id="1941" r:id="rId17"/>
    <p:sldId id="5105" r:id="rId18"/>
    <p:sldId id="4781" r:id="rId19"/>
    <p:sldId id="2147377988" r:id="rId20"/>
    <p:sldId id="1908" r:id="rId21"/>
    <p:sldId id="4818" r:id="rId22"/>
    <p:sldId id="2147377609" r:id="rId23"/>
    <p:sldId id="2147377791" r:id="rId24"/>
    <p:sldId id="2147377620" r:id="rId25"/>
    <p:sldId id="2147377933" r:id="rId26"/>
    <p:sldId id="2147377989" r:id="rId27"/>
    <p:sldId id="2147378005" r:id="rId28"/>
    <p:sldId id="2147378004" r:id="rId29"/>
    <p:sldId id="2147378003" r:id="rId30"/>
    <p:sldId id="2147378002" r:id="rId31"/>
    <p:sldId id="2147378001" r:id="rId32"/>
    <p:sldId id="2147378000" r:id="rId33"/>
    <p:sldId id="2147377999" r:id="rId34"/>
    <p:sldId id="2147377998" r:id="rId35"/>
    <p:sldId id="2147377997" r:id="rId36"/>
    <p:sldId id="2147377996" r:id="rId37"/>
    <p:sldId id="2147377995" r:id="rId38"/>
    <p:sldId id="2147377994" r:id="rId39"/>
    <p:sldId id="2147377993" r:id="rId40"/>
    <p:sldId id="2147377992" r:id="rId41"/>
    <p:sldId id="2147377991" r:id="rId42"/>
    <p:sldId id="2147377884" r:id="rId43"/>
    <p:sldId id="2147378006" r:id="rId44"/>
    <p:sldId id="2147377981" r:id="rId45"/>
    <p:sldId id="2147377920" r:id="rId46"/>
    <p:sldId id="2147377980" r:id="rId47"/>
    <p:sldId id="2147377949" r:id="rId48"/>
    <p:sldId id="2147377954" r:id="rId49"/>
    <p:sldId id="2147378007" r:id="rId50"/>
    <p:sldId id="2147377982" r:id="rId51"/>
    <p:sldId id="2147377966" r:id="rId52"/>
    <p:sldId id="2147377985" r:id="rId53"/>
    <p:sldId id="2147377967" r:id="rId54"/>
    <p:sldId id="2147377968" r:id="rId55"/>
    <p:sldId id="2147377977" r:id="rId56"/>
    <p:sldId id="2147377976" r:id="rId57"/>
    <p:sldId id="2147377959" r:id="rId58"/>
    <p:sldId id="2147377978" r:id="rId59"/>
    <p:sldId id="2147377930" r:id="rId60"/>
    <p:sldId id="4687" r:id="rId61"/>
    <p:sldId id="2147377957" r:id="rId62"/>
    <p:sldId id="4574" r:id="rId63"/>
    <p:sldId id="2147377926" r:id="rId64"/>
    <p:sldId id="2147377986" r:id="rId65"/>
    <p:sldId id="2147377880" r:id="rId66"/>
    <p:sldId id="2147377886" r:id="rId67"/>
    <p:sldId id="2147377975" r:id="rId68"/>
    <p:sldId id="2147377984" r:id="rId69"/>
    <p:sldId id="2147377974" r:id="rId70"/>
    <p:sldId id="2147377983" r:id="rId71"/>
    <p:sldId id="2147377956" r:id="rId72"/>
    <p:sldId id="2147377960" r:id="rId73"/>
    <p:sldId id="2147377955" r:id="rId74"/>
    <p:sldId id="2147377973" r:id="rId75"/>
    <p:sldId id="2147377972" r:id="rId76"/>
    <p:sldId id="2147377971" r:id="rId77"/>
    <p:sldId id="2147377970" r:id="rId78"/>
    <p:sldId id="2147377969" r:id="rId79"/>
    <p:sldId id="2147377936" r:id="rId80"/>
    <p:sldId id="2147377802" r:id="rId81"/>
    <p:sldId id="2147377828" r:id="rId82"/>
    <p:sldId id="2147377803" r:id="rId83"/>
    <p:sldId id="2147377947" r:id="rId84"/>
    <p:sldId id="2147377939" r:id="rId85"/>
    <p:sldId id="2147377940" r:id="rId86"/>
    <p:sldId id="2147377951" r:id="rId87"/>
    <p:sldId id="2147377952" r:id="rId88"/>
    <p:sldId id="2147377953" r:id="rId89"/>
    <p:sldId id="2147378008" r:id="rId90"/>
    <p:sldId id="2147378009" r:id="rId91"/>
    <p:sldId id="2147377942" r:id="rId92"/>
    <p:sldId id="2147377906" r:id="rId93"/>
    <p:sldId id="2147377937" r:id="rId9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0F1B6015-618D-A38E-01BD-F567EB5E4A7B}" name="Yamagami, Akiko" initials="YA" userId="S::yamagamia_metro.net#ext#@arellanoassociates.onmicrosoft.com::e53a359b-d972-4e43-a1a9-5461e7877f7a" providerId="AD"/>
  <p188:author id="{234E4E16-52B7-2665-1198-4F40B5C6566A}" name="James Reuter-SA" initials="JRS" userId="James Reuter-SA" providerId="None"/>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E2C0195C-3514-F0D8-B4F3-68F562D8174F}" name="Guest User" initials="GU" userId="S::urn:spo:anon#6afb014ba484036c5f92c6b4624312677d4b0dcba6abb1c6b439d6a03752157f::"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D9970ACF-4CC5-95B2-AD16-28D2608AEC09}" name="Yamagami, Akiko" initials="YA" userId="S::YamagamiA@metro.net::0826cfa2-021c-43cf-974e-79bdcb2f6130" providerId="AD"/>
  <p188:author id="{D5F657E4-479E-BC7B-F1A7-72069B4AEF2E}" name="Parker Wojciechowski" initials="PW" userId="S::pwojciechowski@arellanoassociates.com::0ee85f19-1133-4b1e-9b12-402fd72a6075"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6DC"/>
    <a:srgbClr val="2AB4C8"/>
    <a:srgbClr val="00B4BD"/>
    <a:srgbClr val="5078A8"/>
    <a:srgbClr val="FFFFFF"/>
    <a:srgbClr val="FFFF99"/>
    <a:srgbClr val="609BAC"/>
    <a:srgbClr val="DCDCDC"/>
    <a:srgbClr val="929292"/>
    <a:srgbClr val="97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notesMaster" Target="notesMasters/notes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viewProps" Target="view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lon%20Boarnet\AppData\Local\Microsoft\Windows\INetCache\Content.Outlook\J9V3Q599\2023.09.15%20Drayage%20Model%20-%202035%20ICE%20Phaseout%20(0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Vehicle Stock Over Time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877713883347025E-2"/>
          <c:y val="0.1054251899286167"/>
          <c:w val="0.94836286820795679"/>
          <c:h val="0.7788561466862981"/>
        </c:manualLayout>
      </c:layout>
      <c:lineChart>
        <c:grouping val="standard"/>
        <c:varyColors val="0"/>
        <c:ser>
          <c:idx val="1"/>
          <c:order val="1"/>
          <c:tx>
            <c:v>ICE Population</c:v>
          </c:tx>
          <c:spPr>
            <a:ln w="31750" cap="rnd">
              <a:solidFill>
                <a:schemeClr val="accent2"/>
              </a:solidFill>
              <a:round/>
            </a:ln>
            <a:effectLst/>
          </c:spPr>
          <c:marker>
            <c:symbol val="circle"/>
            <c:size val="17"/>
            <c:spPr>
              <a:solidFill>
                <a:schemeClr val="accent2"/>
              </a:solidFill>
              <a:ln>
                <a:noFill/>
              </a:ln>
              <a:effectLst/>
            </c:spPr>
          </c:marker>
          <c:dLbls>
            <c:dLbl>
              <c:idx val="6"/>
              <c:delete val="1"/>
              <c:extLst>
                <c:ext xmlns:c15="http://schemas.microsoft.com/office/drawing/2012/chart" uri="{CE6537A1-D6FC-4f65-9D91-7224C49458BB}"/>
                <c:ext xmlns:c16="http://schemas.microsoft.com/office/drawing/2014/chart" uri="{C3380CC4-5D6E-409C-BE32-E72D297353CC}">
                  <c16:uniqueId val="{00000000-E6F6-4E5C-93C3-A2621F2AFC5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ZEV_Purchase_Calcs!$A$3:$A$16</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extLst/>
            </c:numRef>
          </c:cat>
          <c:val>
            <c:numRef>
              <c:f>ZEV_Purchase_Calcs!$K$3:$K$16</c:f>
              <c:numCache>
                <c:formatCode>#,##0</c:formatCode>
                <c:ptCount val="14"/>
                <c:pt idx="0">
                  <c:v>21335</c:v>
                </c:pt>
                <c:pt idx="1">
                  <c:v>23174</c:v>
                </c:pt>
                <c:pt idx="2">
                  <c:v>21860</c:v>
                </c:pt>
                <c:pt idx="3">
                  <c:v>21030</c:v>
                </c:pt>
                <c:pt idx="4">
                  <c:v>19195</c:v>
                </c:pt>
                <c:pt idx="5">
                  <c:v>16112</c:v>
                </c:pt>
                <c:pt idx="6">
                  <c:v>12228</c:v>
                </c:pt>
                <c:pt idx="7">
                  <c:v>10191</c:v>
                </c:pt>
                <c:pt idx="8">
                  <c:v>8586</c:v>
                </c:pt>
                <c:pt idx="9">
                  <c:v>7244</c:v>
                </c:pt>
                <c:pt idx="10">
                  <c:v>6171</c:v>
                </c:pt>
                <c:pt idx="11">
                  <c:v>5481</c:v>
                </c:pt>
                <c:pt idx="12">
                  <c:v>4607</c:v>
                </c:pt>
                <c:pt idx="13">
                  <c:v>0</c:v>
                </c:pt>
              </c:numCache>
              <c:extLst/>
            </c:numRef>
          </c:val>
          <c:smooth val="0"/>
          <c:extLst>
            <c:ext xmlns:c16="http://schemas.microsoft.com/office/drawing/2014/chart" uri="{C3380CC4-5D6E-409C-BE32-E72D297353CC}">
              <c16:uniqueId val="{00000001-E6F6-4E5C-93C3-A2621F2AFC5C}"/>
            </c:ext>
          </c:extLst>
        </c:ser>
        <c:ser>
          <c:idx val="2"/>
          <c:order val="2"/>
          <c:tx>
            <c:v>ZEV Population</c:v>
          </c:tx>
          <c:spPr>
            <a:ln w="31750" cap="rnd">
              <a:solidFill>
                <a:schemeClr val="accent3"/>
              </a:solidFill>
              <a:round/>
            </a:ln>
            <a:effectLst/>
          </c:spPr>
          <c:marker>
            <c:symbol val="circle"/>
            <c:size val="17"/>
            <c:spPr>
              <a:solidFill>
                <a:schemeClr val="accent3"/>
              </a:solidFill>
              <a:ln>
                <a:noFill/>
              </a:ln>
              <a:effectLst/>
            </c:spPr>
          </c:marker>
          <c:dLbls>
            <c:dLbl>
              <c:idx val="6"/>
              <c:layout>
                <c:manualLayout>
                  <c:x val="-6.5860814458396907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F6-4E5C-93C3-A2621F2AFC5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ZEV_Purchase_Calcs!$A$3:$A$16</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extLst/>
            </c:numRef>
          </c:cat>
          <c:val>
            <c:numRef>
              <c:f>ZEV_Purchase_Calcs!$N$3:$N$16</c:f>
              <c:numCache>
                <c:formatCode>#,##0</c:formatCode>
                <c:ptCount val="14"/>
                <c:pt idx="0">
                  <c:v>0</c:v>
                </c:pt>
                <c:pt idx="1">
                  <c:v>0</c:v>
                </c:pt>
                <c:pt idx="2">
                  <c:v>0</c:v>
                </c:pt>
                <c:pt idx="3">
                  <c:v>814.40286549156372</c:v>
                </c:pt>
                <c:pt idx="4">
                  <c:v>3333.3302828611354</c:v>
                </c:pt>
                <c:pt idx="5">
                  <c:v>7442.1386359472381</c:v>
                </c:pt>
                <c:pt idx="6">
                  <c:v>12467.697413769376</c:v>
                </c:pt>
                <c:pt idx="7">
                  <c:v>15026.630560066282</c:v>
                </c:pt>
                <c:pt idx="8">
                  <c:v>16984.148373625405</c:v>
                </c:pt>
                <c:pt idx="9">
                  <c:v>18573.229162299358</c:v>
                </c:pt>
                <c:pt idx="10">
                  <c:v>19806.776893006427</c:v>
                </c:pt>
                <c:pt idx="11">
                  <c:v>20576.914094924537</c:v>
                </c:pt>
                <c:pt idx="12">
                  <c:v>21524.008388545513</c:v>
                </c:pt>
                <c:pt idx="13">
                  <c:v>26370.894050619056</c:v>
                </c:pt>
              </c:numCache>
              <c:extLst/>
            </c:numRef>
          </c:val>
          <c:smooth val="0"/>
          <c:extLst>
            <c:ext xmlns:c16="http://schemas.microsoft.com/office/drawing/2014/chart" uri="{C3380CC4-5D6E-409C-BE32-E72D297353CC}">
              <c16:uniqueId val="{00000003-E6F6-4E5C-93C3-A2621F2AFC5C}"/>
            </c:ext>
          </c:extLst>
        </c:ser>
        <c:dLbls>
          <c:dLblPos val="ctr"/>
          <c:showLegendKey val="0"/>
          <c:showVal val="1"/>
          <c:showCatName val="0"/>
          <c:showSerName val="0"/>
          <c:showPercent val="0"/>
          <c:showBubbleSize val="0"/>
        </c:dLbls>
        <c:marker val="1"/>
        <c:smooth val="0"/>
        <c:axId val="1849096511"/>
        <c:axId val="1849122431"/>
        <c:extLst>
          <c:ext xmlns:c15="http://schemas.microsoft.com/office/drawing/2012/chart" uri="{02D57815-91ED-43cb-92C2-25804820EDAC}">
            <c15:filteredLineSeries>
              <c15:ser>
                <c:idx val="0"/>
                <c:order val="0"/>
                <c:tx>
                  <c:v>Port Needs (ICE Equivalents)</c:v>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ZEV_Purchase_Calcs!$A$3:$A$16</c15:sqref>
                        </c15:formulaRef>
                      </c:ext>
                    </c:extLst>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extLst>
                      <c:ext uri="{02D57815-91ED-43cb-92C2-25804820EDAC}">
                        <c15:formulaRef>
                          <c15:sqref>ZEV_Purchase_Calcs!$B$3:$B$16</c15:sqref>
                        </c15:formulaRef>
                      </c:ext>
                    </c:extLst>
                    <c:numCache>
                      <c:formatCode>#,##0</c:formatCode>
                      <c:ptCount val="14"/>
                      <c:pt idx="0">
                        <c:v>21606</c:v>
                      </c:pt>
                      <c:pt idx="1">
                        <c:v>21606</c:v>
                      </c:pt>
                      <c:pt idx="2">
                        <c:v>21606</c:v>
                      </c:pt>
                      <c:pt idx="3">
                        <c:v>21606</c:v>
                      </c:pt>
                      <c:pt idx="4">
                        <c:v>21606</c:v>
                      </c:pt>
                      <c:pt idx="5">
                        <c:v>21606</c:v>
                      </c:pt>
                      <c:pt idx="6">
                        <c:v>21606</c:v>
                      </c:pt>
                      <c:pt idx="7">
                        <c:v>21606</c:v>
                      </c:pt>
                      <c:pt idx="8">
                        <c:v>21606</c:v>
                      </c:pt>
                      <c:pt idx="9">
                        <c:v>21606</c:v>
                      </c:pt>
                      <c:pt idx="10">
                        <c:v>21606</c:v>
                      </c:pt>
                      <c:pt idx="11">
                        <c:v>21606</c:v>
                      </c:pt>
                      <c:pt idx="12">
                        <c:v>21606</c:v>
                      </c:pt>
                      <c:pt idx="13">
                        <c:v>21606</c:v>
                      </c:pt>
                    </c:numCache>
                  </c:numRef>
                </c:val>
                <c:smooth val="0"/>
                <c:extLst>
                  <c:ext xmlns:c16="http://schemas.microsoft.com/office/drawing/2014/chart" uri="{C3380CC4-5D6E-409C-BE32-E72D297353CC}">
                    <c16:uniqueId val="{00000004-E6F6-4E5C-93C3-A2621F2AFC5C}"/>
                  </c:ext>
                </c:extLst>
              </c15:ser>
            </c15:filteredLineSeries>
            <c15:filteredLineSeries>
              <c15:ser>
                <c:idx val="3"/>
                <c:order val="3"/>
                <c:tx>
                  <c:v>Total Vehicle Population</c:v>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extLst xmlns:c15="http://schemas.microsoft.com/office/drawing/2012/chart">
                      <c:ext xmlns:c15="http://schemas.microsoft.com/office/drawing/2012/chart" uri="{02D57815-91ED-43cb-92C2-25804820EDAC}">
                        <c15:formulaRef>
                          <c15:sqref>ZEV_Purchase_Calcs!$A$3:$A$16</c15:sqref>
                        </c15:formulaRef>
                      </c:ext>
                    </c:extLst>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cat>
                <c:val>
                  <c:numRef>
                    <c:extLst xmlns:c15="http://schemas.microsoft.com/office/drawing/2012/chart">
                      <c:ext xmlns:c15="http://schemas.microsoft.com/office/drawing/2012/chart" uri="{02D57815-91ED-43cb-92C2-25804820EDAC}">
                        <c15:formulaRef>
                          <c15:sqref>ZEV_Purchase_Calcs!$R$3:$R$16</c15:sqref>
                        </c15:formulaRef>
                      </c:ext>
                    </c:extLst>
                    <c:numCache>
                      <c:formatCode>#,##0</c:formatCode>
                      <c:ptCount val="14"/>
                      <c:pt idx="0">
                        <c:v>21335</c:v>
                      </c:pt>
                      <c:pt idx="1">
                        <c:v>23174</c:v>
                      </c:pt>
                      <c:pt idx="2">
                        <c:v>21860</c:v>
                      </c:pt>
                      <c:pt idx="3">
                        <c:v>21844.402865491564</c:v>
                      </c:pt>
                      <c:pt idx="4">
                        <c:v>22528.330282861134</c:v>
                      </c:pt>
                      <c:pt idx="5">
                        <c:v>23554.138635947238</c:v>
                      </c:pt>
                      <c:pt idx="6">
                        <c:v>24695.697413769376</c:v>
                      </c:pt>
                      <c:pt idx="7">
                        <c:v>25217.630560066282</c:v>
                      </c:pt>
                      <c:pt idx="8">
                        <c:v>25570.148373625405</c:v>
                      </c:pt>
                      <c:pt idx="9">
                        <c:v>25817.229162299358</c:v>
                      </c:pt>
                      <c:pt idx="10">
                        <c:v>25977.776893006427</c:v>
                      </c:pt>
                      <c:pt idx="11">
                        <c:v>26057.914094924537</c:v>
                      </c:pt>
                      <c:pt idx="12">
                        <c:v>26131.008388545513</c:v>
                      </c:pt>
                      <c:pt idx="13">
                        <c:v>26370.894050619056</c:v>
                      </c:pt>
                    </c:numCache>
                  </c:numRef>
                </c:val>
                <c:smooth val="0"/>
                <c:extLst xmlns:c15="http://schemas.microsoft.com/office/drawing/2012/chart">
                  <c:ext xmlns:c16="http://schemas.microsoft.com/office/drawing/2014/chart" uri="{C3380CC4-5D6E-409C-BE32-E72D297353CC}">
                    <c16:uniqueId val="{00000005-E6F6-4E5C-93C3-A2621F2AFC5C}"/>
                  </c:ext>
                </c:extLst>
              </c15:ser>
            </c15:filteredLineSeries>
          </c:ext>
        </c:extLst>
      </c:lineChart>
      <c:catAx>
        <c:axId val="184909651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49122431"/>
        <c:crosses val="autoZero"/>
        <c:auto val="1"/>
        <c:lblAlgn val="ctr"/>
        <c:lblOffset val="100"/>
        <c:noMultiLvlLbl val="0"/>
      </c:catAx>
      <c:valAx>
        <c:axId val="1849122431"/>
        <c:scaling>
          <c:orientation val="minMax"/>
          <c:max val="3000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84909651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modernComment_7FFE633E_25C3C472.xml><?xml version="1.0" encoding="utf-8"?>
<p188:cmLst xmlns:a="http://schemas.openxmlformats.org/drawingml/2006/main" xmlns:r="http://schemas.openxmlformats.org/officeDocument/2006/relationships" xmlns:p188="http://schemas.microsoft.com/office/powerpoint/2018/8/main">
  <p188:cm id="{40CCF214-42DC-4960-892E-C37830447744}" authorId="{4D20F882-1686-7ED4-076D-3D5C8887546C}" status="resolved" created="2023-09-11T03:59:53.349">
    <ac:txMkLst xmlns:ac="http://schemas.microsoft.com/office/drawing/2013/main/command">
      <pc:docMk xmlns:pc="http://schemas.microsoft.com/office/powerpoint/2013/main/command"/>
      <pc:sldMk xmlns:pc="http://schemas.microsoft.com/office/powerpoint/2013/main/command" cId="1974948101" sldId="2147378250"/>
      <ac:spMk id="6" creationId="{CCF6FE33-2CFD-2B57-06AD-BC48E991A9E8}"/>
      <ac:txMk cp="7">
        <ac:context len="8" hash="1317204607"/>
      </ac:txMk>
    </ac:txMkLst>
    <p188:pos x="7336971" y="301018"/>
    <p188:txBody>
      <a:bodyPr/>
      <a:lstStyle/>
      <a:p>
        <a:r>
          <a:rPr lang="en-US"/>
          <a:t>[@Leticia Bustamante]  spanish translation needed.</a:t>
        </a:r>
      </a:p>
    </p188:txBody>
    <p188:extLst>
      <p:ext xmlns:p="http://schemas.openxmlformats.org/presentationml/2006/main" uri="{57CB4572-C831-44C2-8A1C-0ADB6CCDFE69}">
        <p223:reactions xmlns:p223="http://schemas.microsoft.com/office/powerpoint/2022/03/main">
          <p223:rxn type="👍">
            <p223:instance time="2023-09-11T16:14:54.501" authorId="{54D1B267-BBC8-A7CB-BDEA-8C8EB3640FED}"/>
          </p223:rxn>
        </p223:reactions>
      </p:ext>
    </p188:extLst>
  </p188:cm>
  <p188:cm id="{20C57AF4-9FA6-44C4-8A41-CC2D16C9D091}" authorId="{E2C0195C-3514-F0D8-B4F3-68F562D8174F}" status="resolved" created="2023-09-14T18:13:06.677" complete="100000">
    <pc:sldMkLst xmlns:pc="http://schemas.microsoft.com/office/powerpoint/2013/main/command">
      <pc:docMk/>
      <pc:sldMk cId="3161731053" sldId="2147378291"/>
    </pc:sldMkLst>
    <p188:replyLst>
      <p188:reply id="{8D269317-6152-4FE5-8BFD-05A576C77FB7}" authorId="{8F5C3735-A52C-0722-E911-3F78983602DE}" created="2023-09-14T22:25:14.324">
        <p188:txBody>
          <a:bodyPr/>
          <a:lstStyle/>
          <a:p>
            <a:r>
              <a:rPr lang="en-US"/>
              <a:t>The approach makes sense to me. On Monday, let's discuss if these intro slides need the context and question or if we can give the context verbally.</a:t>
            </a:r>
          </a:p>
        </p188:txBody>
      </p188:reply>
      <p188:reply id="{ADAAAF69-A6B1-4EEA-B0AA-58A84687F9F7}" authorId="{E2C0195C-3514-F0D8-B4F3-68F562D8174F}" created="2023-09-18T16:30:01.556">
        <p188:txBody>
          <a:bodyPr/>
          <a:lstStyle/>
          <a:p>
            <a:r>
              <a:rPr lang="en-US"/>
              <a:t>Discussed as a team. OK to leave context, so we "get a hold of the narrative" as much as possible? We want to keep the context as positive as possible.</a:t>
            </a:r>
          </a:p>
        </p188:txBody>
      </p188:reply>
    </p188:replyLst>
    <p188:txBody>
      <a:bodyPr/>
      <a:lstStyle/>
      <a:p>
        <a:r>
          <a:rPr lang="en-US"/>
          <a:t>Internal note to team: In order to give participants the lay of the land, this section poses today's discussion questions. We then provide the answers and allow for discussion items in Agenda Items #1 and #2.</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3F09D-7D16-446A-BBA9-6D4744476517}"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3A90AEE6-133F-4ECA-AFAB-97424EFFC7D1}">
      <dgm:prSet phldrT="[Text]"/>
      <dgm:spPr/>
      <dgm:t>
        <a:bodyPr/>
        <a:lstStyle/>
        <a:p>
          <a:r>
            <a:rPr lang="en-US"/>
            <a:t>Firm with about 800 trucks has 15% BE trucks in 65 truck So Cal drayage facility, has ordered 20 hydrogen fuel cell trucks</a:t>
          </a:r>
        </a:p>
      </dgm:t>
    </dgm:pt>
    <dgm:pt modelId="{B35AC261-CB07-449D-9CEB-4C2799B81407}" type="parTrans" cxnId="{8B0417F8-0A41-405C-AE8A-7FDF205CBC27}">
      <dgm:prSet/>
      <dgm:spPr/>
      <dgm:t>
        <a:bodyPr/>
        <a:lstStyle/>
        <a:p>
          <a:endParaRPr lang="en-US"/>
        </a:p>
      </dgm:t>
    </dgm:pt>
    <dgm:pt modelId="{978BB0D1-B112-4975-95B1-9C533A3F0F88}" type="sibTrans" cxnId="{8B0417F8-0A41-405C-AE8A-7FDF205CBC27}">
      <dgm:prSet/>
      <dgm:spPr/>
      <dgm:t>
        <a:bodyPr/>
        <a:lstStyle/>
        <a:p>
          <a:endParaRPr lang="en-US"/>
        </a:p>
      </dgm:t>
    </dgm:pt>
    <dgm:pt modelId="{F2E049B3-FF1C-4A79-8324-43958766F552}">
      <dgm:prSet/>
      <dgm:spPr/>
      <dgm:t>
        <a:bodyPr/>
        <a:lstStyle/>
        <a:p>
          <a:r>
            <a:rPr lang="en-US"/>
            <a:t>Firm with about 200 trucks in CA has 6 battery electric trucks (BET) in use; has ordered 20 hydrogen fuel cell trucks</a:t>
          </a:r>
        </a:p>
      </dgm:t>
    </dgm:pt>
    <dgm:pt modelId="{EBD1CE07-C6CF-4EB4-87D9-FE554DB0347F}" type="parTrans" cxnId="{D31ABC17-33BE-4C7A-BB0C-8A4C53E106A5}">
      <dgm:prSet/>
      <dgm:spPr/>
      <dgm:t>
        <a:bodyPr/>
        <a:lstStyle/>
        <a:p>
          <a:endParaRPr lang="en-US"/>
        </a:p>
      </dgm:t>
    </dgm:pt>
    <dgm:pt modelId="{10A7AD24-B4E6-400A-9F73-6026056B6787}" type="sibTrans" cxnId="{D31ABC17-33BE-4C7A-BB0C-8A4C53E106A5}">
      <dgm:prSet/>
      <dgm:spPr/>
      <dgm:t>
        <a:bodyPr/>
        <a:lstStyle/>
        <a:p>
          <a:endParaRPr lang="en-US"/>
        </a:p>
      </dgm:t>
    </dgm:pt>
    <dgm:pt modelId="{2B2FBB16-1C03-449E-8D04-1A94C014E792}">
      <dgm:prSet/>
      <dgm:spPr/>
      <dgm:t>
        <a:bodyPr/>
        <a:lstStyle/>
        <a:p>
          <a:r>
            <a:rPr lang="en-US"/>
            <a:t>One firm currently uses 20-25% BE trucks at one depot serving short drays to and from the San Pedro Bay ports (POLA and POLB)</a:t>
          </a:r>
        </a:p>
      </dgm:t>
    </dgm:pt>
    <dgm:pt modelId="{FF5EE95C-242C-4A06-AF84-F72D888135DC}" type="parTrans" cxnId="{3F20911C-8122-44C8-B4F2-2347844C3A24}">
      <dgm:prSet/>
      <dgm:spPr/>
      <dgm:t>
        <a:bodyPr/>
        <a:lstStyle/>
        <a:p>
          <a:endParaRPr lang="en-US"/>
        </a:p>
      </dgm:t>
    </dgm:pt>
    <dgm:pt modelId="{DD9E4BB9-CE93-4A1E-ACD2-FB090CEF648B}" type="sibTrans" cxnId="{3F20911C-8122-44C8-B4F2-2347844C3A24}">
      <dgm:prSet/>
      <dgm:spPr/>
      <dgm:t>
        <a:bodyPr/>
        <a:lstStyle/>
        <a:p>
          <a:endParaRPr lang="en-US"/>
        </a:p>
      </dgm:t>
    </dgm:pt>
    <dgm:pt modelId="{82A8790D-6B36-477F-A09D-3DCE9F43B3F9}" type="pres">
      <dgm:prSet presAssocID="{BFC3F09D-7D16-446A-BBA9-6D4744476517}" presName="diagram" presStyleCnt="0">
        <dgm:presLayoutVars>
          <dgm:dir/>
          <dgm:resizeHandles val="exact"/>
        </dgm:presLayoutVars>
      </dgm:prSet>
      <dgm:spPr/>
    </dgm:pt>
    <dgm:pt modelId="{61B2DBB0-ECE8-4642-AE7A-1245601ADFF7}" type="pres">
      <dgm:prSet presAssocID="{F2E049B3-FF1C-4A79-8324-43958766F552}" presName="node" presStyleLbl="node1" presStyleIdx="0" presStyleCnt="3">
        <dgm:presLayoutVars>
          <dgm:bulletEnabled val="1"/>
        </dgm:presLayoutVars>
      </dgm:prSet>
      <dgm:spPr/>
    </dgm:pt>
    <dgm:pt modelId="{A62607F8-F1C2-4625-A278-76E72248150E}" type="pres">
      <dgm:prSet presAssocID="{10A7AD24-B4E6-400A-9F73-6026056B6787}" presName="sibTrans" presStyleCnt="0"/>
      <dgm:spPr/>
    </dgm:pt>
    <dgm:pt modelId="{91FE5940-8E6A-4AD5-B9E3-4F68714D8D54}" type="pres">
      <dgm:prSet presAssocID="{2B2FBB16-1C03-449E-8D04-1A94C014E792}" presName="node" presStyleLbl="node1" presStyleIdx="1" presStyleCnt="3">
        <dgm:presLayoutVars>
          <dgm:bulletEnabled val="1"/>
        </dgm:presLayoutVars>
      </dgm:prSet>
      <dgm:spPr/>
    </dgm:pt>
    <dgm:pt modelId="{E47316C6-3438-467F-AD19-F82AE7FB5901}" type="pres">
      <dgm:prSet presAssocID="{DD9E4BB9-CE93-4A1E-ACD2-FB090CEF648B}" presName="sibTrans" presStyleCnt="0"/>
      <dgm:spPr/>
    </dgm:pt>
    <dgm:pt modelId="{0FF221AD-18AE-4AA6-97E8-A5351D3B4C7F}" type="pres">
      <dgm:prSet presAssocID="{3A90AEE6-133F-4ECA-AFAB-97424EFFC7D1}" presName="node" presStyleLbl="node1" presStyleIdx="2" presStyleCnt="3">
        <dgm:presLayoutVars>
          <dgm:bulletEnabled val="1"/>
        </dgm:presLayoutVars>
      </dgm:prSet>
      <dgm:spPr/>
    </dgm:pt>
  </dgm:ptLst>
  <dgm:cxnLst>
    <dgm:cxn modelId="{D31ABC17-33BE-4C7A-BB0C-8A4C53E106A5}" srcId="{BFC3F09D-7D16-446A-BBA9-6D4744476517}" destId="{F2E049B3-FF1C-4A79-8324-43958766F552}" srcOrd="0" destOrd="0" parTransId="{EBD1CE07-C6CF-4EB4-87D9-FE554DB0347F}" sibTransId="{10A7AD24-B4E6-400A-9F73-6026056B6787}"/>
    <dgm:cxn modelId="{3F20911C-8122-44C8-B4F2-2347844C3A24}" srcId="{BFC3F09D-7D16-446A-BBA9-6D4744476517}" destId="{2B2FBB16-1C03-449E-8D04-1A94C014E792}" srcOrd="1" destOrd="0" parTransId="{FF5EE95C-242C-4A06-AF84-F72D888135DC}" sibTransId="{DD9E4BB9-CE93-4A1E-ACD2-FB090CEF648B}"/>
    <dgm:cxn modelId="{CBF8D12E-701B-415E-9A03-27BCB40B0BDE}" type="presOf" srcId="{2B2FBB16-1C03-449E-8D04-1A94C014E792}" destId="{91FE5940-8E6A-4AD5-B9E3-4F68714D8D54}" srcOrd="0" destOrd="0" presId="urn:microsoft.com/office/officeart/2005/8/layout/default"/>
    <dgm:cxn modelId="{96FB573A-3B53-4969-BCCF-86FF8F63160F}" type="presOf" srcId="{BFC3F09D-7D16-446A-BBA9-6D4744476517}" destId="{82A8790D-6B36-477F-A09D-3DCE9F43B3F9}" srcOrd="0" destOrd="0" presId="urn:microsoft.com/office/officeart/2005/8/layout/default"/>
    <dgm:cxn modelId="{47CAE567-ECD1-469F-A31D-993DDAE7F44B}" type="presOf" srcId="{F2E049B3-FF1C-4A79-8324-43958766F552}" destId="{61B2DBB0-ECE8-4642-AE7A-1245601ADFF7}" srcOrd="0" destOrd="0" presId="urn:microsoft.com/office/officeart/2005/8/layout/default"/>
    <dgm:cxn modelId="{B0B2BCCA-C8A0-435E-B26B-ECAB670BE2A0}" type="presOf" srcId="{3A90AEE6-133F-4ECA-AFAB-97424EFFC7D1}" destId="{0FF221AD-18AE-4AA6-97E8-A5351D3B4C7F}" srcOrd="0" destOrd="0" presId="urn:microsoft.com/office/officeart/2005/8/layout/default"/>
    <dgm:cxn modelId="{8B0417F8-0A41-405C-AE8A-7FDF205CBC27}" srcId="{BFC3F09D-7D16-446A-BBA9-6D4744476517}" destId="{3A90AEE6-133F-4ECA-AFAB-97424EFFC7D1}" srcOrd="2" destOrd="0" parTransId="{B35AC261-CB07-449D-9CEB-4C2799B81407}" sibTransId="{978BB0D1-B112-4975-95B1-9C533A3F0F88}"/>
    <dgm:cxn modelId="{49E2FED2-0510-4473-815E-D1D4FCCBB5DB}" type="presParOf" srcId="{82A8790D-6B36-477F-A09D-3DCE9F43B3F9}" destId="{61B2DBB0-ECE8-4642-AE7A-1245601ADFF7}" srcOrd="0" destOrd="0" presId="urn:microsoft.com/office/officeart/2005/8/layout/default"/>
    <dgm:cxn modelId="{6A23CEC4-FCCE-454C-BC79-6A61B7D18BD4}" type="presParOf" srcId="{82A8790D-6B36-477F-A09D-3DCE9F43B3F9}" destId="{A62607F8-F1C2-4625-A278-76E72248150E}" srcOrd="1" destOrd="0" presId="urn:microsoft.com/office/officeart/2005/8/layout/default"/>
    <dgm:cxn modelId="{CE623EEA-AD69-4124-A946-4C3E617A9D2C}" type="presParOf" srcId="{82A8790D-6B36-477F-A09D-3DCE9F43B3F9}" destId="{91FE5940-8E6A-4AD5-B9E3-4F68714D8D54}" srcOrd="2" destOrd="0" presId="urn:microsoft.com/office/officeart/2005/8/layout/default"/>
    <dgm:cxn modelId="{9ED04698-3C58-4509-80BF-CB3758AE5F5A}" type="presParOf" srcId="{82A8790D-6B36-477F-A09D-3DCE9F43B3F9}" destId="{E47316C6-3438-467F-AD19-F82AE7FB5901}" srcOrd="3" destOrd="0" presId="urn:microsoft.com/office/officeart/2005/8/layout/default"/>
    <dgm:cxn modelId="{3B75AD89-48E0-4B4C-9A47-D9D013E77B00}" type="presParOf" srcId="{82A8790D-6B36-477F-A09D-3DCE9F43B3F9}" destId="{0FF221AD-18AE-4AA6-97E8-A5351D3B4C7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7564CB-B707-4C20-B08E-33EF0C68123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0552F981-7C09-480B-9951-FA9A2C6D8DE8}">
      <dgm:prSet phldrT="[Text]"/>
      <dgm:spPr/>
      <dgm:t>
        <a:bodyPr/>
        <a:lstStyle/>
        <a:p>
          <a:r>
            <a:rPr lang="en-US"/>
            <a:t>Learn in advance of CA regulations</a:t>
          </a:r>
        </a:p>
      </dgm:t>
    </dgm:pt>
    <dgm:pt modelId="{54722E2F-4D26-4EB3-8A0F-E41CE0E6D019}" type="parTrans" cxnId="{D1C44154-3260-4E75-8E61-CCD0ECD9CA34}">
      <dgm:prSet/>
      <dgm:spPr/>
      <dgm:t>
        <a:bodyPr/>
        <a:lstStyle/>
        <a:p>
          <a:endParaRPr lang="en-US"/>
        </a:p>
      </dgm:t>
    </dgm:pt>
    <dgm:pt modelId="{0C1CA7E5-34DF-4DCA-B7EF-0C4E0B000DC3}" type="sibTrans" cxnId="{D1C44154-3260-4E75-8E61-CCD0ECD9CA34}">
      <dgm:prSet/>
      <dgm:spPr/>
      <dgm:t>
        <a:bodyPr/>
        <a:lstStyle/>
        <a:p>
          <a:endParaRPr lang="en-US"/>
        </a:p>
      </dgm:t>
    </dgm:pt>
    <dgm:pt modelId="{798FE5C6-5463-47CB-ABA1-B70FE85AFAE2}">
      <dgm:prSet phldrT="[Text]"/>
      <dgm:spPr/>
      <dgm:t>
        <a:bodyPr/>
        <a:lstStyle/>
        <a:p>
          <a:r>
            <a:rPr lang="en-US"/>
            <a:t>Serve customers who have ESG goals</a:t>
          </a:r>
        </a:p>
      </dgm:t>
    </dgm:pt>
    <dgm:pt modelId="{0D608795-E90B-4972-911F-A4B09B86FE6D}" type="parTrans" cxnId="{F1E36872-A39A-428B-AD14-C80CEE6F9A9C}">
      <dgm:prSet/>
      <dgm:spPr/>
      <dgm:t>
        <a:bodyPr/>
        <a:lstStyle/>
        <a:p>
          <a:endParaRPr lang="en-US"/>
        </a:p>
      </dgm:t>
    </dgm:pt>
    <dgm:pt modelId="{8281DE44-8B48-45F3-86BA-BC475DF352E3}" type="sibTrans" cxnId="{F1E36872-A39A-428B-AD14-C80CEE6F9A9C}">
      <dgm:prSet/>
      <dgm:spPr/>
      <dgm:t>
        <a:bodyPr/>
        <a:lstStyle/>
        <a:p>
          <a:endParaRPr lang="en-US"/>
        </a:p>
      </dgm:t>
    </dgm:pt>
    <dgm:pt modelId="{321B4CAC-ECC6-4BB0-804A-95C84C4F8EDE}">
      <dgm:prSet phldrT="[Text]"/>
      <dgm:spPr/>
      <dgm:t>
        <a:bodyPr/>
        <a:lstStyle/>
        <a:p>
          <a:r>
            <a:rPr lang="en-US"/>
            <a:t>Internal zero emission goals</a:t>
          </a:r>
        </a:p>
      </dgm:t>
    </dgm:pt>
    <dgm:pt modelId="{6B3FE797-126F-428A-BAE8-9EC2CD3318F5}" type="parTrans" cxnId="{064B9480-0688-41C4-BFFA-727A89330761}">
      <dgm:prSet/>
      <dgm:spPr/>
      <dgm:t>
        <a:bodyPr/>
        <a:lstStyle/>
        <a:p>
          <a:endParaRPr lang="en-US"/>
        </a:p>
      </dgm:t>
    </dgm:pt>
    <dgm:pt modelId="{45767DCE-4841-4940-830A-39D0F8B7F303}" type="sibTrans" cxnId="{064B9480-0688-41C4-BFFA-727A89330761}">
      <dgm:prSet/>
      <dgm:spPr/>
      <dgm:t>
        <a:bodyPr/>
        <a:lstStyle/>
        <a:p>
          <a:endParaRPr lang="en-US"/>
        </a:p>
      </dgm:t>
    </dgm:pt>
    <dgm:pt modelId="{1688F733-D509-44AE-A014-D1A6C942CEE6}" type="pres">
      <dgm:prSet presAssocID="{A87564CB-B707-4C20-B08E-33EF0C68123E}" presName="diagram" presStyleCnt="0">
        <dgm:presLayoutVars>
          <dgm:dir/>
          <dgm:resizeHandles val="exact"/>
        </dgm:presLayoutVars>
      </dgm:prSet>
      <dgm:spPr/>
    </dgm:pt>
    <dgm:pt modelId="{CC679BCB-726B-496C-9B73-C7CDA569C99E}" type="pres">
      <dgm:prSet presAssocID="{0552F981-7C09-480B-9951-FA9A2C6D8DE8}" presName="node" presStyleLbl="node1" presStyleIdx="0" presStyleCnt="3">
        <dgm:presLayoutVars>
          <dgm:bulletEnabled val="1"/>
        </dgm:presLayoutVars>
      </dgm:prSet>
      <dgm:spPr/>
    </dgm:pt>
    <dgm:pt modelId="{53A95580-3BA6-459F-91DD-8F5C428BD846}" type="pres">
      <dgm:prSet presAssocID="{0C1CA7E5-34DF-4DCA-B7EF-0C4E0B000DC3}" presName="sibTrans" presStyleCnt="0"/>
      <dgm:spPr/>
    </dgm:pt>
    <dgm:pt modelId="{4EEE914B-AE3D-4C80-86FF-6E2DFB718D2D}" type="pres">
      <dgm:prSet presAssocID="{798FE5C6-5463-47CB-ABA1-B70FE85AFAE2}" presName="node" presStyleLbl="node1" presStyleIdx="1" presStyleCnt="3">
        <dgm:presLayoutVars>
          <dgm:bulletEnabled val="1"/>
        </dgm:presLayoutVars>
      </dgm:prSet>
      <dgm:spPr/>
    </dgm:pt>
    <dgm:pt modelId="{950839FF-D6E1-42F3-886F-0119C34D93D6}" type="pres">
      <dgm:prSet presAssocID="{8281DE44-8B48-45F3-86BA-BC475DF352E3}" presName="sibTrans" presStyleCnt="0"/>
      <dgm:spPr/>
    </dgm:pt>
    <dgm:pt modelId="{359A24FF-CAA5-4B15-953F-2E15C847519E}" type="pres">
      <dgm:prSet presAssocID="{321B4CAC-ECC6-4BB0-804A-95C84C4F8EDE}" presName="node" presStyleLbl="node1" presStyleIdx="2" presStyleCnt="3">
        <dgm:presLayoutVars>
          <dgm:bulletEnabled val="1"/>
        </dgm:presLayoutVars>
      </dgm:prSet>
      <dgm:spPr/>
    </dgm:pt>
  </dgm:ptLst>
  <dgm:cxnLst>
    <dgm:cxn modelId="{BA19966A-530F-4BFA-AC3F-FB9F8FD481F8}" type="presOf" srcId="{0552F981-7C09-480B-9951-FA9A2C6D8DE8}" destId="{CC679BCB-726B-496C-9B73-C7CDA569C99E}" srcOrd="0" destOrd="0" presId="urn:microsoft.com/office/officeart/2005/8/layout/default"/>
    <dgm:cxn modelId="{38118C6F-D208-4C58-8B07-7A56CEF461A1}" type="presOf" srcId="{A87564CB-B707-4C20-B08E-33EF0C68123E}" destId="{1688F733-D509-44AE-A014-D1A6C942CEE6}" srcOrd="0" destOrd="0" presId="urn:microsoft.com/office/officeart/2005/8/layout/default"/>
    <dgm:cxn modelId="{F18BBD4F-6DF5-4673-982E-56A5341A8E76}" type="presOf" srcId="{798FE5C6-5463-47CB-ABA1-B70FE85AFAE2}" destId="{4EEE914B-AE3D-4C80-86FF-6E2DFB718D2D}" srcOrd="0" destOrd="0" presId="urn:microsoft.com/office/officeart/2005/8/layout/default"/>
    <dgm:cxn modelId="{F1E36872-A39A-428B-AD14-C80CEE6F9A9C}" srcId="{A87564CB-B707-4C20-B08E-33EF0C68123E}" destId="{798FE5C6-5463-47CB-ABA1-B70FE85AFAE2}" srcOrd="1" destOrd="0" parTransId="{0D608795-E90B-4972-911F-A4B09B86FE6D}" sibTransId="{8281DE44-8B48-45F3-86BA-BC475DF352E3}"/>
    <dgm:cxn modelId="{D1C44154-3260-4E75-8E61-CCD0ECD9CA34}" srcId="{A87564CB-B707-4C20-B08E-33EF0C68123E}" destId="{0552F981-7C09-480B-9951-FA9A2C6D8DE8}" srcOrd="0" destOrd="0" parTransId="{54722E2F-4D26-4EB3-8A0F-E41CE0E6D019}" sibTransId="{0C1CA7E5-34DF-4DCA-B7EF-0C4E0B000DC3}"/>
    <dgm:cxn modelId="{064B9480-0688-41C4-BFFA-727A89330761}" srcId="{A87564CB-B707-4C20-B08E-33EF0C68123E}" destId="{321B4CAC-ECC6-4BB0-804A-95C84C4F8EDE}" srcOrd="2" destOrd="0" parTransId="{6B3FE797-126F-428A-BAE8-9EC2CD3318F5}" sibTransId="{45767DCE-4841-4940-830A-39D0F8B7F303}"/>
    <dgm:cxn modelId="{0D117DE8-6F2B-404E-A316-03432463D9FD}" type="presOf" srcId="{321B4CAC-ECC6-4BB0-804A-95C84C4F8EDE}" destId="{359A24FF-CAA5-4B15-953F-2E15C847519E}" srcOrd="0" destOrd="0" presId="urn:microsoft.com/office/officeart/2005/8/layout/default"/>
    <dgm:cxn modelId="{F272AC94-9BDE-44CB-964C-726ADA5D37D3}" type="presParOf" srcId="{1688F733-D509-44AE-A014-D1A6C942CEE6}" destId="{CC679BCB-726B-496C-9B73-C7CDA569C99E}" srcOrd="0" destOrd="0" presId="urn:microsoft.com/office/officeart/2005/8/layout/default"/>
    <dgm:cxn modelId="{EA5E4974-AE92-4B9D-9B47-A05080B6ECBD}" type="presParOf" srcId="{1688F733-D509-44AE-A014-D1A6C942CEE6}" destId="{53A95580-3BA6-459F-91DD-8F5C428BD846}" srcOrd="1" destOrd="0" presId="urn:microsoft.com/office/officeart/2005/8/layout/default"/>
    <dgm:cxn modelId="{E07D35E5-6E7C-472D-AE4E-1CB82CA41A36}" type="presParOf" srcId="{1688F733-D509-44AE-A014-D1A6C942CEE6}" destId="{4EEE914B-AE3D-4C80-86FF-6E2DFB718D2D}" srcOrd="2" destOrd="0" presId="urn:microsoft.com/office/officeart/2005/8/layout/default"/>
    <dgm:cxn modelId="{BA352D8A-1A3B-4529-93B7-94AE33EDFCEC}" type="presParOf" srcId="{1688F733-D509-44AE-A014-D1A6C942CEE6}" destId="{950839FF-D6E1-42F3-886F-0119C34D93D6}" srcOrd="3" destOrd="0" presId="urn:microsoft.com/office/officeart/2005/8/layout/default"/>
    <dgm:cxn modelId="{42484075-5FA1-4CDA-B070-64D314D5E579}" type="presParOf" srcId="{1688F733-D509-44AE-A014-D1A6C942CEE6}" destId="{359A24FF-CAA5-4B15-953F-2E15C847519E}"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2DBB0-ECE8-4642-AE7A-1245601ADFF7}">
      <dsp:nvSpPr>
        <dsp:cNvPr id="0" name=""/>
        <dsp:cNvSpPr/>
      </dsp:nvSpPr>
      <dsp:spPr>
        <a:xfrm>
          <a:off x="0" y="194821"/>
          <a:ext cx="3286125" cy="19716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Firm with about 200 trucks in CA has 6 battery electric trucks (BET) in use; has ordered 20 hydrogen fuel cell trucks</a:t>
          </a:r>
        </a:p>
      </dsp:txBody>
      <dsp:txXfrm>
        <a:off x="0" y="194821"/>
        <a:ext cx="3286125" cy="1971675"/>
      </dsp:txXfrm>
    </dsp:sp>
    <dsp:sp modelId="{91FE5940-8E6A-4AD5-B9E3-4F68714D8D54}">
      <dsp:nvSpPr>
        <dsp:cNvPr id="0" name=""/>
        <dsp:cNvSpPr/>
      </dsp:nvSpPr>
      <dsp:spPr>
        <a:xfrm>
          <a:off x="3614737" y="194821"/>
          <a:ext cx="3286125" cy="1971675"/>
        </a:xfrm>
        <a:prstGeom prst="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One firm currently uses 20-25% BE trucks at one depot serving short drays to and from the San Pedro Bay ports (POLA and POLB)</a:t>
          </a:r>
        </a:p>
      </dsp:txBody>
      <dsp:txXfrm>
        <a:off x="3614737" y="194821"/>
        <a:ext cx="3286125" cy="1971675"/>
      </dsp:txXfrm>
    </dsp:sp>
    <dsp:sp modelId="{0FF221AD-18AE-4AA6-97E8-A5351D3B4C7F}">
      <dsp:nvSpPr>
        <dsp:cNvPr id="0" name=""/>
        <dsp:cNvSpPr/>
      </dsp:nvSpPr>
      <dsp:spPr>
        <a:xfrm>
          <a:off x="7229475" y="194821"/>
          <a:ext cx="3286125" cy="1971675"/>
        </a:xfrm>
        <a:prstGeom prst="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Firm with about 800 trucks has 15% BE trucks in 65 truck So Cal drayage facility, has ordered 20 hydrogen fuel cell trucks</a:t>
          </a:r>
        </a:p>
      </dsp:txBody>
      <dsp:txXfrm>
        <a:off x="7229475" y="194821"/>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79BCB-726B-496C-9B73-C7CDA569C99E}">
      <dsp:nvSpPr>
        <dsp:cNvPr id="0" name=""/>
        <dsp:cNvSpPr/>
      </dsp:nvSpPr>
      <dsp:spPr>
        <a:xfrm>
          <a:off x="0" y="332228"/>
          <a:ext cx="2734027" cy="164041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Learn in advance of CA regulations</a:t>
          </a:r>
        </a:p>
      </dsp:txBody>
      <dsp:txXfrm>
        <a:off x="0" y="332228"/>
        <a:ext cx="2734027" cy="1640416"/>
      </dsp:txXfrm>
    </dsp:sp>
    <dsp:sp modelId="{4EEE914B-AE3D-4C80-86FF-6E2DFB718D2D}">
      <dsp:nvSpPr>
        <dsp:cNvPr id="0" name=""/>
        <dsp:cNvSpPr/>
      </dsp:nvSpPr>
      <dsp:spPr>
        <a:xfrm>
          <a:off x="3007430" y="332228"/>
          <a:ext cx="2734027" cy="1640416"/>
        </a:xfrm>
        <a:prstGeom prst="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Serve customers who have ESG goals</a:t>
          </a:r>
        </a:p>
      </dsp:txBody>
      <dsp:txXfrm>
        <a:off x="3007430" y="332228"/>
        <a:ext cx="2734027" cy="1640416"/>
      </dsp:txXfrm>
    </dsp:sp>
    <dsp:sp modelId="{359A24FF-CAA5-4B15-953F-2E15C847519E}">
      <dsp:nvSpPr>
        <dsp:cNvPr id="0" name=""/>
        <dsp:cNvSpPr/>
      </dsp:nvSpPr>
      <dsp:spPr>
        <a:xfrm>
          <a:off x="6014861" y="332228"/>
          <a:ext cx="2734027" cy="1640416"/>
        </a:xfrm>
        <a:prstGeom prst="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Internal zero emission goals</a:t>
          </a:r>
        </a:p>
      </dsp:txBody>
      <dsp:txXfrm>
        <a:off x="6014861" y="332228"/>
        <a:ext cx="2734027" cy="16404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ov.ca.gov/wp-content/uploads/2023/08/Letter-to-Director-Meyer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gov.ca.gov/wp-content/uploads/2020/09/9.23.20-EO-N-79-20-Climate.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gov.ca.gov/wp-content/uploads/2020/09/9.23.20-EO-N-79-20-Climate.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alstart.org/zev-infrastructure-phase-i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lstart.org/zev-infrastructure-phase-i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Akiko</a:t>
            </a:r>
            <a:endParaRPr lang="en-US">
              <a:cs typeface="Calibri"/>
            </a:endParaRPr>
          </a:p>
          <a:p>
            <a:pPr defTabSz="881390">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6071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574408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pPr marL="171450" indent="-171450">
              <a:buFont typeface="Arial"/>
              <a:buChar char="•"/>
            </a:pPr>
            <a:r>
              <a:rPr lang="en-US">
                <a:ea typeface="Calibri"/>
                <a:cs typeface="Calibri"/>
              </a:rPr>
              <a:t>Dr</a:t>
            </a:r>
            <a:r>
              <a:rPr lang="en-US"/>
              <a:t>. Giuliano’s research areas include relationships between land use and transportation, transportation policy analysis, travel behavior, and information technology applications in transportation. </a:t>
            </a:r>
            <a:endParaRPr lang="en-US">
              <a:ea typeface="Calibri"/>
              <a:cs typeface="Calibri"/>
            </a:endParaRPr>
          </a:p>
          <a:p>
            <a:pPr marL="171450" indent="-171450">
              <a:buFont typeface="Arial"/>
              <a:buChar char="•"/>
            </a:pPr>
            <a:r>
              <a:rPr lang="en-US"/>
              <a:t>She has published over 170 papers and given invited lectures around the world.</a:t>
            </a:r>
            <a:endParaRPr lang="en-US">
              <a:ea typeface="Calibri"/>
              <a:cs typeface="Calibri"/>
            </a:endParaRPr>
          </a:p>
          <a:p>
            <a:pPr marL="171450" indent="-171450">
              <a:buFont typeface="Arial"/>
              <a:buChar char="•"/>
            </a:pPr>
            <a:r>
              <a:rPr lang="en-US"/>
              <a:t>She is a past Chair of the Executive Committee of the Transportation Research Board, and of the Council of University Transportation Centers. </a:t>
            </a:r>
            <a:endParaRPr lang="en-US">
              <a:ea typeface="Calibri"/>
              <a:cs typeface="Calibri"/>
            </a:endParaRPr>
          </a:p>
          <a:p>
            <a:pPr marL="171450" indent="-171450">
              <a:buFont typeface="Arial"/>
              <a:buChar char="•"/>
            </a:pPr>
            <a:r>
              <a:rPr lang="en-US"/>
              <a:t>She has received numerous distinguished scholarship and service awards </a:t>
            </a:r>
            <a:endParaRPr lang="en-US">
              <a:ea typeface="Calibri"/>
              <a:cs typeface="Calibri"/>
            </a:endParaRPr>
          </a:p>
          <a:p>
            <a:pPr marL="171450" indent="-171450">
              <a:buFont typeface="Arial"/>
              <a:buChar char="•"/>
            </a:pPr>
            <a:r>
              <a:rPr lang="en-US"/>
              <a:t>At the state level, she is working with Caltrans and CARB on the implementation of the California Sustainable Freight Action Plan.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67814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615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2608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80225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3688043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a:p>
            <a:pPr>
              <a:defRPr/>
            </a:pPr>
            <a:endParaRPr lang="en-US">
              <a:ea typeface="Calibri"/>
              <a:cs typeface="Calibri"/>
            </a:endParaRPr>
          </a:p>
          <a:p>
            <a:pPr marL="342900" indent="-342900">
              <a:spcAft>
                <a:spcPts val="1200"/>
              </a:spcAft>
              <a:buFont typeface="Calibri,Sans-Serif"/>
              <a:buChar char="&gt;"/>
              <a:defRPr/>
            </a:pPr>
            <a:r>
              <a:rPr lang="en-US"/>
              <a:t>Develop a legislative platform with </a:t>
            </a:r>
            <a:r>
              <a:rPr lang="en-US" b="1"/>
              <a:t>policy solutions that reduce barriers </a:t>
            </a:r>
            <a:r>
              <a:rPr lang="en-US"/>
              <a:t>for</a:t>
            </a:r>
            <a:r>
              <a:rPr lang="en-US" b="1"/>
              <a:t> </a:t>
            </a:r>
            <a:r>
              <a:rPr lang="en-US"/>
              <a:t>truck owners or companies to secure a ZE truck.</a:t>
            </a:r>
          </a:p>
          <a:p>
            <a:pPr marL="342900" indent="-342900">
              <a:spcAft>
                <a:spcPts val="1200"/>
              </a:spcAft>
              <a:buFont typeface="Calibri,Sans-Serif"/>
              <a:buChar char="&gt;"/>
              <a:defRPr/>
            </a:pPr>
            <a:r>
              <a:rPr lang="en-US"/>
              <a:t>Support incentives and outreach necessary to </a:t>
            </a:r>
            <a:r>
              <a:rPr lang="en-US" b="1"/>
              <a:t>accelerate deployment of ZE Class 8 trucks</a:t>
            </a:r>
            <a:endParaRPr lang="en-US"/>
          </a:p>
          <a:p>
            <a:pPr marL="342900" indent="-342900">
              <a:spcAft>
                <a:spcPts val="1200"/>
              </a:spcAft>
              <a:buFont typeface="Calibri,Sans-Serif"/>
              <a:buChar char="&gt;"/>
              <a:defRPr/>
            </a:pPr>
            <a:r>
              <a:rPr lang="en-US"/>
              <a:t>Work with regional partners to prioritize </a:t>
            </a:r>
            <a:r>
              <a:rPr lang="en-US" b="1"/>
              <a:t>highway and street maintenance.</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2725719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r>
              <a:rPr lang="en-US"/>
              <a:t>Michael</a:t>
            </a:r>
          </a:p>
          <a:p>
            <a:r>
              <a:rPr lang="en-US"/>
              <a:t>Want to bring a legislative platform recommendation that board can discuss and approve for things we collectively see as being necessary of accelerating deployment of ZE trucks in the corridor</a:t>
            </a:r>
          </a:p>
          <a:p>
            <a:r>
              <a:rPr lang="en-US"/>
              <a:t>Goal: creating time and space to consider everyone's points of view and identify a platform</a:t>
            </a:r>
          </a:p>
          <a:p>
            <a:r>
              <a:rPr lang="en-US"/>
              <a:t>Examples of what we've heard: eliminating sales tax penalties, income tax penalties, need for more funding</a:t>
            </a:r>
          </a:p>
          <a:p>
            <a:endParaRPr lang="en-US"/>
          </a:p>
          <a:p>
            <a:endParaRPr lang="en-US" b="1">
              <a:ea typeface="Calibri"/>
              <a:cs typeface="Calibri"/>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1017870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576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23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ea typeface="Calibri"/>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4255640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rPr>
              <a:t>Michael to introduce</a:t>
            </a:r>
            <a:r>
              <a:rPr lang="en-US">
                <a:solidFill>
                  <a:srgbClr val="000000"/>
                </a:solidFill>
                <a:ea typeface="Calibri"/>
                <a:cs typeface="Calibri"/>
              </a:rPr>
              <a:t> Kayla/Hannah to review slide</a:t>
            </a:r>
            <a:endParaRPr lang="en-US"/>
          </a:p>
          <a:p>
            <a:pPr>
              <a:defRPr/>
            </a:pPr>
            <a:endParaRPr lang="en-US">
              <a:solidFill>
                <a:srgbClr val="000000"/>
              </a:solidFill>
              <a:cs typeface="Calibri"/>
            </a:endParaRPr>
          </a:p>
          <a:p>
            <a:pPr marL="228600" indent="-228600">
              <a:buAutoNum type="arabicPeriod"/>
              <a:defRPr/>
            </a:pPr>
            <a:endParaRPr lang="en-US">
              <a:solidFill>
                <a:srgbClr val="000000"/>
              </a:solidFill>
            </a:endParaRPr>
          </a:p>
          <a:p>
            <a:pPr>
              <a:defRPr/>
            </a:pPr>
            <a:endParaRPr lang="en-US">
              <a:solidFill>
                <a:srgbClr val="000000"/>
              </a:solidFill>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40</a:t>
            </a:fld>
            <a:endParaRPr lang="en-US"/>
          </a:p>
        </p:txBody>
      </p:sp>
    </p:spTree>
    <p:extLst>
      <p:ext uri="{BB962C8B-B14F-4D97-AF65-F5344CB8AC3E}">
        <p14:creationId xmlns:p14="http://schemas.microsoft.com/office/powerpoint/2010/main" val="1130897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26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SCAG/Caltrans:</a:t>
            </a:r>
          </a:p>
          <a:p>
            <a:pPr marL="171450" indent="-171450">
              <a:buFont typeface="Arial"/>
              <a:buChar char="•"/>
            </a:pPr>
            <a:r>
              <a:rPr lang="en-US">
                <a:ea typeface="Calibri"/>
                <a:cs typeface="Calibri"/>
              </a:rPr>
              <a:t>Scott Strelecki, James Shankel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75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CTC</a:t>
            </a:r>
          </a:p>
          <a:p>
            <a:pPr marL="171450" indent="-171450">
              <a:buFont typeface="Arial"/>
              <a:buChar char="•"/>
            </a:pPr>
            <a:r>
              <a:rPr lang="en-US">
                <a:ea typeface="Calibri"/>
                <a:cs typeface="Calibri"/>
              </a:rPr>
              <a:t>Hannah/Kayla</a:t>
            </a:r>
          </a:p>
          <a:p>
            <a:endParaRPr lang="en-US">
              <a:ea typeface="Calibri"/>
              <a:cs typeface="Calibri"/>
            </a:endParaRPr>
          </a:p>
          <a:p>
            <a:endParaRPr lang="en-US">
              <a:ea typeface="Calibri"/>
              <a:cs typeface="Calibri"/>
            </a:endParaRPr>
          </a:p>
          <a:p>
            <a:r>
              <a:rPr lang="en-US">
                <a:ea typeface="Calibri"/>
                <a:cs typeface="Calibri"/>
              </a:rPr>
              <a:t>Here's what you told us in our Roundtable Discussions:</a:t>
            </a:r>
          </a:p>
          <a:p>
            <a:endParaRPr lang="en-US"/>
          </a:p>
          <a:p>
            <a:pPr marL="285750" indent="-285750">
              <a:buFont typeface="Arial,Sans-Serif"/>
              <a:buChar char="•"/>
            </a:pPr>
            <a:r>
              <a:rPr lang="en-US" b="1"/>
              <a:t>Multiple agencies and multiple permits required in pre-construction phases</a:t>
            </a:r>
            <a:endParaRPr lang="en-US"/>
          </a:p>
          <a:p>
            <a:pPr marL="742950" lvl="1" indent="-285750">
              <a:buFont typeface="Arial,Sans-Serif"/>
              <a:buChar char="•"/>
            </a:pPr>
            <a:r>
              <a:rPr lang="en-US"/>
              <a:t>Lack of clear permitting processes and lead time add to elongated overall permit process completion for proposed projects</a:t>
            </a:r>
            <a:endParaRPr lang="en-US">
              <a:ea typeface="Calibri"/>
              <a:cs typeface="Calibri"/>
            </a:endParaRPr>
          </a:p>
          <a:p>
            <a:pPr marL="742950" lvl="1" indent="-285750">
              <a:buFont typeface="Arial,Sans-Serif"/>
              <a:buChar char="•"/>
            </a:pPr>
            <a:endParaRPr lang="en-US">
              <a:ea typeface="Calibri"/>
              <a:cs typeface="Calibri"/>
            </a:endParaRPr>
          </a:p>
          <a:p>
            <a:pPr indent="-285750"/>
            <a:r>
              <a:rPr lang="en-US">
                <a:ea typeface="Calibri"/>
                <a:cs typeface="Calibri"/>
              </a:rPr>
              <a:t>CTC Recommendation:</a:t>
            </a:r>
          </a:p>
          <a:p>
            <a:r>
              <a:rPr lang="en-US"/>
              <a:t>The central MVN1 delivery team could act as a station development accelerator through coordination with local leaders</a:t>
            </a:r>
            <a:endParaRPr lang="en-US">
              <a:ea typeface="Calibri"/>
              <a:cs typeface="Calibri"/>
            </a:endParaRPr>
          </a:p>
          <a:p>
            <a:pPr marL="171450" indent="-171450">
              <a:buFont typeface="Arial"/>
              <a:buChar char="•"/>
            </a:pPr>
            <a:r>
              <a:rPr lang="en-US"/>
              <a:t>Match project sponsors with eligible funding sources</a:t>
            </a:r>
            <a:endParaRPr lang="en-US">
              <a:ea typeface="Calibri"/>
              <a:cs typeface="Calibri"/>
            </a:endParaRPr>
          </a:p>
          <a:p>
            <a:pPr marL="171450" indent="-171450">
              <a:buFont typeface="Arial"/>
              <a:buChar char="•"/>
            </a:pPr>
            <a:r>
              <a:rPr lang="en-US"/>
              <a:t>Coordinate with utilities</a:t>
            </a:r>
            <a:endParaRPr lang="en-US">
              <a:ea typeface="Calibri"/>
              <a:cs typeface="Calibri"/>
            </a:endParaRPr>
          </a:p>
          <a:p>
            <a:pPr marL="171450" indent="-171450">
              <a:buFont typeface="Arial"/>
              <a:buChar char="•"/>
            </a:pPr>
            <a:r>
              <a:rPr lang="en-US"/>
              <a:t>Develop WFD programs</a:t>
            </a:r>
            <a:endParaRPr lang="en-US">
              <a:ea typeface="Calibri"/>
              <a:cs typeface="Calibri"/>
            </a:endParaRPr>
          </a:p>
          <a:p>
            <a:pPr marL="171450" indent="-171450">
              <a:buFont typeface="Arial"/>
              <a:buChar char="•"/>
            </a:pPr>
            <a:r>
              <a:rPr lang="en-US"/>
              <a:t>Notify local leads of upcoming projects</a:t>
            </a:r>
            <a:endParaRPr lang="en-US">
              <a:ea typeface="Calibri"/>
              <a:cs typeface="Calibri"/>
            </a:endParaRPr>
          </a:p>
          <a:p>
            <a:pPr marL="171450" indent="-171450">
              <a:buFont typeface="Arial"/>
              <a:buChar char="•"/>
            </a:pPr>
            <a:r>
              <a:rPr lang="en-US"/>
              <a:t>Coordinate with municipalities to batch and streamline permitting</a:t>
            </a:r>
            <a:endParaRPr lang="en-US">
              <a:ea typeface="Calibri"/>
              <a:cs typeface="Calibri"/>
            </a:endParaRPr>
          </a:p>
          <a:p>
            <a:pPr marL="171450" indent="-171450">
              <a:buFont typeface="Arial"/>
              <a:buChar char="•"/>
            </a:pPr>
            <a:r>
              <a:rPr lang="en-US"/>
              <a:t>Standardize zoning and design</a:t>
            </a:r>
            <a:endParaRPr lang="en-US">
              <a:ea typeface="Calibri"/>
              <a:cs typeface="Calibri"/>
            </a:endParaRPr>
          </a:p>
          <a:p>
            <a:pPr marL="171450" indent="-171450">
              <a:buFont typeface="Arial"/>
              <a:buChar char="•"/>
            </a:pPr>
            <a:r>
              <a:rPr lang="en-US"/>
              <a:t>Monitor buildout and delivery of stations</a:t>
            </a:r>
            <a:endParaRPr lang="en-US">
              <a:ea typeface="Calibri"/>
              <a:cs typeface="Calibri"/>
            </a:endParaRPr>
          </a:p>
          <a:p>
            <a:pPr marL="171450" indent="-171450">
              <a:buFont typeface="Arial"/>
              <a:buChar char="•"/>
            </a:pPr>
            <a:r>
              <a:rPr lang="en-US"/>
              <a:t>Develop lessons learned and cost/development database to inform future build-outs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44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SCE/LADWP/City of LA</a:t>
            </a:r>
          </a:p>
          <a:p>
            <a:pPr marL="171450" indent="-171450">
              <a:buFont typeface="Arial"/>
              <a:buChar char="•"/>
            </a:pPr>
            <a:r>
              <a:rPr lang="en-US">
                <a:ea typeface="Calibri"/>
                <a:cs typeface="Calibri"/>
              </a:rPr>
              <a:t>Vishal Patel, Greg Sarvas, Michael </a:t>
            </a:r>
            <a:r>
              <a:rPr lang="en-US" err="1">
                <a:ea typeface="Calibri"/>
                <a:cs typeface="Calibri"/>
              </a:rPr>
              <a:t>Samulon</a:t>
            </a:r>
            <a:r>
              <a:rPr lang="en-US">
                <a:ea typeface="Calibri"/>
                <a:cs typeface="Calibri"/>
              </a:rPr>
              <a:t>?</a:t>
            </a:r>
          </a:p>
          <a:p>
            <a:pPr marL="171450" indent="-171450">
              <a:buFont typeface="Arial"/>
              <a:buChar char="•"/>
            </a:pPr>
            <a:endParaRPr lang="en-US">
              <a:ea typeface="Calibri"/>
              <a:cs typeface="Calibri"/>
            </a:endParaRPr>
          </a:p>
          <a:p>
            <a:r>
              <a:rPr lang="en-US">
                <a:ea typeface="Calibri"/>
                <a:cs typeface="Calibri"/>
              </a:rPr>
              <a:t>CTC</a:t>
            </a:r>
          </a:p>
          <a:p>
            <a:endParaRPr lang="en-US">
              <a:ea typeface="Calibri"/>
              <a:cs typeface="Calibri"/>
            </a:endParaRPr>
          </a:p>
          <a:p>
            <a:endParaRPr lang="en-US"/>
          </a:p>
          <a:p>
            <a:endParaRPr lang="en-US"/>
          </a:p>
          <a:p>
            <a:pPr marL="285750" indent="-285750">
              <a:buFont typeface="Symbol,Sans-Serif"/>
              <a:buChar char="•"/>
            </a:pPr>
            <a:r>
              <a:rPr lang="en-US"/>
              <a:t>The Legislature should consider a default permit approval deadline for zero-emission freight charging and hydrogen fueling stations similar to AB 970 (McCarty, Chapter 710, Statutes of 2021) that allows a permit for a charging station to be approved by default if it is not approved or otherwise commented on within a specified time period. AB 970 is specific to passenger battery electric vehicle stations, but the Commission is recommending the addition of battery electric vehicle and fuel cell electric vehicle stations for medium- and heavy-duty vehicles to this section of law, or that a new section allowing this same thing for these types of stations be added. (CTC)</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23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HTA/CTA</a:t>
            </a:r>
          </a:p>
          <a:p>
            <a:pPr marL="171450" indent="-171450">
              <a:buFont typeface="Arial"/>
              <a:buChar char="•"/>
            </a:pPr>
            <a:r>
              <a:rPr lang="en-US">
                <a:ea typeface="Calibri"/>
                <a:cs typeface="Calibri"/>
              </a:rPr>
              <a:t>Matt </a:t>
            </a:r>
            <a:r>
              <a:rPr lang="en-US" err="1">
                <a:ea typeface="Calibri"/>
                <a:cs typeface="Calibri"/>
              </a:rPr>
              <a:t>Schrap</a:t>
            </a:r>
            <a:r>
              <a:rPr lang="en-US">
                <a:ea typeface="Calibri"/>
                <a:cs typeface="Calibri"/>
              </a:rPr>
              <a:t>, Chris Shimoda</a:t>
            </a:r>
          </a:p>
          <a:p>
            <a:endParaRPr lang="en-US">
              <a:ea typeface="Calibri"/>
              <a:cs typeface="Calibri"/>
            </a:endParaRPr>
          </a:p>
          <a:p>
            <a:r>
              <a:rPr lang="en-US">
                <a:ea typeface="Calibri"/>
                <a:cs typeface="Calibri"/>
              </a:rPr>
              <a:t>Here's what we heard from you in our Roundtable Discussions:</a:t>
            </a:r>
          </a:p>
          <a:p>
            <a:endParaRPr lang="en-US"/>
          </a:p>
          <a:p>
            <a:pPr marL="285750" indent="-285750">
              <a:buFont typeface="Arial,Sans-Serif"/>
              <a:buChar char="•"/>
            </a:pPr>
            <a:r>
              <a:rPr lang="en-US" b="1"/>
              <a:t>Income tax burden on incentive recipients relating to purchase of ZE vehicles</a:t>
            </a:r>
            <a:endParaRPr lang="en-US"/>
          </a:p>
          <a:p>
            <a:pPr marL="742950" lvl="1" indent="-285750">
              <a:buFont typeface="Arial,Sans-Serif"/>
              <a:buChar char="•"/>
            </a:pPr>
            <a:r>
              <a:rPr lang="en-US"/>
              <a:t>e.g., Carl Moyer Program incentives are considered income, and by increasing recipients’ annual gross incomes the incentives then subject recipients to a higher income tax bracket and higher taxes overall.</a:t>
            </a:r>
            <a:endParaRPr lang="en-US">
              <a:ea typeface="Calibri"/>
              <a:cs typeface="Calibri"/>
            </a:endParaRPr>
          </a:p>
          <a:p>
            <a:pPr lvl="1"/>
            <a:endParaRPr lang="en-US"/>
          </a:p>
          <a:p>
            <a:pPr marL="285750" indent="-285750">
              <a:buFont typeface="Arial,Sans-Serif"/>
              <a:buChar char="•"/>
            </a:pPr>
            <a:r>
              <a:rPr lang="en-US" b="1"/>
              <a:t>Sales tax and vehicle registration fees assessed based on the Manufacturer's suggested retail price </a:t>
            </a:r>
            <a:endParaRPr lang="en-US"/>
          </a:p>
          <a:p>
            <a:pPr marL="742950" lvl="1" indent="-285750">
              <a:buFont typeface="Arial,Sans-Serif"/>
              <a:buChar char="•"/>
            </a:pPr>
            <a:r>
              <a:rPr lang="en-US"/>
              <a:t>HVIP point-of-sale vouchers reduce out-of-pocket cost, but state registration fee and sales tax are imposed based on MSRP of ZE trucks.  Legislation (AB 784) exists that creates exemptions for ZE Buses.</a:t>
            </a:r>
            <a:endParaRPr lang="en-US">
              <a:ea typeface="Calibri"/>
              <a:cs typeface="Calibri"/>
            </a:endParaRPr>
          </a:p>
          <a:p>
            <a:pPr marL="742950" lvl="1" indent="-285750">
              <a:buFont typeface="Arial,Sans-Serif"/>
              <a:buChar char="•"/>
            </a:pPr>
            <a:endParaRPr lang="en-US"/>
          </a:p>
          <a:p>
            <a:pPr marL="285750" indent="-285750">
              <a:buFont typeface="Arial,Sans-Serif"/>
              <a:buChar char="•"/>
            </a:pPr>
            <a:r>
              <a:rPr lang="en-US" b="1"/>
              <a:t>Buy America and Build America Policy </a:t>
            </a:r>
            <a:endParaRPr lang="en-US"/>
          </a:p>
          <a:p>
            <a:pPr marL="742950" lvl="1" indent="-285750">
              <a:buFont typeface="Arial,Sans-Serif"/>
              <a:buChar char="•"/>
            </a:pPr>
            <a:r>
              <a:rPr lang="en-US"/>
              <a:t>Could increase overall project cost due to higher unit cost, and sometimes scarcity of required parts or manufacturers in an emerging industry sector.</a:t>
            </a:r>
            <a:endParaRPr lang="en-US">
              <a:ea typeface="Calibri"/>
              <a:cs typeface="Calibri"/>
            </a:endParaRPr>
          </a:p>
          <a:p>
            <a:pPr marL="742950" lvl="1" indent="-285750">
              <a:buFont typeface="Arial,Sans-Serif"/>
              <a:buChar char="•"/>
            </a:pPr>
            <a:endParaRPr lang="en-US"/>
          </a:p>
          <a:p>
            <a:pPr marL="742950" lvl="1" indent="-285750">
              <a:buFont typeface="Arial,Sans-Serif"/>
              <a:buChar char="•"/>
            </a:pPr>
            <a:endParaRPr lang="en-US"/>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869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CTC</a:t>
            </a:r>
          </a:p>
          <a:p>
            <a:pPr marL="171450" indent="-171450">
              <a:buFont typeface="Arial"/>
              <a:buChar char="•"/>
            </a:pPr>
            <a:r>
              <a:rPr lang="en-US">
                <a:ea typeface="Calibri"/>
                <a:cs typeface="Calibri"/>
              </a:rPr>
              <a:t>Hannah, Kayla</a:t>
            </a:r>
          </a:p>
          <a:p>
            <a:endParaRPr lang="en-US">
              <a:ea typeface="Calibri"/>
              <a:cs typeface="Calibri"/>
            </a:endParaRPr>
          </a:p>
          <a:p>
            <a:pPr marL="285750" indent="-285750">
              <a:buFont typeface="Symbol,Sans-Serif"/>
              <a:buChar char="•"/>
            </a:pPr>
            <a:r>
              <a:rPr lang="en-US">
                <a:ea typeface="Calibri"/>
                <a:cs typeface="Calibri"/>
              </a:rPr>
              <a:t>The Legislature should consider a default permit approval deadline for zero-emission freight charging and hydrogen fueling stations similar to AB 970 (McCarty, Chapter 710, Statutes of 2021) that allows a permit for a charging station to be approved by default if it is not approved or otherwise commented on within a specified time period. AB 970 is specific to passenger battery electric vehicle stations, but the Commission is recommending the addition of battery electric vehicle and fuel cell electric vehicle stations for medium- and heavy-duty vehicles to this section of law, or that a new section allowing this same thing for these types of stations be added. (CTC)</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18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99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ea typeface="Calibri"/>
              <a:cs typeface="Calibri"/>
            </a:endParaRPr>
          </a:p>
          <a:p>
            <a:r>
              <a:rPr lang="en-US">
                <a:ea typeface="Calibri"/>
                <a:cs typeface="Calibri"/>
              </a:rPr>
              <a:t>GCCOG</a:t>
            </a:r>
          </a:p>
          <a:p>
            <a:pPr marL="171450" indent="-171450">
              <a:buFont typeface="Arial"/>
              <a:buChar char="•"/>
            </a:pPr>
            <a:r>
              <a:rPr lang="en-US">
                <a:ea typeface="Calibri"/>
                <a:cs typeface="Calibri"/>
              </a:rPr>
              <a:t>Hector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18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Michael/Erika to facilitate</a:t>
            </a:r>
            <a:endParaRPr lang="en-US" b="1">
              <a:cs typeface="Calibri"/>
            </a:endParaRPr>
          </a:p>
          <a:p>
            <a:pPr marL="171450" indent="-171450">
              <a:buFont typeface="Arial"/>
              <a:buChar char="•"/>
            </a:pPr>
            <a:endParaRPr lang="en-US">
              <a:ea typeface="Calibri"/>
              <a:cs typeface="Calibri"/>
            </a:endParaRPr>
          </a:p>
          <a:p>
            <a:r>
              <a:rPr lang="en-US">
                <a:ea typeface="Calibri"/>
                <a:cs typeface="Calibri"/>
              </a:rPr>
              <a:t>Possible discussion topics</a:t>
            </a:r>
          </a:p>
          <a:p>
            <a:pPr marL="171450" indent="-171450">
              <a:buFont typeface="Arial"/>
              <a:buChar char="•"/>
            </a:pPr>
            <a:r>
              <a:rPr lang="en-US">
                <a:ea typeface="Calibri"/>
                <a:cs typeface="Calibri"/>
              </a:rPr>
              <a:t>Hydrogen</a:t>
            </a:r>
          </a:p>
          <a:p>
            <a:pPr marL="171450" indent="-171450">
              <a:buFont typeface="Arial"/>
              <a:buChar char="•"/>
            </a:pPr>
            <a:r>
              <a:rPr lang="en-US">
                <a:ea typeface="Calibri"/>
                <a:cs typeface="Calibri"/>
              </a:rPr>
              <a:t>CEQA categorial exemption</a:t>
            </a:r>
          </a:p>
          <a:p>
            <a:endParaRPr lang="en-US"/>
          </a:p>
          <a:p>
            <a:endParaRPr lang="en-US"/>
          </a:p>
          <a:p>
            <a:r>
              <a:rPr lang="en-US"/>
              <a:t>In early August, Governor Newsom directed the Office of Business and Economic Development (GO-Biz) to create a Hydrogen Market Development Strategy for California to help guide the state’s clean, renewable hydrogen market. </a:t>
            </a:r>
          </a:p>
          <a:p>
            <a:endParaRPr lang="en-US"/>
          </a:p>
          <a:p>
            <a:r>
              <a:rPr lang="en-US"/>
              <a:t>The strategy will be designed to: </a:t>
            </a:r>
          </a:p>
          <a:p>
            <a:pPr marL="285750" indent="-285750">
              <a:buFont typeface="Arial,Sans-Serif"/>
              <a:buChar char="•"/>
            </a:pPr>
            <a:r>
              <a:rPr lang="en-US"/>
              <a:t>Focus on leveraging hydrogen to accelerate clean energy deployment and decarbonize the state’s transportation and industrial sectors; </a:t>
            </a:r>
          </a:p>
          <a:p>
            <a:pPr marL="285750" indent="-285750">
              <a:buFont typeface="Arial,Sans-Serif"/>
              <a:buChar char="•"/>
            </a:pPr>
            <a:r>
              <a:rPr lang="en-US"/>
              <a:t>Build on the 2022 Scoping Plan while leveraging the upcoming SB 1075 hydrogen report and ARCHES’ (Alliance for Renewable Clean Hydrogen Energy Systems) cross sector, multi-stakeholder hydrogen market white papers; </a:t>
            </a:r>
          </a:p>
          <a:p>
            <a:pPr marL="285750" indent="-285750">
              <a:buFont typeface="Arial,Sans-Serif"/>
              <a:buChar char="•"/>
            </a:pPr>
            <a:r>
              <a:rPr lang="en-US"/>
              <a:t>Define state agencies roles and responsibilities, including CARB, CEC, and the Public Utilities Commission; </a:t>
            </a:r>
          </a:p>
          <a:p>
            <a:pPr marL="285750" indent="-285750">
              <a:buFont typeface="Arial,Sans-Serif"/>
              <a:buChar char="•"/>
            </a:pPr>
            <a:r>
              <a:rPr lang="en-US"/>
              <a:t>Identify shared strategies to deliver projects, which may include new financing models, permitting modifications, and procurement initiatives; </a:t>
            </a:r>
          </a:p>
          <a:p>
            <a:pPr marL="285750" indent="-285750">
              <a:buFont typeface="Arial,Sans-Serif"/>
              <a:buChar char="•"/>
            </a:pPr>
            <a:r>
              <a:rPr lang="en-US"/>
              <a:t>Engage relevant stakeholders, including local communities, to advance equity and deliver environmental and economic benefits; and </a:t>
            </a:r>
          </a:p>
          <a:p>
            <a:pPr marL="285750" indent="-285750">
              <a:buFont typeface="Arial,Sans-Serif"/>
              <a:buChar char="•"/>
            </a:pPr>
            <a:r>
              <a:rPr lang="en-US"/>
              <a:t>Ensure state agencies and partners continue to move in the same direction to accelerate the use of renewable energy throughout California’s economy and increase the resilience and reliability of the state’s energy system. </a:t>
            </a:r>
          </a:p>
          <a:p>
            <a:endParaRPr lang="en-US"/>
          </a:p>
          <a:p>
            <a:r>
              <a:rPr lang="en-US"/>
              <a:t>For more information, please visit </a:t>
            </a:r>
            <a:r>
              <a:rPr lang="en-US">
                <a:hlinkClick r:id="rId3"/>
              </a:rPr>
              <a:t>https://www.gov.ca.gov/wp-content/uploads/2023/08/Letter-to-Director-Meyers.pdf</a:t>
            </a:r>
            <a:endParaRPr lang="en-US"/>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847816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Erika</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5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904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Michael/Erika to facilitate</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2229964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Michael</a:t>
            </a:r>
          </a:p>
          <a:p>
            <a:pPr>
              <a:defRPr/>
            </a:pPr>
            <a:endParaRPr lang="en-US">
              <a:cs typeface="Calibri"/>
            </a:endParaRPr>
          </a:p>
          <a:p>
            <a:pPr>
              <a:defRPr/>
            </a:pPr>
            <a:r>
              <a:rPr lang="en-US">
                <a:cs typeface="Calibri"/>
              </a:rPr>
              <a:t>Pull updated grant info from Metro June Board Report</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042470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endParaRPr lang="en-US"/>
          </a:p>
          <a:p>
            <a:pPr defTabSz="881390">
              <a:defRPr/>
            </a:pPr>
            <a:endParaRPr lang="en-US">
              <a:ea typeface="Calibri"/>
              <a:cs typeface="Calibri"/>
            </a:endParaRPr>
          </a:p>
          <a:p>
            <a:pPr defTabSz="881390">
              <a:defRPr/>
            </a:pPr>
            <a:r>
              <a:rPr lang="en-US">
                <a:ea typeface="Calibri"/>
                <a:cs typeface="Calibri"/>
              </a:rPr>
              <a:t>AB 102</a:t>
            </a:r>
          </a:p>
          <a:p>
            <a:pPr defTabSz="881390">
              <a:defRPr/>
            </a:pPr>
            <a:r>
              <a:rPr lang="en-US">
                <a:ea typeface="Calibri"/>
                <a:cs typeface="Calibri"/>
              </a:rPr>
              <a:t>SB 125 - </a:t>
            </a:r>
            <a:r>
              <a:rPr lang="en-US"/>
              <a:t>https://legiscan.com/CA/text/SB125/id/2831757</a:t>
            </a:r>
            <a:endParaRPr lang="en-US">
              <a:ea typeface="Calibri"/>
              <a:cs typeface="Calibri"/>
            </a:endParaRPr>
          </a:p>
          <a:p>
            <a:pPr defTabSz="881390">
              <a:defRPr/>
            </a:pPr>
            <a:r>
              <a:rPr lang="en-US">
                <a:ea typeface="Calibri"/>
                <a:cs typeface="Calibri"/>
              </a:rPr>
              <a:t>SB 149</a:t>
            </a:r>
          </a:p>
        </p:txBody>
      </p:sp>
      <p:sp>
        <p:nvSpPr>
          <p:cNvPr id="4" name="Slide Number Placeholder 3"/>
          <p:cNvSpPr>
            <a:spLocks noGrp="1"/>
          </p:cNvSpPr>
          <p:nvPr>
            <p:ph type="sldNum" sz="quarter" idx="5"/>
          </p:nvPr>
        </p:nvSpPr>
        <p:spPr/>
        <p:txBody>
          <a:bodyPr/>
          <a:lstStyle/>
          <a:p>
            <a:fld id="{1CA99CD2-19A0-6F48-895C-C7AB61D791DF}" type="slidenum">
              <a:rPr lang="en-US" smtClean="0"/>
              <a:t>56</a:t>
            </a:fld>
            <a:endParaRPr lang="en-US"/>
          </a:p>
        </p:txBody>
      </p:sp>
    </p:spTree>
    <p:extLst>
      <p:ext uri="{BB962C8B-B14F-4D97-AF65-F5344CB8AC3E}">
        <p14:creationId xmlns:p14="http://schemas.microsoft.com/office/powerpoint/2010/main" val="1887645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endParaRPr lang="en-US"/>
          </a:p>
          <a:p>
            <a:pPr defTabSz="881390">
              <a:defRPr/>
            </a:pPr>
            <a:endParaRPr lang="en-US">
              <a:ea typeface="Calibri"/>
              <a:cs typeface="Calibri"/>
            </a:endParaRPr>
          </a:p>
          <a:p>
            <a:pPr defTabSz="881390">
              <a:defRPr/>
            </a:pPr>
            <a:r>
              <a:rPr lang="en-US">
                <a:ea typeface="Calibri"/>
                <a:cs typeface="Calibri"/>
              </a:rPr>
              <a:t>AB 102</a:t>
            </a:r>
          </a:p>
          <a:p>
            <a:pPr defTabSz="881390">
              <a:defRPr/>
            </a:pPr>
            <a:r>
              <a:rPr lang="en-US">
                <a:ea typeface="Calibri"/>
                <a:cs typeface="Calibri"/>
              </a:rPr>
              <a:t>SB 125</a:t>
            </a:r>
          </a:p>
          <a:p>
            <a:pPr defTabSz="881390">
              <a:defRPr/>
            </a:pPr>
            <a:r>
              <a:rPr lang="en-US">
                <a:ea typeface="Calibri"/>
                <a:cs typeface="Calibri"/>
              </a:rPr>
              <a:t>SB 149</a:t>
            </a:r>
          </a:p>
        </p:txBody>
      </p:sp>
      <p:sp>
        <p:nvSpPr>
          <p:cNvPr id="4" name="Slide Number Placeholder 3"/>
          <p:cNvSpPr>
            <a:spLocks noGrp="1"/>
          </p:cNvSpPr>
          <p:nvPr>
            <p:ph type="sldNum" sz="quarter" idx="5"/>
          </p:nvPr>
        </p:nvSpPr>
        <p:spPr/>
        <p:txBody>
          <a:bodyPr/>
          <a:lstStyle/>
          <a:p>
            <a:fld id="{1CA99CD2-19A0-6F48-895C-C7AB61D791DF}" type="slidenum">
              <a:rPr lang="en-US" smtClean="0"/>
              <a:t>57</a:t>
            </a:fld>
            <a:endParaRPr lang="en-US"/>
          </a:p>
        </p:txBody>
      </p:sp>
    </p:spTree>
    <p:extLst>
      <p:ext uri="{BB962C8B-B14F-4D97-AF65-F5344CB8AC3E}">
        <p14:creationId xmlns:p14="http://schemas.microsoft.com/office/powerpoint/2010/main" val="1683930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cs typeface="Calibri"/>
            </a:endParaRPr>
          </a:p>
          <a:p>
            <a:pPr marL="628650" lvl="1" indent="-171450">
              <a:lnSpc>
                <a:spcPct val="90000"/>
              </a:lnSpc>
              <a:spcBef>
                <a:spcPts val="500"/>
              </a:spcBef>
              <a:buFont typeface="Arial"/>
              <a:buChar char="•"/>
            </a:pPr>
            <a:r>
              <a:rPr lang="en-US"/>
              <a:t>SB 420 aims to streamline regulatory approvals for electrical transmission projects in California. This legislation seeks to expedite grid capacity expansion, aligning with the state's zero-emission vehicle goals. Currently, regulations add significant delays to these projects.</a:t>
            </a:r>
            <a:endParaRPr lang="en-US">
              <a:cs typeface="Calibri"/>
            </a:endParaRPr>
          </a:p>
          <a:p>
            <a:pPr marL="628650" lvl="1" indent="-171450">
              <a:lnSpc>
                <a:spcPct val="90000"/>
              </a:lnSpc>
              <a:spcBef>
                <a:spcPts val="500"/>
              </a:spcBef>
              <a:buFont typeface="Arial"/>
              <a:buChar char="•"/>
            </a:pPr>
            <a:r>
              <a:rPr lang="en-US"/>
              <a:t>SB 420 proposes exempting rebuilding and new construction of certain electrical transmission facilities from certification requirements. It also suggests raising the voltage threshold to 130kV for utilities to construct charging stations for zero-emission trucks.</a:t>
            </a:r>
          </a:p>
          <a:p>
            <a:pPr lvl="1">
              <a:lnSpc>
                <a:spcPct val="90000"/>
              </a:lnSpc>
              <a:spcBef>
                <a:spcPts val="500"/>
              </a:spcBef>
            </a:pPr>
            <a:endParaRPr lang="en-US">
              <a:cs typeface="Calibri" panose="020F0502020204030204"/>
            </a:endParaRPr>
          </a:p>
          <a:p>
            <a:pPr marL="171450" indent="-171450">
              <a:lnSpc>
                <a:spcPct val="90000"/>
              </a:lnSpc>
              <a:spcBef>
                <a:spcPts val="1000"/>
              </a:spcBef>
              <a:buFont typeface="Arial"/>
              <a:buChar char="•"/>
            </a:pPr>
            <a:r>
              <a:rPr lang="en-US" b="1"/>
              <a:t>Background</a:t>
            </a:r>
            <a:endParaRPr lang="en-US"/>
          </a:p>
          <a:p>
            <a:pPr marL="628650" lvl="1" indent="-171450">
              <a:lnSpc>
                <a:spcPct val="90000"/>
              </a:lnSpc>
              <a:spcBef>
                <a:spcPts val="500"/>
              </a:spcBef>
              <a:buFont typeface="Arial"/>
              <a:buChar char="•"/>
            </a:pPr>
            <a:r>
              <a:rPr lang="en-US"/>
              <a:t>The </a:t>
            </a:r>
            <a:r>
              <a:rPr lang="en-US" u="sng">
                <a:hlinkClick r:id="rId3"/>
              </a:rPr>
              <a:t>Governor’s Executive Order N-79-20</a:t>
            </a:r>
            <a:r>
              <a:rPr lang="en-US"/>
              <a:t> requires the California Air Resources Board (CARB) to develop and propose strategies to achieve 100% zero-emissions from medium and heavy-duty on-road vehicles in the State by 2045 where feasible and by 2035 from drayage trucks.</a:t>
            </a:r>
          </a:p>
          <a:p>
            <a:pPr marL="628650" lvl="1" indent="-171450">
              <a:lnSpc>
                <a:spcPct val="90000"/>
              </a:lnSpc>
              <a:spcBef>
                <a:spcPts val="500"/>
              </a:spcBef>
              <a:buFont typeface="Arial"/>
              <a:buChar char="•"/>
            </a:pPr>
            <a:r>
              <a:rPr lang="en-US"/>
              <a:t>Expanding grid capacity to meet the demand for charging ZE Trucks is a critical component to achieve zero-emissions from medium and heavy-duty vehicles by 2045 and drayage trucks by 2035. The permitting timeline for expanding electrical capacity needs to be streamlined to achieve the State’s goals. </a:t>
            </a:r>
          </a:p>
        </p:txBody>
      </p:sp>
      <p:sp>
        <p:nvSpPr>
          <p:cNvPr id="4" name="Slide Number Placeholder 3"/>
          <p:cNvSpPr>
            <a:spLocks noGrp="1"/>
          </p:cNvSpPr>
          <p:nvPr>
            <p:ph type="sldNum" sz="quarter" idx="5"/>
          </p:nvPr>
        </p:nvSpPr>
        <p:spPr/>
        <p:txBody>
          <a:bodyPr/>
          <a:lstStyle/>
          <a:p>
            <a:fld id="{1CA99CD2-19A0-6F48-895C-C7AB61D791DF}" type="slidenum">
              <a:rPr lang="en-US" smtClean="0"/>
              <a:t>58</a:t>
            </a:fld>
            <a:endParaRPr lang="en-US"/>
          </a:p>
        </p:txBody>
      </p:sp>
    </p:spTree>
    <p:extLst>
      <p:ext uri="{BB962C8B-B14F-4D97-AF65-F5344CB8AC3E}">
        <p14:creationId xmlns:p14="http://schemas.microsoft.com/office/powerpoint/2010/main" val="492504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cs typeface="Calibri"/>
            </a:endParaRPr>
          </a:p>
          <a:p>
            <a:pPr marL="628650" lvl="1" indent="-171450">
              <a:lnSpc>
                <a:spcPct val="90000"/>
              </a:lnSpc>
              <a:spcBef>
                <a:spcPts val="500"/>
              </a:spcBef>
              <a:buFont typeface="Arial"/>
              <a:buChar char="•"/>
            </a:pPr>
            <a:r>
              <a:rPr lang="en-US"/>
              <a:t>SB 420 aims to streamline regulatory approvals for electrical transmission projects in California. This legislation seeks to expedite grid capacity expansion, aligning with the state's zero-emission vehicle goals. Currently, regulations add significant delays to these projects.</a:t>
            </a:r>
            <a:endParaRPr lang="en-US">
              <a:cs typeface="Calibri"/>
            </a:endParaRPr>
          </a:p>
          <a:p>
            <a:pPr marL="628650" lvl="1" indent="-171450">
              <a:lnSpc>
                <a:spcPct val="90000"/>
              </a:lnSpc>
              <a:spcBef>
                <a:spcPts val="500"/>
              </a:spcBef>
              <a:buFont typeface="Arial"/>
              <a:buChar char="•"/>
            </a:pPr>
            <a:r>
              <a:rPr lang="en-US"/>
              <a:t>SB 420 proposes exempting rebuilding and new construction of certain electrical transmission facilities from certification requirements. It also suggests raising the voltage threshold to 130kV for utilities to construct charging stations for zero-emission trucks.</a:t>
            </a:r>
          </a:p>
          <a:p>
            <a:pPr lvl="1">
              <a:lnSpc>
                <a:spcPct val="90000"/>
              </a:lnSpc>
              <a:spcBef>
                <a:spcPts val="500"/>
              </a:spcBef>
            </a:pPr>
            <a:endParaRPr lang="en-US">
              <a:cs typeface="Calibri" panose="020F0502020204030204"/>
            </a:endParaRPr>
          </a:p>
          <a:p>
            <a:pPr marL="171450" indent="-171450">
              <a:lnSpc>
                <a:spcPct val="90000"/>
              </a:lnSpc>
              <a:spcBef>
                <a:spcPts val="1000"/>
              </a:spcBef>
              <a:buFont typeface="Arial"/>
              <a:buChar char="•"/>
            </a:pPr>
            <a:r>
              <a:rPr lang="en-US" b="1"/>
              <a:t>Background</a:t>
            </a:r>
            <a:endParaRPr lang="en-US"/>
          </a:p>
          <a:p>
            <a:pPr marL="628650" lvl="1" indent="-171450">
              <a:lnSpc>
                <a:spcPct val="90000"/>
              </a:lnSpc>
              <a:spcBef>
                <a:spcPts val="500"/>
              </a:spcBef>
              <a:buFont typeface="Arial"/>
              <a:buChar char="•"/>
            </a:pPr>
            <a:r>
              <a:rPr lang="en-US"/>
              <a:t>The </a:t>
            </a:r>
            <a:r>
              <a:rPr lang="en-US" u="sng">
                <a:hlinkClick r:id="rId3"/>
              </a:rPr>
              <a:t>Governor’s Executive Order N-79-20</a:t>
            </a:r>
            <a:r>
              <a:rPr lang="en-US"/>
              <a:t> requires the California Air Resources Board (CARB) to develop and propose strategies to achieve 100% zero-emissions from medium and heavy-duty on-road vehicles in the State by 2045 where feasible and by 2035 from drayage trucks.</a:t>
            </a:r>
          </a:p>
          <a:p>
            <a:pPr marL="628650" lvl="1" indent="-171450">
              <a:lnSpc>
                <a:spcPct val="90000"/>
              </a:lnSpc>
              <a:spcBef>
                <a:spcPts val="500"/>
              </a:spcBef>
              <a:buFont typeface="Arial"/>
              <a:buChar char="•"/>
            </a:pPr>
            <a:r>
              <a:rPr lang="en-US"/>
              <a:t>Expanding grid capacity to meet the demand for charging ZE Trucks is a critical component to achieve zero-emissions from medium and heavy-duty vehicles by 2045 and drayage trucks by 2035. The permitting timeline for expanding electrical capacity needs to be streamlined to achieve the State’s goals. </a:t>
            </a:r>
          </a:p>
        </p:txBody>
      </p:sp>
      <p:sp>
        <p:nvSpPr>
          <p:cNvPr id="4" name="Slide Number Placeholder 3"/>
          <p:cNvSpPr>
            <a:spLocks noGrp="1"/>
          </p:cNvSpPr>
          <p:nvPr>
            <p:ph type="sldNum" sz="quarter" idx="5"/>
          </p:nvPr>
        </p:nvSpPr>
        <p:spPr/>
        <p:txBody>
          <a:bodyPr/>
          <a:lstStyle/>
          <a:p>
            <a:fld id="{1CA99CD2-19A0-6F48-895C-C7AB61D791DF}" type="slidenum">
              <a:rPr lang="en-US" smtClean="0"/>
              <a:t>59</a:t>
            </a:fld>
            <a:endParaRPr lang="en-US"/>
          </a:p>
        </p:txBody>
      </p:sp>
    </p:spTree>
    <p:extLst>
      <p:ext uri="{BB962C8B-B14F-4D97-AF65-F5344CB8AC3E}">
        <p14:creationId xmlns:p14="http://schemas.microsoft.com/office/powerpoint/2010/main" val="196510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61</a:t>
            </a:fld>
            <a:endParaRPr lang="en-US"/>
          </a:p>
        </p:txBody>
      </p:sp>
    </p:spTree>
    <p:extLst>
      <p:ext uri="{BB962C8B-B14F-4D97-AF65-F5344CB8AC3E}">
        <p14:creationId xmlns:p14="http://schemas.microsoft.com/office/powerpoint/2010/main" val="2768873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Hydrogen: SB 671 work, want to have a conversation: concerns that we should be articulating, (potential panel for hydrogen next meeting)</a:t>
            </a:r>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State agencies and the Legislature should consider creating a new limited-term (five-year) zero-emission truck incentive program aimed at assisting high-priority fleets, such</a:t>
            </a:r>
            <a:r>
              <a:rPr lang="en-US" sz="1800">
                <a:latin typeface="Arial"/>
                <a:ea typeface="Calibri" panose="020F0502020204030204" pitchFamily="34" charset="0"/>
                <a:cs typeface="Arial"/>
              </a:rPr>
              <a:t> </a:t>
            </a:r>
            <a:endParaRPr lang="en-US"/>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as larger drayage fleets with 100 to 500 trucks, who are subject to the Advanced Clean Fleets regulation with purchasing zero-emission trucks. Program development should take place with input from the fleets who</a:t>
            </a:r>
            <a:endParaRPr lang="en-US"/>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 </a:t>
            </a:r>
            <a:r>
              <a:rPr lang="en-US" sz="1800">
                <a:effectLst/>
                <a:latin typeface="Arial"/>
                <a:ea typeface="Calibri" panose="020F0502020204030204" pitchFamily="34" charset="0"/>
                <a:cs typeface="Arial"/>
              </a:rPr>
              <a:t>will be impacted and should be flexible to ensure support in a way that is considerate of their needs. The California Air Resources Board could administer this program.</a:t>
            </a:r>
            <a:r>
              <a:rPr lang="en-US" sz="1800">
                <a:latin typeface="Arial"/>
                <a:ea typeface="Calibri" panose="020F0502020204030204" pitchFamily="34" charset="0"/>
                <a:cs typeface="Arial"/>
              </a:rPr>
              <a:t> </a:t>
            </a:r>
            <a:endParaRPr lang="en-US" sz="1800">
              <a:effectLst/>
              <a:latin typeface="Calibri" panose="020F05020202040302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62</a:t>
            </a:fld>
            <a:endParaRPr lang="en-US"/>
          </a:p>
        </p:txBody>
      </p:sp>
    </p:spTree>
    <p:extLst>
      <p:ext uri="{BB962C8B-B14F-4D97-AF65-F5344CB8AC3E}">
        <p14:creationId xmlns:p14="http://schemas.microsoft.com/office/powerpoint/2010/main" val="3343001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marR="0" lvl="0" indent="-342900">
              <a:lnSpc>
                <a:spcPct val="125000"/>
              </a:lnSpc>
              <a:spcBef>
                <a:spcPts val="90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State agencies and the Legislature should consider creating a new limited-term (five-year) zero-emission truck incentive program aimed at assisting high-priority fleets, such as larger drayage fleets with 100 to 500 trucks, who are subject to the Advanced Clean Fleets regulation with purchasing zero-emission trucks. Program development should take place with input from the fleets who will be impacted and should be flexible to ensure support in a way that is considerate of their needs. The California Air Resources Board could administer this program.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63</a:t>
            </a:fld>
            <a:endParaRPr lang="en-US"/>
          </a:p>
        </p:txBody>
      </p:sp>
    </p:spTree>
    <p:extLst>
      <p:ext uri="{BB962C8B-B14F-4D97-AF65-F5344CB8AC3E}">
        <p14:creationId xmlns:p14="http://schemas.microsoft.com/office/powerpoint/2010/main" val="116840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https://calstart.org/zev-infrastructure-phase-in/</a:t>
            </a:r>
            <a:endParaRPr lang="en-US"/>
          </a:p>
          <a:p>
            <a:endParaRPr lang="en-US"/>
          </a:p>
          <a:p>
            <a:pPr marL="285750" lvl="0" indent="-285750">
              <a:buClr>
                <a:srgbClr val="000000"/>
              </a:buClr>
              <a:buFont typeface="Arial,Sans-Serif"/>
              <a:buChar char="•"/>
            </a:pPr>
            <a:r>
              <a:rPr lang="en-US" sz="1200" b="0" i="0" u="none" strike="noStrike" kern="1200" noProof="0">
                <a:solidFill>
                  <a:schemeClr val="tx1"/>
                </a:solidFill>
                <a:effectLst/>
                <a:latin typeface="Calibri"/>
              </a:rPr>
              <a:t>CTC: Barriers and Opportunities; Recommendations  </a:t>
            </a:r>
          </a:p>
          <a:p>
            <a:pPr marL="285750" lvl="0" indent="-285750">
              <a:buClr>
                <a:srgbClr val="000000"/>
              </a:buClr>
              <a:buFont typeface="Arial,Sans-Serif"/>
              <a:buChar char="•"/>
            </a:pPr>
            <a:r>
              <a:rPr lang="en-US" sz="1200" b="0" i="0" u="none" strike="noStrike" kern="1200" noProof="0">
                <a:solidFill>
                  <a:schemeClr val="tx1"/>
                </a:solidFill>
                <a:effectLst/>
                <a:latin typeface="Calibri"/>
              </a:rPr>
              <a:t>LACI: Gaps &amp; Opportunities 2023</a:t>
            </a:r>
          </a:p>
          <a:p>
            <a:pPr marL="285750" lvl="0" indent="-285750">
              <a:buClr>
                <a:srgbClr val="000000"/>
              </a:buClr>
              <a:buFont typeface="Arial,Sans-Serif"/>
              <a:buChar char="•"/>
            </a:pPr>
            <a:r>
              <a:rPr lang="en-US" sz="1200" b="0" i="0" u="none" strike="noStrike" kern="1200" noProof="0">
                <a:solidFill>
                  <a:schemeClr val="tx1"/>
                </a:solidFill>
                <a:effectLst/>
                <a:latin typeface="Calibri"/>
              </a:rPr>
              <a:t>CALSTART: Phasing in U.S. Charging Infrastructure: Barriers &amp; Opportunities</a:t>
            </a: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040495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550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218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66</a:t>
            </a:fld>
            <a:endParaRPr lang="en-US"/>
          </a:p>
        </p:txBody>
      </p:sp>
    </p:spTree>
    <p:extLst>
      <p:ext uri="{BB962C8B-B14F-4D97-AF65-F5344CB8AC3E}">
        <p14:creationId xmlns:p14="http://schemas.microsoft.com/office/powerpoint/2010/main" val="2033470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Hydrogen: SB 671 work, want to have a conversation: concerns that we should be articulating, (potential panel for hydrogen next meeting)</a:t>
            </a:r>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State agencies and the Legislature should consider creating a new limited-term (five-year) zero-emission truck incentive program aimed at assisting high-priority fleets, such</a:t>
            </a:r>
            <a:r>
              <a:rPr lang="en-US" sz="1800">
                <a:latin typeface="Arial"/>
                <a:ea typeface="Calibri" panose="020F0502020204030204" pitchFamily="34" charset="0"/>
                <a:cs typeface="Arial"/>
              </a:rPr>
              <a:t> </a:t>
            </a:r>
            <a:endParaRPr lang="en-US"/>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as larger drayage fleets with 100 to 500 trucks, who are subject to the Advanced Clean Fleets regulation with purchasing zero-emission trucks. Program development should take place with input from the fleets who</a:t>
            </a:r>
            <a:endParaRPr lang="en-US"/>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 </a:t>
            </a:r>
            <a:r>
              <a:rPr lang="en-US" sz="1800">
                <a:effectLst/>
                <a:latin typeface="Arial"/>
                <a:ea typeface="Calibri" panose="020F0502020204030204" pitchFamily="34" charset="0"/>
                <a:cs typeface="Arial"/>
              </a:rPr>
              <a:t>will be impacted and should be flexible to ensure support in a way that is considerate of their needs. The California Air Resources Board could administer this program.</a:t>
            </a:r>
            <a:r>
              <a:rPr lang="en-US" sz="1800">
                <a:latin typeface="Arial"/>
                <a:ea typeface="Calibri" panose="020F0502020204030204" pitchFamily="34" charset="0"/>
                <a:cs typeface="Arial"/>
              </a:rPr>
              <a:t> </a:t>
            </a:r>
            <a:endParaRPr lang="en-US" sz="1800">
              <a:effectLst/>
              <a:latin typeface="Calibri" panose="020F05020202040302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67</a:t>
            </a:fld>
            <a:endParaRPr lang="en-US"/>
          </a:p>
        </p:txBody>
      </p:sp>
    </p:spTree>
    <p:extLst>
      <p:ext uri="{BB962C8B-B14F-4D97-AF65-F5344CB8AC3E}">
        <p14:creationId xmlns:p14="http://schemas.microsoft.com/office/powerpoint/2010/main" val="3750081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marR="0" lvl="0" indent="-342900">
              <a:lnSpc>
                <a:spcPct val="125000"/>
              </a:lnSpc>
              <a:spcBef>
                <a:spcPts val="90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State agencies and the Legislature should consider creating a new limited-term (five-year) zero-emission truck incentive program aimed at assisting high-priority fleets, such as larger drayage fleets with 100 to 500 trucks, who are subject to the Advanced Clean Fleets regulation with purchasing zero-emission trucks. Program development should take place with input from the fleets who will be impacted and should be flexible to ensure support in a way that is considerate of their needs. The California Air Resources Board could administer this program.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68</a:t>
            </a:fld>
            <a:endParaRPr lang="en-US"/>
          </a:p>
        </p:txBody>
      </p:sp>
    </p:spTree>
    <p:extLst>
      <p:ext uri="{BB962C8B-B14F-4D97-AF65-F5344CB8AC3E}">
        <p14:creationId xmlns:p14="http://schemas.microsoft.com/office/powerpoint/2010/main" val="1777597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Akiko</a:t>
            </a: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69</a:t>
            </a:fld>
            <a:endParaRPr lang="en-US"/>
          </a:p>
        </p:txBody>
      </p:sp>
    </p:spTree>
    <p:extLst>
      <p:ext uri="{BB962C8B-B14F-4D97-AF65-F5344CB8AC3E}">
        <p14:creationId xmlns:p14="http://schemas.microsoft.com/office/powerpoint/2010/main" val="1354790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61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3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02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to coordinate further with Hector</a:t>
            </a:r>
          </a:p>
        </p:txBody>
      </p:sp>
      <p:sp>
        <p:nvSpPr>
          <p:cNvPr id="4" name="Slide Number Placeholder 3"/>
          <p:cNvSpPr>
            <a:spLocks noGrp="1"/>
          </p:cNvSpPr>
          <p:nvPr>
            <p:ph type="sldNum" sz="quarter" idx="5"/>
          </p:nvPr>
        </p:nvSpPr>
        <p:spPr/>
        <p:txBody>
          <a:bodyPr/>
          <a:lstStyle/>
          <a:p>
            <a:fld id="{1CA99CD2-19A0-6F48-895C-C7AB61D791DF}" type="slidenum">
              <a:rPr lang="en-US" smtClean="0"/>
              <a:t>73</a:t>
            </a:fld>
            <a:endParaRPr lang="en-US"/>
          </a:p>
        </p:txBody>
      </p:sp>
    </p:spTree>
    <p:extLst>
      <p:ext uri="{BB962C8B-B14F-4D97-AF65-F5344CB8AC3E}">
        <p14:creationId xmlns:p14="http://schemas.microsoft.com/office/powerpoint/2010/main" val="180120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74</a:t>
            </a:fld>
            <a:endParaRPr lang="en-US"/>
          </a:p>
        </p:txBody>
      </p:sp>
    </p:spTree>
    <p:extLst>
      <p:ext uri="{BB962C8B-B14F-4D97-AF65-F5344CB8AC3E}">
        <p14:creationId xmlns:p14="http://schemas.microsoft.com/office/powerpoint/2010/main" val="1782086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ea typeface="Calibri"/>
                <a:cs typeface="Calibri"/>
              </a:rPr>
              <a:t>Michael</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75</a:t>
            </a:fld>
            <a:endParaRPr lang="en-US"/>
          </a:p>
        </p:txBody>
      </p:sp>
    </p:spTree>
    <p:extLst>
      <p:ext uri="{BB962C8B-B14F-4D97-AF65-F5344CB8AC3E}">
        <p14:creationId xmlns:p14="http://schemas.microsoft.com/office/powerpoint/2010/main" val="68914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711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29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318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79</a:t>
            </a:fld>
            <a:endParaRPr lang="en-US"/>
          </a:p>
        </p:txBody>
      </p:sp>
    </p:spTree>
    <p:extLst>
      <p:ext uri="{BB962C8B-B14F-4D97-AF65-F5344CB8AC3E}">
        <p14:creationId xmlns:p14="http://schemas.microsoft.com/office/powerpoint/2010/main" val="35053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80</a:t>
            </a:fld>
            <a:endParaRPr lang="en-US"/>
          </a:p>
        </p:txBody>
      </p:sp>
    </p:spTree>
    <p:extLst>
      <p:ext uri="{BB962C8B-B14F-4D97-AF65-F5344CB8AC3E}">
        <p14:creationId xmlns:p14="http://schemas.microsoft.com/office/powerpoint/2010/main" val="20908348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81</a:t>
            </a:fld>
            <a:endParaRPr lang="en-US"/>
          </a:p>
        </p:txBody>
      </p:sp>
    </p:spTree>
    <p:extLst>
      <p:ext uri="{BB962C8B-B14F-4D97-AF65-F5344CB8AC3E}">
        <p14:creationId xmlns:p14="http://schemas.microsoft.com/office/powerpoint/2010/main" val="3120468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0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1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https://calstart.org/zev-infrastructure-phase-in/</a:t>
            </a:r>
            <a:endParaRPr lang="en-US"/>
          </a:p>
          <a:p>
            <a:endParaRPr lang="en-US"/>
          </a:p>
          <a:p>
            <a:pPr marL="285750" lvl="0" indent="-285750">
              <a:buClr>
                <a:srgbClr val="000000"/>
              </a:buClr>
              <a:buFont typeface="Arial,Sans-Serif"/>
              <a:buChar char="•"/>
            </a:pPr>
            <a:r>
              <a:rPr lang="en-US" sz="1200" b="0" i="0" u="none" strike="noStrike" kern="1200" noProof="0">
                <a:solidFill>
                  <a:schemeClr val="tx1"/>
                </a:solidFill>
                <a:effectLst/>
                <a:latin typeface="Calibri"/>
              </a:rPr>
              <a:t>CTC: Barriers and Opportunities; Recommendations  </a:t>
            </a:r>
          </a:p>
          <a:p>
            <a:pPr marL="285750" lvl="0" indent="-285750">
              <a:buClr>
                <a:srgbClr val="000000"/>
              </a:buClr>
              <a:buFont typeface="Arial,Sans-Serif"/>
              <a:buChar char="•"/>
            </a:pPr>
            <a:r>
              <a:rPr lang="en-US" sz="1200" b="0" i="0" u="none" strike="noStrike" kern="1200" noProof="0">
                <a:solidFill>
                  <a:schemeClr val="tx1"/>
                </a:solidFill>
                <a:effectLst/>
                <a:latin typeface="Calibri"/>
              </a:rPr>
              <a:t>LACI: Gaps &amp; Opportunities 2023</a:t>
            </a:r>
          </a:p>
          <a:p>
            <a:pPr marL="285750" lvl="0" indent="-285750">
              <a:buClr>
                <a:srgbClr val="000000"/>
              </a:buClr>
              <a:buFont typeface="Arial,Sans-Serif"/>
              <a:buChar char="•"/>
            </a:pPr>
            <a:r>
              <a:rPr lang="en-US" sz="1200" b="0" i="0" u="none" strike="noStrike" kern="1200" noProof="0">
                <a:solidFill>
                  <a:schemeClr val="tx1"/>
                </a:solidFill>
                <a:effectLst/>
                <a:latin typeface="Calibri"/>
              </a:rPr>
              <a:t>CALSTART: Phasing in U.S. Charging Infrastructure: Barriers &amp; Opportunities</a:t>
            </a: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79732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F3F4-A51F-B593-64A8-38A8341D23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827F5E-7DFC-6BCF-59B5-061716AB4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91E7D6-0673-3CAF-FCDA-1529282AB970}"/>
              </a:ext>
            </a:extLst>
          </p:cNvPr>
          <p:cNvSpPr>
            <a:spLocks noGrp="1"/>
          </p:cNvSpPr>
          <p:nvPr>
            <p:ph type="dt" sz="half" idx="10"/>
          </p:nvPr>
        </p:nvSpPr>
        <p:spPr/>
        <p:txBody>
          <a:bodyPr/>
          <a:lstStyle/>
          <a:p>
            <a:fld id="{4E90CD4E-A60B-46E7-892B-A9EC88068148}" type="datetimeFigureOut">
              <a:rPr lang="en-US" smtClean="0"/>
              <a:t>8/22/2024</a:t>
            </a:fld>
            <a:endParaRPr lang="en-US"/>
          </a:p>
        </p:txBody>
      </p:sp>
      <p:sp>
        <p:nvSpPr>
          <p:cNvPr id="5" name="Footer Placeholder 4">
            <a:extLst>
              <a:ext uri="{FF2B5EF4-FFF2-40B4-BE49-F238E27FC236}">
                <a16:creationId xmlns:a16="http://schemas.microsoft.com/office/drawing/2014/main" id="{0C7FC198-B579-2649-9B43-5CDD32C50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7378E-949C-FCCE-7EAA-056C41210A0C}"/>
              </a:ext>
            </a:extLst>
          </p:cNvPr>
          <p:cNvSpPr>
            <a:spLocks noGrp="1"/>
          </p:cNvSpPr>
          <p:nvPr>
            <p:ph type="sldNum" sz="quarter" idx="12"/>
          </p:nvPr>
        </p:nvSpPr>
        <p:spPr/>
        <p:txBody>
          <a:bodyPr/>
          <a:lstStyle/>
          <a:p>
            <a:fld id="{53E029FD-326F-49B8-9B61-851D9A35937A}" type="slidenum">
              <a:rPr lang="en-US" smtClean="0"/>
              <a:t>‹#›</a:t>
            </a:fld>
            <a:endParaRPr lang="en-US"/>
          </a:p>
        </p:txBody>
      </p:sp>
    </p:spTree>
    <p:extLst>
      <p:ext uri="{BB962C8B-B14F-4D97-AF65-F5344CB8AC3E}">
        <p14:creationId xmlns:p14="http://schemas.microsoft.com/office/powerpoint/2010/main" val="27851368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2F37-233A-9EE8-C0DB-D11F11BEC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481FC-A72B-ECBC-D8AE-46D0C6DE9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77F95-5648-8FBF-93E8-B100BEB26F29}"/>
              </a:ext>
            </a:extLst>
          </p:cNvPr>
          <p:cNvSpPr>
            <a:spLocks noGrp="1"/>
          </p:cNvSpPr>
          <p:nvPr>
            <p:ph type="dt" sz="half" idx="10"/>
          </p:nvPr>
        </p:nvSpPr>
        <p:spPr/>
        <p:txBody>
          <a:bodyPr/>
          <a:lstStyle/>
          <a:p>
            <a:fld id="{4E90CD4E-A60B-46E7-892B-A9EC88068148}" type="datetimeFigureOut">
              <a:rPr lang="en-US" smtClean="0"/>
              <a:t>8/22/2024</a:t>
            </a:fld>
            <a:endParaRPr lang="en-US"/>
          </a:p>
        </p:txBody>
      </p:sp>
      <p:sp>
        <p:nvSpPr>
          <p:cNvPr id="5" name="Footer Placeholder 4">
            <a:extLst>
              <a:ext uri="{FF2B5EF4-FFF2-40B4-BE49-F238E27FC236}">
                <a16:creationId xmlns:a16="http://schemas.microsoft.com/office/drawing/2014/main" id="{05E10C78-1D61-4DE9-80D0-79C10C9B0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A0213-B783-5B1C-D612-B9CBB1FE69E9}"/>
              </a:ext>
            </a:extLst>
          </p:cNvPr>
          <p:cNvSpPr>
            <a:spLocks noGrp="1"/>
          </p:cNvSpPr>
          <p:nvPr>
            <p:ph type="sldNum" sz="quarter" idx="12"/>
          </p:nvPr>
        </p:nvSpPr>
        <p:spPr/>
        <p:txBody>
          <a:bodyPr/>
          <a:lstStyle/>
          <a:p>
            <a:fld id="{53E029FD-326F-49B8-9B61-851D9A35937A}" type="slidenum">
              <a:rPr lang="en-US" smtClean="0"/>
              <a:t>‹#›</a:t>
            </a:fld>
            <a:endParaRPr lang="en-US"/>
          </a:p>
        </p:txBody>
      </p:sp>
    </p:spTree>
    <p:extLst>
      <p:ext uri="{BB962C8B-B14F-4D97-AF65-F5344CB8AC3E}">
        <p14:creationId xmlns:p14="http://schemas.microsoft.com/office/powerpoint/2010/main" val="13753879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
        <p:cNvGrpSpPr/>
        <p:nvPr/>
      </p:nvGrpSpPr>
      <p:grpSpPr>
        <a:xfrm>
          <a:off x="0" y="0"/>
          <a:ext cx="0" cy="0"/>
          <a:chOff x="0" y="0"/>
          <a:chExt cx="0" cy="0"/>
        </a:xfrm>
      </p:grpSpPr>
      <p:pic>
        <p:nvPicPr>
          <p:cNvPr id="12" name="Google Shape;12;p34" descr="Text&#10;&#10;Description automatically generated"/>
          <p:cNvPicPr preferRelativeResize="0"/>
          <p:nvPr/>
        </p:nvPicPr>
        <p:blipFill rotWithShape="1">
          <a:blip r:embed="rId2">
            <a:alphaModFix/>
          </a:blip>
          <a:srcRect/>
          <a:stretch/>
        </p:blipFill>
        <p:spPr>
          <a:xfrm>
            <a:off x="0" y="0"/>
            <a:ext cx="12192000" cy="6709832"/>
          </a:xfrm>
          <a:prstGeom prst="rect">
            <a:avLst/>
          </a:prstGeom>
          <a:noFill/>
          <a:ln>
            <a:noFill/>
          </a:ln>
        </p:spPr>
      </p:pic>
      <p:sp>
        <p:nvSpPr>
          <p:cNvPr id="13" name="Google Shape;13;p34"/>
          <p:cNvSpPr txBox="1">
            <a:spLocks noGrp="1"/>
          </p:cNvSpPr>
          <p:nvPr>
            <p:ph type="ctrTitle"/>
          </p:nvPr>
        </p:nvSpPr>
        <p:spPr>
          <a:xfrm>
            <a:off x="1524000" y="1437972"/>
            <a:ext cx="9144000" cy="1843391"/>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3F3F3F"/>
              </a:buClr>
              <a:buSzPts val="6000"/>
              <a:buFont typeface="Arial"/>
              <a:buNone/>
              <a:defRPr sz="60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34"/>
          <p:cNvSpPr txBox="1">
            <a:spLocks noGrp="1"/>
          </p:cNvSpPr>
          <p:nvPr>
            <p:ph type="subTitle" idx="1"/>
          </p:nvPr>
        </p:nvSpPr>
        <p:spPr>
          <a:xfrm>
            <a:off x="1524000" y="3764266"/>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3F3F3F"/>
              </a:buClr>
              <a:buSzPts val="2400"/>
              <a:buFont typeface="Arial"/>
              <a:buNone/>
              <a:defRPr sz="2400" b="0" i="0" u="none" strike="noStrike" cap="none">
                <a:solidFill>
                  <a:srgbClr val="3F3F3F"/>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39"/>
          <p:cNvSpPr txBox="1">
            <a:spLocks noGrp="1"/>
          </p:cNvSpPr>
          <p:nvPr>
            <p:ph type="ctrTitle"/>
          </p:nvPr>
        </p:nvSpPr>
        <p:spPr>
          <a:xfrm>
            <a:off x="1524000" y="1437972"/>
            <a:ext cx="9144000" cy="1843391"/>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3F3F3F"/>
              </a:buClr>
              <a:buSzPts val="6000"/>
              <a:buFont typeface="Arial"/>
              <a:buNone/>
              <a:defRPr sz="60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39"/>
          <p:cNvSpPr txBox="1">
            <a:spLocks noGrp="1"/>
          </p:cNvSpPr>
          <p:nvPr>
            <p:ph type="subTitle" idx="1"/>
          </p:nvPr>
        </p:nvSpPr>
        <p:spPr>
          <a:xfrm>
            <a:off x="1524000" y="3764266"/>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3F3F3F"/>
              </a:buClr>
              <a:buSzPts val="2400"/>
              <a:buFont typeface="Arial"/>
              <a:buNone/>
              <a:defRPr sz="2400" b="0" i="0" u="none" strike="noStrike" cap="none">
                <a:solidFill>
                  <a:srgbClr val="3F3F3F"/>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 name="Google Shape;29;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 name="Google Shape;31;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8/22/2024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8/22/2024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8/22/2024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8/22/2024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4.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3.emf"/><Relationship Id="rId5" Type="http://schemas.openxmlformats.org/officeDocument/2006/relationships/slideLayout" Target="../slideLayouts/slideLayout38.xml"/><Relationship Id="rId10"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3.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theme" Target="../theme/theme5.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4" Type="http://schemas.openxmlformats.org/officeDocument/2006/relationships/image" Target="../media/image3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image" Target="../media/image35.png"/><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8.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729" r:id="rId17"/>
    <p:sldLayoutId id="2147483717" r:id="rId18"/>
    <p:sldLayoutId id="2147483718" r:id="rId19"/>
    <p:sldLayoutId id="2147483719" r:id="rId20"/>
    <p:sldLayoutId id="2147483909" r:id="rId21"/>
    <p:sldLayoutId id="2147483906" r:id="rId22"/>
    <p:sldLayoutId id="2147483966" r:id="rId23"/>
    <p:sldLayoutId id="2147483899" r:id="rId24"/>
    <p:sldLayoutId id="2147483967" r:id="rId25"/>
    <p:sldLayoutId id="2147483898" r:id="rId26"/>
    <p:sldLayoutId id="2147483840" r:id="rId27"/>
    <p:sldLayoutId id="2147483841" r:id="rId28"/>
    <p:sldLayoutId id="2147483842" r:id="rId29"/>
    <p:sldLayoutId id="2147483843" r:id="rId30"/>
    <p:sldLayoutId id="2147483856" r:id="rId31"/>
    <p:sldLayoutId id="2147483857" r:id="rId32"/>
    <p:sldLayoutId id="2147483869" r:id="rId33"/>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pic>
        <p:nvPicPr>
          <p:cNvPr id="36" name="Google Shape;36;p35" descr="Shape, rectangle&#10;&#10;Description automatically generated"/>
          <p:cNvPicPr preferRelativeResize="0"/>
          <p:nvPr/>
        </p:nvPicPr>
        <p:blipFill rotWithShape="1">
          <a:blip r:embed="rId4">
            <a:alphaModFix/>
          </a:blip>
          <a:srcRect/>
          <a:stretch/>
        </p:blipFill>
        <p:spPr>
          <a:xfrm>
            <a:off x="0" y="-26886"/>
            <a:ext cx="12192000" cy="6773332"/>
          </a:xfrm>
          <a:prstGeom prst="rect">
            <a:avLst/>
          </a:prstGeom>
          <a:noFill/>
          <a:ln>
            <a:noFill/>
          </a:ln>
        </p:spPr>
      </p:pic>
      <p:sp>
        <p:nvSpPr>
          <p:cNvPr id="37" name="Google Shape;37;p35"/>
          <p:cNvSpPr txBox="1">
            <a:spLocks noGrp="1"/>
          </p:cNvSpPr>
          <p:nvPr>
            <p:ph type="title"/>
          </p:nvPr>
        </p:nvSpPr>
        <p:spPr>
          <a:xfrm>
            <a:off x="838200" y="111554"/>
            <a:ext cx="10515600" cy="8913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35"/>
          <p:cNvSpPr txBox="1">
            <a:spLocks noGrp="1"/>
          </p:cNvSpPr>
          <p:nvPr>
            <p:ph type="body" idx="1"/>
          </p:nvPr>
        </p:nvSpPr>
        <p:spPr>
          <a:xfrm>
            <a:off x="838200" y="154540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3" descr="Text&#10;&#10;Description automatically generated"/>
          <p:cNvPicPr preferRelativeResize="0"/>
          <p:nvPr/>
        </p:nvPicPr>
        <p:blipFill rotWithShape="1">
          <a:blip r:embed="rId7">
            <a:alphaModFix/>
          </a:blip>
          <a:srcRect/>
          <a:stretch/>
        </p:blipFill>
        <p:spPr>
          <a:xfrm>
            <a:off x="0" y="0"/>
            <a:ext cx="12192000" cy="67098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20.xml"/><Relationship Id="rId6" Type="http://schemas.openxmlformats.org/officeDocument/2006/relationships/hyperlink" Target="https://creativecommons.org/licenses/by-nc-sa/3.0/" TargetMode="External"/><Relationship Id="rId5" Type="http://schemas.openxmlformats.org/officeDocument/2006/relationships/hyperlink" Target="https://arkansasgopwing.blogspot.com/2017/08/drug-cartels-fuming-at-new-us-policy.html" TargetMode="Externa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3" Type="http://schemas.microsoft.com/office/2018/10/relationships/comments" Target="../comments/modernComment_7FFE633E_25C3C472.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image" Target="../media/image39.png"/><Relationship Id="rId3" Type="http://schemas.openxmlformats.org/officeDocument/2006/relationships/image" Target="../media/image60.emf"/><Relationship Id="rId7" Type="http://schemas.openxmlformats.org/officeDocument/2006/relationships/image" Target="../media/image64.emf"/><Relationship Id="rId12"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3.emf"/><Relationship Id="rId11" Type="http://schemas.openxmlformats.org/officeDocument/2006/relationships/image" Target="../media/image45.png"/><Relationship Id="rId5" Type="http://schemas.openxmlformats.org/officeDocument/2006/relationships/image" Target="../media/image62.emf"/><Relationship Id="rId10" Type="http://schemas.openxmlformats.org/officeDocument/2006/relationships/hyperlink" Target="https://www.metro.net/projects/lb-ela-corridor-plan/" TargetMode="External"/><Relationship Id="rId4" Type="http://schemas.openxmlformats.org/officeDocument/2006/relationships/image" Target="../media/image61.emf"/><Relationship Id="rId9" Type="http://schemas.openxmlformats.org/officeDocument/2006/relationships/hyperlink" Target="mailto:710corridor@metro.ne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v.ca.gov/wp-content/uploads/2023/08/Letter-to-Director-Meyers.pdf"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hyperlink" Target="https://ww2.arb.ca.gov/2022-assembly-bill-365-odonnell-patrick-sales-tax-exclusion-zero-emission-and-near-zero-emission"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5" name="TextBox 4">
            <a:extLst>
              <a:ext uri="{FF2B5EF4-FFF2-40B4-BE49-F238E27FC236}">
                <a16:creationId xmlns:a16="http://schemas.microsoft.com/office/drawing/2014/main" id="{E2B2BE02-BCD1-14C8-70B4-F15B2546FE77}"/>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Meeting #18</a:t>
            </a:r>
            <a:endParaRPr lang="en-US" sz="2000">
              <a:solidFill>
                <a:schemeClr val="bg1"/>
              </a:solidFill>
            </a:endParaRPr>
          </a:p>
          <a:p>
            <a:r>
              <a:rPr lang="en-US" sz="2000">
                <a:solidFill>
                  <a:schemeClr val="bg1"/>
                </a:solidFill>
              </a:rPr>
              <a:t>October 3,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208689"/>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Review Legislative Platform issues and principles</a:t>
            </a:r>
          </a:p>
          <a:p>
            <a:pPr marL="0" indent="0">
              <a:buNone/>
            </a:pPr>
            <a:endParaRPr lang="en-US" sz="2400">
              <a:ea typeface="+mn-lt"/>
              <a:cs typeface="+mn-lt"/>
            </a:endParaRPr>
          </a:p>
          <a:p>
            <a:r>
              <a:rPr lang="en-US" sz="2400">
                <a:ea typeface="+mn-lt"/>
                <a:cs typeface="+mn-lt"/>
              </a:rPr>
              <a:t>Present Highlights from Stakeholder Interviews</a:t>
            </a:r>
            <a:endParaRPr lang="en-US"/>
          </a:p>
          <a:p>
            <a:endParaRPr lang="en-US" sz="2400">
              <a:ea typeface="+mn-lt"/>
              <a:cs typeface="+mn-lt"/>
            </a:endParaRPr>
          </a:p>
          <a:p>
            <a:r>
              <a:rPr lang="en-US" sz="2400">
                <a:ea typeface="+mn-lt"/>
                <a:cs typeface="+mn-lt"/>
              </a:rPr>
              <a:t>Discuss areas of consensus and potential legislative priorities</a:t>
            </a:r>
          </a:p>
          <a:p>
            <a:endParaRPr lang="en-US" sz="2400">
              <a:ea typeface="+mn-lt"/>
              <a:cs typeface="+mn-lt"/>
            </a:endParaRPr>
          </a:p>
          <a:p>
            <a:r>
              <a:rPr lang="en-US" sz="2400">
                <a:ea typeface="+mn-lt"/>
                <a:cs typeface="+mn-lt"/>
              </a:rPr>
              <a:t>Identify areas for more in-depth discussion</a:t>
            </a:r>
          </a:p>
          <a:p>
            <a:pPr lvl="1"/>
            <a:endParaRPr lang="en-US" sz="2000">
              <a:ea typeface="Calibri" panose="020F0502020204030204"/>
              <a:cs typeface="Calibri"/>
            </a:endParaRPr>
          </a:p>
          <a:p>
            <a:pPr lvl="1"/>
            <a:endParaRPr lang="en-US" sz="1900">
              <a:ea typeface="Calibri" panose="020F0502020204030204"/>
              <a:cs typeface="Calibri"/>
            </a:endParaRPr>
          </a:p>
          <a:p>
            <a:pPr lvl="1"/>
            <a:endParaRPr lang="en-US" b="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77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Board-approved $50 million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Long Beach-East LA (LB-ELA, formerly I-710 South)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from but aligned with overall LB-ELA Corridor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Sans-Serif" panose="020B0604020202020204" pitchFamily="34" charset="0"/>
              <a:buChar char="•"/>
            </a:pPr>
            <a:r>
              <a:rPr lang="en-US" sz="2100">
                <a:cs typeface="Calibri"/>
              </a:rPr>
              <a:t>Identify discretionary grant opportunities</a:t>
            </a: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Develop approaches to understanding potential community impacts and creating community benefits</a:t>
            </a: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13</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11031733" cy="954107"/>
          </a:xfrm>
          <a:prstGeom prst="rect">
            <a:avLst/>
          </a:prstGeom>
          <a:noFill/>
        </p:spPr>
        <p:txBody>
          <a:bodyPr wrap="square" lIns="91440" tIns="45720" rIns="91440" bIns="45720" rtlCol="0" anchor="t">
            <a:spAutoFit/>
          </a:bodyPr>
          <a:lstStyle/>
          <a:p>
            <a:r>
              <a:rPr lang="en-US" sz="2800" b="1">
                <a:solidFill>
                  <a:schemeClr val="bg1"/>
                </a:solidFill>
              </a:rPr>
              <a:t>Metro Vision:</a:t>
            </a:r>
            <a:br>
              <a:rPr lang="en-US" sz="2800" b="1"/>
            </a:br>
            <a:r>
              <a:rPr lang="en-US" sz="2800" b="1">
                <a:solidFill>
                  <a:schemeClr val="bg1"/>
                </a:solidFill>
              </a:rPr>
              <a:t>Regional Zero-Emissions MD/HD Truck Charging and Fueling Facilities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14</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15</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a:cs typeface="Calibri"/>
              </a:rPr>
              <a:t>Where We're Going in 2023-24</a:t>
            </a:r>
          </a:p>
        </p:txBody>
      </p:sp>
      <p:pic>
        <p:nvPicPr>
          <p:cNvPr id="4" name="Picture 3" descr="A diagram of a project&#10;&#10;Description automatically generated">
            <a:extLst>
              <a:ext uri="{FF2B5EF4-FFF2-40B4-BE49-F238E27FC236}">
                <a16:creationId xmlns:a16="http://schemas.microsoft.com/office/drawing/2014/main" id="{00610419-C7ED-B044-CC1A-9439C8544C14}"/>
              </a:ext>
            </a:extLst>
          </p:cNvPr>
          <p:cNvPicPr>
            <a:picLocks noChangeAspect="1"/>
          </p:cNvPicPr>
          <p:nvPr/>
        </p:nvPicPr>
        <p:blipFill>
          <a:blip r:embed="rId6"/>
          <a:stretch>
            <a:fillRect/>
          </a:stretch>
        </p:blipFill>
        <p:spPr>
          <a:xfrm>
            <a:off x="293915" y="1644084"/>
            <a:ext cx="11440885" cy="3635146"/>
          </a:xfrm>
          <a:prstGeom prst="rect">
            <a:avLst/>
          </a:prstGeom>
        </p:spPr>
      </p:pic>
    </p:spTree>
    <p:extLst>
      <p:ext uri="{BB962C8B-B14F-4D97-AF65-F5344CB8AC3E}">
        <p14:creationId xmlns:p14="http://schemas.microsoft.com/office/powerpoint/2010/main" val="1009412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75055"/>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a:t>
            </a:r>
            <a:r>
              <a:rPr lang="en-US" sz="4000" b="1">
                <a:solidFill>
                  <a:srgbClr val="FFFFFF"/>
                </a:solidFill>
                <a:latin typeface="Calibri" panose="020F0502020204030204"/>
                <a:cs typeface="Calibri"/>
              </a:rPr>
              <a:t>2</a:t>
            </a: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t>
            </a:r>
          </a:p>
          <a:p>
            <a:pPr marL="1026795" indent="-1026795" algn="ctr">
              <a:lnSpc>
                <a:spcPct val="120000"/>
              </a:lnSpc>
              <a:tabLst>
                <a:tab pos="852488" algn="l"/>
              </a:tabLst>
            </a:pPr>
            <a:r>
              <a:rPr lang="en-US" sz="4000" b="1">
                <a:solidFill>
                  <a:srgbClr val="FFFFFF"/>
                </a:solidFill>
                <a:ea typeface="Calibri"/>
                <a:cs typeface="Calibri"/>
              </a:rPr>
              <a:t>California's Advanced Clean Fleets Rule: </a:t>
            </a:r>
          </a:p>
          <a:p>
            <a:pPr marL="1026795" indent="-1026795" algn="ctr">
              <a:lnSpc>
                <a:spcPct val="120000"/>
              </a:lnSpc>
              <a:tabLst>
                <a:tab pos="852488" algn="l"/>
              </a:tabLst>
            </a:pPr>
            <a:r>
              <a:rPr lang="en-US" sz="3200" b="1">
                <a:solidFill>
                  <a:srgbClr val="FFFFFF"/>
                </a:solidFill>
                <a:ea typeface="Calibri"/>
                <a:cs typeface="Calibri"/>
              </a:rPr>
              <a:t>Prospects, Pathways, and Challenges</a:t>
            </a:r>
            <a:endParaRPr lang="en-US"/>
          </a:p>
        </p:txBody>
      </p:sp>
      <p:sp>
        <p:nvSpPr>
          <p:cNvPr id="2" name="TextBox 1">
            <a:extLst>
              <a:ext uri="{FF2B5EF4-FFF2-40B4-BE49-F238E27FC236}">
                <a16:creationId xmlns:a16="http://schemas.microsoft.com/office/drawing/2014/main" id="{85459363-923A-44F1-4710-BB664C73E5C8}"/>
              </a:ext>
            </a:extLst>
          </p:cNvPr>
          <p:cNvSpPr txBox="1"/>
          <p:nvPr/>
        </p:nvSpPr>
        <p:spPr>
          <a:xfrm>
            <a:off x="3244103" y="4269441"/>
            <a:ext cx="57262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solidFill>
                  <a:schemeClr val="bg1"/>
                </a:solidFill>
                <a:ea typeface="Calibri"/>
                <a:cs typeface="Calibri"/>
              </a:rPr>
              <a:t>Preliminary Results – Dr. Genevieve Giuliano</a:t>
            </a:r>
          </a:p>
        </p:txBody>
      </p:sp>
    </p:spTree>
    <p:extLst>
      <p:ext uri="{BB962C8B-B14F-4D97-AF65-F5344CB8AC3E}">
        <p14:creationId xmlns:p14="http://schemas.microsoft.com/office/powerpoint/2010/main" val="410929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Guest Presenter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9D4065A-4268-442F-86C5-4FC39ED4E38B}"/>
              </a:ext>
            </a:extLst>
          </p:cNvPr>
          <p:cNvSpPr txBox="1"/>
          <p:nvPr/>
        </p:nvSpPr>
        <p:spPr>
          <a:xfrm>
            <a:off x="3915283" y="2764840"/>
            <a:ext cx="4371746" cy="584775"/>
          </a:xfrm>
          <a:prstGeom prst="rect">
            <a:avLst/>
          </a:prstGeom>
          <a:noFill/>
        </p:spPr>
        <p:txBody>
          <a:bodyPr wrap="square" lIns="91440" tIns="45720" rIns="91440" bIns="45720" rtlCol="0" anchor="t">
            <a:spAutoFit/>
          </a:bodyPr>
          <a:lstStyle/>
          <a:p>
            <a:pPr>
              <a:defRPr/>
            </a:pPr>
            <a:r>
              <a:rPr lang="en-US" sz="3200" b="1">
                <a:solidFill>
                  <a:srgbClr val="000000"/>
                </a:solidFill>
                <a:latin typeface="Calibri" panose="020F0502020204030204"/>
              </a:rPr>
              <a:t>Dr. Genevieve Giuliano</a:t>
            </a:r>
            <a:endParaRPr lang="en-US"/>
          </a:p>
        </p:txBody>
      </p:sp>
      <p:sp>
        <p:nvSpPr>
          <p:cNvPr id="9" name="TextBox 8">
            <a:extLst>
              <a:ext uri="{FF2B5EF4-FFF2-40B4-BE49-F238E27FC236}">
                <a16:creationId xmlns:a16="http://schemas.microsoft.com/office/drawing/2014/main" id="{59D4D7D0-BE5F-495B-AE30-C6BBEBAAC72D}"/>
              </a:ext>
            </a:extLst>
          </p:cNvPr>
          <p:cNvSpPr txBox="1"/>
          <p:nvPr/>
        </p:nvSpPr>
        <p:spPr>
          <a:xfrm>
            <a:off x="3911680" y="3346361"/>
            <a:ext cx="9988730" cy="830997"/>
          </a:xfrm>
          <a:prstGeom prst="rect">
            <a:avLst/>
          </a:prstGeom>
          <a:noFill/>
        </p:spPr>
        <p:txBody>
          <a:bodyPr wrap="square" lIns="91440" tIns="45720" rIns="91440" bIns="45720" rtlCol="0" anchor="t">
            <a:spAutoFit/>
          </a:bodyPr>
          <a:lstStyle/>
          <a:p>
            <a:pPr>
              <a:defRPr/>
            </a:pPr>
            <a:r>
              <a:rPr lang="en-US" sz="2400">
                <a:solidFill>
                  <a:srgbClr val="000000"/>
                </a:solidFill>
              </a:rPr>
              <a:t>Ferraro Chair in Effective Local Government</a:t>
            </a:r>
            <a:endParaRPr lang="en-US" sz="2400">
              <a:ea typeface="Calibri"/>
              <a:cs typeface="Calibri"/>
            </a:endParaRPr>
          </a:p>
          <a:p>
            <a:pPr>
              <a:defRPr/>
            </a:pPr>
            <a:r>
              <a:rPr lang="en-US" sz="2400">
                <a:solidFill>
                  <a:srgbClr val="000000"/>
                </a:solidFill>
                <a:latin typeface="Calibri" panose="020F0502020204030204"/>
                <a:ea typeface="Calibri"/>
                <a:cs typeface="Arial"/>
              </a:rPr>
              <a:t>Distinguished Professor at USC Sol Price School of Public Policy</a:t>
            </a:r>
            <a:endParaRPr lang="en-US" sz="2400" b="0" i="0" u="none" strike="noStrike" kern="1200" cap="none" spc="0" normalizeH="0" baseline="0" noProof="0">
              <a:ln>
                <a:noFill/>
              </a:ln>
              <a:solidFill>
                <a:srgbClr val="000000"/>
              </a:solidFill>
              <a:effectLst/>
              <a:uLnTx/>
              <a:uFillTx/>
              <a:latin typeface="Calibri" panose="020F0502020204030204"/>
              <a:ea typeface="Calibri"/>
              <a:cs typeface="Arial"/>
            </a:endParaRPr>
          </a:p>
        </p:txBody>
      </p:sp>
      <p:pic>
        <p:nvPicPr>
          <p:cNvPr id="3" name="Picture 2" descr="A person wearing glasses and a purple sweater&#10;&#10;Description automatically generated">
            <a:extLst>
              <a:ext uri="{FF2B5EF4-FFF2-40B4-BE49-F238E27FC236}">
                <a16:creationId xmlns:a16="http://schemas.microsoft.com/office/drawing/2014/main" id="{728AA068-27B1-E630-2B41-E08D523E0E10}"/>
              </a:ext>
            </a:extLst>
          </p:cNvPr>
          <p:cNvPicPr>
            <a:picLocks noChangeAspect="1"/>
          </p:cNvPicPr>
          <p:nvPr/>
        </p:nvPicPr>
        <p:blipFill>
          <a:blip r:embed="rId3"/>
          <a:stretch>
            <a:fillRect/>
          </a:stretch>
        </p:blipFill>
        <p:spPr>
          <a:xfrm>
            <a:off x="918699" y="1943419"/>
            <a:ext cx="2743200" cy="2804908"/>
          </a:xfrm>
          <a:prstGeom prst="rect">
            <a:avLst/>
          </a:prstGeom>
        </p:spPr>
      </p:pic>
    </p:spTree>
    <p:extLst>
      <p:ext uri="{BB962C8B-B14F-4D97-AF65-F5344CB8AC3E}">
        <p14:creationId xmlns:p14="http://schemas.microsoft.com/office/powerpoint/2010/main" val="46129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EFEF-A1B4-CD62-E858-5CC6A062B9A0}"/>
              </a:ext>
            </a:extLst>
          </p:cNvPr>
          <p:cNvSpPr>
            <a:spLocks noGrp="1"/>
          </p:cNvSpPr>
          <p:nvPr>
            <p:ph type="ctrTitle"/>
          </p:nvPr>
        </p:nvSpPr>
        <p:spPr>
          <a:xfrm>
            <a:off x="854765" y="1437972"/>
            <a:ext cx="10482470" cy="1843391"/>
          </a:xfrm>
        </p:spPr>
        <p:txBody>
          <a:bodyPr>
            <a:noAutofit/>
          </a:bodyPr>
          <a:lstStyle/>
          <a:p>
            <a:r>
              <a:rPr lang="en-US" sz="4400"/>
              <a:t>California’s Advanced Clean Fleets Rule:</a:t>
            </a:r>
            <a:br>
              <a:rPr lang="en-US" sz="4400"/>
            </a:br>
            <a:r>
              <a:rPr lang="en-US" sz="4000"/>
              <a:t>Prospects, Pathways, and Challenges</a:t>
            </a:r>
            <a:endParaRPr lang="en-US" sz="4400"/>
          </a:p>
        </p:txBody>
      </p:sp>
      <p:sp>
        <p:nvSpPr>
          <p:cNvPr id="3" name="Subtitle 2">
            <a:extLst>
              <a:ext uri="{FF2B5EF4-FFF2-40B4-BE49-F238E27FC236}">
                <a16:creationId xmlns:a16="http://schemas.microsoft.com/office/drawing/2014/main" id="{BB50FDC2-5012-BBCA-07E0-E3AEE109263A}"/>
              </a:ext>
            </a:extLst>
          </p:cNvPr>
          <p:cNvSpPr>
            <a:spLocks noGrp="1"/>
          </p:cNvSpPr>
          <p:nvPr>
            <p:ph type="subTitle" idx="1"/>
          </p:nvPr>
        </p:nvSpPr>
        <p:spPr/>
        <p:txBody>
          <a:bodyPr>
            <a:normAutofit fontScale="92500" lnSpcReduction="20000"/>
          </a:bodyPr>
          <a:lstStyle/>
          <a:p>
            <a:r>
              <a:rPr lang="en-US"/>
              <a:t>Marlon G. Boarnet and Genevieve Giuliano</a:t>
            </a:r>
          </a:p>
          <a:p>
            <a:r>
              <a:rPr lang="en-US"/>
              <a:t>USC Sol Price School of Public Policy</a:t>
            </a:r>
          </a:p>
          <a:p>
            <a:r>
              <a:rPr lang="en-US"/>
              <a:t>METRANS Transportation Consortium</a:t>
            </a:r>
          </a:p>
          <a:p>
            <a:r>
              <a:rPr lang="en-US"/>
              <a:t>Research Assistance: Clemens Pilgram, Qifan Shao, Ruoyu Chen</a:t>
            </a:r>
          </a:p>
        </p:txBody>
      </p:sp>
    </p:spTree>
    <p:extLst>
      <p:ext uri="{BB962C8B-B14F-4D97-AF65-F5344CB8AC3E}">
        <p14:creationId xmlns:p14="http://schemas.microsoft.com/office/powerpoint/2010/main" val="4236935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DA36-2CC5-4D9B-BB49-925F0E87F74E}"/>
              </a:ext>
            </a:extLst>
          </p:cNvPr>
          <p:cNvSpPr>
            <a:spLocks noGrp="1"/>
          </p:cNvSpPr>
          <p:nvPr>
            <p:ph type="title"/>
          </p:nvPr>
        </p:nvSpPr>
        <p:spPr/>
        <p:txBody>
          <a:bodyPr>
            <a:normAutofit/>
          </a:bodyPr>
          <a:lstStyle/>
          <a:p>
            <a:r>
              <a:rPr lang="en-US"/>
              <a:t>The Context </a:t>
            </a:r>
          </a:p>
        </p:txBody>
      </p:sp>
      <p:sp>
        <p:nvSpPr>
          <p:cNvPr id="3" name="Content Placeholder 2">
            <a:extLst>
              <a:ext uri="{FF2B5EF4-FFF2-40B4-BE49-F238E27FC236}">
                <a16:creationId xmlns:a16="http://schemas.microsoft.com/office/drawing/2014/main" id="{31BFCFCD-3C58-BC1B-47C6-F503602D639F}"/>
              </a:ext>
            </a:extLst>
          </p:cNvPr>
          <p:cNvSpPr>
            <a:spLocks noGrp="1"/>
          </p:cNvSpPr>
          <p:nvPr>
            <p:ph idx="1"/>
          </p:nvPr>
        </p:nvSpPr>
        <p:spPr>
          <a:xfrm>
            <a:off x="453887" y="1638171"/>
            <a:ext cx="4813852" cy="4351338"/>
          </a:xfrm>
        </p:spPr>
        <p:txBody>
          <a:bodyPr>
            <a:normAutofit/>
          </a:bodyPr>
          <a:lstStyle/>
          <a:p>
            <a:r>
              <a:rPr lang="en-US" b="1"/>
              <a:t>Local Emissions:</a:t>
            </a:r>
            <a:r>
              <a:rPr lang="en-US"/>
              <a:t> 5,400 annual premature deaths from PM 2.5 exposure in California </a:t>
            </a:r>
          </a:p>
          <a:p>
            <a:r>
              <a:rPr lang="en-US" b="1"/>
              <a:t>Global Greenhouse Gas Emissions:</a:t>
            </a:r>
            <a:r>
              <a:rPr lang="en-US"/>
              <a:t> Transport = 38% of California GHG emissions; heavy duty trucks are 24% of transport GHG</a:t>
            </a:r>
            <a:endParaRPr lang="en-US" sz="2000"/>
          </a:p>
        </p:txBody>
      </p:sp>
      <p:pic>
        <p:nvPicPr>
          <p:cNvPr id="1026" name="Picture 2" descr="Greenhouse gas emissions for the year 2020 organized by economic sector">
            <a:extLst>
              <a:ext uri="{FF2B5EF4-FFF2-40B4-BE49-F238E27FC236}">
                <a16:creationId xmlns:a16="http://schemas.microsoft.com/office/drawing/2014/main" id="{411BD6A7-81DC-4459-E95F-EE7CB1A07A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72" r="11192"/>
          <a:stretch/>
        </p:blipFill>
        <p:spPr bwMode="auto">
          <a:xfrm>
            <a:off x="5794513" y="1633770"/>
            <a:ext cx="5695122"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BA881E-A032-14C4-FACC-CE714C1A9EE3}"/>
              </a:ext>
            </a:extLst>
          </p:cNvPr>
          <p:cNvSpPr txBox="1"/>
          <p:nvPr/>
        </p:nvSpPr>
        <p:spPr>
          <a:xfrm>
            <a:off x="6221894" y="6172200"/>
            <a:ext cx="3558209" cy="261610"/>
          </a:xfrm>
          <a:prstGeom prst="rect">
            <a:avLst/>
          </a:prstGeom>
          <a:noFill/>
        </p:spPr>
        <p:txBody>
          <a:bodyPr wrap="square" rtlCol="0">
            <a:spAutoFit/>
          </a:bodyPr>
          <a:lstStyle/>
          <a:p>
            <a:r>
              <a:rPr lang="en-US" sz="1100"/>
              <a:t>Source: https://ww2.arb.ca.gov/ghg-inventory-graphs</a:t>
            </a:r>
          </a:p>
        </p:txBody>
      </p:sp>
    </p:spTree>
    <p:extLst>
      <p:ext uri="{BB962C8B-B14F-4D97-AF65-F5344CB8AC3E}">
        <p14:creationId xmlns:p14="http://schemas.microsoft.com/office/powerpoint/2010/main" val="4200289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black and red rectangle with yellow lines&#10;&#10;Description automatically generated">
            <a:extLst>
              <a:ext uri="{FF2B5EF4-FFF2-40B4-BE49-F238E27FC236}">
                <a16:creationId xmlns:a16="http://schemas.microsoft.com/office/drawing/2014/main" id="{B07BE9B8-7111-D496-F8DA-E6EF930CEF92}"/>
              </a:ext>
            </a:extLst>
          </p:cNvPr>
          <p:cNvPicPr>
            <a:picLocks noChangeAspect="1"/>
          </p:cNvPicPr>
          <p:nvPr/>
        </p:nvPicPr>
        <p:blipFill>
          <a:blip r:embed="rId3"/>
          <a:stretch>
            <a:fillRect/>
          </a:stretch>
        </p:blipFill>
        <p:spPr>
          <a:xfrm>
            <a:off x="6724" y="77"/>
            <a:ext cx="12192001" cy="6857846"/>
          </a:xfrm>
          <a:prstGeom prst="rect">
            <a:avLst/>
          </a:prstGeom>
        </p:spPr>
      </p:pic>
      <p:pic>
        <p:nvPicPr>
          <p:cNvPr id="3" name="Picture 2" descr="A group of trucks parked in a toll booth&#10;&#10;Description automatically generated">
            <a:extLst>
              <a:ext uri="{FF2B5EF4-FFF2-40B4-BE49-F238E27FC236}">
                <a16:creationId xmlns:a16="http://schemas.microsoft.com/office/drawing/2014/main" id="{3A4B104B-B149-DE83-C275-E9576F44CB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04481" y="1873931"/>
            <a:ext cx="4971194" cy="3110137"/>
          </a:xfrm>
          <a:prstGeom prst="rect">
            <a:avLst/>
          </a:prstGeom>
        </p:spPr>
      </p:pic>
      <p:sp>
        <p:nvSpPr>
          <p:cNvPr id="6" name="TextBox 5">
            <a:extLst>
              <a:ext uri="{FF2B5EF4-FFF2-40B4-BE49-F238E27FC236}">
                <a16:creationId xmlns:a16="http://schemas.microsoft.com/office/drawing/2014/main" id="{63CC8662-6300-2BB5-A7EF-B7FD234B4E6F}"/>
              </a:ext>
            </a:extLst>
          </p:cNvPr>
          <p:cNvSpPr txBox="1"/>
          <p:nvPr/>
        </p:nvSpPr>
        <p:spPr>
          <a:xfrm>
            <a:off x="223381" y="1463040"/>
            <a:ext cx="6535228" cy="4937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har char="•"/>
            </a:pPr>
            <a:r>
              <a:rPr lang="en-US" sz="2800"/>
              <a:t>The ACF sets targets for zero emission truck fleets in California</a:t>
            </a:r>
            <a:r>
              <a:rPr lang="en-US" sz="2400"/>
              <a:t>​</a:t>
            </a:r>
          </a:p>
          <a:p>
            <a:pPr marL="457200" indent="-168275">
              <a:buChar char="•"/>
            </a:pPr>
            <a:r>
              <a:rPr lang="en-US" sz="2000"/>
              <a:t>Government</a:t>
            </a:r>
          </a:p>
          <a:p>
            <a:pPr marL="342900" indent="-57150">
              <a:buChar char="•"/>
            </a:pPr>
            <a:r>
              <a:rPr lang="en-US" sz="2000"/>
              <a:t> Medium and heavy-duty</a:t>
            </a:r>
          </a:p>
          <a:p>
            <a:pPr marL="285750" lvl="1">
              <a:lnSpc>
                <a:spcPct val="90000"/>
              </a:lnSpc>
              <a:spcBef>
                <a:spcPts val="500"/>
              </a:spcBef>
              <a:buChar char="•"/>
            </a:pPr>
            <a:r>
              <a:rPr lang="en-US" sz="2000"/>
              <a:t> Drayage (carry cargo from port to local destinations)</a:t>
            </a:r>
          </a:p>
          <a:p>
            <a:pPr marL="285750" indent="-285750">
              <a:lnSpc>
                <a:spcPct val="90000"/>
              </a:lnSpc>
              <a:spcBef>
                <a:spcPts val="1000"/>
              </a:spcBef>
              <a:buChar char="•"/>
            </a:pPr>
            <a:endParaRPr lang="en-US" sz="2800"/>
          </a:p>
          <a:p>
            <a:pPr marL="285750" indent="-285750">
              <a:lnSpc>
                <a:spcPct val="90000"/>
              </a:lnSpc>
              <a:spcBef>
                <a:spcPts val="1000"/>
              </a:spcBef>
              <a:buChar char="•"/>
            </a:pPr>
            <a:r>
              <a:rPr lang="en-US" sz="2800"/>
              <a:t>Drayage is on the fastest time frame</a:t>
            </a:r>
          </a:p>
          <a:p>
            <a:pPr marL="457200" lvl="2" indent="-171450">
              <a:lnSpc>
                <a:spcPct val="90000"/>
              </a:lnSpc>
              <a:spcBef>
                <a:spcPts val="500"/>
              </a:spcBef>
              <a:buChar char="•"/>
            </a:pPr>
            <a:r>
              <a:rPr lang="en-US" sz="2000" b="1"/>
              <a:t>Jan. 1, 2024 </a:t>
            </a:r>
            <a:r>
              <a:rPr lang="en-US" sz="2000"/>
              <a:t>– all new trucks entering drayage fleet must be zero emission</a:t>
            </a:r>
          </a:p>
          <a:p>
            <a:pPr marL="457200" lvl="2" indent="-168275">
              <a:lnSpc>
                <a:spcPct val="90000"/>
              </a:lnSpc>
              <a:spcBef>
                <a:spcPts val="500"/>
              </a:spcBef>
              <a:buChar char="•"/>
            </a:pPr>
            <a:r>
              <a:rPr lang="en-US" sz="2000" b="1"/>
              <a:t>Jan. 1, 2025 </a:t>
            </a:r>
            <a:r>
              <a:rPr lang="en-US" sz="2000"/>
              <a:t>– trucks removed from drayage fleet if older than 13 years and more than 800,000 miles, to maximum age of 18 years</a:t>
            </a:r>
          </a:p>
          <a:p>
            <a:pPr marL="457200" lvl="1" indent="-171450">
              <a:lnSpc>
                <a:spcPct val="90000"/>
              </a:lnSpc>
              <a:spcBef>
                <a:spcPts val="500"/>
              </a:spcBef>
              <a:buChar char="•"/>
            </a:pPr>
            <a:r>
              <a:rPr lang="en-US" sz="2000" b="1"/>
              <a:t>2035 </a:t>
            </a:r>
            <a:r>
              <a:rPr lang="en-US" sz="2000"/>
              <a:t>– 100% zero emission drayage fleet statewide</a:t>
            </a:r>
            <a:endParaRPr lang="en-US" sz="2400"/>
          </a:p>
          <a:p>
            <a:pPr marL="342900" indent="-57150">
              <a:buChar char="•"/>
            </a:pPr>
            <a:endParaRPr lang="en-US" sz="2400"/>
          </a:p>
          <a:p>
            <a:pPr marL="342900" indent="-57150">
              <a:buChar char="•"/>
            </a:pPr>
            <a:endParaRPr lang="en-US" sz="2400"/>
          </a:p>
          <a:p>
            <a:pPr lvl="2"/>
            <a:endParaRPr lang="en-US" sz="2400"/>
          </a:p>
        </p:txBody>
      </p:sp>
      <p:sp>
        <p:nvSpPr>
          <p:cNvPr id="7" name="TextBox 6">
            <a:extLst>
              <a:ext uri="{FF2B5EF4-FFF2-40B4-BE49-F238E27FC236}">
                <a16:creationId xmlns:a16="http://schemas.microsoft.com/office/drawing/2014/main" id="{CC8AC526-F1C0-4A7C-B95F-B473A3471D19}"/>
              </a:ext>
            </a:extLst>
          </p:cNvPr>
          <p:cNvSpPr txBox="1"/>
          <p:nvPr/>
        </p:nvSpPr>
        <p:spPr>
          <a:xfrm>
            <a:off x="114744" y="405087"/>
            <a:ext cx="116217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rPr>
              <a:t>What is the Advanced Clean Fleets (ACF) Regulation?</a:t>
            </a:r>
            <a:r>
              <a:rPr lang="en-US" sz="3200">
                <a:solidFill>
                  <a:srgbClr val="FFFFFF"/>
                </a:solidFill>
              </a:rPr>
              <a:t>​</a:t>
            </a:r>
            <a:endParaRPr lang="en-US"/>
          </a:p>
        </p:txBody>
      </p:sp>
      <p:sp>
        <p:nvSpPr>
          <p:cNvPr id="9" name="TextBox 8">
            <a:extLst>
              <a:ext uri="{FF2B5EF4-FFF2-40B4-BE49-F238E27FC236}">
                <a16:creationId xmlns:a16="http://schemas.microsoft.com/office/drawing/2014/main" id="{73A50FD0-B96D-591B-19D7-715FE4539A2A}"/>
              </a:ext>
            </a:extLst>
          </p:cNvPr>
          <p:cNvSpPr txBox="1"/>
          <p:nvPr/>
        </p:nvSpPr>
        <p:spPr>
          <a:xfrm>
            <a:off x="6408325" y="6591051"/>
            <a:ext cx="3657599" cy="230832"/>
          </a:xfrm>
          <a:prstGeom prst="rect">
            <a:avLst/>
          </a:prstGeom>
          <a:noFill/>
        </p:spPr>
        <p:txBody>
          <a:bodyPr wrap="square" rtlCol="0">
            <a:spAutoFit/>
          </a:bodyPr>
          <a:lstStyle/>
          <a:p>
            <a:r>
              <a:rPr lang="en-US" sz="900">
                <a:hlinkClick r:id="rId5" tooltip="https://arkansasgopwing.blogspot.com/2017/08/drug-cartels-fuming-at-new-us-policy.html"/>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2223655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591B46-BC03-247B-A6D8-1E1708613C28}"/>
              </a:ext>
            </a:extLst>
          </p:cNvPr>
          <p:cNvSpPr txBox="1">
            <a:spLocks/>
          </p:cNvSpPr>
          <p:nvPr/>
        </p:nvSpPr>
        <p:spPr>
          <a:xfrm>
            <a:off x="28997" y="354315"/>
            <a:ext cx="11783351" cy="891336"/>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chemeClr val="bg1"/>
                </a:solidFill>
              </a:rPr>
              <a:t>Drayage Truck Fleets at the Ports of Los Angeles and Long Beach</a:t>
            </a:r>
          </a:p>
        </p:txBody>
      </p:sp>
      <p:pic>
        <p:nvPicPr>
          <p:cNvPr id="9" name="Picture 8" descr="A group of semi trucks parked on the side of a road&#10;&#10;Description automatically generated">
            <a:extLst>
              <a:ext uri="{FF2B5EF4-FFF2-40B4-BE49-F238E27FC236}">
                <a16:creationId xmlns:a16="http://schemas.microsoft.com/office/drawing/2014/main" id="{7F9EF210-9F99-4C7B-ECC0-F5C8A09417DF}"/>
              </a:ext>
            </a:extLst>
          </p:cNvPr>
          <p:cNvPicPr>
            <a:picLocks noChangeAspect="1"/>
          </p:cNvPicPr>
          <p:nvPr/>
        </p:nvPicPr>
        <p:blipFill rotWithShape="1">
          <a:blip r:embed="rId2"/>
          <a:srcRect r="11170" b="-1"/>
          <a:stretch/>
        </p:blipFill>
        <p:spPr>
          <a:xfrm>
            <a:off x="7360135" y="1673947"/>
            <a:ext cx="4449374" cy="3852865"/>
          </a:xfrm>
          <a:prstGeom prst="rect">
            <a:avLst/>
          </a:prstGeom>
        </p:spPr>
      </p:pic>
      <p:sp>
        <p:nvSpPr>
          <p:cNvPr id="2" name="TextBox 1">
            <a:extLst>
              <a:ext uri="{FF2B5EF4-FFF2-40B4-BE49-F238E27FC236}">
                <a16:creationId xmlns:a16="http://schemas.microsoft.com/office/drawing/2014/main" id="{535966A5-C87A-8365-F9CD-87B9C0F550BE}"/>
              </a:ext>
            </a:extLst>
          </p:cNvPr>
          <p:cNvSpPr txBox="1"/>
          <p:nvPr/>
        </p:nvSpPr>
        <p:spPr>
          <a:xfrm>
            <a:off x="463943" y="1364520"/>
            <a:ext cx="62827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latin typeface="Calibri"/>
              <a:cs typeface="Calibri"/>
            </a:endParaRPr>
          </a:p>
          <a:p>
            <a:pPr lvl="5"/>
            <a:endParaRPr lang="en-US" sz="2600">
              <a:latin typeface="Calibri"/>
              <a:cs typeface="Calibri"/>
            </a:endParaRPr>
          </a:p>
          <a:p>
            <a:endParaRPr lang="en-US" sz="2600"/>
          </a:p>
        </p:txBody>
      </p:sp>
      <p:sp>
        <p:nvSpPr>
          <p:cNvPr id="3" name="TextBox 2">
            <a:extLst>
              <a:ext uri="{FF2B5EF4-FFF2-40B4-BE49-F238E27FC236}">
                <a16:creationId xmlns:a16="http://schemas.microsoft.com/office/drawing/2014/main" id="{F4593121-40D5-9FEA-9629-7FCB198B934B}"/>
              </a:ext>
            </a:extLst>
          </p:cNvPr>
          <p:cNvSpPr txBox="1"/>
          <p:nvPr/>
        </p:nvSpPr>
        <p:spPr>
          <a:xfrm>
            <a:off x="280482" y="1364520"/>
            <a:ext cx="6946121" cy="4932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400"/>
              <a:t>The drayage truck industry</a:t>
            </a:r>
          </a:p>
          <a:p>
            <a:pPr marL="342900" indent="-57150">
              <a:buFont typeface="Arial,Sans-Serif"/>
              <a:buChar char="•"/>
            </a:pPr>
            <a:r>
              <a:rPr lang="en-US" sz="2000"/>
              <a:t> Lots of small companies</a:t>
            </a:r>
          </a:p>
          <a:p>
            <a:pPr marL="457200" indent="-168275">
              <a:buFont typeface="Arial,Sans-Serif"/>
              <a:buChar char="•"/>
            </a:pPr>
            <a:r>
              <a:rPr lang="en-US" sz="2000"/>
              <a:t>Firms with 20 trucks or less: </a:t>
            </a:r>
          </a:p>
          <a:p>
            <a:pPr marL="974725" lvl="5" indent="-349250">
              <a:buFont typeface="Arial,Sans-Serif"/>
              <a:buChar char="•"/>
            </a:pPr>
            <a:r>
              <a:rPr lang="en-US" sz="2000"/>
              <a:t>Are about 70% of all firms serving the ports</a:t>
            </a:r>
          </a:p>
          <a:p>
            <a:pPr marL="974725" indent="-349250">
              <a:buFont typeface="Arial,Sans-Serif"/>
              <a:buChar char="•"/>
            </a:pPr>
            <a:r>
              <a:rPr lang="en-US" sz="2000"/>
              <a:t>Do about 28% of all truck moves</a:t>
            </a:r>
          </a:p>
          <a:p>
            <a:pPr marL="285750" indent="-285750">
              <a:lnSpc>
                <a:spcPct val="90000"/>
              </a:lnSpc>
              <a:spcBef>
                <a:spcPts val="3000"/>
              </a:spcBef>
              <a:buFont typeface="Arial,Sans-Serif"/>
              <a:buChar char="•"/>
            </a:pPr>
            <a:r>
              <a:rPr lang="en-US" sz="2400"/>
              <a:t>The drayage truck registry</a:t>
            </a:r>
          </a:p>
          <a:p>
            <a:pPr marL="457200" lvl="2" indent="-171450">
              <a:lnSpc>
                <a:spcPct val="90000"/>
              </a:lnSpc>
              <a:spcBef>
                <a:spcPts val="500"/>
              </a:spcBef>
              <a:buFont typeface="Arial,Sans-Serif"/>
              <a:buChar char="•"/>
            </a:pPr>
            <a:r>
              <a:rPr lang="en-US" sz="2000"/>
              <a:t>All trucks used for drayage must be part of the drayage truck registry</a:t>
            </a:r>
          </a:p>
          <a:p>
            <a:pPr marL="342900" lvl="2" indent="-57150">
              <a:lnSpc>
                <a:spcPct val="90000"/>
              </a:lnSpc>
              <a:spcBef>
                <a:spcPts val="500"/>
              </a:spcBef>
              <a:buFont typeface="Arial,Sans-Serif"/>
              <a:buChar char="•"/>
            </a:pPr>
            <a:r>
              <a:rPr lang="en-US" sz="2000"/>
              <a:t> About 20,000 trucks in registry</a:t>
            </a:r>
          </a:p>
          <a:p>
            <a:pPr marL="342900" lvl="2" indent="-57150">
              <a:lnSpc>
                <a:spcPct val="90000"/>
              </a:lnSpc>
              <a:spcBef>
                <a:spcPts val="500"/>
              </a:spcBef>
              <a:buFont typeface="Arial,Sans-Serif"/>
              <a:buChar char="•"/>
            </a:pPr>
            <a:r>
              <a:rPr lang="en-US" sz="2000"/>
              <a:t> All trucks in registry must meet engine age criteria: </a:t>
            </a:r>
            <a:r>
              <a:rPr lang="en-US" sz="1900">
                <a:latin typeface="+mn-lt"/>
                <a:cs typeface="Calibri"/>
              </a:rPr>
              <a:t>2010 or newer</a:t>
            </a:r>
            <a:endParaRPr lang="en-US">
              <a:latin typeface="+mn-lt"/>
            </a:endParaRPr>
          </a:p>
          <a:p>
            <a:pPr marL="285750" lvl="2">
              <a:lnSpc>
                <a:spcPct val="90000"/>
              </a:lnSpc>
              <a:spcBef>
                <a:spcPts val="500"/>
              </a:spcBef>
            </a:pPr>
            <a:endParaRPr lang="en-US" sz="2000" b="1">
              <a:latin typeface="+mn-lt"/>
              <a:cs typeface="Calibri"/>
            </a:endParaRPr>
          </a:p>
          <a:p>
            <a:pPr marL="285750" lvl="2">
              <a:lnSpc>
                <a:spcPct val="90000"/>
              </a:lnSpc>
              <a:spcBef>
                <a:spcPts val="500"/>
              </a:spcBef>
            </a:pPr>
            <a:r>
              <a:rPr lang="en-US" sz="2000" b="1">
                <a:latin typeface="+mn-lt"/>
                <a:cs typeface="Calibri"/>
              </a:rPr>
              <a:t>Few zero emission vehicles – 46 battery electric, 1 hydrogen fuel cell</a:t>
            </a:r>
            <a:endParaRPr lang="en-US" sz="2000"/>
          </a:p>
        </p:txBody>
      </p:sp>
    </p:spTree>
    <p:extLst>
      <p:ext uri="{BB962C8B-B14F-4D97-AF65-F5344CB8AC3E}">
        <p14:creationId xmlns:p14="http://schemas.microsoft.com/office/powerpoint/2010/main" val="4056673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5927-87E5-38D4-FDB1-E754FA8EECF6}"/>
              </a:ext>
            </a:extLst>
          </p:cNvPr>
          <p:cNvSpPr>
            <a:spLocks noGrp="1"/>
          </p:cNvSpPr>
          <p:nvPr>
            <p:ph type="title"/>
          </p:nvPr>
        </p:nvSpPr>
        <p:spPr/>
        <p:txBody>
          <a:bodyPr/>
          <a:lstStyle/>
          <a:p>
            <a:r>
              <a:rPr lang="en-US"/>
              <a:t>What this project is doing</a:t>
            </a:r>
          </a:p>
        </p:txBody>
      </p:sp>
      <p:sp>
        <p:nvSpPr>
          <p:cNvPr id="3" name="Content Placeholder 2">
            <a:extLst>
              <a:ext uri="{FF2B5EF4-FFF2-40B4-BE49-F238E27FC236}">
                <a16:creationId xmlns:a16="http://schemas.microsoft.com/office/drawing/2014/main" id="{69286B88-CABE-BE04-1926-2ECB9705D5FE}"/>
              </a:ext>
            </a:extLst>
          </p:cNvPr>
          <p:cNvSpPr>
            <a:spLocks noGrp="1"/>
          </p:cNvSpPr>
          <p:nvPr>
            <p:ph idx="1"/>
          </p:nvPr>
        </p:nvSpPr>
        <p:spPr/>
        <p:txBody>
          <a:bodyPr>
            <a:normAutofit/>
          </a:bodyPr>
          <a:lstStyle/>
          <a:p>
            <a:r>
              <a:rPr lang="en-US"/>
              <a:t>Interview stakeholders and early adopters</a:t>
            </a:r>
          </a:p>
          <a:p>
            <a:r>
              <a:rPr lang="en-US"/>
              <a:t>Estimate the needed pace of change </a:t>
            </a:r>
          </a:p>
          <a:p>
            <a:r>
              <a:rPr lang="en-US"/>
              <a:t>Highlight needed next steps</a:t>
            </a:r>
          </a:p>
          <a:p>
            <a:r>
              <a:rPr lang="en-US"/>
              <a:t>Starting with the drayage fleet, will expand analysis to medium and heavy-duty fleets</a:t>
            </a:r>
          </a:p>
          <a:p>
            <a:pPr marL="50800" indent="0">
              <a:buNone/>
            </a:pPr>
            <a:endParaRPr lang="en-US"/>
          </a:p>
          <a:p>
            <a:pPr indent="0">
              <a:buNone/>
            </a:pPr>
            <a:r>
              <a:rPr lang="en-US" i="1">
                <a:solidFill>
                  <a:srgbClr val="FF0000"/>
                </a:solidFill>
              </a:rPr>
              <a:t>The Advanced Clean Fleets regulation is ambitious, and there are several changes that need to happen quickly.</a:t>
            </a:r>
          </a:p>
        </p:txBody>
      </p:sp>
    </p:spTree>
    <p:extLst>
      <p:ext uri="{BB962C8B-B14F-4D97-AF65-F5344CB8AC3E}">
        <p14:creationId xmlns:p14="http://schemas.microsoft.com/office/powerpoint/2010/main" val="338534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BF3A-CACB-9BB4-8AAF-0DF8B4894CAA}"/>
              </a:ext>
            </a:extLst>
          </p:cNvPr>
          <p:cNvSpPr>
            <a:spLocks noGrp="1"/>
          </p:cNvSpPr>
          <p:nvPr>
            <p:ph type="title"/>
          </p:nvPr>
        </p:nvSpPr>
        <p:spPr/>
        <p:txBody>
          <a:bodyPr>
            <a:normAutofit fontScale="90000"/>
          </a:bodyPr>
          <a:lstStyle/>
          <a:p>
            <a:r>
              <a:rPr lang="en-US"/>
              <a:t>Early Adopters: Results from Industry/Fleet Owner Interviews</a:t>
            </a:r>
          </a:p>
        </p:txBody>
      </p:sp>
      <p:graphicFrame>
        <p:nvGraphicFramePr>
          <p:cNvPr id="4" name="Content Placeholder 3">
            <a:extLst>
              <a:ext uri="{FF2B5EF4-FFF2-40B4-BE49-F238E27FC236}">
                <a16:creationId xmlns:a16="http://schemas.microsoft.com/office/drawing/2014/main" id="{B7CACF47-DC74-A96F-0264-8A2C5FCBCAD3}"/>
              </a:ext>
            </a:extLst>
          </p:cNvPr>
          <p:cNvGraphicFramePr>
            <a:graphicFrameLocks noGrp="1"/>
          </p:cNvGraphicFramePr>
          <p:nvPr>
            <p:ph idx="1"/>
          </p:nvPr>
        </p:nvGraphicFramePr>
        <p:xfrm>
          <a:off x="623711" y="1533350"/>
          <a:ext cx="10515600" cy="2361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7637A9E5-8459-5845-182B-523A825BA1B6}"/>
              </a:ext>
            </a:extLst>
          </p:cNvPr>
          <p:cNvGraphicFramePr/>
          <p:nvPr/>
        </p:nvGraphicFramePr>
        <p:xfrm>
          <a:off x="623711" y="4172213"/>
          <a:ext cx="8748889" cy="2304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80645967-DADC-1C1F-FDC4-918EA5480DF5}"/>
              </a:ext>
            </a:extLst>
          </p:cNvPr>
          <p:cNvSpPr txBox="1"/>
          <p:nvPr/>
        </p:nvSpPr>
        <p:spPr>
          <a:xfrm>
            <a:off x="623711" y="3984614"/>
            <a:ext cx="3217333" cy="523220"/>
          </a:xfrm>
          <a:prstGeom prst="rect">
            <a:avLst/>
          </a:prstGeom>
          <a:noFill/>
        </p:spPr>
        <p:txBody>
          <a:bodyPr wrap="square" rtlCol="0">
            <a:spAutoFit/>
          </a:bodyPr>
          <a:lstStyle/>
          <a:p>
            <a:r>
              <a:rPr lang="en-US" sz="2800"/>
              <a:t>Motivations</a:t>
            </a:r>
          </a:p>
        </p:txBody>
      </p:sp>
    </p:spTree>
    <p:extLst>
      <p:ext uri="{BB962C8B-B14F-4D97-AF65-F5344CB8AC3E}">
        <p14:creationId xmlns:p14="http://schemas.microsoft.com/office/powerpoint/2010/main" val="1536250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Electric truck batteries are charged from the charging station. Concept">
            <a:extLst>
              <a:ext uri="{FF2B5EF4-FFF2-40B4-BE49-F238E27FC236}">
                <a16:creationId xmlns:a16="http://schemas.microsoft.com/office/drawing/2014/main" id="{6B6A49E0-77B6-F319-87C6-FE5FE6BD9F83}"/>
              </a:ext>
            </a:extLst>
          </p:cNvPr>
          <p:cNvPicPr>
            <a:picLocks noChangeAspect="1" noChangeArrowheads="1"/>
          </p:cNvPicPr>
          <p:nvPr/>
        </p:nvPicPr>
        <p:blipFill>
          <a:blip r:embed="rId2">
            <a:alphaModFix amt="45000"/>
            <a:extLst>
              <a:ext uri="{BEBA8EAE-BF5A-486C-A8C5-ECC9F3942E4B}">
                <a14:imgProps xmlns:a14="http://schemas.microsoft.com/office/drawing/2010/main">
                  <a14:imgLayer r:embed="rId3">
                    <a14:imgEffect>
                      <a14:colorTemperature colorTemp="7600"/>
                    </a14:imgEffect>
                  </a14:imgLayer>
                </a14:imgProps>
              </a:ext>
              <a:ext uri="{28A0092B-C50C-407E-A947-70E740481C1C}">
                <a14:useLocalDpi xmlns:a14="http://schemas.microsoft.com/office/drawing/2010/main" val="0"/>
              </a:ext>
            </a:extLst>
          </a:blip>
          <a:srcRect/>
          <a:stretch>
            <a:fillRect/>
          </a:stretch>
        </p:blipFill>
        <p:spPr bwMode="auto">
          <a:xfrm>
            <a:off x="6925618" y="2175612"/>
            <a:ext cx="5107357" cy="2923161"/>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78FD3C-7823-AFB5-832B-A37F9F2C08A1}"/>
              </a:ext>
            </a:extLst>
          </p:cNvPr>
          <p:cNvSpPr>
            <a:spLocks noGrp="1"/>
          </p:cNvSpPr>
          <p:nvPr>
            <p:ph type="title"/>
          </p:nvPr>
        </p:nvSpPr>
        <p:spPr/>
        <p:txBody>
          <a:bodyPr/>
          <a:lstStyle/>
          <a:p>
            <a:r>
              <a:rPr lang="en-US"/>
              <a:t>Characteristics of Early Adopters</a:t>
            </a:r>
          </a:p>
        </p:txBody>
      </p:sp>
      <p:sp>
        <p:nvSpPr>
          <p:cNvPr id="3" name="Content Placeholder 2">
            <a:extLst>
              <a:ext uri="{FF2B5EF4-FFF2-40B4-BE49-F238E27FC236}">
                <a16:creationId xmlns:a16="http://schemas.microsoft.com/office/drawing/2014/main" id="{59F2DAF4-F3F4-46E0-EDF8-3FB8E4F8A471}"/>
              </a:ext>
            </a:extLst>
          </p:cNvPr>
          <p:cNvSpPr>
            <a:spLocks noGrp="1"/>
          </p:cNvSpPr>
          <p:nvPr>
            <p:ph idx="1"/>
          </p:nvPr>
        </p:nvSpPr>
        <p:spPr>
          <a:xfrm>
            <a:off x="838200" y="1545406"/>
            <a:ext cx="7075311" cy="4351338"/>
          </a:xfrm>
        </p:spPr>
        <p:txBody>
          <a:bodyPr>
            <a:normAutofit fontScale="92500" lnSpcReduction="10000"/>
          </a:bodyPr>
          <a:lstStyle/>
          <a:p>
            <a:pPr marL="50800" indent="0">
              <a:spcAft>
                <a:spcPts val="600"/>
              </a:spcAft>
              <a:buNone/>
            </a:pPr>
            <a:r>
              <a:rPr lang="en-US"/>
              <a:t>Interviews with firms, early adopters are:</a:t>
            </a:r>
          </a:p>
          <a:p>
            <a:r>
              <a:rPr lang="en-US"/>
              <a:t>Larger companies</a:t>
            </a:r>
          </a:p>
          <a:p>
            <a:r>
              <a:rPr lang="en-US"/>
              <a:t>Partners with OEM’s (truck manufacturers)</a:t>
            </a:r>
          </a:p>
          <a:p>
            <a:r>
              <a:rPr lang="en-US"/>
              <a:t>Motivated by ESG (Environment, Sustainability, Governance) goals</a:t>
            </a:r>
          </a:p>
          <a:p>
            <a:r>
              <a:rPr lang="en-US"/>
              <a:t>Have routes that fit with current range and charging technology</a:t>
            </a:r>
          </a:p>
          <a:p>
            <a:pPr lvl="1"/>
            <a:r>
              <a:rPr lang="en-US"/>
              <a:t>Short distance trips to and from ports and home depot</a:t>
            </a:r>
          </a:p>
          <a:p>
            <a:pPr lvl="1"/>
            <a:r>
              <a:rPr lang="en-US"/>
              <a:t>Use trucks less than 3 shifts per day; enough idle time for charging</a:t>
            </a:r>
          </a:p>
        </p:txBody>
      </p:sp>
    </p:spTree>
    <p:extLst>
      <p:ext uri="{BB962C8B-B14F-4D97-AF65-F5344CB8AC3E}">
        <p14:creationId xmlns:p14="http://schemas.microsoft.com/office/powerpoint/2010/main" val="2060595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EE17-1BF8-0C36-7330-B1C266211BD6}"/>
              </a:ext>
            </a:extLst>
          </p:cNvPr>
          <p:cNvSpPr>
            <a:spLocks noGrp="1"/>
          </p:cNvSpPr>
          <p:nvPr>
            <p:ph type="title"/>
          </p:nvPr>
        </p:nvSpPr>
        <p:spPr/>
        <p:txBody>
          <a:bodyPr>
            <a:normAutofit/>
          </a:bodyPr>
          <a:lstStyle/>
          <a:p>
            <a:r>
              <a:rPr lang="en-US"/>
              <a:t>The S-Curve and the Pace of Change</a:t>
            </a:r>
          </a:p>
        </p:txBody>
      </p:sp>
      <p:sp>
        <p:nvSpPr>
          <p:cNvPr id="3" name="Content Placeholder 2">
            <a:extLst>
              <a:ext uri="{FF2B5EF4-FFF2-40B4-BE49-F238E27FC236}">
                <a16:creationId xmlns:a16="http://schemas.microsoft.com/office/drawing/2014/main" id="{0E5F399F-51FF-D17D-68AF-CC28672A67CB}"/>
              </a:ext>
            </a:extLst>
          </p:cNvPr>
          <p:cNvSpPr>
            <a:spLocks noGrp="1"/>
          </p:cNvSpPr>
          <p:nvPr>
            <p:ph idx="1"/>
          </p:nvPr>
        </p:nvSpPr>
        <p:spPr>
          <a:xfrm>
            <a:off x="132521" y="1264271"/>
            <a:ext cx="6715539" cy="4351338"/>
          </a:xfrm>
        </p:spPr>
        <p:txBody>
          <a:bodyPr>
            <a:normAutofit/>
          </a:bodyPr>
          <a:lstStyle/>
          <a:p>
            <a:r>
              <a:rPr lang="en-US"/>
              <a:t>How quickly will battery electric trucks (BETs) be in the drayage fleet?</a:t>
            </a:r>
          </a:p>
          <a:p>
            <a:pPr lvl="1"/>
            <a:r>
              <a:rPr lang="en-US"/>
              <a:t>One Estimate: </a:t>
            </a:r>
          </a:p>
          <a:p>
            <a:pPr lvl="2"/>
            <a:r>
              <a:rPr lang="en-US"/>
              <a:t>Status quo demand for drayage in ports</a:t>
            </a:r>
          </a:p>
          <a:p>
            <a:pPr lvl="2"/>
            <a:r>
              <a:rPr lang="en-US"/>
              <a:t>Diesel trucks are replaced by BETs as diesels age out</a:t>
            </a:r>
          </a:p>
          <a:p>
            <a:pPr lvl="2"/>
            <a:r>
              <a:rPr lang="en-US"/>
              <a:t>Current fleet size is sufficient in 2024</a:t>
            </a:r>
          </a:p>
          <a:p>
            <a:pPr lvl="2"/>
            <a:r>
              <a:rPr lang="en-US"/>
              <a:t>BET performance gradually improves</a:t>
            </a:r>
          </a:p>
          <a:p>
            <a:pPr lvl="2"/>
            <a:r>
              <a:rPr lang="en-US">
                <a:solidFill>
                  <a:srgbClr val="FF0000"/>
                </a:solidFill>
              </a:rPr>
              <a:t>Estimate </a:t>
            </a:r>
            <a:r>
              <a:rPr lang="en-US">
                <a:solidFill>
                  <a:srgbClr val="FF0000"/>
                </a:solidFill>
                <a:sym typeface="Wingdings" panose="05000000000000000000" pitchFamily="2" charset="2"/>
              </a:rPr>
              <a:t> </a:t>
            </a:r>
            <a:r>
              <a:rPr lang="en-US">
                <a:solidFill>
                  <a:srgbClr val="FF0000"/>
                </a:solidFill>
              </a:rPr>
              <a:t>12% to 15% zero emission by 2026 (approximately 2,600 to 3,300 battery electric by 2026)</a:t>
            </a:r>
          </a:p>
        </p:txBody>
      </p:sp>
      <p:graphicFrame>
        <p:nvGraphicFramePr>
          <p:cNvPr id="4" name="Chart 3">
            <a:extLst>
              <a:ext uri="{FF2B5EF4-FFF2-40B4-BE49-F238E27FC236}">
                <a16:creationId xmlns:a16="http://schemas.microsoft.com/office/drawing/2014/main" id="{9CB0F708-6CDF-46E4-8190-DABEF81D1B98}"/>
              </a:ext>
            </a:extLst>
          </p:cNvPr>
          <p:cNvGraphicFramePr/>
          <p:nvPr>
            <p:extLst>
              <p:ext uri="{D42A27DB-BD31-4B8C-83A1-F6EECF244321}">
                <p14:modId xmlns:p14="http://schemas.microsoft.com/office/powerpoint/2010/main" val="2530955021"/>
              </p:ext>
            </p:extLst>
          </p:nvPr>
        </p:nvGraphicFramePr>
        <p:xfrm>
          <a:off x="7063991" y="1264271"/>
          <a:ext cx="4995488" cy="4481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2795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326405-A9C8-10BB-B74E-261D65D896EB}"/>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1193691"/>
            <a:ext cx="12191999" cy="56599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36DB80-32EB-4593-051B-4B0B4B68C7C5}"/>
              </a:ext>
            </a:extLst>
          </p:cNvPr>
          <p:cNvSpPr>
            <a:spLocks noGrp="1"/>
          </p:cNvSpPr>
          <p:nvPr>
            <p:ph type="title"/>
          </p:nvPr>
        </p:nvSpPr>
        <p:spPr/>
        <p:txBody>
          <a:bodyPr/>
          <a:lstStyle/>
          <a:p>
            <a:r>
              <a:rPr lang="en-US"/>
              <a:t>We have about two years</a:t>
            </a:r>
          </a:p>
        </p:txBody>
      </p:sp>
      <p:sp>
        <p:nvSpPr>
          <p:cNvPr id="3" name="Content Placeholder 2">
            <a:extLst>
              <a:ext uri="{FF2B5EF4-FFF2-40B4-BE49-F238E27FC236}">
                <a16:creationId xmlns:a16="http://schemas.microsoft.com/office/drawing/2014/main" id="{7DC5B856-FBF9-213F-7905-910C60039068}"/>
              </a:ext>
            </a:extLst>
          </p:cNvPr>
          <p:cNvSpPr>
            <a:spLocks noGrp="1"/>
          </p:cNvSpPr>
          <p:nvPr>
            <p:ph idx="1"/>
          </p:nvPr>
        </p:nvSpPr>
        <p:spPr/>
        <p:txBody>
          <a:bodyPr>
            <a:normAutofit/>
          </a:bodyPr>
          <a:lstStyle/>
          <a:p>
            <a:pPr marL="50800" indent="0">
              <a:buNone/>
            </a:pPr>
            <a:r>
              <a:rPr lang="en-US" sz="3600" b="1"/>
              <a:t>And three big challenges …</a:t>
            </a:r>
          </a:p>
        </p:txBody>
      </p:sp>
    </p:spTree>
    <p:extLst>
      <p:ext uri="{BB962C8B-B14F-4D97-AF65-F5344CB8AC3E}">
        <p14:creationId xmlns:p14="http://schemas.microsoft.com/office/powerpoint/2010/main" val="4194473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FF3E-8B63-DFC3-E903-873E23A43969}"/>
              </a:ext>
            </a:extLst>
          </p:cNvPr>
          <p:cNvSpPr>
            <a:spLocks noGrp="1"/>
          </p:cNvSpPr>
          <p:nvPr>
            <p:ph type="title"/>
          </p:nvPr>
        </p:nvSpPr>
        <p:spPr/>
        <p:txBody>
          <a:bodyPr>
            <a:normAutofit/>
          </a:bodyPr>
          <a:lstStyle/>
          <a:p>
            <a:r>
              <a:rPr lang="en-US"/>
              <a:t>Challenge 1: Price</a:t>
            </a:r>
          </a:p>
        </p:txBody>
      </p:sp>
      <p:sp>
        <p:nvSpPr>
          <p:cNvPr id="3" name="Content Placeholder 2">
            <a:extLst>
              <a:ext uri="{FF2B5EF4-FFF2-40B4-BE49-F238E27FC236}">
                <a16:creationId xmlns:a16="http://schemas.microsoft.com/office/drawing/2014/main" id="{A1D18DAF-4E27-5668-1AAD-BA9BE21AE404}"/>
              </a:ext>
            </a:extLst>
          </p:cNvPr>
          <p:cNvSpPr>
            <a:spLocks noGrp="1"/>
          </p:cNvSpPr>
          <p:nvPr>
            <p:ph idx="1"/>
          </p:nvPr>
        </p:nvSpPr>
        <p:spPr>
          <a:xfrm>
            <a:off x="285045" y="1390119"/>
            <a:ext cx="9624268" cy="4076403"/>
          </a:xfrm>
        </p:spPr>
        <p:txBody>
          <a:bodyPr>
            <a:normAutofit lnSpcReduction="10000"/>
          </a:bodyPr>
          <a:lstStyle/>
          <a:p>
            <a:r>
              <a:rPr lang="en-US"/>
              <a:t>Purchase Price</a:t>
            </a:r>
          </a:p>
          <a:p>
            <a:pPr lvl="1"/>
            <a:r>
              <a:rPr lang="en-US"/>
              <a:t>New Diesel Truck: $120 - $150K; used 2017 or newer $90K or less</a:t>
            </a:r>
          </a:p>
          <a:p>
            <a:pPr lvl="1"/>
            <a:r>
              <a:rPr lang="en-US"/>
              <a:t>Battery Electric: $400 - $590K</a:t>
            </a:r>
          </a:p>
          <a:p>
            <a:pPr lvl="1"/>
            <a:r>
              <a:rPr lang="en-US"/>
              <a:t>Hydrogen Fuel Cell: $420 - &gt; $600K (estimate)</a:t>
            </a:r>
          </a:p>
          <a:p>
            <a:r>
              <a:rPr lang="en-US"/>
              <a:t>Subsidies and Tax Credits</a:t>
            </a:r>
          </a:p>
          <a:p>
            <a:pPr lvl="1"/>
            <a:r>
              <a:rPr lang="en-US"/>
              <a:t>Inflation Reduction Act: up to $40K tax credit</a:t>
            </a:r>
          </a:p>
          <a:p>
            <a:pPr lvl="1"/>
            <a:r>
              <a:rPr lang="en-US"/>
              <a:t>HVIP (Hybrid and Zero-Emission Truck and Bus Incentive Project): </a:t>
            </a:r>
          </a:p>
          <a:p>
            <a:pPr lvl="2"/>
            <a:r>
              <a:rPr lang="en-US" sz="2200"/>
              <a:t>$150K voucher for battery electric</a:t>
            </a:r>
          </a:p>
          <a:p>
            <a:pPr lvl="2"/>
            <a:r>
              <a:rPr lang="en-US" sz="2200"/>
              <a:t>$240K for hydrogen fuel cell</a:t>
            </a:r>
          </a:p>
          <a:p>
            <a:pPr lvl="1"/>
            <a:endParaRPr lang="en-US"/>
          </a:p>
        </p:txBody>
      </p:sp>
      <p:sp>
        <p:nvSpPr>
          <p:cNvPr id="4" name="TextBox 3">
            <a:extLst>
              <a:ext uri="{FF2B5EF4-FFF2-40B4-BE49-F238E27FC236}">
                <a16:creationId xmlns:a16="http://schemas.microsoft.com/office/drawing/2014/main" id="{0ED2DD1F-A817-3B47-3FBA-DE69DC0BDF3E}"/>
              </a:ext>
            </a:extLst>
          </p:cNvPr>
          <p:cNvSpPr txBox="1"/>
          <p:nvPr/>
        </p:nvSpPr>
        <p:spPr>
          <a:xfrm>
            <a:off x="1399822" y="5572888"/>
            <a:ext cx="8246596" cy="707886"/>
          </a:xfrm>
          <a:prstGeom prst="rect">
            <a:avLst/>
          </a:prstGeom>
          <a:noFill/>
        </p:spPr>
        <p:txBody>
          <a:bodyPr wrap="square" rtlCol="0">
            <a:spAutoFit/>
          </a:bodyPr>
          <a:lstStyle/>
          <a:p>
            <a:pPr algn="ctr"/>
            <a:r>
              <a:rPr lang="en-US" sz="2000" b="1" i="1">
                <a:solidFill>
                  <a:srgbClr val="C00000"/>
                </a:solidFill>
              </a:rPr>
              <a:t>Battery electric is the only zero emission truck commercially available, so early years of transition will be battery electric trucks.</a:t>
            </a:r>
          </a:p>
        </p:txBody>
      </p:sp>
      <p:pic>
        <p:nvPicPr>
          <p:cNvPr id="2054" name="Picture 6" descr="Shipments of cargo leave the Port of Oakland on July 25, 2022. Photo by Martin do Nascimento, CalMatters">
            <a:extLst>
              <a:ext uri="{FF2B5EF4-FFF2-40B4-BE49-F238E27FC236}">
                <a16:creationId xmlns:a16="http://schemas.microsoft.com/office/drawing/2014/main" id="{7B1E8506-AA54-1956-83C3-600A92AB4EEB}"/>
              </a:ext>
            </a:extLst>
          </p:cNvPr>
          <p:cNvPicPr>
            <a:picLocks noChangeAspect="1" noChangeArrowheads="1"/>
          </p:cNvPicPr>
          <p:nvPr/>
        </p:nvPicPr>
        <p:blipFill>
          <a:blip r:embed="rId2">
            <a:alphaModFix amt="35000"/>
            <a:extLst>
              <a:ext uri="{BEBA8EAE-BF5A-486C-A8C5-ECC9F3942E4B}">
                <a14:imgProps xmlns:a14="http://schemas.microsoft.com/office/drawing/2010/main">
                  <a14:imgLayer r:embed="rId3">
                    <a14:imgEffect>
                      <a14:brightnessContrast contrast="3000"/>
                    </a14:imgEffect>
                  </a14:imgLayer>
                </a14:imgProps>
              </a:ext>
              <a:ext uri="{28A0092B-C50C-407E-A947-70E740481C1C}">
                <a14:useLocalDpi xmlns:a14="http://schemas.microsoft.com/office/drawing/2010/main" val="0"/>
              </a:ext>
            </a:extLst>
          </a:blip>
          <a:srcRect/>
          <a:stretch>
            <a:fillRect/>
          </a:stretch>
        </p:blipFill>
        <p:spPr bwMode="auto">
          <a:xfrm>
            <a:off x="6001579" y="1567777"/>
            <a:ext cx="6001578" cy="40010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881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1245-E28F-3632-30BB-A7D27A348270}"/>
              </a:ext>
            </a:extLst>
          </p:cNvPr>
          <p:cNvSpPr>
            <a:spLocks noGrp="1"/>
          </p:cNvSpPr>
          <p:nvPr>
            <p:ph type="title"/>
          </p:nvPr>
        </p:nvSpPr>
        <p:spPr/>
        <p:txBody>
          <a:bodyPr>
            <a:normAutofit/>
          </a:bodyPr>
          <a:lstStyle/>
          <a:p>
            <a:r>
              <a:rPr lang="en-US"/>
              <a:t>Challenge 2:  Performance</a:t>
            </a:r>
          </a:p>
        </p:txBody>
      </p:sp>
      <p:sp>
        <p:nvSpPr>
          <p:cNvPr id="3" name="Content Placeholder 2">
            <a:extLst>
              <a:ext uri="{FF2B5EF4-FFF2-40B4-BE49-F238E27FC236}">
                <a16:creationId xmlns:a16="http://schemas.microsoft.com/office/drawing/2014/main" id="{78140C92-2809-83E2-46CD-05FA01733B9C}"/>
              </a:ext>
            </a:extLst>
          </p:cNvPr>
          <p:cNvSpPr>
            <a:spLocks noGrp="1"/>
          </p:cNvSpPr>
          <p:nvPr>
            <p:ph idx="1"/>
          </p:nvPr>
        </p:nvSpPr>
        <p:spPr>
          <a:xfrm>
            <a:off x="307623" y="1692161"/>
            <a:ext cx="10515600" cy="4351338"/>
          </a:xfrm>
        </p:spPr>
        <p:txBody>
          <a:bodyPr>
            <a:normAutofit fontScale="92500" lnSpcReduction="10000"/>
          </a:bodyPr>
          <a:lstStyle/>
          <a:p>
            <a:r>
              <a:rPr lang="en-US"/>
              <a:t>Battery Electric (BE) Duty Cycle</a:t>
            </a:r>
          </a:p>
          <a:p>
            <a:pPr lvl="1"/>
            <a:r>
              <a:rPr lang="en-US"/>
              <a:t>Expected performance vs operational experience</a:t>
            </a:r>
          </a:p>
          <a:p>
            <a:pPr lvl="1"/>
            <a:r>
              <a:rPr lang="en-US"/>
              <a:t>Battery charge time</a:t>
            </a:r>
          </a:p>
          <a:p>
            <a:pPr lvl="2"/>
            <a:r>
              <a:rPr lang="en-US"/>
              <a:t>4 to 6 hours for full charge </a:t>
            </a:r>
          </a:p>
          <a:p>
            <a:pPr lvl="2"/>
            <a:r>
              <a:rPr lang="en-US"/>
              <a:t>Fast charge options generally not available</a:t>
            </a:r>
          </a:p>
          <a:p>
            <a:pPr lvl="1"/>
            <a:r>
              <a:rPr lang="en-US"/>
              <a:t>Range = 150 miles (expected to improve)</a:t>
            </a:r>
          </a:p>
          <a:p>
            <a:pPr lvl="1"/>
            <a:r>
              <a:rPr lang="en-US"/>
              <a:t>Additional weight:  batteries weigh about 5000 </a:t>
            </a:r>
            <a:r>
              <a:rPr lang="en-US" err="1"/>
              <a:t>lbs</a:t>
            </a:r>
            <a:endParaRPr lang="en-US"/>
          </a:p>
          <a:p>
            <a:r>
              <a:rPr lang="en-US"/>
              <a:t>Implications of above</a:t>
            </a:r>
          </a:p>
          <a:p>
            <a:pPr lvl="1"/>
            <a:r>
              <a:rPr lang="en-US"/>
              <a:t>Constraints on hours BE truck can be in service per day</a:t>
            </a:r>
          </a:p>
          <a:p>
            <a:pPr lvl="1"/>
            <a:r>
              <a:rPr lang="en-US"/>
              <a:t>Constraints on distance BE truck can travel before recharge</a:t>
            </a:r>
          </a:p>
          <a:p>
            <a:pPr lvl="1"/>
            <a:r>
              <a:rPr lang="en-US"/>
              <a:t>Constraints on load weight</a:t>
            </a:r>
          </a:p>
          <a:p>
            <a:pPr marL="457200" lvl="1" indent="0">
              <a:buNone/>
            </a:pPr>
            <a:r>
              <a:rPr lang="en-US">
                <a:solidFill>
                  <a:srgbClr val="FF0000"/>
                </a:solidFill>
                <a:sym typeface="Wingdings" panose="05000000000000000000" pitchFamily="2" charset="2"/>
              </a:rPr>
              <a:t></a:t>
            </a:r>
            <a:r>
              <a:rPr lang="en-US">
                <a:solidFill>
                  <a:srgbClr val="FF0000"/>
                </a:solidFill>
              </a:rPr>
              <a:t> Need to replace one diesel truck with more than one BE truck</a:t>
            </a:r>
          </a:p>
        </p:txBody>
      </p:sp>
      <p:pic>
        <p:nvPicPr>
          <p:cNvPr id="4" name="Picture 2">
            <a:extLst>
              <a:ext uri="{FF2B5EF4-FFF2-40B4-BE49-F238E27FC236}">
                <a16:creationId xmlns:a16="http://schemas.microsoft.com/office/drawing/2014/main" id="{9905FD9D-F68B-09E3-329B-19E8353BE969}"/>
              </a:ext>
            </a:extLst>
          </p:cNvPr>
          <p:cNvPicPr>
            <a:picLocks noChangeAspect="1" noChangeArrowheads="1"/>
          </p:cNvPicPr>
          <p:nvPr/>
        </p:nvPicPr>
        <p:blipFill>
          <a:blip r:embed="rId2">
            <a:alphaModFix amt="30000"/>
            <a:extLst>
              <a:ext uri="{BEBA8EAE-BF5A-486C-A8C5-ECC9F3942E4B}">
                <a14:imgProps xmlns:a14="http://schemas.microsoft.com/office/drawing/2010/main">
                  <a14:imgLayer r:embed="rId3">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6677432" y="1795630"/>
            <a:ext cx="5326214" cy="379759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97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1466-259A-41FF-2FE2-D4B77FDE781A}"/>
              </a:ext>
            </a:extLst>
          </p:cNvPr>
          <p:cNvSpPr>
            <a:spLocks noGrp="1"/>
          </p:cNvSpPr>
          <p:nvPr>
            <p:ph type="title"/>
          </p:nvPr>
        </p:nvSpPr>
        <p:spPr/>
        <p:txBody>
          <a:bodyPr>
            <a:normAutofit/>
          </a:bodyPr>
          <a:lstStyle/>
          <a:p>
            <a:r>
              <a:rPr lang="en-US"/>
              <a:t>Challenge 3: Infrastructure</a:t>
            </a:r>
          </a:p>
        </p:txBody>
      </p:sp>
      <p:sp>
        <p:nvSpPr>
          <p:cNvPr id="3" name="Content Placeholder 2">
            <a:extLst>
              <a:ext uri="{FF2B5EF4-FFF2-40B4-BE49-F238E27FC236}">
                <a16:creationId xmlns:a16="http://schemas.microsoft.com/office/drawing/2014/main" id="{173AADB3-3D6C-67BC-3124-4C462C1BFBAB}"/>
              </a:ext>
            </a:extLst>
          </p:cNvPr>
          <p:cNvSpPr>
            <a:spLocks noGrp="1"/>
          </p:cNvSpPr>
          <p:nvPr>
            <p:ph idx="1"/>
          </p:nvPr>
        </p:nvSpPr>
        <p:spPr>
          <a:xfrm>
            <a:off x="240284" y="1387360"/>
            <a:ext cx="6577959" cy="4923987"/>
          </a:xfrm>
        </p:spPr>
        <p:txBody>
          <a:bodyPr>
            <a:normAutofit/>
          </a:bodyPr>
          <a:lstStyle/>
          <a:p>
            <a:r>
              <a:rPr lang="en-US"/>
              <a:t>Charging Infrastructure</a:t>
            </a:r>
          </a:p>
          <a:p>
            <a:pPr lvl="1"/>
            <a:r>
              <a:rPr lang="en-US"/>
              <a:t>No public infrastructure, must have charging facilities on site</a:t>
            </a:r>
          </a:p>
          <a:p>
            <a:pPr lvl="1"/>
            <a:r>
              <a:rPr lang="en-US"/>
              <a:t>On-site charging not always feasible</a:t>
            </a:r>
          </a:p>
          <a:p>
            <a:pPr lvl="2"/>
            <a:r>
              <a:rPr lang="en-US"/>
              <a:t>About 30% of drayage fleet parks on streets or on private lots</a:t>
            </a:r>
          </a:p>
          <a:p>
            <a:pPr lvl="2"/>
            <a:r>
              <a:rPr lang="en-US"/>
              <a:t>Lease property is common</a:t>
            </a:r>
            <a:endParaRPr lang="en-US" sz="1400"/>
          </a:p>
          <a:p>
            <a:pPr lvl="1"/>
            <a:r>
              <a:rPr lang="en-US"/>
              <a:t>On-site charging infrastructure</a:t>
            </a:r>
          </a:p>
          <a:p>
            <a:pPr lvl="2"/>
            <a:r>
              <a:rPr lang="en-US"/>
              <a:t>Additional cost and time for permits, </a:t>
            </a:r>
            <a:r>
              <a:rPr lang="en-US" b="1">
                <a:solidFill>
                  <a:srgbClr val="FF0000"/>
                </a:solidFill>
              </a:rPr>
              <a:t>up to two years</a:t>
            </a:r>
          </a:p>
          <a:p>
            <a:pPr lvl="2"/>
            <a:r>
              <a:rPr lang="en-US"/>
              <a:t>Availability of electricity capacity</a:t>
            </a:r>
          </a:p>
          <a:p>
            <a:pPr lvl="2"/>
            <a:r>
              <a:rPr lang="en-US"/>
              <a:t>Sub-station upgrades can take </a:t>
            </a:r>
            <a:r>
              <a:rPr lang="en-US" b="1">
                <a:solidFill>
                  <a:srgbClr val="FF0000"/>
                </a:solidFill>
              </a:rPr>
              <a:t>5 years or more</a:t>
            </a:r>
          </a:p>
        </p:txBody>
      </p:sp>
      <p:pic>
        <p:nvPicPr>
          <p:cNvPr id="1026" name="Picture 2">
            <a:extLst>
              <a:ext uri="{FF2B5EF4-FFF2-40B4-BE49-F238E27FC236}">
                <a16:creationId xmlns:a16="http://schemas.microsoft.com/office/drawing/2014/main" id="{137FE7E0-4D49-194B-89B0-E86DA6995790}"/>
              </a:ext>
            </a:extLst>
          </p:cNvPr>
          <p:cNvPicPr>
            <a:picLocks noChangeAspect="1" noChangeArrowheads="1"/>
          </p:cNvPicPr>
          <p:nvPr/>
        </p:nvPicPr>
        <p:blipFill>
          <a:blip r:embed="rId2">
            <a:alphaModFix amt="92000"/>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a:stretch>
            <a:fillRect/>
          </a:stretch>
        </p:blipFill>
        <p:spPr bwMode="auto">
          <a:xfrm>
            <a:off x="6593820" y="2067339"/>
            <a:ext cx="5357897" cy="331967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00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2803365"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3079803"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2807533"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3218491"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7AEF-1046-F13B-05D3-ECD9565EBC05}"/>
              </a:ext>
            </a:extLst>
          </p:cNvPr>
          <p:cNvSpPr>
            <a:spLocks noGrp="1"/>
          </p:cNvSpPr>
          <p:nvPr>
            <p:ph type="title"/>
          </p:nvPr>
        </p:nvSpPr>
        <p:spPr/>
        <p:txBody>
          <a:bodyPr/>
          <a:lstStyle/>
          <a:p>
            <a:r>
              <a:rPr lang="en-US"/>
              <a:t>Next Steps for the Drayage Fleet</a:t>
            </a:r>
          </a:p>
        </p:txBody>
      </p:sp>
      <p:sp>
        <p:nvSpPr>
          <p:cNvPr id="3" name="Content Placeholder 2">
            <a:extLst>
              <a:ext uri="{FF2B5EF4-FFF2-40B4-BE49-F238E27FC236}">
                <a16:creationId xmlns:a16="http://schemas.microsoft.com/office/drawing/2014/main" id="{3B781C44-5154-38F9-505E-E3D5FC3CC962}"/>
              </a:ext>
            </a:extLst>
          </p:cNvPr>
          <p:cNvSpPr>
            <a:spLocks noGrp="1"/>
          </p:cNvSpPr>
          <p:nvPr>
            <p:ph idx="1"/>
          </p:nvPr>
        </p:nvSpPr>
        <p:spPr>
          <a:xfrm>
            <a:off x="838200" y="1361661"/>
            <a:ext cx="10515600" cy="4800600"/>
          </a:xfrm>
        </p:spPr>
        <p:txBody>
          <a:bodyPr>
            <a:normAutofit fontScale="92500" lnSpcReduction="10000"/>
          </a:bodyPr>
          <a:lstStyle/>
          <a:p>
            <a:r>
              <a:rPr lang="en-US"/>
              <a:t>Will need approximately 2,600-3,300 zero emission trucks in the 2024 to 2026 timeframe</a:t>
            </a:r>
          </a:p>
          <a:p>
            <a:pPr lvl="1"/>
            <a:r>
              <a:rPr lang="en-US"/>
              <a:t>Almost certainly battery electric</a:t>
            </a:r>
          </a:p>
          <a:p>
            <a:pPr lvl="1"/>
            <a:r>
              <a:rPr lang="en-US"/>
              <a:t>Likely in medium and large firms</a:t>
            </a:r>
          </a:p>
          <a:p>
            <a:r>
              <a:rPr lang="en-US"/>
              <a:t>We have approximately two years to:</a:t>
            </a:r>
          </a:p>
          <a:p>
            <a:pPr lvl="1"/>
            <a:r>
              <a:rPr lang="en-US"/>
              <a:t>Permit and build charging infrastructure</a:t>
            </a:r>
          </a:p>
          <a:p>
            <a:pPr lvl="1"/>
            <a:r>
              <a:rPr lang="en-US"/>
              <a:t>Adapt operations to charge time</a:t>
            </a:r>
          </a:p>
          <a:p>
            <a:pPr lvl="1"/>
            <a:r>
              <a:rPr lang="en-US"/>
              <a:t>Purchase new vehicles and support large and small firms</a:t>
            </a:r>
          </a:p>
          <a:p>
            <a:r>
              <a:rPr lang="en-US"/>
              <a:t>When hydrogen fuel cell trucks become commercially available at a mass market, might create opportunity for those trucks to serve:</a:t>
            </a:r>
          </a:p>
          <a:p>
            <a:pPr lvl="1"/>
            <a:r>
              <a:rPr lang="en-US"/>
              <a:t>Operations requiring three shifts per day / short fuel times</a:t>
            </a:r>
          </a:p>
          <a:p>
            <a:pPr lvl="1"/>
            <a:r>
              <a:rPr lang="en-US"/>
              <a:t>Hauls outside of battery electric range</a:t>
            </a:r>
          </a:p>
          <a:p>
            <a:pPr lvl="1"/>
            <a:endParaRPr lang="en-US"/>
          </a:p>
          <a:p>
            <a:pPr lvl="1"/>
            <a:endParaRPr lang="en-US"/>
          </a:p>
        </p:txBody>
      </p:sp>
    </p:spTree>
    <p:extLst>
      <p:ext uri="{BB962C8B-B14F-4D97-AF65-F5344CB8AC3E}">
        <p14:creationId xmlns:p14="http://schemas.microsoft.com/office/powerpoint/2010/main" val="96806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DDE4-D4BC-1EEF-8FF9-8DA0BB31DABC}"/>
              </a:ext>
            </a:extLst>
          </p:cNvPr>
          <p:cNvSpPr>
            <a:spLocks noGrp="1"/>
          </p:cNvSpPr>
          <p:nvPr>
            <p:ph type="title"/>
          </p:nvPr>
        </p:nvSpPr>
        <p:spPr/>
        <p:txBody>
          <a:bodyPr/>
          <a:lstStyle/>
          <a:p>
            <a:r>
              <a:rPr lang="en-US"/>
              <a:t>Next Steps for this Study</a:t>
            </a:r>
          </a:p>
        </p:txBody>
      </p:sp>
      <p:sp>
        <p:nvSpPr>
          <p:cNvPr id="3" name="Content Placeholder 2">
            <a:extLst>
              <a:ext uri="{FF2B5EF4-FFF2-40B4-BE49-F238E27FC236}">
                <a16:creationId xmlns:a16="http://schemas.microsoft.com/office/drawing/2014/main" id="{1B752F01-9986-E61B-F481-6706B3A780F2}"/>
              </a:ext>
            </a:extLst>
          </p:cNvPr>
          <p:cNvSpPr>
            <a:spLocks noGrp="1"/>
          </p:cNvSpPr>
          <p:nvPr>
            <p:ph idx="1"/>
          </p:nvPr>
        </p:nvSpPr>
        <p:spPr/>
        <p:txBody>
          <a:bodyPr>
            <a:normAutofit lnSpcReduction="10000"/>
          </a:bodyPr>
          <a:lstStyle/>
          <a:p>
            <a:r>
              <a:rPr lang="en-US" sz="3200"/>
              <a:t>We will continue to interview industry stakeholders</a:t>
            </a:r>
          </a:p>
          <a:p>
            <a:r>
              <a:rPr lang="en-US" sz="3200"/>
              <a:t>We will expand the study to:</a:t>
            </a:r>
          </a:p>
          <a:p>
            <a:pPr lvl="1"/>
            <a:r>
              <a:rPr lang="en-US" sz="2800"/>
              <a:t>Drayage fleets statewide</a:t>
            </a:r>
          </a:p>
          <a:p>
            <a:pPr lvl="1"/>
            <a:r>
              <a:rPr lang="en-US" sz="2800"/>
              <a:t>Medium and heavy-duty truck fleets (non-drayage) statewide</a:t>
            </a:r>
          </a:p>
          <a:p>
            <a:pPr marL="533400" lvl="1" indent="0">
              <a:buNone/>
            </a:pPr>
            <a:endParaRPr lang="en-US"/>
          </a:p>
          <a:p>
            <a:pPr marL="76200" indent="0" algn="ctr">
              <a:buNone/>
            </a:pPr>
            <a:r>
              <a:rPr lang="en-US" sz="3200" i="1">
                <a:solidFill>
                  <a:srgbClr val="FF0000"/>
                </a:solidFill>
              </a:rPr>
              <a:t>Results to be released in January 2024</a:t>
            </a:r>
          </a:p>
          <a:p>
            <a:pPr marL="76200" indent="0" algn="ctr">
              <a:buNone/>
            </a:pPr>
            <a:endParaRPr lang="en-US" sz="3200">
              <a:solidFill>
                <a:srgbClr val="FF0000"/>
              </a:solidFill>
            </a:endParaRPr>
          </a:p>
          <a:p>
            <a:pPr marL="76200" indent="0" algn="ctr">
              <a:buNone/>
            </a:pPr>
            <a:r>
              <a:rPr lang="en-US" sz="3200">
                <a:solidFill>
                  <a:srgbClr val="FF0000"/>
                </a:solidFill>
              </a:rPr>
              <a:t>Thank you!</a:t>
            </a:r>
          </a:p>
        </p:txBody>
      </p:sp>
    </p:spTree>
    <p:extLst>
      <p:ext uri="{BB962C8B-B14F-4D97-AF65-F5344CB8AC3E}">
        <p14:creationId xmlns:p14="http://schemas.microsoft.com/office/powerpoint/2010/main" val="28393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39838"/>
            <a:ext cx="12172405"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Working Group Discussion</a:t>
            </a:r>
          </a:p>
        </p:txBody>
      </p:sp>
    </p:spTree>
    <p:extLst>
      <p:ext uri="{BB962C8B-B14F-4D97-AF65-F5344CB8AC3E}">
        <p14:creationId xmlns:p14="http://schemas.microsoft.com/office/powerpoint/2010/main" val="1884044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28115"/>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#3:  Creating a ZET Program </a:t>
            </a:r>
          </a:p>
          <a:p>
            <a:pPr algn="ctr">
              <a:spcAft>
                <a:spcPts val="600"/>
              </a:spcAft>
              <a:defRPr/>
            </a:pPr>
            <a:r>
              <a:rPr lang="en-US" sz="4000" b="1">
                <a:solidFill>
                  <a:schemeClr val="bg1"/>
                </a:solidFill>
                <a:ea typeface="+mn-lt"/>
                <a:cs typeface="+mn-lt"/>
              </a:rPr>
              <a:t>Legislative Platform</a:t>
            </a:r>
          </a:p>
          <a:p>
            <a:pPr algn="ctr">
              <a:spcAft>
                <a:spcPts val="600"/>
              </a:spcAft>
              <a:defRPr/>
            </a:pPr>
            <a:endParaRPr lang="en-US" sz="4000" b="1">
              <a:solidFill>
                <a:schemeClr val="bg1"/>
              </a:solidFill>
              <a:cs typeface="Calibri"/>
            </a:endParaRPr>
          </a:p>
        </p:txBody>
      </p:sp>
    </p:spTree>
    <p:extLst>
      <p:ext uri="{BB962C8B-B14F-4D97-AF65-F5344CB8AC3E}">
        <p14:creationId xmlns:p14="http://schemas.microsoft.com/office/powerpoint/2010/main" val="562085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fld id="{2429C633-AF9B-9840-B7F1-7587910FEF71}" type="slidenum">
              <a:rPr lang="en-US" smtClean="0"/>
              <a:pPr/>
              <a:t>34</a:t>
            </a:fld>
            <a:endParaRPr lang="en-US"/>
          </a:p>
        </p:txBody>
      </p:sp>
      <p:sp>
        <p:nvSpPr>
          <p:cNvPr id="6" name="Rectangle 5">
            <a:extLst>
              <a:ext uri="{FF2B5EF4-FFF2-40B4-BE49-F238E27FC236}">
                <a16:creationId xmlns:a16="http://schemas.microsoft.com/office/drawing/2014/main" id="{BA886CA3-26D7-37CA-85FD-641FACC355F9}"/>
              </a:ext>
            </a:extLst>
          </p:cNvPr>
          <p:cNvSpPr/>
          <p:nvPr/>
        </p:nvSpPr>
        <p:spPr>
          <a:xfrm>
            <a:off x="-9090" y="3519995"/>
            <a:ext cx="12206376" cy="3335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608175" y="1182767"/>
            <a:ext cx="11172975" cy="249943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a:solidFill>
                  <a:schemeClr val="accent1"/>
                </a:solidFill>
                <a:cs typeface="Calibri"/>
              </a:rPr>
              <a:t>In our last meeting, we discussed as part of ZET Program Principles moving forward to develop a Legislative Platform.</a:t>
            </a:r>
            <a:endParaRPr lang="en-US" sz="3800" b="1">
              <a:solidFill>
                <a:schemeClr val="accent1"/>
              </a:solidFill>
              <a:ea typeface="Calibri"/>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636397" y="3978430"/>
            <a:ext cx="10985332"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419" sz="4400" b="1" i="1">
              <a:solidFill>
                <a:schemeClr val="bg1"/>
              </a:solidFill>
              <a:ea typeface="Calibri"/>
              <a:cs typeface="Calibri"/>
            </a:endParaRPr>
          </a:p>
        </p:txBody>
      </p:sp>
      <p:sp>
        <p:nvSpPr>
          <p:cNvPr id="3" name="Title 1">
            <a:extLst>
              <a:ext uri="{FF2B5EF4-FFF2-40B4-BE49-F238E27FC236}">
                <a16:creationId xmlns:a16="http://schemas.microsoft.com/office/drawing/2014/main" id="{B14CDD4E-E757-53DF-ED5A-037E98C2C0BE}"/>
              </a:ext>
            </a:extLst>
          </p:cNvPr>
          <p:cNvSpPr>
            <a:spLocks noGrp="1"/>
          </p:cNvSpPr>
          <p:nvPr>
            <p:ph type="title"/>
          </p:nvPr>
        </p:nvSpPr>
        <p:spPr>
          <a:xfrm>
            <a:off x="381000" y="285749"/>
            <a:ext cx="9045633" cy="429145"/>
          </a:xfrm>
        </p:spPr>
        <p:txBody>
          <a:bodyPr/>
          <a:lstStyle/>
          <a:p>
            <a:r>
              <a:rPr lang="en-US">
                <a:cs typeface="Calibri"/>
              </a:rPr>
              <a:t>Today's Frame </a:t>
            </a:r>
            <a:endParaRPr lang="en-US" i="1">
              <a:ea typeface="Calibri" panose="020F0502020204030204"/>
              <a:cs typeface="Calibri"/>
            </a:endParaRPr>
          </a:p>
        </p:txBody>
      </p:sp>
    </p:spTree>
    <p:extLst>
      <p:ext uri="{BB962C8B-B14F-4D97-AF65-F5344CB8AC3E}">
        <p14:creationId xmlns:p14="http://schemas.microsoft.com/office/powerpoint/2010/main" val="2930651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dirty="0" smtClean="0"/>
              <a:pPr/>
              <a:t>35</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2345207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fld id="{2429C633-AF9B-9840-B7F1-7587910FEF71}" type="slidenum">
              <a:rPr lang="en-US" smtClean="0"/>
              <a:pPr/>
              <a:t>36</a:t>
            </a:fld>
            <a:endParaRPr lang="en-US"/>
          </a:p>
        </p:txBody>
      </p:sp>
      <p:sp>
        <p:nvSpPr>
          <p:cNvPr id="6" name="Rectangle 5">
            <a:extLst>
              <a:ext uri="{FF2B5EF4-FFF2-40B4-BE49-F238E27FC236}">
                <a16:creationId xmlns:a16="http://schemas.microsoft.com/office/drawing/2014/main" id="{BA886CA3-26D7-37CA-85FD-641FACC355F9}"/>
              </a:ext>
            </a:extLst>
          </p:cNvPr>
          <p:cNvSpPr/>
          <p:nvPr/>
        </p:nvSpPr>
        <p:spPr>
          <a:xfrm>
            <a:off x="34468" y="2681956"/>
            <a:ext cx="12195412" cy="4179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endParaRPr lang="en-US"/>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625433" y="957888"/>
            <a:ext cx="10592404" cy="164154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a:solidFill>
                  <a:schemeClr val="accent1"/>
                </a:solidFill>
                <a:cs typeface="Calibri"/>
              </a:rPr>
              <a:t>Today, we will bring you up to date on actions taken during the past few months to develop a Legislative Platform.</a:t>
            </a:r>
            <a:endParaRPr lang="en-US">
              <a:solidFill>
                <a:schemeClr val="accent1"/>
              </a:solidFill>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71750" y="2909438"/>
            <a:ext cx="12159543" cy="3948086"/>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3600" b="1" i="1">
              <a:solidFill>
                <a:schemeClr val="bg1"/>
              </a:solidFill>
              <a:ea typeface="Calibri"/>
              <a:cs typeface="Calibri"/>
            </a:endParaRPr>
          </a:p>
        </p:txBody>
      </p:sp>
      <p:sp>
        <p:nvSpPr>
          <p:cNvPr id="3" name="Title 1">
            <a:extLst>
              <a:ext uri="{FF2B5EF4-FFF2-40B4-BE49-F238E27FC236}">
                <a16:creationId xmlns:a16="http://schemas.microsoft.com/office/drawing/2014/main" id="{B14CDD4E-E757-53DF-ED5A-037E98C2C0BE}"/>
              </a:ext>
            </a:extLst>
          </p:cNvPr>
          <p:cNvSpPr>
            <a:spLocks noGrp="1"/>
          </p:cNvSpPr>
          <p:nvPr>
            <p:ph type="title"/>
          </p:nvPr>
        </p:nvSpPr>
        <p:spPr>
          <a:xfrm>
            <a:off x="381000" y="285749"/>
            <a:ext cx="9045633" cy="429145"/>
          </a:xfrm>
        </p:spPr>
        <p:txBody>
          <a:bodyPr/>
          <a:lstStyle/>
          <a:p>
            <a:r>
              <a:rPr lang="en-US">
                <a:cs typeface="Calibri"/>
              </a:rPr>
              <a:t>Today's Frame </a:t>
            </a:r>
            <a:endParaRPr lang="en-US" i="1">
              <a:ea typeface="Calibri" panose="020F0502020204030204"/>
              <a:cs typeface="Calibri"/>
            </a:endParaRPr>
          </a:p>
        </p:txBody>
      </p:sp>
    </p:spTree>
    <p:extLst>
      <p:ext uri="{BB962C8B-B14F-4D97-AF65-F5344CB8AC3E}">
        <p14:creationId xmlns:p14="http://schemas.microsoft.com/office/powerpoint/2010/main" val="379410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Discussion Highlights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498598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lvl="1" indent="-285750">
              <a:spcBef>
                <a:spcPts val="600"/>
              </a:spcBef>
              <a:buFont typeface="Calibri" panose="020F0502020204030204" pitchFamily="34" charset="0"/>
              <a:buChar char="&gt;"/>
              <a:tabLst>
                <a:tab pos="914400" algn="l"/>
              </a:tabLst>
              <a:defRPr/>
            </a:pPr>
            <a:r>
              <a:rPr lang="en-US">
                <a:solidFill>
                  <a:srgbClr val="000000"/>
                </a:solidFill>
                <a:latin typeface="Calibri"/>
                <a:cs typeface="Times New Roman"/>
              </a:rPr>
              <a:t>Metro conducted</a:t>
            </a:r>
            <a:r>
              <a:rPr kumimoji="0" lang="en-US" sz="1800" b="0" i="0" u="none" strike="noStrike" kern="1200" cap="none" spc="0" normalizeH="0" baseline="0" noProof="0">
                <a:ln>
                  <a:noFill/>
                </a:ln>
                <a:solidFill>
                  <a:srgbClr val="000000"/>
                </a:solidFill>
                <a:effectLst/>
                <a:uLnTx/>
                <a:uFillTx/>
                <a:latin typeface="Calibri"/>
                <a:ea typeface="+mn-ea"/>
                <a:cs typeface="Times New Roman"/>
              </a:rPr>
              <a:t> </a:t>
            </a:r>
            <a:r>
              <a:rPr lang="en-US">
                <a:solidFill>
                  <a:srgbClr val="000000"/>
                </a:solidFill>
                <a:latin typeface="Calibri"/>
                <a:cs typeface="Times New Roman"/>
              </a:rPr>
              <a:t>10 legislative platform discussions with key stakeholders </a:t>
            </a:r>
            <a:endParaRPr lang="en-US" sz="1800" b="0" i="0" u="none" strike="noStrike" kern="1200" cap="none" spc="0" normalizeH="0" baseline="0" noProof="0">
              <a:ln>
                <a:noFill/>
              </a:ln>
              <a:solidFill>
                <a:srgbClr val="000000"/>
              </a:solidFill>
              <a:effectLst/>
              <a:uLnTx/>
              <a:uFillTx/>
              <a:latin typeface="Calibri"/>
              <a:ea typeface="Calibri"/>
              <a:cs typeface="Times New Roman"/>
            </a:endParaRPr>
          </a:p>
          <a:p>
            <a:pPr marL="742950" lvl="1" indent="-285750">
              <a:spcBef>
                <a:spcPts val="600"/>
              </a:spcBef>
              <a:buFont typeface="Calibri" panose="020F0502020204030204" pitchFamily="34" charset="0"/>
              <a:buChar char="&gt;"/>
              <a:tabLst>
                <a:tab pos="914400" algn="l"/>
              </a:tabLst>
              <a:defRPr/>
            </a:pPr>
            <a:r>
              <a:rPr lang="en-US">
                <a:solidFill>
                  <a:srgbClr val="000000"/>
                </a:solidFill>
                <a:latin typeface="Calibri"/>
                <a:ea typeface="Calibri"/>
                <a:cs typeface="Times New Roman"/>
              </a:rPr>
              <a:t>25 Working Group members and other stakeholders participated</a:t>
            </a:r>
            <a:endParaRPr lang="en-US" i="0" u="none" strike="noStrike" kern="1200" cap="none" spc="0" normalizeH="0" baseline="0" noProof="0">
              <a:ln>
                <a:noFill/>
              </a:ln>
              <a:solidFill>
                <a:srgbClr val="000000"/>
              </a:solidFill>
              <a:effectLst/>
              <a:uLnTx/>
              <a:uFillTx/>
              <a:latin typeface="Calibri" panose="020F0502020204030204"/>
              <a:ea typeface="Calibri"/>
              <a:cs typeface="Times New Roman"/>
            </a:endParaRPr>
          </a:p>
          <a:p>
            <a:pPr marL="742950" lvl="1" indent="-285750">
              <a:spcBef>
                <a:spcPts val="600"/>
              </a:spcBef>
              <a:buFont typeface="Calibri" panose="020F0502020204030204" pitchFamily="34" charset="0"/>
              <a:buChar char="&gt;"/>
              <a:defRPr/>
            </a:pPr>
            <a:endParaRPr lang="en-US" sz="1100" b="1">
              <a:solidFill>
                <a:srgbClr val="2AB4C8"/>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a:solidFill>
                <a:srgbClr val="333333"/>
              </a:solidFill>
              <a:ea typeface="Calibri" panose="020F0502020204030204"/>
              <a:cs typeface="Calibri"/>
            </a:endParaRPr>
          </a:p>
          <a:p>
            <a:pPr marL="285750" indent="-285750">
              <a:buFont typeface="Calibri"/>
              <a:buChar char="•"/>
              <a:defRPr/>
            </a:pPr>
            <a:r>
              <a:rPr lang="en-US">
                <a:solidFill>
                  <a:srgbClr val="333333"/>
                </a:solidFill>
                <a:ea typeface="Calibri" panose="020F0502020204030204"/>
                <a:cs typeface="Calibri"/>
              </a:rPr>
              <a:t>Representatives from key stakeholder groups (including</a:t>
            </a:r>
            <a:r>
              <a:rPr lang="en-US" i="1">
                <a:solidFill>
                  <a:srgbClr val="333333"/>
                </a:solidFill>
                <a:ea typeface="Calibri" panose="020F0502020204030204"/>
                <a:cs typeface="Calibri"/>
              </a:rPr>
              <a:t> CTC, GCCOG, SCAG, Caltrans, CEHAJ, LACI, Utilities, Ports, and Trucking Associations) </a:t>
            </a:r>
            <a:r>
              <a:rPr lang="en-US">
                <a:solidFill>
                  <a:srgbClr val="333333"/>
                </a:solidFill>
                <a:ea typeface="Calibri" panose="020F0502020204030204"/>
                <a:cs typeface="Calibri"/>
              </a:rPr>
              <a:t>discussed:</a:t>
            </a:r>
            <a:endParaRPr lang="en-US">
              <a:solidFill>
                <a:srgbClr val="000000"/>
              </a:solidFill>
              <a:ea typeface="Calibri" panose="020F0502020204030204"/>
              <a:cs typeface="Calibri"/>
            </a:endParaRPr>
          </a:p>
          <a:p>
            <a:pPr marL="742950" lvl="1" indent="-285750">
              <a:buFont typeface="Calibri"/>
              <a:buChar char="•"/>
              <a:defRPr/>
            </a:pPr>
            <a:r>
              <a:rPr lang="en-US">
                <a:solidFill>
                  <a:srgbClr val="000000"/>
                </a:solidFill>
                <a:ea typeface="Calibri" panose="020F0502020204030204"/>
                <a:cs typeface="Calibri"/>
              </a:rPr>
              <a:t>Barriers</a:t>
            </a:r>
            <a:r>
              <a:rPr lang="en-US">
                <a:solidFill>
                  <a:srgbClr val="000000"/>
                </a:solidFill>
                <a:ea typeface="+mn-lt"/>
                <a:cs typeface="+mn-lt"/>
              </a:rPr>
              <a:t> to implementation,</a:t>
            </a:r>
          </a:p>
          <a:p>
            <a:pPr marL="742950" lvl="1" indent="-285750">
              <a:buFont typeface="Calibri"/>
              <a:buChar char="•"/>
              <a:defRPr/>
            </a:pPr>
            <a:r>
              <a:rPr lang="en-US">
                <a:solidFill>
                  <a:srgbClr val="000000"/>
                </a:solidFill>
                <a:ea typeface="+mn-lt"/>
                <a:cs typeface="+mn-lt"/>
              </a:rPr>
              <a:t>Disincentives and lack of proper incentives/funding, </a:t>
            </a:r>
          </a:p>
          <a:p>
            <a:pPr marL="742950" lvl="1" indent="-285750">
              <a:buFont typeface="Calibri"/>
              <a:buChar char="•"/>
              <a:defRPr/>
            </a:pPr>
            <a:r>
              <a:rPr lang="en-US">
                <a:solidFill>
                  <a:srgbClr val="000000"/>
                </a:solidFill>
                <a:ea typeface="+mn-lt"/>
                <a:cs typeface="+mn-lt"/>
              </a:rPr>
              <a:t>The need for legislative clarity or support, and </a:t>
            </a:r>
          </a:p>
          <a:p>
            <a:pPr marL="742950" lvl="1" indent="-285750">
              <a:buFont typeface="Calibri"/>
              <a:buChar char="•"/>
              <a:defRPr/>
            </a:pPr>
            <a:r>
              <a:rPr lang="en-US">
                <a:solidFill>
                  <a:srgbClr val="000000"/>
                </a:solidFill>
                <a:ea typeface="+mn-lt"/>
                <a:cs typeface="+mn-lt"/>
              </a:rPr>
              <a:t>Other items related to ZET adoption and ZE Infrastructure implementation</a:t>
            </a:r>
          </a:p>
          <a:p>
            <a:pPr marL="742950" lvl="1" indent="-285750">
              <a:buFont typeface="Calibri"/>
              <a:buChar char="•"/>
              <a:defRPr/>
            </a:pPr>
            <a:endParaRPr lang="en-US">
              <a:cs typeface="Calibri" panose="020F0502020204030204"/>
            </a:endParaRPr>
          </a:p>
          <a:p>
            <a:pPr marL="285750" indent="-285750">
              <a:buFont typeface="Calibri"/>
              <a:buChar char="•"/>
              <a:defRPr/>
            </a:pPr>
            <a:r>
              <a:rPr lang="en-US">
                <a:cs typeface="Calibri" panose="020F0502020204030204"/>
              </a:rPr>
              <a:t>Discussions coalesced around key themes:</a:t>
            </a:r>
            <a:endParaRPr lang="en-US">
              <a:ea typeface="Calibri"/>
              <a:cs typeface="Calibri" panose="020F0502020204030204"/>
            </a:endParaRPr>
          </a:p>
          <a:p>
            <a:pPr marL="742950" lvl="1" indent="-285750">
              <a:buFont typeface="Calibri"/>
              <a:buChar char="•"/>
              <a:defRPr/>
            </a:pPr>
            <a:r>
              <a:rPr lang="en-US">
                <a:cs typeface="Calibri" panose="020F0502020204030204"/>
              </a:rPr>
              <a:t>Maintaining regional coordination to identify priority sites for ZE infrastructure development, </a:t>
            </a:r>
            <a:endParaRPr lang="en-US">
              <a:ea typeface="Calibri"/>
              <a:cs typeface="Calibri" panose="020F0502020204030204"/>
            </a:endParaRPr>
          </a:p>
          <a:p>
            <a:pPr marL="742950" lvl="1" indent="-285750">
              <a:buFont typeface="Calibri"/>
              <a:buChar char="•"/>
              <a:defRPr/>
            </a:pPr>
            <a:r>
              <a:rPr lang="en-US">
                <a:cs typeface="Calibri" panose="020F0502020204030204"/>
              </a:rPr>
              <a:t>Streamlining permitting processes for utilities, and </a:t>
            </a:r>
            <a:endParaRPr lang="en-US">
              <a:ea typeface="Calibri"/>
              <a:cs typeface="Calibri" panose="020F0502020204030204"/>
            </a:endParaRPr>
          </a:p>
          <a:p>
            <a:pPr marL="742950" lvl="1" indent="-285750">
              <a:buFont typeface="Calibri"/>
              <a:buChar char="•"/>
              <a:defRPr/>
            </a:pPr>
            <a:r>
              <a:rPr lang="en-US">
                <a:cs typeface="Calibri" panose="020F0502020204030204"/>
              </a:rPr>
              <a:t>Ensuring continued funding support for large and small fleets to transition.</a:t>
            </a:r>
            <a:endParaRPr lang="en-US"/>
          </a:p>
          <a:p>
            <a:pPr>
              <a:defRPr/>
            </a:pPr>
            <a:endParaRPr lang="en-US">
              <a:solidFill>
                <a:srgbClr val="000000"/>
              </a:solidFill>
              <a:cs typeface="Calibri"/>
            </a:endParaRPr>
          </a:p>
        </p:txBody>
      </p:sp>
    </p:spTree>
    <p:extLst>
      <p:ext uri="{BB962C8B-B14F-4D97-AF65-F5344CB8AC3E}">
        <p14:creationId xmlns:p14="http://schemas.microsoft.com/office/powerpoint/2010/main" val="2343642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30273" y="507333"/>
            <a:ext cx="9045633" cy="429145"/>
          </a:xfrm>
        </p:spPr>
        <p:txBody>
          <a:bodyPr/>
          <a:lstStyle/>
          <a:p>
            <a:r>
              <a:rPr lang="en-US" sz="2800"/>
              <a:t>ZET Legislative Platform Objective: </a:t>
            </a:r>
            <a:br>
              <a:rPr lang="en-US" sz="2800">
                <a:ea typeface="Calibri"/>
                <a:cs typeface="Calibri"/>
              </a:rPr>
            </a:br>
            <a:r>
              <a:rPr lang="en-US" sz="2800"/>
              <a:t>Supporting a Corridor First Approach</a:t>
            </a:r>
            <a:br>
              <a:rPr lang="en-US" sz="2800"/>
            </a:br>
            <a:endParaRPr lang="en-US" sz="2800">
              <a:ea typeface="Calibri"/>
              <a:cs typeface="Calibri"/>
            </a:endParaRPr>
          </a:p>
        </p:txBody>
      </p:sp>
      <p:sp>
        <p:nvSpPr>
          <p:cNvPr id="12" name="TextBox 11">
            <a:extLst>
              <a:ext uri="{FF2B5EF4-FFF2-40B4-BE49-F238E27FC236}">
                <a16:creationId xmlns:a16="http://schemas.microsoft.com/office/drawing/2014/main" id="{9AC9E1D6-C6D9-BE61-0261-11993C1E2C26}"/>
              </a:ext>
            </a:extLst>
          </p:cNvPr>
          <p:cNvSpPr txBox="1"/>
          <p:nvPr/>
        </p:nvSpPr>
        <p:spPr>
          <a:xfrm>
            <a:off x="532524" y="2369164"/>
            <a:ext cx="11113852" cy="2123658"/>
          </a:xfrm>
          <a:prstGeom prst="rect">
            <a:avLst/>
          </a:prstGeom>
          <a:noFill/>
        </p:spPr>
        <p:txBody>
          <a:bodyPr wrap="square" lIns="91440" tIns="45720" rIns="91440" bIns="45720" anchor="t">
            <a:spAutoFit/>
          </a:bodyPr>
          <a:lstStyle/>
          <a:p>
            <a:pPr algn="ctr">
              <a:defRPr/>
            </a:pPr>
            <a:r>
              <a:rPr lang="en-US" sz="4400" b="1">
                <a:solidFill>
                  <a:srgbClr val="2AB4C8"/>
                </a:solidFill>
              </a:rPr>
              <a:t>Transform the I-710/LB-ELA Study Area </a:t>
            </a:r>
            <a:endParaRPr lang="en-US" sz="4400" b="1">
              <a:solidFill>
                <a:srgbClr val="2AB4C8"/>
              </a:solidFill>
              <a:ea typeface="Calibri"/>
              <a:cs typeface="Calibri"/>
            </a:endParaRPr>
          </a:p>
          <a:p>
            <a:pPr algn="ctr">
              <a:defRPr/>
            </a:pPr>
            <a:r>
              <a:rPr lang="en-US" sz="4400" b="1">
                <a:solidFill>
                  <a:srgbClr val="2AB4C8"/>
                </a:solidFill>
              </a:rPr>
              <a:t>into the nation's first zero-emission </a:t>
            </a:r>
            <a:endParaRPr lang="en-US" sz="4400" b="1">
              <a:solidFill>
                <a:srgbClr val="2AB4C8"/>
              </a:solidFill>
              <a:ea typeface="Calibri"/>
              <a:cs typeface="Calibri"/>
            </a:endParaRPr>
          </a:p>
          <a:p>
            <a:pPr algn="ctr">
              <a:defRPr/>
            </a:pPr>
            <a:r>
              <a:rPr lang="en-US" sz="4400" b="1">
                <a:solidFill>
                  <a:srgbClr val="2AB4C8"/>
                </a:solidFill>
              </a:rPr>
              <a:t>goods movement corridor</a:t>
            </a:r>
            <a:endParaRPr lang="en-US" sz="4400" b="1">
              <a:solidFill>
                <a:srgbClr val="2AB4C8"/>
              </a:solidFill>
              <a:ea typeface="Calibri"/>
              <a:cs typeface="Calibri"/>
            </a:endParaRPr>
          </a:p>
        </p:txBody>
      </p:sp>
    </p:spTree>
    <p:extLst>
      <p:ext uri="{BB962C8B-B14F-4D97-AF65-F5344CB8AC3E}">
        <p14:creationId xmlns:p14="http://schemas.microsoft.com/office/powerpoint/2010/main" val="1150935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Guest 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9D4065A-4268-442F-86C5-4FC39ED4E38B}"/>
              </a:ext>
            </a:extLst>
          </p:cNvPr>
          <p:cNvSpPr txBox="1"/>
          <p:nvPr/>
        </p:nvSpPr>
        <p:spPr>
          <a:xfrm>
            <a:off x="2350051" y="3134294"/>
            <a:ext cx="3085253" cy="461665"/>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Hannah Walter</a:t>
            </a:r>
            <a:endParaRPr lang="en-US" sz="1400"/>
          </a:p>
        </p:txBody>
      </p:sp>
      <p:sp>
        <p:nvSpPr>
          <p:cNvPr id="9" name="TextBox 8">
            <a:extLst>
              <a:ext uri="{FF2B5EF4-FFF2-40B4-BE49-F238E27FC236}">
                <a16:creationId xmlns:a16="http://schemas.microsoft.com/office/drawing/2014/main" id="{59D4D7D0-BE5F-495B-AE30-C6BBEBAAC72D}"/>
              </a:ext>
            </a:extLst>
          </p:cNvPr>
          <p:cNvSpPr txBox="1"/>
          <p:nvPr/>
        </p:nvSpPr>
        <p:spPr>
          <a:xfrm>
            <a:off x="2303565" y="3550880"/>
            <a:ext cx="7049588" cy="646331"/>
          </a:xfrm>
          <a:prstGeom prst="rect">
            <a:avLst/>
          </a:prstGeom>
          <a:noFill/>
        </p:spPr>
        <p:txBody>
          <a:bodyPr wrap="square" lIns="91440" tIns="45720" rIns="91440" bIns="45720" rtlCol="0" anchor="t">
            <a:spAutoFit/>
          </a:bodyPr>
          <a:lstStyle/>
          <a:p>
            <a:pPr>
              <a:defRPr/>
            </a:pPr>
            <a:r>
              <a:rPr lang="en-US">
                <a:solidFill>
                  <a:srgbClr val="000000"/>
                </a:solidFill>
              </a:rPr>
              <a:t>Associate Deputy Director</a:t>
            </a:r>
            <a:br>
              <a:rPr lang="en-US"/>
            </a:br>
            <a:r>
              <a:rPr lang="en-US">
                <a:solidFill>
                  <a:srgbClr val="000000"/>
                </a:solidFill>
              </a:rPr>
              <a:t>California Transportation Commission</a:t>
            </a:r>
            <a:endParaRPr lang="en-US">
              <a:ea typeface="Calibri"/>
              <a:cs typeface="Calibri"/>
            </a:endParaRPr>
          </a:p>
        </p:txBody>
      </p:sp>
      <p:sp>
        <p:nvSpPr>
          <p:cNvPr id="5" name="TextBox 4">
            <a:extLst>
              <a:ext uri="{FF2B5EF4-FFF2-40B4-BE49-F238E27FC236}">
                <a16:creationId xmlns:a16="http://schemas.microsoft.com/office/drawing/2014/main" id="{200468BF-CE3B-D73D-976B-B1897BA6D3BF}"/>
              </a:ext>
            </a:extLst>
          </p:cNvPr>
          <p:cNvSpPr txBox="1"/>
          <p:nvPr/>
        </p:nvSpPr>
        <p:spPr>
          <a:xfrm>
            <a:off x="8239880" y="3127698"/>
            <a:ext cx="3085253" cy="461665"/>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Kayla Giese</a:t>
            </a:r>
            <a:endParaRPr lang="en-US"/>
          </a:p>
        </p:txBody>
      </p:sp>
      <p:sp>
        <p:nvSpPr>
          <p:cNvPr id="6" name="TextBox 5">
            <a:extLst>
              <a:ext uri="{FF2B5EF4-FFF2-40B4-BE49-F238E27FC236}">
                <a16:creationId xmlns:a16="http://schemas.microsoft.com/office/drawing/2014/main" id="{36FCB8DD-5A66-29D7-72ED-5A2E69FB524B}"/>
              </a:ext>
            </a:extLst>
          </p:cNvPr>
          <p:cNvSpPr txBox="1"/>
          <p:nvPr/>
        </p:nvSpPr>
        <p:spPr>
          <a:xfrm>
            <a:off x="8193394" y="3544284"/>
            <a:ext cx="7049588" cy="646331"/>
          </a:xfrm>
          <a:prstGeom prst="rect">
            <a:avLst/>
          </a:prstGeom>
          <a:noFill/>
        </p:spPr>
        <p:txBody>
          <a:bodyPr wrap="square" lIns="91440" tIns="45720" rIns="91440" bIns="45720" rtlCol="0" anchor="t">
            <a:spAutoFit/>
          </a:bodyPr>
          <a:lstStyle/>
          <a:p>
            <a:pPr>
              <a:defRPr/>
            </a:pPr>
            <a:r>
              <a:rPr lang="en-US">
                <a:solidFill>
                  <a:srgbClr val="000000"/>
                </a:solidFill>
              </a:rPr>
              <a:t>SB 671 Coordinator</a:t>
            </a:r>
            <a:br>
              <a:rPr lang="en-US"/>
            </a:br>
            <a:r>
              <a:rPr lang="en-US">
                <a:solidFill>
                  <a:srgbClr val="000000"/>
                </a:solidFill>
              </a:rPr>
              <a:t>California Transportation Commission</a:t>
            </a:r>
            <a:endParaRPr lang="en-US">
              <a:ea typeface="Calibri"/>
              <a:cs typeface="Calibri"/>
            </a:endParaRPr>
          </a:p>
        </p:txBody>
      </p:sp>
      <p:pic>
        <p:nvPicPr>
          <p:cNvPr id="10" name="Picture 9" descr="A person smiling at camera&#10;&#10;Description automatically generated">
            <a:extLst>
              <a:ext uri="{FF2B5EF4-FFF2-40B4-BE49-F238E27FC236}">
                <a16:creationId xmlns:a16="http://schemas.microsoft.com/office/drawing/2014/main" id="{81A76F30-64F9-FE47-27EF-475FD094A3B4}"/>
              </a:ext>
            </a:extLst>
          </p:cNvPr>
          <p:cNvPicPr>
            <a:picLocks noChangeAspect="1"/>
          </p:cNvPicPr>
          <p:nvPr/>
        </p:nvPicPr>
        <p:blipFill rotWithShape="1">
          <a:blip r:embed="rId3"/>
          <a:srcRect l="6599" t="7986" r="-1026" b="17014"/>
          <a:stretch/>
        </p:blipFill>
        <p:spPr>
          <a:xfrm>
            <a:off x="6371793" y="2482273"/>
            <a:ext cx="1824047" cy="2141449"/>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59637AF6-7798-CE83-2A0D-B76D0E2BA7AE}"/>
              </a:ext>
            </a:extLst>
          </p:cNvPr>
          <p:cNvPicPr>
            <a:picLocks noChangeAspect="1"/>
          </p:cNvPicPr>
          <p:nvPr/>
        </p:nvPicPr>
        <p:blipFill>
          <a:blip r:embed="rId4"/>
          <a:stretch>
            <a:fillRect/>
          </a:stretch>
        </p:blipFill>
        <p:spPr>
          <a:xfrm>
            <a:off x="472066" y="2320224"/>
            <a:ext cx="1823482" cy="2323112"/>
          </a:xfrm>
          <a:prstGeom prst="rect">
            <a:avLst/>
          </a:prstGeom>
        </p:spPr>
      </p:pic>
    </p:spTree>
    <p:extLst>
      <p:ext uri="{BB962C8B-B14F-4D97-AF65-F5344CB8AC3E}">
        <p14:creationId xmlns:p14="http://schemas.microsoft.com/office/powerpoint/2010/main" val="211542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4822279"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0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4822279"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4533989"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2585230"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1687160"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4234361"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4234361"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A76130-BE78-56BB-DAE4-C1568D9B3448}"/>
              </a:ext>
            </a:extLst>
          </p:cNvPr>
          <p:cNvSpPr/>
          <p:nvPr/>
        </p:nvSpPr>
        <p:spPr>
          <a:xfrm>
            <a:off x="2669" y="1900366"/>
            <a:ext cx="12194281" cy="4217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BF1B3F7B-7C74-7832-DC96-A3F8E699F9DE}"/>
              </a:ext>
            </a:extLst>
          </p:cNvPr>
          <p:cNvSpPr>
            <a:spLocks noGrp="1"/>
          </p:cNvSpPr>
          <p:nvPr>
            <p:ph type="title"/>
          </p:nvPr>
        </p:nvSpPr>
        <p:spPr>
          <a:xfrm>
            <a:off x="321077" y="460154"/>
            <a:ext cx="9045633" cy="429145"/>
          </a:xfrm>
        </p:spPr>
        <p:txBody>
          <a:bodyPr/>
          <a:lstStyle/>
          <a:p>
            <a:r>
              <a:rPr lang="en-US">
                <a:ea typeface="+mn-lt"/>
                <a:cs typeface="+mn-lt"/>
              </a:rPr>
              <a:t>Framing Our Discussion</a:t>
            </a:r>
            <a:br>
              <a:rPr lang="en-US">
                <a:ea typeface="+mn-lt"/>
                <a:cs typeface="+mn-lt"/>
              </a:rPr>
            </a:br>
            <a:endParaRPr lang="es-419" i="1">
              <a:ea typeface="Calibri"/>
              <a:cs typeface="Calibri"/>
            </a:endParaRPr>
          </a:p>
        </p:txBody>
      </p:sp>
      <p:sp>
        <p:nvSpPr>
          <p:cNvPr id="2" name="TextBox 1">
            <a:extLst>
              <a:ext uri="{FF2B5EF4-FFF2-40B4-BE49-F238E27FC236}">
                <a16:creationId xmlns:a16="http://schemas.microsoft.com/office/drawing/2014/main" id="{A04CC15F-5638-5D57-4464-A0C499C066BA}"/>
              </a:ext>
            </a:extLst>
          </p:cNvPr>
          <p:cNvSpPr txBox="1"/>
          <p:nvPr/>
        </p:nvSpPr>
        <p:spPr>
          <a:xfrm>
            <a:off x="518055" y="886469"/>
            <a:ext cx="11467187" cy="1815882"/>
          </a:xfrm>
          <a:prstGeom prst="rect">
            <a:avLst/>
          </a:prstGeom>
          <a:noFill/>
        </p:spPr>
        <p:txBody>
          <a:bodyPr wrap="square" lIns="91440" tIns="45720" rIns="91440" bIns="45720" rtlCol="0" anchor="t">
            <a:spAutoFit/>
          </a:bodyPr>
          <a:lstStyle/>
          <a:p>
            <a:pPr algn="ctr">
              <a:defRPr/>
            </a:pPr>
            <a:r>
              <a:rPr lang="en-US" sz="3200">
                <a:solidFill>
                  <a:srgbClr val="29B4C7"/>
                </a:solidFill>
                <a:cs typeface="Calibri"/>
              </a:rPr>
              <a:t>What are the key Barriers and Solutions to developing a zero emissions goods movement corridor</a:t>
            </a:r>
            <a:r>
              <a:rPr lang="en-US" sz="3200">
                <a:solidFill>
                  <a:srgbClr val="29B4C7"/>
                </a:solidFill>
                <a:ea typeface="+mn-lt"/>
                <a:cs typeface="+mn-lt"/>
              </a:rPr>
              <a:t>?</a:t>
            </a:r>
            <a:endParaRPr lang="en-US" sz="3200">
              <a:solidFill>
                <a:srgbClr val="29B4C7"/>
              </a:solidFill>
              <a:ea typeface="Calibri"/>
              <a:cs typeface="Calibri"/>
            </a:endParaRPr>
          </a:p>
          <a:p>
            <a:pPr>
              <a:defRPr/>
            </a:pPr>
            <a:endParaRPr lang="en-US" sz="2400" b="1">
              <a:solidFill>
                <a:srgbClr val="29B4C7"/>
              </a:solidFill>
              <a:ea typeface="Calibri"/>
              <a:cs typeface="Calibri"/>
            </a:endParaRPr>
          </a:p>
          <a:p>
            <a:pPr>
              <a:defRPr/>
            </a:pPr>
            <a:endParaRPr lang="en-US" sz="2400" b="1">
              <a:solidFill>
                <a:srgbClr val="29B4C7"/>
              </a:solidFill>
              <a:ea typeface="Calibri"/>
              <a:cs typeface="Calibri"/>
            </a:endParaRPr>
          </a:p>
        </p:txBody>
      </p:sp>
      <p:sp>
        <p:nvSpPr>
          <p:cNvPr id="7" name="Content Placeholder 2">
            <a:extLst>
              <a:ext uri="{FF2B5EF4-FFF2-40B4-BE49-F238E27FC236}">
                <a16:creationId xmlns:a16="http://schemas.microsoft.com/office/drawing/2014/main" id="{7F09EC3D-080D-C04B-B6D0-396891867CBC}"/>
              </a:ext>
            </a:extLst>
          </p:cNvPr>
          <p:cNvSpPr txBox="1">
            <a:spLocks/>
          </p:cNvSpPr>
          <p:nvPr/>
        </p:nvSpPr>
        <p:spPr>
          <a:xfrm>
            <a:off x="512178" y="3836381"/>
            <a:ext cx="1529866" cy="601982"/>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a:lnSpc>
                <a:spcPct val="90000"/>
              </a:lnSpc>
              <a:spcBef>
                <a:spcPts val="1000"/>
              </a:spcBef>
              <a:spcAft>
                <a:spcPts val="0"/>
              </a:spcAft>
              <a:buNone/>
              <a:tabLst/>
              <a:defRPr/>
            </a:pPr>
            <a:endParaRPr lang="en-US" sz="2800" b="1" i="1" u="sng">
              <a:solidFill>
                <a:srgbClr val="FFFFFF"/>
              </a:solidFill>
              <a:ea typeface="Calibri"/>
              <a:cs typeface="Calibri"/>
            </a:endParaRPr>
          </a:p>
        </p:txBody>
      </p:sp>
      <p:sp>
        <p:nvSpPr>
          <p:cNvPr id="9" name="TextBox 8">
            <a:extLst>
              <a:ext uri="{FF2B5EF4-FFF2-40B4-BE49-F238E27FC236}">
                <a16:creationId xmlns:a16="http://schemas.microsoft.com/office/drawing/2014/main" id="{0C36D27F-66BE-BE7B-1D17-22DD500D422F}"/>
              </a:ext>
            </a:extLst>
          </p:cNvPr>
          <p:cNvSpPr txBox="1"/>
          <p:nvPr/>
        </p:nvSpPr>
        <p:spPr>
          <a:xfrm>
            <a:off x="415238" y="2066114"/>
            <a:ext cx="11214864" cy="861774"/>
          </a:xfrm>
          <a:prstGeom prst="rect">
            <a:avLst/>
          </a:prstGeom>
          <a:noFill/>
        </p:spPr>
        <p:txBody>
          <a:bodyPr wrap="square" lIns="91440" tIns="45720" rIns="91440" bIns="45720" rtlCol="0" anchor="t">
            <a:spAutoFit/>
          </a:bodyPr>
          <a:lstStyle/>
          <a:p>
            <a:pPr>
              <a:defRPr/>
            </a:pPr>
            <a:r>
              <a:rPr lang="en-US" i="1">
                <a:solidFill>
                  <a:srgbClr val="FFFFFF"/>
                </a:solidFill>
                <a:ea typeface="Calibri"/>
                <a:cs typeface="Times New Roman"/>
              </a:rPr>
              <a:t>California Transportation Commission – SB671 Assessment Recommendations Draft, page 6</a:t>
            </a:r>
            <a:endParaRPr lang="en-US"/>
          </a:p>
          <a:p>
            <a:pPr marL="914400" lvl="1" indent="-457200">
              <a:buFont typeface="Arial"/>
              <a:buChar char="•"/>
              <a:defRPr/>
            </a:pPr>
            <a:endParaRPr lang="en-US" sz="1600">
              <a:solidFill>
                <a:srgbClr val="FFFFFF"/>
              </a:solidFill>
              <a:ea typeface="Calibri"/>
              <a:cs typeface="Calibri"/>
            </a:endParaRPr>
          </a:p>
          <a:p>
            <a:pPr>
              <a:defRPr/>
            </a:pPr>
            <a:endParaRPr lang="en-US" sz="1600" i="1">
              <a:solidFill>
                <a:srgbClr val="FFFFFF"/>
              </a:solidFill>
              <a:ea typeface="Calibri" panose="020F0502020204030204"/>
              <a:cs typeface="Times New Roman"/>
            </a:endParaRPr>
          </a:p>
        </p:txBody>
      </p:sp>
      <p:sp>
        <p:nvSpPr>
          <p:cNvPr id="10" name="Content Placeholder 2">
            <a:extLst>
              <a:ext uri="{FF2B5EF4-FFF2-40B4-BE49-F238E27FC236}">
                <a16:creationId xmlns:a16="http://schemas.microsoft.com/office/drawing/2014/main" id="{1501195C-2B20-0CA8-6BC2-268B56F911DF}"/>
              </a:ext>
            </a:extLst>
          </p:cNvPr>
          <p:cNvSpPr txBox="1">
            <a:spLocks/>
          </p:cNvSpPr>
          <p:nvPr/>
        </p:nvSpPr>
        <p:spPr>
          <a:xfrm>
            <a:off x="512177" y="5428390"/>
            <a:ext cx="1614534" cy="439583"/>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600" b="1" i="1" u="sng">
              <a:solidFill>
                <a:srgbClr val="FFFFFF"/>
              </a:solidFill>
              <a:latin typeface="Calibri"/>
              <a:ea typeface="Calibri"/>
              <a:cs typeface="Calibri"/>
            </a:endParaRPr>
          </a:p>
          <a:p>
            <a:pPr marL="0" marR="0" lvl="0" indent="0" algn="l" defTabSz="914400">
              <a:lnSpc>
                <a:spcPct val="90000"/>
              </a:lnSpc>
              <a:spcBef>
                <a:spcPts val="1000"/>
              </a:spcBef>
              <a:spcAft>
                <a:spcPts val="0"/>
              </a:spcAft>
              <a:buNone/>
              <a:tabLst/>
              <a:defRPr/>
            </a:pPr>
            <a:endParaRPr lang="en-US" sz="2600" i="1" u="sng">
              <a:solidFill>
                <a:srgbClr val="FFFFFF"/>
              </a:solidFill>
              <a:cs typeface="Calibri"/>
            </a:endParaRPr>
          </a:p>
        </p:txBody>
      </p:sp>
      <p:pic>
        <p:nvPicPr>
          <p:cNvPr id="5" name="Picture 4" descr="A diagram of a key solution&#10;&#10;Description automatically generated">
            <a:extLst>
              <a:ext uri="{FF2B5EF4-FFF2-40B4-BE49-F238E27FC236}">
                <a16:creationId xmlns:a16="http://schemas.microsoft.com/office/drawing/2014/main" id="{57636A1F-298B-361E-3F6B-2941FF18B7AA}"/>
              </a:ext>
            </a:extLst>
          </p:cNvPr>
          <p:cNvPicPr>
            <a:picLocks noChangeAspect="1"/>
          </p:cNvPicPr>
          <p:nvPr/>
        </p:nvPicPr>
        <p:blipFill>
          <a:blip r:embed="rId4"/>
          <a:stretch>
            <a:fillRect/>
          </a:stretch>
        </p:blipFill>
        <p:spPr>
          <a:xfrm>
            <a:off x="2091018" y="2494456"/>
            <a:ext cx="8009964" cy="3225001"/>
          </a:xfrm>
          <a:prstGeom prst="rect">
            <a:avLst/>
          </a:prstGeom>
        </p:spPr>
      </p:pic>
      <p:sp>
        <p:nvSpPr>
          <p:cNvPr id="6" name="TextBox 5">
            <a:extLst>
              <a:ext uri="{FF2B5EF4-FFF2-40B4-BE49-F238E27FC236}">
                <a16:creationId xmlns:a16="http://schemas.microsoft.com/office/drawing/2014/main" id="{A20C2C3A-4C7F-1FD7-0B6F-5AF40EE8A7CC}"/>
              </a:ext>
            </a:extLst>
          </p:cNvPr>
          <p:cNvSpPr txBox="1"/>
          <p:nvPr/>
        </p:nvSpPr>
        <p:spPr>
          <a:xfrm>
            <a:off x="2400300" y="4867275"/>
            <a:ext cx="3152775" cy="584775"/>
          </a:xfrm>
          <a:prstGeom prst="rect">
            <a:avLst/>
          </a:prstGeom>
          <a:solidFill>
            <a:srgbClr val="E9F6D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Nova"/>
                <a:ea typeface="Calibri"/>
                <a:cs typeface="Calibri"/>
              </a:rPr>
              <a:t>Complex ecosystem of potential stations and stakeholders</a:t>
            </a:r>
          </a:p>
        </p:txBody>
      </p:sp>
      <p:sp>
        <p:nvSpPr>
          <p:cNvPr id="8" name="TextBox 7">
            <a:extLst>
              <a:ext uri="{FF2B5EF4-FFF2-40B4-BE49-F238E27FC236}">
                <a16:creationId xmlns:a16="http://schemas.microsoft.com/office/drawing/2014/main" id="{661D7797-FB7F-1772-01E6-1782CB02B276}"/>
              </a:ext>
            </a:extLst>
          </p:cNvPr>
          <p:cNvSpPr txBox="1"/>
          <p:nvPr/>
        </p:nvSpPr>
        <p:spPr>
          <a:xfrm>
            <a:off x="6400800" y="4857749"/>
            <a:ext cx="3152775" cy="584775"/>
          </a:xfrm>
          <a:prstGeom prst="rect">
            <a:avLst/>
          </a:prstGeom>
          <a:solidFill>
            <a:srgbClr val="E9F6D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Nova"/>
                <a:ea typeface="Calibri"/>
                <a:cs typeface="Calibri"/>
              </a:rPr>
              <a:t>Create a central delivery team and a corridor-first approach</a:t>
            </a:r>
            <a:endParaRPr lang="en-US"/>
          </a:p>
        </p:txBody>
      </p:sp>
    </p:spTree>
    <p:extLst>
      <p:ext uri="{BB962C8B-B14F-4D97-AF65-F5344CB8AC3E}">
        <p14:creationId xmlns:p14="http://schemas.microsoft.com/office/powerpoint/2010/main" val="633586802"/>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Key Barriers and Solutions Summary</a:t>
            </a:r>
            <a:endParaRPr lang="en-US" sz="2800">
              <a:ea typeface="Calibri"/>
              <a:cs typeface="Calibri"/>
            </a:endParaRPr>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1633434528"/>
              </p:ext>
            </p:extLst>
          </p:nvPr>
        </p:nvGraphicFramePr>
        <p:xfrm>
          <a:off x="175926" y="1009532"/>
          <a:ext cx="11726772" cy="5123906"/>
        </p:xfrm>
        <a:graphic>
          <a:graphicData uri="http://schemas.openxmlformats.org/drawingml/2006/table">
            <a:tbl>
              <a:tblPr firstRow="1" bandRow="1">
                <a:tableStyleId>{5C22544A-7EE6-4342-B048-85BDC9FD1C3A}</a:tableStyleId>
              </a:tblPr>
              <a:tblGrid>
                <a:gridCol w="2386235">
                  <a:extLst>
                    <a:ext uri="{9D8B030D-6E8A-4147-A177-3AD203B41FA5}">
                      <a16:colId xmlns:a16="http://schemas.microsoft.com/office/drawing/2014/main" val="3566144673"/>
                    </a:ext>
                  </a:extLst>
                </a:gridCol>
                <a:gridCol w="9340537">
                  <a:extLst>
                    <a:ext uri="{9D8B030D-6E8A-4147-A177-3AD203B41FA5}">
                      <a16:colId xmlns:a16="http://schemas.microsoft.com/office/drawing/2014/main" val="2157788529"/>
                    </a:ext>
                  </a:extLst>
                </a:gridCol>
              </a:tblGrid>
              <a:tr h="690453">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1056409">
                <a:tc>
                  <a:txBody>
                    <a:bodyPr/>
                    <a:lstStyle/>
                    <a:p>
                      <a:r>
                        <a:rPr lang="en-US" sz="2400" b="1"/>
                        <a:t>Timing</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Calibri"/>
                        </a:rPr>
                        <a:t>Support efforts to streamline clean freight infrastructure development </a:t>
                      </a:r>
                    </a:p>
                    <a:p>
                      <a:pPr marL="342900" lvl="0" indent="-342900">
                        <a:buFont typeface="Arial"/>
                        <a:buChar char="•"/>
                      </a:pPr>
                      <a:r>
                        <a:rPr lang="en-US" sz="1600" b="0" i="1" u="none" strike="noStrike" noProof="0">
                          <a:solidFill>
                            <a:srgbClr val="000000"/>
                          </a:solidFill>
                          <a:latin typeface="Calibri"/>
                        </a:rPr>
                        <a:t>Identify opportunities to increase speed of delivery of clean freight infrastructure</a:t>
                      </a:r>
                    </a:p>
                    <a:p>
                      <a:pPr marL="342900" lvl="0" indent="-342900">
                        <a:buFont typeface="Arial"/>
                        <a:buChar char="•"/>
                      </a:pPr>
                      <a:r>
                        <a:rPr lang="en-US" sz="1600" b="0" i="1" u="none" strike="noStrike" noProof="0">
                          <a:solidFill>
                            <a:srgbClr val="000000"/>
                          </a:solidFill>
                          <a:latin typeface="Calibri"/>
                        </a:rPr>
                        <a:t>Foster standardized approach and timing for permitting and approval processes</a:t>
                      </a:r>
                    </a:p>
                  </a:txBody>
                  <a:tcPr/>
                </a:tc>
                <a:extLst>
                  <a:ext uri="{0D108BD9-81ED-4DB2-BD59-A6C34878D82A}">
                    <a16:rowId xmlns:a16="http://schemas.microsoft.com/office/drawing/2014/main" val="2850370011"/>
                  </a:ext>
                </a:extLst>
              </a:tr>
              <a:tr h="1887681">
                <a:tc>
                  <a:txBody>
                    <a:bodyPr/>
                    <a:lstStyle/>
                    <a:p>
                      <a:r>
                        <a:rPr lang="en-US" sz="2400" b="1"/>
                        <a:t>Money</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Calibri"/>
                        </a:rPr>
                        <a:t>Support fleet owners with the costs of transition to ZE technology </a:t>
                      </a:r>
                    </a:p>
                    <a:p>
                      <a:pPr marL="342900" lvl="0" indent="-342900">
                        <a:buFont typeface="Arial"/>
                        <a:buChar char="•"/>
                      </a:pPr>
                      <a:r>
                        <a:rPr lang="en-US" sz="1600" b="0" i="1" u="none" strike="noStrike" noProof="0">
                          <a:solidFill>
                            <a:srgbClr val="000000"/>
                          </a:solidFill>
                          <a:latin typeface="Calibri"/>
                        </a:rPr>
                        <a:t>Align funding programs to support the transition</a:t>
                      </a:r>
                    </a:p>
                    <a:p>
                      <a:pPr marL="342900" lvl="0" indent="-342900">
                        <a:buFont typeface="Arial"/>
                        <a:buChar char="•"/>
                      </a:pPr>
                      <a:r>
                        <a:rPr lang="en-US" sz="1600" b="0" i="1" u="none" strike="noStrike" noProof="0">
                          <a:solidFill>
                            <a:srgbClr val="000000"/>
                          </a:solidFill>
                          <a:latin typeface="Calibri"/>
                        </a:rPr>
                        <a:t>Ensure appropriate access to infrastructure for all freight types and movers across early minimum viable network</a:t>
                      </a:r>
                    </a:p>
                    <a:p>
                      <a:pPr marL="342900" lvl="0" indent="-342900">
                        <a:buFont typeface="Arial"/>
                        <a:buChar char="•"/>
                      </a:pPr>
                      <a:r>
                        <a:rPr lang="en-US" sz="1600" b="0" i="1" u="none" strike="noStrike" noProof="0">
                          <a:solidFill>
                            <a:srgbClr val="000000"/>
                          </a:solidFill>
                          <a:latin typeface="Calibri"/>
                        </a:rPr>
                        <a:t>Support local jurisdictions in identifying funding opportunities to assist with increased need for street maintenance </a:t>
                      </a:r>
                    </a:p>
                  </a:txBody>
                  <a:tcPr/>
                </a:tc>
                <a:extLst>
                  <a:ext uri="{0D108BD9-81ED-4DB2-BD59-A6C34878D82A}">
                    <a16:rowId xmlns:a16="http://schemas.microsoft.com/office/drawing/2014/main" val="3736659873"/>
                  </a:ext>
                </a:extLst>
              </a:tr>
              <a:tr h="1489363">
                <a:tc>
                  <a:txBody>
                    <a:bodyPr/>
                    <a:lstStyle/>
                    <a:p>
                      <a:r>
                        <a:rPr lang="en-US" sz="2400" b="1"/>
                        <a:t>People</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Calibri"/>
                        </a:rPr>
                        <a:t>Create a corridor-first approach </a:t>
                      </a:r>
                    </a:p>
                    <a:p>
                      <a:pPr marL="342900" lvl="0" indent="-342900">
                        <a:buFont typeface="Arial"/>
                        <a:buChar char="•"/>
                      </a:pPr>
                      <a:r>
                        <a:rPr lang="en-US" sz="1600" b="0" i="1" u="none" strike="noStrike" noProof="0">
                          <a:solidFill>
                            <a:srgbClr val="000000"/>
                          </a:solidFill>
                          <a:latin typeface="Calibri"/>
                        </a:rPr>
                        <a:t>Support an “ecosystem approach” to corridor development to ensure coordination &amp; timeliness</a:t>
                      </a:r>
                    </a:p>
                    <a:p>
                      <a:pPr marL="342900" lvl="0" indent="-342900">
                        <a:buFont typeface="Arial"/>
                        <a:buChar char="•"/>
                      </a:pPr>
                      <a:r>
                        <a:rPr lang="en-US" sz="1600" b="0" i="1" u="none" strike="noStrike" noProof="0">
                          <a:solidFill>
                            <a:srgbClr val="000000"/>
                          </a:solidFill>
                          <a:latin typeface="Calibri"/>
                        </a:rPr>
                        <a:t>Coordinate funding and project delivery opportunities (e.g. innovative public private partnership opportunities; reduction of public support once demand established)</a:t>
                      </a:r>
                    </a:p>
                  </a:txBody>
                  <a:tcPr/>
                </a:tc>
                <a:extLst>
                  <a:ext uri="{0D108BD9-81ED-4DB2-BD59-A6C34878D82A}">
                    <a16:rowId xmlns:a16="http://schemas.microsoft.com/office/drawing/2014/main" val="2980134216"/>
                  </a:ext>
                </a:extLst>
              </a:tr>
            </a:tbl>
          </a:graphicData>
        </a:graphic>
      </p:graphicFrame>
    </p:spTree>
    <p:extLst>
      <p:ext uri="{BB962C8B-B14F-4D97-AF65-F5344CB8AC3E}">
        <p14:creationId xmlns:p14="http://schemas.microsoft.com/office/powerpoint/2010/main" val="1828393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391315775"/>
              </p:ext>
            </p:extLst>
          </p:nvPr>
        </p:nvGraphicFramePr>
        <p:xfrm>
          <a:off x="300653" y="974530"/>
          <a:ext cx="11510082" cy="1351072"/>
        </p:xfrm>
        <a:graphic>
          <a:graphicData uri="http://schemas.openxmlformats.org/drawingml/2006/table">
            <a:tbl>
              <a:tblPr firstRow="1" bandRow="1">
                <a:tableStyleId>{5C22544A-7EE6-4342-B048-85BDC9FD1C3A}</a:tableStyleId>
              </a:tblPr>
              <a:tblGrid>
                <a:gridCol w="2018933">
                  <a:extLst>
                    <a:ext uri="{9D8B030D-6E8A-4147-A177-3AD203B41FA5}">
                      <a16:colId xmlns:a16="http://schemas.microsoft.com/office/drawing/2014/main" val="3566144673"/>
                    </a:ext>
                  </a:extLst>
                </a:gridCol>
                <a:gridCol w="9491149">
                  <a:extLst>
                    <a:ext uri="{9D8B030D-6E8A-4147-A177-3AD203B41FA5}">
                      <a16:colId xmlns:a16="http://schemas.microsoft.com/office/drawing/2014/main" val="2157788529"/>
                    </a:ext>
                  </a:extLst>
                </a:gridCol>
              </a:tblGrid>
              <a:tr h="650032">
                <a:tc>
                  <a:txBody>
                    <a:bodyPr/>
                    <a:lstStyle/>
                    <a:p>
                      <a:pPr lvl="0">
                        <a:buNone/>
                      </a:pPr>
                      <a:r>
                        <a:rPr lang="en-US" sz="2800"/>
                        <a:t>Issue</a:t>
                      </a:r>
                      <a:endParaRPr lang="en-US"/>
                    </a:p>
                  </a:txBody>
                  <a:tcPr/>
                </a:tc>
                <a:tc>
                  <a:txBody>
                    <a:bodyPr/>
                    <a:lstStyle/>
                    <a:p>
                      <a:r>
                        <a:rPr lang="en-US" sz="2800"/>
                        <a:t>Principle</a:t>
                      </a:r>
                      <a:endParaRPr lang="en-US"/>
                    </a:p>
                  </a:txBody>
                  <a:tcPr/>
                </a:tc>
                <a:extLst>
                  <a:ext uri="{0D108BD9-81ED-4DB2-BD59-A6C34878D82A}">
                    <a16:rowId xmlns:a16="http://schemas.microsoft.com/office/drawing/2014/main" val="567115807"/>
                  </a:ext>
                </a:extLst>
              </a:tr>
              <a:tr h="535991">
                <a:tc>
                  <a:txBody>
                    <a:bodyPr/>
                    <a:lstStyle/>
                    <a:p>
                      <a:r>
                        <a:rPr lang="en-US" sz="2400" b="1"/>
                        <a:t>People</a:t>
                      </a:r>
                      <a:endParaRPr lang="en-US"/>
                    </a:p>
                  </a:txBody>
                  <a:tcPr/>
                </a:tc>
                <a:tc>
                  <a:txBody>
                    <a:bodyPr/>
                    <a:lstStyle/>
                    <a:p>
                      <a:pPr lvl="0" algn="l">
                        <a:lnSpc>
                          <a:spcPct val="100000"/>
                        </a:lnSpc>
                        <a:spcBef>
                          <a:spcPts val="0"/>
                        </a:spcBef>
                        <a:spcAft>
                          <a:spcPts val="0"/>
                        </a:spcAft>
                        <a:buNone/>
                      </a:pPr>
                      <a:r>
                        <a:rPr lang="en-US" sz="2400" b="1" i="0" u="none" strike="noStrike" noProof="0">
                          <a:solidFill>
                            <a:srgbClr val="000000"/>
                          </a:solidFill>
                          <a:latin typeface="Calibri"/>
                        </a:rPr>
                        <a:t>Create a corridor-first approach </a:t>
                      </a:r>
                      <a:endParaRPr lang="en-US" sz="2400">
                        <a:latin typeface="Calibri"/>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301984" y="3525875"/>
            <a:ext cx="981589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ea typeface="+mn-lt"/>
              <a:cs typeface="+mn-lt"/>
            </a:endParaRPr>
          </a:p>
          <a:p>
            <a:pPr algn="l"/>
            <a:endParaRPr lang="en-US">
              <a:ea typeface="Calibri"/>
              <a:cs typeface="Calibri"/>
            </a:endParaRPr>
          </a:p>
        </p:txBody>
      </p:sp>
      <p:graphicFrame>
        <p:nvGraphicFramePr>
          <p:cNvPr id="7" name="Table 6">
            <a:extLst>
              <a:ext uri="{FF2B5EF4-FFF2-40B4-BE49-F238E27FC236}">
                <a16:creationId xmlns:a16="http://schemas.microsoft.com/office/drawing/2014/main" id="{70A1645B-1E82-EDD0-C9B2-8F0E3A1907F6}"/>
              </a:ext>
            </a:extLst>
          </p:cNvPr>
          <p:cNvGraphicFramePr>
            <a:graphicFrameLocks noGrp="1"/>
          </p:cNvGraphicFramePr>
          <p:nvPr>
            <p:extLst>
              <p:ext uri="{D42A27DB-BD31-4B8C-83A1-F6EECF244321}">
                <p14:modId xmlns:p14="http://schemas.microsoft.com/office/powerpoint/2010/main" val="2934145060"/>
              </p:ext>
            </p:extLst>
          </p:nvPr>
        </p:nvGraphicFramePr>
        <p:xfrm>
          <a:off x="301510" y="2318892"/>
          <a:ext cx="2155370" cy="3139440"/>
        </p:xfrm>
        <a:graphic>
          <a:graphicData uri="http://schemas.openxmlformats.org/drawingml/2006/table">
            <a:tbl>
              <a:tblPr firstRow="1" bandRow="1">
                <a:tableStyleId>{2D5ABB26-0587-4C30-8999-92F81FD0307C}</a:tableStyleId>
              </a:tblPr>
              <a:tblGrid>
                <a:gridCol w="2155370">
                  <a:extLst>
                    <a:ext uri="{9D8B030D-6E8A-4147-A177-3AD203B41FA5}">
                      <a16:colId xmlns:a16="http://schemas.microsoft.com/office/drawing/2014/main" val="846890844"/>
                    </a:ext>
                  </a:extLst>
                </a:gridCol>
              </a:tblGrid>
              <a:tr h="2580691">
                <a:tc>
                  <a:txBody>
                    <a:bodyPr/>
                    <a:lstStyle/>
                    <a:p>
                      <a:pPr rtl="0" fontAlgn="base"/>
                      <a:r>
                        <a:rPr lang="en-US" sz="2400" b="0" i="1" u="none" strike="noStrike" noProof="0">
                          <a:solidFill>
                            <a:srgbClr val="2AB4C8"/>
                          </a:solidFill>
                          <a:effectLst/>
                          <a:latin typeface="Calibri"/>
                        </a:rPr>
                        <a:t>Support an “ecosystem approach” </a:t>
                      </a:r>
                    </a:p>
                    <a:p>
                      <a:pPr rtl="0" fontAlgn="base"/>
                      <a:r>
                        <a:rPr lang="en-US" sz="2400" b="0" i="1" u="none" strike="noStrike" noProof="0">
                          <a:solidFill>
                            <a:srgbClr val="2AB4C8"/>
                          </a:solidFill>
                          <a:effectLst/>
                          <a:latin typeface="Calibri"/>
                        </a:rPr>
                        <a:t>to corridor development </a:t>
                      </a:r>
                    </a:p>
                    <a:p>
                      <a:pPr rtl="0" fontAlgn="base"/>
                      <a:r>
                        <a:rPr lang="en-US" sz="2400" b="0" i="1" u="none" strike="noStrike" noProof="0">
                          <a:solidFill>
                            <a:srgbClr val="2AB4C8"/>
                          </a:solidFill>
                          <a:effectLst/>
                          <a:latin typeface="Calibri"/>
                        </a:rPr>
                        <a:t>to ensure coordination </a:t>
                      </a:r>
                    </a:p>
                    <a:p>
                      <a:pPr rtl="0" fontAlgn="base"/>
                      <a:r>
                        <a:rPr lang="en-US" sz="2400" b="0" i="1" u="none" strike="noStrike" noProof="0">
                          <a:solidFill>
                            <a:srgbClr val="2AB4C8"/>
                          </a:solidFill>
                          <a:effectLst/>
                          <a:latin typeface="Calibri"/>
                        </a:rPr>
                        <a:t>&amp; timeliness</a:t>
                      </a:r>
                      <a:r>
                        <a:rPr lang="en-US" sz="3200" i="1">
                          <a:solidFill>
                            <a:srgbClr val="2AB4C8"/>
                          </a:solidFill>
                          <a:effectLst/>
                          <a:latin typeface="WordVisiPilcrow_MSFontService"/>
                        </a:rPr>
                        <a:t> ​</a:t>
                      </a:r>
                    </a:p>
                  </a:txBody>
                  <a:tcPr>
                    <a:lnL w="0">
                      <a:noFill/>
                    </a:lnL>
                    <a:lnR w="0">
                      <a:noFill/>
                    </a:lnR>
                    <a:lnT w="0">
                      <a:noFill/>
                    </a:lnT>
                    <a:lnB w="0">
                      <a:noFill/>
                    </a:lnB>
                  </a:tcPr>
                </a:tc>
                <a:extLst>
                  <a:ext uri="{0D108BD9-81ED-4DB2-BD59-A6C34878D82A}">
                    <a16:rowId xmlns:a16="http://schemas.microsoft.com/office/drawing/2014/main" val="1063714551"/>
                  </a:ext>
                </a:extLst>
              </a:tr>
            </a:tbl>
          </a:graphicData>
        </a:graphic>
      </p:graphicFrame>
      <p:sp>
        <p:nvSpPr>
          <p:cNvPr id="5" name="TextBox 4">
            <a:extLst>
              <a:ext uri="{FF2B5EF4-FFF2-40B4-BE49-F238E27FC236}">
                <a16:creationId xmlns:a16="http://schemas.microsoft.com/office/drawing/2014/main" id="{AB1C1E15-5A88-9293-1F27-C7A687E98886}"/>
              </a:ext>
            </a:extLst>
          </p:cNvPr>
          <p:cNvSpPr txBox="1"/>
          <p:nvPr/>
        </p:nvSpPr>
        <p:spPr>
          <a:xfrm>
            <a:off x="2301350" y="2389062"/>
            <a:ext cx="9508005"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Calibri"/>
                <a:ea typeface="Calibri"/>
                <a:cs typeface="Calibri"/>
              </a:rPr>
              <a:t>Coalesce around existing sites and available resources to coordinate and prioritize site development. This should be done concurrently with conducting Phase I feasibility studies to account for longer term plans beyond the next 5-7 years. (Caltrans/SCAG)</a:t>
            </a:r>
          </a:p>
          <a:p>
            <a:endParaRPr lang="en-US" sz="1400">
              <a:highlight>
                <a:srgbClr val="FFFF00"/>
              </a:highlight>
              <a:latin typeface="Calibri"/>
              <a:ea typeface="Calibri"/>
              <a:cs typeface="Calibri"/>
            </a:endParaRPr>
          </a:p>
          <a:p>
            <a:pPr marL="285750" indent="-285750">
              <a:buFont typeface="Arial"/>
              <a:buChar char="•"/>
            </a:pPr>
            <a:r>
              <a:rPr lang="en-US" sz="1400">
                <a:latin typeface="Calibri"/>
                <a:ea typeface="Calibri"/>
                <a:cs typeface="Calibri"/>
              </a:rPr>
              <a:t>Work directly with local jurisdictions to understand land-use policies, identify available land for infrastructure deployment, and establish preferred truck patterns. (GCCOG)</a:t>
            </a:r>
            <a:endParaRPr lang="en-US" sz="1400">
              <a:ea typeface="Calibri"/>
              <a:cs typeface="Calibri"/>
            </a:endParaRPr>
          </a:p>
          <a:p>
            <a:endParaRPr lang="en-US" sz="1400">
              <a:latin typeface="Calibri"/>
              <a:ea typeface="Calibri"/>
              <a:cs typeface="Calibri"/>
            </a:endParaRPr>
          </a:p>
          <a:p>
            <a:pPr marL="285750" indent="-285750">
              <a:buFont typeface="Arial"/>
              <a:buChar char="•"/>
            </a:pPr>
            <a:r>
              <a:rPr lang="en-US" sz="1400">
                <a:latin typeface="Calibri"/>
                <a:ea typeface="Calibri"/>
                <a:cs typeface="Calibri"/>
              </a:rPr>
              <a:t>Work with local communities to determine what to do with available parcels of land. (CEHAJ)</a:t>
            </a:r>
            <a:endParaRPr lang="en-US" sz="1400">
              <a:ea typeface="Calibri" panose="020F0502020204030204"/>
              <a:cs typeface="Calibri" panose="020F0502020204030204"/>
            </a:endParaRPr>
          </a:p>
          <a:p>
            <a:endParaRPr lang="en-US" sz="1400">
              <a:latin typeface="Calibri" panose="020F0502020204030204"/>
              <a:ea typeface="Calibri" panose="020F0502020204030204"/>
              <a:cs typeface="Calibri" panose="020F0502020204030204"/>
            </a:endParaRPr>
          </a:p>
          <a:p>
            <a:pPr marL="285750" indent="-285750">
              <a:buFont typeface="Arial"/>
              <a:buChar char="•"/>
            </a:pPr>
            <a:r>
              <a:rPr lang="en-US" sz="1400">
                <a:latin typeface="Calibri" panose="020F0502020204030204"/>
                <a:ea typeface="Calibri" panose="020F0502020204030204"/>
                <a:cs typeface="Calibri" panose="020F0502020204030204"/>
              </a:rPr>
              <a:t>Coordinate and collaborate with regional stakeholders, including private companies, to understand the process of site development and implementation (Caltrans/SCAG)</a:t>
            </a:r>
          </a:p>
          <a:p>
            <a:endParaRPr lang="en-US" sz="1400">
              <a:latin typeface="Calibri" panose="020F0502020204030204"/>
              <a:ea typeface="Calibri" panose="020F0502020204030204"/>
              <a:cs typeface="Calibri" panose="020F0502020204030204"/>
            </a:endParaRPr>
          </a:p>
          <a:p>
            <a:pPr marL="285750" indent="-285750">
              <a:buFont typeface="Arial"/>
              <a:buChar char="•"/>
            </a:pPr>
            <a:r>
              <a:rPr lang="en-US" sz="1400">
                <a:latin typeface="Calibri" panose="020F0502020204030204"/>
                <a:ea typeface="Calibri" panose="020F0502020204030204"/>
                <a:cs typeface="Calibri" panose="020F0502020204030204"/>
              </a:rPr>
              <a:t>Engage private companies who are intimately aware of the processes of site development and implementation (Caltrans/SCAG)</a:t>
            </a:r>
          </a:p>
          <a:p>
            <a:endParaRPr lang="en-US" sz="1400">
              <a:latin typeface="Calibri" panose="020F0502020204030204"/>
              <a:ea typeface="Calibri" panose="020F0502020204030204"/>
              <a:cs typeface="Calibri" panose="020F0502020204030204"/>
            </a:endParaRPr>
          </a:p>
          <a:p>
            <a:pPr marL="285750" indent="-285750">
              <a:buFont typeface="Arial"/>
              <a:buChar char="•"/>
            </a:pPr>
            <a:r>
              <a:rPr lang="en-US" sz="1400">
                <a:latin typeface="Calibri" panose="020F0502020204030204"/>
                <a:ea typeface="Calibri" panose="020F0502020204030204"/>
                <a:cs typeface="Calibri" panose="020F0502020204030204"/>
              </a:rPr>
              <a:t>Establish a small forum for continued conversations (3-4 times a year) among key agencies to coordinate and optimize site development across the region. Potential group members include AQMD, CEC, CT, HTA, LACI, Metro, MSRC, POLA, POLB, and SCAG. (Caltrans/SCAG)</a:t>
            </a:r>
          </a:p>
          <a:p>
            <a:pPr marL="285750" indent="-285750">
              <a:buFont typeface="Arial"/>
              <a:buChar char="•"/>
            </a:pPr>
            <a:endParaRPr lang="en-US" sz="1400">
              <a:latin typeface="Calibri" panose="020F0502020204030204"/>
              <a:ea typeface="Calibri" panose="020F0502020204030204"/>
              <a:cs typeface="Calibri" panose="020F0502020204030204"/>
            </a:endParaRPr>
          </a:p>
          <a:p>
            <a:pPr marL="285750" indent="-285750">
              <a:buFont typeface="Arial"/>
              <a:buChar char="•"/>
            </a:pPr>
            <a:endParaRPr lang="en-US" sz="1400">
              <a:latin typeface="WordVisi_MSFontService"/>
              <a:ea typeface="Calibri"/>
              <a:cs typeface="Calibri"/>
            </a:endParaRPr>
          </a:p>
          <a:p>
            <a:pPr marL="285750" indent="-285750">
              <a:buFont typeface="Arial"/>
              <a:buChar char="•"/>
            </a:pPr>
            <a:endParaRPr lang="en-US" sz="1400">
              <a:latin typeface="Calibri" panose="020F0502020204030204"/>
              <a:ea typeface="Calibri"/>
              <a:cs typeface="Calibri"/>
            </a:endParaRPr>
          </a:p>
        </p:txBody>
      </p:sp>
    </p:spTree>
    <p:extLst>
      <p:ext uri="{BB962C8B-B14F-4D97-AF65-F5344CB8AC3E}">
        <p14:creationId xmlns:p14="http://schemas.microsoft.com/office/powerpoint/2010/main" val="859745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1648737398"/>
              </p:ext>
            </p:extLst>
          </p:nvPr>
        </p:nvGraphicFramePr>
        <p:xfrm>
          <a:off x="175926" y="1087973"/>
          <a:ext cx="11823254" cy="1746862"/>
        </p:xfrm>
        <a:graphic>
          <a:graphicData uri="http://schemas.openxmlformats.org/drawingml/2006/table">
            <a:tbl>
              <a:tblPr firstRow="1" bandRow="1">
                <a:tableStyleId>{5C22544A-7EE6-4342-B048-85BDC9FD1C3A}</a:tableStyleId>
              </a:tblPr>
              <a:tblGrid>
                <a:gridCol w="1893077">
                  <a:extLst>
                    <a:ext uri="{9D8B030D-6E8A-4147-A177-3AD203B41FA5}">
                      <a16:colId xmlns:a16="http://schemas.microsoft.com/office/drawing/2014/main" val="3566144673"/>
                    </a:ext>
                  </a:extLst>
                </a:gridCol>
                <a:gridCol w="9930177">
                  <a:extLst>
                    <a:ext uri="{9D8B030D-6E8A-4147-A177-3AD203B41FA5}">
                      <a16:colId xmlns:a16="http://schemas.microsoft.com/office/drawing/2014/main" val="2157788529"/>
                    </a:ext>
                  </a:extLst>
                </a:gridCol>
              </a:tblGrid>
              <a:tr h="690453">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1056409">
                <a:tc>
                  <a:txBody>
                    <a:bodyPr/>
                    <a:lstStyle/>
                    <a:p>
                      <a:r>
                        <a:rPr lang="en-US" sz="2400" b="1"/>
                        <a:t>Timing</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Calibri"/>
                        </a:rPr>
                        <a:t>Support efforts to streamline clean freight infrastructure development </a:t>
                      </a:r>
                      <a:endParaRPr lang="en-US" sz="1600" b="0" i="1" u="none" strike="noStrike" noProof="0">
                        <a:solidFill>
                          <a:srgbClr val="000000"/>
                        </a:solidFill>
                        <a:latin typeface="Calibri"/>
                      </a:endParaRP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45707" y="2839616"/>
            <a:ext cx="11569957" cy="1117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6" name="Table 5">
            <a:extLst>
              <a:ext uri="{FF2B5EF4-FFF2-40B4-BE49-F238E27FC236}">
                <a16:creationId xmlns:a16="http://schemas.microsoft.com/office/drawing/2014/main" id="{158619B1-F91D-FF54-6260-169C656682FF}"/>
              </a:ext>
            </a:extLst>
          </p:cNvPr>
          <p:cNvGraphicFramePr>
            <a:graphicFrameLocks noGrp="1"/>
          </p:cNvGraphicFramePr>
          <p:nvPr>
            <p:extLst>
              <p:ext uri="{D42A27DB-BD31-4B8C-83A1-F6EECF244321}">
                <p14:modId xmlns:p14="http://schemas.microsoft.com/office/powerpoint/2010/main" val="3853079098"/>
              </p:ext>
            </p:extLst>
          </p:nvPr>
        </p:nvGraphicFramePr>
        <p:xfrm>
          <a:off x="156882" y="2229970"/>
          <a:ext cx="11838792" cy="4572000"/>
        </p:xfrm>
        <a:graphic>
          <a:graphicData uri="http://schemas.openxmlformats.org/drawingml/2006/table">
            <a:tbl>
              <a:tblPr firstRow="1" bandRow="1">
                <a:tableStyleId>{5C22544A-7EE6-4342-B048-85BDC9FD1C3A}</a:tableStyleId>
              </a:tblPr>
              <a:tblGrid>
                <a:gridCol w="1892871">
                  <a:extLst>
                    <a:ext uri="{9D8B030D-6E8A-4147-A177-3AD203B41FA5}">
                      <a16:colId xmlns:a16="http://schemas.microsoft.com/office/drawing/2014/main" val="3114926003"/>
                    </a:ext>
                  </a:extLst>
                </a:gridCol>
                <a:gridCol w="9945921">
                  <a:extLst>
                    <a:ext uri="{9D8B030D-6E8A-4147-A177-3AD203B41FA5}">
                      <a16:colId xmlns:a16="http://schemas.microsoft.com/office/drawing/2014/main" val="1427345126"/>
                    </a:ext>
                  </a:extLst>
                </a:gridCol>
              </a:tblGrid>
              <a:tr h="3329991">
                <a:tc>
                  <a:txBody>
                    <a:bodyPr/>
                    <a:lstStyle/>
                    <a:p>
                      <a:pPr fontAlgn="t"/>
                      <a:endParaRPr lang="en-US" sz="2400" b="0" i="1">
                        <a:solidFill>
                          <a:schemeClr val="accent1"/>
                        </a:solidFill>
                        <a:effectLst/>
                        <a:latin typeface="Calibri" panose="020F0502020204030204" pitchFamily="34" charset="0"/>
                        <a:cs typeface="Calibri" panose="020F0502020204030204" pitchFamily="34" charset="0"/>
                      </a:endParaRPr>
                    </a:p>
                    <a:p>
                      <a:pPr fontAlgn="t"/>
                      <a:r>
                        <a:rPr lang="en-US" sz="2400" b="0" i="1">
                          <a:solidFill>
                            <a:schemeClr val="accent1"/>
                          </a:solidFill>
                          <a:effectLst/>
                          <a:latin typeface="Calibri"/>
                          <a:cs typeface="Calibri"/>
                        </a:rPr>
                        <a:t>Identify opportunities to increase speed </a:t>
                      </a:r>
                    </a:p>
                    <a:p>
                      <a:pPr lvl="0">
                        <a:buNone/>
                      </a:pPr>
                      <a:r>
                        <a:rPr lang="en-US" sz="2400" b="0" i="1">
                          <a:solidFill>
                            <a:schemeClr val="accent1"/>
                          </a:solidFill>
                          <a:effectLst/>
                          <a:latin typeface="Calibri"/>
                          <a:cs typeface="Calibri"/>
                        </a:rPr>
                        <a:t>of delivery of clean freight infrastructure </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marL="171450" indent="-171450" algn="l" fontAlgn="t">
                        <a:buFont typeface="Arial"/>
                        <a:buChar char="•"/>
                      </a:pPr>
                      <a:r>
                        <a:rPr lang="en-US" sz="1400" b="0" i="0">
                          <a:solidFill>
                            <a:schemeClr val="tx1"/>
                          </a:solidFill>
                          <a:effectLst/>
                          <a:latin typeface="Calibri"/>
                        </a:rPr>
                        <a:t>A central delivery team should be created to coordinate state and local stakeholders and carry out recommendations and shorten the station development timeframe. (CTC) </a:t>
                      </a:r>
                    </a:p>
                    <a:p>
                      <a:pPr marL="171450" lvl="0" indent="-171450" algn="l">
                        <a:buFont typeface="Arial"/>
                        <a:buChar char="•"/>
                      </a:pPr>
                      <a:endParaRPr lang="en-US" sz="1400" b="0" i="0">
                        <a:solidFill>
                          <a:schemeClr val="tx1"/>
                        </a:solidFill>
                        <a:effectLst/>
                        <a:latin typeface="Calibri"/>
                      </a:endParaRPr>
                    </a:p>
                    <a:p>
                      <a:pPr marL="171450" lvl="0" indent="-171450" algn="l">
                        <a:buFont typeface="Arial"/>
                        <a:buChar char="•"/>
                      </a:pPr>
                      <a:r>
                        <a:rPr lang="en-US" sz="1400" b="0" i="0" u="none" strike="noStrike" noProof="0">
                          <a:solidFill>
                            <a:schemeClr val="tx1"/>
                          </a:solidFill>
                          <a:effectLst/>
                          <a:latin typeface="Calibri"/>
                        </a:rPr>
                        <a:t>Increase coordination among transportation agencies, the freight industry, and utilities to improve the efficiency of infrastructure development. (SCE) </a:t>
                      </a:r>
                    </a:p>
                    <a:p>
                      <a:pPr marL="171450" lvl="0" indent="-171450" algn="l">
                        <a:buFont typeface="Arial"/>
                        <a:buChar char="•"/>
                      </a:pPr>
                      <a:endParaRPr lang="en-US" sz="1400" b="0" i="0" u="none" strike="noStrike" noProof="0">
                        <a:solidFill>
                          <a:schemeClr val="tx1"/>
                        </a:solidFill>
                        <a:effectLst/>
                        <a:latin typeface="Calibri"/>
                      </a:endParaRPr>
                    </a:p>
                    <a:p>
                      <a:pPr marL="171450" lvl="0" indent="-171450" algn="l">
                        <a:buClr>
                          <a:srgbClr val="FFFFFF"/>
                        </a:buClr>
                        <a:buFont typeface="Arial"/>
                        <a:buChar char="•"/>
                      </a:pPr>
                      <a:r>
                        <a:rPr lang="en-US" sz="1400" b="0" i="0" u="none" strike="noStrike" noProof="0">
                          <a:solidFill>
                            <a:schemeClr val="tx1"/>
                          </a:solidFill>
                          <a:effectLst/>
                          <a:latin typeface="Calibri"/>
                        </a:rPr>
                        <a:t>Maintain regular engagement about legislation and to support projects that will advance deployment of ZE infrastructure and truck deployment (POLB) </a:t>
                      </a:r>
                      <a:endParaRPr lang="en-US" sz="1400" b="1" i="0" u="none" strike="noStrike" noProof="0">
                        <a:solidFill>
                          <a:schemeClr val="tx1"/>
                        </a:solidFill>
                        <a:effectLst/>
                        <a:latin typeface="Calibri"/>
                      </a:endParaRPr>
                    </a:p>
                    <a:p>
                      <a:pPr marL="171450" lvl="0" indent="-171450" algn="l">
                        <a:buClr>
                          <a:srgbClr val="FFFFFF"/>
                        </a:buClr>
                        <a:buFont typeface="Arial"/>
                        <a:buChar char="•"/>
                      </a:pPr>
                      <a:endParaRPr lang="en-US" sz="1400" b="1" i="0" u="none" strike="noStrike" noProof="0">
                        <a:solidFill>
                          <a:schemeClr val="tx1"/>
                        </a:solidFill>
                        <a:effectLst/>
                        <a:latin typeface="Calibri"/>
                      </a:endParaRPr>
                    </a:p>
                    <a:p>
                      <a:pPr marL="171450" lvl="0" indent="-171450" algn="l">
                        <a:buClr>
                          <a:srgbClr val="FFFFFF"/>
                        </a:buClr>
                        <a:buFont typeface="Arial"/>
                        <a:buChar char="•"/>
                      </a:pPr>
                      <a:r>
                        <a:rPr lang="en-US" sz="1400" b="0" i="0" u="none" strike="noStrike" noProof="0">
                          <a:solidFill>
                            <a:schemeClr val="tx1"/>
                          </a:solidFill>
                          <a:effectLst/>
                          <a:latin typeface="Calibri"/>
                        </a:rPr>
                        <a:t>Participate in a regionally coordinated effort to advance deployment if convened by a regional agency (POLB) </a:t>
                      </a:r>
                      <a:endParaRPr lang="en-US" sz="1400" b="1" i="0" u="none" strike="noStrike" noProof="0">
                        <a:solidFill>
                          <a:schemeClr val="tx1"/>
                        </a:solidFill>
                        <a:effectLst/>
                        <a:latin typeface="Calibri"/>
                      </a:endParaRPr>
                    </a:p>
                    <a:p>
                      <a:pPr marL="171450" lvl="0" indent="-171450" algn="l">
                        <a:buFont typeface="Arial"/>
                        <a:buChar char="•"/>
                      </a:pPr>
                      <a:endParaRPr lang="en-US" sz="1400" b="0" i="0">
                        <a:solidFill>
                          <a:schemeClr val="tx1"/>
                        </a:solidFill>
                        <a:effectLst/>
                        <a:latin typeface="Calibri"/>
                      </a:endParaRPr>
                    </a:p>
                    <a:p>
                      <a:pPr marL="171450" lvl="0" indent="-171450" algn="l">
                        <a:buFont typeface="Arial"/>
                        <a:buChar char="•"/>
                      </a:pPr>
                      <a:r>
                        <a:rPr lang="en-US" sz="1400" b="0" i="0">
                          <a:solidFill>
                            <a:schemeClr val="tx1"/>
                          </a:solidFill>
                          <a:effectLst/>
                          <a:latin typeface="Calibri"/>
                        </a:rPr>
                        <a:t>Utilize AQMD’s regional model for regional ZE truck ecosystem. (SCAG) </a:t>
                      </a:r>
                    </a:p>
                    <a:p>
                      <a:pPr marL="171450" lvl="0" indent="-171450" algn="l">
                        <a:buFont typeface="Arial"/>
                        <a:buChar char="•"/>
                      </a:pPr>
                      <a:endParaRPr lang="en-US" sz="1400" b="0" i="0">
                        <a:solidFill>
                          <a:schemeClr val="tx1"/>
                        </a:solidFill>
                        <a:effectLst/>
                        <a:latin typeface="Calibri"/>
                      </a:endParaRPr>
                    </a:p>
                    <a:p>
                      <a:pPr marL="171450" lvl="0" indent="-171450" algn="l">
                        <a:buFont typeface="Arial"/>
                        <a:buChar char="•"/>
                      </a:pPr>
                      <a:r>
                        <a:rPr lang="en-US" sz="1400" b="0" i="0">
                          <a:solidFill>
                            <a:schemeClr val="tx1"/>
                          </a:solidFill>
                          <a:effectLst/>
                          <a:latin typeface="Calibri"/>
                        </a:rPr>
                        <a:t>Engage with potential hosts for charging infrastructure sites even if formal agreements are not in place to kickstart projects. (SCE) </a:t>
                      </a:r>
                    </a:p>
                    <a:p>
                      <a:pPr marL="171450" lvl="0" indent="-171450" algn="l">
                        <a:buFont typeface="Arial"/>
                        <a:buChar char="•"/>
                      </a:pPr>
                      <a:endParaRPr lang="en-US" sz="1400" b="0" i="0">
                        <a:solidFill>
                          <a:schemeClr val="tx1"/>
                        </a:solidFill>
                        <a:effectLst/>
                        <a:latin typeface="Calibri"/>
                      </a:endParaRPr>
                    </a:p>
                    <a:p>
                      <a:pPr marL="171450" lvl="0" indent="-171450" algn="l">
                        <a:buClr>
                          <a:srgbClr val="FFFFFF"/>
                        </a:buClr>
                        <a:buFont typeface="Arial"/>
                        <a:buChar char="•"/>
                      </a:pPr>
                      <a:r>
                        <a:rPr lang="en-US" sz="1400" b="0" i="0" u="none" strike="noStrike" noProof="0">
                          <a:solidFill>
                            <a:schemeClr val="tx1"/>
                          </a:solidFill>
                          <a:effectLst/>
                          <a:latin typeface="Calibri"/>
                        </a:rPr>
                        <a:t>The Legislature should pursue a Categorical Exemption from the California Environmental Quality Act (CEQA) for zero-emission freight charging and hydrogen fueling stations. (CTC) </a:t>
                      </a:r>
                      <a:endParaRPr lang="en-US" sz="1400" b="1" i="0" u="none" strike="noStrike" noProof="0">
                        <a:solidFill>
                          <a:schemeClr val="tx1"/>
                        </a:solidFill>
                        <a:effectLst/>
                        <a:latin typeface="Calibri"/>
                      </a:endParaRPr>
                    </a:p>
                    <a:p>
                      <a:pPr marL="171450" lvl="0" indent="-171450" algn="l">
                        <a:buClr>
                          <a:srgbClr val="FFFFFF"/>
                        </a:buClr>
                        <a:buFont typeface="Arial"/>
                        <a:buChar char="•"/>
                      </a:pPr>
                      <a:endParaRPr lang="en-US" sz="1400" b="1" i="0" u="none" strike="noStrike" noProof="0">
                        <a:solidFill>
                          <a:schemeClr val="tx1"/>
                        </a:solidFill>
                        <a:effectLst/>
                        <a:latin typeface="Calibri"/>
                      </a:endParaRPr>
                    </a:p>
                    <a:p>
                      <a:pPr marL="171450" lvl="0" indent="-171450" algn="l">
                        <a:buClr>
                          <a:srgbClr val="FFFFFF"/>
                        </a:buClr>
                        <a:buFont typeface="Arial"/>
                        <a:buChar char="•"/>
                      </a:pPr>
                      <a:r>
                        <a:rPr lang="en-US" sz="1400" b="0" i="0" u="none" strike="noStrike" noProof="0">
                          <a:solidFill>
                            <a:schemeClr val="tx1"/>
                          </a:solidFill>
                          <a:effectLst/>
                          <a:latin typeface="Calibri"/>
                        </a:rPr>
                        <a:t>The Legislature should seek delegated authority for the California State Transportation Agency to act as the National Environmental Policy Act lead on zero-emission infrastructure projects to allow for a quicker process. Existing law (Public Resources Code 13979.2) allows this for some transportation projects, but zero-emission infrastructure projects are not currently included as eligible. (CTC)</a:t>
                      </a:r>
                      <a:endParaRPr lang="en-US" sz="140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8918160"/>
                  </a:ext>
                </a:extLst>
              </a:tr>
            </a:tbl>
          </a:graphicData>
        </a:graphic>
      </p:graphicFrame>
    </p:spTree>
    <p:extLst>
      <p:ext uri="{BB962C8B-B14F-4D97-AF65-F5344CB8AC3E}">
        <p14:creationId xmlns:p14="http://schemas.microsoft.com/office/powerpoint/2010/main" val="1864611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41412181"/>
              </p:ext>
            </p:extLst>
          </p:nvPr>
        </p:nvGraphicFramePr>
        <p:xfrm>
          <a:off x="191795" y="927877"/>
          <a:ext cx="11721064" cy="1226444"/>
        </p:xfrm>
        <a:graphic>
          <a:graphicData uri="http://schemas.openxmlformats.org/drawingml/2006/table">
            <a:tbl>
              <a:tblPr firstRow="1" bandRow="1">
                <a:tableStyleId>{5C22544A-7EE6-4342-B048-85BDC9FD1C3A}</a:tableStyleId>
              </a:tblPr>
              <a:tblGrid>
                <a:gridCol w="2132563">
                  <a:extLst>
                    <a:ext uri="{9D8B030D-6E8A-4147-A177-3AD203B41FA5}">
                      <a16:colId xmlns:a16="http://schemas.microsoft.com/office/drawing/2014/main" val="3566144673"/>
                    </a:ext>
                  </a:extLst>
                </a:gridCol>
                <a:gridCol w="9588501">
                  <a:extLst>
                    <a:ext uri="{9D8B030D-6E8A-4147-A177-3AD203B41FA5}">
                      <a16:colId xmlns:a16="http://schemas.microsoft.com/office/drawing/2014/main" val="2157788529"/>
                    </a:ext>
                  </a:extLst>
                </a:gridCol>
              </a:tblGrid>
              <a:tr h="690453">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535991">
                <a:tc>
                  <a:txBody>
                    <a:bodyPr/>
                    <a:lstStyle/>
                    <a:p>
                      <a:r>
                        <a:rPr lang="en-US" sz="2400" b="1"/>
                        <a:t>Timing</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Calibri"/>
                        </a:rPr>
                        <a:t>Support efforts to streamline clean freight infrastructure development </a:t>
                      </a: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082703" y="2155371"/>
            <a:ext cx="981589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a:latin typeface="Calibri"/>
                <a:ea typeface="Verdana"/>
                <a:cs typeface="Calibri"/>
              </a:rPr>
              <a:t>The central delivery team should work with a consultant to create a set of standardized station development model(s) (zoning and building permits) that can be replicated for each station across a priority corridor, based on affected local municipality guidelines. (CTC)</a:t>
            </a:r>
            <a:endParaRPr lang="en-US" sz="1400">
              <a:latin typeface="Calibri"/>
              <a:ea typeface="Calibri" panose="020F0502020204030204"/>
              <a:cs typeface="Calibri"/>
            </a:endParaRPr>
          </a:p>
          <a:p>
            <a:pPr marL="171450" indent="-171450">
              <a:buFont typeface="Arial"/>
              <a:buChar char="•"/>
            </a:pPr>
            <a:endParaRPr lang="en-US" sz="1400">
              <a:latin typeface="Calibri"/>
              <a:ea typeface="Verdana"/>
              <a:cs typeface="Calibri"/>
            </a:endParaRPr>
          </a:p>
          <a:p>
            <a:pPr marL="171450" indent="-171450">
              <a:buFont typeface="Arial"/>
              <a:buChar char="•"/>
            </a:pPr>
            <a:r>
              <a:rPr lang="en-US" sz="1400">
                <a:latin typeface="Calibri"/>
                <a:ea typeface="Verdana"/>
                <a:cs typeface="Calibri"/>
              </a:rPr>
              <a:t>Support SB 420 to raise the threshold from 50kV to 150kV for utilities to require CPUC review, reducing implementation planning time by 2-3 years (SCE)</a:t>
            </a:r>
          </a:p>
          <a:p>
            <a:pPr marL="171450" indent="-171450">
              <a:buFont typeface="Arial"/>
              <a:buChar char="•"/>
            </a:pPr>
            <a:endParaRPr lang="en-US" sz="1400">
              <a:highlight>
                <a:srgbClr val="FFFF00"/>
              </a:highlight>
              <a:latin typeface="Calibri"/>
              <a:ea typeface="Verdana"/>
              <a:cs typeface="Calibri"/>
            </a:endParaRPr>
          </a:p>
          <a:p>
            <a:pPr marL="171450" indent="-171450">
              <a:buFont typeface="Arial"/>
              <a:buChar char="•"/>
            </a:pPr>
            <a:r>
              <a:rPr lang="en-US" sz="1400">
                <a:latin typeface="Calibri"/>
                <a:ea typeface="Verdana"/>
                <a:cs typeface="Calibri"/>
              </a:rPr>
              <a:t>The Legislature should consider a default permit approval deadline for zero-emission freight charging and hydrogen fueling stations that allows a permit for a charging station to be approved by default if it is not approved or otherwise commented on within a specified time period. (CTC)</a:t>
            </a:r>
          </a:p>
          <a:p>
            <a:pPr marL="171450" indent="-171450">
              <a:buFont typeface="Arial"/>
              <a:buChar char="•"/>
            </a:pPr>
            <a:endParaRPr lang="en-US" sz="1400">
              <a:latin typeface="Calibri"/>
              <a:ea typeface="Verdana"/>
              <a:cs typeface="Calibri"/>
            </a:endParaRPr>
          </a:p>
          <a:p>
            <a:pPr marL="171450" indent="-171450">
              <a:buFont typeface="Arial"/>
              <a:buChar char="•"/>
            </a:pPr>
            <a:r>
              <a:rPr lang="en-US" sz="1400">
                <a:latin typeface="Calibri"/>
                <a:ea typeface="Verdana"/>
                <a:cs typeface="Calibri"/>
              </a:rPr>
              <a:t>Establish process for stakeholders to engage with the CPUC to navigate the licensing and approval process. (SCE)</a:t>
            </a:r>
          </a:p>
          <a:p>
            <a:pPr marL="171450" indent="-171450">
              <a:buFont typeface="Arial"/>
              <a:buChar char="•"/>
            </a:pPr>
            <a:endParaRPr lang="en-US" sz="1400">
              <a:latin typeface="Calibri"/>
              <a:ea typeface="Verdana"/>
              <a:cs typeface="Calibri"/>
            </a:endParaRPr>
          </a:p>
          <a:p>
            <a:pPr marL="171450" indent="-171450">
              <a:buFont typeface="Arial"/>
              <a:buChar char="•"/>
            </a:pPr>
            <a:r>
              <a:rPr lang="en-US" sz="1400">
                <a:latin typeface="Calibri"/>
                <a:ea typeface="Verdana"/>
                <a:cs typeface="Calibri"/>
              </a:rPr>
              <a:t>Coordinate with GO-Biz to understand how to streamline permitting processes at the point of implementation (POLB)</a:t>
            </a:r>
          </a:p>
          <a:p>
            <a:pPr marL="171450" indent="-171450">
              <a:buFont typeface="Arial"/>
              <a:buChar char="•"/>
            </a:pPr>
            <a:endParaRPr lang="en-US" sz="1400">
              <a:latin typeface="Calibri"/>
              <a:ea typeface="Verdana"/>
              <a:cs typeface="Calibri"/>
            </a:endParaRPr>
          </a:p>
          <a:p>
            <a:pPr marL="171450" indent="-171450">
              <a:buFont typeface="Arial"/>
              <a:buChar char="•"/>
            </a:pPr>
            <a:r>
              <a:rPr lang="en-US" sz="1400">
                <a:latin typeface="Calibri"/>
                <a:ea typeface="Verdana"/>
                <a:cs typeface="Calibri"/>
              </a:rPr>
              <a:t>Explore differences in permitting times and utility requirements. These could be conflated and the processes to overcome them are different. (POLB)</a:t>
            </a:r>
          </a:p>
          <a:p>
            <a:pPr marL="171450" indent="-171450">
              <a:buFont typeface="Arial"/>
              <a:buChar char="•"/>
            </a:pPr>
            <a:endParaRPr lang="en-US" sz="1400">
              <a:latin typeface="Calibri"/>
              <a:ea typeface="Verdana"/>
              <a:cs typeface="Calibri"/>
            </a:endParaRPr>
          </a:p>
          <a:p>
            <a:pPr marL="171450" indent="-171450">
              <a:buFont typeface="Arial"/>
              <a:buChar char="•"/>
            </a:pPr>
            <a:r>
              <a:rPr lang="en-US" sz="1400">
                <a:latin typeface="Calibri"/>
                <a:ea typeface="Verdana"/>
                <a:cs typeface="Calibri"/>
              </a:rPr>
              <a:t>Work in partnership with SCE to streamline their process (POLB)</a:t>
            </a:r>
          </a:p>
          <a:p>
            <a:endParaRPr lang="en-US" sz="1200">
              <a:ea typeface="+mn-lt"/>
              <a:cs typeface="+mn-lt"/>
            </a:endParaRPr>
          </a:p>
          <a:p>
            <a:pPr algn="l"/>
            <a:endParaRPr lang="en-US">
              <a:ea typeface="Calibri"/>
              <a:cs typeface="Calibri"/>
            </a:endParaRPr>
          </a:p>
        </p:txBody>
      </p:sp>
      <p:graphicFrame>
        <p:nvGraphicFramePr>
          <p:cNvPr id="7" name="Table 6">
            <a:extLst>
              <a:ext uri="{FF2B5EF4-FFF2-40B4-BE49-F238E27FC236}">
                <a16:creationId xmlns:a16="http://schemas.microsoft.com/office/drawing/2014/main" id="{70A1645B-1E82-EDD0-C9B2-8F0E3A1907F6}"/>
              </a:ext>
            </a:extLst>
          </p:cNvPr>
          <p:cNvGraphicFramePr>
            <a:graphicFrameLocks noGrp="1"/>
          </p:cNvGraphicFramePr>
          <p:nvPr>
            <p:extLst>
              <p:ext uri="{D42A27DB-BD31-4B8C-83A1-F6EECF244321}">
                <p14:modId xmlns:p14="http://schemas.microsoft.com/office/powerpoint/2010/main" val="1479260843"/>
              </p:ext>
            </p:extLst>
          </p:nvPr>
        </p:nvGraphicFramePr>
        <p:xfrm>
          <a:off x="176244" y="2234163"/>
          <a:ext cx="2155370" cy="4618653"/>
        </p:xfrm>
        <a:graphic>
          <a:graphicData uri="http://schemas.openxmlformats.org/drawingml/2006/table">
            <a:tbl>
              <a:tblPr firstRow="1" bandRow="1">
                <a:tableStyleId>{2D5ABB26-0587-4C30-8999-92F81FD0307C}</a:tableStyleId>
              </a:tblPr>
              <a:tblGrid>
                <a:gridCol w="2155370">
                  <a:extLst>
                    <a:ext uri="{9D8B030D-6E8A-4147-A177-3AD203B41FA5}">
                      <a16:colId xmlns:a16="http://schemas.microsoft.com/office/drawing/2014/main" val="846890844"/>
                    </a:ext>
                  </a:extLst>
                </a:gridCol>
              </a:tblGrid>
              <a:tr h="4618653">
                <a:tc>
                  <a:txBody>
                    <a:bodyPr/>
                    <a:lstStyle/>
                    <a:p>
                      <a:pPr rtl="0" fontAlgn="base"/>
                      <a:r>
                        <a:rPr lang="en-US" sz="2400" i="1">
                          <a:solidFill>
                            <a:schemeClr val="accent1"/>
                          </a:solidFill>
                          <a:effectLst/>
                          <a:latin typeface="Calibri"/>
                        </a:rPr>
                        <a:t>Standardized approach and timing for permitting &amp; approval processes  ​</a:t>
                      </a:r>
                    </a:p>
                  </a:txBody>
                  <a:tcPr>
                    <a:lnL w="0">
                      <a:noFill/>
                    </a:lnL>
                    <a:lnR w="0">
                      <a:noFill/>
                    </a:lnR>
                    <a:lnT w="0">
                      <a:noFill/>
                    </a:lnT>
                    <a:lnB w="0">
                      <a:noFill/>
                    </a:lnB>
                  </a:tcPr>
                </a:tc>
                <a:extLst>
                  <a:ext uri="{0D108BD9-81ED-4DB2-BD59-A6C34878D82A}">
                    <a16:rowId xmlns:a16="http://schemas.microsoft.com/office/drawing/2014/main" val="1063714551"/>
                  </a:ext>
                </a:extLst>
              </a:tr>
            </a:tbl>
          </a:graphicData>
        </a:graphic>
      </p:graphicFrame>
    </p:spTree>
    <p:extLst>
      <p:ext uri="{BB962C8B-B14F-4D97-AF65-F5344CB8AC3E}">
        <p14:creationId xmlns:p14="http://schemas.microsoft.com/office/powerpoint/2010/main" val="923684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4251591825"/>
              </p:ext>
            </p:extLst>
          </p:nvPr>
        </p:nvGraphicFramePr>
        <p:xfrm>
          <a:off x="300653" y="974530"/>
          <a:ext cx="11510082" cy="1290112"/>
        </p:xfrm>
        <a:graphic>
          <a:graphicData uri="http://schemas.openxmlformats.org/drawingml/2006/table">
            <a:tbl>
              <a:tblPr firstRow="1" bandRow="1">
                <a:tableStyleId>{5C22544A-7EE6-4342-B048-85BDC9FD1C3A}</a:tableStyleId>
              </a:tblPr>
              <a:tblGrid>
                <a:gridCol w="2018933">
                  <a:extLst>
                    <a:ext uri="{9D8B030D-6E8A-4147-A177-3AD203B41FA5}">
                      <a16:colId xmlns:a16="http://schemas.microsoft.com/office/drawing/2014/main" val="3566144673"/>
                    </a:ext>
                  </a:extLst>
                </a:gridCol>
                <a:gridCol w="9491149">
                  <a:extLst>
                    <a:ext uri="{9D8B030D-6E8A-4147-A177-3AD203B41FA5}">
                      <a16:colId xmlns:a16="http://schemas.microsoft.com/office/drawing/2014/main" val="2157788529"/>
                    </a:ext>
                  </a:extLst>
                </a:gridCol>
              </a:tblGrid>
              <a:tr h="650032">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535991">
                <a:tc>
                  <a:txBody>
                    <a:bodyPr/>
                    <a:lstStyle/>
                    <a:p>
                      <a:r>
                        <a:rPr lang="en-US" sz="2400" b="1"/>
                        <a:t>Money</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Arial"/>
                        </a:rPr>
                        <a:t>Support fleet owners with the costs of transition to ZE technology </a:t>
                      </a:r>
                      <a:endParaRPr lang="en-US" sz="20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312948" y="2330796"/>
            <a:ext cx="9815899"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a:latin typeface="Calibri"/>
                <a:ea typeface="Verdana"/>
                <a:cs typeface="+mn-lt"/>
              </a:rPr>
              <a:t>Income tax burden on incentive recipients relating to purchase of ZE vehicles (ZET Working Group)</a:t>
            </a:r>
          </a:p>
          <a:p>
            <a:pPr marL="742950" lvl="1" indent="-285750">
              <a:buFont typeface="Arial" panose="020B0604020202020204" pitchFamily="34" charset="0"/>
              <a:buChar char="•"/>
            </a:pPr>
            <a:endParaRPr lang="en-US" sz="1400">
              <a:latin typeface="Calibri"/>
              <a:ea typeface="Verdana"/>
              <a:cs typeface="+mn-lt"/>
            </a:endParaRPr>
          </a:p>
          <a:p>
            <a:pPr marL="285750" indent="-285750">
              <a:buFont typeface="Arial" panose="020B0604020202020204" pitchFamily="34" charset="0"/>
              <a:buChar char="•"/>
            </a:pPr>
            <a:r>
              <a:rPr lang="en-US" sz="1400">
                <a:latin typeface="Calibri"/>
                <a:ea typeface="Verdana"/>
                <a:cs typeface="+mn-lt"/>
              </a:rPr>
              <a:t>Sales tax and vehicle registration fees assessed based on the Manufacturer's suggested retail price (ZET Working Group)</a:t>
            </a:r>
          </a:p>
          <a:p>
            <a:pPr marL="285750" indent="-285750">
              <a:buFont typeface="Arial" panose="020B0604020202020204" pitchFamily="34" charset="0"/>
              <a:buChar char="•"/>
            </a:pPr>
            <a:endParaRPr lang="en-US" sz="1400">
              <a:latin typeface="Calibri"/>
              <a:ea typeface="Verdana"/>
              <a:cs typeface="+mn-lt"/>
            </a:endParaRPr>
          </a:p>
          <a:p>
            <a:pPr marL="285750" indent="-285750">
              <a:buFont typeface="Arial" panose="020B0604020202020204" pitchFamily="34" charset="0"/>
              <a:buChar char="•"/>
            </a:pPr>
            <a:r>
              <a:rPr lang="en-US" sz="1400">
                <a:latin typeface="Calibri"/>
                <a:ea typeface="Verdana"/>
                <a:cs typeface="+mn-lt"/>
              </a:rPr>
              <a:t>Support legislation that provides equitable opportunities for all fleets, not excluding larger fleets. Very few fleets, especially those dealing with Class 7 and 8 tractors, are adequately prepared to comply with the new regulations. (HTA/CTA)</a:t>
            </a:r>
            <a:endParaRPr lang="en-US" sz="1400">
              <a:latin typeface="Calibri"/>
              <a:ea typeface="Calibri"/>
              <a:cs typeface="Calibri"/>
            </a:endParaRPr>
          </a:p>
          <a:p>
            <a:pPr marL="285750" indent="-285750">
              <a:buFont typeface="Arial" panose="020B0604020202020204" pitchFamily="34" charset="0"/>
              <a:buChar char="•"/>
            </a:pPr>
            <a:endParaRPr lang="en-US" sz="1400">
              <a:latin typeface="Calibri"/>
              <a:ea typeface="Verdana"/>
              <a:cs typeface="+mn-lt"/>
            </a:endParaRPr>
          </a:p>
          <a:p>
            <a:pPr marL="285750" indent="-285750">
              <a:buFont typeface="Arial" panose="020B0604020202020204" pitchFamily="34" charset="0"/>
              <a:buChar char="•"/>
            </a:pPr>
            <a:r>
              <a:rPr lang="en-US" sz="1400">
                <a:latin typeface="Calibri"/>
                <a:ea typeface="Verdana"/>
                <a:cs typeface="+mn-lt"/>
              </a:rPr>
              <a:t>Support legislation that does not exclude support for larger fleets in transitioning. These fleets with capital resources will likely be a strong mover towards broader commercialization. (POLB)</a:t>
            </a:r>
            <a:endParaRPr lang="en-US" sz="1400">
              <a:latin typeface="Calibri"/>
              <a:ea typeface="Calibri"/>
              <a:cs typeface="Calibri"/>
            </a:endParaRPr>
          </a:p>
          <a:p>
            <a:pPr marL="285750" indent="-285750">
              <a:buFont typeface="Arial" panose="020B0604020202020204" pitchFamily="34" charset="0"/>
              <a:buChar char="•"/>
            </a:pPr>
            <a:endParaRPr lang="en-US" sz="1400">
              <a:latin typeface="Calibri"/>
              <a:ea typeface="Verdana"/>
              <a:cs typeface="+mn-lt"/>
            </a:endParaRPr>
          </a:p>
          <a:p>
            <a:pPr marL="285750" indent="-285750">
              <a:buFont typeface="Arial" panose="020B0604020202020204" pitchFamily="34" charset="0"/>
              <a:buChar char="•"/>
            </a:pPr>
            <a:r>
              <a:rPr lang="en-US" sz="1400">
                <a:latin typeface="Calibri"/>
                <a:ea typeface="Verdana"/>
                <a:cs typeface="+mn-lt"/>
              </a:rPr>
              <a:t>Establish a more precise threshold for small fleets that accounts for factors like fleet size and service load. (HTA/CTA)</a:t>
            </a:r>
          </a:p>
          <a:p>
            <a:endParaRPr lang="en-US" sz="1400">
              <a:ea typeface="+mn-lt"/>
              <a:cs typeface="+mn-lt"/>
            </a:endParaRPr>
          </a:p>
          <a:p>
            <a:pPr marL="285750" indent="-285750">
              <a:buFont typeface="Arial"/>
              <a:buChar char="•"/>
            </a:pPr>
            <a:r>
              <a:rPr lang="en-US" sz="1400">
                <a:ea typeface="Calibri"/>
                <a:cs typeface="Calibri"/>
              </a:rPr>
              <a:t>The California Air Resources Board and, if necessary, the Legislature should consider creating a provision within the Low Carbon Fuel Standard program to support buildout and operation of fast charging and hydrogen refueling infrastructure for medium-duty and heavy-duty vehicles, similar to the existing capacity crediting provision in the Low Carbon Fuel Standard regulation. (CTC)</a:t>
            </a:r>
            <a:endParaRPr lang="en-US">
              <a:ea typeface="Calibri" panose="020F0502020204030204"/>
              <a:cs typeface="Calibri" panose="020F0502020204030204"/>
            </a:endParaRPr>
          </a:p>
          <a:p>
            <a:endParaRPr lang="en-US" sz="1400">
              <a:ea typeface="Calibri"/>
              <a:cs typeface="Calibri"/>
            </a:endParaRPr>
          </a:p>
        </p:txBody>
      </p:sp>
      <p:graphicFrame>
        <p:nvGraphicFramePr>
          <p:cNvPr id="7" name="Table 6">
            <a:extLst>
              <a:ext uri="{FF2B5EF4-FFF2-40B4-BE49-F238E27FC236}">
                <a16:creationId xmlns:a16="http://schemas.microsoft.com/office/drawing/2014/main" id="{70A1645B-1E82-EDD0-C9B2-8F0E3A1907F6}"/>
              </a:ext>
            </a:extLst>
          </p:cNvPr>
          <p:cNvGraphicFramePr>
            <a:graphicFrameLocks noGrp="1"/>
          </p:cNvGraphicFramePr>
          <p:nvPr>
            <p:extLst>
              <p:ext uri="{D42A27DB-BD31-4B8C-83A1-F6EECF244321}">
                <p14:modId xmlns:p14="http://schemas.microsoft.com/office/powerpoint/2010/main" val="1073218848"/>
              </p:ext>
            </p:extLst>
          </p:nvPr>
        </p:nvGraphicFramePr>
        <p:xfrm>
          <a:off x="301510" y="2426258"/>
          <a:ext cx="2155370" cy="3873352"/>
        </p:xfrm>
        <a:graphic>
          <a:graphicData uri="http://schemas.openxmlformats.org/drawingml/2006/table">
            <a:tbl>
              <a:tblPr firstRow="1" bandRow="1">
                <a:tableStyleId>{2D5ABB26-0587-4C30-8999-92F81FD0307C}</a:tableStyleId>
              </a:tblPr>
              <a:tblGrid>
                <a:gridCol w="2155370">
                  <a:extLst>
                    <a:ext uri="{9D8B030D-6E8A-4147-A177-3AD203B41FA5}">
                      <a16:colId xmlns:a16="http://schemas.microsoft.com/office/drawing/2014/main" val="846890844"/>
                    </a:ext>
                  </a:extLst>
                </a:gridCol>
              </a:tblGrid>
              <a:tr h="3873352">
                <a:tc>
                  <a:txBody>
                    <a:bodyPr/>
                    <a:lstStyle/>
                    <a:p>
                      <a:pPr rtl="0" fontAlgn="base"/>
                      <a:r>
                        <a:rPr lang="en-US" sz="2400" i="1">
                          <a:solidFill>
                            <a:schemeClr val="accent1"/>
                          </a:solidFill>
                          <a:effectLst/>
                          <a:latin typeface="Calibri"/>
                        </a:rPr>
                        <a:t>Ensure appropriate access to infrastructure for all freight types and movers across early minimum viable network  ​</a:t>
                      </a:r>
                    </a:p>
                  </a:txBody>
                  <a:tcPr>
                    <a:lnL w="0">
                      <a:noFill/>
                    </a:lnL>
                    <a:lnR w="0">
                      <a:noFill/>
                    </a:lnR>
                    <a:lnT w="0">
                      <a:noFill/>
                    </a:lnT>
                    <a:lnB w="0">
                      <a:noFill/>
                    </a:lnB>
                  </a:tcPr>
                </a:tc>
                <a:extLst>
                  <a:ext uri="{0D108BD9-81ED-4DB2-BD59-A6C34878D82A}">
                    <a16:rowId xmlns:a16="http://schemas.microsoft.com/office/drawing/2014/main" val="1063714551"/>
                  </a:ext>
                </a:extLst>
              </a:tr>
            </a:tbl>
          </a:graphicData>
        </a:graphic>
      </p:graphicFrame>
    </p:spTree>
    <p:extLst>
      <p:ext uri="{BB962C8B-B14F-4D97-AF65-F5344CB8AC3E}">
        <p14:creationId xmlns:p14="http://schemas.microsoft.com/office/powerpoint/2010/main" val="1268516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3802950131"/>
              </p:ext>
            </p:extLst>
          </p:nvPr>
        </p:nvGraphicFramePr>
        <p:xfrm>
          <a:off x="300653" y="974530"/>
          <a:ext cx="11510082" cy="1290112"/>
        </p:xfrm>
        <a:graphic>
          <a:graphicData uri="http://schemas.openxmlformats.org/drawingml/2006/table">
            <a:tbl>
              <a:tblPr firstRow="1" bandRow="1">
                <a:tableStyleId>{5C22544A-7EE6-4342-B048-85BDC9FD1C3A}</a:tableStyleId>
              </a:tblPr>
              <a:tblGrid>
                <a:gridCol w="2018933">
                  <a:extLst>
                    <a:ext uri="{9D8B030D-6E8A-4147-A177-3AD203B41FA5}">
                      <a16:colId xmlns:a16="http://schemas.microsoft.com/office/drawing/2014/main" val="3566144673"/>
                    </a:ext>
                  </a:extLst>
                </a:gridCol>
                <a:gridCol w="9491149">
                  <a:extLst>
                    <a:ext uri="{9D8B030D-6E8A-4147-A177-3AD203B41FA5}">
                      <a16:colId xmlns:a16="http://schemas.microsoft.com/office/drawing/2014/main" val="2157788529"/>
                    </a:ext>
                  </a:extLst>
                </a:gridCol>
              </a:tblGrid>
              <a:tr h="650032">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535991">
                <a:tc>
                  <a:txBody>
                    <a:bodyPr/>
                    <a:lstStyle/>
                    <a:p>
                      <a:r>
                        <a:rPr lang="en-US" sz="2400" b="1"/>
                        <a:t>Money</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Arial"/>
                        </a:rPr>
                        <a:t>Support fleet owners with the costs of transition to ZE technology </a:t>
                      </a:r>
                      <a:endParaRPr lang="en-US" sz="2000" b="0" i="0" u="none" strike="noStrike" noProof="0">
                        <a:solidFill>
                          <a:srgbClr val="000000"/>
                        </a:solidFill>
                        <a:latin typeface="Arial"/>
                      </a:endParaRPr>
                    </a:p>
                    <a:p>
                      <a:pPr marL="342900" lvl="0" indent="-342900">
                        <a:buClr>
                          <a:srgbClr val="000000"/>
                        </a:buClr>
                        <a:buFont typeface="Arial,Sans-Serif"/>
                        <a:buChar char="•"/>
                      </a:pPr>
                      <a:endParaRPr lang="en-US" sz="1600" b="0" i="1" u="none" strike="noStrike" noProof="0">
                        <a:solidFill>
                          <a:srgbClr val="000000"/>
                        </a:solidFill>
                        <a:latin typeface="Arial"/>
                      </a:endParaRP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301984" y="2303125"/>
            <a:ext cx="9519871"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highlight>
                <a:srgbClr val="00FF00"/>
              </a:highlight>
              <a:ea typeface="+mn-lt"/>
              <a:cs typeface="+mn-lt"/>
            </a:endParaRPr>
          </a:p>
          <a:p>
            <a:pPr marL="285750" indent="-285750">
              <a:buFont typeface="Symbol"/>
              <a:buChar char="•"/>
            </a:pPr>
            <a:r>
              <a:rPr lang="en-US" sz="1600">
                <a:latin typeface="Calibri"/>
                <a:ea typeface="Verdana"/>
                <a:cs typeface="Calibri"/>
              </a:rPr>
              <a:t>State agencies and the Legislature should consider creating a new limited-term (five-year) zero-emission truck incentive program aimed at assisting high-priority fleets, such as larger drayage fleets with 100 to 500 trucks, who are subject to the Advanced Clean Fleets regulation with purchasing zero-emission trucks. Program development should take place with input from the fleets who will be impacted and should be flexible to ensure support in a way that is considerate of their needs. The California Air Resources Board could administer this program. (CTC)</a:t>
            </a:r>
          </a:p>
          <a:p>
            <a:pPr marL="285750" indent="-285750">
              <a:buFont typeface="Symbol"/>
              <a:buChar char="•"/>
            </a:pPr>
            <a:endParaRPr lang="en-US" sz="1600">
              <a:latin typeface="Calibri"/>
              <a:ea typeface="Verdana"/>
              <a:cs typeface="Calibri"/>
            </a:endParaRPr>
          </a:p>
          <a:p>
            <a:pPr marL="285750" indent="-285750">
              <a:buFont typeface="Symbol"/>
              <a:buChar char="•"/>
            </a:pPr>
            <a:r>
              <a:rPr lang="en-US" sz="1600">
                <a:latin typeface="Calibri"/>
                <a:ea typeface="Verdana"/>
                <a:cs typeface="Calibri"/>
              </a:rPr>
              <a:t>The Legislature should consider authorizing a vehicle buy-back program that would appropriate funds to a state agency who could work with truck sales companies to set aside funds to buy back used zero-emission trucks from fleets once they reach their useful life as a “new” vehicle. This could be a part of existing or new truck incentive programs. (CTC)</a:t>
            </a:r>
          </a:p>
          <a:p>
            <a:pPr algn="l"/>
            <a:endParaRPr lang="en-US" sz="1400">
              <a:ea typeface="Calibri"/>
              <a:cs typeface="Calibri"/>
            </a:endParaRPr>
          </a:p>
        </p:txBody>
      </p:sp>
      <p:graphicFrame>
        <p:nvGraphicFramePr>
          <p:cNvPr id="7" name="Table 6">
            <a:extLst>
              <a:ext uri="{FF2B5EF4-FFF2-40B4-BE49-F238E27FC236}">
                <a16:creationId xmlns:a16="http://schemas.microsoft.com/office/drawing/2014/main" id="{70A1645B-1E82-EDD0-C9B2-8F0E3A1907F6}"/>
              </a:ext>
            </a:extLst>
          </p:cNvPr>
          <p:cNvGraphicFramePr>
            <a:graphicFrameLocks noGrp="1"/>
          </p:cNvGraphicFramePr>
          <p:nvPr>
            <p:extLst>
              <p:ext uri="{D42A27DB-BD31-4B8C-83A1-F6EECF244321}">
                <p14:modId xmlns:p14="http://schemas.microsoft.com/office/powerpoint/2010/main" val="2318295164"/>
              </p:ext>
            </p:extLst>
          </p:nvPr>
        </p:nvGraphicFramePr>
        <p:xfrm>
          <a:off x="301510" y="2400861"/>
          <a:ext cx="2155370" cy="2580691"/>
        </p:xfrm>
        <a:graphic>
          <a:graphicData uri="http://schemas.openxmlformats.org/drawingml/2006/table">
            <a:tbl>
              <a:tblPr firstRow="1" bandRow="1">
                <a:tableStyleId>{2D5ABB26-0587-4C30-8999-92F81FD0307C}</a:tableStyleId>
              </a:tblPr>
              <a:tblGrid>
                <a:gridCol w="2155370">
                  <a:extLst>
                    <a:ext uri="{9D8B030D-6E8A-4147-A177-3AD203B41FA5}">
                      <a16:colId xmlns:a16="http://schemas.microsoft.com/office/drawing/2014/main" val="846890844"/>
                    </a:ext>
                  </a:extLst>
                </a:gridCol>
              </a:tblGrid>
              <a:tr h="2580691">
                <a:tc>
                  <a:txBody>
                    <a:bodyPr/>
                    <a:lstStyle/>
                    <a:p>
                      <a:pPr rtl="0" fontAlgn="base"/>
                      <a:r>
                        <a:rPr lang="en-US" sz="2400" i="1">
                          <a:solidFill>
                            <a:schemeClr val="accent1"/>
                          </a:solidFill>
                          <a:effectLst/>
                          <a:latin typeface="Calibri"/>
                        </a:rPr>
                        <a:t>Align funding programs to support the transition.  ​</a:t>
                      </a:r>
                    </a:p>
                  </a:txBody>
                  <a:tcPr>
                    <a:lnL w="0">
                      <a:noFill/>
                    </a:lnL>
                    <a:lnR w="0">
                      <a:noFill/>
                    </a:lnR>
                    <a:lnT w="0">
                      <a:noFill/>
                    </a:lnT>
                    <a:lnB w="0">
                      <a:noFill/>
                    </a:lnB>
                  </a:tcPr>
                </a:tc>
                <a:extLst>
                  <a:ext uri="{0D108BD9-81ED-4DB2-BD59-A6C34878D82A}">
                    <a16:rowId xmlns:a16="http://schemas.microsoft.com/office/drawing/2014/main" val="1063714551"/>
                  </a:ext>
                </a:extLst>
              </a:tr>
            </a:tbl>
          </a:graphicData>
        </a:graphic>
      </p:graphicFrame>
    </p:spTree>
    <p:extLst>
      <p:ext uri="{BB962C8B-B14F-4D97-AF65-F5344CB8AC3E}">
        <p14:creationId xmlns:p14="http://schemas.microsoft.com/office/powerpoint/2010/main" val="3001419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Discussion Summary</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58785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indent="-228600">
              <a:lnSpc>
                <a:spcPct val="90000"/>
              </a:lnSpc>
              <a:spcAft>
                <a:spcPts val="600"/>
              </a:spcAft>
              <a:buFont typeface="Arial,Sans-Serif"/>
              <a:buChar char="•"/>
              <a:tabLst>
                <a:tab pos="914400" algn="l"/>
              </a:tabLst>
              <a:defRPr/>
            </a:pPr>
            <a:r>
              <a:rPr lang="en-US" sz="2000">
                <a:solidFill>
                  <a:srgbClr val="000000"/>
                </a:solidFill>
                <a:latin typeface="Calibri"/>
                <a:cs typeface="Calibri"/>
              </a:rPr>
              <a:t>Identify legislative priorities that align with the goals of Metro to support the transition to zero emission transportation. </a:t>
            </a:r>
            <a:endParaRPr lang="en-US" sz="2000">
              <a:solidFill>
                <a:srgbClr val="000000"/>
              </a:solidFill>
              <a:latin typeface="Calibri"/>
              <a:ea typeface="Calibri"/>
              <a:cs typeface="Calibri"/>
            </a:endParaRPr>
          </a:p>
          <a:p>
            <a:pPr marL="742950" lvl="1" indent="-228600">
              <a:lnSpc>
                <a:spcPct val="90000"/>
              </a:lnSpc>
              <a:spcAft>
                <a:spcPts val="600"/>
              </a:spcAft>
              <a:buFont typeface="Arial,Sans-Serif"/>
              <a:buChar char="•"/>
              <a:tabLst>
                <a:tab pos="914400" algn="l"/>
              </a:tabLst>
              <a:defRPr/>
            </a:pPr>
            <a:r>
              <a:rPr lang="en-US" sz="2000">
                <a:solidFill>
                  <a:srgbClr val="000000"/>
                </a:solidFill>
                <a:latin typeface="Calibri"/>
                <a:ea typeface="Calibri"/>
                <a:cs typeface="Calibri"/>
              </a:rPr>
              <a:t>Explore subsidies, sales tax incentives, income tax penalties, and retrofitting trucks to encourage the adoption of zero-emission (ZE) vehicles. </a:t>
            </a:r>
          </a:p>
          <a:p>
            <a:pPr marL="742950" lvl="1" indent="-228600">
              <a:lnSpc>
                <a:spcPct val="90000"/>
              </a:lnSpc>
              <a:spcAft>
                <a:spcPts val="600"/>
              </a:spcAft>
              <a:buFont typeface="Arial,Sans-Serif"/>
              <a:buChar char="•"/>
              <a:tabLst>
                <a:tab pos="914400" algn="l"/>
              </a:tabLst>
              <a:defRPr/>
            </a:pPr>
            <a:r>
              <a:rPr lang="en-US" sz="2000">
                <a:solidFill>
                  <a:srgbClr val="000000"/>
                </a:solidFill>
                <a:latin typeface="Calibri"/>
                <a:cs typeface="Calibri"/>
              </a:rPr>
              <a:t>Fast-tracking the installation of ZE equipment is also emphasized</a:t>
            </a:r>
            <a:r>
              <a:rPr lang="en-US" sz="2000">
                <a:solidFill>
                  <a:srgbClr val="000000"/>
                </a:solidFill>
                <a:ea typeface="Calibri" panose="020F0502020204030204"/>
                <a:cs typeface="Calibri"/>
              </a:rPr>
              <a:t>.</a:t>
            </a:r>
            <a:endParaRPr lang="en-US" sz="2000">
              <a:ea typeface="Calibri"/>
              <a:cs typeface="Calibri"/>
            </a:endParaRPr>
          </a:p>
          <a:p>
            <a:pPr marL="285750" indent="-228600">
              <a:lnSpc>
                <a:spcPct val="90000"/>
              </a:lnSpc>
              <a:spcAft>
                <a:spcPts val="600"/>
              </a:spcAft>
              <a:buFont typeface="Arial,Sans-Serif"/>
              <a:buChar char="•"/>
              <a:defRPr/>
            </a:pPr>
            <a:r>
              <a:rPr lang="en-US" sz="2000">
                <a:solidFill>
                  <a:srgbClr val="000000"/>
                </a:solidFill>
                <a:ea typeface="+mn-lt"/>
                <a:cs typeface="Calibri"/>
              </a:rPr>
              <a:t>Engage </a:t>
            </a:r>
            <a:r>
              <a:rPr lang="en-US" sz="2000">
                <a:solidFill>
                  <a:srgbClr val="000000"/>
                </a:solidFill>
                <a:ea typeface="+mn-lt"/>
                <a:cs typeface="+mn-lt"/>
              </a:rPr>
              <a:t>communities to:</a:t>
            </a:r>
          </a:p>
          <a:p>
            <a:pPr marL="742950" lvl="1" indent="-228600">
              <a:lnSpc>
                <a:spcPct val="90000"/>
              </a:lnSpc>
              <a:spcAft>
                <a:spcPts val="600"/>
              </a:spcAft>
              <a:buFont typeface="Arial,Sans-Serif"/>
              <a:buChar char="•"/>
              <a:defRPr/>
            </a:pPr>
            <a:r>
              <a:rPr lang="en-US" sz="2000">
                <a:solidFill>
                  <a:srgbClr val="000000"/>
                </a:solidFill>
                <a:ea typeface="+mn-lt"/>
                <a:cs typeface="+mn-lt"/>
              </a:rPr>
              <a:t>Address local impacts resulting from the installation and ongoing operation of ZE truck infrastructure.</a:t>
            </a:r>
          </a:p>
          <a:p>
            <a:pPr marL="742950" lvl="1" indent="-228600">
              <a:lnSpc>
                <a:spcPct val="90000"/>
              </a:lnSpc>
              <a:spcAft>
                <a:spcPts val="600"/>
              </a:spcAft>
              <a:buFont typeface="Arial,Sans-Serif"/>
              <a:buChar char="•"/>
              <a:defRPr/>
            </a:pPr>
            <a:r>
              <a:rPr lang="en-US" sz="2000">
                <a:solidFill>
                  <a:srgbClr val="000000"/>
                </a:solidFill>
                <a:ea typeface="+mn-lt"/>
                <a:cs typeface="+mn-lt"/>
              </a:rPr>
              <a:t>Receive input on truck patterns through local communities</a:t>
            </a:r>
          </a:p>
          <a:p>
            <a:pPr marL="285750" indent="-228600">
              <a:lnSpc>
                <a:spcPct val="90000"/>
              </a:lnSpc>
              <a:spcAft>
                <a:spcPts val="600"/>
              </a:spcAft>
              <a:buFont typeface="Arial,Sans-Serif"/>
              <a:buChar char="•"/>
              <a:defRPr/>
            </a:pPr>
            <a:r>
              <a:rPr lang="en-US" sz="2000">
                <a:solidFill>
                  <a:srgbClr val="000000"/>
                </a:solidFill>
                <a:ea typeface="+mn-lt"/>
                <a:cs typeface="+mn-lt"/>
              </a:rPr>
              <a:t>Consider best practices, additional funding for local road maintenance, and the need to balance infrastructure development with local needs and concerns.</a:t>
            </a:r>
            <a:endParaRPr lang="en-US" sz="2000">
              <a:ea typeface="Calibri"/>
              <a:cs typeface="Calibri" panose="020F0502020204030204"/>
            </a:endParaRPr>
          </a:p>
          <a:p>
            <a:pPr marL="285750" indent="-228600">
              <a:lnSpc>
                <a:spcPct val="90000"/>
              </a:lnSpc>
              <a:spcAft>
                <a:spcPts val="600"/>
              </a:spcAft>
              <a:buFont typeface="Arial,Sans-Serif"/>
              <a:buChar char="•"/>
              <a:defRPr/>
            </a:pPr>
            <a:r>
              <a:rPr lang="en-US" sz="2000">
                <a:cs typeface="Calibri" panose="020F0502020204030204"/>
              </a:rPr>
              <a:t>Streamline processes in a thoughtful manner, engage with utility companies, and coordinate with agencies like GO-Biz to overcome these challenges</a:t>
            </a:r>
            <a:endParaRPr lang="en-US" sz="2000">
              <a:ea typeface="Calibri"/>
              <a:cs typeface="Calibri" panose="020F0502020204030204"/>
            </a:endParaRPr>
          </a:p>
          <a:p>
            <a:pPr marL="285750" indent="-228600">
              <a:lnSpc>
                <a:spcPct val="90000"/>
              </a:lnSpc>
              <a:spcAft>
                <a:spcPts val="600"/>
              </a:spcAft>
              <a:buFont typeface="Arial,Sans-Serif"/>
              <a:buChar char="•"/>
              <a:defRPr/>
            </a:pPr>
            <a:r>
              <a:rPr lang="en-US" sz="2000">
                <a:cs typeface="Calibri" panose="020F0502020204030204"/>
              </a:rPr>
              <a:t>Coordinate efforts to address permitting issues, workforce development, and rail electrification. There is a need for regular engagement and communication to ensure shared priorities and messaging.</a:t>
            </a:r>
            <a:endParaRPr lang="en-US" sz="2000">
              <a:ea typeface="Calibri" panose="020F0502020204030204"/>
              <a:cs typeface="Calibri" panose="020F0502020204030204"/>
            </a:endParaRPr>
          </a:p>
          <a:p>
            <a:pPr marL="285750" indent="-285750">
              <a:buFont typeface="Arial"/>
              <a:buChar char="•"/>
              <a:defRPr/>
            </a:pPr>
            <a:endParaRPr lang="en-US">
              <a:cs typeface="Calibri" panose="020F0502020204030204"/>
            </a:endParaRPr>
          </a:p>
          <a:p>
            <a:pPr marL="742950" lvl="1" indent="-285750">
              <a:spcBef>
                <a:spcPts val="600"/>
              </a:spcBef>
              <a:buFont typeface="Calibri" panose="020F0502020204030204" pitchFamily="34" charset="0"/>
              <a:buChar char="&gt;"/>
              <a:defRPr/>
            </a:pPr>
            <a:endParaRPr lang="en-US">
              <a:cs typeface="Times New Roman"/>
            </a:endParaRPr>
          </a:p>
          <a:p>
            <a:pPr>
              <a:defRPr/>
            </a:pPr>
            <a:endParaRPr lang="en-US">
              <a:solidFill>
                <a:srgbClr val="000000"/>
              </a:solidFill>
              <a:cs typeface="Calibri"/>
            </a:endParaRPr>
          </a:p>
        </p:txBody>
      </p:sp>
    </p:spTree>
    <p:extLst>
      <p:ext uri="{BB962C8B-B14F-4D97-AF65-F5344CB8AC3E}">
        <p14:creationId xmlns:p14="http://schemas.microsoft.com/office/powerpoint/2010/main" val="1344791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a:t>
            </a:r>
            <a:endParaRPr lang="en-US" i="1"/>
          </a:p>
        </p:txBody>
      </p:sp>
      <p:graphicFrame>
        <p:nvGraphicFramePr>
          <p:cNvPr id="3" name="Table 2">
            <a:extLst>
              <a:ext uri="{FF2B5EF4-FFF2-40B4-BE49-F238E27FC236}">
                <a16:creationId xmlns:a16="http://schemas.microsoft.com/office/drawing/2014/main" id="{D5E1FF8E-2675-A387-04CA-9267AE8F582B}"/>
              </a:ext>
            </a:extLst>
          </p:cNvPr>
          <p:cNvGraphicFramePr>
            <a:graphicFrameLocks noGrp="1"/>
          </p:cNvGraphicFramePr>
          <p:nvPr>
            <p:extLst>
              <p:ext uri="{D42A27DB-BD31-4B8C-83A1-F6EECF244321}">
                <p14:modId xmlns:p14="http://schemas.microsoft.com/office/powerpoint/2010/main" val="2937965971"/>
              </p:ext>
            </p:extLst>
          </p:nvPr>
        </p:nvGraphicFramePr>
        <p:xfrm>
          <a:off x="300653" y="974530"/>
          <a:ext cx="11510082" cy="1290112"/>
        </p:xfrm>
        <a:graphic>
          <a:graphicData uri="http://schemas.openxmlformats.org/drawingml/2006/table">
            <a:tbl>
              <a:tblPr firstRow="1" bandRow="1">
                <a:tableStyleId>{5C22544A-7EE6-4342-B048-85BDC9FD1C3A}</a:tableStyleId>
              </a:tblPr>
              <a:tblGrid>
                <a:gridCol w="2018933">
                  <a:extLst>
                    <a:ext uri="{9D8B030D-6E8A-4147-A177-3AD203B41FA5}">
                      <a16:colId xmlns:a16="http://schemas.microsoft.com/office/drawing/2014/main" val="3566144673"/>
                    </a:ext>
                  </a:extLst>
                </a:gridCol>
                <a:gridCol w="9491149">
                  <a:extLst>
                    <a:ext uri="{9D8B030D-6E8A-4147-A177-3AD203B41FA5}">
                      <a16:colId xmlns:a16="http://schemas.microsoft.com/office/drawing/2014/main" val="2157788529"/>
                    </a:ext>
                  </a:extLst>
                </a:gridCol>
              </a:tblGrid>
              <a:tr h="650032">
                <a:tc>
                  <a:txBody>
                    <a:bodyPr/>
                    <a:lstStyle/>
                    <a:p>
                      <a:r>
                        <a:rPr lang="en-US" sz="2800"/>
                        <a:t>Issue</a:t>
                      </a:r>
                    </a:p>
                  </a:txBody>
                  <a:tcPr/>
                </a:tc>
                <a:tc>
                  <a:txBody>
                    <a:bodyPr/>
                    <a:lstStyle/>
                    <a:p>
                      <a:r>
                        <a:rPr lang="en-US" sz="2800"/>
                        <a:t>Principle</a:t>
                      </a:r>
                    </a:p>
                  </a:txBody>
                  <a:tcPr/>
                </a:tc>
                <a:extLst>
                  <a:ext uri="{0D108BD9-81ED-4DB2-BD59-A6C34878D82A}">
                    <a16:rowId xmlns:a16="http://schemas.microsoft.com/office/drawing/2014/main" val="567115807"/>
                  </a:ext>
                </a:extLst>
              </a:tr>
              <a:tr h="535991">
                <a:tc>
                  <a:txBody>
                    <a:bodyPr/>
                    <a:lstStyle/>
                    <a:p>
                      <a:r>
                        <a:rPr lang="en-US" sz="2400" b="1"/>
                        <a:t>Money</a:t>
                      </a:r>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Arial"/>
                        </a:rPr>
                        <a:t>Support fleet owners with the costs of transition to ZE technology </a:t>
                      </a:r>
                      <a:endParaRPr lang="en-US" sz="20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txBody>
                  <a:tcPr/>
                </a:tc>
                <a:extLst>
                  <a:ext uri="{0D108BD9-81ED-4DB2-BD59-A6C34878D82A}">
                    <a16:rowId xmlns:a16="http://schemas.microsoft.com/office/drawing/2014/main" val="2850370011"/>
                  </a:ext>
                </a:extLst>
              </a:tr>
            </a:tbl>
          </a:graphicData>
        </a:graphic>
      </p:graphicFrame>
      <p:sp>
        <p:nvSpPr>
          <p:cNvPr id="4" name="TextBox 3">
            <a:extLst>
              <a:ext uri="{FF2B5EF4-FFF2-40B4-BE49-F238E27FC236}">
                <a16:creationId xmlns:a16="http://schemas.microsoft.com/office/drawing/2014/main" id="{5F921B82-72E0-48B0-3BD8-E56A3A594F71}"/>
              </a:ext>
            </a:extLst>
          </p:cNvPr>
          <p:cNvSpPr txBox="1"/>
          <p:nvPr/>
        </p:nvSpPr>
        <p:spPr>
          <a:xfrm>
            <a:off x="2301984" y="3525875"/>
            <a:ext cx="981589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ea typeface="+mn-lt"/>
              <a:cs typeface="+mn-lt"/>
            </a:endParaRPr>
          </a:p>
          <a:p>
            <a:pPr algn="l"/>
            <a:endParaRPr lang="en-US">
              <a:ea typeface="Calibri"/>
              <a:cs typeface="Calibri"/>
            </a:endParaRPr>
          </a:p>
        </p:txBody>
      </p:sp>
      <p:graphicFrame>
        <p:nvGraphicFramePr>
          <p:cNvPr id="7" name="Table 6">
            <a:extLst>
              <a:ext uri="{FF2B5EF4-FFF2-40B4-BE49-F238E27FC236}">
                <a16:creationId xmlns:a16="http://schemas.microsoft.com/office/drawing/2014/main" id="{70A1645B-1E82-EDD0-C9B2-8F0E3A1907F6}"/>
              </a:ext>
            </a:extLst>
          </p:cNvPr>
          <p:cNvGraphicFramePr>
            <a:graphicFrameLocks noGrp="1"/>
          </p:cNvGraphicFramePr>
          <p:nvPr>
            <p:extLst>
              <p:ext uri="{D42A27DB-BD31-4B8C-83A1-F6EECF244321}">
                <p14:modId xmlns:p14="http://schemas.microsoft.com/office/powerpoint/2010/main" val="3854427373"/>
              </p:ext>
            </p:extLst>
          </p:nvPr>
        </p:nvGraphicFramePr>
        <p:xfrm>
          <a:off x="301510" y="2318892"/>
          <a:ext cx="2155370" cy="3383280"/>
        </p:xfrm>
        <a:graphic>
          <a:graphicData uri="http://schemas.openxmlformats.org/drawingml/2006/table">
            <a:tbl>
              <a:tblPr firstRow="1" bandRow="1">
                <a:tableStyleId>{2D5ABB26-0587-4C30-8999-92F81FD0307C}</a:tableStyleId>
              </a:tblPr>
              <a:tblGrid>
                <a:gridCol w="2155370">
                  <a:extLst>
                    <a:ext uri="{9D8B030D-6E8A-4147-A177-3AD203B41FA5}">
                      <a16:colId xmlns:a16="http://schemas.microsoft.com/office/drawing/2014/main" val="846890844"/>
                    </a:ext>
                  </a:extLst>
                </a:gridCol>
              </a:tblGrid>
              <a:tr h="2580691">
                <a:tc>
                  <a:txBody>
                    <a:bodyPr/>
                    <a:lstStyle/>
                    <a:p>
                      <a:pPr rtl="0" fontAlgn="base"/>
                      <a:r>
                        <a:rPr lang="en-US" sz="2400" i="1">
                          <a:solidFill>
                            <a:schemeClr val="accent1"/>
                          </a:solidFill>
                          <a:effectLst/>
                          <a:latin typeface="Calibri"/>
                        </a:rPr>
                        <a:t>Support local jurisdictions in identifying funding opportunities to assist with increased need for street maintenance  ​</a:t>
                      </a:r>
                    </a:p>
                  </a:txBody>
                  <a:tcPr>
                    <a:lnL w="0">
                      <a:noFill/>
                    </a:lnL>
                    <a:lnR w="0">
                      <a:noFill/>
                    </a:lnR>
                    <a:lnT w="0">
                      <a:noFill/>
                    </a:lnT>
                    <a:lnB w="0">
                      <a:noFill/>
                    </a:lnB>
                  </a:tcPr>
                </a:tc>
                <a:extLst>
                  <a:ext uri="{0D108BD9-81ED-4DB2-BD59-A6C34878D82A}">
                    <a16:rowId xmlns:a16="http://schemas.microsoft.com/office/drawing/2014/main" val="1063714551"/>
                  </a:ext>
                </a:extLst>
              </a:tr>
            </a:tbl>
          </a:graphicData>
        </a:graphic>
      </p:graphicFrame>
      <p:sp>
        <p:nvSpPr>
          <p:cNvPr id="5" name="TextBox 4">
            <a:extLst>
              <a:ext uri="{FF2B5EF4-FFF2-40B4-BE49-F238E27FC236}">
                <a16:creationId xmlns:a16="http://schemas.microsoft.com/office/drawing/2014/main" id="{AB1C1E15-5A88-9293-1F27-C7A687E98886}"/>
              </a:ext>
            </a:extLst>
          </p:cNvPr>
          <p:cNvSpPr txBox="1"/>
          <p:nvPr/>
        </p:nvSpPr>
        <p:spPr>
          <a:xfrm>
            <a:off x="2301350" y="2389062"/>
            <a:ext cx="950800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Calibri"/>
                <a:ea typeface="Calibri"/>
                <a:cs typeface="Calibri"/>
              </a:rPr>
              <a:t>Work with Federal Highway Administration to consider increasing gross vehicle weight limits of ZE trucks on highways (CTC)</a:t>
            </a:r>
          </a:p>
          <a:p>
            <a:pPr marL="285750" indent="-285750">
              <a:buFont typeface="Arial"/>
              <a:buChar char="•"/>
            </a:pPr>
            <a:endParaRPr lang="en-US">
              <a:latin typeface="Calibri"/>
              <a:ea typeface="Calibri"/>
              <a:cs typeface="Calibri"/>
            </a:endParaRPr>
          </a:p>
          <a:p>
            <a:pPr marL="285750" indent="-285750">
              <a:buFont typeface="Arial"/>
              <a:buChar char="•"/>
            </a:pPr>
            <a:r>
              <a:rPr lang="en-US">
                <a:latin typeface="Calibri"/>
                <a:ea typeface="Calibri"/>
                <a:cs typeface="Calibri"/>
              </a:rPr>
              <a:t>Budget for increased maintenance and repair costs and consider new ways to reduce repair cost (CTC)</a:t>
            </a:r>
          </a:p>
          <a:p>
            <a:pPr marL="285750" indent="-285750">
              <a:buFont typeface="Arial"/>
              <a:buChar char="•"/>
            </a:pPr>
            <a:endParaRPr lang="en-US">
              <a:latin typeface="Calibri"/>
              <a:ea typeface="Calibri"/>
              <a:cs typeface="Calibri"/>
            </a:endParaRPr>
          </a:p>
          <a:p>
            <a:pPr marL="285750" indent="-285750">
              <a:buFont typeface="Arial"/>
              <a:buChar char="•"/>
            </a:pPr>
            <a:r>
              <a:rPr lang="en-US">
                <a:latin typeface="Calibri"/>
                <a:ea typeface="Calibri"/>
                <a:cs typeface="Calibri"/>
              </a:rPr>
              <a:t>Seek additional funding opportunities to assist cities with increased street maintenance needed to support heavier ZE trucks. (GCCOG)</a:t>
            </a:r>
            <a:r>
              <a:rPr lang="en-US">
                <a:ea typeface="Calibri"/>
                <a:cs typeface="Calibri"/>
              </a:rPr>
              <a:t> </a:t>
            </a:r>
          </a:p>
          <a:p>
            <a:pPr marL="285750" indent="-285750">
              <a:buFont typeface="Arial"/>
              <a:buChar char="•"/>
            </a:pPr>
            <a:endParaRPr lang="en-US">
              <a:ea typeface="Calibri"/>
              <a:cs typeface="Calibri"/>
            </a:endParaRPr>
          </a:p>
          <a:p>
            <a:pPr marL="285750" indent="-285750">
              <a:buFont typeface="Arial"/>
              <a:buChar char="•"/>
            </a:pPr>
            <a:r>
              <a:rPr lang="en-US">
                <a:ea typeface="Calibri"/>
                <a:cs typeface="Calibri"/>
              </a:rPr>
              <a:t>Explore options to establish "green gates" at Ports to increase revenue and encourage adoption through quicker turnaround times (GCCOG)</a:t>
            </a:r>
          </a:p>
        </p:txBody>
      </p:sp>
    </p:spTree>
    <p:extLst>
      <p:ext uri="{BB962C8B-B14F-4D97-AF65-F5344CB8AC3E}">
        <p14:creationId xmlns:p14="http://schemas.microsoft.com/office/powerpoint/2010/main" val="946405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A874B-6B72-3865-BE43-10CE684088FB}"/>
              </a:ext>
            </a:extLst>
          </p:cNvPr>
          <p:cNvSpPr>
            <a:spLocks noGrp="1"/>
          </p:cNvSpPr>
          <p:nvPr>
            <p:ph type="sldNum" sz="quarter" idx="12"/>
          </p:nvPr>
        </p:nvSpPr>
        <p:spPr/>
        <p:txBody>
          <a:bodyPr/>
          <a:lstStyle/>
          <a:p>
            <a:fld id="{2429C633-AF9B-9840-B7F1-7587910FEF71}" type="slidenum">
              <a:rPr lang="en-US" smtClean="0"/>
              <a:pPr/>
              <a:t>49</a:t>
            </a:fld>
            <a:endParaRPr lang="en-US"/>
          </a:p>
        </p:txBody>
      </p:sp>
      <p:sp>
        <p:nvSpPr>
          <p:cNvPr id="5" name="Title 1">
            <a:extLst>
              <a:ext uri="{FF2B5EF4-FFF2-40B4-BE49-F238E27FC236}">
                <a16:creationId xmlns:a16="http://schemas.microsoft.com/office/drawing/2014/main" id="{A78C8148-CCB9-3B08-9379-B991C0476484}"/>
              </a:ext>
            </a:extLst>
          </p:cNvPr>
          <p:cNvSpPr txBox="1">
            <a:spLocks/>
          </p:cNvSpPr>
          <p:nvPr/>
        </p:nvSpPr>
        <p:spPr>
          <a:xfrm>
            <a:off x="337705" y="243081"/>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Working Group Discussion</a:t>
            </a:r>
          </a:p>
        </p:txBody>
      </p:sp>
      <p:sp>
        <p:nvSpPr>
          <p:cNvPr id="7" name="TextBox 6">
            <a:extLst>
              <a:ext uri="{FF2B5EF4-FFF2-40B4-BE49-F238E27FC236}">
                <a16:creationId xmlns:a16="http://schemas.microsoft.com/office/drawing/2014/main" id="{D9519FE2-7FE6-193D-CBF4-BB26569254BA}"/>
              </a:ext>
            </a:extLst>
          </p:cNvPr>
          <p:cNvSpPr txBox="1"/>
          <p:nvPr/>
        </p:nvSpPr>
        <p:spPr>
          <a:xfrm>
            <a:off x="810386" y="2137394"/>
            <a:ext cx="1025325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2AB4C8"/>
                </a:solidFill>
                <a:ea typeface="Calibri"/>
                <a:cs typeface="Calibri"/>
              </a:rPr>
              <a:t>What topics need additional discussion?</a:t>
            </a:r>
          </a:p>
          <a:p>
            <a:endParaRPr lang="en-US" sz="3200">
              <a:solidFill>
                <a:srgbClr val="000000"/>
              </a:solidFill>
              <a:ea typeface="Calibri"/>
              <a:cs typeface="Calibri"/>
            </a:endParaRPr>
          </a:p>
          <a:p>
            <a:r>
              <a:rPr lang="en-US" sz="3200" b="1">
                <a:solidFill>
                  <a:srgbClr val="2AB4C8"/>
                </a:solidFill>
                <a:ea typeface="Calibri"/>
                <a:cs typeface="Calibri"/>
              </a:rPr>
              <a:t>How should Metro continue working with regional stakeholders to develop an effective legislative platform?</a:t>
            </a:r>
          </a:p>
        </p:txBody>
      </p:sp>
    </p:spTree>
    <p:extLst>
      <p:ext uri="{BB962C8B-B14F-4D97-AF65-F5344CB8AC3E}">
        <p14:creationId xmlns:p14="http://schemas.microsoft.com/office/powerpoint/2010/main" val="2582680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429201690"/>
              </p:ext>
            </p:extLst>
          </p:nvPr>
        </p:nvGraphicFramePr>
        <p:xfrm>
          <a:off x="341745" y="1236669"/>
          <a:ext cx="5554174" cy="6525216"/>
        </p:xfrm>
        <a:graphic>
          <a:graphicData uri="http://schemas.openxmlformats.org/drawingml/2006/table">
            <a:tbl>
              <a:tblPr firstRow="1" firstCol="1" bandRow="1"/>
              <a:tblGrid>
                <a:gridCol w="888361">
                  <a:extLst>
                    <a:ext uri="{9D8B030D-6E8A-4147-A177-3AD203B41FA5}">
                      <a16:colId xmlns:a16="http://schemas.microsoft.com/office/drawing/2014/main" val="984520195"/>
                    </a:ext>
                  </a:extLst>
                </a:gridCol>
                <a:gridCol w="4665813">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a:t>
                      </a:r>
                      <a:endParaRPr lang="en-US" sz="160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endParaRPr lang="en-US" sz="1400" b="0" i="0" u="none" strike="noStrike" kern="1200" noProof="0">
                        <a:solidFill>
                          <a:schemeClr val="tx1"/>
                        </a:solidFill>
                        <a:effectLst/>
                        <a:latin typeface="Calibri"/>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3333750">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1:45pm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2:50pm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3:00pm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txBody>
                  <a:tcPr marL="59388" marR="59388" marT="0" marB="0">
                    <a:lnL>
                      <a:noFill/>
                    </a:lnL>
                    <a:lnR>
                      <a:noFill/>
                    </a:lnR>
                    <a:lnT>
                      <a:noFill/>
                    </a:lnT>
                    <a:lnB>
                      <a:noFill/>
                    </a:lnB>
                  </a:tcPr>
                </a:tc>
                <a:tc>
                  <a:txBody>
                    <a:bodyPr/>
                    <a:lstStyle/>
                    <a:p>
                      <a:pPr marL="0" lvl="0" indent="0">
                        <a:buNone/>
                      </a:pPr>
                      <a:r>
                        <a:rPr lang="en-US" sz="1600" b="1" i="0" u="none" strike="noStrike" kern="1200" noProof="0">
                          <a:solidFill>
                            <a:schemeClr val="tx1"/>
                          </a:solidFill>
                          <a:effectLst/>
                          <a:latin typeface="Calibri"/>
                        </a:rPr>
                        <a:t>Agenda Item #2: California's Advanced Clean Fleets Rule: Prospects, Pathways, and Challenges</a:t>
                      </a:r>
                      <a:endParaRPr lang="en-US" sz="1600" b="0" i="1" u="none" strike="noStrike" kern="1200" noProof="0">
                        <a:solidFill>
                          <a:srgbClr val="FF0000"/>
                        </a:solidFill>
                        <a:effectLst/>
                        <a:latin typeface="Calibri"/>
                      </a:endParaRPr>
                    </a:p>
                    <a:p>
                      <a:pPr marL="342900" lvl="0" indent="-342900">
                        <a:buAutoNum type="romanLcPeriod"/>
                      </a:pPr>
                      <a:r>
                        <a:rPr lang="en-US" sz="1400" b="0" i="1" u="none" strike="noStrike" kern="1200" noProof="0">
                          <a:solidFill>
                            <a:schemeClr val="tx1"/>
                          </a:solidFill>
                          <a:effectLst/>
                          <a:latin typeface="Calibri"/>
                        </a:rPr>
                        <a:t>Preliminary results - Dr. Genevieve Giuliano</a:t>
                      </a:r>
                      <a:endParaRPr lang="en-US" sz="1600" b="0"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Agenda Item #3: Developing a ZET Program Legislative Platform</a:t>
                      </a:r>
                      <a:endParaRPr lang="en-US"/>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Closing Remarks and Upcoming Meetings</a:t>
                      </a:r>
                      <a:endParaRPr lang="en-US"/>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Adjournment</a:t>
                      </a:r>
                    </a:p>
                    <a:p>
                      <a:pPr marL="0" lvl="0" indent="0">
                        <a:buNone/>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457200" lvl="1" indent="0">
                        <a:buNone/>
                      </a:pPr>
                      <a:endParaRPr lang="en-US" sz="1400" b="0" i="0" u="none" strike="noStrike" kern="1200" noProof="0">
                        <a:solidFill>
                          <a:schemeClr val="tx1"/>
                        </a:solidFill>
                        <a:effectLst/>
                        <a:latin typeface="Calibri"/>
                      </a:endParaRPr>
                    </a:p>
                    <a:p>
                      <a:pPr marL="800100" lvl="1" indent="-342900">
                        <a:buAutoNum type="romanLcPeriod"/>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p>
                      <a:pPr marL="457200" marR="0" lvl="1" indent="0" algn="l">
                        <a:lnSpc>
                          <a:spcPct val="90000"/>
                        </a:lnSpc>
                        <a:spcBef>
                          <a:spcPts val="500"/>
                        </a:spcBef>
                        <a:spcAft>
                          <a:spcPts val="0"/>
                        </a:spcAft>
                        <a:buNone/>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46336">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spTree>
    <p:extLst>
      <p:ext uri="{BB962C8B-B14F-4D97-AF65-F5344CB8AC3E}">
        <p14:creationId xmlns:p14="http://schemas.microsoft.com/office/powerpoint/2010/main" val="381291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defRPr/>
            </a:pPr>
            <a:r>
              <a:rPr lang="en-US" sz="4000" b="1">
                <a:solidFill>
                  <a:srgbClr val="FFFFFF"/>
                </a:solidFill>
                <a:latin typeface="Calibri" panose="020F0502020204030204"/>
                <a:cs typeface="Calibri"/>
              </a:rPr>
              <a:t>Closing Remarks &amp; Next Steps</a:t>
            </a:r>
            <a:endParaRPr lang="en-US">
              <a:ea typeface="+mn-ea"/>
            </a:endParaRPr>
          </a:p>
        </p:txBody>
      </p:sp>
    </p:spTree>
    <p:extLst>
      <p:ext uri="{BB962C8B-B14F-4D97-AF65-F5344CB8AC3E}">
        <p14:creationId xmlns:p14="http://schemas.microsoft.com/office/powerpoint/2010/main" val="4249913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lang="en-US" dirty="0" smtClean="0"/>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707580" y="1072782"/>
            <a:ext cx="6157904"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57200" lvl="3" indent="0">
              <a:lnSpc>
                <a:spcPct val="100000"/>
              </a:lnSpc>
              <a:buNone/>
              <a:defRPr/>
            </a:pPr>
            <a:r>
              <a:rPr lang="en-US" sz="1600" i="1">
                <a:latin typeface="Calibri" panose="020F0502020204030204"/>
                <a:ea typeface="+mn-lt"/>
                <a:cs typeface="Calibri" panose="020F0502020204030204"/>
              </a:rPr>
              <a:t>     </a:t>
            </a:r>
            <a:br>
              <a:rPr lang="en-US" i="1">
                <a:highlight>
                  <a:srgbClr val="FFFF00"/>
                </a:highlight>
                <a:latin typeface="Calibri" panose="020F0502020204030204"/>
                <a:ea typeface="+mn-lt"/>
                <a:cs typeface="Calibri" panose="020F0502020204030204"/>
              </a:rPr>
            </a:br>
            <a:endParaRPr lang="en-US" b="1">
              <a:solidFill>
                <a:srgbClr val="00B4BD"/>
              </a:solidFill>
              <a:highlight>
                <a:srgbClr val="FFFF00"/>
              </a:highlight>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6172201" y="1276349"/>
            <a:ext cx="6102926" cy="558055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536534" y="5319252"/>
            <a:ext cx="5159564" cy="738664"/>
          </a:xfrm>
          <a:prstGeom prst="rect">
            <a:avLst/>
          </a:prstGeom>
          <a:solidFill>
            <a:schemeClr val="accent1"/>
          </a:solidFill>
        </p:spPr>
        <p:txBody>
          <a:bodyPr wrap="square" lIns="91440" tIns="45720" rIns="91440" bIns="45720" rtlCol="0" anchor="t">
            <a:spAutoFit/>
          </a:bodyPr>
          <a:lstStyle/>
          <a:p>
            <a:pPr algn="ctr">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For the most updated list</a:t>
            </a:r>
            <a:r>
              <a:rPr lang="en-US" sz="1400">
                <a:solidFill>
                  <a:srgbClr val="000000"/>
                </a:solidFill>
                <a:latin typeface="Calibri" panose="020F0502020204030204"/>
              </a:rPr>
              <a:t>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of meeting dates, please visit:</a:t>
            </a:r>
            <a:endParaRPr lang="en-US" sz="14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https://www.metro.net/projects/lb-ela-corridor-plan/</a:t>
            </a:r>
            <a:endParaRPr lang="en-US" sz="1400" b="1" i="0" u="none" strike="noStrike" kern="1200" cap="none" spc="0" normalizeH="0" baseline="0" noProof="0">
              <a:ln>
                <a:noFill/>
              </a:ln>
              <a:effectLst/>
              <a:uLnTx/>
              <a:uFillTx/>
              <a:latin typeface="Calibri" panose="020F0502020204030204"/>
              <a:ea typeface="Calibri" panose="020F0502020204030204"/>
              <a:cs typeface="Calibri" panose="020F0502020204030204"/>
            </a:endParaRPr>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33880" y="1095682"/>
            <a:ext cx="5541670" cy="346323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None/>
              <a:defRPr/>
            </a:pPr>
            <a:r>
              <a:rPr lang="en-US" b="1">
                <a:latin typeface="Calibri" panose="020F0502020204030204"/>
              </a:rPr>
              <a:t>CLC Meeting</a:t>
            </a:r>
            <a:endParaRPr lang="en-US" b="1">
              <a:solidFill>
                <a:srgbClr val="FF0000"/>
              </a:solidFill>
              <a:latin typeface="Calibri" panose="020F0502020204030204"/>
              <a:ea typeface="Calibri"/>
              <a:cs typeface="Calibri"/>
            </a:endParaRPr>
          </a:p>
          <a:p>
            <a:pPr marL="0" indent="0" defTabSz="457200">
              <a:lnSpc>
                <a:spcPct val="100000"/>
              </a:lnSpc>
              <a:spcBef>
                <a:spcPts val="0"/>
              </a:spcBef>
              <a:buNone/>
              <a:defRPr/>
            </a:pPr>
            <a:r>
              <a:rPr lang="en-US">
                <a:latin typeface="Calibri" panose="020F0502020204030204"/>
              </a:rPr>
              <a:t>Virtual Meeting</a:t>
            </a:r>
            <a:endParaRPr lang="en-US">
              <a:latin typeface="Calibri" panose="020F0502020204030204"/>
              <a:ea typeface="Calibri"/>
              <a:cs typeface="Calibri"/>
            </a:endParaRPr>
          </a:p>
          <a:p>
            <a:pPr marL="0" indent="0" defTabSz="457200">
              <a:lnSpc>
                <a:spcPct val="100000"/>
              </a:lnSpc>
              <a:spcBef>
                <a:spcPts val="0"/>
              </a:spcBef>
              <a:buNone/>
              <a:defRPr/>
            </a:pPr>
            <a:r>
              <a:rPr lang="en-US">
                <a:latin typeface="Calibri" panose="020F0502020204030204"/>
              </a:rPr>
              <a:t>Tuesday, October 10, 5-7pm</a:t>
            </a:r>
            <a:endParaRPr lang="en-US">
              <a:latin typeface="Calibri" panose="020F0502020204030204"/>
              <a:ea typeface="Calibri"/>
              <a:cs typeface="Calibri"/>
            </a:endParaRPr>
          </a:p>
          <a:p>
            <a:pPr marL="690245" lvl="3" indent="-233045" defTabSz="457200">
              <a:lnSpc>
                <a:spcPct val="100000"/>
              </a:lnSpc>
              <a:spcBef>
                <a:spcPts val="0"/>
              </a:spcBef>
              <a:buNone/>
              <a:defRPr/>
            </a:pPr>
            <a:endParaRPr lang="en-US">
              <a:solidFill>
                <a:srgbClr val="00B4BD"/>
              </a:solidFill>
              <a:latin typeface="Calibri" panose="020F0502020204030204"/>
              <a:ea typeface="Calibri"/>
              <a:cs typeface="Calibri"/>
            </a:endParaRPr>
          </a:p>
          <a:p>
            <a:pPr marL="0" indent="0" defTabSz="457200">
              <a:lnSpc>
                <a:spcPct val="100000"/>
              </a:lnSpc>
              <a:spcBef>
                <a:spcPts val="0"/>
              </a:spcBef>
              <a:buSzTx/>
              <a:buNone/>
              <a:defRPr/>
            </a:pPr>
            <a:r>
              <a:rPr lang="en-US" b="1">
                <a:latin typeface="Calibri" panose="020F0502020204030204"/>
              </a:rPr>
              <a:t>Task Force Meeting</a:t>
            </a:r>
            <a:endParaRPr lang="en-US" b="1">
              <a:solidFill>
                <a:srgbClr val="FF0000"/>
              </a:solidFill>
              <a:latin typeface="Calibri" panose="020F0502020204030204"/>
              <a:ea typeface="Calibri"/>
              <a:cs typeface="Calibri"/>
            </a:endParaRPr>
          </a:p>
          <a:p>
            <a:pPr marL="0" indent="0" defTabSz="457200">
              <a:lnSpc>
                <a:spcPct val="100000"/>
              </a:lnSpc>
              <a:spcBef>
                <a:spcPts val="0"/>
              </a:spcBef>
              <a:buSzTx/>
              <a:buNone/>
              <a:defRPr/>
            </a:pPr>
            <a:r>
              <a:rPr lang="en-US">
                <a:latin typeface="Calibri" panose="020F0502020204030204"/>
              </a:rPr>
              <a:t>Virtual Meeting</a:t>
            </a:r>
            <a:endParaRPr lang="en-US">
              <a:latin typeface="Calibri" panose="020F0502020204030204"/>
              <a:ea typeface="Calibri"/>
              <a:cs typeface="Calibri"/>
            </a:endParaRPr>
          </a:p>
          <a:p>
            <a:pPr marL="0" indent="0" defTabSz="457200">
              <a:lnSpc>
                <a:spcPct val="100000"/>
              </a:lnSpc>
              <a:spcBef>
                <a:spcPts val="0"/>
              </a:spcBef>
              <a:buSzTx/>
              <a:buNone/>
              <a:defRPr/>
            </a:pPr>
            <a:r>
              <a:rPr lang="en-US">
                <a:latin typeface="Calibri" panose="020F0502020204030204"/>
              </a:rPr>
              <a:t>Monday, October 23, 5-7pm</a:t>
            </a:r>
            <a:endParaRPr lang="en-US">
              <a:latin typeface="Calibri" panose="020F0502020204030204"/>
              <a:ea typeface="Calibri"/>
              <a:cs typeface="Calibri"/>
            </a:endParaRPr>
          </a:p>
          <a:p>
            <a:pPr marL="0" indent="0" defTabSz="457200">
              <a:lnSpc>
                <a:spcPct val="100000"/>
              </a:lnSpc>
              <a:spcBef>
                <a:spcPts val="0"/>
              </a:spcBef>
              <a:buSzTx/>
              <a:buNone/>
              <a:defRPr/>
            </a:pPr>
            <a:endParaRPr lang="en-US" sz="1400" b="1" i="1">
              <a:solidFill>
                <a:srgbClr val="000000"/>
              </a:solidFill>
              <a:latin typeface="Calibri" panose="020F0502020204030204"/>
              <a:ea typeface="Calibri" panose="020F0502020204030204"/>
              <a:cs typeface="Calibri"/>
            </a:endParaRPr>
          </a:p>
          <a:p>
            <a:pPr marL="0" indent="0" defTabSz="457200">
              <a:lnSpc>
                <a:spcPct val="100000"/>
              </a:lnSpc>
              <a:spcBef>
                <a:spcPts val="0"/>
              </a:spcBef>
              <a:buNone/>
              <a:defRPr/>
            </a:pPr>
            <a:endParaRPr lang="en-US" sz="1400" b="1" i="1">
              <a:solidFill>
                <a:srgbClr val="000000"/>
              </a:solidFill>
              <a:latin typeface="Calibri" panose="020F0502020204030204"/>
              <a:ea typeface="Calibri" panose="020F0502020204030204"/>
              <a:cs typeface="Calibri"/>
            </a:endParaRPr>
          </a:p>
          <a:p>
            <a:pPr marL="0" indent="0" defTabSz="457200">
              <a:lnSpc>
                <a:spcPct val="100000"/>
              </a:lnSpc>
              <a:spcBef>
                <a:spcPts val="0"/>
              </a:spcBef>
              <a:buSzTx/>
              <a:buNone/>
              <a:defRPr/>
            </a:pPr>
            <a:endParaRPr lang="en-US" sz="1400" i="1">
              <a:latin typeface="Calibri" panose="020F0502020204030204"/>
              <a:ea typeface="Calibri" panose="020F0502020204030204"/>
              <a:cs typeface="Calibri"/>
            </a:endParaRPr>
          </a:p>
          <a:p>
            <a:pPr lvl="3" defTabSz="457200">
              <a:buFont typeface="Arial" panose="020B0604020202020204" pitchFamily="34" charset="0"/>
              <a:buNone/>
              <a:defRPr/>
            </a:pPr>
            <a:endParaRPr lang="en-US" sz="1400" i="1">
              <a:ea typeface="Calibri" panose="020F0502020204030204"/>
              <a:cs typeface="Calibri"/>
            </a:endParaRPr>
          </a:p>
          <a:p>
            <a:pPr marL="690245" lvl="3" indent="-233045">
              <a:lnSpc>
                <a:spcPct val="100000"/>
              </a:lnSpc>
              <a:spcBef>
                <a:spcPts val="0"/>
              </a:spcBef>
              <a:buFont typeface="Arial" panose="020B0604020202020204" pitchFamily="34" charset="0"/>
              <a:buNone/>
              <a:defRPr/>
            </a:pPr>
            <a:endParaRPr lang="en-US" sz="1400" i="1">
              <a:solidFill>
                <a:srgbClr val="000000"/>
              </a:solidFill>
              <a:latin typeface="Calibri" panose="020F0502020204030204"/>
              <a:ea typeface="+mn-lt"/>
              <a:cs typeface="Calibri" panose="020F0502020204030204"/>
            </a:endParaRPr>
          </a:p>
          <a:p>
            <a:pPr marL="690245" lvl="3" indent="-233045">
              <a:lnSpc>
                <a:spcPct val="100000"/>
              </a:lnSpc>
              <a:spcBef>
                <a:spcPts val="0"/>
              </a:spcBef>
              <a:buFont typeface="Arial" panose="020B0604020202020204" pitchFamily="34" charset="0"/>
              <a:buNone/>
              <a:defRPr/>
            </a:pPr>
            <a:endParaRPr lang="en-US" sz="1400" i="1">
              <a:solidFill>
                <a:srgbClr val="000000"/>
              </a:solidFill>
              <a:latin typeface="Calibri" panose="020F0502020204030204"/>
              <a:ea typeface="+mn-lt"/>
              <a:cs typeface="Calibri" panose="020F0502020204030204"/>
            </a:endParaRPr>
          </a:p>
          <a:p>
            <a:pPr marL="690245" lvl="3" indent="-233045">
              <a:lnSpc>
                <a:spcPct val="100000"/>
              </a:lnSpc>
              <a:spcBef>
                <a:spcPts val="0"/>
              </a:spcBef>
              <a:buFont typeface="Arial" panose="020B0604020202020204" pitchFamily="34" charset="0"/>
              <a:buNone/>
              <a:defRPr/>
            </a:pPr>
            <a:endParaRPr lang="en-US" sz="1400" i="1">
              <a:solidFill>
                <a:srgbClr val="000000"/>
              </a:solidFill>
              <a:latin typeface="Calibri" panose="020F0502020204030204"/>
              <a:ea typeface="+mn-lt"/>
              <a:cs typeface="Calibri" panose="020F0502020204030204"/>
            </a:endParaRPr>
          </a:p>
          <a:p>
            <a:pPr marL="690245" lvl="3" indent="-233045">
              <a:lnSpc>
                <a:spcPct val="100000"/>
              </a:lnSpc>
              <a:spcBef>
                <a:spcPts val="0"/>
              </a:spcBef>
              <a:buNone/>
              <a:defRPr/>
            </a:pPr>
            <a:endParaRPr lang="en-US" sz="1400" i="1">
              <a:solidFill>
                <a:srgbClr val="000000"/>
              </a:solidFill>
              <a:latin typeface="Calibri" panose="020F0502020204030204"/>
              <a:ea typeface="+mn-lt"/>
              <a:cs typeface="Calibri" panose="020F0502020204030204"/>
            </a:endParaRPr>
          </a:p>
          <a:p>
            <a:pPr marL="690245" lvl="3" indent="-233045">
              <a:lnSpc>
                <a:spcPct val="100000"/>
              </a:lnSpc>
              <a:spcBef>
                <a:spcPts val="0"/>
              </a:spcBef>
              <a:buNone/>
              <a:defRPr/>
            </a:pPr>
            <a:endParaRPr lang="en-US" sz="1400" b="1" i="1">
              <a:solidFill>
                <a:srgbClr val="000000"/>
              </a:solidFill>
              <a:latin typeface="Calibri" panose="020F0502020204030204"/>
              <a:ea typeface="+mn-lt"/>
              <a:cs typeface="Calibri" panose="020F0502020204030204"/>
            </a:endParaRPr>
          </a:p>
          <a:p>
            <a:pPr marL="1718945" lvl="3" indent="285750">
              <a:lnSpc>
                <a:spcPct val="70000"/>
              </a:lnSpc>
              <a:buNone/>
              <a:defRPr/>
            </a:pPr>
            <a:endParaRPr lang="es-ES_tradnl" sz="1400" b="1" i="1">
              <a:solidFill>
                <a:srgbClr val="00B4BD"/>
              </a:solidFill>
              <a:latin typeface="Calibri" panose="020F0502020204030204"/>
              <a:ea typeface="+mn-lt"/>
              <a:cs typeface="Calibri" panose="020F0502020204030204"/>
            </a:endParaRPr>
          </a:p>
        </p:txBody>
      </p:sp>
      <p:sp>
        <p:nvSpPr>
          <p:cNvPr id="13" name="TextBox 12">
            <a:extLst>
              <a:ext uri="{FF2B5EF4-FFF2-40B4-BE49-F238E27FC236}">
                <a16:creationId xmlns:a16="http://schemas.microsoft.com/office/drawing/2014/main" id="{7A726AAA-5737-84F3-6F91-67866F865B1E}"/>
              </a:ext>
            </a:extLst>
          </p:cNvPr>
          <p:cNvSpPr txBox="1"/>
          <p:nvPr/>
        </p:nvSpPr>
        <p:spPr>
          <a:xfrm>
            <a:off x="6073587" y="5319252"/>
            <a:ext cx="5159564" cy="738664"/>
          </a:xfrm>
          <a:prstGeom prst="rect">
            <a:avLst/>
          </a:prstGeom>
          <a:solidFill>
            <a:schemeClr val="accent1"/>
          </a:solidFill>
        </p:spPr>
        <p:txBody>
          <a:bodyPr wrap="square" lIns="91440" tIns="45720" rIns="91440" bIns="45720" rtlCol="0" anchor="t">
            <a:spAutoFit/>
          </a:bodyPr>
          <a:lstStyle/>
          <a:p>
            <a:pPr algn="ctr">
              <a:defRPr/>
            </a:pPr>
            <a:r>
              <a:rPr lang="en-US" sz="1400" i="1">
                <a:latin typeface="Calibri" panose="020F0502020204030204"/>
                <a:ea typeface="Calibri"/>
                <a:cs typeface="Calibri"/>
              </a:rPr>
              <a:t>Para </a:t>
            </a:r>
            <a:r>
              <a:rPr lang="en-US" sz="1400" i="1" err="1">
                <a:latin typeface="Calibri" panose="020F0502020204030204"/>
                <a:ea typeface="Calibri"/>
                <a:cs typeface="Calibri"/>
              </a:rPr>
              <a:t>obtener</a:t>
            </a:r>
            <a:r>
              <a:rPr lang="en-US" sz="1400" i="1">
                <a:latin typeface="Calibri" panose="020F0502020204030204"/>
                <a:ea typeface="Calibri"/>
                <a:cs typeface="Calibri"/>
              </a:rPr>
              <a:t> la </a:t>
            </a:r>
            <a:r>
              <a:rPr lang="en-US" sz="1400" i="1" err="1">
                <a:latin typeface="Calibri" panose="020F0502020204030204"/>
                <a:ea typeface="Calibri"/>
                <a:cs typeface="Calibri"/>
              </a:rPr>
              <a:t>lista</a:t>
            </a:r>
            <a:r>
              <a:rPr lang="en-US" sz="1400" i="1">
                <a:latin typeface="Calibri" panose="020F0502020204030204"/>
                <a:ea typeface="Calibri"/>
                <a:cs typeface="Calibri"/>
              </a:rPr>
              <a:t> </a:t>
            </a:r>
            <a:r>
              <a:rPr lang="en-US" sz="1400" i="1" err="1">
                <a:latin typeface="Calibri" panose="020F0502020204030204"/>
                <a:ea typeface="Calibri"/>
                <a:cs typeface="Calibri"/>
              </a:rPr>
              <a:t>más</a:t>
            </a:r>
            <a:r>
              <a:rPr lang="en-US" sz="1400" i="1">
                <a:latin typeface="Calibri" panose="020F0502020204030204"/>
                <a:ea typeface="Calibri"/>
                <a:cs typeface="Calibri"/>
              </a:rPr>
              <a:t> </a:t>
            </a:r>
            <a:r>
              <a:rPr lang="en-US" sz="1400" i="1" err="1">
                <a:latin typeface="Calibri" panose="020F0502020204030204"/>
                <a:ea typeface="Calibri"/>
                <a:cs typeface="Calibri"/>
              </a:rPr>
              <a:t>actualizada</a:t>
            </a:r>
            <a:r>
              <a:rPr lang="en-US" sz="1400" i="1">
                <a:latin typeface="Calibri" panose="020F0502020204030204"/>
                <a:ea typeface="Calibri"/>
                <a:cs typeface="Calibri"/>
              </a:rPr>
              <a:t> de</a:t>
            </a:r>
            <a:endParaRPr lang="en-US" sz="1600">
              <a:latin typeface="Calibri" panose="020F0502020204030204"/>
              <a:ea typeface="Calibri"/>
              <a:cs typeface="Calibri"/>
            </a:endParaRPr>
          </a:p>
          <a:p>
            <a:pPr algn="ctr">
              <a:defRPr/>
            </a:pPr>
            <a:r>
              <a:rPr lang="en-US" sz="1400" i="1">
                <a:latin typeface="Calibri" panose="020F0502020204030204"/>
                <a:ea typeface="Calibri"/>
                <a:cs typeface="Calibri"/>
              </a:rPr>
              <a:t>las </a:t>
            </a:r>
            <a:r>
              <a:rPr lang="en-US" sz="1400" i="1" err="1">
                <a:latin typeface="Calibri" panose="020F0502020204030204"/>
                <a:ea typeface="Calibri"/>
                <a:cs typeface="Calibri"/>
              </a:rPr>
              <a:t>fechas</a:t>
            </a:r>
            <a:r>
              <a:rPr lang="en-US" sz="1400" i="1">
                <a:latin typeface="Calibri" panose="020F0502020204030204"/>
                <a:ea typeface="Calibri"/>
                <a:cs typeface="Calibri"/>
              </a:rPr>
              <a:t> de las </a:t>
            </a:r>
            <a:r>
              <a:rPr lang="en-US" sz="1400" i="1" err="1">
                <a:latin typeface="Calibri" panose="020F0502020204030204"/>
                <a:ea typeface="Calibri"/>
                <a:cs typeface="Calibri"/>
              </a:rPr>
              <a:t>reuniones</a:t>
            </a:r>
            <a:r>
              <a:rPr lang="en-US" sz="1400" i="1">
                <a:latin typeface="Calibri" panose="020F0502020204030204"/>
                <a:ea typeface="Calibri"/>
                <a:cs typeface="Calibri"/>
              </a:rPr>
              <a:t>, </a:t>
            </a:r>
            <a:r>
              <a:rPr lang="en-US" sz="1400" i="1" err="1">
                <a:latin typeface="Calibri" panose="020F0502020204030204"/>
                <a:ea typeface="Calibri"/>
                <a:cs typeface="Calibri"/>
              </a:rPr>
              <a:t>visite</a:t>
            </a:r>
            <a:r>
              <a:rPr lang="en-US" sz="1400" i="1">
                <a:latin typeface="Calibri" panose="020F0502020204030204"/>
                <a:ea typeface="Calibri"/>
                <a:cs typeface="Calibri"/>
              </a:rPr>
              <a:t>:</a:t>
            </a:r>
            <a:endParaRPr lang="en-US" sz="1600">
              <a:ea typeface="Calibri"/>
              <a:cs typeface="Calibri"/>
            </a:endParaRPr>
          </a:p>
          <a:p>
            <a:pPr algn="ctr">
              <a:defRPr/>
            </a:pPr>
            <a:r>
              <a:rPr lang="en-US" sz="1400" b="1">
                <a:ea typeface="Calibri"/>
                <a:cs typeface="Calibri"/>
                <a:hlinkClick r:id="rId3">
                  <a:extLst>
                    <a:ext uri="{A12FA001-AC4F-418D-AE19-62706E023703}">
                      <ahyp:hlinkClr xmlns:ahyp="http://schemas.microsoft.com/office/drawing/2018/hyperlinkcolor" val="tx"/>
                    </a:ext>
                  </a:extLst>
                </a:hlinkClick>
              </a:rPr>
              <a:t>https://www.metro.net/projects/lb-ela-corridor-plan/</a:t>
            </a:r>
            <a:endParaRPr lang="en-US" sz="1200">
              <a:ea typeface="Calibri"/>
              <a:cs typeface="Calibri"/>
            </a:endParaRPr>
          </a:p>
        </p:txBody>
      </p:sp>
      <p:sp>
        <p:nvSpPr>
          <p:cNvPr id="12" name="Title 1">
            <a:extLst>
              <a:ext uri="{FF2B5EF4-FFF2-40B4-BE49-F238E27FC236}">
                <a16:creationId xmlns:a16="http://schemas.microsoft.com/office/drawing/2014/main" id="{B8CD7D50-6BFF-2959-ACBE-A0442FACCFCD}"/>
              </a:ext>
            </a:extLst>
          </p:cNvPr>
          <p:cNvSpPr txBox="1">
            <a:spLocks/>
          </p:cNvSpPr>
          <p:nvPr/>
        </p:nvSpPr>
        <p:spPr>
          <a:xfrm>
            <a:off x="388603" y="237086"/>
            <a:ext cx="1188652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800">
                <a:cs typeface="Times New Roman"/>
              </a:rPr>
              <a:t>Upcoming Meeting Schedule</a:t>
            </a:r>
            <a:br>
              <a:rPr lang="en-US" sz="2800">
                <a:cs typeface="Times New Roman"/>
              </a:rPr>
            </a:br>
            <a:r>
              <a:rPr lang="es-419" sz="2800" i="1"/>
              <a:t>Calendario de Próximas Reuniones</a:t>
            </a:r>
            <a:endParaRPr lang="en-US" sz="2800" i="1"/>
          </a:p>
        </p:txBody>
      </p:sp>
    </p:spTree>
    <p:extLst>
      <p:ext uri="{BB962C8B-B14F-4D97-AF65-F5344CB8AC3E}">
        <p14:creationId xmlns:p14="http://schemas.microsoft.com/office/powerpoint/2010/main" val="572824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17244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A874B-6B72-3865-BE43-10CE684088FB}"/>
              </a:ext>
            </a:extLst>
          </p:cNvPr>
          <p:cNvSpPr>
            <a:spLocks noGrp="1"/>
          </p:cNvSpPr>
          <p:nvPr>
            <p:ph type="sldNum" sz="quarter" idx="12"/>
          </p:nvPr>
        </p:nvSpPr>
        <p:spPr/>
        <p:txBody>
          <a:bodyPr/>
          <a:lstStyle/>
          <a:p>
            <a:fld id="{2429C633-AF9B-9840-B7F1-7587910FEF71}" type="slidenum">
              <a:rPr lang="en-US" smtClean="0"/>
              <a:pPr/>
              <a:t>54</a:t>
            </a:fld>
            <a:endParaRPr lang="en-US"/>
          </a:p>
        </p:txBody>
      </p:sp>
      <p:sp>
        <p:nvSpPr>
          <p:cNvPr id="5" name="Title 1">
            <a:extLst>
              <a:ext uri="{FF2B5EF4-FFF2-40B4-BE49-F238E27FC236}">
                <a16:creationId xmlns:a16="http://schemas.microsoft.com/office/drawing/2014/main" id="{A78C8148-CCB9-3B08-9379-B991C0476484}"/>
              </a:ext>
            </a:extLst>
          </p:cNvPr>
          <p:cNvSpPr txBox="1">
            <a:spLocks/>
          </p:cNvSpPr>
          <p:nvPr/>
        </p:nvSpPr>
        <p:spPr>
          <a:xfrm>
            <a:off x="337705" y="243081"/>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Issues for Future Discussion</a:t>
            </a:r>
          </a:p>
        </p:txBody>
      </p:sp>
      <p:sp>
        <p:nvSpPr>
          <p:cNvPr id="7" name="TextBox 6">
            <a:extLst>
              <a:ext uri="{FF2B5EF4-FFF2-40B4-BE49-F238E27FC236}">
                <a16:creationId xmlns:a16="http://schemas.microsoft.com/office/drawing/2014/main" id="{D9519FE2-7FE6-193D-CBF4-BB26569254BA}"/>
              </a:ext>
            </a:extLst>
          </p:cNvPr>
          <p:cNvSpPr txBox="1"/>
          <p:nvPr/>
        </p:nvSpPr>
        <p:spPr>
          <a:xfrm>
            <a:off x="496621" y="1039217"/>
            <a:ext cx="1091440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 early August, Governor Newsom directed the Office of Business and Economic Development (GO-Biz) to create a Hydrogen Market Development Strategy for California to help guide the state’s clean, renewable hydrogen market. </a:t>
            </a:r>
            <a:endParaRPr lang="en-US"/>
          </a:p>
          <a:p>
            <a:endParaRPr lang="en-US">
              <a:ea typeface="+mn-lt"/>
              <a:cs typeface="+mn-lt"/>
            </a:endParaRPr>
          </a:p>
          <a:p>
            <a:r>
              <a:rPr lang="en-US">
                <a:ea typeface="+mn-lt"/>
                <a:cs typeface="+mn-lt"/>
              </a:rPr>
              <a:t>The strategy will be designed to: </a:t>
            </a:r>
            <a:endParaRPr lang="en-US"/>
          </a:p>
          <a:p>
            <a:pPr marL="285750" indent="-285750">
              <a:buFont typeface="Arial"/>
              <a:buChar char="•"/>
            </a:pPr>
            <a:r>
              <a:rPr lang="en-US">
                <a:ea typeface="+mn-lt"/>
                <a:cs typeface="+mn-lt"/>
              </a:rPr>
              <a:t>Focus on leveraging hydrogen to accelerate clean energy deployment and decarbonize the state’s transportation and industrial sectors; </a:t>
            </a:r>
          </a:p>
          <a:p>
            <a:pPr marL="285750" indent="-285750">
              <a:buFont typeface="Arial"/>
              <a:buChar char="•"/>
            </a:pPr>
            <a:r>
              <a:rPr lang="en-US">
                <a:ea typeface="+mn-lt"/>
                <a:cs typeface="+mn-lt"/>
              </a:rPr>
              <a:t>Build on the 2022 Scoping Plan while leveraging the upcoming SB 1075 hydrogen report and ARCHES’ (Alliance for Renewable Clean Hydrogen Energy Systems) cross sector, multi-stakeholder hydrogen market white papers; </a:t>
            </a:r>
          </a:p>
          <a:p>
            <a:pPr marL="285750" indent="-285750">
              <a:buFont typeface="Arial"/>
              <a:buChar char="•"/>
            </a:pPr>
            <a:r>
              <a:rPr lang="en-US">
                <a:ea typeface="+mn-lt"/>
                <a:cs typeface="+mn-lt"/>
              </a:rPr>
              <a:t>Define state agencies roles and responsibilities, including CARB, CEC, and the Public Utilities Commission; </a:t>
            </a:r>
          </a:p>
          <a:p>
            <a:pPr marL="285750" indent="-285750">
              <a:buFont typeface="Arial"/>
              <a:buChar char="•"/>
            </a:pPr>
            <a:r>
              <a:rPr lang="en-US">
                <a:ea typeface="+mn-lt"/>
                <a:cs typeface="+mn-lt"/>
              </a:rPr>
              <a:t>Identify shared strategies to deliver projects, which may include new financing models, permitting modifications, and procurement initiatives; </a:t>
            </a:r>
          </a:p>
          <a:p>
            <a:pPr marL="285750" indent="-285750">
              <a:buFont typeface="Arial"/>
              <a:buChar char="•"/>
            </a:pPr>
            <a:r>
              <a:rPr lang="en-US">
                <a:ea typeface="+mn-lt"/>
                <a:cs typeface="+mn-lt"/>
              </a:rPr>
              <a:t>Engage relevant stakeholders, including local communities, to advance equity and deliver environmental and economic benefits; and </a:t>
            </a:r>
          </a:p>
          <a:p>
            <a:pPr marL="285750" indent="-285750">
              <a:buFont typeface="Arial"/>
              <a:buChar char="•"/>
            </a:pPr>
            <a:r>
              <a:rPr lang="en-US">
                <a:ea typeface="+mn-lt"/>
                <a:cs typeface="+mn-lt"/>
              </a:rPr>
              <a:t>Ensure state agencies and partners continue to move in the same direction to accelerate the use of renewable energy throughout California’s economy and increase the resilience and reliability of the state’s energy system. </a:t>
            </a:r>
          </a:p>
          <a:p>
            <a:endParaRPr lang="en-US">
              <a:ea typeface="+mn-lt"/>
              <a:cs typeface="+mn-lt"/>
            </a:endParaRPr>
          </a:p>
          <a:p>
            <a:r>
              <a:rPr lang="en-US">
                <a:ea typeface="+mn-lt"/>
                <a:cs typeface="+mn-lt"/>
              </a:rPr>
              <a:t>For more information, please visit </a:t>
            </a:r>
            <a:r>
              <a:rPr lang="en-US">
                <a:ea typeface="+mn-lt"/>
                <a:cs typeface="+mn-lt"/>
                <a:hlinkClick r:id="rId3"/>
              </a:rPr>
              <a:t>https://www.gov.ca.gov/wp-content/uploads/2023/08/Letter-to-Director-Meyers.pdf</a:t>
            </a:r>
            <a:endParaRPr lang="en-US">
              <a:ea typeface="+mn-lt"/>
              <a:cs typeface="+mn-lt"/>
            </a:endParaRPr>
          </a:p>
          <a:p>
            <a:endParaRPr lang="en-US">
              <a:ea typeface="Calibri"/>
              <a:cs typeface="Calibri"/>
            </a:endParaRPr>
          </a:p>
        </p:txBody>
      </p:sp>
    </p:spTree>
    <p:extLst>
      <p:ext uri="{BB962C8B-B14F-4D97-AF65-F5344CB8AC3E}">
        <p14:creationId xmlns:p14="http://schemas.microsoft.com/office/powerpoint/2010/main" val="2866202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30247" y="2077276"/>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#5: Status Report on Recent Funding Opportunities</a:t>
            </a:r>
            <a:endParaRPr lang="en-US" sz="4000">
              <a:solidFill>
                <a:schemeClr val="bg1"/>
              </a:solidFill>
              <a:cs typeface="Calibri"/>
            </a:endParaRPr>
          </a:p>
        </p:txBody>
      </p:sp>
    </p:spTree>
    <p:extLst>
      <p:ext uri="{BB962C8B-B14F-4D97-AF65-F5344CB8AC3E}">
        <p14:creationId xmlns:p14="http://schemas.microsoft.com/office/powerpoint/2010/main" val="3073197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56</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Funding &amp; Regulatory Updates </a:t>
            </a:r>
            <a:endParaRPr lang="en-US"/>
          </a:p>
        </p:txBody>
      </p:sp>
      <p:sp>
        <p:nvSpPr>
          <p:cNvPr id="2" name="TextBox 1">
            <a:extLst>
              <a:ext uri="{FF2B5EF4-FFF2-40B4-BE49-F238E27FC236}">
                <a16:creationId xmlns:a16="http://schemas.microsoft.com/office/drawing/2014/main" id="{CBB7B5D1-1A0B-AED4-2C59-F571EDF7DA0B}"/>
              </a:ext>
            </a:extLst>
          </p:cNvPr>
          <p:cNvSpPr txBox="1"/>
          <p:nvPr/>
        </p:nvSpPr>
        <p:spPr>
          <a:xfrm>
            <a:off x="390359" y="1004640"/>
            <a:ext cx="11409096"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panose="020F0502020204030204"/>
                <a:cs typeface="Calibri"/>
              </a:rPr>
              <a:t>2023-24</a:t>
            </a:r>
            <a:endParaRPr lang="en-US">
              <a:solidFill>
                <a:srgbClr val="2FA596"/>
              </a:solidFill>
              <a:ea typeface="Calibri" panose="020F0502020204030204"/>
              <a:cs typeface="Calibri"/>
            </a:endParaRPr>
          </a:p>
          <a:p>
            <a:pPr marL="285750" indent="-285750">
              <a:buFont typeface="Arial"/>
              <a:buChar char="•"/>
            </a:pPr>
            <a:r>
              <a:rPr lang="en-US">
                <a:ea typeface="Calibri"/>
                <a:cs typeface="Calibri"/>
              </a:rPr>
              <a:t>$847 million for ZEVs</a:t>
            </a:r>
          </a:p>
          <a:p>
            <a:pPr marL="742950" lvl="1" indent="-285750">
              <a:buFont typeface="Arial"/>
              <a:buChar char="•"/>
            </a:pPr>
            <a:r>
              <a:rPr lang="en-US">
                <a:solidFill>
                  <a:srgbClr val="000000"/>
                </a:solidFill>
                <a:ea typeface="Calibri"/>
                <a:cs typeface="Calibri"/>
              </a:rPr>
              <a:t>Includes $165 million for drayage trucks and infrastructure at CARB and CEC</a:t>
            </a:r>
          </a:p>
          <a:p>
            <a:pPr marL="285750" indent="-285750">
              <a:buFont typeface="Arial"/>
              <a:buChar char="•"/>
            </a:pPr>
            <a:r>
              <a:rPr lang="en-US">
                <a:solidFill>
                  <a:srgbClr val="000000"/>
                </a:solidFill>
                <a:ea typeface="Calibri"/>
                <a:cs typeface="Calibri"/>
              </a:rPr>
              <a:t>SB 125</a:t>
            </a:r>
          </a:p>
          <a:p>
            <a:pPr marL="742950" lvl="1" indent="-285750">
              <a:buFont typeface="Arial"/>
              <a:buChar char="•"/>
            </a:pPr>
            <a:r>
              <a:rPr lang="en-US">
                <a:solidFill>
                  <a:srgbClr val="000000"/>
                </a:solidFill>
                <a:latin typeface="Calibri"/>
                <a:ea typeface="Verdana"/>
                <a:cs typeface="Calibri"/>
              </a:rPr>
              <a:t>The bill would establish the Zero-Emission Transit Capital Program under the administration of the Transportation Agency and would require funds appropriated under the program to be allocated to regional transportation planning agencies pursuant to a population-based formula and another formula based on transit operator revenues within the jurisdiction of those regional transportation planning agencies, as specified. The bill would authorize a regional transportation planning agency, subject to the requirements described below, to fund zero-emission transit equipment and transit operating expenditures, as specified.</a:t>
            </a:r>
            <a:endParaRPr lang="en-US">
              <a:solidFill>
                <a:srgbClr val="000000"/>
              </a:solidFill>
              <a:latin typeface="Calibri"/>
              <a:ea typeface="Calibri" panose="020F0502020204030204"/>
              <a:cs typeface="Calibri"/>
            </a:endParaRPr>
          </a:p>
          <a:p>
            <a:pPr marL="285750" indent="-285750">
              <a:buFont typeface="Arial"/>
              <a:buChar char="•"/>
            </a:pPr>
            <a:r>
              <a:rPr lang="en-US">
                <a:solidFill>
                  <a:srgbClr val="000000"/>
                </a:solidFill>
                <a:ea typeface="Calibri"/>
                <a:cs typeface="Calibri"/>
              </a:rPr>
              <a:t>SB 149</a:t>
            </a:r>
          </a:p>
          <a:p>
            <a:pPr marL="742950" lvl="1" indent="-285750">
              <a:buFont typeface="Arial"/>
              <a:buChar char="•"/>
            </a:pPr>
            <a:r>
              <a:rPr lang="en-US">
                <a:solidFill>
                  <a:srgbClr val="000000"/>
                </a:solidFill>
                <a:ea typeface="Calibri"/>
                <a:cs typeface="Calibri"/>
              </a:rPr>
              <a:t>The bill aims to provide unique streamlining benefits to critical infrastructure projects. To receive these benefits, applicants must bear the cost of expedited record preparation required for streamlined proceedings. They must also fund GHG analyses and meet stringent GHG reduction requirements. </a:t>
            </a:r>
          </a:p>
          <a:p>
            <a:pPr marL="742950" lvl="1" indent="-285750">
              <a:buFont typeface="Arial"/>
              <a:buChar char="•"/>
            </a:pPr>
            <a:r>
              <a:rPr lang="en-US">
                <a:ea typeface="Calibri" panose="020F0502020204030204"/>
                <a:cs typeface="Calibri"/>
              </a:rPr>
              <a:t>Provides for resolution of CEQA challenges within 270 days.</a:t>
            </a:r>
            <a:endParaRPr lang="en-US"/>
          </a:p>
          <a:p>
            <a:pPr marL="342900" indent="-342900">
              <a:buFont typeface="Arial"/>
              <a:buChar char="•"/>
            </a:pPr>
            <a:endParaRPr lang="en-US" sz="2300">
              <a:solidFill>
                <a:srgbClr val="2FA596"/>
              </a:solidFill>
              <a:ea typeface="Calibri" panose="020F0502020204030204"/>
              <a:cs typeface="Calibri"/>
            </a:endParaRPr>
          </a:p>
          <a:p>
            <a:endParaRPr lang="en-US" sz="2300">
              <a:solidFill>
                <a:srgbClr val="2FA596"/>
              </a:solidFill>
              <a:ea typeface="Calibri" panose="020F0502020204030204"/>
              <a:cs typeface="Calibri"/>
            </a:endParaRPr>
          </a:p>
        </p:txBody>
      </p:sp>
    </p:spTree>
    <p:extLst>
      <p:ext uri="{BB962C8B-B14F-4D97-AF65-F5344CB8AC3E}">
        <p14:creationId xmlns:p14="http://schemas.microsoft.com/office/powerpoint/2010/main" val="3788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57</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Funding Updates: State Budget 2023-24</a:t>
            </a:r>
            <a:endParaRPr lang="en-US"/>
          </a:p>
        </p:txBody>
      </p:sp>
      <p:sp>
        <p:nvSpPr>
          <p:cNvPr id="2" name="TextBox 1">
            <a:extLst>
              <a:ext uri="{FF2B5EF4-FFF2-40B4-BE49-F238E27FC236}">
                <a16:creationId xmlns:a16="http://schemas.microsoft.com/office/drawing/2014/main" id="{CBB7B5D1-1A0B-AED4-2C59-F571EDF7DA0B}"/>
              </a:ext>
            </a:extLst>
          </p:cNvPr>
          <p:cNvSpPr txBox="1"/>
          <p:nvPr/>
        </p:nvSpPr>
        <p:spPr>
          <a:xfrm>
            <a:off x="653595" y="976931"/>
            <a:ext cx="11409096"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What's</a:t>
            </a:r>
            <a:r>
              <a:rPr lang="en-US" b="1" u="sng"/>
              <a:t> happening now</a:t>
            </a:r>
          </a:p>
          <a:p>
            <a:r>
              <a:rPr lang="en-US" b="1" u="sng">
                <a:cs typeface="Calibri"/>
              </a:rPr>
              <a:t>Governor's budget</a:t>
            </a:r>
          </a:p>
          <a:p>
            <a:r>
              <a:rPr lang="en-US" b="1" u="sng">
                <a:cs typeface="Calibri"/>
              </a:rPr>
              <a:t>Recent funding opportunities</a:t>
            </a:r>
          </a:p>
          <a:p>
            <a:endParaRPr lang="en-US" b="1" u="sng">
              <a:cs typeface="Calibri"/>
            </a:endParaRPr>
          </a:p>
          <a:p>
            <a:r>
              <a:rPr lang="en-US" b="1" u="sng">
                <a:cs typeface="Calibri"/>
              </a:rPr>
              <a:t>AB 365 - </a:t>
            </a:r>
            <a:r>
              <a:rPr lang="en-US">
                <a:solidFill>
                  <a:srgbClr val="2FA596"/>
                </a:solidFill>
                <a:ea typeface="+mn-lt"/>
                <a:cs typeface="+mn-lt"/>
              </a:rPr>
              <a:t>Sales Tax Exclusion for Zero-Emission and Near-Zero-Emission Drayage Trucks</a:t>
            </a:r>
          </a:p>
          <a:p>
            <a:pPr marL="342900" indent="-342900">
              <a:buFont typeface="Arial"/>
              <a:buChar char="•"/>
            </a:pPr>
            <a:r>
              <a:rPr lang="en-US">
                <a:solidFill>
                  <a:srgbClr val="2FA596"/>
                </a:solidFill>
                <a:ea typeface="+mn-lt"/>
                <a:cs typeface="+mn-lt"/>
                <a:hlinkClick r:id="rId6"/>
              </a:rPr>
              <a:t>https://ww2.arb.ca.gov/2022-assembly-bill-365-odonnell-patrick-sales-tax-exclusion-zero-emission-and-near-zero-emission</a:t>
            </a:r>
            <a:endParaRPr lang="en-US">
              <a:solidFill>
                <a:srgbClr val="2FA596"/>
              </a:solidFill>
              <a:cs typeface="Calibri"/>
            </a:endParaRPr>
          </a:p>
          <a:p>
            <a:pPr marL="800100" lvl="1" indent="-342900">
              <a:buFont typeface="Arial"/>
              <a:buChar char="•"/>
            </a:pPr>
            <a:r>
              <a:rPr lang="en-US">
                <a:cs typeface="Calibri"/>
              </a:rPr>
              <a:t>O'Donnell's office</a:t>
            </a:r>
          </a:p>
          <a:p>
            <a:r>
              <a:rPr lang="en-US" b="1">
                <a:solidFill>
                  <a:srgbClr val="000000"/>
                </a:solidFill>
                <a:cs typeface="Calibri"/>
              </a:rPr>
              <a:t>AB 95</a:t>
            </a:r>
            <a:r>
              <a:rPr lang="en-US">
                <a:solidFill>
                  <a:srgbClr val="000000"/>
                </a:solidFill>
                <a:cs typeface="Calibri"/>
              </a:rPr>
              <a:t> </a:t>
            </a:r>
          </a:p>
          <a:p>
            <a:endParaRPr lang="en-US">
              <a:solidFill>
                <a:srgbClr val="2FA596"/>
              </a:solidFill>
              <a:cs typeface="Calibri"/>
            </a:endParaRPr>
          </a:p>
          <a:p>
            <a:pPr marL="342900" indent="-342900">
              <a:buFont typeface="Arial"/>
              <a:buChar char="•"/>
            </a:pPr>
            <a:endParaRPr lang="en-US" sz="2300">
              <a:solidFill>
                <a:srgbClr val="2FA596"/>
              </a:solidFill>
              <a:cs typeface="Calibri"/>
            </a:endParaRPr>
          </a:p>
          <a:p>
            <a:pPr marL="342900" indent="-342900">
              <a:buFont typeface="Arial"/>
              <a:buChar char="•"/>
            </a:pPr>
            <a:endParaRPr lang="en-US" sz="2300">
              <a:solidFill>
                <a:srgbClr val="2FA596"/>
              </a:solidFill>
              <a:cs typeface="Calibri"/>
            </a:endParaRPr>
          </a:p>
          <a:p>
            <a:endParaRPr lang="en-US" sz="2300">
              <a:solidFill>
                <a:srgbClr val="2FA596"/>
              </a:solidFill>
              <a:cs typeface="Calibri"/>
            </a:endParaRPr>
          </a:p>
        </p:txBody>
      </p:sp>
    </p:spTree>
    <p:extLst>
      <p:ext uri="{BB962C8B-B14F-4D97-AF65-F5344CB8AC3E}">
        <p14:creationId xmlns:p14="http://schemas.microsoft.com/office/powerpoint/2010/main" val="1389134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63978"/>
            <a:ext cx="9045633" cy="429145"/>
          </a:xfrm>
        </p:spPr>
        <p:txBody>
          <a:bodyPr/>
          <a:lstStyle/>
          <a:p>
            <a:r>
              <a:rPr lang="en-US" sz="2800">
                <a:cs typeface="Calibri" panose="020F0502020204030204"/>
              </a:rPr>
              <a:t>Legislative Platform</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Regional Collaborative Overview</a:t>
            </a:r>
            <a:endParaRPr lang="en-US" sz="2000">
              <a:cs typeface="Calibri"/>
            </a:endParaRPr>
          </a:p>
          <a:p>
            <a:pPr lvl="1">
              <a:lnSpc>
                <a:spcPct val="120000"/>
              </a:lnSpc>
            </a:pPr>
            <a:r>
              <a:rPr lang="en-US" sz="2000">
                <a:solidFill>
                  <a:srgbClr val="242424"/>
                </a:solidFill>
                <a:ea typeface="+mn-lt"/>
                <a:cs typeface="+mn-lt"/>
              </a:rPr>
              <a:t>Create a working group to coordinate and collaborate with regional stakeholders to identify priority sites and streamline ZE infrastructure deployment</a:t>
            </a:r>
            <a:endParaRPr lang="en-US" sz="2000" b="1">
              <a:solidFill>
                <a:srgbClr val="242424"/>
              </a:solidFill>
              <a:ea typeface="+mn-lt"/>
              <a:cs typeface="+mn-lt"/>
            </a:endParaRPr>
          </a:p>
          <a:p>
            <a:pPr>
              <a:lnSpc>
                <a:spcPct val="120000"/>
              </a:lnSpc>
            </a:pPr>
            <a:r>
              <a:rPr lang="en-US" sz="2000" b="1">
                <a:ea typeface="+mn-lt"/>
                <a:cs typeface="+mn-lt"/>
              </a:rPr>
              <a:t>Electrical Transmission Facility Projects (</a:t>
            </a:r>
            <a:r>
              <a:rPr lang="en-US" sz="2000" b="1">
                <a:solidFill>
                  <a:srgbClr val="242424"/>
                </a:solidFill>
                <a:ea typeface="+mn-lt"/>
                <a:cs typeface="+mn-lt"/>
              </a:rPr>
              <a:t>SB 420)</a:t>
            </a:r>
            <a:endParaRPr lang="en-US" sz="1600" b="1">
              <a:ea typeface="+mn-lt"/>
              <a:cs typeface="+mn-lt"/>
            </a:endParaRPr>
          </a:p>
          <a:p>
            <a:pPr lvl="1"/>
            <a:r>
              <a:rPr lang="en-US" sz="2000">
                <a:solidFill>
                  <a:srgbClr val="242424"/>
                </a:solidFill>
                <a:ea typeface="+mn-lt"/>
                <a:cs typeface="+mn-lt"/>
              </a:rPr>
              <a:t>Streamlines regulatory approvals for electrical transmission projects</a:t>
            </a:r>
          </a:p>
          <a:p>
            <a:pPr lvl="1"/>
            <a:r>
              <a:rPr lang="en-US" sz="2000">
                <a:solidFill>
                  <a:srgbClr val="242424"/>
                </a:solidFill>
                <a:ea typeface="+mn-lt"/>
                <a:cs typeface="+mn-lt"/>
              </a:rPr>
              <a:t>Expedites grid capacity expansion to reduce delays</a:t>
            </a:r>
          </a:p>
          <a:p>
            <a:pPr lvl="1"/>
            <a:r>
              <a:rPr lang="en-US" sz="2000">
                <a:solidFill>
                  <a:srgbClr val="242424"/>
                </a:solidFill>
                <a:ea typeface="+mn-lt"/>
                <a:cs typeface="+mn-lt"/>
              </a:rPr>
              <a:t>Exempts rebuilding a new construction form certification requirements</a:t>
            </a:r>
          </a:p>
          <a:p>
            <a:pPr>
              <a:buFont typeface="System Font Regular" panose="020B0604020202020204" pitchFamily="34" charset="0"/>
              <a:buChar char="&gt;"/>
            </a:pPr>
            <a:r>
              <a:rPr lang="en-US" sz="2000" b="1">
                <a:solidFill>
                  <a:srgbClr val="242424"/>
                </a:solidFill>
                <a:ea typeface="+mn-lt"/>
                <a:cs typeface="+mn-lt"/>
              </a:rPr>
              <a:t>Funding support for large fleets</a:t>
            </a:r>
          </a:p>
          <a:p>
            <a:pPr lvl="1">
              <a:lnSpc>
                <a:spcPct val="150000"/>
              </a:lnSpc>
            </a:pPr>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endParaRPr lang="en-US" sz="2000" b="1">
              <a:solidFill>
                <a:srgbClr val="242424"/>
              </a:solidFill>
              <a:ea typeface="+mn-lt"/>
              <a:cs typeface="+mn-lt"/>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58</a:t>
            </a:fld>
            <a:endParaRPr lang="en-US"/>
          </a:p>
        </p:txBody>
      </p:sp>
    </p:spTree>
    <p:extLst>
      <p:ext uri="{BB962C8B-B14F-4D97-AF65-F5344CB8AC3E}">
        <p14:creationId xmlns:p14="http://schemas.microsoft.com/office/powerpoint/2010/main" val="3971003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63978"/>
            <a:ext cx="9045633" cy="429145"/>
          </a:xfrm>
        </p:spPr>
        <p:txBody>
          <a:bodyPr/>
          <a:lstStyle/>
          <a:p>
            <a:r>
              <a:rPr lang="en-US" sz="2800">
                <a:cs typeface="Calibri"/>
              </a:rPr>
              <a:t>Legislative Platform: Timing </a:t>
            </a:r>
            <a:br>
              <a:rPr lang="en-US" sz="2800">
                <a:cs typeface="Calibri"/>
              </a:rPr>
            </a:br>
            <a:r>
              <a:rPr lang="en-US" sz="2800">
                <a:cs typeface="Calibri"/>
              </a:rPr>
              <a:t>SB 420: </a:t>
            </a:r>
            <a:r>
              <a:rPr lang="en-US" sz="2800">
                <a:latin typeface="Calibri"/>
                <a:ea typeface="Verdana"/>
                <a:cs typeface="Calibri"/>
              </a:rPr>
              <a:t>Electricity: Electrical Transmission Facility Projects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Streamlines regulatory approvals for electrical transmission projects</a:t>
            </a:r>
          </a:p>
          <a:p>
            <a:pPr lvl="1"/>
            <a:r>
              <a:rPr lang="en-US" sz="2000">
                <a:solidFill>
                  <a:srgbClr val="242424"/>
                </a:solidFill>
                <a:ea typeface="+mn-lt"/>
                <a:cs typeface="+mn-lt"/>
              </a:rPr>
              <a:t>Expedites grid capacity expansion to reduce delays</a:t>
            </a:r>
          </a:p>
          <a:p>
            <a:pPr lvl="1"/>
            <a:r>
              <a:rPr lang="en-US" sz="2000">
                <a:solidFill>
                  <a:srgbClr val="242424"/>
                </a:solidFill>
                <a:ea typeface="+mn-lt"/>
                <a:cs typeface="+mn-lt"/>
              </a:rPr>
              <a:t>Exempts rebuilding a new construction form certification requirements</a:t>
            </a:r>
          </a:p>
          <a:p>
            <a:pPr lvl="1"/>
            <a:endParaRPr lang="en-US" sz="2000">
              <a:solidFill>
                <a:srgbClr val="242424"/>
              </a:solidFill>
              <a:ea typeface="+mn-lt"/>
              <a:cs typeface="+mn-lt"/>
            </a:endParaRPr>
          </a:p>
          <a:p>
            <a:pPr>
              <a:buFont typeface="System Font Regular" panose="020B0604020202020204" pitchFamily="34" charset="0"/>
              <a:buChar char="&gt;"/>
            </a:pPr>
            <a:r>
              <a:rPr lang="en-US" sz="2000" b="1">
                <a:solidFill>
                  <a:srgbClr val="242424"/>
                </a:solidFill>
                <a:ea typeface="+mn-lt"/>
                <a:cs typeface="+mn-lt"/>
              </a:rPr>
              <a:t>Relevance</a:t>
            </a:r>
          </a:p>
          <a:p>
            <a:pPr lvl="1">
              <a:lnSpc>
                <a:spcPct val="100000"/>
              </a:lnSpc>
            </a:pPr>
            <a:r>
              <a:rPr lang="en-US" sz="2000">
                <a:solidFill>
                  <a:srgbClr val="000000"/>
                </a:solidFill>
                <a:ea typeface="+mn-lt"/>
                <a:cs typeface="+mn-lt"/>
              </a:rPr>
              <a:t>Expanding grid capacity to meet the demand for charging ZE Trucks is a critical component to achieve zero-emissions from medium and heavy-duty vehicles by 2045 and drayage trucks by 2035.</a:t>
            </a:r>
            <a:endParaRPr lang="en-US" sz="2000">
              <a:solidFill>
                <a:srgbClr val="242424"/>
              </a:solidFill>
              <a:ea typeface="+mn-lt"/>
              <a:cs typeface="+mn-lt"/>
            </a:endParaRPr>
          </a:p>
          <a:p>
            <a:pPr lvl="1">
              <a:lnSpc>
                <a:spcPct val="100000"/>
              </a:lnSpc>
            </a:pPr>
            <a:r>
              <a:rPr lang="en-US" sz="2000">
                <a:solidFill>
                  <a:srgbClr val="242424"/>
                </a:solidFill>
                <a:ea typeface="+mn-lt"/>
                <a:cs typeface="+mn-lt"/>
              </a:rPr>
              <a:t>Reduces implementation timeline by 2-3 years</a:t>
            </a:r>
            <a:endParaRPr lang="en-US">
              <a:cs typeface="Calibri" panose="020F0502020204030204"/>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Utilities, including Southern California Edison and LADWP</a:t>
            </a:r>
          </a:p>
          <a:p>
            <a:pPr lvl="1"/>
            <a:r>
              <a:rPr lang="en-US" sz="2000">
                <a:solidFill>
                  <a:srgbClr val="242424"/>
                </a:solidFill>
                <a:ea typeface="+mn-lt"/>
                <a:cs typeface="+mn-lt"/>
              </a:rPr>
              <a:t>Harbor Trucking Association and California Trucking Association</a:t>
            </a:r>
          </a:p>
          <a:p>
            <a:pPr lvl="1"/>
            <a:r>
              <a:rPr lang="en-US" sz="2000">
                <a:solidFill>
                  <a:srgbClr val="242424"/>
                </a:solidFill>
                <a:ea typeface="+mn-lt"/>
                <a:cs typeface="+mn-lt"/>
              </a:rPr>
              <a:t>City of LA</a:t>
            </a: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59</a:t>
            </a:fld>
            <a:endParaRPr lang="en-US"/>
          </a:p>
        </p:txBody>
      </p:sp>
    </p:spTree>
    <p:extLst>
      <p:ext uri="{BB962C8B-B14F-4D97-AF65-F5344CB8AC3E}">
        <p14:creationId xmlns:p14="http://schemas.microsoft.com/office/powerpoint/2010/main" val="1379652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8C61E12A-5EA0-A924-5691-273384291923}"/>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Meeting #18</a:t>
            </a:r>
            <a:endParaRPr lang="en-US" sz="2000">
              <a:solidFill>
                <a:schemeClr val="bg1"/>
              </a:solidFill>
            </a:endParaRPr>
          </a:p>
          <a:p>
            <a:r>
              <a:rPr lang="en-US" sz="2000">
                <a:solidFill>
                  <a:schemeClr val="bg1"/>
                </a:solidFill>
              </a:rPr>
              <a:t>October 3, 2023</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486F-D143-4958-D173-279F2E540227}"/>
              </a:ext>
            </a:extLst>
          </p:cNvPr>
          <p:cNvSpPr>
            <a:spLocks noGrp="1"/>
          </p:cNvSpPr>
          <p:nvPr>
            <p:ph type="title"/>
          </p:nvPr>
        </p:nvSpPr>
        <p:spPr>
          <a:xfrm>
            <a:off x="381000" y="285749"/>
            <a:ext cx="10393388" cy="429145"/>
          </a:xfrm>
        </p:spPr>
        <p:txBody>
          <a:bodyPr/>
          <a:lstStyle/>
          <a:p>
            <a:r>
              <a:rPr lang="en-US">
                <a:ea typeface="Calibri"/>
                <a:cs typeface="Calibri"/>
              </a:rPr>
              <a:t>Station Development Stages/State Level Strategic Actions </a:t>
            </a:r>
            <a:endParaRPr lang="en-US"/>
          </a:p>
        </p:txBody>
      </p:sp>
      <p:sp>
        <p:nvSpPr>
          <p:cNvPr id="3" name="Content Placeholder 2">
            <a:extLst>
              <a:ext uri="{FF2B5EF4-FFF2-40B4-BE49-F238E27FC236}">
                <a16:creationId xmlns:a16="http://schemas.microsoft.com/office/drawing/2014/main" id="{39AC1F3F-F3E1-686C-FD4F-B65170BEB8C2}"/>
              </a:ext>
            </a:extLst>
          </p:cNvPr>
          <p:cNvSpPr>
            <a:spLocks noGrp="1"/>
          </p:cNvSpPr>
          <p:nvPr>
            <p:ph idx="1"/>
          </p:nvPr>
        </p:nvSpPr>
        <p:spPr/>
        <p:txBody>
          <a:bodyPr vert="horz" lIns="91440" tIns="45720" rIns="91440" bIns="45720" rtlCol="0" anchor="t">
            <a:normAutofit/>
          </a:bodyPr>
          <a:lstStyle/>
          <a:p>
            <a:r>
              <a:rPr lang="en-US">
                <a:latin typeface="Arial"/>
                <a:ea typeface="Calibri"/>
                <a:cs typeface="Arial"/>
              </a:rPr>
              <a:t>Project Development</a:t>
            </a:r>
          </a:p>
          <a:p>
            <a:pPr lvl="1">
              <a:buFont typeface="Arial"/>
              <a:buChar char="•"/>
            </a:pPr>
            <a:r>
              <a:rPr lang="en-US">
                <a:latin typeface="Arial"/>
                <a:ea typeface="Calibri"/>
                <a:cs typeface="Arial"/>
              </a:rPr>
              <a:t>Explore shortening public state agency application process for funding where feasible</a:t>
            </a:r>
          </a:p>
          <a:p>
            <a:pPr lvl="1">
              <a:buFont typeface="Arial"/>
              <a:buChar char="•"/>
            </a:pPr>
            <a:r>
              <a:rPr lang="en-US">
                <a:latin typeface="Arial"/>
                <a:ea typeface="Calibri"/>
                <a:cs typeface="Arial"/>
              </a:rPr>
              <a:t>Refine existing funding programs to incentivize zero-emission freight infrastructure where possible</a:t>
            </a:r>
          </a:p>
          <a:p>
            <a:r>
              <a:rPr lang="en-US">
                <a:latin typeface="Arial"/>
                <a:ea typeface="Calibri"/>
                <a:cs typeface="Arial"/>
              </a:rPr>
              <a:t>Funding/Financing awarded</a:t>
            </a:r>
          </a:p>
          <a:p>
            <a:pPr lvl="1">
              <a:buFont typeface="Arial"/>
              <a:buChar char="•"/>
            </a:pPr>
            <a:r>
              <a:rPr lang="en-US">
                <a:latin typeface="Arial"/>
                <a:ea typeface="Calibri"/>
                <a:cs typeface="Arial"/>
              </a:rPr>
              <a:t>Synchronize state and local funding with other key processes where possible to facilitate efficient award delivery and optimize public funding sources</a:t>
            </a:r>
          </a:p>
          <a:p>
            <a:r>
              <a:rPr lang="en-US">
                <a:latin typeface="Arial"/>
                <a:ea typeface="Calibri"/>
                <a:cs typeface="Arial"/>
              </a:rPr>
              <a:t>Permitting</a:t>
            </a:r>
          </a:p>
          <a:p>
            <a:pPr lvl="1">
              <a:buFont typeface="Arial"/>
              <a:buChar char="•"/>
            </a:pPr>
            <a:r>
              <a:rPr lang="en-US">
                <a:latin typeface="Arial"/>
                <a:ea typeface="Calibri"/>
                <a:cs typeface="Arial"/>
              </a:rPr>
              <a:t>Create model station development process (zoning and building permits) as appropriate with federal state, and local partners</a:t>
            </a:r>
          </a:p>
          <a:p>
            <a:r>
              <a:rPr lang="en-US">
                <a:latin typeface="Arial"/>
                <a:ea typeface="Calibri"/>
                <a:cs typeface="Arial"/>
              </a:rPr>
              <a:t>Design and Engineering</a:t>
            </a:r>
          </a:p>
          <a:p>
            <a:pPr lvl="1">
              <a:buFont typeface="Arial,Sans-Serif"/>
              <a:buChar char="•"/>
            </a:pPr>
            <a:r>
              <a:rPr lang="en-US">
                <a:latin typeface="Arial"/>
                <a:ea typeface="Calibri"/>
                <a:cs typeface="Arial"/>
              </a:rPr>
              <a:t>Create model station development process (zoning and building permits) as appropriate with federal, state, regional, and local partners</a:t>
            </a:r>
          </a:p>
          <a:p>
            <a:pPr>
              <a:buFont typeface="Arial,Sans-Serif"/>
              <a:buChar char="•"/>
            </a:pPr>
            <a:r>
              <a:rPr lang="en-US">
                <a:latin typeface="Arial"/>
                <a:ea typeface="Calibri"/>
                <a:cs typeface="Arial"/>
              </a:rPr>
              <a:t>Building and Inspection</a:t>
            </a:r>
          </a:p>
          <a:p>
            <a:pPr lvl="1">
              <a:buFont typeface="Arial,Sans-Serif"/>
              <a:buChar char="•"/>
            </a:pPr>
            <a:r>
              <a:rPr lang="en-US">
                <a:latin typeface="Arial"/>
                <a:ea typeface="Calibri"/>
                <a:cs typeface="Arial"/>
              </a:rPr>
              <a:t>Take a corridor approach to batch and sequence station buildout</a:t>
            </a:r>
          </a:p>
          <a:p>
            <a:pPr lvl="1">
              <a:buFont typeface="Arial,Sans-Serif"/>
              <a:buChar char="•"/>
            </a:pPr>
            <a:endParaRPr lang="en-US">
              <a:latin typeface="Arial"/>
              <a:ea typeface="Calibri"/>
              <a:cs typeface="Aria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9D6123A-0191-3F1C-4BF5-F35B2D70E5F0}"/>
              </a:ext>
            </a:extLst>
          </p:cNvPr>
          <p:cNvSpPr>
            <a:spLocks noGrp="1"/>
          </p:cNvSpPr>
          <p:nvPr>
            <p:ph type="sldNum" sz="quarter" idx="12"/>
          </p:nvPr>
        </p:nvSpPr>
        <p:spPr/>
        <p:txBody>
          <a:bodyPr/>
          <a:lstStyle/>
          <a:p>
            <a:fld id="{2429C633-AF9B-9840-B7F1-7587910FEF71}" type="slidenum">
              <a:rPr lang="en-US" smtClean="0"/>
              <a:pPr/>
              <a:t>60</a:t>
            </a:fld>
            <a:endParaRPr lang="en-US"/>
          </a:p>
        </p:txBody>
      </p:sp>
    </p:spTree>
    <p:extLst>
      <p:ext uri="{BB962C8B-B14F-4D97-AF65-F5344CB8AC3E}">
        <p14:creationId xmlns:p14="http://schemas.microsoft.com/office/powerpoint/2010/main" val="2978308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People </a:t>
            </a:r>
            <a:br>
              <a:rPr lang="en-US" sz="2800">
                <a:cs typeface="Calibri"/>
              </a:rPr>
            </a:br>
            <a:r>
              <a:rPr lang="en-US" sz="2800">
                <a:cs typeface="Calibri"/>
              </a:rPr>
              <a:t>Regional Collaborative for ZE Infrastructure Deployment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Create a working group to coordinate and collaborate with regional stakeholders to identify priority sites and streamline ZE infrastructure deployment</a:t>
            </a:r>
          </a:p>
          <a:p>
            <a:pPr>
              <a:buFont typeface="System Font Regular" panose="020B0604020202020204" pitchFamily="34" charset="0"/>
              <a:buChar char="&gt;"/>
            </a:pPr>
            <a:r>
              <a:rPr lang="en-US" sz="2000" b="1">
                <a:solidFill>
                  <a:srgbClr val="242424"/>
                </a:solidFill>
                <a:ea typeface="+mn-lt"/>
                <a:cs typeface="+mn-lt"/>
              </a:rPr>
              <a:t>Relevance</a:t>
            </a:r>
          </a:p>
          <a:p>
            <a:pPr lvl="1">
              <a:buFont typeface="System Font Regular" panose="020B0604020202020204" pitchFamily="34" charset="0"/>
              <a:buChar char="&gt;"/>
            </a:pPr>
            <a:r>
              <a:rPr lang="en-US" sz="2000" b="0" i="0">
                <a:solidFill>
                  <a:srgbClr val="242424"/>
                </a:solidFill>
                <a:effectLst/>
                <a:latin typeface="Calibri" panose="020F0502020204030204" pitchFamily="34" charset="0"/>
                <a:ea typeface="+mn-lt"/>
                <a:cs typeface="+mn-lt"/>
              </a:rPr>
              <a:t>I</a:t>
            </a:r>
            <a:r>
              <a:rPr lang="en-US" sz="2000" b="0" i="0">
                <a:solidFill>
                  <a:srgbClr val="000000"/>
                </a:solidFill>
                <a:effectLst/>
                <a:latin typeface="Calibri" panose="020F0502020204030204" pitchFamily="34" charset="0"/>
              </a:rPr>
              <a:t>mportant to coalesce around existing sites and available resources to coordinate and prioritize site development. This should be done concurrently with conducting Phase I feasibility studies to account for longer term plans beyond the next 5-7 years. </a:t>
            </a: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Caltrans</a:t>
            </a:r>
          </a:p>
          <a:p>
            <a:pPr lvl="1"/>
            <a:r>
              <a:rPr lang="en-US" sz="2000">
                <a:solidFill>
                  <a:srgbClr val="242424"/>
                </a:solidFill>
                <a:ea typeface="+mn-lt"/>
                <a:cs typeface="+mn-lt"/>
              </a:rPr>
              <a:t>SCAG</a:t>
            </a:r>
          </a:p>
          <a:p>
            <a:pPr lvl="1"/>
            <a:r>
              <a:rPr lang="en-US" sz="2000">
                <a:solidFill>
                  <a:srgbClr val="242424"/>
                </a:solidFill>
                <a:ea typeface="+mn-lt"/>
                <a:cs typeface="+mn-lt"/>
              </a:rPr>
              <a:t>Ports</a:t>
            </a:r>
          </a:p>
          <a:p>
            <a:pPr lvl="1"/>
            <a:r>
              <a:rPr lang="en-US" sz="2000">
                <a:solidFill>
                  <a:srgbClr val="242424"/>
                </a:solidFill>
                <a:ea typeface="+mn-lt"/>
                <a:cs typeface="+mn-lt"/>
              </a:rPr>
              <a:t>Utilities</a:t>
            </a:r>
          </a:p>
          <a:p>
            <a:pPr lvl="1"/>
            <a:r>
              <a:rPr lang="en-US" sz="2000">
                <a:solidFill>
                  <a:srgbClr val="242424"/>
                </a:solidFill>
                <a:ea typeface="+mn-lt"/>
                <a:cs typeface="+mn-lt"/>
              </a:rPr>
              <a:t>City of LA</a:t>
            </a:r>
          </a:p>
          <a:p>
            <a:pPr lvl="1"/>
            <a:r>
              <a:rPr lang="en-US" sz="2000">
                <a:solidFill>
                  <a:srgbClr val="242424"/>
                </a:solidFill>
                <a:ea typeface="+mn-lt"/>
                <a:cs typeface="+mn-lt"/>
              </a:rPr>
              <a:t>Gateway Cities COG</a:t>
            </a: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61</a:t>
            </a:fld>
            <a:endParaRPr lang="en-US"/>
          </a:p>
        </p:txBody>
      </p:sp>
    </p:spTree>
    <p:extLst>
      <p:ext uri="{BB962C8B-B14F-4D97-AF65-F5344CB8AC3E}">
        <p14:creationId xmlns:p14="http://schemas.microsoft.com/office/powerpoint/2010/main" val="3894225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Large and Small Fleets</a:t>
            </a:r>
            <a:r>
              <a:rPr lang="en-US" sz="1600">
                <a:latin typeface="Calibri"/>
                <a:ea typeface="Verdana"/>
                <a:cs typeface="Calibri"/>
              </a:rPr>
              <a: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r>
              <a:rPr lang="en-US" sz="2000" b="1">
                <a:solidFill>
                  <a:srgbClr val="242424"/>
                </a:solidFill>
                <a:ea typeface="+mn-lt"/>
                <a:cs typeface="+mn-lt"/>
              </a:rPr>
              <a:t>Relevance</a:t>
            </a:r>
          </a:p>
          <a:p>
            <a:pPr lvl="1"/>
            <a:r>
              <a:rPr lang="en-US" sz="2000">
                <a:solidFill>
                  <a:srgbClr val="242424"/>
                </a:solidFill>
                <a:ea typeface="+mn-lt"/>
                <a:cs typeface="+mn-lt"/>
              </a:rPr>
              <a:t>Explore continued incentive options for larger fleets </a:t>
            </a:r>
            <a:r>
              <a:rPr lang="en-US" sz="2000">
                <a:solidFill>
                  <a:srgbClr val="000000"/>
                </a:solidFill>
                <a:ea typeface="+mn-lt"/>
                <a:cs typeface="+mn-lt"/>
              </a:rPr>
              <a:t>because</a:t>
            </a:r>
            <a:r>
              <a:rPr lang="en-US" sz="2000" b="0" i="0">
                <a:solidFill>
                  <a:srgbClr val="000000"/>
                </a:solidFill>
                <a:effectLst/>
                <a:latin typeface="Calibri"/>
                <a:cs typeface="Calibri"/>
              </a:rPr>
              <a:t> they have the financial means to implement charging solutions at their sites. Their success will provide subsequent opportunities for smaller fleets down the road.  </a:t>
            </a:r>
            <a:endParaRPr lang="en-US" sz="2000">
              <a:solidFill>
                <a:srgbClr val="242424"/>
              </a:solidFill>
              <a:latin typeface="Calibri"/>
              <a:ea typeface="+mn-lt"/>
              <a:cs typeface="Calibri"/>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California Transportation Commission</a:t>
            </a:r>
          </a:p>
          <a:p>
            <a:pPr lvl="1"/>
            <a:r>
              <a:rPr lang="en-US" sz="2000">
                <a:solidFill>
                  <a:srgbClr val="242424"/>
                </a:solidFill>
                <a:ea typeface="+mn-lt"/>
                <a:cs typeface="+mn-lt"/>
              </a:rPr>
              <a:t>Harbor Trucking Association and California Trucking Association</a:t>
            </a:r>
          </a:p>
          <a:p>
            <a:r>
              <a:rPr lang="en-US" sz="2000" b="1">
                <a:solidFill>
                  <a:srgbClr val="242424"/>
                </a:solidFill>
                <a:ea typeface="+mn-lt"/>
                <a:cs typeface="+mn-lt"/>
              </a:rPr>
              <a:t>Opposition</a:t>
            </a:r>
          </a:p>
          <a:p>
            <a:pPr lvl="1"/>
            <a:r>
              <a:rPr lang="en-US" sz="2000" i="0">
                <a:solidFill>
                  <a:srgbClr val="000000"/>
                </a:solidFill>
                <a:effectLst/>
                <a:latin typeface="Calibri"/>
                <a:cs typeface="Calibri"/>
              </a:rPr>
              <a:t>CARB economic analysis indicates that larger fleets don’t need additional support to transition</a:t>
            </a:r>
          </a:p>
          <a:p>
            <a:pPr lvl="2"/>
            <a:r>
              <a:rPr lang="en-US" sz="2000" b="0" i="0">
                <a:solidFill>
                  <a:srgbClr val="000000"/>
                </a:solidFill>
                <a:effectLst/>
                <a:latin typeface="Calibri"/>
                <a:cs typeface="Calibri"/>
              </a:rPr>
              <a:t>CTC work group and independent owner/operators did not agree with this analysis </a:t>
            </a:r>
            <a:r>
              <a:rPr lang="en-US" sz="2400" i="0">
                <a:solidFill>
                  <a:srgbClr val="000000"/>
                </a:solidFill>
                <a:effectLst/>
                <a:latin typeface="Calibri"/>
                <a:cs typeface="Calibri"/>
              </a:rPr>
              <a:t> </a:t>
            </a:r>
            <a:endParaRPr lang="en-US" sz="2400">
              <a:solidFill>
                <a:srgbClr val="242424"/>
              </a:solidFill>
              <a:latin typeface="Calibri"/>
              <a:ea typeface="+mn-lt"/>
              <a:cs typeface="Calibri"/>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62</a:t>
            </a:fld>
            <a:endParaRPr lang="en-US"/>
          </a:p>
        </p:txBody>
      </p:sp>
    </p:spTree>
    <p:extLst>
      <p:ext uri="{BB962C8B-B14F-4D97-AF65-F5344CB8AC3E}">
        <p14:creationId xmlns:p14="http://schemas.microsoft.com/office/powerpoint/2010/main" val="4098456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Small Fleets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400">
                <a:solidFill>
                  <a:srgbClr val="000000"/>
                </a:solidFill>
                <a:ea typeface="+mn-lt"/>
                <a:cs typeface="+mn-lt"/>
              </a:rPr>
              <a:t>Explore subsidies, sales tax incentives/penalties, income tax penalties, additional funding for road repair and maintenance</a:t>
            </a:r>
          </a:p>
          <a:p>
            <a:pPr>
              <a:buFont typeface="System Font Regular" panose="020B0604020202020204" pitchFamily="34" charset="0"/>
              <a:buChar char="&gt;"/>
            </a:pPr>
            <a:r>
              <a:rPr lang="en-US" sz="2000" b="1">
                <a:solidFill>
                  <a:srgbClr val="242424"/>
                </a:solidFill>
                <a:ea typeface="+mn-lt"/>
                <a:cs typeface="+mn-lt"/>
              </a:rPr>
              <a:t>Relevance</a:t>
            </a:r>
          </a:p>
          <a:p>
            <a:pPr marL="457200" lvl="1" indent="0">
              <a:buNone/>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63</a:t>
            </a:fld>
            <a:endParaRPr lang="en-US"/>
          </a:p>
        </p:txBody>
      </p:sp>
    </p:spTree>
    <p:extLst>
      <p:ext uri="{BB962C8B-B14F-4D97-AF65-F5344CB8AC3E}">
        <p14:creationId xmlns:p14="http://schemas.microsoft.com/office/powerpoint/2010/main" val="69946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Discussion: Action Items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407803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indent="-285750">
              <a:buFont typeface="Arial"/>
              <a:buChar char="•"/>
              <a:tabLst>
                <a:tab pos="914400" algn="l"/>
              </a:tabLst>
              <a:defRPr/>
            </a:pPr>
            <a:r>
              <a:rPr lang="en-US">
                <a:solidFill>
                  <a:srgbClr val="000000"/>
                </a:solidFill>
                <a:latin typeface="Calibri"/>
                <a:cs typeface="Calibri"/>
              </a:rPr>
              <a:t>Advocate</a:t>
            </a:r>
            <a:r>
              <a:rPr lang="en-US">
                <a:cs typeface="Calibri" panose="020F0502020204030204"/>
              </a:rPr>
              <a:t> for changes </a:t>
            </a:r>
            <a:r>
              <a:rPr lang="en-US">
                <a:solidFill>
                  <a:srgbClr val="000000"/>
                </a:solidFill>
                <a:latin typeface="Calibri"/>
                <a:cs typeface="Calibri"/>
              </a:rPr>
              <a:t>that expedite the permitting process.</a:t>
            </a:r>
          </a:p>
          <a:p>
            <a:pPr>
              <a:tabLst>
                <a:tab pos="914400" algn="l"/>
              </a:tabLst>
              <a:defRPr/>
            </a:pPr>
            <a:endParaRPr lang="en-US">
              <a:solidFill>
                <a:srgbClr val="000000"/>
              </a:solidFill>
              <a:latin typeface="Calibri"/>
              <a:cs typeface="Calibri"/>
            </a:endParaRPr>
          </a:p>
          <a:p>
            <a:pPr marL="285750" indent="-285750">
              <a:buFont typeface="Arial"/>
              <a:buChar char="•"/>
              <a:tabLst>
                <a:tab pos="914400" algn="l"/>
              </a:tabLst>
              <a:defRPr/>
            </a:pPr>
            <a:r>
              <a:rPr lang="en-US">
                <a:solidFill>
                  <a:srgbClr val="000000"/>
                </a:solidFill>
                <a:latin typeface="Calibri"/>
                <a:cs typeface="Calibri"/>
              </a:rPr>
              <a:t>Engage</a:t>
            </a:r>
            <a:r>
              <a:rPr lang="en-US">
                <a:solidFill>
                  <a:srgbClr val="000000"/>
                </a:solidFill>
                <a:latin typeface="Calibri"/>
                <a:ea typeface="Calibri"/>
                <a:cs typeface="Calibri"/>
              </a:rPr>
              <a:t> with </a:t>
            </a:r>
            <a:r>
              <a:rPr lang="en-US" err="1">
                <a:solidFill>
                  <a:srgbClr val="000000"/>
                </a:solidFill>
                <a:latin typeface="Calibri"/>
                <a:ea typeface="Calibri"/>
                <a:cs typeface="Calibri"/>
              </a:rPr>
              <a:t>GoBiz</a:t>
            </a:r>
            <a:r>
              <a:rPr lang="en-US">
                <a:solidFill>
                  <a:srgbClr val="000000"/>
                </a:solidFill>
                <a:latin typeface="Calibri"/>
                <a:ea typeface="Calibri"/>
                <a:cs typeface="Calibri"/>
              </a:rPr>
              <a:t> </a:t>
            </a:r>
            <a:r>
              <a:rPr lang="en-US">
                <a:solidFill>
                  <a:srgbClr val="000000"/>
                </a:solidFill>
                <a:ea typeface="Calibri" panose="020F0502020204030204"/>
                <a:cs typeface="Calibri"/>
              </a:rPr>
              <a:t>to understand why certain changes have not yet been implemented.</a:t>
            </a:r>
            <a:endParaRPr lang="en-US"/>
          </a:p>
          <a:p>
            <a:pPr marL="285750" indent="-285750">
              <a:buFont typeface="Arial"/>
              <a:buChar char="•"/>
              <a:defRPr/>
            </a:pPr>
            <a:endParaRPr lang="en-US">
              <a:solidFill>
                <a:srgbClr val="000000"/>
              </a:solidFill>
              <a:ea typeface="+mn-lt"/>
              <a:cs typeface="Calibri"/>
            </a:endParaRPr>
          </a:p>
          <a:p>
            <a:pPr marL="285750" indent="-285750">
              <a:buFont typeface="Arial"/>
              <a:buChar char="•"/>
              <a:defRPr/>
            </a:pPr>
            <a:r>
              <a:rPr lang="en-US">
                <a:solidFill>
                  <a:srgbClr val="000000"/>
                </a:solidFill>
                <a:ea typeface="+mn-lt"/>
                <a:cs typeface="Calibri"/>
              </a:rPr>
              <a:t>Engage with </a:t>
            </a:r>
            <a:r>
              <a:rPr lang="en-US">
                <a:solidFill>
                  <a:srgbClr val="000000"/>
                </a:solidFill>
                <a:ea typeface="+mn-lt"/>
                <a:cs typeface="+mn-lt"/>
              </a:rPr>
              <a:t>communities to address local impacts of ZE trucks, including infrastructure siting and education around hydrogen infrastructure</a:t>
            </a:r>
            <a:endParaRPr lang="en-US">
              <a:cs typeface="Calibri" panose="020F0502020204030204"/>
            </a:endParaRPr>
          </a:p>
          <a:p>
            <a:pPr marL="285750" indent="-285750">
              <a:buFont typeface="Arial"/>
              <a:buChar char="•"/>
              <a:defRPr/>
            </a:pPr>
            <a:endParaRPr lang="en-US">
              <a:cs typeface="Calibri" panose="020F0502020204030204"/>
            </a:endParaRPr>
          </a:p>
          <a:p>
            <a:pPr marL="285750" indent="-285750">
              <a:buFont typeface="Arial"/>
              <a:buChar char="•"/>
              <a:defRPr/>
            </a:pPr>
            <a:r>
              <a:rPr lang="en-US">
                <a:cs typeface="Calibri" panose="020F0502020204030204"/>
              </a:rPr>
              <a:t>Establish partnerships and collaborations among agencies like Metro, MSRC (Mobile Source Air Pollution Reduction Review Committee), and POLA (Port of Los Angeles) is seen as a crucial next step. Regular engagement and communication are suggested to ensure that shared priorities and messaging are aligned.</a:t>
            </a:r>
          </a:p>
          <a:p>
            <a:pPr marL="285750" indent="-285750">
              <a:buFont typeface="Arial"/>
              <a:buChar char="•"/>
              <a:defRPr/>
            </a:pPr>
            <a:endParaRPr lang="en-US">
              <a:cs typeface="Calibri" panose="020F0502020204030204"/>
            </a:endParaRPr>
          </a:p>
          <a:p>
            <a:pPr marL="742950" lvl="1" indent="-285750">
              <a:spcBef>
                <a:spcPts val="600"/>
              </a:spcBef>
              <a:buFont typeface="Calibri" panose="020F0502020204030204" pitchFamily="34" charset="0"/>
              <a:buChar char="&gt;"/>
              <a:defRPr/>
            </a:pPr>
            <a:endParaRPr lang="en-US">
              <a:cs typeface="Times New Roman"/>
            </a:endParaRPr>
          </a:p>
          <a:p>
            <a:pPr>
              <a:defRPr/>
            </a:pPr>
            <a:endParaRPr lang="en-US">
              <a:solidFill>
                <a:srgbClr val="000000"/>
              </a:solidFill>
              <a:cs typeface="Calibri"/>
            </a:endParaRPr>
          </a:p>
        </p:txBody>
      </p:sp>
    </p:spTree>
    <p:extLst>
      <p:ext uri="{BB962C8B-B14F-4D97-AF65-F5344CB8AC3E}">
        <p14:creationId xmlns:p14="http://schemas.microsoft.com/office/powerpoint/2010/main" val="3351820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Platform Discussion: Key Takeaways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510909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indent="-285750">
              <a:buFont typeface="Arial"/>
              <a:buChar char="•"/>
              <a:tabLst>
                <a:tab pos="914400" algn="l"/>
              </a:tabLst>
              <a:defRPr/>
            </a:pPr>
            <a:r>
              <a:rPr lang="en-US">
                <a:solidFill>
                  <a:srgbClr val="000000"/>
                </a:solidFill>
                <a:latin typeface="Calibri"/>
                <a:cs typeface="Calibri"/>
              </a:rPr>
              <a:t>Identify legislative priorities that align with the goals of Metro to support </a:t>
            </a:r>
            <a:r>
              <a:rPr lang="en-US">
                <a:solidFill>
                  <a:srgbClr val="000000"/>
                </a:solidFill>
                <a:latin typeface="Calibri"/>
                <a:ea typeface="Calibri"/>
                <a:cs typeface="Calibri"/>
              </a:rPr>
              <a:t>the transition to zero emission transportation</a:t>
            </a:r>
            <a:r>
              <a:rPr lang="en-US">
                <a:solidFill>
                  <a:srgbClr val="000000"/>
                </a:solidFill>
                <a:ea typeface="Calibri" panose="020F0502020204030204"/>
                <a:cs typeface="Calibri"/>
              </a:rPr>
              <a:t>. </a:t>
            </a:r>
          </a:p>
          <a:p>
            <a:pPr marL="742950" lvl="1" indent="-285750">
              <a:buFont typeface="Arial"/>
              <a:buChar char="•"/>
              <a:tabLst>
                <a:tab pos="914400" algn="l"/>
              </a:tabLst>
              <a:defRPr/>
            </a:pPr>
            <a:r>
              <a:rPr lang="en-US">
                <a:solidFill>
                  <a:srgbClr val="000000"/>
                </a:solidFill>
                <a:ea typeface="Calibri" panose="020F0502020204030204"/>
                <a:cs typeface="Calibri"/>
              </a:rPr>
              <a:t>Explore subsidies, sales tax incentives, income tax penalties, and retrofitting trucks to encourage the adoption of zero-emission (ZE) vehicles. </a:t>
            </a:r>
          </a:p>
          <a:p>
            <a:pPr marL="742950" lvl="1" indent="-285750">
              <a:buFont typeface="Arial"/>
              <a:buChar char="•"/>
              <a:tabLst>
                <a:tab pos="914400" algn="l"/>
              </a:tabLst>
              <a:defRPr/>
            </a:pPr>
            <a:r>
              <a:rPr lang="en-US">
                <a:solidFill>
                  <a:srgbClr val="000000"/>
                </a:solidFill>
                <a:ea typeface="Calibri" panose="020F0502020204030204"/>
                <a:cs typeface="Calibri"/>
              </a:rPr>
              <a:t>Fast-tracking the installation of ZE equipment is also emphasized.</a:t>
            </a:r>
            <a:endParaRPr lang="en-US">
              <a:cs typeface="Calibri" panose="020F0502020204030204"/>
            </a:endParaRPr>
          </a:p>
          <a:p>
            <a:pPr lvl="1">
              <a:defRPr/>
            </a:pPr>
            <a:endParaRPr lang="en-US">
              <a:solidFill>
                <a:srgbClr val="000000"/>
              </a:solidFill>
              <a:ea typeface="+mn-lt"/>
              <a:cs typeface="Calibri"/>
            </a:endParaRPr>
          </a:p>
          <a:p>
            <a:pPr marL="285750" indent="-285750">
              <a:buFont typeface="Arial"/>
              <a:buChar char="•"/>
              <a:defRPr/>
            </a:pPr>
            <a:r>
              <a:rPr lang="en-US">
                <a:solidFill>
                  <a:srgbClr val="000000"/>
                </a:solidFill>
                <a:ea typeface="+mn-lt"/>
                <a:cs typeface="Calibri"/>
              </a:rPr>
              <a:t>Engage</a:t>
            </a:r>
            <a:r>
              <a:rPr lang="en-US">
                <a:solidFill>
                  <a:srgbClr val="000000"/>
                </a:solidFill>
                <a:ea typeface="+mn-lt"/>
                <a:cs typeface="+mn-lt"/>
              </a:rPr>
              <a:t> communities to:</a:t>
            </a:r>
          </a:p>
          <a:p>
            <a:pPr marL="742950" lvl="1" indent="-285750">
              <a:buFont typeface="Arial"/>
              <a:buChar char="•"/>
              <a:defRPr/>
            </a:pPr>
            <a:r>
              <a:rPr lang="en-US">
                <a:solidFill>
                  <a:srgbClr val="000000"/>
                </a:solidFill>
                <a:ea typeface="+mn-lt"/>
                <a:cs typeface="+mn-lt"/>
              </a:rPr>
              <a:t>Address local impacts resulting from the installation and ongoing operation of ZE truck infrastructure.</a:t>
            </a:r>
          </a:p>
          <a:p>
            <a:pPr marL="742950" lvl="1" indent="-285750">
              <a:buFont typeface="Arial"/>
              <a:buChar char="•"/>
              <a:defRPr/>
            </a:pPr>
            <a:r>
              <a:rPr lang="en-US">
                <a:ea typeface="Calibri"/>
                <a:cs typeface="Calibri" panose="020F0502020204030204"/>
              </a:rPr>
              <a:t>Receive input on truck patterns through local communities</a:t>
            </a:r>
          </a:p>
          <a:p>
            <a:pPr marL="742950" lvl="1" indent="-285750">
              <a:buFont typeface="Arial"/>
              <a:buChar char="•"/>
              <a:defRPr/>
            </a:pPr>
            <a:endParaRPr lang="en-US">
              <a:solidFill>
                <a:srgbClr val="000000"/>
              </a:solidFill>
              <a:ea typeface="+mn-lt"/>
              <a:cs typeface="+mn-lt"/>
            </a:endParaRPr>
          </a:p>
          <a:p>
            <a:pPr marL="285750" indent="-285750">
              <a:buFont typeface="Arial"/>
              <a:buChar char="•"/>
              <a:defRPr/>
            </a:pPr>
            <a:r>
              <a:rPr lang="en-US">
                <a:solidFill>
                  <a:srgbClr val="000000"/>
                </a:solidFill>
                <a:ea typeface="+mn-lt"/>
                <a:cs typeface="+mn-lt"/>
              </a:rPr>
              <a:t>Consider best practices, additional funding for local road maintenance, and the need to balance infrastructure development with local needs and concerns.</a:t>
            </a:r>
            <a:endParaRPr lang="en-US">
              <a:cs typeface="Calibri" panose="020F0502020204030204"/>
            </a:endParaRPr>
          </a:p>
          <a:p>
            <a:pPr marL="285750" indent="-285750">
              <a:buFont typeface="Arial"/>
              <a:buChar char="•"/>
              <a:defRPr/>
            </a:pPr>
            <a:endParaRPr lang="en-US">
              <a:cs typeface="Calibri" panose="020F0502020204030204"/>
            </a:endParaRPr>
          </a:p>
          <a:p>
            <a:pPr marL="285750" indent="-285750">
              <a:buFont typeface="Arial"/>
              <a:buChar char="•"/>
              <a:defRPr/>
            </a:pPr>
            <a:r>
              <a:rPr lang="en-US">
                <a:cs typeface="Calibri" panose="020F0502020204030204"/>
              </a:rPr>
              <a:t>Streamline processes in a thoughtful manner, engage with utility companies, and coordinate with agencies like </a:t>
            </a:r>
            <a:r>
              <a:rPr lang="en-US" err="1">
                <a:cs typeface="Calibri" panose="020F0502020204030204"/>
              </a:rPr>
              <a:t>GoBiz</a:t>
            </a:r>
            <a:r>
              <a:rPr lang="en-US">
                <a:cs typeface="Calibri" panose="020F0502020204030204"/>
              </a:rPr>
              <a:t> to overcome these challenges</a:t>
            </a:r>
            <a:endParaRPr lang="en-US">
              <a:ea typeface="Calibri"/>
              <a:cs typeface="Calibri" panose="020F0502020204030204"/>
            </a:endParaRPr>
          </a:p>
          <a:p>
            <a:pPr marL="285750" indent="-285750">
              <a:buFont typeface="Arial"/>
              <a:buChar char="•"/>
              <a:defRPr/>
            </a:pPr>
            <a:endParaRPr lang="en-US">
              <a:cs typeface="Calibri" panose="020F0502020204030204"/>
            </a:endParaRPr>
          </a:p>
          <a:p>
            <a:pPr marL="285750" indent="-285750">
              <a:buFont typeface="Arial"/>
              <a:buChar char="•"/>
              <a:defRPr/>
            </a:pPr>
            <a:r>
              <a:rPr lang="en-US">
                <a:cs typeface="Calibri" panose="020F0502020204030204"/>
              </a:rPr>
              <a:t>Coordinate efforts to address permitting issues, workforce development, and rail electrification. There is a need for regular engagement and communication to ensure shared priorities and messaging.</a:t>
            </a:r>
            <a:endParaRPr lang="en-US">
              <a:ea typeface="Calibri"/>
              <a:cs typeface="Calibri" panose="020F0502020204030204"/>
            </a:endParaRPr>
          </a:p>
        </p:txBody>
      </p:sp>
    </p:spTree>
    <p:extLst>
      <p:ext uri="{BB962C8B-B14F-4D97-AF65-F5344CB8AC3E}">
        <p14:creationId xmlns:p14="http://schemas.microsoft.com/office/powerpoint/2010/main" val="224618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People </a:t>
            </a:r>
            <a:br>
              <a:rPr lang="en-US" sz="2800">
                <a:cs typeface="Calibri"/>
              </a:rPr>
            </a:br>
            <a:r>
              <a:rPr lang="en-US" sz="2800">
                <a:cs typeface="Calibri"/>
              </a:rPr>
              <a:t>Regional Collaborative for ZE Infrastructure Deployment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Create a working group to coordinate and collaborate with regional stakeholders to identify priority sites and streamline ZE infrastructure deployment</a:t>
            </a:r>
          </a:p>
          <a:p>
            <a:pPr>
              <a:buFont typeface="System Font Regular" panose="020B0604020202020204" pitchFamily="34" charset="0"/>
              <a:buChar char="&gt;"/>
            </a:pPr>
            <a:r>
              <a:rPr lang="en-US" sz="2000" b="1">
                <a:solidFill>
                  <a:srgbClr val="242424"/>
                </a:solidFill>
                <a:ea typeface="+mn-lt"/>
                <a:cs typeface="+mn-lt"/>
              </a:rPr>
              <a:t>Relevance</a:t>
            </a:r>
          </a:p>
          <a:p>
            <a:pPr lvl="1">
              <a:buFont typeface="System Font Regular" panose="020B0604020202020204" pitchFamily="34" charset="0"/>
              <a:buChar char="&gt;"/>
            </a:pPr>
            <a:r>
              <a:rPr lang="en-US" sz="2000" b="0" i="0">
                <a:solidFill>
                  <a:srgbClr val="242424"/>
                </a:solidFill>
                <a:effectLst/>
                <a:latin typeface="Calibri" panose="020F0502020204030204" pitchFamily="34" charset="0"/>
                <a:ea typeface="+mn-lt"/>
                <a:cs typeface="+mn-lt"/>
              </a:rPr>
              <a:t>I</a:t>
            </a:r>
            <a:r>
              <a:rPr lang="en-US" sz="2000" b="0" i="0">
                <a:solidFill>
                  <a:srgbClr val="000000"/>
                </a:solidFill>
                <a:effectLst/>
                <a:latin typeface="Calibri" panose="020F0502020204030204" pitchFamily="34" charset="0"/>
              </a:rPr>
              <a:t>mportant to coalesce around existing sites and available resources to coordinate and prioritize site development. This should be done concurrently with conducting Phase I feasibility studies to account for longer term plans beyond the next 5-7 years. </a:t>
            </a: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Caltrans</a:t>
            </a:r>
          </a:p>
          <a:p>
            <a:pPr lvl="1"/>
            <a:r>
              <a:rPr lang="en-US" sz="2000">
                <a:solidFill>
                  <a:srgbClr val="242424"/>
                </a:solidFill>
                <a:ea typeface="+mn-lt"/>
                <a:cs typeface="+mn-lt"/>
              </a:rPr>
              <a:t>SCAG</a:t>
            </a:r>
          </a:p>
          <a:p>
            <a:pPr lvl="1"/>
            <a:r>
              <a:rPr lang="en-US" sz="2000">
                <a:solidFill>
                  <a:srgbClr val="242424"/>
                </a:solidFill>
                <a:ea typeface="+mn-lt"/>
                <a:cs typeface="+mn-lt"/>
              </a:rPr>
              <a:t>Ports</a:t>
            </a:r>
          </a:p>
          <a:p>
            <a:pPr lvl="1"/>
            <a:r>
              <a:rPr lang="en-US" sz="2000">
                <a:solidFill>
                  <a:srgbClr val="242424"/>
                </a:solidFill>
                <a:ea typeface="+mn-lt"/>
                <a:cs typeface="+mn-lt"/>
              </a:rPr>
              <a:t>Utilities</a:t>
            </a:r>
          </a:p>
          <a:p>
            <a:pPr lvl="1"/>
            <a:r>
              <a:rPr lang="en-US" sz="2000">
                <a:solidFill>
                  <a:srgbClr val="242424"/>
                </a:solidFill>
                <a:ea typeface="+mn-lt"/>
                <a:cs typeface="+mn-lt"/>
              </a:rPr>
              <a:t>City of LA</a:t>
            </a:r>
          </a:p>
          <a:p>
            <a:pPr lvl="1"/>
            <a:r>
              <a:rPr lang="en-US" sz="2000">
                <a:solidFill>
                  <a:srgbClr val="242424"/>
                </a:solidFill>
                <a:ea typeface="+mn-lt"/>
                <a:cs typeface="+mn-lt"/>
              </a:rPr>
              <a:t>Gateway Cities COG</a:t>
            </a: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66</a:t>
            </a:fld>
            <a:endParaRPr lang="en-US"/>
          </a:p>
        </p:txBody>
      </p:sp>
    </p:spTree>
    <p:extLst>
      <p:ext uri="{BB962C8B-B14F-4D97-AF65-F5344CB8AC3E}">
        <p14:creationId xmlns:p14="http://schemas.microsoft.com/office/powerpoint/2010/main" val="858195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Large and Small Fleets</a:t>
            </a:r>
            <a:r>
              <a:rPr lang="en-US" sz="1600">
                <a:latin typeface="Calibri"/>
                <a:ea typeface="Verdana"/>
                <a:cs typeface="Calibri"/>
              </a:rPr>
              <a: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r>
              <a:rPr lang="en-US" sz="2000" b="1">
                <a:solidFill>
                  <a:srgbClr val="242424"/>
                </a:solidFill>
                <a:ea typeface="+mn-lt"/>
                <a:cs typeface="+mn-lt"/>
              </a:rPr>
              <a:t>Relevance</a:t>
            </a:r>
          </a:p>
          <a:p>
            <a:pPr lvl="1"/>
            <a:r>
              <a:rPr lang="en-US" sz="2000">
                <a:solidFill>
                  <a:srgbClr val="242424"/>
                </a:solidFill>
                <a:ea typeface="+mn-lt"/>
                <a:cs typeface="+mn-lt"/>
              </a:rPr>
              <a:t>Explore continued incentive options for larger fleets </a:t>
            </a:r>
            <a:r>
              <a:rPr lang="en-US" sz="2000">
                <a:solidFill>
                  <a:srgbClr val="000000"/>
                </a:solidFill>
                <a:ea typeface="+mn-lt"/>
                <a:cs typeface="+mn-lt"/>
              </a:rPr>
              <a:t>because</a:t>
            </a:r>
            <a:r>
              <a:rPr lang="en-US" sz="2000" b="0" i="0">
                <a:solidFill>
                  <a:srgbClr val="000000"/>
                </a:solidFill>
                <a:effectLst/>
                <a:latin typeface="Calibri"/>
                <a:cs typeface="Calibri"/>
              </a:rPr>
              <a:t> they have the financial means to implement charging solutions at their sites. Their success will provide subsequent opportunities for smaller fleets down the road.  </a:t>
            </a:r>
            <a:endParaRPr lang="en-US" sz="2000">
              <a:solidFill>
                <a:srgbClr val="242424"/>
              </a:solidFill>
              <a:latin typeface="Calibri"/>
              <a:ea typeface="+mn-lt"/>
              <a:cs typeface="Calibri"/>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California Transportation Commission</a:t>
            </a:r>
          </a:p>
          <a:p>
            <a:pPr lvl="1"/>
            <a:r>
              <a:rPr lang="en-US" sz="2000">
                <a:solidFill>
                  <a:srgbClr val="242424"/>
                </a:solidFill>
                <a:ea typeface="+mn-lt"/>
                <a:cs typeface="+mn-lt"/>
              </a:rPr>
              <a:t>Harbor Trucking Association and California Trucking Association</a:t>
            </a:r>
          </a:p>
          <a:p>
            <a:r>
              <a:rPr lang="en-US" sz="2000" b="1">
                <a:solidFill>
                  <a:srgbClr val="242424"/>
                </a:solidFill>
                <a:ea typeface="+mn-lt"/>
                <a:cs typeface="+mn-lt"/>
              </a:rPr>
              <a:t>Opposition</a:t>
            </a:r>
          </a:p>
          <a:p>
            <a:pPr lvl="1"/>
            <a:r>
              <a:rPr lang="en-US" sz="2000" i="0">
                <a:solidFill>
                  <a:srgbClr val="000000"/>
                </a:solidFill>
                <a:effectLst/>
                <a:latin typeface="Calibri"/>
                <a:cs typeface="Calibri"/>
              </a:rPr>
              <a:t>CARB economic analysis indicates that larger fleets don’t need additional support to transition</a:t>
            </a:r>
          </a:p>
          <a:p>
            <a:pPr lvl="2"/>
            <a:r>
              <a:rPr lang="en-US" sz="2000" b="0" i="0">
                <a:solidFill>
                  <a:srgbClr val="000000"/>
                </a:solidFill>
                <a:effectLst/>
                <a:latin typeface="Calibri"/>
                <a:cs typeface="Calibri"/>
              </a:rPr>
              <a:t>CTC work group and independent owner/operators did not agree with this analysis </a:t>
            </a:r>
            <a:r>
              <a:rPr lang="en-US" sz="2400" i="0">
                <a:solidFill>
                  <a:srgbClr val="000000"/>
                </a:solidFill>
                <a:effectLst/>
                <a:latin typeface="Calibri"/>
                <a:cs typeface="Calibri"/>
              </a:rPr>
              <a:t> </a:t>
            </a:r>
            <a:endParaRPr lang="en-US" sz="2400">
              <a:solidFill>
                <a:srgbClr val="242424"/>
              </a:solidFill>
              <a:latin typeface="Calibri"/>
              <a:ea typeface="+mn-lt"/>
              <a:cs typeface="Calibri"/>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67</a:t>
            </a:fld>
            <a:endParaRPr lang="en-US"/>
          </a:p>
        </p:txBody>
      </p:sp>
    </p:spTree>
    <p:extLst>
      <p:ext uri="{BB962C8B-B14F-4D97-AF65-F5344CB8AC3E}">
        <p14:creationId xmlns:p14="http://schemas.microsoft.com/office/powerpoint/2010/main" val="3324511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Small Fleets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400">
                <a:solidFill>
                  <a:srgbClr val="000000"/>
                </a:solidFill>
                <a:ea typeface="+mn-lt"/>
                <a:cs typeface="+mn-lt"/>
              </a:rPr>
              <a:t>Explore subsidies, sales tax incentives/penalties, income tax penalties, additional funding for road repair and maintenance</a:t>
            </a:r>
          </a:p>
          <a:p>
            <a:pPr>
              <a:buFont typeface="System Font Regular" panose="020B0604020202020204" pitchFamily="34" charset="0"/>
              <a:buChar char="&gt;"/>
            </a:pPr>
            <a:r>
              <a:rPr lang="en-US" sz="2000" b="1">
                <a:solidFill>
                  <a:srgbClr val="242424"/>
                </a:solidFill>
                <a:ea typeface="+mn-lt"/>
                <a:cs typeface="+mn-lt"/>
              </a:rPr>
              <a:t>Relevance</a:t>
            </a:r>
          </a:p>
          <a:p>
            <a:pPr marL="457200" lvl="1" indent="0">
              <a:buNone/>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68</a:t>
            </a:fld>
            <a:endParaRPr lang="en-US"/>
          </a:p>
        </p:txBody>
      </p:sp>
    </p:spTree>
    <p:extLst>
      <p:ext uri="{BB962C8B-B14F-4D97-AF65-F5344CB8AC3E}">
        <p14:creationId xmlns:p14="http://schemas.microsoft.com/office/powerpoint/2010/main" val="3400956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69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800"/>
              <a:t>Key Takeaways:</a:t>
            </a:r>
            <a:br>
              <a:rPr lang="en-US" sz="2800">
                <a:cs typeface="Calibri"/>
              </a:rPr>
            </a:br>
            <a:r>
              <a:rPr lang="en-US" sz="2800"/>
              <a:t>ZET Program as a Catalyst for Workforce Development &amp; Job Training</a:t>
            </a:r>
            <a:endParaRPr lang="en-US" sz="2800">
              <a:cs typeface="Calibri"/>
            </a:endParaRPr>
          </a:p>
        </p:txBody>
      </p:sp>
      <p:sp>
        <p:nvSpPr>
          <p:cNvPr id="2" name="TextBox 1">
            <a:extLst>
              <a:ext uri="{FF2B5EF4-FFF2-40B4-BE49-F238E27FC236}">
                <a16:creationId xmlns:a16="http://schemas.microsoft.com/office/drawing/2014/main" id="{CBB7B5D1-1A0B-AED4-2C59-F571EDF7DA0B}"/>
              </a:ext>
            </a:extLst>
          </p:cNvPr>
          <p:cNvSpPr txBox="1"/>
          <p:nvPr/>
        </p:nvSpPr>
        <p:spPr>
          <a:xfrm>
            <a:off x="501727" y="1317661"/>
            <a:ext cx="108664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panose="020F0502020204030204"/>
              </a:rPr>
              <a:t>What are the best ways to engage communities and generate support?</a:t>
            </a:r>
            <a:endParaRPr lang="en-US" b="1">
              <a:cs typeface="Calibri" panose="020F0502020204030204"/>
            </a:endParaRPr>
          </a:p>
          <a:p>
            <a:pPr marL="800100" lvl="1" indent="-342900">
              <a:buFont typeface="Arial"/>
              <a:buChar char="•"/>
            </a:pPr>
            <a:r>
              <a:rPr lang="en-US">
                <a:cs typeface="Calibri" panose="020F0502020204030204"/>
              </a:rPr>
              <a:t>Create programs that meet needs of employers and educate community about jobs available (how to apply/how to get trained)</a:t>
            </a:r>
            <a:endParaRPr lang="en-US" i="1">
              <a:cs typeface="Calibri" panose="020F0502020204030204"/>
            </a:endParaRPr>
          </a:p>
          <a:p>
            <a:pPr marL="800100" lvl="1" indent="-342900">
              <a:buFont typeface="Arial"/>
              <a:buChar char="•"/>
            </a:pPr>
            <a:r>
              <a:rPr lang="en-US">
                <a:cs typeface="Calibri" panose="020F0502020204030204"/>
              </a:rPr>
              <a:t>Create a “jobs coordinator” component to hiring/employment part of project </a:t>
            </a:r>
          </a:p>
          <a:p>
            <a:pPr marL="800100" lvl="1" indent="-342900">
              <a:buFont typeface="Arial"/>
              <a:buChar char="•"/>
            </a:pPr>
            <a:r>
              <a:rPr lang="en-US">
                <a:cs typeface="Calibri" panose="020F0502020204030204"/>
              </a:rPr>
              <a:t>Implement program like Construction Utility Pathways Program (CUP) to connect employers/job opportunities with community</a:t>
            </a:r>
          </a:p>
          <a:p>
            <a:pPr marL="800100" lvl="1" indent="-342900">
              <a:buFont typeface="Arial"/>
              <a:buChar char="•"/>
            </a:pPr>
            <a:r>
              <a:rPr lang="en-US">
                <a:cs typeface="Calibri" panose="020F0502020204030204"/>
              </a:rPr>
              <a:t>Empower local businesses and landowners to tap into Fed/State incentives to repurpose land for charging facilities </a:t>
            </a:r>
          </a:p>
          <a:p>
            <a:pPr marL="800100" lvl="1" indent="-342900">
              <a:buFont typeface="Arial"/>
              <a:buChar char="•"/>
            </a:pPr>
            <a:r>
              <a:rPr lang="en-US">
                <a:cs typeface="Calibri" panose="020F0502020204030204"/>
              </a:rPr>
              <a:t>Ensure that planned labor agreements involve clear standards/requirements for local hiring</a:t>
            </a:r>
          </a:p>
          <a:p>
            <a:pPr marL="800100" lvl="1" indent="-342900">
              <a:buFont typeface="Arial"/>
              <a:buChar char="•"/>
            </a:pPr>
            <a:r>
              <a:rPr lang="en-US">
                <a:cs typeface="Calibri" panose="020F0502020204030204"/>
              </a:rPr>
              <a:t>Invest in community engagement, particularly to ensure a diverse workforce</a:t>
            </a:r>
          </a:p>
          <a:p>
            <a:endParaRPr lang="en-US">
              <a:cs typeface="Calibri" panose="020F0502020204030204"/>
            </a:endParaRPr>
          </a:p>
          <a:p>
            <a:endParaRPr lang="en-US" i="1">
              <a:cs typeface="Calibri" panose="020F0502020204030204"/>
            </a:endParaRPr>
          </a:p>
        </p:txBody>
      </p:sp>
    </p:spTree>
    <p:extLst>
      <p:ext uri="{BB962C8B-B14F-4D97-AF65-F5344CB8AC3E}">
        <p14:creationId xmlns:p14="http://schemas.microsoft.com/office/powerpoint/2010/main" val="122136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a:xfrm>
            <a:off x="381000" y="1276350"/>
            <a:ext cx="7235377" cy="4742065"/>
          </a:xfrm>
        </p:spPr>
        <p:txBody>
          <a:bodyPr vert="horz" lIns="91440" tIns="45720" rIns="91440" bIns="45720" rtlCol="0" anchor="t">
            <a:normAutofit/>
          </a:bodyPr>
          <a:lstStyle/>
          <a:p>
            <a:r>
              <a:rPr lang="en-US">
                <a:ea typeface="+mn-lt"/>
                <a:cs typeface="+mn-lt"/>
              </a:rPr>
              <a:t>The California Air Resources Board (CARB) defines sensitive receptors as places where children, the elderly, and those with pre-existing respiratory health conditions are most likely to congregate, such as:</a:t>
            </a:r>
          </a:p>
          <a:p>
            <a:pPr lvl="1"/>
            <a:r>
              <a:rPr lang="en-US">
                <a:ea typeface="+mn-lt"/>
                <a:cs typeface="+mn-lt"/>
              </a:rPr>
              <a:t>Schools and schoolyards, </a:t>
            </a:r>
          </a:p>
          <a:p>
            <a:pPr lvl="1"/>
            <a:r>
              <a:rPr lang="en-US">
                <a:ea typeface="+mn-lt"/>
                <a:cs typeface="+mn-lt"/>
              </a:rPr>
              <a:t>Parks and playgrounds, </a:t>
            </a:r>
          </a:p>
          <a:p>
            <a:pPr lvl="1"/>
            <a:r>
              <a:rPr lang="en-US">
                <a:ea typeface="+mn-lt"/>
                <a:cs typeface="+mn-lt"/>
              </a:rPr>
              <a:t>Daycare centers, </a:t>
            </a:r>
          </a:p>
          <a:p>
            <a:pPr lvl="1"/>
            <a:r>
              <a:rPr lang="en-US">
                <a:ea typeface="+mn-lt"/>
                <a:cs typeface="+mn-lt"/>
              </a:rPr>
              <a:t>Nursing homes, </a:t>
            </a:r>
          </a:p>
          <a:p>
            <a:pPr lvl="1"/>
            <a:r>
              <a:rPr lang="en-US">
                <a:ea typeface="+mn-lt"/>
                <a:cs typeface="+mn-lt"/>
              </a:rPr>
              <a:t>Hospitals, and </a:t>
            </a:r>
          </a:p>
          <a:p>
            <a:pPr lvl="1"/>
            <a:r>
              <a:rPr lang="en-US">
                <a:ea typeface="+mn-lt"/>
                <a:cs typeface="+mn-lt"/>
              </a:rPr>
              <a:t>Residential communities</a:t>
            </a:r>
            <a:endParaRPr lang="en-US">
              <a:cs typeface="Calibri"/>
            </a:endParaRPr>
          </a:p>
          <a:p>
            <a:r>
              <a:rPr lang="en-US">
                <a:cs typeface="Calibri"/>
              </a:rPr>
              <a:t>Local government can play a significant role in improving health outcomes through land use decisions, truck route planning, and mitigation measures</a:t>
            </a:r>
          </a:p>
          <a:p>
            <a:r>
              <a:rPr lang="en-US">
                <a:cs typeface="Calibri"/>
              </a:rPr>
              <a:t>Communities can develop effective outreach programs to reduce the exposure of children and the elderly by developing a list of sensitive receptor sites to aid in planning efforts</a:t>
            </a:r>
          </a:p>
        </p:txBody>
      </p:sp>
      <p:pic>
        <p:nvPicPr>
          <p:cNvPr id="2" name="Picture 2" descr="Map&#10;&#10;Description automatically generated">
            <a:extLst>
              <a:ext uri="{FF2B5EF4-FFF2-40B4-BE49-F238E27FC236}">
                <a16:creationId xmlns:a16="http://schemas.microsoft.com/office/drawing/2014/main" id="{EB29AC31-0879-429C-3647-895F256AEE6A}"/>
              </a:ext>
            </a:extLst>
          </p:cNvPr>
          <p:cNvPicPr>
            <a:picLocks noChangeAspect="1"/>
          </p:cNvPicPr>
          <p:nvPr/>
        </p:nvPicPr>
        <p:blipFill>
          <a:blip r:embed="rId3"/>
          <a:stretch>
            <a:fillRect/>
          </a:stretch>
        </p:blipFill>
        <p:spPr>
          <a:xfrm>
            <a:off x="7825532" y="1006699"/>
            <a:ext cx="3527726" cy="5692461"/>
          </a:xfrm>
          <a:prstGeom prst="rect">
            <a:avLst/>
          </a:prstGeom>
        </p:spPr>
      </p:pic>
    </p:spTree>
    <p:extLst>
      <p:ext uri="{BB962C8B-B14F-4D97-AF65-F5344CB8AC3E}">
        <p14:creationId xmlns:p14="http://schemas.microsoft.com/office/powerpoint/2010/main" val="11571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b="1">
                <a:cs typeface="Calibri"/>
              </a:rPr>
              <a:t>Grid capacity</a:t>
            </a:r>
          </a:p>
          <a:p>
            <a:pPr lvl="1"/>
            <a:endParaRPr lang="en-US">
              <a:cs typeface="Calibri"/>
            </a:endParaRPr>
          </a:p>
          <a:p>
            <a:endParaRPr lang="en-US">
              <a:cs typeface="Calibri"/>
            </a:endParaRPr>
          </a:p>
        </p:txBody>
      </p:sp>
      <p:pic>
        <p:nvPicPr>
          <p:cNvPr id="2" name="Picture 5">
            <a:extLst>
              <a:ext uri="{FF2B5EF4-FFF2-40B4-BE49-F238E27FC236}">
                <a16:creationId xmlns:a16="http://schemas.microsoft.com/office/drawing/2014/main" id="{D563F298-831E-28BE-26AD-318785ACCF45}"/>
              </a:ext>
            </a:extLst>
          </p:cNvPr>
          <p:cNvPicPr>
            <a:picLocks noChangeAspect="1"/>
          </p:cNvPicPr>
          <p:nvPr/>
        </p:nvPicPr>
        <p:blipFill rotWithShape="1">
          <a:blip r:embed="rId3"/>
          <a:srcRect l="26480" t="15188" r="23466" b="6782"/>
          <a:stretch/>
        </p:blipFill>
        <p:spPr>
          <a:xfrm>
            <a:off x="4992711" y="1179409"/>
            <a:ext cx="5981185" cy="5228229"/>
          </a:xfrm>
          <a:prstGeom prst="rect">
            <a:avLst/>
          </a:prstGeom>
        </p:spPr>
      </p:pic>
    </p:spTree>
    <p:extLst>
      <p:ext uri="{BB962C8B-B14F-4D97-AF65-F5344CB8AC3E}">
        <p14:creationId xmlns:p14="http://schemas.microsoft.com/office/powerpoint/2010/main" val="412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49365" y="169477"/>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ZET as a Catalyst for Corridor Community Benefit Programs</a:t>
            </a:r>
            <a:endParaRPr lang="en-US" sz="2800" b="1">
              <a:solidFill>
                <a:srgbClr val="FFFFFF"/>
              </a:solidFill>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ea typeface="+mn-lt"/>
                <a:cs typeface="+mn-lt"/>
              </a:rPr>
              <a:t>Characterize and evaluate potential cancer and non-cancer health risks associated with exposure to toxic air contaminants (TACs) from both stationary and mobile sources.</a:t>
            </a:r>
            <a:endParaRPr lang="en-US" sz="2400">
              <a:cs typeface="Calibri"/>
            </a:endParaRPr>
          </a:p>
          <a:p>
            <a:pPr marL="342900" indent="-342900">
              <a:buAutoNum type="arabicPeriod"/>
            </a:pPr>
            <a:r>
              <a:rPr lang="en-US" sz="2400">
                <a:ea typeface="+mn-lt"/>
                <a:cs typeface="+mn-lt"/>
              </a:rPr>
              <a:t>Identify significant sources and locations of TAC emissions within the jurisdiction </a:t>
            </a:r>
            <a:endParaRPr lang="en-US" sz="2400">
              <a:cs typeface="Calibri"/>
            </a:endParaRPr>
          </a:p>
          <a:p>
            <a:pPr marL="342900" indent="-342900">
              <a:buAutoNum type="arabicPeriod"/>
            </a:pPr>
            <a:r>
              <a:rPr lang="en-US" sz="2400">
                <a:ea typeface="+mn-lt"/>
                <a:cs typeface="+mn-lt"/>
              </a:rPr>
              <a:t>Assess existing exposures of sensitive receptors including children, senior citizens, and people with respiratory illnesses and identify priority communities.</a:t>
            </a:r>
            <a:endParaRPr lang="en-US" sz="2400">
              <a:cs typeface="Calibri"/>
            </a:endParaRPr>
          </a:p>
          <a:p>
            <a:pPr marL="342900" indent="-342900">
              <a:buAutoNum type="arabicPeriod"/>
            </a:pPr>
            <a:r>
              <a:rPr lang="en-US" sz="2400">
                <a:ea typeface="+mn-lt"/>
                <a:cs typeface="+mn-lt"/>
              </a:rPr>
              <a:t>Develop and implement mitigation measures to reduce TAC emissions and to avoid the over-concentration of these facilities near sensitive receptors.</a:t>
            </a:r>
            <a:endParaRPr lang="en-US" sz="2400">
              <a:cs typeface="Calibri"/>
            </a:endParaRPr>
          </a:p>
          <a:p>
            <a:pPr marL="342900" indent="-342900">
              <a:buAutoNum type="arabicPeriod"/>
            </a:pPr>
            <a:r>
              <a:rPr lang="en-US" sz="2400">
                <a:ea typeface="+mn-lt"/>
                <a:cs typeface="+mn-lt"/>
              </a:rPr>
              <a:t>Prioritize use of resources to reduce TACs in the most highly impacted areas (i.e., priority communities)</a:t>
            </a:r>
            <a:endParaRPr lang="en-US" sz="2400">
              <a:cs typeface="Calibri"/>
            </a:endParaRPr>
          </a:p>
          <a:p>
            <a:pPr marL="342900" indent="-342900">
              <a:buAutoNum type="arabicPeriod"/>
            </a:pPr>
            <a:endParaRPr lang="en-US">
              <a:cs typeface="Calibri"/>
            </a:endParaRPr>
          </a:p>
        </p:txBody>
      </p:sp>
    </p:spTree>
    <p:extLst>
      <p:ext uri="{BB962C8B-B14F-4D97-AF65-F5344CB8AC3E}">
        <p14:creationId xmlns:p14="http://schemas.microsoft.com/office/powerpoint/2010/main" val="38054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9A68-7ED6-3622-2655-2553A973F2C0}"/>
              </a:ext>
            </a:extLst>
          </p:cNvPr>
          <p:cNvSpPr>
            <a:spLocks noGrp="1"/>
          </p:cNvSpPr>
          <p:nvPr>
            <p:ph type="title"/>
          </p:nvPr>
        </p:nvSpPr>
        <p:spPr/>
        <p:txBody>
          <a:bodyPr/>
          <a:lstStyle/>
          <a:p>
            <a:r>
              <a:rPr lang="en-US">
                <a:cs typeface="Calibri"/>
              </a:rPr>
              <a:t>Today's ZET planning agenda</a:t>
            </a:r>
            <a:endParaRPr lang="en-US"/>
          </a:p>
        </p:txBody>
      </p:sp>
      <p:sp>
        <p:nvSpPr>
          <p:cNvPr id="3" name="Content Placeholder 2">
            <a:extLst>
              <a:ext uri="{FF2B5EF4-FFF2-40B4-BE49-F238E27FC236}">
                <a16:creationId xmlns:a16="http://schemas.microsoft.com/office/drawing/2014/main" id="{E0ECBC9D-40B8-3927-CDD2-43FED8104164}"/>
              </a:ext>
            </a:extLst>
          </p:cNvPr>
          <p:cNvSpPr>
            <a:spLocks noGrp="1"/>
          </p:cNvSpPr>
          <p:nvPr>
            <p:ph sz="half" idx="1"/>
          </p:nvPr>
        </p:nvSpPr>
        <p:spPr>
          <a:xfrm>
            <a:off x="381000" y="1276350"/>
            <a:ext cx="7670346" cy="4675563"/>
          </a:xfrm>
        </p:spPr>
        <p:txBody>
          <a:bodyPr vert="horz" lIns="91440" tIns="45720" rIns="91440" bIns="45720" rtlCol="0" anchor="t">
            <a:normAutofit/>
          </a:bodyPr>
          <a:lstStyle/>
          <a:p>
            <a:r>
              <a:rPr lang="en-US">
                <a:cs typeface="Calibri" panose="020F0502020204030204"/>
              </a:rPr>
              <a:t>Status report</a:t>
            </a:r>
            <a:endParaRPr lang="en-US"/>
          </a:p>
          <a:p>
            <a:pPr lvl="1"/>
            <a:r>
              <a:rPr lang="en-US">
                <a:cs typeface="Calibri" panose="020F0502020204030204"/>
              </a:rPr>
              <a:t>Legislative platform overview</a:t>
            </a:r>
          </a:p>
          <a:p>
            <a:pPr lvl="1"/>
            <a:r>
              <a:rPr lang="en-US">
                <a:cs typeface="Calibri" panose="020F0502020204030204"/>
              </a:rPr>
              <a:t>Interviews conducted/pending</a:t>
            </a:r>
          </a:p>
          <a:p>
            <a:pPr>
              <a:buFont typeface="System Font Regular" panose="020B0604020202020204" pitchFamily="34" charset="0"/>
              <a:buChar char="&gt;"/>
            </a:pPr>
            <a:r>
              <a:rPr lang="en-US">
                <a:cs typeface="Calibri" panose="020F0502020204030204"/>
              </a:rPr>
              <a:t>Opportunities/barriers discussion</a:t>
            </a:r>
          </a:p>
          <a:p>
            <a:pPr lvl="1"/>
            <a:r>
              <a:rPr lang="en-US">
                <a:cs typeface="Calibri" panose="020F0502020204030204"/>
              </a:rPr>
              <a:t>Review format and content</a:t>
            </a:r>
          </a:p>
          <a:p>
            <a:pPr lvl="1"/>
            <a:r>
              <a:rPr lang="en-US">
                <a:cs typeface="Calibri" panose="020F0502020204030204"/>
              </a:rPr>
              <a:t>Identify key issues</a:t>
            </a:r>
          </a:p>
          <a:p>
            <a:pPr lvl="2"/>
            <a:r>
              <a:rPr lang="en-US">
                <a:cs typeface="Calibri" panose="020F0502020204030204"/>
              </a:rPr>
              <a:t>Large fleet vs. Small fleet support</a:t>
            </a:r>
          </a:p>
          <a:p>
            <a:pPr lvl="2"/>
            <a:r>
              <a:rPr lang="en-US">
                <a:cs typeface="Calibri" panose="020F0502020204030204"/>
              </a:rPr>
              <a:t>Permitting timelines</a:t>
            </a:r>
          </a:p>
          <a:p>
            <a:pPr lvl="2"/>
            <a:r>
              <a:rPr lang="en-US">
                <a:cs typeface="Calibri" panose="020F0502020204030204"/>
              </a:rPr>
              <a:t>Regional collaborative to identify priority sites</a:t>
            </a:r>
          </a:p>
          <a:p>
            <a:pPr lvl="1"/>
            <a:r>
              <a:rPr lang="en-US">
                <a:cs typeface="Calibri" panose="020F0502020204030204"/>
              </a:rPr>
              <a:t>Select initiatives to highlight for Metro Board</a:t>
            </a:r>
          </a:p>
          <a:p>
            <a:pPr lvl="1"/>
            <a:r>
              <a:rPr lang="en-US">
                <a:cs typeface="Calibri" panose="020F0502020204030204"/>
              </a:rPr>
              <a:t>Create fact sheets on proposed initiatives (e.g., collaborative)</a:t>
            </a:r>
          </a:p>
          <a:p>
            <a:pPr>
              <a:buFont typeface="System Font Regular" panose="020B0604020202020204" pitchFamily="34" charset="0"/>
              <a:buChar char="&gt;"/>
            </a:pPr>
            <a:r>
              <a:rPr lang="en-US">
                <a:cs typeface="Calibri" panose="020F0502020204030204"/>
              </a:rPr>
              <a:t>Next ZET WG meeting</a:t>
            </a:r>
          </a:p>
          <a:p>
            <a:pPr lvl="1"/>
            <a:r>
              <a:rPr lang="en-US">
                <a:cs typeface="Calibri" panose="020F0502020204030204"/>
              </a:rPr>
              <a:t>Agenda</a:t>
            </a:r>
          </a:p>
          <a:p>
            <a:pPr lvl="1"/>
            <a:r>
              <a:rPr lang="en-US">
                <a:cs typeface="Calibri" panose="020F0502020204030204"/>
              </a:rPr>
              <a:t>Dates (10/3)</a:t>
            </a:r>
          </a:p>
          <a:p>
            <a:pPr lvl="1"/>
            <a:endParaRPr lang="en-US">
              <a:cs typeface="Calibri" panose="020F0502020204030204"/>
            </a:endParaRPr>
          </a:p>
          <a:p>
            <a:pPr>
              <a:buFont typeface="System Font Regular" panose="020B0604020202020204" pitchFamily="34" charset="0"/>
              <a:buChar char="&gt;"/>
            </a:pPr>
            <a:endParaRPr lang="en-US">
              <a:cs typeface="Calibri" panose="020F0502020204030204"/>
            </a:endParaRPr>
          </a:p>
          <a:p>
            <a:pPr lvl="1"/>
            <a:endParaRPr lang="en-US">
              <a:cs typeface="Calibri" panose="020F0502020204030204"/>
            </a:endParaRPr>
          </a:p>
          <a:p>
            <a:pPr lvl="1"/>
            <a:endParaRPr lang="en-US">
              <a:cs typeface="Calibri" panose="020F0502020204030204"/>
            </a:endParaRPr>
          </a:p>
        </p:txBody>
      </p:sp>
      <p:sp>
        <p:nvSpPr>
          <p:cNvPr id="5" name="Slide Number Placeholder 4">
            <a:extLst>
              <a:ext uri="{FF2B5EF4-FFF2-40B4-BE49-F238E27FC236}">
                <a16:creationId xmlns:a16="http://schemas.microsoft.com/office/drawing/2014/main" id="{352E3BAE-CDC1-2EDE-5686-78BA8252C2B5}"/>
              </a:ext>
            </a:extLst>
          </p:cNvPr>
          <p:cNvSpPr>
            <a:spLocks noGrp="1"/>
          </p:cNvSpPr>
          <p:nvPr>
            <p:ph type="sldNum" sz="quarter" idx="12"/>
          </p:nvPr>
        </p:nvSpPr>
        <p:spPr/>
        <p:txBody>
          <a:bodyPr/>
          <a:lstStyle/>
          <a:p>
            <a:fld id="{2429C633-AF9B-9840-B7F1-7587910FEF71}" type="slidenum">
              <a:rPr lang="en-US" dirty="0" smtClean="0"/>
              <a:pPr/>
              <a:t>73</a:t>
            </a:fld>
            <a:endParaRPr lang="en-US"/>
          </a:p>
        </p:txBody>
      </p:sp>
    </p:spTree>
    <p:extLst>
      <p:ext uri="{BB962C8B-B14F-4D97-AF65-F5344CB8AC3E}">
        <p14:creationId xmlns:p14="http://schemas.microsoft.com/office/powerpoint/2010/main" val="2141222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dirty="0">
                <a:solidFill>
                  <a:schemeClr val="tx1">
                    <a:tint val="75000"/>
                  </a:schemeClr>
                </a:solidFill>
              </a:rPr>
              <a:pPr algn="r"/>
              <a:t>74</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1012366"/>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3381818546"/>
              </p:ext>
            </p:extLst>
          </p:nvPr>
        </p:nvGraphicFramePr>
        <p:xfrm>
          <a:off x="740229" y="1416221"/>
          <a:ext cx="10845801" cy="430748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209925">
                  <a:extLst>
                    <a:ext uri="{9D8B030D-6E8A-4147-A177-3AD203B41FA5}">
                      <a16:colId xmlns:a16="http://schemas.microsoft.com/office/drawing/2014/main" val="3432618434"/>
                    </a:ext>
                  </a:extLst>
                </a:gridCol>
                <a:gridCol w="454705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1.1 </a:t>
                      </a:r>
                      <a:r>
                        <a:rPr lang="en-US" sz="1600"/>
                        <a:t>Estimate the number of charging and fueling stations to support the number of ZE drayage trucks over the next 10 years, both regional and small in scope.</a:t>
                      </a:r>
                    </a:p>
                    <a:p>
                      <a:pPr marL="0" marR="0" lvl="0" indent="0" algn="l">
                        <a:lnSpc>
                          <a:spcPct val="100000"/>
                        </a:lnSpc>
                        <a:spcBef>
                          <a:spcPts val="0"/>
                        </a:spcBef>
                        <a:spcAft>
                          <a:spcPts val="0"/>
                        </a:spcAft>
                        <a:buClrTx/>
                        <a:buSzTx/>
                        <a:buFontTx/>
                        <a:buNone/>
                      </a:pPr>
                      <a:endParaRPr lang="en-US" sz="1600"/>
                    </a:p>
                  </a:txBody>
                  <a:tcPr/>
                </a:tc>
                <a:tc>
                  <a:txBody>
                    <a:bodyPr/>
                    <a:lstStyle/>
                    <a:p>
                      <a:pPr marL="282575" lvl="2" indent="-222250">
                        <a:buFont typeface="Arial"/>
                        <a:buChar char="•"/>
                      </a:pPr>
                      <a:r>
                        <a:rPr lang="en-US" sz="1600">
                          <a:solidFill>
                            <a:schemeClr val="tx1"/>
                          </a:solidFill>
                          <a:cs typeface="Calibri"/>
                        </a:rPr>
                        <a:t>Metro - Clean Truck Technology Comparative Report</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LACI I-710 Investment Blueprint </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POLB – Fueling the Future Fleets</a:t>
                      </a: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0">
                          <a:latin typeface="Calibri Light"/>
                        </a:rPr>
                        <a:t>Agree on the drayage truck population to be served</a:t>
                      </a:r>
                    </a:p>
                    <a:p>
                      <a:pPr marL="285750" lvl="0" indent="-231775">
                        <a:buFont typeface="Arial" panose="020B0604020202020204" pitchFamily="34" charset="0"/>
                        <a:buChar char="•"/>
                      </a:pPr>
                      <a:endParaRPr lang="en-US" sz="1600" b="0">
                        <a:latin typeface="Calibri Light"/>
                      </a:endParaRPr>
                    </a:p>
                    <a:p>
                      <a:pPr marL="285750" indent="-231775">
                        <a:buFont typeface="Arial" panose="020B0604020202020204" pitchFamily="34" charset="0"/>
                        <a:buChar char="•"/>
                      </a:pPr>
                      <a:r>
                        <a:rPr lang="en-US" sz="1600" b="0">
                          <a:latin typeface="Calibri Light"/>
                        </a:rPr>
                        <a:t>Agree on the charging port power level</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1"/>
                    </a:p>
                    <a:p>
                      <a:pPr marL="0" marR="0" lvl="0" indent="0" algn="l" defTabSz="914400">
                        <a:lnSpc>
                          <a:spcPct val="100000"/>
                        </a:lnSpc>
                        <a:spcBef>
                          <a:spcPts val="0"/>
                        </a:spcBef>
                        <a:spcAft>
                          <a:spcPts val="0"/>
                        </a:spcAft>
                        <a:buClrTx/>
                        <a:buSzTx/>
                        <a:buFontTx/>
                        <a:buNone/>
                        <a:tabLst/>
                        <a:defRPr/>
                      </a:pPr>
                      <a:r>
                        <a:rPr lang="en-US" sz="1600" b="1"/>
                        <a:t>1.2</a:t>
                      </a:r>
                      <a:r>
                        <a:rPr lang="en-US" sz="1600"/>
                        <a:t> Develop an energy supply plan to ensure that sufficient energy will be provided without compromising other energy uses along the corridor.</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a:solidFill>
                          <a:schemeClr val="tx1"/>
                        </a:solidFill>
                        <a:cs typeface="Calibri"/>
                      </a:endParaRPr>
                    </a:p>
                    <a:p>
                      <a:pPr marL="285750" marR="0" lvl="0" indent="-231775" algn="l" defTabSz="914400">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Industry/Infrastructure Focus Group highlights</a:t>
                      </a:r>
                    </a:p>
                    <a:p>
                      <a:endParaRPr lang="en-US" sz="1600"/>
                    </a:p>
                  </a:txBody>
                  <a:tcPr/>
                </a:tc>
                <a:tc>
                  <a:txBody>
                    <a:bodyPr/>
                    <a:lstStyle/>
                    <a:p>
                      <a:pPr marL="285750" indent="-231775">
                        <a:buFont typeface="Arial" panose="020B0604020202020204" pitchFamily="34" charset="0"/>
                        <a:buChar char="•"/>
                      </a:pPr>
                      <a:r>
                        <a:rPr lang="en-US" sz="1600" b="0">
                          <a:latin typeface="Calibri Light"/>
                        </a:rPr>
                        <a:t>Collaborate with utilities to verify existing energy supplies, their future infrastructure investment plans</a:t>
                      </a:r>
                    </a:p>
                    <a:p>
                      <a:pPr marL="285750" indent="-231775">
                        <a:buFont typeface="Arial" panose="020B0604020202020204" pitchFamily="34" charset="0"/>
                        <a:buChar char="•"/>
                      </a:pPr>
                      <a:r>
                        <a:rPr lang="en-US" sz="1600" b="0">
                          <a:latin typeface="Calibri Light"/>
                        </a:rPr>
                        <a:t>Verify existing and future transmission network and distribution system capacity for the Corridor</a:t>
                      </a:r>
                    </a:p>
                    <a:p>
                      <a:pPr marL="285750" indent="-231775">
                        <a:buFont typeface="Arial" panose="020B0604020202020204" pitchFamily="34" charset="0"/>
                        <a:buChar char="•"/>
                      </a:pPr>
                      <a:r>
                        <a:rPr lang="en-US" sz="1600" b="0">
                          <a:latin typeface="Calibri Light"/>
                        </a:rPr>
                        <a:t>Understand roles of various state agencies that are involved in statewide energy supply and demand planning and infrastructure delivery (CEC, CPUC, and CARB)</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3771672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dirty="0">
                <a:solidFill>
                  <a:schemeClr val="tx1">
                    <a:tint val="75000"/>
                  </a:schemeClr>
                </a:solidFill>
              </a:rPr>
              <a:pPr algn="r"/>
              <a:t>75</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Cont’d</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921959"/>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60054031"/>
              </p:ext>
            </p:extLst>
          </p:nvPr>
        </p:nvGraphicFramePr>
        <p:xfrm>
          <a:off x="779986" y="1281902"/>
          <a:ext cx="10845801" cy="488660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190875">
                  <a:extLst>
                    <a:ext uri="{9D8B030D-6E8A-4147-A177-3AD203B41FA5}">
                      <a16:colId xmlns:a16="http://schemas.microsoft.com/office/drawing/2014/main" val="3432618434"/>
                    </a:ext>
                  </a:extLst>
                </a:gridCol>
                <a:gridCol w="456610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1.3 </a:t>
                      </a:r>
                      <a:r>
                        <a:rPr lang="en-US" sz="1600"/>
                        <a:t>Develop a methodology and evaluation criteria for ZE charging/fueling site selection</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a:solidFill>
                            <a:schemeClr val="tx1"/>
                          </a:solidFill>
                          <a:ea typeface="Calibri"/>
                          <a:cs typeface="Calibri"/>
                        </a:rPr>
                        <a:t>Preliminary performance measures </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ea typeface="Calibri"/>
                          <a:cs typeface="Calibri"/>
                        </a:rPr>
                        <a:t>ZET Program Principles</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LACI 710 Investment Blueprint Project methodology and evaluation criteria</a:t>
                      </a:r>
                      <a:endParaRPr lang="en-US" sz="1600" strike="sngStrike">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Delineate measurable metrics from stated community desirable outcomes</a:t>
                      </a:r>
                    </a:p>
                    <a:p>
                      <a:pPr marL="285750" indent="-231775">
                        <a:buFont typeface="Arial" panose="020B0604020202020204" pitchFamily="34" charset="0"/>
                        <a:buChar char="•"/>
                      </a:pPr>
                      <a:r>
                        <a:rPr lang="en-US" sz="1600" b="1">
                          <a:latin typeface="Calibri Light"/>
                        </a:rPr>
                        <a:t>Develop evaluation methodology for each criterion</a:t>
                      </a:r>
                    </a:p>
                    <a:p>
                      <a:pPr marL="285750" indent="-231775">
                        <a:buFont typeface="Arial" panose="020B0604020202020204" pitchFamily="34" charset="0"/>
                        <a:buChar char="•"/>
                      </a:pPr>
                      <a:r>
                        <a:rPr lang="en-US" sz="1600" b="1">
                          <a:latin typeface="Calibri Light"/>
                        </a:rPr>
                        <a:t>Identify existing data and data needs to perform evaluation </a:t>
                      </a:r>
                    </a:p>
                  </a:txBody>
                  <a:tcPr>
                    <a:solidFill>
                      <a:schemeClr val="accent3">
                        <a:lumMod val="60000"/>
                        <a:lumOff val="40000"/>
                      </a:schemeClr>
                    </a:solidFill>
                  </a:tcPr>
                </a:tc>
                <a:extLst>
                  <a:ext uri="{0D108BD9-81ED-4DB2-BD59-A6C34878D82A}">
                    <a16:rowId xmlns:a16="http://schemas.microsoft.com/office/drawing/2014/main" val="2960623710"/>
                  </a:ext>
                </a:extLst>
              </a:tr>
              <a:tr h="717063">
                <a:tc>
                  <a:txBody>
                    <a:bodyPr/>
                    <a:lstStyle/>
                    <a:p>
                      <a:pPr marL="0" lvl="1" indent="3175"/>
                      <a:r>
                        <a:rPr lang="en-US" sz="1600" b="1"/>
                        <a:t>1.4</a:t>
                      </a:r>
                      <a:r>
                        <a:rPr lang="en-US" sz="1600"/>
                        <a:t> Identify existing legislative and regulatory barriers that hinder the deployment of physical support infrastructure</a:t>
                      </a:r>
                      <a:endParaRPr lang="en-US" sz="1600">
                        <a:cs typeface="Calibri"/>
                      </a:endParaRPr>
                    </a:p>
                  </a:txBody>
                  <a:tcPr/>
                </a:tc>
                <a:tc>
                  <a:txBody>
                    <a:bodyPr/>
                    <a:lstStyle/>
                    <a:p>
                      <a:pPr marL="282575" marR="0" lvl="2" indent="-222250" algn="l" defTabSz="914400" rtl="0" eaLnBrk="1" fontAlgn="auto" latinLnBrk="0" hangingPunct="1">
                        <a:lnSpc>
                          <a:spcPct val="100000"/>
                        </a:lnSpc>
                        <a:spcBef>
                          <a:spcPts val="0"/>
                        </a:spcBef>
                        <a:spcAft>
                          <a:spcPts val="0"/>
                        </a:spcAft>
                        <a:buClrTx/>
                        <a:buSzTx/>
                        <a:buFont typeface="Arial"/>
                        <a:buChar char="•"/>
                        <a:tabLst/>
                        <a:defRPr/>
                      </a:pPr>
                      <a:r>
                        <a:rPr lang="en-US" sz="1600">
                          <a:solidFill>
                            <a:schemeClr val="tx1"/>
                          </a:solidFill>
                          <a:cs typeface="Calibri"/>
                        </a:rPr>
                        <a:t>Focus Group input, breakout group</a:t>
                      </a:r>
                    </a:p>
                    <a:p>
                      <a:pPr marL="60325" lvl="2" indent="0">
                        <a:buFont typeface="Arial"/>
                        <a:buNone/>
                      </a:pP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Confirm legislative priorities</a:t>
                      </a:r>
                    </a:p>
                    <a:p>
                      <a:pPr marL="285750" indent="-231775">
                        <a:buFont typeface="Arial" panose="020B0604020202020204" pitchFamily="34" charset="0"/>
                        <a:buChar char="•"/>
                      </a:pPr>
                      <a:r>
                        <a:rPr lang="en-US" sz="1600" b="1">
                          <a:latin typeface="Calibri Light"/>
                        </a:rPr>
                        <a:t>Initiate a Southern California’s legislative platform to advance ZET program</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lvl="1" indent="0"/>
                      <a:r>
                        <a:rPr lang="en-US" sz="1600" b="1"/>
                        <a:t>1.5</a:t>
                      </a:r>
                      <a:r>
                        <a:rPr lang="en-US" sz="1600"/>
                        <a:t> Collaborate with regional partners to chart a regional path for ZE infrastructure development</a:t>
                      </a:r>
                      <a:endParaRPr lang="en-US" sz="1600">
                        <a:cs typeface="Calibri"/>
                      </a:endParaRPr>
                    </a:p>
                  </a:txBody>
                  <a:tcPr/>
                </a:tc>
                <a:tc>
                  <a:txBody>
                    <a:bodyPr/>
                    <a:lstStyle/>
                    <a:p>
                      <a:pPr marL="28575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Partner with MSRC, Ports, AQMD and SCAG on regional ZET infrastructure deployment project</a:t>
                      </a:r>
                      <a:endParaRPr lang="en-US" sz="1600"/>
                    </a:p>
                  </a:txBody>
                  <a:tcPr/>
                </a:tc>
                <a:tc>
                  <a:txBody>
                    <a:bodyPr/>
                    <a:lstStyle/>
                    <a:p>
                      <a:pPr marL="285750" indent="-231775">
                        <a:buFont typeface="Arial" panose="020B0604020202020204" pitchFamily="34" charset="0"/>
                        <a:buChar char="•"/>
                      </a:pPr>
                      <a:r>
                        <a:rPr lang="en-US" sz="1600" b="1">
                          <a:latin typeface="Calibri Light"/>
                        </a:rPr>
                        <a:t>Memorialize Metro’s partnership with MSRC through a cooperative agreement </a:t>
                      </a:r>
                    </a:p>
                    <a:p>
                      <a:pPr marL="285750" indent="-231775">
                        <a:buFont typeface="Arial" panose="020B0604020202020204" pitchFamily="34" charset="0"/>
                        <a:buChar char="•"/>
                      </a:pPr>
                      <a:r>
                        <a:rPr lang="en-US" sz="1600" b="1">
                          <a:latin typeface="Calibri Light"/>
                        </a:rPr>
                        <a:t>Consider forming a regional ZET collaborative to cross-leverage members' expertise in project development and delivery </a:t>
                      </a:r>
                    </a:p>
                    <a:p>
                      <a:pPr marL="285750" indent="-231775">
                        <a:buFont typeface="Arial" panose="020B0604020202020204" pitchFamily="34" charset="0"/>
                        <a:buChar char="•"/>
                      </a:pPr>
                      <a:r>
                        <a:rPr lang="en-US" sz="1600" b="1">
                          <a:latin typeface="Calibri Light"/>
                        </a:rPr>
                        <a:t>Engage state agencies in our energy planning discussion</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2151241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3815247615"/>
              </p:ext>
            </p:extLst>
          </p:nvPr>
        </p:nvGraphicFramePr>
        <p:xfrm>
          <a:off x="565074" y="1395779"/>
          <a:ext cx="11061851" cy="3608934"/>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36716">
                <a:tc>
                  <a:txBody>
                    <a:bodyPr/>
                    <a:lstStyle/>
                    <a:p>
                      <a:pPr rtl="0" fontAlgn="base"/>
                      <a:r>
                        <a:rPr lang="en-US" sz="2400" b="1">
                          <a:effectLst/>
                          <a:latin typeface="Calibri"/>
                        </a:rPr>
                        <a:t>Issue</a:t>
                      </a:r>
                      <a:r>
                        <a:rPr lang="en-US" sz="2400">
                          <a:effectLst/>
                          <a:latin typeface="Calibri"/>
                        </a:rPr>
                        <a:t> </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ase"/>
                      <a:r>
                        <a:rPr lang="en-US" sz="2400" b="1">
                          <a:effectLst/>
                          <a:latin typeface="Calibri"/>
                        </a:rPr>
                        <a:t>Principle</a:t>
                      </a:r>
                      <a:r>
                        <a:rPr lang="en-US" sz="2400">
                          <a:effectLst/>
                          <a:latin typeface="Calibri"/>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5592">
                <a:tc rowSpan="4">
                  <a:txBody>
                    <a:bodyPr/>
                    <a:lstStyle/>
                    <a:p>
                      <a:pPr algn="ctr" rtl="0" fontAlgn="base"/>
                      <a:endParaRPr lang="en-US" sz="2400" b="1">
                        <a:effectLst/>
                        <a:latin typeface="Calibri"/>
                      </a:endParaRPr>
                    </a:p>
                    <a:p>
                      <a:pPr lvl="0" algn="ctr">
                        <a:buNone/>
                      </a:pPr>
                      <a:r>
                        <a:rPr lang="en-US" sz="2400" b="1">
                          <a:effectLst/>
                          <a:latin typeface="Calibri"/>
                        </a:rPr>
                        <a:t>Timing</a:t>
                      </a:r>
                      <a:r>
                        <a:rPr lang="en-US" sz="2400">
                          <a:effectLst/>
                          <a:latin typeface="Calibri"/>
                        </a:rPr>
                        <a:t> </a:t>
                      </a:r>
                    </a:p>
                    <a:p>
                      <a:pPr lvl="0" rtl="0">
                        <a:buNone/>
                      </a:pPr>
                      <a:endParaRPr lang="en-US" sz="2000">
                        <a:effectLst/>
                        <a:latin typeface="Calibri"/>
                      </a:endParaRPr>
                    </a:p>
                    <a:p>
                      <a:pPr lvl="0">
                        <a:buNone/>
                      </a:pPr>
                      <a:endParaRPr lang="en-US" sz="3600">
                        <a:effectLst/>
                      </a:endParaRPr>
                    </a:p>
                    <a:p>
                      <a:pPr lvl="0" rtl="0">
                        <a:buNone/>
                      </a:pPr>
                      <a:endParaRPr lang="en-US" sz="2000">
                        <a:effectLst/>
                        <a:latin typeface="Calibri"/>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ase"/>
                      <a:endParaRPr lang="en-US" sz="2400" b="1">
                        <a:effectLst/>
                        <a:latin typeface="Calibri"/>
                      </a:endParaRPr>
                    </a:p>
                    <a:p>
                      <a:pPr lvl="0">
                        <a:buNone/>
                      </a:pPr>
                      <a:r>
                        <a:rPr lang="en-US" sz="2400" b="1">
                          <a:effectLst/>
                          <a:latin typeface="Calibri"/>
                        </a:rPr>
                        <a:t>Support efforts to streamline clean freight infrastructure development</a:t>
                      </a:r>
                      <a:r>
                        <a:rPr lang="en-US" sz="2400">
                          <a:effectLst/>
                          <a:latin typeface="Calibri"/>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707799">
                <a:tc vMerge="1">
                  <a:txBody>
                    <a:bodyPr/>
                    <a:lstStyle/>
                    <a:p>
                      <a:endParaRPr lang="en-US"/>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r>
                        <a:rPr lang="en-US" sz="2000">
                          <a:effectLst/>
                          <a:latin typeface="Calibri"/>
                        </a:rPr>
                        <a:t>Identify opportunities to increase speed of delivery of clean freight infrastructure </a:t>
                      </a:r>
                      <a:endParaRPr lang="en-US" sz="36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r h="727787">
                <a:tc vMerge="1">
                  <a:txBody>
                    <a:bodyPr/>
                    <a:lstStyle/>
                    <a:p>
                      <a:endParaRPr lang="en-US"/>
                    </a:p>
                  </a:txBody>
                  <a:tcPr>
                    <a:lnL w="9525" cap="flat" cmpd="sng" algn="ctr">
                      <a:solidFill>
                        <a:srgbClr val="D0E1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sz="2000" b="0" i="0" u="none" strike="noStrike" noProof="0">
                          <a:solidFill>
                            <a:srgbClr val="000000"/>
                          </a:solidFill>
                          <a:effectLst/>
                        </a:rPr>
                        <a:t>Foster standardized approach and timing for permitting and approval processes</a:t>
                      </a:r>
                      <a:endParaRPr lang="en-US" sz="36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984942"/>
                  </a:ext>
                </a:extLst>
              </a:tr>
              <a:tr h="686781">
                <a:tc vMerge="1">
                  <a:txBody>
                    <a:bodyPr/>
                    <a:lstStyle/>
                    <a:p>
                      <a:endParaRPr lang="en-US"/>
                    </a:p>
                  </a:txBody>
                  <a:tcPr>
                    <a:lnL w="9525" cap="flat" cmpd="sng" algn="ctr">
                      <a:solidFill>
                        <a:srgbClr val="10E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sz="2000" b="0" i="0" u="none" strike="noStrike" noProof="0">
                          <a:solidFill>
                            <a:srgbClr val="000000"/>
                          </a:solidFill>
                          <a:effectLst/>
                        </a:rPr>
                        <a:t>Develop a streamlined approach to awarding and accessing public funds </a:t>
                      </a:r>
                    </a:p>
                    <a:p>
                      <a:pPr lvl="1">
                        <a:buNone/>
                      </a:pPr>
                      <a:endParaRPr lang="en-US" sz="200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59755"/>
                  </a:ext>
                </a:extLst>
              </a:tr>
            </a:tbl>
          </a:graphicData>
        </a:graphic>
      </p:graphicFrame>
    </p:spTree>
    <p:extLst>
      <p:ext uri="{BB962C8B-B14F-4D97-AF65-F5344CB8AC3E}">
        <p14:creationId xmlns:p14="http://schemas.microsoft.com/office/powerpoint/2010/main" val="3858732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Priority Recommendations</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22733770"/>
              </p:ext>
            </p:extLst>
          </p:nvPr>
        </p:nvGraphicFramePr>
        <p:xfrm>
          <a:off x="565074" y="1350274"/>
          <a:ext cx="11061851" cy="4482679"/>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44514">
                <a:tc>
                  <a:txBody>
                    <a:bodyPr/>
                    <a:lstStyle/>
                    <a:p>
                      <a:pPr algn="l" rtl="0" fontAlgn="base"/>
                      <a:r>
                        <a:rPr lang="en-US" sz="2400" b="1" i="0">
                          <a:effectLst/>
                        </a:rPr>
                        <a:t>Issue</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effectLst/>
                        </a:rPr>
                        <a:t>Principle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78178"/>
                  </a:ext>
                </a:extLst>
              </a:tr>
              <a:tr h="993344">
                <a:tc rowSpan="4">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Money</a:t>
                      </a:r>
                      <a:r>
                        <a:rPr lang="en-US" sz="2400" b="0" i="0">
                          <a:solidFill>
                            <a:srgbClr val="000000"/>
                          </a:solidFill>
                          <a:effectLst/>
                          <a:latin typeface="Calibri"/>
                        </a:rPr>
                        <a:t> </a:t>
                      </a:r>
                    </a:p>
                    <a:p>
                      <a:pPr fontAlgn="t"/>
                      <a:endParaRPr lang="en-US" sz="3200">
                        <a:effectLst/>
                      </a:endParaRPr>
                    </a:p>
                    <a:p>
                      <a:pPr algn="l" rtl="0" fontAlgn="base"/>
                      <a:endParaRPr lang="en-US" sz="3200" b="0" i="0">
                        <a:effectLst/>
                      </a:endParaRP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solidFill>
                            <a:srgbClr val="000000"/>
                          </a:solidFill>
                          <a:effectLst/>
                          <a:latin typeface="Calibri"/>
                        </a:rPr>
                        <a:t>Support fleet owners with the costs of transition to ZE technology</a:t>
                      </a:r>
                      <a:r>
                        <a:rPr lang="en-US" sz="2400" b="0" i="0">
                          <a:solidFill>
                            <a:srgbClr val="000000"/>
                          </a:solidFill>
                          <a:effectLst/>
                          <a:latin typeface="Calibri"/>
                        </a:rPr>
                        <a:t> </a:t>
                      </a:r>
                      <a:endParaRPr lang="en-US" sz="4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3141">
                <a:tc vMerge="1">
                  <a:txBody>
                    <a:bodyPr/>
                    <a:lstStyle/>
                    <a:p>
                      <a:pPr fontAlgn="t"/>
                      <a:endParaRPr lang="en-US">
                        <a:effectLst/>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Align funding programs to support the transition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705945">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Ensure appropriate access to infrastructure for all freight types and movers across early minimum viable network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r h="725881">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D0E1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Support local jurisdictions in identifying funding opportunities to assist with increased need for street maintenance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984942"/>
                  </a:ext>
                </a:extLst>
              </a:tr>
            </a:tbl>
          </a:graphicData>
        </a:graphic>
      </p:graphicFrame>
    </p:spTree>
    <p:extLst>
      <p:ext uri="{BB962C8B-B14F-4D97-AF65-F5344CB8AC3E}">
        <p14:creationId xmlns:p14="http://schemas.microsoft.com/office/powerpoint/2010/main" val="3542238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Priority Recommendations</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3456999576"/>
              </p:ext>
            </p:extLst>
          </p:nvPr>
        </p:nvGraphicFramePr>
        <p:xfrm>
          <a:off x="565074" y="1350274"/>
          <a:ext cx="11061851" cy="3334848"/>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44514">
                <a:tc>
                  <a:txBody>
                    <a:bodyPr/>
                    <a:lstStyle/>
                    <a:p>
                      <a:pPr algn="l" rtl="0" fontAlgn="base"/>
                      <a:r>
                        <a:rPr lang="en-US" sz="2400" b="1" i="0">
                          <a:effectLst/>
                        </a:rPr>
                        <a:t>Issue</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effectLst/>
                        </a:rPr>
                        <a:t>Principle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78178"/>
                  </a:ext>
                </a:extLst>
              </a:tr>
              <a:tr h="993344">
                <a:tc rowSpan="3">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People</a:t>
                      </a:r>
                      <a:r>
                        <a:rPr lang="en-US" sz="2400" b="0" i="0">
                          <a:solidFill>
                            <a:srgbClr val="000000"/>
                          </a:solidFill>
                          <a:effectLst/>
                          <a:latin typeface="Calibri"/>
                        </a:rPr>
                        <a:t> </a:t>
                      </a:r>
                    </a:p>
                    <a:p>
                      <a:pPr fontAlgn="t"/>
                      <a:endParaRPr lang="en-US">
                        <a:effectLst/>
                      </a:endParaRPr>
                    </a:p>
                    <a:p>
                      <a:pPr algn="l" rtl="0" fontAlgn="base"/>
                      <a:endParaRPr lang="en-US" b="0" i="0">
                        <a:effectLst/>
                      </a:endParaRP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Create a corridor-first approach</a:t>
                      </a:r>
                      <a:r>
                        <a:rPr lang="en-US" sz="2400" b="0" i="0">
                          <a:solidFill>
                            <a:srgbClr val="000000"/>
                          </a:solidFill>
                          <a:effectLst/>
                          <a:latin typeface="Calibri"/>
                        </a:rPr>
                        <a:t> </a:t>
                      </a:r>
                      <a:endParaRPr lang="en-US" sz="2400" b="0" i="0">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3141">
                <a:tc vMerge="1">
                  <a:txBody>
                    <a:bodyPr/>
                    <a:lstStyle/>
                    <a:p>
                      <a:pPr fontAlgn="t"/>
                      <a:endParaRPr lang="en-US">
                        <a:effectLst/>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000" b="0" i="0">
                          <a:solidFill>
                            <a:srgbClr val="000000"/>
                          </a:solidFill>
                          <a:effectLst/>
                          <a:latin typeface="Calibri"/>
                        </a:rPr>
                        <a:t>Support an “ecosystem approach” to corridor development to ensure coordination &amp; timeliness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863849">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000" b="0" i="0">
                          <a:solidFill>
                            <a:srgbClr val="000000"/>
                          </a:solidFill>
                          <a:effectLst/>
                          <a:latin typeface="Calibri"/>
                        </a:rPr>
                        <a:t>Coordinate funding and project delivery opportunities (e.g. innovative public private partnership opportunities; reduction of public support once demand established)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bl>
          </a:graphicData>
        </a:graphic>
      </p:graphicFrame>
    </p:spTree>
    <p:extLst>
      <p:ext uri="{BB962C8B-B14F-4D97-AF65-F5344CB8AC3E}">
        <p14:creationId xmlns:p14="http://schemas.microsoft.com/office/powerpoint/2010/main" val="655076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Next Steps</a:t>
            </a:r>
            <a:endParaRPr lang="en-US"/>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5591175" cy="4742065"/>
          </a:xfrm>
        </p:spPr>
        <p:txBody>
          <a:bodyPr vert="horz" lIns="91440" tIns="45720" rIns="91440" bIns="45720" rtlCol="0" anchor="t">
            <a:noAutofit/>
          </a:bodyPr>
          <a:lstStyle/>
          <a:p>
            <a:pPr>
              <a:lnSpc>
                <a:spcPct val="120000"/>
              </a:lnSpc>
            </a:pPr>
            <a:r>
              <a:rPr lang="en-US" sz="1600">
                <a:solidFill>
                  <a:srgbClr val="242424"/>
                </a:solidFill>
                <a:ea typeface="+mn-lt"/>
                <a:cs typeface="+mn-lt"/>
              </a:rPr>
              <a:t>Debrief from last meeting</a:t>
            </a:r>
          </a:p>
          <a:p>
            <a:pPr>
              <a:lnSpc>
                <a:spcPct val="120000"/>
              </a:lnSpc>
            </a:pPr>
            <a:r>
              <a:rPr lang="en-US" sz="1600">
                <a:solidFill>
                  <a:srgbClr val="242424"/>
                </a:solidFill>
                <a:ea typeface="+mn-lt"/>
                <a:cs typeface="+mn-lt"/>
              </a:rPr>
              <a:t>Identify Michael's priorities for the remainder of 2023</a:t>
            </a:r>
            <a:endParaRPr lang="en-US" sz="1600">
              <a:solidFill>
                <a:srgbClr val="242424"/>
              </a:solidFill>
              <a:ea typeface="Calibri"/>
              <a:cs typeface="Calibri"/>
            </a:endParaRPr>
          </a:p>
          <a:p>
            <a:pPr lvl="1">
              <a:lnSpc>
                <a:spcPct val="120000"/>
              </a:lnSpc>
            </a:pPr>
            <a:r>
              <a:rPr lang="en-US" sz="1600">
                <a:solidFill>
                  <a:srgbClr val="242424"/>
                </a:solidFill>
                <a:ea typeface="+mn-lt"/>
                <a:cs typeface="+mn-lt"/>
              </a:rPr>
              <a:t>Bench contract RFP?</a:t>
            </a:r>
          </a:p>
          <a:p>
            <a:pPr>
              <a:lnSpc>
                <a:spcPct val="120000"/>
              </a:lnSpc>
            </a:pPr>
            <a:r>
              <a:rPr lang="en-US" sz="1600">
                <a:solidFill>
                  <a:srgbClr val="242424"/>
                </a:solidFill>
                <a:ea typeface="+mn-lt"/>
                <a:cs typeface="+mn-lt"/>
              </a:rPr>
              <a:t>Board Report?</a:t>
            </a:r>
          </a:p>
          <a:p>
            <a:pPr>
              <a:lnSpc>
                <a:spcPct val="120000"/>
              </a:lnSpc>
            </a:pPr>
            <a:r>
              <a:rPr lang="en-US" sz="1600">
                <a:solidFill>
                  <a:srgbClr val="242424"/>
                </a:solidFill>
                <a:ea typeface="+mn-lt"/>
                <a:cs typeface="+mn-lt"/>
              </a:rPr>
              <a:t>Recharacterize legislative program?</a:t>
            </a:r>
          </a:p>
          <a:p>
            <a:pPr>
              <a:lnSpc>
                <a:spcPct val="120000"/>
              </a:lnSpc>
            </a:pPr>
            <a:r>
              <a:rPr lang="en-US" sz="1600">
                <a:solidFill>
                  <a:srgbClr val="242424"/>
                </a:solidFill>
                <a:ea typeface="+mn-lt"/>
                <a:cs typeface="+mn-lt"/>
              </a:rPr>
              <a:t>CTC Recommendations</a:t>
            </a:r>
          </a:p>
          <a:p>
            <a:pPr lvl="1">
              <a:lnSpc>
                <a:spcPct val="120000"/>
              </a:lnSpc>
            </a:pPr>
            <a:r>
              <a:rPr lang="en-US" sz="1600">
                <a:solidFill>
                  <a:srgbClr val="242424"/>
                </a:solidFill>
                <a:ea typeface="+mn-lt"/>
                <a:cs typeface="+mn-lt"/>
              </a:rPr>
              <a:t>Review and comment?</a:t>
            </a:r>
          </a:p>
          <a:p>
            <a:pPr>
              <a:lnSpc>
                <a:spcPct val="120000"/>
              </a:lnSpc>
              <a:buFont typeface="System Font Regular" panose="020B0604020202020204" pitchFamily="34" charset="0"/>
              <a:buChar char="&gt;"/>
            </a:pPr>
            <a:r>
              <a:rPr lang="en-US" sz="1600">
                <a:solidFill>
                  <a:srgbClr val="242424"/>
                </a:solidFill>
                <a:ea typeface="+mn-lt"/>
                <a:cs typeface="+mn-lt"/>
              </a:rPr>
              <a:t>Stakeholder interviews</a:t>
            </a:r>
          </a:p>
          <a:p>
            <a:pPr lvl="1">
              <a:lnSpc>
                <a:spcPct val="120000"/>
              </a:lnSpc>
            </a:pPr>
            <a:r>
              <a:rPr lang="en-US" sz="1600">
                <a:solidFill>
                  <a:srgbClr val="242424"/>
                </a:solidFill>
                <a:ea typeface="+mn-lt"/>
                <a:cs typeface="+mn-lt"/>
              </a:rPr>
              <a:t>Review, prioritize, and clarify Metro role on legislative initiatives</a:t>
            </a:r>
          </a:p>
          <a:p>
            <a:pPr lvl="1">
              <a:lnSpc>
                <a:spcPct val="120000"/>
              </a:lnSpc>
            </a:pPr>
            <a:r>
              <a:rPr lang="en-US" sz="1600">
                <a:solidFill>
                  <a:srgbClr val="242424"/>
                </a:solidFill>
                <a:ea typeface="+mn-lt"/>
                <a:cs typeface="+mn-lt"/>
              </a:rPr>
              <a:t>Set up meeting with internal Metro governmental affairs team</a:t>
            </a:r>
          </a:p>
          <a:p>
            <a:pPr lvl="1">
              <a:lnSpc>
                <a:spcPct val="120000"/>
              </a:lnSpc>
            </a:pPr>
            <a:r>
              <a:rPr lang="en-US" sz="1600">
                <a:solidFill>
                  <a:srgbClr val="242424"/>
                </a:solidFill>
                <a:ea typeface="+mn-lt"/>
                <a:cs typeface="+mn-lt"/>
              </a:rPr>
              <a:t>Set up meeting with Hector to review items for CARB review</a:t>
            </a:r>
          </a:p>
          <a:p>
            <a:pPr>
              <a:lnSpc>
                <a:spcPct val="120000"/>
              </a:lnSpc>
              <a:buFont typeface="System Font Regular" panose="020B0604020202020204" pitchFamily="34" charset="0"/>
              <a:buChar char="&gt;"/>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79</a:t>
            </a:fld>
            <a:endParaRPr lang="en-US"/>
          </a:p>
        </p:txBody>
      </p:sp>
      <p:sp>
        <p:nvSpPr>
          <p:cNvPr id="6" name="Content Placeholder 2">
            <a:extLst>
              <a:ext uri="{FF2B5EF4-FFF2-40B4-BE49-F238E27FC236}">
                <a16:creationId xmlns:a16="http://schemas.microsoft.com/office/drawing/2014/main" id="{78051983-93F0-29B0-E0CE-17D885F7AF0F}"/>
              </a:ext>
            </a:extLst>
          </p:cNvPr>
          <p:cNvSpPr txBox="1">
            <a:spLocks/>
          </p:cNvSpPr>
          <p:nvPr/>
        </p:nvSpPr>
        <p:spPr>
          <a:xfrm>
            <a:off x="6100838" y="1056682"/>
            <a:ext cx="5591175" cy="474206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dirty="0">
                <a:solidFill>
                  <a:srgbClr val="242424"/>
                </a:solidFill>
                <a:ea typeface="+mn-lt"/>
                <a:cs typeface="+mn-lt"/>
              </a:rPr>
              <a:t>Next meeting</a:t>
            </a:r>
          </a:p>
          <a:p>
            <a:pPr lvl="1">
              <a:lnSpc>
                <a:spcPct val="120000"/>
              </a:lnSpc>
            </a:pPr>
            <a:r>
              <a:rPr lang="en-US" sz="1600" dirty="0">
                <a:solidFill>
                  <a:srgbClr val="242424"/>
                </a:solidFill>
                <a:ea typeface="+mn-lt"/>
                <a:cs typeface="+mn-lt"/>
              </a:rPr>
              <a:t>Panel discussion on hydrogen</a:t>
            </a:r>
          </a:p>
          <a:p>
            <a:pPr lvl="1">
              <a:lnSpc>
                <a:spcPct val="120000"/>
              </a:lnSpc>
            </a:pPr>
            <a:r>
              <a:rPr lang="en-US" sz="1600" dirty="0">
                <a:solidFill>
                  <a:srgbClr val="242424"/>
                </a:solidFill>
                <a:ea typeface="+mn-lt"/>
                <a:cs typeface="+mn-lt"/>
              </a:rPr>
              <a:t>Recommendations on participants and framing</a:t>
            </a:r>
          </a:p>
          <a:p>
            <a:pPr lvl="1">
              <a:lnSpc>
                <a:spcPct val="120000"/>
              </a:lnSpc>
            </a:pPr>
            <a:r>
              <a:rPr lang="en-US" sz="1600" dirty="0">
                <a:solidFill>
                  <a:srgbClr val="242424"/>
                </a:solidFill>
                <a:ea typeface="+mn-lt"/>
                <a:cs typeface="+mn-lt"/>
              </a:rPr>
              <a:t>Possible dates</a:t>
            </a:r>
          </a:p>
          <a:p>
            <a:pPr lvl="2">
              <a:lnSpc>
                <a:spcPct val="120000"/>
              </a:lnSpc>
            </a:pPr>
            <a:r>
              <a:rPr lang="en-US" sz="1600" dirty="0">
                <a:solidFill>
                  <a:srgbClr val="242424"/>
                </a:solidFill>
                <a:ea typeface="+mn-lt"/>
                <a:cs typeface="+mn-lt"/>
              </a:rPr>
              <a:t>11/14</a:t>
            </a:r>
          </a:p>
          <a:p>
            <a:pPr lvl="2">
              <a:lnSpc>
                <a:spcPct val="120000"/>
              </a:lnSpc>
            </a:pPr>
            <a:r>
              <a:rPr lang="en-US" sz="1600" dirty="0">
                <a:solidFill>
                  <a:srgbClr val="242424"/>
                </a:solidFill>
                <a:highlight>
                  <a:srgbClr val="FFFF00"/>
                </a:highlight>
                <a:ea typeface="+mn-lt"/>
                <a:cs typeface="+mn-lt"/>
              </a:rPr>
              <a:t>12/5</a:t>
            </a:r>
          </a:p>
          <a:p>
            <a:pPr lvl="2">
              <a:lnSpc>
                <a:spcPct val="120000"/>
              </a:lnSpc>
            </a:pPr>
            <a:r>
              <a:rPr lang="en-US" sz="1600" dirty="0">
                <a:solidFill>
                  <a:srgbClr val="242424"/>
                </a:solidFill>
                <a:ea typeface="+mn-lt"/>
                <a:cs typeface="+mn-lt"/>
              </a:rPr>
              <a:t>12/12</a:t>
            </a:r>
          </a:p>
          <a:p>
            <a:pPr>
              <a:lnSpc>
                <a:spcPct val="120000"/>
              </a:lnSpc>
              <a:buFont typeface="System Font Regular" panose="020B0604020202020204" pitchFamily="34" charset="0"/>
              <a:buChar char="&gt;"/>
            </a:pPr>
            <a:r>
              <a:rPr lang="en-US" sz="1600" dirty="0">
                <a:solidFill>
                  <a:srgbClr val="242424"/>
                </a:solidFill>
                <a:ea typeface="+mn-lt"/>
                <a:cs typeface="+mn-lt"/>
              </a:rPr>
              <a:t>Potential Metro initiatives</a:t>
            </a:r>
          </a:p>
          <a:p>
            <a:pPr lvl="1">
              <a:lnSpc>
                <a:spcPct val="120000"/>
              </a:lnSpc>
            </a:pPr>
            <a:r>
              <a:rPr lang="en-US" sz="1600" dirty="0">
                <a:solidFill>
                  <a:srgbClr val="242424"/>
                </a:solidFill>
                <a:ea typeface="+mn-lt"/>
                <a:cs typeface="+mn-lt"/>
              </a:rPr>
              <a:t>Charging/fueling infrastructure RFP?</a:t>
            </a:r>
          </a:p>
          <a:p>
            <a:pPr lvl="1">
              <a:lnSpc>
                <a:spcPct val="120000"/>
              </a:lnSpc>
            </a:pPr>
            <a:r>
              <a:rPr lang="en-US" sz="1600" dirty="0">
                <a:solidFill>
                  <a:srgbClr val="242424"/>
                </a:solidFill>
                <a:ea typeface="+mn-lt"/>
                <a:cs typeface="+mn-lt"/>
              </a:rPr>
              <a:t>Workforce development?</a:t>
            </a:r>
            <a:endParaRPr lang="en-US" dirty="0"/>
          </a:p>
          <a:p>
            <a:pPr lvl="2">
              <a:lnSpc>
                <a:spcPct val="120000"/>
              </a:lnSpc>
            </a:pPr>
            <a:r>
              <a:rPr lang="en-US" sz="1600" dirty="0">
                <a:solidFill>
                  <a:srgbClr val="242424"/>
                </a:solidFill>
                <a:ea typeface="+mn-lt"/>
                <a:cs typeface="+mn-lt"/>
              </a:rPr>
              <a:t>Metro's role in partnership with others</a:t>
            </a:r>
          </a:p>
          <a:p>
            <a:pPr lvl="1">
              <a:lnSpc>
                <a:spcPct val="120000"/>
              </a:lnSpc>
            </a:pPr>
            <a:endParaRPr lang="en-US" sz="1600">
              <a:solidFill>
                <a:srgbClr val="242424"/>
              </a:solidFill>
              <a:ea typeface="+mn-lt"/>
              <a:cs typeface="+mn-lt"/>
            </a:endParaRPr>
          </a:p>
          <a:p>
            <a:pPr lvl="1">
              <a:lnSpc>
                <a:spcPct val="120000"/>
              </a:lnSpc>
            </a:pPr>
            <a:endParaRPr lang="en-US" sz="1600">
              <a:solidFill>
                <a:srgbClr val="242424"/>
              </a:solidFill>
              <a:ea typeface="+mn-lt"/>
              <a:cs typeface="+mn-lt"/>
            </a:endParaRPr>
          </a:p>
          <a:p>
            <a:pPr>
              <a:lnSpc>
                <a:spcPct val="120000"/>
              </a:lnSpc>
              <a:buFont typeface="System Font Regular" panose="020B0604020202020204" pitchFamily="34" charset="0"/>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a:p>
            <a:pPr>
              <a:lnSpc>
                <a:spcPct val="120000"/>
              </a:lnSpc>
            </a:pPr>
            <a:endParaRPr lang="en-US" sz="1600">
              <a:solidFill>
                <a:srgbClr val="242424"/>
              </a:solidFill>
              <a:ea typeface="+mn-lt"/>
              <a:cs typeface="+mn-lt"/>
            </a:endParaRPr>
          </a:p>
        </p:txBody>
      </p:sp>
    </p:spTree>
    <p:extLst>
      <p:ext uri="{BB962C8B-B14F-4D97-AF65-F5344CB8AC3E}">
        <p14:creationId xmlns:p14="http://schemas.microsoft.com/office/powerpoint/2010/main" val="393087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Long Beach – East LA Corridor</a:t>
            </a: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b="1">
                <a:solidFill>
                  <a:srgbClr val="242424"/>
                </a:solidFill>
                <a:ea typeface="+mn-lt"/>
                <a:cs typeface="+mn-lt"/>
              </a:rPr>
              <a:t>Advocate</a:t>
            </a:r>
            <a:r>
              <a:rPr lang="en-US">
                <a:solidFill>
                  <a:srgbClr val="242424"/>
                </a:solidFill>
                <a:ea typeface="+mn-lt"/>
                <a:cs typeface="+mn-lt"/>
              </a:rPr>
              <a:t> for the creation and passage of legislation that promotes the development and deployment of zero-emission drayage charging facilities. Legislation could include provisions for funding, incentives, streamlined permitting processes, and regulations that encourage private investment in ZE charging/fueling infrastructure.</a:t>
            </a:r>
            <a:endParaRPr lang="en-US">
              <a:solidFill>
                <a:srgbClr val="000000"/>
              </a:solidFill>
              <a:ea typeface="+mn-lt"/>
              <a:cs typeface="+mn-lt"/>
            </a:endParaRPr>
          </a:p>
          <a:p>
            <a:pPr>
              <a:lnSpc>
                <a:spcPct val="120000"/>
              </a:lnSpc>
            </a:pPr>
            <a:r>
              <a:rPr lang="en-US" b="1">
                <a:solidFill>
                  <a:srgbClr val="242424"/>
                </a:solidFill>
                <a:ea typeface="+mn-lt"/>
                <a:cs typeface="+mn-lt"/>
              </a:rPr>
              <a:t>Secure funding</a:t>
            </a:r>
            <a:r>
              <a:rPr lang="en-US">
                <a:solidFill>
                  <a:srgbClr val="242424"/>
                </a:solidFill>
                <a:ea typeface="+mn-lt"/>
                <a:cs typeface="+mn-lt"/>
              </a:rPr>
              <a:t>: Lobby for federal and state funding to support the installation and expansion of charging infrastructure at the Ports of LA and Long Beach. Explore opportunities such as grants, tax credits, and partnerships with public and private entities to secure the necessary financial resources.</a:t>
            </a:r>
            <a:endParaRPr lang="en-US">
              <a:solidFill>
                <a:srgbClr val="000000"/>
              </a:solidFill>
              <a:ea typeface="+mn-lt"/>
              <a:cs typeface="+mn-lt"/>
            </a:endParaRPr>
          </a:p>
          <a:p>
            <a:pPr>
              <a:lnSpc>
                <a:spcPct val="120000"/>
              </a:lnSpc>
            </a:pPr>
            <a:r>
              <a:rPr lang="en-US" b="1">
                <a:solidFill>
                  <a:srgbClr val="242424"/>
                </a:solidFill>
                <a:ea typeface="+mn-lt"/>
                <a:cs typeface="+mn-lt"/>
              </a:rPr>
              <a:t>Collaborate with utility companies</a:t>
            </a:r>
            <a:r>
              <a:rPr lang="en-US">
                <a:solidFill>
                  <a:srgbClr val="242424"/>
                </a:solidFill>
                <a:ea typeface="+mn-lt"/>
                <a:cs typeface="+mn-lt"/>
              </a:rPr>
              <a:t>: Work closely with utility companies to ensure sufficient electrical grid capacity to support the charging infrastructure. Encourage partnerships between utilities and charging infrastructure providers to optimize grid integration, manage electricity demand, and explore innovative pricing and billing models.</a:t>
            </a:r>
            <a:endParaRPr lang="en-US">
              <a:cs typeface="Calibri"/>
            </a:endParaRPr>
          </a:p>
          <a:p>
            <a:pPr>
              <a:lnSpc>
                <a:spcPct val="120000"/>
              </a:lnSpc>
            </a:pPr>
            <a:r>
              <a:rPr lang="en-US" b="1">
                <a:solidFill>
                  <a:srgbClr val="242424"/>
                </a:solidFill>
                <a:ea typeface="+mn-lt"/>
                <a:cs typeface="+mn-lt"/>
              </a:rPr>
              <a:t>Streamline permitting and regulations</a:t>
            </a:r>
            <a:r>
              <a:rPr lang="en-US">
                <a:solidFill>
                  <a:srgbClr val="242424"/>
                </a:solidFill>
                <a:ea typeface="+mn-lt"/>
                <a:cs typeface="+mn-lt"/>
              </a:rPr>
              <a:t>: Identify and address regulatory barriers that may impede the rapid deployment of ZE charging or fueling infrastructure. Advocate for streamlined permitting processes and standardized regulations to facilitate the installation of charging stations at the port and surrounding areas, while also recognizing community concerns that may arise from this streamlined approach.</a:t>
            </a:r>
            <a:endParaRPr lang="en-US">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80</a:t>
            </a:fld>
            <a:endParaRPr lang="en-US"/>
          </a:p>
        </p:txBody>
      </p:sp>
    </p:spTree>
    <p:extLst>
      <p:ext uri="{BB962C8B-B14F-4D97-AF65-F5344CB8AC3E}">
        <p14:creationId xmlns:p14="http://schemas.microsoft.com/office/powerpoint/2010/main" val="1806908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 (cont.)</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05806" y="1034073"/>
            <a:ext cx="11253421" cy="4425542"/>
          </a:xfrm>
        </p:spPr>
        <p:txBody>
          <a:bodyPr vert="horz" lIns="91440" tIns="45720" rIns="91440" bIns="45720" rtlCol="0" anchor="t">
            <a:noAutofit/>
          </a:bodyPr>
          <a:lstStyle/>
          <a:p>
            <a:pPr>
              <a:lnSpc>
                <a:spcPct val="120000"/>
              </a:lnSpc>
            </a:pPr>
            <a:r>
              <a:rPr lang="en-US" b="1">
                <a:solidFill>
                  <a:srgbClr val="242424"/>
                </a:solidFill>
                <a:ea typeface="+mn-lt"/>
                <a:cs typeface="+mn-lt"/>
              </a:rPr>
              <a:t>Public-private partnerships</a:t>
            </a:r>
            <a:r>
              <a:rPr lang="en-US">
                <a:solidFill>
                  <a:srgbClr val="242424"/>
                </a:solidFill>
                <a:ea typeface="+mn-lt"/>
                <a:cs typeface="+mn-lt"/>
              </a:rPr>
              <a:t>: Encourage collaboration between public entities, private stakeholders, and drayage trucking companies to accelerate the deployment of charging infrastructure. Develop incentives and agreements to incentivize private investment and ensure the availability of ZE charging or fueling facilities at key locations within the ports.</a:t>
            </a:r>
            <a:endParaRPr lang="en-US"/>
          </a:p>
          <a:p>
            <a:pPr>
              <a:lnSpc>
                <a:spcPct val="120000"/>
              </a:lnSpc>
            </a:pPr>
            <a:r>
              <a:rPr lang="en-US" b="1">
                <a:solidFill>
                  <a:srgbClr val="242424"/>
                </a:solidFill>
                <a:ea typeface="+mn-lt"/>
                <a:cs typeface="+mn-lt"/>
              </a:rPr>
              <a:t>Promote workforce development</a:t>
            </a:r>
            <a:r>
              <a:rPr lang="en-US">
                <a:solidFill>
                  <a:srgbClr val="242424"/>
                </a:solidFill>
                <a:ea typeface="+mn-lt"/>
                <a:cs typeface="+mn-lt"/>
              </a:rPr>
              <a:t>: Advocate for programs that support workforce development and training for the installation, operation, and maintenance of zero-emission drayage charging infrastructure. Collaborate with educational institutions and industry associations to create training programs that meet the specific needs of the industry.</a:t>
            </a:r>
          </a:p>
          <a:p>
            <a:pPr>
              <a:lnSpc>
                <a:spcPct val="120000"/>
              </a:lnSpc>
            </a:pPr>
            <a:r>
              <a:rPr lang="en-US" b="1">
                <a:solidFill>
                  <a:srgbClr val="242424"/>
                </a:solidFill>
                <a:ea typeface="+mn-lt"/>
                <a:cs typeface="+mn-lt"/>
              </a:rPr>
              <a:t>Public awareness and outreach: </a:t>
            </a:r>
            <a:r>
              <a:rPr lang="en-US">
                <a:solidFill>
                  <a:srgbClr val="242424"/>
                </a:solidFill>
                <a:ea typeface="+mn-lt"/>
                <a:cs typeface="+mn-lt"/>
              </a:rPr>
              <a:t>Launch a public awareness campaign to highlight the benefits of zero-emission drayage and the importance of ZE charging and fueling infrastructure. Educate the public, policymakers, and industry stakeholders</a:t>
            </a:r>
            <a:r>
              <a:rPr lang="en-US" b="1">
                <a:solidFill>
                  <a:srgbClr val="242424"/>
                </a:solidFill>
                <a:ea typeface="+mn-lt"/>
                <a:cs typeface="+mn-lt"/>
              </a:rPr>
              <a:t> </a:t>
            </a:r>
            <a:r>
              <a:rPr lang="en-US">
                <a:solidFill>
                  <a:srgbClr val="242424"/>
                </a:solidFill>
                <a:ea typeface="+mn-lt"/>
                <a:cs typeface="+mn-lt"/>
              </a:rPr>
              <a:t>about the positive impacts on air quality, public health, and sustainability by accelerating the deployment of ZE trucks in place of existing diesel trucks.</a:t>
            </a:r>
          </a:p>
          <a:p>
            <a:pPr>
              <a:lnSpc>
                <a:spcPct val="120000"/>
              </a:lnSpc>
            </a:pPr>
            <a:endParaRPr lang="en-US">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81</a:t>
            </a:fld>
            <a:endParaRPr lang="en-US"/>
          </a:p>
        </p:txBody>
      </p:sp>
    </p:spTree>
    <p:extLst>
      <p:ext uri="{BB962C8B-B14F-4D97-AF65-F5344CB8AC3E}">
        <p14:creationId xmlns:p14="http://schemas.microsoft.com/office/powerpoint/2010/main" val="2862590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Zero-Emission Truck Working Group #16 Highlights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553997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lvl="1" indent="-285750">
              <a:spcBef>
                <a:spcPts val="600"/>
              </a:spcBef>
              <a:buFont typeface="Calibri" panose="020F0502020204030204" pitchFamily="34" charset="0"/>
              <a:buChar char="&gt;"/>
              <a:tabLst>
                <a:tab pos="914400" algn="l"/>
              </a:tabLst>
              <a:defRPr/>
            </a:pPr>
            <a:r>
              <a:rPr kumimoji="0" lang="en-US" sz="1800" b="0" i="0" u="none" strike="noStrike" kern="1200" cap="none" spc="0" normalizeH="0" baseline="0" noProof="0">
                <a:ln>
                  <a:noFill/>
                </a:ln>
                <a:solidFill>
                  <a:srgbClr val="000000"/>
                </a:solidFill>
                <a:effectLst/>
                <a:uLnTx/>
                <a:uFillTx/>
                <a:latin typeface="Calibri"/>
                <a:ea typeface="+mn-ea"/>
                <a:cs typeface="Times New Roman"/>
              </a:rPr>
              <a:t>Held virtually via Zoom on Tuesday, May 23</a:t>
            </a:r>
            <a:r>
              <a:rPr lang="en-US">
                <a:solidFill>
                  <a:srgbClr val="000000"/>
                </a:solidFill>
                <a:latin typeface="Calibri"/>
                <a:cs typeface="Times New Roman"/>
              </a:rPr>
              <a:t> </a:t>
            </a:r>
            <a:endParaRPr lang="en-US" sz="1800" b="0" i="0" u="none" strike="noStrike" kern="1200" cap="none" spc="0" normalizeH="0" baseline="0" noProof="0">
              <a:ln>
                <a:noFill/>
              </a:ln>
              <a:solidFill>
                <a:srgbClr val="000000"/>
              </a:solidFill>
              <a:effectLst/>
              <a:uLnTx/>
              <a:uFillTx/>
              <a:latin typeface="Calibri"/>
              <a:cs typeface="Times New Roman"/>
            </a:endParaRPr>
          </a:p>
          <a:p>
            <a:pPr marL="742950" lvl="1" indent="-285750">
              <a:spcBef>
                <a:spcPts val="600"/>
              </a:spcBef>
              <a:buFont typeface="Calibri" panose="020F0502020204030204" pitchFamily="34" charset="0"/>
              <a:buChar char="&gt;"/>
              <a:tabLst>
                <a:tab pos="914400" algn="l"/>
              </a:tabLst>
              <a:defRPr/>
            </a:pPr>
            <a:r>
              <a:rPr lang="en-US">
                <a:solidFill>
                  <a:srgbClr val="000000"/>
                </a:solidFill>
                <a:latin typeface="Calibri"/>
                <a:ea typeface="Calibri"/>
                <a:cs typeface="Times New Roman"/>
              </a:rPr>
              <a:t>20 Working Group members in attendance</a:t>
            </a:r>
            <a:endParaRPr lang="en-US" i="0" u="none" strike="noStrike" kern="1200" cap="none" spc="0" normalizeH="0" baseline="0" noProof="0">
              <a:ln>
                <a:noFill/>
              </a:ln>
              <a:solidFill>
                <a:srgbClr val="000000"/>
              </a:solidFill>
              <a:effectLst/>
              <a:uLnTx/>
              <a:uFillTx/>
              <a:latin typeface="Calibri" panose="020F0502020204030204"/>
              <a:ea typeface="Calibri"/>
              <a:cs typeface="Times New Roman"/>
            </a:endParaRPr>
          </a:p>
          <a:p>
            <a:pPr marL="742950" lvl="1" indent="-285750">
              <a:spcBef>
                <a:spcPts val="600"/>
              </a:spcBef>
              <a:buFont typeface="Calibri" panose="020F0502020204030204" pitchFamily="34" charset="0"/>
              <a:buChar char="&gt;"/>
              <a:defRPr/>
            </a:pPr>
            <a:endParaRPr lang="en-US" sz="1100" b="1">
              <a:solidFill>
                <a:srgbClr val="2AB4C8"/>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a:ea typeface="Calibri"/>
              <a:cs typeface="Times New Roman"/>
            </a:endParaRPr>
          </a:p>
          <a:p>
            <a:pPr marL="285750" indent="-285750">
              <a:buFont typeface="Calibri"/>
              <a:buChar char="•"/>
              <a:defRPr/>
            </a:pPr>
            <a:r>
              <a:rPr lang="en-US">
                <a:solidFill>
                  <a:srgbClr val="333333"/>
                </a:solidFill>
                <a:ea typeface="Calibri" panose="020F0502020204030204"/>
                <a:cs typeface="Calibri"/>
              </a:rPr>
              <a:t>Received information on the Mobile Source Air Pollution Reduction Review Committee (MSRC) Cooperative Agreement, Metro staff intent to seek a Board approval to contribute the seed funding towards the Port of LA owned parcel development as a ZET charging depot, and the Charging and Fueling Infrastructure (CFI) Grant development.</a:t>
            </a:r>
          </a:p>
          <a:p>
            <a:pPr marL="285750" indent="-285750">
              <a:buFont typeface="Calibri"/>
              <a:buChar char="•"/>
              <a:defRPr/>
            </a:pPr>
            <a:r>
              <a:rPr lang="en-US">
                <a:solidFill>
                  <a:srgbClr val="333333"/>
                </a:solidFill>
                <a:ea typeface="Calibri" panose="020F0502020204030204"/>
                <a:cs typeface="Calibri"/>
              </a:rPr>
              <a:t>ZET pilot project lessons learned from regional partners</a:t>
            </a:r>
          </a:p>
          <a:p>
            <a:pPr marL="742950" lvl="1" indent="-285750">
              <a:buFont typeface="Calibri"/>
              <a:buChar char="•"/>
              <a:defRPr/>
            </a:pPr>
            <a:r>
              <a:rPr lang="en-US">
                <a:ea typeface="Calibri" panose="020F0502020204030204"/>
                <a:cs typeface="Calibri"/>
              </a:rPr>
              <a:t>Discussed how partnerships with Original Equipment Manufacturers (OEMs), Fuel providers, and dealerships were cultivated</a:t>
            </a:r>
          </a:p>
          <a:p>
            <a:pPr marL="742950" lvl="1" indent="-285750">
              <a:buFont typeface="Calibri"/>
              <a:buChar char="•"/>
              <a:defRPr/>
            </a:pPr>
            <a:r>
              <a:rPr lang="en-US">
                <a:ea typeface="Calibri" panose="020F0502020204030204"/>
                <a:cs typeface="Calibri"/>
              </a:rPr>
              <a:t>Be flexible to adopt to dynamic environment surrounding ZE technologies</a:t>
            </a:r>
            <a:endParaRPr lang="en-US">
              <a:solidFill>
                <a:srgbClr val="333333"/>
              </a:solidFill>
              <a:ea typeface="Calibri" panose="020F0502020204030204"/>
              <a:cs typeface="Calibri"/>
            </a:endParaRPr>
          </a:p>
          <a:p>
            <a:pPr marL="285750" indent="-285750">
              <a:buFont typeface="Calibri"/>
              <a:buChar char="•"/>
              <a:defRPr/>
            </a:pPr>
            <a:r>
              <a:rPr lang="en-US">
                <a:ea typeface="Calibri" panose="020F0502020204030204"/>
                <a:cs typeface="Calibri"/>
              </a:rPr>
              <a:t>Workforce Development Panel Discussions</a:t>
            </a:r>
          </a:p>
          <a:p>
            <a:pPr marL="742950" lvl="1" indent="-285750">
              <a:buFont typeface="Calibri"/>
              <a:buChar char="•"/>
              <a:defRPr/>
            </a:pPr>
            <a:r>
              <a:rPr lang="en-US">
                <a:ea typeface="Calibri" panose="020F0502020204030204"/>
                <a:cs typeface="Calibri"/>
              </a:rPr>
              <a:t>Learned how workforce development opportunities were curated and created through Zero-Emission infrastructure development</a:t>
            </a:r>
          </a:p>
          <a:p>
            <a:pPr marL="742950" lvl="1" indent="-285750">
              <a:buFont typeface="Calibri"/>
              <a:buChar char="•"/>
              <a:defRPr/>
            </a:pPr>
            <a:r>
              <a:rPr lang="en-US">
                <a:ea typeface="Calibri" panose="020F0502020204030204"/>
                <a:cs typeface="Calibri"/>
              </a:rPr>
              <a:t>Reviewed existing resources and relationships that enable workforce development programs, including how to create and maintain a skilled workforce, ensure LA County residents reap benefits from these job opportunities, and determine how best to gain community support on these programs.</a:t>
            </a:r>
          </a:p>
          <a:p>
            <a:pPr>
              <a:defRPr/>
            </a:pPr>
            <a:endParaRPr lang="en-US">
              <a:ea typeface="Calibri" panose="020F0502020204030204"/>
              <a:cs typeface="Calibri"/>
            </a:endParaRPr>
          </a:p>
        </p:txBody>
      </p:sp>
    </p:spTree>
    <p:extLst>
      <p:ext uri="{BB962C8B-B14F-4D97-AF65-F5344CB8AC3E}">
        <p14:creationId xmlns:p14="http://schemas.microsoft.com/office/powerpoint/2010/main" val="1954047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Metro June 2023 Board Meetings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1014351"/>
            <a:ext cx="11689240" cy="3370153"/>
          </a:xfrm>
          <a:prstGeom prst="rect">
            <a:avLst/>
          </a:prstGeom>
          <a:noFill/>
        </p:spPr>
        <p:txBody>
          <a:bodyPr wrap="square" lIns="91440" tIns="45720" rIns="91440" bIns="45720" anchor="t">
            <a:spAutoFit/>
          </a:bodyPr>
          <a:lstStyle/>
          <a:p>
            <a:pPr marL="742950" marR="0" lvl="1" indent="-285750" algn="l" defTabSz="457200" rtl="0" eaLnBrk="1" fontAlgn="auto" latinLnBrk="0" hangingPunct="1">
              <a:lnSpc>
                <a:spcPct val="100000"/>
              </a:lnSpc>
              <a:spcBef>
                <a:spcPts val="600"/>
              </a:spcBef>
              <a:spcAft>
                <a:spcPts val="0"/>
              </a:spcAft>
              <a:buClrTx/>
              <a:buSzTx/>
              <a:buFont typeface="Calibri" panose="020F0502020204030204" pitchFamily="34" charset="0"/>
              <a:buChar char="&gt;"/>
              <a:tabLst/>
              <a:defRPr/>
            </a:pPr>
            <a:endParaRPr lang="en-US" sz="1100" b="1">
              <a:solidFill>
                <a:srgbClr val="2AB4C8"/>
              </a:solidFill>
              <a:latin typeface="Calibri" panose="020F0502020204030204"/>
            </a:endParaRPr>
          </a:p>
          <a:p>
            <a:pPr>
              <a:defRPr/>
            </a:pPr>
            <a:r>
              <a:rPr lang="en-US" sz="2000" b="1">
                <a:solidFill>
                  <a:srgbClr val="2AB4C8"/>
                </a:solidFill>
                <a:latin typeface="Calibri" panose="020F0502020204030204"/>
              </a:rPr>
              <a:t>Planning &amp; Programming Committee (June 14, 2023)</a:t>
            </a:r>
            <a:endParaRPr lang="en-US">
              <a:ea typeface="Calibri"/>
              <a:cs typeface="Times New Roman"/>
            </a:endParaRPr>
          </a:p>
          <a:p>
            <a:pPr>
              <a:defRPr/>
            </a:pPr>
            <a:endParaRPr lang="en-US" sz="2000" b="1">
              <a:solidFill>
                <a:srgbClr val="2AB4C8"/>
              </a:solidFill>
              <a:latin typeface="Calibri"/>
              <a:cs typeface="Calibri"/>
            </a:endParaRPr>
          </a:p>
          <a:p>
            <a:pPr marL="800100" lvl="1" indent="-342900">
              <a:buFont typeface="+mj-lt"/>
              <a:buAutoNum type="arabicPeriod"/>
              <a:defRPr/>
            </a:pPr>
            <a:r>
              <a:rPr kumimoji="0" lang="en-US" sz="1800" b="1" i="0" u="none" strike="noStrike" kern="1200" cap="none" spc="0" normalizeH="0" baseline="0" noProof="0">
                <a:ln>
                  <a:noFill/>
                </a:ln>
                <a:solidFill>
                  <a:srgbClr val="000000"/>
                </a:solidFill>
                <a:effectLst/>
                <a:uLnTx/>
                <a:uFillTx/>
                <a:latin typeface="Calibri"/>
                <a:ea typeface="+mn-ea"/>
                <a:cs typeface="Times New Roman"/>
              </a:rPr>
              <a:t>LB-ELA Corridor Task Force</a:t>
            </a:r>
            <a:r>
              <a:rPr lang="en-US" b="1">
                <a:solidFill>
                  <a:srgbClr val="000000"/>
                </a:solidFill>
                <a:latin typeface="Calibri"/>
                <a:cs typeface="Times New Roman"/>
              </a:rPr>
              <a:t> Update</a:t>
            </a:r>
            <a:endParaRPr lang="en-US" sz="1800" b="1" i="0" u="none" strike="noStrike" kern="1200" cap="none" spc="0" normalizeH="0" baseline="0" noProof="0">
              <a:ln>
                <a:noFill/>
              </a:ln>
              <a:solidFill>
                <a:srgbClr val="000000"/>
              </a:solidFill>
              <a:effectLst/>
              <a:uLnTx/>
              <a:uFillTx/>
              <a:latin typeface="Calibri"/>
              <a:cs typeface="Times New Roman"/>
            </a:endParaRPr>
          </a:p>
          <a:p>
            <a:pPr marL="1257300" lvl="2" indent="-342900">
              <a:buFont typeface="Arial" panose="020B0604020202020204" pitchFamily="34" charset="0"/>
              <a:buChar char="•"/>
              <a:defRPr/>
            </a:pPr>
            <a:r>
              <a:rPr lang="en-US">
                <a:ea typeface="Calibri" panose="020F0502020204030204"/>
                <a:cs typeface="Calibri"/>
              </a:rPr>
              <a:t>Draft LB-ELA Investment Plan scheduled for November 2023</a:t>
            </a:r>
          </a:p>
          <a:p>
            <a:pPr marL="1257300" lvl="2" indent="-342900">
              <a:buFont typeface="Arial" panose="020B0604020202020204" pitchFamily="34" charset="0"/>
              <a:buChar char="•"/>
              <a:defRPr/>
            </a:pPr>
            <a:r>
              <a:rPr lang="en-US">
                <a:ea typeface="Calibri" panose="020F0502020204030204"/>
                <a:cs typeface="Calibri"/>
              </a:rPr>
              <a:t>Final Investment Plan scheduled for Winter/Spring 2024</a:t>
            </a:r>
          </a:p>
          <a:p>
            <a:pPr marL="1257300" lvl="2" indent="-342900">
              <a:buFont typeface="Arial" panose="020B0604020202020204" pitchFamily="34" charset="0"/>
              <a:buChar char="•"/>
              <a:defRPr/>
            </a:pPr>
            <a:r>
              <a:rPr lang="en-US">
                <a:ea typeface="Calibri" panose="020F0502020204030204"/>
                <a:cs typeface="Calibri"/>
              </a:rPr>
              <a:t>Summary of stakeholder engagement activities and emphasis on public health improvements</a:t>
            </a:r>
          </a:p>
          <a:p>
            <a:pPr lvl="2">
              <a:defRPr/>
            </a:pPr>
            <a:endParaRPr lang="en-US">
              <a:solidFill>
                <a:srgbClr val="000000"/>
              </a:solidFill>
              <a:latin typeface="Calibri"/>
              <a:ea typeface="Calibri"/>
              <a:cs typeface="Calibri"/>
            </a:endParaRPr>
          </a:p>
          <a:p>
            <a:pPr lvl="1">
              <a:defRPr/>
            </a:pPr>
            <a:r>
              <a:rPr lang="en-US">
                <a:solidFill>
                  <a:srgbClr val="000000"/>
                </a:solidFill>
                <a:latin typeface="Calibri"/>
                <a:ea typeface="Calibri"/>
                <a:cs typeface="Times New Roman"/>
              </a:rPr>
              <a:t>2.   </a:t>
            </a:r>
            <a:r>
              <a:rPr lang="en-US" b="1">
                <a:solidFill>
                  <a:srgbClr val="000000"/>
                </a:solidFill>
                <a:latin typeface="Calibri"/>
                <a:ea typeface="Calibri"/>
                <a:cs typeface="Times New Roman"/>
              </a:rPr>
              <a:t>LB-ELA Corridor ZET Program Update</a:t>
            </a:r>
            <a:r>
              <a:rPr lang="en-US">
                <a:solidFill>
                  <a:srgbClr val="000000"/>
                </a:solidFill>
                <a:latin typeface="Calibri"/>
                <a:ea typeface="Calibri"/>
                <a:cs typeface="Times New Roman"/>
              </a:rPr>
              <a:t> </a:t>
            </a:r>
            <a:endParaRPr lang="en-US"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257300" lvl="2" indent="-342900">
              <a:buFont typeface="Arial" panose="020B0604020202020204" pitchFamily="34" charset="0"/>
              <a:buChar char="•"/>
              <a:defRPr/>
            </a:pPr>
            <a:r>
              <a:rPr lang="en-US">
                <a:ea typeface="Calibri" panose="020F0502020204030204"/>
                <a:cs typeface="Calibri"/>
              </a:rPr>
              <a:t>Committee support on Metro’s seed funding contribution (up to $3 M) for the proposed POLA site</a:t>
            </a:r>
          </a:p>
          <a:p>
            <a:pPr marL="1257300" lvl="2" indent="-342900">
              <a:buFont typeface="Arial" panose="020B0604020202020204" pitchFamily="34" charset="0"/>
              <a:buChar char="•"/>
              <a:defRPr/>
            </a:pPr>
            <a:endParaRPr lang="en-US">
              <a:ea typeface="Calibri" panose="020F0502020204030204"/>
              <a:cs typeface="Calibri"/>
            </a:endParaRPr>
          </a:p>
          <a:p>
            <a:pPr marL="0" lvl="2">
              <a:defRPr/>
            </a:pPr>
            <a:r>
              <a:rPr lang="en-US">
                <a:ea typeface="Calibri" panose="020F0502020204030204"/>
                <a:cs typeface="Calibri"/>
              </a:rPr>
              <a:t>These items were approved and/or received and filed and will go to the full Board Meeting (June 22, 2023) on consent.  </a:t>
            </a:r>
          </a:p>
        </p:txBody>
      </p:sp>
    </p:spTree>
    <p:extLst>
      <p:ext uri="{BB962C8B-B14F-4D97-AF65-F5344CB8AC3E}">
        <p14:creationId xmlns:p14="http://schemas.microsoft.com/office/powerpoint/2010/main" val="116966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2728302538"/>
              </p:ext>
            </p:extLst>
          </p:nvPr>
        </p:nvGraphicFramePr>
        <p:xfrm>
          <a:off x="341745" y="1236669"/>
          <a:ext cx="5554174" cy="6525216"/>
        </p:xfrm>
        <a:graphic>
          <a:graphicData uri="http://schemas.openxmlformats.org/drawingml/2006/table">
            <a:tbl>
              <a:tblPr firstRow="1" firstCol="1" bandRow="1"/>
              <a:tblGrid>
                <a:gridCol w="888361">
                  <a:extLst>
                    <a:ext uri="{9D8B030D-6E8A-4147-A177-3AD203B41FA5}">
                      <a16:colId xmlns:a16="http://schemas.microsoft.com/office/drawing/2014/main" val="984520195"/>
                    </a:ext>
                  </a:extLst>
                </a:gridCol>
                <a:gridCol w="4665813">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a:t>
                      </a:r>
                      <a:endParaRPr lang="en-US" sz="160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endParaRPr lang="en-US" sz="1400" b="0" i="0" u="none" strike="noStrike" kern="1200" noProof="0">
                        <a:solidFill>
                          <a:schemeClr val="tx1"/>
                        </a:solidFill>
                        <a:effectLst/>
                        <a:latin typeface="Calibri"/>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3333750">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1:45pm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2:50pm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3:00pm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txBody>
                  <a:tcPr marL="59388" marR="59388" marT="0" marB="0">
                    <a:lnL>
                      <a:noFill/>
                    </a:lnL>
                    <a:lnR>
                      <a:noFill/>
                    </a:lnR>
                    <a:lnT>
                      <a:noFill/>
                    </a:lnT>
                    <a:lnB>
                      <a:noFill/>
                    </a:lnB>
                  </a:tcPr>
                </a:tc>
                <a:tc>
                  <a:txBody>
                    <a:bodyPr/>
                    <a:lstStyle/>
                    <a:p>
                      <a:pPr marL="0" lvl="0" indent="0">
                        <a:buNone/>
                      </a:pPr>
                      <a:r>
                        <a:rPr lang="en-US" sz="1600" b="1" i="0" u="none" strike="noStrike" kern="1200" noProof="0">
                          <a:solidFill>
                            <a:schemeClr val="tx1"/>
                          </a:solidFill>
                          <a:effectLst/>
                          <a:latin typeface="Calibri"/>
                        </a:rPr>
                        <a:t>Agenda Item #2: California's Advanced Clean Fleets Rule: Prospects, Pathways, and Challenges</a:t>
                      </a:r>
                      <a:endParaRPr lang="en-US" sz="1600" b="0" i="1" u="none" strike="noStrike" kern="1200" noProof="0">
                        <a:solidFill>
                          <a:srgbClr val="FF0000"/>
                        </a:solidFill>
                        <a:effectLst/>
                        <a:latin typeface="Calibri"/>
                      </a:endParaRPr>
                    </a:p>
                    <a:p>
                      <a:pPr marL="342900" lvl="0" indent="-342900">
                        <a:buAutoNum type="romanLcPeriod"/>
                      </a:pPr>
                      <a:r>
                        <a:rPr lang="en-US" sz="1400" b="0" i="1" u="none" strike="noStrike" kern="1200" noProof="0">
                          <a:solidFill>
                            <a:schemeClr val="tx1"/>
                          </a:solidFill>
                          <a:effectLst/>
                          <a:latin typeface="Calibri"/>
                        </a:rPr>
                        <a:t>Preliminary results - Dr. Genevieve Giuliano</a:t>
                      </a:r>
                      <a:endParaRPr lang="en-US" sz="1600" b="0"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Agenda Item #3: Developing a ZET Program Legislative Platform</a:t>
                      </a:r>
                      <a:endParaRPr lang="en-US"/>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Closing Remarks and Upcoming Meetings</a:t>
                      </a:r>
                      <a:endParaRPr lang="en-US"/>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Adjournment</a:t>
                      </a:r>
                    </a:p>
                    <a:p>
                      <a:pPr marL="0" lvl="0" indent="0">
                        <a:buNone/>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457200" lvl="1" indent="0">
                        <a:buNone/>
                      </a:pPr>
                      <a:endParaRPr lang="en-US" sz="1400" b="0" i="0" u="none" strike="noStrike" kern="1200" noProof="0">
                        <a:solidFill>
                          <a:schemeClr val="tx1"/>
                        </a:solidFill>
                        <a:effectLst/>
                        <a:latin typeface="Calibri"/>
                      </a:endParaRPr>
                    </a:p>
                    <a:p>
                      <a:pPr marL="800100" lvl="1" indent="-342900">
                        <a:buAutoNum type="romanLcPeriod"/>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p>
                      <a:pPr marL="457200" marR="0" lvl="1" indent="0" algn="l">
                        <a:lnSpc>
                          <a:spcPct val="90000"/>
                        </a:lnSpc>
                        <a:spcBef>
                          <a:spcPts val="500"/>
                        </a:spcBef>
                        <a:spcAft>
                          <a:spcPts val="0"/>
                        </a:spcAft>
                        <a:buNone/>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46336">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spTree>
    <p:extLst>
      <p:ext uri="{BB962C8B-B14F-4D97-AF65-F5344CB8AC3E}">
        <p14:creationId xmlns:p14="http://schemas.microsoft.com/office/powerpoint/2010/main" val="4257257422"/>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02B74-C701-4EB9-9490-0583DE043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83</Slides>
  <Notes>69</Notes>
  <HiddenSlides>27</HiddenSlides>
  <ScaleCrop>false</ScaleCrop>
  <HeadingPairs>
    <vt:vector size="4" baseType="variant">
      <vt:variant>
        <vt:lpstr>Theme</vt:lpstr>
      </vt:variant>
      <vt:variant>
        <vt:i4>8</vt:i4>
      </vt:variant>
      <vt:variant>
        <vt:lpstr>Slide Titles</vt:lpstr>
      </vt:variant>
      <vt:variant>
        <vt:i4>83</vt:i4>
      </vt:variant>
    </vt:vector>
  </HeadingPairs>
  <TitlesOfParts>
    <vt:vector size="91" baseType="lpstr">
      <vt:lpstr>Office Theme</vt:lpstr>
      <vt:lpstr>1_Office Theme</vt:lpstr>
      <vt:lpstr>COVERS</vt:lpstr>
      <vt:lpstr>CONTENT</vt:lpstr>
      <vt:lpstr>Mærsk</vt:lpstr>
      <vt:lpstr>Office Theme</vt:lpstr>
      <vt:lpstr>office theme</vt:lpstr>
      <vt:lpstr>Custom Design</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 ZET Program Principles – Overview  </vt:lpstr>
      <vt:lpstr>PowerPoint Presentation</vt:lpstr>
      <vt:lpstr>Where We're Going in 2023-24</vt:lpstr>
      <vt:lpstr>PowerPoint Presentation</vt:lpstr>
      <vt:lpstr>Guest Presenter</vt:lpstr>
      <vt:lpstr>California’s Advanced Clean Fleets Rule: Prospects, Pathways, and Challenges</vt:lpstr>
      <vt:lpstr>The Context </vt:lpstr>
      <vt:lpstr>PowerPoint Presentation</vt:lpstr>
      <vt:lpstr>PowerPoint Presentation</vt:lpstr>
      <vt:lpstr>What this project is doing</vt:lpstr>
      <vt:lpstr>Early Adopters: Results from Industry/Fleet Owner Interviews</vt:lpstr>
      <vt:lpstr>Characteristics of Early Adopters</vt:lpstr>
      <vt:lpstr>The S-Curve and the Pace of Change</vt:lpstr>
      <vt:lpstr>We have about two years</vt:lpstr>
      <vt:lpstr>Challenge 1: Price</vt:lpstr>
      <vt:lpstr>Challenge 2:  Performance</vt:lpstr>
      <vt:lpstr>Challenge 3: Infrastructure</vt:lpstr>
      <vt:lpstr>Next Steps for the Drayage Fleet</vt:lpstr>
      <vt:lpstr>Next Steps for this Study</vt:lpstr>
      <vt:lpstr>PowerPoint Presentation</vt:lpstr>
      <vt:lpstr>PowerPoint Presentation</vt:lpstr>
      <vt:lpstr>Today's Frame </vt:lpstr>
      <vt:lpstr> ZET Program Principles – Overview  </vt:lpstr>
      <vt:lpstr>Today's Frame </vt:lpstr>
      <vt:lpstr>ZET Legislative Platform Discussion Highlights</vt:lpstr>
      <vt:lpstr>ZET Legislative Platform Objective:  Supporting a Corridor First Approach </vt:lpstr>
      <vt:lpstr>Guest Speakers</vt:lpstr>
      <vt:lpstr>Framing Our Discussion </vt:lpstr>
      <vt:lpstr>Key Barriers and Solutions Summary</vt:lpstr>
      <vt:lpstr>ZET Legislative Platform  </vt:lpstr>
      <vt:lpstr>ZET Legislative Platform  </vt:lpstr>
      <vt:lpstr>ZET Legislative Platform  </vt:lpstr>
      <vt:lpstr>ZET Legislative Platform  </vt:lpstr>
      <vt:lpstr>ZET Legislative Platform  </vt:lpstr>
      <vt:lpstr>ZET Legislative Platform Discussion Summary</vt:lpstr>
      <vt:lpstr>ZET Legislative Platform  </vt:lpstr>
      <vt:lpstr>PowerPoint Presentation</vt:lpstr>
      <vt:lpstr>PowerPoint Presentation</vt:lpstr>
      <vt:lpstr>PowerPoint Presentation</vt:lpstr>
      <vt:lpstr>Stay connected to this project</vt:lpstr>
      <vt:lpstr>PowerPoint Presentation</vt:lpstr>
      <vt:lpstr>PowerPoint Presentation</vt:lpstr>
      <vt:lpstr>PowerPoint Presentation</vt:lpstr>
      <vt:lpstr>Funding &amp; Regulatory Updates </vt:lpstr>
      <vt:lpstr>Funding Updates: State Budget 2023-24</vt:lpstr>
      <vt:lpstr>Legislative Platform</vt:lpstr>
      <vt:lpstr>Legislative Platform: Timing  SB 420: Electricity: Electrical Transmission Facility Projects</vt:lpstr>
      <vt:lpstr>Station Development Stages/State Level Strategic Actions </vt:lpstr>
      <vt:lpstr>Legislative Platform: People  Regional Collaborative for ZE Infrastructure Deployment</vt:lpstr>
      <vt:lpstr>Legislative Platform: Money  Funding Support for Large and Small Fleets.</vt:lpstr>
      <vt:lpstr>Legislative Platform: Money  Funding Support for Small Fleets</vt:lpstr>
      <vt:lpstr>ZET Legislative Platform Discussion: Action Items</vt:lpstr>
      <vt:lpstr>ZET Legislative Platform Discussion: Key Takeaways</vt:lpstr>
      <vt:lpstr>Legislative Platform: People  Regional Collaborative for ZE Infrastructure Deployment</vt:lpstr>
      <vt:lpstr>Legislative Platform: Money  Funding Support for Large and Small Fleets.</vt:lpstr>
      <vt:lpstr>Legislative Platform: Money  Funding Support for Small Fleets</vt:lpstr>
      <vt:lpstr>Key Takeaways: ZET Program as a Catalyst for Workforce Development &amp; Job Training</vt:lpstr>
      <vt:lpstr>PowerPoint Presentation</vt:lpstr>
      <vt:lpstr>PowerPoint Presentation</vt:lpstr>
      <vt:lpstr>PowerPoint Presentation</vt:lpstr>
      <vt:lpstr>Today's ZET planning agenda</vt:lpstr>
      <vt:lpstr> Progress Assessment on Physical Infrastructure Needs Analysis (Task 1) </vt:lpstr>
      <vt:lpstr> Progress Assessment on Physical Infrastructure Needs Analysis (Task 1) Cont’d</vt:lpstr>
      <vt:lpstr>ZET </vt:lpstr>
      <vt:lpstr>ZET Legislative Priority Recommendations</vt:lpstr>
      <vt:lpstr>ZET Legislative Priority Recommendations</vt:lpstr>
      <vt:lpstr>Next Steps</vt:lpstr>
      <vt:lpstr>Legislative Platform Tasks</vt:lpstr>
      <vt:lpstr>Legislative Platform Tasks (cont.)</vt:lpstr>
      <vt:lpstr>Zero-Emission Truck Working Group #16 Highlights</vt:lpstr>
      <vt:lpstr>Metro June 2023 Board Meetings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40</cp:revision>
  <cp:lastPrinted>2023-01-13T18:22:26Z</cp:lastPrinted>
  <dcterms:created xsi:type="dcterms:W3CDTF">2018-02-03T00:33:10Z</dcterms:created>
  <dcterms:modified xsi:type="dcterms:W3CDTF">2024-08-22T22:14:45Z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