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E6309_85CFC02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Lst>
  <p:notesMasterIdLst>
    <p:notesMasterId r:id="rId70"/>
  </p:notesMasterIdLst>
  <p:handoutMasterIdLst>
    <p:handoutMasterId r:id="rId71"/>
  </p:handoutMasterIdLst>
  <p:sldIdLst>
    <p:sldId id="2147377667" r:id="rId9"/>
    <p:sldId id="2147377683" r:id="rId10"/>
    <p:sldId id="4550" r:id="rId11"/>
    <p:sldId id="285" r:id="rId12"/>
    <p:sldId id="2147377929" r:id="rId13"/>
    <p:sldId id="1941" r:id="rId14"/>
    <p:sldId id="5105" r:id="rId15"/>
    <p:sldId id="4781" r:id="rId16"/>
    <p:sldId id="2147377941" r:id="rId17"/>
    <p:sldId id="1908" r:id="rId18"/>
    <p:sldId id="4818" r:id="rId19"/>
    <p:sldId id="2147377609" r:id="rId20"/>
    <p:sldId id="2147377906" r:id="rId21"/>
    <p:sldId id="2147377937" r:id="rId22"/>
    <p:sldId id="2147377791" r:id="rId23"/>
    <p:sldId id="2147377620" r:id="rId24"/>
    <p:sldId id="2147377933" r:id="rId25"/>
    <p:sldId id="2147377939" r:id="rId26"/>
    <p:sldId id="2147377940" r:id="rId27"/>
    <p:sldId id="2147377844" r:id="rId28"/>
    <p:sldId id="2147377907" r:id="rId29"/>
    <p:sldId id="2147377908" r:id="rId30"/>
    <p:sldId id="2147377884" r:id="rId31"/>
    <p:sldId id="2147377920" r:id="rId32"/>
    <p:sldId id="2147377919" r:id="rId33"/>
    <p:sldId id="2147377915" r:id="rId34"/>
    <p:sldId id="2147377942" r:id="rId35"/>
    <p:sldId id="2147377916" r:id="rId36"/>
    <p:sldId id="2147377930" r:id="rId37"/>
    <p:sldId id="2147377882" r:id="rId38"/>
    <p:sldId id="2147377910" r:id="rId39"/>
    <p:sldId id="2147377912" r:id="rId40"/>
    <p:sldId id="2147377935" r:id="rId41"/>
    <p:sldId id="2147377931" r:id="rId42"/>
    <p:sldId id="2147377874" r:id="rId43"/>
    <p:sldId id="2147377934" r:id="rId44"/>
    <p:sldId id="2147377946" r:id="rId45"/>
    <p:sldId id="2147377945" r:id="rId46"/>
    <p:sldId id="2147377944" r:id="rId47"/>
    <p:sldId id="2147377943" r:id="rId48"/>
    <p:sldId id="2147377938" r:id="rId49"/>
    <p:sldId id="2147377880" r:id="rId50"/>
    <p:sldId id="2147377886" r:id="rId51"/>
    <p:sldId id="2147377899" r:id="rId52"/>
    <p:sldId id="2147377881" r:id="rId53"/>
    <p:sldId id="2147377911" r:id="rId54"/>
    <p:sldId id="2147377800" r:id="rId55"/>
    <p:sldId id="2147377845" r:id="rId56"/>
    <p:sldId id="2147377897" r:id="rId57"/>
    <p:sldId id="2147377822" r:id="rId58"/>
    <p:sldId id="2147377866" r:id="rId59"/>
    <p:sldId id="2147377898" r:id="rId60"/>
    <p:sldId id="2147377936" r:id="rId61"/>
    <p:sldId id="4687" r:id="rId62"/>
    <p:sldId id="2147377925" r:id="rId63"/>
    <p:sldId id="2147377927" r:id="rId64"/>
    <p:sldId id="4574" r:id="rId65"/>
    <p:sldId id="2147377926" r:id="rId66"/>
    <p:sldId id="2147377802" r:id="rId67"/>
    <p:sldId id="2147377828" r:id="rId68"/>
    <p:sldId id="2147377803" r:id="rId69"/>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0F1B6015-618D-A38E-01BD-F567EB5E4A7B}" name="Yamagami, Akiko" initials="YA" userId="S::yamagamia_metro.net#ext#@arellanoassociates.onmicrosoft.com::e53a359b-d972-4e43-a1a9-5461e7877f7a" providerId="AD"/>
  <p188:author id="{234E4E16-52B7-2665-1198-4F40B5C6566A}" name="James Reuter-SA" initials="JRS" userId="James Reuter-SA" providerId="None"/>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D9970ACF-4CC5-95B2-AD16-28D2608AEC09}" name="Yamagami, Akiko" initials="YA" userId="S::YamagamiA@metro.net::0826cfa2-021c-43cf-974e-79bdcb2f6130" providerId="AD"/>
  <p188:author id="{D5F657E4-479E-BC7B-F1A7-72069B4AEF2E}" name="Parker Wojciechowski" initials="PW" userId="S::pwojciechowski@arellanoassociates.com::0ee85f19-1133-4b1e-9b12-402fd72a6075"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2AB4C8"/>
    <a:srgbClr val="5078A8"/>
    <a:srgbClr val="FFFFFF"/>
    <a:srgbClr val="FFFF99"/>
    <a:srgbClr val="609BAC"/>
    <a:srgbClr val="DCDCDC"/>
    <a:srgbClr val="929292"/>
    <a:srgbClr val="97DFE9"/>
    <a:srgbClr val="D6F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07"/>
    <p:restoredTop sz="94689"/>
  </p:normalViewPr>
  <p:slideViewPr>
    <p:cSldViewPr snapToGrid="0">
      <p:cViewPr varScale="1">
        <p:scale>
          <a:sx n="155" d="100"/>
          <a:sy n="155" d="100"/>
        </p:scale>
        <p:origin x="600"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comments/modernComment_7FFE6309_85CFC025.xml><?xml version="1.0" encoding="utf-8"?>
<p188:cmLst xmlns:a="http://schemas.openxmlformats.org/drawingml/2006/main" xmlns:r="http://schemas.openxmlformats.org/officeDocument/2006/relationships" xmlns:p188="http://schemas.microsoft.com/office/powerpoint/2018/8/main">
  <p188:cm id="{401EE4C3-5DD2-40B3-89FF-4AED06B51851}" authorId="{D5F657E4-479E-BC7B-F1A7-72069B4AEF2E}" status="resolved" created="2023-06-19T19:27:12.724" complete="100000">
    <pc:sldMkLst xmlns:pc="http://schemas.microsoft.com/office/powerpoint/2013/main/command">
      <pc:docMk/>
      <pc:sldMk cId="2244984869" sldId="2147377929"/>
    </pc:sldMkLst>
    <p188:replyLst>
      <p188:reply id="{C747CC56-E13A-440D-917D-1B4B0C240509}" authorId="{6D7BF67A-148D-282C-86F8-CD20BFF6A191}" created="2023-06-19T19:33:29.054">
        <p188:txBody>
          <a:bodyPr/>
          <a:lstStyle/>
          <a:p>
            <a:r>
              <a:rPr lang="en-US"/>
              <a:t>hi! we typically leave these in in case we have people join early to review logistics. if nobody joins we will just skip them.</a:t>
            </a:r>
          </a:p>
        </p188:txBody>
      </p188:reply>
      <p188:reply id="{793C5F85-5729-4C58-8259-91FA5457C754}" authorId="{D5F657E4-479E-BC7B-F1A7-72069B4AEF2E}" created="2023-06-19T19:37:46.104">
        <p188:txBody>
          <a:bodyPr/>
          <a:lstStyle/>
          <a:p>
            <a:r>
              <a:rPr lang="en-US"/>
              <a:t>ahhhh! makes sense! thank u!</a:t>
            </a:r>
          </a:p>
        </p188:txBody>
      </p188:reply>
    </p188:replyLst>
    <p188:txBody>
      <a:bodyPr/>
      <a:lstStyle/>
      <a:p>
        <a:r>
          <a:rPr lang="en-US"/>
          <a:t>[@Trey Grogan] are 5&amp;6 needed here since we have slides 8&amp;9?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C2092-984F-4EAC-9BB4-FDFACF3E61D9}"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DC32AEE-9E63-49C6-ACE6-14A5363BB659}">
      <dgm:prSet phldrT="[Text]" custT="1"/>
      <dgm:spPr>
        <a:solidFill>
          <a:schemeClr val="accent2">
            <a:lumMod val="60000"/>
            <a:lumOff val="40000"/>
          </a:schemeClr>
        </a:solidFill>
      </dgm:spPr>
      <dgm:t>
        <a:bodyPr/>
        <a:lstStyle/>
        <a:p>
          <a:r>
            <a:rPr lang="en-US" sz="1600" b="1">
              <a:solidFill>
                <a:schemeClr val="tx1"/>
              </a:solidFill>
            </a:rPr>
            <a:t>Defining Requirements </a:t>
          </a:r>
        </a:p>
      </dgm:t>
    </dgm:pt>
    <dgm:pt modelId="{76215559-3666-4D97-A720-4D6846DB6B46}" type="parTrans" cxnId="{EFD986C9-AF28-468B-A2C3-A18E20DA5CD9}">
      <dgm:prSet/>
      <dgm:spPr/>
      <dgm:t>
        <a:bodyPr/>
        <a:lstStyle/>
        <a:p>
          <a:endParaRPr lang="en-US"/>
        </a:p>
      </dgm:t>
    </dgm:pt>
    <dgm:pt modelId="{FAEC63B0-B0AF-4E46-806F-00FA1922A208}" type="sibTrans" cxnId="{EFD986C9-AF28-468B-A2C3-A18E20DA5CD9}">
      <dgm:prSet/>
      <dgm:spPr/>
      <dgm:t>
        <a:bodyPr/>
        <a:lstStyle/>
        <a:p>
          <a:endParaRPr lang="en-US"/>
        </a:p>
      </dgm:t>
    </dgm:pt>
    <dgm:pt modelId="{D1EABD4A-6798-4BC2-BA4E-0653B1817A9E}">
      <dgm:prSet phldrT="[Text]" custT="1"/>
      <dgm:spPr>
        <a:ln>
          <a:noFill/>
        </a:ln>
      </dgm:spPr>
      <dgm:t>
        <a:bodyPr/>
        <a:lstStyle/>
        <a:p>
          <a:r>
            <a:rPr lang="en-US" sz="1400" i="1"/>
            <a:t>Supply analysis</a:t>
          </a:r>
        </a:p>
      </dgm:t>
    </dgm:pt>
    <dgm:pt modelId="{85FA918D-C42E-4263-BE4D-6E1364610253}" type="parTrans" cxnId="{24AD7174-118A-470E-B27A-0F91775C737C}">
      <dgm:prSet/>
      <dgm:spPr/>
      <dgm:t>
        <a:bodyPr/>
        <a:lstStyle/>
        <a:p>
          <a:endParaRPr lang="en-US"/>
        </a:p>
      </dgm:t>
    </dgm:pt>
    <dgm:pt modelId="{EC056246-ED61-461C-9766-E45E9827F861}" type="sibTrans" cxnId="{24AD7174-118A-470E-B27A-0F91775C737C}">
      <dgm:prSet/>
      <dgm:spPr/>
      <dgm:t>
        <a:bodyPr/>
        <a:lstStyle/>
        <a:p>
          <a:endParaRPr lang="en-US"/>
        </a:p>
      </dgm:t>
    </dgm:pt>
    <dgm:pt modelId="{F1C13457-B943-4FF7-8177-6AE0DB97C4CC}">
      <dgm:prSet phldrT="[Text]" custT="1"/>
      <dgm:spPr>
        <a:solidFill>
          <a:schemeClr val="accent2">
            <a:lumMod val="60000"/>
            <a:lumOff val="40000"/>
          </a:schemeClr>
        </a:solidFill>
      </dgm:spPr>
      <dgm:t>
        <a:bodyPr/>
        <a:lstStyle/>
        <a:p>
          <a:r>
            <a:rPr lang="en-US" sz="1600" b="1">
              <a:solidFill>
                <a:schemeClr val="tx1"/>
              </a:solidFill>
            </a:rPr>
            <a:t>Conceptual Plan </a:t>
          </a:r>
        </a:p>
      </dgm:t>
    </dgm:pt>
    <dgm:pt modelId="{EE8E0478-37B3-4DD8-8949-ADB7CCE6DC51}" type="parTrans" cxnId="{5B84CF10-1A95-462C-8692-E3DD64E4E397}">
      <dgm:prSet/>
      <dgm:spPr/>
      <dgm:t>
        <a:bodyPr/>
        <a:lstStyle/>
        <a:p>
          <a:endParaRPr lang="en-US"/>
        </a:p>
      </dgm:t>
    </dgm:pt>
    <dgm:pt modelId="{24175429-400B-417B-BFF4-783C8256ADCC}" type="sibTrans" cxnId="{5B84CF10-1A95-462C-8692-E3DD64E4E397}">
      <dgm:prSet/>
      <dgm:spPr/>
      <dgm:t>
        <a:bodyPr/>
        <a:lstStyle/>
        <a:p>
          <a:endParaRPr lang="en-US"/>
        </a:p>
      </dgm:t>
    </dgm:pt>
    <dgm:pt modelId="{CE74DA42-BD64-4EC5-A750-7FC769A16A0E}">
      <dgm:prSet phldrT="[Text]" custT="1"/>
      <dgm:spPr>
        <a:ln>
          <a:noFill/>
        </a:ln>
      </dgm:spPr>
      <dgm:t>
        <a:bodyPr/>
        <a:lstStyle/>
        <a:p>
          <a:r>
            <a:rPr lang="en-US" sz="1400" i="1"/>
            <a:t>Site developer</a:t>
          </a:r>
        </a:p>
      </dgm:t>
    </dgm:pt>
    <dgm:pt modelId="{8FFCB176-04A3-4D85-BFEA-68923C6F1A99}" type="parTrans" cxnId="{5C2C1574-DD55-4CA6-BB42-3895CCF37D62}">
      <dgm:prSet/>
      <dgm:spPr/>
      <dgm:t>
        <a:bodyPr/>
        <a:lstStyle/>
        <a:p>
          <a:endParaRPr lang="en-US"/>
        </a:p>
      </dgm:t>
    </dgm:pt>
    <dgm:pt modelId="{3020C932-286A-4ECD-BE52-86895A83C710}" type="sibTrans" cxnId="{5C2C1574-DD55-4CA6-BB42-3895CCF37D62}">
      <dgm:prSet/>
      <dgm:spPr/>
      <dgm:t>
        <a:bodyPr/>
        <a:lstStyle/>
        <a:p>
          <a:endParaRPr lang="en-US"/>
        </a:p>
      </dgm:t>
    </dgm:pt>
    <dgm:pt modelId="{1F050993-5056-4BF3-BA83-D87DE5777537}">
      <dgm:prSet phldrT="[Text]" custT="1"/>
      <dgm:spPr>
        <a:solidFill>
          <a:schemeClr val="accent2">
            <a:lumMod val="60000"/>
            <a:lumOff val="40000"/>
          </a:schemeClr>
        </a:solidFill>
      </dgm:spPr>
      <dgm:t>
        <a:bodyPr/>
        <a:lstStyle/>
        <a:p>
          <a:r>
            <a:rPr lang="en-US" sz="1600" b="1">
              <a:solidFill>
                <a:schemeClr val="tx1"/>
              </a:solidFill>
            </a:rPr>
            <a:t>Environmental Clearance</a:t>
          </a:r>
        </a:p>
      </dgm:t>
    </dgm:pt>
    <dgm:pt modelId="{E81EDBAC-1B51-4DEA-88B9-529E897E14BA}" type="parTrans" cxnId="{C7DFA6C6-E628-4C1A-8E86-145A8E787DBA}">
      <dgm:prSet/>
      <dgm:spPr/>
      <dgm:t>
        <a:bodyPr/>
        <a:lstStyle/>
        <a:p>
          <a:endParaRPr lang="en-US"/>
        </a:p>
      </dgm:t>
    </dgm:pt>
    <dgm:pt modelId="{92F06A6A-2B7F-4419-815C-46F3E5852143}" type="sibTrans" cxnId="{C7DFA6C6-E628-4C1A-8E86-145A8E787DBA}">
      <dgm:prSet/>
      <dgm:spPr/>
      <dgm:t>
        <a:bodyPr/>
        <a:lstStyle/>
        <a:p>
          <a:endParaRPr lang="en-US"/>
        </a:p>
      </dgm:t>
    </dgm:pt>
    <dgm:pt modelId="{F48D1E83-7BF3-4E05-94B9-BD6DD28C948C}">
      <dgm:prSet phldrT="[Text]" custT="1"/>
      <dgm:spPr>
        <a:ln>
          <a:noFill/>
        </a:ln>
      </dgm:spPr>
      <dgm:t>
        <a:bodyPr/>
        <a:lstStyle/>
        <a:p>
          <a:r>
            <a:rPr lang="en-US" sz="1400" i="1"/>
            <a:t>Demand analysis</a:t>
          </a:r>
        </a:p>
      </dgm:t>
    </dgm:pt>
    <dgm:pt modelId="{F675210B-7F85-452D-BCED-A0A7D6561B3B}" type="parTrans" cxnId="{930089D0-8F6A-43B3-AD17-421E7FCC9A35}">
      <dgm:prSet/>
      <dgm:spPr/>
      <dgm:t>
        <a:bodyPr/>
        <a:lstStyle/>
        <a:p>
          <a:endParaRPr lang="en-US"/>
        </a:p>
      </dgm:t>
    </dgm:pt>
    <dgm:pt modelId="{945CDD43-DFA9-46C7-8802-09ADE3EE2C34}" type="sibTrans" cxnId="{930089D0-8F6A-43B3-AD17-421E7FCC9A35}">
      <dgm:prSet/>
      <dgm:spPr/>
      <dgm:t>
        <a:bodyPr/>
        <a:lstStyle/>
        <a:p>
          <a:endParaRPr lang="en-US"/>
        </a:p>
      </dgm:t>
    </dgm:pt>
    <dgm:pt modelId="{F90DE38E-8B0E-4BE4-BD43-8913DB49D9F5}">
      <dgm:prSet phldrT="[Text]" custT="1"/>
      <dgm:spPr>
        <a:ln>
          <a:noFill/>
        </a:ln>
      </dgm:spPr>
      <dgm:t>
        <a:bodyPr/>
        <a:lstStyle/>
        <a:p>
          <a:r>
            <a:rPr lang="en-US" sz="1400" i="1"/>
            <a:t>Operational requirements</a:t>
          </a:r>
        </a:p>
      </dgm:t>
    </dgm:pt>
    <dgm:pt modelId="{1EB51BD4-3592-4B05-8342-4DC3D8DD1B59}" type="parTrans" cxnId="{70447457-11BD-4EF6-8AC1-BC3E07AEDE71}">
      <dgm:prSet/>
      <dgm:spPr/>
      <dgm:t>
        <a:bodyPr/>
        <a:lstStyle/>
        <a:p>
          <a:endParaRPr lang="en-US"/>
        </a:p>
      </dgm:t>
    </dgm:pt>
    <dgm:pt modelId="{4550662A-71DD-4E29-8A9A-B14778181684}" type="sibTrans" cxnId="{70447457-11BD-4EF6-8AC1-BC3E07AEDE71}">
      <dgm:prSet/>
      <dgm:spPr/>
      <dgm:t>
        <a:bodyPr/>
        <a:lstStyle/>
        <a:p>
          <a:endParaRPr lang="en-US"/>
        </a:p>
      </dgm:t>
    </dgm:pt>
    <dgm:pt modelId="{E2DA7DDA-A3AA-46E5-B042-431D3C05C944}">
      <dgm:prSet phldrT="[Text]" custT="1"/>
      <dgm:spPr>
        <a:ln>
          <a:noFill/>
        </a:ln>
      </dgm:spPr>
      <dgm:t>
        <a:bodyPr/>
        <a:lstStyle/>
        <a:p>
          <a:r>
            <a:rPr lang="en-US" sz="1400" i="1"/>
            <a:t>Impact analysis</a:t>
          </a:r>
        </a:p>
      </dgm:t>
    </dgm:pt>
    <dgm:pt modelId="{1B7D5F40-C618-4415-96C1-96DE995FF87E}" type="parTrans" cxnId="{9A020EA0-7444-429E-8D5B-882A8A702A31}">
      <dgm:prSet/>
      <dgm:spPr/>
      <dgm:t>
        <a:bodyPr/>
        <a:lstStyle/>
        <a:p>
          <a:endParaRPr lang="en-US"/>
        </a:p>
      </dgm:t>
    </dgm:pt>
    <dgm:pt modelId="{6E00A3E7-98FF-4B85-876D-847F26A5BA2B}" type="sibTrans" cxnId="{9A020EA0-7444-429E-8D5B-882A8A702A31}">
      <dgm:prSet/>
      <dgm:spPr/>
      <dgm:t>
        <a:bodyPr/>
        <a:lstStyle/>
        <a:p>
          <a:endParaRPr lang="en-US"/>
        </a:p>
      </dgm:t>
    </dgm:pt>
    <dgm:pt modelId="{30CCB80F-C063-49EE-9B03-5CE64199909B}">
      <dgm:prSet phldrT="[Text]" custT="1"/>
      <dgm:spPr>
        <a:ln>
          <a:noFill/>
        </a:ln>
      </dgm:spPr>
      <dgm:t>
        <a:bodyPr/>
        <a:lstStyle/>
        <a:p>
          <a:r>
            <a:rPr lang="en-US" sz="1400" i="1"/>
            <a:t>Community Benefits</a:t>
          </a:r>
        </a:p>
      </dgm:t>
    </dgm:pt>
    <dgm:pt modelId="{1CBE894E-B002-4F26-8397-1885167C42F0}" type="parTrans" cxnId="{924FE5AD-3EC2-497D-B164-502B6A068550}">
      <dgm:prSet/>
      <dgm:spPr/>
      <dgm:t>
        <a:bodyPr/>
        <a:lstStyle/>
        <a:p>
          <a:endParaRPr lang="en-US"/>
        </a:p>
      </dgm:t>
    </dgm:pt>
    <dgm:pt modelId="{AC17943E-C844-4E4F-9D67-2731F83684F7}" type="sibTrans" cxnId="{924FE5AD-3EC2-497D-B164-502B6A068550}">
      <dgm:prSet/>
      <dgm:spPr/>
      <dgm:t>
        <a:bodyPr/>
        <a:lstStyle/>
        <a:p>
          <a:endParaRPr lang="en-US"/>
        </a:p>
      </dgm:t>
    </dgm:pt>
    <dgm:pt modelId="{D15F75DB-3021-4A00-B249-D67294FC8BC7}">
      <dgm:prSet phldrT="[Text]" custT="1"/>
      <dgm:spPr>
        <a:ln>
          <a:noFill/>
        </a:ln>
      </dgm:spPr>
      <dgm:t>
        <a:bodyPr/>
        <a:lstStyle/>
        <a:p>
          <a:r>
            <a:rPr lang="en-US" sz="1400" i="1"/>
            <a:t>Private entity partnerships</a:t>
          </a:r>
        </a:p>
      </dgm:t>
    </dgm:pt>
    <dgm:pt modelId="{7BEA2D92-FB95-4EE7-ABC8-052EDAE487F4}" type="parTrans" cxnId="{5D13AECB-F052-4C1C-BC46-9A2AC94B45B5}">
      <dgm:prSet/>
      <dgm:spPr/>
      <dgm:t>
        <a:bodyPr/>
        <a:lstStyle/>
        <a:p>
          <a:endParaRPr lang="en-US"/>
        </a:p>
      </dgm:t>
    </dgm:pt>
    <dgm:pt modelId="{FB3DD674-CB1A-46FD-9E91-0130C663A0E3}" type="sibTrans" cxnId="{5D13AECB-F052-4C1C-BC46-9A2AC94B45B5}">
      <dgm:prSet/>
      <dgm:spPr/>
      <dgm:t>
        <a:bodyPr/>
        <a:lstStyle/>
        <a:p>
          <a:endParaRPr lang="en-US"/>
        </a:p>
      </dgm:t>
    </dgm:pt>
    <dgm:pt modelId="{A065AE9A-EF07-4563-BC8B-51F97D991E84}">
      <dgm:prSet phldrT="[Text]" custT="1"/>
      <dgm:spPr>
        <a:ln>
          <a:noFill/>
        </a:ln>
      </dgm:spPr>
      <dgm:t>
        <a:bodyPr/>
        <a:lstStyle/>
        <a:p>
          <a:r>
            <a:rPr lang="en-US" sz="1400" i="1"/>
            <a:t>Site operator</a:t>
          </a:r>
        </a:p>
      </dgm:t>
    </dgm:pt>
    <dgm:pt modelId="{1208E6C9-5114-4F14-B599-EBCB74B3318A}" type="parTrans" cxnId="{6AB81B84-056D-4612-966A-F5BE96EAB628}">
      <dgm:prSet/>
      <dgm:spPr/>
      <dgm:t>
        <a:bodyPr/>
        <a:lstStyle/>
        <a:p>
          <a:endParaRPr lang="en-US"/>
        </a:p>
      </dgm:t>
    </dgm:pt>
    <dgm:pt modelId="{76FF9549-1809-4F0D-8F75-FE59E8C76850}" type="sibTrans" cxnId="{6AB81B84-056D-4612-966A-F5BE96EAB628}">
      <dgm:prSet/>
      <dgm:spPr/>
      <dgm:t>
        <a:bodyPr/>
        <a:lstStyle/>
        <a:p>
          <a:endParaRPr lang="en-US"/>
        </a:p>
      </dgm:t>
    </dgm:pt>
    <dgm:pt modelId="{A2B32873-C32D-4B0E-90CB-03A479FA4019}">
      <dgm:prSet phldrT="[Text]" custT="1"/>
      <dgm:spPr>
        <a:ln>
          <a:noFill/>
        </a:ln>
      </dgm:spPr>
      <dgm:t>
        <a:bodyPr/>
        <a:lstStyle/>
        <a:p>
          <a:r>
            <a:rPr lang="en-US" sz="1400" i="1"/>
            <a:t>Preliminary cost estimates</a:t>
          </a:r>
        </a:p>
      </dgm:t>
    </dgm:pt>
    <dgm:pt modelId="{F61F7FA5-A14B-454E-A5FA-25D5A7D8D4B1}" type="parTrans" cxnId="{1CD28136-B669-4D39-8372-9071923C0678}">
      <dgm:prSet/>
      <dgm:spPr/>
      <dgm:t>
        <a:bodyPr/>
        <a:lstStyle/>
        <a:p>
          <a:endParaRPr lang="en-US"/>
        </a:p>
      </dgm:t>
    </dgm:pt>
    <dgm:pt modelId="{503A703C-2576-41D8-A9C6-B1E4DD4BCCF2}" type="sibTrans" cxnId="{1CD28136-B669-4D39-8372-9071923C0678}">
      <dgm:prSet/>
      <dgm:spPr/>
      <dgm:t>
        <a:bodyPr/>
        <a:lstStyle/>
        <a:p>
          <a:endParaRPr lang="en-US"/>
        </a:p>
      </dgm:t>
    </dgm:pt>
    <dgm:pt modelId="{C6972FC7-43EB-49A9-94FA-FE79864BCFBE}">
      <dgm:prSet phldrT="[Text]" custT="1"/>
      <dgm:spPr>
        <a:ln>
          <a:noFill/>
        </a:ln>
      </dgm:spPr>
      <dgm:t>
        <a:bodyPr/>
        <a:lstStyle/>
        <a:p>
          <a:r>
            <a:rPr lang="en-US" sz="1400" i="1"/>
            <a:t>Conceptual drawings</a:t>
          </a:r>
        </a:p>
      </dgm:t>
    </dgm:pt>
    <dgm:pt modelId="{757E2BB6-2B50-458A-B64B-2E7E610F7052}" type="parTrans" cxnId="{ECF2537F-1099-48A1-9F40-595530A04EB1}">
      <dgm:prSet/>
      <dgm:spPr/>
      <dgm:t>
        <a:bodyPr/>
        <a:lstStyle/>
        <a:p>
          <a:endParaRPr lang="en-US"/>
        </a:p>
      </dgm:t>
    </dgm:pt>
    <dgm:pt modelId="{C6613E23-0965-4C45-9893-37DA6D9967CA}" type="sibTrans" cxnId="{ECF2537F-1099-48A1-9F40-595530A04EB1}">
      <dgm:prSet/>
      <dgm:spPr/>
      <dgm:t>
        <a:bodyPr/>
        <a:lstStyle/>
        <a:p>
          <a:endParaRPr lang="en-US"/>
        </a:p>
      </dgm:t>
    </dgm:pt>
    <dgm:pt modelId="{3A80D2DE-941E-42EB-81AC-32C76EDDF1BF}">
      <dgm:prSet phldrT="[Text]" custT="1"/>
      <dgm:spPr>
        <a:ln>
          <a:noFill/>
        </a:ln>
      </dgm:spPr>
      <dgm:t>
        <a:bodyPr/>
        <a:lstStyle/>
        <a:p>
          <a:r>
            <a:rPr lang="en-US" sz="1400" i="1"/>
            <a:t>NEPA</a:t>
          </a:r>
        </a:p>
      </dgm:t>
    </dgm:pt>
    <dgm:pt modelId="{9057AAAF-E33E-44BD-AE5C-847A1FAE5737}" type="parTrans" cxnId="{BF6350BD-1124-4777-83FE-96EF06CFA3A7}">
      <dgm:prSet/>
      <dgm:spPr/>
      <dgm:t>
        <a:bodyPr/>
        <a:lstStyle/>
        <a:p>
          <a:endParaRPr lang="en-US"/>
        </a:p>
      </dgm:t>
    </dgm:pt>
    <dgm:pt modelId="{BA4F1884-2F4D-48E2-9B14-1F2EF1E67616}" type="sibTrans" cxnId="{BF6350BD-1124-4777-83FE-96EF06CFA3A7}">
      <dgm:prSet/>
      <dgm:spPr/>
      <dgm:t>
        <a:bodyPr/>
        <a:lstStyle/>
        <a:p>
          <a:endParaRPr lang="en-US"/>
        </a:p>
      </dgm:t>
    </dgm:pt>
    <dgm:pt modelId="{1F63F625-59CE-4A8F-A287-F5C06F7C9904}">
      <dgm:prSet phldrT="[Text]" custT="1"/>
      <dgm:spPr>
        <a:solidFill>
          <a:schemeClr val="accent2">
            <a:lumMod val="60000"/>
            <a:lumOff val="40000"/>
          </a:schemeClr>
        </a:solidFill>
      </dgm:spPr>
      <dgm:t>
        <a:bodyPr/>
        <a:lstStyle/>
        <a:p>
          <a:r>
            <a:rPr lang="en-US" sz="1600" b="1">
              <a:solidFill>
                <a:schemeClr val="tx1"/>
              </a:solidFill>
            </a:rPr>
            <a:t>Engineering and Design </a:t>
          </a:r>
        </a:p>
      </dgm:t>
    </dgm:pt>
    <dgm:pt modelId="{0E793715-E44A-4D92-866F-12265ADF7E6B}" type="parTrans" cxnId="{D4CC99E6-BA16-4CF6-A847-A0AD3682DEFC}">
      <dgm:prSet/>
      <dgm:spPr/>
      <dgm:t>
        <a:bodyPr/>
        <a:lstStyle/>
        <a:p>
          <a:endParaRPr lang="en-US"/>
        </a:p>
      </dgm:t>
    </dgm:pt>
    <dgm:pt modelId="{5CB041CB-D032-4816-A4A1-305DEA7DB3F0}" type="sibTrans" cxnId="{D4CC99E6-BA16-4CF6-A847-A0AD3682DEFC}">
      <dgm:prSet/>
      <dgm:spPr/>
      <dgm:t>
        <a:bodyPr/>
        <a:lstStyle/>
        <a:p>
          <a:endParaRPr lang="en-US"/>
        </a:p>
      </dgm:t>
    </dgm:pt>
    <dgm:pt modelId="{25B95E48-EC32-4B5E-A0C0-7B27FD269B98}">
      <dgm:prSet phldrT="[Text]" custT="1"/>
      <dgm:spPr>
        <a:ln>
          <a:noFill/>
        </a:ln>
      </dgm:spPr>
      <dgm:t>
        <a:bodyPr/>
        <a:lstStyle/>
        <a:p>
          <a:r>
            <a:rPr lang="en-US" sz="1400" i="1"/>
            <a:t>Required permits and issuing agencies</a:t>
          </a:r>
        </a:p>
      </dgm:t>
    </dgm:pt>
    <dgm:pt modelId="{C1D8E6C7-BECE-4593-A5A3-3EA05E283D72}" type="parTrans" cxnId="{9AEC4E54-E62B-4EA4-8F6C-C866C57BB299}">
      <dgm:prSet/>
      <dgm:spPr/>
      <dgm:t>
        <a:bodyPr/>
        <a:lstStyle/>
        <a:p>
          <a:endParaRPr lang="en-US"/>
        </a:p>
      </dgm:t>
    </dgm:pt>
    <dgm:pt modelId="{40353EFA-4762-4697-BC2F-230F851A856E}" type="sibTrans" cxnId="{9AEC4E54-E62B-4EA4-8F6C-C866C57BB299}">
      <dgm:prSet/>
      <dgm:spPr/>
      <dgm:t>
        <a:bodyPr/>
        <a:lstStyle/>
        <a:p>
          <a:endParaRPr lang="en-US"/>
        </a:p>
      </dgm:t>
    </dgm:pt>
    <dgm:pt modelId="{F57E4776-6DB4-404F-86CF-6CDB549BB30A}">
      <dgm:prSet phldrT="[Text]" custT="1"/>
      <dgm:spPr>
        <a:ln>
          <a:noFill/>
        </a:ln>
      </dgm:spPr>
      <dgm:t>
        <a:bodyPr/>
        <a:lstStyle/>
        <a:p>
          <a:r>
            <a:rPr lang="en-US" sz="1400" i="1"/>
            <a:t>CEQA</a:t>
          </a:r>
        </a:p>
      </dgm:t>
    </dgm:pt>
    <dgm:pt modelId="{3F038BEF-A9CB-4706-A0A9-4C583A2B6C8C}" type="parTrans" cxnId="{2A495FB8-240A-4AAB-89F8-E43F755C48C3}">
      <dgm:prSet/>
      <dgm:spPr/>
      <dgm:t>
        <a:bodyPr/>
        <a:lstStyle/>
        <a:p>
          <a:endParaRPr lang="en-US"/>
        </a:p>
      </dgm:t>
    </dgm:pt>
    <dgm:pt modelId="{B1853AF4-12B3-439D-8969-FC7F1830818D}" type="sibTrans" cxnId="{2A495FB8-240A-4AAB-89F8-E43F755C48C3}">
      <dgm:prSet/>
      <dgm:spPr/>
      <dgm:t>
        <a:bodyPr/>
        <a:lstStyle/>
        <a:p>
          <a:endParaRPr lang="en-US"/>
        </a:p>
      </dgm:t>
    </dgm:pt>
    <dgm:pt modelId="{BE341ED3-01E8-49D8-96CF-7782421F77E6}" type="pres">
      <dgm:prSet presAssocID="{3C5C2092-984F-4EAC-9BB4-FDFACF3E61D9}" presName="linearFlow" presStyleCnt="0">
        <dgm:presLayoutVars>
          <dgm:dir/>
          <dgm:animLvl val="lvl"/>
          <dgm:resizeHandles val="exact"/>
        </dgm:presLayoutVars>
      </dgm:prSet>
      <dgm:spPr/>
    </dgm:pt>
    <dgm:pt modelId="{700D08AA-0276-472D-9F20-9B5DB9A0302C}" type="pres">
      <dgm:prSet presAssocID="{3DC32AEE-9E63-49C6-ACE6-14A5363BB659}" presName="composite" presStyleCnt="0"/>
      <dgm:spPr/>
    </dgm:pt>
    <dgm:pt modelId="{5FFCCE30-21A5-4509-9FA0-AC296A1AF66D}" type="pres">
      <dgm:prSet presAssocID="{3DC32AEE-9E63-49C6-ACE6-14A5363BB659}" presName="parTx" presStyleLbl="node1" presStyleIdx="0" presStyleCnt="4">
        <dgm:presLayoutVars>
          <dgm:chMax val="0"/>
          <dgm:chPref val="0"/>
          <dgm:bulletEnabled val="1"/>
        </dgm:presLayoutVars>
      </dgm:prSet>
      <dgm:spPr/>
    </dgm:pt>
    <dgm:pt modelId="{CAD89071-1AB7-4870-AC9B-072F49CB446A}" type="pres">
      <dgm:prSet presAssocID="{3DC32AEE-9E63-49C6-ACE6-14A5363BB659}" presName="parSh" presStyleLbl="node1" presStyleIdx="0" presStyleCnt="4"/>
      <dgm:spPr/>
    </dgm:pt>
    <dgm:pt modelId="{74103A08-13D6-47AD-A581-4DBDFC1C9692}" type="pres">
      <dgm:prSet presAssocID="{3DC32AEE-9E63-49C6-ACE6-14A5363BB659}" presName="desTx" presStyleLbl="fgAcc1" presStyleIdx="0" presStyleCnt="4" custScaleX="115047">
        <dgm:presLayoutVars>
          <dgm:bulletEnabled val="1"/>
        </dgm:presLayoutVars>
      </dgm:prSet>
      <dgm:spPr/>
    </dgm:pt>
    <dgm:pt modelId="{16254DAD-A889-4DAE-AE59-A53C920413F9}" type="pres">
      <dgm:prSet presAssocID="{FAEC63B0-B0AF-4E46-806F-00FA1922A208}" presName="sibTrans" presStyleLbl="sibTrans2D1" presStyleIdx="0" presStyleCnt="3"/>
      <dgm:spPr/>
    </dgm:pt>
    <dgm:pt modelId="{F0BF44A3-B373-4104-8FEB-13CD0C44ECBB}" type="pres">
      <dgm:prSet presAssocID="{FAEC63B0-B0AF-4E46-806F-00FA1922A208}" presName="connTx" presStyleLbl="sibTrans2D1" presStyleIdx="0" presStyleCnt="3"/>
      <dgm:spPr/>
    </dgm:pt>
    <dgm:pt modelId="{6AE2CA1A-20FA-4445-938A-361722732A50}" type="pres">
      <dgm:prSet presAssocID="{F1C13457-B943-4FF7-8177-6AE0DB97C4CC}" presName="composite" presStyleCnt="0"/>
      <dgm:spPr/>
    </dgm:pt>
    <dgm:pt modelId="{E15E6B01-35D4-4096-9CC7-3FA4FE0893C8}" type="pres">
      <dgm:prSet presAssocID="{F1C13457-B943-4FF7-8177-6AE0DB97C4CC}" presName="parTx" presStyleLbl="node1" presStyleIdx="0" presStyleCnt="4">
        <dgm:presLayoutVars>
          <dgm:chMax val="0"/>
          <dgm:chPref val="0"/>
          <dgm:bulletEnabled val="1"/>
        </dgm:presLayoutVars>
      </dgm:prSet>
      <dgm:spPr/>
    </dgm:pt>
    <dgm:pt modelId="{210CA491-28E8-4C88-850D-F1398B208233}" type="pres">
      <dgm:prSet presAssocID="{F1C13457-B943-4FF7-8177-6AE0DB97C4CC}" presName="parSh" presStyleLbl="node1" presStyleIdx="1" presStyleCnt="4"/>
      <dgm:spPr/>
    </dgm:pt>
    <dgm:pt modelId="{4E4662BC-8EB0-4235-A5F6-F13D04329B74}" type="pres">
      <dgm:prSet presAssocID="{F1C13457-B943-4FF7-8177-6AE0DB97C4CC}" presName="desTx" presStyleLbl="fgAcc1" presStyleIdx="1" presStyleCnt="4" custScaleX="117469">
        <dgm:presLayoutVars>
          <dgm:bulletEnabled val="1"/>
        </dgm:presLayoutVars>
      </dgm:prSet>
      <dgm:spPr/>
    </dgm:pt>
    <dgm:pt modelId="{DB58F4AB-41C4-4BAC-A93F-2A5C3C00C337}" type="pres">
      <dgm:prSet presAssocID="{24175429-400B-417B-BFF4-783C8256ADCC}" presName="sibTrans" presStyleLbl="sibTrans2D1" presStyleIdx="1" presStyleCnt="3"/>
      <dgm:spPr/>
    </dgm:pt>
    <dgm:pt modelId="{D340229D-E055-497F-835F-EA4115D28390}" type="pres">
      <dgm:prSet presAssocID="{24175429-400B-417B-BFF4-783C8256ADCC}" presName="connTx" presStyleLbl="sibTrans2D1" presStyleIdx="1" presStyleCnt="3"/>
      <dgm:spPr/>
    </dgm:pt>
    <dgm:pt modelId="{A49C3CFA-A516-496B-BFB5-22DFDB31695B}" type="pres">
      <dgm:prSet presAssocID="{1F050993-5056-4BF3-BA83-D87DE5777537}" presName="composite" presStyleCnt="0"/>
      <dgm:spPr/>
    </dgm:pt>
    <dgm:pt modelId="{CC799858-47F4-427C-9F70-0D69E449CE11}" type="pres">
      <dgm:prSet presAssocID="{1F050993-5056-4BF3-BA83-D87DE5777537}" presName="parTx" presStyleLbl="node1" presStyleIdx="1" presStyleCnt="4">
        <dgm:presLayoutVars>
          <dgm:chMax val="0"/>
          <dgm:chPref val="0"/>
          <dgm:bulletEnabled val="1"/>
        </dgm:presLayoutVars>
      </dgm:prSet>
      <dgm:spPr/>
    </dgm:pt>
    <dgm:pt modelId="{33E63F76-8BF8-4305-A0DD-342B38C522E7}" type="pres">
      <dgm:prSet presAssocID="{1F050993-5056-4BF3-BA83-D87DE5777537}" presName="parSh" presStyleLbl="node1" presStyleIdx="2" presStyleCnt="4" custLinFactNeighborX="-1482" custLinFactNeighborY="-3036"/>
      <dgm:spPr/>
    </dgm:pt>
    <dgm:pt modelId="{262D8860-0105-40CA-A9AB-444084030AFF}" type="pres">
      <dgm:prSet presAssocID="{1F050993-5056-4BF3-BA83-D87DE5777537}" presName="desTx" presStyleLbl="fgAcc1" presStyleIdx="2" presStyleCnt="4" custScaleX="122013" custScaleY="97905">
        <dgm:presLayoutVars>
          <dgm:bulletEnabled val="1"/>
        </dgm:presLayoutVars>
      </dgm:prSet>
      <dgm:spPr/>
    </dgm:pt>
    <dgm:pt modelId="{B6D3C1EA-C75E-4FAA-A20B-00A76AFB8DC3}" type="pres">
      <dgm:prSet presAssocID="{92F06A6A-2B7F-4419-815C-46F3E5852143}" presName="sibTrans" presStyleLbl="sibTrans2D1" presStyleIdx="2" presStyleCnt="3"/>
      <dgm:spPr/>
    </dgm:pt>
    <dgm:pt modelId="{12295C36-30A8-42DE-B9E3-05001E185BAC}" type="pres">
      <dgm:prSet presAssocID="{92F06A6A-2B7F-4419-815C-46F3E5852143}" presName="connTx" presStyleLbl="sibTrans2D1" presStyleIdx="2" presStyleCnt="3"/>
      <dgm:spPr/>
    </dgm:pt>
    <dgm:pt modelId="{3E37F57B-3035-4E0B-941F-8F646AD7FA9A}" type="pres">
      <dgm:prSet presAssocID="{1F63F625-59CE-4A8F-A287-F5C06F7C9904}" presName="composite" presStyleCnt="0"/>
      <dgm:spPr/>
    </dgm:pt>
    <dgm:pt modelId="{34217244-A6C9-4A84-98B0-74016EA69A29}" type="pres">
      <dgm:prSet presAssocID="{1F63F625-59CE-4A8F-A287-F5C06F7C9904}" presName="parTx" presStyleLbl="node1" presStyleIdx="2" presStyleCnt="4">
        <dgm:presLayoutVars>
          <dgm:chMax val="0"/>
          <dgm:chPref val="0"/>
          <dgm:bulletEnabled val="1"/>
        </dgm:presLayoutVars>
      </dgm:prSet>
      <dgm:spPr/>
    </dgm:pt>
    <dgm:pt modelId="{E6BFE1BC-3A1E-42BB-B524-3350DF67F6EB}" type="pres">
      <dgm:prSet presAssocID="{1F63F625-59CE-4A8F-A287-F5C06F7C9904}" presName="parSh" presStyleLbl="node1" presStyleIdx="3" presStyleCnt="4" custLinFactNeighborX="1618" custLinFactNeighborY="-33177"/>
      <dgm:spPr/>
    </dgm:pt>
    <dgm:pt modelId="{4B194736-5388-4F08-90DE-E21E8A3AF9E6}" type="pres">
      <dgm:prSet presAssocID="{1F63F625-59CE-4A8F-A287-F5C06F7C9904}" presName="desTx" presStyleLbl="fgAcc1" presStyleIdx="3" presStyleCnt="4" custScaleY="75293" custLinFactNeighborX="1933" custLinFactNeighborY="36208">
        <dgm:presLayoutVars>
          <dgm:bulletEnabled val="1"/>
        </dgm:presLayoutVars>
      </dgm:prSet>
      <dgm:spPr>
        <a:ln>
          <a:noFill/>
        </a:ln>
      </dgm:spPr>
    </dgm:pt>
  </dgm:ptLst>
  <dgm:cxnLst>
    <dgm:cxn modelId="{3CB6EF02-B7C2-4718-927C-DCC107A6E6D8}" type="presOf" srcId="{F48D1E83-7BF3-4E05-94B9-BD6DD28C948C}" destId="{74103A08-13D6-47AD-A581-4DBDFC1C9692}" srcOrd="0" destOrd="1" presId="urn:microsoft.com/office/officeart/2005/8/layout/process3"/>
    <dgm:cxn modelId="{7F846E03-7D3E-4A21-B81F-EDC513777300}" type="presOf" srcId="{C6972FC7-43EB-49A9-94FA-FE79864BCFBE}" destId="{4E4662BC-8EB0-4235-A5F6-F13D04329B74}" srcOrd="0" destOrd="3" presId="urn:microsoft.com/office/officeart/2005/8/layout/process3"/>
    <dgm:cxn modelId="{64B12B05-E557-49BB-B38B-444BD55DFF36}" type="presOf" srcId="{A065AE9A-EF07-4563-BC8B-51F97D991E84}" destId="{4E4662BC-8EB0-4235-A5F6-F13D04329B74}" srcOrd="0" destOrd="1" presId="urn:microsoft.com/office/officeart/2005/8/layout/process3"/>
    <dgm:cxn modelId="{DB85F90A-EA63-4FB8-BBF3-C2A5031B6571}" type="presOf" srcId="{3DC32AEE-9E63-49C6-ACE6-14A5363BB659}" destId="{5FFCCE30-21A5-4509-9FA0-AC296A1AF66D}" srcOrd="0" destOrd="0" presId="urn:microsoft.com/office/officeart/2005/8/layout/process3"/>
    <dgm:cxn modelId="{5B84CF10-1A95-462C-8692-E3DD64E4E397}" srcId="{3C5C2092-984F-4EAC-9BB4-FDFACF3E61D9}" destId="{F1C13457-B943-4FF7-8177-6AE0DB97C4CC}" srcOrd="1" destOrd="0" parTransId="{EE8E0478-37B3-4DD8-8949-ADB7CCE6DC51}" sibTransId="{24175429-400B-417B-BFF4-783C8256ADCC}"/>
    <dgm:cxn modelId="{16676A1B-FF44-4B55-93C6-FBC92B34CBDC}" type="presOf" srcId="{CE74DA42-BD64-4EC5-A750-7FC769A16A0E}" destId="{4E4662BC-8EB0-4235-A5F6-F13D04329B74}" srcOrd="0" destOrd="0" presId="urn:microsoft.com/office/officeart/2005/8/layout/process3"/>
    <dgm:cxn modelId="{31108326-FE48-4B2C-BFC7-297DFB1365B9}" type="presOf" srcId="{92F06A6A-2B7F-4419-815C-46F3E5852143}" destId="{B6D3C1EA-C75E-4FAA-A20B-00A76AFB8DC3}" srcOrd="0" destOrd="0" presId="urn:microsoft.com/office/officeart/2005/8/layout/process3"/>
    <dgm:cxn modelId="{699EAB27-26D2-466F-89CB-D533C35AEFD5}" type="presOf" srcId="{3A80D2DE-941E-42EB-81AC-32C76EDDF1BF}" destId="{262D8860-0105-40CA-A9AB-444084030AFF}" srcOrd="0" destOrd="1" presId="urn:microsoft.com/office/officeart/2005/8/layout/process3"/>
    <dgm:cxn modelId="{746C0833-0542-445D-87E1-3A7B833845CA}" type="presOf" srcId="{D1EABD4A-6798-4BC2-BA4E-0653B1817A9E}" destId="{74103A08-13D6-47AD-A581-4DBDFC1C9692}" srcOrd="0" destOrd="0" presId="urn:microsoft.com/office/officeart/2005/8/layout/process3"/>
    <dgm:cxn modelId="{1CD28136-B669-4D39-8372-9071923C0678}" srcId="{F1C13457-B943-4FF7-8177-6AE0DB97C4CC}" destId="{A2B32873-C32D-4B0E-90CB-03A479FA4019}" srcOrd="2" destOrd="0" parTransId="{F61F7FA5-A14B-454E-A5FA-25D5A7D8D4B1}" sibTransId="{503A703C-2576-41D8-A9C6-B1E4DD4BCCF2}"/>
    <dgm:cxn modelId="{1C71B367-4CE8-4061-88B3-940FBB372D8A}" type="presOf" srcId="{FAEC63B0-B0AF-4E46-806F-00FA1922A208}" destId="{F0BF44A3-B373-4104-8FEB-13CD0C44ECBB}" srcOrd="1" destOrd="0" presId="urn:microsoft.com/office/officeart/2005/8/layout/process3"/>
    <dgm:cxn modelId="{C1F8926A-F310-4C22-BA78-851B93C03198}" type="presOf" srcId="{24175429-400B-417B-BFF4-783C8256ADCC}" destId="{DB58F4AB-41C4-4BAC-A93F-2A5C3C00C337}" srcOrd="0" destOrd="0" presId="urn:microsoft.com/office/officeart/2005/8/layout/process3"/>
    <dgm:cxn modelId="{73437B4B-F119-4DCE-8FD2-2F5CC792238E}" type="presOf" srcId="{1F63F625-59CE-4A8F-A287-F5C06F7C9904}" destId="{E6BFE1BC-3A1E-42BB-B524-3350DF67F6EB}" srcOrd="1" destOrd="0" presId="urn:microsoft.com/office/officeart/2005/8/layout/process3"/>
    <dgm:cxn modelId="{07A70E6C-51A8-41DA-9379-ABFFFE378D3A}" type="presOf" srcId="{30CCB80F-C063-49EE-9B03-5CE64199909B}" destId="{74103A08-13D6-47AD-A581-4DBDFC1C9692}" srcOrd="0" destOrd="4" presId="urn:microsoft.com/office/officeart/2005/8/layout/process3"/>
    <dgm:cxn modelId="{5E53086D-C0B0-4076-B6A1-17486DFFC1A6}" type="presOf" srcId="{F1C13457-B943-4FF7-8177-6AE0DB97C4CC}" destId="{E15E6B01-35D4-4096-9CC7-3FA4FE0893C8}" srcOrd="0" destOrd="0" presId="urn:microsoft.com/office/officeart/2005/8/layout/process3"/>
    <dgm:cxn modelId="{5C2C1574-DD55-4CA6-BB42-3895CCF37D62}" srcId="{F1C13457-B943-4FF7-8177-6AE0DB97C4CC}" destId="{CE74DA42-BD64-4EC5-A750-7FC769A16A0E}" srcOrd="0" destOrd="0" parTransId="{8FFCB176-04A3-4D85-BFEA-68923C6F1A99}" sibTransId="{3020C932-286A-4ECD-BE52-86895A83C710}"/>
    <dgm:cxn modelId="{9AEC4E54-E62B-4EA4-8F6C-C866C57BB299}" srcId="{3DC32AEE-9E63-49C6-ACE6-14A5363BB659}" destId="{25B95E48-EC32-4B5E-A0C0-7B27FD269B98}" srcOrd="6" destOrd="0" parTransId="{C1D8E6C7-BECE-4593-A5A3-3EA05E283D72}" sibTransId="{40353EFA-4762-4697-BC2F-230F851A856E}"/>
    <dgm:cxn modelId="{24AD7174-118A-470E-B27A-0F91775C737C}" srcId="{3DC32AEE-9E63-49C6-ACE6-14A5363BB659}" destId="{D1EABD4A-6798-4BC2-BA4E-0653B1817A9E}" srcOrd="0" destOrd="0" parTransId="{85FA918D-C42E-4263-BE4D-6E1364610253}" sibTransId="{EC056246-ED61-461C-9766-E45E9827F861}"/>
    <dgm:cxn modelId="{70447457-11BD-4EF6-8AC1-BC3E07AEDE71}" srcId="{3DC32AEE-9E63-49C6-ACE6-14A5363BB659}" destId="{F90DE38E-8B0E-4BE4-BD43-8913DB49D9F5}" srcOrd="2" destOrd="0" parTransId="{1EB51BD4-3592-4B05-8342-4DC3D8DD1B59}" sibTransId="{4550662A-71DD-4E29-8A9A-B14778181684}"/>
    <dgm:cxn modelId="{6980DE59-A924-43D2-BF56-2879056BC6E9}" type="presOf" srcId="{1F63F625-59CE-4A8F-A287-F5C06F7C9904}" destId="{34217244-A6C9-4A84-98B0-74016EA69A29}" srcOrd="0" destOrd="0" presId="urn:microsoft.com/office/officeart/2005/8/layout/process3"/>
    <dgm:cxn modelId="{7BEFEA7A-CB29-4C31-AFB4-9BA7195234D3}" type="presOf" srcId="{3C5C2092-984F-4EAC-9BB4-FDFACF3E61D9}" destId="{BE341ED3-01E8-49D8-96CF-7782421F77E6}" srcOrd="0" destOrd="0" presId="urn:microsoft.com/office/officeart/2005/8/layout/process3"/>
    <dgm:cxn modelId="{ECF2537F-1099-48A1-9F40-595530A04EB1}" srcId="{F1C13457-B943-4FF7-8177-6AE0DB97C4CC}" destId="{C6972FC7-43EB-49A9-94FA-FE79864BCFBE}" srcOrd="3" destOrd="0" parTransId="{757E2BB6-2B50-458A-B64B-2E7E610F7052}" sibTransId="{C6613E23-0965-4C45-9893-37DA6D9967CA}"/>
    <dgm:cxn modelId="{6AB81B84-056D-4612-966A-F5BE96EAB628}" srcId="{F1C13457-B943-4FF7-8177-6AE0DB97C4CC}" destId="{A065AE9A-EF07-4563-BC8B-51F97D991E84}" srcOrd="1" destOrd="0" parTransId="{1208E6C9-5114-4F14-B599-EBCB74B3318A}" sibTransId="{76FF9549-1809-4F0D-8F75-FE59E8C76850}"/>
    <dgm:cxn modelId="{BCE5E288-9FA6-49CE-A534-FD25F4216805}" type="presOf" srcId="{FAEC63B0-B0AF-4E46-806F-00FA1922A208}" destId="{16254DAD-A889-4DAE-AE59-A53C920413F9}" srcOrd="0" destOrd="0" presId="urn:microsoft.com/office/officeart/2005/8/layout/process3"/>
    <dgm:cxn modelId="{6EDE548A-EB83-4FC3-A07F-7CBD93C8B1A3}" type="presOf" srcId="{3DC32AEE-9E63-49C6-ACE6-14A5363BB659}" destId="{CAD89071-1AB7-4870-AC9B-072F49CB446A}" srcOrd="1" destOrd="0" presId="urn:microsoft.com/office/officeart/2005/8/layout/process3"/>
    <dgm:cxn modelId="{6347648B-63FD-4D0E-9697-B79377DE61D8}" type="presOf" srcId="{1F050993-5056-4BF3-BA83-D87DE5777537}" destId="{33E63F76-8BF8-4305-A0DD-342B38C522E7}" srcOrd="1" destOrd="0" presId="urn:microsoft.com/office/officeart/2005/8/layout/process3"/>
    <dgm:cxn modelId="{4494549D-277E-4A5C-99C9-56BB83CECC2A}" type="presOf" srcId="{E2DA7DDA-A3AA-46E5-B042-431D3C05C944}" destId="{74103A08-13D6-47AD-A581-4DBDFC1C9692}" srcOrd="0" destOrd="3" presId="urn:microsoft.com/office/officeart/2005/8/layout/process3"/>
    <dgm:cxn modelId="{9A020EA0-7444-429E-8D5B-882A8A702A31}" srcId="{3DC32AEE-9E63-49C6-ACE6-14A5363BB659}" destId="{E2DA7DDA-A3AA-46E5-B042-431D3C05C944}" srcOrd="3" destOrd="0" parTransId="{1B7D5F40-C618-4415-96C1-96DE995FF87E}" sibTransId="{6E00A3E7-98FF-4B85-876D-847F26A5BA2B}"/>
    <dgm:cxn modelId="{8004A0A1-2A2A-4807-ADC3-A51A1A6BCE9F}" type="presOf" srcId="{92F06A6A-2B7F-4419-815C-46F3E5852143}" destId="{12295C36-30A8-42DE-B9E3-05001E185BAC}" srcOrd="1" destOrd="0" presId="urn:microsoft.com/office/officeart/2005/8/layout/process3"/>
    <dgm:cxn modelId="{828B96A6-67F0-490F-8D63-28AD197460ED}" type="presOf" srcId="{25B95E48-EC32-4B5E-A0C0-7B27FD269B98}" destId="{74103A08-13D6-47AD-A581-4DBDFC1C9692}" srcOrd="0" destOrd="6" presId="urn:microsoft.com/office/officeart/2005/8/layout/process3"/>
    <dgm:cxn modelId="{924FE5AD-3EC2-497D-B164-502B6A068550}" srcId="{3DC32AEE-9E63-49C6-ACE6-14A5363BB659}" destId="{30CCB80F-C063-49EE-9B03-5CE64199909B}" srcOrd="4" destOrd="0" parTransId="{1CBE894E-B002-4F26-8397-1885167C42F0}" sibTransId="{AC17943E-C844-4E4F-9D67-2731F83684F7}"/>
    <dgm:cxn modelId="{3D6D58AE-6FE1-453E-BBE9-199477E71A0D}" type="presOf" srcId="{1F050993-5056-4BF3-BA83-D87DE5777537}" destId="{CC799858-47F4-427C-9F70-0D69E449CE11}" srcOrd="0" destOrd="0" presId="urn:microsoft.com/office/officeart/2005/8/layout/process3"/>
    <dgm:cxn modelId="{2A495FB8-240A-4AAB-89F8-E43F755C48C3}" srcId="{1F050993-5056-4BF3-BA83-D87DE5777537}" destId="{F57E4776-6DB4-404F-86CF-6CDB549BB30A}" srcOrd="0" destOrd="0" parTransId="{3F038BEF-A9CB-4706-A0A9-4C583A2B6C8C}" sibTransId="{B1853AF4-12B3-439D-8969-FC7F1830818D}"/>
    <dgm:cxn modelId="{80F6EDBB-4340-452B-9AC6-C65A7C972DB1}" type="presOf" srcId="{F90DE38E-8B0E-4BE4-BD43-8913DB49D9F5}" destId="{74103A08-13D6-47AD-A581-4DBDFC1C9692}" srcOrd="0" destOrd="2" presId="urn:microsoft.com/office/officeart/2005/8/layout/process3"/>
    <dgm:cxn modelId="{BF6350BD-1124-4777-83FE-96EF06CFA3A7}" srcId="{1F050993-5056-4BF3-BA83-D87DE5777537}" destId="{3A80D2DE-941E-42EB-81AC-32C76EDDF1BF}" srcOrd="1" destOrd="0" parTransId="{9057AAAF-E33E-44BD-AE5C-847A1FAE5737}" sibTransId="{BA4F1884-2F4D-48E2-9B14-1F2EF1E67616}"/>
    <dgm:cxn modelId="{A6B7AFBF-8009-492E-812C-074D8BD9EC15}" type="presOf" srcId="{F1C13457-B943-4FF7-8177-6AE0DB97C4CC}" destId="{210CA491-28E8-4C88-850D-F1398B208233}" srcOrd="1" destOrd="0" presId="urn:microsoft.com/office/officeart/2005/8/layout/process3"/>
    <dgm:cxn modelId="{C7DFA6C6-E628-4C1A-8E86-145A8E787DBA}" srcId="{3C5C2092-984F-4EAC-9BB4-FDFACF3E61D9}" destId="{1F050993-5056-4BF3-BA83-D87DE5777537}" srcOrd="2" destOrd="0" parTransId="{E81EDBAC-1B51-4DEA-88B9-529E897E14BA}" sibTransId="{92F06A6A-2B7F-4419-815C-46F3E5852143}"/>
    <dgm:cxn modelId="{EFD986C9-AF28-468B-A2C3-A18E20DA5CD9}" srcId="{3C5C2092-984F-4EAC-9BB4-FDFACF3E61D9}" destId="{3DC32AEE-9E63-49C6-ACE6-14A5363BB659}" srcOrd="0" destOrd="0" parTransId="{76215559-3666-4D97-A720-4D6846DB6B46}" sibTransId="{FAEC63B0-B0AF-4E46-806F-00FA1922A208}"/>
    <dgm:cxn modelId="{5D13AECB-F052-4C1C-BC46-9A2AC94B45B5}" srcId="{3DC32AEE-9E63-49C6-ACE6-14A5363BB659}" destId="{D15F75DB-3021-4A00-B249-D67294FC8BC7}" srcOrd="5" destOrd="0" parTransId="{7BEA2D92-FB95-4EE7-ABC8-052EDAE487F4}" sibTransId="{FB3DD674-CB1A-46FD-9E91-0130C663A0E3}"/>
    <dgm:cxn modelId="{0B9FB6CB-2092-4F68-AD14-CFF16DA45ED5}" type="presOf" srcId="{A2B32873-C32D-4B0E-90CB-03A479FA4019}" destId="{4E4662BC-8EB0-4235-A5F6-F13D04329B74}" srcOrd="0" destOrd="2" presId="urn:microsoft.com/office/officeart/2005/8/layout/process3"/>
    <dgm:cxn modelId="{930089D0-8F6A-43B3-AD17-421E7FCC9A35}" srcId="{3DC32AEE-9E63-49C6-ACE6-14A5363BB659}" destId="{F48D1E83-7BF3-4E05-94B9-BD6DD28C948C}" srcOrd="1" destOrd="0" parTransId="{F675210B-7F85-452D-BCED-A0A7D6561B3B}" sibTransId="{945CDD43-DFA9-46C7-8802-09ADE3EE2C34}"/>
    <dgm:cxn modelId="{333E69D4-6DAC-45B5-80A0-788700D19A04}" type="presOf" srcId="{F57E4776-6DB4-404F-86CF-6CDB549BB30A}" destId="{262D8860-0105-40CA-A9AB-444084030AFF}" srcOrd="0" destOrd="0" presId="urn:microsoft.com/office/officeart/2005/8/layout/process3"/>
    <dgm:cxn modelId="{F97A35E6-53D4-4D0D-ADEF-5A0F5DF17F41}" type="presOf" srcId="{D15F75DB-3021-4A00-B249-D67294FC8BC7}" destId="{74103A08-13D6-47AD-A581-4DBDFC1C9692}" srcOrd="0" destOrd="5" presId="urn:microsoft.com/office/officeart/2005/8/layout/process3"/>
    <dgm:cxn modelId="{D4CC99E6-BA16-4CF6-A847-A0AD3682DEFC}" srcId="{3C5C2092-984F-4EAC-9BB4-FDFACF3E61D9}" destId="{1F63F625-59CE-4A8F-A287-F5C06F7C9904}" srcOrd="3" destOrd="0" parTransId="{0E793715-E44A-4D92-866F-12265ADF7E6B}" sibTransId="{5CB041CB-D032-4816-A4A1-305DEA7DB3F0}"/>
    <dgm:cxn modelId="{B97402E8-5039-4C23-B606-2682564CD0CE}" type="presOf" srcId="{24175429-400B-417B-BFF4-783C8256ADCC}" destId="{D340229D-E055-497F-835F-EA4115D28390}" srcOrd="1" destOrd="0" presId="urn:microsoft.com/office/officeart/2005/8/layout/process3"/>
    <dgm:cxn modelId="{067B6CA1-4A6E-4D47-A20E-5CFA58362B29}" type="presParOf" srcId="{BE341ED3-01E8-49D8-96CF-7782421F77E6}" destId="{700D08AA-0276-472D-9F20-9B5DB9A0302C}" srcOrd="0" destOrd="0" presId="urn:microsoft.com/office/officeart/2005/8/layout/process3"/>
    <dgm:cxn modelId="{EDACDC83-F186-4E7E-810E-BD7D3A36796C}" type="presParOf" srcId="{700D08AA-0276-472D-9F20-9B5DB9A0302C}" destId="{5FFCCE30-21A5-4509-9FA0-AC296A1AF66D}" srcOrd="0" destOrd="0" presId="urn:microsoft.com/office/officeart/2005/8/layout/process3"/>
    <dgm:cxn modelId="{D1B7F277-9B79-4BA2-B6D9-4A85C76260CC}" type="presParOf" srcId="{700D08AA-0276-472D-9F20-9B5DB9A0302C}" destId="{CAD89071-1AB7-4870-AC9B-072F49CB446A}" srcOrd="1" destOrd="0" presId="urn:microsoft.com/office/officeart/2005/8/layout/process3"/>
    <dgm:cxn modelId="{15603CAA-986B-4856-9901-50F7F44927F5}" type="presParOf" srcId="{700D08AA-0276-472D-9F20-9B5DB9A0302C}" destId="{74103A08-13D6-47AD-A581-4DBDFC1C9692}" srcOrd="2" destOrd="0" presId="urn:microsoft.com/office/officeart/2005/8/layout/process3"/>
    <dgm:cxn modelId="{6DC6DEE0-D771-4804-A478-F32F9A9E9C36}" type="presParOf" srcId="{BE341ED3-01E8-49D8-96CF-7782421F77E6}" destId="{16254DAD-A889-4DAE-AE59-A53C920413F9}" srcOrd="1" destOrd="0" presId="urn:microsoft.com/office/officeart/2005/8/layout/process3"/>
    <dgm:cxn modelId="{908795CD-E21B-4192-A939-0FF3ABF04F14}" type="presParOf" srcId="{16254DAD-A889-4DAE-AE59-A53C920413F9}" destId="{F0BF44A3-B373-4104-8FEB-13CD0C44ECBB}" srcOrd="0" destOrd="0" presId="urn:microsoft.com/office/officeart/2005/8/layout/process3"/>
    <dgm:cxn modelId="{E11518CC-C426-4EA1-BB09-82D25BD43C93}" type="presParOf" srcId="{BE341ED3-01E8-49D8-96CF-7782421F77E6}" destId="{6AE2CA1A-20FA-4445-938A-361722732A50}" srcOrd="2" destOrd="0" presId="urn:microsoft.com/office/officeart/2005/8/layout/process3"/>
    <dgm:cxn modelId="{1F467378-95B4-45ED-9286-F1879FA9DD74}" type="presParOf" srcId="{6AE2CA1A-20FA-4445-938A-361722732A50}" destId="{E15E6B01-35D4-4096-9CC7-3FA4FE0893C8}" srcOrd="0" destOrd="0" presId="urn:microsoft.com/office/officeart/2005/8/layout/process3"/>
    <dgm:cxn modelId="{D9A4AD65-F8DB-404F-A3DF-1F95AD014488}" type="presParOf" srcId="{6AE2CA1A-20FA-4445-938A-361722732A50}" destId="{210CA491-28E8-4C88-850D-F1398B208233}" srcOrd="1" destOrd="0" presId="urn:microsoft.com/office/officeart/2005/8/layout/process3"/>
    <dgm:cxn modelId="{70D5CF0F-F9B1-44EF-B237-820ADE631CB7}" type="presParOf" srcId="{6AE2CA1A-20FA-4445-938A-361722732A50}" destId="{4E4662BC-8EB0-4235-A5F6-F13D04329B74}" srcOrd="2" destOrd="0" presId="urn:microsoft.com/office/officeart/2005/8/layout/process3"/>
    <dgm:cxn modelId="{6EF6D479-C37F-41E2-B0F0-4853B6FC64A2}" type="presParOf" srcId="{BE341ED3-01E8-49D8-96CF-7782421F77E6}" destId="{DB58F4AB-41C4-4BAC-A93F-2A5C3C00C337}" srcOrd="3" destOrd="0" presId="urn:microsoft.com/office/officeart/2005/8/layout/process3"/>
    <dgm:cxn modelId="{003C1061-1800-4707-9330-0204B35CBD87}" type="presParOf" srcId="{DB58F4AB-41C4-4BAC-A93F-2A5C3C00C337}" destId="{D340229D-E055-497F-835F-EA4115D28390}" srcOrd="0" destOrd="0" presId="urn:microsoft.com/office/officeart/2005/8/layout/process3"/>
    <dgm:cxn modelId="{888972C5-C6F2-475C-8276-82721766B08F}" type="presParOf" srcId="{BE341ED3-01E8-49D8-96CF-7782421F77E6}" destId="{A49C3CFA-A516-496B-BFB5-22DFDB31695B}" srcOrd="4" destOrd="0" presId="urn:microsoft.com/office/officeart/2005/8/layout/process3"/>
    <dgm:cxn modelId="{3323C329-DB45-4260-AEF5-CA119269BB32}" type="presParOf" srcId="{A49C3CFA-A516-496B-BFB5-22DFDB31695B}" destId="{CC799858-47F4-427C-9F70-0D69E449CE11}" srcOrd="0" destOrd="0" presId="urn:microsoft.com/office/officeart/2005/8/layout/process3"/>
    <dgm:cxn modelId="{A145ECC9-A060-490A-B708-34A14A561A4B}" type="presParOf" srcId="{A49C3CFA-A516-496B-BFB5-22DFDB31695B}" destId="{33E63F76-8BF8-4305-A0DD-342B38C522E7}" srcOrd="1" destOrd="0" presId="urn:microsoft.com/office/officeart/2005/8/layout/process3"/>
    <dgm:cxn modelId="{6495CBA8-E9A4-4449-AD1D-8F4121339A33}" type="presParOf" srcId="{A49C3CFA-A516-496B-BFB5-22DFDB31695B}" destId="{262D8860-0105-40CA-A9AB-444084030AFF}" srcOrd="2" destOrd="0" presId="urn:microsoft.com/office/officeart/2005/8/layout/process3"/>
    <dgm:cxn modelId="{E3DAD052-5F32-4C95-A391-31672927428E}" type="presParOf" srcId="{BE341ED3-01E8-49D8-96CF-7782421F77E6}" destId="{B6D3C1EA-C75E-4FAA-A20B-00A76AFB8DC3}" srcOrd="5" destOrd="0" presId="urn:microsoft.com/office/officeart/2005/8/layout/process3"/>
    <dgm:cxn modelId="{5A96FA8E-DB83-4CAC-87F7-A839952580FD}" type="presParOf" srcId="{B6D3C1EA-C75E-4FAA-A20B-00A76AFB8DC3}" destId="{12295C36-30A8-42DE-B9E3-05001E185BAC}" srcOrd="0" destOrd="0" presId="urn:microsoft.com/office/officeart/2005/8/layout/process3"/>
    <dgm:cxn modelId="{CC4E183C-55A2-40C2-8B7D-0FD83AB297F4}" type="presParOf" srcId="{BE341ED3-01E8-49D8-96CF-7782421F77E6}" destId="{3E37F57B-3035-4E0B-941F-8F646AD7FA9A}" srcOrd="6" destOrd="0" presId="urn:microsoft.com/office/officeart/2005/8/layout/process3"/>
    <dgm:cxn modelId="{F4294F5A-E19A-45FF-9274-469FE306100A}" type="presParOf" srcId="{3E37F57B-3035-4E0B-941F-8F646AD7FA9A}" destId="{34217244-A6C9-4A84-98B0-74016EA69A29}" srcOrd="0" destOrd="0" presId="urn:microsoft.com/office/officeart/2005/8/layout/process3"/>
    <dgm:cxn modelId="{218B9D16-6487-44BB-A562-2D1E69903925}" type="presParOf" srcId="{3E37F57B-3035-4E0B-941F-8F646AD7FA9A}" destId="{E6BFE1BC-3A1E-42BB-B524-3350DF67F6EB}" srcOrd="1" destOrd="0" presId="urn:microsoft.com/office/officeart/2005/8/layout/process3"/>
    <dgm:cxn modelId="{08F3198C-D380-43FA-AF55-40B43741D064}" type="presParOf" srcId="{3E37F57B-3035-4E0B-941F-8F646AD7FA9A}" destId="{4B194736-5388-4F08-90DE-E21E8A3AF9E6}" srcOrd="2" destOrd="0" presId="urn:microsoft.com/office/officeart/2005/8/layout/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89071-1AB7-4870-AC9B-072F49CB446A}">
      <dsp:nvSpPr>
        <dsp:cNvPr id="0" name=""/>
        <dsp:cNvSpPr/>
      </dsp:nvSpPr>
      <dsp:spPr>
        <a:xfrm>
          <a:off x="5232" y="68071"/>
          <a:ext cx="1748692" cy="185760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tx1"/>
              </a:solidFill>
            </a:rPr>
            <a:t>Defining Requirements </a:t>
          </a:r>
        </a:p>
      </dsp:txBody>
      <dsp:txXfrm>
        <a:off x="5232" y="68071"/>
        <a:ext cx="1748692" cy="699476"/>
      </dsp:txXfrm>
    </dsp:sp>
    <dsp:sp modelId="{74103A08-13D6-47AD-A581-4DBDFC1C9692}">
      <dsp:nvSpPr>
        <dsp:cNvPr id="0" name=""/>
        <dsp:cNvSpPr/>
      </dsp:nvSpPr>
      <dsp:spPr>
        <a:xfrm>
          <a:off x="231835" y="767548"/>
          <a:ext cx="2011817" cy="2479530"/>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i="1" kern="1200"/>
            <a:t>Supply analysis</a:t>
          </a:r>
        </a:p>
        <a:p>
          <a:pPr marL="114300" lvl="1" indent="-114300" algn="l" defTabSz="622300">
            <a:lnSpc>
              <a:spcPct val="90000"/>
            </a:lnSpc>
            <a:spcBef>
              <a:spcPct val="0"/>
            </a:spcBef>
            <a:spcAft>
              <a:spcPct val="15000"/>
            </a:spcAft>
            <a:buChar char="•"/>
          </a:pPr>
          <a:r>
            <a:rPr lang="en-US" sz="1400" i="1" kern="1200"/>
            <a:t>Demand analysis</a:t>
          </a:r>
        </a:p>
        <a:p>
          <a:pPr marL="114300" lvl="1" indent="-114300" algn="l" defTabSz="622300">
            <a:lnSpc>
              <a:spcPct val="90000"/>
            </a:lnSpc>
            <a:spcBef>
              <a:spcPct val="0"/>
            </a:spcBef>
            <a:spcAft>
              <a:spcPct val="15000"/>
            </a:spcAft>
            <a:buChar char="•"/>
          </a:pPr>
          <a:r>
            <a:rPr lang="en-US" sz="1400" i="1" kern="1200"/>
            <a:t>Operational requirements</a:t>
          </a:r>
        </a:p>
        <a:p>
          <a:pPr marL="114300" lvl="1" indent="-114300" algn="l" defTabSz="622300">
            <a:lnSpc>
              <a:spcPct val="90000"/>
            </a:lnSpc>
            <a:spcBef>
              <a:spcPct val="0"/>
            </a:spcBef>
            <a:spcAft>
              <a:spcPct val="15000"/>
            </a:spcAft>
            <a:buChar char="•"/>
          </a:pPr>
          <a:r>
            <a:rPr lang="en-US" sz="1400" i="1" kern="1200"/>
            <a:t>Impact analysis</a:t>
          </a:r>
        </a:p>
        <a:p>
          <a:pPr marL="114300" lvl="1" indent="-114300" algn="l" defTabSz="622300">
            <a:lnSpc>
              <a:spcPct val="90000"/>
            </a:lnSpc>
            <a:spcBef>
              <a:spcPct val="0"/>
            </a:spcBef>
            <a:spcAft>
              <a:spcPct val="15000"/>
            </a:spcAft>
            <a:buChar char="•"/>
          </a:pPr>
          <a:r>
            <a:rPr lang="en-US" sz="1400" i="1" kern="1200"/>
            <a:t>Community Benefits</a:t>
          </a:r>
        </a:p>
        <a:p>
          <a:pPr marL="114300" lvl="1" indent="-114300" algn="l" defTabSz="622300">
            <a:lnSpc>
              <a:spcPct val="90000"/>
            </a:lnSpc>
            <a:spcBef>
              <a:spcPct val="0"/>
            </a:spcBef>
            <a:spcAft>
              <a:spcPct val="15000"/>
            </a:spcAft>
            <a:buChar char="•"/>
          </a:pPr>
          <a:r>
            <a:rPr lang="en-US" sz="1400" i="1" kern="1200"/>
            <a:t>Private entity partnerships</a:t>
          </a:r>
        </a:p>
        <a:p>
          <a:pPr marL="114300" lvl="1" indent="-114300" algn="l" defTabSz="622300">
            <a:lnSpc>
              <a:spcPct val="90000"/>
            </a:lnSpc>
            <a:spcBef>
              <a:spcPct val="0"/>
            </a:spcBef>
            <a:spcAft>
              <a:spcPct val="15000"/>
            </a:spcAft>
            <a:buChar char="•"/>
          </a:pPr>
          <a:r>
            <a:rPr lang="en-US" sz="1400" i="1" kern="1200"/>
            <a:t>Required permits and issuing agencies</a:t>
          </a:r>
        </a:p>
      </dsp:txBody>
      <dsp:txXfrm>
        <a:off x="290759" y="826472"/>
        <a:ext cx="1893969" cy="2361682"/>
      </dsp:txXfrm>
    </dsp:sp>
    <dsp:sp modelId="{16254DAD-A889-4DAE-AE59-A53C920413F9}">
      <dsp:nvSpPr>
        <dsp:cNvPr id="0" name=""/>
        <dsp:cNvSpPr/>
      </dsp:nvSpPr>
      <dsp:spPr>
        <a:xfrm>
          <a:off x="2051910" y="200122"/>
          <a:ext cx="631730" cy="4353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051910" y="287197"/>
        <a:ext cx="501118" cy="261223"/>
      </dsp:txXfrm>
    </dsp:sp>
    <dsp:sp modelId="{210CA491-28E8-4C88-850D-F1398B208233}">
      <dsp:nvSpPr>
        <dsp:cNvPr id="0" name=""/>
        <dsp:cNvSpPr/>
      </dsp:nvSpPr>
      <dsp:spPr>
        <a:xfrm>
          <a:off x="2945868" y="68071"/>
          <a:ext cx="1748692" cy="185760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tx1"/>
              </a:solidFill>
            </a:rPr>
            <a:t>Conceptual Plan </a:t>
          </a:r>
        </a:p>
      </dsp:txBody>
      <dsp:txXfrm>
        <a:off x="2945868" y="68071"/>
        <a:ext cx="1748692" cy="699476"/>
      </dsp:txXfrm>
    </dsp:sp>
    <dsp:sp modelId="{4E4662BC-8EB0-4235-A5F6-F13D04329B74}">
      <dsp:nvSpPr>
        <dsp:cNvPr id="0" name=""/>
        <dsp:cNvSpPr/>
      </dsp:nvSpPr>
      <dsp:spPr>
        <a:xfrm>
          <a:off x="3151295" y="767548"/>
          <a:ext cx="2054171" cy="2479530"/>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i="1" kern="1200"/>
            <a:t>Site developer</a:t>
          </a:r>
        </a:p>
        <a:p>
          <a:pPr marL="114300" lvl="1" indent="-114300" algn="l" defTabSz="622300">
            <a:lnSpc>
              <a:spcPct val="90000"/>
            </a:lnSpc>
            <a:spcBef>
              <a:spcPct val="0"/>
            </a:spcBef>
            <a:spcAft>
              <a:spcPct val="15000"/>
            </a:spcAft>
            <a:buChar char="•"/>
          </a:pPr>
          <a:r>
            <a:rPr lang="en-US" sz="1400" i="1" kern="1200"/>
            <a:t>Site operator</a:t>
          </a:r>
        </a:p>
        <a:p>
          <a:pPr marL="114300" lvl="1" indent="-114300" algn="l" defTabSz="622300">
            <a:lnSpc>
              <a:spcPct val="90000"/>
            </a:lnSpc>
            <a:spcBef>
              <a:spcPct val="0"/>
            </a:spcBef>
            <a:spcAft>
              <a:spcPct val="15000"/>
            </a:spcAft>
            <a:buChar char="•"/>
          </a:pPr>
          <a:r>
            <a:rPr lang="en-US" sz="1400" i="1" kern="1200"/>
            <a:t>Preliminary cost estimates</a:t>
          </a:r>
        </a:p>
        <a:p>
          <a:pPr marL="114300" lvl="1" indent="-114300" algn="l" defTabSz="622300">
            <a:lnSpc>
              <a:spcPct val="90000"/>
            </a:lnSpc>
            <a:spcBef>
              <a:spcPct val="0"/>
            </a:spcBef>
            <a:spcAft>
              <a:spcPct val="15000"/>
            </a:spcAft>
            <a:buChar char="•"/>
          </a:pPr>
          <a:r>
            <a:rPr lang="en-US" sz="1400" i="1" kern="1200"/>
            <a:t>Conceptual drawings</a:t>
          </a:r>
        </a:p>
      </dsp:txBody>
      <dsp:txXfrm>
        <a:off x="3211460" y="827713"/>
        <a:ext cx="1933841" cy="2359200"/>
      </dsp:txXfrm>
    </dsp:sp>
    <dsp:sp modelId="{DB58F4AB-41C4-4BAC-A93F-2A5C3C00C337}">
      <dsp:nvSpPr>
        <dsp:cNvPr id="0" name=""/>
        <dsp:cNvSpPr/>
      </dsp:nvSpPr>
      <dsp:spPr>
        <a:xfrm rot="8727">
          <a:off x="4991361" y="203894"/>
          <a:ext cx="629220" cy="4353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991361" y="290803"/>
        <a:ext cx="498608" cy="261223"/>
      </dsp:txXfrm>
    </dsp:sp>
    <dsp:sp modelId="{33E63F76-8BF8-4305-A0DD-342B38C522E7}">
      <dsp:nvSpPr>
        <dsp:cNvPr id="0" name=""/>
        <dsp:cNvSpPr/>
      </dsp:nvSpPr>
      <dsp:spPr>
        <a:xfrm>
          <a:off x="5881766" y="75524"/>
          <a:ext cx="1748692" cy="185760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tx1"/>
              </a:solidFill>
            </a:rPr>
            <a:t>Environmental Clearance</a:t>
          </a:r>
        </a:p>
      </dsp:txBody>
      <dsp:txXfrm>
        <a:off x="5881766" y="75524"/>
        <a:ext cx="1748692" cy="699476"/>
      </dsp:txXfrm>
    </dsp:sp>
    <dsp:sp modelId="{262D8860-0105-40CA-A9AB-444084030AFF}">
      <dsp:nvSpPr>
        <dsp:cNvPr id="0" name=""/>
        <dsp:cNvSpPr/>
      </dsp:nvSpPr>
      <dsp:spPr>
        <a:xfrm>
          <a:off x="6073378" y="856294"/>
          <a:ext cx="2133631" cy="2326933"/>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i="1" kern="1200"/>
            <a:t>CEQA</a:t>
          </a:r>
        </a:p>
        <a:p>
          <a:pPr marL="114300" lvl="1" indent="-114300" algn="l" defTabSz="622300">
            <a:lnSpc>
              <a:spcPct val="90000"/>
            </a:lnSpc>
            <a:spcBef>
              <a:spcPct val="0"/>
            </a:spcBef>
            <a:spcAft>
              <a:spcPct val="15000"/>
            </a:spcAft>
            <a:buChar char="•"/>
          </a:pPr>
          <a:r>
            <a:rPr lang="en-US" sz="1400" i="1" kern="1200"/>
            <a:t>NEPA</a:t>
          </a:r>
        </a:p>
      </dsp:txBody>
      <dsp:txXfrm>
        <a:off x="6135870" y="918786"/>
        <a:ext cx="2008647" cy="2201949"/>
      </dsp:txXfrm>
    </dsp:sp>
    <dsp:sp modelId="{B6D3C1EA-C75E-4FAA-A20B-00A76AFB8DC3}">
      <dsp:nvSpPr>
        <dsp:cNvPr id="0" name=""/>
        <dsp:cNvSpPr/>
      </dsp:nvSpPr>
      <dsp:spPr>
        <a:xfrm rot="14">
          <a:off x="7957223" y="207582"/>
          <a:ext cx="692742" cy="4353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957223" y="294657"/>
        <a:ext cx="562130" cy="261223"/>
      </dsp:txXfrm>
    </dsp:sp>
    <dsp:sp modelId="{E6BFE1BC-3A1E-42BB-B524-3350DF67F6EB}">
      <dsp:nvSpPr>
        <dsp:cNvPr id="0" name=""/>
        <dsp:cNvSpPr/>
      </dsp:nvSpPr>
      <dsp:spPr>
        <a:xfrm>
          <a:off x="8937519" y="75537"/>
          <a:ext cx="1748692" cy="185760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a:solidFill>
                <a:schemeClr val="tx1"/>
              </a:solidFill>
            </a:rPr>
            <a:t>Engineering and Design </a:t>
          </a:r>
        </a:p>
      </dsp:txBody>
      <dsp:txXfrm>
        <a:off x="8937519" y="75537"/>
        <a:ext cx="1748692" cy="699476"/>
      </dsp:txXfrm>
    </dsp:sp>
    <dsp:sp modelId="{4B194736-5388-4F08-90DE-E21E8A3AF9E6}">
      <dsp:nvSpPr>
        <dsp:cNvPr id="0" name=""/>
        <dsp:cNvSpPr/>
      </dsp:nvSpPr>
      <dsp:spPr>
        <a:xfrm>
          <a:off x="9272623" y="2073916"/>
          <a:ext cx="1748692" cy="1058359"/>
        </a:xfrm>
        <a:prstGeom prst="roundRect">
          <a:avLst>
            <a:gd name="adj" fmla="val 10000"/>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0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71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Michael</a:t>
            </a:r>
            <a:endParaRPr lang="en-US">
              <a:cs typeface="Calibri"/>
            </a:endParaRPr>
          </a:p>
          <a:p>
            <a:pPr defTabSz="881390">
              <a:defRPr/>
            </a:pPr>
            <a:r>
              <a:rPr lang="en-US"/>
              <a:t>Task 1:  Identify physical infrastructure needs to support the full deployment of ZE heavy duty trucks along I-710 South. </a:t>
            </a:r>
            <a:endParaRPr lang="en-US">
              <a:cs typeface="Calibri"/>
            </a:endParaRP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60716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78208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ea typeface="Calibri"/>
                <a:cs typeface="Calibri"/>
              </a:rPr>
              <a:t>Michael</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6891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426070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a:defRPr/>
            </a:pPr>
            <a:r>
              <a:rPr lang="en-US" sz="2000" dirty="0">
                <a:cs typeface="Calibri"/>
              </a:rPr>
              <a:t>Akiko</a:t>
            </a:r>
          </a:p>
          <a:p>
            <a:pPr>
              <a:buFont typeface="Wingdings"/>
              <a:defRPr/>
            </a:pPr>
            <a:endParaRPr lang="en-US" sz="2000" dirty="0">
              <a:cs typeface="Calibri"/>
            </a:endParaRPr>
          </a:p>
          <a:p>
            <a:pPr>
              <a:buFont typeface="Wingdings"/>
              <a:defRPr/>
            </a:pPr>
            <a:r>
              <a:rPr lang="en-US" sz="2000" dirty="0">
                <a:cs typeface="Calibri"/>
              </a:rPr>
              <a:t>Feasibility study intended to address the unmet infrastructure demand beyond existing shovel ready projects. </a:t>
            </a:r>
            <a:endParaRPr lang="en-US" dirty="0">
              <a:cs typeface="Calibri"/>
            </a:endParaRPr>
          </a:p>
          <a:p>
            <a:pPr>
              <a:buFont typeface="Wingdings"/>
              <a:defRPr/>
            </a:pPr>
            <a:r>
              <a:rPr lang="en-US" sz="2000" dirty="0">
                <a:cs typeface="Calibri"/>
              </a:rPr>
              <a:t>We’ve heard from the freight industry stakeholders that we need ultra-fast chargers to be comparable to diesel refueling (5-12 minutes @25 gallons per minute)</a:t>
            </a:r>
          </a:p>
          <a:p>
            <a:pPr>
              <a:buFont typeface="Wingdings"/>
              <a:defRPr/>
            </a:pPr>
            <a:endParaRPr lang="en-US" sz="2000" dirty="0">
              <a:cs typeface="Calibri"/>
            </a:endParaRPr>
          </a:p>
          <a:p>
            <a:pPr>
              <a:buFont typeface="Wingdings"/>
              <a:defRPr/>
            </a:pPr>
            <a:endParaRPr lang="en-US" dirty="0"/>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800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Akiko</a:t>
            </a:r>
            <a:endParaRPr lang="en-US" dirty="0"/>
          </a:p>
          <a:p>
            <a:pPr>
              <a:defRPr/>
            </a:pPr>
            <a:endParaRPr lang="en-US" dirty="0"/>
          </a:p>
          <a:p>
            <a:pPr>
              <a:defRPr/>
            </a:pPr>
            <a:r>
              <a:rPr lang="en-US" dirty="0"/>
              <a:t>Supply analysis</a:t>
            </a:r>
          </a:p>
          <a:p>
            <a:pPr marL="171450" indent="-171450">
              <a:buFont typeface="Arial,Sans-Serif"/>
              <a:buChar char="•"/>
              <a:defRPr/>
            </a:pPr>
            <a:r>
              <a:rPr lang="en-US" dirty="0"/>
              <a:t>Energy supply </a:t>
            </a:r>
            <a:endParaRPr lang="en-US" dirty="0">
              <a:cs typeface="Calibri"/>
            </a:endParaRPr>
          </a:p>
          <a:p>
            <a:pPr marL="171450" indent="-171450">
              <a:buFont typeface="Arial,Sans-Serif"/>
              <a:buChar char="•"/>
              <a:defRPr/>
            </a:pPr>
            <a:r>
              <a:rPr lang="en-US" dirty="0"/>
              <a:t>Size of the land </a:t>
            </a:r>
            <a:endParaRPr lang="en-US" dirty="0">
              <a:cs typeface="Calibri"/>
            </a:endParaRPr>
          </a:p>
          <a:p>
            <a:pPr marL="171450" indent="-171450">
              <a:buFont typeface="Arial,Sans-Serif"/>
              <a:buChar char="•"/>
              <a:defRPr/>
            </a:pPr>
            <a:r>
              <a:rPr lang="en-US" dirty="0"/>
              <a:t>Land owner willingness to partner</a:t>
            </a:r>
            <a:endParaRPr lang="en-US" dirty="0">
              <a:cs typeface="Calibri"/>
            </a:endParaRPr>
          </a:p>
          <a:p>
            <a:pPr marL="171450" indent="-171450">
              <a:buFont typeface="Arial,Sans-Serif"/>
              <a:buChar char="•"/>
              <a:defRPr/>
            </a:pPr>
            <a:endParaRPr lang="en-US" dirty="0"/>
          </a:p>
          <a:p>
            <a:pPr>
              <a:defRPr/>
            </a:pPr>
            <a:r>
              <a:rPr lang="en-US" dirty="0"/>
              <a:t>Demand analysis</a:t>
            </a:r>
            <a:endParaRPr lang="en-US" dirty="0">
              <a:cs typeface="Calibri"/>
            </a:endParaRPr>
          </a:p>
          <a:p>
            <a:pPr marL="171450" indent="-171450">
              <a:buFont typeface="Arial,Sans-Serif"/>
              <a:buChar char="•"/>
              <a:defRPr/>
            </a:pPr>
            <a:r>
              <a:rPr lang="en-US" dirty="0"/>
              <a:t>HDT population needing to charge or refuel at such regional sites</a:t>
            </a:r>
            <a:endParaRPr lang="en-US" dirty="0">
              <a:cs typeface="Calibri"/>
            </a:endParaRPr>
          </a:p>
          <a:p>
            <a:pPr marL="171450" indent="-171450">
              <a:buFont typeface="Arial,Sans-Serif"/>
              <a:buChar char="•"/>
              <a:defRPr/>
            </a:pPr>
            <a:r>
              <a:rPr lang="en-US" dirty="0"/>
              <a:t>Satisfied demand and unmet demand </a:t>
            </a:r>
            <a:endParaRPr lang="en-US" dirty="0">
              <a:cs typeface="Calibri"/>
            </a:endParaRPr>
          </a:p>
          <a:p>
            <a:pPr marL="171450" indent="-171450">
              <a:buFont typeface="Arial,Sans-Serif"/>
              <a:buChar char="•"/>
              <a:defRPr/>
            </a:pPr>
            <a:endParaRPr lang="en-US" dirty="0"/>
          </a:p>
          <a:p>
            <a:pPr>
              <a:defRPr/>
            </a:pPr>
            <a:r>
              <a:rPr lang="en-US" dirty="0"/>
              <a:t>Development process</a:t>
            </a:r>
            <a:endParaRPr lang="en-US" dirty="0">
              <a:cs typeface="Calibri"/>
            </a:endParaRPr>
          </a:p>
          <a:p>
            <a:pPr marL="171450" indent="-171450">
              <a:buFont typeface="Arial,Sans-Serif"/>
              <a:buChar char="•"/>
              <a:defRPr/>
            </a:pPr>
            <a:r>
              <a:rPr lang="en-US" dirty="0"/>
              <a:t>Permits needed and issuing agencies</a:t>
            </a:r>
          </a:p>
          <a:p>
            <a:pPr marL="171450" indent="-171450">
              <a:buFont typeface="Arial,Sans-Serif"/>
              <a:buChar char="•"/>
              <a:defRPr/>
            </a:pPr>
            <a:r>
              <a:rPr lang="en-US" dirty="0"/>
              <a:t>Sequencing of required permits </a:t>
            </a:r>
          </a:p>
          <a:p>
            <a:pPr marL="171450" indent="-171450">
              <a:buFont typeface="Arial,Sans-Serif"/>
              <a:buChar char="•"/>
              <a:defRPr/>
            </a:pPr>
            <a:endParaRPr lang="en-US" dirty="0"/>
          </a:p>
          <a:p>
            <a:pPr>
              <a:defRPr/>
            </a:pPr>
            <a:r>
              <a:rPr lang="en-US" dirty="0"/>
              <a:t>Impact analysis</a:t>
            </a:r>
          </a:p>
          <a:p>
            <a:pPr marL="171450" indent="-171450">
              <a:buFont typeface="Arial,Sans-Serif"/>
              <a:buChar char="•"/>
              <a:defRPr/>
            </a:pPr>
            <a:r>
              <a:rPr lang="en-US" dirty="0"/>
              <a:t>HDT travel patterns</a:t>
            </a:r>
          </a:p>
          <a:p>
            <a:pPr marL="171450" indent="-171450">
              <a:buFont typeface="Arial,Sans-Serif"/>
              <a:buChar char="•"/>
              <a:defRPr/>
            </a:pPr>
            <a:r>
              <a:rPr lang="en-US" dirty="0"/>
              <a:t>Land use compatibility </a:t>
            </a:r>
          </a:p>
          <a:p>
            <a:pPr marL="171450" indent="-171450">
              <a:buFont typeface="Arial,Sans-Serif"/>
              <a:buChar char="•"/>
              <a:defRPr/>
            </a:pPr>
            <a:r>
              <a:rPr lang="en-US" dirty="0"/>
              <a:t>Potential mitigation measures</a:t>
            </a:r>
          </a:p>
          <a:p>
            <a:pPr marL="171450" marR="0" lvl="0" indent="-171450" algn="l" defTabSz="914400">
              <a:lnSpc>
                <a:spcPct val="100000"/>
              </a:lnSpc>
              <a:spcBef>
                <a:spcPts val="0"/>
              </a:spcBef>
              <a:spcAft>
                <a:spcPts val="0"/>
              </a:spcAft>
              <a:buClrTx/>
              <a:buSzTx/>
              <a:buFont typeface="Arial,Sans-Serif"/>
              <a:buChar char="•"/>
              <a:tabLst/>
              <a:defRPr/>
            </a:pPr>
            <a:endParaRPr lang="en-US" dirty="0">
              <a:cs typeface="Calibri"/>
            </a:endParaRPr>
          </a:p>
          <a:p>
            <a:pPr>
              <a:defRPr/>
            </a:pPr>
            <a:r>
              <a:rPr lang="en-US" dirty="0"/>
              <a:t>Operational analysis</a:t>
            </a:r>
          </a:p>
          <a:p>
            <a:pPr marL="171450" indent="-171450">
              <a:buFont typeface="Arial,Sans-Serif"/>
              <a:buChar char="•"/>
              <a:defRPr/>
            </a:pPr>
            <a:r>
              <a:rPr lang="en-US" dirty="0"/>
              <a:t>Interoperability </a:t>
            </a:r>
          </a:p>
          <a:p>
            <a:pPr marL="171450" indent="-171450">
              <a:buFont typeface="Arial,Sans-Serif"/>
              <a:buChar char="•"/>
              <a:defRPr/>
            </a:pPr>
            <a:r>
              <a:rPr lang="en-US" dirty="0"/>
              <a:t>Equipment availability </a:t>
            </a:r>
          </a:p>
          <a:p>
            <a:pPr marL="171450" indent="-171450">
              <a:buFont typeface="Arial,Sans-Serif"/>
              <a:buChar char="•"/>
              <a:defRPr/>
            </a:pPr>
            <a:r>
              <a:rPr lang="en-US" dirty="0"/>
              <a:t>Vehicle maneuverability</a:t>
            </a:r>
          </a:p>
          <a:p>
            <a:pPr marL="171450" indent="-171450">
              <a:buFont typeface="Arial,Sans-Serif"/>
              <a:buChar char="•"/>
              <a:defRPr/>
            </a:pPr>
            <a:r>
              <a:rPr lang="en-US" dirty="0"/>
              <a:t>Payment method</a:t>
            </a:r>
          </a:p>
          <a:p>
            <a:pPr>
              <a:defRPr/>
            </a:pPr>
            <a:endParaRPr lang="en-US" dirty="0"/>
          </a:p>
          <a:p>
            <a:pPr>
              <a:defRPr/>
            </a:pPr>
            <a:r>
              <a:rPr lang="en-US" dirty="0"/>
              <a:t>Partnership</a:t>
            </a:r>
          </a:p>
          <a:p>
            <a:pPr>
              <a:defRPr/>
            </a:pPr>
            <a:endParaRPr lang="en-US" dirty="0"/>
          </a:p>
          <a:p>
            <a:pPr>
              <a:defRPr/>
            </a:pPr>
            <a:r>
              <a:rPr lang="en-US" dirty="0"/>
              <a:t>Community Benefits</a:t>
            </a:r>
          </a:p>
          <a:p>
            <a:pPr marL="285750" indent="-285750">
              <a:buFont typeface="Arial,Sans-Serif"/>
              <a:buChar char="•"/>
              <a:defRPr/>
            </a:pPr>
            <a:r>
              <a:rPr lang="en-US" dirty="0"/>
              <a:t>Defining community desired outcomes</a:t>
            </a:r>
          </a:p>
          <a:p>
            <a:pPr marL="285750" indent="-285750">
              <a:buFont typeface="Arial,Sans-Serif"/>
              <a:buChar char="•"/>
              <a:defRPr/>
            </a:pPr>
            <a:r>
              <a:rPr lang="en-US" dirty="0"/>
              <a:t>Assessment of benefits</a:t>
            </a:r>
          </a:p>
          <a:p>
            <a:pPr>
              <a:defRPr/>
            </a:pPr>
            <a:endParaRPr lang="en-US" dirty="0"/>
          </a:p>
          <a:p>
            <a:pPr>
              <a:defRPr/>
            </a:pPr>
            <a:r>
              <a:rPr lang="en-US" dirty="0"/>
              <a:t>Conceptual Plan </a:t>
            </a:r>
          </a:p>
          <a:p>
            <a:pPr marL="171450" indent="-171450">
              <a:buFont typeface="Arial,Sans-Serif"/>
              <a:buChar char="•"/>
              <a:defRPr/>
            </a:pPr>
            <a:r>
              <a:rPr lang="en-US" dirty="0"/>
              <a:t>Site developer</a:t>
            </a:r>
          </a:p>
          <a:p>
            <a:pPr marL="171450" indent="-171450">
              <a:buFont typeface="Arial,Sans-Serif"/>
              <a:buChar char="•"/>
              <a:defRPr/>
            </a:pPr>
            <a:r>
              <a:rPr lang="en-US" dirty="0"/>
              <a:t>Site operator</a:t>
            </a:r>
          </a:p>
          <a:p>
            <a:pPr marL="171450" indent="-171450">
              <a:buFont typeface="Arial,Sans-Serif"/>
              <a:buChar char="•"/>
              <a:defRPr/>
            </a:pPr>
            <a:r>
              <a:rPr lang="en-US" dirty="0"/>
              <a:t>Conceptual drawings</a:t>
            </a:r>
          </a:p>
          <a:p>
            <a:pPr marL="171450" indent="-171450">
              <a:buFont typeface="Arial,Sans-Serif"/>
              <a:buChar char="•"/>
              <a:defRPr/>
            </a:pPr>
            <a:r>
              <a:rPr lang="en-US" dirty="0"/>
              <a:t>Preliminary cost estimates</a:t>
            </a:r>
          </a:p>
          <a:p>
            <a:pPr marL="800100" lvl="1" indent="-342900">
              <a:buFont typeface="Wingdings,Sans-Serif"/>
              <a:buChar char="Ø"/>
              <a:defRPr/>
            </a:pPr>
            <a:endParaRPr lang="en-US" dirty="0"/>
          </a:p>
          <a:p>
            <a:pPr>
              <a:defRPr/>
            </a:pPr>
            <a:r>
              <a:rPr lang="en-US" dirty="0"/>
              <a:t>Discretionary Grant opportunities </a:t>
            </a:r>
          </a:p>
          <a:p>
            <a:pPr>
              <a:buFont typeface="Arial,Sans-Serif"/>
              <a:defRPr/>
            </a:pPr>
            <a:endParaRPr lang="en-US" dirty="0">
              <a:cs typeface="Calibri"/>
            </a:endParaRPr>
          </a:p>
          <a:p>
            <a:pPr>
              <a:buFont typeface="Wingdings"/>
              <a:defRPr/>
            </a:pPr>
            <a:endParaRPr lang="en-US" sz="2000" dirty="0">
              <a:cs typeface="Calibri"/>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45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26082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2725719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50000"/>
              </a:lnSpc>
              <a:spcBef>
                <a:spcPct val="0"/>
              </a:spcBef>
              <a:spcAft>
                <a:spcPts val="1200"/>
              </a:spcAft>
              <a:buNone/>
              <a:tabLst/>
              <a:defRPr/>
            </a:pPr>
            <a:r>
              <a:rPr lang="en-US"/>
              <a:t>Michael</a:t>
            </a:r>
          </a:p>
          <a:p>
            <a:pPr>
              <a:lnSpc>
                <a:spcPct val="150000"/>
              </a:lnSpc>
              <a:spcBef>
                <a:spcPct val="0"/>
              </a:spcBef>
              <a:spcAft>
                <a:spcPts val="1200"/>
              </a:spcAft>
            </a:pPr>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32617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199710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3120468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a:cs typeface="Calibri"/>
              </a:rPr>
              <a:t>Want to bring a legislative platform recommendation that board can discuss and approve for things we collectively see as being necessary of accelerating deployment of ZE trucks in the corridor</a:t>
            </a:r>
            <a:endParaRPr lang="en-US"/>
          </a:p>
          <a:p>
            <a:r>
              <a:rPr lang="en-US">
                <a:cs typeface="Calibri"/>
              </a:rPr>
              <a:t>Goal: creating time and space to consider everyone's points of view and identify a platform</a:t>
            </a:r>
          </a:p>
          <a:p>
            <a:r>
              <a:rPr lang="en-US">
                <a:cs typeface="Calibri"/>
              </a:rPr>
              <a:t>Examples of what we've heard: eliminating sales tax penalties, income tax penalties, need for more funding</a:t>
            </a:r>
          </a:p>
          <a:p>
            <a:endParaRPr lang="en-US">
              <a:cs typeface="Calibri"/>
            </a:endParaRPr>
          </a:p>
          <a:p>
            <a:pPr>
              <a:lnSpc>
                <a:spcPct val="150000"/>
              </a:lnSpc>
              <a:spcBef>
                <a:spcPct val="0"/>
              </a:spcBef>
              <a:spcAft>
                <a:spcPts val="1200"/>
              </a:spcAft>
            </a:pPr>
            <a:endParaRPr lang="en-US"/>
          </a:p>
          <a:p>
            <a:r>
              <a:rPr lang="en-US"/>
              <a:t>1. </a:t>
            </a:r>
            <a:r>
              <a:rPr lang="en-US" b="1"/>
              <a:t>Incentives and Financial Support</a:t>
            </a:r>
            <a:r>
              <a:rPr lang="en-US"/>
              <a:t>: The trucking industry often supports legislative measures that provide financial incentives and support mechanisms for fleet owners and operators to transition to zero-emission trucks. This can include grants, subsidies, tax credits, or other financial incentives to help offset the higher costs of acquiring and operating zero-emission trucks.</a:t>
            </a:r>
            <a:br>
              <a:rPr lang="en-US">
                <a:cs typeface="+mn-lt"/>
              </a:rPr>
            </a:br>
            <a:endParaRPr lang="en-US"/>
          </a:p>
          <a:p>
            <a:r>
              <a:rPr lang="en-US"/>
              <a:t>2. </a:t>
            </a:r>
            <a:r>
              <a:rPr lang="en-US" b="1"/>
              <a:t>Infrastructure Development</a:t>
            </a:r>
            <a:r>
              <a:rPr lang="en-US"/>
              <a:t>: Trucking industry stakeholders typically advocate for legislation that promotes the development of robust charging and refueling infrastructure for zero-emission trucks. This includes measures to accelerate the deployment of charging stations and hydrogen refueling stations along major transportation corridors and in strategic locations.</a:t>
            </a:r>
            <a:br>
              <a:rPr lang="en-US">
                <a:cs typeface="+mn-lt"/>
              </a:rPr>
            </a:br>
            <a:endParaRPr lang="en-US"/>
          </a:p>
          <a:p>
            <a:r>
              <a:rPr lang="en-US"/>
              <a:t>3. </a:t>
            </a:r>
            <a:r>
              <a:rPr lang="en-US" b="1"/>
              <a:t>Research and Development Funding</a:t>
            </a:r>
            <a:r>
              <a:rPr lang="en-US"/>
              <a:t>: The industry often seeks legislative support for research and development programs focused on advancing zero-emission truck technologies. This can include funding for research initiatives, pilot projects, and technology demonstrations that aim to improve the performance, range, and cost-effectiveness of zero-emission trucks.</a:t>
            </a:r>
            <a:br>
              <a:rPr lang="en-US">
                <a:cs typeface="+mn-lt"/>
              </a:rPr>
            </a:br>
            <a:endParaRPr lang="en-US"/>
          </a:p>
          <a:p>
            <a:r>
              <a:rPr lang="en-US"/>
              <a:t>4. </a:t>
            </a:r>
            <a:r>
              <a:rPr lang="en-US" b="1"/>
              <a:t>Streamlined Permitting and Regulations:</a:t>
            </a:r>
            <a:r>
              <a:rPr lang="en-US"/>
              <a:t> Trucking industry representatives may advocate for streamlined permitting processes and regulatory frameworks to facilitate the deployment of zero-emission trucks. This can involve working with policymakers to establish clear and efficient regulatory pathways for zero-emission truck manufacturers, fleet operators, and infrastructure developers.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40771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Michael/Erika to facilitate</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84781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862177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ea typeface="MS PGothic"/>
                <a:cs typeface="Calibri"/>
              </a:rPr>
              <a:t>Michael</a:t>
            </a: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3086251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Michael</a:t>
            </a:r>
          </a:p>
          <a:p>
            <a:pPr>
              <a:lnSpc>
                <a:spcPct val="150000"/>
              </a:lnSpc>
              <a:spcBef>
                <a:spcPct val="0"/>
              </a:spcBef>
              <a:spcAft>
                <a:spcPts val="1200"/>
              </a:spcAft>
              <a:defRPr/>
            </a:pPr>
            <a:endParaRPr lang="en-US">
              <a:cs typeface="Calibri"/>
            </a:endParaRPr>
          </a:p>
          <a:p>
            <a:pPr>
              <a:lnSpc>
                <a:spcPct val="150000"/>
              </a:lnSpc>
              <a:spcBef>
                <a:spcPct val="0"/>
              </a:spcBef>
              <a:spcAft>
                <a:spcPts val="1200"/>
              </a:spcAft>
              <a:defRPr/>
            </a:pPr>
            <a:r>
              <a:rPr lang="en-US">
                <a:cs typeface="Calibri"/>
              </a:rPr>
              <a:t>Public health, WFD, strategic routing of trucks, add-ons to charging stations </a:t>
            </a:r>
            <a:endParaRPr lang="en-US"/>
          </a:p>
          <a:p>
            <a:pPr>
              <a:lnSpc>
                <a:spcPct val="150000"/>
              </a:lnSpc>
              <a:spcBef>
                <a:spcPct val="0"/>
              </a:spcBef>
              <a:spcAft>
                <a:spcPts val="1200"/>
              </a:spcAft>
              <a:defRPr/>
            </a:pPr>
            <a:endParaRPr lang="en-US"/>
          </a:p>
          <a:p>
            <a:pPr marL="0" marR="0" lvl="0" indent="0" algn="l" defTabSz="914400">
              <a:lnSpc>
                <a:spcPct val="150000"/>
              </a:lnSpc>
              <a:spcBef>
                <a:spcPct val="0"/>
              </a:spcBef>
              <a:spcAft>
                <a:spcPts val="1200"/>
              </a:spcAft>
              <a:buClrTx/>
              <a:buSzTx/>
              <a:buFontTx/>
              <a:buNone/>
              <a:tabLst/>
              <a:defRPr/>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spcBef>
                <a:spcPts val="600"/>
              </a:spcBef>
              <a:spcAft>
                <a:spcPts val="1200"/>
              </a:spcAft>
              <a:buSzPct val="90000"/>
              <a:buFont typeface="System Font Regular"/>
              <a:buChar char="&gt;"/>
              <a:defRPr/>
            </a:pPr>
            <a:r>
              <a:rPr lang="en-US">
                <a:cs typeface="Calibri"/>
              </a:rPr>
              <a:t>Local hire and job training are critical and must be in accessible locations</a:t>
            </a:r>
            <a:endParaRPr lang="en-US"/>
          </a:p>
          <a:p>
            <a:pPr marL="285750" indent="-285750" defTabSz="914400">
              <a:spcBef>
                <a:spcPts val="600"/>
              </a:spcBef>
              <a:spcAft>
                <a:spcPts val="1200"/>
              </a:spcAft>
              <a:buSzPct val="90000"/>
              <a:buFont typeface="System Font Regular"/>
              <a:buChar char="&gt;"/>
              <a:defRPr/>
            </a:pPr>
            <a:r>
              <a:rPr lang="en-US">
                <a:cs typeface="Calibri"/>
              </a:rPr>
              <a:t>Prioritize funding for local owner-operators (e.g., access to chargers, discounted rates, technical assistance)</a:t>
            </a:r>
          </a:p>
          <a:p>
            <a:pPr marL="285750" indent="-285750" defTabSz="914400">
              <a:spcBef>
                <a:spcPts val="600"/>
              </a:spcBef>
              <a:spcAft>
                <a:spcPts val="1200"/>
              </a:spcAft>
              <a:buSzPct val="90000"/>
              <a:buFont typeface="System Font Regular"/>
              <a:buChar char="&gt;"/>
              <a:defRPr/>
            </a:pPr>
            <a:r>
              <a:rPr lang="en-US">
                <a:cs typeface="Calibri"/>
              </a:rPr>
              <a:t>Communities can assist in identifying areas for improvements (e.g., air filtration, tree planting, beautification)</a:t>
            </a:r>
            <a:endParaRPr lang="en-US"/>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3229360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2499839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b="1">
              <a:cs typeface="Calibri"/>
            </a:endParaRPr>
          </a:p>
          <a:p>
            <a:r>
              <a:rPr lang="en-US" b="1"/>
              <a:t>Name</a:t>
            </a:r>
            <a:endParaRPr lang="en-US">
              <a:cs typeface="Calibri"/>
            </a:endParaRPr>
          </a:p>
          <a:p>
            <a:r>
              <a:rPr lang="en-US" b="1"/>
              <a:t>Organization</a:t>
            </a:r>
            <a:endParaRPr lang="en-US"/>
          </a:p>
          <a:p>
            <a:r>
              <a:rPr lang="en-US"/>
              <a:t>Gloria Roberts, Caltrans </a:t>
            </a:r>
            <a:endParaRPr lang="en-US">
              <a:cs typeface="Calibri"/>
            </a:endParaRPr>
          </a:p>
          <a:p>
            <a:r>
              <a:rPr lang="en-US"/>
              <a:t>Dan Rodman, City of LA </a:t>
            </a:r>
            <a:endParaRPr lang="en-US">
              <a:cs typeface="Calibri"/>
            </a:endParaRPr>
          </a:p>
          <a:p>
            <a:r>
              <a:rPr lang="en-US"/>
              <a:t>Michael </a:t>
            </a:r>
            <a:r>
              <a:rPr lang="en-US" err="1"/>
              <a:t>Samulon</a:t>
            </a:r>
            <a:r>
              <a:rPr lang="en-US"/>
              <a:t>, City of LA </a:t>
            </a:r>
            <a:endParaRPr lang="en-US">
              <a:cs typeface="Calibri"/>
            </a:endParaRPr>
          </a:p>
          <a:p>
            <a:r>
              <a:rPr lang="en-US"/>
              <a:t>Chris Chavez, Coalition for Clean Air </a:t>
            </a:r>
            <a:endParaRPr lang="en-US">
              <a:cs typeface="Calibri"/>
            </a:endParaRPr>
          </a:p>
          <a:p>
            <a:r>
              <a:rPr lang="en-US"/>
              <a:t>Dr. Joe </a:t>
            </a:r>
            <a:r>
              <a:rPr lang="en-US" err="1"/>
              <a:t>Lyou</a:t>
            </a:r>
            <a:r>
              <a:rPr lang="en-US"/>
              <a:t> , Coalition for Clean Air </a:t>
            </a:r>
            <a:endParaRPr lang="en-US">
              <a:cs typeface="Calibri"/>
            </a:endParaRPr>
          </a:p>
          <a:p>
            <a:r>
              <a:rPr lang="en-US"/>
              <a:t>Kareem Gongora , Coalition for Clean Air </a:t>
            </a:r>
            <a:endParaRPr lang="en-US">
              <a:cs typeface="Calibri"/>
            </a:endParaRPr>
          </a:p>
          <a:p>
            <a:r>
              <a:rPr lang="en-US"/>
              <a:t>Ambar Rivera , Communities for a Better Environment </a:t>
            </a:r>
            <a:endParaRPr lang="en-US">
              <a:cs typeface="Calibri"/>
            </a:endParaRPr>
          </a:p>
          <a:p>
            <a:r>
              <a:rPr lang="en-US"/>
              <a:t>Jennifer </a:t>
            </a:r>
            <a:r>
              <a:rPr lang="en-US" err="1"/>
              <a:t>Ganata</a:t>
            </a:r>
            <a:r>
              <a:rPr lang="en-US"/>
              <a:t> , Communities for a Better Environment </a:t>
            </a:r>
            <a:endParaRPr lang="en-US">
              <a:cs typeface="Calibri"/>
            </a:endParaRPr>
          </a:p>
          <a:p>
            <a:r>
              <a:rPr lang="en-US"/>
              <a:t>Jocelyn Del Real , East Yard Communities for Environmental Justice </a:t>
            </a:r>
            <a:endParaRPr lang="en-US">
              <a:cs typeface="Calibri"/>
            </a:endParaRPr>
          </a:p>
          <a:p>
            <a:r>
              <a:rPr lang="en-US"/>
              <a:t>Laura Cortez , East Yard Communities for Environmental Justice </a:t>
            </a:r>
            <a:endParaRPr lang="en-US">
              <a:cs typeface="Calibri"/>
            </a:endParaRPr>
          </a:p>
          <a:p>
            <a:r>
              <a:rPr lang="en-US"/>
              <a:t>Lilly O'Brien , LA County Supervisor Holly Mitchell </a:t>
            </a:r>
            <a:endParaRPr lang="en-US">
              <a:cs typeface="Calibri"/>
            </a:endParaRPr>
          </a:p>
          <a:p>
            <a:r>
              <a:rPr lang="en-US"/>
              <a:t>Viviana Gomez , LA County Supervisor Janice Hahn </a:t>
            </a:r>
            <a:endParaRPr lang="en-US">
              <a:cs typeface="Calibri"/>
            </a:endParaRPr>
          </a:p>
          <a:p>
            <a:r>
              <a:rPr lang="en-US"/>
              <a:t>Sylvia Betancourt , Long Beach Alliance for Children with Asthma</a:t>
            </a:r>
            <a:endParaRPr lang="en-US">
              <a:cs typeface="Calibri"/>
            </a:endParaRPr>
          </a:p>
          <a:p>
            <a:r>
              <a:rPr lang="en-US"/>
              <a:t>Najah Louis , National Resources Defense Council </a:t>
            </a:r>
            <a:endParaRPr lang="en-US">
              <a:cs typeface="Calibri"/>
            </a:endParaRPr>
          </a:p>
          <a:p>
            <a:pPr>
              <a:lnSpc>
                <a:spcPct val="90000"/>
              </a:lnSpc>
              <a:spcBef>
                <a:spcPts val="1000"/>
              </a:spcBef>
              <a:buFont typeface="Arial"/>
            </a:pPr>
            <a:endParaRPr lang="en-US" b="1">
              <a:cs typeface="Calibri"/>
            </a:endParaRPr>
          </a:p>
          <a:p>
            <a:pPr marL="171450" indent="-171450">
              <a:lnSpc>
                <a:spcPct val="90000"/>
              </a:lnSpc>
              <a:spcBef>
                <a:spcPts val="1000"/>
              </a:spcBef>
              <a:buFont typeface="Arial"/>
              <a:buChar char="•"/>
            </a:pPr>
            <a:endParaRPr lang="en-US" b="1">
              <a:cs typeface="Calibri"/>
            </a:endParaRPr>
          </a:p>
          <a:p>
            <a:pPr marL="171450" indent="-171450">
              <a:lnSpc>
                <a:spcPct val="90000"/>
              </a:lnSpc>
              <a:spcBef>
                <a:spcPts val="1000"/>
              </a:spcBef>
              <a:buFont typeface="Arial"/>
              <a:buChar char="•"/>
            </a:pPr>
            <a:endParaRPr lang="en-US" b="1"/>
          </a:p>
          <a:p>
            <a:pPr marL="171450" indent="-171450">
              <a:lnSpc>
                <a:spcPct val="90000"/>
              </a:lnSpc>
              <a:spcBef>
                <a:spcPts val="1000"/>
              </a:spcBef>
              <a:buFont typeface="Arial"/>
              <a:buChar char="•"/>
            </a:pPr>
            <a:r>
              <a:rPr lang="en-US" b="1"/>
              <a:t>Community Engagement</a:t>
            </a:r>
            <a:endParaRPr lang="en-US">
              <a:cs typeface="Calibri"/>
            </a:endParaRPr>
          </a:p>
          <a:p>
            <a:pPr marL="171450" indent="-171450">
              <a:lnSpc>
                <a:spcPct val="90000"/>
              </a:lnSpc>
              <a:spcBef>
                <a:spcPts val="1000"/>
              </a:spcBef>
              <a:buFont typeface="Arial"/>
              <a:buChar char="•"/>
            </a:pPr>
            <a:r>
              <a:rPr lang="en-US"/>
              <a:t>Facilitate conversations with truck drivers to gain perspective of their experience and needs.</a:t>
            </a:r>
            <a:endParaRPr lang="en-US">
              <a:cs typeface="Calibri"/>
            </a:endParaRPr>
          </a:p>
          <a:p>
            <a:pPr marL="171450" indent="-171450">
              <a:lnSpc>
                <a:spcPct val="90000"/>
              </a:lnSpc>
              <a:spcBef>
                <a:spcPts val="1000"/>
              </a:spcBef>
              <a:buFont typeface="Arial"/>
              <a:buChar char="•"/>
            </a:pPr>
            <a:r>
              <a:rPr lang="en-US"/>
              <a:t>Build focus groups with independent owners &amp; operators to get their input; put together the plan to create proposals for grant funding opportunities. </a:t>
            </a:r>
            <a:r>
              <a:rPr lang="en-US" i="1"/>
              <a:t>(Laura Cortez, EYCEJ)</a:t>
            </a:r>
            <a:endParaRPr lang="en-US"/>
          </a:p>
          <a:p>
            <a:pPr marL="171450" indent="-171450">
              <a:lnSpc>
                <a:spcPct val="90000"/>
              </a:lnSpc>
              <a:spcBef>
                <a:spcPts val="1000"/>
              </a:spcBef>
              <a:buFont typeface="Arial"/>
              <a:buChar char="•"/>
            </a:pPr>
            <a:r>
              <a:rPr lang="en-US"/>
              <a:t>Work with schools, community centers, and parks along the corridor to engage with the key local stakeholders to work on outreach strategies. </a:t>
            </a:r>
            <a:r>
              <a:rPr lang="en-US" i="1"/>
              <a:t>(Sylvia Betancourt, LBACA)</a:t>
            </a:r>
            <a:endParaRPr lang="en-US"/>
          </a:p>
          <a:p>
            <a:pPr marL="171450" indent="-171450">
              <a:lnSpc>
                <a:spcPct val="90000"/>
              </a:lnSpc>
              <a:spcBef>
                <a:spcPts val="1000"/>
              </a:spcBef>
              <a:buFont typeface="Arial"/>
              <a:buChar char="•"/>
            </a:pPr>
            <a:r>
              <a:rPr lang="en-US"/>
              <a:t>Create funding mechanisms with local municipalities to build these local public electrification locations and create a fund to support this initiative. </a:t>
            </a:r>
            <a:r>
              <a:rPr lang="en-US" i="1"/>
              <a:t>(Kareem Gongora, CCA)</a:t>
            </a:r>
            <a:endParaRPr lang="en-US"/>
          </a:p>
          <a:p>
            <a:pPr marL="171450" indent="-171450">
              <a:lnSpc>
                <a:spcPct val="90000"/>
              </a:lnSpc>
              <a:spcBef>
                <a:spcPts val="1000"/>
              </a:spcBef>
              <a:buFont typeface="Arial"/>
              <a:buChar char="•"/>
            </a:pPr>
            <a:r>
              <a:rPr lang="en-US" b="1"/>
              <a:t>Safety Measures</a:t>
            </a:r>
            <a:endParaRPr lang="en-US"/>
          </a:p>
          <a:p>
            <a:pPr marL="171450" indent="-171450">
              <a:lnSpc>
                <a:spcPct val="90000"/>
              </a:lnSpc>
              <a:spcBef>
                <a:spcPts val="1000"/>
              </a:spcBef>
              <a:buFont typeface="Arial"/>
              <a:buChar char="•"/>
            </a:pPr>
            <a:r>
              <a:rPr lang="en-US"/>
              <a:t>Prioritize efforts to improve impacted areas and work with local agencies to provide resources to those communities. </a:t>
            </a:r>
            <a:r>
              <a:rPr lang="en-US" i="1"/>
              <a:t>(Laura Cortez, EYCEJ)</a:t>
            </a:r>
            <a:endParaRPr lang="en-US"/>
          </a:p>
          <a:p>
            <a:pPr marL="171450" indent="-171450">
              <a:lnSpc>
                <a:spcPct val="90000"/>
              </a:lnSpc>
              <a:spcBef>
                <a:spcPts val="1000"/>
              </a:spcBef>
              <a:buFont typeface="Arial"/>
              <a:buChar char="•"/>
            </a:pPr>
            <a:r>
              <a:rPr lang="en-US"/>
              <a:t>Implementing plans to divert traffic from sensitive receptors and minimize impact on communities is key. </a:t>
            </a:r>
            <a:r>
              <a:rPr lang="en-US" i="1"/>
              <a:t>(Sylvia Betancourt, EYCEJ)</a:t>
            </a:r>
            <a:endParaRPr lang="en-US"/>
          </a:p>
          <a:p>
            <a:pPr marL="171450" indent="-171450">
              <a:lnSpc>
                <a:spcPct val="90000"/>
              </a:lnSpc>
              <a:spcBef>
                <a:spcPts val="1000"/>
              </a:spcBef>
              <a:buFont typeface="Arial"/>
              <a:buChar char="•"/>
            </a:pPr>
            <a:r>
              <a:rPr lang="en-US"/>
              <a:t>Conduct route studies revolving around identifying exposure on routes and how we can re-route truck to improve the air quality in those areas that are most impacted. (</a:t>
            </a:r>
            <a:r>
              <a:rPr lang="en-US" i="1"/>
              <a:t>(Ambar Rivera, CBE)</a:t>
            </a:r>
            <a:endParaRPr lang="en-US"/>
          </a:p>
          <a:p>
            <a:pPr marL="171450" indent="-171450">
              <a:lnSpc>
                <a:spcPct val="90000"/>
              </a:lnSpc>
              <a:spcBef>
                <a:spcPts val="1000"/>
              </a:spcBef>
              <a:buFont typeface="Arial"/>
              <a:buChar char="•"/>
            </a:pPr>
            <a:r>
              <a:rPr lang="en-US" b="1">
                <a:ea typeface="Calibri"/>
                <a:cs typeface="Calibri"/>
              </a:rPr>
              <a:t>Location Priorities</a:t>
            </a:r>
          </a:p>
          <a:p>
            <a:pPr marL="171450" indent="-171450">
              <a:lnSpc>
                <a:spcPct val="90000"/>
              </a:lnSpc>
              <a:spcBef>
                <a:spcPts val="1000"/>
              </a:spcBef>
              <a:buFont typeface="Arial"/>
              <a:buChar char="•"/>
            </a:pPr>
            <a:r>
              <a:rPr lang="en-US"/>
              <a:t>Leverage understanding of current truck movements, where they refuel, etc. </a:t>
            </a:r>
            <a:r>
              <a:rPr lang="en-US" i="1"/>
              <a:t>(Michael Ippoliti, Volvo)</a:t>
            </a:r>
            <a:endParaRPr lang="en-US"/>
          </a:p>
          <a:p>
            <a:pPr marL="171450" indent="-171450">
              <a:lnSpc>
                <a:spcPct val="90000"/>
              </a:lnSpc>
              <a:spcBef>
                <a:spcPts val="1000"/>
              </a:spcBef>
              <a:buFont typeface="Arial"/>
              <a:buChar char="•"/>
            </a:pPr>
            <a:r>
              <a:rPr lang="en-US"/>
              <a:t>Identify real estate first. It is more difficult to identify an acre or more of land in this region. The location should have amenities for drivers. </a:t>
            </a:r>
            <a:r>
              <a:rPr lang="en-US" i="1"/>
              <a:t>(Ian Hostetler, Electrify America)</a:t>
            </a:r>
            <a:endParaRPr lang="en-US"/>
          </a:p>
          <a:p>
            <a:pPr marL="171450" indent="-171450">
              <a:lnSpc>
                <a:spcPct val="90000"/>
              </a:lnSpc>
              <a:spcBef>
                <a:spcPts val="1000"/>
              </a:spcBef>
              <a:buFont typeface="Arial"/>
              <a:buChar char="•"/>
            </a:pPr>
            <a:r>
              <a:rPr lang="en-US"/>
              <a:t>Multiple sites may best serve the needs of drivers. A single mega-site could require drivers to go out of their way and increase traffic. </a:t>
            </a:r>
            <a:r>
              <a:rPr lang="en-US" i="1"/>
              <a:t>(Rustam Kocher, </a:t>
            </a:r>
            <a:r>
              <a:rPr lang="en-US" i="1" err="1"/>
              <a:t>WattEV</a:t>
            </a:r>
            <a:r>
              <a:rPr lang="en-US" i="1"/>
              <a:t>)</a:t>
            </a:r>
            <a:endParaRPr lang="en-US"/>
          </a:p>
          <a:p>
            <a:pPr marL="171450" indent="-171450">
              <a:lnSpc>
                <a:spcPct val="90000"/>
              </a:lnSpc>
              <a:spcBef>
                <a:spcPts val="1000"/>
              </a:spcBef>
              <a:buFont typeface="Arial"/>
              <a:buChar char="•"/>
            </a:pPr>
            <a:r>
              <a:rPr lang="en-US"/>
              <a:t>Smaller stations spread out will decrease the impacts that the larger facility would cause. </a:t>
            </a:r>
            <a:br>
              <a:rPr lang="en-US">
                <a:cs typeface="+mn-lt"/>
              </a:rPr>
            </a:br>
            <a:r>
              <a:rPr lang="en-US"/>
              <a:t>(Viviana Gomez, LA County) </a:t>
            </a:r>
            <a:endParaRPr lang="en-US">
              <a:cs typeface="Calibri"/>
            </a:endParaRPr>
          </a:p>
          <a:p>
            <a:pPr marL="171450" indent="-171450">
              <a:lnSpc>
                <a:spcPct val="90000"/>
              </a:lnSpc>
              <a:spcBef>
                <a:spcPts val="1000"/>
              </a:spcBef>
              <a:buFont typeface="Arial"/>
              <a:buChar char="•"/>
            </a:pPr>
            <a:r>
              <a:rPr lang="en-US"/>
              <a:t>Local jurisdictions need to be engaged in discussions about siting, permitting, utilities, access, etc. </a:t>
            </a:r>
            <a:r>
              <a:rPr lang="en-US" i="1"/>
              <a:t>(Nancy Pfeffer, Gateway Cities COG)</a:t>
            </a:r>
            <a:endParaRPr lang="en-US"/>
          </a:p>
          <a:p>
            <a:pPr marL="171450" indent="-171450">
              <a:lnSpc>
                <a:spcPct val="90000"/>
              </a:lnSpc>
              <a:spcBef>
                <a:spcPts val="1000"/>
              </a:spcBef>
              <a:buFont typeface="Arial"/>
              <a:buChar char="•"/>
            </a:pPr>
            <a:r>
              <a:rPr lang="en-US"/>
              <a:t>Zoning classifications will determine potential sites; use mapping tools to identify pollution pockets; mitigate impacts to roads and sensitive receptors. </a:t>
            </a:r>
            <a:r>
              <a:rPr lang="en-US" i="1"/>
              <a:t>(Kareem Gongora, CCA)</a:t>
            </a:r>
            <a:r>
              <a:rPr lang="en-US"/>
              <a:t> </a:t>
            </a:r>
            <a:endParaRPr lang="en-US">
              <a:ea typeface="Calibri"/>
              <a:cs typeface="Calibri"/>
            </a:endParaRP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ea typeface="Calibri"/>
              <a:cs typeface="Calibri"/>
            </a:endParaRPr>
          </a:p>
          <a:p>
            <a:pPr marL="342900" indent="-342900">
              <a:buFont typeface="Arial,Sans-Serif"/>
              <a:buChar char="•"/>
            </a:pPr>
            <a:endParaRPr lang="en-US" i="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554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Michael</a:t>
            </a:r>
          </a:p>
          <a:p>
            <a:pPr defTabSz="881390">
              <a:defRPr/>
            </a:pPr>
            <a:endParaRPr lang="en-US">
              <a:cs typeface="Calibri"/>
            </a:endParaRPr>
          </a:p>
          <a:p>
            <a:pPr defTabSz="881390">
              <a:defRPr/>
            </a:pPr>
            <a:r>
              <a:rPr lang="en-US">
                <a:cs typeface="Calibri"/>
              </a:rPr>
              <a:t>0218 Air Quality Monitoring Stations</a:t>
            </a:r>
          </a:p>
          <a:p>
            <a:pPr defTabSz="881390">
              <a:defRPr/>
            </a:pPr>
            <a:r>
              <a:rPr lang="en-US"/>
              <a:t>0191 </a:t>
            </a:r>
            <a:r>
              <a:rPr lang="en-US">
                <a:cs typeface="Calibri"/>
              </a:rPr>
              <a:t>Zero Emission Infrastructure for Autos </a:t>
            </a:r>
          </a:p>
          <a:p>
            <a:pPr defTabSz="881390">
              <a:defRPr/>
            </a:pPr>
            <a:r>
              <a:rPr lang="en-US">
                <a:cs typeface="Calibri"/>
              </a:rPr>
              <a:t>0134 LB-ELA Corridor Energy Reduction / GHG Reductions Program – ZET program is focused on a specific intent (to advance deployment of ZE infrastructure). Rather than incorporating all these unrelated benefits, we want to include other programs that specifically include those benefits within the overall LB-ELA CMIP</a:t>
            </a:r>
          </a:p>
          <a:p>
            <a:pPr defTabSz="881390">
              <a:defRPr/>
            </a:pPr>
            <a:r>
              <a:rPr lang="en-US">
                <a:cs typeface="Calibri"/>
              </a:rPr>
              <a:t>0113 Urban Greening</a:t>
            </a:r>
          </a:p>
          <a:p>
            <a:pPr defTabSz="881390">
              <a:defRPr/>
            </a:pPr>
            <a:endParaRPr lang="en-US">
              <a:cs typeface="Calibri"/>
            </a:endParaRPr>
          </a:p>
          <a:p>
            <a:pPr defTabSz="881390">
              <a:defRPr/>
            </a:pPr>
            <a:r>
              <a:rPr lang="en-US">
                <a:cs typeface="Calibri"/>
              </a:rPr>
              <a:t>Traffic signal upgrades and synchronization throughout various cities</a:t>
            </a:r>
          </a:p>
          <a:p>
            <a:pPr defTabSz="881390">
              <a:defRPr/>
            </a:pPr>
            <a:endParaRPr lang="en-US">
              <a:cs typeface="Calibri"/>
            </a:endParaRPr>
          </a:p>
          <a:p>
            <a:pPr defTabSz="881390">
              <a:defRPr/>
            </a:pPr>
            <a:r>
              <a:rPr lang="en-US">
                <a:cs typeface="Calibri"/>
              </a:rPr>
              <a:t>0202 Traffic Calming – Corridor wide program to implement traffic calming features throughout the corridor. Program would provide resources throughout the corridor as needed. (e.g. truck restrictions)</a:t>
            </a:r>
          </a:p>
          <a:p>
            <a:pPr defTabSz="881390">
              <a:defRPr/>
            </a:pPr>
            <a:endParaRPr lang="en-US">
              <a:cs typeface="Calibri"/>
            </a:endParaRPr>
          </a:p>
          <a:p>
            <a:pPr defTabSz="881390">
              <a:defRPr/>
            </a:pPr>
            <a:r>
              <a:rPr lang="en-US">
                <a:cs typeface="Calibri"/>
              </a:rPr>
              <a:t>0186 Economic Stabilization Policies – Work with cities, </a:t>
            </a:r>
            <a:r>
              <a:rPr lang="en-US" err="1">
                <a:cs typeface="Calibri"/>
              </a:rPr>
              <a:t>COunty</a:t>
            </a:r>
            <a:r>
              <a:rPr lang="en-US">
                <a:cs typeface="Calibri"/>
              </a:rPr>
              <a:t> of LA, and public agencies to propose and pass stabilizations policies to support disadvantaged communities, provide grant writing assistance to secure needed funding</a:t>
            </a:r>
          </a:p>
          <a:p>
            <a:pPr defTabSz="881390">
              <a:defRPr/>
            </a:pPr>
            <a:endParaRPr lang="en-US">
              <a:cs typeface="Calibri"/>
            </a:endParaRPr>
          </a:p>
          <a:p>
            <a:pPr defTabSz="881390">
              <a:defRPr/>
            </a:pPr>
            <a:r>
              <a:rPr lang="en-US">
                <a:cs typeface="Calibri"/>
              </a:rPr>
              <a:t>0195 Targeted Hire Programs – support the development of targeted and local hire programs to increase the share of public dollars devoted to local job creation</a:t>
            </a:r>
          </a:p>
          <a:p>
            <a:pPr defTabSz="881390">
              <a:defRPr/>
            </a:pPr>
            <a:endParaRPr lang="en-US">
              <a:cs typeface="Calibri"/>
            </a:endParaRPr>
          </a:p>
          <a:p>
            <a:pPr defTabSz="881390">
              <a:defRPr/>
            </a:pPr>
            <a:r>
              <a:rPr lang="en-US">
                <a:cs typeface="Calibri"/>
              </a:rPr>
              <a:t>0196 Employment/Recruitment Initiatives – Partner with public agencies, large employers, and local businesses to conduct recruitment at locations within the LB-ELA Corridor (including job fairs and workshops)</a:t>
            </a:r>
          </a:p>
          <a:p>
            <a:pPr defTabSz="881390">
              <a:defRPr/>
            </a:pPr>
            <a:endParaRPr lang="en-US">
              <a:cs typeface="Calibri"/>
            </a:endParaRPr>
          </a:p>
          <a:p>
            <a:pPr defTabSz="881390">
              <a:defRPr/>
            </a:pPr>
            <a:r>
              <a:rPr lang="en-US">
                <a:cs typeface="Calibri"/>
              </a:rPr>
              <a:t>0197 Vocational Educational Programs</a:t>
            </a:r>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2818313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Michael</a:t>
            </a:r>
          </a:p>
          <a:p>
            <a:pPr marL="0" marR="0" lvl="0" indent="0" algn="l" defTabSz="914400">
              <a:lnSpc>
                <a:spcPct val="107000"/>
              </a:lnSpc>
              <a:spcBef>
                <a:spcPts val="0"/>
              </a:spcBef>
              <a:spcAft>
                <a:spcPts val="800"/>
              </a:spcAft>
              <a:buClrTx/>
              <a:buSzTx/>
              <a:buFontTx/>
              <a:buNone/>
              <a:tabLst/>
              <a:defRPr/>
            </a:pPr>
            <a:endParaRPr lang="en-US" sz="1800" b="1">
              <a:effectLst/>
              <a:latin typeface="Calibri"/>
              <a:ea typeface="Calibri" panose="020F0502020204030204" pitchFamily="34" charset="0"/>
              <a:cs typeface="Calibri"/>
            </a:endParaRPr>
          </a:p>
          <a:p>
            <a:pPr marL="0" marR="0">
              <a:lnSpc>
                <a:spcPct val="107000"/>
              </a:lnSpc>
              <a:spcBef>
                <a:spcPts val="0"/>
              </a:spcBef>
              <a:spcAft>
                <a:spcPts val="800"/>
              </a:spcAft>
            </a:pPr>
            <a:r>
              <a:rPr lang="en-US" sz="1100" b="0">
                <a:effectLst/>
                <a:latin typeface="Calibri"/>
                <a:ea typeface="Calibri" panose="020F0502020204030204" pitchFamily="34" charset="0"/>
                <a:cs typeface="Calibri"/>
              </a:rPr>
              <a:t>Kinds of performance measures and desired outcomes-Inflation Reduction Act-associated with EV’s</a:t>
            </a: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Workforce Development and Jobs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1.2-1.3 million jobs in 2030, net increase</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Increase per capita income by $4,000/</a:t>
            </a:r>
            <a:r>
              <a:rPr lang="en-US" sz="1100" err="1">
                <a:effectLst/>
                <a:latin typeface="Calibri"/>
                <a:ea typeface="Calibri" panose="020F0502020204030204" pitchFamily="34" charset="0"/>
                <a:cs typeface="Calibri"/>
              </a:rPr>
              <a:t>yr</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Significantly growing new manufacturing and deploying infrastructure</a:t>
            </a: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Environmental, Public Health Benefits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 gigaton of reduction in GHG emissions by 2030 (10x positive climate impact than any other US legislation)</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3 groups have done modeling</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a:ea typeface="Calibri" panose="020F0502020204030204" pitchFamily="34" charset="0"/>
                <a:cs typeface="Calibri"/>
              </a:rPr>
              <a:t>Landing on 40% reduction in GHG emissions in 2030 relative to 2005</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Reduce emissions from particulates, sox, </a:t>
            </a:r>
            <a:r>
              <a:rPr lang="en-US" sz="1100" err="1">
                <a:effectLst/>
                <a:latin typeface="Calibri"/>
                <a:ea typeface="Calibri" panose="020F0502020204030204" pitchFamily="34" charset="0"/>
                <a:cs typeface="Calibri"/>
              </a:rPr>
              <a:t>nox</a:t>
            </a:r>
            <a:endParaRPr lang="en-US" sz="1100">
              <a:effectLst/>
              <a:latin typeface="Calibri"/>
              <a:ea typeface="Calibri" panose="020F0502020204030204" pitchFamily="34" charset="0"/>
              <a:cs typeface="Calibri"/>
            </a:endParaRP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4,000 avoided premature deaths by 2030 (just in 2030), grows over time</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100,000 avoided asthma attacks annually by 2030, most in young children</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Benefits tend to be in communities of color (more heavily concentrated)</a:t>
            </a:r>
          </a:p>
          <a:p>
            <a:pPr marL="742950" marR="0" lvl="1" indent="-28575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$80/</a:t>
            </a:r>
            <a:r>
              <a:rPr lang="en-US" sz="1100" err="1">
                <a:effectLst/>
                <a:latin typeface="Calibri"/>
                <a:ea typeface="Calibri" panose="020F0502020204030204" pitchFamily="34" charset="0"/>
                <a:cs typeface="Calibri"/>
              </a:rPr>
              <a:t>yr</a:t>
            </a:r>
            <a:r>
              <a:rPr lang="en-US" sz="1100">
                <a:effectLst/>
                <a:latin typeface="Calibri"/>
                <a:ea typeface="Calibri" panose="020F0502020204030204" pitchFamily="34" charset="0"/>
                <a:cs typeface="Calibri"/>
              </a:rPr>
              <a:t> in reduced household energy costs by 2030</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a:buFont typeface="Symbol" panose="05050102010706020507" pitchFamily="18" charset="2"/>
              <a:buChar char="•"/>
            </a:pPr>
            <a:r>
              <a:rPr lang="en-US"/>
              <a:t>More than 20,000 Americans die prematurely each year as a result of motor vehicle pollution on our roads and highways. These impacts disproportionately affect people of color and low-income families</a:t>
            </a:r>
            <a:endParaRPr lang="en-US">
              <a:cs typeface="Calibri"/>
            </a:endParaRPr>
          </a:p>
          <a:p>
            <a:pPr>
              <a:buFont typeface="Symbol" panose="05050102010706020507" pitchFamily="18" charset="2"/>
              <a:buChar char="•"/>
            </a:pPr>
            <a:r>
              <a:rPr lang="en-US"/>
              <a:t>America’s heavy-duty trucks and buses are responsible for over 420MM tons of climate pollution</a:t>
            </a:r>
            <a:endParaRPr lang="en-US">
              <a:cs typeface="Calibri"/>
            </a:endParaRPr>
          </a:p>
          <a:p>
            <a:pPr>
              <a:buFont typeface="Symbol" panose="05050102010706020507" pitchFamily="18" charset="2"/>
              <a:buChar char="•"/>
            </a:pPr>
            <a:r>
              <a:rPr lang="en-US"/>
              <a:t>Air pollution standards that ensure all new heavy-duty trucks and buses sold for urban and community use are zero-emitting by 2035, and all such vehicles sold are zero-emission by 2040, would:</a:t>
            </a:r>
            <a:endParaRPr lang="en-US">
              <a:cs typeface="Calibri"/>
            </a:endParaRPr>
          </a:p>
          <a:p>
            <a:pPr lvl="1">
              <a:buFont typeface="Courier New" panose="05050102010706020507" pitchFamily="18" charset="2"/>
              <a:buChar char="○"/>
            </a:pPr>
            <a:r>
              <a:rPr lang="en-US"/>
              <a:t>Prevent over 57,000 premature deaths by 2050</a:t>
            </a:r>
            <a:endParaRPr lang="en-US">
              <a:cs typeface="Calibri"/>
            </a:endParaRPr>
          </a:p>
          <a:p>
            <a:pPr lvl="1">
              <a:buFont typeface="Courier New" panose="05050102010706020507" pitchFamily="18" charset="2"/>
              <a:buChar char="○"/>
            </a:pPr>
            <a:r>
              <a:rPr lang="en-US"/>
              <a:t>Eliminate more than 4.7 billion metric tons of climate pollution by 2050</a:t>
            </a:r>
            <a:endParaRPr lang="en-US">
              <a:cs typeface="Calibri"/>
            </a:endParaRPr>
          </a:p>
          <a:p>
            <a:pPr lvl="1">
              <a:buFont typeface="Courier New" panose="05050102010706020507" pitchFamily="18" charset="2"/>
              <a:buChar char="○"/>
            </a:pPr>
            <a:r>
              <a:rPr lang="en-US"/>
              <a:t>Significantly reduce NOx by more than 10 million tons by 2050 </a:t>
            </a:r>
            <a:endParaRPr lang="en-US">
              <a:cs typeface="Calibri"/>
            </a:endParaRPr>
          </a:p>
          <a:p>
            <a:pPr lvl="1">
              <a:buFont typeface="Courier New" panose="05050102010706020507" pitchFamily="18" charset="2"/>
              <a:buChar char="○"/>
            </a:pPr>
            <a:r>
              <a:rPr lang="en-US"/>
              <a:t>Reduce particulate pollution by a total of nearly 200,000 tons by 2050</a:t>
            </a:r>
            <a:endParaRPr lang="en-US">
              <a:cs typeface="Calibri"/>
            </a:endParaRPr>
          </a:p>
          <a:p>
            <a:pPr lvl="1">
              <a:buFont typeface="Courier New" panose="05050102010706020507" pitchFamily="18" charset="2"/>
              <a:buChar char="○"/>
            </a:pPr>
            <a:r>
              <a:rPr lang="en-US"/>
              <a:t>Save $485 billion in health and environmental benefits as a result of pollution reductions</a:t>
            </a:r>
            <a:endParaRPr lang="en-US">
              <a:cs typeface="Calibri"/>
            </a:endParaRP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0" marR="0">
              <a:lnSpc>
                <a:spcPct val="107000"/>
              </a:lnSpc>
              <a:spcBef>
                <a:spcPts val="0"/>
              </a:spcBef>
              <a:spcAft>
                <a:spcPts val="800"/>
              </a:spcAft>
            </a:pPr>
            <a:r>
              <a:rPr lang="en-US" sz="1100">
                <a:effectLst/>
                <a:latin typeface="Calibri"/>
                <a:ea typeface="Calibri" panose="020F0502020204030204" pitchFamily="34" charset="0"/>
                <a:cs typeface="Calibri"/>
              </a:rPr>
              <a:t> </a:t>
            </a: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274658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Aryeh</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6717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Aryeh</a:t>
            </a:r>
          </a:p>
          <a:p>
            <a:endParaRPr lang="en-US"/>
          </a:p>
          <a:p>
            <a:r>
              <a:rPr lang="en-US"/>
              <a:t>Add reminder about EFCs to slide or talking points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307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Aryeh</a:t>
            </a:r>
          </a:p>
          <a:p>
            <a:endParaRPr lang="en-US"/>
          </a:p>
          <a:p>
            <a:r>
              <a:rPr lang="en-US"/>
              <a:t>Add reminder about EFCs to slide or talking points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84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Aryeh</a:t>
            </a:r>
          </a:p>
          <a:p>
            <a:endParaRPr lang="en-US"/>
          </a:p>
          <a:p>
            <a:r>
              <a:rPr lang="en-US"/>
              <a:t>Add reminder about EFCs to slide or talking points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145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 Susan A.</a:t>
            </a:r>
          </a:p>
          <a:p>
            <a:pPr defTabSz="881390">
              <a:defRPr/>
            </a:pPr>
            <a:endParaRPr lang="en-US">
              <a:cs typeface="Calibri"/>
            </a:endParaRPr>
          </a:p>
          <a:p>
            <a:pPr defTabSz="881390">
              <a:defRPr/>
            </a:pPr>
            <a:r>
              <a:rPr lang="en-US">
                <a:cs typeface="Calibri"/>
              </a:rPr>
              <a:t>0218 Air Quality Monitoring Stations</a:t>
            </a:r>
            <a:endParaRPr lang="en-US"/>
          </a:p>
          <a:p>
            <a:pPr defTabSz="881390">
              <a:defRPr/>
            </a:pPr>
            <a:r>
              <a:rPr lang="en-US"/>
              <a:t>0191 </a:t>
            </a:r>
            <a:r>
              <a:rPr lang="en-US">
                <a:cs typeface="Calibri"/>
              </a:rPr>
              <a:t>Zero Emission Infrastructure for Autos </a:t>
            </a:r>
          </a:p>
          <a:p>
            <a:pPr defTabSz="881390">
              <a:defRPr/>
            </a:pPr>
            <a:r>
              <a:rPr lang="en-US">
                <a:cs typeface="Calibri"/>
              </a:rPr>
              <a:t>0134 LB-ELA Corridor Energy Reduction / GHG Reductions Program – ZET program is focused on a specific intent (to advance deployment of ZE infrastructure). Rather than incorporating all these unrelated benefits, we want to include other programs that specifically include those benefits within the overall LB-ELA CMIP</a:t>
            </a:r>
          </a:p>
          <a:p>
            <a:pPr defTabSz="881390">
              <a:defRPr/>
            </a:pPr>
            <a:r>
              <a:rPr lang="en-US">
                <a:cs typeface="Calibri"/>
              </a:rPr>
              <a:t>0113 Urban Greening</a:t>
            </a:r>
          </a:p>
          <a:p>
            <a:pPr defTabSz="881390">
              <a:defRPr/>
            </a:pPr>
            <a:endParaRPr lang="en-US">
              <a:cs typeface="Calibri"/>
            </a:endParaRPr>
          </a:p>
          <a:p>
            <a:pPr defTabSz="881390">
              <a:defRPr/>
            </a:pPr>
            <a:r>
              <a:rPr lang="en-US">
                <a:cs typeface="Calibri"/>
              </a:rPr>
              <a:t>Traffic signal upgrades and synchronization throughout various cities</a:t>
            </a:r>
          </a:p>
          <a:p>
            <a:pPr defTabSz="881390">
              <a:defRPr/>
            </a:pPr>
            <a:endParaRPr lang="en-US">
              <a:cs typeface="Calibri"/>
            </a:endParaRPr>
          </a:p>
          <a:p>
            <a:pPr defTabSz="881390">
              <a:defRPr/>
            </a:pPr>
            <a:r>
              <a:rPr lang="en-US">
                <a:cs typeface="Calibri"/>
              </a:rPr>
              <a:t>0202 Traffic Calming – Corridor wide program to implement traffic calming features throughout the corridor. Program would provide resources throughout the corridor as needed. (e.g. truck restrictions)</a:t>
            </a:r>
          </a:p>
          <a:p>
            <a:pPr defTabSz="881390">
              <a:defRPr/>
            </a:pPr>
            <a:endParaRPr lang="en-US">
              <a:cs typeface="Calibri"/>
            </a:endParaRPr>
          </a:p>
          <a:p>
            <a:pPr defTabSz="881390">
              <a:defRPr/>
            </a:pPr>
            <a:r>
              <a:rPr lang="en-US">
                <a:cs typeface="Calibri"/>
              </a:rPr>
              <a:t>0186 Economic Stabilization Policies – Work with cities, County of LA, and public agencies to propose and pass stabilizations policies to support disadvantaged communities, provide grant writing assistance to secure needed funding</a:t>
            </a:r>
          </a:p>
          <a:p>
            <a:pPr defTabSz="881390">
              <a:defRPr/>
            </a:pPr>
            <a:endParaRPr lang="en-US">
              <a:cs typeface="Calibri"/>
            </a:endParaRPr>
          </a:p>
          <a:p>
            <a:pPr defTabSz="881390">
              <a:defRPr/>
            </a:pPr>
            <a:r>
              <a:rPr lang="en-US">
                <a:cs typeface="Calibri"/>
              </a:rPr>
              <a:t>0195 Targeted Hire Programs – support the development of targeted and local hire programs to increase the share of public dollars devoted to local job creation</a:t>
            </a:r>
          </a:p>
          <a:p>
            <a:pPr defTabSz="881390">
              <a:defRPr/>
            </a:pPr>
            <a:endParaRPr lang="en-US">
              <a:cs typeface="Calibri"/>
            </a:endParaRPr>
          </a:p>
          <a:p>
            <a:pPr defTabSz="881390">
              <a:defRPr/>
            </a:pPr>
            <a:r>
              <a:rPr lang="en-US">
                <a:cs typeface="Calibri"/>
              </a:rPr>
              <a:t>0196 Employment/Recruitment Initiatives – Partner with public agencies, large employers, and local businesses to conduct recruitment at locations within the LB-ELA Corridor (including job fairs and workshops)</a:t>
            </a:r>
          </a:p>
          <a:p>
            <a:pPr defTabSz="881390">
              <a:defRPr/>
            </a:pPr>
            <a:endParaRPr lang="en-US">
              <a:cs typeface="Calibri"/>
            </a:endParaRPr>
          </a:p>
          <a:p>
            <a:pPr defTabSz="881390">
              <a:defRPr/>
            </a:pPr>
            <a:r>
              <a:rPr lang="en-US">
                <a:cs typeface="Calibri"/>
              </a:rPr>
              <a:t>0197 Vocational Educational Programs</a:t>
            </a:r>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2753790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Michael</a:t>
            </a:r>
          </a:p>
          <a:p>
            <a:pPr>
              <a:defRPr/>
            </a:pPr>
            <a:endParaRPr lang="en-US">
              <a:cs typeface="Calibri"/>
            </a:endParaRPr>
          </a:p>
          <a:p>
            <a:pPr>
              <a:defRPr/>
            </a:pPr>
            <a:r>
              <a:rPr lang="en-US">
                <a:cs typeface="Calibri"/>
              </a:rPr>
              <a:t>Pull updated grant info from Metro June Board Report</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042470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Michael</a:t>
            </a:r>
            <a:endParaRPr lang="en-US"/>
          </a:p>
          <a:p>
            <a:pPr defTabSz="881390">
              <a:defRPr/>
            </a:pPr>
            <a:endParaRPr lang="en-US"/>
          </a:p>
          <a:p>
            <a:pPr defTabSz="881390">
              <a:defRPr/>
            </a:pPr>
            <a:r>
              <a:rPr lang="en-US"/>
              <a:t>The projects are as follows:</a:t>
            </a:r>
            <a:endParaRPr lang="en-US">
              <a:cs typeface="Calibri" panose="020F0502020204030204"/>
            </a:endParaRPr>
          </a:p>
          <a:p>
            <a:pPr defTabSz="881390">
              <a:defRPr/>
            </a:pPr>
            <a:r>
              <a:rPr lang="en-US"/>
              <a:t> </a:t>
            </a:r>
            <a:endParaRPr lang="en-US">
              <a:cs typeface="Calibri"/>
            </a:endParaRPr>
          </a:p>
          <a:p>
            <a:pPr marL="171450" indent="-171450" defTabSz="881390">
              <a:buFont typeface="Arial"/>
              <a:buChar char="•"/>
              <a:defRPr/>
            </a:pPr>
            <a:r>
              <a:rPr lang="en-US"/>
              <a:t>Southeast LA Transit Improvements Project — Metro PIPO project — Recommended award: $14.5 million — SB 1 Solutions for Congested Corridors Program (TCEP)</a:t>
            </a:r>
            <a:endParaRPr lang="en-US">
              <a:cs typeface="Calibri" panose="020F0502020204030204"/>
            </a:endParaRPr>
          </a:p>
          <a:p>
            <a:pPr marL="171450" indent="-171450" defTabSz="881390">
              <a:buFont typeface="Arial"/>
              <a:buChar char="•"/>
              <a:defRPr/>
            </a:pPr>
            <a:r>
              <a:rPr lang="en-US"/>
              <a:t>I-710 Integrated Corridor Management (ICM) Project — Metro PIPO project — Recommended award: $27.84 million — SB 1 Trade Corridor Enhancement Program</a:t>
            </a:r>
            <a:endParaRPr lang="en-US">
              <a:cs typeface="Calibri" panose="020F0502020204030204"/>
            </a:endParaRPr>
          </a:p>
          <a:p>
            <a:pPr marL="171450" indent="-171450" defTabSz="881390">
              <a:buFont typeface="Arial"/>
              <a:buChar char="•"/>
              <a:defRPr/>
            </a:pPr>
            <a:r>
              <a:rPr lang="en-US"/>
              <a:t>Green Port Gateway: Pier B Early Rail Project — Port of Long Beach project — Recommended for $70.442 million — SB 1 TCEP</a:t>
            </a:r>
            <a:endParaRPr lang="en-US">
              <a:cs typeface="Calibri" panose="020F0502020204030204"/>
            </a:endParaRPr>
          </a:p>
          <a:p>
            <a:pPr marL="171450" indent="-171450" defTabSz="881390">
              <a:buFont typeface="Arial"/>
              <a:buChar char="•"/>
              <a:defRPr/>
            </a:pPr>
            <a:r>
              <a:rPr lang="en-US"/>
              <a:t>Maritime Support Facility Access — Terminal Island Project — Port of Los Angeles project — Recommended for $14.936 million — SB 1 TCEP</a:t>
            </a:r>
            <a:endParaRPr lang="en-US">
              <a:cs typeface="Calibri"/>
            </a:endParaRPr>
          </a:p>
          <a:p>
            <a:pPr defTabSz="881390">
              <a:defRPr/>
            </a:pPr>
            <a:r>
              <a:rPr lang="en-US"/>
              <a:t> </a:t>
            </a:r>
            <a:endParaRPr lang="en-US">
              <a:cs typeface="Calibri"/>
            </a:endParaRPr>
          </a:p>
          <a:p>
            <a:pPr defTabSz="881390">
              <a:defRPr/>
            </a:pPr>
            <a:r>
              <a:rPr lang="en-US"/>
              <a:t>Total: </a:t>
            </a:r>
            <a:r>
              <a:rPr lang="en-US" b="1"/>
              <a:t>$127.718 million</a:t>
            </a:r>
            <a:endParaRPr lang="en-US"/>
          </a:p>
          <a:p>
            <a:pPr defTabSz="881390">
              <a:defRPr/>
            </a:pPr>
            <a:r>
              <a:rPr lang="en-US"/>
              <a:t> </a:t>
            </a:r>
            <a:endParaRPr lang="en-US">
              <a:cs typeface="Calibri"/>
            </a:endParaRPr>
          </a:p>
          <a:p>
            <a:pPr defTabSz="881390">
              <a:defRPr/>
            </a:pPr>
            <a:r>
              <a:rPr lang="en-US"/>
              <a:t>Additionally </a:t>
            </a:r>
            <a:r>
              <a:rPr lang="en-US" b="1"/>
              <a:t>$74.626</a:t>
            </a:r>
            <a:r>
              <a:rPr lang="en-US"/>
              <a:t> </a:t>
            </a:r>
            <a:r>
              <a:rPr lang="en-US" b="1"/>
              <a:t>million</a:t>
            </a:r>
            <a:r>
              <a:rPr lang="en-US"/>
              <a:t> in local Active Transportation Program (ATP) projects are recommended by SCAG for funding by the CTC.  These projects comprise 11 projects for implementation and 2 for planning in the jurisdictions of Carson (2), Cudahy, Downey, Huntington Park, Los Angeles, Maywood, Paramount, Signal Hill, South Gate (2) and unincorporated LA County (2).  The Huntington Park project is a Metro PIPO project for which Metro provided technical and grant assistance. </a:t>
            </a:r>
            <a:endParaRPr lang="en-US">
              <a:cs typeface="Calibri"/>
            </a:endParaRPr>
          </a:p>
          <a:p>
            <a:pPr defTabSz="881390">
              <a:defRPr/>
            </a:pPr>
            <a:r>
              <a:rPr lang="en-US"/>
              <a:t> </a:t>
            </a:r>
            <a:endParaRPr lang="en-US">
              <a:cs typeface="Calibri"/>
            </a:endParaRPr>
          </a:p>
          <a:p>
            <a:pPr defTabSz="881390">
              <a:defRPr/>
            </a:pPr>
            <a:r>
              <a:rPr lang="en-US"/>
              <a:t>The CTC will consider a total of </a:t>
            </a:r>
            <a:r>
              <a:rPr lang="en-US" b="1"/>
              <a:t>$202.344 million</a:t>
            </a:r>
            <a:r>
              <a:rPr lang="en-US"/>
              <a:t> in ATP, Port, highway, and technology projects for the LB-ELA Corridor on June 28-29, 2023.  Three of the four projects submitted for the PIPO are recommended for funding! </a:t>
            </a:r>
            <a:endParaRPr lang="en-US">
              <a:cs typeface="Calibri"/>
            </a:endParaRPr>
          </a:p>
          <a:p>
            <a:pPr defTabSz="881390">
              <a:defRPr/>
            </a:pPr>
            <a:r>
              <a:rPr lang="en-US"/>
              <a:t> </a:t>
            </a:r>
            <a:endParaRPr lang="en-US">
              <a:cs typeface="Calibri"/>
            </a:endParaRP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1887645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000">
                <a:cs typeface="Calibri"/>
              </a:rPr>
              <a:t>Michael</a:t>
            </a:r>
          </a:p>
          <a:p>
            <a:pPr>
              <a:defRPr/>
            </a:pPr>
            <a:endParaRPr lang="en-US" sz="2000">
              <a:cs typeface="Calibri"/>
            </a:endParaRPr>
          </a:p>
          <a:p>
            <a:pPr>
              <a:defRPr/>
            </a:pPr>
            <a:r>
              <a:rPr lang="en-US" sz="2000">
                <a:cs typeface="Calibri"/>
              </a:rPr>
              <a:t>Start working with MSRC (sign co-op agreement within next couple of months)</a:t>
            </a:r>
            <a:endParaRPr lang="en-US"/>
          </a:p>
          <a:p>
            <a:pPr>
              <a:defRPr/>
            </a:pPr>
            <a:r>
              <a:rPr lang="en-US" sz="2000">
                <a:cs typeface="Calibri"/>
              </a:rPr>
              <a:t>Feasibility study underway</a:t>
            </a:r>
          </a:p>
          <a:p>
            <a:pPr>
              <a:defRPr/>
            </a:pPr>
            <a:r>
              <a:rPr lang="en-US" sz="2000">
                <a:cs typeface="Calibri"/>
              </a:rPr>
              <a:t>Determine coordinated regional </a:t>
            </a:r>
          </a:p>
          <a:p>
            <a:pPr>
              <a:buFont typeface="Wingdings"/>
              <a:defRPr/>
            </a:pPr>
            <a:endParaRPr lang="en-US" sz="2000">
              <a:cs typeface="Calibri"/>
            </a:endParaRPr>
          </a:p>
          <a:p>
            <a:pPr>
              <a:buFont typeface="Wingdings"/>
              <a:defRPr/>
            </a:pPr>
            <a:r>
              <a:rPr lang="en-US" sz="2000">
                <a:cs typeface="Calibri"/>
              </a:rPr>
              <a:t>These next steps tie back to the strategy that the WG developed to reach the funding target.  </a:t>
            </a:r>
            <a:endParaRPr lang="en-US">
              <a:cs typeface="Calibri"/>
            </a:endParaRPr>
          </a:p>
          <a:p>
            <a:pPr>
              <a:buFont typeface="Wingdings"/>
              <a:defRPr/>
            </a:pPr>
            <a:endParaRPr lang="en-US" sz="2000">
              <a:cs typeface="Calibri"/>
            </a:endParaRPr>
          </a:p>
          <a:p>
            <a:pPr>
              <a:buFont typeface="Wingdings"/>
              <a:defRPr/>
            </a:pPr>
            <a:r>
              <a:rPr lang="en-US" sz="2000">
                <a:cs typeface="Calibri"/>
              </a:rPr>
              <a:t>Bullet 1: Staff learned and shared the promising opportunities/shovel ready projects that exist within the corridor through the MSRC’s RFI responses.  </a:t>
            </a:r>
          </a:p>
          <a:p>
            <a:pPr>
              <a:defRPr/>
            </a:pPr>
            <a:r>
              <a:rPr lang="en-US" sz="2000">
                <a:cs typeface="Calibri"/>
              </a:rPr>
              <a:t>	Metro is working on a coop agreement to partner with MSRC to leverage our seed funding. </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lang="en-US" sz="2000">
              <a:cs typeface="Calibri"/>
            </a:endParaRPr>
          </a:p>
          <a:p>
            <a:pPr>
              <a:defRPr/>
            </a:pPr>
            <a:r>
              <a:rPr lang="en-US" sz="2000">
                <a:cs typeface="Calibri"/>
              </a:rPr>
              <a:t>CFI: The CFI application development is currently underway, the deadline to submit is June 13</a:t>
            </a:r>
            <a:r>
              <a:rPr lang="en-US" sz="2000" baseline="30000">
                <a:cs typeface="Calibri"/>
              </a:rPr>
              <a:t>th</a:t>
            </a:r>
            <a:r>
              <a:rPr lang="en-US" sz="2000">
                <a:cs typeface="Calibri"/>
              </a:rPr>
              <a:t>.  </a:t>
            </a: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lang="en-US" sz="2000">
                <a:cs typeface="Calibri"/>
              </a:rPr>
              <a:t>Metro, POLA/POLB and MSRC joined with Caltrans/CEC in a tri-state application with Oregon &amp; Washington </a:t>
            </a:r>
            <a:endParaRPr lang="en-US" sz="2000">
              <a:ea typeface="+mn-lt"/>
              <a:cs typeface="+mn-lt"/>
            </a:endParaRPr>
          </a:p>
          <a:p>
            <a:pPr marL="342900" marR="0" lvl="0" indent="-342900" algn="l" defTabSz="914400" rtl="0" eaLnBrk="1" fontAlgn="auto" latinLnBrk="0" hangingPunct="1">
              <a:lnSpc>
                <a:spcPct val="100000"/>
              </a:lnSpc>
              <a:spcBef>
                <a:spcPts val="0"/>
              </a:spcBef>
              <a:spcAft>
                <a:spcPts val="0"/>
              </a:spcAft>
              <a:buClrTx/>
              <a:buSzTx/>
              <a:buFont typeface="Wingdings"/>
              <a:buChar char="Ø"/>
              <a:tabLst/>
              <a:defRPr/>
            </a:pPr>
            <a:r>
              <a:rPr lang="en-US" sz="2000">
                <a:cs typeface="Calibri"/>
              </a:rPr>
              <a:t>State SB1 Trade Corridor Enhancement (TCEP) Program FY2024 cycle and FY2026 cycle – supportive of ZET Infrastructure projects</a:t>
            </a:r>
          </a:p>
          <a:p>
            <a:pPr marL="342900" indent="-342900">
              <a:buFont typeface="Wingdings"/>
              <a:buChar char="Ø"/>
              <a:defRPr/>
            </a:pPr>
            <a:endParaRPr lang="en-US" sz="2000">
              <a:cs typeface="Calibri"/>
            </a:endParaRPr>
          </a:p>
          <a:p>
            <a:pPr marL="342900" indent="-342900">
              <a:buFont typeface="Wingdings"/>
              <a:buChar char="Ø"/>
              <a:defRPr/>
            </a:pPr>
            <a:endParaRPr lang="en-US" sz="2000">
              <a:cs typeface="Calibri"/>
            </a:endParaRPr>
          </a:p>
          <a:p>
            <a:pPr marL="342900" indent="-342900">
              <a:buFont typeface="Wingdings"/>
              <a:buChar char="Ø"/>
              <a:defRPr/>
            </a:pPr>
            <a:r>
              <a:rPr lang="en-US" sz="2000">
                <a:cs typeface="Calibri"/>
              </a:rPr>
              <a:t>Feasibility study to address medium- and long-term charging and fueling infrastructure demand and project development</a:t>
            </a:r>
          </a:p>
          <a:p>
            <a:pPr marL="800100" lvl="1" indent="-342900">
              <a:buFont typeface="Wingdings"/>
              <a:buChar char="Ø"/>
              <a:defRPr/>
            </a:pPr>
            <a:r>
              <a:rPr lang="en-US" sz="2000">
                <a:cs typeface="Calibri"/>
              </a:rPr>
              <a:t>Ultra-fast charging and hydrogen refueling stations</a:t>
            </a:r>
          </a:p>
          <a:p>
            <a:pPr marL="800100" lvl="1" indent="-342900">
              <a:buFont typeface="Wingdings"/>
              <a:buChar char="Ø"/>
              <a:defRPr/>
            </a:pPr>
            <a:r>
              <a:rPr lang="en-US" sz="2000">
                <a:cs typeface="Calibri"/>
              </a:rPr>
              <a:t>Addressing infrastructure needs beyond immediate private sector demand</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6932"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32"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033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Erika</a:t>
            </a:r>
          </a:p>
          <a:p>
            <a:r>
              <a:rPr lang="en-US">
                <a:cs typeface="Calibri"/>
              </a:rPr>
              <a:t>Introduce item, Akiko</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399476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Calibri"/>
                <a:ea typeface="MS PGothic"/>
                <a:cs typeface="Calibri"/>
              </a:rPr>
              <a:t>Akiko</a:t>
            </a: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46</a:t>
            </a:fld>
            <a:endParaRPr lang="en-US"/>
          </a:p>
        </p:txBody>
      </p:sp>
    </p:spTree>
    <p:extLst>
      <p:ext uri="{BB962C8B-B14F-4D97-AF65-F5344CB8AC3E}">
        <p14:creationId xmlns:p14="http://schemas.microsoft.com/office/powerpoint/2010/main" val="3619085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Akiko provide details</a:t>
            </a:r>
          </a:p>
          <a:p>
            <a:pPr>
              <a:lnSpc>
                <a:spcPct val="150000"/>
              </a:lnSpc>
              <a:spcBef>
                <a:spcPct val="0"/>
              </a:spcBef>
              <a:spcAft>
                <a:spcPts val="1200"/>
              </a:spcAft>
            </a:pPr>
            <a:endParaRPr lang="en-US">
              <a:cs typeface="Calibri"/>
            </a:endParaRPr>
          </a:p>
          <a:p>
            <a:r>
              <a:rPr lang="en-US"/>
              <a:t>3.1 </a:t>
            </a:r>
            <a:endParaRPr lang="en-US">
              <a:cs typeface="Calibri"/>
            </a:endParaRPr>
          </a:p>
          <a:p>
            <a:r>
              <a:rPr lang="en-US"/>
              <a:t>Evaluate various workforce efforts within LA County that are geared towards workers engaged in ZE vehicles and infrastructure </a:t>
            </a:r>
            <a:endParaRPr lang="en-US">
              <a:cs typeface="Calibri"/>
            </a:endParaRPr>
          </a:p>
          <a:p>
            <a:pPr marL="628650" lvl="1"/>
            <a:r>
              <a:rPr lang="en-US"/>
              <a:t>3.1a</a:t>
            </a:r>
            <a:endParaRPr lang="en-US">
              <a:cs typeface="Calibri" panose="020F0502020204030204"/>
            </a:endParaRPr>
          </a:p>
          <a:p>
            <a:pPr marL="628650" lvl="1"/>
            <a:r>
              <a:rPr lang="en-US"/>
              <a:t>Partner with community colleges, and labor leaders to develop ZE-related employment and training programs </a:t>
            </a:r>
            <a:br>
              <a:rPr lang="en-US">
                <a:cs typeface="+mn-lt"/>
              </a:rPr>
            </a:br>
            <a:r>
              <a:rPr lang="en-US"/>
              <a:t>3.1b</a:t>
            </a:r>
            <a:endParaRPr lang="en-US">
              <a:cs typeface="Calibri" panose="020F0502020204030204"/>
            </a:endParaRPr>
          </a:p>
          <a:p>
            <a:pPr marL="628650" lvl="1"/>
            <a:r>
              <a:rPr lang="en-US"/>
              <a:t>Work with partners to understand the challenges, barriers, and opportunities for ZE-related employment </a:t>
            </a:r>
            <a:endParaRPr lang="en-US">
              <a:cs typeface="Calibri" panose="020F0502020204030204"/>
            </a:endParaRPr>
          </a:p>
          <a:p>
            <a:r>
              <a:rPr lang="en-US"/>
              <a:t>3.2</a:t>
            </a:r>
            <a:endParaRPr lang="en-US">
              <a:cs typeface="Calibri"/>
            </a:endParaRPr>
          </a:p>
          <a:p>
            <a:r>
              <a:rPr lang="en-US"/>
              <a:t>Identify Metro’s role in supporting workforce investment in support of ZE truck deployment and supporting infrastructure</a:t>
            </a:r>
            <a:endParaRPr lang="en-US">
              <a:cs typeface="Calibri"/>
            </a:endParaRPr>
          </a:p>
          <a:p>
            <a:pPr marL="628650" lvl="1"/>
            <a:r>
              <a:rPr lang="en-US"/>
              <a:t>3.2a</a:t>
            </a:r>
            <a:endParaRPr lang="en-US">
              <a:cs typeface="Calibri" panose="020F0502020204030204"/>
            </a:endParaRPr>
          </a:p>
          <a:p>
            <a:pPr marL="628650" lvl="1"/>
            <a:r>
              <a:rPr lang="en-US"/>
              <a:t>Engage workforce development partners to identify where Metro may add value to support their initiatives </a:t>
            </a:r>
            <a:endParaRPr lang="en-US">
              <a:cs typeface="Calibri" panose="020F0502020204030204"/>
            </a:endParaRPr>
          </a:p>
          <a:p>
            <a:pPr marL="628650" lvl="1"/>
            <a:r>
              <a:rPr lang="en-US"/>
              <a:t>3.2b</a:t>
            </a:r>
            <a:endParaRPr lang="en-US">
              <a:cs typeface="Calibri" panose="020F0502020204030204"/>
            </a:endParaRPr>
          </a:p>
          <a:p>
            <a:pPr marL="628650" lvl="1"/>
            <a:r>
              <a:rPr lang="en-US"/>
              <a:t>Explore if there are programs that Metro may develop or support for this endeavor </a:t>
            </a:r>
            <a:endParaRPr lang="en-US">
              <a:cs typeface="Calibri" panose="020F0502020204030204"/>
            </a:endParaRPr>
          </a:p>
          <a:p>
            <a:r>
              <a:rPr lang="en-US"/>
              <a:t>3.3</a:t>
            </a:r>
            <a:endParaRPr lang="en-US">
              <a:cs typeface="Calibri"/>
            </a:endParaRPr>
          </a:p>
          <a:p>
            <a:r>
              <a:rPr lang="en-US"/>
              <a:t>Collaborate with partners to establish workforce development outreach strategy</a:t>
            </a:r>
            <a:endParaRPr lang="en-US">
              <a:cs typeface="Calibri"/>
            </a:endParaRPr>
          </a:p>
          <a:p>
            <a:r>
              <a:rPr lang="en-US"/>
              <a:t>3.3a</a:t>
            </a:r>
            <a:endParaRPr lang="en-US">
              <a:cs typeface="Calibri" panose="020F0502020204030204"/>
            </a:endParaRPr>
          </a:p>
          <a:p>
            <a:r>
              <a:rPr lang="en-US"/>
              <a:t>Utilize walk-up centers and other outreach mechanisms to discuss employment opportunities with residents</a:t>
            </a:r>
            <a:endParaRPr lang="en-US">
              <a:cs typeface="Calibri"/>
            </a:endParaRP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47</a:t>
            </a:fld>
            <a:endParaRPr lang="en-US"/>
          </a:p>
        </p:txBody>
      </p:sp>
    </p:spTree>
    <p:extLst>
      <p:ext uri="{BB962C8B-B14F-4D97-AF65-F5344CB8AC3E}">
        <p14:creationId xmlns:p14="http://schemas.microsoft.com/office/powerpoint/2010/main" val="881507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a:ea typeface="Calibri"/>
                <a:cs typeface="Calibri"/>
              </a:rPr>
              <a:t>Akiko</a:t>
            </a:r>
          </a:p>
          <a:p>
            <a:endParaRPr lang="en-US">
              <a:solidFill>
                <a:srgbClr val="000000"/>
              </a:solidFill>
              <a:latin typeface="Calibri" panose="020F0502020204030204"/>
              <a:ea typeface="Calibri"/>
              <a:cs typeface="Calibri"/>
            </a:endParaRPr>
          </a:p>
          <a:p>
            <a:r>
              <a:rPr lang="en-US" b="1"/>
              <a:t>Leela Rao </a:t>
            </a:r>
            <a:endParaRPr lang="en-US" b="1">
              <a:cs typeface="Calibri"/>
            </a:endParaRPr>
          </a:p>
          <a:p>
            <a:r>
              <a:rPr lang="en-US"/>
              <a:t>Senior Environmental Specialist at the Port of Long Beach. In this capacity, she is working to implement the Clean Air Action Plan, a joint effort with the Port of Los Angeles to reduce emissions from all freight transportation sources operating at the ports. Leela is the environmental staff lead on the Clean Truck Program, which aims to achieve zero emission drayage operation by 2035, and manages the Port’s largest demonstration grant, a project valued at over $100 million to demonstrate over 100 pieces of zero and near-zero emission equipment. She also manages the Port’s harbor craft and air monitoring programs. Prior to her work at the Port of Long Beach Leela was a manager at the California Air Resources Board and a staffer at the Environmental Protection Agency. </a:t>
            </a:r>
          </a:p>
          <a:p>
            <a:endParaRPr lang="en-US">
              <a:solidFill>
                <a:srgbClr val="000000"/>
              </a:solidFill>
              <a:latin typeface="Calibri" panose="020F0502020204030204"/>
              <a:ea typeface="Calibri"/>
              <a:cs typeface="Calibri"/>
            </a:endParaRPr>
          </a:p>
          <a:p>
            <a:r>
              <a:rPr lang="en-US" b="1" err="1"/>
              <a:t>Seungbum</a:t>
            </a:r>
            <a:r>
              <a:rPr lang="en-US" b="1"/>
              <a:t> Ha</a:t>
            </a:r>
            <a:r>
              <a:rPr lang="en-US"/>
              <a:t> </a:t>
            </a:r>
            <a:endParaRPr lang="en-US">
              <a:cs typeface="Calibri"/>
            </a:endParaRPr>
          </a:p>
          <a:p>
            <a:r>
              <a:rPr lang="en-US"/>
              <a:t>is with South Coast AQMD and has worked in the Technology Demonstration group for 7 years. He received his Ph.D. in Mechanical Engineering, specializing in electro-chemistry for Li-ion battery and fuel cell.</a:t>
            </a:r>
          </a:p>
          <a:p>
            <a:r>
              <a:rPr lang="en-US"/>
              <a:t>He has worked at Argonne National Laboratory in Chemical Science and Engineering Department, where he researched for Li-ion battery development and techno-economic modeling. </a:t>
            </a:r>
          </a:p>
          <a:p>
            <a:r>
              <a:rPr lang="en-US"/>
              <a:t>He works on zero and near-zero emission medium/heavy duty truck demonstration projects including the DOE ZECT II, CARB GGRF and CEC zero-emission drayage truck projects, as well as EPA projects on zero-emission airport shuttles. He also has worked on microgrid development projects.</a:t>
            </a:r>
          </a:p>
          <a:p>
            <a:endParaRPr lang="en-US">
              <a:solidFill>
                <a:srgbClr val="000000"/>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783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Akiko</a:t>
            </a: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312932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Agenda topics</a:t>
            </a:r>
          </a:p>
          <a:p>
            <a:pPr marL="171450" indent="-171450">
              <a:buFont typeface="Arial"/>
              <a:buChar char="•"/>
            </a:pPr>
            <a:r>
              <a:rPr lang="en-US">
                <a:cs typeface="Calibri" panose="020F0502020204030204"/>
              </a:rPr>
              <a:t>MSRC Update</a:t>
            </a:r>
          </a:p>
          <a:p>
            <a:pPr marL="171450" indent="-171450">
              <a:buFont typeface="Arial"/>
              <a:buChar char="•"/>
            </a:pPr>
            <a:r>
              <a:rPr lang="en-US">
                <a:cs typeface="Calibri" panose="020F0502020204030204"/>
              </a:rPr>
              <a:t>Grant funding matrix</a:t>
            </a:r>
          </a:p>
          <a:p>
            <a:pPr marL="628650" lvl="1" indent="-171450">
              <a:buFont typeface="Arial"/>
              <a:buChar char="•"/>
            </a:pPr>
            <a:r>
              <a:rPr lang="en-US">
                <a:cs typeface="Calibri" panose="020F0502020204030204"/>
              </a:rPr>
              <a:t>Akiko slides</a:t>
            </a:r>
          </a:p>
          <a:p>
            <a:pPr marL="171450" indent="-171450">
              <a:buFont typeface="Arial"/>
              <a:buChar char="•"/>
            </a:pPr>
            <a:r>
              <a:rPr lang="en-US">
                <a:cs typeface="Calibri" panose="020F0502020204030204"/>
              </a:rPr>
              <a:t>Community benefits</a:t>
            </a:r>
          </a:p>
          <a:p>
            <a:pPr lvl="1" indent="-171450">
              <a:lnSpc>
                <a:spcPct val="90000"/>
              </a:lnSpc>
              <a:spcBef>
                <a:spcPts val="1000"/>
              </a:spcBef>
              <a:buFont typeface="Arial"/>
              <a:buChar char="•"/>
            </a:pPr>
            <a:r>
              <a:rPr lang="en-US"/>
              <a:t>Prioritize efforts to improve impacted areas and work with local agencies to provide resources to those communities.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Implement plans to divert traffic from sensitive receptors and minimize impact on communities is key. </a:t>
            </a:r>
            <a:r>
              <a:rPr lang="en-US" i="1"/>
              <a:t>(Sylvia Betancourt, EYCEJ)</a:t>
            </a:r>
            <a:endParaRPr lang="en-US">
              <a:cs typeface="Calibri" panose="020F0502020204030204"/>
            </a:endParaRPr>
          </a:p>
          <a:p>
            <a:pPr lvl="1" indent="-171450">
              <a:lnSpc>
                <a:spcPct val="90000"/>
              </a:lnSpc>
              <a:spcBef>
                <a:spcPts val="1000"/>
              </a:spcBef>
              <a:buFont typeface="Arial"/>
              <a:buChar char="•"/>
            </a:pPr>
            <a:r>
              <a:rPr lang="en-US"/>
              <a:t>Conduct route studies revolving around identifying exposure on routes and how we can re-route truck to improve the air quality in those areas that are most impacted. (</a:t>
            </a:r>
            <a:r>
              <a:rPr lang="en-US" i="1"/>
              <a:t>(Ambar Rivera, CBE)</a:t>
            </a:r>
            <a:endParaRPr lang="en-US">
              <a:cs typeface="Calibri" panose="020F0502020204030204"/>
            </a:endParaRPr>
          </a:p>
          <a:p>
            <a:pPr lvl="1" indent="-171450">
              <a:lnSpc>
                <a:spcPct val="90000"/>
              </a:lnSpc>
              <a:spcBef>
                <a:spcPts val="1000"/>
              </a:spcBef>
              <a:buFont typeface="Arial"/>
              <a:buChar char="•"/>
            </a:pPr>
            <a:r>
              <a:rPr lang="en-US"/>
              <a:t>Local jurisdictions need to be engaged in discussions about siting, permitting, utilities, access, etc. </a:t>
            </a:r>
            <a:r>
              <a:rPr lang="en-US" i="1"/>
              <a:t>(Nancy Pfeffer, Gateway Cities COG)</a:t>
            </a:r>
            <a:endParaRPr lang="en-US"/>
          </a:p>
          <a:p>
            <a:pPr lvl="1" indent="-171450">
              <a:lnSpc>
                <a:spcPct val="90000"/>
              </a:lnSpc>
              <a:spcBef>
                <a:spcPts val="1000"/>
              </a:spcBef>
              <a:buFont typeface="Arial"/>
              <a:buChar char="•"/>
            </a:pPr>
            <a:r>
              <a:rPr lang="en-US"/>
              <a:t>Zoning classifications will determine potential sites; use mapping tools to identify pollution pockets; mitigate impacts to roads and sensitive receptors. </a:t>
            </a:r>
            <a:r>
              <a:rPr lang="en-US" i="1"/>
              <a:t>(Kareem Gongora, CCA)</a:t>
            </a:r>
            <a:r>
              <a:rPr lang="en-US"/>
              <a:t> </a:t>
            </a:r>
            <a:endParaRPr lang="en-US">
              <a:cs typeface="Calibri" panose="020F0502020204030204"/>
            </a:endParaRPr>
          </a:p>
          <a:p>
            <a:pPr lvl="1" indent="-171450">
              <a:lnSpc>
                <a:spcPct val="90000"/>
              </a:lnSpc>
              <a:spcBef>
                <a:spcPts val="1000"/>
              </a:spcBef>
              <a:buFont typeface="Arial"/>
              <a:buChar char="•"/>
            </a:pPr>
            <a:r>
              <a:rPr lang="en-US"/>
              <a:t>Facilitate conversations with truck drivers to gain perspective of their experience and needs. </a:t>
            </a:r>
            <a:r>
              <a:rPr lang="en-US" i="1"/>
              <a:t>(Lily O’Brien, LA County)  </a:t>
            </a:r>
            <a:endParaRPr lang="en-US">
              <a:cs typeface="Calibri" panose="020F0502020204030204"/>
            </a:endParaRPr>
          </a:p>
          <a:p>
            <a:pPr lvl="1" indent="-171450">
              <a:lnSpc>
                <a:spcPct val="90000"/>
              </a:lnSpc>
              <a:spcBef>
                <a:spcPts val="1000"/>
              </a:spcBef>
              <a:buFont typeface="Arial"/>
              <a:buChar char="•"/>
            </a:pPr>
            <a:r>
              <a:rPr lang="en-US"/>
              <a:t>Build focus groups with independent owners &amp; operators to get their input; put together the plan to create proposals for grant funding opportunities.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Work with schools, community centers, and parks along the corridor to engage with the key local stakeholders to work on outreach strategies. </a:t>
            </a:r>
            <a:r>
              <a:rPr lang="en-US" i="1"/>
              <a:t>(Sylvia Betancourt, LBACA)</a:t>
            </a:r>
            <a:endParaRPr lang="en-US">
              <a:cs typeface="Calibri" panose="020F0502020204030204"/>
            </a:endParaRPr>
          </a:p>
          <a:p>
            <a:pPr lvl="1" indent="-171450">
              <a:lnSpc>
                <a:spcPct val="90000"/>
              </a:lnSpc>
              <a:spcBef>
                <a:spcPts val="1000"/>
              </a:spcBef>
              <a:buFont typeface="Arial"/>
              <a:buChar char="•"/>
            </a:pPr>
            <a:r>
              <a:rPr lang="en-US"/>
              <a:t>Create funding mechanisms with local municipalities to build these local public electrification locations and create a fund to support this initiative. </a:t>
            </a:r>
            <a:r>
              <a:rPr lang="en-US" i="1"/>
              <a:t>(Kareem Gongora, CCA)</a:t>
            </a:r>
            <a:endParaRPr lang="en-US">
              <a:cs typeface="Calibri" panose="020F0502020204030204"/>
            </a:endParaRPr>
          </a:p>
          <a:p>
            <a:pPr lvl="1" indent="-171450">
              <a:buFont typeface="Arial"/>
              <a:buChar char="•"/>
            </a:pPr>
            <a:endParaRPr lang="en-US">
              <a:cs typeface="Calibri" panose="020F0502020204030204"/>
            </a:endParaRPr>
          </a:p>
          <a:p>
            <a:endParaRPr lang="en-US">
              <a:cs typeface="Calibri" panose="020F0502020204030204"/>
            </a:endParaRPr>
          </a:p>
          <a:p>
            <a:pPr marL="171450" indent="-171450">
              <a:buFont typeface="Arial"/>
              <a:buChar char="•"/>
            </a:pPr>
            <a:r>
              <a:rPr lang="en-US">
                <a:cs typeface="Calibri" panose="020F0502020204030204"/>
              </a:rPr>
              <a:t>Legislative platform</a:t>
            </a:r>
          </a:p>
          <a:p>
            <a:pPr marL="171450" indent="-171450">
              <a:buFont typeface="Arial"/>
              <a:buChar char="•"/>
            </a:pPr>
            <a:r>
              <a:rPr lang="en-US">
                <a:cs typeface="Calibri" panose="020F0502020204030204"/>
              </a:rPr>
              <a:t>Report out on highlights from WFD panels</a:t>
            </a: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a:cs typeface="Calibri" panose="020F0502020204030204"/>
              </a:rPr>
              <a:t>Advancing the WFD for ZET Program</a:t>
            </a:r>
          </a:p>
          <a:p>
            <a:pPr marL="171450" indent="-171450">
              <a:buFont typeface="Arial"/>
              <a:buChar char="•"/>
            </a:pPr>
            <a:r>
              <a:rPr lang="en-US">
                <a:cs typeface="Calibri" panose="020F0502020204030204"/>
              </a:rPr>
              <a:t>What are the areas of overlap with the overall Task Force process</a:t>
            </a:r>
          </a:p>
          <a:p>
            <a:pPr marL="171450" indent="-171450">
              <a:buFont typeface="Arial"/>
              <a:buChar char="•"/>
            </a:pPr>
            <a:r>
              <a:rPr lang="en-US">
                <a:cs typeface="Calibri" panose="020F0502020204030204"/>
              </a:rPr>
              <a:t>Include Task Force slides that show support for WFD in Task Force</a:t>
            </a: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607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Akiko</a:t>
            </a:r>
          </a:p>
          <a:p>
            <a:pPr algn="just"/>
            <a:endParaRPr lang="en-US">
              <a:ea typeface="Calibri"/>
              <a:cs typeface="Calibri"/>
            </a:endParaRPr>
          </a:p>
          <a:p>
            <a:pPr algn="just"/>
            <a:r>
              <a:rPr lang="en-US" err="1">
                <a:solidFill>
                  <a:srgbClr val="000000"/>
                </a:solidFill>
                <a:latin typeface="Calibri" panose="020F0502020204030204"/>
                <a:ea typeface="Calibri"/>
                <a:cs typeface="Calibri"/>
              </a:rPr>
              <a:t>Jannet</a:t>
            </a:r>
            <a:r>
              <a:rPr lang="en-US">
                <a:solidFill>
                  <a:srgbClr val="000000"/>
                </a:solidFill>
                <a:latin typeface="Calibri" panose="020F0502020204030204"/>
                <a:ea typeface="Calibri"/>
                <a:cs typeface="Calibri"/>
              </a:rPr>
              <a:t> Malig</a:t>
            </a:r>
          </a:p>
          <a:p>
            <a:pPr algn="just"/>
            <a:r>
              <a:rPr lang="en" err="1"/>
              <a:t>Jannet</a:t>
            </a:r>
            <a:r>
              <a:rPr lang="en"/>
              <a:t> Malig is a visionary leader and changemaker in the transportation industry. She is the Advanced Transportation and Logistics (ATL) Statewide Director for the California Community Colleges Workforce and Economic Development Division. In that role, she oversees efforts across the state to create relevant career pathways and foster a 21st-century workforce. She works with industry and professional associations, government organizations, and colleges to provide direction for curriculum development in emerging occupations; expand industry certificate programs, and determine short- and long-term industry training needs for high school and college career technical education programs.  </a:t>
            </a:r>
            <a:endParaRPr lang="en-US"/>
          </a:p>
          <a:p>
            <a:pPr algn="just"/>
            <a:r>
              <a:rPr lang="en"/>
              <a:t> </a:t>
            </a:r>
            <a:endParaRPr lang="en-US"/>
          </a:p>
          <a:p>
            <a:pPr algn="just"/>
            <a:r>
              <a:rPr lang="en"/>
              <a:t>Prior to becoming Statewide Director, Malig was ATL Deputy Sector Navigator for the Los Angeles and Orange County Regions and Director of the Advanced Transportation Technology &amp; Renewable Center at Cerritos. Before entering higher education, she was Senior Marketing Manager for Hitachi Automotive Products, where she led the company’s sales strategy for all markets and analyzed new products and channels for expansion. She’s also held marketing and product management positions for </a:t>
            </a:r>
            <a:r>
              <a:rPr lang="en" err="1"/>
              <a:t>Zyliss</a:t>
            </a:r>
            <a:r>
              <a:rPr lang="en"/>
              <a:t> USA and Denso Sales California.</a:t>
            </a:r>
            <a:endParaRPr lang="en-US"/>
          </a:p>
          <a:p>
            <a:pPr algn="just"/>
            <a:r>
              <a:rPr lang="en"/>
              <a:t> </a:t>
            </a:r>
            <a:endParaRPr lang="en-US"/>
          </a:p>
          <a:p>
            <a:pPr algn="just"/>
            <a:r>
              <a:rPr lang="en"/>
              <a:t>She holds an MBA from Chapman University and earned her associate degree from Cerritos College, where she’s now based. She is active in the transportation industry and serves as Co-Coordinator for the Long Beach Clean Cities Coalition and serves on the board President of the Southern California Regional Transit Training Consortium. Malig also previously served on the boards of the Municipal Equipment Maintenance Association and the Cerritos Regional Chamber of Commerce. </a:t>
            </a:r>
            <a:endParaRPr lang="en-US"/>
          </a:p>
          <a:p>
            <a:pPr algn="just"/>
            <a:endParaRPr lang="en-US">
              <a:cs typeface="Calibri"/>
            </a:endParaRPr>
          </a:p>
          <a:p>
            <a:pPr algn="just"/>
            <a:br>
              <a:rPr lang="en-US">
                <a:cs typeface="+mn-lt"/>
              </a:rPr>
            </a:br>
            <a:endParaRPr lang="en-US"/>
          </a:p>
          <a:p>
            <a:pPr algn="just"/>
            <a:endParaRPr lang="en-US">
              <a:solidFill>
                <a:srgbClr val="000000"/>
              </a:solidFill>
              <a:latin typeface="Calibri" panose="020F0502020204030204"/>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939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Akiko</a:t>
            </a:r>
            <a:endParaRPr lang="en-US"/>
          </a:p>
          <a:p>
            <a:r>
              <a:rPr lang="en-US"/>
              <a:t>This is graphic depicts how Metro can be a catalyst. </a:t>
            </a:r>
            <a:endParaRPr lang="en-US">
              <a:cs typeface="Calibri"/>
            </a:endParaRPr>
          </a:p>
          <a:p>
            <a:endParaRPr lang="en-US"/>
          </a:p>
          <a:p>
            <a:r>
              <a:rPr lang="en-US"/>
              <a:t>Metro brings construction projects, and that's where the job opportunity/training cycle starts. </a:t>
            </a:r>
            <a:endParaRPr lang="en-US">
              <a:cs typeface="Calibri"/>
            </a:endParaRPr>
          </a:p>
          <a:p>
            <a:endParaRPr lang="en-US"/>
          </a:p>
          <a:p>
            <a:r>
              <a:rPr lang="en-US"/>
              <a:t>The cycle continues as project delivery methods or trade standards get modernized, they bring in training needs for existing workers to have their skills updated. </a:t>
            </a:r>
            <a:endParaRPr lang="en-US">
              <a:cs typeface="Calibri"/>
            </a:endParaRPr>
          </a:p>
          <a:p>
            <a:r>
              <a:rPr lang="en-US"/>
              <a:t>So that they can continue to take advantage on the job opportunities that will be brought on by future construction projects. </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12487549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panose="020F0502020204030204"/>
              </a:rPr>
              <a:t>Akiko</a:t>
            </a:r>
          </a:p>
          <a:p>
            <a:pPr defTabSz="881390">
              <a:defRPr/>
            </a:pPr>
            <a:endParaRPr lang="en-US"/>
          </a:p>
          <a:p>
            <a:pPr marL="342900" indent="-342900" defTabSz="881390">
              <a:buFont typeface="Arial,Sans-Serif"/>
              <a:buChar char="•"/>
              <a:defRPr/>
            </a:pPr>
            <a:r>
              <a:rPr lang="en-US"/>
              <a:t>Empower local businesses and landowners to tap into Fed/State incentives to repurpose land for charging facilities </a:t>
            </a:r>
            <a:endParaRPr lang="en-US">
              <a:cs typeface="Calibri"/>
            </a:endParaRPr>
          </a:p>
          <a:p>
            <a:pPr marL="285750" indent="-285750" defTabSz="881390">
              <a:buFont typeface="Symbol,Sans-Serif"/>
              <a:buChar char="•"/>
              <a:defRPr/>
            </a:pPr>
            <a:r>
              <a:rPr lang="en-US"/>
              <a:t>Ensure that planned labor agreements involve clear standards/requirements for local hiring</a:t>
            </a:r>
            <a:endParaRPr lang="en-US">
              <a:cs typeface="Calibri"/>
            </a:endParaRPr>
          </a:p>
          <a:p>
            <a:pPr marL="285750" indent="-285750" defTabSz="881390">
              <a:buFont typeface="Symbol,Sans-Serif"/>
              <a:buChar char="•"/>
              <a:defRPr/>
            </a:pPr>
            <a:r>
              <a:rPr lang="en-US"/>
              <a:t>Invest in community engagement, particularly to ensure a diverse workforce</a:t>
            </a: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52</a:t>
            </a:fld>
            <a:endParaRPr lang="en-US"/>
          </a:p>
        </p:txBody>
      </p:sp>
    </p:spTree>
    <p:extLst>
      <p:ext uri="{BB962C8B-B14F-4D97-AF65-F5344CB8AC3E}">
        <p14:creationId xmlns:p14="http://schemas.microsoft.com/office/powerpoint/2010/main" val="3100707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Akiko</a:t>
            </a: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a:p>
            <a:pPr marL="285750" indent="-285750" defTabSz="881390">
              <a:buFont typeface="Symbol,Sans-Serif"/>
              <a:buChar char="•"/>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13547900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a:p>
            <a:endParaRPr lang="en-US">
              <a:cs typeface="Calibri"/>
            </a:endParaRPr>
          </a:p>
          <a:p>
            <a:pPr>
              <a:buFont typeface="Arial"/>
              <a:buChar char="•"/>
            </a:pPr>
            <a:r>
              <a:rPr lang="en-US"/>
              <a:t>We are excited to announce our new Project Newsletter and Hub! The project team has heard your requests and has worked to streamline communications and reduce the frequency of project notifications.</a:t>
            </a:r>
            <a:endParaRPr lang="en-US">
              <a:cs typeface="Calibri"/>
            </a:endParaRPr>
          </a:p>
          <a:p>
            <a:pPr>
              <a:buFont typeface="Arial"/>
              <a:buChar char="•"/>
            </a:pPr>
            <a:endParaRPr lang="en-US"/>
          </a:p>
          <a:p>
            <a:pPr>
              <a:buFont typeface="Arial"/>
              <a:buChar char="•"/>
            </a:pPr>
            <a:r>
              <a:rPr lang="en-US"/>
              <a:t>In this video I will review our updated newsletter protocols and walk you through the updated project hub. </a:t>
            </a:r>
            <a:endParaRPr lang="en-US">
              <a:cs typeface="Calibri"/>
            </a:endParaRPr>
          </a:p>
          <a:p>
            <a:pPr marL="285750" indent="-285750">
              <a:buFont typeface="Arial"/>
              <a:buChar char="•"/>
            </a:pPr>
            <a:endParaRPr lang="en-US">
              <a:ea typeface="+mn-lt"/>
              <a:cs typeface="+mn-lt"/>
            </a:endParaRPr>
          </a:p>
          <a:p>
            <a:endParaRPr lang="en-US" sz="1200">
              <a:ea typeface="+mn-lt"/>
              <a:cs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21389330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cs typeface="Calibri"/>
              </a:rPr>
              <a:t>Erika</a:t>
            </a:r>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6999"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6999"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559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501904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6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3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Michael, Susan 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10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Agenda topics</a:t>
            </a:r>
          </a:p>
          <a:p>
            <a:pPr marL="171450" indent="-171450">
              <a:buFont typeface="Arial"/>
              <a:buChar char="•"/>
            </a:pPr>
            <a:r>
              <a:rPr lang="en-US">
                <a:cs typeface="Calibri" panose="020F0502020204030204"/>
              </a:rPr>
              <a:t>MSRC Update</a:t>
            </a:r>
          </a:p>
          <a:p>
            <a:pPr marL="171450" indent="-171450">
              <a:buFont typeface="Arial"/>
              <a:buChar char="•"/>
            </a:pPr>
            <a:r>
              <a:rPr lang="en-US">
                <a:cs typeface="Calibri" panose="020F0502020204030204"/>
              </a:rPr>
              <a:t>Grant funding matrix</a:t>
            </a:r>
          </a:p>
          <a:p>
            <a:pPr marL="628650" lvl="1" indent="-171450">
              <a:buFont typeface="Arial"/>
              <a:buChar char="•"/>
            </a:pPr>
            <a:r>
              <a:rPr lang="en-US">
                <a:cs typeface="Calibri" panose="020F0502020204030204"/>
              </a:rPr>
              <a:t>Akiko slides</a:t>
            </a:r>
          </a:p>
          <a:p>
            <a:pPr marL="171450" indent="-171450">
              <a:buFont typeface="Arial"/>
              <a:buChar char="•"/>
            </a:pPr>
            <a:r>
              <a:rPr lang="en-US">
                <a:cs typeface="Calibri" panose="020F0502020204030204"/>
              </a:rPr>
              <a:t>Community benefits</a:t>
            </a:r>
          </a:p>
          <a:p>
            <a:pPr lvl="1" indent="-171450">
              <a:lnSpc>
                <a:spcPct val="90000"/>
              </a:lnSpc>
              <a:spcBef>
                <a:spcPts val="1000"/>
              </a:spcBef>
              <a:buFont typeface="Arial"/>
              <a:buChar char="•"/>
            </a:pPr>
            <a:r>
              <a:rPr lang="en-US"/>
              <a:t>Prioritize efforts to improve impacted areas and work with local agencies to provide resources to those communities.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Implement plans to divert traffic from sensitive receptors and minimize impact on communities is key. </a:t>
            </a:r>
            <a:r>
              <a:rPr lang="en-US" i="1"/>
              <a:t>(Sylvia Betancourt, EYCEJ)</a:t>
            </a:r>
            <a:endParaRPr lang="en-US">
              <a:cs typeface="Calibri" panose="020F0502020204030204"/>
            </a:endParaRPr>
          </a:p>
          <a:p>
            <a:pPr lvl="1" indent="-171450">
              <a:lnSpc>
                <a:spcPct val="90000"/>
              </a:lnSpc>
              <a:spcBef>
                <a:spcPts val="1000"/>
              </a:spcBef>
              <a:buFont typeface="Arial"/>
              <a:buChar char="•"/>
            </a:pPr>
            <a:r>
              <a:rPr lang="en-US"/>
              <a:t>Conduct route studies revolving around identifying exposure on routes and how we can re-route truck to improve the air quality in those areas that are most impacted. (</a:t>
            </a:r>
            <a:r>
              <a:rPr lang="en-US" i="1"/>
              <a:t>(Ambar Rivera, CBE)</a:t>
            </a:r>
            <a:endParaRPr lang="en-US">
              <a:cs typeface="Calibri" panose="020F0502020204030204"/>
            </a:endParaRPr>
          </a:p>
          <a:p>
            <a:pPr lvl="1" indent="-171450">
              <a:lnSpc>
                <a:spcPct val="90000"/>
              </a:lnSpc>
              <a:spcBef>
                <a:spcPts val="1000"/>
              </a:spcBef>
              <a:buFont typeface="Arial"/>
              <a:buChar char="•"/>
            </a:pPr>
            <a:r>
              <a:rPr lang="en-US"/>
              <a:t>Local jurisdictions need to be engaged in discussions about siting, permitting, utilities, access, etc. </a:t>
            </a:r>
            <a:r>
              <a:rPr lang="en-US" i="1"/>
              <a:t>(Nancy Pfeffer, Gateway Cities COG)</a:t>
            </a:r>
            <a:endParaRPr lang="en-US"/>
          </a:p>
          <a:p>
            <a:pPr lvl="1" indent="-171450">
              <a:lnSpc>
                <a:spcPct val="90000"/>
              </a:lnSpc>
              <a:spcBef>
                <a:spcPts val="1000"/>
              </a:spcBef>
              <a:buFont typeface="Arial"/>
              <a:buChar char="•"/>
            </a:pPr>
            <a:r>
              <a:rPr lang="en-US"/>
              <a:t>Zoning classifications will determine potential sites; use mapping tools to identify pollution pockets; mitigate impacts to roads and sensitive receptors. </a:t>
            </a:r>
            <a:r>
              <a:rPr lang="en-US" i="1"/>
              <a:t>(Kareem Gongora, CCA)</a:t>
            </a:r>
            <a:r>
              <a:rPr lang="en-US"/>
              <a:t> </a:t>
            </a:r>
            <a:endParaRPr lang="en-US">
              <a:cs typeface="Calibri" panose="020F0502020204030204"/>
            </a:endParaRPr>
          </a:p>
          <a:p>
            <a:pPr lvl="1" indent="-171450">
              <a:lnSpc>
                <a:spcPct val="90000"/>
              </a:lnSpc>
              <a:spcBef>
                <a:spcPts val="1000"/>
              </a:spcBef>
              <a:buFont typeface="Arial"/>
              <a:buChar char="•"/>
            </a:pPr>
            <a:r>
              <a:rPr lang="en-US"/>
              <a:t>Facilitate conversations with truck drivers to gain perspective of their experience and needs. </a:t>
            </a:r>
            <a:r>
              <a:rPr lang="en-US" i="1"/>
              <a:t>(Lily O’Brien, LA County)  </a:t>
            </a:r>
            <a:endParaRPr lang="en-US">
              <a:cs typeface="Calibri" panose="020F0502020204030204"/>
            </a:endParaRPr>
          </a:p>
          <a:p>
            <a:pPr lvl="1" indent="-171450">
              <a:lnSpc>
                <a:spcPct val="90000"/>
              </a:lnSpc>
              <a:spcBef>
                <a:spcPts val="1000"/>
              </a:spcBef>
              <a:buFont typeface="Arial"/>
              <a:buChar char="•"/>
            </a:pPr>
            <a:r>
              <a:rPr lang="en-US"/>
              <a:t>Build focus groups with independent owners &amp; operators to get their input; put together the plan to create proposals for grant funding opportunities. </a:t>
            </a:r>
            <a:r>
              <a:rPr lang="en-US" i="1"/>
              <a:t>(Laura Cortez, EYCEJ)</a:t>
            </a:r>
            <a:endParaRPr lang="en-US">
              <a:cs typeface="Calibri" panose="020F0502020204030204"/>
            </a:endParaRPr>
          </a:p>
          <a:p>
            <a:pPr lvl="1" indent="-171450">
              <a:lnSpc>
                <a:spcPct val="90000"/>
              </a:lnSpc>
              <a:spcBef>
                <a:spcPts val="1000"/>
              </a:spcBef>
              <a:buFont typeface="Arial"/>
              <a:buChar char="•"/>
            </a:pPr>
            <a:r>
              <a:rPr lang="en-US"/>
              <a:t>Work with schools, community centers, and parks along the corridor to engage with the key local stakeholders to work on outreach strategies. </a:t>
            </a:r>
            <a:r>
              <a:rPr lang="en-US" i="1"/>
              <a:t>(Sylvia Betancourt, LBACA)</a:t>
            </a:r>
            <a:endParaRPr lang="en-US">
              <a:cs typeface="Calibri" panose="020F0502020204030204"/>
            </a:endParaRPr>
          </a:p>
          <a:p>
            <a:pPr lvl="1" indent="-171450">
              <a:lnSpc>
                <a:spcPct val="90000"/>
              </a:lnSpc>
              <a:spcBef>
                <a:spcPts val="1000"/>
              </a:spcBef>
              <a:buFont typeface="Arial"/>
              <a:buChar char="•"/>
            </a:pPr>
            <a:r>
              <a:rPr lang="en-US"/>
              <a:t>Create funding mechanisms with local municipalities to build these local public electrification locations and create a fund to support this initiative. </a:t>
            </a:r>
            <a:r>
              <a:rPr lang="en-US" i="1"/>
              <a:t>(Kareem Gongora, CCA)</a:t>
            </a:r>
            <a:endParaRPr lang="en-US">
              <a:cs typeface="Calibri" panose="020F0502020204030204"/>
            </a:endParaRPr>
          </a:p>
          <a:p>
            <a:pPr lvl="1" indent="-171450">
              <a:buFont typeface="Arial"/>
              <a:buChar char="•"/>
            </a:pPr>
            <a:endParaRPr lang="en-US">
              <a:cs typeface="Calibri" panose="020F0502020204030204"/>
            </a:endParaRPr>
          </a:p>
          <a:p>
            <a:endParaRPr lang="en-US">
              <a:cs typeface="Calibri" panose="020F0502020204030204"/>
            </a:endParaRPr>
          </a:p>
          <a:p>
            <a:pPr marL="171450" indent="-171450">
              <a:buFont typeface="Arial"/>
              <a:buChar char="•"/>
            </a:pPr>
            <a:r>
              <a:rPr lang="en-US">
                <a:cs typeface="Calibri" panose="020F0502020204030204"/>
              </a:rPr>
              <a:t>Legislative platform</a:t>
            </a:r>
          </a:p>
          <a:p>
            <a:pPr marL="171450" indent="-171450">
              <a:buFont typeface="Arial"/>
              <a:buChar char="•"/>
            </a:pPr>
            <a:r>
              <a:rPr lang="en-US">
                <a:cs typeface="Calibri" panose="020F0502020204030204"/>
              </a:rPr>
              <a:t>Report out on highlights from WFD panels</a:t>
            </a:r>
          </a:p>
          <a:p>
            <a:pPr marL="171450" indent="-171450">
              <a:buFont typeface="Arial"/>
              <a:buChar char="•"/>
            </a:pPr>
            <a:endParaRPr lang="en-US">
              <a:cs typeface="Calibri" panose="020F0502020204030204"/>
            </a:endParaRPr>
          </a:p>
          <a:p>
            <a:pPr marL="171450" indent="-171450">
              <a:buFont typeface="Arial"/>
              <a:buChar char="•"/>
            </a:pPr>
            <a:endParaRPr lang="en-US">
              <a:cs typeface="Calibri" panose="020F0502020204030204"/>
            </a:endParaRPr>
          </a:p>
          <a:p>
            <a:pPr marL="171450" indent="-171450">
              <a:buFont typeface="Arial"/>
              <a:buChar char="•"/>
            </a:pPr>
            <a:r>
              <a:rPr lang="en-US">
                <a:cs typeface="Calibri" panose="020F0502020204030204"/>
              </a:rPr>
              <a:t>Advancing the WFD for ZET Program</a:t>
            </a:r>
          </a:p>
          <a:p>
            <a:pPr marL="171450" indent="-171450">
              <a:buFont typeface="Arial"/>
              <a:buChar char="•"/>
            </a:pPr>
            <a:r>
              <a:rPr lang="en-US">
                <a:cs typeface="Calibri" panose="020F0502020204030204"/>
              </a:rPr>
              <a:t>What are the areas of overlap with the overall Task Force process</a:t>
            </a:r>
          </a:p>
          <a:p>
            <a:pPr marL="171450" indent="-171450">
              <a:buFont typeface="Arial"/>
              <a:buChar char="•"/>
            </a:pPr>
            <a:r>
              <a:rPr lang="en-US">
                <a:cs typeface="Calibri" panose="020F0502020204030204"/>
              </a:rPr>
              <a:t>Include Task Force slides that show support for WFD in Task Force</a:t>
            </a: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58747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8/22/2024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8/22/2024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8/22/2024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8/22/2024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14.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3.emf"/><Relationship Id="rId5" Type="http://schemas.openxmlformats.org/officeDocument/2006/relationships/slideLayout" Target="../slideLayouts/slideLayout38.xml"/><Relationship Id="rId10"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3.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theme" Target="../theme/theme4.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theme" Target="../theme/theme5.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729" r:id="rId17"/>
    <p:sldLayoutId id="2147483717" r:id="rId18"/>
    <p:sldLayoutId id="2147483718" r:id="rId19"/>
    <p:sldLayoutId id="2147483719" r:id="rId20"/>
    <p:sldLayoutId id="2147483909" r:id="rId21"/>
    <p:sldLayoutId id="2147483906" r:id="rId22"/>
    <p:sldLayoutId id="2147483966" r:id="rId23"/>
    <p:sldLayoutId id="2147483899" r:id="rId24"/>
    <p:sldLayoutId id="2147483967" r:id="rId25"/>
    <p:sldLayoutId id="2147483898" r:id="rId26"/>
    <p:sldLayoutId id="2147483840" r:id="rId27"/>
    <p:sldLayoutId id="2147483841" r:id="rId28"/>
    <p:sldLayoutId id="2147483842" r:id="rId29"/>
    <p:sldLayoutId id="2147483843" r:id="rId30"/>
    <p:sldLayoutId id="2147483856" r:id="rId31"/>
    <p:sldLayoutId id="2147483857" r:id="rId32"/>
    <p:sldLayoutId id="2147483869" r:id="rId33"/>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7FFE6309_85CFC025.xm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hyperlink" Target="https://www.metro.net/projects/lb-ela-corridor-plan/"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37.png"/><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7.emf"/><Relationship Id="rId11" Type="http://schemas.openxmlformats.org/officeDocument/2006/relationships/image" Target="../media/image43.png"/><Relationship Id="rId5" Type="http://schemas.openxmlformats.org/officeDocument/2006/relationships/image" Target="../media/image56.emf"/><Relationship Id="rId10" Type="http://schemas.openxmlformats.org/officeDocument/2006/relationships/hyperlink" Target="https://www.metro.net/projects/lb-ela-corridor-plan/" TargetMode="External"/><Relationship Id="rId4" Type="http://schemas.openxmlformats.org/officeDocument/2006/relationships/image" Target="../media/image55.emf"/><Relationship Id="rId9" Type="http://schemas.openxmlformats.org/officeDocument/2006/relationships/hyperlink" Target="mailto:710corridor@metro.net"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dirty="0">
                <a:solidFill>
                  <a:schemeClr val="bg1"/>
                </a:solidFill>
                <a:ea typeface="+mn-lt"/>
                <a:cs typeface="+mn-lt"/>
              </a:rPr>
              <a:t>LB-ELA Task Force </a:t>
            </a:r>
            <a:endParaRPr lang="en-US" dirty="0">
              <a:solidFill>
                <a:schemeClr val="bg1"/>
              </a:solidFill>
              <a:ea typeface="+mn-lt"/>
              <a:cs typeface="+mn-lt"/>
            </a:endParaRPr>
          </a:p>
          <a:p>
            <a:r>
              <a:rPr lang="en-US" sz="2000" b="1" dirty="0">
                <a:solidFill>
                  <a:schemeClr val="bg1"/>
                </a:solidFill>
                <a:ea typeface="+mn-lt"/>
                <a:cs typeface="+mn-lt"/>
              </a:rPr>
              <a:t>Zero-Emission Truck Working Group</a:t>
            </a:r>
            <a:endParaRPr lang="en-US" dirty="0">
              <a:solidFill>
                <a:schemeClr val="bg1"/>
              </a:solidFill>
              <a:ea typeface="+mn-lt"/>
              <a:cs typeface="+mn-lt"/>
            </a:endParaRPr>
          </a:p>
          <a:p>
            <a:r>
              <a:rPr lang="en-US" sz="2000" b="1" dirty="0">
                <a:solidFill>
                  <a:schemeClr val="bg1"/>
                </a:solidFill>
                <a:cs typeface="Calibri"/>
              </a:rPr>
              <a:t>Small Group Meeting</a:t>
            </a:r>
            <a:endParaRPr lang="en-US" dirty="0">
              <a:solidFill>
                <a:schemeClr val="bg1"/>
              </a:solidFill>
              <a:cs typeface="Calibri"/>
            </a:endParaRPr>
          </a:p>
          <a:p>
            <a:r>
              <a:rPr lang="en-US" sz="2000">
                <a:solidFill>
                  <a:schemeClr val="bg1"/>
                </a:solidFill>
              </a:rPr>
              <a:t>June 20,</a:t>
            </a:r>
            <a:r>
              <a:rPr lang="en-US" sz="2000" dirty="0">
                <a:solidFill>
                  <a:schemeClr val="bg1"/>
                </a:solidFill>
              </a:rPr>
              <a:t> 2023</a:t>
            </a:r>
            <a:endParaRPr lang="en-US" sz="2000" dirty="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974707"/>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 discuss:</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600574"/>
            <a:ext cx="11265371" cy="4742065"/>
          </a:xfrm>
          <a:prstGeom prst="rect">
            <a:avLst/>
          </a:prstGeom>
        </p:spPr>
        <p:txBody>
          <a:bodyPr vert="horz" lIns="91440" tIns="45720" rIns="91440" bIns="45720" rtlCol="0" anchor="t">
            <a:normAutofit fontScale="9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ea typeface="+mn-lt"/>
                <a:cs typeface="+mn-lt"/>
              </a:rPr>
              <a:t>Mid- to Longer-term Feasibility Study </a:t>
            </a:r>
          </a:p>
          <a:p>
            <a:pPr lvl="1"/>
            <a:r>
              <a:rPr lang="en-US" sz="1900">
                <a:ea typeface="+mn-lt"/>
                <a:cs typeface="+mn-lt"/>
              </a:rPr>
              <a:t>Receive Metro’s initial thoughts on a feasibility study to address mid- to longer-term infrastructure feasibility study and provide input</a:t>
            </a:r>
          </a:p>
          <a:p>
            <a:pPr lvl="1"/>
            <a:endParaRPr lang="en-US" sz="2000">
              <a:ea typeface="+mn-lt"/>
              <a:cs typeface="+mn-lt"/>
            </a:endParaRPr>
          </a:p>
          <a:p>
            <a:r>
              <a:rPr lang="en-US" sz="1900">
                <a:ea typeface="+mn-lt"/>
                <a:cs typeface="+mn-lt"/>
              </a:rPr>
              <a:t> </a:t>
            </a:r>
            <a:r>
              <a:rPr lang="en-US" sz="1900" b="1" i="0" u="none" strike="noStrike" kern="1200" noProof="0">
                <a:effectLst/>
                <a:latin typeface="Calibri"/>
              </a:rPr>
              <a:t>Creating a ZET Program Legislative Platform</a:t>
            </a:r>
            <a:endParaRPr lang="en-US" sz="1900" b="1" i="0" u="none" strike="noStrike" kern="1200" noProof="0">
              <a:effectLst/>
              <a:latin typeface="Calibri"/>
              <a:cs typeface="Calibri"/>
            </a:endParaRPr>
          </a:p>
          <a:p>
            <a:pPr lvl="1"/>
            <a:r>
              <a:rPr lang="en-US" sz="1900">
                <a:ea typeface="+mn-lt"/>
                <a:cs typeface="+mn-lt"/>
              </a:rPr>
              <a:t>Review known shortcomings in existing programs that may require legislative advocacy for improvements and discuss new findings</a:t>
            </a:r>
          </a:p>
          <a:p>
            <a:endParaRPr lang="en-US" sz="2000" b="1">
              <a:ea typeface="+mn-lt"/>
              <a:cs typeface="+mn-lt"/>
            </a:endParaRPr>
          </a:p>
          <a:p>
            <a:r>
              <a:rPr lang="en-US" sz="1900" b="1">
                <a:ea typeface="+mn-lt"/>
                <a:cs typeface="+mn-lt"/>
              </a:rPr>
              <a:t>ZET Program as a Catalyst for Community Benefit Programs</a:t>
            </a:r>
          </a:p>
          <a:p>
            <a:pPr lvl="1"/>
            <a:r>
              <a:rPr lang="en-US" sz="1900">
                <a:ea typeface="+mn-lt"/>
                <a:cs typeface="+mn-lt"/>
              </a:rPr>
              <a:t>Receive a presentation and discuss criteria that should be considered in site selection to minimize impacts and maximize community benefits</a:t>
            </a:r>
            <a:endParaRPr lang="en-US" sz="1900" b="1">
              <a:ea typeface="+mn-lt"/>
              <a:cs typeface="+mn-lt"/>
            </a:endParaRPr>
          </a:p>
          <a:p>
            <a:endParaRPr lang="en-US" b="1">
              <a:ea typeface="+mn-lt"/>
              <a:cs typeface="+mn-lt"/>
            </a:endParaRPr>
          </a:p>
          <a:p>
            <a:r>
              <a:rPr lang="en-US" sz="1900" b="1">
                <a:ea typeface="+mn-lt"/>
                <a:cs typeface="+mn-lt"/>
              </a:rPr>
              <a:t>Grant Funding Opportunities</a:t>
            </a:r>
            <a:endParaRPr lang="en-US" sz="1900" b="1">
              <a:cs typeface="Calibri"/>
            </a:endParaRPr>
          </a:p>
          <a:p>
            <a:pPr lvl="1"/>
            <a:r>
              <a:rPr lang="en-US" sz="1900">
                <a:ea typeface="Calibri" panose="020F0502020204030204"/>
                <a:cs typeface="Calibri"/>
              </a:rPr>
              <a:t>Receive a status report on recent awards and pending opportunities for funding </a:t>
            </a:r>
          </a:p>
          <a:p>
            <a:pPr marL="457200" lvl="1" indent="0">
              <a:buNone/>
            </a:pPr>
            <a:endParaRPr lang="en-US" sz="2000">
              <a:ea typeface="Calibri" panose="020F0502020204030204"/>
              <a:cs typeface="Calibri"/>
            </a:endParaRPr>
          </a:p>
          <a:p>
            <a:r>
              <a:rPr lang="en-US" sz="1900" b="1">
                <a:ea typeface="Calibri" panose="020F0502020204030204"/>
                <a:cs typeface="Calibri"/>
              </a:rPr>
              <a:t>ZET Program as a Catalyst for Workforce Development &amp; Job Training</a:t>
            </a:r>
          </a:p>
          <a:p>
            <a:pPr lvl="1"/>
            <a:r>
              <a:rPr lang="en-US" sz="1900">
                <a:ea typeface="Calibri" panose="020F0502020204030204"/>
                <a:cs typeface="Calibri"/>
              </a:rPr>
              <a:t>Receive a review of key takeaways and discuss next steps</a:t>
            </a:r>
          </a:p>
          <a:p>
            <a:pPr lvl="1"/>
            <a:endParaRPr lang="en-US" b="1">
              <a:ea typeface="Calibri" panose="020F0502020204030204"/>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77500" lnSpcReduction="20000"/>
          </a:bodyPr>
          <a:lstStyle/>
          <a:p>
            <a:r>
              <a:rPr lang="en-US" sz="2200" b="1" dirty="0"/>
              <a:t>Metro Board Direction and desired outcomes</a:t>
            </a:r>
            <a:endParaRPr lang="en-US" sz="2200" b="1" dirty="0">
              <a:cs typeface="Calibri"/>
            </a:endParaRPr>
          </a:p>
          <a:p>
            <a:pPr marL="512445" indent="-229870">
              <a:buFont typeface="Arial" panose="020B0604020202020204" pitchFamily="34" charset="0"/>
              <a:buChar char="•"/>
            </a:pPr>
            <a:r>
              <a:rPr lang="en-US" sz="2200" dirty="0"/>
              <a:t>$200 million minimum funding target </a:t>
            </a:r>
            <a:endParaRPr lang="en-US" sz="2200" dirty="0">
              <a:cs typeface="Calibri" panose="020F0502020204030204"/>
            </a:endParaRPr>
          </a:p>
          <a:p>
            <a:pPr marL="512445" indent="-229870">
              <a:buFont typeface="Arial" panose="020B0604020202020204" pitchFamily="34" charset="0"/>
              <a:buChar char="•"/>
            </a:pPr>
            <a:r>
              <a:rPr lang="en-US" sz="2200" dirty="0"/>
              <a:t>Leverage Board-approved $50 million with private, regional, state, and federal funding</a:t>
            </a:r>
            <a:endParaRPr lang="en-US" sz="2200" dirty="0">
              <a:cs typeface="Calibri" panose="020F0502020204030204"/>
            </a:endParaRPr>
          </a:p>
          <a:p>
            <a:pPr marL="512445" indent="-229870">
              <a:buFont typeface="Arial" panose="020B0604020202020204" pitchFamily="34" charset="0"/>
              <a:buChar char="•"/>
            </a:pPr>
            <a:r>
              <a:rPr lang="en-US" sz="2200" dirty="0"/>
              <a:t>Accelerated ZE deployment in the Long Beach-East LA (LB-ELA, formerly I-710 South) Corridor</a:t>
            </a:r>
            <a:endParaRPr lang="en-US" sz="2200" dirty="0">
              <a:cs typeface="Calibri" panose="020F0502020204030204"/>
            </a:endParaRPr>
          </a:p>
          <a:p>
            <a:pPr marL="512445" indent="-229870">
              <a:buFont typeface="Arial" panose="020B0604020202020204" pitchFamily="34" charset="0"/>
              <a:buChar char="•"/>
            </a:pPr>
            <a:r>
              <a:rPr lang="en-US" sz="2200" dirty="0"/>
              <a:t>Collaboration with regional stakeholders</a:t>
            </a:r>
            <a:endParaRPr lang="en-US" sz="2200" dirty="0">
              <a:cs typeface="Calibri" panose="020F0502020204030204"/>
            </a:endParaRPr>
          </a:p>
          <a:p>
            <a:pPr marL="512445" indent="-229870">
              <a:buFont typeface="Arial" panose="020B0604020202020204" pitchFamily="34" charset="0"/>
              <a:buChar char="•"/>
            </a:pPr>
            <a:r>
              <a:rPr lang="en-US" sz="2200" dirty="0">
                <a:cs typeface="Calibri" panose="020F0502020204030204"/>
              </a:rPr>
              <a:t>Independent from but aligned with overall LB-ELA Corridor Task Force Investment Plan process</a:t>
            </a:r>
          </a:p>
          <a:p>
            <a:pPr marL="512445">
              <a:buFont typeface="Arial" panose="020B0604020202020204" pitchFamily="34" charset="0"/>
              <a:buChar char="•"/>
            </a:pPr>
            <a:endParaRPr lang="en-US" sz="2200" b="1" dirty="0"/>
          </a:p>
          <a:p>
            <a:pPr marL="282575" indent="-282575">
              <a:buFont typeface="Calibri" panose="020F0502020204030204" pitchFamily="34" charset="0"/>
              <a:buChar char="&gt;"/>
            </a:pPr>
            <a:r>
              <a:rPr lang="en-US" sz="2200" b="1" dirty="0"/>
              <a:t>Strategies to accomplish outcomes</a:t>
            </a:r>
            <a:endParaRPr lang="en-US" sz="2200" b="1" dirty="0">
              <a:cs typeface="Calibri"/>
            </a:endParaRPr>
          </a:p>
          <a:p>
            <a:pPr marL="512445" indent="-229870">
              <a:buFont typeface="Arial" panose="020B0604020202020204" pitchFamily="34" charset="0"/>
              <a:buChar char="•"/>
            </a:pPr>
            <a:r>
              <a:rPr lang="en-US" sz="2200" dirty="0"/>
              <a:t>Convene and collaborate with community and regional stakeholders</a:t>
            </a:r>
            <a:endParaRPr lang="en-US" sz="2200" dirty="0">
              <a:cs typeface="Calibri" panose="020F0502020204030204"/>
            </a:endParaRPr>
          </a:p>
          <a:p>
            <a:pPr marL="512445" indent="-229870">
              <a:buFont typeface="Arial" panose="020B0604020202020204" pitchFamily="34" charset="0"/>
              <a:buChar char="•"/>
            </a:pPr>
            <a:r>
              <a:rPr lang="en-US" sz="2200" dirty="0"/>
              <a:t>Develop a scope of work for the ZET Program</a:t>
            </a:r>
            <a:endParaRPr lang="en-US" sz="2200" dirty="0">
              <a:cs typeface="Calibri" panose="020F0502020204030204"/>
            </a:endParaRPr>
          </a:p>
          <a:p>
            <a:pPr marL="512445" indent="-229870">
              <a:buFont typeface="Arial" panose="020B0604020202020204" pitchFamily="34" charset="0"/>
              <a:buChar char="•"/>
            </a:pPr>
            <a:r>
              <a:rPr lang="en-US" sz="2200" dirty="0"/>
              <a:t>Identify regional funding partners</a:t>
            </a:r>
            <a:endParaRPr lang="en-US" sz="2200" dirty="0">
              <a:cs typeface="Calibri" panose="020F0502020204030204"/>
            </a:endParaRPr>
          </a:p>
          <a:p>
            <a:pPr marL="512445" indent="-229870">
              <a:buFont typeface="Arial,Sans-Serif" panose="020B0604020202020204" pitchFamily="34" charset="0"/>
              <a:buChar char="•"/>
            </a:pPr>
            <a:r>
              <a:rPr lang="en-US" sz="2100" dirty="0">
                <a:cs typeface="Calibri"/>
              </a:rPr>
              <a:t>Identify discretionary grant opportunities</a:t>
            </a:r>
          </a:p>
          <a:p>
            <a:pPr marL="512445" indent="-229870">
              <a:buFont typeface="Arial" panose="020B0604020202020204" pitchFamily="34" charset="0"/>
              <a:buChar char="•"/>
            </a:pPr>
            <a:r>
              <a:rPr lang="en-US" sz="2200" dirty="0"/>
              <a:t>Identify near and long-term opportunities</a:t>
            </a:r>
            <a:endParaRPr lang="en-US" sz="2200" dirty="0">
              <a:cs typeface="Calibri" panose="020F0502020204030204"/>
            </a:endParaRPr>
          </a:p>
          <a:p>
            <a:pPr marL="512445" indent="-229870">
              <a:buFont typeface="Arial" panose="020B0604020202020204" pitchFamily="34" charset="0"/>
              <a:buChar char="•"/>
            </a:pPr>
            <a:r>
              <a:rPr lang="en-US" sz="2200" dirty="0">
                <a:ea typeface="+mn-lt"/>
                <a:cs typeface="+mn-lt"/>
              </a:rPr>
              <a:t>Identify policy and legislative barriers to implementation</a:t>
            </a:r>
            <a:endParaRPr lang="en-US" sz="2200" dirty="0">
              <a:cs typeface="Calibri" panose="020F0502020204030204"/>
            </a:endParaRPr>
          </a:p>
          <a:p>
            <a:pPr marL="512445" indent="-229870">
              <a:buFont typeface="Arial" panose="020B0604020202020204" pitchFamily="34" charset="0"/>
              <a:buChar char="•"/>
            </a:pPr>
            <a:r>
              <a:rPr lang="en-US" sz="2200" dirty="0">
                <a:cs typeface="Calibri" panose="020F0502020204030204"/>
              </a:rPr>
              <a:t>Develop approaches to understanding potential community impacts and creating community benefits</a:t>
            </a:r>
          </a:p>
          <a:p>
            <a:pPr marL="512445" indent="-229870">
              <a:buFont typeface="Arial" panose="020B0604020202020204" pitchFamily="34" charset="0"/>
              <a:buChar char="•"/>
            </a:pPr>
            <a:endParaRPr lang="en-US" dirty="0">
              <a:cs typeface="Calibri" panose="020F0502020204030204"/>
            </a:endParaRPr>
          </a:p>
          <a:p>
            <a:pPr marL="512445" indent="-229870">
              <a:buFont typeface="Arial" panose="020B0604020202020204" pitchFamily="34" charset="0"/>
              <a:buChar char="•"/>
            </a:pPr>
            <a:endParaRPr lang="en-US" dirty="0">
              <a:cs typeface="Calibri" panose="020F0502020204030204"/>
            </a:endParaRPr>
          </a:p>
          <a:p>
            <a:pPr marL="512445" indent="-229870">
              <a:buFont typeface="Arial" panose="020B0604020202020204" pitchFamily="34" charset="0"/>
              <a:buChar char="•"/>
            </a:pPr>
            <a:endParaRPr lang="en-US" dirty="0">
              <a:cs typeface="Calibri" panose="020F0502020204030204"/>
            </a:endParaRPr>
          </a:p>
          <a:p>
            <a:pPr marL="512445">
              <a:buFont typeface="Arial" panose="020B0604020202020204" pitchFamily="34" charset="0"/>
              <a:buChar char="•"/>
            </a:pPr>
            <a:endParaRPr lang="en-US" dirty="0">
              <a:cs typeface="Calibri" panose="020F0502020204030204"/>
            </a:endParaRPr>
          </a:p>
          <a:p>
            <a:pPr marL="512445">
              <a:buFont typeface="Arial" panose="020B0604020202020204" pitchFamily="34" charset="0"/>
              <a:buChar char="•"/>
            </a:pPr>
            <a:endParaRPr lang="en-US" dirty="0">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Zero-Emission Truck Working Group #16 Highlights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982154"/>
            <a:ext cx="11689240" cy="553997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lvl="1" indent="-285750">
              <a:spcBef>
                <a:spcPts val="600"/>
              </a:spcBef>
              <a:buFont typeface="Calibri" panose="020F0502020204030204" pitchFamily="34" charset="0"/>
              <a:buChar char="&gt;"/>
              <a:tabLst>
                <a:tab pos="914400" algn="l"/>
              </a:tabLst>
              <a:defRPr/>
            </a:pPr>
            <a:r>
              <a:rPr kumimoji="0" lang="en-US" sz="1800" b="0" i="0" u="none" strike="noStrike" kern="1200" cap="none" spc="0" normalizeH="0" baseline="0" noProof="0">
                <a:ln>
                  <a:noFill/>
                </a:ln>
                <a:solidFill>
                  <a:srgbClr val="000000"/>
                </a:solidFill>
                <a:effectLst/>
                <a:uLnTx/>
                <a:uFillTx/>
                <a:latin typeface="Calibri"/>
                <a:ea typeface="+mn-ea"/>
                <a:cs typeface="Times New Roman"/>
              </a:rPr>
              <a:t>Held virtually via Zoom on Tuesday, May 23</a:t>
            </a:r>
            <a:r>
              <a:rPr lang="en-US">
                <a:solidFill>
                  <a:srgbClr val="000000"/>
                </a:solidFill>
                <a:latin typeface="Calibri"/>
                <a:cs typeface="Times New Roman"/>
              </a:rPr>
              <a:t> </a:t>
            </a:r>
            <a:endParaRPr lang="en-US" sz="1800" b="0" i="0" u="none" strike="noStrike" kern="1200" cap="none" spc="0" normalizeH="0" baseline="0" noProof="0">
              <a:ln>
                <a:noFill/>
              </a:ln>
              <a:solidFill>
                <a:srgbClr val="000000"/>
              </a:solidFill>
              <a:effectLst/>
              <a:uLnTx/>
              <a:uFillTx/>
              <a:latin typeface="Calibri"/>
              <a:cs typeface="Times New Roman"/>
            </a:endParaRPr>
          </a:p>
          <a:p>
            <a:pPr marL="742950" lvl="1" indent="-285750">
              <a:spcBef>
                <a:spcPts val="600"/>
              </a:spcBef>
              <a:buFont typeface="Calibri" panose="020F0502020204030204" pitchFamily="34" charset="0"/>
              <a:buChar char="&gt;"/>
              <a:tabLst>
                <a:tab pos="914400" algn="l"/>
              </a:tabLst>
              <a:defRPr/>
            </a:pPr>
            <a:r>
              <a:rPr lang="en-US">
                <a:solidFill>
                  <a:srgbClr val="000000"/>
                </a:solidFill>
                <a:latin typeface="Calibri"/>
                <a:ea typeface="Calibri"/>
                <a:cs typeface="Times New Roman"/>
              </a:rPr>
              <a:t>20 Working Group members in attendance</a:t>
            </a:r>
            <a:endParaRPr lang="en-US" i="0" u="none" strike="noStrike" kern="1200" cap="none" spc="0" normalizeH="0" baseline="0" noProof="0">
              <a:ln>
                <a:noFill/>
              </a:ln>
              <a:solidFill>
                <a:srgbClr val="000000"/>
              </a:solidFill>
              <a:effectLst/>
              <a:uLnTx/>
              <a:uFillTx/>
              <a:latin typeface="Calibri" panose="020F0502020204030204"/>
              <a:ea typeface="Calibri"/>
              <a:cs typeface="Times New Roman"/>
            </a:endParaRPr>
          </a:p>
          <a:p>
            <a:pPr marL="742950" lvl="1" indent="-285750">
              <a:spcBef>
                <a:spcPts val="600"/>
              </a:spcBef>
              <a:buFont typeface="Calibri" panose="020F0502020204030204" pitchFamily="34" charset="0"/>
              <a:buChar char="&gt;"/>
              <a:defRPr/>
            </a:pPr>
            <a:endParaRPr lang="en-US" sz="1100" b="1">
              <a:solidFill>
                <a:srgbClr val="2AB4C8"/>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 typeface="System Font Regular"/>
              <a:buNone/>
              <a:tabLst/>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a:ea typeface="Calibri"/>
              <a:cs typeface="Times New Roman"/>
            </a:endParaRPr>
          </a:p>
          <a:p>
            <a:pPr marL="285750" indent="-285750">
              <a:buFont typeface="Calibri"/>
              <a:buChar char="•"/>
              <a:defRPr/>
            </a:pPr>
            <a:r>
              <a:rPr lang="en-US">
                <a:solidFill>
                  <a:srgbClr val="333333"/>
                </a:solidFill>
                <a:ea typeface="Calibri" panose="020F0502020204030204"/>
                <a:cs typeface="Calibri"/>
              </a:rPr>
              <a:t>Received information on the Mobile Source Air Pollution Reduction Review Committee (MSRC) Cooperative Agreement, Metro staff intent to seek a Board approval to contribute the seed funding towards the Port of LA owned parcel development as a ZET charging depot, and the Charging and Fueling Infrastructure (CFI) Grant development.</a:t>
            </a:r>
          </a:p>
          <a:p>
            <a:pPr marL="285750" indent="-285750">
              <a:buFont typeface="Calibri"/>
              <a:buChar char="•"/>
              <a:defRPr/>
            </a:pPr>
            <a:r>
              <a:rPr lang="en-US">
                <a:solidFill>
                  <a:srgbClr val="333333"/>
                </a:solidFill>
                <a:ea typeface="Calibri" panose="020F0502020204030204"/>
                <a:cs typeface="Calibri"/>
              </a:rPr>
              <a:t>ZET pilot project lessons learned from regional partners</a:t>
            </a:r>
          </a:p>
          <a:p>
            <a:pPr marL="742950" lvl="1" indent="-285750">
              <a:buFont typeface="Calibri"/>
              <a:buChar char="•"/>
              <a:defRPr/>
            </a:pPr>
            <a:r>
              <a:rPr lang="en-US">
                <a:ea typeface="Calibri" panose="020F0502020204030204"/>
                <a:cs typeface="Calibri"/>
              </a:rPr>
              <a:t>Discussed how partnerships with Original Equipment Manufacturers (OEMs), Fuel providers, and dealerships were cultivated</a:t>
            </a:r>
          </a:p>
          <a:p>
            <a:pPr marL="742950" lvl="1" indent="-285750">
              <a:buFont typeface="Calibri"/>
              <a:buChar char="•"/>
              <a:defRPr/>
            </a:pPr>
            <a:r>
              <a:rPr lang="en-US">
                <a:ea typeface="Calibri" panose="020F0502020204030204"/>
                <a:cs typeface="Calibri"/>
              </a:rPr>
              <a:t>Be flexible to adopt to dynamic environment surrounding ZE technologies</a:t>
            </a:r>
            <a:endParaRPr lang="en-US">
              <a:solidFill>
                <a:srgbClr val="333333"/>
              </a:solidFill>
              <a:ea typeface="Calibri" panose="020F0502020204030204"/>
              <a:cs typeface="Calibri"/>
            </a:endParaRPr>
          </a:p>
          <a:p>
            <a:pPr marL="285750" indent="-285750">
              <a:buFont typeface="Calibri"/>
              <a:buChar char="•"/>
              <a:defRPr/>
            </a:pPr>
            <a:r>
              <a:rPr lang="en-US">
                <a:ea typeface="Calibri" panose="020F0502020204030204"/>
                <a:cs typeface="Calibri"/>
              </a:rPr>
              <a:t>Workforce Development Panel Discussions</a:t>
            </a:r>
          </a:p>
          <a:p>
            <a:pPr marL="742950" lvl="1" indent="-285750">
              <a:buFont typeface="Calibri"/>
              <a:buChar char="•"/>
              <a:defRPr/>
            </a:pPr>
            <a:r>
              <a:rPr lang="en-US">
                <a:ea typeface="Calibri" panose="020F0502020204030204"/>
                <a:cs typeface="Calibri"/>
              </a:rPr>
              <a:t>Learned how workforce development opportunities were curated and created through Zero-Emission infrastructure development</a:t>
            </a:r>
          </a:p>
          <a:p>
            <a:pPr marL="742950" lvl="1" indent="-285750">
              <a:buFont typeface="Calibri"/>
              <a:buChar char="•"/>
              <a:defRPr/>
            </a:pPr>
            <a:r>
              <a:rPr lang="en-US">
                <a:ea typeface="Calibri" panose="020F0502020204030204"/>
                <a:cs typeface="Calibri"/>
              </a:rPr>
              <a:t>Reviewed existing resources and relationships that enable workforce development programs, including how to create and maintain a skilled workforce, ensure LA County residents reap benefits from these job opportunities, and determine how best to gain community support on these programs.</a:t>
            </a:r>
          </a:p>
          <a:p>
            <a:pPr>
              <a:defRPr/>
            </a:pPr>
            <a:endParaRPr lang="en-US">
              <a:ea typeface="Calibri" panose="020F0502020204030204"/>
              <a:cs typeface="Calibri"/>
            </a:endParaRPr>
          </a:p>
        </p:txBody>
      </p:sp>
    </p:spTree>
    <p:extLst>
      <p:ext uri="{BB962C8B-B14F-4D97-AF65-F5344CB8AC3E}">
        <p14:creationId xmlns:p14="http://schemas.microsoft.com/office/powerpoint/2010/main" val="195404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241479" y="283215"/>
            <a:ext cx="9045633" cy="429145"/>
          </a:xfrm>
        </p:spPr>
        <p:txBody>
          <a:bodyPr/>
          <a:lstStyle/>
          <a:p>
            <a:r>
              <a:rPr lang="en-US" sz="2800"/>
              <a:t>Metro June 2023 Board Meetings</a:t>
            </a:r>
            <a:endParaRPr lang="en-US" i="1"/>
          </a:p>
        </p:txBody>
      </p:sp>
      <p:sp>
        <p:nvSpPr>
          <p:cNvPr id="12" name="TextBox 11">
            <a:extLst>
              <a:ext uri="{FF2B5EF4-FFF2-40B4-BE49-F238E27FC236}">
                <a16:creationId xmlns:a16="http://schemas.microsoft.com/office/drawing/2014/main" id="{9AC9E1D6-C6D9-BE61-0261-11993C1E2C26}"/>
              </a:ext>
            </a:extLst>
          </p:cNvPr>
          <p:cNvSpPr txBox="1"/>
          <p:nvPr/>
        </p:nvSpPr>
        <p:spPr>
          <a:xfrm>
            <a:off x="251380" y="1014351"/>
            <a:ext cx="11689240" cy="3370153"/>
          </a:xfrm>
          <a:prstGeom prst="rect">
            <a:avLst/>
          </a:prstGeom>
          <a:noFill/>
        </p:spPr>
        <p:txBody>
          <a:bodyPr wrap="square" lIns="91440" tIns="45720" rIns="91440" bIns="45720" anchor="t">
            <a:spAutoFit/>
          </a:bodyPr>
          <a:lstStyle/>
          <a:p>
            <a:pPr marL="742950" marR="0" lvl="1" indent="-285750" algn="l" defTabSz="457200" rtl="0" eaLnBrk="1" fontAlgn="auto" latinLnBrk="0" hangingPunct="1">
              <a:lnSpc>
                <a:spcPct val="100000"/>
              </a:lnSpc>
              <a:spcBef>
                <a:spcPts val="600"/>
              </a:spcBef>
              <a:spcAft>
                <a:spcPts val="0"/>
              </a:spcAft>
              <a:buClrTx/>
              <a:buSzTx/>
              <a:buFont typeface="Calibri" panose="020F0502020204030204" pitchFamily="34" charset="0"/>
              <a:buChar char="&gt;"/>
              <a:tabLst/>
              <a:defRPr/>
            </a:pPr>
            <a:endParaRPr lang="en-US" sz="1100" b="1">
              <a:solidFill>
                <a:srgbClr val="2AB4C8"/>
              </a:solidFill>
              <a:latin typeface="Calibri" panose="020F0502020204030204"/>
            </a:endParaRPr>
          </a:p>
          <a:p>
            <a:pPr>
              <a:defRPr/>
            </a:pPr>
            <a:r>
              <a:rPr lang="en-US" sz="2000" b="1">
                <a:solidFill>
                  <a:srgbClr val="2AB4C8"/>
                </a:solidFill>
                <a:latin typeface="Calibri" panose="020F0502020204030204"/>
              </a:rPr>
              <a:t>Planning &amp; Programming Committee (June 14, 2023)</a:t>
            </a:r>
            <a:endParaRPr lang="en-US">
              <a:ea typeface="Calibri"/>
              <a:cs typeface="Times New Roman"/>
            </a:endParaRPr>
          </a:p>
          <a:p>
            <a:pPr>
              <a:defRPr/>
            </a:pPr>
            <a:endParaRPr lang="en-US" sz="2000" b="1">
              <a:solidFill>
                <a:srgbClr val="2AB4C8"/>
              </a:solidFill>
              <a:latin typeface="Calibri"/>
              <a:cs typeface="Calibri"/>
            </a:endParaRPr>
          </a:p>
          <a:p>
            <a:pPr marL="800100" lvl="1" indent="-342900">
              <a:buFont typeface="+mj-lt"/>
              <a:buAutoNum type="arabicPeriod"/>
              <a:defRPr/>
            </a:pPr>
            <a:r>
              <a:rPr kumimoji="0" lang="en-US" sz="1800" b="1" i="0" u="none" strike="noStrike" kern="1200" cap="none" spc="0" normalizeH="0" baseline="0" noProof="0">
                <a:ln>
                  <a:noFill/>
                </a:ln>
                <a:solidFill>
                  <a:srgbClr val="000000"/>
                </a:solidFill>
                <a:effectLst/>
                <a:uLnTx/>
                <a:uFillTx/>
                <a:latin typeface="Calibri"/>
                <a:ea typeface="+mn-ea"/>
                <a:cs typeface="Times New Roman"/>
              </a:rPr>
              <a:t>LB-ELA Corridor Task Force</a:t>
            </a:r>
            <a:r>
              <a:rPr lang="en-US" b="1">
                <a:solidFill>
                  <a:srgbClr val="000000"/>
                </a:solidFill>
                <a:latin typeface="Calibri"/>
                <a:cs typeface="Times New Roman"/>
              </a:rPr>
              <a:t> Update</a:t>
            </a:r>
            <a:endParaRPr lang="en-US" sz="1800" b="1" i="0" u="none" strike="noStrike" kern="1200" cap="none" spc="0" normalizeH="0" baseline="0" noProof="0">
              <a:ln>
                <a:noFill/>
              </a:ln>
              <a:solidFill>
                <a:srgbClr val="000000"/>
              </a:solidFill>
              <a:effectLst/>
              <a:uLnTx/>
              <a:uFillTx/>
              <a:latin typeface="Calibri"/>
              <a:cs typeface="Times New Roman"/>
            </a:endParaRPr>
          </a:p>
          <a:p>
            <a:pPr marL="1257300" lvl="2" indent="-342900">
              <a:buFont typeface="Arial" panose="020B0604020202020204" pitchFamily="34" charset="0"/>
              <a:buChar char="•"/>
              <a:defRPr/>
            </a:pPr>
            <a:r>
              <a:rPr lang="en-US">
                <a:ea typeface="Calibri" panose="020F0502020204030204"/>
                <a:cs typeface="Calibri"/>
              </a:rPr>
              <a:t>Draft LB-ELA Investment Plan scheduled for November 2023</a:t>
            </a:r>
          </a:p>
          <a:p>
            <a:pPr marL="1257300" lvl="2" indent="-342900">
              <a:buFont typeface="Arial" panose="020B0604020202020204" pitchFamily="34" charset="0"/>
              <a:buChar char="•"/>
              <a:defRPr/>
            </a:pPr>
            <a:r>
              <a:rPr lang="en-US">
                <a:ea typeface="Calibri" panose="020F0502020204030204"/>
                <a:cs typeface="Calibri"/>
              </a:rPr>
              <a:t>Final Investment Plan scheduled for Winter/Spring 2024</a:t>
            </a:r>
          </a:p>
          <a:p>
            <a:pPr marL="1257300" lvl="2" indent="-342900">
              <a:buFont typeface="Arial" panose="020B0604020202020204" pitchFamily="34" charset="0"/>
              <a:buChar char="•"/>
              <a:defRPr/>
            </a:pPr>
            <a:r>
              <a:rPr lang="en-US">
                <a:ea typeface="Calibri" panose="020F0502020204030204"/>
                <a:cs typeface="Calibri"/>
              </a:rPr>
              <a:t>Summary of stakeholder engagement activities and emphasis on public health improvements</a:t>
            </a:r>
          </a:p>
          <a:p>
            <a:pPr lvl="2">
              <a:defRPr/>
            </a:pPr>
            <a:endParaRPr lang="en-US">
              <a:solidFill>
                <a:srgbClr val="000000"/>
              </a:solidFill>
              <a:latin typeface="Calibri"/>
              <a:ea typeface="Calibri"/>
              <a:cs typeface="Calibri"/>
            </a:endParaRPr>
          </a:p>
          <a:p>
            <a:pPr lvl="1">
              <a:defRPr/>
            </a:pPr>
            <a:r>
              <a:rPr lang="en-US">
                <a:solidFill>
                  <a:srgbClr val="000000"/>
                </a:solidFill>
                <a:latin typeface="Calibri"/>
                <a:ea typeface="Calibri"/>
                <a:cs typeface="Times New Roman"/>
              </a:rPr>
              <a:t>2.   </a:t>
            </a:r>
            <a:r>
              <a:rPr lang="en-US" b="1">
                <a:solidFill>
                  <a:srgbClr val="000000"/>
                </a:solidFill>
                <a:latin typeface="Calibri"/>
                <a:ea typeface="Calibri"/>
                <a:cs typeface="Times New Roman"/>
              </a:rPr>
              <a:t>LB-ELA Corridor ZET Program Update</a:t>
            </a:r>
            <a:r>
              <a:rPr lang="en-US">
                <a:solidFill>
                  <a:srgbClr val="000000"/>
                </a:solidFill>
                <a:latin typeface="Calibri"/>
                <a:ea typeface="Calibri"/>
                <a:cs typeface="Times New Roman"/>
              </a:rPr>
              <a:t> </a:t>
            </a:r>
            <a:endParaRPr lang="en-US"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257300" lvl="2" indent="-342900">
              <a:buFont typeface="Arial" panose="020B0604020202020204" pitchFamily="34" charset="0"/>
              <a:buChar char="•"/>
              <a:defRPr/>
            </a:pPr>
            <a:r>
              <a:rPr lang="en-US">
                <a:ea typeface="Calibri" panose="020F0502020204030204"/>
                <a:cs typeface="Calibri"/>
              </a:rPr>
              <a:t>Committee support on Metro’s seed funding contribution (up to $3 M) for the proposed POLA site</a:t>
            </a:r>
          </a:p>
          <a:p>
            <a:pPr marL="1257300" lvl="2" indent="-342900">
              <a:buFont typeface="Arial" panose="020B0604020202020204" pitchFamily="34" charset="0"/>
              <a:buChar char="•"/>
              <a:defRPr/>
            </a:pPr>
            <a:endParaRPr lang="en-US">
              <a:ea typeface="Calibri" panose="020F0502020204030204"/>
              <a:cs typeface="Calibri"/>
            </a:endParaRPr>
          </a:p>
          <a:p>
            <a:pPr marL="0" lvl="2">
              <a:defRPr/>
            </a:pPr>
            <a:r>
              <a:rPr lang="en-US">
                <a:ea typeface="Calibri" panose="020F0502020204030204"/>
                <a:cs typeface="Calibri"/>
              </a:rPr>
              <a:t>These items were approved and/or received and filed and will go to the full Board Meeting (June 22, 2023) on consent.  </a:t>
            </a:r>
          </a:p>
        </p:txBody>
      </p:sp>
    </p:spTree>
    <p:extLst>
      <p:ext uri="{BB962C8B-B14F-4D97-AF65-F5344CB8AC3E}">
        <p14:creationId xmlns:p14="http://schemas.microsoft.com/office/powerpoint/2010/main" val="116966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15</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a:t>
            </a:r>
            <a:br>
              <a:rPr lang="en-US" sz="2800" b="1"/>
            </a:br>
            <a:r>
              <a:rPr lang="en-US" sz="2800" b="1">
                <a:solidFill>
                  <a:schemeClr val="bg1"/>
                </a:solidFill>
              </a:rPr>
              <a:t>Regional Zero-Emissions MD/HD Truck Charging Facility/</a:t>
            </a:r>
            <a:r>
              <a:rPr lang="en-US" sz="2800" b="1" err="1">
                <a:solidFill>
                  <a:schemeClr val="bg1"/>
                </a:solidFill>
              </a:rPr>
              <a:t>ies</a:t>
            </a:r>
            <a:r>
              <a:rPr lang="en-US" sz="2800" b="1">
                <a:solidFill>
                  <a:schemeClr val="bg1"/>
                </a:solidFill>
              </a:rPr>
              <a:t>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16</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17</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a:cs typeface="Calibri"/>
              </a:rPr>
              <a:t>Where We're Going in 2023</a:t>
            </a:r>
          </a:p>
        </p:txBody>
      </p:sp>
      <p:pic>
        <p:nvPicPr>
          <p:cNvPr id="2" name="Picture 3" descr="Timeline&#10;&#10;Description automatically generated">
            <a:extLst>
              <a:ext uri="{FF2B5EF4-FFF2-40B4-BE49-F238E27FC236}">
                <a16:creationId xmlns:a16="http://schemas.microsoft.com/office/drawing/2014/main" id="{433704BF-9D4E-37BE-B189-630EB71DF3BF}"/>
              </a:ext>
            </a:extLst>
          </p:cNvPr>
          <p:cNvPicPr>
            <a:picLocks noChangeAspect="1"/>
          </p:cNvPicPr>
          <p:nvPr/>
        </p:nvPicPr>
        <p:blipFill>
          <a:blip r:embed="rId6"/>
          <a:stretch>
            <a:fillRect/>
          </a:stretch>
        </p:blipFill>
        <p:spPr>
          <a:xfrm>
            <a:off x="141709" y="1377968"/>
            <a:ext cx="11825888" cy="4408046"/>
          </a:xfrm>
          <a:prstGeom prst="rect">
            <a:avLst/>
          </a:prstGeom>
        </p:spPr>
      </p:pic>
    </p:spTree>
    <p:extLst>
      <p:ext uri="{BB962C8B-B14F-4D97-AF65-F5344CB8AC3E}">
        <p14:creationId xmlns:p14="http://schemas.microsoft.com/office/powerpoint/2010/main" val="100941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18</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1012366"/>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3381818546"/>
              </p:ext>
            </p:extLst>
          </p:nvPr>
        </p:nvGraphicFramePr>
        <p:xfrm>
          <a:off x="740229" y="1416221"/>
          <a:ext cx="10845801" cy="430748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209925">
                  <a:extLst>
                    <a:ext uri="{9D8B030D-6E8A-4147-A177-3AD203B41FA5}">
                      <a16:colId xmlns:a16="http://schemas.microsoft.com/office/drawing/2014/main" val="3432618434"/>
                    </a:ext>
                  </a:extLst>
                </a:gridCol>
                <a:gridCol w="454705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1.1 </a:t>
                      </a:r>
                      <a:r>
                        <a:rPr lang="en-US" sz="1600"/>
                        <a:t>Estimate the number of charging and fueling stations to support the number of ZE drayage trucks over the next 10 years, both regional and small in scope.</a:t>
                      </a:r>
                    </a:p>
                    <a:p>
                      <a:pPr marL="0" marR="0" lvl="0" indent="0" algn="l">
                        <a:lnSpc>
                          <a:spcPct val="100000"/>
                        </a:lnSpc>
                        <a:spcBef>
                          <a:spcPts val="0"/>
                        </a:spcBef>
                        <a:spcAft>
                          <a:spcPts val="0"/>
                        </a:spcAft>
                        <a:buClrTx/>
                        <a:buSzTx/>
                        <a:buFontTx/>
                        <a:buNone/>
                      </a:pPr>
                      <a:endParaRPr lang="en-US" sz="1600"/>
                    </a:p>
                  </a:txBody>
                  <a:tcPr/>
                </a:tc>
                <a:tc>
                  <a:txBody>
                    <a:bodyPr/>
                    <a:lstStyle/>
                    <a:p>
                      <a:pPr marL="282575" lvl="2" indent="-222250">
                        <a:buFont typeface="Arial"/>
                        <a:buChar char="•"/>
                      </a:pPr>
                      <a:r>
                        <a:rPr lang="en-US" sz="1600">
                          <a:solidFill>
                            <a:schemeClr val="tx1"/>
                          </a:solidFill>
                          <a:cs typeface="Calibri"/>
                        </a:rPr>
                        <a:t>Metro - Clean Truck Technology Comparative Report</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LACI I-710 Investment Blueprint </a:t>
                      </a:r>
                      <a:endParaRPr lang="en-US" sz="1600">
                        <a:solidFill>
                          <a:schemeClr val="tx1"/>
                        </a:solidFill>
                        <a:ea typeface="Calibri"/>
                        <a:cs typeface="Calibri"/>
                      </a:endParaRPr>
                    </a:p>
                    <a:p>
                      <a:pPr marL="282575" lvl="2" indent="-222250">
                        <a:buFont typeface="Arial"/>
                        <a:buChar char="•"/>
                      </a:pPr>
                      <a:endParaRPr lang="en-US" sz="1600">
                        <a:solidFill>
                          <a:schemeClr val="tx1"/>
                        </a:solidFill>
                        <a:cs typeface="Calibri"/>
                      </a:endParaRPr>
                    </a:p>
                    <a:p>
                      <a:pPr marL="282575" lvl="2" indent="-222250">
                        <a:buFont typeface="Arial"/>
                        <a:buChar char="•"/>
                      </a:pPr>
                      <a:r>
                        <a:rPr lang="en-US" sz="1600">
                          <a:solidFill>
                            <a:schemeClr val="tx1"/>
                          </a:solidFill>
                          <a:cs typeface="Calibri"/>
                        </a:rPr>
                        <a:t>POLB – Fueling the Future Fleets</a:t>
                      </a: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0">
                          <a:latin typeface="Calibri Light"/>
                        </a:rPr>
                        <a:t>Agree on the drayage truck population to be served</a:t>
                      </a:r>
                    </a:p>
                    <a:p>
                      <a:pPr marL="285750" lvl="0" indent="-231775">
                        <a:buFont typeface="Arial" panose="020B0604020202020204" pitchFamily="34" charset="0"/>
                        <a:buChar char="•"/>
                      </a:pPr>
                      <a:endParaRPr lang="en-US" sz="1600" b="0">
                        <a:latin typeface="Calibri Light"/>
                      </a:endParaRPr>
                    </a:p>
                    <a:p>
                      <a:pPr marL="285750" indent="-231775">
                        <a:buFont typeface="Arial" panose="020B0604020202020204" pitchFamily="34" charset="0"/>
                        <a:buChar char="•"/>
                      </a:pPr>
                      <a:r>
                        <a:rPr lang="en-US" sz="1600" b="0">
                          <a:latin typeface="Calibri Light"/>
                        </a:rPr>
                        <a:t>Agree on the charging port power level</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marR="0" lvl="0" indent="0" algn="l" rtl="0" eaLnBrk="1" fontAlgn="auto" latinLnBrk="0" hangingPunct="1">
                        <a:lnSpc>
                          <a:spcPct val="100000"/>
                        </a:lnSpc>
                        <a:spcBef>
                          <a:spcPts val="0"/>
                        </a:spcBef>
                        <a:spcAft>
                          <a:spcPts val="0"/>
                        </a:spcAft>
                        <a:buClrTx/>
                        <a:buSzTx/>
                        <a:buFontTx/>
                        <a:buNone/>
                      </a:pPr>
                      <a:endParaRPr lang="en-US" sz="1600" b="1"/>
                    </a:p>
                    <a:p>
                      <a:pPr marL="0" marR="0" lvl="0" indent="0" algn="l" defTabSz="914400">
                        <a:lnSpc>
                          <a:spcPct val="100000"/>
                        </a:lnSpc>
                        <a:spcBef>
                          <a:spcPts val="0"/>
                        </a:spcBef>
                        <a:spcAft>
                          <a:spcPts val="0"/>
                        </a:spcAft>
                        <a:buClrTx/>
                        <a:buSzTx/>
                        <a:buFontTx/>
                        <a:buNone/>
                        <a:tabLst/>
                        <a:defRPr/>
                      </a:pPr>
                      <a:r>
                        <a:rPr lang="en-US" sz="1600" b="1"/>
                        <a:t>1.2</a:t>
                      </a:r>
                      <a:r>
                        <a:rPr lang="en-US" sz="1600"/>
                        <a:t> Develop an energy supply plan to ensure that sufficient energy will be provided without compromising other energy uses along the corridor.</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endParaRPr lang="en-US" sz="1600">
                        <a:solidFill>
                          <a:schemeClr val="tx1"/>
                        </a:solidFill>
                        <a:cs typeface="Calibri"/>
                      </a:endParaRPr>
                    </a:p>
                    <a:p>
                      <a:pPr marL="285750" marR="0" lvl="0" indent="-231775" algn="l" defTabSz="914400">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Industry/Infrastructure Focus Group highlights</a:t>
                      </a:r>
                    </a:p>
                    <a:p>
                      <a:endParaRPr lang="en-US" sz="1600"/>
                    </a:p>
                  </a:txBody>
                  <a:tcPr/>
                </a:tc>
                <a:tc>
                  <a:txBody>
                    <a:bodyPr/>
                    <a:lstStyle/>
                    <a:p>
                      <a:pPr marL="285750" indent="-231775">
                        <a:buFont typeface="Arial" panose="020B0604020202020204" pitchFamily="34" charset="0"/>
                        <a:buChar char="•"/>
                      </a:pPr>
                      <a:r>
                        <a:rPr lang="en-US" sz="1600" b="0">
                          <a:latin typeface="Calibri Light"/>
                        </a:rPr>
                        <a:t>Collaborate with utilities to verify existing energy supplies, their future infrastructure investment plans</a:t>
                      </a:r>
                    </a:p>
                    <a:p>
                      <a:pPr marL="285750" indent="-231775">
                        <a:buFont typeface="Arial" panose="020B0604020202020204" pitchFamily="34" charset="0"/>
                        <a:buChar char="•"/>
                      </a:pPr>
                      <a:r>
                        <a:rPr lang="en-US" sz="1600" b="0">
                          <a:latin typeface="Calibri Light"/>
                        </a:rPr>
                        <a:t>Verify existing and future transmission network and distribution system capacity for the Corridor</a:t>
                      </a:r>
                    </a:p>
                    <a:p>
                      <a:pPr marL="285750" indent="-231775">
                        <a:buFont typeface="Arial" panose="020B0604020202020204" pitchFamily="34" charset="0"/>
                        <a:buChar char="•"/>
                      </a:pPr>
                      <a:r>
                        <a:rPr lang="en-US" sz="1600" b="0">
                          <a:latin typeface="Calibri Light"/>
                        </a:rPr>
                        <a:t>Understand roles of various state agencies that are involved in statewide energy supply and demand planning and infrastructure delivery (CEC, CPUC, and CARB)</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3771672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b="0"/>
              <a:t> </a:t>
            </a:r>
            <a:r>
              <a:rPr lang="en-US" sz="2400"/>
              <a:t>Progress Assessment on Physical Infrastructure Needs Analysis (Task 1) Cont’d</a:t>
            </a:r>
            <a:endParaRPr lang="en-US" sz="2400">
              <a:cs typeface="Calibri"/>
            </a:endParaRPr>
          </a:p>
        </p:txBody>
      </p:sp>
      <p:sp>
        <p:nvSpPr>
          <p:cNvPr id="2" name="TextBox 1">
            <a:extLst>
              <a:ext uri="{FF2B5EF4-FFF2-40B4-BE49-F238E27FC236}">
                <a16:creationId xmlns:a16="http://schemas.microsoft.com/office/drawing/2014/main" id="{270B9C3F-DB35-FF66-1BC4-AA7EDADC7376}"/>
              </a:ext>
            </a:extLst>
          </p:cNvPr>
          <p:cNvSpPr txBox="1"/>
          <p:nvPr/>
        </p:nvSpPr>
        <p:spPr>
          <a:xfrm>
            <a:off x="941614" y="921959"/>
            <a:ext cx="10308771" cy="369332"/>
          </a:xfrm>
          <a:prstGeom prst="rect">
            <a:avLst/>
          </a:prstGeom>
          <a:noFill/>
        </p:spPr>
        <p:txBody>
          <a:bodyPr wrap="square" lIns="91440" tIns="45720" rIns="91440" bIns="45720" rtlCol="0" anchor="t">
            <a:spAutoFit/>
          </a:bodyPr>
          <a:lstStyle/>
          <a:p>
            <a:r>
              <a:rPr lang="en-US" b="1"/>
              <a:t>Task 1. Identify physical infrastructure needs to support full deployment of ZE drayage trucks along I-710 </a:t>
            </a:r>
            <a:endParaRPr lang="en-US" b="1">
              <a:cs typeface="Calibri"/>
            </a:endParaRPr>
          </a:p>
        </p:txBody>
      </p:sp>
      <p:graphicFrame>
        <p:nvGraphicFramePr>
          <p:cNvPr id="4" name="Table 5">
            <a:extLst>
              <a:ext uri="{FF2B5EF4-FFF2-40B4-BE49-F238E27FC236}">
                <a16:creationId xmlns:a16="http://schemas.microsoft.com/office/drawing/2014/main" id="{1A94B594-7E15-6C67-2B78-F24377D1003D}"/>
              </a:ext>
            </a:extLst>
          </p:cNvPr>
          <p:cNvGraphicFramePr>
            <a:graphicFrameLocks noGrp="1"/>
          </p:cNvGraphicFramePr>
          <p:nvPr>
            <p:extLst>
              <p:ext uri="{D42A27DB-BD31-4B8C-83A1-F6EECF244321}">
                <p14:modId xmlns:p14="http://schemas.microsoft.com/office/powerpoint/2010/main" val="60054031"/>
              </p:ext>
            </p:extLst>
          </p:nvPr>
        </p:nvGraphicFramePr>
        <p:xfrm>
          <a:off x="779986" y="1281902"/>
          <a:ext cx="10845801" cy="4886603"/>
        </p:xfrm>
        <a:graphic>
          <a:graphicData uri="http://schemas.openxmlformats.org/drawingml/2006/table">
            <a:tbl>
              <a:tblPr firstRow="1" bandRow="1">
                <a:tableStyleId>{5C22544A-7EE6-4342-B048-85BDC9FD1C3A}</a:tableStyleId>
              </a:tblPr>
              <a:tblGrid>
                <a:gridCol w="3088821">
                  <a:extLst>
                    <a:ext uri="{9D8B030D-6E8A-4147-A177-3AD203B41FA5}">
                      <a16:colId xmlns:a16="http://schemas.microsoft.com/office/drawing/2014/main" val="4279108394"/>
                    </a:ext>
                  </a:extLst>
                </a:gridCol>
                <a:gridCol w="3190875">
                  <a:extLst>
                    <a:ext uri="{9D8B030D-6E8A-4147-A177-3AD203B41FA5}">
                      <a16:colId xmlns:a16="http://schemas.microsoft.com/office/drawing/2014/main" val="3432618434"/>
                    </a:ext>
                  </a:extLst>
                </a:gridCol>
                <a:gridCol w="4566105">
                  <a:extLst>
                    <a:ext uri="{9D8B030D-6E8A-4147-A177-3AD203B41FA5}">
                      <a16:colId xmlns:a16="http://schemas.microsoft.com/office/drawing/2014/main" val="3109372528"/>
                    </a:ext>
                  </a:extLst>
                </a:gridCol>
              </a:tblGrid>
              <a:tr h="467003">
                <a:tc>
                  <a:txBody>
                    <a:bodyPr/>
                    <a:lstStyle/>
                    <a:p>
                      <a:r>
                        <a:rPr lang="en-US"/>
                        <a:t>Subtasks</a:t>
                      </a:r>
                    </a:p>
                  </a:txBody>
                  <a:tcPr/>
                </a:tc>
                <a:tc>
                  <a:txBody>
                    <a:bodyPr/>
                    <a:lstStyle/>
                    <a:p>
                      <a:r>
                        <a:rPr lang="en-US"/>
                        <a:t>Products/Activities Completed</a:t>
                      </a:r>
                    </a:p>
                  </a:txBody>
                  <a:tcPr/>
                </a:tc>
                <a:tc>
                  <a:txBody>
                    <a:bodyPr/>
                    <a:lstStyle/>
                    <a:p>
                      <a:r>
                        <a:rPr lang="en-US"/>
                        <a:t>Additional Analyses Needed</a:t>
                      </a:r>
                    </a:p>
                  </a:txBody>
                  <a:tcPr>
                    <a:solidFill>
                      <a:srgbClr val="5078A8"/>
                    </a:solidFill>
                  </a:tcPr>
                </a:tc>
                <a:extLst>
                  <a:ext uri="{0D108BD9-81ED-4DB2-BD59-A6C34878D82A}">
                    <a16:rowId xmlns:a16="http://schemas.microsoft.com/office/drawing/2014/main" val="888408914"/>
                  </a:ext>
                </a:extLst>
              </a:tr>
              <a:tr h="717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1.3 </a:t>
                      </a:r>
                      <a:r>
                        <a:rPr lang="en-US" sz="1600"/>
                        <a:t>Develop a methodology and evaluation criteria for ZE charging/fueling site selection</a:t>
                      </a:r>
                      <a:endParaRPr lang="en-US" sz="1600">
                        <a:cs typeface="Calibri"/>
                      </a:endParaRPr>
                    </a:p>
                  </a:txBody>
                  <a:tcPr/>
                </a:tc>
                <a:tc>
                  <a:txBody>
                    <a:bodyPr/>
                    <a:lstStyle/>
                    <a:p>
                      <a:pPr marL="285750" marR="0" lvl="0" indent="-231775"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a:solidFill>
                            <a:schemeClr val="tx1"/>
                          </a:solidFill>
                          <a:ea typeface="Calibri"/>
                          <a:cs typeface="Calibri"/>
                        </a:rPr>
                        <a:t>Preliminary performance measures </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ea typeface="Calibri"/>
                          <a:cs typeface="Calibri"/>
                        </a:rPr>
                        <a:t>ZET Program Principles</a:t>
                      </a:r>
                    </a:p>
                    <a:p>
                      <a:pPr marL="285750" marR="0" lvl="0" indent="-2317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LACI 710 Investment Blueprint Project methodology and evaluation criteria</a:t>
                      </a:r>
                      <a:endParaRPr lang="en-US" sz="1600" strike="sngStrike">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Delineate measurable metrics from stated community desirable outcomes</a:t>
                      </a:r>
                    </a:p>
                    <a:p>
                      <a:pPr marL="285750" indent="-231775">
                        <a:buFont typeface="Arial" panose="020B0604020202020204" pitchFamily="34" charset="0"/>
                        <a:buChar char="•"/>
                      </a:pPr>
                      <a:r>
                        <a:rPr lang="en-US" sz="1600" b="1">
                          <a:latin typeface="Calibri Light"/>
                        </a:rPr>
                        <a:t>Develop evaluation methodology for each criterion</a:t>
                      </a:r>
                    </a:p>
                    <a:p>
                      <a:pPr marL="285750" indent="-231775">
                        <a:buFont typeface="Arial" panose="020B0604020202020204" pitchFamily="34" charset="0"/>
                        <a:buChar char="•"/>
                      </a:pPr>
                      <a:r>
                        <a:rPr lang="en-US" sz="1600" b="1">
                          <a:latin typeface="Calibri Light"/>
                        </a:rPr>
                        <a:t>Identify existing data and data needs to perform evaluation </a:t>
                      </a:r>
                    </a:p>
                  </a:txBody>
                  <a:tcPr>
                    <a:solidFill>
                      <a:schemeClr val="accent3">
                        <a:lumMod val="60000"/>
                        <a:lumOff val="40000"/>
                      </a:schemeClr>
                    </a:solidFill>
                  </a:tcPr>
                </a:tc>
                <a:extLst>
                  <a:ext uri="{0D108BD9-81ED-4DB2-BD59-A6C34878D82A}">
                    <a16:rowId xmlns:a16="http://schemas.microsoft.com/office/drawing/2014/main" val="2960623710"/>
                  </a:ext>
                </a:extLst>
              </a:tr>
              <a:tr h="717063">
                <a:tc>
                  <a:txBody>
                    <a:bodyPr/>
                    <a:lstStyle/>
                    <a:p>
                      <a:pPr marL="0" lvl="1" indent="3175"/>
                      <a:r>
                        <a:rPr lang="en-US" sz="1600" b="1"/>
                        <a:t>1.4</a:t>
                      </a:r>
                      <a:r>
                        <a:rPr lang="en-US" sz="1600"/>
                        <a:t> Identify existing legislative and regulatory barriers that hinder the deployment of physical support infrastructure</a:t>
                      </a:r>
                      <a:endParaRPr lang="en-US" sz="1600">
                        <a:cs typeface="Calibri"/>
                      </a:endParaRPr>
                    </a:p>
                  </a:txBody>
                  <a:tcPr/>
                </a:tc>
                <a:tc>
                  <a:txBody>
                    <a:bodyPr/>
                    <a:lstStyle/>
                    <a:p>
                      <a:pPr marL="282575" marR="0" lvl="2" indent="-222250" algn="l" defTabSz="914400" rtl="0" eaLnBrk="1" fontAlgn="auto" latinLnBrk="0" hangingPunct="1">
                        <a:lnSpc>
                          <a:spcPct val="100000"/>
                        </a:lnSpc>
                        <a:spcBef>
                          <a:spcPts val="0"/>
                        </a:spcBef>
                        <a:spcAft>
                          <a:spcPts val="0"/>
                        </a:spcAft>
                        <a:buClrTx/>
                        <a:buSzTx/>
                        <a:buFont typeface="Arial"/>
                        <a:buChar char="•"/>
                        <a:tabLst/>
                        <a:defRPr/>
                      </a:pPr>
                      <a:r>
                        <a:rPr lang="en-US" sz="1600">
                          <a:solidFill>
                            <a:schemeClr val="tx1"/>
                          </a:solidFill>
                          <a:cs typeface="Calibri"/>
                        </a:rPr>
                        <a:t>Focus Group input, breakout group</a:t>
                      </a:r>
                    </a:p>
                    <a:p>
                      <a:pPr marL="60325" lvl="2" indent="0">
                        <a:buFont typeface="Arial"/>
                        <a:buNone/>
                      </a:pPr>
                      <a:endParaRPr lang="en-US" sz="1600">
                        <a:solidFill>
                          <a:schemeClr val="tx1"/>
                        </a:solidFill>
                        <a:ea typeface="Calibri"/>
                        <a:cs typeface="Calibri"/>
                      </a:endParaRPr>
                    </a:p>
                  </a:txBody>
                  <a:tcPr/>
                </a:tc>
                <a:tc>
                  <a:txBody>
                    <a:bodyPr/>
                    <a:lstStyle/>
                    <a:p>
                      <a:pPr marL="285750" indent="-231775">
                        <a:buFont typeface="Arial" panose="020B0604020202020204" pitchFamily="34" charset="0"/>
                        <a:buChar char="•"/>
                      </a:pPr>
                      <a:r>
                        <a:rPr lang="en-US" sz="1600" b="1">
                          <a:latin typeface="Calibri Light"/>
                        </a:rPr>
                        <a:t>Confirm legislative </a:t>
                      </a:r>
                      <a:r>
                        <a:rPr lang="en-US" sz="1600" b="1" dirty="0">
                          <a:latin typeface="Calibri Light"/>
                        </a:rPr>
                        <a:t>priorities</a:t>
                      </a:r>
                    </a:p>
                    <a:p>
                      <a:pPr marL="285750" indent="-231775">
                        <a:buFont typeface="Arial" panose="020B0604020202020204" pitchFamily="34" charset="0"/>
                        <a:buChar char="•"/>
                      </a:pPr>
                      <a:r>
                        <a:rPr lang="en-US" sz="1600" b="1" dirty="0">
                          <a:latin typeface="Calibri Light"/>
                        </a:rPr>
                        <a:t>Initiate a Southern California’s legislative platform to advance ZET program</a:t>
                      </a:r>
                    </a:p>
                  </a:txBody>
                  <a:tcPr>
                    <a:solidFill>
                      <a:schemeClr val="accent3">
                        <a:lumMod val="60000"/>
                        <a:lumOff val="40000"/>
                      </a:schemeClr>
                    </a:solidFill>
                  </a:tcPr>
                </a:tc>
                <a:extLst>
                  <a:ext uri="{0D108BD9-81ED-4DB2-BD59-A6C34878D82A}">
                    <a16:rowId xmlns:a16="http://schemas.microsoft.com/office/drawing/2014/main" val="4098694199"/>
                  </a:ext>
                </a:extLst>
              </a:tr>
              <a:tr h="717063">
                <a:tc>
                  <a:txBody>
                    <a:bodyPr/>
                    <a:lstStyle/>
                    <a:p>
                      <a:pPr marL="0" lvl="1" indent="0"/>
                      <a:r>
                        <a:rPr lang="en-US" sz="1600" b="1"/>
                        <a:t>1.5</a:t>
                      </a:r>
                      <a:r>
                        <a:rPr lang="en-US" sz="1600"/>
                        <a:t> Collaborate with regional partners to chart a regional path for ZE infrastructure development</a:t>
                      </a:r>
                      <a:endParaRPr lang="en-US" sz="1600">
                        <a:cs typeface="Calibri"/>
                      </a:endParaRPr>
                    </a:p>
                  </a:txBody>
                  <a:tcPr/>
                </a:tc>
                <a:tc>
                  <a:txBody>
                    <a:bodyPr/>
                    <a:lstStyle/>
                    <a:p>
                      <a:pPr marL="28575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solidFill>
                          <a:cs typeface="Calibri"/>
                        </a:rPr>
                        <a:t>Partner with MSRC, Ports, AQMD and SCAG on regional ZET infrastructure deployment project</a:t>
                      </a:r>
                      <a:endParaRPr lang="en-US" sz="1600"/>
                    </a:p>
                  </a:txBody>
                  <a:tcPr/>
                </a:tc>
                <a:tc>
                  <a:txBody>
                    <a:bodyPr/>
                    <a:lstStyle/>
                    <a:p>
                      <a:pPr marL="285750" indent="-231775">
                        <a:buFont typeface="Arial" panose="020B0604020202020204" pitchFamily="34" charset="0"/>
                        <a:buChar char="•"/>
                      </a:pPr>
                      <a:r>
                        <a:rPr lang="en-US" sz="1600" b="1" dirty="0">
                          <a:latin typeface="Calibri Light"/>
                        </a:rPr>
                        <a:t>Memorialize Metro’s partnership with MSRC through a cooperative agreement </a:t>
                      </a:r>
                    </a:p>
                    <a:p>
                      <a:pPr marL="285750" indent="-231775">
                        <a:buFont typeface="Arial" panose="020B0604020202020204" pitchFamily="34" charset="0"/>
                        <a:buChar char="•"/>
                      </a:pPr>
                      <a:r>
                        <a:rPr lang="en-US" sz="1600" b="1" dirty="0">
                          <a:latin typeface="Calibri Light"/>
                        </a:rPr>
                        <a:t>Consider forming a regional ZET collaborative to cross-leverage members' expertise in project development and delivery </a:t>
                      </a:r>
                    </a:p>
                    <a:p>
                      <a:pPr marL="285750" indent="-231775">
                        <a:buFont typeface="Arial" panose="020B0604020202020204" pitchFamily="34" charset="0"/>
                        <a:buChar char="•"/>
                      </a:pPr>
                      <a:r>
                        <a:rPr lang="en-US" sz="1600" b="1" dirty="0">
                          <a:latin typeface="Calibri Light"/>
                        </a:rPr>
                        <a:t>Engage state agencies in our energy planning discussion</a:t>
                      </a:r>
                    </a:p>
                  </a:txBody>
                  <a:tcPr>
                    <a:solidFill>
                      <a:schemeClr val="accent3">
                        <a:lumMod val="60000"/>
                        <a:lumOff val="40000"/>
                      </a:schemeClr>
                    </a:solidFill>
                  </a:tcPr>
                </a:tc>
                <a:extLst>
                  <a:ext uri="{0D108BD9-81ED-4DB2-BD59-A6C34878D82A}">
                    <a16:rowId xmlns:a16="http://schemas.microsoft.com/office/drawing/2014/main" val="3447335603"/>
                  </a:ext>
                </a:extLst>
              </a:tr>
            </a:tbl>
          </a:graphicData>
        </a:graphic>
      </p:graphicFrame>
    </p:spTree>
    <p:extLst>
      <p:ext uri="{BB962C8B-B14F-4D97-AF65-F5344CB8AC3E}">
        <p14:creationId xmlns:p14="http://schemas.microsoft.com/office/powerpoint/2010/main" val="215124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28115"/>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#2:  </a:t>
            </a:r>
          </a:p>
          <a:p>
            <a:pPr algn="ctr">
              <a:spcAft>
                <a:spcPts val="600"/>
              </a:spcAft>
              <a:defRPr/>
            </a:pPr>
            <a:r>
              <a:rPr lang="en-US" sz="4000" b="1">
                <a:solidFill>
                  <a:schemeClr val="bg1"/>
                </a:solidFill>
                <a:ea typeface="+mn-lt"/>
                <a:cs typeface="+mn-lt"/>
              </a:rPr>
              <a:t>Mid- to Longer-term Feasibility Study</a:t>
            </a:r>
          </a:p>
          <a:p>
            <a:pPr algn="ctr">
              <a:spcAft>
                <a:spcPts val="600"/>
              </a:spcAft>
              <a:defRPr/>
            </a:pPr>
            <a:endParaRPr lang="en-US" sz="4000" b="1">
              <a:solidFill>
                <a:schemeClr val="bg1"/>
              </a:solidFill>
              <a:cs typeface="Calibri"/>
            </a:endParaRPr>
          </a:p>
        </p:txBody>
      </p:sp>
    </p:spTree>
    <p:extLst>
      <p:ext uri="{BB962C8B-B14F-4D97-AF65-F5344CB8AC3E}">
        <p14:creationId xmlns:p14="http://schemas.microsoft.com/office/powerpoint/2010/main" val="318124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Purpose and Need </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nvGraphicFramePr>
        <p:xfrm>
          <a:off x="6327592" y="1062395"/>
          <a:ext cx="5864408" cy="578741"/>
        </p:xfrm>
        <a:graphic>
          <a:graphicData uri="http://schemas.openxmlformats.org/drawingml/2006/table">
            <a:tbl>
              <a:tblPr firstRow="1" firstCol="1" bandRow="1"/>
              <a:tblGrid>
                <a:gridCol w="775295">
                  <a:extLst>
                    <a:ext uri="{9D8B030D-6E8A-4147-A177-3AD203B41FA5}">
                      <a16:colId xmlns:a16="http://schemas.microsoft.com/office/drawing/2014/main" val="4270607320"/>
                    </a:ext>
                  </a:extLst>
                </a:gridCol>
                <a:gridCol w="5089113">
                  <a:extLst>
                    <a:ext uri="{9D8B030D-6E8A-4147-A177-3AD203B41FA5}">
                      <a16:colId xmlns:a16="http://schemas.microsoft.com/office/drawing/2014/main" val="1438370606"/>
                    </a:ext>
                  </a:extLst>
                </a:gridCol>
              </a:tblGrid>
              <a:tr h="89262">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285750" marR="91440" lvl="1" indent="0" algn="l" defTabSz="914400" rtl="0" eaLnBrk="1" latinLnBrk="0" hangingPunct="1">
                        <a:spcBef>
                          <a:spcPts val="0"/>
                        </a:spcBef>
                        <a:spcAft>
                          <a:spcPts val="0"/>
                        </a:spcAft>
                        <a:buNone/>
                        <a:tabLst/>
                        <a:defRPr/>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02760162"/>
                  </a:ext>
                </a:extLst>
              </a:tr>
              <a:tr h="334901">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
        <p:nvSpPr>
          <p:cNvPr id="3" name="TextBox 2">
            <a:extLst>
              <a:ext uri="{FF2B5EF4-FFF2-40B4-BE49-F238E27FC236}">
                <a16:creationId xmlns:a16="http://schemas.microsoft.com/office/drawing/2014/main" id="{1A64376F-B4BB-5178-A584-943DCE91BB06}"/>
              </a:ext>
            </a:extLst>
          </p:cNvPr>
          <p:cNvSpPr txBox="1"/>
          <p:nvPr/>
        </p:nvSpPr>
        <p:spPr>
          <a:xfrm>
            <a:off x="341168" y="1185956"/>
            <a:ext cx="11486256" cy="4985980"/>
          </a:xfrm>
          <a:prstGeom prst="rect">
            <a:avLst/>
          </a:prstGeom>
          <a:noFill/>
        </p:spPr>
        <p:txBody>
          <a:bodyPr wrap="square" lIns="91440" tIns="45720" rIns="91440" bIns="45720" rtlCol="0" anchor="t">
            <a:spAutoFit/>
          </a:bodyPr>
          <a:lstStyle/>
          <a:p>
            <a:pPr>
              <a:defRPr/>
            </a:pPr>
            <a:r>
              <a:rPr lang="en-US" sz="2000" b="1">
                <a:solidFill>
                  <a:srgbClr val="000000"/>
                </a:solidFill>
                <a:latin typeface="Calibri"/>
                <a:cs typeface="Calibri"/>
              </a:rPr>
              <a:t>Purpose:</a:t>
            </a:r>
            <a:r>
              <a:rPr lang="en-US" sz="2000">
                <a:solidFill>
                  <a:srgbClr val="000000"/>
                </a:solidFill>
                <a:latin typeface="Calibri"/>
                <a:cs typeface="Calibri"/>
              </a:rPr>
              <a:t> Identify</a:t>
            </a:r>
            <a:r>
              <a:rPr lang="en-US" sz="2000">
                <a:cs typeface="Calibri"/>
              </a:rPr>
              <a:t> at least two sites </a:t>
            </a:r>
            <a:r>
              <a:rPr lang="en-US" sz="2000">
                <a:solidFill>
                  <a:srgbClr val="000000"/>
                </a:solidFill>
                <a:latin typeface="Calibri"/>
                <a:cs typeface="Calibri"/>
              </a:rPr>
              <a:t>to be developed</a:t>
            </a:r>
            <a:r>
              <a:rPr lang="en-US" sz="2000">
                <a:cs typeface="Calibri"/>
              </a:rPr>
              <a:t> as regional ZET charging or fueling depots within the LB-ELA Corridor.  These sites must have or have nearly enough energy supply to meet the anticipated zero-emission heavy-duty truck charging demand in 2035. </a:t>
            </a:r>
            <a:endParaRPr lang="en-US" sz="2000">
              <a:ea typeface="Calibri"/>
              <a:cs typeface="Calibri"/>
            </a:endParaRPr>
          </a:p>
          <a:p>
            <a:pPr lvl="1">
              <a:defRPr/>
            </a:pPr>
            <a:endParaRPr lang="en-US" sz="800">
              <a:cs typeface="Calibri"/>
            </a:endParaRPr>
          </a:p>
          <a:p>
            <a:pPr>
              <a:defRPr/>
            </a:pPr>
            <a:r>
              <a:rPr lang="en-US" sz="2000" b="1">
                <a:cs typeface="Calibri"/>
              </a:rPr>
              <a:t>Need:</a:t>
            </a:r>
            <a:r>
              <a:rPr lang="en-US" sz="2000">
                <a:cs typeface="Calibri"/>
              </a:rPr>
              <a:t> Charging or refueling demand from heavy-duty trucks, particularly from drayage trucks, that need quick opportunity charging or high capacity refueling within the LB-ELA corridor. </a:t>
            </a:r>
            <a:endParaRPr lang="en-US" sz="2000">
              <a:ea typeface="Calibri"/>
              <a:cs typeface="Calibri"/>
            </a:endParaRPr>
          </a:p>
          <a:p>
            <a:pPr>
              <a:defRPr/>
            </a:pPr>
            <a:endParaRPr lang="en-US" sz="2000">
              <a:cs typeface="Calibri"/>
            </a:endParaRPr>
          </a:p>
          <a:p>
            <a:pPr lvl="1">
              <a:defRPr/>
            </a:pPr>
            <a:r>
              <a:rPr lang="en-US" b="1">
                <a:cs typeface="Calibri"/>
              </a:rPr>
              <a:t>Estimated number of battery-electric trucks serving the San Pedro Bay Ports in 2035: </a:t>
            </a:r>
            <a:r>
              <a:rPr lang="en-US">
                <a:cs typeface="Calibri"/>
              </a:rPr>
              <a:t>14,700 </a:t>
            </a:r>
            <a:endParaRPr lang="en-US">
              <a:ea typeface="Calibri" panose="020F0502020204030204"/>
              <a:cs typeface="Calibri"/>
            </a:endParaRPr>
          </a:p>
          <a:p>
            <a:pPr lvl="1">
              <a:defRPr/>
            </a:pPr>
            <a:r>
              <a:rPr lang="en-US">
                <a:cs typeface="Calibri"/>
              </a:rPr>
              <a:t>Number of BE HD</a:t>
            </a:r>
            <a:r>
              <a:rPr lang="en-US" b="1">
                <a:cs typeface="Calibri"/>
              </a:rPr>
              <a:t> trucks needing public access charging by 2035:</a:t>
            </a:r>
            <a:r>
              <a:rPr lang="en-US">
                <a:cs typeface="Calibri"/>
              </a:rPr>
              <a:t> 8,500 </a:t>
            </a:r>
            <a:endParaRPr lang="en-US">
              <a:ea typeface="Calibri"/>
              <a:cs typeface="Calibri"/>
            </a:endParaRPr>
          </a:p>
          <a:p>
            <a:pPr lvl="1">
              <a:defRPr/>
            </a:pPr>
            <a:r>
              <a:rPr lang="en-US">
                <a:cs typeface="Calibri"/>
              </a:rPr>
              <a:t>Estimated</a:t>
            </a:r>
            <a:r>
              <a:rPr lang="en-US" b="1">
                <a:cs typeface="Calibri"/>
              </a:rPr>
              <a:t> range of public charging units needed by 2035:</a:t>
            </a:r>
            <a:r>
              <a:rPr lang="en-US">
                <a:cs typeface="Calibri"/>
              </a:rPr>
              <a:t> 1,400- 4,300 </a:t>
            </a:r>
            <a:endParaRPr lang="en-US">
              <a:ea typeface="Calibri" panose="020F0502020204030204"/>
              <a:cs typeface="Calibri"/>
            </a:endParaRPr>
          </a:p>
          <a:p>
            <a:pPr lvl="1">
              <a:defRPr/>
            </a:pPr>
            <a:r>
              <a:rPr lang="en-US" b="1">
                <a:cs typeface="Calibri"/>
              </a:rPr>
              <a:t>Estimated number of fuel cell trucks statewide by 2035</a:t>
            </a:r>
            <a:r>
              <a:rPr lang="en-US">
                <a:cs typeface="Calibri"/>
              </a:rPr>
              <a:t>: 1,600</a:t>
            </a:r>
            <a:endParaRPr lang="en-US">
              <a:ea typeface="Calibri" panose="020F0502020204030204"/>
              <a:cs typeface="Calibri"/>
            </a:endParaRPr>
          </a:p>
          <a:p>
            <a:pPr lvl="1">
              <a:defRPr/>
            </a:pPr>
            <a:endParaRPr lang="en-US">
              <a:solidFill>
                <a:srgbClr val="1F3763"/>
              </a:solidFill>
              <a:latin typeface="Calibri Light"/>
              <a:ea typeface="Calibri Light"/>
              <a:cs typeface="Calibri Light"/>
            </a:endParaRPr>
          </a:p>
          <a:p>
            <a:pPr lvl="1">
              <a:defRPr/>
            </a:pPr>
            <a:r>
              <a:rPr lang="en-US">
                <a:solidFill>
                  <a:srgbClr val="1F3763"/>
                </a:solidFill>
                <a:latin typeface="Calibri Light"/>
                <a:ea typeface="Calibri Light"/>
                <a:cs typeface="Calibri Light"/>
              </a:rPr>
              <a:t>Type of technology: </a:t>
            </a:r>
            <a:endParaRPr lang="en-US"/>
          </a:p>
          <a:p>
            <a:pPr lvl="1">
              <a:defRPr/>
            </a:pPr>
            <a:r>
              <a:rPr lang="en-US" u="sng">
                <a:cs typeface="Calibri"/>
              </a:rPr>
              <a:t>Battery electric</a:t>
            </a:r>
            <a:r>
              <a:rPr lang="en-US">
                <a:cs typeface="Calibri"/>
              </a:rPr>
              <a:t>: ultra-fast charging that would recharge from almost empty to 80% in </a:t>
            </a:r>
            <a:r>
              <a:rPr lang="en-US" b="1">
                <a:cs typeface="Calibri"/>
              </a:rPr>
              <a:t>less than 30 minutes, </a:t>
            </a:r>
            <a:r>
              <a:rPr lang="en-US">
                <a:cs typeface="Calibri"/>
              </a:rPr>
              <a:t>such as megawatt chargers.  </a:t>
            </a:r>
            <a:endParaRPr lang="en-US">
              <a:ea typeface="Calibri" panose="020F0502020204030204"/>
              <a:cs typeface="Calibri"/>
            </a:endParaRPr>
          </a:p>
          <a:p>
            <a:pPr lvl="1">
              <a:defRPr/>
            </a:pPr>
            <a:r>
              <a:rPr lang="en-US" u="sng">
                <a:cs typeface="Calibri"/>
              </a:rPr>
              <a:t>Hydrogen refueling</a:t>
            </a:r>
            <a:r>
              <a:rPr lang="en-US">
                <a:cs typeface="Calibri"/>
              </a:rPr>
              <a:t>: refueling speed in </a:t>
            </a:r>
            <a:r>
              <a:rPr lang="en-US" b="1">
                <a:cs typeface="Calibri"/>
              </a:rPr>
              <a:t>less than 30 minutes</a:t>
            </a:r>
            <a:r>
              <a:rPr lang="en-US">
                <a:cs typeface="Calibri"/>
              </a:rPr>
              <a:t> for a full refuel.</a:t>
            </a:r>
            <a:endParaRPr lang="en-US">
              <a:ea typeface="Calibri"/>
              <a:cs typeface="Calibri"/>
            </a:endParaRPr>
          </a:p>
          <a:p>
            <a:pPr lvl="2">
              <a:defRPr/>
            </a:pPr>
            <a:endParaRPr lang="en-US" sz="1400">
              <a:ea typeface="Calibri"/>
              <a:cs typeface="Calibri"/>
            </a:endParaRPr>
          </a:p>
          <a:p>
            <a:pPr lvl="2">
              <a:defRPr/>
            </a:pPr>
            <a:r>
              <a:rPr lang="en-US" sz="1400">
                <a:ea typeface="Calibri"/>
                <a:cs typeface="Calibri"/>
              </a:rPr>
              <a:t>Source for estimated number of trucks: POLB</a:t>
            </a:r>
            <a:r>
              <a:rPr lang="en-US" sz="1400" i="1">
                <a:ea typeface="Calibri"/>
                <a:cs typeface="Calibri"/>
              </a:rPr>
              <a:t> Fueling the Future Fleets</a:t>
            </a:r>
            <a:r>
              <a:rPr lang="en-US" sz="1400">
                <a:ea typeface="Calibri"/>
                <a:cs typeface="Calibri"/>
              </a:rPr>
              <a:t> and Metro </a:t>
            </a:r>
            <a:r>
              <a:rPr lang="en-US" sz="1400" i="1">
                <a:ea typeface="Calibri"/>
                <a:cs typeface="Calibri"/>
              </a:rPr>
              <a:t>Clean Truck Technology Comparative Report</a:t>
            </a:r>
            <a:r>
              <a:rPr lang="en-US" sz="1400">
                <a:ea typeface="Calibri"/>
                <a:cs typeface="Calibri"/>
              </a:rPr>
              <a:t> </a:t>
            </a:r>
          </a:p>
        </p:txBody>
      </p:sp>
    </p:spTree>
    <p:extLst>
      <p:ext uri="{BB962C8B-B14F-4D97-AF65-F5344CB8AC3E}">
        <p14:creationId xmlns:p14="http://schemas.microsoft.com/office/powerpoint/2010/main" val="134743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E784149-B20C-A580-6EC4-BBEF77DAFB55}"/>
              </a:ext>
            </a:extLst>
          </p:cNvPr>
          <p:cNvSpPr/>
          <p:nvPr/>
        </p:nvSpPr>
        <p:spPr>
          <a:xfrm>
            <a:off x="300193" y="975312"/>
            <a:ext cx="5732980" cy="5183151"/>
          </a:xfrm>
          <a:prstGeom prst="roundRect">
            <a:avLst/>
          </a:prstGeom>
          <a:solidFill>
            <a:srgbClr val="2AB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D9254058-5E42-DB6C-D8B0-3E8530E95017}"/>
              </a:ext>
            </a:extLst>
          </p:cNvPr>
          <p:cNvSpPr/>
          <p:nvPr/>
        </p:nvSpPr>
        <p:spPr>
          <a:xfrm rot="10800000">
            <a:off x="581662" y="5008785"/>
            <a:ext cx="1274042" cy="1032394"/>
          </a:xfrm>
          <a:prstGeom prst="wedgeRoundRectCallout">
            <a:avLst>
              <a:gd name="adj1" fmla="val -21304"/>
              <a:gd name="adj2" fmla="val 63876"/>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Feasibility Study and Subsequent Documents </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20680" y="6188755"/>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sp>
        <p:nvSpPr>
          <p:cNvPr id="14" name="Rectangle: Rounded Corners 13">
            <a:extLst>
              <a:ext uri="{FF2B5EF4-FFF2-40B4-BE49-F238E27FC236}">
                <a16:creationId xmlns:a16="http://schemas.microsoft.com/office/drawing/2014/main" id="{D96A9E95-1E8C-64ED-72B6-BB181F787239}"/>
              </a:ext>
            </a:extLst>
          </p:cNvPr>
          <p:cNvSpPr/>
          <p:nvPr/>
        </p:nvSpPr>
        <p:spPr>
          <a:xfrm>
            <a:off x="4811110" y="5046387"/>
            <a:ext cx="6805854" cy="977926"/>
          </a:xfrm>
          <a:prstGeom prst="roundRect">
            <a:avLst/>
          </a:prstGeom>
          <a:solidFill>
            <a:srgbClr val="5078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Packaging elements for discretionary grants</a:t>
            </a:r>
          </a:p>
        </p:txBody>
      </p:sp>
      <p:graphicFrame>
        <p:nvGraphicFramePr>
          <p:cNvPr id="3" name="Diagram 2">
            <a:extLst>
              <a:ext uri="{FF2B5EF4-FFF2-40B4-BE49-F238E27FC236}">
                <a16:creationId xmlns:a16="http://schemas.microsoft.com/office/drawing/2014/main" id="{E0818AE1-B7CA-82CB-0315-C34A01BF0A23}"/>
              </a:ext>
            </a:extLst>
          </p:cNvPr>
          <p:cNvGraphicFramePr/>
          <p:nvPr>
            <p:extLst>
              <p:ext uri="{D42A27DB-BD31-4B8C-83A1-F6EECF244321}">
                <p14:modId xmlns:p14="http://schemas.microsoft.com/office/powerpoint/2010/main" val="3215394431"/>
              </p:ext>
            </p:extLst>
          </p:nvPr>
        </p:nvGraphicFramePr>
        <p:xfrm>
          <a:off x="682365" y="1615811"/>
          <a:ext cx="11021316" cy="33151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Rectangle: Rounded Corners 11">
            <a:extLst>
              <a:ext uri="{FF2B5EF4-FFF2-40B4-BE49-F238E27FC236}">
                <a16:creationId xmlns:a16="http://schemas.microsoft.com/office/drawing/2014/main" id="{4F524BDC-A628-EC4F-B169-CE4FCB56937E}"/>
              </a:ext>
            </a:extLst>
          </p:cNvPr>
          <p:cNvSpPr/>
          <p:nvPr/>
        </p:nvSpPr>
        <p:spPr>
          <a:xfrm>
            <a:off x="654812" y="5030122"/>
            <a:ext cx="1122837" cy="88004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Community Input</a:t>
            </a:r>
          </a:p>
        </p:txBody>
      </p:sp>
      <p:sp>
        <p:nvSpPr>
          <p:cNvPr id="19" name="Speech Bubble: Rectangle with Corners Rounded 18">
            <a:extLst>
              <a:ext uri="{FF2B5EF4-FFF2-40B4-BE49-F238E27FC236}">
                <a16:creationId xmlns:a16="http://schemas.microsoft.com/office/drawing/2014/main" id="{2D4D2D38-52B6-01AF-763C-7B616D601962}"/>
              </a:ext>
            </a:extLst>
          </p:cNvPr>
          <p:cNvSpPr/>
          <p:nvPr/>
        </p:nvSpPr>
        <p:spPr>
          <a:xfrm rot="10800000">
            <a:off x="1878011" y="5005307"/>
            <a:ext cx="1503283" cy="1035872"/>
          </a:xfrm>
          <a:prstGeom prst="wedgeRoundRectCallout">
            <a:avLst>
              <a:gd name="adj1" fmla="val 20655"/>
              <a:gd name="adj2" fmla="val 63734"/>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59B7839-E076-9B54-67AF-A529408B1F3C}"/>
              </a:ext>
            </a:extLst>
          </p:cNvPr>
          <p:cNvSpPr/>
          <p:nvPr/>
        </p:nvSpPr>
        <p:spPr>
          <a:xfrm>
            <a:off x="1910686" y="5089773"/>
            <a:ext cx="1470608" cy="89050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Industry Input (Small Business Drayage Needs) </a:t>
            </a:r>
          </a:p>
        </p:txBody>
      </p:sp>
      <p:sp>
        <p:nvSpPr>
          <p:cNvPr id="20" name="TextBox 19">
            <a:extLst>
              <a:ext uri="{FF2B5EF4-FFF2-40B4-BE49-F238E27FC236}">
                <a16:creationId xmlns:a16="http://schemas.microsoft.com/office/drawing/2014/main" id="{6A1F39C9-3D03-2FE5-B75B-421066549483}"/>
              </a:ext>
            </a:extLst>
          </p:cNvPr>
          <p:cNvSpPr txBox="1"/>
          <p:nvPr/>
        </p:nvSpPr>
        <p:spPr>
          <a:xfrm>
            <a:off x="1986210" y="1130471"/>
            <a:ext cx="2292827" cy="461665"/>
          </a:xfrm>
          <a:prstGeom prst="rect">
            <a:avLst/>
          </a:prstGeom>
          <a:noFill/>
        </p:spPr>
        <p:txBody>
          <a:bodyPr wrap="square" rtlCol="0">
            <a:spAutoFit/>
          </a:bodyPr>
          <a:lstStyle/>
          <a:p>
            <a:r>
              <a:rPr lang="en-US" sz="2400" b="1">
                <a:solidFill>
                  <a:schemeClr val="bg1"/>
                </a:solidFill>
              </a:rPr>
              <a:t>Feasibility Study</a:t>
            </a:r>
          </a:p>
        </p:txBody>
      </p:sp>
    </p:spTree>
    <p:extLst>
      <p:ext uri="{BB962C8B-B14F-4D97-AF65-F5344CB8AC3E}">
        <p14:creationId xmlns:p14="http://schemas.microsoft.com/office/powerpoint/2010/main" val="1118830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2028115"/>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#3:  Creating a ZET Program </a:t>
            </a:r>
          </a:p>
          <a:p>
            <a:pPr algn="ctr">
              <a:spcAft>
                <a:spcPts val="600"/>
              </a:spcAft>
              <a:defRPr/>
            </a:pPr>
            <a:r>
              <a:rPr lang="en-US" sz="4000" b="1">
                <a:solidFill>
                  <a:schemeClr val="bg1"/>
                </a:solidFill>
                <a:ea typeface="+mn-lt"/>
                <a:cs typeface="+mn-lt"/>
              </a:rPr>
              <a:t>Legislative Platform</a:t>
            </a:r>
          </a:p>
          <a:p>
            <a:pPr algn="ctr">
              <a:spcAft>
                <a:spcPts val="600"/>
              </a:spcAft>
              <a:defRPr/>
            </a:pPr>
            <a:endParaRPr lang="en-US" sz="4000" b="1">
              <a:solidFill>
                <a:schemeClr val="bg1"/>
              </a:solidFill>
              <a:cs typeface="Calibri"/>
            </a:endParaRPr>
          </a:p>
        </p:txBody>
      </p:sp>
    </p:spTree>
    <p:extLst>
      <p:ext uri="{BB962C8B-B14F-4D97-AF65-F5344CB8AC3E}">
        <p14:creationId xmlns:p14="http://schemas.microsoft.com/office/powerpoint/2010/main" val="188404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234520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lIns="91440" tIns="45720" rIns="91440" bIns="45720" rtlCol="0" anchor="t">
            <a:spAutoFit/>
          </a:bodyPr>
          <a:lstStyle/>
          <a:p>
            <a:r>
              <a:rPr lang="en-US" sz="2800" b="1">
                <a:solidFill>
                  <a:schemeClr val="bg1"/>
                </a:solidFill>
                <a:cs typeface="Arial"/>
              </a:rPr>
              <a:t>Principle 8</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Legislative Platform </a:t>
            </a:r>
            <a:r>
              <a:rPr lang="en-US" sz="4000" b="0" u="none" strike="noStrike" noProof="0">
                <a:solidFill>
                  <a:schemeClr val="bg1"/>
                </a:solidFill>
              </a:rPr>
              <a:t>– </a:t>
            </a:r>
            <a:r>
              <a:rPr lang="en-US" sz="2800" u="none" strike="noStrike" noProof="0">
                <a:solidFill>
                  <a:schemeClr val="bg1"/>
                </a:solidFill>
              </a:rPr>
              <a:t>designed to support the accelerated, equitable deployment of ZE technology by reducing barriers and increasing incentives to adoption.</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314764"/>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Develop a legislative platform with </a:t>
            </a:r>
            <a:r>
              <a:rPr lang="en-US" sz="2400" b="1">
                <a:solidFill>
                  <a:schemeClr val="accent3"/>
                </a:solidFill>
                <a:ea typeface="+mn-lt"/>
                <a:cs typeface="+mn-lt"/>
              </a:rPr>
              <a:t>policy solutions that reduce barriers </a:t>
            </a:r>
            <a:r>
              <a:rPr lang="en-US" sz="2400">
                <a:ea typeface="+mn-lt"/>
                <a:cs typeface="+mn-lt"/>
              </a:rPr>
              <a:t>for</a:t>
            </a:r>
            <a:r>
              <a:rPr lang="en-US" sz="2400" b="1">
                <a:solidFill>
                  <a:schemeClr val="accent3"/>
                </a:solidFill>
                <a:ea typeface="+mn-lt"/>
                <a:cs typeface="+mn-lt"/>
              </a:rPr>
              <a:t> </a:t>
            </a:r>
            <a:r>
              <a:rPr lang="en-US" sz="2400">
                <a:ea typeface="+mn-lt"/>
                <a:cs typeface="+mn-lt"/>
              </a:rPr>
              <a:t>truck owners or companies to secure a ZE truck.</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Support incentives and outreach necessary to </a:t>
            </a:r>
            <a:r>
              <a:rPr lang="en-US" sz="2400" b="1">
                <a:solidFill>
                  <a:schemeClr val="accent3"/>
                </a:solidFill>
                <a:ea typeface="+mn-lt"/>
                <a:cs typeface="+mn-lt"/>
              </a:rPr>
              <a:t>accelerate deployment of ZE Class 8 trucks</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Work with regional partners to prioritize </a:t>
            </a:r>
            <a:r>
              <a:rPr lang="en-US" sz="2400" b="1">
                <a:solidFill>
                  <a:srgbClr val="5078A8"/>
                </a:solidFill>
                <a:ea typeface="+mn-lt"/>
                <a:cs typeface="+mn-lt"/>
              </a:rPr>
              <a:t>highway and street maintenance.</a:t>
            </a:r>
          </a:p>
        </p:txBody>
      </p:sp>
    </p:spTree>
    <p:extLst>
      <p:ext uri="{BB962C8B-B14F-4D97-AF65-F5344CB8AC3E}">
        <p14:creationId xmlns:p14="http://schemas.microsoft.com/office/powerpoint/2010/main" val="2617219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11667" y="1045796"/>
            <a:ext cx="11077575" cy="4742065"/>
          </a:xfrm>
        </p:spPr>
        <p:txBody>
          <a:bodyPr vert="horz" lIns="91440" tIns="45720" rIns="91440" bIns="45720" rtlCol="0" anchor="t">
            <a:noAutofit/>
          </a:bodyPr>
          <a:lstStyle/>
          <a:p>
            <a:pPr>
              <a:lnSpc>
                <a:spcPct val="120000"/>
              </a:lnSpc>
            </a:pPr>
            <a:r>
              <a:rPr lang="en-US" b="1" dirty="0">
                <a:solidFill>
                  <a:srgbClr val="242424"/>
                </a:solidFill>
                <a:ea typeface="+mn-lt"/>
                <a:cs typeface="+mn-lt"/>
              </a:rPr>
              <a:t>Advocate</a:t>
            </a:r>
            <a:r>
              <a:rPr lang="en-US" dirty="0">
                <a:solidFill>
                  <a:srgbClr val="242424"/>
                </a:solidFill>
                <a:ea typeface="+mn-lt"/>
                <a:cs typeface="+mn-lt"/>
              </a:rPr>
              <a:t> for the creation and passage of legislation that promotes the development and deployment of zero-emission drayage charging facilities. Legislation could include provisions for funding, incentives, streamlined permitting processes, and regulations that encourage private investment in ZE charging/fueling infrastructure.</a:t>
            </a:r>
            <a:endParaRPr lang="en-US" dirty="0">
              <a:solidFill>
                <a:srgbClr val="000000"/>
              </a:solidFill>
              <a:ea typeface="+mn-lt"/>
              <a:cs typeface="+mn-lt"/>
            </a:endParaRPr>
          </a:p>
          <a:p>
            <a:pPr>
              <a:lnSpc>
                <a:spcPct val="120000"/>
              </a:lnSpc>
            </a:pPr>
            <a:r>
              <a:rPr lang="en-US" b="1" dirty="0">
                <a:solidFill>
                  <a:srgbClr val="242424"/>
                </a:solidFill>
                <a:ea typeface="+mn-lt"/>
                <a:cs typeface="+mn-lt"/>
              </a:rPr>
              <a:t>Secure funding</a:t>
            </a:r>
            <a:r>
              <a:rPr lang="en-US" dirty="0">
                <a:solidFill>
                  <a:srgbClr val="242424"/>
                </a:solidFill>
                <a:ea typeface="+mn-lt"/>
                <a:cs typeface="+mn-lt"/>
              </a:rPr>
              <a:t>: Lobby for federal and state funding to support the installation and expansion of charging infrastructure at the Ports of LA and Long Beach. Explore opportunities such as grants, tax credits, and partnerships with public and private entities to secure the necessary financial resources.</a:t>
            </a:r>
            <a:endParaRPr lang="en-US" dirty="0">
              <a:solidFill>
                <a:srgbClr val="000000"/>
              </a:solidFill>
              <a:ea typeface="+mn-lt"/>
              <a:cs typeface="+mn-lt"/>
            </a:endParaRPr>
          </a:p>
          <a:p>
            <a:pPr>
              <a:lnSpc>
                <a:spcPct val="120000"/>
              </a:lnSpc>
            </a:pPr>
            <a:r>
              <a:rPr lang="en-US" b="1" dirty="0">
                <a:solidFill>
                  <a:srgbClr val="242424"/>
                </a:solidFill>
                <a:ea typeface="+mn-lt"/>
                <a:cs typeface="+mn-lt"/>
              </a:rPr>
              <a:t>Collaborate with utility companies</a:t>
            </a:r>
            <a:r>
              <a:rPr lang="en-US" dirty="0">
                <a:solidFill>
                  <a:srgbClr val="242424"/>
                </a:solidFill>
                <a:ea typeface="+mn-lt"/>
                <a:cs typeface="+mn-lt"/>
              </a:rPr>
              <a:t>: Work closely with utility companies to ensure sufficient electrical grid capacity to support the charging infrastructure. Encourage partnerships between utilities and charging infrastructure providers to optimize grid integration, manage electricity demand, and explore innovative pricing and billing models.</a:t>
            </a:r>
            <a:endParaRPr lang="en-US" dirty="0">
              <a:cs typeface="Calibri"/>
            </a:endParaRPr>
          </a:p>
          <a:p>
            <a:pPr>
              <a:lnSpc>
                <a:spcPct val="120000"/>
              </a:lnSpc>
            </a:pPr>
            <a:r>
              <a:rPr lang="en-US" b="1" dirty="0">
                <a:solidFill>
                  <a:srgbClr val="242424"/>
                </a:solidFill>
                <a:ea typeface="+mn-lt"/>
                <a:cs typeface="+mn-lt"/>
              </a:rPr>
              <a:t>Streamline permitting and regulations</a:t>
            </a:r>
            <a:r>
              <a:rPr lang="en-US" dirty="0">
                <a:solidFill>
                  <a:srgbClr val="242424"/>
                </a:solidFill>
                <a:ea typeface="+mn-lt"/>
                <a:cs typeface="+mn-lt"/>
              </a:rPr>
              <a:t>: Identify and address regulatory barriers that may impede the rapid deployment of ZE charging or fueling infrastructure. Advocate for streamlined permitting processes and standardized regulations to facilitate the installation of charging stations at the port and surrounding areas, while also recognizing community concerns that may arise from this streamlined approach.</a:t>
            </a:r>
            <a:endParaRPr lang="en-US" dirty="0">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26</a:t>
            </a:fld>
            <a:endParaRPr lang="en-US"/>
          </a:p>
        </p:txBody>
      </p:sp>
    </p:spTree>
    <p:extLst>
      <p:ext uri="{BB962C8B-B14F-4D97-AF65-F5344CB8AC3E}">
        <p14:creationId xmlns:p14="http://schemas.microsoft.com/office/powerpoint/2010/main" val="2977424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460C-3654-7F76-BF4F-063E96DD9C84}"/>
              </a:ext>
            </a:extLst>
          </p:cNvPr>
          <p:cNvSpPr>
            <a:spLocks noGrp="1"/>
          </p:cNvSpPr>
          <p:nvPr>
            <p:ph type="title"/>
          </p:nvPr>
        </p:nvSpPr>
        <p:spPr/>
        <p:txBody>
          <a:bodyPr/>
          <a:lstStyle/>
          <a:p>
            <a:r>
              <a:rPr lang="en-US">
                <a:cs typeface="Calibri"/>
              </a:rPr>
              <a:t>Legislative Platform Tasks (cont.)</a:t>
            </a:r>
          </a:p>
        </p:txBody>
      </p:sp>
      <p:sp>
        <p:nvSpPr>
          <p:cNvPr id="3" name="Content Placeholder 2">
            <a:extLst>
              <a:ext uri="{FF2B5EF4-FFF2-40B4-BE49-F238E27FC236}">
                <a16:creationId xmlns:a16="http://schemas.microsoft.com/office/drawing/2014/main" id="{4D35B184-6EE3-CF9A-E800-C5D5CC529854}"/>
              </a:ext>
            </a:extLst>
          </p:cNvPr>
          <p:cNvSpPr>
            <a:spLocks noGrp="1"/>
          </p:cNvSpPr>
          <p:nvPr>
            <p:ph idx="1"/>
          </p:nvPr>
        </p:nvSpPr>
        <p:spPr>
          <a:xfrm>
            <a:off x="205806" y="1034073"/>
            <a:ext cx="11253421" cy="4425542"/>
          </a:xfrm>
        </p:spPr>
        <p:txBody>
          <a:bodyPr vert="horz" lIns="91440" tIns="45720" rIns="91440" bIns="45720" rtlCol="0" anchor="t">
            <a:noAutofit/>
          </a:bodyPr>
          <a:lstStyle/>
          <a:p>
            <a:pPr>
              <a:lnSpc>
                <a:spcPct val="120000"/>
              </a:lnSpc>
            </a:pPr>
            <a:r>
              <a:rPr lang="en-US" b="1" dirty="0">
                <a:solidFill>
                  <a:srgbClr val="242424"/>
                </a:solidFill>
                <a:ea typeface="+mn-lt"/>
                <a:cs typeface="+mn-lt"/>
              </a:rPr>
              <a:t>Public-private partnerships</a:t>
            </a:r>
            <a:r>
              <a:rPr lang="en-US" dirty="0">
                <a:solidFill>
                  <a:srgbClr val="242424"/>
                </a:solidFill>
                <a:ea typeface="+mn-lt"/>
                <a:cs typeface="+mn-lt"/>
              </a:rPr>
              <a:t>: Encourage collaboration between public entities, private stakeholders, and drayage trucking companies to accelerate the deployment of charging infrastructure. Develop incentives and agreements to incentivize private investment and ensure the availability of ZE charging or fueling facilities at key locations within the ports.</a:t>
            </a:r>
            <a:endParaRPr lang="en-US" dirty="0"/>
          </a:p>
          <a:p>
            <a:pPr>
              <a:lnSpc>
                <a:spcPct val="120000"/>
              </a:lnSpc>
            </a:pPr>
            <a:r>
              <a:rPr lang="en-US" b="1" dirty="0">
                <a:solidFill>
                  <a:srgbClr val="242424"/>
                </a:solidFill>
                <a:ea typeface="+mn-lt"/>
                <a:cs typeface="+mn-lt"/>
              </a:rPr>
              <a:t>Promote workforce development</a:t>
            </a:r>
            <a:r>
              <a:rPr lang="en-US" dirty="0">
                <a:solidFill>
                  <a:srgbClr val="242424"/>
                </a:solidFill>
                <a:ea typeface="+mn-lt"/>
                <a:cs typeface="+mn-lt"/>
              </a:rPr>
              <a:t>: Advocate for programs that support workforce development and training for the installation, operation, and maintenance of zero-emission drayage charging infrastructure. Collaborate with educational institutions and industry associations to create training programs that meet the specific needs of the industry.</a:t>
            </a:r>
          </a:p>
          <a:p>
            <a:pPr>
              <a:lnSpc>
                <a:spcPct val="120000"/>
              </a:lnSpc>
            </a:pPr>
            <a:r>
              <a:rPr lang="en-US" b="1" dirty="0">
                <a:solidFill>
                  <a:srgbClr val="242424"/>
                </a:solidFill>
                <a:ea typeface="+mn-lt"/>
                <a:cs typeface="+mn-lt"/>
              </a:rPr>
              <a:t>Public awareness and outreach: </a:t>
            </a:r>
            <a:r>
              <a:rPr lang="en-US" dirty="0">
                <a:solidFill>
                  <a:srgbClr val="242424"/>
                </a:solidFill>
                <a:ea typeface="+mn-lt"/>
                <a:cs typeface="+mn-lt"/>
              </a:rPr>
              <a:t>Launch a public awareness campaign to highlight the benefits of zero-emission drayage and the importance of ZE charging and fueling infrastructure. Educate the public, policymakers, and industry stakeholders</a:t>
            </a:r>
            <a:r>
              <a:rPr lang="en-US" b="1" dirty="0">
                <a:solidFill>
                  <a:srgbClr val="242424"/>
                </a:solidFill>
                <a:ea typeface="+mn-lt"/>
                <a:cs typeface="+mn-lt"/>
              </a:rPr>
              <a:t> </a:t>
            </a:r>
            <a:r>
              <a:rPr lang="en-US" dirty="0">
                <a:solidFill>
                  <a:srgbClr val="242424"/>
                </a:solidFill>
                <a:ea typeface="+mn-lt"/>
                <a:cs typeface="+mn-lt"/>
              </a:rPr>
              <a:t>about the positive impacts on air quality, public health, and sustainability by accelerating the deployment of ZE trucks in place of existing diesel trucks.</a:t>
            </a:r>
          </a:p>
          <a:p>
            <a:pPr>
              <a:lnSpc>
                <a:spcPct val="120000"/>
              </a:lnSpc>
            </a:pPr>
            <a:endParaRPr lang="en-US" dirty="0">
              <a:solidFill>
                <a:srgbClr val="242424"/>
              </a:solidFill>
              <a:ea typeface="+mn-lt"/>
              <a:cs typeface="+mn-lt"/>
            </a:endParaRPr>
          </a:p>
        </p:txBody>
      </p:sp>
      <p:sp>
        <p:nvSpPr>
          <p:cNvPr id="4" name="Slide Number Placeholder 3">
            <a:extLst>
              <a:ext uri="{FF2B5EF4-FFF2-40B4-BE49-F238E27FC236}">
                <a16:creationId xmlns:a16="http://schemas.microsoft.com/office/drawing/2014/main" id="{57F39D6B-FA4B-769E-2975-C0A3DED89D66}"/>
              </a:ext>
            </a:extLst>
          </p:cNvPr>
          <p:cNvSpPr>
            <a:spLocks noGrp="1"/>
          </p:cNvSpPr>
          <p:nvPr>
            <p:ph type="sldNum" sz="quarter" idx="12"/>
          </p:nvPr>
        </p:nvSpPr>
        <p:spPr/>
        <p:txBody>
          <a:bodyPr/>
          <a:lstStyle/>
          <a:p>
            <a:fld id="{2429C633-AF9B-9840-B7F1-7587910FEF71}" type="slidenum">
              <a:rPr lang="en-US" smtClean="0"/>
              <a:pPr/>
              <a:t>27</a:t>
            </a:fld>
            <a:endParaRPr lang="en-US"/>
          </a:p>
        </p:txBody>
      </p:sp>
    </p:spTree>
    <p:extLst>
      <p:ext uri="{BB962C8B-B14F-4D97-AF65-F5344CB8AC3E}">
        <p14:creationId xmlns:p14="http://schemas.microsoft.com/office/powerpoint/2010/main" val="2862590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A874B-6B72-3865-BE43-10CE684088FB}"/>
              </a:ext>
            </a:extLst>
          </p:cNvPr>
          <p:cNvSpPr>
            <a:spLocks noGrp="1"/>
          </p:cNvSpPr>
          <p:nvPr>
            <p:ph type="sldNum" sz="quarter" idx="12"/>
          </p:nvPr>
        </p:nvSpPr>
        <p:spPr/>
        <p:txBody>
          <a:bodyPr/>
          <a:lstStyle/>
          <a:p>
            <a:fld id="{2429C633-AF9B-9840-B7F1-7587910FEF71}" type="slidenum">
              <a:rPr lang="en-US" smtClean="0"/>
              <a:pPr/>
              <a:t>28</a:t>
            </a:fld>
            <a:endParaRPr lang="en-US"/>
          </a:p>
        </p:txBody>
      </p:sp>
      <p:sp>
        <p:nvSpPr>
          <p:cNvPr id="5" name="Title 1">
            <a:extLst>
              <a:ext uri="{FF2B5EF4-FFF2-40B4-BE49-F238E27FC236}">
                <a16:creationId xmlns:a16="http://schemas.microsoft.com/office/drawing/2014/main" id="{A78C8148-CCB9-3B08-9379-B991C0476484}"/>
              </a:ext>
            </a:extLst>
          </p:cNvPr>
          <p:cNvSpPr txBox="1">
            <a:spLocks/>
          </p:cNvSpPr>
          <p:nvPr/>
        </p:nvSpPr>
        <p:spPr>
          <a:xfrm>
            <a:off x="337705" y="320385"/>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Legislative Platform – What we heard so far</a:t>
            </a:r>
          </a:p>
        </p:txBody>
      </p:sp>
      <p:sp>
        <p:nvSpPr>
          <p:cNvPr id="7" name="TextBox 6">
            <a:extLst>
              <a:ext uri="{FF2B5EF4-FFF2-40B4-BE49-F238E27FC236}">
                <a16:creationId xmlns:a16="http://schemas.microsoft.com/office/drawing/2014/main" id="{D9519FE2-7FE6-193D-CBF4-BB26569254BA}"/>
              </a:ext>
            </a:extLst>
          </p:cNvPr>
          <p:cNvSpPr txBox="1"/>
          <p:nvPr/>
        </p:nvSpPr>
        <p:spPr>
          <a:xfrm>
            <a:off x="354903" y="974594"/>
            <a:ext cx="11304739" cy="437042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a:solidFill>
                  <a:srgbClr val="2AB4C8"/>
                </a:solidFill>
                <a:cs typeface="Calibri"/>
              </a:rPr>
              <a:t>Income tax burden on incentive recipients relating to purchase of ZE vehicles</a:t>
            </a:r>
          </a:p>
          <a:p>
            <a:pPr marL="742950" lvl="1" indent="-285750">
              <a:buFont typeface="Arial"/>
              <a:buChar char="•"/>
            </a:pPr>
            <a:r>
              <a:rPr lang="en-US">
                <a:cs typeface="Calibri"/>
              </a:rPr>
              <a:t>e.g., Carl Moyer Program incentives are considered income, and by increasing recipients’ annual gross incomes the incentives then subject recipients to a higher income tax bracket and higher taxes overall.</a:t>
            </a:r>
            <a:endParaRPr lang="en-US">
              <a:ea typeface="Calibri"/>
              <a:cs typeface="Calibri"/>
            </a:endParaRPr>
          </a:p>
          <a:p>
            <a:pPr lvl="1"/>
            <a:endParaRPr lang="en-US">
              <a:solidFill>
                <a:srgbClr val="2AB4C8"/>
              </a:solidFill>
              <a:cs typeface="Calibri"/>
            </a:endParaRPr>
          </a:p>
          <a:p>
            <a:pPr marL="285750" indent="-285750">
              <a:buFont typeface="Arial"/>
              <a:buChar char="•"/>
            </a:pPr>
            <a:r>
              <a:rPr lang="en-US" sz="2000" b="1">
                <a:solidFill>
                  <a:srgbClr val="2AB4C8"/>
                </a:solidFill>
                <a:cs typeface="Calibri"/>
              </a:rPr>
              <a:t>Sales tax and vehicle registration fees assessed based on the Manufacturer's suggested retail price </a:t>
            </a:r>
            <a:endParaRPr lang="en-US" sz="2000" b="1">
              <a:solidFill>
                <a:srgbClr val="2AB4C8"/>
              </a:solidFill>
              <a:ea typeface="Calibri"/>
              <a:cs typeface="Calibri"/>
            </a:endParaRPr>
          </a:p>
          <a:p>
            <a:pPr marL="742950" lvl="1" indent="-285750">
              <a:buFont typeface="Arial"/>
              <a:buChar char="•"/>
            </a:pPr>
            <a:r>
              <a:rPr lang="en-US">
                <a:cs typeface="Calibri"/>
              </a:rPr>
              <a:t>HVIP point-of-sale vouchers reduce out-of-pocket cost, but state registration fee and sales tax are imposed based on MSRP of ZE trucks.  Legislation (AB 784) exists that creates exemptions for ZE Buses.</a:t>
            </a:r>
            <a:endParaRPr lang="en-US">
              <a:ea typeface="Calibri"/>
              <a:cs typeface="Calibri"/>
            </a:endParaRPr>
          </a:p>
          <a:p>
            <a:pPr marL="742950" lvl="1" indent="-285750">
              <a:buFont typeface="Arial"/>
              <a:buChar char="•"/>
            </a:pPr>
            <a:endParaRPr lang="en-US">
              <a:cs typeface="Calibri"/>
            </a:endParaRPr>
          </a:p>
          <a:p>
            <a:pPr marL="285750" indent="-285750">
              <a:buFont typeface="Arial"/>
              <a:buChar char="•"/>
            </a:pPr>
            <a:r>
              <a:rPr lang="en-US" sz="2000" b="1">
                <a:solidFill>
                  <a:srgbClr val="2AB4C8"/>
                </a:solidFill>
                <a:cs typeface="Calibri"/>
              </a:rPr>
              <a:t>Multiple agencies and multiple permits required in pre-construction phases</a:t>
            </a:r>
            <a:endParaRPr lang="en-US" sz="2000" b="1">
              <a:solidFill>
                <a:srgbClr val="2AB4C8"/>
              </a:solidFill>
              <a:ea typeface="Calibri"/>
              <a:cs typeface="Calibri"/>
            </a:endParaRPr>
          </a:p>
          <a:p>
            <a:pPr marL="742950" lvl="1" indent="-285750">
              <a:buFont typeface="Arial"/>
              <a:buChar char="•"/>
            </a:pPr>
            <a:r>
              <a:rPr lang="en-US">
                <a:cs typeface="Calibri"/>
              </a:rPr>
              <a:t>Lack of clear permitting processes and lead time add to elongated overall permit process completion for proposed projects</a:t>
            </a:r>
            <a:endParaRPr lang="en-US">
              <a:ea typeface="Calibri"/>
              <a:cs typeface="Calibri"/>
            </a:endParaRPr>
          </a:p>
          <a:p>
            <a:pPr marL="742950" lvl="1" indent="-285750">
              <a:buFont typeface="Arial"/>
              <a:buChar char="•"/>
            </a:pPr>
            <a:endParaRPr lang="en-US">
              <a:cs typeface="Calibri"/>
            </a:endParaRPr>
          </a:p>
          <a:p>
            <a:pPr marL="285750" indent="-285750">
              <a:buFont typeface="Arial"/>
              <a:buChar char="•"/>
            </a:pPr>
            <a:r>
              <a:rPr lang="en-US" sz="2000" b="1">
                <a:solidFill>
                  <a:srgbClr val="2AB4C8"/>
                </a:solidFill>
                <a:cs typeface="Calibri"/>
              </a:rPr>
              <a:t>Buy America and Build America Policy </a:t>
            </a:r>
            <a:endParaRPr lang="en-US" sz="2000" b="1">
              <a:solidFill>
                <a:srgbClr val="2AB4C8"/>
              </a:solidFill>
              <a:ea typeface="Calibri"/>
              <a:cs typeface="Calibri"/>
            </a:endParaRPr>
          </a:p>
          <a:p>
            <a:pPr marL="742950" lvl="1" indent="-285750">
              <a:buFont typeface="Arial"/>
              <a:buChar char="•"/>
            </a:pPr>
            <a:r>
              <a:rPr lang="en-US">
                <a:cs typeface="Calibri"/>
              </a:rPr>
              <a:t>Could increase overall project cost due to higher unit cost, and sometimes scarcity of required parts or manufacturers in an emerging industry sector.</a:t>
            </a:r>
            <a:endParaRPr lang="en-US">
              <a:ea typeface="Calibri"/>
              <a:cs typeface="Calibri"/>
            </a:endParaRPr>
          </a:p>
        </p:txBody>
      </p:sp>
    </p:spTree>
    <p:extLst>
      <p:ext uri="{BB962C8B-B14F-4D97-AF65-F5344CB8AC3E}">
        <p14:creationId xmlns:p14="http://schemas.microsoft.com/office/powerpoint/2010/main" val="1779279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A874B-6B72-3865-BE43-10CE684088FB}"/>
              </a:ext>
            </a:extLst>
          </p:cNvPr>
          <p:cNvSpPr>
            <a:spLocks noGrp="1"/>
          </p:cNvSpPr>
          <p:nvPr>
            <p:ph type="sldNum" sz="quarter" idx="12"/>
          </p:nvPr>
        </p:nvSpPr>
        <p:spPr/>
        <p:txBody>
          <a:bodyPr/>
          <a:lstStyle/>
          <a:p>
            <a:fld id="{2429C633-AF9B-9840-B7F1-7587910FEF71}" type="slidenum">
              <a:rPr lang="en-US" smtClean="0"/>
              <a:pPr/>
              <a:t>29</a:t>
            </a:fld>
            <a:endParaRPr lang="en-US"/>
          </a:p>
        </p:txBody>
      </p:sp>
      <p:sp>
        <p:nvSpPr>
          <p:cNvPr id="5" name="Title 1">
            <a:extLst>
              <a:ext uri="{FF2B5EF4-FFF2-40B4-BE49-F238E27FC236}">
                <a16:creationId xmlns:a16="http://schemas.microsoft.com/office/drawing/2014/main" id="{A78C8148-CCB9-3B08-9379-B991C0476484}"/>
              </a:ext>
            </a:extLst>
          </p:cNvPr>
          <p:cNvSpPr txBox="1">
            <a:spLocks/>
          </p:cNvSpPr>
          <p:nvPr/>
        </p:nvSpPr>
        <p:spPr>
          <a:xfrm>
            <a:off x="337705" y="243081"/>
            <a:ext cx="904563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Working Group Discussion</a:t>
            </a:r>
          </a:p>
        </p:txBody>
      </p:sp>
      <p:sp>
        <p:nvSpPr>
          <p:cNvPr id="7" name="TextBox 6">
            <a:extLst>
              <a:ext uri="{FF2B5EF4-FFF2-40B4-BE49-F238E27FC236}">
                <a16:creationId xmlns:a16="http://schemas.microsoft.com/office/drawing/2014/main" id="{D9519FE2-7FE6-193D-CBF4-BB26569254BA}"/>
              </a:ext>
            </a:extLst>
          </p:cNvPr>
          <p:cNvSpPr txBox="1"/>
          <p:nvPr/>
        </p:nvSpPr>
        <p:spPr>
          <a:xfrm>
            <a:off x="821592" y="1711570"/>
            <a:ext cx="1025325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Additional items for consideration? </a:t>
            </a:r>
          </a:p>
          <a:p>
            <a:endParaRPr lang="en-US" sz="3200">
              <a:ea typeface="Calibri"/>
              <a:cs typeface="Calibri"/>
            </a:endParaRPr>
          </a:p>
          <a:p>
            <a:r>
              <a:rPr lang="en-US" sz="3200">
                <a:ea typeface="Calibri"/>
                <a:cs typeface="Calibri"/>
              </a:rPr>
              <a:t>How should Metro work with regional stakeholders to develop an effective legislative platform?</a:t>
            </a:r>
          </a:p>
          <a:p>
            <a:endParaRPr lang="en-US" sz="3200">
              <a:cs typeface="Calibri"/>
            </a:endParaRPr>
          </a:p>
          <a:p>
            <a:endParaRPr lang="en-US" sz="3200">
              <a:cs typeface="Calibri"/>
            </a:endParaRPr>
          </a:p>
        </p:txBody>
      </p:sp>
    </p:spTree>
    <p:extLst>
      <p:ext uri="{BB962C8B-B14F-4D97-AF65-F5344CB8AC3E}">
        <p14:creationId xmlns:p14="http://schemas.microsoft.com/office/powerpoint/2010/main" val="258268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2803365"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3079803"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2807533"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3218491"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#4:  ZET Program as a Catalyst for</a:t>
            </a:r>
            <a:br>
              <a:rPr lang="en-US" sz="4000" b="1">
                <a:ea typeface="+mn-lt"/>
                <a:cs typeface="+mn-lt"/>
              </a:rPr>
            </a:br>
            <a:r>
              <a:rPr lang="en-US" sz="4000" b="1">
                <a:solidFill>
                  <a:schemeClr val="bg1"/>
                </a:solidFill>
                <a:ea typeface="+mn-lt"/>
                <a:cs typeface="+mn-lt"/>
              </a:rPr>
              <a:t>Community Benefit Programs</a:t>
            </a:r>
            <a:endParaRPr lang="en-US" sz="4000">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3637733" y="3126582"/>
            <a:ext cx="5675843" cy="3323987"/>
          </a:xfrm>
          <a:prstGeom prst="rect">
            <a:avLst/>
          </a:prstGeom>
          <a:noFill/>
        </p:spPr>
        <p:txBody>
          <a:bodyPr wrap="square" lIns="91440" tIns="45720" rIns="91440" bIns="45720" rtlCol="0" anchor="t">
            <a:spAutoFit/>
          </a:bodyPr>
          <a:lstStyle/>
          <a:p>
            <a:pPr marL="285750" indent="-285750" defTabSz="914400">
              <a:buFont typeface="Arial"/>
              <a:buChar char="•"/>
              <a:defRPr/>
            </a:pPr>
            <a:r>
              <a:rPr lang="en-US" sz="2000" b="1" i="1">
                <a:solidFill>
                  <a:schemeClr val="bg1"/>
                </a:solidFill>
                <a:ea typeface="Yu Mincho"/>
                <a:cs typeface="Calibri"/>
              </a:rPr>
              <a:t>Susan Ambrosini, Principal, AECOM, </a:t>
            </a:r>
            <a:br>
              <a:rPr lang="en-US" sz="2000" b="1" i="1">
                <a:solidFill>
                  <a:schemeClr val="bg1"/>
                </a:solidFill>
                <a:ea typeface="Yu Mincho"/>
                <a:cs typeface="Calibri"/>
              </a:rPr>
            </a:br>
            <a:r>
              <a:rPr lang="en-US" sz="2000" b="1" i="1">
                <a:solidFill>
                  <a:schemeClr val="bg1"/>
                </a:solidFill>
                <a:ea typeface="Yu Mincho"/>
                <a:cs typeface="Calibri"/>
              </a:rPr>
              <a:t>Lead, Equity Working Group </a:t>
            </a:r>
            <a:endParaRPr lang="en-US" sz="2000">
              <a:solidFill>
                <a:schemeClr val="bg1"/>
              </a:solidFill>
              <a:ea typeface="Yu Mincho"/>
              <a:cs typeface="Calibri"/>
            </a:endParaRPr>
          </a:p>
          <a:p>
            <a:pPr marL="800100" lvl="2" indent="-342900" defTabSz="914400">
              <a:buAutoNum type="romanLcPeriod"/>
              <a:defRPr/>
            </a:pPr>
            <a:r>
              <a:rPr lang="en-US">
                <a:solidFill>
                  <a:schemeClr val="bg1"/>
                </a:solidFill>
                <a:ea typeface="Yu Mincho"/>
                <a:cs typeface="Calibri"/>
              </a:rPr>
              <a:t>Presentation: Which criteria should be considered in site selection to minimize impacts and maximize community benefits?</a:t>
            </a:r>
          </a:p>
          <a:p>
            <a:pPr marL="800100" lvl="2" indent="-342900" defTabSz="914400">
              <a:buAutoNum type="romanLcPeriod"/>
              <a:defRPr/>
            </a:pPr>
            <a:r>
              <a:rPr lang="en-US">
                <a:solidFill>
                  <a:schemeClr val="bg1"/>
                </a:solidFill>
                <a:ea typeface="Yu Mincho"/>
                <a:cs typeface="Calibri"/>
              </a:rPr>
              <a:t>Working Group Discussion</a:t>
            </a:r>
          </a:p>
          <a:p>
            <a:pPr marL="800100" lvl="2" indent="-342900" defTabSz="914400">
              <a:buAutoNum type="romanLcPeriod"/>
              <a:defRPr/>
            </a:pPr>
            <a:r>
              <a:rPr lang="en-US">
                <a:solidFill>
                  <a:schemeClr val="bg1"/>
                </a:solidFill>
                <a:ea typeface="Yu Mincho"/>
                <a:cs typeface="Calibri"/>
              </a:rPr>
              <a:t>Next Steps</a:t>
            </a:r>
            <a:endParaRPr lang="en-US">
              <a:solidFill>
                <a:schemeClr val="bg1"/>
              </a:solidFill>
              <a:cs typeface="Calibri"/>
            </a:endParaRPr>
          </a:p>
          <a:p>
            <a:pPr marL="400050" marR="91440" indent="-223520" defTabSz="914400">
              <a:buAutoNum type="romanLcPeriod"/>
              <a:defRPr/>
            </a:pPr>
            <a:endParaRPr lang="en-US" sz="2400" b="1">
              <a:solidFill>
                <a:schemeClr val="bg1"/>
              </a:solidFill>
              <a:ea typeface="Yu Mincho"/>
              <a:cs typeface="Arial"/>
            </a:endParaRPr>
          </a:p>
          <a:p>
            <a:pPr defTabSz="914400">
              <a:defRPr/>
            </a:pPr>
            <a:endParaRPr lang="en-US" sz="2800" b="1">
              <a:solidFill>
                <a:schemeClr val="bg1"/>
              </a:solidFill>
              <a:ea typeface="Yu Mincho"/>
              <a:cs typeface="Calibri" panose="020F0502020204030204"/>
            </a:endParaRPr>
          </a:p>
          <a:p>
            <a:pPr defTabSz="914400">
              <a:defRPr/>
            </a:pPr>
            <a:endParaRPr lang="en-US" sz="2800" b="1">
              <a:solidFill>
                <a:schemeClr val="bg1"/>
              </a:solidFill>
              <a:ea typeface="Yu Mincho"/>
              <a:cs typeface="Calibri" panose="020F0502020204030204"/>
            </a:endParaRPr>
          </a:p>
        </p:txBody>
      </p:sp>
    </p:spTree>
    <p:extLst>
      <p:ext uri="{BB962C8B-B14F-4D97-AF65-F5344CB8AC3E}">
        <p14:creationId xmlns:p14="http://schemas.microsoft.com/office/powerpoint/2010/main" val="73183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31</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25230" y="4141316"/>
            <a:ext cx="2836376" cy="2383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3B597E"/>
              </a:solidFill>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39873" y="414962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dirty="0">
                <a:solidFill>
                  <a:srgbClr val="5078A8"/>
                </a:solidFill>
              </a:rPr>
              <a:t>Legislative Platform </a:t>
            </a:r>
          </a:p>
          <a:p>
            <a:pPr lvl="0" algn="ctr">
              <a:lnSpc>
                <a:spcPct val="100000"/>
              </a:lnSpc>
              <a:spcBef>
                <a:spcPts val="0"/>
              </a:spcBef>
              <a:spcAft>
                <a:spcPts val="600"/>
              </a:spcAft>
              <a:buNone/>
            </a:pPr>
            <a:r>
              <a:rPr lang="en-US" sz="1600" u="none" strike="noStrike" noProof="0" dirty="0"/>
              <a:t>designed to support the accelerated, equitable deployment of ZE technology by reducing barriers and increasing incentives to adoption.</a:t>
            </a:r>
            <a:endParaRPr lang="en-US" sz="2400" u="none" strike="sngStrike" noProof="0" dirty="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dirty="0">
                <a:solidFill>
                  <a:srgbClr val="5078A8"/>
                </a:solidFill>
              </a:rPr>
              <a:t>Community Engagement</a:t>
            </a:r>
          </a:p>
          <a:p>
            <a:pPr lvl="0" algn="ctr">
              <a:lnSpc>
                <a:spcPct val="100000"/>
              </a:lnSpc>
              <a:spcBef>
                <a:spcPts val="0"/>
              </a:spcBef>
              <a:spcAft>
                <a:spcPts val="600"/>
              </a:spcAft>
              <a:buNone/>
            </a:pPr>
            <a:r>
              <a:rPr lang="en-US" sz="1600" u="none" strike="noStrike" noProof="0" dirty="0"/>
              <a:t>that centers corridor residents and stakeholders throughout the development process.</a:t>
            </a:r>
            <a:endParaRPr lang="en-US" sz="2000" u="none" strike="sngStrike" noProof="0" dirty="0"/>
          </a:p>
        </p:txBody>
      </p:sp>
      <p:sp>
        <p:nvSpPr>
          <p:cNvPr id="10" name="TextBox 9">
            <a:extLst>
              <a:ext uri="{FF2B5EF4-FFF2-40B4-BE49-F238E27FC236}">
                <a16:creationId xmlns:a16="http://schemas.microsoft.com/office/drawing/2014/main" id="{F3205EE6-98CB-4A77-AA66-54EF2092E0D5}"/>
              </a:ext>
            </a:extLst>
          </p:cNvPr>
          <p:cNvSpPr txBox="1"/>
          <p:nvPr/>
        </p:nvSpPr>
        <p:spPr>
          <a:xfrm>
            <a:off x="3256880" y="4523731"/>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dirty="0">
                <a:solidFill>
                  <a:srgbClr val="5078A8"/>
                </a:solidFill>
              </a:rPr>
              <a:t>Corridor Community Benefits </a:t>
            </a:r>
            <a:br>
              <a:rPr lang="en-US" sz="2000" b="1" u="none" strike="noStrike" noProof="0" dirty="0">
                <a:solidFill>
                  <a:schemeClr val="accent1">
                    <a:lumMod val="75000"/>
                  </a:schemeClr>
                </a:solidFill>
              </a:rPr>
            </a:br>
            <a:r>
              <a:rPr lang="en-US" sz="1600" u="none" strike="noStrike" noProof="0" dirty="0"/>
              <a:t>by creating </a:t>
            </a:r>
            <a:r>
              <a:rPr lang="en-US" sz="1600" u="none" strike="noStrike" kern="1200" dirty="0">
                <a:latin typeface="+mn-lt"/>
                <a:ea typeface="+mn-ea"/>
                <a:cs typeface="+mn-cs"/>
              </a:rPr>
              <a:t>economic opportunities, improving air quality, and reducing long-standing health impacts generated by diesel trucks.</a:t>
            </a:r>
            <a:endParaRPr lang="en-US" sz="3200" u="none" strike="noStrike" kern="1200" noProof="0" dirty="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1906364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2"/>
            <a:ext cx="11624762" cy="406510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32</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lIns="91440" tIns="45720" rIns="91440" bIns="45720" rtlCol="0" anchor="t">
            <a:spAutoFit/>
          </a:bodyPr>
          <a:lstStyle/>
          <a:p>
            <a:r>
              <a:rPr lang="en-US" sz="2800" b="1">
                <a:solidFill>
                  <a:schemeClr val="bg1"/>
                </a:solidFill>
                <a:cs typeface="Arial"/>
              </a:rPr>
              <a:t>Principle 6</a:t>
            </a:r>
            <a:endParaRPr lang="en-US" sz="2800" b="1">
              <a:solidFill>
                <a:schemeClr val="bg1"/>
              </a:solidFill>
              <a:cs typeface="Arial" panose="020B0604020202020204" pitchFamily="34" charset="0"/>
            </a:endParaRP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317818"/>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Corridor Community Benefits </a:t>
            </a:r>
            <a:r>
              <a:rPr lang="en-US" sz="4000" b="0" u="none" strike="noStrike" noProof="0">
                <a:solidFill>
                  <a:schemeClr val="bg1"/>
                </a:solidFill>
              </a:rPr>
              <a:t>– </a:t>
            </a:r>
            <a:r>
              <a:rPr lang="en-US" sz="2800" u="none" strike="noStrike" noProof="0">
                <a:solidFill>
                  <a:schemeClr val="bg1"/>
                </a:solidFill>
              </a:rPr>
              <a:t>By creating </a:t>
            </a:r>
            <a:r>
              <a:rPr lang="en-US" sz="2800" u="none" strike="noStrike" kern="1200">
                <a:solidFill>
                  <a:schemeClr val="bg1"/>
                </a:solidFill>
                <a:latin typeface="+mn-lt"/>
                <a:ea typeface="+mn-ea"/>
                <a:cs typeface="+mn-cs"/>
              </a:rPr>
              <a:t>economic opportunities, improving air quality, and reducing long-standing health impacts generated by diesel trucks.</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315187"/>
            <a:ext cx="11327961" cy="2246769"/>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dirty="0"/>
              <a:t>Address </a:t>
            </a:r>
            <a:r>
              <a:rPr lang="en-US" sz="2400" b="1" dirty="0">
                <a:solidFill>
                  <a:schemeClr val="accent3"/>
                </a:solidFill>
              </a:rPr>
              <a:t>needs of local communities</a:t>
            </a:r>
            <a:r>
              <a:rPr lang="en-US" sz="2400" dirty="0"/>
              <a:t>, many of which have borne impacts of travel and goods movement along the I-710 corridor.</a:t>
            </a:r>
          </a:p>
          <a:p>
            <a:pPr marL="342900" indent="-342900" defTabSz="914400" eaLnBrk="0" fontAlgn="base" hangingPunct="0">
              <a:spcAft>
                <a:spcPts val="1200"/>
              </a:spcAft>
              <a:buFont typeface="Calibri" panose="020F0502020204030204" pitchFamily="34" charset="0"/>
              <a:buChar char="&gt;"/>
            </a:pPr>
            <a:r>
              <a:rPr lang="en-US" sz="2400" b="1" dirty="0">
                <a:solidFill>
                  <a:schemeClr val="accent3"/>
                </a:solidFill>
                <a:latin typeface="Calibri"/>
                <a:cs typeface="Calibri"/>
              </a:rPr>
              <a:t>Provide and protect corridor community benefits </a:t>
            </a:r>
            <a:r>
              <a:rPr lang="en-US" sz="2400" dirty="0">
                <a:latin typeface="Calibri"/>
                <a:cs typeface="Calibri"/>
              </a:rPr>
              <a:t>at the outset and throughout the project through ZE job training and workforce development.</a:t>
            </a:r>
          </a:p>
          <a:p>
            <a:pPr marL="342900" indent="-342900" defTabSz="914400" eaLnBrk="0" fontAlgn="base" hangingPunct="0">
              <a:spcAft>
                <a:spcPts val="1200"/>
              </a:spcAft>
              <a:buFont typeface="Calibri" panose="020F0502020204030204" pitchFamily="34" charset="0"/>
              <a:buChar char="&gt;"/>
            </a:pPr>
            <a:r>
              <a:rPr lang="en-US" sz="2400" b="1" dirty="0">
                <a:solidFill>
                  <a:schemeClr val="accent3"/>
                </a:solidFill>
                <a:latin typeface="Calibri"/>
                <a:cs typeface="Calibri"/>
              </a:rPr>
              <a:t>Establish metrics </a:t>
            </a:r>
            <a:r>
              <a:rPr lang="en-US" sz="2400" dirty="0">
                <a:latin typeface="Calibri"/>
                <a:cs typeface="Calibri"/>
              </a:rPr>
              <a:t>to understand if investments are leading to meaningful benefits.</a:t>
            </a:r>
            <a:endParaRPr lang="en-US" sz="2400" dirty="0">
              <a:latin typeface="Calibri" panose="020F0502020204030204" pitchFamily="34" charset="0"/>
              <a:cs typeface="Calibri"/>
            </a:endParaRPr>
          </a:p>
        </p:txBody>
      </p:sp>
    </p:spTree>
    <p:extLst>
      <p:ext uri="{BB962C8B-B14F-4D97-AF65-F5344CB8AC3E}">
        <p14:creationId xmlns:p14="http://schemas.microsoft.com/office/powerpoint/2010/main" val="3891998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r>
              <a:rPr lang="en-US">
                <a:cs typeface="Calibri"/>
              </a:rPr>
              <a:t>Community Focus Group Attendees</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33</a:t>
            </a:fld>
            <a:endParaRPr lang="en-US"/>
          </a:p>
        </p:txBody>
      </p:sp>
      <p:graphicFrame>
        <p:nvGraphicFramePr>
          <p:cNvPr id="7" name="Table 6">
            <a:extLst>
              <a:ext uri="{FF2B5EF4-FFF2-40B4-BE49-F238E27FC236}">
                <a16:creationId xmlns:a16="http://schemas.microsoft.com/office/drawing/2014/main" id="{1D54E83E-9712-E5E1-4B14-94FE7976BCDD}"/>
              </a:ext>
            </a:extLst>
          </p:cNvPr>
          <p:cNvGraphicFramePr>
            <a:graphicFrameLocks noGrp="1"/>
          </p:cNvGraphicFramePr>
          <p:nvPr>
            <p:extLst>
              <p:ext uri="{D42A27DB-BD31-4B8C-83A1-F6EECF244321}">
                <p14:modId xmlns:p14="http://schemas.microsoft.com/office/powerpoint/2010/main" val="4004473259"/>
              </p:ext>
            </p:extLst>
          </p:nvPr>
        </p:nvGraphicFramePr>
        <p:xfrm>
          <a:off x="1535372" y="1069074"/>
          <a:ext cx="9141572" cy="4465320"/>
        </p:xfrm>
        <a:graphic>
          <a:graphicData uri="http://schemas.openxmlformats.org/drawingml/2006/table">
            <a:tbl>
              <a:tblPr firstRow="1" bandRow="1">
                <a:tableStyleId>{5C22544A-7EE6-4342-B048-85BDC9FD1C3A}</a:tableStyleId>
              </a:tblPr>
              <a:tblGrid>
                <a:gridCol w="3090567">
                  <a:extLst>
                    <a:ext uri="{9D8B030D-6E8A-4147-A177-3AD203B41FA5}">
                      <a16:colId xmlns:a16="http://schemas.microsoft.com/office/drawing/2014/main" val="814898693"/>
                    </a:ext>
                  </a:extLst>
                </a:gridCol>
                <a:gridCol w="6051005">
                  <a:extLst>
                    <a:ext uri="{9D8B030D-6E8A-4147-A177-3AD203B41FA5}">
                      <a16:colId xmlns:a16="http://schemas.microsoft.com/office/drawing/2014/main" val="3645436802"/>
                    </a:ext>
                  </a:extLst>
                </a:gridCol>
              </a:tblGrid>
              <a:tr h="182880">
                <a:tc gridSpan="2">
                  <a:txBody>
                    <a:bodyPr/>
                    <a:lstStyle/>
                    <a:p>
                      <a:pPr algn="ctr"/>
                      <a:r>
                        <a:rPr lang="en-US">
                          <a:effectLst/>
                        </a:rPr>
                        <a:t>ATTENDEES</a:t>
                      </a:r>
                    </a:p>
                  </a:txBody>
                  <a:tcPr marL="0" marR="0" marT="0" marB="0" anchor="ctr"/>
                </a:tc>
                <a:tc hMerge="1">
                  <a:txBody>
                    <a:bodyPr/>
                    <a:lstStyle/>
                    <a:p>
                      <a:endParaRPr lang="en-US"/>
                    </a:p>
                  </a:txBody>
                  <a:tcPr/>
                </a:tc>
                <a:extLst>
                  <a:ext uri="{0D108BD9-81ED-4DB2-BD59-A6C34878D82A}">
                    <a16:rowId xmlns:a16="http://schemas.microsoft.com/office/drawing/2014/main" val="1925323591"/>
                  </a:ext>
                </a:extLst>
              </a:tr>
              <a:tr h="182880">
                <a:tc>
                  <a:txBody>
                    <a:bodyPr/>
                    <a:lstStyle/>
                    <a:p>
                      <a:r>
                        <a:rPr lang="en-US" b="1">
                          <a:effectLst/>
                        </a:rPr>
                        <a:t>Name</a:t>
                      </a:r>
                    </a:p>
                  </a:txBody>
                  <a:tcPr marL="0" marR="0" marT="0" marB="0" anchor="ctr"/>
                </a:tc>
                <a:tc>
                  <a:txBody>
                    <a:bodyPr/>
                    <a:lstStyle/>
                    <a:p>
                      <a:r>
                        <a:rPr lang="en-US" b="1"/>
                        <a:t>Organization</a:t>
                      </a:r>
                    </a:p>
                  </a:txBody>
                  <a:tcPr marL="0" marR="0" marT="0" marB="0" anchor="ctr"/>
                </a:tc>
                <a:extLst>
                  <a:ext uri="{0D108BD9-81ED-4DB2-BD59-A6C34878D82A}">
                    <a16:rowId xmlns:a16="http://schemas.microsoft.com/office/drawing/2014/main" val="1332218183"/>
                  </a:ext>
                </a:extLst>
              </a:tr>
              <a:tr h="190500">
                <a:tc>
                  <a:txBody>
                    <a:bodyPr/>
                    <a:lstStyle/>
                    <a:p>
                      <a:r>
                        <a:rPr lang="en-US">
                          <a:effectLst/>
                        </a:rPr>
                        <a:t>Gloria Roberts​</a:t>
                      </a:r>
                    </a:p>
                  </a:txBody>
                  <a:tcPr marL="0" marR="0" marT="0" marB="0" anchor="ctr"/>
                </a:tc>
                <a:tc>
                  <a:txBody>
                    <a:bodyPr/>
                    <a:lstStyle/>
                    <a:p>
                      <a:r>
                        <a:rPr lang="en-US">
                          <a:effectLst/>
                        </a:rPr>
                        <a:t>Caltrans​</a:t>
                      </a:r>
                    </a:p>
                  </a:txBody>
                  <a:tcPr marL="0" marR="0" marT="0" marB="0" anchor="ctr"/>
                </a:tc>
                <a:extLst>
                  <a:ext uri="{0D108BD9-81ED-4DB2-BD59-A6C34878D82A}">
                    <a16:rowId xmlns:a16="http://schemas.microsoft.com/office/drawing/2014/main" val="776157223"/>
                  </a:ext>
                </a:extLst>
              </a:tr>
              <a:tr h="190500">
                <a:tc>
                  <a:txBody>
                    <a:bodyPr/>
                    <a:lstStyle/>
                    <a:p>
                      <a:r>
                        <a:rPr lang="en-US">
                          <a:effectLst/>
                        </a:rPr>
                        <a:t>Dan Rodman​</a:t>
                      </a:r>
                    </a:p>
                  </a:txBody>
                  <a:tcPr marL="0" marR="0" marT="0" marB="0" anchor="ctr"/>
                </a:tc>
                <a:tc>
                  <a:txBody>
                    <a:bodyPr/>
                    <a:lstStyle/>
                    <a:p>
                      <a:r>
                        <a:rPr lang="en-US">
                          <a:effectLst/>
                        </a:rPr>
                        <a:t>City of LA​</a:t>
                      </a:r>
                    </a:p>
                  </a:txBody>
                  <a:tcPr marL="0" marR="0" marT="0" marB="0" anchor="ctr"/>
                </a:tc>
                <a:extLst>
                  <a:ext uri="{0D108BD9-81ED-4DB2-BD59-A6C34878D82A}">
                    <a16:rowId xmlns:a16="http://schemas.microsoft.com/office/drawing/2014/main" val="3651830177"/>
                  </a:ext>
                </a:extLst>
              </a:tr>
              <a:tr h="190500">
                <a:tc>
                  <a:txBody>
                    <a:bodyPr/>
                    <a:lstStyle/>
                    <a:p>
                      <a:r>
                        <a:rPr lang="en-US">
                          <a:effectLst/>
                        </a:rPr>
                        <a:t>Michael </a:t>
                      </a:r>
                      <a:r>
                        <a:rPr lang="en-US" err="1">
                          <a:effectLst/>
                        </a:rPr>
                        <a:t>Samulon</a:t>
                      </a:r>
                      <a:r>
                        <a:rPr lang="en-US">
                          <a:effectLst/>
                        </a:rPr>
                        <a:t>​</a:t>
                      </a:r>
                    </a:p>
                  </a:txBody>
                  <a:tcPr marL="0" marR="0" marT="0" marB="0" anchor="ctr"/>
                </a:tc>
                <a:tc>
                  <a:txBody>
                    <a:bodyPr/>
                    <a:lstStyle/>
                    <a:p>
                      <a:r>
                        <a:rPr lang="en-US">
                          <a:effectLst/>
                        </a:rPr>
                        <a:t>City of LA​</a:t>
                      </a:r>
                    </a:p>
                  </a:txBody>
                  <a:tcPr marL="0" marR="0" marT="0" marB="0" anchor="ctr"/>
                </a:tc>
                <a:extLst>
                  <a:ext uri="{0D108BD9-81ED-4DB2-BD59-A6C34878D82A}">
                    <a16:rowId xmlns:a16="http://schemas.microsoft.com/office/drawing/2014/main" val="3250861621"/>
                  </a:ext>
                </a:extLst>
              </a:tr>
              <a:tr h="190500">
                <a:tc>
                  <a:txBody>
                    <a:bodyPr/>
                    <a:lstStyle/>
                    <a:p>
                      <a:r>
                        <a:rPr lang="en-US">
                          <a:effectLst/>
                        </a:rPr>
                        <a:t>Chris Chavez​</a:t>
                      </a:r>
                    </a:p>
                  </a:txBody>
                  <a:tcPr marL="0" marR="0" marT="0" marB="0" anchor="ctr"/>
                </a:tc>
                <a:tc>
                  <a:txBody>
                    <a:bodyPr/>
                    <a:lstStyle/>
                    <a:p>
                      <a:r>
                        <a:rPr lang="en-US">
                          <a:effectLst/>
                        </a:rPr>
                        <a:t>Coalition for Clean Air​</a:t>
                      </a:r>
                    </a:p>
                  </a:txBody>
                  <a:tcPr marL="0" marR="0" marT="0" marB="0" anchor="ctr"/>
                </a:tc>
                <a:extLst>
                  <a:ext uri="{0D108BD9-81ED-4DB2-BD59-A6C34878D82A}">
                    <a16:rowId xmlns:a16="http://schemas.microsoft.com/office/drawing/2014/main" val="304821031"/>
                  </a:ext>
                </a:extLst>
              </a:tr>
              <a:tr h="190500">
                <a:tc>
                  <a:txBody>
                    <a:bodyPr/>
                    <a:lstStyle/>
                    <a:p>
                      <a:r>
                        <a:rPr lang="en-US">
                          <a:effectLst/>
                        </a:rPr>
                        <a:t>Dr. Joe </a:t>
                      </a:r>
                      <a:r>
                        <a:rPr lang="en-US" err="1">
                          <a:effectLst/>
                        </a:rPr>
                        <a:t>Lyou</a:t>
                      </a:r>
                      <a:r>
                        <a:rPr lang="en-US">
                          <a:effectLst/>
                        </a:rPr>
                        <a:t>​</a:t>
                      </a:r>
                    </a:p>
                  </a:txBody>
                  <a:tcPr marL="0" marR="0" marT="0" marB="0" anchor="ctr"/>
                </a:tc>
                <a:tc>
                  <a:txBody>
                    <a:bodyPr/>
                    <a:lstStyle/>
                    <a:p>
                      <a:r>
                        <a:rPr lang="en-US">
                          <a:effectLst/>
                        </a:rPr>
                        <a:t>Coalition for Clean Air​</a:t>
                      </a:r>
                    </a:p>
                  </a:txBody>
                  <a:tcPr marL="0" marR="0" marT="0" marB="0" anchor="ctr"/>
                </a:tc>
                <a:extLst>
                  <a:ext uri="{0D108BD9-81ED-4DB2-BD59-A6C34878D82A}">
                    <a16:rowId xmlns:a16="http://schemas.microsoft.com/office/drawing/2014/main" val="2621333077"/>
                  </a:ext>
                </a:extLst>
              </a:tr>
              <a:tr h="190500">
                <a:tc>
                  <a:txBody>
                    <a:bodyPr/>
                    <a:lstStyle/>
                    <a:p>
                      <a:r>
                        <a:rPr lang="en-US">
                          <a:effectLst/>
                        </a:rPr>
                        <a:t>Kareem Gongora​</a:t>
                      </a:r>
                    </a:p>
                  </a:txBody>
                  <a:tcPr marL="0" marR="0" marT="0" marB="0" anchor="ctr"/>
                </a:tc>
                <a:tc>
                  <a:txBody>
                    <a:bodyPr/>
                    <a:lstStyle/>
                    <a:p>
                      <a:r>
                        <a:rPr lang="en-US">
                          <a:effectLst/>
                        </a:rPr>
                        <a:t>Coalition for Clean Air​</a:t>
                      </a:r>
                    </a:p>
                  </a:txBody>
                  <a:tcPr marL="0" marR="0" marT="0" marB="0" anchor="ctr"/>
                </a:tc>
                <a:extLst>
                  <a:ext uri="{0D108BD9-81ED-4DB2-BD59-A6C34878D82A}">
                    <a16:rowId xmlns:a16="http://schemas.microsoft.com/office/drawing/2014/main" val="3662195774"/>
                  </a:ext>
                </a:extLst>
              </a:tr>
              <a:tr h="190500">
                <a:tc>
                  <a:txBody>
                    <a:bodyPr/>
                    <a:lstStyle/>
                    <a:p>
                      <a:r>
                        <a:rPr lang="en-US">
                          <a:effectLst/>
                        </a:rPr>
                        <a:t>Ambar Rivera​</a:t>
                      </a:r>
                    </a:p>
                  </a:txBody>
                  <a:tcPr marL="0" marR="0" marT="0" marB="0" anchor="ctr"/>
                </a:tc>
                <a:tc>
                  <a:txBody>
                    <a:bodyPr/>
                    <a:lstStyle/>
                    <a:p>
                      <a:r>
                        <a:rPr lang="en-US">
                          <a:effectLst/>
                        </a:rPr>
                        <a:t>Communities for a Better Environment​</a:t>
                      </a:r>
                    </a:p>
                  </a:txBody>
                  <a:tcPr marL="0" marR="0" marT="0" marB="0" anchor="ctr"/>
                </a:tc>
                <a:extLst>
                  <a:ext uri="{0D108BD9-81ED-4DB2-BD59-A6C34878D82A}">
                    <a16:rowId xmlns:a16="http://schemas.microsoft.com/office/drawing/2014/main" val="679473179"/>
                  </a:ext>
                </a:extLst>
              </a:tr>
              <a:tr h="190500">
                <a:tc>
                  <a:txBody>
                    <a:bodyPr/>
                    <a:lstStyle/>
                    <a:p>
                      <a:r>
                        <a:rPr lang="en-US">
                          <a:effectLst/>
                        </a:rPr>
                        <a:t>Jennifer </a:t>
                      </a:r>
                      <a:r>
                        <a:rPr lang="en-US" err="1">
                          <a:effectLst/>
                        </a:rPr>
                        <a:t>Ganata</a:t>
                      </a:r>
                      <a:r>
                        <a:rPr lang="en-US">
                          <a:effectLst/>
                        </a:rPr>
                        <a:t>​</a:t>
                      </a:r>
                    </a:p>
                  </a:txBody>
                  <a:tcPr marL="0" marR="0" marT="0" marB="0" anchor="ctr"/>
                </a:tc>
                <a:tc>
                  <a:txBody>
                    <a:bodyPr/>
                    <a:lstStyle/>
                    <a:p>
                      <a:r>
                        <a:rPr lang="en-US">
                          <a:effectLst/>
                        </a:rPr>
                        <a:t>Communities for a Better Environment​</a:t>
                      </a:r>
                    </a:p>
                  </a:txBody>
                  <a:tcPr marL="0" marR="0" marT="0" marB="0" anchor="ctr"/>
                </a:tc>
                <a:extLst>
                  <a:ext uri="{0D108BD9-81ED-4DB2-BD59-A6C34878D82A}">
                    <a16:rowId xmlns:a16="http://schemas.microsoft.com/office/drawing/2014/main" val="4220172141"/>
                  </a:ext>
                </a:extLst>
              </a:tr>
              <a:tr h="312420">
                <a:tc>
                  <a:txBody>
                    <a:bodyPr/>
                    <a:lstStyle/>
                    <a:p>
                      <a:r>
                        <a:rPr lang="en-US">
                          <a:effectLst/>
                        </a:rPr>
                        <a:t>Jocelyn Del Real​</a:t>
                      </a:r>
                    </a:p>
                  </a:txBody>
                  <a:tcPr marL="0" marR="0" marT="0" marB="0" anchor="ctr"/>
                </a:tc>
                <a:tc>
                  <a:txBody>
                    <a:bodyPr/>
                    <a:lstStyle/>
                    <a:p>
                      <a:r>
                        <a:rPr lang="en-US">
                          <a:effectLst/>
                        </a:rPr>
                        <a:t>East Yard Communities for Environmental Justice​</a:t>
                      </a:r>
                    </a:p>
                  </a:txBody>
                  <a:tcPr marL="0" marR="0" marT="0" marB="0" anchor="ctr"/>
                </a:tc>
                <a:extLst>
                  <a:ext uri="{0D108BD9-81ED-4DB2-BD59-A6C34878D82A}">
                    <a16:rowId xmlns:a16="http://schemas.microsoft.com/office/drawing/2014/main" val="2057058045"/>
                  </a:ext>
                </a:extLst>
              </a:tr>
              <a:tr h="312420">
                <a:tc>
                  <a:txBody>
                    <a:bodyPr/>
                    <a:lstStyle/>
                    <a:p>
                      <a:r>
                        <a:rPr lang="en-US">
                          <a:effectLst/>
                        </a:rPr>
                        <a:t>Laura Cortez​</a:t>
                      </a:r>
                    </a:p>
                  </a:txBody>
                  <a:tcPr marL="0" marR="0" marT="0" marB="0" anchor="ctr"/>
                </a:tc>
                <a:tc>
                  <a:txBody>
                    <a:bodyPr/>
                    <a:lstStyle/>
                    <a:p>
                      <a:r>
                        <a:rPr lang="en-US">
                          <a:effectLst/>
                        </a:rPr>
                        <a:t>East Yard Communities for Environmental Justice​</a:t>
                      </a:r>
                    </a:p>
                  </a:txBody>
                  <a:tcPr marL="0" marR="0" marT="0" marB="0" anchor="ctr"/>
                </a:tc>
                <a:extLst>
                  <a:ext uri="{0D108BD9-81ED-4DB2-BD59-A6C34878D82A}">
                    <a16:rowId xmlns:a16="http://schemas.microsoft.com/office/drawing/2014/main" val="3378169891"/>
                  </a:ext>
                </a:extLst>
              </a:tr>
              <a:tr h="190500">
                <a:tc>
                  <a:txBody>
                    <a:bodyPr/>
                    <a:lstStyle/>
                    <a:p>
                      <a:r>
                        <a:rPr lang="en-US">
                          <a:effectLst/>
                        </a:rPr>
                        <a:t>Lilly O'Brien​</a:t>
                      </a:r>
                    </a:p>
                  </a:txBody>
                  <a:tcPr marL="0" marR="0" marT="0" marB="0" anchor="ctr"/>
                </a:tc>
                <a:tc>
                  <a:txBody>
                    <a:bodyPr/>
                    <a:lstStyle/>
                    <a:p>
                      <a:r>
                        <a:rPr lang="en-US">
                          <a:effectLst/>
                        </a:rPr>
                        <a:t>LA County Supervisor Holly Mitchell​</a:t>
                      </a:r>
                    </a:p>
                  </a:txBody>
                  <a:tcPr marL="0" marR="0" marT="0" marB="0" anchor="ctr"/>
                </a:tc>
                <a:extLst>
                  <a:ext uri="{0D108BD9-81ED-4DB2-BD59-A6C34878D82A}">
                    <a16:rowId xmlns:a16="http://schemas.microsoft.com/office/drawing/2014/main" val="4278339954"/>
                  </a:ext>
                </a:extLst>
              </a:tr>
              <a:tr h="190500">
                <a:tc>
                  <a:txBody>
                    <a:bodyPr/>
                    <a:lstStyle/>
                    <a:p>
                      <a:r>
                        <a:rPr lang="en-US">
                          <a:effectLst/>
                        </a:rPr>
                        <a:t>Viviana Gomez​</a:t>
                      </a:r>
                    </a:p>
                  </a:txBody>
                  <a:tcPr marL="0" marR="0" marT="0" marB="0" anchor="ctr"/>
                </a:tc>
                <a:tc>
                  <a:txBody>
                    <a:bodyPr/>
                    <a:lstStyle/>
                    <a:p>
                      <a:r>
                        <a:rPr lang="en-US">
                          <a:effectLst/>
                        </a:rPr>
                        <a:t>LA County Supervisor Janice Hahn​</a:t>
                      </a:r>
                    </a:p>
                  </a:txBody>
                  <a:tcPr marL="0" marR="0" marT="0" marB="0" anchor="ctr"/>
                </a:tc>
                <a:extLst>
                  <a:ext uri="{0D108BD9-81ED-4DB2-BD59-A6C34878D82A}">
                    <a16:rowId xmlns:a16="http://schemas.microsoft.com/office/drawing/2014/main" val="285238935"/>
                  </a:ext>
                </a:extLst>
              </a:tr>
              <a:tr h="190500">
                <a:tc>
                  <a:txBody>
                    <a:bodyPr/>
                    <a:lstStyle/>
                    <a:p>
                      <a:r>
                        <a:rPr lang="en-US">
                          <a:effectLst/>
                        </a:rPr>
                        <a:t>Sylvia Betancourt​</a:t>
                      </a:r>
                    </a:p>
                  </a:txBody>
                  <a:tcPr marL="0" marR="0" marT="0" marB="0" anchor="ctr"/>
                </a:tc>
                <a:tc>
                  <a:txBody>
                    <a:bodyPr/>
                    <a:lstStyle/>
                    <a:p>
                      <a:pPr lvl="0">
                        <a:buNone/>
                      </a:pPr>
                      <a:r>
                        <a:rPr lang="en-US">
                          <a:effectLst/>
                        </a:rPr>
                        <a:t>Long Beach Alliance for Children with Asthma</a:t>
                      </a:r>
                    </a:p>
                  </a:txBody>
                  <a:tcPr marL="0" marR="0" marT="0" marB="0" anchor="ctr"/>
                </a:tc>
                <a:extLst>
                  <a:ext uri="{0D108BD9-81ED-4DB2-BD59-A6C34878D82A}">
                    <a16:rowId xmlns:a16="http://schemas.microsoft.com/office/drawing/2014/main" val="286018875"/>
                  </a:ext>
                </a:extLst>
              </a:tr>
              <a:tr h="190500">
                <a:tc>
                  <a:txBody>
                    <a:bodyPr/>
                    <a:lstStyle/>
                    <a:p>
                      <a:r>
                        <a:rPr lang="en-US">
                          <a:effectLst/>
                        </a:rPr>
                        <a:t>Najah Louis​</a:t>
                      </a:r>
                    </a:p>
                  </a:txBody>
                  <a:tcPr marL="0" marR="0" marT="0" marB="0" anchor="ctr"/>
                </a:tc>
                <a:tc>
                  <a:txBody>
                    <a:bodyPr/>
                    <a:lstStyle/>
                    <a:p>
                      <a:r>
                        <a:rPr lang="en-US">
                          <a:effectLst/>
                        </a:rPr>
                        <a:t>National Resources Defense Council​</a:t>
                      </a:r>
                    </a:p>
                  </a:txBody>
                  <a:tcPr marL="0" marR="0" marT="0" marB="0" anchor="ctr"/>
                </a:tc>
                <a:extLst>
                  <a:ext uri="{0D108BD9-81ED-4DB2-BD59-A6C34878D82A}">
                    <a16:rowId xmlns:a16="http://schemas.microsoft.com/office/drawing/2014/main" val="1860469618"/>
                  </a:ext>
                </a:extLst>
              </a:tr>
            </a:tbl>
          </a:graphicData>
        </a:graphic>
      </p:graphicFrame>
      <p:sp>
        <p:nvSpPr>
          <p:cNvPr id="5" name="TextBox 4">
            <a:extLst>
              <a:ext uri="{FF2B5EF4-FFF2-40B4-BE49-F238E27FC236}">
                <a16:creationId xmlns:a16="http://schemas.microsoft.com/office/drawing/2014/main" id="{E90F4D3F-34F0-39BB-4DBA-C0780767EFDC}"/>
              </a:ext>
            </a:extLst>
          </p:cNvPr>
          <p:cNvSpPr txBox="1"/>
          <p:nvPr/>
        </p:nvSpPr>
        <p:spPr>
          <a:xfrm>
            <a:off x="9808028" y="6422571"/>
            <a:ext cx="1534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Calibri"/>
              </a:rPr>
              <a:t>February, 8, 2023</a:t>
            </a:r>
          </a:p>
        </p:txBody>
      </p:sp>
    </p:spTree>
    <p:extLst>
      <p:ext uri="{BB962C8B-B14F-4D97-AF65-F5344CB8AC3E}">
        <p14:creationId xmlns:p14="http://schemas.microsoft.com/office/powerpoint/2010/main" val="1815622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Community Focus Group Highlights </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sp>
        <p:nvSpPr>
          <p:cNvPr id="6" name="Content Placeholder 2">
            <a:extLst>
              <a:ext uri="{FF2B5EF4-FFF2-40B4-BE49-F238E27FC236}">
                <a16:creationId xmlns:a16="http://schemas.microsoft.com/office/drawing/2014/main" id="{326E7E46-1EEE-826D-34C5-C29315385FBA}"/>
              </a:ext>
            </a:extLst>
          </p:cNvPr>
          <p:cNvSpPr txBox="1">
            <a:spLocks/>
          </p:cNvSpPr>
          <p:nvPr/>
        </p:nvSpPr>
        <p:spPr>
          <a:xfrm>
            <a:off x="462883" y="1006879"/>
            <a:ext cx="11265371" cy="5134971"/>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1"/>
                </a:solidFill>
                <a:ea typeface="+mn-lt"/>
                <a:cs typeface="+mn-lt"/>
              </a:rPr>
              <a:t>Location Priorities &amp; Safety Measures</a:t>
            </a:r>
            <a:endParaRPr lang="en-US" sz="2000" dirty="0">
              <a:solidFill>
                <a:schemeClr val="accent1"/>
              </a:solidFill>
              <a:ea typeface="Calibri"/>
              <a:cs typeface="Calibri"/>
            </a:endParaRPr>
          </a:p>
          <a:p>
            <a:r>
              <a:rPr lang="en-US" dirty="0">
                <a:solidFill>
                  <a:srgbClr val="000000"/>
                </a:solidFill>
                <a:ea typeface="+mn-lt"/>
                <a:cs typeface="+mn-lt"/>
              </a:rPr>
              <a:t>Prioritize efforts to improve impacted areas and work with local agencies to provide resources to those communities</a:t>
            </a:r>
            <a:endParaRPr lang="en-US" i="1" dirty="0">
              <a:solidFill>
                <a:srgbClr val="000000"/>
              </a:solidFill>
              <a:ea typeface="+mn-lt"/>
              <a:cs typeface="+mn-lt"/>
            </a:endParaRPr>
          </a:p>
          <a:p>
            <a:r>
              <a:rPr lang="en-US" dirty="0">
                <a:solidFill>
                  <a:srgbClr val="000000"/>
                </a:solidFill>
                <a:ea typeface="+mn-lt"/>
                <a:cs typeface="+mn-lt"/>
              </a:rPr>
              <a:t>Determine locations that minimize impact and maximize community benefits  </a:t>
            </a:r>
          </a:p>
          <a:p>
            <a:pPr lvl="1"/>
            <a:r>
              <a:rPr lang="en-US" dirty="0">
                <a:solidFill>
                  <a:srgbClr val="000000"/>
                </a:solidFill>
                <a:ea typeface="+mn-lt"/>
                <a:cs typeface="+mn-lt"/>
              </a:rPr>
              <a:t>Implement plans to divert traffic from sensitive receptors</a:t>
            </a:r>
            <a:endParaRPr lang="en-US" i="1" dirty="0">
              <a:solidFill>
                <a:srgbClr val="000000"/>
              </a:solidFill>
              <a:ea typeface="+mn-lt"/>
              <a:cs typeface="+mn-lt"/>
            </a:endParaRPr>
          </a:p>
          <a:p>
            <a:pPr lvl="1"/>
            <a:r>
              <a:rPr lang="en-US" dirty="0">
                <a:solidFill>
                  <a:srgbClr val="000000"/>
                </a:solidFill>
                <a:ea typeface="+mn-lt"/>
                <a:cs typeface="+mn-lt"/>
              </a:rPr>
              <a:t>Use mapping tools, conduct route studies, and convene with local stakeholders to identify pollution pockets, improve air quality, mitigate impacts to roads, and minimize impact to communities</a:t>
            </a:r>
            <a:endParaRPr lang="en-US" i="1" dirty="0">
              <a:solidFill>
                <a:srgbClr val="000000"/>
              </a:solidFill>
              <a:ea typeface="+mn-lt"/>
              <a:cs typeface="+mn-lt"/>
            </a:endParaRPr>
          </a:p>
          <a:p>
            <a:pPr lvl="1"/>
            <a:r>
              <a:rPr lang="en-US" dirty="0">
                <a:solidFill>
                  <a:srgbClr val="000000"/>
                </a:solidFill>
                <a:ea typeface="+mn-lt"/>
                <a:cs typeface="+mn-lt"/>
              </a:rPr>
              <a:t>Leverage understanding of current truck movements to facilitate adoption of ZE technology</a:t>
            </a:r>
            <a:endParaRPr lang="en-US" i="1" dirty="0">
              <a:solidFill>
                <a:srgbClr val="000000"/>
              </a:solidFill>
              <a:ea typeface="+mn-lt"/>
              <a:cs typeface="+mn-lt"/>
            </a:endParaRPr>
          </a:p>
          <a:p>
            <a:pPr marL="457200" lvl="1" indent="0">
              <a:buNone/>
            </a:pPr>
            <a:endParaRPr lang="en-US" dirty="0">
              <a:solidFill>
                <a:srgbClr val="000000"/>
              </a:solidFill>
              <a:ea typeface="+mn-lt"/>
              <a:cs typeface="+mn-lt"/>
            </a:endParaRPr>
          </a:p>
          <a:p>
            <a:pPr marL="0" indent="0">
              <a:buNone/>
            </a:pPr>
            <a:r>
              <a:rPr lang="en-US" sz="2000" b="1" dirty="0">
                <a:solidFill>
                  <a:schemeClr val="accent1"/>
                </a:solidFill>
                <a:ea typeface="+mn-lt"/>
                <a:cs typeface="+mn-lt"/>
              </a:rPr>
              <a:t>Community Engagement</a:t>
            </a:r>
            <a:endParaRPr lang="en-US" sz="2000" dirty="0">
              <a:solidFill>
                <a:schemeClr val="accent1"/>
              </a:solidFill>
              <a:ea typeface="+mn-lt"/>
              <a:cs typeface="+mn-lt"/>
            </a:endParaRPr>
          </a:p>
          <a:p>
            <a:r>
              <a:rPr lang="en-US" dirty="0">
                <a:ea typeface="+mn-lt"/>
                <a:cs typeface="+mn-lt"/>
              </a:rPr>
              <a:t>Work with schools, community centers, and parks along the corridor to engage with the key local stakeholders to work on outreach strategies that educate communities on the benefits of ZE technology</a:t>
            </a:r>
          </a:p>
          <a:p>
            <a:r>
              <a:rPr lang="en-US" dirty="0">
                <a:ea typeface="+mn-lt"/>
                <a:cs typeface="+mn-lt"/>
              </a:rPr>
              <a:t>Facilitate conversations with truck drivers to gain perspective of their experience and needs and determine a plan to support them with grant funding opportunities</a:t>
            </a:r>
          </a:p>
          <a:p>
            <a:r>
              <a:rPr lang="en-US" dirty="0">
                <a:ea typeface="+mn-lt"/>
                <a:cs typeface="+mn-lt"/>
              </a:rPr>
              <a:t>Create funding mechanisms with local municipalities to build these local public electrification locations and create a fund to support this initiative.</a:t>
            </a:r>
            <a:endParaRPr lang="en-US" i="1" dirty="0">
              <a:ea typeface="+mn-lt"/>
              <a:cs typeface="+mn-lt"/>
            </a:endParaRPr>
          </a:p>
          <a:p>
            <a:endParaRPr lang="en-US" sz="2000" i="1" dirty="0">
              <a:ea typeface="Calibri"/>
              <a:cs typeface="Calibri"/>
            </a:endParaRPr>
          </a:p>
          <a:p>
            <a:pPr marL="0" indent="0">
              <a:buNone/>
            </a:pPr>
            <a:endParaRPr lang="en-US" sz="2000" dirty="0">
              <a:ea typeface="Calibri"/>
              <a:cs typeface="Calibri"/>
            </a:endParaRPr>
          </a:p>
        </p:txBody>
      </p:sp>
      <p:sp>
        <p:nvSpPr>
          <p:cNvPr id="3" name="TextBox 2">
            <a:extLst>
              <a:ext uri="{FF2B5EF4-FFF2-40B4-BE49-F238E27FC236}">
                <a16:creationId xmlns:a16="http://schemas.microsoft.com/office/drawing/2014/main" id="{FF54FC3C-73A0-2554-2444-890A33D508BB}"/>
              </a:ext>
            </a:extLst>
          </p:cNvPr>
          <p:cNvSpPr txBox="1"/>
          <p:nvPr/>
        </p:nvSpPr>
        <p:spPr>
          <a:xfrm>
            <a:off x="9808028" y="6422571"/>
            <a:ext cx="15348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Calibri"/>
              </a:rPr>
              <a:t>February, 8, 2023</a:t>
            </a:r>
          </a:p>
        </p:txBody>
      </p:sp>
    </p:spTree>
    <p:extLst>
      <p:ext uri="{BB962C8B-B14F-4D97-AF65-F5344CB8AC3E}">
        <p14:creationId xmlns:p14="http://schemas.microsoft.com/office/powerpoint/2010/main" val="1591607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35</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5355312"/>
          </a:xfrm>
          <a:prstGeom prst="rect">
            <a:avLst/>
          </a:prstGeom>
          <a:noFill/>
        </p:spPr>
        <p:txBody>
          <a:bodyPr wrap="square" lIns="91440" tIns="45720" rIns="91440" bIns="45720" rtlCol="0" anchor="t">
            <a:spAutoFit/>
          </a:bodyPr>
          <a:lstStyle/>
          <a:p>
            <a:r>
              <a:rPr lang="en-US" b="1">
                <a:solidFill>
                  <a:srgbClr val="00B4BD"/>
                </a:solidFill>
                <a:ea typeface="+mn-lt"/>
                <a:cs typeface="+mn-lt"/>
              </a:rPr>
              <a:t>Task 5: Develop performance measures and establish monitoring processes</a:t>
            </a:r>
            <a:endParaRPr lang="en-US" b="1">
              <a:solidFill>
                <a:srgbClr val="00B4BD"/>
              </a:solidFill>
              <a:cs typeface="Calibri"/>
            </a:endParaRPr>
          </a:p>
          <a:p>
            <a:endParaRPr lang="en-US"/>
          </a:p>
          <a:p>
            <a:pPr marL="854075" lvl="1" indent="-396875"/>
            <a:r>
              <a:rPr lang="en-US">
                <a:ea typeface="+mn-lt"/>
                <a:cs typeface="+mn-lt"/>
              </a:rPr>
              <a:t>5.1   Identify performance metrics and targets in consultation with corridor communities and freight industry  </a:t>
            </a:r>
            <a:endParaRPr lang="en-US">
              <a:cs typeface="Calibri"/>
            </a:endParaRPr>
          </a:p>
          <a:p>
            <a:pPr marL="854075" lvl="1" indent="-396875"/>
            <a:endParaRPr lang="en-US">
              <a:ea typeface="+mn-lt"/>
              <a:cs typeface="+mn-lt"/>
            </a:endParaRPr>
          </a:p>
          <a:p>
            <a:pPr marL="854075" lvl="1" indent="-396875"/>
            <a:r>
              <a:rPr lang="en-US">
                <a:ea typeface="+mn-lt"/>
                <a:cs typeface="+mn-lt"/>
              </a:rPr>
              <a:t>5.2   Examine mid- and long-term impacts associated with the operation of ZE infrastructure facilities</a:t>
            </a:r>
          </a:p>
          <a:p>
            <a:pPr marL="854075" lvl="1" indent="-396875"/>
            <a:endParaRPr lang="en-US">
              <a:cs typeface="Calibri"/>
            </a:endParaRPr>
          </a:p>
          <a:p>
            <a:pPr marL="854075" lvl="1" indent="-396875"/>
            <a:r>
              <a:rPr lang="en-US">
                <a:ea typeface="+mn-lt"/>
                <a:cs typeface="+mn-lt"/>
              </a:rPr>
              <a:t>5.3   Develop a performance monitoring and reporting system </a:t>
            </a:r>
            <a:endParaRPr lang="en-US">
              <a:cs typeface="Calibri"/>
            </a:endParaRPr>
          </a:p>
          <a:p>
            <a:pPr marL="854075" lvl="1" indent="-396875"/>
            <a:endParaRPr lang="en-US">
              <a:cs typeface="Calibri"/>
            </a:endParaRPr>
          </a:p>
          <a:p>
            <a:pPr marL="914400" lvl="1" indent="-457200"/>
            <a:r>
              <a:rPr lang="en-US">
                <a:ea typeface="+mn-lt"/>
                <a:cs typeface="+mn-lt"/>
              </a:rPr>
              <a:t>5.4   Coordinate the implementation and evaluation of the program with Metro’s Highway Program and other teams, local communities, the Gateway Cities COG, public and private sector stakeholders (local, regional, state, and national), utilities, and supporting infrastructure providers</a:t>
            </a:r>
            <a:endParaRPr lang="en-US">
              <a:cs typeface="Calibri"/>
            </a:endParaRPr>
          </a:p>
          <a:p>
            <a:pPr marL="803275" lvl="1" indent="-346075"/>
            <a:endParaRPr lang="en-US">
              <a:cs typeface="Calibri"/>
            </a:endParaRPr>
          </a:p>
          <a:p>
            <a:pPr marL="800100" lvl="1" indent="-342900"/>
            <a:r>
              <a:rPr lang="en-US">
                <a:ea typeface="+mn-lt"/>
                <a:cs typeface="+mn-lt"/>
              </a:rPr>
              <a:t>5.5   Identify lessons learned and recommend modifications to the Countywide Clean Truck Initiative and other    clean truck programs developed by or coordinated with Metro</a:t>
            </a:r>
            <a:endParaRPr lang="en-US">
              <a:cs typeface="Calibri"/>
            </a:endParaRPr>
          </a:p>
          <a:p>
            <a:pPr marL="803275" lvl="1" indent="-346075"/>
            <a:endParaRPr lang="en-US">
              <a:cs typeface="Calibri"/>
            </a:endParaRPr>
          </a:p>
          <a:p>
            <a:pPr marL="803275" lvl="1" indent="-346075"/>
            <a:r>
              <a:rPr lang="en-US">
                <a:ea typeface="+mn-lt"/>
                <a:cs typeface="+mn-lt"/>
              </a:rPr>
              <a:t>5.6   Collect, maintain, and distribute information on local, regional, state, and national truck programs</a:t>
            </a:r>
          </a:p>
          <a:p>
            <a:pPr marL="803275" lvl="1" indent="-346075"/>
            <a:r>
              <a:rPr lang="en-US">
                <a:ea typeface="+mn-lt"/>
                <a:cs typeface="+mn-lt"/>
              </a:rPr>
              <a:t>         (e.g., scope, eligibility, available funding) to impacted parties</a:t>
            </a:r>
            <a:endParaRPr lang="en-US">
              <a:cs typeface="Calibri"/>
            </a:endParaRPr>
          </a:p>
          <a:p>
            <a:pPr marL="854075" lvl="1" indent="-396875"/>
            <a:endParaRPr lang="en-US">
              <a:cs typeface="Calibri"/>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Example Work Program Tasks</a:t>
            </a:r>
          </a:p>
        </p:txBody>
      </p:sp>
    </p:spTree>
    <p:extLst>
      <p:ext uri="{BB962C8B-B14F-4D97-AF65-F5344CB8AC3E}">
        <p14:creationId xmlns:p14="http://schemas.microsoft.com/office/powerpoint/2010/main" val="18837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36</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926191" y="1182533"/>
            <a:ext cx="10923036" cy="4247317"/>
          </a:xfrm>
          <a:prstGeom prst="rect">
            <a:avLst/>
          </a:prstGeom>
          <a:noFill/>
        </p:spPr>
        <p:txBody>
          <a:bodyPr wrap="square" lIns="91440" tIns="45720" rIns="91440" bIns="45720" rtlCol="0" anchor="t">
            <a:spAutoFit/>
          </a:bodyPr>
          <a:lstStyle/>
          <a:p>
            <a:r>
              <a:rPr lang="en-US" b="1">
                <a:solidFill>
                  <a:srgbClr val="00B4BD"/>
                </a:solidFill>
                <a:ea typeface="+mn-lt"/>
                <a:cs typeface="+mn-lt"/>
              </a:rPr>
              <a:t>Workforce Development and Jobs</a:t>
            </a:r>
          </a:p>
          <a:p>
            <a:pPr marL="285750" indent="-285750">
              <a:buFont typeface="Arial" panose="020B0604020202020204" pitchFamily="34" charset="0"/>
              <a:buChar char="•"/>
            </a:pPr>
            <a:r>
              <a:rPr lang="en-US">
                <a:ea typeface="+mn-lt"/>
                <a:cs typeface="+mn-lt"/>
              </a:rPr>
              <a:t>Net increase in jobs</a:t>
            </a:r>
          </a:p>
          <a:p>
            <a:pPr marL="285750" indent="-285750">
              <a:buFont typeface="Arial" panose="020B0604020202020204" pitchFamily="34" charset="0"/>
              <a:buChar char="•"/>
            </a:pPr>
            <a:r>
              <a:rPr lang="en-US">
                <a:ea typeface="+mn-lt"/>
                <a:cs typeface="+mn-lt"/>
              </a:rPr>
              <a:t>Increase in per capita income</a:t>
            </a:r>
          </a:p>
          <a:p>
            <a:pPr marL="285750" indent="-285750">
              <a:buFont typeface="Arial" panose="020B0604020202020204" pitchFamily="34" charset="0"/>
              <a:buChar char="•"/>
            </a:pPr>
            <a:r>
              <a:rPr lang="en-US">
                <a:ea typeface="+mn-lt"/>
                <a:cs typeface="+mn-lt"/>
              </a:rPr>
              <a:t>Growth in new manufacturing and deploying infrastructure</a:t>
            </a:r>
          </a:p>
          <a:p>
            <a:endParaRPr lang="en-US" b="1">
              <a:solidFill>
                <a:srgbClr val="00B4BD"/>
              </a:solidFill>
              <a:ea typeface="+mn-lt"/>
              <a:cs typeface="+mn-lt"/>
            </a:endParaRPr>
          </a:p>
          <a:p>
            <a:r>
              <a:rPr lang="en-US" b="1">
                <a:solidFill>
                  <a:srgbClr val="00B4BD"/>
                </a:solidFill>
                <a:ea typeface="+mn-lt"/>
                <a:cs typeface="+mn-lt"/>
              </a:rPr>
              <a:t>Environmental</a:t>
            </a:r>
          </a:p>
          <a:p>
            <a:pPr marL="285750" indent="-285750">
              <a:buFont typeface="Arial" panose="020B0604020202020204" pitchFamily="34" charset="0"/>
              <a:buChar char="•"/>
            </a:pPr>
            <a:r>
              <a:rPr lang="en-US">
                <a:ea typeface="+mn-lt"/>
                <a:cs typeface="+mn-lt"/>
              </a:rPr>
              <a:t>Reduction in GHG Emissions</a:t>
            </a:r>
          </a:p>
          <a:p>
            <a:pPr marL="285750" indent="-285750">
              <a:buFont typeface="Arial" panose="020B0604020202020204" pitchFamily="34" charset="0"/>
              <a:buChar char="•"/>
            </a:pPr>
            <a:r>
              <a:rPr lang="en-US">
                <a:ea typeface="+mn-lt"/>
                <a:cs typeface="+mn-lt"/>
              </a:rPr>
              <a:t>Amount of EV subsidies for small fleets</a:t>
            </a:r>
          </a:p>
          <a:p>
            <a:pPr marL="285750" indent="-285750">
              <a:buFont typeface="Arial" panose="020B0604020202020204" pitchFamily="34" charset="0"/>
              <a:buChar char="•"/>
            </a:pPr>
            <a:endParaRPr lang="en-US">
              <a:solidFill>
                <a:srgbClr val="000000"/>
              </a:solidFill>
              <a:ea typeface="+mn-lt"/>
              <a:cs typeface="+mn-lt"/>
            </a:endParaRPr>
          </a:p>
          <a:p>
            <a:r>
              <a:rPr lang="en-US" b="1">
                <a:solidFill>
                  <a:srgbClr val="00B4BD"/>
                </a:solidFill>
                <a:ea typeface="+mn-lt"/>
                <a:cs typeface="+mn-lt"/>
              </a:rPr>
              <a:t>Community</a:t>
            </a:r>
          </a:p>
          <a:p>
            <a:pPr marL="285750" indent="-285750">
              <a:buFont typeface="Arial" panose="020B0604020202020204" pitchFamily="34" charset="0"/>
              <a:buChar char="•"/>
            </a:pPr>
            <a:r>
              <a:rPr lang="en-US">
                <a:ea typeface="+mn-lt"/>
                <a:cs typeface="+mn-lt"/>
              </a:rPr>
              <a:t>Reduced household energy costs</a:t>
            </a:r>
          </a:p>
          <a:p>
            <a:pPr marL="285750" indent="-285750">
              <a:buFont typeface="Arial" panose="020B0604020202020204" pitchFamily="34" charset="0"/>
              <a:buChar char="•"/>
            </a:pPr>
            <a:endParaRPr lang="en-US">
              <a:ea typeface="+mn-lt"/>
              <a:cs typeface="+mn-lt"/>
            </a:endParaRPr>
          </a:p>
          <a:p>
            <a:endParaRPr lang="en-US">
              <a:ea typeface="+mn-lt"/>
              <a:cs typeface="+mn-lt"/>
            </a:endParaRPr>
          </a:p>
          <a:p>
            <a:pPr marL="285750" indent="-285750">
              <a:buFont typeface="Arial" panose="020B0604020202020204" pitchFamily="34" charset="0"/>
              <a:buChar char="•"/>
            </a:pPr>
            <a:endParaRPr lang="en-US" b="1">
              <a:solidFill>
                <a:srgbClr val="00B4BD"/>
              </a:solidFill>
              <a:ea typeface="+mn-lt"/>
              <a:cs typeface="+mn-lt"/>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Performance Measures and Desired Outcomes – Examples</a:t>
            </a:r>
          </a:p>
        </p:txBody>
      </p:sp>
    </p:spTree>
    <p:extLst>
      <p:ext uri="{BB962C8B-B14F-4D97-AF65-F5344CB8AC3E}">
        <p14:creationId xmlns:p14="http://schemas.microsoft.com/office/powerpoint/2010/main" val="2770804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D3C3B1-81C9-4C52-D5A3-F8DF5FE0A6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5BDA771-EFB5-6CC8-85DA-97642A602F55}"/>
              </a:ext>
            </a:extLst>
          </p:cNvPr>
          <p:cNvSpPr>
            <a:spLocks noGrp="1"/>
          </p:cNvSpPr>
          <p:nvPr>
            <p:ph type="title"/>
          </p:nvPr>
        </p:nvSpPr>
        <p:spPr>
          <a:xfrm>
            <a:off x="381000" y="285749"/>
            <a:ext cx="9045633" cy="429145"/>
          </a:xfrm>
        </p:spPr>
        <p:txBody>
          <a:bodyPr/>
          <a:lstStyle/>
          <a:p>
            <a:r>
              <a:rPr lang="en-US"/>
              <a:t>Equity Evaluation Criteria</a:t>
            </a:r>
            <a:endParaRPr lang="en-US" b="0">
              <a:ea typeface="+mn-lt"/>
              <a:cs typeface="+mn-lt"/>
            </a:endParaRPr>
          </a:p>
        </p:txBody>
      </p:sp>
      <p:sp>
        <p:nvSpPr>
          <p:cNvPr id="2" name="TextBox 10">
            <a:extLst>
              <a:ext uri="{FF2B5EF4-FFF2-40B4-BE49-F238E27FC236}">
                <a16:creationId xmlns:a16="http://schemas.microsoft.com/office/drawing/2014/main" id="{41B42D53-83CD-4D5A-067B-A91750E717C2}"/>
              </a:ext>
            </a:extLst>
          </p:cNvPr>
          <p:cNvSpPr txBox="1"/>
          <p:nvPr/>
        </p:nvSpPr>
        <p:spPr>
          <a:xfrm>
            <a:off x="508865" y="1182405"/>
            <a:ext cx="11233066" cy="769441"/>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All equity criteria are related to the project goals</a:t>
            </a:r>
          </a:p>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Equity criteria focus on addressing disparities within each goal area</a:t>
            </a:r>
          </a:p>
        </p:txBody>
      </p:sp>
      <p:sp>
        <p:nvSpPr>
          <p:cNvPr id="3" name="TextBox 10">
            <a:extLst>
              <a:ext uri="{FF2B5EF4-FFF2-40B4-BE49-F238E27FC236}">
                <a16:creationId xmlns:a16="http://schemas.microsoft.com/office/drawing/2014/main" id="{CC47493A-9A01-B55A-C128-79A5F897C2BC}"/>
              </a:ext>
            </a:extLst>
          </p:cNvPr>
          <p:cNvSpPr txBox="1"/>
          <p:nvPr/>
        </p:nvSpPr>
        <p:spPr>
          <a:xfrm>
            <a:off x="4958261" y="5883131"/>
            <a:ext cx="2275477" cy="276999"/>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lumMod val="50000"/>
                  </a:srgbClr>
                </a:solidFill>
                <a:effectLst/>
                <a:uLnTx/>
                <a:uFillTx/>
                <a:latin typeface="Calibri"/>
                <a:ea typeface="Calibri"/>
                <a:cs typeface="Calibri"/>
              </a:rPr>
              <a:t>Project Goals </a:t>
            </a:r>
          </a:p>
        </p:txBody>
      </p:sp>
      <p:sp>
        <p:nvSpPr>
          <p:cNvPr id="5" name="Rectangle 4">
            <a:extLst>
              <a:ext uri="{FF2B5EF4-FFF2-40B4-BE49-F238E27FC236}">
                <a16:creationId xmlns:a16="http://schemas.microsoft.com/office/drawing/2014/main" id="{7E8F89C1-287A-BE63-A8A1-C0EA449C2857}"/>
              </a:ext>
            </a:extLst>
          </p:cNvPr>
          <p:cNvSpPr/>
          <p:nvPr/>
        </p:nvSpPr>
        <p:spPr>
          <a:xfrm>
            <a:off x="479466"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Air Quality</a:t>
            </a:r>
          </a:p>
        </p:txBody>
      </p:sp>
      <p:sp>
        <p:nvSpPr>
          <p:cNvPr id="6" name="Rectangle 5">
            <a:extLst>
              <a:ext uri="{FF2B5EF4-FFF2-40B4-BE49-F238E27FC236}">
                <a16:creationId xmlns:a16="http://schemas.microsoft.com/office/drawing/2014/main" id="{9C49B3E1-210C-291C-737F-059C6EF0CF2C}"/>
              </a:ext>
            </a:extLst>
          </p:cNvPr>
          <p:cNvSpPr/>
          <p:nvPr/>
        </p:nvSpPr>
        <p:spPr>
          <a:xfrm>
            <a:off x="2378096"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Environment</a:t>
            </a:r>
          </a:p>
        </p:txBody>
      </p:sp>
      <p:sp>
        <p:nvSpPr>
          <p:cNvPr id="7" name="Rectangle 6">
            <a:extLst>
              <a:ext uri="{FF2B5EF4-FFF2-40B4-BE49-F238E27FC236}">
                <a16:creationId xmlns:a16="http://schemas.microsoft.com/office/drawing/2014/main" id="{1ACA9856-E066-F67A-2F7C-DBA176B88180}"/>
              </a:ext>
            </a:extLst>
          </p:cNvPr>
          <p:cNvSpPr/>
          <p:nvPr/>
        </p:nvSpPr>
        <p:spPr>
          <a:xfrm>
            <a:off x="4276726"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Mobility </a:t>
            </a:r>
          </a:p>
        </p:txBody>
      </p:sp>
      <p:sp>
        <p:nvSpPr>
          <p:cNvPr id="8" name="Rectangle 7">
            <a:extLst>
              <a:ext uri="{FF2B5EF4-FFF2-40B4-BE49-F238E27FC236}">
                <a16:creationId xmlns:a16="http://schemas.microsoft.com/office/drawing/2014/main" id="{B0173C7A-0E71-4497-D39B-585E1C841052}"/>
              </a:ext>
            </a:extLst>
          </p:cNvPr>
          <p:cNvSpPr/>
          <p:nvPr/>
        </p:nvSpPr>
        <p:spPr>
          <a:xfrm>
            <a:off x="6168442"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Community/</a:t>
            </a:r>
            <a:b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Health Benefits</a:t>
            </a:r>
          </a:p>
        </p:txBody>
      </p:sp>
      <p:sp>
        <p:nvSpPr>
          <p:cNvPr id="9" name="Rectangle 8">
            <a:extLst>
              <a:ext uri="{FF2B5EF4-FFF2-40B4-BE49-F238E27FC236}">
                <a16:creationId xmlns:a16="http://schemas.microsoft.com/office/drawing/2014/main" id="{7303CE4D-787E-5D77-1416-C0993A2090AE}"/>
              </a:ext>
            </a:extLst>
          </p:cNvPr>
          <p:cNvSpPr/>
          <p:nvPr/>
        </p:nvSpPr>
        <p:spPr>
          <a:xfrm>
            <a:off x="9947903"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Opportunity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Prosperity </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06D5E80B-DA43-E9EA-D5FC-9156301F428F}"/>
              </a:ext>
            </a:extLst>
          </p:cNvPr>
          <p:cNvSpPr/>
          <p:nvPr/>
        </p:nvSpPr>
        <p:spPr>
          <a:xfrm>
            <a:off x="8047930" y="5034580"/>
            <a:ext cx="1764630" cy="7553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Safety</a:t>
            </a:r>
          </a:p>
        </p:txBody>
      </p:sp>
      <p:cxnSp>
        <p:nvCxnSpPr>
          <p:cNvPr id="14" name="Straight Connector 13">
            <a:extLst>
              <a:ext uri="{FF2B5EF4-FFF2-40B4-BE49-F238E27FC236}">
                <a16:creationId xmlns:a16="http://schemas.microsoft.com/office/drawing/2014/main" id="{F8B48047-BF64-0841-1E27-601362323137}"/>
              </a:ext>
            </a:extLst>
          </p:cNvPr>
          <p:cNvCxnSpPr>
            <a:cxnSpLocks/>
            <a:endCxn id="5" idx="0"/>
          </p:cNvCxnSpPr>
          <p:nvPr/>
        </p:nvCxnSpPr>
        <p:spPr>
          <a:xfrm flipH="1">
            <a:off x="1361781" y="3197243"/>
            <a:ext cx="4734219"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9AA3EA6-64AB-BFCA-F1DA-C9AE53225D43}"/>
              </a:ext>
            </a:extLst>
          </p:cNvPr>
          <p:cNvCxnSpPr>
            <a:cxnSpLocks/>
          </p:cNvCxnSpPr>
          <p:nvPr/>
        </p:nvCxnSpPr>
        <p:spPr>
          <a:xfrm>
            <a:off x="6096214" y="3197243"/>
            <a:ext cx="4734219"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975E33-E7BD-F4E5-DD42-E02814CE5AE6}"/>
              </a:ext>
            </a:extLst>
          </p:cNvPr>
          <p:cNvCxnSpPr>
            <a:cxnSpLocks/>
            <a:endCxn id="10" idx="0"/>
          </p:cNvCxnSpPr>
          <p:nvPr/>
        </p:nvCxnSpPr>
        <p:spPr>
          <a:xfrm>
            <a:off x="6096000" y="3197243"/>
            <a:ext cx="2834245"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230D24-7D16-1F03-2179-A628028BB633}"/>
              </a:ext>
            </a:extLst>
          </p:cNvPr>
          <p:cNvCxnSpPr>
            <a:cxnSpLocks/>
            <a:endCxn id="8" idx="0"/>
          </p:cNvCxnSpPr>
          <p:nvPr/>
        </p:nvCxnSpPr>
        <p:spPr>
          <a:xfrm>
            <a:off x="6096000" y="3197243"/>
            <a:ext cx="954757"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B97E62A-BB23-28D8-D07E-762BEEA68A1C}"/>
              </a:ext>
            </a:extLst>
          </p:cNvPr>
          <p:cNvCxnSpPr>
            <a:cxnSpLocks/>
            <a:endCxn id="7" idx="0"/>
          </p:cNvCxnSpPr>
          <p:nvPr/>
        </p:nvCxnSpPr>
        <p:spPr>
          <a:xfrm flipH="1">
            <a:off x="5159041" y="3197243"/>
            <a:ext cx="936959"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809570-A91A-8D3D-7954-FA30D857107E}"/>
              </a:ext>
            </a:extLst>
          </p:cNvPr>
          <p:cNvCxnSpPr>
            <a:cxnSpLocks/>
            <a:endCxn id="6" idx="0"/>
          </p:cNvCxnSpPr>
          <p:nvPr/>
        </p:nvCxnSpPr>
        <p:spPr>
          <a:xfrm flipH="1">
            <a:off x="3260411" y="3197243"/>
            <a:ext cx="2835589" cy="1837337"/>
          </a:xfrm>
          <a:prstGeom prst="line">
            <a:avLst/>
          </a:prstGeom>
          <a:ln w="28575">
            <a:solidFill>
              <a:schemeClr val="tx2">
                <a:lumMod val="40000"/>
                <a:lumOff val="6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94A6F32-EA5C-897F-AB3B-50666E4EB214}"/>
              </a:ext>
            </a:extLst>
          </p:cNvPr>
          <p:cNvSpPr/>
          <p:nvPr/>
        </p:nvSpPr>
        <p:spPr>
          <a:xfrm>
            <a:off x="444298" y="2483794"/>
            <a:ext cx="11233066" cy="69751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Equity Criteria</a:t>
            </a:r>
            <a:endParaRPr kumimoji="0" lang="en-US" sz="28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grpSp>
        <p:nvGrpSpPr>
          <p:cNvPr id="23" name="Group 22">
            <a:extLst>
              <a:ext uri="{FF2B5EF4-FFF2-40B4-BE49-F238E27FC236}">
                <a16:creationId xmlns:a16="http://schemas.microsoft.com/office/drawing/2014/main" id="{0C455AB4-42A6-D881-CB42-3A57328C225E}"/>
              </a:ext>
            </a:extLst>
          </p:cNvPr>
          <p:cNvGrpSpPr/>
          <p:nvPr/>
        </p:nvGrpSpPr>
        <p:grpSpPr>
          <a:xfrm>
            <a:off x="11259722" y="39296"/>
            <a:ext cx="792086" cy="755460"/>
            <a:chOff x="6160185" y="2008772"/>
            <a:chExt cx="1823716" cy="1798813"/>
          </a:xfrm>
        </p:grpSpPr>
        <p:sp>
          <p:nvSpPr>
            <p:cNvPr id="13" name="Freeform 7">
              <a:extLst>
                <a:ext uri="{FF2B5EF4-FFF2-40B4-BE49-F238E27FC236}">
                  <a16:creationId xmlns:a16="http://schemas.microsoft.com/office/drawing/2014/main" id="{A0E2E018-3EDC-2B99-2FC9-B9C88C13695D}"/>
                </a:ext>
              </a:extLst>
            </p:cNvPr>
            <p:cNvSpPr>
              <a:spLocks/>
            </p:cNvSpPr>
            <p:nvPr/>
          </p:nvSpPr>
          <p:spPr bwMode="auto">
            <a:xfrm>
              <a:off x="6160185" y="2008772"/>
              <a:ext cx="1815415" cy="1798813"/>
            </a:xfrm>
            <a:custGeom>
              <a:avLst/>
              <a:gdLst>
                <a:gd name="T0" fmla="*/ 0 w 173"/>
                <a:gd name="T1" fmla="*/ 82 h 172"/>
                <a:gd name="T2" fmla="*/ 0 w 173"/>
                <a:gd name="T3" fmla="*/ 0 h 172"/>
                <a:gd name="T4" fmla="*/ 173 w 173"/>
                <a:gd name="T5" fmla="*/ 172 h 172"/>
                <a:gd name="T6" fmla="*/ 90 w 173"/>
                <a:gd name="T7" fmla="*/ 172 h 172"/>
                <a:gd name="T8" fmla="*/ 0 w 173"/>
                <a:gd name="T9" fmla="*/ 82 h 172"/>
              </a:gdLst>
              <a:ahLst/>
              <a:cxnLst>
                <a:cxn ang="0">
                  <a:pos x="T0" y="T1"/>
                </a:cxn>
                <a:cxn ang="0">
                  <a:pos x="T2" y="T3"/>
                </a:cxn>
                <a:cxn ang="0">
                  <a:pos x="T4" y="T5"/>
                </a:cxn>
                <a:cxn ang="0">
                  <a:pos x="T6" y="T7"/>
                </a:cxn>
                <a:cxn ang="0">
                  <a:pos x="T8" y="T9"/>
                </a:cxn>
              </a:cxnLst>
              <a:rect l="0" t="0" r="r" b="b"/>
              <a:pathLst>
                <a:path w="173" h="172">
                  <a:moveTo>
                    <a:pt x="0" y="82"/>
                  </a:moveTo>
                  <a:cubicBezTo>
                    <a:pt x="0" y="0"/>
                    <a:pt x="0" y="0"/>
                    <a:pt x="0" y="0"/>
                  </a:cubicBezTo>
                  <a:cubicBezTo>
                    <a:pt x="92" y="7"/>
                    <a:pt x="166" y="80"/>
                    <a:pt x="173" y="172"/>
                  </a:cubicBezTo>
                  <a:cubicBezTo>
                    <a:pt x="90" y="172"/>
                    <a:pt x="90" y="172"/>
                    <a:pt x="90" y="172"/>
                  </a:cubicBezTo>
                  <a:cubicBezTo>
                    <a:pt x="84" y="126"/>
                    <a:pt x="47" y="88"/>
                    <a:pt x="0"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3092E903-6B94-0589-E47D-5DAC83F76C15}"/>
                </a:ext>
                <a:ext uri="{C183D7F6-B498-43B3-948B-1728B52AA6E4}">
                  <adec:decorative xmlns:adec="http://schemas.microsoft.com/office/drawing/2017/decorative" val="1"/>
                </a:ext>
              </a:extLst>
            </p:cNvPr>
            <p:cNvSpPr/>
            <p:nvPr/>
          </p:nvSpPr>
          <p:spPr>
            <a:xfrm>
              <a:off x="6931221" y="2147002"/>
              <a:ext cx="1052680" cy="10526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6F11182-4D4A-2368-F9AC-18214808E51C}"/>
                </a:ext>
              </a:extLst>
            </p:cNvPr>
            <p:cNvSpPr txBox="1"/>
            <p:nvPr/>
          </p:nvSpPr>
          <p:spPr>
            <a:xfrm>
              <a:off x="7145301" y="2224153"/>
              <a:ext cx="489856" cy="8794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CA969CD7-A5B0-040C-9E92-0D5E6034AA5A}"/>
              </a:ext>
            </a:extLst>
          </p:cNvPr>
          <p:cNvSpPr txBox="1"/>
          <p:nvPr/>
        </p:nvSpPr>
        <p:spPr>
          <a:xfrm>
            <a:off x="10240377" y="366248"/>
            <a:ext cx="771382"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ea"/>
                <a:cs typeface="+mn-cs"/>
              </a:rPr>
              <a:t>EQUITY</a:t>
            </a:r>
          </a:p>
        </p:txBody>
      </p:sp>
    </p:spTree>
    <p:extLst>
      <p:ext uri="{BB962C8B-B14F-4D97-AF65-F5344CB8AC3E}">
        <p14:creationId xmlns:p14="http://schemas.microsoft.com/office/powerpoint/2010/main" val="3458880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D3C3B1-81C9-4C52-D5A3-F8DF5FE0A6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E1FC556-E90C-1E11-70F7-CB696EE89FD9}"/>
              </a:ext>
            </a:extLst>
          </p:cNvPr>
          <p:cNvSpPr/>
          <p:nvPr/>
        </p:nvSpPr>
        <p:spPr>
          <a:xfrm>
            <a:off x="479467" y="2132102"/>
            <a:ext cx="11233066" cy="69751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Equity Criteria</a:t>
            </a:r>
            <a:endParaRPr kumimoji="0" lang="en-US" sz="2800" b="1" i="0" u="none" strike="noStrike" kern="1200" cap="none" spc="0" normalizeH="0" baseline="0" noProof="0">
              <a:ln>
                <a:noFill/>
              </a:ln>
              <a:solidFill>
                <a:srgbClr val="2AB4C8"/>
              </a:solidFill>
              <a:effectLst/>
              <a:uLnTx/>
              <a:uFillTx/>
              <a:latin typeface="Calibri" panose="020F0502020204030204"/>
              <a:ea typeface="+mn-ea"/>
              <a:cs typeface="Calibri"/>
            </a:endParaRPr>
          </a:p>
        </p:txBody>
      </p:sp>
      <p:sp>
        <p:nvSpPr>
          <p:cNvPr id="5" name="Left Brace 4">
            <a:extLst>
              <a:ext uri="{FF2B5EF4-FFF2-40B4-BE49-F238E27FC236}">
                <a16:creationId xmlns:a16="http://schemas.microsoft.com/office/drawing/2014/main" id="{FD802EF5-C693-C45D-F95D-023871ED35C9}"/>
              </a:ext>
            </a:extLst>
          </p:cNvPr>
          <p:cNvSpPr/>
          <p:nvPr/>
        </p:nvSpPr>
        <p:spPr>
          <a:xfrm rot="5400000">
            <a:off x="5864969" y="22053"/>
            <a:ext cx="462063" cy="6284068"/>
          </a:xfrm>
          <a:prstGeom prst="leftBrace">
            <a:avLst>
              <a:gd name="adj1" fmla="val 98860"/>
              <a:gd name="adj2" fmla="val 4984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98BE248-4FEE-B716-3115-BE50644ADD3A}"/>
              </a:ext>
            </a:extLst>
          </p:cNvPr>
          <p:cNvSpPr/>
          <p:nvPr/>
        </p:nvSpPr>
        <p:spPr>
          <a:xfrm>
            <a:off x="479467" y="3575077"/>
            <a:ext cx="4851290" cy="69751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rPr>
              <a:t>Equity Focus Community (EFC) Lens Criteria</a:t>
            </a:r>
          </a:p>
        </p:txBody>
      </p:sp>
      <p:sp>
        <p:nvSpPr>
          <p:cNvPr id="7" name="Rectangle 6">
            <a:extLst>
              <a:ext uri="{FF2B5EF4-FFF2-40B4-BE49-F238E27FC236}">
                <a16:creationId xmlns:a16="http://schemas.microsoft.com/office/drawing/2014/main" id="{977C44BC-F889-E0C7-FF46-854807A703E8}"/>
              </a:ext>
            </a:extLst>
          </p:cNvPr>
          <p:cNvSpPr/>
          <p:nvPr/>
        </p:nvSpPr>
        <p:spPr>
          <a:xfrm>
            <a:off x="6861243" y="3575077"/>
            <a:ext cx="4851290" cy="697510"/>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AB4C8">
                    <a:lumMod val="75000"/>
                  </a:srgbClr>
                </a:solidFill>
                <a:effectLst/>
                <a:uLnTx/>
                <a:uFillTx/>
                <a:latin typeface="Calibri" panose="020F0502020204030204"/>
                <a:ea typeface="+mn-ea"/>
                <a:cs typeface="+mn-cs"/>
              </a:rPr>
              <a:t>Qualitative Equity Criteria</a:t>
            </a:r>
            <a:endParaRPr kumimoji="0" lang="en-US" sz="1800" b="1" i="0" u="none" strike="noStrike" kern="1200" cap="none" spc="0" normalizeH="0" baseline="0" noProof="0">
              <a:ln>
                <a:noFill/>
              </a:ln>
              <a:solidFill>
                <a:srgbClr val="2AB4C8">
                  <a:lumMod val="75000"/>
                </a:srgbClr>
              </a:solidFill>
              <a:effectLst/>
              <a:uLnTx/>
              <a:uFillTx/>
              <a:latin typeface="Calibri" panose="020F0502020204030204"/>
              <a:ea typeface="+mn-ea"/>
              <a:cs typeface="Calibri"/>
            </a:endParaRPr>
          </a:p>
        </p:txBody>
      </p:sp>
      <p:sp>
        <p:nvSpPr>
          <p:cNvPr id="8" name="TextBox 10">
            <a:extLst>
              <a:ext uri="{FF2B5EF4-FFF2-40B4-BE49-F238E27FC236}">
                <a16:creationId xmlns:a16="http://schemas.microsoft.com/office/drawing/2014/main" id="{556F7AF6-4C18-EEA5-048F-42C00840729C}"/>
              </a:ext>
            </a:extLst>
          </p:cNvPr>
          <p:cNvSpPr txBox="1"/>
          <p:nvPr/>
        </p:nvSpPr>
        <p:spPr>
          <a:xfrm>
            <a:off x="508865" y="4452545"/>
            <a:ext cx="4851290" cy="1261884"/>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Applicable to all </a:t>
            </a:r>
            <a:r>
              <a:rPr kumimoji="0" lang="en-US" sz="1800" b="1" i="0" u="none" strike="noStrike" kern="1200" cap="none" spc="0" normalizeH="0" baseline="0" noProof="0">
                <a:ln>
                  <a:noFill/>
                </a:ln>
                <a:solidFill>
                  <a:srgbClr val="000000"/>
                </a:solidFill>
                <a:effectLst/>
                <a:uLnTx/>
                <a:uFillTx/>
                <a:latin typeface="Calibri"/>
                <a:ea typeface="Calibri"/>
                <a:cs typeface="Calibri"/>
              </a:rPr>
              <a:t>quantitative, geographic metrics</a:t>
            </a:r>
          </a:p>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Measures project benefit to </a:t>
            </a:r>
            <a:r>
              <a:rPr kumimoji="0" lang="en-US" sz="1800" b="1" i="0" u="none" strike="noStrike" kern="1200" cap="none" spc="0" normalizeH="0" baseline="0" noProof="0">
                <a:ln>
                  <a:noFill/>
                </a:ln>
                <a:solidFill>
                  <a:srgbClr val="000000"/>
                </a:solidFill>
                <a:effectLst/>
                <a:uLnTx/>
                <a:uFillTx/>
                <a:latin typeface="Calibri"/>
                <a:ea typeface="Calibri"/>
                <a:cs typeface="Calibri"/>
              </a:rPr>
              <a:t>EFC areas </a:t>
            </a:r>
            <a:r>
              <a:rPr kumimoji="0" lang="en-US" sz="1800" b="0" i="0" u="none" strike="noStrike" kern="1200" cap="none" spc="0" normalizeH="0" baseline="0" noProof="0">
                <a:ln>
                  <a:noFill/>
                </a:ln>
                <a:solidFill>
                  <a:srgbClr val="000000"/>
                </a:solidFill>
                <a:effectLst/>
                <a:uLnTx/>
                <a:uFillTx/>
                <a:latin typeface="Calibri"/>
                <a:ea typeface="Calibri"/>
                <a:cs typeface="Calibri"/>
              </a:rPr>
              <a:t>relative to non-EFC area benefit</a:t>
            </a:r>
          </a:p>
        </p:txBody>
      </p:sp>
      <p:sp>
        <p:nvSpPr>
          <p:cNvPr id="9" name="TextBox 10">
            <a:extLst>
              <a:ext uri="{FF2B5EF4-FFF2-40B4-BE49-F238E27FC236}">
                <a16:creationId xmlns:a16="http://schemas.microsoft.com/office/drawing/2014/main" id="{D02FFC09-3DE6-EEB5-CC66-4A2136BE06A9}"/>
              </a:ext>
            </a:extLst>
          </p:cNvPr>
          <p:cNvSpPr txBox="1"/>
          <p:nvPr/>
        </p:nvSpPr>
        <p:spPr>
          <a:xfrm>
            <a:off x="6861243" y="4452545"/>
            <a:ext cx="4851290" cy="1261884"/>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Applicable to some </a:t>
            </a:r>
            <a:r>
              <a:rPr kumimoji="0" lang="en-US" sz="1800" b="1" i="0" u="none" strike="noStrike" kern="1200" cap="none" spc="0" normalizeH="0" baseline="0" noProof="0">
                <a:ln>
                  <a:noFill/>
                </a:ln>
                <a:solidFill>
                  <a:srgbClr val="000000"/>
                </a:solidFill>
                <a:effectLst/>
                <a:uLnTx/>
                <a:uFillTx/>
                <a:latin typeface="Calibri"/>
                <a:ea typeface="Calibri"/>
                <a:cs typeface="Calibri"/>
              </a:rPr>
              <a:t>qualitative metrics </a:t>
            </a:r>
            <a:r>
              <a:rPr kumimoji="0" lang="en-US" sz="1800" b="0" i="0" u="none" strike="noStrike" kern="1200" cap="none" spc="0" normalizeH="0" baseline="0" noProof="0">
                <a:ln>
                  <a:noFill/>
                </a:ln>
                <a:solidFill>
                  <a:srgbClr val="000000"/>
                </a:solidFill>
                <a:effectLst/>
                <a:uLnTx/>
                <a:uFillTx/>
                <a:latin typeface="Calibri"/>
                <a:ea typeface="Calibri"/>
                <a:cs typeface="Calibri"/>
              </a:rPr>
              <a:t>– particularly related to existing disparities</a:t>
            </a:r>
          </a:p>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Focus on benefits to specific </a:t>
            </a:r>
            <a:r>
              <a:rPr kumimoji="0" lang="en-US" sz="1800" b="1" i="0" u="none" strike="noStrike" kern="1200" cap="none" spc="0" normalizeH="0" baseline="0" noProof="0">
                <a:ln>
                  <a:noFill/>
                </a:ln>
                <a:solidFill>
                  <a:srgbClr val="000000"/>
                </a:solidFill>
                <a:effectLst/>
                <a:uLnTx/>
                <a:uFillTx/>
                <a:latin typeface="Calibri"/>
                <a:ea typeface="Calibri"/>
                <a:cs typeface="Calibri"/>
              </a:rPr>
              <a:t>impacted populations</a:t>
            </a:r>
            <a:r>
              <a:rPr kumimoji="0" lang="en-US" sz="1800" b="0" i="0" u="none" strike="noStrike" kern="1200" cap="none" spc="0" normalizeH="0" baseline="0" noProof="0">
                <a:ln>
                  <a:noFill/>
                </a:ln>
                <a:solidFill>
                  <a:srgbClr val="000000"/>
                </a:solidFill>
                <a:effectLst/>
                <a:uLnTx/>
                <a:uFillTx/>
                <a:latin typeface="Calibri"/>
                <a:ea typeface="Calibri"/>
                <a:cs typeface="Calibri"/>
              </a:rPr>
              <a:t>, and potential to </a:t>
            </a:r>
            <a:r>
              <a:rPr kumimoji="0" lang="en-US" sz="1800" b="1" i="0" u="none" strike="noStrike" kern="1200" cap="none" spc="0" normalizeH="0" baseline="0" noProof="0">
                <a:ln>
                  <a:noFill/>
                </a:ln>
                <a:solidFill>
                  <a:srgbClr val="000000"/>
                </a:solidFill>
                <a:effectLst/>
                <a:uLnTx/>
                <a:uFillTx/>
                <a:latin typeface="Calibri"/>
                <a:ea typeface="Calibri"/>
                <a:cs typeface="Calibri"/>
              </a:rPr>
              <a:t>repair past harms</a:t>
            </a:r>
          </a:p>
        </p:txBody>
      </p:sp>
      <p:sp>
        <p:nvSpPr>
          <p:cNvPr id="10" name="TextBox 10">
            <a:extLst>
              <a:ext uri="{FF2B5EF4-FFF2-40B4-BE49-F238E27FC236}">
                <a16:creationId xmlns:a16="http://schemas.microsoft.com/office/drawing/2014/main" id="{79C3BA54-C008-8BDF-972E-9368C99880FC}"/>
              </a:ext>
            </a:extLst>
          </p:cNvPr>
          <p:cNvSpPr txBox="1"/>
          <p:nvPr/>
        </p:nvSpPr>
        <p:spPr>
          <a:xfrm>
            <a:off x="508865" y="1182405"/>
            <a:ext cx="11233066" cy="307777"/>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2000" b="0" i="0" u="none" strike="noStrike" kern="1200" cap="none" spc="0" normalizeH="0" baseline="0" noProof="0">
                <a:ln>
                  <a:noFill/>
                </a:ln>
                <a:solidFill>
                  <a:srgbClr val="000000"/>
                </a:solidFill>
                <a:effectLst/>
                <a:uLnTx/>
                <a:uFillTx/>
                <a:latin typeface="Calibri"/>
                <a:ea typeface="Calibri"/>
                <a:cs typeface="Calibri"/>
              </a:rPr>
              <a:t>There are two types of Equity criteria: EFC Lens, and Qualitative</a:t>
            </a:r>
          </a:p>
        </p:txBody>
      </p:sp>
      <p:sp>
        <p:nvSpPr>
          <p:cNvPr id="14" name="Title 1">
            <a:extLst>
              <a:ext uri="{FF2B5EF4-FFF2-40B4-BE49-F238E27FC236}">
                <a16:creationId xmlns:a16="http://schemas.microsoft.com/office/drawing/2014/main" id="{5464B914-9E3A-7E92-D9DC-C82A0CE84442}"/>
              </a:ext>
            </a:extLst>
          </p:cNvPr>
          <p:cNvSpPr>
            <a:spLocks noGrp="1"/>
          </p:cNvSpPr>
          <p:nvPr>
            <p:ph type="title"/>
          </p:nvPr>
        </p:nvSpPr>
        <p:spPr>
          <a:xfrm>
            <a:off x="381000" y="285750"/>
            <a:ext cx="9045575" cy="428625"/>
          </a:xfrm>
        </p:spPr>
        <p:txBody>
          <a:bodyPr/>
          <a:lstStyle/>
          <a:p>
            <a:r>
              <a:rPr lang="en-US"/>
              <a:t>Equity Evaluation Criteria</a:t>
            </a:r>
            <a:endParaRPr lang="en-US" b="0">
              <a:ea typeface="+mn-lt"/>
              <a:cs typeface="+mn-lt"/>
            </a:endParaRPr>
          </a:p>
        </p:txBody>
      </p:sp>
    </p:spTree>
    <p:extLst>
      <p:ext uri="{BB962C8B-B14F-4D97-AF65-F5344CB8AC3E}">
        <p14:creationId xmlns:p14="http://schemas.microsoft.com/office/powerpoint/2010/main" val="3255283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D3C3B1-81C9-4C52-D5A3-F8DF5FE0A6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5BDA771-EFB5-6CC8-85DA-97642A602F55}"/>
              </a:ext>
            </a:extLst>
          </p:cNvPr>
          <p:cNvSpPr>
            <a:spLocks noGrp="1"/>
          </p:cNvSpPr>
          <p:nvPr>
            <p:ph type="title"/>
          </p:nvPr>
        </p:nvSpPr>
        <p:spPr>
          <a:xfrm>
            <a:off x="381000" y="285749"/>
            <a:ext cx="9045633" cy="429145"/>
          </a:xfrm>
        </p:spPr>
        <p:txBody>
          <a:bodyPr/>
          <a:lstStyle/>
          <a:p>
            <a:r>
              <a:rPr lang="en-US"/>
              <a:t>Equity Evaluation Criteria – EFC Lens Example</a:t>
            </a:r>
            <a:endParaRPr lang="en-US" b="0">
              <a:ea typeface="+mn-lt"/>
              <a:cs typeface="+mn-lt"/>
            </a:endParaRPr>
          </a:p>
        </p:txBody>
      </p:sp>
      <p:sp>
        <p:nvSpPr>
          <p:cNvPr id="8" name="TextBox 10">
            <a:extLst>
              <a:ext uri="{FF2B5EF4-FFF2-40B4-BE49-F238E27FC236}">
                <a16:creationId xmlns:a16="http://schemas.microsoft.com/office/drawing/2014/main" id="{556F7AF6-4C18-EEA5-048F-42C00840729C}"/>
              </a:ext>
            </a:extLst>
          </p:cNvPr>
          <p:cNvSpPr txBox="1"/>
          <p:nvPr/>
        </p:nvSpPr>
        <p:spPr>
          <a:xfrm>
            <a:off x="1192145" y="2541832"/>
            <a:ext cx="2696604" cy="1107996"/>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What is the potential overall ability of this project to reduce emissions in the corridor?</a:t>
            </a:r>
          </a:p>
        </p:txBody>
      </p:sp>
      <p:sp>
        <p:nvSpPr>
          <p:cNvPr id="3" name="TextBox 2">
            <a:extLst>
              <a:ext uri="{FF2B5EF4-FFF2-40B4-BE49-F238E27FC236}">
                <a16:creationId xmlns:a16="http://schemas.microsoft.com/office/drawing/2014/main" id="{7D429EC3-B2B0-B253-E81F-474F8B70C14D}"/>
              </a:ext>
            </a:extLst>
          </p:cNvPr>
          <p:cNvSpPr txBox="1"/>
          <p:nvPr/>
        </p:nvSpPr>
        <p:spPr>
          <a:xfrm>
            <a:off x="784466" y="1862981"/>
            <a:ext cx="3805725" cy="523220"/>
          </a:xfrm>
          <a:prstGeom prst="rect">
            <a:avLst/>
          </a:prstGeom>
          <a:solidFill>
            <a:schemeClr val="tx2">
              <a:lumMod val="75000"/>
            </a:schemeClr>
          </a:solidFill>
          <a:ln w="28575">
            <a:noFill/>
          </a:ln>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Calibri"/>
                <a:cs typeface="Calibri"/>
              </a:rPr>
              <a:t>AQ1: Reduce Emissions</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E7DFF67-0AFB-B6D4-B496-8E1A23C00353}"/>
              </a:ext>
            </a:extLst>
          </p:cNvPr>
          <p:cNvSpPr txBox="1"/>
          <p:nvPr/>
        </p:nvSpPr>
        <p:spPr>
          <a:xfrm>
            <a:off x="5163996" y="1862980"/>
            <a:ext cx="3805726" cy="523213"/>
          </a:xfrm>
          <a:prstGeom prst="rect">
            <a:avLst/>
          </a:prstGeom>
          <a:solidFill>
            <a:schemeClr val="tx2"/>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a:ea typeface="Calibri"/>
                <a:cs typeface="Calibri"/>
              </a:rPr>
              <a:t>EFC-AQ1: EFC Lens Criteria</a:t>
            </a:r>
            <a:endPar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24414CF-5446-4B0D-7064-ADB5C2206677}"/>
              </a:ext>
            </a:extLst>
          </p:cNvPr>
          <p:cNvCxnSpPr/>
          <p:nvPr/>
        </p:nvCxnSpPr>
        <p:spPr>
          <a:xfrm>
            <a:off x="4590192" y="2116748"/>
            <a:ext cx="573804"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0">
            <a:extLst>
              <a:ext uri="{FF2B5EF4-FFF2-40B4-BE49-F238E27FC236}">
                <a16:creationId xmlns:a16="http://schemas.microsoft.com/office/drawing/2014/main" id="{8D8A3A98-A5C2-E24D-D5D4-1A7788DF7290}"/>
              </a:ext>
            </a:extLst>
          </p:cNvPr>
          <p:cNvSpPr txBox="1"/>
          <p:nvPr/>
        </p:nvSpPr>
        <p:spPr>
          <a:xfrm>
            <a:off x="5571677" y="2547336"/>
            <a:ext cx="3040141" cy="1107996"/>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How much could this project reduce emissions </a:t>
            </a:r>
            <a:r>
              <a:rPr kumimoji="0" lang="en-US" sz="1800" b="1" i="0" u="none" strike="noStrike" kern="1200" cap="none" spc="0" normalizeH="0" baseline="0" noProof="0">
                <a:ln>
                  <a:noFill/>
                </a:ln>
                <a:solidFill>
                  <a:srgbClr val="000000"/>
                </a:solidFill>
                <a:effectLst/>
                <a:uLnTx/>
                <a:uFillTx/>
                <a:latin typeface="Calibri"/>
                <a:ea typeface="Calibri"/>
                <a:cs typeface="Calibri"/>
              </a:rPr>
              <a:t>in EFC areas </a:t>
            </a:r>
            <a:r>
              <a:rPr kumimoji="0" lang="en-US" sz="1800" b="0" i="0" u="none" strike="noStrike" kern="1200" cap="none" spc="0" normalizeH="0" baseline="0" noProof="0">
                <a:ln>
                  <a:noFill/>
                </a:ln>
                <a:solidFill>
                  <a:srgbClr val="000000"/>
                </a:solidFill>
                <a:effectLst/>
                <a:uLnTx/>
                <a:uFillTx/>
                <a:latin typeface="Calibri"/>
                <a:ea typeface="Calibri"/>
                <a:cs typeface="Calibri"/>
              </a:rPr>
              <a:t>relative to non-EFC areas? </a:t>
            </a:r>
          </a:p>
        </p:txBody>
      </p:sp>
      <p:sp>
        <p:nvSpPr>
          <p:cNvPr id="16" name="TextBox 15">
            <a:extLst>
              <a:ext uri="{FF2B5EF4-FFF2-40B4-BE49-F238E27FC236}">
                <a16:creationId xmlns:a16="http://schemas.microsoft.com/office/drawing/2014/main" id="{341A7F32-44CF-13DF-24BB-30A601F1ACA8}"/>
              </a:ext>
            </a:extLst>
          </p:cNvPr>
          <p:cNvSpPr txBox="1"/>
          <p:nvPr/>
        </p:nvSpPr>
        <p:spPr>
          <a:xfrm>
            <a:off x="1345189" y="1409127"/>
            <a:ext cx="2690224" cy="40011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Goal Evaluation Criteria</a:t>
            </a:r>
          </a:p>
        </p:txBody>
      </p:sp>
      <p:sp>
        <p:nvSpPr>
          <p:cNvPr id="17" name="TextBox 16">
            <a:extLst>
              <a:ext uri="{FF2B5EF4-FFF2-40B4-BE49-F238E27FC236}">
                <a16:creationId xmlns:a16="http://schemas.microsoft.com/office/drawing/2014/main" id="{CF6C711A-E1B8-F864-1CC6-29AA2D3B7231}"/>
              </a:ext>
            </a:extLst>
          </p:cNvPr>
          <p:cNvSpPr txBox="1"/>
          <p:nvPr/>
        </p:nvSpPr>
        <p:spPr>
          <a:xfrm>
            <a:off x="5632267" y="1409127"/>
            <a:ext cx="28691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Equity Evaluation Criteria</a:t>
            </a:r>
          </a:p>
        </p:txBody>
      </p:sp>
      <p:sp>
        <p:nvSpPr>
          <p:cNvPr id="5" name="TextBox 4">
            <a:extLst>
              <a:ext uri="{FF2B5EF4-FFF2-40B4-BE49-F238E27FC236}">
                <a16:creationId xmlns:a16="http://schemas.microsoft.com/office/drawing/2014/main" id="{029DCC7F-BD58-D67F-80B2-9F50427E68E6}"/>
              </a:ext>
            </a:extLst>
          </p:cNvPr>
          <p:cNvSpPr txBox="1"/>
          <p:nvPr/>
        </p:nvSpPr>
        <p:spPr>
          <a:xfrm>
            <a:off x="2032234" y="2466254"/>
            <a:ext cx="6094602"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pic>
        <p:nvPicPr>
          <p:cNvPr id="1026" name="Picture 2">
            <a:extLst>
              <a:ext uri="{FF2B5EF4-FFF2-40B4-BE49-F238E27FC236}">
                <a16:creationId xmlns:a16="http://schemas.microsoft.com/office/drawing/2014/main" id="{D220E635-0177-5051-8073-B0FB8D77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964" y="1324886"/>
            <a:ext cx="3919600" cy="5031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33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4822279"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130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4822279"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4533989"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2585230"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1687160"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4234361"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4234361"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D5FF2F-D864-7737-A5AB-5EA60D9A3FF7}"/>
              </a:ext>
            </a:extLst>
          </p:cNvPr>
          <p:cNvSpPr txBox="1"/>
          <p:nvPr/>
        </p:nvSpPr>
        <p:spPr>
          <a:xfrm>
            <a:off x="6171959" y="2273415"/>
            <a:ext cx="3819932" cy="1323439"/>
          </a:xfrm>
          <a:prstGeom prst="rect">
            <a:avLst/>
          </a:prstGeom>
          <a:solidFill>
            <a:schemeClr val="accent1">
              <a:lumMod val="20000"/>
              <a:lumOff val="80000"/>
            </a:schemeClr>
          </a:solidFill>
          <a:ln w="28575">
            <a:noFill/>
          </a:ln>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AB4C8">
                    <a:lumMod val="75000"/>
                  </a:srgbClr>
                </a:solidFill>
                <a:effectLst/>
                <a:uLnTx/>
                <a:uFillTx/>
                <a:latin typeface="Calibri"/>
                <a:ea typeface="Calibri"/>
                <a:cs typeface="Calibri"/>
              </a:rPr>
              <a:t>EQ-EN6: Includes urban greening and cooling for areas of low tree canopy and high heat island burden</a:t>
            </a:r>
            <a:endParaRPr kumimoji="0" lang="en-US" sz="2000" b="1" i="0" u="none" strike="noStrike" kern="1200" cap="none" spc="0" normalizeH="0" baseline="0" noProof="0">
              <a:ln>
                <a:noFill/>
              </a:ln>
              <a:solidFill>
                <a:srgbClr val="2AB4C8">
                  <a:lumMod val="75000"/>
                </a:srgbClr>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DEA821A7-FC99-0EFD-C47C-8DEDBEB4DC07}"/>
              </a:ext>
            </a:extLst>
          </p:cNvPr>
          <p:cNvSpPr txBox="1"/>
          <p:nvPr/>
        </p:nvSpPr>
        <p:spPr>
          <a:xfrm>
            <a:off x="1785326" y="2305187"/>
            <a:ext cx="3819932" cy="1291666"/>
          </a:xfrm>
          <a:prstGeom prst="rect">
            <a:avLst/>
          </a:prstGeom>
          <a:solidFill>
            <a:schemeClr val="tx2">
              <a:lumMod val="75000"/>
            </a:schemeClr>
          </a:solidFill>
          <a:ln w="28575">
            <a:noFill/>
          </a:ln>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Calibri"/>
                <a:cs typeface="Calibri"/>
              </a:rPr>
              <a:t>EN6: Reduce heat island; provide cooling</a:t>
            </a: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D3C3B1-81C9-4C52-D5A3-F8DF5FE0A6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F5BDA771-EFB5-6CC8-85DA-97642A602F55}"/>
              </a:ext>
            </a:extLst>
          </p:cNvPr>
          <p:cNvSpPr>
            <a:spLocks noGrp="1"/>
          </p:cNvSpPr>
          <p:nvPr>
            <p:ph type="title"/>
          </p:nvPr>
        </p:nvSpPr>
        <p:spPr>
          <a:xfrm>
            <a:off x="381000" y="285749"/>
            <a:ext cx="9045633" cy="429145"/>
          </a:xfrm>
        </p:spPr>
        <p:txBody>
          <a:bodyPr/>
          <a:lstStyle/>
          <a:p>
            <a:r>
              <a:rPr lang="en-US"/>
              <a:t>Equity Evaluation Criteria – Qualitative Example</a:t>
            </a:r>
            <a:endParaRPr lang="en-US" b="0">
              <a:ea typeface="+mn-lt"/>
              <a:cs typeface="+mn-lt"/>
            </a:endParaRPr>
          </a:p>
        </p:txBody>
      </p:sp>
      <p:sp>
        <p:nvSpPr>
          <p:cNvPr id="8" name="TextBox 10">
            <a:extLst>
              <a:ext uri="{FF2B5EF4-FFF2-40B4-BE49-F238E27FC236}">
                <a16:creationId xmlns:a16="http://schemas.microsoft.com/office/drawing/2014/main" id="{556F7AF6-4C18-EEA5-048F-42C00840729C}"/>
              </a:ext>
            </a:extLst>
          </p:cNvPr>
          <p:cNvSpPr txBox="1"/>
          <p:nvPr/>
        </p:nvSpPr>
        <p:spPr>
          <a:xfrm>
            <a:off x="2207212" y="3788851"/>
            <a:ext cx="2696604" cy="1384995"/>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Does this project include features that help cool the environment and reduce the urban heat island effect?</a:t>
            </a:r>
          </a:p>
        </p:txBody>
      </p:sp>
      <p:cxnSp>
        <p:nvCxnSpPr>
          <p:cNvPr id="14" name="Straight Connector 13">
            <a:extLst>
              <a:ext uri="{FF2B5EF4-FFF2-40B4-BE49-F238E27FC236}">
                <a16:creationId xmlns:a16="http://schemas.microsoft.com/office/drawing/2014/main" id="{A24414CF-5446-4B0D-7064-ADB5C2206677}"/>
              </a:ext>
            </a:extLst>
          </p:cNvPr>
          <p:cNvCxnSpPr>
            <a:cxnSpLocks/>
          </p:cNvCxnSpPr>
          <p:nvPr/>
        </p:nvCxnSpPr>
        <p:spPr>
          <a:xfrm>
            <a:off x="5605259" y="2938022"/>
            <a:ext cx="573804" cy="0"/>
          </a:xfrm>
          <a:prstGeom prst="line">
            <a:avLst/>
          </a:prstGeom>
          <a:ln w="3810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TextBox 10">
            <a:extLst>
              <a:ext uri="{FF2B5EF4-FFF2-40B4-BE49-F238E27FC236}">
                <a16:creationId xmlns:a16="http://schemas.microsoft.com/office/drawing/2014/main" id="{8D8A3A98-A5C2-E24D-D5D4-1A7788DF7290}"/>
              </a:ext>
            </a:extLst>
          </p:cNvPr>
          <p:cNvSpPr txBox="1"/>
          <p:nvPr/>
        </p:nvSpPr>
        <p:spPr>
          <a:xfrm>
            <a:off x="6720308" y="3788851"/>
            <a:ext cx="3040141" cy="1107996"/>
          </a:xfrm>
          <a:prstGeom prst="rect">
            <a:avLst/>
          </a:prstGeom>
          <a:noFill/>
        </p:spPr>
        <p:txBody>
          <a:bodyPr wrap="square"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ctr" latinLnBrk="0" hangingPunct="1">
              <a:lnSpc>
                <a:spcPct val="100000"/>
              </a:lnSpc>
              <a:spcBef>
                <a:spcPts val="0"/>
              </a:spcBef>
              <a:spcAft>
                <a:spcPts val="1200"/>
              </a:spcAft>
              <a:buClrTx/>
              <a:buSzTx/>
              <a:buFontTx/>
              <a:buChar char="&gt;"/>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rPr>
              <a:t>Does this project provide cooling benefits to communities with the highest need?</a:t>
            </a:r>
          </a:p>
        </p:txBody>
      </p:sp>
      <p:sp>
        <p:nvSpPr>
          <p:cNvPr id="17" name="TextBox 16">
            <a:extLst>
              <a:ext uri="{FF2B5EF4-FFF2-40B4-BE49-F238E27FC236}">
                <a16:creationId xmlns:a16="http://schemas.microsoft.com/office/drawing/2014/main" id="{CF6C711A-E1B8-F864-1CC6-29AA2D3B7231}"/>
              </a:ext>
            </a:extLst>
          </p:cNvPr>
          <p:cNvSpPr txBox="1"/>
          <p:nvPr/>
        </p:nvSpPr>
        <p:spPr>
          <a:xfrm>
            <a:off x="6647334" y="1777307"/>
            <a:ext cx="286918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Equity Evaluation Criteria</a:t>
            </a:r>
          </a:p>
        </p:txBody>
      </p:sp>
      <p:sp>
        <p:nvSpPr>
          <p:cNvPr id="6" name="TextBox 5">
            <a:extLst>
              <a:ext uri="{FF2B5EF4-FFF2-40B4-BE49-F238E27FC236}">
                <a16:creationId xmlns:a16="http://schemas.microsoft.com/office/drawing/2014/main" id="{150C68A7-922B-7122-5B2D-5925D090B138}"/>
              </a:ext>
            </a:extLst>
          </p:cNvPr>
          <p:cNvSpPr txBox="1"/>
          <p:nvPr/>
        </p:nvSpPr>
        <p:spPr>
          <a:xfrm>
            <a:off x="2351396" y="1781723"/>
            <a:ext cx="2690224" cy="400110"/>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Goal Evaluation Criteria</a:t>
            </a: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2279875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41</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cs typeface="Calibri"/>
              </a:rPr>
              <a:t>LB-ELA Community Benefits – Related Programs</a:t>
            </a:r>
          </a:p>
        </p:txBody>
      </p:sp>
      <p:graphicFrame>
        <p:nvGraphicFramePr>
          <p:cNvPr id="4" name="Table 3">
            <a:extLst>
              <a:ext uri="{FF2B5EF4-FFF2-40B4-BE49-F238E27FC236}">
                <a16:creationId xmlns:a16="http://schemas.microsoft.com/office/drawing/2014/main" id="{7389C449-3CDD-526C-F24F-535A01635314}"/>
              </a:ext>
            </a:extLst>
          </p:cNvPr>
          <p:cNvGraphicFramePr>
            <a:graphicFrameLocks noGrp="1"/>
          </p:cNvGraphicFramePr>
          <p:nvPr>
            <p:extLst>
              <p:ext uri="{D42A27DB-BD31-4B8C-83A1-F6EECF244321}">
                <p14:modId xmlns:p14="http://schemas.microsoft.com/office/powerpoint/2010/main" val="2823923934"/>
              </p:ext>
            </p:extLst>
          </p:nvPr>
        </p:nvGraphicFramePr>
        <p:xfrm>
          <a:off x="356983" y="999167"/>
          <a:ext cx="11415618" cy="5709867"/>
        </p:xfrm>
        <a:graphic>
          <a:graphicData uri="http://schemas.openxmlformats.org/drawingml/2006/table">
            <a:tbl>
              <a:tblPr firstRow="1" bandRow="1">
                <a:tableStyleId>{5C22544A-7EE6-4342-B048-85BDC9FD1C3A}</a:tableStyleId>
              </a:tblPr>
              <a:tblGrid>
                <a:gridCol w="3294844">
                  <a:extLst>
                    <a:ext uri="{9D8B030D-6E8A-4147-A177-3AD203B41FA5}">
                      <a16:colId xmlns:a16="http://schemas.microsoft.com/office/drawing/2014/main" val="1755409457"/>
                    </a:ext>
                  </a:extLst>
                </a:gridCol>
                <a:gridCol w="8120774">
                  <a:extLst>
                    <a:ext uri="{9D8B030D-6E8A-4147-A177-3AD203B41FA5}">
                      <a16:colId xmlns:a16="http://schemas.microsoft.com/office/drawing/2014/main" val="1157525110"/>
                    </a:ext>
                  </a:extLst>
                </a:gridCol>
              </a:tblGrid>
              <a:tr h="373347">
                <a:tc>
                  <a:txBody>
                    <a:bodyPr/>
                    <a:lstStyle/>
                    <a:p>
                      <a:pPr>
                        <a:buNone/>
                      </a:pPr>
                      <a:r>
                        <a:rPr lang="en-US" b="0"/>
                        <a:t>Project/Program</a:t>
                      </a:r>
                    </a:p>
                  </a:txBody>
                  <a:tcPr/>
                </a:tc>
                <a:tc>
                  <a:txBody>
                    <a:bodyPr/>
                    <a:lstStyle/>
                    <a:p>
                      <a:pPr lvl="0" algn="ctr">
                        <a:buNone/>
                      </a:pPr>
                      <a:r>
                        <a:rPr lang="en-US" sz="1800" b="0">
                          <a:effectLst/>
                        </a:rPr>
                        <a:t>Description</a:t>
                      </a:r>
                      <a:r>
                        <a:rPr lang="en-US" sz="1800">
                          <a:effectLst/>
                        </a:rPr>
                        <a:t> </a:t>
                      </a:r>
                      <a:r>
                        <a:rPr lang="en-US" sz="1800" b="0">
                          <a:effectLst/>
                        </a:rPr>
                        <a:t>and</a:t>
                      </a:r>
                      <a:r>
                        <a:rPr lang="en-US" sz="1800">
                          <a:effectLst/>
                        </a:rPr>
                        <a:t> </a:t>
                      </a:r>
                      <a:r>
                        <a:rPr lang="en-US" sz="1800" i="1">
                          <a:effectLst/>
                        </a:rPr>
                        <a:t>Potential Connection to ZET Program</a:t>
                      </a:r>
                    </a:p>
                  </a:txBody>
                  <a:tcPr anchor="ctr"/>
                </a:tc>
                <a:extLst>
                  <a:ext uri="{0D108BD9-81ED-4DB2-BD59-A6C34878D82A}">
                    <a16:rowId xmlns:a16="http://schemas.microsoft.com/office/drawing/2014/main" val="2839613577"/>
                  </a:ext>
                </a:extLst>
              </a:tr>
              <a:tr h="630024">
                <a:tc>
                  <a:txBody>
                    <a:bodyPr/>
                    <a:lstStyle/>
                    <a:p>
                      <a:pPr rtl="0" fontAlgn="base"/>
                      <a:r>
                        <a:rPr lang="en-US" sz="1400" b="1">
                          <a:effectLst/>
                        </a:rPr>
                        <a:t>Air Quality Monitoring Stations </a:t>
                      </a:r>
                      <a:br>
                        <a:rPr lang="en-US" sz="1400" b="1">
                          <a:effectLst/>
                        </a:rPr>
                      </a:br>
                      <a:r>
                        <a:rPr lang="en-US" sz="1400" b="0">
                          <a:effectLst/>
                        </a:rPr>
                        <a:t>LB-ELA_0218</a:t>
                      </a:r>
                    </a:p>
                  </a:txBody>
                  <a:tcPr anchor="ctr"/>
                </a:tc>
                <a:tc>
                  <a:txBody>
                    <a:bodyPr/>
                    <a:lstStyle/>
                    <a:p>
                      <a:pPr lvl="0">
                        <a:buNone/>
                      </a:pPr>
                      <a:r>
                        <a:rPr lang="en-US" sz="1200" b="0" i="0" u="none" strike="noStrike" baseline="0" noProof="0">
                          <a:solidFill>
                            <a:srgbClr val="000000"/>
                          </a:solidFill>
                          <a:effectLst/>
                          <a:latin typeface="Calibri"/>
                        </a:rPr>
                        <a:t>New air quality monitoring stations in coordination with SCAQMD. </a:t>
                      </a:r>
                      <a:br>
                        <a:rPr lang="en-US" sz="1200" b="0" i="0" u="none" strike="noStrike" baseline="0" noProof="0">
                          <a:solidFill>
                            <a:srgbClr val="000000"/>
                          </a:solidFill>
                          <a:effectLst/>
                          <a:latin typeface="Calibri"/>
                        </a:rPr>
                      </a:br>
                      <a:r>
                        <a:rPr lang="en-US" sz="1200" b="1" i="1" u="none" strike="noStrike" baseline="0" noProof="0">
                          <a:solidFill>
                            <a:srgbClr val="000000"/>
                          </a:solidFill>
                          <a:effectLst/>
                          <a:latin typeface="Calibri"/>
                        </a:rPr>
                        <a:t>Locate monitoring stations in proximity to major ZET infrastructure.</a:t>
                      </a:r>
                      <a:endParaRPr lang="en-US" sz="1200" b="1" i="1"/>
                    </a:p>
                  </a:txBody>
                  <a:tcPr anchor="ctr"/>
                </a:tc>
                <a:extLst>
                  <a:ext uri="{0D108BD9-81ED-4DB2-BD59-A6C34878D82A}">
                    <a16:rowId xmlns:a16="http://schemas.microsoft.com/office/drawing/2014/main" val="3653046397"/>
                  </a:ext>
                </a:extLst>
              </a:tr>
              <a:tr h="630024">
                <a:tc>
                  <a:txBody>
                    <a:bodyPr/>
                    <a:lstStyle/>
                    <a:p>
                      <a:pPr rtl="0" fontAlgn="base"/>
                      <a:r>
                        <a:rPr lang="en-US" sz="1400" b="1">
                          <a:effectLst/>
                        </a:rPr>
                        <a:t>Zero Emission Infrastructure for Autos </a:t>
                      </a:r>
                      <a:br>
                        <a:rPr lang="en-US" sz="1400" b="1">
                          <a:effectLst/>
                        </a:rPr>
                      </a:br>
                      <a:r>
                        <a:rPr lang="en-US" sz="1400" b="0" i="0" u="none" strike="noStrike" noProof="0">
                          <a:solidFill>
                            <a:srgbClr val="000000"/>
                          </a:solidFill>
                          <a:effectLst/>
                          <a:latin typeface="Calibri"/>
                        </a:rPr>
                        <a:t>LB-ELA_</a:t>
                      </a:r>
                      <a:r>
                        <a:rPr lang="en-US" sz="1400" b="0">
                          <a:effectLst/>
                        </a:rPr>
                        <a:t>0191</a:t>
                      </a:r>
                    </a:p>
                  </a:txBody>
                  <a:tcPr anchor="ctr"/>
                </a:tc>
                <a:tc>
                  <a:txBody>
                    <a:bodyPr/>
                    <a:lstStyle/>
                    <a:p>
                      <a:pPr lvl="0">
                        <a:buNone/>
                      </a:pPr>
                      <a:r>
                        <a:rPr lang="en-US" sz="1200">
                          <a:effectLst/>
                        </a:rPr>
                        <a:t>Develop and site additional charging stations for zero emission autos within the corridor. </a:t>
                      </a:r>
                      <a:br>
                        <a:rPr lang="en-US" sz="1200">
                          <a:effectLst/>
                        </a:rPr>
                      </a:br>
                      <a:r>
                        <a:rPr lang="en-US" sz="1200" b="1" i="1">
                          <a:effectLst/>
                        </a:rPr>
                        <a:t>Include personal ZE vehicle charging opportunities at ZET charging sites, or within surrounding communities.</a:t>
                      </a:r>
                    </a:p>
                  </a:txBody>
                  <a:tcPr anchor="ctr"/>
                </a:tc>
                <a:extLst>
                  <a:ext uri="{0D108BD9-81ED-4DB2-BD59-A6C34878D82A}">
                    <a16:rowId xmlns:a16="http://schemas.microsoft.com/office/drawing/2014/main" val="3380554436"/>
                  </a:ext>
                </a:extLst>
              </a:tr>
              <a:tr h="676692">
                <a:tc>
                  <a:txBody>
                    <a:bodyPr/>
                    <a:lstStyle/>
                    <a:p>
                      <a:pPr rtl="0" fontAlgn="base"/>
                      <a:r>
                        <a:rPr lang="en-US" sz="1400" b="1">
                          <a:effectLst/>
                        </a:rPr>
                        <a:t>Energy / GHG Reduction Programs </a:t>
                      </a:r>
                      <a:br>
                        <a:rPr lang="en-US" sz="1400" b="1">
                          <a:effectLst/>
                        </a:rPr>
                      </a:br>
                      <a:r>
                        <a:rPr lang="en-US" sz="1400" b="0" i="0" u="none" strike="noStrike" noProof="0">
                          <a:solidFill>
                            <a:srgbClr val="000000"/>
                          </a:solidFill>
                          <a:effectLst/>
                          <a:latin typeface="Calibri"/>
                        </a:rPr>
                        <a:t>LB-ELA_</a:t>
                      </a:r>
                      <a:r>
                        <a:rPr lang="en-US" sz="1400" b="0">
                          <a:effectLst/>
                        </a:rPr>
                        <a:t>0134</a:t>
                      </a:r>
                    </a:p>
                  </a:txBody>
                  <a:tcPr anchor="ctr"/>
                </a:tc>
                <a:tc>
                  <a:txBody>
                    <a:bodyPr/>
                    <a:lstStyle/>
                    <a:p>
                      <a:pPr lvl="0">
                        <a:buNone/>
                      </a:pPr>
                      <a:r>
                        <a:rPr lang="en-US" sz="1200">
                          <a:effectLst/>
                        </a:rPr>
                        <a:t>Provide funding and education targeted to GHG reduction strategies, such as renewable energy projects and solar-power generation, energy-efficient lighting, tree planting. </a:t>
                      </a:r>
                      <a:br>
                        <a:rPr lang="en-US" sz="1200">
                          <a:effectLst/>
                        </a:rPr>
                      </a:br>
                      <a:r>
                        <a:rPr lang="en-US" sz="1200" b="1" i="1">
                          <a:effectLst/>
                        </a:rPr>
                        <a:t>Incorporate solar panels, energy-efficient lighting, tree planting as part of ZET infrastructure.</a:t>
                      </a:r>
                      <a:endParaRPr lang="en-US" sz="1200">
                        <a:effectLst/>
                      </a:endParaRPr>
                    </a:p>
                  </a:txBody>
                  <a:tcPr anchor="ctr"/>
                </a:tc>
                <a:extLst>
                  <a:ext uri="{0D108BD9-81ED-4DB2-BD59-A6C34878D82A}">
                    <a16:rowId xmlns:a16="http://schemas.microsoft.com/office/drawing/2014/main" val="44131937"/>
                  </a:ext>
                </a:extLst>
              </a:tr>
              <a:tr h="676692">
                <a:tc>
                  <a:txBody>
                    <a:bodyPr/>
                    <a:lstStyle/>
                    <a:p>
                      <a:pPr rtl="0" fontAlgn="base"/>
                      <a:r>
                        <a:rPr lang="en-US" sz="1400" b="1">
                          <a:effectLst/>
                        </a:rPr>
                        <a:t>Urban Greening </a:t>
                      </a:r>
                      <a:br>
                        <a:rPr lang="en-US" sz="1400" b="1">
                          <a:effectLst/>
                        </a:rPr>
                      </a:br>
                      <a:r>
                        <a:rPr lang="en-US" sz="1400" b="0" i="0" u="none" strike="noStrike" noProof="0">
                          <a:solidFill>
                            <a:srgbClr val="000000"/>
                          </a:solidFill>
                          <a:effectLst/>
                          <a:latin typeface="Calibri"/>
                        </a:rPr>
                        <a:t>LB-ELA_</a:t>
                      </a:r>
                      <a:r>
                        <a:rPr lang="en-US" sz="1400" b="0">
                          <a:effectLst/>
                        </a:rPr>
                        <a:t>0113</a:t>
                      </a:r>
                    </a:p>
                  </a:txBody>
                  <a:tcPr anchor="ctr"/>
                </a:tc>
                <a:tc>
                  <a:txBody>
                    <a:bodyPr/>
                    <a:lstStyle/>
                    <a:p>
                      <a:pPr lvl="0">
                        <a:buNone/>
                      </a:pPr>
                      <a:r>
                        <a:rPr lang="en-US" sz="1200">
                          <a:effectLst/>
                        </a:rPr>
                        <a:t>LB-ELA projects must be sensitive to existing environmental context and consider incorporating "Urban Greening" elements that foster environmental resilience. </a:t>
                      </a:r>
                      <a:br>
                        <a:rPr lang="en-US" sz="1200">
                          <a:effectLst/>
                        </a:rPr>
                      </a:br>
                      <a:r>
                        <a:rPr lang="en-US" sz="1200" b="1" i="1">
                          <a:effectLst/>
                        </a:rPr>
                        <a:t>Include context-appropriate Urban Greening elements as part of ZET infrastructure sites.</a:t>
                      </a:r>
                    </a:p>
                  </a:txBody>
                  <a:tcPr anchor="ctr"/>
                </a:tc>
                <a:extLst>
                  <a:ext uri="{0D108BD9-81ED-4DB2-BD59-A6C34878D82A}">
                    <a16:rowId xmlns:a16="http://schemas.microsoft.com/office/drawing/2014/main" val="2878985364"/>
                  </a:ext>
                </a:extLst>
              </a:tr>
              <a:tr h="630024">
                <a:tc>
                  <a:txBody>
                    <a:bodyPr/>
                    <a:lstStyle/>
                    <a:p>
                      <a:pPr lvl="0">
                        <a:buNone/>
                      </a:pPr>
                      <a:r>
                        <a:rPr lang="en-US" sz="1400" b="1" i="0" u="none" strike="noStrike" baseline="0" noProof="0">
                          <a:solidFill>
                            <a:srgbClr val="000000"/>
                          </a:solidFill>
                          <a:effectLst/>
                          <a:latin typeface="Calibri"/>
                        </a:rPr>
                        <a:t>Targeted Hire Programs </a:t>
                      </a:r>
                      <a:br>
                        <a:rPr lang="en-US" sz="1400" b="1" i="0" u="none" strike="noStrike" baseline="0" noProof="0">
                          <a:solidFill>
                            <a:srgbClr val="000000"/>
                          </a:solidFill>
                          <a:effectLst/>
                          <a:latin typeface="Calibri"/>
                        </a:rPr>
                      </a:br>
                      <a:r>
                        <a:rPr lang="en-US" sz="1400" b="0" i="0" u="none" strike="noStrike" baseline="0" noProof="0">
                          <a:solidFill>
                            <a:srgbClr val="000000"/>
                          </a:solidFill>
                          <a:effectLst/>
                          <a:latin typeface="Calibri"/>
                        </a:rPr>
                        <a:t>LB-ELA_0195</a:t>
                      </a:r>
                      <a:endParaRPr lang="en-US" sz="1400" b="0"/>
                    </a:p>
                  </a:txBody>
                  <a:tcPr anchor="ctr"/>
                </a:tc>
                <a:tc>
                  <a:txBody>
                    <a:bodyPr/>
                    <a:lstStyle/>
                    <a:p>
                      <a:pPr lvl="0">
                        <a:buNone/>
                      </a:pPr>
                      <a:r>
                        <a:rPr lang="en-US" sz="1200" b="0" i="0" u="none" strike="noStrike" baseline="0" noProof="0">
                          <a:solidFill>
                            <a:srgbClr val="000000"/>
                          </a:solidFill>
                          <a:effectLst/>
                          <a:latin typeface="Calibri"/>
                        </a:rPr>
                        <a:t>Support the development of targeted and local hire programs.</a:t>
                      </a:r>
                      <a:br>
                        <a:rPr lang="en-US" sz="1200" b="0" i="0" u="none" strike="noStrike" baseline="0" noProof="0">
                          <a:solidFill>
                            <a:srgbClr val="000000"/>
                          </a:solidFill>
                          <a:effectLst/>
                          <a:latin typeface="Calibri"/>
                        </a:rPr>
                      </a:br>
                      <a:r>
                        <a:rPr lang="en-US" sz="1200" b="1" i="1" u="none" strike="noStrike" baseline="0" noProof="0">
                          <a:solidFill>
                            <a:srgbClr val="000000"/>
                          </a:solidFill>
                          <a:effectLst/>
                          <a:latin typeface="Calibri"/>
                        </a:rPr>
                        <a:t>Establish Project Labor Agreements that specify local and targeted hire goals for ZET infrastructure projects.</a:t>
                      </a:r>
                      <a:endParaRPr lang="en-US" sz="1200" b="1" i="1"/>
                    </a:p>
                  </a:txBody>
                  <a:tcPr anchor="ctr"/>
                </a:tc>
                <a:extLst>
                  <a:ext uri="{0D108BD9-81ED-4DB2-BD59-A6C34878D82A}">
                    <a16:rowId xmlns:a16="http://schemas.microsoft.com/office/drawing/2014/main" val="450820684"/>
                  </a:ext>
                </a:extLst>
              </a:tr>
              <a:tr h="630024">
                <a:tc>
                  <a:txBody>
                    <a:bodyPr/>
                    <a:lstStyle/>
                    <a:p>
                      <a:pPr lvl="0">
                        <a:buNone/>
                      </a:pPr>
                      <a:r>
                        <a:rPr lang="en-US" sz="1400" b="1" i="0" u="none" strike="noStrike" baseline="0" noProof="0">
                          <a:solidFill>
                            <a:srgbClr val="000000"/>
                          </a:solidFill>
                          <a:effectLst/>
                          <a:latin typeface="Calibri"/>
                        </a:rPr>
                        <a:t>Employment / Recruitment Initiatives </a:t>
                      </a:r>
                      <a:br>
                        <a:rPr lang="en-US" sz="1400" b="1" i="0" u="none" strike="noStrike" baseline="0" noProof="0">
                          <a:solidFill>
                            <a:srgbClr val="000000"/>
                          </a:solidFill>
                          <a:effectLst/>
                          <a:latin typeface="Calibri"/>
                        </a:rPr>
                      </a:br>
                      <a:r>
                        <a:rPr lang="en-US" sz="1400" b="0" i="0" u="none" strike="noStrike" baseline="0" noProof="0">
                          <a:solidFill>
                            <a:srgbClr val="000000"/>
                          </a:solidFill>
                          <a:effectLst/>
                          <a:latin typeface="Calibri"/>
                        </a:rPr>
                        <a:t>LB-ELA_0196</a:t>
                      </a:r>
                      <a:endParaRPr lang="en-US" sz="1400" b="0"/>
                    </a:p>
                  </a:txBody>
                  <a:tcPr anchor="ctr"/>
                </a:tc>
                <a:tc>
                  <a:txBody>
                    <a:bodyPr/>
                    <a:lstStyle/>
                    <a:p>
                      <a:pPr lvl="0">
                        <a:buNone/>
                      </a:pPr>
                      <a:r>
                        <a:rPr lang="en-US" sz="1200">
                          <a:effectLst/>
                        </a:rPr>
                        <a:t>Conduct recruitment and provide information to residents regarding work opportunities. </a:t>
                      </a:r>
                      <a:br>
                        <a:rPr lang="en-US" sz="1200">
                          <a:effectLst/>
                        </a:rPr>
                      </a:br>
                      <a:r>
                        <a:rPr lang="en-US" sz="1200" b="1" i="1">
                          <a:effectLst/>
                        </a:rPr>
                        <a:t>Actively advertise and recruit for ZET infrastructure positions to ensure that job opportunities for ZET projects benefit local communities.</a:t>
                      </a:r>
                    </a:p>
                  </a:txBody>
                  <a:tcPr anchor="ctr"/>
                </a:tc>
                <a:extLst>
                  <a:ext uri="{0D108BD9-81ED-4DB2-BD59-A6C34878D82A}">
                    <a16:rowId xmlns:a16="http://schemas.microsoft.com/office/drawing/2014/main" val="3741032756"/>
                  </a:ext>
                </a:extLst>
              </a:tr>
              <a:tr h="630024">
                <a:tc>
                  <a:txBody>
                    <a:bodyPr/>
                    <a:lstStyle/>
                    <a:p>
                      <a:pPr lvl="0">
                        <a:buNone/>
                      </a:pPr>
                      <a:r>
                        <a:rPr lang="en-US" sz="1400" b="1" i="0" u="none" strike="noStrike" baseline="0" noProof="0">
                          <a:solidFill>
                            <a:srgbClr val="000000"/>
                          </a:solidFill>
                          <a:effectLst/>
                          <a:latin typeface="Calibri"/>
                        </a:rPr>
                        <a:t>Vocational Educational Programs </a:t>
                      </a:r>
                      <a:br>
                        <a:rPr lang="en-US" sz="1400" b="1" i="0" u="none" strike="noStrike" baseline="0" noProof="0">
                          <a:solidFill>
                            <a:srgbClr val="000000"/>
                          </a:solidFill>
                          <a:effectLst/>
                          <a:latin typeface="Calibri"/>
                        </a:rPr>
                      </a:br>
                      <a:r>
                        <a:rPr lang="en-US" sz="1400" b="0" i="0" u="none" strike="noStrike" baseline="0" noProof="0">
                          <a:solidFill>
                            <a:srgbClr val="000000"/>
                          </a:solidFill>
                          <a:effectLst/>
                          <a:latin typeface="Calibri"/>
                        </a:rPr>
                        <a:t>LB-ELA_0197</a:t>
                      </a:r>
                      <a:endParaRPr lang="en-US" sz="1400" b="0"/>
                    </a:p>
                  </a:txBody>
                  <a:tcPr anchor="ctr"/>
                </a:tc>
                <a:tc>
                  <a:txBody>
                    <a:bodyPr/>
                    <a:lstStyle/>
                    <a:p>
                      <a:pPr lvl="0">
                        <a:buNone/>
                      </a:pPr>
                      <a:r>
                        <a:rPr lang="en-US" sz="1200">
                          <a:effectLst/>
                        </a:rPr>
                        <a:t>Expand vocational and education programs for community residents within the LB-ELA Corridor. </a:t>
                      </a:r>
                      <a:br>
                        <a:rPr lang="en-US" sz="1200">
                          <a:effectLst/>
                        </a:rPr>
                      </a:br>
                      <a:r>
                        <a:rPr lang="en-US" sz="1200" b="1" i="1">
                          <a:effectLst/>
                        </a:rPr>
                        <a:t>Provide vocational training for skills related to ZET infrastructure within communities selected for charging sites.</a:t>
                      </a:r>
                    </a:p>
                  </a:txBody>
                  <a:tcPr anchor="ctr"/>
                </a:tc>
                <a:extLst>
                  <a:ext uri="{0D108BD9-81ED-4DB2-BD59-A6C34878D82A}">
                    <a16:rowId xmlns:a16="http://schemas.microsoft.com/office/drawing/2014/main" val="3229116725"/>
                  </a:ext>
                </a:extLst>
              </a:tr>
              <a:tr h="630024">
                <a:tc>
                  <a:txBody>
                    <a:bodyPr/>
                    <a:lstStyle/>
                    <a:p>
                      <a:pPr lvl="0" rtl="0">
                        <a:buNone/>
                      </a:pPr>
                      <a:r>
                        <a:rPr lang="en-US" sz="1400" b="1">
                          <a:effectLst/>
                        </a:rPr>
                        <a:t>Traffic Calming Program </a:t>
                      </a:r>
                      <a:br>
                        <a:rPr lang="en-US" sz="1400" b="1">
                          <a:effectLst/>
                        </a:rPr>
                      </a:br>
                      <a:r>
                        <a:rPr lang="en-US" sz="1400" b="0" i="0" u="none" strike="noStrike" noProof="0">
                          <a:solidFill>
                            <a:srgbClr val="000000"/>
                          </a:solidFill>
                          <a:effectLst/>
                          <a:latin typeface="Calibri"/>
                        </a:rPr>
                        <a:t>LB-ELA_</a:t>
                      </a:r>
                      <a:r>
                        <a:rPr lang="en-US" sz="1400" b="0">
                          <a:effectLst/>
                        </a:rPr>
                        <a:t>0202</a:t>
                      </a:r>
                    </a:p>
                  </a:txBody>
                  <a:tcPr anchor="ctr"/>
                </a:tc>
                <a:tc>
                  <a:txBody>
                    <a:bodyPr/>
                    <a:lstStyle/>
                    <a:p>
                      <a:pPr lvl="0">
                        <a:buNone/>
                      </a:pPr>
                      <a:r>
                        <a:rPr lang="en-US" sz="1200" b="0" i="0" u="none" strike="noStrike" baseline="0" noProof="0">
                          <a:solidFill>
                            <a:srgbClr val="000000"/>
                          </a:solidFill>
                          <a:effectLst/>
                          <a:latin typeface="Calibri"/>
                        </a:rPr>
                        <a:t>Implement Traffic Calming Features including restrictions on trucks over a certain weight using non-designated truck routes, including signage and geofencing alerts. </a:t>
                      </a:r>
                      <a:br>
                        <a:rPr lang="en-US" sz="1200" b="0" i="0" u="none" strike="noStrike" baseline="0" noProof="0">
                          <a:solidFill>
                            <a:srgbClr val="000000"/>
                          </a:solidFill>
                          <a:effectLst/>
                          <a:latin typeface="Calibri"/>
                        </a:rPr>
                      </a:br>
                      <a:r>
                        <a:rPr lang="en-US" sz="1200" b="1" i="1" u="none" strike="noStrike" baseline="0" noProof="0">
                          <a:solidFill>
                            <a:srgbClr val="000000"/>
                          </a:solidFill>
                          <a:effectLst/>
                          <a:latin typeface="Calibri"/>
                        </a:rPr>
                        <a:t>Apply truck restrictions surrounding ZET facilities to ensure that increased truck traffic does not spill into surrounding neighborhoods and present adverse noise and safety impacts.</a:t>
                      </a:r>
                      <a:endParaRPr lang="en-US" sz="1200" b="0" i="0" u="none" strike="noStrike" baseline="0" noProof="0">
                        <a:solidFill>
                          <a:srgbClr val="000000"/>
                        </a:solidFill>
                        <a:effectLst/>
                        <a:latin typeface="Calibri"/>
                      </a:endParaRPr>
                    </a:p>
                  </a:txBody>
                  <a:tcPr anchor="ctr"/>
                </a:tc>
                <a:extLst>
                  <a:ext uri="{0D108BD9-81ED-4DB2-BD59-A6C34878D82A}">
                    <a16:rowId xmlns:a16="http://schemas.microsoft.com/office/drawing/2014/main" val="1221865077"/>
                  </a:ext>
                </a:extLst>
              </a:tr>
            </a:tbl>
          </a:graphicData>
        </a:graphic>
      </p:graphicFrame>
    </p:spTree>
    <p:extLst>
      <p:ext uri="{BB962C8B-B14F-4D97-AF65-F5344CB8AC3E}">
        <p14:creationId xmlns:p14="http://schemas.microsoft.com/office/powerpoint/2010/main" val="208963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81047" y="2077276"/>
            <a:ext cx="12172405" cy="70788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#5: Grant Funding Opportunities</a:t>
            </a:r>
            <a:endParaRPr lang="en-US" sz="4000">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338282" y="2794743"/>
            <a:ext cx="4397650" cy="2831544"/>
          </a:xfrm>
          <a:prstGeom prst="rect">
            <a:avLst/>
          </a:prstGeom>
          <a:noFill/>
        </p:spPr>
        <p:txBody>
          <a:bodyPr wrap="square" lIns="91440" tIns="45720" rIns="91440" bIns="45720" rtlCol="0" anchor="t">
            <a:spAutoFit/>
          </a:bodyPr>
          <a:lstStyle/>
          <a:p>
            <a:pPr marL="285750" indent="-285750" defTabSz="914400">
              <a:buFont typeface="Arial"/>
              <a:buChar char="•"/>
              <a:defRPr/>
            </a:pPr>
            <a:endParaRPr lang="en-US" sz="2000" b="1">
              <a:solidFill>
                <a:schemeClr val="bg1"/>
              </a:solidFill>
              <a:ea typeface="Yu Mincho"/>
              <a:cs typeface="Calibri"/>
            </a:endParaRPr>
          </a:p>
          <a:p>
            <a:pPr marL="800100" lvl="1" indent="-342900" defTabSz="914400">
              <a:buAutoNum type="romanLcPeriod"/>
              <a:defRPr/>
            </a:pPr>
            <a:r>
              <a:rPr lang="en-US">
                <a:solidFill>
                  <a:schemeClr val="bg1"/>
                </a:solidFill>
                <a:ea typeface="Yu Mincho"/>
                <a:cs typeface="Calibri"/>
              </a:rPr>
              <a:t>Recent awards</a:t>
            </a:r>
          </a:p>
          <a:p>
            <a:pPr marL="800100" lvl="1" indent="-342900" defTabSz="914400">
              <a:buAutoNum type="romanLcPeriod"/>
              <a:defRPr/>
            </a:pPr>
            <a:r>
              <a:rPr lang="en-US">
                <a:solidFill>
                  <a:schemeClr val="bg1"/>
                </a:solidFill>
                <a:ea typeface="Yu Mincho"/>
                <a:cs typeface="Calibri"/>
              </a:rPr>
              <a:t>Pending applications</a:t>
            </a:r>
          </a:p>
          <a:p>
            <a:pPr marL="1257300" lvl="2" indent="-342900" defTabSz="914400">
              <a:buAutoNum type="romanLcPeriod"/>
              <a:defRPr/>
            </a:pPr>
            <a:endParaRPr lang="en-US">
              <a:solidFill>
                <a:schemeClr val="bg1"/>
              </a:solidFill>
              <a:ea typeface="Yu Mincho"/>
              <a:cs typeface="Calibri"/>
            </a:endParaRPr>
          </a:p>
          <a:p>
            <a:pPr marL="400050" marR="91440" indent="-223520" defTabSz="914400">
              <a:buAutoNum type="romanLcPeriod"/>
              <a:defRPr/>
            </a:pPr>
            <a:endParaRPr lang="en-US" sz="3200" b="1">
              <a:solidFill>
                <a:schemeClr val="bg1"/>
              </a:solidFill>
              <a:ea typeface="Yu Mincho"/>
              <a:cs typeface="Arial"/>
            </a:endParaRPr>
          </a:p>
          <a:p>
            <a:pPr defTabSz="914400">
              <a:defRPr/>
            </a:pPr>
            <a:endParaRPr lang="en-US" sz="3600" b="1">
              <a:solidFill>
                <a:schemeClr val="bg1"/>
              </a:solidFill>
              <a:ea typeface="Yu Mincho"/>
              <a:cs typeface="Calibri" panose="020F0502020204030204"/>
            </a:endParaRPr>
          </a:p>
          <a:p>
            <a:pPr defTabSz="914400">
              <a:defRPr/>
            </a:pPr>
            <a:endParaRPr lang="en-US" sz="3600" b="1">
              <a:solidFill>
                <a:schemeClr val="bg1"/>
              </a:solidFill>
              <a:ea typeface="Yu Mincho"/>
              <a:cs typeface="Calibri" panose="020F0502020204030204"/>
            </a:endParaRPr>
          </a:p>
        </p:txBody>
      </p:sp>
    </p:spTree>
    <p:extLst>
      <p:ext uri="{BB962C8B-B14F-4D97-AF65-F5344CB8AC3E}">
        <p14:creationId xmlns:p14="http://schemas.microsoft.com/office/powerpoint/2010/main" val="3073197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Grant Funding Updates</a:t>
            </a:r>
            <a:endParaRPr lang="en-US"/>
          </a:p>
        </p:txBody>
      </p:sp>
      <p:sp>
        <p:nvSpPr>
          <p:cNvPr id="2" name="TextBox 1">
            <a:extLst>
              <a:ext uri="{FF2B5EF4-FFF2-40B4-BE49-F238E27FC236}">
                <a16:creationId xmlns:a16="http://schemas.microsoft.com/office/drawing/2014/main" id="{CBB7B5D1-1A0B-AED4-2C59-F571EDF7DA0B}"/>
              </a:ext>
            </a:extLst>
          </p:cNvPr>
          <p:cNvSpPr txBox="1"/>
          <p:nvPr/>
        </p:nvSpPr>
        <p:spPr>
          <a:xfrm>
            <a:off x="653595" y="976931"/>
            <a:ext cx="1140909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cs typeface="Calibri"/>
              </a:rPr>
              <a:t>California Transportation Commission </a:t>
            </a:r>
          </a:p>
          <a:p>
            <a:r>
              <a:rPr lang="en-US">
                <a:cs typeface="Calibri"/>
              </a:rPr>
              <a:t>Anticipated announcement on June 28/29 </a:t>
            </a:r>
          </a:p>
          <a:p>
            <a:pPr marL="461645"/>
            <a:r>
              <a:rPr lang="en-US" sz="1600">
                <a:cs typeface="Calibri"/>
              </a:rPr>
              <a:t>The CTC will consider a total of </a:t>
            </a:r>
            <a:r>
              <a:rPr lang="en-US" sz="1600" b="1">
                <a:cs typeface="Calibri"/>
              </a:rPr>
              <a:t>$202.344 million</a:t>
            </a:r>
            <a:r>
              <a:rPr lang="en-US" sz="1600">
                <a:cs typeface="Calibri"/>
              </a:rPr>
              <a:t> in ATP, Port, highway, and technology projects for the LB-ELA Corridor. The following are from SB 1 Trade Corridor Enhancement Program:</a:t>
            </a:r>
          </a:p>
          <a:p>
            <a:pPr marL="1146175" lvl="1" indent="-226695">
              <a:buFont typeface="Arial,Sans-Serif"/>
              <a:buChar char="•"/>
            </a:pPr>
            <a:r>
              <a:rPr lang="en-US" sz="1600">
                <a:cs typeface="Calibri"/>
              </a:rPr>
              <a:t>Metro I-710 Integrated Corridor Management (ICM) Project (Metro PIPO project)</a:t>
            </a:r>
          </a:p>
          <a:p>
            <a:pPr marL="918845" lvl="1"/>
            <a:r>
              <a:rPr lang="en-US" sz="1600">
                <a:cs typeface="Calibri"/>
              </a:rPr>
              <a:t>           </a:t>
            </a:r>
            <a:r>
              <a:rPr lang="en-US" sz="1600" i="1">
                <a:solidFill>
                  <a:srgbClr val="FF0000"/>
                </a:solidFill>
                <a:cs typeface="Calibri"/>
              </a:rPr>
              <a:t>Recommended award: </a:t>
            </a:r>
            <a:r>
              <a:rPr lang="en-US" sz="1600" b="1" i="1">
                <a:solidFill>
                  <a:srgbClr val="FF0000"/>
                </a:solidFill>
                <a:cs typeface="Calibri"/>
              </a:rPr>
              <a:t>$27.84 </a:t>
            </a:r>
            <a:r>
              <a:rPr lang="en-US" sz="1600" i="1">
                <a:solidFill>
                  <a:srgbClr val="FF0000"/>
                </a:solidFill>
                <a:cs typeface="Calibri"/>
              </a:rPr>
              <a:t>million</a:t>
            </a:r>
          </a:p>
          <a:p>
            <a:pPr marL="1146175" lvl="1" indent="-226695">
              <a:buFont typeface="Arial,Sans-Serif"/>
              <a:buChar char="•"/>
            </a:pPr>
            <a:r>
              <a:rPr lang="en-US" sz="1600">
                <a:cs typeface="Calibri"/>
              </a:rPr>
              <a:t>Port of LA Maritime Support Facility Access — Terminal Island Project </a:t>
            </a:r>
          </a:p>
          <a:p>
            <a:pPr marL="918845" lvl="1"/>
            <a:r>
              <a:rPr lang="en-US" sz="1600">
                <a:cs typeface="Calibri"/>
              </a:rPr>
              <a:t>          </a:t>
            </a:r>
            <a:r>
              <a:rPr lang="en-US" sz="1600" i="1">
                <a:cs typeface="Calibri"/>
              </a:rPr>
              <a:t> </a:t>
            </a:r>
            <a:r>
              <a:rPr lang="en-US" sz="1600" i="1">
                <a:solidFill>
                  <a:srgbClr val="FF0000"/>
                </a:solidFill>
                <a:cs typeface="Calibri"/>
              </a:rPr>
              <a:t>Recommended for </a:t>
            </a:r>
            <a:r>
              <a:rPr lang="en-US" sz="1600" b="1" i="1">
                <a:solidFill>
                  <a:srgbClr val="FF0000"/>
                </a:solidFill>
                <a:cs typeface="Calibri"/>
              </a:rPr>
              <a:t>$14.936 </a:t>
            </a:r>
            <a:r>
              <a:rPr lang="en-US" sz="1600" i="1">
                <a:solidFill>
                  <a:srgbClr val="FF0000"/>
                </a:solidFill>
                <a:cs typeface="Calibri"/>
              </a:rPr>
              <a:t>million </a:t>
            </a:r>
          </a:p>
          <a:p>
            <a:pPr marL="1146175" lvl="1" indent="-228600">
              <a:buFont typeface="Arial" panose="020B0604020202020204" pitchFamily="34" charset="0"/>
              <a:buChar char="•"/>
            </a:pPr>
            <a:r>
              <a:rPr lang="en-US" sz="1600">
                <a:cs typeface="Calibri"/>
              </a:rPr>
              <a:t>Port of LB Pier B Early Rail Project </a:t>
            </a:r>
          </a:p>
          <a:p>
            <a:pPr marL="918845" lvl="1"/>
            <a:r>
              <a:rPr lang="en-US" sz="1600">
                <a:cs typeface="Calibri"/>
              </a:rPr>
              <a:t>           </a:t>
            </a:r>
            <a:r>
              <a:rPr lang="en-US" sz="1600" i="1">
                <a:solidFill>
                  <a:srgbClr val="FF0000"/>
                </a:solidFill>
                <a:cs typeface="Calibri"/>
              </a:rPr>
              <a:t>Recommended for </a:t>
            </a:r>
            <a:r>
              <a:rPr lang="en-US" sz="1600" b="1" i="1">
                <a:solidFill>
                  <a:srgbClr val="FF0000"/>
                </a:solidFill>
                <a:cs typeface="Calibri"/>
              </a:rPr>
              <a:t>$70.442 </a:t>
            </a:r>
            <a:r>
              <a:rPr lang="en-US" sz="1600" i="1">
                <a:solidFill>
                  <a:srgbClr val="FF0000"/>
                </a:solidFill>
                <a:cs typeface="Calibri"/>
              </a:rPr>
              <a:t>million</a:t>
            </a:r>
          </a:p>
          <a:p>
            <a:endParaRPr lang="en-US">
              <a:cs typeface="Calibri"/>
            </a:endParaRPr>
          </a:p>
          <a:p>
            <a:r>
              <a:rPr lang="en-US" b="1" u="sng">
                <a:cs typeface="Calibri"/>
              </a:rPr>
              <a:t>California Transportation Agency </a:t>
            </a:r>
          </a:p>
          <a:p>
            <a:r>
              <a:rPr lang="en-US">
                <a:cs typeface="Calibri"/>
              </a:rPr>
              <a:t>Port and Freight Infrastructure Program (Announcement TBD)</a:t>
            </a:r>
          </a:p>
          <a:p>
            <a:r>
              <a:rPr lang="en-US" sz="1800"/>
              <a:t>	</a:t>
            </a:r>
            <a:r>
              <a:rPr lang="en-US" sz="1600"/>
              <a:t>POLB/POLA seeking state Port &amp; Freight Infrastructure Program funds – </a:t>
            </a:r>
            <a:r>
              <a:rPr lang="en-US" sz="1600" b="1"/>
              <a:t>$840 M available for Southern California </a:t>
            </a:r>
            <a:endParaRPr lang="en-US" sz="1600" b="1">
              <a:cs typeface="Calibri"/>
            </a:endParaRPr>
          </a:p>
          <a:p>
            <a:endParaRPr lang="en-US">
              <a:cs typeface="Calibri"/>
            </a:endParaRPr>
          </a:p>
          <a:p>
            <a:r>
              <a:rPr lang="en-US" sz="1800" b="1" u="sng"/>
              <a:t>Awards</a:t>
            </a:r>
            <a:r>
              <a:rPr lang="en-US" sz="1800" b="1"/>
              <a:t>: </a:t>
            </a:r>
            <a:r>
              <a:rPr lang="en-US" sz="1800"/>
              <a:t>To date, </a:t>
            </a:r>
            <a:r>
              <a:rPr lang="en-US" sz="1800" b="1"/>
              <a:t>$116.24 M</a:t>
            </a:r>
            <a:r>
              <a:rPr lang="en-US" sz="1800"/>
              <a:t> awarded to LB-ELA projects since May 2022</a:t>
            </a:r>
            <a:r>
              <a:rPr lang="en-US"/>
              <a:t> </a:t>
            </a:r>
            <a:endParaRPr lang="en-US" sz="1800">
              <a:cs typeface="Calibri"/>
            </a:endParaRPr>
          </a:p>
          <a:p>
            <a:pPr marL="688975" indent="-342900">
              <a:buFont typeface="Arial" panose="020B0604020202020204" pitchFamily="34" charset="0"/>
              <a:buChar char="•"/>
            </a:pPr>
            <a:r>
              <a:rPr lang="en-US" sz="1600"/>
              <a:t>$30.0 M – Reconnecting Communities – W. Shoreline Drive (Long Beach) </a:t>
            </a:r>
            <a:endParaRPr lang="en-US" sz="1600">
              <a:cs typeface="Calibri"/>
            </a:endParaRPr>
          </a:p>
          <a:p>
            <a:pPr marL="688975" indent="-342900">
              <a:buFont typeface="Arial" panose="020B0604020202020204" pitchFamily="34" charset="0"/>
              <a:buChar char="•"/>
            </a:pPr>
            <a:r>
              <a:rPr lang="en-US" sz="1600"/>
              <a:t>$30.14 M – Port Infrastructure Development Prog. – Mid. Harbor Terminal ZE Conversion Project </a:t>
            </a:r>
            <a:endParaRPr lang="en-US" sz="1600">
              <a:cs typeface="Calibri"/>
            </a:endParaRPr>
          </a:p>
          <a:p>
            <a:pPr marL="688975" indent="-342900">
              <a:buFont typeface="Arial" panose="020B0604020202020204" pitchFamily="34" charset="0"/>
              <a:buChar char="•"/>
            </a:pPr>
            <a:r>
              <a:rPr lang="en-US" sz="1600"/>
              <a:t>$56.1 M – State Active Transportation Program (ATP) – Five projects awarded</a:t>
            </a:r>
            <a:endParaRPr lang="en-US" sz="1600">
              <a:cs typeface="Calibri"/>
            </a:endParaRPr>
          </a:p>
        </p:txBody>
      </p:sp>
    </p:spTree>
    <p:extLst>
      <p:ext uri="{BB962C8B-B14F-4D97-AF65-F5344CB8AC3E}">
        <p14:creationId xmlns:p14="http://schemas.microsoft.com/office/powerpoint/2010/main" val="37886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Recently Completed and Upcoming Opportunities </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nvGraphicFramePr>
        <p:xfrm>
          <a:off x="6327592" y="1062395"/>
          <a:ext cx="5864408" cy="578741"/>
        </p:xfrm>
        <a:graphic>
          <a:graphicData uri="http://schemas.openxmlformats.org/drawingml/2006/table">
            <a:tbl>
              <a:tblPr firstRow="1" firstCol="1" bandRow="1"/>
              <a:tblGrid>
                <a:gridCol w="775295">
                  <a:extLst>
                    <a:ext uri="{9D8B030D-6E8A-4147-A177-3AD203B41FA5}">
                      <a16:colId xmlns:a16="http://schemas.microsoft.com/office/drawing/2014/main" val="4270607320"/>
                    </a:ext>
                  </a:extLst>
                </a:gridCol>
                <a:gridCol w="5089113">
                  <a:extLst>
                    <a:ext uri="{9D8B030D-6E8A-4147-A177-3AD203B41FA5}">
                      <a16:colId xmlns:a16="http://schemas.microsoft.com/office/drawing/2014/main" val="1438370606"/>
                    </a:ext>
                  </a:extLst>
                </a:gridCol>
              </a:tblGrid>
              <a:tr h="89262">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285750" marR="91440" lvl="1" indent="0" algn="l" defTabSz="914400" rtl="0" eaLnBrk="1" latinLnBrk="0" hangingPunct="1">
                        <a:spcBef>
                          <a:spcPts val="0"/>
                        </a:spcBef>
                        <a:spcAft>
                          <a:spcPts val="0"/>
                        </a:spcAft>
                        <a:buNone/>
                        <a:tabLst/>
                        <a:defRPr/>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02760162"/>
                  </a:ext>
                </a:extLst>
              </a:tr>
              <a:tr h="334901">
                <a:tc>
                  <a:txBody>
                    <a:bodyPr/>
                    <a:lstStyle/>
                    <a:p>
                      <a:pPr marL="0" marR="0">
                        <a:spcBef>
                          <a:spcPts val="0"/>
                        </a:spcBef>
                        <a:spcAft>
                          <a:spcPts val="0"/>
                        </a:spcAft>
                      </a:pPr>
                      <a:endParaRPr lang="en-US" sz="1600" b="1">
                        <a:solidFill>
                          <a:schemeClr val="tx1"/>
                        </a:solidFill>
                        <a:effectLst/>
                        <a:latin typeface="Calibri"/>
                        <a:ea typeface="Yu Mincho"/>
                        <a:cs typeface="Arial"/>
                      </a:endParaRPr>
                    </a:p>
                  </a:txBody>
                  <a:tcPr marL="42098" marR="42098" marT="0" marB="0">
                    <a:lnL>
                      <a:noFill/>
                    </a:lnL>
                    <a:lnR>
                      <a:noFill/>
                    </a:lnR>
                    <a:lnT>
                      <a:noFill/>
                    </a:lnT>
                    <a:lnB>
                      <a:noFill/>
                    </a:lnB>
                  </a:tcPr>
                </a:tc>
                <a:tc>
                  <a:txBody>
                    <a:bodyPr/>
                    <a:lstStyle/>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
        <p:nvSpPr>
          <p:cNvPr id="3" name="TextBox 2">
            <a:extLst>
              <a:ext uri="{FF2B5EF4-FFF2-40B4-BE49-F238E27FC236}">
                <a16:creationId xmlns:a16="http://schemas.microsoft.com/office/drawing/2014/main" id="{1A64376F-B4BB-5178-A584-943DCE91BB06}"/>
              </a:ext>
            </a:extLst>
          </p:cNvPr>
          <p:cNvSpPr txBox="1"/>
          <p:nvPr/>
        </p:nvSpPr>
        <p:spPr>
          <a:xfrm>
            <a:off x="341168" y="1519331"/>
            <a:ext cx="11486256" cy="3600986"/>
          </a:xfrm>
          <a:prstGeom prst="rect">
            <a:avLst/>
          </a:prstGeom>
          <a:noFill/>
          <a:ln>
            <a:noFill/>
          </a:ln>
        </p:spPr>
        <p:txBody>
          <a:bodyPr wrap="square" lIns="91440" tIns="45720" rIns="91440" bIns="45720" rtlCol="0" anchor="t">
            <a:spAutoFit/>
          </a:bodyPr>
          <a:lstStyle/>
          <a:p>
            <a:pPr marL="0" lvl="1">
              <a:defRPr/>
            </a:pPr>
            <a:r>
              <a:rPr lang="en-US" sz="2000" b="1">
                <a:solidFill>
                  <a:srgbClr val="00B4BD"/>
                </a:solidFill>
                <a:cs typeface="Calibri"/>
              </a:rPr>
              <a:t>Federal Charging and Fueling Infrastructure (CFI) Discretionary Grant Program</a:t>
            </a:r>
          </a:p>
          <a:p>
            <a:pPr marL="0" lvl="1">
              <a:defRPr/>
            </a:pPr>
            <a:r>
              <a:rPr lang="en-US" sz="2000" b="1">
                <a:cs typeface="Calibri"/>
              </a:rPr>
              <a:t>	</a:t>
            </a:r>
            <a:r>
              <a:rPr lang="en-US" sz="2000">
                <a:cs typeface="Calibri"/>
              </a:rPr>
              <a:t>Tri-state application submitted by the CEC/Caltrans joint team on June 13</a:t>
            </a:r>
            <a:r>
              <a:rPr lang="en-US" sz="2000" baseline="30000">
                <a:cs typeface="Calibri"/>
              </a:rPr>
              <a:t>th</a:t>
            </a:r>
            <a:endParaRPr lang="en-US" sz="2000">
              <a:cs typeface="Calibri"/>
            </a:endParaRPr>
          </a:p>
          <a:p>
            <a:pPr marL="0" lvl="1">
              <a:defRPr/>
            </a:pPr>
            <a:r>
              <a:rPr lang="en-US" sz="2000">
                <a:cs typeface="Calibri"/>
              </a:rPr>
              <a:t>	Over 100 support letters received</a:t>
            </a:r>
          </a:p>
          <a:p>
            <a:pPr marL="0" lvl="1">
              <a:defRPr/>
            </a:pPr>
            <a:r>
              <a:rPr lang="en-US" sz="2000">
                <a:cs typeface="Calibri"/>
              </a:rPr>
              <a:t>	Support letter template is available if interested in submitting</a:t>
            </a:r>
          </a:p>
          <a:p>
            <a:pPr lvl="1">
              <a:defRPr/>
            </a:pPr>
            <a:endParaRPr lang="en-US" sz="2000">
              <a:cs typeface="Calibri"/>
            </a:endParaRPr>
          </a:p>
          <a:p>
            <a:pPr marL="0" lvl="1">
              <a:defRPr/>
            </a:pPr>
            <a:r>
              <a:rPr lang="en-US" sz="2000" b="1">
                <a:solidFill>
                  <a:srgbClr val="00B4BD"/>
                </a:solidFill>
                <a:cs typeface="Calibri"/>
              </a:rPr>
              <a:t>Partnership with MSRC</a:t>
            </a:r>
          </a:p>
          <a:p>
            <a:pPr marL="0" lvl="1">
              <a:defRPr/>
            </a:pPr>
            <a:r>
              <a:rPr lang="en-US" sz="2000">
                <a:cs typeface="Calibri"/>
              </a:rPr>
              <a:t>	Key to advancing shovel-ready projects within the Corridor </a:t>
            </a:r>
          </a:p>
          <a:p>
            <a:pPr marL="0" lvl="1">
              <a:defRPr/>
            </a:pPr>
            <a:r>
              <a:rPr lang="en-US" sz="2000">
                <a:cs typeface="Calibri"/>
              </a:rPr>
              <a:t>	Key to pursuing upcoming funding opportunities for these near-term projects </a:t>
            </a:r>
          </a:p>
          <a:p>
            <a:pPr marL="800100" lvl="1" indent="-342900">
              <a:buFont typeface="Wingdings"/>
              <a:buChar char="Ø"/>
              <a:defRPr/>
            </a:pPr>
            <a:r>
              <a:rPr lang="en-US" sz="2000">
                <a:cs typeface="Calibri"/>
              </a:rPr>
              <a:t>State SB1 Trade Corridor Enhancement Program </a:t>
            </a:r>
            <a:r>
              <a:rPr lang="en-US" sz="2000">
                <a:ea typeface="+mn-lt"/>
                <a:cs typeface="+mn-lt"/>
              </a:rPr>
              <a:t>(TCEP) </a:t>
            </a:r>
            <a:r>
              <a:rPr lang="en-US" sz="2000">
                <a:cs typeface="Calibri"/>
              </a:rPr>
              <a:t>FY2024 cycle and FY2026</a:t>
            </a:r>
          </a:p>
          <a:p>
            <a:pPr marL="800100" lvl="1" indent="-342900">
              <a:buFont typeface="Wingdings"/>
              <a:buChar char="Ø"/>
              <a:defRPr/>
            </a:pPr>
            <a:r>
              <a:rPr lang="en-US" sz="2000">
                <a:cs typeface="Calibri"/>
              </a:rPr>
              <a:t>Federal Infrastructure for Rebuilding America (INFRA) program, future CFI cycles</a:t>
            </a:r>
          </a:p>
          <a:p>
            <a:pPr lvl="1">
              <a:defRPr/>
            </a:pPr>
            <a:endParaRPr lang="en-US" sz="800">
              <a:cs typeface="Calibri"/>
            </a:endParaRPr>
          </a:p>
          <a:p>
            <a:pPr>
              <a:defRPr/>
            </a:pPr>
            <a:endParaRPr lang="en-US" sz="2000">
              <a:cs typeface="Calibri"/>
            </a:endParaRPr>
          </a:p>
        </p:txBody>
      </p:sp>
    </p:spTree>
    <p:extLst>
      <p:ext uri="{BB962C8B-B14F-4D97-AF65-F5344CB8AC3E}">
        <p14:creationId xmlns:p14="http://schemas.microsoft.com/office/powerpoint/2010/main" val="33332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7305" y="2077276"/>
            <a:ext cx="12172405" cy="1323439"/>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Agenda Item #6: ZET Program as a Catalyst for</a:t>
            </a:r>
            <a:br>
              <a:rPr lang="en-US" sz="4000" b="1">
                <a:ea typeface="+mn-lt"/>
                <a:cs typeface="+mn-lt"/>
              </a:rPr>
            </a:br>
            <a:r>
              <a:rPr lang="en-US" sz="4000" b="1">
                <a:solidFill>
                  <a:schemeClr val="bg1"/>
                </a:solidFill>
                <a:ea typeface="+mn-lt"/>
                <a:cs typeface="+mn-lt"/>
              </a:rPr>
              <a:t>Workforce Development &amp; Job Training</a:t>
            </a:r>
            <a:endParaRPr lang="en-US" sz="4000">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2986347" y="3409260"/>
            <a:ext cx="6364101" cy="1785104"/>
          </a:xfrm>
          <a:prstGeom prst="rect">
            <a:avLst/>
          </a:prstGeom>
          <a:noFill/>
        </p:spPr>
        <p:txBody>
          <a:bodyPr wrap="square" lIns="91440" tIns="45720" rIns="91440" bIns="45720" rtlCol="0" anchor="t">
            <a:spAutoFit/>
          </a:bodyPr>
          <a:lstStyle/>
          <a:p>
            <a:pPr marL="285750" indent="-285750" defTabSz="914400">
              <a:buFont typeface="Arial"/>
              <a:buChar char="•"/>
              <a:defRPr/>
            </a:pPr>
            <a:endParaRPr lang="en-US" sz="2000" b="1">
              <a:solidFill>
                <a:schemeClr val="bg1"/>
              </a:solidFill>
              <a:ea typeface="Yu Mincho"/>
              <a:cs typeface="Calibri"/>
            </a:endParaRPr>
          </a:p>
          <a:p>
            <a:pPr marL="800100" lvl="1" indent="-342900" defTabSz="914400">
              <a:buAutoNum type="romanLcPeriod"/>
              <a:defRPr/>
            </a:pPr>
            <a:r>
              <a:rPr lang="en-US">
                <a:solidFill>
                  <a:schemeClr val="bg1"/>
                </a:solidFill>
                <a:ea typeface="Yu Mincho"/>
                <a:cs typeface="Calibri"/>
              </a:rPr>
              <a:t>Lessons learned from May panel discussions</a:t>
            </a:r>
          </a:p>
          <a:p>
            <a:pPr marL="800100" lvl="1" indent="-342900" defTabSz="914400">
              <a:buAutoNum type="romanLcPeriod"/>
              <a:defRPr/>
            </a:pPr>
            <a:r>
              <a:rPr lang="en-US">
                <a:solidFill>
                  <a:schemeClr val="bg1"/>
                </a:solidFill>
                <a:ea typeface="Yu Mincho"/>
                <a:cs typeface="Calibri"/>
              </a:rPr>
              <a:t>Identify Metro’s role in supporting workforce investment</a:t>
            </a:r>
          </a:p>
          <a:p>
            <a:pPr marL="800100" lvl="1" indent="-342900" defTabSz="914400">
              <a:buAutoNum type="romanLcPeriod"/>
              <a:defRPr/>
            </a:pPr>
            <a:r>
              <a:rPr lang="en-US">
                <a:solidFill>
                  <a:schemeClr val="bg1"/>
                </a:solidFill>
                <a:ea typeface="Yu Mincho"/>
                <a:cs typeface="Calibri"/>
              </a:rPr>
              <a:t>Collaborate with partners to establish workforce development outreach strategy</a:t>
            </a:r>
          </a:p>
          <a:p>
            <a:pPr marL="800100" lvl="1" indent="-342900" defTabSz="914400">
              <a:buAutoNum type="romanLcPeriod"/>
              <a:defRPr/>
            </a:pPr>
            <a:r>
              <a:rPr lang="en-US">
                <a:solidFill>
                  <a:schemeClr val="bg1"/>
                </a:solidFill>
                <a:ea typeface="Yu Mincho"/>
                <a:cs typeface="Calibri"/>
              </a:rPr>
              <a:t>Working Group Discussion</a:t>
            </a:r>
            <a:endParaRPr lang="en-US">
              <a:solidFill>
                <a:schemeClr val="bg1"/>
              </a:solidFill>
              <a:cs typeface="Calibri" panose="020F0502020204030204"/>
            </a:endParaRPr>
          </a:p>
        </p:txBody>
      </p:sp>
    </p:spTree>
    <p:extLst>
      <p:ext uri="{BB962C8B-B14F-4D97-AF65-F5344CB8AC3E}">
        <p14:creationId xmlns:p14="http://schemas.microsoft.com/office/powerpoint/2010/main" val="2034256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46</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3B597E"/>
              </a:solidFill>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3689102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5"/>
            <a:ext cx="11624762" cy="179416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47</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Principle 5</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569660"/>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Workforce Development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t</a:t>
            </a:r>
            <a:r>
              <a:rPr lang="en-US" sz="2800" u="none" strike="noStrike" noProof="0">
                <a:solidFill>
                  <a:schemeClr val="bg1"/>
                </a:solidFill>
              </a:rPr>
              <a:t>hat ensures community benefits and access to opportunity through the pursuit and implementation of ZE Technology.</a:t>
            </a:r>
            <a:endParaRPr lang="en-US" sz="4000" u="none" strike="sngStrike" noProof="0">
              <a:solidFill>
                <a:schemeClr val="bg1"/>
              </a:solidFill>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235338"/>
            <a:ext cx="11327961" cy="2400657"/>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a:t>
            </a:r>
            <a:r>
              <a:rPr lang="en-US" sz="2400">
                <a:effectLst/>
                <a:latin typeface="Calibri"/>
                <a:ea typeface="Calibri"/>
                <a:cs typeface="Arial"/>
              </a:rPr>
              <a:t>with regional and community </a:t>
            </a:r>
            <a:r>
              <a:rPr lang="en-US" sz="2400">
                <a:latin typeface="Calibri"/>
                <a:ea typeface="Calibri"/>
                <a:cs typeface="Arial"/>
              </a:rPr>
              <a:t>partners</a:t>
            </a:r>
            <a:r>
              <a:rPr lang="en-US" sz="2400">
                <a:effectLst/>
                <a:latin typeface="Calibri"/>
                <a:ea typeface="Calibri"/>
                <a:cs typeface="Arial"/>
              </a:rPr>
              <a:t> to </a:t>
            </a:r>
            <a:r>
              <a:rPr lang="en-US" sz="2400" b="1">
                <a:solidFill>
                  <a:schemeClr val="accent3"/>
                </a:solidFill>
                <a:effectLst/>
                <a:latin typeface="Calibri"/>
                <a:ea typeface="Calibri"/>
                <a:cs typeface="Arial"/>
              </a:rPr>
              <a:t>understand job training and workforce needs</a:t>
            </a:r>
            <a:r>
              <a:rPr lang="en-US" sz="2400">
                <a:effectLst/>
                <a:latin typeface="Calibri"/>
                <a:ea typeface="Calibri"/>
                <a:cs typeface="Arial"/>
              </a:rPr>
              <a:t> related to ZET. </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Work with labor partners to pursue </a:t>
            </a:r>
            <a:r>
              <a:rPr lang="en-US" sz="2400" b="1">
                <a:solidFill>
                  <a:schemeClr val="accent3"/>
                </a:solidFill>
                <a:latin typeface="Calibri"/>
                <a:ea typeface="Calibri"/>
                <a:cs typeface="Arial"/>
              </a:rPr>
              <a:t>local and targeted hire</a:t>
            </a:r>
            <a:r>
              <a:rPr lang="en-US" sz="2400">
                <a:latin typeface="Calibri"/>
                <a:ea typeface="Calibri"/>
                <a:cs typeface="Arial"/>
              </a:rPr>
              <a:t> opportunities.</a:t>
            </a:r>
          </a:p>
          <a:p>
            <a:pPr marL="342900" indent="-342900" defTabSz="914400" eaLnBrk="0" fontAlgn="base" hangingPunct="0">
              <a:spcAft>
                <a:spcPts val="1200"/>
              </a:spcAft>
              <a:buFont typeface="Calibri" panose="020F0502020204030204" pitchFamily="34" charset="0"/>
              <a:buChar char="&gt;"/>
            </a:pPr>
            <a:r>
              <a:rPr lang="en-US" sz="2400">
                <a:latin typeface="Calibri"/>
                <a:ea typeface="Calibri"/>
                <a:cs typeface="Arial"/>
              </a:rPr>
              <a:t>Increase</a:t>
            </a:r>
            <a:r>
              <a:rPr lang="en-US" sz="2400">
                <a:effectLst/>
                <a:latin typeface="Calibri"/>
                <a:ea typeface="Calibri"/>
                <a:cs typeface="Arial"/>
              </a:rPr>
              <a:t> </a:t>
            </a:r>
            <a:r>
              <a:rPr lang="en-US" sz="2400" b="1">
                <a:solidFill>
                  <a:schemeClr val="accent3"/>
                </a:solidFill>
                <a:effectLst/>
                <a:latin typeface="Calibri"/>
                <a:ea typeface="Calibri"/>
                <a:cs typeface="Arial"/>
              </a:rPr>
              <a:t>community access to quality job opportunities </a:t>
            </a:r>
            <a:r>
              <a:rPr lang="en-US" sz="2400">
                <a:effectLst/>
                <a:latin typeface="Calibri"/>
                <a:ea typeface="Calibri"/>
                <a:cs typeface="Arial"/>
              </a:rPr>
              <a:t>that pay living wages.</a:t>
            </a:r>
          </a:p>
          <a:p>
            <a:pPr marL="342900" indent="-342900" defTabSz="914400" eaLnBrk="0" fontAlgn="base" hangingPunct="0">
              <a:spcAft>
                <a:spcPts val="1200"/>
              </a:spcAft>
              <a:buFont typeface="Calibri" panose="020F0502020204030204" pitchFamily="34" charset="0"/>
              <a:buChar char="&gt;"/>
            </a:pPr>
            <a:r>
              <a:rPr lang="en-US" sz="2400">
                <a:latin typeface="Calibri"/>
                <a:ea typeface="MS PGothic" panose="020B0600070205080204" pitchFamily="34" charset="-128"/>
                <a:cs typeface="Arial"/>
              </a:rPr>
              <a:t>Coordinate with </a:t>
            </a:r>
            <a:r>
              <a:rPr lang="en-US" sz="2400" b="1">
                <a:solidFill>
                  <a:schemeClr val="accent3"/>
                </a:solidFill>
                <a:latin typeface="Calibri"/>
                <a:ea typeface="MS PGothic" panose="020B0600070205080204" pitchFamily="34" charset="-128"/>
                <a:cs typeface="Arial"/>
              </a:rPr>
              <a:t>existing workforce development </a:t>
            </a:r>
            <a:r>
              <a:rPr lang="en-US" sz="2400">
                <a:latin typeface="Calibri"/>
                <a:ea typeface="MS PGothic" panose="020B0600070205080204" pitchFamily="34" charset="-128"/>
                <a:cs typeface="Arial"/>
              </a:rPr>
              <a:t>programs.</a:t>
            </a:r>
            <a:endParaRPr lang="en-US" sz="2400">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64217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408829" y="247520"/>
            <a:ext cx="9563793" cy="429145"/>
          </a:xfrm>
        </p:spPr>
        <p:txBody>
          <a:bodyPr/>
          <a:lstStyle/>
          <a:p>
            <a:r>
              <a:rPr lang="en-US" sz="2400">
                <a:cs typeface="Calibri"/>
              </a:rPr>
              <a:t>Scaling Beyond Pilot Projects - Lessons Learned in Developing Charging/Fueling Infrastructure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8420252" y="4706066"/>
            <a:ext cx="3353368" cy="976559"/>
            <a:chOff x="4009240" y="2870778"/>
            <a:chExt cx="4729309" cy="569350"/>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15326"/>
            </a:xfrm>
            <a:prstGeom prst="rect">
              <a:avLst/>
            </a:prstGeom>
            <a:noFill/>
          </p:spPr>
          <p:txBody>
            <a:bodyPr wrap="square" lIns="91440" tIns="45720" rIns="91440" bIns="45720" rtlCol="0" anchor="t">
              <a:spAutoFit/>
            </a:bodyPr>
            <a:lstStyle/>
            <a:p>
              <a:pPr>
                <a:defRPr/>
              </a:pPr>
              <a:r>
                <a:rPr lang="en-US" b="1">
                  <a:solidFill>
                    <a:srgbClr val="000000"/>
                  </a:solidFill>
                  <a:latin typeface="Calibri" panose="020F0502020204030204"/>
                </a:rPr>
                <a:t>Jacob Goldberg</a:t>
              </a:r>
              <a:endParaRPr lang="en-US" sz="1400"/>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5"/>
              <a:ext cx="4729309" cy="340933"/>
            </a:xfrm>
            <a:prstGeom prst="rect">
              <a:avLst/>
            </a:prstGeom>
            <a:noFill/>
          </p:spPr>
          <p:txBody>
            <a:bodyPr wrap="square" lIns="91440" tIns="45720" rIns="91440" bIns="45720" rtlCol="0" anchor="t">
              <a:spAutoFit/>
            </a:bodyPr>
            <a:lstStyle/>
            <a:p>
              <a:pPr>
                <a:defRPr/>
              </a:pPr>
              <a:r>
                <a:rPr lang="en-US" sz="1600">
                  <a:latin typeface="Calibri" panose="020F0502020204030204"/>
                  <a:cs typeface="Calibri"/>
                </a:rPr>
                <a:t>Environmental Specialist</a:t>
              </a:r>
            </a:p>
            <a:p>
              <a:pPr>
                <a:defRPr/>
              </a:pPr>
              <a:r>
                <a:rPr lang="en-US" sz="1600" i="1">
                  <a:latin typeface="Calibri" panose="020F0502020204030204"/>
                  <a:cs typeface="Calibri"/>
                </a:rPr>
                <a:t>Port of Los Angeles</a:t>
              </a:r>
              <a:endParaRPr lang="en-US" sz="1600">
                <a:latin typeface="Calibri" panose="020F0502020204030204"/>
                <a:cs typeface="Calibri"/>
              </a:endParaRPr>
            </a:p>
          </p:txBody>
        </p:sp>
      </p:grpSp>
      <p:grpSp>
        <p:nvGrpSpPr>
          <p:cNvPr id="6" name="Group 5">
            <a:extLst>
              <a:ext uri="{FF2B5EF4-FFF2-40B4-BE49-F238E27FC236}">
                <a16:creationId xmlns:a16="http://schemas.microsoft.com/office/drawing/2014/main" id="{B3D4391D-42C0-8D7E-1E29-3308D6223E12}"/>
              </a:ext>
            </a:extLst>
          </p:cNvPr>
          <p:cNvGrpSpPr/>
          <p:nvPr/>
        </p:nvGrpSpPr>
        <p:grpSpPr>
          <a:xfrm>
            <a:off x="4450942" y="4706785"/>
            <a:ext cx="3353368" cy="1253558"/>
            <a:chOff x="4009240" y="2870778"/>
            <a:chExt cx="4729309" cy="730846"/>
          </a:xfrm>
        </p:grpSpPr>
        <p:sp>
          <p:nvSpPr>
            <p:cNvPr id="7" name="TextBox 6">
              <a:extLst>
                <a:ext uri="{FF2B5EF4-FFF2-40B4-BE49-F238E27FC236}">
                  <a16:creationId xmlns:a16="http://schemas.microsoft.com/office/drawing/2014/main" id="{0F72BC6D-0F36-16ED-8508-95AFBBE6592E}"/>
                </a:ext>
              </a:extLst>
            </p:cNvPr>
            <p:cNvSpPr txBox="1"/>
            <p:nvPr/>
          </p:nvSpPr>
          <p:spPr>
            <a:xfrm>
              <a:off x="4009240" y="2870778"/>
              <a:ext cx="4550983" cy="215327"/>
            </a:xfrm>
            <a:prstGeom prst="rect">
              <a:avLst/>
            </a:prstGeom>
            <a:noFill/>
          </p:spPr>
          <p:txBody>
            <a:bodyPr wrap="square" lIns="91440" tIns="45720" rIns="91440" bIns="45720" rtlCol="0" anchor="t">
              <a:spAutoFit/>
            </a:bodyPr>
            <a:lstStyle/>
            <a:p>
              <a:pPr>
                <a:defRPr/>
              </a:pPr>
              <a:r>
                <a:rPr lang="en-US" b="1">
                  <a:solidFill>
                    <a:srgbClr val="000000"/>
                  </a:solidFill>
                  <a:latin typeface="Calibri" panose="020F0502020204030204"/>
                </a:rPr>
                <a:t>Leela Rao</a:t>
              </a:r>
              <a:endParaRPr lang="en-US" sz="1400"/>
            </a:p>
          </p:txBody>
        </p:sp>
        <p:sp>
          <p:nvSpPr>
            <p:cNvPr id="8" name="TextBox 7">
              <a:extLst>
                <a:ext uri="{FF2B5EF4-FFF2-40B4-BE49-F238E27FC236}">
                  <a16:creationId xmlns:a16="http://schemas.microsoft.com/office/drawing/2014/main" id="{934C324D-9913-37E2-E2B3-2DF20C5A1C92}"/>
                </a:ext>
              </a:extLst>
            </p:cNvPr>
            <p:cNvSpPr txBox="1"/>
            <p:nvPr/>
          </p:nvSpPr>
          <p:spPr>
            <a:xfrm>
              <a:off x="4009240" y="3099195"/>
              <a:ext cx="4729309" cy="502429"/>
            </a:xfrm>
            <a:prstGeom prst="rect">
              <a:avLst/>
            </a:prstGeom>
            <a:noFill/>
          </p:spPr>
          <p:txBody>
            <a:bodyPr wrap="square" lIns="91440" tIns="45720" rIns="91440" bIns="45720" rtlCol="0" anchor="t">
              <a:spAutoFit/>
            </a:bodyPr>
            <a:lstStyle/>
            <a:p>
              <a:pPr>
                <a:defRPr/>
              </a:pPr>
              <a:r>
                <a:rPr lang="en-US" sz="1600">
                  <a:solidFill>
                    <a:srgbClr val="000000"/>
                  </a:solidFill>
                  <a:latin typeface="Calibri" panose="020F0502020204030204"/>
                  <a:cs typeface="Calibri"/>
                </a:rPr>
                <a:t>Environmental Specialist</a:t>
              </a:r>
            </a:p>
            <a:p>
              <a:pPr>
                <a:defRPr/>
              </a:pPr>
              <a:r>
                <a:rPr lang="en-US" sz="1600" i="1">
                  <a:solidFill>
                    <a:srgbClr val="000000"/>
                  </a:solidFill>
                  <a:latin typeface="Calibri" panose="020F0502020204030204"/>
                  <a:cs typeface="Calibri"/>
                </a:rPr>
                <a:t>Port of Long Beach</a:t>
              </a:r>
            </a:p>
            <a:p>
              <a:pPr>
                <a:defRPr/>
              </a:pPr>
              <a:r>
                <a:rPr lang="en-US" sz="1600">
                  <a:cs typeface="Calibri"/>
                </a:rPr>
                <a:t>LB-ELA CP Task Force Member</a:t>
              </a:r>
              <a:endParaRPr lang="en-US" sz="1600" i="1">
                <a:cs typeface="Calibri"/>
              </a:endParaRPr>
            </a:p>
          </p:txBody>
        </p:sp>
      </p:grpSp>
      <p:grpSp>
        <p:nvGrpSpPr>
          <p:cNvPr id="19" name="Group 18">
            <a:extLst>
              <a:ext uri="{FF2B5EF4-FFF2-40B4-BE49-F238E27FC236}">
                <a16:creationId xmlns:a16="http://schemas.microsoft.com/office/drawing/2014/main" id="{22FE8BE1-AB17-41B9-1494-2B4A637F23A6}"/>
              </a:ext>
            </a:extLst>
          </p:cNvPr>
          <p:cNvGrpSpPr/>
          <p:nvPr/>
        </p:nvGrpSpPr>
        <p:grpSpPr>
          <a:xfrm>
            <a:off x="718421" y="4669760"/>
            <a:ext cx="2357929" cy="1233670"/>
            <a:chOff x="4009240" y="2870778"/>
            <a:chExt cx="5582213" cy="712903"/>
          </a:xfrm>
        </p:grpSpPr>
        <p:sp>
          <p:nvSpPr>
            <p:cNvPr id="13" name="TextBox 12">
              <a:extLst>
                <a:ext uri="{FF2B5EF4-FFF2-40B4-BE49-F238E27FC236}">
                  <a16:creationId xmlns:a16="http://schemas.microsoft.com/office/drawing/2014/main" id="{2183F73C-C06A-371D-25D8-CF4B2E3A89C1}"/>
                </a:ext>
              </a:extLst>
            </p:cNvPr>
            <p:cNvSpPr txBox="1"/>
            <p:nvPr/>
          </p:nvSpPr>
          <p:spPr>
            <a:xfrm>
              <a:off x="4009240" y="2870778"/>
              <a:ext cx="4550983" cy="215326"/>
            </a:xfrm>
            <a:prstGeom prst="rect">
              <a:avLst/>
            </a:prstGeom>
            <a:noFill/>
          </p:spPr>
          <p:txBody>
            <a:bodyPr wrap="square" lIns="91440" tIns="45720" rIns="91440" bIns="45720" rtlCol="0" anchor="t">
              <a:spAutoFit/>
            </a:bodyPr>
            <a:lstStyle/>
            <a:p>
              <a:pPr>
                <a:defRPr/>
              </a:pPr>
              <a:r>
                <a:rPr lang="en-US" b="1" err="1">
                  <a:solidFill>
                    <a:srgbClr val="000000"/>
                  </a:solidFill>
                  <a:latin typeface="Calibri" panose="020F0502020204030204"/>
                </a:rPr>
                <a:t>Seungbum</a:t>
              </a:r>
              <a:r>
                <a:rPr lang="en-US" b="1">
                  <a:solidFill>
                    <a:srgbClr val="000000"/>
                  </a:solidFill>
                  <a:latin typeface="Calibri" panose="020F0502020204030204"/>
                </a:rPr>
                <a:t> Ha</a:t>
              </a:r>
              <a:endParaRPr lang="en-US" b="1">
                <a:cs typeface="Calibri"/>
              </a:endParaRPr>
            </a:p>
          </p:txBody>
        </p:sp>
        <p:sp>
          <p:nvSpPr>
            <p:cNvPr id="15" name="TextBox 14">
              <a:extLst>
                <a:ext uri="{FF2B5EF4-FFF2-40B4-BE49-F238E27FC236}">
                  <a16:creationId xmlns:a16="http://schemas.microsoft.com/office/drawing/2014/main" id="{885C5E70-05F9-7373-923B-8124FAF77599}"/>
                </a:ext>
              </a:extLst>
            </p:cNvPr>
            <p:cNvSpPr txBox="1"/>
            <p:nvPr/>
          </p:nvSpPr>
          <p:spPr>
            <a:xfrm>
              <a:off x="4009240" y="3099196"/>
              <a:ext cx="5582213" cy="484485"/>
            </a:xfrm>
            <a:prstGeom prst="rect">
              <a:avLst/>
            </a:prstGeom>
            <a:noFill/>
          </p:spPr>
          <p:txBody>
            <a:bodyPr wrap="square" lIns="91440" tIns="45720" rIns="91440" bIns="45720" rtlCol="0" anchor="t">
              <a:spAutoFit/>
            </a:bodyPr>
            <a:lstStyle/>
            <a:p>
              <a:pPr>
                <a:defRPr/>
              </a:pPr>
              <a:r>
                <a:rPr lang="en-US" sz="1600">
                  <a:highlight>
                    <a:srgbClr val="FFFFFF"/>
                  </a:highlight>
                  <a:latin typeface="Calibri" panose="020F0502020204030204"/>
                  <a:cs typeface="Calibri"/>
                </a:rPr>
                <a:t>Program Supervisor – </a:t>
              </a:r>
              <a:br>
                <a:rPr lang="en-US" sz="1600">
                  <a:highlight>
                    <a:srgbClr val="FFFFFF"/>
                  </a:highlight>
                  <a:latin typeface="Calibri" panose="020F0502020204030204"/>
                  <a:cs typeface="Calibri"/>
                </a:rPr>
              </a:br>
              <a:r>
                <a:rPr lang="en-US" sz="1600">
                  <a:highlight>
                    <a:srgbClr val="FFFFFF"/>
                  </a:highlight>
                  <a:latin typeface="Calibri" panose="020F0502020204030204"/>
                  <a:cs typeface="Calibri"/>
                </a:rPr>
                <a:t>Electric &amp; Hybrid Vehicles </a:t>
              </a:r>
              <a:endParaRPr lang="en-US" sz="1600">
                <a:latin typeface="Calibri" panose="020F0502020204030204"/>
                <a:cs typeface="Calibri"/>
              </a:endParaRPr>
            </a:p>
            <a:p>
              <a:pPr>
                <a:defRPr/>
              </a:pPr>
              <a:r>
                <a:rPr lang="en-US" sz="1600" i="1">
                  <a:highlight>
                    <a:srgbClr val="FFFFFF"/>
                  </a:highlight>
                  <a:latin typeface="Calibri" panose="020F0502020204030204"/>
                  <a:cs typeface="Calibri"/>
                </a:rPr>
                <a:t>South Coast Air Quality Management District</a:t>
              </a:r>
              <a:endParaRPr lang="en-US" sz="1600">
                <a:cs typeface="Calibri"/>
              </a:endParaRPr>
            </a:p>
          </p:txBody>
        </p:sp>
      </p:grpSp>
      <p:pic>
        <p:nvPicPr>
          <p:cNvPr id="3" name="Picture 8">
            <a:extLst>
              <a:ext uri="{FF2B5EF4-FFF2-40B4-BE49-F238E27FC236}">
                <a16:creationId xmlns:a16="http://schemas.microsoft.com/office/drawing/2014/main" id="{C0274093-219F-3E07-2B74-15825E4ADD73}"/>
              </a:ext>
            </a:extLst>
          </p:cNvPr>
          <p:cNvPicPr>
            <a:picLocks noChangeAspect="1"/>
          </p:cNvPicPr>
          <p:nvPr/>
        </p:nvPicPr>
        <p:blipFill rotWithShape="1">
          <a:blip r:embed="rId3"/>
          <a:srcRect l="11940" r="8955" b="5970"/>
          <a:stretch/>
        </p:blipFill>
        <p:spPr>
          <a:xfrm>
            <a:off x="4602480" y="1662792"/>
            <a:ext cx="2289744" cy="27318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9" descr="A picture containing person, person, suit, wearing&#10;&#10;Description automatically generated">
            <a:extLst>
              <a:ext uri="{FF2B5EF4-FFF2-40B4-BE49-F238E27FC236}">
                <a16:creationId xmlns:a16="http://schemas.microsoft.com/office/drawing/2014/main" id="{68C07584-5901-5C26-DEDC-C81591392FDD}"/>
              </a:ext>
            </a:extLst>
          </p:cNvPr>
          <p:cNvPicPr>
            <a:picLocks noChangeAspect="1"/>
          </p:cNvPicPr>
          <p:nvPr/>
        </p:nvPicPr>
        <p:blipFill rotWithShape="1">
          <a:blip r:embed="rId4"/>
          <a:srcRect l="9353" r="11443" b="5590"/>
          <a:stretch/>
        </p:blipFill>
        <p:spPr>
          <a:xfrm>
            <a:off x="8501741" y="1556658"/>
            <a:ext cx="2455756" cy="2927302"/>
          </a:xfrm>
          <a:prstGeom prst="rect">
            <a:avLst/>
          </a:prstGeom>
        </p:spPr>
      </p:pic>
      <p:pic>
        <p:nvPicPr>
          <p:cNvPr id="10" name="Picture 13">
            <a:extLst>
              <a:ext uri="{FF2B5EF4-FFF2-40B4-BE49-F238E27FC236}">
                <a16:creationId xmlns:a16="http://schemas.microsoft.com/office/drawing/2014/main" id="{9D556DE7-B36D-5027-2688-1BF3A86C186A}"/>
              </a:ext>
            </a:extLst>
          </p:cNvPr>
          <p:cNvPicPr>
            <a:picLocks noChangeAspect="1"/>
          </p:cNvPicPr>
          <p:nvPr/>
        </p:nvPicPr>
        <p:blipFill rotWithShape="1">
          <a:blip r:embed="rId5"/>
          <a:srcRect t="7463" r="-498" b="3134"/>
          <a:stretch/>
        </p:blipFill>
        <p:spPr>
          <a:xfrm>
            <a:off x="831914" y="1580744"/>
            <a:ext cx="2457446" cy="2909191"/>
          </a:xfrm>
          <a:prstGeom prst="rect">
            <a:avLst/>
          </a:prstGeom>
        </p:spPr>
      </p:pic>
      <p:sp>
        <p:nvSpPr>
          <p:cNvPr id="16" name="Title 1">
            <a:extLst>
              <a:ext uri="{FF2B5EF4-FFF2-40B4-BE49-F238E27FC236}">
                <a16:creationId xmlns:a16="http://schemas.microsoft.com/office/drawing/2014/main" id="{B4D55C52-2173-BE40-85B1-F48C04DC16C4}"/>
              </a:ext>
            </a:extLst>
          </p:cNvPr>
          <p:cNvSpPr txBox="1">
            <a:spLocks/>
          </p:cNvSpPr>
          <p:nvPr/>
        </p:nvSpPr>
        <p:spPr>
          <a:xfrm>
            <a:off x="332629" y="1031291"/>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400">
                <a:solidFill>
                  <a:srgbClr val="00B4BD"/>
                </a:solidFill>
              </a:rPr>
              <a:t>Panelists</a:t>
            </a:r>
            <a:endParaRPr lang="en-US">
              <a:solidFill>
                <a:srgbClr val="00B4BD"/>
              </a:solidFill>
              <a:cs typeface="Calibri"/>
            </a:endParaRPr>
          </a:p>
        </p:txBody>
      </p:sp>
    </p:spTree>
    <p:extLst>
      <p:ext uri="{BB962C8B-B14F-4D97-AF65-F5344CB8AC3E}">
        <p14:creationId xmlns:p14="http://schemas.microsoft.com/office/powerpoint/2010/main" val="1190860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49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400"/>
              <a:t>Scaling Beyond Pilot Projects - Lessons Learned in Developing Charging/Fueling Infrastructure Key Takeaways</a:t>
            </a:r>
            <a:endParaRPr lang="en-US" sz="2400" b="0"/>
          </a:p>
        </p:txBody>
      </p:sp>
      <p:sp>
        <p:nvSpPr>
          <p:cNvPr id="2" name="TextBox 1">
            <a:extLst>
              <a:ext uri="{FF2B5EF4-FFF2-40B4-BE49-F238E27FC236}">
                <a16:creationId xmlns:a16="http://schemas.microsoft.com/office/drawing/2014/main" id="{CBB7B5D1-1A0B-AED4-2C59-F571EDF7DA0B}"/>
              </a:ext>
            </a:extLst>
          </p:cNvPr>
          <p:cNvSpPr txBox="1"/>
          <p:nvPr/>
        </p:nvSpPr>
        <p:spPr>
          <a:xfrm>
            <a:off x="534384" y="1487040"/>
            <a:ext cx="1086640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cs typeface="Calibri" panose="020F0502020204030204"/>
              </a:rPr>
              <a:t>How did you implement or cultivate relationships with Original Equipment Manufacturers (OEMs), fuel providers, Third-Party Logistics (3PLs), and dealerships? </a:t>
            </a:r>
            <a:endParaRPr lang="en-US" sz="2000" b="1">
              <a:cs typeface="Calibri" panose="020F0502020204030204"/>
            </a:endParaRPr>
          </a:p>
          <a:p>
            <a:pPr marL="628650" lvl="1" indent="-171450">
              <a:buFont typeface="Arial,Sans-Serif"/>
              <a:buChar char="•"/>
            </a:pPr>
            <a:r>
              <a:rPr lang="en-US" sz="2000">
                <a:cs typeface="Calibri" panose="020F0502020204030204"/>
              </a:rPr>
              <a:t>Relationships driven by terminal and fleet partners </a:t>
            </a:r>
          </a:p>
          <a:p>
            <a:pPr marL="628650" lvl="1" indent="-171450">
              <a:buFont typeface="Arial,Sans-Serif"/>
              <a:buChar char="•"/>
            </a:pPr>
            <a:r>
              <a:rPr lang="en-US" sz="2000">
                <a:cs typeface="Calibri" panose="020F0502020204030204"/>
              </a:rPr>
              <a:t>Determining what OEM partners were comfortable with; letting them lead the way</a:t>
            </a:r>
            <a:endParaRPr lang="en-US">
              <a:cs typeface="Calibri" panose="020F0502020204030204"/>
            </a:endParaRPr>
          </a:p>
          <a:p>
            <a:pPr lvl="1"/>
            <a:endParaRPr lang="en-US" sz="2000">
              <a:cs typeface="Calibri" panose="020F0502020204030204"/>
            </a:endParaRPr>
          </a:p>
          <a:p>
            <a:pPr marL="1085850" lvl="2" indent="-171450">
              <a:buFont typeface="Arial,Sans-Serif"/>
              <a:buChar char="•"/>
            </a:pPr>
            <a:endParaRPr lang="en-US" sz="2000">
              <a:cs typeface="Calibri" panose="020F0502020204030204"/>
            </a:endParaRPr>
          </a:p>
          <a:p>
            <a:r>
              <a:rPr lang="en-US" sz="2000" b="1" i="1">
                <a:cs typeface="Calibri" panose="020F0502020204030204"/>
              </a:rPr>
              <a:t>What does it take to scale from an infrastructure that will support an entire corridor?</a:t>
            </a:r>
          </a:p>
          <a:p>
            <a:pPr marL="628650" lvl="1" indent="-171450">
              <a:buFont typeface="Arial,Sans-Serif"/>
              <a:buChar char="•"/>
            </a:pPr>
            <a:r>
              <a:rPr lang="en-US" sz="2000">
                <a:cs typeface="Calibri" panose="020F0502020204030204"/>
              </a:rPr>
              <a:t>Projects should be fully invested with different groups/government agencies/universities/etc.</a:t>
            </a:r>
          </a:p>
          <a:p>
            <a:pPr marL="628650" lvl="1" indent="-171450">
              <a:buFont typeface="Arial,Sans-Serif"/>
              <a:buChar char="•"/>
            </a:pPr>
            <a:r>
              <a:rPr lang="en-US" sz="2000">
                <a:cs typeface="Calibri" panose="020F0502020204030204"/>
              </a:rPr>
              <a:t>Critical to determine how coordination can expedite deployment and commercialization of ZE technology</a:t>
            </a:r>
            <a:endParaRPr lang="en-US">
              <a:cs typeface="Calibri" panose="020F0502020204030204"/>
            </a:endParaRPr>
          </a:p>
          <a:p>
            <a:endParaRPr lang="en-US" sz="2000">
              <a:cs typeface="Calibri" panose="020F0502020204030204"/>
            </a:endParaRPr>
          </a:p>
          <a:p>
            <a:pPr>
              <a:buFont typeface="Arial" panose="020B0604020202020204" pitchFamily="34" charset="0"/>
            </a:pPr>
            <a:endParaRPr lang="en-US" sz="2000" b="1">
              <a:cs typeface="Calibri" panose="020F0502020204030204"/>
            </a:endParaRPr>
          </a:p>
          <a:p>
            <a:pPr marL="171450" indent="-171450">
              <a:buFont typeface="Arial"/>
              <a:buChar char="•"/>
            </a:pPr>
            <a:endParaRPr lang="en-US" sz="2000">
              <a:cs typeface="Calibri" panose="020F0502020204030204"/>
            </a:endParaRPr>
          </a:p>
        </p:txBody>
      </p:sp>
    </p:spTree>
    <p:extLst>
      <p:ext uri="{BB962C8B-B14F-4D97-AF65-F5344CB8AC3E}">
        <p14:creationId xmlns:p14="http://schemas.microsoft.com/office/powerpoint/2010/main" val="388237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5"/>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2770409122"/>
              </p:ext>
            </p:extLst>
          </p:nvPr>
        </p:nvGraphicFramePr>
        <p:xfrm>
          <a:off x="341745" y="994622"/>
          <a:ext cx="5907976" cy="8972812"/>
        </p:xfrm>
        <a:graphic>
          <a:graphicData uri="http://schemas.openxmlformats.org/drawingml/2006/table">
            <a:tbl>
              <a:tblPr firstRow="1" firstCol="1" bandRow="1"/>
              <a:tblGrid>
                <a:gridCol w="944950">
                  <a:extLst>
                    <a:ext uri="{9D8B030D-6E8A-4147-A177-3AD203B41FA5}">
                      <a16:colId xmlns:a16="http://schemas.microsoft.com/office/drawing/2014/main" val="984520195"/>
                    </a:ext>
                  </a:extLst>
                </a:gridCol>
                <a:gridCol w="4963026">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a:t>
                      </a:r>
                      <a:endParaRPr lang="en-US" sz="160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r>
                        <a:rPr lang="en-US" sz="1400" b="0" i="0" u="none" strike="noStrike" kern="1200" noProof="0">
                          <a:solidFill>
                            <a:schemeClr val="tx1"/>
                          </a:solidFill>
                          <a:effectLst/>
                          <a:latin typeface="Calibri"/>
                        </a:rPr>
                        <a:t>Metro Board Report – June</a:t>
                      </a:r>
                      <a:endParaRPr lang="en-US" sz="1400" b="0" i="0" u="none" strike="noStrike" kern="1200" noProof="0">
                        <a:solidFill>
                          <a:srgbClr val="FF0000"/>
                        </a:solidFill>
                        <a:effectLst/>
                        <a:latin typeface="Calibri"/>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7324396">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1:30pm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2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1:50pm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#2: Mid- to Longer-term Feasibility Study </a:t>
                      </a:r>
                    </a:p>
                    <a:p>
                      <a:pPr marL="800100" lvl="1" indent="-342900">
                        <a:buAutoNum type="romanLcPeriod"/>
                      </a:pPr>
                      <a:endParaRPr lang="en-US" sz="1400" b="0" i="0" u="none" strike="noStrike" kern="1200" noProof="0">
                        <a:solidFill>
                          <a:schemeClr val="tx1"/>
                        </a:solidFill>
                        <a:effectLst/>
                        <a:latin typeface="Calibri"/>
                      </a:endParaRPr>
                    </a:p>
                    <a:p>
                      <a:pPr lvl="0">
                        <a:buNone/>
                      </a:pPr>
                      <a:endParaRPr lang="en-US" sz="1600" b="1" i="0" u="none" strike="noStrike" kern="1200" noProof="0">
                        <a:solidFill>
                          <a:schemeClr val="tx1"/>
                        </a:solidFill>
                        <a:effectLst/>
                        <a:latin typeface="Calibri"/>
                      </a:endParaRPr>
                    </a:p>
                    <a:p>
                      <a:pPr lvl="0">
                        <a:buNone/>
                      </a:pPr>
                      <a:r>
                        <a:rPr lang="en-US" sz="1600" b="1" i="0" u="none" strike="noStrike" kern="1200" noProof="0">
                          <a:solidFill>
                            <a:schemeClr val="tx1"/>
                          </a:solidFill>
                          <a:effectLst/>
                          <a:latin typeface="Calibri"/>
                        </a:rPr>
                        <a:t>Agenda Item #3: Creating a ZET Program Legislative Platform</a:t>
                      </a:r>
                    </a:p>
                    <a:p>
                      <a:pPr marL="457200" lvl="1" indent="0">
                        <a:buNone/>
                      </a:pPr>
                      <a:endParaRPr lang="en-US" sz="1400" b="0" i="0" u="none" strike="noStrike" kern="1200" noProof="0">
                        <a:solidFill>
                          <a:schemeClr val="tx1"/>
                        </a:solidFill>
                        <a:effectLst/>
                        <a:latin typeface="Calibri"/>
                      </a:endParaRPr>
                    </a:p>
                    <a:p>
                      <a:pPr marL="800100" lvl="1" indent="-342900">
                        <a:buAutoNum type="romanLcPeriod"/>
                      </a:pPr>
                      <a:endParaRPr lang="en-US" sz="1600" b="1" i="0" u="none" strike="noStrike" kern="1200" noProof="0">
                        <a:solidFill>
                          <a:schemeClr val="tx1"/>
                        </a:solidFill>
                        <a:effectLst/>
                        <a:latin typeface="Calibri"/>
                      </a:endParaRPr>
                    </a:p>
                    <a:p>
                      <a:pPr lvl="0">
                        <a:buNone/>
                      </a:pPr>
                      <a:r>
                        <a:rPr lang="en-US" sz="1600" b="1" i="0" u="none" strike="noStrike" kern="1200" noProof="0">
                          <a:solidFill>
                            <a:schemeClr val="tx1"/>
                          </a:solidFill>
                          <a:effectLst/>
                          <a:latin typeface="Calibri"/>
                        </a:rPr>
                        <a:t>Agenda Item #4: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Community Benefit Programs</a:t>
                      </a:r>
                      <a:endParaRPr lang="en-US"/>
                    </a:p>
                    <a:p>
                      <a:pPr lvl="0">
                        <a:buNone/>
                      </a:pPr>
                      <a:r>
                        <a:rPr lang="en-US" sz="1400" b="1" i="1" u="none" strike="noStrike" kern="1200" noProof="0">
                          <a:solidFill>
                            <a:schemeClr val="tx1"/>
                          </a:solidFill>
                          <a:effectLst/>
                          <a:latin typeface="Calibri"/>
                        </a:rPr>
                        <a:t>Susan Ambrosini, Principal, AECOM, </a:t>
                      </a:r>
                      <a:br>
                        <a:rPr lang="en-US" sz="1400" b="1" i="1" u="none" strike="noStrike" kern="1200" noProof="0">
                          <a:solidFill>
                            <a:srgbClr val="000000"/>
                          </a:solidFill>
                          <a:effectLst/>
                          <a:latin typeface="Calibri"/>
                        </a:rPr>
                      </a:br>
                      <a:r>
                        <a:rPr lang="en-US" sz="1400" b="1" i="1" u="none" strike="noStrike" kern="1200" noProof="0">
                          <a:solidFill>
                            <a:schemeClr val="tx1"/>
                          </a:solidFill>
                          <a:effectLst/>
                          <a:latin typeface="Calibri"/>
                        </a:rPr>
                        <a:t>Lead, Equity Working Group </a:t>
                      </a:r>
                      <a:endParaRPr lang="en-US" sz="1400" b="1" i="0" u="none" strike="noStrike" kern="1200" noProof="0">
                        <a:solidFill>
                          <a:schemeClr val="tx1"/>
                        </a:solidFill>
                        <a:effectLst/>
                        <a:latin typeface="Calibri"/>
                      </a:endParaRPr>
                    </a:p>
                    <a:p>
                      <a:pPr marL="800100" lvl="2" indent="-342900">
                        <a:buAutoNum type="romanLcPeriod"/>
                      </a:pPr>
                      <a:r>
                        <a:rPr lang="en-US" sz="1400" b="0" i="0" u="none" strike="noStrike" kern="1200" noProof="0">
                          <a:solidFill>
                            <a:srgbClr val="000000"/>
                          </a:solidFill>
                          <a:effectLst/>
                          <a:latin typeface="Calibri"/>
                        </a:rPr>
                        <a:t>Working Group Discussion</a:t>
                      </a:r>
                    </a:p>
                    <a:p>
                      <a:pPr marL="800100" lvl="2" indent="-342900">
                        <a:buAutoNum type="romanLcPeriod"/>
                      </a:pPr>
                      <a:r>
                        <a:rPr lang="en-US" sz="1400" b="0" i="0" u="none" strike="noStrike" kern="1200" noProof="0">
                          <a:solidFill>
                            <a:srgbClr val="000000"/>
                          </a:solidFill>
                          <a:effectLst/>
                          <a:latin typeface="Calibri"/>
                        </a:rPr>
                        <a:t>Next Steps</a:t>
                      </a: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lvl="0" indent="0">
                        <a:buNone/>
                      </a:pPr>
                      <a:endParaRPr lang="en-US" sz="1600" b="1" i="0" u="none" strike="noStrike" kern="1200" noProof="0">
                        <a:solidFill>
                          <a:schemeClr val="tx1"/>
                        </a:solidFill>
                        <a:effectLst/>
                        <a:latin typeface="Calibri"/>
                      </a:endParaRPr>
                    </a:p>
                    <a:p>
                      <a:pPr marL="800100" lvl="1" indent="-342900">
                        <a:buAutoNum type="romanLcPeriod"/>
                      </a:pPr>
                      <a:endParaRPr lang="en-US" sz="1600" b="0" i="0" u="none" strike="noStrike" kern="1200" noProof="0">
                        <a:solidFill>
                          <a:schemeClr val="tx1"/>
                        </a:solidFill>
                        <a:effectLst/>
                        <a:latin typeface="Calibri"/>
                      </a:endParaRPr>
                    </a:p>
                    <a:p>
                      <a:pPr lvl="0">
                        <a:buNone/>
                      </a:pPr>
                      <a:endParaRPr lang="en-US"/>
                    </a:p>
                    <a:p>
                      <a:pPr lvl="0">
                        <a:buNone/>
                      </a:pPr>
                      <a:endParaRPr lang="en-US"/>
                    </a:p>
                    <a:p>
                      <a:pPr lvl="0">
                        <a:buNone/>
                      </a:pPr>
                      <a:endParaRPr lang="en-US" sz="1600" b="1" kern="1200">
                        <a:solidFill>
                          <a:schemeClr val="tx1"/>
                        </a:solidFill>
                        <a:effectLst/>
                        <a:latin typeface="Calibri"/>
                        <a:ea typeface="Yu Mincho"/>
                        <a:cs typeface="Times New Roman"/>
                      </a:endParaRPr>
                    </a:p>
                    <a:p>
                      <a:pPr marL="342900" lvl="0" indent="-342900">
                        <a:buAutoNum type="romanLcPeriod"/>
                      </a:pPr>
                      <a:endParaRPr lang="en-US" sz="1600" b="0" i="0" u="none" strike="noStrike" kern="1200" noProof="0">
                        <a:solidFill>
                          <a:schemeClr val="tx1"/>
                        </a:solidFill>
                        <a:effectLst/>
                        <a:latin typeface="Calibri"/>
                      </a:endParaRPr>
                    </a:p>
                    <a:p>
                      <a:pPr marL="0" marR="91440" lvl="0" indent="0" algn="l">
                        <a:lnSpc>
                          <a:spcPct val="100000"/>
                        </a:lnSpc>
                        <a:spcBef>
                          <a:spcPts val="0"/>
                        </a:spcBef>
                        <a:spcAft>
                          <a:spcPts val="0"/>
                        </a:spcAft>
                        <a:buNone/>
                      </a:pPr>
                      <a:endParaRPr lang="en-US" sz="1600" b="0" i="0" u="none" strike="noStrike" kern="1200" noProof="0">
                        <a:solidFill>
                          <a:schemeClr val="tx1"/>
                        </a:solidFill>
                        <a:effectLst/>
                        <a:latin typeface="Calibri"/>
                      </a:endParaRPr>
                    </a:p>
                    <a:p>
                      <a:pPr lvl="0">
                        <a:buNone/>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Font typeface="+mj-lt"/>
                        <a:buAutoNum type="alphaLcPeriod"/>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46336">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nvGraphicFramePr>
        <p:xfrm>
          <a:off x="6252890" y="1020792"/>
          <a:ext cx="5760402" cy="4114800"/>
        </p:xfrm>
        <a:graphic>
          <a:graphicData uri="http://schemas.openxmlformats.org/drawingml/2006/table">
            <a:tbl>
              <a:tblPr firstRow="1" firstCol="1" bandRow="1"/>
              <a:tblGrid>
                <a:gridCol w="835526">
                  <a:extLst>
                    <a:ext uri="{9D8B030D-6E8A-4147-A177-3AD203B41FA5}">
                      <a16:colId xmlns:a16="http://schemas.microsoft.com/office/drawing/2014/main" val="4270607320"/>
                    </a:ext>
                  </a:extLst>
                </a:gridCol>
                <a:gridCol w="4924876">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rgbClr val="000000"/>
                          </a:solidFill>
                          <a:effectLst/>
                          <a:latin typeface="Calibri"/>
                          <a:ea typeface="Yu Mincho"/>
                          <a:cs typeface="Arial"/>
                        </a:rPr>
                        <a:t>2:40pm</a:t>
                      </a: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4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8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lvl="0">
                        <a:buNone/>
                      </a:pPr>
                      <a:r>
                        <a:rPr lang="en-US" sz="1600" b="1" kern="1200">
                          <a:solidFill>
                            <a:schemeClr val="tx1"/>
                          </a:solidFill>
                          <a:effectLst/>
                          <a:latin typeface="+mn-lt"/>
                          <a:ea typeface="Yu Mincho"/>
                          <a:cs typeface="Arial"/>
                        </a:rPr>
                        <a:t>Agenda Item #5: Grant Funding Opportunities</a:t>
                      </a:r>
                    </a:p>
                    <a:p>
                      <a:pPr marL="800100" lvl="1" indent="-342900">
                        <a:buAutoNum type="romanLcPeriod"/>
                      </a:pPr>
                      <a:r>
                        <a:rPr lang="en-US" sz="1400" b="0" i="0" kern="1200">
                          <a:solidFill>
                            <a:schemeClr val="tx1"/>
                          </a:solidFill>
                          <a:effectLst/>
                          <a:latin typeface="+mn-lt"/>
                          <a:ea typeface="Yu Mincho"/>
                          <a:cs typeface="Arial"/>
                        </a:rPr>
                        <a:t>Recent awards</a:t>
                      </a:r>
                      <a:endParaRPr lang="en-US" sz="1400" b="1" i="1" kern="1200">
                        <a:solidFill>
                          <a:schemeClr val="tx1"/>
                        </a:solidFill>
                        <a:effectLst/>
                        <a:latin typeface="+mn-lt"/>
                        <a:ea typeface="Yu Mincho"/>
                        <a:cs typeface="Arial"/>
                      </a:endParaRPr>
                    </a:p>
                    <a:p>
                      <a:pPr marL="800100" lvl="1" indent="-342900">
                        <a:buAutoNum type="romanLcPeriod"/>
                      </a:pPr>
                      <a:r>
                        <a:rPr lang="en-US" sz="1400" b="0" i="0" kern="1200">
                          <a:solidFill>
                            <a:schemeClr val="tx1"/>
                          </a:solidFill>
                          <a:effectLst/>
                          <a:latin typeface="+mn-lt"/>
                          <a:ea typeface="Yu Mincho"/>
                          <a:cs typeface="Arial"/>
                        </a:rPr>
                        <a:t>Grant Submissions</a:t>
                      </a:r>
                    </a:p>
                    <a:p>
                      <a:pPr marL="1257300" lvl="2" indent="-342900">
                        <a:buAutoNum type="romanLcPeriod"/>
                      </a:pPr>
                      <a:endParaRPr lang="en-US" sz="1400" b="0" i="0" kern="1200">
                        <a:solidFill>
                          <a:schemeClr val="tx1"/>
                        </a:solidFill>
                        <a:effectLst/>
                        <a:latin typeface="+mn-lt"/>
                        <a:ea typeface="Yu Mincho"/>
                        <a:cs typeface="Arial"/>
                      </a:endParaRPr>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Agenda Item #6: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Workforce Development &amp; Job Training</a:t>
                      </a:r>
                      <a:endParaRPr lang="en-US" sz="16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Lessons learned and next steps from panel discussions</a:t>
                      </a:r>
                      <a:endParaRPr lang="en-US" sz="14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Identify Metro’s role in supporting workforce investment</a:t>
                      </a:r>
                      <a:endParaRPr lang="en-US" sz="14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Collaborate with partners to establish a workforce development outreach strategy</a:t>
                      </a:r>
                      <a:endParaRPr lang="en-US"/>
                    </a:p>
                    <a:p>
                      <a:pPr marL="800100" lvl="1" indent="-342900">
                        <a:buClr>
                          <a:srgbClr val="000000"/>
                        </a:buClr>
                        <a:buAutoNum type="romanLcPeriod"/>
                      </a:pPr>
                      <a:r>
                        <a:rPr lang="en-US" sz="1400" b="0" i="0" u="none" strike="noStrike" kern="1200" noProof="0">
                          <a:solidFill>
                            <a:schemeClr val="tx1"/>
                          </a:solidFill>
                          <a:effectLst/>
                          <a:latin typeface="Calibri"/>
                        </a:rPr>
                        <a:t>Working Group Discussion</a:t>
                      </a:r>
                    </a:p>
                    <a:p>
                      <a:pPr lvl="0">
                        <a:buNone/>
                      </a:pPr>
                      <a:endParaRPr lang="en-US" sz="1600" b="1" kern="1200">
                        <a:solidFill>
                          <a:schemeClr val="tx1"/>
                        </a:solidFill>
                        <a:effectLst/>
                        <a:latin typeface="+mn-lt"/>
                        <a:ea typeface="Yu Mincho"/>
                        <a:cs typeface="Arial"/>
                      </a:endParaRPr>
                    </a:p>
                    <a:p>
                      <a:pPr lvl="0">
                        <a:buNone/>
                      </a:pPr>
                      <a:endParaRPr lang="en-US" sz="1600" b="1" kern="1200">
                        <a:solidFill>
                          <a:schemeClr val="tx1"/>
                        </a:solidFill>
                        <a:effectLst/>
                        <a:latin typeface="+mn-lt"/>
                        <a:ea typeface="Yu Mincho"/>
                        <a:cs typeface="Arial"/>
                      </a:endParaRPr>
                    </a:p>
                    <a:p>
                      <a:pPr lvl="0" defTabSz="914400">
                        <a:buNone/>
                      </a:pPr>
                      <a:r>
                        <a:rPr lang="en-US" sz="1600" b="1" kern="1200">
                          <a:solidFill>
                            <a:schemeClr val="tx1"/>
                          </a:solidFill>
                          <a:effectLst/>
                          <a:latin typeface="+mn-lt"/>
                          <a:ea typeface="Yu Mincho"/>
                          <a:cs typeface="Arial"/>
                        </a:rPr>
                        <a:t>Closing Remarks and Upcoming Meetings</a:t>
                      </a:r>
                      <a:endParaRPr lang="en-US" sz="1600" b="1" i="0" u="none" strike="noStrike" kern="1200" noProof="0">
                        <a:effectLst/>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244984869"/>
      </p:ext>
    </p:extLst>
  </p:cSld>
  <p:clrMapOvr>
    <a:masterClrMapping/>
  </p:clrMapOvr>
  <p:extLst>
    <p:ext uri="{6950BFC3-D8DA-4A85-94F7-54DA5524770B}">
      <p188:commentRel xmlns:p188="http://schemas.microsoft.com/office/powerpoint/2018/8/main" r:id="rId3"/>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89086" y="247520"/>
            <a:ext cx="9045633" cy="429145"/>
          </a:xfrm>
        </p:spPr>
        <p:txBody>
          <a:bodyPr/>
          <a:lstStyle/>
          <a:p>
            <a:r>
              <a:rPr lang="en-US" sz="2400"/>
              <a:t>ZET Program as a Catalyst for Workforce Development &amp; Job Training</a:t>
            </a:r>
            <a:endParaRPr lang="en-US" sz="2400">
              <a:cs typeface="Calibri"/>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9455A189-CFA9-442D-A847-F96993777A98}"/>
              </a:ext>
            </a:extLst>
          </p:cNvPr>
          <p:cNvGrpSpPr/>
          <p:nvPr/>
        </p:nvGrpSpPr>
        <p:grpSpPr>
          <a:xfrm>
            <a:off x="4465110" y="4245530"/>
            <a:ext cx="3353368" cy="1746001"/>
            <a:chOff x="4009240" y="2870778"/>
            <a:chExt cx="4729309" cy="1017949"/>
          </a:xfrm>
        </p:grpSpPr>
        <p:sp>
          <p:nvSpPr>
            <p:cNvPr id="11" name="TextBox 10">
              <a:extLst>
                <a:ext uri="{FF2B5EF4-FFF2-40B4-BE49-F238E27FC236}">
                  <a16:creationId xmlns:a16="http://schemas.microsoft.com/office/drawing/2014/main" id="{1148F3C9-4BC5-4EA3-BF27-53A6FD3E7450}"/>
                </a:ext>
              </a:extLst>
            </p:cNvPr>
            <p:cNvSpPr txBox="1"/>
            <p:nvPr/>
          </p:nvSpPr>
          <p:spPr>
            <a:xfrm>
              <a:off x="4009240" y="2870778"/>
              <a:ext cx="4550983" cy="215327"/>
            </a:xfrm>
            <a:prstGeom prst="rect">
              <a:avLst/>
            </a:prstGeom>
            <a:noFill/>
          </p:spPr>
          <p:txBody>
            <a:bodyPr wrap="square" lIns="91440" tIns="45720" rIns="91440" bIns="45720" rtlCol="0" anchor="t">
              <a:spAutoFit/>
            </a:bodyPr>
            <a:lstStyle/>
            <a:p>
              <a:pPr>
                <a:defRPr/>
              </a:pPr>
              <a:r>
                <a:rPr lang="en-US" b="1" err="1">
                  <a:solidFill>
                    <a:srgbClr val="000000"/>
                  </a:solidFill>
                  <a:latin typeface="Calibri" panose="020F0502020204030204"/>
                </a:rPr>
                <a:t>Jannet</a:t>
              </a:r>
              <a:r>
                <a:rPr lang="en-US" b="1">
                  <a:solidFill>
                    <a:srgbClr val="000000"/>
                  </a:solidFill>
                  <a:latin typeface="Calibri" panose="020F0502020204030204"/>
                </a:rPr>
                <a:t> Malig</a:t>
              </a:r>
              <a:endParaRPr lang="en-US" sz="1400"/>
            </a:p>
          </p:txBody>
        </p:sp>
        <p:sp>
          <p:nvSpPr>
            <p:cNvPr id="12" name="TextBox 11">
              <a:extLst>
                <a:ext uri="{FF2B5EF4-FFF2-40B4-BE49-F238E27FC236}">
                  <a16:creationId xmlns:a16="http://schemas.microsoft.com/office/drawing/2014/main" id="{E88F70D3-2AB8-4803-9A74-19EC14D724F1}"/>
                </a:ext>
              </a:extLst>
            </p:cNvPr>
            <p:cNvSpPr txBox="1"/>
            <p:nvPr/>
          </p:nvSpPr>
          <p:spPr>
            <a:xfrm>
              <a:off x="4009240" y="3099196"/>
              <a:ext cx="4729309" cy="789531"/>
            </a:xfrm>
            <a:prstGeom prst="rect">
              <a:avLst/>
            </a:prstGeom>
            <a:noFill/>
          </p:spPr>
          <p:txBody>
            <a:bodyPr wrap="square" lIns="91440" tIns="45720" rIns="91440" bIns="45720" rtlCol="0" anchor="t">
              <a:spAutoFit/>
            </a:bodyPr>
            <a:lstStyle/>
            <a:p>
              <a:pPr>
                <a:defRPr/>
              </a:pPr>
              <a:r>
                <a:rPr lang="en-US" sz="1600">
                  <a:ea typeface="+mn-lt"/>
                  <a:cs typeface="+mn-lt"/>
                </a:rPr>
                <a:t>Statewide </a:t>
              </a:r>
              <a:r>
                <a:rPr kumimoji="0" lang="en-US" sz="1600" b="0" i="0" u="none" strike="noStrike" kern="1200" cap="none" spc="0" normalizeH="0" baseline="0" noProof="0">
                  <a:ln>
                    <a:noFill/>
                  </a:ln>
                  <a:effectLst/>
                  <a:uLnTx/>
                  <a:uFillTx/>
                  <a:ea typeface="+mn-lt"/>
                  <a:cs typeface="+mn-lt"/>
                </a:rPr>
                <a:t>Director</a:t>
              </a:r>
              <a:r>
                <a:rPr lang="en-US" sz="1600">
                  <a:ea typeface="+mn-lt"/>
                  <a:cs typeface="+mn-lt"/>
                </a:rPr>
                <a:t> Advanced Transportation &amp; Logistics</a:t>
              </a:r>
              <a:endParaRPr lang="en-US" sz="1600"/>
            </a:p>
            <a:p>
              <a:pPr>
                <a:defRPr/>
              </a:pPr>
              <a:r>
                <a:rPr lang="en-US" sz="1600" i="1">
                  <a:solidFill>
                    <a:srgbClr val="000000"/>
                  </a:solidFill>
                  <a:latin typeface="Calibri" panose="020F0502020204030204"/>
                  <a:cs typeface="Arial"/>
                </a:rPr>
                <a:t>Cerritos College</a:t>
              </a:r>
            </a:p>
            <a:p>
              <a:pPr>
                <a:defRPr/>
              </a:pPr>
              <a:r>
                <a:rPr lang="en-US" sz="1600">
                  <a:solidFill>
                    <a:srgbClr val="000000"/>
                  </a:solidFill>
                  <a:latin typeface="Calibri" panose="020F0502020204030204"/>
                  <a:cs typeface="Arial"/>
                </a:rPr>
                <a:t>Co-Director</a:t>
              </a:r>
            </a:p>
            <a:p>
              <a:pPr>
                <a:defRPr/>
              </a:pPr>
              <a:r>
                <a:rPr lang="en-US" sz="1600" i="1">
                  <a:solidFill>
                    <a:srgbClr val="000000"/>
                  </a:solidFill>
                  <a:latin typeface="Calibri" panose="020F0502020204030204"/>
                  <a:cs typeface="Arial"/>
                </a:rPr>
                <a:t>Long Beach Clean Cities</a:t>
              </a:r>
            </a:p>
          </p:txBody>
        </p:sp>
      </p:grpSp>
      <p:grpSp>
        <p:nvGrpSpPr>
          <p:cNvPr id="6" name="Group 5">
            <a:extLst>
              <a:ext uri="{FF2B5EF4-FFF2-40B4-BE49-F238E27FC236}">
                <a16:creationId xmlns:a16="http://schemas.microsoft.com/office/drawing/2014/main" id="{B3D4391D-42C0-8D7E-1E29-3308D6223E12}"/>
              </a:ext>
            </a:extLst>
          </p:cNvPr>
          <p:cNvGrpSpPr/>
          <p:nvPr/>
        </p:nvGrpSpPr>
        <p:grpSpPr>
          <a:xfrm>
            <a:off x="8353471" y="4244141"/>
            <a:ext cx="3353368" cy="1222780"/>
            <a:chOff x="4009240" y="2870778"/>
            <a:chExt cx="4729309" cy="712902"/>
          </a:xfrm>
        </p:grpSpPr>
        <p:sp>
          <p:nvSpPr>
            <p:cNvPr id="7" name="TextBox 6">
              <a:extLst>
                <a:ext uri="{FF2B5EF4-FFF2-40B4-BE49-F238E27FC236}">
                  <a16:creationId xmlns:a16="http://schemas.microsoft.com/office/drawing/2014/main" id="{0F72BC6D-0F36-16ED-8508-95AFBBE6592E}"/>
                </a:ext>
              </a:extLst>
            </p:cNvPr>
            <p:cNvSpPr txBox="1"/>
            <p:nvPr/>
          </p:nvSpPr>
          <p:spPr>
            <a:xfrm>
              <a:off x="4009240" y="2870778"/>
              <a:ext cx="4550983" cy="215327"/>
            </a:xfrm>
            <a:prstGeom prst="rect">
              <a:avLst/>
            </a:prstGeom>
            <a:noFill/>
          </p:spPr>
          <p:txBody>
            <a:bodyPr wrap="square" lIns="91440" tIns="45720" rIns="91440" bIns="45720" rtlCol="0" anchor="t">
              <a:spAutoFit/>
            </a:bodyPr>
            <a:lstStyle/>
            <a:p>
              <a:pPr>
                <a:defRPr/>
              </a:pPr>
              <a:r>
                <a:rPr lang="en-US" b="1">
                  <a:solidFill>
                    <a:srgbClr val="000000"/>
                  </a:solidFill>
                  <a:latin typeface="Calibri" panose="020F0502020204030204"/>
                </a:rPr>
                <a:t>Robert Chavez</a:t>
              </a:r>
              <a:endParaRPr lang="en-US" b="1">
                <a:cs typeface="Calibri"/>
              </a:endParaRPr>
            </a:p>
          </p:txBody>
        </p:sp>
        <p:sp>
          <p:nvSpPr>
            <p:cNvPr id="8" name="TextBox 7">
              <a:extLst>
                <a:ext uri="{FF2B5EF4-FFF2-40B4-BE49-F238E27FC236}">
                  <a16:creationId xmlns:a16="http://schemas.microsoft.com/office/drawing/2014/main" id="{934C324D-9913-37E2-E2B3-2DF20C5A1C92}"/>
                </a:ext>
              </a:extLst>
            </p:cNvPr>
            <p:cNvSpPr txBox="1"/>
            <p:nvPr/>
          </p:nvSpPr>
          <p:spPr>
            <a:xfrm>
              <a:off x="4009240" y="3099195"/>
              <a:ext cx="4729309" cy="484485"/>
            </a:xfrm>
            <a:prstGeom prst="rect">
              <a:avLst/>
            </a:prstGeom>
            <a:noFill/>
          </p:spPr>
          <p:txBody>
            <a:bodyPr wrap="square" lIns="91440" tIns="45720" rIns="91440" bIns="45720" rtlCol="0" anchor="t">
              <a:spAutoFit/>
            </a:bodyPr>
            <a:lstStyle/>
            <a:p>
              <a:pPr>
                <a:defRPr/>
              </a:pPr>
              <a:r>
                <a:rPr lang="en-US" sz="1600">
                  <a:solidFill>
                    <a:srgbClr val="000000"/>
                  </a:solidFill>
                  <a:latin typeface="Calibri" panose="020F0502020204030204"/>
                  <a:cs typeface="Arial"/>
                </a:rPr>
                <a:t>Program Manager</a:t>
              </a:r>
              <a:endParaRPr lang="en-US" sz="1600" b="0" i="0" u="none" strike="noStrike" kern="1200" cap="none" spc="0" normalizeH="0" baseline="0" noProof="0">
                <a:ln>
                  <a:noFill/>
                </a:ln>
                <a:solidFill>
                  <a:srgbClr val="000000"/>
                </a:solidFill>
                <a:effectLst/>
                <a:uLnTx/>
                <a:uFillTx/>
                <a:latin typeface="Calibri" panose="020F0502020204030204"/>
                <a:cs typeface="Arial"/>
              </a:endParaRPr>
            </a:p>
            <a:p>
              <a:pPr>
                <a:defRPr/>
              </a:pPr>
              <a:r>
                <a:rPr lang="en-US" sz="1600" i="1">
                  <a:solidFill>
                    <a:srgbClr val="000000"/>
                  </a:solidFill>
                  <a:latin typeface="Calibri" panose="020F0502020204030204"/>
                  <a:cs typeface="Arial"/>
                </a:rPr>
                <a:t>South Bay Workforce Investment Board</a:t>
              </a:r>
            </a:p>
          </p:txBody>
        </p:sp>
      </p:grpSp>
      <p:grpSp>
        <p:nvGrpSpPr>
          <p:cNvPr id="19" name="Group 18">
            <a:extLst>
              <a:ext uri="{FF2B5EF4-FFF2-40B4-BE49-F238E27FC236}">
                <a16:creationId xmlns:a16="http://schemas.microsoft.com/office/drawing/2014/main" id="{22FE8BE1-AB17-41B9-1494-2B4A637F23A6}"/>
              </a:ext>
            </a:extLst>
          </p:cNvPr>
          <p:cNvGrpSpPr/>
          <p:nvPr/>
        </p:nvGrpSpPr>
        <p:grpSpPr>
          <a:xfrm>
            <a:off x="924645" y="4250352"/>
            <a:ext cx="3226924" cy="1961446"/>
            <a:chOff x="4009240" y="2870778"/>
            <a:chExt cx="4550983" cy="1143555"/>
          </a:xfrm>
        </p:grpSpPr>
        <p:sp>
          <p:nvSpPr>
            <p:cNvPr id="13" name="TextBox 12">
              <a:extLst>
                <a:ext uri="{FF2B5EF4-FFF2-40B4-BE49-F238E27FC236}">
                  <a16:creationId xmlns:a16="http://schemas.microsoft.com/office/drawing/2014/main" id="{2183F73C-C06A-371D-25D8-CF4B2E3A89C1}"/>
                </a:ext>
              </a:extLst>
            </p:cNvPr>
            <p:cNvSpPr txBox="1"/>
            <p:nvPr/>
          </p:nvSpPr>
          <p:spPr>
            <a:xfrm>
              <a:off x="4009240" y="2870778"/>
              <a:ext cx="4550983" cy="215326"/>
            </a:xfrm>
            <a:prstGeom prst="rect">
              <a:avLst/>
            </a:prstGeom>
            <a:noFill/>
          </p:spPr>
          <p:txBody>
            <a:bodyPr wrap="square" lIns="91440" tIns="45720" rIns="91440" bIns="45720" rtlCol="0" anchor="t">
              <a:spAutoFit/>
            </a:bodyPr>
            <a:lstStyle/>
            <a:p>
              <a:pPr>
                <a:defRPr/>
              </a:pPr>
              <a:r>
                <a:rPr kumimoji="0" lang="en-US" b="1" i="0" u="none" strike="noStrike" kern="1200" cap="none" spc="0" normalizeH="0" baseline="0" noProof="0">
                  <a:ln>
                    <a:noFill/>
                  </a:ln>
                  <a:solidFill>
                    <a:srgbClr val="000000"/>
                  </a:solidFill>
                  <a:effectLst/>
                  <a:uLnTx/>
                  <a:uFillTx/>
                  <a:latin typeface="Calibri" panose="020F0502020204030204"/>
                  <a:ea typeface="+mn-ea"/>
                  <a:cs typeface="+mn-cs"/>
                </a:rPr>
                <a:t>Dr. </a:t>
              </a:r>
              <a:r>
                <a:rPr lang="en-US" b="1">
                  <a:solidFill>
                    <a:srgbClr val="000000"/>
                  </a:solidFill>
                  <a:latin typeface="Calibri" panose="020F0502020204030204"/>
                </a:rPr>
                <a:t>Tyler Reeb</a:t>
              </a:r>
              <a:endParaRPr lang="en-US"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5" name="TextBox 14">
              <a:extLst>
                <a:ext uri="{FF2B5EF4-FFF2-40B4-BE49-F238E27FC236}">
                  <a16:creationId xmlns:a16="http://schemas.microsoft.com/office/drawing/2014/main" id="{885C5E70-05F9-7373-923B-8124FAF77599}"/>
                </a:ext>
              </a:extLst>
            </p:cNvPr>
            <p:cNvSpPr txBox="1"/>
            <p:nvPr/>
          </p:nvSpPr>
          <p:spPr>
            <a:xfrm>
              <a:off x="4009240" y="3099196"/>
              <a:ext cx="3878108" cy="915137"/>
            </a:xfrm>
            <a:prstGeom prst="rect">
              <a:avLst/>
            </a:prstGeom>
            <a:noFill/>
          </p:spPr>
          <p:txBody>
            <a:bodyPr wrap="square" lIns="91440" tIns="45720" rIns="91440" bIns="45720" rtlCol="0" anchor="t">
              <a:spAutoFit/>
            </a:bodyPr>
            <a:lstStyle/>
            <a:p>
              <a:pPr>
                <a:defRPr/>
              </a:pPr>
              <a:r>
                <a:rPr kumimoji="0" lang="en-US" sz="1600" b="0" i="0" u="none" strike="noStrike" kern="1200" cap="none" spc="0" normalizeH="0" baseline="0" noProof="0">
                  <a:ln>
                    <a:noFill/>
                  </a:ln>
                  <a:effectLst/>
                  <a:highlight>
                    <a:srgbClr val="FFFFFF"/>
                  </a:highlight>
                  <a:uLnTx/>
                  <a:uFillTx/>
                  <a:ea typeface="+mn-lt"/>
                  <a:cs typeface="+mn-lt"/>
                </a:rPr>
                <a:t>Director</a:t>
              </a:r>
              <a:r>
                <a:rPr lang="en-US" sz="1600">
                  <a:highlight>
                    <a:srgbClr val="FFFFFF"/>
                  </a:highlight>
                  <a:ea typeface="+mn-lt"/>
                  <a:cs typeface="+mn-lt"/>
                </a:rPr>
                <a:t> of Research and Workforce Development</a:t>
              </a:r>
              <a:endParaRPr lang="en-US" sz="160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Arial"/>
                </a:rPr>
                <a:t>Center for International</a:t>
              </a:r>
              <a:r>
                <a:rPr lang="en-US" sz="1600" i="1">
                  <a:solidFill>
                    <a:srgbClr val="000000"/>
                  </a:solidFill>
                  <a:latin typeface="Calibri" panose="020F0502020204030204"/>
                  <a:cs typeface="Arial"/>
                </a:rPr>
                <a:t> Trade and Transportation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ea"/>
                  <a:cs typeface="Arial"/>
                </a:rPr>
                <a:t>Cal State University of Long Beach</a:t>
              </a:r>
              <a:endParaRPr lang="en-US" sz="1600" b="0" i="1" u="none" strike="noStrike" kern="1200" cap="none" spc="0" normalizeH="0" baseline="0" noProof="0">
                <a:ln>
                  <a:noFill/>
                </a:ln>
                <a:solidFill>
                  <a:srgbClr val="000000"/>
                </a:solidFill>
                <a:effectLst/>
                <a:uLnTx/>
                <a:uFillTx/>
                <a:latin typeface="Calibri" panose="020F0502020204030204"/>
                <a:cs typeface="Arial"/>
              </a:endParaRPr>
            </a:p>
          </p:txBody>
        </p:sp>
      </p:grpSp>
      <p:pic>
        <p:nvPicPr>
          <p:cNvPr id="21" name="Picture 13">
            <a:extLst>
              <a:ext uri="{FF2B5EF4-FFF2-40B4-BE49-F238E27FC236}">
                <a16:creationId xmlns:a16="http://schemas.microsoft.com/office/drawing/2014/main" id="{998B4DDD-AED5-EC64-9FD6-490D5C2512C4}"/>
              </a:ext>
            </a:extLst>
          </p:cNvPr>
          <p:cNvPicPr>
            <a:picLocks noChangeAspect="1"/>
          </p:cNvPicPr>
          <p:nvPr/>
        </p:nvPicPr>
        <p:blipFill rotWithShape="1">
          <a:blip r:embed="rId3"/>
          <a:srcRect l="11416" t="155" r="8950" b="510"/>
          <a:stretch/>
        </p:blipFill>
        <p:spPr>
          <a:xfrm>
            <a:off x="921179" y="1671217"/>
            <a:ext cx="1868314" cy="2373157"/>
          </a:xfrm>
          <a:prstGeom prst="rect">
            <a:avLst/>
          </a:prstGeom>
        </p:spPr>
      </p:pic>
      <p:pic>
        <p:nvPicPr>
          <p:cNvPr id="10" name="Picture 19" descr="A picture containing person&#10;&#10;Description automatically generated">
            <a:extLst>
              <a:ext uri="{FF2B5EF4-FFF2-40B4-BE49-F238E27FC236}">
                <a16:creationId xmlns:a16="http://schemas.microsoft.com/office/drawing/2014/main" id="{FB01ECA9-002D-6F48-0D2E-A292108FDBEC}"/>
              </a:ext>
            </a:extLst>
          </p:cNvPr>
          <p:cNvPicPr>
            <a:picLocks noChangeAspect="1"/>
          </p:cNvPicPr>
          <p:nvPr/>
        </p:nvPicPr>
        <p:blipFill rotWithShape="1">
          <a:blip r:embed="rId4"/>
          <a:srcRect l="11718" t="4145" r="5128" b="25949"/>
          <a:stretch/>
        </p:blipFill>
        <p:spPr>
          <a:xfrm>
            <a:off x="4588209" y="1697163"/>
            <a:ext cx="1866501" cy="2331767"/>
          </a:xfrm>
          <a:prstGeom prst="rect">
            <a:avLst/>
          </a:prstGeom>
        </p:spPr>
      </p:pic>
      <p:pic>
        <p:nvPicPr>
          <p:cNvPr id="3" name="Picture 8">
            <a:extLst>
              <a:ext uri="{FF2B5EF4-FFF2-40B4-BE49-F238E27FC236}">
                <a16:creationId xmlns:a16="http://schemas.microsoft.com/office/drawing/2014/main" id="{BBC37797-B3C8-222A-058C-9866E2DE04D0}"/>
              </a:ext>
            </a:extLst>
          </p:cNvPr>
          <p:cNvPicPr>
            <a:picLocks noChangeAspect="1"/>
          </p:cNvPicPr>
          <p:nvPr/>
        </p:nvPicPr>
        <p:blipFill>
          <a:blip r:embed="rId5"/>
          <a:stretch>
            <a:fillRect/>
          </a:stretch>
        </p:blipFill>
        <p:spPr>
          <a:xfrm>
            <a:off x="8554131" y="1788660"/>
            <a:ext cx="1800225" cy="21376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itle 1">
            <a:extLst>
              <a:ext uri="{FF2B5EF4-FFF2-40B4-BE49-F238E27FC236}">
                <a16:creationId xmlns:a16="http://schemas.microsoft.com/office/drawing/2014/main" id="{722E435C-A1FC-018D-02E8-DF2AA950CCAF}"/>
              </a:ext>
            </a:extLst>
          </p:cNvPr>
          <p:cNvSpPr txBox="1">
            <a:spLocks/>
          </p:cNvSpPr>
          <p:nvPr/>
        </p:nvSpPr>
        <p:spPr>
          <a:xfrm>
            <a:off x="332629" y="1031291"/>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sz="2400">
                <a:solidFill>
                  <a:srgbClr val="00B4BD"/>
                </a:solidFill>
              </a:rPr>
              <a:t>Panelists</a:t>
            </a:r>
            <a:endParaRPr lang="en-US">
              <a:solidFill>
                <a:srgbClr val="00B4BD"/>
              </a:solidFill>
              <a:cs typeface="Calibri"/>
            </a:endParaRPr>
          </a:p>
        </p:txBody>
      </p:sp>
    </p:spTree>
    <p:extLst>
      <p:ext uri="{BB962C8B-B14F-4D97-AF65-F5344CB8AC3E}">
        <p14:creationId xmlns:p14="http://schemas.microsoft.com/office/powerpoint/2010/main" val="25972043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E287-D74B-C679-39B1-C98426DEC56A}"/>
              </a:ext>
            </a:extLst>
          </p:cNvPr>
          <p:cNvSpPr>
            <a:spLocks noGrp="1"/>
          </p:cNvSpPr>
          <p:nvPr>
            <p:ph type="title"/>
          </p:nvPr>
        </p:nvSpPr>
        <p:spPr/>
        <p:txBody>
          <a:bodyPr/>
          <a:lstStyle/>
          <a:p>
            <a:r>
              <a:rPr lang="en-US">
                <a:cs typeface="Calibri"/>
              </a:rPr>
              <a:t>Cycle of Workforce Investment</a:t>
            </a:r>
            <a:endParaRPr lang="en-US"/>
          </a:p>
        </p:txBody>
      </p:sp>
      <p:sp>
        <p:nvSpPr>
          <p:cNvPr id="4" name="Slide Number Placeholder 3">
            <a:extLst>
              <a:ext uri="{FF2B5EF4-FFF2-40B4-BE49-F238E27FC236}">
                <a16:creationId xmlns:a16="http://schemas.microsoft.com/office/drawing/2014/main" id="{880AED39-F6BE-40ED-AABC-93B71735D7BC}"/>
              </a:ext>
            </a:extLst>
          </p:cNvPr>
          <p:cNvSpPr>
            <a:spLocks noGrp="1"/>
          </p:cNvSpPr>
          <p:nvPr>
            <p:ph type="sldNum" sz="quarter" idx="12"/>
          </p:nvPr>
        </p:nvSpPr>
        <p:spPr/>
        <p:txBody>
          <a:bodyPr/>
          <a:lstStyle/>
          <a:p>
            <a:fld id="{2429C633-AF9B-9840-B7F1-7587910FEF71}" type="slidenum">
              <a:rPr lang="en-US" smtClean="0"/>
              <a:pPr/>
              <a:t>51</a:t>
            </a:fld>
            <a:endParaRPr lang="en-US"/>
          </a:p>
        </p:txBody>
      </p:sp>
      <p:pic>
        <p:nvPicPr>
          <p:cNvPr id="23" name="Picture 23" descr="Diagram&#10;&#10;Description automatically generated">
            <a:extLst>
              <a:ext uri="{FF2B5EF4-FFF2-40B4-BE49-F238E27FC236}">
                <a16:creationId xmlns:a16="http://schemas.microsoft.com/office/drawing/2014/main" id="{AE4690FA-CB2A-662D-4C66-27C4F84D588E}"/>
              </a:ext>
            </a:extLst>
          </p:cNvPr>
          <p:cNvPicPr>
            <a:picLocks noChangeAspect="1"/>
          </p:cNvPicPr>
          <p:nvPr/>
        </p:nvPicPr>
        <p:blipFill>
          <a:blip r:embed="rId3"/>
          <a:stretch>
            <a:fillRect/>
          </a:stretch>
        </p:blipFill>
        <p:spPr>
          <a:xfrm>
            <a:off x="249704" y="285212"/>
            <a:ext cx="11635079" cy="6546369"/>
          </a:xfrm>
          <a:prstGeom prst="rect">
            <a:avLst/>
          </a:prstGeom>
        </p:spPr>
      </p:pic>
    </p:spTree>
    <p:extLst>
      <p:ext uri="{BB962C8B-B14F-4D97-AF65-F5344CB8AC3E}">
        <p14:creationId xmlns:p14="http://schemas.microsoft.com/office/powerpoint/2010/main" val="2938164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52</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800"/>
              <a:t>Key Takeaways:</a:t>
            </a:r>
            <a:br>
              <a:rPr lang="en-US" sz="2800">
                <a:cs typeface="Calibri"/>
              </a:rPr>
            </a:br>
            <a:r>
              <a:rPr lang="en-US" sz="2800"/>
              <a:t>ZET Program as a Catalyst for Workforce Development &amp; Job Training</a:t>
            </a:r>
            <a:endParaRPr lang="en-US" sz="2800">
              <a:cs typeface="Calibri"/>
            </a:endParaRPr>
          </a:p>
        </p:txBody>
      </p:sp>
      <p:sp>
        <p:nvSpPr>
          <p:cNvPr id="2" name="TextBox 1">
            <a:extLst>
              <a:ext uri="{FF2B5EF4-FFF2-40B4-BE49-F238E27FC236}">
                <a16:creationId xmlns:a16="http://schemas.microsoft.com/office/drawing/2014/main" id="{CBB7B5D1-1A0B-AED4-2C59-F571EDF7DA0B}"/>
              </a:ext>
            </a:extLst>
          </p:cNvPr>
          <p:cNvSpPr txBox="1"/>
          <p:nvPr/>
        </p:nvSpPr>
        <p:spPr>
          <a:xfrm>
            <a:off x="534384" y="1067290"/>
            <a:ext cx="1086640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panose="020F0502020204030204"/>
              </a:rPr>
              <a:t>How do we create and maintain a sufficient workforce pool to support ZE truck programs? </a:t>
            </a:r>
            <a:endParaRPr lang="en-US" b="1">
              <a:cs typeface="Calibri" panose="020F0502020204030204"/>
            </a:endParaRPr>
          </a:p>
          <a:p>
            <a:pPr marL="800100" lvl="1" indent="-342900">
              <a:buFont typeface="Arial"/>
              <a:buChar char="•"/>
            </a:pPr>
            <a:r>
              <a:rPr lang="en-US">
                <a:cs typeface="Calibri" panose="020F0502020204030204"/>
              </a:rPr>
              <a:t>Focus on upskilling existing workforce instead of trying to hire all new employees</a:t>
            </a:r>
            <a:endParaRPr lang="en-US" i="1">
              <a:cs typeface="Calibri" panose="020F0502020204030204"/>
            </a:endParaRPr>
          </a:p>
          <a:p>
            <a:pPr marL="800100" lvl="1" indent="-342900">
              <a:buFont typeface="Arial"/>
              <a:buChar char="•"/>
            </a:pPr>
            <a:r>
              <a:rPr lang="en-US">
                <a:cs typeface="Calibri" panose="020F0502020204030204"/>
              </a:rPr>
              <a:t>Invest in local hires within the community</a:t>
            </a:r>
          </a:p>
          <a:p>
            <a:pPr marL="800100" lvl="1" indent="-342900">
              <a:buFont typeface="Arial"/>
              <a:buChar char="•"/>
            </a:pPr>
            <a:r>
              <a:rPr lang="en-US">
                <a:cs typeface="Calibri" panose="020F0502020204030204"/>
              </a:rPr>
              <a:t>Implement organizational strategy of working with OEMs</a:t>
            </a:r>
          </a:p>
          <a:p>
            <a:pPr marL="800100" lvl="1" indent="-342900">
              <a:buFont typeface="Arial"/>
              <a:buChar char="•"/>
            </a:pPr>
            <a:r>
              <a:rPr lang="en-US">
                <a:cs typeface="Calibri" panose="020F0502020204030204"/>
              </a:rPr>
              <a:t>Focus on being the backbone support for “collective impact” by keeping continuity and ensuring progress on a common agenda</a:t>
            </a:r>
          </a:p>
          <a:p>
            <a:endParaRPr lang="en-US" b="1" i="1">
              <a:cs typeface="Calibri" panose="020F0502020204030204"/>
            </a:endParaRPr>
          </a:p>
          <a:p>
            <a:r>
              <a:rPr lang="en-US" b="1" i="1">
                <a:cs typeface="Calibri" panose="020F0502020204030204"/>
              </a:rPr>
              <a:t>How do we ensure that LA County residents, particularly corridor residents, reap the benefit of job opportunities presented by the ZE truck programs? </a:t>
            </a:r>
            <a:endParaRPr lang="en-US" b="1">
              <a:cs typeface="Calibri" panose="020F0502020204030204"/>
            </a:endParaRPr>
          </a:p>
          <a:p>
            <a:pPr marL="742950" lvl="1" indent="-285750">
              <a:buFont typeface="Symbol,Sans-Serif"/>
              <a:buChar char="•"/>
            </a:pPr>
            <a:r>
              <a:rPr lang="en-US">
                <a:cs typeface="Calibri" panose="020F0502020204030204"/>
              </a:rPr>
              <a:t>Work with employers to get word out into community about job opportunities</a:t>
            </a:r>
          </a:p>
          <a:p>
            <a:pPr marL="742950" lvl="1" indent="-285750">
              <a:buFont typeface="Symbol,Sans-Serif"/>
              <a:buChar char="•"/>
            </a:pPr>
            <a:r>
              <a:rPr lang="en-US">
                <a:cs typeface="Calibri" panose="020F0502020204030204"/>
              </a:rPr>
              <a:t>Going into community colleges to recruit for construction jobs</a:t>
            </a:r>
          </a:p>
          <a:p>
            <a:pPr marL="742950" lvl="1" indent="-285750">
              <a:buFont typeface="Symbol,Sans-Serif"/>
              <a:buChar char="•"/>
            </a:pPr>
            <a:r>
              <a:rPr lang="en-US">
                <a:cs typeface="Calibri" panose="020F0502020204030204"/>
              </a:rPr>
              <a:t>Working with pre-existing job training programs</a:t>
            </a:r>
          </a:p>
          <a:p>
            <a:pPr marL="742950" lvl="1" indent="-285750">
              <a:buFont typeface="Symbol,Sans-Serif"/>
              <a:buChar char="•"/>
            </a:pPr>
            <a:r>
              <a:rPr lang="en-US">
                <a:cs typeface="Calibri" panose="020F0502020204030204"/>
              </a:rPr>
              <a:t>Build out apprenticeships </a:t>
            </a:r>
          </a:p>
          <a:p>
            <a:endParaRPr lang="en-US">
              <a:cs typeface="Calibri" panose="020F0502020204030204"/>
            </a:endParaRPr>
          </a:p>
          <a:p>
            <a:endParaRPr lang="en-US" i="1">
              <a:cs typeface="Calibri" panose="020F0502020204030204"/>
            </a:endParaRPr>
          </a:p>
        </p:txBody>
      </p:sp>
    </p:spTree>
    <p:extLst>
      <p:ext uri="{BB962C8B-B14F-4D97-AF65-F5344CB8AC3E}">
        <p14:creationId xmlns:p14="http://schemas.microsoft.com/office/powerpoint/2010/main" val="3010950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53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2800"/>
              <a:t>Key Takeaways:</a:t>
            </a:r>
            <a:br>
              <a:rPr lang="en-US" sz="2800">
                <a:cs typeface="Calibri"/>
              </a:rPr>
            </a:br>
            <a:r>
              <a:rPr lang="en-US" sz="2800"/>
              <a:t>ZET Program as a Catalyst for Workforce Development &amp; Job Training</a:t>
            </a:r>
            <a:endParaRPr lang="en-US" sz="2800">
              <a:cs typeface="Calibri"/>
            </a:endParaRPr>
          </a:p>
        </p:txBody>
      </p:sp>
      <p:sp>
        <p:nvSpPr>
          <p:cNvPr id="2" name="TextBox 1">
            <a:extLst>
              <a:ext uri="{FF2B5EF4-FFF2-40B4-BE49-F238E27FC236}">
                <a16:creationId xmlns:a16="http://schemas.microsoft.com/office/drawing/2014/main" id="{CBB7B5D1-1A0B-AED4-2C59-F571EDF7DA0B}"/>
              </a:ext>
            </a:extLst>
          </p:cNvPr>
          <p:cNvSpPr txBox="1"/>
          <p:nvPr/>
        </p:nvSpPr>
        <p:spPr>
          <a:xfrm>
            <a:off x="501727" y="1317661"/>
            <a:ext cx="108664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cs typeface="Calibri" panose="020F0502020204030204"/>
              </a:rPr>
              <a:t>What are the best ways to engage communities and generate support?</a:t>
            </a:r>
            <a:endParaRPr lang="en-US" b="1">
              <a:cs typeface="Calibri" panose="020F0502020204030204"/>
            </a:endParaRPr>
          </a:p>
          <a:p>
            <a:pPr marL="800100" lvl="1" indent="-342900">
              <a:buFont typeface="Arial"/>
              <a:buChar char="•"/>
            </a:pPr>
            <a:r>
              <a:rPr lang="en-US">
                <a:cs typeface="Calibri" panose="020F0502020204030204"/>
              </a:rPr>
              <a:t>Create programs that meet needs of employers and educate community about jobs available (how to apply/how to get trained)</a:t>
            </a:r>
            <a:endParaRPr lang="en-US" i="1">
              <a:cs typeface="Calibri" panose="020F0502020204030204"/>
            </a:endParaRPr>
          </a:p>
          <a:p>
            <a:pPr marL="800100" lvl="1" indent="-342900">
              <a:buFont typeface="Arial"/>
              <a:buChar char="•"/>
            </a:pPr>
            <a:r>
              <a:rPr lang="en-US">
                <a:cs typeface="Calibri" panose="020F0502020204030204"/>
              </a:rPr>
              <a:t>Create a “jobs coordinator” component to hiring/employment part of project </a:t>
            </a:r>
          </a:p>
          <a:p>
            <a:pPr marL="800100" lvl="1" indent="-342900">
              <a:buFont typeface="Arial"/>
              <a:buChar char="•"/>
            </a:pPr>
            <a:r>
              <a:rPr lang="en-US">
                <a:cs typeface="Calibri" panose="020F0502020204030204"/>
              </a:rPr>
              <a:t>Implement program like Construction Utility Pathways Program (CUP) to connect employers/job opportunities with community</a:t>
            </a:r>
          </a:p>
          <a:p>
            <a:pPr marL="800100" lvl="1" indent="-342900">
              <a:buFont typeface="Arial"/>
              <a:buChar char="•"/>
            </a:pPr>
            <a:r>
              <a:rPr lang="en-US">
                <a:cs typeface="Calibri" panose="020F0502020204030204"/>
              </a:rPr>
              <a:t>Empower local businesses and landowners to tap into Fed/State incentives to repurpose land for charging facilities </a:t>
            </a:r>
          </a:p>
          <a:p>
            <a:pPr marL="800100" lvl="1" indent="-342900">
              <a:buFont typeface="Arial"/>
              <a:buChar char="•"/>
            </a:pPr>
            <a:r>
              <a:rPr lang="en-US">
                <a:cs typeface="Calibri" panose="020F0502020204030204"/>
              </a:rPr>
              <a:t>Ensure that planned labor agreements involve clear standards/requirements for local hiring</a:t>
            </a:r>
          </a:p>
          <a:p>
            <a:pPr marL="800100" lvl="1" indent="-342900">
              <a:buFont typeface="Arial"/>
              <a:buChar char="•"/>
            </a:pPr>
            <a:r>
              <a:rPr lang="en-US">
                <a:cs typeface="Calibri" panose="020F0502020204030204"/>
              </a:rPr>
              <a:t>Invest in community engagement, particularly to ensure a diverse workforce</a:t>
            </a:r>
          </a:p>
          <a:p>
            <a:endParaRPr lang="en-US">
              <a:cs typeface="Calibri" panose="020F0502020204030204"/>
            </a:endParaRPr>
          </a:p>
          <a:p>
            <a:endParaRPr lang="en-US" i="1">
              <a:cs typeface="Calibri" panose="020F0502020204030204"/>
            </a:endParaRPr>
          </a:p>
        </p:txBody>
      </p:sp>
    </p:spTree>
    <p:extLst>
      <p:ext uri="{BB962C8B-B14F-4D97-AF65-F5344CB8AC3E}">
        <p14:creationId xmlns:p14="http://schemas.microsoft.com/office/powerpoint/2010/main" val="1221364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defRPr/>
            </a:pPr>
            <a:r>
              <a:rPr lang="en-US" sz="4000" b="1">
                <a:solidFill>
                  <a:srgbClr val="FFFFFF"/>
                </a:solidFill>
                <a:latin typeface="Calibri" panose="020F0502020204030204"/>
                <a:cs typeface="Calibri"/>
              </a:rPr>
              <a:t>Closing Remarks &amp; Next Steps</a:t>
            </a:r>
            <a:endParaRPr lang="en-US">
              <a:ea typeface="+mn-ea"/>
            </a:endParaRPr>
          </a:p>
        </p:txBody>
      </p:sp>
    </p:spTree>
    <p:extLst>
      <p:ext uri="{BB962C8B-B14F-4D97-AF65-F5344CB8AC3E}">
        <p14:creationId xmlns:p14="http://schemas.microsoft.com/office/powerpoint/2010/main" val="4249913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4688" y="235408"/>
            <a:ext cx="9045633" cy="429145"/>
          </a:xfrm>
        </p:spPr>
        <p:txBody>
          <a:bodyPr/>
          <a:lstStyle/>
          <a:p>
            <a:r>
              <a:rPr lang="en-US" sz="2800"/>
              <a:t>Newsletter and Updated Project Hub  </a:t>
            </a:r>
            <a:endParaRPr lang="en-US" sz="2800" i="1">
              <a:cs typeface="Calibri"/>
            </a:endParaRPr>
          </a:p>
        </p:txBody>
      </p:sp>
      <p:pic>
        <p:nvPicPr>
          <p:cNvPr id="3" name="23-2765_trackreview_lb_ela_newsletter_video_eng (Original)">
            <a:hlinkClick r:id="" action="ppaction://media"/>
            <a:extLst>
              <a:ext uri="{FF2B5EF4-FFF2-40B4-BE49-F238E27FC236}">
                <a16:creationId xmlns:a16="http://schemas.microsoft.com/office/drawing/2014/main" id="{B38E2A50-FD2B-6EC0-8AB1-94A364D713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5386" y="1332284"/>
            <a:ext cx="8770086" cy="4760504"/>
          </a:xfrm>
          <a:prstGeom prst="rect">
            <a:avLst/>
          </a:prstGeom>
        </p:spPr>
      </p:pic>
    </p:spTree>
    <p:extLst>
      <p:ext uri="{BB962C8B-B14F-4D97-AF65-F5344CB8AC3E}">
        <p14:creationId xmlns:p14="http://schemas.microsoft.com/office/powerpoint/2010/main" val="129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81000" y="438149"/>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sz="half" idx="1"/>
          </p:nvPr>
        </p:nvSpPr>
        <p:spPr>
          <a:xfrm>
            <a:off x="0" y="678916"/>
            <a:ext cx="5778490" cy="4675563"/>
          </a:xfrm>
        </p:spPr>
        <p:txBody>
          <a:bodyPr vert="horz" lIns="91440" tIns="45720" rIns="91440" bIns="45720" rtlCol="0" anchor="t">
            <a:noAutofit/>
          </a:bodyPr>
          <a:lstStyle/>
          <a:p>
            <a:pPr marL="914400" lvl="7" indent="-457200">
              <a:lnSpc>
                <a:spcPct val="100000"/>
              </a:lnSpc>
              <a:spcBef>
                <a:spcPts val="1000"/>
              </a:spcBef>
              <a:buNone/>
              <a:tabLst>
                <a:tab pos="1995488" algn="l"/>
              </a:tabLst>
              <a:defRPr/>
            </a:pPr>
            <a:endParaRPr lang="en-US" b="1" i="1">
              <a:solidFill>
                <a:srgbClr val="00B4BD"/>
              </a:solidFill>
              <a:ea typeface="+mn-lt"/>
              <a:cs typeface="+mn-lt"/>
            </a:endParaRPr>
          </a:p>
          <a:p>
            <a:pPr marL="914400" lvl="7" indent="-457200">
              <a:lnSpc>
                <a:spcPct val="100000"/>
              </a:lnSpc>
              <a:spcBef>
                <a:spcPts val="1000"/>
              </a:spcBef>
              <a:buNone/>
              <a:tabLst>
                <a:tab pos="1995488" algn="l"/>
              </a:tabLst>
              <a:defRPr/>
            </a:pPr>
            <a:r>
              <a:rPr lang="en-US" b="1" i="1">
                <a:solidFill>
                  <a:srgbClr val="00B4BD"/>
                </a:solidFill>
                <a:latin typeface="Calibri" panose="020F0502020204030204"/>
                <a:ea typeface="+mn-lt"/>
                <a:cs typeface="Calibri" panose="020F0502020204030204"/>
              </a:rPr>
              <a:t>CLC In-Person Hybrid Meeting #16</a:t>
            </a:r>
            <a:endParaRPr lang="en-US" b="1">
              <a:solidFill>
                <a:srgbClr val="00B4BD"/>
              </a:solidFill>
              <a:latin typeface="Calibri" panose="020F0502020204030204"/>
              <a:ea typeface="+mn-lt"/>
              <a:cs typeface="Calibri" panose="020F0502020204030204"/>
            </a:endParaRPr>
          </a:p>
          <a:p>
            <a:pPr marL="464820" lvl="3" indent="-762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	Thursday, June 22, 5-7pm </a:t>
            </a:r>
          </a:p>
          <a:p>
            <a:pPr marL="464820" marR="0" lvl="3" indent="-7620" fontAlgn="base">
              <a:lnSpc>
                <a:spcPct val="100000"/>
              </a:lnSpc>
              <a:spcBef>
                <a:spcPts val="0"/>
              </a:spcBef>
              <a:spcAft>
                <a:spcPts val="0"/>
              </a:spcAft>
              <a:buNone/>
              <a:tabLst>
                <a:tab pos="1995488" algn="l"/>
              </a:tabLst>
              <a:defRPr/>
            </a:pPr>
            <a:endParaRPr lang="en-US" sz="200" i="1">
              <a:solidFill>
                <a:srgbClr val="000000"/>
              </a:solidFill>
              <a:latin typeface="Calibri" panose="020F0502020204030204"/>
              <a:ea typeface="+mn-lt"/>
              <a:cs typeface="Calibri" panose="020F0502020204030204"/>
            </a:endParaRPr>
          </a:p>
          <a:p>
            <a:pPr marL="464820" lvl="3" indent="-7620" fontAlgn="base">
              <a:lnSpc>
                <a:spcPct val="100000"/>
              </a:lnSpc>
              <a:spcBef>
                <a:spcPts val="0"/>
              </a:spcBef>
              <a:buNone/>
              <a:tabLst>
                <a:tab pos="1995488" algn="l"/>
              </a:tabLst>
              <a:defRPr/>
            </a:pPr>
            <a:r>
              <a:rPr lang="en-US" sz="1600" b="1" i="1">
                <a:solidFill>
                  <a:srgbClr val="000000"/>
                </a:solidFill>
                <a:latin typeface="Calibri" panose="020F0502020204030204"/>
                <a:ea typeface="+mn-lt"/>
                <a:cs typeface="Calibri" panose="020F0502020204030204"/>
              </a:rPr>
              <a:t>Location:</a:t>
            </a:r>
            <a:r>
              <a:rPr lang="en-US" sz="1600" i="1">
                <a:solidFill>
                  <a:srgbClr val="000000"/>
                </a:solidFill>
                <a:latin typeface="Calibri" panose="020F0502020204030204"/>
                <a:ea typeface="+mn-lt"/>
                <a:cs typeface="Calibri" panose="020F0502020204030204"/>
              </a:rPr>
              <a:t> </a:t>
            </a:r>
            <a:r>
              <a:rPr lang="en-US" sz="1600" i="1" err="1">
                <a:solidFill>
                  <a:srgbClr val="000000"/>
                </a:solidFill>
                <a:latin typeface="Calibri" panose="020F0502020204030204"/>
                <a:ea typeface="+mn-lt"/>
                <a:cs typeface="Calibri" panose="020F0502020204030204"/>
              </a:rPr>
              <a:t>Horchatería</a:t>
            </a:r>
            <a:r>
              <a:rPr lang="en-US" sz="1600" i="1">
                <a:solidFill>
                  <a:srgbClr val="000000"/>
                </a:solidFill>
                <a:latin typeface="Calibri" panose="020F0502020204030204"/>
                <a:ea typeface="+mn-lt"/>
                <a:cs typeface="Calibri" panose="020F0502020204030204"/>
              </a:rPr>
              <a:t> Rio Luna  </a:t>
            </a:r>
          </a:p>
          <a:p>
            <a:pPr marL="464820" marR="0" lvl="3" indent="-7620" fontAlgn="base">
              <a:lnSpc>
                <a:spcPct val="100000"/>
              </a:lnSpc>
              <a:spcBef>
                <a:spcPts val="0"/>
              </a:spcBef>
              <a:spcAft>
                <a:spcPts val="0"/>
              </a:spcAft>
              <a:buNone/>
              <a:tabLst>
                <a:tab pos="1995488" algn="l"/>
              </a:tabLst>
              <a:defRPr/>
            </a:pPr>
            <a:r>
              <a:rPr lang="en-US" sz="1600" i="1">
                <a:solidFill>
                  <a:srgbClr val="000000"/>
                </a:solidFill>
                <a:latin typeface="Calibri" panose="020F0502020204030204"/>
                <a:ea typeface="+mn-lt"/>
                <a:cs typeface="Calibri" panose="020F0502020204030204"/>
              </a:rPr>
              <a:t>15950 Paramount Boulevard     </a:t>
            </a:r>
          </a:p>
          <a:p>
            <a:pPr marL="464820" marR="0" lvl="3" indent="-7620" fontAlgn="base">
              <a:lnSpc>
                <a:spcPct val="100000"/>
              </a:lnSpc>
              <a:spcBef>
                <a:spcPts val="0"/>
              </a:spcBef>
              <a:spcAft>
                <a:spcPts val="0"/>
              </a:spcAft>
              <a:buNone/>
              <a:tabLst>
                <a:tab pos="1995488" algn="l"/>
              </a:tabLst>
              <a:defRPr/>
            </a:pPr>
            <a:r>
              <a:rPr lang="en-US" sz="1600" i="1">
                <a:solidFill>
                  <a:srgbClr val="000000"/>
                </a:solidFill>
                <a:latin typeface="Calibri" panose="020F0502020204030204"/>
                <a:ea typeface="+mn-lt"/>
                <a:cs typeface="Calibri" panose="020F0502020204030204"/>
              </a:rPr>
              <a:t>Paramount, CA 90723 </a:t>
            </a:r>
          </a:p>
          <a:p>
            <a:pPr marL="457200" lvl="3" indent="0">
              <a:lnSpc>
                <a:spcPct val="100000"/>
              </a:lnSpc>
              <a:buNone/>
              <a:tabLst>
                <a:tab pos="1995488" algn="l"/>
              </a:tabLst>
              <a:defRPr/>
            </a:pPr>
            <a:endParaRPr lang="en-US" sz="1000" b="1" i="1">
              <a:solidFill>
                <a:srgbClr val="000000"/>
              </a:solidFill>
              <a:latin typeface="Calibri" panose="020F0502020204030204"/>
              <a:ea typeface="+mn-lt"/>
              <a:cs typeface="Calibri" panose="020F0502020204030204"/>
            </a:endParaRPr>
          </a:p>
          <a:p>
            <a:pPr marL="690245" lvl="3" indent="-233045">
              <a:lnSpc>
                <a:spcPct val="100000"/>
              </a:lnSpc>
              <a:spcBef>
                <a:spcPts val="0"/>
              </a:spcBef>
              <a:buNone/>
              <a:tabLst>
                <a:tab pos="1995488" algn="l"/>
              </a:tabLst>
              <a:defRPr/>
            </a:pPr>
            <a:r>
              <a:rPr lang="en-US" b="1">
                <a:solidFill>
                  <a:srgbClr val="00B4BD"/>
                </a:solidFill>
                <a:latin typeface="Calibri" panose="020F0502020204030204"/>
                <a:ea typeface="+mn-lt"/>
                <a:cs typeface="Calibri" panose="020F0502020204030204"/>
              </a:rPr>
              <a:t>Corridor Tours for Task Force &amp; CLC Members</a:t>
            </a:r>
          </a:p>
          <a:p>
            <a:pPr marL="464820" lvl="3" indent="-762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Saturday, June 24, 8:30am-2:00pm or</a:t>
            </a:r>
          </a:p>
          <a:p>
            <a:pPr marL="464820" lvl="3" indent="-762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Wednesday, June 28, 8:30am-2:00pm</a:t>
            </a:r>
          </a:p>
          <a:p>
            <a:pPr marL="464820" lvl="3" indent="-762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RSVP Required </a:t>
            </a:r>
          </a:p>
          <a:p>
            <a:pPr marL="457200" lvl="3" indent="0">
              <a:lnSpc>
                <a:spcPct val="100000"/>
              </a:lnSpc>
              <a:buNone/>
              <a:tabLst>
                <a:tab pos="1995488" algn="l"/>
              </a:tabLst>
              <a:defRPr/>
            </a:pPr>
            <a:endParaRPr lang="en-US" sz="1100" b="1">
              <a:solidFill>
                <a:srgbClr val="00B4BD"/>
              </a:solidFill>
              <a:latin typeface="Calibri" panose="020F0502020204030204"/>
              <a:ea typeface="+mn-lt"/>
              <a:cs typeface="Calibri" panose="020F0502020204030204"/>
            </a:endParaRPr>
          </a:p>
          <a:p>
            <a:pPr marL="457200" lvl="3" indent="0">
              <a:lnSpc>
                <a:spcPct val="100000"/>
              </a:lnSpc>
              <a:buNone/>
              <a:tabLst>
                <a:tab pos="1995488" algn="l"/>
              </a:tabLst>
              <a:defRPr/>
            </a:pPr>
            <a:r>
              <a:rPr lang="en-US" b="1">
                <a:solidFill>
                  <a:srgbClr val="00B4BD"/>
                </a:solidFill>
                <a:latin typeface="Calibri" panose="020F0502020204030204"/>
                <a:ea typeface="+mn-lt"/>
                <a:cs typeface="Calibri" panose="020F0502020204030204"/>
              </a:rPr>
              <a:t>Equity Working Group #13 – Equity Planning and Evaluation Tool Workshop</a:t>
            </a:r>
            <a:br>
              <a:rPr lang="en-US" b="1">
                <a:latin typeface="Calibri" panose="020F0502020204030204"/>
                <a:ea typeface="+mn-lt"/>
                <a:cs typeface="Calibri" panose="020F0502020204030204"/>
              </a:rPr>
            </a:br>
            <a:r>
              <a:rPr lang="en-US" sz="1600" i="1">
                <a:solidFill>
                  <a:srgbClr val="000000"/>
                </a:solidFill>
                <a:latin typeface="Calibri" panose="020F0502020204030204"/>
                <a:ea typeface="+mn-lt"/>
                <a:cs typeface="Calibri" panose="020F0502020204030204"/>
              </a:rPr>
              <a:t>Thursday, June 29, 5-7pm</a:t>
            </a:r>
          </a:p>
          <a:p>
            <a:pPr marL="457200" lvl="3" indent="0">
              <a:lnSpc>
                <a:spcPct val="100000"/>
              </a:lnSpc>
              <a:buNone/>
              <a:tabLst>
                <a:tab pos="1995488" algn="l"/>
              </a:tabLst>
              <a:defRPr/>
            </a:pPr>
            <a:endParaRPr lang="en-US" sz="1600" b="1" i="1">
              <a:solidFill>
                <a:srgbClr val="000000"/>
              </a:solidFill>
              <a:highlight>
                <a:srgbClr val="FFFF00"/>
              </a:highlight>
              <a:latin typeface="Calibri" panose="020F0502020204030204"/>
              <a:ea typeface="+mn-lt"/>
              <a:cs typeface="Calibri" panose="020F0502020204030204"/>
            </a:endParaRPr>
          </a:p>
          <a:p>
            <a:pPr marL="457200" lvl="3" indent="0">
              <a:lnSpc>
                <a:spcPct val="100000"/>
              </a:lnSpc>
              <a:buNone/>
              <a:tabLst>
                <a:tab pos="1995488" algn="l"/>
              </a:tabLst>
              <a:defRPr/>
            </a:pPr>
            <a:br>
              <a:rPr lang="en-US" sz="1600" b="1">
                <a:latin typeface="Calibri" panose="020F0502020204030204"/>
                <a:ea typeface="+mn-lt"/>
                <a:cs typeface="Calibri" panose="020F0502020204030204"/>
              </a:rPr>
            </a:br>
            <a:endParaRPr lang="en-US" sz="160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57200" lvl="3" indent="0">
              <a:lnSpc>
                <a:spcPct val="100000"/>
              </a:lnSpc>
              <a:buNone/>
              <a:tabLst>
                <a:tab pos="1995488" algn="l"/>
              </a:tabLst>
              <a:defRPr/>
            </a:pPr>
            <a:endParaRPr lang="en-US" sz="1600" b="1">
              <a:solidFill>
                <a:srgbClr val="00B4BD"/>
              </a:solidFill>
              <a:highlight>
                <a:srgbClr val="FFFF00"/>
              </a:highlight>
              <a:latin typeface="Calibri" panose="020F0502020204030204"/>
              <a:ea typeface="+mn-lt"/>
              <a:cs typeface="Calibri" panose="020F0502020204030204"/>
            </a:endParaRPr>
          </a:p>
          <a:p>
            <a:pPr marL="2058670" marR="0" lvl="3" indent="-285750"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tab pos="1995488" algn="l"/>
              </a:tabLst>
              <a:defRPr/>
            </a:pPr>
            <a:endParaRPr kumimoji="0" lang="en-US" sz="1800" b="1" i="1" u="none" strike="noStrike" kern="1200" cap="none" spc="0" normalizeH="0" baseline="0" noProof="0">
              <a:ln>
                <a:noFill/>
              </a:ln>
              <a:solidFill>
                <a:srgbClr val="00B4BD"/>
              </a:solidFill>
              <a:effectLst/>
              <a:highlight>
                <a:srgbClr val="FFFF00"/>
              </a:highligh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lang="en-US" dirty="0" smtClean="0"/>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707580" y="1072782"/>
            <a:ext cx="6157904"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57200" lvl="3" indent="0">
              <a:lnSpc>
                <a:spcPct val="100000"/>
              </a:lnSpc>
              <a:buNone/>
              <a:defRPr/>
            </a:pPr>
            <a:r>
              <a:rPr lang="en-US" sz="1600" i="1">
                <a:latin typeface="Calibri" panose="020F0502020204030204"/>
                <a:ea typeface="+mn-lt"/>
                <a:cs typeface="Calibri" panose="020F0502020204030204"/>
              </a:rPr>
              <a:t>     </a:t>
            </a:r>
            <a:br>
              <a:rPr lang="en-US" i="1">
                <a:highlight>
                  <a:srgbClr val="FFFF00"/>
                </a:highlight>
                <a:latin typeface="Calibri" panose="020F0502020204030204"/>
                <a:ea typeface="+mn-lt"/>
                <a:cs typeface="Calibri" panose="020F0502020204030204"/>
              </a:rPr>
            </a:br>
            <a:endParaRPr lang="en-US" b="1">
              <a:solidFill>
                <a:srgbClr val="00B4BD"/>
              </a:solidFill>
              <a:highlight>
                <a:srgbClr val="FFFF00"/>
              </a:highlight>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6172201" y="1276349"/>
            <a:ext cx="6102926" cy="558055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3596127" y="5916706"/>
            <a:ext cx="6239436" cy="83099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For the most updated list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of meeting dates, please visit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https://www.metro.net/projects/lb-ela-corridor-plan/</a:t>
            </a:r>
            <a:endParaRPr kumimoji="0" lang="en-US" sz="1600" b="1" i="0" u="none" strike="noStrike" kern="1200" cap="none" spc="0" normalizeH="0" baseline="0" noProof="0">
              <a:ln>
                <a:noFill/>
              </a:ln>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89363" y="1072782"/>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3" indent="0">
              <a:lnSpc>
                <a:spcPct val="100000"/>
              </a:lnSpc>
              <a:buNone/>
              <a:tabLst>
                <a:tab pos="1995488" algn="l"/>
              </a:tabLst>
              <a:defRPr/>
            </a:pPr>
            <a:r>
              <a:rPr lang="en-US" sz="2400" b="1">
                <a:solidFill>
                  <a:srgbClr val="00B4BD"/>
                </a:solidFill>
                <a:latin typeface="Calibri" panose="020F0502020204030204"/>
                <a:ea typeface="+mn-lt"/>
                <a:cs typeface="Calibri" panose="020F0502020204030204"/>
              </a:rPr>
              <a:t>New Meeting Schedule</a:t>
            </a:r>
          </a:p>
          <a:p>
            <a:pPr marL="457200" lvl="3" indent="0">
              <a:lnSpc>
                <a:spcPct val="100000"/>
              </a:lnSpc>
              <a:buNone/>
              <a:tabLst>
                <a:tab pos="1995488" algn="l"/>
              </a:tabLst>
              <a:defRPr/>
            </a:pPr>
            <a:endParaRPr lang="en-US" sz="1000" b="1">
              <a:solidFill>
                <a:srgbClr val="00B4BD"/>
              </a:solidFill>
              <a:latin typeface="Calibri" panose="020F0502020204030204"/>
              <a:ea typeface="+mn-lt"/>
              <a:cs typeface="Calibri" panose="020F0502020204030204"/>
            </a:endParaRPr>
          </a:p>
          <a:p>
            <a:pPr marL="457200" lvl="3" indent="0">
              <a:lnSpc>
                <a:spcPct val="100000"/>
              </a:lnSpc>
              <a:buNone/>
              <a:tabLst>
                <a:tab pos="1995488" algn="l"/>
              </a:tabLst>
              <a:defRPr/>
            </a:pPr>
            <a:r>
              <a:rPr lang="en-US" sz="1800" b="1">
                <a:solidFill>
                  <a:srgbClr val="00B4BD"/>
                </a:solidFill>
                <a:latin typeface="Calibri" panose="020F0502020204030204"/>
                <a:ea typeface="+mn-lt"/>
                <a:cs typeface="Calibri" panose="020F0502020204030204"/>
              </a:rPr>
              <a:t>Combined Task Force &amp; CLC - </a:t>
            </a:r>
            <a:r>
              <a:rPr lang="en-US" sz="1800" b="1" i="1">
                <a:solidFill>
                  <a:srgbClr val="00B4BD"/>
                </a:solidFill>
                <a:latin typeface="Calibri" panose="020F0502020204030204"/>
                <a:ea typeface="+mn-lt"/>
                <a:cs typeface="Calibri" panose="020F0502020204030204"/>
              </a:rPr>
              <a:t>Hybrid Meeting</a:t>
            </a:r>
            <a:endParaRPr lang="en-US" sz="1800" i="1">
              <a:ea typeface="+mn-lt"/>
              <a:cs typeface="+mn-lt"/>
            </a:endParaRPr>
          </a:p>
          <a:p>
            <a:pPr marL="457200" lvl="3" indent="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Monday, July 10, 5-8pm</a:t>
            </a:r>
          </a:p>
          <a:p>
            <a:pPr marL="457200" lvl="3" indent="0">
              <a:lnSpc>
                <a:spcPct val="100000"/>
              </a:lnSpc>
              <a:spcBef>
                <a:spcPts val="0"/>
              </a:spcBef>
              <a:buNone/>
              <a:tabLst>
                <a:tab pos="1995488" algn="l"/>
              </a:tabLst>
              <a:defRPr/>
            </a:pPr>
            <a:r>
              <a:rPr lang="en-US" sz="1600" b="1" i="1">
                <a:solidFill>
                  <a:srgbClr val="000000"/>
                </a:solidFill>
                <a:latin typeface="Calibri" panose="020F0502020204030204"/>
                <a:ea typeface="+mn-lt"/>
                <a:cs typeface="Calibri" panose="020F0502020204030204"/>
              </a:rPr>
              <a:t>Location:  </a:t>
            </a:r>
            <a:r>
              <a:rPr lang="en-US" sz="1600" i="1">
                <a:solidFill>
                  <a:srgbClr val="000000"/>
                </a:solidFill>
                <a:latin typeface="Calibri" panose="020F0502020204030204"/>
                <a:ea typeface="+mn-lt"/>
                <a:cs typeface="Calibri" panose="020F0502020204030204"/>
              </a:rPr>
              <a:t>South Gate Park Auditorium </a:t>
            </a:r>
          </a:p>
          <a:p>
            <a:pPr marL="457200" lvl="3" indent="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4900 Southern Avenue</a:t>
            </a:r>
          </a:p>
          <a:p>
            <a:pPr marL="457200" lvl="3" indent="0">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South Gate, CA 90280</a:t>
            </a:r>
          </a:p>
          <a:p>
            <a:pPr marL="690563" lvl="3" indent="-233363">
              <a:lnSpc>
                <a:spcPct val="100000"/>
              </a:lnSpc>
              <a:spcBef>
                <a:spcPts val="0"/>
              </a:spcBef>
              <a:buNone/>
              <a:tabLst>
                <a:tab pos="1995488" algn="l"/>
              </a:tabLst>
              <a:defRPr/>
            </a:pPr>
            <a:endParaRPr lang="en-US" sz="1000" b="1" i="1">
              <a:solidFill>
                <a:srgbClr val="000000"/>
              </a:solidFill>
              <a:latin typeface="Calibri" panose="020F0502020204030204"/>
              <a:ea typeface="+mn-lt"/>
              <a:cs typeface="Calibri" panose="020F0502020204030204"/>
            </a:endParaRPr>
          </a:p>
          <a:p>
            <a:pPr marL="457200" lvl="3" indent="0">
              <a:lnSpc>
                <a:spcPct val="100000"/>
              </a:lnSpc>
              <a:buNone/>
              <a:tabLst>
                <a:tab pos="1995488" algn="l"/>
              </a:tabLst>
              <a:defRPr/>
            </a:pPr>
            <a:r>
              <a:rPr lang="en-US" b="1">
                <a:solidFill>
                  <a:srgbClr val="00B4BD"/>
                </a:solidFill>
                <a:latin typeface="Calibri" panose="020F0502020204030204"/>
                <a:ea typeface="+mn-lt"/>
                <a:cs typeface="Calibri" panose="020F0502020204030204"/>
              </a:rPr>
              <a:t>Combined Task Force &amp; CLC - </a:t>
            </a:r>
            <a:r>
              <a:rPr lang="en-US" b="1" i="1">
                <a:solidFill>
                  <a:srgbClr val="00B4BD"/>
                </a:solidFill>
                <a:latin typeface="Calibri" panose="020F0502020204030204"/>
                <a:ea typeface="+mn-lt"/>
                <a:cs typeface="Calibri" panose="020F0502020204030204"/>
              </a:rPr>
              <a:t>Virtual Meeting</a:t>
            </a:r>
          </a:p>
          <a:p>
            <a:pPr marL="690563" lvl="3" indent="-233363">
              <a:lnSpc>
                <a:spcPct val="100000"/>
              </a:lnSpc>
              <a:spcBef>
                <a:spcPts val="0"/>
              </a:spcBef>
              <a:buNone/>
              <a:tabLst>
                <a:tab pos="1995488" algn="l"/>
              </a:tabLst>
              <a:defRPr/>
            </a:pPr>
            <a:r>
              <a:rPr lang="en-US" sz="1600" i="1">
                <a:solidFill>
                  <a:srgbClr val="000000"/>
                </a:solidFill>
                <a:latin typeface="Calibri" panose="020F0502020204030204"/>
                <a:ea typeface="+mn-lt"/>
                <a:cs typeface="Calibri" panose="020F0502020204030204"/>
              </a:rPr>
              <a:t>Thursday, July 20, 5-7pm</a:t>
            </a:r>
          </a:p>
          <a:p>
            <a:pPr marL="690563" lvl="3" indent="-233363">
              <a:lnSpc>
                <a:spcPct val="100000"/>
              </a:lnSpc>
              <a:spcBef>
                <a:spcPts val="0"/>
              </a:spcBef>
              <a:buNone/>
              <a:tabLst>
                <a:tab pos="1995488" algn="l"/>
              </a:tabLst>
              <a:defRPr/>
            </a:pPr>
            <a:endParaRPr lang="en-US" sz="1600" i="1">
              <a:solidFill>
                <a:srgbClr val="000000"/>
              </a:solidFill>
              <a:latin typeface="Calibri" panose="020F0502020204030204"/>
              <a:ea typeface="+mn-lt"/>
              <a:cs typeface="Calibri" panose="020F0502020204030204"/>
            </a:endParaRPr>
          </a:p>
          <a:p>
            <a:pPr marL="690563" lvl="3" indent="-233363">
              <a:lnSpc>
                <a:spcPct val="100000"/>
              </a:lnSpc>
              <a:spcBef>
                <a:spcPts val="0"/>
              </a:spcBef>
              <a:buNone/>
              <a:tabLst>
                <a:tab pos="1995488" algn="l"/>
              </a:tabLst>
              <a:defRPr/>
            </a:pPr>
            <a:endParaRPr lang="en-US" sz="1600" b="1" i="1">
              <a:solidFill>
                <a:srgbClr val="000000"/>
              </a:solidFill>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s-ES_tradnl" sz="22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4123355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17244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a:xfrm>
            <a:off x="381000" y="1276350"/>
            <a:ext cx="7235377" cy="4742065"/>
          </a:xfrm>
        </p:spPr>
        <p:txBody>
          <a:bodyPr vert="horz" lIns="91440" tIns="45720" rIns="91440" bIns="45720" rtlCol="0" anchor="t">
            <a:normAutofit/>
          </a:bodyPr>
          <a:lstStyle/>
          <a:p>
            <a:r>
              <a:rPr lang="en-US">
                <a:ea typeface="+mn-lt"/>
                <a:cs typeface="+mn-lt"/>
              </a:rPr>
              <a:t>The California Air Resources Board (CARB) defines sensitive receptors as places where children, the elderly, and those with pre-existing respiratory health conditions are most likely to congregate, such as:</a:t>
            </a:r>
          </a:p>
          <a:p>
            <a:pPr lvl="1"/>
            <a:r>
              <a:rPr lang="en-US">
                <a:ea typeface="+mn-lt"/>
                <a:cs typeface="+mn-lt"/>
              </a:rPr>
              <a:t>Schools and schoolyards, </a:t>
            </a:r>
          </a:p>
          <a:p>
            <a:pPr lvl="1"/>
            <a:r>
              <a:rPr lang="en-US">
                <a:ea typeface="+mn-lt"/>
                <a:cs typeface="+mn-lt"/>
              </a:rPr>
              <a:t>Parks and playgrounds, </a:t>
            </a:r>
          </a:p>
          <a:p>
            <a:pPr lvl="1"/>
            <a:r>
              <a:rPr lang="en-US">
                <a:ea typeface="+mn-lt"/>
                <a:cs typeface="+mn-lt"/>
              </a:rPr>
              <a:t>Daycare centers, </a:t>
            </a:r>
          </a:p>
          <a:p>
            <a:pPr lvl="1"/>
            <a:r>
              <a:rPr lang="en-US">
                <a:ea typeface="+mn-lt"/>
                <a:cs typeface="+mn-lt"/>
              </a:rPr>
              <a:t>Nursing homes, </a:t>
            </a:r>
          </a:p>
          <a:p>
            <a:pPr lvl="1"/>
            <a:r>
              <a:rPr lang="en-US">
                <a:ea typeface="+mn-lt"/>
                <a:cs typeface="+mn-lt"/>
              </a:rPr>
              <a:t>Hospitals, and </a:t>
            </a:r>
          </a:p>
          <a:p>
            <a:pPr lvl="1"/>
            <a:r>
              <a:rPr lang="en-US">
                <a:ea typeface="+mn-lt"/>
                <a:cs typeface="+mn-lt"/>
              </a:rPr>
              <a:t>Residential communities</a:t>
            </a:r>
            <a:endParaRPr lang="en-US">
              <a:cs typeface="Calibri"/>
            </a:endParaRPr>
          </a:p>
          <a:p>
            <a:r>
              <a:rPr lang="en-US">
                <a:cs typeface="Calibri"/>
              </a:rPr>
              <a:t>Local government can play a significant role in improving health outcomes through land use decisions, truck route planning, and mitigation measures</a:t>
            </a:r>
          </a:p>
          <a:p>
            <a:r>
              <a:rPr lang="en-US">
                <a:cs typeface="Calibri"/>
              </a:rPr>
              <a:t>Communities can develop effective outreach programs to reduce the exposure of children and the elderly by developing a list of sensitive receptor sites to aid in planning efforts</a:t>
            </a:r>
          </a:p>
        </p:txBody>
      </p:sp>
      <p:pic>
        <p:nvPicPr>
          <p:cNvPr id="2" name="Picture 2" descr="Map&#10;&#10;Description automatically generated">
            <a:extLst>
              <a:ext uri="{FF2B5EF4-FFF2-40B4-BE49-F238E27FC236}">
                <a16:creationId xmlns:a16="http://schemas.microsoft.com/office/drawing/2014/main" id="{EB29AC31-0879-429C-3647-895F256AEE6A}"/>
              </a:ext>
            </a:extLst>
          </p:cNvPr>
          <p:cNvPicPr>
            <a:picLocks noChangeAspect="1"/>
          </p:cNvPicPr>
          <p:nvPr/>
        </p:nvPicPr>
        <p:blipFill>
          <a:blip r:embed="rId3"/>
          <a:stretch>
            <a:fillRect/>
          </a:stretch>
        </p:blipFill>
        <p:spPr>
          <a:xfrm>
            <a:off x="7825532" y="1006699"/>
            <a:ext cx="3527726" cy="5692461"/>
          </a:xfrm>
          <a:prstGeom prst="rect">
            <a:avLst/>
          </a:prstGeom>
        </p:spPr>
      </p:pic>
    </p:spTree>
    <p:extLst>
      <p:ext uri="{BB962C8B-B14F-4D97-AF65-F5344CB8AC3E}">
        <p14:creationId xmlns:p14="http://schemas.microsoft.com/office/powerpoint/2010/main" val="115712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6" name="TextBox 5">
            <a:extLst>
              <a:ext uri="{FF2B5EF4-FFF2-40B4-BE49-F238E27FC236}">
                <a16:creationId xmlns:a16="http://schemas.microsoft.com/office/drawing/2014/main" id="{95B0ACFE-0053-C3CA-23FB-D47AB5838205}"/>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rPr>
              <a:t>Meeting #17</a:t>
            </a:r>
            <a:endParaRPr lang="en-US" sz="2000">
              <a:solidFill>
                <a:schemeClr val="bg1"/>
              </a:solidFill>
            </a:endParaRPr>
          </a:p>
          <a:p>
            <a:r>
              <a:rPr lang="en-US" sz="2000">
                <a:solidFill>
                  <a:schemeClr val="bg1"/>
                </a:solidFill>
              </a:rPr>
              <a:t>June 20, 2023</a:t>
            </a:r>
          </a:p>
        </p:txBody>
      </p:sp>
    </p:spTree>
    <p:extLst>
      <p:ext uri="{BB962C8B-B14F-4D97-AF65-F5344CB8AC3E}">
        <p14:creationId xmlns:p14="http://schemas.microsoft.com/office/powerpoint/2010/main" val="301568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60644" y="157743"/>
            <a:ext cx="9865515" cy="584775"/>
          </a:xfrm>
          <a:prstGeom prst="rect">
            <a:avLst/>
          </a:prstGeom>
          <a:noFill/>
        </p:spPr>
        <p:txBody>
          <a:bodyPr wrap="square" lIns="91440" tIns="45720" rIns="91440" bIns="45720" rtlCol="0" anchor="t">
            <a:spAutoFit/>
          </a:bodyPr>
          <a:lstStyle/>
          <a:p>
            <a:pPr>
              <a:defRPr/>
            </a:pPr>
            <a:r>
              <a:rPr lang="en-US" sz="3200" b="1">
                <a:solidFill>
                  <a:srgbClr val="FFFFFF"/>
                </a:solidFill>
                <a:ea typeface="+mn-lt"/>
                <a:cs typeface="+mn-lt"/>
              </a:rPr>
              <a:t>Community Engagement around Sensitive Receptors</a:t>
            </a:r>
            <a:endParaRPr lang="en-US" sz="3200">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720B753-BCA6-4D49-EFCA-F5C14001E9FE}"/>
              </a:ext>
            </a:extLst>
          </p:cNvPr>
          <p:cNvSpPr>
            <a:spLocks noGrp="1"/>
          </p:cNvSpPr>
          <p:nvPr>
            <p:ph idx="1"/>
          </p:nvPr>
        </p:nvSpPr>
        <p:spPr>
          <a:xfrm>
            <a:off x="381000" y="1276350"/>
            <a:ext cx="4434223" cy="4742065"/>
          </a:xfrm>
        </p:spPr>
        <p:txBody>
          <a:bodyPr vert="horz" lIns="91440" tIns="45720" rIns="91440" bIns="45720" rtlCol="0" anchor="t">
            <a:normAutofit/>
          </a:bodyPr>
          <a:lstStyle/>
          <a:p>
            <a:r>
              <a:rPr lang="en-US" b="1">
                <a:ea typeface="+mn-lt"/>
                <a:cs typeface="+mn-lt"/>
              </a:rPr>
              <a:t>Schools and schoolyards</a:t>
            </a:r>
          </a:p>
          <a:p>
            <a:pPr>
              <a:buFont typeface="System Font Regular" panose="020B0604020202020204" pitchFamily="34" charset="0"/>
              <a:buChar char="&gt;"/>
            </a:pPr>
            <a:r>
              <a:rPr lang="en-US" b="1">
                <a:ea typeface="+mn-lt"/>
                <a:cs typeface="+mn-lt"/>
              </a:rPr>
              <a:t>Hospitals</a:t>
            </a:r>
          </a:p>
          <a:p>
            <a:pPr>
              <a:buFont typeface="System Font Regular" panose="020B0604020202020204" pitchFamily="34" charset="0"/>
              <a:buChar char="&gt;"/>
            </a:pPr>
            <a:r>
              <a:rPr lang="en-US" b="1">
                <a:ea typeface="+mn-lt"/>
                <a:cs typeface="+mn-lt"/>
              </a:rPr>
              <a:t>Parks</a:t>
            </a:r>
          </a:p>
          <a:p>
            <a:pPr>
              <a:buFont typeface="System Font Regular" panose="020B0604020202020204" pitchFamily="34" charset="0"/>
              <a:buChar char="&gt;"/>
            </a:pPr>
            <a:r>
              <a:rPr lang="en-US" b="1">
                <a:ea typeface="+mn-lt"/>
                <a:cs typeface="+mn-lt"/>
              </a:rPr>
              <a:t>Available parcels of land</a:t>
            </a:r>
          </a:p>
          <a:p>
            <a:pPr>
              <a:buFont typeface="System Font Regular" panose="020B0604020202020204" pitchFamily="34" charset="0"/>
              <a:buChar char="&gt;"/>
            </a:pPr>
            <a:r>
              <a:rPr lang="en-US" b="1">
                <a:cs typeface="Calibri"/>
              </a:rPr>
              <a:t>Grid capacity</a:t>
            </a:r>
          </a:p>
          <a:p>
            <a:pPr lvl="1"/>
            <a:endParaRPr lang="en-US">
              <a:cs typeface="Calibri"/>
            </a:endParaRPr>
          </a:p>
          <a:p>
            <a:endParaRPr lang="en-US">
              <a:cs typeface="Calibri"/>
            </a:endParaRPr>
          </a:p>
        </p:txBody>
      </p:sp>
      <p:pic>
        <p:nvPicPr>
          <p:cNvPr id="2" name="Picture 5">
            <a:extLst>
              <a:ext uri="{FF2B5EF4-FFF2-40B4-BE49-F238E27FC236}">
                <a16:creationId xmlns:a16="http://schemas.microsoft.com/office/drawing/2014/main" id="{D563F298-831E-28BE-26AD-318785ACCF45}"/>
              </a:ext>
            </a:extLst>
          </p:cNvPr>
          <p:cNvPicPr>
            <a:picLocks noChangeAspect="1"/>
          </p:cNvPicPr>
          <p:nvPr/>
        </p:nvPicPr>
        <p:blipFill rotWithShape="1">
          <a:blip r:embed="rId3"/>
          <a:srcRect l="26480" t="15188" r="23466" b="6782"/>
          <a:stretch/>
        </p:blipFill>
        <p:spPr>
          <a:xfrm>
            <a:off x="4992711" y="1179409"/>
            <a:ext cx="5981185" cy="5228229"/>
          </a:xfrm>
          <a:prstGeom prst="rect">
            <a:avLst/>
          </a:prstGeom>
        </p:spPr>
      </p:pic>
    </p:spTree>
    <p:extLst>
      <p:ext uri="{BB962C8B-B14F-4D97-AF65-F5344CB8AC3E}">
        <p14:creationId xmlns:p14="http://schemas.microsoft.com/office/powerpoint/2010/main" val="4123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249365" y="169477"/>
            <a:ext cx="9865515" cy="523220"/>
          </a:xfrm>
          <a:prstGeom prst="rect">
            <a:avLst/>
          </a:prstGeom>
          <a:noFill/>
        </p:spPr>
        <p:txBody>
          <a:bodyPr wrap="square" lIns="91440" tIns="45720" rIns="91440" bIns="45720" rtlCol="0" anchor="t">
            <a:spAutoFit/>
          </a:bodyPr>
          <a:lstStyle/>
          <a:p>
            <a:pPr>
              <a:defRPr/>
            </a:pPr>
            <a:r>
              <a:rPr lang="en-US" sz="2800" b="1">
                <a:solidFill>
                  <a:srgbClr val="FFFFFF"/>
                </a:solidFill>
                <a:ea typeface="+mn-lt"/>
                <a:cs typeface="+mn-lt"/>
              </a:rPr>
              <a:t>ZET as a Catalyst for Corridor Community Benefit Programs</a:t>
            </a:r>
            <a:endParaRPr lang="en-US" sz="2800" b="1">
              <a:solidFill>
                <a:srgbClr val="FFFFFF"/>
              </a:solidFill>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50677AB8-546E-DCE4-C023-DEF74AE852B2}"/>
              </a:ext>
            </a:extLst>
          </p:cNvPr>
          <p:cNvSpPr>
            <a:spLocks noGrp="1"/>
          </p:cNvSpPr>
          <p:nvPr>
            <p:ph idx="1"/>
          </p:nvPr>
        </p:nvSpPr>
        <p:spPr/>
        <p:txBody>
          <a:bodyPr vert="horz" lIns="91440" tIns="45720" rIns="91440" bIns="45720" rtlCol="0" anchor="t">
            <a:normAutofit/>
          </a:bodyPr>
          <a:lstStyle/>
          <a:p>
            <a:pPr marL="342900" indent="-342900">
              <a:buAutoNum type="arabicPeriod"/>
            </a:pPr>
            <a:r>
              <a:rPr lang="en-US" sz="2400">
                <a:ea typeface="+mn-lt"/>
                <a:cs typeface="+mn-lt"/>
              </a:rPr>
              <a:t>Characterize and evaluate potential cancer and non-cancer health risks associated with exposure to toxic air contaminants (TACs) from both stationary and mobile sources.</a:t>
            </a:r>
            <a:endParaRPr lang="en-US" sz="2400">
              <a:cs typeface="Calibri"/>
            </a:endParaRPr>
          </a:p>
          <a:p>
            <a:pPr marL="342900" indent="-342900">
              <a:buAutoNum type="arabicPeriod"/>
            </a:pPr>
            <a:r>
              <a:rPr lang="en-US" sz="2400">
                <a:ea typeface="+mn-lt"/>
                <a:cs typeface="+mn-lt"/>
              </a:rPr>
              <a:t>Identify significant sources and locations of TAC emissions within the jurisdiction </a:t>
            </a:r>
            <a:endParaRPr lang="en-US" sz="2400">
              <a:cs typeface="Calibri"/>
            </a:endParaRPr>
          </a:p>
          <a:p>
            <a:pPr marL="342900" indent="-342900">
              <a:buAutoNum type="arabicPeriod"/>
            </a:pPr>
            <a:r>
              <a:rPr lang="en-US" sz="2400">
                <a:ea typeface="+mn-lt"/>
                <a:cs typeface="+mn-lt"/>
              </a:rPr>
              <a:t>Assess existing exposures of sensitive receptors including children, senior citizens, and people with respiratory illnesses and identify priority communities.</a:t>
            </a:r>
            <a:endParaRPr lang="en-US" sz="2400">
              <a:cs typeface="Calibri"/>
            </a:endParaRPr>
          </a:p>
          <a:p>
            <a:pPr marL="342900" indent="-342900">
              <a:buAutoNum type="arabicPeriod"/>
            </a:pPr>
            <a:r>
              <a:rPr lang="en-US" sz="2400">
                <a:ea typeface="+mn-lt"/>
                <a:cs typeface="+mn-lt"/>
              </a:rPr>
              <a:t>Develop and implement mitigation measures to reduce TAC emissions and to avoid the over-concentration of these facilities near sensitive receptors.</a:t>
            </a:r>
            <a:endParaRPr lang="en-US" sz="2400">
              <a:cs typeface="Calibri"/>
            </a:endParaRPr>
          </a:p>
          <a:p>
            <a:pPr marL="342900" indent="-342900">
              <a:buAutoNum type="arabicPeriod"/>
            </a:pPr>
            <a:r>
              <a:rPr lang="en-US" sz="2400">
                <a:ea typeface="+mn-lt"/>
                <a:cs typeface="+mn-lt"/>
              </a:rPr>
              <a:t>Prioritize use of resources to reduce TACs in the most highly impacted areas (i.e., priority communities)</a:t>
            </a:r>
            <a:endParaRPr lang="en-US" sz="2400">
              <a:cs typeface="Calibri"/>
            </a:endParaRPr>
          </a:p>
          <a:p>
            <a:pPr marL="342900" indent="-342900">
              <a:buAutoNum type="arabicPeriod"/>
            </a:pPr>
            <a:endParaRPr lang="en-US">
              <a:cs typeface="Calibri"/>
            </a:endParaRPr>
          </a:p>
        </p:txBody>
      </p:sp>
    </p:spTree>
    <p:extLst>
      <p:ext uri="{BB962C8B-B14F-4D97-AF65-F5344CB8AC3E}">
        <p14:creationId xmlns:p14="http://schemas.microsoft.com/office/powerpoint/2010/main" val="380544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Long Beach – East LA Corridor</a:t>
            </a: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466385595"/>
              </p:ext>
            </p:extLst>
          </p:nvPr>
        </p:nvGraphicFramePr>
        <p:xfrm>
          <a:off x="341745" y="1147022"/>
          <a:ext cx="5907976" cy="8972812"/>
        </p:xfrm>
        <a:graphic>
          <a:graphicData uri="http://schemas.openxmlformats.org/drawingml/2006/table">
            <a:tbl>
              <a:tblPr firstRow="1" firstCol="1" bandRow="1"/>
              <a:tblGrid>
                <a:gridCol w="944950">
                  <a:extLst>
                    <a:ext uri="{9D8B030D-6E8A-4147-A177-3AD203B41FA5}">
                      <a16:colId xmlns:a16="http://schemas.microsoft.com/office/drawing/2014/main" val="984520195"/>
                    </a:ext>
                  </a:extLst>
                </a:gridCol>
                <a:gridCol w="4963026">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rtl="0" eaLnBrk="1" fontAlgn="auto" latinLnBrk="0" hangingPunct="1">
                        <a:lnSpc>
                          <a:spcPct val="100000"/>
                        </a:lnSpc>
                        <a:spcBef>
                          <a:spcPts val="0"/>
                        </a:spcBef>
                        <a:spcAft>
                          <a:spcPts val="0"/>
                        </a:spcAft>
                        <a:buClrTx/>
                        <a:buSzTx/>
                        <a:buFontTx/>
                        <a:buNone/>
                      </a:pPr>
                      <a:r>
                        <a:rPr lang="en-US" sz="1600" b="1">
                          <a:effectLst/>
                          <a:latin typeface="Calibri"/>
                          <a:ea typeface="Yu Mincho"/>
                          <a:cs typeface="Times New Roman"/>
                        </a:rPr>
                        <a:t>Agenda Item #1: Metro Update </a:t>
                      </a:r>
                      <a:endParaRPr lang="en-US" sz="1600" kern="1200">
                        <a:solidFill>
                          <a:schemeClr val="tx1"/>
                        </a:solidFill>
                        <a:effectLst/>
                        <a:latin typeface="+mn-lt"/>
                        <a:ea typeface="Yu Mincho"/>
                        <a:cs typeface="Arial"/>
                      </a:endParaRPr>
                    </a:p>
                    <a:p>
                      <a:pPr marL="800100" marR="91440" lvl="1" indent="-342900" algn="l">
                        <a:lnSpc>
                          <a:spcPct val="100000"/>
                        </a:lnSpc>
                        <a:spcBef>
                          <a:spcPts val="0"/>
                        </a:spcBef>
                        <a:spcAft>
                          <a:spcPts val="0"/>
                        </a:spcAft>
                        <a:buClrTx/>
                        <a:buSzTx/>
                        <a:buAutoNum type="romanLcPeriod"/>
                      </a:pPr>
                      <a:r>
                        <a:rPr lang="en-US" sz="1400" b="0" i="0" u="none" strike="noStrike" kern="1200" noProof="0">
                          <a:solidFill>
                            <a:schemeClr val="tx1"/>
                          </a:solidFill>
                          <a:effectLst/>
                          <a:latin typeface="Calibri"/>
                        </a:rPr>
                        <a:t>Metro Board Report – June</a:t>
                      </a:r>
                      <a:endParaRPr lang="en-US" sz="1400" b="0" i="0" u="none" strike="noStrike" kern="1200" noProof="0">
                        <a:solidFill>
                          <a:srgbClr val="FF0000"/>
                        </a:solidFill>
                        <a:effectLst/>
                        <a:latin typeface="Calibri"/>
                      </a:endParaRPr>
                    </a:p>
                    <a:p>
                      <a:pPr marL="285750" marR="91440" lvl="0" indent="-285750" algn="l">
                        <a:lnSpc>
                          <a:spcPct val="100000"/>
                        </a:lnSpc>
                        <a:spcBef>
                          <a:spcPts val="0"/>
                        </a:spcBef>
                        <a:spcAft>
                          <a:spcPts val="0"/>
                        </a:spcAft>
                        <a:buClr>
                          <a:srgbClr val="000000"/>
                        </a:buClr>
                        <a:buSzTx/>
                        <a:buFont typeface="Arial,Sans-Serif"/>
                        <a:buChar char="•"/>
                      </a:pPr>
                      <a:endParaRPr lang="en-US" sz="14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7324396">
                <a:tc>
                  <a:txBody>
                    <a:bodyPr/>
                    <a:lstStyle/>
                    <a:p>
                      <a:pPr marL="0" marR="0" lvl="0" indent="0" algn="l" rtl="0" eaLnBrk="1" fontAlgn="auto" latinLnBrk="0" hangingPunct="1">
                        <a:lnSpc>
                          <a:spcPct val="100000"/>
                        </a:lnSpc>
                        <a:spcBef>
                          <a:spcPts val="0"/>
                        </a:spcBef>
                        <a:spcAft>
                          <a:spcPts val="0"/>
                        </a:spcAft>
                        <a:buClrTx/>
                        <a:buSzTx/>
                        <a:buFontTx/>
                        <a:buNone/>
                      </a:pPr>
                      <a:r>
                        <a:rPr lang="es-US" sz="1600" b="1">
                          <a:effectLst/>
                          <a:latin typeface="Calibri"/>
                          <a:ea typeface="Yu Mincho"/>
                          <a:cs typeface="Arial"/>
                        </a:rPr>
                        <a:t>1:15pm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1:30pm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200" b="1">
                        <a:effectLst/>
                        <a:latin typeface="Calibri"/>
                        <a:ea typeface="Yu Mincho"/>
                        <a:cs typeface="Arial"/>
                      </a:endParaRPr>
                    </a:p>
                    <a:p>
                      <a:pPr marL="0" marR="0" lvl="0" indent="0" algn="l">
                        <a:lnSpc>
                          <a:spcPct val="100000"/>
                        </a:lnSpc>
                        <a:spcBef>
                          <a:spcPts val="0"/>
                        </a:spcBef>
                        <a:spcAft>
                          <a:spcPts val="0"/>
                        </a:spcAft>
                        <a:buClrTx/>
                        <a:buSzTx/>
                        <a:buFontTx/>
                        <a:buNone/>
                      </a:pPr>
                      <a:r>
                        <a:rPr lang="es-US" sz="1600" b="1">
                          <a:effectLst/>
                          <a:latin typeface="Calibri"/>
                          <a:ea typeface="Yu Mincho"/>
                          <a:cs typeface="Arial"/>
                        </a:rPr>
                        <a:t>1:50pm</a:t>
                      </a: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rtl="0" eaLnBrk="1" fontAlgn="auto" latinLnBrk="0" hangingPunct="1">
                        <a:lnSpc>
                          <a:spcPct val="100000"/>
                        </a:lnSpc>
                        <a:spcBef>
                          <a:spcPts val="0"/>
                        </a:spcBef>
                        <a:spcAft>
                          <a:spcPts val="0"/>
                        </a:spcAft>
                        <a:buClrTx/>
                        <a:buSzTx/>
                        <a:buFontTx/>
                        <a:buNone/>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lvl="0">
                        <a:buNone/>
                      </a:pPr>
                      <a:r>
                        <a:rPr lang="en-US" sz="1600" b="1" i="0" u="none" strike="noStrike" kern="1200" noProof="0">
                          <a:solidFill>
                            <a:schemeClr val="tx1"/>
                          </a:solidFill>
                          <a:effectLst/>
                          <a:latin typeface="Calibri"/>
                        </a:rPr>
                        <a:t>Agenda Item #2: Mid- to Longer-term Feasibility Study </a:t>
                      </a:r>
                    </a:p>
                    <a:p>
                      <a:pPr lvl="0">
                        <a:buNone/>
                      </a:pPr>
                      <a:endParaRPr lang="en-US" sz="1600" b="1" i="0" u="none" strike="noStrike" kern="1200" noProof="0">
                        <a:solidFill>
                          <a:schemeClr val="tx1"/>
                        </a:solidFill>
                        <a:effectLst/>
                        <a:latin typeface="Calibri"/>
                      </a:endParaRPr>
                    </a:p>
                    <a:p>
                      <a:pPr marL="800100" lvl="1" indent="-342900">
                        <a:buAutoNum type="romanLcPeriod"/>
                      </a:pPr>
                      <a:endParaRPr lang="en-US" sz="1400" b="0" i="0" u="none" strike="noStrike" kern="1200" noProof="0">
                        <a:solidFill>
                          <a:schemeClr val="tx1"/>
                        </a:solidFill>
                        <a:effectLst/>
                        <a:latin typeface="Calibri"/>
                      </a:endParaRPr>
                    </a:p>
                    <a:p>
                      <a:pPr lvl="0">
                        <a:buNone/>
                      </a:pPr>
                      <a:r>
                        <a:rPr lang="en-US" sz="1600" b="1" i="0" u="none" strike="noStrike" kern="1200" noProof="0">
                          <a:solidFill>
                            <a:schemeClr val="tx1"/>
                          </a:solidFill>
                          <a:effectLst/>
                          <a:latin typeface="Calibri"/>
                        </a:rPr>
                        <a:t>Agenda Item #3: Creating a ZET Program Legislative Platform</a:t>
                      </a:r>
                    </a:p>
                    <a:p>
                      <a:pPr marL="457200" lvl="1" indent="0">
                        <a:buNone/>
                      </a:pPr>
                      <a:endParaRPr lang="en-US" sz="1400" b="0" i="0" u="none" strike="noStrike" kern="1200" noProof="0">
                        <a:solidFill>
                          <a:schemeClr val="tx1"/>
                        </a:solidFill>
                        <a:effectLst/>
                        <a:latin typeface="Calibri"/>
                      </a:endParaRPr>
                    </a:p>
                    <a:p>
                      <a:pPr marL="800100" lvl="1" indent="-342900">
                        <a:buAutoNum type="romanLcPeriod"/>
                      </a:pPr>
                      <a:endParaRPr lang="en-US" sz="1600" b="1" i="0" u="none" strike="noStrike" kern="1200" noProof="0">
                        <a:solidFill>
                          <a:schemeClr val="tx1"/>
                        </a:solidFill>
                        <a:effectLst/>
                        <a:latin typeface="Calibri"/>
                      </a:endParaRPr>
                    </a:p>
                    <a:p>
                      <a:pPr lvl="0">
                        <a:buNone/>
                      </a:pPr>
                      <a:r>
                        <a:rPr lang="en-US" sz="1600" b="1" i="0" u="none" strike="noStrike" kern="1200" noProof="0">
                          <a:solidFill>
                            <a:schemeClr val="tx1"/>
                          </a:solidFill>
                          <a:effectLst/>
                          <a:latin typeface="Calibri"/>
                        </a:rPr>
                        <a:t>Agenda Item #4: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Community Benefit Programs</a:t>
                      </a:r>
                      <a:endParaRPr lang="en-US"/>
                    </a:p>
                    <a:p>
                      <a:pPr lvl="0">
                        <a:buNone/>
                      </a:pPr>
                      <a:r>
                        <a:rPr lang="en-US" sz="1400" b="1" i="1" u="none" strike="noStrike" kern="1200" noProof="0">
                          <a:solidFill>
                            <a:schemeClr val="tx1"/>
                          </a:solidFill>
                          <a:effectLst/>
                          <a:latin typeface="Calibri"/>
                        </a:rPr>
                        <a:t>Susan Ambrosini, Principal, AECOM, </a:t>
                      </a:r>
                      <a:br>
                        <a:rPr lang="en-US" sz="1400" b="1" i="1" u="none" strike="noStrike" kern="1200" noProof="0">
                          <a:solidFill>
                            <a:srgbClr val="000000"/>
                          </a:solidFill>
                          <a:effectLst/>
                          <a:latin typeface="Calibri"/>
                        </a:rPr>
                      </a:br>
                      <a:r>
                        <a:rPr lang="en-US" sz="1400" b="1" i="1" u="none" strike="noStrike" kern="1200" noProof="0">
                          <a:solidFill>
                            <a:schemeClr val="tx1"/>
                          </a:solidFill>
                          <a:effectLst/>
                          <a:latin typeface="Calibri"/>
                        </a:rPr>
                        <a:t>Lead, Equity Working Group </a:t>
                      </a:r>
                      <a:endParaRPr lang="en-US" sz="1400" b="1" i="0" u="none" strike="noStrike" kern="1200" noProof="0">
                        <a:solidFill>
                          <a:schemeClr val="tx1"/>
                        </a:solidFill>
                        <a:effectLst/>
                        <a:latin typeface="Calibri"/>
                      </a:endParaRPr>
                    </a:p>
                    <a:p>
                      <a:pPr marL="800100" lvl="2" indent="-342900">
                        <a:buAutoNum type="romanLcPeriod"/>
                      </a:pPr>
                      <a:r>
                        <a:rPr lang="en-US" sz="1400" b="0" i="0" u="none" strike="noStrike" kern="1200" noProof="0">
                          <a:solidFill>
                            <a:srgbClr val="000000"/>
                          </a:solidFill>
                          <a:effectLst/>
                          <a:latin typeface="Calibri"/>
                        </a:rPr>
                        <a:t>Working Group Discussion</a:t>
                      </a:r>
                    </a:p>
                    <a:p>
                      <a:pPr marL="800100" lvl="2" indent="-342900">
                        <a:buAutoNum type="romanLcPeriod"/>
                      </a:pPr>
                      <a:r>
                        <a:rPr lang="en-US" sz="1400" b="0" i="0" u="none" strike="noStrike" kern="1200" noProof="0">
                          <a:solidFill>
                            <a:srgbClr val="000000"/>
                          </a:solidFill>
                          <a:effectLst/>
                          <a:latin typeface="Calibri"/>
                        </a:rPr>
                        <a:t>Next Steps</a:t>
                      </a: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lvl="0" algn="l">
                        <a:lnSpc>
                          <a:spcPct val="100000"/>
                        </a:lnSpc>
                        <a:spcBef>
                          <a:spcPts val="0"/>
                        </a:spcBef>
                        <a:spcAft>
                          <a:spcPts val="0"/>
                        </a:spcAft>
                        <a:buNone/>
                      </a:pPr>
                      <a:endParaRPr lang="en-US" sz="1400" b="0" i="0" u="none" strike="noStrike" kern="1200" noProof="0">
                        <a:solidFill>
                          <a:srgbClr val="000000"/>
                        </a:solidFill>
                        <a:effectLst/>
                        <a:latin typeface="Calibri"/>
                      </a:endParaRPr>
                    </a:p>
                    <a:p>
                      <a:pPr marL="0" lvl="0" indent="0">
                        <a:buNone/>
                      </a:pPr>
                      <a:endParaRPr lang="en-US" sz="1600" b="1" i="0" u="none" strike="noStrike" kern="1200" noProof="0">
                        <a:solidFill>
                          <a:schemeClr val="tx1"/>
                        </a:solidFill>
                        <a:effectLst/>
                        <a:latin typeface="Calibri"/>
                      </a:endParaRPr>
                    </a:p>
                    <a:p>
                      <a:pPr marL="800100" lvl="1" indent="-342900">
                        <a:buAutoNum type="romanLcPeriod"/>
                      </a:pPr>
                      <a:endParaRPr lang="en-US" sz="1600" b="0" i="0" u="none" strike="noStrike" kern="1200" noProof="0">
                        <a:solidFill>
                          <a:schemeClr val="tx1"/>
                        </a:solidFill>
                        <a:effectLst/>
                        <a:latin typeface="Calibri"/>
                      </a:endParaRPr>
                    </a:p>
                    <a:p>
                      <a:pPr lvl="0">
                        <a:buNone/>
                      </a:pPr>
                      <a:endParaRPr lang="en-US"/>
                    </a:p>
                    <a:p>
                      <a:pPr lvl="0">
                        <a:buNone/>
                      </a:pPr>
                      <a:endParaRPr lang="en-US"/>
                    </a:p>
                    <a:p>
                      <a:pPr lvl="0">
                        <a:buNone/>
                      </a:pPr>
                      <a:endParaRPr lang="en-US" sz="1600" b="1" kern="1200">
                        <a:solidFill>
                          <a:schemeClr val="tx1"/>
                        </a:solidFill>
                        <a:effectLst/>
                        <a:latin typeface="Calibri"/>
                        <a:ea typeface="Yu Mincho"/>
                        <a:cs typeface="Times New Roman"/>
                      </a:endParaRPr>
                    </a:p>
                    <a:p>
                      <a:pPr marL="342900" lvl="0" indent="-342900">
                        <a:buAutoNum type="romanLcPeriod"/>
                      </a:pPr>
                      <a:endParaRPr lang="en-US" sz="1600" b="0" i="0" u="none" strike="noStrike" kern="1200" noProof="0">
                        <a:solidFill>
                          <a:schemeClr val="tx1"/>
                        </a:solidFill>
                        <a:effectLst/>
                        <a:latin typeface="Calibri"/>
                      </a:endParaRPr>
                    </a:p>
                    <a:p>
                      <a:pPr marL="0" marR="91440" lvl="0" indent="0" algn="l">
                        <a:lnSpc>
                          <a:spcPct val="100000"/>
                        </a:lnSpc>
                        <a:spcBef>
                          <a:spcPts val="0"/>
                        </a:spcBef>
                        <a:spcAft>
                          <a:spcPts val="0"/>
                        </a:spcAft>
                        <a:buNone/>
                      </a:pPr>
                      <a:endParaRPr lang="en-US" sz="1600" b="0" i="0" u="none" strike="noStrike" kern="1200" noProof="0">
                        <a:solidFill>
                          <a:schemeClr val="tx1"/>
                        </a:solidFill>
                        <a:effectLst/>
                        <a:latin typeface="Calibri"/>
                      </a:endParaRPr>
                    </a:p>
                    <a:p>
                      <a:pPr lvl="0">
                        <a:buNone/>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Font typeface="+mj-lt"/>
                        <a:buAutoNum type="alphaLcPeriod"/>
                      </a:pPr>
                      <a:endParaRPr lang="en-US" sz="1600" b="0" i="0" u="none" strike="noStrike" kern="1200" noProof="0">
                        <a:solidFill>
                          <a:schemeClr val="tx1"/>
                        </a:solidFill>
                        <a:effectLst/>
                        <a:latin typeface="Calibri"/>
                      </a:endParaRPr>
                    </a:p>
                    <a:p>
                      <a:pPr marL="800100" marR="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r h="246336">
                <a:tc>
                  <a:txBody>
                    <a:bodyPr/>
                    <a:lstStyle/>
                    <a:p>
                      <a:pPr marL="0" lvl="0" indent="0" algn="l">
                        <a:lnSpc>
                          <a:spcPct val="100000"/>
                        </a:lnSpc>
                        <a:spcBef>
                          <a:spcPts val="0"/>
                        </a:spcBef>
                        <a:spcAft>
                          <a:spcPts val="0"/>
                        </a:spcAft>
                        <a:buNone/>
                      </a:pPr>
                      <a:endParaRPr lang="en-US" sz="1600" b="1">
                        <a:effectLst/>
                        <a:latin typeface="+mn-lt"/>
                        <a:ea typeface="Yu Mincho"/>
                        <a:cs typeface="Arial"/>
                      </a:endParaRPr>
                    </a:p>
                  </a:txBody>
                  <a:tcPr marL="59388" marR="59388" marT="0" marB="0">
                    <a:lnL w="0">
                      <a:noFill/>
                    </a:lnL>
                    <a:lnR w="0">
                      <a:noFill/>
                    </a:lnR>
                    <a:lnT w="0">
                      <a:noFill/>
                    </a:lnT>
                    <a:lnB w="0">
                      <a:noFill/>
                    </a:lnB>
                  </a:tcPr>
                </a:tc>
                <a:tc>
                  <a:txBody>
                    <a:bodyPr/>
                    <a:lstStyle/>
                    <a:p>
                      <a:pPr marL="800100" lvl="1" indent="-342900" algn="l">
                        <a:lnSpc>
                          <a:spcPct val="90000"/>
                        </a:lnSpc>
                        <a:spcBef>
                          <a:spcPts val="500"/>
                        </a:spcBef>
                        <a:spcAft>
                          <a:spcPts val="0"/>
                        </a:spcAft>
                        <a:buAutoNum type="alphaLcPeriod"/>
                      </a:pPr>
                      <a:endParaRPr lang="en-US" sz="1600" b="0" i="0" u="none" strike="noStrike" kern="1200" noProof="0">
                        <a:solidFill>
                          <a:schemeClr val="tx1"/>
                        </a:solidFill>
                        <a:effectLst/>
                        <a:latin typeface="Calibri"/>
                      </a:endParaRPr>
                    </a:p>
                  </a:txBody>
                  <a:tcPr marL="59388" marR="59388" marT="0" marB="0">
                    <a:lnL w="0">
                      <a:noFill/>
                    </a:lnL>
                    <a:lnR w="0">
                      <a:noFill/>
                    </a:lnR>
                    <a:lnT w="0">
                      <a:noFill/>
                    </a:lnT>
                    <a:lnB w="0">
                      <a:noFill/>
                    </a:lnB>
                  </a:tcPr>
                </a:tc>
                <a:extLst>
                  <a:ext uri="{0D108BD9-81ED-4DB2-BD59-A6C34878D82A}">
                    <a16:rowId xmlns:a16="http://schemas.microsoft.com/office/drawing/2014/main" val="2839472078"/>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1982631085"/>
              </p:ext>
            </p:extLst>
          </p:nvPr>
        </p:nvGraphicFramePr>
        <p:xfrm>
          <a:off x="6252890" y="1161469"/>
          <a:ext cx="5760402" cy="4114800"/>
        </p:xfrm>
        <a:graphic>
          <a:graphicData uri="http://schemas.openxmlformats.org/drawingml/2006/table">
            <a:tbl>
              <a:tblPr firstRow="1" firstCol="1" bandRow="1"/>
              <a:tblGrid>
                <a:gridCol w="835526">
                  <a:extLst>
                    <a:ext uri="{9D8B030D-6E8A-4147-A177-3AD203B41FA5}">
                      <a16:colId xmlns:a16="http://schemas.microsoft.com/office/drawing/2014/main" val="4270607320"/>
                    </a:ext>
                  </a:extLst>
                </a:gridCol>
                <a:gridCol w="4924876">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endParaRPr lang="en-US"/>
                    </a:p>
                    <a:p>
                      <a:pPr marL="0" marR="0" lvl="0">
                        <a:lnSpc>
                          <a:spcPct val="100000"/>
                        </a:lnSpc>
                        <a:spcBef>
                          <a:spcPts val="0"/>
                        </a:spcBef>
                        <a:spcAft>
                          <a:spcPts val="0"/>
                        </a:spcAft>
                        <a:buNone/>
                      </a:pPr>
                      <a:r>
                        <a:rPr lang="en-US" sz="600" b="1">
                          <a:solidFill>
                            <a:schemeClr val="tx1"/>
                          </a:solidFill>
                          <a:effectLst/>
                          <a:latin typeface="Calibri"/>
                          <a:ea typeface="Yu Mincho"/>
                          <a:cs typeface="Arial"/>
                        </a:rPr>
                        <a:t>.</a:t>
                      </a: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rgbClr val="000000"/>
                          </a:solidFill>
                          <a:effectLst/>
                          <a:latin typeface="Calibri"/>
                          <a:ea typeface="Yu Mincho"/>
                          <a:cs typeface="Arial"/>
                        </a:rPr>
                        <a:t>2:40pm</a:t>
                      </a: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6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4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8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endParaRPr lang="en-US" sz="1200" b="1">
                        <a:solidFill>
                          <a:srgbClr val="000000"/>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lvl="0">
                        <a:buNone/>
                      </a:pPr>
                      <a:r>
                        <a:rPr lang="en-US" sz="1600" b="1" kern="1200">
                          <a:solidFill>
                            <a:schemeClr val="tx1"/>
                          </a:solidFill>
                          <a:effectLst/>
                          <a:latin typeface="+mn-lt"/>
                          <a:ea typeface="Yu Mincho"/>
                          <a:cs typeface="Arial"/>
                        </a:rPr>
                        <a:t>Agenda Item #5: Grant Funding Opportunities</a:t>
                      </a:r>
                    </a:p>
                    <a:p>
                      <a:pPr marL="800100" lvl="1" indent="-342900">
                        <a:buAutoNum type="romanLcPeriod"/>
                      </a:pPr>
                      <a:r>
                        <a:rPr lang="en-US" sz="1400" b="0" i="0" kern="1200">
                          <a:solidFill>
                            <a:schemeClr val="tx1"/>
                          </a:solidFill>
                          <a:effectLst/>
                          <a:latin typeface="+mn-lt"/>
                          <a:ea typeface="Yu Mincho"/>
                          <a:cs typeface="Arial"/>
                        </a:rPr>
                        <a:t>Recent awards</a:t>
                      </a:r>
                      <a:endParaRPr lang="en-US" sz="1400" b="1" i="1" kern="1200">
                        <a:solidFill>
                          <a:schemeClr val="tx1"/>
                        </a:solidFill>
                        <a:effectLst/>
                        <a:latin typeface="+mn-lt"/>
                        <a:ea typeface="Yu Mincho"/>
                        <a:cs typeface="Arial"/>
                      </a:endParaRPr>
                    </a:p>
                    <a:p>
                      <a:pPr marL="800100" lvl="1" indent="-342900">
                        <a:buAutoNum type="romanLcPeriod"/>
                      </a:pPr>
                      <a:r>
                        <a:rPr lang="en-US" sz="1400" b="0" i="0" kern="1200">
                          <a:solidFill>
                            <a:schemeClr val="tx1"/>
                          </a:solidFill>
                          <a:effectLst/>
                          <a:latin typeface="+mn-lt"/>
                          <a:ea typeface="Yu Mincho"/>
                          <a:cs typeface="Arial"/>
                        </a:rPr>
                        <a:t>Grant Submissions</a:t>
                      </a:r>
                    </a:p>
                    <a:p>
                      <a:pPr marL="1257300" lvl="2" indent="-342900">
                        <a:buAutoNum type="romanLcPeriod"/>
                      </a:pPr>
                      <a:endParaRPr lang="en-US" sz="1400" b="0" i="0" kern="1200">
                        <a:solidFill>
                          <a:schemeClr val="tx1"/>
                        </a:solidFill>
                        <a:effectLst/>
                        <a:latin typeface="+mn-lt"/>
                        <a:ea typeface="Yu Mincho"/>
                        <a:cs typeface="Arial"/>
                      </a:endParaRPr>
                    </a:p>
                    <a:p>
                      <a:pPr marL="0" lvl="0" indent="0">
                        <a:buNone/>
                      </a:pPr>
                      <a:endParaRPr lang="en-US" sz="1600" b="1" i="0" u="none" strike="noStrike" kern="1200" noProof="0">
                        <a:solidFill>
                          <a:schemeClr val="tx1"/>
                        </a:solidFill>
                        <a:effectLst/>
                        <a:latin typeface="Calibri"/>
                      </a:endParaRPr>
                    </a:p>
                    <a:p>
                      <a:pPr marL="0" lvl="0" indent="0">
                        <a:buNone/>
                      </a:pPr>
                      <a:r>
                        <a:rPr lang="en-US" sz="1600" b="1" i="0" u="none" strike="noStrike" kern="1200" noProof="0">
                          <a:solidFill>
                            <a:schemeClr val="tx1"/>
                          </a:solidFill>
                          <a:effectLst/>
                          <a:latin typeface="Calibri"/>
                        </a:rPr>
                        <a:t>Agenda Item #6: ZET Program as a Catalyst for</a:t>
                      </a:r>
                      <a:br>
                        <a:rPr lang="en-US" sz="1600" b="1" i="0" u="none" strike="noStrike" kern="1200" noProof="0">
                          <a:solidFill>
                            <a:srgbClr val="000000"/>
                          </a:solidFill>
                          <a:effectLst/>
                          <a:latin typeface="Calibri"/>
                        </a:rPr>
                      </a:br>
                      <a:r>
                        <a:rPr lang="en-US" sz="1600" b="1" i="0" u="none" strike="noStrike" kern="1200" noProof="0">
                          <a:solidFill>
                            <a:schemeClr val="tx1"/>
                          </a:solidFill>
                          <a:effectLst/>
                          <a:latin typeface="Calibri"/>
                        </a:rPr>
                        <a:t>Workforce Development &amp; Job Training</a:t>
                      </a:r>
                      <a:endParaRPr lang="en-US" sz="16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Lessons learned and next steps from panel discussions</a:t>
                      </a:r>
                      <a:endParaRPr lang="en-US" sz="14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Identify Metro’s role in supporting workforce investment</a:t>
                      </a:r>
                      <a:endParaRPr lang="en-US" sz="1400" b="0" i="0" u="none" strike="noStrike" kern="1200" noProof="0">
                        <a:solidFill>
                          <a:srgbClr val="000000"/>
                        </a:solidFill>
                        <a:effectLst/>
                        <a:latin typeface="Calibri"/>
                      </a:endParaRPr>
                    </a:p>
                    <a:p>
                      <a:pPr marL="800100" lvl="1" indent="-342900">
                        <a:buClr>
                          <a:srgbClr val="000000"/>
                        </a:buClr>
                        <a:buAutoNum type="romanLcPeriod"/>
                      </a:pPr>
                      <a:r>
                        <a:rPr lang="en-US" sz="1400" b="0" i="0" u="none" strike="noStrike" kern="1200" noProof="0">
                          <a:solidFill>
                            <a:schemeClr val="tx1"/>
                          </a:solidFill>
                          <a:effectLst/>
                          <a:latin typeface="Calibri"/>
                        </a:rPr>
                        <a:t>Collaborate with partners to establish a workforce development outreach strategy</a:t>
                      </a:r>
                      <a:endParaRPr lang="en-US"/>
                    </a:p>
                    <a:p>
                      <a:pPr marL="800100" lvl="1" indent="-342900">
                        <a:buClr>
                          <a:srgbClr val="000000"/>
                        </a:buClr>
                        <a:buAutoNum type="romanLcPeriod"/>
                      </a:pPr>
                      <a:r>
                        <a:rPr lang="en-US" sz="1400" b="0" i="0" u="none" strike="noStrike" kern="1200" noProof="0">
                          <a:solidFill>
                            <a:schemeClr val="tx1"/>
                          </a:solidFill>
                          <a:effectLst/>
                          <a:latin typeface="Calibri"/>
                        </a:rPr>
                        <a:t>Working Group Discussion</a:t>
                      </a:r>
                    </a:p>
                    <a:p>
                      <a:pPr lvl="0">
                        <a:buNone/>
                      </a:pPr>
                      <a:endParaRPr lang="en-US" sz="1600" b="1" kern="1200">
                        <a:solidFill>
                          <a:schemeClr val="tx1"/>
                        </a:solidFill>
                        <a:effectLst/>
                        <a:latin typeface="+mn-lt"/>
                        <a:ea typeface="Yu Mincho"/>
                        <a:cs typeface="Arial"/>
                      </a:endParaRPr>
                    </a:p>
                    <a:p>
                      <a:pPr lvl="0">
                        <a:buNone/>
                      </a:pPr>
                      <a:endParaRPr lang="en-US" sz="1600" b="1" kern="1200">
                        <a:solidFill>
                          <a:schemeClr val="tx1"/>
                        </a:solidFill>
                        <a:effectLst/>
                        <a:latin typeface="+mn-lt"/>
                        <a:ea typeface="Yu Mincho"/>
                        <a:cs typeface="Arial"/>
                      </a:endParaRPr>
                    </a:p>
                    <a:p>
                      <a:pPr lvl="0" defTabSz="914400">
                        <a:buNone/>
                      </a:pPr>
                      <a:r>
                        <a:rPr lang="en-US" sz="1600" b="1" kern="1200">
                          <a:solidFill>
                            <a:schemeClr val="tx1"/>
                          </a:solidFill>
                          <a:effectLst/>
                          <a:latin typeface="+mn-lt"/>
                          <a:ea typeface="Yu Mincho"/>
                          <a:cs typeface="Arial"/>
                        </a:rPr>
                        <a:t>Closing Remarks and Upcoming Meetings</a:t>
                      </a:r>
                      <a:endParaRPr lang="en-US" sz="1600" b="1" i="0" u="none" strike="noStrike" kern="1200" noProof="0">
                        <a:effectLst/>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endParaRPr lang="en-US"/>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785066415"/>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E47065-EE94-496C-B207-57626B23F0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A3FE971-85E9-421A-A3CB-8C062F48E1F8}">
  <ds:schemaRefs>
    <ds:schemaRef ds:uri="bd64c6d0-1ab6-42d4-9ad5-3958787b0fb1"/>
    <ds:schemaRef ds:uri="http://purl.org/dc/elements/1.1/"/>
    <ds:schemaRef ds:uri="7873c2d3-f839-49e9-ad23-de2265ceb800"/>
    <ds:schemaRef ds:uri="http://purl.org/dc/terms/"/>
    <ds:schemaRef ds:uri="http://www.w3.org/XML/1998/namespace"/>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72</TotalTime>
  <Words>9245</Words>
  <Application>Microsoft Office PowerPoint</Application>
  <PresentationFormat>Widescreen</PresentationFormat>
  <Paragraphs>1261</Paragraphs>
  <Slides>61</Slides>
  <Notes>61</Notes>
  <HiddenSlides>3</HiddenSlides>
  <MMClips>1</MMClips>
  <ScaleCrop>false</ScaleCrop>
  <HeadingPairs>
    <vt:vector size="4" baseType="variant">
      <vt:variant>
        <vt:lpstr>Theme</vt:lpstr>
      </vt:variant>
      <vt:variant>
        <vt:i4>5</vt:i4>
      </vt:variant>
      <vt:variant>
        <vt:lpstr>Slide Titles</vt:lpstr>
      </vt:variant>
      <vt:variant>
        <vt:i4>61</vt:i4>
      </vt:variant>
    </vt:vector>
  </HeadingPairs>
  <TitlesOfParts>
    <vt:vector size="66" baseType="lpstr">
      <vt:lpstr>Office Theme</vt:lpstr>
      <vt:lpstr>1_Office Theme</vt:lpstr>
      <vt:lpstr>COVERS</vt:lpstr>
      <vt:lpstr>CONTENT</vt:lpstr>
      <vt:lpstr>Mærsk</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Zero-Emission Truck Working Group #16 Highlights</vt:lpstr>
      <vt:lpstr>Metro June 2023 Board Meetings</vt:lpstr>
      <vt:lpstr> ZET Program Principles – Overview  </vt:lpstr>
      <vt:lpstr>PowerPoint Presentation</vt:lpstr>
      <vt:lpstr>Where We're Going in 2023</vt:lpstr>
      <vt:lpstr> Progress Assessment on Physical Infrastructure Needs Analysis (Task 1) </vt:lpstr>
      <vt:lpstr> Progress Assessment on Physical Infrastructure Needs Analysis (Task 1) Cont’d</vt:lpstr>
      <vt:lpstr>PowerPoint Presentation</vt:lpstr>
      <vt:lpstr>Purpose and Need </vt:lpstr>
      <vt:lpstr>Feasibility Study and Subsequent Documents </vt:lpstr>
      <vt:lpstr>PowerPoint Presentation</vt:lpstr>
      <vt:lpstr> ZET Program Principles – Overview  </vt:lpstr>
      <vt:lpstr>PowerPoint Presentation</vt:lpstr>
      <vt:lpstr>Legislative Platform Tasks</vt:lpstr>
      <vt:lpstr>Legislative Platform Tasks (cont.)</vt:lpstr>
      <vt:lpstr>PowerPoint Presentation</vt:lpstr>
      <vt:lpstr>PowerPoint Presentation</vt:lpstr>
      <vt:lpstr>PowerPoint Presentation</vt:lpstr>
      <vt:lpstr> ZET Program Principles – Overview  </vt:lpstr>
      <vt:lpstr>PowerPoint Presentation</vt:lpstr>
      <vt:lpstr>Community Focus Group Attendees</vt:lpstr>
      <vt:lpstr>Community Focus Group Highlights </vt:lpstr>
      <vt:lpstr>Example Work Program Tasks</vt:lpstr>
      <vt:lpstr>Performance Measures and Desired Outcomes – Examples</vt:lpstr>
      <vt:lpstr>Equity Evaluation Criteria</vt:lpstr>
      <vt:lpstr>Equity Evaluation Criteria</vt:lpstr>
      <vt:lpstr>Equity Evaluation Criteria – EFC Lens Example</vt:lpstr>
      <vt:lpstr>Equity Evaluation Criteria – Qualitative Example</vt:lpstr>
      <vt:lpstr>LB-ELA Community Benefits – Related Programs</vt:lpstr>
      <vt:lpstr>PowerPoint Presentation</vt:lpstr>
      <vt:lpstr>Grant Funding Updates</vt:lpstr>
      <vt:lpstr>Recently Completed and Upcoming Opportunities </vt:lpstr>
      <vt:lpstr>PowerPoint Presentation</vt:lpstr>
      <vt:lpstr> ZET Program Principles – Overview  </vt:lpstr>
      <vt:lpstr>PowerPoint Presentation</vt:lpstr>
      <vt:lpstr>Scaling Beyond Pilot Projects - Lessons Learned in Developing Charging/Fueling Infrastructure</vt:lpstr>
      <vt:lpstr>Scaling Beyond Pilot Projects - Lessons Learned in Developing Charging/Fueling Infrastructure Key Takeaways</vt:lpstr>
      <vt:lpstr>ZET Program as a Catalyst for Workforce Development &amp; Job Training</vt:lpstr>
      <vt:lpstr>Cycle of Workforce Investment</vt:lpstr>
      <vt:lpstr>Key Takeaways: ZET Program as a Catalyst for Workforce Development &amp; Job Training</vt:lpstr>
      <vt:lpstr>Key Takeaways: ZET Program as a Catalyst for Workforce Development &amp; Job Training</vt:lpstr>
      <vt:lpstr>PowerPoint Presentation</vt:lpstr>
      <vt:lpstr>Newsletter and Updated Project Hub  </vt:lpstr>
      <vt:lpstr>Upcoming Meetings and Project Information </vt:lpstr>
      <vt:lpstr>Stay connected to this project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Susan DeSantis</cp:lastModifiedBy>
  <cp:revision>3</cp:revision>
  <cp:lastPrinted>2023-01-13T18:22:26Z</cp:lastPrinted>
  <dcterms:created xsi:type="dcterms:W3CDTF">2018-02-03T00:33:10Z</dcterms:created>
  <dcterms:modified xsi:type="dcterms:W3CDTF">2024-08-22T22:14:36Z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