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modernComment_7FFE6258_74BB3FCE.xml" ContentType="application/vnd.ms-powerpoint.comment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Lst>
  <p:notesMasterIdLst>
    <p:notesMasterId r:id="rId60"/>
  </p:notesMasterIdLst>
  <p:handoutMasterIdLst>
    <p:handoutMasterId r:id="rId61"/>
  </p:handoutMasterIdLst>
  <p:sldIdLst>
    <p:sldId id="2147377667" r:id="rId9"/>
    <p:sldId id="2147377683" r:id="rId10"/>
    <p:sldId id="4550" r:id="rId11"/>
    <p:sldId id="285" r:id="rId12"/>
    <p:sldId id="2147377710" r:id="rId13"/>
    <p:sldId id="1941" r:id="rId14"/>
    <p:sldId id="5105" r:id="rId15"/>
    <p:sldId id="4781" r:id="rId16"/>
    <p:sldId id="2147377742" r:id="rId17"/>
    <p:sldId id="1908" r:id="rId18"/>
    <p:sldId id="4818" r:id="rId19"/>
    <p:sldId id="2147377609" r:id="rId20"/>
    <p:sldId id="2147377681" r:id="rId21"/>
    <p:sldId id="5034" r:id="rId22"/>
    <p:sldId id="2147377620" r:id="rId23"/>
    <p:sldId id="4805" r:id="rId24"/>
    <p:sldId id="2147377697" r:id="rId25"/>
    <p:sldId id="2147377721" r:id="rId26"/>
    <p:sldId id="2147377730" r:id="rId27"/>
    <p:sldId id="2147377731" r:id="rId28"/>
    <p:sldId id="2147377727" r:id="rId29"/>
    <p:sldId id="2147377735" r:id="rId30"/>
    <p:sldId id="2147377720" r:id="rId31"/>
    <p:sldId id="2147377736" r:id="rId32"/>
    <p:sldId id="2147377719" r:id="rId33"/>
    <p:sldId id="2147377737" r:id="rId34"/>
    <p:sldId id="2147377724" r:id="rId35"/>
    <p:sldId id="2147377738" r:id="rId36"/>
    <p:sldId id="2147377725" r:id="rId37"/>
    <p:sldId id="2147377739" r:id="rId38"/>
    <p:sldId id="2147377745" r:id="rId39"/>
    <p:sldId id="2147377734" r:id="rId40"/>
    <p:sldId id="2147377741" r:id="rId41"/>
    <p:sldId id="2147377759" r:id="rId42"/>
    <p:sldId id="2147377758" r:id="rId43"/>
    <p:sldId id="2147377757" r:id="rId44"/>
    <p:sldId id="2147377756" r:id="rId45"/>
    <p:sldId id="2147377755" r:id="rId46"/>
    <p:sldId id="2147377754" r:id="rId47"/>
    <p:sldId id="2147377753" r:id="rId48"/>
    <p:sldId id="2147377752" r:id="rId49"/>
    <p:sldId id="2147377751" r:id="rId50"/>
    <p:sldId id="2147377750" r:id="rId51"/>
    <p:sldId id="2147377749" r:id="rId52"/>
    <p:sldId id="2147377748" r:id="rId53"/>
    <p:sldId id="2147377747" r:id="rId54"/>
    <p:sldId id="2147377746" r:id="rId55"/>
    <p:sldId id="4656" r:id="rId56"/>
    <p:sldId id="4829" r:id="rId57"/>
    <p:sldId id="4574" r:id="rId58"/>
    <p:sldId id="4687" r:id="rId59"/>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4BD"/>
    <a:srgbClr val="2AB4C8"/>
    <a:srgbClr val="97DFE9"/>
    <a:srgbClr val="D6F2F6"/>
    <a:srgbClr val="609BAC"/>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D8AD6-75B8-D046-9AAD-E5DBFB8BDAA9}" v="30" dt="2023-02-21T17:35:17.834"/>
    <p1510:client id="{4DD04B4F-F36E-9444-BC16-8FECEF4E9A2D}" vWet="2" dt="2023-02-21T21:00:50.782"/>
    <p1510:client id="{A829DF5B-13AF-4F52-AF8E-E6123DD8935C}" v="1238" dt="2023-02-21T18:09:42.802"/>
    <p1510:client id="{B5DD66D1-696A-254D-0FBA-6908E03E6E73}" v="663" dt="2023-02-21T17:16:22.265"/>
    <p1510:client id="{D5B393CE-4A5F-9650-6466-7F58B91F026D}" v="84" dt="2023-02-21T21:01:02.5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handoutMaster" Target="handoutMasters/handoutMaster1.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microsoft.com/office/2018/10/relationships/authors" Target="author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s>
</file>

<file path=ppt/comments/modernComment_7FFE6258_74BB3FCE.xml><?xml version="1.0" encoding="utf-8"?>
<p188:cmLst xmlns:a="http://schemas.openxmlformats.org/drawingml/2006/main" xmlns:r="http://schemas.openxmlformats.org/officeDocument/2006/relationships" xmlns:p188="http://schemas.microsoft.com/office/powerpoint/2018/8/main">
  <p188:cm id="{3F3CF074-B92A-44EE-8628-BDC2F68B783D}" authorId="{EC0C6ABB-467A-187D-F8FD-E33890B5AAFC}" status="resolved" created="2022-10-12T02:17:15.800">
    <ac:txMkLst xmlns:ac="http://schemas.microsoft.com/office/drawing/2013/main/command">
      <pc:docMk xmlns:pc="http://schemas.microsoft.com/office/powerpoint/2013/main/command"/>
      <pc:sldMk xmlns:pc="http://schemas.microsoft.com/office/powerpoint/2013/main/command" cId="1958428622" sldId="2147377752"/>
      <ac:spMk id="9" creationId="{6452016B-1934-4008-B95D-B34CFB92CD17}"/>
      <ac:txMk cp="0" len="201">
        <ac:context len="204" hash="2328336364"/>
      </ac:txMk>
    </ac:txMkLst>
    <p188:pos x="7968303" y="280254"/>
    <p188:replyLst>
      <p188:reply id="{B395027E-E022-45BB-B1D2-44A397A540E0}" authorId="{42918771-3BD8-C285-A24B-B816BC13E7F2}" created="2022-10-12T15:48:42.990">
        <p188:txBody>
          <a:bodyPr/>
          <a:lstStyle/>
          <a:p>
            <a:r>
              <a:rPr lang="en-US"/>
              <a:t>Thanks, changed.</a:t>
            </a:r>
          </a:p>
        </p188:txBody>
      </p188:reply>
    </p188:replyLst>
    <p188:txBody>
      <a:bodyPr/>
      <a:lstStyle/>
      <a:p>
        <a:r>
          <a:rPr lang="en-US"/>
          <a:t>Replacement suggestion: The benchmark or standard against which the projects and programs will be evaluated to measure relevance, impact, sustainability, effectiveness, and fit. Think in terms of “outcomes.”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US" b="0" i="0">
              <a:solidFill>
                <a:srgbClr val="000000"/>
              </a:solidFill>
              <a:effectLst/>
              <a:latin typeface="Helvetica" panose="020B0604020202020204" pitchFamily="34" charset="0"/>
              <a:cs typeface="Calibri"/>
            </a:endParaRPr>
          </a:p>
          <a:p>
            <a:pPr>
              <a:buFont typeface="Arial" panose="020B0604020202020204" pitchFamily="34" charset="0"/>
              <a:buChar char="•"/>
            </a:pPr>
            <a:r>
              <a:rPr lang="en-US">
                <a:cs typeface="Calibri"/>
              </a:rPr>
              <a:t>Funding opportunities</a:t>
            </a:r>
          </a:p>
          <a:p>
            <a:pPr marL="285750" lvl="1">
              <a:buFont typeface="Arial" panose="020B0604020202020204" pitchFamily="34" charset="0"/>
              <a:buChar char="•"/>
            </a:pPr>
            <a:r>
              <a:rPr lang="en-US">
                <a:cs typeface="Calibri"/>
              </a:rPr>
              <a:t>More connection (TCEP can fund charging infrastructure)</a:t>
            </a:r>
            <a:endParaRPr lang="en-US"/>
          </a:p>
          <a:p>
            <a:pPr marL="285750" lvl="1">
              <a:buFont typeface="Arial" panose="020B0604020202020204" pitchFamily="34" charset="0"/>
              <a:buChar char="•"/>
            </a:pPr>
            <a:r>
              <a:rPr lang="en-US">
                <a:cs typeface="Calibri"/>
              </a:rPr>
              <a:t>INFRA</a:t>
            </a: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4055918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Char char="•"/>
            </a:pPr>
            <a:endParaRPr lang="en-US" b="0" i="0">
              <a:solidFill>
                <a:srgbClr val="000000"/>
              </a:solidFill>
              <a:effectLst/>
              <a:latin typeface="Helvetica" panose="020B0604020202020204" pitchFamily="34" charset="0"/>
              <a:cs typeface="Calibri"/>
            </a:endParaRPr>
          </a:p>
          <a:p>
            <a:pPr marL="285750" lvl="1">
              <a:buFont typeface="Arial" panose="020B0604020202020204" pitchFamily="34" charset="0"/>
              <a:buChar char="•"/>
            </a:pPr>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875559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KeAndra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p>
          <a:p>
            <a:r>
              <a:rPr lang="en-US"/>
              <a:t>Public charging will require public investment to amortize capital costs.</a:t>
            </a:r>
            <a:endParaRPr lang="en-US">
              <a:ea typeface="Calibri" panose="020F0502020204030204"/>
              <a:cs typeface="Calibri" panose="020F0502020204030204"/>
            </a:endParaRPr>
          </a:p>
          <a:p>
            <a:r>
              <a:rPr lang="en-US"/>
              <a:t>Innovative partnerships can unlock value and mitigate risk.</a:t>
            </a:r>
          </a:p>
          <a:p>
            <a:pPr>
              <a:lnSpc>
                <a:spcPct val="90000"/>
              </a:lnSpc>
              <a:spcBef>
                <a:spcPts val="1000"/>
              </a:spcBef>
            </a:pPr>
            <a:r>
              <a:rPr lang="en-US"/>
              <a:t>SB 671 must identify barriers and solutions for long-term funding success </a:t>
            </a:r>
            <a:endParaRPr lang="en-US">
              <a:ea typeface="Calibri" panose="020F0502020204030204"/>
              <a:cs typeface="Calibri" panose="020F0502020204030204"/>
            </a:endParaRPr>
          </a:p>
          <a:p>
            <a:r>
              <a:rPr lang="en-US"/>
              <a:t>Focus on expanding charging opportunities corridor-wide and analyzing long-term benefits of ZE infrastructure for corridor stakeholders</a:t>
            </a:r>
            <a:endParaRPr lang="en-US">
              <a:ea typeface="Calibri" panose="020F0502020204030204"/>
              <a:cs typeface="Calibri" panose="020F0502020204030204"/>
            </a:endParaRPr>
          </a:p>
          <a:p>
            <a:r>
              <a:rPr lang="en-US"/>
              <a:t>Collaborate with other agencies, community groups, and residents to analyze data and determine how charging locations will receive priority and ensure community benefits will be at the forefront of advancing ZE infrastructure</a:t>
            </a:r>
            <a:endParaRPr lang="en-US">
              <a:ea typeface="Calibri"/>
              <a:cs typeface="Calibri"/>
            </a:endParaRPr>
          </a:p>
          <a:p>
            <a:endParaRPr lang="en-US">
              <a:ea typeface="Calibri"/>
              <a:cs typeface="Calibri"/>
            </a:endParaRPr>
          </a:p>
          <a:p>
            <a:pPr marL="171450" indent="-171450">
              <a:lnSpc>
                <a:spcPct val="90000"/>
              </a:lnSpc>
              <a:spcBef>
                <a:spcPts val="1000"/>
              </a:spcBef>
              <a:buFont typeface="Arial,Sans-Serif"/>
              <a:buChar char="•"/>
            </a:pP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1578262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Michael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The Metro Board committed $50 million as seed funding for an I-710 South Zero Emission (ZE) Truck program to support </a:t>
            </a:r>
            <a:r>
              <a:rPr lang="en-US" sz="2000">
                <a:latin typeface="Calibri"/>
                <a:ea typeface="Calibri" panose="020F0502020204030204" pitchFamily="34" charset="0"/>
                <a:cs typeface="Arial"/>
              </a:rPr>
              <a:t>the accelerated deployment of </a:t>
            </a:r>
            <a:r>
              <a:rPr lang="en-US" sz="2000">
                <a:effectLst/>
                <a:latin typeface="Calibri"/>
                <a:ea typeface="Calibri" panose="020F0502020204030204" pitchFamily="34" charset="0"/>
                <a:cs typeface="Arial"/>
              </a:rPr>
              <a:t>zero-emission trucks and supporting zero-emission infrastructure</a:t>
            </a:r>
            <a:r>
              <a:rPr lang="en-US" sz="2000">
                <a:latin typeface="Calibri"/>
                <a:ea typeface="Calibri" panose="020F0502020204030204" pitchFamily="34" charset="0"/>
                <a:cs typeface="Arial"/>
              </a:rPr>
              <a:t> </a:t>
            </a:r>
            <a:r>
              <a:rPr lang="en-US" sz="2000">
                <a:effectLst/>
                <a:latin typeface="Calibri"/>
                <a:ea typeface="Calibri" panose="020F0502020204030204" pitchFamily="34" charset="0"/>
                <a:cs typeface="Arial"/>
              </a:rPr>
              <a:t>(October 2021, Motion 16).</a:t>
            </a:r>
          </a:p>
          <a:p>
            <a:endParaRPr lang="en-US" sz="2000">
              <a:effectLst/>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2000">
                <a:latin typeface="Calibri"/>
                <a:cs typeface="Arial"/>
              </a:rPr>
              <a:t>The ZET Program Framework and Principles will be used as a guide as Metro seeks to</a:t>
            </a:r>
            <a:r>
              <a:rPr lang="en-US" sz="2000">
                <a:effectLst/>
                <a:latin typeface="Calibri"/>
                <a:ea typeface="Calibri" panose="020F0502020204030204" pitchFamily="34" charset="0"/>
                <a:cs typeface="Arial"/>
              </a:rPr>
              <a:t> leverage and amplify </a:t>
            </a:r>
            <a:r>
              <a:rPr lang="en-US" sz="2000">
                <a:latin typeface="Calibri"/>
                <a:ea typeface="Calibri" panose="020F0502020204030204" pitchFamily="34" charset="0"/>
                <a:cs typeface="Arial"/>
              </a:rPr>
              <a:t>the </a:t>
            </a:r>
            <a:r>
              <a:rPr lang="en-US" sz="2000">
                <a:effectLst/>
                <a:latin typeface="Calibri"/>
                <a:ea typeface="Calibri" panose="020F0502020204030204" pitchFamily="34" charset="0"/>
                <a:cs typeface="Arial"/>
              </a:rPr>
              <a:t>$50 million seed funding</a:t>
            </a:r>
            <a:r>
              <a:rPr lang="en-US" sz="2000">
                <a:latin typeface="Calibri"/>
                <a:ea typeface="Calibri" panose="020F0502020204030204" pitchFamily="34" charset="0"/>
                <a:cs typeface="Arial"/>
              </a:rPr>
              <a:t> within the Corridor</a:t>
            </a:r>
            <a:r>
              <a:rPr lang="en-US" sz="2000">
                <a:effectLst/>
                <a:latin typeface="Calibri"/>
                <a:ea typeface="Calibri" panose="020F0502020204030204" pitchFamily="34" charset="0"/>
                <a:cs typeface="Arial"/>
              </a:rPr>
              <a:t>.</a:t>
            </a:r>
          </a:p>
          <a:p>
            <a:pPr marL="285750" indent="-285750">
              <a:buFont typeface="Calibri" panose="020F0502020204030204" pitchFamily="34" charset="0"/>
              <a:buChar char="&gt;"/>
            </a:pPr>
            <a:endParaRPr lang="en-US" sz="2000">
              <a:latin typeface="Calibri" panose="020F0502020204030204" pitchFamily="34" charset="0"/>
              <a:ea typeface="Calibri" panose="020F0502020204030204" pitchFamily="34" charset="0"/>
              <a:cs typeface="Arial" panose="020B0604020202020204" pitchFamily="34" charset="0"/>
            </a:endParaRPr>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The Principles were developed through collaboration with the 710 Zero-Emission Truck Working Group.</a:t>
            </a:r>
            <a:r>
              <a:rPr lang="en-US" sz="2000">
                <a:latin typeface="Calibri"/>
                <a:ea typeface="Calibri" panose="020F0502020204030204" pitchFamily="34" charset="0"/>
                <a:cs typeface="Arial"/>
              </a:rPr>
              <a:t>  </a:t>
            </a:r>
            <a:endParaRPr lang="en-US" sz="2000">
              <a:effectLst/>
              <a:latin typeface="Calibri"/>
              <a:ea typeface="Calibri" panose="020F0502020204030204" pitchFamily="34" charset="0"/>
              <a:cs typeface="Arial"/>
            </a:endParaRPr>
          </a:p>
          <a:p>
            <a:pPr marL="285750" indent="-285750">
              <a:buFont typeface="Calibri" panose="020F0502020204030204" pitchFamily="34" charset="0"/>
              <a:buChar char="&gt;"/>
            </a:pPr>
            <a:endParaRPr lang="en-US" sz="2000">
              <a:latin typeface="Calibri"/>
              <a:ea typeface="Calibri" panose="020F0502020204030204" pitchFamily="34" charset="0"/>
              <a:cs typeface="Arial"/>
            </a:endParaRPr>
          </a:p>
          <a:p>
            <a:pPr marL="285750" indent="-285750">
              <a:buFont typeface="Calibri" panose="020F0502020204030204" pitchFamily="34" charset="0"/>
              <a:buChar char="&gt;"/>
            </a:pPr>
            <a:r>
              <a:rPr lang="en-US" sz="2000">
                <a:effectLst/>
                <a:latin typeface="Calibri"/>
                <a:ea typeface="Calibri" panose="020F0502020204030204" pitchFamily="34" charset="0"/>
                <a:cs typeface="Arial"/>
              </a:rPr>
              <a:t>Five major themes were brought forward by the Working Group:</a:t>
            </a:r>
            <a:r>
              <a:rPr lang="en-US" sz="2000">
                <a:latin typeface="Calibri"/>
                <a:ea typeface="Calibri" panose="020F0502020204030204" pitchFamily="34" charset="0"/>
                <a:cs typeface="Arial"/>
              </a:rPr>
              <a:t>  </a:t>
            </a:r>
            <a:endParaRPr lang="en-US" sz="2000">
              <a:effectLst/>
              <a:latin typeface="Century Gothic" panose="020B0502020202020204" pitchFamily="34" charset="0"/>
              <a:ea typeface="MS PGothic" panose="020B0600070205080204" pitchFamily="34" charset="-128"/>
              <a:cs typeface="Arial" panose="020B0604020202020204" pitchFamily="34" charset="0"/>
            </a:endParaRPr>
          </a:p>
          <a:p>
            <a:pPr marL="800100" lvl="1" indent="-342900">
              <a:lnSpc>
                <a:spcPct val="115000"/>
              </a:lnSpc>
              <a:spcBef>
                <a:spcPts val="1000"/>
              </a:spcBef>
              <a:buFont typeface="Symbol" panose="05050102010706020507" pitchFamily="18" charset="2"/>
              <a:buChar char=""/>
            </a:pPr>
            <a:r>
              <a:rPr lang="en-US" sz="2000">
                <a:effectLst/>
                <a:latin typeface="Calibri"/>
                <a:ea typeface="Calibri" panose="020F0502020204030204" pitchFamily="34" charset="0"/>
                <a:cs typeface="Arial"/>
              </a:rPr>
              <a:t>Community </a:t>
            </a:r>
            <a:r>
              <a:rPr lang="en-US" sz="2000">
                <a:latin typeface="Calibri"/>
                <a:ea typeface="Calibri" panose="020F0502020204030204" pitchFamily="34" charset="0"/>
                <a:cs typeface="Arial"/>
              </a:rPr>
              <a:t>engagement</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Strategic partnerships and funding opportunities</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Legislative and policy initiatives</a:t>
            </a:r>
            <a:endParaRPr lang="en-US" sz="2000">
              <a:effectLst/>
              <a:latin typeface="Calibri"/>
              <a:ea typeface="MS PGothic" panose="020B0600070205080204" pitchFamily="34" charset="-128"/>
              <a:cs typeface="Arial"/>
            </a:endParaRPr>
          </a:p>
          <a:p>
            <a:pPr marL="800100" lvl="1" indent="-342900">
              <a:lnSpc>
                <a:spcPct val="115000"/>
              </a:lnSpc>
              <a:buFont typeface="Symbol" panose="05050102010706020507" pitchFamily="18" charset="2"/>
              <a:buChar char=""/>
            </a:pPr>
            <a:r>
              <a:rPr lang="en-US" sz="2000">
                <a:effectLst/>
                <a:latin typeface="Calibri"/>
                <a:ea typeface="Calibri" panose="020F0502020204030204" pitchFamily="34" charset="0"/>
                <a:cs typeface="Arial"/>
              </a:rPr>
              <a:t>Truck subsidies</a:t>
            </a:r>
            <a:endParaRPr lang="en-US" sz="2000">
              <a:effectLst/>
              <a:latin typeface="Calibri"/>
              <a:ea typeface="MS PGothic" panose="020B0600070205080204" pitchFamily="34" charset="-128"/>
              <a:cs typeface="Arial"/>
            </a:endParaRPr>
          </a:p>
          <a:p>
            <a:pPr marL="800100" lvl="1" indent="-342900">
              <a:lnSpc>
                <a:spcPct val="115000"/>
              </a:lnSpc>
              <a:spcAft>
                <a:spcPts val="1000"/>
              </a:spcAft>
              <a:buFont typeface="Symbol" panose="05050102010706020507" pitchFamily="18" charset="2"/>
              <a:buChar char=""/>
            </a:pPr>
            <a:r>
              <a:rPr lang="en-US" sz="2000">
                <a:effectLst/>
                <a:latin typeface="Calibri"/>
                <a:ea typeface="Calibri" panose="020F0502020204030204" pitchFamily="34" charset="0"/>
                <a:cs typeface="Arial"/>
              </a:rPr>
              <a:t>Environmental impacts and equitable outcomes</a:t>
            </a:r>
            <a:endParaRPr lang="en-US" sz="2000">
              <a:effectLst/>
              <a:latin typeface="Calibri"/>
              <a:ea typeface="MS PGothic" panose="020B0600070205080204" pitchFamily="34" charset="-128"/>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p>
            <a:endParaRPr lang="en-US" sz="1800">
              <a:effectLst/>
              <a:latin typeface="Century Gothic" panose="020B0502020202020204" pitchFamily="34" charset="0"/>
              <a:ea typeface="MS PGothic" panose="020B0600070205080204" pitchFamily="34" charset="-128"/>
              <a:cs typeface="Arial" panose="020B0604020202020204" pitchFamily="34" charset="0"/>
            </a:endParaRPr>
          </a:p>
          <a:p>
            <a:pPr marL="342900" indent="-342900">
              <a:buFont typeface="Calibri" panose="020F0502020204030204" pitchFamily="34" charset="0"/>
              <a:buChar char="&gt;"/>
            </a:pPr>
            <a:r>
              <a:rPr lang="en-US" sz="2000" b="1">
                <a:cs typeface="Arial"/>
              </a:rPr>
              <a:t>Community Leadership Committee </a:t>
            </a:r>
            <a:r>
              <a:rPr lang="en-US" sz="2000">
                <a:cs typeface="Arial"/>
              </a:rPr>
              <a:t>(CLC) provided input on September 22</a:t>
            </a:r>
          </a:p>
          <a:p>
            <a:endParaRPr lang="en-US" sz="2000">
              <a:cs typeface="Arial"/>
            </a:endParaRPr>
          </a:p>
          <a:p>
            <a:pPr marL="342900" indent="-342900">
              <a:buFont typeface="Calibri" panose="020F0502020204030204" pitchFamily="34" charset="0"/>
              <a:buChar char="&gt;"/>
            </a:pPr>
            <a:r>
              <a:rPr lang="en-US" sz="2000" b="1">
                <a:cs typeface="Arial"/>
              </a:rPr>
              <a:t>Equity Working Group </a:t>
            </a:r>
            <a:r>
              <a:rPr lang="en-US" sz="2000">
                <a:cs typeface="Arial"/>
              </a:rPr>
              <a:t>(EWG) providing equity-focused input today, September 29</a:t>
            </a:r>
          </a:p>
          <a:p>
            <a:pPr marL="342900" indent="-342900">
              <a:buFont typeface="Calibri" panose="020F0502020204030204" pitchFamily="34" charset="0"/>
              <a:buChar char="&gt;"/>
            </a:pPr>
            <a:endParaRPr lang="en-US" sz="2000">
              <a:cs typeface="Arial"/>
            </a:endParaRPr>
          </a:p>
          <a:p>
            <a:pPr marL="342900" indent="-342900">
              <a:buFont typeface="Calibri" panose="020F0502020204030204" pitchFamily="34" charset="0"/>
              <a:buChar char="&gt;"/>
            </a:pPr>
            <a:r>
              <a:rPr lang="en-US" sz="2000">
                <a:cs typeface="Arial"/>
              </a:rPr>
              <a:t>At the October 18</a:t>
            </a:r>
            <a:r>
              <a:rPr lang="en-US" sz="2000" baseline="30000">
                <a:cs typeface="Arial"/>
              </a:rPr>
              <a:t>th</a:t>
            </a:r>
            <a:r>
              <a:rPr lang="en-US" sz="2000">
                <a:cs typeface="Arial"/>
              </a:rPr>
              <a:t> </a:t>
            </a:r>
            <a:r>
              <a:rPr lang="en-US" sz="2000" b="1">
                <a:cs typeface="Arial"/>
              </a:rPr>
              <a:t>ZET Working Group Meeting</a:t>
            </a:r>
            <a:r>
              <a:rPr lang="en-US" sz="2000">
                <a:cs typeface="Arial"/>
              </a:rPr>
              <a:t>, the ZET Working Group will:</a:t>
            </a:r>
          </a:p>
          <a:p>
            <a:pPr marL="800100" lvl="1" indent="-342900">
              <a:buFont typeface="Arial" panose="020B0604020202020204" pitchFamily="34" charset="0"/>
              <a:buChar char="•"/>
            </a:pPr>
            <a:r>
              <a:rPr lang="en-US" sz="2000">
                <a:cs typeface="Arial"/>
              </a:rPr>
              <a:t>review input from the Equity Working Group</a:t>
            </a:r>
          </a:p>
          <a:p>
            <a:pPr marL="800100" lvl="1" indent="-342900">
              <a:buFont typeface="Arial" panose="020B0604020202020204" pitchFamily="34" charset="0"/>
              <a:buChar char="•"/>
            </a:pPr>
            <a:r>
              <a:rPr lang="en-US" sz="2000">
                <a:cs typeface="Arial"/>
              </a:rPr>
              <a:t>Vote to approve the ZET Program Principles</a:t>
            </a:r>
          </a:p>
          <a:p>
            <a:pPr lvl="1"/>
            <a:endParaRPr lang="en-US" sz="2000">
              <a:cs typeface="Arial"/>
            </a:endParaRPr>
          </a:p>
          <a:p>
            <a:pPr marL="342900" lvl="1" indent="-342900">
              <a:buFont typeface="Calibri" panose="020F0502020204030204" pitchFamily="34" charset="0"/>
              <a:buChar char="&gt;"/>
            </a:pPr>
            <a:r>
              <a:rPr lang="en-US" sz="2000">
                <a:cs typeface="Arial"/>
              </a:rPr>
              <a:t>Review ZET Program Principles with the </a:t>
            </a:r>
            <a:r>
              <a:rPr lang="en-US" sz="2000" b="1">
                <a:cs typeface="Arial"/>
              </a:rPr>
              <a:t>Task Force</a:t>
            </a:r>
          </a:p>
          <a:p>
            <a:pPr marL="0" lvl="1"/>
            <a:endParaRPr lang="en-US" sz="2000">
              <a:cs typeface="Arial"/>
            </a:endParaRPr>
          </a:p>
          <a:p>
            <a:pPr marL="342900" lvl="1" indent="-342900">
              <a:buFont typeface="Calibri" panose="020F0502020204030204" pitchFamily="34" charset="0"/>
              <a:buChar char="&gt;"/>
            </a:pPr>
            <a:r>
              <a:rPr lang="en-US" sz="2000">
                <a:cs typeface="Arial"/>
              </a:rPr>
              <a:t>Metro Project Team to present the ZET Principles to the </a:t>
            </a:r>
            <a:r>
              <a:rPr lang="en-US" sz="2000" b="1">
                <a:cs typeface="Arial"/>
              </a:rPr>
              <a:t>Metro Board of Directors</a:t>
            </a:r>
            <a:endParaRPr lang="en-US" sz="1800">
              <a:effectLst/>
              <a:latin typeface="Century Gothic" panose="020B0502020202020204" pitchFamily="34" charset="0"/>
              <a:ea typeface="MS PGothic" panose="020B0600070205080204" pitchFamily="34" charset="-128"/>
              <a:cs typeface="Arial" panose="020B0604020202020204" pitchFamily="34"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2378521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882071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Michael</a:t>
            </a:r>
            <a:endParaRPr lang="en-US"/>
          </a:p>
          <a:p>
            <a:endParaRPr lang="en-US"/>
          </a:p>
          <a:p>
            <a:r>
              <a:rPr lang="en-US"/>
              <a:t>Jack Symington</a:t>
            </a:r>
            <a:endParaRPr lang="en-US">
              <a:cs typeface="Calibri"/>
            </a:endParaRPr>
          </a:p>
          <a:p>
            <a:pPr marL="171450" indent="-171450">
              <a:buFont typeface="Arial"/>
              <a:buChar char="•"/>
            </a:pPr>
            <a:r>
              <a:rPr lang="en-US"/>
              <a:t>is LACI’s Senior Program Manager for Transportation focusing on goods movement planning and projects while developing the next generation of pilot projects to bring heavy-duty trucking closer to a zero-emission future. </a:t>
            </a:r>
            <a:endParaRPr lang="en-US">
              <a:cs typeface="Calibri"/>
            </a:endParaRPr>
          </a:p>
          <a:p>
            <a:pPr marL="171450" indent="-171450">
              <a:buFont typeface="Arial"/>
              <a:buChar char="•"/>
            </a:pPr>
            <a:r>
              <a:rPr lang="en-US"/>
              <a:t>Previously, Jack worked for BYD, managing various CARB and CEC demonstration projects for on-road and off-road heavy-duty battery-electric trucks. </a:t>
            </a:r>
            <a:endParaRPr lang="en-US">
              <a:cs typeface="Calibri"/>
            </a:endParaRPr>
          </a:p>
          <a:p>
            <a:pPr marL="171450" indent="-171450">
              <a:buFont typeface="Arial"/>
              <a:buChar char="•"/>
            </a:pPr>
            <a:r>
              <a:rPr lang="en-US"/>
              <a:t>These projects entailed coordinating with utilities across California on infrastructure installation, while also developing deployment strategies to fit fleets’ unique needs.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17</a:t>
            </a:fld>
            <a:endParaRPr lang="en-US"/>
          </a:p>
        </p:txBody>
      </p:sp>
    </p:spTree>
    <p:extLst>
      <p:ext uri="{BB962C8B-B14F-4D97-AF65-F5344CB8AC3E}">
        <p14:creationId xmlns:p14="http://schemas.microsoft.com/office/powerpoint/2010/main" val="1165462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How would fleets incorporate a regional charging facility into operations?</a:t>
            </a:r>
            <a:endParaRPr lang="en-US"/>
          </a:p>
          <a:p>
            <a:pPr marL="342900" indent="-342900">
              <a:buFont typeface="Arial,Sans-Serif"/>
              <a:buChar char="•"/>
            </a:pPr>
            <a:endParaRPr lang="en-US"/>
          </a:p>
          <a:p>
            <a:pPr marL="342900" indent="-342900">
              <a:buFont typeface="Arial,Sans-Serif"/>
              <a:buChar char="•"/>
            </a:pPr>
            <a:r>
              <a:rPr lang="en-US" i="1"/>
              <a:t>How could a facility’s role change over time to ensure utilization in the near term and meet the needs of increased BEV adoption? </a:t>
            </a:r>
            <a:endParaRPr lang="en-US"/>
          </a:p>
          <a:p>
            <a:pPr marL="342900" indent="-342900">
              <a:buFont typeface="Arial,Sans-Serif"/>
              <a:buChar char="•"/>
            </a:pPr>
            <a:endParaRPr lang="en-US"/>
          </a:p>
          <a:p>
            <a:pPr marL="342900" indent="-342900">
              <a:buFont typeface="Arial,Sans-Serif"/>
              <a:buChar char="•"/>
            </a:pPr>
            <a:r>
              <a:rPr lang="en-US" i="1"/>
              <a:t>Would there be anticipated changes in needs for truck + trailer vs bobtail charging? Opportunity vs overnight?</a:t>
            </a:r>
            <a:endParaRPr lang="en-US"/>
          </a:p>
          <a:p>
            <a:pPr marL="342900" indent="-342900">
              <a:buFont typeface="Arial,Sans-Serif"/>
              <a:buChar char="•"/>
            </a:pPr>
            <a:endParaRPr lang="en-US"/>
          </a:p>
          <a:p>
            <a:pPr marL="342900" indent="-342900">
              <a:buFont typeface="Arial,Sans-Serif"/>
              <a:buChar char="•"/>
            </a:pPr>
            <a:r>
              <a:rPr lang="en-US" i="1"/>
              <a:t>What other amenities should be on-site or adjacent?</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37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19</a:t>
            </a:fld>
            <a:endParaRPr lang="en-US"/>
          </a:p>
        </p:txBody>
      </p:sp>
    </p:spTree>
    <p:extLst>
      <p:ext uri="{BB962C8B-B14F-4D97-AF65-F5344CB8AC3E}">
        <p14:creationId xmlns:p14="http://schemas.microsoft.com/office/powerpoint/2010/main" val="15355817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20</a:t>
            </a:fld>
            <a:endParaRPr lang="en-US"/>
          </a:p>
        </p:txBody>
      </p:sp>
    </p:spTree>
    <p:extLst>
      <p:ext uri="{BB962C8B-B14F-4D97-AF65-F5344CB8AC3E}">
        <p14:creationId xmlns:p14="http://schemas.microsoft.com/office/powerpoint/2010/main" val="2499839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How would fleets incorporate a regional charging facility into operations?</a:t>
            </a:r>
            <a:endParaRPr lang="en-US"/>
          </a:p>
          <a:p>
            <a:pPr marL="342900" indent="-342900">
              <a:buFont typeface="Arial,Sans-Serif"/>
              <a:buChar char="•"/>
            </a:pPr>
            <a:endParaRPr lang="en-US"/>
          </a:p>
          <a:p>
            <a:pPr marL="342900" indent="-342900">
              <a:buFont typeface="Arial,Sans-Serif"/>
              <a:buChar char="•"/>
            </a:pPr>
            <a:r>
              <a:rPr lang="en-US" i="1"/>
              <a:t>How could a facility’s role change over time to ensure utilization in the near term and meet the needs of increased BEV adoption? </a:t>
            </a:r>
            <a:endParaRPr lang="en-US"/>
          </a:p>
          <a:p>
            <a:pPr marL="342900" indent="-342900">
              <a:buFont typeface="Arial,Sans-Serif"/>
              <a:buChar char="•"/>
            </a:pPr>
            <a:endParaRPr lang="en-US"/>
          </a:p>
          <a:p>
            <a:pPr marL="342900" indent="-342900">
              <a:buFont typeface="Arial,Sans-Serif"/>
              <a:buChar char="•"/>
            </a:pPr>
            <a:r>
              <a:rPr lang="en-US" i="1"/>
              <a:t>Would there be anticipated changes in needs for truck + trailer vs bobtail charging? Opportunity vs overnight?</a:t>
            </a:r>
            <a:endParaRPr lang="en-US"/>
          </a:p>
          <a:p>
            <a:pPr marL="342900" indent="-342900">
              <a:buFont typeface="Arial,Sans-Serif"/>
              <a:buChar char="•"/>
            </a:pPr>
            <a:endParaRPr lang="en-US"/>
          </a:p>
          <a:p>
            <a:pPr marL="342900" indent="-342900">
              <a:buFont typeface="Arial,Sans-Serif"/>
              <a:buChar char="•"/>
            </a:pPr>
            <a:r>
              <a:rPr lang="en-US" i="1"/>
              <a:t>What other amenities should be on-site or adjacent?</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4059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How would fleets incorporate a regional charging facility into operations?</a:t>
            </a:r>
            <a:endParaRPr lang="en-US"/>
          </a:p>
          <a:p>
            <a:pPr marL="342900" indent="-342900">
              <a:buFont typeface="Arial,Sans-Serif"/>
              <a:buChar char="•"/>
            </a:pPr>
            <a:endParaRPr lang="en-US"/>
          </a:p>
          <a:p>
            <a:pPr marL="342900" indent="-342900">
              <a:buFont typeface="Arial,Sans-Serif"/>
              <a:buChar char="•"/>
            </a:pPr>
            <a:r>
              <a:rPr lang="en-US" i="1"/>
              <a:t>How could a facility’s role change over time to ensure utilization in the near term and meet the needs of increased BEV adoption? </a:t>
            </a:r>
            <a:endParaRPr lang="en-US"/>
          </a:p>
          <a:p>
            <a:pPr marL="342900" indent="-342900">
              <a:buFont typeface="Arial,Sans-Serif"/>
              <a:buChar char="•"/>
            </a:pPr>
            <a:endParaRPr lang="en-US"/>
          </a:p>
          <a:p>
            <a:pPr marL="342900" indent="-342900">
              <a:buFont typeface="Arial,Sans-Serif"/>
              <a:buChar char="•"/>
            </a:pPr>
            <a:r>
              <a:rPr lang="en-US" i="1"/>
              <a:t>Would there be anticipated changes in needs for truck + trailer vs bobtail charging? Opportunity vs overnight?</a:t>
            </a:r>
            <a:endParaRPr lang="en-US"/>
          </a:p>
          <a:p>
            <a:pPr marL="342900" indent="-342900">
              <a:buFont typeface="Arial,Sans-Serif"/>
              <a:buChar char="•"/>
            </a:pPr>
            <a:endParaRPr lang="en-US"/>
          </a:p>
          <a:p>
            <a:pPr marL="342900" indent="-342900">
              <a:buFont typeface="Arial,Sans-Serif"/>
              <a:buChar char="•"/>
            </a:pPr>
            <a:r>
              <a:rPr lang="en-US" i="1"/>
              <a:t>What other amenities should be on-site or adjacent?</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20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What are the industry needs for charging capacity and how are they or aren’t they being met?</a:t>
            </a:r>
            <a:endParaRPr lang="en-US"/>
          </a:p>
          <a:p>
            <a:pPr marL="342900" indent="-342900">
              <a:buFont typeface="Arial,Sans-Serif"/>
              <a:buChar char="•"/>
            </a:pPr>
            <a:endParaRPr lang="en-US"/>
          </a:p>
          <a:p>
            <a:pPr marL="342900" indent="-342900">
              <a:buFont typeface="Arial,Sans-Serif"/>
              <a:buChar char="•"/>
            </a:pPr>
            <a:r>
              <a:rPr lang="en-US" i="1"/>
              <a:t>What should be resiliency requirements and how should DERs play a role?</a:t>
            </a:r>
            <a:endParaRPr lang="en-US"/>
          </a:p>
          <a:p>
            <a:pPr marL="171450" indent="-171450">
              <a:buFont typeface="Courier New,monospace"/>
              <a:buChar char="○"/>
            </a:pPr>
            <a:endParaRPr lang="en-US"/>
          </a:p>
          <a:p>
            <a:pPr marL="342900" indent="-342900">
              <a:buFont typeface="Arial,Sans-Serif"/>
              <a:buChar char="•"/>
            </a:pPr>
            <a:r>
              <a:rPr lang="en-US" i="1"/>
              <a:t>With the current level of energy supply and forecast demand from Class 8 trucks, how can we ensure that the grid can support charging infrastructure?</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71424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What are the industry needs for charging capacity and how are they or aren’t they being met?</a:t>
            </a:r>
            <a:endParaRPr lang="en-US"/>
          </a:p>
          <a:p>
            <a:pPr marL="342900" indent="-342900">
              <a:buFont typeface="Arial,Sans-Serif"/>
              <a:buChar char="•"/>
            </a:pPr>
            <a:endParaRPr lang="en-US"/>
          </a:p>
          <a:p>
            <a:pPr marL="342900" indent="-342900">
              <a:buFont typeface="Arial,Sans-Serif"/>
              <a:buChar char="•"/>
            </a:pPr>
            <a:r>
              <a:rPr lang="en-US" i="1"/>
              <a:t>What should be resiliency requirements and how should DERs play a role?</a:t>
            </a:r>
            <a:endParaRPr lang="en-US"/>
          </a:p>
          <a:p>
            <a:pPr marL="171450" indent="-171450">
              <a:buFont typeface="Courier New,monospace"/>
              <a:buChar char="○"/>
            </a:pPr>
            <a:endParaRPr lang="en-US"/>
          </a:p>
          <a:p>
            <a:pPr marL="342900" indent="-342900">
              <a:buFont typeface="Arial,Sans-Serif"/>
              <a:buChar char="•"/>
            </a:pPr>
            <a:r>
              <a:rPr lang="en-US" i="1"/>
              <a:t>With the current level of energy supply and forecast demand from Class 8 trucks, how can we ensure that the grid can support charging infrastructure?</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1196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Where should (a) regional charging facility(</a:t>
            </a:r>
            <a:r>
              <a:rPr lang="en-US" i="1" err="1"/>
              <a:t>ies</a:t>
            </a:r>
            <a:r>
              <a:rPr lang="en-US" i="1"/>
              <a:t>) be located?</a:t>
            </a:r>
            <a:endParaRPr lang="en-US"/>
          </a:p>
          <a:p>
            <a:pPr marL="342900" indent="-342900">
              <a:buFont typeface="Arial,Sans-Serif"/>
              <a:buChar char="•"/>
            </a:pPr>
            <a:endParaRPr lang="en-US"/>
          </a:p>
          <a:p>
            <a:pPr marL="171450" indent="-171450">
              <a:buFont typeface="Arial,Sans-Serif"/>
              <a:buChar char="•"/>
            </a:pPr>
            <a:r>
              <a:rPr lang="en-US" i="1"/>
              <a:t>What evaluation criteria currently are used to identify locations?</a:t>
            </a:r>
            <a:endParaRPr lang="en-US"/>
          </a:p>
          <a:p>
            <a:pPr marL="171450" indent="-171450">
              <a:buFont typeface="Arial,Sans-Serif"/>
              <a:buChar char="•"/>
            </a:pPr>
            <a:endParaRPr lang="en-US"/>
          </a:p>
          <a:p>
            <a:pPr marL="342900" indent="-342900">
              <a:buFont typeface="Arial,Sans-Serif"/>
              <a:buChar char="•"/>
            </a:pPr>
            <a:r>
              <a:rPr lang="en-US" i="1"/>
              <a:t>Where would be the priority location(s) for one or more regional charging facilities?</a:t>
            </a:r>
            <a:endParaRPr lang="en-US"/>
          </a:p>
          <a:p>
            <a:pPr marL="342900" indent="-342900">
              <a:buFont typeface="Arial,Sans-Serif"/>
              <a:buChar char="•"/>
            </a:pPr>
            <a:endParaRPr lang="en-US"/>
          </a:p>
          <a:p>
            <a:pPr marL="342900" indent="-342900">
              <a:buFont typeface="Arial,Sans-Serif"/>
              <a:buChar char="•"/>
            </a:pPr>
            <a:r>
              <a:rPr lang="en-US" i="1"/>
              <a:t> What criteria should be considered when determining potential sites?</a:t>
            </a:r>
            <a:endParaRPr lang="en-US"/>
          </a:p>
          <a:p>
            <a:pPr marL="342900" indent="-342900">
              <a:buFont typeface="Arial,Sans-Serif"/>
              <a:buChar char="•"/>
            </a:pPr>
            <a:endParaRPr lang="en-US"/>
          </a:p>
          <a:p>
            <a:pPr marL="342900" indent="-342900">
              <a:buFont typeface="Arial,Sans-Serif"/>
              <a:buChar char="•"/>
            </a:pPr>
            <a:r>
              <a:rPr lang="en-US" i="1"/>
              <a:t>How do we avoid additional VMT and other impacts with siting locations?</a:t>
            </a:r>
            <a:endParaRPr lang="en-US"/>
          </a:p>
          <a:p>
            <a:pPr marL="342900" indent="-342900">
              <a:buFont typeface="Arial,Sans-Serif"/>
              <a:buChar char="•"/>
            </a:pPr>
            <a:endParaRPr lang="en-US"/>
          </a:p>
          <a:p>
            <a:pPr marL="171450" indent="-171450">
              <a:buFont typeface="Arial,Sans-Serif"/>
              <a:buChar char="•"/>
            </a:pPr>
            <a:r>
              <a:rPr lang="en-US" i="1"/>
              <a:t>How can we work with local governments to identify locations that will minimize the burden of maintaining road infrastructure?</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3917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Where should (a) regional charging facility(ies) be located?</a:t>
            </a:r>
            <a:endParaRPr lang="en-US"/>
          </a:p>
          <a:p>
            <a:pPr marL="342900" indent="-342900">
              <a:buFont typeface="Arial,Sans-Serif"/>
              <a:buChar char="•"/>
            </a:pPr>
            <a:endParaRPr lang="en-US"/>
          </a:p>
          <a:p>
            <a:pPr marL="285750" indent="-285750">
              <a:buFont typeface="Arial,Sans-Serif"/>
              <a:buChar char="•"/>
            </a:pPr>
            <a:r>
              <a:rPr lang="en-US" i="1"/>
              <a:t>What evaluation criteria currently are used to identify locations?</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7383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How can Metro incorporate community input into design and function of the facility?</a:t>
            </a:r>
            <a:endParaRPr lang="en-US"/>
          </a:p>
          <a:p>
            <a:pPr marL="342900" indent="-342900">
              <a:buFont typeface="Arial,Sans-Serif"/>
              <a:buChar char="•"/>
            </a:pPr>
            <a:endParaRPr lang="en-US"/>
          </a:p>
          <a:p>
            <a:pPr marL="342900" indent="-342900">
              <a:buFont typeface="Arial,Sans-Serif"/>
              <a:buChar char="•"/>
            </a:pPr>
            <a:r>
              <a:rPr lang="en-US" i="1"/>
              <a:t>What are strategies for outreach and education to the trucking community on charging facility design, access, and functionality?</a:t>
            </a:r>
            <a:endParaRPr lang="en-US"/>
          </a:p>
          <a:p>
            <a:pPr marL="171450" indent="-171450">
              <a:buFont typeface="Arial,Sans-Serif"/>
              <a:buChar char="•"/>
            </a:pPr>
            <a:endParaRPr lang="en-US"/>
          </a:p>
          <a:p>
            <a:pPr marL="342900" indent="-342900">
              <a:buFont typeface="Arial,Sans-Serif"/>
              <a:buChar char="•"/>
            </a:pPr>
            <a:r>
              <a:rPr lang="en-US" i="1"/>
              <a:t>What are possibilities for associated workforce development?</a:t>
            </a:r>
            <a:endParaRPr lang="en-US"/>
          </a:p>
          <a:p>
            <a:pPr marL="342900" indent="-342900">
              <a:buFont typeface="Arial,Sans-Serif"/>
              <a:buChar char="•"/>
            </a:pPr>
            <a:endParaRPr lang="en-US"/>
          </a:p>
          <a:p>
            <a:pPr marL="342900" indent="-342900">
              <a:buFont typeface="Arial,Sans-Serif"/>
              <a:buChar char="•"/>
            </a:pPr>
            <a:r>
              <a:rPr lang="en-US" i="1"/>
              <a:t>What other amenities should be on-site or adjacent?</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46468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Where should (a) regional charging facility(ies) be located?</a:t>
            </a:r>
            <a:endParaRPr lang="en-US"/>
          </a:p>
          <a:p>
            <a:pPr marL="342900" indent="-342900">
              <a:buFont typeface="Arial,Sans-Serif"/>
              <a:buChar char="•"/>
            </a:pPr>
            <a:endParaRPr lang="en-US"/>
          </a:p>
          <a:p>
            <a:pPr marL="285750" indent="-285750">
              <a:buFont typeface="Arial,Sans-Serif"/>
              <a:buChar char="•"/>
            </a:pPr>
            <a:r>
              <a:rPr lang="en-US" i="1"/>
              <a:t>What evaluation criteria currently are used to identify locations?</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81554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Which criteria should be considered when determining safety measures for communities?</a:t>
            </a:r>
            <a:endParaRPr lang="en-US"/>
          </a:p>
          <a:p>
            <a:pPr marL="342900" indent="-342900">
              <a:buFont typeface="Arial,Sans-Serif"/>
              <a:buChar char="•"/>
            </a:pPr>
            <a:endParaRPr lang="en-US"/>
          </a:p>
          <a:p>
            <a:pPr marL="342900" indent="-342900">
              <a:buFont typeface="Arial,Sans-Serif"/>
              <a:buChar char="•"/>
            </a:pPr>
            <a:r>
              <a:rPr lang="en-US" i="1"/>
              <a:t>How can truck driver safety be addressed?</a:t>
            </a:r>
            <a:endParaRPr lang="en-US"/>
          </a:p>
          <a:p>
            <a:pPr marL="342900" indent="-342900">
              <a:buFont typeface="Arial,Sans-Serif"/>
              <a:buChar char="•"/>
            </a:pPr>
            <a:endParaRPr lang="en-US"/>
          </a:p>
          <a:p>
            <a:pPr marL="171450" indent="-171450">
              <a:buFont typeface="Arial,Sans-Serif"/>
              <a:buChar char="•"/>
            </a:pPr>
            <a:r>
              <a:rPr lang="en-US" i="1"/>
              <a:t>What truck routing measures need to be put in place?</a:t>
            </a:r>
            <a:endParaRPr lang="en-US"/>
          </a:p>
          <a:p>
            <a:pPr marL="171450" indent="-171450">
              <a:buFont typeface="Arial,Sans-Serif"/>
              <a:buChar char="•"/>
            </a:pPr>
            <a:endParaRPr lang="en-US"/>
          </a:p>
          <a:p>
            <a:pPr marL="171450" indent="-171450">
              <a:buFont typeface="Arial,Sans-Serif"/>
              <a:buChar char="•"/>
            </a:pPr>
            <a:r>
              <a:rPr lang="en-US" i="1"/>
              <a:t>Weight of BEVs are 33% heavier than diesel vehicles, what does that mean with respect to safety measures? (e.g. longer distance to stop, additional impact on road conditions)</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4947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en-US" i="1"/>
              <a:t>Which criteria should be considered when determining safety measures for communities?</a:t>
            </a:r>
            <a:endParaRPr lang="en-US"/>
          </a:p>
          <a:p>
            <a:pPr marL="342900" indent="-342900">
              <a:buFont typeface="Arial,Sans-Serif"/>
              <a:buChar char="•"/>
            </a:pPr>
            <a:endParaRPr lang="en-US"/>
          </a:p>
          <a:p>
            <a:pPr marL="342900" indent="-342900">
              <a:buFont typeface="Arial,Sans-Serif"/>
              <a:buChar char="•"/>
            </a:pPr>
            <a:r>
              <a:rPr lang="en-US" i="1"/>
              <a:t>How can truck driver safety be addressed?</a:t>
            </a:r>
            <a:endParaRPr lang="en-US"/>
          </a:p>
          <a:p>
            <a:pPr marL="342900" indent="-342900">
              <a:buFont typeface="Arial,Sans-Serif"/>
              <a:buChar char="•"/>
            </a:pPr>
            <a:endParaRPr lang="en-US"/>
          </a:p>
          <a:p>
            <a:pPr marL="171450" indent="-171450">
              <a:buFont typeface="Arial,Sans-Serif"/>
              <a:buChar char="•"/>
            </a:pPr>
            <a:r>
              <a:rPr lang="en-US" i="1"/>
              <a:t>What truck routing measures need to be put in place?</a:t>
            </a:r>
            <a:endParaRPr lang="en-US"/>
          </a:p>
          <a:p>
            <a:pPr marL="171450" indent="-171450">
              <a:buFont typeface="Arial,Sans-Serif"/>
              <a:buChar char="•"/>
            </a:pPr>
            <a:endParaRPr lang="en-US"/>
          </a:p>
          <a:p>
            <a:pPr marL="171450" indent="-171450">
              <a:buFont typeface="Arial,Sans-Serif"/>
              <a:buChar char="•"/>
            </a:pPr>
            <a:r>
              <a:rPr lang="en-US" i="1"/>
              <a:t>Weight of BEVs are 33% heavier than diesel vehicles, what does that mean with respect to safety measures? (e.g. longer distance to stop, additional impact on road conditions)</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1535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Sans-Serif"/>
              <a:buChar char="•"/>
            </a:pPr>
            <a:r>
              <a:rPr lang="en-US"/>
              <a:t>Would there be one or more charging facility locations?</a:t>
            </a:r>
            <a:endParaRPr lang="en-US" b="1"/>
          </a:p>
          <a:p>
            <a:pPr marL="285750" indent="-285750">
              <a:buFont typeface="Arial,Sans-Serif"/>
              <a:buChar char="•"/>
            </a:pPr>
            <a:r>
              <a:rPr lang="en-US"/>
              <a:t>Who are the primary users?</a:t>
            </a:r>
            <a:endParaRPr lang="en-US" b="1"/>
          </a:p>
          <a:p>
            <a:pPr marL="285750" indent="-285750">
              <a:buFont typeface="Arial,Sans-Serif"/>
              <a:buChar char="•"/>
            </a:pPr>
            <a:r>
              <a:rPr lang="en-US"/>
              <a:t>Where would the facility/</a:t>
            </a:r>
            <a:r>
              <a:rPr lang="en-US" err="1"/>
              <a:t>ies</a:t>
            </a:r>
            <a:r>
              <a:rPr lang="en-US"/>
              <a:t> potentially be located?</a:t>
            </a:r>
          </a:p>
          <a:p>
            <a:pPr marL="285750" marR="0" lvl="0" indent="-285750" algn="l" defTabSz="914400" rtl="0" eaLnBrk="1" fontAlgn="auto" latinLnBrk="0" hangingPunct="1">
              <a:lnSpc>
                <a:spcPct val="100000"/>
              </a:lnSpc>
              <a:spcBef>
                <a:spcPts val="0"/>
              </a:spcBef>
              <a:spcAft>
                <a:spcPts val="0"/>
              </a:spcAft>
              <a:buClrTx/>
              <a:buSzTx/>
              <a:buFont typeface="Arial,Sans-Serif"/>
              <a:buChar char="•"/>
              <a:tabLst/>
              <a:defRPr/>
            </a:pPr>
            <a:r>
              <a:rPr lang="en-US" sz="1200" b="0">
                <a:effectLst/>
              </a:rPr>
              <a:t>What is the infrastructure needed?</a:t>
            </a:r>
          </a:p>
          <a:p>
            <a:pPr marL="285750" indent="-285750">
              <a:buFont typeface="Arial,Sans-Serif"/>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7503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Dominica is the Manager of Transportation Planning, State/Federal Policy and Programming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effectLst/>
                <a:latin typeface="-apple-system"/>
              </a:rPr>
              <a:t>Manage and execute activities associated with state transportation funding policy, grant-seeking, local agency project delivery support, plan development, system-wide planning, multi-modal project implementation, capital management, and technical analysis in all Countywide Transportation Planning &amp; Development disciplines.</a:t>
            </a:r>
            <a:endParaRPr lang="en-US" b="0" i="0">
              <a:effectLst/>
              <a:latin typeface="-apple-system"/>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effectLst/>
              <a:latin typeface="-apple-system"/>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effectLst/>
                <a:latin typeface="-apple-system"/>
                <a:cs typeface="Calibri"/>
              </a:rPr>
              <a:t>Prior to her role at Metro, Nickie worked as a Government Affairs Officer for the Port of Long Beach for almost 9 years.</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3338630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a:cs typeface="Calibri"/>
              </a:rPr>
              <a:t>Nickie</a:t>
            </a:r>
          </a:p>
          <a:p>
            <a:endParaRPr lang="en-US">
              <a:cs typeface="Calibri"/>
            </a:endParaRPr>
          </a:p>
          <a:p>
            <a:pPr marL="171450" indent="-171450">
              <a:buFont typeface="Arial,Sans-Serif"/>
              <a:buChar char="•"/>
            </a:pPr>
            <a:endParaRPr lang="en-US"/>
          </a:p>
          <a:p>
            <a:pPr marL="171450" indent="-171450">
              <a:buFont typeface="Arial,Sans-Serif"/>
              <a:buChar char="•"/>
            </a:pPr>
            <a:r>
              <a:rPr lang="en-US"/>
              <a:t>Funding opportunities</a:t>
            </a:r>
          </a:p>
          <a:p>
            <a:pPr marL="285750" lvl="1" indent="-171450">
              <a:buFont typeface="Arial,Sans-Serif"/>
              <a:buChar char="•"/>
            </a:pPr>
            <a:r>
              <a:rPr lang="en-US"/>
              <a:t>More connection (TCEP can fund charging infrastructure)</a:t>
            </a:r>
          </a:p>
          <a:p>
            <a:pPr marL="285750" lvl="1" indent="-171450">
              <a:buFont typeface="Arial,Sans-Serif"/>
              <a:buChar char="•"/>
            </a:pPr>
            <a:r>
              <a:rPr lang="en-US"/>
              <a:t>INFRA</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E490E366-5136-4BBB-A951-5F107FBC2616}" type="slidenum">
              <a:rPr lang="en-US" smtClean="0"/>
              <a:t>33</a:t>
            </a:fld>
            <a:endParaRPr lang="en-US"/>
          </a:p>
        </p:txBody>
      </p:sp>
    </p:spTree>
    <p:extLst>
      <p:ext uri="{BB962C8B-B14F-4D97-AF65-F5344CB8AC3E}">
        <p14:creationId xmlns:p14="http://schemas.microsoft.com/office/powerpoint/2010/main" val="4054082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Erika/Michael</a:t>
            </a:r>
          </a:p>
          <a:p>
            <a:endParaRPr lang="en-US">
              <a:cs typeface="Calibri"/>
            </a:endParaRPr>
          </a:p>
          <a:p>
            <a:r>
              <a:rPr lang="en-US">
                <a:cs typeface="Calibri"/>
              </a:rPr>
              <a:t>Chief Sustainability Officer at Metro since August 2003. Among the responsibilities he has in dealing with sustainability, he focuses in on EV programs, climate change, and adaptation.</a:t>
            </a:r>
          </a:p>
          <a:p>
            <a:endParaRPr lang="en-US">
              <a:cs typeface="Calibri"/>
            </a:endParaRPr>
          </a:p>
          <a:p>
            <a:r>
              <a:rPr lang="en-US" b="0" i="0">
                <a:effectLst/>
                <a:latin typeface="-apple-system"/>
              </a:rPr>
              <a:t>In </a:t>
            </a:r>
            <a:r>
              <a:rPr lang="en-US" b="0" i="0" err="1">
                <a:effectLst/>
                <a:latin typeface="-apple-system"/>
              </a:rPr>
              <a:t>Cris</a:t>
            </a:r>
            <a:r>
              <a:rPr lang="en-US" b="0" i="0">
                <a:effectLst/>
                <a:latin typeface="-apple-system"/>
              </a:rPr>
              <a:t>’ LinkedIn profile, he describes himself as a social entrepreneur, and includes the following as an introduction, which I thought was an excellent way to introduce him:</a:t>
            </a:r>
          </a:p>
          <a:p>
            <a:endParaRPr lang="en-US" b="0" i="0">
              <a:effectLst/>
              <a:latin typeface="-apple-system"/>
            </a:endParaRPr>
          </a:p>
          <a:p>
            <a:r>
              <a:rPr lang="en-US" b="0" i="0">
                <a:effectLst/>
                <a:latin typeface="-apple-system"/>
              </a:rPr>
              <a:t>Vision, innovation, collaboration, resilience: some of the most powerful words that describe our continuing advocacies in environment, sustainability, economic vitality, and social/community responsibility. It is the continual desire to emerge successful from any challenge while ensuring equitable opportunity for all that drives me as a professional and social entrepreneur. </a:t>
            </a:r>
            <a:endParaRPr lang="en-US">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34</a:t>
            </a:fld>
            <a:endParaRPr lang="en-US">
              <a:solidFill>
                <a:prstClr val="black"/>
              </a:solidFill>
              <a:latin typeface="Calibri" panose="020F0502020204030204"/>
            </a:endParaRPr>
          </a:p>
        </p:txBody>
      </p:sp>
    </p:spTree>
    <p:extLst>
      <p:ext uri="{BB962C8B-B14F-4D97-AF65-F5344CB8AC3E}">
        <p14:creationId xmlns:p14="http://schemas.microsoft.com/office/powerpoint/2010/main" val="912824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ct val="0"/>
              </a:spcBef>
              <a:spcAft>
                <a:spcPts val="1200"/>
              </a:spcAft>
              <a:buClrTx/>
              <a:buSzTx/>
              <a:buFontTx/>
              <a:buNone/>
              <a:tabLst/>
              <a:defRPr/>
            </a:pPr>
            <a:r>
              <a:rPr lang="en-US"/>
              <a:t>Erika</a:t>
            </a:r>
            <a:endParaRPr lang="en-US">
              <a:cs typeface="Calibri"/>
            </a:endParaRPr>
          </a:p>
          <a:p>
            <a:pPr>
              <a:lnSpc>
                <a:spcPct val="150000"/>
              </a:lnSpc>
              <a:spcBef>
                <a:spcPct val="0"/>
              </a:spcBef>
              <a:spcAft>
                <a:spcPts val="1200"/>
              </a:spcAft>
            </a:pPr>
            <a:endParaRPr lang="en-US">
              <a:cs typeface="Calibri"/>
            </a:endParaRPr>
          </a:p>
          <a:p>
            <a:pPr>
              <a:lnSpc>
                <a:spcPct val="150000"/>
              </a:lnSpc>
              <a:spcBef>
                <a:spcPct val="0"/>
              </a:spcBef>
              <a:spcAft>
                <a:spcPts val="1200"/>
              </a:spcAft>
            </a:pPr>
            <a:r>
              <a:rPr lang="en-US">
                <a:cs typeface="Calibri"/>
              </a:rPr>
              <a:t>EQUITY CONSIDERATIONS</a:t>
            </a:r>
          </a:p>
          <a:p>
            <a:pPr marL="285750" indent="-285750" defTabSz="914400">
              <a:lnSpc>
                <a:spcPct val="90000"/>
              </a:lnSpc>
              <a:spcBef>
                <a:spcPts val="600"/>
              </a:spcBef>
              <a:spcAft>
                <a:spcPts val="1200"/>
              </a:spcAft>
              <a:buSzPct val="90000"/>
              <a:buFont typeface="System Font Regular"/>
              <a:buChar char="&gt;"/>
              <a:defRPr/>
            </a:pPr>
            <a:r>
              <a:rPr lang="en-US">
                <a:cs typeface="Calibri"/>
              </a:rPr>
              <a:t>Add PM 2.5 to the GHG emissions metric</a:t>
            </a:r>
          </a:p>
          <a:p>
            <a:pPr marL="285750" indent="-285750" defTabSz="914400">
              <a:lnSpc>
                <a:spcPct val="90000"/>
              </a:lnSpc>
              <a:spcBef>
                <a:spcPts val="600"/>
              </a:spcBef>
              <a:spcAft>
                <a:spcPts val="1200"/>
              </a:spcAft>
              <a:buSzPct val="90000"/>
              <a:buFont typeface="System Font Regular"/>
              <a:buChar char="&gt;"/>
              <a:defRPr/>
            </a:pPr>
            <a:r>
              <a:rPr lang="en-US">
                <a:cs typeface="Calibri"/>
              </a:rPr>
              <a:t>Incorporate people most disadvantaged/impacted by the 710 South Corridor into employment metrics</a:t>
            </a:r>
          </a:p>
          <a:p>
            <a:pPr marL="285750" indent="-285750" defTabSz="914400">
              <a:lnSpc>
                <a:spcPct val="90000"/>
              </a:lnSpc>
              <a:spcBef>
                <a:spcPts val="600"/>
              </a:spcBef>
              <a:spcAft>
                <a:spcPts val="1200"/>
              </a:spcAft>
              <a:buSzPct val="90000"/>
              <a:buFont typeface="System Font Regular"/>
              <a:buChar char="&gt;"/>
              <a:defRPr/>
            </a:pPr>
            <a:r>
              <a:rPr lang="en-US">
                <a:cs typeface="Calibri"/>
              </a:rPr>
              <a:t>Consider health metrics comprehensively (e.g., asthma and cancer rates)</a:t>
            </a:r>
          </a:p>
          <a:p>
            <a:pPr>
              <a:lnSpc>
                <a:spcPct val="150000"/>
              </a:lnSpc>
              <a:spcBef>
                <a:spcPct val="0"/>
              </a:spcBef>
              <a:spcAft>
                <a:spcPts val="1200"/>
              </a:spcAft>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2428939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effectLst/>
                <a:latin typeface="Calibri"/>
                <a:ea typeface="Calibri" panose="020F0502020204030204" pitchFamily="34" charset="0"/>
                <a:cs typeface="Calibri"/>
              </a:rPr>
              <a:t>Erika</a:t>
            </a:r>
            <a:endParaRPr lang="en-US" sz="1800">
              <a:effectLst/>
              <a:latin typeface="Calibri"/>
              <a:ea typeface="Calibri" panose="020F0502020204030204" pitchFamily="34" charset="0"/>
              <a:cs typeface="Calibri"/>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0">
                <a:effectLst/>
                <a:latin typeface="Calibri" panose="020F0502020204030204" pitchFamily="34" charset="0"/>
                <a:ea typeface="Calibri" panose="020F0502020204030204" pitchFamily="34" charset="0"/>
                <a:cs typeface="Calibri" panose="020F0502020204030204" pitchFamily="34" charset="0"/>
              </a:rPr>
              <a:t>Kinds of performance measures and desired outcomes-Inflation Reduction Act-associated with EV’s</a:t>
            </a: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Workforce Development and Jobs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1.2-1.3 million jobs in 2030, net increase</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Increase per capita income by $4,000/yr</a:t>
            </a:r>
          </a:p>
          <a:p>
            <a:pPr marL="342900" marR="0" lvl="0" indent="-34290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Significantly growing new manufacturing and deploying infrastructure</a:t>
            </a: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Environmental, Public Health Benefits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 gigaton of reduction in GHG emissions by 2030 (10x positive climate impact than any other US legislation)</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3 groups have done modeling</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a:ea typeface="Calibri" panose="020F0502020204030204" pitchFamily="34" charset="0"/>
                <a:cs typeface="Calibri"/>
              </a:rPr>
              <a:t>Landing on 40% reduction in GHG emissions in 2030 relative to 2005</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Reduce emissions from particulates, sox, nox</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4,000 avoided premature deaths by 2030 (just in 2030), grows over time</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100,000 avoided asthma attacks annually by 2030, most in young children</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Benefits tend to be in communities of color (more heavily concentrated)</a:t>
            </a:r>
          </a:p>
          <a:p>
            <a:pPr marL="742950" marR="0" lvl="1" indent="-28575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$80/yr in reduced household energy costs by 2030</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a:buFont typeface="Symbol" panose="05050102010706020507" pitchFamily="18" charset="2"/>
              <a:buChar char="•"/>
            </a:pPr>
            <a:r>
              <a:rPr lang="en-US"/>
              <a:t>More than 20,000 Americans die prematurely each year as a result of motor vehicle pollution on our roads and highways. These impacts disproportionately affect people of color and low-income families</a:t>
            </a:r>
          </a:p>
          <a:p>
            <a:pPr>
              <a:buFont typeface="Symbol" panose="05050102010706020507" pitchFamily="18" charset="2"/>
              <a:buChar char="•"/>
            </a:pPr>
            <a:r>
              <a:rPr lang="en-US"/>
              <a:t>America’s heavy-duty trucks and buses are responsible for over 420MM tons of climate pollution</a:t>
            </a:r>
          </a:p>
          <a:p>
            <a:pPr>
              <a:buFont typeface="Symbol" panose="05050102010706020507" pitchFamily="18" charset="2"/>
              <a:buChar char="•"/>
            </a:pPr>
            <a:r>
              <a:rPr lang="en-US"/>
              <a:t>Air pollution standards that ensure all new heavy-duty trucks and buses sold for urban and community use are zero-emitting by 2035, and all such vehicles sold are zero-emission by 2040, would:</a:t>
            </a:r>
          </a:p>
          <a:p>
            <a:pPr lvl="1">
              <a:buFont typeface="Courier New" panose="05050102010706020507" pitchFamily="18" charset="2"/>
              <a:buChar char="○"/>
            </a:pPr>
            <a:r>
              <a:rPr lang="en-US"/>
              <a:t>Prevent over 57,000 premature deaths by 2050</a:t>
            </a:r>
          </a:p>
          <a:p>
            <a:pPr lvl="1">
              <a:buFont typeface="Courier New" panose="05050102010706020507" pitchFamily="18" charset="2"/>
              <a:buChar char="○"/>
            </a:pPr>
            <a:r>
              <a:rPr lang="en-US"/>
              <a:t>Eliminate more than 4.7 billion metric tons of climate pollution by 2050</a:t>
            </a:r>
          </a:p>
          <a:p>
            <a:pPr lvl="1">
              <a:buFont typeface="Courier New" panose="05050102010706020507" pitchFamily="18" charset="2"/>
              <a:buChar char="○"/>
            </a:pPr>
            <a:r>
              <a:rPr lang="en-US"/>
              <a:t>Significantly reduce NOx by more than 10 million tons by 2050 </a:t>
            </a:r>
          </a:p>
          <a:p>
            <a:pPr lvl="1">
              <a:buFont typeface="Courier New" panose="05050102010706020507" pitchFamily="18" charset="2"/>
              <a:buChar char="○"/>
            </a:pPr>
            <a:r>
              <a:rPr lang="en-US"/>
              <a:t>Reduce particulate pollution by a total of nearly 200,000 tons by 2050</a:t>
            </a:r>
          </a:p>
          <a:p>
            <a:pPr lvl="1">
              <a:buFont typeface="Courier New" panose="05050102010706020507" pitchFamily="18" charset="2"/>
              <a:buChar char="○"/>
            </a:pPr>
            <a:r>
              <a:rPr lang="en-US"/>
              <a:t>Save $485 billion in health and environmental benefits as a result of pollution reductions</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0" marR="0">
              <a:lnSpc>
                <a:spcPct val="107000"/>
              </a:lnSpc>
              <a:spcBef>
                <a:spcPts val="0"/>
              </a:spcBef>
              <a:spcAft>
                <a:spcPts val="800"/>
              </a:spcAft>
            </a:pPr>
            <a:r>
              <a:rPr lang="en-US" sz="1100">
                <a:effectLst/>
                <a:latin typeface="Calibri"/>
                <a:ea typeface="Calibri" panose="020F0502020204030204" pitchFamily="34" charset="0"/>
                <a:cs typeface="Calibri"/>
              </a:rPr>
              <a:t> </a:t>
            </a:r>
          </a:p>
          <a:p>
            <a:pPr defTabSz="881390">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3560657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b="1">
                <a:effectLst/>
                <a:latin typeface="Calibri"/>
                <a:ea typeface="Calibri" panose="020F0502020204030204" pitchFamily="34" charset="0"/>
                <a:cs typeface="Calibri"/>
              </a:rPr>
              <a:t>Erika</a:t>
            </a:r>
            <a:endParaRPr lang="en-US" sz="1800">
              <a:effectLst/>
              <a:latin typeface="Calibri"/>
              <a:ea typeface="Calibri" panose="020F0502020204030204" pitchFamily="34" charset="0"/>
              <a:cs typeface="Calibri"/>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0">
                <a:effectLst/>
                <a:latin typeface="Calibri" panose="020F0502020204030204" pitchFamily="34" charset="0"/>
                <a:ea typeface="Calibri" panose="020F0502020204030204" pitchFamily="34" charset="0"/>
                <a:cs typeface="Calibri" panose="020F0502020204030204" pitchFamily="34" charset="0"/>
              </a:rPr>
              <a:t>Kinds of performance measures and desired outcomes-Inflation Reduction Act-associated with EV’s</a:t>
            </a: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endParaRPr lang="en-US" sz="1100" b="1">
              <a:effectLst/>
              <a:latin typeface="Calibri" panose="020F050202020403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Workforce Development and Jobs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1.2-1.3 million jobs in 2030, net increase</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Increase per capita income by $4,000/yr</a:t>
            </a:r>
          </a:p>
          <a:p>
            <a:pPr marL="342900" marR="0" lvl="0" indent="-34290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Significantly growing new manufacturing and deploying infrastructure</a:t>
            </a:r>
          </a:p>
          <a:p>
            <a:pPr marL="0" marR="0">
              <a:lnSpc>
                <a:spcPct val="107000"/>
              </a:lnSpc>
              <a:spcBef>
                <a:spcPts val="0"/>
              </a:spcBef>
              <a:spcAft>
                <a:spcPts val="800"/>
              </a:spcAft>
            </a:pPr>
            <a:r>
              <a:rPr lang="en-US" sz="1100" b="1">
                <a:effectLst/>
                <a:latin typeface="Calibri"/>
                <a:ea typeface="Calibri" panose="020F0502020204030204" pitchFamily="34" charset="0"/>
                <a:cs typeface="Calibri"/>
              </a:rPr>
              <a:t>Environmental, Public Health Benefits</a:t>
            </a:r>
            <a:endParaRPr lang="en-US" sz="1100">
              <a:effectLst/>
              <a:latin typeface="Calibri"/>
              <a:ea typeface="Calibri" panose="020F0502020204030204" pitchFamily="34" charset="0"/>
              <a:cs typeface="Calibri"/>
            </a:endParaRP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1 gigaton of reduction in GHG emissions by 2030 (10x positive climate impact than any other US legislation)</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3 groups have done modeling</a:t>
            </a:r>
          </a:p>
          <a:p>
            <a:pPr marL="742950" marR="0" lvl="1" indent="-285750">
              <a:lnSpc>
                <a:spcPct val="107000"/>
              </a:lnSpc>
              <a:spcBef>
                <a:spcPts val="0"/>
              </a:spcBef>
              <a:spcAft>
                <a:spcPts val="0"/>
              </a:spcAft>
              <a:buFont typeface="Courier New" panose="02070309020205020404" pitchFamily="49" charset="0"/>
              <a:buChar char="o"/>
            </a:pPr>
            <a:r>
              <a:rPr lang="en-US" sz="1100">
                <a:effectLst/>
                <a:latin typeface="Calibri"/>
                <a:ea typeface="Calibri" panose="020F0502020204030204" pitchFamily="34" charset="0"/>
                <a:cs typeface="Calibri"/>
              </a:rPr>
              <a:t>Landing on 40% reduction in GHG emissions in 2030 relative to 2005</a:t>
            </a:r>
          </a:p>
          <a:p>
            <a:pPr marL="342900" marR="0" lvl="0" indent="-34290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Reduce emissions from particulates, sox, nox</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4,000 avoided premature deaths by 2030 (just in 2030), grows over time</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More than 100,000 avoided asthma attacks annually by 2030, most in young children</a:t>
            </a:r>
          </a:p>
          <a:p>
            <a:pPr marL="742950" marR="0" lvl="1" indent="-285750">
              <a:lnSpc>
                <a:spcPct val="107000"/>
              </a:lnSpc>
              <a:spcBef>
                <a:spcPts val="0"/>
              </a:spcBef>
              <a:spcAft>
                <a:spcPts val="0"/>
              </a:spcAft>
              <a:buFont typeface="Symbol" panose="05050102010706020507" pitchFamily="18" charset="2"/>
              <a:buChar char=""/>
            </a:pPr>
            <a:r>
              <a:rPr lang="en-US" sz="1100">
                <a:effectLst/>
                <a:latin typeface="Calibri"/>
                <a:ea typeface="Calibri" panose="020F0502020204030204" pitchFamily="34" charset="0"/>
                <a:cs typeface="Calibri"/>
              </a:rPr>
              <a:t>Benefits tend to be in communities of color (more heavily concentrated)</a:t>
            </a:r>
          </a:p>
          <a:p>
            <a:pPr marL="742950" marR="0" lvl="1" indent="-285750">
              <a:lnSpc>
                <a:spcPct val="107000"/>
              </a:lnSpc>
              <a:spcBef>
                <a:spcPts val="0"/>
              </a:spcBef>
              <a:spcAft>
                <a:spcPts val="800"/>
              </a:spcAft>
              <a:buFont typeface="Symbol" panose="05050102010706020507" pitchFamily="18" charset="2"/>
              <a:buChar char=""/>
            </a:pPr>
            <a:r>
              <a:rPr lang="en-US" sz="1100">
                <a:effectLst/>
                <a:latin typeface="Calibri"/>
                <a:ea typeface="Calibri" panose="020F0502020204030204" pitchFamily="34" charset="0"/>
                <a:cs typeface="Calibri"/>
              </a:rPr>
              <a:t>$80/yr in reduced household energy costs by 2030</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a:buFont typeface="Symbol" panose="05050102010706020507" pitchFamily="18" charset="2"/>
              <a:buChar char="•"/>
            </a:pPr>
            <a:r>
              <a:rPr lang="en-US"/>
              <a:t>More than 20,000 Americans die prematurely each year as a result of motor vehicle pollution on our roads and highways. These impacts disproportionately affect people of color and low-income families</a:t>
            </a:r>
          </a:p>
          <a:p>
            <a:pPr>
              <a:buFont typeface="Symbol" panose="05050102010706020507" pitchFamily="18" charset="2"/>
              <a:buChar char="•"/>
            </a:pPr>
            <a:r>
              <a:rPr lang="en-US"/>
              <a:t>America’s heavy-duty trucks and buses are responsible for over 420MM tons of climate pollution</a:t>
            </a:r>
          </a:p>
          <a:p>
            <a:pPr>
              <a:buFont typeface="Symbol" panose="05050102010706020507" pitchFamily="18" charset="2"/>
              <a:buChar char="•"/>
            </a:pPr>
            <a:r>
              <a:rPr lang="en-US"/>
              <a:t>Air pollution standards that ensure all new heavy-duty trucks and buses sold for urban and community use are zero-emitting by 2035, and all such vehicles sold are zero-emission by 2040, would:</a:t>
            </a:r>
          </a:p>
          <a:p>
            <a:pPr lvl="1">
              <a:buFont typeface="Courier New" panose="05050102010706020507" pitchFamily="18" charset="2"/>
              <a:buChar char="○"/>
            </a:pPr>
            <a:r>
              <a:rPr lang="en-US"/>
              <a:t>Prevent over 57,000 premature deaths by 2050</a:t>
            </a:r>
          </a:p>
          <a:p>
            <a:pPr lvl="1">
              <a:buFont typeface="Courier New" panose="05050102010706020507" pitchFamily="18" charset="2"/>
              <a:buChar char="○"/>
            </a:pPr>
            <a:r>
              <a:rPr lang="en-US"/>
              <a:t>Eliminate more than 4.7 billion metric tons of climate pollution by 2050</a:t>
            </a:r>
          </a:p>
          <a:p>
            <a:pPr lvl="1">
              <a:buFont typeface="Courier New" panose="05050102010706020507" pitchFamily="18" charset="2"/>
              <a:buChar char="○"/>
            </a:pPr>
            <a:r>
              <a:rPr lang="en-US"/>
              <a:t>Significantly reduce NOx by more than 10 million tons by 2050 </a:t>
            </a:r>
          </a:p>
          <a:p>
            <a:pPr lvl="1">
              <a:buFont typeface="Courier New" panose="05050102010706020507" pitchFamily="18" charset="2"/>
              <a:buChar char="○"/>
            </a:pPr>
            <a:r>
              <a:rPr lang="en-US"/>
              <a:t>Reduce particulate pollution by a total of nearly 200,000 tons by 2050</a:t>
            </a:r>
          </a:p>
          <a:p>
            <a:pPr lvl="1">
              <a:buFont typeface="Courier New" panose="05050102010706020507" pitchFamily="18" charset="2"/>
              <a:buChar char="○"/>
            </a:pPr>
            <a:r>
              <a:rPr lang="en-US"/>
              <a:t>Save $485 billion in health and environmental benefits as a result of pollution reductions</a:t>
            </a:r>
          </a:p>
          <a:p>
            <a:pPr marL="742950" lvl="1" indent="-285750">
              <a:lnSpc>
                <a:spcPct val="107000"/>
              </a:lnSpc>
              <a:spcAft>
                <a:spcPts val="800"/>
              </a:spcAft>
              <a:buFont typeface="Symbol" panose="05050102010706020507" pitchFamily="18" charset="2"/>
              <a:buChar char=""/>
            </a:pPr>
            <a:endParaRPr lang="en-US" sz="1100">
              <a:latin typeface="Calibri"/>
              <a:ea typeface="Calibri" panose="020F0502020204030204" pitchFamily="34" charset="0"/>
              <a:cs typeface="Calibri"/>
            </a:endParaRPr>
          </a:p>
          <a:p>
            <a:pPr marL="0" marR="0">
              <a:lnSpc>
                <a:spcPct val="107000"/>
              </a:lnSpc>
              <a:spcBef>
                <a:spcPts val="0"/>
              </a:spcBef>
              <a:spcAft>
                <a:spcPts val="800"/>
              </a:spcAft>
            </a:pPr>
            <a:r>
              <a:rPr lang="en-US" sz="1100">
                <a:effectLst/>
                <a:latin typeface="Calibri"/>
                <a:ea typeface="Calibri" panose="020F0502020204030204" pitchFamily="34" charset="0"/>
                <a:cs typeface="Calibri"/>
              </a:rPr>
              <a:t> </a:t>
            </a:r>
          </a:p>
          <a:p>
            <a:pPr defTabSz="881390">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37</a:t>
            </a:fld>
            <a:endParaRPr lang="en-US"/>
          </a:p>
        </p:txBody>
      </p:sp>
    </p:spTree>
    <p:extLst>
      <p:ext uri="{BB962C8B-B14F-4D97-AF65-F5344CB8AC3E}">
        <p14:creationId xmlns:p14="http://schemas.microsoft.com/office/powerpoint/2010/main" val="2746582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 A</a:t>
            </a:r>
          </a:p>
        </p:txBody>
      </p:sp>
      <p:sp>
        <p:nvSpPr>
          <p:cNvPr id="4" name="Slide Number Placeholder 3"/>
          <p:cNvSpPr>
            <a:spLocks noGrp="1"/>
          </p:cNvSpPr>
          <p:nvPr>
            <p:ph type="sldNum" sz="quarter" idx="5"/>
          </p:nvPr>
        </p:nvSpPr>
        <p:spPr/>
        <p:txBody>
          <a:bodyPr/>
          <a:lstStyle/>
          <a:p>
            <a:pPr defTabSz="466413">
              <a:defRPr/>
            </a:pPr>
            <a:fld id="{E490E366-5136-4BBB-A951-5F107FBC2616}" type="slidenum">
              <a:rPr lang="en-US">
                <a:solidFill>
                  <a:prstClr val="black"/>
                </a:solidFill>
                <a:latin typeface="Calibri" panose="020F0502020204030204"/>
              </a:rPr>
              <a:pPr defTabSz="466413">
                <a:defRPr/>
              </a:pPr>
              <a:t>38</a:t>
            </a:fld>
            <a:endParaRPr lang="en-US">
              <a:solidFill>
                <a:prstClr val="black"/>
              </a:solidFill>
              <a:latin typeface="Calibri" panose="020F0502020204030204"/>
            </a:endParaRPr>
          </a:p>
        </p:txBody>
      </p:sp>
    </p:spTree>
    <p:extLst>
      <p:ext uri="{BB962C8B-B14F-4D97-AF65-F5344CB8AC3E}">
        <p14:creationId xmlns:p14="http://schemas.microsoft.com/office/powerpoint/2010/main" val="40555262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933EB2-98AD-4FE4-A2A6-00349782F8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2988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933EB2-98AD-4FE4-A2A6-00349782F8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11899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 A</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41</a:t>
            </a:fld>
            <a:endParaRPr lang="en-US">
              <a:solidFill>
                <a:prstClr val="black"/>
              </a:solidFill>
              <a:latin typeface="Calibri" panose="020F0502020204030204"/>
            </a:endParaRPr>
          </a:p>
        </p:txBody>
      </p:sp>
    </p:spTree>
    <p:extLst>
      <p:ext uri="{BB962C8B-B14F-4D97-AF65-F5344CB8AC3E}">
        <p14:creationId xmlns:p14="http://schemas.microsoft.com/office/powerpoint/2010/main" val="30904439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Susan A</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42</a:t>
            </a:fld>
            <a:endParaRPr lang="en-US">
              <a:solidFill>
                <a:prstClr val="black"/>
              </a:solidFill>
              <a:latin typeface="Calibri" panose="020F0502020204030204"/>
            </a:endParaRPr>
          </a:p>
        </p:txBody>
      </p:sp>
    </p:spTree>
    <p:extLst>
      <p:ext uri="{BB962C8B-B14F-4D97-AF65-F5344CB8AC3E}">
        <p14:creationId xmlns:p14="http://schemas.microsoft.com/office/powerpoint/2010/main" val="3649902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37456742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42452958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cs typeface="Calibri"/>
            </a:endParaRPr>
          </a:p>
          <a:p>
            <a:r>
              <a:rPr lang="en-US">
                <a:cs typeface="Calibri"/>
              </a:rPr>
              <a:t>Focus on # of chargers/high-speed chargers</a:t>
            </a:r>
            <a:endParaRPr lang="en-US"/>
          </a:p>
          <a:p>
            <a:endParaRPr lang="en-US"/>
          </a:p>
          <a:p>
            <a:r>
              <a:rPr lang="en-US"/>
              <a:t>Susan</a:t>
            </a:r>
            <a:endParaRPr lang="en-US">
              <a:cs typeface="Calibri"/>
            </a:endParaRP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r>
              <a:rPr lang="en-US">
                <a:cs typeface="Calibri"/>
              </a:rPr>
              <a:t>Site infrastructure away from neighborhoods, schools, and playgrounds</a:t>
            </a:r>
          </a:p>
          <a:p>
            <a:endParaRPr lang="en-US">
              <a:cs typeface="Calibri"/>
            </a:endParaRPr>
          </a:p>
          <a:p>
            <a:r>
              <a:rPr lang="en-US">
                <a:cs typeface="Calibri"/>
              </a:rPr>
              <a:t>Gain community buy-in and </a:t>
            </a: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45</a:t>
            </a:fld>
            <a:endParaRPr lang="en-US">
              <a:solidFill>
                <a:prstClr val="black"/>
              </a:solidFill>
              <a:latin typeface="Calibri" panose="020F0502020204030204"/>
            </a:endParaRPr>
          </a:p>
        </p:txBody>
      </p:sp>
    </p:spTree>
    <p:extLst>
      <p:ext uri="{BB962C8B-B14F-4D97-AF65-F5344CB8AC3E}">
        <p14:creationId xmlns:p14="http://schemas.microsoft.com/office/powerpoint/2010/main" val="3087275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46</a:t>
            </a:fld>
            <a:endParaRPr lang="en-US">
              <a:solidFill>
                <a:prstClr val="black"/>
              </a:solidFill>
              <a:latin typeface="Calibri" panose="020F0502020204030204"/>
            </a:endParaRPr>
          </a:p>
        </p:txBody>
      </p:sp>
    </p:spTree>
    <p:extLst>
      <p:ext uri="{BB962C8B-B14F-4D97-AF65-F5344CB8AC3E}">
        <p14:creationId xmlns:p14="http://schemas.microsoft.com/office/powerpoint/2010/main" val="3132204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r>
              <a:rPr lang="en-US" b="1">
                <a:cs typeface="Calibri"/>
              </a:rPr>
              <a:t>Evaluation criteria: less detailed – DESIRED STATES</a:t>
            </a:r>
          </a:p>
          <a:p>
            <a:r>
              <a:rPr lang="en-US">
                <a:cs typeface="Calibri"/>
              </a:rPr>
              <a:t>Performance measures: specific actions</a:t>
            </a:r>
          </a:p>
          <a:p>
            <a:endParaRPr lang="en-US"/>
          </a:p>
          <a:p>
            <a:r>
              <a:rPr lang="en-US"/>
              <a:t>We may need to explain quantitative versus qualitative.  We can leave that up to the presenter.  Quantitative measures are usually expressed in terms of a number.  Qualitative measures use words to describe the level of improvement or benefit.  Sometimes for qualitative measures we might use a letter grade to judge the performance (“A” = excellent or “F” = failure).  As a clue, anywhere we use the term “assessment” in the example performance measures, then that would be a qualitative measure.  </a:t>
            </a:r>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66618">
              <a:defRPr/>
            </a:pPr>
            <a:fld id="{1CA99CD2-19A0-6F48-895C-C7AB61D791DF}" type="slidenum">
              <a:rPr lang="en-US">
                <a:solidFill>
                  <a:prstClr val="black"/>
                </a:solidFill>
                <a:latin typeface="Calibri" panose="020F0502020204030204"/>
              </a:rPr>
              <a:pPr defTabSz="466618">
                <a:defRPr/>
              </a:pPr>
              <a:t>47</a:t>
            </a:fld>
            <a:endParaRPr lang="en-US">
              <a:solidFill>
                <a:prstClr val="black"/>
              </a:solidFill>
              <a:latin typeface="Calibri" panose="020F0502020204030204"/>
            </a:endParaRPr>
          </a:p>
        </p:txBody>
      </p:sp>
    </p:spTree>
    <p:extLst>
      <p:ext uri="{BB962C8B-B14F-4D97-AF65-F5344CB8AC3E}">
        <p14:creationId xmlns:p14="http://schemas.microsoft.com/office/powerpoint/2010/main" val="5787940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cs typeface="Calibri"/>
            </a:endParaRPr>
          </a:p>
          <a:p>
            <a:pPr>
              <a:lnSpc>
                <a:spcPct val="90000"/>
              </a:lnSpc>
              <a:spcBef>
                <a:spcPts val="982"/>
              </a:spcBef>
            </a:pPr>
            <a:r>
              <a:rPr lang="en-US" b="1">
                <a:cs typeface="Calibri"/>
              </a:rPr>
              <a:t>METRO NEXT STEPS</a:t>
            </a:r>
          </a:p>
          <a:p>
            <a:pPr marL="171450" indent="-171450">
              <a:lnSpc>
                <a:spcPct val="90000"/>
              </a:lnSpc>
              <a:spcBef>
                <a:spcPts val="982"/>
              </a:spcBef>
              <a:buFont typeface="Arial" panose="020B0604020202020204" pitchFamily="34" charset="0"/>
              <a:buChar char="•"/>
            </a:pPr>
            <a:r>
              <a:rPr lang="en-US">
                <a:cs typeface="Calibri"/>
              </a:rPr>
              <a:t>Protocols for vetting proposals – leveraging of funds</a:t>
            </a:r>
          </a:p>
          <a:p>
            <a:pPr marL="171450" indent="-171450">
              <a:lnSpc>
                <a:spcPct val="90000"/>
              </a:lnSpc>
              <a:spcBef>
                <a:spcPts val="982"/>
              </a:spcBef>
              <a:buFont typeface="Arial" panose="020B0604020202020204" pitchFamily="34" charset="0"/>
              <a:buChar char="•"/>
            </a:pPr>
            <a:r>
              <a:rPr lang="en-US">
                <a:cs typeface="Calibri"/>
              </a:rPr>
              <a:t>Legislative calendar (Norm Emerson-GCCOG), roadmap-applications-timelines</a:t>
            </a:r>
          </a:p>
          <a:p>
            <a:pPr marL="171450" indent="-171450">
              <a:lnSpc>
                <a:spcPct val="90000"/>
              </a:lnSpc>
              <a:spcBef>
                <a:spcPts val="982"/>
              </a:spcBef>
              <a:buFont typeface="Arial" panose="020B0604020202020204" pitchFamily="34" charset="0"/>
              <a:buChar char="•"/>
            </a:pPr>
            <a:r>
              <a:rPr lang="en-US">
                <a:cs typeface="Calibri"/>
              </a:rPr>
              <a:t>Additional Technical Support-in addition to Akiko</a:t>
            </a:r>
          </a:p>
          <a:p>
            <a:pPr marL="171450" indent="-171450">
              <a:lnSpc>
                <a:spcPct val="90000"/>
              </a:lnSpc>
              <a:spcBef>
                <a:spcPts val="982"/>
              </a:spcBef>
              <a:buFont typeface="Arial" panose="020B0604020202020204" pitchFamily="34" charset="0"/>
              <a:buChar char="•"/>
            </a:pPr>
            <a:endParaRPr lang="en-US">
              <a:cs typeface="Calibri"/>
            </a:endParaRPr>
          </a:p>
          <a:p>
            <a:pPr marL="171450" indent="-171450">
              <a:lnSpc>
                <a:spcPct val="90000"/>
              </a:lnSpc>
              <a:spcBef>
                <a:spcPts val="982"/>
              </a:spcBef>
              <a:buFont typeface="Arial" panose="020B0604020202020204" pitchFamily="34" charset="0"/>
              <a:buChar char="•"/>
            </a:pPr>
            <a:endParaRPr lang="en-US">
              <a:cs typeface="Calibri"/>
            </a:endParaRPr>
          </a:p>
          <a:p>
            <a:pPr marL="0" indent="0">
              <a:lnSpc>
                <a:spcPct val="90000"/>
              </a:lnSpc>
              <a:spcBef>
                <a:spcPts val="982"/>
              </a:spcBef>
              <a:buFont typeface="Arial" panose="020B0604020202020204" pitchFamily="34" charset="0"/>
              <a:buNone/>
            </a:pPr>
            <a:r>
              <a:rPr lang="en-US" b="1" u="sng">
                <a:cs typeface="Calibri"/>
              </a:rPr>
              <a:t>IMMEDIATE NEXT STEPS</a:t>
            </a:r>
          </a:p>
          <a:p>
            <a:pPr marL="0" indent="0">
              <a:lnSpc>
                <a:spcPct val="90000"/>
              </a:lnSpc>
              <a:spcBef>
                <a:spcPts val="982"/>
              </a:spcBef>
              <a:buFont typeface="Arial" panose="020B0604020202020204" pitchFamily="34" charset="0"/>
              <a:buNone/>
            </a:pPr>
            <a:r>
              <a:rPr lang="en-US">
                <a:cs typeface="Calibri"/>
              </a:rPr>
              <a:t>--</a:t>
            </a:r>
            <a:r>
              <a:rPr lang="en-US" b="1">
                <a:cs typeface="Calibri"/>
              </a:rPr>
              <a:t>Slides</a:t>
            </a:r>
            <a:r>
              <a:rPr lang="en-US">
                <a:cs typeface="Calibri"/>
              </a:rPr>
              <a:t> and Confirmation- Jack Symington-LACI-slides (Susan)-SEPTEMBER</a:t>
            </a:r>
          </a:p>
          <a:p>
            <a:pPr marL="0" indent="0">
              <a:lnSpc>
                <a:spcPct val="90000"/>
              </a:lnSpc>
              <a:spcBef>
                <a:spcPts val="982"/>
              </a:spcBef>
              <a:buFont typeface="Arial" panose="020B0604020202020204" pitchFamily="34" charset="0"/>
              <a:buNone/>
            </a:pPr>
            <a:r>
              <a:rPr lang="en-US">
                <a:cs typeface="Calibri"/>
              </a:rPr>
              <a:t>-</a:t>
            </a:r>
            <a:r>
              <a:rPr lang="en-US" b="1">
                <a:cs typeface="Calibri"/>
              </a:rPr>
              <a:t>Refine principles slides in presentation</a:t>
            </a:r>
            <a:r>
              <a:rPr lang="en-US">
                <a:cs typeface="Calibri"/>
              </a:rPr>
              <a:t>-CEHAJ Letter (Trey)-COMPLETE-draft response</a:t>
            </a:r>
          </a:p>
          <a:p>
            <a:pPr marL="0" indent="0">
              <a:lnSpc>
                <a:spcPct val="90000"/>
              </a:lnSpc>
              <a:spcBef>
                <a:spcPts val="982"/>
              </a:spcBef>
              <a:buFont typeface="Arial" panose="020B0604020202020204" pitchFamily="34" charset="0"/>
              <a:buNone/>
            </a:pPr>
            <a:r>
              <a:rPr lang="en-US">
                <a:cs typeface="Calibri"/>
              </a:rPr>
              <a:t>-Michael-Fernando-Susan-Mtg re CEHAJ letter</a:t>
            </a:r>
          </a:p>
          <a:p>
            <a:pPr marL="0" indent="0">
              <a:lnSpc>
                <a:spcPct val="90000"/>
              </a:lnSpc>
              <a:spcBef>
                <a:spcPts val="982"/>
              </a:spcBef>
              <a:buFont typeface="Arial" panose="020B0604020202020204" pitchFamily="34" charset="0"/>
              <a:buNone/>
            </a:pPr>
            <a:endParaRPr lang="en-US">
              <a:cs typeface="Calibri"/>
            </a:endParaRPr>
          </a:p>
          <a:p>
            <a:pPr>
              <a:lnSpc>
                <a:spcPct val="90000"/>
              </a:lnSpc>
              <a:spcBef>
                <a:spcPts val="982"/>
              </a:spcBef>
            </a:pPr>
            <a:r>
              <a:rPr lang="en-US">
                <a:cs typeface="Calibri"/>
              </a:rPr>
              <a:t>-</a:t>
            </a:r>
            <a:r>
              <a:rPr lang="en-US" b="1">
                <a:cs typeface="Calibri"/>
              </a:rPr>
              <a:t>Tasks Worksheet Update </a:t>
            </a:r>
            <a:r>
              <a:rPr lang="en-US">
                <a:cs typeface="Calibri"/>
              </a:rPr>
              <a:t>(Susan has an example)</a:t>
            </a:r>
          </a:p>
          <a:p>
            <a:pPr>
              <a:lnSpc>
                <a:spcPct val="90000"/>
              </a:lnSpc>
              <a:spcBef>
                <a:spcPts val="982"/>
              </a:spcBef>
            </a:pPr>
            <a:r>
              <a:rPr lang="en-US">
                <a:cs typeface="Calibri"/>
              </a:rPr>
              <a:t>Agenda Item #6-focused discussions</a:t>
            </a:r>
          </a:p>
          <a:p>
            <a:pPr>
              <a:lnSpc>
                <a:spcPct val="90000"/>
              </a:lnSpc>
              <a:spcBef>
                <a:spcPts val="982"/>
              </a:spcBef>
            </a:pPr>
            <a:r>
              <a:rPr lang="en-US">
                <a:cs typeface="Calibri"/>
              </a:rPr>
              <a:t>Submit TCEP application, develop grant application</a:t>
            </a:r>
          </a:p>
          <a:p>
            <a:pPr>
              <a:lnSpc>
                <a:spcPct val="90000"/>
              </a:lnSpc>
              <a:spcBef>
                <a:spcPts val="982"/>
              </a:spcBef>
            </a:pPr>
            <a:r>
              <a:rPr lang="en-US">
                <a:cs typeface="Calibri"/>
              </a:rPr>
              <a:t>Finalize $5MM TA expertise</a:t>
            </a:r>
          </a:p>
          <a:p>
            <a:pPr>
              <a:lnSpc>
                <a:spcPct val="90000"/>
              </a:lnSpc>
              <a:spcBef>
                <a:spcPts val="982"/>
              </a:spcBef>
            </a:pPr>
            <a:r>
              <a:rPr lang="en-US">
                <a:cs typeface="Calibri"/>
              </a:rPr>
              <a:t>Local hiring policy</a:t>
            </a: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endParaRPr lang="en-US">
              <a:cs typeface="Calibri"/>
            </a:endParaRPr>
          </a:p>
          <a:p>
            <a:pPr>
              <a:lnSpc>
                <a:spcPct val="90000"/>
              </a:lnSpc>
              <a:spcBef>
                <a:spcPts val="982"/>
              </a:spcBef>
            </a:pPr>
            <a:r>
              <a:rPr lang="en-US">
                <a:cs typeface="Calibri"/>
              </a:rPr>
              <a:t>Erika</a:t>
            </a:r>
          </a:p>
          <a:p>
            <a:pPr>
              <a:lnSpc>
                <a:spcPct val="90000"/>
              </a:lnSpc>
              <a:spcBef>
                <a:spcPts val="982"/>
              </a:spcBef>
            </a:pPr>
            <a:endParaRPr lang="en-US">
              <a:cs typeface="Calibri"/>
            </a:endParaRPr>
          </a:p>
          <a:p>
            <a:pPr>
              <a:lnSpc>
                <a:spcPct val="90000"/>
              </a:lnSpc>
              <a:spcBef>
                <a:spcPts val="982"/>
              </a:spcBef>
            </a:pPr>
            <a:r>
              <a:rPr lang="en-US">
                <a:cs typeface="Calibri"/>
              </a:rPr>
              <a:t>Difference between things we generate and things we are a part of</a:t>
            </a:r>
          </a:p>
          <a:p>
            <a:pPr>
              <a:lnSpc>
                <a:spcPct val="90000"/>
              </a:lnSpc>
              <a:spcBef>
                <a:spcPts val="982"/>
              </a:spcBef>
            </a:pPr>
            <a:r>
              <a:rPr lang="en-US">
                <a:cs typeface="Calibri"/>
              </a:rPr>
              <a:t>How do we get the $200 m</a:t>
            </a:r>
          </a:p>
          <a:p>
            <a:pPr>
              <a:lnSpc>
                <a:spcPct val="90000"/>
              </a:lnSpc>
              <a:spcBef>
                <a:spcPts val="982"/>
              </a:spcBef>
            </a:pPr>
            <a:r>
              <a:rPr lang="en-US">
                <a:cs typeface="Calibri"/>
              </a:rPr>
              <a:t>How do we use Metros’ unique position in the county</a:t>
            </a:r>
          </a:p>
          <a:p>
            <a:pPr>
              <a:lnSpc>
                <a:spcPct val="90000"/>
              </a:lnSpc>
              <a:spcBef>
                <a:spcPts val="982"/>
              </a:spcBef>
            </a:pPr>
            <a:endParaRPr lang="en-US">
              <a:cs typeface="Calibri"/>
            </a:endParaRPr>
          </a:p>
          <a:p>
            <a:pPr>
              <a:lnSpc>
                <a:spcPct val="90000"/>
              </a:lnSpc>
              <a:spcBef>
                <a:spcPts val="982"/>
              </a:spcBef>
            </a:pPr>
            <a:r>
              <a:rPr lang="en-US">
                <a:cs typeface="Calibri"/>
              </a:rPr>
              <a:t>How do we create our own program?</a:t>
            </a:r>
          </a:p>
          <a:p>
            <a:pPr>
              <a:lnSpc>
                <a:spcPct val="90000"/>
              </a:lnSpc>
              <a:spcBef>
                <a:spcPts val="982"/>
              </a:spcBef>
            </a:pPr>
            <a:r>
              <a:rPr lang="en-US">
                <a:cs typeface="Calibri"/>
              </a:rPr>
              <a:t>How do we respond to other programs that want to partner with us?</a:t>
            </a:r>
          </a:p>
          <a:p>
            <a:pPr>
              <a:lnSpc>
                <a:spcPct val="90000"/>
              </a:lnSpc>
              <a:spcBef>
                <a:spcPts val="982"/>
              </a:spcBef>
            </a:pPr>
            <a:endParaRPr lang="en-US">
              <a:cs typeface="Calibri"/>
            </a:endParaRPr>
          </a:p>
          <a:p>
            <a:pPr>
              <a:lnSpc>
                <a:spcPct val="90000"/>
              </a:lnSpc>
              <a:spcBef>
                <a:spcPts val="982"/>
              </a:spcBef>
            </a:pPr>
            <a:r>
              <a:rPr lang="en-US">
                <a:cs typeface="Calibri"/>
              </a:rPr>
              <a:t>How do we create technical expertise- to develop this program</a:t>
            </a:r>
          </a:p>
          <a:p>
            <a:pPr>
              <a:lnSpc>
                <a:spcPct val="90000"/>
              </a:lnSpc>
              <a:spcBef>
                <a:spcPts val="982"/>
              </a:spcBef>
            </a:pPr>
            <a:r>
              <a:rPr lang="en-US">
                <a:cs typeface="Calibri"/>
              </a:rPr>
              <a:t>Technical working group?</a:t>
            </a:r>
          </a:p>
          <a:p>
            <a:pPr>
              <a:lnSpc>
                <a:spcPct val="90000"/>
              </a:lnSpc>
              <a:spcBef>
                <a:spcPts val="982"/>
              </a:spcBef>
            </a:pPr>
            <a:r>
              <a:rPr lang="en-US">
                <a:cs typeface="Calibri"/>
              </a:rPr>
              <a:t>Keep to ourselves?</a:t>
            </a:r>
          </a:p>
          <a:p>
            <a:pPr>
              <a:lnSpc>
                <a:spcPct val="90000"/>
              </a:lnSpc>
              <a:spcBef>
                <a:spcPts val="982"/>
              </a:spcBef>
            </a:pPr>
            <a:endParaRPr lang="en-US">
              <a:cs typeface="Calibri"/>
            </a:endParaRPr>
          </a:p>
          <a:p>
            <a:pPr>
              <a:lnSpc>
                <a:spcPct val="90000"/>
              </a:lnSpc>
              <a:spcBef>
                <a:spcPts val="982"/>
              </a:spcBef>
            </a:pPr>
            <a:r>
              <a:rPr lang="en-US">
                <a:cs typeface="Calibri"/>
              </a:rPr>
              <a:t>We need to develop our community outreach discussion-formalize it</a:t>
            </a:r>
          </a:p>
          <a:p>
            <a:pPr>
              <a:lnSpc>
                <a:spcPct val="90000"/>
              </a:lnSpc>
              <a:spcBef>
                <a:spcPts val="982"/>
              </a:spcBef>
            </a:pPr>
            <a:r>
              <a:rPr lang="en-US">
                <a:cs typeface="Calibri"/>
              </a:rPr>
              <a:t>Have plan in place</a:t>
            </a:r>
          </a:p>
          <a:p>
            <a:pPr>
              <a:lnSpc>
                <a:spcPct val="90000"/>
              </a:lnSpc>
              <a:spcBef>
                <a:spcPts val="982"/>
              </a:spcBef>
            </a:pPr>
            <a:r>
              <a:rPr lang="en-US">
                <a:cs typeface="Calibri"/>
              </a:rPr>
              <a:t>Advanced work in outreach</a:t>
            </a:r>
          </a:p>
          <a:p>
            <a:pPr>
              <a:lnSpc>
                <a:spcPct val="90000"/>
              </a:lnSpc>
              <a:spcBef>
                <a:spcPts val="982"/>
              </a:spcBef>
            </a:pPr>
            <a:endParaRPr lang="en-US">
              <a:cs typeface="Calibri"/>
            </a:endParaRPr>
          </a:p>
          <a:p>
            <a:pPr>
              <a:lnSpc>
                <a:spcPct val="90000"/>
              </a:lnSpc>
              <a:spcBef>
                <a:spcPts val="982"/>
              </a:spcBef>
            </a:pPr>
            <a:r>
              <a:rPr lang="en-US">
                <a:cs typeface="Calibri"/>
              </a:rPr>
              <a:t>AQMD=scope</a:t>
            </a:r>
          </a:p>
          <a:p>
            <a:pPr>
              <a:lnSpc>
                <a:spcPct val="90000"/>
              </a:lnSpc>
              <a:spcBef>
                <a:spcPts val="982"/>
              </a:spcBef>
            </a:pPr>
            <a:endParaRPr lang="en-US">
              <a:cs typeface="Calibri"/>
            </a:endParaRPr>
          </a:p>
          <a:p>
            <a:pPr>
              <a:lnSpc>
                <a:spcPct val="90000"/>
              </a:lnSpc>
              <a:spcBef>
                <a:spcPts val="982"/>
              </a:spcBef>
            </a:pPr>
            <a:r>
              <a:rPr lang="en-US">
                <a:cs typeface="Calibri"/>
              </a:rPr>
              <a:t>COMMUNITY EDUCATION</a:t>
            </a:r>
          </a:p>
          <a:p>
            <a:pPr>
              <a:lnSpc>
                <a:spcPct val="90000"/>
              </a:lnSpc>
              <a:spcBef>
                <a:spcPts val="982"/>
              </a:spcBef>
            </a:pPr>
            <a:r>
              <a:rPr lang="en-US">
                <a:cs typeface="Calibri"/>
              </a:rPr>
              <a:t>Akiko-Watson Land-realities of developing infrastructure </a:t>
            </a:r>
          </a:p>
          <a:p>
            <a:r>
              <a:rPr lang="en-US">
                <a:cs typeface="Calibri"/>
              </a:rPr>
              <a:t>rika</a:t>
            </a:r>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48</a:t>
            </a:fld>
            <a:endParaRPr lang="en-US">
              <a:solidFill>
                <a:prstClr val="black"/>
              </a:solidFill>
              <a:latin typeface="Calibri" panose="020F0502020204030204"/>
            </a:endParaRPr>
          </a:p>
        </p:txBody>
      </p:sp>
    </p:spTree>
    <p:extLst>
      <p:ext uri="{BB962C8B-B14F-4D97-AF65-F5344CB8AC3E}">
        <p14:creationId xmlns:p14="http://schemas.microsoft.com/office/powerpoint/2010/main" val="7219577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Erika</a:t>
            </a:r>
          </a:p>
          <a:p>
            <a:endParaRPr lang="en-US"/>
          </a:p>
          <a:p>
            <a:r>
              <a:rPr lang="en-US" b="0" i="0">
                <a:solidFill>
                  <a:srgbClr val="202124"/>
                </a:solidFill>
                <a:effectLst/>
                <a:latin typeface="Roboto" panose="02000000000000000000" pitchFamily="2" charset="0"/>
              </a:rPr>
              <a:t>Our Lady of Guadalupe Day is celebrated on December 12 every year. The day has been declared a national holiday in Mexico. Devotees honor the day when Virgin Mary made an appearance to a young man on this day in 1531.</a:t>
            </a:r>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5"/>
          </p:nvPr>
        </p:nvSpPr>
        <p:spPr/>
        <p:txBody>
          <a:bodyPr/>
          <a:lstStyle/>
          <a:p>
            <a:pPr defTabSz="456999">
              <a:defRPr/>
            </a:pPr>
            <a:fld id="{1CA99CD2-19A0-6F48-895C-C7AB61D791DF}" type="slidenum">
              <a:rPr lang="en-US">
                <a:solidFill>
                  <a:prstClr val="black"/>
                </a:solidFill>
                <a:latin typeface="Calibri" panose="020F0502020204030204"/>
              </a:rPr>
              <a:pPr defTabSz="456999">
                <a:defRPr/>
              </a:pPr>
              <a:t>49</a:t>
            </a:fld>
            <a:endParaRPr lang="en-US">
              <a:solidFill>
                <a:prstClr val="black"/>
              </a:solidFill>
              <a:latin typeface="Calibri" panose="020F0502020204030204"/>
            </a:endParaRPr>
          </a:p>
        </p:txBody>
      </p:sp>
    </p:spTree>
    <p:extLst>
      <p:ext uri="{BB962C8B-B14F-4D97-AF65-F5344CB8AC3E}">
        <p14:creationId xmlns:p14="http://schemas.microsoft.com/office/powerpoint/2010/main" val="1711559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51</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Master" Target="../slideMasters/slideMaster5.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image" Target="../media/image7.emf"/><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image" Target="../media/image6.emf"/><Relationship Id="rId5" Type="http://schemas.openxmlformats.org/officeDocument/2006/relationships/slideLayout" Target="../slideLayouts/slideLayout34.xml"/><Relationship Id="rId10" Type="http://schemas.openxmlformats.org/officeDocument/2006/relationships/theme" Target="../theme/theme2.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theme" Target="../theme/theme3.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slideLayout" Target="../slideLayouts/slideLayout69.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slideLayout" Target="../slideLayouts/slideLayout68.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slideLayout" Target="../slideLayouts/slideLayout67.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slideLayout" Target="../slideLayouts/slideLayout66.xml"/><Relationship Id="rId28"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 Id="rId27" Type="http://schemas.openxmlformats.org/officeDocument/2006/relationships/slideLayout" Target="../slideLayouts/slideLayout70.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theme" Target="../theme/theme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slideLayout" Target="../slideLayouts/slideLayout107.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 Id="rId8" Type="http://schemas.openxmlformats.org/officeDocument/2006/relationships/slideLayout" Target="../slideLayouts/slideLayout78.xml"/><Relationship Id="rId3"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745" r:id="rId15"/>
    <p:sldLayoutId id="2147483910" r:id="rId16"/>
    <p:sldLayoutId id="2147483909" r:id="rId17"/>
    <p:sldLayoutId id="2147483906" r:id="rId18"/>
    <p:sldLayoutId id="2147483966" r:id="rId19"/>
    <p:sldLayoutId id="2147483899" r:id="rId20"/>
    <p:sldLayoutId id="2147483967" r:id="rId21"/>
    <p:sldLayoutId id="2147483898" r:id="rId22"/>
    <p:sldLayoutId id="2147483840" r:id="rId23"/>
    <p:sldLayoutId id="2147483841" r:id="rId24"/>
    <p:sldLayoutId id="2147483842" r:id="rId25"/>
    <p:sldLayoutId id="2147483843" r:id="rId26"/>
    <p:sldLayoutId id="2147483856" r:id="rId27"/>
    <p:sldLayoutId id="2147483857" r:id="rId28"/>
    <p:sldLayoutId id="2147483869" r:id="rId29"/>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microsoft.com/office/2018/10/relationships/comments" Target="../comments/modernComment_7FFE6258_74BB3FCE.xml"/><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www.metro.net/710-hub"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47.emf"/><Relationship Id="rId13" Type="http://schemas.openxmlformats.org/officeDocument/2006/relationships/image" Target="../media/image30.png"/><Relationship Id="rId3" Type="http://schemas.openxmlformats.org/officeDocument/2006/relationships/image" Target="../media/image42.emf"/><Relationship Id="rId7" Type="http://schemas.openxmlformats.org/officeDocument/2006/relationships/image" Target="../media/image46.emf"/><Relationship Id="rId12"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45.emf"/><Relationship Id="rId11" Type="http://schemas.openxmlformats.org/officeDocument/2006/relationships/image" Target="../media/image39.png"/><Relationship Id="rId5" Type="http://schemas.openxmlformats.org/officeDocument/2006/relationships/image" Target="../media/image44.emf"/><Relationship Id="rId10" Type="http://schemas.openxmlformats.org/officeDocument/2006/relationships/hyperlink" Target="https://www.metro.net/projects/lb-ela-corridor-plan/" TargetMode="External"/><Relationship Id="rId4" Type="http://schemas.openxmlformats.org/officeDocument/2006/relationships/image" Target="../media/image43.emf"/><Relationship Id="rId9" Type="http://schemas.openxmlformats.org/officeDocument/2006/relationships/hyperlink" Target="mailto:710corridor@metro.net"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a:solidFill>
                <a:schemeClr val="bg1"/>
              </a:solidFill>
              <a:ea typeface="+mn-lt"/>
              <a:cs typeface="+mn-lt"/>
            </a:endParaRPr>
          </a:p>
          <a:p>
            <a:r>
              <a:rPr lang="en-US" sz="2000" b="1">
                <a:solidFill>
                  <a:schemeClr val="bg1"/>
                </a:solidFill>
                <a:ea typeface="+mn-lt"/>
                <a:cs typeface="+mn-lt"/>
              </a:rPr>
              <a:t>Zero-Emission Truck Working Group</a:t>
            </a:r>
            <a:endParaRPr lang="en-US">
              <a:solidFill>
                <a:schemeClr val="bg1"/>
              </a:solidFill>
              <a:ea typeface="+mn-lt"/>
              <a:cs typeface="+mn-lt"/>
            </a:endParaRPr>
          </a:p>
          <a:p>
            <a:r>
              <a:rPr lang="en-US" sz="2000" b="1">
                <a:solidFill>
                  <a:schemeClr val="bg1"/>
                </a:solidFill>
              </a:rPr>
              <a:t>Meeting #13</a:t>
            </a:r>
            <a:endParaRPr lang="en-US">
              <a:solidFill>
                <a:schemeClr val="bg1"/>
              </a:solidFill>
              <a:cs typeface="Calibri"/>
            </a:endParaRPr>
          </a:p>
          <a:p>
            <a:r>
              <a:rPr lang="en-US" sz="2000">
                <a:solidFill>
                  <a:schemeClr val="bg1"/>
                </a:solidFill>
              </a:rPr>
              <a:t>February 21, 2023</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592492"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868930"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596660"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1007618"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3749040"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806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3749040"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3460750"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1511991"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613921"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3182586"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3182586"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2583888225"/>
              </p:ext>
            </p:extLst>
          </p:nvPr>
        </p:nvGraphicFramePr>
        <p:xfrm>
          <a:off x="249639" y="1137497"/>
          <a:ext cx="6194704" cy="4145280"/>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152216">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indent="0">
                        <a:lnSpc>
                          <a:spcPct val="100000"/>
                        </a:lnSpc>
                        <a:spcBef>
                          <a:spcPts val="0"/>
                        </a:spcBef>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Focus Group Recap and Interactive Discussion </a:t>
                      </a:r>
                      <a:r>
                        <a:rPr lang="en-US" sz="1600" b="0" kern="1200">
                          <a:solidFill>
                            <a:schemeClr val="tx1"/>
                          </a:solidFill>
                          <a:effectLst/>
                          <a:latin typeface="Calibri"/>
                          <a:ea typeface="Yu Mincho"/>
                          <a:cs typeface="Times New Roman"/>
                        </a:rPr>
                        <a:t>(60 minutes)</a:t>
                      </a:r>
                      <a:endParaRPr lang="en-US" sz="1200" kern="1200">
                        <a:solidFill>
                          <a:schemeClr val="tx1"/>
                        </a:solidFill>
                        <a:effectLst/>
                        <a:latin typeface="+mn-lt"/>
                        <a:ea typeface="+mn-ea"/>
                        <a:cs typeface="+mn-cs"/>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Operational Fit</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Energy Needs</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Location Priorities</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Community Engagement</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Safety Measures</a:t>
                      </a:r>
                      <a:endParaRPr lang="en-US" sz="1200" kern="1200">
                        <a:solidFill>
                          <a:schemeClr val="tx1"/>
                        </a:solidFill>
                        <a:effectLst/>
                        <a:latin typeface="+mn-lt"/>
                        <a:ea typeface="Yu Mincho"/>
                        <a:cs typeface="Arial"/>
                      </a:endParaRPr>
                    </a:p>
                    <a:p>
                      <a:pPr marL="800100" marR="0" lvl="1" indent="-342900" algn="l">
                        <a:lnSpc>
                          <a:spcPct val="90000"/>
                        </a:lnSpc>
                        <a:spcBef>
                          <a:spcPts val="500"/>
                        </a:spcBef>
                        <a:spcAft>
                          <a:spcPts val="0"/>
                        </a:spcAft>
                        <a:buAutoNum type="alphaLcPeriod"/>
                      </a:pPr>
                      <a:endParaRPr lang="en-US" sz="1400" b="0" i="0" u="none" strike="noStrike" kern="1200" noProof="0">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1066628880"/>
              </p:ext>
            </p:extLst>
          </p:nvPr>
        </p:nvGraphicFramePr>
        <p:xfrm>
          <a:off x="6582029" y="1137497"/>
          <a:ext cx="5602617" cy="374904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a:lnSpc>
                          <a:spcPct val="100000"/>
                        </a:lnSpc>
                        <a:spcBef>
                          <a:spcPts val="0"/>
                        </a:spcBef>
                        <a:spcAft>
                          <a:spcPts val="0"/>
                        </a:spcAft>
                      </a:pPr>
                      <a:r>
                        <a:rPr lang="en-US" sz="1600" b="1">
                          <a:solidFill>
                            <a:schemeClr val="tx1"/>
                          </a:solidFill>
                          <a:effectLst/>
                          <a:latin typeface="Calibri"/>
                          <a:ea typeface="Yu Mincho"/>
                          <a:cs typeface="Arial"/>
                        </a:rPr>
                        <a:t>2:15pm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2:35pm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Agenda Item #3:  Federal &amp; State Funding Opportunities </a:t>
                      </a:r>
                      <a:r>
                        <a:rPr lang="en-US" sz="1600" b="0" kern="1200">
                          <a:solidFill>
                            <a:schemeClr val="tx1"/>
                          </a:solidFill>
                          <a:effectLst/>
                          <a:latin typeface="+mn-lt"/>
                          <a:ea typeface="Yu Mincho"/>
                          <a:cs typeface="Arial"/>
                        </a:rPr>
                        <a:t>(20 mins)</a:t>
                      </a:r>
                    </a:p>
                    <a:p>
                      <a:pPr marL="342900" marR="91440" lvl="0" indent="-342900" algn="l">
                        <a:lnSpc>
                          <a:spcPct val="100000"/>
                        </a:lnSpc>
                        <a:spcBef>
                          <a:spcPts val="0"/>
                        </a:spcBef>
                        <a:spcAft>
                          <a:spcPts val="0"/>
                        </a:spcAft>
                        <a:buClrTx/>
                        <a:buSzTx/>
                        <a:buFontTx/>
                        <a:buAutoNum type="romanLcPeriod"/>
                      </a:pPr>
                      <a:r>
                        <a:rPr lang="en-US" sz="1400" b="0" kern="1200">
                          <a:solidFill>
                            <a:schemeClr val="tx1"/>
                          </a:solidFill>
                          <a:effectLst/>
                          <a:latin typeface="+mn-lt"/>
                          <a:ea typeface="Yu Mincho"/>
                          <a:cs typeface="Arial"/>
                        </a:rPr>
                        <a:t>Presentation (15 mins)</a:t>
                      </a:r>
                    </a:p>
                    <a:p>
                      <a:pPr marL="342900" marR="91440" lvl="0" indent="-342900" algn="l">
                        <a:lnSpc>
                          <a:spcPct val="100000"/>
                        </a:lnSpc>
                        <a:spcBef>
                          <a:spcPts val="0"/>
                        </a:spcBef>
                        <a:spcAft>
                          <a:spcPts val="0"/>
                        </a:spcAft>
                        <a:buClrTx/>
                        <a:buSzTx/>
                        <a:buFontTx/>
                        <a:buAutoNum type="romanLcPeriod"/>
                      </a:pPr>
                      <a:endParaRPr lang="en-US" sz="600" b="0" kern="1200">
                        <a:solidFill>
                          <a:schemeClr val="tx1"/>
                        </a:solidFill>
                        <a:effectLst/>
                        <a:latin typeface="+mn-lt"/>
                        <a:ea typeface="Yu Mincho"/>
                        <a:cs typeface="Arial"/>
                      </a:endParaRPr>
                    </a:p>
                    <a:p>
                      <a:pPr marL="342900" marR="91440" lvl="0" indent="-342900" algn="l">
                        <a:lnSpc>
                          <a:spcPct val="100000"/>
                        </a:lnSpc>
                        <a:spcBef>
                          <a:spcPts val="0"/>
                        </a:spcBef>
                        <a:spcAft>
                          <a:spcPts val="0"/>
                        </a:spcAft>
                        <a:buClrTx/>
                        <a:buSzTx/>
                        <a:buFontTx/>
                        <a:buAutoNum type="romanLcPeriod"/>
                      </a:pPr>
                      <a:r>
                        <a:rPr lang="en-US" sz="1400" b="0" kern="1200">
                          <a:solidFill>
                            <a:schemeClr val="tx1"/>
                          </a:solidFill>
                          <a:effectLst/>
                          <a:latin typeface="+mn-lt"/>
                          <a:ea typeface="Yu Mincho"/>
                          <a:cs typeface="Arial"/>
                        </a:rPr>
                        <a:t>Discussion (5 mins)</a:t>
                      </a:r>
                    </a:p>
                    <a:p>
                      <a:pPr marL="168275" marR="91440" lvl="0" indent="0" algn="l">
                        <a:lnSpc>
                          <a:spcPct val="100000"/>
                        </a:lnSpc>
                        <a:spcBef>
                          <a:spcPts val="0"/>
                        </a:spcBef>
                        <a:spcAft>
                          <a:spcPts val="0"/>
                        </a:spcAft>
                        <a:buClrTx/>
                        <a:buSzTx/>
                        <a:buFontTx/>
                        <a:buNone/>
                      </a:pPr>
                      <a:endParaRPr lang="en-US" sz="3200" kern="1200">
                        <a:solidFill>
                          <a:schemeClr val="tx1"/>
                        </a:solidFill>
                        <a:effectLst/>
                        <a:latin typeface="+mn-lt"/>
                        <a:ea typeface="Yu Mincho"/>
                        <a:cs typeface="Arial"/>
                      </a:endParaRPr>
                    </a:p>
                    <a:p>
                      <a:pPr algn="l">
                        <a:lnSpc>
                          <a:spcPct val="100000"/>
                        </a:lnSpc>
                        <a:spcAft>
                          <a:spcPts val="0"/>
                        </a:spcAft>
                      </a:pPr>
                      <a:r>
                        <a:rPr lang="en-US" sz="1600" b="1" kern="1200">
                          <a:solidFill>
                            <a:schemeClr val="tx1"/>
                          </a:solidFill>
                          <a:effectLst/>
                          <a:latin typeface="Calibri"/>
                          <a:ea typeface="Yu Mincho"/>
                          <a:cs typeface="Times New Roman"/>
                        </a:rPr>
                        <a:t>Agenda Item #4:  Metro’s Sustainability and Transportation Electrification Policies</a:t>
                      </a:r>
                      <a:endParaRPr lang="en-US" sz="1600" b="1" kern="1200">
                        <a:solidFill>
                          <a:srgbClr val="FF0000"/>
                        </a:solidFill>
                        <a:effectLst/>
                        <a:latin typeface="Calibri"/>
                        <a:ea typeface="Yu Mincho"/>
                        <a:cs typeface="Times New Roman"/>
                      </a:endParaRPr>
                    </a:p>
                    <a:p>
                      <a:pPr algn="l">
                        <a:lnSpc>
                          <a:spcPct val="100000"/>
                        </a:lnSpc>
                        <a:spcAft>
                          <a:spcPts val="0"/>
                        </a:spcAft>
                      </a:pPr>
                      <a:r>
                        <a:rPr lang="en-US" sz="1400" i="1" kern="1200">
                          <a:solidFill>
                            <a:schemeClr val="tx1"/>
                          </a:solidFill>
                          <a:effectLst/>
                          <a:latin typeface="+mn-lt"/>
                          <a:ea typeface="Yu Mincho"/>
                          <a:cs typeface="Arial"/>
                        </a:rPr>
                        <a:t>Presentation by </a:t>
                      </a:r>
                      <a:r>
                        <a:rPr lang="en-US" sz="1400" i="1" kern="1200" err="1">
                          <a:solidFill>
                            <a:schemeClr val="tx1"/>
                          </a:solidFill>
                          <a:effectLst/>
                          <a:latin typeface="+mn-lt"/>
                          <a:ea typeface="Yu Mincho"/>
                          <a:cs typeface="Arial"/>
                        </a:rPr>
                        <a:t>Cris</a:t>
                      </a:r>
                      <a:r>
                        <a:rPr lang="en-US" sz="1400" i="1" kern="1200">
                          <a:solidFill>
                            <a:schemeClr val="tx1"/>
                          </a:solidFill>
                          <a:effectLst/>
                          <a:latin typeface="+mn-lt"/>
                          <a:ea typeface="Yu Mincho"/>
                          <a:cs typeface="Arial"/>
                        </a:rPr>
                        <a:t> Liban, Chief Sustainability Officer, LA Metro </a:t>
                      </a:r>
                      <a:endParaRPr lang="en-US" sz="1400" i="1" kern="1200">
                        <a:solidFill>
                          <a:srgbClr val="FF0000"/>
                        </a:solidFill>
                        <a:effectLst/>
                        <a:latin typeface="+mn-lt"/>
                        <a:ea typeface="Yu Mincho"/>
                        <a:cs typeface="Arial"/>
                      </a:endParaRPr>
                    </a:p>
                    <a:p>
                      <a:pPr marL="396875" marR="91440" lvl="0" indent="-220345" algn="l" rtl="0" eaLnBrk="1" fontAlgn="auto" latinLnBrk="0" hangingPunct="1">
                        <a:lnSpc>
                          <a:spcPct val="100000"/>
                        </a:lnSpc>
                        <a:spcBef>
                          <a:spcPts val="0"/>
                        </a:spcBef>
                        <a:spcAft>
                          <a:spcPts val="0"/>
                        </a:spcAft>
                        <a:buClrTx/>
                        <a:buSzTx/>
                        <a:buFontTx/>
                        <a:buAutoNum type="romanLcPeriod"/>
                      </a:pPr>
                      <a:r>
                        <a:rPr lang="en-US" sz="1400" kern="1200">
                          <a:solidFill>
                            <a:schemeClr val="tx1"/>
                          </a:solidFill>
                          <a:effectLst/>
                          <a:latin typeface="+mn-lt"/>
                          <a:ea typeface="Yu Mincho"/>
                          <a:cs typeface="Arial"/>
                        </a:rPr>
                        <a:t>Presentation (10 mins)</a:t>
                      </a:r>
                    </a:p>
                    <a:p>
                      <a:pPr marL="396875" marR="91440" lvl="0" indent="-220345" algn="l">
                        <a:lnSpc>
                          <a:spcPct val="100000"/>
                        </a:lnSpc>
                        <a:spcBef>
                          <a:spcPts val="0"/>
                        </a:spcBef>
                        <a:spcAft>
                          <a:spcPts val="0"/>
                        </a:spcAft>
                        <a:buClrTx/>
                        <a:buSzTx/>
                        <a:buFontTx/>
                        <a:buAutoNum type="romanLcPeriod"/>
                      </a:pPr>
                      <a:endParaRPr lang="en-US" sz="600" kern="1200">
                        <a:solidFill>
                          <a:schemeClr val="tx1"/>
                        </a:solidFill>
                        <a:effectLst/>
                        <a:latin typeface="+mn-lt"/>
                        <a:ea typeface="Yu Mincho"/>
                        <a:cs typeface="Arial"/>
                      </a:endParaRPr>
                    </a:p>
                    <a:p>
                      <a:pPr marL="396875" marR="91440" lvl="0" indent="-220345" algn="l" rtl="0" eaLnBrk="1" fontAlgn="auto" latinLnBrk="0" hangingPunct="1">
                        <a:lnSpc>
                          <a:spcPct val="100000"/>
                        </a:lnSpc>
                        <a:spcBef>
                          <a:spcPts val="0"/>
                        </a:spcBef>
                        <a:spcAft>
                          <a:spcPts val="0"/>
                        </a:spcAft>
                        <a:buClrTx/>
                        <a:buSzTx/>
                        <a:buFontTx/>
                        <a:buAutoNum type="romanLcPeriod"/>
                      </a:pPr>
                      <a:r>
                        <a:rPr lang="en-US" sz="1400" kern="1200">
                          <a:solidFill>
                            <a:schemeClr val="tx1"/>
                          </a:solidFill>
                          <a:effectLst/>
                          <a:latin typeface="+mn-lt"/>
                          <a:ea typeface="Yu Mincho"/>
                          <a:cs typeface="Arial"/>
                        </a:rPr>
                        <a:t>Discussion (10 mins)</a:t>
                      </a:r>
                    </a:p>
                    <a:p>
                      <a:pPr marL="176530" marR="91440" lvl="0" indent="0" algn="l" rtl="0" eaLnBrk="1" fontAlgn="auto" latinLnBrk="0" hangingPunct="1">
                        <a:lnSpc>
                          <a:spcPct val="100000"/>
                        </a:lnSpc>
                        <a:spcBef>
                          <a:spcPts val="0"/>
                        </a:spcBef>
                        <a:spcAft>
                          <a:spcPts val="0"/>
                        </a:spcAft>
                        <a:buClrTx/>
                        <a:buSzTx/>
                        <a:buFontTx/>
                        <a:buNone/>
                      </a:pPr>
                      <a:endParaRPr lang="en-US" sz="10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a:cs typeface="Arial"/>
                        </a:rPr>
                        <a:t>Adjournment</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2569548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28B15CDB-1E7E-B146-BDFC-1A6C040A7E80}"/>
              </a:ext>
            </a:extLst>
          </p:cNvPr>
          <p:cNvSpPr txBox="1"/>
          <p:nvPr/>
        </p:nvSpPr>
        <p:spPr>
          <a:xfrm>
            <a:off x="7673408" y="4950134"/>
            <a:ext cx="3972447" cy="1631216"/>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ea typeface="+mn-lt"/>
                <a:cs typeface="+mn-lt"/>
              </a:rPr>
              <a:t>Meeting #13</a:t>
            </a:r>
            <a:endParaRPr lang="en-US" sz="2000">
              <a:solidFill>
                <a:schemeClr val="bg1"/>
              </a:solidFill>
              <a:ea typeface="+mn-lt"/>
              <a:cs typeface="+mn-lt"/>
            </a:endParaRPr>
          </a:p>
          <a:p>
            <a:r>
              <a:rPr lang="en-US" sz="2000">
                <a:solidFill>
                  <a:schemeClr val="bg1"/>
                </a:solidFill>
                <a:ea typeface="+mn-lt"/>
                <a:cs typeface="+mn-lt"/>
              </a:rPr>
              <a:t>February 21, 2023</a:t>
            </a:r>
          </a:p>
          <a:p>
            <a:pPr>
              <a:spcAft>
                <a:spcPts val="600"/>
              </a:spcAft>
            </a:pPr>
            <a:endParaRPr lang="en-US" sz="2000" b="1">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nvGraphicFramePr>
        <p:xfrm>
          <a:off x="249639" y="1137497"/>
          <a:ext cx="6194704" cy="4145280"/>
        </p:xfrm>
        <a:graphic>
          <a:graphicData uri="http://schemas.openxmlformats.org/drawingml/2006/table">
            <a:tbl>
              <a:tblPr firstRow="1" firstCol="1" bandRow="1"/>
              <a:tblGrid>
                <a:gridCol w="1043229">
                  <a:extLst>
                    <a:ext uri="{9D8B030D-6E8A-4147-A177-3AD203B41FA5}">
                      <a16:colId xmlns:a16="http://schemas.microsoft.com/office/drawing/2014/main" val="984520195"/>
                    </a:ext>
                  </a:extLst>
                </a:gridCol>
                <a:gridCol w="5151475">
                  <a:extLst>
                    <a:ext uri="{9D8B030D-6E8A-4147-A177-3AD203B41FA5}">
                      <a16:colId xmlns:a16="http://schemas.microsoft.com/office/drawing/2014/main" val="2901526785"/>
                    </a:ext>
                  </a:extLst>
                </a:gridCol>
              </a:tblGrid>
              <a:tr h="1152216">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 </a:t>
                      </a:r>
                      <a:r>
                        <a:rPr lang="en-US" sz="1600" kern="1200">
                          <a:solidFill>
                            <a:schemeClr val="tx1"/>
                          </a:solidFill>
                          <a:effectLst/>
                          <a:latin typeface="+mn-lt"/>
                          <a:ea typeface="Yu Mincho"/>
                          <a:cs typeface="Arial"/>
                        </a:rPr>
                        <a:t>(10 minutes)</a:t>
                      </a:r>
                      <a:endParaRPr lang="en-US" sz="1600">
                        <a:effectLst/>
                        <a:latin typeface="Calibri"/>
                        <a:ea typeface="Yu Mincho"/>
                        <a:cs typeface="Times New Roman"/>
                      </a:endParaRPr>
                    </a:p>
                    <a:p>
                      <a:pPr marL="0" indent="0">
                        <a:lnSpc>
                          <a:spcPct val="100000"/>
                        </a:lnSpc>
                        <a:spcBef>
                          <a:spcPts val="0"/>
                        </a:spcBef>
                        <a:buNone/>
                      </a:pPr>
                      <a:endParaRPr lang="en-US" sz="1600">
                        <a:effectLst/>
                        <a:latin typeface="Calibri"/>
                        <a:ea typeface="Yu Mincho"/>
                        <a:cs typeface="Times New Roman"/>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11901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US" sz="1600" b="1">
                          <a:effectLst/>
                          <a:latin typeface="Calibri"/>
                          <a:ea typeface="Yu Mincho"/>
                          <a:cs typeface="Arial"/>
                        </a:rPr>
                        <a:t>1:15pm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effectLst/>
                        <a:latin typeface="+mn-lt"/>
                        <a:ea typeface="Yu Mincho"/>
                        <a:cs typeface="Arial"/>
                      </a:endParaRPr>
                    </a:p>
                  </a:txBody>
                  <a:tcPr marL="59388" marR="59388" marT="0" marB="0">
                    <a:lnL>
                      <a:noFill/>
                    </a:lnL>
                    <a:lnR>
                      <a:noFill/>
                    </a:lnR>
                    <a:lnT>
                      <a:noFill/>
                    </a:lnT>
                    <a:lnB>
                      <a:noFill/>
                    </a:lnB>
                  </a:tcPr>
                </a:tc>
                <a:tc>
                  <a:txBody>
                    <a:bodyPr/>
                    <a:lstStyle/>
                    <a:p>
                      <a:r>
                        <a:rPr lang="en-US" sz="1600" b="1" kern="1200">
                          <a:solidFill>
                            <a:schemeClr val="tx1"/>
                          </a:solidFill>
                          <a:effectLst/>
                          <a:latin typeface="Calibri"/>
                          <a:ea typeface="Yu Mincho"/>
                          <a:cs typeface="Times New Roman"/>
                        </a:rPr>
                        <a:t>Agenda Item #2:  Focus Group Recap and Interactive Discussion </a:t>
                      </a:r>
                      <a:r>
                        <a:rPr lang="en-US" sz="1600" b="0" kern="1200">
                          <a:solidFill>
                            <a:schemeClr val="tx1"/>
                          </a:solidFill>
                          <a:effectLst/>
                          <a:latin typeface="Calibri"/>
                          <a:ea typeface="Yu Mincho"/>
                          <a:cs typeface="Times New Roman"/>
                        </a:rPr>
                        <a:t>(60 minutes)</a:t>
                      </a:r>
                      <a:endParaRPr lang="en-US" sz="1200" kern="1200">
                        <a:solidFill>
                          <a:schemeClr val="tx1"/>
                        </a:solidFill>
                        <a:effectLst/>
                        <a:latin typeface="+mn-lt"/>
                        <a:ea typeface="+mn-ea"/>
                        <a:cs typeface="+mn-cs"/>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Operational Fit</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Energy Needs</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Location Priorities</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Community Engagement</a:t>
                      </a:r>
                      <a:endParaRPr lang="en-US" sz="1400" b="0" i="0" u="none" strike="noStrike" kern="1200" noProof="0">
                        <a:effectLst/>
                      </a:endParaRPr>
                    </a:p>
                    <a:p>
                      <a:pPr marL="800100" marR="0" lvl="1" indent="-342900" algn="l">
                        <a:lnSpc>
                          <a:spcPct val="90000"/>
                        </a:lnSpc>
                        <a:spcBef>
                          <a:spcPts val="500"/>
                        </a:spcBef>
                        <a:spcAft>
                          <a:spcPts val="0"/>
                        </a:spcAft>
                        <a:buFont typeface="+mj-lt"/>
                        <a:buAutoNum type="alphaLcPeriod"/>
                      </a:pPr>
                      <a:r>
                        <a:rPr lang="en-US" sz="1400" b="0" i="0" u="none" strike="noStrike" kern="1200" noProof="0">
                          <a:effectLst/>
                          <a:latin typeface="Calibri"/>
                        </a:rPr>
                        <a:t>Safety Measures</a:t>
                      </a:r>
                      <a:endParaRPr lang="en-US" sz="1200" kern="1200">
                        <a:solidFill>
                          <a:schemeClr val="tx1"/>
                        </a:solidFill>
                        <a:effectLst/>
                        <a:latin typeface="+mn-lt"/>
                        <a:ea typeface="Yu Mincho"/>
                        <a:cs typeface="Arial"/>
                      </a:endParaRPr>
                    </a:p>
                    <a:p>
                      <a:pPr marL="800100" marR="0" lvl="1" indent="-342900" algn="l">
                        <a:lnSpc>
                          <a:spcPct val="90000"/>
                        </a:lnSpc>
                        <a:spcBef>
                          <a:spcPts val="500"/>
                        </a:spcBef>
                        <a:spcAft>
                          <a:spcPts val="0"/>
                        </a:spcAft>
                        <a:buAutoNum type="alphaLcPeriod"/>
                      </a:pPr>
                      <a:endParaRPr lang="en-US" sz="1400" b="0" i="0" u="none" strike="noStrike" kern="1200" noProof="0">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bl>
          </a:graphicData>
        </a:graphic>
      </p:graphicFrame>
      <p:graphicFrame>
        <p:nvGraphicFramePr>
          <p:cNvPr id="11" name="Table 10">
            <a:extLst>
              <a:ext uri="{FF2B5EF4-FFF2-40B4-BE49-F238E27FC236}">
                <a16:creationId xmlns:a16="http://schemas.microsoft.com/office/drawing/2014/main" id="{DB99B034-4BB4-1925-F12C-2FA7112CCED3}"/>
              </a:ext>
            </a:extLst>
          </p:cNvPr>
          <p:cNvGraphicFramePr>
            <a:graphicFrameLocks noGrp="1"/>
          </p:cNvGraphicFramePr>
          <p:nvPr>
            <p:extLst>
              <p:ext uri="{D42A27DB-BD31-4B8C-83A1-F6EECF244321}">
                <p14:modId xmlns:p14="http://schemas.microsoft.com/office/powerpoint/2010/main" val="1913380176"/>
              </p:ext>
            </p:extLst>
          </p:nvPr>
        </p:nvGraphicFramePr>
        <p:xfrm>
          <a:off x="6582029" y="1137497"/>
          <a:ext cx="5602617" cy="3749040"/>
        </p:xfrm>
        <a:graphic>
          <a:graphicData uri="http://schemas.openxmlformats.org/drawingml/2006/table">
            <a:tbl>
              <a:tblPr firstRow="1" firstCol="1" bandRow="1"/>
              <a:tblGrid>
                <a:gridCol w="839028">
                  <a:extLst>
                    <a:ext uri="{9D8B030D-6E8A-4147-A177-3AD203B41FA5}">
                      <a16:colId xmlns:a16="http://schemas.microsoft.com/office/drawing/2014/main" val="4270607320"/>
                    </a:ext>
                  </a:extLst>
                </a:gridCol>
                <a:gridCol w="4763589">
                  <a:extLst>
                    <a:ext uri="{9D8B030D-6E8A-4147-A177-3AD203B41FA5}">
                      <a16:colId xmlns:a16="http://schemas.microsoft.com/office/drawing/2014/main" val="1438370606"/>
                    </a:ext>
                  </a:extLst>
                </a:gridCol>
              </a:tblGrid>
              <a:tr h="1449466">
                <a:tc>
                  <a:txBody>
                    <a:bodyPr/>
                    <a:lstStyle/>
                    <a:p>
                      <a:pPr marL="0" marR="0">
                        <a:lnSpc>
                          <a:spcPct val="100000"/>
                        </a:lnSpc>
                        <a:spcBef>
                          <a:spcPts val="0"/>
                        </a:spcBef>
                        <a:spcAft>
                          <a:spcPts val="0"/>
                        </a:spcAft>
                      </a:pPr>
                      <a:r>
                        <a:rPr lang="en-US" sz="1600" b="1">
                          <a:solidFill>
                            <a:schemeClr val="tx1"/>
                          </a:solidFill>
                          <a:effectLst/>
                          <a:latin typeface="Calibri"/>
                          <a:ea typeface="Yu Mincho"/>
                          <a:cs typeface="Arial"/>
                        </a:rPr>
                        <a:t>2:15pm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2:35pm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endParaRPr lang="en-US" sz="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2:55pm</a:t>
                      </a:r>
                    </a:p>
                    <a:p>
                      <a:pPr marL="0" marR="0" lvl="0">
                        <a:lnSpc>
                          <a:spcPct val="100000"/>
                        </a:lnSpc>
                        <a:spcBef>
                          <a:spcPts val="0"/>
                        </a:spcBef>
                        <a:spcAft>
                          <a:spcPts val="0"/>
                        </a:spcAft>
                        <a:buNone/>
                      </a:pPr>
                      <a:endParaRPr lang="en-US" sz="1600" b="1">
                        <a:solidFill>
                          <a:schemeClr val="tx1"/>
                        </a:solidFill>
                        <a:effectLst/>
                        <a:latin typeface="Calibri"/>
                        <a:ea typeface="Yu Mincho"/>
                        <a:cs typeface="Arial"/>
                      </a:endParaRPr>
                    </a:p>
                    <a:p>
                      <a:pPr marL="0" marR="0" lvl="0">
                        <a:lnSpc>
                          <a:spcPct val="100000"/>
                        </a:lnSpc>
                        <a:spcBef>
                          <a:spcPts val="0"/>
                        </a:spcBef>
                        <a:spcAft>
                          <a:spcPts val="0"/>
                        </a:spcAft>
                        <a:buNone/>
                      </a:pPr>
                      <a:r>
                        <a:rPr lang="en-US" sz="1600" b="1">
                          <a:solidFill>
                            <a:schemeClr val="tx1"/>
                          </a:solidFill>
                          <a:effectLst/>
                          <a:latin typeface="Calibri"/>
                          <a:ea typeface="Yu Mincho"/>
                          <a:cs typeface="Arial"/>
                        </a:rPr>
                        <a:t>3:00pm</a:t>
                      </a:r>
                    </a:p>
                  </a:txBody>
                  <a:tcPr marL="42098" marR="42098" marT="0" marB="0">
                    <a:lnL>
                      <a:noFill/>
                    </a:lnL>
                    <a:lnR>
                      <a:noFill/>
                    </a:lnR>
                    <a:lnT>
                      <a:noFill/>
                    </a:lnT>
                    <a:lnB>
                      <a:noFill/>
                    </a:lnB>
                  </a:tcPr>
                </a:tc>
                <a:tc>
                  <a:txBody>
                    <a:bodyPr/>
                    <a:lstStyle/>
                    <a:p>
                      <a:pPr marL="0" marR="91440" lvl="0" indent="0" algn="l"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Agenda Item #3:  Federal &amp; State Funding Opportunities </a:t>
                      </a:r>
                      <a:r>
                        <a:rPr lang="en-US" sz="1600" b="0" kern="1200">
                          <a:solidFill>
                            <a:schemeClr val="tx1"/>
                          </a:solidFill>
                          <a:effectLst/>
                          <a:latin typeface="+mn-lt"/>
                          <a:ea typeface="Yu Mincho"/>
                          <a:cs typeface="Arial"/>
                        </a:rPr>
                        <a:t>(20 mins)</a:t>
                      </a:r>
                    </a:p>
                    <a:p>
                      <a:pPr marL="342900" marR="91440" lvl="0" indent="-342900" algn="l">
                        <a:lnSpc>
                          <a:spcPct val="100000"/>
                        </a:lnSpc>
                        <a:spcBef>
                          <a:spcPts val="0"/>
                        </a:spcBef>
                        <a:spcAft>
                          <a:spcPts val="0"/>
                        </a:spcAft>
                        <a:buClrTx/>
                        <a:buSzTx/>
                        <a:buFontTx/>
                        <a:buAutoNum type="romanLcPeriod"/>
                      </a:pPr>
                      <a:r>
                        <a:rPr lang="en-US" sz="1400" b="0" kern="1200">
                          <a:solidFill>
                            <a:schemeClr val="tx1"/>
                          </a:solidFill>
                          <a:effectLst/>
                          <a:latin typeface="+mn-lt"/>
                          <a:ea typeface="Yu Mincho"/>
                          <a:cs typeface="Arial"/>
                        </a:rPr>
                        <a:t>Presentation (15 mins)</a:t>
                      </a:r>
                    </a:p>
                    <a:p>
                      <a:pPr marL="342900" marR="91440" lvl="0" indent="-342900" algn="l">
                        <a:lnSpc>
                          <a:spcPct val="100000"/>
                        </a:lnSpc>
                        <a:spcBef>
                          <a:spcPts val="0"/>
                        </a:spcBef>
                        <a:spcAft>
                          <a:spcPts val="0"/>
                        </a:spcAft>
                        <a:buClrTx/>
                        <a:buSzTx/>
                        <a:buFontTx/>
                        <a:buAutoNum type="romanLcPeriod"/>
                      </a:pPr>
                      <a:endParaRPr lang="en-US" sz="1400" b="0" kern="1200">
                        <a:solidFill>
                          <a:schemeClr val="tx1"/>
                        </a:solidFill>
                        <a:effectLst/>
                        <a:latin typeface="+mn-lt"/>
                        <a:ea typeface="Yu Mincho"/>
                        <a:cs typeface="Arial"/>
                      </a:endParaRPr>
                    </a:p>
                    <a:p>
                      <a:pPr marL="342900" marR="91440" lvl="0" indent="-342900" algn="l">
                        <a:lnSpc>
                          <a:spcPct val="100000"/>
                        </a:lnSpc>
                        <a:spcBef>
                          <a:spcPts val="0"/>
                        </a:spcBef>
                        <a:spcAft>
                          <a:spcPts val="0"/>
                        </a:spcAft>
                        <a:buClrTx/>
                        <a:buSzTx/>
                        <a:buFontTx/>
                        <a:buAutoNum type="romanLcPeriod"/>
                      </a:pPr>
                      <a:r>
                        <a:rPr lang="en-US" sz="1400" b="0" kern="1200">
                          <a:solidFill>
                            <a:schemeClr val="tx1"/>
                          </a:solidFill>
                          <a:effectLst/>
                          <a:latin typeface="+mn-lt"/>
                          <a:ea typeface="Yu Mincho"/>
                          <a:cs typeface="Arial"/>
                        </a:rPr>
                        <a:t>Discussion (5 mins)</a:t>
                      </a:r>
                    </a:p>
                    <a:p>
                      <a:pPr marL="168275" marR="91440" lvl="0" indent="0" algn="l">
                        <a:lnSpc>
                          <a:spcPct val="100000"/>
                        </a:lnSpc>
                        <a:spcBef>
                          <a:spcPts val="0"/>
                        </a:spcBef>
                        <a:spcAft>
                          <a:spcPts val="0"/>
                        </a:spcAft>
                        <a:buClrTx/>
                        <a:buSzTx/>
                        <a:buFontTx/>
                        <a:buNone/>
                      </a:pPr>
                      <a:endParaRPr lang="en-US" sz="2000" kern="1200">
                        <a:solidFill>
                          <a:schemeClr val="tx1"/>
                        </a:solidFill>
                        <a:effectLst/>
                        <a:latin typeface="+mn-lt"/>
                        <a:ea typeface="Yu Mincho"/>
                        <a:cs typeface="Arial"/>
                      </a:endParaRPr>
                    </a:p>
                    <a:p>
                      <a:pPr algn="l">
                        <a:lnSpc>
                          <a:spcPct val="100000"/>
                        </a:lnSpc>
                        <a:spcAft>
                          <a:spcPts val="0"/>
                        </a:spcAft>
                      </a:pPr>
                      <a:r>
                        <a:rPr lang="en-US" sz="1600" b="1" kern="1200">
                          <a:solidFill>
                            <a:schemeClr val="tx1"/>
                          </a:solidFill>
                          <a:effectLst/>
                          <a:latin typeface="Calibri"/>
                          <a:ea typeface="Yu Mincho"/>
                          <a:cs typeface="Times New Roman"/>
                        </a:rPr>
                        <a:t>Agenda Item #4:  Metro’s Sustainability and Transportation Electrification Policies</a:t>
                      </a:r>
                      <a:endParaRPr lang="en-US" sz="1600" b="1" kern="1200">
                        <a:solidFill>
                          <a:srgbClr val="FF0000"/>
                        </a:solidFill>
                        <a:effectLst/>
                        <a:latin typeface="Calibri"/>
                        <a:ea typeface="Yu Mincho"/>
                        <a:cs typeface="Times New Roman"/>
                      </a:endParaRPr>
                    </a:p>
                    <a:p>
                      <a:pPr algn="l">
                        <a:lnSpc>
                          <a:spcPct val="100000"/>
                        </a:lnSpc>
                        <a:spcAft>
                          <a:spcPts val="0"/>
                        </a:spcAft>
                      </a:pPr>
                      <a:r>
                        <a:rPr lang="en-US" sz="1400" i="1" kern="1200">
                          <a:solidFill>
                            <a:schemeClr val="tx1"/>
                          </a:solidFill>
                          <a:effectLst/>
                          <a:latin typeface="+mn-lt"/>
                          <a:ea typeface="Yu Mincho"/>
                          <a:cs typeface="Arial"/>
                        </a:rPr>
                        <a:t>Presentation by </a:t>
                      </a:r>
                      <a:r>
                        <a:rPr lang="en-US" sz="1400" i="1" kern="1200" err="1">
                          <a:solidFill>
                            <a:schemeClr val="tx1"/>
                          </a:solidFill>
                          <a:effectLst/>
                          <a:latin typeface="+mn-lt"/>
                          <a:ea typeface="Yu Mincho"/>
                          <a:cs typeface="Arial"/>
                        </a:rPr>
                        <a:t>Cris</a:t>
                      </a:r>
                      <a:r>
                        <a:rPr lang="en-US" sz="1400" i="1" kern="1200">
                          <a:solidFill>
                            <a:schemeClr val="tx1"/>
                          </a:solidFill>
                          <a:effectLst/>
                          <a:latin typeface="+mn-lt"/>
                          <a:ea typeface="Yu Mincho"/>
                          <a:cs typeface="Arial"/>
                        </a:rPr>
                        <a:t> Liban, Chief Sustainability Officer, LA Metro </a:t>
                      </a:r>
                      <a:endParaRPr lang="en-US" sz="1400" i="1" kern="1200">
                        <a:solidFill>
                          <a:srgbClr val="FF0000"/>
                        </a:solidFill>
                        <a:effectLst/>
                        <a:latin typeface="+mn-lt"/>
                        <a:ea typeface="Yu Mincho"/>
                        <a:cs typeface="Arial"/>
                      </a:endParaRPr>
                    </a:p>
                    <a:p>
                      <a:pPr marL="396875" marR="91440" lvl="0" indent="-220345" algn="l" rtl="0" eaLnBrk="1" fontAlgn="auto" latinLnBrk="0" hangingPunct="1">
                        <a:lnSpc>
                          <a:spcPct val="100000"/>
                        </a:lnSpc>
                        <a:spcBef>
                          <a:spcPts val="0"/>
                        </a:spcBef>
                        <a:spcAft>
                          <a:spcPts val="0"/>
                        </a:spcAft>
                        <a:buClrTx/>
                        <a:buSzTx/>
                        <a:buFontTx/>
                        <a:buAutoNum type="romanLcPeriod"/>
                      </a:pPr>
                      <a:r>
                        <a:rPr lang="en-US" sz="1400" kern="1200">
                          <a:solidFill>
                            <a:schemeClr val="tx1"/>
                          </a:solidFill>
                          <a:effectLst/>
                          <a:latin typeface="+mn-lt"/>
                          <a:ea typeface="Yu Mincho"/>
                          <a:cs typeface="Arial"/>
                        </a:rPr>
                        <a:t>Presentation (10 mins)</a:t>
                      </a:r>
                    </a:p>
                    <a:p>
                      <a:pPr marL="396875" marR="91440" lvl="0" indent="-220345" algn="l">
                        <a:lnSpc>
                          <a:spcPct val="100000"/>
                        </a:lnSpc>
                        <a:spcBef>
                          <a:spcPts val="0"/>
                        </a:spcBef>
                        <a:spcAft>
                          <a:spcPts val="0"/>
                        </a:spcAft>
                        <a:buClrTx/>
                        <a:buSzTx/>
                        <a:buFontTx/>
                        <a:buAutoNum type="romanLcPeriod"/>
                      </a:pPr>
                      <a:endParaRPr lang="en-US" sz="1400" kern="1200">
                        <a:solidFill>
                          <a:schemeClr val="tx1"/>
                        </a:solidFill>
                        <a:effectLst/>
                        <a:latin typeface="+mn-lt"/>
                        <a:ea typeface="Yu Mincho"/>
                        <a:cs typeface="Arial"/>
                      </a:endParaRPr>
                    </a:p>
                    <a:p>
                      <a:pPr marL="396875" marR="91440" lvl="0" indent="-220345" algn="l" rtl="0" eaLnBrk="1" fontAlgn="auto" latinLnBrk="0" hangingPunct="1">
                        <a:lnSpc>
                          <a:spcPct val="100000"/>
                        </a:lnSpc>
                        <a:spcBef>
                          <a:spcPts val="0"/>
                        </a:spcBef>
                        <a:spcAft>
                          <a:spcPts val="0"/>
                        </a:spcAft>
                        <a:buClrTx/>
                        <a:buSzTx/>
                        <a:buFontTx/>
                        <a:buAutoNum type="romanLcPeriod"/>
                      </a:pPr>
                      <a:r>
                        <a:rPr lang="en-US" sz="1400" kern="1200">
                          <a:solidFill>
                            <a:schemeClr val="tx1"/>
                          </a:solidFill>
                          <a:effectLst/>
                          <a:latin typeface="+mn-lt"/>
                          <a:ea typeface="Yu Mincho"/>
                          <a:cs typeface="Arial"/>
                        </a:rPr>
                        <a:t>Discussion (10 mins)</a:t>
                      </a:r>
                    </a:p>
                    <a:p>
                      <a:pPr marL="176530" marR="91440" lvl="0" indent="0" algn="l" rtl="0" eaLnBrk="1" fontAlgn="auto" latinLnBrk="0" hangingPunct="1">
                        <a:lnSpc>
                          <a:spcPct val="100000"/>
                        </a:lnSpc>
                        <a:spcBef>
                          <a:spcPts val="0"/>
                        </a:spcBef>
                        <a:spcAft>
                          <a:spcPts val="0"/>
                        </a:spcAft>
                        <a:buClrTx/>
                        <a:buSzTx/>
                        <a:buFontTx/>
                        <a:buNone/>
                      </a:pPr>
                      <a:endParaRPr lang="en-US" sz="1200" b="1" kern="1200">
                        <a:solidFill>
                          <a:schemeClr val="tx1"/>
                        </a:solidFill>
                        <a:effectLst/>
                        <a:latin typeface="+mn-lt"/>
                        <a:ea typeface="Yu Mincho"/>
                        <a:cs typeface="Arial"/>
                      </a:endParaRPr>
                    </a:p>
                    <a:p>
                      <a:pPr marL="0" marR="91440" lvl="0" indent="0" algn="l" defTabSz="914400" rtl="0" eaLnBrk="1" fontAlgn="auto" latinLnBrk="0" hangingPunct="1">
                        <a:lnSpc>
                          <a:spcPct val="100000"/>
                        </a:lnSpc>
                        <a:spcBef>
                          <a:spcPts val="0"/>
                        </a:spcBef>
                        <a:spcAft>
                          <a:spcPts val="0"/>
                        </a:spcAft>
                        <a:buClrTx/>
                        <a:buSzTx/>
                        <a:buFontTx/>
                        <a:buNone/>
                      </a:pPr>
                      <a:r>
                        <a:rPr lang="en-US" sz="1600" b="1" kern="1200">
                          <a:solidFill>
                            <a:schemeClr val="tx1"/>
                          </a:solidFill>
                          <a:effectLst/>
                          <a:latin typeface="+mn-lt"/>
                          <a:ea typeface="Yu Mincho"/>
                          <a:cs typeface="Arial"/>
                        </a:rPr>
                        <a:t>Closing Remarks and Upcoming Meetings</a:t>
                      </a: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b="1" kern="1200">
                        <a:solidFill>
                          <a:schemeClr val="tx1"/>
                        </a:solidFill>
                        <a:effectLst/>
                        <a:latin typeface="+mn-lt"/>
                        <a:ea typeface="Calibri" panose="020F0502020204030204" pitchFamily="34" charset="0"/>
                        <a:cs typeface="Arial"/>
                      </a:endParaRPr>
                    </a:p>
                    <a:p>
                      <a:pPr marL="0" marR="0" lvl="0" indent="-28702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b="1" kern="1200">
                          <a:solidFill>
                            <a:schemeClr val="tx1"/>
                          </a:solidFill>
                          <a:effectLst/>
                          <a:latin typeface="+mn-lt"/>
                          <a:ea typeface="Calibri" panose="020F0502020204030204" pitchFamily="34" charset="0"/>
                          <a:cs typeface="Arial"/>
                        </a:rPr>
                        <a:t>Adjournment</a:t>
                      </a:r>
                    </a:p>
                  </a:txBody>
                  <a:tcPr marL="42098" marR="42098" marT="0" marB="0">
                    <a:lnL>
                      <a:noFill/>
                    </a:lnL>
                    <a:lnR>
                      <a:noFill/>
                    </a:lnR>
                    <a:lnT>
                      <a:noFill/>
                    </a:lnT>
                    <a:lnB>
                      <a:noFill/>
                    </a:lnB>
                  </a:tcPr>
                </a:tc>
                <a:extLst>
                  <a:ext uri="{0D108BD9-81ED-4DB2-BD59-A6C34878D82A}">
                    <a16:rowId xmlns:a16="http://schemas.microsoft.com/office/drawing/2014/main" val="2643615021"/>
                  </a:ext>
                </a:extLst>
              </a:tr>
            </a:tbl>
          </a:graphicData>
        </a:graphic>
      </p:graphicFrame>
    </p:spTree>
    <p:extLst>
      <p:ext uri="{BB962C8B-B14F-4D97-AF65-F5344CB8AC3E}">
        <p14:creationId xmlns:p14="http://schemas.microsoft.com/office/powerpoint/2010/main" val="83481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During this meeting, the working group will:</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793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cs typeface="Calibri"/>
              </a:rPr>
              <a:t>Review key discussion points and input received from the Industry, Infrastructure, and Community Needs Focus Groups</a:t>
            </a:r>
            <a:endParaRPr lang="en-US"/>
          </a:p>
          <a:p>
            <a:pPr marL="0" indent="0">
              <a:buNone/>
            </a:pPr>
            <a:endParaRPr lang="en-US" sz="2000">
              <a:ea typeface="+mn-lt"/>
              <a:cs typeface="+mn-lt"/>
            </a:endParaRPr>
          </a:p>
          <a:p>
            <a:r>
              <a:rPr lang="en-US" sz="2000">
                <a:ea typeface="+mn-lt"/>
                <a:cs typeface="+mn-lt"/>
              </a:rPr>
              <a:t>Participate in an interactive discussion with Metro and LACI on how key findings inform the design of Metro's Vision and next steps</a:t>
            </a:r>
          </a:p>
          <a:p>
            <a:endParaRPr lang="en-US" sz="2000">
              <a:ea typeface="+mn-lt"/>
              <a:cs typeface="+mn-lt"/>
            </a:endParaRPr>
          </a:p>
          <a:p>
            <a:r>
              <a:rPr lang="en-US" sz="2000">
                <a:ea typeface="+mn-lt"/>
                <a:cs typeface="+mn-lt"/>
              </a:rPr>
              <a:t>Discuss upcoming funding cycle and grant opportunities for the ZE Truck Program</a:t>
            </a:r>
          </a:p>
          <a:p>
            <a:endParaRPr lang="en-US" sz="2000">
              <a:ea typeface="+mn-lt"/>
              <a:cs typeface="+mn-lt"/>
            </a:endParaRPr>
          </a:p>
          <a:p>
            <a:r>
              <a:rPr lang="en-US" sz="2000">
                <a:ea typeface="+mn-lt"/>
                <a:cs typeface="+mn-lt"/>
              </a:rPr>
              <a:t>Discuss </a:t>
            </a:r>
            <a:r>
              <a:rPr lang="en-US" sz="2000">
                <a:ea typeface="+mn-lt"/>
                <a:cs typeface="Calibri"/>
              </a:rPr>
              <a:t>potential </a:t>
            </a:r>
            <a:r>
              <a:rPr lang="en-US" sz="2000">
                <a:ea typeface="Calibri" panose="020F0502020204030204"/>
                <a:cs typeface="Calibri"/>
              </a:rPr>
              <a:t>evaluation criteria and performance measures, and metrics for evaluating ZET Truck Projects and Programs</a:t>
            </a:r>
            <a:endParaRPr lang="en-US" sz="2000"/>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92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$50 million local matches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I-710 South (now Long Beach-East LA)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accelerated process from overall 710 (LB-ELA)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Identify discretionary grant opportunities</a:t>
            </a:r>
            <a:endParaRPr lang="en-US" sz="2200">
              <a:cs typeface="Calibri" panose="020F0502020204030204"/>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407489" y="200672"/>
            <a:ext cx="8469509" cy="523220"/>
          </a:xfrm>
          <a:prstGeom prst="rect">
            <a:avLst/>
          </a:prstGeom>
          <a:noFill/>
        </p:spPr>
        <p:txBody>
          <a:bodyPr wrap="square" lIns="91440" tIns="45720" rIns="91440" bIns="45720" rtlCol="0" anchor="t">
            <a:spAutoFit/>
          </a:bodyPr>
          <a:lstStyle/>
          <a:p>
            <a:r>
              <a:rPr lang="en-US" sz="2800" b="1">
                <a:solidFill>
                  <a:schemeClr val="bg1"/>
                </a:solidFill>
              </a:rPr>
              <a:t>ZET Meeting #12 Recap</a:t>
            </a:r>
            <a:endParaRPr lang="en-US" sz="2800" b="1">
              <a:solidFill>
                <a:schemeClr val="bg1"/>
              </a:solidFill>
              <a:ea typeface="Calibri"/>
              <a:cs typeface="Calibri"/>
            </a:endParaRPr>
          </a:p>
        </p:txBody>
      </p:sp>
      <p:sp>
        <p:nvSpPr>
          <p:cNvPr id="5" name="Content Placeholder 2">
            <a:extLst>
              <a:ext uri="{FF2B5EF4-FFF2-40B4-BE49-F238E27FC236}">
                <a16:creationId xmlns:a16="http://schemas.microsoft.com/office/drawing/2014/main" id="{35432D64-52B9-495D-85A6-1C187566A189}"/>
              </a:ext>
            </a:extLst>
          </p:cNvPr>
          <p:cNvSpPr>
            <a:spLocks noGrp="1"/>
          </p:cNvSpPr>
          <p:nvPr>
            <p:ph idx="1"/>
          </p:nvPr>
        </p:nvSpPr>
        <p:spPr>
          <a:xfrm>
            <a:off x="474487" y="1101667"/>
            <a:ext cx="10984407" cy="5100821"/>
          </a:xfrm>
        </p:spPr>
        <p:txBody>
          <a:bodyPr vert="horz" lIns="91440" tIns="45720" rIns="91440" bIns="45720" rtlCol="0" anchor="t">
            <a:noAutofit/>
          </a:bodyPr>
          <a:lstStyle/>
          <a:p>
            <a:pPr marL="0" indent="0">
              <a:buNone/>
              <a:defRPr/>
            </a:pPr>
            <a:r>
              <a:rPr kumimoji="0" lang="en-US" sz="2400" b="1" i="0" u="none" strike="noStrike" kern="1200" cap="none" spc="0" normalizeH="0" baseline="0" noProof="0">
                <a:ln>
                  <a:noFill/>
                </a:ln>
                <a:solidFill>
                  <a:srgbClr val="2AB4C8"/>
                </a:solidFill>
                <a:effectLst/>
                <a:uLnTx/>
                <a:uFillTx/>
                <a:ea typeface="+mn-ea"/>
                <a:cs typeface="+mn-cs"/>
              </a:rPr>
              <a:t>Summary</a:t>
            </a:r>
            <a:endParaRPr lang="en-US" sz="2400" b="1">
              <a:ea typeface="Calibri" panose="020F0502020204030204"/>
              <a:cs typeface="Calibri"/>
            </a:endParaRPr>
          </a:p>
          <a:p>
            <a:pPr>
              <a:lnSpc>
                <a:spcPct val="100000"/>
              </a:lnSpc>
              <a:spcBef>
                <a:spcPts val="600"/>
              </a:spcBef>
              <a:buFont typeface="Calibri" panose="020F0502020204030204" pitchFamily="34" charset="0"/>
              <a:buChar char="&gt;"/>
              <a:defRPr/>
            </a:pPr>
            <a:r>
              <a:rPr kumimoji="0" lang="en-US" sz="2400" b="0" i="0" u="none" strike="noStrike" kern="1200" cap="none" spc="0" normalizeH="0" baseline="0" noProof="0">
                <a:ln>
                  <a:noFill/>
                </a:ln>
                <a:solidFill>
                  <a:srgbClr val="000000"/>
                </a:solidFill>
                <a:effectLst/>
                <a:uLnTx/>
                <a:uFillTx/>
                <a:ea typeface="+mn-ea"/>
                <a:cs typeface="+mn-cs"/>
              </a:rPr>
              <a:t>Held virtually via Zoom on</a:t>
            </a:r>
            <a:r>
              <a:rPr lang="en-US" sz="2400">
                <a:solidFill>
                  <a:srgbClr val="000000"/>
                </a:solidFill>
              </a:rPr>
              <a:t> Tuesday January 17, 2022</a:t>
            </a:r>
            <a:endParaRPr lang="en-US" sz="2400">
              <a:solidFill>
                <a:srgbClr val="000000"/>
              </a:solidFill>
              <a:ea typeface="Calibri" panose="020F0502020204030204"/>
              <a:cs typeface="Calibri"/>
            </a:endParaRPr>
          </a:p>
          <a:p>
            <a:pPr>
              <a:lnSpc>
                <a:spcPct val="100000"/>
              </a:lnSpc>
              <a:spcBef>
                <a:spcPts val="600"/>
              </a:spcBef>
              <a:buFont typeface="Calibri" panose="020F0502020204030204" pitchFamily="34" charset="0"/>
              <a:buChar char="&gt;"/>
              <a:defRPr/>
            </a:pPr>
            <a:r>
              <a:rPr lang="en-US" sz="2400">
                <a:cs typeface="Calibri"/>
              </a:rPr>
              <a:t>28 participants (25 Participants, 3 CLC members)</a:t>
            </a:r>
            <a:endParaRPr lang="en-US" sz="2400">
              <a:ea typeface="Calibri"/>
              <a:cs typeface="Calibri"/>
            </a:endParaRPr>
          </a:p>
          <a:p>
            <a:pPr marL="0" indent="0">
              <a:buNone/>
              <a:defRPr/>
            </a:pPr>
            <a:r>
              <a:rPr lang="en-US" sz="2400" b="1">
                <a:solidFill>
                  <a:srgbClr val="2AB4C8"/>
                </a:solidFill>
                <a:cs typeface="Calibri"/>
              </a:rPr>
              <a:t>Key Takeaways</a:t>
            </a:r>
            <a:endParaRPr lang="en-US" sz="2400" b="1" i="0" u="none" strike="noStrike" kern="1200" cap="none" spc="0" normalizeH="0" baseline="0" noProof="0">
              <a:ln>
                <a:noFill/>
              </a:ln>
              <a:solidFill>
                <a:srgbClr val="2AB4C8"/>
              </a:solidFill>
              <a:effectLst/>
              <a:uLnTx/>
              <a:uFillTx/>
              <a:ea typeface="Calibri"/>
              <a:cs typeface="Calibri"/>
            </a:endParaRPr>
          </a:p>
          <a:p>
            <a:pPr>
              <a:lnSpc>
                <a:spcPct val="100000"/>
              </a:lnSpc>
              <a:spcBef>
                <a:spcPts val="0"/>
              </a:spcBef>
              <a:defRPr/>
            </a:pPr>
            <a:r>
              <a:rPr lang="en-US" sz="2400">
                <a:ea typeface="+mn-lt"/>
                <a:cs typeface="+mn-lt"/>
              </a:rPr>
              <a:t>Public charging will require public investment to amortize capital costs.</a:t>
            </a:r>
          </a:p>
          <a:p>
            <a:pPr>
              <a:lnSpc>
                <a:spcPct val="100000"/>
              </a:lnSpc>
              <a:spcBef>
                <a:spcPts val="0"/>
              </a:spcBef>
              <a:defRPr/>
            </a:pPr>
            <a:r>
              <a:rPr lang="en-US" sz="2400">
                <a:ea typeface="+mn-lt"/>
                <a:cs typeface="+mn-lt"/>
              </a:rPr>
              <a:t>Innovative partnerships can unlock value and mitigate risk.</a:t>
            </a:r>
          </a:p>
          <a:p>
            <a:pPr>
              <a:defRPr/>
            </a:pPr>
            <a:r>
              <a:rPr lang="en-US" sz="2400">
                <a:ea typeface="+mn-lt"/>
                <a:cs typeface="+mn-lt"/>
              </a:rPr>
              <a:t>SB 671 must identify barriers and solutions for long-term funding success </a:t>
            </a:r>
          </a:p>
          <a:p>
            <a:pPr>
              <a:lnSpc>
                <a:spcPct val="100000"/>
              </a:lnSpc>
              <a:spcBef>
                <a:spcPts val="0"/>
              </a:spcBef>
              <a:defRPr/>
            </a:pPr>
            <a:r>
              <a:rPr lang="en-US" sz="2400">
                <a:ea typeface="+mn-lt"/>
                <a:cs typeface="+mn-lt"/>
              </a:rPr>
              <a:t>Focus on expanding charging opportunities corridor-wide and analyzing long-term benefits of ZE infrastructure for corridor stakeholders</a:t>
            </a:r>
          </a:p>
          <a:p>
            <a:pPr>
              <a:lnSpc>
                <a:spcPct val="100000"/>
              </a:lnSpc>
              <a:spcBef>
                <a:spcPts val="0"/>
              </a:spcBef>
              <a:defRPr/>
            </a:pPr>
            <a:r>
              <a:rPr lang="en-US" sz="2400">
                <a:ea typeface="+mn-lt"/>
                <a:cs typeface="+mn-lt"/>
              </a:rPr>
              <a:t>Collaborate with other agencies, community groups, and residents to determine how charging locations will receive priority and ensure community benefits will be at the forefront of advancing ZE infrastructure</a:t>
            </a:r>
            <a:endParaRPr lang="en-US">
              <a:ea typeface="+mn-lt"/>
              <a:cs typeface="+mn-lt"/>
            </a:endParaRPr>
          </a:p>
          <a:p>
            <a:pPr>
              <a:buFont typeface="System Font Regular"/>
              <a:buChar char="&gt;"/>
              <a:defRPr/>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a:lnSpc>
                <a:spcPct val="100000"/>
              </a:lnSpc>
              <a:spcBef>
                <a:spcPts val="600"/>
              </a:spcBef>
              <a:buFont typeface="Calibri,Sans-Serif"/>
              <a:buChar char="&gt;"/>
            </a:pPr>
            <a:endParaRPr lang="en-US" sz="2200">
              <a:ea typeface="Calibri"/>
              <a:cs typeface="Calibri"/>
            </a:endParaRPr>
          </a:p>
          <a:p>
            <a:pPr marL="0" indent="0">
              <a:buFont typeface="System Font Regular"/>
              <a:buNone/>
            </a:pPr>
            <a:endParaRPr lang="en-US" sz="2200">
              <a:ea typeface="Calibri"/>
              <a:cs typeface="Calibri"/>
            </a:endParaRPr>
          </a:p>
          <a:p>
            <a:pPr marL="0" indent="0">
              <a:buFont typeface="System Font Regular"/>
              <a:buNone/>
            </a:pPr>
            <a:endParaRPr lang="en-US" sz="2200">
              <a:ea typeface="Calibri"/>
              <a:cs typeface="Calibri"/>
            </a:endParaRPr>
          </a:p>
          <a:p>
            <a:pPr marL="0" lvl="1" indent="0">
              <a:lnSpc>
                <a:spcPct val="100000"/>
              </a:lnSpc>
              <a:spcBef>
                <a:spcPts val="0"/>
              </a:spcBef>
              <a:spcAft>
                <a:spcPts val="1000"/>
              </a:spcAft>
              <a:buNone/>
            </a:pPr>
            <a:endParaRPr lang="en-US" sz="2200">
              <a:ea typeface="Calibri"/>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13</a:t>
            </a:fld>
            <a:endParaRPr lang="en-US" sz="1200">
              <a:solidFill>
                <a:schemeClr val="tx1">
                  <a:tint val="75000"/>
                </a:schemeClr>
              </a:solidFill>
            </a:endParaRPr>
          </a:p>
        </p:txBody>
      </p:sp>
    </p:spTree>
    <p:extLst>
      <p:ext uri="{BB962C8B-B14F-4D97-AF65-F5344CB8AC3E}">
        <p14:creationId xmlns:p14="http://schemas.microsoft.com/office/powerpoint/2010/main" val="3180051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14</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7616"/>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TextBox 7">
            <a:extLst>
              <a:ext uri="{FF2B5EF4-FFF2-40B4-BE49-F238E27FC236}">
                <a16:creationId xmlns:a16="http://schemas.microsoft.com/office/drawing/2014/main" id="{2BFA7CC5-57B2-471F-9263-57CAFA5ACBD5}"/>
              </a:ext>
            </a:extLst>
          </p:cNvPr>
          <p:cNvSpPr txBox="1"/>
          <p:nvPr/>
        </p:nvSpPr>
        <p:spPr>
          <a:xfrm>
            <a:off x="3235888" y="1607616"/>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TextBox 9">
            <a:extLst>
              <a:ext uri="{FF2B5EF4-FFF2-40B4-BE49-F238E27FC236}">
                <a16:creationId xmlns:a16="http://schemas.microsoft.com/office/drawing/2014/main" id="{F3205EE6-98CB-4A77-AA66-54EF2092E0D5}"/>
              </a:ext>
            </a:extLst>
          </p:cNvPr>
          <p:cNvSpPr txBox="1"/>
          <p:nvPr/>
        </p:nvSpPr>
        <p:spPr>
          <a:xfrm>
            <a:off x="6149202" y="16076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TextBox 11">
            <a:extLst>
              <a:ext uri="{FF2B5EF4-FFF2-40B4-BE49-F238E27FC236}">
                <a16:creationId xmlns:a16="http://schemas.microsoft.com/office/drawing/2014/main" id="{7D144270-4549-461C-A921-302325B6B9C8}"/>
              </a:ext>
            </a:extLst>
          </p:cNvPr>
          <p:cNvSpPr txBox="1"/>
          <p:nvPr/>
        </p:nvSpPr>
        <p:spPr>
          <a:xfrm>
            <a:off x="9144822" y="1607616"/>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278291" y="443104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TextBox 15">
            <a:extLst>
              <a:ext uri="{FF2B5EF4-FFF2-40B4-BE49-F238E27FC236}">
                <a16:creationId xmlns:a16="http://schemas.microsoft.com/office/drawing/2014/main" id="{C9E28DC9-1867-49BB-9DF9-B1A26B23E685}"/>
              </a:ext>
            </a:extLst>
          </p:cNvPr>
          <p:cNvSpPr txBox="1"/>
          <p:nvPr/>
        </p:nvSpPr>
        <p:spPr>
          <a:xfrm>
            <a:off x="3210086" y="4420773"/>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74343699-3524-46F0-9E8A-573FD36B094D}"/>
              </a:ext>
            </a:extLst>
          </p:cNvPr>
          <p:cNvSpPr txBox="1"/>
          <p:nvPr/>
        </p:nvSpPr>
        <p:spPr>
          <a:xfrm>
            <a:off x="6149202" y="4420773"/>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9135230" y="4400502"/>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Tree>
    <p:extLst>
      <p:ext uri="{BB962C8B-B14F-4D97-AF65-F5344CB8AC3E}">
        <p14:creationId xmlns:p14="http://schemas.microsoft.com/office/powerpoint/2010/main" val="21837372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9317234" cy="954107"/>
          </a:xfrm>
          <a:prstGeom prst="rect">
            <a:avLst/>
          </a:prstGeom>
          <a:noFill/>
        </p:spPr>
        <p:txBody>
          <a:bodyPr wrap="square" lIns="91440" tIns="45720" rIns="91440" bIns="45720" rtlCol="0" anchor="t">
            <a:spAutoFit/>
          </a:bodyPr>
          <a:lstStyle/>
          <a:p>
            <a:r>
              <a:rPr lang="en-US" sz="2800" b="1">
                <a:solidFill>
                  <a:schemeClr val="bg1"/>
                </a:solidFill>
              </a:rPr>
              <a:t>Metro Vision -</a:t>
            </a:r>
            <a:br>
              <a:rPr lang="en-US" sz="2800" b="1"/>
            </a:br>
            <a:r>
              <a:rPr lang="en-US" sz="2800" b="1">
                <a:solidFill>
                  <a:schemeClr val="bg1"/>
                </a:solidFill>
              </a:rPr>
              <a:t>Regional Zero-Emissions MD/HD Truck Charging Facility/ies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15</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#2:</a:t>
            </a:r>
          </a:p>
          <a:p>
            <a:pPr marR="91440" algn="ctr"/>
            <a:r>
              <a:rPr lang="en-US" sz="4000" b="1">
                <a:ea typeface="Yu Mincho"/>
                <a:cs typeface="Times New Roman"/>
              </a:rPr>
              <a:t> </a:t>
            </a:r>
            <a:r>
              <a:rPr lang="en-US" sz="4000" b="1">
                <a:solidFill>
                  <a:schemeClr val="bg1"/>
                </a:solidFill>
                <a:ea typeface="Yu Mincho"/>
                <a:cs typeface="Times New Roman"/>
              </a:rPr>
              <a:t>Focus Group</a:t>
            </a:r>
            <a:r>
              <a:rPr lang="en-US" sz="4000" b="1">
                <a:solidFill>
                  <a:schemeClr val="bg1"/>
                </a:solidFill>
                <a:effectLst/>
                <a:latin typeface="+mn-lt"/>
                <a:ea typeface="Yu Mincho"/>
                <a:cs typeface="Times New Roman"/>
              </a:rPr>
              <a:t> </a:t>
            </a:r>
            <a:r>
              <a:rPr lang="en-US" sz="4000" b="1">
                <a:solidFill>
                  <a:schemeClr val="bg1"/>
                </a:solidFill>
                <a:ea typeface="Yu Mincho"/>
                <a:cs typeface="Times New Roman"/>
              </a:rPr>
              <a:t>Recaps</a:t>
            </a:r>
            <a:endParaRPr lang="en-US" sz="4000" b="1">
              <a:solidFill>
                <a:schemeClr val="bg1"/>
              </a:solidFill>
              <a:effectLst/>
              <a:latin typeface="+mn-lt"/>
              <a:ea typeface="Yu Mincho"/>
              <a:cs typeface="Times New Roman"/>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3805815" y="3286711"/>
            <a:ext cx="4901555" cy="1384995"/>
          </a:xfrm>
          <a:prstGeom prst="rect">
            <a:avLst/>
          </a:prstGeom>
          <a:noFill/>
        </p:spPr>
        <p:txBody>
          <a:bodyPr wrap="square" lIns="91440" tIns="45720" rIns="91440" bIns="45720" rtlCol="0" anchor="t">
            <a:spAutoFit/>
          </a:bodyPr>
          <a:lstStyle/>
          <a:p>
            <a:pPr marL="285750" indent="-285750">
              <a:buFont typeface="Arial"/>
              <a:buChar char="•"/>
            </a:pPr>
            <a:r>
              <a:rPr lang="en-US" sz="1600" b="1">
                <a:solidFill>
                  <a:schemeClr val="bg1"/>
                </a:solidFill>
                <a:cs typeface="Calibri"/>
              </a:rPr>
              <a:t>Industry</a:t>
            </a:r>
            <a:r>
              <a:rPr lang="en-US" sz="1600" b="1">
                <a:solidFill>
                  <a:schemeClr val="bg1"/>
                </a:solidFill>
              </a:rPr>
              <a:t> &amp; Infrastructure Needs Focus Group Recap</a:t>
            </a:r>
            <a:endParaRPr lang="en-US" sz="1600" b="1">
              <a:solidFill>
                <a:schemeClr val="bg1"/>
              </a:solidFill>
              <a:cs typeface="Calibri"/>
            </a:endParaRPr>
          </a:p>
          <a:p>
            <a:pPr marL="285750" indent="-285750">
              <a:buFont typeface="Arial"/>
              <a:buChar char="•"/>
            </a:pPr>
            <a:r>
              <a:rPr lang="en-US" sz="1600" b="1">
                <a:solidFill>
                  <a:schemeClr val="bg1"/>
                </a:solidFill>
                <a:ea typeface="Yu Mincho"/>
                <a:cs typeface="Calibri"/>
              </a:rPr>
              <a:t>Community Needs Focus Group Recap</a:t>
            </a:r>
          </a:p>
          <a:p>
            <a:pPr marL="400050" marR="91440" lvl="0" indent="-223520">
              <a:buAutoNum type="romanLcPeriod"/>
            </a:pPr>
            <a:endParaRPr lang="en-US" sz="1600" b="1" kern="1200">
              <a:solidFill>
                <a:schemeClr val="bg1"/>
              </a:solidFill>
              <a:effectLst/>
              <a:latin typeface="+mn-lt"/>
              <a:ea typeface="Yu Mincho"/>
              <a:cs typeface="Arial"/>
            </a:endParaRPr>
          </a:p>
          <a:p>
            <a:pPr defTabSz="914400">
              <a:defRPr/>
            </a:pPr>
            <a:endParaRPr lang="en-US" b="1">
              <a:solidFill>
                <a:schemeClr val="bg1"/>
              </a:solidFill>
              <a:ea typeface="Yu Mincho"/>
              <a:cs typeface="Calibri"/>
            </a:endParaRPr>
          </a:p>
          <a:p>
            <a:pPr lvl="0" algn="l" defTabSz="914400" rtl="0" eaLnBrk="1" fontAlgn="auto" latinLnBrk="0" hangingPunct="1">
              <a:lnSpc>
                <a:spcPct val="100000"/>
              </a:lnSpc>
              <a:spcBef>
                <a:spcPts val="0"/>
              </a:spcBef>
              <a:spcAft>
                <a:spcPts val="0"/>
              </a:spcAft>
              <a:buClrTx/>
              <a:buSzTx/>
              <a:defRPr/>
            </a:pPr>
            <a:endParaRPr lang="en-US" b="1" kern="1200">
              <a:solidFill>
                <a:srgbClr val="000000"/>
              </a:solidFill>
              <a:effectLst/>
              <a:latin typeface="+mn-lt"/>
              <a:ea typeface="Yu Mincho"/>
              <a:cs typeface="Calibri" panose="020F0502020204030204"/>
            </a:endParaRPr>
          </a:p>
        </p:txBody>
      </p:sp>
      <p:pic>
        <p:nvPicPr>
          <p:cNvPr id="1026" name="Picture 2">
            <a:extLst>
              <a:ext uri="{FF2B5EF4-FFF2-40B4-BE49-F238E27FC236}">
                <a16:creationId xmlns:a16="http://schemas.microsoft.com/office/drawing/2014/main" id="{9E799D38-FE63-E6E0-2BDA-5302C904E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7719" y="6172703"/>
            <a:ext cx="529890" cy="520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141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17</a:t>
            </a:fld>
            <a:endParaRPr lang="en-US"/>
          </a:p>
        </p:txBody>
      </p:sp>
      <p:sp>
        <p:nvSpPr>
          <p:cNvPr id="8" name="Title 7">
            <a:extLst>
              <a:ext uri="{FF2B5EF4-FFF2-40B4-BE49-F238E27FC236}">
                <a16:creationId xmlns:a16="http://schemas.microsoft.com/office/drawing/2014/main" id="{7D83032F-EDF4-1F02-EC1B-B114171B38C0}"/>
              </a:ext>
            </a:extLst>
          </p:cNvPr>
          <p:cNvSpPr>
            <a:spLocks noGrp="1"/>
          </p:cNvSpPr>
          <p:nvPr>
            <p:ph type="title"/>
          </p:nvPr>
        </p:nvSpPr>
        <p:spPr/>
        <p:txBody>
          <a:bodyPr/>
          <a:lstStyle/>
          <a:p>
            <a:r>
              <a:rPr lang="en-US"/>
              <a:t>Focus Group Co-host</a:t>
            </a:r>
          </a:p>
        </p:txBody>
      </p:sp>
      <p:sp>
        <p:nvSpPr>
          <p:cNvPr id="3" name="TextBox 2">
            <a:extLst>
              <a:ext uri="{FF2B5EF4-FFF2-40B4-BE49-F238E27FC236}">
                <a16:creationId xmlns:a16="http://schemas.microsoft.com/office/drawing/2014/main" id="{3C348A57-3591-372E-7493-1B60CC096F04}"/>
              </a:ext>
            </a:extLst>
          </p:cNvPr>
          <p:cNvSpPr txBox="1"/>
          <p:nvPr/>
        </p:nvSpPr>
        <p:spPr>
          <a:xfrm>
            <a:off x="5145851" y="2737555"/>
            <a:ext cx="5998399" cy="16619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Jack Symington</a:t>
            </a:r>
            <a:endParaRPr lang="en-US" sz="2800" b="1">
              <a:ea typeface="+mn-lt"/>
              <a:cs typeface="+mn-lt"/>
            </a:endParaRPr>
          </a:p>
          <a:p>
            <a:r>
              <a:rPr lang="en-US" sz="2800">
                <a:cs typeface="Calibri"/>
              </a:rPr>
              <a:t>Senior Program Manager</a:t>
            </a:r>
            <a:endParaRPr lang="en-US" sz="2800">
              <a:ea typeface="+mn-lt"/>
              <a:cs typeface="+mn-lt"/>
            </a:endParaRPr>
          </a:p>
          <a:p>
            <a:r>
              <a:rPr lang="en-US" sz="2800">
                <a:cs typeface="Calibri"/>
              </a:rPr>
              <a:t>Los Angeles Cleantech Incubator</a:t>
            </a:r>
            <a:endParaRPr lang="en-US" sz="2800">
              <a:ea typeface="+mn-lt"/>
              <a:cs typeface="+mn-lt"/>
            </a:endParaRPr>
          </a:p>
          <a:p>
            <a:pPr algn="l"/>
            <a:endParaRPr lang="en-US">
              <a:solidFill>
                <a:srgbClr val="0000FF"/>
              </a:solidFill>
              <a:cs typeface="Calibri"/>
            </a:endParaRPr>
          </a:p>
        </p:txBody>
      </p:sp>
      <p:pic>
        <p:nvPicPr>
          <p:cNvPr id="1026" name="Picture 2" descr="Jack Symington - LACI">
            <a:extLst>
              <a:ext uri="{FF2B5EF4-FFF2-40B4-BE49-F238E27FC236}">
                <a16:creationId xmlns:a16="http://schemas.microsoft.com/office/drawing/2014/main" id="{1E1A83FB-9C91-44BA-3589-3F722731F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515" y="2215844"/>
            <a:ext cx="2424269" cy="2424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504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485661" cy="429145"/>
          </a:xfrm>
        </p:spPr>
        <p:txBody>
          <a:bodyPr/>
          <a:lstStyle/>
          <a:p>
            <a:r>
              <a:rPr lang="en-US"/>
              <a:t>Focus Group Overview</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194174"/>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Calibri" panose="020F0502020204030204"/>
                <a:cs typeface="Calibri"/>
              </a:rPr>
              <a:t>Metro co-hosted two Focus Groups with the Los Angeles Cleantech Incubator (LACI) to discuss Metro's Vision for one or more Regional Charging Facilities that meet the needs of Industry, Infrastructure, and Community:</a:t>
            </a:r>
          </a:p>
          <a:p>
            <a:pPr lvl="1"/>
            <a:r>
              <a:rPr lang="en-US" sz="2400">
                <a:ea typeface="Calibri" panose="020F0502020204030204"/>
                <a:cs typeface="Calibri"/>
              </a:rPr>
              <a:t>Industry &amp; Infrastructure Needs – January 31, 2023</a:t>
            </a:r>
          </a:p>
          <a:p>
            <a:pPr lvl="1"/>
            <a:r>
              <a:rPr lang="en-US" sz="2400">
                <a:ea typeface="Calibri" panose="020F0502020204030204"/>
                <a:cs typeface="Calibri"/>
              </a:rPr>
              <a:t>Community Needs – February 8, 2023</a:t>
            </a:r>
          </a:p>
          <a:p>
            <a:pPr lvl="1"/>
            <a:endParaRPr lang="en-US" sz="2400">
              <a:ea typeface="Calibri" panose="020F0502020204030204"/>
              <a:cs typeface="Calibri"/>
            </a:endParaRPr>
          </a:p>
          <a:p>
            <a:pPr>
              <a:buFont typeface="System Font Regular" panose="020B0604020202020204" pitchFamily="34" charset="0"/>
              <a:buChar char="&gt;"/>
            </a:pPr>
            <a:r>
              <a:rPr lang="en-US" sz="2400">
                <a:ea typeface="Calibri" panose="020F0502020204030204"/>
                <a:cs typeface="Calibri"/>
              </a:rPr>
              <a:t>Discussion topics:</a:t>
            </a:r>
          </a:p>
          <a:p>
            <a:pPr lvl="1"/>
            <a:r>
              <a:rPr lang="en-US" sz="2400">
                <a:ea typeface="Calibri" panose="020F0502020204030204"/>
                <a:cs typeface="Calibri"/>
              </a:rPr>
              <a:t>Operational Fit</a:t>
            </a:r>
          </a:p>
          <a:p>
            <a:pPr lvl="1"/>
            <a:r>
              <a:rPr lang="en-US" sz="2400">
                <a:ea typeface="Calibri" panose="020F0502020204030204"/>
                <a:cs typeface="Calibri"/>
              </a:rPr>
              <a:t>Energy Needs</a:t>
            </a:r>
          </a:p>
          <a:p>
            <a:pPr lvl="1"/>
            <a:r>
              <a:rPr lang="en-US" sz="2400">
                <a:ea typeface="Calibri" panose="020F0502020204030204"/>
                <a:cs typeface="Calibri"/>
              </a:rPr>
              <a:t>Location Priorities</a:t>
            </a:r>
          </a:p>
          <a:p>
            <a:pPr lvl="1"/>
            <a:r>
              <a:rPr lang="en-US" sz="2400">
                <a:ea typeface="Calibri" panose="020F0502020204030204"/>
                <a:cs typeface="Calibri"/>
              </a:rPr>
              <a:t>Community Engagement</a:t>
            </a:r>
          </a:p>
          <a:p>
            <a:pPr lvl="1"/>
            <a:r>
              <a:rPr lang="en-US" sz="2400">
                <a:ea typeface="Calibri" panose="020F0502020204030204"/>
                <a:cs typeface="Calibri"/>
              </a:rPr>
              <a:t>Safety Measures</a:t>
            </a: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1205870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4656" y="129194"/>
            <a:ext cx="9227127" cy="756285"/>
          </a:xfrm>
        </p:spPr>
        <p:txBody>
          <a:bodyPr/>
          <a:lstStyle/>
          <a:p>
            <a:r>
              <a:rPr lang="en-US" sz="2800">
                <a:cs typeface="Calibri"/>
              </a:rPr>
              <a:t>Industry &amp; Infrastructure Needs Focus Group Participants</a:t>
            </a:r>
            <a:endParaRPr lang="en-US" sz="2800">
              <a:ea typeface="Calibri"/>
              <a:cs typeface="Calibri"/>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19</a:t>
            </a:fld>
            <a:endParaRPr lang="en-US"/>
          </a:p>
        </p:txBody>
      </p:sp>
      <p:graphicFrame>
        <p:nvGraphicFramePr>
          <p:cNvPr id="12" name="Table 11">
            <a:extLst>
              <a:ext uri="{FF2B5EF4-FFF2-40B4-BE49-F238E27FC236}">
                <a16:creationId xmlns:a16="http://schemas.microsoft.com/office/drawing/2014/main" id="{AC59C213-91AC-BD99-B6A5-FE796E01E033}"/>
              </a:ext>
            </a:extLst>
          </p:cNvPr>
          <p:cNvGraphicFramePr>
            <a:graphicFrameLocks noGrp="1"/>
          </p:cNvGraphicFramePr>
          <p:nvPr>
            <p:extLst>
              <p:ext uri="{D42A27DB-BD31-4B8C-83A1-F6EECF244321}">
                <p14:modId xmlns:p14="http://schemas.microsoft.com/office/powerpoint/2010/main" val="3719420420"/>
              </p:ext>
            </p:extLst>
          </p:nvPr>
        </p:nvGraphicFramePr>
        <p:xfrm>
          <a:off x="221040" y="1009214"/>
          <a:ext cx="5749645" cy="4091390"/>
        </p:xfrm>
        <a:graphic>
          <a:graphicData uri="http://schemas.openxmlformats.org/drawingml/2006/table">
            <a:tbl>
              <a:tblPr firstRow="1" bandRow="1">
                <a:tableStyleId>{5C22544A-7EE6-4342-B048-85BDC9FD1C3A}</a:tableStyleId>
              </a:tblPr>
              <a:tblGrid>
                <a:gridCol w="2473900">
                  <a:extLst>
                    <a:ext uri="{9D8B030D-6E8A-4147-A177-3AD203B41FA5}">
                      <a16:colId xmlns:a16="http://schemas.microsoft.com/office/drawing/2014/main" val="312376986"/>
                    </a:ext>
                  </a:extLst>
                </a:gridCol>
                <a:gridCol w="3275745">
                  <a:extLst>
                    <a:ext uri="{9D8B030D-6E8A-4147-A177-3AD203B41FA5}">
                      <a16:colId xmlns:a16="http://schemas.microsoft.com/office/drawing/2014/main" val="3904227279"/>
                    </a:ext>
                  </a:extLst>
                </a:gridCol>
              </a:tblGrid>
              <a:tr h="308255">
                <a:tc gridSpan="2">
                  <a:txBody>
                    <a:bodyPr/>
                    <a:lstStyle/>
                    <a:p>
                      <a:pPr algn="ctr"/>
                      <a:r>
                        <a:rPr lang="en-US">
                          <a:effectLst/>
                        </a:rPr>
                        <a:t>INDUSTRY</a:t>
                      </a:r>
                    </a:p>
                  </a:txBody>
                  <a:tcPr marL="0" marR="0" marT="0" marB="0" anchor="ctr"/>
                </a:tc>
                <a:tc hMerge="1">
                  <a:txBody>
                    <a:bodyPr/>
                    <a:lstStyle/>
                    <a:p>
                      <a:endParaRPr lang="en-US"/>
                    </a:p>
                  </a:txBody>
                  <a:tcPr/>
                </a:tc>
                <a:extLst>
                  <a:ext uri="{0D108BD9-81ED-4DB2-BD59-A6C34878D82A}">
                    <a16:rowId xmlns:a16="http://schemas.microsoft.com/office/drawing/2014/main" val="1499883344"/>
                  </a:ext>
                </a:extLst>
              </a:tr>
              <a:tr h="252209">
                <a:tc>
                  <a:txBody>
                    <a:bodyPr/>
                    <a:lstStyle/>
                    <a:p>
                      <a:pPr algn="l"/>
                      <a:r>
                        <a:rPr lang="en-US" sz="1400" b="1">
                          <a:effectLst/>
                        </a:rPr>
                        <a:t>Name</a:t>
                      </a:r>
                    </a:p>
                  </a:txBody>
                  <a:tcPr marL="0" marR="0" marT="0" marB="0" anchor="ctr"/>
                </a:tc>
                <a:tc>
                  <a:txBody>
                    <a:bodyPr/>
                    <a:lstStyle/>
                    <a:p>
                      <a:pPr algn="l"/>
                      <a:r>
                        <a:rPr lang="en-US" sz="1400" b="1"/>
                        <a:t>Organization</a:t>
                      </a:r>
                    </a:p>
                  </a:txBody>
                  <a:tcPr marL="0" marR="0" marT="0" marB="0" anchor="ctr"/>
                </a:tc>
                <a:extLst>
                  <a:ext uri="{0D108BD9-81ED-4DB2-BD59-A6C34878D82A}">
                    <a16:rowId xmlns:a16="http://schemas.microsoft.com/office/drawing/2014/main" val="2515141882"/>
                  </a:ext>
                </a:extLst>
              </a:tr>
              <a:tr h="252209">
                <a:tc>
                  <a:txBody>
                    <a:bodyPr/>
                    <a:lstStyle/>
                    <a:p>
                      <a:r>
                        <a:rPr lang="en-US" sz="1400">
                          <a:effectLst/>
                        </a:rPr>
                        <a:t>Ian Hostetler</a:t>
                      </a:r>
                    </a:p>
                  </a:txBody>
                  <a:tcPr marL="0" marR="0" marT="0" marB="0" anchor="ctr"/>
                </a:tc>
                <a:tc>
                  <a:txBody>
                    <a:bodyPr/>
                    <a:lstStyle/>
                    <a:p>
                      <a:r>
                        <a:rPr lang="en-US" sz="1400">
                          <a:effectLst/>
                        </a:rPr>
                        <a:t>Electrify America</a:t>
                      </a:r>
                    </a:p>
                  </a:txBody>
                  <a:tcPr marL="0" marR="0" marT="0" marB="0" anchor="ctr"/>
                </a:tc>
                <a:extLst>
                  <a:ext uri="{0D108BD9-81ED-4DB2-BD59-A6C34878D82A}">
                    <a16:rowId xmlns:a16="http://schemas.microsoft.com/office/drawing/2014/main" val="3511120065"/>
                  </a:ext>
                </a:extLst>
              </a:tr>
              <a:tr h="252209">
                <a:tc>
                  <a:txBody>
                    <a:bodyPr/>
                    <a:lstStyle/>
                    <a:p>
                      <a:pPr lvl="0">
                        <a:buNone/>
                      </a:pPr>
                      <a:r>
                        <a:rPr lang="en-US" sz="1400">
                          <a:effectLst/>
                        </a:rPr>
                        <a:t>Thorsten Fischer</a:t>
                      </a:r>
                    </a:p>
                  </a:txBody>
                  <a:tcPr marL="0" marR="0" marT="0" marB="0" anchor="ctr"/>
                </a:tc>
                <a:tc>
                  <a:txBody>
                    <a:bodyPr/>
                    <a:lstStyle/>
                    <a:p>
                      <a:pPr lvl="0">
                        <a:buNone/>
                      </a:pPr>
                      <a:r>
                        <a:rPr lang="en-US" sz="1400"/>
                        <a:t>Daimler</a:t>
                      </a:r>
                    </a:p>
                  </a:txBody>
                  <a:tcPr marL="0" marR="0" marT="0" marB="0" anchor="ctr"/>
                </a:tc>
                <a:extLst>
                  <a:ext uri="{0D108BD9-81ED-4DB2-BD59-A6C34878D82A}">
                    <a16:rowId xmlns:a16="http://schemas.microsoft.com/office/drawing/2014/main" val="1143884829"/>
                  </a:ext>
                </a:extLst>
              </a:tr>
              <a:tr h="252209">
                <a:tc>
                  <a:txBody>
                    <a:bodyPr/>
                    <a:lstStyle/>
                    <a:p>
                      <a:pPr lvl="0">
                        <a:buNone/>
                      </a:pPr>
                      <a:r>
                        <a:rPr lang="en-US" sz="1400">
                          <a:effectLst/>
                        </a:rPr>
                        <a:t>Will Mitchell</a:t>
                      </a:r>
                    </a:p>
                  </a:txBody>
                  <a:tcPr marL="0" marR="0" marT="0" marB="0" anchor="ctr"/>
                </a:tc>
                <a:tc>
                  <a:txBody>
                    <a:bodyPr/>
                    <a:lstStyle/>
                    <a:p>
                      <a:pPr lvl="0">
                        <a:buNone/>
                      </a:pPr>
                      <a:r>
                        <a:rPr lang="en-US" sz="1400"/>
                        <a:t>Forum Mobility</a:t>
                      </a:r>
                    </a:p>
                  </a:txBody>
                  <a:tcPr marL="0" marR="0" marT="0" marB="0" anchor="ctr"/>
                </a:tc>
                <a:extLst>
                  <a:ext uri="{0D108BD9-81ED-4DB2-BD59-A6C34878D82A}">
                    <a16:rowId xmlns:a16="http://schemas.microsoft.com/office/drawing/2014/main" val="2930976840"/>
                  </a:ext>
                </a:extLst>
              </a:tr>
              <a:tr h="252209">
                <a:tc>
                  <a:txBody>
                    <a:bodyPr/>
                    <a:lstStyle/>
                    <a:p>
                      <a:r>
                        <a:rPr lang="en-US" sz="1400">
                          <a:effectLst/>
                        </a:rPr>
                        <a:t>JoAnne Golden</a:t>
                      </a:r>
                    </a:p>
                  </a:txBody>
                  <a:tcPr marL="0" marR="0" marT="0" marB="0" anchor="ctr"/>
                </a:tc>
                <a:tc>
                  <a:txBody>
                    <a:bodyPr/>
                    <a:lstStyle/>
                    <a:p>
                      <a:r>
                        <a:rPr lang="en-US" sz="1400"/>
                        <a:t>GNA</a:t>
                      </a:r>
                    </a:p>
                  </a:txBody>
                  <a:tcPr marL="0" marR="0" marT="0" marB="0" anchor="ctr"/>
                </a:tc>
                <a:extLst>
                  <a:ext uri="{0D108BD9-81ED-4DB2-BD59-A6C34878D82A}">
                    <a16:rowId xmlns:a16="http://schemas.microsoft.com/office/drawing/2014/main" val="2329666549"/>
                  </a:ext>
                </a:extLst>
              </a:tr>
              <a:tr h="252209">
                <a:tc>
                  <a:txBody>
                    <a:bodyPr/>
                    <a:lstStyle/>
                    <a:p>
                      <a:pPr lvl="0">
                        <a:buNone/>
                      </a:pPr>
                      <a:r>
                        <a:rPr lang="en-US" sz="1400">
                          <a:effectLst/>
                        </a:rPr>
                        <a:t>Ty Cratic</a:t>
                      </a:r>
                    </a:p>
                  </a:txBody>
                  <a:tcPr marL="0" marR="0" marT="0" marB="0" anchor="ctr"/>
                </a:tc>
                <a:tc>
                  <a:txBody>
                    <a:bodyPr/>
                    <a:lstStyle/>
                    <a:p>
                      <a:pPr lvl="0">
                        <a:buNone/>
                      </a:pPr>
                      <a:r>
                        <a:rPr lang="en-US" sz="1400"/>
                        <a:t>GNA</a:t>
                      </a:r>
                    </a:p>
                  </a:txBody>
                  <a:tcPr marL="0" marR="0" marT="0" marB="0" anchor="ctr"/>
                </a:tc>
                <a:extLst>
                  <a:ext uri="{0D108BD9-81ED-4DB2-BD59-A6C34878D82A}">
                    <a16:rowId xmlns:a16="http://schemas.microsoft.com/office/drawing/2014/main" val="609348788"/>
                  </a:ext>
                </a:extLst>
              </a:tr>
              <a:tr h="252209">
                <a:tc>
                  <a:txBody>
                    <a:bodyPr/>
                    <a:lstStyle/>
                    <a:p>
                      <a:r>
                        <a:rPr lang="en-US" sz="1400">
                          <a:effectLst/>
                        </a:rPr>
                        <a:t>Matt Schrap</a:t>
                      </a:r>
                    </a:p>
                  </a:txBody>
                  <a:tcPr marL="0" marR="0" marT="0" marB="0" anchor="ctr"/>
                </a:tc>
                <a:tc>
                  <a:txBody>
                    <a:bodyPr/>
                    <a:lstStyle/>
                    <a:p>
                      <a:r>
                        <a:rPr lang="en-US" sz="1400">
                          <a:effectLst/>
                        </a:rPr>
                        <a:t>Harbor Trucking Association</a:t>
                      </a:r>
                    </a:p>
                  </a:txBody>
                  <a:tcPr marL="0" marR="0" marT="0" marB="0" anchor="ctr"/>
                </a:tc>
                <a:extLst>
                  <a:ext uri="{0D108BD9-81ED-4DB2-BD59-A6C34878D82A}">
                    <a16:rowId xmlns:a16="http://schemas.microsoft.com/office/drawing/2014/main" val="4126122713"/>
                  </a:ext>
                </a:extLst>
              </a:tr>
              <a:tr h="252209">
                <a:tc>
                  <a:txBody>
                    <a:bodyPr/>
                    <a:lstStyle/>
                    <a:p>
                      <a:r>
                        <a:rPr lang="en-US" sz="1400">
                          <a:effectLst/>
                        </a:rPr>
                        <a:t>Katie Cox</a:t>
                      </a:r>
                    </a:p>
                  </a:txBody>
                  <a:tcPr marL="0" marR="0" marT="0" marB="0" anchor="ctr"/>
                </a:tc>
                <a:tc>
                  <a:txBody>
                    <a:bodyPr/>
                    <a:lstStyle/>
                    <a:p>
                      <a:r>
                        <a:rPr lang="en-US" sz="1400">
                          <a:effectLst/>
                        </a:rPr>
                        <a:t>Prologis</a:t>
                      </a:r>
                    </a:p>
                  </a:txBody>
                  <a:tcPr marL="0" marR="0" marT="0" marB="0" anchor="ctr"/>
                </a:tc>
                <a:extLst>
                  <a:ext uri="{0D108BD9-81ED-4DB2-BD59-A6C34878D82A}">
                    <a16:rowId xmlns:a16="http://schemas.microsoft.com/office/drawing/2014/main" val="3048226974"/>
                  </a:ext>
                </a:extLst>
              </a:tr>
              <a:tr h="252209">
                <a:tc>
                  <a:txBody>
                    <a:bodyPr/>
                    <a:lstStyle/>
                    <a:p>
                      <a:pPr lvl="0">
                        <a:buNone/>
                      </a:pPr>
                      <a:r>
                        <a:rPr lang="en-US" sz="1400">
                          <a:effectLst/>
                        </a:rPr>
                        <a:t>JT Steenkamp</a:t>
                      </a:r>
                    </a:p>
                  </a:txBody>
                  <a:tcPr marL="0" marR="0" marT="0" marB="0" anchor="ctr"/>
                </a:tc>
                <a:tc>
                  <a:txBody>
                    <a:bodyPr/>
                    <a:lstStyle/>
                    <a:p>
                      <a:pPr lvl="0">
                        <a:buNone/>
                      </a:pPr>
                      <a:r>
                        <a:rPr lang="en-US" sz="1400">
                          <a:effectLst/>
                        </a:rPr>
                        <a:t>Prologis</a:t>
                      </a:r>
                    </a:p>
                  </a:txBody>
                  <a:tcPr marL="0" marR="0" marT="0" marB="0" anchor="ctr"/>
                </a:tc>
                <a:extLst>
                  <a:ext uri="{0D108BD9-81ED-4DB2-BD59-A6C34878D82A}">
                    <a16:rowId xmlns:a16="http://schemas.microsoft.com/office/drawing/2014/main" val="3738538162"/>
                  </a:ext>
                </a:extLst>
              </a:tr>
              <a:tr h="252209">
                <a:tc>
                  <a:txBody>
                    <a:bodyPr/>
                    <a:lstStyle/>
                    <a:p>
                      <a:r>
                        <a:rPr lang="en-US" sz="1400">
                          <a:effectLst/>
                        </a:rPr>
                        <a:t>Tom Ashley</a:t>
                      </a:r>
                    </a:p>
                  </a:txBody>
                  <a:tcPr marL="0" marR="0" marT="0" marB="0" anchor="ctr"/>
                </a:tc>
                <a:tc>
                  <a:txBody>
                    <a:bodyPr/>
                    <a:lstStyle/>
                    <a:p>
                      <a:r>
                        <a:rPr lang="en-US" sz="1400">
                          <a:effectLst/>
                        </a:rPr>
                        <a:t>Shell Recharge Solutions</a:t>
                      </a:r>
                    </a:p>
                  </a:txBody>
                  <a:tcPr marL="0" marR="0" marT="0" marB="0" anchor="ctr"/>
                </a:tc>
                <a:extLst>
                  <a:ext uri="{0D108BD9-81ED-4DB2-BD59-A6C34878D82A}">
                    <a16:rowId xmlns:a16="http://schemas.microsoft.com/office/drawing/2014/main" val="4231709123"/>
                  </a:ext>
                </a:extLst>
              </a:tr>
              <a:tr h="252209">
                <a:tc>
                  <a:txBody>
                    <a:bodyPr/>
                    <a:lstStyle/>
                    <a:p>
                      <a:pPr lvl="0">
                        <a:buNone/>
                      </a:pPr>
                      <a:r>
                        <a:rPr lang="en-US" sz="1400">
                          <a:effectLst/>
                        </a:rPr>
                        <a:t>Tony Williamson</a:t>
                      </a:r>
                    </a:p>
                  </a:txBody>
                  <a:tcPr marL="0" marR="0" marT="0" marB="0" anchor="ctr"/>
                </a:tc>
                <a:tc>
                  <a:txBody>
                    <a:bodyPr/>
                    <a:lstStyle/>
                    <a:p>
                      <a:pPr lvl="0">
                        <a:buNone/>
                      </a:pPr>
                      <a:r>
                        <a:rPr lang="en-US" sz="1400">
                          <a:effectLst/>
                        </a:rPr>
                        <a:t>Total Transportation Services, Inc. (TTSI)</a:t>
                      </a:r>
                    </a:p>
                  </a:txBody>
                  <a:tcPr marL="0" marR="0" marT="0" marB="0" anchor="ctr"/>
                </a:tc>
                <a:extLst>
                  <a:ext uri="{0D108BD9-81ED-4DB2-BD59-A6C34878D82A}">
                    <a16:rowId xmlns:a16="http://schemas.microsoft.com/office/drawing/2014/main" val="3332991382"/>
                  </a:ext>
                </a:extLst>
              </a:tr>
              <a:tr h="252209">
                <a:tc>
                  <a:txBody>
                    <a:bodyPr/>
                    <a:lstStyle/>
                    <a:p>
                      <a:pPr lvl="0">
                        <a:buNone/>
                      </a:pPr>
                      <a:r>
                        <a:rPr lang="en-US" sz="1400">
                          <a:effectLst/>
                        </a:rPr>
                        <a:t>Aravind Kailas</a:t>
                      </a:r>
                    </a:p>
                  </a:txBody>
                  <a:tcPr marL="0" marR="0" marT="0" marB="0" anchor="ctr"/>
                </a:tc>
                <a:tc>
                  <a:txBody>
                    <a:bodyPr/>
                    <a:lstStyle/>
                    <a:p>
                      <a:pPr lvl="0">
                        <a:buNone/>
                      </a:pPr>
                      <a:r>
                        <a:rPr lang="en-US" sz="1400">
                          <a:effectLst/>
                        </a:rPr>
                        <a:t>Volvo</a:t>
                      </a:r>
                    </a:p>
                  </a:txBody>
                  <a:tcPr marL="0" marR="0" marT="0" marB="0" anchor="ctr"/>
                </a:tc>
                <a:extLst>
                  <a:ext uri="{0D108BD9-81ED-4DB2-BD59-A6C34878D82A}">
                    <a16:rowId xmlns:a16="http://schemas.microsoft.com/office/drawing/2014/main" val="1547768796"/>
                  </a:ext>
                </a:extLst>
              </a:tr>
              <a:tr h="252209">
                <a:tc>
                  <a:txBody>
                    <a:bodyPr/>
                    <a:lstStyle/>
                    <a:p>
                      <a:pPr lvl="0">
                        <a:buNone/>
                      </a:pPr>
                      <a:r>
                        <a:rPr lang="en-US" sz="1400">
                          <a:effectLst/>
                        </a:rPr>
                        <a:t>Michael Ippoliti</a:t>
                      </a:r>
                    </a:p>
                  </a:txBody>
                  <a:tcPr marL="0" marR="0" marT="0" marB="0" anchor="ctr"/>
                </a:tc>
                <a:tc>
                  <a:txBody>
                    <a:bodyPr/>
                    <a:lstStyle/>
                    <a:p>
                      <a:pPr lvl="0">
                        <a:buNone/>
                      </a:pPr>
                      <a:r>
                        <a:rPr lang="en-US" sz="1400">
                          <a:effectLst/>
                        </a:rPr>
                        <a:t>Volvo</a:t>
                      </a:r>
                    </a:p>
                  </a:txBody>
                  <a:tcPr marL="0" marR="0" marT="0" marB="0" anchor="ctr"/>
                </a:tc>
                <a:extLst>
                  <a:ext uri="{0D108BD9-81ED-4DB2-BD59-A6C34878D82A}">
                    <a16:rowId xmlns:a16="http://schemas.microsoft.com/office/drawing/2014/main" val="1043245498"/>
                  </a:ext>
                </a:extLst>
              </a:tr>
              <a:tr h="252209">
                <a:tc>
                  <a:txBody>
                    <a:bodyPr/>
                    <a:lstStyle/>
                    <a:p>
                      <a:r>
                        <a:rPr lang="en-US" sz="1400">
                          <a:effectLst/>
                        </a:rPr>
                        <a:t>Rustam Kocher</a:t>
                      </a:r>
                    </a:p>
                  </a:txBody>
                  <a:tcPr marL="0" marR="0" marT="0" marB="0" anchor="ctr"/>
                </a:tc>
                <a:tc>
                  <a:txBody>
                    <a:bodyPr/>
                    <a:lstStyle/>
                    <a:p>
                      <a:r>
                        <a:rPr lang="en-US" sz="1400">
                          <a:effectLst/>
                        </a:rPr>
                        <a:t>WattEV</a:t>
                      </a:r>
                    </a:p>
                  </a:txBody>
                  <a:tcPr marL="0" marR="0" marT="0" marB="0" anchor="ctr"/>
                </a:tc>
                <a:extLst>
                  <a:ext uri="{0D108BD9-81ED-4DB2-BD59-A6C34878D82A}">
                    <a16:rowId xmlns:a16="http://schemas.microsoft.com/office/drawing/2014/main" val="475835688"/>
                  </a:ext>
                </a:extLst>
              </a:tr>
              <a:tr h="252209">
                <a:tc>
                  <a:txBody>
                    <a:bodyPr/>
                    <a:lstStyle/>
                    <a:p>
                      <a:r>
                        <a:rPr lang="en-US" sz="1400">
                          <a:effectLst/>
                        </a:rPr>
                        <a:t>Salim Youssefzadeh</a:t>
                      </a:r>
                    </a:p>
                  </a:txBody>
                  <a:tcPr marL="0" marR="0" marT="0" marB="0" anchor="ctr"/>
                </a:tc>
                <a:tc>
                  <a:txBody>
                    <a:bodyPr/>
                    <a:lstStyle/>
                    <a:p>
                      <a:r>
                        <a:rPr lang="en-US" sz="1400"/>
                        <a:t>WattEV</a:t>
                      </a:r>
                    </a:p>
                  </a:txBody>
                  <a:tcPr marL="0" marR="0" marT="0" marB="0" anchor="ctr"/>
                </a:tc>
                <a:extLst>
                  <a:ext uri="{0D108BD9-81ED-4DB2-BD59-A6C34878D82A}">
                    <a16:rowId xmlns:a16="http://schemas.microsoft.com/office/drawing/2014/main" val="648403740"/>
                  </a:ext>
                </a:extLst>
              </a:tr>
            </a:tbl>
          </a:graphicData>
        </a:graphic>
      </p:graphicFrame>
      <p:graphicFrame>
        <p:nvGraphicFramePr>
          <p:cNvPr id="5" name="Table 4">
            <a:extLst>
              <a:ext uri="{FF2B5EF4-FFF2-40B4-BE49-F238E27FC236}">
                <a16:creationId xmlns:a16="http://schemas.microsoft.com/office/drawing/2014/main" id="{0098458B-AECF-02A0-0FC8-E5AEFE97CAC2}"/>
              </a:ext>
            </a:extLst>
          </p:cNvPr>
          <p:cNvGraphicFramePr>
            <a:graphicFrameLocks noGrp="1"/>
          </p:cNvGraphicFramePr>
          <p:nvPr>
            <p:extLst>
              <p:ext uri="{D42A27DB-BD31-4B8C-83A1-F6EECF244321}">
                <p14:modId xmlns:p14="http://schemas.microsoft.com/office/powerpoint/2010/main" val="3655823625"/>
              </p:ext>
            </p:extLst>
          </p:nvPr>
        </p:nvGraphicFramePr>
        <p:xfrm>
          <a:off x="6204989" y="1019381"/>
          <a:ext cx="5766039" cy="1582188"/>
        </p:xfrm>
        <a:graphic>
          <a:graphicData uri="http://schemas.openxmlformats.org/drawingml/2006/table">
            <a:tbl>
              <a:tblPr firstRow="1" bandRow="1">
                <a:tableStyleId>{5C22544A-7EE6-4342-B048-85BDC9FD1C3A}</a:tableStyleId>
              </a:tblPr>
              <a:tblGrid>
                <a:gridCol w="2495281">
                  <a:extLst>
                    <a:ext uri="{9D8B030D-6E8A-4147-A177-3AD203B41FA5}">
                      <a16:colId xmlns:a16="http://schemas.microsoft.com/office/drawing/2014/main" val="312376986"/>
                    </a:ext>
                  </a:extLst>
                </a:gridCol>
                <a:gridCol w="3270758">
                  <a:extLst>
                    <a:ext uri="{9D8B030D-6E8A-4147-A177-3AD203B41FA5}">
                      <a16:colId xmlns:a16="http://schemas.microsoft.com/office/drawing/2014/main" val="3904227279"/>
                    </a:ext>
                  </a:extLst>
                </a:gridCol>
              </a:tblGrid>
              <a:tr h="313587">
                <a:tc gridSpan="2">
                  <a:txBody>
                    <a:bodyPr/>
                    <a:lstStyle/>
                    <a:p>
                      <a:pPr algn="ctr"/>
                      <a:r>
                        <a:rPr lang="en-US">
                          <a:effectLst/>
                        </a:rPr>
                        <a:t>INFRASTRUCTURE</a:t>
                      </a:r>
                    </a:p>
                  </a:txBody>
                  <a:tcPr marL="0" marR="0" marT="0" marB="0" anchor="ctr"/>
                </a:tc>
                <a:tc hMerge="1">
                  <a:txBody>
                    <a:bodyPr/>
                    <a:lstStyle/>
                    <a:p>
                      <a:endParaRPr lang="en-US"/>
                    </a:p>
                  </a:txBody>
                  <a:tcPr/>
                </a:tc>
                <a:extLst>
                  <a:ext uri="{0D108BD9-81ED-4DB2-BD59-A6C34878D82A}">
                    <a16:rowId xmlns:a16="http://schemas.microsoft.com/office/drawing/2014/main" val="1499883344"/>
                  </a:ext>
                </a:extLst>
              </a:tr>
              <a:tr h="242317">
                <a:tc>
                  <a:txBody>
                    <a:bodyPr/>
                    <a:lstStyle/>
                    <a:p>
                      <a:pPr algn="l"/>
                      <a:r>
                        <a:rPr lang="en-US" sz="1400" b="1">
                          <a:effectLst/>
                        </a:rPr>
                        <a:t>Name</a:t>
                      </a:r>
                    </a:p>
                  </a:txBody>
                  <a:tcPr marL="0" marR="0" marT="0" marB="0" anchor="ctr"/>
                </a:tc>
                <a:tc>
                  <a:txBody>
                    <a:bodyPr/>
                    <a:lstStyle/>
                    <a:p>
                      <a:pPr algn="l"/>
                      <a:r>
                        <a:rPr lang="en-US" sz="1400" b="1"/>
                        <a:t>Organization</a:t>
                      </a:r>
                    </a:p>
                  </a:txBody>
                  <a:tcPr marL="0" marR="0" marT="0" marB="0" anchor="ctr"/>
                </a:tc>
                <a:extLst>
                  <a:ext uri="{0D108BD9-81ED-4DB2-BD59-A6C34878D82A}">
                    <a16:rowId xmlns:a16="http://schemas.microsoft.com/office/drawing/2014/main" val="2515141882"/>
                  </a:ext>
                </a:extLst>
              </a:tr>
              <a:tr h="256571">
                <a:tc>
                  <a:txBody>
                    <a:bodyPr/>
                    <a:lstStyle/>
                    <a:p>
                      <a:pPr algn="l" fontAlgn="ctr"/>
                      <a:r>
                        <a:rPr lang="en-US" sz="1400" b="0" i="0" u="none" strike="noStrike">
                          <a:solidFill>
                            <a:srgbClr val="000000"/>
                          </a:solidFill>
                          <a:effectLst/>
                          <a:latin typeface="Calibri"/>
                        </a:rPr>
                        <a:t>Michelle Vater</a:t>
                      </a:r>
                      <a:endParaRPr lang="en-US" sz="14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400" b="0" i="0" u="none" strike="noStrike">
                          <a:solidFill>
                            <a:srgbClr val="000000"/>
                          </a:solidFill>
                          <a:effectLst/>
                          <a:latin typeface="Calibri"/>
                        </a:rPr>
                        <a:t>California Energy Commission</a:t>
                      </a:r>
                    </a:p>
                  </a:txBody>
                  <a:tcPr marL="7620" marR="7620" marT="7620" marB="0" anchor="ctr"/>
                </a:tc>
                <a:extLst>
                  <a:ext uri="{0D108BD9-81ED-4DB2-BD59-A6C34878D82A}">
                    <a16:rowId xmlns:a16="http://schemas.microsoft.com/office/drawing/2014/main" val="2218295318"/>
                  </a:ext>
                </a:extLst>
              </a:tr>
              <a:tr h="256571">
                <a:tc>
                  <a:txBody>
                    <a:bodyPr/>
                    <a:lstStyle/>
                    <a:p>
                      <a:pPr algn="l" fontAlgn="ctr"/>
                      <a:r>
                        <a:rPr lang="en-US" sz="1400" u="none" strike="noStrike">
                          <a:effectLst/>
                        </a:rPr>
                        <a:t>Gregory Sarvas</a:t>
                      </a:r>
                      <a:endParaRPr lang="en-US" sz="14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400" u="none" strike="noStrike">
                          <a:effectLst/>
                        </a:rPr>
                        <a:t>Los Angeles Department of Water &amp; Power</a:t>
                      </a:r>
                      <a:endParaRPr lang="en-US" sz="14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4126122713"/>
                  </a:ext>
                </a:extLst>
              </a:tr>
              <a:tr h="256571">
                <a:tc>
                  <a:txBody>
                    <a:bodyPr/>
                    <a:lstStyle/>
                    <a:p>
                      <a:pPr algn="l" fontAlgn="b"/>
                      <a:r>
                        <a:rPr lang="en-US" sz="1400" u="none" strike="noStrike">
                          <a:effectLst/>
                        </a:rPr>
                        <a:t>Jack Haggenmiller</a:t>
                      </a:r>
                    </a:p>
                  </a:txBody>
                  <a:tcPr marL="7620" marR="7620" marT="7620" marB="0" anchor="b"/>
                </a:tc>
                <a:tc>
                  <a:txBody>
                    <a:bodyPr/>
                    <a:lstStyle/>
                    <a:p>
                      <a:pPr algn="l" fontAlgn="b"/>
                      <a:r>
                        <a:rPr lang="en-US" sz="1400" u="none" strike="noStrike">
                          <a:effectLst/>
                        </a:rPr>
                        <a:t>Southern California Edison</a:t>
                      </a:r>
                    </a:p>
                  </a:txBody>
                  <a:tcPr marL="7620" marR="7620" marT="7620" marB="0" anchor="b"/>
                </a:tc>
                <a:extLst>
                  <a:ext uri="{0D108BD9-81ED-4DB2-BD59-A6C34878D82A}">
                    <a16:rowId xmlns:a16="http://schemas.microsoft.com/office/drawing/2014/main" val="2749221937"/>
                  </a:ext>
                </a:extLst>
              </a:tr>
              <a:tr h="256571">
                <a:tc>
                  <a:txBody>
                    <a:bodyPr/>
                    <a:lstStyle/>
                    <a:p>
                      <a:pPr lvl="0" algn="l">
                        <a:buNone/>
                      </a:pPr>
                      <a:r>
                        <a:rPr lang="en-US" sz="1400" u="none" strike="noStrike">
                          <a:effectLst/>
                        </a:rPr>
                        <a:t>Steven Tilk</a:t>
                      </a:r>
                    </a:p>
                  </a:txBody>
                  <a:tcPr marL="7620" marR="7620" marT="7620" marB="0" anchor="b"/>
                </a:tc>
                <a:tc>
                  <a:txBody>
                    <a:bodyPr/>
                    <a:lstStyle/>
                    <a:p>
                      <a:pPr lvl="0" algn="l">
                        <a:buNone/>
                      </a:pPr>
                      <a:r>
                        <a:rPr lang="en-US" sz="1400" u="none" strike="noStrike">
                          <a:effectLst/>
                        </a:rPr>
                        <a:t>Southern California Edison</a:t>
                      </a:r>
                    </a:p>
                  </a:txBody>
                  <a:tcPr marL="7620" marR="7620" marT="7620" marB="0" anchor="b"/>
                </a:tc>
                <a:extLst>
                  <a:ext uri="{0D108BD9-81ED-4DB2-BD59-A6C34878D82A}">
                    <a16:rowId xmlns:a16="http://schemas.microsoft.com/office/drawing/2014/main" val="2163302456"/>
                  </a:ext>
                </a:extLst>
              </a:tr>
            </a:tbl>
          </a:graphicData>
        </a:graphic>
      </p:graphicFrame>
      <p:graphicFrame>
        <p:nvGraphicFramePr>
          <p:cNvPr id="7" name="Table 6">
            <a:extLst>
              <a:ext uri="{FF2B5EF4-FFF2-40B4-BE49-F238E27FC236}">
                <a16:creationId xmlns:a16="http://schemas.microsoft.com/office/drawing/2014/main" id="{F2C90DBE-44AF-9FF0-07DF-0138454F9354}"/>
              </a:ext>
            </a:extLst>
          </p:cNvPr>
          <p:cNvGraphicFramePr>
            <a:graphicFrameLocks noGrp="1"/>
          </p:cNvGraphicFramePr>
          <p:nvPr>
            <p:extLst>
              <p:ext uri="{D42A27DB-BD31-4B8C-83A1-F6EECF244321}">
                <p14:modId xmlns:p14="http://schemas.microsoft.com/office/powerpoint/2010/main" val="3799387351"/>
              </p:ext>
            </p:extLst>
          </p:nvPr>
        </p:nvGraphicFramePr>
        <p:xfrm>
          <a:off x="6204989" y="2687329"/>
          <a:ext cx="5765971" cy="1098786"/>
        </p:xfrm>
        <a:graphic>
          <a:graphicData uri="http://schemas.openxmlformats.org/drawingml/2006/table">
            <a:tbl>
              <a:tblPr firstRow="1" bandRow="1">
                <a:tableStyleId>{5C22544A-7EE6-4342-B048-85BDC9FD1C3A}</a:tableStyleId>
              </a:tblPr>
              <a:tblGrid>
                <a:gridCol w="2495951">
                  <a:extLst>
                    <a:ext uri="{9D8B030D-6E8A-4147-A177-3AD203B41FA5}">
                      <a16:colId xmlns:a16="http://schemas.microsoft.com/office/drawing/2014/main" val="312376986"/>
                    </a:ext>
                  </a:extLst>
                </a:gridCol>
                <a:gridCol w="3270020">
                  <a:extLst>
                    <a:ext uri="{9D8B030D-6E8A-4147-A177-3AD203B41FA5}">
                      <a16:colId xmlns:a16="http://schemas.microsoft.com/office/drawing/2014/main" val="3904227279"/>
                    </a:ext>
                  </a:extLst>
                </a:gridCol>
              </a:tblGrid>
              <a:tr h="322311">
                <a:tc gridSpan="2">
                  <a:txBody>
                    <a:bodyPr/>
                    <a:lstStyle/>
                    <a:p>
                      <a:pPr algn="ctr"/>
                      <a:r>
                        <a:rPr lang="en-US">
                          <a:effectLst/>
                        </a:rPr>
                        <a:t>PORTS</a:t>
                      </a:r>
                    </a:p>
                  </a:txBody>
                  <a:tcPr marL="0" marR="0" marT="0" marB="0" anchor="ctr"/>
                </a:tc>
                <a:tc hMerge="1">
                  <a:txBody>
                    <a:bodyPr/>
                    <a:lstStyle/>
                    <a:p>
                      <a:endParaRPr lang="en-US"/>
                    </a:p>
                  </a:txBody>
                  <a:tcPr/>
                </a:tc>
                <a:extLst>
                  <a:ext uri="{0D108BD9-81ED-4DB2-BD59-A6C34878D82A}">
                    <a16:rowId xmlns:a16="http://schemas.microsoft.com/office/drawing/2014/main" val="1499883344"/>
                  </a:ext>
                </a:extLst>
              </a:tr>
              <a:tr h="278359">
                <a:tc>
                  <a:txBody>
                    <a:bodyPr/>
                    <a:lstStyle/>
                    <a:p>
                      <a:pPr algn="l"/>
                      <a:r>
                        <a:rPr lang="en-US" sz="1400" b="1">
                          <a:effectLst/>
                        </a:rPr>
                        <a:t>Name</a:t>
                      </a:r>
                    </a:p>
                  </a:txBody>
                  <a:tcPr marL="0" marR="0" marT="0" marB="0" anchor="ctr"/>
                </a:tc>
                <a:tc>
                  <a:txBody>
                    <a:bodyPr/>
                    <a:lstStyle/>
                    <a:p>
                      <a:pPr algn="l"/>
                      <a:r>
                        <a:rPr lang="en-US" sz="1400" b="1"/>
                        <a:t>Organization</a:t>
                      </a:r>
                    </a:p>
                  </a:txBody>
                  <a:tcPr marL="0" marR="0" marT="0" marB="0" anchor="ctr"/>
                </a:tc>
                <a:extLst>
                  <a:ext uri="{0D108BD9-81ED-4DB2-BD59-A6C34878D82A}">
                    <a16:rowId xmlns:a16="http://schemas.microsoft.com/office/drawing/2014/main" val="2515141882"/>
                  </a:ext>
                </a:extLst>
              </a:tr>
              <a:tr h="249058">
                <a:tc>
                  <a:txBody>
                    <a:bodyPr/>
                    <a:lstStyle/>
                    <a:p>
                      <a:pPr algn="l" fontAlgn="ctr"/>
                      <a:r>
                        <a:rPr lang="en-US" sz="1400" u="none" strike="noStrike">
                          <a:effectLst/>
                        </a:rPr>
                        <a:t>Rick Cameron</a:t>
                      </a:r>
                      <a:endParaRPr lang="en-US" sz="1400" b="0" i="0" u="none" strike="noStrike">
                        <a:solidFill>
                          <a:srgbClr val="000000"/>
                        </a:solidFill>
                        <a:effectLst/>
                        <a:latin typeface="Calibri" panose="020F0502020204030204" pitchFamily="34" charset="0"/>
                      </a:endParaRPr>
                    </a:p>
                  </a:txBody>
                  <a:tcPr marL="7620" marR="7620" marT="7620" marB="0" anchor="ctr"/>
                </a:tc>
                <a:tc>
                  <a:txBody>
                    <a:bodyPr/>
                    <a:lstStyle/>
                    <a:p>
                      <a:pPr algn="l" fontAlgn="ctr"/>
                      <a:r>
                        <a:rPr lang="en-US" sz="1400" u="none" strike="noStrike">
                          <a:effectLst/>
                        </a:rPr>
                        <a:t>Port of Long Beach</a:t>
                      </a:r>
                      <a:endParaRPr lang="en-US" sz="14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a16="http://schemas.microsoft.com/office/drawing/2014/main" val="3511120065"/>
                  </a:ext>
                </a:extLst>
              </a:tr>
              <a:tr h="249058">
                <a:tc>
                  <a:txBody>
                    <a:bodyPr/>
                    <a:lstStyle/>
                    <a:p>
                      <a:pPr algn="l" fontAlgn="b"/>
                      <a:r>
                        <a:rPr lang="en-US" sz="1400" u="none" strike="noStrike">
                          <a:effectLst/>
                        </a:rPr>
                        <a:t>Chris Cannon</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algn="l" fontAlgn="b"/>
                      <a:r>
                        <a:rPr lang="en-US" sz="1400" u="none" strike="noStrike">
                          <a:effectLst/>
                        </a:rPr>
                        <a:t>Port of Los Angeles</a:t>
                      </a:r>
                      <a:endParaRPr lang="en-US" sz="1400" b="0" i="0" u="none" strike="noStrike">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329666549"/>
                  </a:ext>
                </a:extLst>
              </a:tr>
            </a:tbl>
          </a:graphicData>
        </a:graphic>
      </p:graphicFrame>
      <p:graphicFrame>
        <p:nvGraphicFramePr>
          <p:cNvPr id="9" name="Table 8">
            <a:extLst>
              <a:ext uri="{FF2B5EF4-FFF2-40B4-BE49-F238E27FC236}">
                <a16:creationId xmlns:a16="http://schemas.microsoft.com/office/drawing/2014/main" id="{0DE7A415-5631-868A-A3B0-DF6F6FCCDA4B}"/>
              </a:ext>
            </a:extLst>
          </p:cNvPr>
          <p:cNvGraphicFramePr>
            <a:graphicFrameLocks noGrp="1"/>
          </p:cNvGraphicFramePr>
          <p:nvPr>
            <p:extLst>
              <p:ext uri="{D42A27DB-BD31-4B8C-83A1-F6EECF244321}">
                <p14:modId xmlns:p14="http://schemas.microsoft.com/office/powerpoint/2010/main" val="1548938584"/>
              </p:ext>
            </p:extLst>
          </p:nvPr>
        </p:nvGraphicFramePr>
        <p:xfrm>
          <a:off x="6217713" y="3815628"/>
          <a:ext cx="5744497" cy="1033278"/>
        </p:xfrm>
        <a:graphic>
          <a:graphicData uri="http://schemas.openxmlformats.org/drawingml/2006/table">
            <a:tbl>
              <a:tblPr firstRow="1" bandRow="1">
                <a:tableStyleId>{5C22544A-7EE6-4342-B048-85BDC9FD1C3A}</a:tableStyleId>
              </a:tblPr>
              <a:tblGrid>
                <a:gridCol w="2492654">
                  <a:extLst>
                    <a:ext uri="{9D8B030D-6E8A-4147-A177-3AD203B41FA5}">
                      <a16:colId xmlns:a16="http://schemas.microsoft.com/office/drawing/2014/main" val="4016568918"/>
                    </a:ext>
                  </a:extLst>
                </a:gridCol>
                <a:gridCol w="3251843">
                  <a:extLst>
                    <a:ext uri="{9D8B030D-6E8A-4147-A177-3AD203B41FA5}">
                      <a16:colId xmlns:a16="http://schemas.microsoft.com/office/drawing/2014/main" val="482545634"/>
                    </a:ext>
                  </a:extLst>
                </a:gridCol>
              </a:tblGrid>
              <a:tr h="299985">
                <a:tc gridSpan="2">
                  <a:txBody>
                    <a:bodyPr/>
                    <a:lstStyle/>
                    <a:p>
                      <a:pPr algn="ctr"/>
                      <a:r>
                        <a:rPr lang="en-US">
                          <a:effectLst/>
                        </a:rPr>
                        <a:t>TRANSPORTATION AGENCIES</a:t>
                      </a:r>
                    </a:p>
                  </a:txBody>
                  <a:tcPr marL="0" marR="0" marT="0" marB="0" anchor="ctr"/>
                </a:tc>
                <a:tc hMerge="1">
                  <a:txBody>
                    <a:bodyPr/>
                    <a:lstStyle/>
                    <a:p>
                      <a:endParaRPr lang="en-US"/>
                    </a:p>
                  </a:txBody>
                  <a:tcPr/>
                </a:tc>
                <a:extLst>
                  <a:ext uri="{0D108BD9-81ED-4DB2-BD59-A6C34878D82A}">
                    <a16:rowId xmlns:a16="http://schemas.microsoft.com/office/drawing/2014/main" val="2319644354"/>
                  </a:ext>
                </a:extLst>
              </a:tr>
              <a:tr h="266653">
                <a:tc>
                  <a:txBody>
                    <a:bodyPr/>
                    <a:lstStyle/>
                    <a:p>
                      <a:r>
                        <a:rPr lang="en-US" sz="1400" b="1">
                          <a:effectLst/>
                        </a:rPr>
                        <a:t>Name</a:t>
                      </a:r>
                    </a:p>
                  </a:txBody>
                  <a:tcPr marL="0" marR="0" marT="0" marB="0" anchor="ctr"/>
                </a:tc>
                <a:tc>
                  <a:txBody>
                    <a:bodyPr/>
                    <a:lstStyle/>
                    <a:p>
                      <a:r>
                        <a:rPr lang="en-US" sz="1400" b="1"/>
                        <a:t>Organization</a:t>
                      </a:r>
                    </a:p>
                  </a:txBody>
                  <a:tcPr marL="0" marR="0" marT="0" marB="0" anchor="ctr"/>
                </a:tc>
                <a:extLst>
                  <a:ext uri="{0D108BD9-81ED-4DB2-BD59-A6C34878D82A}">
                    <a16:rowId xmlns:a16="http://schemas.microsoft.com/office/drawing/2014/main" val="3435366573"/>
                  </a:ext>
                </a:extLst>
              </a:tr>
              <a:tr h="233320">
                <a:tc>
                  <a:txBody>
                    <a:bodyPr/>
                    <a:lstStyle/>
                    <a:p>
                      <a:r>
                        <a:rPr lang="en-US" sz="1400">
                          <a:effectLst/>
                        </a:rPr>
                        <a:t>Paul Marquez</a:t>
                      </a:r>
                    </a:p>
                  </a:txBody>
                  <a:tcPr marL="0" marR="0" marT="0" marB="0" anchor="ctr"/>
                </a:tc>
                <a:tc>
                  <a:txBody>
                    <a:bodyPr/>
                    <a:lstStyle/>
                    <a:p>
                      <a:r>
                        <a:rPr lang="en-US" sz="1400">
                          <a:effectLst/>
                        </a:rPr>
                        <a:t>Caltrans</a:t>
                      </a:r>
                    </a:p>
                  </a:txBody>
                  <a:tcPr marL="0" marR="0" marT="0" marB="0" anchor="ctr"/>
                </a:tc>
                <a:extLst>
                  <a:ext uri="{0D108BD9-81ED-4DB2-BD59-A6C34878D82A}">
                    <a16:rowId xmlns:a16="http://schemas.microsoft.com/office/drawing/2014/main" val="2153284660"/>
                  </a:ext>
                </a:extLst>
              </a:tr>
              <a:tr h="233320">
                <a:tc>
                  <a:txBody>
                    <a:bodyPr/>
                    <a:lstStyle/>
                    <a:p>
                      <a:pPr lvl="0" algn="l">
                        <a:buNone/>
                      </a:pPr>
                      <a:r>
                        <a:rPr lang="en-US" sz="1400" u="none" strike="noStrike">
                          <a:effectLst/>
                        </a:rPr>
                        <a:t>Hannah Walter</a:t>
                      </a:r>
                      <a:endParaRPr lang="en-US" sz="1400" b="0" i="0" u="none" strike="noStrike">
                        <a:solidFill>
                          <a:srgbClr val="000000"/>
                        </a:solidFill>
                        <a:effectLst/>
                        <a:latin typeface="Calibri"/>
                      </a:endParaRPr>
                    </a:p>
                  </a:txBody>
                  <a:tcPr marL="0" marR="0" marT="0" marB="0" anchor="ctr"/>
                </a:tc>
                <a:tc>
                  <a:txBody>
                    <a:bodyPr/>
                    <a:lstStyle/>
                    <a:p>
                      <a:pPr lvl="0" algn="l">
                        <a:buNone/>
                      </a:pPr>
                      <a:r>
                        <a:rPr lang="en-US" sz="1400" u="none" strike="noStrike">
                          <a:effectLst/>
                        </a:rPr>
                        <a:t>CTC</a:t>
                      </a:r>
                      <a:endParaRPr lang="en-US" sz="1400" b="0" i="0" u="none" strike="noStrike">
                        <a:solidFill>
                          <a:srgbClr val="000000"/>
                        </a:solidFill>
                        <a:effectLst/>
                        <a:latin typeface="Calibri"/>
                      </a:endParaRPr>
                    </a:p>
                  </a:txBody>
                  <a:tcPr marL="0" marR="0" marT="0" marB="0" anchor="ctr"/>
                </a:tc>
                <a:extLst>
                  <a:ext uri="{0D108BD9-81ED-4DB2-BD59-A6C34878D82A}">
                    <a16:rowId xmlns:a16="http://schemas.microsoft.com/office/drawing/2014/main" val="1682592767"/>
                  </a:ext>
                </a:extLst>
              </a:tr>
            </a:tbl>
          </a:graphicData>
        </a:graphic>
      </p:graphicFrame>
      <p:graphicFrame>
        <p:nvGraphicFramePr>
          <p:cNvPr id="10" name="Table 9">
            <a:extLst>
              <a:ext uri="{FF2B5EF4-FFF2-40B4-BE49-F238E27FC236}">
                <a16:creationId xmlns:a16="http://schemas.microsoft.com/office/drawing/2014/main" id="{2455474A-BEC5-7D58-205E-B8499204227C}"/>
              </a:ext>
            </a:extLst>
          </p:cNvPr>
          <p:cNvGraphicFramePr>
            <a:graphicFrameLocks noGrp="1"/>
          </p:cNvGraphicFramePr>
          <p:nvPr>
            <p:extLst>
              <p:ext uri="{D42A27DB-BD31-4B8C-83A1-F6EECF244321}">
                <p14:modId xmlns:p14="http://schemas.microsoft.com/office/powerpoint/2010/main" val="1393021034"/>
              </p:ext>
            </p:extLst>
          </p:nvPr>
        </p:nvGraphicFramePr>
        <p:xfrm>
          <a:off x="6204055" y="4906148"/>
          <a:ext cx="5758154" cy="1752826"/>
        </p:xfrm>
        <a:graphic>
          <a:graphicData uri="http://schemas.openxmlformats.org/drawingml/2006/table">
            <a:tbl>
              <a:tblPr firstRow="1" bandRow="1">
                <a:tableStyleId>{5C22544A-7EE6-4342-B048-85BDC9FD1C3A}</a:tableStyleId>
              </a:tblPr>
              <a:tblGrid>
                <a:gridCol w="2564394">
                  <a:extLst>
                    <a:ext uri="{9D8B030D-6E8A-4147-A177-3AD203B41FA5}">
                      <a16:colId xmlns:a16="http://schemas.microsoft.com/office/drawing/2014/main" val="4016568918"/>
                    </a:ext>
                  </a:extLst>
                </a:gridCol>
                <a:gridCol w="3193760">
                  <a:extLst>
                    <a:ext uri="{9D8B030D-6E8A-4147-A177-3AD203B41FA5}">
                      <a16:colId xmlns:a16="http://schemas.microsoft.com/office/drawing/2014/main" val="482545634"/>
                    </a:ext>
                  </a:extLst>
                </a:gridCol>
              </a:tblGrid>
              <a:tr h="242961">
                <a:tc gridSpan="2">
                  <a:txBody>
                    <a:bodyPr/>
                    <a:lstStyle/>
                    <a:p>
                      <a:pPr lvl="0" algn="ctr">
                        <a:buNone/>
                      </a:pPr>
                      <a:r>
                        <a:rPr lang="en-US">
                          <a:effectLst/>
                        </a:rPr>
                        <a:t>OTHER</a:t>
                      </a:r>
                    </a:p>
                  </a:txBody>
                  <a:tcPr marL="0" marR="0" marT="0" marB="0" anchor="ctr"/>
                </a:tc>
                <a:tc hMerge="1">
                  <a:txBody>
                    <a:bodyPr/>
                    <a:lstStyle/>
                    <a:p>
                      <a:endParaRPr lang="en-US"/>
                    </a:p>
                  </a:txBody>
                  <a:tcPr/>
                </a:tc>
                <a:extLst>
                  <a:ext uri="{0D108BD9-81ED-4DB2-BD59-A6C34878D82A}">
                    <a16:rowId xmlns:a16="http://schemas.microsoft.com/office/drawing/2014/main" val="2319644354"/>
                  </a:ext>
                </a:extLst>
              </a:tr>
              <a:tr h="218664">
                <a:tc>
                  <a:txBody>
                    <a:bodyPr/>
                    <a:lstStyle/>
                    <a:p>
                      <a:r>
                        <a:rPr lang="en-US" sz="1400" b="1">
                          <a:effectLst/>
                        </a:rPr>
                        <a:t>Name</a:t>
                      </a:r>
                    </a:p>
                  </a:txBody>
                  <a:tcPr marL="0" marR="0" marT="0" marB="0" anchor="ctr"/>
                </a:tc>
                <a:tc>
                  <a:txBody>
                    <a:bodyPr/>
                    <a:lstStyle/>
                    <a:p>
                      <a:r>
                        <a:rPr lang="en-US" sz="1400" b="1"/>
                        <a:t>Organization</a:t>
                      </a:r>
                    </a:p>
                  </a:txBody>
                  <a:tcPr marL="0" marR="0" marT="0" marB="0" anchor="ctr"/>
                </a:tc>
                <a:extLst>
                  <a:ext uri="{0D108BD9-81ED-4DB2-BD59-A6C34878D82A}">
                    <a16:rowId xmlns:a16="http://schemas.microsoft.com/office/drawing/2014/main" val="3435366573"/>
                  </a:ext>
                </a:extLst>
              </a:tr>
              <a:tr h="206516">
                <a:tc>
                  <a:txBody>
                    <a:bodyPr/>
                    <a:lstStyle/>
                    <a:p>
                      <a:pPr lvl="0" algn="l">
                        <a:buNone/>
                      </a:pPr>
                      <a:r>
                        <a:rPr lang="en-US" sz="1400" u="none" strike="noStrike">
                          <a:effectLst/>
                        </a:rPr>
                        <a:t>Niki Okuk</a:t>
                      </a:r>
                      <a:endParaRPr lang="en-US" sz="1400" b="0" i="0" u="none" strike="noStrike">
                        <a:solidFill>
                          <a:srgbClr val="000000"/>
                        </a:solidFill>
                        <a:effectLst/>
                        <a:latin typeface="Calibri"/>
                      </a:endParaRPr>
                    </a:p>
                  </a:txBody>
                  <a:tcPr marL="7620" marR="7620" marT="7620" marB="0" anchor="b"/>
                </a:tc>
                <a:tc>
                  <a:txBody>
                    <a:bodyPr/>
                    <a:lstStyle/>
                    <a:p>
                      <a:pPr lvl="0" algn="l">
                        <a:buNone/>
                      </a:pPr>
                      <a:r>
                        <a:rPr lang="en-US" sz="1400" u="none" strike="noStrike">
                          <a:effectLst/>
                        </a:rPr>
                        <a:t>Calstart</a:t>
                      </a:r>
                      <a:endParaRPr lang="en-US" sz="1400" b="0" i="0" u="none" strike="noStrike">
                        <a:solidFill>
                          <a:srgbClr val="000000"/>
                        </a:solidFill>
                        <a:effectLst/>
                        <a:latin typeface="Calibri"/>
                      </a:endParaRPr>
                    </a:p>
                  </a:txBody>
                  <a:tcPr marL="7620" marR="7620" marT="7620" marB="0" anchor="b"/>
                </a:tc>
                <a:extLst>
                  <a:ext uri="{0D108BD9-81ED-4DB2-BD59-A6C34878D82A}">
                    <a16:rowId xmlns:a16="http://schemas.microsoft.com/office/drawing/2014/main" val="1160194821"/>
                  </a:ext>
                </a:extLst>
              </a:tr>
              <a:tr h="206516">
                <a:tc>
                  <a:txBody>
                    <a:bodyPr/>
                    <a:lstStyle/>
                    <a:p>
                      <a:pPr lvl="0" algn="l">
                        <a:buNone/>
                      </a:pPr>
                      <a:r>
                        <a:rPr lang="en-US" sz="1400" u="none" strike="noStrike">
                          <a:effectLst/>
                        </a:rPr>
                        <a:t>Nancy Pfeffer</a:t>
                      </a:r>
                    </a:p>
                  </a:txBody>
                  <a:tcPr marL="7620" marR="7620" marT="7620" marB="0" anchor="b"/>
                </a:tc>
                <a:tc>
                  <a:txBody>
                    <a:bodyPr/>
                    <a:lstStyle/>
                    <a:p>
                      <a:pPr lvl="0" algn="l">
                        <a:buNone/>
                      </a:pPr>
                      <a:r>
                        <a:rPr lang="en-US" sz="1400" u="none" strike="noStrike">
                          <a:effectLst/>
                        </a:rPr>
                        <a:t>Gateway Cities Council of Governments</a:t>
                      </a:r>
                    </a:p>
                  </a:txBody>
                  <a:tcPr marL="7620" marR="7620" marT="7620" marB="0" anchor="b"/>
                </a:tc>
                <a:extLst>
                  <a:ext uri="{0D108BD9-81ED-4DB2-BD59-A6C34878D82A}">
                    <a16:rowId xmlns:a16="http://schemas.microsoft.com/office/drawing/2014/main" val="3436761883"/>
                  </a:ext>
                </a:extLst>
              </a:tr>
              <a:tr h="331960">
                <a:tc>
                  <a:txBody>
                    <a:bodyPr/>
                    <a:lstStyle/>
                    <a:p>
                      <a:pPr algn="l" fontAlgn="b"/>
                      <a:r>
                        <a:rPr lang="en-US" sz="1400" u="none" strike="noStrike">
                          <a:effectLst/>
                        </a:rPr>
                        <a:t>Viviana Gomez</a:t>
                      </a:r>
                      <a:endParaRPr lang="en-US" sz="1400" b="0" i="0" u="none" strike="noStrike">
                        <a:solidFill>
                          <a:srgbClr val="000000"/>
                        </a:solidFill>
                        <a:effectLst/>
                        <a:latin typeface="Calibri" panose="020F0502020204030204" pitchFamily="34" charset="0"/>
                      </a:endParaRPr>
                    </a:p>
                  </a:txBody>
                  <a:tcPr marL="7620" marR="7620" marT="7620" marB="0" anchor="b"/>
                </a:tc>
                <a:tc>
                  <a:txBody>
                    <a:bodyPr/>
                    <a:lstStyle/>
                    <a:p>
                      <a:pPr lvl="0" algn="l">
                        <a:lnSpc>
                          <a:spcPct val="150000"/>
                        </a:lnSpc>
                        <a:buNone/>
                      </a:pPr>
                      <a:r>
                        <a:rPr lang="en-US" sz="1400" u="none" strike="noStrike">
                          <a:effectLst/>
                        </a:rPr>
                        <a:t>LA County Supervisor Janice Hahn</a:t>
                      </a:r>
                      <a:endParaRPr lang="en-US"/>
                    </a:p>
                  </a:txBody>
                  <a:tcPr marL="7620" marR="7620" marT="7620" marB="0" anchor="b"/>
                </a:tc>
                <a:extLst>
                  <a:ext uri="{0D108BD9-81ED-4DB2-BD59-A6C34878D82A}">
                    <a16:rowId xmlns:a16="http://schemas.microsoft.com/office/drawing/2014/main" val="2153284660"/>
                  </a:ext>
                </a:extLst>
              </a:tr>
              <a:tr h="242961">
                <a:tc>
                  <a:txBody>
                    <a:bodyPr/>
                    <a:lstStyle/>
                    <a:p>
                      <a:pPr lvl="0" algn="l">
                        <a:buNone/>
                      </a:pPr>
                      <a:r>
                        <a:rPr lang="en-US" sz="1400" u="none" strike="noStrike">
                          <a:effectLst/>
                        </a:rPr>
                        <a:t>Chris Chavez</a:t>
                      </a:r>
                    </a:p>
                  </a:txBody>
                  <a:tcPr marL="7620" marR="7620" marT="7620" marB="0" anchor="b"/>
                </a:tc>
                <a:tc>
                  <a:txBody>
                    <a:bodyPr/>
                    <a:lstStyle/>
                    <a:p>
                      <a:pPr lvl="0" algn="l">
                        <a:buNone/>
                      </a:pPr>
                      <a:r>
                        <a:rPr lang="en-US" sz="1400" u="none" strike="noStrike">
                          <a:effectLst/>
                        </a:rPr>
                        <a:t>Coalition for Clean Air</a:t>
                      </a:r>
                    </a:p>
                  </a:txBody>
                  <a:tcPr marL="7620" marR="7620" marT="7620" marB="0" anchor="b"/>
                </a:tc>
                <a:extLst>
                  <a:ext uri="{0D108BD9-81ED-4DB2-BD59-A6C34878D82A}">
                    <a16:rowId xmlns:a16="http://schemas.microsoft.com/office/drawing/2014/main" val="1287682429"/>
                  </a:ext>
                </a:extLst>
              </a:tr>
              <a:tr h="242961">
                <a:tc>
                  <a:txBody>
                    <a:bodyPr/>
                    <a:lstStyle/>
                    <a:p>
                      <a:pPr lvl="0" algn="l">
                        <a:buNone/>
                      </a:pPr>
                      <a:r>
                        <a:rPr lang="en-US" sz="1400" u="none" strike="noStrike">
                          <a:effectLst/>
                        </a:rPr>
                        <a:t>Michael Samulon</a:t>
                      </a:r>
                    </a:p>
                  </a:txBody>
                  <a:tcPr marL="7620" marR="7620" marT="7620" marB="0" anchor="b"/>
                </a:tc>
                <a:tc>
                  <a:txBody>
                    <a:bodyPr/>
                    <a:lstStyle/>
                    <a:p>
                      <a:pPr lvl="0" algn="l">
                        <a:buNone/>
                      </a:pPr>
                      <a:r>
                        <a:rPr lang="en-US" sz="1400" u="none" strike="noStrike">
                          <a:effectLst/>
                        </a:rPr>
                        <a:t>City of LA</a:t>
                      </a:r>
                    </a:p>
                  </a:txBody>
                  <a:tcPr marL="7620" marR="7620" marT="7620" marB="0" anchor="b"/>
                </a:tc>
                <a:extLst>
                  <a:ext uri="{0D108BD9-81ED-4DB2-BD59-A6C34878D82A}">
                    <a16:rowId xmlns:a16="http://schemas.microsoft.com/office/drawing/2014/main" val="4214110516"/>
                  </a:ext>
                </a:extLst>
              </a:tr>
            </a:tbl>
          </a:graphicData>
        </a:graphic>
      </p:graphicFrame>
    </p:spTree>
    <p:extLst>
      <p:ext uri="{BB962C8B-B14F-4D97-AF65-F5344CB8AC3E}">
        <p14:creationId xmlns:p14="http://schemas.microsoft.com/office/powerpoint/2010/main" val="1974023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r>
              <a:rPr lang="en-US">
                <a:cs typeface="Calibri"/>
              </a:rPr>
              <a:t>Community Needs Focus Group Participants</a:t>
            </a: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20</a:t>
            </a:fld>
            <a:endParaRPr lang="en-US"/>
          </a:p>
        </p:txBody>
      </p:sp>
      <p:graphicFrame>
        <p:nvGraphicFramePr>
          <p:cNvPr id="12" name="Table 11">
            <a:extLst>
              <a:ext uri="{FF2B5EF4-FFF2-40B4-BE49-F238E27FC236}">
                <a16:creationId xmlns:a16="http://schemas.microsoft.com/office/drawing/2014/main" id="{AC59C213-91AC-BD99-B6A5-FE796E01E033}"/>
              </a:ext>
            </a:extLst>
          </p:cNvPr>
          <p:cNvGraphicFramePr>
            <a:graphicFrameLocks noGrp="1"/>
          </p:cNvGraphicFramePr>
          <p:nvPr>
            <p:extLst>
              <p:ext uri="{D42A27DB-BD31-4B8C-83A1-F6EECF244321}">
                <p14:modId xmlns:p14="http://schemas.microsoft.com/office/powerpoint/2010/main" val="4140853122"/>
              </p:ext>
            </p:extLst>
          </p:nvPr>
        </p:nvGraphicFramePr>
        <p:xfrm>
          <a:off x="1465998" y="1449242"/>
          <a:ext cx="9130338" cy="4091390"/>
        </p:xfrm>
        <a:graphic>
          <a:graphicData uri="http://schemas.openxmlformats.org/drawingml/2006/table">
            <a:tbl>
              <a:tblPr firstRow="1" bandRow="1">
                <a:tableStyleId>{5C22544A-7EE6-4342-B048-85BDC9FD1C3A}</a:tableStyleId>
              </a:tblPr>
              <a:tblGrid>
                <a:gridCol w="3536392">
                  <a:extLst>
                    <a:ext uri="{9D8B030D-6E8A-4147-A177-3AD203B41FA5}">
                      <a16:colId xmlns:a16="http://schemas.microsoft.com/office/drawing/2014/main" val="312376986"/>
                    </a:ext>
                  </a:extLst>
                </a:gridCol>
                <a:gridCol w="5593946">
                  <a:extLst>
                    <a:ext uri="{9D8B030D-6E8A-4147-A177-3AD203B41FA5}">
                      <a16:colId xmlns:a16="http://schemas.microsoft.com/office/drawing/2014/main" val="3904227279"/>
                    </a:ext>
                  </a:extLst>
                </a:gridCol>
              </a:tblGrid>
              <a:tr h="308255">
                <a:tc gridSpan="2">
                  <a:txBody>
                    <a:bodyPr/>
                    <a:lstStyle/>
                    <a:p>
                      <a:pPr lvl="0" algn="ctr">
                        <a:buNone/>
                      </a:pPr>
                      <a:r>
                        <a:rPr lang="en-US">
                          <a:effectLst/>
                        </a:rPr>
                        <a:t>ATTENDEES</a:t>
                      </a:r>
                    </a:p>
                  </a:txBody>
                  <a:tcPr marL="0" marR="0" marT="0" marB="0" anchor="ctr"/>
                </a:tc>
                <a:tc hMerge="1">
                  <a:txBody>
                    <a:bodyPr/>
                    <a:lstStyle/>
                    <a:p>
                      <a:endParaRPr lang="en-US"/>
                    </a:p>
                  </a:txBody>
                  <a:tcPr/>
                </a:tc>
                <a:extLst>
                  <a:ext uri="{0D108BD9-81ED-4DB2-BD59-A6C34878D82A}">
                    <a16:rowId xmlns:a16="http://schemas.microsoft.com/office/drawing/2014/main" val="1499883344"/>
                  </a:ext>
                </a:extLst>
              </a:tr>
              <a:tr h="252209">
                <a:tc>
                  <a:txBody>
                    <a:bodyPr/>
                    <a:lstStyle/>
                    <a:p>
                      <a:pPr algn="l"/>
                      <a:r>
                        <a:rPr lang="en-US" sz="1600" b="1">
                          <a:effectLst/>
                        </a:rPr>
                        <a:t>Name</a:t>
                      </a:r>
                    </a:p>
                  </a:txBody>
                  <a:tcPr marL="0" marR="0" marT="0" marB="0" anchor="ctr"/>
                </a:tc>
                <a:tc>
                  <a:txBody>
                    <a:bodyPr/>
                    <a:lstStyle/>
                    <a:p>
                      <a:pPr algn="l"/>
                      <a:r>
                        <a:rPr lang="en-US" sz="1600" b="1"/>
                        <a:t>Organization</a:t>
                      </a:r>
                    </a:p>
                  </a:txBody>
                  <a:tcPr marL="0" marR="0" marT="0" marB="0" anchor="ctr"/>
                </a:tc>
                <a:extLst>
                  <a:ext uri="{0D108BD9-81ED-4DB2-BD59-A6C34878D82A}">
                    <a16:rowId xmlns:a16="http://schemas.microsoft.com/office/drawing/2014/main" val="2515141882"/>
                  </a:ext>
                </a:extLst>
              </a:tr>
              <a:tr h="252209">
                <a:tc>
                  <a:txBody>
                    <a:bodyPr/>
                    <a:lstStyle/>
                    <a:p>
                      <a:pPr lvl="0">
                        <a:buNone/>
                      </a:pPr>
                      <a:r>
                        <a:rPr lang="en-US" sz="1600">
                          <a:effectLst/>
                        </a:rPr>
                        <a:t>Laura Cortez</a:t>
                      </a:r>
                    </a:p>
                  </a:txBody>
                  <a:tcPr marL="0" marR="0" marT="0" marB="0" anchor="ctr"/>
                </a:tc>
                <a:tc>
                  <a:txBody>
                    <a:bodyPr/>
                    <a:lstStyle/>
                    <a:p>
                      <a:pPr lvl="0">
                        <a:buNone/>
                      </a:pPr>
                      <a:r>
                        <a:rPr lang="en-US" sz="1600">
                          <a:effectLst/>
                        </a:rPr>
                        <a:t>East Yard Communities for Environmental Justice</a:t>
                      </a:r>
                    </a:p>
                  </a:txBody>
                  <a:tcPr marL="0" marR="0" marT="0" marB="0" anchor="ctr"/>
                </a:tc>
                <a:extLst>
                  <a:ext uri="{0D108BD9-81ED-4DB2-BD59-A6C34878D82A}">
                    <a16:rowId xmlns:a16="http://schemas.microsoft.com/office/drawing/2014/main" val="3511120065"/>
                  </a:ext>
                </a:extLst>
              </a:tr>
              <a:tr h="252209">
                <a:tc>
                  <a:txBody>
                    <a:bodyPr/>
                    <a:lstStyle/>
                    <a:p>
                      <a:pPr lvl="0">
                        <a:buNone/>
                      </a:pPr>
                      <a:r>
                        <a:rPr lang="en-US" sz="1600">
                          <a:effectLst/>
                        </a:rPr>
                        <a:t>Sylvia Betancourt</a:t>
                      </a:r>
                    </a:p>
                  </a:txBody>
                  <a:tcPr marL="0" marR="0" marT="0" marB="0" anchor="ctr"/>
                </a:tc>
                <a:tc>
                  <a:txBody>
                    <a:bodyPr/>
                    <a:lstStyle/>
                    <a:p>
                      <a:pPr lvl="0">
                        <a:buNone/>
                      </a:pPr>
                      <a:r>
                        <a:rPr lang="en-US" sz="1600">
                          <a:effectLst/>
                        </a:rPr>
                        <a:t>Memorial Care</a:t>
                      </a:r>
                    </a:p>
                  </a:txBody>
                  <a:tcPr marL="0" marR="0" marT="0" marB="0" anchor="ctr"/>
                </a:tc>
                <a:extLst>
                  <a:ext uri="{0D108BD9-81ED-4DB2-BD59-A6C34878D82A}">
                    <a16:rowId xmlns:a16="http://schemas.microsoft.com/office/drawing/2014/main" val="1462252313"/>
                  </a:ext>
                </a:extLst>
              </a:tr>
              <a:tr h="252209">
                <a:tc>
                  <a:txBody>
                    <a:bodyPr/>
                    <a:lstStyle/>
                    <a:p>
                      <a:pPr lvl="0">
                        <a:buNone/>
                      </a:pPr>
                      <a:r>
                        <a:rPr lang="en-US" sz="1600">
                          <a:effectLst/>
                        </a:rPr>
                        <a:t>Jennifer Ganata</a:t>
                      </a:r>
                    </a:p>
                  </a:txBody>
                  <a:tcPr marL="0" marR="0" marT="0" marB="0" anchor="ctr"/>
                </a:tc>
                <a:tc>
                  <a:txBody>
                    <a:bodyPr/>
                    <a:lstStyle/>
                    <a:p>
                      <a:pPr lvl="0">
                        <a:buNone/>
                      </a:pPr>
                      <a:r>
                        <a:rPr lang="en-US" sz="1600">
                          <a:effectLst/>
                        </a:rPr>
                        <a:t>Communities for a Better Environment</a:t>
                      </a:r>
                    </a:p>
                  </a:txBody>
                  <a:tcPr marL="0" marR="0" marT="0" marB="0" anchor="ctr"/>
                </a:tc>
                <a:extLst>
                  <a:ext uri="{0D108BD9-81ED-4DB2-BD59-A6C34878D82A}">
                    <a16:rowId xmlns:a16="http://schemas.microsoft.com/office/drawing/2014/main" val="2195688411"/>
                  </a:ext>
                </a:extLst>
              </a:tr>
              <a:tr h="252209">
                <a:tc>
                  <a:txBody>
                    <a:bodyPr/>
                    <a:lstStyle/>
                    <a:p>
                      <a:pPr lvl="0">
                        <a:buNone/>
                      </a:pPr>
                      <a:r>
                        <a:rPr lang="en-US" sz="1600">
                          <a:effectLst/>
                        </a:rPr>
                        <a:t>Ambar Rivera</a:t>
                      </a:r>
                    </a:p>
                  </a:txBody>
                  <a:tcPr marL="0" marR="0" marT="0" marB="0" anchor="ctr"/>
                </a:tc>
                <a:tc>
                  <a:txBody>
                    <a:bodyPr/>
                    <a:lstStyle/>
                    <a:p>
                      <a:pPr lvl="0" algn="l">
                        <a:lnSpc>
                          <a:spcPct val="100000"/>
                        </a:lnSpc>
                        <a:spcBef>
                          <a:spcPts val="0"/>
                        </a:spcBef>
                        <a:spcAft>
                          <a:spcPts val="0"/>
                        </a:spcAft>
                        <a:buNone/>
                      </a:pPr>
                      <a:r>
                        <a:rPr lang="en-US" sz="1600" b="0" i="0" u="none" strike="noStrike" noProof="0">
                          <a:effectLst/>
                          <a:latin typeface="Calibri"/>
                        </a:rPr>
                        <a:t>Communities for a Better Environment</a:t>
                      </a:r>
                    </a:p>
                  </a:txBody>
                  <a:tcPr marL="0" marR="0" marT="0" marB="0" anchor="ctr"/>
                </a:tc>
                <a:extLst>
                  <a:ext uri="{0D108BD9-81ED-4DB2-BD59-A6C34878D82A}">
                    <a16:rowId xmlns:a16="http://schemas.microsoft.com/office/drawing/2014/main" val="2144388728"/>
                  </a:ext>
                </a:extLst>
              </a:tr>
              <a:tr h="252209">
                <a:tc>
                  <a:txBody>
                    <a:bodyPr/>
                    <a:lstStyle/>
                    <a:p>
                      <a:pPr lvl="0">
                        <a:buNone/>
                      </a:pPr>
                      <a:r>
                        <a:rPr lang="en-US" sz="1600">
                          <a:effectLst/>
                        </a:rPr>
                        <a:t>Najah Louis</a:t>
                      </a:r>
                    </a:p>
                  </a:txBody>
                  <a:tcPr marL="0" marR="0" marT="0" marB="0" anchor="ctr"/>
                </a:tc>
                <a:tc>
                  <a:txBody>
                    <a:bodyPr/>
                    <a:lstStyle/>
                    <a:p>
                      <a:pPr lvl="0">
                        <a:buNone/>
                      </a:pPr>
                      <a:r>
                        <a:rPr lang="en-US" sz="1600">
                          <a:effectLst/>
                        </a:rPr>
                        <a:t>National Resources Defense Council</a:t>
                      </a:r>
                    </a:p>
                  </a:txBody>
                  <a:tcPr marL="0" marR="0" marT="0" marB="0" anchor="ctr"/>
                </a:tc>
                <a:extLst>
                  <a:ext uri="{0D108BD9-81ED-4DB2-BD59-A6C34878D82A}">
                    <a16:rowId xmlns:a16="http://schemas.microsoft.com/office/drawing/2014/main" val="2952653822"/>
                  </a:ext>
                </a:extLst>
              </a:tr>
              <a:tr h="252209">
                <a:tc>
                  <a:txBody>
                    <a:bodyPr/>
                    <a:lstStyle/>
                    <a:p>
                      <a:pPr lvl="0">
                        <a:buNone/>
                      </a:pPr>
                      <a:r>
                        <a:rPr lang="en-US" sz="1600">
                          <a:effectLst/>
                        </a:rPr>
                        <a:t>Jocelyn Del Real</a:t>
                      </a:r>
                    </a:p>
                  </a:txBody>
                  <a:tcPr marL="0" marR="0" marT="0" marB="0" anchor="ctr"/>
                </a:tc>
                <a:tc>
                  <a:txBody>
                    <a:bodyPr/>
                    <a:lstStyle/>
                    <a:p>
                      <a:pPr lvl="0" algn="l">
                        <a:lnSpc>
                          <a:spcPct val="100000"/>
                        </a:lnSpc>
                        <a:spcBef>
                          <a:spcPts val="0"/>
                        </a:spcBef>
                        <a:spcAft>
                          <a:spcPts val="0"/>
                        </a:spcAft>
                        <a:buNone/>
                      </a:pPr>
                      <a:r>
                        <a:rPr lang="en-US" sz="1600" b="0" i="0" u="none" strike="noStrike" noProof="0">
                          <a:effectLst/>
                          <a:latin typeface="Calibri"/>
                        </a:rPr>
                        <a:t>East Yard Communities for Environmental Justice</a:t>
                      </a:r>
                    </a:p>
                  </a:txBody>
                  <a:tcPr marL="0" marR="0" marT="0" marB="0" anchor="ctr"/>
                </a:tc>
                <a:extLst>
                  <a:ext uri="{0D108BD9-81ED-4DB2-BD59-A6C34878D82A}">
                    <a16:rowId xmlns:a16="http://schemas.microsoft.com/office/drawing/2014/main" val="3130952111"/>
                  </a:ext>
                </a:extLst>
              </a:tr>
              <a:tr h="252209">
                <a:tc>
                  <a:txBody>
                    <a:bodyPr/>
                    <a:lstStyle/>
                    <a:p>
                      <a:pPr lvl="0">
                        <a:buNone/>
                      </a:pPr>
                      <a:r>
                        <a:rPr lang="en-US" sz="1600">
                          <a:effectLst/>
                        </a:rPr>
                        <a:t>Chris Chavez</a:t>
                      </a:r>
                    </a:p>
                  </a:txBody>
                  <a:tcPr marL="0" marR="0" marT="0" marB="0" anchor="ctr"/>
                </a:tc>
                <a:tc>
                  <a:txBody>
                    <a:bodyPr/>
                    <a:lstStyle/>
                    <a:p>
                      <a:pPr lvl="0">
                        <a:buNone/>
                      </a:pPr>
                      <a:r>
                        <a:rPr lang="en-US" sz="1600">
                          <a:effectLst/>
                        </a:rPr>
                        <a:t>Coalition for Clean Air</a:t>
                      </a:r>
                    </a:p>
                  </a:txBody>
                  <a:tcPr marL="0" marR="0" marT="0" marB="0" anchor="ctr"/>
                </a:tc>
                <a:extLst>
                  <a:ext uri="{0D108BD9-81ED-4DB2-BD59-A6C34878D82A}">
                    <a16:rowId xmlns:a16="http://schemas.microsoft.com/office/drawing/2014/main" val="3586180156"/>
                  </a:ext>
                </a:extLst>
              </a:tr>
              <a:tr h="252209">
                <a:tc>
                  <a:txBody>
                    <a:bodyPr/>
                    <a:lstStyle/>
                    <a:p>
                      <a:pPr lvl="0">
                        <a:buNone/>
                      </a:pPr>
                      <a:r>
                        <a:rPr lang="en-US" sz="1600">
                          <a:effectLst/>
                        </a:rPr>
                        <a:t>Dr. Joe Lyou</a:t>
                      </a:r>
                    </a:p>
                  </a:txBody>
                  <a:tcPr marL="0" marR="0" marT="0" marB="0" anchor="ctr"/>
                </a:tc>
                <a:tc>
                  <a:txBody>
                    <a:bodyPr/>
                    <a:lstStyle/>
                    <a:p>
                      <a:pPr lvl="0">
                        <a:buNone/>
                      </a:pPr>
                      <a:r>
                        <a:rPr lang="en-US" sz="1600">
                          <a:effectLst/>
                        </a:rPr>
                        <a:t>Coalition for Clean Air</a:t>
                      </a:r>
                    </a:p>
                  </a:txBody>
                  <a:tcPr marL="0" marR="0" marT="0" marB="0" anchor="ctr"/>
                </a:tc>
                <a:extLst>
                  <a:ext uri="{0D108BD9-81ED-4DB2-BD59-A6C34878D82A}">
                    <a16:rowId xmlns:a16="http://schemas.microsoft.com/office/drawing/2014/main" val="4094720190"/>
                  </a:ext>
                </a:extLst>
              </a:tr>
              <a:tr h="252209">
                <a:tc>
                  <a:txBody>
                    <a:bodyPr/>
                    <a:lstStyle/>
                    <a:p>
                      <a:pPr lvl="0">
                        <a:buNone/>
                      </a:pPr>
                      <a:r>
                        <a:rPr lang="en-US" sz="1600">
                          <a:effectLst/>
                        </a:rPr>
                        <a:t>Viviana Gomez</a:t>
                      </a:r>
                    </a:p>
                  </a:txBody>
                  <a:tcPr marL="0" marR="0" marT="0" marB="0" anchor="ctr"/>
                </a:tc>
                <a:tc>
                  <a:txBody>
                    <a:bodyPr/>
                    <a:lstStyle/>
                    <a:p>
                      <a:pPr lvl="0">
                        <a:buNone/>
                      </a:pPr>
                      <a:r>
                        <a:rPr lang="en-US" sz="1600">
                          <a:effectLst/>
                        </a:rPr>
                        <a:t>LA County Supervisor Janice Hahn</a:t>
                      </a:r>
                    </a:p>
                  </a:txBody>
                  <a:tcPr marL="0" marR="0" marT="0" marB="0" anchor="ctr"/>
                </a:tc>
                <a:extLst>
                  <a:ext uri="{0D108BD9-81ED-4DB2-BD59-A6C34878D82A}">
                    <a16:rowId xmlns:a16="http://schemas.microsoft.com/office/drawing/2014/main" val="287834334"/>
                  </a:ext>
                </a:extLst>
              </a:tr>
              <a:tr h="252209">
                <a:tc>
                  <a:txBody>
                    <a:bodyPr/>
                    <a:lstStyle/>
                    <a:p>
                      <a:pPr lvl="0">
                        <a:buNone/>
                      </a:pPr>
                      <a:r>
                        <a:rPr lang="en-US" sz="1600">
                          <a:effectLst/>
                        </a:rPr>
                        <a:t>Lilly O'Brien</a:t>
                      </a:r>
                    </a:p>
                  </a:txBody>
                  <a:tcPr marL="0" marR="0" marT="0" marB="0" anchor="ctr"/>
                </a:tc>
                <a:tc>
                  <a:txBody>
                    <a:bodyPr/>
                    <a:lstStyle/>
                    <a:p>
                      <a:pPr lvl="0">
                        <a:buNone/>
                      </a:pPr>
                      <a:r>
                        <a:rPr lang="en-US" sz="1600">
                          <a:effectLst/>
                        </a:rPr>
                        <a:t>LA County Supervisor Holly Mitchell</a:t>
                      </a:r>
                    </a:p>
                  </a:txBody>
                  <a:tcPr marL="0" marR="0" marT="0" marB="0" anchor="ctr"/>
                </a:tc>
                <a:extLst>
                  <a:ext uri="{0D108BD9-81ED-4DB2-BD59-A6C34878D82A}">
                    <a16:rowId xmlns:a16="http://schemas.microsoft.com/office/drawing/2014/main" val="2659799584"/>
                  </a:ext>
                </a:extLst>
              </a:tr>
              <a:tr h="252209">
                <a:tc>
                  <a:txBody>
                    <a:bodyPr/>
                    <a:lstStyle/>
                    <a:p>
                      <a:pPr lvl="0">
                        <a:buNone/>
                      </a:pPr>
                      <a:r>
                        <a:rPr lang="en-US" sz="1600">
                          <a:effectLst/>
                        </a:rPr>
                        <a:t>Dan Rodman</a:t>
                      </a:r>
                    </a:p>
                  </a:txBody>
                  <a:tcPr marL="0" marR="0" marT="0" marB="0" anchor="ctr"/>
                </a:tc>
                <a:tc>
                  <a:txBody>
                    <a:bodyPr/>
                    <a:lstStyle/>
                    <a:p>
                      <a:pPr lvl="0">
                        <a:buNone/>
                      </a:pPr>
                      <a:r>
                        <a:rPr lang="en-US" sz="1600">
                          <a:effectLst/>
                        </a:rPr>
                        <a:t>City of LA</a:t>
                      </a:r>
                    </a:p>
                  </a:txBody>
                  <a:tcPr marL="0" marR="0" marT="0" marB="0" anchor="ctr"/>
                </a:tc>
                <a:extLst>
                  <a:ext uri="{0D108BD9-81ED-4DB2-BD59-A6C34878D82A}">
                    <a16:rowId xmlns:a16="http://schemas.microsoft.com/office/drawing/2014/main" val="3868390012"/>
                  </a:ext>
                </a:extLst>
              </a:tr>
              <a:tr h="252209">
                <a:tc>
                  <a:txBody>
                    <a:bodyPr/>
                    <a:lstStyle/>
                    <a:p>
                      <a:pPr lvl="0">
                        <a:buNone/>
                      </a:pPr>
                      <a:r>
                        <a:rPr lang="en-US" sz="1600">
                          <a:effectLst/>
                        </a:rPr>
                        <a:t>Gloria Roberts</a:t>
                      </a:r>
                    </a:p>
                  </a:txBody>
                  <a:tcPr marL="0" marR="0" marT="0" marB="0" anchor="ctr"/>
                </a:tc>
                <a:tc>
                  <a:txBody>
                    <a:bodyPr/>
                    <a:lstStyle/>
                    <a:p>
                      <a:pPr lvl="0">
                        <a:buNone/>
                      </a:pPr>
                      <a:r>
                        <a:rPr lang="en-US" sz="1600">
                          <a:effectLst/>
                        </a:rPr>
                        <a:t>Caltrans</a:t>
                      </a:r>
                    </a:p>
                  </a:txBody>
                  <a:tcPr marL="0" marR="0" marT="0" marB="0" anchor="ctr"/>
                </a:tc>
                <a:extLst>
                  <a:ext uri="{0D108BD9-81ED-4DB2-BD59-A6C34878D82A}">
                    <a16:rowId xmlns:a16="http://schemas.microsoft.com/office/drawing/2014/main" val="223529137"/>
                  </a:ext>
                </a:extLst>
              </a:tr>
              <a:tr h="252209">
                <a:tc>
                  <a:txBody>
                    <a:bodyPr/>
                    <a:lstStyle/>
                    <a:p>
                      <a:pPr lvl="0">
                        <a:buNone/>
                      </a:pPr>
                      <a:r>
                        <a:rPr lang="en-US" sz="1600">
                          <a:effectLst/>
                        </a:rPr>
                        <a:t>Michael Samulon</a:t>
                      </a:r>
                    </a:p>
                  </a:txBody>
                  <a:tcPr marL="0" marR="0" marT="0" marB="0" anchor="ctr"/>
                </a:tc>
                <a:tc>
                  <a:txBody>
                    <a:bodyPr/>
                    <a:lstStyle/>
                    <a:p>
                      <a:pPr lvl="0">
                        <a:buNone/>
                      </a:pPr>
                      <a:r>
                        <a:rPr lang="en-US" sz="1600">
                          <a:effectLst/>
                        </a:rPr>
                        <a:t>City of LA</a:t>
                      </a:r>
                    </a:p>
                  </a:txBody>
                  <a:tcPr marL="0" marR="0" marT="0" marB="0" anchor="ctr"/>
                </a:tc>
                <a:extLst>
                  <a:ext uri="{0D108BD9-81ED-4DB2-BD59-A6C34878D82A}">
                    <a16:rowId xmlns:a16="http://schemas.microsoft.com/office/drawing/2014/main" val="3365492062"/>
                  </a:ext>
                </a:extLst>
              </a:tr>
              <a:tr h="252209">
                <a:tc>
                  <a:txBody>
                    <a:bodyPr/>
                    <a:lstStyle/>
                    <a:p>
                      <a:pPr lvl="0">
                        <a:buNone/>
                      </a:pPr>
                      <a:r>
                        <a:rPr lang="en-US" sz="1600">
                          <a:effectLst/>
                        </a:rPr>
                        <a:t>Kareem Gongora</a:t>
                      </a:r>
                    </a:p>
                  </a:txBody>
                  <a:tcPr marL="0" marR="0" marT="0" marB="0" anchor="ctr"/>
                </a:tc>
                <a:tc>
                  <a:txBody>
                    <a:bodyPr/>
                    <a:lstStyle/>
                    <a:p>
                      <a:pPr lvl="0">
                        <a:buNone/>
                      </a:pPr>
                      <a:r>
                        <a:rPr lang="en-US" sz="1600">
                          <a:effectLst/>
                        </a:rPr>
                        <a:t>Coalition for Clean Air</a:t>
                      </a:r>
                    </a:p>
                  </a:txBody>
                  <a:tcPr marL="0" marR="0" marT="0" marB="0" anchor="ctr"/>
                </a:tc>
                <a:extLst>
                  <a:ext uri="{0D108BD9-81ED-4DB2-BD59-A6C34878D82A}">
                    <a16:rowId xmlns:a16="http://schemas.microsoft.com/office/drawing/2014/main" val="3531506307"/>
                  </a:ext>
                </a:extLst>
              </a:tr>
            </a:tbl>
          </a:graphicData>
        </a:graphic>
      </p:graphicFrame>
    </p:spTree>
    <p:extLst>
      <p:ext uri="{BB962C8B-B14F-4D97-AF65-F5344CB8AC3E}">
        <p14:creationId xmlns:p14="http://schemas.microsoft.com/office/powerpoint/2010/main" val="2918639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485661" cy="429145"/>
          </a:xfrm>
        </p:spPr>
        <p:txBody>
          <a:bodyPr/>
          <a:lstStyle/>
          <a:p>
            <a:r>
              <a:rPr lang="en-US"/>
              <a:t>Industry Focus Group Questions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049834"/>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Operational Fit</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913245"/>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Arial,Sans-Serif"/>
              <a:buChar char="•"/>
            </a:pPr>
            <a:r>
              <a:rPr lang="en-US" sz="2400" i="1">
                <a:ea typeface="+mn-lt"/>
                <a:cs typeface="+mn-lt"/>
              </a:rPr>
              <a:t>How would fleets incorporate a regional charging facility into operations?</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How could a facility’s role change over time to ensure utilization in the near term and meet the needs of increased BEV adoption? </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Would there be anticipated changes in needs for truck + trailer vs bobtail charging? Opportunity vs overnight charging?</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What other amenities should be on-site or adjacent to encourage truck drivers to use the facility?</a:t>
            </a:r>
            <a:endParaRPr lang="en-US"/>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3097111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485661" cy="429145"/>
          </a:xfrm>
        </p:spPr>
        <p:txBody>
          <a:bodyPr/>
          <a:lstStyle/>
          <a:p>
            <a:r>
              <a:rPr lang="en-US"/>
              <a:t>Focus Group Highlights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049834"/>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Operational Fit</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913245"/>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MD/HD charging facilities need to be reliable to ensure the ongoing operations of fleets. </a:t>
            </a:r>
            <a:r>
              <a:rPr lang="en-US" sz="2400" i="1">
                <a:ea typeface="+mn-lt"/>
                <a:cs typeface="+mn-lt"/>
              </a:rPr>
              <a:t>(Rustam Kocher, WattEV)</a:t>
            </a:r>
            <a:endParaRPr lang="en-US" sz="2400">
              <a:ea typeface="+mn-lt"/>
              <a:cs typeface="+mn-lt"/>
            </a:endParaRPr>
          </a:p>
          <a:p>
            <a:r>
              <a:rPr lang="en-US" sz="2400">
                <a:ea typeface="+mn-lt"/>
                <a:cs typeface="+mn-lt"/>
              </a:rPr>
              <a:t>Site design needs to prioritize maneuverability and streamlining. </a:t>
            </a:r>
            <a:r>
              <a:rPr lang="en-US" sz="2400" i="1">
                <a:ea typeface="+mn-lt"/>
                <a:cs typeface="+mn-lt"/>
              </a:rPr>
              <a:t>(JT Steenkamp, Prologis)</a:t>
            </a:r>
            <a:r>
              <a:rPr lang="en-US" sz="2400">
                <a:ea typeface="+mn-lt"/>
                <a:cs typeface="+mn-lt"/>
              </a:rPr>
              <a:t> </a:t>
            </a:r>
          </a:p>
          <a:p>
            <a:r>
              <a:rPr lang="en-US" sz="2400">
                <a:ea typeface="Calibri" panose="020F0502020204030204"/>
                <a:cs typeface="Calibri"/>
              </a:rPr>
              <a:t>There is a need for public charging, but larger fleets will likely want their own infrastructure to minimize risk with insurance and cargo on site. </a:t>
            </a:r>
            <a:r>
              <a:rPr lang="en-US" sz="2400" i="1">
                <a:ea typeface="Calibri" panose="020F0502020204030204"/>
                <a:cs typeface="Calibri"/>
              </a:rPr>
              <a:t>(Tony Williamson, TTSI)</a:t>
            </a:r>
            <a:endParaRPr lang="en-US" sz="2400">
              <a:ea typeface="Calibri" panose="020F0502020204030204"/>
              <a:cs typeface="Calibri"/>
            </a:endParaRPr>
          </a:p>
          <a:p>
            <a:r>
              <a:rPr lang="en-US" sz="2400">
                <a:ea typeface="Calibri" panose="020F0502020204030204"/>
                <a:cs typeface="Calibri"/>
              </a:rPr>
              <a:t>Industry perspective to understand drivers' needs and determine what is required to make the switch to ZE is critical. </a:t>
            </a:r>
            <a:r>
              <a:rPr lang="en-US" sz="2400" i="1">
                <a:ea typeface="Calibri" panose="020F0502020204030204"/>
                <a:cs typeface="Calibri"/>
              </a:rPr>
              <a:t>(Rick Cameron, Port of Long Beach)</a:t>
            </a: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14721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Energy Needs</a:t>
            </a:r>
            <a:endParaRPr lang="en-US"/>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Arial,Sans-Serif"/>
              <a:buChar char="•"/>
            </a:pPr>
            <a:r>
              <a:rPr lang="en-US" sz="2400" i="1">
                <a:ea typeface="+mn-lt"/>
                <a:cs typeface="+mn-lt"/>
              </a:rPr>
              <a:t>What are the industry needs for charging capacity and how are they or aren’t they being met?</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What should be resiliency requirements and how should DERs play a role?</a:t>
            </a:r>
          </a:p>
          <a:p>
            <a:pPr marL="171450" indent="-171450">
              <a:lnSpc>
                <a:spcPct val="100000"/>
              </a:lnSpc>
              <a:spcBef>
                <a:spcPts val="0"/>
              </a:spcBef>
              <a:buFont typeface="Courier New,monospace"/>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With the current level of energy supply and forecast demand from Class 8 trucks, how can we ensure that the grid can support charging infrastructure?</a:t>
            </a:r>
            <a:endParaRPr lang="en-US" i="1">
              <a:ea typeface="+mn-lt"/>
              <a:cs typeface="+mn-lt"/>
            </a:endParaRPr>
          </a:p>
          <a:p>
            <a:endParaRPr lang="en-US" sz="2400" i="1">
              <a:ea typeface="+mn-lt"/>
              <a:cs typeface="+mn-lt"/>
            </a:endParaRPr>
          </a:p>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10" name="Title 1">
            <a:extLst>
              <a:ext uri="{FF2B5EF4-FFF2-40B4-BE49-F238E27FC236}">
                <a16:creationId xmlns:a16="http://schemas.microsoft.com/office/drawing/2014/main" id="{CF14DDE1-0441-F698-EF0E-F02C409886EA}"/>
              </a:ext>
            </a:extLst>
          </p:cNvPr>
          <p:cNvSpPr txBox="1">
            <a:spLocks/>
          </p:cNvSpPr>
          <p:nvPr/>
        </p:nvSpPr>
        <p:spPr>
          <a:xfrm>
            <a:off x="48297" y="285749"/>
            <a:ext cx="9571520" cy="4398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Infrastructure Focus Group Questions</a:t>
            </a:r>
          </a:p>
        </p:txBody>
      </p:sp>
    </p:spTree>
    <p:extLst>
      <p:ext uri="{BB962C8B-B14F-4D97-AF65-F5344CB8AC3E}">
        <p14:creationId xmlns:p14="http://schemas.microsoft.com/office/powerpoint/2010/main" val="1175241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Energy Needs</a:t>
            </a:r>
            <a:endParaRPr lang="en-US"/>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i="1">
              <a:ea typeface="+mn-lt"/>
              <a:cs typeface="+mn-lt"/>
            </a:endParaRPr>
          </a:p>
          <a:p>
            <a:r>
              <a:rPr lang="en-US" sz="2400">
                <a:ea typeface="+mn-lt"/>
                <a:cs typeface="+mn-lt"/>
              </a:rPr>
              <a:t>Power availability and Megawatt Charging System (MCS) must come together. Where does the energy come from to meet the peak charging challenge? </a:t>
            </a:r>
            <a:r>
              <a:rPr lang="en-US" sz="2400" i="1">
                <a:ea typeface="+mn-lt"/>
                <a:cs typeface="+mn-lt"/>
              </a:rPr>
              <a:t>(Thorsten Fischer, Daimler)</a:t>
            </a:r>
            <a:endParaRPr lang="en-US"/>
          </a:p>
          <a:p>
            <a:pPr marL="0" indent="0">
              <a:buNone/>
            </a:pPr>
            <a:endParaRPr lang="en-US" sz="2400" i="1">
              <a:ea typeface="+mn-lt"/>
              <a:cs typeface="+mn-lt"/>
            </a:endParaRPr>
          </a:p>
          <a:p>
            <a:r>
              <a:rPr lang="en-US" sz="2400">
                <a:ea typeface="+mn-lt"/>
                <a:cs typeface="+mn-lt"/>
              </a:rPr>
              <a:t>Generating electricity at the site (i.e. solar panels) can help offset of the peak hour demands or overall electric grid capacity. </a:t>
            </a:r>
            <a:r>
              <a:rPr lang="en-US" sz="2400" i="1">
                <a:ea typeface="+mn-lt"/>
                <a:cs typeface="+mn-lt"/>
              </a:rPr>
              <a:t>(Ron Hunt, Forum Mobility)</a:t>
            </a:r>
            <a:endParaRPr lang="en-US" sz="2400">
              <a:ea typeface="+mn-lt"/>
              <a:cs typeface="+mn-lt"/>
            </a:endParaRPr>
          </a:p>
          <a:p>
            <a:endParaRPr lang="en-US" sz="2400" i="1">
              <a:ea typeface="+mn-lt"/>
              <a:cs typeface="+mn-lt"/>
            </a:endParaRPr>
          </a:p>
          <a:p>
            <a:r>
              <a:rPr lang="en-US" sz="2400">
                <a:ea typeface="+mn-lt"/>
                <a:cs typeface="+mn-lt"/>
              </a:rPr>
              <a:t>Who should pay for the new ZE infrastructure expense? </a:t>
            </a:r>
            <a:r>
              <a:rPr lang="en-US" sz="2400" i="1">
                <a:ea typeface="+mn-lt"/>
                <a:cs typeface="+mn-lt"/>
              </a:rPr>
              <a:t>(Steve Tilk, SCE)</a:t>
            </a:r>
          </a:p>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10" name="Title 1">
            <a:extLst>
              <a:ext uri="{FF2B5EF4-FFF2-40B4-BE49-F238E27FC236}">
                <a16:creationId xmlns:a16="http://schemas.microsoft.com/office/drawing/2014/main" id="{CF14DDE1-0441-F698-EF0E-F02C409886EA}"/>
              </a:ext>
            </a:extLst>
          </p:cNvPr>
          <p:cNvSpPr txBox="1">
            <a:spLocks/>
          </p:cNvSpPr>
          <p:nvPr/>
        </p:nvSpPr>
        <p:spPr>
          <a:xfrm>
            <a:off x="48297" y="285749"/>
            <a:ext cx="9571520" cy="43987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Infrastructure Focus Group Highlights</a:t>
            </a:r>
          </a:p>
        </p:txBody>
      </p:sp>
    </p:spTree>
    <p:extLst>
      <p:ext uri="{BB962C8B-B14F-4D97-AF65-F5344CB8AC3E}">
        <p14:creationId xmlns:p14="http://schemas.microsoft.com/office/powerpoint/2010/main" val="8180077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Focus Group Questions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95304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Location Priorities</a:t>
            </a:r>
            <a:endParaRPr lang="en-US">
              <a:solidFill>
                <a:schemeClr val="accent1"/>
              </a:solidFill>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432096"/>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Arial,Sans-Serif"/>
              <a:buChar char="•"/>
            </a:pPr>
            <a:r>
              <a:rPr lang="en-US" sz="2400" i="1">
                <a:ea typeface="+mn-lt"/>
                <a:cs typeface="+mn-lt"/>
              </a:rPr>
              <a:t>Where should a regional charging facility or facilities be located?</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a:lnSpc>
                <a:spcPct val="100000"/>
              </a:lnSpc>
              <a:spcBef>
                <a:spcPts val="0"/>
              </a:spcBef>
              <a:buFont typeface="Arial,Sans-Serif"/>
              <a:buChar char="•"/>
            </a:pPr>
            <a:r>
              <a:rPr lang="en-US" sz="2400" i="1">
                <a:ea typeface="+mn-lt"/>
                <a:cs typeface="+mn-lt"/>
              </a:rPr>
              <a:t>What evaluation criteria currently are used to identify locations?</a:t>
            </a:r>
          </a:p>
          <a:p>
            <a:pPr>
              <a:lnSpc>
                <a:spcPct val="100000"/>
              </a:lnSpc>
              <a:spcBef>
                <a:spcPts val="0"/>
              </a:spcBef>
              <a:buFont typeface="Arial,Sans-Serif"/>
              <a:buChar char="•"/>
            </a:pPr>
            <a:endParaRPr lang="en-US" sz="2400" i="1">
              <a:ea typeface="+mn-lt"/>
              <a:cs typeface="+mn-lt"/>
            </a:endParaRPr>
          </a:p>
          <a:p>
            <a:pPr marL="342900" indent="-342900">
              <a:lnSpc>
                <a:spcPct val="100000"/>
              </a:lnSpc>
              <a:spcBef>
                <a:spcPts val="0"/>
              </a:spcBef>
              <a:buFont typeface="Arial,Sans-Serif"/>
              <a:buChar char="•"/>
            </a:pPr>
            <a:r>
              <a:rPr lang="en-US" sz="2400" i="1">
                <a:ea typeface="+mn-lt"/>
                <a:cs typeface="+mn-lt"/>
              </a:rPr>
              <a:t>Where would be the priority location(s) for one or more regional charging facilities?</a:t>
            </a:r>
            <a:endParaRPr lang="en-US" sz="2400">
              <a:ea typeface="+mn-lt"/>
              <a:cs typeface="+mn-lt"/>
            </a:endParaRPr>
          </a:p>
          <a:p>
            <a:pPr marL="342900" indent="-342900">
              <a:lnSpc>
                <a:spcPct val="100000"/>
              </a:lnSpc>
              <a:spcBef>
                <a:spcPts val="0"/>
              </a:spcBef>
              <a:buFont typeface="Arial,Sans-Serif"/>
              <a:buChar char="•"/>
            </a:pPr>
            <a:endParaRPr lang="en-US" sz="2400" i="1">
              <a:ea typeface="+mn-lt"/>
              <a:cs typeface="+mn-lt"/>
            </a:endParaRPr>
          </a:p>
          <a:p>
            <a:pPr marL="342900" indent="-342900">
              <a:lnSpc>
                <a:spcPct val="100000"/>
              </a:lnSpc>
              <a:spcBef>
                <a:spcPts val="0"/>
              </a:spcBef>
              <a:buFont typeface="Arial,Sans-Serif"/>
              <a:buChar char="•"/>
            </a:pPr>
            <a:r>
              <a:rPr lang="en-US" sz="2400" i="1">
                <a:ea typeface="+mn-lt"/>
                <a:cs typeface="+mn-lt"/>
              </a:rPr>
              <a:t> What criteria should be considered when determining potential sites?</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cs typeface="Calibri"/>
              </a:rPr>
              <a:t>How do we avoid additional VMT and other impacts with siting locations?</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a:lnSpc>
                <a:spcPct val="100000"/>
              </a:lnSpc>
              <a:spcBef>
                <a:spcPts val="0"/>
              </a:spcBef>
              <a:buFont typeface="Arial,Sans-Serif"/>
              <a:buChar char="•"/>
            </a:pPr>
            <a:r>
              <a:rPr lang="en-US" sz="2400" i="1">
                <a:cs typeface="Calibri"/>
              </a:rPr>
              <a:t>How can we work with local governments to identify locations that will minimize the burden of maintaining road infrastructure?</a:t>
            </a:r>
            <a:endParaRPr lang="en-US">
              <a:cs typeface="Calibri"/>
            </a:endParaRPr>
          </a:p>
        </p:txBody>
      </p:sp>
    </p:spTree>
    <p:extLst>
      <p:ext uri="{BB962C8B-B14F-4D97-AF65-F5344CB8AC3E}">
        <p14:creationId xmlns:p14="http://schemas.microsoft.com/office/powerpoint/2010/main" val="15985383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Focus Group Highlights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95304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Location Priorities</a:t>
            </a:r>
            <a:endParaRPr lang="en-US">
              <a:solidFill>
                <a:schemeClr val="accent1"/>
              </a:solidFill>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432096"/>
            <a:ext cx="11265371" cy="4742065"/>
          </a:xfrm>
          <a:prstGeom prst="rect">
            <a:avLst/>
          </a:prstGeom>
        </p:spPr>
        <p:txBody>
          <a:bodyPr vert="horz" lIns="91440" tIns="45720" rIns="91440" bIns="45720" rtlCol="0" anchor="t">
            <a:normAutofit fontScale="92500"/>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Leverage understanding of current truck movements, where they refuel, etc. </a:t>
            </a:r>
            <a:r>
              <a:rPr lang="en-US" sz="2400" i="1">
                <a:ea typeface="+mn-lt"/>
                <a:cs typeface="+mn-lt"/>
              </a:rPr>
              <a:t>(Michael Ippoliti, Volvo)</a:t>
            </a:r>
            <a:endParaRPr lang="en-US" sz="2400">
              <a:ea typeface="+mn-lt"/>
              <a:cs typeface="+mn-lt"/>
            </a:endParaRPr>
          </a:p>
          <a:p>
            <a:r>
              <a:rPr lang="en-US" sz="2400">
                <a:ea typeface="+mn-lt"/>
                <a:cs typeface="+mn-lt"/>
              </a:rPr>
              <a:t>Identify real estate first. It is more difficult to identify an acre or more of land in this region. The location should have amenities for drivers. </a:t>
            </a:r>
            <a:r>
              <a:rPr lang="en-US" sz="2400" i="1">
                <a:ea typeface="+mn-lt"/>
                <a:cs typeface="+mn-lt"/>
              </a:rPr>
              <a:t>(Ian Hostetler, Electrify America)</a:t>
            </a:r>
            <a:endParaRPr lang="en-US" sz="2400">
              <a:ea typeface="+mn-lt"/>
              <a:cs typeface="+mn-lt"/>
            </a:endParaRPr>
          </a:p>
          <a:p>
            <a:r>
              <a:rPr lang="en-US" sz="2400">
                <a:ea typeface="+mn-lt"/>
                <a:cs typeface="+mn-lt"/>
              </a:rPr>
              <a:t>Multiple sites may best serve the needs of drivers. A single mega-site could require drivers to go out of their way and increase traffic. </a:t>
            </a:r>
            <a:r>
              <a:rPr lang="en-US" sz="2400" i="1">
                <a:ea typeface="+mn-lt"/>
                <a:cs typeface="+mn-lt"/>
              </a:rPr>
              <a:t>(Rustam Kocher, </a:t>
            </a:r>
            <a:r>
              <a:rPr lang="en-US" sz="2400" i="1" err="1">
                <a:ea typeface="+mn-lt"/>
                <a:cs typeface="+mn-lt"/>
              </a:rPr>
              <a:t>WattEV</a:t>
            </a:r>
            <a:r>
              <a:rPr lang="en-US" sz="2400" i="1">
                <a:ea typeface="+mn-lt"/>
                <a:cs typeface="+mn-lt"/>
              </a:rPr>
              <a:t>)</a:t>
            </a:r>
            <a:endParaRPr lang="en-US" sz="2400">
              <a:ea typeface="+mn-lt"/>
              <a:cs typeface="+mn-lt"/>
            </a:endParaRPr>
          </a:p>
          <a:p>
            <a:r>
              <a:rPr lang="en-US" sz="2400">
                <a:ea typeface="+mn-lt"/>
                <a:cs typeface="+mn-lt"/>
              </a:rPr>
              <a:t>Smaller stations spread out will decrease the impacts that the larger facility would cause. </a:t>
            </a:r>
            <a:br>
              <a:rPr lang="en-US" sz="2400">
                <a:ea typeface="+mn-lt"/>
                <a:cs typeface="+mn-lt"/>
              </a:rPr>
            </a:br>
            <a:r>
              <a:rPr lang="en-US" sz="2400" i="1">
                <a:ea typeface="+mn-lt"/>
                <a:cs typeface="+mn-lt"/>
              </a:rPr>
              <a:t>(Viviana Gomez, LA County) </a:t>
            </a:r>
          </a:p>
          <a:p>
            <a:r>
              <a:rPr lang="en-US" sz="2400">
                <a:ea typeface="Calibri" panose="020F0502020204030204"/>
                <a:cs typeface="Calibri"/>
              </a:rPr>
              <a:t>Local jurisdictions need to be engaged in discussions about siting, permitting, utilities, access, etc. </a:t>
            </a:r>
            <a:r>
              <a:rPr lang="en-US" sz="2400" i="1">
                <a:ea typeface="Calibri" panose="020F0502020204030204"/>
                <a:cs typeface="Calibri"/>
              </a:rPr>
              <a:t>(Nancy Pfeffer, Gateway Cities COG)</a:t>
            </a:r>
            <a:endParaRPr lang="en-US" sz="2400">
              <a:ea typeface="Calibri" panose="020F0502020204030204"/>
              <a:cs typeface="Calibri"/>
            </a:endParaRPr>
          </a:p>
          <a:p>
            <a:r>
              <a:rPr lang="en-US" sz="2400">
                <a:cs typeface="Calibri"/>
              </a:rPr>
              <a:t>Zoning classifications will determine potential sites; use mapping tools to identify pollution pockets; mitigate impacts to roads and sensitive receptors. </a:t>
            </a:r>
            <a:r>
              <a:rPr lang="en-US" sz="2400" i="1">
                <a:cs typeface="Calibri"/>
              </a:rPr>
              <a:t>(Kareem Gongora, CCA)</a:t>
            </a:r>
            <a:r>
              <a:rPr lang="en-US" sz="2400">
                <a:cs typeface="Calibri"/>
              </a:rPr>
              <a:t> </a:t>
            </a:r>
            <a:endParaRPr lang="en-US"/>
          </a:p>
        </p:txBody>
      </p:sp>
    </p:spTree>
    <p:extLst>
      <p:ext uri="{BB962C8B-B14F-4D97-AF65-F5344CB8AC3E}">
        <p14:creationId xmlns:p14="http://schemas.microsoft.com/office/powerpoint/2010/main" val="3357212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Focus Group Highlights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980984"/>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Community Engagement</a:t>
            </a:r>
            <a:endParaRPr lang="en-US"/>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6" name="Content Placeholder 2">
            <a:extLst>
              <a:ext uri="{FF2B5EF4-FFF2-40B4-BE49-F238E27FC236}">
                <a16:creationId xmlns:a16="http://schemas.microsoft.com/office/drawing/2014/main" id="{326E7E46-1EEE-826D-34C5-C29315385FBA}"/>
              </a:ext>
            </a:extLst>
          </p:cNvPr>
          <p:cNvSpPr txBox="1">
            <a:spLocks/>
          </p:cNvSpPr>
          <p:nvPr/>
        </p:nvSpPr>
        <p:spPr>
          <a:xfrm>
            <a:off x="462884" y="151836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Arial,Sans-Serif"/>
              <a:buChar char="•"/>
            </a:pPr>
            <a:r>
              <a:rPr lang="en-US" sz="2400" i="1">
                <a:ea typeface="+mn-lt"/>
                <a:cs typeface="+mn-lt"/>
              </a:rPr>
              <a:t>How can Metro incorporate community input into design and function of the facility?</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What are strategies for outreach and education to the trucking community on charging facility design, access, and functionality?</a:t>
            </a:r>
            <a:endParaRPr lang="en-US" sz="2400">
              <a:ea typeface="+mn-lt"/>
              <a:cs typeface="+mn-lt"/>
            </a:endParaRPr>
          </a:p>
          <a:p>
            <a:pPr>
              <a:lnSpc>
                <a:spcPct val="100000"/>
              </a:lnSpc>
              <a:spcBef>
                <a:spcPts val="0"/>
              </a:spcBef>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What are possibilities for associated workforce development?</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What other amenities should be on-site or adjacent to support community needs?</a:t>
            </a:r>
            <a:endParaRPr lang="en-US">
              <a:cs typeface="Calibri"/>
            </a:endParaRPr>
          </a:p>
          <a:p>
            <a:endParaRPr lang="en-US" sz="2400">
              <a:ea typeface="+mn-lt"/>
              <a:cs typeface="+mn-lt"/>
            </a:endParaRPr>
          </a:p>
          <a:p>
            <a:endParaRPr lang="en-US" sz="2400" i="1">
              <a:ea typeface="+mn-lt"/>
              <a:cs typeface="+mn-lt"/>
            </a:endParaRPr>
          </a:p>
          <a:p>
            <a:pPr marL="0" indent="0">
              <a:buNone/>
            </a:pPr>
            <a:endParaRPr lang="en-US" sz="2400">
              <a:cs typeface="Calibri"/>
            </a:endParaRPr>
          </a:p>
        </p:txBody>
      </p:sp>
    </p:spTree>
    <p:extLst>
      <p:ext uri="{BB962C8B-B14F-4D97-AF65-F5344CB8AC3E}">
        <p14:creationId xmlns:p14="http://schemas.microsoft.com/office/powerpoint/2010/main" val="595907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Focus Group Highlights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980984"/>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Community Engagement</a:t>
            </a:r>
            <a:endParaRPr lang="en-US"/>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6" name="Content Placeholder 2">
            <a:extLst>
              <a:ext uri="{FF2B5EF4-FFF2-40B4-BE49-F238E27FC236}">
                <a16:creationId xmlns:a16="http://schemas.microsoft.com/office/drawing/2014/main" id="{326E7E46-1EEE-826D-34C5-C29315385FBA}"/>
              </a:ext>
            </a:extLst>
          </p:cNvPr>
          <p:cNvSpPr txBox="1">
            <a:spLocks/>
          </p:cNvSpPr>
          <p:nvPr/>
        </p:nvSpPr>
        <p:spPr>
          <a:xfrm>
            <a:off x="462884" y="151836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Facilitate conversations with truck drivers to gain perspective of their experience and needs. </a:t>
            </a:r>
            <a:r>
              <a:rPr lang="en-US" sz="2400" i="1">
                <a:ea typeface="+mn-lt"/>
                <a:cs typeface="+mn-lt"/>
              </a:rPr>
              <a:t>(Lily O’Brien, LA County)  </a:t>
            </a:r>
            <a:endParaRPr lang="en-US" sz="2400">
              <a:ea typeface="+mn-lt"/>
              <a:cs typeface="+mn-lt"/>
            </a:endParaRPr>
          </a:p>
          <a:p>
            <a:r>
              <a:rPr lang="en-US" sz="2400">
                <a:ea typeface="+mn-lt"/>
                <a:cs typeface="+mn-lt"/>
              </a:rPr>
              <a:t>Build focus groups with independent owners &amp; operators to get their input; put together the plan to create proposals for grant funding opportunities. </a:t>
            </a:r>
            <a:r>
              <a:rPr lang="en-US" sz="2400" i="1">
                <a:ea typeface="+mn-lt"/>
                <a:cs typeface="+mn-lt"/>
              </a:rPr>
              <a:t>(Laura Cortez, EYCEJ)</a:t>
            </a:r>
            <a:endParaRPr lang="en-US" sz="2400">
              <a:ea typeface="+mn-lt"/>
              <a:cs typeface="+mn-lt"/>
            </a:endParaRPr>
          </a:p>
          <a:p>
            <a:r>
              <a:rPr lang="en-US" sz="2400">
                <a:ea typeface="+mn-lt"/>
                <a:cs typeface="+mn-lt"/>
              </a:rPr>
              <a:t>Work with schools, community centers, and parks along the corridor to engage with the key local stakeholders to work on outreach strategies. </a:t>
            </a:r>
            <a:r>
              <a:rPr lang="en-US" sz="2400" i="1">
                <a:ea typeface="+mn-lt"/>
                <a:cs typeface="+mn-lt"/>
              </a:rPr>
              <a:t>(Sylvia Betancourt, LBACA)</a:t>
            </a:r>
            <a:endParaRPr lang="en-US" sz="2400">
              <a:ea typeface="+mn-lt"/>
              <a:cs typeface="+mn-lt"/>
            </a:endParaRPr>
          </a:p>
          <a:p>
            <a:r>
              <a:rPr lang="en-US" sz="2400">
                <a:ea typeface="+mn-lt"/>
                <a:cs typeface="+mn-lt"/>
              </a:rPr>
              <a:t>Create funding mechanisms with local municipalities to build these local public electrification locations and create a fund to support this initiative. </a:t>
            </a:r>
            <a:r>
              <a:rPr lang="en-US" sz="2400" i="1">
                <a:ea typeface="+mn-lt"/>
                <a:cs typeface="+mn-lt"/>
              </a:rPr>
              <a:t>(Kareem Gongora, CCA)</a:t>
            </a:r>
            <a:endParaRPr lang="en-US" sz="2400">
              <a:ea typeface="+mn-lt"/>
              <a:cs typeface="+mn-lt"/>
            </a:endParaRPr>
          </a:p>
          <a:p>
            <a:endParaRPr lang="en-US" sz="2400">
              <a:ea typeface="+mn-lt"/>
              <a:cs typeface="+mn-lt"/>
            </a:endParaRPr>
          </a:p>
          <a:p>
            <a:endParaRPr lang="en-US" sz="2400" i="1">
              <a:ea typeface="+mn-lt"/>
              <a:cs typeface="+mn-lt"/>
            </a:endParaRPr>
          </a:p>
          <a:p>
            <a:pPr marL="0" indent="0">
              <a:buNone/>
            </a:pPr>
            <a:endParaRPr lang="en-US" sz="2400">
              <a:cs typeface="Calibri"/>
            </a:endParaRPr>
          </a:p>
        </p:txBody>
      </p:sp>
    </p:spTree>
    <p:extLst>
      <p:ext uri="{BB962C8B-B14F-4D97-AF65-F5344CB8AC3E}">
        <p14:creationId xmlns:p14="http://schemas.microsoft.com/office/powerpoint/2010/main" val="3956199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Community Focus Group Questions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Safety Measures</a:t>
            </a:r>
            <a:endParaRPr lang="en-US"/>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6" name="Content Placeholder 2">
            <a:extLst>
              <a:ext uri="{FF2B5EF4-FFF2-40B4-BE49-F238E27FC236}">
                <a16:creationId xmlns:a16="http://schemas.microsoft.com/office/drawing/2014/main" id="{1BAACBBD-2286-C43C-DDEF-0BEF82BF51ED}"/>
              </a:ext>
            </a:extLst>
          </p:cNvPr>
          <p:cNvSpPr txBox="1">
            <a:spLocks/>
          </p:cNvSpPr>
          <p:nvPr/>
        </p:nvSpPr>
        <p:spPr>
          <a:xfrm>
            <a:off x="462884" y="1647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buFont typeface="Arial,Sans-Serif"/>
              <a:buChar char="•"/>
            </a:pPr>
            <a:r>
              <a:rPr lang="en-US" sz="2400" i="1">
                <a:ea typeface="+mn-lt"/>
                <a:cs typeface="+mn-lt"/>
              </a:rPr>
              <a:t>Which criteria should be considered when determining safety measures for communities?</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How can truck driver safety be addressed?</a:t>
            </a:r>
            <a:endParaRPr lang="en-US" sz="2400">
              <a:ea typeface="+mn-lt"/>
              <a:cs typeface="+mn-lt"/>
            </a:endParaRPr>
          </a:p>
          <a:p>
            <a:pPr marL="342900" indent="-34290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What truck routing measures need to be put in place?</a:t>
            </a:r>
            <a:endParaRPr lang="en-US" sz="2400">
              <a:ea typeface="+mn-lt"/>
              <a:cs typeface="+mn-lt"/>
            </a:endParaRPr>
          </a:p>
          <a:p>
            <a:pPr marL="171450" indent="-171450">
              <a:lnSpc>
                <a:spcPct val="100000"/>
              </a:lnSpc>
              <a:spcBef>
                <a:spcPts val="0"/>
              </a:spcBef>
              <a:buFont typeface="Arial,Sans-Serif"/>
              <a:buChar char="•"/>
            </a:pPr>
            <a:endParaRPr lang="en-US" sz="2400">
              <a:ea typeface="+mn-lt"/>
              <a:cs typeface="+mn-lt"/>
            </a:endParaRPr>
          </a:p>
          <a:p>
            <a:pPr marL="342900" indent="-342900">
              <a:lnSpc>
                <a:spcPct val="100000"/>
              </a:lnSpc>
              <a:spcBef>
                <a:spcPts val="0"/>
              </a:spcBef>
              <a:buFont typeface="Arial,Sans-Serif"/>
              <a:buChar char="•"/>
            </a:pPr>
            <a:r>
              <a:rPr lang="en-US" sz="2400" i="1">
                <a:ea typeface="+mn-lt"/>
                <a:cs typeface="+mn-lt"/>
              </a:rPr>
              <a:t>Weight of BEVs are 33% heavier than diesel vehicles, what does that mean with respect to safety measures? (e.g. longer distance to stop, additional impact on road conditions)</a:t>
            </a:r>
            <a:endParaRPr lang="en-US">
              <a:ea typeface="Calibri" panose="020F0502020204030204"/>
              <a:cs typeface="Calibri"/>
            </a:endParaRPr>
          </a:p>
          <a:p>
            <a:endParaRPr lang="en-US" sz="2400" i="1">
              <a:ea typeface="+mn-lt"/>
              <a:cs typeface="+mn-lt"/>
            </a:endParaRPr>
          </a:p>
          <a:p>
            <a:endParaRPr lang="en-US" sz="2400" i="1">
              <a:ea typeface="+mn-lt"/>
              <a:cs typeface="+mn-lt"/>
            </a:endParaRPr>
          </a:p>
          <a:p>
            <a:endParaRPr lang="en-US" sz="2400">
              <a:ea typeface="+mn-lt"/>
              <a:cs typeface="+mn-lt"/>
            </a:endParaRPr>
          </a:p>
          <a:p>
            <a:endParaRPr lang="en-US" sz="2400" i="1">
              <a:ea typeface="Calibri" panose="020F0502020204030204"/>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442533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Community Focus Group Highlights</a:t>
            </a:r>
          </a:p>
        </p:txBody>
      </p:sp>
      <p:sp>
        <p:nvSpPr>
          <p:cNvPr id="3" name="Content Placeholder 2">
            <a:extLst>
              <a:ext uri="{FF2B5EF4-FFF2-40B4-BE49-F238E27FC236}">
                <a16:creationId xmlns:a16="http://schemas.microsoft.com/office/drawing/2014/main" id="{45D5787C-6825-4FFD-A6D3-4D7ECCD903FD}"/>
              </a:ext>
            </a:extLst>
          </p:cNvPr>
          <p:cNvSpPr>
            <a:spLocks noGrp="1"/>
          </p:cNvSpPr>
          <p:nvPr>
            <p:ph idx="1"/>
          </p:nvPr>
        </p:nvSpPr>
        <p:spPr>
          <a:xfrm>
            <a:off x="380999" y="1167890"/>
            <a:ext cx="10774681" cy="3677065"/>
          </a:xfrm>
        </p:spPr>
        <p:txBody>
          <a:bodyPr vert="horz" lIns="91440" tIns="45720" rIns="91440" bIns="45720" rtlCol="0" anchor="t">
            <a:noAutofit/>
          </a:bodyPr>
          <a:lstStyle/>
          <a:p>
            <a:pPr marL="0" indent="0">
              <a:lnSpc>
                <a:spcPct val="100000"/>
              </a:lnSpc>
              <a:spcAft>
                <a:spcPts val="1200"/>
              </a:spcAft>
              <a:buNone/>
            </a:pPr>
            <a:r>
              <a:rPr lang="en-US" sz="2800" b="1">
                <a:solidFill>
                  <a:schemeClr val="accent1"/>
                </a:solidFill>
              </a:rPr>
              <a:t>Safety Measures</a:t>
            </a:r>
            <a:endParaRPr lang="en-US"/>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sp>
        <p:nvSpPr>
          <p:cNvPr id="6" name="Content Placeholder 2">
            <a:extLst>
              <a:ext uri="{FF2B5EF4-FFF2-40B4-BE49-F238E27FC236}">
                <a16:creationId xmlns:a16="http://schemas.microsoft.com/office/drawing/2014/main" id="{1BAACBBD-2286-C43C-DDEF-0BEF82BF51ED}"/>
              </a:ext>
            </a:extLst>
          </p:cNvPr>
          <p:cNvSpPr txBox="1">
            <a:spLocks/>
          </p:cNvSpPr>
          <p:nvPr/>
        </p:nvSpPr>
        <p:spPr>
          <a:xfrm>
            <a:off x="462884" y="1647757"/>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Prioritize efforts to improve impacted areas and work with local agencies to provide resources to those communities. </a:t>
            </a:r>
            <a:r>
              <a:rPr lang="en-US" sz="2400" i="1">
                <a:ea typeface="+mn-lt"/>
                <a:cs typeface="+mn-lt"/>
              </a:rPr>
              <a:t>(Laura Cortez, EYCEJ)</a:t>
            </a:r>
            <a:endParaRPr lang="en-US" sz="2400">
              <a:ea typeface="+mn-lt"/>
              <a:cs typeface="+mn-lt"/>
            </a:endParaRPr>
          </a:p>
          <a:p>
            <a:endParaRPr lang="en-US" sz="2400" i="1">
              <a:ea typeface="+mn-lt"/>
              <a:cs typeface="+mn-lt"/>
            </a:endParaRPr>
          </a:p>
          <a:p>
            <a:r>
              <a:rPr lang="en-US" sz="2400">
                <a:ea typeface="+mn-lt"/>
                <a:cs typeface="+mn-lt"/>
              </a:rPr>
              <a:t>Implement plans to divert traffic from sensitive receptors and minimize impact on communities is key. </a:t>
            </a:r>
            <a:r>
              <a:rPr lang="en-US" sz="2400" i="1">
                <a:ea typeface="+mn-lt"/>
                <a:cs typeface="+mn-lt"/>
              </a:rPr>
              <a:t>(Sylvia Betancourt, EYCEJ)</a:t>
            </a:r>
            <a:endParaRPr lang="en-US" sz="2400">
              <a:ea typeface="+mn-lt"/>
              <a:cs typeface="+mn-lt"/>
            </a:endParaRPr>
          </a:p>
          <a:p>
            <a:endParaRPr lang="en-US" sz="2400" i="1">
              <a:ea typeface="+mn-lt"/>
              <a:cs typeface="+mn-lt"/>
            </a:endParaRPr>
          </a:p>
          <a:p>
            <a:r>
              <a:rPr lang="en-US" sz="2400">
                <a:ea typeface="+mn-lt"/>
                <a:cs typeface="+mn-lt"/>
              </a:rPr>
              <a:t>Conduct route studies revolving around identifying exposure on routes and how we can re-route truck to improve the air quality in those areas that are most impacted. (</a:t>
            </a:r>
            <a:r>
              <a:rPr lang="en-US" sz="2400" i="1">
                <a:ea typeface="+mn-lt"/>
                <a:cs typeface="+mn-lt"/>
              </a:rPr>
              <a:t>(Ambar Rivera, CBE)</a:t>
            </a:r>
            <a:endParaRPr lang="en-US" sz="2400">
              <a:ea typeface="+mn-lt"/>
              <a:cs typeface="+mn-lt"/>
            </a:endParaRPr>
          </a:p>
          <a:p>
            <a:endParaRPr lang="en-US" sz="2400" i="1">
              <a:ea typeface="+mn-lt"/>
              <a:cs typeface="+mn-lt"/>
            </a:endParaRPr>
          </a:p>
          <a:p>
            <a:endParaRPr lang="en-US" sz="2400" i="1">
              <a:ea typeface="+mn-lt"/>
              <a:cs typeface="+mn-lt"/>
            </a:endParaRPr>
          </a:p>
          <a:p>
            <a:endParaRPr lang="en-US" sz="2400">
              <a:ea typeface="+mn-lt"/>
              <a:cs typeface="+mn-lt"/>
            </a:endParaRPr>
          </a:p>
          <a:p>
            <a:endParaRPr lang="en-US" sz="2400" i="1">
              <a:ea typeface="Calibri" panose="020F0502020204030204"/>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3123959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a:xfrm>
            <a:off x="101958" y="285749"/>
            <a:ext cx="9571520" cy="439877"/>
          </a:xfrm>
        </p:spPr>
        <p:txBody>
          <a:bodyPr/>
          <a:lstStyle/>
          <a:p>
            <a:r>
              <a:rPr lang="en-US"/>
              <a:t>Key Findings &amp; Next Steps</a:t>
            </a:r>
            <a:endParaRPr lang="en-US">
              <a:cs typeface="Calibri"/>
            </a:endParaRP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62884" y="1675701"/>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a:ea typeface="Calibri" panose="020F0502020204030204"/>
              <a:cs typeface="Calibri"/>
            </a:endParaRPr>
          </a:p>
          <a:p>
            <a:pPr marL="0" indent="0">
              <a:buNone/>
            </a:pPr>
            <a:endParaRPr lang="en-US" sz="2400">
              <a:ea typeface="Calibri" panose="020F0502020204030204"/>
              <a:cs typeface="Calibri"/>
            </a:endParaRPr>
          </a:p>
        </p:txBody>
      </p:sp>
      <p:graphicFrame>
        <p:nvGraphicFramePr>
          <p:cNvPr id="5" name="Table 4">
            <a:extLst>
              <a:ext uri="{FF2B5EF4-FFF2-40B4-BE49-F238E27FC236}">
                <a16:creationId xmlns:a16="http://schemas.microsoft.com/office/drawing/2014/main" id="{1027DC4E-1E54-40A6-D31F-1242C67425A3}"/>
              </a:ext>
            </a:extLst>
          </p:cNvPr>
          <p:cNvGraphicFramePr>
            <a:graphicFrameLocks noGrp="1"/>
          </p:cNvGraphicFramePr>
          <p:nvPr>
            <p:extLst>
              <p:ext uri="{D42A27DB-BD31-4B8C-83A1-F6EECF244321}">
                <p14:modId xmlns:p14="http://schemas.microsoft.com/office/powerpoint/2010/main" val="3882236602"/>
              </p:ext>
            </p:extLst>
          </p:nvPr>
        </p:nvGraphicFramePr>
        <p:xfrm>
          <a:off x="187344" y="1129305"/>
          <a:ext cx="11755950" cy="5454957"/>
        </p:xfrm>
        <a:graphic>
          <a:graphicData uri="http://schemas.openxmlformats.org/drawingml/2006/table">
            <a:tbl>
              <a:tblPr firstRow="1" bandRow="1">
                <a:tableStyleId>{69CF1AB2-1976-4502-BF36-3FF5EA218861}</a:tableStyleId>
              </a:tblPr>
              <a:tblGrid>
                <a:gridCol w="1757429">
                  <a:extLst>
                    <a:ext uri="{9D8B030D-6E8A-4147-A177-3AD203B41FA5}">
                      <a16:colId xmlns:a16="http://schemas.microsoft.com/office/drawing/2014/main" val="1259697612"/>
                    </a:ext>
                  </a:extLst>
                </a:gridCol>
                <a:gridCol w="9998521">
                  <a:extLst>
                    <a:ext uri="{9D8B030D-6E8A-4147-A177-3AD203B41FA5}">
                      <a16:colId xmlns:a16="http://schemas.microsoft.com/office/drawing/2014/main" val="3793692231"/>
                    </a:ext>
                  </a:extLst>
                </a:gridCol>
              </a:tblGrid>
              <a:tr h="2366747">
                <a:tc>
                  <a:txBody>
                    <a:bodyPr/>
                    <a:lstStyle/>
                    <a:p>
                      <a:pPr fontAlgn="b"/>
                      <a:r>
                        <a:rPr lang="en-US" sz="2000" b="1">
                          <a:effectLst/>
                        </a:rPr>
                        <a:t>Metro Vision </a:t>
                      </a:r>
                    </a:p>
                    <a:p>
                      <a:pPr fontAlgn="b"/>
                      <a:r>
                        <a:rPr lang="en-US" sz="2000" b="1">
                          <a:effectLst/>
                        </a:rPr>
                        <a:t>for regional ZET charging facilities</a:t>
                      </a:r>
                    </a:p>
                  </a:txBody>
                  <a:tcPr marL="9525" marR="9525" marT="9525" anchor="ctr"/>
                </a:tc>
                <a:tc>
                  <a:txBody>
                    <a:bodyPr/>
                    <a:lstStyle/>
                    <a:p>
                      <a:pPr marL="285750" lvl="0" indent="-285750">
                        <a:buFont typeface="Arial"/>
                        <a:buChar char="•"/>
                      </a:pPr>
                      <a:r>
                        <a:rPr lang="en-US" sz="2000" b="0">
                          <a:effectLst/>
                        </a:rPr>
                        <a:t>Public charging station(s) for use primarily by smaller drayage fleets and independent owner/operators, but accessible for all heavy-duty trucks</a:t>
                      </a:r>
                    </a:p>
                    <a:p>
                      <a:pPr marL="742950" lvl="1" indent="-285750">
                        <a:buFont typeface="Arial"/>
                        <a:buChar char="•"/>
                      </a:pPr>
                      <a:r>
                        <a:rPr lang="en-US" sz="2000" b="0">
                          <a:effectLst/>
                        </a:rPr>
                        <a:t>Origins and destinations within Southern California</a:t>
                      </a:r>
                    </a:p>
                    <a:p>
                      <a:pPr marL="742950" lvl="1" indent="-285750">
                        <a:buFont typeface="Arial"/>
                        <a:buChar char="•"/>
                      </a:pPr>
                      <a:r>
                        <a:rPr lang="en-US" sz="2000" b="0">
                          <a:effectLst/>
                        </a:rPr>
                        <a:t>Port or transload trips that are clustered in the region</a:t>
                      </a:r>
                      <a:endParaRPr lang="en-US" sz="2000"/>
                    </a:p>
                    <a:p>
                      <a:pPr marL="742950" lvl="1" indent="-285750">
                        <a:buFont typeface="Arial"/>
                        <a:buChar char="•"/>
                      </a:pPr>
                      <a:r>
                        <a:rPr lang="en-US" sz="2000" b="0">
                          <a:effectLst/>
                        </a:rPr>
                        <a:t>Multiple trips per day</a:t>
                      </a:r>
                      <a:endParaRPr lang="en-US" sz="2000"/>
                    </a:p>
                    <a:p>
                      <a:pPr marL="742950" lvl="1" indent="-285750">
                        <a:buFont typeface="Arial"/>
                        <a:buChar char="•"/>
                      </a:pPr>
                      <a:r>
                        <a:rPr lang="en-US" sz="2000" b="0">
                          <a:effectLst/>
                        </a:rPr>
                        <a:t>Access needed for midday opportunity charging</a:t>
                      </a:r>
                    </a:p>
                  </a:txBody>
                  <a:tcPr marL="9525" marR="9525" marT="9525" anchor="ctr"/>
                </a:tc>
                <a:extLst>
                  <a:ext uri="{0D108BD9-81ED-4DB2-BD59-A6C34878D82A}">
                    <a16:rowId xmlns:a16="http://schemas.microsoft.com/office/drawing/2014/main" val="2052841133"/>
                  </a:ext>
                </a:extLst>
              </a:tr>
              <a:tr h="899365">
                <a:tc>
                  <a:txBody>
                    <a:bodyPr/>
                    <a:lstStyle/>
                    <a:p>
                      <a:pPr fontAlgn="b"/>
                      <a:r>
                        <a:rPr lang="en-US" sz="2000" b="1">
                          <a:effectLst/>
                        </a:rPr>
                        <a:t>Where</a:t>
                      </a:r>
                    </a:p>
                  </a:txBody>
                  <a:tcPr marL="9525" marR="9525" marT="9525" anchor="ctr"/>
                </a:tc>
                <a:tc>
                  <a:txBody>
                    <a:bodyPr/>
                    <a:lstStyle/>
                    <a:p>
                      <a:pPr marL="285750" indent="-285750" fontAlgn="ctr">
                        <a:buFont typeface="Arial"/>
                        <a:buChar char="•"/>
                      </a:pPr>
                      <a:r>
                        <a:rPr lang="en-US" sz="2000" b="0" i="0" u="none" strike="noStrike" noProof="0">
                          <a:effectLst/>
                          <a:latin typeface="Calibri"/>
                        </a:rPr>
                        <a:t>West of 710, near ports, or along the Alameda Corridor</a:t>
                      </a:r>
                    </a:p>
                  </a:txBody>
                  <a:tcPr marL="9525" marR="9525" marT="9525" anchor="ctr"/>
                </a:tc>
                <a:extLst>
                  <a:ext uri="{0D108BD9-81ED-4DB2-BD59-A6C34878D82A}">
                    <a16:rowId xmlns:a16="http://schemas.microsoft.com/office/drawing/2014/main" val="2045718568"/>
                  </a:ext>
                </a:extLst>
              </a:tr>
              <a:tr h="1735615">
                <a:tc>
                  <a:txBody>
                    <a:bodyPr/>
                    <a:lstStyle/>
                    <a:p>
                      <a:pPr fontAlgn="b"/>
                      <a:r>
                        <a:rPr lang="en-US" sz="2000" b="1">
                          <a:effectLst/>
                        </a:rPr>
                        <a:t>Next Steps</a:t>
                      </a:r>
                    </a:p>
                  </a:txBody>
                  <a:tcPr marL="9525" marR="9525" marT="9525" anchor="ctr"/>
                </a:tc>
                <a:tc>
                  <a:txBody>
                    <a:bodyPr/>
                    <a:lstStyle/>
                    <a:p>
                      <a:pPr marL="285750" indent="-285750" fontAlgn="b">
                        <a:buFont typeface="Arial"/>
                        <a:buChar char="•"/>
                      </a:pPr>
                      <a:r>
                        <a:rPr lang="en-US" sz="2000">
                          <a:effectLst/>
                        </a:rPr>
                        <a:t>Work with local jurisdictions and logistics/real estate professionals to determine land ownership</a:t>
                      </a:r>
                      <a:endParaRPr lang="en-US" sz="2000"/>
                    </a:p>
                    <a:p>
                      <a:pPr marL="285750" lvl="0" indent="-285750">
                        <a:buFont typeface="Arial"/>
                        <a:buChar char="•"/>
                      </a:pPr>
                      <a:r>
                        <a:rPr lang="en-US" sz="2000">
                          <a:effectLst/>
                        </a:rPr>
                        <a:t>Coordinate with utilities on current capacity and/or where it needs to be added</a:t>
                      </a:r>
                    </a:p>
                    <a:p>
                      <a:pPr marL="285750" lvl="0" indent="-285750">
                        <a:buFont typeface="Arial"/>
                        <a:buChar char="•"/>
                      </a:pPr>
                      <a:r>
                        <a:rPr lang="en-US" sz="2000">
                          <a:effectLst/>
                        </a:rPr>
                        <a:t>Map out fueling stations in that area to determine where trucks are already filling up</a:t>
                      </a:r>
                    </a:p>
                    <a:p>
                      <a:pPr marL="285750" lvl="0" indent="-285750">
                        <a:buFont typeface="Arial"/>
                        <a:buChar char="•"/>
                      </a:pPr>
                      <a:r>
                        <a:rPr lang="en-US" sz="2000">
                          <a:effectLst/>
                        </a:rPr>
                        <a:t>Examine existing truck routes and location of sensitive receptors to align charging facility site(s) with community needs</a:t>
                      </a:r>
                      <a:endParaRPr lang="en-US" sz="2000"/>
                    </a:p>
                    <a:p>
                      <a:pPr marL="285750" lvl="0" indent="-285750">
                        <a:buFont typeface="Arial"/>
                        <a:buChar char="•"/>
                      </a:pPr>
                      <a:r>
                        <a:rPr lang="en-US" sz="2000">
                          <a:effectLst/>
                        </a:rPr>
                        <a:t>Research grant funding opportunities to assist in pursuing next steps</a:t>
                      </a:r>
                      <a:endParaRPr lang="en-US" sz="2000"/>
                    </a:p>
                  </a:txBody>
                  <a:tcPr marL="9525" marR="9525" marT="9525" anchor="b"/>
                </a:tc>
                <a:extLst>
                  <a:ext uri="{0D108BD9-81ED-4DB2-BD59-A6C34878D82A}">
                    <a16:rowId xmlns:a16="http://schemas.microsoft.com/office/drawing/2014/main" val="3664884920"/>
                  </a:ext>
                </a:extLst>
              </a:tr>
            </a:tbl>
          </a:graphicData>
        </a:graphic>
      </p:graphicFrame>
    </p:spTree>
    <p:extLst>
      <p:ext uri="{BB962C8B-B14F-4D97-AF65-F5344CB8AC3E}">
        <p14:creationId xmlns:p14="http://schemas.microsoft.com/office/powerpoint/2010/main" val="1436833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1400383"/>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Agenda Item #3:</a:t>
            </a:r>
          </a:p>
          <a:p>
            <a:pPr marR="91440" algn="ctr"/>
            <a:r>
              <a:rPr lang="en-US" sz="4000" b="1">
                <a:ea typeface="Yu Mincho"/>
                <a:cs typeface="Times New Roman"/>
              </a:rPr>
              <a:t> </a:t>
            </a:r>
            <a:r>
              <a:rPr lang="en-US" sz="4000" b="1">
                <a:solidFill>
                  <a:schemeClr val="bg1"/>
                </a:solidFill>
                <a:ea typeface="Yu Mincho"/>
                <a:cs typeface="Times New Roman"/>
              </a:rPr>
              <a:t>Federal &amp; State Grant Funding Opportunities</a:t>
            </a:r>
            <a:endParaRPr lang="en-US" sz="4000" b="1">
              <a:solidFill>
                <a:schemeClr val="bg1"/>
              </a:solidFill>
              <a:effectLst/>
              <a:latin typeface="+mn-lt"/>
              <a:ea typeface="Yu Mincho"/>
              <a:cs typeface="Times New Roman"/>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3365787" y="3050598"/>
            <a:ext cx="6146512" cy="1169551"/>
          </a:xfrm>
          <a:prstGeom prst="rect">
            <a:avLst/>
          </a:prstGeom>
          <a:noFill/>
        </p:spPr>
        <p:txBody>
          <a:bodyPr wrap="square" lIns="91440" tIns="45720" rIns="91440" bIns="45720" rtlCol="0" anchor="t">
            <a:spAutoFit/>
          </a:bodyPr>
          <a:lstStyle/>
          <a:p>
            <a:pPr lvl="0"/>
            <a:endParaRPr lang="en-US" sz="1600" b="1" kern="1200">
              <a:solidFill>
                <a:schemeClr val="tx1"/>
              </a:solidFill>
              <a:effectLst/>
              <a:latin typeface="+mn-lt"/>
              <a:ea typeface="+mn-ea"/>
              <a:cs typeface="+mn-cs"/>
            </a:endParaRPr>
          </a:p>
          <a:p>
            <a:pPr lvl="0"/>
            <a:endParaRPr lang="en-US" b="1" kern="1200">
              <a:solidFill>
                <a:schemeClr val="bg1"/>
              </a:solidFill>
              <a:effectLst/>
              <a:latin typeface="+mn-lt"/>
              <a:ea typeface="Yu Mincho"/>
              <a:cs typeface="Calibri"/>
            </a:endParaRPr>
          </a:p>
          <a:p>
            <a:endParaRPr lang="en-US" sz="1800" b="1" kern="1200">
              <a:solidFill>
                <a:schemeClr val="bg1"/>
              </a:solidFill>
              <a:effectLst/>
              <a:latin typeface="+mn-lt"/>
              <a:ea typeface="+mn-ea"/>
              <a:cs typeface="+mn-cs"/>
            </a:endParaRPr>
          </a:p>
          <a:p>
            <a:endParaRPr lang="en-US" b="1"/>
          </a:p>
        </p:txBody>
      </p:sp>
    </p:spTree>
    <p:extLst>
      <p:ext uri="{BB962C8B-B14F-4D97-AF65-F5344CB8AC3E}">
        <p14:creationId xmlns:p14="http://schemas.microsoft.com/office/powerpoint/2010/main" val="33398002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7D83307-4060-4981-ADD9-C6CD4E8408C6}"/>
              </a:ext>
            </a:extLst>
          </p:cNvPr>
          <p:cNvSpPr txBox="1"/>
          <p:nvPr/>
        </p:nvSpPr>
        <p:spPr>
          <a:xfrm>
            <a:off x="373327" y="209746"/>
            <a:ext cx="11705514" cy="523220"/>
          </a:xfrm>
          <a:prstGeom prst="rect">
            <a:avLst/>
          </a:prstGeom>
          <a:noFill/>
        </p:spPr>
        <p:txBody>
          <a:bodyPr wrap="square" lIns="91440" tIns="45720" rIns="91440" bIns="45720" anchor="t">
            <a:spAutoFit/>
          </a:bodyPr>
          <a:lstStyle/>
          <a:p>
            <a:r>
              <a:rPr lang="en-US" sz="2800" b="1">
                <a:solidFill>
                  <a:srgbClr val="FFFFFF"/>
                </a:solidFill>
                <a:latin typeface="Calibri"/>
                <a:cs typeface="Times New Roman"/>
              </a:rPr>
              <a:t>Federal and State Grant Opportunities –</a:t>
            </a:r>
            <a:r>
              <a:rPr lang="en-US" sz="2800" b="1">
                <a:solidFill>
                  <a:schemeClr val="bg1"/>
                </a:solidFill>
                <a:latin typeface="Calibri"/>
                <a:cs typeface="Times New Roman"/>
              </a:rPr>
              <a:t> Examples</a:t>
            </a:r>
            <a:endParaRPr lang="en-US" sz="2800" b="1">
              <a:solidFill>
                <a:srgbClr val="FFFFFF"/>
              </a:solidFill>
              <a:latin typeface="Calibri"/>
              <a:cs typeface="Times New Roman"/>
            </a:endParaRPr>
          </a:p>
        </p:txBody>
      </p:sp>
      <p:pic>
        <p:nvPicPr>
          <p:cNvPr id="61" name="Picture 60">
            <a:extLst>
              <a:ext uri="{FF2B5EF4-FFF2-40B4-BE49-F238E27FC236}">
                <a16:creationId xmlns:a16="http://schemas.microsoft.com/office/drawing/2014/main" id="{FE1B9307-C720-0F81-7030-F38B7B983256}"/>
              </a:ext>
            </a:extLst>
          </p:cNvPr>
          <p:cNvPicPr>
            <a:picLocks noChangeAspect="1"/>
          </p:cNvPicPr>
          <p:nvPr/>
        </p:nvPicPr>
        <p:blipFill>
          <a:blip r:embed="rId3"/>
          <a:stretch>
            <a:fillRect/>
          </a:stretch>
        </p:blipFill>
        <p:spPr>
          <a:xfrm>
            <a:off x="1144361" y="952907"/>
            <a:ext cx="9902828" cy="5794874"/>
          </a:xfrm>
          <a:prstGeom prst="rect">
            <a:avLst/>
          </a:prstGeom>
        </p:spPr>
      </p:pic>
    </p:spTree>
    <p:extLst>
      <p:ext uri="{BB962C8B-B14F-4D97-AF65-F5344CB8AC3E}">
        <p14:creationId xmlns:p14="http://schemas.microsoft.com/office/powerpoint/2010/main" val="4240638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1647115"/>
            <a:ext cx="12172405" cy="201593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chemeClr val="bg1"/>
                </a:solidFill>
                <a:latin typeface="Calibri" panose="020F0502020204030204"/>
                <a:cs typeface="Calibri"/>
              </a:rPr>
              <a:t>Agenda Item #4:</a:t>
            </a:r>
          </a:p>
          <a:p>
            <a:pPr marR="91440" algn="ctr"/>
            <a:r>
              <a:rPr lang="en-US" sz="4000" b="1">
                <a:solidFill>
                  <a:schemeClr val="bg1"/>
                </a:solidFill>
                <a:ea typeface="Yu Mincho"/>
                <a:cs typeface="Times New Roman"/>
              </a:rPr>
              <a:t> </a:t>
            </a:r>
            <a:r>
              <a:rPr lang="en-US" sz="4000" b="1">
                <a:solidFill>
                  <a:schemeClr val="bg1"/>
                </a:solidFill>
                <a:ea typeface="Yu Mincho"/>
                <a:cs typeface="Calibri"/>
              </a:rPr>
              <a:t>Metro’s Sustainability and </a:t>
            </a:r>
          </a:p>
          <a:p>
            <a:pPr marR="91440" algn="ctr"/>
            <a:r>
              <a:rPr lang="en-US" sz="4000" b="1">
                <a:solidFill>
                  <a:schemeClr val="bg1"/>
                </a:solidFill>
                <a:ea typeface="Yu Mincho"/>
                <a:cs typeface="Calibri"/>
              </a:rPr>
              <a:t>Transportation Electrification Policies</a:t>
            </a:r>
            <a:endParaRPr lang="en-US" sz="4000" b="1">
              <a:solidFill>
                <a:schemeClr val="bg1"/>
              </a:solidFill>
              <a:effectLst/>
              <a:latin typeface="+mn-lt"/>
              <a:ea typeface="Yu Mincho"/>
              <a:cs typeface="Calibri"/>
            </a:endParaRPr>
          </a:p>
        </p:txBody>
      </p:sp>
      <p:sp>
        <p:nvSpPr>
          <p:cNvPr id="2" name="TextBox 1">
            <a:extLst>
              <a:ext uri="{FF2B5EF4-FFF2-40B4-BE49-F238E27FC236}">
                <a16:creationId xmlns:a16="http://schemas.microsoft.com/office/drawing/2014/main" id="{C9D7062F-A958-EBEA-969A-76E4042D9FCC}"/>
              </a:ext>
            </a:extLst>
          </p:cNvPr>
          <p:cNvSpPr txBox="1"/>
          <p:nvPr/>
        </p:nvSpPr>
        <p:spPr>
          <a:xfrm>
            <a:off x="3365787" y="3050598"/>
            <a:ext cx="6146512" cy="1169551"/>
          </a:xfrm>
          <a:prstGeom prst="rect">
            <a:avLst/>
          </a:prstGeom>
          <a:noFill/>
        </p:spPr>
        <p:txBody>
          <a:bodyPr wrap="square" lIns="91440" tIns="45720" rIns="91440" bIns="45720" rtlCol="0" anchor="t">
            <a:spAutoFit/>
          </a:bodyPr>
          <a:lstStyle/>
          <a:p>
            <a:pPr lvl="0"/>
            <a:endParaRPr lang="en-US" sz="1600" b="1" kern="1200">
              <a:solidFill>
                <a:schemeClr val="tx1"/>
              </a:solidFill>
              <a:effectLst/>
              <a:latin typeface="+mn-lt"/>
              <a:ea typeface="+mn-ea"/>
              <a:cs typeface="+mn-cs"/>
            </a:endParaRPr>
          </a:p>
          <a:p>
            <a:pPr lvl="0"/>
            <a:endParaRPr lang="en-US" b="1" kern="1200">
              <a:solidFill>
                <a:schemeClr val="bg1"/>
              </a:solidFill>
              <a:effectLst/>
              <a:latin typeface="+mn-lt"/>
              <a:ea typeface="Yu Mincho"/>
              <a:cs typeface="Calibri"/>
            </a:endParaRPr>
          </a:p>
          <a:p>
            <a:endParaRPr lang="en-US" sz="1800" b="1" kern="1200">
              <a:solidFill>
                <a:schemeClr val="bg1"/>
              </a:solidFill>
              <a:effectLst/>
              <a:latin typeface="+mn-lt"/>
              <a:ea typeface="+mn-ea"/>
              <a:cs typeface="+mn-cs"/>
            </a:endParaRPr>
          </a:p>
          <a:p>
            <a:endParaRPr lang="en-US" b="1"/>
          </a:p>
        </p:txBody>
      </p:sp>
    </p:spTree>
    <p:extLst>
      <p:ext uri="{BB962C8B-B14F-4D97-AF65-F5344CB8AC3E}">
        <p14:creationId xmlns:p14="http://schemas.microsoft.com/office/powerpoint/2010/main" val="2645302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C057D930-575D-4339-BB05-C793FFB0E3AF}"/>
              </a:ext>
            </a:extLst>
          </p:cNvPr>
          <p:cNvSpPr/>
          <p:nvPr/>
        </p:nvSpPr>
        <p:spPr>
          <a:xfrm>
            <a:off x="272712" y="1918253"/>
            <a:ext cx="11624762" cy="405516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C9B3409D-4CE0-D490-7E58-DDEAC4E96290}"/>
              </a:ext>
            </a:extLst>
          </p:cNvPr>
          <p:cNvSpPr/>
          <p:nvPr/>
        </p:nvSpPr>
        <p:spPr>
          <a:xfrm>
            <a:off x="272712" y="1262606"/>
            <a:ext cx="11624762" cy="155233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35</a:t>
            </a:fld>
            <a:endParaRPr lang="en-US"/>
          </a:p>
        </p:txBody>
      </p:sp>
      <p:sp>
        <p:nvSpPr>
          <p:cNvPr id="5" name="TextBox 4">
            <a:extLst>
              <a:ext uri="{FF2B5EF4-FFF2-40B4-BE49-F238E27FC236}">
                <a16:creationId xmlns:a16="http://schemas.microsoft.com/office/drawing/2014/main" id="{E77CF8A8-1A75-193C-C027-05A04C40EC21}"/>
              </a:ext>
            </a:extLst>
          </p:cNvPr>
          <p:cNvSpPr txBox="1"/>
          <p:nvPr/>
        </p:nvSpPr>
        <p:spPr>
          <a:xfrm>
            <a:off x="194050" y="211538"/>
            <a:ext cx="9226193" cy="523220"/>
          </a:xfrm>
          <a:prstGeom prst="rect">
            <a:avLst/>
          </a:prstGeom>
          <a:noFill/>
        </p:spPr>
        <p:txBody>
          <a:bodyPr wrap="square" rtlCol="0">
            <a:spAutoFit/>
          </a:bodyPr>
          <a:lstStyle/>
          <a:p>
            <a:r>
              <a:rPr lang="en-US" sz="2800" b="1">
                <a:solidFill>
                  <a:schemeClr val="bg1"/>
                </a:solidFill>
                <a:cs typeface="Arial" panose="020B0604020202020204" pitchFamily="34" charset="0"/>
              </a:rPr>
              <a:t>ZET Principle 6 – Equitable Outcomes</a:t>
            </a:r>
          </a:p>
        </p:txBody>
      </p:sp>
      <p:sp>
        <p:nvSpPr>
          <p:cNvPr id="13" name="TextBox 12">
            <a:extLst>
              <a:ext uri="{FF2B5EF4-FFF2-40B4-BE49-F238E27FC236}">
                <a16:creationId xmlns:a16="http://schemas.microsoft.com/office/drawing/2014/main" id="{31FA7C33-8F7E-2C76-3E66-F79FA806A531}"/>
              </a:ext>
            </a:extLst>
          </p:cNvPr>
          <p:cNvSpPr txBox="1"/>
          <p:nvPr/>
        </p:nvSpPr>
        <p:spPr>
          <a:xfrm>
            <a:off x="576470" y="1400574"/>
            <a:ext cx="11149604" cy="1138773"/>
          </a:xfrm>
          <a:prstGeom prst="rect">
            <a:avLst/>
          </a:prstGeom>
          <a:noFill/>
        </p:spPr>
        <p:txBody>
          <a:bodyPr wrap="square">
            <a:spAutoFit/>
          </a:bodyPr>
          <a:lstStyle/>
          <a:p>
            <a:pPr lvl="0" algn="l">
              <a:lnSpc>
                <a:spcPct val="100000"/>
              </a:lnSpc>
              <a:spcBef>
                <a:spcPts val="0"/>
              </a:spcBef>
              <a:spcAft>
                <a:spcPts val="0"/>
              </a:spcAft>
              <a:buNone/>
            </a:pPr>
            <a:r>
              <a:rPr lang="en-US" sz="4000" b="1" u="none" strike="noStrike" noProof="0">
                <a:solidFill>
                  <a:schemeClr val="bg1"/>
                </a:solidFill>
              </a:rPr>
              <a:t>Equitable Outcomes </a:t>
            </a:r>
            <a:r>
              <a:rPr lang="en-US" sz="4000" b="0" u="none" strike="noStrike" noProof="0">
                <a:solidFill>
                  <a:schemeClr val="bg1"/>
                </a:solidFill>
              </a:rPr>
              <a:t>–</a:t>
            </a:r>
            <a:r>
              <a:rPr lang="en-US" sz="4000" b="1" u="none" strike="noStrike" noProof="0">
                <a:solidFill>
                  <a:schemeClr val="bg1"/>
                </a:solidFill>
              </a:rPr>
              <a:t> </a:t>
            </a:r>
            <a:r>
              <a:rPr lang="en-US" sz="2800" b="0" u="none" strike="noStrike" noProof="0">
                <a:solidFill>
                  <a:schemeClr val="bg1"/>
                </a:solidFill>
              </a:rPr>
              <a:t>ensured</a:t>
            </a:r>
            <a:r>
              <a:rPr lang="en-US" sz="2800" u="none" strike="noStrike" kern="1200">
                <a:solidFill>
                  <a:schemeClr val="bg1"/>
                </a:solidFill>
                <a:latin typeface="+mn-lt"/>
                <a:ea typeface="+mn-ea"/>
                <a:cs typeface="+mn-cs"/>
              </a:rPr>
              <a:t> by performance metrics that evaluate sustainable outcomes.</a:t>
            </a:r>
            <a:endParaRPr lang="en-US" sz="4000" u="none" strike="noStrike" kern="1200" noProof="0">
              <a:solidFill>
                <a:schemeClr val="bg1"/>
              </a:solidFill>
              <a:latin typeface="+mn-lt"/>
              <a:ea typeface="+mn-ea"/>
              <a:cs typeface="+mn-cs"/>
            </a:endParaRPr>
          </a:p>
        </p:txBody>
      </p:sp>
      <p:sp>
        <p:nvSpPr>
          <p:cNvPr id="10" name="TextBox 9">
            <a:extLst>
              <a:ext uri="{FF2B5EF4-FFF2-40B4-BE49-F238E27FC236}">
                <a16:creationId xmlns:a16="http://schemas.microsoft.com/office/drawing/2014/main" id="{F897553E-645D-49A9-BAA2-4C6CB13C1FF4}"/>
              </a:ext>
            </a:extLst>
          </p:cNvPr>
          <p:cNvSpPr txBox="1"/>
          <p:nvPr/>
        </p:nvSpPr>
        <p:spPr>
          <a:xfrm>
            <a:off x="487291" y="3056769"/>
            <a:ext cx="11504863" cy="3139321"/>
          </a:xfrm>
          <a:prstGeom prst="rect">
            <a:avLst/>
          </a:prstGeom>
          <a:noFill/>
        </p:spPr>
        <p:txBody>
          <a:bodyPr wrap="square" lIns="91440" tIns="45720" rIns="91440" bIns="45720" rtlCol="0" anchor="t">
            <a:spAutoFit/>
          </a:bodyPr>
          <a:lstStyle/>
          <a:p>
            <a:pPr marL="342900" indent="-342900" defTabSz="914400" eaLnBrk="0" fontAlgn="base" hangingPunct="0">
              <a:spcAft>
                <a:spcPts val="1200"/>
              </a:spcAft>
              <a:buFont typeface="Calibri" panose="020F0502020204030204" pitchFamily="34" charset="0"/>
              <a:buChar char="&gt;"/>
            </a:pPr>
            <a:r>
              <a:rPr lang="en-US" sz="2400">
                <a:ea typeface="+mn-lt"/>
                <a:cs typeface="+mn-lt"/>
              </a:rPr>
              <a:t>Develop a variety of </a:t>
            </a:r>
            <a:r>
              <a:rPr lang="en-US" sz="2400" b="1">
                <a:solidFill>
                  <a:schemeClr val="accent3"/>
                </a:solidFill>
                <a:ea typeface="+mn-lt"/>
                <a:cs typeface="+mn-lt"/>
              </a:rPr>
              <a:t>localized performance metrics</a:t>
            </a:r>
            <a:r>
              <a:rPr lang="en-US" sz="2400">
                <a:solidFill>
                  <a:schemeClr val="accent3"/>
                </a:solidFill>
                <a:ea typeface="+mn-lt"/>
                <a:cs typeface="+mn-lt"/>
              </a:rPr>
              <a:t> </a:t>
            </a:r>
            <a:r>
              <a:rPr lang="en-US" sz="2400">
                <a:ea typeface="+mn-lt"/>
                <a:cs typeface="+mn-lt"/>
              </a:rPr>
              <a:t>to measure improvements and quality of life for residents along the corridor.</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Work with the 710 Task Force, Equity Working Group, and CLC to </a:t>
            </a:r>
            <a:r>
              <a:rPr lang="en-US" sz="2400" b="1">
                <a:solidFill>
                  <a:schemeClr val="accent3"/>
                </a:solidFill>
                <a:ea typeface="+mn-lt"/>
                <a:cs typeface="+mn-lt"/>
              </a:rPr>
              <a:t>apply principles from the EPET.</a:t>
            </a:r>
          </a:p>
          <a:p>
            <a:pPr marL="342900" indent="-342900" defTabSz="914400" eaLnBrk="0" fontAlgn="base" hangingPunct="0">
              <a:spcAft>
                <a:spcPts val="1200"/>
              </a:spcAft>
              <a:buFont typeface="Calibri" panose="020F0502020204030204" pitchFamily="34" charset="0"/>
              <a:buChar char="&gt;"/>
            </a:pPr>
            <a:r>
              <a:rPr lang="en-US" sz="2400">
                <a:ea typeface="+mn-lt"/>
                <a:cs typeface="+mn-lt"/>
              </a:rPr>
              <a:t>Monitor </a:t>
            </a:r>
            <a:r>
              <a:rPr lang="en-US" sz="2400" b="1">
                <a:solidFill>
                  <a:schemeClr val="accent3"/>
                </a:solidFill>
                <a:ea typeface="+mn-lt"/>
                <a:cs typeface="+mn-lt"/>
              </a:rPr>
              <a:t>performance </a:t>
            </a:r>
            <a:r>
              <a:rPr lang="en-US" sz="2400">
                <a:ea typeface="+mn-lt"/>
                <a:cs typeface="+mn-lt"/>
              </a:rPr>
              <a:t>over time, evaluate</a:t>
            </a:r>
            <a:r>
              <a:rPr lang="en-US" sz="2400" b="1">
                <a:solidFill>
                  <a:schemeClr val="accent3"/>
                </a:solidFill>
                <a:ea typeface="+mn-lt"/>
                <a:cs typeface="+mn-lt"/>
              </a:rPr>
              <a:t> outcomes</a:t>
            </a:r>
            <a:r>
              <a:rPr lang="en-US" sz="2400">
                <a:ea typeface="+mn-lt"/>
                <a:cs typeface="+mn-lt"/>
              </a:rPr>
              <a:t>, and identify potential </a:t>
            </a:r>
            <a:r>
              <a:rPr lang="en-US" sz="2400" b="1">
                <a:solidFill>
                  <a:schemeClr val="accent3"/>
                </a:solidFill>
                <a:ea typeface="+mn-lt"/>
                <a:cs typeface="+mn-lt"/>
              </a:rPr>
              <a:t>areas of improvement.</a:t>
            </a:r>
          </a:p>
          <a:p>
            <a:pPr marL="342900" indent="-342900" defTabSz="914400">
              <a:spcAft>
                <a:spcPts val="1200"/>
              </a:spcAft>
              <a:buFont typeface="Calibri" panose="020F0502020204030204" pitchFamily="34" charset="0"/>
              <a:buChar char="&gt;"/>
            </a:pPr>
            <a:endParaRPr lang="en-US" sz="2400">
              <a:ea typeface="Calibri"/>
              <a:cs typeface="Calibri"/>
            </a:endParaRPr>
          </a:p>
        </p:txBody>
      </p:sp>
    </p:spTree>
    <p:extLst>
      <p:ext uri="{BB962C8B-B14F-4D97-AF65-F5344CB8AC3E}">
        <p14:creationId xmlns:p14="http://schemas.microsoft.com/office/powerpoint/2010/main" val="12813245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36</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381000" y="1217243"/>
            <a:ext cx="11426618" cy="452431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400" b="1">
                <a:solidFill>
                  <a:srgbClr val="00B4BD"/>
                </a:solidFill>
                <a:ea typeface="+mn-lt"/>
                <a:cs typeface="+mn-lt"/>
              </a:rPr>
              <a:t>Operational Fit</a:t>
            </a:r>
          </a:p>
          <a:p>
            <a:pPr marL="742950" lvl="1" indent="-285750">
              <a:buFont typeface="Arial" panose="020B0604020202020204" pitchFamily="34" charset="0"/>
              <a:buChar char="•"/>
            </a:pPr>
            <a:endParaRPr lang="en-US" sz="2400" b="1">
              <a:solidFill>
                <a:srgbClr val="00B4BD"/>
              </a:solidFill>
              <a:ea typeface="+mn-lt"/>
              <a:cs typeface="+mn-lt"/>
            </a:endParaRPr>
          </a:p>
          <a:p>
            <a:pPr marL="285750" indent="-285750">
              <a:buFont typeface="Arial" panose="020B0604020202020204" pitchFamily="34" charset="0"/>
              <a:buChar char="•"/>
            </a:pPr>
            <a:r>
              <a:rPr lang="en-US" sz="2400" b="1">
                <a:solidFill>
                  <a:srgbClr val="00B4BD"/>
                </a:solidFill>
                <a:ea typeface="+mn-lt"/>
                <a:cs typeface="+mn-lt"/>
              </a:rPr>
              <a:t>Energy Needs</a:t>
            </a:r>
          </a:p>
          <a:p>
            <a:pPr marL="285750" indent="-285750">
              <a:buFont typeface="Arial" panose="020B0604020202020204" pitchFamily="34" charset="0"/>
              <a:buChar char="•"/>
            </a:pPr>
            <a:endParaRPr lang="en-US" sz="2400" b="1">
              <a:solidFill>
                <a:srgbClr val="00B4BD"/>
              </a:solidFill>
              <a:ea typeface="+mn-lt"/>
              <a:cs typeface="+mn-lt"/>
            </a:endParaRPr>
          </a:p>
          <a:p>
            <a:pPr marL="285750" indent="-285750">
              <a:buFont typeface="Arial" panose="020B0604020202020204" pitchFamily="34" charset="0"/>
              <a:buChar char="•"/>
            </a:pPr>
            <a:r>
              <a:rPr lang="en-US" sz="2400" b="1">
                <a:solidFill>
                  <a:srgbClr val="00B4BD"/>
                </a:solidFill>
                <a:ea typeface="+mn-lt"/>
                <a:cs typeface="+mn-lt"/>
              </a:rPr>
              <a:t>Location Priorities</a:t>
            </a:r>
          </a:p>
          <a:p>
            <a:pPr marL="285750" indent="-285750">
              <a:buFont typeface="Arial" panose="020B0604020202020204" pitchFamily="34" charset="0"/>
              <a:buChar char="•"/>
            </a:pPr>
            <a:endParaRPr lang="en-US" sz="2400" b="1">
              <a:solidFill>
                <a:srgbClr val="00B4BD"/>
              </a:solidFill>
              <a:ea typeface="+mn-lt"/>
              <a:cs typeface="+mn-lt"/>
            </a:endParaRPr>
          </a:p>
          <a:p>
            <a:pPr marL="285750" indent="-285750">
              <a:buFont typeface="Arial" panose="020B0604020202020204" pitchFamily="34" charset="0"/>
              <a:buChar char="•"/>
            </a:pPr>
            <a:r>
              <a:rPr lang="en-US" sz="2400" b="1">
                <a:solidFill>
                  <a:srgbClr val="00B4BD"/>
                </a:solidFill>
                <a:ea typeface="+mn-lt"/>
                <a:cs typeface="+mn-lt"/>
              </a:rPr>
              <a:t>Community Engagement</a:t>
            </a:r>
          </a:p>
          <a:p>
            <a:pPr marL="285750" indent="-285750">
              <a:buFont typeface="Arial" panose="020B0604020202020204" pitchFamily="34" charset="0"/>
              <a:buChar char="•"/>
            </a:pPr>
            <a:endParaRPr lang="en-US" sz="2400" b="1">
              <a:solidFill>
                <a:srgbClr val="00B4BD"/>
              </a:solidFill>
              <a:ea typeface="+mn-lt"/>
              <a:cs typeface="+mn-lt"/>
            </a:endParaRPr>
          </a:p>
          <a:p>
            <a:pPr marL="285750" indent="-285750">
              <a:buFont typeface="Arial" panose="020B0604020202020204" pitchFamily="34" charset="0"/>
              <a:buChar char="•"/>
            </a:pPr>
            <a:r>
              <a:rPr lang="en-US" sz="2400" b="1">
                <a:solidFill>
                  <a:srgbClr val="00B4BD"/>
                </a:solidFill>
                <a:ea typeface="+mn-lt"/>
                <a:cs typeface="+mn-lt"/>
              </a:rPr>
              <a:t>Safety Measures</a:t>
            </a:r>
          </a:p>
          <a:p>
            <a:endParaRPr lang="en-US">
              <a:ea typeface="+mn-lt"/>
              <a:cs typeface="+mn-lt"/>
            </a:endParaRPr>
          </a:p>
          <a:p>
            <a:endParaRPr lang="en-US">
              <a:ea typeface="+mn-lt"/>
              <a:cs typeface="+mn-lt"/>
            </a:endParaRPr>
          </a:p>
          <a:p>
            <a:pPr marL="285750" indent="-285750">
              <a:buFont typeface="Arial" panose="020B0604020202020204" pitchFamily="34" charset="0"/>
              <a:buChar char="•"/>
            </a:pPr>
            <a:endParaRPr lang="en-US" b="1">
              <a:solidFill>
                <a:srgbClr val="00B4BD"/>
              </a:solidFill>
              <a:ea typeface="+mn-lt"/>
              <a:cs typeface="+mn-lt"/>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Review Of Focus Considerations</a:t>
            </a:r>
          </a:p>
        </p:txBody>
      </p:sp>
    </p:spTree>
    <p:extLst>
      <p:ext uri="{BB962C8B-B14F-4D97-AF65-F5344CB8AC3E}">
        <p14:creationId xmlns:p14="http://schemas.microsoft.com/office/powerpoint/2010/main" val="659633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37</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2" name="TextBox 11">
            <a:extLst>
              <a:ext uri="{FF2B5EF4-FFF2-40B4-BE49-F238E27FC236}">
                <a16:creationId xmlns:a16="http://schemas.microsoft.com/office/drawing/2014/main" id="{C0C094B7-63FA-179E-2DE5-2A9A9C241E8E}"/>
              </a:ext>
            </a:extLst>
          </p:cNvPr>
          <p:cNvSpPr txBox="1"/>
          <p:nvPr/>
        </p:nvSpPr>
        <p:spPr>
          <a:xfrm>
            <a:off x="381000" y="988643"/>
            <a:ext cx="11426618" cy="5355312"/>
          </a:xfrm>
          <a:prstGeom prst="rect">
            <a:avLst/>
          </a:prstGeom>
          <a:noFill/>
        </p:spPr>
        <p:txBody>
          <a:bodyPr wrap="square" lIns="91440" tIns="45720" rIns="91440" bIns="45720" rtlCol="0" anchor="t">
            <a:spAutoFit/>
          </a:bodyPr>
          <a:lstStyle/>
          <a:p>
            <a:r>
              <a:rPr lang="en-US" b="1">
                <a:solidFill>
                  <a:srgbClr val="00B4BD"/>
                </a:solidFill>
                <a:ea typeface="+mn-lt"/>
                <a:cs typeface="+mn-lt"/>
              </a:rPr>
              <a:t>Workforce Development and Jobs</a:t>
            </a:r>
          </a:p>
          <a:p>
            <a:pPr marL="285750" indent="-285750">
              <a:buFont typeface="Arial" panose="020B0604020202020204" pitchFamily="34" charset="0"/>
              <a:buChar char="•"/>
            </a:pPr>
            <a:r>
              <a:rPr lang="en-US">
                <a:ea typeface="+mn-lt"/>
                <a:cs typeface="+mn-lt"/>
              </a:rPr>
              <a:t>Net increase in jobs</a:t>
            </a:r>
          </a:p>
          <a:p>
            <a:pPr marL="285750" indent="-285750">
              <a:buFont typeface="Arial" panose="020B0604020202020204" pitchFamily="34" charset="0"/>
              <a:buChar char="•"/>
            </a:pPr>
            <a:r>
              <a:rPr lang="en-US">
                <a:ea typeface="+mn-lt"/>
                <a:cs typeface="+mn-lt"/>
              </a:rPr>
              <a:t>Increase in per capita income</a:t>
            </a:r>
          </a:p>
          <a:p>
            <a:pPr marL="285750" indent="-285750">
              <a:buFont typeface="Arial" panose="020B0604020202020204" pitchFamily="34" charset="0"/>
              <a:buChar char="•"/>
            </a:pPr>
            <a:r>
              <a:rPr lang="en-US">
                <a:ea typeface="+mn-lt"/>
                <a:cs typeface="+mn-lt"/>
              </a:rPr>
              <a:t>Growth in new manufacturing and deploying infrastructure</a:t>
            </a:r>
          </a:p>
          <a:p>
            <a:endParaRPr lang="en-US" b="1">
              <a:solidFill>
                <a:srgbClr val="00B4BD"/>
              </a:solidFill>
              <a:ea typeface="+mn-lt"/>
              <a:cs typeface="+mn-lt"/>
            </a:endParaRPr>
          </a:p>
          <a:p>
            <a:r>
              <a:rPr lang="en-US" b="1">
                <a:solidFill>
                  <a:srgbClr val="00B4BD"/>
                </a:solidFill>
                <a:ea typeface="+mn-lt"/>
                <a:cs typeface="+mn-lt"/>
              </a:rPr>
              <a:t>Environmental</a:t>
            </a:r>
          </a:p>
          <a:p>
            <a:pPr marL="285750" indent="-285750">
              <a:buFont typeface="Arial" panose="020B0604020202020204" pitchFamily="34" charset="0"/>
              <a:buChar char="•"/>
            </a:pPr>
            <a:r>
              <a:rPr lang="en-US">
                <a:ea typeface="+mn-lt"/>
                <a:cs typeface="+mn-lt"/>
              </a:rPr>
              <a:t>Reduction in GHG Emissions</a:t>
            </a:r>
          </a:p>
          <a:p>
            <a:pPr marL="285750" indent="-285750">
              <a:buFont typeface="Arial" panose="020B0604020202020204" pitchFamily="34" charset="0"/>
              <a:buChar char="•"/>
            </a:pPr>
            <a:r>
              <a:rPr lang="en-US">
                <a:ea typeface="+mn-lt"/>
                <a:cs typeface="+mn-lt"/>
              </a:rPr>
              <a:t>Amount of EV subsidies for small fleets</a:t>
            </a:r>
          </a:p>
          <a:p>
            <a:pPr marL="285750" indent="-285750">
              <a:buFont typeface="Arial" panose="020B0604020202020204" pitchFamily="34" charset="0"/>
              <a:buChar char="•"/>
            </a:pPr>
            <a:endParaRPr lang="en-US" b="1">
              <a:solidFill>
                <a:srgbClr val="00B4BD"/>
              </a:solidFill>
              <a:ea typeface="+mn-lt"/>
              <a:cs typeface="+mn-lt"/>
            </a:endParaRPr>
          </a:p>
          <a:p>
            <a:r>
              <a:rPr lang="en-US" b="1">
                <a:solidFill>
                  <a:srgbClr val="00B4BD"/>
                </a:solidFill>
                <a:ea typeface="+mn-lt"/>
                <a:cs typeface="+mn-lt"/>
              </a:rPr>
              <a:t>Public Health</a:t>
            </a:r>
          </a:p>
          <a:p>
            <a:pPr marL="285750" indent="-285750">
              <a:buFont typeface="Arial" panose="020B0604020202020204" pitchFamily="34" charset="0"/>
              <a:buChar char="•"/>
            </a:pPr>
            <a:r>
              <a:rPr lang="en-US">
                <a:ea typeface="+mn-lt"/>
                <a:cs typeface="+mn-lt"/>
              </a:rPr>
              <a:t>Avoided premature deaths over time</a:t>
            </a:r>
          </a:p>
          <a:p>
            <a:pPr marL="285750" indent="-285750">
              <a:buFont typeface="Arial" panose="020B0604020202020204" pitchFamily="34" charset="0"/>
              <a:buChar char="•"/>
            </a:pPr>
            <a:r>
              <a:rPr lang="en-US">
                <a:ea typeface="+mn-lt"/>
                <a:cs typeface="+mn-lt"/>
              </a:rPr>
              <a:t>Avoided asthma attacks in young children</a:t>
            </a:r>
          </a:p>
          <a:p>
            <a:pPr marL="285750" indent="-285750">
              <a:buFont typeface="Arial" panose="020B0604020202020204" pitchFamily="34" charset="0"/>
              <a:buChar char="•"/>
            </a:pPr>
            <a:endParaRPr lang="en-US">
              <a:ea typeface="+mn-lt"/>
              <a:cs typeface="+mn-lt"/>
            </a:endParaRPr>
          </a:p>
          <a:p>
            <a:r>
              <a:rPr lang="en-US" b="1">
                <a:solidFill>
                  <a:srgbClr val="00B4BD"/>
                </a:solidFill>
                <a:ea typeface="+mn-lt"/>
                <a:cs typeface="+mn-lt"/>
              </a:rPr>
              <a:t>Community</a:t>
            </a:r>
          </a:p>
          <a:p>
            <a:pPr marL="285750" indent="-285750">
              <a:buFont typeface="Arial" panose="020B0604020202020204" pitchFamily="34" charset="0"/>
              <a:buChar char="•"/>
            </a:pPr>
            <a:r>
              <a:rPr lang="en-US">
                <a:ea typeface="+mn-lt"/>
                <a:cs typeface="+mn-lt"/>
              </a:rPr>
              <a:t>Reduced household energy costs</a:t>
            </a:r>
          </a:p>
          <a:p>
            <a:pPr marL="285750" indent="-285750">
              <a:buFont typeface="Arial" panose="020B0604020202020204" pitchFamily="34" charset="0"/>
              <a:buChar char="•"/>
            </a:pPr>
            <a:endParaRPr lang="en-US">
              <a:ea typeface="+mn-lt"/>
              <a:cs typeface="+mn-lt"/>
            </a:endParaRPr>
          </a:p>
          <a:p>
            <a:endParaRPr lang="en-US">
              <a:ea typeface="+mn-lt"/>
              <a:cs typeface="+mn-lt"/>
            </a:endParaRPr>
          </a:p>
          <a:p>
            <a:pPr marL="285750" indent="-285750">
              <a:buFont typeface="Arial" panose="020B0604020202020204" pitchFamily="34" charset="0"/>
              <a:buChar char="•"/>
            </a:pPr>
            <a:endParaRPr lang="en-US" b="1">
              <a:solidFill>
                <a:srgbClr val="00B4BD"/>
              </a:solidFill>
              <a:ea typeface="+mn-lt"/>
              <a:cs typeface="+mn-lt"/>
            </a:endParaRPr>
          </a:p>
          <a:p>
            <a:pPr marL="854075" lvl="1" indent="-396875"/>
            <a:endParaRPr lang="en-US">
              <a:cs typeface="Calibri"/>
            </a:endParaRPr>
          </a:p>
        </p:txBody>
      </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Performance Measures and Desired Outcomes – Examples</a:t>
            </a:r>
          </a:p>
        </p:txBody>
      </p:sp>
    </p:spTree>
    <p:extLst>
      <p:ext uri="{BB962C8B-B14F-4D97-AF65-F5344CB8AC3E}">
        <p14:creationId xmlns:p14="http://schemas.microsoft.com/office/powerpoint/2010/main" val="1284522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A07717-A699-FFD1-9AAD-A3BC909E1F5F}"/>
              </a:ext>
            </a:extLst>
          </p:cNvPr>
          <p:cNvSpPr/>
          <p:nvPr/>
        </p:nvSpPr>
        <p:spPr>
          <a:xfrm>
            <a:off x="1953" y="3430953"/>
            <a:ext cx="12191999" cy="267676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TextBox 105">
            <a:extLst>
              <a:ext uri="{FF2B5EF4-FFF2-40B4-BE49-F238E27FC236}">
                <a16:creationId xmlns:a16="http://schemas.microsoft.com/office/drawing/2014/main" id="{2E1B04E0-7182-4049-B912-0D32EEBDB815}"/>
              </a:ext>
            </a:extLst>
          </p:cNvPr>
          <p:cNvSpPr txBox="1"/>
          <p:nvPr/>
        </p:nvSpPr>
        <p:spPr>
          <a:xfrm>
            <a:off x="210538" y="192719"/>
            <a:ext cx="8855308" cy="584775"/>
          </a:xfrm>
          <a:prstGeom prst="rect">
            <a:avLst/>
          </a:prstGeom>
          <a:noFill/>
        </p:spPr>
        <p:txBody>
          <a:bodyPr wrap="square" lIns="91440" tIns="45720" rIns="91440" bIns="45720" anchor="t">
            <a:spAutoFit/>
          </a:bodyPr>
          <a:lstStyle/>
          <a:p>
            <a:pPr>
              <a:defRPr/>
            </a:pPr>
            <a:r>
              <a:rPr lang="en-US" sz="3200" b="1">
                <a:solidFill>
                  <a:srgbClr val="FFFFFF"/>
                </a:solidFill>
                <a:latin typeface="Calibri"/>
                <a:ea typeface="Times New Roman" panose="02020603050405020304" pitchFamily="18" charset="0"/>
                <a:cs typeface="Times New Roman"/>
              </a:rPr>
              <a:t>Evaluating and Refining Projects &amp; Programs </a:t>
            </a:r>
          </a:p>
        </p:txBody>
      </p:sp>
      <p:sp>
        <p:nvSpPr>
          <p:cNvPr id="5" name="TextBox 4">
            <a:extLst>
              <a:ext uri="{FF2B5EF4-FFF2-40B4-BE49-F238E27FC236}">
                <a16:creationId xmlns:a16="http://schemas.microsoft.com/office/drawing/2014/main" id="{38A2B4D1-0C13-4652-AA41-465AA35D9C4B}"/>
              </a:ext>
            </a:extLst>
          </p:cNvPr>
          <p:cNvSpPr txBox="1"/>
          <p:nvPr/>
        </p:nvSpPr>
        <p:spPr>
          <a:xfrm>
            <a:off x="11580092" y="6463194"/>
            <a:ext cx="381000" cy="287582"/>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2" name="Picture 1" descr="Timeline&#10;&#10;Description automatically generated">
            <a:extLst>
              <a:ext uri="{FF2B5EF4-FFF2-40B4-BE49-F238E27FC236}">
                <a16:creationId xmlns:a16="http://schemas.microsoft.com/office/drawing/2014/main" id="{799DAC34-EB47-65DD-6CD7-F7D033C8CAFB}"/>
              </a:ext>
            </a:extLst>
          </p:cNvPr>
          <p:cNvPicPr>
            <a:picLocks noChangeAspect="1"/>
          </p:cNvPicPr>
          <p:nvPr/>
        </p:nvPicPr>
        <p:blipFill>
          <a:blip r:embed="rId3"/>
          <a:stretch>
            <a:fillRect/>
          </a:stretch>
        </p:blipFill>
        <p:spPr>
          <a:xfrm>
            <a:off x="100334" y="1503578"/>
            <a:ext cx="11991332" cy="1876290"/>
          </a:xfrm>
          <a:prstGeom prst="rect">
            <a:avLst/>
          </a:prstGeom>
        </p:spPr>
      </p:pic>
      <p:pic>
        <p:nvPicPr>
          <p:cNvPr id="6" name="Picture 5">
            <a:extLst>
              <a:ext uri="{FF2B5EF4-FFF2-40B4-BE49-F238E27FC236}">
                <a16:creationId xmlns:a16="http://schemas.microsoft.com/office/drawing/2014/main" id="{4B99EC62-4985-FF7E-639E-1D97A3B4D561}"/>
              </a:ext>
            </a:extLst>
          </p:cNvPr>
          <p:cNvPicPr>
            <a:picLocks noChangeAspect="1"/>
          </p:cNvPicPr>
          <p:nvPr/>
        </p:nvPicPr>
        <p:blipFill>
          <a:blip r:embed="rId4"/>
          <a:stretch>
            <a:fillRect/>
          </a:stretch>
        </p:blipFill>
        <p:spPr>
          <a:xfrm>
            <a:off x="6315252" y="938684"/>
            <a:ext cx="1022384" cy="1033026"/>
          </a:xfrm>
          <a:prstGeom prst="rect">
            <a:avLst/>
          </a:prstGeom>
        </p:spPr>
      </p:pic>
      <p:sp>
        <p:nvSpPr>
          <p:cNvPr id="12" name="TextBox 11">
            <a:extLst>
              <a:ext uri="{FF2B5EF4-FFF2-40B4-BE49-F238E27FC236}">
                <a16:creationId xmlns:a16="http://schemas.microsoft.com/office/drawing/2014/main" id="{D0593C0A-09E2-F143-8E72-49F752F242C0}"/>
              </a:ext>
            </a:extLst>
          </p:cNvPr>
          <p:cNvSpPr txBox="1"/>
          <p:nvPr/>
        </p:nvSpPr>
        <p:spPr>
          <a:xfrm>
            <a:off x="4078331" y="4076928"/>
            <a:ext cx="6441980" cy="2092881"/>
          </a:xfrm>
          <a:prstGeom prst="rect">
            <a:avLst/>
          </a:prstGeom>
          <a:noFill/>
        </p:spPr>
        <p:txBody>
          <a:bodyPr wrap="square" lIns="91440" tIns="45720" rIns="91440" bIns="45720" rtlCol="0" anchor="t">
            <a:spAutoFit/>
          </a:bodyPr>
          <a:lstStyle/>
          <a:p>
            <a:pPr marL="285750" indent="-285750">
              <a:spcAft>
                <a:spcPts val="1200"/>
              </a:spcAft>
              <a:buFont typeface="Arial" panose="020B0604020202020204" pitchFamily="34" charset="0"/>
              <a:buChar char="•"/>
            </a:pPr>
            <a:r>
              <a:rPr lang="en-US" sz="2200" b="1">
                <a:ea typeface="+mn-lt"/>
                <a:cs typeface="+mn-lt"/>
              </a:rPr>
              <a:t>November 2022 to January 2023 </a:t>
            </a:r>
            <a:r>
              <a:rPr lang="en-US" sz="2200">
                <a:ea typeface="+mn-lt"/>
                <a:cs typeface="+mn-lt"/>
              </a:rPr>
              <a:t>—Seeking input on criteria to evaluate and refine projects and programs</a:t>
            </a:r>
            <a:endParaRPr lang="en-US" sz="2200" b="1">
              <a:ea typeface="+mn-lt"/>
              <a:cs typeface="+mn-lt"/>
            </a:endParaRPr>
          </a:p>
          <a:p>
            <a:pPr marL="285750" indent="-285750">
              <a:spcAft>
                <a:spcPts val="1200"/>
              </a:spcAft>
              <a:buFont typeface="Arial" panose="020B0604020202020204" pitchFamily="34" charset="0"/>
              <a:buChar char="•"/>
            </a:pPr>
            <a:r>
              <a:rPr lang="en-US" sz="2200" b="1">
                <a:ea typeface="+mn-lt"/>
                <a:cs typeface="+mn-lt"/>
              </a:rPr>
              <a:t>Early 2023</a:t>
            </a:r>
            <a:r>
              <a:rPr lang="en-US" sz="2200">
                <a:ea typeface="+mn-lt"/>
                <a:cs typeface="+mn-lt"/>
              </a:rPr>
              <a:t>—Projects will begin to undergo evaluation &amp; prioritization in the next phase</a:t>
            </a:r>
            <a:endParaRPr lang="en-US">
              <a:cs typeface="Calibri"/>
            </a:endParaRPr>
          </a:p>
          <a:p>
            <a:pPr marL="285750" indent="-285750">
              <a:spcAft>
                <a:spcPts val="1200"/>
              </a:spcAft>
              <a:buFont typeface="Arial" panose="020B0604020202020204" pitchFamily="34" charset="0"/>
              <a:buChar char="•"/>
            </a:pPr>
            <a:endParaRPr lang="en-US" sz="2200">
              <a:ea typeface="+mn-lt"/>
              <a:cs typeface="+mn-lt"/>
            </a:endParaRPr>
          </a:p>
        </p:txBody>
      </p:sp>
      <p:pic>
        <p:nvPicPr>
          <p:cNvPr id="7" name="Picture 6" descr="Timeline&#10;&#10;Description automatically generated">
            <a:extLst>
              <a:ext uri="{FF2B5EF4-FFF2-40B4-BE49-F238E27FC236}">
                <a16:creationId xmlns:a16="http://schemas.microsoft.com/office/drawing/2014/main" id="{D5ABDDAA-7C11-9CEA-DB75-266FFF835AA9}"/>
              </a:ext>
            </a:extLst>
          </p:cNvPr>
          <p:cNvPicPr>
            <a:picLocks noChangeAspect="1"/>
          </p:cNvPicPr>
          <p:nvPr/>
        </p:nvPicPr>
        <p:blipFill rotWithShape="1">
          <a:blip r:embed="rId3"/>
          <a:srcRect l="50000" t="15625" r="31892" b="17708"/>
          <a:stretch/>
        </p:blipFill>
        <p:spPr>
          <a:xfrm>
            <a:off x="1367693" y="4492962"/>
            <a:ext cx="2171357" cy="1250862"/>
          </a:xfrm>
          <a:prstGeom prst="rect">
            <a:avLst/>
          </a:prstGeom>
        </p:spPr>
      </p:pic>
    </p:spTree>
    <p:extLst>
      <p:ext uri="{BB962C8B-B14F-4D97-AF65-F5344CB8AC3E}">
        <p14:creationId xmlns:p14="http://schemas.microsoft.com/office/powerpoint/2010/main" val="4425241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41579" y="99708"/>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3000">
                <a:solidFill>
                  <a:srgbClr val="0068B6"/>
                </a:solidFill>
                <a:latin typeface="Calibri" panose="020F0502020204030204" pitchFamily="34" charset="0"/>
                <a:ea typeface="Calibri" panose="020F0502020204030204" pitchFamily="34" charset="0"/>
                <a:cs typeface="Calibri" panose="020F0502020204030204" pitchFamily="34" charset="0"/>
              </a:rPr>
              <a:t>Criteria Considerations</a:t>
            </a:r>
          </a:p>
        </p:txBody>
      </p:sp>
      <p:sp>
        <p:nvSpPr>
          <p:cNvPr id="3" name="Slide Number Placeholder 2">
            <a:extLst>
              <a:ext uri="{FF2B5EF4-FFF2-40B4-BE49-F238E27FC236}">
                <a16:creationId xmlns:a16="http://schemas.microsoft.com/office/drawing/2014/main" id="{D9A62717-93D5-0672-AA2D-CE58F6F1764A}"/>
              </a:ext>
            </a:extLst>
          </p:cNvPr>
          <p:cNvSpPr>
            <a:spLocks noGrp="1"/>
          </p:cNvSpPr>
          <p:nvPr>
            <p:ph type="sldNum" sz="quarter" idx="12"/>
          </p:nvPr>
        </p:nvSpPr>
        <p:spPr>
          <a:xfrm>
            <a:off x="8044149" y="6492876"/>
            <a:ext cx="2133600" cy="365125"/>
          </a:xfrm>
        </p:spPr>
        <p:txBody>
          <a:bodyPr/>
          <a:lstStyle/>
          <a:p>
            <a:fld id="{59528A67-4EC4-1648-B0C1-6523FDEFFC68}" type="slidenum">
              <a:rPr lang="en-US" smtClean="0"/>
              <a:t>39</a:t>
            </a:fld>
            <a:endParaRPr lang="en-US"/>
          </a:p>
        </p:txBody>
      </p:sp>
      <p:sp>
        <p:nvSpPr>
          <p:cNvPr id="7" name="TextBox 6">
            <a:extLst>
              <a:ext uri="{FF2B5EF4-FFF2-40B4-BE49-F238E27FC236}">
                <a16:creationId xmlns:a16="http://schemas.microsoft.com/office/drawing/2014/main" id="{AA5F534E-83C8-8EB6-048F-DCC9F61B745C}"/>
              </a:ext>
            </a:extLst>
          </p:cNvPr>
          <p:cNvSpPr txBox="1"/>
          <p:nvPr/>
        </p:nvSpPr>
        <p:spPr>
          <a:xfrm>
            <a:off x="1240536" y="1740443"/>
            <a:ext cx="10756392" cy="1843197"/>
          </a:xfrm>
          <a:prstGeom prst="rect">
            <a:avLst/>
          </a:prstGeom>
          <a:noFill/>
        </p:spPr>
        <p:txBody>
          <a:bodyPr wrap="square">
            <a:spAutoFit/>
          </a:bodyPr>
          <a:lstStyle/>
          <a:p>
            <a:pPr marL="342900" indent="-342900" algn="l">
              <a:lnSpc>
                <a:spcPct val="200000"/>
              </a:lnSpc>
              <a:buFont typeface="Wingdings" panose="05000000000000000000" pitchFamily="2" charset="2"/>
              <a:buChar char="§"/>
            </a:pPr>
            <a:r>
              <a:rPr lang="en-US" sz="2000">
                <a:solidFill>
                  <a:srgbClr val="000000"/>
                </a:solidFill>
                <a:latin typeface="Segoe UI" panose="020B0502040204020203" pitchFamily="34" charset="0"/>
              </a:rPr>
              <a:t>Least cost but high effectiveness</a:t>
            </a:r>
          </a:p>
          <a:p>
            <a:pPr marL="342900" indent="-342900" algn="l">
              <a:lnSpc>
                <a:spcPct val="200000"/>
              </a:lnSpc>
              <a:buFont typeface="Wingdings" panose="05000000000000000000" pitchFamily="2" charset="2"/>
              <a:buChar char="§"/>
            </a:pPr>
            <a:r>
              <a:rPr lang="en-US" sz="2000">
                <a:solidFill>
                  <a:srgbClr val="000000"/>
                </a:solidFill>
                <a:latin typeface="Segoe UI" panose="020B0502040204020203" pitchFamily="34" charset="0"/>
              </a:rPr>
              <a:t>Greatest benefit to reducing GHG emissions, criteria air pollutants, and carbon footprint</a:t>
            </a:r>
          </a:p>
          <a:p>
            <a:pPr marL="342900" indent="-342900" algn="l">
              <a:lnSpc>
                <a:spcPct val="200000"/>
              </a:lnSpc>
              <a:buFont typeface="Wingdings" panose="05000000000000000000" pitchFamily="2" charset="2"/>
              <a:buChar char="§"/>
            </a:pPr>
            <a:r>
              <a:rPr lang="en-US" sz="2000">
                <a:solidFill>
                  <a:srgbClr val="000000"/>
                </a:solidFill>
                <a:latin typeface="Segoe UI" panose="020B0502040204020203" pitchFamily="34" charset="0"/>
              </a:rPr>
              <a:t>Co-benefits</a:t>
            </a:r>
          </a:p>
        </p:txBody>
      </p:sp>
    </p:spTree>
    <p:extLst>
      <p:ext uri="{BB962C8B-B14F-4D97-AF65-F5344CB8AC3E}">
        <p14:creationId xmlns:p14="http://schemas.microsoft.com/office/powerpoint/2010/main" val="4280059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534752" y="80709"/>
            <a:ext cx="7929544" cy="82115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defRPr/>
            </a:pPr>
            <a:r>
              <a:rPr lang="en-US" sz="3000">
                <a:solidFill>
                  <a:srgbClr val="0068B6"/>
                </a:solidFill>
                <a:latin typeface="Calibri" panose="020F0502020204030204" pitchFamily="34" charset="0"/>
                <a:ea typeface="Calibri" panose="020F0502020204030204" pitchFamily="34" charset="0"/>
                <a:cs typeface="Calibri" panose="020F0502020204030204" pitchFamily="34" charset="0"/>
              </a:rPr>
              <a:t>Criteria Considerations</a:t>
            </a:r>
          </a:p>
        </p:txBody>
      </p:sp>
      <p:sp>
        <p:nvSpPr>
          <p:cNvPr id="3" name="Slide Number Placeholder 2">
            <a:extLst>
              <a:ext uri="{FF2B5EF4-FFF2-40B4-BE49-F238E27FC236}">
                <a16:creationId xmlns:a16="http://schemas.microsoft.com/office/drawing/2014/main" id="{D9A62717-93D5-0672-AA2D-CE58F6F1764A}"/>
              </a:ext>
            </a:extLst>
          </p:cNvPr>
          <p:cNvSpPr>
            <a:spLocks noGrp="1"/>
          </p:cNvSpPr>
          <p:nvPr>
            <p:ph type="sldNum" sz="quarter" idx="12"/>
          </p:nvPr>
        </p:nvSpPr>
        <p:spPr>
          <a:xfrm>
            <a:off x="8044149" y="6492876"/>
            <a:ext cx="2133600" cy="365125"/>
          </a:xfrm>
        </p:spPr>
        <p:txBody>
          <a:bodyPr/>
          <a:lstStyle/>
          <a:p>
            <a:fld id="{59528A67-4EC4-1648-B0C1-6523FDEFFC68}" type="slidenum">
              <a:rPr lang="en-US" smtClean="0"/>
              <a:t>40</a:t>
            </a:fld>
            <a:endParaRPr lang="en-US"/>
          </a:p>
        </p:txBody>
      </p:sp>
      <p:sp>
        <p:nvSpPr>
          <p:cNvPr id="4" name="TextBox 3">
            <a:extLst>
              <a:ext uri="{FF2B5EF4-FFF2-40B4-BE49-F238E27FC236}">
                <a16:creationId xmlns:a16="http://schemas.microsoft.com/office/drawing/2014/main" id="{A7110BCF-AF2D-3997-F669-CD84B4DA8833}"/>
              </a:ext>
            </a:extLst>
          </p:cNvPr>
          <p:cNvSpPr txBox="1"/>
          <p:nvPr/>
        </p:nvSpPr>
        <p:spPr>
          <a:xfrm>
            <a:off x="765724" y="1460185"/>
            <a:ext cx="10719140" cy="4611199"/>
          </a:xfrm>
          <a:prstGeom prst="rect">
            <a:avLst/>
          </a:prstGeom>
          <a:noFill/>
        </p:spPr>
        <p:txBody>
          <a:bodyPr wrap="square">
            <a:spAutoFit/>
          </a:bodyPr>
          <a:lstStyle/>
          <a:p>
            <a:pPr marL="285750" indent="-285750" algn="l">
              <a:lnSpc>
                <a:spcPct val="150000"/>
              </a:lnSpc>
              <a:buFont typeface="Wingdings" panose="05000000000000000000" pitchFamily="2" charset="2"/>
              <a:buChar char="§"/>
            </a:pPr>
            <a:r>
              <a:rPr lang="en-US">
                <a:solidFill>
                  <a:srgbClr val="000000"/>
                </a:solidFill>
                <a:latin typeface="Segoe UI" panose="020B0502040204020203" pitchFamily="34" charset="0"/>
              </a:rPr>
              <a:t>How are we integrating the different projects and how scalable are the short-term and long-term projects for regional benefit. The funded projects in the investment plan could be templates for future regional projects</a:t>
            </a:r>
          </a:p>
          <a:p>
            <a:pPr marL="285750" indent="-285750" algn="l">
              <a:lnSpc>
                <a:spcPct val="150000"/>
              </a:lnSpc>
              <a:buFont typeface="Wingdings" panose="05000000000000000000" pitchFamily="2" charset="2"/>
              <a:buChar char="§"/>
            </a:pPr>
            <a:endParaRPr lang="en-US">
              <a:solidFill>
                <a:srgbClr val="000000"/>
              </a:solidFill>
              <a:latin typeface="Segoe UI" panose="020B0502040204020203" pitchFamily="34" charset="0"/>
            </a:endParaRPr>
          </a:p>
          <a:p>
            <a:pPr marL="285750" indent="-285750" algn="l">
              <a:lnSpc>
                <a:spcPct val="150000"/>
              </a:lnSpc>
              <a:buFont typeface="Wingdings" panose="05000000000000000000" pitchFamily="2" charset="2"/>
              <a:buChar char="§"/>
            </a:pPr>
            <a:r>
              <a:rPr lang="en-US">
                <a:solidFill>
                  <a:srgbClr val="000000"/>
                </a:solidFill>
                <a:latin typeface="Segoe UI" panose="020B0502040204020203" pitchFamily="34" charset="0"/>
              </a:rPr>
              <a:t>What is Metro’s role? We can facilitate the initial investments through the $50M++ initiatives but where do we to form there. Metro as an influencer and  facilitator of something big for the region</a:t>
            </a:r>
          </a:p>
          <a:p>
            <a:pPr marL="285750" indent="-285750" algn="l">
              <a:lnSpc>
                <a:spcPct val="150000"/>
              </a:lnSpc>
              <a:buFont typeface="Wingdings" panose="05000000000000000000" pitchFamily="2" charset="2"/>
              <a:buChar char="§"/>
            </a:pPr>
            <a:endParaRPr lang="en-US">
              <a:solidFill>
                <a:srgbClr val="000000"/>
              </a:solidFill>
              <a:latin typeface="Segoe UI" panose="020B0502040204020203" pitchFamily="34" charset="0"/>
            </a:endParaRPr>
          </a:p>
          <a:p>
            <a:pPr marL="285750" indent="-285750" algn="l">
              <a:lnSpc>
                <a:spcPct val="150000"/>
              </a:lnSpc>
              <a:buFont typeface="Wingdings" panose="05000000000000000000" pitchFamily="2" charset="2"/>
              <a:buChar char="§"/>
            </a:pPr>
            <a:r>
              <a:rPr lang="en-US">
                <a:solidFill>
                  <a:srgbClr val="000000"/>
                </a:solidFill>
                <a:latin typeface="Segoe UI" panose="020B0502040204020203" pitchFamily="34" charset="0"/>
              </a:rPr>
              <a:t>Investment Plan Outcomes</a:t>
            </a:r>
          </a:p>
          <a:p>
            <a:pPr marL="742950" lvl="1" indent="-285750">
              <a:lnSpc>
                <a:spcPct val="150000"/>
              </a:lnSpc>
              <a:buFont typeface="Wingdings" panose="05000000000000000000" pitchFamily="2" charset="2"/>
              <a:buChar char="§"/>
            </a:pPr>
            <a:r>
              <a:rPr lang="en-US">
                <a:solidFill>
                  <a:srgbClr val="000000"/>
                </a:solidFill>
                <a:latin typeface="Segoe UI" panose="020B0502040204020203" pitchFamily="34" charset="0"/>
              </a:rPr>
              <a:t>Facilitate collaboration and cooperation over the long-term</a:t>
            </a:r>
          </a:p>
          <a:p>
            <a:pPr marL="742950" lvl="1" indent="-285750">
              <a:lnSpc>
                <a:spcPct val="150000"/>
              </a:lnSpc>
              <a:buFont typeface="Wingdings" panose="05000000000000000000" pitchFamily="2" charset="2"/>
              <a:buChar char="§"/>
            </a:pPr>
            <a:r>
              <a:rPr lang="en-US">
                <a:solidFill>
                  <a:srgbClr val="000000"/>
                </a:solidFill>
                <a:latin typeface="Segoe UI" panose="020B0502040204020203" pitchFamily="34" charset="0"/>
              </a:rPr>
              <a:t>Leverage short-term investments so long-term projects could be funded</a:t>
            </a:r>
          </a:p>
          <a:p>
            <a:pPr marL="742950" lvl="1" indent="-285750">
              <a:lnSpc>
                <a:spcPct val="150000"/>
              </a:lnSpc>
              <a:buFont typeface="Wingdings" panose="05000000000000000000" pitchFamily="2" charset="2"/>
              <a:buChar char="§"/>
            </a:pPr>
            <a:r>
              <a:rPr lang="en-US">
                <a:solidFill>
                  <a:srgbClr val="000000"/>
                </a:solidFill>
                <a:latin typeface="Segoe UI" panose="020B0502040204020203" pitchFamily="34" charset="0"/>
              </a:rPr>
              <a:t>Maximize benefits for regional clean air and reduced GHG emissions</a:t>
            </a:r>
          </a:p>
        </p:txBody>
      </p:sp>
    </p:spTree>
    <p:extLst>
      <p:ext uri="{BB962C8B-B14F-4D97-AF65-F5344CB8AC3E}">
        <p14:creationId xmlns:p14="http://schemas.microsoft.com/office/powerpoint/2010/main" val="30758101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C686029-5B76-4828-9F5B-50640EA2AE7D}"/>
              </a:ext>
            </a:extLst>
          </p:cNvPr>
          <p:cNvSpPr/>
          <p:nvPr/>
        </p:nvSpPr>
        <p:spPr>
          <a:xfrm>
            <a:off x="4114413" y="3354148"/>
            <a:ext cx="3542238" cy="92872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p>
        </p:txBody>
      </p:sp>
      <p:sp>
        <p:nvSpPr>
          <p:cNvPr id="9" name="TextBox 29">
            <a:extLst>
              <a:ext uri="{FF2B5EF4-FFF2-40B4-BE49-F238E27FC236}">
                <a16:creationId xmlns:a16="http://schemas.microsoft.com/office/drawing/2014/main" id="{6452016B-1934-4008-B95D-B34CFB92CD17}"/>
              </a:ext>
            </a:extLst>
          </p:cNvPr>
          <p:cNvSpPr txBox="1"/>
          <p:nvPr/>
        </p:nvSpPr>
        <p:spPr>
          <a:xfrm>
            <a:off x="4044286" y="4439513"/>
            <a:ext cx="3857151" cy="1754326"/>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1200"/>
              </a:spcAft>
              <a:defRPr/>
            </a:pPr>
            <a:r>
              <a:rPr kumimoji="0" lang="en-US" b="0" i="0" u="none" strike="noStrike" kern="1200" cap="none" spc="0" normalizeH="0" baseline="0" noProof="0">
                <a:ln>
                  <a:noFill/>
                </a:ln>
                <a:effectLst/>
                <a:uLnTx/>
                <a:uFillTx/>
                <a:ea typeface="+mn-lt"/>
                <a:cs typeface="+mn-lt"/>
              </a:rPr>
              <a:t>The benchmark or standard against which the projects and programs will be evaluated</a:t>
            </a:r>
            <a:r>
              <a:rPr lang="en-US">
                <a:ea typeface="+mn-lt"/>
                <a:cs typeface="+mn-lt"/>
              </a:rPr>
              <a:t> to measure relevance, impact, sustainability, effectiveness, and fit</a:t>
            </a:r>
            <a:r>
              <a:rPr kumimoji="0" lang="en-US" b="0" i="0" u="none" strike="noStrike" kern="1200" cap="none" spc="0" normalizeH="0" baseline="0" noProof="0">
                <a:ln>
                  <a:noFill/>
                </a:ln>
                <a:effectLst/>
                <a:uLnTx/>
                <a:uFillTx/>
                <a:ea typeface="+mn-lt"/>
                <a:cs typeface="+mn-lt"/>
              </a:rPr>
              <a:t>. Think in terms of “</a:t>
            </a:r>
            <a:r>
              <a:rPr lang="en-US">
                <a:ea typeface="+mn-lt"/>
                <a:cs typeface="+mn-lt"/>
              </a:rPr>
              <a:t>outcomes" or "desired states".</a:t>
            </a:r>
            <a:endParaRPr lang="en-US"/>
          </a:p>
        </p:txBody>
      </p:sp>
      <p:sp>
        <p:nvSpPr>
          <p:cNvPr id="3" name="TextBox 2">
            <a:extLst>
              <a:ext uri="{FF2B5EF4-FFF2-40B4-BE49-F238E27FC236}">
                <a16:creationId xmlns:a16="http://schemas.microsoft.com/office/drawing/2014/main" id="{A682F22B-7E37-692D-156E-B4B9583195D9}"/>
              </a:ext>
            </a:extLst>
          </p:cNvPr>
          <p:cNvSpPr txBox="1"/>
          <p:nvPr/>
        </p:nvSpPr>
        <p:spPr>
          <a:xfrm>
            <a:off x="287102" y="230157"/>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Evaluation Criteria</a:t>
            </a:r>
            <a:endParaRPr lang="en-US" sz="3200" i="1">
              <a:solidFill>
                <a:schemeClr val="bg1"/>
              </a:solidFill>
              <a:ea typeface="+mn-lt"/>
              <a:cs typeface="+mn-lt"/>
            </a:endParaRPr>
          </a:p>
        </p:txBody>
      </p:sp>
      <p:sp>
        <p:nvSpPr>
          <p:cNvPr id="7" name="Arrow: Right 6">
            <a:extLst>
              <a:ext uri="{FF2B5EF4-FFF2-40B4-BE49-F238E27FC236}">
                <a16:creationId xmlns:a16="http://schemas.microsoft.com/office/drawing/2014/main" id="{D653FA14-BE47-D317-4F45-B7B32E2C9216}"/>
              </a:ext>
            </a:extLst>
          </p:cNvPr>
          <p:cNvSpPr/>
          <p:nvPr/>
        </p:nvSpPr>
        <p:spPr>
          <a:xfrm rot="8580000">
            <a:off x="6571650" y="2443763"/>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2B5D570-9346-4F9C-09B7-4E59A0DAE33B}"/>
              </a:ext>
            </a:extLst>
          </p:cNvPr>
          <p:cNvSpPr/>
          <p:nvPr/>
        </p:nvSpPr>
        <p:spPr>
          <a:xfrm rot="2520000">
            <a:off x="4263583" y="2442268"/>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0738A14-3725-6972-DFD0-37A3EF72DA62}"/>
              </a:ext>
            </a:extLst>
          </p:cNvPr>
          <p:cNvSpPr/>
          <p:nvPr/>
        </p:nvSpPr>
        <p:spPr>
          <a:xfrm>
            <a:off x="1594736" y="1269970"/>
            <a:ext cx="4067958" cy="12413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solidFill>
                  <a:srgbClr val="FFFFFF"/>
                </a:solidFill>
                <a:latin typeface="Calibri" panose="020F0502020204030204"/>
              </a:rPr>
              <a:t>Vision, Principles, </a:t>
            </a:r>
            <a:br>
              <a:rPr lang="en-US" sz="2800" b="1">
                <a:latin typeface="Calibri" panose="020F0502020204030204"/>
              </a:rPr>
            </a:br>
            <a:r>
              <a:rPr lang="en-US" sz="2800" b="1">
                <a:solidFill>
                  <a:srgbClr val="FFFFFF"/>
                </a:solidFill>
                <a:latin typeface="Calibri" panose="020F0502020204030204"/>
              </a:rPr>
              <a:t>and Goals</a:t>
            </a:r>
            <a:endParaRPr lang="en-US" sz="2800">
              <a:cs typeface="Calibri"/>
            </a:endParaRPr>
          </a:p>
        </p:txBody>
      </p:sp>
      <p:sp>
        <p:nvSpPr>
          <p:cNvPr id="6" name="Rectangle: Rounded Corners 5">
            <a:extLst>
              <a:ext uri="{FF2B5EF4-FFF2-40B4-BE49-F238E27FC236}">
                <a16:creationId xmlns:a16="http://schemas.microsoft.com/office/drawing/2014/main" id="{982DF362-2AEA-CBB8-5A06-0360834AAF5E}"/>
              </a:ext>
            </a:extLst>
          </p:cNvPr>
          <p:cNvSpPr/>
          <p:nvPr/>
        </p:nvSpPr>
        <p:spPr>
          <a:xfrm>
            <a:off x="6169744" y="1273188"/>
            <a:ext cx="4104537" cy="123690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cs typeface="Calibri"/>
              </a:rPr>
              <a:t>Other Considerations </a:t>
            </a:r>
            <a:br>
              <a:rPr lang="en-US" sz="2800" b="1">
                <a:cs typeface="Calibri"/>
              </a:rPr>
            </a:br>
            <a:r>
              <a:rPr lang="en-US" sz="2000" b="1">
                <a:cs typeface="Calibri"/>
              </a:rPr>
              <a:t>(cost-effectiveness, policy alignment, ease of implementation)</a:t>
            </a:r>
          </a:p>
        </p:txBody>
      </p:sp>
      <p:sp>
        <p:nvSpPr>
          <p:cNvPr id="2" name="Rectangle: Rounded Corners 1">
            <a:extLst>
              <a:ext uri="{FF2B5EF4-FFF2-40B4-BE49-F238E27FC236}">
                <a16:creationId xmlns:a16="http://schemas.microsoft.com/office/drawing/2014/main" id="{38F00423-68D0-27CC-08F4-37232F733AB5}"/>
              </a:ext>
            </a:extLst>
          </p:cNvPr>
          <p:cNvSpPr/>
          <p:nvPr/>
        </p:nvSpPr>
        <p:spPr>
          <a:xfrm>
            <a:off x="3890106" y="3176953"/>
            <a:ext cx="4015153" cy="3145691"/>
          </a:xfrm>
          <a:prstGeom prst="roundRect">
            <a:avLst/>
          </a:prstGeom>
          <a:no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8428622"/>
      </p:ext>
    </p:extLst>
  </p:cSld>
  <p:clrMapOvr>
    <a:masterClrMapping/>
  </p:clrMapOvr>
  <p:extLst>
    <p:ext uri="{6950BFC3-D8DA-4A85-94F7-54DA5524770B}">
      <p188:commentRel xmlns:p188="http://schemas.microsoft.com/office/powerpoint/2018/8/main" r:id="rId3"/>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BC62D0C4-96C2-54F9-A07D-EF31B0EA1190}"/>
              </a:ext>
            </a:extLst>
          </p:cNvPr>
          <p:cNvSpPr/>
          <p:nvPr/>
        </p:nvSpPr>
        <p:spPr>
          <a:xfrm>
            <a:off x="3880337" y="4026875"/>
            <a:ext cx="4005384" cy="2491153"/>
          </a:xfrm>
          <a:prstGeom prst="roundRect">
            <a:avLst/>
          </a:prstGeom>
          <a:noFill/>
          <a:ln w="2857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66D8CF1D-BC13-5961-D282-2C6AF4FA2046}"/>
              </a:ext>
            </a:extLst>
          </p:cNvPr>
          <p:cNvSpPr/>
          <p:nvPr/>
        </p:nvSpPr>
        <p:spPr>
          <a:xfrm rot="5400000">
            <a:off x="5599612" y="3454879"/>
            <a:ext cx="557076" cy="523170"/>
          </a:xfrm>
          <a:prstGeom prst="right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5C686029-5B76-4828-9F5B-50640EA2AE7D}"/>
              </a:ext>
            </a:extLst>
          </p:cNvPr>
          <p:cNvSpPr/>
          <p:nvPr/>
        </p:nvSpPr>
        <p:spPr>
          <a:xfrm>
            <a:off x="4221875" y="3070841"/>
            <a:ext cx="3444545" cy="52818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p>
        </p:txBody>
      </p:sp>
      <p:sp>
        <p:nvSpPr>
          <p:cNvPr id="3" name="TextBox 2">
            <a:extLst>
              <a:ext uri="{FF2B5EF4-FFF2-40B4-BE49-F238E27FC236}">
                <a16:creationId xmlns:a16="http://schemas.microsoft.com/office/drawing/2014/main" id="{A682F22B-7E37-692D-156E-B4B9583195D9}"/>
              </a:ext>
            </a:extLst>
          </p:cNvPr>
          <p:cNvSpPr txBox="1"/>
          <p:nvPr/>
        </p:nvSpPr>
        <p:spPr>
          <a:xfrm>
            <a:off x="287102" y="230157"/>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Evaluation Criteria</a:t>
            </a:r>
            <a:endParaRPr lang="en-US" sz="3200" i="1">
              <a:solidFill>
                <a:schemeClr val="bg1"/>
              </a:solidFill>
              <a:ea typeface="+mn-lt"/>
              <a:cs typeface="+mn-lt"/>
            </a:endParaRPr>
          </a:p>
        </p:txBody>
      </p:sp>
      <p:sp>
        <p:nvSpPr>
          <p:cNvPr id="7" name="Arrow: Right 6">
            <a:extLst>
              <a:ext uri="{FF2B5EF4-FFF2-40B4-BE49-F238E27FC236}">
                <a16:creationId xmlns:a16="http://schemas.microsoft.com/office/drawing/2014/main" id="{D653FA14-BE47-D317-4F45-B7B32E2C9216}"/>
              </a:ext>
            </a:extLst>
          </p:cNvPr>
          <p:cNvSpPr/>
          <p:nvPr/>
        </p:nvSpPr>
        <p:spPr>
          <a:xfrm rot="8580000">
            <a:off x="6630266" y="2346071"/>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42B5D570-9346-4F9C-09B7-4E59A0DAE33B}"/>
              </a:ext>
            </a:extLst>
          </p:cNvPr>
          <p:cNvSpPr/>
          <p:nvPr/>
        </p:nvSpPr>
        <p:spPr>
          <a:xfrm rot="2520000">
            <a:off x="4165891" y="2364113"/>
            <a:ext cx="977152" cy="484094"/>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90738A14-3725-6972-DFD0-37A3EF72DA62}"/>
              </a:ext>
            </a:extLst>
          </p:cNvPr>
          <p:cNvSpPr/>
          <p:nvPr/>
        </p:nvSpPr>
        <p:spPr>
          <a:xfrm>
            <a:off x="1709013" y="1172278"/>
            <a:ext cx="3943912" cy="124133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solidFill>
                  <a:srgbClr val="FFFFFF"/>
                </a:solidFill>
                <a:latin typeface="Calibri" panose="020F0502020204030204"/>
              </a:rPr>
              <a:t>Vision, Principles, </a:t>
            </a:r>
            <a:br>
              <a:rPr lang="en-US" sz="2800" b="1">
                <a:latin typeface="Calibri" panose="020F0502020204030204"/>
              </a:rPr>
            </a:br>
            <a:r>
              <a:rPr lang="en-US" sz="2800" b="1">
                <a:solidFill>
                  <a:srgbClr val="FFFFFF"/>
                </a:solidFill>
                <a:latin typeface="Calibri" panose="020F0502020204030204"/>
              </a:rPr>
              <a:t>and Goals</a:t>
            </a:r>
            <a:endParaRPr lang="en-US" sz="2800">
              <a:cs typeface="Calibri"/>
            </a:endParaRPr>
          </a:p>
        </p:txBody>
      </p:sp>
      <p:sp>
        <p:nvSpPr>
          <p:cNvPr id="6" name="Rectangle: Rounded Corners 5">
            <a:extLst>
              <a:ext uri="{FF2B5EF4-FFF2-40B4-BE49-F238E27FC236}">
                <a16:creationId xmlns:a16="http://schemas.microsoft.com/office/drawing/2014/main" id="{982DF362-2AEA-CBB8-5A06-0360834AAF5E}"/>
              </a:ext>
            </a:extLst>
          </p:cNvPr>
          <p:cNvSpPr/>
          <p:nvPr/>
        </p:nvSpPr>
        <p:spPr>
          <a:xfrm>
            <a:off x="6151115" y="1175495"/>
            <a:ext cx="4131118" cy="123690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800" b="1">
                <a:cs typeface="Calibri"/>
              </a:rPr>
              <a:t>Other Considerations </a:t>
            </a:r>
            <a:br>
              <a:rPr lang="en-US" sz="2800" b="1">
                <a:cs typeface="Calibri"/>
              </a:rPr>
            </a:br>
            <a:r>
              <a:rPr lang="en-US" sz="2000" b="1">
                <a:cs typeface="Calibri"/>
              </a:rPr>
              <a:t>(cost-effectiveness, policy alignment, ease of implementation)</a:t>
            </a:r>
          </a:p>
        </p:txBody>
      </p:sp>
      <p:sp>
        <p:nvSpPr>
          <p:cNvPr id="4" name="TextBox 29">
            <a:extLst>
              <a:ext uri="{FF2B5EF4-FFF2-40B4-BE49-F238E27FC236}">
                <a16:creationId xmlns:a16="http://schemas.microsoft.com/office/drawing/2014/main" id="{FB9B538D-AE87-895B-C61B-814128C6D369}"/>
              </a:ext>
            </a:extLst>
          </p:cNvPr>
          <p:cNvSpPr txBox="1"/>
          <p:nvPr/>
        </p:nvSpPr>
        <p:spPr>
          <a:xfrm>
            <a:off x="4170357" y="5313405"/>
            <a:ext cx="3714123" cy="1200329"/>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Aft>
                <a:spcPts val="1200"/>
              </a:spcAft>
              <a:defRPr/>
            </a:pPr>
            <a:r>
              <a:rPr kumimoji="0" lang="en-US" b="0" i="0" u="none" strike="noStrike" kern="1200" cap="none" spc="0" normalizeH="0" baseline="0" noProof="0">
                <a:ln>
                  <a:noFill/>
                </a:ln>
                <a:solidFill>
                  <a:srgbClr val="000000"/>
                </a:solidFill>
                <a:effectLst/>
                <a:uLnTx/>
                <a:uFillTx/>
                <a:latin typeface="Calibri"/>
                <a:cs typeface="Calibri"/>
              </a:rPr>
              <a:t>The metric or process</a:t>
            </a:r>
            <a:r>
              <a:rPr lang="en-US">
                <a:solidFill>
                  <a:srgbClr val="000000"/>
                </a:solidFill>
                <a:latin typeface="Calibri"/>
                <a:cs typeface="Calibri"/>
              </a:rPr>
              <a:t> used to assess the performance of the projects and programs according to the evaluation criteria. </a:t>
            </a:r>
            <a:endParaRPr lang="en-US" b="0" i="0" u="none" strike="noStrike" kern="1200" cap="none" spc="0" normalizeH="0" baseline="0" noProof="0">
              <a:ln>
                <a:noFill/>
              </a:ln>
              <a:solidFill>
                <a:srgbClr val="000000"/>
              </a:solidFill>
              <a:effectLst/>
              <a:uLnTx/>
              <a:uFillTx/>
              <a:latin typeface="Arial" panose="020B0604020202020204" pitchFamily="34" charset="0"/>
              <a:cs typeface="Arial"/>
            </a:endParaRPr>
          </a:p>
        </p:txBody>
      </p:sp>
      <p:sp>
        <p:nvSpPr>
          <p:cNvPr id="12" name="Rectangle: Rounded Corners 11">
            <a:extLst>
              <a:ext uri="{FF2B5EF4-FFF2-40B4-BE49-F238E27FC236}">
                <a16:creationId xmlns:a16="http://schemas.microsoft.com/office/drawing/2014/main" id="{6A764FDA-08F2-EB6C-1323-1BA6EDFF0CEB}"/>
              </a:ext>
            </a:extLst>
          </p:cNvPr>
          <p:cNvSpPr/>
          <p:nvPr/>
        </p:nvSpPr>
        <p:spPr>
          <a:xfrm>
            <a:off x="4224336" y="4411259"/>
            <a:ext cx="1569838" cy="822987"/>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b="1">
              <a:solidFill>
                <a:srgbClr val="000000"/>
              </a:solidFill>
              <a:latin typeface="Calibri" panose="020F0502020204030204"/>
            </a:endParaRPr>
          </a:p>
          <a:p>
            <a:pPr algn="ctr"/>
            <a:r>
              <a:rPr lang="en-US" sz="1600" b="1">
                <a:solidFill>
                  <a:srgbClr val="000000"/>
                </a:solidFill>
                <a:latin typeface="Calibri" panose="020F0502020204030204"/>
              </a:rPr>
              <a:t>Qualitative </a:t>
            </a:r>
            <a:endParaRPr lang="en-US" sz="1600" b="1" i="1">
              <a:solidFill>
                <a:srgbClr val="000000"/>
              </a:solidFill>
              <a:latin typeface="Calibri" panose="020F0502020204030204"/>
              <a:cs typeface="Calibri"/>
            </a:endParaRPr>
          </a:p>
        </p:txBody>
      </p:sp>
      <p:sp>
        <p:nvSpPr>
          <p:cNvPr id="14" name="Rectangle: Rounded Corners 13">
            <a:extLst>
              <a:ext uri="{FF2B5EF4-FFF2-40B4-BE49-F238E27FC236}">
                <a16:creationId xmlns:a16="http://schemas.microsoft.com/office/drawing/2014/main" id="{117054BB-2565-2B41-93C4-EA79EE9CD2DA}"/>
              </a:ext>
            </a:extLst>
          </p:cNvPr>
          <p:cNvSpPr/>
          <p:nvPr/>
        </p:nvSpPr>
        <p:spPr>
          <a:xfrm>
            <a:off x="6100717" y="4411257"/>
            <a:ext cx="1550300" cy="822988"/>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600" b="1">
              <a:solidFill>
                <a:srgbClr val="000000"/>
              </a:solidFill>
              <a:latin typeface="Calibri" panose="020F0502020204030204"/>
            </a:endParaRPr>
          </a:p>
          <a:p>
            <a:pPr algn="ctr"/>
            <a:r>
              <a:rPr lang="en-US" sz="1600" b="1">
                <a:solidFill>
                  <a:srgbClr val="000000"/>
                </a:solidFill>
                <a:latin typeface="Calibri" panose="020F0502020204030204"/>
              </a:rPr>
              <a:t>Quantitative </a:t>
            </a:r>
            <a:endParaRPr lang="en-US" sz="1600" b="1" i="1">
              <a:solidFill>
                <a:srgbClr val="000000"/>
              </a:solidFill>
              <a:latin typeface="Calibri" panose="020F0502020204030204"/>
              <a:cs typeface="Calibri"/>
            </a:endParaRPr>
          </a:p>
        </p:txBody>
      </p:sp>
      <p:sp>
        <p:nvSpPr>
          <p:cNvPr id="16" name="Rectangle: Rounded Corners 15">
            <a:extLst>
              <a:ext uri="{FF2B5EF4-FFF2-40B4-BE49-F238E27FC236}">
                <a16:creationId xmlns:a16="http://schemas.microsoft.com/office/drawing/2014/main" id="{91FC3767-A4B3-3EDB-97FE-6CC24A1CB9AD}"/>
              </a:ext>
            </a:extLst>
          </p:cNvPr>
          <p:cNvSpPr/>
          <p:nvPr/>
        </p:nvSpPr>
        <p:spPr>
          <a:xfrm>
            <a:off x="4221233" y="4145880"/>
            <a:ext cx="3449207" cy="603123"/>
          </a:xfrm>
          <a:prstGeom prst="roundRect">
            <a:avLst/>
          </a:prstGeom>
          <a:solidFill>
            <a:srgbClr val="00B0B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200" b="1">
                <a:solidFill>
                  <a:srgbClr val="FFFFFF"/>
                </a:solidFill>
                <a:latin typeface="Calibri" panose="020F0502020204030204"/>
              </a:rPr>
              <a:t>Performance Measures</a:t>
            </a:r>
            <a:endParaRPr lang="en-US" sz="2200" b="1" i="1">
              <a:solidFill>
                <a:srgbClr val="FFFFFF"/>
              </a:solidFill>
              <a:latin typeface="Calibri" panose="020F0502020204030204"/>
            </a:endParaRPr>
          </a:p>
        </p:txBody>
      </p:sp>
    </p:spTree>
    <p:extLst>
      <p:ext uri="{BB962C8B-B14F-4D97-AF65-F5344CB8AC3E}">
        <p14:creationId xmlns:p14="http://schemas.microsoft.com/office/powerpoint/2010/main" val="30155980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5C686029-5B76-4828-9F5B-50640EA2AE7D}"/>
              </a:ext>
            </a:extLst>
          </p:cNvPr>
          <p:cNvSpPr/>
          <p:nvPr/>
        </p:nvSpPr>
        <p:spPr>
          <a:xfrm>
            <a:off x="437431" y="2224061"/>
            <a:ext cx="2838854" cy="124133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endParaRPr lang="en-US" sz="2200"/>
          </a:p>
        </p:txBody>
      </p:sp>
      <p:sp>
        <p:nvSpPr>
          <p:cNvPr id="9" name="TextBox 29">
            <a:extLst>
              <a:ext uri="{FF2B5EF4-FFF2-40B4-BE49-F238E27FC236}">
                <a16:creationId xmlns:a16="http://schemas.microsoft.com/office/drawing/2014/main" id="{6452016B-1934-4008-B95D-B34CFB92CD17}"/>
              </a:ext>
            </a:extLst>
          </p:cNvPr>
          <p:cNvSpPr txBox="1"/>
          <p:nvPr/>
        </p:nvSpPr>
        <p:spPr>
          <a:xfrm>
            <a:off x="3484797" y="2227045"/>
            <a:ext cx="8304908" cy="1446550"/>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457200" indent="-457200">
              <a:buAutoNum type="arabicPeriod"/>
              <a:defRPr/>
            </a:pPr>
            <a:r>
              <a:rPr lang="en-US" sz="2200">
                <a:cs typeface="Calibri"/>
              </a:rPr>
              <a:t>Increased use of ZE drayage trucks</a:t>
            </a:r>
          </a:p>
          <a:p>
            <a:pPr marL="457200" indent="-457200">
              <a:buAutoNum type="arabicPeriod"/>
              <a:defRPr/>
            </a:pPr>
            <a:r>
              <a:rPr lang="en-US" sz="2200">
                <a:cs typeface="Calibri"/>
              </a:rPr>
              <a:t>Increased deployment of ZE charging/fueling infrastructure</a:t>
            </a:r>
          </a:p>
          <a:p>
            <a:pPr marL="457200" indent="-457200">
              <a:buAutoNum type="arabicPeriod"/>
              <a:defRPr/>
            </a:pPr>
            <a:r>
              <a:rPr lang="en-US" sz="2200">
                <a:cs typeface="Calibri"/>
              </a:rPr>
              <a:t>Eligibility for support from significant State and/or Federal funding programs</a:t>
            </a:r>
            <a:endParaRPr lang="en-US"/>
          </a:p>
        </p:txBody>
      </p:sp>
      <p:sp>
        <p:nvSpPr>
          <p:cNvPr id="12" name="TextBox 29">
            <a:extLst>
              <a:ext uri="{FF2B5EF4-FFF2-40B4-BE49-F238E27FC236}">
                <a16:creationId xmlns:a16="http://schemas.microsoft.com/office/drawing/2014/main" id="{BD7CC813-BD49-6E30-1294-6E281113B0F4}"/>
              </a:ext>
            </a:extLst>
          </p:cNvPr>
          <p:cNvSpPr txBox="1"/>
          <p:nvPr/>
        </p:nvSpPr>
        <p:spPr>
          <a:xfrm>
            <a:off x="414596" y="4888371"/>
            <a:ext cx="11023862" cy="7694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i="1">
                <a:ea typeface="+mn-lt"/>
                <a:cs typeface="+mn-lt"/>
              </a:rPr>
              <a:t>New charging/fueling stations for zero-emissions trucks along existing routes throughout study area</a:t>
            </a:r>
            <a:endParaRPr lang="en-US">
              <a:ea typeface="+mn-lt"/>
              <a:cs typeface="+mn-lt"/>
            </a:endParaRPr>
          </a:p>
        </p:txBody>
      </p:sp>
      <p:sp>
        <p:nvSpPr>
          <p:cNvPr id="16" name="TextBox 15">
            <a:extLst>
              <a:ext uri="{FF2B5EF4-FFF2-40B4-BE49-F238E27FC236}">
                <a16:creationId xmlns:a16="http://schemas.microsoft.com/office/drawing/2014/main" id="{C9A8B6E6-75BD-EFEF-C27A-997F0D83982D}"/>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Examples of Project Evaluation Criteria</a:t>
            </a:r>
            <a:endParaRPr lang="en-US">
              <a:solidFill>
                <a:schemeClr val="bg1"/>
              </a:solidFill>
            </a:endParaRPr>
          </a:p>
        </p:txBody>
      </p:sp>
      <p:sp>
        <p:nvSpPr>
          <p:cNvPr id="2" name="TextBox 1">
            <a:extLst>
              <a:ext uri="{FF2B5EF4-FFF2-40B4-BE49-F238E27FC236}">
                <a16:creationId xmlns:a16="http://schemas.microsoft.com/office/drawing/2014/main" id="{7F8DA5A0-FB16-23EE-4C7E-CA2B8ECFB118}"/>
              </a:ext>
            </a:extLst>
          </p:cNvPr>
          <p:cNvSpPr txBox="1"/>
          <p:nvPr/>
        </p:nvSpPr>
        <p:spPr>
          <a:xfrm>
            <a:off x="10087707" y="1139092"/>
            <a:ext cx="182489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a:solidFill>
                  <a:srgbClr val="FF0000"/>
                </a:solidFill>
              </a:rPr>
              <a:t>EXAMPLE</a:t>
            </a:r>
            <a:endParaRPr lang="en-US" sz="3200" b="1">
              <a:solidFill>
                <a:srgbClr val="FF0000"/>
              </a:solidFill>
            </a:endParaRPr>
          </a:p>
        </p:txBody>
      </p:sp>
      <p:sp>
        <p:nvSpPr>
          <p:cNvPr id="3" name="TextBox 2">
            <a:extLst>
              <a:ext uri="{FF2B5EF4-FFF2-40B4-BE49-F238E27FC236}">
                <a16:creationId xmlns:a16="http://schemas.microsoft.com/office/drawing/2014/main" id="{DB2B3668-227B-60F6-2F15-8D7D40704786}"/>
              </a:ext>
            </a:extLst>
          </p:cNvPr>
          <p:cNvSpPr txBox="1"/>
          <p:nvPr/>
        </p:nvSpPr>
        <p:spPr>
          <a:xfrm>
            <a:off x="418168" y="4492158"/>
            <a:ext cx="50975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Example of Project Improvement: </a:t>
            </a:r>
          </a:p>
        </p:txBody>
      </p:sp>
    </p:spTree>
    <p:extLst>
      <p:ext uri="{BB962C8B-B14F-4D97-AF65-F5344CB8AC3E}">
        <p14:creationId xmlns:p14="http://schemas.microsoft.com/office/powerpoint/2010/main" val="1967871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D8ED3AB-E90D-496D-A991-0AE61D787C87}"/>
              </a:ext>
            </a:extLst>
          </p:cNvPr>
          <p:cNvSpPr/>
          <p:nvPr/>
        </p:nvSpPr>
        <p:spPr>
          <a:xfrm>
            <a:off x="3563363" y="3161508"/>
            <a:ext cx="2561764" cy="794956"/>
          </a:xfrm>
          <a:prstGeom prst="roundRect">
            <a:avLst/>
          </a:prstGeom>
          <a:solidFill>
            <a:srgbClr val="00B0B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200" b="1">
                <a:solidFill>
                  <a:srgbClr val="FFFFFF"/>
                </a:solidFill>
                <a:latin typeface="Calibri" panose="020F0502020204030204"/>
              </a:rPr>
              <a:t>Performance Measures</a:t>
            </a:r>
            <a:endParaRPr lang="en-US" sz="2200" b="1" i="1">
              <a:solidFill>
                <a:srgbClr val="FFFFFF"/>
              </a:solidFill>
              <a:latin typeface="Calibri" panose="020F0502020204030204"/>
            </a:endParaRPr>
          </a:p>
        </p:txBody>
      </p:sp>
      <p:sp>
        <p:nvSpPr>
          <p:cNvPr id="11" name="TextBox 29">
            <a:extLst>
              <a:ext uri="{FF2B5EF4-FFF2-40B4-BE49-F238E27FC236}">
                <a16:creationId xmlns:a16="http://schemas.microsoft.com/office/drawing/2014/main" id="{32725C18-F821-40B9-AA8F-8F6BB0F260E6}"/>
              </a:ext>
            </a:extLst>
          </p:cNvPr>
          <p:cNvSpPr txBox="1"/>
          <p:nvPr/>
        </p:nvSpPr>
        <p:spPr>
          <a:xfrm>
            <a:off x="6211709" y="3073635"/>
            <a:ext cx="5707180" cy="1446550"/>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a:ea typeface="+mn-lt"/>
                <a:cs typeface="+mn-lt"/>
              </a:rPr>
              <a:t>Amount of state and federal grant funding available (</a:t>
            </a:r>
            <a:r>
              <a:rPr lang="en-US" sz="2200" i="1">
                <a:ea typeface="+mn-lt"/>
                <a:cs typeface="+mn-lt"/>
              </a:rPr>
              <a:t>for zero-emissions medium and heavy-duty truck infrastructure deployment)</a:t>
            </a:r>
            <a:endParaRPr lang="en-US" sz="2200">
              <a:ea typeface="+mn-lt"/>
              <a:cs typeface="+mn-lt"/>
            </a:endParaRPr>
          </a:p>
          <a:p>
            <a:pPr>
              <a:defRPr/>
            </a:pPr>
            <a:r>
              <a:rPr lang="en-US" sz="2200" i="1">
                <a:solidFill>
                  <a:schemeClr val="accent1"/>
                </a:solidFill>
                <a:ea typeface="+mn-lt"/>
                <a:cs typeface="+mn-lt"/>
              </a:rPr>
              <a:t>Quantitative</a:t>
            </a:r>
            <a:endParaRPr lang="en-US" i="1">
              <a:solidFill>
                <a:schemeClr val="accent1"/>
              </a:solidFill>
              <a:cs typeface="Calibri"/>
            </a:endParaRPr>
          </a:p>
        </p:txBody>
      </p:sp>
      <p:sp>
        <p:nvSpPr>
          <p:cNvPr id="18" name="Rectangle: Rounded Corners 17">
            <a:extLst>
              <a:ext uri="{FF2B5EF4-FFF2-40B4-BE49-F238E27FC236}">
                <a16:creationId xmlns:a16="http://schemas.microsoft.com/office/drawing/2014/main" id="{F6347385-D8FF-84AE-16C3-55163FFAA228}"/>
              </a:ext>
            </a:extLst>
          </p:cNvPr>
          <p:cNvSpPr/>
          <p:nvPr/>
        </p:nvSpPr>
        <p:spPr>
          <a:xfrm>
            <a:off x="402795" y="1843609"/>
            <a:ext cx="2838854" cy="7997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endParaRPr lang="en-US" sz="2200"/>
          </a:p>
        </p:txBody>
      </p:sp>
      <p:sp>
        <p:nvSpPr>
          <p:cNvPr id="20" name="TextBox 29">
            <a:extLst>
              <a:ext uri="{FF2B5EF4-FFF2-40B4-BE49-F238E27FC236}">
                <a16:creationId xmlns:a16="http://schemas.microsoft.com/office/drawing/2014/main" id="{633C81B2-B36E-BC23-A9D0-76992F140FE9}"/>
              </a:ext>
            </a:extLst>
          </p:cNvPr>
          <p:cNvSpPr txBox="1"/>
          <p:nvPr/>
        </p:nvSpPr>
        <p:spPr>
          <a:xfrm>
            <a:off x="3443350" y="1844916"/>
            <a:ext cx="8656889" cy="7694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a:ea typeface="+mn-lt"/>
                <a:cs typeface="+mn-lt"/>
              </a:rPr>
              <a:t>Eligibility for support from significant State and/or Federal funding programs</a:t>
            </a:r>
          </a:p>
        </p:txBody>
      </p:sp>
      <p:cxnSp>
        <p:nvCxnSpPr>
          <p:cNvPr id="21" name="Straight Arrow Connector 20">
            <a:extLst>
              <a:ext uri="{FF2B5EF4-FFF2-40B4-BE49-F238E27FC236}">
                <a16:creationId xmlns:a16="http://schemas.microsoft.com/office/drawing/2014/main" id="{40CE2CC8-93F0-23F5-0F4D-A6CBFC4E7DF5}"/>
              </a:ext>
            </a:extLst>
          </p:cNvPr>
          <p:cNvCxnSpPr/>
          <p:nvPr/>
        </p:nvCxnSpPr>
        <p:spPr>
          <a:xfrm flipH="1">
            <a:off x="4838699" y="2582140"/>
            <a:ext cx="3465" cy="438150"/>
          </a:xfrm>
          <a:prstGeom prst="straightConnector1">
            <a:avLst/>
          </a:prstGeom>
          <a:ln w="57150">
            <a:headEnd type="non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D135332-BD46-EEAF-BB49-FFA4E2195212}"/>
              </a:ext>
            </a:extLst>
          </p:cNvPr>
          <p:cNvSpPr txBox="1"/>
          <p:nvPr/>
        </p:nvSpPr>
        <p:spPr>
          <a:xfrm>
            <a:off x="313491" y="207478"/>
            <a:ext cx="11024559" cy="14219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Examples of Project Evaluation Criteria</a:t>
            </a:r>
            <a:endParaRPr lang="en-US" sz="3200">
              <a:solidFill>
                <a:schemeClr val="bg1"/>
              </a:solidFill>
              <a:ea typeface="+mn-lt"/>
              <a:cs typeface="+mn-lt"/>
            </a:endParaRPr>
          </a:p>
          <a:p>
            <a:pPr>
              <a:lnSpc>
                <a:spcPct val="90000"/>
              </a:lnSpc>
              <a:spcBef>
                <a:spcPct val="0"/>
              </a:spcBef>
            </a:pPr>
            <a:endParaRPr lang="en-US" sz="3200" b="1">
              <a:solidFill>
                <a:schemeClr val="bg1"/>
              </a:solidFill>
              <a:ea typeface="+mn-lt"/>
              <a:cs typeface="+mn-lt"/>
            </a:endParaRPr>
          </a:p>
          <a:p>
            <a:pPr>
              <a:lnSpc>
                <a:spcPct val="90000"/>
              </a:lnSpc>
              <a:spcBef>
                <a:spcPct val="0"/>
              </a:spcBef>
            </a:pPr>
            <a:endParaRPr lang="en-US" sz="3200" b="1">
              <a:solidFill>
                <a:schemeClr val="bg1"/>
              </a:solidFill>
              <a:cs typeface="Calibri"/>
            </a:endParaRPr>
          </a:p>
        </p:txBody>
      </p:sp>
      <p:sp>
        <p:nvSpPr>
          <p:cNvPr id="3" name="TextBox 29">
            <a:extLst>
              <a:ext uri="{FF2B5EF4-FFF2-40B4-BE49-F238E27FC236}">
                <a16:creationId xmlns:a16="http://schemas.microsoft.com/office/drawing/2014/main" id="{E36EFF3C-5E78-4FD3-9FB6-32E4BD6902CD}"/>
              </a:ext>
            </a:extLst>
          </p:cNvPr>
          <p:cNvSpPr txBox="1"/>
          <p:nvPr/>
        </p:nvSpPr>
        <p:spPr>
          <a:xfrm>
            <a:off x="326228" y="4911388"/>
            <a:ext cx="11023862" cy="76944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i="1">
                <a:cs typeface="Calibri"/>
              </a:rPr>
              <a:t>New charging/fueling stations for zero-emissions trucks along existing routes throughout study area</a:t>
            </a:r>
            <a:endParaRPr lang="en-US"/>
          </a:p>
        </p:txBody>
      </p:sp>
      <p:sp>
        <p:nvSpPr>
          <p:cNvPr id="5" name="TextBox 4">
            <a:extLst>
              <a:ext uri="{FF2B5EF4-FFF2-40B4-BE49-F238E27FC236}">
                <a16:creationId xmlns:a16="http://schemas.microsoft.com/office/drawing/2014/main" id="{FFE97B0B-ED33-9AD3-3EFD-CCB8F652EE3C}"/>
              </a:ext>
            </a:extLst>
          </p:cNvPr>
          <p:cNvSpPr txBox="1"/>
          <p:nvPr/>
        </p:nvSpPr>
        <p:spPr>
          <a:xfrm>
            <a:off x="329800" y="4544112"/>
            <a:ext cx="50975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Example of Project Improvement: </a:t>
            </a:r>
          </a:p>
        </p:txBody>
      </p:sp>
      <p:sp>
        <p:nvSpPr>
          <p:cNvPr id="7" name="TextBox 6">
            <a:extLst>
              <a:ext uri="{FF2B5EF4-FFF2-40B4-BE49-F238E27FC236}">
                <a16:creationId xmlns:a16="http://schemas.microsoft.com/office/drawing/2014/main" id="{0A40F5EC-9718-9C35-C0F5-D5B9C12A7366}"/>
              </a:ext>
            </a:extLst>
          </p:cNvPr>
          <p:cNvSpPr txBox="1"/>
          <p:nvPr/>
        </p:nvSpPr>
        <p:spPr>
          <a:xfrm>
            <a:off x="10087707" y="1139092"/>
            <a:ext cx="182489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a:solidFill>
                  <a:srgbClr val="FF0000"/>
                </a:solidFill>
              </a:rPr>
              <a:t>EXAMPLE</a:t>
            </a:r>
            <a:endParaRPr lang="en-US" sz="3200" b="1">
              <a:solidFill>
                <a:srgbClr val="FF0000"/>
              </a:solidFill>
            </a:endParaRPr>
          </a:p>
        </p:txBody>
      </p:sp>
    </p:spTree>
    <p:extLst>
      <p:ext uri="{BB962C8B-B14F-4D97-AF65-F5344CB8AC3E}">
        <p14:creationId xmlns:p14="http://schemas.microsoft.com/office/powerpoint/2010/main" val="1705548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ED8ED3AB-E90D-496D-A991-0AE61D787C87}"/>
              </a:ext>
            </a:extLst>
          </p:cNvPr>
          <p:cNvSpPr/>
          <p:nvPr/>
        </p:nvSpPr>
        <p:spPr>
          <a:xfrm>
            <a:off x="3200149" y="2538054"/>
            <a:ext cx="2561764" cy="794956"/>
          </a:xfrm>
          <a:prstGeom prst="roundRect">
            <a:avLst/>
          </a:prstGeom>
          <a:solidFill>
            <a:srgbClr val="00B0B9"/>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200" b="1">
                <a:solidFill>
                  <a:srgbClr val="FFFFFF"/>
                </a:solidFill>
                <a:latin typeface="Calibri" panose="020F0502020204030204"/>
              </a:rPr>
              <a:t>Performance Measures</a:t>
            </a:r>
            <a:endParaRPr lang="en-US" sz="2200" b="1" i="1">
              <a:solidFill>
                <a:srgbClr val="FFFFFF"/>
              </a:solidFill>
              <a:latin typeface="Calibri" panose="020F0502020204030204"/>
            </a:endParaRPr>
          </a:p>
        </p:txBody>
      </p:sp>
      <p:sp>
        <p:nvSpPr>
          <p:cNvPr id="11" name="TextBox 29">
            <a:extLst>
              <a:ext uri="{FF2B5EF4-FFF2-40B4-BE49-F238E27FC236}">
                <a16:creationId xmlns:a16="http://schemas.microsoft.com/office/drawing/2014/main" id="{32725C18-F821-40B9-AA8F-8F6BB0F260E6}"/>
              </a:ext>
            </a:extLst>
          </p:cNvPr>
          <p:cNvSpPr txBox="1"/>
          <p:nvPr/>
        </p:nvSpPr>
        <p:spPr>
          <a:xfrm>
            <a:off x="5764479" y="2538677"/>
            <a:ext cx="6264169" cy="280076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Arial"/>
              <a:buChar char="•"/>
              <a:defRPr/>
            </a:pPr>
            <a:r>
              <a:rPr lang="en-US" sz="1600">
                <a:ea typeface="+mn-lt"/>
                <a:cs typeface="+mn-lt"/>
              </a:rPr>
              <a:t>Resources for planning and deploying ZE truck charging/fueling facilities in the study area</a:t>
            </a:r>
            <a:br>
              <a:rPr lang="en-US" sz="1600">
                <a:ea typeface="+mn-lt"/>
                <a:cs typeface="+mn-lt"/>
              </a:rPr>
            </a:br>
            <a:r>
              <a:rPr lang="en-US" sz="1600" i="1">
                <a:solidFill>
                  <a:schemeClr val="accent1"/>
                </a:solidFill>
                <a:ea typeface="+mn-lt"/>
                <a:cs typeface="+mn-lt"/>
              </a:rPr>
              <a:t>Qualitative</a:t>
            </a:r>
            <a:endParaRPr lang="en-US" sz="1600">
              <a:solidFill>
                <a:schemeClr val="accent1"/>
              </a:solidFill>
              <a:ea typeface="+mn-lt"/>
              <a:cs typeface="+mn-lt"/>
            </a:endParaRPr>
          </a:p>
          <a:p>
            <a:pPr>
              <a:defRPr/>
            </a:pPr>
            <a:endParaRPr lang="en-US" sz="1600" b="1" i="1">
              <a:solidFill>
                <a:schemeClr val="accent1"/>
              </a:solidFill>
              <a:ea typeface="+mn-lt"/>
              <a:cs typeface="+mn-lt"/>
            </a:endParaRPr>
          </a:p>
          <a:p>
            <a:pPr marL="342900" indent="-342900">
              <a:buFont typeface="Arial"/>
              <a:buChar char="•"/>
              <a:defRPr/>
            </a:pPr>
            <a:r>
              <a:rPr lang="en-US" sz="1600">
                <a:ea typeface="+mn-lt"/>
                <a:cs typeface="+mn-lt"/>
              </a:rPr>
              <a:t>Increase in number of new fast-charging/fueling docks for ZE trucks</a:t>
            </a:r>
          </a:p>
          <a:p>
            <a:pPr marL="342900" indent="-342900">
              <a:buFont typeface="Arial"/>
              <a:buChar char="•"/>
              <a:defRPr/>
            </a:pPr>
            <a:r>
              <a:rPr lang="en-US" sz="1600">
                <a:ea typeface="+mn-lt"/>
                <a:cs typeface="+mn-lt"/>
              </a:rPr>
              <a:t>Overall awarded amount and leverage achieved </a:t>
            </a:r>
            <a:br>
              <a:rPr lang="en-US" sz="1600">
                <a:ea typeface="+mn-lt"/>
                <a:cs typeface="+mn-lt"/>
              </a:rPr>
            </a:br>
            <a:r>
              <a:rPr lang="en-US" sz="1600" i="1">
                <a:solidFill>
                  <a:schemeClr val="accent1"/>
                </a:solidFill>
                <a:ea typeface="+mn-lt"/>
                <a:cs typeface="+mn-lt"/>
              </a:rPr>
              <a:t>Quantitative</a:t>
            </a:r>
            <a:endParaRPr lang="en-US" sz="1600">
              <a:solidFill>
                <a:schemeClr val="accent1"/>
              </a:solidFill>
              <a:cs typeface="Calibri"/>
            </a:endParaRPr>
          </a:p>
          <a:p>
            <a:pPr lvl="1">
              <a:defRPr/>
            </a:pPr>
            <a:endParaRPr lang="en-US" sz="1600">
              <a:cs typeface="Calibri"/>
            </a:endParaRPr>
          </a:p>
          <a:p>
            <a:pPr marL="285750" indent="-285750">
              <a:buFont typeface="Arial"/>
              <a:buChar char="•"/>
              <a:defRPr/>
            </a:pPr>
            <a:r>
              <a:rPr lang="en-US" sz="1600">
                <a:cs typeface="Calibri"/>
              </a:rPr>
              <a:t>Locate charging facilities along existing routes throughout the study area consistent with the ZET Program Principles</a:t>
            </a:r>
            <a:br>
              <a:rPr lang="en-US" sz="1600">
                <a:cs typeface="Calibri"/>
              </a:rPr>
            </a:br>
            <a:r>
              <a:rPr lang="en-US" sz="1600" i="1">
                <a:solidFill>
                  <a:srgbClr val="00B4BD"/>
                </a:solidFill>
                <a:cs typeface="Calibri"/>
              </a:rPr>
              <a:t>Transformational</a:t>
            </a:r>
            <a:endParaRPr lang="en-US" sz="1600">
              <a:solidFill>
                <a:srgbClr val="00B4BD"/>
              </a:solidFill>
              <a:cs typeface="Calibri"/>
            </a:endParaRPr>
          </a:p>
        </p:txBody>
      </p:sp>
      <p:sp>
        <p:nvSpPr>
          <p:cNvPr id="18" name="Rectangle: Rounded Corners 17">
            <a:extLst>
              <a:ext uri="{FF2B5EF4-FFF2-40B4-BE49-F238E27FC236}">
                <a16:creationId xmlns:a16="http://schemas.microsoft.com/office/drawing/2014/main" id="{F6347385-D8FF-84AE-16C3-55163FFAA228}"/>
              </a:ext>
            </a:extLst>
          </p:cNvPr>
          <p:cNvSpPr/>
          <p:nvPr/>
        </p:nvSpPr>
        <p:spPr>
          <a:xfrm>
            <a:off x="472068" y="1323127"/>
            <a:ext cx="2838854" cy="799724"/>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defRPr/>
            </a:pPr>
            <a:r>
              <a:rPr lang="en-US" sz="2200" b="1">
                <a:solidFill>
                  <a:srgbClr val="FFFFFF"/>
                </a:solidFill>
                <a:latin typeface="Calibri" panose="020F0502020204030204"/>
              </a:rPr>
              <a:t>Evaluation Criteria</a:t>
            </a:r>
            <a:endParaRPr lang="en-US" sz="2200"/>
          </a:p>
        </p:txBody>
      </p:sp>
      <p:sp>
        <p:nvSpPr>
          <p:cNvPr id="20" name="TextBox 29">
            <a:extLst>
              <a:ext uri="{FF2B5EF4-FFF2-40B4-BE49-F238E27FC236}">
                <a16:creationId xmlns:a16="http://schemas.microsoft.com/office/drawing/2014/main" id="{633C81B2-B36E-BC23-A9D0-76992F140FE9}"/>
              </a:ext>
            </a:extLst>
          </p:cNvPr>
          <p:cNvSpPr txBox="1"/>
          <p:nvPr/>
        </p:nvSpPr>
        <p:spPr>
          <a:xfrm>
            <a:off x="3493984" y="1326930"/>
            <a:ext cx="7820000" cy="1133973"/>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a:ea typeface="+mn-lt"/>
                <a:cs typeface="+mn-lt"/>
              </a:rPr>
              <a:t>State and federal grant funding awarded for zero-emissions medium and heavy-duty truck infrastructure deployment</a:t>
            </a:r>
            <a:endParaRPr lang="en-US"/>
          </a:p>
          <a:p>
            <a:pPr>
              <a:defRPr/>
            </a:pPr>
            <a:endParaRPr lang="en-US" sz="2200" b="1">
              <a:ea typeface="+mn-lt"/>
              <a:cs typeface="+mn-lt"/>
            </a:endParaRPr>
          </a:p>
        </p:txBody>
      </p:sp>
      <p:cxnSp>
        <p:nvCxnSpPr>
          <p:cNvPr id="21" name="Straight Arrow Connector 20">
            <a:extLst>
              <a:ext uri="{FF2B5EF4-FFF2-40B4-BE49-F238E27FC236}">
                <a16:creationId xmlns:a16="http://schemas.microsoft.com/office/drawing/2014/main" id="{40CE2CC8-93F0-23F5-0F4D-A6CBFC4E7DF5}"/>
              </a:ext>
            </a:extLst>
          </p:cNvPr>
          <p:cNvCxnSpPr/>
          <p:nvPr/>
        </p:nvCxnSpPr>
        <p:spPr>
          <a:xfrm flipH="1">
            <a:off x="4434296" y="2030767"/>
            <a:ext cx="3465" cy="438150"/>
          </a:xfrm>
          <a:prstGeom prst="straightConnector1">
            <a:avLst/>
          </a:prstGeom>
          <a:ln w="57150">
            <a:headEnd type="none"/>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0C59D31-055A-F45B-D818-9AFE13322605}"/>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Examples of Project Evaluation Criteria</a:t>
            </a:r>
            <a:endParaRPr lang="en-US">
              <a:solidFill>
                <a:schemeClr val="bg1"/>
              </a:solidFill>
              <a:cs typeface="Calibri" panose="020F0502020204030204"/>
            </a:endParaRPr>
          </a:p>
        </p:txBody>
      </p:sp>
      <p:sp>
        <p:nvSpPr>
          <p:cNvPr id="8" name="TextBox 7">
            <a:extLst>
              <a:ext uri="{FF2B5EF4-FFF2-40B4-BE49-F238E27FC236}">
                <a16:creationId xmlns:a16="http://schemas.microsoft.com/office/drawing/2014/main" id="{C2FB8E68-A8C4-112E-1F29-FC8B6234F4F9}"/>
              </a:ext>
            </a:extLst>
          </p:cNvPr>
          <p:cNvSpPr txBox="1"/>
          <p:nvPr/>
        </p:nvSpPr>
        <p:spPr>
          <a:xfrm>
            <a:off x="10048631" y="1139092"/>
            <a:ext cx="186397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a:solidFill>
                  <a:srgbClr val="FF0000"/>
                </a:solidFill>
              </a:rPr>
              <a:t>EXAMPLE</a:t>
            </a:r>
            <a:endParaRPr lang="en-US" sz="3200" b="1">
              <a:solidFill>
                <a:srgbClr val="FF0000"/>
              </a:solidFill>
            </a:endParaRPr>
          </a:p>
        </p:txBody>
      </p:sp>
      <p:sp>
        <p:nvSpPr>
          <p:cNvPr id="2" name="TextBox 29">
            <a:extLst>
              <a:ext uri="{FF2B5EF4-FFF2-40B4-BE49-F238E27FC236}">
                <a16:creationId xmlns:a16="http://schemas.microsoft.com/office/drawing/2014/main" id="{C7CAE5DE-1496-D8D2-1238-4BFA54909815}"/>
              </a:ext>
            </a:extLst>
          </p:cNvPr>
          <p:cNvSpPr txBox="1"/>
          <p:nvPr/>
        </p:nvSpPr>
        <p:spPr>
          <a:xfrm>
            <a:off x="508069" y="5598686"/>
            <a:ext cx="11023862" cy="43088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200" i="1">
                <a:ea typeface="+mn-lt"/>
                <a:cs typeface="+mn-lt"/>
              </a:rPr>
              <a:t>New charging/fueling stations for zero-emissions trucks in the study area</a:t>
            </a:r>
            <a:endParaRPr lang="en-US">
              <a:ea typeface="+mn-lt"/>
              <a:cs typeface="+mn-lt"/>
            </a:endParaRPr>
          </a:p>
        </p:txBody>
      </p:sp>
      <p:sp>
        <p:nvSpPr>
          <p:cNvPr id="5" name="TextBox 2">
            <a:extLst>
              <a:ext uri="{FF2B5EF4-FFF2-40B4-BE49-F238E27FC236}">
                <a16:creationId xmlns:a16="http://schemas.microsoft.com/office/drawing/2014/main" id="{408F8710-38BD-DC2F-C321-A7DEBA0E16D8}"/>
              </a:ext>
            </a:extLst>
          </p:cNvPr>
          <p:cNvSpPr txBox="1"/>
          <p:nvPr/>
        </p:nvSpPr>
        <p:spPr>
          <a:xfrm>
            <a:off x="511641" y="5181879"/>
            <a:ext cx="5097584"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t>Example of Project Improvement: </a:t>
            </a:r>
          </a:p>
        </p:txBody>
      </p:sp>
    </p:spTree>
    <p:extLst>
      <p:ext uri="{BB962C8B-B14F-4D97-AF65-F5344CB8AC3E}">
        <p14:creationId xmlns:p14="http://schemas.microsoft.com/office/powerpoint/2010/main" val="31645908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C59D31-055A-F45B-D818-9AFE13322605}"/>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Evaluating for Equity</a:t>
            </a:r>
            <a:endParaRPr lang="en-US"/>
          </a:p>
        </p:txBody>
      </p:sp>
      <p:sp>
        <p:nvSpPr>
          <p:cNvPr id="6" name="TextBox 29">
            <a:extLst>
              <a:ext uri="{FF2B5EF4-FFF2-40B4-BE49-F238E27FC236}">
                <a16:creationId xmlns:a16="http://schemas.microsoft.com/office/drawing/2014/main" id="{BB6A7791-C6A5-9904-70F3-B229D33AF39F}"/>
              </a:ext>
            </a:extLst>
          </p:cNvPr>
          <p:cNvSpPr txBox="1"/>
          <p:nvPr/>
        </p:nvSpPr>
        <p:spPr>
          <a:xfrm>
            <a:off x="314461" y="1671186"/>
            <a:ext cx="10989226" cy="2846933"/>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defRPr/>
            </a:pPr>
            <a:r>
              <a:rPr lang="en-US" sz="2200">
                <a:ea typeface="+mn-lt"/>
                <a:cs typeface="+mn-lt"/>
              </a:rPr>
              <a:t>Equity assessments must consider several quantitative and qualitative measures: </a:t>
            </a:r>
            <a:endParaRPr lang="en-US">
              <a:cs typeface="Calibri" panose="020F0502020204030204"/>
            </a:endParaRPr>
          </a:p>
          <a:p>
            <a:pPr marL="800100" lvl="1" indent="-342900">
              <a:spcAft>
                <a:spcPts val="600"/>
              </a:spcAft>
              <a:buFont typeface="Arial"/>
              <a:buChar char="•"/>
              <a:defRPr/>
            </a:pPr>
            <a:r>
              <a:rPr lang="en-US" sz="2200" b="1">
                <a:ea typeface="+mn-lt"/>
                <a:cs typeface="+mn-lt"/>
              </a:rPr>
              <a:t>What</a:t>
            </a:r>
            <a:r>
              <a:rPr lang="en-US" sz="2200">
                <a:ea typeface="+mn-lt"/>
                <a:cs typeface="+mn-lt"/>
              </a:rPr>
              <a:t> a project accomplishes locally and regionally</a:t>
            </a:r>
            <a:endParaRPr lang="en-US">
              <a:ea typeface="+mn-lt"/>
              <a:cs typeface="+mn-lt"/>
            </a:endParaRPr>
          </a:p>
          <a:p>
            <a:pPr marL="800100" lvl="1" indent="-342900">
              <a:spcAft>
                <a:spcPts val="600"/>
              </a:spcAft>
              <a:buFont typeface="Arial"/>
              <a:buChar char="•"/>
              <a:defRPr/>
            </a:pPr>
            <a:r>
              <a:rPr lang="en-US" sz="2200" b="1">
                <a:ea typeface="+mn-lt"/>
                <a:cs typeface="+mn-lt"/>
              </a:rPr>
              <a:t>How</a:t>
            </a:r>
            <a:r>
              <a:rPr lang="en-US" sz="2200">
                <a:ea typeface="+mn-lt"/>
                <a:cs typeface="+mn-lt"/>
              </a:rPr>
              <a:t> a project is implemented</a:t>
            </a:r>
            <a:endParaRPr lang="en-US">
              <a:ea typeface="+mn-lt"/>
              <a:cs typeface="+mn-lt"/>
            </a:endParaRPr>
          </a:p>
          <a:p>
            <a:pPr marL="800100" lvl="1" indent="-342900">
              <a:spcAft>
                <a:spcPts val="600"/>
              </a:spcAft>
              <a:buFont typeface="Arial"/>
              <a:buChar char="•"/>
              <a:defRPr/>
            </a:pPr>
            <a:r>
              <a:rPr lang="en-US" sz="2200" b="1">
                <a:ea typeface="+mn-lt"/>
                <a:cs typeface="+mn-lt"/>
              </a:rPr>
              <a:t>Who</a:t>
            </a:r>
            <a:r>
              <a:rPr lang="en-US" sz="2200">
                <a:ea typeface="+mn-lt"/>
                <a:cs typeface="+mn-lt"/>
              </a:rPr>
              <a:t> is meaningfully involved in the planning and implementation process, and how</a:t>
            </a:r>
          </a:p>
          <a:p>
            <a:pPr marL="800100" lvl="1" indent="-342900">
              <a:spcAft>
                <a:spcPts val="600"/>
              </a:spcAft>
              <a:buFont typeface="Arial"/>
              <a:buChar char="•"/>
              <a:defRPr/>
            </a:pPr>
            <a:r>
              <a:rPr lang="en-US" sz="2200" b="1">
                <a:cs typeface="Calibri" panose="020F0502020204030204"/>
              </a:rPr>
              <a:t>Who</a:t>
            </a:r>
            <a:r>
              <a:rPr lang="en-US" sz="2200">
                <a:cs typeface="Calibri" panose="020F0502020204030204"/>
              </a:rPr>
              <a:t> receives project benefits or faces negative project impacts</a:t>
            </a:r>
          </a:p>
          <a:p>
            <a:pPr marL="800100" lvl="1" indent="-342900">
              <a:spcAft>
                <a:spcPts val="600"/>
              </a:spcAft>
              <a:buFont typeface="Arial"/>
              <a:buChar char="•"/>
              <a:defRPr/>
            </a:pPr>
            <a:r>
              <a:rPr lang="en-US" sz="2200" b="1">
                <a:cs typeface="Calibri" panose="020F0502020204030204"/>
              </a:rPr>
              <a:t>When</a:t>
            </a:r>
            <a:r>
              <a:rPr lang="en-US" sz="2200">
                <a:cs typeface="Calibri" panose="020F0502020204030204"/>
              </a:rPr>
              <a:t> projects are implemented in each community, based on factors such as need and historical disinvestment</a:t>
            </a:r>
          </a:p>
        </p:txBody>
      </p:sp>
      <p:sp>
        <p:nvSpPr>
          <p:cNvPr id="9" name="TextBox 29">
            <a:extLst>
              <a:ext uri="{FF2B5EF4-FFF2-40B4-BE49-F238E27FC236}">
                <a16:creationId xmlns:a16="http://schemas.microsoft.com/office/drawing/2014/main" id="{9DC378DE-32E6-30F8-68C2-8A20E67BD90D}"/>
              </a:ext>
            </a:extLst>
          </p:cNvPr>
          <p:cNvSpPr txBox="1"/>
          <p:nvPr/>
        </p:nvSpPr>
        <p:spPr>
          <a:xfrm>
            <a:off x="279824" y="1212256"/>
            <a:ext cx="8131727" cy="461665"/>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2400" b="1">
                <a:solidFill>
                  <a:schemeClr val="accent1"/>
                </a:solidFill>
                <a:ea typeface="+mn-lt"/>
                <a:cs typeface="+mn-lt"/>
              </a:rPr>
              <a:t>Key Issues</a:t>
            </a:r>
            <a:endParaRPr lang="en-US" sz="2000">
              <a:solidFill>
                <a:schemeClr val="accent1"/>
              </a:solidFill>
            </a:endParaRPr>
          </a:p>
        </p:txBody>
      </p:sp>
    </p:spTree>
    <p:extLst>
      <p:ext uri="{BB962C8B-B14F-4D97-AF65-F5344CB8AC3E}">
        <p14:creationId xmlns:p14="http://schemas.microsoft.com/office/powerpoint/2010/main" val="723967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0C59D31-055A-F45B-D818-9AFE13322605}"/>
              </a:ext>
            </a:extLst>
          </p:cNvPr>
          <p:cNvSpPr txBox="1"/>
          <p:nvPr/>
        </p:nvSpPr>
        <p:spPr>
          <a:xfrm>
            <a:off x="313491" y="207478"/>
            <a:ext cx="11024559" cy="5355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ct val="0"/>
              </a:spcBef>
            </a:pPr>
            <a:r>
              <a:rPr lang="en-US" sz="3200" b="1">
                <a:solidFill>
                  <a:schemeClr val="bg1"/>
                </a:solidFill>
                <a:ea typeface="+mn-lt"/>
                <a:cs typeface="+mn-lt"/>
              </a:rPr>
              <a:t>Initial List of Projects &amp; Programs:  Zero-Emission Trucks</a:t>
            </a:r>
            <a:endParaRPr lang="en-US"/>
          </a:p>
        </p:txBody>
      </p:sp>
      <p:graphicFrame>
        <p:nvGraphicFramePr>
          <p:cNvPr id="9" name="Table 9">
            <a:extLst>
              <a:ext uri="{FF2B5EF4-FFF2-40B4-BE49-F238E27FC236}">
                <a16:creationId xmlns:a16="http://schemas.microsoft.com/office/drawing/2014/main" id="{185892E1-D5D6-3F59-2D02-E8C5FDB42FD4}"/>
              </a:ext>
            </a:extLst>
          </p:cNvPr>
          <p:cNvGraphicFramePr>
            <a:graphicFrameLocks noGrp="1"/>
          </p:cNvGraphicFramePr>
          <p:nvPr>
            <p:extLst>
              <p:ext uri="{D42A27DB-BD31-4B8C-83A1-F6EECF244321}">
                <p14:modId xmlns:p14="http://schemas.microsoft.com/office/powerpoint/2010/main" val="3020309682"/>
              </p:ext>
            </p:extLst>
          </p:nvPr>
        </p:nvGraphicFramePr>
        <p:xfrm>
          <a:off x="429295" y="1191295"/>
          <a:ext cx="11227463" cy="3754120"/>
        </p:xfrm>
        <a:graphic>
          <a:graphicData uri="http://schemas.openxmlformats.org/drawingml/2006/table">
            <a:tbl>
              <a:tblPr firstRow="1" bandRow="1">
                <a:tableStyleId>{5C22544A-7EE6-4342-B048-85BDC9FD1C3A}</a:tableStyleId>
              </a:tblPr>
              <a:tblGrid>
                <a:gridCol w="1301302">
                  <a:extLst>
                    <a:ext uri="{9D8B030D-6E8A-4147-A177-3AD203B41FA5}">
                      <a16:colId xmlns:a16="http://schemas.microsoft.com/office/drawing/2014/main" val="2832323904"/>
                    </a:ext>
                  </a:extLst>
                </a:gridCol>
                <a:gridCol w="2159894">
                  <a:extLst>
                    <a:ext uri="{9D8B030D-6E8A-4147-A177-3AD203B41FA5}">
                      <a16:colId xmlns:a16="http://schemas.microsoft.com/office/drawing/2014/main" val="3950937134"/>
                    </a:ext>
                  </a:extLst>
                </a:gridCol>
                <a:gridCol w="5902816">
                  <a:extLst>
                    <a:ext uri="{9D8B030D-6E8A-4147-A177-3AD203B41FA5}">
                      <a16:colId xmlns:a16="http://schemas.microsoft.com/office/drawing/2014/main" val="1961254374"/>
                    </a:ext>
                  </a:extLst>
                </a:gridCol>
                <a:gridCol w="1863451">
                  <a:extLst>
                    <a:ext uri="{9D8B030D-6E8A-4147-A177-3AD203B41FA5}">
                      <a16:colId xmlns:a16="http://schemas.microsoft.com/office/drawing/2014/main" val="335821023"/>
                    </a:ext>
                  </a:extLst>
                </a:gridCol>
              </a:tblGrid>
              <a:tr h="370840">
                <a:tc>
                  <a:txBody>
                    <a:bodyPr/>
                    <a:lstStyle/>
                    <a:p>
                      <a:pPr lvl="0">
                        <a:buNone/>
                      </a:pPr>
                      <a:r>
                        <a:rPr lang="en-US" sz="1600">
                          <a:effectLst/>
                        </a:rPr>
                        <a:t>Project ID </a:t>
                      </a:r>
                      <a:endParaRPr lang="en-US" sz="1600" b="0" i="0">
                        <a:effectLst/>
                      </a:endParaRPr>
                    </a:p>
                  </a:txBody>
                  <a:tcPr/>
                </a:tc>
                <a:tc>
                  <a:txBody>
                    <a:bodyPr/>
                    <a:lstStyle/>
                    <a:p>
                      <a:pPr lvl="0" algn="ctr">
                        <a:buNone/>
                      </a:pPr>
                      <a:r>
                        <a:rPr lang="en-US" sz="1600">
                          <a:effectLst/>
                        </a:rPr>
                        <a:t>Name (if applicable) </a:t>
                      </a:r>
                      <a:endParaRPr lang="en-US" sz="1600" b="0" i="0">
                        <a:effectLst/>
                      </a:endParaRPr>
                    </a:p>
                  </a:txBody>
                  <a:tcPr/>
                </a:tc>
                <a:tc>
                  <a:txBody>
                    <a:bodyPr/>
                    <a:lstStyle/>
                    <a:p>
                      <a:pPr lvl="0" algn="ctr">
                        <a:buNone/>
                      </a:pPr>
                      <a:r>
                        <a:rPr lang="en-US" sz="1600">
                          <a:effectLst/>
                        </a:rPr>
                        <a:t>Short Description </a:t>
                      </a:r>
                      <a:endParaRPr lang="en-US" sz="1600" b="0" i="0">
                        <a:effectLst/>
                      </a:endParaRPr>
                    </a:p>
                  </a:txBody>
                  <a:tcPr/>
                </a:tc>
                <a:tc>
                  <a:txBody>
                    <a:bodyPr/>
                    <a:lstStyle/>
                    <a:p>
                      <a:pPr lvl="0" algn="ctr">
                        <a:buNone/>
                      </a:pPr>
                      <a:r>
                        <a:rPr lang="en-US" sz="1600">
                          <a:effectLst/>
                        </a:rPr>
                        <a:t>Source </a:t>
                      </a:r>
                      <a:endParaRPr lang="en-US" sz="1600" b="0" i="0">
                        <a:effectLst/>
                      </a:endParaRPr>
                    </a:p>
                  </a:txBody>
                  <a:tcPr/>
                </a:tc>
                <a:extLst>
                  <a:ext uri="{0D108BD9-81ED-4DB2-BD59-A6C34878D82A}">
                    <a16:rowId xmlns:a16="http://schemas.microsoft.com/office/drawing/2014/main" val="3268623307"/>
                  </a:ext>
                </a:extLst>
              </a:tr>
              <a:tr h="370840">
                <a:tc>
                  <a:txBody>
                    <a:bodyPr/>
                    <a:lstStyle/>
                    <a:p>
                      <a:pPr lvl="0">
                        <a:buNone/>
                      </a:pPr>
                      <a:r>
                        <a:rPr lang="en-US" sz="1400">
                          <a:effectLst/>
                        </a:rPr>
                        <a:t>LB-ELA_0004 </a:t>
                      </a:r>
                    </a:p>
                  </a:txBody>
                  <a:tcPr/>
                </a:tc>
                <a:tc>
                  <a:txBody>
                    <a:bodyPr/>
                    <a:lstStyle/>
                    <a:p>
                      <a:pPr lvl="0">
                        <a:buNone/>
                      </a:pPr>
                      <a:r>
                        <a:rPr lang="en-US" sz="1400">
                          <a:effectLst/>
                        </a:rPr>
                        <a:t>Long Beach-East Los Angeles Corridor Clean Truck Program </a:t>
                      </a:r>
                    </a:p>
                  </a:txBody>
                  <a:tcPr/>
                </a:tc>
                <a:tc>
                  <a:txBody>
                    <a:bodyPr/>
                    <a:lstStyle/>
                    <a:p>
                      <a:pPr lvl="0">
                        <a:buNone/>
                      </a:pPr>
                      <a:r>
                        <a:rPr lang="en-US" sz="1400">
                          <a:effectLst/>
                        </a:rPr>
                        <a:t>In January 2021, the Metro Board approved the 2021 Goods Movement Strategic Plan, which included a Countywide Clean Truck Initiative, with the 710 South Clean Truck Program identified as a goods movement strategic priority.  At its October 2021 meeting, the Metro Board acted to recommit $50 million from Measure R I-710 South Corridor funds as seed funding for the 710 South Clean Truck Program, which has been subsequently renamed the LB-ELA Zero Emissions Truck Program.  The objective of this program is to turn over diesel trucks in favor of zero emissions trucks in the LB-ELA Corridor.  The program would contribute subsidy funding to deploy a number of zero emissions trucks on I-710 as well as seed funding to develop electric charging/refueling stations for zero emissions trucks. </a:t>
                      </a:r>
                    </a:p>
                    <a:p>
                      <a:pPr lvl="0">
                        <a:buNone/>
                      </a:pPr>
                      <a:endParaRPr lang="en-US" sz="1400">
                        <a:effectLst/>
                      </a:endParaRPr>
                    </a:p>
                  </a:txBody>
                  <a:tcPr/>
                </a:tc>
                <a:tc>
                  <a:txBody>
                    <a:bodyPr/>
                    <a:lstStyle/>
                    <a:p>
                      <a:pPr lvl="0">
                        <a:buNone/>
                      </a:pPr>
                      <a:r>
                        <a:rPr lang="en-US" sz="1400">
                          <a:effectLst/>
                        </a:rPr>
                        <a:t>Metro LRTP, SPP Survey, SPP Mapping, CA-7 </a:t>
                      </a:r>
                    </a:p>
                  </a:txBody>
                  <a:tcPr/>
                </a:tc>
                <a:extLst>
                  <a:ext uri="{0D108BD9-81ED-4DB2-BD59-A6C34878D82A}">
                    <a16:rowId xmlns:a16="http://schemas.microsoft.com/office/drawing/2014/main" val="2137447526"/>
                  </a:ext>
                </a:extLst>
              </a:tr>
              <a:tr h="370840">
                <a:tc>
                  <a:txBody>
                    <a:bodyPr/>
                    <a:lstStyle/>
                    <a:p>
                      <a:pPr lvl="0">
                        <a:buNone/>
                      </a:pPr>
                      <a:r>
                        <a:rPr lang="en-US" sz="1400">
                          <a:effectLst/>
                        </a:rPr>
                        <a:t>LB-ELA_0023 </a:t>
                      </a:r>
                    </a:p>
                  </a:txBody>
                  <a:tcPr/>
                </a:tc>
                <a:tc>
                  <a:txBody>
                    <a:bodyPr/>
                    <a:lstStyle/>
                    <a:p>
                      <a:pPr lvl="0">
                        <a:buNone/>
                      </a:pPr>
                      <a:r>
                        <a:rPr lang="en-US" sz="1400">
                          <a:effectLst/>
                        </a:rPr>
                        <a:t>Clean Truck Infrastructure </a:t>
                      </a:r>
                    </a:p>
                  </a:txBody>
                  <a:tcPr/>
                </a:tc>
                <a:tc>
                  <a:txBody>
                    <a:bodyPr/>
                    <a:lstStyle/>
                    <a:p>
                      <a:pPr lvl="0">
                        <a:buNone/>
                      </a:pPr>
                      <a:r>
                        <a:rPr lang="en-US" sz="1400">
                          <a:effectLst/>
                        </a:rPr>
                        <a:t>Install charging infrastructure for zero emissions trucks. </a:t>
                      </a:r>
                    </a:p>
                  </a:txBody>
                  <a:tcPr/>
                </a:tc>
                <a:tc>
                  <a:txBody>
                    <a:bodyPr/>
                    <a:lstStyle/>
                    <a:p>
                      <a:pPr lvl="0">
                        <a:buNone/>
                      </a:pPr>
                      <a:r>
                        <a:rPr lang="en-US" sz="1400">
                          <a:effectLst/>
                        </a:rPr>
                        <a:t>Metro 2028 Mobility Concept Plan, SPP Survey, SPP Mapping </a:t>
                      </a:r>
                    </a:p>
                  </a:txBody>
                  <a:tcPr/>
                </a:tc>
                <a:extLst>
                  <a:ext uri="{0D108BD9-81ED-4DB2-BD59-A6C34878D82A}">
                    <a16:rowId xmlns:a16="http://schemas.microsoft.com/office/drawing/2014/main" val="2180043285"/>
                  </a:ext>
                </a:extLst>
              </a:tr>
            </a:tbl>
          </a:graphicData>
        </a:graphic>
      </p:graphicFrame>
    </p:spTree>
    <p:extLst>
      <p:ext uri="{BB962C8B-B14F-4D97-AF65-F5344CB8AC3E}">
        <p14:creationId xmlns:p14="http://schemas.microsoft.com/office/powerpoint/2010/main" val="36738800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lang="en-US" sz="4000" b="1">
                <a:solidFill>
                  <a:srgbClr val="FFFFFF"/>
                </a:solidFill>
                <a:latin typeface="Calibri" panose="020F0502020204030204"/>
                <a:cs typeface="Calibri"/>
              </a:rPr>
              <a:t>Closing Remarks and Next Steps</a:t>
            </a:r>
            <a:endPar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410170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266C-881A-491E-ABCE-7D7FC802CF80}"/>
              </a:ext>
            </a:extLst>
          </p:cNvPr>
          <p:cNvSpPr>
            <a:spLocks noGrp="1"/>
          </p:cNvSpPr>
          <p:nvPr>
            <p:ph type="title"/>
          </p:nvPr>
        </p:nvSpPr>
        <p:spPr>
          <a:xfrm>
            <a:off x="369570" y="463128"/>
            <a:ext cx="9045633" cy="429145"/>
          </a:xfrm>
        </p:spPr>
        <p:txBody>
          <a:bodyPr/>
          <a:lstStyle/>
          <a:p>
            <a:r>
              <a:rPr lang="en-US"/>
              <a:t>Upcoming Meetings and Project Information</a:t>
            </a:r>
            <a:br>
              <a:rPr lang="en-US"/>
            </a:br>
            <a:endParaRPr lang="en-US" i="1"/>
          </a:p>
        </p:txBody>
      </p:sp>
      <p:sp>
        <p:nvSpPr>
          <p:cNvPr id="3" name="Content Placeholder 2">
            <a:extLst>
              <a:ext uri="{FF2B5EF4-FFF2-40B4-BE49-F238E27FC236}">
                <a16:creationId xmlns:a16="http://schemas.microsoft.com/office/drawing/2014/main" id="{81259EBA-5AEB-47B4-A39D-A2588639D74D}"/>
              </a:ext>
            </a:extLst>
          </p:cNvPr>
          <p:cNvSpPr>
            <a:spLocks noGrp="1"/>
          </p:cNvSpPr>
          <p:nvPr>
            <p:ph idx="1"/>
          </p:nvPr>
        </p:nvSpPr>
        <p:spPr>
          <a:xfrm>
            <a:off x="0" y="741080"/>
            <a:ext cx="12191999" cy="5980395"/>
          </a:xfrm>
        </p:spPr>
        <p:txBody>
          <a:bodyPr vert="horz" lIns="91440" tIns="45720" rIns="91440" bIns="45720" rtlCol="0" anchor="t">
            <a:noAutofit/>
          </a:bodyPr>
          <a:lstStyle/>
          <a:p>
            <a:pPr marL="1772920" lvl="3" indent="0">
              <a:lnSpc>
                <a:spcPct val="100000"/>
              </a:lnSpc>
              <a:buNone/>
              <a:tabLst>
                <a:tab pos="1995488" algn="l"/>
              </a:tabLst>
            </a:pPr>
            <a:endParaRPr lang="en-US" b="1" i="1">
              <a:solidFill>
                <a:srgbClr val="00B4BD"/>
              </a:solidFill>
              <a:ea typeface="+mn-lt"/>
              <a:cs typeface="+mn-lt"/>
            </a:endParaRPr>
          </a:p>
          <a:p>
            <a:pPr marL="2228850" lvl="7" indent="-457200">
              <a:lnSpc>
                <a:spcPct val="100000"/>
              </a:lnSpc>
              <a:spcBef>
                <a:spcPts val="1000"/>
              </a:spcBef>
              <a:buNone/>
              <a:defRPr/>
            </a:pPr>
            <a:r>
              <a:rPr lang="en-US" sz="1600" b="1">
                <a:solidFill>
                  <a:srgbClr val="00B4BD"/>
                </a:solidFill>
                <a:latin typeface="Calibri" panose="020F0502020204030204"/>
                <a:ea typeface="+mn-lt"/>
                <a:cs typeface="Calibri" panose="020F0502020204030204"/>
              </a:rPr>
              <a:t>Community Leadership Committee Meeting</a:t>
            </a:r>
          </a:p>
          <a:p>
            <a:pPr marL="2004695" marR="0" lvl="3" indent="-231775" algn="l" defTabSz="914400" rtl="0" eaLnBrk="1" fontAlgn="auto" latinLnBrk="0" hangingPunct="1">
              <a:lnSpc>
                <a:spcPct val="100000"/>
              </a:lnSpc>
              <a:spcBef>
                <a:spcPts val="500"/>
              </a:spcBef>
              <a:spcAft>
                <a:spcPts val="0"/>
              </a:spcAft>
              <a:buClrTx/>
              <a:buSzPct val="90000"/>
              <a:buFont typeface="System Font Regular"/>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Meeting #12</a:t>
            </a:r>
            <a:endParaRPr kumimoji="0"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718945" marR="0" lvl="3" indent="28575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Thursday, February 23, 5-7pm</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9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Task Force Meeting</a:t>
            </a: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004695" marR="0" lvl="3" indent="-231775" algn="l" defTabSz="914400" rtl="0" eaLnBrk="1" fontAlgn="auto" latinLnBrk="0" hangingPunct="1">
              <a:lnSpc>
                <a:spcPct val="100000"/>
              </a:lnSpc>
              <a:spcBef>
                <a:spcPts val="500"/>
              </a:spcBef>
              <a:spcAft>
                <a:spcPts val="0"/>
              </a:spcAft>
              <a:buClrTx/>
              <a:buSzPct val="90000"/>
              <a:buFont typeface="Calibri" panose="020F0502020204030204" pitchFamily="34" charset="0"/>
              <a:buChar char="&gt;"/>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Task Force Meeting #18</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Monday, March 13, 5-7pm </a:t>
            </a:r>
            <a:endParaRPr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rPr>
              <a:t>Working Group Meetings</a:t>
            </a:r>
            <a:r>
              <a:rPr kumimoji="0"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endParaRPr lang="en-US" sz="16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72920" marR="0" lvl="3" indent="0" fontAlgn="auto">
              <a:lnSpc>
                <a:spcPct val="100000"/>
              </a:lnSpc>
              <a:spcAft>
                <a:spcPts val="0"/>
              </a:spcAft>
              <a:buClrTx/>
              <a:buNone/>
              <a:tabLst>
                <a:tab pos="1995488" algn="l"/>
              </a:tabLst>
              <a:defRPr/>
            </a:pPr>
            <a:endParaRPr kumimoji="0" lang="en-US" sz="700" b="1" i="1"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Equity Working Group #10</a:t>
            </a:r>
            <a:br>
              <a:rPr lang="en-US" sz="1600">
                <a:solidFill>
                  <a:srgbClr val="000000"/>
                </a:solidFill>
                <a:latin typeface="Calibri" panose="020F0502020204030204"/>
                <a:ea typeface="+mn-lt"/>
                <a:cs typeface="Calibri" panose="020F0502020204030204"/>
              </a:rPr>
            </a:br>
            <a:r>
              <a:rPr lang="en-US" sz="1600" i="1">
                <a:latin typeface="Calibri" panose="020F0502020204030204"/>
                <a:ea typeface="+mn-lt"/>
                <a:cs typeface="Calibri" panose="020F0502020204030204"/>
              </a:rPr>
              <a:t>Thursday, March 2, 5-7pm</a:t>
            </a:r>
          </a:p>
          <a:p>
            <a:pPr marL="2004695" lvl="3" indent="-231775">
              <a:lnSpc>
                <a:spcPct val="100000"/>
              </a:lnSpc>
              <a:buFont typeface="System Font Regular"/>
              <a:buChar char="&gt;"/>
              <a:tabLst>
                <a:tab pos="1995488" algn="l"/>
              </a:tabLst>
              <a:defRPr/>
            </a:pPr>
            <a:r>
              <a:rPr lang="en-US" sz="1600">
                <a:solidFill>
                  <a:srgbClr val="000000"/>
                </a:solidFill>
                <a:latin typeface="Calibri" panose="020F0502020204030204"/>
                <a:ea typeface="+mn-lt"/>
                <a:cs typeface="Calibri" panose="020F0502020204030204"/>
              </a:rPr>
              <a:t>Zero-Emissions Truck Working Group #14</a:t>
            </a:r>
            <a:br>
              <a:rPr lang="en-US" sz="1600">
                <a:solidFill>
                  <a:srgbClr val="000000"/>
                </a:solidFill>
                <a:latin typeface="Calibri" panose="020F0502020204030204"/>
                <a:ea typeface="+mn-lt"/>
                <a:cs typeface="Calibri" panose="020F0502020204030204"/>
              </a:rPr>
            </a:br>
            <a:r>
              <a:rPr lang="en-US" sz="1600" i="1">
                <a:solidFill>
                  <a:srgbClr val="000000"/>
                </a:solidFill>
                <a:latin typeface="Calibri" panose="020F0502020204030204"/>
                <a:ea typeface="+mn-lt"/>
                <a:cs typeface="Calibri" panose="020F0502020204030204"/>
              </a:rPr>
              <a:t>Tuesday</a:t>
            </a:r>
            <a:r>
              <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March 21, 1-3pm</a:t>
            </a:r>
            <a:endParaRPr lang="en-US" b="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228850" marR="0" lvl="7" indent="-45720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6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lvl="3" indent="285750">
              <a:lnSpc>
                <a:spcPct val="70000"/>
              </a:lnSpc>
              <a:buNone/>
            </a:pPr>
            <a:endParaRPr lang="en-US" sz="1600" i="1">
              <a:ea typeface="+mn-lt"/>
              <a:cs typeface="+mn-lt"/>
            </a:endParaRPr>
          </a:p>
        </p:txBody>
      </p:sp>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873392" y="1284714"/>
            <a:ext cx="5996691" cy="582277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5342169" y="1023087"/>
            <a:ext cx="6932958"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n-US" b="1">
              <a:solidFill>
                <a:srgbClr val="00B4BD"/>
              </a:solidFill>
              <a:ea typeface="+mn-lt"/>
              <a:cs typeface="+mn-lt"/>
            </a:endParaRPr>
          </a:p>
          <a:p>
            <a:pPr marL="1718945" lvl="3" indent="285750">
              <a:lnSpc>
                <a:spcPct val="70000"/>
              </a:lnSpc>
              <a:buFont typeface="Arial" panose="020B0604020202020204" pitchFamily="34" charset="0"/>
              <a:buNone/>
            </a:pPr>
            <a:endParaRPr lang="en-US" sz="1600" b="1">
              <a:solidFill>
                <a:srgbClr val="00B4BD"/>
              </a:solidFill>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6675989" y="2690336"/>
            <a:ext cx="4591736" cy="1477328"/>
          </a:xfrm>
          <a:prstGeom prst="rect">
            <a:avLst/>
          </a:prstGeom>
          <a:solidFill>
            <a:schemeClr val="accent1"/>
          </a:solidFill>
        </p:spPr>
        <p:txBody>
          <a:bodyPr wrap="square" rtlCol="0">
            <a:spAutoFit/>
          </a:bodyPr>
          <a:lstStyle/>
          <a:p>
            <a:pPr algn="ctr"/>
            <a:endParaRPr lang="en-US"/>
          </a:p>
          <a:p>
            <a:pPr algn="ctr"/>
            <a:r>
              <a:rPr lang="en-US"/>
              <a:t>For the most updated list </a:t>
            </a:r>
          </a:p>
          <a:p>
            <a:pPr algn="ctr"/>
            <a:r>
              <a:rPr lang="en-US"/>
              <a:t>of meeting dates, please visit </a:t>
            </a:r>
            <a:r>
              <a:rPr lang="en-US" sz="1800" b="1">
                <a:latin typeface="Calibri" panose="020F0502020204030204"/>
                <a:hlinkClick r:id="rId3">
                  <a:extLst>
                    <a:ext uri="{A12FA001-AC4F-418D-AE19-62706E023703}">
                      <ahyp:hlinkClr xmlns:ahyp="http://schemas.microsoft.com/office/drawing/2018/hyperlinkcolor" val="tx"/>
                    </a:ext>
                  </a:extLst>
                </a:hlinkClick>
              </a:rPr>
              <a:t>http://www.metro.net/710-hub</a:t>
            </a:r>
            <a:endParaRPr lang="en-US" sz="1800" b="1">
              <a:latin typeface="Calibri" panose="020F0502020204030204"/>
            </a:endParaRPr>
          </a:p>
          <a:p>
            <a:pPr algn="ctr"/>
            <a:endParaRPr lang="en-US"/>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792785" y="1023087"/>
            <a:ext cx="6157904" cy="5933209"/>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lvl="3" indent="285750">
              <a:lnSpc>
                <a:spcPct val="70000"/>
              </a:lnSpc>
              <a:buFont typeface="Arial" panose="020B0604020202020204" pitchFamily="34" charset="0"/>
              <a:buNone/>
            </a:pPr>
            <a:endParaRPr lang="es-ES_tradnl" sz="2200" b="1" i="1">
              <a:solidFill>
                <a:srgbClr val="00B4BD"/>
              </a:solidFill>
              <a:ea typeface="+mn-lt"/>
              <a:cs typeface="+mn-lt"/>
            </a:endParaRPr>
          </a:p>
        </p:txBody>
      </p:sp>
    </p:spTree>
    <p:extLst>
      <p:ext uri="{BB962C8B-B14F-4D97-AF65-F5344CB8AC3E}">
        <p14:creationId xmlns:p14="http://schemas.microsoft.com/office/powerpoint/2010/main" val="10099774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249913255"/>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AACB41E-B6C4-40B1-9000-18E6AFB638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51</Slides>
  <Notes>51</Notes>
  <HiddenSlides>0</HiddenSlides>
  <ScaleCrop>false</ScaleCrop>
  <HeadingPairs>
    <vt:vector size="4" baseType="variant">
      <vt:variant>
        <vt:lpstr>Theme</vt:lpstr>
      </vt:variant>
      <vt:variant>
        <vt:i4>5</vt:i4>
      </vt:variant>
      <vt:variant>
        <vt:lpstr>Slide Titles</vt:lpstr>
      </vt:variant>
      <vt:variant>
        <vt:i4>51</vt:i4>
      </vt:variant>
    </vt:vector>
  </HeadingPairs>
  <TitlesOfParts>
    <vt:vector size="56" baseType="lpstr">
      <vt:lpstr>Office Theme</vt:lpstr>
      <vt:lpstr>1_Office Theme</vt:lpstr>
      <vt:lpstr>COVERS</vt:lpstr>
      <vt:lpstr>CONTENT</vt:lpstr>
      <vt:lpstr>Mærsk</vt:lpstr>
      <vt:lpstr>PowerPoint Presentation</vt:lpstr>
      <vt:lpstr>Working Group Member Identification</vt:lpstr>
      <vt:lpstr>Turn on Camera</vt:lpstr>
      <vt:lpstr>Logistics </vt:lpstr>
      <vt:lpstr>Detailed Agenda</vt:lpstr>
      <vt:lpstr>PowerPoint Presentation</vt:lpstr>
      <vt:lpstr>Facilitator</vt:lpstr>
      <vt:lpstr>PowerPoint Presentation</vt:lpstr>
      <vt:lpstr>Detailed Agenda</vt:lpstr>
      <vt:lpstr>Meeting Objectives</vt:lpstr>
      <vt:lpstr>PowerPoint Presentation</vt:lpstr>
      <vt:lpstr> ZET Program Recap – Metro Board Direction </vt:lpstr>
      <vt:lpstr>PowerPoint Presentation</vt:lpstr>
      <vt:lpstr> ZET Program Principles – Overview  </vt:lpstr>
      <vt:lpstr>PowerPoint Presentation</vt:lpstr>
      <vt:lpstr>PowerPoint Presentation</vt:lpstr>
      <vt:lpstr>Focus Group Co-host</vt:lpstr>
      <vt:lpstr>Focus Group Overview</vt:lpstr>
      <vt:lpstr>Industry &amp; Infrastructure Needs Focus Group Participants</vt:lpstr>
      <vt:lpstr>Community Needs Focus Group Participants</vt:lpstr>
      <vt:lpstr>Industry Focus Group Questions</vt:lpstr>
      <vt:lpstr>Focus Group Highlights</vt:lpstr>
      <vt:lpstr>PowerPoint Presentation</vt:lpstr>
      <vt:lpstr>PowerPoint Presentation</vt:lpstr>
      <vt:lpstr>Focus Group Questions</vt:lpstr>
      <vt:lpstr>Focus Group Highlights</vt:lpstr>
      <vt:lpstr>Focus Group Highlights</vt:lpstr>
      <vt:lpstr>Focus Group Highlights</vt:lpstr>
      <vt:lpstr>Community Focus Group Questions</vt:lpstr>
      <vt:lpstr>Community Focus Group Highlights</vt:lpstr>
      <vt:lpstr>Key Findings &amp; Next Steps</vt:lpstr>
      <vt:lpstr>PowerPoint Presentation</vt:lpstr>
      <vt:lpstr>PowerPoint Presentation</vt:lpstr>
      <vt:lpstr>PowerPoint Presentation</vt:lpstr>
      <vt:lpstr>PowerPoint Presentation</vt:lpstr>
      <vt:lpstr>Review Of Focus Considerations</vt:lpstr>
      <vt:lpstr>Performance Measures and Desired Outcomes –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Upcoming Meetings and Project Information </vt:lpstr>
      <vt:lpstr>Stay connected to this project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2023-01-13T18:22:26Z</cp:lastPrinted>
  <dcterms:created xsi:type="dcterms:W3CDTF">2018-02-03T00:33:10Z</dcterms:created>
  <dcterms:modified xsi:type="dcterms:W3CDTF">2024-08-22T22:12:52Z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