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8" r:id="rId4"/>
    <p:sldMasterId id="2147483719" r:id="rId5"/>
    <p:sldMasterId id="2147483761" r:id="rId6"/>
    <p:sldMasterId id="2147483768" r:id="rId7"/>
    <p:sldMasterId id="2147483797" r:id="rId8"/>
  </p:sldMasterIdLst>
  <p:notesMasterIdLst>
    <p:notesMasterId r:id="rId64"/>
  </p:notesMasterIdLst>
  <p:handoutMasterIdLst>
    <p:handoutMasterId r:id="rId65"/>
  </p:handoutMasterIdLst>
  <p:sldIdLst>
    <p:sldId id="2172" r:id="rId9"/>
    <p:sldId id="1921" r:id="rId10"/>
    <p:sldId id="4550" r:id="rId11"/>
    <p:sldId id="287" r:id="rId12"/>
    <p:sldId id="2147377621" r:id="rId13"/>
    <p:sldId id="1941" r:id="rId14"/>
    <p:sldId id="284" r:id="rId15"/>
    <p:sldId id="4781" r:id="rId16"/>
    <p:sldId id="4884" r:id="rId17"/>
    <p:sldId id="2147377631" r:id="rId18"/>
    <p:sldId id="4818" r:id="rId19"/>
    <p:sldId id="5050" r:id="rId20"/>
    <p:sldId id="2147377609" r:id="rId21"/>
    <p:sldId id="2147377620" r:id="rId22"/>
    <p:sldId id="2202" r:id="rId23"/>
    <p:sldId id="4805" r:id="rId24"/>
    <p:sldId id="4854" r:id="rId25"/>
    <p:sldId id="2147377610" r:id="rId26"/>
    <p:sldId id="5034" r:id="rId27"/>
    <p:sldId id="5008" r:id="rId28"/>
    <p:sldId id="5018" r:id="rId29"/>
    <p:sldId id="5017" r:id="rId30"/>
    <p:sldId id="5019" r:id="rId31"/>
    <p:sldId id="5020" r:id="rId32"/>
    <p:sldId id="5021" r:id="rId33"/>
    <p:sldId id="5022" r:id="rId34"/>
    <p:sldId id="5023" r:id="rId35"/>
    <p:sldId id="2147377611" r:id="rId36"/>
    <p:sldId id="2147377615" r:id="rId37"/>
    <p:sldId id="4800" r:id="rId38"/>
    <p:sldId id="2147377626" r:id="rId39"/>
    <p:sldId id="5035" r:id="rId40"/>
    <p:sldId id="5038" r:id="rId41"/>
    <p:sldId id="4987" r:id="rId42"/>
    <p:sldId id="4988" r:id="rId43"/>
    <p:sldId id="5046" r:id="rId44"/>
    <p:sldId id="5045" r:id="rId45"/>
    <p:sldId id="5044" r:id="rId46"/>
    <p:sldId id="5043" r:id="rId47"/>
    <p:sldId id="5042" r:id="rId48"/>
    <p:sldId id="5041" r:id="rId49"/>
    <p:sldId id="2147377624" r:id="rId50"/>
    <p:sldId id="4879" r:id="rId51"/>
    <p:sldId id="2147377623" r:id="rId52"/>
    <p:sldId id="2147377627" r:id="rId53"/>
    <p:sldId id="4828" r:id="rId54"/>
    <p:sldId id="2147377630" r:id="rId55"/>
    <p:sldId id="2147377634" r:id="rId56"/>
    <p:sldId id="2147377628" r:id="rId57"/>
    <p:sldId id="4656" r:id="rId58"/>
    <p:sldId id="4779" r:id="rId59"/>
    <p:sldId id="2047" r:id="rId60"/>
    <p:sldId id="4829" r:id="rId61"/>
    <p:sldId id="1934" r:id="rId62"/>
    <p:sldId id="4687" r:id="rId63"/>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818602-AED2-0758-4887-455542A06B08}" name="Allison Crook" initials="AC" userId="S::acrook@arellanoassociates.com::9c932dbd-dace-4348-be50-7f760d31b72d" providerId="AD"/>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0F47EE71-15E6-CD0B-8726-B91FF2AAD6DB}" name="Cano, Michael" initials="CM" userId="S::canom_metro.net#ext#@arellanoassociates.onmicrosoft.com::de7a47bb-dc3c-4eb5-98ae-16ddd52cf860" providerId="AD"/>
  <p188:author id="{6D7BF67A-148D-282C-86F8-CD20BFF6A191}" name="Trey Grogan" initials="TG" userId="S::tgrogan@arellanoassociates.com::638dbd0e-e997-4ee8-bc12-71a07972e258"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7748FCE8-E4C5-BCC1-1714-151A886CA52E}" name="Guest User" initials="GU" userId="S::urn:spo:anon#8c0b61e7de0bff38bf2b39550d87fa0ed2885051c0d50dcb1809a7a78110b4e4::" providerId="AD"/>
  <p188:author id="{529887F1-50D7-DA1F-5727-19D3418C2C48}" name="Guest User" initials="GU" userId="S::urn:spo:anon#45cc9597a9e142b64e973e1654084080767fc3d2a61bf4e72df55b2e581bf268::"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D"/>
    <a:srgbClr val="2AB4C8"/>
    <a:srgbClr val="97DFE9"/>
    <a:srgbClr val="D6F2F6"/>
    <a:srgbClr val="609BAC"/>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64" tIns="46582" rIns="93164" bIns="46582"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64" tIns="46582" rIns="93164" bIns="46582"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64" tIns="46582" rIns="93164" bIns="46582"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64" tIns="46582" rIns="93164" bIns="46582"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912776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57951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99580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12</a:t>
            </a:fld>
            <a:endParaRPr lang="en-US"/>
          </a:p>
        </p:txBody>
      </p:sp>
    </p:spTree>
    <p:extLst>
      <p:ext uri="{BB962C8B-B14F-4D97-AF65-F5344CB8AC3E}">
        <p14:creationId xmlns:p14="http://schemas.microsoft.com/office/powerpoint/2010/main" val="130094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13</a:t>
            </a:fld>
            <a:endParaRPr lang="en-US"/>
          </a:p>
        </p:txBody>
      </p:sp>
    </p:spTree>
    <p:extLst>
      <p:ext uri="{BB962C8B-B14F-4D97-AF65-F5344CB8AC3E}">
        <p14:creationId xmlns:p14="http://schemas.microsoft.com/office/powerpoint/2010/main" val="1450286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1646324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1440" lvl="0" indent="0" algn="l" defTabSz="914400" rtl="0" eaLnBrk="1" fontAlgn="auto" latinLnBrk="0" hangingPunct="1">
              <a:lnSpc>
                <a:spcPct val="100000"/>
              </a:lnSpc>
              <a:spcBef>
                <a:spcPts val="0"/>
              </a:spcBef>
              <a:spcAft>
                <a:spcPts val="0"/>
              </a:spcAft>
              <a:buClrTx/>
              <a:buSzTx/>
              <a:buFontTx/>
              <a:buNone/>
              <a:tabLst/>
              <a:defRPr/>
            </a:pPr>
            <a:r>
              <a:rPr lang="en-US"/>
              <a:t>Michael</a:t>
            </a:r>
          </a:p>
          <a:p>
            <a:pPr marL="0" marR="91440" lvl="0" indent="0" algn="l" defTabSz="914400" rtl="0" eaLnBrk="1" fontAlgn="auto" latinLnBrk="0" hangingPunct="1">
              <a:lnSpc>
                <a:spcPct val="100000"/>
              </a:lnSpc>
              <a:spcBef>
                <a:spcPts val="0"/>
              </a:spcBef>
              <a:spcAft>
                <a:spcPts val="0"/>
              </a:spcAft>
              <a:buClrTx/>
              <a:buSzTx/>
              <a:buFontTx/>
              <a:buNone/>
              <a:tabLst/>
              <a:defRPr/>
            </a:pPr>
            <a:endParaRPr lang="en-US" sz="1200" b="1">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tabLst/>
              <a:defRPr/>
            </a:pPr>
            <a:endParaRPr lang="en-US" sz="1200" b="1">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mn-lt"/>
                <a:ea typeface="Yu Mincho"/>
                <a:cs typeface="Arial"/>
              </a:rPr>
              <a:t>Agenda Item #3: Medium-Duty and Heavy-Duty Infrastructure, Global Commercial Vehicle Drive to Zero</a:t>
            </a:r>
          </a:p>
          <a:p>
            <a:pPr marL="0" marR="91440" lvl="0" indent="0" algn="l" rtl="0" eaLnBrk="1" fontAlgn="auto" latinLnBrk="0" hangingPunct="1">
              <a:lnSpc>
                <a:spcPct val="100000"/>
              </a:lnSpc>
              <a:spcBef>
                <a:spcPts val="0"/>
              </a:spcBef>
              <a:spcAft>
                <a:spcPts val="0"/>
              </a:spcAft>
              <a:buClrTx/>
              <a:buSzTx/>
              <a:buFontTx/>
              <a:buNone/>
            </a:pPr>
            <a:r>
              <a:rPr lang="en-US" sz="1200" b="0" i="1" kern="1200">
                <a:solidFill>
                  <a:schemeClr val="tx1"/>
                </a:solidFill>
                <a:effectLst/>
                <a:latin typeface="+mn-lt"/>
                <a:ea typeface="Yu Mincho"/>
                <a:cs typeface="Arial"/>
              </a:rPr>
              <a:t>Presentation by Bill Van Amburg, Global Strategic Advisor Zero Emission Commercial Vehicles, Energy and Sustainability (15 minutes) </a:t>
            </a:r>
          </a:p>
          <a:p>
            <a:pPr marL="0" marR="91440" lvl="0" indent="0" algn="l" rtl="0" eaLnBrk="1" fontAlgn="auto" latinLnBrk="0" hangingPunct="1">
              <a:lnSpc>
                <a:spcPct val="100000"/>
              </a:lnSpc>
              <a:spcBef>
                <a:spcPts val="0"/>
              </a:spcBef>
              <a:spcAft>
                <a:spcPts val="0"/>
              </a:spcAft>
              <a:buClrTx/>
              <a:buSzTx/>
              <a:buFontTx/>
              <a:buNone/>
            </a:pPr>
            <a:r>
              <a:rPr lang="en-US" sz="1200" b="0">
                <a:effectLst/>
                <a:latin typeface="+mn-lt"/>
                <a:ea typeface="Yu Mincho"/>
                <a:cs typeface="Arial"/>
              </a:rPr>
              <a:t>Facilitated Discussion (10 minutes)</a:t>
            </a:r>
            <a:endParaRPr lang="en-US" sz="1200" b="1">
              <a:effectLst/>
              <a:latin typeface="+mn-lt"/>
              <a:ea typeface="Yu Mincho"/>
              <a:cs typeface="Arial"/>
            </a:endParaRPr>
          </a:p>
          <a:p>
            <a:pPr marL="0" marR="91440" lvl="1"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Yu Mincho"/>
                <a:cs typeface="Arial"/>
              </a:rPr>
              <a:t>Agenda Item #4: Regional Roadmap for Zero-Emission Vehicle Infrastructure</a:t>
            </a:r>
          </a:p>
          <a:p>
            <a:pPr marL="0" marR="91440" lvl="0" indent="0" algn="l" rtl="0" eaLnBrk="1" fontAlgn="auto" latinLnBrk="0" hangingPunct="1">
              <a:lnSpc>
                <a:spcPct val="100000"/>
              </a:lnSpc>
              <a:spcBef>
                <a:spcPts val="0"/>
              </a:spcBef>
              <a:spcAft>
                <a:spcPts val="0"/>
              </a:spcAft>
              <a:buClrTx/>
              <a:buSzTx/>
              <a:buFontTx/>
              <a:buNone/>
            </a:pPr>
            <a:r>
              <a:rPr lang="en-US" sz="1200" b="0" i="1" kern="1200">
                <a:solidFill>
                  <a:schemeClr val="tx1"/>
                </a:solidFill>
                <a:effectLst/>
                <a:latin typeface="+mn-lt"/>
                <a:ea typeface="Yu Mincho"/>
                <a:cs typeface="Arial"/>
              </a:rPr>
              <a:t>Overview by Alison Linder, Senior Regional Planner, Southern California Association of Governments (10 minutes) </a:t>
            </a: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Yu Mincho"/>
                <a:cs typeface="Arial"/>
              </a:rPr>
              <a:t>Question and Answer (5 minutes)</a:t>
            </a:r>
          </a:p>
          <a:p>
            <a:pPr marL="0" marR="9144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Yu Mincho"/>
              <a:cs typeface="Arial"/>
            </a:endParaRPr>
          </a:p>
          <a:p>
            <a:pPr marL="0" marR="91440" indent="0" algn="l" rtl="0" eaLnBrk="1" fontAlgn="auto" latinLnBrk="0" hangingPunct="1">
              <a:spcBef>
                <a:spcPts val="0"/>
              </a:spcBef>
              <a:spcAft>
                <a:spcPts val="0"/>
              </a:spcAft>
            </a:pPr>
            <a:r>
              <a:rPr lang="en-US" sz="1800" b="1" i="0" u="none" strike="noStrike" kern="1200">
                <a:solidFill>
                  <a:srgbClr val="000000"/>
                </a:solidFill>
                <a:effectLst/>
                <a:latin typeface="Calibri" panose="020F0502020204030204" pitchFamily="34" charset="0"/>
                <a:ea typeface="Yu Mincho" panose="02020400000000000000" pitchFamily="18" charset="-128"/>
                <a:cs typeface="Arial" panose="020B0604020202020204" pitchFamily="34" charset="0"/>
              </a:rPr>
              <a:t>Agenda Item #5: If EV’s are the Future, is the Grid Ready? </a:t>
            </a:r>
            <a:r>
              <a:rPr lang="en-US" sz="1800" b="0" i="0" u="none" strike="noStrike" kern="1200">
                <a:solidFill>
                  <a:srgbClr val="000000"/>
                </a:solidFill>
                <a:effectLst/>
                <a:latin typeface="Calibri" panose="020F0502020204030204" pitchFamily="34" charset="0"/>
                <a:ea typeface="Yu Mincho" panose="02020400000000000000" pitchFamily="18" charset="-128"/>
                <a:cs typeface="Arial" panose="020B0604020202020204" pitchFamily="34" charset="0"/>
              </a:rPr>
              <a:t>(30 minutes)</a:t>
            </a:r>
            <a:endParaRPr lang="en-US" sz="1800" b="0" i="0" u="none" strike="noStrike">
              <a:effectLst/>
              <a:latin typeface="Arial" panose="020B0604020202020204" pitchFamily="34" charset="0"/>
            </a:endParaRPr>
          </a:p>
          <a:p>
            <a:pPr marL="0" marR="91440" indent="0" algn="l" rtl="0" eaLnBrk="1" fontAlgn="auto" latinLnBrk="0" hangingPunct="1">
              <a:spcBef>
                <a:spcPts val="0"/>
              </a:spcBef>
              <a:spcAft>
                <a:spcPts val="0"/>
              </a:spcAft>
            </a:pPr>
            <a:r>
              <a:rPr lang="en-US" sz="1800" b="0" i="1" u="none" strike="noStrike" kern="1200">
                <a:solidFill>
                  <a:srgbClr val="000000"/>
                </a:solidFill>
                <a:effectLst/>
                <a:latin typeface="Calibri" panose="020F0502020204030204" pitchFamily="34" charset="0"/>
                <a:ea typeface="Yu Mincho" panose="02020400000000000000" pitchFamily="18" charset="-128"/>
                <a:cs typeface="Arial" panose="020B0604020202020204" pitchFamily="34" charset="0"/>
              </a:rPr>
              <a:t>Moderator:  Micah Wofford, Energy Commission Specialist, California Energy Commission</a:t>
            </a:r>
            <a:endParaRPr lang="en-US" sz="1800" b="0" i="0" u="none" strike="noStrike">
              <a:effectLst/>
              <a:latin typeface="Arial" panose="020B0604020202020204" pitchFamily="34" charset="0"/>
            </a:endParaRPr>
          </a:p>
          <a:p>
            <a:pPr marL="0" marR="91440" indent="0" algn="l" rtl="0" eaLnBrk="1" fontAlgn="auto" latinLnBrk="0" hangingPunct="1">
              <a:spcBef>
                <a:spcPts val="0"/>
              </a:spcBef>
              <a:spcAft>
                <a:spcPts val="0"/>
              </a:spcAft>
            </a:pPr>
            <a:r>
              <a:rPr lang="en-US" sz="1800" b="1" i="0" u="none" strike="noStrike" kern="1200">
                <a:solidFill>
                  <a:srgbClr val="000000"/>
                </a:solidFill>
                <a:effectLst/>
                <a:latin typeface="Calibri" panose="020F0502020204030204" pitchFamily="34" charset="0"/>
                <a:ea typeface="Yu Mincho" panose="02020400000000000000" pitchFamily="18" charset="-128"/>
                <a:cs typeface="Arial" panose="020B0604020202020204" pitchFamily="34" charset="0"/>
              </a:rPr>
              <a:t>Panel Discussion</a:t>
            </a:r>
            <a:endParaRPr lang="en-US" sz="1800" b="0" i="0" u="none" strike="noStrike">
              <a:effectLst/>
              <a:latin typeface="Arial" panose="020B0604020202020204" pitchFamily="34" charset="0"/>
            </a:endParaRPr>
          </a:p>
          <a:p>
            <a:pPr marL="283464" marR="91440" indent="-173736" algn="l" rtl="0" eaLnBrk="1" fontAlgn="auto" latinLnBrk="0" hangingPunct="1">
              <a:spcBef>
                <a:spcPts val="0"/>
              </a:spcBef>
              <a:spcAft>
                <a:spcPts val="0"/>
              </a:spcAft>
            </a:pPr>
            <a:r>
              <a:rPr lang="en-US" sz="1800" b="0" i="0" u="none" strike="noStrike" kern="1200">
                <a:solidFill>
                  <a:srgbClr val="000000"/>
                </a:solidFill>
                <a:effectLst/>
                <a:latin typeface="Calibri" panose="020F0502020204030204" pitchFamily="34" charset="0"/>
                <a:ea typeface="Yu Mincho" panose="02020400000000000000" pitchFamily="18" charset="-128"/>
                <a:cs typeface="Arial" panose="020B0604020202020204" pitchFamily="34" charset="0"/>
              </a:rPr>
              <a:t>Sean Wilder, Energy and Environmental Services, LA County Internal Services Department </a:t>
            </a:r>
            <a:endParaRPr lang="en-US" sz="1800" b="0" i="0" u="none" strike="noStrike">
              <a:effectLst/>
              <a:latin typeface="Arial" panose="020B0604020202020204" pitchFamily="34" charset="0"/>
            </a:endParaRPr>
          </a:p>
          <a:p>
            <a:pPr marL="283464" marR="91440" indent="-173736" algn="l" rtl="0" eaLnBrk="1" fontAlgn="auto" latinLnBrk="0" hangingPunct="1">
              <a:spcBef>
                <a:spcPts val="0"/>
              </a:spcBef>
              <a:spcAft>
                <a:spcPts val="0"/>
              </a:spcAft>
            </a:pPr>
            <a:r>
              <a:rPr lang="en-US" sz="1800" b="0" i="0" u="none" strike="noStrike" kern="1200">
                <a:solidFill>
                  <a:srgbClr val="000000"/>
                </a:solidFill>
                <a:effectLst/>
                <a:latin typeface="Calibri" panose="020F0502020204030204" pitchFamily="34" charset="0"/>
                <a:ea typeface="Yu Mincho" panose="02020400000000000000" pitchFamily="18" charset="-128"/>
                <a:cs typeface="Arial" panose="020B0604020202020204" pitchFamily="34" charset="0"/>
              </a:rPr>
              <a:t>Salim </a:t>
            </a:r>
            <a:r>
              <a:rPr lang="en-US" sz="1800" b="0" i="0" u="none" strike="noStrike" kern="1200" err="1">
                <a:solidFill>
                  <a:srgbClr val="000000"/>
                </a:solidFill>
                <a:effectLst/>
                <a:latin typeface="Calibri" panose="020F0502020204030204" pitchFamily="34" charset="0"/>
                <a:ea typeface="Yu Mincho" panose="02020400000000000000" pitchFamily="18" charset="-128"/>
                <a:cs typeface="Arial" panose="020B0604020202020204" pitchFamily="34" charset="0"/>
              </a:rPr>
              <a:t>Youssefzadah</a:t>
            </a:r>
            <a:r>
              <a:rPr lang="en-US" sz="1800" b="0" i="0" u="none" strike="noStrike" kern="1200">
                <a:solidFill>
                  <a:srgbClr val="000000"/>
                </a:solidFill>
                <a:effectLst/>
                <a:latin typeface="Calibri" panose="020F0502020204030204" pitchFamily="34" charset="0"/>
                <a:ea typeface="Yu Mincho" panose="02020400000000000000" pitchFamily="18" charset="-128"/>
                <a:cs typeface="Arial" panose="020B0604020202020204" pitchFamily="34" charset="0"/>
              </a:rPr>
              <a:t>, CEO, </a:t>
            </a:r>
            <a:r>
              <a:rPr lang="en-US" sz="1800" b="0" i="0" u="none" strike="noStrike" kern="1200" err="1">
                <a:solidFill>
                  <a:srgbClr val="000000"/>
                </a:solidFill>
                <a:effectLst/>
                <a:latin typeface="Calibri" panose="020F0502020204030204" pitchFamily="34" charset="0"/>
                <a:ea typeface="Yu Mincho" panose="02020400000000000000" pitchFamily="18" charset="-128"/>
                <a:cs typeface="Arial" panose="020B0604020202020204" pitchFamily="34" charset="0"/>
              </a:rPr>
              <a:t>WattEV</a:t>
            </a:r>
            <a:endParaRPr lang="en-US" sz="1800" b="0" i="0" u="none" strike="noStrike">
              <a:effectLst/>
              <a:latin typeface="Arial" panose="020B0604020202020204" pitchFamily="34" charset="0"/>
            </a:endParaRPr>
          </a:p>
          <a:p>
            <a:pPr marL="283464" marR="91440" indent="-173736" algn="l" rtl="0" eaLnBrk="1" fontAlgn="auto" latinLnBrk="0" hangingPunct="1">
              <a:spcBef>
                <a:spcPts val="0"/>
              </a:spcBef>
              <a:spcAft>
                <a:spcPts val="0"/>
              </a:spcAft>
            </a:pPr>
            <a:r>
              <a:rPr lang="en-US" sz="1800" b="0" i="0" u="none" strike="noStrike" kern="1200">
                <a:solidFill>
                  <a:srgbClr val="000000"/>
                </a:solidFill>
                <a:effectLst/>
                <a:latin typeface="Calibri" panose="020F0502020204030204" pitchFamily="34" charset="0"/>
                <a:ea typeface="Yu Mincho" panose="02020400000000000000" pitchFamily="18" charset="-128"/>
                <a:cs typeface="Arial" panose="020B0604020202020204" pitchFamily="34" charset="0"/>
              </a:rPr>
              <a:t>Quintin </a:t>
            </a:r>
            <a:r>
              <a:rPr lang="en-US" sz="1800" b="0" i="0" u="none" strike="noStrike" kern="1200" err="1">
                <a:solidFill>
                  <a:srgbClr val="000000"/>
                </a:solidFill>
                <a:effectLst/>
                <a:latin typeface="Calibri" panose="020F0502020204030204" pitchFamily="34" charset="0"/>
                <a:ea typeface="Yu Mincho" panose="02020400000000000000" pitchFamily="18" charset="-128"/>
                <a:cs typeface="Arial" panose="020B0604020202020204" pitchFamily="34" charset="0"/>
              </a:rPr>
              <a:t>Sumabat</a:t>
            </a:r>
            <a:r>
              <a:rPr lang="en-US" sz="1800" b="0" i="0" u="none" strike="noStrike" kern="1200">
                <a:solidFill>
                  <a:srgbClr val="000000"/>
                </a:solidFill>
                <a:effectLst/>
                <a:latin typeface="Calibri" panose="020F0502020204030204" pitchFamily="34" charset="0"/>
                <a:ea typeface="Yu Mincho" panose="02020400000000000000" pitchFamily="18" charset="-128"/>
                <a:cs typeface="Arial" panose="020B0604020202020204" pitchFamily="34" charset="0"/>
              </a:rPr>
              <a:t>, Deputy Executive Officer, Vehicle Engineering and Acquisitions, LA Metro </a:t>
            </a:r>
            <a:endParaRPr lang="en-US" sz="1800" b="0" i="0" u="none" strike="noStrike">
              <a:effectLst/>
              <a:latin typeface="Arial" panose="020B0604020202020204" pitchFamily="34" charset="0"/>
            </a:endParaRPr>
          </a:p>
          <a:p>
            <a:pPr marL="0" marR="91440" indent="0" algn="l" rtl="0" eaLnBrk="1" fontAlgn="auto" latinLnBrk="0" hangingPunct="1">
              <a:spcBef>
                <a:spcPts val="0"/>
              </a:spcBef>
              <a:spcAft>
                <a:spcPts val="0"/>
              </a:spcAft>
            </a:pPr>
            <a:r>
              <a:rPr lang="en-US" sz="1800" b="1" i="0" u="none" strike="noStrike" kern="1200">
                <a:solidFill>
                  <a:srgbClr val="000000"/>
                </a:solidFill>
                <a:effectLst/>
                <a:latin typeface="Calibri" panose="020F0502020204030204" pitchFamily="34" charset="0"/>
                <a:ea typeface="Yu Mincho" panose="02020400000000000000" pitchFamily="18" charset="-128"/>
                <a:cs typeface="Arial" panose="020B0604020202020204" pitchFamily="34" charset="0"/>
              </a:rPr>
              <a:t>Agenda Item #6:  2019 Electric Vehicle Charging Guidebook for Medium-Duty and Heavy-Duty Commercial Fleets (10 minutes) </a:t>
            </a:r>
            <a:endParaRPr lang="en-US" sz="1800" b="0" i="0" u="none" strike="noStrike">
              <a:effectLst/>
              <a:latin typeface="Arial" panose="020B0604020202020204" pitchFamily="34" charset="0"/>
            </a:endParaRPr>
          </a:p>
          <a:p>
            <a:pPr marL="0" marR="91440" indent="0" algn="l" rtl="0" eaLnBrk="1" fontAlgn="auto" latinLnBrk="0" hangingPunct="1">
              <a:spcBef>
                <a:spcPts val="0"/>
              </a:spcBef>
              <a:spcAft>
                <a:spcPts val="0"/>
              </a:spcAft>
            </a:pPr>
            <a:r>
              <a:rPr lang="en-US" sz="1800" b="0" i="1" u="none" strike="noStrike" kern="1200">
                <a:solidFill>
                  <a:srgbClr val="000000"/>
                </a:solidFill>
                <a:effectLst/>
                <a:latin typeface="Calibri" panose="020F0502020204030204" pitchFamily="34" charset="0"/>
                <a:ea typeface="Yu Mincho" panose="02020400000000000000" pitchFamily="18" charset="-128"/>
                <a:cs typeface="Arial" panose="020B0604020202020204" pitchFamily="34" charset="0"/>
              </a:rPr>
              <a:t>Presentation by Patrick Couch, SVP, </a:t>
            </a:r>
            <a:r>
              <a:rPr lang="en-US" sz="1800" b="0" i="1" u="none" strike="noStrike" kern="1200" err="1">
                <a:solidFill>
                  <a:srgbClr val="000000"/>
                </a:solidFill>
                <a:effectLst/>
                <a:latin typeface="Calibri" panose="020F0502020204030204" pitchFamily="34" charset="0"/>
                <a:ea typeface="Yu Mincho" panose="02020400000000000000" pitchFamily="18" charset="-128"/>
                <a:cs typeface="Arial" panose="020B0604020202020204" pitchFamily="34" charset="0"/>
              </a:rPr>
              <a:t>Gladstein</a:t>
            </a:r>
            <a:r>
              <a:rPr lang="en-US" sz="1800" b="0" i="1" u="none" strike="noStrike" kern="1200">
                <a:solidFill>
                  <a:srgbClr val="000000"/>
                </a:solidFill>
                <a:effectLst/>
                <a:latin typeface="Calibri" panose="020F0502020204030204" pitchFamily="34" charset="0"/>
                <a:ea typeface="Yu Mincho" panose="02020400000000000000" pitchFamily="18" charset="-128"/>
                <a:cs typeface="Arial" panose="020B0604020202020204" pitchFamily="34" charset="0"/>
              </a:rPr>
              <a:t>, Neandross, and Associates </a:t>
            </a:r>
            <a:endParaRPr lang="en-US" sz="1800" b="0" i="0" u="none" strike="noStrike">
              <a:effectLst/>
              <a:latin typeface="Arial" panose="020B0604020202020204" pitchFamily="34" charset="0"/>
            </a:endParaRPr>
          </a:p>
          <a:p>
            <a:pPr marL="0" marR="91440" indent="0" algn="l" rtl="0" eaLnBrk="1" fontAlgn="auto" latinLnBrk="0" hangingPunct="1">
              <a:spcBef>
                <a:spcPts val="0"/>
              </a:spcBef>
              <a:spcAft>
                <a:spcPts val="0"/>
              </a:spcAft>
            </a:pPr>
            <a:r>
              <a:rPr lang="en-US" sz="1800" b="0" i="0" u="none" strike="noStrike" kern="1200">
                <a:solidFill>
                  <a:srgbClr val="000000"/>
                </a:solidFill>
                <a:effectLst/>
                <a:latin typeface="Calibri" panose="020F0502020204030204" pitchFamily="34" charset="0"/>
                <a:ea typeface="Yu Mincho" panose="02020400000000000000" pitchFamily="18" charset="-128"/>
                <a:cs typeface="Arial" panose="020B0604020202020204" pitchFamily="34" charset="0"/>
              </a:rPr>
              <a:t>Question and Answer (5 minutes)</a:t>
            </a:r>
            <a:endParaRPr lang="en-US" sz="1800" b="0" i="0" u="none" strike="noStrike">
              <a:effectLst/>
              <a:latin typeface="Arial" panose="020B0604020202020204" pitchFamily="34" charset="0"/>
            </a:endParaRPr>
          </a:p>
          <a:p>
            <a:pPr marL="0" marR="0" indent="-283464" algn="l" rtl="0" eaLnBrk="1" fontAlgn="auto" latinLnBrk="0" hangingPunct="1">
              <a:spcBef>
                <a:spcPts val="0"/>
              </a:spcBef>
              <a:spcAft>
                <a:spcPts val="0"/>
              </a:spcAft>
            </a:pPr>
            <a:endParaRPr lang="en-US" sz="1800" b="1" i="0" u="none" strike="noStrike" kern="12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marR="0" indent="-283464" algn="l" rtl="0" eaLnBrk="1" fontAlgn="auto" latinLnBrk="0" hangingPunct="1">
              <a:spcBef>
                <a:spcPts val="0"/>
              </a:spcBef>
              <a:spcAft>
                <a:spcPts val="0"/>
              </a:spcAft>
            </a:pPr>
            <a:r>
              <a:rPr lang="en-US" sz="1800" b="1" i="0" u="none" strike="noStrike"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Agenda Item #7: Electric Vehicle Charging Infrastructure for Southern California Warehouses – MAERSK Performance Team Report</a:t>
            </a:r>
            <a:endParaRPr lang="en-US" sz="1800" b="0" i="0" u="none" strike="noStrike">
              <a:effectLst/>
              <a:latin typeface="Arial" panose="020B0604020202020204" pitchFamily="34" charset="0"/>
            </a:endParaRPr>
          </a:p>
          <a:p>
            <a:pPr marL="0" marR="0" indent="-283464" algn="l" rtl="0" eaLnBrk="1" fontAlgn="auto" latinLnBrk="0" hangingPunct="1">
              <a:spcBef>
                <a:spcPts val="0"/>
              </a:spcBef>
              <a:spcAft>
                <a:spcPts val="0"/>
              </a:spcAft>
            </a:pPr>
            <a:r>
              <a:rPr lang="en-US" sz="1800" b="0" i="1" u="none" strike="noStrike" kern="1200">
                <a:solidFill>
                  <a:srgbClr val="000000"/>
                </a:solidFill>
                <a:effectLst/>
                <a:latin typeface="Calibri" panose="020F0502020204030204" pitchFamily="34" charset="0"/>
                <a:ea typeface="Yu Mincho" panose="02020400000000000000" pitchFamily="18" charset="-128"/>
                <a:cs typeface="Arial" panose="020B0604020202020204" pitchFamily="34" charset="0"/>
              </a:rPr>
              <a:t>Report by Carlo Bertani, MAERSK (10 minutes)</a:t>
            </a:r>
            <a:endParaRPr lang="en-US" sz="1800" b="0" i="0" u="none" strike="noStrike">
              <a:effectLst/>
              <a:latin typeface="Arial" panose="020B0604020202020204" pitchFamily="34" charset="0"/>
            </a:endParaRPr>
          </a:p>
          <a:p>
            <a:pPr marL="0" marR="0" indent="-283464" algn="l" rtl="0" eaLnBrk="1" fontAlgn="auto" latinLnBrk="0" hangingPunct="1">
              <a:spcBef>
                <a:spcPts val="0"/>
              </a:spcBef>
              <a:spcAft>
                <a:spcPts val="0"/>
              </a:spcAft>
            </a:pPr>
            <a:r>
              <a:rPr lang="en-US" sz="1800" b="0" i="0" u="none" strike="noStrike" kern="1200">
                <a:solidFill>
                  <a:srgbClr val="000000"/>
                </a:solidFill>
                <a:effectLst/>
                <a:latin typeface="Calibri" panose="020F0502020204030204" pitchFamily="34" charset="0"/>
                <a:ea typeface="Yu Mincho" panose="02020400000000000000" pitchFamily="18" charset="-128"/>
                <a:cs typeface="Arial" panose="020B0604020202020204" pitchFamily="34" charset="0"/>
              </a:rPr>
              <a:t>Question and Answer (5 minutes)</a:t>
            </a:r>
            <a:endParaRPr lang="en-US" sz="1800" b="0" i="0" u="none" strike="noStrike">
              <a:effectLst/>
              <a:latin typeface="Arial" panose="020B0604020202020204" pitchFamily="34" charset="0"/>
            </a:endParaRPr>
          </a:p>
          <a:p>
            <a:pPr marL="0" marR="9144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Yu Mincho"/>
              <a:cs typeface="Arial"/>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360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882071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Michael</a:t>
            </a:r>
          </a:p>
          <a:p>
            <a:endParaRPr lang="en-US" sz="1800">
              <a:effectLst/>
              <a:latin typeface="Century Gothic" panose="020B0502020202020204" pitchFamily="34" charset="0"/>
              <a:ea typeface="MS PGothic"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17</a:t>
            </a:fld>
            <a:endParaRPr lang="en-US"/>
          </a:p>
        </p:txBody>
      </p:sp>
    </p:spTree>
    <p:extLst>
      <p:ext uri="{BB962C8B-B14F-4D97-AF65-F5344CB8AC3E}">
        <p14:creationId xmlns:p14="http://schemas.microsoft.com/office/powerpoint/2010/main" val="3523834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a:p>
            <a:endParaRPr lang="en-US"/>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18</a:t>
            </a:fld>
            <a:endParaRPr lang="en-US"/>
          </a:p>
        </p:txBody>
      </p:sp>
    </p:spTree>
    <p:extLst>
      <p:ext uri="{BB962C8B-B14F-4D97-AF65-F5344CB8AC3E}">
        <p14:creationId xmlns:p14="http://schemas.microsoft.com/office/powerpoint/2010/main" val="3258417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Michael</a:t>
            </a:r>
          </a:p>
          <a:p>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endParaRPr lang="en-US" sz="1800">
              <a:effectLst/>
              <a:latin typeface="Century Gothic" panose="020B0502020202020204" pitchFamily="34" charset="0"/>
              <a:ea typeface="MS PGothic"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19</a:t>
            </a:fld>
            <a:endParaRPr lang="en-US"/>
          </a:p>
        </p:txBody>
      </p:sp>
    </p:spTree>
    <p:extLst>
      <p:ext uri="{BB962C8B-B14F-4D97-AF65-F5344CB8AC3E}">
        <p14:creationId xmlns:p14="http://schemas.microsoft.com/office/powerpoint/2010/main" val="237852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44444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ct val="0"/>
              </a:spcBef>
              <a:spcAft>
                <a:spcPts val="1200"/>
              </a:spcAft>
              <a:buClrTx/>
              <a:buSzTx/>
              <a:buFontTx/>
              <a:buNone/>
              <a:tabLst/>
              <a:defRPr/>
            </a:pPr>
            <a:r>
              <a:rPr lang="en-US"/>
              <a:t>Erika review slide/Michael provide details</a:t>
            </a:r>
          </a:p>
          <a:p>
            <a:pPr>
              <a:lnSpc>
                <a:spcPct val="150000"/>
              </a:lnSpc>
              <a:spcBef>
                <a:spcPct val="0"/>
              </a:spcBef>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20</a:t>
            </a:fld>
            <a:endParaRPr lang="en-US"/>
          </a:p>
        </p:txBody>
      </p:sp>
    </p:spTree>
    <p:extLst>
      <p:ext uri="{BB962C8B-B14F-4D97-AF65-F5344CB8AC3E}">
        <p14:creationId xmlns:p14="http://schemas.microsoft.com/office/powerpoint/2010/main" val="864711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ct val="0"/>
              </a:spcBef>
              <a:spcAft>
                <a:spcPts val="1200"/>
              </a:spcAft>
              <a:buClrTx/>
              <a:buSzTx/>
              <a:buFontTx/>
              <a:buNone/>
              <a:tabLst/>
              <a:defRPr/>
            </a:pPr>
            <a:r>
              <a:rPr lang="en-US"/>
              <a:t>Erika review slide/Michael provide details</a:t>
            </a:r>
          </a:p>
          <a:p>
            <a:pPr>
              <a:lnSpc>
                <a:spcPct val="150000"/>
              </a:lnSpc>
              <a:spcBef>
                <a:spcPct val="0"/>
              </a:spcBef>
              <a:spcAft>
                <a:spcPts val="1200"/>
              </a:spcAft>
            </a:pPr>
            <a:endParaRPr lang="en-US">
              <a:cs typeface="Calibri"/>
            </a:endParaRPr>
          </a:p>
          <a:p>
            <a:pPr>
              <a:lnSpc>
                <a:spcPct val="150000"/>
              </a:lnSpc>
              <a:spcBef>
                <a:spcPct val="0"/>
              </a:spcBef>
              <a:spcAft>
                <a:spcPts val="1200"/>
              </a:spcAft>
            </a:pPr>
            <a:r>
              <a:rPr lang="en-US">
                <a:cs typeface="Calibri"/>
              </a:rPr>
              <a:t>EQUITY CONSIDERATIONS</a:t>
            </a:r>
          </a:p>
          <a:p>
            <a:pPr marL="285750" indent="-285750" defTabSz="914400">
              <a:lnSpc>
                <a:spcPct val="90000"/>
              </a:lnSpc>
              <a:spcBef>
                <a:spcPts val="600"/>
              </a:spcBef>
              <a:spcAft>
                <a:spcPts val="1200"/>
              </a:spcAft>
              <a:buSzPct val="90000"/>
              <a:buFont typeface="System Font Regular"/>
              <a:buChar char="&gt;"/>
              <a:defRPr/>
            </a:pPr>
            <a:r>
              <a:rPr lang="en-US">
                <a:latin typeface="Calibri" panose="020F0502020204030204"/>
              </a:rPr>
              <a:t>Engage city councils, planning commissions, seniors, faith-based communities, school districts, and colleges/universities</a:t>
            </a:r>
            <a:endParaRPr lang="en-US">
              <a:latin typeface="Calibri" panose="020F0502020204030204"/>
              <a:cs typeface="Calibri"/>
            </a:endParaRPr>
          </a:p>
          <a:p>
            <a:pPr marL="285750" indent="-285750" defTabSz="914400">
              <a:lnSpc>
                <a:spcPct val="90000"/>
              </a:lnSpc>
              <a:spcBef>
                <a:spcPts val="600"/>
              </a:spcBef>
              <a:spcAft>
                <a:spcPts val="1200"/>
              </a:spcAft>
              <a:buSzPct val="90000"/>
              <a:buFont typeface="System Font Regular"/>
              <a:buChar char="&gt;"/>
              <a:defRPr/>
            </a:pPr>
            <a:r>
              <a:rPr lang="en-US">
                <a:cs typeface="Calibri"/>
              </a:rPr>
              <a:t>Leverage CLC connections</a:t>
            </a:r>
          </a:p>
          <a:p>
            <a:pPr marL="285750" indent="-285750" defTabSz="914400">
              <a:lnSpc>
                <a:spcPct val="90000"/>
              </a:lnSpc>
              <a:spcBef>
                <a:spcPts val="600"/>
              </a:spcBef>
              <a:spcAft>
                <a:spcPts val="1200"/>
              </a:spcAft>
              <a:buSzPct val="90000"/>
              <a:buFont typeface="System Font Regular"/>
              <a:buChar char="&gt;"/>
              <a:defRPr/>
            </a:pPr>
            <a:r>
              <a:rPr lang="en-US">
                <a:cs typeface="Calibri"/>
              </a:rPr>
              <a:t>Educate communities in culturally relevant, accessible ways using different modes of teaching (e.g., videos, audio slides)</a:t>
            </a:r>
          </a:p>
          <a:p>
            <a:pPr>
              <a:lnSpc>
                <a:spcPct val="150000"/>
              </a:lnSpc>
              <a:spcBef>
                <a:spcPct val="0"/>
              </a:spcBef>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21</a:t>
            </a:fld>
            <a:endParaRPr lang="en-US"/>
          </a:p>
        </p:txBody>
      </p:sp>
    </p:spTree>
    <p:extLst>
      <p:ext uri="{BB962C8B-B14F-4D97-AF65-F5344CB8AC3E}">
        <p14:creationId xmlns:p14="http://schemas.microsoft.com/office/powerpoint/2010/main" val="258607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ct val="0"/>
              </a:spcBef>
              <a:spcAft>
                <a:spcPts val="1200"/>
              </a:spcAft>
              <a:buClrTx/>
              <a:buSzTx/>
              <a:buFontTx/>
              <a:buNone/>
              <a:tabLst/>
              <a:defRPr/>
            </a:pPr>
            <a:r>
              <a:rPr lang="en-US"/>
              <a:t>Erika review slide/Michael provide details</a:t>
            </a:r>
          </a:p>
          <a:p>
            <a:pPr>
              <a:lnSpc>
                <a:spcPct val="150000"/>
              </a:lnSpc>
              <a:spcBef>
                <a:spcPct val="0"/>
              </a:spcBef>
              <a:spcAft>
                <a:spcPts val="1200"/>
              </a:spcAft>
            </a:pPr>
            <a:endParaRPr lang="en-US">
              <a:cs typeface="Calibri"/>
            </a:endParaRPr>
          </a:p>
          <a:p>
            <a:pPr>
              <a:lnSpc>
                <a:spcPct val="150000"/>
              </a:lnSpc>
              <a:spcBef>
                <a:spcPct val="0"/>
              </a:spcBef>
              <a:spcAft>
                <a:spcPts val="1200"/>
              </a:spcAft>
            </a:pPr>
            <a:r>
              <a:rPr lang="en-US">
                <a:cs typeface="Calibri"/>
              </a:rPr>
              <a:t>EQUITY CONSIDERATIONS</a:t>
            </a:r>
          </a:p>
          <a:p>
            <a:pPr marL="285750" indent="-285750" defTabSz="914400">
              <a:spcBef>
                <a:spcPts val="600"/>
              </a:spcBef>
              <a:spcAft>
                <a:spcPts val="1200"/>
              </a:spcAft>
              <a:buSzPct val="90000"/>
              <a:buFont typeface="System Font Regular"/>
              <a:buChar char="&gt;"/>
              <a:defRPr/>
            </a:pPr>
            <a:r>
              <a:rPr lang="en-US">
                <a:cs typeface="Calibri"/>
              </a:rPr>
              <a:t>Local hire and job training are critical and must be in accessible locations</a:t>
            </a:r>
            <a:endParaRPr lang="en-US"/>
          </a:p>
          <a:p>
            <a:pPr marL="285750" indent="-285750" defTabSz="914400">
              <a:spcBef>
                <a:spcPts val="600"/>
              </a:spcBef>
              <a:spcAft>
                <a:spcPts val="1200"/>
              </a:spcAft>
              <a:buSzPct val="90000"/>
              <a:buFont typeface="System Font Regular"/>
              <a:buChar char="&gt;"/>
              <a:defRPr/>
            </a:pPr>
            <a:r>
              <a:rPr lang="en-US">
                <a:cs typeface="Calibri"/>
              </a:rPr>
              <a:t>Prioritize funding for local owner-operators (e.g., access to chargers, discounted rates, technical assistance)</a:t>
            </a:r>
          </a:p>
          <a:p>
            <a:pPr marL="285750" indent="-285750" defTabSz="914400">
              <a:spcBef>
                <a:spcPts val="600"/>
              </a:spcBef>
              <a:spcAft>
                <a:spcPts val="1200"/>
              </a:spcAft>
              <a:buSzPct val="90000"/>
              <a:buFont typeface="System Font Regular"/>
              <a:buChar char="&gt;"/>
              <a:defRPr/>
            </a:pPr>
            <a:r>
              <a:rPr lang="en-US">
                <a:cs typeface="Calibri"/>
              </a:rPr>
              <a:t>Communities can assist in identifying areas for improvements (e.g., air filtration, tree planting, beautification)</a:t>
            </a:r>
            <a:endParaRPr lang="en-US"/>
          </a:p>
          <a:p>
            <a:pPr>
              <a:lnSpc>
                <a:spcPct val="150000"/>
              </a:lnSpc>
              <a:spcBef>
                <a:spcPct val="0"/>
              </a:spcBef>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22</a:t>
            </a:fld>
            <a:endParaRPr lang="en-US"/>
          </a:p>
        </p:txBody>
      </p:sp>
    </p:spTree>
    <p:extLst>
      <p:ext uri="{BB962C8B-B14F-4D97-AF65-F5344CB8AC3E}">
        <p14:creationId xmlns:p14="http://schemas.microsoft.com/office/powerpoint/2010/main" val="3229360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ct val="0"/>
              </a:spcBef>
              <a:spcAft>
                <a:spcPts val="1200"/>
              </a:spcAft>
              <a:buClrTx/>
              <a:buSzTx/>
              <a:buFontTx/>
              <a:buNone/>
              <a:tabLst/>
              <a:defRPr/>
            </a:pPr>
            <a:r>
              <a:rPr lang="en-US"/>
              <a:t>Erika review slide/Michael provide details</a:t>
            </a:r>
          </a:p>
          <a:p>
            <a:pPr>
              <a:lnSpc>
                <a:spcPct val="150000"/>
              </a:lnSpc>
              <a:spcBef>
                <a:spcPct val="0"/>
              </a:spcBef>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23</a:t>
            </a:fld>
            <a:endParaRPr lang="en-US"/>
          </a:p>
        </p:txBody>
      </p:sp>
    </p:spTree>
    <p:extLst>
      <p:ext uri="{BB962C8B-B14F-4D97-AF65-F5344CB8AC3E}">
        <p14:creationId xmlns:p14="http://schemas.microsoft.com/office/powerpoint/2010/main" val="3729639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ct val="0"/>
              </a:spcBef>
              <a:spcAft>
                <a:spcPts val="1200"/>
              </a:spcAft>
              <a:buClrTx/>
              <a:buSzTx/>
              <a:buFontTx/>
              <a:buNone/>
              <a:tabLst/>
              <a:defRPr/>
            </a:pPr>
            <a:r>
              <a:rPr lang="en-US"/>
              <a:t>Erika review slide/Michael provide details</a:t>
            </a:r>
          </a:p>
          <a:p>
            <a:pPr>
              <a:lnSpc>
                <a:spcPct val="150000"/>
              </a:lnSpc>
              <a:spcBef>
                <a:spcPct val="0"/>
              </a:spcBef>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24</a:t>
            </a:fld>
            <a:endParaRPr lang="en-US"/>
          </a:p>
        </p:txBody>
      </p:sp>
    </p:spTree>
    <p:extLst>
      <p:ext uri="{BB962C8B-B14F-4D97-AF65-F5344CB8AC3E}">
        <p14:creationId xmlns:p14="http://schemas.microsoft.com/office/powerpoint/2010/main" val="881507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ct val="0"/>
              </a:spcBef>
              <a:spcAft>
                <a:spcPts val="1200"/>
              </a:spcAft>
              <a:buClrTx/>
              <a:buSzTx/>
              <a:buFontTx/>
              <a:buNone/>
              <a:tabLst/>
              <a:defRPr/>
            </a:pPr>
            <a:r>
              <a:rPr lang="en-US"/>
              <a:t>Erika review slide/Michael provide details</a:t>
            </a:r>
          </a:p>
          <a:p>
            <a:pPr>
              <a:lnSpc>
                <a:spcPct val="150000"/>
              </a:lnSpc>
              <a:spcBef>
                <a:spcPct val="0"/>
              </a:spcBef>
              <a:spcAft>
                <a:spcPts val="1200"/>
              </a:spcAft>
            </a:pPr>
            <a:endParaRPr lang="en-US">
              <a:cs typeface="Calibri"/>
            </a:endParaRPr>
          </a:p>
          <a:p>
            <a:pPr>
              <a:lnSpc>
                <a:spcPct val="150000"/>
              </a:lnSpc>
              <a:spcBef>
                <a:spcPct val="0"/>
              </a:spcBef>
              <a:spcAft>
                <a:spcPts val="1200"/>
              </a:spcAft>
            </a:pPr>
            <a:endParaRPr lang="en-US">
              <a:cs typeface="Calibri"/>
            </a:endParaRPr>
          </a:p>
          <a:p>
            <a:pPr>
              <a:lnSpc>
                <a:spcPct val="150000"/>
              </a:lnSpc>
              <a:spcBef>
                <a:spcPct val="0"/>
              </a:spcBef>
              <a:spcAft>
                <a:spcPts val="1200"/>
              </a:spcAft>
            </a:pPr>
            <a:r>
              <a:rPr lang="en-US">
                <a:cs typeface="Calibri"/>
              </a:rPr>
              <a:t>EQUITY CONSIDERATIONS</a:t>
            </a:r>
          </a:p>
          <a:p>
            <a:pPr marL="285750" indent="-285750" defTabSz="914400">
              <a:lnSpc>
                <a:spcPct val="90000"/>
              </a:lnSpc>
              <a:spcBef>
                <a:spcPts val="600"/>
              </a:spcBef>
              <a:spcAft>
                <a:spcPts val="1200"/>
              </a:spcAft>
              <a:buSzPct val="90000"/>
              <a:buFont typeface="System Font Regular"/>
              <a:buChar char="&gt;"/>
              <a:defRPr/>
            </a:pPr>
            <a:r>
              <a:rPr lang="en-US">
                <a:cs typeface="Calibri"/>
              </a:rPr>
              <a:t>Add PM 2.5 to the GHG emissions metric</a:t>
            </a:r>
          </a:p>
          <a:p>
            <a:pPr marL="285750" indent="-285750" defTabSz="914400">
              <a:lnSpc>
                <a:spcPct val="90000"/>
              </a:lnSpc>
              <a:spcBef>
                <a:spcPts val="600"/>
              </a:spcBef>
              <a:spcAft>
                <a:spcPts val="1200"/>
              </a:spcAft>
              <a:buSzPct val="90000"/>
              <a:buFont typeface="System Font Regular"/>
              <a:buChar char="&gt;"/>
              <a:defRPr/>
            </a:pPr>
            <a:r>
              <a:rPr lang="en-US">
                <a:cs typeface="Calibri"/>
              </a:rPr>
              <a:t>Incorporate people most disadvantaged/impacted by the 710 South Corridor into employment metrics</a:t>
            </a:r>
          </a:p>
          <a:p>
            <a:pPr marL="285750" indent="-285750" defTabSz="914400">
              <a:lnSpc>
                <a:spcPct val="90000"/>
              </a:lnSpc>
              <a:spcBef>
                <a:spcPts val="600"/>
              </a:spcBef>
              <a:spcAft>
                <a:spcPts val="1200"/>
              </a:spcAft>
              <a:buSzPct val="90000"/>
              <a:buFont typeface="System Font Regular"/>
              <a:buChar char="&gt;"/>
              <a:defRPr/>
            </a:pPr>
            <a:r>
              <a:rPr lang="en-US">
                <a:cs typeface="Calibri"/>
              </a:rPr>
              <a:t>Consider health metrics comprehensively (e.g., asthma and cancer rates)</a:t>
            </a:r>
          </a:p>
          <a:p>
            <a:pPr>
              <a:lnSpc>
                <a:spcPct val="150000"/>
              </a:lnSpc>
              <a:spcBef>
                <a:spcPct val="0"/>
              </a:spcBef>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25</a:t>
            </a:fld>
            <a:endParaRPr lang="en-US"/>
          </a:p>
        </p:txBody>
      </p:sp>
    </p:spTree>
    <p:extLst>
      <p:ext uri="{BB962C8B-B14F-4D97-AF65-F5344CB8AC3E}">
        <p14:creationId xmlns:p14="http://schemas.microsoft.com/office/powerpoint/2010/main" val="242893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ct val="0"/>
              </a:spcBef>
              <a:spcAft>
                <a:spcPts val="1200"/>
              </a:spcAft>
              <a:buClrTx/>
              <a:buSzTx/>
              <a:buFontTx/>
              <a:buNone/>
              <a:tabLst/>
              <a:defRPr/>
            </a:pPr>
            <a:r>
              <a:rPr lang="en-US"/>
              <a:t>Erika review slide/Michael provide details</a:t>
            </a:r>
          </a:p>
          <a:p>
            <a:pPr>
              <a:lnSpc>
                <a:spcPct val="150000"/>
              </a:lnSpc>
              <a:spcBef>
                <a:spcPct val="0"/>
              </a:spcBef>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326177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ct val="0"/>
              </a:spcBef>
              <a:spcAft>
                <a:spcPts val="1200"/>
              </a:spcAft>
              <a:buClrTx/>
              <a:buSzTx/>
              <a:buFontTx/>
              <a:buNone/>
              <a:tabLst/>
              <a:defRPr/>
            </a:pPr>
            <a:r>
              <a:rPr lang="en-US"/>
              <a:t>Erika review slide/Michael provide details</a:t>
            </a:r>
          </a:p>
          <a:p>
            <a:pPr>
              <a:lnSpc>
                <a:spcPct val="150000"/>
              </a:lnSpc>
              <a:spcBef>
                <a:spcPct val="0"/>
              </a:spcBef>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27</a:t>
            </a:fld>
            <a:endParaRPr lang="en-US"/>
          </a:p>
        </p:txBody>
      </p:sp>
    </p:spTree>
    <p:extLst>
      <p:ext uri="{BB962C8B-B14F-4D97-AF65-F5344CB8AC3E}">
        <p14:creationId xmlns:p14="http://schemas.microsoft.com/office/powerpoint/2010/main" val="1639027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entury Gothic" panose="020B0502020202020204" pitchFamily="34" charset="0"/>
                <a:ea typeface="MS PGothic" panose="020B0600070205080204" pitchFamily="34" charset="-128"/>
                <a:cs typeface="Arial" panose="020B0604020202020204" pitchFamily="34" charset="0"/>
              </a:rPr>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28</a:t>
            </a:fld>
            <a:endParaRPr lang="en-US"/>
          </a:p>
        </p:txBody>
      </p:sp>
    </p:spTree>
    <p:extLst>
      <p:ext uri="{BB962C8B-B14F-4D97-AF65-F5344CB8AC3E}">
        <p14:creationId xmlns:p14="http://schemas.microsoft.com/office/powerpoint/2010/main" val="1938269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a:t>Erika</a:t>
            </a:r>
          </a:p>
          <a:p>
            <a:pPr>
              <a:spcAft>
                <a:spcPts val="1200"/>
              </a:spcAft>
            </a:pPr>
            <a:endParaRPr lang="en-US"/>
          </a:p>
          <a:p>
            <a:pPr>
              <a:spcAft>
                <a:spcPts val="1200"/>
              </a:spcAft>
            </a:pP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29</a:t>
            </a:fld>
            <a:endParaRPr lang="en-US"/>
          </a:p>
        </p:txBody>
      </p:sp>
    </p:spTree>
    <p:extLst>
      <p:ext uri="{BB962C8B-B14F-4D97-AF65-F5344CB8AC3E}">
        <p14:creationId xmlns:p14="http://schemas.microsoft.com/office/powerpoint/2010/main" val="732910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cs typeface="Calibri"/>
              </a:rPr>
              <a:t>Erika</a:t>
            </a:r>
          </a:p>
          <a:p>
            <a:pPr defTabSz="914266">
              <a:defRPr/>
            </a:pPr>
            <a:endParaRPr lang="en-US">
              <a:cs typeface="Calibri"/>
            </a:endParaRPr>
          </a:p>
          <a:p>
            <a:pPr defTabSz="914266">
              <a:defRPr/>
            </a:pPr>
            <a:r>
              <a:rPr lang="en-US">
                <a:cs typeface="Calibri"/>
              </a:rPr>
              <a:t>MOTION </a:t>
            </a:r>
          </a:p>
          <a:p>
            <a:pPr defTabSz="914266">
              <a:defRPr/>
            </a:pPr>
            <a:endParaRPr lang="en-US">
              <a:cs typeface="Calibri"/>
            </a:endParaRPr>
          </a:p>
          <a:p>
            <a:pPr defTabSz="914266">
              <a:defRPr/>
            </a:pPr>
            <a:r>
              <a:rPr lang="en-US">
                <a:cs typeface="Calibri"/>
              </a:rPr>
              <a:t>One vote per organization</a:t>
            </a:r>
          </a:p>
          <a:p>
            <a:pPr defTabSz="914266">
              <a:defRPr/>
            </a:pPr>
            <a:endParaRPr lang="en-US">
              <a:cs typeface="Calibri"/>
            </a:endParaRPr>
          </a:p>
          <a:p>
            <a:pPr defTabSz="914266">
              <a:defRPr/>
            </a:pPr>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566257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330218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E490E366-5136-4BBB-A951-5F107FBC2616}" type="slidenum">
              <a:rPr lang="en-US" smtClean="0"/>
              <a:t>32</a:t>
            </a:fld>
            <a:endParaRPr lang="en-US"/>
          </a:p>
        </p:txBody>
      </p:sp>
    </p:spTree>
    <p:extLst>
      <p:ext uri="{BB962C8B-B14F-4D97-AF65-F5344CB8AC3E}">
        <p14:creationId xmlns:p14="http://schemas.microsoft.com/office/powerpoint/2010/main" val="219060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These are a selection of some of the comments that we received during the August 30</a:t>
            </a:r>
            <a:r>
              <a:rPr lang="en-US" baseline="30000"/>
              <a:t>th </a:t>
            </a:r>
            <a:r>
              <a:rPr lang="en-US"/>
              <a:t> and September 17</a:t>
            </a:r>
            <a:r>
              <a:rPr lang="en-US" baseline="30000"/>
              <a:t>th</a:t>
            </a:r>
            <a:r>
              <a:rPr lang="en-US"/>
              <a:t> MSPP Public Workshops. </a:t>
            </a:r>
          </a:p>
        </p:txBody>
      </p:sp>
      <p:sp>
        <p:nvSpPr>
          <p:cNvPr id="4" name="Slide Number Placeholder 3"/>
          <p:cNvSpPr>
            <a:spLocks noGrp="1"/>
          </p:cNvSpPr>
          <p:nvPr>
            <p:ph type="sldNum" sz="quarter" idx="5"/>
          </p:nvPr>
        </p:nvSpPr>
        <p:spPr/>
        <p:txBody>
          <a:bodyPr/>
          <a:lstStyle/>
          <a:p>
            <a:pPr marL="0" marR="0" lvl="0" indent="0" algn="r" defTabSz="456999"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99"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33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a:p>
            <a:r>
              <a:rPr lang="en-US"/>
              <a:t>These are a selection of some of the comments that we received during the August 30</a:t>
            </a:r>
            <a:r>
              <a:rPr lang="en-US" baseline="30000"/>
              <a:t>th</a:t>
            </a:r>
            <a:r>
              <a:rPr lang="en-US"/>
              <a:t> MSPP Public Workshop. #1 </a:t>
            </a:r>
          </a:p>
        </p:txBody>
      </p:sp>
      <p:sp>
        <p:nvSpPr>
          <p:cNvPr id="4" name="Slide Number Placeholder 3"/>
          <p:cNvSpPr>
            <a:spLocks noGrp="1"/>
          </p:cNvSpPr>
          <p:nvPr>
            <p:ph type="sldNum" sz="quarter" idx="5"/>
          </p:nvPr>
        </p:nvSpPr>
        <p:spPr/>
        <p:txBody>
          <a:bodyPr/>
          <a:lstStyle/>
          <a:p>
            <a:pPr marL="0" marR="0" lvl="0" indent="0" algn="r" defTabSz="456999"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99"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569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a:p>
            <a:r>
              <a:rPr lang="en-US"/>
              <a:t>These are a selection of some of the comments that have come in via the Social Pinpoint Mapping exercise as of September 7</a:t>
            </a:r>
            <a:r>
              <a:rPr lang="en-US" baseline="30000"/>
              <a:t>th</a:t>
            </a:r>
            <a:r>
              <a:rPr lang="en-US"/>
              <a:t>, 2022.  [Ernesto:  please note that we have received hundreds of comments, so these are just some examples that we have picked to show the variety and general tone/tenor of the comments.]</a:t>
            </a:r>
          </a:p>
        </p:txBody>
      </p:sp>
      <p:sp>
        <p:nvSpPr>
          <p:cNvPr id="4" name="Slide Number Placeholder 3"/>
          <p:cNvSpPr>
            <a:spLocks noGrp="1"/>
          </p:cNvSpPr>
          <p:nvPr>
            <p:ph type="sldNum" sz="quarter" idx="5"/>
          </p:nvPr>
        </p:nvSpPr>
        <p:spPr/>
        <p:txBody>
          <a:bodyPr/>
          <a:lstStyle/>
          <a:p>
            <a:pPr marL="0" marR="0" lvl="0" indent="0" algn="r" defTabSz="456999"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99"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1559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a:p>
            <a:r>
              <a:rPr lang="en-US">
                <a:cs typeface="Calibri"/>
              </a:rPr>
              <a:t>Different MSPP we have discussed</a:t>
            </a:r>
          </a:p>
          <a:p>
            <a:r>
              <a:rPr lang="en-US">
                <a:cs typeface="Calibri"/>
              </a:rPr>
              <a:t>Highlight ZET</a:t>
            </a:r>
          </a:p>
        </p:txBody>
      </p:sp>
      <p:sp>
        <p:nvSpPr>
          <p:cNvPr id="4" name="Slide Number Placeholder 3"/>
          <p:cNvSpPr>
            <a:spLocks noGrp="1"/>
          </p:cNvSpPr>
          <p:nvPr>
            <p:ph type="sldNum" sz="quarter" idx="5"/>
          </p:nvPr>
        </p:nvSpPr>
        <p:spPr/>
        <p:txBody>
          <a:bodyPr/>
          <a:lstStyle/>
          <a:p>
            <a:fld id="{1CA99CD2-19A0-6F48-895C-C7AB61D791DF}" type="slidenum">
              <a:rPr lang="en-US" smtClean="0"/>
              <a:t>36</a:t>
            </a:fld>
            <a:endParaRPr lang="en-US"/>
          </a:p>
        </p:txBody>
      </p:sp>
    </p:spTree>
    <p:extLst>
      <p:ext uri="{BB962C8B-B14F-4D97-AF65-F5344CB8AC3E}">
        <p14:creationId xmlns:p14="http://schemas.microsoft.com/office/powerpoint/2010/main" val="239481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37</a:t>
            </a:fld>
            <a:endParaRPr lang="en-US"/>
          </a:p>
        </p:txBody>
      </p:sp>
    </p:spTree>
    <p:extLst>
      <p:ext uri="{BB962C8B-B14F-4D97-AF65-F5344CB8AC3E}">
        <p14:creationId xmlns:p14="http://schemas.microsoft.com/office/powerpoint/2010/main" val="258698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38</a:t>
            </a:fld>
            <a:endParaRPr lang="en-US"/>
          </a:p>
        </p:txBody>
      </p:sp>
    </p:spTree>
    <p:extLst>
      <p:ext uri="{BB962C8B-B14F-4D97-AF65-F5344CB8AC3E}">
        <p14:creationId xmlns:p14="http://schemas.microsoft.com/office/powerpoint/2010/main" val="3409578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Erika- turn over to Michael (ZE)</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39</a:t>
            </a:fld>
            <a:endParaRPr lang="en-US"/>
          </a:p>
        </p:txBody>
      </p:sp>
    </p:spTree>
    <p:extLst>
      <p:ext uri="{BB962C8B-B14F-4D97-AF65-F5344CB8AC3E}">
        <p14:creationId xmlns:p14="http://schemas.microsoft.com/office/powerpoint/2010/main" val="1514053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3646330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Michael</a:t>
            </a:r>
          </a:p>
          <a:p>
            <a:endParaRPr lang="en-US">
              <a:cs typeface="Calibri"/>
            </a:endParaRPr>
          </a:p>
          <a:p>
            <a:r>
              <a:rPr lang="en-US">
                <a:cs typeface="Calibri"/>
              </a:rPr>
              <a:t>Equity Considerations</a:t>
            </a:r>
          </a:p>
          <a:p>
            <a:r>
              <a:rPr lang="en-US">
                <a:cs typeface="Calibri"/>
              </a:rPr>
              <a:t>Local Hire and Workforce Development (top, far right)</a:t>
            </a:r>
          </a:p>
          <a:p>
            <a:r>
              <a:rPr lang="en-US">
                <a:cs typeface="Calibri"/>
              </a:rPr>
              <a:t>Community Beautification (see community development programs-bottom, middle) </a:t>
            </a:r>
          </a:p>
        </p:txBody>
      </p:sp>
      <p:sp>
        <p:nvSpPr>
          <p:cNvPr id="4" name="Slide Number Placeholder 3"/>
          <p:cNvSpPr>
            <a:spLocks noGrp="1"/>
          </p:cNvSpPr>
          <p:nvPr>
            <p:ph type="sldNum" sz="quarter" idx="5"/>
          </p:nvPr>
        </p:nvSpPr>
        <p:spPr/>
        <p:txBody>
          <a:bodyPr/>
          <a:lstStyle/>
          <a:p>
            <a:fld id="{1CA99CD2-19A0-6F48-895C-C7AB61D791DF}" type="slidenum">
              <a:rPr lang="en-US" smtClean="0"/>
              <a:t>40</a:t>
            </a:fld>
            <a:endParaRPr lang="en-US"/>
          </a:p>
        </p:txBody>
      </p:sp>
    </p:spTree>
    <p:extLst>
      <p:ext uri="{BB962C8B-B14F-4D97-AF65-F5344CB8AC3E}">
        <p14:creationId xmlns:p14="http://schemas.microsoft.com/office/powerpoint/2010/main" val="2970497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41</a:t>
            </a:fld>
            <a:endParaRPr lang="en-US"/>
          </a:p>
        </p:txBody>
      </p:sp>
    </p:spTree>
    <p:extLst>
      <p:ext uri="{BB962C8B-B14F-4D97-AF65-F5344CB8AC3E}">
        <p14:creationId xmlns:p14="http://schemas.microsoft.com/office/powerpoint/2010/main" val="3618053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Erika/Michael</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3411175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Erika – introduce Agenda Item/Michael</a:t>
            </a:r>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504902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b="0" i="0">
                <a:solidFill>
                  <a:srgbClr val="000000"/>
                </a:solidFill>
                <a:effectLst/>
                <a:latin typeface="Roboto" panose="02000000000000000000" pitchFamily="2" charset="0"/>
              </a:rPr>
              <a:t>Michael</a:t>
            </a:r>
          </a:p>
          <a:p>
            <a:pPr marL="171450" indent="-171450" fontAlgn="base">
              <a:buFont typeface="Arial" panose="020B0604020202020204" pitchFamily="34" charset="0"/>
              <a:buChar char="•"/>
            </a:pPr>
            <a:r>
              <a:rPr lang="en-US" b="0" i="0">
                <a:solidFill>
                  <a:srgbClr val="000000"/>
                </a:solidFill>
                <a:effectLst/>
                <a:latin typeface="Roboto" panose="02000000000000000000" pitchFamily="2" charset="0"/>
              </a:rPr>
              <a:t>Born in New York City and raised in New Jersey, Hamparian is a graduate of Rutgers, the State University of New Jersey, where he also earned a master’s degree in international relations. Hamparian has worked for a number of members of Congress, most recently as the chief foreign affairs aide for former New Jersey Congressman Steven R. Rothman.  He currently serves as the director of Federal Affairs for the Los Angeles County Metropolitan Transportation Authority.</a:t>
            </a:r>
            <a:endParaRPr lang="en-US" b="0" i="0">
              <a:solidFill>
                <a:srgbClr val="004788"/>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44</a:t>
            </a:fld>
            <a:endParaRPr lang="en-US"/>
          </a:p>
        </p:txBody>
      </p:sp>
    </p:spTree>
    <p:extLst>
      <p:ext uri="{BB962C8B-B14F-4D97-AF65-F5344CB8AC3E}">
        <p14:creationId xmlns:p14="http://schemas.microsoft.com/office/powerpoint/2010/main" val="3340947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a:cs typeface="Calibri"/>
              </a:rPr>
              <a:t>Erika/Michael</a:t>
            </a:r>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420831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3841459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panose="020B0604020202020204" pitchFamily="34" charset="0"/>
              <a:buNone/>
            </a:pPr>
            <a:r>
              <a:rPr lang="en-US" b="0" i="0">
                <a:solidFill>
                  <a:srgbClr val="004788"/>
                </a:solidFill>
                <a:effectLst/>
                <a:latin typeface="Montserrat" panose="00000500000000000000" pitchFamily="2" charset="0"/>
              </a:rPr>
              <a:t>Akiko</a:t>
            </a:r>
          </a:p>
        </p:txBody>
      </p:sp>
      <p:sp>
        <p:nvSpPr>
          <p:cNvPr id="4" name="Slide Number Placeholder 3"/>
          <p:cNvSpPr>
            <a:spLocks noGrp="1"/>
          </p:cNvSpPr>
          <p:nvPr>
            <p:ph type="sldNum" sz="quarter" idx="5"/>
          </p:nvPr>
        </p:nvSpPr>
        <p:spPr/>
        <p:txBody>
          <a:bodyPr/>
          <a:lstStyle/>
          <a:p>
            <a:fld id="{1CA99CD2-19A0-6F48-895C-C7AB61D791DF}" type="slidenum">
              <a:rPr lang="en-US" smtClean="0"/>
              <a:t>47</a:t>
            </a:fld>
            <a:endParaRPr lang="en-US"/>
          </a:p>
        </p:txBody>
      </p:sp>
    </p:spTree>
    <p:extLst>
      <p:ext uri="{BB962C8B-B14F-4D97-AF65-F5344CB8AC3E}">
        <p14:creationId xmlns:p14="http://schemas.microsoft.com/office/powerpoint/2010/main" val="19294197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4788"/>
                </a:solidFill>
                <a:effectLst/>
                <a:latin typeface="Montserrat" panose="00000500000000000000" pitchFamily="2" charset="0"/>
              </a:rPr>
              <a:t>Akiko</a:t>
            </a:r>
          </a:p>
          <a:p>
            <a:pPr>
              <a:spcBef>
                <a:spcPts val="0"/>
              </a:spcBef>
              <a:spcAft>
                <a:spcPts val="0"/>
              </a:spcAft>
            </a:pPr>
            <a:endParaRPr lang="en-US">
              <a:effectLst/>
            </a:endParaRPr>
          </a:p>
          <a:p>
            <a:pPr>
              <a:spcBef>
                <a:spcPts val="0"/>
              </a:spcBef>
              <a:spcAft>
                <a:spcPts val="0"/>
              </a:spcAft>
            </a:pPr>
            <a:r>
              <a:rPr lang="en-US">
                <a:effectLst/>
              </a:rPr>
              <a:t>Who Should Respond?</a:t>
            </a:r>
          </a:p>
          <a:p>
            <a:pPr marL="742950" marR="0" lvl="1" indent="-285750" algn="just">
              <a:lnSpc>
                <a:spcPct val="115000"/>
              </a:lnSpc>
              <a:spcBef>
                <a:spcPts val="0"/>
              </a:spcBef>
              <a:spcAft>
                <a:spcPts val="30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The Ports</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30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Warehouse, distribution, &amp; logistics facilities that could offer opportunity charging</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30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Logistics real estate and supply chain logistics developers</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30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Truck stops &amp; truck service centers</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30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Trucking companies that could offer daytime opportunity charging/refueling </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30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Trucking companies that could provide overnight opportunity charging for fleets and independent owner-operators, particularly those without a home base for charging </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30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Caltrans </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30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Local governments, including cities, counties, public agencies, etc.</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30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Owners of existing public access electric charging plazas/destination points, hydrogen refueling stations open to capacity expansion, or petroleum fueling stations open to redevelopment</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30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Commercial real estate development companies and service agents</a:t>
            </a:r>
            <a:endParaRPr lang="en-US" sz="100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300"/>
              </a:spcAft>
              <a:buFont typeface="Symbol" panose="05050102010706020507" pitchFamily="18" charset="2"/>
              <a:buChar char=""/>
            </a:pPr>
            <a:r>
              <a:rPr lang="en-US" sz="1200">
                <a:effectLst/>
                <a:latin typeface="Calibri Light" panose="020F0302020204030204" pitchFamily="34" charset="0"/>
                <a:ea typeface="Times New Roman" panose="02020603050405020304" pitchFamily="18" charset="0"/>
              </a:rPr>
              <a:t>Zero-Emission-related Business Enterprises, including:</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30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Charging as a-Service (CaaS) providers</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30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Trucking as a Service (</a:t>
            </a:r>
            <a:r>
              <a:rPr lang="en-US" sz="1200" err="1">
                <a:effectLst/>
                <a:latin typeface="Calibri Light" panose="020F0302020204030204" pitchFamily="34" charset="0"/>
                <a:ea typeface="Times New Roman" panose="02020603050405020304" pitchFamily="18" charset="0"/>
              </a:rPr>
              <a:t>TaaS</a:t>
            </a:r>
            <a:r>
              <a:rPr lang="en-US" sz="1200">
                <a:effectLst/>
                <a:latin typeface="Calibri Light" panose="020F0302020204030204" pitchFamily="34" charset="0"/>
                <a:ea typeface="Times New Roman" panose="02020603050405020304" pitchFamily="18" charset="0"/>
              </a:rPr>
              <a:t>) providers</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30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EVSE &amp; H</a:t>
            </a:r>
            <a:r>
              <a:rPr lang="en-US" sz="1200" baseline="-25000">
                <a:effectLst/>
                <a:latin typeface="Calibri Light" panose="020F0302020204030204" pitchFamily="34" charset="0"/>
                <a:ea typeface="Times New Roman" panose="02020603050405020304" pitchFamily="18" charset="0"/>
              </a:rPr>
              <a:t>2</a:t>
            </a:r>
            <a:r>
              <a:rPr lang="en-US" sz="1200">
                <a:effectLst/>
                <a:latin typeface="Calibri Light" panose="020F0302020204030204" pitchFamily="34" charset="0"/>
                <a:ea typeface="Times New Roman" panose="02020603050405020304" pitchFamily="18" charset="0"/>
              </a:rPr>
              <a:t> technology providers</a:t>
            </a:r>
            <a:endParaRPr lang="en-US" sz="100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300"/>
              </a:spcAft>
              <a:buFont typeface="Symbol" panose="05050102010706020507" pitchFamily="18" charset="2"/>
              <a:buChar char=""/>
            </a:pPr>
            <a:r>
              <a:rPr lang="en-US" sz="1200">
                <a:effectLst/>
                <a:latin typeface="Calibri Light" panose="020F0302020204030204" pitchFamily="34" charset="0"/>
                <a:ea typeface="Times New Roman" panose="02020603050405020304" pitchFamily="18" charset="0"/>
              </a:rPr>
              <a:t>Engineering, architecture, construction, &amp; infrastructure development firms</a:t>
            </a:r>
            <a:endParaRPr lang="en-US" sz="100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300"/>
              </a:spcAft>
              <a:buFont typeface="Symbol" panose="05050102010706020507" pitchFamily="18" charset="2"/>
              <a:buChar char=""/>
            </a:pPr>
            <a:r>
              <a:rPr lang="en-US" sz="1200">
                <a:effectLst/>
                <a:latin typeface="Calibri Light" panose="020F0302020204030204" pitchFamily="34" charset="0"/>
                <a:ea typeface="Times New Roman" panose="02020603050405020304" pitchFamily="18" charset="0"/>
              </a:rPr>
              <a:t>Agencies seeking to leverage their available zero-emission infrastructure funding</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County Transportation Commissions</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State Agencies</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Metropolitan Planning Organization (SCAG)</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Local Governments</a:t>
            </a:r>
            <a:endParaRPr lang="en-US" sz="1000">
              <a:effectLst/>
              <a:latin typeface="Times New Roman" panose="02020603050405020304" pitchFamily="18" charset="0"/>
              <a:ea typeface="Times New Roman" panose="02020603050405020304" pitchFamily="18" charset="0"/>
            </a:endParaRPr>
          </a:p>
          <a:p>
            <a:pPr marL="742950" marR="0" lvl="1" indent="-285750" algn="just">
              <a:lnSpc>
                <a:spcPct val="115000"/>
              </a:lnSpc>
              <a:spcBef>
                <a:spcPts val="0"/>
              </a:spcBef>
              <a:spcAft>
                <a:spcPts val="0"/>
              </a:spcAft>
              <a:buFont typeface="Courier New" panose="02070309020205020404" pitchFamily="49" charset="0"/>
              <a:buChar char="o"/>
            </a:pPr>
            <a:r>
              <a:rPr lang="en-US" sz="1200">
                <a:effectLst/>
                <a:latin typeface="Calibri Light" panose="020F0302020204030204" pitchFamily="34" charset="0"/>
                <a:ea typeface="Times New Roman" panose="02020603050405020304" pitchFamily="18" charset="0"/>
              </a:rPr>
              <a:t>Nongovernmental organizations &amp; non-profits</a:t>
            </a:r>
            <a:endParaRPr lang="en-US" sz="1000">
              <a:effectLst/>
              <a:latin typeface="Times New Roman" panose="02020603050405020304" pitchFamily="18" charset="0"/>
              <a:ea typeface="Times New Roman" panose="02020603050405020304" pitchFamily="18" charset="0"/>
            </a:endParaRPr>
          </a:p>
          <a:p>
            <a:pPr marL="0" indent="0" fontAlgn="base">
              <a:buFont typeface="Arial" panose="020B0604020202020204" pitchFamily="34" charset="0"/>
              <a:buNone/>
            </a:pPr>
            <a:endParaRPr lang="en-US" b="0" i="0">
              <a:solidFill>
                <a:srgbClr val="004788"/>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48</a:t>
            </a:fld>
            <a:endParaRPr lang="en-US"/>
          </a:p>
        </p:txBody>
      </p:sp>
    </p:spTree>
    <p:extLst>
      <p:ext uri="{BB962C8B-B14F-4D97-AF65-F5344CB8AC3E}">
        <p14:creationId xmlns:p14="http://schemas.microsoft.com/office/powerpoint/2010/main" val="14796196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Akiko</a:t>
            </a:r>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387607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982"/>
              </a:spcBef>
              <a:spcAft>
                <a:spcPts val="0"/>
              </a:spcAft>
              <a:buClrTx/>
              <a:buSzTx/>
              <a:buFontTx/>
              <a:buNone/>
              <a:tabLst/>
              <a:defRPr/>
            </a:pPr>
            <a:r>
              <a:rPr lang="en-US"/>
              <a:t>ERIKA</a:t>
            </a:r>
          </a:p>
          <a:p>
            <a:pPr>
              <a:lnSpc>
                <a:spcPct val="90000"/>
              </a:lnSpc>
              <a:spcBef>
                <a:spcPts val="982"/>
              </a:spcBef>
            </a:pPr>
            <a:endParaRPr lang="en-US">
              <a:cs typeface="Calibri"/>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1736790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pPr>
              <a:lnSpc>
                <a:spcPct val="90000"/>
              </a:lnSpc>
              <a:spcBef>
                <a:spcPts val="982"/>
              </a:spcBef>
            </a:pPr>
            <a:r>
              <a:rPr lang="en-US" b="1">
                <a:cs typeface="Calibri"/>
              </a:rPr>
              <a:t>METRO NEXT STEPS</a:t>
            </a:r>
          </a:p>
          <a:p>
            <a:pPr marL="171450" indent="-171450">
              <a:lnSpc>
                <a:spcPct val="90000"/>
              </a:lnSpc>
              <a:spcBef>
                <a:spcPts val="982"/>
              </a:spcBef>
              <a:buFont typeface="Arial" panose="020B0604020202020204" pitchFamily="34" charset="0"/>
              <a:buChar char="•"/>
            </a:pPr>
            <a:r>
              <a:rPr lang="en-US">
                <a:cs typeface="Calibri"/>
              </a:rPr>
              <a:t>Protocols for vetting proposals – leveraging of funds</a:t>
            </a:r>
          </a:p>
          <a:p>
            <a:pPr marL="171450" indent="-171450">
              <a:lnSpc>
                <a:spcPct val="90000"/>
              </a:lnSpc>
              <a:spcBef>
                <a:spcPts val="982"/>
              </a:spcBef>
              <a:buFont typeface="Arial" panose="020B0604020202020204" pitchFamily="34" charset="0"/>
              <a:buChar char="•"/>
            </a:pPr>
            <a:r>
              <a:rPr lang="en-US">
                <a:cs typeface="Calibri"/>
              </a:rPr>
              <a:t>Legislative calendar (Norm Emerson-GCCOG), roadmap-applications-timelines</a:t>
            </a:r>
          </a:p>
          <a:p>
            <a:pPr marL="171450" indent="-171450">
              <a:lnSpc>
                <a:spcPct val="90000"/>
              </a:lnSpc>
              <a:spcBef>
                <a:spcPts val="982"/>
              </a:spcBef>
              <a:buFont typeface="Arial" panose="020B0604020202020204" pitchFamily="34" charset="0"/>
              <a:buChar char="•"/>
            </a:pPr>
            <a:r>
              <a:rPr lang="en-US">
                <a:cs typeface="Calibri"/>
              </a:rPr>
              <a:t>Additional Technical Support-in addition to Akiko</a:t>
            </a:r>
          </a:p>
          <a:p>
            <a:pPr marL="171450" indent="-171450">
              <a:lnSpc>
                <a:spcPct val="90000"/>
              </a:lnSpc>
              <a:spcBef>
                <a:spcPts val="982"/>
              </a:spcBef>
              <a:buFont typeface="Arial" panose="020B0604020202020204" pitchFamily="34" charset="0"/>
              <a:buChar char="•"/>
            </a:pPr>
            <a:endParaRPr lang="en-US">
              <a:cs typeface="Calibri"/>
            </a:endParaRPr>
          </a:p>
          <a:p>
            <a:pPr marL="171450" indent="-171450">
              <a:lnSpc>
                <a:spcPct val="90000"/>
              </a:lnSpc>
              <a:spcBef>
                <a:spcPts val="982"/>
              </a:spcBef>
              <a:buFont typeface="Arial" panose="020B0604020202020204" pitchFamily="34" charset="0"/>
              <a:buChar char="•"/>
            </a:pPr>
            <a:endParaRPr lang="en-US">
              <a:cs typeface="Calibri"/>
            </a:endParaRPr>
          </a:p>
          <a:p>
            <a:pPr marL="0" indent="0">
              <a:lnSpc>
                <a:spcPct val="90000"/>
              </a:lnSpc>
              <a:spcBef>
                <a:spcPts val="982"/>
              </a:spcBef>
              <a:buFont typeface="Arial" panose="020B0604020202020204" pitchFamily="34" charset="0"/>
              <a:buNone/>
            </a:pPr>
            <a:r>
              <a:rPr lang="en-US" b="1" u="sng">
                <a:cs typeface="Calibri"/>
              </a:rPr>
              <a:t>IMMEDIATE NEXT STEPS</a:t>
            </a:r>
          </a:p>
          <a:p>
            <a:pPr marL="0" indent="0">
              <a:lnSpc>
                <a:spcPct val="90000"/>
              </a:lnSpc>
              <a:spcBef>
                <a:spcPts val="982"/>
              </a:spcBef>
              <a:buFont typeface="Arial" panose="020B0604020202020204" pitchFamily="34" charset="0"/>
              <a:buNone/>
            </a:pPr>
            <a:r>
              <a:rPr lang="en-US">
                <a:cs typeface="Calibri"/>
              </a:rPr>
              <a:t>--</a:t>
            </a:r>
            <a:r>
              <a:rPr lang="en-US" b="1">
                <a:cs typeface="Calibri"/>
              </a:rPr>
              <a:t>Slides</a:t>
            </a:r>
            <a:r>
              <a:rPr lang="en-US">
                <a:cs typeface="Calibri"/>
              </a:rPr>
              <a:t> and Confirmation- Jack Symington-LACI-slides (Susan)-SEPTEMBER</a:t>
            </a:r>
          </a:p>
          <a:p>
            <a:pPr marL="0" indent="0">
              <a:lnSpc>
                <a:spcPct val="90000"/>
              </a:lnSpc>
              <a:spcBef>
                <a:spcPts val="982"/>
              </a:spcBef>
              <a:buFont typeface="Arial" panose="020B0604020202020204" pitchFamily="34" charset="0"/>
              <a:buNone/>
            </a:pPr>
            <a:r>
              <a:rPr lang="en-US">
                <a:cs typeface="Calibri"/>
              </a:rPr>
              <a:t>-</a:t>
            </a:r>
            <a:r>
              <a:rPr lang="en-US" b="1">
                <a:cs typeface="Calibri"/>
              </a:rPr>
              <a:t>Refine principles slides in presentation</a:t>
            </a:r>
            <a:r>
              <a:rPr lang="en-US">
                <a:cs typeface="Calibri"/>
              </a:rPr>
              <a:t>-CEHAJ Letter (Trey)-COMPLETE-draft response</a:t>
            </a:r>
          </a:p>
          <a:p>
            <a:pPr marL="0" indent="0">
              <a:lnSpc>
                <a:spcPct val="90000"/>
              </a:lnSpc>
              <a:spcBef>
                <a:spcPts val="982"/>
              </a:spcBef>
              <a:buFont typeface="Arial" panose="020B0604020202020204" pitchFamily="34" charset="0"/>
              <a:buNone/>
            </a:pPr>
            <a:r>
              <a:rPr lang="en-US">
                <a:cs typeface="Calibri"/>
              </a:rPr>
              <a:t>-Michael-Fernando-Susan-Mtg re CEHAJ letter</a:t>
            </a:r>
          </a:p>
          <a:p>
            <a:pPr marL="0" indent="0">
              <a:lnSpc>
                <a:spcPct val="90000"/>
              </a:lnSpc>
              <a:spcBef>
                <a:spcPts val="982"/>
              </a:spcBef>
              <a:buFont typeface="Arial" panose="020B0604020202020204" pitchFamily="34" charset="0"/>
              <a:buNone/>
            </a:pPr>
            <a:endParaRPr lang="en-US">
              <a:cs typeface="Calibri"/>
            </a:endParaRPr>
          </a:p>
          <a:p>
            <a:pPr>
              <a:lnSpc>
                <a:spcPct val="90000"/>
              </a:lnSpc>
              <a:spcBef>
                <a:spcPts val="982"/>
              </a:spcBef>
            </a:pPr>
            <a:r>
              <a:rPr lang="en-US">
                <a:cs typeface="Calibri"/>
              </a:rPr>
              <a:t>-</a:t>
            </a:r>
            <a:r>
              <a:rPr lang="en-US" b="1">
                <a:cs typeface="Calibri"/>
              </a:rPr>
              <a:t>Tasks Worksheet Update </a:t>
            </a:r>
            <a:r>
              <a:rPr lang="en-US">
                <a:cs typeface="Calibri"/>
              </a:rPr>
              <a:t>(Susan has an example)</a:t>
            </a:r>
          </a:p>
          <a:p>
            <a:pPr>
              <a:lnSpc>
                <a:spcPct val="90000"/>
              </a:lnSpc>
              <a:spcBef>
                <a:spcPts val="982"/>
              </a:spcBef>
            </a:pPr>
            <a:r>
              <a:rPr lang="en-US">
                <a:cs typeface="Calibri"/>
              </a:rPr>
              <a:t>Agenda Item #6-focused discussions</a:t>
            </a:r>
          </a:p>
          <a:p>
            <a:pPr>
              <a:lnSpc>
                <a:spcPct val="90000"/>
              </a:lnSpc>
              <a:spcBef>
                <a:spcPts val="982"/>
              </a:spcBef>
            </a:pPr>
            <a:r>
              <a:rPr lang="en-US">
                <a:cs typeface="Calibri"/>
              </a:rPr>
              <a:t>Submit TCEP application, develop grant application</a:t>
            </a:r>
          </a:p>
          <a:p>
            <a:pPr>
              <a:lnSpc>
                <a:spcPct val="90000"/>
              </a:lnSpc>
              <a:spcBef>
                <a:spcPts val="982"/>
              </a:spcBef>
            </a:pPr>
            <a:r>
              <a:rPr lang="en-US">
                <a:cs typeface="Calibri"/>
              </a:rPr>
              <a:t>Finalize $5MM TA expertise</a:t>
            </a:r>
          </a:p>
          <a:p>
            <a:pPr>
              <a:lnSpc>
                <a:spcPct val="90000"/>
              </a:lnSpc>
              <a:spcBef>
                <a:spcPts val="982"/>
              </a:spcBef>
            </a:pPr>
            <a:r>
              <a:rPr lang="en-US">
                <a:cs typeface="Calibri"/>
              </a:rPr>
              <a:t>Local hiring policy</a:t>
            </a: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r>
              <a:rPr lang="en-US">
                <a:cs typeface="Calibri"/>
              </a:rPr>
              <a:t>Erika</a:t>
            </a:r>
          </a:p>
          <a:p>
            <a:pPr>
              <a:lnSpc>
                <a:spcPct val="90000"/>
              </a:lnSpc>
              <a:spcBef>
                <a:spcPts val="982"/>
              </a:spcBef>
            </a:pPr>
            <a:endParaRPr lang="en-US">
              <a:cs typeface="Calibri"/>
            </a:endParaRPr>
          </a:p>
          <a:p>
            <a:pPr>
              <a:lnSpc>
                <a:spcPct val="90000"/>
              </a:lnSpc>
              <a:spcBef>
                <a:spcPts val="982"/>
              </a:spcBef>
            </a:pPr>
            <a:r>
              <a:rPr lang="en-US">
                <a:cs typeface="Calibri"/>
              </a:rPr>
              <a:t>Difference between things we generate and things we are a part of</a:t>
            </a:r>
          </a:p>
          <a:p>
            <a:pPr>
              <a:lnSpc>
                <a:spcPct val="90000"/>
              </a:lnSpc>
              <a:spcBef>
                <a:spcPts val="982"/>
              </a:spcBef>
            </a:pPr>
            <a:r>
              <a:rPr lang="en-US">
                <a:cs typeface="Calibri"/>
              </a:rPr>
              <a:t>How do we get the $200 m</a:t>
            </a:r>
          </a:p>
          <a:p>
            <a:pPr>
              <a:lnSpc>
                <a:spcPct val="90000"/>
              </a:lnSpc>
              <a:spcBef>
                <a:spcPts val="982"/>
              </a:spcBef>
            </a:pPr>
            <a:r>
              <a:rPr lang="en-US">
                <a:cs typeface="Calibri"/>
              </a:rPr>
              <a:t>How do we use Metros’ unique position in the county</a:t>
            </a:r>
          </a:p>
          <a:p>
            <a:pPr>
              <a:lnSpc>
                <a:spcPct val="90000"/>
              </a:lnSpc>
              <a:spcBef>
                <a:spcPts val="982"/>
              </a:spcBef>
            </a:pPr>
            <a:endParaRPr lang="en-US">
              <a:cs typeface="Calibri"/>
            </a:endParaRPr>
          </a:p>
          <a:p>
            <a:pPr>
              <a:lnSpc>
                <a:spcPct val="90000"/>
              </a:lnSpc>
              <a:spcBef>
                <a:spcPts val="982"/>
              </a:spcBef>
            </a:pPr>
            <a:r>
              <a:rPr lang="en-US">
                <a:cs typeface="Calibri"/>
              </a:rPr>
              <a:t>How do we create our own program?</a:t>
            </a:r>
          </a:p>
          <a:p>
            <a:pPr>
              <a:lnSpc>
                <a:spcPct val="90000"/>
              </a:lnSpc>
              <a:spcBef>
                <a:spcPts val="982"/>
              </a:spcBef>
            </a:pPr>
            <a:r>
              <a:rPr lang="en-US">
                <a:cs typeface="Calibri"/>
              </a:rPr>
              <a:t>How do we respond to other programs that want to partner with us?</a:t>
            </a:r>
          </a:p>
          <a:p>
            <a:pPr>
              <a:lnSpc>
                <a:spcPct val="90000"/>
              </a:lnSpc>
              <a:spcBef>
                <a:spcPts val="982"/>
              </a:spcBef>
            </a:pPr>
            <a:endParaRPr lang="en-US">
              <a:cs typeface="Calibri"/>
            </a:endParaRPr>
          </a:p>
          <a:p>
            <a:pPr>
              <a:lnSpc>
                <a:spcPct val="90000"/>
              </a:lnSpc>
              <a:spcBef>
                <a:spcPts val="982"/>
              </a:spcBef>
            </a:pPr>
            <a:r>
              <a:rPr lang="en-US">
                <a:cs typeface="Calibri"/>
              </a:rPr>
              <a:t>How do we create technical expertise- to develop this program</a:t>
            </a:r>
          </a:p>
          <a:p>
            <a:pPr>
              <a:lnSpc>
                <a:spcPct val="90000"/>
              </a:lnSpc>
              <a:spcBef>
                <a:spcPts val="982"/>
              </a:spcBef>
            </a:pPr>
            <a:r>
              <a:rPr lang="en-US">
                <a:cs typeface="Calibri"/>
              </a:rPr>
              <a:t>Technical working group?</a:t>
            </a:r>
          </a:p>
          <a:p>
            <a:pPr>
              <a:lnSpc>
                <a:spcPct val="90000"/>
              </a:lnSpc>
              <a:spcBef>
                <a:spcPts val="982"/>
              </a:spcBef>
            </a:pPr>
            <a:r>
              <a:rPr lang="en-US">
                <a:cs typeface="Calibri"/>
              </a:rPr>
              <a:t>Keep to ourselves?</a:t>
            </a:r>
          </a:p>
          <a:p>
            <a:pPr>
              <a:lnSpc>
                <a:spcPct val="90000"/>
              </a:lnSpc>
              <a:spcBef>
                <a:spcPts val="982"/>
              </a:spcBef>
            </a:pPr>
            <a:endParaRPr lang="en-US">
              <a:cs typeface="Calibri"/>
            </a:endParaRPr>
          </a:p>
          <a:p>
            <a:pPr>
              <a:lnSpc>
                <a:spcPct val="90000"/>
              </a:lnSpc>
              <a:spcBef>
                <a:spcPts val="982"/>
              </a:spcBef>
            </a:pPr>
            <a:r>
              <a:rPr lang="en-US">
                <a:cs typeface="Calibri"/>
              </a:rPr>
              <a:t>We need to develop our community outreach discussion-formalize it</a:t>
            </a:r>
          </a:p>
          <a:p>
            <a:pPr>
              <a:lnSpc>
                <a:spcPct val="90000"/>
              </a:lnSpc>
              <a:spcBef>
                <a:spcPts val="982"/>
              </a:spcBef>
            </a:pPr>
            <a:r>
              <a:rPr lang="en-US">
                <a:cs typeface="Calibri"/>
              </a:rPr>
              <a:t>Have plan in place</a:t>
            </a:r>
          </a:p>
          <a:p>
            <a:pPr>
              <a:lnSpc>
                <a:spcPct val="90000"/>
              </a:lnSpc>
              <a:spcBef>
                <a:spcPts val="982"/>
              </a:spcBef>
            </a:pPr>
            <a:r>
              <a:rPr lang="en-US">
                <a:cs typeface="Calibri"/>
              </a:rPr>
              <a:t>Advanced work in outreach</a:t>
            </a:r>
          </a:p>
          <a:p>
            <a:pPr>
              <a:lnSpc>
                <a:spcPct val="90000"/>
              </a:lnSpc>
              <a:spcBef>
                <a:spcPts val="982"/>
              </a:spcBef>
            </a:pPr>
            <a:endParaRPr lang="en-US">
              <a:cs typeface="Calibri"/>
            </a:endParaRPr>
          </a:p>
          <a:p>
            <a:pPr>
              <a:lnSpc>
                <a:spcPct val="90000"/>
              </a:lnSpc>
              <a:spcBef>
                <a:spcPts val="982"/>
              </a:spcBef>
            </a:pPr>
            <a:r>
              <a:rPr lang="en-US">
                <a:cs typeface="Calibri"/>
              </a:rPr>
              <a:t>AQMD=scope</a:t>
            </a:r>
          </a:p>
          <a:p>
            <a:pPr>
              <a:lnSpc>
                <a:spcPct val="90000"/>
              </a:lnSpc>
              <a:spcBef>
                <a:spcPts val="982"/>
              </a:spcBef>
            </a:pPr>
            <a:endParaRPr lang="en-US">
              <a:cs typeface="Calibri"/>
            </a:endParaRPr>
          </a:p>
          <a:p>
            <a:pPr>
              <a:lnSpc>
                <a:spcPct val="90000"/>
              </a:lnSpc>
              <a:spcBef>
                <a:spcPts val="982"/>
              </a:spcBef>
            </a:pPr>
            <a:r>
              <a:rPr lang="en-US">
                <a:cs typeface="Calibri"/>
              </a:rPr>
              <a:t>COMMUNITY EDUCATION</a:t>
            </a:r>
          </a:p>
          <a:p>
            <a:pPr>
              <a:lnSpc>
                <a:spcPct val="90000"/>
              </a:lnSpc>
              <a:spcBef>
                <a:spcPts val="982"/>
              </a:spcBef>
            </a:pPr>
            <a:r>
              <a:rPr lang="en-US">
                <a:cs typeface="Calibri"/>
              </a:rPr>
              <a:t>Akiko-Watson Land-realities of developing infrastructure </a:t>
            </a:r>
          </a:p>
          <a:p>
            <a:r>
              <a:rPr lang="en-US" err="1">
                <a:cs typeface="Calibri"/>
              </a:rPr>
              <a:t>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7219577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51</a:t>
            </a:fld>
            <a:endParaRPr lang="en-US"/>
          </a:p>
        </p:txBody>
      </p:sp>
    </p:spTree>
    <p:extLst>
      <p:ext uri="{BB962C8B-B14F-4D97-AF65-F5344CB8AC3E}">
        <p14:creationId xmlns:p14="http://schemas.microsoft.com/office/powerpoint/2010/main" val="23420673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a:p>
            <a:endParaRPr lang="en-US"/>
          </a:p>
          <a:p>
            <a:r>
              <a:rPr lang="en-US"/>
              <a:t>https://710-south-corridor-task-force-lametro.hub.arcgis.com/</a:t>
            </a:r>
          </a:p>
        </p:txBody>
      </p:sp>
      <p:sp>
        <p:nvSpPr>
          <p:cNvPr id="4" name="Slide Number Placeholder 3"/>
          <p:cNvSpPr>
            <a:spLocks noGrp="1"/>
          </p:cNvSpPr>
          <p:nvPr>
            <p:ph type="sldNum" sz="quarter" idx="5"/>
          </p:nvPr>
        </p:nvSpPr>
        <p:spPr/>
        <p:txBody>
          <a:bodyPr/>
          <a:lstStyle/>
          <a:p>
            <a:fld id="{1CA99CD2-19A0-6F48-895C-C7AB61D791DF}" type="slidenum">
              <a:rPr lang="en-US" smtClean="0"/>
              <a:t>52</a:t>
            </a:fld>
            <a:endParaRPr lang="en-US"/>
          </a:p>
        </p:txBody>
      </p:sp>
    </p:spTree>
    <p:extLst>
      <p:ext uri="{BB962C8B-B14F-4D97-AF65-F5344CB8AC3E}">
        <p14:creationId xmlns:p14="http://schemas.microsoft.com/office/powerpoint/2010/main" val="18276096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17115597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54</a:t>
            </a:fld>
            <a:endParaRPr lang="en-US"/>
          </a:p>
        </p:txBody>
      </p:sp>
    </p:spTree>
    <p:extLst>
      <p:ext uri="{BB962C8B-B14F-4D97-AF65-F5344CB8AC3E}">
        <p14:creationId xmlns:p14="http://schemas.microsoft.com/office/powerpoint/2010/main" val="19340136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2082923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7</a:t>
            </a:fld>
            <a:endParaRPr lang="en-US"/>
          </a:p>
        </p:txBody>
      </p:sp>
    </p:spTree>
    <p:extLst>
      <p:ext uri="{BB962C8B-B14F-4D97-AF65-F5344CB8AC3E}">
        <p14:creationId xmlns:p14="http://schemas.microsoft.com/office/powerpoint/2010/main" val="4009251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30512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a:p>
            <a:pPr>
              <a:lnSpc>
                <a:spcPct val="90000"/>
              </a:lnSpc>
              <a:spcBef>
                <a:spcPts val="982"/>
              </a:spcBef>
            </a:pPr>
            <a:endParaRPr lang="en-US" b="1" u="sng">
              <a:cs typeface="Calibri"/>
            </a:endParaRPr>
          </a:p>
          <a:p>
            <a:pPr>
              <a:lnSpc>
                <a:spcPct val="90000"/>
              </a:lnSpc>
              <a:spcBef>
                <a:spcPts val="982"/>
              </a:spcBef>
            </a:pPr>
            <a:endParaRPr lang="en-US">
              <a:cs typeface="Calibri"/>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361358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287957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98858535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721345"/>
            <a:ext cx="10363200" cy="1219760"/>
          </a:xfrm>
        </p:spPr>
        <p:txBody>
          <a:bodyPr>
            <a:normAutofit/>
          </a:bodyPr>
          <a:lstStyle>
            <a:lvl1pPr>
              <a:defRPr sz="5333"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8800" y="4998255"/>
            <a:ext cx="8534400" cy="9855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CARB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308" y="769655"/>
            <a:ext cx="3368549" cy="2523163"/>
          </a:xfrm>
          <a:prstGeom prst="rect">
            <a:avLst/>
          </a:prstGeom>
        </p:spPr>
      </p:pic>
      <p:sp>
        <p:nvSpPr>
          <p:cNvPr id="9" name="Slide Number Placeholder 5">
            <a:extLst>
              <a:ext uri="{FF2B5EF4-FFF2-40B4-BE49-F238E27FC236}">
                <a16:creationId xmlns:a16="http://schemas.microsoft.com/office/drawing/2014/main" id="{F7230DC1-E7D4-DA45-BA95-BD52D35E4661}"/>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396771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EB53072-5374-4B47-A3E5-8F716E4F203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464009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594101"/>
            <a:ext cx="10363200" cy="1362075"/>
          </a:xfrm>
        </p:spPr>
        <p:txBody>
          <a:bodyPr anchor="t">
            <a:noAutofit/>
          </a:bodyPr>
          <a:lstStyle>
            <a:lvl1pPr algn="l">
              <a:defRPr sz="4800" b="1" cap="none">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63084" y="2093913"/>
            <a:ext cx="10363200" cy="1500187"/>
          </a:xfrm>
        </p:spPr>
        <p:txBody>
          <a:bodyPr anchor="b">
            <a:normAutofit/>
          </a:bodyPr>
          <a:lstStyle>
            <a:lvl1pPr marL="0" indent="0">
              <a:buNone/>
              <a:defRPr sz="34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BDCA29E5-B96F-7A48-B7B2-12E8D407D1CC}"/>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55831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467">
                <a:solidFill>
                  <a:schemeClr val="tx1"/>
                </a:solidFill>
              </a:defRPr>
            </a:lvl1pPr>
            <a:lvl2pPr>
              <a:defRPr sz="3200">
                <a:solidFill>
                  <a:schemeClr val="tx1"/>
                </a:solidFill>
              </a:defRPr>
            </a:lvl2pPr>
            <a:lvl3pPr>
              <a:defRPr sz="2933">
                <a:solidFill>
                  <a:schemeClr val="tx1"/>
                </a:solidFill>
              </a:defRPr>
            </a:lvl3pPr>
            <a:lvl4pPr>
              <a:defRPr sz="2667">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467"/>
            </a:lvl1pPr>
            <a:lvl2pPr>
              <a:defRPr sz="3200"/>
            </a:lvl2pPr>
            <a:lvl3pPr>
              <a:defRPr sz="2933"/>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EABAD42-7D9C-D04C-B065-C5E17429017E}"/>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371636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41E37C-C0EB-8C45-B654-543135F78C31}"/>
              </a:ext>
            </a:extLst>
          </p:cNvPr>
          <p:cNvSpPr>
            <a:spLocks noGrp="1"/>
          </p:cNvSpPr>
          <p:nvPr>
            <p:ph type="sldNum" sz="quarter" idx="10"/>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137156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19CADA5D-6FDA-B24C-83D9-E5082AE182B7}"/>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158160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F7C3E51-4674-2F43-8B71-BD7C2CBCD5B9}"/>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225717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733"/>
            </a:lvl1pPr>
            <a:lvl2pPr>
              <a:defRPr sz="3467"/>
            </a:lvl2pPr>
            <a:lvl3pPr>
              <a:defRPr sz="3200"/>
            </a:lvl3pPr>
            <a:lvl4pPr>
              <a:defRPr sz="2933"/>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91287D33-EC2B-2944-8039-CC086619573F}"/>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981662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2933"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34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09899B4F-2F87-CB46-8E61-CEC948C1C22A}"/>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555687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Steel Blue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FF6FEB8B-176E-4039-90BF-B7D7266994CD}"/>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5032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Dark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624D1591-FA8F-498A-8A61-B78CED5DC054}"/>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049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Steel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D973E366-D6FB-418D-8242-06C9EC4C8939}"/>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22" name="Straight Connector 21">
            <a:extLst>
              <a:ext uri="{FF2B5EF4-FFF2-40B4-BE49-F238E27FC236}">
                <a16:creationId xmlns:a16="http://schemas.microsoft.com/office/drawing/2014/main" id="{4E3F86D3-1CA5-4354-A133-0A6FDB938DAD}"/>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6" name="Picture Placeholder 29">
            <a:extLst>
              <a:ext uri="{FF2B5EF4-FFF2-40B4-BE49-F238E27FC236}">
                <a16:creationId xmlns:a16="http://schemas.microsoft.com/office/drawing/2014/main" id="{9B1AED20-5C97-43CB-A75D-6831541ED5B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2" name="TextBox 1">
            <a:extLst>
              <a:ext uri="{FF2B5EF4-FFF2-40B4-BE49-F238E27FC236}">
                <a16:creationId xmlns:a16="http://schemas.microsoft.com/office/drawing/2014/main" id="{09D05E41-D70D-41DD-BC18-6F95D29915FE}"/>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7" name="TextBox 6">
            <a:extLst>
              <a:ext uri="{FF2B5EF4-FFF2-40B4-BE49-F238E27FC236}">
                <a16:creationId xmlns:a16="http://schemas.microsoft.com/office/drawing/2014/main" id="{D48341DE-1B87-4781-8E8B-1B98250D318A}"/>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298815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390DB205-CDD7-4B9F-8522-488C4C2F2F7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7" name="Text Placeholder 8">
            <a:extLst>
              <a:ext uri="{FF2B5EF4-FFF2-40B4-BE49-F238E27FC236}">
                <a16:creationId xmlns:a16="http://schemas.microsoft.com/office/drawing/2014/main" id="{8B590FEF-F326-4683-B8C6-43B0311C685B}"/>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8" name="Straight Connector 7">
            <a:extLst>
              <a:ext uri="{FF2B5EF4-FFF2-40B4-BE49-F238E27FC236}">
                <a16:creationId xmlns:a16="http://schemas.microsoft.com/office/drawing/2014/main" id="{3627BDB7-E767-4CBD-BD9C-0907B354EF64}"/>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DA32E1-6489-4314-9684-2B4AEE555DE7}"/>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12" name="TextBox 11">
            <a:extLst>
              <a:ext uri="{FF2B5EF4-FFF2-40B4-BE49-F238E27FC236}">
                <a16:creationId xmlns:a16="http://schemas.microsoft.com/office/drawing/2014/main" id="{8ECE8182-F0D0-4AAB-AA52-479C58ECC559}"/>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1808035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90333" y="1343599"/>
            <a:ext cx="5301343" cy="5131845"/>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11" name="Text Placeholder 9"/>
          <p:cNvSpPr>
            <a:spLocks noGrp="1"/>
          </p:cNvSpPr>
          <p:nvPr>
            <p:ph type="body" sz="quarter" idx="11"/>
          </p:nvPr>
        </p:nvSpPr>
        <p:spPr>
          <a:xfrm>
            <a:off x="6472333" y="1334269"/>
            <a:ext cx="5301343" cy="5022082"/>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6" name="Title 5"/>
          <p:cNvSpPr>
            <a:spLocks noGrp="1"/>
          </p:cNvSpPr>
          <p:nvPr>
            <p:ph type="title"/>
          </p:nvPr>
        </p:nvSpPr>
        <p:spPr>
          <a:xfrm>
            <a:off x="390333" y="102742"/>
            <a:ext cx="10179795" cy="867642"/>
          </a:xfrm>
          <a:prstGeom prst="rect">
            <a:avLst/>
          </a:prstGeom>
        </p:spPr>
        <p:txBody>
          <a:bodyPr anchor="b"/>
          <a:lstStyle>
            <a:lvl1pPr>
              <a:defRPr sz="2800" b="1" baseline="0">
                <a:solidFill>
                  <a:srgbClr val="7FCBF2"/>
                </a:solidFill>
                <a:latin typeface="+mj-lt"/>
              </a:defRPr>
            </a:lvl1pPr>
          </a:lstStyle>
          <a:p>
            <a:r>
              <a:rPr lang="en-US"/>
              <a:t>Click to edit Master title style</a:t>
            </a:r>
          </a:p>
        </p:txBody>
      </p:sp>
      <p:cxnSp>
        <p:nvCxnSpPr>
          <p:cNvPr id="3" name="Straight Connector 2"/>
          <p:cNvCxnSpPr/>
          <p:nvPr userDrawn="1"/>
        </p:nvCxnSpPr>
        <p:spPr>
          <a:xfrm>
            <a:off x="6048462" y="1343599"/>
            <a:ext cx="0" cy="5131845"/>
          </a:xfrm>
          <a:prstGeom prst="line">
            <a:avLst/>
          </a:prstGeom>
          <a:ln>
            <a:solidFill>
              <a:srgbClr val="7FCBF2"/>
            </a:solidFill>
          </a:ln>
        </p:spPr>
        <p:style>
          <a:lnRef idx="1">
            <a:schemeClr val="accent1"/>
          </a:lnRef>
          <a:fillRef idx="0">
            <a:schemeClr val="accent1"/>
          </a:fillRef>
          <a:effectRef idx="0">
            <a:schemeClr val="accent1"/>
          </a:effectRef>
          <a:fontRef idx="minor">
            <a:schemeClr val="tx1"/>
          </a:fontRef>
        </p:style>
      </p:cxnSp>
      <p:sp>
        <p:nvSpPr>
          <p:cNvPr id="7" name="Slide Number Placeholder 1"/>
          <p:cNvSpPr>
            <a:spLocks noGrp="1"/>
          </p:cNvSpPr>
          <p:nvPr>
            <p:ph type="sldNum" sz="quarter" idx="4"/>
          </p:nvPr>
        </p:nvSpPr>
        <p:spPr>
          <a:xfrm>
            <a:off x="9256552" y="6356350"/>
            <a:ext cx="2743200" cy="365125"/>
          </a:xfrm>
          <a:prstGeom prst="rect">
            <a:avLst/>
          </a:prstGeom>
        </p:spPr>
        <p:txBody>
          <a:bodyPr vert="horz" lIns="91440" tIns="45720" rIns="91440" bIns="45720" rtlCol="0" anchor="ctr"/>
          <a:lstStyle>
            <a:lvl1pPr algn="r">
              <a:defRPr sz="1050" b="1">
                <a:solidFill>
                  <a:schemeClr val="bg1"/>
                </a:solidFill>
              </a:defRPr>
            </a:lvl1pPr>
          </a:lstStyle>
          <a:p>
            <a:fld id="{E0290DDA-5B28-4CDD-921B-2223F77C0C78}" type="slidenum">
              <a:rPr lang="en-US" smtClean="0"/>
              <a:pPr/>
              <a:t>‹#›</a:t>
            </a:fld>
            <a:endParaRPr lang="en-US"/>
          </a:p>
        </p:txBody>
      </p:sp>
    </p:spTree>
    <p:extLst>
      <p:ext uri="{BB962C8B-B14F-4D97-AF65-F5344CB8AC3E}">
        <p14:creationId xmlns:p14="http://schemas.microsoft.com/office/powerpoint/2010/main" val="2431527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692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Jus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8A214BBD-CDBA-4265-811E-F028E59049D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847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General 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5" name="Straight Connector 4">
            <a:extLst>
              <a:ext uri="{FF2B5EF4-FFF2-40B4-BE49-F238E27FC236}">
                <a16:creationId xmlns:a16="http://schemas.microsoft.com/office/drawing/2014/main" id="{AAE8144A-5995-42EC-B33B-185D18A34E6E}"/>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82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lvl1pPr>
          </a:lstStyle>
          <a:p>
            <a:r>
              <a:rPr lang="en-US"/>
              <a:t>Click icon to add chart</a:t>
            </a:r>
          </a:p>
        </p:txBody>
      </p:sp>
      <p:cxnSp>
        <p:nvCxnSpPr>
          <p:cNvPr id="5" name="Straight Connector 4">
            <a:extLst>
              <a:ext uri="{FF2B5EF4-FFF2-40B4-BE49-F238E27FC236}">
                <a16:creationId xmlns:a16="http://schemas.microsoft.com/office/drawing/2014/main" id="{85930477-B6DA-4C8B-BBDC-57139DA6A4E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361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Copy/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DE2DC473-4BAC-4157-B999-AD38F4410473}"/>
              </a:ext>
            </a:extLst>
          </p:cNvPr>
          <p:cNvSpPr>
            <a:spLocks noGrp="1"/>
          </p:cNvSpPr>
          <p:nvPr>
            <p:ph type="chart" sz="quarter" idx="13"/>
          </p:nvPr>
        </p:nvSpPr>
        <p:spPr>
          <a:xfrm>
            <a:off x="6232525" y="1828800"/>
            <a:ext cx="5577840" cy="4724400"/>
          </a:xfrm>
        </p:spPr>
        <p:txBody>
          <a:bodyPr tIns="731520" anchor="ctr">
            <a:normAutofit/>
          </a:bodyPr>
          <a:lstStyle>
            <a:lvl1pPr marL="0" indent="0" algn="ctr">
              <a:buNone/>
              <a:defRPr sz="1800"/>
            </a:lvl1pPr>
          </a:lstStyle>
          <a:p>
            <a:r>
              <a:rPr lang="en-US"/>
              <a:t>Click icon to add chart</a:t>
            </a:r>
          </a:p>
        </p:txBody>
      </p:sp>
      <p:cxnSp>
        <p:nvCxnSpPr>
          <p:cNvPr id="8" name="Straight Connector 7">
            <a:extLst>
              <a:ext uri="{FF2B5EF4-FFF2-40B4-BE49-F238E27FC236}">
                <a16:creationId xmlns:a16="http://schemas.microsoft.com/office/drawing/2014/main" id="{CDA3A72A-219B-40E5-91F4-1D545CCB09D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778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Chart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cxnSp>
        <p:nvCxnSpPr>
          <p:cNvPr id="8" name="Straight Connector 7">
            <a:extLst>
              <a:ext uri="{FF2B5EF4-FFF2-40B4-BE49-F238E27FC236}">
                <a16:creationId xmlns:a16="http://schemas.microsoft.com/office/drawing/2014/main" id="{12909C87-CD63-44BF-B95D-54FCC69154B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8639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2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lvl1pPr>
          </a:lstStyle>
          <a:p>
            <a:r>
              <a:rPr lang="en-US"/>
              <a:t>Click icon to add chart</a:t>
            </a:r>
          </a:p>
        </p:txBody>
      </p:sp>
      <p:cxnSp>
        <p:nvCxnSpPr>
          <p:cNvPr id="7" name="Straight Connector 6">
            <a:extLst>
              <a:ext uri="{FF2B5EF4-FFF2-40B4-BE49-F238E27FC236}">
                <a16:creationId xmlns:a16="http://schemas.microsoft.com/office/drawing/2014/main" id="{1EFD2073-327B-41A5-9DE5-922757A5735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9193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9" name="Picture Placeholder 8">
            <a:extLst>
              <a:ext uri="{FF2B5EF4-FFF2-40B4-BE49-F238E27FC236}">
                <a16:creationId xmlns:a16="http://schemas.microsoft.com/office/drawing/2014/main" id="{9B29C633-79F6-4C81-A440-4667E86BF5D1}"/>
              </a:ext>
            </a:extLst>
          </p:cNvPr>
          <p:cNvSpPr>
            <a:spLocks noGrp="1"/>
          </p:cNvSpPr>
          <p:nvPr>
            <p:ph type="pic" sz="quarter" idx="12"/>
          </p:nvPr>
        </p:nvSpPr>
        <p:spPr>
          <a:noFill/>
        </p:spPr>
        <p:txBody>
          <a:bodyPr tIns="731520" anchor="ctr">
            <a:normAutofit/>
          </a:bodyPr>
          <a:lstStyle>
            <a:lvl1pPr marL="0" indent="0" algn="ctr">
              <a:buNone/>
              <a:defRPr sz="1800"/>
            </a:lvl1pPr>
          </a:lstStyle>
          <a:p>
            <a:r>
              <a:rPr lang="en-US"/>
              <a:t>Click icon to add picture</a:t>
            </a:r>
          </a:p>
        </p:txBody>
      </p:sp>
      <p:cxnSp>
        <p:nvCxnSpPr>
          <p:cNvPr id="5" name="Straight Connector 4">
            <a:extLst>
              <a:ext uri="{FF2B5EF4-FFF2-40B4-BE49-F238E27FC236}">
                <a16:creationId xmlns:a16="http://schemas.microsoft.com/office/drawing/2014/main" id="{37ED7008-F85B-4680-AF5E-B0B1EA54DE6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103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Copy/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6233160"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11327410-D166-4268-A4B3-0A3D1077A54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611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Pic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Picture Placeholder 8">
            <a:extLst>
              <a:ext uri="{FF2B5EF4-FFF2-40B4-BE49-F238E27FC236}">
                <a16:creationId xmlns:a16="http://schemas.microsoft.com/office/drawing/2014/main" id="{6065CE7E-F4C7-4553-A65D-E937BB41073A}"/>
              </a:ext>
            </a:extLst>
          </p:cNvPr>
          <p:cNvSpPr>
            <a:spLocks noGrp="1"/>
          </p:cNvSpPr>
          <p:nvPr>
            <p:ph type="pic" sz="quarter" idx="15"/>
          </p:nvPr>
        </p:nvSpPr>
        <p:spPr>
          <a:xfrm>
            <a:off x="381000" y="1828800"/>
            <a:ext cx="7671617" cy="4724399"/>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551F74E0-B33F-400B-B090-F09CB0BBFC2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4284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Multi Stats">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C7A778BF-328E-41EC-A2BB-2DCD13921ADF}"/>
              </a:ext>
            </a:extLst>
          </p:cNvPr>
          <p:cNvSpPr>
            <a:spLocks noGrp="1"/>
          </p:cNvSpPr>
          <p:nvPr>
            <p:ph type="pic" sz="quarter" idx="15"/>
          </p:nvPr>
        </p:nvSpPr>
        <p:spPr>
          <a:xfrm>
            <a:off x="4267200"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2" name="Picture Placeholder 4">
            <a:extLst>
              <a:ext uri="{FF2B5EF4-FFF2-40B4-BE49-F238E27FC236}">
                <a16:creationId xmlns:a16="http://schemas.microsoft.com/office/drawing/2014/main" id="{77683012-2391-4612-923F-245D215B4CC7}"/>
              </a:ext>
            </a:extLst>
          </p:cNvPr>
          <p:cNvSpPr>
            <a:spLocks noGrp="1"/>
          </p:cNvSpPr>
          <p:nvPr>
            <p:ph type="pic" sz="quarter" idx="16"/>
          </p:nvPr>
        </p:nvSpPr>
        <p:spPr>
          <a:xfrm>
            <a:off x="8153400" y="2718619"/>
            <a:ext cx="3657600" cy="3834581"/>
          </a:xfrm>
          <a:noFill/>
        </p:spPr>
        <p:txBody>
          <a:bodyPr tIns="731520" anchor="ctr">
            <a:normAutofit/>
          </a:bodyPr>
          <a:lstStyle>
            <a:lvl1pPr marL="0" indent="0" algn="ctr">
              <a:buNone/>
              <a:defRPr sz="1800"/>
            </a:lvl1pPr>
          </a:lstStyle>
          <a:p>
            <a:r>
              <a:rPr lang="en-US"/>
              <a:t>Click icon to add picture</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153400" y="304800"/>
            <a:ext cx="365760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3" name="Text Placeholder 17">
            <a:extLst>
              <a:ext uri="{FF2B5EF4-FFF2-40B4-BE49-F238E27FC236}">
                <a16:creationId xmlns:a16="http://schemas.microsoft.com/office/drawing/2014/main" id="{2B0EA08A-2BFE-478E-83F0-C774BE72555D}"/>
              </a:ext>
            </a:extLst>
          </p:cNvPr>
          <p:cNvSpPr>
            <a:spLocks noGrp="1"/>
          </p:cNvSpPr>
          <p:nvPr>
            <p:ph type="body" sz="quarter" idx="17" hasCustomPrompt="1"/>
          </p:nvPr>
        </p:nvSpPr>
        <p:spPr>
          <a:xfrm>
            <a:off x="4709344" y="4714568"/>
            <a:ext cx="2773311" cy="1838632"/>
          </a:xfrm>
          <a:solidFill>
            <a:schemeClr val="bg1"/>
          </a:solidFill>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4" name="Picture Placeholder 4">
            <a:extLst>
              <a:ext uri="{FF2B5EF4-FFF2-40B4-BE49-F238E27FC236}">
                <a16:creationId xmlns:a16="http://schemas.microsoft.com/office/drawing/2014/main" id="{E7A1AE26-D8C9-4460-A2FB-F1E5834C9726}"/>
              </a:ext>
            </a:extLst>
          </p:cNvPr>
          <p:cNvSpPr>
            <a:spLocks noGrp="1"/>
          </p:cNvSpPr>
          <p:nvPr>
            <p:ph type="pic" sz="quarter" idx="18"/>
          </p:nvPr>
        </p:nvSpPr>
        <p:spPr>
          <a:xfrm>
            <a:off x="388374"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0" y="639097"/>
            <a:ext cx="3562350" cy="2262188"/>
          </a:xfrm>
          <a:solidFill>
            <a:schemeClr val="tx2"/>
          </a:solidFill>
        </p:spPr>
        <p:txBody>
          <a:bodyPr lIns="457200"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1"/>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Tree>
    <p:extLst>
      <p:ext uri="{BB962C8B-B14F-4D97-AF65-F5344CB8AC3E}">
        <p14:creationId xmlns:p14="http://schemas.microsoft.com/office/powerpoint/2010/main" val="4212688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2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5577840"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7B0C6D47-3E46-4CD6-8A4C-74D55C666CA1}"/>
              </a:ext>
            </a:extLst>
          </p:cNvPr>
          <p:cNvSpPr>
            <a:spLocks noGrp="1"/>
          </p:cNvSpPr>
          <p:nvPr>
            <p:ph type="pic" sz="quarter" idx="13"/>
          </p:nvPr>
        </p:nvSpPr>
        <p:spPr>
          <a:xfrm>
            <a:off x="6226277"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27BFDDA0-3749-4ADE-AF2A-D31D6FCD49E2}"/>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6572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3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42672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E373A697-8557-4830-AE6B-AA78E7344E56}"/>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799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3 Pic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0999" y="1828800"/>
            <a:ext cx="7543801"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A421E0D1-6AB8-4577-8C66-51B07B1046B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096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Comb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 name="Chart Placeholder 3">
            <a:extLst>
              <a:ext uri="{FF2B5EF4-FFF2-40B4-BE49-F238E27FC236}">
                <a16:creationId xmlns:a16="http://schemas.microsoft.com/office/drawing/2014/main" id="{04E86AC8-6EE6-4849-AEED-52A9E3266106}"/>
              </a:ext>
            </a:extLst>
          </p:cNvPr>
          <p:cNvSpPr>
            <a:spLocks noGrp="1"/>
          </p:cNvSpPr>
          <p:nvPr>
            <p:ph type="chart" sz="quarter" idx="15"/>
          </p:nvPr>
        </p:nvSpPr>
        <p:spPr>
          <a:xfrm>
            <a:off x="381000" y="1828800"/>
            <a:ext cx="755015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7" name="Straight Connector 6">
            <a:extLst>
              <a:ext uri="{FF2B5EF4-FFF2-40B4-BE49-F238E27FC236}">
                <a16:creationId xmlns:a16="http://schemas.microsoft.com/office/drawing/2014/main" id="{8F1D3C26-7BAE-42FA-816D-EFE03DBBD8F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2734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Comb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4267199" y="1828800"/>
            <a:ext cx="7543801"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381000" y="3737112"/>
            <a:ext cx="3657600" cy="2816087"/>
          </a:xfrm>
          <a:noFill/>
        </p:spPr>
        <p:txBody>
          <a:bodyPr tIns="731520" anchor="ctr">
            <a:normAutofit/>
          </a:bodyPr>
          <a:lstStyle>
            <a:lvl1pPr marL="0" indent="0" algn="ctr">
              <a:buNone/>
              <a:defRPr sz="1800"/>
            </a:lvl1pPr>
          </a:lstStyle>
          <a:p>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3657600" cy="1679713"/>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F0424C2E-F60C-4E85-9B57-1556E55BDAE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1600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peak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a:xfrm>
            <a:off x="3116824" y="2120630"/>
            <a:ext cx="8694175" cy="855047"/>
          </a:xfrm>
        </p:spPr>
        <p:txBody>
          <a:bodyPr>
            <a:normAutofit/>
          </a:bodyPr>
          <a:lstStyle>
            <a:lvl1pPr>
              <a:defRPr sz="3600">
                <a:solidFill>
                  <a:schemeClr val="tx1"/>
                </a:solidFill>
                <a:latin typeface="+mj-lt"/>
              </a:defRPr>
            </a:lvl1pPr>
          </a:lstStyle>
          <a:p>
            <a:r>
              <a:rPr lang="en-US"/>
              <a:t>First </a:t>
            </a:r>
            <a:r>
              <a:rPr lang="en-US" err="1"/>
              <a:t>Lastname</a:t>
            </a:r>
            <a:endParaRPr lang="en-US"/>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2120631"/>
            <a:ext cx="2504768" cy="2468464"/>
          </a:xfrm>
          <a:noFill/>
        </p:spPr>
        <p:txBody>
          <a:bodyPr tIns="731520" anchor="ctr">
            <a:normAutofit/>
          </a:bodyPr>
          <a:lstStyle>
            <a:lvl1pPr marL="0" indent="0" algn="ctr">
              <a:buNone/>
              <a:defRPr sz="1800"/>
            </a:lvl1pPr>
          </a:lstStyle>
          <a:p>
            <a:r>
              <a:rPr lang="en-US"/>
              <a:t>Click icon to add picture</a:t>
            </a:r>
          </a:p>
        </p:txBody>
      </p:sp>
      <p:sp>
        <p:nvSpPr>
          <p:cNvPr id="4" name="Text Placeholder 3">
            <a:extLst>
              <a:ext uri="{FF2B5EF4-FFF2-40B4-BE49-F238E27FC236}">
                <a16:creationId xmlns:a16="http://schemas.microsoft.com/office/drawing/2014/main" id="{A1848585-8AC6-49B0-B22D-0B584F40597C}"/>
              </a:ext>
            </a:extLst>
          </p:cNvPr>
          <p:cNvSpPr>
            <a:spLocks noGrp="1"/>
          </p:cNvSpPr>
          <p:nvPr>
            <p:ph type="body" sz="quarter" idx="15" hasCustomPrompt="1"/>
          </p:nvPr>
        </p:nvSpPr>
        <p:spPr>
          <a:xfrm>
            <a:off x="3116263" y="3206736"/>
            <a:ext cx="7153531" cy="1434983"/>
          </a:xfrm>
        </p:spPr>
        <p:txBody>
          <a:bodyPr>
            <a:normAutofit/>
          </a:bodyPr>
          <a:lstStyle>
            <a:lvl1pPr marL="0" indent="0">
              <a:lnSpc>
                <a:spcPct val="100000"/>
              </a:lnSpc>
              <a:buNone/>
              <a:defRPr sz="2200">
                <a:solidFill>
                  <a:schemeClr val="tx2"/>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Title/Affiliation</a:t>
            </a:r>
          </a:p>
        </p:txBody>
      </p:sp>
      <p:sp>
        <p:nvSpPr>
          <p:cNvPr id="11" name="Rectangle 10">
            <a:extLst>
              <a:ext uri="{FF2B5EF4-FFF2-40B4-BE49-F238E27FC236}">
                <a16:creationId xmlns:a16="http://schemas.microsoft.com/office/drawing/2014/main" id="{C8DA70F1-F03E-4F29-82B2-AE36C7E86D7C}"/>
              </a:ext>
            </a:extLst>
          </p:cNvPr>
          <p:cNvSpPr/>
          <p:nvPr userDrawn="1"/>
        </p:nvSpPr>
        <p:spPr>
          <a:xfrm>
            <a:off x="11273970" y="3217019"/>
            <a:ext cx="537029" cy="537029"/>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0" tIns="502920" rIns="0" bIns="0" rtlCol="0" anchor="ctr"/>
          <a:lstStyle/>
          <a:p>
            <a:pPr algn="ctr"/>
            <a:r>
              <a:rPr lang="en-US" sz="9600">
                <a:latin typeface="Arial" panose="020B0604020202020204" pitchFamily="34" charset="0"/>
                <a:cs typeface="Arial" panose="020B0604020202020204" pitchFamily="34" charset="0"/>
              </a:rPr>
              <a:t>“</a:t>
            </a:r>
          </a:p>
        </p:txBody>
      </p:sp>
      <p:cxnSp>
        <p:nvCxnSpPr>
          <p:cNvPr id="15" name="Connector: Elbow 14">
            <a:extLst>
              <a:ext uri="{FF2B5EF4-FFF2-40B4-BE49-F238E27FC236}">
                <a16:creationId xmlns:a16="http://schemas.microsoft.com/office/drawing/2014/main" id="{44B8B28A-E44E-4F85-BA14-5CAE2C73C299}"/>
              </a:ext>
            </a:extLst>
          </p:cNvPr>
          <p:cNvCxnSpPr>
            <a:cxnSpLocks/>
          </p:cNvCxnSpPr>
          <p:nvPr userDrawn="1"/>
        </p:nvCxnSpPr>
        <p:spPr>
          <a:xfrm rot="5400000">
            <a:off x="10188104" y="4323747"/>
            <a:ext cx="1671484" cy="1047113"/>
          </a:xfrm>
          <a:prstGeom prst="bentConnector3">
            <a:avLst>
              <a:gd name="adj1" fmla="val 100294"/>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5E032F1B-80CD-4C05-8418-067DF174A2E6}"/>
              </a:ext>
            </a:extLst>
          </p:cNvPr>
          <p:cNvSpPr>
            <a:spLocks noGrp="1"/>
          </p:cNvSpPr>
          <p:nvPr>
            <p:ph type="body" sz="quarter" idx="16" hasCustomPrompt="1"/>
          </p:nvPr>
        </p:nvSpPr>
        <p:spPr>
          <a:xfrm>
            <a:off x="381000" y="4965290"/>
            <a:ext cx="9888794" cy="1395820"/>
          </a:xfrm>
        </p:spPr>
        <p:txBody>
          <a:bodyPr anchor="ctr">
            <a:normAutofit/>
          </a:bodyPr>
          <a:lstStyle>
            <a:lvl1pPr marL="0" indent="0" algn="r">
              <a:buNone/>
              <a:defRPr sz="2400" i="1">
                <a:solidFill>
                  <a:schemeClr val="bg2">
                    <a:lumMod val="75000"/>
                  </a:schemeClr>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Insert quote/slogan/concept/excerpt</a:t>
            </a:r>
          </a:p>
        </p:txBody>
      </p:sp>
      <p:cxnSp>
        <p:nvCxnSpPr>
          <p:cNvPr id="29" name="Straight Connector 28">
            <a:extLst>
              <a:ext uri="{FF2B5EF4-FFF2-40B4-BE49-F238E27FC236}">
                <a16:creationId xmlns:a16="http://schemas.microsoft.com/office/drawing/2014/main" id="{B9D336A9-E660-44BD-B776-EC0819CDBBF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F0C1A3-524C-4BD6-A0B2-A41AC9B79776}"/>
              </a:ext>
            </a:extLst>
          </p:cNvPr>
          <p:cNvCxnSpPr>
            <a:cxnSpLocks/>
          </p:cNvCxnSpPr>
          <p:nvPr userDrawn="1"/>
        </p:nvCxnSpPr>
        <p:spPr>
          <a:xfrm>
            <a:off x="381000" y="4641719"/>
            <a:ext cx="2504768"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0B7B4855-F1F6-4A04-8255-B7C7DC9B258E}"/>
              </a:ext>
            </a:extLst>
          </p:cNvPr>
          <p:cNvSpPr>
            <a:spLocks noGrp="1"/>
          </p:cNvSpPr>
          <p:nvPr>
            <p:ph type="body" sz="quarter" idx="17" hasCustomPrompt="1"/>
          </p:nvPr>
        </p:nvSpPr>
        <p:spPr>
          <a:xfrm>
            <a:off x="381000" y="571500"/>
            <a:ext cx="11430000" cy="1028699"/>
          </a:xfrm>
        </p:spPr>
        <p:txBody>
          <a:bodyPr anchor="b">
            <a:normAutofit/>
          </a:bodyPr>
          <a:lstStyle>
            <a:lvl1pPr marL="0" indent="0">
              <a:buNone/>
              <a:defRPr sz="3600" b="1">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Tree>
    <p:extLst>
      <p:ext uri="{BB962C8B-B14F-4D97-AF65-F5344CB8AC3E}">
        <p14:creationId xmlns:p14="http://schemas.microsoft.com/office/powerpoint/2010/main" val="30643090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Project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3383661"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934212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36289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3383661"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3383661"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9342120" y="5159535"/>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9342120" y="5503797"/>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6362890"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6362890"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3383661"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934212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636289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547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Project Team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730294"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7382018"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5056156"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2730294"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2730294"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7382018"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7382018"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5056156"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5056156"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2730294"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7382018"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5056156"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Picture Placeholder 4">
            <a:extLst>
              <a:ext uri="{FF2B5EF4-FFF2-40B4-BE49-F238E27FC236}">
                <a16:creationId xmlns:a16="http://schemas.microsoft.com/office/drawing/2014/main" id="{6DC78B1C-D7D4-4EFD-8F70-796484576719}"/>
              </a:ext>
            </a:extLst>
          </p:cNvPr>
          <p:cNvSpPr>
            <a:spLocks noGrp="1"/>
          </p:cNvSpPr>
          <p:nvPr>
            <p:ph type="pic" sz="quarter" idx="27"/>
          </p:nvPr>
        </p:nvSpPr>
        <p:spPr>
          <a:xfrm>
            <a:off x="9707880"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22" name="Text Placeholder 18">
            <a:extLst>
              <a:ext uri="{FF2B5EF4-FFF2-40B4-BE49-F238E27FC236}">
                <a16:creationId xmlns:a16="http://schemas.microsoft.com/office/drawing/2014/main" id="{BC8807EC-2533-4E51-9F7D-F2C4F2593D7A}"/>
              </a:ext>
            </a:extLst>
          </p:cNvPr>
          <p:cNvSpPr>
            <a:spLocks noGrp="1"/>
          </p:cNvSpPr>
          <p:nvPr>
            <p:ph type="body" sz="quarter" idx="28" hasCustomPrompt="1"/>
          </p:nvPr>
        </p:nvSpPr>
        <p:spPr>
          <a:xfrm>
            <a:off x="9707880"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3" name="Text Placeholder 18">
            <a:extLst>
              <a:ext uri="{FF2B5EF4-FFF2-40B4-BE49-F238E27FC236}">
                <a16:creationId xmlns:a16="http://schemas.microsoft.com/office/drawing/2014/main" id="{1A9DE488-818F-4B47-B3DF-CEBB0199A037}"/>
              </a:ext>
            </a:extLst>
          </p:cNvPr>
          <p:cNvSpPr>
            <a:spLocks noGrp="1"/>
          </p:cNvSpPr>
          <p:nvPr>
            <p:ph type="body" sz="quarter" idx="29" hasCustomPrompt="1"/>
          </p:nvPr>
        </p:nvSpPr>
        <p:spPr>
          <a:xfrm>
            <a:off x="9707880"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24" name="Straight Connector 23">
            <a:extLst>
              <a:ext uri="{FF2B5EF4-FFF2-40B4-BE49-F238E27FC236}">
                <a16:creationId xmlns:a16="http://schemas.microsoft.com/office/drawing/2014/main" id="{ABED6E97-E8FA-44FA-8C25-A9C5D58C12F7}"/>
              </a:ext>
            </a:extLst>
          </p:cNvPr>
          <p:cNvCxnSpPr>
            <a:cxnSpLocks/>
          </p:cNvCxnSpPr>
          <p:nvPr userDrawn="1"/>
        </p:nvCxnSpPr>
        <p:spPr>
          <a:xfrm>
            <a:off x="9707880"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273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Big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332547"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428409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235641"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1" name="Picture Placeholder 4">
            <a:extLst>
              <a:ext uri="{FF2B5EF4-FFF2-40B4-BE49-F238E27FC236}">
                <a16:creationId xmlns:a16="http://schemas.microsoft.com/office/drawing/2014/main" id="{E2DBD270-63E8-475C-A347-BEB1D1B36A36}"/>
              </a:ext>
            </a:extLst>
          </p:cNvPr>
          <p:cNvSpPr>
            <a:spLocks noGrp="1"/>
          </p:cNvSpPr>
          <p:nvPr>
            <p:ph type="pic" sz="quarter" idx="18"/>
          </p:nvPr>
        </p:nvSpPr>
        <p:spPr>
          <a:xfrm>
            <a:off x="8187188"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38175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38175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4" name="Picture Placeholder 4">
            <a:extLst>
              <a:ext uri="{FF2B5EF4-FFF2-40B4-BE49-F238E27FC236}">
                <a16:creationId xmlns:a16="http://schemas.microsoft.com/office/drawing/2014/main" id="{D11FD98C-5448-45A2-A0C9-72447F9D325B}"/>
              </a:ext>
            </a:extLst>
          </p:cNvPr>
          <p:cNvSpPr>
            <a:spLocks noGrp="1"/>
          </p:cNvSpPr>
          <p:nvPr>
            <p:ph type="pic" sz="quarter" idx="29"/>
          </p:nvPr>
        </p:nvSpPr>
        <p:spPr>
          <a:xfrm>
            <a:off x="1013873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41" name="Text Placeholder 18">
            <a:extLst>
              <a:ext uri="{FF2B5EF4-FFF2-40B4-BE49-F238E27FC236}">
                <a16:creationId xmlns:a16="http://schemas.microsoft.com/office/drawing/2014/main" id="{B0CDE989-10D2-4938-BCD4-F4C7062813E4}"/>
              </a:ext>
            </a:extLst>
          </p:cNvPr>
          <p:cNvSpPr>
            <a:spLocks noGrp="1"/>
          </p:cNvSpPr>
          <p:nvPr>
            <p:ph type="body" sz="quarter" idx="30" hasCustomPrompt="1"/>
          </p:nvPr>
        </p:nvSpPr>
        <p:spPr>
          <a:xfrm>
            <a:off x="2336393"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2" name="Text Placeholder 18">
            <a:extLst>
              <a:ext uri="{FF2B5EF4-FFF2-40B4-BE49-F238E27FC236}">
                <a16:creationId xmlns:a16="http://schemas.microsoft.com/office/drawing/2014/main" id="{6D33E218-962C-4DAD-A15C-4D53A1ED220B}"/>
              </a:ext>
            </a:extLst>
          </p:cNvPr>
          <p:cNvSpPr>
            <a:spLocks noGrp="1"/>
          </p:cNvSpPr>
          <p:nvPr>
            <p:ph type="body" sz="quarter" idx="31" hasCustomPrompt="1"/>
          </p:nvPr>
        </p:nvSpPr>
        <p:spPr>
          <a:xfrm>
            <a:off x="428447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3" name="Text Placeholder 18">
            <a:extLst>
              <a:ext uri="{FF2B5EF4-FFF2-40B4-BE49-F238E27FC236}">
                <a16:creationId xmlns:a16="http://schemas.microsoft.com/office/drawing/2014/main" id="{DB8C822B-8927-4BD5-BC23-58478D7CCA46}"/>
              </a:ext>
            </a:extLst>
          </p:cNvPr>
          <p:cNvSpPr>
            <a:spLocks noGrp="1"/>
          </p:cNvSpPr>
          <p:nvPr>
            <p:ph type="body" sz="quarter" idx="32" hasCustomPrompt="1"/>
          </p:nvPr>
        </p:nvSpPr>
        <p:spPr>
          <a:xfrm>
            <a:off x="623601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4" name="Text Placeholder 18">
            <a:extLst>
              <a:ext uri="{FF2B5EF4-FFF2-40B4-BE49-F238E27FC236}">
                <a16:creationId xmlns:a16="http://schemas.microsoft.com/office/drawing/2014/main" id="{68C8495B-5E84-48CA-A633-899147746B7C}"/>
              </a:ext>
            </a:extLst>
          </p:cNvPr>
          <p:cNvSpPr>
            <a:spLocks noGrp="1"/>
          </p:cNvSpPr>
          <p:nvPr>
            <p:ph type="body" sz="quarter" idx="33" hasCustomPrompt="1"/>
          </p:nvPr>
        </p:nvSpPr>
        <p:spPr>
          <a:xfrm>
            <a:off x="8187565"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5" name="Text Placeholder 18">
            <a:extLst>
              <a:ext uri="{FF2B5EF4-FFF2-40B4-BE49-F238E27FC236}">
                <a16:creationId xmlns:a16="http://schemas.microsoft.com/office/drawing/2014/main" id="{6620288C-B699-44F1-902A-99B5F9C12692}"/>
              </a:ext>
            </a:extLst>
          </p:cNvPr>
          <p:cNvSpPr>
            <a:spLocks noGrp="1"/>
          </p:cNvSpPr>
          <p:nvPr>
            <p:ph type="body" sz="quarter" idx="34" hasCustomPrompt="1"/>
          </p:nvPr>
        </p:nvSpPr>
        <p:spPr>
          <a:xfrm>
            <a:off x="1013911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6" name="Text Placeholder 18">
            <a:extLst>
              <a:ext uri="{FF2B5EF4-FFF2-40B4-BE49-F238E27FC236}">
                <a16:creationId xmlns:a16="http://schemas.microsoft.com/office/drawing/2014/main" id="{7F39F23E-5457-4025-8200-9DCF267914BF}"/>
              </a:ext>
            </a:extLst>
          </p:cNvPr>
          <p:cNvSpPr>
            <a:spLocks noGrp="1"/>
          </p:cNvSpPr>
          <p:nvPr>
            <p:ph type="body" sz="quarter" idx="35" hasCustomPrompt="1"/>
          </p:nvPr>
        </p:nvSpPr>
        <p:spPr>
          <a:xfrm>
            <a:off x="2336393"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7" name="Text Placeholder 18">
            <a:extLst>
              <a:ext uri="{FF2B5EF4-FFF2-40B4-BE49-F238E27FC236}">
                <a16:creationId xmlns:a16="http://schemas.microsoft.com/office/drawing/2014/main" id="{CDC4DA34-25B4-42E5-82B3-93A11E25FC53}"/>
              </a:ext>
            </a:extLst>
          </p:cNvPr>
          <p:cNvSpPr>
            <a:spLocks noGrp="1"/>
          </p:cNvSpPr>
          <p:nvPr>
            <p:ph type="body" sz="quarter" idx="36" hasCustomPrompt="1"/>
          </p:nvPr>
        </p:nvSpPr>
        <p:spPr>
          <a:xfrm>
            <a:off x="428447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8" name="Text Placeholder 18">
            <a:extLst>
              <a:ext uri="{FF2B5EF4-FFF2-40B4-BE49-F238E27FC236}">
                <a16:creationId xmlns:a16="http://schemas.microsoft.com/office/drawing/2014/main" id="{2CEA894A-846B-4DBC-AC50-5B0FB599C136}"/>
              </a:ext>
            </a:extLst>
          </p:cNvPr>
          <p:cNvSpPr>
            <a:spLocks noGrp="1"/>
          </p:cNvSpPr>
          <p:nvPr>
            <p:ph type="body" sz="quarter" idx="37" hasCustomPrompt="1"/>
          </p:nvPr>
        </p:nvSpPr>
        <p:spPr>
          <a:xfrm>
            <a:off x="623601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9" name="Text Placeholder 18">
            <a:extLst>
              <a:ext uri="{FF2B5EF4-FFF2-40B4-BE49-F238E27FC236}">
                <a16:creationId xmlns:a16="http://schemas.microsoft.com/office/drawing/2014/main" id="{01DC45DC-A9EF-4356-92AD-0362EFA972E1}"/>
              </a:ext>
            </a:extLst>
          </p:cNvPr>
          <p:cNvSpPr>
            <a:spLocks noGrp="1"/>
          </p:cNvSpPr>
          <p:nvPr>
            <p:ph type="body" sz="quarter" idx="38" hasCustomPrompt="1"/>
          </p:nvPr>
        </p:nvSpPr>
        <p:spPr>
          <a:xfrm>
            <a:off x="8187565"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50" name="Text Placeholder 18">
            <a:extLst>
              <a:ext uri="{FF2B5EF4-FFF2-40B4-BE49-F238E27FC236}">
                <a16:creationId xmlns:a16="http://schemas.microsoft.com/office/drawing/2014/main" id="{6B432251-E7B9-4C27-BA9F-C6B7CAA21D41}"/>
              </a:ext>
            </a:extLst>
          </p:cNvPr>
          <p:cNvSpPr>
            <a:spLocks noGrp="1"/>
          </p:cNvSpPr>
          <p:nvPr>
            <p:ph type="body" sz="quarter" idx="39" hasCustomPrompt="1"/>
          </p:nvPr>
        </p:nvSpPr>
        <p:spPr>
          <a:xfrm>
            <a:off x="1013911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75" name="Picture Placeholder 4">
            <a:extLst>
              <a:ext uri="{FF2B5EF4-FFF2-40B4-BE49-F238E27FC236}">
                <a16:creationId xmlns:a16="http://schemas.microsoft.com/office/drawing/2014/main" id="{BBF5A094-EA43-4E44-96CD-6C3474132A8B}"/>
              </a:ext>
            </a:extLst>
          </p:cNvPr>
          <p:cNvSpPr>
            <a:spLocks noGrp="1"/>
          </p:cNvSpPr>
          <p:nvPr>
            <p:ph type="pic" sz="quarter" idx="40"/>
          </p:nvPr>
        </p:nvSpPr>
        <p:spPr>
          <a:xfrm>
            <a:off x="381000"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6" name="Picture Placeholder 4">
            <a:extLst>
              <a:ext uri="{FF2B5EF4-FFF2-40B4-BE49-F238E27FC236}">
                <a16:creationId xmlns:a16="http://schemas.microsoft.com/office/drawing/2014/main" id="{22505DF2-90DF-44CC-97A2-D36213AF32A0}"/>
              </a:ext>
            </a:extLst>
          </p:cNvPr>
          <p:cNvSpPr>
            <a:spLocks noGrp="1"/>
          </p:cNvSpPr>
          <p:nvPr>
            <p:ph type="pic" sz="quarter" idx="41"/>
          </p:nvPr>
        </p:nvSpPr>
        <p:spPr>
          <a:xfrm>
            <a:off x="2332547"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7" name="Picture Placeholder 4">
            <a:extLst>
              <a:ext uri="{FF2B5EF4-FFF2-40B4-BE49-F238E27FC236}">
                <a16:creationId xmlns:a16="http://schemas.microsoft.com/office/drawing/2014/main" id="{2EA1C2AF-DFDC-4B7C-BFBC-07F57356138C}"/>
              </a:ext>
            </a:extLst>
          </p:cNvPr>
          <p:cNvSpPr>
            <a:spLocks noGrp="1"/>
          </p:cNvSpPr>
          <p:nvPr>
            <p:ph type="pic" sz="quarter" idx="42"/>
          </p:nvPr>
        </p:nvSpPr>
        <p:spPr>
          <a:xfrm>
            <a:off x="428409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8" name="Picture Placeholder 4">
            <a:extLst>
              <a:ext uri="{FF2B5EF4-FFF2-40B4-BE49-F238E27FC236}">
                <a16:creationId xmlns:a16="http://schemas.microsoft.com/office/drawing/2014/main" id="{D5C5843D-D698-43B6-ABB6-B9F27B182EF0}"/>
              </a:ext>
            </a:extLst>
          </p:cNvPr>
          <p:cNvSpPr>
            <a:spLocks noGrp="1"/>
          </p:cNvSpPr>
          <p:nvPr>
            <p:ph type="pic" sz="quarter" idx="43"/>
          </p:nvPr>
        </p:nvSpPr>
        <p:spPr>
          <a:xfrm>
            <a:off x="6235641"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9" name="Picture Placeholder 4">
            <a:extLst>
              <a:ext uri="{FF2B5EF4-FFF2-40B4-BE49-F238E27FC236}">
                <a16:creationId xmlns:a16="http://schemas.microsoft.com/office/drawing/2014/main" id="{58501016-1C45-4B09-8796-AA5402991F2F}"/>
              </a:ext>
            </a:extLst>
          </p:cNvPr>
          <p:cNvSpPr>
            <a:spLocks noGrp="1"/>
          </p:cNvSpPr>
          <p:nvPr>
            <p:ph type="pic" sz="quarter" idx="44"/>
          </p:nvPr>
        </p:nvSpPr>
        <p:spPr>
          <a:xfrm>
            <a:off x="8187188"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1" name="Text Placeholder 18">
            <a:extLst>
              <a:ext uri="{FF2B5EF4-FFF2-40B4-BE49-F238E27FC236}">
                <a16:creationId xmlns:a16="http://schemas.microsoft.com/office/drawing/2014/main" id="{0DFDDD51-B3E6-46B6-B91E-9AE73119E41F}"/>
              </a:ext>
            </a:extLst>
          </p:cNvPr>
          <p:cNvSpPr>
            <a:spLocks noGrp="1"/>
          </p:cNvSpPr>
          <p:nvPr>
            <p:ph type="body" sz="quarter" idx="45" hasCustomPrompt="1"/>
          </p:nvPr>
        </p:nvSpPr>
        <p:spPr>
          <a:xfrm>
            <a:off x="38175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82" name="Text Placeholder 18">
            <a:extLst>
              <a:ext uri="{FF2B5EF4-FFF2-40B4-BE49-F238E27FC236}">
                <a16:creationId xmlns:a16="http://schemas.microsoft.com/office/drawing/2014/main" id="{B1ECAE5B-08EA-40DE-A39C-54BD83C530E9}"/>
              </a:ext>
            </a:extLst>
          </p:cNvPr>
          <p:cNvSpPr>
            <a:spLocks noGrp="1"/>
          </p:cNvSpPr>
          <p:nvPr>
            <p:ph type="body" sz="quarter" idx="46" hasCustomPrompt="1"/>
          </p:nvPr>
        </p:nvSpPr>
        <p:spPr>
          <a:xfrm>
            <a:off x="38175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83" name="Picture Placeholder 4">
            <a:extLst>
              <a:ext uri="{FF2B5EF4-FFF2-40B4-BE49-F238E27FC236}">
                <a16:creationId xmlns:a16="http://schemas.microsoft.com/office/drawing/2014/main" id="{470F3C2F-24F4-43D9-8584-6F908CD03852}"/>
              </a:ext>
            </a:extLst>
          </p:cNvPr>
          <p:cNvSpPr>
            <a:spLocks noGrp="1"/>
          </p:cNvSpPr>
          <p:nvPr>
            <p:ph type="pic" sz="quarter" idx="47"/>
          </p:nvPr>
        </p:nvSpPr>
        <p:spPr>
          <a:xfrm>
            <a:off x="1013873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9" name="Text Placeholder 18">
            <a:extLst>
              <a:ext uri="{FF2B5EF4-FFF2-40B4-BE49-F238E27FC236}">
                <a16:creationId xmlns:a16="http://schemas.microsoft.com/office/drawing/2014/main" id="{D0376FB2-EC0B-4535-96EB-CB81DCB3CA27}"/>
              </a:ext>
            </a:extLst>
          </p:cNvPr>
          <p:cNvSpPr>
            <a:spLocks noGrp="1"/>
          </p:cNvSpPr>
          <p:nvPr>
            <p:ph type="body" sz="quarter" idx="48" hasCustomPrompt="1"/>
          </p:nvPr>
        </p:nvSpPr>
        <p:spPr>
          <a:xfrm>
            <a:off x="2336393"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0" name="Text Placeholder 18">
            <a:extLst>
              <a:ext uri="{FF2B5EF4-FFF2-40B4-BE49-F238E27FC236}">
                <a16:creationId xmlns:a16="http://schemas.microsoft.com/office/drawing/2014/main" id="{6B4C7AF3-E97D-4E58-9EEA-3BC797639049}"/>
              </a:ext>
            </a:extLst>
          </p:cNvPr>
          <p:cNvSpPr>
            <a:spLocks noGrp="1"/>
          </p:cNvSpPr>
          <p:nvPr>
            <p:ph type="body" sz="quarter" idx="49" hasCustomPrompt="1"/>
          </p:nvPr>
        </p:nvSpPr>
        <p:spPr>
          <a:xfrm>
            <a:off x="428447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1" name="Text Placeholder 18">
            <a:extLst>
              <a:ext uri="{FF2B5EF4-FFF2-40B4-BE49-F238E27FC236}">
                <a16:creationId xmlns:a16="http://schemas.microsoft.com/office/drawing/2014/main" id="{DFF6C7BA-EE07-42C9-8C64-2187E0777D70}"/>
              </a:ext>
            </a:extLst>
          </p:cNvPr>
          <p:cNvSpPr>
            <a:spLocks noGrp="1"/>
          </p:cNvSpPr>
          <p:nvPr>
            <p:ph type="body" sz="quarter" idx="50" hasCustomPrompt="1"/>
          </p:nvPr>
        </p:nvSpPr>
        <p:spPr>
          <a:xfrm>
            <a:off x="623601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2" name="Text Placeholder 18">
            <a:extLst>
              <a:ext uri="{FF2B5EF4-FFF2-40B4-BE49-F238E27FC236}">
                <a16:creationId xmlns:a16="http://schemas.microsoft.com/office/drawing/2014/main" id="{07E28D6F-6092-43D9-8714-80D6C73C610B}"/>
              </a:ext>
            </a:extLst>
          </p:cNvPr>
          <p:cNvSpPr>
            <a:spLocks noGrp="1"/>
          </p:cNvSpPr>
          <p:nvPr>
            <p:ph type="body" sz="quarter" idx="51" hasCustomPrompt="1"/>
          </p:nvPr>
        </p:nvSpPr>
        <p:spPr>
          <a:xfrm>
            <a:off x="8187565"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3" name="Text Placeholder 18">
            <a:extLst>
              <a:ext uri="{FF2B5EF4-FFF2-40B4-BE49-F238E27FC236}">
                <a16:creationId xmlns:a16="http://schemas.microsoft.com/office/drawing/2014/main" id="{2FFDB61B-B753-46DE-83F0-1C3637288BF7}"/>
              </a:ext>
            </a:extLst>
          </p:cNvPr>
          <p:cNvSpPr>
            <a:spLocks noGrp="1"/>
          </p:cNvSpPr>
          <p:nvPr>
            <p:ph type="body" sz="quarter" idx="52" hasCustomPrompt="1"/>
          </p:nvPr>
        </p:nvSpPr>
        <p:spPr>
          <a:xfrm>
            <a:off x="1013911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4" name="Text Placeholder 18">
            <a:extLst>
              <a:ext uri="{FF2B5EF4-FFF2-40B4-BE49-F238E27FC236}">
                <a16:creationId xmlns:a16="http://schemas.microsoft.com/office/drawing/2014/main" id="{8D2E891C-532D-4119-8670-3BEC600C36DC}"/>
              </a:ext>
            </a:extLst>
          </p:cNvPr>
          <p:cNvSpPr>
            <a:spLocks noGrp="1"/>
          </p:cNvSpPr>
          <p:nvPr>
            <p:ph type="body" sz="quarter" idx="53" hasCustomPrompt="1"/>
          </p:nvPr>
        </p:nvSpPr>
        <p:spPr>
          <a:xfrm>
            <a:off x="2336393"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5" name="Text Placeholder 18">
            <a:extLst>
              <a:ext uri="{FF2B5EF4-FFF2-40B4-BE49-F238E27FC236}">
                <a16:creationId xmlns:a16="http://schemas.microsoft.com/office/drawing/2014/main" id="{6856F5CA-5435-4721-B44A-B2C58E2776A6}"/>
              </a:ext>
            </a:extLst>
          </p:cNvPr>
          <p:cNvSpPr>
            <a:spLocks noGrp="1"/>
          </p:cNvSpPr>
          <p:nvPr>
            <p:ph type="body" sz="quarter" idx="54" hasCustomPrompt="1"/>
          </p:nvPr>
        </p:nvSpPr>
        <p:spPr>
          <a:xfrm>
            <a:off x="428447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6" name="Text Placeholder 18">
            <a:extLst>
              <a:ext uri="{FF2B5EF4-FFF2-40B4-BE49-F238E27FC236}">
                <a16:creationId xmlns:a16="http://schemas.microsoft.com/office/drawing/2014/main" id="{9B11DBD6-7413-4761-BD6F-B96A3A6F3109}"/>
              </a:ext>
            </a:extLst>
          </p:cNvPr>
          <p:cNvSpPr>
            <a:spLocks noGrp="1"/>
          </p:cNvSpPr>
          <p:nvPr>
            <p:ph type="body" sz="quarter" idx="55" hasCustomPrompt="1"/>
          </p:nvPr>
        </p:nvSpPr>
        <p:spPr>
          <a:xfrm>
            <a:off x="623601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7" name="Text Placeholder 18">
            <a:extLst>
              <a:ext uri="{FF2B5EF4-FFF2-40B4-BE49-F238E27FC236}">
                <a16:creationId xmlns:a16="http://schemas.microsoft.com/office/drawing/2014/main" id="{22A73A65-88DD-42EF-A47D-43A9D1DA5B97}"/>
              </a:ext>
            </a:extLst>
          </p:cNvPr>
          <p:cNvSpPr>
            <a:spLocks noGrp="1"/>
          </p:cNvSpPr>
          <p:nvPr>
            <p:ph type="body" sz="quarter" idx="56" hasCustomPrompt="1"/>
          </p:nvPr>
        </p:nvSpPr>
        <p:spPr>
          <a:xfrm>
            <a:off x="8187565"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8" name="Text Placeholder 18">
            <a:extLst>
              <a:ext uri="{FF2B5EF4-FFF2-40B4-BE49-F238E27FC236}">
                <a16:creationId xmlns:a16="http://schemas.microsoft.com/office/drawing/2014/main" id="{335142EF-6A8E-4680-B035-78CD1AC66BC3}"/>
              </a:ext>
            </a:extLst>
          </p:cNvPr>
          <p:cNvSpPr>
            <a:spLocks noGrp="1"/>
          </p:cNvSpPr>
          <p:nvPr>
            <p:ph type="body" sz="quarter" idx="57" hasCustomPrompt="1"/>
          </p:nvPr>
        </p:nvSpPr>
        <p:spPr>
          <a:xfrm>
            <a:off x="1013911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99" name="Straight Connector 98">
            <a:extLst>
              <a:ext uri="{FF2B5EF4-FFF2-40B4-BE49-F238E27FC236}">
                <a16:creationId xmlns:a16="http://schemas.microsoft.com/office/drawing/2014/main" id="{09D7ED6E-8458-4133-B25C-4CBAF700D25E}"/>
              </a:ext>
            </a:extLst>
          </p:cNvPr>
          <p:cNvCxnSpPr>
            <a:cxnSpLocks/>
          </p:cNvCxnSpPr>
          <p:nvPr userDrawn="1"/>
        </p:nvCxnSpPr>
        <p:spPr>
          <a:xfrm>
            <a:off x="381000"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194BED3-6701-47C2-B1FD-F0131A2E75C5}"/>
              </a:ext>
            </a:extLst>
          </p:cNvPr>
          <p:cNvCxnSpPr>
            <a:cxnSpLocks/>
          </p:cNvCxnSpPr>
          <p:nvPr userDrawn="1"/>
        </p:nvCxnSpPr>
        <p:spPr>
          <a:xfrm>
            <a:off x="2331461"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4C23FCA-A0D7-41A2-A2FB-CDB6B8FC63CB}"/>
              </a:ext>
            </a:extLst>
          </p:cNvPr>
          <p:cNvCxnSpPr>
            <a:cxnSpLocks/>
          </p:cNvCxnSpPr>
          <p:nvPr userDrawn="1"/>
        </p:nvCxnSpPr>
        <p:spPr>
          <a:xfrm>
            <a:off x="428300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25F3321-4DB0-43FD-8CFC-02D09007B362}"/>
              </a:ext>
            </a:extLst>
          </p:cNvPr>
          <p:cNvCxnSpPr>
            <a:cxnSpLocks/>
          </p:cNvCxnSpPr>
          <p:nvPr userDrawn="1"/>
        </p:nvCxnSpPr>
        <p:spPr>
          <a:xfrm>
            <a:off x="6234555"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BFC319E-5796-4E60-AD50-51BFB6820B8D}"/>
              </a:ext>
            </a:extLst>
          </p:cNvPr>
          <p:cNvCxnSpPr>
            <a:cxnSpLocks/>
          </p:cNvCxnSpPr>
          <p:nvPr userDrawn="1"/>
        </p:nvCxnSpPr>
        <p:spPr>
          <a:xfrm>
            <a:off x="8186102"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38D850E-4F17-4C7C-A69D-560AC05F33B6}"/>
              </a:ext>
            </a:extLst>
          </p:cNvPr>
          <p:cNvCxnSpPr>
            <a:cxnSpLocks/>
          </p:cNvCxnSpPr>
          <p:nvPr userDrawn="1"/>
        </p:nvCxnSpPr>
        <p:spPr>
          <a:xfrm>
            <a:off x="1013764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80DF329-125D-4CC2-BBA2-EA246711CB58}"/>
              </a:ext>
            </a:extLst>
          </p:cNvPr>
          <p:cNvCxnSpPr>
            <a:cxnSpLocks/>
          </p:cNvCxnSpPr>
          <p:nvPr userDrawn="1"/>
        </p:nvCxnSpPr>
        <p:spPr>
          <a:xfrm>
            <a:off x="381000"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DAF24F6-CD50-4412-9EED-A94047F94E18}"/>
              </a:ext>
            </a:extLst>
          </p:cNvPr>
          <p:cNvCxnSpPr>
            <a:cxnSpLocks/>
          </p:cNvCxnSpPr>
          <p:nvPr userDrawn="1"/>
        </p:nvCxnSpPr>
        <p:spPr>
          <a:xfrm>
            <a:off x="2331461"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2A524FC-C50C-47D9-865F-A07E99E80C7C}"/>
              </a:ext>
            </a:extLst>
          </p:cNvPr>
          <p:cNvCxnSpPr>
            <a:cxnSpLocks/>
          </p:cNvCxnSpPr>
          <p:nvPr userDrawn="1"/>
        </p:nvCxnSpPr>
        <p:spPr>
          <a:xfrm>
            <a:off x="428300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2CBA07F-04FF-4B61-95C7-77E5F0AF34B7}"/>
              </a:ext>
            </a:extLst>
          </p:cNvPr>
          <p:cNvCxnSpPr>
            <a:cxnSpLocks/>
          </p:cNvCxnSpPr>
          <p:nvPr userDrawn="1"/>
        </p:nvCxnSpPr>
        <p:spPr>
          <a:xfrm>
            <a:off x="6234555"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CA51649-F451-42FE-AFF9-85E5C8EF4A6A}"/>
              </a:ext>
            </a:extLst>
          </p:cNvPr>
          <p:cNvCxnSpPr>
            <a:cxnSpLocks/>
          </p:cNvCxnSpPr>
          <p:nvPr userDrawn="1"/>
        </p:nvCxnSpPr>
        <p:spPr>
          <a:xfrm>
            <a:off x="8186102"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024DF6-4254-40FA-B5BA-0683ACE870BD}"/>
              </a:ext>
            </a:extLst>
          </p:cNvPr>
          <p:cNvCxnSpPr>
            <a:cxnSpLocks/>
          </p:cNvCxnSpPr>
          <p:nvPr userDrawn="1"/>
        </p:nvCxnSpPr>
        <p:spPr>
          <a:xfrm>
            <a:off x="1013764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B291A03-0B8B-40F9-AA17-16514CF563A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724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k Content-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4604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k Content- Just Header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132840BC-21B0-499A-9D86-D5011E0AF95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762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k Content- General U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CF972857-5763-4F0E-B21A-08ABDB2203C3}"/>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k Content- Copy/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DDB53E48-9D7F-46FA-8CB9-FEE43C12851B}"/>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Chart Placeholder 7">
            <a:extLst>
              <a:ext uri="{FF2B5EF4-FFF2-40B4-BE49-F238E27FC236}">
                <a16:creationId xmlns:a16="http://schemas.microsoft.com/office/drawing/2014/main" id="{F7E7C804-CEFA-4DE8-9C89-DEAE5091E930}"/>
              </a:ext>
            </a:extLst>
          </p:cNvPr>
          <p:cNvSpPr>
            <a:spLocks noGrp="1"/>
          </p:cNvSpPr>
          <p:nvPr>
            <p:ph type="chart" sz="quarter" idx="13"/>
          </p:nvPr>
        </p:nvSpPr>
        <p:spPr>
          <a:xfrm>
            <a:off x="6232525" y="1828800"/>
            <a:ext cx="5578475" cy="4724400"/>
          </a:xfrm>
        </p:spPr>
        <p:txBody>
          <a:bodyPr tIns="731520" anchor="ctr">
            <a:normAutofit/>
          </a:bodyPr>
          <a:lstStyle>
            <a:lvl1pPr marL="0" indent="0" algn="ctr">
              <a:buNone/>
              <a:defRPr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6" name="Straight Connector 5">
            <a:extLst>
              <a:ext uri="{FF2B5EF4-FFF2-40B4-BE49-F238E27FC236}">
                <a16:creationId xmlns:a16="http://schemas.microsoft.com/office/drawing/2014/main" id="{4801C81A-9DB7-4A53-B891-D7A512A4945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968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k Content- 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5" name="Text Placeholder 5">
            <a:extLst>
              <a:ext uri="{FF2B5EF4-FFF2-40B4-BE49-F238E27FC236}">
                <a16:creationId xmlns:a16="http://schemas.microsoft.com/office/drawing/2014/main" id="{BE7D228D-40A8-4030-8771-94DCA74ADA69}"/>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8BF46CD4-BB63-42F7-82BC-66C492FC540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612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k Content- Chart + Sta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Text Placeholder 5">
            <a:extLst>
              <a:ext uri="{FF2B5EF4-FFF2-40B4-BE49-F238E27FC236}">
                <a16:creationId xmlns:a16="http://schemas.microsoft.com/office/drawing/2014/main" id="{C7A625B0-9468-4C9F-A92D-C12FBA67B2FD}"/>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9" name="Straight Connector 8">
            <a:extLst>
              <a:ext uri="{FF2B5EF4-FFF2-40B4-BE49-F238E27FC236}">
                <a16:creationId xmlns:a16="http://schemas.microsoft.com/office/drawing/2014/main" id="{524FA242-4BC7-483D-9A03-8DEC35CCA375}"/>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6461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k Content- 2 Char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7" name="Text Placeholder 5">
            <a:extLst>
              <a:ext uri="{FF2B5EF4-FFF2-40B4-BE49-F238E27FC236}">
                <a16:creationId xmlns:a16="http://schemas.microsoft.com/office/drawing/2014/main" id="{3EDF1CDA-17D8-4D84-88B8-124BF6AF2A16}"/>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6A31FFAC-FA0E-417B-843C-F8ED477889F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605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ctr">
              <a:buNone/>
              <a:defRPr sz="1200">
                <a:solidFill>
                  <a:schemeClr val="bg1"/>
                </a:solidFill>
              </a:defRPr>
            </a:lvl1pPr>
          </a:lstStyle>
          <a:p>
            <a:r>
              <a:rPr lang="en-GB"/>
              <a:t>Click here and insert picture via Templafy</a:t>
            </a:r>
          </a:p>
        </p:txBody>
      </p:sp>
      <p:sp>
        <p:nvSpPr>
          <p:cNvPr id="2" name="Title 1"/>
          <p:cNvSpPr>
            <a:spLocks noGrp="1"/>
          </p:cNvSpPr>
          <p:nvPr>
            <p:ph type="ctrTitle" hasCustomPrompt="1"/>
          </p:nvPr>
        </p:nvSpPr>
        <p:spPr>
          <a:xfrm>
            <a:off x="500063" y="2492375"/>
            <a:ext cx="5595937"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0" name="Logo Placeholder 9"/>
          <p:cNvSpPr>
            <a:spLocks noGrp="1"/>
          </p:cNvSpPr>
          <p:nvPr>
            <p:ph type="body" sz="quarter" idx="14" hasCustomPrompt="1"/>
          </p:nvPr>
        </p:nvSpPr>
        <p:spPr>
          <a:xfrm>
            <a:off x="9784233" y="6057019"/>
            <a:ext cx="1905001" cy="426384"/>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6494976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tx1"/>
                </a:solidFill>
              </a:defRPr>
            </a:lvl1pPr>
          </a:lstStyle>
          <a:p>
            <a:r>
              <a:rPr lang="en-GB"/>
              <a:t>Click to add title</a:t>
            </a:r>
          </a:p>
        </p:txBody>
      </p:sp>
      <p:sp>
        <p:nvSpPr>
          <p:cNvPr id="8" name="Picture Placeholder 7"/>
          <p:cNvSpPr>
            <a:spLocks noGrp="1"/>
          </p:cNvSpPr>
          <p:nvPr>
            <p:ph type="pic" sz="quarter" idx="13" hasCustomPrompt="1"/>
          </p:nvPr>
        </p:nvSpPr>
        <p:spPr>
          <a:xfrm>
            <a:off x="6218238" y="492125"/>
            <a:ext cx="5472112" cy="5145088"/>
          </a:xfrm>
          <a:noFill/>
        </p:spPr>
        <p:txBody>
          <a:bodyPr lIns="144000" tIns="108000"/>
          <a:lstStyle>
            <a:lvl1pPr marL="0" indent="0" algn="ctr">
              <a:buNone/>
              <a:defRPr sz="1200">
                <a:solidFill>
                  <a:schemeClr val="tx1"/>
                </a:solidFill>
              </a:defRPr>
            </a:lvl1pPr>
          </a:lstStyle>
          <a:p>
            <a:r>
              <a:rPr lang="en-GB"/>
              <a:t>Click here and insert picture via Templafy</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tx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tx1"/>
                </a:solidFill>
              </a:defRPr>
            </a:lvl1pPr>
          </a:lstStyle>
          <a:p>
            <a:r>
              <a:rPr lang="en-US"/>
              <a:t>September 20, 2022</a:t>
            </a:r>
            <a:endParaRPr lang="en-GB"/>
          </a:p>
        </p:txBody>
      </p:sp>
      <p:pic>
        <p:nvPicPr>
          <p:cNvPr id="22" name="Picture 21">
            <a:extLst>
              <a:ext uri="{FF2B5EF4-FFF2-40B4-BE49-F238E27FC236}">
                <a16:creationId xmlns:a16="http://schemas.microsoft.com/office/drawing/2014/main" id="{9A7553E4-9495-4C62-83B3-76F11C412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5000" cy="425604"/>
          </a:xfrm>
          <a:prstGeom prst="rect">
            <a:avLst/>
          </a:prstGeom>
        </p:spPr>
      </p:pic>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7727064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8940"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0997"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pic>
        <p:nvPicPr>
          <p:cNvPr id="9" name="Logo">
            <a:extLst>
              <a:ext uri="{FF2B5EF4-FFF2-40B4-BE49-F238E27FC236}">
                <a16:creationId xmlns:a16="http://schemas.microsoft.com/office/drawing/2014/main" id="{7048F7A2-A910-4758-AA3D-CD67AF0CD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4400" cy="425470"/>
          </a:xfrm>
          <a:prstGeom prst="rect">
            <a:avLst/>
          </a:prstGeom>
        </p:spPr>
      </p:pic>
    </p:spTree>
    <p:extLst>
      <p:ext uri="{BB962C8B-B14F-4D97-AF65-F5344CB8AC3E}">
        <p14:creationId xmlns:p14="http://schemas.microsoft.com/office/powerpoint/2010/main" val="42660241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genda 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bg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0"/>
            <a:ext cx="954087"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0"/>
            <a:ext cx="4546601"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bg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bg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bg1"/>
                </a:solidFill>
              </a:defRPr>
            </a:lvl1pPr>
          </a:lstStyle>
          <a:p>
            <a:fld id="{43A204BC-C5BA-4EF4-ABC8-D45123A0C528}" type="slidenum">
              <a:rPr lang="en-GB" smtClean="0"/>
              <a:pPr/>
              <a:t>‹#›</a:t>
            </a:fld>
            <a:endParaRPr lang="en-GB"/>
          </a:p>
        </p:txBody>
      </p:sp>
      <p:pic>
        <p:nvPicPr>
          <p:cNvPr id="11" name="Picture 10">
            <a:extLst>
              <a:ext uri="{FF2B5EF4-FFF2-40B4-BE49-F238E27FC236}">
                <a16:creationId xmlns:a16="http://schemas.microsoft.com/office/drawing/2014/main" id="{11D98D28-9108-4EC2-92D0-619C856BF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663213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tx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1"/>
            <a:ext cx="954087"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1"/>
            <a:ext cx="4546601"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tx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tx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tx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tx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3915079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troducti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6334-9261-4B58-9174-1059920D6CE0}"/>
              </a:ext>
            </a:extLst>
          </p:cNvPr>
          <p:cNvSpPr>
            <a:spLocks noGrp="1"/>
          </p:cNvSpPr>
          <p:nvPr>
            <p:ph type="title" hasCustomPrompt="1"/>
          </p:nvPr>
        </p:nvSpPr>
        <p:spPr>
          <a:xfrm>
            <a:off x="500400" y="501649"/>
            <a:ext cx="5484476" cy="1990726"/>
          </a:xfrm>
        </p:spPr>
        <p:txBody>
          <a:bodyPr/>
          <a:lstStyle>
            <a:lvl1pPr marL="0" indent="0">
              <a:buFontTx/>
              <a:buNone/>
              <a:tabLst>
                <a:tab pos="936000" algn="l"/>
              </a:tabLst>
              <a:defRPr sz="4000"/>
            </a:lvl1pPr>
          </a:lstStyle>
          <a:p>
            <a:r>
              <a:rPr lang="en-GB" noProof="0"/>
              <a:t>Click to add title, tab for first line indent</a:t>
            </a:r>
            <a:endParaRPr lang="en-GB"/>
          </a:p>
        </p:txBody>
      </p:sp>
      <p:sp>
        <p:nvSpPr>
          <p:cNvPr id="3" name="Footer Placeholder 2">
            <a:extLst>
              <a:ext uri="{FF2B5EF4-FFF2-40B4-BE49-F238E27FC236}">
                <a16:creationId xmlns:a16="http://schemas.microsoft.com/office/drawing/2014/main" id="{B097E6BB-0526-4ECF-A7B6-F012FA93D06B}"/>
              </a:ext>
            </a:extLst>
          </p:cNvPr>
          <p:cNvSpPr>
            <a:spLocks noGrp="1"/>
          </p:cNvSpPr>
          <p:nvPr>
            <p:ph type="ftr" sz="quarter" idx="10"/>
          </p:nvPr>
        </p:nvSpPr>
        <p:spPr/>
        <p:txBody>
          <a:bodyPr/>
          <a:lstStyle/>
          <a:p>
            <a:r>
              <a:rPr lang="it-IT"/>
              <a:t>Carlo Bertani, Maersk, Inland Decarbonization Lead</a:t>
            </a:r>
            <a:endParaRPr lang="en-GB"/>
          </a:p>
        </p:txBody>
      </p:sp>
      <p:sp>
        <p:nvSpPr>
          <p:cNvPr id="4" name="Slide Number Placeholder 3">
            <a:extLst>
              <a:ext uri="{FF2B5EF4-FFF2-40B4-BE49-F238E27FC236}">
                <a16:creationId xmlns:a16="http://schemas.microsoft.com/office/drawing/2014/main" id="{08AE9849-36F9-4EC3-BE81-D2FC41D399AC}"/>
              </a:ext>
            </a:extLst>
          </p:cNvPr>
          <p:cNvSpPr>
            <a:spLocks noGrp="1"/>
          </p:cNvSpPr>
          <p:nvPr>
            <p:ph type="sldNum" sz="quarter" idx="11"/>
          </p:nvPr>
        </p:nvSpPr>
        <p:spPr/>
        <p:txBody>
          <a:bodyPr/>
          <a:lstStyle/>
          <a:p>
            <a:fld id="{43A204BC-C5BA-4EF4-ABC8-D45123A0C528}" type="slidenum">
              <a:rPr lang="en-GB" smtClean="0"/>
              <a:pPr/>
              <a:t>‹#›</a:t>
            </a:fld>
            <a:endParaRPr lang="en-GB"/>
          </a:p>
        </p:txBody>
      </p:sp>
      <p:sp>
        <p:nvSpPr>
          <p:cNvPr id="5" name="Date Placeholder 4">
            <a:extLst>
              <a:ext uri="{FF2B5EF4-FFF2-40B4-BE49-F238E27FC236}">
                <a16:creationId xmlns:a16="http://schemas.microsoft.com/office/drawing/2014/main" id="{2ECB67E9-4625-4D5C-A0BB-D895986FA297}"/>
              </a:ext>
            </a:extLst>
          </p:cNvPr>
          <p:cNvSpPr>
            <a:spLocks noGrp="1"/>
          </p:cNvSpPr>
          <p:nvPr>
            <p:ph type="dt" sz="half" idx="12"/>
          </p:nvPr>
        </p:nvSpPr>
        <p:spPr/>
        <p:txBody>
          <a:bodyPr/>
          <a:lstStyle/>
          <a:p>
            <a:r>
              <a:rPr lang="en-US"/>
              <a:t>September 20, 2022</a:t>
            </a:r>
            <a:endParaRPr lang="en-GB"/>
          </a:p>
        </p:txBody>
      </p:sp>
      <p:sp>
        <p:nvSpPr>
          <p:cNvPr id="9" name="Text Placeholder 8">
            <a:extLst>
              <a:ext uri="{FF2B5EF4-FFF2-40B4-BE49-F238E27FC236}">
                <a16:creationId xmlns:a16="http://schemas.microsoft.com/office/drawing/2014/main" id="{6CBAD38D-0859-4790-A878-F926B90F35CB}"/>
              </a:ext>
            </a:extLst>
          </p:cNvPr>
          <p:cNvSpPr>
            <a:spLocks noGrp="1"/>
          </p:cNvSpPr>
          <p:nvPr>
            <p:ph type="body" sz="quarter" idx="13"/>
          </p:nvPr>
        </p:nvSpPr>
        <p:spPr>
          <a:xfrm>
            <a:off x="4314825" y="3521075"/>
            <a:ext cx="7375525" cy="2116138"/>
          </a:xfrm>
        </p:spPr>
        <p:txBody>
          <a:bodyPr/>
          <a:lstStyle>
            <a:lvl1pPr marL="0" indent="0">
              <a:spcAft>
                <a:spcPts val="0"/>
              </a:spcAft>
              <a:buFont typeface="Arial" panose="020B0604020202020204" pitchFamily="34" charset="0"/>
              <a:buChar char="​"/>
              <a:defRPr sz="2400">
                <a:latin typeface="+mj-lt"/>
              </a:defRPr>
            </a:lvl1pPr>
            <a:lvl2pPr marL="0" indent="0">
              <a:spcBef>
                <a:spcPts val="0"/>
              </a:spcBef>
              <a:spcAft>
                <a:spcPts val="0"/>
              </a:spcAft>
              <a:buFont typeface="Arial" panose="020B0604020202020204" pitchFamily="34" charset="0"/>
              <a:buChar char="​"/>
              <a:defRPr sz="2400">
                <a:solidFill>
                  <a:schemeClr val="accent1"/>
                </a:solidFill>
                <a:latin typeface="+mj-lt"/>
              </a:defRPr>
            </a:lvl2pPr>
            <a:lvl3pPr marL="180000" indent="-180000">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9470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30925365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88700"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1943100"/>
            <a:ext cx="3560763" cy="369411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2961292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971745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100"/>
            <a:ext cx="35782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14825" y="1943100"/>
            <a:ext cx="73755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9478638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1"/>
            <a:ext cx="6675437" cy="14859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
        <p:nvSpPr>
          <p:cNvPr id="10" name="Content Placeholder 2">
            <a:extLst>
              <a:ext uri="{FF2B5EF4-FFF2-40B4-BE49-F238E27FC236}">
                <a16:creationId xmlns:a16="http://schemas.microsoft.com/office/drawing/2014/main" id="{CA9E8C0B-1C97-4D16-9DD8-EB4FE101D0F5}"/>
              </a:ext>
            </a:extLst>
          </p:cNvPr>
          <p:cNvSpPr>
            <a:spLocks noGrp="1"/>
          </p:cNvSpPr>
          <p:nvPr>
            <p:ph sz="quarter" idx="18" hasCustomPrompt="1"/>
          </p:nvPr>
        </p:nvSpPr>
        <p:spPr>
          <a:xfrm>
            <a:off x="493714" y="4070350"/>
            <a:ext cx="6675436" cy="156686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352551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68500"/>
            <a:ext cx="3559175" cy="36694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20394238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ur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2620800"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336073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6219989"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8059DA8A-4391-4F2F-8A22-F32154823E87}"/>
              </a:ext>
            </a:extLst>
          </p:cNvPr>
          <p:cNvSpPr>
            <a:spLocks noGrp="1"/>
          </p:cNvSpPr>
          <p:nvPr>
            <p:ph sz="half" idx="17" hasCustomPrompt="1"/>
          </p:nvPr>
        </p:nvSpPr>
        <p:spPr>
          <a:xfrm>
            <a:off x="906938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000745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ed list with numbers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4" y="412442"/>
            <a:ext cx="11188800" cy="719138"/>
          </a:xfrm>
        </p:spPr>
        <p:txBody>
          <a:bodyPr/>
          <a:lstStyle>
            <a:lvl1pPr>
              <a:defRPr sz="2400"/>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accent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8" y="1943099"/>
            <a:ext cx="9302400" cy="3694113"/>
          </a:xfrm>
        </p:spPr>
        <p:txBody>
          <a:bodyPr/>
          <a:lstStyle>
            <a:lvl1pPr marL="0" indent="0">
              <a:spcAft>
                <a:spcPts val="2400"/>
              </a:spcAft>
              <a:buNone/>
              <a:defRPr lang="en-US" sz="2800" kern="1200" dirty="0" smtClean="0">
                <a:solidFill>
                  <a:schemeClr val="tx1"/>
                </a:solidFill>
                <a:latin typeface="+mj-lt"/>
                <a:ea typeface="+mn-ea"/>
                <a:cs typeface="+mn-cs"/>
              </a:defRPr>
            </a:lvl1pPr>
          </a:lstStyle>
          <a:p>
            <a:pPr lvl="0"/>
            <a:r>
              <a:rPr lang="en-GB" noProof="0"/>
              <a:t>Click to add text</a:t>
            </a:r>
            <a:endParaRPr lang="en-GB"/>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6893536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ulleted list with numbers B">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err="1"/>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9" y="1943099"/>
            <a:ext cx="9301164"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noProof="0"/>
              <a:t>Click to add text</a:t>
            </a:r>
            <a:endParaRPr lang="en-GB"/>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836692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ighlight messag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err="1"/>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323386" y="1943100"/>
            <a:ext cx="6615577" cy="2711450"/>
          </a:xfrm>
        </p:spPr>
        <p:txBody>
          <a:bodyPr/>
          <a:lstStyle>
            <a:lvl1pPr marL="0" indent="0">
              <a:buNone/>
              <a:defRPr lang="en-US" sz="23000" kern="1200" dirty="0" smtClean="0">
                <a:solidFill>
                  <a:schemeClr val="bg1"/>
                </a:solidFill>
                <a:latin typeface="+mj-lt"/>
                <a:ea typeface="+mn-ea"/>
                <a:cs typeface="+mn-cs"/>
              </a:defRPr>
            </a:lvl1pPr>
          </a:lstStyle>
          <a:p>
            <a:pPr lvl="0"/>
            <a:r>
              <a:rPr lang="en-GB"/>
              <a:t>62%</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4314825" y="5084763"/>
            <a:ext cx="7375525" cy="547687"/>
          </a:xfrm>
        </p:spPr>
        <p:txBody>
          <a:bodyPr/>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lang="en-US" sz="3000" i="0" kern="1200" dirty="0" smtClean="0">
                <a:solidFill>
                  <a:schemeClr val="bg1"/>
                </a:solidFill>
                <a:latin typeface="Maersk Text Office Light" panose="00000400000000000000" pitchFamily="2" charset="0"/>
                <a:ea typeface="+mn-ea"/>
                <a:cs typeface="+mn-cs"/>
              </a:defRPr>
            </a:lvl1pPr>
          </a:lstStyle>
          <a:p>
            <a:pPr marL="0" marR="0" lvl="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noProof="0"/>
              <a:t>Click to add </a:t>
            </a:r>
            <a:r>
              <a:rPr lang="en-GB"/>
              <a:t>text</a:t>
            </a:r>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12823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veral text box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6536757-24D6-4CE3-BC82-E594F5B33A4A}"/>
              </a:ext>
            </a:extLst>
          </p:cNvPr>
          <p:cNvSpPr>
            <a:spLocks noGrp="1"/>
          </p:cNvSpPr>
          <p:nvPr>
            <p:ph type="title" hasCustomPrompt="1"/>
          </p:nvPr>
        </p:nvSpPr>
        <p:spPr/>
        <p:txBody>
          <a:bodyPr/>
          <a:lstStyle>
            <a:lvl1pPr>
              <a:defRPr/>
            </a:lvl1pPr>
          </a:lstStyle>
          <a:p>
            <a:r>
              <a:rPr lang="en-US"/>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527716"/>
            <a:ext cx="5484812" cy="1753641"/>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spcBef>
                <a:spcPts val="0"/>
              </a:spcBef>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0350"/>
            <a:ext cx="5484812" cy="1566850"/>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defRPr>
                <a:solidFill>
                  <a:schemeClr val="tx1"/>
                </a:solidFill>
              </a:defRPr>
            </a:lvl3pPr>
            <a:lvl5pPr>
              <a:defRPr>
                <a:solidFill>
                  <a:schemeClr val="tx1"/>
                </a:solidFill>
              </a:defRPr>
            </a:lvl5pPr>
          </a:lstStyle>
          <a:p>
            <a:pPr lvl="0"/>
            <a:r>
              <a:rPr lang="en-GB" noProof="0"/>
              <a:t>Click to add text</a:t>
            </a:r>
          </a:p>
          <a:p>
            <a:pPr lvl="1"/>
            <a:r>
              <a:rPr lang="en-GB" noProof="0"/>
              <a:t>2</a:t>
            </a:r>
          </a:p>
          <a:p>
            <a:pPr lvl="2"/>
            <a:r>
              <a:rPr lang="en-GB" noProof="0"/>
              <a:t>3</a:t>
            </a:r>
          </a:p>
          <a:p>
            <a:pPr lvl="3"/>
            <a:r>
              <a:rPr lang="en-GB" noProof="0"/>
              <a:t>4</a:t>
            </a:r>
          </a:p>
          <a:p>
            <a:pPr lvl="4"/>
            <a:r>
              <a:rPr lang="en-GB" noProof="0"/>
              <a:t>5</a:t>
            </a:r>
          </a:p>
          <a:p>
            <a:pPr lvl="5"/>
            <a:r>
              <a:rPr lang="en-GB" noProof="0"/>
              <a:t>6</a:t>
            </a:r>
            <a:endParaRPr lang="en-GB"/>
          </a:p>
        </p:txBody>
      </p:sp>
      <p:sp>
        <p:nvSpPr>
          <p:cNvPr id="4" name="Content Placeholder 4">
            <a:extLst>
              <a:ext uri="{FF2B5EF4-FFF2-40B4-BE49-F238E27FC236}">
                <a16:creationId xmlns:a16="http://schemas.microsoft.com/office/drawing/2014/main" id="{25700A65-5A8D-4928-8A10-F9DB7E931F98}"/>
              </a:ext>
            </a:extLst>
          </p:cNvPr>
          <p:cNvSpPr>
            <a:spLocks noGrp="1"/>
          </p:cNvSpPr>
          <p:nvPr>
            <p:ph sz="quarter" idx="25" hasCustomPrompt="1"/>
          </p:nvPr>
        </p:nvSpPr>
        <p:spPr>
          <a:xfrm>
            <a:off x="6225806" y="1527717"/>
            <a:ext cx="5467350" cy="2537993"/>
          </a:xfrm>
        </p:spPr>
        <p:txBody>
          <a:bodyPr tIns="72000"/>
          <a:lstStyle>
            <a:lvl1pPr>
              <a:defRPr sz="1100">
                <a:solidFill>
                  <a:schemeClr val="tx1"/>
                </a:solidFill>
              </a:defRPr>
            </a:lvl1pPr>
            <a:lvl2pPr>
              <a:defRPr sz="1100">
                <a:solidFill>
                  <a:schemeClr val="tx1"/>
                </a:solidFill>
              </a:defRPr>
            </a:lvl2pPr>
            <a:lvl3pPr>
              <a:defRPr sz="1100">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3" name="Text Placeholder 5">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6222999" y="4654550"/>
            <a:ext cx="4532313" cy="982663"/>
          </a:xfrm>
        </p:spPr>
        <p:txBody>
          <a:bodyPr tIns="0" numCol="2" spcCol="180000"/>
          <a:lstStyle>
            <a:lvl1pPr marL="0" indent="0">
              <a:spcAft>
                <a:spcPts val="0"/>
              </a:spcAft>
              <a:buClrTx/>
              <a:buFont typeface="Arial" panose="020B0604020202020204" pitchFamily="34" charset="0"/>
              <a:buChar char="​"/>
              <a:defRPr sz="1100" b="1">
                <a:solidFill>
                  <a:schemeClr val="accent1"/>
                </a:solidFill>
              </a:defRPr>
            </a:lvl1pPr>
            <a:lvl2pPr marL="0" indent="0">
              <a:lnSpc>
                <a:spcPct val="110000"/>
              </a:lnSpc>
              <a:spcBef>
                <a:spcPts val="0"/>
              </a:spcBef>
              <a:spcAft>
                <a:spcPts val="0"/>
              </a:spcAft>
              <a:buFont typeface="Arial" panose="020B0604020202020204" pitchFamily="34" charset="0"/>
              <a:buChar char="​"/>
              <a:defRPr sz="1100">
                <a:solidFill>
                  <a:srgbClr val="878787"/>
                </a:solidFill>
              </a:defRPr>
            </a:lvl2pPr>
            <a:lvl3pPr marL="180000">
              <a:lnSpc>
                <a:spcPct val="110000"/>
              </a:lnSpc>
              <a:spcBef>
                <a:spcPts val="0"/>
              </a:spcBef>
              <a:spcAft>
                <a:spcPts val="0"/>
              </a:spcAft>
              <a:defRPr sz="1100">
                <a:solidFill>
                  <a:srgbClr val="878787"/>
                </a:solidFill>
              </a:defRPr>
            </a:lvl3pPr>
          </a:lstStyle>
          <a:p>
            <a:pPr lvl="0"/>
            <a:r>
              <a:rPr lang="en-GB" noProof="0"/>
              <a:t>Click to add text</a:t>
            </a:r>
          </a:p>
          <a:p>
            <a:pPr lvl="1"/>
            <a:r>
              <a:rPr lang="en-GB" noProof="0"/>
              <a:t>1</a:t>
            </a:r>
          </a:p>
          <a:p>
            <a:pPr lvl="2"/>
            <a:r>
              <a:rPr lang="en-GB" noProof="0"/>
              <a:t>2</a:t>
            </a:r>
          </a:p>
          <a:p>
            <a:pPr lvl="3"/>
            <a:r>
              <a:rPr lang="en-GB" noProof="0"/>
              <a:t>3</a:t>
            </a:r>
            <a:endParaRPr lang="en-GB"/>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27" name="Straight Connector 1">
            <a:extLst>
              <a:ext uri="{FF2B5EF4-FFF2-40B4-BE49-F238E27FC236}">
                <a16:creationId xmlns:a16="http://schemas.microsoft.com/office/drawing/2014/main" id="{7096DEC8-77C9-4DD3-9025-ECDC80F2146B}"/>
              </a:ext>
            </a:extLst>
          </p:cNvPr>
          <p:cNvCxnSpPr/>
          <p:nvPr userDrawn="1"/>
        </p:nvCxnSpPr>
        <p:spPr>
          <a:xfrm>
            <a:off x="500064" y="3521075"/>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90E9CF-510E-4225-A3BB-91F013987BD5}"/>
              </a:ext>
            </a:extLst>
          </p:cNvPr>
          <p:cNvCxnSpPr/>
          <p:nvPr userDrawn="1"/>
        </p:nvCxnSpPr>
        <p:spPr>
          <a:xfrm>
            <a:off x="6225806" y="1527717"/>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3">
            <a:extLst>
              <a:ext uri="{FF2B5EF4-FFF2-40B4-BE49-F238E27FC236}">
                <a16:creationId xmlns:a16="http://schemas.microsoft.com/office/drawing/2014/main" id="{CA039D30-14CC-454E-9DA1-C777E3C44776}"/>
              </a:ext>
            </a:extLst>
          </p:cNvPr>
          <p:cNvCxnSpPr/>
          <p:nvPr userDrawn="1"/>
        </p:nvCxnSpPr>
        <p:spPr>
          <a:xfrm>
            <a:off x="6225806" y="4400550"/>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2C382236-11EE-4251-B331-C34A1F0BC3C7}"/>
              </a:ext>
            </a:extLst>
          </p:cNvPr>
          <p:cNvSpPr>
            <a:spLocks noGrp="1"/>
          </p:cNvSpPr>
          <p:nvPr>
            <p:ph type="dt" sz="half" idx="26"/>
          </p:nvPr>
        </p:nvSpPr>
        <p:spPr/>
        <p:txBody>
          <a:bodyPr/>
          <a:lstStyle/>
          <a:p>
            <a:r>
              <a:rPr lang="en-US"/>
              <a:t>September 20, 2022</a:t>
            </a:r>
            <a:endParaRPr lang="en-GB"/>
          </a:p>
        </p:txBody>
      </p:sp>
      <p:sp>
        <p:nvSpPr>
          <p:cNvPr id="6" name="Footer Placeholder 5">
            <a:extLst>
              <a:ext uri="{FF2B5EF4-FFF2-40B4-BE49-F238E27FC236}">
                <a16:creationId xmlns:a16="http://schemas.microsoft.com/office/drawing/2014/main" id="{3662E7F8-5569-4FBF-9D79-FD373EB71C09}"/>
              </a:ext>
            </a:extLst>
          </p:cNvPr>
          <p:cNvSpPr>
            <a:spLocks noGrp="1"/>
          </p:cNvSpPr>
          <p:nvPr>
            <p:ph type="ftr" sz="quarter" idx="27"/>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7D00A7CC-3278-4F1E-AD5C-F27447EEAE98}"/>
              </a:ext>
            </a:extLst>
          </p:cNvPr>
          <p:cNvSpPr>
            <a:spLocks noGrp="1"/>
          </p:cNvSpPr>
          <p:nvPr>
            <p:ph type="sldNum" sz="quarter" idx="28"/>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39210910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picture ">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8131175" y="501650"/>
            <a:ext cx="3559176" cy="5135563"/>
          </a:xfrm>
          <a:noFill/>
          <a:ln>
            <a:noFill/>
          </a:ln>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1">
            <a:extLst>
              <a:ext uri="{FF2B5EF4-FFF2-40B4-BE49-F238E27FC236}">
                <a16:creationId xmlns:a16="http://schemas.microsoft.com/office/drawing/2014/main" id="{E637B88C-6BF1-4846-8D23-5E4678D6149C}"/>
              </a:ext>
            </a:extLst>
          </p:cNvPr>
          <p:cNvSpPr>
            <a:spLocks noGrp="1"/>
          </p:cNvSpPr>
          <p:nvPr>
            <p:ph type="title" hasCustomPrompt="1"/>
          </p:nvPr>
        </p:nvSpPr>
        <p:spPr>
          <a:xfrm>
            <a:off x="500399" y="501649"/>
            <a:ext cx="6676689" cy="930275"/>
          </a:xfrm>
        </p:spPr>
        <p:txBody>
          <a:bodyPr/>
          <a:lstStyle>
            <a:lvl1pPr>
              <a:defRPr/>
            </a:lvl1pPr>
          </a:lstStyle>
          <a:p>
            <a:r>
              <a:rPr lang="en-GB" noProof="0"/>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943100"/>
            <a:ext cx="4530725" cy="1577975"/>
          </a:xfrm>
        </p:spPr>
        <p:txBody>
          <a:bodyPr/>
          <a:lstStyle>
            <a:lvl1pPr>
              <a:defRPr sz="1100">
                <a:solidFill>
                  <a:schemeClr val="tx1"/>
                </a:solidFill>
              </a:defRPr>
            </a:lvl1pPr>
            <a:lvl2pPr marL="0" indent="0">
              <a:spcBef>
                <a:spcPts val="0"/>
              </a:spcBef>
              <a:buFont typeface="Arial" panose="020B0604020202020204" pitchFamily="34" charset="0"/>
              <a:buChar char="​"/>
              <a:defRPr sz="1100" b="1">
                <a:solidFill>
                  <a:schemeClr val="accent1"/>
                </a:solidFill>
              </a:defRPr>
            </a:lvl2pPr>
            <a:lvl3pPr marL="360000">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8099"/>
            <a:ext cx="4532400" cy="230376"/>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rgbClr val="687A86"/>
                </a:solidFill>
              </a:defRPr>
            </a:lvl2pPr>
            <a:lvl3pPr marL="360000">
              <a:defRPr>
                <a:solidFill>
                  <a:srgbClr val="687A86"/>
                </a:solidFill>
              </a:defRPr>
            </a:lvl3pPr>
            <a:lvl5pPr>
              <a:defRPr>
                <a:solidFill>
                  <a:srgbClr val="687A86"/>
                </a:solidFill>
              </a:defRPr>
            </a:lvl5pPr>
          </a:lstStyle>
          <a:p>
            <a:pPr lvl="0"/>
            <a:r>
              <a:rPr lang="en-GB" noProof="0"/>
              <a:t>Click to add text</a:t>
            </a:r>
            <a:endParaRPr lang="en-GB"/>
          </a:p>
        </p:txBody>
      </p:sp>
      <p:sp>
        <p:nvSpPr>
          <p:cNvPr id="33" name="Text Placeholder 4">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500063" y="4440055"/>
            <a:ext cx="3578225" cy="876454"/>
          </a:xfrm>
        </p:spPr>
        <p:txBody>
          <a:bodyPr tIns="90000" numCol="2" spcCol="180000"/>
          <a:lstStyle>
            <a:lvl1pPr marL="198000" indent="-198000">
              <a:spcAft>
                <a:spcPts val="300"/>
              </a:spcAft>
              <a:buClrTx/>
              <a:buFont typeface="+mj-lt"/>
              <a:buAutoNum type="arabicPeriod"/>
              <a:defRPr sz="1100">
                <a:solidFill>
                  <a:srgbClr val="878787"/>
                </a:solidFill>
              </a:defRPr>
            </a:lvl1pPr>
          </a:lstStyle>
          <a:p>
            <a:pPr lvl="0"/>
            <a:r>
              <a:rPr lang="en-GB" noProof="0"/>
              <a:t>Click to add text</a:t>
            </a:r>
            <a:endParaRPr lang="en-GB"/>
          </a:p>
        </p:txBody>
      </p:sp>
      <p:cxnSp>
        <p:nvCxnSpPr>
          <p:cNvPr id="12" name="Straight Connector 1">
            <a:extLst>
              <a:ext uri="{FF2B5EF4-FFF2-40B4-BE49-F238E27FC236}">
                <a16:creationId xmlns:a16="http://schemas.microsoft.com/office/drawing/2014/main" id="{CA039D30-14CC-454E-9DA1-C777E3C44776}"/>
              </a:ext>
            </a:extLst>
          </p:cNvPr>
          <p:cNvCxnSpPr/>
          <p:nvPr userDrawn="1"/>
        </p:nvCxnSpPr>
        <p:spPr>
          <a:xfrm>
            <a:off x="500064" y="4308475"/>
            <a:ext cx="5484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3D1E53-A268-4438-A6D9-6DD6795760C6}"/>
              </a:ext>
            </a:extLst>
          </p:cNvPr>
          <p:cNvCxnSpPr/>
          <p:nvPr userDrawn="1"/>
        </p:nvCxnSpPr>
        <p:spPr>
          <a:xfrm>
            <a:off x="500064" y="5637213"/>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83C375B8-9D52-48FF-B9DE-8BD6EEC3AB3E}"/>
              </a:ext>
            </a:extLst>
          </p:cNvPr>
          <p:cNvSpPr>
            <a:spLocks noGrp="1"/>
          </p:cNvSpPr>
          <p:nvPr>
            <p:ph type="dt" sz="half" idx="25"/>
          </p:nvPr>
        </p:nvSpPr>
        <p:spPr/>
        <p:txBody>
          <a:bodyPr/>
          <a:lstStyle/>
          <a:p>
            <a:r>
              <a:rPr lang="en-US"/>
              <a:t>September 20, 2022</a:t>
            </a:r>
            <a:endParaRPr lang="en-GB"/>
          </a:p>
        </p:txBody>
      </p:sp>
      <p:sp>
        <p:nvSpPr>
          <p:cNvPr id="4" name="Footer Placeholder 3">
            <a:extLst>
              <a:ext uri="{FF2B5EF4-FFF2-40B4-BE49-F238E27FC236}">
                <a16:creationId xmlns:a16="http://schemas.microsoft.com/office/drawing/2014/main" id="{2F4DD863-7BBE-4D3F-8B44-500AE483AC81}"/>
              </a:ext>
            </a:extLst>
          </p:cNvPr>
          <p:cNvSpPr>
            <a:spLocks noGrp="1"/>
          </p:cNvSpPr>
          <p:nvPr>
            <p:ph type="ftr" sz="quarter" idx="26"/>
          </p:nvPr>
        </p:nvSpPr>
        <p:spPr/>
        <p:txBody>
          <a:bodyPr/>
          <a:lstStyle/>
          <a:p>
            <a:r>
              <a:rPr lang="it-IT"/>
              <a:t>Carlo Bertani, Maersk, Inland Decarbonization Lead</a:t>
            </a:r>
            <a:endParaRPr lang="en-GB"/>
          </a:p>
        </p:txBody>
      </p:sp>
      <p:sp>
        <p:nvSpPr>
          <p:cNvPr id="6" name="Slide Number Placeholder 5">
            <a:extLst>
              <a:ext uri="{FF2B5EF4-FFF2-40B4-BE49-F238E27FC236}">
                <a16:creationId xmlns:a16="http://schemas.microsoft.com/office/drawing/2014/main" id="{2DEBACDB-2C17-4569-8330-7E4B0C324ABA}"/>
              </a:ext>
            </a:extLst>
          </p:cNvPr>
          <p:cNvSpPr>
            <a:spLocks noGrp="1"/>
          </p:cNvSpPr>
          <p:nvPr>
            <p:ph type="sldNum" sz="quarter" idx="27"/>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14535468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2" y="3521074"/>
            <a:ext cx="10491787" cy="2116137"/>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555D39A8-1DFB-490B-B73E-DECDD50DB2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25158608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reaker w. picture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3429000"/>
            <a:ext cx="5484812" cy="2208212"/>
          </a:xfrm>
        </p:spPr>
        <p:txBody>
          <a:bodyPr/>
          <a:lstStyle>
            <a:lvl1pPr>
              <a:defRPr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13" name="Text Placeholder 12">
            <a:extLst>
              <a:ext uri="{FF2B5EF4-FFF2-40B4-BE49-F238E27FC236}">
                <a16:creationId xmlns:a16="http://schemas.microsoft.com/office/drawing/2014/main" id="{396DE752-EA38-4814-AFA5-3A736D036BFE}"/>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28368865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Breaker w. picture B">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3429000"/>
            <a:ext cx="5484813"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BD99E0C0-56FA-4B2A-BB66-76081F6E2F70}"/>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19212849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Breaker w. picture C">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6223000" y="3429000"/>
            <a:ext cx="5467350"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E9CFB424-23CA-445E-B56D-C69541529484}"/>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3218903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ase story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2732088"/>
            <a:ext cx="5484812" cy="2125662"/>
          </a:xfrm>
        </p:spPr>
        <p:txBody>
          <a:bodyPr/>
          <a:lstStyle>
            <a:lvl1pPr>
              <a:defRPr sz="4000" b="0">
                <a:solidFill>
                  <a:schemeClr val="bg1"/>
                </a:solidFill>
                <a:latin typeface="+mj-lt"/>
              </a:defRPr>
            </a:lvl1pPr>
          </a:lstStyle>
          <a:p>
            <a:r>
              <a:rPr lang="en-GB" noProof="0"/>
              <a:t>Click to add title</a:t>
            </a:r>
          </a:p>
        </p:txBody>
      </p:sp>
      <p:sp>
        <p:nvSpPr>
          <p:cNvPr id="15" name="Content Placeholder 2">
            <a:extLst>
              <a:ext uri="{FF2B5EF4-FFF2-40B4-BE49-F238E27FC236}">
                <a16:creationId xmlns:a16="http://schemas.microsoft.com/office/drawing/2014/main" id="{248F43D1-063F-48C6-A5D5-90EFC34AB131}"/>
              </a:ext>
            </a:extLst>
          </p:cNvPr>
          <p:cNvSpPr>
            <a:spLocks noGrp="1"/>
          </p:cNvSpPr>
          <p:nvPr>
            <p:ph sz="quarter" idx="21" hasCustomPrompt="1"/>
          </p:nvPr>
        </p:nvSpPr>
        <p:spPr>
          <a:xfrm>
            <a:off x="500062" y="6278400"/>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12" name="Text Placeholder logo">
            <a:extLst>
              <a:ext uri="{FF2B5EF4-FFF2-40B4-BE49-F238E27FC236}">
                <a16:creationId xmlns:a16="http://schemas.microsoft.com/office/drawing/2014/main" id="{B9A1D87C-1728-4DC9-BEC9-168709C842AA}"/>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1268716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ase story B">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223000" y="500063"/>
            <a:ext cx="5467350" cy="5137151"/>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tx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2735263"/>
            <a:ext cx="5484813" cy="2365375"/>
          </a:xfrm>
        </p:spPr>
        <p:txBody>
          <a:bodyPr/>
          <a:lstStyle>
            <a:lvl1pPr>
              <a:defRPr sz="4000" b="0">
                <a:solidFill>
                  <a:schemeClr val="tx1"/>
                </a:solidFill>
                <a:latin typeface="+mj-lt"/>
              </a:defRPr>
            </a:lvl1pPr>
          </a:lstStyle>
          <a:p>
            <a:r>
              <a:rPr lang="en-GB" noProof="0"/>
              <a:t>Click to add title</a:t>
            </a:r>
          </a:p>
        </p:txBody>
      </p:sp>
      <p:sp>
        <p:nvSpPr>
          <p:cNvPr id="13" name="Content Placeholder 2">
            <a:extLst>
              <a:ext uri="{FF2B5EF4-FFF2-40B4-BE49-F238E27FC236}">
                <a16:creationId xmlns:a16="http://schemas.microsoft.com/office/drawing/2014/main" id="{F149FF58-D257-4EC7-B21D-296239E0971A}"/>
              </a:ext>
            </a:extLst>
          </p:cNvPr>
          <p:cNvSpPr>
            <a:spLocks noGrp="1"/>
          </p:cNvSpPr>
          <p:nvPr>
            <p:ph sz="quarter" idx="19" hasCustomPrompt="1"/>
          </p:nvPr>
        </p:nvSpPr>
        <p:spPr>
          <a:xfrm>
            <a:off x="500062" y="6278400"/>
            <a:ext cx="2862000" cy="133200"/>
          </a:xfrm>
        </p:spPr>
        <p:txBody>
          <a:bodyPr/>
          <a:lstStyle>
            <a:lvl1pPr marL="0" indent="0">
              <a:buNone/>
              <a:defRPr sz="900">
                <a:solidFill>
                  <a:srgbClr val="687A86"/>
                </a:solidFill>
              </a:defRPr>
            </a:lvl1pPr>
            <a:lvl2pPr marL="180000" indent="0">
              <a:buNone/>
              <a:defRPr/>
            </a:lvl2pPr>
          </a:lstStyle>
          <a:p>
            <a:pPr lvl="0"/>
            <a:r>
              <a:rPr lang="en-GB"/>
              <a:t>Insert case story</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7475193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se story C">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AF81BF6F-7D05-4852-828C-3879CADCF160}"/>
              </a:ext>
            </a:extLst>
          </p:cNvPr>
          <p:cNvSpPr/>
          <p:nvPr userDrawn="1"/>
        </p:nvSpPr>
        <p:spPr>
          <a:xfrm>
            <a:off x="0" y="0"/>
            <a:ext cx="12190476" cy="6858000"/>
          </a:xfrm>
          <a:prstGeom prst="rect">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err="1"/>
          </a:p>
        </p:txBody>
      </p:sp>
      <p:sp>
        <p:nvSpPr>
          <p:cNvPr id="17" name="Title 1">
            <a:extLst>
              <a:ext uri="{FF2B5EF4-FFF2-40B4-BE49-F238E27FC236}">
                <a16:creationId xmlns:a16="http://schemas.microsoft.com/office/drawing/2014/main" id="{D1FB8002-AF3C-460C-BA7E-9F5263B687BF}"/>
              </a:ext>
            </a:extLst>
          </p:cNvPr>
          <p:cNvSpPr>
            <a:spLocks noGrp="1"/>
          </p:cNvSpPr>
          <p:nvPr>
            <p:ph type="title" hasCustomPrompt="1"/>
          </p:nvPr>
        </p:nvSpPr>
        <p:spPr>
          <a:xfrm>
            <a:off x="500062" y="2732088"/>
            <a:ext cx="5484813" cy="2120712"/>
          </a:xfrm>
        </p:spPr>
        <p:txBody>
          <a:bodyPr/>
          <a:lstStyle>
            <a:lvl1pPr>
              <a:tabLst>
                <a:tab pos="936000" algn="l"/>
              </a:tabLst>
              <a:defRPr sz="4000" b="0">
                <a:solidFill>
                  <a:schemeClr val="bg1"/>
                </a:solidFill>
                <a:latin typeface="+mj-lt"/>
              </a:defRPr>
            </a:lvl1pPr>
          </a:lstStyle>
          <a:p>
            <a:r>
              <a:rPr lang="en-GB" noProof="0"/>
              <a:t>Click to add title, tab for first line indent</a:t>
            </a:r>
          </a:p>
        </p:txBody>
      </p:sp>
      <p:sp>
        <p:nvSpPr>
          <p:cNvPr id="21" name="Content Placeholder 2">
            <a:extLst>
              <a:ext uri="{FF2B5EF4-FFF2-40B4-BE49-F238E27FC236}">
                <a16:creationId xmlns:a16="http://schemas.microsoft.com/office/drawing/2014/main" id="{1BC693FA-5D05-4C1F-8558-FBF0F1B4B033}"/>
              </a:ext>
            </a:extLst>
          </p:cNvPr>
          <p:cNvSpPr>
            <a:spLocks noGrp="1"/>
          </p:cNvSpPr>
          <p:nvPr>
            <p:ph sz="quarter" idx="18" hasCustomPrompt="1"/>
          </p:nvPr>
        </p:nvSpPr>
        <p:spPr>
          <a:xfrm>
            <a:off x="500062" y="6250512"/>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22" name="Content Placeholder 3">
            <a:extLst>
              <a:ext uri="{FF2B5EF4-FFF2-40B4-BE49-F238E27FC236}">
                <a16:creationId xmlns:a16="http://schemas.microsoft.com/office/drawing/2014/main" id="{F804FBC7-9C3E-4D1D-B918-9B6E55CB4AFF}"/>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bg1"/>
                </a:solidFill>
                <a:latin typeface="+mj-lt"/>
              </a:defRPr>
            </a:lvl1pPr>
            <a:lvl2pPr marL="180000" indent="0">
              <a:buNone/>
              <a:defRPr/>
            </a:lvl2pPr>
          </a:lstStyle>
          <a:p>
            <a:pPr lvl="0"/>
            <a:r>
              <a:rPr lang="en-GB"/>
              <a:t>Click to add text</a:t>
            </a:r>
            <a:endParaRPr lang="en-US"/>
          </a:p>
        </p:txBody>
      </p:sp>
      <p:pic>
        <p:nvPicPr>
          <p:cNvPr id="13" name="Logo">
            <a:extLst>
              <a:ext uri="{FF2B5EF4-FFF2-40B4-BE49-F238E27FC236}">
                <a16:creationId xmlns:a16="http://schemas.microsoft.com/office/drawing/2014/main" id="{81AC2EDD-D666-4150-9ABF-DE1FAABE1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7214" y="6137500"/>
            <a:ext cx="1435438" cy="320697"/>
          </a:xfrm>
          <a:prstGeom prst="rect">
            <a:avLst/>
          </a:prstGeom>
        </p:spPr>
      </p:pic>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1734478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se story D">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6223001" y="501650"/>
            <a:ext cx="5467350" cy="5135563"/>
          </a:xfrm>
          <a:noFill/>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31" name="Title 1">
            <a:extLst>
              <a:ext uri="{FF2B5EF4-FFF2-40B4-BE49-F238E27FC236}">
                <a16:creationId xmlns:a16="http://schemas.microsoft.com/office/drawing/2014/main" id="{740DA269-FA7A-44B3-BAB8-307D66285E09}"/>
              </a:ext>
            </a:extLst>
          </p:cNvPr>
          <p:cNvSpPr>
            <a:spLocks noGrp="1"/>
          </p:cNvSpPr>
          <p:nvPr>
            <p:ph type="title" hasCustomPrompt="1"/>
          </p:nvPr>
        </p:nvSpPr>
        <p:spPr>
          <a:xfrm>
            <a:off x="500062" y="2732088"/>
            <a:ext cx="5484813" cy="2125662"/>
          </a:xfrm>
        </p:spPr>
        <p:txBody>
          <a:bodyPr/>
          <a:lstStyle>
            <a:lvl1pPr>
              <a:tabLst>
                <a:tab pos="936000" algn="l"/>
              </a:tabLst>
              <a:defRPr sz="4000" b="0">
                <a:solidFill>
                  <a:schemeClr val="tx1"/>
                </a:solidFill>
                <a:latin typeface="+mj-lt"/>
              </a:defRPr>
            </a:lvl1pPr>
          </a:lstStyle>
          <a:p>
            <a:r>
              <a:rPr lang="en-GB" noProof="0"/>
              <a:t>Click to add title, tab for first line indent</a:t>
            </a:r>
          </a:p>
        </p:txBody>
      </p:sp>
      <p:sp>
        <p:nvSpPr>
          <p:cNvPr id="9" name="Content Placeholder 2">
            <a:extLst>
              <a:ext uri="{FF2B5EF4-FFF2-40B4-BE49-F238E27FC236}">
                <a16:creationId xmlns:a16="http://schemas.microsoft.com/office/drawing/2014/main" id="{A5760E0E-D53B-47E2-9695-6AA917F7B7A1}"/>
              </a:ext>
            </a:extLst>
          </p:cNvPr>
          <p:cNvSpPr>
            <a:spLocks noGrp="1"/>
          </p:cNvSpPr>
          <p:nvPr>
            <p:ph sz="quarter" idx="18" hasCustomPrompt="1"/>
          </p:nvPr>
        </p:nvSpPr>
        <p:spPr>
          <a:xfrm>
            <a:off x="500062" y="6252276"/>
            <a:ext cx="2862000" cy="133200"/>
          </a:xfrm>
        </p:spPr>
        <p:txBody>
          <a:bodyPr/>
          <a:lstStyle>
            <a:lvl1pPr marL="0" indent="0">
              <a:buNone/>
              <a:defRPr sz="900">
                <a:solidFill>
                  <a:schemeClr val="tx1"/>
                </a:solidFill>
              </a:defRPr>
            </a:lvl1pPr>
            <a:lvl2pPr marL="180000" indent="0">
              <a:buNone/>
              <a:defRPr/>
            </a:lvl2pPr>
          </a:lstStyle>
          <a:p>
            <a:pPr lvl="0"/>
            <a:r>
              <a:rPr lang="en-GB"/>
              <a:t>Insert case story</a:t>
            </a:r>
          </a:p>
        </p:txBody>
      </p:sp>
      <p:sp>
        <p:nvSpPr>
          <p:cNvPr id="12" name="Content Placeholder 3">
            <a:extLst>
              <a:ext uri="{FF2B5EF4-FFF2-40B4-BE49-F238E27FC236}">
                <a16:creationId xmlns:a16="http://schemas.microsoft.com/office/drawing/2014/main" id="{37DD9DDB-5F46-40A0-A8FA-05AFD85DDCF9}"/>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tx1"/>
                </a:solidFill>
                <a:latin typeface="+mj-lt"/>
              </a:defRPr>
            </a:lvl1pPr>
            <a:lvl2pPr marL="180000" indent="0">
              <a:buNone/>
              <a:defRPr/>
            </a:lvl2pPr>
          </a:lstStyle>
          <a:p>
            <a:pPr lvl="0"/>
            <a:r>
              <a:rPr lang="en-GB"/>
              <a:t>Click to add text</a:t>
            </a:r>
            <a:endParaRPr lang="en-US"/>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968495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grey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399" y="1950097"/>
            <a:ext cx="54844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4788" y="1950097"/>
            <a:ext cx="5465562"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40244951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grey B">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400" y="1950098"/>
            <a:ext cx="356040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7201" y="1950097"/>
            <a:ext cx="736315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5" name="Title 4">
            <a:extLst>
              <a:ext uri="{FF2B5EF4-FFF2-40B4-BE49-F238E27FC236}">
                <a16:creationId xmlns:a16="http://schemas.microsoft.com/office/drawing/2014/main" id="{CC0AB295-B1DB-4A8F-98EB-8D0294F0974A}"/>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10729025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content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50"/>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50097"/>
            <a:ext cx="35591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5014630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399" y="150125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50125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500399" y="367817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4F9FA52E-E6B6-497B-8CDF-4291B6C70B9B}"/>
              </a:ext>
            </a:extLst>
          </p:cNvPr>
          <p:cNvSpPr>
            <a:spLocks noGrp="1"/>
          </p:cNvSpPr>
          <p:nvPr>
            <p:ph sz="half" idx="17" hasCustomPrompt="1"/>
          </p:nvPr>
        </p:nvSpPr>
        <p:spPr>
          <a:xfrm>
            <a:off x="6225550" y="367817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0535A655-0007-42B8-9AAE-D572D30C69E7}"/>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4691941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399" y="501649"/>
            <a:ext cx="11189951" cy="930275"/>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500399" y="1943100"/>
            <a:ext cx="11189951" cy="3690257"/>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Footer Placeholder 7">
            <a:extLst>
              <a:ext uri="{FF2B5EF4-FFF2-40B4-BE49-F238E27FC236}">
                <a16:creationId xmlns:a16="http://schemas.microsoft.com/office/drawing/2014/main" id="{E9436AB1-5F87-45A0-A4D3-ACB62D87C979}"/>
              </a:ext>
            </a:extLst>
          </p:cNvPr>
          <p:cNvSpPr>
            <a:spLocks noGrp="1"/>
          </p:cNvSpPr>
          <p:nvPr>
            <p:ph type="ftr" sz="quarter" idx="11"/>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1DEC2C57-2A89-4D06-932E-353E043E7C9E}"/>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7" name="Date Placeholder 6" hidden="1">
            <a:extLst>
              <a:ext uri="{FF2B5EF4-FFF2-40B4-BE49-F238E27FC236}">
                <a16:creationId xmlns:a16="http://schemas.microsoft.com/office/drawing/2014/main" id="{C0878BA1-CFB4-4349-B120-1867D280A4EA}"/>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4137424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add title</a:t>
            </a:r>
          </a:p>
        </p:txBody>
      </p:sp>
      <p:sp>
        <p:nvSpPr>
          <p:cNvPr id="7" name="Footer Placeholder 6">
            <a:extLst>
              <a:ext uri="{FF2B5EF4-FFF2-40B4-BE49-F238E27FC236}">
                <a16:creationId xmlns:a16="http://schemas.microsoft.com/office/drawing/2014/main" id="{B66D4F2E-FFF6-4D94-A0A4-43A43FCDEB38}"/>
              </a:ext>
            </a:extLst>
          </p:cNvPr>
          <p:cNvSpPr>
            <a:spLocks noGrp="1"/>
          </p:cNvSpPr>
          <p:nvPr>
            <p:ph type="ftr" sz="quarter" idx="11"/>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810EAA6D-6226-4D0B-A23A-3D2469B69BC5}"/>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C3750702-865E-424E-BDAE-F6B87694C5F2}"/>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40500897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1017D30-3C3B-4E02-956C-526F80577709}"/>
              </a:ext>
            </a:extLst>
          </p:cNvPr>
          <p:cNvSpPr>
            <a:spLocks noGrp="1"/>
          </p:cNvSpPr>
          <p:nvPr>
            <p:ph type="ftr" sz="quarter" idx="11"/>
          </p:nvPr>
        </p:nvSpPr>
        <p:spPr/>
        <p:txBody>
          <a:bodyPr/>
          <a:lstStyle/>
          <a:p>
            <a:r>
              <a:rPr lang="it-IT"/>
              <a:t>Carlo Bertani, Maersk, Inland Decarbonization Lead</a:t>
            </a:r>
            <a:endParaRPr lang="en-GB"/>
          </a:p>
        </p:txBody>
      </p:sp>
      <p:sp>
        <p:nvSpPr>
          <p:cNvPr id="7" name="Slide Number Placeholder 6">
            <a:extLst>
              <a:ext uri="{FF2B5EF4-FFF2-40B4-BE49-F238E27FC236}">
                <a16:creationId xmlns:a16="http://schemas.microsoft.com/office/drawing/2014/main" id="{5A2CD91E-E870-45AB-B6B3-21B3C5472439}"/>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5" name="Date Placeholder 4" hidden="1">
            <a:extLst>
              <a:ext uri="{FF2B5EF4-FFF2-40B4-BE49-F238E27FC236}">
                <a16:creationId xmlns:a16="http://schemas.microsoft.com/office/drawing/2014/main" id="{CF0E3E31-9EAD-4ECD-A589-4F158B739B5B}"/>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1697563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4308475"/>
            <a:ext cx="10491788" cy="1318735"/>
          </a:xfrm>
        </p:spPr>
        <p:txBody>
          <a:bodyPr/>
          <a:lstStyle>
            <a:lvl1pPr>
              <a:defRPr sz="4000" b="0">
                <a:solidFill>
                  <a:schemeClr val="accent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B70C7CED-62BB-4D41-91E8-AED15ACB4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36205606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End w. picture">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4308474"/>
            <a:ext cx="10491788" cy="1323975"/>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A6CDA879-E7F2-4945-8A09-C6477E28A6A6}"/>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7118478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1" name="Text Box 3"/>
          <p:cNvSpPr txBox="1">
            <a:spLocks noChangeArrowheads="1"/>
          </p:cNvSpPr>
          <p:nvPr userDrawn="1"/>
        </p:nvSpPr>
        <p:spPr bwMode="auto">
          <a:xfrm>
            <a:off x="4325290" y="1439372"/>
            <a:ext cx="2917403" cy="47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en-GB" sz="900" b="1" noProof="1">
                <a:solidFill>
                  <a:schemeClr val="tx1"/>
                </a:solidFill>
                <a:latin typeface="+mn-lt"/>
                <a:cs typeface="Arial" panose="020B0604020202020204" pitchFamily="34" charset="0"/>
              </a:rPr>
              <a:t>A. Insert corporate picture</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a:t>
            </a:r>
            <a:r>
              <a:rPr lang="en-GB" altLang="da-DK" sz="900" b="1" baseline="0" noProof="1">
                <a:solidFill>
                  <a:schemeClr val="tx1"/>
                </a:solidFill>
                <a:latin typeface="+mn-lt"/>
                <a:cs typeface="Arial" panose="020B0604020202020204" pitchFamily="34" charset="0"/>
              </a:rPr>
              <a:t>Images</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right Templafy pane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altLang="da-DK" sz="900" b="1" baseline="0" noProof="1">
                <a:solidFill>
                  <a:schemeClr val="tx1"/>
                </a:solidFill>
                <a:latin typeface="+mn-lt"/>
                <a:cs typeface="Arial" panose="020B0604020202020204" pitchFamily="34" charset="0"/>
              </a:rPr>
              <a:t>B. Browse for other pictures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Insert</a:t>
            </a:r>
            <a:r>
              <a:rPr lang="en-GB" altLang="da-DK" sz="900" b="0" baseline="0" noProof="1">
                <a:solidFill>
                  <a:schemeClr val="tx1"/>
                </a:solidFill>
                <a:latin typeface="+mn-lt"/>
                <a:cs typeface="Arial" panose="020B0604020202020204" pitchFamily="34" charset="0"/>
              </a:rPr>
              <a:t> to browse for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a picture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 </a:t>
            </a:r>
            <a:r>
              <a:rPr lang="en-GB" sz="900" b="1" noProof="0">
                <a:solidFill>
                  <a:srgbClr val="000000"/>
                </a:solidFill>
                <a:latin typeface="+mn-lt"/>
                <a:ea typeface="Times New Roman" panose="02020603050405020304" pitchFamily="18" charset="0"/>
              </a:rPr>
              <a:t>Insert copied picture</a:t>
            </a:r>
            <a:endParaRPr lang="en-GB" altLang="da-DK" sz="900" noProof="0">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paste</a:t>
            </a:r>
            <a:r>
              <a:rPr lang="en-GB" altLang="da-DK" sz="900" b="0" baseline="0" noProof="1">
                <a:solidFill>
                  <a:schemeClr val="tx1"/>
                </a:solidFill>
                <a:latin typeface="+mn-lt"/>
                <a:cs typeface="Arial" panose="020B0604020202020204" pitchFamily="34" charset="0"/>
              </a:rPr>
              <a:t> to browse for a picture</a:t>
            </a: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Guides</a:t>
            </a:r>
          </a:p>
          <a:p>
            <a:pPr eaLnBrk="1" hangingPunct="1">
              <a:spcAft>
                <a:spcPts val="600"/>
              </a:spcAft>
              <a:defRPr/>
            </a:pPr>
            <a:r>
              <a:rPr lang="en-GB" altLang="da-DK" sz="900" b="0" noProof="1">
                <a:solidFill>
                  <a:schemeClr val="tx1"/>
                </a:solidFill>
                <a:latin typeface="+mn-lt"/>
                <a:cs typeface="Arial" panose="020B0604020202020204" pitchFamily="34" charset="0"/>
              </a:rPr>
              <a:t>To view drawing guides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viewing of guides</a:t>
            </a:r>
          </a:p>
          <a:p>
            <a:pPr fontAlgn="auto">
              <a:spcBef>
                <a:spcPts val="120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a:t>
            </a:r>
            <a:r>
              <a:rPr lang="en-GB" altLang="da-DK" sz="900" noProof="1">
                <a:solidFill>
                  <a:schemeClr val="tx1"/>
                </a:solidFill>
                <a:latin typeface="+mn-lt"/>
                <a:cs typeface="Arial" panose="020B0604020202020204" pitchFamily="34" charset="0"/>
              </a:rPr>
              <a:t> Click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2.</a:t>
            </a:r>
            <a:r>
              <a:rPr lang="en-GB" altLang="da-DK" sz="900" noProof="1">
                <a:solidFill>
                  <a:schemeClr val="tx1"/>
                </a:solidFill>
                <a:latin typeface="+mn-lt"/>
                <a:cs typeface="Arial" panose="020B0604020202020204" pitchFamily="34" charset="0"/>
              </a:rPr>
              <a:t> 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size</a:t>
            </a:r>
            <a:r>
              <a:rPr lang="en-GB" altLang="da-DK" sz="900" baseline="0" noProof="1">
                <a:solidFill>
                  <a:schemeClr val="tx1"/>
                </a:solidFill>
                <a:latin typeface="+mn-lt"/>
                <a:cs typeface="Arial" panose="020B0604020202020204" pitchFamily="34" charset="0"/>
              </a:rPr>
              <a:t> and formatting of the slide placeholders</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to their default settings</a:t>
            </a:r>
            <a:endParaRPr lang="en-GB" sz="900" noProof="1">
              <a:solidFill>
                <a:schemeClr val="tx1"/>
              </a:solidFill>
              <a:latin typeface="+mn-lt"/>
              <a:cs typeface="Arial" panose="020B0604020202020204" pitchFamily="34" charset="0"/>
            </a:endParaRPr>
          </a:p>
          <a:p>
            <a:pPr eaLnBrk="1" hangingPunct="1">
              <a:spcAft>
                <a:spcPts val="600"/>
              </a:spcAft>
              <a:defRPr/>
            </a:pPr>
            <a:endParaRPr lang="en-GB" altLang="da-DK" sz="900" b="1" noProof="1">
              <a:solidFill>
                <a:schemeClr val="tx1"/>
              </a:solidFill>
              <a:latin typeface="+mn-lt"/>
              <a:cs typeface="Arial" panose="020B0604020202020204" pitchFamily="34" charset="0"/>
            </a:endParaRPr>
          </a:p>
        </p:txBody>
      </p:sp>
      <p:sp>
        <p:nvSpPr>
          <p:cNvPr id="9" name="Header"/>
          <p:cNvSpPr txBox="1"/>
          <p:nvPr userDrawn="1"/>
        </p:nvSpPr>
        <p:spPr>
          <a:xfrm>
            <a:off x="481014" y="464888"/>
            <a:ext cx="11072810" cy="629149"/>
          </a:xfrm>
          <a:prstGeom prst="rect">
            <a:avLst/>
          </a:prstGeom>
          <a:noFill/>
        </p:spPr>
        <p:txBody>
          <a:bodyPr wrap="square" lIns="0" tIns="0" rIns="0" bIns="0" rtlCol="0" anchor="t" anchorCtr="0">
            <a:noAutofit/>
          </a:bodyPr>
          <a:lstStyle/>
          <a:p>
            <a:r>
              <a:rPr kumimoji="0" lang="en-GB"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User guide – delete before use</a:t>
            </a:r>
            <a:endParaRPr lang="en-GB" sz="1800" noProof="0">
              <a:solidFill>
                <a:schemeClr val="accent1"/>
              </a:solidFill>
              <a:latin typeface="+mj-lt"/>
            </a:endParaRPr>
          </a:p>
        </p:txBody>
      </p:sp>
      <p:sp>
        <p:nvSpPr>
          <p:cNvPr id="29" name="Text Box 2"/>
          <p:cNvSpPr txBox="1">
            <a:spLocks noChangeArrowheads="1"/>
          </p:cNvSpPr>
          <p:nvPr userDrawn="1"/>
        </p:nvSpPr>
        <p:spPr bwMode="auto">
          <a:xfrm>
            <a:off x="507139" y="1439372"/>
            <a:ext cx="24120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Use text</a:t>
            </a:r>
            <a:r>
              <a:rPr lang="en-GB" sz="900" b="1" baseline="0" noProof="1">
                <a:solidFill>
                  <a:schemeClr val="tx1"/>
                </a:solidFill>
                <a:latin typeface="+mn-lt"/>
                <a:cs typeface="Arial" panose="020B0604020202020204" pitchFamily="34" charset="0"/>
              </a:rPr>
              <a:t> styles</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eaLnBrk="1" hangingPunct="1">
              <a:spcBef>
                <a:spcPts val="1200"/>
              </a:spcBef>
              <a:spcAft>
                <a:spcPts val="600"/>
              </a:spcAft>
              <a:defRPr/>
            </a:pPr>
            <a:r>
              <a:rPr lang="en-GB" sz="900" b="1" noProof="0">
                <a:solidFill>
                  <a:srgbClr val="000000"/>
                </a:solidFill>
                <a:latin typeface="+mn-lt"/>
                <a:ea typeface="Times New Roman" panose="02020603050405020304" pitchFamily="18" charset="0"/>
              </a:rPr>
              <a:t>Insert</a:t>
            </a:r>
            <a:r>
              <a:rPr lang="en-GB" sz="900" b="1">
                <a:solidFill>
                  <a:srgbClr val="000000"/>
                </a:solidFill>
                <a:latin typeface="+mn-lt"/>
                <a:ea typeface="Times New Roman" panose="02020603050405020304" pitchFamily="18" charset="0"/>
              </a:rPr>
              <a:t> a New Slide</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on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noProof="1">
                <a:solidFill>
                  <a:schemeClr val="tx1"/>
                </a:solidFill>
                <a:latin typeface="+mn-lt"/>
                <a:cs typeface="Arial" panose="020B0604020202020204" pitchFamily="34" charset="0"/>
              </a:rPr>
              <a:t>Click on the </a:t>
            </a:r>
            <a:r>
              <a:rPr lang="en-GB" altLang="da-DK" sz="900" b="1" baseline="0" noProof="1">
                <a:solidFill>
                  <a:schemeClr val="tx1"/>
                </a:solidFill>
                <a:latin typeface="+mn-lt"/>
                <a:cs typeface="Arial" panose="020B0604020202020204" pitchFamily="34" charset="0"/>
              </a:rPr>
              <a:t>New Slide </a:t>
            </a:r>
            <a:r>
              <a:rPr lang="en-GB" altLang="da-DK" sz="900" noProof="1">
                <a:solidFill>
                  <a:schemeClr val="tx1"/>
                </a:solidFill>
                <a:latin typeface="+mn-lt"/>
                <a:cs typeface="Arial" panose="020B0604020202020204" pitchFamily="34" charset="0"/>
              </a:rPr>
              <a:t>to insert </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new slide</a:t>
            </a: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Change Slide Layout</a:t>
            </a:r>
            <a:endParaRPr lang="en-GB" altLang="da-DK" sz="900" noProof="1">
              <a:solidFill>
                <a:schemeClr val="tx1"/>
              </a:solidFill>
              <a:latin typeface="+mn-lt"/>
              <a:cs typeface="Arial" panose="020B0604020202020204" pitchFamily="34" charset="0"/>
            </a:endParaRPr>
          </a:p>
          <a:p>
            <a:pPr marL="0" indent="0">
              <a:spcAft>
                <a:spcPts val="600"/>
              </a:spcAft>
              <a:buFont typeface="+mj-lt"/>
              <a:buNone/>
            </a:pPr>
            <a:r>
              <a:rPr lang="en-GB" sz="900" b="1">
                <a:solidFill>
                  <a:srgbClr val="000000"/>
                </a:solidFill>
                <a:latin typeface="+mn-lt"/>
                <a:ea typeface="Times New Roman" panose="02020603050405020304" pitchFamily="18" charset="0"/>
              </a:rPr>
              <a:t>1</a:t>
            </a:r>
            <a:r>
              <a:rPr lang="en-GB" sz="900" b="1" noProof="0">
                <a:solidFill>
                  <a:srgbClr val="000000"/>
                </a:solidFill>
                <a:latin typeface="+mn-lt"/>
                <a:ea typeface="Times New Roman" panose="02020603050405020304" pitchFamily="18" charset="0"/>
              </a:rPr>
              <a:t>. </a:t>
            </a:r>
            <a:r>
              <a:rPr lang="en-GB" sz="900" noProof="0">
                <a:solidFill>
                  <a:srgbClr val="000000"/>
                </a:solidFill>
                <a:latin typeface="+mn-lt"/>
                <a:ea typeface="Times New Roman" panose="02020603050405020304" pitchFamily="18" charset="0"/>
              </a:rPr>
              <a:t>Click on the arrow next to </a:t>
            </a:r>
            <a:r>
              <a:rPr lang="en-GB" sz="900" b="1" noProof="0">
                <a:solidFill>
                  <a:srgbClr val="000000"/>
                </a:solidFill>
                <a:latin typeface="+mn-lt"/>
                <a:ea typeface="Times New Roman" panose="02020603050405020304" pitchFamily="18" charset="0"/>
              </a:rPr>
              <a:t>Layout</a:t>
            </a:r>
            <a:br>
              <a:rPr lang="en-GB" sz="900" b="1"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to view a dropdown menu of possible  layouts</a:t>
            </a:r>
            <a:endParaRPr lang="en-GB" sz="900" noProof="0">
              <a:latin typeface="+mn-lt"/>
              <a:ea typeface="Times New Roman" panose="02020603050405020304" pitchFamily="18" charset="0"/>
            </a:endParaRPr>
          </a:p>
          <a:p>
            <a:pPr marL="0" indent="0">
              <a:spcAft>
                <a:spcPts val="0"/>
              </a:spcAft>
              <a:buFont typeface="+mj-lt"/>
              <a:buNone/>
            </a:pPr>
            <a:r>
              <a:rPr lang="en-GB" sz="900" b="1" noProof="0">
                <a:solidFill>
                  <a:srgbClr val="000000"/>
                </a:solidFill>
                <a:latin typeface="+mn-lt"/>
                <a:ea typeface="Times New Roman" panose="02020603050405020304" pitchFamily="18" charset="0"/>
              </a:rPr>
              <a:t>2. </a:t>
            </a:r>
            <a:r>
              <a:rPr lang="en-GB" sz="900" noProof="0">
                <a:solidFill>
                  <a:srgbClr val="000000"/>
                </a:solidFill>
                <a:latin typeface="+mn-lt"/>
                <a:ea typeface="Times New Roman" panose="02020603050405020304" pitchFamily="18" charset="0"/>
              </a:rPr>
              <a:t>Click on the layout you prefer and it</a:t>
            </a:r>
            <a:br>
              <a:rPr lang="en-GB" sz="900"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will be applied to the new slide</a:t>
            </a:r>
          </a:p>
        </p:txBody>
      </p:sp>
      <p:sp>
        <p:nvSpPr>
          <p:cNvPr id="25" name="Text Box 4"/>
          <p:cNvSpPr txBox="1">
            <a:spLocks noChangeArrowheads="1"/>
          </p:cNvSpPr>
          <p:nvPr userDrawn="1"/>
        </p:nvSpPr>
        <p:spPr bwMode="auto">
          <a:xfrm>
            <a:off x="8849935" y="1439372"/>
            <a:ext cx="2412000" cy="43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Insert picture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On slides with picture placeholder or any other placeholder, click on the placeholder.</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Hint: hold down the Shift button and click on the placeholder</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Change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dragging the corners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insert a new one, the picture may 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right-click and choose </a:t>
            </a:r>
            <a:r>
              <a:rPr lang="en-GB" altLang="da-DK" sz="900" b="1" noProof="1">
                <a:solidFill>
                  <a:schemeClr val="tx1"/>
                </a:solidFill>
                <a:latin typeface="+mn-lt"/>
                <a:cs typeface="Arial" panose="020B0604020202020204" pitchFamily="34" charset="0"/>
              </a:rPr>
              <a:t>Send to Back</a:t>
            </a:r>
            <a:endParaRPr lang="en-GB" sz="900" b="1" noProof="1">
              <a:solidFill>
                <a:schemeClr val="tx1"/>
              </a:solidFill>
              <a:latin typeface="+mn-lt"/>
              <a:cs typeface="Arial" panose="020B0604020202020204" pitchFamily="34" charset="0"/>
            </a:endParaRP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Change slide number, date and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so you get all the corrections on all slides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tab</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GB" altLang="da-DK" sz="900" b="1" noProof="1">
                <a:solidFill>
                  <a:schemeClr val="tx1"/>
                </a:solidFill>
                <a:latin typeface="+mn-lt"/>
                <a:cs typeface="Arial" panose="020B0604020202020204" pitchFamily="34" charset="0"/>
              </a:rPr>
              <a:t>3.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only used on one slide</a:t>
            </a:r>
          </a:p>
        </p:txBody>
      </p:sp>
      <p:pic>
        <p:nvPicPr>
          <p:cNvPr id="28" name="1 Increase decrease"/>
          <p:cNvPicPr>
            <a:picLocks noChangeAspect="1"/>
          </p:cNvPicPr>
          <p:nvPr userDrawn="1"/>
        </p:nvPicPr>
        <p:blipFill>
          <a:blip r:embed="rId2"/>
          <a:stretch>
            <a:fillRect/>
          </a:stretch>
        </p:blipFill>
        <p:spPr>
          <a:xfrm>
            <a:off x="2757291" y="2308484"/>
            <a:ext cx="549328" cy="285228"/>
          </a:xfrm>
          <a:prstGeom prst="rect">
            <a:avLst/>
          </a:prstGeom>
        </p:spPr>
      </p:pic>
      <p:pic>
        <p:nvPicPr>
          <p:cNvPr id="13" name="2 New picture"/>
          <p:cNvPicPr>
            <a:picLocks noChangeAspect="1"/>
          </p:cNvPicPr>
          <p:nvPr userDrawn="1"/>
        </p:nvPicPr>
        <p:blipFill>
          <a:blip r:embed="rId3"/>
          <a:stretch>
            <a:fillRect/>
          </a:stretch>
        </p:blipFill>
        <p:spPr>
          <a:xfrm>
            <a:off x="2757291" y="4038223"/>
            <a:ext cx="324764" cy="578237"/>
          </a:xfrm>
          <a:prstGeom prst="rect">
            <a:avLst/>
          </a:prstGeom>
        </p:spPr>
      </p:pic>
      <p:pic>
        <p:nvPicPr>
          <p:cNvPr id="16" name="3 Layout"/>
          <p:cNvPicPr>
            <a:picLocks noChangeAspect="1"/>
          </p:cNvPicPr>
          <p:nvPr userDrawn="1"/>
        </p:nvPicPr>
        <p:blipFill rotWithShape="1">
          <a:blip r:embed="rId4"/>
          <a:srcRect l="36944" r="2272" b="69429"/>
          <a:stretch/>
        </p:blipFill>
        <p:spPr>
          <a:xfrm>
            <a:off x="2757291" y="4861989"/>
            <a:ext cx="593368" cy="192211"/>
          </a:xfrm>
          <a:prstGeom prst="rect">
            <a:avLst/>
          </a:prstGeom>
        </p:spPr>
      </p:pic>
      <p:pic>
        <p:nvPicPr>
          <p:cNvPr id="19" name="4 Reset"/>
          <p:cNvPicPr>
            <a:picLocks noChangeAspect="1"/>
          </p:cNvPicPr>
          <p:nvPr userDrawn="1"/>
        </p:nvPicPr>
        <p:blipFill>
          <a:blip r:embed="rId5"/>
          <a:stretch>
            <a:fillRect/>
          </a:stretch>
        </p:blipFill>
        <p:spPr>
          <a:xfrm>
            <a:off x="7116372" y="5282559"/>
            <a:ext cx="492452" cy="200416"/>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028244" y="2583743"/>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6"/>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rotWithShape="1">
            <a:blip r:embed="rId7"/>
            <a:srcRect l="1304" t="11451" r="30180" b="46035"/>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072982" y="3558164"/>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6"/>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rotWithShape="1">
            <a:blip r:embed="rId8"/>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072394" y="1479976"/>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9"/>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rotWithShape="1">
            <a:blip r:embed="rId10"/>
            <a:srcRect l="1432" t="16308" r="2422" b="1509"/>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6"/>
          <a:stretch>
            <a:fillRect/>
          </a:stretch>
        </p:blipFill>
        <p:spPr>
          <a:xfrm>
            <a:off x="11186326" y="2593712"/>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11"/>
          <a:stretch>
            <a:fillRect/>
          </a:stretch>
        </p:blipFill>
        <p:spPr>
          <a:xfrm>
            <a:off x="11186326" y="3510628"/>
            <a:ext cx="359695" cy="335309"/>
          </a:xfrm>
          <a:prstGeom prst="rect">
            <a:avLst/>
          </a:prstGeom>
        </p:spPr>
      </p:pic>
      <p:pic>
        <p:nvPicPr>
          <p:cNvPr id="22" name="Picture 21">
            <a:extLst>
              <a:ext uri="{FF2B5EF4-FFF2-40B4-BE49-F238E27FC236}">
                <a16:creationId xmlns:a16="http://schemas.microsoft.com/office/drawing/2014/main" id="{3C4EB944-268B-4588-9575-20967FF1FDE8}"/>
              </a:ext>
            </a:extLst>
          </p:cNvPr>
          <p:cNvPicPr>
            <a:picLocks noChangeAspect="1"/>
          </p:cNvPicPr>
          <p:nvPr userDrawn="1"/>
        </p:nvPicPr>
        <p:blipFill>
          <a:blip r:embed="rId12"/>
          <a:stretch>
            <a:fillRect/>
          </a:stretch>
        </p:blipFill>
        <p:spPr>
          <a:xfrm>
            <a:off x="2757291" y="3179601"/>
            <a:ext cx="257143" cy="285714"/>
          </a:xfrm>
          <a:prstGeom prst="rect">
            <a:avLst/>
          </a:prstGeom>
        </p:spPr>
      </p:pic>
      <p:sp>
        <p:nvSpPr>
          <p:cNvPr id="23" name="Date Placeholder 2">
            <a:extLst>
              <a:ext uri="{FF2B5EF4-FFF2-40B4-BE49-F238E27FC236}">
                <a16:creationId xmlns:a16="http://schemas.microsoft.com/office/drawing/2014/main" id="{C47240A8-F4C6-438F-B627-9F10AF7702F7}"/>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26" name="Footer Placeholder 3">
            <a:extLst>
              <a:ext uri="{FF2B5EF4-FFF2-40B4-BE49-F238E27FC236}">
                <a16:creationId xmlns:a16="http://schemas.microsoft.com/office/drawing/2014/main" id="{CE7E8215-C535-47A6-A19E-191CCD6226DF}"/>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27" name="Slide Number Placeholder 4">
            <a:extLst>
              <a:ext uri="{FF2B5EF4-FFF2-40B4-BE49-F238E27FC236}">
                <a16:creationId xmlns:a16="http://schemas.microsoft.com/office/drawing/2014/main" id="{B1580671-F9A8-48F5-99CE-4A5C15752817}"/>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880170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5.e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4.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3.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theme" Target="../theme/theme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theme" Target="../theme/theme5.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8" Type="http://schemas.openxmlformats.org/officeDocument/2006/relationships/slideLayout" Target="../slideLayouts/slideLayout71.xml"/><Relationship Id="rId3"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668" r:id="rId1"/>
    <p:sldLayoutId id="2147483835" r:id="rId2"/>
    <p:sldLayoutId id="2147483836" r:id="rId3"/>
    <p:sldLayoutId id="2147483681" r:id="rId4"/>
    <p:sldLayoutId id="2147483694" r:id="rId5"/>
    <p:sldLayoutId id="2147483695" r:id="rId6"/>
    <p:sldLayoutId id="2147483839" r:id="rId7"/>
    <p:sldLayoutId id="2147483837" r:id="rId8"/>
    <p:sldLayoutId id="2147483682" r:id="rId9"/>
    <p:sldLayoutId id="2147483684" r:id="rId10"/>
    <p:sldLayoutId id="2147483674" r:id="rId11"/>
    <p:sldLayoutId id="2147483683" r:id="rId12"/>
    <p:sldLayoutId id="2147483686" r:id="rId13"/>
    <p:sldLayoutId id="2147483716" r:id="rId14"/>
    <p:sldLayoutId id="2147483702" r:id="rId15"/>
    <p:sldLayoutId id="2147483689" r:id="rId16"/>
    <p:sldLayoutId id="2147483690" r:id="rId17"/>
    <p:sldLayoutId id="2147483691" r:id="rId18"/>
    <p:sldLayoutId id="2147483665" r:id="rId19"/>
    <p:sldLayoutId id="2147483671" r:id="rId20"/>
    <p:sldLayoutId id="2147483667" r:id="rId21"/>
    <p:sldLayoutId id="2147483669" r:id="rId22"/>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50000"/>
            <a:lum/>
          </a:blip>
          <a:srcRect/>
          <a:stretch>
            <a:fillRect t="-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92FD2C4-B8F5-FA45-9303-1234DBAACE6D}"/>
              </a:ext>
            </a:extLst>
          </p:cNvPr>
          <p:cNvPicPr>
            <a:picLocks noChangeAspect="1"/>
          </p:cNvPicPr>
          <p:nvPr userDrawn="1"/>
        </p:nvPicPr>
        <p:blipFill>
          <a:blip r:embed="rId12"/>
          <a:stretch>
            <a:fillRect/>
          </a:stretch>
        </p:blipFill>
        <p:spPr>
          <a:xfrm>
            <a:off x="609601" y="6235330"/>
            <a:ext cx="1825748" cy="406324"/>
          </a:xfrm>
          <a:prstGeom prst="rect">
            <a:avLst/>
          </a:prstGeom>
        </p:spPr>
      </p:pic>
      <p:sp>
        <p:nvSpPr>
          <p:cNvPr id="7" name="Slide Number Placeholder 5">
            <a:extLst>
              <a:ext uri="{FF2B5EF4-FFF2-40B4-BE49-F238E27FC236}">
                <a16:creationId xmlns:a16="http://schemas.microsoft.com/office/drawing/2014/main" id="{915977C6-32E1-6542-946A-CE79D196BEF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05106656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hf hdr="0" dt="0"/>
  <p:txStyles>
    <p:titleStyle>
      <a:lvl1pPr algn="ctr" defTabSz="609585" rtl="0" eaLnBrk="1" latinLnBrk="0" hangingPunct="1">
        <a:spcBef>
          <a:spcPct val="0"/>
        </a:spcBef>
        <a:buNone/>
        <a:defRPr sz="4800" b="1" i="0" kern="1200">
          <a:solidFill>
            <a:schemeClr val="tx2"/>
          </a:solidFill>
          <a:latin typeface="Avenir LT Std 55 Roman" panose="020B0503020203020204" pitchFamily="34" charset="77"/>
          <a:ea typeface="+mj-ea"/>
          <a:cs typeface="+mj-cs"/>
        </a:defRPr>
      </a:lvl1pPr>
    </p:titleStyle>
    <p:bodyStyle>
      <a:lvl1pPr marL="457189" indent="-457189" algn="l" defTabSz="609585" rtl="0" eaLnBrk="1" latinLnBrk="0" hangingPunct="1">
        <a:spcBef>
          <a:spcPct val="20000"/>
        </a:spcBef>
        <a:buFont typeface="Arial"/>
        <a:buChar char="•"/>
        <a:defRPr sz="3467" b="0" i="0" kern="1200">
          <a:solidFill>
            <a:schemeClr val="tx1"/>
          </a:solidFill>
          <a:latin typeface="Avenir LT Std 55 Roman" panose="020B0503020203020204" pitchFamily="34" charset="77"/>
          <a:ea typeface="+mn-ea"/>
          <a:cs typeface="+mn-cs"/>
        </a:defRPr>
      </a:lvl1pPr>
      <a:lvl2pPr marL="990575" indent="-380990" algn="l" defTabSz="609585" rtl="0" eaLnBrk="1" latinLnBrk="0" hangingPunct="1">
        <a:spcBef>
          <a:spcPct val="20000"/>
        </a:spcBef>
        <a:buFont typeface="Arial"/>
        <a:buChar char="•"/>
        <a:defRPr sz="3200" b="0" i="0" kern="1200">
          <a:solidFill>
            <a:schemeClr val="tx1"/>
          </a:solidFill>
          <a:latin typeface="Avenir LT Std 55 Roman" panose="020B0503020203020204" pitchFamily="34" charset="77"/>
          <a:ea typeface="+mn-ea"/>
          <a:cs typeface="+mn-cs"/>
        </a:defRPr>
      </a:lvl2pPr>
      <a:lvl3pPr marL="1523962" indent="-304792" algn="l" defTabSz="609585" rtl="0" eaLnBrk="1" latinLnBrk="0" hangingPunct="1">
        <a:spcBef>
          <a:spcPct val="20000"/>
        </a:spcBef>
        <a:buFont typeface="Arial"/>
        <a:buChar char="•"/>
        <a:defRPr sz="2933" b="0" i="0" kern="1200">
          <a:solidFill>
            <a:schemeClr val="tx1"/>
          </a:solidFill>
          <a:latin typeface="Avenir LT Std 55 Roman" panose="020B0503020203020204" pitchFamily="34" charset="77"/>
          <a:ea typeface="+mn-ea"/>
          <a:cs typeface="+mn-cs"/>
        </a:defRPr>
      </a:lvl3pPr>
      <a:lvl4pPr marL="2133547" indent="-304792" algn="l" defTabSz="609585" rtl="0" eaLnBrk="1" latinLnBrk="0" hangingPunct="1">
        <a:spcBef>
          <a:spcPct val="20000"/>
        </a:spcBef>
        <a:buFont typeface="Arial"/>
        <a:buChar char="•"/>
        <a:defRPr sz="2667" b="0" i="0" kern="1200">
          <a:solidFill>
            <a:schemeClr val="tx1"/>
          </a:solidFill>
          <a:latin typeface="Avenir LT Std 55 Roman" panose="020B0503020203020204" pitchFamily="34" charset="77"/>
          <a:ea typeface="+mn-ea"/>
          <a:cs typeface="+mn-cs"/>
        </a:defRPr>
      </a:lvl4pPr>
      <a:lvl5pPr marL="2743131" indent="-304792" algn="l" defTabSz="609585" rtl="0" eaLnBrk="1" latinLnBrk="0" hangingPunct="1">
        <a:spcBef>
          <a:spcPct val="20000"/>
        </a:spcBef>
        <a:buFont typeface="Arial"/>
        <a:buChar char="•"/>
        <a:defRPr sz="2400" b="0" i="0" kern="1200">
          <a:solidFill>
            <a:schemeClr val="tx1"/>
          </a:solidFill>
          <a:latin typeface="Avenir LT Std 55 Roman" panose="020B0503020203020204" pitchFamily="34" charset="77"/>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613719" y="1"/>
            <a:ext cx="10972800" cy="160637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613719"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41D16-0DD2-44EA-BEF0-8C26FEA77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AB6D7-E177-4FBD-AE7A-588147D83318}" type="datetimeFigureOut">
              <a:rPr lang="en-US" smtClean="0"/>
              <a:t>8/22/2024</a:t>
            </a:fld>
            <a:endParaRPr lang="en-US"/>
          </a:p>
        </p:txBody>
      </p:sp>
      <p:sp>
        <p:nvSpPr>
          <p:cNvPr id="6" name="Slide Number Placeholder 5">
            <a:extLst>
              <a:ext uri="{FF2B5EF4-FFF2-40B4-BE49-F238E27FC236}">
                <a16:creationId xmlns:a16="http://schemas.microsoft.com/office/drawing/2014/main" id="{FC488C42-D417-4E4B-A8C9-A90DEA148A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5A060-41A4-4482-AEFE-3CE82652AD42}" type="slidenum">
              <a:rPr lang="en-US" smtClean="0"/>
              <a:t>‹#›</a:t>
            </a:fld>
            <a:endParaRPr lang="en-US"/>
          </a:p>
        </p:txBody>
      </p:sp>
    </p:spTree>
    <p:extLst>
      <p:ext uri="{BB962C8B-B14F-4D97-AF65-F5344CB8AC3E}">
        <p14:creationId xmlns:p14="http://schemas.microsoft.com/office/powerpoint/2010/main" val="102258822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Lst>
  <p:txStyles>
    <p:titleStyle>
      <a:lvl1pPr algn="l" defTabSz="914400" rtl="0" eaLnBrk="1" latinLnBrk="0" hangingPunct="1">
        <a:lnSpc>
          <a:spcPct val="90000"/>
        </a:lnSpc>
        <a:spcBef>
          <a:spcPct val="0"/>
        </a:spcBef>
        <a:buNone/>
        <a:defRPr sz="4000" b="1" kern="1200">
          <a:solidFill>
            <a:schemeClr val="tx2"/>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381000" y="570450"/>
            <a:ext cx="11430000" cy="10297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381000" y="1828800"/>
            <a:ext cx="11430000" cy="47243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26813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Lst>
  <p:txStyles>
    <p:titleStyle>
      <a:lvl1pPr algn="l" defTabSz="914400" rtl="0" eaLnBrk="1" latinLnBrk="0" hangingPunct="1">
        <a:lnSpc>
          <a:spcPct val="90000"/>
        </a:lnSpc>
        <a:spcBef>
          <a:spcPct val="0"/>
        </a:spcBef>
        <a:buNone/>
        <a:defRPr sz="3200" b="1" kern="1200">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p15:clr>
            <a:srgbClr val="F26B43"/>
          </p15:clr>
        </p15:guide>
        <p15:guide id="2" pos="240">
          <p15:clr>
            <a:srgbClr val="F26B43"/>
          </p15:clr>
        </p15:guide>
        <p15:guide id="3" orient="horz" pos="1008">
          <p15:clr>
            <a:srgbClr val="F26B43"/>
          </p15:clr>
        </p15:guide>
        <p15:guide id="4" orient="horz" pos="4128">
          <p15:clr>
            <a:srgbClr val="F26B43"/>
          </p15:clr>
        </p15:guide>
        <p15:guide id="5" pos="3840">
          <p15:clr>
            <a:srgbClr val="F26B43"/>
          </p15:clr>
        </p15:guide>
        <p15:guide id="6" pos="7440">
          <p15:clr>
            <a:srgbClr val="F26B43"/>
          </p15:clr>
        </p15:guide>
        <p15:guide id="7" orient="horz" pos="360">
          <p15:clr>
            <a:srgbClr val="F26B43"/>
          </p15:clr>
        </p15:guide>
        <p15:guide id="8" orient="horz"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0399" y="1943739"/>
            <a:ext cx="11189951" cy="3689618"/>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Subhead</a:t>
            </a:r>
          </a:p>
          <a:p>
            <a:pPr lvl="4"/>
            <a:r>
              <a:rPr lang="en-GB" noProof="0"/>
              <a:t>Level 5, headline</a:t>
            </a:r>
          </a:p>
          <a:p>
            <a:pPr lvl="5"/>
            <a:r>
              <a:rPr lang="en-GB" noProof="0"/>
              <a:t>Level 6, headline</a:t>
            </a:r>
          </a:p>
          <a:p>
            <a:pPr lvl="6"/>
            <a:r>
              <a:rPr lang="en-GB" noProof="0"/>
              <a:t>Level 7, note</a:t>
            </a:r>
          </a:p>
          <a:p>
            <a:pPr lvl="7"/>
            <a:r>
              <a:rPr lang="en-GB" noProof="0"/>
              <a:t>Level 8</a:t>
            </a:r>
          </a:p>
          <a:p>
            <a:pPr lvl="8"/>
            <a:r>
              <a:rPr lang="en-GB" noProof="0"/>
              <a:t>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00399" y="501649"/>
            <a:ext cx="11189951" cy="930275"/>
          </a:xfrm>
          <a:prstGeom prst="rect">
            <a:avLst/>
          </a:prstGeom>
        </p:spPr>
        <p:txBody>
          <a:bodyPr vert="horz" lIns="0" tIns="0" rIns="0" bIns="0" rtlCol="0" anchor="t" anchorCtr="0">
            <a:noAutofit/>
          </a:bodyPr>
          <a:lstStyle/>
          <a:p>
            <a:endParaRPr lang="en-GB"/>
          </a:p>
        </p:txBody>
      </p:sp>
      <p:sp>
        <p:nvSpPr>
          <p:cNvPr id="88" name="Footer Placeholder 87">
            <a:extLst>
              <a:ext uri="{FF2B5EF4-FFF2-40B4-BE49-F238E27FC236}">
                <a16:creationId xmlns:a16="http://schemas.microsoft.com/office/drawing/2014/main" id="{E21F396F-4C1D-4B71-97C4-1BDE0CB2C01A}"/>
              </a:ext>
            </a:extLst>
          </p:cNvPr>
          <p:cNvSpPr>
            <a:spLocks noGrp="1"/>
          </p:cNvSpPr>
          <p:nvPr userDrawn="1">
            <p:ph type="ftr" sz="quarter" idx="3"/>
          </p:nvPr>
        </p:nvSpPr>
        <p:spPr>
          <a:xfrm>
            <a:off x="1219200" y="6278621"/>
            <a:ext cx="3285369" cy="185427"/>
          </a:xfrm>
          <a:prstGeom prst="rect">
            <a:avLst/>
          </a:prstGeom>
        </p:spPr>
        <p:txBody>
          <a:bodyPr vert="horz" wrap="none" lIns="0" tIns="0" rIns="0" bIns="0" rtlCol="0" anchor="t"/>
          <a:lstStyle>
            <a:lvl1pPr algn="l">
              <a:defRPr sz="700">
                <a:solidFill>
                  <a:schemeClr val="tx1"/>
                </a:solidFill>
              </a:defRPr>
            </a:lvl1pPr>
          </a:lstStyle>
          <a:p>
            <a:r>
              <a:rPr lang="it-IT"/>
              <a:t>Carlo Bertani, Maersk, Inland Decarbonization Lead</a:t>
            </a:r>
            <a:endParaRPr lang="en-GB"/>
          </a:p>
        </p:txBody>
      </p:sp>
      <p:sp>
        <p:nvSpPr>
          <p:cNvPr id="89" name="Slide Number Placeholder 88">
            <a:extLst>
              <a:ext uri="{FF2B5EF4-FFF2-40B4-BE49-F238E27FC236}">
                <a16:creationId xmlns:a16="http://schemas.microsoft.com/office/drawing/2014/main" id="{A67AAF6D-173F-4FC5-B3DD-15256B6A2F34}"/>
              </a:ext>
            </a:extLst>
          </p:cNvPr>
          <p:cNvSpPr>
            <a:spLocks noGrp="1"/>
          </p:cNvSpPr>
          <p:nvPr userDrawn="1">
            <p:ph type="sldNum" sz="quarter" idx="4"/>
          </p:nvPr>
        </p:nvSpPr>
        <p:spPr>
          <a:xfrm>
            <a:off x="502197" y="6278622"/>
            <a:ext cx="412039" cy="185426"/>
          </a:xfrm>
          <a:prstGeom prst="rect">
            <a:avLst/>
          </a:prstGeom>
        </p:spPr>
        <p:txBody>
          <a:bodyPr vert="horz" wrap="none" lIns="0" tIns="0" rIns="0" bIns="0" rtlCol="0" anchor="t"/>
          <a:lstStyle>
            <a:lvl1pPr algn="l">
              <a:defRPr sz="700">
                <a:solidFill>
                  <a:schemeClr val="tx1"/>
                </a:solidFill>
              </a:defRPr>
            </a:lvl1pPr>
          </a:lstStyle>
          <a:p>
            <a:fld id="{43A204BC-C5BA-4EF4-ABC8-D45123A0C528}" type="slidenum">
              <a:rPr lang="en-GB" smtClean="0"/>
              <a:pPr/>
              <a:t>‹#›</a:t>
            </a:fld>
            <a:endParaRPr lang="en-GB"/>
          </a:p>
        </p:txBody>
      </p:sp>
      <p:grpSp>
        <p:nvGrpSpPr>
          <p:cNvPr id="95" name="Group 4">
            <a:extLst>
              <a:ext uri="{FF2B5EF4-FFF2-40B4-BE49-F238E27FC236}">
                <a16:creationId xmlns:a16="http://schemas.microsoft.com/office/drawing/2014/main" id="{255E078E-B243-42A1-B589-8CC503A66B45}"/>
              </a:ext>
            </a:extLst>
          </p:cNvPr>
          <p:cNvGrpSpPr>
            <a:grpSpLocks noChangeAspect="1"/>
          </p:cNvGrpSpPr>
          <p:nvPr userDrawn="1"/>
        </p:nvGrpSpPr>
        <p:grpSpPr bwMode="auto">
          <a:xfrm>
            <a:off x="10256489" y="6137500"/>
            <a:ext cx="1436163" cy="320400"/>
            <a:chOff x="6478" y="3868"/>
            <a:chExt cx="892" cy="199"/>
          </a:xfrm>
        </p:grpSpPr>
        <p:sp>
          <p:nvSpPr>
            <p:cNvPr id="97" name="Freeform 5">
              <a:extLst>
                <a:ext uri="{FF2B5EF4-FFF2-40B4-BE49-F238E27FC236}">
                  <a16:creationId xmlns:a16="http://schemas.microsoft.com/office/drawing/2014/main" id="{28F624D4-6986-4E93-887C-A0690C5C4A23}"/>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6">
              <a:extLst>
                <a:ext uri="{FF2B5EF4-FFF2-40B4-BE49-F238E27FC236}">
                  <a16:creationId xmlns:a16="http://schemas.microsoft.com/office/drawing/2014/main" id="{78D85899-D3DF-418A-8091-4FB0F6F8A222}"/>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
              <a:extLst>
                <a:ext uri="{FF2B5EF4-FFF2-40B4-BE49-F238E27FC236}">
                  <a16:creationId xmlns:a16="http://schemas.microsoft.com/office/drawing/2014/main" id="{49738F52-8D2A-4C28-8FB7-92D64EFA8449}"/>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
              <a:extLst>
                <a:ext uri="{FF2B5EF4-FFF2-40B4-BE49-F238E27FC236}">
                  <a16:creationId xmlns:a16="http://schemas.microsoft.com/office/drawing/2014/main" id="{645BA9F4-DF1F-44D7-A473-6FAC6F284330}"/>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9">
              <a:extLst>
                <a:ext uri="{FF2B5EF4-FFF2-40B4-BE49-F238E27FC236}">
                  <a16:creationId xmlns:a16="http://schemas.microsoft.com/office/drawing/2014/main" id="{EC290DBF-B2E4-4B81-BFB4-65201D8017E4}"/>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
              <a:extLst>
                <a:ext uri="{FF2B5EF4-FFF2-40B4-BE49-F238E27FC236}">
                  <a16:creationId xmlns:a16="http://schemas.microsoft.com/office/drawing/2014/main" id="{8B539F7E-96A0-4BA9-9D11-BACEE5DEB3F7}"/>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1">
              <a:extLst>
                <a:ext uri="{FF2B5EF4-FFF2-40B4-BE49-F238E27FC236}">
                  <a16:creationId xmlns:a16="http://schemas.microsoft.com/office/drawing/2014/main" id="{111170EC-B87D-481F-8FDC-276480533F84}"/>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2">
              <a:extLst>
                <a:ext uri="{FF2B5EF4-FFF2-40B4-BE49-F238E27FC236}">
                  <a16:creationId xmlns:a16="http://schemas.microsoft.com/office/drawing/2014/main" id="{06361CD5-F024-4F59-A5DB-73C2182D5422}"/>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hidden="1">
            <a:extLst>
              <a:ext uri="{FF2B5EF4-FFF2-40B4-BE49-F238E27FC236}">
                <a16:creationId xmlns:a16="http://schemas.microsoft.com/office/drawing/2014/main" id="{61512BDD-E313-4203-808B-6ECBEE0B5BB4}"/>
              </a:ext>
            </a:extLst>
          </p:cNvPr>
          <p:cNvSpPr>
            <a:spLocks noGrp="1"/>
          </p:cNvSpPr>
          <p:nvPr userDrawn="1">
            <p:ph type="dt" sz="half" idx="2"/>
          </p:nvPr>
        </p:nvSpPr>
        <p:spPr>
          <a:xfrm>
            <a:off x="0" y="6858000"/>
            <a:ext cx="0" cy="0"/>
          </a:xfrm>
          <a:prstGeom prst="rect">
            <a:avLst/>
          </a:prstGeom>
        </p:spPr>
        <p:txBody>
          <a:bodyPr vert="horz" lIns="91440" tIns="45720" rIns="91440" bIns="45720" rtlCol="0" anchor="ctr"/>
          <a:lstStyle>
            <a:lvl1pPr algn="l">
              <a:defRPr sz="100">
                <a:noFill/>
              </a:defRPr>
            </a:lvl1pPr>
          </a:lstStyle>
          <a:p>
            <a:r>
              <a:rPr lang="en-US"/>
              <a:t>September 20, 2022</a:t>
            </a:r>
            <a:endParaRPr lang="en-GB"/>
          </a:p>
        </p:txBody>
      </p:sp>
      <p:grpSp>
        <p:nvGrpSpPr>
          <p:cNvPr id="114" name="Group 113" hidden="1">
            <a:extLst>
              <a:ext uri="{FF2B5EF4-FFF2-40B4-BE49-F238E27FC236}">
                <a16:creationId xmlns:a16="http://schemas.microsoft.com/office/drawing/2014/main" id="{A709D695-914B-4705-8AC6-A94C2721C5E6}"/>
              </a:ext>
            </a:extLst>
          </p:cNvPr>
          <p:cNvGrpSpPr/>
          <p:nvPr userDrawn="1"/>
        </p:nvGrpSpPr>
        <p:grpSpPr>
          <a:xfrm>
            <a:off x="500062" y="501647"/>
            <a:ext cx="11194852" cy="5862641"/>
            <a:chOff x="500062" y="501647"/>
            <a:chExt cx="11194852" cy="5862641"/>
          </a:xfrm>
        </p:grpSpPr>
        <p:sp>
          <p:nvSpPr>
            <p:cNvPr id="115" name="Rectangle 114">
              <a:extLst>
                <a:ext uri="{FF2B5EF4-FFF2-40B4-BE49-F238E27FC236}">
                  <a16:creationId xmlns:a16="http://schemas.microsoft.com/office/drawing/2014/main" id="{D94117C3-ACEB-4551-92D6-E8776CE33870}"/>
                </a:ext>
              </a:extLst>
            </p:cNvPr>
            <p:cNvSpPr/>
            <p:nvPr/>
          </p:nvSpPr>
          <p:spPr>
            <a:xfrm>
              <a:off x="50462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16" name="Rectangle 115">
              <a:extLst>
                <a:ext uri="{FF2B5EF4-FFF2-40B4-BE49-F238E27FC236}">
                  <a16:creationId xmlns:a16="http://schemas.microsoft.com/office/drawing/2014/main" id="{DB4EA52B-9F03-4154-94D6-DCF629E0A517}"/>
                </a:ext>
              </a:extLst>
            </p:cNvPr>
            <p:cNvSpPr/>
            <p:nvPr/>
          </p:nvSpPr>
          <p:spPr>
            <a:xfrm>
              <a:off x="1456839"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17" name="Rectangle 116">
              <a:extLst>
                <a:ext uri="{FF2B5EF4-FFF2-40B4-BE49-F238E27FC236}">
                  <a16:creationId xmlns:a16="http://schemas.microsoft.com/office/drawing/2014/main" id="{ADABCB14-BA75-4B31-8404-F842D634C5FA}"/>
                </a:ext>
              </a:extLst>
            </p:cNvPr>
            <p:cNvSpPr/>
            <p:nvPr/>
          </p:nvSpPr>
          <p:spPr>
            <a:xfrm>
              <a:off x="8122316"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18" name="Rectangle 117">
              <a:extLst>
                <a:ext uri="{FF2B5EF4-FFF2-40B4-BE49-F238E27FC236}">
                  <a16:creationId xmlns:a16="http://schemas.microsoft.com/office/drawing/2014/main" id="{222E1F28-617C-42B1-A6FF-BB511F216035}"/>
                </a:ext>
              </a:extLst>
            </p:cNvPr>
            <p:cNvSpPr/>
            <p:nvPr/>
          </p:nvSpPr>
          <p:spPr>
            <a:xfrm>
              <a:off x="9074527"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19" name="Rectangle 118">
              <a:extLst>
                <a:ext uri="{FF2B5EF4-FFF2-40B4-BE49-F238E27FC236}">
                  <a16:creationId xmlns:a16="http://schemas.microsoft.com/office/drawing/2014/main" id="{E69EDA3C-B72E-4595-A9E9-C52463512844}"/>
                </a:ext>
              </a:extLst>
            </p:cNvPr>
            <p:cNvSpPr/>
            <p:nvPr/>
          </p:nvSpPr>
          <p:spPr>
            <a:xfrm>
              <a:off x="1002673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0" name="Rectangle 119">
              <a:extLst>
                <a:ext uri="{FF2B5EF4-FFF2-40B4-BE49-F238E27FC236}">
                  <a16:creationId xmlns:a16="http://schemas.microsoft.com/office/drawing/2014/main" id="{289C1C4C-D89D-4FF0-935C-26D17097F22D}"/>
                </a:ext>
              </a:extLst>
            </p:cNvPr>
            <p:cNvSpPr/>
            <p:nvPr/>
          </p:nvSpPr>
          <p:spPr>
            <a:xfrm>
              <a:off x="109789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1" name="Rectangle 120">
              <a:extLst>
                <a:ext uri="{FF2B5EF4-FFF2-40B4-BE49-F238E27FC236}">
                  <a16:creationId xmlns:a16="http://schemas.microsoft.com/office/drawing/2014/main" id="{A520FBBD-719C-461F-A18E-15DEEF9344D5}"/>
                </a:ext>
              </a:extLst>
            </p:cNvPr>
            <p:cNvSpPr/>
            <p:nvPr/>
          </p:nvSpPr>
          <p:spPr>
            <a:xfrm>
              <a:off x="7170105"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2" name="Rectangle 121">
              <a:extLst>
                <a:ext uri="{FF2B5EF4-FFF2-40B4-BE49-F238E27FC236}">
                  <a16:creationId xmlns:a16="http://schemas.microsoft.com/office/drawing/2014/main" id="{B8152350-997B-4F9F-AF5B-0640D5A22D60}"/>
                </a:ext>
              </a:extLst>
            </p:cNvPr>
            <p:cNvSpPr/>
            <p:nvPr/>
          </p:nvSpPr>
          <p:spPr>
            <a:xfrm>
              <a:off x="6217894"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3" name="Rectangle 122">
              <a:extLst>
                <a:ext uri="{FF2B5EF4-FFF2-40B4-BE49-F238E27FC236}">
                  <a16:creationId xmlns:a16="http://schemas.microsoft.com/office/drawing/2014/main" id="{CE7E2C06-3591-4F16-A6C9-26D03AFE7A9F}"/>
                </a:ext>
              </a:extLst>
            </p:cNvPr>
            <p:cNvSpPr/>
            <p:nvPr/>
          </p:nvSpPr>
          <p:spPr>
            <a:xfrm>
              <a:off x="5265683"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4" name="Rectangle 123">
              <a:extLst>
                <a:ext uri="{FF2B5EF4-FFF2-40B4-BE49-F238E27FC236}">
                  <a16:creationId xmlns:a16="http://schemas.microsoft.com/office/drawing/2014/main" id="{4D92D19D-15E4-4E02-9555-F731FC602CCC}"/>
                </a:ext>
              </a:extLst>
            </p:cNvPr>
            <p:cNvSpPr/>
            <p:nvPr/>
          </p:nvSpPr>
          <p:spPr>
            <a:xfrm>
              <a:off x="4313472"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5" name="Rectangle 124">
              <a:extLst>
                <a:ext uri="{FF2B5EF4-FFF2-40B4-BE49-F238E27FC236}">
                  <a16:creationId xmlns:a16="http://schemas.microsoft.com/office/drawing/2014/main" id="{8A5793D9-80BF-4104-A4AB-DD353A2513BA}"/>
                </a:ext>
              </a:extLst>
            </p:cNvPr>
            <p:cNvSpPr/>
            <p:nvPr/>
          </p:nvSpPr>
          <p:spPr>
            <a:xfrm>
              <a:off x="3361261"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6" name="Rectangle 125">
              <a:extLst>
                <a:ext uri="{FF2B5EF4-FFF2-40B4-BE49-F238E27FC236}">
                  <a16:creationId xmlns:a16="http://schemas.microsoft.com/office/drawing/2014/main" id="{9298F0B0-8A2D-4275-9CBC-81577EF8011C}"/>
                </a:ext>
              </a:extLst>
            </p:cNvPr>
            <p:cNvSpPr/>
            <p:nvPr/>
          </p:nvSpPr>
          <p:spPr>
            <a:xfrm>
              <a:off x="24090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7" name="Rectangle 126">
              <a:extLst>
                <a:ext uri="{FF2B5EF4-FFF2-40B4-BE49-F238E27FC236}">
                  <a16:creationId xmlns:a16="http://schemas.microsoft.com/office/drawing/2014/main" id="{C6FF5141-D9A4-40D9-AE0A-9FAA2ECE1656}"/>
                </a:ext>
              </a:extLst>
            </p:cNvPr>
            <p:cNvSpPr/>
            <p:nvPr/>
          </p:nvSpPr>
          <p:spPr>
            <a:xfrm>
              <a:off x="500062" y="194373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8" name="Rectangle 127">
              <a:extLst>
                <a:ext uri="{FF2B5EF4-FFF2-40B4-BE49-F238E27FC236}">
                  <a16:creationId xmlns:a16="http://schemas.microsoft.com/office/drawing/2014/main" id="{F254B338-3EBA-4D36-86E8-9C09EF7C02B8}"/>
                </a:ext>
              </a:extLst>
            </p:cNvPr>
            <p:cNvSpPr/>
            <p:nvPr/>
          </p:nvSpPr>
          <p:spPr>
            <a:xfrm>
              <a:off x="500062" y="273316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9" name="Rectangle 128">
              <a:extLst>
                <a:ext uri="{FF2B5EF4-FFF2-40B4-BE49-F238E27FC236}">
                  <a16:creationId xmlns:a16="http://schemas.microsoft.com/office/drawing/2014/main" id="{FE8AE6C3-0AFF-40F6-88C7-3A7C8A014488}"/>
                </a:ext>
              </a:extLst>
            </p:cNvPr>
            <p:cNvSpPr/>
            <p:nvPr/>
          </p:nvSpPr>
          <p:spPr>
            <a:xfrm>
              <a:off x="500062" y="352259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30" name="Rectangle 129">
              <a:extLst>
                <a:ext uri="{FF2B5EF4-FFF2-40B4-BE49-F238E27FC236}">
                  <a16:creationId xmlns:a16="http://schemas.microsoft.com/office/drawing/2014/main" id="{53E9EF65-B326-497A-9EE0-EFC57318F203}"/>
                </a:ext>
              </a:extLst>
            </p:cNvPr>
            <p:cNvSpPr/>
            <p:nvPr/>
          </p:nvSpPr>
          <p:spPr>
            <a:xfrm>
              <a:off x="500062" y="4309364"/>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31" name="Rectangle 130">
              <a:extLst>
                <a:ext uri="{FF2B5EF4-FFF2-40B4-BE49-F238E27FC236}">
                  <a16:creationId xmlns:a16="http://schemas.microsoft.com/office/drawing/2014/main" id="{BA518688-2A30-4B00-97FA-A9EA1D196D35}"/>
                </a:ext>
              </a:extLst>
            </p:cNvPr>
            <p:cNvSpPr/>
            <p:nvPr/>
          </p:nvSpPr>
          <p:spPr>
            <a:xfrm>
              <a:off x="500062" y="5084795"/>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32" name="Rectangle 131">
              <a:extLst>
                <a:ext uri="{FF2B5EF4-FFF2-40B4-BE49-F238E27FC236}">
                  <a16:creationId xmlns:a16="http://schemas.microsoft.com/office/drawing/2014/main" id="{1F693842-B64A-4087-9E5F-5199914B2E05}"/>
                </a:ext>
              </a:extLst>
            </p:cNvPr>
            <p:cNvSpPr/>
            <p:nvPr/>
          </p:nvSpPr>
          <p:spPr>
            <a:xfrm>
              <a:off x="500063" y="501647"/>
              <a:ext cx="11190287" cy="93097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grpSp>
      <p:sp>
        <p:nvSpPr>
          <p:cNvPr id="4" name="MSIPCMContentMarking" descr="{&quot;HashCode&quot;:87132588,&quot;Placement&quot;:&quot;Footer&quot;,&quot;Top&quot;:519.343,&quot;Left&quot;:0.0,&quot;SlideWidth&quot;:960,&quot;SlideHeight&quot;:540}">
            <a:extLst>
              <a:ext uri="{FF2B5EF4-FFF2-40B4-BE49-F238E27FC236}">
                <a16:creationId xmlns:a16="http://schemas.microsoft.com/office/drawing/2014/main" id="{5AA47086-A955-4DC6-AD77-48D21BC57C95}"/>
              </a:ext>
            </a:extLst>
          </p:cNvPr>
          <p:cNvSpPr txBox="1"/>
          <p:nvPr userDrawn="1"/>
        </p:nvSpPr>
        <p:spPr>
          <a:xfrm>
            <a:off x="0" y="6595656"/>
            <a:ext cx="1437012"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Classification: Internal</a:t>
            </a:r>
            <a:endParaRPr lang="en-US" sz="1000" err="1">
              <a:solidFill>
                <a:srgbClr val="000000"/>
              </a:solidFill>
              <a:latin typeface="Calibri" panose="020F0502020204030204" pitchFamily="34" charset="0"/>
            </a:endParaRPr>
          </a:p>
        </p:txBody>
      </p:sp>
    </p:spTree>
    <p:extLst>
      <p:ext uri="{BB962C8B-B14F-4D97-AF65-F5344CB8AC3E}">
        <p14:creationId xmlns:p14="http://schemas.microsoft.com/office/powerpoint/2010/main" val="359336775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 id="2147483831" r:id="rId34"/>
    <p:sldLayoutId id="2147483832" r:id="rId35"/>
    <p:sldLayoutId id="2147483833" r:id="rId36"/>
    <p:sldLayoutId id="2147483834" r:id="rId37"/>
  </p:sldLayoutIdLst>
  <p:hf sldNum="0" hdr="0" dt="0"/>
  <p:txStyles>
    <p:title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1" kern="1200">
          <a:solidFill>
            <a:schemeClr val="tx1"/>
          </a:solidFill>
          <a:latin typeface="Maersk Headline Office" panose="00000500000000000000" pitchFamily="2" charset="0"/>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
          <p15:clr>
            <a:srgbClr val="F26B43"/>
          </p15:clr>
        </p15:guide>
        <p15:guide id="3" orient="horz" pos="315">
          <p15:clr>
            <a:srgbClr val="F26B43"/>
          </p15:clr>
        </p15:guide>
        <p15:guide id="4" orient="horz" pos="4009">
          <p15:clr>
            <a:srgbClr val="F26B43"/>
          </p15:clr>
        </p15:guide>
        <p15:guide id="5" pos="917">
          <p15:clr>
            <a:srgbClr val="F26B43"/>
          </p15:clr>
        </p15:guide>
        <p15:guide id="6" pos="1368">
          <p15:clr>
            <a:srgbClr val="F26B43"/>
          </p15:clr>
        </p15:guide>
        <p15:guide id="7" pos="5116">
          <p15:clr>
            <a:srgbClr val="F26B43"/>
          </p15:clr>
        </p15:guide>
        <p15:guide id="8" pos="5567">
          <p15:clr>
            <a:srgbClr val="F26B43"/>
          </p15:clr>
        </p15:guide>
        <p15:guide id="9" pos="5716">
          <p15:clr>
            <a:srgbClr val="F26B43"/>
          </p15:clr>
        </p15:guide>
        <p15:guide id="10" pos="6167">
          <p15:clr>
            <a:srgbClr val="F26B43"/>
          </p15:clr>
        </p15:guide>
        <p15:guide id="11" pos="6316">
          <p15:clr>
            <a:srgbClr val="F26B43"/>
          </p15:clr>
        </p15:guide>
        <p15:guide id="12" pos="6767">
          <p15:clr>
            <a:srgbClr val="F26B43"/>
          </p15:clr>
        </p15:guide>
        <p15:guide id="13" pos="6915">
          <p15:clr>
            <a:srgbClr val="F26B43"/>
          </p15:clr>
        </p15:guide>
        <p15:guide id="15" pos="4516">
          <p15:clr>
            <a:srgbClr val="F26B43"/>
          </p15:clr>
        </p15:guide>
        <p15:guide id="16" pos="4967">
          <p15:clr>
            <a:srgbClr val="F26B43"/>
          </p15:clr>
        </p15:guide>
        <p15:guide id="17" pos="3916">
          <p15:clr>
            <a:srgbClr val="F26B43"/>
          </p15:clr>
        </p15:guide>
        <p15:guide id="18" pos="4367">
          <p15:clr>
            <a:srgbClr val="F26B43"/>
          </p15:clr>
        </p15:guide>
        <p15:guide id="19" pos="3316">
          <p15:clr>
            <a:srgbClr val="F26B43"/>
          </p15:clr>
        </p15:guide>
        <p15:guide id="20" pos="3767">
          <p15:clr>
            <a:srgbClr val="F26B43"/>
          </p15:clr>
        </p15:guide>
        <p15:guide id="21" pos="2717">
          <p15:clr>
            <a:srgbClr val="F26B43"/>
          </p15:clr>
        </p15:guide>
        <p15:guide id="22" pos="3168">
          <p15:clr>
            <a:srgbClr val="F26B43"/>
          </p15:clr>
        </p15:guide>
        <p15:guide id="23" pos="2117">
          <p15:clr>
            <a:srgbClr val="F26B43"/>
          </p15:clr>
        </p15:guide>
        <p15:guide id="24" pos="2568">
          <p15:clr>
            <a:srgbClr val="F26B43"/>
          </p15:clr>
        </p15:guide>
        <p15:guide id="25" pos="1517">
          <p15:clr>
            <a:srgbClr val="F26B43"/>
          </p15:clr>
        </p15:guide>
        <p15:guide id="26" pos="1968">
          <p15:clr>
            <a:srgbClr val="F26B43"/>
          </p15:clr>
        </p15:guide>
        <p15:guide id="28" pos="7363">
          <p15:clr>
            <a:srgbClr val="F26B43"/>
          </p15:clr>
        </p15:guide>
        <p15:guide id="29" orient="horz" pos="1224">
          <p15:clr>
            <a:srgbClr val="F26B43"/>
          </p15:clr>
        </p15:guide>
        <p15:guide id="30" orient="horz" pos="1570">
          <p15:clr>
            <a:srgbClr val="F26B43"/>
          </p15:clr>
        </p15:guide>
        <p15:guide id="31" orient="horz" pos="1721">
          <p15:clr>
            <a:srgbClr val="F26B43"/>
          </p15:clr>
        </p15:guide>
        <p15:guide id="32" orient="horz" pos="2067">
          <p15:clr>
            <a:srgbClr val="F26B43"/>
          </p15:clr>
        </p15:guide>
        <p15:guide id="33" orient="horz" pos="2218">
          <p15:clr>
            <a:srgbClr val="F26B43"/>
          </p15:clr>
        </p15:guide>
        <p15:guide id="34" orient="horz" pos="2564">
          <p15:clr>
            <a:srgbClr val="F26B43"/>
          </p15:clr>
        </p15:guide>
        <p15:guide id="35" orient="horz" pos="2714">
          <p15:clr>
            <a:srgbClr val="F26B43"/>
          </p15:clr>
        </p15:guide>
        <p15:guide id="36" orient="horz" pos="3060">
          <p15:clr>
            <a:srgbClr val="F26B43"/>
          </p15:clr>
        </p15:guide>
        <p15:guide id="37" orient="horz" pos="3203">
          <p15:clr>
            <a:srgbClr val="F26B43"/>
          </p15:clr>
        </p15:guide>
        <p15:guide id="38" orient="horz" pos="3548">
          <p15:clr>
            <a:srgbClr val="F26B43"/>
          </p15:clr>
        </p15:guide>
        <p15:guide id="39" pos="315">
          <p15:clr>
            <a:srgbClr val="F26B43"/>
          </p15:clr>
        </p15:guide>
        <p15:guide id="40" pos="7364">
          <p15:clr>
            <a:srgbClr val="F26B43"/>
          </p15:clr>
        </p15:guide>
        <p15:guide id="41" orient="horz" pos="902">
          <p15:clr>
            <a:srgbClr val="F26B43"/>
          </p15:clr>
        </p15:guide>
        <p15:guide id="42" orient="horz" pos="2160">
          <p15:clr>
            <a:srgbClr val="000000"/>
          </p15:clr>
        </p15:guide>
        <p15:guide id="43" pos="3840">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35.png"/></Relationships>
</file>

<file path=ppt/slides/_rels/slide3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57.png"/><Relationship Id="rId4" Type="http://schemas.openxmlformats.org/officeDocument/2006/relationships/image" Target="../media/image56.jpeg"/><Relationship Id="rId9"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6.jpeg"/></Relationships>
</file>

<file path=ppt/slides/_rels/slide4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ww.cleantransportationfunding.org/requests-for-proposal/2022/publicly-accessible-goods-movement-zero-emission-infrastructure-rfi"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hyperlink" Target="http://www.metro.net/710-hub"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metro.net/710-hub"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5.emf"/><Relationship Id="rId7" Type="http://schemas.openxmlformats.org/officeDocument/2006/relationships/image" Target="../media/image79.emf"/><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BE446-A824-4899-A008-5CD847C2236B}"/>
              </a:ext>
            </a:extLst>
          </p:cNvPr>
          <p:cNvSpPr>
            <a:spLocks noGrp="1"/>
          </p:cNvSpPr>
          <p:nvPr>
            <p:ph type="title"/>
          </p:nvPr>
        </p:nvSpPr>
        <p:spPr/>
        <p:txBody>
          <a:bodyPr/>
          <a:lstStyle/>
          <a:p>
            <a:r>
              <a:rPr lang="en-US"/>
              <a:t>Interpretation/ </a:t>
            </a:r>
            <a:r>
              <a:rPr lang="en-US" sz="3200" i="1" err="1"/>
              <a:t>Interpretación</a:t>
            </a:r>
            <a:endParaRPr lang="en-US"/>
          </a:p>
        </p:txBody>
      </p:sp>
      <p:sp>
        <p:nvSpPr>
          <p:cNvPr id="3" name="Content Placeholder 2">
            <a:extLst>
              <a:ext uri="{FF2B5EF4-FFF2-40B4-BE49-F238E27FC236}">
                <a16:creationId xmlns:a16="http://schemas.microsoft.com/office/drawing/2014/main" id="{A0606BF1-2806-4110-A2F1-C0129E2FFDD6}"/>
              </a:ext>
            </a:extLst>
          </p:cNvPr>
          <p:cNvSpPr>
            <a:spLocks noGrp="1"/>
          </p:cNvSpPr>
          <p:nvPr>
            <p:ph idx="1"/>
          </p:nvPr>
        </p:nvSpPr>
        <p:spPr>
          <a:xfrm>
            <a:off x="381001" y="1276351"/>
            <a:ext cx="5416118" cy="727262"/>
          </a:xfrm>
        </p:spPr>
        <p:txBody>
          <a:bodyPr>
            <a:normAutofit fontScale="25000" lnSpcReduction="20000"/>
          </a:bodyPr>
          <a:lstStyle/>
          <a:p>
            <a:pPr marL="0" indent="0">
              <a:buNone/>
            </a:pPr>
            <a:endParaRPr lang="en-US"/>
          </a:p>
          <a:p>
            <a:r>
              <a:rPr lang="en-US" sz="8000"/>
              <a:t>Click the </a:t>
            </a:r>
            <a:r>
              <a:rPr lang="en-US" sz="8000" b="1"/>
              <a:t>Interpretation</a:t>
            </a:r>
            <a:r>
              <a:rPr lang="en-US" sz="8000"/>
              <a:t> icon in your meeting controls to enter the Spanish</a:t>
            </a:r>
            <a:r>
              <a:rPr lang="en-US" sz="8000" i="1"/>
              <a:t> </a:t>
            </a:r>
            <a:r>
              <a:rPr lang="en-US" sz="8000"/>
              <a:t>room</a:t>
            </a:r>
          </a:p>
          <a:p>
            <a:r>
              <a:rPr lang="en-US" sz="8000"/>
              <a:t>(Optional) To hear the interpreted language only, click </a:t>
            </a:r>
            <a:r>
              <a:rPr lang="en-US" sz="8000" b="1"/>
              <a:t>Mute Original Audio</a:t>
            </a:r>
          </a:p>
          <a:p>
            <a:endParaRPr lang="en-US"/>
          </a:p>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C356BE5B-18BC-455A-9809-FF4EE024246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FCAE6503-D0D3-4CCA-A88A-59DC8CD51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893" y="330960"/>
            <a:ext cx="335074" cy="3277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299C769-F34E-426D-A04D-5B1D6386C5D1}"/>
              </a:ext>
            </a:extLst>
          </p:cNvPr>
          <p:cNvPicPr>
            <a:picLocks noChangeAspect="1"/>
          </p:cNvPicPr>
          <p:nvPr/>
        </p:nvPicPr>
        <p:blipFill>
          <a:blip r:embed="rId4"/>
          <a:srcRect/>
          <a:stretch/>
        </p:blipFill>
        <p:spPr>
          <a:xfrm>
            <a:off x="773003" y="2730580"/>
            <a:ext cx="2954275" cy="2851069"/>
          </a:xfrm>
          <a:prstGeom prst="rect">
            <a:avLst/>
          </a:prstGeom>
        </p:spPr>
      </p:pic>
      <p:sp>
        <p:nvSpPr>
          <p:cNvPr id="12" name="TextBox 11">
            <a:extLst>
              <a:ext uri="{FF2B5EF4-FFF2-40B4-BE49-F238E27FC236}">
                <a16:creationId xmlns:a16="http://schemas.microsoft.com/office/drawing/2014/main" id="{3219047A-8154-465E-AAE5-3057FDDEBE01}"/>
              </a:ext>
            </a:extLst>
          </p:cNvPr>
          <p:cNvSpPr txBox="1"/>
          <p:nvPr/>
        </p:nvSpPr>
        <p:spPr>
          <a:xfrm>
            <a:off x="5983894" y="1302126"/>
            <a:ext cx="5827106" cy="1790234"/>
          </a:xfrm>
          <a:prstGeom prst="rect">
            <a:avLst/>
          </a:prstGeom>
          <a:noFill/>
        </p:spPr>
        <p:txBody>
          <a:bodyPr wrap="square" lIns="91440" tIns="45720" rIns="91440" bIns="45720" rtlCol="0" anchor="t">
            <a:spAutoFit/>
          </a:bodyPr>
          <a:lstStyle/>
          <a:p>
            <a:pPr marL="285750" marR="0" lvl="0" indent="-285750" defTabSz="914400" fontAlgn="auto">
              <a:lnSpc>
                <a:spcPct val="70000"/>
              </a:lnSpc>
              <a:spcBef>
                <a:spcPts val="1000"/>
              </a:spcBef>
              <a:spcAft>
                <a:spcPts val="0"/>
              </a:spcAft>
              <a:buClrTx/>
              <a:buSzPct val="90000"/>
              <a:buFont typeface="System Font Regular"/>
              <a:buChar char="&gt;"/>
              <a:tabLst/>
              <a:defRPr/>
            </a:pPr>
            <a:r>
              <a:rPr lang="en-US" sz="2000" i="1" err="1"/>
              <a:t>Haga</a:t>
            </a:r>
            <a:r>
              <a:rPr lang="en-US" sz="2000" i="1"/>
              <a:t> </a:t>
            </a:r>
            <a:r>
              <a:rPr lang="en-US" sz="2000" i="1" err="1"/>
              <a:t>clic</a:t>
            </a:r>
            <a:r>
              <a:rPr lang="en-US" sz="2000" i="1"/>
              <a:t> </a:t>
            </a:r>
            <a:r>
              <a:rPr lang="en-US" sz="2000" i="1" err="1"/>
              <a:t>en</a:t>
            </a:r>
            <a:r>
              <a:rPr lang="en-US" sz="2000" i="1"/>
              <a:t> </a:t>
            </a:r>
            <a:r>
              <a:rPr lang="en-US" sz="2000" i="1" err="1"/>
              <a:t>el</a:t>
            </a:r>
            <a:r>
              <a:rPr lang="en-US" sz="2000" i="1"/>
              <a:t> </a:t>
            </a:r>
            <a:r>
              <a:rPr lang="en-US" sz="2000" i="1" err="1"/>
              <a:t>ícono</a:t>
            </a:r>
            <a:r>
              <a:rPr lang="en-US" sz="2000" i="1"/>
              <a:t> de </a:t>
            </a:r>
            <a:r>
              <a:rPr lang="en-US" sz="2000" b="1" i="1" err="1"/>
              <a:t>Interpretación</a:t>
            </a:r>
            <a:r>
              <a:rPr lang="en-US" sz="2000" i="1"/>
              <a:t> </a:t>
            </a:r>
            <a:r>
              <a:rPr lang="en-US" sz="2000" i="1" err="1"/>
              <a:t>en</a:t>
            </a:r>
            <a:r>
              <a:rPr lang="en-US" sz="2000" i="1"/>
              <a:t> </a:t>
            </a:r>
            <a:br>
              <a:rPr lang="en-US" sz="2000" i="1"/>
            </a:br>
            <a:r>
              <a:rPr lang="en-US" sz="2000" i="1" err="1"/>
              <a:t>los</a:t>
            </a:r>
            <a:r>
              <a:rPr lang="en-US" sz="2000" i="1"/>
              <a:t> </a:t>
            </a:r>
            <a:r>
              <a:rPr lang="en-US" sz="2000" i="1" err="1"/>
              <a:t>controles</a:t>
            </a:r>
            <a:r>
              <a:rPr lang="en-US" sz="2000" i="1"/>
              <a:t> de </a:t>
            </a:r>
            <a:r>
              <a:rPr lang="en-US" sz="2000" i="1" err="1"/>
              <a:t>su</a:t>
            </a:r>
            <a:r>
              <a:rPr lang="en-US" sz="2000" i="1"/>
              <a:t> </a:t>
            </a:r>
            <a:r>
              <a:rPr lang="en-US" sz="2000" i="1" err="1"/>
              <a:t>reunión</a:t>
            </a:r>
            <a:r>
              <a:rPr lang="en-US" sz="2000" i="1"/>
              <a:t> para </a:t>
            </a:r>
            <a:r>
              <a:rPr lang="en-US" sz="2000" i="1" err="1"/>
              <a:t>ingresar</a:t>
            </a:r>
            <a:r>
              <a:rPr lang="en-US" sz="2000" i="1"/>
              <a:t> la </a:t>
            </a:r>
            <a:r>
              <a:rPr lang="en-US" sz="2000" i="1" err="1"/>
              <a:t>sala</a:t>
            </a:r>
            <a:r>
              <a:rPr lang="en-US" sz="2000" i="1"/>
              <a:t> </a:t>
            </a:r>
            <a:br>
              <a:rPr lang="en-US" sz="2000" i="1"/>
            </a:br>
            <a:r>
              <a:rPr lang="en-US" sz="2000" i="1" err="1"/>
              <a:t>en</a:t>
            </a:r>
            <a:r>
              <a:rPr lang="en-US" sz="2000" i="1"/>
              <a:t> </a:t>
            </a:r>
            <a:r>
              <a:rPr lang="en-US" sz="2000" i="1" err="1"/>
              <a:t>español</a:t>
            </a:r>
            <a:endParaRPr lang="en-US" sz="2000" i="1"/>
          </a:p>
          <a:p>
            <a:pPr marL="285750" marR="0" lvl="0" indent="-285750" defTabSz="914400" fontAlgn="auto">
              <a:lnSpc>
                <a:spcPct val="70000"/>
              </a:lnSpc>
              <a:spcBef>
                <a:spcPts val="1000"/>
              </a:spcBef>
              <a:spcAft>
                <a:spcPts val="0"/>
              </a:spcAft>
              <a:buClrTx/>
              <a:buSzPct val="90000"/>
              <a:buFont typeface="System Font Regular"/>
              <a:buChar char="&gt;"/>
              <a:tabLst/>
              <a:defRPr/>
            </a:pPr>
            <a:r>
              <a:rPr lang="es-ES" sz="2000" i="1"/>
              <a:t>(Opcional) Para escuchar solo el idioma interpretado, haga clic en “</a:t>
            </a:r>
            <a:r>
              <a:rPr lang="es-ES" sz="2000" b="1" i="1"/>
              <a:t>Mute Original Audio</a:t>
            </a:r>
            <a:r>
              <a:rPr lang="es-ES" sz="2000" i="1"/>
              <a:t>” </a:t>
            </a:r>
            <a:br>
              <a:rPr lang="es-ES" sz="2000" i="1"/>
            </a:br>
            <a:r>
              <a:rPr lang="es-ES" sz="2000" i="1"/>
              <a:t>o “</a:t>
            </a:r>
            <a:r>
              <a:rPr lang="es-ES" sz="2000" b="1" i="1"/>
              <a:t>Silenciar audio original</a:t>
            </a:r>
            <a:r>
              <a:rPr lang="es-ES" sz="2000" i="1"/>
              <a:t>”</a:t>
            </a:r>
            <a:endParaRPr lang="en-US" sz="2000" i="1"/>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804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nvGraphicFramePr>
        <p:xfrm>
          <a:off x="249639" y="1119816"/>
          <a:ext cx="6194704" cy="4632960"/>
        </p:xfrm>
        <a:graphic>
          <a:graphicData uri="http://schemas.openxmlformats.org/drawingml/2006/table">
            <a:tbl>
              <a:tblPr firstRow="1" firstCol="1" bandRow="1"/>
              <a:tblGrid>
                <a:gridCol w="1043229">
                  <a:extLst>
                    <a:ext uri="{9D8B030D-6E8A-4147-A177-3AD203B41FA5}">
                      <a16:colId xmlns:a16="http://schemas.microsoft.com/office/drawing/2014/main" val="984520195"/>
                    </a:ext>
                  </a:extLst>
                </a:gridCol>
                <a:gridCol w="5151475">
                  <a:extLst>
                    <a:ext uri="{9D8B030D-6E8A-4147-A177-3AD203B41FA5}">
                      <a16:colId xmlns:a16="http://schemas.microsoft.com/office/drawing/2014/main" val="2901526785"/>
                    </a:ext>
                  </a:extLst>
                </a:gridCol>
              </a:tblGrid>
              <a:tr h="1071305">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 </a:t>
                      </a:r>
                      <a:r>
                        <a:rPr lang="en-US" sz="1600" kern="1200">
                          <a:solidFill>
                            <a:schemeClr val="tx1"/>
                          </a:solidFill>
                          <a:effectLst/>
                          <a:latin typeface="+mn-lt"/>
                          <a:ea typeface="Yu Mincho"/>
                          <a:cs typeface="Arial"/>
                        </a:rPr>
                        <a:t>(10 minutes)</a:t>
                      </a:r>
                      <a:endParaRPr lang="en-US" sz="1600">
                        <a:effectLst/>
                        <a:latin typeface="Calibri"/>
                        <a:ea typeface="Yu Mincho"/>
                        <a:cs typeface="Times New Roman"/>
                      </a:endParaRPr>
                    </a:p>
                    <a:p>
                      <a:pPr marL="0" indent="0">
                        <a:lnSpc>
                          <a:spcPct val="100000"/>
                        </a:lnSpc>
                        <a:spcBef>
                          <a:spcPts val="0"/>
                        </a:spcBef>
                        <a:buNone/>
                      </a:pPr>
                      <a:endParaRPr lang="en-US" sz="1600">
                        <a:effectLst/>
                        <a:latin typeface="Calibri"/>
                        <a:ea typeface="Yu Mincho"/>
                        <a:cs typeface="Times New Roman"/>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1190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b="1">
                          <a:effectLst/>
                          <a:latin typeface="Calibri"/>
                          <a:ea typeface="Yu Mincho"/>
                          <a:cs typeface="Arial"/>
                        </a:rPr>
                        <a:t>1:15pm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r>
                        <a:rPr lang="es-US" sz="1600" b="1">
                          <a:effectLst/>
                          <a:latin typeface="Calibri"/>
                          <a:ea typeface="Yu Mincho"/>
                          <a:cs typeface="Arial"/>
                        </a:rPr>
                        <a:t>1:45pm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pPr marL="0" marR="91440" lvl="0" indent="0" algn="l" rtl="0" eaLnBrk="1" fontAlgn="auto" latinLnBrk="0" hangingPunct="1">
                        <a:lnSpc>
                          <a:spcPct val="100000"/>
                        </a:lnSpc>
                        <a:spcBef>
                          <a:spcPts val="0"/>
                        </a:spcBef>
                        <a:spcAft>
                          <a:spcPts val="0"/>
                        </a:spcAft>
                        <a:buClrTx/>
                        <a:buSzTx/>
                        <a:buFontTx/>
                        <a:buNone/>
                      </a:pPr>
                      <a:r>
                        <a:rPr lang="en-US" sz="1600" b="1">
                          <a:effectLst/>
                          <a:latin typeface="+mn-lt"/>
                          <a:ea typeface="Yu Mincho"/>
                          <a:cs typeface="Times New Roman"/>
                        </a:rPr>
                        <a:t>Agenda Item #2: ZET Program Framework and Principles </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600" kern="1200">
                          <a:solidFill>
                            <a:schemeClr val="tx1"/>
                          </a:solidFill>
                          <a:effectLst/>
                          <a:latin typeface="+mn-lt"/>
                          <a:ea typeface="Yu Mincho"/>
                          <a:cs typeface="Arial"/>
                        </a:rPr>
                        <a:t>Process Overview (5 minutes)</a:t>
                      </a:r>
                    </a:p>
                    <a:p>
                      <a:pPr marL="400050" marR="91440" lvl="0" indent="-231775" algn="l" rtl="0" eaLnBrk="1" fontAlgn="auto" latinLnBrk="0" hangingPunct="1">
                        <a:lnSpc>
                          <a:spcPct val="100000"/>
                        </a:lnSpc>
                        <a:spcBef>
                          <a:spcPts val="0"/>
                        </a:spcBef>
                        <a:spcAft>
                          <a:spcPts val="0"/>
                        </a:spcAft>
                        <a:buClrTx/>
                        <a:buSzTx/>
                        <a:buFontTx/>
                        <a:buAutoNum type="romanLcPeriod"/>
                      </a:pPr>
                      <a:r>
                        <a:rPr lang="en-US" sz="1600" kern="1200">
                          <a:solidFill>
                            <a:schemeClr val="tx1"/>
                          </a:solidFill>
                          <a:effectLst/>
                          <a:latin typeface="+mn-lt"/>
                          <a:ea typeface="Yu Mincho"/>
                          <a:cs typeface="Arial"/>
                        </a:rPr>
                        <a:t>Principles:  Presentation and Discussion (10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600" kern="1200">
                          <a:solidFill>
                            <a:schemeClr val="tx1"/>
                          </a:solidFill>
                          <a:effectLst/>
                          <a:latin typeface="+mn-lt"/>
                          <a:ea typeface="Yu Mincho"/>
                          <a:cs typeface="Arial"/>
                        </a:rPr>
                        <a:t>Equity Considerations (10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600" b="1" kern="1200">
                          <a:solidFill>
                            <a:schemeClr val="tx2"/>
                          </a:solidFill>
                          <a:effectLst/>
                          <a:latin typeface="+mn-lt"/>
                          <a:ea typeface="Yu Mincho"/>
                          <a:cs typeface="Arial"/>
                        </a:rPr>
                        <a:t>Vote </a:t>
                      </a:r>
                      <a:r>
                        <a:rPr lang="en-US" sz="1600" kern="1200">
                          <a:solidFill>
                            <a:schemeClr val="tx1"/>
                          </a:solidFill>
                          <a:effectLst/>
                          <a:latin typeface="+mn-lt"/>
                          <a:ea typeface="Yu Mincho"/>
                          <a:cs typeface="Arial"/>
                        </a:rPr>
                        <a:t>(5 minutes)</a:t>
                      </a:r>
                    </a:p>
                    <a:p>
                      <a:pPr marL="0" marR="91440" lvl="0" indent="0" algn="l" defTabSz="914400" rtl="0" eaLnBrk="1" fontAlgn="auto" latinLnBrk="0" hangingPunct="1">
                        <a:lnSpc>
                          <a:spcPct val="100000"/>
                        </a:lnSpc>
                        <a:spcBef>
                          <a:spcPts val="0"/>
                        </a:spcBef>
                        <a:spcAft>
                          <a:spcPts val="0"/>
                        </a:spcAft>
                        <a:buClrTx/>
                        <a:buSzTx/>
                        <a:buFontTx/>
                        <a:buNone/>
                        <a:tabLst/>
                        <a:defRPr/>
                      </a:pPr>
                      <a:endParaRPr lang="en-US" sz="1600" kern="1200">
                        <a:solidFill>
                          <a:schemeClr val="tx1"/>
                        </a:solidFill>
                        <a:effectLst/>
                        <a:latin typeface="+mn-lt"/>
                        <a:ea typeface="Yu Mincho"/>
                        <a:cs typeface="Arial"/>
                      </a:endParaRPr>
                    </a:p>
                    <a:p>
                      <a:pPr marL="0" marR="91440" lvl="0" indent="0" algn="l"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Times New Roman"/>
                        </a:rPr>
                        <a:t>Agenda Item #3:  Multimodal Strategies, Projects &amp; Programs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600" kern="1200">
                          <a:solidFill>
                            <a:schemeClr val="tx1"/>
                          </a:solidFill>
                          <a:effectLst/>
                          <a:latin typeface="+mn-lt"/>
                          <a:ea typeface="Yu Mincho"/>
                          <a:cs typeface="Arial"/>
                        </a:rPr>
                        <a:t>Overview (5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pPr>
                      <a:r>
                        <a:rPr lang="en-US" sz="1600" kern="1200">
                          <a:solidFill>
                            <a:schemeClr val="tx1"/>
                          </a:solidFill>
                          <a:effectLst/>
                          <a:latin typeface="+mn-lt"/>
                          <a:ea typeface="Yu Mincho"/>
                          <a:cs typeface="Arial"/>
                        </a:rPr>
                        <a:t>MSPP Clean Transportation Examples (10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600" kern="1200">
                          <a:solidFill>
                            <a:schemeClr val="tx1"/>
                          </a:solidFill>
                          <a:effectLst/>
                          <a:latin typeface="+mn-lt"/>
                          <a:ea typeface="Yu Mincho"/>
                          <a:cs typeface="Arial"/>
                        </a:rPr>
                        <a:t>Discussion (5 minutes)</a:t>
                      </a:r>
                    </a:p>
                    <a:p>
                      <a:pPr marL="0" marR="91440" lvl="1"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tx1"/>
                        </a:solidFill>
                        <a:effectLst/>
                        <a:latin typeface="+mn-lt"/>
                        <a:ea typeface="Yu Mincho"/>
                        <a:cs typeface="Arial"/>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3337377169"/>
              </p:ext>
            </p:extLst>
          </p:nvPr>
        </p:nvGraphicFramePr>
        <p:xfrm>
          <a:off x="6589383" y="1119816"/>
          <a:ext cx="5602617" cy="4145280"/>
        </p:xfrm>
        <a:graphic>
          <a:graphicData uri="http://schemas.openxmlformats.org/drawingml/2006/table">
            <a:tbl>
              <a:tblPr firstRow="1" firstCol="1" bandRow="1"/>
              <a:tblGrid>
                <a:gridCol w="731659">
                  <a:extLst>
                    <a:ext uri="{9D8B030D-6E8A-4147-A177-3AD203B41FA5}">
                      <a16:colId xmlns:a16="http://schemas.microsoft.com/office/drawing/2014/main" val="4270607320"/>
                    </a:ext>
                  </a:extLst>
                </a:gridCol>
                <a:gridCol w="4870958">
                  <a:extLst>
                    <a:ext uri="{9D8B030D-6E8A-4147-A177-3AD203B41FA5}">
                      <a16:colId xmlns:a16="http://schemas.microsoft.com/office/drawing/2014/main" val="1438370606"/>
                    </a:ext>
                  </a:extLst>
                </a:gridCol>
              </a:tblGrid>
              <a:tr h="569058">
                <a:tc>
                  <a:txBody>
                    <a:bodyPr/>
                    <a:lstStyle/>
                    <a:p>
                      <a:pPr marL="0" marR="0">
                        <a:spcBef>
                          <a:spcPts val="0"/>
                        </a:spcBef>
                        <a:spcAft>
                          <a:spcPts val="0"/>
                        </a:spcAft>
                      </a:pPr>
                      <a:r>
                        <a:rPr lang="en-US" sz="1600" b="1">
                          <a:effectLst/>
                          <a:latin typeface="Calibri"/>
                          <a:ea typeface="Yu Mincho"/>
                          <a:cs typeface="Arial"/>
                        </a:rPr>
                        <a:t>2:05pm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txBody>
                  <a:tcPr marL="42098" marR="42098" marT="0" marB="0">
                    <a:lnL>
                      <a:noFill/>
                    </a:lnL>
                    <a:lnR>
                      <a:noFill/>
                    </a:lnR>
                    <a:lnT>
                      <a:noFill/>
                    </a:lnT>
                    <a:lnB>
                      <a:noFill/>
                    </a:lnB>
                  </a:tcPr>
                </a:tc>
                <a:tc>
                  <a:txBody>
                    <a:bodyPr/>
                    <a:lstStyle/>
                    <a:p>
                      <a:pPr marL="0" marR="91440" lvl="0" indent="0" algn="l"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Agenda Item #4: Federal Transportation Legislation – Inflation Reduction Act</a:t>
                      </a:r>
                    </a:p>
                    <a:p>
                      <a:pPr marL="0" marR="91440" lvl="0" indent="0" algn="l" rtl="0" eaLnBrk="1" fontAlgn="auto" latinLnBrk="0" hangingPunct="1">
                        <a:lnSpc>
                          <a:spcPct val="100000"/>
                        </a:lnSpc>
                        <a:spcBef>
                          <a:spcPts val="0"/>
                        </a:spcBef>
                        <a:spcAft>
                          <a:spcPts val="0"/>
                        </a:spcAft>
                        <a:buClrTx/>
                        <a:buSzTx/>
                        <a:buFontTx/>
                        <a:buNone/>
                      </a:pPr>
                      <a:r>
                        <a:rPr lang="en-US" sz="1600" b="0" i="1" kern="1200">
                          <a:solidFill>
                            <a:schemeClr val="tx1"/>
                          </a:solidFill>
                          <a:effectLst/>
                          <a:latin typeface="+mn-lt"/>
                          <a:ea typeface="Yu Mincho"/>
                          <a:cs typeface="Arial"/>
                        </a:rPr>
                        <a:t>Report by Raffi Hamparian, Senior Director of Federal Affairs / Government Relations, LA Metro </a:t>
                      </a:r>
                      <a:r>
                        <a:rPr lang="en-US" sz="1600" b="0" kern="1200">
                          <a:solidFill>
                            <a:schemeClr val="tx1"/>
                          </a:solidFill>
                          <a:effectLst/>
                          <a:latin typeface="+mn-lt"/>
                          <a:ea typeface="Yu Mincho"/>
                          <a:cs typeface="Arial"/>
                        </a:rPr>
                        <a:t>(10 minutes)</a:t>
                      </a: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mn-lt"/>
                          <a:ea typeface="Yu Mincho"/>
                          <a:cs typeface="Arial"/>
                        </a:rPr>
                        <a:t>Question and Answer (5 minutes)</a:t>
                      </a:r>
                    </a:p>
                    <a:p>
                      <a:pPr marL="0" marR="91440" lvl="0" indent="0" algn="l" defTabSz="914400" rtl="0" eaLnBrk="1" fontAlgn="auto" latinLnBrk="0" hangingPunct="1">
                        <a:lnSpc>
                          <a:spcPct val="100000"/>
                        </a:lnSpc>
                        <a:spcBef>
                          <a:spcPts val="0"/>
                        </a:spcBef>
                        <a:spcAft>
                          <a:spcPts val="0"/>
                        </a:spcAft>
                        <a:buClrTx/>
                        <a:buSzTx/>
                        <a:buFontTx/>
                        <a:buNone/>
                      </a:pPr>
                      <a:endParaRPr lang="en-US" sz="1600" b="1" kern="1200">
                        <a:solidFill>
                          <a:schemeClr val="tx1"/>
                        </a:solidFill>
                        <a:effectLst/>
                        <a:latin typeface="+mn-lt"/>
                        <a:ea typeface="Yu Mincho"/>
                        <a:cs typeface="Arial"/>
                      </a:endParaRPr>
                    </a:p>
                  </a:txBody>
                  <a:tcPr marL="42098" marR="42098" marT="0" marB="0">
                    <a:lnL>
                      <a:noFill/>
                    </a:lnL>
                    <a:lnR>
                      <a:noFill/>
                    </a:lnR>
                    <a:lnT>
                      <a:noFill/>
                    </a:lnT>
                    <a:lnB>
                      <a:noFill/>
                    </a:lnB>
                  </a:tcPr>
                </a:tc>
                <a:extLst>
                  <a:ext uri="{0D108BD9-81ED-4DB2-BD59-A6C34878D82A}">
                    <a16:rowId xmlns:a16="http://schemas.microsoft.com/office/drawing/2014/main" val="1774726565"/>
                  </a:ext>
                </a:extLst>
              </a:tr>
              <a:tr h="1449466">
                <a:tc>
                  <a:txBody>
                    <a:bodyPr/>
                    <a:lstStyle/>
                    <a:p>
                      <a:pPr marL="0" marR="0">
                        <a:spcBef>
                          <a:spcPts val="0"/>
                        </a:spcBef>
                        <a:spcAft>
                          <a:spcPts val="0"/>
                        </a:spcAft>
                      </a:pPr>
                      <a:r>
                        <a:rPr lang="en-US" sz="1600" b="1">
                          <a:solidFill>
                            <a:schemeClr val="tx1"/>
                          </a:solidFill>
                          <a:effectLst/>
                          <a:latin typeface="Calibri"/>
                          <a:ea typeface="Yu Mincho"/>
                          <a:cs typeface="Arial"/>
                        </a:rPr>
                        <a:t>2:20pm</a:t>
                      </a: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r>
                        <a:rPr lang="en-US" sz="1600" b="1">
                          <a:solidFill>
                            <a:schemeClr val="tx1"/>
                          </a:solidFill>
                          <a:effectLst/>
                          <a:latin typeface="Calibri"/>
                          <a:ea typeface="Yu Mincho"/>
                          <a:cs typeface="Arial"/>
                        </a:rPr>
                        <a:t>2:30pm</a:t>
                      </a: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endParaRPr lang="en-US" sz="1600" b="1">
                        <a:solidFill>
                          <a:schemeClr val="tx1"/>
                        </a:solidFill>
                        <a:effectLst/>
                        <a:latin typeface="Calibri"/>
                        <a:ea typeface="Yu Mincho"/>
                        <a:cs typeface="Arial"/>
                      </a:endParaRPr>
                    </a:p>
                  </a:txBody>
                  <a:tcPr marL="42098" marR="42098" marT="0" marB="0">
                    <a:lnL>
                      <a:noFill/>
                    </a:lnL>
                    <a:lnR>
                      <a:noFill/>
                    </a:lnR>
                    <a:lnT>
                      <a:noFill/>
                    </a:lnT>
                    <a:lnB>
                      <a:noFill/>
                    </a:lnB>
                  </a:tcPr>
                </a:tc>
                <a:tc>
                  <a:txBody>
                    <a:bodyPr/>
                    <a:lstStyle/>
                    <a:p>
                      <a:pPr marL="0" marR="91440" lvl="0" indent="0" algn="l" rtl="0" eaLnBrk="1" fontAlgn="auto" latinLnBrk="0" hangingPunct="1">
                        <a:lnSpc>
                          <a:spcPct val="100000"/>
                        </a:lnSpc>
                        <a:spcBef>
                          <a:spcPts val="0"/>
                        </a:spcBef>
                        <a:spcAft>
                          <a:spcPts val="0"/>
                        </a:spcAft>
                        <a:buClrTx/>
                        <a:buSzTx/>
                        <a:buFontTx/>
                        <a:buNone/>
                      </a:pPr>
                      <a:r>
                        <a:rPr lang="en-US" sz="1600" b="1">
                          <a:effectLst/>
                          <a:latin typeface="+mn-lt"/>
                          <a:ea typeface="Yu Mincho"/>
                          <a:cs typeface="Arial"/>
                        </a:rPr>
                        <a:t>Agenda Item #5: </a:t>
                      </a:r>
                      <a:r>
                        <a:rPr lang="en-US" sz="1600" b="1">
                          <a:solidFill>
                            <a:schemeClr val="tx1"/>
                          </a:solidFill>
                          <a:effectLst/>
                          <a:latin typeface="+mn-lt"/>
                          <a:ea typeface="Yu Mincho"/>
                          <a:cs typeface="Arial"/>
                        </a:rPr>
                        <a:t>Goods Movement Zero-Emission Infrastructure – MSRC Request for Information</a:t>
                      </a:r>
                    </a:p>
                    <a:p>
                      <a:pPr marL="0" marR="91440" lvl="0" indent="0" algn="l" rtl="0" eaLnBrk="1" fontAlgn="auto" latinLnBrk="0" hangingPunct="1">
                        <a:lnSpc>
                          <a:spcPct val="100000"/>
                        </a:lnSpc>
                        <a:spcBef>
                          <a:spcPts val="0"/>
                        </a:spcBef>
                        <a:spcAft>
                          <a:spcPts val="0"/>
                        </a:spcAft>
                        <a:buClrTx/>
                        <a:buSzTx/>
                        <a:buFontTx/>
                        <a:buNone/>
                      </a:pPr>
                      <a:r>
                        <a:rPr lang="en-US" sz="1600" b="0" i="1" kern="1200">
                          <a:solidFill>
                            <a:schemeClr val="tx1"/>
                          </a:solidFill>
                          <a:effectLst/>
                          <a:latin typeface="+mn-lt"/>
                          <a:ea typeface="Yu Mincho"/>
                          <a:cs typeface="Arial"/>
                        </a:rPr>
                        <a:t>Report by Akiko Yamagami, Transportation Planning Manager, Goods Movement Planning, LA Metro                </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600" kern="1200">
                          <a:solidFill>
                            <a:schemeClr val="tx1"/>
                          </a:solidFill>
                          <a:effectLst/>
                          <a:latin typeface="+mn-lt"/>
                          <a:ea typeface="Yu Mincho"/>
                          <a:cs typeface="Arial"/>
                        </a:rPr>
                        <a:t>Overview (5 minutes)</a:t>
                      </a:r>
                    </a:p>
                    <a:p>
                      <a:pPr marL="400050" marR="91440" lvl="0" indent="-231775" algn="l" rtl="0" eaLnBrk="1" fontAlgn="auto" latinLnBrk="0" hangingPunct="1">
                        <a:lnSpc>
                          <a:spcPct val="100000"/>
                        </a:lnSpc>
                        <a:spcBef>
                          <a:spcPts val="0"/>
                        </a:spcBef>
                        <a:spcAft>
                          <a:spcPts val="0"/>
                        </a:spcAft>
                        <a:buClrTx/>
                        <a:buSzTx/>
                        <a:buFontTx/>
                        <a:buAutoNum type="romanLcPeriod"/>
                      </a:pPr>
                      <a:r>
                        <a:rPr lang="en-US" sz="1600" kern="1200">
                          <a:solidFill>
                            <a:schemeClr val="tx1"/>
                          </a:solidFill>
                          <a:effectLst/>
                          <a:latin typeface="+mn-lt"/>
                          <a:ea typeface="Yu Mincho"/>
                          <a:cs typeface="Arial"/>
                        </a:rPr>
                        <a:t>Discussion (5 minutes)</a:t>
                      </a:r>
                    </a:p>
                    <a:p>
                      <a:pPr marL="0" marR="91440" lvl="0" indent="0" algn="l" defTabSz="914400" rtl="0" eaLnBrk="1" fontAlgn="auto" latinLnBrk="0" hangingPunct="1">
                        <a:lnSpc>
                          <a:spcPct val="100000"/>
                        </a:lnSpc>
                        <a:spcBef>
                          <a:spcPts val="0"/>
                        </a:spcBef>
                        <a:spcAft>
                          <a:spcPts val="0"/>
                        </a:spcAft>
                        <a:buClrTx/>
                        <a:buSzTx/>
                        <a:buFontTx/>
                        <a:buNone/>
                      </a:pPr>
                      <a:endParaRPr lang="en-US" sz="1600" b="1" kern="1200">
                        <a:solidFill>
                          <a:schemeClr val="tx1"/>
                        </a:solidFill>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Closing Remarks and Upcoming Meetings</a:t>
                      </a: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p>
                      <a:pPr marL="0" marR="0" lvl="0" indent="0" algn="l" rtl="0" eaLnBrk="1" fontAlgn="auto" latinLnBrk="0" hangingPunct="1">
                        <a:lnSpc>
                          <a:spcPct val="100000"/>
                        </a:lnSpc>
                        <a:spcBef>
                          <a:spcPts val="0"/>
                        </a:spcBef>
                        <a:spcAft>
                          <a:spcPts val="0"/>
                        </a:spcAft>
                        <a:buClrTx/>
                        <a:buSzTx/>
                        <a:buNone/>
                      </a:pPr>
                      <a:endParaRPr lang="en-US" sz="1600" b="1" kern="1200">
                        <a:solidFill>
                          <a:schemeClr val="tx1"/>
                        </a:solidFill>
                        <a:effectLst/>
                        <a:latin typeface="+mn-lt"/>
                        <a:ea typeface="Calibri" panose="020F0502020204030204" pitchFamily="34" charset="0"/>
                        <a:cs typeface="Arial"/>
                      </a:endParaRP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2598559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742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a:t>
            </a:r>
          </a:p>
          <a:p>
            <a:pPr marL="1026795" indent="-1026795" algn="ctr">
              <a:lnSpc>
                <a:spcPct val="120000"/>
              </a:lnSpc>
              <a:tabLst>
                <a:tab pos="852488" algn="l"/>
              </a:tabLst>
            </a:pPr>
            <a:r>
              <a:rPr lang="en-US" sz="4000" b="1">
                <a:solidFill>
                  <a:srgbClr val="FFFFFF"/>
                </a:solidFill>
                <a:latin typeface="Calibri" panose="020F0502020204030204"/>
                <a:cs typeface="Calibri"/>
              </a:rPr>
              <a:t>Metro Board Update</a:t>
            </a:r>
            <a:endParaRPr lang="en-US">
              <a:cs typeface="Calibri"/>
            </a:endParaRPr>
          </a:p>
        </p:txBody>
      </p:sp>
    </p:spTree>
    <p:extLst>
      <p:ext uri="{BB962C8B-B14F-4D97-AF65-F5344CB8AC3E}">
        <p14:creationId xmlns:p14="http://schemas.microsoft.com/office/powerpoint/2010/main" val="1671837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12</a:t>
            </a:fld>
            <a:endParaRPr lang="en-US"/>
          </a:p>
        </p:txBody>
      </p:sp>
      <p:sp>
        <p:nvSpPr>
          <p:cNvPr id="7" name="Title 6">
            <a:extLst>
              <a:ext uri="{FF2B5EF4-FFF2-40B4-BE49-F238E27FC236}">
                <a16:creationId xmlns:a16="http://schemas.microsoft.com/office/drawing/2014/main" id="{811E9252-5789-A678-88C3-4EE6341F0CFB}"/>
              </a:ext>
            </a:extLst>
          </p:cNvPr>
          <p:cNvSpPr>
            <a:spLocks noGrp="1"/>
          </p:cNvSpPr>
          <p:nvPr>
            <p:ph type="title"/>
          </p:nvPr>
        </p:nvSpPr>
        <p:spPr/>
        <p:txBody>
          <a:bodyPr/>
          <a:lstStyle/>
          <a:p>
            <a:r>
              <a:rPr lang="en-US"/>
              <a:t>September Metro Board Actions</a:t>
            </a:r>
          </a:p>
        </p:txBody>
      </p:sp>
      <p:sp>
        <p:nvSpPr>
          <p:cNvPr id="2" name="TextBox 1">
            <a:extLst>
              <a:ext uri="{FF2B5EF4-FFF2-40B4-BE49-F238E27FC236}">
                <a16:creationId xmlns:a16="http://schemas.microsoft.com/office/drawing/2014/main" id="{2A156391-BA8D-6750-7508-17E750024E62}"/>
              </a:ext>
            </a:extLst>
          </p:cNvPr>
          <p:cNvSpPr txBox="1"/>
          <p:nvPr/>
        </p:nvSpPr>
        <p:spPr>
          <a:xfrm>
            <a:off x="381000" y="1082379"/>
            <a:ext cx="11103428" cy="3200876"/>
          </a:xfrm>
          <a:prstGeom prst="rect">
            <a:avLst/>
          </a:prstGeom>
          <a:noFill/>
        </p:spPr>
        <p:txBody>
          <a:bodyPr wrap="square" lIns="91440" tIns="45720" rIns="91440" bIns="45720" rtlCol="0" anchor="t">
            <a:spAutoFit/>
          </a:bodyPr>
          <a:lstStyle/>
          <a:p>
            <a:r>
              <a:rPr lang="en-US" sz="2000"/>
              <a:t>Metro Board approved the following items:</a:t>
            </a:r>
          </a:p>
          <a:p>
            <a:endParaRPr lang="en-US" sz="2000"/>
          </a:p>
          <a:p>
            <a:pPr marL="742950" lvl="1" indent="-285750">
              <a:buFont typeface="Arial" panose="020B0604020202020204" pitchFamily="34" charset="0"/>
              <a:buChar char="•"/>
            </a:pPr>
            <a:r>
              <a:rPr lang="en-US" sz="2000"/>
              <a:t>Vision Statement / Guiding Principles / Goals </a:t>
            </a:r>
            <a:r>
              <a:rPr lang="en-US" sz="2000" b="1">
                <a:solidFill>
                  <a:schemeClr val="tx2"/>
                </a:solidFill>
              </a:rPr>
              <a:t>APPROVED</a:t>
            </a:r>
          </a:p>
          <a:p>
            <a:pPr marL="742950" lvl="1" indent="-285750">
              <a:buFont typeface="Arial" panose="020B0604020202020204" pitchFamily="34" charset="0"/>
              <a:buChar char="•"/>
            </a:pPr>
            <a:endParaRPr lang="en-US" sz="2000"/>
          </a:p>
          <a:p>
            <a:pPr marL="742950" lvl="1" indent="-285750">
              <a:buFont typeface="Arial" panose="020B0604020202020204" pitchFamily="34" charset="0"/>
              <a:buChar char="•"/>
            </a:pPr>
            <a:r>
              <a:rPr lang="en-US" sz="2000"/>
              <a:t>Pre-Investment Plan Opportunity  </a:t>
            </a:r>
            <a:r>
              <a:rPr lang="en-US" sz="2000" b="1">
                <a:solidFill>
                  <a:schemeClr val="tx2"/>
                </a:solidFill>
              </a:rPr>
              <a:t>APPROVED</a:t>
            </a:r>
          </a:p>
          <a:p>
            <a:pPr lvl="1"/>
            <a:endParaRPr lang="en-US" sz="2000">
              <a:cs typeface="Calibri" panose="020F0502020204030204"/>
            </a:endParaRPr>
          </a:p>
          <a:p>
            <a:pPr marL="742950" lvl="1" indent="-285750">
              <a:buFont typeface="Arial" panose="020B0604020202020204" pitchFamily="34" charset="0"/>
              <a:buChar char="•"/>
            </a:pPr>
            <a:r>
              <a:rPr lang="en-US" sz="2000"/>
              <a:t>Re-naming the I-710 South Corridor Project to “East Los Angeles – Long Beach Corridor Mobility Investment Plan” </a:t>
            </a:r>
            <a:r>
              <a:rPr lang="en-US" sz="2000" b="1">
                <a:solidFill>
                  <a:schemeClr val="tx2"/>
                </a:solidFill>
              </a:rPr>
              <a:t>APPROVED</a:t>
            </a:r>
            <a:endParaRPr lang="en-US" sz="2000" b="1">
              <a:solidFill>
                <a:schemeClr val="tx2"/>
              </a:solidFill>
              <a:cs typeface="Calibri"/>
            </a:endParaRPr>
          </a:p>
          <a:p>
            <a:pPr lvl="1"/>
            <a:endParaRPr lang="en-US" sz="2400"/>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575269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232756" y="40294"/>
            <a:ext cx="9227127" cy="756285"/>
          </a:xfrm>
        </p:spPr>
        <p:txBody>
          <a:bodyPr/>
          <a:lstStyle/>
          <a:p>
            <a:br>
              <a:rPr lang="en-US">
                <a:cs typeface="Calibri"/>
              </a:rPr>
            </a:br>
            <a:r>
              <a:rPr lang="en-US">
                <a:cs typeface="Calibri"/>
              </a:rPr>
              <a:t>ZET Program Recap – Metro Board Direction</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fontScale="92500" lnSpcReduction="20000"/>
          </a:bodyPr>
          <a:lstStyle/>
          <a:p>
            <a:r>
              <a:rPr lang="en-US" sz="2200" b="1"/>
              <a:t>Metro Board Direction and desired outcomes</a:t>
            </a:r>
            <a:endParaRPr lang="en-US" sz="2200" b="1">
              <a:cs typeface="Calibri"/>
            </a:endParaRPr>
          </a:p>
          <a:p>
            <a:pPr marL="512445" indent="-229870">
              <a:buFont typeface="Arial" panose="020B0604020202020204" pitchFamily="34" charset="0"/>
              <a:buChar char="•"/>
            </a:pPr>
            <a:r>
              <a:rPr lang="en-US" sz="2200"/>
              <a:t>$200 million minimum funding target </a:t>
            </a:r>
            <a:endParaRPr lang="en-US" sz="2200">
              <a:cs typeface="Calibri" panose="020F0502020204030204"/>
            </a:endParaRPr>
          </a:p>
          <a:p>
            <a:pPr marL="512445" indent="-229870">
              <a:buFont typeface="Arial" panose="020B0604020202020204" pitchFamily="34" charset="0"/>
              <a:buChar char="•"/>
            </a:pPr>
            <a:r>
              <a:rPr lang="en-US" sz="2200"/>
              <a:t>Leverage $50 million local matches with private, regional, state, and federal funding</a:t>
            </a:r>
            <a:endParaRPr lang="en-US" sz="2200">
              <a:cs typeface="Calibri" panose="020F0502020204030204"/>
            </a:endParaRPr>
          </a:p>
          <a:p>
            <a:pPr marL="512445" indent="-229870">
              <a:buFont typeface="Arial" panose="020B0604020202020204" pitchFamily="34" charset="0"/>
              <a:buChar char="•"/>
            </a:pPr>
            <a:r>
              <a:rPr lang="en-US" sz="2200"/>
              <a:t>Accelerated ZE deployment in the I-710 South Corridor</a:t>
            </a:r>
            <a:endParaRPr lang="en-US" sz="2200">
              <a:cs typeface="Calibri" panose="020F0502020204030204"/>
            </a:endParaRPr>
          </a:p>
          <a:p>
            <a:pPr marL="512445" indent="-229870">
              <a:buFont typeface="Arial" panose="020B0604020202020204" pitchFamily="34" charset="0"/>
              <a:buChar char="•"/>
            </a:pPr>
            <a:r>
              <a:rPr lang="en-US" sz="2200"/>
              <a:t>Collaboration with regional stakeholders</a:t>
            </a:r>
            <a:endParaRPr lang="en-US" sz="2200">
              <a:cs typeface="Calibri" panose="020F0502020204030204"/>
            </a:endParaRPr>
          </a:p>
          <a:p>
            <a:pPr marL="512445" indent="-229870">
              <a:buFont typeface="Arial" panose="020B0604020202020204" pitchFamily="34" charset="0"/>
              <a:buChar char="•"/>
            </a:pPr>
            <a:r>
              <a:rPr lang="en-US" sz="2200">
                <a:cs typeface="Calibri" panose="020F0502020204030204"/>
              </a:rPr>
              <a:t>Independent, accelerated process from overall 710 Task Force Investment Plan process</a:t>
            </a:r>
          </a:p>
          <a:p>
            <a:pPr marL="512445">
              <a:buFont typeface="Arial" panose="020B0604020202020204" pitchFamily="34" charset="0"/>
              <a:buChar char="•"/>
            </a:pPr>
            <a:endParaRPr lang="en-US" sz="2200" b="1"/>
          </a:p>
          <a:p>
            <a:pPr marL="282575" indent="-282575">
              <a:buFont typeface="Calibri" panose="020F0502020204030204" pitchFamily="34" charset="0"/>
              <a:buChar char="&gt;"/>
            </a:pPr>
            <a:r>
              <a:rPr lang="en-US" sz="2200" b="1"/>
              <a:t>Strategies to accomplish outcomes</a:t>
            </a:r>
            <a:endParaRPr lang="en-US" sz="2200" b="1">
              <a:cs typeface="Calibri"/>
            </a:endParaRPr>
          </a:p>
          <a:p>
            <a:pPr marL="512445" indent="-229870">
              <a:buFont typeface="Arial" panose="020B0604020202020204" pitchFamily="34" charset="0"/>
              <a:buChar char="•"/>
            </a:pPr>
            <a:r>
              <a:rPr lang="en-US" sz="2200"/>
              <a:t>Identify discretionary grant opportunities</a:t>
            </a:r>
            <a:endParaRPr lang="en-US" sz="2200">
              <a:cs typeface="Calibri" panose="020F0502020204030204"/>
            </a:endParaRPr>
          </a:p>
          <a:p>
            <a:pPr marL="512445" indent="-229870">
              <a:buFont typeface="Arial" panose="020B0604020202020204" pitchFamily="34" charset="0"/>
              <a:buChar char="•"/>
            </a:pPr>
            <a:r>
              <a:rPr lang="en-US" sz="2200"/>
              <a:t>Convene and collaborate with community and regional stakeholders</a:t>
            </a:r>
            <a:endParaRPr lang="en-US" sz="2200">
              <a:cs typeface="Calibri" panose="020F0502020204030204"/>
            </a:endParaRPr>
          </a:p>
          <a:p>
            <a:pPr marL="512445" indent="-229870">
              <a:buFont typeface="Arial" panose="020B0604020202020204" pitchFamily="34" charset="0"/>
              <a:buChar char="•"/>
            </a:pPr>
            <a:r>
              <a:rPr lang="en-US" sz="2200"/>
              <a:t>Develop a scope of work for the ZET Program</a:t>
            </a:r>
            <a:endParaRPr lang="en-US" sz="2200">
              <a:cs typeface="Calibri" panose="020F0502020204030204"/>
            </a:endParaRPr>
          </a:p>
          <a:p>
            <a:pPr marL="512445" indent="-229870">
              <a:buFont typeface="Arial" panose="020B0604020202020204" pitchFamily="34" charset="0"/>
              <a:buChar char="•"/>
            </a:pPr>
            <a:r>
              <a:rPr lang="en-US" sz="2200"/>
              <a:t>Identify regional funding partners</a:t>
            </a:r>
            <a:endParaRPr lang="en-US" sz="2200">
              <a:cs typeface="Calibri" panose="020F0502020204030204"/>
            </a:endParaRPr>
          </a:p>
          <a:p>
            <a:pPr marL="512445" indent="-229870">
              <a:buFont typeface="Arial" panose="020B0604020202020204" pitchFamily="34" charset="0"/>
              <a:buChar char="•"/>
            </a:pPr>
            <a:r>
              <a:rPr lang="en-US" sz="2200"/>
              <a:t>Identify near and long-term opportunities</a:t>
            </a:r>
            <a:endParaRPr lang="en-US" sz="2200">
              <a:cs typeface="Calibri" panose="020F0502020204030204"/>
            </a:endParaRPr>
          </a:p>
          <a:p>
            <a:pPr marL="512445" indent="-229870">
              <a:buFont typeface="Arial" panose="020B0604020202020204" pitchFamily="34" charset="0"/>
              <a:buChar char="•"/>
            </a:pPr>
            <a:r>
              <a:rPr lang="en-US" sz="2200">
                <a:ea typeface="+mn-lt"/>
                <a:cs typeface="+mn-lt"/>
              </a:rPr>
              <a:t>Identify policy and legislative barriers to implementation</a:t>
            </a:r>
            <a:endParaRPr lang="en-US" sz="2200">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13</a:t>
            </a:fld>
            <a:endParaRPr lang="en-US"/>
          </a:p>
        </p:txBody>
      </p:sp>
    </p:spTree>
    <p:extLst>
      <p:ext uri="{BB962C8B-B14F-4D97-AF65-F5344CB8AC3E}">
        <p14:creationId xmlns:p14="http://schemas.microsoft.com/office/powerpoint/2010/main" val="1881433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8469509" cy="523220"/>
          </a:xfrm>
          <a:prstGeom prst="rect">
            <a:avLst/>
          </a:prstGeom>
          <a:noFill/>
        </p:spPr>
        <p:txBody>
          <a:bodyPr wrap="square" lIns="91440" tIns="45720" rIns="91440" bIns="45720" rtlCol="0" anchor="t">
            <a:spAutoFit/>
          </a:bodyPr>
          <a:lstStyle/>
          <a:p>
            <a:r>
              <a:rPr lang="en-US" sz="2800" b="1">
                <a:solidFill>
                  <a:schemeClr val="bg1"/>
                </a:solidFill>
              </a:rPr>
              <a:t>Task Force Meeting #12 Recap</a:t>
            </a:r>
            <a:endParaRPr lang="en-US" sz="2800">
              <a:solidFill>
                <a:schemeClr val="bg1"/>
              </a:solidFill>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r>
              <a:rPr kumimoji="0" lang="en-US" sz="2000" b="1" i="0" u="none" strike="noStrike" kern="1200" cap="none" spc="0" normalizeH="0" baseline="0" noProof="0">
                <a:ln>
                  <a:noFill/>
                </a:ln>
                <a:solidFill>
                  <a:srgbClr val="2AB4C8"/>
                </a:solidFill>
                <a:effectLst/>
                <a:uLnTx/>
                <a:uFillTx/>
                <a:ea typeface="+mn-ea"/>
                <a:cs typeface="+mn-cs"/>
              </a:rPr>
              <a:t>Summary</a:t>
            </a:r>
            <a:endParaRPr lang="en-US" sz="2000" b="1">
              <a:cs typeface="Calibri"/>
            </a:endParaRPr>
          </a:p>
          <a:p>
            <a:pPr>
              <a:lnSpc>
                <a:spcPct val="100000"/>
              </a:lnSpc>
              <a:spcBef>
                <a:spcPts val="600"/>
              </a:spcBef>
              <a:buFont typeface="Calibri" panose="020F0502020204030204" pitchFamily="34" charset="0"/>
              <a:buChar char="&gt;"/>
              <a:defRPr/>
            </a:pPr>
            <a:r>
              <a:rPr kumimoji="0" lang="en-US" sz="2000" b="0" i="0" u="none" strike="noStrike" kern="1200" cap="none" spc="0" normalizeH="0" baseline="0" noProof="0">
                <a:ln>
                  <a:noFill/>
                </a:ln>
                <a:solidFill>
                  <a:srgbClr val="000000"/>
                </a:solidFill>
                <a:effectLst/>
                <a:uLnTx/>
                <a:uFillTx/>
                <a:ea typeface="+mn-ea"/>
                <a:cs typeface="+mn-cs"/>
              </a:rPr>
              <a:t>Held virtually via Zoom on Monday, September 12</a:t>
            </a:r>
            <a:endParaRPr kumimoji="0" lang="en-US" sz="2000" b="0" i="0" u="none" strike="noStrike" kern="1200" cap="none" spc="0" normalizeH="0" baseline="0" noProof="0">
              <a:ln>
                <a:noFill/>
              </a:ln>
              <a:solidFill>
                <a:srgbClr val="000000"/>
              </a:solidFill>
              <a:effectLst/>
              <a:uLnTx/>
              <a:uFillTx/>
              <a:ea typeface="+mn-ea"/>
              <a:cs typeface="Calibri"/>
            </a:endParaRPr>
          </a:p>
          <a:p>
            <a:pPr>
              <a:lnSpc>
                <a:spcPct val="100000"/>
              </a:lnSpc>
              <a:spcBef>
                <a:spcPts val="600"/>
              </a:spcBef>
              <a:buFont typeface="Calibri" panose="020F0502020204030204" pitchFamily="34" charset="0"/>
              <a:buChar char="&gt;"/>
              <a:defRPr/>
            </a:pPr>
            <a:r>
              <a:rPr lang="en-US" sz="2000">
                <a:cs typeface="Calibri"/>
              </a:rPr>
              <a:t>58 participants  (40 Task Force Members/Alternates, 2 CLC members, and 10 Members of the Public)</a:t>
            </a:r>
          </a:p>
          <a:p>
            <a:pPr marL="0" indent="0">
              <a:buNone/>
              <a:defRPr/>
            </a:pPr>
            <a:endParaRPr kumimoji="0" lang="en-US" sz="2000" b="1" i="0" u="none" strike="noStrike" kern="1200" cap="none" spc="0" normalizeH="0" baseline="0" noProof="0">
              <a:ln>
                <a:noFill/>
              </a:ln>
              <a:solidFill>
                <a:srgbClr val="2AB4C8"/>
              </a:solidFill>
              <a:effectLst/>
              <a:uLnTx/>
              <a:uFillTx/>
              <a:ea typeface="+mn-ea"/>
              <a:cs typeface="+mn-cs"/>
            </a:endParaRPr>
          </a:p>
          <a:p>
            <a:pPr marL="0" indent="0">
              <a:buNone/>
              <a:defRPr/>
            </a:pPr>
            <a:r>
              <a:rPr kumimoji="0" lang="en-US" sz="2000" b="1" i="0" u="none" strike="noStrike" kern="1200" cap="none" spc="0" normalizeH="0" baseline="0" noProof="0">
                <a:ln>
                  <a:noFill/>
                </a:ln>
                <a:solidFill>
                  <a:srgbClr val="2AB4C8"/>
                </a:solidFill>
                <a:effectLst/>
                <a:uLnTx/>
                <a:uFillTx/>
                <a:ea typeface="+mn-ea"/>
                <a:cs typeface="+mn-cs"/>
              </a:rPr>
              <a:t>Highlights</a:t>
            </a:r>
            <a:endParaRPr lang="en-US" sz="2000" b="1" i="0" u="none" strike="noStrike" kern="1200" cap="none" spc="0" normalizeH="0" baseline="0" noProof="0">
              <a:ln>
                <a:noFill/>
              </a:ln>
              <a:solidFill>
                <a:srgbClr val="2AB4C8"/>
              </a:solidFill>
              <a:effectLst/>
              <a:uLnTx/>
              <a:uFillTx/>
              <a:cs typeface="Calibri"/>
            </a:endParaRPr>
          </a:p>
          <a:p>
            <a:pPr>
              <a:buFont typeface="Calibri" panose="020F0502020204030204" pitchFamily="34" charset="0"/>
              <a:buChar char="&gt;"/>
            </a:pPr>
            <a:r>
              <a:rPr lang="en-US" sz="2000">
                <a:effectLst/>
              </a:rPr>
              <a:t>Approved </a:t>
            </a:r>
            <a:r>
              <a:rPr lang="en-US" sz="2000"/>
              <a:t>the “Prosperity” Goal and c</a:t>
            </a:r>
            <a:r>
              <a:rPr lang="en-US" sz="2000">
                <a:effectLst/>
              </a:rPr>
              <a:t>ompleted the Vision &amp; Goals Consensus Checkpoint</a:t>
            </a:r>
            <a:endParaRPr lang="en-US" sz="2000">
              <a:effectLst/>
              <a:cs typeface="Calibri"/>
            </a:endParaRPr>
          </a:p>
          <a:p>
            <a:pPr marL="0" indent="0">
              <a:buNone/>
            </a:pPr>
            <a:endParaRPr lang="en-US" sz="2000"/>
          </a:p>
          <a:p>
            <a:pPr>
              <a:buFont typeface="Calibri" panose="020F0502020204030204" pitchFamily="34" charset="0"/>
              <a:buChar char="&gt;"/>
            </a:pPr>
            <a:r>
              <a:rPr lang="en-US" sz="2000"/>
              <a:t>Discussed </a:t>
            </a:r>
            <a:r>
              <a:rPr lang="en-US" sz="2000">
                <a:effectLst/>
              </a:rPr>
              <a:t>the Multimodal Strategies, Projects</a:t>
            </a:r>
            <a:r>
              <a:rPr lang="en-US" sz="2000"/>
              <a:t> &amp;</a:t>
            </a:r>
            <a:r>
              <a:rPr lang="en-US" sz="2000">
                <a:effectLst/>
              </a:rPr>
              <a:t> Programs phase and related public engagement</a:t>
            </a:r>
            <a:br>
              <a:rPr lang="en-US" sz="2000">
                <a:effectLst/>
              </a:rPr>
            </a:br>
            <a:endParaRPr lang="en-US" sz="2000"/>
          </a:p>
          <a:p>
            <a:pPr>
              <a:buFont typeface="Calibri" panose="020F0502020204030204" pitchFamily="34" charset="0"/>
              <a:buChar char="&gt;"/>
            </a:pPr>
            <a:r>
              <a:rPr lang="en-US" sz="2000"/>
              <a:t>Received </a:t>
            </a:r>
            <a:r>
              <a:rPr lang="en-US" sz="2000">
                <a:effectLst/>
              </a:rPr>
              <a:t>presentation from the Gateway Cities COG I-710 South Ad-Hoc Committee</a:t>
            </a:r>
            <a:endParaRPr lang="en-US" sz="2000">
              <a:effectLst/>
              <a:cs typeface="Calibri"/>
            </a:endParaRPr>
          </a:p>
          <a:p>
            <a:pPr marL="0" indent="0">
              <a:buNone/>
              <a:defRPr/>
            </a:pPr>
            <a:endParaRPr lang="en-US" sz="2200">
              <a:cs typeface="Calibri"/>
            </a:endParaRPr>
          </a:p>
          <a:p>
            <a:pPr marL="0" indent="0">
              <a:buNone/>
              <a:defRPr/>
            </a:pPr>
            <a:endParaRPr lang="en-US" sz="2200">
              <a:cs typeface="Calibri"/>
            </a:endParaRPr>
          </a:p>
          <a:p>
            <a:pPr marL="0" lvl="1" indent="0">
              <a:lnSpc>
                <a:spcPct val="100000"/>
              </a:lnSpc>
              <a:spcBef>
                <a:spcPts val="0"/>
              </a:spcBef>
              <a:spcAft>
                <a:spcPts val="1000"/>
              </a:spcAft>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14</a:t>
            </a:fld>
            <a:endParaRPr lang="en-US" sz="1200">
              <a:solidFill>
                <a:schemeClr val="tx1">
                  <a:tint val="75000"/>
                </a:schemeClr>
              </a:solidFill>
            </a:endParaRPr>
          </a:p>
        </p:txBody>
      </p:sp>
    </p:spTree>
    <p:extLst>
      <p:ext uri="{BB962C8B-B14F-4D97-AF65-F5344CB8AC3E}">
        <p14:creationId xmlns:p14="http://schemas.microsoft.com/office/powerpoint/2010/main" val="6981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0A81-19D8-4931-840D-CD977E2A3170}"/>
              </a:ext>
            </a:extLst>
          </p:cNvPr>
          <p:cNvSpPr>
            <a:spLocks noGrp="1"/>
          </p:cNvSpPr>
          <p:nvPr>
            <p:ph type="title"/>
          </p:nvPr>
        </p:nvSpPr>
        <p:spPr>
          <a:xfrm>
            <a:off x="381000" y="246406"/>
            <a:ext cx="9045633" cy="507831"/>
          </a:xfrm>
          <a:noFill/>
        </p:spPr>
        <p:txBody>
          <a:bodyPr wrap="square" rtlCol="0">
            <a:spAutoFit/>
          </a:bodyPr>
          <a:lstStyle/>
          <a:p>
            <a:pPr defTabSz="457200"/>
            <a:r>
              <a:rPr lang="en-US" sz="3000">
                <a:ea typeface="+mn-ea"/>
                <a:cs typeface="+mn-cs"/>
              </a:rPr>
              <a:t>Zero-Emission Truck Working Group Meeting #10 Recap</a:t>
            </a:r>
          </a:p>
        </p:txBody>
      </p:sp>
      <p:pic>
        <p:nvPicPr>
          <p:cNvPr id="6" name="Picture 6" descr="Logo, company name&#10;&#10;Description automatically generated">
            <a:extLst>
              <a:ext uri="{FF2B5EF4-FFF2-40B4-BE49-F238E27FC236}">
                <a16:creationId xmlns:a16="http://schemas.microsoft.com/office/drawing/2014/main" id="{B7E06892-ECDC-8800-90B5-458323E30F6E}"/>
              </a:ext>
            </a:extLst>
          </p:cNvPr>
          <p:cNvPicPr>
            <a:picLocks noChangeAspect="1"/>
          </p:cNvPicPr>
          <p:nvPr/>
        </p:nvPicPr>
        <p:blipFill>
          <a:blip r:embed="rId3"/>
          <a:stretch>
            <a:fillRect/>
          </a:stretch>
        </p:blipFill>
        <p:spPr>
          <a:xfrm>
            <a:off x="296173" y="6074253"/>
            <a:ext cx="1952446" cy="546701"/>
          </a:xfrm>
          <a:prstGeom prst="rect">
            <a:avLst/>
          </a:prstGeom>
        </p:spPr>
      </p:pic>
      <p:grpSp>
        <p:nvGrpSpPr>
          <p:cNvPr id="7" name="Group 6">
            <a:extLst>
              <a:ext uri="{FF2B5EF4-FFF2-40B4-BE49-F238E27FC236}">
                <a16:creationId xmlns:a16="http://schemas.microsoft.com/office/drawing/2014/main" id="{DB288DA7-A8F4-4F75-9487-AE06FA686A2E}"/>
              </a:ext>
            </a:extLst>
          </p:cNvPr>
          <p:cNvGrpSpPr/>
          <p:nvPr/>
        </p:nvGrpSpPr>
        <p:grpSpPr>
          <a:xfrm>
            <a:off x="443314" y="6150597"/>
            <a:ext cx="1457119" cy="470357"/>
            <a:chOff x="2085360" y="5841270"/>
            <a:chExt cx="1457119" cy="470357"/>
          </a:xfrm>
        </p:grpSpPr>
        <p:sp>
          <p:nvSpPr>
            <p:cNvPr id="8" name="Rectangle 7">
              <a:extLst>
                <a:ext uri="{FF2B5EF4-FFF2-40B4-BE49-F238E27FC236}">
                  <a16:creationId xmlns:a16="http://schemas.microsoft.com/office/drawing/2014/main" id="{96C3CDAA-B194-422C-90C1-C7C6892E9DF6}"/>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13C77B53-7DFD-4887-A3E0-78963A862EB8}"/>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9C8E4C77-4D06-442F-8C66-042A392A25DE}"/>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7CF99A9-6496-4FCC-BAA5-2189475743A4}"/>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2" name="Slide Number Placeholder 1">
            <a:extLst>
              <a:ext uri="{FF2B5EF4-FFF2-40B4-BE49-F238E27FC236}">
                <a16:creationId xmlns:a16="http://schemas.microsoft.com/office/drawing/2014/main" id="{DE6FAABC-34C4-4547-BDB7-E3D66312B2E3}"/>
              </a:ext>
            </a:extLst>
          </p:cNvPr>
          <p:cNvSpPr txBox="1">
            <a:spLocks/>
          </p:cNvSpPr>
          <p:nvPr/>
        </p:nvSpPr>
        <p:spPr>
          <a:xfrm>
            <a:off x="9401354" y="65087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429C633-AF9B-9840-B7F1-7587910FEF71}" type="slidenum">
              <a:rPr lang="en-US" sz="1200" smtClean="0">
                <a:solidFill>
                  <a:srgbClr val="000000">
                    <a:tint val="75000"/>
                  </a:srgbClr>
                </a:solidFill>
                <a:latin typeface="Calibri" panose="020F0502020204030204"/>
              </a:rPr>
              <a:pPr algn="r">
                <a:defRPr/>
              </a:pPr>
              <a:t>15</a:t>
            </a:fld>
            <a:endParaRPr lang="en-US" sz="1200">
              <a:solidFill>
                <a:srgbClr val="000000">
                  <a:tint val="75000"/>
                </a:srgbClr>
              </a:solidFill>
              <a:latin typeface="Calibri" panose="020F0502020204030204"/>
            </a:endParaRPr>
          </a:p>
        </p:txBody>
      </p:sp>
      <p:sp>
        <p:nvSpPr>
          <p:cNvPr id="3" name="Content Placeholder 2">
            <a:extLst>
              <a:ext uri="{FF2B5EF4-FFF2-40B4-BE49-F238E27FC236}">
                <a16:creationId xmlns:a16="http://schemas.microsoft.com/office/drawing/2014/main" id="{7904CA00-D1F3-4A26-AF81-019284DC6797}"/>
              </a:ext>
            </a:extLst>
          </p:cNvPr>
          <p:cNvSpPr>
            <a:spLocks noGrp="1"/>
          </p:cNvSpPr>
          <p:nvPr>
            <p:ph idx="1"/>
          </p:nvPr>
        </p:nvSpPr>
        <p:spPr>
          <a:xfrm>
            <a:off x="381000" y="1133970"/>
            <a:ext cx="10993099" cy="4590060"/>
          </a:xfrm>
        </p:spPr>
        <p:txBody>
          <a:bodyPr vert="horz" lIns="91440" tIns="45720" rIns="91440" bIns="45720" rtlCol="0" anchor="t">
            <a:normAutofit/>
          </a:bodyPr>
          <a:lstStyle/>
          <a:p>
            <a:pPr marL="0" indent="0">
              <a:buNone/>
            </a:pPr>
            <a:r>
              <a:rPr lang="en-US" sz="2000" b="1">
                <a:solidFill>
                  <a:schemeClr val="accent1"/>
                </a:solidFill>
              </a:rPr>
              <a:t>Summary</a:t>
            </a:r>
          </a:p>
          <a:p>
            <a:pPr>
              <a:buFont typeface="Calibri" panose="020F0502020204030204" pitchFamily="34" charset="0"/>
              <a:buChar char="&gt;"/>
            </a:pPr>
            <a:r>
              <a:rPr lang="en-US" sz="2000"/>
              <a:t>Held virtually via Zoom on Tuesday, September 20</a:t>
            </a:r>
          </a:p>
          <a:p>
            <a:pPr marL="0" indent="0">
              <a:buNone/>
            </a:pPr>
            <a:endParaRPr lang="en-US" sz="2000">
              <a:cs typeface="Calibri"/>
            </a:endParaRPr>
          </a:p>
          <a:p>
            <a:pPr>
              <a:buFont typeface="Calibri" panose="020F0502020204030204" pitchFamily="34" charset="0"/>
              <a:buChar char="&gt;"/>
            </a:pPr>
            <a:r>
              <a:rPr lang="en-US" sz="2000"/>
              <a:t>30 participants (13 Task Force Members, 4 Ex-Officio, 4 CLC Members, 9 ZET WG Members)</a:t>
            </a:r>
            <a:endParaRPr lang="en-US" sz="2000">
              <a:cs typeface="Calibri"/>
            </a:endParaRPr>
          </a:p>
          <a:p>
            <a:pPr marL="0" indent="0">
              <a:buNone/>
            </a:pPr>
            <a:endParaRPr lang="en-US" sz="2000">
              <a:ea typeface="Calibri"/>
              <a:cs typeface="Calibri"/>
            </a:endParaRPr>
          </a:p>
          <a:p>
            <a:pPr marL="285750" indent="-285750">
              <a:lnSpc>
                <a:spcPct val="100000"/>
              </a:lnSpc>
              <a:spcAft>
                <a:spcPts val="600"/>
              </a:spcAft>
              <a:buFont typeface="Calibri" panose="020F0502020204030204" pitchFamily="34" charset="0"/>
              <a:buChar char="&gt;"/>
            </a:pPr>
            <a:r>
              <a:rPr lang="en-US" sz="2000"/>
              <a:t>Meeting topics included:</a:t>
            </a:r>
          </a:p>
          <a:p>
            <a:pPr marL="739775" marR="0" lvl="0" indent="-277495">
              <a:lnSpc>
                <a:spcPct val="100000"/>
              </a:lnSpc>
              <a:spcBef>
                <a:spcPts val="0"/>
              </a:spcBef>
              <a:spcAft>
                <a:spcPts val="0"/>
              </a:spcAft>
              <a:buFont typeface="Symbol" panose="05050102010706020507" pitchFamily="18" charset="2"/>
              <a:buChar char=""/>
            </a:pPr>
            <a:r>
              <a:rPr lang="en-US" sz="2000">
                <a:effectLst/>
                <a:latin typeface="Calibri" panose="020F0502020204030204" pitchFamily="34" charset="0"/>
                <a:ea typeface="Calibri" panose="020F0502020204030204" pitchFamily="34" charset="0"/>
                <a:cs typeface="Arial" panose="020B0604020202020204" pitchFamily="34" charset="0"/>
              </a:rPr>
              <a:t>Applying Best Practices of Getting to ZERO to the 710 South Corridor Infrastructure </a:t>
            </a:r>
          </a:p>
          <a:p>
            <a:pPr marL="739775" marR="0" lvl="0" indent="-277495">
              <a:lnSpc>
                <a:spcPct val="100000"/>
              </a:lnSpc>
              <a:spcBef>
                <a:spcPts val="0"/>
              </a:spcBef>
              <a:spcAft>
                <a:spcPts val="0"/>
              </a:spcAft>
              <a:buFont typeface="Symbol" panose="05050102010706020507" pitchFamily="18" charset="2"/>
              <a:buChar char=""/>
            </a:pPr>
            <a:r>
              <a:rPr lang="en-US" sz="2000">
                <a:effectLst/>
                <a:latin typeface="Calibri" panose="020F0502020204030204" pitchFamily="34" charset="0"/>
                <a:ea typeface="Calibri" panose="020F0502020204030204" pitchFamily="34" charset="0"/>
                <a:cs typeface="Arial" panose="020B0604020202020204" pitchFamily="34" charset="0"/>
              </a:rPr>
              <a:t>Regional EV Charging Study to Accelerate Electrification </a:t>
            </a:r>
          </a:p>
          <a:p>
            <a:pPr marL="739775" marR="0" lvl="0" indent="-277495">
              <a:lnSpc>
                <a:spcPct val="100000"/>
              </a:lnSpc>
              <a:spcBef>
                <a:spcPts val="0"/>
              </a:spcBef>
              <a:spcAft>
                <a:spcPts val="0"/>
              </a:spcAft>
              <a:buFont typeface="Symbol" panose="05050102010706020507" pitchFamily="18" charset="2"/>
              <a:buChar char=""/>
            </a:pPr>
            <a:r>
              <a:rPr lang="en-US" sz="2000">
                <a:latin typeface="Calibri" panose="020F0502020204030204" pitchFamily="34" charset="0"/>
                <a:ea typeface="Calibri" panose="020F0502020204030204" pitchFamily="34" charset="0"/>
                <a:cs typeface="Arial" panose="020B0604020202020204" pitchFamily="34" charset="0"/>
              </a:rPr>
              <a:t>I</a:t>
            </a:r>
            <a:r>
              <a:rPr lang="en-US" sz="2000">
                <a:effectLst/>
                <a:latin typeface="Calibri" panose="020F0502020204030204" pitchFamily="34" charset="0"/>
                <a:ea typeface="Calibri" panose="020F0502020204030204" pitchFamily="34" charset="0"/>
                <a:cs typeface="Arial" panose="020B0604020202020204" pitchFamily="34" charset="0"/>
              </a:rPr>
              <a:t>s the Electric Grid Ready? </a:t>
            </a:r>
          </a:p>
          <a:p>
            <a:pPr marL="739775" marR="0" lvl="0" indent="-277495">
              <a:lnSpc>
                <a:spcPct val="100000"/>
              </a:lnSpc>
              <a:spcBef>
                <a:spcPts val="0"/>
              </a:spcBef>
              <a:spcAft>
                <a:spcPts val="0"/>
              </a:spcAft>
              <a:buFont typeface="Symbol" panose="05050102010706020507" pitchFamily="18" charset="2"/>
              <a:buChar char=""/>
            </a:pPr>
            <a:r>
              <a:rPr lang="en-US" sz="2000">
                <a:effectLst/>
                <a:latin typeface="Calibri" panose="020F0502020204030204" pitchFamily="34" charset="0"/>
                <a:ea typeface="Calibri" panose="020F0502020204030204" pitchFamily="34" charset="0"/>
                <a:cs typeface="Arial" panose="020B0604020202020204" pitchFamily="34" charset="0"/>
              </a:rPr>
              <a:t>2019 Electric Vehicle Charging Guidebook for Medium-Duty and Heavy-Duty Commercial Fleets</a:t>
            </a:r>
          </a:p>
          <a:p>
            <a:pPr marL="739775" marR="0" lvl="0" indent="-277495">
              <a:lnSpc>
                <a:spcPct val="100000"/>
              </a:lnSpc>
              <a:spcBef>
                <a:spcPts val="0"/>
              </a:spcBef>
              <a:spcAft>
                <a:spcPts val="0"/>
              </a:spcAft>
              <a:buFont typeface="Symbol" panose="05050102010706020507" pitchFamily="18" charset="2"/>
              <a:buChar char=""/>
            </a:pPr>
            <a:r>
              <a:rPr lang="en-US" sz="2000">
                <a:latin typeface="Calibri" panose="020F0502020204030204" pitchFamily="34" charset="0"/>
                <a:ea typeface="Calibri" panose="020F0502020204030204" pitchFamily="34" charset="0"/>
                <a:cs typeface="Arial" panose="020B0604020202020204" pitchFamily="34" charset="0"/>
              </a:rPr>
              <a:t>EV Charging Infrastructure for Southern California Warehouses</a:t>
            </a:r>
            <a:r>
              <a:rPr lang="en-US" sz="2000">
                <a:effectLst/>
                <a:latin typeface="Calibri" panose="020F0502020204030204" pitchFamily="34" charset="0"/>
                <a:ea typeface="Calibri" panose="020F0502020204030204" pitchFamily="34" charset="0"/>
                <a:cs typeface="Arial" panose="020B0604020202020204" pitchFamily="34" charset="0"/>
              </a:rPr>
              <a:t>  </a:t>
            </a:r>
          </a:p>
          <a:p>
            <a:pPr marL="285750" lvl="1">
              <a:lnSpc>
                <a:spcPct val="100000"/>
              </a:lnSpc>
              <a:spcBef>
                <a:spcPts val="0"/>
              </a:spcBef>
              <a:spcAft>
                <a:spcPts val="600"/>
              </a:spcAft>
              <a:buFont typeface="Wingdings" panose="05000000000000000000" pitchFamily="2" charset="2"/>
              <a:buChar char="ü"/>
              <a:tabLst>
                <a:tab pos="914400" algn="l"/>
              </a:tabLst>
            </a:pPr>
            <a:endParaRPr lang="en-US" sz="1600">
              <a:solidFill>
                <a:srgbClr val="000000"/>
              </a:solidFill>
              <a:cs typeface="Calibri"/>
            </a:endParaRPr>
          </a:p>
          <a:p>
            <a:pPr marL="285750" lvl="1">
              <a:lnSpc>
                <a:spcPct val="100000"/>
              </a:lnSpc>
              <a:spcBef>
                <a:spcPts val="0"/>
              </a:spcBef>
              <a:spcAft>
                <a:spcPts val="600"/>
              </a:spcAft>
              <a:buFont typeface="Wingdings" panose="05000000000000000000" pitchFamily="2" charset="2"/>
              <a:buChar char="ü"/>
              <a:tabLst>
                <a:tab pos="914400" algn="l"/>
              </a:tabLst>
            </a:pPr>
            <a:endParaRPr lang="en-US" sz="1600">
              <a:solidFill>
                <a:srgbClr val="000000"/>
              </a:solidFill>
              <a:cs typeface="Calibri"/>
            </a:endParaRPr>
          </a:p>
          <a:p>
            <a:pPr marL="285750" lvl="1">
              <a:lnSpc>
                <a:spcPct val="100000"/>
              </a:lnSpc>
              <a:spcBef>
                <a:spcPts val="0"/>
              </a:spcBef>
              <a:spcAft>
                <a:spcPts val="600"/>
              </a:spcAft>
              <a:buFont typeface="Wingdings" panose="05000000000000000000" pitchFamily="2" charset="2"/>
              <a:buChar char="ü"/>
              <a:tabLst>
                <a:tab pos="914400" algn="l"/>
              </a:tabLst>
            </a:pPr>
            <a:endParaRPr lang="en-US" sz="1600">
              <a:solidFill>
                <a:srgbClr val="000000"/>
              </a:solidFill>
              <a:cs typeface="Calibri"/>
            </a:endParaRPr>
          </a:p>
          <a:p>
            <a:pPr marL="0" lvl="1" indent="0" fontAlgn="base">
              <a:lnSpc>
                <a:spcPct val="100000"/>
              </a:lnSpc>
              <a:spcAft>
                <a:spcPts val="600"/>
              </a:spcAft>
              <a:buNone/>
              <a:tabLst>
                <a:tab pos="914400" algn="l"/>
              </a:tabLst>
            </a:pPr>
            <a:endParaRPr lang="en-US" sz="1600" b="1">
              <a:solidFill>
                <a:schemeClr val="accent1"/>
              </a:solidFill>
              <a:cs typeface="Calibri"/>
            </a:endParaRPr>
          </a:p>
        </p:txBody>
      </p:sp>
    </p:spTree>
    <p:extLst>
      <p:ext uri="{BB962C8B-B14F-4D97-AF65-F5344CB8AC3E}">
        <p14:creationId xmlns:p14="http://schemas.microsoft.com/office/powerpoint/2010/main" val="811662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Agenda Item #2:</a:t>
            </a:r>
          </a:p>
          <a:p>
            <a:pPr algn="ctr">
              <a:spcAft>
                <a:spcPts val="600"/>
              </a:spcAf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I-710 South Corridor </a:t>
            </a:r>
          </a:p>
          <a:p>
            <a:pPr algn="ctr">
              <a:spcAft>
                <a:spcPts val="600"/>
              </a:spcAf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ZET Program Framework and Principles</a:t>
            </a:r>
            <a:endParaRPr lang="en-US">
              <a:ea typeface="+mn-ea"/>
            </a:endParaRPr>
          </a:p>
        </p:txBody>
      </p:sp>
      <p:sp>
        <p:nvSpPr>
          <p:cNvPr id="2" name="TextBox 1">
            <a:extLst>
              <a:ext uri="{FF2B5EF4-FFF2-40B4-BE49-F238E27FC236}">
                <a16:creationId xmlns:a16="http://schemas.microsoft.com/office/drawing/2014/main" id="{438F7C65-8ED9-B0D5-12BB-1AAEE3E20EC0}"/>
              </a:ext>
            </a:extLst>
          </p:cNvPr>
          <p:cNvSpPr txBox="1"/>
          <p:nvPr/>
        </p:nvSpPr>
        <p:spPr>
          <a:xfrm>
            <a:off x="3733800" y="4248150"/>
            <a:ext cx="6296025" cy="1477328"/>
          </a:xfrm>
          <a:prstGeom prst="rect">
            <a:avLst/>
          </a:prstGeom>
          <a:noFill/>
        </p:spPr>
        <p:txBody>
          <a:bodyPr wrap="square" rtlCol="0">
            <a:spAutoFit/>
          </a:bodyPr>
          <a:lstStyle/>
          <a:p>
            <a:pPr marL="581025" marR="91440" lvl="0" indent="-355600" algn="l" defTabSz="914400" rtl="0" eaLnBrk="1" fontAlgn="auto" latinLnBrk="0" hangingPunct="1">
              <a:lnSpc>
                <a:spcPct val="100000"/>
              </a:lnSpc>
              <a:spcBef>
                <a:spcPts val="0"/>
              </a:spcBef>
              <a:spcAft>
                <a:spcPts val="0"/>
              </a:spcAft>
              <a:buClrTx/>
              <a:buSzTx/>
              <a:buFontTx/>
              <a:buAutoNum type="romanLcPeriod"/>
              <a:tabLst/>
              <a:defRPr/>
            </a:pPr>
            <a:r>
              <a:rPr lang="en-US" sz="1800" kern="1200">
                <a:solidFill>
                  <a:schemeClr val="bg1"/>
                </a:solidFill>
                <a:effectLst/>
                <a:latin typeface="+mn-lt"/>
                <a:ea typeface="Yu Mincho"/>
                <a:cs typeface="Arial"/>
              </a:rPr>
              <a:t>Process Overview (5 minutes)</a:t>
            </a:r>
          </a:p>
          <a:p>
            <a:pPr marL="581025" marR="91440" lvl="0" indent="-355600" algn="l" rtl="0" eaLnBrk="1" fontAlgn="auto" latinLnBrk="0" hangingPunct="1">
              <a:lnSpc>
                <a:spcPct val="100000"/>
              </a:lnSpc>
              <a:spcBef>
                <a:spcPts val="0"/>
              </a:spcBef>
              <a:spcAft>
                <a:spcPts val="0"/>
              </a:spcAft>
              <a:buClrTx/>
              <a:buSzTx/>
              <a:buFontTx/>
              <a:buAutoNum type="romanLcPeriod"/>
            </a:pPr>
            <a:r>
              <a:rPr lang="en-US" sz="1800" kern="1200">
                <a:solidFill>
                  <a:schemeClr val="bg1"/>
                </a:solidFill>
                <a:effectLst/>
                <a:latin typeface="+mn-lt"/>
                <a:ea typeface="Yu Mincho"/>
                <a:cs typeface="Arial"/>
              </a:rPr>
              <a:t>Principles:  Presentation and Discussion (10 minutes)</a:t>
            </a:r>
          </a:p>
          <a:p>
            <a:pPr marL="581025" marR="91440" lvl="0" indent="-355600" algn="l" defTabSz="914400" rtl="0" eaLnBrk="1" fontAlgn="auto" latinLnBrk="0" hangingPunct="1">
              <a:lnSpc>
                <a:spcPct val="100000"/>
              </a:lnSpc>
              <a:spcBef>
                <a:spcPts val="0"/>
              </a:spcBef>
              <a:spcAft>
                <a:spcPts val="0"/>
              </a:spcAft>
              <a:buClrTx/>
              <a:buSzTx/>
              <a:buFontTx/>
              <a:buAutoNum type="romanLcPeriod"/>
              <a:tabLst/>
              <a:defRPr/>
            </a:pPr>
            <a:r>
              <a:rPr lang="en-US" sz="1800" kern="1200">
                <a:solidFill>
                  <a:schemeClr val="bg1"/>
                </a:solidFill>
                <a:effectLst/>
                <a:latin typeface="+mn-lt"/>
                <a:ea typeface="Yu Mincho"/>
                <a:cs typeface="Arial"/>
              </a:rPr>
              <a:t>Equity Considerations (10 minutes)</a:t>
            </a:r>
          </a:p>
          <a:p>
            <a:pPr marL="581025" marR="91440" lvl="0" indent="-355600" algn="l" defTabSz="914400" rtl="0" eaLnBrk="1" fontAlgn="auto" latinLnBrk="0" hangingPunct="1">
              <a:lnSpc>
                <a:spcPct val="100000"/>
              </a:lnSpc>
              <a:spcBef>
                <a:spcPts val="0"/>
              </a:spcBef>
              <a:spcAft>
                <a:spcPts val="0"/>
              </a:spcAft>
              <a:buClrTx/>
              <a:buSzTx/>
              <a:buFontTx/>
              <a:buAutoNum type="romanLcPeriod"/>
              <a:tabLst/>
              <a:defRPr/>
            </a:pPr>
            <a:r>
              <a:rPr lang="en-US" sz="1800" b="1" kern="1200">
                <a:solidFill>
                  <a:schemeClr val="bg1"/>
                </a:solidFill>
                <a:effectLst/>
                <a:latin typeface="+mn-lt"/>
                <a:ea typeface="Yu Mincho"/>
                <a:cs typeface="Arial"/>
              </a:rPr>
              <a:t>Vote </a:t>
            </a:r>
            <a:r>
              <a:rPr lang="en-US" sz="1800" kern="1200">
                <a:solidFill>
                  <a:schemeClr val="bg1"/>
                </a:solidFill>
                <a:effectLst/>
                <a:latin typeface="+mn-lt"/>
                <a:ea typeface="Yu Mincho"/>
                <a:cs typeface="Arial"/>
              </a:rPr>
              <a:t>(5 minutes)</a:t>
            </a:r>
          </a:p>
          <a:p>
            <a:endParaRPr lang="en-US"/>
          </a:p>
        </p:txBody>
      </p:sp>
    </p:spTree>
    <p:extLst>
      <p:ext uri="{BB962C8B-B14F-4D97-AF65-F5344CB8AC3E}">
        <p14:creationId xmlns:p14="http://schemas.microsoft.com/office/powerpoint/2010/main" val="406914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17</a:t>
            </a:fld>
            <a:endParaRPr lang="en-US"/>
          </a:p>
        </p:txBody>
      </p:sp>
      <p:sp>
        <p:nvSpPr>
          <p:cNvPr id="7" name="TextBox 6">
            <a:extLst>
              <a:ext uri="{FF2B5EF4-FFF2-40B4-BE49-F238E27FC236}">
                <a16:creationId xmlns:a16="http://schemas.microsoft.com/office/drawing/2014/main" id="{E6661E32-52D4-A6B9-637F-E0C37CF72432}"/>
              </a:ext>
            </a:extLst>
          </p:cNvPr>
          <p:cNvSpPr txBox="1"/>
          <p:nvPr/>
        </p:nvSpPr>
        <p:spPr>
          <a:xfrm>
            <a:off x="380375" y="1100941"/>
            <a:ext cx="11431249" cy="5047279"/>
          </a:xfrm>
          <a:prstGeom prst="rect">
            <a:avLst/>
          </a:prstGeom>
          <a:noFill/>
        </p:spPr>
        <p:txBody>
          <a:bodyPr wrap="square" lIns="91440" tIns="45720" rIns="91440" bIns="45720" rtlCol="0" anchor="t">
            <a:spAutoFit/>
          </a:bodyPr>
          <a:lstStyle/>
          <a:p>
            <a:pPr marL="285750" indent="-285750">
              <a:buFont typeface="Calibri" panose="020F0502020204030204" pitchFamily="34" charset="0"/>
              <a:buChar char="&gt;"/>
            </a:pPr>
            <a:r>
              <a:rPr lang="en-US" sz="2000">
                <a:effectLst/>
                <a:latin typeface="Calibri"/>
                <a:ea typeface="Calibri" panose="020F0502020204030204" pitchFamily="34" charset="0"/>
                <a:cs typeface="Arial"/>
              </a:rPr>
              <a:t>The Metro Board committed $50 million as seed funding for an I-710 South Zero Emission (ZE) Truck program to support </a:t>
            </a:r>
            <a:r>
              <a:rPr lang="en-US" sz="2000">
                <a:latin typeface="Calibri"/>
                <a:ea typeface="Calibri" panose="020F0502020204030204" pitchFamily="34" charset="0"/>
                <a:cs typeface="Arial"/>
              </a:rPr>
              <a:t>the accelerated deployment of </a:t>
            </a:r>
            <a:r>
              <a:rPr lang="en-US" sz="2000">
                <a:effectLst/>
                <a:latin typeface="Calibri"/>
                <a:ea typeface="Calibri" panose="020F0502020204030204" pitchFamily="34" charset="0"/>
                <a:cs typeface="Arial"/>
              </a:rPr>
              <a:t>zero-emission trucks and supporting zero-emission infrastructure</a:t>
            </a:r>
            <a:r>
              <a:rPr lang="en-US" sz="2000">
                <a:latin typeface="Calibri"/>
                <a:ea typeface="Calibri" panose="020F0502020204030204" pitchFamily="34" charset="0"/>
                <a:cs typeface="Arial"/>
              </a:rPr>
              <a:t> </a:t>
            </a:r>
            <a:r>
              <a:rPr lang="en-US" sz="2000">
                <a:effectLst/>
                <a:latin typeface="Calibri"/>
                <a:ea typeface="Calibri" panose="020F0502020204030204" pitchFamily="34" charset="0"/>
                <a:cs typeface="Arial"/>
              </a:rPr>
              <a:t>(October 2021, Motion 16).</a:t>
            </a:r>
          </a:p>
          <a:p>
            <a:endParaRPr lang="en-US" sz="20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Calibri" panose="020F0502020204030204" pitchFamily="34" charset="0"/>
              <a:buChar char="&gt;"/>
            </a:pPr>
            <a:r>
              <a:rPr lang="en-US" sz="2000">
                <a:latin typeface="Calibri"/>
                <a:cs typeface="Arial"/>
              </a:rPr>
              <a:t>The ZET Program Framework and Principles will be used as a guide as Metro seeks to</a:t>
            </a:r>
            <a:r>
              <a:rPr lang="en-US" sz="2000">
                <a:effectLst/>
                <a:latin typeface="Calibri"/>
                <a:ea typeface="Calibri" panose="020F0502020204030204" pitchFamily="34" charset="0"/>
                <a:cs typeface="Arial"/>
              </a:rPr>
              <a:t> leverage and amplify </a:t>
            </a:r>
            <a:r>
              <a:rPr lang="en-US" sz="2000">
                <a:latin typeface="Calibri"/>
                <a:ea typeface="Calibri" panose="020F0502020204030204" pitchFamily="34" charset="0"/>
                <a:cs typeface="Arial"/>
              </a:rPr>
              <a:t>the </a:t>
            </a:r>
            <a:r>
              <a:rPr lang="en-US" sz="2000">
                <a:effectLst/>
                <a:latin typeface="Calibri"/>
                <a:ea typeface="Calibri" panose="020F0502020204030204" pitchFamily="34" charset="0"/>
                <a:cs typeface="Arial"/>
              </a:rPr>
              <a:t>$50 million seed funding</a:t>
            </a:r>
            <a:r>
              <a:rPr lang="en-US" sz="2000">
                <a:latin typeface="Calibri"/>
                <a:ea typeface="Calibri" panose="020F0502020204030204" pitchFamily="34" charset="0"/>
                <a:cs typeface="Arial"/>
              </a:rPr>
              <a:t> within the Corridor</a:t>
            </a:r>
            <a:r>
              <a:rPr lang="en-US" sz="2000">
                <a:effectLst/>
                <a:latin typeface="Calibri"/>
                <a:ea typeface="Calibri" panose="020F0502020204030204" pitchFamily="34" charset="0"/>
                <a:cs typeface="Arial"/>
              </a:rPr>
              <a:t>.</a:t>
            </a:r>
          </a:p>
          <a:p>
            <a:pPr marL="285750" indent="-285750">
              <a:buFont typeface="Calibri" panose="020F0502020204030204" pitchFamily="34" charset="0"/>
              <a:buChar char="&gt;"/>
            </a:pPr>
            <a:endParaRPr lang="en-US" sz="2000">
              <a:latin typeface="Calibri" panose="020F0502020204030204" pitchFamily="34" charset="0"/>
              <a:ea typeface="Calibri" panose="020F0502020204030204" pitchFamily="34" charset="0"/>
              <a:cs typeface="Arial" panose="020B0604020202020204" pitchFamily="34" charset="0"/>
            </a:endParaRPr>
          </a:p>
          <a:p>
            <a:pPr marL="285750" indent="-285750">
              <a:buFont typeface="Calibri" panose="020F0502020204030204" pitchFamily="34" charset="0"/>
              <a:buChar char="&gt;"/>
            </a:pPr>
            <a:r>
              <a:rPr lang="en-US" sz="2000">
                <a:effectLst/>
                <a:latin typeface="Calibri"/>
                <a:ea typeface="Calibri" panose="020F0502020204030204" pitchFamily="34" charset="0"/>
                <a:cs typeface="Arial"/>
              </a:rPr>
              <a:t>The Principles were developed through collaboration with the 710 Zero-Emission Truck Working Group.</a:t>
            </a:r>
            <a:r>
              <a:rPr lang="en-US" sz="2000">
                <a:latin typeface="Calibri"/>
                <a:ea typeface="Calibri" panose="020F0502020204030204" pitchFamily="34" charset="0"/>
                <a:cs typeface="Arial"/>
              </a:rPr>
              <a:t>  </a:t>
            </a:r>
            <a:endParaRPr lang="en-US" sz="2000">
              <a:effectLst/>
              <a:latin typeface="Calibri"/>
              <a:ea typeface="Calibri" panose="020F0502020204030204" pitchFamily="34" charset="0"/>
              <a:cs typeface="Arial"/>
            </a:endParaRPr>
          </a:p>
          <a:p>
            <a:pPr marL="285750" indent="-285750">
              <a:buFont typeface="Calibri" panose="020F0502020204030204" pitchFamily="34" charset="0"/>
              <a:buChar char="&gt;"/>
            </a:pPr>
            <a:endParaRPr lang="en-US" sz="2000">
              <a:latin typeface="Calibri"/>
              <a:ea typeface="Calibri" panose="020F0502020204030204" pitchFamily="34" charset="0"/>
              <a:cs typeface="Arial"/>
            </a:endParaRPr>
          </a:p>
          <a:p>
            <a:pPr marL="285750" indent="-285750">
              <a:buFont typeface="Calibri" panose="020F0502020204030204" pitchFamily="34" charset="0"/>
              <a:buChar char="&gt;"/>
            </a:pPr>
            <a:r>
              <a:rPr lang="en-US" sz="2000">
                <a:effectLst/>
                <a:latin typeface="Calibri"/>
                <a:ea typeface="Calibri" panose="020F0502020204030204" pitchFamily="34" charset="0"/>
                <a:cs typeface="Arial"/>
              </a:rPr>
              <a:t>Five major themes were brought forward by the Working Group:</a:t>
            </a:r>
            <a:r>
              <a:rPr lang="en-US" sz="2000">
                <a:latin typeface="Calibri"/>
                <a:ea typeface="Calibri" panose="020F0502020204030204" pitchFamily="34" charset="0"/>
                <a:cs typeface="Arial"/>
              </a:rPr>
              <a:t>  </a:t>
            </a:r>
            <a:endParaRPr lang="en-US" sz="2000">
              <a:effectLst/>
              <a:latin typeface="Century Gothic" panose="020B0502020202020204" pitchFamily="34" charset="0"/>
              <a:ea typeface="MS PGothic" panose="020B0600070205080204" pitchFamily="34" charset="-128"/>
              <a:cs typeface="Arial" panose="020B0604020202020204" pitchFamily="34" charset="0"/>
            </a:endParaRPr>
          </a:p>
          <a:p>
            <a:pPr marL="800100" lvl="1" indent="-342900">
              <a:lnSpc>
                <a:spcPct val="115000"/>
              </a:lnSpc>
              <a:spcBef>
                <a:spcPts val="1000"/>
              </a:spcBef>
              <a:buFont typeface="Symbol" panose="05050102010706020507" pitchFamily="18" charset="2"/>
              <a:buChar char=""/>
            </a:pPr>
            <a:r>
              <a:rPr lang="en-US" sz="2000">
                <a:effectLst/>
                <a:latin typeface="Calibri"/>
                <a:ea typeface="Calibri" panose="020F0502020204030204" pitchFamily="34" charset="0"/>
                <a:cs typeface="Arial"/>
              </a:rPr>
              <a:t>Community </a:t>
            </a:r>
            <a:r>
              <a:rPr lang="en-US" sz="2000">
                <a:latin typeface="Calibri"/>
                <a:ea typeface="Calibri" panose="020F0502020204030204" pitchFamily="34" charset="0"/>
                <a:cs typeface="Arial"/>
              </a:rPr>
              <a:t>engagement</a:t>
            </a:r>
            <a:endParaRPr lang="en-US" sz="2000">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sz="2000">
                <a:effectLst/>
                <a:latin typeface="Calibri"/>
                <a:ea typeface="Calibri" panose="020F0502020204030204" pitchFamily="34" charset="0"/>
                <a:cs typeface="Arial"/>
              </a:rPr>
              <a:t>Strategic partnerships and funding opportunities</a:t>
            </a:r>
            <a:endParaRPr lang="en-US" sz="2000">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sz="2000">
                <a:effectLst/>
                <a:latin typeface="Calibri"/>
                <a:ea typeface="Calibri" panose="020F0502020204030204" pitchFamily="34" charset="0"/>
                <a:cs typeface="Arial"/>
              </a:rPr>
              <a:t>Legislative and policy initiatives</a:t>
            </a:r>
            <a:endParaRPr lang="en-US" sz="2000">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sz="2000">
                <a:effectLst/>
                <a:latin typeface="Calibri"/>
                <a:ea typeface="Calibri" panose="020F0502020204030204" pitchFamily="34" charset="0"/>
                <a:cs typeface="Arial"/>
              </a:rPr>
              <a:t>Truck subsidies</a:t>
            </a:r>
            <a:endParaRPr lang="en-US" sz="2000">
              <a:effectLst/>
              <a:latin typeface="Calibri"/>
              <a:ea typeface="MS PGothic" panose="020B0600070205080204" pitchFamily="34" charset="-128"/>
              <a:cs typeface="Arial"/>
            </a:endParaRPr>
          </a:p>
          <a:p>
            <a:pPr marL="800100" lvl="1" indent="-342900">
              <a:lnSpc>
                <a:spcPct val="115000"/>
              </a:lnSpc>
              <a:spcAft>
                <a:spcPts val="1000"/>
              </a:spcAft>
              <a:buFont typeface="Symbol" panose="05050102010706020507" pitchFamily="18" charset="2"/>
              <a:buChar char=""/>
            </a:pPr>
            <a:r>
              <a:rPr lang="en-US" sz="2000">
                <a:effectLst/>
                <a:latin typeface="Calibri"/>
                <a:ea typeface="Calibri" panose="020F0502020204030204" pitchFamily="34" charset="0"/>
                <a:cs typeface="Arial"/>
              </a:rPr>
              <a:t>Environmental impacts and equitable outcomes</a:t>
            </a:r>
            <a:endParaRPr lang="en-US" sz="2000">
              <a:effectLst/>
              <a:latin typeface="Calibri"/>
              <a:ea typeface="MS PGothic" panose="020B0600070205080204" pitchFamily="34" charset="-128"/>
              <a:cs typeface="Arial"/>
            </a:endParaRPr>
          </a:p>
        </p:txBody>
      </p:sp>
      <p:sp>
        <p:nvSpPr>
          <p:cNvPr id="5" name="Title 1">
            <a:extLst>
              <a:ext uri="{FF2B5EF4-FFF2-40B4-BE49-F238E27FC236}">
                <a16:creationId xmlns:a16="http://schemas.microsoft.com/office/drawing/2014/main" id="{51093315-89DE-4155-9B7C-97EE7989A569}"/>
              </a:ext>
            </a:extLst>
          </p:cNvPr>
          <p:cNvSpPr>
            <a:spLocks noGrp="1"/>
          </p:cNvSpPr>
          <p:nvPr>
            <p:ph type="title"/>
          </p:nvPr>
        </p:nvSpPr>
        <p:spPr>
          <a:xfrm>
            <a:off x="381000" y="136525"/>
            <a:ext cx="9045633" cy="756286"/>
          </a:xfrm>
        </p:spPr>
        <p:txBody>
          <a:bodyPr/>
          <a:lstStyle/>
          <a:p>
            <a:br>
              <a:rPr lang="en-US">
                <a:cs typeface="Calibri"/>
              </a:rPr>
            </a:br>
            <a:r>
              <a:rPr lang="en-US">
                <a:cs typeface="Calibri"/>
              </a:rPr>
              <a:t>ZET Program Principles – Introduction and Overview</a:t>
            </a:r>
            <a:br>
              <a:rPr lang="en-US" sz="3200" b="1">
                <a:cs typeface="Calibri"/>
              </a:rPr>
            </a:br>
            <a:endParaRPr lang="en-US"/>
          </a:p>
        </p:txBody>
      </p:sp>
    </p:spTree>
    <p:extLst>
      <p:ext uri="{BB962C8B-B14F-4D97-AF65-F5344CB8AC3E}">
        <p14:creationId xmlns:p14="http://schemas.microsoft.com/office/powerpoint/2010/main" val="1255297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290423" y="136525"/>
            <a:ext cx="9325681" cy="745079"/>
          </a:xfrm>
        </p:spPr>
        <p:txBody>
          <a:bodyPr/>
          <a:lstStyle/>
          <a:p>
            <a:br>
              <a:rPr lang="en-US" sz="3000">
                <a:cs typeface="Calibri"/>
              </a:rPr>
            </a:br>
            <a:r>
              <a:rPr lang="en-US">
                <a:cs typeface="Calibri"/>
              </a:rPr>
              <a:t>ZET Proposed Principles – Timeline of Input</a:t>
            </a:r>
            <a:br>
              <a:rPr lang="en-US" sz="3000" b="1">
                <a:cs typeface="Calibri"/>
              </a:rPr>
            </a:br>
            <a:endParaRPr lang="en-US" sz="3000">
              <a:cs typeface="Calibri"/>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18</a:t>
            </a:fld>
            <a:endParaRPr lang="en-US"/>
          </a:p>
        </p:txBody>
      </p:sp>
      <p:sp>
        <p:nvSpPr>
          <p:cNvPr id="6" name="TextBox 5">
            <a:extLst>
              <a:ext uri="{FF2B5EF4-FFF2-40B4-BE49-F238E27FC236}">
                <a16:creationId xmlns:a16="http://schemas.microsoft.com/office/drawing/2014/main" id="{C722540B-4689-43B5-62C0-EFA0493B97C3}"/>
              </a:ext>
            </a:extLst>
          </p:cNvPr>
          <p:cNvSpPr txBox="1"/>
          <p:nvPr/>
        </p:nvSpPr>
        <p:spPr>
          <a:xfrm>
            <a:off x="290423" y="1110598"/>
            <a:ext cx="11611153" cy="3477875"/>
          </a:xfrm>
          <a:prstGeom prst="rect">
            <a:avLst/>
          </a:prstGeom>
          <a:noFill/>
        </p:spPr>
        <p:txBody>
          <a:bodyPr wrap="square" lIns="91440" tIns="45720" rIns="91440" bIns="45720" rtlCol="0" anchor="t">
            <a:spAutoFit/>
          </a:bodyPr>
          <a:lstStyle/>
          <a:p>
            <a:pPr marL="342900" indent="-342900">
              <a:buFont typeface="Calibri" panose="020F0502020204030204" pitchFamily="34" charset="0"/>
              <a:buChar char="&gt;"/>
            </a:pPr>
            <a:r>
              <a:rPr lang="en-US" sz="2000" b="1">
                <a:cs typeface="Arial"/>
              </a:rPr>
              <a:t>Community Leadership Committee </a:t>
            </a:r>
            <a:r>
              <a:rPr lang="en-US" sz="2000">
                <a:cs typeface="Arial"/>
              </a:rPr>
              <a:t>(CLC) provided input on September 22</a:t>
            </a:r>
          </a:p>
          <a:p>
            <a:endParaRPr lang="en-US" sz="2000">
              <a:cs typeface="Arial"/>
            </a:endParaRPr>
          </a:p>
          <a:p>
            <a:pPr marL="342900" indent="-342900">
              <a:buFont typeface="Calibri" panose="020F0502020204030204" pitchFamily="34" charset="0"/>
              <a:buChar char="&gt;"/>
            </a:pPr>
            <a:r>
              <a:rPr lang="en-US" sz="2000" b="1">
                <a:cs typeface="Arial"/>
              </a:rPr>
              <a:t>Equity Working Group </a:t>
            </a:r>
            <a:r>
              <a:rPr lang="en-US" sz="2000">
                <a:cs typeface="Arial"/>
              </a:rPr>
              <a:t>(EWG) providing equity-focused input today, September 29</a:t>
            </a:r>
          </a:p>
          <a:p>
            <a:pPr marL="342900" indent="-342900">
              <a:buFont typeface="Calibri" panose="020F0502020204030204" pitchFamily="34" charset="0"/>
              <a:buChar char="&gt;"/>
            </a:pPr>
            <a:endParaRPr lang="en-US" sz="2000">
              <a:cs typeface="Arial"/>
            </a:endParaRPr>
          </a:p>
          <a:p>
            <a:pPr marL="342900" indent="-342900">
              <a:buFont typeface="Calibri" panose="020F0502020204030204" pitchFamily="34" charset="0"/>
              <a:buChar char="&gt;"/>
            </a:pPr>
            <a:r>
              <a:rPr lang="en-US" sz="2000">
                <a:cs typeface="Arial"/>
              </a:rPr>
              <a:t>At the October 18</a:t>
            </a:r>
            <a:r>
              <a:rPr lang="en-US" sz="2000" baseline="30000">
                <a:cs typeface="Arial"/>
              </a:rPr>
              <a:t>th</a:t>
            </a:r>
            <a:r>
              <a:rPr lang="en-US" sz="2000">
                <a:cs typeface="Arial"/>
              </a:rPr>
              <a:t> </a:t>
            </a:r>
            <a:r>
              <a:rPr lang="en-US" sz="2000" b="1">
                <a:cs typeface="Arial"/>
              </a:rPr>
              <a:t>ZET Working Group Meeting</a:t>
            </a:r>
            <a:r>
              <a:rPr lang="en-US" sz="2000">
                <a:cs typeface="Arial"/>
              </a:rPr>
              <a:t>, the ZET Working Group will:</a:t>
            </a:r>
          </a:p>
          <a:p>
            <a:pPr marL="800100" lvl="1" indent="-342900">
              <a:buFont typeface="Arial" panose="020B0604020202020204" pitchFamily="34" charset="0"/>
              <a:buChar char="•"/>
            </a:pPr>
            <a:r>
              <a:rPr lang="en-US" sz="2000">
                <a:cs typeface="Arial"/>
              </a:rPr>
              <a:t>review input from the Equity Working Group</a:t>
            </a:r>
          </a:p>
          <a:p>
            <a:pPr marL="800100" lvl="1" indent="-342900">
              <a:buFont typeface="Arial" panose="020B0604020202020204" pitchFamily="34" charset="0"/>
              <a:buChar char="•"/>
            </a:pPr>
            <a:r>
              <a:rPr lang="en-US" sz="2000">
                <a:cs typeface="Arial"/>
              </a:rPr>
              <a:t>Vote to approve the ZET Program Principles</a:t>
            </a:r>
          </a:p>
          <a:p>
            <a:pPr lvl="1"/>
            <a:endParaRPr lang="en-US" sz="2000">
              <a:cs typeface="Arial"/>
            </a:endParaRPr>
          </a:p>
          <a:p>
            <a:pPr marL="342900" lvl="1" indent="-342900">
              <a:buFont typeface="Calibri" panose="020F0502020204030204" pitchFamily="34" charset="0"/>
              <a:buChar char="&gt;"/>
            </a:pPr>
            <a:r>
              <a:rPr lang="en-US" sz="2000">
                <a:cs typeface="Arial"/>
              </a:rPr>
              <a:t>Review ZET Program Principles with the </a:t>
            </a:r>
            <a:r>
              <a:rPr lang="en-US" sz="2000" b="1">
                <a:cs typeface="Arial"/>
              </a:rPr>
              <a:t>Task Force</a:t>
            </a:r>
          </a:p>
          <a:p>
            <a:pPr marL="0" lvl="1"/>
            <a:endParaRPr lang="en-US" sz="2000">
              <a:cs typeface="Arial"/>
            </a:endParaRPr>
          </a:p>
          <a:p>
            <a:pPr marL="342900" lvl="1" indent="-342900">
              <a:buFont typeface="Calibri" panose="020F0502020204030204" pitchFamily="34" charset="0"/>
              <a:buChar char="&gt;"/>
            </a:pPr>
            <a:r>
              <a:rPr lang="en-US" sz="2000">
                <a:cs typeface="Arial"/>
              </a:rPr>
              <a:t>Metro Project Team to present the ZET Principles to the </a:t>
            </a:r>
            <a:r>
              <a:rPr lang="en-US" sz="2000" b="1">
                <a:cs typeface="Arial"/>
              </a:rPr>
              <a:t>Metro Board of Directors</a:t>
            </a:r>
            <a:endParaRPr lang="en-US" sz="2000">
              <a:cs typeface="Arial"/>
            </a:endParaRPr>
          </a:p>
        </p:txBody>
      </p:sp>
    </p:spTree>
    <p:extLst>
      <p:ext uri="{BB962C8B-B14F-4D97-AF65-F5344CB8AC3E}">
        <p14:creationId xmlns:p14="http://schemas.microsoft.com/office/powerpoint/2010/main" val="596290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5209" y="106998"/>
            <a:ext cx="9148342" cy="703074"/>
          </a:xfrm>
        </p:spPr>
        <p:txBody>
          <a:bodyPr/>
          <a:lstStyle/>
          <a:p>
            <a:br>
              <a:rPr lang="en-US">
                <a:cs typeface="Calibri"/>
              </a:rPr>
            </a:br>
            <a:r>
              <a:rPr lang="en-US">
                <a:cs typeface="Calibri"/>
              </a:rPr>
              <a:t>ZET Program Principles – Introduction and Overview</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19</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7616"/>
            <a:ext cx="2836376"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600" b="0" u="none" strike="noStrike" noProof="0"/>
              <a:t>by collaborating with regional partners and funding agencies.</a:t>
            </a:r>
            <a:endParaRPr lang="en-US" sz="2000" b="0" u="none" strike="noStrike" noProof="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2BFA7CC5-57B2-471F-9263-57CAFA5ACBD5}"/>
              </a:ext>
            </a:extLst>
          </p:cNvPr>
          <p:cNvSpPr txBox="1"/>
          <p:nvPr/>
        </p:nvSpPr>
        <p:spPr>
          <a:xfrm>
            <a:off x="3235888" y="1607616"/>
            <a:ext cx="2860112"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u="none" strike="noStrike" noProof="0"/>
              <a:t>that centers corridor residents and stakeholders throughout the development process.</a:t>
            </a:r>
            <a:endParaRPr lang="en-US" sz="2000" u="none" strike="sngStrike" noProof="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a:extLst>
              <a:ext uri="{FF2B5EF4-FFF2-40B4-BE49-F238E27FC236}">
                <a16:creationId xmlns:a16="http://schemas.microsoft.com/office/drawing/2014/main" id="{F3205EE6-98CB-4A77-AA66-54EF2092E0D5}"/>
              </a:ext>
            </a:extLst>
          </p:cNvPr>
          <p:cNvSpPr txBox="1"/>
          <p:nvPr/>
        </p:nvSpPr>
        <p:spPr>
          <a:xfrm>
            <a:off x="6149202" y="1607616"/>
            <a:ext cx="2839564" cy="1938992"/>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solidFill>
                  <a:schemeClr val="accent1">
                    <a:lumMod val="75000"/>
                  </a:schemeClr>
                </a:solidFill>
              </a:rPr>
            </a:br>
            <a:r>
              <a:rPr lang="en-US" sz="1600" u="none" strike="noStrike" noProof="0"/>
              <a:t>by creating </a:t>
            </a:r>
            <a:r>
              <a:rPr lang="en-US" sz="1600" u="none" strike="noStrike" kern="1200">
                <a:latin typeface="+mn-lt"/>
                <a:ea typeface="+mn-ea"/>
                <a:cs typeface="+mn-cs"/>
              </a:rPr>
              <a:t>economic opportunities, improving air quality, and reducing long-standing health impacts generated by diesel trucks.</a:t>
            </a:r>
            <a:endParaRPr lang="en-US" sz="3200" u="none" strike="noStrike" kern="1200" noProof="0">
              <a:latin typeface="+mn-lt"/>
              <a:ea typeface="+mn-ea"/>
              <a:cs typeface="+mn-cs"/>
            </a:endParaRPr>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7D144270-4549-461C-A921-302325B6B9C8}"/>
              </a:ext>
            </a:extLst>
          </p:cNvPr>
          <p:cNvSpPr txBox="1"/>
          <p:nvPr/>
        </p:nvSpPr>
        <p:spPr>
          <a:xfrm>
            <a:off x="9144822" y="1607616"/>
            <a:ext cx="2815828"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600"/>
              <a:t>w</a:t>
            </a:r>
            <a:r>
              <a:rPr lang="en-US" sz="1600" u="none" strike="noStrike" noProof="0"/>
              <a:t>ith regional and funding partners, government agencies, and key stakeholders. </a:t>
            </a:r>
            <a:endParaRPr lang="en-US" sz="2400" u="none" strike="noStrike" noProof="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278291" y="4431047"/>
            <a:ext cx="2854858" cy="169277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600" b="0" u="none" strike="noStrike" noProof="0"/>
              <a:t>t</a:t>
            </a:r>
            <a:r>
              <a:rPr lang="en-US" sz="1600" u="none" strike="noStrike" noProof="0"/>
              <a:t>hat ensures community benefits and access to opportunity through the </a:t>
            </a:r>
            <a:br>
              <a:rPr lang="en-US" sz="1600" u="none" strike="noStrike" noProof="0"/>
            </a:br>
            <a:r>
              <a:rPr lang="en-US" sz="1600" u="none" strike="noStrike" noProof="0"/>
              <a:t>pursuit and implementation of ZE Technology.</a:t>
            </a:r>
            <a:endParaRPr lang="en-US" sz="2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3588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TextBox 15">
            <a:extLst>
              <a:ext uri="{FF2B5EF4-FFF2-40B4-BE49-F238E27FC236}">
                <a16:creationId xmlns:a16="http://schemas.microsoft.com/office/drawing/2014/main" id="{C9E28DC9-1867-49BB-9DF9-B1A26B23E685}"/>
              </a:ext>
            </a:extLst>
          </p:cNvPr>
          <p:cNvSpPr txBox="1"/>
          <p:nvPr/>
        </p:nvSpPr>
        <p:spPr>
          <a:xfrm>
            <a:off x="3210086" y="4420773"/>
            <a:ext cx="2841630"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600" b="0" u="none" strike="noStrike" noProof="0"/>
              <a:t>ensured</a:t>
            </a:r>
            <a:r>
              <a:rPr lang="en-US" sz="1600" u="none" strike="noStrike" kern="1200">
                <a:latin typeface="+mn-lt"/>
                <a:ea typeface="+mn-ea"/>
                <a:cs typeface="+mn-cs"/>
              </a:rPr>
              <a:t> by performance metrics that evaluate sustainable outcomes.</a:t>
            </a:r>
            <a:endParaRPr lang="en-US" sz="2400" u="none" strike="noStrike" kern="1200" noProof="0">
              <a:latin typeface="+mn-lt"/>
              <a:ea typeface="+mn-ea"/>
              <a:cs typeface="+mn-cs"/>
            </a:endParaRPr>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74343699-3524-46F0-9E8A-573FD36B094D}"/>
              </a:ext>
            </a:extLst>
          </p:cNvPr>
          <p:cNvSpPr txBox="1"/>
          <p:nvPr/>
        </p:nvSpPr>
        <p:spPr>
          <a:xfrm>
            <a:off x="6149202" y="4420773"/>
            <a:ext cx="2839564" cy="1938992"/>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Legislative Platform </a:t>
            </a:r>
          </a:p>
          <a:p>
            <a:pPr lvl="0" algn="ctr">
              <a:lnSpc>
                <a:spcPct val="100000"/>
              </a:lnSpc>
              <a:spcBef>
                <a:spcPts val="0"/>
              </a:spcBef>
              <a:spcAft>
                <a:spcPts val="600"/>
              </a:spcAft>
              <a:buNone/>
            </a:pPr>
            <a:r>
              <a:rPr lang="en-US" sz="1600" u="none" strike="noStrike" noProof="0"/>
              <a:t>designed to support the accelerated, equitable deployment of ZE technology by reducing barriers and increasing incentives to adoption.</a:t>
            </a:r>
            <a:endParaRPr lang="en-US" sz="2400" u="none" strike="sngStrike" noProof="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44822"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9135230" y="4400502"/>
            <a:ext cx="2836376" cy="2015936"/>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u="none" strike="noStrike" kern="1200">
                <a:latin typeface="+mn-lt"/>
                <a:ea typeface="+mn-ea"/>
                <a:cs typeface="+mn-cs"/>
              </a:rPr>
              <a:t>to maximize the buying power and benefit of investment while supporting community engagement and effective outreach. </a:t>
            </a:r>
            <a:endParaRPr lang="en-US" sz="2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Tree>
    <p:extLst>
      <p:ext uri="{BB962C8B-B14F-4D97-AF65-F5344CB8AC3E}">
        <p14:creationId xmlns:p14="http://schemas.microsoft.com/office/powerpoint/2010/main" val="2183737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381000" y="252619"/>
            <a:ext cx="9045633" cy="429145"/>
          </a:xfrm>
        </p:spPr>
        <p:txBody>
          <a:bodyPr/>
          <a:lstStyle/>
          <a:p>
            <a:r>
              <a:rPr lang="en-US" sz="2800"/>
              <a:t>Participant Identification</a:t>
            </a:r>
            <a:endParaRPr lang="en-US" sz="2800" i="1">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2</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420958" y="1016555"/>
            <a:ext cx="11350083" cy="646331"/>
          </a:xfrm>
          <a:prstGeom prst="rect">
            <a:avLst/>
          </a:prstGeom>
          <a:noFill/>
        </p:spPr>
        <p:txBody>
          <a:bodyPr wrap="square" lIns="91440" tIns="45720" rIns="91440" bIns="45720" rtlCol="0" anchor="t">
            <a:spAutoFit/>
          </a:bodyPr>
          <a:lstStyle/>
          <a:p>
            <a:pPr defTabSz="914400">
              <a:lnSpc>
                <a:spcPct val="90000"/>
              </a:lnSpc>
              <a:spcBef>
                <a:spcPts val="1000"/>
              </a:spcBef>
              <a:buSzPct val="90000"/>
            </a:pPr>
            <a:r>
              <a:rPr lang="en-US" sz="2000" b="1" i="1"/>
              <a:t>Please change your Zoom screen name to include: </a:t>
            </a:r>
            <a:r>
              <a:rPr lang="en-US" sz="2000">
                <a:cs typeface="Calibri"/>
              </a:rPr>
              <a:t>Name and Organization Name </a:t>
            </a:r>
            <a:br>
              <a:rPr lang="en-US" sz="2000">
                <a:cs typeface="Calibri"/>
              </a:rPr>
            </a:br>
            <a:r>
              <a:rPr lang="en-US" sz="2000">
                <a:cs typeface="Calibri"/>
              </a:rPr>
              <a:t>(and if you are a Task Force Member, CLC Member)</a:t>
            </a: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478069" y="1569501"/>
            <a:ext cx="2533650" cy="2390775"/>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201989" y="4123404"/>
            <a:ext cx="2990705" cy="2259435"/>
          </a:xfrm>
          <a:prstGeom prst="rect">
            <a:avLst/>
          </a:prstGeom>
        </p:spPr>
      </p:pic>
    </p:spTree>
    <p:extLst>
      <p:ext uri="{BB962C8B-B14F-4D97-AF65-F5344CB8AC3E}">
        <p14:creationId xmlns:p14="http://schemas.microsoft.com/office/powerpoint/2010/main" val="3628326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57D930-575D-4339-BB05-C793FFB0E3AF}"/>
              </a:ext>
            </a:extLst>
          </p:cNvPr>
          <p:cNvSpPr/>
          <p:nvPr/>
        </p:nvSpPr>
        <p:spPr>
          <a:xfrm>
            <a:off x="272712" y="1918253"/>
            <a:ext cx="11624762" cy="40551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B3409D-4CE0-D490-7E58-DDEAC4E96290}"/>
              </a:ext>
            </a:extLst>
          </p:cNvPr>
          <p:cNvSpPr/>
          <p:nvPr/>
        </p:nvSpPr>
        <p:spPr>
          <a:xfrm>
            <a:off x="272712" y="1262606"/>
            <a:ext cx="11624762" cy="155233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20</a:t>
            </a:fld>
            <a:endParaRPr lang="en-US"/>
          </a:p>
        </p:txBody>
      </p:sp>
      <p:sp>
        <p:nvSpPr>
          <p:cNvPr id="5" name="TextBox 4">
            <a:extLst>
              <a:ext uri="{FF2B5EF4-FFF2-40B4-BE49-F238E27FC236}">
                <a16:creationId xmlns:a16="http://schemas.microsoft.com/office/drawing/2014/main" id="{E77CF8A8-1A75-193C-C027-05A04C40EC21}"/>
              </a:ext>
            </a:extLst>
          </p:cNvPr>
          <p:cNvSpPr txBox="1"/>
          <p:nvPr/>
        </p:nvSpPr>
        <p:spPr>
          <a:xfrm>
            <a:off x="194050" y="211538"/>
            <a:ext cx="9226193" cy="523220"/>
          </a:xfrm>
          <a:prstGeom prst="rect">
            <a:avLst/>
          </a:prstGeom>
          <a:noFill/>
        </p:spPr>
        <p:txBody>
          <a:bodyPr wrap="square" rtlCol="0">
            <a:spAutoFit/>
          </a:bodyPr>
          <a:lstStyle/>
          <a:p>
            <a:r>
              <a:rPr lang="en-US" sz="2800" b="1">
                <a:solidFill>
                  <a:schemeClr val="bg1"/>
                </a:solidFill>
                <a:cs typeface="Arial" panose="020B0604020202020204" pitchFamily="34" charset="0"/>
              </a:rPr>
              <a:t>Principle 1</a:t>
            </a:r>
          </a:p>
        </p:txBody>
      </p:sp>
      <p:sp>
        <p:nvSpPr>
          <p:cNvPr id="13" name="TextBox 12">
            <a:extLst>
              <a:ext uri="{FF2B5EF4-FFF2-40B4-BE49-F238E27FC236}">
                <a16:creationId xmlns:a16="http://schemas.microsoft.com/office/drawing/2014/main" id="{31FA7C33-8F7E-2C76-3E66-F79FA806A531}"/>
              </a:ext>
            </a:extLst>
          </p:cNvPr>
          <p:cNvSpPr txBox="1"/>
          <p:nvPr/>
        </p:nvSpPr>
        <p:spPr>
          <a:xfrm>
            <a:off x="576470" y="1400574"/>
            <a:ext cx="11149604" cy="1200329"/>
          </a:xfrm>
          <a:prstGeom prst="rect">
            <a:avLst/>
          </a:prstGeom>
          <a:noFill/>
        </p:spPr>
        <p:txBody>
          <a:bodyPr wrap="square">
            <a:spAutoFit/>
          </a:bodyPr>
          <a:lstStyle/>
          <a:p>
            <a:pPr lvl="0" algn="l">
              <a:lnSpc>
                <a:spcPct val="100000"/>
              </a:lnSpc>
              <a:spcBef>
                <a:spcPts val="0"/>
              </a:spcBef>
              <a:spcAft>
                <a:spcPts val="0"/>
              </a:spcAft>
              <a:buNone/>
            </a:pPr>
            <a:r>
              <a:rPr lang="en-US" sz="4000" b="1" u="none" strike="noStrike" noProof="0">
                <a:solidFill>
                  <a:schemeClr val="bg1"/>
                </a:solidFill>
              </a:rPr>
              <a:t>Maximize leverage of seed funding </a:t>
            </a:r>
            <a:r>
              <a:rPr lang="en-US" sz="4000" b="0" u="none" strike="noStrike" noProof="0">
                <a:solidFill>
                  <a:schemeClr val="bg1"/>
                </a:solidFill>
              </a:rPr>
              <a:t>– </a:t>
            </a:r>
            <a:r>
              <a:rPr lang="en-US" sz="3200" b="0" u="none" strike="noStrike" noProof="0">
                <a:solidFill>
                  <a:schemeClr val="bg1"/>
                </a:solidFill>
              </a:rPr>
              <a:t>by collaborating with regional partners and funding agencies.</a:t>
            </a:r>
            <a:endParaRPr lang="en-US" sz="4000" b="0" u="none" strike="noStrike" noProof="0">
              <a:solidFill>
                <a:schemeClr val="bg1"/>
              </a:solidFill>
            </a:endParaRPr>
          </a:p>
        </p:txBody>
      </p:sp>
      <p:sp>
        <p:nvSpPr>
          <p:cNvPr id="10" name="TextBox 9">
            <a:extLst>
              <a:ext uri="{FF2B5EF4-FFF2-40B4-BE49-F238E27FC236}">
                <a16:creationId xmlns:a16="http://schemas.microsoft.com/office/drawing/2014/main" id="{F897553E-645D-49A9-BAA2-4C6CB13C1FF4}"/>
              </a:ext>
            </a:extLst>
          </p:cNvPr>
          <p:cNvSpPr txBox="1"/>
          <p:nvPr/>
        </p:nvSpPr>
        <p:spPr>
          <a:xfrm>
            <a:off x="487291" y="3056769"/>
            <a:ext cx="11327961" cy="2400657"/>
          </a:xfrm>
          <a:prstGeom prst="rect">
            <a:avLst/>
          </a:prstGeom>
          <a:noFill/>
        </p:spPr>
        <p:txBody>
          <a:bodyPr wrap="square" lIns="91440" tIns="45720" rIns="91440" bIns="45720" rtlCol="0" anchor="t">
            <a:spAutoFit/>
          </a:bodyPr>
          <a:lstStyle/>
          <a:p>
            <a:pPr marL="342900" indent="-342900" defTabSz="914400" eaLnBrk="0" fontAlgn="base" hangingPunct="0">
              <a:spcAft>
                <a:spcPts val="1200"/>
              </a:spcAft>
              <a:buFont typeface="Calibri" panose="020F0502020204030204" pitchFamily="34" charset="0"/>
              <a:buChar char="&gt;"/>
            </a:pPr>
            <a:r>
              <a:rPr kumimoji="0" lang="en-US" altLang="en-US" sz="2400" b="0" u="none" strike="noStrike" cap="none" normalizeH="0" baseline="0">
                <a:ln>
                  <a:noFill/>
                </a:ln>
                <a:effectLst/>
                <a:ea typeface="Calibri"/>
                <a:cs typeface="Arial"/>
              </a:rPr>
              <a:t>Pursue </a:t>
            </a:r>
            <a:r>
              <a:rPr kumimoji="0" lang="en-US" altLang="en-US" sz="2400" b="1" u="none" strike="noStrike" cap="none" normalizeH="0" baseline="0">
                <a:ln>
                  <a:noFill/>
                </a:ln>
                <a:solidFill>
                  <a:schemeClr val="accent3"/>
                </a:solidFill>
                <a:effectLst/>
                <a:ea typeface="Calibri"/>
                <a:cs typeface="Arial"/>
              </a:rPr>
              <a:t>additional regional, state, and federal funding</a:t>
            </a:r>
            <a:r>
              <a:rPr kumimoji="0" lang="en-US" altLang="en-US" sz="2400" b="0" u="none" strike="noStrike" cap="none" normalizeH="0" baseline="0">
                <a:ln>
                  <a:noFill/>
                </a:ln>
                <a:solidFill>
                  <a:schemeClr val="accent3"/>
                </a:solidFill>
                <a:effectLst/>
                <a:ea typeface="Calibri"/>
                <a:cs typeface="Arial"/>
              </a:rPr>
              <a:t> </a:t>
            </a:r>
            <a:r>
              <a:rPr kumimoji="0" lang="en-US" altLang="en-US" sz="2400" b="0" u="none" strike="noStrike" cap="none" normalizeH="0" baseline="0">
                <a:ln>
                  <a:noFill/>
                </a:ln>
                <a:effectLst/>
                <a:ea typeface="Calibri"/>
                <a:cs typeface="Arial"/>
              </a:rPr>
              <a:t>to reach $200 million</a:t>
            </a:r>
            <a:endParaRPr lang="en-US" altLang="en-US" sz="2400" b="0" u="none" strike="noStrike" cap="none" normalizeH="0" baseline="0">
              <a:ln>
                <a:noFill/>
              </a:ln>
              <a:effectLst/>
              <a:ea typeface="Calibri"/>
              <a:cs typeface="Arial"/>
            </a:endParaRPr>
          </a:p>
          <a:p>
            <a:pPr marL="342900" indent="-342900" defTabSz="914400" eaLnBrk="0" fontAlgn="base" hangingPunct="0">
              <a:spcAft>
                <a:spcPts val="1200"/>
              </a:spcAft>
              <a:buFont typeface="Calibri" panose="020F0502020204030204" pitchFamily="34" charset="0"/>
              <a:buChar char="&gt;"/>
            </a:pPr>
            <a:r>
              <a:rPr lang="en-US" altLang="en-US" sz="2400">
                <a:ea typeface="Calibri"/>
                <a:cs typeface="Arial"/>
              </a:rPr>
              <a:t>Use </a:t>
            </a:r>
            <a:r>
              <a:rPr lang="en-US" altLang="en-US" sz="2400" b="1">
                <a:ea typeface="Calibri"/>
                <a:cs typeface="Arial"/>
              </a:rPr>
              <a:t>$45M </a:t>
            </a:r>
            <a:r>
              <a:rPr lang="en-US" altLang="en-US" sz="2400">
                <a:ea typeface="Calibri"/>
                <a:cs typeface="Arial"/>
              </a:rPr>
              <a:t>seed funding to leverage investment in </a:t>
            </a:r>
            <a:r>
              <a:rPr lang="en-US" altLang="en-US" sz="2400" b="1">
                <a:solidFill>
                  <a:schemeClr val="accent3"/>
                </a:solidFill>
                <a:ea typeface="Calibri"/>
                <a:cs typeface="Arial"/>
              </a:rPr>
              <a:t>regionally significant infrastructure</a:t>
            </a:r>
            <a:r>
              <a:rPr lang="en-US" altLang="en-US" sz="2400">
                <a:ea typeface="Calibri"/>
                <a:cs typeface="Arial"/>
              </a:rPr>
              <a:t> projects</a:t>
            </a:r>
          </a:p>
          <a:p>
            <a:pPr marL="342900" indent="-342900" defTabSz="914400" eaLnBrk="0" fontAlgn="base" hangingPunct="0">
              <a:spcAft>
                <a:spcPts val="1200"/>
              </a:spcAft>
              <a:buFont typeface="Calibri" panose="020F0502020204030204" pitchFamily="34" charset="0"/>
              <a:buChar char="&gt;"/>
            </a:pPr>
            <a:r>
              <a:rPr lang="en-US" altLang="en-US" sz="2400">
                <a:ea typeface="Calibri"/>
                <a:cs typeface="Arial"/>
              </a:rPr>
              <a:t>Use </a:t>
            </a:r>
            <a:r>
              <a:rPr lang="en-US" altLang="en-US" sz="2400" b="1">
                <a:ea typeface="Calibri"/>
                <a:cs typeface="Arial"/>
              </a:rPr>
              <a:t>$5M </a:t>
            </a:r>
            <a:r>
              <a:rPr lang="en-US" altLang="en-US" sz="2400">
                <a:ea typeface="Calibri"/>
                <a:cs typeface="Arial"/>
              </a:rPr>
              <a:t>seed funding to support </a:t>
            </a:r>
            <a:r>
              <a:rPr lang="en-US" altLang="en-US" sz="2400" b="1">
                <a:solidFill>
                  <a:schemeClr val="accent3"/>
                </a:solidFill>
                <a:ea typeface="Calibri"/>
                <a:cs typeface="Arial"/>
              </a:rPr>
              <a:t>corridor-specific and small fleet</a:t>
            </a:r>
            <a:r>
              <a:rPr lang="en-US" altLang="en-US" sz="2400">
                <a:ea typeface="Calibri"/>
                <a:cs typeface="Arial"/>
              </a:rPr>
              <a:t> objectives</a:t>
            </a:r>
          </a:p>
          <a:p>
            <a:pPr marL="342900" indent="-342900" defTabSz="914400">
              <a:spcAft>
                <a:spcPts val="1200"/>
              </a:spcAft>
              <a:buFont typeface="Calibri" panose="020F0502020204030204" pitchFamily="34" charset="0"/>
              <a:buChar char="&gt;"/>
            </a:pPr>
            <a:r>
              <a:rPr lang="en-US" sz="2400">
                <a:ea typeface="Calibri"/>
                <a:cs typeface="Calibri"/>
              </a:rPr>
              <a:t>Fund</a:t>
            </a:r>
            <a:r>
              <a:rPr lang="en-US" sz="2400" b="1">
                <a:solidFill>
                  <a:schemeClr val="accent1"/>
                </a:solidFill>
                <a:ea typeface="Calibri"/>
                <a:cs typeface="Calibri"/>
              </a:rPr>
              <a:t> </a:t>
            </a:r>
            <a:r>
              <a:rPr lang="en-US" sz="2400" b="1">
                <a:solidFill>
                  <a:schemeClr val="accent3"/>
                </a:solidFill>
                <a:ea typeface="Calibri"/>
                <a:cs typeface="Calibri"/>
              </a:rPr>
              <a:t>community benefits </a:t>
            </a:r>
            <a:r>
              <a:rPr lang="en-US" sz="2400">
                <a:ea typeface="Calibri"/>
                <a:cs typeface="Calibri"/>
              </a:rPr>
              <a:t>as part of overall strategy</a:t>
            </a:r>
          </a:p>
        </p:txBody>
      </p:sp>
    </p:spTree>
    <p:extLst>
      <p:ext uri="{BB962C8B-B14F-4D97-AF65-F5344CB8AC3E}">
        <p14:creationId xmlns:p14="http://schemas.microsoft.com/office/powerpoint/2010/main" val="1329863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57D930-575D-4339-BB05-C793FFB0E3AF}"/>
              </a:ext>
            </a:extLst>
          </p:cNvPr>
          <p:cNvSpPr/>
          <p:nvPr/>
        </p:nvSpPr>
        <p:spPr>
          <a:xfrm>
            <a:off x="272712" y="1918253"/>
            <a:ext cx="11624762" cy="40551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B3409D-4CE0-D490-7E58-DDEAC4E96290}"/>
              </a:ext>
            </a:extLst>
          </p:cNvPr>
          <p:cNvSpPr/>
          <p:nvPr/>
        </p:nvSpPr>
        <p:spPr>
          <a:xfrm>
            <a:off x="272712" y="1262606"/>
            <a:ext cx="11624762" cy="155233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21</a:t>
            </a:fld>
            <a:endParaRPr lang="en-US"/>
          </a:p>
        </p:txBody>
      </p:sp>
      <p:sp>
        <p:nvSpPr>
          <p:cNvPr id="5" name="TextBox 4">
            <a:extLst>
              <a:ext uri="{FF2B5EF4-FFF2-40B4-BE49-F238E27FC236}">
                <a16:creationId xmlns:a16="http://schemas.microsoft.com/office/drawing/2014/main" id="{E77CF8A8-1A75-193C-C027-05A04C40EC21}"/>
              </a:ext>
            </a:extLst>
          </p:cNvPr>
          <p:cNvSpPr txBox="1"/>
          <p:nvPr/>
        </p:nvSpPr>
        <p:spPr>
          <a:xfrm>
            <a:off x="194050" y="211538"/>
            <a:ext cx="9226193" cy="523220"/>
          </a:xfrm>
          <a:prstGeom prst="rect">
            <a:avLst/>
          </a:prstGeom>
          <a:noFill/>
        </p:spPr>
        <p:txBody>
          <a:bodyPr wrap="square" rtlCol="0">
            <a:spAutoFit/>
          </a:bodyPr>
          <a:lstStyle/>
          <a:p>
            <a:r>
              <a:rPr lang="en-US" sz="2800" b="1">
                <a:solidFill>
                  <a:schemeClr val="bg1"/>
                </a:solidFill>
                <a:cs typeface="Arial" panose="020B0604020202020204" pitchFamily="34" charset="0"/>
              </a:rPr>
              <a:t>Principle 2</a:t>
            </a:r>
          </a:p>
        </p:txBody>
      </p:sp>
      <p:sp>
        <p:nvSpPr>
          <p:cNvPr id="13" name="TextBox 12">
            <a:extLst>
              <a:ext uri="{FF2B5EF4-FFF2-40B4-BE49-F238E27FC236}">
                <a16:creationId xmlns:a16="http://schemas.microsoft.com/office/drawing/2014/main" id="{31FA7C33-8F7E-2C76-3E66-F79FA806A531}"/>
              </a:ext>
            </a:extLst>
          </p:cNvPr>
          <p:cNvSpPr txBox="1"/>
          <p:nvPr/>
        </p:nvSpPr>
        <p:spPr>
          <a:xfrm>
            <a:off x="576470" y="1400574"/>
            <a:ext cx="11149604" cy="1200329"/>
          </a:xfrm>
          <a:prstGeom prst="rect">
            <a:avLst/>
          </a:prstGeom>
          <a:noFill/>
        </p:spPr>
        <p:txBody>
          <a:bodyPr wrap="square">
            <a:spAutoFit/>
          </a:bodyPr>
          <a:lstStyle/>
          <a:p>
            <a:pPr lvl="0" algn="l">
              <a:lnSpc>
                <a:spcPct val="100000"/>
              </a:lnSpc>
              <a:spcBef>
                <a:spcPts val="0"/>
              </a:spcBef>
              <a:spcAft>
                <a:spcPts val="0"/>
              </a:spcAft>
              <a:buNone/>
            </a:pPr>
            <a:r>
              <a:rPr lang="en-US" sz="4000" b="1" u="none" strike="noStrike" noProof="0">
                <a:solidFill>
                  <a:schemeClr val="bg1"/>
                </a:solidFill>
              </a:rPr>
              <a:t>Community Engagement </a:t>
            </a:r>
            <a:r>
              <a:rPr lang="en-US" sz="4000" b="0" u="none" strike="noStrike" noProof="0">
                <a:solidFill>
                  <a:schemeClr val="bg1"/>
                </a:solidFill>
              </a:rPr>
              <a:t>–</a:t>
            </a:r>
            <a:r>
              <a:rPr lang="en-US" sz="4000" b="1" u="none" strike="noStrike" noProof="0">
                <a:solidFill>
                  <a:schemeClr val="bg1"/>
                </a:solidFill>
              </a:rPr>
              <a:t> </a:t>
            </a:r>
            <a:r>
              <a:rPr lang="en-US" sz="3200" u="none" strike="noStrike" noProof="0">
                <a:solidFill>
                  <a:schemeClr val="bg1"/>
                </a:solidFill>
              </a:rPr>
              <a:t>that centers corridor residents and stakeholders throughout the development process.</a:t>
            </a:r>
            <a:endParaRPr lang="en-US" sz="4000" u="none" strike="sngStrike" noProof="0">
              <a:solidFill>
                <a:schemeClr val="bg1"/>
              </a:solidFill>
            </a:endParaRPr>
          </a:p>
        </p:txBody>
      </p:sp>
      <p:sp>
        <p:nvSpPr>
          <p:cNvPr id="10" name="TextBox 9">
            <a:extLst>
              <a:ext uri="{FF2B5EF4-FFF2-40B4-BE49-F238E27FC236}">
                <a16:creationId xmlns:a16="http://schemas.microsoft.com/office/drawing/2014/main" id="{F897553E-645D-49A9-BAA2-4C6CB13C1FF4}"/>
              </a:ext>
            </a:extLst>
          </p:cNvPr>
          <p:cNvSpPr txBox="1"/>
          <p:nvPr/>
        </p:nvSpPr>
        <p:spPr>
          <a:xfrm>
            <a:off x="487291" y="3056769"/>
            <a:ext cx="11327961" cy="2246769"/>
          </a:xfrm>
          <a:prstGeom prst="rect">
            <a:avLst/>
          </a:prstGeom>
          <a:noFill/>
        </p:spPr>
        <p:txBody>
          <a:bodyPr wrap="square" lIns="91440" tIns="45720" rIns="91440" bIns="45720" rtlCol="0" anchor="t">
            <a:spAutoFit/>
          </a:bodyPr>
          <a:lstStyle/>
          <a:p>
            <a:pPr marL="342900" indent="-342900" defTabSz="914400" eaLnBrk="0" fontAlgn="base" hangingPunct="0">
              <a:spcAft>
                <a:spcPts val="1200"/>
              </a:spcAft>
              <a:buFont typeface="Calibri" panose="020F0502020204030204" pitchFamily="34" charset="0"/>
              <a:buChar char="&gt;"/>
            </a:pPr>
            <a:r>
              <a:rPr lang="en-US" sz="2400">
                <a:effectLst/>
                <a:ea typeface="Calibri"/>
              </a:rPr>
              <a:t>W</a:t>
            </a:r>
            <a:r>
              <a:rPr lang="en-US" sz="2400">
                <a:ea typeface="Calibri"/>
              </a:rPr>
              <a:t>ork with </a:t>
            </a:r>
            <a:r>
              <a:rPr lang="en-US" sz="2400">
                <a:effectLst/>
                <a:ea typeface="Calibri"/>
              </a:rPr>
              <a:t>710 Task Force</a:t>
            </a:r>
            <a:r>
              <a:rPr lang="en-US" sz="2400">
                <a:ea typeface="Calibri"/>
              </a:rPr>
              <a:t>,</a:t>
            </a:r>
            <a:r>
              <a:rPr lang="en-US" sz="2400">
                <a:effectLst/>
                <a:ea typeface="Calibri"/>
              </a:rPr>
              <a:t> CLC</a:t>
            </a:r>
            <a:r>
              <a:rPr lang="en-US" sz="2400">
                <a:ea typeface="Calibri"/>
              </a:rPr>
              <a:t>,</a:t>
            </a:r>
            <a:r>
              <a:rPr lang="en-US" sz="2400">
                <a:effectLst/>
                <a:ea typeface="Calibri"/>
              </a:rPr>
              <a:t> and EWG to </a:t>
            </a:r>
            <a:r>
              <a:rPr lang="en-US" sz="2400" b="1">
                <a:solidFill>
                  <a:schemeClr val="accent3"/>
                </a:solidFill>
                <a:effectLst/>
                <a:ea typeface="Calibri"/>
              </a:rPr>
              <a:t>identify </a:t>
            </a:r>
            <a:r>
              <a:rPr lang="en-US" sz="2400" b="1">
                <a:solidFill>
                  <a:schemeClr val="accent3"/>
                </a:solidFill>
                <a:ea typeface="Calibri"/>
              </a:rPr>
              <a:t>equitable</a:t>
            </a:r>
            <a:r>
              <a:rPr lang="en-US" sz="2400" b="1">
                <a:solidFill>
                  <a:schemeClr val="accent3"/>
                </a:solidFill>
                <a:effectLst/>
                <a:ea typeface="Calibri"/>
              </a:rPr>
              <a:t> outcomes </a:t>
            </a:r>
            <a:r>
              <a:rPr lang="en-US" sz="2400">
                <a:effectLst/>
                <a:ea typeface="Calibri"/>
              </a:rPr>
              <a:t>and integrate </a:t>
            </a:r>
            <a:r>
              <a:rPr lang="en-US" sz="2400" b="1">
                <a:solidFill>
                  <a:schemeClr val="accent3"/>
                </a:solidFill>
                <a:effectLst/>
                <a:ea typeface="Calibri"/>
              </a:rPr>
              <a:t>Community Benefits.</a:t>
            </a:r>
          </a:p>
          <a:p>
            <a:pPr marL="342900" indent="-342900" defTabSz="914400" eaLnBrk="0" fontAlgn="base" hangingPunct="0">
              <a:spcAft>
                <a:spcPts val="1200"/>
              </a:spcAft>
              <a:buFont typeface="Calibri" panose="020F0502020204030204" pitchFamily="34" charset="0"/>
              <a:buChar char="&gt;"/>
            </a:pPr>
            <a:r>
              <a:rPr lang="en-US" sz="2400">
                <a:ea typeface="Calibri"/>
              </a:rPr>
              <a:t>E</a:t>
            </a:r>
            <a:r>
              <a:rPr lang="en-US" sz="2400">
                <a:effectLst/>
                <a:ea typeface="Calibri"/>
              </a:rPr>
              <a:t>ngage and </a:t>
            </a:r>
            <a:r>
              <a:rPr lang="en-US" sz="2400" b="1">
                <a:solidFill>
                  <a:schemeClr val="accent3"/>
                </a:solidFill>
                <a:effectLst/>
                <a:ea typeface="Calibri"/>
              </a:rPr>
              <a:t>collaborate with communities directly impacted</a:t>
            </a:r>
            <a:r>
              <a:rPr lang="en-US" sz="2400">
                <a:solidFill>
                  <a:schemeClr val="accent3"/>
                </a:solidFill>
                <a:effectLst/>
                <a:ea typeface="Calibri"/>
              </a:rPr>
              <a:t> </a:t>
            </a:r>
            <a:r>
              <a:rPr lang="en-US" sz="2400">
                <a:effectLst/>
                <a:ea typeface="Calibri"/>
              </a:rPr>
              <a:t>by the proposed </a:t>
            </a:r>
            <a:r>
              <a:rPr lang="en-US" sz="2400">
                <a:ea typeface="Calibri"/>
              </a:rPr>
              <a:t>sites</a:t>
            </a:r>
            <a:r>
              <a:rPr lang="en-US" sz="2400">
                <a:effectLst/>
                <a:ea typeface="Calibri"/>
              </a:rPr>
              <a:t>.</a:t>
            </a:r>
            <a:r>
              <a:rPr lang="en-US" sz="2400">
                <a:ea typeface="Calibri"/>
              </a:rPr>
              <a:t> </a:t>
            </a:r>
          </a:p>
          <a:p>
            <a:pPr marL="342900" indent="-342900" defTabSz="914400" eaLnBrk="0" fontAlgn="base" hangingPunct="0">
              <a:spcAft>
                <a:spcPts val="1200"/>
              </a:spcAft>
              <a:buFont typeface="Calibri" panose="020F0502020204030204" pitchFamily="34" charset="0"/>
              <a:buChar char="&gt;"/>
            </a:pPr>
            <a:r>
              <a:rPr lang="en-US" sz="2400" b="1">
                <a:solidFill>
                  <a:schemeClr val="accent3"/>
                </a:solidFill>
                <a:ea typeface="Calibri"/>
              </a:rPr>
              <a:t>Increase awareness of ZE operations and impact </a:t>
            </a:r>
            <a:r>
              <a:rPr lang="en-US" sz="2400">
                <a:ea typeface="Calibri"/>
              </a:rPr>
              <a:t>through community tours and educational initiatives.</a:t>
            </a:r>
          </a:p>
        </p:txBody>
      </p:sp>
    </p:spTree>
    <p:extLst>
      <p:ext uri="{BB962C8B-B14F-4D97-AF65-F5344CB8AC3E}">
        <p14:creationId xmlns:p14="http://schemas.microsoft.com/office/powerpoint/2010/main" val="2597596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57D930-575D-4339-BB05-C793FFB0E3AF}"/>
              </a:ext>
            </a:extLst>
          </p:cNvPr>
          <p:cNvSpPr/>
          <p:nvPr/>
        </p:nvSpPr>
        <p:spPr>
          <a:xfrm>
            <a:off x="272712" y="1918252"/>
            <a:ext cx="11624762" cy="406510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B3409D-4CE0-D490-7E58-DDEAC4E96290}"/>
              </a:ext>
            </a:extLst>
          </p:cNvPr>
          <p:cNvSpPr/>
          <p:nvPr/>
        </p:nvSpPr>
        <p:spPr>
          <a:xfrm>
            <a:off x="272712" y="1262605"/>
            <a:ext cx="11624762" cy="179416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22</a:t>
            </a:fld>
            <a:endParaRPr lang="en-US"/>
          </a:p>
        </p:txBody>
      </p:sp>
      <p:sp>
        <p:nvSpPr>
          <p:cNvPr id="5" name="TextBox 4">
            <a:extLst>
              <a:ext uri="{FF2B5EF4-FFF2-40B4-BE49-F238E27FC236}">
                <a16:creationId xmlns:a16="http://schemas.microsoft.com/office/drawing/2014/main" id="{E77CF8A8-1A75-193C-C027-05A04C40EC21}"/>
              </a:ext>
            </a:extLst>
          </p:cNvPr>
          <p:cNvSpPr txBox="1"/>
          <p:nvPr/>
        </p:nvSpPr>
        <p:spPr>
          <a:xfrm>
            <a:off x="194050" y="211538"/>
            <a:ext cx="9226193" cy="523220"/>
          </a:xfrm>
          <a:prstGeom prst="rect">
            <a:avLst/>
          </a:prstGeom>
          <a:noFill/>
        </p:spPr>
        <p:txBody>
          <a:bodyPr wrap="square" rtlCol="0">
            <a:spAutoFit/>
          </a:bodyPr>
          <a:lstStyle/>
          <a:p>
            <a:r>
              <a:rPr lang="en-US" sz="2800" b="1">
                <a:solidFill>
                  <a:schemeClr val="bg1"/>
                </a:solidFill>
                <a:cs typeface="Arial" panose="020B0604020202020204" pitchFamily="34" charset="0"/>
              </a:rPr>
              <a:t>Principle 3</a:t>
            </a:r>
          </a:p>
        </p:txBody>
      </p:sp>
      <p:sp>
        <p:nvSpPr>
          <p:cNvPr id="13" name="TextBox 12">
            <a:extLst>
              <a:ext uri="{FF2B5EF4-FFF2-40B4-BE49-F238E27FC236}">
                <a16:creationId xmlns:a16="http://schemas.microsoft.com/office/drawing/2014/main" id="{31FA7C33-8F7E-2C76-3E66-F79FA806A531}"/>
              </a:ext>
            </a:extLst>
          </p:cNvPr>
          <p:cNvSpPr txBox="1"/>
          <p:nvPr/>
        </p:nvSpPr>
        <p:spPr>
          <a:xfrm>
            <a:off x="576470" y="1317818"/>
            <a:ext cx="11149604" cy="1569660"/>
          </a:xfrm>
          <a:prstGeom prst="rect">
            <a:avLst/>
          </a:prstGeom>
          <a:noFill/>
        </p:spPr>
        <p:txBody>
          <a:bodyPr wrap="square">
            <a:spAutoFit/>
          </a:bodyPr>
          <a:lstStyle/>
          <a:p>
            <a:pPr lvl="0" algn="l">
              <a:lnSpc>
                <a:spcPct val="100000"/>
              </a:lnSpc>
              <a:spcBef>
                <a:spcPts val="0"/>
              </a:spcBef>
              <a:spcAft>
                <a:spcPts val="0"/>
              </a:spcAft>
              <a:buNone/>
            </a:pPr>
            <a:r>
              <a:rPr lang="en-US" sz="4000" b="1" u="none" strike="noStrike" noProof="0">
                <a:solidFill>
                  <a:schemeClr val="bg1"/>
                </a:solidFill>
              </a:rPr>
              <a:t>Corridor Community Benefits </a:t>
            </a:r>
            <a:r>
              <a:rPr lang="en-US" sz="4000" b="0" u="none" strike="noStrike" noProof="0">
                <a:solidFill>
                  <a:schemeClr val="bg1"/>
                </a:solidFill>
              </a:rPr>
              <a:t>– </a:t>
            </a:r>
            <a:r>
              <a:rPr lang="en-US" sz="2800" u="none" strike="noStrike" noProof="0">
                <a:solidFill>
                  <a:schemeClr val="bg1"/>
                </a:solidFill>
              </a:rPr>
              <a:t>By creating </a:t>
            </a:r>
            <a:r>
              <a:rPr lang="en-US" sz="2800" u="none" strike="noStrike" kern="1200">
                <a:solidFill>
                  <a:schemeClr val="bg1"/>
                </a:solidFill>
                <a:latin typeface="+mn-lt"/>
                <a:ea typeface="+mn-ea"/>
                <a:cs typeface="+mn-cs"/>
              </a:rPr>
              <a:t>economic opportunities, improving air quality, and reducing long-standing health impacts generated by diesel trucks.</a:t>
            </a:r>
            <a:endParaRPr lang="en-US" sz="4000" u="none" strike="noStrike" kern="1200" noProof="0">
              <a:solidFill>
                <a:schemeClr val="bg1"/>
              </a:solidFill>
              <a:latin typeface="+mn-lt"/>
              <a:ea typeface="+mn-ea"/>
              <a:cs typeface="+mn-cs"/>
            </a:endParaRPr>
          </a:p>
        </p:txBody>
      </p:sp>
      <p:sp>
        <p:nvSpPr>
          <p:cNvPr id="10" name="TextBox 9">
            <a:extLst>
              <a:ext uri="{FF2B5EF4-FFF2-40B4-BE49-F238E27FC236}">
                <a16:creationId xmlns:a16="http://schemas.microsoft.com/office/drawing/2014/main" id="{F897553E-645D-49A9-BAA2-4C6CB13C1FF4}"/>
              </a:ext>
            </a:extLst>
          </p:cNvPr>
          <p:cNvSpPr txBox="1"/>
          <p:nvPr/>
        </p:nvSpPr>
        <p:spPr>
          <a:xfrm>
            <a:off x="487291" y="3315187"/>
            <a:ext cx="11327961" cy="2246769"/>
          </a:xfrm>
          <a:prstGeom prst="rect">
            <a:avLst/>
          </a:prstGeom>
          <a:noFill/>
        </p:spPr>
        <p:txBody>
          <a:bodyPr wrap="square" lIns="91440" tIns="45720" rIns="91440" bIns="45720" rtlCol="0" anchor="t">
            <a:spAutoFit/>
          </a:bodyPr>
          <a:lstStyle/>
          <a:p>
            <a:pPr marL="342900" indent="-342900" defTabSz="914400" eaLnBrk="0" fontAlgn="base" hangingPunct="0">
              <a:spcAft>
                <a:spcPts val="1200"/>
              </a:spcAft>
              <a:buFont typeface="Calibri" panose="020F0502020204030204" pitchFamily="34" charset="0"/>
              <a:buChar char="&gt;"/>
            </a:pPr>
            <a:r>
              <a:rPr lang="en-US" sz="2400"/>
              <a:t>Address </a:t>
            </a:r>
            <a:r>
              <a:rPr lang="en-US" sz="2400" b="1">
                <a:solidFill>
                  <a:schemeClr val="accent3"/>
                </a:solidFill>
              </a:rPr>
              <a:t>needs of local communities</a:t>
            </a:r>
            <a:r>
              <a:rPr lang="en-US" sz="2400"/>
              <a:t>, many of which have borne impacts of travel and goods movement along the I-710 corridor.</a:t>
            </a:r>
          </a:p>
          <a:p>
            <a:pPr marL="342900" indent="-342900" defTabSz="914400" eaLnBrk="0" fontAlgn="base" hangingPunct="0">
              <a:spcAft>
                <a:spcPts val="1200"/>
              </a:spcAft>
              <a:buFont typeface="Calibri" panose="020F0502020204030204" pitchFamily="34" charset="0"/>
              <a:buChar char="&gt;"/>
            </a:pPr>
            <a:r>
              <a:rPr lang="en-US" sz="2400" b="1">
                <a:solidFill>
                  <a:schemeClr val="accent3"/>
                </a:solidFill>
                <a:latin typeface="Calibri"/>
                <a:cs typeface="Calibri"/>
              </a:rPr>
              <a:t>Provide and protect corridor community benefits </a:t>
            </a:r>
            <a:r>
              <a:rPr lang="en-US" sz="2400">
                <a:latin typeface="Calibri"/>
                <a:cs typeface="Calibri"/>
              </a:rPr>
              <a:t>at the outset and throughout the project through ZE job training and workforce development.</a:t>
            </a:r>
          </a:p>
          <a:p>
            <a:pPr marL="342900" indent="-342900" defTabSz="914400" eaLnBrk="0" fontAlgn="base" hangingPunct="0">
              <a:spcAft>
                <a:spcPts val="1200"/>
              </a:spcAft>
              <a:buFont typeface="Calibri" panose="020F0502020204030204" pitchFamily="34" charset="0"/>
              <a:buChar char="&gt;"/>
            </a:pPr>
            <a:r>
              <a:rPr lang="en-US" sz="2400" b="1">
                <a:solidFill>
                  <a:schemeClr val="accent3"/>
                </a:solidFill>
                <a:latin typeface="Calibri"/>
                <a:cs typeface="Calibri"/>
              </a:rPr>
              <a:t>Establish metrics </a:t>
            </a:r>
            <a:r>
              <a:rPr lang="en-US" sz="2400">
                <a:latin typeface="Calibri"/>
                <a:cs typeface="Calibri"/>
              </a:rPr>
              <a:t>to understand if investments are leading to meaningful benefits.</a:t>
            </a:r>
            <a:endParaRPr lang="en-US" sz="2400">
              <a:latin typeface="Calibri" panose="020F0502020204030204" pitchFamily="34" charset="0"/>
              <a:cs typeface="Calibri"/>
            </a:endParaRPr>
          </a:p>
        </p:txBody>
      </p:sp>
    </p:spTree>
    <p:extLst>
      <p:ext uri="{BB962C8B-B14F-4D97-AF65-F5344CB8AC3E}">
        <p14:creationId xmlns:p14="http://schemas.microsoft.com/office/powerpoint/2010/main" val="3783731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57D930-575D-4339-BB05-C793FFB0E3AF}"/>
              </a:ext>
            </a:extLst>
          </p:cNvPr>
          <p:cNvSpPr/>
          <p:nvPr/>
        </p:nvSpPr>
        <p:spPr>
          <a:xfrm>
            <a:off x="272712" y="1918253"/>
            <a:ext cx="11624762" cy="35391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B3409D-4CE0-D490-7E58-DDEAC4E96290}"/>
              </a:ext>
            </a:extLst>
          </p:cNvPr>
          <p:cNvSpPr/>
          <p:nvPr/>
        </p:nvSpPr>
        <p:spPr>
          <a:xfrm>
            <a:off x="272712" y="1262606"/>
            <a:ext cx="11624762" cy="155233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23</a:t>
            </a:fld>
            <a:endParaRPr lang="en-US"/>
          </a:p>
        </p:txBody>
      </p:sp>
      <p:sp>
        <p:nvSpPr>
          <p:cNvPr id="5" name="TextBox 4">
            <a:extLst>
              <a:ext uri="{FF2B5EF4-FFF2-40B4-BE49-F238E27FC236}">
                <a16:creationId xmlns:a16="http://schemas.microsoft.com/office/drawing/2014/main" id="{E77CF8A8-1A75-193C-C027-05A04C40EC21}"/>
              </a:ext>
            </a:extLst>
          </p:cNvPr>
          <p:cNvSpPr txBox="1"/>
          <p:nvPr/>
        </p:nvSpPr>
        <p:spPr>
          <a:xfrm>
            <a:off x="194050" y="211538"/>
            <a:ext cx="9226193" cy="523220"/>
          </a:xfrm>
          <a:prstGeom prst="rect">
            <a:avLst/>
          </a:prstGeom>
          <a:noFill/>
        </p:spPr>
        <p:txBody>
          <a:bodyPr wrap="square" rtlCol="0">
            <a:spAutoFit/>
          </a:bodyPr>
          <a:lstStyle/>
          <a:p>
            <a:r>
              <a:rPr lang="en-US" sz="2800" b="1">
                <a:solidFill>
                  <a:schemeClr val="bg1"/>
                </a:solidFill>
                <a:cs typeface="Arial" panose="020B0604020202020204" pitchFamily="34" charset="0"/>
              </a:rPr>
              <a:t>Principle 4</a:t>
            </a:r>
          </a:p>
        </p:txBody>
      </p:sp>
      <p:sp>
        <p:nvSpPr>
          <p:cNvPr id="13" name="TextBox 12">
            <a:extLst>
              <a:ext uri="{FF2B5EF4-FFF2-40B4-BE49-F238E27FC236}">
                <a16:creationId xmlns:a16="http://schemas.microsoft.com/office/drawing/2014/main" id="{31FA7C33-8F7E-2C76-3E66-F79FA806A531}"/>
              </a:ext>
            </a:extLst>
          </p:cNvPr>
          <p:cNvSpPr txBox="1"/>
          <p:nvPr/>
        </p:nvSpPr>
        <p:spPr>
          <a:xfrm>
            <a:off x="576470" y="1400574"/>
            <a:ext cx="11149604" cy="1138773"/>
          </a:xfrm>
          <a:prstGeom prst="rect">
            <a:avLst/>
          </a:prstGeom>
          <a:noFill/>
        </p:spPr>
        <p:txBody>
          <a:bodyPr wrap="square">
            <a:spAutoFit/>
          </a:bodyPr>
          <a:lstStyle/>
          <a:p>
            <a:pPr lvl="0" algn="l">
              <a:lnSpc>
                <a:spcPct val="100000"/>
              </a:lnSpc>
              <a:spcBef>
                <a:spcPts val="0"/>
              </a:spcBef>
              <a:spcAft>
                <a:spcPts val="0"/>
              </a:spcAft>
              <a:buNone/>
            </a:pPr>
            <a:r>
              <a:rPr lang="en-US" sz="4000" b="1" u="none" strike="noStrike" noProof="0">
                <a:solidFill>
                  <a:schemeClr val="bg1"/>
                </a:solidFill>
              </a:rPr>
              <a:t>Coordination</a:t>
            </a:r>
            <a:r>
              <a:rPr lang="en-US" sz="4000" u="none" strike="noStrike" noProof="0">
                <a:solidFill>
                  <a:schemeClr val="bg1"/>
                </a:solidFill>
              </a:rPr>
              <a:t> – </a:t>
            </a:r>
            <a:r>
              <a:rPr lang="en-US" sz="2800" u="none" strike="noStrike" noProof="0">
                <a:solidFill>
                  <a:schemeClr val="bg1"/>
                </a:solidFill>
              </a:rPr>
              <a:t>With regional and funding partners, government agencies, and key stakeholders. </a:t>
            </a:r>
            <a:endParaRPr lang="en-US" sz="4000" u="none" strike="noStrike" noProof="0">
              <a:solidFill>
                <a:schemeClr val="bg1"/>
              </a:solidFill>
            </a:endParaRPr>
          </a:p>
        </p:txBody>
      </p:sp>
      <p:sp>
        <p:nvSpPr>
          <p:cNvPr id="10" name="TextBox 9">
            <a:extLst>
              <a:ext uri="{FF2B5EF4-FFF2-40B4-BE49-F238E27FC236}">
                <a16:creationId xmlns:a16="http://schemas.microsoft.com/office/drawing/2014/main" id="{F897553E-645D-49A9-BAA2-4C6CB13C1FF4}"/>
              </a:ext>
            </a:extLst>
          </p:cNvPr>
          <p:cNvSpPr txBox="1"/>
          <p:nvPr/>
        </p:nvSpPr>
        <p:spPr>
          <a:xfrm>
            <a:off x="487291" y="3056769"/>
            <a:ext cx="11327961" cy="2246769"/>
          </a:xfrm>
          <a:prstGeom prst="rect">
            <a:avLst/>
          </a:prstGeom>
          <a:noFill/>
        </p:spPr>
        <p:txBody>
          <a:bodyPr wrap="square" lIns="91440" tIns="45720" rIns="91440" bIns="45720" rtlCol="0" anchor="t">
            <a:spAutoFit/>
          </a:bodyPr>
          <a:lstStyle/>
          <a:p>
            <a:pPr marL="342900" indent="-342900" defTabSz="914400" eaLnBrk="0" fontAlgn="base" hangingPunct="0">
              <a:spcAft>
                <a:spcPts val="1200"/>
              </a:spcAft>
              <a:buFont typeface="Calibri" panose="020F0502020204030204" pitchFamily="34" charset="0"/>
              <a:buChar char="&gt;"/>
            </a:pPr>
            <a:r>
              <a:rPr lang="en-US" sz="2400">
                <a:solidFill>
                  <a:srgbClr val="000000"/>
                </a:solidFill>
                <a:latin typeface="Calibri"/>
                <a:cs typeface="Calibri"/>
              </a:rPr>
              <a:t>Coordinate with </a:t>
            </a:r>
            <a:r>
              <a:rPr lang="en-US" sz="2400" b="1">
                <a:solidFill>
                  <a:schemeClr val="accent3"/>
                </a:solidFill>
                <a:latin typeface="Calibri"/>
                <a:cs typeface="Calibri"/>
              </a:rPr>
              <a:t>funding partners, regional agencies, and local communities</a:t>
            </a:r>
            <a:r>
              <a:rPr lang="en-US" sz="2400">
                <a:latin typeface="Calibri"/>
                <a:cs typeface="Calibri"/>
              </a:rPr>
              <a:t> to support deployment of ZE technology in the corridor</a:t>
            </a:r>
            <a:r>
              <a:rPr lang="en-US" sz="2400">
                <a:solidFill>
                  <a:srgbClr val="000000"/>
                </a:solidFill>
                <a:latin typeface="Calibri"/>
                <a:cs typeface="Calibri"/>
              </a:rPr>
              <a:t>.</a:t>
            </a:r>
          </a:p>
          <a:p>
            <a:pPr marL="342900" indent="-342900" defTabSz="914400" eaLnBrk="0" fontAlgn="base" hangingPunct="0">
              <a:spcAft>
                <a:spcPts val="1200"/>
              </a:spcAft>
              <a:buFont typeface="Calibri" panose="020F0502020204030204" pitchFamily="34" charset="0"/>
              <a:buChar char="&gt;"/>
            </a:pPr>
            <a:r>
              <a:rPr lang="en-US" sz="2400">
                <a:solidFill>
                  <a:srgbClr val="000000"/>
                </a:solidFill>
                <a:latin typeface="Calibri"/>
                <a:cs typeface="Calibri"/>
              </a:rPr>
              <a:t>Align ZET program with criteria to </a:t>
            </a:r>
            <a:r>
              <a:rPr lang="en-US" sz="2400" b="1" i="0" u="none" strike="noStrike">
                <a:solidFill>
                  <a:schemeClr val="accent3"/>
                </a:solidFill>
                <a:effectLst/>
                <a:latin typeface="Calibri"/>
                <a:cs typeface="Calibri"/>
              </a:rPr>
              <a:t>secure funding </a:t>
            </a:r>
            <a:r>
              <a:rPr lang="en-US" sz="2400" b="0" i="0" u="none" strike="noStrike">
                <a:solidFill>
                  <a:srgbClr val="000000"/>
                </a:solidFill>
                <a:effectLst/>
                <a:latin typeface="Calibri"/>
                <a:cs typeface="Calibri"/>
              </a:rPr>
              <a:t>at the regional, state, and federal levels.</a:t>
            </a:r>
            <a:r>
              <a:rPr lang="en-US" sz="2400" b="0" i="0">
                <a:solidFill>
                  <a:srgbClr val="000000"/>
                </a:solidFill>
                <a:effectLst/>
                <a:latin typeface="Calibri"/>
                <a:cs typeface="Calibri"/>
              </a:rPr>
              <a:t>​</a:t>
            </a:r>
            <a:endParaRPr lang="en-US" sz="2400">
              <a:solidFill>
                <a:srgbClr val="000000"/>
              </a:solidFill>
              <a:latin typeface="Calibri"/>
              <a:cs typeface="Calibri"/>
            </a:endParaRPr>
          </a:p>
          <a:p>
            <a:pPr marL="342900" indent="-342900" defTabSz="914400" eaLnBrk="0" fontAlgn="base" hangingPunct="0">
              <a:spcAft>
                <a:spcPts val="1200"/>
              </a:spcAft>
              <a:buFont typeface="Calibri" panose="020F0502020204030204" pitchFamily="34" charset="0"/>
              <a:buChar char="&gt;"/>
            </a:pPr>
            <a:r>
              <a:rPr lang="en-US" sz="2400" b="0" i="0" u="none" strike="noStrike">
                <a:solidFill>
                  <a:srgbClr val="000000"/>
                </a:solidFill>
                <a:effectLst/>
                <a:latin typeface="Calibri"/>
                <a:cs typeface="Calibri"/>
              </a:rPr>
              <a:t>Create a program that is compatible with and</a:t>
            </a:r>
            <a:r>
              <a:rPr lang="en-US" sz="2400" b="0" i="0" u="none" strike="noStrike">
                <a:solidFill>
                  <a:schemeClr val="accent3"/>
                </a:solidFill>
                <a:effectLst/>
                <a:latin typeface="Calibri"/>
                <a:cs typeface="Calibri"/>
              </a:rPr>
              <a:t> </a:t>
            </a:r>
            <a:r>
              <a:rPr lang="en-US" sz="2400" b="1" i="0" u="none" strike="noStrike">
                <a:solidFill>
                  <a:schemeClr val="accent3"/>
                </a:solidFill>
                <a:effectLst/>
                <a:latin typeface="Calibri"/>
                <a:cs typeface="Calibri"/>
              </a:rPr>
              <a:t>enhances other regional efforts.</a:t>
            </a:r>
          </a:p>
        </p:txBody>
      </p:sp>
    </p:spTree>
    <p:extLst>
      <p:ext uri="{BB962C8B-B14F-4D97-AF65-F5344CB8AC3E}">
        <p14:creationId xmlns:p14="http://schemas.microsoft.com/office/powerpoint/2010/main" val="2017473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57D930-575D-4339-BB05-C793FFB0E3AF}"/>
              </a:ext>
            </a:extLst>
          </p:cNvPr>
          <p:cNvSpPr/>
          <p:nvPr/>
        </p:nvSpPr>
        <p:spPr>
          <a:xfrm>
            <a:off x="272712" y="1918253"/>
            <a:ext cx="11624762" cy="40551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B3409D-4CE0-D490-7E58-DDEAC4E96290}"/>
              </a:ext>
            </a:extLst>
          </p:cNvPr>
          <p:cNvSpPr/>
          <p:nvPr/>
        </p:nvSpPr>
        <p:spPr>
          <a:xfrm>
            <a:off x="272712" y="1262605"/>
            <a:ext cx="11624762" cy="179416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24</a:t>
            </a:fld>
            <a:endParaRPr lang="en-US"/>
          </a:p>
        </p:txBody>
      </p:sp>
      <p:sp>
        <p:nvSpPr>
          <p:cNvPr id="5" name="TextBox 4">
            <a:extLst>
              <a:ext uri="{FF2B5EF4-FFF2-40B4-BE49-F238E27FC236}">
                <a16:creationId xmlns:a16="http://schemas.microsoft.com/office/drawing/2014/main" id="{E77CF8A8-1A75-193C-C027-05A04C40EC21}"/>
              </a:ext>
            </a:extLst>
          </p:cNvPr>
          <p:cNvSpPr txBox="1"/>
          <p:nvPr/>
        </p:nvSpPr>
        <p:spPr>
          <a:xfrm>
            <a:off x="194050" y="211538"/>
            <a:ext cx="9226193" cy="523220"/>
          </a:xfrm>
          <a:prstGeom prst="rect">
            <a:avLst/>
          </a:prstGeom>
          <a:noFill/>
        </p:spPr>
        <p:txBody>
          <a:bodyPr wrap="square" rtlCol="0">
            <a:spAutoFit/>
          </a:bodyPr>
          <a:lstStyle/>
          <a:p>
            <a:r>
              <a:rPr lang="en-US" sz="2800" b="1">
                <a:solidFill>
                  <a:schemeClr val="bg1"/>
                </a:solidFill>
                <a:cs typeface="Arial" panose="020B0604020202020204" pitchFamily="34" charset="0"/>
              </a:rPr>
              <a:t>Principle 5</a:t>
            </a:r>
          </a:p>
        </p:txBody>
      </p:sp>
      <p:sp>
        <p:nvSpPr>
          <p:cNvPr id="13" name="TextBox 12">
            <a:extLst>
              <a:ext uri="{FF2B5EF4-FFF2-40B4-BE49-F238E27FC236}">
                <a16:creationId xmlns:a16="http://schemas.microsoft.com/office/drawing/2014/main" id="{31FA7C33-8F7E-2C76-3E66-F79FA806A531}"/>
              </a:ext>
            </a:extLst>
          </p:cNvPr>
          <p:cNvSpPr txBox="1"/>
          <p:nvPr/>
        </p:nvSpPr>
        <p:spPr>
          <a:xfrm>
            <a:off x="576470" y="1400574"/>
            <a:ext cx="11149604" cy="1569660"/>
          </a:xfrm>
          <a:prstGeom prst="rect">
            <a:avLst/>
          </a:prstGeom>
          <a:noFill/>
        </p:spPr>
        <p:txBody>
          <a:bodyPr wrap="square">
            <a:spAutoFit/>
          </a:bodyPr>
          <a:lstStyle/>
          <a:p>
            <a:pPr lvl="0" algn="l">
              <a:lnSpc>
                <a:spcPct val="100000"/>
              </a:lnSpc>
              <a:spcBef>
                <a:spcPts val="0"/>
              </a:spcBef>
              <a:spcAft>
                <a:spcPts val="0"/>
              </a:spcAft>
              <a:buNone/>
            </a:pPr>
            <a:r>
              <a:rPr lang="en-US" sz="4000" b="1" u="none" strike="noStrike" noProof="0">
                <a:solidFill>
                  <a:schemeClr val="bg1"/>
                </a:solidFill>
              </a:rPr>
              <a:t>Workforce Development </a:t>
            </a:r>
            <a:r>
              <a:rPr lang="en-US" sz="4000" b="0" u="none" strike="noStrike" noProof="0">
                <a:solidFill>
                  <a:schemeClr val="bg1"/>
                </a:solidFill>
              </a:rPr>
              <a:t>–</a:t>
            </a:r>
            <a:r>
              <a:rPr lang="en-US" sz="4000" b="1" u="none" strike="noStrike" noProof="0">
                <a:solidFill>
                  <a:schemeClr val="bg1"/>
                </a:solidFill>
              </a:rPr>
              <a:t> </a:t>
            </a:r>
            <a:r>
              <a:rPr lang="en-US" sz="2800" b="0" u="none" strike="noStrike" noProof="0">
                <a:solidFill>
                  <a:schemeClr val="bg1"/>
                </a:solidFill>
              </a:rPr>
              <a:t>t</a:t>
            </a:r>
            <a:r>
              <a:rPr lang="en-US" sz="2800" u="none" strike="noStrike" noProof="0">
                <a:solidFill>
                  <a:schemeClr val="bg1"/>
                </a:solidFill>
              </a:rPr>
              <a:t>hat ensures community benefits and access to opportunity through the pursuit and implementation of ZE Technology.</a:t>
            </a:r>
            <a:endParaRPr lang="en-US" sz="4000" u="none" strike="sngStrike" noProof="0">
              <a:solidFill>
                <a:schemeClr val="bg1"/>
              </a:solidFill>
            </a:endParaRPr>
          </a:p>
        </p:txBody>
      </p:sp>
      <p:sp>
        <p:nvSpPr>
          <p:cNvPr id="10" name="TextBox 9">
            <a:extLst>
              <a:ext uri="{FF2B5EF4-FFF2-40B4-BE49-F238E27FC236}">
                <a16:creationId xmlns:a16="http://schemas.microsoft.com/office/drawing/2014/main" id="{F897553E-645D-49A9-BAA2-4C6CB13C1FF4}"/>
              </a:ext>
            </a:extLst>
          </p:cNvPr>
          <p:cNvSpPr txBox="1"/>
          <p:nvPr/>
        </p:nvSpPr>
        <p:spPr>
          <a:xfrm>
            <a:off x="487291" y="3235338"/>
            <a:ext cx="11327961" cy="2400657"/>
          </a:xfrm>
          <a:prstGeom prst="rect">
            <a:avLst/>
          </a:prstGeom>
          <a:noFill/>
        </p:spPr>
        <p:txBody>
          <a:bodyPr wrap="square" lIns="91440" tIns="45720" rIns="91440" bIns="45720" rtlCol="0" anchor="t">
            <a:spAutoFit/>
          </a:bodyPr>
          <a:lstStyle/>
          <a:p>
            <a:pPr marL="342900" indent="-342900" defTabSz="914400" eaLnBrk="0" fontAlgn="base" hangingPunct="0">
              <a:spcAft>
                <a:spcPts val="1200"/>
              </a:spcAft>
              <a:buFont typeface="Calibri" panose="020F0502020204030204" pitchFamily="34" charset="0"/>
              <a:buChar char="&gt;"/>
            </a:pPr>
            <a:r>
              <a:rPr lang="en-US" sz="2400">
                <a:latin typeface="Calibri"/>
                <a:ea typeface="Calibri"/>
                <a:cs typeface="Arial"/>
              </a:rPr>
              <a:t>Work </a:t>
            </a:r>
            <a:r>
              <a:rPr lang="en-US" sz="2400">
                <a:effectLst/>
                <a:latin typeface="Calibri"/>
                <a:ea typeface="Calibri"/>
                <a:cs typeface="Arial"/>
              </a:rPr>
              <a:t>with regional and community </a:t>
            </a:r>
            <a:r>
              <a:rPr lang="en-US" sz="2400">
                <a:latin typeface="Calibri"/>
                <a:ea typeface="Calibri"/>
                <a:cs typeface="Arial"/>
              </a:rPr>
              <a:t>partners</a:t>
            </a:r>
            <a:r>
              <a:rPr lang="en-US" sz="2400">
                <a:effectLst/>
                <a:latin typeface="Calibri"/>
                <a:ea typeface="Calibri"/>
                <a:cs typeface="Arial"/>
              </a:rPr>
              <a:t> to </a:t>
            </a:r>
            <a:r>
              <a:rPr lang="en-US" sz="2400" b="1">
                <a:solidFill>
                  <a:schemeClr val="accent3"/>
                </a:solidFill>
                <a:effectLst/>
                <a:latin typeface="Calibri"/>
                <a:ea typeface="Calibri"/>
                <a:cs typeface="Arial"/>
              </a:rPr>
              <a:t>understand job training and workforce needs</a:t>
            </a:r>
            <a:r>
              <a:rPr lang="en-US" sz="2400">
                <a:effectLst/>
                <a:latin typeface="Calibri"/>
                <a:ea typeface="Calibri"/>
                <a:cs typeface="Arial"/>
              </a:rPr>
              <a:t> related to ZET. </a:t>
            </a:r>
          </a:p>
          <a:p>
            <a:pPr marL="342900" indent="-342900" defTabSz="914400" eaLnBrk="0" fontAlgn="base" hangingPunct="0">
              <a:spcAft>
                <a:spcPts val="1200"/>
              </a:spcAft>
              <a:buFont typeface="Calibri" panose="020F0502020204030204" pitchFamily="34" charset="0"/>
              <a:buChar char="&gt;"/>
            </a:pPr>
            <a:r>
              <a:rPr lang="en-US" sz="2400">
                <a:latin typeface="Calibri"/>
                <a:ea typeface="Calibri"/>
                <a:cs typeface="Arial"/>
              </a:rPr>
              <a:t>Work with labor partners to pursue </a:t>
            </a:r>
            <a:r>
              <a:rPr lang="en-US" sz="2400" b="1">
                <a:solidFill>
                  <a:schemeClr val="accent3"/>
                </a:solidFill>
                <a:latin typeface="Calibri"/>
                <a:ea typeface="Calibri"/>
                <a:cs typeface="Arial"/>
              </a:rPr>
              <a:t>local and targeted hire</a:t>
            </a:r>
            <a:r>
              <a:rPr lang="en-US" sz="2400">
                <a:latin typeface="Calibri"/>
                <a:ea typeface="Calibri"/>
                <a:cs typeface="Arial"/>
              </a:rPr>
              <a:t> opportunities.</a:t>
            </a:r>
          </a:p>
          <a:p>
            <a:pPr marL="342900" indent="-342900" defTabSz="914400" eaLnBrk="0" fontAlgn="base" hangingPunct="0">
              <a:spcAft>
                <a:spcPts val="1200"/>
              </a:spcAft>
              <a:buFont typeface="Calibri" panose="020F0502020204030204" pitchFamily="34" charset="0"/>
              <a:buChar char="&gt;"/>
            </a:pPr>
            <a:r>
              <a:rPr lang="en-US" sz="2400">
                <a:latin typeface="Calibri"/>
                <a:ea typeface="Calibri"/>
                <a:cs typeface="Arial"/>
              </a:rPr>
              <a:t>Increase</a:t>
            </a:r>
            <a:r>
              <a:rPr lang="en-US" sz="2400">
                <a:effectLst/>
                <a:latin typeface="Calibri"/>
                <a:ea typeface="Calibri"/>
                <a:cs typeface="Arial"/>
              </a:rPr>
              <a:t> </a:t>
            </a:r>
            <a:r>
              <a:rPr lang="en-US" sz="2400" b="1">
                <a:solidFill>
                  <a:schemeClr val="accent3"/>
                </a:solidFill>
                <a:effectLst/>
                <a:latin typeface="Calibri"/>
                <a:ea typeface="Calibri"/>
                <a:cs typeface="Arial"/>
              </a:rPr>
              <a:t>community access to quality job opportunities </a:t>
            </a:r>
            <a:r>
              <a:rPr lang="en-US" sz="2400">
                <a:effectLst/>
                <a:latin typeface="Calibri"/>
                <a:ea typeface="Calibri"/>
                <a:cs typeface="Arial"/>
              </a:rPr>
              <a:t>that pay living wages.</a:t>
            </a:r>
          </a:p>
          <a:p>
            <a:pPr marL="342900" indent="-342900" defTabSz="914400" eaLnBrk="0" fontAlgn="base" hangingPunct="0">
              <a:spcAft>
                <a:spcPts val="1200"/>
              </a:spcAft>
              <a:buFont typeface="Calibri" panose="020F0502020204030204" pitchFamily="34" charset="0"/>
              <a:buChar char="&gt;"/>
            </a:pPr>
            <a:r>
              <a:rPr lang="en-US" sz="2400">
                <a:latin typeface="Calibri"/>
                <a:ea typeface="MS PGothic" panose="020B0600070205080204" pitchFamily="34" charset="-128"/>
                <a:cs typeface="Arial"/>
              </a:rPr>
              <a:t>Coordinate with </a:t>
            </a:r>
            <a:r>
              <a:rPr lang="en-US" sz="2400" b="1">
                <a:solidFill>
                  <a:schemeClr val="accent3"/>
                </a:solidFill>
                <a:latin typeface="Calibri"/>
                <a:ea typeface="MS PGothic" panose="020B0600070205080204" pitchFamily="34" charset="-128"/>
                <a:cs typeface="Arial"/>
              </a:rPr>
              <a:t>existing workforce development </a:t>
            </a:r>
            <a:r>
              <a:rPr lang="en-US" sz="2400">
                <a:latin typeface="Calibri"/>
                <a:ea typeface="MS PGothic" panose="020B0600070205080204" pitchFamily="34" charset="-128"/>
                <a:cs typeface="Arial"/>
              </a:rPr>
              <a:t>programs.</a:t>
            </a:r>
            <a:endParaRPr lang="en-US" sz="2400">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686034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57D930-575D-4339-BB05-C793FFB0E3AF}"/>
              </a:ext>
            </a:extLst>
          </p:cNvPr>
          <p:cNvSpPr/>
          <p:nvPr/>
        </p:nvSpPr>
        <p:spPr>
          <a:xfrm>
            <a:off x="272712" y="1918253"/>
            <a:ext cx="11624762" cy="40551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B3409D-4CE0-D490-7E58-DDEAC4E96290}"/>
              </a:ext>
            </a:extLst>
          </p:cNvPr>
          <p:cNvSpPr/>
          <p:nvPr/>
        </p:nvSpPr>
        <p:spPr>
          <a:xfrm>
            <a:off x="272712" y="1262606"/>
            <a:ext cx="11624762" cy="155233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25</a:t>
            </a:fld>
            <a:endParaRPr lang="en-US"/>
          </a:p>
        </p:txBody>
      </p:sp>
      <p:sp>
        <p:nvSpPr>
          <p:cNvPr id="5" name="TextBox 4">
            <a:extLst>
              <a:ext uri="{FF2B5EF4-FFF2-40B4-BE49-F238E27FC236}">
                <a16:creationId xmlns:a16="http://schemas.microsoft.com/office/drawing/2014/main" id="{E77CF8A8-1A75-193C-C027-05A04C40EC21}"/>
              </a:ext>
            </a:extLst>
          </p:cNvPr>
          <p:cNvSpPr txBox="1"/>
          <p:nvPr/>
        </p:nvSpPr>
        <p:spPr>
          <a:xfrm>
            <a:off x="194050" y="211538"/>
            <a:ext cx="9226193" cy="523220"/>
          </a:xfrm>
          <a:prstGeom prst="rect">
            <a:avLst/>
          </a:prstGeom>
          <a:noFill/>
        </p:spPr>
        <p:txBody>
          <a:bodyPr wrap="square" rtlCol="0">
            <a:spAutoFit/>
          </a:bodyPr>
          <a:lstStyle/>
          <a:p>
            <a:r>
              <a:rPr lang="en-US" sz="2800" b="1">
                <a:solidFill>
                  <a:schemeClr val="bg1"/>
                </a:solidFill>
                <a:cs typeface="Arial" panose="020B0604020202020204" pitchFamily="34" charset="0"/>
              </a:rPr>
              <a:t>Principle 6</a:t>
            </a:r>
          </a:p>
        </p:txBody>
      </p:sp>
      <p:sp>
        <p:nvSpPr>
          <p:cNvPr id="13" name="TextBox 12">
            <a:extLst>
              <a:ext uri="{FF2B5EF4-FFF2-40B4-BE49-F238E27FC236}">
                <a16:creationId xmlns:a16="http://schemas.microsoft.com/office/drawing/2014/main" id="{31FA7C33-8F7E-2C76-3E66-F79FA806A531}"/>
              </a:ext>
            </a:extLst>
          </p:cNvPr>
          <p:cNvSpPr txBox="1"/>
          <p:nvPr/>
        </p:nvSpPr>
        <p:spPr>
          <a:xfrm>
            <a:off x="576470" y="1400574"/>
            <a:ext cx="11149604" cy="1138773"/>
          </a:xfrm>
          <a:prstGeom prst="rect">
            <a:avLst/>
          </a:prstGeom>
          <a:noFill/>
        </p:spPr>
        <p:txBody>
          <a:bodyPr wrap="square">
            <a:spAutoFit/>
          </a:bodyPr>
          <a:lstStyle/>
          <a:p>
            <a:pPr lvl="0" algn="l">
              <a:lnSpc>
                <a:spcPct val="100000"/>
              </a:lnSpc>
              <a:spcBef>
                <a:spcPts val="0"/>
              </a:spcBef>
              <a:spcAft>
                <a:spcPts val="0"/>
              </a:spcAft>
              <a:buNone/>
            </a:pPr>
            <a:r>
              <a:rPr lang="en-US" sz="4000" b="1" u="none" strike="noStrike" noProof="0">
                <a:solidFill>
                  <a:schemeClr val="bg1"/>
                </a:solidFill>
              </a:rPr>
              <a:t>Equitable Outcomes </a:t>
            </a:r>
            <a:r>
              <a:rPr lang="en-US" sz="4000" b="0" u="none" strike="noStrike" noProof="0">
                <a:solidFill>
                  <a:schemeClr val="bg1"/>
                </a:solidFill>
              </a:rPr>
              <a:t>–</a:t>
            </a:r>
            <a:r>
              <a:rPr lang="en-US" sz="4000" b="1" u="none" strike="noStrike" noProof="0">
                <a:solidFill>
                  <a:schemeClr val="bg1"/>
                </a:solidFill>
              </a:rPr>
              <a:t> </a:t>
            </a:r>
            <a:r>
              <a:rPr lang="en-US" sz="2800" b="0" u="none" strike="noStrike" noProof="0">
                <a:solidFill>
                  <a:schemeClr val="bg1"/>
                </a:solidFill>
              </a:rPr>
              <a:t>ensured</a:t>
            </a:r>
            <a:r>
              <a:rPr lang="en-US" sz="2800" u="none" strike="noStrike" kern="1200">
                <a:solidFill>
                  <a:schemeClr val="bg1"/>
                </a:solidFill>
                <a:latin typeface="+mn-lt"/>
                <a:ea typeface="+mn-ea"/>
                <a:cs typeface="+mn-cs"/>
              </a:rPr>
              <a:t> by performance metrics that evaluate sustainable outcomes.</a:t>
            </a:r>
            <a:endParaRPr lang="en-US" sz="4000" u="none" strike="noStrike" kern="1200" noProof="0">
              <a:solidFill>
                <a:schemeClr val="bg1"/>
              </a:solidFill>
              <a:latin typeface="+mn-lt"/>
              <a:ea typeface="+mn-ea"/>
              <a:cs typeface="+mn-cs"/>
            </a:endParaRPr>
          </a:p>
        </p:txBody>
      </p:sp>
      <p:sp>
        <p:nvSpPr>
          <p:cNvPr id="10" name="TextBox 9">
            <a:extLst>
              <a:ext uri="{FF2B5EF4-FFF2-40B4-BE49-F238E27FC236}">
                <a16:creationId xmlns:a16="http://schemas.microsoft.com/office/drawing/2014/main" id="{F897553E-645D-49A9-BAA2-4C6CB13C1FF4}"/>
              </a:ext>
            </a:extLst>
          </p:cNvPr>
          <p:cNvSpPr txBox="1"/>
          <p:nvPr/>
        </p:nvSpPr>
        <p:spPr>
          <a:xfrm>
            <a:off x="487291" y="3056769"/>
            <a:ext cx="11504863" cy="3139321"/>
          </a:xfrm>
          <a:prstGeom prst="rect">
            <a:avLst/>
          </a:prstGeom>
          <a:noFill/>
        </p:spPr>
        <p:txBody>
          <a:bodyPr wrap="square" lIns="91440" tIns="45720" rIns="91440" bIns="45720" rtlCol="0" anchor="t">
            <a:spAutoFit/>
          </a:bodyPr>
          <a:lstStyle/>
          <a:p>
            <a:pPr marL="342900" indent="-342900" defTabSz="914400" eaLnBrk="0" fontAlgn="base" hangingPunct="0">
              <a:spcAft>
                <a:spcPts val="1200"/>
              </a:spcAft>
              <a:buFont typeface="Calibri" panose="020F0502020204030204" pitchFamily="34" charset="0"/>
              <a:buChar char="&gt;"/>
            </a:pPr>
            <a:r>
              <a:rPr lang="en-US" sz="2400">
                <a:ea typeface="+mn-lt"/>
                <a:cs typeface="+mn-lt"/>
              </a:rPr>
              <a:t>Develop a variety of </a:t>
            </a:r>
            <a:r>
              <a:rPr lang="en-US" sz="2400" b="1">
                <a:solidFill>
                  <a:schemeClr val="accent3"/>
                </a:solidFill>
                <a:ea typeface="+mn-lt"/>
                <a:cs typeface="+mn-lt"/>
              </a:rPr>
              <a:t>localized performance metrics</a:t>
            </a:r>
            <a:r>
              <a:rPr lang="en-US" sz="2400">
                <a:solidFill>
                  <a:schemeClr val="accent3"/>
                </a:solidFill>
                <a:ea typeface="+mn-lt"/>
                <a:cs typeface="+mn-lt"/>
              </a:rPr>
              <a:t> </a:t>
            </a:r>
            <a:r>
              <a:rPr lang="en-US" sz="2400">
                <a:ea typeface="+mn-lt"/>
                <a:cs typeface="+mn-lt"/>
              </a:rPr>
              <a:t>to measure improvements and quality of life for residents along the corridor.</a:t>
            </a:r>
          </a:p>
          <a:p>
            <a:pPr marL="342900" indent="-342900" defTabSz="914400" eaLnBrk="0" fontAlgn="base" hangingPunct="0">
              <a:spcAft>
                <a:spcPts val="1200"/>
              </a:spcAft>
              <a:buFont typeface="Calibri" panose="020F0502020204030204" pitchFamily="34" charset="0"/>
              <a:buChar char="&gt;"/>
            </a:pPr>
            <a:r>
              <a:rPr lang="en-US" sz="2400">
                <a:ea typeface="+mn-lt"/>
                <a:cs typeface="+mn-lt"/>
              </a:rPr>
              <a:t>Work with the 710 Task Force, Equity Working Group, and CLC to </a:t>
            </a:r>
            <a:r>
              <a:rPr lang="en-US" sz="2400" b="1">
                <a:solidFill>
                  <a:schemeClr val="accent3"/>
                </a:solidFill>
                <a:ea typeface="+mn-lt"/>
                <a:cs typeface="+mn-lt"/>
              </a:rPr>
              <a:t>apply principles from the EPET.</a:t>
            </a:r>
          </a:p>
          <a:p>
            <a:pPr marL="342900" indent="-342900" defTabSz="914400" eaLnBrk="0" fontAlgn="base" hangingPunct="0">
              <a:spcAft>
                <a:spcPts val="1200"/>
              </a:spcAft>
              <a:buFont typeface="Calibri" panose="020F0502020204030204" pitchFamily="34" charset="0"/>
              <a:buChar char="&gt;"/>
            </a:pPr>
            <a:r>
              <a:rPr lang="en-US" sz="2400">
                <a:ea typeface="+mn-lt"/>
                <a:cs typeface="+mn-lt"/>
              </a:rPr>
              <a:t>Monitor </a:t>
            </a:r>
            <a:r>
              <a:rPr lang="en-US" sz="2400" b="1">
                <a:solidFill>
                  <a:schemeClr val="accent3"/>
                </a:solidFill>
                <a:ea typeface="+mn-lt"/>
                <a:cs typeface="+mn-lt"/>
              </a:rPr>
              <a:t>performance </a:t>
            </a:r>
            <a:r>
              <a:rPr lang="en-US" sz="2400">
                <a:ea typeface="+mn-lt"/>
                <a:cs typeface="+mn-lt"/>
              </a:rPr>
              <a:t>over time, evaluate</a:t>
            </a:r>
            <a:r>
              <a:rPr lang="en-US" sz="2400" b="1">
                <a:solidFill>
                  <a:schemeClr val="accent3"/>
                </a:solidFill>
                <a:ea typeface="+mn-lt"/>
                <a:cs typeface="+mn-lt"/>
              </a:rPr>
              <a:t> outcomes</a:t>
            </a:r>
            <a:r>
              <a:rPr lang="en-US" sz="2400">
                <a:ea typeface="+mn-lt"/>
                <a:cs typeface="+mn-lt"/>
              </a:rPr>
              <a:t>, and identify potential </a:t>
            </a:r>
            <a:r>
              <a:rPr lang="en-US" sz="2400" b="1">
                <a:solidFill>
                  <a:schemeClr val="accent3"/>
                </a:solidFill>
                <a:ea typeface="+mn-lt"/>
                <a:cs typeface="+mn-lt"/>
              </a:rPr>
              <a:t>areas of improvement.</a:t>
            </a:r>
          </a:p>
          <a:p>
            <a:pPr marL="342900" indent="-342900" defTabSz="914400">
              <a:spcAft>
                <a:spcPts val="1200"/>
              </a:spcAft>
              <a:buFont typeface="Calibri" panose="020F0502020204030204" pitchFamily="34" charset="0"/>
              <a:buChar char="&gt;"/>
            </a:pPr>
            <a:endParaRPr lang="en-US" sz="2400">
              <a:ea typeface="Calibri"/>
              <a:cs typeface="Calibri"/>
            </a:endParaRPr>
          </a:p>
        </p:txBody>
      </p:sp>
    </p:spTree>
    <p:extLst>
      <p:ext uri="{BB962C8B-B14F-4D97-AF65-F5344CB8AC3E}">
        <p14:creationId xmlns:p14="http://schemas.microsoft.com/office/powerpoint/2010/main" val="1828456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57D930-575D-4339-BB05-C793FFB0E3AF}"/>
              </a:ext>
            </a:extLst>
          </p:cNvPr>
          <p:cNvSpPr/>
          <p:nvPr/>
        </p:nvSpPr>
        <p:spPr>
          <a:xfrm>
            <a:off x="272712" y="1918253"/>
            <a:ext cx="11624762" cy="40551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B3409D-4CE0-D490-7E58-DDEAC4E96290}"/>
              </a:ext>
            </a:extLst>
          </p:cNvPr>
          <p:cNvSpPr/>
          <p:nvPr/>
        </p:nvSpPr>
        <p:spPr>
          <a:xfrm>
            <a:off x="272712" y="1262605"/>
            <a:ext cx="11624762" cy="179416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26</a:t>
            </a:fld>
            <a:endParaRPr lang="en-US"/>
          </a:p>
        </p:txBody>
      </p:sp>
      <p:sp>
        <p:nvSpPr>
          <p:cNvPr id="5" name="TextBox 4">
            <a:extLst>
              <a:ext uri="{FF2B5EF4-FFF2-40B4-BE49-F238E27FC236}">
                <a16:creationId xmlns:a16="http://schemas.microsoft.com/office/drawing/2014/main" id="{E77CF8A8-1A75-193C-C027-05A04C40EC21}"/>
              </a:ext>
            </a:extLst>
          </p:cNvPr>
          <p:cNvSpPr txBox="1"/>
          <p:nvPr/>
        </p:nvSpPr>
        <p:spPr>
          <a:xfrm>
            <a:off x="194050" y="211538"/>
            <a:ext cx="9226193" cy="523220"/>
          </a:xfrm>
          <a:prstGeom prst="rect">
            <a:avLst/>
          </a:prstGeom>
          <a:noFill/>
        </p:spPr>
        <p:txBody>
          <a:bodyPr wrap="square" rtlCol="0">
            <a:spAutoFit/>
          </a:bodyPr>
          <a:lstStyle/>
          <a:p>
            <a:r>
              <a:rPr lang="en-US" sz="2800" b="1">
                <a:solidFill>
                  <a:schemeClr val="bg1"/>
                </a:solidFill>
                <a:cs typeface="Arial" panose="020B0604020202020204" pitchFamily="34" charset="0"/>
              </a:rPr>
              <a:t>Principle 7</a:t>
            </a:r>
          </a:p>
        </p:txBody>
      </p:sp>
      <p:sp>
        <p:nvSpPr>
          <p:cNvPr id="13" name="TextBox 12">
            <a:extLst>
              <a:ext uri="{FF2B5EF4-FFF2-40B4-BE49-F238E27FC236}">
                <a16:creationId xmlns:a16="http://schemas.microsoft.com/office/drawing/2014/main" id="{31FA7C33-8F7E-2C76-3E66-F79FA806A531}"/>
              </a:ext>
            </a:extLst>
          </p:cNvPr>
          <p:cNvSpPr txBox="1"/>
          <p:nvPr/>
        </p:nvSpPr>
        <p:spPr>
          <a:xfrm>
            <a:off x="576470" y="1400574"/>
            <a:ext cx="11149604" cy="1569660"/>
          </a:xfrm>
          <a:prstGeom prst="rect">
            <a:avLst/>
          </a:prstGeom>
          <a:noFill/>
        </p:spPr>
        <p:txBody>
          <a:bodyPr wrap="square">
            <a:spAutoFit/>
          </a:bodyPr>
          <a:lstStyle/>
          <a:p>
            <a:pPr lvl="0" algn="l">
              <a:lnSpc>
                <a:spcPct val="100000"/>
              </a:lnSpc>
              <a:spcBef>
                <a:spcPts val="0"/>
              </a:spcBef>
              <a:spcAft>
                <a:spcPts val="0"/>
              </a:spcAft>
              <a:buNone/>
            </a:pPr>
            <a:r>
              <a:rPr lang="en-US" sz="4000" b="1" u="none" strike="noStrike" noProof="0">
                <a:solidFill>
                  <a:schemeClr val="bg1"/>
                </a:solidFill>
              </a:rPr>
              <a:t>Legislative Platform </a:t>
            </a:r>
            <a:r>
              <a:rPr lang="en-US" sz="4000" b="0" u="none" strike="noStrike" noProof="0">
                <a:solidFill>
                  <a:schemeClr val="bg1"/>
                </a:solidFill>
              </a:rPr>
              <a:t>– </a:t>
            </a:r>
            <a:r>
              <a:rPr lang="en-US" sz="2800" u="none" strike="noStrike" noProof="0">
                <a:solidFill>
                  <a:schemeClr val="bg1"/>
                </a:solidFill>
              </a:rPr>
              <a:t>designed to support the accelerated, equitable deployment of ZE technology by reducing barriers and increasing incentives to adoption.</a:t>
            </a:r>
            <a:endParaRPr lang="en-US" sz="4000" u="none" strike="sngStrike" noProof="0">
              <a:solidFill>
                <a:schemeClr val="bg1"/>
              </a:solidFill>
            </a:endParaRPr>
          </a:p>
        </p:txBody>
      </p:sp>
      <p:sp>
        <p:nvSpPr>
          <p:cNvPr id="10" name="TextBox 9">
            <a:extLst>
              <a:ext uri="{FF2B5EF4-FFF2-40B4-BE49-F238E27FC236}">
                <a16:creationId xmlns:a16="http://schemas.microsoft.com/office/drawing/2014/main" id="{F897553E-645D-49A9-BAA2-4C6CB13C1FF4}"/>
              </a:ext>
            </a:extLst>
          </p:cNvPr>
          <p:cNvSpPr txBox="1"/>
          <p:nvPr/>
        </p:nvSpPr>
        <p:spPr>
          <a:xfrm>
            <a:off x="487291" y="3314764"/>
            <a:ext cx="11327961" cy="2246769"/>
          </a:xfrm>
          <a:prstGeom prst="rect">
            <a:avLst/>
          </a:prstGeom>
          <a:noFill/>
        </p:spPr>
        <p:txBody>
          <a:bodyPr wrap="square" lIns="91440" tIns="45720" rIns="91440" bIns="45720" rtlCol="0" anchor="t">
            <a:spAutoFit/>
          </a:bodyPr>
          <a:lstStyle/>
          <a:p>
            <a:pPr marL="342900" indent="-342900" defTabSz="914400" eaLnBrk="0" fontAlgn="base" hangingPunct="0">
              <a:spcAft>
                <a:spcPts val="1200"/>
              </a:spcAft>
              <a:buFont typeface="Calibri" panose="020F0502020204030204" pitchFamily="34" charset="0"/>
              <a:buChar char="&gt;"/>
            </a:pPr>
            <a:r>
              <a:rPr lang="en-US" sz="2400">
                <a:ea typeface="+mn-lt"/>
                <a:cs typeface="+mn-lt"/>
              </a:rPr>
              <a:t>Develop a legislative platform with </a:t>
            </a:r>
            <a:r>
              <a:rPr lang="en-US" sz="2400" b="1">
                <a:solidFill>
                  <a:schemeClr val="accent3"/>
                </a:solidFill>
                <a:ea typeface="+mn-lt"/>
                <a:cs typeface="+mn-lt"/>
              </a:rPr>
              <a:t>policy solutions that reduce barriers </a:t>
            </a:r>
            <a:r>
              <a:rPr lang="en-US" sz="2400">
                <a:ea typeface="+mn-lt"/>
                <a:cs typeface="+mn-lt"/>
              </a:rPr>
              <a:t>for</a:t>
            </a:r>
            <a:r>
              <a:rPr lang="en-US" sz="2400" b="1">
                <a:solidFill>
                  <a:schemeClr val="accent3"/>
                </a:solidFill>
                <a:ea typeface="+mn-lt"/>
                <a:cs typeface="+mn-lt"/>
              </a:rPr>
              <a:t> </a:t>
            </a:r>
            <a:r>
              <a:rPr lang="en-US" sz="2400">
                <a:ea typeface="+mn-lt"/>
                <a:cs typeface="+mn-lt"/>
              </a:rPr>
              <a:t>truck owners or companies to secure a ZE truck.</a:t>
            </a:r>
          </a:p>
          <a:p>
            <a:pPr marL="342900" indent="-342900" defTabSz="914400" eaLnBrk="0" fontAlgn="base" hangingPunct="0">
              <a:spcAft>
                <a:spcPts val="1200"/>
              </a:spcAft>
              <a:buFont typeface="Calibri" panose="020F0502020204030204" pitchFamily="34" charset="0"/>
              <a:buChar char="&gt;"/>
            </a:pPr>
            <a:r>
              <a:rPr lang="en-US" sz="2400">
                <a:ea typeface="+mn-lt"/>
                <a:cs typeface="+mn-lt"/>
              </a:rPr>
              <a:t>Support incentives and outreach necessary to </a:t>
            </a:r>
            <a:r>
              <a:rPr lang="en-US" sz="2400" b="1">
                <a:solidFill>
                  <a:schemeClr val="accent3"/>
                </a:solidFill>
                <a:ea typeface="+mn-lt"/>
                <a:cs typeface="+mn-lt"/>
              </a:rPr>
              <a:t>accelerate deployment of ZE Class 8 trucks</a:t>
            </a:r>
          </a:p>
          <a:p>
            <a:pPr marL="342900" indent="-342900" defTabSz="914400" eaLnBrk="0" fontAlgn="base" hangingPunct="0">
              <a:spcAft>
                <a:spcPts val="1200"/>
              </a:spcAft>
              <a:buFont typeface="Calibri" panose="020F0502020204030204" pitchFamily="34" charset="0"/>
              <a:buChar char="&gt;"/>
            </a:pPr>
            <a:r>
              <a:rPr lang="en-US" sz="2400">
                <a:ea typeface="+mn-lt"/>
                <a:cs typeface="+mn-lt"/>
              </a:rPr>
              <a:t>Work with regional partners to prioritize </a:t>
            </a:r>
            <a:r>
              <a:rPr lang="en-US" sz="2400" b="1">
                <a:solidFill>
                  <a:srgbClr val="5078A8"/>
                </a:solidFill>
                <a:ea typeface="+mn-lt"/>
                <a:cs typeface="+mn-lt"/>
              </a:rPr>
              <a:t>highway and street maintenance.</a:t>
            </a:r>
          </a:p>
        </p:txBody>
      </p:sp>
    </p:spTree>
    <p:extLst>
      <p:ext uri="{BB962C8B-B14F-4D97-AF65-F5344CB8AC3E}">
        <p14:creationId xmlns:p14="http://schemas.microsoft.com/office/powerpoint/2010/main" val="302797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57D930-575D-4339-BB05-C793FFB0E3AF}"/>
              </a:ext>
            </a:extLst>
          </p:cNvPr>
          <p:cNvSpPr/>
          <p:nvPr/>
        </p:nvSpPr>
        <p:spPr>
          <a:xfrm>
            <a:off x="272712" y="1918253"/>
            <a:ext cx="11624762" cy="40551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B3409D-4CE0-D490-7E58-DDEAC4E96290}"/>
              </a:ext>
            </a:extLst>
          </p:cNvPr>
          <p:cNvSpPr/>
          <p:nvPr/>
        </p:nvSpPr>
        <p:spPr>
          <a:xfrm>
            <a:off x="272712" y="1262605"/>
            <a:ext cx="11624762" cy="179416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27</a:t>
            </a:fld>
            <a:endParaRPr lang="en-US"/>
          </a:p>
        </p:txBody>
      </p:sp>
      <p:sp>
        <p:nvSpPr>
          <p:cNvPr id="5" name="TextBox 4">
            <a:extLst>
              <a:ext uri="{FF2B5EF4-FFF2-40B4-BE49-F238E27FC236}">
                <a16:creationId xmlns:a16="http://schemas.microsoft.com/office/drawing/2014/main" id="{E77CF8A8-1A75-193C-C027-05A04C40EC21}"/>
              </a:ext>
            </a:extLst>
          </p:cNvPr>
          <p:cNvSpPr txBox="1"/>
          <p:nvPr/>
        </p:nvSpPr>
        <p:spPr>
          <a:xfrm>
            <a:off x="194050" y="211538"/>
            <a:ext cx="9226193" cy="523220"/>
          </a:xfrm>
          <a:prstGeom prst="rect">
            <a:avLst/>
          </a:prstGeom>
          <a:noFill/>
        </p:spPr>
        <p:txBody>
          <a:bodyPr wrap="square" rtlCol="0">
            <a:spAutoFit/>
          </a:bodyPr>
          <a:lstStyle/>
          <a:p>
            <a:r>
              <a:rPr lang="en-US" sz="2800" b="1">
                <a:solidFill>
                  <a:schemeClr val="bg1"/>
                </a:solidFill>
                <a:cs typeface="Arial" panose="020B0604020202020204" pitchFamily="34" charset="0"/>
              </a:rPr>
              <a:t>Principle 8</a:t>
            </a:r>
          </a:p>
        </p:txBody>
      </p:sp>
      <p:sp>
        <p:nvSpPr>
          <p:cNvPr id="13" name="TextBox 12">
            <a:extLst>
              <a:ext uri="{FF2B5EF4-FFF2-40B4-BE49-F238E27FC236}">
                <a16:creationId xmlns:a16="http://schemas.microsoft.com/office/drawing/2014/main" id="{31FA7C33-8F7E-2C76-3E66-F79FA806A531}"/>
              </a:ext>
            </a:extLst>
          </p:cNvPr>
          <p:cNvSpPr txBox="1"/>
          <p:nvPr/>
        </p:nvSpPr>
        <p:spPr>
          <a:xfrm>
            <a:off x="576470" y="1400574"/>
            <a:ext cx="11149604" cy="1569660"/>
          </a:xfrm>
          <a:prstGeom prst="rect">
            <a:avLst/>
          </a:prstGeom>
          <a:noFill/>
        </p:spPr>
        <p:txBody>
          <a:bodyPr wrap="square">
            <a:spAutoFit/>
          </a:bodyPr>
          <a:lstStyle/>
          <a:p>
            <a:pPr lvl="0" algn="l">
              <a:lnSpc>
                <a:spcPct val="100000"/>
              </a:lnSpc>
              <a:spcBef>
                <a:spcPts val="0"/>
              </a:spcBef>
              <a:spcAft>
                <a:spcPts val="0"/>
              </a:spcAft>
              <a:buNone/>
            </a:pPr>
            <a:r>
              <a:rPr lang="en-US" sz="4000" b="1" u="none" strike="noStrike" noProof="0">
                <a:solidFill>
                  <a:schemeClr val="bg1"/>
                </a:solidFill>
              </a:rPr>
              <a:t>Expeditious Deployment of Resources </a:t>
            </a:r>
            <a:r>
              <a:rPr lang="en-US" sz="4000" b="0" u="none" strike="noStrike" noProof="0">
                <a:solidFill>
                  <a:schemeClr val="bg1"/>
                </a:solidFill>
              </a:rPr>
              <a:t>–</a:t>
            </a:r>
            <a:r>
              <a:rPr lang="en-US" sz="4000" b="1" u="none" strike="noStrike" noProof="0">
                <a:solidFill>
                  <a:schemeClr val="bg1"/>
                </a:solidFill>
              </a:rPr>
              <a:t> </a:t>
            </a:r>
            <a:r>
              <a:rPr lang="en-US" sz="2800" u="none" strike="noStrike" kern="1200">
                <a:solidFill>
                  <a:schemeClr val="bg1"/>
                </a:solidFill>
                <a:latin typeface="+mn-lt"/>
                <a:ea typeface="+mn-ea"/>
                <a:cs typeface="+mn-cs"/>
              </a:rPr>
              <a:t>to maximize the buying power and benefit of investment while supporting community engagement and effective outreach. </a:t>
            </a:r>
            <a:endParaRPr lang="en-US" sz="4000" u="none" strike="noStrike" kern="1200" noProof="0">
              <a:solidFill>
                <a:schemeClr val="bg1"/>
              </a:solidFill>
              <a:latin typeface="+mn-lt"/>
              <a:ea typeface="+mn-ea"/>
              <a:cs typeface="+mn-cs"/>
            </a:endParaRPr>
          </a:p>
        </p:txBody>
      </p:sp>
      <p:sp>
        <p:nvSpPr>
          <p:cNvPr id="10" name="TextBox 9">
            <a:extLst>
              <a:ext uri="{FF2B5EF4-FFF2-40B4-BE49-F238E27FC236}">
                <a16:creationId xmlns:a16="http://schemas.microsoft.com/office/drawing/2014/main" id="{F897553E-645D-49A9-BAA2-4C6CB13C1FF4}"/>
              </a:ext>
            </a:extLst>
          </p:cNvPr>
          <p:cNvSpPr txBox="1"/>
          <p:nvPr/>
        </p:nvSpPr>
        <p:spPr>
          <a:xfrm>
            <a:off x="487291" y="3353167"/>
            <a:ext cx="11327961" cy="1723549"/>
          </a:xfrm>
          <a:prstGeom prst="rect">
            <a:avLst/>
          </a:prstGeom>
          <a:noFill/>
        </p:spPr>
        <p:txBody>
          <a:bodyPr wrap="square" lIns="91440" tIns="45720" rIns="91440" bIns="45720" rtlCol="0" anchor="t">
            <a:spAutoFit/>
          </a:bodyPr>
          <a:lstStyle/>
          <a:p>
            <a:pPr marL="342900" indent="-342900" defTabSz="914400" eaLnBrk="0" fontAlgn="base" hangingPunct="0">
              <a:spcAft>
                <a:spcPts val="1200"/>
              </a:spcAft>
              <a:buFont typeface="Calibri" panose="020F0502020204030204" pitchFamily="34" charset="0"/>
              <a:buChar char="&gt;"/>
            </a:pPr>
            <a:r>
              <a:rPr lang="en-US" sz="2400">
                <a:ea typeface="+mn-lt"/>
                <a:cs typeface="+mn-lt"/>
              </a:rPr>
              <a:t>Ensure </a:t>
            </a:r>
            <a:r>
              <a:rPr lang="en-US" sz="2400">
                <a:ea typeface="Calibri"/>
                <a:cs typeface="Calibri"/>
              </a:rPr>
              <a:t>that the effort to meet funding deadlines and expedite the deployment of seed funding will also </a:t>
            </a:r>
            <a:r>
              <a:rPr lang="en-US" sz="2400" b="1">
                <a:solidFill>
                  <a:schemeClr val="accent3"/>
                </a:solidFill>
                <a:ea typeface="Calibri"/>
                <a:cs typeface="Calibri"/>
              </a:rPr>
              <a:t>uphold community engagement principles</a:t>
            </a:r>
            <a:r>
              <a:rPr lang="en-US" sz="2400">
                <a:solidFill>
                  <a:schemeClr val="accent3"/>
                </a:solidFill>
                <a:ea typeface="Calibri"/>
                <a:cs typeface="Calibri"/>
              </a:rPr>
              <a:t> </a:t>
            </a:r>
            <a:r>
              <a:rPr lang="en-US" sz="2400">
                <a:ea typeface="Calibri"/>
                <a:cs typeface="Calibri"/>
              </a:rPr>
              <a:t>and support </a:t>
            </a:r>
            <a:r>
              <a:rPr lang="en-US" sz="2400" b="1">
                <a:solidFill>
                  <a:srgbClr val="5078A8"/>
                </a:solidFill>
                <a:ea typeface="Calibri"/>
                <a:cs typeface="Calibri"/>
              </a:rPr>
              <a:t>effective outreach.</a:t>
            </a:r>
          </a:p>
          <a:p>
            <a:pPr marL="342900" indent="-342900" defTabSz="914400" eaLnBrk="0" fontAlgn="base" hangingPunct="0">
              <a:spcAft>
                <a:spcPts val="1200"/>
              </a:spcAft>
              <a:buFont typeface="Calibri" panose="020F0502020204030204" pitchFamily="34" charset="0"/>
              <a:buChar char="&gt;"/>
            </a:pPr>
            <a:r>
              <a:rPr lang="en-US" sz="2400">
                <a:latin typeface="Calibri"/>
                <a:cs typeface="Calibri"/>
              </a:rPr>
              <a:t>Aim to leverage and expend all ZET Program</a:t>
            </a:r>
            <a:r>
              <a:rPr lang="en-US" sz="2400" b="1">
                <a:solidFill>
                  <a:schemeClr val="accent3"/>
                </a:solidFill>
                <a:latin typeface="Calibri"/>
                <a:cs typeface="Calibri"/>
              </a:rPr>
              <a:t> resources by FY 2027-28.</a:t>
            </a:r>
            <a:endParaRPr lang="en-US" sz="2400" b="1">
              <a:solidFill>
                <a:schemeClr val="accent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5354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268735"/>
            <a:ext cx="9594981" cy="429145"/>
          </a:xfrm>
        </p:spPr>
        <p:txBody>
          <a:bodyPr/>
          <a:lstStyle/>
          <a:p>
            <a:r>
              <a:rPr lang="en-US">
                <a:cs typeface="Calibri"/>
              </a:rPr>
              <a:t>ZET Program Principles – Review</a:t>
            </a: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28</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7616"/>
            <a:ext cx="2836376"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600" b="0" u="none" strike="noStrike" noProof="0"/>
              <a:t>by collaborating with regional partners and funding agencies.</a:t>
            </a:r>
            <a:endParaRPr lang="en-US" sz="2000" b="0" u="none" strike="noStrike" noProof="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2BFA7CC5-57B2-471F-9263-57CAFA5ACBD5}"/>
              </a:ext>
            </a:extLst>
          </p:cNvPr>
          <p:cNvSpPr txBox="1"/>
          <p:nvPr/>
        </p:nvSpPr>
        <p:spPr>
          <a:xfrm>
            <a:off x="3235888" y="1607616"/>
            <a:ext cx="2860112"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u="none" strike="noStrike" noProof="0"/>
              <a:t>that centers corridor residents and stakeholders throughout the development process.</a:t>
            </a:r>
            <a:endParaRPr lang="en-US" sz="2000" u="none" strike="sngStrike" noProof="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a:extLst>
              <a:ext uri="{FF2B5EF4-FFF2-40B4-BE49-F238E27FC236}">
                <a16:creationId xmlns:a16="http://schemas.microsoft.com/office/drawing/2014/main" id="{F3205EE6-98CB-4A77-AA66-54EF2092E0D5}"/>
              </a:ext>
            </a:extLst>
          </p:cNvPr>
          <p:cNvSpPr txBox="1"/>
          <p:nvPr/>
        </p:nvSpPr>
        <p:spPr>
          <a:xfrm>
            <a:off x="6149202" y="1607616"/>
            <a:ext cx="2839564" cy="1938992"/>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solidFill>
                  <a:schemeClr val="accent1">
                    <a:lumMod val="75000"/>
                  </a:schemeClr>
                </a:solidFill>
              </a:rPr>
            </a:br>
            <a:r>
              <a:rPr lang="en-US" sz="1600" u="none" strike="noStrike" noProof="0"/>
              <a:t>by creating </a:t>
            </a:r>
            <a:r>
              <a:rPr lang="en-US" sz="1600" u="none" strike="noStrike" kern="1200">
                <a:latin typeface="+mn-lt"/>
                <a:ea typeface="+mn-ea"/>
                <a:cs typeface="+mn-cs"/>
              </a:rPr>
              <a:t>economic opportunities, improving air quality, and reducing long-standing health impacts generated by diesel trucks.</a:t>
            </a:r>
            <a:endParaRPr lang="en-US" sz="3200" u="none" strike="noStrike" kern="1200" noProof="0">
              <a:latin typeface="+mn-lt"/>
              <a:ea typeface="+mn-ea"/>
              <a:cs typeface="+mn-cs"/>
            </a:endParaRPr>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7D144270-4549-461C-A921-302325B6B9C8}"/>
              </a:ext>
            </a:extLst>
          </p:cNvPr>
          <p:cNvSpPr txBox="1"/>
          <p:nvPr/>
        </p:nvSpPr>
        <p:spPr>
          <a:xfrm>
            <a:off x="9144822" y="1607616"/>
            <a:ext cx="2815828"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600"/>
              <a:t>w</a:t>
            </a:r>
            <a:r>
              <a:rPr lang="en-US" sz="1600" u="none" strike="noStrike" noProof="0"/>
              <a:t>ith regional and funding partners, government agencies, and key stakeholders. </a:t>
            </a:r>
            <a:endParaRPr lang="en-US" sz="2400" u="none" strike="noStrike" noProof="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278291" y="4431047"/>
            <a:ext cx="2854858" cy="169277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600" b="0" u="none" strike="noStrike" noProof="0"/>
              <a:t>t</a:t>
            </a:r>
            <a:r>
              <a:rPr lang="en-US" sz="1600" u="none" strike="noStrike" noProof="0"/>
              <a:t>hat ensures community benefits and access to opportunity through the </a:t>
            </a:r>
            <a:br>
              <a:rPr lang="en-US" sz="1600" u="none" strike="noStrike" noProof="0"/>
            </a:br>
            <a:r>
              <a:rPr lang="en-US" sz="1600" u="none" strike="noStrike" noProof="0"/>
              <a:t>pursuit and implementation of ZE Technology.</a:t>
            </a:r>
            <a:endParaRPr lang="en-US" sz="2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3588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TextBox 15">
            <a:extLst>
              <a:ext uri="{FF2B5EF4-FFF2-40B4-BE49-F238E27FC236}">
                <a16:creationId xmlns:a16="http://schemas.microsoft.com/office/drawing/2014/main" id="{C9E28DC9-1867-49BB-9DF9-B1A26B23E685}"/>
              </a:ext>
            </a:extLst>
          </p:cNvPr>
          <p:cNvSpPr txBox="1"/>
          <p:nvPr/>
        </p:nvSpPr>
        <p:spPr>
          <a:xfrm>
            <a:off x="3210086" y="4420773"/>
            <a:ext cx="2841630"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600" b="0" u="none" strike="noStrike" noProof="0"/>
              <a:t>ensured</a:t>
            </a:r>
            <a:r>
              <a:rPr lang="en-US" sz="1600" u="none" strike="noStrike" kern="1200">
                <a:latin typeface="+mn-lt"/>
                <a:ea typeface="+mn-ea"/>
                <a:cs typeface="+mn-cs"/>
              </a:rPr>
              <a:t> by performance metrics that evaluate sustainable outcomes.</a:t>
            </a:r>
            <a:endParaRPr lang="en-US" sz="2400" u="none" strike="noStrike" kern="1200" noProof="0">
              <a:latin typeface="+mn-lt"/>
              <a:ea typeface="+mn-ea"/>
              <a:cs typeface="+mn-cs"/>
            </a:endParaRPr>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74343699-3524-46F0-9E8A-573FD36B094D}"/>
              </a:ext>
            </a:extLst>
          </p:cNvPr>
          <p:cNvSpPr txBox="1"/>
          <p:nvPr/>
        </p:nvSpPr>
        <p:spPr>
          <a:xfrm>
            <a:off x="6149202" y="4420773"/>
            <a:ext cx="2839564" cy="1938992"/>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Legislative Platform </a:t>
            </a:r>
          </a:p>
          <a:p>
            <a:pPr lvl="0" algn="ctr">
              <a:lnSpc>
                <a:spcPct val="100000"/>
              </a:lnSpc>
              <a:spcBef>
                <a:spcPts val="0"/>
              </a:spcBef>
              <a:spcAft>
                <a:spcPts val="600"/>
              </a:spcAft>
              <a:buNone/>
            </a:pPr>
            <a:r>
              <a:rPr lang="en-US" sz="1600" u="none" strike="noStrike" noProof="0"/>
              <a:t>designed to support the accelerated, equitable deployment of ZE technology by reducing barriers and increasing incentives to adoption.</a:t>
            </a:r>
            <a:endParaRPr lang="en-US" sz="2400" u="none" strike="sngStrike" noProof="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44822"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9135230" y="4400502"/>
            <a:ext cx="2836376" cy="2015936"/>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u="none" strike="noStrike" kern="1200">
                <a:latin typeface="+mn-lt"/>
                <a:ea typeface="+mn-ea"/>
                <a:cs typeface="+mn-cs"/>
              </a:rPr>
              <a:t>to maximize the buying power and benefit of investment while supporting community engagement and effective outreach. </a:t>
            </a:r>
            <a:endParaRPr lang="en-US" sz="2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Tree>
    <p:extLst>
      <p:ext uri="{BB962C8B-B14F-4D97-AF65-F5344CB8AC3E}">
        <p14:creationId xmlns:p14="http://schemas.microsoft.com/office/powerpoint/2010/main" val="3392297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C12DCC3-39E9-0E8C-38D9-8E1FF3414910}"/>
              </a:ext>
            </a:extLst>
          </p:cNvPr>
          <p:cNvSpPr/>
          <p:nvPr/>
        </p:nvSpPr>
        <p:spPr>
          <a:xfrm>
            <a:off x="177462" y="1013378"/>
            <a:ext cx="11872411" cy="17989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887C344-609C-4195-920D-D05D5CD945CC}"/>
              </a:ext>
            </a:extLst>
          </p:cNvPr>
          <p:cNvSpPr/>
          <p:nvPr/>
        </p:nvSpPr>
        <p:spPr>
          <a:xfrm>
            <a:off x="177461" y="2918377"/>
            <a:ext cx="11814693" cy="194061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A9AA862-1546-B7FF-5DA2-A3CA23B2CD6D}"/>
              </a:ext>
            </a:extLst>
          </p:cNvPr>
          <p:cNvSpPr/>
          <p:nvPr/>
        </p:nvSpPr>
        <p:spPr>
          <a:xfrm>
            <a:off x="177461" y="4947202"/>
            <a:ext cx="11814693" cy="167391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F7F7F"/>
              </a:solidFill>
            </a:endParaRPr>
          </a:p>
        </p:txBody>
      </p:sp>
      <p:sp>
        <p:nvSpPr>
          <p:cNvPr id="5" name="Title 4">
            <a:extLst>
              <a:ext uri="{FF2B5EF4-FFF2-40B4-BE49-F238E27FC236}">
                <a16:creationId xmlns:a16="http://schemas.microsoft.com/office/drawing/2014/main" id="{E4479E32-112A-4B94-A04E-20D289B44158}"/>
              </a:ext>
            </a:extLst>
          </p:cNvPr>
          <p:cNvSpPr txBox="1">
            <a:spLocks noGrp="1"/>
          </p:cNvSpPr>
          <p:nvPr>
            <p:ph type="title"/>
          </p:nvPr>
        </p:nvSpPr>
        <p:spPr>
          <a:xfrm>
            <a:off x="381000" y="285750"/>
            <a:ext cx="9045575" cy="480131"/>
          </a:xfrm>
          <a:prstGeom prst="rect">
            <a:avLst/>
          </a:prstGeom>
          <a:noFill/>
        </p:spPr>
        <p:txBody>
          <a:bodyPr wrap="square" lIns="91440" tIns="45720" rIns="91440" bIns="45720" rtlCol="0" anchor="t">
            <a:spAutoFit/>
          </a:bodyPr>
          <a:lstStyle/>
          <a:p>
            <a:r>
              <a:rPr lang="en-US" sz="2800" b="1">
                <a:solidFill>
                  <a:schemeClr val="bg1"/>
                </a:solidFill>
                <a:cs typeface="Arial"/>
              </a:rPr>
              <a:t>Key Equity Considerations for ZET Program &amp; Principles</a:t>
            </a:r>
          </a:p>
        </p:txBody>
      </p:sp>
      <p:sp>
        <p:nvSpPr>
          <p:cNvPr id="7" name="Rectangle: Rounded Corners 6">
            <a:extLst>
              <a:ext uri="{FF2B5EF4-FFF2-40B4-BE49-F238E27FC236}">
                <a16:creationId xmlns:a16="http://schemas.microsoft.com/office/drawing/2014/main" id="{0023D18E-14A5-4E78-B7A6-85F07EAC04AB}"/>
              </a:ext>
            </a:extLst>
          </p:cNvPr>
          <p:cNvSpPr/>
          <p:nvPr/>
        </p:nvSpPr>
        <p:spPr>
          <a:xfrm>
            <a:off x="112348" y="1008796"/>
            <a:ext cx="3318783" cy="181333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6F8BB3-BCA8-450C-9B31-2C887E480C8F}"/>
              </a:ext>
            </a:extLst>
          </p:cNvPr>
          <p:cNvSpPr txBox="1"/>
          <p:nvPr/>
        </p:nvSpPr>
        <p:spPr>
          <a:xfrm>
            <a:off x="183963" y="1309442"/>
            <a:ext cx="3177179" cy="1200329"/>
          </a:xfrm>
          <a:prstGeom prst="rect">
            <a:avLst/>
          </a:prstGeom>
          <a:noFill/>
        </p:spPr>
        <p:txBody>
          <a:bodyPr wrap="square" lIns="91440" tIns="45720" rIns="91440" bIns="45720" anchor="t">
            <a:spAutoFit/>
          </a:bodyPr>
          <a:lstStyle/>
          <a:p>
            <a:pPr algn="l">
              <a:spcAft>
                <a:spcPts val="1200"/>
              </a:spcAft>
            </a:pPr>
            <a:r>
              <a:rPr lang="en-US" sz="2400" b="1" i="0">
                <a:solidFill>
                  <a:schemeClr val="bg1"/>
                </a:solidFill>
                <a:effectLst/>
                <a:latin typeface="Calibri"/>
                <a:cs typeface="Calibri"/>
              </a:rPr>
              <a:t>Community Engagement</a:t>
            </a:r>
            <a:r>
              <a:rPr lang="en-US" sz="2400" b="1">
                <a:solidFill>
                  <a:schemeClr val="bg1"/>
                </a:solidFill>
                <a:latin typeface="Calibri"/>
                <a:cs typeface="Calibri"/>
              </a:rPr>
              <a:t> and </a:t>
            </a:r>
            <a:r>
              <a:rPr lang="en-US" sz="2400" b="1" i="0">
                <a:solidFill>
                  <a:schemeClr val="bg1"/>
                </a:solidFill>
                <a:effectLst/>
                <a:latin typeface="Calibri"/>
                <a:cs typeface="Calibri"/>
              </a:rPr>
              <a:t>Decision-making Input</a:t>
            </a:r>
          </a:p>
        </p:txBody>
      </p:sp>
      <p:sp>
        <p:nvSpPr>
          <p:cNvPr id="9" name="Rectangle: Rounded Corners 8">
            <a:extLst>
              <a:ext uri="{FF2B5EF4-FFF2-40B4-BE49-F238E27FC236}">
                <a16:creationId xmlns:a16="http://schemas.microsoft.com/office/drawing/2014/main" id="{DE05F609-0486-4A52-9CF3-68A5A06E7A80}"/>
              </a:ext>
            </a:extLst>
          </p:cNvPr>
          <p:cNvSpPr/>
          <p:nvPr/>
        </p:nvSpPr>
        <p:spPr>
          <a:xfrm>
            <a:off x="107496" y="2912639"/>
            <a:ext cx="3314110" cy="19418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F156EE7-455F-4D78-B960-E4F0072FCFDC}"/>
              </a:ext>
            </a:extLst>
          </p:cNvPr>
          <p:cNvSpPr/>
          <p:nvPr/>
        </p:nvSpPr>
        <p:spPr>
          <a:xfrm>
            <a:off x="107496" y="4945739"/>
            <a:ext cx="3371260" cy="1675128"/>
          </a:xfrm>
          <a:prstGeom prst="roundRect">
            <a:avLst/>
          </a:prstGeom>
          <a:solidFill>
            <a:srgbClr val="52A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B716D17-6414-4A84-9007-4F9135260700}"/>
              </a:ext>
            </a:extLst>
          </p:cNvPr>
          <p:cNvSpPr txBox="1"/>
          <p:nvPr/>
        </p:nvSpPr>
        <p:spPr>
          <a:xfrm>
            <a:off x="107763" y="3464875"/>
            <a:ext cx="3091454" cy="840522"/>
          </a:xfrm>
          <a:prstGeom prst="rect">
            <a:avLst/>
          </a:prstGeom>
          <a:noFill/>
        </p:spPr>
        <p:txBody>
          <a:bodyPr wrap="square" lIns="91440" tIns="45720" rIns="91440" bIns="45720" anchor="t">
            <a:spAutoFit/>
          </a:bodyPr>
          <a:lstStyle/>
          <a:p>
            <a:pPr algn="l">
              <a:spcAft>
                <a:spcPts val="1200"/>
              </a:spcAft>
            </a:pPr>
            <a:r>
              <a:rPr lang="en-US" sz="2400" b="1" i="0">
                <a:solidFill>
                  <a:schemeClr val="bg1"/>
                </a:solidFill>
                <a:effectLst/>
                <a:latin typeface="Calibri"/>
                <a:cs typeface="Calibri"/>
              </a:rPr>
              <a:t>Community Benefits related to ZET Program</a:t>
            </a:r>
          </a:p>
        </p:txBody>
      </p:sp>
      <p:sp>
        <p:nvSpPr>
          <p:cNvPr id="12" name="TextBox 11">
            <a:extLst>
              <a:ext uri="{FF2B5EF4-FFF2-40B4-BE49-F238E27FC236}">
                <a16:creationId xmlns:a16="http://schemas.microsoft.com/office/drawing/2014/main" id="{405DA4FD-F8C6-4FFC-B3A5-021F32E238A3}"/>
              </a:ext>
            </a:extLst>
          </p:cNvPr>
          <p:cNvSpPr txBox="1"/>
          <p:nvPr/>
        </p:nvSpPr>
        <p:spPr>
          <a:xfrm>
            <a:off x="183963" y="5179710"/>
            <a:ext cx="3177179" cy="1200329"/>
          </a:xfrm>
          <a:prstGeom prst="rect">
            <a:avLst/>
          </a:prstGeom>
          <a:noFill/>
        </p:spPr>
        <p:txBody>
          <a:bodyPr wrap="square" lIns="91440" tIns="45720" rIns="91440" bIns="45720" anchor="t">
            <a:spAutoFit/>
          </a:bodyPr>
          <a:lstStyle/>
          <a:p>
            <a:pPr algn="l">
              <a:spcAft>
                <a:spcPts val="1200"/>
              </a:spcAft>
            </a:pPr>
            <a:r>
              <a:rPr lang="en-US" sz="2400" b="1" i="0">
                <a:solidFill>
                  <a:schemeClr val="bg1"/>
                </a:solidFill>
                <a:effectLst/>
                <a:latin typeface="Calibri"/>
                <a:cs typeface="Calibri"/>
              </a:rPr>
              <a:t>Performance Metrics and Evaluation of Equitable Outcomes</a:t>
            </a:r>
          </a:p>
        </p:txBody>
      </p:sp>
      <p:sp>
        <p:nvSpPr>
          <p:cNvPr id="13" name="Slide Number Placeholder 3">
            <a:extLst>
              <a:ext uri="{FF2B5EF4-FFF2-40B4-BE49-F238E27FC236}">
                <a16:creationId xmlns:a16="http://schemas.microsoft.com/office/drawing/2014/main" id="{E86B90D3-4C23-4F1F-B914-078CEFC56647}"/>
              </a:ext>
            </a:extLst>
          </p:cNvPr>
          <p:cNvSpPr>
            <a:spLocks noGrp="1"/>
          </p:cNvSpPr>
          <p:nvPr>
            <p:ph type="sldNum" sz="quarter" idx="12"/>
          </p:nvPr>
        </p:nvSpPr>
        <p:spPr>
          <a:xfrm>
            <a:off x="9248954" y="6356350"/>
            <a:ext cx="2743200" cy="365125"/>
          </a:xfrm>
        </p:spPr>
        <p:txBody>
          <a:bodyPr/>
          <a:lstStyle/>
          <a:p>
            <a:fld id="{2429C633-AF9B-9840-B7F1-7587910FEF71}" type="slidenum">
              <a:rPr lang="en-US" smtClean="0"/>
              <a:pPr/>
              <a:t>29</a:t>
            </a:fld>
            <a:endParaRPr lang="en-US"/>
          </a:p>
        </p:txBody>
      </p:sp>
      <p:sp>
        <p:nvSpPr>
          <p:cNvPr id="3" name="TextBox 2">
            <a:extLst>
              <a:ext uri="{FF2B5EF4-FFF2-40B4-BE49-F238E27FC236}">
                <a16:creationId xmlns:a16="http://schemas.microsoft.com/office/drawing/2014/main" id="{004AEECA-E494-C179-EB74-9B1C77B4CF84}"/>
              </a:ext>
            </a:extLst>
          </p:cNvPr>
          <p:cNvSpPr txBox="1"/>
          <p:nvPr/>
        </p:nvSpPr>
        <p:spPr>
          <a:xfrm>
            <a:off x="3479434" y="1007295"/>
            <a:ext cx="8427644" cy="2363724"/>
          </a:xfrm>
          <a:prstGeom prst="rect">
            <a:avLst/>
          </a:prstGeom>
          <a:noFill/>
        </p:spPr>
        <p:txBody>
          <a:bodyPr wrap="square" lIns="91440" tIns="45720" rIns="91440" bIns="45720" anchor="t">
            <a:spAutoFit/>
          </a:bodyPr>
          <a:lstStyle/>
          <a:p>
            <a:pPr marL="285750" indent="-285750" defTabSz="914400">
              <a:lnSpc>
                <a:spcPct val="90000"/>
              </a:lnSpc>
              <a:spcBef>
                <a:spcPts val="600"/>
              </a:spcBef>
              <a:spcAft>
                <a:spcPts val="1200"/>
              </a:spcAft>
              <a:buSzPct val="90000"/>
              <a:buFont typeface="System Font Regular"/>
              <a:buChar char="&gt;"/>
              <a:defRPr/>
            </a:pPr>
            <a:r>
              <a:rPr lang="en-US">
                <a:latin typeface="Calibri" panose="020F0502020204030204"/>
              </a:rPr>
              <a:t>Engage city councils, planning commissions, seniors, faith-based communities, school districts, and colleges/universities</a:t>
            </a:r>
            <a:endParaRPr lang="en-US">
              <a:latin typeface="Calibri" panose="020F0502020204030204"/>
              <a:cs typeface="Calibri"/>
            </a:endParaRPr>
          </a:p>
          <a:p>
            <a:pPr marL="285750" indent="-285750" defTabSz="914400">
              <a:lnSpc>
                <a:spcPct val="90000"/>
              </a:lnSpc>
              <a:spcBef>
                <a:spcPts val="600"/>
              </a:spcBef>
              <a:spcAft>
                <a:spcPts val="1200"/>
              </a:spcAft>
              <a:buSzPct val="90000"/>
              <a:buFont typeface="System Font Regular"/>
              <a:buChar char="&gt;"/>
              <a:defRPr/>
            </a:pPr>
            <a:r>
              <a:rPr lang="en-US">
                <a:cs typeface="Calibri"/>
              </a:rPr>
              <a:t>Leverage CLC connections</a:t>
            </a:r>
          </a:p>
          <a:p>
            <a:pPr marL="285750" indent="-285750" defTabSz="914400">
              <a:lnSpc>
                <a:spcPct val="90000"/>
              </a:lnSpc>
              <a:spcBef>
                <a:spcPts val="600"/>
              </a:spcBef>
              <a:spcAft>
                <a:spcPts val="1200"/>
              </a:spcAft>
              <a:buSzPct val="90000"/>
              <a:buFont typeface="System Font Regular"/>
              <a:buChar char="&gt;"/>
              <a:defRPr/>
            </a:pPr>
            <a:r>
              <a:rPr lang="en-US">
                <a:cs typeface="Calibri"/>
              </a:rPr>
              <a:t>Educate communities in culturally relevant, accessible ways using different modes of teaching (e.g., videos, audio slides)</a:t>
            </a:r>
          </a:p>
          <a:p>
            <a:pPr marL="285750" indent="-285750" defTabSz="914400">
              <a:lnSpc>
                <a:spcPct val="90000"/>
              </a:lnSpc>
              <a:spcBef>
                <a:spcPts val="600"/>
              </a:spcBef>
              <a:spcAft>
                <a:spcPts val="1200"/>
              </a:spcAft>
              <a:buSzPct val="90000"/>
              <a:buFont typeface="System Font Regular"/>
              <a:buChar char="&gt;"/>
              <a:defRPr/>
            </a:pPr>
            <a:endParaRPr lang="en-US" sz="2400">
              <a:solidFill>
                <a:schemeClr val="bg1"/>
              </a:solidFill>
              <a:cs typeface="Calibri"/>
            </a:endParaRPr>
          </a:p>
        </p:txBody>
      </p:sp>
      <p:sp>
        <p:nvSpPr>
          <p:cNvPr id="6" name="TextBox 5">
            <a:extLst>
              <a:ext uri="{FF2B5EF4-FFF2-40B4-BE49-F238E27FC236}">
                <a16:creationId xmlns:a16="http://schemas.microsoft.com/office/drawing/2014/main" id="{FBD85FA7-DDCC-5A55-D32C-9326693B9D8B}"/>
              </a:ext>
            </a:extLst>
          </p:cNvPr>
          <p:cNvSpPr txBox="1"/>
          <p:nvPr/>
        </p:nvSpPr>
        <p:spPr>
          <a:xfrm>
            <a:off x="3475660" y="2954529"/>
            <a:ext cx="8360790" cy="1938992"/>
          </a:xfrm>
          <a:prstGeom prst="rect">
            <a:avLst/>
          </a:prstGeom>
          <a:noFill/>
        </p:spPr>
        <p:txBody>
          <a:bodyPr wrap="square" lIns="91440" tIns="45720" rIns="91440" bIns="45720" anchor="t">
            <a:spAutoFit/>
          </a:bodyPr>
          <a:lstStyle/>
          <a:p>
            <a:pPr marL="285750" indent="-285750" defTabSz="914400">
              <a:spcBef>
                <a:spcPts val="600"/>
              </a:spcBef>
              <a:spcAft>
                <a:spcPts val="1200"/>
              </a:spcAft>
              <a:buSzPct val="90000"/>
              <a:buFont typeface="System Font Regular"/>
              <a:buChar char="&gt;"/>
              <a:defRPr/>
            </a:pPr>
            <a:r>
              <a:rPr lang="en-US">
                <a:cs typeface="Calibri"/>
              </a:rPr>
              <a:t>Local hire and job training are critical and must be in accessible locations</a:t>
            </a:r>
            <a:endParaRPr lang="en-US"/>
          </a:p>
          <a:p>
            <a:pPr marL="285750" indent="-285750" defTabSz="914400">
              <a:spcBef>
                <a:spcPts val="600"/>
              </a:spcBef>
              <a:spcAft>
                <a:spcPts val="1200"/>
              </a:spcAft>
              <a:buSzPct val="90000"/>
              <a:buFont typeface="System Font Regular"/>
              <a:buChar char="&gt;"/>
              <a:defRPr/>
            </a:pPr>
            <a:r>
              <a:rPr lang="en-US">
                <a:cs typeface="Calibri"/>
              </a:rPr>
              <a:t>Prioritize funding for local owner-operators (e.g., access to chargers, discounted rates, technical assistance)</a:t>
            </a:r>
          </a:p>
          <a:p>
            <a:pPr marL="285750" indent="-285750" defTabSz="914400">
              <a:spcBef>
                <a:spcPts val="600"/>
              </a:spcBef>
              <a:spcAft>
                <a:spcPts val="1200"/>
              </a:spcAft>
              <a:buSzPct val="90000"/>
              <a:buFont typeface="System Font Regular"/>
              <a:buChar char="&gt;"/>
              <a:defRPr/>
            </a:pPr>
            <a:r>
              <a:rPr lang="en-US">
                <a:cs typeface="Calibri"/>
              </a:rPr>
              <a:t>Communities can assist in identifying areas for improvements (e.g., air filtration, tree planting, beautification)</a:t>
            </a:r>
            <a:endParaRPr lang="en-US"/>
          </a:p>
        </p:txBody>
      </p:sp>
      <p:sp>
        <p:nvSpPr>
          <p:cNvPr id="14" name="TextBox 13">
            <a:extLst>
              <a:ext uri="{FF2B5EF4-FFF2-40B4-BE49-F238E27FC236}">
                <a16:creationId xmlns:a16="http://schemas.microsoft.com/office/drawing/2014/main" id="{04A06601-F00D-A309-8867-5064FF986A2C}"/>
              </a:ext>
            </a:extLst>
          </p:cNvPr>
          <p:cNvSpPr txBox="1"/>
          <p:nvPr/>
        </p:nvSpPr>
        <p:spPr>
          <a:xfrm>
            <a:off x="3480152" y="5032416"/>
            <a:ext cx="8303640" cy="1551194"/>
          </a:xfrm>
          <a:prstGeom prst="rect">
            <a:avLst/>
          </a:prstGeom>
          <a:noFill/>
        </p:spPr>
        <p:txBody>
          <a:bodyPr wrap="square" lIns="91440" tIns="45720" rIns="91440" bIns="45720" anchor="t">
            <a:spAutoFit/>
          </a:bodyPr>
          <a:lstStyle/>
          <a:p>
            <a:pPr marL="285750" indent="-285750" defTabSz="914400">
              <a:lnSpc>
                <a:spcPct val="90000"/>
              </a:lnSpc>
              <a:spcBef>
                <a:spcPts val="600"/>
              </a:spcBef>
              <a:spcAft>
                <a:spcPts val="1200"/>
              </a:spcAft>
              <a:buSzPct val="90000"/>
              <a:buFont typeface="System Font Regular"/>
              <a:buChar char="&gt;"/>
              <a:defRPr/>
            </a:pPr>
            <a:r>
              <a:rPr lang="en-US">
                <a:cs typeface="Calibri"/>
              </a:rPr>
              <a:t>Add PM 2.5 to the GHG emissions metric</a:t>
            </a:r>
          </a:p>
          <a:p>
            <a:pPr marL="285750" indent="-285750" defTabSz="914400">
              <a:lnSpc>
                <a:spcPct val="90000"/>
              </a:lnSpc>
              <a:spcBef>
                <a:spcPts val="600"/>
              </a:spcBef>
              <a:spcAft>
                <a:spcPts val="1200"/>
              </a:spcAft>
              <a:buSzPct val="90000"/>
              <a:buFont typeface="System Font Regular"/>
              <a:buChar char="&gt;"/>
              <a:defRPr/>
            </a:pPr>
            <a:r>
              <a:rPr lang="en-US">
                <a:cs typeface="Calibri"/>
              </a:rPr>
              <a:t>Incorporate people most disadvantaged/impacted by the 710 South Corridor into employment metrics</a:t>
            </a:r>
          </a:p>
          <a:p>
            <a:pPr marL="285750" indent="-285750" defTabSz="914400">
              <a:lnSpc>
                <a:spcPct val="90000"/>
              </a:lnSpc>
              <a:spcBef>
                <a:spcPts val="600"/>
              </a:spcBef>
              <a:spcAft>
                <a:spcPts val="1200"/>
              </a:spcAft>
              <a:buSzPct val="90000"/>
              <a:buFont typeface="System Font Regular"/>
              <a:buChar char="&gt;"/>
              <a:defRPr/>
            </a:pPr>
            <a:r>
              <a:rPr lang="en-US">
                <a:cs typeface="Calibri"/>
              </a:rPr>
              <a:t>Consider health metrics comprehensively (e.g., asthma and cancer rates)</a:t>
            </a:r>
          </a:p>
        </p:txBody>
      </p:sp>
    </p:spTree>
    <p:extLst>
      <p:ext uri="{BB962C8B-B14F-4D97-AF65-F5344CB8AC3E}">
        <p14:creationId xmlns:p14="http://schemas.microsoft.com/office/powerpoint/2010/main" val="2409550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 / </a:t>
            </a:r>
            <a:r>
              <a:rPr lang="en-US" i="1" err="1"/>
              <a:t>Prende</a:t>
            </a:r>
            <a:r>
              <a:rPr lang="en-US" i="1"/>
              <a:t> la </a:t>
            </a:r>
            <a:r>
              <a:rPr lang="en-US" i="1" err="1"/>
              <a:t>cámara</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3</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405586" y="3011315"/>
            <a:ext cx="5245406" cy="1089529"/>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b="1" err="1">
                <a:solidFill>
                  <a:srgbClr val="000000"/>
                </a:solidFill>
                <a:latin typeface="Calibri" panose="020F0502020204030204"/>
                <a:ea typeface="+mn-lt"/>
                <a:cs typeface="Calibri" panose="020F0502020204030204"/>
              </a:rPr>
              <a:t>Sp</a:t>
            </a:r>
            <a:r>
              <a:rPr kumimoji="0" lang="en-US" b="1"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eaker</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View</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b="1">
              <a:solidFill>
                <a:srgbClr val="000000"/>
              </a:solidFill>
              <a:latin typeface="Calibri" panose="020F0502020204030204"/>
              <a:ea typeface="+mn-lt"/>
              <a:cs typeface="Calibri" panose="020F0502020204030204"/>
            </a:endParaRPr>
          </a:p>
        </p:txBody>
      </p:sp>
      <p:sp>
        <p:nvSpPr>
          <p:cNvPr id="8" name="TextBox 7">
            <a:extLst>
              <a:ext uri="{FF2B5EF4-FFF2-40B4-BE49-F238E27FC236}">
                <a16:creationId xmlns:a16="http://schemas.microsoft.com/office/drawing/2014/main" id="{0EAAB53D-DBA1-42CE-A207-2FBF2B895B9A}"/>
              </a:ext>
            </a:extLst>
          </p:cNvPr>
          <p:cNvSpPr txBox="1"/>
          <p:nvPr/>
        </p:nvSpPr>
        <p:spPr>
          <a:xfrm>
            <a:off x="6298554" y="3023398"/>
            <a:ext cx="5409305" cy="1467068"/>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i="1">
                <a:ea typeface="+mn-lt"/>
                <a:cs typeface="+mn-lt"/>
              </a:rPr>
              <a:t>Para </a:t>
            </a:r>
            <a:r>
              <a:rPr lang="en-US" i="1" err="1">
                <a:ea typeface="+mn-lt"/>
                <a:cs typeface="+mn-lt"/>
              </a:rPr>
              <a:t>cambiar</a:t>
            </a:r>
            <a:r>
              <a:rPr lang="en-US" i="1">
                <a:ea typeface="+mn-lt"/>
                <a:cs typeface="+mn-lt"/>
              </a:rPr>
              <a:t> entre vistas </a:t>
            </a:r>
            <a:r>
              <a:rPr lang="en-US" i="1" err="1">
                <a:ea typeface="+mn-lt"/>
                <a:cs typeface="+mn-lt"/>
              </a:rPr>
              <a:t>durante</a:t>
            </a:r>
            <a:r>
              <a:rPr lang="en-US" i="1">
                <a:ea typeface="+mn-lt"/>
                <a:cs typeface="+mn-lt"/>
              </a:rPr>
              <a:t> la </a:t>
            </a:r>
            <a:r>
              <a:rPr lang="en-US" i="1" err="1">
                <a:ea typeface="+mn-lt"/>
                <a:cs typeface="+mn-lt"/>
              </a:rPr>
              <a:t>reunión</a:t>
            </a:r>
            <a:r>
              <a:rPr kumimoji="0" lang="en-US" i="1" u="none" strike="noStrike" kern="1200" cap="none" spc="0" normalizeH="0" baseline="0" noProof="0">
                <a:ln>
                  <a:noFill/>
                </a:ln>
                <a:effectLst/>
                <a:uLnTx/>
                <a:uFillTx/>
                <a:ea typeface="+mn-lt"/>
                <a:cs typeface="+mn-lt"/>
              </a:rPr>
              <a:t>, </a:t>
            </a:r>
            <a:r>
              <a:rPr lang="en-US" i="1" err="1">
                <a:ea typeface="+mn-lt"/>
                <a:cs typeface="+mn-lt"/>
              </a:rPr>
              <a:t>haga</a:t>
            </a:r>
            <a:r>
              <a:rPr lang="en-US" i="1">
                <a:ea typeface="+mn-lt"/>
                <a:cs typeface="+mn-lt"/>
              </a:rPr>
              <a:t> </a:t>
            </a:r>
            <a:r>
              <a:rPr lang="en-US" i="1" err="1">
                <a:ea typeface="+mn-lt"/>
                <a:cs typeface="+mn-lt"/>
              </a:rPr>
              <a:t>clic</a:t>
            </a:r>
            <a:r>
              <a:rPr lang="en-US" i="1">
                <a:ea typeface="+mn-lt"/>
                <a:cs typeface="+mn-lt"/>
              </a:rPr>
              <a:t> o toque </a:t>
            </a:r>
            <a:r>
              <a:rPr lang="en-US" b="1" i="1" err="1">
                <a:ea typeface="+mn-lt"/>
                <a:cs typeface="+mn-lt"/>
              </a:rPr>
              <a:t>Estándar</a:t>
            </a:r>
            <a:r>
              <a:rPr kumimoji="0" lang="en-US" i="1" u="none" strike="noStrike" kern="1200" cap="none" spc="0" normalizeH="0" baseline="0" noProof="0">
                <a:ln>
                  <a:noFill/>
                </a:ln>
                <a:effectLst/>
                <a:uLnTx/>
                <a:uFillTx/>
                <a:ea typeface="+mn-lt"/>
                <a:cs typeface="+mn-lt"/>
              </a:rPr>
              <a:t>, </a:t>
            </a:r>
            <a:r>
              <a:rPr lang="en-US" b="1" i="1">
                <a:ea typeface="+mn-lt"/>
                <a:cs typeface="+mn-lt"/>
              </a:rPr>
              <a:t>Vista de </a:t>
            </a:r>
            <a:r>
              <a:rPr lang="en-US" b="1" i="1" err="1">
                <a:ea typeface="+mn-lt"/>
                <a:cs typeface="+mn-lt"/>
              </a:rPr>
              <a:t>orador</a:t>
            </a:r>
            <a:r>
              <a:rPr lang="en-US" b="1" i="1">
                <a:ea typeface="+mn-lt"/>
                <a:cs typeface="+mn-lt"/>
              </a:rPr>
              <a:t> </a:t>
            </a:r>
            <a:r>
              <a:rPr lang="en-US" b="1" i="1" err="1">
                <a:ea typeface="+mn-lt"/>
                <a:cs typeface="+mn-lt"/>
              </a:rPr>
              <a:t>en</a:t>
            </a:r>
            <a:r>
              <a:rPr lang="en-US" b="1" i="1">
                <a:ea typeface="+mn-lt"/>
                <a:cs typeface="+mn-lt"/>
              </a:rPr>
              <a:t> </a:t>
            </a:r>
            <a:r>
              <a:rPr lang="en-US" b="1" i="1" err="1">
                <a:ea typeface="+mn-lt"/>
                <a:cs typeface="+mn-lt"/>
              </a:rPr>
              <a:t>paralelo</a:t>
            </a:r>
            <a:r>
              <a:rPr lang="en-US" i="1">
                <a:ea typeface="+mn-lt"/>
                <a:cs typeface="+mn-lt"/>
              </a:rPr>
              <a:t> y </a:t>
            </a:r>
            <a:r>
              <a:rPr lang="en-US" b="1" i="1">
                <a:ea typeface="+mn-lt"/>
                <a:cs typeface="+mn-lt"/>
              </a:rPr>
              <a:t>Vista de </a:t>
            </a:r>
            <a:r>
              <a:rPr lang="en-US" b="1" i="1" err="1">
                <a:ea typeface="+mn-lt"/>
                <a:cs typeface="+mn-lt"/>
              </a:rPr>
              <a:t>Galería</a:t>
            </a:r>
            <a:r>
              <a:rPr lang="en-US" b="1" i="1">
                <a:ea typeface="+mn-lt"/>
                <a:cs typeface="+mn-lt"/>
              </a:rPr>
              <a:t> </a:t>
            </a:r>
            <a:r>
              <a:rPr lang="en-US" b="1" i="1" err="1">
                <a:ea typeface="+mn-lt"/>
                <a:cs typeface="+mn-lt"/>
              </a:rPr>
              <a:t>en</a:t>
            </a:r>
            <a:r>
              <a:rPr lang="en-US" b="1" i="1">
                <a:ea typeface="+mn-lt"/>
                <a:cs typeface="+mn-lt"/>
              </a:rPr>
              <a:t> </a:t>
            </a:r>
            <a:r>
              <a:rPr lang="en-US" b="1" i="1" err="1">
                <a:ea typeface="+mn-lt"/>
                <a:cs typeface="+mn-lt"/>
              </a:rPr>
              <a:t>Paralelo</a:t>
            </a:r>
            <a:r>
              <a:rPr lang="en-US" i="1">
                <a:ea typeface="+mn-lt"/>
                <a:cs typeface="+mn-lt"/>
              </a:rPr>
              <a:t> </a:t>
            </a:r>
            <a:r>
              <a:rPr lang="en-US" i="1" err="1">
                <a:ea typeface="+mn-lt"/>
                <a:cs typeface="+mn-lt"/>
              </a:rPr>
              <a:t>en</a:t>
            </a:r>
            <a:r>
              <a:rPr lang="en-US" i="1">
                <a:ea typeface="+mn-lt"/>
                <a:cs typeface="+mn-lt"/>
              </a:rPr>
              <a:t> la </a:t>
            </a:r>
            <a:r>
              <a:rPr lang="en-US" i="1" err="1">
                <a:ea typeface="+mn-lt"/>
                <a:cs typeface="+mn-lt"/>
              </a:rPr>
              <a:t>esquina</a:t>
            </a:r>
            <a:r>
              <a:rPr lang="en-US" i="1">
                <a:ea typeface="+mn-lt"/>
                <a:cs typeface="+mn-lt"/>
              </a:rPr>
              <a:t> superior </a:t>
            </a:r>
            <a:r>
              <a:rPr lang="en-US" i="1" err="1">
                <a:ea typeface="+mn-lt"/>
                <a:cs typeface="+mn-lt"/>
              </a:rPr>
              <a:t>derecha</a:t>
            </a:r>
            <a:r>
              <a:rPr lang="en-US" i="1">
                <a:ea typeface="+mn-lt"/>
                <a:cs typeface="+mn-lt"/>
              </a:rPr>
              <a:t> de la </a:t>
            </a:r>
            <a:r>
              <a:rPr lang="en-US" i="1" err="1">
                <a:ea typeface="+mn-lt"/>
                <a:cs typeface="+mn-lt"/>
              </a:rPr>
              <a:t>pantalla</a:t>
            </a:r>
            <a:r>
              <a:rPr lang="en-US" i="1">
                <a:ea typeface="+mn-lt"/>
                <a:cs typeface="+mn-lt"/>
              </a:rPr>
              <a:t> de </a:t>
            </a:r>
            <a:r>
              <a:rPr kumimoji="0" lang="en-US" i="1" u="none" strike="noStrike" kern="1200" cap="none" spc="0" normalizeH="0" baseline="0" noProof="0">
                <a:ln>
                  <a:noFill/>
                </a:ln>
                <a:effectLst/>
                <a:uLnTx/>
                <a:uFillTx/>
                <a:ea typeface="+mn-lt"/>
                <a:cs typeface="+mn-lt"/>
              </a:rPr>
              <a:t>zoom</a:t>
            </a:r>
            <a:endParaRPr lang="en-US" b="1" i="1">
              <a:latin typeface="Calibri" panose="020F0502020204030204"/>
              <a:ea typeface="+mn-lt"/>
              <a:cs typeface="Calibri" panose="020F0502020204030204"/>
            </a:endParaRPr>
          </a:p>
          <a:p>
            <a:pPr defTabSz="914400">
              <a:lnSpc>
                <a:spcPct val="90000"/>
              </a:lnSpc>
              <a:spcBef>
                <a:spcPts val="1000"/>
              </a:spcBef>
              <a:buSzPct val="90000"/>
            </a:pPr>
            <a:endParaRPr lang="en-US" b="1" i="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667647"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381000" y="1373617"/>
            <a:ext cx="5512446" cy="96847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a:solidFill>
                  <a:srgbClr val="000000"/>
                </a:solidFill>
                <a:latin typeface="Calibri" panose="020F0502020204030204"/>
                <a:ea typeface="+mn-lt"/>
                <a:cs typeface="Calibri" panose="020F0502020204030204"/>
              </a:rPr>
              <a:t>To </a:t>
            </a:r>
            <a:r>
              <a:rPr lang="en-US" b="1">
                <a:solidFill>
                  <a:srgbClr val="000000"/>
                </a:solidFill>
                <a:latin typeface="Calibri" panose="020F0502020204030204"/>
                <a:ea typeface="+mn-lt"/>
                <a:cs typeface="Calibri" panose="020F0502020204030204"/>
              </a:rPr>
              <a:t>start</a:t>
            </a:r>
            <a:r>
              <a:rPr lang="en-US">
                <a:solidFill>
                  <a:srgbClr val="000000"/>
                </a:solidFill>
                <a:latin typeface="Calibri" panose="020F0502020204030204"/>
                <a:ea typeface="+mn-lt"/>
                <a:cs typeface="Calibri" panose="020F0502020204030204"/>
              </a:rPr>
              <a:t> and </a:t>
            </a:r>
            <a:r>
              <a:rPr lang="en-US" b="1">
                <a:solidFill>
                  <a:srgbClr val="000000"/>
                </a:solidFill>
                <a:latin typeface="Calibri" panose="020F0502020204030204"/>
                <a:ea typeface="+mn-lt"/>
                <a:cs typeface="Calibri" panose="020F0502020204030204"/>
              </a:rPr>
              <a:t>stop</a:t>
            </a:r>
            <a:r>
              <a:rPr lang="en-US">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806335" y="2213858"/>
            <a:ext cx="810057" cy="626444"/>
          </a:xfrm>
          <a:prstGeom prst="rect">
            <a:avLst/>
          </a:prstGeom>
        </p:spPr>
      </p:pic>
      <p:sp>
        <p:nvSpPr>
          <p:cNvPr id="17" name="TextBox 16">
            <a:extLst>
              <a:ext uri="{FF2B5EF4-FFF2-40B4-BE49-F238E27FC236}">
                <a16:creationId xmlns:a16="http://schemas.microsoft.com/office/drawing/2014/main" id="{2CC730AA-18C3-45BA-94E8-77A4C184E4E1}"/>
              </a:ext>
            </a:extLst>
          </p:cNvPr>
          <p:cNvSpPr txBox="1"/>
          <p:nvPr/>
        </p:nvSpPr>
        <p:spPr>
          <a:xfrm>
            <a:off x="6298554" y="1358412"/>
            <a:ext cx="5512446" cy="84023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i="1">
                <a:ea typeface="+mn-lt"/>
                <a:cs typeface="+mn-lt"/>
              </a:rPr>
              <a:t>Para </a:t>
            </a:r>
            <a:r>
              <a:rPr lang="en-US" b="1" i="1" err="1">
                <a:ea typeface="+mn-lt"/>
                <a:cs typeface="+mn-lt"/>
              </a:rPr>
              <a:t>iniciar</a:t>
            </a:r>
            <a:r>
              <a:rPr lang="en-US" b="1" i="1">
                <a:ea typeface="+mn-lt"/>
                <a:cs typeface="+mn-lt"/>
              </a:rPr>
              <a:t> </a:t>
            </a:r>
            <a:r>
              <a:rPr lang="en-US" i="1">
                <a:ea typeface="+mn-lt"/>
                <a:cs typeface="+mn-lt"/>
              </a:rPr>
              <a:t>y </a:t>
            </a:r>
            <a:r>
              <a:rPr lang="en-US" b="1" i="1" err="1">
                <a:ea typeface="+mn-lt"/>
                <a:cs typeface="+mn-lt"/>
              </a:rPr>
              <a:t>detener</a:t>
            </a:r>
            <a:r>
              <a:rPr lang="en-US" b="1" i="1">
                <a:ea typeface="+mn-lt"/>
                <a:cs typeface="+mn-lt"/>
              </a:rPr>
              <a:t> </a:t>
            </a:r>
            <a:r>
              <a:rPr lang="en-US" i="1" err="1">
                <a:ea typeface="+mn-lt"/>
                <a:cs typeface="+mn-lt"/>
              </a:rPr>
              <a:t>su</a:t>
            </a:r>
            <a:r>
              <a:rPr lang="en-US" i="1">
                <a:ea typeface="+mn-lt"/>
                <a:cs typeface="+mn-lt"/>
              </a:rPr>
              <a:t> video, </a:t>
            </a:r>
            <a:r>
              <a:rPr lang="en-US" i="1" err="1">
                <a:ea typeface="+mn-lt"/>
                <a:cs typeface="+mn-lt"/>
              </a:rPr>
              <a:t>haga</a:t>
            </a:r>
            <a:r>
              <a:rPr lang="en-US" i="1">
                <a:ea typeface="+mn-lt"/>
                <a:cs typeface="+mn-lt"/>
              </a:rPr>
              <a:t> </a:t>
            </a:r>
            <a:r>
              <a:rPr lang="en-US" i="1" err="1">
                <a:ea typeface="+mn-lt"/>
                <a:cs typeface="+mn-lt"/>
              </a:rPr>
              <a:t>clic</a:t>
            </a:r>
            <a:r>
              <a:rPr lang="en-US" i="1">
                <a:ea typeface="+mn-lt"/>
                <a:cs typeface="+mn-lt"/>
              </a:rPr>
              <a:t> </a:t>
            </a:r>
            <a:r>
              <a:rPr lang="en-US" i="1" err="1">
                <a:ea typeface="+mn-lt"/>
                <a:cs typeface="+mn-lt"/>
              </a:rPr>
              <a:t>en</a:t>
            </a:r>
            <a:r>
              <a:rPr lang="en-US" i="1">
                <a:ea typeface="+mn-lt"/>
                <a:cs typeface="+mn-lt"/>
              </a:rPr>
              <a:t> </a:t>
            </a:r>
            <a:r>
              <a:rPr lang="en-US" i="1" err="1">
                <a:ea typeface="+mn-lt"/>
                <a:cs typeface="+mn-lt"/>
              </a:rPr>
              <a:t>el</a:t>
            </a:r>
            <a:r>
              <a:rPr lang="en-US" i="1">
                <a:ea typeface="+mn-lt"/>
                <a:cs typeface="+mn-lt"/>
              </a:rPr>
              <a:t> </a:t>
            </a:r>
            <a:r>
              <a:rPr lang="en-US" i="1" err="1">
                <a:ea typeface="+mn-lt"/>
                <a:cs typeface="+mn-lt"/>
              </a:rPr>
              <a:t>ícono</a:t>
            </a:r>
            <a:r>
              <a:rPr lang="en-US" i="1">
                <a:ea typeface="+mn-lt"/>
                <a:cs typeface="+mn-lt"/>
              </a:rPr>
              <a:t> de la </a:t>
            </a:r>
            <a:r>
              <a:rPr lang="en-US" i="1" err="1">
                <a:ea typeface="+mn-lt"/>
                <a:cs typeface="+mn-lt"/>
              </a:rPr>
              <a:t>cámara</a:t>
            </a:r>
            <a:r>
              <a:rPr lang="en-US" i="1">
                <a:ea typeface="+mn-lt"/>
                <a:cs typeface="+mn-lt"/>
              </a:rPr>
              <a:t> </a:t>
            </a:r>
            <a:r>
              <a:rPr lang="en-US" i="1" err="1">
                <a:ea typeface="+mn-lt"/>
                <a:cs typeface="+mn-lt"/>
              </a:rPr>
              <a:t>en</a:t>
            </a:r>
            <a:r>
              <a:rPr lang="en-US" i="1">
                <a:ea typeface="+mn-lt"/>
                <a:cs typeface="+mn-lt"/>
              </a:rPr>
              <a:t> la </a:t>
            </a:r>
            <a:r>
              <a:rPr lang="en-US" i="1" err="1">
                <a:ea typeface="+mn-lt"/>
                <a:cs typeface="+mn-lt"/>
              </a:rPr>
              <a:t>parte</a:t>
            </a:r>
            <a:r>
              <a:rPr lang="en-US" i="1">
                <a:ea typeface="+mn-lt"/>
                <a:cs typeface="+mn-lt"/>
              </a:rPr>
              <a:t> inferior </a:t>
            </a:r>
            <a:r>
              <a:rPr lang="en-US" i="1" err="1">
                <a:ea typeface="+mn-lt"/>
                <a:cs typeface="+mn-lt"/>
              </a:rPr>
              <a:t>izquierda</a:t>
            </a:r>
            <a:r>
              <a:rPr lang="en-US" i="1">
                <a:ea typeface="+mn-lt"/>
                <a:cs typeface="+mn-lt"/>
              </a:rPr>
              <a:t> de </a:t>
            </a:r>
            <a:r>
              <a:rPr lang="en-US" i="1" err="1">
                <a:ea typeface="+mn-lt"/>
                <a:cs typeface="+mn-lt"/>
              </a:rPr>
              <a:t>su</a:t>
            </a:r>
            <a:r>
              <a:rPr lang="en-US" i="1">
                <a:ea typeface="+mn-lt"/>
                <a:cs typeface="+mn-lt"/>
              </a:rPr>
              <a:t> panel de control</a:t>
            </a:r>
            <a:endParaRPr lang="en-US" i="1"/>
          </a:p>
        </p:txBody>
      </p:sp>
      <p:pic>
        <p:nvPicPr>
          <p:cNvPr id="18" name="Picture 17" descr="A picture containing text, device, gauge, meter&#10;&#10;Description automatically generated">
            <a:extLst>
              <a:ext uri="{FF2B5EF4-FFF2-40B4-BE49-F238E27FC236}">
                <a16:creationId xmlns:a16="http://schemas.microsoft.com/office/drawing/2014/main" id="{42F19773-BFEC-4236-8AC7-4093EA2CBDEC}"/>
              </a:ext>
            </a:extLst>
          </p:cNvPr>
          <p:cNvPicPr>
            <a:picLocks noChangeAspect="1"/>
          </p:cNvPicPr>
          <p:nvPr/>
        </p:nvPicPr>
        <p:blipFill>
          <a:blip r:embed="rId4"/>
          <a:stretch>
            <a:fillRect/>
          </a:stretch>
        </p:blipFill>
        <p:spPr>
          <a:xfrm>
            <a:off x="6640658" y="2213858"/>
            <a:ext cx="810057" cy="626444"/>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D82AEC11-A2E3-42FC-8393-F519CDE34320}"/>
              </a:ext>
            </a:extLst>
          </p:cNvPr>
          <p:cNvPicPr>
            <a:picLocks noChangeAspect="1"/>
          </p:cNvPicPr>
          <p:nvPr/>
        </p:nvPicPr>
        <p:blipFill>
          <a:blip r:embed="rId3"/>
          <a:stretch>
            <a:fillRect/>
          </a:stretch>
        </p:blipFill>
        <p:spPr>
          <a:xfrm>
            <a:off x="6640658" y="4271855"/>
            <a:ext cx="2130417" cy="1647159"/>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072C41-463D-E94F-AA9F-3955403FCA1A}"/>
              </a:ext>
            </a:extLst>
          </p:cNvPr>
          <p:cNvSpPr>
            <a:spLocks noGrp="1"/>
          </p:cNvSpPr>
          <p:nvPr>
            <p:ph type="sldNum" sz="quarter" idx="10"/>
          </p:nvPr>
        </p:nvSpPr>
        <p:spPr>
          <a:xfrm>
            <a:off x="9455426"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3E9BBE-A3CA-7C4A-93AB-DC471097F8C2}"/>
              </a:ext>
            </a:extLst>
          </p:cNvPr>
          <p:cNvSpPr txBox="1"/>
          <p:nvPr/>
        </p:nvSpPr>
        <p:spPr>
          <a:xfrm>
            <a:off x="1364974" y="644055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Title 1">
            <a:extLst>
              <a:ext uri="{FF2B5EF4-FFF2-40B4-BE49-F238E27FC236}">
                <a16:creationId xmlns:a16="http://schemas.microsoft.com/office/drawing/2014/main" id="{4F2CF777-3C9F-4803-9A0E-759C6959A0A4}"/>
              </a:ext>
            </a:extLst>
          </p:cNvPr>
          <p:cNvSpPr>
            <a:spLocks noGrp="1"/>
          </p:cNvSpPr>
          <p:nvPr>
            <p:ph type="title"/>
          </p:nvPr>
        </p:nvSpPr>
        <p:spPr>
          <a:xfrm>
            <a:off x="457201" y="146611"/>
            <a:ext cx="8251794" cy="685604"/>
          </a:xfrm>
        </p:spPr>
        <p:txBody>
          <a:bodyPr>
            <a:normAutofit/>
          </a:bodyPr>
          <a:lstStyle/>
          <a:p>
            <a:r>
              <a:rPr lang="en-US" sz="2800" b="1">
                <a:latin typeface="+mn-lt"/>
                <a:ea typeface="+mn-ea"/>
                <a:cs typeface="Calibri" panose="020F0502020204030204"/>
              </a:rPr>
              <a:t>ZET Program Principles</a:t>
            </a:r>
          </a:p>
        </p:txBody>
      </p:sp>
      <p:sp>
        <p:nvSpPr>
          <p:cNvPr id="6" name="Content Placeholder 2">
            <a:extLst>
              <a:ext uri="{FF2B5EF4-FFF2-40B4-BE49-F238E27FC236}">
                <a16:creationId xmlns:a16="http://schemas.microsoft.com/office/drawing/2014/main" id="{1F9535AB-A534-4D4A-8674-4B8BE996655D}"/>
              </a:ext>
            </a:extLst>
          </p:cNvPr>
          <p:cNvSpPr txBox="1">
            <a:spLocks/>
          </p:cNvSpPr>
          <p:nvPr/>
        </p:nvSpPr>
        <p:spPr>
          <a:xfrm>
            <a:off x="5359400" y="2176280"/>
            <a:ext cx="6189106" cy="44052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b="1">
                <a:solidFill>
                  <a:srgbClr val="13AFB6"/>
                </a:solidFill>
                <a:latin typeface="Calibri" panose="020F0502020204030204"/>
                <a:cs typeface="Calibri"/>
              </a:rPr>
              <a:t>I approve the ZET Program Principles.</a:t>
            </a:r>
          </a:p>
          <a:p>
            <a:pPr marL="0" indent="0">
              <a:lnSpc>
                <a:spcPct val="100000"/>
              </a:lnSpc>
              <a:buNone/>
              <a:defRPr/>
            </a:pPr>
            <a:endParaRPr lang="en-US" b="1">
              <a:solidFill>
                <a:srgbClr val="13AFB6"/>
              </a:solidFill>
              <a:latin typeface="Calibri" panose="020F0502020204030204"/>
              <a:cs typeface="Calibri"/>
            </a:endParaRPr>
          </a:p>
          <a:p>
            <a:pPr marL="0" indent="0">
              <a:lnSpc>
                <a:spcPct val="100000"/>
              </a:lnSpc>
              <a:buNone/>
              <a:defRPr/>
            </a:pPr>
            <a:endParaRPr lang="en-US" b="1">
              <a:solidFill>
                <a:srgbClr val="13AFB6"/>
              </a:solidFill>
              <a:latin typeface="Calibri" panose="020F0502020204030204"/>
              <a:cs typeface="Calibri"/>
            </a:endParaRPr>
          </a:p>
          <a:p>
            <a:pPr>
              <a:defRPr/>
            </a:pPr>
            <a:endParaRPr lang="en-US" sz="2400">
              <a:solidFill>
                <a:srgbClr val="13AFB6"/>
              </a:solidFill>
              <a:ea typeface="+mn-lt"/>
              <a:cs typeface="+mn-lt"/>
            </a:endParaRPr>
          </a:p>
        </p:txBody>
      </p:sp>
      <p:pic>
        <p:nvPicPr>
          <p:cNvPr id="7" name="Picture 6">
            <a:extLst>
              <a:ext uri="{FF2B5EF4-FFF2-40B4-BE49-F238E27FC236}">
                <a16:creationId xmlns:a16="http://schemas.microsoft.com/office/drawing/2014/main" id="{16BB40FB-0209-483B-A4A4-66009BE95CF5}"/>
              </a:ext>
            </a:extLst>
          </p:cNvPr>
          <p:cNvPicPr>
            <a:picLocks noChangeAspect="1"/>
          </p:cNvPicPr>
          <p:nvPr/>
        </p:nvPicPr>
        <p:blipFill>
          <a:blip r:embed="rId3"/>
          <a:stretch>
            <a:fillRect/>
          </a:stretch>
        </p:blipFill>
        <p:spPr>
          <a:xfrm>
            <a:off x="381000" y="2045960"/>
            <a:ext cx="4978400" cy="1590425"/>
          </a:xfrm>
          <a:prstGeom prst="rect">
            <a:avLst/>
          </a:prstGeom>
        </p:spPr>
      </p:pic>
      <p:sp>
        <p:nvSpPr>
          <p:cNvPr id="8" name="Content Placeholder 2">
            <a:extLst>
              <a:ext uri="{FF2B5EF4-FFF2-40B4-BE49-F238E27FC236}">
                <a16:creationId xmlns:a16="http://schemas.microsoft.com/office/drawing/2014/main" id="{AD8A6B3F-D7E5-3FF4-FED4-91CC657307A8}"/>
              </a:ext>
            </a:extLst>
          </p:cNvPr>
          <p:cNvSpPr txBox="1">
            <a:spLocks/>
          </p:cNvSpPr>
          <p:nvPr/>
        </p:nvSpPr>
        <p:spPr>
          <a:xfrm>
            <a:off x="5359400" y="2685263"/>
            <a:ext cx="5344886" cy="24635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800" b="1">
              <a:latin typeface="Calibri" panose="020F0502020204030204"/>
              <a:cs typeface="Calibri"/>
            </a:endParaRPr>
          </a:p>
          <a:p>
            <a:pPr>
              <a:buFont typeface="Wingdings" panose="05000000000000000000" pitchFamily="2" charset="2"/>
              <a:buChar char="q"/>
            </a:pPr>
            <a:r>
              <a:rPr lang="en-US" sz="3200"/>
              <a:t> Yes</a:t>
            </a:r>
          </a:p>
          <a:p>
            <a:pPr>
              <a:buFont typeface="Wingdings" panose="05000000000000000000" pitchFamily="2" charset="2"/>
              <a:buChar char="q"/>
            </a:pPr>
            <a:r>
              <a:rPr lang="en-US" sz="3200"/>
              <a:t> No </a:t>
            </a:r>
          </a:p>
          <a:p>
            <a:pPr>
              <a:buFont typeface="Wingdings" panose="05000000000000000000" pitchFamily="2" charset="2"/>
              <a:buChar char="q"/>
            </a:pPr>
            <a:r>
              <a:rPr lang="en-US" sz="3200"/>
              <a:t> Abstain</a:t>
            </a:r>
            <a:endParaRPr lang="en-US" sz="1600"/>
          </a:p>
          <a:p>
            <a:pPr marL="0" indent="0">
              <a:buNone/>
              <a:defRPr/>
            </a:pPr>
            <a:endParaRPr lang="en-US" sz="1800" b="1">
              <a:latin typeface="Calibri" panose="020F0502020204030204"/>
              <a:cs typeface="Calibri"/>
            </a:endParaRPr>
          </a:p>
        </p:txBody>
      </p:sp>
    </p:spTree>
    <p:extLst>
      <p:ext uri="{BB962C8B-B14F-4D97-AF65-F5344CB8AC3E}">
        <p14:creationId xmlns:p14="http://schemas.microsoft.com/office/powerpoint/2010/main" val="448372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1554752"/>
            <a:ext cx="12172405" cy="2554545"/>
          </a:xfrm>
          <a:prstGeom prst="rect">
            <a:avLst/>
          </a:prstGeom>
          <a:solidFill>
            <a:srgbClr val="00B4BD"/>
          </a:solidFill>
        </p:spPr>
        <p:txBody>
          <a:bodyPr wrap="square" lIns="91440" tIns="45720" rIns="91440" bIns="45720" rtlCol="0" anchor="t">
            <a:spAutoFit/>
          </a:bodyPr>
          <a:lstStyle/>
          <a:p>
            <a:pPr marL="0" marR="91440" lvl="0" indent="0" algn="ctr" defTabSz="914400" rtl="0" eaLnBrk="1" fontAlgn="auto" latinLnBrk="0" hangingPunct="1">
              <a:lnSpc>
                <a:spcPct val="100000"/>
              </a:lnSpc>
              <a:spcBef>
                <a:spcPts val="0"/>
              </a:spcBef>
              <a:spcAft>
                <a:spcPts val="0"/>
              </a:spcAft>
              <a:buClrTx/>
              <a:buSzTx/>
              <a:buFontTx/>
              <a:buNone/>
              <a:tabLst/>
              <a:defRPr/>
            </a:pPr>
            <a:r>
              <a:rPr lang="en-US" sz="4000" b="1" kern="1200">
                <a:solidFill>
                  <a:schemeClr val="bg1"/>
                </a:solidFill>
                <a:effectLst/>
                <a:latin typeface="+mn-lt"/>
                <a:ea typeface="Yu Mincho"/>
                <a:cs typeface="Arial"/>
              </a:rPr>
              <a:t>Agenda Item #3: </a:t>
            </a:r>
          </a:p>
          <a:p>
            <a:pPr marL="0" marR="91440" lvl="0" indent="0" algn="ctr" defTabSz="914400" rtl="0" eaLnBrk="1" fontAlgn="auto" latinLnBrk="0" hangingPunct="1">
              <a:lnSpc>
                <a:spcPct val="100000"/>
              </a:lnSpc>
              <a:spcBef>
                <a:spcPts val="0"/>
              </a:spcBef>
              <a:spcAft>
                <a:spcPts val="0"/>
              </a:spcAft>
              <a:buClrTx/>
              <a:buSzTx/>
              <a:buFontTx/>
              <a:buNone/>
              <a:tabLst/>
              <a:defRPr/>
            </a:pPr>
            <a:r>
              <a:rPr lang="en-US" sz="4000" b="1" kern="1200">
                <a:solidFill>
                  <a:schemeClr val="bg1"/>
                </a:solidFill>
                <a:effectLst/>
                <a:latin typeface="+mn-lt"/>
                <a:ea typeface="Yu Mincho"/>
                <a:cs typeface="Arial"/>
              </a:rPr>
              <a:t>Multimodal Strategies, Projects &amp; Programs</a:t>
            </a:r>
          </a:p>
          <a:p>
            <a:pPr marR="91440" lvl="0" algn="ctr" defTabSz="914400" rtl="0" eaLnBrk="1" fontAlgn="auto" latinLnBrk="0" hangingPunct="1">
              <a:lnSpc>
                <a:spcPct val="100000"/>
              </a:lnSpc>
              <a:spcBef>
                <a:spcPts val="0"/>
              </a:spcBef>
              <a:spcAft>
                <a:spcPts val="0"/>
              </a:spcAft>
              <a:buClrTx/>
              <a:buSzTx/>
              <a:buFontTx/>
              <a:buNone/>
              <a:tabLst/>
              <a:defRPr/>
            </a:pPr>
            <a:endParaRPr lang="en-US" sz="2000" b="0" kern="1200">
              <a:solidFill>
                <a:schemeClr val="bg1"/>
              </a:solidFill>
              <a:effectLst/>
              <a:latin typeface="+mn-lt"/>
              <a:ea typeface="Yu Mincho"/>
              <a:cs typeface="Arial"/>
            </a:endParaRPr>
          </a:p>
          <a:p>
            <a:pPr marL="4457700" marR="91440" indent="-342900" defTabSz="914400">
              <a:buFontTx/>
              <a:buAutoNum type="romanLcPeriod"/>
              <a:tabLst/>
              <a:defRPr/>
            </a:pPr>
            <a:r>
              <a:rPr lang="en-US">
                <a:solidFill>
                  <a:schemeClr val="bg1"/>
                </a:solidFill>
                <a:ea typeface="Yu Mincho"/>
                <a:cs typeface="Arial"/>
              </a:rPr>
              <a:t>Overview (5 minutes)</a:t>
            </a:r>
          </a:p>
          <a:p>
            <a:pPr marL="4457700" marR="91440" indent="-342900" defTabSz="914400">
              <a:buFontTx/>
              <a:buAutoNum type="romanLcPeriod"/>
              <a:tabLst/>
              <a:defRPr/>
            </a:pPr>
            <a:r>
              <a:rPr lang="en-US">
                <a:solidFill>
                  <a:schemeClr val="bg1"/>
                </a:solidFill>
                <a:ea typeface="Yu Mincho"/>
                <a:cs typeface="Arial"/>
              </a:rPr>
              <a:t>MSPP Clean Transportation Examples (5 minutes)</a:t>
            </a:r>
          </a:p>
          <a:p>
            <a:pPr marL="4457700" marR="91440" indent="-342900" defTabSz="914400">
              <a:buFontTx/>
              <a:buAutoNum type="romanLcPeriod"/>
              <a:tabLst/>
              <a:defRPr/>
            </a:pPr>
            <a:r>
              <a:rPr lang="en-US">
                <a:solidFill>
                  <a:schemeClr val="bg1"/>
                </a:solidFill>
                <a:ea typeface="Yu Mincho"/>
                <a:cs typeface="Arial"/>
              </a:rPr>
              <a:t>Discussion (5 minutes)</a:t>
            </a:r>
          </a:p>
        </p:txBody>
      </p:sp>
    </p:spTree>
    <p:extLst>
      <p:ext uri="{BB962C8B-B14F-4D97-AF65-F5344CB8AC3E}">
        <p14:creationId xmlns:p14="http://schemas.microsoft.com/office/powerpoint/2010/main" val="4245854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D83307-4060-4981-ADD9-C6CD4E8408C6}"/>
              </a:ext>
            </a:extLst>
          </p:cNvPr>
          <p:cNvSpPr txBox="1"/>
          <p:nvPr/>
        </p:nvSpPr>
        <p:spPr>
          <a:xfrm>
            <a:off x="106948" y="153073"/>
            <a:ext cx="10321925" cy="584775"/>
          </a:xfrm>
          <a:prstGeom prst="rect">
            <a:avLst/>
          </a:prstGeom>
          <a:noFill/>
        </p:spPr>
        <p:txBody>
          <a:bodyPr wrap="square" lIns="91440" tIns="45720" rIns="91440" bIns="45720" anchor="t">
            <a:spAutoFit/>
          </a:bodyPr>
          <a:lstStyle/>
          <a:p>
            <a:r>
              <a:rPr lang="en-US" sz="3200" b="1">
                <a:solidFill>
                  <a:srgbClr val="FFFFFF"/>
                </a:solidFill>
                <a:latin typeface="Calibri"/>
                <a:cs typeface="Times New Roman"/>
              </a:rPr>
              <a:t> Overview: Multimodal Strategies, Projects and Programs</a:t>
            </a:r>
            <a:endParaRPr lang="en-US" sz="3200" b="1">
              <a:solidFill>
                <a:schemeClr val="bg1"/>
              </a:solidFill>
              <a:latin typeface="Calibri"/>
              <a:cs typeface="Calibri"/>
            </a:endParaRPr>
          </a:p>
        </p:txBody>
      </p:sp>
      <p:sp>
        <p:nvSpPr>
          <p:cNvPr id="4" name="TextBox 3">
            <a:extLst>
              <a:ext uri="{FF2B5EF4-FFF2-40B4-BE49-F238E27FC236}">
                <a16:creationId xmlns:a16="http://schemas.microsoft.com/office/drawing/2014/main" id="{F6CBF3F3-A624-6AEF-4085-EC97BBA8361E}"/>
              </a:ext>
            </a:extLst>
          </p:cNvPr>
          <p:cNvSpPr txBox="1"/>
          <p:nvPr/>
        </p:nvSpPr>
        <p:spPr>
          <a:xfrm>
            <a:off x="431620" y="1220570"/>
            <a:ext cx="11200747" cy="4555093"/>
          </a:xfrm>
          <a:prstGeom prst="rect">
            <a:avLst/>
          </a:prstGeom>
          <a:noFill/>
        </p:spPr>
        <p:txBody>
          <a:bodyPr wrap="square" lIns="91440" tIns="45720" rIns="91440" bIns="45720" anchor="t">
            <a:spAutoFit/>
          </a:bodyPr>
          <a:lstStyle/>
          <a:p>
            <a:pPr>
              <a:spcAft>
                <a:spcPts val="1200"/>
              </a:spcAft>
            </a:pPr>
            <a:r>
              <a:rPr lang="es-ES" sz="2800" b="1">
                <a:cs typeface="Times New Roman"/>
              </a:rPr>
              <a:t>In </a:t>
            </a:r>
            <a:r>
              <a:rPr lang="es-ES" sz="2800" b="1" err="1">
                <a:cs typeface="Times New Roman"/>
              </a:rPr>
              <a:t>this</a:t>
            </a:r>
            <a:r>
              <a:rPr lang="es-ES" sz="2800" b="1">
                <a:cs typeface="Times New Roman"/>
              </a:rPr>
              <a:t> </a:t>
            </a:r>
            <a:r>
              <a:rPr lang="es-ES" sz="2800" b="1" err="1">
                <a:cs typeface="Times New Roman"/>
              </a:rPr>
              <a:t>section</a:t>
            </a:r>
            <a:r>
              <a:rPr lang="es-ES" sz="2800" b="1">
                <a:cs typeface="Times New Roman"/>
              </a:rPr>
              <a:t>, </a:t>
            </a:r>
            <a:r>
              <a:rPr lang="es-ES" sz="2800" b="1" err="1">
                <a:cs typeface="Times New Roman"/>
              </a:rPr>
              <a:t>we</a:t>
            </a:r>
            <a:r>
              <a:rPr lang="es-ES" sz="2800" b="1">
                <a:cs typeface="Times New Roman"/>
              </a:rPr>
              <a:t> </a:t>
            </a:r>
            <a:r>
              <a:rPr lang="es-ES" sz="2800" b="1" err="1">
                <a:cs typeface="Times New Roman"/>
              </a:rPr>
              <a:t>will</a:t>
            </a:r>
            <a:r>
              <a:rPr lang="es-ES" sz="2800" b="1">
                <a:cs typeface="Times New Roman"/>
              </a:rPr>
              <a:t>:</a:t>
            </a:r>
          </a:p>
          <a:p>
            <a:pPr marL="457200" indent="-457200">
              <a:buFont typeface="Calibri" panose="020F0502020204030204" pitchFamily="34" charset="0"/>
              <a:buChar char="&gt;"/>
            </a:pPr>
            <a:r>
              <a:rPr lang="en-US" sz="2800">
                <a:solidFill>
                  <a:srgbClr val="000000"/>
                </a:solidFill>
                <a:effectLst/>
                <a:latin typeface="Calibri"/>
                <a:cs typeface="Calibri"/>
              </a:rPr>
              <a:t>Review </a:t>
            </a:r>
            <a:r>
              <a:rPr lang="en-US" sz="2800">
                <a:solidFill>
                  <a:srgbClr val="000000"/>
                </a:solidFill>
                <a:latin typeface="Calibri"/>
                <a:cs typeface="Calibri"/>
              </a:rPr>
              <a:t>Multimodal Strategies, Projects, and Programs Process (MSPP)</a:t>
            </a:r>
          </a:p>
          <a:p>
            <a:pPr marL="457200" indent="-457200">
              <a:buFont typeface="Calibri" panose="020F0502020204030204" pitchFamily="34" charset="0"/>
              <a:buChar char="&gt;"/>
            </a:pPr>
            <a:r>
              <a:rPr lang="en-US" sz="2800">
                <a:solidFill>
                  <a:srgbClr val="000000"/>
                </a:solidFill>
                <a:latin typeface="Calibri"/>
                <a:cs typeface="Calibri"/>
              </a:rPr>
              <a:t>Review input received to date from survey, mapping exercise, public workshops, Community Leadership Committee, and Equity Working Group </a:t>
            </a:r>
          </a:p>
          <a:p>
            <a:endParaRPr lang="en-US" sz="2800">
              <a:solidFill>
                <a:srgbClr val="000000"/>
              </a:solidFill>
              <a:latin typeface="Calibri"/>
              <a:cs typeface="Calibri"/>
            </a:endParaRPr>
          </a:p>
          <a:p>
            <a:pPr>
              <a:spcAft>
                <a:spcPts val="1200"/>
              </a:spcAft>
            </a:pPr>
            <a:r>
              <a:rPr lang="es-ES" sz="2800" b="1" err="1">
                <a:cs typeface="Times New Roman"/>
              </a:rPr>
              <a:t>Working</a:t>
            </a:r>
            <a:r>
              <a:rPr lang="es-ES" sz="2800" b="1">
                <a:cs typeface="Times New Roman"/>
              </a:rPr>
              <a:t> </a:t>
            </a:r>
            <a:r>
              <a:rPr lang="es-ES" sz="2800" b="1" err="1">
                <a:cs typeface="Times New Roman"/>
              </a:rPr>
              <a:t>Group</a:t>
            </a:r>
            <a:r>
              <a:rPr lang="es-ES" sz="2800" b="1">
                <a:cs typeface="Times New Roman"/>
              </a:rPr>
              <a:t> </a:t>
            </a:r>
            <a:r>
              <a:rPr lang="es-ES" sz="2800" b="1" err="1">
                <a:cs typeface="Times New Roman"/>
              </a:rPr>
              <a:t>Actions</a:t>
            </a:r>
            <a:r>
              <a:rPr lang="es-ES" sz="2800" b="1">
                <a:cs typeface="Times New Roman"/>
              </a:rPr>
              <a:t>:</a:t>
            </a:r>
          </a:p>
          <a:p>
            <a:pPr marL="342900" indent="-342900">
              <a:buFont typeface="Arial" panose="020B0604020202020204" pitchFamily="34" charset="0"/>
              <a:buChar char="•"/>
            </a:pPr>
            <a:r>
              <a:rPr lang="en-US" sz="2800">
                <a:solidFill>
                  <a:srgbClr val="000000"/>
                </a:solidFill>
                <a:latin typeface="Calibri"/>
                <a:cs typeface="Calibri"/>
              </a:rPr>
              <a:t>Provide feedback and recommendations on the most important </a:t>
            </a:r>
          </a:p>
          <a:p>
            <a:r>
              <a:rPr lang="en-US" sz="2800">
                <a:solidFill>
                  <a:srgbClr val="000000"/>
                </a:solidFill>
                <a:latin typeface="Calibri"/>
                <a:cs typeface="Calibri"/>
              </a:rPr>
              <a:t>	ZET-related MSPP for consideration.</a:t>
            </a:r>
            <a:endParaRPr lang="en-US" sz="2800">
              <a:solidFill>
                <a:srgbClr val="000000"/>
              </a:solidFill>
              <a:latin typeface="Calibri" panose="020F0502020204030204" pitchFamily="34" charset="0"/>
              <a:cs typeface="Calibri"/>
            </a:endParaRPr>
          </a:p>
          <a:p>
            <a:pPr marL="342900" indent="-342900">
              <a:buFont typeface="Arial" panose="020B0604020202020204" pitchFamily="34" charset="0"/>
              <a:buChar char="•"/>
            </a:pPr>
            <a:endParaRPr lang="en-US" b="1">
              <a:solidFill>
                <a:srgbClr val="000000"/>
              </a:solidFill>
              <a:latin typeface="Calibri" panose="020F0502020204030204" pitchFamily="34" charset="0"/>
              <a:cs typeface="Times New Roman"/>
            </a:endParaRPr>
          </a:p>
        </p:txBody>
      </p:sp>
      <p:sp>
        <p:nvSpPr>
          <p:cNvPr id="5" name="Slide Number Placeholder 3">
            <a:extLst>
              <a:ext uri="{FF2B5EF4-FFF2-40B4-BE49-F238E27FC236}">
                <a16:creationId xmlns:a16="http://schemas.microsoft.com/office/drawing/2014/main" id="{8FD9A800-944F-40C7-9FFB-2098A5E76A31}"/>
              </a:ext>
            </a:extLst>
          </p:cNvPr>
          <p:cNvSpPr>
            <a:spLocks noGrp="1"/>
          </p:cNvSpPr>
          <p:nvPr>
            <p:ph type="sldNum" sz="quarter" idx="12"/>
          </p:nvPr>
        </p:nvSpPr>
        <p:spPr>
          <a:xfrm>
            <a:off x="9248954" y="6356350"/>
            <a:ext cx="2743200" cy="365125"/>
          </a:xfrm>
        </p:spPr>
        <p:txBody>
          <a:bodyPr/>
          <a:lstStyle/>
          <a:p>
            <a:fld id="{2429C633-AF9B-9840-B7F1-7587910FEF71}" type="slidenum">
              <a:rPr lang="en-US" smtClean="0"/>
              <a:pPr/>
              <a:t>32</a:t>
            </a:fld>
            <a:endParaRPr lang="en-US"/>
          </a:p>
        </p:txBody>
      </p:sp>
    </p:spTree>
    <p:extLst>
      <p:ext uri="{BB962C8B-B14F-4D97-AF65-F5344CB8AC3E}">
        <p14:creationId xmlns:p14="http://schemas.microsoft.com/office/powerpoint/2010/main" val="1731934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072C41-463D-E94F-AA9F-3955403FCA1A}"/>
              </a:ext>
            </a:extLst>
          </p:cNvPr>
          <p:cNvSpPr>
            <a:spLocks noGrp="1"/>
          </p:cNvSpPr>
          <p:nvPr>
            <p:ph type="sldNum" sz="quarter" idx="10"/>
          </p:nvPr>
        </p:nvSpPr>
        <p:spPr>
          <a:xfrm>
            <a:off x="9455426"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3E9BBE-A3CA-7C4A-93AB-DC471097F8C2}"/>
              </a:ext>
            </a:extLst>
          </p:cNvPr>
          <p:cNvSpPr txBox="1"/>
          <p:nvPr/>
        </p:nvSpPr>
        <p:spPr>
          <a:xfrm>
            <a:off x="1364974" y="644055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Title 1">
            <a:extLst>
              <a:ext uri="{FF2B5EF4-FFF2-40B4-BE49-F238E27FC236}">
                <a16:creationId xmlns:a16="http://schemas.microsoft.com/office/drawing/2014/main" id="{4F2CF777-3C9F-4803-9A0E-759C6959A0A4}"/>
              </a:ext>
            </a:extLst>
          </p:cNvPr>
          <p:cNvSpPr>
            <a:spLocks noGrp="1"/>
          </p:cNvSpPr>
          <p:nvPr>
            <p:ph type="title"/>
          </p:nvPr>
        </p:nvSpPr>
        <p:spPr>
          <a:xfrm>
            <a:off x="457200" y="146611"/>
            <a:ext cx="10375701" cy="685604"/>
          </a:xfrm>
        </p:spPr>
        <p:txBody>
          <a:bodyPr>
            <a:normAutofit/>
          </a:bodyPr>
          <a:lstStyle/>
          <a:p>
            <a:r>
              <a:rPr lang="en-US" sz="3200"/>
              <a:t>What We Are Hearing So Far </a:t>
            </a:r>
            <a:r>
              <a:rPr lang="en-US"/>
              <a:t>- Public Workshops </a:t>
            </a:r>
            <a:endParaRPr lang="en-US" b="1">
              <a:solidFill>
                <a:schemeClr val="bg1"/>
              </a:solidFill>
              <a:latin typeface="+mn-lt"/>
              <a:ea typeface="+mn-ea"/>
              <a:cs typeface="Calibri" panose="020F0502020204030204"/>
            </a:endParaRPr>
          </a:p>
        </p:txBody>
      </p:sp>
      <p:graphicFrame>
        <p:nvGraphicFramePr>
          <p:cNvPr id="28" name="Table 28">
            <a:extLst>
              <a:ext uri="{FF2B5EF4-FFF2-40B4-BE49-F238E27FC236}">
                <a16:creationId xmlns:a16="http://schemas.microsoft.com/office/drawing/2014/main" id="{3B1EA484-7A9D-4FFB-D39A-C50E5022FC8B}"/>
              </a:ext>
            </a:extLst>
          </p:cNvPr>
          <p:cNvGraphicFramePr>
            <a:graphicFrameLocks noGrp="1"/>
          </p:cNvGraphicFramePr>
          <p:nvPr/>
        </p:nvGraphicFramePr>
        <p:xfrm>
          <a:off x="314036" y="1042116"/>
          <a:ext cx="11392188" cy="5543359"/>
        </p:xfrm>
        <a:graphic>
          <a:graphicData uri="http://schemas.openxmlformats.org/drawingml/2006/table">
            <a:tbl>
              <a:tblPr firstRow="1" bandRow="1">
                <a:tableStyleId>{5C22544A-7EE6-4342-B048-85BDC9FD1C3A}</a:tableStyleId>
              </a:tblPr>
              <a:tblGrid>
                <a:gridCol w="2981721">
                  <a:extLst>
                    <a:ext uri="{9D8B030D-6E8A-4147-A177-3AD203B41FA5}">
                      <a16:colId xmlns:a16="http://schemas.microsoft.com/office/drawing/2014/main" val="1484987123"/>
                    </a:ext>
                  </a:extLst>
                </a:gridCol>
                <a:gridCol w="8410467">
                  <a:extLst>
                    <a:ext uri="{9D8B030D-6E8A-4147-A177-3AD203B41FA5}">
                      <a16:colId xmlns:a16="http://schemas.microsoft.com/office/drawing/2014/main" val="1020471137"/>
                    </a:ext>
                  </a:extLst>
                </a:gridCol>
              </a:tblGrid>
              <a:tr h="703099">
                <a:tc>
                  <a:txBody>
                    <a:bodyPr/>
                    <a:lstStyle/>
                    <a:p>
                      <a:r>
                        <a:rPr lang="en-US"/>
                        <a:t>Category</a:t>
                      </a:r>
                    </a:p>
                  </a:txBody>
                  <a:tcPr anchor="ctr"/>
                </a:tc>
                <a:tc>
                  <a:txBody>
                    <a:bodyPr/>
                    <a:lstStyle/>
                    <a:p>
                      <a:r>
                        <a:rPr lang="en-US"/>
                        <a:t>Suggested Projects &amp; Programs – Some Key Highlights</a:t>
                      </a:r>
                    </a:p>
                  </a:txBody>
                  <a:tcPr anchor="ctr"/>
                </a:tc>
                <a:extLst>
                  <a:ext uri="{0D108BD9-81ED-4DB2-BD59-A6C34878D82A}">
                    <a16:rowId xmlns:a16="http://schemas.microsoft.com/office/drawing/2014/main" val="2496907862"/>
                  </a:ext>
                </a:extLst>
              </a:tr>
              <a:tr h="657156">
                <a:tc>
                  <a:txBody>
                    <a:bodyPr/>
                    <a:lstStyle/>
                    <a:p>
                      <a:r>
                        <a:rPr lang="en-US"/>
                        <a:t>Bicycle</a:t>
                      </a:r>
                    </a:p>
                  </a:txBody>
                  <a:tcPr/>
                </a:tc>
                <a:tc>
                  <a:txBody>
                    <a:bodyPr/>
                    <a:lstStyle/>
                    <a:p>
                      <a:pPr marL="344488" indent="-225425"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Improve safety for bikeways including safe crossings</a:t>
                      </a:r>
                    </a:p>
                    <a:p>
                      <a:pPr marL="344488" indent="-225425"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Extend bike paths to connect to the LA River</a:t>
                      </a:r>
                    </a:p>
                  </a:txBody>
                  <a:tcPr marL="7620" marR="7620" marT="7620" anchor="ctr"/>
                </a:tc>
                <a:extLst>
                  <a:ext uri="{0D108BD9-81ED-4DB2-BD59-A6C34878D82A}">
                    <a16:rowId xmlns:a16="http://schemas.microsoft.com/office/drawing/2014/main" val="2159692655"/>
                  </a:ext>
                </a:extLst>
              </a:tr>
              <a:tr h="657156">
                <a:tc>
                  <a:txBody>
                    <a:bodyPr/>
                    <a:lstStyle/>
                    <a:p>
                      <a:r>
                        <a:rPr lang="en-US"/>
                        <a:t>Pedestrians</a:t>
                      </a:r>
                    </a:p>
                  </a:txBody>
                  <a:tcPr/>
                </a:tc>
                <a:tc>
                  <a:txBody>
                    <a:bodyPr/>
                    <a:lstStyle/>
                    <a:p>
                      <a:pPr marL="344488" indent="-225425"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Sidewalk and crosswalk improvements including ADA accessibility</a:t>
                      </a:r>
                    </a:p>
                    <a:p>
                      <a:pPr marL="344488" indent="-225425"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Create cross-streets to protect pedestrians from cars exiting the freeway</a:t>
                      </a:r>
                    </a:p>
                  </a:txBody>
                  <a:tcPr marL="7620" marR="7620" marT="7620" anchor="ctr"/>
                </a:tc>
                <a:extLst>
                  <a:ext uri="{0D108BD9-81ED-4DB2-BD59-A6C34878D82A}">
                    <a16:rowId xmlns:a16="http://schemas.microsoft.com/office/drawing/2014/main" val="2291886620"/>
                  </a:ext>
                </a:extLst>
              </a:tr>
              <a:tr h="657156">
                <a:tc>
                  <a:txBody>
                    <a:bodyPr/>
                    <a:lstStyle/>
                    <a:p>
                      <a:r>
                        <a:rPr lang="en-US"/>
                        <a:t>Roadway</a:t>
                      </a:r>
                    </a:p>
                  </a:txBody>
                  <a:tcPr/>
                </a:tc>
                <a:tc>
                  <a:txBody>
                    <a:bodyPr/>
                    <a:lstStyle/>
                    <a:p>
                      <a:pPr marL="344170" indent="-225425"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a:ea typeface="+mn-ea"/>
                          <a:cs typeface="+mn-cs"/>
                        </a:rPr>
                        <a:t>Traffic calming strategies</a:t>
                      </a:r>
                    </a:p>
                    <a:p>
                      <a:pPr marL="344170" lvl="0" indent="-225425" algn="l">
                        <a:buFont typeface="Arial" panose="020B0604020202020204" pitchFamily="34" charset="0"/>
                        <a:buChar char="•"/>
                      </a:pPr>
                      <a:r>
                        <a:rPr lang="en-US" sz="1400" b="0" i="0" u="none" strike="noStrike" kern="1200">
                          <a:solidFill>
                            <a:srgbClr val="000000"/>
                          </a:solidFill>
                          <a:effectLst/>
                          <a:latin typeface="Calibri"/>
                          <a:ea typeface="+mn-ea"/>
                          <a:cs typeface="+mn-cs"/>
                        </a:rPr>
                        <a:t>Revamping crosswalks along roadways</a:t>
                      </a:r>
                    </a:p>
                  </a:txBody>
                  <a:tcPr marL="7620" marR="7620" marT="7620" anchor="ctr"/>
                </a:tc>
                <a:extLst>
                  <a:ext uri="{0D108BD9-81ED-4DB2-BD59-A6C34878D82A}">
                    <a16:rowId xmlns:a16="http://schemas.microsoft.com/office/drawing/2014/main" val="121273210"/>
                  </a:ext>
                </a:extLst>
              </a:tr>
              <a:tr h="657156">
                <a:tc>
                  <a:txBody>
                    <a:bodyPr/>
                    <a:lstStyle/>
                    <a:p>
                      <a:r>
                        <a:rPr lang="en-US"/>
                        <a:t>Transit (Bus or Rail) </a:t>
                      </a:r>
                    </a:p>
                  </a:txBody>
                  <a:tcPr/>
                </a:tc>
                <a:tc>
                  <a:txBody>
                    <a:bodyPr/>
                    <a:lstStyle/>
                    <a:p>
                      <a:pPr marL="290195" indent="-236220"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a:ea typeface="+mn-ea"/>
                          <a:cs typeface="+mn-cs"/>
                        </a:rPr>
                        <a:t>Increase safety and security by installing security cameras and working with law enforcement</a:t>
                      </a:r>
                    </a:p>
                    <a:p>
                      <a:pPr marL="290195" lvl="0" indent="-236220" algn="l">
                        <a:buFont typeface="Arial" panose="020B0604020202020204" pitchFamily="34" charset="0"/>
                        <a:buChar char="•"/>
                      </a:pPr>
                      <a:r>
                        <a:rPr lang="en-US" sz="1400" b="0" i="0" u="none" strike="noStrike" kern="1200">
                          <a:solidFill>
                            <a:srgbClr val="000000"/>
                          </a:solidFill>
                          <a:effectLst/>
                          <a:latin typeface="Calibri"/>
                          <a:ea typeface="+mn-ea"/>
                          <a:cs typeface="+mn-cs"/>
                        </a:rPr>
                        <a:t>Increase police presence in areas that have transit</a:t>
                      </a:r>
                    </a:p>
                  </a:txBody>
                  <a:tcPr/>
                </a:tc>
                <a:extLst>
                  <a:ext uri="{0D108BD9-81ED-4DB2-BD59-A6C34878D82A}">
                    <a16:rowId xmlns:a16="http://schemas.microsoft.com/office/drawing/2014/main" val="2069994419"/>
                  </a:ext>
                </a:extLst>
              </a:tr>
              <a:tr h="657156">
                <a:tc>
                  <a:txBody>
                    <a:bodyPr/>
                    <a:lstStyle/>
                    <a:p>
                      <a:r>
                        <a:rPr lang="en-US"/>
                        <a:t>Other Mobility</a:t>
                      </a:r>
                    </a:p>
                  </a:txBody>
                  <a:tcPr/>
                </a:tc>
                <a:tc>
                  <a:txBody>
                    <a:bodyPr/>
                    <a:lstStyle/>
                    <a:p>
                      <a:pPr marL="344170" marR="0" lvl="0" indent="-225425" algn="l" rtl="0" eaLnBrk="1" fontAlgn="auto" latinLnBrk="0" hangingPunct="1">
                        <a:lnSpc>
                          <a:spcPct val="100000"/>
                        </a:lnSpc>
                        <a:spcBef>
                          <a:spcPts val="0"/>
                        </a:spcBef>
                        <a:spcAft>
                          <a:spcPts val="0"/>
                        </a:spcAft>
                        <a:buClrTx/>
                        <a:buSzTx/>
                        <a:buFont typeface="Arial" panose="020B0604020202020204" pitchFamily="34" charset="0"/>
                        <a:buChar char="•"/>
                      </a:pPr>
                      <a:r>
                        <a:rPr lang="en-US" sz="1400" b="0" i="0" u="none" strike="noStrike" kern="1200">
                          <a:solidFill>
                            <a:srgbClr val="000000"/>
                          </a:solidFill>
                          <a:effectLst/>
                          <a:latin typeface="Calibri"/>
                          <a:ea typeface="+mn-ea"/>
                          <a:cs typeface="+mn-cs"/>
                        </a:rPr>
                        <a:t>Opportunities for electric buses and express lanes for electric vehicles</a:t>
                      </a:r>
                    </a:p>
                    <a:p>
                      <a:pPr marL="344488"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rgbClr val="000000"/>
                          </a:solidFill>
                          <a:effectLst/>
                          <a:latin typeface="Calibri"/>
                          <a:ea typeface="+mn-ea"/>
                          <a:cs typeface="+mn-cs"/>
                        </a:rPr>
                        <a:t>Connect communities through parks, green and walkable space</a:t>
                      </a:r>
                      <a:endParaRPr lang="en-US">
                        <a:latin typeface="Calibri"/>
                      </a:endParaRPr>
                    </a:p>
                  </a:txBody>
                  <a:tcPr/>
                </a:tc>
                <a:extLst>
                  <a:ext uri="{0D108BD9-81ED-4DB2-BD59-A6C34878D82A}">
                    <a16:rowId xmlns:a16="http://schemas.microsoft.com/office/drawing/2014/main" val="3097938928"/>
                  </a:ext>
                </a:extLst>
              </a:tr>
              <a:tr h="664458">
                <a:tc>
                  <a:txBody>
                    <a:bodyPr/>
                    <a:lstStyle/>
                    <a:p>
                      <a:r>
                        <a:rPr lang="en-US"/>
                        <a:t>Community Programs</a:t>
                      </a:r>
                    </a:p>
                  </a:txBody>
                  <a:tcPr/>
                </a:tc>
                <a:tc>
                  <a:txBody>
                    <a:bodyPr/>
                    <a:lstStyle/>
                    <a:p>
                      <a:pPr marL="34417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rgbClr val="000000"/>
                          </a:solidFill>
                          <a:effectLst/>
                          <a:latin typeface="Calibri"/>
                          <a:ea typeface="+mn-ea"/>
                          <a:cs typeface="+mn-cs"/>
                        </a:rPr>
                        <a:t>Incentivize businesses to promote telecommuting</a:t>
                      </a:r>
                    </a:p>
                    <a:p>
                      <a:pPr marL="344170" marR="0" lvl="0" indent="-225425" algn="l">
                        <a:lnSpc>
                          <a:spcPct val="100000"/>
                        </a:lnSpc>
                        <a:spcBef>
                          <a:spcPts val="0"/>
                        </a:spcBef>
                        <a:spcAft>
                          <a:spcPts val="0"/>
                        </a:spcAft>
                        <a:buClrTx/>
                        <a:buSzTx/>
                        <a:buFont typeface="Arial" panose="020B0604020202020204" pitchFamily="34" charset="0"/>
                        <a:buChar char="•"/>
                      </a:pPr>
                      <a:r>
                        <a:rPr lang="en-US" sz="1400" b="0" i="0" u="none" strike="noStrike" kern="1200">
                          <a:solidFill>
                            <a:srgbClr val="000000"/>
                          </a:solidFill>
                          <a:effectLst/>
                          <a:latin typeface="Calibri"/>
                          <a:ea typeface="+mn-ea"/>
                          <a:cs typeface="+mn-cs"/>
                        </a:rPr>
                        <a:t>Work with LA Metro to create ambassador programs in cities along the corridor </a:t>
                      </a:r>
                    </a:p>
                    <a:p>
                      <a:pPr marL="344170" marR="0" lvl="0" indent="-225425" algn="l">
                        <a:lnSpc>
                          <a:spcPct val="100000"/>
                        </a:lnSpc>
                        <a:spcBef>
                          <a:spcPts val="0"/>
                        </a:spcBef>
                        <a:spcAft>
                          <a:spcPts val="0"/>
                        </a:spcAft>
                        <a:buClrTx/>
                        <a:buSzTx/>
                        <a:buFont typeface="Arial" panose="020B0604020202020204" pitchFamily="34" charset="0"/>
                        <a:buChar char="•"/>
                      </a:pPr>
                      <a:endParaRPr lang="en-US" sz="1400" b="0" i="0" u="none" strike="noStrike" kern="1200">
                        <a:solidFill>
                          <a:srgbClr val="000000"/>
                        </a:solidFill>
                        <a:effectLst/>
                        <a:latin typeface="Calibri"/>
                        <a:ea typeface="+mn-ea"/>
                        <a:cs typeface="+mn-cs"/>
                      </a:endParaRPr>
                    </a:p>
                  </a:txBody>
                  <a:tcPr marL="7620" marR="7620" marT="7620" anchor="ctr"/>
                </a:tc>
                <a:extLst>
                  <a:ext uri="{0D108BD9-81ED-4DB2-BD59-A6C34878D82A}">
                    <a16:rowId xmlns:a16="http://schemas.microsoft.com/office/drawing/2014/main" val="4238112806"/>
                  </a:ext>
                </a:extLst>
              </a:tr>
              <a:tr h="825096">
                <a:tc>
                  <a:txBody>
                    <a:bodyPr/>
                    <a:lstStyle/>
                    <a:p>
                      <a:r>
                        <a:rPr lang="en-US"/>
                        <a:t>General Comments</a:t>
                      </a:r>
                    </a:p>
                  </a:txBody>
                  <a:tcPr/>
                </a:tc>
                <a:tc>
                  <a:txBody>
                    <a:bodyPr/>
                    <a:lstStyle/>
                    <a:p>
                      <a:pPr marL="344170" indent="-225425" algn="l" fontAlgn="b">
                        <a:buFont typeface="Arial" panose="020B0604020202020204" pitchFamily="34" charset="0"/>
                        <a:buChar char="•"/>
                      </a:pPr>
                      <a:r>
                        <a:rPr lang="en-US" sz="1400" b="0" i="0" u="none" strike="noStrike" kern="1200">
                          <a:solidFill>
                            <a:srgbClr val="000000"/>
                          </a:solidFill>
                          <a:effectLst/>
                          <a:latin typeface="Calibri"/>
                          <a:ea typeface="+mn-ea"/>
                          <a:cs typeface="+mn-cs"/>
                        </a:rPr>
                        <a:t>Address air quality issues and particulate matter from storage container lots</a:t>
                      </a:r>
                    </a:p>
                    <a:p>
                      <a:pPr marL="344170" lvl="0" indent="-225425" algn="l">
                        <a:buFont typeface="Arial" panose="020B0604020202020204" pitchFamily="34" charset="0"/>
                        <a:buChar char="•"/>
                      </a:pPr>
                      <a:r>
                        <a:rPr lang="en-US" sz="1400" b="0" i="0" u="none" strike="noStrike" kern="1200">
                          <a:solidFill>
                            <a:srgbClr val="000000"/>
                          </a:solidFill>
                          <a:effectLst/>
                          <a:latin typeface="Calibri"/>
                          <a:ea typeface="+mn-ea"/>
                          <a:cs typeface="+mn-cs"/>
                        </a:rPr>
                        <a:t>Increase HVAC units in schools </a:t>
                      </a:r>
                    </a:p>
                    <a:p>
                      <a:pPr marL="344488" indent="-225425" algn="l" fontAlgn="b">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Identify industrial facilities that house many trucks that need to transition to Zero-Emissions</a:t>
                      </a:r>
                      <a:br>
                        <a:rPr lang="en-US" sz="1100" b="0" i="0" u="none" strike="noStrike">
                          <a:solidFill>
                            <a:srgbClr val="000000"/>
                          </a:solidFill>
                          <a:effectLst/>
                          <a:latin typeface="Calibri" panose="020F0502020204030204" pitchFamily="34" charset="0"/>
                        </a:rPr>
                      </a:br>
                      <a:endParaRPr lang="en-US" sz="1100" b="0" i="0" u="none" strike="noStrike">
                        <a:solidFill>
                          <a:srgbClr val="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2835283463"/>
                  </a:ext>
                </a:extLst>
              </a:tr>
            </a:tbl>
          </a:graphicData>
        </a:graphic>
      </p:graphicFrame>
      <p:pic>
        <p:nvPicPr>
          <p:cNvPr id="12" name="Picture 11">
            <a:extLst>
              <a:ext uri="{FF2B5EF4-FFF2-40B4-BE49-F238E27FC236}">
                <a16:creationId xmlns:a16="http://schemas.microsoft.com/office/drawing/2014/main" id="{D9344B7F-FA5F-4C62-8BC2-879A0A2CA3F8}"/>
              </a:ext>
            </a:extLst>
          </p:cNvPr>
          <p:cNvPicPr>
            <a:picLocks noChangeAspect="1"/>
          </p:cNvPicPr>
          <p:nvPr/>
        </p:nvPicPr>
        <p:blipFill rotWithShape="1">
          <a:blip r:embed="rId3"/>
          <a:srcRect l="924" t="10944" r="93538" b="16012"/>
          <a:stretch/>
        </p:blipFill>
        <p:spPr>
          <a:xfrm>
            <a:off x="2598435" y="1832537"/>
            <a:ext cx="489531" cy="569894"/>
          </a:xfrm>
          <a:prstGeom prst="rect">
            <a:avLst/>
          </a:prstGeom>
        </p:spPr>
      </p:pic>
      <p:pic>
        <p:nvPicPr>
          <p:cNvPr id="14" name="Picture 13">
            <a:extLst>
              <a:ext uri="{FF2B5EF4-FFF2-40B4-BE49-F238E27FC236}">
                <a16:creationId xmlns:a16="http://schemas.microsoft.com/office/drawing/2014/main" id="{C886844F-B633-4A9F-9834-FAC2950AFAB4}"/>
              </a:ext>
            </a:extLst>
          </p:cNvPr>
          <p:cNvPicPr>
            <a:picLocks noChangeAspect="1"/>
          </p:cNvPicPr>
          <p:nvPr/>
        </p:nvPicPr>
        <p:blipFill rotWithShape="1">
          <a:blip r:embed="rId3"/>
          <a:srcRect l="19964" t="9737" r="74498" b="17219"/>
          <a:stretch/>
        </p:blipFill>
        <p:spPr>
          <a:xfrm>
            <a:off x="2598434" y="2509926"/>
            <a:ext cx="489531" cy="569894"/>
          </a:xfrm>
          <a:prstGeom prst="rect">
            <a:avLst/>
          </a:prstGeom>
        </p:spPr>
      </p:pic>
      <p:pic>
        <p:nvPicPr>
          <p:cNvPr id="15" name="Picture 14">
            <a:extLst>
              <a:ext uri="{FF2B5EF4-FFF2-40B4-BE49-F238E27FC236}">
                <a16:creationId xmlns:a16="http://schemas.microsoft.com/office/drawing/2014/main" id="{201A8576-2C4B-4624-903C-F00EE47EEF80}"/>
              </a:ext>
            </a:extLst>
          </p:cNvPr>
          <p:cNvPicPr>
            <a:picLocks noChangeAspect="1"/>
          </p:cNvPicPr>
          <p:nvPr/>
        </p:nvPicPr>
        <p:blipFill rotWithShape="1">
          <a:blip r:embed="rId3"/>
          <a:srcRect l="38796" t="10944" r="55666" b="16012"/>
          <a:stretch/>
        </p:blipFill>
        <p:spPr>
          <a:xfrm>
            <a:off x="2598433" y="3197837"/>
            <a:ext cx="489531" cy="569894"/>
          </a:xfrm>
          <a:prstGeom prst="rect">
            <a:avLst/>
          </a:prstGeom>
        </p:spPr>
      </p:pic>
      <p:pic>
        <p:nvPicPr>
          <p:cNvPr id="16" name="Picture 15">
            <a:extLst>
              <a:ext uri="{FF2B5EF4-FFF2-40B4-BE49-F238E27FC236}">
                <a16:creationId xmlns:a16="http://schemas.microsoft.com/office/drawing/2014/main" id="{67E1FCA9-2721-4A0C-950B-43A2EBFFA89F}"/>
              </a:ext>
            </a:extLst>
          </p:cNvPr>
          <p:cNvPicPr>
            <a:picLocks noChangeAspect="1"/>
          </p:cNvPicPr>
          <p:nvPr/>
        </p:nvPicPr>
        <p:blipFill rotWithShape="1">
          <a:blip r:embed="rId3"/>
          <a:srcRect l="57745" t="10944" r="36717" b="16012"/>
          <a:stretch/>
        </p:blipFill>
        <p:spPr>
          <a:xfrm>
            <a:off x="2598432" y="3884959"/>
            <a:ext cx="489531" cy="569894"/>
          </a:xfrm>
          <a:prstGeom prst="rect">
            <a:avLst/>
          </a:prstGeom>
        </p:spPr>
      </p:pic>
      <p:pic>
        <p:nvPicPr>
          <p:cNvPr id="18" name="Picture 17">
            <a:extLst>
              <a:ext uri="{FF2B5EF4-FFF2-40B4-BE49-F238E27FC236}">
                <a16:creationId xmlns:a16="http://schemas.microsoft.com/office/drawing/2014/main" id="{7D45018F-8DC7-482C-BD88-7BBFD3A4929B}"/>
              </a:ext>
            </a:extLst>
          </p:cNvPr>
          <p:cNvPicPr>
            <a:picLocks noChangeAspect="1"/>
          </p:cNvPicPr>
          <p:nvPr/>
        </p:nvPicPr>
        <p:blipFill rotWithShape="1">
          <a:blip r:embed="rId3"/>
          <a:srcRect l="93219" t="10944" r="1243" b="16012"/>
          <a:stretch/>
        </p:blipFill>
        <p:spPr>
          <a:xfrm>
            <a:off x="2598431" y="4566740"/>
            <a:ext cx="489531" cy="569894"/>
          </a:xfrm>
          <a:prstGeom prst="rect">
            <a:avLst/>
          </a:prstGeom>
        </p:spPr>
      </p:pic>
      <p:pic>
        <p:nvPicPr>
          <p:cNvPr id="20" name="Picture 19">
            <a:extLst>
              <a:ext uri="{FF2B5EF4-FFF2-40B4-BE49-F238E27FC236}">
                <a16:creationId xmlns:a16="http://schemas.microsoft.com/office/drawing/2014/main" id="{A1F6E546-9814-4EE5-809E-85DAE2ABF8F1}"/>
              </a:ext>
            </a:extLst>
          </p:cNvPr>
          <p:cNvPicPr>
            <a:picLocks noChangeAspect="1"/>
          </p:cNvPicPr>
          <p:nvPr/>
        </p:nvPicPr>
        <p:blipFill rotWithShape="1">
          <a:blip r:embed="rId3"/>
          <a:srcRect l="76811" t="10944" r="17651" b="16012"/>
          <a:stretch/>
        </p:blipFill>
        <p:spPr>
          <a:xfrm>
            <a:off x="2598430" y="5950655"/>
            <a:ext cx="489531" cy="569894"/>
          </a:xfrm>
          <a:prstGeom prst="rect">
            <a:avLst/>
          </a:prstGeom>
        </p:spPr>
      </p:pic>
      <p:pic>
        <p:nvPicPr>
          <p:cNvPr id="22" name="Picture 21" descr="Logo&#10;&#10;Description automatically generated">
            <a:extLst>
              <a:ext uri="{FF2B5EF4-FFF2-40B4-BE49-F238E27FC236}">
                <a16:creationId xmlns:a16="http://schemas.microsoft.com/office/drawing/2014/main" id="{FE97F57E-082C-4B57-B07F-4F787E357DD2}"/>
              </a:ext>
            </a:extLst>
          </p:cNvPr>
          <p:cNvPicPr>
            <a:picLocks noChangeAspect="1"/>
          </p:cNvPicPr>
          <p:nvPr/>
        </p:nvPicPr>
        <p:blipFill rotWithShape="1">
          <a:blip r:embed="rId4"/>
          <a:srcRect l="24209" r="25619" b="47115"/>
          <a:stretch/>
        </p:blipFill>
        <p:spPr>
          <a:xfrm>
            <a:off x="2562660" y="5259427"/>
            <a:ext cx="573781" cy="537105"/>
          </a:xfrm>
          <a:prstGeom prst="rect">
            <a:avLst/>
          </a:prstGeom>
        </p:spPr>
      </p:pic>
      <p:sp>
        <p:nvSpPr>
          <p:cNvPr id="2" name="TextBox 1">
            <a:extLst>
              <a:ext uri="{FF2B5EF4-FFF2-40B4-BE49-F238E27FC236}">
                <a16:creationId xmlns:a16="http://schemas.microsoft.com/office/drawing/2014/main" id="{34F3EB33-FC1D-D713-0823-061F1FE70B31}"/>
              </a:ext>
            </a:extLst>
          </p:cNvPr>
          <p:cNvSpPr txBox="1"/>
          <p:nvPr/>
        </p:nvSpPr>
        <p:spPr>
          <a:xfrm>
            <a:off x="8026400" y="6578989"/>
            <a:ext cx="3679824" cy="261610"/>
          </a:xfrm>
          <a:prstGeom prst="rect">
            <a:avLst/>
          </a:prstGeom>
          <a:noFill/>
        </p:spPr>
        <p:txBody>
          <a:bodyPr wrap="square" rtlCol="0">
            <a:spAutoFit/>
          </a:bodyPr>
          <a:lstStyle/>
          <a:p>
            <a:pPr algn="r"/>
            <a:r>
              <a:rPr lang="en-US" sz="1100" i="1">
                <a:solidFill>
                  <a:srgbClr val="000000"/>
                </a:solidFill>
                <a:latin typeface="Calibri" panose="020F0502020204030204" pitchFamily="34" charset="0"/>
              </a:rPr>
              <a:t>Public Workshops were held on 8/30 and 9/17/22</a:t>
            </a:r>
          </a:p>
        </p:txBody>
      </p:sp>
    </p:spTree>
    <p:extLst>
      <p:ext uri="{BB962C8B-B14F-4D97-AF65-F5344CB8AC3E}">
        <p14:creationId xmlns:p14="http://schemas.microsoft.com/office/powerpoint/2010/main" val="1767312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072C41-463D-E94F-AA9F-3955403FCA1A}"/>
              </a:ext>
            </a:extLst>
          </p:cNvPr>
          <p:cNvSpPr>
            <a:spLocks noGrp="1"/>
          </p:cNvSpPr>
          <p:nvPr>
            <p:ph type="sldNum" sz="quarter" idx="10"/>
          </p:nvPr>
        </p:nvSpPr>
        <p:spPr>
          <a:xfrm>
            <a:off x="9455426"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3E9BBE-A3CA-7C4A-93AB-DC471097F8C2}"/>
              </a:ext>
            </a:extLst>
          </p:cNvPr>
          <p:cNvSpPr txBox="1"/>
          <p:nvPr/>
        </p:nvSpPr>
        <p:spPr>
          <a:xfrm>
            <a:off x="1364974" y="644055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Title 1">
            <a:extLst>
              <a:ext uri="{FF2B5EF4-FFF2-40B4-BE49-F238E27FC236}">
                <a16:creationId xmlns:a16="http://schemas.microsoft.com/office/drawing/2014/main" id="{4F2CF777-3C9F-4803-9A0E-759C6959A0A4}"/>
              </a:ext>
            </a:extLst>
          </p:cNvPr>
          <p:cNvSpPr>
            <a:spLocks noGrp="1"/>
          </p:cNvSpPr>
          <p:nvPr>
            <p:ph type="title"/>
          </p:nvPr>
        </p:nvSpPr>
        <p:spPr>
          <a:xfrm>
            <a:off x="457200" y="146611"/>
            <a:ext cx="10375701" cy="685604"/>
          </a:xfrm>
        </p:spPr>
        <p:txBody>
          <a:bodyPr>
            <a:normAutofit/>
          </a:bodyPr>
          <a:lstStyle/>
          <a:p>
            <a:r>
              <a:rPr lang="en-US" sz="2800"/>
              <a:t>What We Are Hearing So Far – Equity Working Group </a:t>
            </a:r>
            <a:endParaRPr lang="en-US" sz="2800" b="1">
              <a:solidFill>
                <a:schemeClr val="bg1"/>
              </a:solidFill>
              <a:latin typeface="+mn-lt"/>
              <a:ea typeface="+mn-ea"/>
              <a:cs typeface="Calibri" panose="020F0502020204030204"/>
            </a:endParaRPr>
          </a:p>
        </p:txBody>
      </p:sp>
      <p:graphicFrame>
        <p:nvGraphicFramePr>
          <p:cNvPr id="28" name="Table 28">
            <a:extLst>
              <a:ext uri="{FF2B5EF4-FFF2-40B4-BE49-F238E27FC236}">
                <a16:creationId xmlns:a16="http://schemas.microsoft.com/office/drawing/2014/main" id="{3B1EA484-7A9D-4FFB-D39A-C50E5022FC8B}"/>
              </a:ext>
            </a:extLst>
          </p:cNvPr>
          <p:cNvGraphicFramePr>
            <a:graphicFrameLocks noGrp="1"/>
          </p:cNvGraphicFramePr>
          <p:nvPr/>
        </p:nvGraphicFramePr>
        <p:xfrm>
          <a:off x="371475" y="1042116"/>
          <a:ext cx="11334749" cy="5534346"/>
        </p:xfrm>
        <a:graphic>
          <a:graphicData uri="http://schemas.openxmlformats.org/drawingml/2006/table">
            <a:tbl>
              <a:tblPr firstRow="1" bandRow="1">
                <a:tableStyleId>{5C22544A-7EE6-4342-B048-85BDC9FD1C3A}</a:tableStyleId>
              </a:tblPr>
              <a:tblGrid>
                <a:gridCol w="2876550">
                  <a:extLst>
                    <a:ext uri="{9D8B030D-6E8A-4147-A177-3AD203B41FA5}">
                      <a16:colId xmlns:a16="http://schemas.microsoft.com/office/drawing/2014/main" val="1484987123"/>
                    </a:ext>
                  </a:extLst>
                </a:gridCol>
                <a:gridCol w="8458199">
                  <a:extLst>
                    <a:ext uri="{9D8B030D-6E8A-4147-A177-3AD203B41FA5}">
                      <a16:colId xmlns:a16="http://schemas.microsoft.com/office/drawing/2014/main" val="1020471137"/>
                    </a:ext>
                  </a:extLst>
                </a:gridCol>
              </a:tblGrid>
              <a:tr h="733746">
                <a:tc>
                  <a:txBody>
                    <a:bodyPr/>
                    <a:lstStyle/>
                    <a:p>
                      <a:r>
                        <a:rPr lang="en-US"/>
                        <a:t>Category</a:t>
                      </a:r>
                    </a:p>
                  </a:txBody>
                  <a:tcPr anchor="ctr"/>
                </a:tc>
                <a:tc>
                  <a:txBody>
                    <a:bodyPr/>
                    <a:lstStyle/>
                    <a:p>
                      <a:r>
                        <a:rPr lang="en-US"/>
                        <a:t>Suggested Projects &amp; Programs – Some Key Highlights</a:t>
                      </a:r>
                    </a:p>
                  </a:txBody>
                  <a:tcPr anchor="ctr"/>
                </a:tc>
                <a:extLst>
                  <a:ext uri="{0D108BD9-81ED-4DB2-BD59-A6C34878D82A}">
                    <a16:rowId xmlns:a16="http://schemas.microsoft.com/office/drawing/2014/main" val="2496907862"/>
                  </a:ext>
                </a:extLst>
              </a:tr>
              <a:tr h="685800">
                <a:tc>
                  <a:txBody>
                    <a:bodyPr/>
                    <a:lstStyle/>
                    <a:p>
                      <a:r>
                        <a:rPr lang="en-US"/>
                        <a:t>Bicycle</a:t>
                      </a:r>
                    </a:p>
                  </a:txBody>
                  <a:tcPr/>
                </a:tc>
                <a:tc>
                  <a:txBody>
                    <a:bodyPr/>
                    <a:lstStyle/>
                    <a:p>
                      <a:pPr marL="344488" indent="-225425"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Add dedicated bike lanes to protect bicyclists from vehicular traffic</a:t>
                      </a:r>
                    </a:p>
                  </a:txBody>
                  <a:tcPr marL="7620" marR="7620" marT="7620" anchor="ctr"/>
                </a:tc>
                <a:extLst>
                  <a:ext uri="{0D108BD9-81ED-4DB2-BD59-A6C34878D82A}">
                    <a16:rowId xmlns:a16="http://schemas.microsoft.com/office/drawing/2014/main" val="2159692655"/>
                  </a:ext>
                </a:extLst>
              </a:tr>
              <a:tr h="685800">
                <a:tc>
                  <a:txBody>
                    <a:bodyPr/>
                    <a:lstStyle/>
                    <a:p>
                      <a:r>
                        <a:rPr lang="en-US"/>
                        <a:t>Pedestrians</a:t>
                      </a:r>
                    </a:p>
                  </a:txBody>
                  <a:tcPr/>
                </a:tc>
                <a:tc>
                  <a:txBody>
                    <a:bodyPr/>
                    <a:lstStyle/>
                    <a:p>
                      <a:pPr marL="344488" indent="-225425"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Safe pathways to transit centers and hubs</a:t>
                      </a:r>
                    </a:p>
                    <a:p>
                      <a:pPr marL="344488" indent="-225425"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Add lighting, landscaping and safe access to the Los Angeles River</a:t>
                      </a:r>
                    </a:p>
                  </a:txBody>
                  <a:tcPr marL="7620" marR="7620" marT="7620" anchor="ctr"/>
                </a:tc>
                <a:extLst>
                  <a:ext uri="{0D108BD9-81ED-4DB2-BD59-A6C34878D82A}">
                    <a16:rowId xmlns:a16="http://schemas.microsoft.com/office/drawing/2014/main" val="2291886620"/>
                  </a:ext>
                </a:extLst>
              </a:tr>
              <a:tr h="685800">
                <a:tc>
                  <a:txBody>
                    <a:bodyPr/>
                    <a:lstStyle/>
                    <a:p>
                      <a:r>
                        <a:rPr lang="en-US"/>
                        <a:t>Roadway</a:t>
                      </a:r>
                    </a:p>
                  </a:txBody>
                  <a:tcPr/>
                </a:tc>
                <a:tc>
                  <a:txBody>
                    <a:bodyPr/>
                    <a:lstStyle/>
                    <a:p>
                      <a:pPr marL="344488" indent="-225425"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Convert an existing lane to create a zero-emissions truck lane on the freeway</a:t>
                      </a:r>
                    </a:p>
                    <a:p>
                      <a:pPr marL="344488" indent="-225425"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Apply traffic calming features to local streets (traffic lights, roundabout gardens)</a:t>
                      </a:r>
                    </a:p>
                  </a:txBody>
                  <a:tcPr marL="7620" marR="7620" marT="7620" anchor="ctr"/>
                </a:tc>
                <a:extLst>
                  <a:ext uri="{0D108BD9-81ED-4DB2-BD59-A6C34878D82A}">
                    <a16:rowId xmlns:a16="http://schemas.microsoft.com/office/drawing/2014/main" val="121273210"/>
                  </a:ext>
                </a:extLst>
              </a:tr>
              <a:tr h="685800">
                <a:tc>
                  <a:txBody>
                    <a:bodyPr/>
                    <a:lstStyle/>
                    <a:p>
                      <a:r>
                        <a:rPr lang="en-US"/>
                        <a:t>Transit (Bus or Rail) </a:t>
                      </a:r>
                    </a:p>
                  </a:txBody>
                  <a:tcPr/>
                </a:tc>
                <a:tc>
                  <a:txBody>
                    <a:bodyPr/>
                    <a:lstStyle/>
                    <a:p>
                      <a:pPr marL="290513" indent="-236538"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Provide more express bus and rapid transit to make transit more competitive to the automobile</a:t>
                      </a:r>
                    </a:p>
                    <a:p>
                      <a:pPr marL="290513" indent="-236538"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Shuttle services targeted towards differently abled community populations</a:t>
                      </a:r>
                    </a:p>
                  </a:txBody>
                  <a:tcPr/>
                </a:tc>
                <a:extLst>
                  <a:ext uri="{0D108BD9-81ED-4DB2-BD59-A6C34878D82A}">
                    <a16:rowId xmlns:a16="http://schemas.microsoft.com/office/drawing/2014/main" val="2069994419"/>
                  </a:ext>
                </a:extLst>
              </a:tr>
              <a:tr h="685800">
                <a:tc>
                  <a:txBody>
                    <a:bodyPr/>
                    <a:lstStyle/>
                    <a:p>
                      <a:r>
                        <a:rPr lang="en-US"/>
                        <a:t>Other Mobility</a:t>
                      </a:r>
                    </a:p>
                  </a:txBody>
                  <a:tcPr/>
                </a:tc>
                <a:tc>
                  <a:txBody>
                    <a:bodyPr/>
                    <a:lstStyle/>
                    <a:p>
                      <a:pPr marL="27432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rgbClr val="000000"/>
                          </a:solidFill>
                          <a:effectLst/>
                          <a:latin typeface="Calibri" panose="020F0502020204030204" pitchFamily="34" charset="0"/>
                          <a:ea typeface="+mn-ea"/>
                          <a:cs typeface="+mn-cs"/>
                        </a:rPr>
                        <a:t>Provide access to reasonably priced fresh produce and healthy food</a:t>
                      </a:r>
                    </a:p>
                    <a:p>
                      <a:pPr marL="274320"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rgbClr val="000000"/>
                          </a:solidFill>
                          <a:effectLst/>
                          <a:latin typeface="Calibri" panose="020F0502020204030204" pitchFamily="34" charset="0"/>
                          <a:ea typeface="+mn-ea"/>
                          <a:cs typeface="+mn-cs"/>
                        </a:rPr>
                        <a:t>Measures to facilitate the use of freight rail rather than trucks to reduce traffic on the freeway</a:t>
                      </a:r>
                    </a:p>
                  </a:txBody>
                  <a:tcPr/>
                </a:tc>
                <a:extLst>
                  <a:ext uri="{0D108BD9-81ED-4DB2-BD59-A6C34878D82A}">
                    <a16:rowId xmlns:a16="http://schemas.microsoft.com/office/drawing/2014/main" val="3097938928"/>
                  </a:ext>
                </a:extLst>
              </a:tr>
              <a:tr h="685800">
                <a:tc>
                  <a:txBody>
                    <a:bodyPr/>
                    <a:lstStyle/>
                    <a:p>
                      <a:r>
                        <a:rPr lang="en-US"/>
                        <a:t>Community Programs</a:t>
                      </a:r>
                    </a:p>
                  </a:txBody>
                  <a:tcPr/>
                </a:tc>
                <a:tc>
                  <a:txBody>
                    <a:bodyPr/>
                    <a:lstStyle/>
                    <a:p>
                      <a:pPr marL="344488"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rgbClr val="000000"/>
                          </a:solidFill>
                          <a:effectLst/>
                          <a:latin typeface="Calibri" panose="020F0502020204030204" pitchFamily="34" charset="0"/>
                          <a:ea typeface="+mn-ea"/>
                          <a:cs typeface="+mn-cs"/>
                        </a:rPr>
                        <a:t>Provide workforce development for greener jobs</a:t>
                      </a:r>
                    </a:p>
                    <a:p>
                      <a:pPr marL="344488"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rgbClr val="000000"/>
                          </a:solidFill>
                          <a:effectLst/>
                          <a:latin typeface="Calibri" panose="020F0502020204030204" pitchFamily="34" charset="0"/>
                          <a:ea typeface="+mn-ea"/>
                          <a:cs typeface="+mn-cs"/>
                        </a:rPr>
                        <a:t>Air filters and clean air systems for schools </a:t>
                      </a:r>
                    </a:p>
                  </a:txBody>
                  <a:tcPr marL="7620" marR="7620" marT="7620" anchor="ctr"/>
                </a:tc>
                <a:extLst>
                  <a:ext uri="{0D108BD9-81ED-4DB2-BD59-A6C34878D82A}">
                    <a16:rowId xmlns:a16="http://schemas.microsoft.com/office/drawing/2014/main" val="1033560868"/>
                  </a:ext>
                </a:extLst>
              </a:tr>
              <a:tr h="685800">
                <a:tc>
                  <a:txBody>
                    <a:bodyPr/>
                    <a:lstStyle/>
                    <a:p>
                      <a:r>
                        <a:rPr lang="en-US"/>
                        <a:t>General Comments</a:t>
                      </a:r>
                    </a:p>
                  </a:txBody>
                  <a:tcPr/>
                </a:tc>
                <a:tc>
                  <a:txBody>
                    <a:bodyPr/>
                    <a:lstStyle/>
                    <a:p>
                      <a:pPr marL="344488"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rgbClr val="000000"/>
                          </a:solidFill>
                          <a:effectLst/>
                          <a:latin typeface="Calibri" panose="020F0502020204030204" pitchFamily="34" charset="0"/>
                          <a:ea typeface="+mn-ea"/>
                          <a:cs typeface="+mn-cs"/>
                        </a:rPr>
                        <a:t>Plant trees to provide more tree canopy.  Plant drought-tolerant vegetation.</a:t>
                      </a:r>
                      <a:endParaRPr lang="en-US" sz="1100" b="0" i="0" u="none" strike="noStrike">
                        <a:solidFill>
                          <a:srgbClr val="000000"/>
                        </a:solidFill>
                        <a:effectLst/>
                        <a:latin typeface="Calibri" panose="020F0502020204030204" pitchFamily="34" charset="0"/>
                      </a:endParaRPr>
                    </a:p>
                  </a:txBody>
                  <a:tcPr marL="7620" marR="7620" marT="7620" anchor="ctr"/>
                </a:tc>
                <a:extLst>
                  <a:ext uri="{0D108BD9-81ED-4DB2-BD59-A6C34878D82A}">
                    <a16:rowId xmlns:a16="http://schemas.microsoft.com/office/drawing/2014/main" val="2835283463"/>
                  </a:ext>
                </a:extLst>
              </a:tr>
            </a:tbl>
          </a:graphicData>
        </a:graphic>
      </p:graphicFrame>
      <p:pic>
        <p:nvPicPr>
          <p:cNvPr id="12" name="Picture 11">
            <a:extLst>
              <a:ext uri="{FF2B5EF4-FFF2-40B4-BE49-F238E27FC236}">
                <a16:creationId xmlns:a16="http://schemas.microsoft.com/office/drawing/2014/main" id="{C7325F00-66E8-48C1-A150-1CE2E40E7674}"/>
              </a:ext>
            </a:extLst>
          </p:cNvPr>
          <p:cNvPicPr>
            <a:picLocks noChangeAspect="1"/>
          </p:cNvPicPr>
          <p:nvPr/>
        </p:nvPicPr>
        <p:blipFill rotWithShape="1">
          <a:blip r:embed="rId3"/>
          <a:srcRect l="924" t="10944" r="93538" b="16012"/>
          <a:stretch/>
        </p:blipFill>
        <p:spPr>
          <a:xfrm>
            <a:off x="2598435" y="1832537"/>
            <a:ext cx="489531" cy="569894"/>
          </a:xfrm>
          <a:prstGeom prst="rect">
            <a:avLst/>
          </a:prstGeom>
        </p:spPr>
      </p:pic>
      <p:pic>
        <p:nvPicPr>
          <p:cNvPr id="15" name="Picture 14">
            <a:extLst>
              <a:ext uri="{FF2B5EF4-FFF2-40B4-BE49-F238E27FC236}">
                <a16:creationId xmlns:a16="http://schemas.microsoft.com/office/drawing/2014/main" id="{524A7F5C-FF6D-4156-94B8-4230019D4163}"/>
              </a:ext>
            </a:extLst>
          </p:cNvPr>
          <p:cNvPicPr>
            <a:picLocks noChangeAspect="1"/>
          </p:cNvPicPr>
          <p:nvPr/>
        </p:nvPicPr>
        <p:blipFill rotWithShape="1">
          <a:blip r:embed="rId3"/>
          <a:srcRect l="19964" t="9737" r="74498" b="17219"/>
          <a:stretch/>
        </p:blipFill>
        <p:spPr>
          <a:xfrm>
            <a:off x="2598434" y="2509926"/>
            <a:ext cx="489531" cy="569894"/>
          </a:xfrm>
          <a:prstGeom prst="rect">
            <a:avLst/>
          </a:prstGeom>
        </p:spPr>
      </p:pic>
      <p:pic>
        <p:nvPicPr>
          <p:cNvPr id="16" name="Picture 15">
            <a:extLst>
              <a:ext uri="{FF2B5EF4-FFF2-40B4-BE49-F238E27FC236}">
                <a16:creationId xmlns:a16="http://schemas.microsoft.com/office/drawing/2014/main" id="{9A7D6110-2166-4C79-946C-53A573D12F3A}"/>
              </a:ext>
            </a:extLst>
          </p:cNvPr>
          <p:cNvPicPr>
            <a:picLocks noChangeAspect="1"/>
          </p:cNvPicPr>
          <p:nvPr/>
        </p:nvPicPr>
        <p:blipFill rotWithShape="1">
          <a:blip r:embed="rId3"/>
          <a:srcRect l="38796" t="10944" r="55666" b="16012"/>
          <a:stretch/>
        </p:blipFill>
        <p:spPr>
          <a:xfrm>
            <a:off x="2598433" y="3197837"/>
            <a:ext cx="489531" cy="569894"/>
          </a:xfrm>
          <a:prstGeom prst="rect">
            <a:avLst/>
          </a:prstGeom>
        </p:spPr>
      </p:pic>
      <p:pic>
        <p:nvPicPr>
          <p:cNvPr id="18" name="Picture 17">
            <a:extLst>
              <a:ext uri="{FF2B5EF4-FFF2-40B4-BE49-F238E27FC236}">
                <a16:creationId xmlns:a16="http://schemas.microsoft.com/office/drawing/2014/main" id="{392886C0-E3EF-4F1B-A4EC-BFAAE6BD0C9A}"/>
              </a:ext>
            </a:extLst>
          </p:cNvPr>
          <p:cNvPicPr>
            <a:picLocks noChangeAspect="1"/>
          </p:cNvPicPr>
          <p:nvPr/>
        </p:nvPicPr>
        <p:blipFill rotWithShape="1">
          <a:blip r:embed="rId3"/>
          <a:srcRect l="57745" t="10944" r="36717" b="16012"/>
          <a:stretch/>
        </p:blipFill>
        <p:spPr>
          <a:xfrm>
            <a:off x="2598432" y="3884959"/>
            <a:ext cx="489531" cy="569894"/>
          </a:xfrm>
          <a:prstGeom prst="rect">
            <a:avLst/>
          </a:prstGeom>
        </p:spPr>
      </p:pic>
      <p:pic>
        <p:nvPicPr>
          <p:cNvPr id="20" name="Picture 19">
            <a:extLst>
              <a:ext uri="{FF2B5EF4-FFF2-40B4-BE49-F238E27FC236}">
                <a16:creationId xmlns:a16="http://schemas.microsoft.com/office/drawing/2014/main" id="{91CFD16F-A063-4E77-BE75-6B539BB32245}"/>
              </a:ext>
            </a:extLst>
          </p:cNvPr>
          <p:cNvPicPr>
            <a:picLocks noChangeAspect="1"/>
          </p:cNvPicPr>
          <p:nvPr/>
        </p:nvPicPr>
        <p:blipFill rotWithShape="1">
          <a:blip r:embed="rId3"/>
          <a:srcRect l="93219" t="10944" r="1243" b="16012"/>
          <a:stretch/>
        </p:blipFill>
        <p:spPr>
          <a:xfrm>
            <a:off x="2598431" y="4566740"/>
            <a:ext cx="489531" cy="569894"/>
          </a:xfrm>
          <a:prstGeom prst="rect">
            <a:avLst/>
          </a:prstGeom>
        </p:spPr>
      </p:pic>
      <p:pic>
        <p:nvPicPr>
          <p:cNvPr id="22" name="Picture 21">
            <a:extLst>
              <a:ext uri="{FF2B5EF4-FFF2-40B4-BE49-F238E27FC236}">
                <a16:creationId xmlns:a16="http://schemas.microsoft.com/office/drawing/2014/main" id="{5A549F88-31DE-43DD-A148-2F3AFE996A31}"/>
              </a:ext>
            </a:extLst>
          </p:cNvPr>
          <p:cNvPicPr>
            <a:picLocks noChangeAspect="1"/>
          </p:cNvPicPr>
          <p:nvPr/>
        </p:nvPicPr>
        <p:blipFill rotWithShape="1">
          <a:blip r:embed="rId3"/>
          <a:srcRect l="76811" t="10944" r="17651" b="16012"/>
          <a:stretch/>
        </p:blipFill>
        <p:spPr>
          <a:xfrm>
            <a:off x="2598430" y="5950655"/>
            <a:ext cx="489531" cy="569894"/>
          </a:xfrm>
          <a:prstGeom prst="rect">
            <a:avLst/>
          </a:prstGeom>
        </p:spPr>
      </p:pic>
      <p:pic>
        <p:nvPicPr>
          <p:cNvPr id="23" name="Picture 22" descr="Logo&#10;&#10;Description automatically generated">
            <a:extLst>
              <a:ext uri="{FF2B5EF4-FFF2-40B4-BE49-F238E27FC236}">
                <a16:creationId xmlns:a16="http://schemas.microsoft.com/office/drawing/2014/main" id="{D665E76E-FCE8-4948-9789-4A723201A2C2}"/>
              </a:ext>
            </a:extLst>
          </p:cNvPr>
          <p:cNvPicPr>
            <a:picLocks noChangeAspect="1"/>
          </p:cNvPicPr>
          <p:nvPr/>
        </p:nvPicPr>
        <p:blipFill rotWithShape="1">
          <a:blip r:embed="rId4"/>
          <a:srcRect l="24209" r="25619" b="47115"/>
          <a:stretch/>
        </p:blipFill>
        <p:spPr>
          <a:xfrm>
            <a:off x="2562660" y="5259427"/>
            <a:ext cx="573781" cy="537105"/>
          </a:xfrm>
          <a:prstGeom prst="rect">
            <a:avLst/>
          </a:prstGeom>
        </p:spPr>
      </p:pic>
      <p:sp>
        <p:nvSpPr>
          <p:cNvPr id="2" name="TextBox 1">
            <a:extLst>
              <a:ext uri="{FF2B5EF4-FFF2-40B4-BE49-F238E27FC236}">
                <a16:creationId xmlns:a16="http://schemas.microsoft.com/office/drawing/2014/main" id="{9B91438B-7CED-9F54-239E-37F08C024251}"/>
              </a:ext>
            </a:extLst>
          </p:cNvPr>
          <p:cNvSpPr txBox="1"/>
          <p:nvPr/>
        </p:nvSpPr>
        <p:spPr>
          <a:xfrm>
            <a:off x="8026400" y="6578989"/>
            <a:ext cx="3679824" cy="261610"/>
          </a:xfrm>
          <a:prstGeom prst="rect">
            <a:avLst/>
          </a:prstGeom>
          <a:noFill/>
        </p:spPr>
        <p:txBody>
          <a:bodyPr wrap="square" rtlCol="0">
            <a:spAutoFit/>
          </a:bodyPr>
          <a:lstStyle/>
          <a:p>
            <a:pPr algn="r"/>
            <a:r>
              <a:rPr lang="en-US" sz="1100" i="1">
                <a:solidFill>
                  <a:srgbClr val="000000"/>
                </a:solidFill>
                <a:latin typeface="Calibri" panose="020F0502020204030204" pitchFamily="34" charset="0"/>
              </a:rPr>
              <a:t>Equity Working Group #6 was held on 8/25/22. </a:t>
            </a:r>
          </a:p>
        </p:txBody>
      </p:sp>
    </p:spTree>
    <p:extLst>
      <p:ext uri="{BB962C8B-B14F-4D97-AF65-F5344CB8AC3E}">
        <p14:creationId xmlns:p14="http://schemas.microsoft.com/office/powerpoint/2010/main" val="479057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072C41-463D-E94F-AA9F-3955403FCA1A}"/>
              </a:ext>
            </a:extLst>
          </p:cNvPr>
          <p:cNvSpPr>
            <a:spLocks noGrp="1"/>
          </p:cNvSpPr>
          <p:nvPr>
            <p:ph type="sldNum" sz="quarter" idx="10"/>
          </p:nvPr>
        </p:nvSpPr>
        <p:spPr>
          <a:xfrm>
            <a:off x="9455426"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3E9BBE-A3CA-7C4A-93AB-DC471097F8C2}"/>
              </a:ext>
            </a:extLst>
          </p:cNvPr>
          <p:cNvSpPr txBox="1"/>
          <p:nvPr/>
        </p:nvSpPr>
        <p:spPr>
          <a:xfrm>
            <a:off x="1364974" y="644055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Title 1">
            <a:extLst>
              <a:ext uri="{FF2B5EF4-FFF2-40B4-BE49-F238E27FC236}">
                <a16:creationId xmlns:a16="http://schemas.microsoft.com/office/drawing/2014/main" id="{4F2CF777-3C9F-4803-9A0E-759C6959A0A4}"/>
              </a:ext>
            </a:extLst>
          </p:cNvPr>
          <p:cNvSpPr>
            <a:spLocks noGrp="1"/>
          </p:cNvSpPr>
          <p:nvPr>
            <p:ph type="title"/>
          </p:nvPr>
        </p:nvSpPr>
        <p:spPr>
          <a:xfrm>
            <a:off x="297584" y="138975"/>
            <a:ext cx="10375701" cy="685604"/>
          </a:xfrm>
        </p:spPr>
        <p:txBody>
          <a:bodyPr>
            <a:normAutofit/>
          </a:bodyPr>
          <a:lstStyle/>
          <a:p>
            <a:r>
              <a:rPr lang="en-US" sz="2800"/>
              <a:t>What We Are Hearing So Far – Interactive Mapping Comments </a:t>
            </a:r>
            <a:endParaRPr lang="en-US" sz="2800" b="1">
              <a:solidFill>
                <a:schemeClr val="bg1"/>
              </a:solidFill>
              <a:latin typeface="+mn-lt"/>
              <a:ea typeface="+mn-ea"/>
              <a:cs typeface="Calibri" panose="020F0502020204030204"/>
            </a:endParaRPr>
          </a:p>
        </p:txBody>
      </p:sp>
      <p:graphicFrame>
        <p:nvGraphicFramePr>
          <p:cNvPr id="28" name="Table 28">
            <a:extLst>
              <a:ext uri="{FF2B5EF4-FFF2-40B4-BE49-F238E27FC236}">
                <a16:creationId xmlns:a16="http://schemas.microsoft.com/office/drawing/2014/main" id="{3B1EA484-7A9D-4FFB-D39A-C50E5022FC8B}"/>
              </a:ext>
            </a:extLst>
          </p:cNvPr>
          <p:cNvGraphicFramePr>
            <a:graphicFrameLocks noGrp="1"/>
          </p:cNvGraphicFramePr>
          <p:nvPr/>
        </p:nvGraphicFramePr>
        <p:xfrm>
          <a:off x="297584" y="1060754"/>
          <a:ext cx="11334749" cy="5532120"/>
        </p:xfrm>
        <a:graphic>
          <a:graphicData uri="http://schemas.openxmlformats.org/drawingml/2006/table">
            <a:tbl>
              <a:tblPr firstRow="1" bandRow="1">
                <a:tableStyleId>{5C22544A-7EE6-4342-B048-85BDC9FD1C3A}</a:tableStyleId>
              </a:tblPr>
              <a:tblGrid>
                <a:gridCol w="2876550">
                  <a:extLst>
                    <a:ext uri="{9D8B030D-6E8A-4147-A177-3AD203B41FA5}">
                      <a16:colId xmlns:a16="http://schemas.microsoft.com/office/drawing/2014/main" val="1484987123"/>
                    </a:ext>
                  </a:extLst>
                </a:gridCol>
                <a:gridCol w="8458199">
                  <a:extLst>
                    <a:ext uri="{9D8B030D-6E8A-4147-A177-3AD203B41FA5}">
                      <a16:colId xmlns:a16="http://schemas.microsoft.com/office/drawing/2014/main" val="1020471137"/>
                    </a:ext>
                  </a:extLst>
                </a:gridCol>
              </a:tblGrid>
              <a:tr h="731520">
                <a:tc>
                  <a:txBody>
                    <a:bodyPr/>
                    <a:lstStyle/>
                    <a:p>
                      <a:r>
                        <a:rPr lang="en-US"/>
                        <a:t>Category</a:t>
                      </a:r>
                    </a:p>
                  </a:txBody>
                  <a:tcPr anchor="ctr"/>
                </a:tc>
                <a:tc>
                  <a:txBody>
                    <a:bodyPr/>
                    <a:lstStyle/>
                    <a:p>
                      <a:r>
                        <a:rPr lang="en-US"/>
                        <a:t>Suggested Projects &amp; Programs – Some Key Highlights</a:t>
                      </a:r>
                    </a:p>
                  </a:txBody>
                  <a:tcPr anchor="ctr"/>
                </a:tc>
                <a:extLst>
                  <a:ext uri="{0D108BD9-81ED-4DB2-BD59-A6C34878D82A}">
                    <a16:rowId xmlns:a16="http://schemas.microsoft.com/office/drawing/2014/main" val="2496907862"/>
                  </a:ext>
                </a:extLst>
              </a:tr>
              <a:tr h="685800">
                <a:tc>
                  <a:txBody>
                    <a:bodyPr/>
                    <a:lstStyle/>
                    <a:p>
                      <a:r>
                        <a:rPr lang="en-US"/>
                        <a:t>Bicycle</a:t>
                      </a:r>
                    </a:p>
                  </a:txBody>
                  <a:tcPr/>
                </a:tc>
                <a:tc>
                  <a:txBody>
                    <a:bodyPr/>
                    <a:lstStyle/>
                    <a:p>
                      <a:pPr marL="344488" indent="-225425"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Extend the LA River Bike Trail further north</a:t>
                      </a:r>
                    </a:p>
                    <a:p>
                      <a:pPr marL="344488" indent="-225425" algn="l" fontAlgn="b">
                        <a:buFont typeface="Arial" panose="020B0604020202020204" pitchFamily="34" charset="0"/>
                        <a:buChar char="•"/>
                      </a:pPr>
                      <a:r>
                        <a:rPr lang="en-US" sz="1400" b="0" i="0" u="none" strike="noStrike">
                          <a:solidFill>
                            <a:srgbClr val="000000"/>
                          </a:solidFill>
                          <a:effectLst/>
                          <a:latin typeface="Calibri" panose="020F0502020204030204" pitchFamily="34" charset="0"/>
                        </a:rPr>
                        <a:t>More bike lanes as well as barrier-separated bike routes on city streets</a:t>
                      </a:r>
                    </a:p>
                  </a:txBody>
                  <a:tcPr marL="7620" marR="7620" marT="7620" anchor="ctr"/>
                </a:tc>
                <a:extLst>
                  <a:ext uri="{0D108BD9-81ED-4DB2-BD59-A6C34878D82A}">
                    <a16:rowId xmlns:a16="http://schemas.microsoft.com/office/drawing/2014/main" val="2159692655"/>
                  </a:ext>
                </a:extLst>
              </a:tr>
              <a:tr h="685800">
                <a:tc>
                  <a:txBody>
                    <a:bodyPr/>
                    <a:lstStyle/>
                    <a:p>
                      <a:r>
                        <a:rPr lang="en-US"/>
                        <a:t>Pedestrians</a:t>
                      </a:r>
                    </a:p>
                  </a:txBody>
                  <a:tcPr/>
                </a:tc>
                <a:tc>
                  <a:txBody>
                    <a:bodyPr/>
                    <a:lstStyle/>
                    <a:p>
                      <a:pPr marL="344488" indent="-225425"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Safe pedestrian walkways with railings to cross over I-710</a:t>
                      </a:r>
                    </a:p>
                    <a:p>
                      <a:pPr marL="344488" indent="-225425"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Better cross walks, traffic lights, and pedestrian safety features near schools</a:t>
                      </a:r>
                    </a:p>
                  </a:txBody>
                  <a:tcPr marL="7620" marR="7620" marT="7620" anchor="ctr"/>
                </a:tc>
                <a:extLst>
                  <a:ext uri="{0D108BD9-81ED-4DB2-BD59-A6C34878D82A}">
                    <a16:rowId xmlns:a16="http://schemas.microsoft.com/office/drawing/2014/main" val="2291886620"/>
                  </a:ext>
                </a:extLst>
              </a:tr>
              <a:tr h="685800">
                <a:tc>
                  <a:txBody>
                    <a:bodyPr/>
                    <a:lstStyle/>
                    <a:p>
                      <a:r>
                        <a:rPr lang="en-US"/>
                        <a:t>Roadway</a:t>
                      </a:r>
                    </a:p>
                  </a:txBody>
                  <a:tcPr/>
                </a:tc>
                <a:tc>
                  <a:txBody>
                    <a:bodyPr/>
                    <a:lstStyle/>
                    <a:p>
                      <a:pPr marL="344488" indent="-225425"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Truck prohibitions on impacted neighborhood streets to keep trucks on designated truck routes</a:t>
                      </a:r>
                    </a:p>
                    <a:p>
                      <a:pPr marL="344488" indent="-225425"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Speed bumps and traffic calming features particularly near schools</a:t>
                      </a:r>
                    </a:p>
                  </a:txBody>
                  <a:tcPr marL="7620" marR="7620" marT="7620" anchor="ctr"/>
                </a:tc>
                <a:extLst>
                  <a:ext uri="{0D108BD9-81ED-4DB2-BD59-A6C34878D82A}">
                    <a16:rowId xmlns:a16="http://schemas.microsoft.com/office/drawing/2014/main" val="121273210"/>
                  </a:ext>
                </a:extLst>
              </a:tr>
              <a:tr h="685800">
                <a:tc>
                  <a:txBody>
                    <a:bodyPr/>
                    <a:lstStyle/>
                    <a:p>
                      <a:r>
                        <a:rPr lang="en-US"/>
                        <a:t>Transit (Bus or Rail) </a:t>
                      </a:r>
                    </a:p>
                  </a:txBody>
                  <a:tcPr/>
                </a:tc>
                <a:tc>
                  <a:txBody>
                    <a:bodyPr/>
                    <a:lstStyle/>
                    <a:p>
                      <a:pPr marL="290513" indent="-236538"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Dedicated bus lanes on heavily used bus routes</a:t>
                      </a:r>
                    </a:p>
                    <a:p>
                      <a:pPr marL="290513" indent="-236538" algn="l" defTabSz="914400" rtl="0" eaLnBrk="1" fontAlgn="b" latinLnBrk="0" hangingPunct="1">
                        <a:buFont typeface="Arial" panose="020B0604020202020204" pitchFamily="34" charset="0"/>
                        <a:buChar char="•"/>
                      </a:pPr>
                      <a:r>
                        <a:rPr lang="en-US" sz="1400" b="0" i="0" u="none" strike="noStrike" kern="1200">
                          <a:solidFill>
                            <a:srgbClr val="000000"/>
                          </a:solidFill>
                          <a:effectLst/>
                          <a:latin typeface="Calibri" panose="020F0502020204030204" pitchFamily="34" charset="0"/>
                          <a:ea typeface="+mn-ea"/>
                          <a:cs typeface="+mn-cs"/>
                        </a:rPr>
                        <a:t>Signal prioritization for Blue Line trains on Long Beach Blvd and in downtown LA</a:t>
                      </a:r>
                    </a:p>
                  </a:txBody>
                  <a:tcPr/>
                </a:tc>
                <a:extLst>
                  <a:ext uri="{0D108BD9-81ED-4DB2-BD59-A6C34878D82A}">
                    <a16:rowId xmlns:a16="http://schemas.microsoft.com/office/drawing/2014/main" val="2069994419"/>
                  </a:ext>
                </a:extLst>
              </a:tr>
              <a:tr h="685800">
                <a:tc>
                  <a:txBody>
                    <a:bodyPr/>
                    <a:lstStyle/>
                    <a:p>
                      <a:r>
                        <a:rPr lang="en-US"/>
                        <a:t>Other Mobility</a:t>
                      </a:r>
                    </a:p>
                  </a:txBody>
                  <a:tcPr/>
                </a:tc>
                <a:tc>
                  <a:txBody>
                    <a:bodyPr/>
                    <a:lstStyle/>
                    <a:p>
                      <a:pPr marL="344488"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rgbClr val="000000"/>
                          </a:solidFill>
                          <a:effectLst/>
                          <a:latin typeface="Calibri" panose="020F0502020204030204" pitchFamily="34" charset="0"/>
                          <a:ea typeface="+mn-ea"/>
                          <a:cs typeface="+mn-cs"/>
                        </a:rPr>
                        <a:t>Expand on-dock and near-dock freight facilities to move more cargo by rail rather than trucks.</a:t>
                      </a:r>
                    </a:p>
                    <a:p>
                      <a:pPr marL="344488"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rgbClr val="000000"/>
                          </a:solidFill>
                          <a:effectLst/>
                          <a:latin typeface="Calibri" panose="020F0502020204030204" pitchFamily="34" charset="0"/>
                          <a:ea typeface="+mn-ea"/>
                          <a:cs typeface="+mn-cs"/>
                        </a:rPr>
                        <a:t>Improve signal synchronization</a:t>
                      </a:r>
                    </a:p>
                  </a:txBody>
                  <a:tcPr/>
                </a:tc>
                <a:extLst>
                  <a:ext uri="{0D108BD9-81ED-4DB2-BD59-A6C34878D82A}">
                    <a16:rowId xmlns:a16="http://schemas.microsoft.com/office/drawing/2014/main" val="3097938928"/>
                  </a:ext>
                </a:extLst>
              </a:tr>
              <a:tr h="685800">
                <a:tc>
                  <a:txBody>
                    <a:bodyPr/>
                    <a:lstStyle/>
                    <a:p>
                      <a:r>
                        <a:rPr lang="en-US"/>
                        <a:t>Community Programs</a:t>
                      </a:r>
                    </a:p>
                  </a:txBody>
                  <a:tcPr/>
                </a:tc>
                <a:tc>
                  <a:txBody>
                    <a:bodyPr/>
                    <a:lstStyle/>
                    <a:p>
                      <a:pPr marL="344488"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rgbClr val="000000"/>
                          </a:solidFill>
                          <a:effectLst/>
                          <a:latin typeface="Calibri" panose="020F0502020204030204" pitchFamily="34" charset="0"/>
                          <a:ea typeface="+mn-ea"/>
                          <a:cs typeface="+mn-cs"/>
                        </a:rPr>
                        <a:t>Safety guards and additional security features for schools </a:t>
                      </a:r>
                    </a:p>
                    <a:p>
                      <a:pPr marL="344488"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rgbClr val="000000"/>
                          </a:solidFill>
                          <a:effectLst/>
                          <a:latin typeface="Calibri" panose="020F0502020204030204" pitchFamily="34" charset="0"/>
                          <a:ea typeface="+mn-ea"/>
                          <a:cs typeface="+mn-cs"/>
                        </a:rPr>
                        <a:t>Create additional green space to encourage bicycle use and walking </a:t>
                      </a:r>
                    </a:p>
                  </a:txBody>
                  <a:tcPr marL="7620" marR="7620" marT="7620" anchor="ctr"/>
                </a:tc>
                <a:extLst>
                  <a:ext uri="{0D108BD9-81ED-4DB2-BD59-A6C34878D82A}">
                    <a16:rowId xmlns:a16="http://schemas.microsoft.com/office/drawing/2014/main" val="684138510"/>
                  </a:ext>
                </a:extLst>
              </a:tr>
              <a:tr h="685800">
                <a:tc>
                  <a:txBody>
                    <a:bodyPr/>
                    <a:lstStyle/>
                    <a:p>
                      <a:r>
                        <a:rPr lang="en-US"/>
                        <a:t>General Comments</a:t>
                      </a:r>
                    </a:p>
                  </a:txBody>
                  <a:tcPr/>
                </a:tc>
                <a:tc>
                  <a:txBody>
                    <a:bodyPr/>
                    <a:lstStyle/>
                    <a:p>
                      <a:pPr marL="344488"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rgbClr val="000000"/>
                          </a:solidFill>
                          <a:effectLst/>
                          <a:latin typeface="Calibri" panose="020F0502020204030204" pitchFamily="34" charset="0"/>
                          <a:ea typeface="+mn-ea"/>
                          <a:cs typeface="+mn-cs"/>
                        </a:rPr>
                        <a:t>Lighting and more security at Metro rail stations and on the trains</a:t>
                      </a:r>
                    </a:p>
                    <a:p>
                      <a:pPr marL="344488"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rgbClr val="000000"/>
                          </a:solidFill>
                          <a:effectLst/>
                          <a:latin typeface="Calibri" panose="020F0502020204030204" pitchFamily="34" charset="0"/>
                          <a:ea typeface="+mn-ea"/>
                          <a:cs typeface="+mn-cs"/>
                        </a:rPr>
                        <a:t>Convert diesel trucks to zero emissions trucks.  </a:t>
                      </a:r>
                      <a:endParaRPr lang="en-US" sz="1100" b="0" i="0" u="none" strike="noStrike">
                        <a:solidFill>
                          <a:srgbClr val="000000"/>
                        </a:solidFill>
                        <a:effectLst/>
                        <a:latin typeface="Calibri" panose="020F0502020204030204" pitchFamily="34" charset="0"/>
                      </a:endParaRPr>
                    </a:p>
                  </a:txBody>
                  <a:tcPr marL="7620" marR="7620" marT="7620" anchor="ctr"/>
                </a:tc>
                <a:extLst>
                  <a:ext uri="{0D108BD9-81ED-4DB2-BD59-A6C34878D82A}">
                    <a16:rowId xmlns:a16="http://schemas.microsoft.com/office/drawing/2014/main" val="2835283463"/>
                  </a:ext>
                </a:extLst>
              </a:tr>
            </a:tbl>
          </a:graphicData>
        </a:graphic>
      </p:graphicFrame>
      <p:pic>
        <p:nvPicPr>
          <p:cNvPr id="13" name="Picture 12">
            <a:extLst>
              <a:ext uri="{FF2B5EF4-FFF2-40B4-BE49-F238E27FC236}">
                <a16:creationId xmlns:a16="http://schemas.microsoft.com/office/drawing/2014/main" id="{B5CEB1BD-C082-F6C6-DC12-312578630A55}"/>
              </a:ext>
            </a:extLst>
          </p:cNvPr>
          <p:cNvPicPr>
            <a:picLocks noChangeAspect="1"/>
          </p:cNvPicPr>
          <p:nvPr/>
        </p:nvPicPr>
        <p:blipFill rotWithShape="1">
          <a:blip r:embed="rId3"/>
          <a:srcRect l="924" t="10944" r="93538" b="16012"/>
          <a:stretch/>
        </p:blipFill>
        <p:spPr>
          <a:xfrm>
            <a:off x="2598435" y="1832537"/>
            <a:ext cx="489531" cy="569894"/>
          </a:xfrm>
          <a:prstGeom prst="rect">
            <a:avLst/>
          </a:prstGeom>
        </p:spPr>
      </p:pic>
      <p:pic>
        <p:nvPicPr>
          <p:cNvPr id="17" name="Picture 16">
            <a:extLst>
              <a:ext uri="{FF2B5EF4-FFF2-40B4-BE49-F238E27FC236}">
                <a16:creationId xmlns:a16="http://schemas.microsoft.com/office/drawing/2014/main" id="{74C2328E-6299-66E4-E871-15415D194737}"/>
              </a:ext>
            </a:extLst>
          </p:cNvPr>
          <p:cNvPicPr>
            <a:picLocks noChangeAspect="1"/>
          </p:cNvPicPr>
          <p:nvPr/>
        </p:nvPicPr>
        <p:blipFill rotWithShape="1">
          <a:blip r:embed="rId3"/>
          <a:srcRect l="19964" t="9737" r="74498" b="17219"/>
          <a:stretch/>
        </p:blipFill>
        <p:spPr>
          <a:xfrm>
            <a:off x="2598434" y="2509926"/>
            <a:ext cx="489531" cy="569894"/>
          </a:xfrm>
          <a:prstGeom prst="rect">
            <a:avLst/>
          </a:prstGeom>
        </p:spPr>
      </p:pic>
      <p:pic>
        <p:nvPicPr>
          <p:cNvPr id="19" name="Picture 18">
            <a:extLst>
              <a:ext uri="{FF2B5EF4-FFF2-40B4-BE49-F238E27FC236}">
                <a16:creationId xmlns:a16="http://schemas.microsoft.com/office/drawing/2014/main" id="{C254232C-D9FE-A19C-0DB7-C6C089992739}"/>
              </a:ext>
            </a:extLst>
          </p:cNvPr>
          <p:cNvPicPr>
            <a:picLocks noChangeAspect="1"/>
          </p:cNvPicPr>
          <p:nvPr/>
        </p:nvPicPr>
        <p:blipFill rotWithShape="1">
          <a:blip r:embed="rId3"/>
          <a:srcRect l="38796" t="10944" r="55666" b="16012"/>
          <a:stretch/>
        </p:blipFill>
        <p:spPr>
          <a:xfrm>
            <a:off x="2598433" y="3197837"/>
            <a:ext cx="489531" cy="569894"/>
          </a:xfrm>
          <a:prstGeom prst="rect">
            <a:avLst/>
          </a:prstGeom>
        </p:spPr>
      </p:pic>
      <p:pic>
        <p:nvPicPr>
          <p:cNvPr id="21" name="Picture 20">
            <a:extLst>
              <a:ext uri="{FF2B5EF4-FFF2-40B4-BE49-F238E27FC236}">
                <a16:creationId xmlns:a16="http://schemas.microsoft.com/office/drawing/2014/main" id="{3496CF91-DE34-694D-B15D-514469CCDF4C}"/>
              </a:ext>
            </a:extLst>
          </p:cNvPr>
          <p:cNvPicPr>
            <a:picLocks noChangeAspect="1"/>
          </p:cNvPicPr>
          <p:nvPr/>
        </p:nvPicPr>
        <p:blipFill rotWithShape="1">
          <a:blip r:embed="rId3"/>
          <a:srcRect l="57745" t="10944" r="36717" b="16012"/>
          <a:stretch/>
        </p:blipFill>
        <p:spPr>
          <a:xfrm>
            <a:off x="2598432" y="3884959"/>
            <a:ext cx="489531" cy="569894"/>
          </a:xfrm>
          <a:prstGeom prst="rect">
            <a:avLst/>
          </a:prstGeom>
        </p:spPr>
      </p:pic>
      <p:pic>
        <p:nvPicPr>
          <p:cNvPr id="25" name="Picture 24">
            <a:extLst>
              <a:ext uri="{FF2B5EF4-FFF2-40B4-BE49-F238E27FC236}">
                <a16:creationId xmlns:a16="http://schemas.microsoft.com/office/drawing/2014/main" id="{5E1DBB89-C816-157B-B8CA-34D8258F2EA0}"/>
              </a:ext>
            </a:extLst>
          </p:cNvPr>
          <p:cNvPicPr>
            <a:picLocks noChangeAspect="1"/>
          </p:cNvPicPr>
          <p:nvPr/>
        </p:nvPicPr>
        <p:blipFill rotWithShape="1">
          <a:blip r:embed="rId3"/>
          <a:srcRect l="93219" t="10944" r="1243" b="16012"/>
          <a:stretch/>
        </p:blipFill>
        <p:spPr>
          <a:xfrm>
            <a:off x="2598431" y="4566740"/>
            <a:ext cx="489531" cy="569894"/>
          </a:xfrm>
          <a:prstGeom prst="rect">
            <a:avLst/>
          </a:prstGeom>
        </p:spPr>
      </p:pic>
      <p:pic>
        <p:nvPicPr>
          <p:cNvPr id="14" name="Picture 13">
            <a:extLst>
              <a:ext uri="{FF2B5EF4-FFF2-40B4-BE49-F238E27FC236}">
                <a16:creationId xmlns:a16="http://schemas.microsoft.com/office/drawing/2014/main" id="{EC5939BB-4911-466D-943D-DF3491F29127}"/>
              </a:ext>
            </a:extLst>
          </p:cNvPr>
          <p:cNvPicPr>
            <a:picLocks noChangeAspect="1"/>
          </p:cNvPicPr>
          <p:nvPr/>
        </p:nvPicPr>
        <p:blipFill rotWithShape="1">
          <a:blip r:embed="rId3"/>
          <a:srcRect l="76811" t="10944" r="17651" b="16012"/>
          <a:stretch/>
        </p:blipFill>
        <p:spPr>
          <a:xfrm>
            <a:off x="2598430" y="5950655"/>
            <a:ext cx="489531" cy="569894"/>
          </a:xfrm>
          <a:prstGeom prst="rect">
            <a:avLst/>
          </a:prstGeom>
        </p:spPr>
      </p:pic>
      <p:pic>
        <p:nvPicPr>
          <p:cNvPr id="12" name="Picture 11" descr="Logo&#10;&#10;Description automatically generated">
            <a:extLst>
              <a:ext uri="{FF2B5EF4-FFF2-40B4-BE49-F238E27FC236}">
                <a16:creationId xmlns:a16="http://schemas.microsoft.com/office/drawing/2014/main" id="{82C39ED5-2F0F-489F-A3C2-6F0FBE547FF6}"/>
              </a:ext>
            </a:extLst>
          </p:cNvPr>
          <p:cNvPicPr>
            <a:picLocks noChangeAspect="1"/>
          </p:cNvPicPr>
          <p:nvPr/>
        </p:nvPicPr>
        <p:blipFill rotWithShape="1">
          <a:blip r:embed="rId4"/>
          <a:srcRect l="24209" r="25619" b="47115"/>
          <a:stretch/>
        </p:blipFill>
        <p:spPr>
          <a:xfrm>
            <a:off x="2562660" y="5259427"/>
            <a:ext cx="573781" cy="537105"/>
          </a:xfrm>
          <a:prstGeom prst="rect">
            <a:avLst/>
          </a:prstGeom>
        </p:spPr>
      </p:pic>
      <p:sp>
        <p:nvSpPr>
          <p:cNvPr id="2" name="TextBox 1">
            <a:extLst>
              <a:ext uri="{FF2B5EF4-FFF2-40B4-BE49-F238E27FC236}">
                <a16:creationId xmlns:a16="http://schemas.microsoft.com/office/drawing/2014/main" id="{56BADE5A-8013-958C-91B1-E58B9EEF1AFA}"/>
              </a:ext>
            </a:extLst>
          </p:cNvPr>
          <p:cNvSpPr txBox="1"/>
          <p:nvPr/>
        </p:nvSpPr>
        <p:spPr>
          <a:xfrm>
            <a:off x="8026400" y="6578989"/>
            <a:ext cx="3679824" cy="261610"/>
          </a:xfrm>
          <a:prstGeom prst="rect">
            <a:avLst/>
          </a:prstGeom>
          <a:noFill/>
        </p:spPr>
        <p:txBody>
          <a:bodyPr wrap="square" rtlCol="0">
            <a:spAutoFit/>
          </a:bodyPr>
          <a:lstStyle/>
          <a:p>
            <a:pPr algn="r"/>
            <a:r>
              <a:rPr lang="en-US" sz="1100" i="1">
                <a:solidFill>
                  <a:srgbClr val="000000"/>
                </a:solidFill>
                <a:latin typeface="Calibri" panose="020F0502020204030204" pitchFamily="34" charset="0"/>
              </a:rPr>
              <a:t>Interactive Mapping Comments collected from 8/1-10/3/22. </a:t>
            </a:r>
          </a:p>
        </p:txBody>
      </p:sp>
    </p:spTree>
    <p:extLst>
      <p:ext uri="{BB962C8B-B14F-4D97-AF65-F5344CB8AC3E}">
        <p14:creationId xmlns:p14="http://schemas.microsoft.com/office/powerpoint/2010/main" val="3081230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744669E-8E38-6A53-27D4-17C25FA81684}"/>
              </a:ext>
            </a:extLst>
          </p:cNvPr>
          <p:cNvSpPr>
            <a:spLocks noGrp="1"/>
          </p:cNvSpPr>
          <p:nvPr>
            <p:ph type="sldNum" sz="quarter" idx="12"/>
          </p:nvPr>
        </p:nvSpPr>
        <p:spPr/>
        <p:txBody>
          <a:bodyPr/>
          <a:lstStyle/>
          <a:p>
            <a:fld id="{2429C633-AF9B-9840-B7F1-7587910FEF71}" type="slidenum">
              <a:rPr lang="en-US" smtClean="0"/>
              <a:pPr/>
              <a:t>36</a:t>
            </a:fld>
            <a:endParaRPr lang="en-US"/>
          </a:p>
        </p:txBody>
      </p:sp>
      <p:sp>
        <p:nvSpPr>
          <p:cNvPr id="3" name="AutoShape 2">
            <a:extLst>
              <a:ext uri="{FF2B5EF4-FFF2-40B4-BE49-F238E27FC236}">
                <a16:creationId xmlns:a16="http://schemas.microsoft.com/office/drawing/2014/main" id="{5F6BFE38-E8AC-9644-9CFB-6F120B48524C}"/>
              </a:ext>
            </a:extLst>
          </p:cNvPr>
          <p:cNvSpPr>
            <a:spLocks noChangeAspect="1" noChangeArrowheads="1"/>
          </p:cNvSpPr>
          <p:nvPr/>
        </p:nvSpPr>
        <p:spPr bwMode="auto">
          <a:xfrm>
            <a:off x="5707298"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34957D41-6BD0-A3D6-AB12-85460AC87CCF}"/>
              </a:ext>
            </a:extLst>
          </p:cNvPr>
          <p:cNvSpPr txBox="1"/>
          <p:nvPr/>
        </p:nvSpPr>
        <p:spPr>
          <a:xfrm>
            <a:off x="4248482" y="2956620"/>
            <a:ext cx="3230412" cy="461665"/>
          </a:xfrm>
          <a:prstGeom prst="rect">
            <a:avLst/>
          </a:prstGeom>
          <a:noFill/>
        </p:spPr>
        <p:txBody>
          <a:bodyPr wrap="square" rtlCol="0">
            <a:spAutoFit/>
          </a:bodyPr>
          <a:lstStyle/>
          <a:p>
            <a:r>
              <a:rPr lang="en-US" sz="1200"/>
              <a:t>New bicycle paths just for bicyclists and pedestrians.</a:t>
            </a:r>
          </a:p>
        </p:txBody>
      </p:sp>
      <p:sp>
        <p:nvSpPr>
          <p:cNvPr id="10" name="TextBox 9">
            <a:extLst>
              <a:ext uri="{FF2B5EF4-FFF2-40B4-BE49-F238E27FC236}">
                <a16:creationId xmlns:a16="http://schemas.microsoft.com/office/drawing/2014/main" id="{3C682122-5886-9665-B3C6-4DD089E6926E}"/>
              </a:ext>
            </a:extLst>
          </p:cNvPr>
          <p:cNvSpPr txBox="1"/>
          <p:nvPr/>
        </p:nvSpPr>
        <p:spPr>
          <a:xfrm>
            <a:off x="8133819" y="2956237"/>
            <a:ext cx="3230412" cy="1015663"/>
          </a:xfrm>
          <a:prstGeom prst="rect">
            <a:avLst/>
          </a:prstGeom>
          <a:noFill/>
        </p:spPr>
        <p:txBody>
          <a:bodyPr wrap="square" rtlCol="0">
            <a:spAutoFit/>
          </a:bodyPr>
          <a:lstStyle/>
          <a:p>
            <a:r>
              <a:rPr lang="en-US" sz="1200">
                <a:effectLst/>
                <a:ea typeface="Calibri" panose="020F0502020204030204" pitchFamily="34" charset="0"/>
                <a:cs typeface="Arial" panose="020B0604020202020204" pitchFamily="34" charset="0"/>
              </a:rPr>
              <a:t>Wider sidewalks, lighting, benches, shade trees, landscaping, and trash receptacles to improve the safety and comfort of the pedestrian experience.</a:t>
            </a:r>
          </a:p>
          <a:p>
            <a:pPr marL="171450" indent="-171450">
              <a:buFont typeface="Arial" panose="020B0604020202020204" pitchFamily="34" charset="0"/>
              <a:buChar char="•"/>
            </a:pPr>
            <a:endParaRPr lang="en-US" sz="1200"/>
          </a:p>
        </p:txBody>
      </p:sp>
      <p:sp>
        <p:nvSpPr>
          <p:cNvPr id="12" name="TextBox 11">
            <a:extLst>
              <a:ext uri="{FF2B5EF4-FFF2-40B4-BE49-F238E27FC236}">
                <a16:creationId xmlns:a16="http://schemas.microsoft.com/office/drawing/2014/main" id="{F76258EB-AA67-3BDE-FE37-A25D353A1F0D}"/>
              </a:ext>
            </a:extLst>
          </p:cNvPr>
          <p:cNvSpPr txBox="1"/>
          <p:nvPr/>
        </p:nvSpPr>
        <p:spPr>
          <a:xfrm>
            <a:off x="318976" y="5732720"/>
            <a:ext cx="3362224" cy="830997"/>
          </a:xfrm>
          <a:prstGeom prst="rect">
            <a:avLst/>
          </a:prstGeom>
          <a:solidFill>
            <a:schemeClr val="bg1"/>
          </a:solidFill>
        </p:spPr>
        <p:txBody>
          <a:bodyPr wrap="square" rtlCol="0">
            <a:spAutoFit/>
          </a:bodyPr>
          <a:lstStyle/>
          <a:p>
            <a:r>
              <a:rPr lang="en-US" sz="1200"/>
              <a:t>High Visibility Paint, Flashing Signals, Pedestrian Safety Island, Curb Extensions, or Bulb-outs to create short crossing distances and increased awareness of crossing locations. </a:t>
            </a:r>
          </a:p>
        </p:txBody>
      </p:sp>
      <p:grpSp>
        <p:nvGrpSpPr>
          <p:cNvPr id="18" name="Group 17">
            <a:extLst>
              <a:ext uri="{FF2B5EF4-FFF2-40B4-BE49-F238E27FC236}">
                <a16:creationId xmlns:a16="http://schemas.microsoft.com/office/drawing/2014/main" id="{636959D7-32B7-DB2D-34DE-676E6729001C}"/>
              </a:ext>
            </a:extLst>
          </p:cNvPr>
          <p:cNvGrpSpPr/>
          <p:nvPr/>
        </p:nvGrpSpPr>
        <p:grpSpPr>
          <a:xfrm>
            <a:off x="382547" y="3711133"/>
            <a:ext cx="3605907" cy="2003714"/>
            <a:chOff x="9233422" y="1654900"/>
            <a:chExt cx="2954099" cy="1641520"/>
          </a:xfrm>
        </p:grpSpPr>
        <p:pic>
          <p:nvPicPr>
            <p:cNvPr id="14" name="Picture 13">
              <a:extLst>
                <a:ext uri="{FF2B5EF4-FFF2-40B4-BE49-F238E27FC236}">
                  <a16:creationId xmlns:a16="http://schemas.microsoft.com/office/drawing/2014/main" id="{6EFC6892-D1BA-C955-62F9-6A07089AB43B}"/>
                </a:ext>
              </a:extLst>
            </p:cNvPr>
            <p:cNvPicPr>
              <a:picLocks noChangeAspect="1"/>
            </p:cNvPicPr>
            <p:nvPr/>
          </p:nvPicPr>
          <p:blipFill rotWithShape="1">
            <a:blip r:embed="rId3">
              <a:extLst>
                <a:ext uri="{28A0092B-C50C-407E-A947-70E740481C1C}">
                  <a14:useLocalDpi xmlns:a14="http://schemas.microsoft.com/office/drawing/2010/main" val="0"/>
                </a:ext>
              </a:extLst>
            </a:blip>
            <a:srcRect t="5162" b="5162"/>
            <a:stretch/>
          </p:blipFill>
          <p:spPr>
            <a:xfrm>
              <a:off x="9257819" y="1971112"/>
              <a:ext cx="2668251" cy="1325308"/>
            </a:xfrm>
            <a:prstGeom prst="rect">
              <a:avLst/>
            </a:prstGeom>
          </p:spPr>
        </p:pic>
        <p:grpSp>
          <p:nvGrpSpPr>
            <p:cNvPr id="15" name="Group 14">
              <a:extLst>
                <a:ext uri="{FF2B5EF4-FFF2-40B4-BE49-F238E27FC236}">
                  <a16:creationId xmlns:a16="http://schemas.microsoft.com/office/drawing/2014/main" id="{D3A9BB20-F2D6-9249-67B2-269F71A86CA0}"/>
                </a:ext>
              </a:extLst>
            </p:cNvPr>
            <p:cNvGrpSpPr/>
            <p:nvPr/>
          </p:nvGrpSpPr>
          <p:grpSpPr>
            <a:xfrm>
              <a:off x="9233422" y="1654900"/>
              <a:ext cx="2954099" cy="319384"/>
              <a:chOff x="9233422" y="1654900"/>
              <a:chExt cx="2954099" cy="319384"/>
            </a:xfrm>
          </p:grpSpPr>
          <p:sp>
            <p:nvSpPr>
              <p:cNvPr id="16" name="Rectangle 15">
                <a:extLst>
                  <a:ext uri="{FF2B5EF4-FFF2-40B4-BE49-F238E27FC236}">
                    <a16:creationId xmlns:a16="http://schemas.microsoft.com/office/drawing/2014/main" id="{E9F62A37-B4C6-B910-7848-C6247A9A591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0B8D117-033E-9042-8BB5-C14E3914BE83}"/>
                  </a:ext>
                </a:extLst>
              </p:cNvPr>
              <p:cNvSpPr txBox="1"/>
              <p:nvPr/>
            </p:nvSpPr>
            <p:spPr>
              <a:xfrm>
                <a:off x="9233422" y="1662321"/>
                <a:ext cx="2954099" cy="277356"/>
              </a:xfrm>
              <a:prstGeom prst="rect">
                <a:avLst/>
              </a:prstGeom>
              <a:noFill/>
            </p:spPr>
            <p:txBody>
              <a:bodyPr wrap="square">
                <a:spAutoFit/>
              </a:bodyPr>
              <a:lstStyle/>
              <a:p>
                <a:r>
                  <a:rPr lang="en-US" sz="1600" b="1">
                    <a:solidFill>
                      <a:schemeClr val="bg1"/>
                    </a:solidFill>
                  </a:rPr>
                  <a:t>Crossing Safety Enhancements</a:t>
                </a:r>
              </a:p>
            </p:txBody>
          </p:sp>
        </p:grpSp>
      </p:grpSp>
      <p:grpSp>
        <p:nvGrpSpPr>
          <p:cNvPr id="24" name="Group 23">
            <a:extLst>
              <a:ext uri="{FF2B5EF4-FFF2-40B4-BE49-F238E27FC236}">
                <a16:creationId xmlns:a16="http://schemas.microsoft.com/office/drawing/2014/main" id="{6BBDC63F-EE3D-B119-40B7-A4BA99843315}"/>
              </a:ext>
            </a:extLst>
          </p:cNvPr>
          <p:cNvGrpSpPr/>
          <p:nvPr/>
        </p:nvGrpSpPr>
        <p:grpSpPr>
          <a:xfrm>
            <a:off x="8145704" y="991653"/>
            <a:ext cx="3491210" cy="1944369"/>
            <a:chOff x="9212440" y="1651185"/>
            <a:chExt cx="2954100" cy="1645235"/>
          </a:xfrm>
        </p:grpSpPr>
        <p:pic>
          <p:nvPicPr>
            <p:cNvPr id="20" name="Picture 19">
              <a:extLst>
                <a:ext uri="{FF2B5EF4-FFF2-40B4-BE49-F238E27FC236}">
                  <a16:creationId xmlns:a16="http://schemas.microsoft.com/office/drawing/2014/main" id="{8F4F94C1-B821-D9E2-0FD3-94F95364D36F}"/>
                </a:ext>
              </a:extLst>
            </p:cNvPr>
            <p:cNvPicPr>
              <a:picLocks noChangeAspect="1"/>
            </p:cNvPicPr>
            <p:nvPr/>
          </p:nvPicPr>
          <p:blipFill rotWithShape="1">
            <a:blip r:embed="rId4">
              <a:extLst>
                <a:ext uri="{28A0092B-C50C-407E-A947-70E740481C1C}">
                  <a14:useLocalDpi xmlns:a14="http://schemas.microsoft.com/office/drawing/2010/main" val="0"/>
                </a:ext>
              </a:extLst>
            </a:blip>
            <a:srcRect l="1688" r="1688"/>
            <a:stretch/>
          </p:blipFill>
          <p:spPr>
            <a:xfrm>
              <a:off x="9257819" y="1971112"/>
              <a:ext cx="2677988" cy="1325308"/>
            </a:xfrm>
            <a:prstGeom prst="rect">
              <a:avLst/>
            </a:prstGeom>
          </p:spPr>
        </p:pic>
        <p:grpSp>
          <p:nvGrpSpPr>
            <p:cNvPr id="21" name="Group 20">
              <a:extLst>
                <a:ext uri="{FF2B5EF4-FFF2-40B4-BE49-F238E27FC236}">
                  <a16:creationId xmlns:a16="http://schemas.microsoft.com/office/drawing/2014/main" id="{23B84A99-1DAA-8B57-0EDC-5AEBD778EBA9}"/>
                </a:ext>
              </a:extLst>
            </p:cNvPr>
            <p:cNvGrpSpPr/>
            <p:nvPr/>
          </p:nvGrpSpPr>
          <p:grpSpPr>
            <a:xfrm>
              <a:off x="9212440" y="1651185"/>
              <a:ext cx="2954100" cy="323099"/>
              <a:chOff x="9212440" y="1651185"/>
              <a:chExt cx="2954100" cy="323099"/>
            </a:xfrm>
          </p:grpSpPr>
          <p:sp>
            <p:nvSpPr>
              <p:cNvPr id="22" name="Rectangle 21">
                <a:extLst>
                  <a:ext uri="{FF2B5EF4-FFF2-40B4-BE49-F238E27FC236}">
                    <a16:creationId xmlns:a16="http://schemas.microsoft.com/office/drawing/2014/main" id="{5EEB7D17-1EE7-76C4-50AF-9C9E45534B7D}"/>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479EE80-8892-76B9-9B60-E4E3EDEEC5C9}"/>
                  </a:ext>
                </a:extLst>
              </p:cNvPr>
              <p:cNvSpPr txBox="1"/>
              <p:nvPr/>
            </p:nvSpPr>
            <p:spPr>
              <a:xfrm>
                <a:off x="9212440" y="1651185"/>
                <a:ext cx="2954100" cy="286469"/>
              </a:xfrm>
              <a:prstGeom prst="rect">
                <a:avLst/>
              </a:prstGeom>
              <a:noFill/>
            </p:spPr>
            <p:txBody>
              <a:bodyPr wrap="square">
                <a:spAutoFit/>
              </a:bodyPr>
              <a:lstStyle/>
              <a:p>
                <a:r>
                  <a:rPr lang="en-US" sz="1600" b="1">
                    <a:solidFill>
                      <a:schemeClr val="bg1"/>
                    </a:solidFill>
                  </a:rPr>
                  <a:t>Pedestrian Safety and Amenities</a:t>
                </a:r>
              </a:p>
            </p:txBody>
          </p:sp>
        </p:grpSp>
      </p:grpSp>
      <p:grpSp>
        <p:nvGrpSpPr>
          <p:cNvPr id="30" name="Group 29">
            <a:extLst>
              <a:ext uri="{FF2B5EF4-FFF2-40B4-BE49-F238E27FC236}">
                <a16:creationId xmlns:a16="http://schemas.microsoft.com/office/drawing/2014/main" id="{E60C8791-4A87-65AE-9714-490AC1D85AA0}"/>
              </a:ext>
            </a:extLst>
          </p:cNvPr>
          <p:cNvGrpSpPr/>
          <p:nvPr/>
        </p:nvGrpSpPr>
        <p:grpSpPr>
          <a:xfrm>
            <a:off x="355167" y="1023757"/>
            <a:ext cx="3205301" cy="1947010"/>
            <a:chOff x="9233423" y="1654900"/>
            <a:chExt cx="2702384" cy="1641520"/>
          </a:xfrm>
        </p:grpSpPr>
        <p:pic>
          <p:nvPicPr>
            <p:cNvPr id="26" name="Picture 25">
              <a:extLst>
                <a:ext uri="{FF2B5EF4-FFF2-40B4-BE49-F238E27FC236}">
                  <a16:creationId xmlns:a16="http://schemas.microsoft.com/office/drawing/2014/main" id="{B58210D2-7FD7-C1DE-FCB6-0A1442D9703A}"/>
                </a:ext>
              </a:extLst>
            </p:cNvPr>
            <p:cNvPicPr>
              <a:picLocks noChangeAspect="1"/>
            </p:cNvPicPr>
            <p:nvPr/>
          </p:nvPicPr>
          <p:blipFill rotWithShape="1">
            <a:blip r:embed="rId5"/>
            <a:srcRect l="1864" r="1864"/>
            <a:stretch/>
          </p:blipFill>
          <p:spPr>
            <a:xfrm>
              <a:off x="9257819" y="1971112"/>
              <a:ext cx="2677988" cy="1325308"/>
            </a:xfrm>
            <a:prstGeom prst="rect">
              <a:avLst/>
            </a:prstGeom>
          </p:spPr>
        </p:pic>
        <p:grpSp>
          <p:nvGrpSpPr>
            <p:cNvPr id="27" name="Group 26">
              <a:extLst>
                <a:ext uri="{FF2B5EF4-FFF2-40B4-BE49-F238E27FC236}">
                  <a16:creationId xmlns:a16="http://schemas.microsoft.com/office/drawing/2014/main" id="{C5E0A3E2-CC83-5FDE-FE68-DBF641EFFA63}"/>
                </a:ext>
              </a:extLst>
            </p:cNvPr>
            <p:cNvGrpSpPr/>
            <p:nvPr/>
          </p:nvGrpSpPr>
          <p:grpSpPr>
            <a:xfrm>
              <a:off x="9233423" y="1654900"/>
              <a:ext cx="2702384" cy="319384"/>
              <a:chOff x="9233423" y="1654900"/>
              <a:chExt cx="2702384" cy="319384"/>
            </a:xfrm>
          </p:grpSpPr>
          <p:sp>
            <p:nvSpPr>
              <p:cNvPr id="28" name="Rectangle 27">
                <a:extLst>
                  <a:ext uri="{FF2B5EF4-FFF2-40B4-BE49-F238E27FC236}">
                    <a16:creationId xmlns:a16="http://schemas.microsoft.com/office/drawing/2014/main" id="{49C8BA8D-48A5-5171-D33C-E7DD65B84A66}"/>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4C8393C-2153-8F8B-8856-B3E3C79F9FA7}"/>
                  </a:ext>
                </a:extLst>
              </p:cNvPr>
              <p:cNvSpPr txBox="1"/>
              <p:nvPr/>
            </p:nvSpPr>
            <p:spPr>
              <a:xfrm>
                <a:off x="9233423" y="1662321"/>
                <a:ext cx="2668252" cy="285435"/>
              </a:xfrm>
              <a:prstGeom prst="rect">
                <a:avLst/>
              </a:prstGeom>
              <a:noFill/>
            </p:spPr>
            <p:txBody>
              <a:bodyPr wrap="square">
                <a:spAutoFit/>
              </a:bodyPr>
              <a:lstStyle/>
              <a:p>
                <a:r>
                  <a:rPr lang="en-US" sz="1600" b="1">
                    <a:solidFill>
                      <a:schemeClr val="bg1"/>
                    </a:solidFill>
                  </a:rPr>
                  <a:t>Bike Lanes</a:t>
                </a:r>
              </a:p>
            </p:txBody>
          </p:sp>
        </p:grpSp>
      </p:grpSp>
      <p:grpSp>
        <p:nvGrpSpPr>
          <p:cNvPr id="36" name="Group 35">
            <a:extLst>
              <a:ext uri="{FF2B5EF4-FFF2-40B4-BE49-F238E27FC236}">
                <a16:creationId xmlns:a16="http://schemas.microsoft.com/office/drawing/2014/main" id="{AA84E81A-8651-7C8B-B320-C9F6F44B9075}"/>
              </a:ext>
            </a:extLst>
          </p:cNvPr>
          <p:cNvGrpSpPr/>
          <p:nvPr/>
        </p:nvGrpSpPr>
        <p:grpSpPr>
          <a:xfrm>
            <a:off x="4280389" y="995953"/>
            <a:ext cx="3199029" cy="1943198"/>
            <a:chOff x="9233423" y="1654900"/>
            <a:chExt cx="2702384" cy="1641520"/>
          </a:xfrm>
        </p:grpSpPr>
        <p:pic>
          <p:nvPicPr>
            <p:cNvPr id="32" name="Picture 31">
              <a:extLst>
                <a:ext uri="{FF2B5EF4-FFF2-40B4-BE49-F238E27FC236}">
                  <a16:creationId xmlns:a16="http://schemas.microsoft.com/office/drawing/2014/main" id="{8D8832E8-C3CD-B0D4-7F0E-BF6FBA253A48}"/>
                </a:ext>
              </a:extLst>
            </p:cNvPr>
            <p:cNvPicPr>
              <a:picLocks noChangeAspect="1"/>
            </p:cNvPicPr>
            <p:nvPr/>
          </p:nvPicPr>
          <p:blipFill rotWithShape="1">
            <a:blip r:embed="rId6"/>
            <a:srcRect l="246" r="246"/>
            <a:stretch/>
          </p:blipFill>
          <p:spPr>
            <a:xfrm>
              <a:off x="9257819" y="1971112"/>
              <a:ext cx="2677988" cy="1325308"/>
            </a:xfrm>
            <a:prstGeom prst="rect">
              <a:avLst/>
            </a:prstGeom>
          </p:spPr>
        </p:pic>
        <p:grpSp>
          <p:nvGrpSpPr>
            <p:cNvPr id="33" name="Group 32">
              <a:extLst>
                <a:ext uri="{FF2B5EF4-FFF2-40B4-BE49-F238E27FC236}">
                  <a16:creationId xmlns:a16="http://schemas.microsoft.com/office/drawing/2014/main" id="{34D08C6F-D969-C9CB-A758-F4890D4681D3}"/>
                </a:ext>
              </a:extLst>
            </p:cNvPr>
            <p:cNvGrpSpPr/>
            <p:nvPr/>
          </p:nvGrpSpPr>
          <p:grpSpPr>
            <a:xfrm>
              <a:off x="9233423" y="1654900"/>
              <a:ext cx="2702384" cy="319384"/>
              <a:chOff x="9233423" y="1654900"/>
              <a:chExt cx="2702384" cy="319384"/>
            </a:xfrm>
          </p:grpSpPr>
          <p:sp>
            <p:nvSpPr>
              <p:cNvPr id="34" name="Rectangle 33">
                <a:extLst>
                  <a:ext uri="{FF2B5EF4-FFF2-40B4-BE49-F238E27FC236}">
                    <a16:creationId xmlns:a16="http://schemas.microsoft.com/office/drawing/2014/main" id="{46B126DC-378C-C406-71B1-7EBB4719132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37BC940-09FA-B98C-AA7D-AE575853C196}"/>
                  </a:ext>
                </a:extLst>
              </p:cNvPr>
              <p:cNvSpPr txBox="1"/>
              <p:nvPr/>
            </p:nvSpPr>
            <p:spPr>
              <a:xfrm>
                <a:off x="9233423" y="1662321"/>
                <a:ext cx="2668252" cy="285994"/>
              </a:xfrm>
              <a:prstGeom prst="rect">
                <a:avLst/>
              </a:prstGeom>
              <a:noFill/>
            </p:spPr>
            <p:txBody>
              <a:bodyPr wrap="square">
                <a:spAutoFit/>
              </a:bodyPr>
              <a:lstStyle/>
              <a:p>
                <a:r>
                  <a:rPr lang="en-US" sz="1600" b="1">
                    <a:solidFill>
                      <a:schemeClr val="bg1"/>
                    </a:solidFill>
                  </a:rPr>
                  <a:t>Shared-Use Path </a:t>
                </a:r>
              </a:p>
            </p:txBody>
          </p:sp>
        </p:grpSp>
      </p:grpSp>
      <p:sp>
        <p:nvSpPr>
          <p:cNvPr id="38" name="TextBox 37">
            <a:extLst>
              <a:ext uri="{FF2B5EF4-FFF2-40B4-BE49-F238E27FC236}">
                <a16:creationId xmlns:a16="http://schemas.microsoft.com/office/drawing/2014/main" id="{3CCD1EAD-BD0B-258C-2280-C1850DB2EDFC}"/>
              </a:ext>
            </a:extLst>
          </p:cNvPr>
          <p:cNvSpPr txBox="1"/>
          <p:nvPr/>
        </p:nvSpPr>
        <p:spPr>
          <a:xfrm>
            <a:off x="291596" y="2946006"/>
            <a:ext cx="3362224" cy="461665"/>
          </a:xfrm>
          <a:prstGeom prst="rect">
            <a:avLst/>
          </a:prstGeom>
          <a:noFill/>
        </p:spPr>
        <p:txBody>
          <a:bodyPr wrap="square" rtlCol="0">
            <a:spAutoFit/>
          </a:bodyPr>
          <a:lstStyle/>
          <a:p>
            <a:r>
              <a:rPr lang="en-US" sz="1200"/>
              <a:t>New bicycle lane on existing roadways, indicated by striping, signage, and physical barriers.</a:t>
            </a:r>
          </a:p>
        </p:txBody>
      </p:sp>
      <p:sp>
        <p:nvSpPr>
          <p:cNvPr id="40" name="TextBox 39">
            <a:extLst>
              <a:ext uri="{FF2B5EF4-FFF2-40B4-BE49-F238E27FC236}">
                <a16:creationId xmlns:a16="http://schemas.microsoft.com/office/drawing/2014/main" id="{4F37A458-9F4E-8066-2C2C-D1A1CF8DCAD0}"/>
              </a:ext>
            </a:extLst>
          </p:cNvPr>
          <p:cNvSpPr txBox="1"/>
          <p:nvPr/>
        </p:nvSpPr>
        <p:spPr>
          <a:xfrm>
            <a:off x="4239642" y="5853262"/>
            <a:ext cx="3256987" cy="461665"/>
          </a:xfrm>
          <a:prstGeom prst="rect">
            <a:avLst/>
          </a:prstGeom>
          <a:noFill/>
        </p:spPr>
        <p:txBody>
          <a:bodyPr wrap="square" rtlCol="0">
            <a:spAutoFit/>
          </a:bodyPr>
          <a:lstStyle/>
          <a:p>
            <a:r>
              <a:rPr lang="en-US" sz="1200"/>
              <a:t>Low-cost, short-term bike rental from strategically placed docks or stations.</a:t>
            </a:r>
          </a:p>
        </p:txBody>
      </p:sp>
      <p:grpSp>
        <p:nvGrpSpPr>
          <p:cNvPr id="46" name="Group 45">
            <a:extLst>
              <a:ext uri="{FF2B5EF4-FFF2-40B4-BE49-F238E27FC236}">
                <a16:creationId xmlns:a16="http://schemas.microsoft.com/office/drawing/2014/main" id="{D3AEA4B3-3A63-14F8-0BE8-DA2258C5F3EB}"/>
              </a:ext>
            </a:extLst>
          </p:cNvPr>
          <p:cNvGrpSpPr/>
          <p:nvPr/>
        </p:nvGrpSpPr>
        <p:grpSpPr>
          <a:xfrm>
            <a:off x="4297602" y="3798512"/>
            <a:ext cx="3199029" cy="2020431"/>
            <a:chOff x="9233423" y="1654900"/>
            <a:chExt cx="2702384" cy="1641520"/>
          </a:xfrm>
        </p:grpSpPr>
        <p:pic>
          <p:nvPicPr>
            <p:cNvPr id="42" name="Picture 41">
              <a:extLst>
                <a:ext uri="{FF2B5EF4-FFF2-40B4-BE49-F238E27FC236}">
                  <a16:creationId xmlns:a16="http://schemas.microsoft.com/office/drawing/2014/main" id="{B8EE893C-91A7-A7A1-C904-8B6DB8B5265D}"/>
                </a:ext>
              </a:extLst>
            </p:cNvPr>
            <p:cNvPicPr>
              <a:picLocks noChangeAspect="1"/>
            </p:cNvPicPr>
            <p:nvPr/>
          </p:nvPicPr>
          <p:blipFill rotWithShape="1">
            <a:blip r:embed="rId7">
              <a:extLst>
                <a:ext uri="{28A0092B-C50C-407E-A947-70E740481C1C}">
                  <a14:useLocalDpi xmlns:a14="http://schemas.microsoft.com/office/drawing/2010/main" val="0"/>
                </a:ext>
              </a:extLst>
            </a:blip>
            <a:srcRect t="2260" b="2260"/>
            <a:stretch/>
          </p:blipFill>
          <p:spPr>
            <a:xfrm>
              <a:off x="9257819" y="1971112"/>
              <a:ext cx="2677988" cy="1325308"/>
            </a:xfrm>
            <a:prstGeom prst="rect">
              <a:avLst/>
            </a:prstGeom>
          </p:spPr>
        </p:pic>
        <p:grpSp>
          <p:nvGrpSpPr>
            <p:cNvPr id="43" name="Group 42">
              <a:extLst>
                <a:ext uri="{FF2B5EF4-FFF2-40B4-BE49-F238E27FC236}">
                  <a16:creationId xmlns:a16="http://schemas.microsoft.com/office/drawing/2014/main" id="{D1A72DEC-3298-1576-F9E7-B49C65D43451}"/>
                </a:ext>
              </a:extLst>
            </p:cNvPr>
            <p:cNvGrpSpPr/>
            <p:nvPr/>
          </p:nvGrpSpPr>
          <p:grpSpPr>
            <a:xfrm>
              <a:off x="9233423" y="1654900"/>
              <a:ext cx="2702384" cy="319384"/>
              <a:chOff x="9233423" y="1654900"/>
              <a:chExt cx="2702384" cy="319384"/>
            </a:xfrm>
          </p:grpSpPr>
          <p:sp>
            <p:nvSpPr>
              <p:cNvPr id="44" name="Rectangle 43">
                <a:extLst>
                  <a:ext uri="{FF2B5EF4-FFF2-40B4-BE49-F238E27FC236}">
                    <a16:creationId xmlns:a16="http://schemas.microsoft.com/office/drawing/2014/main" id="{B1DB7755-50BC-B57C-8303-BA7C56F0752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ED0A01E5-9721-2957-222A-D07B037EC10A}"/>
                  </a:ext>
                </a:extLst>
              </p:cNvPr>
              <p:cNvSpPr txBox="1"/>
              <p:nvPr/>
            </p:nvSpPr>
            <p:spPr>
              <a:xfrm>
                <a:off x="9233423" y="1662321"/>
                <a:ext cx="2668252" cy="285994"/>
              </a:xfrm>
              <a:prstGeom prst="rect">
                <a:avLst/>
              </a:prstGeom>
              <a:noFill/>
            </p:spPr>
            <p:txBody>
              <a:bodyPr wrap="square">
                <a:spAutoFit/>
              </a:bodyPr>
              <a:lstStyle/>
              <a:p>
                <a:r>
                  <a:rPr lang="en-US" sz="1600" b="1">
                    <a:solidFill>
                      <a:schemeClr val="bg1"/>
                    </a:solidFill>
                  </a:rPr>
                  <a:t>Bike Share Programs</a:t>
                </a:r>
              </a:p>
            </p:txBody>
          </p:sp>
        </p:grpSp>
      </p:grpSp>
      <p:sp>
        <p:nvSpPr>
          <p:cNvPr id="48" name="TextBox 47">
            <a:extLst>
              <a:ext uri="{FF2B5EF4-FFF2-40B4-BE49-F238E27FC236}">
                <a16:creationId xmlns:a16="http://schemas.microsoft.com/office/drawing/2014/main" id="{9B600F5A-3CFB-5DBF-F4B7-6FE56CFBA512}"/>
              </a:ext>
            </a:extLst>
          </p:cNvPr>
          <p:cNvSpPr txBox="1"/>
          <p:nvPr/>
        </p:nvSpPr>
        <p:spPr>
          <a:xfrm>
            <a:off x="8199334" y="5798135"/>
            <a:ext cx="3256987" cy="1015663"/>
          </a:xfrm>
          <a:prstGeom prst="rect">
            <a:avLst/>
          </a:prstGeom>
          <a:noFill/>
        </p:spPr>
        <p:txBody>
          <a:bodyPr wrap="square" rtlCol="0">
            <a:spAutoFit/>
          </a:bodyPr>
          <a:lstStyle/>
          <a:p>
            <a:r>
              <a:rPr lang="en-US" sz="1200">
                <a:effectLst/>
                <a:ea typeface="Calibri" panose="020F0502020204030204" pitchFamily="34" charset="0"/>
                <a:cs typeface="Arial" panose="020B0604020202020204" pitchFamily="34" charset="0"/>
              </a:rPr>
              <a:t>Leading Pedestrian Interval, Bike crossing signals, No turn on red signals, signals and controls to reduce conflicts between pedestrians, bicyclists, and drivers.</a:t>
            </a:r>
          </a:p>
          <a:p>
            <a:pPr marL="171450" indent="-171450">
              <a:buFont typeface="Arial" panose="020B0604020202020204" pitchFamily="34" charset="0"/>
              <a:buChar char="•"/>
            </a:pPr>
            <a:endParaRPr lang="en-US" sz="1200"/>
          </a:p>
        </p:txBody>
      </p:sp>
      <p:grpSp>
        <p:nvGrpSpPr>
          <p:cNvPr id="54" name="Group 53">
            <a:extLst>
              <a:ext uri="{FF2B5EF4-FFF2-40B4-BE49-F238E27FC236}">
                <a16:creationId xmlns:a16="http://schemas.microsoft.com/office/drawing/2014/main" id="{E670B073-750D-DFC7-9D0C-38120A2F688B}"/>
              </a:ext>
            </a:extLst>
          </p:cNvPr>
          <p:cNvGrpSpPr/>
          <p:nvPr/>
        </p:nvGrpSpPr>
        <p:grpSpPr>
          <a:xfrm>
            <a:off x="8186108" y="3755531"/>
            <a:ext cx="3185196" cy="2026167"/>
            <a:chOff x="9257819" y="1654899"/>
            <a:chExt cx="2695165" cy="1714448"/>
          </a:xfrm>
        </p:grpSpPr>
        <p:pic>
          <p:nvPicPr>
            <p:cNvPr id="50" name="Picture 49">
              <a:extLst>
                <a:ext uri="{FF2B5EF4-FFF2-40B4-BE49-F238E27FC236}">
                  <a16:creationId xmlns:a16="http://schemas.microsoft.com/office/drawing/2014/main" id="{91667AFA-3D42-2D47-3666-C26B95806D97}"/>
                </a:ext>
              </a:extLst>
            </p:cNvPr>
            <p:cNvPicPr>
              <a:picLocks noChangeAspect="1"/>
            </p:cNvPicPr>
            <p:nvPr/>
          </p:nvPicPr>
          <p:blipFill rotWithShape="1">
            <a:blip r:embed="rId8">
              <a:extLst>
                <a:ext uri="{28A0092B-C50C-407E-A947-70E740481C1C}">
                  <a14:useLocalDpi xmlns:a14="http://schemas.microsoft.com/office/drawing/2010/main" val="0"/>
                </a:ext>
              </a:extLst>
            </a:blip>
            <a:srcRect t="5224" b="5224"/>
            <a:stretch/>
          </p:blipFill>
          <p:spPr>
            <a:xfrm>
              <a:off x="9257819" y="1966790"/>
              <a:ext cx="2677988" cy="1402557"/>
            </a:xfrm>
            <a:prstGeom prst="rect">
              <a:avLst/>
            </a:prstGeom>
          </p:spPr>
        </p:pic>
        <p:grpSp>
          <p:nvGrpSpPr>
            <p:cNvPr id="51" name="Group 50">
              <a:extLst>
                <a:ext uri="{FF2B5EF4-FFF2-40B4-BE49-F238E27FC236}">
                  <a16:creationId xmlns:a16="http://schemas.microsoft.com/office/drawing/2014/main" id="{43BA00AB-3714-9FC8-C1B0-E95A19AEEB3C}"/>
                </a:ext>
              </a:extLst>
            </p:cNvPr>
            <p:cNvGrpSpPr/>
            <p:nvPr/>
          </p:nvGrpSpPr>
          <p:grpSpPr>
            <a:xfrm>
              <a:off x="9257819" y="1654899"/>
              <a:ext cx="2695165" cy="311890"/>
              <a:chOff x="9257819" y="1654899"/>
              <a:chExt cx="2695165" cy="311890"/>
            </a:xfrm>
          </p:grpSpPr>
          <p:sp>
            <p:nvSpPr>
              <p:cNvPr id="52" name="Rectangle 51">
                <a:extLst>
                  <a:ext uri="{FF2B5EF4-FFF2-40B4-BE49-F238E27FC236}">
                    <a16:creationId xmlns:a16="http://schemas.microsoft.com/office/drawing/2014/main" id="{8AE5C297-7B06-51DF-ED29-793B85D0AB51}"/>
                  </a:ext>
                </a:extLst>
              </p:cNvPr>
              <p:cNvSpPr/>
              <p:nvPr/>
            </p:nvSpPr>
            <p:spPr>
              <a:xfrm>
                <a:off x="9257819" y="1654899"/>
                <a:ext cx="2677988" cy="311890"/>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20439A7B-0AEC-19B0-6D44-04412B1EF2F3}"/>
                  </a:ext>
                </a:extLst>
              </p:cNvPr>
              <p:cNvSpPr txBox="1"/>
              <p:nvPr/>
            </p:nvSpPr>
            <p:spPr>
              <a:xfrm>
                <a:off x="9270550" y="1695239"/>
                <a:ext cx="2682434" cy="262596"/>
              </a:xfrm>
              <a:prstGeom prst="rect">
                <a:avLst/>
              </a:prstGeom>
              <a:noFill/>
            </p:spPr>
            <p:txBody>
              <a:bodyPr wrap="square">
                <a:spAutoFit/>
              </a:bodyPr>
              <a:lstStyle/>
              <a:p>
                <a:pPr>
                  <a:lnSpc>
                    <a:spcPts val="1700"/>
                  </a:lnSpc>
                </a:pPr>
                <a:r>
                  <a:rPr lang="en-US" sz="1600" b="1">
                    <a:solidFill>
                      <a:schemeClr val="bg1"/>
                    </a:solidFill>
                  </a:rPr>
                  <a:t>Bike/Ped Traffic Controls</a:t>
                </a:r>
              </a:p>
            </p:txBody>
          </p:sp>
        </p:grpSp>
      </p:grpSp>
      <p:sp>
        <p:nvSpPr>
          <p:cNvPr id="58" name="Title 1">
            <a:extLst>
              <a:ext uri="{FF2B5EF4-FFF2-40B4-BE49-F238E27FC236}">
                <a16:creationId xmlns:a16="http://schemas.microsoft.com/office/drawing/2014/main" id="{EC628774-6B83-0423-05EF-07F9016812CB}"/>
              </a:ext>
            </a:extLst>
          </p:cNvPr>
          <p:cNvSpPr>
            <a:spLocks noGrp="1"/>
          </p:cNvSpPr>
          <p:nvPr>
            <p:ph type="title"/>
          </p:nvPr>
        </p:nvSpPr>
        <p:spPr>
          <a:xfrm>
            <a:off x="138280" y="394381"/>
            <a:ext cx="8476549" cy="429145"/>
          </a:xfrm>
        </p:spPr>
        <p:txBody>
          <a:bodyPr>
            <a:normAutofit fontScale="90000"/>
          </a:bodyPr>
          <a:lstStyle/>
          <a:p>
            <a:r>
              <a:rPr lang="en-US" sz="1800">
                <a:cs typeface="Calibri"/>
              </a:rPr>
              <a:t>Project &amp; Program Examples</a:t>
            </a:r>
            <a:br>
              <a:rPr lang="en-US"/>
            </a:br>
            <a:r>
              <a:rPr lang="en-US">
                <a:cs typeface="Calibri"/>
              </a:rPr>
              <a:t>Bicycle and Pedestrian Improvement</a:t>
            </a:r>
            <a:r>
              <a:rPr lang="en-US"/>
              <a:t>s</a:t>
            </a:r>
            <a:br>
              <a:rPr lang="en-US"/>
            </a:br>
            <a:endParaRPr lang="en-US"/>
          </a:p>
        </p:txBody>
      </p:sp>
      <p:pic>
        <p:nvPicPr>
          <p:cNvPr id="60" name="Picture 59">
            <a:extLst>
              <a:ext uri="{FF2B5EF4-FFF2-40B4-BE49-F238E27FC236}">
                <a16:creationId xmlns:a16="http://schemas.microsoft.com/office/drawing/2014/main" id="{777094D2-0535-F299-9208-4814D91BBCB1}"/>
              </a:ext>
            </a:extLst>
          </p:cNvPr>
          <p:cNvPicPr>
            <a:picLocks noChangeAspect="1"/>
          </p:cNvPicPr>
          <p:nvPr/>
        </p:nvPicPr>
        <p:blipFill rotWithShape="1">
          <a:blip r:embed="rId9"/>
          <a:srcRect l="924" t="10944" r="93538" b="16012"/>
          <a:stretch/>
        </p:blipFill>
        <p:spPr>
          <a:xfrm>
            <a:off x="6333652" y="155540"/>
            <a:ext cx="544015" cy="633219"/>
          </a:xfrm>
          <a:prstGeom prst="rect">
            <a:avLst/>
          </a:prstGeom>
        </p:spPr>
      </p:pic>
      <p:pic>
        <p:nvPicPr>
          <p:cNvPr id="62" name="Picture 61">
            <a:extLst>
              <a:ext uri="{FF2B5EF4-FFF2-40B4-BE49-F238E27FC236}">
                <a16:creationId xmlns:a16="http://schemas.microsoft.com/office/drawing/2014/main" id="{3415EE80-B705-701C-94DF-4FABE98FAD5C}"/>
              </a:ext>
            </a:extLst>
          </p:cNvPr>
          <p:cNvPicPr>
            <a:picLocks noChangeAspect="1"/>
          </p:cNvPicPr>
          <p:nvPr/>
        </p:nvPicPr>
        <p:blipFill rotWithShape="1">
          <a:blip r:embed="rId9"/>
          <a:srcRect l="20260" t="9778" r="74202" b="17178"/>
          <a:stretch/>
        </p:blipFill>
        <p:spPr>
          <a:xfrm>
            <a:off x="7003314" y="155540"/>
            <a:ext cx="544015" cy="633219"/>
          </a:xfrm>
          <a:prstGeom prst="rect">
            <a:avLst/>
          </a:prstGeom>
        </p:spPr>
      </p:pic>
    </p:spTree>
    <p:extLst>
      <p:ext uri="{BB962C8B-B14F-4D97-AF65-F5344CB8AC3E}">
        <p14:creationId xmlns:p14="http://schemas.microsoft.com/office/powerpoint/2010/main" val="893274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744669E-8E38-6A53-27D4-17C25FA81684}"/>
              </a:ext>
            </a:extLst>
          </p:cNvPr>
          <p:cNvSpPr>
            <a:spLocks noGrp="1"/>
          </p:cNvSpPr>
          <p:nvPr>
            <p:ph type="sldNum" sz="quarter" idx="12"/>
          </p:nvPr>
        </p:nvSpPr>
        <p:spPr>
          <a:xfrm>
            <a:off x="8732182" y="6716273"/>
            <a:ext cx="2743200" cy="365125"/>
          </a:xfrm>
        </p:spPr>
        <p:txBody>
          <a:bodyPr/>
          <a:lstStyle/>
          <a:p>
            <a:fld id="{2429C633-AF9B-9840-B7F1-7587910FEF71}" type="slidenum">
              <a:rPr lang="en-US" smtClean="0"/>
              <a:pPr/>
              <a:t>37</a:t>
            </a:fld>
            <a:endParaRPr lang="en-US"/>
          </a:p>
        </p:txBody>
      </p:sp>
      <p:sp>
        <p:nvSpPr>
          <p:cNvPr id="3" name="AutoShape 2">
            <a:extLst>
              <a:ext uri="{FF2B5EF4-FFF2-40B4-BE49-F238E27FC236}">
                <a16:creationId xmlns:a16="http://schemas.microsoft.com/office/drawing/2014/main" id="{5F6BFE38-E8AC-9644-9CFB-6F120B48524C}"/>
              </a:ext>
            </a:extLst>
          </p:cNvPr>
          <p:cNvSpPr>
            <a:spLocks noChangeAspect="1" noChangeArrowheads="1"/>
          </p:cNvSpPr>
          <p:nvPr/>
        </p:nvSpPr>
        <p:spPr bwMode="auto">
          <a:xfrm>
            <a:off x="5426828" y="363652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559FF67D-2147-C474-82E1-DE42AE8B43F8}"/>
              </a:ext>
            </a:extLst>
          </p:cNvPr>
          <p:cNvSpPr txBox="1"/>
          <p:nvPr/>
        </p:nvSpPr>
        <p:spPr>
          <a:xfrm>
            <a:off x="4155987" y="3326791"/>
            <a:ext cx="3268871" cy="646331"/>
          </a:xfrm>
          <a:prstGeom prst="rect">
            <a:avLst/>
          </a:prstGeom>
          <a:noFill/>
        </p:spPr>
        <p:txBody>
          <a:bodyPr wrap="square" lIns="91440" tIns="45720" rIns="91440" bIns="45720" rtlCol="0" anchor="t">
            <a:spAutoFit/>
          </a:bodyPr>
          <a:lstStyle/>
          <a:p>
            <a:r>
              <a:rPr lang="en-US" sz="1200"/>
              <a:t>Roundabouts, speed humps, and other design features or signage to slow traffic on local streets or near schools.</a:t>
            </a:r>
          </a:p>
        </p:txBody>
      </p:sp>
      <p:sp>
        <p:nvSpPr>
          <p:cNvPr id="12" name="TextBox 11">
            <a:extLst>
              <a:ext uri="{FF2B5EF4-FFF2-40B4-BE49-F238E27FC236}">
                <a16:creationId xmlns:a16="http://schemas.microsoft.com/office/drawing/2014/main" id="{51B70092-F6D8-3683-E1E8-1C0A4BEFB811}"/>
              </a:ext>
            </a:extLst>
          </p:cNvPr>
          <p:cNvSpPr txBox="1"/>
          <p:nvPr/>
        </p:nvSpPr>
        <p:spPr>
          <a:xfrm>
            <a:off x="8027098" y="3314400"/>
            <a:ext cx="3334385" cy="646331"/>
          </a:xfrm>
          <a:prstGeom prst="rect">
            <a:avLst/>
          </a:prstGeom>
          <a:noFill/>
        </p:spPr>
        <p:txBody>
          <a:bodyPr wrap="square" rtlCol="0">
            <a:spAutoFit/>
          </a:bodyPr>
          <a:lstStyle/>
          <a:p>
            <a:r>
              <a:rPr lang="en-US" sz="1200">
                <a:ea typeface="Calibri" panose="020F0502020204030204" pitchFamily="34" charset="0"/>
                <a:cs typeface="Arial" panose="020B0604020202020204" pitchFamily="34" charset="0"/>
              </a:rPr>
              <a:t>T</a:t>
            </a:r>
            <a:r>
              <a:rPr lang="en-US" sz="1200">
                <a:effectLst/>
                <a:ea typeface="Calibri" panose="020F0502020204030204" pitchFamily="34" charset="0"/>
                <a:cs typeface="Arial" panose="020B0604020202020204" pitchFamily="34" charset="0"/>
              </a:rPr>
              <a:t>raffic signal coordination on major arterial corridors to maximize “green time” based on actual traffic conditions.</a:t>
            </a:r>
            <a:endParaRPr lang="en-US" sz="1200"/>
          </a:p>
        </p:txBody>
      </p:sp>
      <p:sp>
        <p:nvSpPr>
          <p:cNvPr id="14" name="TextBox 13">
            <a:extLst>
              <a:ext uri="{FF2B5EF4-FFF2-40B4-BE49-F238E27FC236}">
                <a16:creationId xmlns:a16="http://schemas.microsoft.com/office/drawing/2014/main" id="{B771BDF1-CDD7-4947-826D-84BDF46EC70A}"/>
              </a:ext>
            </a:extLst>
          </p:cNvPr>
          <p:cNvSpPr txBox="1"/>
          <p:nvPr/>
        </p:nvSpPr>
        <p:spPr>
          <a:xfrm>
            <a:off x="236905" y="5969551"/>
            <a:ext cx="3349495" cy="646331"/>
          </a:xfrm>
          <a:prstGeom prst="rect">
            <a:avLst/>
          </a:prstGeom>
          <a:solidFill>
            <a:schemeClr val="bg1"/>
          </a:solidFill>
        </p:spPr>
        <p:txBody>
          <a:bodyPr wrap="square" rtlCol="0">
            <a:spAutoFit/>
          </a:bodyPr>
          <a:lstStyle/>
          <a:p>
            <a:r>
              <a:rPr lang="en-US" sz="1200"/>
              <a:t>Roadway reconfiguration to add travel lanes, designate parking lanes for peak hour travel lanes, or establish bus only lanes</a:t>
            </a:r>
          </a:p>
        </p:txBody>
      </p:sp>
      <p:grpSp>
        <p:nvGrpSpPr>
          <p:cNvPr id="20" name="Group 19">
            <a:extLst>
              <a:ext uri="{FF2B5EF4-FFF2-40B4-BE49-F238E27FC236}">
                <a16:creationId xmlns:a16="http://schemas.microsoft.com/office/drawing/2014/main" id="{4FBA387A-368A-BB16-D4A9-BB68B38CE365}"/>
              </a:ext>
            </a:extLst>
          </p:cNvPr>
          <p:cNvGrpSpPr/>
          <p:nvPr/>
        </p:nvGrpSpPr>
        <p:grpSpPr>
          <a:xfrm>
            <a:off x="284913" y="4024518"/>
            <a:ext cx="3634852" cy="1952885"/>
            <a:chOff x="9233422" y="1654900"/>
            <a:chExt cx="2954099" cy="1641520"/>
          </a:xfrm>
        </p:grpSpPr>
        <p:pic>
          <p:nvPicPr>
            <p:cNvPr id="16" name="Picture 15">
              <a:extLst>
                <a:ext uri="{FF2B5EF4-FFF2-40B4-BE49-F238E27FC236}">
                  <a16:creationId xmlns:a16="http://schemas.microsoft.com/office/drawing/2014/main" id="{AC459AE9-185A-8873-A73B-A281FCF13469}"/>
                </a:ext>
              </a:extLst>
            </p:cNvPr>
            <p:cNvPicPr>
              <a:picLocks noChangeAspect="1"/>
            </p:cNvPicPr>
            <p:nvPr/>
          </p:nvPicPr>
          <p:blipFill rotWithShape="1">
            <a:blip r:embed="rId3">
              <a:extLst>
                <a:ext uri="{28A0092B-C50C-407E-A947-70E740481C1C}">
                  <a14:useLocalDpi xmlns:a14="http://schemas.microsoft.com/office/drawing/2010/main" val="0"/>
                </a:ext>
              </a:extLst>
            </a:blip>
            <a:srcRect t="8207" b="8207"/>
            <a:stretch/>
          </p:blipFill>
          <p:spPr>
            <a:xfrm>
              <a:off x="9257819" y="1971112"/>
              <a:ext cx="2668251" cy="1325308"/>
            </a:xfrm>
            <a:prstGeom prst="rect">
              <a:avLst/>
            </a:prstGeom>
          </p:spPr>
        </p:pic>
        <p:grpSp>
          <p:nvGrpSpPr>
            <p:cNvPr id="17" name="Group 16">
              <a:extLst>
                <a:ext uri="{FF2B5EF4-FFF2-40B4-BE49-F238E27FC236}">
                  <a16:creationId xmlns:a16="http://schemas.microsoft.com/office/drawing/2014/main" id="{58BCC710-3CBF-6ACB-A912-436ABAF20241}"/>
                </a:ext>
              </a:extLst>
            </p:cNvPr>
            <p:cNvGrpSpPr/>
            <p:nvPr/>
          </p:nvGrpSpPr>
          <p:grpSpPr>
            <a:xfrm>
              <a:off x="9233422" y="1654900"/>
              <a:ext cx="2954099" cy="319384"/>
              <a:chOff x="9233422" y="1654900"/>
              <a:chExt cx="2954099" cy="319384"/>
            </a:xfrm>
          </p:grpSpPr>
          <p:sp>
            <p:nvSpPr>
              <p:cNvPr id="18" name="Rectangle 17">
                <a:extLst>
                  <a:ext uri="{FF2B5EF4-FFF2-40B4-BE49-F238E27FC236}">
                    <a16:creationId xmlns:a16="http://schemas.microsoft.com/office/drawing/2014/main" id="{7DBEE0BD-3813-CE60-6DDE-97039D20C4F6}"/>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3C06429-4D33-0A18-2D68-518A45907390}"/>
                  </a:ext>
                </a:extLst>
              </p:cNvPr>
              <p:cNvSpPr txBox="1"/>
              <p:nvPr/>
            </p:nvSpPr>
            <p:spPr>
              <a:xfrm>
                <a:off x="9233422" y="1662321"/>
                <a:ext cx="2954099" cy="284576"/>
              </a:xfrm>
              <a:prstGeom prst="rect">
                <a:avLst/>
              </a:prstGeom>
              <a:noFill/>
            </p:spPr>
            <p:txBody>
              <a:bodyPr wrap="square">
                <a:spAutoFit/>
              </a:bodyPr>
              <a:lstStyle/>
              <a:p>
                <a:r>
                  <a:rPr lang="en-US" sz="1600" b="1">
                    <a:solidFill>
                      <a:schemeClr val="bg1"/>
                    </a:solidFill>
                  </a:rPr>
                  <a:t>Added Roadway Lanes</a:t>
                </a:r>
              </a:p>
            </p:txBody>
          </p:sp>
        </p:grpSp>
      </p:grpSp>
      <p:grpSp>
        <p:nvGrpSpPr>
          <p:cNvPr id="26" name="Group 25">
            <a:extLst>
              <a:ext uri="{FF2B5EF4-FFF2-40B4-BE49-F238E27FC236}">
                <a16:creationId xmlns:a16="http://schemas.microsoft.com/office/drawing/2014/main" id="{6E6E1123-53C5-0EAD-2C7B-92A7098474F4}"/>
              </a:ext>
            </a:extLst>
          </p:cNvPr>
          <p:cNvGrpSpPr/>
          <p:nvPr/>
        </p:nvGrpSpPr>
        <p:grpSpPr>
          <a:xfrm>
            <a:off x="8062790" y="1343913"/>
            <a:ext cx="3491210" cy="1982142"/>
            <a:chOff x="9212440" y="1654900"/>
            <a:chExt cx="2954100" cy="1641520"/>
          </a:xfrm>
        </p:grpSpPr>
        <p:pic>
          <p:nvPicPr>
            <p:cNvPr id="22" name="Picture 21">
              <a:extLst>
                <a:ext uri="{FF2B5EF4-FFF2-40B4-BE49-F238E27FC236}">
                  <a16:creationId xmlns:a16="http://schemas.microsoft.com/office/drawing/2014/main" id="{6825A10C-57A5-3482-81F4-B493CA6491B2}"/>
                </a:ext>
              </a:extLst>
            </p:cNvPr>
            <p:cNvPicPr>
              <a:picLocks noChangeAspect="1"/>
            </p:cNvPicPr>
            <p:nvPr/>
          </p:nvPicPr>
          <p:blipFill rotWithShape="1">
            <a:blip r:embed="rId4">
              <a:extLst>
                <a:ext uri="{28A0092B-C50C-407E-A947-70E740481C1C}">
                  <a14:useLocalDpi xmlns:a14="http://schemas.microsoft.com/office/drawing/2010/main" val="0"/>
                </a:ext>
              </a:extLst>
            </a:blip>
            <a:srcRect l="418" t="21982" r="-418" b="19902"/>
            <a:stretch/>
          </p:blipFill>
          <p:spPr>
            <a:xfrm>
              <a:off x="9257819" y="1971112"/>
              <a:ext cx="2677988" cy="1325308"/>
            </a:xfrm>
            <a:prstGeom prst="rect">
              <a:avLst/>
            </a:prstGeom>
          </p:spPr>
        </p:pic>
        <p:grpSp>
          <p:nvGrpSpPr>
            <p:cNvPr id="23" name="Group 22">
              <a:extLst>
                <a:ext uri="{FF2B5EF4-FFF2-40B4-BE49-F238E27FC236}">
                  <a16:creationId xmlns:a16="http://schemas.microsoft.com/office/drawing/2014/main" id="{CD8183C9-07FD-EE13-FE4C-04E21D66992D}"/>
                </a:ext>
              </a:extLst>
            </p:cNvPr>
            <p:cNvGrpSpPr/>
            <p:nvPr/>
          </p:nvGrpSpPr>
          <p:grpSpPr>
            <a:xfrm>
              <a:off x="9212440" y="1654900"/>
              <a:ext cx="2954100" cy="319384"/>
              <a:chOff x="9212440" y="1654900"/>
              <a:chExt cx="2954100" cy="319384"/>
            </a:xfrm>
          </p:grpSpPr>
          <p:sp>
            <p:nvSpPr>
              <p:cNvPr id="24" name="Rectangle 23">
                <a:extLst>
                  <a:ext uri="{FF2B5EF4-FFF2-40B4-BE49-F238E27FC236}">
                    <a16:creationId xmlns:a16="http://schemas.microsoft.com/office/drawing/2014/main" id="{188F4EB4-8537-C021-0FF5-903E9ACC83E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C3C0F33-22FC-091F-DE9F-D3E3B1AC5DC7}"/>
                  </a:ext>
                </a:extLst>
              </p:cNvPr>
              <p:cNvSpPr txBox="1"/>
              <p:nvPr/>
            </p:nvSpPr>
            <p:spPr>
              <a:xfrm>
                <a:off x="9212440" y="1669179"/>
                <a:ext cx="2954100" cy="286469"/>
              </a:xfrm>
              <a:prstGeom prst="rect">
                <a:avLst/>
              </a:prstGeom>
              <a:noFill/>
            </p:spPr>
            <p:txBody>
              <a:bodyPr wrap="square">
                <a:spAutoFit/>
              </a:bodyPr>
              <a:lstStyle/>
              <a:p>
                <a:r>
                  <a:rPr lang="en-US" sz="1600" b="1">
                    <a:solidFill>
                      <a:schemeClr val="bg1"/>
                    </a:solidFill>
                  </a:rPr>
                  <a:t>Traffic Management Features</a:t>
                </a:r>
              </a:p>
            </p:txBody>
          </p:sp>
        </p:grpSp>
      </p:grpSp>
      <p:grpSp>
        <p:nvGrpSpPr>
          <p:cNvPr id="32" name="Group 31">
            <a:extLst>
              <a:ext uri="{FF2B5EF4-FFF2-40B4-BE49-F238E27FC236}">
                <a16:creationId xmlns:a16="http://schemas.microsoft.com/office/drawing/2014/main" id="{B817C83A-69E5-6B4A-3D6E-F445F4023D55}"/>
              </a:ext>
            </a:extLst>
          </p:cNvPr>
          <p:cNvGrpSpPr/>
          <p:nvPr/>
        </p:nvGrpSpPr>
        <p:grpSpPr>
          <a:xfrm>
            <a:off x="272253" y="1379047"/>
            <a:ext cx="3205301" cy="1947010"/>
            <a:chOff x="9233423" y="1654900"/>
            <a:chExt cx="2702384" cy="1641520"/>
          </a:xfrm>
        </p:grpSpPr>
        <p:pic>
          <p:nvPicPr>
            <p:cNvPr id="28" name="Picture 27">
              <a:extLst>
                <a:ext uri="{FF2B5EF4-FFF2-40B4-BE49-F238E27FC236}">
                  <a16:creationId xmlns:a16="http://schemas.microsoft.com/office/drawing/2014/main" id="{0121006D-17F9-D1E1-AEA8-3191A1E11A54}"/>
                </a:ext>
              </a:extLst>
            </p:cNvPr>
            <p:cNvPicPr>
              <a:picLocks noChangeAspect="1"/>
            </p:cNvPicPr>
            <p:nvPr/>
          </p:nvPicPr>
          <p:blipFill rotWithShape="1">
            <a:blip r:embed="rId5">
              <a:extLst>
                <a:ext uri="{28A0092B-C50C-407E-A947-70E740481C1C}">
                  <a14:useLocalDpi xmlns:a14="http://schemas.microsoft.com/office/drawing/2010/main" val="0"/>
                </a:ext>
              </a:extLst>
            </a:blip>
            <a:srcRect t="20002" b="20002"/>
            <a:stretch/>
          </p:blipFill>
          <p:spPr>
            <a:xfrm>
              <a:off x="9257819" y="1971112"/>
              <a:ext cx="2677988" cy="1325308"/>
            </a:xfrm>
            <a:prstGeom prst="rect">
              <a:avLst/>
            </a:prstGeom>
          </p:spPr>
        </p:pic>
        <p:grpSp>
          <p:nvGrpSpPr>
            <p:cNvPr id="29" name="Group 28">
              <a:extLst>
                <a:ext uri="{FF2B5EF4-FFF2-40B4-BE49-F238E27FC236}">
                  <a16:creationId xmlns:a16="http://schemas.microsoft.com/office/drawing/2014/main" id="{40F64799-CB60-BD06-A560-E56DFCAC56DF}"/>
                </a:ext>
              </a:extLst>
            </p:cNvPr>
            <p:cNvGrpSpPr/>
            <p:nvPr/>
          </p:nvGrpSpPr>
          <p:grpSpPr>
            <a:xfrm>
              <a:off x="9233423" y="1654900"/>
              <a:ext cx="2702384" cy="319384"/>
              <a:chOff x="9233423" y="1654900"/>
              <a:chExt cx="2702384" cy="319384"/>
            </a:xfrm>
          </p:grpSpPr>
          <p:sp>
            <p:nvSpPr>
              <p:cNvPr id="30" name="Rectangle 29">
                <a:extLst>
                  <a:ext uri="{FF2B5EF4-FFF2-40B4-BE49-F238E27FC236}">
                    <a16:creationId xmlns:a16="http://schemas.microsoft.com/office/drawing/2014/main" id="{1C159959-58C0-FDEE-6108-3756CB148A1F}"/>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F82A1DB-FF19-023D-5C2D-0AF78A609936}"/>
                  </a:ext>
                </a:extLst>
              </p:cNvPr>
              <p:cNvSpPr txBox="1"/>
              <p:nvPr/>
            </p:nvSpPr>
            <p:spPr>
              <a:xfrm>
                <a:off x="9233423" y="1662321"/>
                <a:ext cx="2668252" cy="285435"/>
              </a:xfrm>
              <a:prstGeom prst="rect">
                <a:avLst/>
              </a:prstGeom>
              <a:noFill/>
            </p:spPr>
            <p:txBody>
              <a:bodyPr wrap="square">
                <a:spAutoFit/>
              </a:bodyPr>
              <a:lstStyle/>
              <a:p>
                <a:r>
                  <a:rPr lang="en-US" sz="1600" b="1">
                    <a:solidFill>
                      <a:schemeClr val="bg1"/>
                    </a:solidFill>
                  </a:rPr>
                  <a:t>Intersection Improvements</a:t>
                </a:r>
              </a:p>
            </p:txBody>
          </p:sp>
        </p:grpSp>
      </p:grpSp>
      <p:grpSp>
        <p:nvGrpSpPr>
          <p:cNvPr id="38" name="Group 37">
            <a:extLst>
              <a:ext uri="{FF2B5EF4-FFF2-40B4-BE49-F238E27FC236}">
                <a16:creationId xmlns:a16="http://schemas.microsoft.com/office/drawing/2014/main" id="{50BB40B7-3A9F-1611-6023-70745EAC666A}"/>
              </a:ext>
            </a:extLst>
          </p:cNvPr>
          <p:cNvGrpSpPr/>
          <p:nvPr/>
        </p:nvGrpSpPr>
        <p:grpSpPr>
          <a:xfrm>
            <a:off x="4225834" y="1340692"/>
            <a:ext cx="3199029" cy="1985361"/>
            <a:chOff x="9233423" y="1654900"/>
            <a:chExt cx="2702384" cy="1641520"/>
          </a:xfrm>
        </p:grpSpPr>
        <p:pic>
          <p:nvPicPr>
            <p:cNvPr id="34" name="Picture 33">
              <a:extLst>
                <a:ext uri="{FF2B5EF4-FFF2-40B4-BE49-F238E27FC236}">
                  <a16:creationId xmlns:a16="http://schemas.microsoft.com/office/drawing/2014/main" id="{841E6F9C-68F8-709D-EC6F-3D0CE69ADB3E}"/>
                </a:ext>
              </a:extLst>
            </p:cNvPr>
            <p:cNvPicPr>
              <a:picLocks noChangeAspect="1"/>
            </p:cNvPicPr>
            <p:nvPr/>
          </p:nvPicPr>
          <p:blipFill rotWithShape="1">
            <a:blip r:embed="rId6">
              <a:extLst>
                <a:ext uri="{28A0092B-C50C-407E-A947-70E740481C1C}">
                  <a14:useLocalDpi xmlns:a14="http://schemas.microsoft.com/office/drawing/2010/main" val="0"/>
                </a:ext>
              </a:extLst>
            </a:blip>
            <a:srcRect t="9724" b="9724"/>
            <a:stretch/>
          </p:blipFill>
          <p:spPr>
            <a:xfrm>
              <a:off x="9257819" y="1971112"/>
              <a:ext cx="2677988" cy="1325308"/>
            </a:xfrm>
            <a:prstGeom prst="rect">
              <a:avLst/>
            </a:prstGeom>
          </p:spPr>
        </p:pic>
        <p:grpSp>
          <p:nvGrpSpPr>
            <p:cNvPr id="35" name="Group 34">
              <a:extLst>
                <a:ext uri="{FF2B5EF4-FFF2-40B4-BE49-F238E27FC236}">
                  <a16:creationId xmlns:a16="http://schemas.microsoft.com/office/drawing/2014/main" id="{1771671F-6C56-8F6E-C60A-16FD82CBCF54}"/>
                </a:ext>
              </a:extLst>
            </p:cNvPr>
            <p:cNvGrpSpPr/>
            <p:nvPr/>
          </p:nvGrpSpPr>
          <p:grpSpPr>
            <a:xfrm>
              <a:off x="9233423" y="1654900"/>
              <a:ext cx="2702384" cy="319384"/>
              <a:chOff x="9233423" y="1654900"/>
              <a:chExt cx="2702384" cy="319384"/>
            </a:xfrm>
          </p:grpSpPr>
          <p:sp>
            <p:nvSpPr>
              <p:cNvPr id="36" name="Rectangle 35">
                <a:extLst>
                  <a:ext uri="{FF2B5EF4-FFF2-40B4-BE49-F238E27FC236}">
                    <a16:creationId xmlns:a16="http://schemas.microsoft.com/office/drawing/2014/main" id="{8FB429D2-E227-93E4-D7C8-03977DD7B7D8}"/>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5765E60-5421-EAFD-C477-A80C641B0DB2}"/>
                  </a:ext>
                </a:extLst>
              </p:cNvPr>
              <p:cNvSpPr txBox="1"/>
              <p:nvPr/>
            </p:nvSpPr>
            <p:spPr>
              <a:xfrm>
                <a:off x="9233423" y="1662321"/>
                <a:ext cx="2668252" cy="285994"/>
              </a:xfrm>
              <a:prstGeom prst="rect">
                <a:avLst/>
              </a:prstGeom>
              <a:noFill/>
            </p:spPr>
            <p:txBody>
              <a:bodyPr wrap="square">
                <a:spAutoFit/>
              </a:bodyPr>
              <a:lstStyle/>
              <a:p>
                <a:r>
                  <a:rPr lang="en-US" sz="1600" b="1">
                    <a:solidFill>
                      <a:schemeClr val="bg1"/>
                    </a:solidFill>
                  </a:rPr>
                  <a:t>Traffic Calming Features</a:t>
                </a:r>
              </a:p>
            </p:txBody>
          </p:sp>
        </p:grpSp>
      </p:grpSp>
      <p:sp>
        <p:nvSpPr>
          <p:cNvPr id="40" name="TextBox 39">
            <a:extLst>
              <a:ext uri="{FF2B5EF4-FFF2-40B4-BE49-F238E27FC236}">
                <a16:creationId xmlns:a16="http://schemas.microsoft.com/office/drawing/2014/main" id="{FC569753-677E-D7B8-913C-B2E58CB0F895}"/>
              </a:ext>
            </a:extLst>
          </p:cNvPr>
          <p:cNvSpPr txBox="1"/>
          <p:nvPr/>
        </p:nvSpPr>
        <p:spPr>
          <a:xfrm>
            <a:off x="208683" y="3294846"/>
            <a:ext cx="3361332" cy="461665"/>
          </a:xfrm>
          <a:prstGeom prst="rect">
            <a:avLst/>
          </a:prstGeom>
          <a:noFill/>
        </p:spPr>
        <p:txBody>
          <a:bodyPr wrap="square" lIns="91440" tIns="45720" rIns="91440" bIns="45720" rtlCol="0" anchor="t">
            <a:spAutoFit/>
          </a:bodyPr>
          <a:lstStyle/>
          <a:p>
            <a:r>
              <a:rPr lang="en-US" sz="1200"/>
              <a:t>Turn lanes and other design features to reduce traffic queues at congested intersections. </a:t>
            </a:r>
          </a:p>
        </p:txBody>
      </p:sp>
      <p:sp>
        <p:nvSpPr>
          <p:cNvPr id="42" name="TextBox 41">
            <a:extLst>
              <a:ext uri="{FF2B5EF4-FFF2-40B4-BE49-F238E27FC236}">
                <a16:creationId xmlns:a16="http://schemas.microsoft.com/office/drawing/2014/main" id="{2D799BDC-1158-DF02-53A8-924BF2E10FA5}"/>
              </a:ext>
            </a:extLst>
          </p:cNvPr>
          <p:cNvSpPr txBox="1"/>
          <p:nvPr/>
        </p:nvSpPr>
        <p:spPr>
          <a:xfrm>
            <a:off x="4155667" y="5959398"/>
            <a:ext cx="3170409" cy="461665"/>
          </a:xfrm>
          <a:prstGeom prst="rect">
            <a:avLst/>
          </a:prstGeom>
          <a:noFill/>
        </p:spPr>
        <p:txBody>
          <a:bodyPr wrap="square" rtlCol="0">
            <a:spAutoFit/>
          </a:bodyPr>
          <a:lstStyle/>
          <a:p>
            <a:r>
              <a:rPr lang="en-US" sz="1200"/>
              <a:t>Additional street parking, public/shared parking lots, or public/shared parking structures.</a:t>
            </a:r>
          </a:p>
        </p:txBody>
      </p:sp>
      <p:grpSp>
        <p:nvGrpSpPr>
          <p:cNvPr id="48" name="Group 47">
            <a:extLst>
              <a:ext uri="{FF2B5EF4-FFF2-40B4-BE49-F238E27FC236}">
                <a16:creationId xmlns:a16="http://schemas.microsoft.com/office/drawing/2014/main" id="{8F908CED-C991-AAA2-BEAE-5E2F6248C34C}"/>
              </a:ext>
            </a:extLst>
          </p:cNvPr>
          <p:cNvGrpSpPr/>
          <p:nvPr/>
        </p:nvGrpSpPr>
        <p:grpSpPr>
          <a:xfrm>
            <a:off x="4196954" y="4006497"/>
            <a:ext cx="3199029" cy="1943198"/>
            <a:chOff x="9233423" y="1654900"/>
            <a:chExt cx="2702384" cy="1641520"/>
          </a:xfrm>
        </p:grpSpPr>
        <p:pic>
          <p:nvPicPr>
            <p:cNvPr id="44" name="Picture 43">
              <a:extLst>
                <a:ext uri="{FF2B5EF4-FFF2-40B4-BE49-F238E27FC236}">
                  <a16:creationId xmlns:a16="http://schemas.microsoft.com/office/drawing/2014/main" id="{72573AC3-5AE9-26B4-7234-008093057959}"/>
                </a:ext>
              </a:extLst>
            </p:cNvPr>
            <p:cNvPicPr>
              <a:picLocks noChangeAspect="1"/>
            </p:cNvPicPr>
            <p:nvPr/>
          </p:nvPicPr>
          <p:blipFill rotWithShape="1">
            <a:blip r:embed="rId7">
              <a:extLst>
                <a:ext uri="{28A0092B-C50C-407E-A947-70E740481C1C}">
                  <a14:useLocalDpi xmlns:a14="http://schemas.microsoft.com/office/drawing/2010/main" val="0"/>
                </a:ext>
              </a:extLst>
            </a:blip>
            <a:srcRect t="11447" b="11447"/>
            <a:stretch/>
          </p:blipFill>
          <p:spPr>
            <a:xfrm>
              <a:off x="9257819" y="1971112"/>
              <a:ext cx="2677988" cy="1325308"/>
            </a:xfrm>
            <a:prstGeom prst="rect">
              <a:avLst/>
            </a:prstGeom>
          </p:spPr>
        </p:pic>
        <p:grpSp>
          <p:nvGrpSpPr>
            <p:cNvPr id="45" name="Group 44">
              <a:extLst>
                <a:ext uri="{FF2B5EF4-FFF2-40B4-BE49-F238E27FC236}">
                  <a16:creationId xmlns:a16="http://schemas.microsoft.com/office/drawing/2014/main" id="{C1E776BC-11EB-B9A7-817C-1BD23A348C3F}"/>
                </a:ext>
              </a:extLst>
            </p:cNvPr>
            <p:cNvGrpSpPr/>
            <p:nvPr/>
          </p:nvGrpSpPr>
          <p:grpSpPr>
            <a:xfrm>
              <a:off x="9233423" y="1654900"/>
              <a:ext cx="2702384" cy="319384"/>
              <a:chOff x="9233423" y="1654900"/>
              <a:chExt cx="2702384" cy="319384"/>
            </a:xfrm>
          </p:grpSpPr>
          <p:sp>
            <p:nvSpPr>
              <p:cNvPr id="46" name="Rectangle 45">
                <a:extLst>
                  <a:ext uri="{FF2B5EF4-FFF2-40B4-BE49-F238E27FC236}">
                    <a16:creationId xmlns:a16="http://schemas.microsoft.com/office/drawing/2014/main" id="{D13A8CB3-9F2C-C2B7-0681-9E70B52222C4}"/>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D4B7D6F6-44D6-1D10-2219-59CC6264E46A}"/>
                  </a:ext>
                </a:extLst>
              </p:cNvPr>
              <p:cNvSpPr txBox="1"/>
              <p:nvPr/>
            </p:nvSpPr>
            <p:spPr>
              <a:xfrm>
                <a:off x="9233423" y="1662321"/>
                <a:ext cx="2668252" cy="285994"/>
              </a:xfrm>
              <a:prstGeom prst="rect">
                <a:avLst/>
              </a:prstGeom>
              <a:noFill/>
            </p:spPr>
            <p:txBody>
              <a:bodyPr wrap="square">
                <a:spAutoFit/>
              </a:bodyPr>
              <a:lstStyle/>
              <a:p>
                <a:r>
                  <a:rPr lang="en-US" sz="1600" b="1">
                    <a:solidFill>
                      <a:schemeClr val="bg1"/>
                    </a:solidFill>
                  </a:rPr>
                  <a:t>Parking Options </a:t>
                </a:r>
              </a:p>
            </p:txBody>
          </p:sp>
        </p:grpSp>
      </p:grpSp>
      <p:sp>
        <p:nvSpPr>
          <p:cNvPr id="50" name="TextBox 49">
            <a:extLst>
              <a:ext uri="{FF2B5EF4-FFF2-40B4-BE49-F238E27FC236}">
                <a16:creationId xmlns:a16="http://schemas.microsoft.com/office/drawing/2014/main" id="{90329033-6DA4-49E0-EBBD-FFCD6BC9F761}"/>
              </a:ext>
            </a:extLst>
          </p:cNvPr>
          <p:cNvSpPr txBox="1"/>
          <p:nvPr/>
        </p:nvSpPr>
        <p:spPr>
          <a:xfrm>
            <a:off x="8020070" y="5968167"/>
            <a:ext cx="3178123" cy="830997"/>
          </a:xfrm>
          <a:prstGeom prst="rect">
            <a:avLst/>
          </a:prstGeom>
          <a:noFill/>
        </p:spPr>
        <p:txBody>
          <a:bodyPr wrap="square" rtlCol="0">
            <a:spAutoFit/>
          </a:bodyPr>
          <a:lstStyle/>
          <a:p>
            <a:r>
              <a:rPr lang="en-US" sz="1200">
                <a:effectLst/>
                <a:ea typeface="Calibri" panose="020F0502020204030204" pitchFamily="34" charset="0"/>
                <a:cs typeface="Arial" panose="020B0604020202020204" pitchFamily="34" charset="0"/>
              </a:rPr>
              <a:t>Landscaping, hardscaping, public art, and other design features to improve the appearance of the roadway. </a:t>
            </a:r>
          </a:p>
          <a:p>
            <a:pPr marL="171450" indent="-171450">
              <a:buFont typeface="Arial" panose="020B0604020202020204" pitchFamily="34" charset="0"/>
              <a:buChar char="•"/>
            </a:pPr>
            <a:endParaRPr lang="en-US" sz="1200"/>
          </a:p>
        </p:txBody>
      </p:sp>
      <p:grpSp>
        <p:nvGrpSpPr>
          <p:cNvPr id="56" name="Group 55">
            <a:extLst>
              <a:ext uri="{FF2B5EF4-FFF2-40B4-BE49-F238E27FC236}">
                <a16:creationId xmlns:a16="http://schemas.microsoft.com/office/drawing/2014/main" id="{84212BB1-CDAC-FF3B-4C5B-EB403096D165}"/>
              </a:ext>
            </a:extLst>
          </p:cNvPr>
          <p:cNvGrpSpPr/>
          <p:nvPr/>
        </p:nvGrpSpPr>
        <p:grpSpPr>
          <a:xfrm>
            <a:off x="8062790" y="4019419"/>
            <a:ext cx="3885326" cy="1939979"/>
            <a:chOff x="9222573" y="1654900"/>
            <a:chExt cx="3287582" cy="1641520"/>
          </a:xfrm>
        </p:grpSpPr>
        <p:pic>
          <p:nvPicPr>
            <p:cNvPr id="52" name="Picture 51">
              <a:extLst>
                <a:ext uri="{FF2B5EF4-FFF2-40B4-BE49-F238E27FC236}">
                  <a16:creationId xmlns:a16="http://schemas.microsoft.com/office/drawing/2014/main" id="{58DAF4B4-A354-2610-BB7C-2F75681BBFF6}"/>
                </a:ext>
              </a:extLst>
            </p:cNvPr>
            <p:cNvPicPr>
              <a:picLocks noChangeAspect="1"/>
            </p:cNvPicPr>
            <p:nvPr/>
          </p:nvPicPr>
          <p:blipFill rotWithShape="1">
            <a:blip r:embed="rId8">
              <a:extLst>
                <a:ext uri="{28A0092B-C50C-407E-A947-70E740481C1C}">
                  <a14:useLocalDpi xmlns:a14="http://schemas.microsoft.com/office/drawing/2010/main" val="0"/>
                </a:ext>
              </a:extLst>
            </a:blip>
            <a:srcRect t="17017" b="17017"/>
            <a:stretch/>
          </p:blipFill>
          <p:spPr>
            <a:xfrm>
              <a:off x="9257819" y="1971112"/>
              <a:ext cx="2677988" cy="1325308"/>
            </a:xfrm>
            <a:prstGeom prst="rect">
              <a:avLst/>
            </a:prstGeom>
          </p:spPr>
        </p:pic>
        <p:grpSp>
          <p:nvGrpSpPr>
            <p:cNvPr id="53" name="Group 52">
              <a:extLst>
                <a:ext uri="{FF2B5EF4-FFF2-40B4-BE49-F238E27FC236}">
                  <a16:creationId xmlns:a16="http://schemas.microsoft.com/office/drawing/2014/main" id="{64FA30A1-0F46-D218-5E6F-11B9EDA2387F}"/>
                </a:ext>
              </a:extLst>
            </p:cNvPr>
            <p:cNvGrpSpPr/>
            <p:nvPr/>
          </p:nvGrpSpPr>
          <p:grpSpPr>
            <a:xfrm>
              <a:off x="9222573" y="1654900"/>
              <a:ext cx="3287582" cy="319384"/>
              <a:chOff x="9222573" y="1654900"/>
              <a:chExt cx="3287582" cy="319384"/>
            </a:xfrm>
          </p:grpSpPr>
          <p:sp>
            <p:nvSpPr>
              <p:cNvPr id="54" name="Rectangle 53">
                <a:extLst>
                  <a:ext uri="{FF2B5EF4-FFF2-40B4-BE49-F238E27FC236}">
                    <a16:creationId xmlns:a16="http://schemas.microsoft.com/office/drawing/2014/main" id="{842AA502-01DE-A7ED-CD07-EFD6B2DD013B}"/>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EA2C2740-23B9-35C8-101F-4674506297BF}"/>
                  </a:ext>
                </a:extLst>
              </p:cNvPr>
              <p:cNvSpPr txBox="1"/>
              <p:nvPr/>
            </p:nvSpPr>
            <p:spPr>
              <a:xfrm>
                <a:off x="9222573" y="1658382"/>
                <a:ext cx="3287582" cy="286469"/>
              </a:xfrm>
              <a:prstGeom prst="rect">
                <a:avLst/>
              </a:prstGeom>
              <a:noFill/>
            </p:spPr>
            <p:txBody>
              <a:bodyPr wrap="square">
                <a:spAutoFit/>
              </a:bodyPr>
              <a:lstStyle/>
              <a:p>
                <a:r>
                  <a:rPr lang="en-US" sz="1600" b="1">
                    <a:solidFill>
                      <a:schemeClr val="bg1"/>
                    </a:solidFill>
                  </a:rPr>
                  <a:t>Visual Improvements</a:t>
                </a:r>
              </a:p>
            </p:txBody>
          </p:sp>
        </p:grpSp>
      </p:grpSp>
      <p:sp>
        <p:nvSpPr>
          <p:cNvPr id="66" name="Title 1">
            <a:extLst>
              <a:ext uri="{FF2B5EF4-FFF2-40B4-BE49-F238E27FC236}">
                <a16:creationId xmlns:a16="http://schemas.microsoft.com/office/drawing/2014/main" id="{5B79851E-32A9-4BF2-3316-63EDC6A28462}"/>
              </a:ext>
            </a:extLst>
          </p:cNvPr>
          <p:cNvSpPr>
            <a:spLocks noGrp="1"/>
          </p:cNvSpPr>
          <p:nvPr>
            <p:ph type="title"/>
          </p:nvPr>
        </p:nvSpPr>
        <p:spPr>
          <a:xfrm>
            <a:off x="158629" y="386664"/>
            <a:ext cx="10547245" cy="429145"/>
          </a:xfrm>
        </p:spPr>
        <p:txBody>
          <a:bodyPr>
            <a:normAutofit fontScale="90000"/>
          </a:bodyPr>
          <a:lstStyle/>
          <a:p>
            <a:r>
              <a:rPr lang="en-US" sz="1800">
                <a:latin typeface="Calibri"/>
                <a:cs typeface="Calibri"/>
              </a:rPr>
              <a:t>Project &amp; Program Examples</a:t>
            </a:r>
            <a:br>
              <a:rPr lang="en-US">
                <a:latin typeface="Arial Nova" panose="020B0504020202020204" pitchFamily="34" charset="0"/>
              </a:rPr>
            </a:br>
            <a:r>
              <a:rPr lang="en-US">
                <a:latin typeface="Calibri"/>
                <a:cs typeface="Calibri"/>
              </a:rPr>
              <a:t>Local Roadway &amp; Traffic Management Improvement</a:t>
            </a:r>
            <a:r>
              <a:rPr lang="en-US">
                <a:latin typeface="Arial Nova"/>
              </a:rPr>
              <a:t>s</a:t>
            </a:r>
            <a:br>
              <a:rPr lang="en-US">
                <a:latin typeface="Arial Nova" panose="020B0504020202020204" pitchFamily="34" charset="0"/>
              </a:rPr>
            </a:br>
            <a:endParaRPr lang="en-US">
              <a:latin typeface="Arial Nova" panose="020B0504020202020204" pitchFamily="34" charset="0"/>
            </a:endParaRPr>
          </a:p>
        </p:txBody>
      </p:sp>
      <p:pic>
        <p:nvPicPr>
          <p:cNvPr id="68" name="Picture 67">
            <a:extLst>
              <a:ext uri="{FF2B5EF4-FFF2-40B4-BE49-F238E27FC236}">
                <a16:creationId xmlns:a16="http://schemas.microsoft.com/office/drawing/2014/main" id="{4E6E5102-4413-C86C-164C-C85E38A6E157}"/>
              </a:ext>
            </a:extLst>
          </p:cNvPr>
          <p:cNvPicPr>
            <a:picLocks noChangeAspect="1"/>
          </p:cNvPicPr>
          <p:nvPr/>
        </p:nvPicPr>
        <p:blipFill rotWithShape="1">
          <a:blip r:embed="rId9"/>
          <a:srcRect l="38796" t="10944" r="55666" b="16012"/>
          <a:stretch/>
        </p:blipFill>
        <p:spPr>
          <a:xfrm>
            <a:off x="8533927" y="175593"/>
            <a:ext cx="544015" cy="633219"/>
          </a:xfrm>
          <a:prstGeom prst="rect">
            <a:avLst/>
          </a:prstGeom>
        </p:spPr>
      </p:pic>
    </p:spTree>
    <p:extLst>
      <p:ext uri="{BB962C8B-B14F-4D97-AF65-F5344CB8AC3E}">
        <p14:creationId xmlns:p14="http://schemas.microsoft.com/office/powerpoint/2010/main" val="57764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744669E-8E38-6A53-27D4-17C25FA81684}"/>
              </a:ext>
            </a:extLst>
          </p:cNvPr>
          <p:cNvSpPr>
            <a:spLocks noGrp="1"/>
          </p:cNvSpPr>
          <p:nvPr>
            <p:ph type="sldNum" sz="quarter" idx="12"/>
          </p:nvPr>
        </p:nvSpPr>
        <p:spPr>
          <a:xfrm>
            <a:off x="9209760" y="6376222"/>
            <a:ext cx="2743200" cy="365125"/>
          </a:xfrm>
        </p:spPr>
        <p:txBody>
          <a:bodyPr/>
          <a:lstStyle/>
          <a:p>
            <a:fld id="{2429C633-AF9B-9840-B7F1-7587910FEF71}" type="slidenum">
              <a:rPr lang="en-US" smtClean="0"/>
              <a:pPr/>
              <a:t>38</a:t>
            </a:fld>
            <a:endParaRPr lang="en-US"/>
          </a:p>
        </p:txBody>
      </p:sp>
      <p:sp>
        <p:nvSpPr>
          <p:cNvPr id="3" name="AutoShape 2">
            <a:extLst>
              <a:ext uri="{FF2B5EF4-FFF2-40B4-BE49-F238E27FC236}">
                <a16:creationId xmlns:a16="http://schemas.microsoft.com/office/drawing/2014/main" id="{5F6BFE38-E8AC-9644-9CFB-6F120B48524C}"/>
              </a:ext>
            </a:extLst>
          </p:cNvPr>
          <p:cNvSpPr>
            <a:spLocks noChangeAspect="1" noChangeArrowheads="1"/>
          </p:cNvSpPr>
          <p:nvPr/>
        </p:nvSpPr>
        <p:spPr bwMode="auto">
          <a:xfrm>
            <a:off x="5689480" y="345125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4" descr="Metro says Downtown LA bus-only lane has yielded 'no complaints' - Curbed LA">
            <a:extLst>
              <a:ext uri="{FF2B5EF4-FFF2-40B4-BE49-F238E27FC236}">
                <a16:creationId xmlns:a16="http://schemas.microsoft.com/office/drawing/2014/main" id="{F3B4491D-EE95-5123-7D21-A0E6EDFC95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88" b="18060"/>
          <a:stretch/>
        </p:blipFill>
        <p:spPr bwMode="auto">
          <a:xfrm>
            <a:off x="4290927" y="1592991"/>
            <a:ext cx="3170149" cy="16074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656142F-0883-012F-4D00-3276B099EFB2}"/>
              </a:ext>
            </a:extLst>
          </p:cNvPr>
          <p:cNvPicPr>
            <a:picLocks noChangeAspect="1"/>
          </p:cNvPicPr>
          <p:nvPr/>
        </p:nvPicPr>
        <p:blipFill rotWithShape="1">
          <a:blip r:embed="rId4"/>
          <a:srcRect t="30498" r="14141" b="1352"/>
          <a:stretch/>
        </p:blipFill>
        <p:spPr>
          <a:xfrm>
            <a:off x="8187730" y="1565535"/>
            <a:ext cx="3129745" cy="1641098"/>
          </a:xfrm>
          <a:prstGeom prst="rect">
            <a:avLst/>
          </a:prstGeom>
        </p:spPr>
      </p:pic>
      <p:sp>
        <p:nvSpPr>
          <p:cNvPr id="12" name="TextBox 11">
            <a:extLst>
              <a:ext uri="{FF2B5EF4-FFF2-40B4-BE49-F238E27FC236}">
                <a16:creationId xmlns:a16="http://schemas.microsoft.com/office/drawing/2014/main" id="{4FD467B2-7CF2-8C3F-647F-362B239CEF4C}"/>
              </a:ext>
            </a:extLst>
          </p:cNvPr>
          <p:cNvSpPr txBox="1"/>
          <p:nvPr/>
        </p:nvSpPr>
        <p:spPr>
          <a:xfrm>
            <a:off x="4190880" y="3221850"/>
            <a:ext cx="3205301" cy="461665"/>
          </a:xfrm>
          <a:prstGeom prst="rect">
            <a:avLst/>
          </a:prstGeom>
          <a:noFill/>
        </p:spPr>
        <p:txBody>
          <a:bodyPr wrap="square" lIns="91440" tIns="45720" rIns="91440" bIns="45720" rtlCol="0" anchor="t">
            <a:spAutoFit/>
          </a:bodyPr>
          <a:lstStyle/>
          <a:p>
            <a:r>
              <a:rPr lang="en-US" sz="1200"/>
              <a:t>Bus priority lanes on local streets to improve bus travel times and reliability.</a:t>
            </a:r>
          </a:p>
        </p:txBody>
      </p:sp>
      <p:sp>
        <p:nvSpPr>
          <p:cNvPr id="14" name="TextBox 13">
            <a:extLst>
              <a:ext uri="{FF2B5EF4-FFF2-40B4-BE49-F238E27FC236}">
                <a16:creationId xmlns:a16="http://schemas.microsoft.com/office/drawing/2014/main" id="{F980E3B9-9D9B-DD37-8184-4D30B4D647F5}"/>
              </a:ext>
            </a:extLst>
          </p:cNvPr>
          <p:cNvSpPr txBox="1"/>
          <p:nvPr/>
        </p:nvSpPr>
        <p:spPr>
          <a:xfrm>
            <a:off x="8127886" y="3187127"/>
            <a:ext cx="3164896" cy="646331"/>
          </a:xfrm>
          <a:prstGeom prst="rect">
            <a:avLst/>
          </a:prstGeom>
          <a:noFill/>
        </p:spPr>
        <p:txBody>
          <a:bodyPr wrap="square" rtlCol="0">
            <a:spAutoFit/>
          </a:bodyPr>
          <a:lstStyle/>
          <a:p>
            <a:r>
              <a:rPr lang="en-US" sz="1200">
                <a:effectLst/>
                <a:ea typeface="Calibri" panose="020F0502020204030204" pitchFamily="34" charset="0"/>
                <a:cs typeface="Arial" panose="020B0604020202020204" pitchFamily="34" charset="0"/>
              </a:rPr>
              <a:t>Improved amenities such as lighting, security cameras, shelters at bus stops and at train stations. </a:t>
            </a:r>
            <a:endParaRPr lang="en-US" sz="1200"/>
          </a:p>
        </p:txBody>
      </p:sp>
      <p:sp>
        <p:nvSpPr>
          <p:cNvPr id="16" name="TextBox 15">
            <a:extLst>
              <a:ext uri="{FF2B5EF4-FFF2-40B4-BE49-F238E27FC236}">
                <a16:creationId xmlns:a16="http://schemas.microsoft.com/office/drawing/2014/main" id="{B3CEEAC7-8417-53AF-20C0-AE137201A457}"/>
              </a:ext>
            </a:extLst>
          </p:cNvPr>
          <p:cNvSpPr txBox="1"/>
          <p:nvPr/>
        </p:nvSpPr>
        <p:spPr>
          <a:xfrm>
            <a:off x="308411" y="6086278"/>
            <a:ext cx="3327590" cy="461665"/>
          </a:xfrm>
          <a:prstGeom prst="rect">
            <a:avLst/>
          </a:prstGeom>
          <a:solidFill>
            <a:schemeClr val="bg1"/>
          </a:solidFill>
        </p:spPr>
        <p:txBody>
          <a:bodyPr wrap="square" rtlCol="0">
            <a:spAutoFit/>
          </a:bodyPr>
          <a:lstStyle/>
          <a:p>
            <a:r>
              <a:rPr lang="en-US" sz="1200"/>
              <a:t>Increased transit fare discounts for low-income riders, students, and seniors.</a:t>
            </a:r>
          </a:p>
        </p:txBody>
      </p:sp>
      <p:grpSp>
        <p:nvGrpSpPr>
          <p:cNvPr id="22" name="Group 21">
            <a:extLst>
              <a:ext uri="{FF2B5EF4-FFF2-40B4-BE49-F238E27FC236}">
                <a16:creationId xmlns:a16="http://schemas.microsoft.com/office/drawing/2014/main" id="{6F7FF5D8-22C6-AE1F-D7AE-9680839AE6E4}"/>
              </a:ext>
            </a:extLst>
          </p:cNvPr>
          <p:cNvGrpSpPr/>
          <p:nvPr/>
        </p:nvGrpSpPr>
        <p:grpSpPr>
          <a:xfrm>
            <a:off x="337349" y="4064691"/>
            <a:ext cx="3605907" cy="2003714"/>
            <a:chOff x="9233422" y="1654900"/>
            <a:chExt cx="2954099" cy="1641520"/>
          </a:xfrm>
        </p:grpSpPr>
        <p:pic>
          <p:nvPicPr>
            <p:cNvPr id="18" name="Picture 17">
              <a:extLst>
                <a:ext uri="{FF2B5EF4-FFF2-40B4-BE49-F238E27FC236}">
                  <a16:creationId xmlns:a16="http://schemas.microsoft.com/office/drawing/2014/main" id="{A05CBB73-B1DC-A70D-9138-A7E37C1737C2}"/>
                </a:ext>
              </a:extLst>
            </p:cNvPr>
            <p:cNvPicPr>
              <a:picLocks noChangeAspect="1"/>
            </p:cNvPicPr>
            <p:nvPr/>
          </p:nvPicPr>
          <p:blipFill rotWithShape="1">
            <a:blip r:embed="rId5">
              <a:extLst>
                <a:ext uri="{28A0092B-C50C-407E-A947-70E740481C1C}">
                  <a14:useLocalDpi xmlns:a14="http://schemas.microsoft.com/office/drawing/2010/main" val="0"/>
                </a:ext>
              </a:extLst>
            </a:blip>
            <a:srcRect t="12712" b="12712"/>
            <a:stretch/>
          </p:blipFill>
          <p:spPr>
            <a:xfrm>
              <a:off x="9257818" y="1971112"/>
              <a:ext cx="2677988" cy="1325308"/>
            </a:xfrm>
            <a:prstGeom prst="rect">
              <a:avLst/>
            </a:prstGeom>
          </p:spPr>
        </p:pic>
        <p:grpSp>
          <p:nvGrpSpPr>
            <p:cNvPr id="19" name="Group 18">
              <a:extLst>
                <a:ext uri="{FF2B5EF4-FFF2-40B4-BE49-F238E27FC236}">
                  <a16:creationId xmlns:a16="http://schemas.microsoft.com/office/drawing/2014/main" id="{DF79B6B3-EC80-2479-18ED-C47122E9480B}"/>
                </a:ext>
              </a:extLst>
            </p:cNvPr>
            <p:cNvGrpSpPr/>
            <p:nvPr/>
          </p:nvGrpSpPr>
          <p:grpSpPr>
            <a:xfrm>
              <a:off x="9233422" y="1654900"/>
              <a:ext cx="2954099" cy="319384"/>
              <a:chOff x="9233422" y="1654900"/>
              <a:chExt cx="2954099" cy="319384"/>
            </a:xfrm>
          </p:grpSpPr>
          <p:sp>
            <p:nvSpPr>
              <p:cNvPr id="20" name="Rectangle 19">
                <a:extLst>
                  <a:ext uri="{FF2B5EF4-FFF2-40B4-BE49-F238E27FC236}">
                    <a16:creationId xmlns:a16="http://schemas.microsoft.com/office/drawing/2014/main" id="{1A290F4B-96CB-21A8-6A3F-8629B29F757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28BD9AD-50FA-0D22-E2A2-F6029C368A1B}"/>
                  </a:ext>
                </a:extLst>
              </p:cNvPr>
              <p:cNvSpPr txBox="1"/>
              <p:nvPr/>
            </p:nvSpPr>
            <p:spPr>
              <a:xfrm>
                <a:off x="9233422" y="1675347"/>
                <a:ext cx="2954099" cy="277356"/>
              </a:xfrm>
              <a:prstGeom prst="rect">
                <a:avLst/>
              </a:prstGeom>
              <a:noFill/>
            </p:spPr>
            <p:txBody>
              <a:bodyPr wrap="square">
                <a:spAutoFit/>
              </a:bodyPr>
              <a:lstStyle/>
              <a:p>
                <a:r>
                  <a:rPr lang="en-US" sz="1600" b="1">
                    <a:solidFill>
                      <a:schemeClr val="bg1"/>
                    </a:solidFill>
                  </a:rPr>
                  <a:t>Transit Fare Discounts</a:t>
                </a:r>
              </a:p>
            </p:txBody>
          </p:sp>
        </p:grpSp>
      </p:grpSp>
      <p:grpSp>
        <p:nvGrpSpPr>
          <p:cNvPr id="26" name="Group 25">
            <a:extLst>
              <a:ext uri="{FF2B5EF4-FFF2-40B4-BE49-F238E27FC236}">
                <a16:creationId xmlns:a16="http://schemas.microsoft.com/office/drawing/2014/main" id="{BB9D6A97-2B96-95D9-B1E6-6698AB0CFDE1}"/>
              </a:ext>
            </a:extLst>
          </p:cNvPr>
          <p:cNvGrpSpPr/>
          <p:nvPr/>
        </p:nvGrpSpPr>
        <p:grpSpPr>
          <a:xfrm>
            <a:off x="8146427" y="1218196"/>
            <a:ext cx="3460163" cy="377454"/>
            <a:chOff x="9225896" y="1654900"/>
            <a:chExt cx="2954100" cy="319384"/>
          </a:xfrm>
        </p:grpSpPr>
        <p:sp>
          <p:nvSpPr>
            <p:cNvPr id="24" name="Rectangle 23">
              <a:extLst>
                <a:ext uri="{FF2B5EF4-FFF2-40B4-BE49-F238E27FC236}">
                  <a16:creationId xmlns:a16="http://schemas.microsoft.com/office/drawing/2014/main" id="{59374114-2601-104B-7FB4-CA01F4EB7A0D}"/>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AC61078-8814-6F07-EC03-73C0CE7C579C}"/>
                </a:ext>
              </a:extLst>
            </p:cNvPr>
            <p:cNvSpPr txBox="1"/>
            <p:nvPr/>
          </p:nvSpPr>
          <p:spPr>
            <a:xfrm>
              <a:off x="9225896" y="1669100"/>
              <a:ext cx="2954100" cy="286469"/>
            </a:xfrm>
            <a:prstGeom prst="rect">
              <a:avLst/>
            </a:prstGeom>
            <a:noFill/>
          </p:spPr>
          <p:txBody>
            <a:bodyPr wrap="square">
              <a:spAutoFit/>
            </a:bodyPr>
            <a:lstStyle/>
            <a:p>
              <a:r>
                <a:rPr lang="en-US" sz="1600" b="1">
                  <a:solidFill>
                    <a:schemeClr val="bg1"/>
                  </a:solidFill>
                </a:rPr>
                <a:t>Improved Transit Amenities</a:t>
              </a:r>
            </a:p>
          </p:txBody>
        </p:sp>
      </p:grpSp>
      <p:grpSp>
        <p:nvGrpSpPr>
          <p:cNvPr id="30" name="Group 29">
            <a:extLst>
              <a:ext uri="{FF2B5EF4-FFF2-40B4-BE49-F238E27FC236}">
                <a16:creationId xmlns:a16="http://schemas.microsoft.com/office/drawing/2014/main" id="{83ACF7F2-D973-D325-CB21-ECCF0F7F40CB}"/>
              </a:ext>
            </a:extLst>
          </p:cNvPr>
          <p:cNvGrpSpPr/>
          <p:nvPr/>
        </p:nvGrpSpPr>
        <p:grpSpPr>
          <a:xfrm>
            <a:off x="337349" y="1245999"/>
            <a:ext cx="3205301" cy="378822"/>
            <a:chOff x="9233423" y="1654900"/>
            <a:chExt cx="2702384" cy="319384"/>
          </a:xfrm>
        </p:grpSpPr>
        <p:sp>
          <p:nvSpPr>
            <p:cNvPr id="28" name="Rectangle 27">
              <a:extLst>
                <a:ext uri="{FF2B5EF4-FFF2-40B4-BE49-F238E27FC236}">
                  <a16:creationId xmlns:a16="http://schemas.microsoft.com/office/drawing/2014/main" id="{DE26FBF6-1EB2-299E-82CF-17F8EED87FC2}"/>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B82EFF3-14CD-D4DD-4965-79881F1BF89B}"/>
                </a:ext>
              </a:extLst>
            </p:cNvPr>
            <p:cNvSpPr txBox="1"/>
            <p:nvPr/>
          </p:nvSpPr>
          <p:spPr>
            <a:xfrm>
              <a:off x="9233423" y="1662321"/>
              <a:ext cx="2668252" cy="285435"/>
            </a:xfrm>
            <a:prstGeom prst="rect">
              <a:avLst/>
            </a:prstGeom>
            <a:noFill/>
          </p:spPr>
          <p:txBody>
            <a:bodyPr wrap="square">
              <a:spAutoFit/>
            </a:bodyPr>
            <a:lstStyle/>
            <a:p>
              <a:r>
                <a:rPr lang="en-US" sz="1600" b="1">
                  <a:solidFill>
                    <a:schemeClr val="bg1"/>
                  </a:solidFill>
                </a:rPr>
                <a:t>Transit Service Improvements</a:t>
              </a:r>
            </a:p>
          </p:txBody>
        </p:sp>
      </p:grpSp>
      <p:grpSp>
        <p:nvGrpSpPr>
          <p:cNvPr id="34" name="Group 33">
            <a:extLst>
              <a:ext uri="{FF2B5EF4-FFF2-40B4-BE49-F238E27FC236}">
                <a16:creationId xmlns:a16="http://schemas.microsoft.com/office/drawing/2014/main" id="{925AE892-BD86-C607-7A90-301B148A9024}"/>
              </a:ext>
            </a:extLst>
          </p:cNvPr>
          <p:cNvGrpSpPr/>
          <p:nvPr/>
        </p:nvGrpSpPr>
        <p:grpSpPr>
          <a:xfrm>
            <a:off x="4264114" y="1245999"/>
            <a:ext cx="3199029" cy="378080"/>
            <a:chOff x="9233423" y="1654900"/>
            <a:chExt cx="2702384" cy="319384"/>
          </a:xfrm>
        </p:grpSpPr>
        <p:sp>
          <p:nvSpPr>
            <p:cNvPr id="32" name="Rectangle 31">
              <a:extLst>
                <a:ext uri="{FF2B5EF4-FFF2-40B4-BE49-F238E27FC236}">
                  <a16:creationId xmlns:a16="http://schemas.microsoft.com/office/drawing/2014/main" id="{ABE63648-C248-19C0-7817-3792560AB881}"/>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5CACDEB-E176-F277-F68B-1C9E30C61382}"/>
                </a:ext>
              </a:extLst>
            </p:cNvPr>
            <p:cNvSpPr txBox="1"/>
            <p:nvPr/>
          </p:nvSpPr>
          <p:spPr>
            <a:xfrm>
              <a:off x="9233423" y="1662321"/>
              <a:ext cx="2668252" cy="285994"/>
            </a:xfrm>
            <a:prstGeom prst="rect">
              <a:avLst/>
            </a:prstGeom>
            <a:noFill/>
          </p:spPr>
          <p:txBody>
            <a:bodyPr wrap="square">
              <a:spAutoFit/>
            </a:bodyPr>
            <a:lstStyle/>
            <a:p>
              <a:r>
                <a:rPr lang="en-US" sz="1600" b="1">
                  <a:solidFill>
                    <a:schemeClr val="bg1"/>
                  </a:solidFill>
                </a:rPr>
                <a:t>Bus Priority Lanes</a:t>
              </a:r>
            </a:p>
          </p:txBody>
        </p:sp>
      </p:grpSp>
      <p:sp>
        <p:nvSpPr>
          <p:cNvPr id="36" name="TextBox 35">
            <a:extLst>
              <a:ext uri="{FF2B5EF4-FFF2-40B4-BE49-F238E27FC236}">
                <a16:creationId xmlns:a16="http://schemas.microsoft.com/office/drawing/2014/main" id="{0A44B858-8C3C-7D50-63BA-0DF870E3CA72}"/>
              </a:ext>
            </a:extLst>
          </p:cNvPr>
          <p:cNvSpPr txBox="1"/>
          <p:nvPr/>
        </p:nvSpPr>
        <p:spPr>
          <a:xfrm>
            <a:off x="308411" y="3200429"/>
            <a:ext cx="3193755" cy="646331"/>
          </a:xfrm>
          <a:prstGeom prst="rect">
            <a:avLst/>
          </a:prstGeom>
          <a:noFill/>
        </p:spPr>
        <p:txBody>
          <a:bodyPr wrap="square" lIns="91440" tIns="45720" rIns="91440" bIns="45720" rtlCol="0" anchor="t">
            <a:spAutoFit/>
          </a:bodyPr>
          <a:lstStyle/>
          <a:p>
            <a:r>
              <a:rPr lang="en-US" sz="1200"/>
              <a:t>Additional transit routes or increase in frequency of existing services to reduce waiting times at bus stop and train stations. </a:t>
            </a:r>
          </a:p>
        </p:txBody>
      </p:sp>
      <p:sp>
        <p:nvSpPr>
          <p:cNvPr id="38" name="TextBox 37">
            <a:extLst>
              <a:ext uri="{FF2B5EF4-FFF2-40B4-BE49-F238E27FC236}">
                <a16:creationId xmlns:a16="http://schemas.microsoft.com/office/drawing/2014/main" id="{311C5F9D-91B8-17E4-2A56-C9201332F100}"/>
              </a:ext>
            </a:extLst>
          </p:cNvPr>
          <p:cNvSpPr txBox="1"/>
          <p:nvPr/>
        </p:nvSpPr>
        <p:spPr>
          <a:xfrm>
            <a:off x="4192202" y="6007130"/>
            <a:ext cx="3268873" cy="461665"/>
          </a:xfrm>
          <a:prstGeom prst="rect">
            <a:avLst/>
          </a:prstGeom>
          <a:noFill/>
        </p:spPr>
        <p:txBody>
          <a:bodyPr wrap="square" rtlCol="0">
            <a:spAutoFit/>
          </a:bodyPr>
          <a:lstStyle/>
          <a:p>
            <a:r>
              <a:rPr lang="en-US" sz="1200"/>
              <a:t>On-demand transit shuttles (shuttle rides by appointment) in more communities. </a:t>
            </a:r>
          </a:p>
        </p:txBody>
      </p:sp>
      <p:grpSp>
        <p:nvGrpSpPr>
          <p:cNvPr id="44" name="Group 43">
            <a:extLst>
              <a:ext uri="{FF2B5EF4-FFF2-40B4-BE49-F238E27FC236}">
                <a16:creationId xmlns:a16="http://schemas.microsoft.com/office/drawing/2014/main" id="{AD266641-F06E-41B8-698C-51A40677B196}"/>
              </a:ext>
            </a:extLst>
          </p:cNvPr>
          <p:cNvGrpSpPr/>
          <p:nvPr/>
        </p:nvGrpSpPr>
        <p:grpSpPr>
          <a:xfrm>
            <a:off x="4290926" y="4047975"/>
            <a:ext cx="3170151" cy="1943198"/>
            <a:chOff x="9257817" y="1654900"/>
            <a:chExt cx="2677990" cy="1641520"/>
          </a:xfrm>
        </p:grpSpPr>
        <p:pic>
          <p:nvPicPr>
            <p:cNvPr id="40" name="Picture 39">
              <a:extLst>
                <a:ext uri="{FF2B5EF4-FFF2-40B4-BE49-F238E27FC236}">
                  <a16:creationId xmlns:a16="http://schemas.microsoft.com/office/drawing/2014/main" id="{BC67358C-1CE3-9D0C-3AE7-CD171323A5F5}"/>
                </a:ext>
              </a:extLst>
            </p:cNvPr>
            <p:cNvPicPr>
              <a:picLocks noChangeAspect="1"/>
            </p:cNvPicPr>
            <p:nvPr/>
          </p:nvPicPr>
          <p:blipFill rotWithShape="1">
            <a:blip r:embed="rId6">
              <a:extLst>
                <a:ext uri="{28A0092B-C50C-407E-A947-70E740481C1C}">
                  <a14:useLocalDpi xmlns:a14="http://schemas.microsoft.com/office/drawing/2010/main" val="0"/>
                </a:ext>
              </a:extLst>
            </a:blip>
            <a:srcRect t="9299" b="9299"/>
            <a:stretch/>
          </p:blipFill>
          <p:spPr>
            <a:xfrm>
              <a:off x="9257819" y="1971112"/>
              <a:ext cx="2677988" cy="1325308"/>
            </a:xfrm>
            <a:prstGeom prst="rect">
              <a:avLst/>
            </a:prstGeom>
          </p:spPr>
        </p:pic>
        <p:grpSp>
          <p:nvGrpSpPr>
            <p:cNvPr id="41" name="Group 40">
              <a:extLst>
                <a:ext uri="{FF2B5EF4-FFF2-40B4-BE49-F238E27FC236}">
                  <a16:creationId xmlns:a16="http://schemas.microsoft.com/office/drawing/2014/main" id="{DB751355-5EA6-8EB2-137C-9F2B311E270A}"/>
                </a:ext>
              </a:extLst>
            </p:cNvPr>
            <p:cNvGrpSpPr/>
            <p:nvPr/>
          </p:nvGrpSpPr>
          <p:grpSpPr>
            <a:xfrm>
              <a:off x="9257817" y="1654900"/>
              <a:ext cx="2677990" cy="319384"/>
              <a:chOff x="9257817" y="1654900"/>
              <a:chExt cx="2677990" cy="319384"/>
            </a:xfrm>
          </p:grpSpPr>
          <p:sp>
            <p:nvSpPr>
              <p:cNvPr id="42" name="Rectangle 41">
                <a:extLst>
                  <a:ext uri="{FF2B5EF4-FFF2-40B4-BE49-F238E27FC236}">
                    <a16:creationId xmlns:a16="http://schemas.microsoft.com/office/drawing/2014/main" id="{4C0C9DBE-5024-E077-ABEF-BDE11DB3A22A}"/>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627E8AB-5F0F-2664-64A4-F74E17E5ED10}"/>
                  </a:ext>
                </a:extLst>
              </p:cNvPr>
              <p:cNvSpPr txBox="1"/>
              <p:nvPr/>
            </p:nvSpPr>
            <p:spPr>
              <a:xfrm>
                <a:off x="9257817" y="1666067"/>
                <a:ext cx="2668252" cy="285994"/>
              </a:xfrm>
              <a:prstGeom prst="rect">
                <a:avLst/>
              </a:prstGeom>
              <a:noFill/>
            </p:spPr>
            <p:txBody>
              <a:bodyPr wrap="square">
                <a:spAutoFit/>
              </a:bodyPr>
              <a:lstStyle/>
              <a:p>
                <a:r>
                  <a:rPr lang="en-US" sz="1600" b="1">
                    <a:solidFill>
                      <a:schemeClr val="bg1"/>
                    </a:solidFill>
                  </a:rPr>
                  <a:t>Shuttle Services</a:t>
                </a:r>
              </a:p>
            </p:txBody>
          </p:sp>
        </p:grpSp>
      </p:grpSp>
      <p:pic>
        <p:nvPicPr>
          <p:cNvPr id="52" name="Picture 2" descr="Blue Line train collides with car in Long Beach | KPCC - NPR News for  Southern California - 89.3 FM">
            <a:extLst>
              <a:ext uri="{FF2B5EF4-FFF2-40B4-BE49-F238E27FC236}">
                <a16:creationId xmlns:a16="http://schemas.microsoft.com/office/drawing/2014/main" id="{088B76FF-40C1-689B-D936-DCEF1CE946A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11" r="1" b="16529"/>
          <a:stretch/>
        </p:blipFill>
        <p:spPr bwMode="auto">
          <a:xfrm>
            <a:off x="337348" y="1619458"/>
            <a:ext cx="3205302" cy="1580971"/>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6ADDCD9E-A52B-2A89-5A16-2E05E612E4A7}"/>
              </a:ext>
            </a:extLst>
          </p:cNvPr>
          <p:cNvSpPr txBox="1"/>
          <p:nvPr/>
        </p:nvSpPr>
        <p:spPr>
          <a:xfrm>
            <a:off x="8127886" y="5976846"/>
            <a:ext cx="3218525" cy="1015663"/>
          </a:xfrm>
          <a:prstGeom prst="rect">
            <a:avLst/>
          </a:prstGeom>
          <a:noFill/>
        </p:spPr>
        <p:txBody>
          <a:bodyPr wrap="square" lIns="91440" tIns="45720" rIns="91440" bIns="45720" rtlCol="0" anchor="t">
            <a:spAutoFit/>
          </a:bodyPr>
          <a:lstStyle/>
          <a:p>
            <a:r>
              <a:rPr lang="en-US" sz="1200">
                <a:ea typeface="+mn-lt"/>
                <a:cs typeface="+mn-lt"/>
              </a:rPr>
              <a:t>Improvements for more efficient bus stopping and </a:t>
            </a:r>
            <a:r>
              <a:rPr lang="en-US" sz="1200">
                <a:effectLst/>
                <a:ea typeface="+mn-lt"/>
                <a:cs typeface="+mn-lt"/>
              </a:rPr>
              <a:t>boarding </a:t>
            </a:r>
            <a:r>
              <a:rPr lang="en-US" sz="1200">
                <a:ea typeface="+mn-lt"/>
                <a:cs typeface="+mn-lt"/>
              </a:rPr>
              <a:t>such as all-door boarding</a:t>
            </a:r>
            <a:r>
              <a:rPr lang="en-US" sz="1200">
                <a:effectLst/>
                <a:ea typeface="+mn-lt"/>
                <a:cs typeface="+mn-lt"/>
              </a:rPr>
              <a:t>, and</a:t>
            </a:r>
            <a:r>
              <a:rPr lang="en-US" sz="1200">
                <a:ea typeface="+mn-lt"/>
                <a:cs typeface="+mn-lt"/>
              </a:rPr>
              <a:t>/or design features such as bus bulb-outs </a:t>
            </a:r>
            <a:r>
              <a:rPr lang="en-US" sz="1200">
                <a:effectLst/>
                <a:ea typeface="+mn-lt"/>
                <a:cs typeface="+mn-lt"/>
              </a:rPr>
              <a:t>or</a:t>
            </a:r>
            <a:r>
              <a:rPr lang="en-US" sz="1200">
                <a:ea typeface="+mn-lt"/>
                <a:cs typeface="+mn-lt"/>
              </a:rPr>
              <a:t> boarding islands</a:t>
            </a:r>
            <a:endParaRPr lang="en-US"/>
          </a:p>
          <a:p>
            <a:pPr marL="171450" indent="-171450">
              <a:buFont typeface="Arial" panose="020B0604020202020204" pitchFamily="34" charset="0"/>
              <a:buChar char="•"/>
            </a:pPr>
            <a:endParaRPr lang="en-US" sz="1200">
              <a:latin typeface="Arial Nova" panose="020B0504020202020204" pitchFamily="34" charset="0"/>
            </a:endParaRPr>
          </a:p>
        </p:txBody>
      </p:sp>
      <p:grpSp>
        <p:nvGrpSpPr>
          <p:cNvPr id="72" name="Group 71">
            <a:extLst>
              <a:ext uri="{FF2B5EF4-FFF2-40B4-BE49-F238E27FC236}">
                <a16:creationId xmlns:a16="http://schemas.microsoft.com/office/drawing/2014/main" id="{1C47FD76-FFBC-4BD3-7B81-BE8DE9EDCC07}"/>
              </a:ext>
            </a:extLst>
          </p:cNvPr>
          <p:cNvGrpSpPr/>
          <p:nvPr/>
        </p:nvGrpSpPr>
        <p:grpSpPr>
          <a:xfrm>
            <a:off x="8198884" y="3988163"/>
            <a:ext cx="3891538" cy="1957218"/>
            <a:chOff x="9257819" y="1640312"/>
            <a:chExt cx="3292839" cy="1656108"/>
          </a:xfrm>
        </p:grpSpPr>
        <p:pic>
          <p:nvPicPr>
            <p:cNvPr id="70" name="Picture 69">
              <a:extLst>
                <a:ext uri="{FF2B5EF4-FFF2-40B4-BE49-F238E27FC236}">
                  <a16:creationId xmlns:a16="http://schemas.microsoft.com/office/drawing/2014/main" id="{F388C50B-DE22-126C-3D80-49AF2B7E9F78}"/>
                </a:ext>
              </a:extLst>
            </p:cNvPr>
            <p:cNvPicPr>
              <a:picLocks noChangeAspect="1"/>
            </p:cNvPicPr>
            <p:nvPr/>
          </p:nvPicPr>
          <p:blipFill rotWithShape="1">
            <a:blip r:embed="rId8">
              <a:extLst>
                <a:ext uri="{28A0092B-C50C-407E-A947-70E740481C1C}">
                  <a14:useLocalDpi xmlns:a14="http://schemas.microsoft.com/office/drawing/2010/main" val="0"/>
                </a:ext>
              </a:extLst>
            </a:blip>
            <a:srcRect t="5440" b="5440"/>
            <a:stretch/>
          </p:blipFill>
          <p:spPr>
            <a:xfrm>
              <a:off x="9257819" y="1942296"/>
              <a:ext cx="2677988" cy="1354124"/>
            </a:xfrm>
            <a:prstGeom prst="rect">
              <a:avLst/>
            </a:prstGeom>
          </p:spPr>
        </p:pic>
        <p:sp>
          <p:nvSpPr>
            <p:cNvPr id="71" name="TextBox 70">
              <a:extLst>
                <a:ext uri="{FF2B5EF4-FFF2-40B4-BE49-F238E27FC236}">
                  <a16:creationId xmlns:a16="http://schemas.microsoft.com/office/drawing/2014/main" id="{9B021827-3F75-CC56-ECD4-CC3545EB9A5D}"/>
                </a:ext>
              </a:extLst>
            </p:cNvPr>
            <p:cNvSpPr txBox="1"/>
            <p:nvPr/>
          </p:nvSpPr>
          <p:spPr>
            <a:xfrm>
              <a:off x="9263076" y="1640312"/>
              <a:ext cx="3287582" cy="286468"/>
            </a:xfrm>
            <a:prstGeom prst="rect">
              <a:avLst/>
            </a:prstGeom>
            <a:noFill/>
          </p:spPr>
          <p:txBody>
            <a:bodyPr wrap="square">
              <a:spAutoFit/>
            </a:bodyPr>
            <a:lstStyle/>
            <a:p>
              <a:r>
                <a:rPr lang="en-US" sz="1600">
                  <a:solidFill>
                    <a:schemeClr val="bg1"/>
                  </a:solidFill>
                </a:rPr>
                <a:t>Bus Boarding Improvements</a:t>
              </a:r>
            </a:p>
          </p:txBody>
        </p:sp>
      </p:grpSp>
      <p:grpSp>
        <p:nvGrpSpPr>
          <p:cNvPr id="75" name="Group 74">
            <a:extLst>
              <a:ext uri="{FF2B5EF4-FFF2-40B4-BE49-F238E27FC236}">
                <a16:creationId xmlns:a16="http://schemas.microsoft.com/office/drawing/2014/main" id="{62DFFE67-216F-AC4A-1F8F-71F938293A4F}"/>
              </a:ext>
            </a:extLst>
          </p:cNvPr>
          <p:cNvGrpSpPr/>
          <p:nvPr/>
        </p:nvGrpSpPr>
        <p:grpSpPr>
          <a:xfrm>
            <a:off x="8158631" y="3975567"/>
            <a:ext cx="3205301" cy="378822"/>
            <a:chOff x="9233423" y="1654900"/>
            <a:chExt cx="2702384" cy="319384"/>
          </a:xfrm>
        </p:grpSpPr>
        <p:sp>
          <p:nvSpPr>
            <p:cNvPr id="76" name="Rectangle 75">
              <a:extLst>
                <a:ext uri="{FF2B5EF4-FFF2-40B4-BE49-F238E27FC236}">
                  <a16:creationId xmlns:a16="http://schemas.microsoft.com/office/drawing/2014/main" id="{A7E1D2D3-05C9-62C3-F6F9-567A99A00A9A}"/>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5B897B1F-0629-7AE1-D13F-54D0EB5BE55D}"/>
                </a:ext>
              </a:extLst>
            </p:cNvPr>
            <p:cNvSpPr txBox="1"/>
            <p:nvPr/>
          </p:nvSpPr>
          <p:spPr>
            <a:xfrm>
              <a:off x="9233423" y="1662321"/>
              <a:ext cx="2668252" cy="285435"/>
            </a:xfrm>
            <a:prstGeom prst="rect">
              <a:avLst/>
            </a:prstGeom>
            <a:noFill/>
          </p:spPr>
          <p:txBody>
            <a:bodyPr wrap="square" lIns="91440" tIns="45720" rIns="91440" bIns="45720" anchor="t">
              <a:spAutoFit/>
            </a:bodyPr>
            <a:lstStyle/>
            <a:p>
              <a:r>
                <a:rPr lang="en-US" sz="1600" b="1">
                  <a:solidFill>
                    <a:schemeClr val="bg1"/>
                  </a:solidFill>
                </a:rPr>
                <a:t>Bus Boarding Improvements</a:t>
              </a:r>
            </a:p>
          </p:txBody>
        </p:sp>
      </p:grpSp>
      <p:sp>
        <p:nvSpPr>
          <p:cNvPr id="79" name="Title 1">
            <a:extLst>
              <a:ext uri="{FF2B5EF4-FFF2-40B4-BE49-F238E27FC236}">
                <a16:creationId xmlns:a16="http://schemas.microsoft.com/office/drawing/2014/main" id="{1CD04CA0-5D31-72B1-A748-585714F61419}"/>
              </a:ext>
            </a:extLst>
          </p:cNvPr>
          <p:cNvSpPr>
            <a:spLocks noGrp="1"/>
          </p:cNvSpPr>
          <p:nvPr>
            <p:ph type="title"/>
          </p:nvPr>
        </p:nvSpPr>
        <p:spPr>
          <a:xfrm>
            <a:off x="453117" y="397652"/>
            <a:ext cx="10547245" cy="429145"/>
          </a:xfrm>
        </p:spPr>
        <p:txBody>
          <a:bodyPr>
            <a:normAutofit fontScale="90000"/>
          </a:bodyPr>
          <a:lstStyle/>
          <a:p>
            <a:r>
              <a:rPr lang="en-US" sz="1800">
                <a:latin typeface="Calibri"/>
                <a:cs typeface="Calibri"/>
              </a:rPr>
              <a:t>Project &amp; Program Examples</a:t>
            </a:r>
            <a:br>
              <a:rPr lang="en-US">
                <a:latin typeface="Arial Nova" panose="020B0504020202020204" pitchFamily="34" charset="0"/>
              </a:rPr>
            </a:br>
            <a:r>
              <a:rPr lang="en-US">
                <a:latin typeface="Calibri"/>
                <a:cs typeface="Calibri"/>
              </a:rPr>
              <a:t>Transit (Bus or Rail) Improvements</a:t>
            </a:r>
            <a:br>
              <a:rPr lang="en-US">
                <a:latin typeface="Arial Nova" panose="020B0504020202020204" pitchFamily="34" charset="0"/>
              </a:rPr>
            </a:br>
            <a:endParaRPr lang="en-US">
              <a:latin typeface="Arial Nova" panose="020B0504020202020204" pitchFamily="34" charset="0"/>
            </a:endParaRPr>
          </a:p>
        </p:txBody>
      </p:sp>
      <p:pic>
        <p:nvPicPr>
          <p:cNvPr id="81" name="Picture 80">
            <a:extLst>
              <a:ext uri="{FF2B5EF4-FFF2-40B4-BE49-F238E27FC236}">
                <a16:creationId xmlns:a16="http://schemas.microsoft.com/office/drawing/2014/main" id="{3DC3F76D-9E3A-928E-9805-479FC5DFFC0E}"/>
              </a:ext>
            </a:extLst>
          </p:cNvPr>
          <p:cNvPicPr>
            <a:picLocks noChangeAspect="1"/>
          </p:cNvPicPr>
          <p:nvPr/>
        </p:nvPicPr>
        <p:blipFill rotWithShape="1">
          <a:blip r:embed="rId9"/>
          <a:srcRect l="57745" t="10944" r="36717" b="16012"/>
          <a:stretch/>
        </p:blipFill>
        <p:spPr>
          <a:xfrm>
            <a:off x="6698068" y="234168"/>
            <a:ext cx="544015" cy="633219"/>
          </a:xfrm>
          <a:prstGeom prst="rect">
            <a:avLst/>
          </a:prstGeom>
        </p:spPr>
      </p:pic>
    </p:spTree>
    <p:extLst>
      <p:ext uri="{BB962C8B-B14F-4D97-AF65-F5344CB8AC3E}">
        <p14:creationId xmlns:p14="http://schemas.microsoft.com/office/powerpoint/2010/main" val="1488373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F0FDE0-9EEE-A1DD-5763-84AA973CFD38}"/>
              </a:ext>
            </a:extLst>
          </p:cNvPr>
          <p:cNvSpPr/>
          <p:nvPr/>
        </p:nvSpPr>
        <p:spPr>
          <a:xfrm>
            <a:off x="4103534" y="975361"/>
            <a:ext cx="3491210" cy="24816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5" name="Slide Number Placeholder 4">
            <a:extLst>
              <a:ext uri="{FF2B5EF4-FFF2-40B4-BE49-F238E27FC236}">
                <a16:creationId xmlns:a16="http://schemas.microsoft.com/office/drawing/2014/main" id="{D744669E-8E38-6A53-27D4-17C25FA81684}"/>
              </a:ext>
            </a:extLst>
          </p:cNvPr>
          <p:cNvSpPr>
            <a:spLocks noGrp="1"/>
          </p:cNvSpPr>
          <p:nvPr>
            <p:ph type="sldNum" sz="quarter" idx="12"/>
          </p:nvPr>
        </p:nvSpPr>
        <p:spPr>
          <a:xfrm>
            <a:off x="9012982" y="6362609"/>
            <a:ext cx="2743200" cy="365125"/>
          </a:xfrm>
        </p:spPr>
        <p:txBody>
          <a:bodyPr/>
          <a:lstStyle/>
          <a:p>
            <a:fld id="{2429C633-AF9B-9840-B7F1-7587910FEF71}" type="slidenum">
              <a:rPr lang="en-US" smtClean="0"/>
              <a:pPr/>
              <a:t>39</a:t>
            </a:fld>
            <a:endParaRPr lang="en-US"/>
          </a:p>
        </p:txBody>
      </p:sp>
      <p:sp>
        <p:nvSpPr>
          <p:cNvPr id="3" name="AutoShape 2">
            <a:extLst>
              <a:ext uri="{FF2B5EF4-FFF2-40B4-BE49-F238E27FC236}">
                <a16:creationId xmlns:a16="http://schemas.microsoft.com/office/drawing/2014/main" id="{5F6BFE38-E8AC-9644-9CFB-6F120B48524C}"/>
              </a:ext>
            </a:extLst>
          </p:cNvPr>
          <p:cNvSpPr>
            <a:spLocks noChangeAspect="1" noChangeArrowheads="1"/>
          </p:cNvSpPr>
          <p:nvPr/>
        </p:nvSpPr>
        <p:spPr bwMode="auto">
          <a:xfrm>
            <a:off x="5661496" y="330578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E22AEED0-85DC-AA7B-3780-69DFF4498BF5}"/>
              </a:ext>
            </a:extLst>
          </p:cNvPr>
          <p:cNvPicPr>
            <a:picLocks noChangeAspect="1"/>
          </p:cNvPicPr>
          <p:nvPr/>
        </p:nvPicPr>
        <p:blipFill rotWithShape="1">
          <a:blip r:embed="rId3"/>
          <a:srcRect l="7" t="938" r="-15954" b="36093"/>
          <a:stretch/>
        </p:blipFill>
        <p:spPr>
          <a:xfrm>
            <a:off x="8181889" y="1441593"/>
            <a:ext cx="3135115" cy="1531567"/>
          </a:xfrm>
          <a:prstGeom prst="rect">
            <a:avLst/>
          </a:prstGeom>
        </p:spPr>
      </p:pic>
      <p:pic>
        <p:nvPicPr>
          <p:cNvPr id="12" name="Picture 2" descr="With the 710 Freeway extension looking dead, South Pasadena is dreaming up  new ways to fix the commute – Daily News">
            <a:extLst>
              <a:ext uri="{FF2B5EF4-FFF2-40B4-BE49-F238E27FC236}">
                <a16:creationId xmlns:a16="http://schemas.microsoft.com/office/drawing/2014/main" id="{C3FEC706-EE73-5B42-3309-5344C31F25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536"/>
          <a:stretch/>
        </p:blipFill>
        <p:spPr bwMode="auto">
          <a:xfrm>
            <a:off x="344516" y="1406116"/>
            <a:ext cx="3170149" cy="154695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45A94D18-6AA9-E4D3-DA0C-8AB24D83170B}"/>
              </a:ext>
            </a:extLst>
          </p:cNvPr>
          <p:cNvGrpSpPr/>
          <p:nvPr/>
        </p:nvGrpSpPr>
        <p:grpSpPr>
          <a:xfrm>
            <a:off x="4234063" y="3815025"/>
            <a:ext cx="3199029" cy="1943198"/>
            <a:chOff x="9233423" y="1654900"/>
            <a:chExt cx="2702384" cy="1641520"/>
          </a:xfrm>
        </p:grpSpPr>
        <p:pic>
          <p:nvPicPr>
            <p:cNvPr id="14" name="Picture 13">
              <a:extLst>
                <a:ext uri="{FF2B5EF4-FFF2-40B4-BE49-F238E27FC236}">
                  <a16:creationId xmlns:a16="http://schemas.microsoft.com/office/drawing/2014/main" id="{659020FF-4394-FD39-DC91-EBEC8F61B338}"/>
                </a:ext>
              </a:extLst>
            </p:cNvPr>
            <p:cNvPicPr>
              <a:picLocks noChangeAspect="1"/>
            </p:cNvPicPr>
            <p:nvPr/>
          </p:nvPicPr>
          <p:blipFill rotWithShape="1">
            <a:blip r:embed="rId5">
              <a:extLst>
                <a:ext uri="{28A0092B-C50C-407E-A947-70E740481C1C}">
                  <a14:useLocalDpi xmlns:a14="http://schemas.microsoft.com/office/drawing/2010/main" val="0"/>
                </a:ext>
              </a:extLst>
            </a:blip>
            <a:srcRect t="6680" b="26874"/>
            <a:stretch/>
          </p:blipFill>
          <p:spPr>
            <a:xfrm>
              <a:off x="9257819" y="1971112"/>
              <a:ext cx="2677988" cy="1325308"/>
            </a:xfrm>
            <a:prstGeom prst="rect">
              <a:avLst/>
            </a:prstGeom>
          </p:spPr>
        </p:pic>
        <p:grpSp>
          <p:nvGrpSpPr>
            <p:cNvPr id="15" name="Group 14">
              <a:extLst>
                <a:ext uri="{FF2B5EF4-FFF2-40B4-BE49-F238E27FC236}">
                  <a16:creationId xmlns:a16="http://schemas.microsoft.com/office/drawing/2014/main" id="{DB90522F-C0DE-05EF-0D19-9729198FBA11}"/>
                </a:ext>
              </a:extLst>
            </p:cNvPr>
            <p:cNvGrpSpPr/>
            <p:nvPr/>
          </p:nvGrpSpPr>
          <p:grpSpPr>
            <a:xfrm>
              <a:off x="9233423" y="1654900"/>
              <a:ext cx="2702384" cy="319384"/>
              <a:chOff x="9233423" y="1654900"/>
              <a:chExt cx="2702384" cy="319384"/>
            </a:xfrm>
          </p:grpSpPr>
          <p:sp>
            <p:nvSpPr>
              <p:cNvPr id="16" name="Rectangle 15">
                <a:extLst>
                  <a:ext uri="{FF2B5EF4-FFF2-40B4-BE49-F238E27FC236}">
                    <a16:creationId xmlns:a16="http://schemas.microsoft.com/office/drawing/2014/main" id="{AD1634F5-EBE7-E591-B269-37F96C57C0D1}"/>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DE4356C-2CE1-B4F8-313C-96F156B76BB0}"/>
                  </a:ext>
                </a:extLst>
              </p:cNvPr>
              <p:cNvSpPr txBox="1"/>
              <p:nvPr/>
            </p:nvSpPr>
            <p:spPr>
              <a:xfrm>
                <a:off x="9233423" y="1662321"/>
                <a:ext cx="2668252" cy="285994"/>
              </a:xfrm>
              <a:prstGeom prst="rect">
                <a:avLst/>
              </a:prstGeom>
              <a:noFill/>
            </p:spPr>
            <p:txBody>
              <a:bodyPr wrap="square">
                <a:spAutoFit/>
              </a:bodyPr>
              <a:lstStyle/>
              <a:p>
                <a:r>
                  <a:rPr lang="en-US" sz="1600" b="1">
                    <a:solidFill>
                      <a:schemeClr val="bg1"/>
                    </a:solidFill>
                  </a:rPr>
                  <a:t>Sound Wall Improvements </a:t>
                </a:r>
              </a:p>
            </p:txBody>
          </p:sp>
        </p:grpSp>
      </p:grpSp>
      <p:sp>
        <p:nvSpPr>
          <p:cNvPr id="20" name="TextBox 19">
            <a:extLst>
              <a:ext uri="{FF2B5EF4-FFF2-40B4-BE49-F238E27FC236}">
                <a16:creationId xmlns:a16="http://schemas.microsoft.com/office/drawing/2014/main" id="{9F91A96D-5D95-4FCE-387B-FF983C5CE2B5}"/>
              </a:ext>
            </a:extLst>
          </p:cNvPr>
          <p:cNvSpPr txBox="1"/>
          <p:nvPr/>
        </p:nvSpPr>
        <p:spPr>
          <a:xfrm>
            <a:off x="4164220" y="3010261"/>
            <a:ext cx="3268872" cy="461665"/>
          </a:xfrm>
          <a:prstGeom prst="rect">
            <a:avLst/>
          </a:prstGeom>
          <a:noFill/>
          <a:ln>
            <a:solidFill>
              <a:schemeClr val="accent2">
                <a:lumMod val="20000"/>
                <a:lumOff val="80000"/>
              </a:schemeClr>
            </a:solidFill>
          </a:ln>
        </p:spPr>
        <p:txBody>
          <a:bodyPr wrap="square" rtlCol="0">
            <a:spAutoFit/>
          </a:bodyPr>
          <a:lstStyle/>
          <a:p>
            <a:r>
              <a:rPr lang="en-US" sz="1200" b="0" i="0" u="none" strike="noStrike">
                <a:solidFill>
                  <a:srgbClr val="000000"/>
                </a:solidFill>
                <a:effectLst/>
              </a:rPr>
              <a:t>Create a dedicated lane on the freeway just for zero emissions trucks.</a:t>
            </a:r>
            <a:endParaRPr lang="en-US" sz="1200"/>
          </a:p>
        </p:txBody>
      </p:sp>
      <p:sp>
        <p:nvSpPr>
          <p:cNvPr id="22" name="TextBox 21">
            <a:extLst>
              <a:ext uri="{FF2B5EF4-FFF2-40B4-BE49-F238E27FC236}">
                <a16:creationId xmlns:a16="http://schemas.microsoft.com/office/drawing/2014/main" id="{A0D2409C-E4F3-CC2C-EC65-E2032064CDB8}"/>
              </a:ext>
            </a:extLst>
          </p:cNvPr>
          <p:cNvSpPr txBox="1"/>
          <p:nvPr/>
        </p:nvSpPr>
        <p:spPr>
          <a:xfrm>
            <a:off x="8063018" y="5758223"/>
            <a:ext cx="3368439" cy="646331"/>
          </a:xfrm>
          <a:prstGeom prst="rect">
            <a:avLst/>
          </a:prstGeom>
          <a:noFill/>
        </p:spPr>
        <p:txBody>
          <a:bodyPr wrap="square" lIns="91440" tIns="45720" rIns="91440" bIns="45720" rtlCol="0" anchor="t">
            <a:spAutoFit/>
          </a:bodyPr>
          <a:lstStyle/>
          <a:p>
            <a:r>
              <a:rPr lang="en-US" sz="1200" b="0" i="0" u="none" strike="noStrike">
                <a:solidFill>
                  <a:srgbClr val="000000"/>
                </a:solidFill>
                <a:effectLst/>
              </a:rPr>
              <a:t>Spot improvements, such </a:t>
            </a:r>
            <a:r>
              <a:rPr lang="en-US" sz="1200">
                <a:solidFill>
                  <a:srgbClr val="000000"/>
                </a:solidFill>
              </a:rPr>
              <a:t>as acceleration/</a:t>
            </a:r>
            <a:r>
              <a:rPr lang="en-US" sz="1200" b="0" i="0" u="none" strike="noStrike">
                <a:solidFill>
                  <a:srgbClr val="000000"/>
                </a:solidFill>
                <a:effectLst/>
              </a:rPr>
              <a:t>deceleration lanes near interchanges, to relieve congestion bottlenecks.</a:t>
            </a:r>
            <a:endParaRPr lang="en-US" sz="1200"/>
          </a:p>
        </p:txBody>
      </p:sp>
      <p:sp>
        <p:nvSpPr>
          <p:cNvPr id="26" name="Rectangle 25">
            <a:extLst>
              <a:ext uri="{FF2B5EF4-FFF2-40B4-BE49-F238E27FC236}">
                <a16:creationId xmlns:a16="http://schemas.microsoft.com/office/drawing/2014/main" id="{605F634B-776E-7C39-84E6-1BF72A85D5C9}"/>
              </a:ext>
            </a:extLst>
          </p:cNvPr>
          <p:cNvSpPr/>
          <p:nvPr/>
        </p:nvSpPr>
        <p:spPr>
          <a:xfrm>
            <a:off x="8153462" y="3758945"/>
            <a:ext cx="3255655" cy="3898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Design Improvements</a:t>
            </a:r>
          </a:p>
        </p:txBody>
      </p:sp>
      <p:grpSp>
        <p:nvGrpSpPr>
          <p:cNvPr id="32" name="Group 31">
            <a:extLst>
              <a:ext uri="{FF2B5EF4-FFF2-40B4-BE49-F238E27FC236}">
                <a16:creationId xmlns:a16="http://schemas.microsoft.com/office/drawing/2014/main" id="{2B626FB0-D80A-2E0A-30C1-8C424454DE4E}"/>
              </a:ext>
            </a:extLst>
          </p:cNvPr>
          <p:cNvGrpSpPr/>
          <p:nvPr/>
        </p:nvGrpSpPr>
        <p:grpSpPr>
          <a:xfrm>
            <a:off x="8136969" y="1075347"/>
            <a:ext cx="3491210" cy="377454"/>
            <a:chOff x="9219809" y="1654900"/>
            <a:chExt cx="2954100" cy="319384"/>
          </a:xfrm>
        </p:grpSpPr>
        <p:sp>
          <p:nvSpPr>
            <p:cNvPr id="30" name="Rectangle 29">
              <a:extLst>
                <a:ext uri="{FF2B5EF4-FFF2-40B4-BE49-F238E27FC236}">
                  <a16:creationId xmlns:a16="http://schemas.microsoft.com/office/drawing/2014/main" id="{69EC555C-47D6-159F-CA37-E436869CB81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F9D17C5-9D71-5311-A53B-EBB7FCA6D5B3}"/>
                </a:ext>
              </a:extLst>
            </p:cNvPr>
            <p:cNvSpPr txBox="1"/>
            <p:nvPr/>
          </p:nvSpPr>
          <p:spPr>
            <a:xfrm>
              <a:off x="9219809" y="1656926"/>
              <a:ext cx="2954100" cy="286469"/>
            </a:xfrm>
            <a:prstGeom prst="rect">
              <a:avLst/>
            </a:prstGeom>
            <a:noFill/>
          </p:spPr>
          <p:txBody>
            <a:bodyPr wrap="square">
              <a:spAutoFit/>
            </a:bodyPr>
            <a:lstStyle/>
            <a:p>
              <a:r>
                <a:rPr lang="en-US" sz="1600" b="1">
                  <a:solidFill>
                    <a:schemeClr val="bg1"/>
                  </a:solidFill>
                </a:rPr>
                <a:t>Traffic Signals</a:t>
              </a:r>
            </a:p>
          </p:txBody>
        </p:sp>
      </p:grpSp>
      <p:grpSp>
        <p:nvGrpSpPr>
          <p:cNvPr id="36" name="Group 35">
            <a:extLst>
              <a:ext uri="{FF2B5EF4-FFF2-40B4-BE49-F238E27FC236}">
                <a16:creationId xmlns:a16="http://schemas.microsoft.com/office/drawing/2014/main" id="{740FB0E0-922D-E108-3EC6-2CB6967DD205}"/>
              </a:ext>
            </a:extLst>
          </p:cNvPr>
          <p:cNvGrpSpPr/>
          <p:nvPr/>
        </p:nvGrpSpPr>
        <p:grpSpPr>
          <a:xfrm>
            <a:off x="309365" y="1040886"/>
            <a:ext cx="3205301" cy="378822"/>
            <a:chOff x="9233423" y="1654900"/>
            <a:chExt cx="2702384" cy="319384"/>
          </a:xfrm>
        </p:grpSpPr>
        <p:sp>
          <p:nvSpPr>
            <p:cNvPr id="34" name="Rectangle 33">
              <a:extLst>
                <a:ext uri="{FF2B5EF4-FFF2-40B4-BE49-F238E27FC236}">
                  <a16:creationId xmlns:a16="http://schemas.microsoft.com/office/drawing/2014/main" id="{22EE84AE-E255-8206-4DBE-548A3FE266A4}"/>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C7C26ED-BF98-102F-D8A3-14D997545E6E}"/>
                </a:ext>
              </a:extLst>
            </p:cNvPr>
            <p:cNvSpPr txBox="1"/>
            <p:nvPr/>
          </p:nvSpPr>
          <p:spPr>
            <a:xfrm>
              <a:off x="9233423" y="1662321"/>
              <a:ext cx="2668252" cy="285435"/>
            </a:xfrm>
            <a:prstGeom prst="rect">
              <a:avLst/>
            </a:prstGeom>
            <a:noFill/>
          </p:spPr>
          <p:txBody>
            <a:bodyPr wrap="square">
              <a:spAutoFit/>
            </a:bodyPr>
            <a:lstStyle/>
            <a:p>
              <a:r>
                <a:rPr lang="en-US" sz="1600" b="1">
                  <a:solidFill>
                    <a:schemeClr val="bg1"/>
                  </a:solidFill>
                </a:rPr>
                <a:t>Interchange Improvements</a:t>
              </a:r>
            </a:p>
          </p:txBody>
        </p:sp>
      </p:grpSp>
      <p:grpSp>
        <p:nvGrpSpPr>
          <p:cNvPr id="42" name="Group 41">
            <a:extLst>
              <a:ext uri="{FF2B5EF4-FFF2-40B4-BE49-F238E27FC236}">
                <a16:creationId xmlns:a16="http://schemas.microsoft.com/office/drawing/2014/main" id="{08EC0724-27AF-491D-B6CA-2321CD24E769}"/>
              </a:ext>
            </a:extLst>
          </p:cNvPr>
          <p:cNvGrpSpPr/>
          <p:nvPr/>
        </p:nvGrpSpPr>
        <p:grpSpPr>
          <a:xfrm>
            <a:off x="4263205" y="1067212"/>
            <a:ext cx="3170149" cy="378080"/>
            <a:chOff x="9257819" y="1654900"/>
            <a:chExt cx="2677988" cy="319384"/>
          </a:xfrm>
        </p:grpSpPr>
        <p:sp>
          <p:nvSpPr>
            <p:cNvPr id="40" name="Rectangle 39">
              <a:extLst>
                <a:ext uri="{FF2B5EF4-FFF2-40B4-BE49-F238E27FC236}">
                  <a16:creationId xmlns:a16="http://schemas.microsoft.com/office/drawing/2014/main" id="{BE008832-6AAB-B956-F4CD-31CFCA02721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FFF73F9E-6233-70FB-90CD-A4DA44B31CCD}"/>
                </a:ext>
              </a:extLst>
            </p:cNvPr>
            <p:cNvSpPr txBox="1"/>
            <p:nvPr/>
          </p:nvSpPr>
          <p:spPr>
            <a:xfrm>
              <a:off x="9267336" y="1670009"/>
              <a:ext cx="2668250" cy="285994"/>
            </a:xfrm>
            <a:prstGeom prst="rect">
              <a:avLst/>
            </a:prstGeom>
            <a:noFill/>
          </p:spPr>
          <p:txBody>
            <a:bodyPr wrap="square">
              <a:spAutoFit/>
            </a:bodyPr>
            <a:lstStyle/>
            <a:p>
              <a:r>
                <a:rPr lang="en-US" sz="1600" b="1">
                  <a:solidFill>
                    <a:schemeClr val="bg1"/>
                  </a:solidFill>
                </a:rPr>
                <a:t>Zero-emission Truck Lane</a:t>
              </a:r>
            </a:p>
          </p:txBody>
        </p:sp>
      </p:grpSp>
      <p:sp>
        <p:nvSpPr>
          <p:cNvPr id="44" name="TextBox 43">
            <a:extLst>
              <a:ext uri="{FF2B5EF4-FFF2-40B4-BE49-F238E27FC236}">
                <a16:creationId xmlns:a16="http://schemas.microsoft.com/office/drawing/2014/main" id="{FFFACEC0-D665-92E9-2AD1-6461372B425F}"/>
              </a:ext>
            </a:extLst>
          </p:cNvPr>
          <p:cNvSpPr txBox="1"/>
          <p:nvPr/>
        </p:nvSpPr>
        <p:spPr>
          <a:xfrm>
            <a:off x="239579" y="2995316"/>
            <a:ext cx="3268872" cy="461665"/>
          </a:xfrm>
          <a:prstGeom prst="rect">
            <a:avLst/>
          </a:prstGeom>
          <a:noFill/>
        </p:spPr>
        <p:txBody>
          <a:bodyPr wrap="square" rtlCol="0">
            <a:spAutoFit/>
          </a:bodyPr>
          <a:lstStyle/>
          <a:p>
            <a:r>
              <a:rPr lang="en-US" sz="1200"/>
              <a:t>Introduce improvements that make it safer and easier for vehicles to get on and off the freeway. </a:t>
            </a:r>
          </a:p>
        </p:txBody>
      </p:sp>
      <p:sp>
        <p:nvSpPr>
          <p:cNvPr id="46" name="TextBox 45">
            <a:extLst>
              <a:ext uri="{FF2B5EF4-FFF2-40B4-BE49-F238E27FC236}">
                <a16:creationId xmlns:a16="http://schemas.microsoft.com/office/drawing/2014/main" id="{68410A15-9E23-BAC0-1FD7-C9D092F56AD5}"/>
              </a:ext>
            </a:extLst>
          </p:cNvPr>
          <p:cNvSpPr txBox="1"/>
          <p:nvPr/>
        </p:nvSpPr>
        <p:spPr>
          <a:xfrm>
            <a:off x="4184423" y="5813935"/>
            <a:ext cx="3228466" cy="461665"/>
          </a:xfrm>
          <a:prstGeom prst="rect">
            <a:avLst/>
          </a:prstGeom>
          <a:noFill/>
        </p:spPr>
        <p:txBody>
          <a:bodyPr wrap="square" lIns="91440" tIns="45720" rIns="91440" bIns="45720" rtlCol="0" anchor="t">
            <a:spAutoFit/>
          </a:bodyPr>
          <a:lstStyle/>
          <a:p>
            <a:r>
              <a:rPr lang="en-US" sz="1200"/>
              <a:t>Higher sound walls along the freeway to reduce noise. </a:t>
            </a:r>
          </a:p>
        </p:txBody>
      </p:sp>
      <p:sp>
        <p:nvSpPr>
          <p:cNvPr id="56" name="Title 1">
            <a:extLst>
              <a:ext uri="{FF2B5EF4-FFF2-40B4-BE49-F238E27FC236}">
                <a16:creationId xmlns:a16="http://schemas.microsoft.com/office/drawing/2014/main" id="{9C0CC58D-1C0F-E7E5-AC03-B9441A7F6A5C}"/>
              </a:ext>
            </a:extLst>
          </p:cNvPr>
          <p:cNvSpPr>
            <a:spLocks noGrp="1"/>
          </p:cNvSpPr>
          <p:nvPr>
            <p:ph type="title"/>
          </p:nvPr>
        </p:nvSpPr>
        <p:spPr>
          <a:xfrm>
            <a:off x="280589" y="408285"/>
            <a:ext cx="10547245" cy="429145"/>
          </a:xfrm>
        </p:spPr>
        <p:txBody>
          <a:bodyPr>
            <a:normAutofit fontScale="90000"/>
          </a:bodyPr>
          <a:lstStyle/>
          <a:p>
            <a:r>
              <a:rPr lang="en-US" sz="1800">
                <a:cs typeface="Calibri"/>
              </a:rPr>
              <a:t>Project &amp; Program Examples</a:t>
            </a:r>
            <a:br>
              <a:rPr lang="en-US"/>
            </a:br>
            <a:r>
              <a:rPr lang="en-US">
                <a:cs typeface="Calibri"/>
              </a:rPr>
              <a:t>Freeway Improvements that Do Not Add Capacity</a:t>
            </a:r>
            <a:br>
              <a:rPr lang="en-US"/>
            </a:br>
            <a:endParaRPr lang="en-US">
              <a:cs typeface="Calibri"/>
            </a:endParaRPr>
          </a:p>
        </p:txBody>
      </p:sp>
      <p:pic>
        <p:nvPicPr>
          <p:cNvPr id="58" name="Picture 57">
            <a:extLst>
              <a:ext uri="{FF2B5EF4-FFF2-40B4-BE49-F238E27FC236}">
                <a16:creationId xmlns:a16="http://schemas.microsoft.com/office/drawing/2014/main" id="{A3D8F798-C54F-20D0-4D8A-2680FD812558}"/>
              </a:ext>
            </a:extLst>
          </p:cNvPr>
          <p:cNvPicPr>
            <a:picLocks noChangeAspect="1"/>
          </p:cNvPicPr>
          <p:nvPr/>
        </p:nvPicPr>
        <p:blipFill rotWithShape="1">
          <a:blip r:embed="rId6"/>
          <a:srcRect l="38520" t="10944" r="55942" b="16012"/>
          <a:stretch/>
        </p:blipFill>
        <p:spPr>
          <a:xfrm>
            <a:off x="8134268" y="205672"/>
            <a:ext cx="544015" cy="633219"/>
          </a:xfrm>
          <a:prstGeom prst="rect">
            <a:avLst/>
          </a:prstGeom>
        </p:spPr>
      </p:pic>
      <p:sp>
        <p:nvSpPr>
          <p:cNvPr id="60" name="TextBox 59">
            <a:extLst>
              <a:ext uri="{FF2B5EF4-FFF2-40B4-BE49-F238E27FC236}">
                <a16:creationId xmlns:a16="http://schemas.microsoft.com/office/drawing/2014/main" id="{0D64BCEB-7D8A-3208-EC60-38EB2A8EACE0}"/>
              </a:ext>
            </a:extLst>
          </p:cNvPr>
          <p:cNvSpPr txBox="1"/>
          <p:nvPr/>
        </p:nvSpPr>
        <p:spPr>
          <a:xfrm>
            <a:off x="8088020" y="3007945"/>
            <a:ext cx="3235718" cy="646331"/>
          </a:xfrm>
          <a:prstGeom prst="rect">
            <a:avLst/>
          </a:prstGeom>
          <a:noFill/>
        </p:spPr>
        <p:txBody>
          <a:bodyPr wrap="square" lIns="91440" tIns="45720" rIns="91440" bIns="45720" rtlCol="0" anchor="t">
            <a:spAutoFit/>
          </a:bodyPr>
          <a:lstStyle/>
          <a:p>
            <a:r>
              <a:rPr lang="en-US" sz="1200">
                <a:effectLst/>
                <a:ea typeface="Calibri" panose="020F0502020204030204" pitchFamily="34" charset="0"/>
                <a:cs typeface="Arial"/>
              </a:rPr>
              <a:t>Control features, such as traffic signals, to protect </a:t>
            </a:r>
            <a:r>
              <a:rPr lang="en-US" sz="1200">
                <a:ea typeface="Calibri" panose="020F0502020204030204" pitchFamily="34" charset="0"/>
                <a:cs typeface="Arial"/>
              </a:rPr>
              <a:t>bicyclists and pedestrians </a:t>
            </a:r>
            <a:r>
              <a:rPr lang="en-US" sz="1200">
                <a:effectLst/>
                <a:ea typeface="Calibri" panose="020F0502020204030204" pitchFamily="34" charset="0"/>
                <a:cs typeface="Arial"/>
              </a:rPr>
              <a:t>at the freeway ramps.</a:t>
            </a:r>
            <a:endParaRPr lang="en-US" sz="1200">
              <a:cs typeface="Arial"/>
            </a:endParaRPr>
          </a:p>
        </p:txBody>
      </p:sp>
      <p:sp>
        <p:nvSpPr>
          <p:cNvPr id="4" name="TextBox 3">
            <a:extLst>
              <a:ext uri="{FF2B5EF4-FFF2-40B4-BE49-F238E27FC236}">
                <a16:creationId xmlns:a16="http://schemas.microsoft.com/office/drawing/2014/main" id="{AE1927A6-C600-9825-39E8-EFE8F66ADA42}"/>
              </a:ext>
            </a:extLst>
          </p:cNvPr>
          <p:cNvSpPr txBox="1"/>
          <p:nvPr/>
        </p:nvSpPr>
        <p:spPr>
          <a:xfrm>
            <a:off x="239579" y="5714175"/>
            <a:ext cx="3256988" cy="830997"/>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effectLst/>
                <a:ea typeface="Calibri" panose="020F0502020204030204" pitchFamily="34" charset="0"/>
                <a:cs typeface="Arial" panose="020B0604020202020204" pitchFamily="34" charset="0"/>
              </a:rPr>
              <a:t>Incorporate landscaping, hardscaping, and other design features along the freeway to improve visual experience.</a:t>
            </a:r>
          </a:p>
          <a:p>
            <a:pPr marL="171450" indent="-171450">
              <a:buFont typeface="Arial" panose="020B0604020202020204" pitchFamily="34" charset="0"/>
              <a:buChar char="•"/>
            </a:pPr>
            <a:endParaRPr lang="en-US" sz="1200"/>
          </a:p>
        </p:txBody>
      </p:sp>
      <p:grpSp>
        <p:nvGrpSpPr>
          <p:cNvPr id="13" name="Group 12">
            <a:extLst>
              <a:ext uri="{FF2B5EF4-FFF2-40B4-BE49-F238E27FC236}">
                <a16:creationId xmlns:a16="http://schemas.microsoft.com/office/drawing/2014/main" id="{6B07B16C-31B9-D61E-4A84-1A44423072EF}"/>
              </a:ext>
            </a:extLst>
          </p:cNvPr>
          <p:cNvGrpSpPr/>
          <p:nvPr/>
        </p:nvGrpSpPr>
        <p:grpSpPr>
          <a:xfrm>
            <a:off x="258692" y="3774196"/>
            <a:ext cx="3885326" cy="1939979"/>
            <a:chOff x="8370124" y="3918430"/>
            <a:chExt cx="3287582" cy="1641520"/>
          </a:xfrm>
        </p:grpSpPr>
        <p:pic>
          <p:nvPicPr>
            <p:cNvPr id="7" name="Picture 6">
              <a:extLst>
                <a:ext uri="{FF2B5EF4-FFF2-40B4-BE49-F238E27FC236}">
                  <a16:creationId xmlns:a16="http://schemas.microsoft.com/office/drawing/2014/main" id="{9A044C81-BA7A-36A0-936E-967187AC2CE0}"/>
                </a:ext>
              </a:extLst>
            </p:cNvPr>
            <p:cNvPicPr>
              <a:picLocks noChangeAspect="1"/>
            </p:cNvPicPr>
            <p:nvPr/>
          </p:nvPicPr>
          <p:blipFill rotWithShape="1">
            <a:blip r:embed="rId7">
              <a:extLst>
                <a:ext uri="{28A0092B-C50C-407E-A947-70E740481C1C}">
                  <a14:useLocalDpi xmlns:a14="http://schemas.microsoft.com/office/drawing/2010/main" val="0"/>
                </a:ext>
              </a:extLst>
            </a:blip>
            <a:srcRect t="2312" b="2312"/>
            <a:stretch/>
          </p:blipFill>
          <p:spPr>
            <a:xfrm>
              <a:off x="8414367" y="4234642"/>
              <a:ext cx="2677988" cy="1325308"/>
            </a:xfrm>
            <a:prstGeom prst="rect">
              <a:avLst/>
            </a:prstGeom>
          </p:spPr>
        </p:pic>
        <p:grpSp>
          <p:nvGrpSpPr>
            <p:cNvPr id="8" name="Group 7">
              <a:extLst>
                <a:ext uri="{FF2B5EF4-FFF2-40B4-BE49-F238E27FC236}">
                  <a16:creationId xmlns:a16="http://schemas.microsoft.com/office/drawing/2014/main" id="{98BFEF61-91E4-4455-EF44-B9B4D9D5C277}"/>
                </a:ext>
              </a:extLst>
            </p:cNvPr>
            <p:cNvGrpSpPr/>
            <p:nvPr/>
          </p:nvGrpSpPr>
          <p:grpSpPr>
            <a:xfrm>
              <a:off x="8370124" y="3918430"/>
              <a:ext cx="3287582" cy="319384"/>
              <a:chOff x="8370124" y="3918430"/>
              <a:chExt cx="3287582" cy="319384"/>
            </a:xfrm>
          </p:grpSpPr>
          <p:sp>
            <p:nvSpPr>
              <p:cNvPr id="9" name="Rectangle 8">
                <a:extLst>
                  <a:ext uri="{FF2B5EF4-FFF2-40B4-BE49-F238E27FC236}">
                    <a16:creationId xmlns:a16="http://schemas.microsoft.com/office/drawing/2014/main" id="{C15FC4DA-612E-0C37-A698-A36650E9CA3C}"/>
                  </a:ext>
                </a:extLst>
              </p:cNvPr>
              <p:cNvSpPr/>
              <p:nvPr/>
            </p:nvSpPr>
            <p:spPr>
              <a:xfrm>
                <a:off x="8414367" y="391843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6">
                <a:extLst>
                  <a:ext uri="{FF2B5EF4-FFF2-40B4-BE49-F238E27FC236}">
                    <a16:creationId xmlns:a16="http://schemas.microsoft.com/office/drawing/2014/main" id="{DC68E0F0-52CF-2F3F-7080-D680152A5530}"/>
                  </a:ext>
                </a:extLst>
              </p:cNvPr>
              <p:cNvSpPr txBox="1"/>
              <p:nvPr/>
            </p:nvSpPr>
            <p:spPr>
              <a:xfrm>
                <a:off x="8370124" y="3921912"/>
                <a:ext cx="3287582" cy="28646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a:solidFill>
                      <a:schemeClr val="bg1"/>
                    </a:solidFill>
                  </a:rPr>
                  <a:t>Landscaping Features</a:t>
                </a:r>
              </a:p>
            </p:txBody>
          </p:sp>
        </p:grpSp>
      </p:grpSp>
      <p:pic>
        <p:nvPicPr>
          <p:cNvPr id="19" name="Picture 20" descr="A picture containing floor&#10;&#10;Description automatically generated">
            <a:extLst>
              <a:ext uri="{FF2B5EF4-FFF2-40B4-BE49-F238E27FC236}">
                <a16:creationId xmlns:a16="http://schemas.microsoft.com/office/drawing/2014/main" id="{39713C23-8795-E0A2-462C-2E27A3610C33}"/>
              </a:ext>
            </a:extLst>
          </p:cNvPr>
          <p:cNvPicPr>
            <a:picLocks noChangeAspect="1"/>
          </p:cNvPicPr>
          <p:nvPr/>
        </p:nvPicPr>
        <p:blipFill>
          <a:blip r:embed="rId8"/>
          <a:stretch>
            <a:fillRect/>
          </a:stretch>
        </p:blipFill>
        <p:spPr>
          <a:xfrm>
            <a:off x="4264602" y="1450397"/>
            <a:ext cx="3171825" cy="1552575"/>
          </a:xfrm>
          <a:prstGeom prst="rect">
            <a:avLst/>
          </a:prstGeom>
        </p:spPr>
      </p:pic>
      <p:pic>
        <p:nvPicPr>
          <p:cNvPr id="21" name="Picture 22" descr="A picture containing text, device, gauge, meter&#10;&#10;Description automatically generated">
            <a:extLst>
              <a:ext uri="{FF2B5EF4-FFF2-40B4-BE49-F238E27FC236}">
                <a16:creationId xmlns:a16="http://schemas.microsoft.com/office/drawing/2014/main" id="{5B620615-7E74-7E6A-5DE0-F6566A7E5D93}"/>
              </a:ext>
            </a:extLst>
          </p:cNvPr>
          <p:cNvPicPr>
            <a:picLocks noChangeAspect="1"/>
          </p:cNvPicPr>
          <p:nvPr/>
        </p:nvPicPr>
        <p:blipFill>
          <a:blip r:embed="rId9"/>
          <a:stretch>
            <a:fillRect/>
          </a:stretch>
        </p:blipFill>
        <p:spPr>
          <a:xfrm>
            <a:off x="8156863" y="4147704"/>
            <a:ext cx="3258415" cy="1662545"/>
          </a:xfrm>
          <a:prstGeom prst="rect">
            <a:avLst/>
          </a:prstGeom>
        </p:spPr>
      </p:pic>
    </p:spTree>
    <p:extLst>
      <p:ext uri="{BB962C8B-B14F-4D97-AF65-F5344CB8AC3E}">
        <p14:creationId xmlns:p14="http://schemas.microsoft.com/office/powerpoint/2010/main" val="1712476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Zoom Protocols</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4</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381000" y="1337801"/>
            <a:ext cx="11090564" cy="1990288"/>
          </a:xfrm>
          <a:prstGeom prst="rect">
            <a:avLst/>
          </a:prstGeom>
          <a:noFill/>
        </p:spPr>
        <p:txBody>
          <a:bodyPr wrap="square" lIns="91440" tIns="45720" rIns="91440" bIns="45720" rtlCol="0" anchor="t">
            <a:spAutoFit/>
          </a:bodyPr>
          <a:lstStyle/>
          <a:p>
            <a:pPr marL="285750" indent="-285750" defTabSz="914400">
              <a:lnSpc>
                <a:spcPct val="90000"/>
              </a:lnSpc>
              <a:spcBef>
                <a:spcPts val="1000"/>
              </a:spcBef>
              <a:buSzPct val="90000"/>
              <a:buFont typeface="System Font Regular"/>
              <a:buChar char="&gt;"/>
            </a:pPr>
            <a:r>
              <a:rPr lang="en-US" sz="2000"/>
              <a:t>Click </a:t>
            </a:r>
            <a:r>
              <a:rPr lang="en-US" sz="2000" b="1"/>
              <a:t>Raise Hand</a:t>
            </a:r>
            <a:r>
              <a:rPr lang="en-US" sz="2000"/>
              <a:t> in your meeting controls or</a:t>
            </a:r>
          </a:p>
          <a:p>
            <a:pPr marL="285750" indent="-285750" defTabSz="914400">
              <a:lnSpc>
                <a:spcPct val="90000"/>
              </a:lnSpc>
              <a:spcBef>
                <a:spcPts val="1000"/>
              </a:spcBef>
              <a:buSzPct val="90000"/>
              <a:buFont typeface="System Font Regular"/>
              <a:buChar char="&gt;"/>
            </a:pPr>
            <a:r>
              <a:rPr lang="en-US" sz="2000" b="1"/>
              <a:t>Press*9</a:t>
            </a:r>
            <a:r>
              <a:rPr lang="en-US" sz="2000"/>
              <a:t> on the phone line.</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To lower your hand, click </a:t>
            </a:r>
            <a:r>
              <a:rPr lang="en-US" sz="2000" b="1"/>
              <a:t>Raise Hand</a:t>
            </a:r>
            <a:r>
              <a:rPr lang="en-US" sz="2000"/>
              <a:t> in your meeting controls.</a:t>
            </a:r>
            <a:endParaRPr lang="en-US" sz="2000">
              <a:cs typeface="Calibri"/>
            </a:endParaRPr>
          </a:p>
          <a:p>
            <a:pPr marL="285750" indent="-285750" defTabSz="914400">
              <a:lnSpc>
                <a:spcPct val="90000"/>
              </a:lnSpc>
              <a:spcBef>
                <a:spcPts val="1000"/>
              </a:spcBef>
              <a:buSzPct val="90000"/>
              <a:buFont typeface="System Font Regular"/>
              <a:buChar char="&gt;"/>
            </a:pPr>
            <a:r>
              <a:rPr lang="en-US" sz="2000"/>
              <a:t>Comments &amp; questions can also be provided in writing by using the </a:t>
            </a:r>
            <a:r>
              <a:rPr lang="en-US" sz="2000" b="1"/>
              <a:t>Chat</a:t>
            </a:r>
            <a:r>
              <a:rPr lang="en-US" sz="2000"/>
              <a:t> function.</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The </a:t>
            </a:r>
            <a:r>
              <a:rPr lang="en-US" sz="2000" b="1"/>
              <a:t>Chat</a:t>
            </a:r>
            <a:r>
              <a:rPr lang="en-US" sz="2000"/>
              <a:t> button is located on the control panel at the bottom of your screen.</a:t>
            </a:r>
            <a:endParaRPr lang="en-US" sz="2000">
              <a:cs typeface="Calibri"/>
            </a:endParaRPr>
          </a:p>
        </p:txBody>
      </p:sp>
    </p:spTree>
    <p:extLst>
      <p:ext uri="{BB962C8B-B14F-4D97-AF65-F5344CB8AC3E}">
        <p14:creationId xmlns:p14="http://schemas.microsoft.com/office/powerpoint/2010/main" val="4170145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EAA6E1-7C31-12E6-3499-42F14903B0BA}"/>
              </a:ext>
            </a:extLst>
          </p:cNvPr>
          <p:cNvSpPr/>
          <p:nvPr/>
        </p:nvSpPr>
        <p:spPr>
          <a:xfrm>
            <a:off x="8197101" y="3864463"/>
            <a:ext cx="3491210" cy="24816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6" name="Rectangle 5">
            <a:extLst>
              <a:ext uri="{FF2B5EF4-FFF2-40B4-BE49-F238E27FC236}">
                <a16:creationId xmlns:a16="http://schemas.microsoft.com/office/drawing/2014/main" id="{8F7B53B8-CAC2-BB36-952D-74F0B429979D}"/>
              </a:ext>
            </a:extLst>
          </p:cNvPr>
          <p:cNvSpPr/>
          <p:nvPr/>
        </p:nvSpPr>
        <p:spPr>
          <a:xfrm>
            <a:off x="4197919" y="951836"/>
            <a:ext cx="3443736" cy="258459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5" name="Slide Number Placeholder 4">
            <a:extLst>
              <a:ext uri="{FF2B5EF4-FFF2-40B4-BE49-F238E27FC236}">
                <a16:creationId xmlns:a16="http://schemas.microsoft.com/office/drawing/2014/main" id="{D744669E-8E38-6A53-27D4-17C25FA81684}"/>
              </a:ext>
            </a:extLst>
          </p:cNvPr>
          <p:cNvSpPr>
            <a:spLocks noGrp="1"/>
          </p:cNvSpPr>
          <p:nvPr>
            <p:ph type="sldNum" sz="quarter" idx="12"/>
          </p:nvPr>
        </p:nvSpPr>
        <p:spPr>
          <a:xfrm>
            <a:off x="9137396" y="6332639"/>
            <a:ext cx="2743200" cy="365125"/>
          </a:xfrm>
        </p:spPr>
        <p:txBody>
          <a:bodyPr/>
          <a:lstStyle/>
          <a:p>
            <a:fld id="{2429C633-AF9B-9840-B7F1-7587910FEF71}" type="slidenum">
              <a:rPr lang="en-US" smtClean="0"/>
              <a:pPr/>
              <a:t>40</a:t>
            </a:fld>
            <a:endParaRPr lang="en-US"/>
          </a:p>
        </p:txBody>
      </p:sp>
      <p:sp>
        <p:nvSpPr>
          <p:cNvPr id="3" name="AutoShape 2">
            <a:extLst>
              <a:ext uri="{FF2B5EF4-FFF2-40B4-BE49-F238E27FC236}">
                <a16:creationId xmlns:a16="http://schemas.microsoft.com/office/drawing/2014/main" id="{5F6BFE38-E8AC-9644-9CFB-6F120B48524C}"/>
              </a:ext>
            </a:extLst>
          </p:cNvPr>
          <p:cNvSpPr>
            <a:spLocks noChangeAspect="1" noChangeArrowheads="1"/>
          </p:cNvSpPr>
          <p:nvPr/>
        </p:nvSpPr>
        <p:spPr bwMode="auto">
          <a:xfrm>
            <a:off x="9890118"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B568877A-6CFD-B177-00A8-8D6FB7314727}"/>
              </a:ext>
            </a:extLst>
          </p:cNvPr>
          <p:cNvSpPr txBox="1"/>
          <p:nvPr/>
        </p:nvSpPr>
        <p:spPr>
          <a:xfrm>
            <a:off x="4229637" y="2890097"/>
            <a:ext cx="3412017" cy="646331"/>
          </a:xfrm>
          <a:prstGeom prst="rect">
            <a:avLst/>
          </a:prstGeom>
          <a:noFill/>
        </p:spPr>
        <p:txBody>
          <a:bodyPr wrap="square" rtlCol="0">
            <a:spAutoFit/>
          </a:bodyPr>
          <a:lstStyle/>
          <a:p>
            <a:r>
              <a:rPr lang="en-US" sz="1200"/>
              <a:t>Programs to provide short-term rental of electric vehicles and charging infrastructure for Zero-emission personal vehicles and trucks.</a:t>
            </a:r>
          </a:p>
        </p:txBody>
      </p:sp>
      <p:sp>
        <p:nvSpPr>
          <p:cNvPr id="12" name="TextBox 11">
            <a:extLst>
              <a:ext uri="{FF2B5EF4-FFF2-40B4-BE49-F238E27FC236}">
                <a16:creationId xmlns:a16="http://schemas.microsoft.com/office/drawing/2014/main" id="{ACF7C447-5639-E31E-6104-15FCADE573D7}"/>
              </a:ext>
            </a:extLst>
          </p:cNvPr>
          <p:cNvSpPr txBox="1"/>
          <p:nvPr/>
        </p:nvSpPr>
        <p:spPr>
          <a:xfrm>
            <a:off x="8275053" y="2959505"/>
            <a:ext cx="3212711" cy="830997"/>
          </a:xfrm>
          <a:prstGeom prst="rect">
            <a:avLst/>
          </a:prstGeom>
          <a:noFill/>
        </p:spPr>
        <p:txBody>
          <a:bodyPr wrap="square" rtlCol="0">
            <a:spAutoFit/>
          </a:bodyPr>
          <a:lstStyle/>
          <a:p>
            <a:r>
              <a:rPr lang="en-US" sz="1200">
                <a:effectLst/>
                <a:ea typeface="Calibri" panose="020F0502020204030204" pitchFamily="34" charset="0"/>
                <a:cs typeface="Arial" panose="020B0604020202020204" pitchFamily="34" charset="0"/>
              </a:rPr>
              <a:t>Targeted and local hire programs to increase the share of public dollars that is devoted to creation of local jobs in the communities, and education/training of the local workforce.</a:t>
            </a:r>
            <a:endParaRPr lang="en-US" sz="1200"/>
          </a:p>
        </p:txBody>
      </p:sp>
      <p:sp>
        <p:nvSpPr>
          <p:cNvPr id="14" name="TextBox 13">
            <a:extLst>
              <a:ext uri="{FF2B5EF4-FFF2-40B4-BE49-F238E27FC236}">
                <a16:creationId xmlns:a16="http://schemas.microsoft.com/office/drawing/2014/main" id="{FC8367EE-ED67-55D3-F91E-61C5C8D5D5DA}"/>
              </a:ext>
            </a:extLst>
          </p:cNvPr>
          <p:cNvSpPr txBox="1"/>
          <p:nvPr/>
        </p:nvSpPr>
        <p:spPr>
          <a:xfrm>
            <a:off x="311404" y="5881587"/>
            <a:ext cx="3228806" cy="830997"/>
          </a:xfrm>
          <a:prstGeom prst="rect">
            <a:avLst/>
          </a:prstGeom>
          <a:solidFill>
            <a:schemeClr val="bg1"/>
          </a:solidFill>
        </p:spPr>
        <p:txBody>
          <a:bodyPr wrap="square" rtlCol="0">
            <a:spAutoFit/>
          </a:bodyPr>
          <a:lstStyle/>
          <a:p>
            <a:r>
              <a:rPr lang="en-US" sz="1200"/>
              <a:t>Affordable housing policies, low-income rental assistance programs, tenants' rights education and legal representation to prevent unjust evictions.</a:t>
            </a:r>
          </a:p>
        </p:txBody>
      </p:sp>
      <p:sp>
        <p:nvSpPr>
          <p:cNvPr id="16" name="TextBox 15">
            <a:extLst>
              <a:ext uri="{FF2B5EF4-FFF2-40B4-BE49-F238E27FC236}">
                <a16:creationId xmlns:a16="http://schemas.microsoft.com/office/drawing/2014/main" id="{B5D004B6-F0E1-CF09-B02F-347506AE2E2A}"/>
              </a:ext>
            </a:extLst>
          </p:cNvPr>
          <p:cNvSpPr txBox="1"/>
          <p:nvPr/>
        </p:nvSpPr>
        <p:spPr>
          <a:xfrm>
            <a:off x="274034" y="2938164"/>
            <a:ext cx="3188322" cy="461665"/>
          </a:xfrm>
          <a:prstGeom prst="rect">
            <a:avLst/>
          </a:prstGeom>
          <a:noFill/>
        </p:spPr>
        <p:txBody>
          <a:bodyPr wrap="square" rtlCol="0">
            <a:spAutoFit/>
          </a:bodyPr>
          <a:lstStyle/>
          <a:p>
            <a:r>
              <a:rPr lang="en-US" sz="1200"/>
              <a:t>Air filters for schools or vegetation buffers to reduce the harmful effects of air pollution. </a:t>
            </a:r>
          </a:p>
        </p:txBody>
      </p:sp>
      <p:sp>
        <p:nvSpPr>
          <p:cNvPr id="18" name="TextBox 17">
            <a:extLst>
              <a:ext uri="{FF2B5EF4-FFF2-40B4-BE49-F238E27FC236}">
                <a16:creationId xmlns:a16="http://schemas.microsoft.com/office/drawing/2014/main" id="{16FA4CA6-FE55-5709-5F13-7FD7E0A2F905}"/>
              </a:ext>
            </a:extLst>
          </p:cNvPr>
          <p:cNvSpPr txBox="1"/>
          <p:nvPr/>
        </p:nvSpPr>
        <p:spPr>
          <a:xfrm>
            <a:off x="4258923" y="5831213"/>
            <a:ext cx="3242650" cy="646331"/>
          </a:xfrm>
          <a:prstGeom prst="rect">
            <a:avLst/>
          </a:prstGeom>
          <a:noFill/>
        </p:spPr>
        <p:txBody>
          <a:bodyPr wrap="square" rtlCol="0">
            <a:spAutoFit/>
          </a:bodyPr>
          <a:lstStyle/>
          <a:p>
            <a:r>
              <a:rPr lang="en-US" sz="1200" b="0" i="0" u="none" strike="noStrike">
                <a:solidFill>
                  <a:srgbClr val="000000"/>
                </a:solidFill>
                <a:effectLst/>
              </a:rPr>
              <a:t>Incentive programs to build affordable and mixed income housing, development of local parks, and other community resources</a:t>
            </a:r>
            <a:r>
              <a:rPr lang="en-US" sz="1200" b="0" i="0">
                <a:solidFill>
                  <a:srgbClr val="000000"/>
                </a:solidFill>
                <a:effectLst/>
              </a:rPr>
              <a:t>​</a:t>
            </a:r>
            <a:endParaRPr lang="en-US" sz="1200"/>
          </a:p>
        </p:txBody>
      </p:sp>
      <p:grpSp>
        <p:nvGrpSpPr>
          <p:cNvPr id="24" name="Group 23">
            <a:extLst>
              <a:ext uri="{FF2B5EF4-FFF2-40B4-BE49-F238E27FC236}">
                <a16:creationId xmlns:a16="http://schemas.microsoft.com/office/drawing/2014/main" id="{2BCBA2D4-7F21-5458-617C-BAAD40801DEB}"/>
              </a:ext>
            </a:extLst>
          </p:cNvPr>
          <p:cNvGrpSpPr/>
          <p:nvPr/>
        </p:nvGrpSpPr>
        <p:grpSpPr>
          <a:xfrm>
            <a:off x="8330941" y="980002"/>
            <a:ext cx="3491210" cy="1967996"/>
            <a:chOff x="8420201" y="851490"/>
            <a:chExt cx="3491210" cy="1967996"/>
          </a:xfrm>
        </p:grpSpPr>
        <p:grpSp>
          <p:nvGrpSpPr>
            <p:cNvPr id="20" name="Group 19">
              <a:extLst>
                <a:ext uri="{FF2B5EF4-FFF2-40B4-BE49-F238E27FC236}">
                  <a16:creationId xmlns:a16="http://schemas.microsoft.com/office/drawing/2014/main" id="{507BE76D-F3D2-3099-3874-F7DE5829CECB}"/>
                </a:ext>
              </a:extLst>
            </p:cNvPr>
            <p:cNvGrpSpPr/>
            <p:nvPr/>
          </p:nvGrpSpPr>
          <p:grpSpPr>
            <a:xfrm>
              <a:off x="8420201" y="851490"/>
              <a:ext cx="3491210" cy="528350"/>
              <a:chOff x="9244760" y="1638307"/>
              <a:chExt cx="2954100" cy="447066"/>
            </a:xfrm>
          </p:grpSpPr>
          <p:sp>
            <p:nvSpPr>
              <p:cNvPr id="22" name="Rectangle 21">
                <a:extLst>
                  <a:ext uri="{FF2B5EF4-FFF2-40B4-BE49-F238E27FC236}">
                    <a16:creationId xmlns:a16="http://schemas.microsoft.com/office/drawing/2014/main" id="{488E41D7-6931-1AD7-49AE-50EE15B09BFD}"/>
                  </a:ext>
                </a:extLst>
              </p:cNvPr>
              <p:cNvSpPr/>
              <p:nvPr/>
            </p:nvSpPr>
            <p:spPr>
              <a:xfrm>
                <a:off x="9257819" y="1654900"/>
                <a:ext cx="2677988" cy="389649"/>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4254640-1DF0-4091-8D06-7138D187E0DB}"/>
                  </a:ext>
                </a:extLst>
              </p:cNvPr>
              <p:cNvSpPr txBox="1"/>
              <p:nvPr/>
            </p:nvSpPr>
            <p:spPr>
              <a:xfrm>
                <a:off x="9244760" y="1638307"/>
                <a:ext cx="2954100" cy="447066"/>
              </a:xfrm>
              <a:prstGeom prst="rect">
                <a:avLst/>
              </a:prstGeom>
              <a:noFill/>
            </p:spPr>
            <p:txBody>
              <a:bodyPr wrap="square">
                <a:spAutoFit/>
              </a:bodyPr>
              <a:lstStyle/>
              <a:p>
                <a:pPr>
                  <a:lnSpc>
                    <a:spcPts val="1700"/>
                  </a:lnSpc>
                </a:pPr>
                <a:r>
                  <a:rPr lang="en-US" sz="1600" b="1">
                    <a:solidFill>
                      <a:schemeClr val="bg1"/>
                    </a:solidFill>
                  </a:rPr>
                  <a:t>Local Hire and Workforce </a:t>
                </a:r>
              </a:p>
              <a:p>
                <a:pPr>
                  <a:lnSpc>
                    <a:spcPts val="1700"/>
                  </a:lnSpc>
                </a:pPr>
                <a:r>
                  <a:rPr lang="en-US" sz="1600" b="1">
                    <a:solidFill>
                      <a:schemeClr val="bg1"/>
                    </a:solidFill>
                  </a:rPr>
                  <a:t>Development</a:t>
                </a:r>
              </a:p>
            </p:txBody>
          </p:sp>
        </p:grpSp>
        <p:pic>
          <p:nvPicPr>
            <p:cNvPr id="21" name="Picture 20">
              <a:extLst>
                <a:ext uri="{FF2B5EF4-FFF2-40B4-BE49-F238E27FC236}">
                  <a16:creationId xmlns:a16="http://schemas.microsoft.com/office/drawing/2014/main" id="{95883AB4-45DE-FB4B-A39F-DB6507B8C29C}"/>
                </a:ext>
              </a:extLst>
            </p:cNvPr>
            <p:cNvPicPr>
              <a:picLocks noChangeAspect="1"/>
            </p:cNvPicPr>
            <p:nvPr/>
          </p:nvPicPr>
          <p:blipFill rotWithShape="1">
            <a:blip r:embed="rId3"/>
            <a:srcRect t="7709"/>
            <a:stretch/>
          </p:blipFill>
          <p:spPr>
            <a:xfrm>
              <a:off x="8435634" y="1331594"/>
              <a:ext cx="3164896" cy="1487892"/>
            </a:xfrm>
            <a:prstGeom prst="rect">
              <a:avLst/>
            </a:prstGeom>
          </p:spPr>
        </p:pic>
      </p:grpSp>
      <p:grpSp>
        <p:nvGrpSpPr>
          <p:cNvPr id="30" name="Group 29">
            <a:extLst>
              <a:ext uri="{FF2B5EF4-FFF2-40B4-BE49-F238E27FC236}">
                <a16:creationId xmlns:a16="http://schemas.microsoft.com/office/drawing/2014/main" id="{EC93D7AC-E837-3CD7-1CCD-4E5536F76C31}"/>
              </a:ext>
            </a:extLst>
          </p:cNvPr>
          <p:cNvGrpSpPr/>
          <p:nvPr/>
        </p:nvGrpSpPr>
        <p:grpSpPr>
          <a:xfrm>
            <a:off x="287898" y="988142"/>
            <a:ext cx="3205301" cy="1939392"/>
            <a:chOff x="591469" y="898813"/>
            <a:chExt cx="3205301" cy="1870102"/>
          </a:xfrm>
        </p:grpSpPr>
        <p:grpSp>
          <p:nvGrpSpPr>
            <p:cNvPr id="26" name="Group 25">
              <a:extLst>
                <a:ext uri="{FF2B5EF4-FFF2-40B4-BE49-F238E27FC236}">
                  <a16:creationId xmlns:a16="http://schemas.microsoft.com/office/drawing/2014/main" id="{E4D1D85B-843C-7F01-6D09-9932F0A21E07}"/>
                </a:ext>
              </a:extLst>
            </p:cNvPr>
            <p:cNvGrpSpPr/>
            <p:nvPr/>
          </p:nvGrpSpPr>
          <p:grpSpPr>
            <a:xfrm>
              <a:off x="591469" y="898813"/>
              <a:ext cx="3205301" cy="378822"/>
              <a:chOff x="9233423" y="1654900"/>
              <a:chExt cx="2702384" cy="319384"/>
            </a:xfrm>
          </p:grpSpPr>
          <p:sp>
            <p:nvSpPr>
              <p:cNvPr id="28" name="Rectangle 27">
                <a:extLst>
                  <a:ext uri="{FF2B5EF4-FFF2-40B4-BE49-F238E27FC236}">
                    <a16:creationId xmlns:a16="http://schemas.microsoft.com/office/drawing/2014/main" id="{DE15178B-56DA-DF15-F433-DADE6AF75E6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4051899-BA00-E26C-22E2-DD3E0DFC6D7A}"/>
                  </a:ext>
                </a:extLst>
              </p:cNvPr>
              <p:cNvSpPr txBox="1"/>
              <p:nvPr/>
            </p:nvSpPr>
            <p:spPr>
              <a:xfrm>
                <a:off x="9233423" y="1662321"/>
                <a:ext cx="2668252" cy="285435"/>
              </a:xfrm>
              <a:prstGeom prst="rect">
                <a:avLst/>
              </a:prstGeom>
              <a:noFill/>
            </p:spPr>
            <p:txBody>
              <a:bodyPr wrap="square">
                <a:spAutoFit/>
              </a:bodyPr>
              <a:lstStyle/>
              <a:p>
                <a:r>
                  <a:rPr lang="en-US" sz="1600" b="1">
                    <a:solidFill>
                      <a:schemeClr val="bg1"/>
                    </a:solidFill>
                  </a:rPr>
                  <a:t>Health Benefits Program</a:t>
                </a:r>
              </a:p>
            </p:txBody>
          </p:sp>
        </p:grpSp>
        <p:pic>
          <p:nvPicPr>
            <p:cNvPr id="27" name="Picture 26">
              <a:extLst>
                <a:ext uri="{FF2B5EF4-FFF2-40B4-BE49-F238E27FC236}">
                  <a16:creationId xmlns:a16="http://schemas.microsoft.com/office/drawing/2014/main" id="{F2F30680-5046-D5FB-2E52-7F66E403BE47}"/>
                </a:ext>
              </a:extLst>
            </p:cNvPr>
            <p:cNvPicPr>
              <a:picLocks noChangeAspect="1"/>
            </p:cNvPicPr>
            <p:nvPr/>
          </p:nvPicPr>
          <p:blipFill rotWithShape="1">
            <a:blip r:embed="rId4"/>
            <a:srcRect l="-354" t="13571" r="354" b="9056"/>
            <a:stretch/>
          </p:blipFill>
          <p:spPr>
            <a:xfrm>
              <a:off x="614975" y="1254972"/>
              <a:ext cx="3181795" cy="1513943"/>
            </a:xfrm>
            <a:prstGeom prst="rect">
              <a:avLst/>
            </a:prstGeom>
          </p:spPr>
        </p:pic>
      </p:grpSp>
      <p:grpSp>
        <p:nvGrpSpPr>
          <p:cNvPr id="36" name="Group 35">
            <a:extLst>
              <a:ext uri="{FF2B5EF4-FFF2-40B4-BE49-F238E27FC236}">
                <a16:creationId xmlns:a16="http://schemas.microsoft.com/office/drawing/2014/main" id="{0583B297-820F-4E6A-C087-D52F7D9BFE17}"/>
              </a:ext>
            </a:extLst>
          </p:cNvPr>
          <p:cNvGrpSpPr/>
          <p:nvPr/>
        </p:nvGrpSpPr>
        <p:grpSpPr>
          <a:xfrm>
            <a:off x="4300936" y="3908010"/>
            <a:ext cx="3199029" cy="1928546"/>
            <a:chOff x="4544880" y="3726997"/>
            <a:chExt cx="3199029" cy="1991143"/>
          </a:xfrm>
        </p:grpSpPr>
        <p:grpSp>
          <p:nvGrpSpPr>
            <p:cNvPr id="32" name="Group 31">
              <a:extLst>
                <a:ext uri="{FF2B5EF4-FFF2-40B4-BE49-F238E27FC236}">
                  <a16:creationId xmlns:a16="http://schemas.microsoft.com/office/drawing/2014/main" id="{B8797C00-B65B-61D9-9309-D689605233C9}"/>
                </a:ext>
              </a:extLst>
            </p:cNvPr>
            <p:cNvGrpSpPr/>
            <p:nvPr/>
          </p:nvGrpSpPr>
          <p:grpSpPr>
            <a:xfrm>
              <a:off x="4544880" y="3726997"/>
              <a:ext cx="3199029" cy="378080"/>
              <a:chOff x="9233423" y="1654900"/>
              <a:chExt cx="2702384" cy="319384"/>
            </a:xfrm>
          </p:grpSpPr>
          <p:sp>
            <p:nvSpPr>
              <p:cNvPr id="34" name="Rectangle 33">
                <a:extLst>
                  <a:ext uri="{FF2B5EF4-FFF2-40B4-BE49-F238E27FC236}">
                    <a16:creationId xmlns:a16="http://schemas.microsoft.com/office/drawing/2014/main" id="{9511C2C1-E053-B0CD-35FD-DCA89844334D}"/>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837A1DC-FFA8-63D7-A091-0F804AAE1072}"/>
                  </a:ext>
                </a:extLst>
              </p:cNvPr>
              <p:cNvSpPr txBox="1"/>
              <p:nvPr/>
            </p:nvSpPr>
            <p:spPr>
              <a:xfrm>
                <a:off x="9233423" y="1662321"/>
                <a:ext cx="2668252" cy="288567"/>
              </a:xfrm>
              <a:prstGeom prst="rect">
                <a:avLst/>
              </a:prstGeom>
              <a:noFill/>
            </p:spPr>
            <p:txBody>
              <a:bodyPr wrap="square">
                <a:spAutoFit/>
              </a:bodyPr>
              <a:lstStyle/>
              <a:p>
                <a:r>
                  <a:rPr lang="en-US" sz="1550" b="1" i="0">
                    <a:solidFill>
                      <a:srgbClr val="FFFFFF"/>
                    </a:solidFill>
                    <a:effectLst/>
                  </a:rPr>
                  <a:t>Community Development Programs</a:t>
                </a:r>
                <a:endParaRPr lang="en-US" sz="1550" b="1">
                  <a:solidFill>
                    <a:schemeClr val="bg1"/>
                  </a:solidFill>
                </a:endParaRPr>
              </a:p>
            </p:txBody>
          </p:sp>
        </p:grpSp>
        <p:pic>
          <p:nvPicPr>
            <p:cNvPr id="33" name="Picture 32">
              <a:extLst>
                <a:ext uri="{FF2B5EF4-FFF2-40B4-BE49-F238E27FC236}">
                  <a16:creationId xmlns:a16="http://schemas.microsoft.com/office/drawing/2014/main" id="{0F4197DD-8582-2819-444A-1C88E503553A}"/>
                </a:ext>
              </a:extLst>
            </p:cNvPr>
            <p:cNvPicPr>
              <a:picLocks noChangeAspect="1"/>
            </p:cNvPicPr>
            <p:nvPr/>
          </p:nvPicPr>
          <p:blipFill rotWithShape="1">
            <a:blip r:embed="rId5"/>
            <a:srcRect t="14418"/>
            <a:stretch/>
          </p:blipFill>
          <p:spPr>
            <a:xfrm>
              <a:off x="4573756" y="4101843"/>
              <a:ext cx="3170149" cy="1616297"/>
            </a:xfrm>
            <a:prstGeom prst="rect">
              <a:avLst/>
            </a:prstGeom>
          </p:spPr>
        </p:pic>
      </p:grpSp>
      <p:grpSp>
        <p:nvGrpSpPr>
          <p:cNvPr id="40" name="Group 39">
            <a:extLst>
              <a:ext uri="{FF2B5EF4-FFF2-40B4-BE49-F238E27FC236}">
                <a16:creationId xmlns:a16="http://schemas.microsoft.com/office/drawing/2014/main" id="{B0BF13C9-4FA1-74F8-6B07-3F6BC058A7E1}"/>
              </a:ext>
            </a:extLst>
          </p:cNvPr>
          <p:cNvGrpSpPr/>
          <p:nvPr/>
        </p:nvGrpSpPr>
        <p:grpSpPr>
          <a:xfrm>
            <a:off x="4300936" y="987536"/>
            <a:ext cx="3199029" cy="378080"/>
            <a:chOff x="9233423" y="1654900"/>
            <a:chExt cx="2702384" cy="319384"/>
          </a:xfrm>
        </p:grpSpPr>
        <p:sp>
          <p:nvSpPr>
            <p:cNvPr id="38" name="Rectangle 37">
              <a:extLst>
                <a:ext uri="{FF2B5EF4-FFF2-40B4-BE49-F238E27FC236}">
                  <a16:creationId xmlns:a16="http://schemas.microsoft.com/office/drawing/2014/main" id="{752A0915-A1EF-006E-305E-72221E5FE174}"/>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3475CB65-A4C9-7ED5-023D-F3D715252DD0}"/>
                </a:ext>
              </a:extLst>
            </p:cNvPr>
            <p:cNvSpPr txBox="1"/>
            <p:nvPr/>
          </p:nvSpPr>
          <p:spPr>
            <a:xfrm>
              <a:off x="9233423" y="1662321"/>
              <a:ext cx="2668252" cy="285994"/>
            </a:xfrm>
            <a:prstGeom prst="rect">
              <a:avLst/>
            </a:prstGeom>
            <a:noFill/>
          </p:spPr>
          <p:txBody>
            <a:bodyPr wrap="square">
              <a:spAutoFit/>
            </a:bodyPr>
            <a:lstStyle/>
            <a:p>
              <a:r>
                <a:rPr lang="en-US" sz="1600" b="1">
                  <a:solidFill>
                    <a:schemeClr val="bg1"/>
                  </a:solidFill>
                </a:rPr>
                <a:t>EV Car-Share &amp; Charging</a:t>
              </a:r>
            </a:p>
          </p:txBody>
        </p:sp>
      </p:grpSp>
      <p:pic>
        <p:nvPicPr>
          <p:cNvPr id="42" name="Picture 2" descr="A picture containing text&#10;&#10;Description automatically generated">
            <a:extLst>
              <a:ext uri="{FF2B5EF4-FFF2-40B4-BE49-F238E27FC236}">
                <a16:creationId xmlns:a16="http://schemas.microsoft.com/office/drawing/2014/main" id="{6117ED2B-D2AF-F692-130F-D7D5F598D852}"/>
              </a:ext>
            </a:extLst>
          </p:cNvPr>
          <p:cNvPicPr>
            <a:picLocks noChangeAspect="1" noChangeArrowheads="1"/>
          </p:cNvPicPr>
          <p:nvPr/>
        </p:nvPicPr>
        <p:blipFill rotWithShape="1">
          <a:blip r:embed="rId6"/>
          <a:srcRect t="7721" b="25525"/>
          <a:stretch/>
        </p:blipFill>
        <p:spPr bwMode="auto">
          <a:xfrm>
            <a:off x="4344557" y="1343659"/>
            <a:ext cx="3155408" cy="157976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1F5EDEA2-726B-4733-CC17-67A7354A3C1B}"/>
              </a:ext>
            </a:extLst>
          </p:cNvPr>
          <p:cNvGrpSpPr/>
          <p:nvPr/>
        </p:nvGrpSpPr>
        <p:grpSpPr>
          <a:xfrm>
            <a:off x="334909" y="3944238"/>
            <a:ext cx="3205301" cy="1947010"/>
            <a:chOff x="9233423" y="1654900"/>
            <a:chExt cx="2702384" cy="1641520"/>
          </a:xfrm>
        </p:grpSpPr>
        <p:pic>
          <p:nvPicPr>
            <p:cNvPr id="44" name="Picture 43">
              <a:extLst>
                <a:ext uri="{FF2B5EF4-FFF2-40B4-BE49-F238E27FC236}">
                  <a16:creationId xmlns:a16="http://schemas.microsoft.com/office/drawing/2014/main" id="{0FCD203D-EB0F-36C8-B52E-0B366F9CBB8A}"/>
                </a:ext>
              </a:extLst>
            </p:cNvPr>
            <p:cNvPicPr>
              <a:picLocks noChangeAspect="1"/>
            </p:cNvPicPr>
            <p:nvPr/>
          </p:nvPicPr>
          <p:blipFill rotWithShape="1">
            <a:blip r:embed="rId7">
              <a:extLst>
                <a:ext uri="{28A0092B-C50C-407E-A947-70E740481C1C}">
                  <a14:useLocalDpi xmlns:a14="http://schemas.microsoft.com/office/drawing/2010/main" val="0"/>
                </a:ext>
              </a:extLst>
            </a:blip>
            <a:srcRect t="395" b="395"/>
            <a:stretch/>
          </p:blipFill>
          <p:spPr>
            <a:xfrm>
              <a:off x="9257819" y="1971112"/>
              <a:ext cx="2677988" cy="1325308"/>
            </a:xfrm>
            <a:prstGeom prst="rect">
              <a:avLst/>
            </a:prstGeom>
          </p:spPr>
        </p:pic>
        <p:grpSp>
          <p:nvGrpSpPr>
            <p:cNvPr id="45" name="Group 44">
              <a:extLst>
                <a:ext uri="{FF2B5EF4-FFF2-40B4-BE49-F238E27FC236}">
                  <a16:creationId xmlns:a16="http://schemas.microsoft.com/office/drawing/2014/main" id="{E55B9926-7B70-FF42-FBC3-EE7E2567072F}"/>
                </a:ext>
              </a:extLst>
            </p:cNvPr>
            <p:cNvGrpSpPr/>
            <p:nvPr/>
          </p:nvGrpSpPr>
          <p:grpSpPr>
            <a:xfrm>
              <a:off x="9233423" y="1654900"/>
              <a:ext cx="2702384" cy="319384"/>
              <a:chOff x="9233423" y="1654900"/>
              <a:chExt cx="2702384" cy="319384"/>
            </a:xfrm>
          </p:grpSpPr>
          <p:sp>
            <p:nvSpPr>
              <p:cNvPr id="46" name="Rectangle 45">
                <a:extLst>
                  <a:ext uri="{FF2B5EF4-FFF2-40B4-BE49-F238E27FC236}">
                    <a16:creationId xmlns:a16="http://schemas.microsoft.com/office/drawing/2014/main" id="{C57A438B-E77F-13E6-D031-EBD39177D6A7}"/>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F08992D-DB70-D23C-16E6-1434C110259A}"/>
                  </a:ext>
                </a:extLst>
              </p:cNvPr>
              <p:cNvSpPr txBox="1"/>
              <p:nvPr/>
            </p:nvSpPr>
            <p:spPr>
              <a:xfrm>
                <a:off x="9233423" y="1662321"/>
                <a:ext cx="2668252" cy="285435"/>
              </a:xfrm>
              <a:prstGeom prst="rect">
                <a:avLst/>
              </a:prstGeom>
              <a:noFill/>
            </p:spPr>
            <p:txBody>
              <a:bodyPr wrap="square">
                <a:spAutoFit/>
              </a:bodyPr>
              <a:lstStyle/>
              <a:p>
                <a:r>
                  <a:rPr lang="en-US" sz="1600" b="1">
                    <a:solidFill>
                      <a:schemeClr val="bg1"/>
                    </a:solidFill>
                  </a:rPr>
                  <a:t>Anti-displacement Strategies</a:t>
                </a:r>
              </a:p>
            </p:txBody>
          </p:sp>
        </p:grpSp>
      </p:grpSp>
      <p:sp>
        <p:nvSpPr>
          <p:cNvPr id="58" name="Title 1">
            <a:extLst>
              <a:ext uri="{FF2B5EF4-FFF2-40B4-BE49-F238E27FC236}">
                <a16:creationId xmlns:a16="http://schemas.microsoft.com/office/drawing/2014/main" id="{DC4E8040-2B45-32BE-D36B-E74F9BB5F413}"/>
              </a:ext>
            </a:extLst>
          </p:cNvPr>
          <p:cNvSpPr>
            <a:spLocks noGrp="1"/>
          </p:cNvSpPr>
          <p:nvPr>
            <p:ph type="title"/>
          </p:nvPr>
        </p:nvSpPr>
        <p:spPr>
          <a:xfrm>
            <a:off x="338098" y="335798"/>
            <a:ext cx="10547245" cy="429145"/>
          </a:xfrm>
        </p:spPr>
        <p:txBody>
          <a:bodyPr>
            <a:normAutofit fontScale="90000"/>
          </a:bodyPr>
          <a:lstStyle/>
          <a:p>
            <a:r>
              <a:rPr lang="en-US" sz="1800">
                <a:cs typeface="Calibri"/>
              </a:rPr>
              <a:t>Project &amp; Program Examples</a:t>
            </a:r>
            <a:r>
              <a:rPr lang="en-US" sz="1800">
                <a:solidFill>
                  <a:schemeClr val="bg1">
                    <a:lumMod val="65000"/>
                  </a:schemeClr>
                </a:solidFill>
                <a:cs typeface="Calibri"/>
              </a:rPr>
              <a:t> </a:t>
            </a:r>
            <a:br>
              <a:rPr lang="en-US" sz="2800"/>
            </a:br>
            <a:r>
              <a:rPr lang="en-US">
                <a:cs typeface="Calibri"/>
              </a:rPr>
              <a:t>Community Programs</a:t>
            </a:r>
            <a:br>
              <a:rPr lang="en-US"/>
            </a:br>
            <a:endParaRPr lang="en-US">
              <a:cs typeface="Calibri"/>
            </a:endParaRPr>
          </a:p>
        </p:txBody>
      </p:sp>
      <p:pic>
        <p:nvPicPr>
          <p:cNvPr id="60" name="Picture 59">
            <a:extLst>
              <a:ext uri="{FF2B5EF4-FFF2-40B4-BE49-F238E27FC236}">
                <a16:creationId xmlns:a16="http://schemas.microsoft.com/office/drawing/2014/main" id="{0C80B8D8-F992-9C9C-25C9-1A858AB4A5F1}"/>
              </a:ext>
            </a:extLst>
          </p:cNvPr>
          <p:cNvPicPr>
            <a:picLocks noChangeAspect="1"/>
          </p:cNvPicPr>
          <p:nvPr/>
        </p:nvPicPr>
        <p:blipFill rotWithShape="1">
          <a:blip r:embed="rId8"/>
          <a:srcRect l="76811" t="10944" r="17651" b="16012"/>
          <a:stretch/>
        </p:blipFill>
        <p:spPr>
          <a:xfrm>
            <a:off x="4338454" y="147904"/>
            <a:ext cx="544015" cy="633219"/>
          </a:xfrm>
          <a:prstGeom prst="rect">
            <a:avLst/>
          </a:prstGeom>
        </p:spPr>
      </p:pic>
      <p:sp>
        <p:nvSpPr>
          <p:cNvPr id="2" name="TextBox 1">
            <a:extLst>
              <a:ext uri="{FF2B5EF4-FFF2-40B4-BE49-F238E27FC236}">
                <a16:creationId xmlns:a16="http://schemas.microsoft.com/office/drawing/2014/main" id="{E5EA7A74-CADC-4052-61D3-EBD598C02DC6}"/>
              </a:ext>
            </a:extLst>
          </p:cNvPr>
          <p:cNvSpPr txBox="1"/>
          <p:nvPr/>
        </p:nvSpPr>
        <p:spPr>
          <a:xfrm>
            <a:off x="8294238" y="5852134"/>
            <a:ext cx="3242650" cy="46166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Program to reduce diesel trucks in favor of zero emissions trucks</a:t>
            </a:r>
            <a:endParaRPr lang="en-US"/>
          </a:p>
        </p:txBody>
      </p:sp>
      <p:grpSp>
        <p:nvGrpSpPr>
          <p:cNvPr id="4" name="Group 3">
            <a:extLst>
              <a:ext uri="{FF2B5EF4-FFF2-40B4-BE49-F238E27FC236}">
                <a16:creationId xmlns:a16="http://schemas.microsoft.com/office/drawing/2014/main" id="{3DD07844-6C2F-4971-51FE-0F8C37E8A96D}"/>
              </a:ext>
            </a:extLst>
          </p:cNvPr>
          <p:cNvGrpSpPr/>
          <p:nvPr/>
        </p:nvGrpSpPr>
        <p:grpSpPr>
          <a:xfrm>
            <a:off x="8359284" y="3916519"/>
            <a:ext cx="3151986" cy="373451"/>
            <a:chOff x="9257819" y="1654900"/>
            <a:chExt cx="2680890" cy="319384"/>
          </a:xfrm>
        </p:grpSpPr>
        <p:sp>
          <p:nvSpPr>
            <p:cNvPr id="7" name="Rectangle 6">
              <a:extLst>
                <a:ext uri="{FF2B5EF4-FFF2-40B4-BE49-F238E27FC236}">
                  <a16:creationId xmlns:a16="http://schemas.microsoft.com/office/drawing/2014/main" id="{1B9B41A2-4320-4CED-6B0F-07DC90E70BC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4">
              <a:extLst>
                <a:ext uri="{FF2B5EF4-FFF2-40B4-BE49-F238E27FC236}">
                  <a16:creationId xmlns:a16="http://schemas.microsoft.com/office/drawing/2014/main" id="{337FB202-2A90-7C5F-507D-20D4DAE61776}"/>
                </a:ext>
              </a:extLst>
            </p:cNvPr>
            <p:cNvSpPr txBox="1"/>
            <p:nvPr/>
          </p:nvSpPr>
          <p:spPr>
            <a:xfrm>
              <a:off x="9270457" y="1662321"/>
              <a:ext cx="2668252" cy="2952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a:solidFill>
                    <a:schemeClr val="bg1"/>
                  </a:solidFill>
                </a:rPr>
                <a:t>Zero Emissions Trucks</a:t>
              </a:r>
            </a:p>
          </p:txBody>
        </p:sp>
      </p:grpSp>
      <p:pic>
        <p:nvPicPr>
          <p:cNvPr id="9" name="Picture 10">
            <a:extLst>
              <a:ext uri="{FF2B5EF4-FFF2-40B4-BE49-F238E27FC236}">
                <a16:creationId xmlns:a16="http://schemas.microsoft.com/office/drawing/2014/main" id="{E8B62809-C57E-147C-A98E-D1C79AD3C74A}"/>
              </a:ext>
            </a:extLst>
          </p:cNvPr>
          <p:cNvPicPr>
            <a:picLocks noChangeAspect="1"/>
          </p:cNvPicPr>
          <p:nvPr/>
        </p:nvPicPr>
        <p:blipFill>
          <a:blip r:embed="rId9"/>
          <a:stretch>
            <a:fillRect/>
          </a:stretch>
        </p:blipFill>
        <p:spPr>
          <a:xfrm>
            <a:off x="8361218" y="4288179"/>
            <a:ext cx="3132859" cy="1537460"/>
          </a:xfrm>
          <a:prstGeom prst="rect">
            <a:avLst/>
          </a:prstGeom>
        </p:spPr>
      </p:pic>
    </p:spTree>
    <p:extLst>
      <p:ext uri="{BB962C8B-B14F-4D97-AF65-F5344CB8AC3E}">
        <p14:creationId xmlns:p14="http://schemas.microsoft.com/office/powerpoint/2010/main" val="2570849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34FA8-3F38-237B-7184-CCDF85BA831C}"/>
              </a:ext>
            </a:extLst>
          </p:cNvPr>
          <p:cNvSpPr/>
          <p:nvPr/>
        </p:nvSpPr>
        <p:spPr>
          <a:xfrm>
            <a:off x="227310" y="4012327"/>
            <a:ext cx="3491210" cy="266248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2" name="Rectangle 1">
            <a:extLst>
              <a:ext uri="{FF2B5EF4-FFF2-40B4-BE49-F238E27FC236}">
                <a16:creationId xmlns:a16="http://schemas.microsoft.com/office/drawing/2014/main" id="{135041FD-C258-B841-AF10-554BD92FE534}"/>
              </a:ext>
            </a:extLst>
          </p:cNvPr>
          <p:cNvSpPr/>
          <p:nvPr/>
        </p:nvSpPr>
        <p:spPr>
          <a:xfrm>
            <a:off x="4141320" y="4010625"/>
            <a:ext cx="3491210" cy="266248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5" name="Slide Number Placeholder 4">
            <a:extLst>
              <a:ext uri="{FF2B5EF4-FFF2-40B4-BE49-F238E27FC236}">
                <a16:creationId xmlns:a16="http://schemas.microsoft.com/office/drawing/2014/main" id="{D744669E-8E38-6A53-27D4-17C25FA81684}"/>
              </a:ext>
            </a:extLst>
          </p:cNvPr>
          <p:cNvSpPr>
            <a:spLocks noGrp="1"/>
          </p:cNvSpPr>
          <p:nvPr>
            <p:ph type="sldNum" sz="quarter" idx="12"/>
          </p:nvPr>
        </p:nvSpPr>
        <p:spPr>
          <a:xfrm>
            <a:off x="9258314" y="6309684"/>
            <a:ext cx="2743200" cy="365125"/>
          </a:xfrm>
        </p:spPr>
        <p:txBody>
          <a:bodyPr/>
          <a:lstStyle/>
          <a:p>
            <a:fld id="{2429C633-AF9B-9840-B7F1-7587910FEF71}" type="slidenum">
              <a:rPr lang="en-US" smtClean="0"/>
              <a:pPr/>
              <a:t>41</a:t>
            </a:fld>
            <a:endParaRPr lang="en-US"/>
          </a:p>
        </p:txBody>
      </p:sp>
      <p:sp>
        <p:nvSpPr>
          <p:cNvPr id="3" name="AutoShape 2">
            <a:extLst>
              <a:ext uri="{FF2B5EF4-FFF2-40B4-BE49-F238E27FC236}">
                <a16:creationId xmlns:a16="http://schemas.microsoft.com/office/drawing/2014/main" id="{5F6BFE38-E8AC-9644-9CFB-6F120B48524C}"/>
              </a:ext>
            </a:extLst>
          </p:cNvPr>
          <p:cNvSpPr>
            <a:spLocks noChangeAspect="1" noChangeArrowheads="1"/>
          </p:cNvSpPr>
          <p:nvPr/>
        </p:nvSpPr>
        <p:spPr bwMode="auto">
          <a:xfrm>
            <a:off x="5700400" y="343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29E6FE5D-62CF-A71D-45B6-32737D6BB5AE}"/>
              </a:ext>
            </a:extLst>
          </p:cNvPr>
          <p:cNvSpPr txBox="1"/>
          <p:nvPr/>
        </p:nvSpPr>
        <p:spPr>
          <a:xfrm>
            <a:off x="4199759" y="3082070"/>
            <a:ext cx="3272237" cy="646331"/>
          </a:xfrm>
          <a:prstGeom prst="rect">
            <a:avLst/>
          </a:prstGeom>
          <a:noFill/>
        </p:spPr>
        <p:txBody>
          <a:bodyPr wrap="square" lIns="91440" tIns="45720" rIns="91440" bIns="45720" rtlCol="0" anchor="t">
            <a:spAutoFit/>
          </a:bodyPr>
          <a:lstStyle/>
          <a:p>
            <a:r>
              <a:rPr lang="en-US" sz="1200">
                <a:ea typeface="+mn-lt"/>
                <a:cs typeface="+mn-lt"/>
              </a:rPr>
              <a:t>Parking restrictions, higher parking charges, tolls, and other policies to encourage alternative modes of travel to the automobile.</a:t>
            </a:r>
            <a:endParaRPr lang="en-US">
              <a:ea typeface="+mn-lt"/>
              <a:cs typeface="+mn-lt"/>
            </a:endParaRPr>
          </a:p>
        </p:txBody>
      </p:sp>
      <p:sp>
        <p:nvSpPr>
          <p:cNvPr id="12" name="TextBox 11">
            <a:extLst>
              <a:ext uri="{FF2B5EF4-FFF2-40B4-BE49-F238E27FC236}">
                <a16:creationId xmlns:a16="http://schemas.microsoft.com/office/drawing/2014/main" id="{90D57189-EC1A-14F6-402D-1E241161C034}"/>
              </a:ext>
            </a:extLst>
          </p:cNvPr>
          <p:cNvSpPr txBox="1"/>
          <p:nvPr/>
        </p:nvSpPr>
        <p:spPr>
          <a:xfrm>
            <a:off x="8085095" y="3127847"/>
            <a:ext cx="3272237" cy="646331"/>
          </a:xfrm>
          <a:prstGeom prst="rect">
            <a:avLst/>
          </a:prstGeom>
          <a:noFill/>
        </p:spPr>
        <p:txBody>
          <a:bodyPr wrap="square" rtlCol="0">
            <a:spAutoFit/>
          </a:bodyPr>
          <a:lstStyle/>
          <a:p>
            <a:r>
              <a:rPr lang="en-US" sz="1200">
                <a:effectLst/>
                <a:ea typeface="Calibri" panose="020F0502020204030204" pitchFamily="34" charset="0"/>
                <a:cs typeface="Arial" panose="020B0604020202020204" pitchFamily="34" charset="0"/>
              </a:rPr>
              <a:t>Programs to increase the number of people traveling per vehicle and reducing single-occupant vehicle trips. </a:t>
            </a:r>
            <a:endParaRPr lang="en-US" sz="1200"/>
          </a:p>
        </p:txBody>
      </p:sp>
      <p:sp>
        <p:nvSpPr>
          <p:cNvPr id="14" name="TextBox 13">
            <a:extLst>
              <a:ext uri="{FF2B5EF4-FFF2-40B4-BE49-F238E27FC236}">
                <a16:creationId xmlns:a16="http://schemas.microsoft.com/office/drawing/2014/main" id="{163A1BB2-3756-E4AC-FE71-1AC28977A930}"/>
              </a:ext>
            </a:extLst>
          </p:cNvPr>
          <p:cNvSpPr txBox="1"/>
          <p:nvPr/>
        </p:nvSpPr>
        <p:spPr>
          <a:xfrm>
            <a:off x="267715" y="6099450"/>
            <a:ext cx="3355555" cy="461665"/>
          </a:xfrm>
          <a:prstGeom prst="rect">
            <a:avLst/>
          </a:prstGeom>
          <a:noFill/>
        </p:spPr>
        <p:txBody>
          <a:bodyPr wrap="square" rtlCol="0">
            <a:spAutoFit/>
          </a:bodyPr>
          <a:lstStyle/>
          <a:p>
            <a:r>
              <a:rPr lang="en-US" sz="1200"/>
              <a:t>Freight rail infrastructure in port facilities to reduce truck trips associated with goods movement. </a:t>
            </a:r>
          </a:p>
        </p:txBody>
      </p:sp>
      <p:grpSp>
        <p:nvGrpSpPr>
          <p:cNvPr id="20" name="Group 19">
            <a:extLst>
              <a:ext uri="{FF2B5EF4-FFF2-40B4-BE49-F238E27FC236}">
                <a16:creationId xmlns:a16="http://schemas.microsoft.com/office/drawing/2014/main" id="{B3096BD9-6CC7-99CF-E2DA-8DDDDD1D1596}"/>
              </a:ext>
            </a:extLst>
          </p:cNvPr>
          <p:cNvGrpSpPr/>
          <p:nvPr/>
        </p:nvGrpSpPr>
        <p:grpSpPr>
          <a:xfrm>
            <a:off x="324619" y="4095736"/>
            <a:ext cx="3605907" cy="2003714"/>
            <a:chOff x="9233422" y="1654900"/>
            <a:chExt cx="2954099" cy="1641520"/>
          </a:xfrm>
        </p:grpSpPr>
        <p:pic>
          <p:nvPicPr>
            <p:cNvPr id="16" name="Picture 15">
              <a:extLst>
                <a:ext uri="{FF2B5EF4-FFF2-40B4-BE49-F238E27FC236}">
                  <a16:creationId xmlns:a16="http://schemas.microsoft.com/office/drawing/2014/main" id="{D84FA982-28D0-9B86-0862-7ABF49630824}"/>
                </a:ext>
              </a:extLst>
            </p:cNvPr>
            <p:cNvPicPr>
              <a:picLocks noChangeAspect="1"/>
            </p:cNvPicPr>
            <p:nvPr/>
          </p:nvPicPr>
          <p:blipFill rotWithShape="1">
            <a:blip r:embed="rId3">
              <a:extLst>
                <a:ext uri="{28A0092B-C50C-407E-A947-70E740481C1C}">
                  <a14:useLocalDpi xmlns:a14="http://schemas.microsoft.com/office/drawing/2010/main" val="0"/>
                </a:ext>
              </a:extLst>
            </a:blip>
            <a:srcRect l="335" t="1049" b="16895"/>
            <a:stretch/>
          </p:blipFill>
          <p:spPr>
            <a:xfrm>
              <a:off x="9257818" y="1971112"/>
              <a:ext cx="2677988" cy="1325308"/>
            </a:xfrm>
            <a:prstGeom prst="rect">
              <a:avLst/>
            </a:prstGeom>
          </p:spPr>
        </p:pic>
        <p:grpSp>
          <p:nvGrpSpPr>
            <p:cNvPr id="17" name="Group 16">
              <a:extLst>
                <a:ext uri="{FF2B5EF4-FFF2-40B4-BE49-F238E27FC236}">
                  <a16:creationId xmlns:a16="http://schemas.microsoft.com/office/drawing/2014/main" id="{811271E5-BEAD-2F59-9371-920EF547437E}"/>
                </a:ext>
              </a:extLst>
            </p:cNvPr>
            <p:cNvGrpSpPr/>
            <p:nvPr/>
          </p:nvGrpSpPr>
          <p:grpSpPr>
            <a:xfrm>
              <a:off x="9233422" y="1654900"/>
              <a:ext cx="2954099" cy="319384"/>
              <a:chOff x="9233422" y="1654900"/>
              <a:chExt cx="2954099" cy="319384"/>
            </a:xfrm>
          </p:grpSpPr>
          <p:sp>
            <p:nvSpPr>
              <p:cNvPr id="18" name="Rectangle 17">
                <a:extLst>
                  <a:ext uri="{FF2B5EF4-FFF2-40B4-BE49-F238E27FC236}">
                    <a16:creationId xmlns:a16="http://schemas.microsoft.com/office/drawing/2014/main" id="{63EE8F67-4442-8F16-2DDB-B5ED721525F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2A6DB2B-54F3-BCC5-7D4A-6B4C9CE9FF71}"/>
                  </a:ext>
                </a:extLst>
              </p:cNvPr>
              <p:cNvSpPr txBox="1"/>
              <p:nvPr/>
            </p:nvSpPr>
            <p:spPr>
              <a:xfrm>
                <a:off x="9233422" y="1662321"/>
                <a:ext cx="2954099" cy="277356"/>
              </a:xfrm>
              <a:prstGeom prst="rect">
                <a:avLst/>
              </a:prstGeom>
              <a:noFill/>
            </p:spPr>
            <p:txBody>
              <a:bodyPr wrap="square">
                <a:spAutoFit/>
              </a:bodyPr>
              <a:lstStyle/>
              <a:p>
                <a:r>
                  <a:rPr lang="en-US" sz="1600" b="1">
                    <a:solidFill>
                      <a:schemeClr val="bg1"/>
                    </a:solidFill>
                  </a:rPr>
                  <a:t>On-Dock Freight Rail Facilities</a:t>
                </a:r>
              </a:p>
            </p:txBody>
          </p:sp>
        </p:grpSp>
      </p:grpSp>
      <p:grpSp>
        <p:nvGrpSpPr>
          <p:cNvPr id="26" name="Group 25">
            <a:extLst>
              <a:ext uri="{FF2B5EF4-FFF2-40B4-BE49-F238E27FC236}">
                <a16:creationId xmlns:a16="http://schemas.microsoft.com/office/drawing/2014/main" id="{35F03B5A-300C-8491-D7AB-A445C6CA272D}"/>
              </a:ext>
            </a:extLst>
          </p:cNvPr>
          <p:cNvGrpSpPr/>
          <p:nvPr/>
        </p:nvGrpSpPr>
        <p:grpSpPr>
          <a:xfrm>
            <a:off x="8138806" y="1167860"/>
            <a:ext cx="3491210" cy="1924895"/>
            <a:chOff x="9212440" y="1654900"/>
            <a:chExt cx="2954100" cy="1628757"/>
          </a:xfrm>
        </p:grpSpPr>
        <p:pic>
          <p:nvPicPr>
            <p:cNvPr id="22" name="Picture 21">
              <a:extLst>
                <a:ext uri="{FF2B5EF4-FFF2-40B4-BE49-F238E27FC236}">
                  <a16:creationId xmlns:a16="http://schemas.microsoft.com/office/drawing/2014/main" id="{79855D05-C185-E4C4-E2D4-14C0B692D558}"/>
                </a:ext>
              </a:extLst>
            </p:cNvPr>
            <p:cNvPicPr>
              <a:picLocks noChangeAspect="1"/>
            </p:cNvPicPr>
            <p:nvPr/>
          </p:nvPicPr>
          <p:blipFill rotWithShape="1">
            <a:blip r:embed="rId4">
              <a:extLst>
                <a:ext uri="{28A0092B-C50C-407E-A947-70E740481C1C}">
                  <a14:useLocalDpi xmlns:a14="http://schemas.microsoft.com/office/drawing/2010/main" val="0"/>
                </a:ext>
              </a:extLst>
            </a:blip>
            <a:srcRect t="-890" b="26656"/>
            <a:stretch/>
          </p:blipFill>
          <p:spPr>
            <a:xfrm>
              <a:off x="9257819" y="1956149"/>
              <a:ext cx="2677988" cy="1327508"/>
            </a:xfrm>
            <a:prstGeom prst="rect">
              <a:avLst/>
            </a:prstGeom>
          </p:spPr>
        </p:pic>
        <p:grpSp>
          <p:nvGrpSpPr>
            <p:cNvPr id="23" name="Group 22">
              <a:extLst>
                <a:ext uri="{FF2B5EF4-FFF2-40B4-BE49-F238E27FC236}">
                  <a16:creationId xmlns:a16="http://schemas.microsoft.com/office/drawing/2014/main" id="{9D3DFF04-4EC5-3CEE-41A2-389D74F96A48}"/>
                </a:ext>
              </a:extLst>
            </p:cNvPr>
            <p:cNvGrpSpPr/>
            <p:nvPr/>
          </p:nvGrpSpPr>
          <p:grpSpPr>
            <a:xfrm>
              <a:off x="9212440" y="1654900"/>
              <a:ext cx="2954100" cy="319384"/>
              <a:chOff x="9212440" y="1654900"/>
              <a:chExt cx="2954100" cy="319384"/>
            </a:xfrm>
          </p:grpSpPr>
          <p:sp>
            <p:nvSpPr>
              <p:cNvPr id="24" name="Rectangle 23">
                <a:extLst>
                  <a:ext uri="{FF2B5EF4-FFF2-40B4-BE49-F238E27FC236}">
                    <a16:creationId xmlns:a16="http://schemas.microsoft.com/office/drawing/2014/main" id="{2BCF7ED5-0660-B84F-E3F3-15C6441C6767}"/>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FBFA0F7-C2B2-5839-F1F2-38D61B2387BF}"/>
                  </a:ext>
                </a:extLst>
              </p:cNvPr>
              <p:cNvSpPr txBox="1"/>
              <p:nvPr/>
            </p:nvSpPr>
            <p:spPr>
              <a:xfrm>
                <a:off x="9212440" y="1669179"/>
                <a:ext cx="2954100" cy="286469"/>
              </a:xfrm>
              <a:prstGeom prst="rect">
                <a:avLst/>
              </a:prstGeom>
              <a:noFill/>
            </p:spPr>
            <p:txBody>
              <a:bodyPr wrap="square">
                <a:spAutoFit/>
              </a:bodyPr>
              <a:lstStyle/>
              <a:p>
                <a:r>
                  <a:rPr lang="en-US" sz="1600" b="1">
                    <a:solidFill>
                      <a:schemeClr val="bg1"/>
                    </a:solidFill>
                  </a:rPr>
                  <a:t>Carpool and Vanpool Programs</a:t>
                </a:r>
              </a:p>
            </p:txBody>
          </p:sp>
        </p:grpSp>
      </p:grpSp>
      <p:grpSp>
        <p:nvGrpSpPr>
          <p:cNvPr id="32" name="Group 31">
            <a:extLst>
              <a:ext uri="{FF2B5EF4-FFF2-40B4-BE49-F238E27FC236}">
                <a16:creationId xmlns:a16="http://schemas.microsoft.com/office/drawing/2014/main" id="{19B9F513-646C-BFF7-F19A-E1639403C7A6}"/>
              </a:ext>
            </a:extLst>
          </p:cNvPr>
          <p:cNvGrpSpPr/>
          <p:nvPr/>
        </p:nvGrpSpPr>
        <p:grpSpPr>
          <a:xfrm>
            <a:off x="348269" y="1195572"/>
            <a:ext cx="3217518" cy="1951433"/>
            <a:chOff x="9233423" y="1654900"/>
            <a:chExt cx="2702384" cy="1639003"/>
          </a:xfrm>
        </p:grpSpPr>
        <p:pic>
          <p:nvPicPr>
            <p:cNvPr id="28" name="Picture 27">
              <a:extLst>
                <a:ext uri="{FF2B5EF4-FFF2-40B4-BE49-F238E27FC236}">
                  <a16:creationId xmlns:a16="http://schemas.microsoft.com/office/drawing/2014/main" id="{B8E27317-DCFE-E296-5C05-32CBD75DA295}"/>
                </a:ext>
              </a:extLst>
            </p:cNvPr>
            <p:cNvPicPr>
              <a:picLocks noChangeAspect="1"/>
            </p:cNvPicPr>
            <p:nvPr/>
          </p:nvPicPr>
          <p:blipFill rotWithShape="1">
            <a:blip r:embed="rId5">
              <a:extLst>
                <a:ext uri="{28A0092B-C50C-407E-A947-70E740481C1C}">
                  <a14:useLocalDpi xmlns:a14="http://schemas.microsoft.com/office/drawing/2010/main" val="0"/>
                </a:ext>
              </a:extLst>
            </a:blip>
            <a:srcRect t="13287" b="13287"/>
            <a:stretch/>
          </p:blipFill>
          <p:spPr>
            <a:xfrm>
              <a:off x="9262903" y="1973627"/>
              <a:ext cx="2667820" cy="1320276"/>
            </a:xfrm>
            <a:prstGeom prst="rect">
              <a:avLst/>
            </a:prstGeom>
          </p:spPr>
        </p:pic>
        <p:grpSp>
          <p:nvGrpSpPr>
            <p:cNvPr id="29" name="Group 28">
              <a:extLst>
                <a:ext uri="{FF2B5EF4-FFF2-40B4-BE49-F238E27FC236}">
                  <a16:creationId xmlns:a16="http://schemas.microsoft.com/office/drawing/2014/main" id="{54EA39DB-E5C1-B706-91CD-A7C6CFA45D76}"/>
                </a:ext>
              </a:extLst>
            </p:cNvPr>
            <p:cNvGrpSpPr/>
            <p:nvPr/>
          </p:nvGrpSpPr>
          <p:grpSpPr>
            <a:xfrm>
              <a:off x="9233423" y="1654900"/>
              <a:ext cx="2702384" cy="319384"/>
              <a:chOff x="9233423" y="1654900"/>
              <a:chExt cx="2702384" cy="319384"/>
            </a:xfrm>
          </p:grpSpPr>
          <p:sp>
            <p:nvSpPr>
              <p:cNvPr id="30" name="Rectangle 29">
                <a:extLst>
                  <a:ext uri="{FF2B5EF4-FFF2-40B4-BE49-F238E27FC236}">
                    <a16:creationId xmlns:a16="http://schemas.microsoft.com/office/drawing/2014/main" id="{378A4B56-ECDB-59B9-CC37-4D460B7E5D9B}"/>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9C9C9C2-7DF7-4BDE-1A1D-E30131457506}"/>
                  </a:ext>
                </a:extLst>
              </p:cNvPr>
              <p:cNvSpPr txBox="1"/>
              <p:nvPr/>
            </p:nvSpPr>
            <p:spPr>
              <a:xfrm>
                <a:off x="9233423" y="1662321"/>
                <a:ext cx="2668252" cy="285435"/>
              </a:xfrm>
              <a:prstGeom prst="rect">
                <a:avLst/>
              </a:prstGeom>
              <a:noFill/>
            </p:spPr>
            <p:txBody>
              <a:bodyPr wrap="square">
                <a:spAutoFit/>
              </a:bodyPr>
              <a:lstStyle/>
              <a:p>
                <a:r>
                  <a:rPr lang="en-US" sz="1600" b="1">
                    <a:solidFill>
                      <a:schemeClr val="bg1"/>
                    </a:solidFill>
                  </a:rPr>
                  <a:t>Transit Incentives</a:t>
                </a:r>
              </a:p>
            </p:txBody>
          </p:sp>
        </p:grpSp>
      </p:grpSp>
      <p:grpSp>
        <p:nvGrpSpPr>
          <p:cNvPr id="38" name="Group 37">
            <a:extLst>
              <a:ext uri="{FF2B5EF4-FFF2-40B4-BE49-F238E27FC236}">
                <a16:creationId xmlns:a16="http://schemas.microsoft.com/office/drawing/2014/main" id="{4A4DCF90-3586-604D-BC43-C95E53F1907C}"/>
              </a:ext>
            </a:extLst>
          </p:cNvPr>
          <p:cNvGrpSpPr/>
          <p:nvPr/>
        </p:nvGrpSpPr>
        <p:grpSpPr>
          <a:xfrm>
            <a:off x="4273491" y="1167769"/>
            <a:ext cx="3199029" cy="1943198"/>
            <a:chOff x="9233423" y="1654900"/>
            <a:chExt cx="2702384" cy="1641520"/>
          </a:xfrm>
        </p:grpSpPr>
        <p:pic>
          <p:nvPicPr>
            <p:cNvPr id="34" name="Picture 33">
              <a:extLst>
                <a:ext uri="{FF2B5EF4-FFF2-40B4-BE49-F238E27FC236}">
                  <a16:creationId xmlns:a16="http://schemas.microsoft.com/office/drawing/2014/main" id="{A0B86F00-8097-987C-0AC2-C244C072B3AF}"/>
                </a:ext>
              </a:extLst>
            </p:cNvPr>
            <p:cNvPicPr>
              <a:picLocks noChangeAspect="1"/>
            </p:cNvPicPr>
            <p:nvPr/>
          </p:nvPicPr>
          <p:blipFill rotWithShape="1">
            <a:blip r:embed="rId6">
              <a:extLst>
                <a:ext uri="{28A0092B-C50C-407E-A947-70E740481C1C}">
                  <a14:useLocalDpi xmlns:a14="http://schemas.microsoft.com/office/drawing/2010/main" val="0"/>
                </a:ext>
              </a:extLst>
            </a:blip>
            <a:srcRect t="11873" b="11873"/>
            <a:stretch/>
          </p:blipFill>
          <p:spPr>
            <a:xfrm>
              <a:off x="9257819" y="1971112"/>
              <a:ext cx="2677988" cy="1325308"/>
            </a:xfrm>
            <a:prstGeom prst="rect">
              <a:avLst/>
            </a:prstGeom>
          </p:spPr>
        </p:pic>
        <p:grpSp>
          <p:nvGrpSpPr>
            <p:cNvPr id="35" name="Group 34">
              <a:extLst>
                <a:ext uri="{FF2B5EF4-FFF2-40B4-BE49-F238E27FC236}">
                  <a16:creationId xmlns:a16="http://schemas.microsoft.com/office/drawing/2014/main" id="{3657D2D0-D841-8B1F-DA6A-5FE4FD183B24}"/>
                </a:ext>
              </a:extLst>
            </p:cNvPr>
            <p:cNvGrpSpPr/>
            <p:nvPr/>
          </p:nvGrpSpPr>
          <p:grpSpPr>
            <a:xfrm>
              <a:off x="9233423" y="1654900"/>
              <a:ext cx="2702384" cy="319384"/>
              <a:chOff x="9233423" y="1654900"/>
              <a:chExt cx="2702384" cy="319384"/>
            </a:xfrm>
          </p:grpSpPr>
          <p:sp>
            <p:nvSpPr>
              <p:cNvPr id="36" name="Rectangle 35">
                <a:extLst>
                  <a:ext uri="{FF2B5EF4-FFF2-40B4-BE49-F238E27FC236}">
                    <a16:creationId xmlns:a16="http://schemas.microsoft.com/office/drawing/2014/main" id="{60EA5F09-2C4C-1B9C-17E1-D43C3DD33E01}"/>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4967E61-11F1-38A5-FB76-610AF02F636C}"/>
                  </a:ext>
                </a:extLst>
              </p:cNvPr>
              <p:cNvSpPr txBox="1"/>
              <p:nvPr/>
            </p:nvSpPr>
            <p:spPr>
              <a:xfrm>
                <a:off x="9233423" y="1662321"/>
                <a:ext cx="2668252" cy="285994"/>
              </a:xfrm>
              <a:prstGeom prst="rect">
                <a:avLst/>
              </a:prstGeom>
              <a:noFill/>
            </p:spPr>
            <p:txBody>
              <a:bodyPr wrap="square">
                <a:spAutoFit/>
              </a:bodyPr>
              <a:lstStyle/>
              <a:p>
                <a:r>
                  <a:rPr lang="en-US" sz="1600" b="1">
                    <a:solidFill>
                      <a:schemeClr val="bg1"/>
                    </a:solidFill>
                  </a:rPr>
                  <a:t>Driving Disincentives</a:t>
                </a:r>
              </a:p>
            </p:txBody>
          </p:sp>
        </p:grpSp>
      </p:grpSp>
      <p:sp>
        <p:nvSpPr>
          <p:cNvPr id="40" name="TextBox 39">
            <a:extLst>
              <a:ext uri="{FF2B5EF4-FFF2-40B4-BE49-F238E27FC236}">
                <a16:creationId xmlns:a16="http://schemas.microsoft.com/office/drawing/2014/main" id="{D7490464-023A-CF22-C45B-798CC513615B}"/>
              </a:ext>
            </a:extLst>
          </p:cNvPr>
          <p:cNvSpPr txBox="1"/>
          <p:nvPr/>
        </p:nvSpPr>
        <p:spPr>
          <a:xfrm>
            <a:off x="291366" y="3147005"/>
            <a:ext cx="3188473" cy="461665"/>
          </a:xfrm>
          <a:prstGeom prst="rect">
            <a:avLst/>
          </a:prstGeom>
          <a:noFill/>
        </p:spPr>
        <p:txBody>
          <a:bodyPr wrap="square" rtlCol="0">
            <a:spAutoFit/>
          </a:bodyPr>
          <a:lstStyle/>
          <a:p>
            <a:r>
              <a:rPr lang="en-US" sz="1200"/>
              <a:t>Provide transit passes to workers or students to encourage transit use. </a:t>
            </a:r>
          </a:p>
        </p:txBody>
      </p:sp>
      <p:sp>
        <p:nvSpPr>
          <p:cNvPr id="42" name="TextBox 41">
            <a:extLst>
              <a:ext uri="{FF2B5EF4-FFF2-40B4-BE49-F238E27FC236}">
                <a16:creationId xmlns:a16="http://schemas.microsoft.com/office/drawing/2014/main" id="{EBCB3A35-970A-F241-63EB-10BBF3D8D4F3}"/>
              </a:ext>
            </a:extLst>
          </p:cNvPr>
          <p:cNvSpPr txBox="1"/>
          <p:nvPr/>
        </p:nvSpPr>
        <p:spPr>
          <a:xfrm>
            <a:off x="4199759" y="6099450"/>
            <a:ext cx="3231832" cy="461665"/>
          </a:xfrm>
          <a:prstGeom prst="rect">
            <a:avLst/>
          </a:prstGeom>
          <a:noFill/>
        </p:spPr>
        <p:txBody>
          <a:bodyPr wrap="square" rtlCol="0">
            <a:spAutoFit/>
          </a:bodyPr>
          <a:lstStyle/>
          <a:p>
            <a:r>
              <a:rPr lang="en-US" sz="1200"/>
              <a:t>Inland port/implement short haul freight rail service to reduce local truck trips in the Corridor. </a:t>
            </a:r>
          </a:p>
        </p:txBody>
      </p:sp>
      <p:grpSp>
        <p:nvGrpSpPr>
          <p:cNvPr id="48" name="Group 47">
            <a:extLst>
              <a:ext uri="{FF2B5EF4-FFF2-40B4-BE49-F238E27FC236}">
                <a16:creationId xmlns:a16="http://schemas.microsoft.com/office/drawing/2014/main" id="{A8A0432E-C357-0C1A-9CBE-FB50F0E63BF8}"/>
              </a:ext>
            </a:extLst>
          </p:cNvPr>
          <p:cNvGrpSpPr/>
          <p:nvPr/>
        </p:nvGrpSpPr>
        <p:grpSpPr>
          <a:xfrm>
            <a:off x="4272971" y="4111542"/>
            <a:ext cx="3199029" cy="1943198"/>
            <a:chOff x="9233423" y="1654900"/>
            <a:chExt cx="2702384" cy="1641520"/>
          </a:xfrm>
        </p:grpSpPr>
        <p:pic>
          <p:nvPicPr>
            <p:cNvPr id="44" name="Picture 43">
              <a:extLst>
                <a:ext uri="{FF2B5EF4-FFF2-40B4-BE49-F238E27FC236}">
                  <a16:creationId xmlns:a16="http://schemas.microsoft.com/office/drawing/2014/main" id="{2093E922-6606-68D6-661E-07792D76FED6}"/>
                </a:ext>
              </a:extLst>
            </p:cNvPr>
            <p:cNvPicPr>
              <a:picLocks noChangeAspect="1"/>
            </p:cNvPicPr>
            <p:nvPr/>
          </p:nvPicPr>
          <p:blipFill rotWithShape="1">
            <a:blip r:embed="rId7">
              <a:extLst>
                <a:ext uri="{28A0092B-C50C-407E-A947-70E740481C1C}">
                  <a14:useLocalDpi xmlns:a14="http://schemas.microsoft.com/office/drawing/2010/main" val="0"/>
                </a:ext>
              </a:extLst>
            </a:blip>
            <a:srcRect t="11880" b="11880"/>
            <a:stretch/>
          </p:blipFill>
          <p:spPr>
            <a:xfrm>
              <a:off x="9257819" y="1971112"/>
              <a:ext cx="2677988" cy="1325308"/>
            </a:xfrm>
            <a:prstGeom prst="rect">
              <a:avLst/>
            </a:prstGeom>
          </p:spPr>
        </p:pic>
        <p:grpSp>
          <p:nvGrpSpPr>
            <p:cNvPr id="45" name="Group 44">
              <a:extLst>
                <a:ext uri="{FF2B5EF4-FFF2-40B4-BE49-F238E27FC236}">
                  <a16:creationId xmlns:a16="http://schemas.microsoft.com/office/drawing/2014/main" id="{7B58C7A1-7F1F-8193-690A-A9EDCA6EF053}"/>
                </a:ext>
              </a:extLst>
            </p:cNvPr>
            <p:cNvGrpSpPr/>
            <p:nvPr/>
          </p:nvGrpSpPr>
          <p:grpSpPr>
            <a:xfrm>
              <a:off x="9233423" y="1654900"/>
              <a:ext cx="2702384" cy="319384"/>
              <a:chOff x="9233423" y="1654900"/>
              <a:chExt cx="2702384" cy="319384"/>
            </a:xfrm>
          </p:grpSpPr>
          <p:sp>
            <p:nvSpPr>
              <p:cNvPr id="46" name="Rectangle 45">
                <a:extLst>
                  <a:ext uri="{FF2B5EF4-FFF2-40B4-BE49-F238E27FC236}">
                    <a16:creationId xmlns:a16="http://schemas.microsoft.com/office/drawing/2014/main" id="{B7FFD94B-485D-E65F-0EB8-4BB2B123B664}"/>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B6B05BF-D156-1114-BFAD-DBF867B53E2E}"/>
                  </a:ext>
                </a:extLst>
              </p:cNvPr>
              <p:cNvSpPr txBox="1"/>
              <p:nvPr/>
            </p:nvSpPr>
            <p:spPr>
              <a:xfrm>
                <a:off x="9233423" y="1662321"/>
                <a:ext cx="2668252" cy="285994"/>
              </a:xfrm>
              <a:prstGeom prst="rect">
                <a:avLst/>
              </a:prstGeom>
              <a:noFill/>
            </p:spPr>
            <p:txBody>
              <a:bodyPr wrap="square">
                <a:spAutoFit/>
              </a:bodyPr>
              <a:lstStyle/>
              <a:p>
                <a:r>
                  <a:rPr lang="en-US" sz="1600" b="1">
                    <a:solidFill>
                      <a:schemeClr val="bg1"/>
                    </a:solidFill>
                  </a:rPr>
                  <a:t>Short-haul Freight Rail</a:t>
                </a:r>
              </a:p>
            </p:txBody>
          </p:sp>
        </p:grpSp>
      </p:grpSp>
      <p:sp>
        <p:nvSpPr>
          <p:cNvPr id="50" name="Title 1">
            <a:extLst>
              <a:ext uri="{FF2B5EF4-FFF2-40B4-BE49-F238E27FC236}">
                <a16:creationId xmlns:a16="http://schemas.microsoft.com/office/drawing/2014/main" id="{6F8425C1-78B2-73CB-5394-8831B05E43F7}"/>
              </a:ext>
            </a:extLst>
          </p:cNvPr>
          <p:cNvSpPr>
            <a:spLocks noGrp="1"/>
          </p:cNvSpPr>
          <p:nvPr>
            <p:ph type="title"/>
          </p:nvPr>
        </p:nvSpPr>
        <p:spPr>
          <a:xfrm>
            <a:off x="280589" y="365753"/>
            <a:ext cx="10547245" cy="429145"/>
          </a:xfrm>
        </p:spPr>
        <p:txBody>
          <a:bodyPr>
            <a:normAutofit fontScale="90000"/>
          </a:bodyPr>
          <a:lstStyle/>
          <a:p>
            <a:r>
              <a:rPr lang="en-US" sz="1800">
                <a:cs typeface="Calibri"/>
              </a:rPr>
              <a:t>Project &amp; Program Examples</a:t>
            </a:r>
            <a:br>
              <a:rPr lang="en-US"/>
            </a:br>
            <a:r>
              <a:rPr lang="en-US">
                <a:cs typeface="Calibri"/>
              </a:rPr>
              <a:t>Travel Reduction Strategies to Reduce Vehicle Trips</a:t>
            </a:r>
            <a:br>
              <a:rPr lang="en-US"/>
            </a:br>
            <a:endParaRPr lang="en-US">
              <a:cs typeface="Calibri"/>
            </a:endParaRPr>
          </a:p>
        </p:txBody>
      </p:sp>
      <p:pic>
        <p:nvPicPr>
          <p:cNvPr id="52" name="Picture 51">
            <a:extLst>
              <a:ext uri="{FF2B5EF4-FFF2-40B4-BE49-F238E27FC236}">
                <a16:creationId xmlns:a16="http://schemas.microsoft.com/office/drawing/2014/main" id="{D66D1F5E-3E75-38CE-24CB-7C1073BAFBE8}"/>
              </a:ext>
            </a:extLst>
          </p:cNvPr>
          <p:cNvPicPr>
            <a:picLocks noChangeAspect="1"/>
          </p:cNvPicPr>
          <p:nvPr/>
        </p:nvPicPr>
        <p:blipFill rotWithShape="1">
          <a:blip r:embed="rId8"/>
          <a:srcRect l="93219" t="10944" r="1243" b="16012"/>
          <a:stretch/>
        </p:blipFill>
        <p:spPr>
          <a:xfrm>
            <a:off x="8349641" y="167424"/>
            <a:ext cx="544015" cy="633219"/>
          </a:xfrm>
          <a:prstGeom prst="rect">
            <a:avLst/>
          </a:prstGeom>
        </p:spPr>
      </p:pic>
    </p:spTree>
    <p:extLst>
      <p:ext uri="{BB962C8B-B14F-4D97-AF65-F5344CB8AC3E}">
        <p14:creationId xmlns:p14="http://schemas.microsoft.com/office/powerpoint/2010/main" val="2358269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Working Group Discussion</a:t>
            </a:r>
          </a:p>
        </p:txBody>
      </p:sp>
      <p:sp>
        <p:nvSpPr>
          <p:cNvPr id="2" name="TextBox 1">
            <a:extLst>
              <a:ext uri="{FF2B5EF4-FFF2-40B4-BE49-F238E27FC236}">
                <a16:creationId xmlns:a16="http://schemas.microsoft.com/office/drawing/2014/main" id="{66414A18-0929-86A8-522A-A3CFE8E7AAA6}"/>
              </a:ext>
            </a:extLst>
          </p:cNvPr>
          <p:cNvSpPr txBox="1"/>
          <p:nvPr/>
        </p:nvSpPr>
        <p:spPr>
          <a:xfrm>
            <a:off x="0" y="3278777"/>
            <a:ext cx="12192000" cy="1031051"/>
          </a:xfrm>
          <a:prstGeom prst="rect">
            <a:avLst/>
          </a:prstGeom>
          <a:noFill/>
        </p:spPr>
        <p:txBody>
          <a:bodyPr wrap="square" rtlCol="0">
            <a:spAutoFit/>
          </a:bodyPr>
          <a:lstStyle/>
          <a:p>
            <a:pPr algn="ctr">
              <a:spcAft>
                <a:spcPts val="600"/>
              </a:spcAft>
            </a:pPr>
            <a:r>
              <a:rPr lang="en-US" sz="2800">
                <a:solidFill>
                  <a:schemeClr val="bg1"/>
                </a:solidFill>
                <a:effectLst/>
                <a:latin typeface="Calibri"/>
                <a:ea typeface="Calibri" panose="020F0502020204030204" pitchFamily="34" charset="0"/>
                <a:cs typeface="Times New Roman"/>
              </a:rPr>
              <a:t>What is missing </a:t>
            </a:r>
            <a:r>
              <a:rPr lang="en-US" sz="2800">
                <a:solidFill>
                  <a:schemeClr val="bg1"/>
                </a:solidFill>
                <a:latin typeface="Calibri"/>
                <a:ea typeface="Calibri" panose="020F0502020204030204" pitchFamily="34" charset="0"/>
                <a:cs typeface="Times New Roman"/>
              </a:rPr>
              <a:t>or</a:t>
            </a:r>
          </a:p>
          <a:p>
            <a:pPr algn="ctr">
              <a:spcAft>
                <a:spcPts val="600"/>
              </a:spcAft>
            </a:pPr>
            <a:r>
              <a:rPr lang="en-US" sz="2800">
                <a:solidFill>
                  <a:schemeClr val="bg1"/>
                </a:solidFill>
                <a:latin typeface="Calibri"/>
                <a:ea typeface="Calibri" panose="020F0502020204030204" pitchFamily="34" charset="0"/>
                <a:cs typeface="Times New Roman"/>
              </a:rPr>
              <a:t>n</a:t>
            </a:r>
            <a:r>
              <a:rPr lang="en-US" sz="2800">
                <a:solidFill>
                  <a:schemeClr val="bg1"/>
                </a:solidFill>
                <a:effectLst/>
                <a:latin typeface="Calibri"/>
                <a:ea typeface="Calibri" panose="020F0502020204030204" pitchFamily="34" charset="0"/>
                <a:cs typeface="Times New Roman"/>
              </a:rPr>
              <a:t>eeds to be added?</a:t>
            </a:r>
          </a:p>
        </p:txBody>
      </p:sp>
    </p:spTree>
    <p:extLst>
      <p:ext uri="{BB962C8B-B14F-4D97-AF65-F5344CB8AC3E}">
        <p14:creationId xmlns:p14="http://schemas.microsoft.com/office/powerpoint/2010/main" val="1728381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1458363"/>
            <a:ext cx="12172405" cy="3277820"/>
          </a:xfrm>
          <a:prstGeom prst="rect">
            <a:avLst/>
          </a:prstGeom>
          <a:solidFill>
            <a:srgbClr val="00B4BD"/>
          </a:solidFill>
        </p:spPr>
        <p:txBody>
          <a:bodyPr wrap="square" lIns="91440" tIns="45720" rIns="91440" bIns="45720" rtlCol="0" anchor="t">
            <a:spAutoFit/>
          </a:bodyPr>
          <a:lstStyle/>
          <a:p>
            <a:pPr algn="ctr">
              <a:spcAft>
                <a:spcPts val="600"/>
              </a:spcAf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4</a:t>
            </a:r>
            <a:r>
              <a:rPr lang="en-US" sz="4000" b="1">
                <a:solidFill>
                  <a:srgbClr val="FFFFFF"/>
                </a:solidFill>
                <a:latin typeface="Calibri" panose="020F0502020204030204"/>
                <a:cs typeface="Calibri"/>
              </a:rPr>
              <a:t>: </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a:p>
            <a:pPr algn="ctr">
              <a:spcAft>
                <a:spcPts val="600"/>
              </a:spcAft>
              <a:defRPr/>
            </a:pPr>
            <a:r>
              <a:rPr lang="en-US" sz="4000" b="1" kern="1200">
                <a:solidFill>
                  <a:schemeClr val="bg1"/>
                </a:solidFill>
                <a:effectLst/>
                <a:latin typeface="+mn-lt"/>
                <a:ea typeface="Yu Mincho"/>
                <a:cs typeface="Arial"/>
              </a:rPr>
              <a:t>Federal Transportation Legislation – </a:t>
            </a:r>
          </a:p>
          <a:p>
            <a:pPr algn="ctr">
              <a:spcAft>
                <a:spcPts val="600"/>
              </a:spcAft>
              <a:defRPr/>
            </a:pPr>
            <a:r>
              <a:rPr lang="en-US" sz="4000" b="1" kern="1200">
                <a:solidFill>
                  <a:schemeClr val="bg1"/>
                </a:solidFill>
                <a:effectLst/>
                <a:latin typeface="+mn-lt"/>
                <a:ea typeface="Yu Mincho"/>
                <a:cs typeface="Arial"/>
              </a:rPr>
              <a:t>Inflation Reduction Act</a:t>
            </a:r>
          </a:p>
          <a:p>
            <a:pPr marL="1828800" marR="91440" lvl="0" algn="l" defTabSz="914400" rtl="0" eaLnBrk="1" fontAlgn="auto" latinLnBrk="0" hangingPunct="1">
              <a:lnSpc>
                <a:spcPct val="100000"/>
              </a:lnSpc>
              <a:spcBef>
                <a:spcPts val="0"/>
              </a:spcBef>
              <a:spcAft>
                <a:spcPts val="0"/>
              </a:spcAft>
              <a:buClrTx/>
              <a:buSzTx/>
              <a:buFontTx/>
              <a:buNone/>
              <a:tabLst/>
              <a:defRPr/>
            </a:pPr>
            <a:r>
              <a:rPr lang="en-US" sz="1800" b="0" i="1" kern="1200">
                <a:solidFill>
                  <a:schemeClr val="bg1"/>
                </a:solidFill>
                <a:effectLst/>
                <a:latin typeface="+mn-lt"/>
                <a:ea typeface="Yu Mincho"/>
                <a:cs typeface="Arial"/>
              </a:rPr>
              <a:t>Report by Raffi Hamparian, Director of Federal Affairs, LA Metro </a:t>
            </a:r>
            <a:r>
              <a:rPr lang="en-US" sz="1800" b="0" kern="1200">
                <a:solidFill>
                  <a:schemeClr val="bg1"/>
                </a:solidFill>
                <a:effectLst/>
                <a:latin typeface="+mn-lt"/>
                <a:ea typeface="Yu Mincho"/>
                <a:cs typeface="Arial"/>
              </a:rPr>
              <a:t>(15 minutes)</a:t>
            </a:r>
          </a:p>
          <a:p>
            <a:pPr marL="1828800" marR="91440" lvl="0" algn="l" defTabSz="914400" rtl="0" eaLnBrk="1" fontAlgn="auto" latinLnBrk="0" hangingPunct="1">
              <a:lnSpc>
                <a:spcPct val="100000"/>
              </a:lnSpc>
              <a:spcBef>
                <a:spcPts val="0"/>
              </a:spcBef>
              <a:spcAft>
                <a:spcPts val="0"/>
              </a:spcAft>
              <a:buClrTx/>
              <a:buSzTx/>
              <a:buFontTx/>
              <a:buNone/>
              <a:tabLst/>
              <a:defRPr/>
            </a:pPr>
            <a:endParaRPr lang="en-US" sz="1800" b="0" kern="1200">
              <a:solidFill>
                <a:schemeClr val="bg1"/>
              </a:solidFill>
              <a:effectLst/>
              <a:latin typeface="+mn-lt"/>
              <a:ea typeface="Yu Mincho"/>
              <a:cs typeface="Arial"/>
            </a:endParaRPr>
          </a:p>
          <a:p>
            <a:pPr marL="1828800" marR="91440" lvl="0" algn="l" defTabSz="914400" rtl="0" eaLnBrk="1" fontAlgn="auto" latinLnBrk="0" hangingPunct="1">
              <a:lnSpc>
                <a:spcPct val="100000"/>
              </a:lnSpc>
              <a:spcBef>
                <a:spcPts val="0"/>
              </a:spcBef>
              <a:spcAft>
                <a:spcPts val="0"/>
              </a:spcAft>
              <a:buClrTx/>
              <a:buSzTx/>
              <a:buFontTx/>
              <a:buNone/>
              <a:tabLst/>
              <a:defRPr/>
            </a:pPr>
            <a:r>
              <a:rPr lang="en-US" sz="1800" b="0" kern="1200">
                <a:solidFill>
                  <a:schemeClr val="bg1"/>
                </a:solidFill>
                <a:effectLst/>
                <a:latin typeface="+mn-lt"/>
                <a:ea typeface="Yu Mincho"/>
                <a:cs typeface="Arial"/>
              </a:rPr>
              <a:t>Question and Answer (5 minutes)</a:t>
            </a:r>
          </a:p>
          <a:p>
            <a:pPr marL="1941195" marR="91440" lvl="0" indent="-169545" algn="l" defTabSz="914400" rtl="0" eaLnBrk="1" fontAlgn="auto" latinLnBrk="0" hangingPunct="1">
              <a:lnSpc>
                <a:spcPct val="100000"/>
              </a:lnSpc>
              <a:spcBef>
                <a:spcPts val="0"/>
              </a:spcBef>
              <a:spcAft>
                <a:spcPts val="0"/>
              </a:spcAft>
              <a:buClrTx/>
              <a:buSzTx/>
              <a:buFontTx/>
              <a:buNone/>
              <a:tabLst/>
              <a:defRPr/>
            </a:pPr>
            <a:endParaRPr lang="en-US" sz="1800" b="1" i="0" kern="1200">
              <a:solidFill>
                <a:schemeClr val="bg1"/>
              </a:solidFill>
              <a:effectLst/>
              <a:latin typeface="+mn-lt"/>
              <a:ea typeface="Yu Mincho"/>
              <a:cs typeface="Arial"/>
            </a:endParaRPr>
          </a:p>
        </p:txBody>
      </p:sp>
    </p:spTree>
    <p:extLst>
      <p:ext uri="{BB962C8B-B14F-4D97-AF65-F5344CB8AC3E}">
        <p14:creationId xmlns:p14="http://schemas.microsoft.com/office/powerpoint/2010/main" val="3299545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pPr>
              <a:defRPr/>
            </a:pPr>
            <a:r>
              <a:rPr lang="en-US">
                <a:ea typeface="Yu Mincho"/>
                <a:cs typeface="Calibri"/>
              </a:rPr>
              <a:t>Speaker</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44</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4903818" y="2680402"/>
            <a:ext cx="7059305" cy="861775"/>
            <a:chOff x="6732528" y="553258"/>
            <a:chExt cx="5317551" cy="386557"/>
          </a:xfrm>
        </p:grpSpPr>
        <p:sp>
          <p:nvSpPr>
            <p:cNvPr id="8" name="TextBox 7">
              <a:extLst>
                <a:ext uri="{FF2B5EF4-FFF2-40B4-BE49-F238E27FC236}">
                  <a16:creationId xmlns:a16="http://schemas.microsoft.com/office/drawing/2014/main" id="{C9D4065A-4268-442F-86C5-4FC39ED4E38B}"/>
                </a:ext>
              </a:extLst>
            </p:cNvPr>
            <p:cNvSpPr txBox="1"/>
            <p:nvPr/>
          </p:nvSpPr>
          <p:spPr>
            <a:xfrm>
              <a:off x="6732528" y="553258"/>
              <a:ext cx="3595508" cy="207084"/>
            </a:xfrm>
            <a:prstGeom prst="rect">
              <a:avLst/>
            </a:prstGeom>
            <a:noFill/>
          </p:spPr>
          <p:txBody>
            <a:bodyPr wrap="square" lIns="91440" tIns="45720" rIns="91440" bIns="45720" rtlCol="0" anchor="t">
              <a:spAutoFit/>
            </a:bodyPr>
            <a:lstStyle/>
            <a:p>
              <a:r>
                <a:rPr lang="en-US" sz="2400" b="1">
                  <a:cs typeface="Calibri"/>
                </a:rPr>
                <a:t>Raffi Hamparian</a:t>
              </a:r>
            </a:p>
          </p:txBody>
        </p:sp>
        <p:sp>
          <p:nvSpPr>
            <p:cNvPr id="9" name="TextBox 8">
              <a:extLst>
                <a:ext uri="{FF2B5EF4-FFF2-40B4-BE49-F238E27FC236}">
                  <a16:creationId xmlns:a16="http://schemas.microsoft.com/office/drawing/2014/main" id="{59D4D7D0-BE5F-495B-AE30-C6BBEBAAC72D}"/>
                </a:ext>
              </a:extLst>
            </p:cNvPr>
            <p:cNvSpPr txBox="1"/>
            <p:nvPr/>
          </p:nvSpPr>
          <p:spPr>
            <a:xfrm>
              <a:off x="6732528" y="760342"/>
              <a:ext cx="5317551" cy="179473"/>
            </a:xfrm>
            <a:prstGeom prst="rect">
              <a:avLst/>
            </a:prstGeom>
            <a:noFill/>
          </p:spPr>
          <p:txBody>
            <a:bodyPr wrap="square" lIns="91440" tIns="45720" rIns="91440" bIns="45720" rtlCol="0" anchor="t">
              <a:spAutoFit/>
            </a:bodyPr>
            <a:lstStyle/>
            <a:p>
              <a:r>
                <a:rPr lang="en-US" sz="2000">
                  <a:cs typeface="Arial"/>
                </a:rPr>
                <a:t>Senior Director of Federal Affairs / Government Relations</a:t>
              </a:r>
            </a:p>
          </p:txBody>
        </p:sp>
      </p:grpSp>
      <p:sp>
        <p:nvSpPr>
          <p:cNvPr id="12" name="TextBox 11">
            <a:extLst>
              <a:ext uri="{FF2B5EF4-FFF2-40B4-BE49-F238E27FC236}">
                <a16:creationId xmlns:a16="http://schemas.microsoft.com/office/drawing/2014/main" id="{36700D48-36D7-4E82-BE95-CA61641FE98C}"/>
              </a:ext>
            </a:extLst>
          </p:cNvPr>
          <p:cNvSpPr txBox="1"/>
          <p:nvPr/>
        </p:nvSpPr>
        <p:spPr>
          <a:xfrm>
            <a:off x="4903816" y="3542177"/>
            <a:ext cx="6750543" cy="400110"/>
          </a:xfrm>
          <a:prstGeom prst="rect">
            <a:avLst/>
          </a:prstGeom>
          <a:noFill/>
        </p:spPr>
        <p:txBody>
          <a:bodyPr wrap="square" rtlCol="0">
            <a:spAutoFit/>
          </a:bodyPr>
          <a:lstStyle/>
          <a:p>
            <a:r>
              <a:rPr lang="en-US" sz="2000">
                <a:cs typeface="Arial" panose="020B0604020202020204" pitchFamily="34" charset="0"/>
              </a:rPr>
              <a:t>LA Metro</a:t>
            </a:r>
          </a:p>
        </p:txBody>
      </p:sp>
      <p:pic>
        <p:nvPicPr>
          <p:cNvPr id="6" name="Picture 5" descr="A person in a suit and tie&#10;&#10;Description automatically generated with medium confidence">
            <a:extLst>
              <a:ext uri="{FF2B5EF4-FFF2-40B4-BE49-F238E27FC236}">
                <a16:creationId xmlns:a16="http://schemas.microsoft.com/office/drawing/2014/main" id="{9EF598E7-5E0E-5E08-2D32-B67BCB17DB0A}"/>
              </a:ext>
            </a:extLst>
          </p:cNvPr>
          <p:cNvPicPr>
            <a:picLocks noChangeAspect="1"/>
          </p:cNvPicPr>
          <p:nvPr/>
        </p:nvPicPr>
        <p:blipFill>
          <a:blip r:embed="rId3"/>
          <a:stretch>
            <a:fillRect/>
          </a:stretch>
        </p:blipFill>
        <p:spPr>
          <a:xfrm>
            <a:off x="1039092" y="1706953"/>
            <a:ext cx="3736070" cy="3444093"/>
          </a:xfrm>
          <a:prstGeom prst="rect">
            <a:avLst/>
          </a:prstGeom>
        </p:spPr>
      </p:pic>
    </p:spTree>
    <p:extLst>
      <p:ext uri="{BB962C8B-B14F-4D97-AF65-F5344CB8AC3E}">
        <p14:creationId xmlns:p14="http://schemas.microsoft.com/office/powerpoint/2010/main" val="1742638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925088"/>
            <a:ext cx="12172405" cy="1061829"/>
          </a:xfrm>
          <a:prstGeom prst="rect">
            <a:avLst/>
          </a:prstGeom>
          <a:solidFill>
            <a:srgbClr val="00B4BD"/>
          </a:solidFill>
        </p:spPr>
        <p:txBody>
          <a:bodyPr wrap="square" lIns="91440" tIns="45720" rIns="91440" bIns="45720" rtlCol="0" anchor="t">
            <a:spAutoFit/>
          </a:bodyPr>
          <a:lstStyle/>
          <a:p>
            <a:pPr algn="ctr">
              <a:spcAft>
                <a:spcPts val="600"/>
              </a:spcAf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Question and Answer</a:t>
            </a:r>
            <a:endParaRPr lang="en-US" sz="1800" b="0" kern="1200">
              <a:solidFill>
                <a:schemeClr val="bg1"/>
              </a:solidFill>
              <a:effectLst/>
              <a:latin typeface="+mn-lt"/>
              <a:ea typeface="Yu Mincho"/>
              <a:cs typeface="Arial"/>
            </a:endParaRPr>
          </a:p>
          <a:p>
            <a:pPr marL="1941195" marR="91440" lvl="0" indent="-169545" algn="l" defTabSz="914400" rtl="0" eaLnBrk="1" fontAlgn="auto" latinLnBrk="0" hangingPunct="1">
              <a:lnSpc>
                <a:spcPct val="100000"/>
              </a:lnSpc>
              <a:spcBef>
                <a:spcPts val="0"/>
              </a:spcBef>
              <a:spcAft>
                <a:spcPts val="0"/>
              </a:spcAft>
              <a:buClrTx/>
              <a:buSzTx/>
              <a:buFontTx/>
              <a:buNone/>
              <a:tabLst/>
              <a:defRPr/>
            </a:pPr>
            <a:endParaRPr lang="en-US" sz="1800" b="1" i="0" kern="1200">
              <a:solidFill>
                <a:schemeClr val="bg1"/>
              </a:solidFill>
              <a:effectLst/>
              <a:latin typeface="+mn-lt"/>
              <a:ea typeface="Yu Mincho"/>
              <a:cs typeface="Arial"/>
            </a:endParaRPr>
          </a:p>
        </p:txBody>
      </p:sp>
    </p:spTree>
    <p:extLst>
      <p:ext uri="{BB962C8B-B14F-4D97-AF65-F5344CB8AC3E}">
        <p14:creationId xmlns:p14="http://schemas.microsoft.com/office/powerpoint/2010/main" val="206026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1554752"/>
            <a:ext cx="12172405" cy="2800767"/>
          </a:xfrm>
          <a:prstGeom prst="rect">
            <a:avLst/>
          </a:prstGeom>
          <a:solidFill>
            <a:srgbClr val="00B4BD"/>
          </a:solidFill>
        </p:spPr>
        <p:txBody>
          <a:bodyPr wrap="square" lIns="91440" tIns="45720" rIns="91440" bIns="45720" rtlCol="0" anchor="t">
            <a:spAutoFit/>
          </a:bodyPr>
          <a:lstStyle/>
          <a:p>
            <a:pPr marL="0" marR="91440" lvl="0" indent="0" algn="ctr" defTabSz="914400" rtl="0" eaLnBrk="1" fontAlgn="auto" latinLnBrk="0" hangingPunct="1">
              <a:lnSpc>
                <a:spcPct val="100000"/>
              </a:lnSpc>
              <a:spcBef>
                <a:spcPts val="0"/>
              </a:spcBef>
              <a:spcAft>
                <a:spcPts val="0"/>
              </a:spcAft>
              <a:buClrTx/>
              <a:buSzTx/>
              <a:buFontTx/>
              <a:buNone/>
              <a:tabLst/>
              <a:defRPr/>
            </a:pPr>
            <a:r>
              <a:rPr lang="en-US" sz="4000" b="1" kern="1200">
                <a:solidFill>
                  <a:schemeClr val="bg1"/>
                </a:solidFill>
                <a:effectLst/>
                <a:latin typeface="+mn-lt"/>
                <a:ea typeface="Yu Mincho"/>
                <a:cs typeface="Arial"/>
              </a:rPr>
              <a:t>Agenda Item #5: </a:t>
            </a:r>
          </a:p>
          <a:p>
            <a:pPr marL="0" marR="91440" lvl="0" indent="0" algn="ctr" rtl="0" eaLnBrk="1" fontAlgn="auto" latinLnBrk="0" hangingPunct="1">
              <a:lnSpc>
                <a:spcPct val="100000"/>
              </a:lnSpc>
              <a:spcBef>
                <a:spcPts val="0"/>
              </a:spcBef>
              <a:spcAft>
                <a:spcPts val="0"/>
              </a:spcAft>
              <a:buClrTx/>
              <a:buSzTx/>
              <a:buFontTx/>
              <a:buNone/>
            </a:pPr>
            <a:r>
              <a:rPr lang="en-US" sz="3200" b="1">
                <a:solidFill>
                  <a:schemeClr val="bg1"/>
                </a:solidFill>
                <a:effectLst/>
                <a:latin typeface="+mn-lt"/>
                <a:ea typeface="Yu Mincho"/>
                <a:cs typeface="Arial"/>
              </a:rPr>
              <a:t>Agenda Item #5: Goods Movement Zero-Emission Infrastructure – </a:t>
            </a:r>
            <a:br>
              <a:rPr lang="en-US" sz="3200" b="1">
                <a:solidFill>
                  <a:schemeClr val="bg1"/>
                </a:solidFill>
                <a:effectLst/>
                <a:latin typeface="+mn-lt"/>
                <a:ea typeface="Yu Mincho"/>
                <a:cs typeface="Arial"/>
              </a:rPr>
            </a:br>
            <a:r>
              <a:rPr lang="en-US" sz="3200" b="1">
                <a:solidFill>
                  <a:schemeClr val="bg1"/>
                </a:solidFill>
                <a:effectLst/>
                <a:latin typeface="+mn-lt"/>
                <a:ea typeface="Yu Mincho"/>
                <a:cs typeface="Arial"/>
              </a:rPr>
              <a:t>MSRC Request for Information</a:t>
            </a:r>
          </a:p>
          <a:p>
            <a:pPr marL="0" marR="91440" lvl="0" indent="0" algn="ctr" rtl="0" eaLnBrk="1" fontAlgn="auto" latinLnBrk="0" hangingPunct="1">
              <a:lnSpc>
                <a:spcPct val="100000"/>
              </a:lnSpc>
              <a:spcBef>
                <a:spcPts val="0"/>
              </a:spcBef>
              <a:spcAft>
                <a:spcPts val="0"/>
              </a:spcAft>
              <a:buClrTx/>
              <a:buSzTx/>
              <a:buFontTx/>
              <a:buNone/>
            </a:pPr>
            <a:r>
              <a:rPr lang="en-US" b="0" i="1" kern="1200">
                <a:solidFill>
                  <a:schemeClr val="bg1"/>
                </a:solidFill>
                <a:effectLst/>
                <a:latin typeface="+mn-lt"/>
                <a:ea typeface="Yu Mincho"/>
                <a:cs typeface="Arial"/>
              </a:rPr>
              <a:t>Report by Akiko Yamagami, Transportation Planning Manager, Goods Movement Planning, LA Metro         </a:t>
            </a:r>
          </a:p>
          <a:p>
            <a:pPr marL="800100" marR="91440" lvl="0" algn="l" defTabSz="914400" rtl="0" eaLnBrk="1" fontAlgn="auto" latinLnBrk="0" hangingPunct="1">
              <a:lnSpc>
                <a:spcPct val="100000"/>
              </a:lnSpc>
              <a:spcBef>
                <a:spcPts val="0"/>
              </a:spcBef>
              <a:spcAft>
                <a:spcPts val="0"/>
              </a:spcAft>
              <a:buClrTx/>
              <a:buSzTx/>
              <a:buFontTx/>
              <a:buNone/>
              <a:tabLst/>
              <a:defRPr/>
            </a:pPr>
            <a:r>
              <a:rPr lang="en-US" b="0" i="1" kern="1200">
                <a:solidFill>
                  <a:schemeClr val="bg1"/>
                </a:solidFill>
                <a:effectLst/>
                <a:latin typeface="+mn-lt"/>
                <a:ea typeface="Yu Mincho"/>
                <a:cs typeface="Arial"/>
              </a:rPr>
              <a:t>       </a:t>
            </a:r>
          </a:p>
          <a:p>
            <a:pPr marL="4457700" marR="91440" lvl="0" indent="-342900" algn="l" defTabSz="914400" rtl="0" eaLnBrk="1" fontAlgn="auto" latinLnBrk="0" hangingPunct="1">
              <a:lnSpc>
                <a:spcPct val="100000"/>
              </a:lnSpc>
              <a:spcBef>
                <a:spcPts val="0"/>
              </a:spcBef>
              <a:spcAft>
                <a:spcPts val="0"/>
              </a:spcAft>
              <a:buClrTx/>
              <a:buSzTx/>
              <a:buFontTx/>
              <a:buAutoNum type="romanLcPeriod"/>
              <a:tabLst/>
              <a:defRPr/>
            </a:pPr>
            <a:r>
              <a:rPr lang="en-US">
                <a:solidFill>
                  <a:schemeClr val="bg1"/>
                </a:solidFill>
                <a:ea typeface="Yu Mincho"/>
                <a:cs typeface="Arial"/>
              </a:rPr>
              <a:t>Overview (5 minutes)</a:t>
            </a:r>
          </a:p>
          <a:p>
            <a:pPr marL="4457700" marR="91440" lvl="0" indent="-342900" algn="l" rtl="0" eaLnBrk="1" fontAlgn="auto" latinLnBrk="0" hangingPunct="1">
              <a:lnSpc>
                <a:spcPct val="100000"/>
              </a:lnSpc>
              <a:spcBef>
                <a:spcPts val="0"/>
              </a:spcBef>
              <a:spcAft>
                <a:spcPts val="0"/>
              </a:spcAft>
              <a:buClrTx/>
              <a:buSzTx/>
              <a:buFontTx/>
              <a:buAutoNum type="romanLcPeriod"/>
            </a:pPr>
            <a:r>
              <a:rPr lang="en-US">
                <a:solidFill>
                  <a:schemeClr val="bg1"/>
                </a:solidFill>
                <a:ea typeface="Yu Mincho"/>
                <a:cs typeface="Arial"/>
              </a:rPr>
              <a:t>Discussion (5 minutes)</a:t>
            </a:r>
          </a:p>
        </p:txBody>
      </p:sp>
    </p:spTree>
    <p:extLst>
      <p:ext uri="{BB962C8B-B14F-4D97-AF65-F5344CB8AC3E}">
        <p14:creationId xmlns:p14="http://schemas.microsoft.com/office/powerpoint/2010/main" val="3890581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342900" y="247649"/>
            <a:ext cx="9045633" cy="429145"/>
          </a:xfrm>
        </p:spPr>
        <p:txBody>
          <a:bodyPr/>
          <a:lstStyle/>
          <a:p>
            <a:pPr marL="0" marR="91440" lvl="0" indent="0" rtl="0" eaLnBrk="1" fontAlgn="auto" latinLnBrk="0" hangingPunct="1">
              <a:lnSpc>
                <a:spcPct val="100000"/>
              </a:lnSpc>
              <a:spcBef>
                <a:spcPts val="0"/>
              </a:spcBef>
              <a:spcAft>
                <a:spcPts val="0"/>
              </a:spcAft>
              <a:buClrTx/>
              <a:buSzTx/>
              <a:buFontTx/>
              <a:buNone/>
            </a:pPr>
            <a:r>
              <a:rPr lang="en-US" sz="2800" b="1">
                <a:solidFill>
                  <a:schemeClr val="bg1"/>
                </a:solidFill>
                <a:effectLst/>
                <a:latin typeface="+mn-lt"/>
                <a:ea typeface="Yu Mincho"/>
                <a:cs typeface="Arial"/>
              </a:rPr>
              <a:t>Goods Movement Zero-Emission Infrastructure – </a:t>
            </a:r>
            <a:br>
              <a:rPr lang="en-US" sz="2800" b="1">
                <a:solidFill>
                  <a:schemeClr val="bg1"/>
                </a:solidFill>
                <a:effectLst/>
                <a:latin typeface="+mn-lt"/>
                <a:ea typeface="Yu Mincho"/>
                <a:cs typeface="Arial"/>
              </a:rPr>
            </a:br>
            <a:r>
              <a:rPr lang="en-US" sz="2800" b="1">
                <a:solidFill>
                  <a:schemeClr val="bg1"/>
                </a:solidFill>
                <a:effectLst/>
                <a:latin typeface="+mn-lt"/>
                <a:ea typeface="Yu Mincho"/>
                <a:cs typeface="Arial"/>
              </a:rPr>
              <a:t>MSRC Request for Information</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47</a:t>
            </a:fld>
            <a:endParaRPr lang="en-US"/>
          </a:p>
        </p:txBody>
      </p:sp>
      <p:sp>
        <p:nvSpPr>
          <p:cNvPr id="5" name="TextBox 4">
            <a:extLst>
              <a:ext uri="{FF2B5EF4-FFF2-40B4-BE49-F238E27FC236}">
                <a16:creationId xmlns:a16="http://schemas.microsoft.com/office/drawing/2014/main" id="{3F5F28AD-4887-F09D-57A8-C4C7AB0FDC03}"/>
              </a:ext>
            </a:extLst>
          </p:cNvPr>
          <p:cNvSpPr txBox="1"/>
          <p:nvPr/>
        </p:nvSpPr>
        <p:spPr>
          <a:xfrm>
            <a:off x="342900" y="981347"/>
            <a:ext cx="11649254" cy="6033960"/>
          </a:xfrm>
          <a:prstGeom prst="rect">
            <a:avLst/>
          </a:prstGeom>
          <a:noFill/>
        </p:spPr>
        <p:txBody>
          <a:bodyPr wrap="square" rtlCol="0">
            <a:spAutoFit/>
          </a:bodyPr>
          <a:lstStyle/>
          <a:p>
            <a:r>
              <a:rPr lang="en-US" b="1">
                <a:solidFill>
                  <a:schemeClr val="tx2"/>
                </a:solidFill>
              </a:rPr>
              <a:t>Overview</a:t>
            </a:r>
          </a:p>
          <a:p>
            <a:endParaRPr lang="en-US" sz="1800" b="1" i="1">
              <a:effectLst/>
              <a:latin typeface="Calibri  "/>
              <a:ea typeface="Times New Roman" panose="02020603050405020304" pitchFamily="18" charset="0"/>
            </a:endParaRPr>
          </a:p>
          <a:p>
            <a:pPr marL="285750" indent="-285750" algn="just">
              <a:lnSpc>
                <a:spcPct val="115000"/>
              </a:lnSpc>
              <a:spcAft>
                <a:spcPts val="600"/>
              </a:spcAft>
              <a:buFont typeface="Calibri" panose="020F0502020204030204" pitchFamily="34" charset="0"/>
              <a:buChar char="&gt;"/>
            </a:pPr>
            <a:r>
              <a:rPr lang="en-US" sz="1800">
                <a:effectLst/>
                <a:latin typeface="Calibri  "/>
                <a:ea typeface="Times New Roman" panose="02020603050405020304" pitchFamily="18" charset="0"/>
              </a:rPr>
              <a:t>The </a:t>
            </a:r>
            <a:r>
              <a:rPr lang="en-US" sz="1800" b="1">
                <a:effectLst/>
                <a:latin typeface="Calibri  "/>
                <a:ea typeface="Times New Roman" panose="02020603050405020304" pitchFamily="18" charset="0"/>
              </a:rPr>
              <a:t>MSRC </a:t>
            </a:r>
            <a:r>
              <a:rPr lang="en-US" sz="1800">
                <a:effectLst/>
                <a:latin typeface="Calibri  "/>
                <a:ea typeface="Times New Roman" panose="02020603050405020304" pitchFamily="18" charset="0"/>
              </a:rPr>
              <a:t>has </a:t>
            </a:r>
            <a:r>
              <a:rPr lang="en-US" sz="1800" b="1">
                <a:effectLst/>
                <a:latin typeface="Calibri  "/>
                <a:ea typeface="Times New Roman" panose="02020603050405020304" pitchFamily="18" charset="0"/>
              </a:rPr>
              <a:t>$50 million </a:t>
            </a:r>
            <a:r>
              <a:rPr lang="en-US" sz="1800">
                <a:effectLst/>
                <a:latin typeface="Calibri  "/>
                <a:ea typeface="Times New Roman" panose="02020603050405020304" pitchFamily="18" charset="0"/>
              </a:rPr>
              <a:t>in Clean Transportation Funding and is seeking willing partners to help facilitate investment in publicly accessible infrastructure to support an equitable transition of goods movement trucks to zero emissions.</a:t>
            </a:r>
            <a:r>
              <a:rPr lang="en-US" sz="1800" b="1" i="1">
                <a:effectLst/>
                <a:latin typeface="Calibri  "/>
                <a:ea typeface="Times New Roman" panose="02020603050405020304" pitchFamily="18" charset="0"/>
              </a:rPr>
              <a:t> </a:t>
            </a:r>
          </a:p>
          <a:p>
            <a:pPr algn="just">
              <a:lnSpc>
                <a:spcPct val="115000"/>
              </a:lnSpc>
              <a:spcAft>
                <a:spcPts val="600"/>
              </a:spcAft>
            </a:pPr>
            <a:endParaRPr lang="en-US" sz="1800">
              <a:effectLst/>
              <a:latin typeface="Calibri  "/>
              <a:ea typeface="Times New Roman" panose="02020603050405020304" pitchFamily="18" charset="0"/>
            </a:endParaRPr>
          </a:p>
          <a:p>
            <a:pPr marL="285750" marR="0" indent="-285750" algn="just">
              <a:lnSpc>
                <a:spcPct val="115000"/>
              </a:lnSpc>
              <a:spcBef>
                <a:spcPts val="0"/>
              </a:spcBef>
              <a:spcAft>
                <a:spcPts val="600"/>
              </a:spcAft>
              <a:buFont typeface="Calibri" panose="020F0502020204030204" pitchFamily="34" charset="0"/>
              <a:buChar char="&gt;"/>
            </a:pPr>
            <a:r>
              <a:rPr lang="en-US" sz="1800" b="1">
                <a:effectLst/>
                <a:latin typeface="Calibri  "/>
                <a:ea typeface="Times New Roman" panose="02020603050405020304" pitchFamily="18" charset="0"/>
              </a:rPr>
              <a:t>Objective</a:t>
            </a:r>
            <a:r>
              <a:rPr lang="en-US" sz="1800">
                <a:effectLst/>
                <a:latin typeface="Calibri  "/>
                <a:ea typeface="Times New Roman" panose="02020603050405020304" pitchFamily="18" charset="0"/>
              </a:rPr>
              <a:t> –  the identification of locations where the MSRC could make Clean Transportation Funding investments in publicly accessible infrastructure.</a:t>
            </a:r>
          </a:p>
          <a:p>
            <a:pPr marL="285750" marR="0" indent="-285750" algn="just">
              <a:lnSpc>
                <a:spcPct val="115000"/>
              </a:lnSpc>
              <a:spcBef>
                <a:spcPts val="0"/>
              </a:spcBef>
              <a:spcAft>
                <a:spcPts val="600"/>
              </a:spcAft>
              <a:buFont typeface="Calibri" panose="020F0502020204030204" pitchFamily="34" charset="0"/>
              <a:buChar char="&gt;"/>
            </a:pPr>
            <a:endParaRPr lang="en-US">
              <a:latin typeface="Calibri  "/>
            </a:endParaRPr>
          </a:p>
          <a:p>
            <a:pPr marL="285750" indent="-285750" algn="just">
              <a:lnSpc>
                <a:spcPct val="115000"/>
              </a:lnSpc>
              <a:spcAft>
                <a:spcPts val="600"/>
              </a:spcAft>
              <a:buFont typeface="Calibri" panose="020F0502020204030204" pitchFamily="34" charset="0"/>
              <a:buChar char="&gt;"/>
            </a:pPr>
            <a:r>
              <a:rPr lang="en-US" b="1">
                <a:latin typeface="Calibri  "/>
              </a:rPr>
              <a:t>Purpose</a:t>
            </a:r>
            <a:r>
              <a:rPr lang="en-US">
                <a:latin typeface="Calibri  "/>
              </a:rPr>
              <a:t> </a:t>
            </a:r>
          </a:p>
          <a:p>
            <a:pPr marL="687388" lvl="1" indent="-230188" algn="just">
              <a:lnSpc>
                <a:spcPct val="115000"/>
              </a:lnSpc>
              <a:spcAft>
                <a:spcPts val="600"/>
              </a:spcAft>
            </a:pPr>
            <a:r>
              <a:rPr lang="en-US">
                <a:latin typeface="Calibri  "/>
              </a:rPr>
              <a:t>–  to</a:t>
            </a:r>
            <a:r>
              <a:rPr lang="en-US">
                <a:effectLst/>
                <a:latin typeface="Calibri  "/>
                <a:ea typeface="Times New Roman" panose="02020603050405020304" pitchFamily="18" charset="0"/>
              </a:rPr>
              <a:t> enable the transition to zero-emission goods movement, especially for fleets and independent operators who do not domicile at a commercial yard.</a:t>
            </a:r>
          </a:p>
          <a:p>
            <a:pPr marL="687388" lvl="1" indent="-230188" algn="just">
              <a:lnSpc>
                <a:spcPct val="115000"/>
              </a:lnSpc>
              <a:spcAft>
                <a:spcPts val="600"/>
              </a:spcAft>
            </a:pPr>
            <a:r>
              <a:rPr lang="en-US">
                <a:latin typeface="Calibri  "/>
              </a:rPr>
              <a:t>– to identify stakeholders who are property owners or those whose interest in a real property would allow the construction of EV and/or H2 refueling infrastructure </a:t>
            </a:r>
          </a:p>
          <a:p>
            <a:pPr marL="285750" marR="0" indent="-285750" algn="just">
              <a:lnSpc>
                <a:spcPct val="115000"/>
              </a:lnSpc>
              <a:spcBef>
                <a:spcPts val="0"/>
              </a:spcBef>
              <a:spcAft>
                <a:spcPts val="600"/>
              </a:spcAft>
              <a:buFont typeface="Calibri" panose="020F0502020204030204" pitchFamily="34" charset="0"/>
              <a:buChar char="&gt;"/>
            </a:pPr>
            <a:endParaRPr lang="en-US" sz="1800">
              <a:effectLst/>
              <a:latin typeface="Calibri  "/>
              <a:ea typeface="Times New Roman" panose="02020603050405020304" pitchFamily="18" charset="0"/>
            </a:endParaRPr>
          </a:p>
          <a:p>
            <a:pPr marR="0" algn="just">
              <a:lnSpc>
                <a:spcPct val="115000"/>
              </a:lnSpc>
              <a:spcBef>
                <a:spcPts val="0"/>
              </a:spcBef>
              <a:spcAft>
                <a:spcPts val="600"/>
              </a:spcAft>
            </a:pPr>
            <a:endParaRPr lang="en-US" sz="1800">
              <a:effectLst/>
              <a:latin typeface="Calibri  "/>
              <a:ea typeface="Times New Roman" panose="02020603050405020304" pitchFamily="18" charset="0"/>
            </a:endParaRPr>
          </a:p>
          <a:p>
            <a:pPr marL="0" marR="0">
              <a:spcBef>
                <a:spcPts val="0"/>
              </a:spcBef>
              <a:spcAft>
                <a:spcPts val="0"/>
              </a:spcAft>
            </a:pPr>
            <a:endParaRPr lang="en-US" sz="1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1109550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342900" y="247649"/>
            <a:ext cx="9045633" cy="429145"/>
          </a:xfrm>
        </p:spPr>
        <p:txBody>
          <a:bodyPr/>
          <a:lstStyle/>
          <a:p>
            <a:pPr marL="0" marR="91440" lvl="0" indent="0" rtl="0" eaLnBrk="1" fontAlgn="auto" latinLnBrk="0" hangingPunct="1">
              <a:lnSpc>
                <a:spcPct val="100000"/>
              </a:lnSpc>
              <a:spcBef>
                <a:spcPts val="0"/>
              </a:spcBef>
              <a:spcAft>
                <a:spcPts val="0"/>
              </a:spcAft>
              <a:buClrTx/>
              <a:buSzTx/>
              <a:buFontTx/>
              <a:buNone/>
            </a:pPr>
            <a:r>
              <a:rPr lang="en-US" sz="2800" b="1">
                <a:solidFill>
                  <a:schemeClr val="bg1"/>
                </a:solidFill>
                <a:effectLst/>
                <a:latin typeface="+mn-lt"/>
                <a:ea typeface="Yu Mincho"/>
                <a:cs typeface="Arial"/>
              </a:rPr>
              <a:t>Goods Movement Zero-Emission Infrastructure – </a:t>
            </a:r>
            <a:br>
              <a:rPr lang="en-US" sz="2800" b="1">
                <a:solidFill>
                  <a:schemeClr val="bg1"/>
                </a:solidFill>
                <a:effectLst/>
                <a:latin typeface="+mn-lt"/>
                <a:ea typeface="Yu Mincho"/>
                <a:cs typeface="Arial"/>
              </a:rPr>
            </a:br>
            <a:r>
              <a:rPr lang="en-US" sz="2800" b="1">
                <a:solidFill>
                  <a:schemeClr val="bg1"/>
                </a:solidFill>
                <a:effectLst/>
                <a:latin typeface="+mn-lt"/>
                <a:ea typeface="Yu Mincho"/>
                <a:cs typeface="Arial"/>
              </a:rPr>
              <a:t>MSRC Request for Information</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48</a:t>
            </a:fld>
            <a:endParaRPr lang="en-US"/>
          </a:p>
        </p:txBody>
      </p:sp>
      <p:sp>
        <p:nvSpPr>
          <p:cNvPr id="5" name="TextBox 4">
            <a:extLst>
              <a:ext uri="{FF2B5EF4-FFF2-40B4-BE49-F238E27FC236}">
                <a16:creationId xmlns:a16="http://schemas.microsoft.com/office/drawing/2014/main" id="{3F5F28AD-4887-F09D-57A8-C4C7AB0FDC03}"/>
              </a:ext>
            </a:extLst>
          </p:cNvPr>
          <p:cNvSpPr txBox="1"/>
          <p:nvPr/>
        </p:nvSpPr>
        <p:spPr>
          <a:xfrm>
            <a:off x="335424" y="1163786"/>
            <a:ext cx="11521151" cy="5078313"/>
          </a:xfrm>
          <a:prstGeom prst="rect">
            <a:avLst/>
          </a:prstGeom>
          <a:noFill/>
        </p:spPr>
        <p:txBody>
          <a:bodyPr wrap="square" rtlCol="0">
            <a:spAutoFit/>
          </a:bodyPr>
          <a:lstStyle/>
          <a:p>
            <a:r>
              <a:rPr lang="en-US" b="1">
                <a:solidFill>
                  <a:schemeClr val="tx2"/>
                </a:solidFill>
              </a:rPr>
              <a:t>Who Should Respond?</a:t>
            </a:r>
          </a:p>
          <a:p>
            <a:pPr marL="285750" marR="0" indent="-285750">
              <a:spcBef>
                <a:spcPts val="0"/>
              </a:spcBef>
              <a:spcAft>
                <a:spcPts val="0"/>
              </a:spcAft>
              <a:buFont typeface="Calibri" panose="020F0502020204030204" pitchFamily="34" charset="0"/>
              <a:buChar char="&gt;"/>
            </a:pPr>
            <a:r>
              <a:rPr lang="en-US" sz="1800">
                <a:effectLst/>
                <a:latin typeface="Calibri   "/>
                <a:ea typeface="Times New Roman" panose="02020603050405020304" pitchFamily="18" charset="0"/>
              </a:rPr>
              <a:t>All parties who have a stake in the transition of goods movement trucks to zero-emissions should consider submitting an Information Package under this RFI. </a:t>
            </a:r>
            <a:endParaRPr lang="en-US">
              <a:latin typeface="Calibri   "/>
              <a:ea typeface="Times New Roman" panose="02020603050405020304" pitchFamily="18" charset="0"/>
            </a:endParaRPr>
          </a:p>
          <a:p>
            <a:pPr marL="285750" indent="-285750">
              <a:buFont typeface="Calibri" panose="020F0502020204030204" pitchFamily="34" charset="0"/>
              <a:buChar char="&gt;"/>
            </a:pPr>
            <a:endParaRPr lang="en-US" b="1">
              <a:solidFill>
                <a:schemeClr val="tx2"/>
              </a:solidFill>
              <a:latin typeface="Calibri   "/>
            </a:endParaRPr>
          </a:p>
          <a:p>
            <a:pPr marL="285750" indent="-285750">
              <a:buFont typeface="Calibri" panose="020F0502020204030204" pitchFamily="34" charset="0"/>
              <a:buChar char="&gt;"/>
            </a:pPr>
            <a:r>
              <a:rPr lang="en-US" sz="1800">
                <a:effectLst/>
                <a:latin typeface="Calibri   "/>
                <a:ea typeface="Times New Roman" panose="02020603050405020304" pitchFamily="18" charset="0"/>
              </a:rPr>
              <a:t>Property owners interested in working with the MSRC to build hydrogen fuel cell and/or battery electric truck EVSE infrastructure on their property. </a:t>
            </a:r>
          </a:p>
          <a:p>
            <a:endParaRPr lang="en-US" b="1">
              <a:solidFill>
                <a:schemeClr val="tx2"/>
              </a:solidFill>
            </a:endParaRPr>
          </a:p>
          <a:p>
            <a:r>
              <a:rPr lang="en-US" b="1">
                <a:solidFill>
                  <a:schemeClr val="tx2"/>
                </a:solidFill>
              </a:rPr>
              <a:t>How to Respond?</a:t>
            </a:r>
            <a:endParaRPr lang="en-US" sz="1800">
              <a:effectLst/>
              <a:latin typeface="Calibri Light" panose="020F0302020204030204" pitchFamily="34" charset="0"/>
              <a:ea typeface="Times New Roman" panose="02020603050405020304" pitchFamily="18" charset="0"/>
            </a:endParaRPr>
          </a:p>
          <a:p>
            <a:pPr marL="285750" indent="-285750">
              <a:buFont typeface="Calibri" panose="020F0502020204030204" pitchFamily="34" charset="0"/>
              <a:buChar char="&gt;"/>
            </a:pPr>
            <a:r>
              <a:rPr lang="en-US">
                <a:latin typeface="Calibri   "/>
              </a:rPr>
              <a:t>Interested parties are asked to submit an Information Package that identifies the respondent’s potential role and available resources to partner with the MSRC to develop zero-emission infrastructure, with a goal to have infrastructure available for use by 2026.</a:t>
            </a:r>
          </a:p>
          <a:p>
            <a:pPr marL="285750" indent="-285750">
              <a:buFont typeface="Calibri" panose="020F0502020204030204" pitchFamily="34" charset="0"/>
              <a:buChar char="&gt;"/>
            </a:pPr>
            <a:r>
              <a:rPr lang="en-US">
                <a:latin typeface="Calibri   "/>
              </a:rPr>
              <a:t>Closes on November 30, 2022 </a:t>
            </a:r>
          </a:p>
          <a:p>
            <a:pPr marL="285750" indent="-285750">
              <a:buFont typeface="Calibri" panose="020F0502020204030204" pitchFamily="34" charset="0"/>
              <a:buChar char="&gt;"/>
            </a:pPr>
            <a:r>
              <a:rPr lang="en-US">
                <a:latin typeface="Calibri   "/>
              </a:rPr>
              <a:t>Meeting materials includes the RFI.  </a:t>
            </a:r>
          </a:p>
          <a:p>
            <a:pPr marL="285750" indent="-285750">
              <a:buFont typeface="Calibri" panose="020F0502020204030204" pitchFamily="34" charset="0"/>
              <a:buChar char="&gt;"/>
            </a:pPr>
            <a:r>
              <a:rPr lang="en-US">
                <a:latin typeface="Calibri   "/>
              </a:rPr>
              <a:t>For additional information, see </a:t>
            </a:r>
            <a:r>
              <a:rPr lang="en-US">
                <a:latin typeface="Calibri   "/>
                <a:hlinkClick r:id="rId3"/>
              </a:rPr>
              <a:t>http://www.cleantransportationfunding.org/requests-for-proposal/2022/publicly-accessible-goods-movement-zero-emission-infrastructure-rfi</a:t>
            </a:r>
            <a:endParaRPr lang="en-US">
              <a:latin typeface="Calibri   "/>
            </a:endParaRPr>
          </a:p>
          <a:p>
            <a:pPr marL="285750" indent="-285750">
              <a:buFont typeface="Calibri" panose="020F0502020204030204" pitchFamily="34" charset="0"/>
              <a:buChar char="&gt;"/>
            </a:pPr>
            <a:endParaRPr lang="en-US">
              <a:latin typeface="Calibri   "/>
            </a:endParaRPr>
          </a:p>
          <a:p>
            <a:pPr marL="0" marR="0">
              <a:spcBef>
                <a:spcPts val="0"/>
              </a:spcBef>
              <a:spcAft>
                <a:spcPts val="0"/>
              </a:spcAft>
            </a:pPr>
            <a:endParaRPr lang="en-US" sz="1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14125633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1934613"/>
            <a:ext cx="12172405" cy="1061829"/>
          </a:xfrm>
          <a:prstGeom prst="rect">
            <a:avLst/>
          </a:prstGeom>
          <a:solidFill>
            <a:srgbClr val="00B4BD"/>
          </a:solidFill>
        </p:spPr>
        <p:txBody>
          <a:bodyPr wrap="square" lIns="91440" tIns="45720" rIns="91440" bIns="45720" rtlCol="0" anchor="t">
            <a:spAutoFit/>
          </a:bodyPr>
          <a:lstStyle/>
          <a:p>
            <a:pPr algn="ctr">
              <a:spcAft>
                <a:spcPts val="600"/>
              </a:spcAf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Discussion</a:t>
            </a:r>
            <a:endParaRPr lang="en-US" sz="1800" b="0" kern="1200">
              <a:solidFill>
                <a:schemeClr val="bg1"/>
              </a:solidFill>
              <a:effectLst/>
              <a:latin typeface="+mn-lt"/>
              <a:ea typeface="Yu Mincho"/>
              <a:cs typeface="Arial"/>
            </a:endParaRPr>
          </a:p>
          <a:p>
            <a:pPr marL="1941195" marR="91440" lvl="0" indent="-169545" algn="l" defTabSz="914400" rtl="0" eaLnBrk="1" fontAlgn="auto" latinLnBrk="0" hangingPunct="1">
              <a:lnSpc>
                <a:spcPct val="100000"/>
              </a:lnSpc>
              <a:spcBef>
                <a:spcPts val="0"/>
              </a:spcBef>
              <a:spcAft>
                <a:spcPts val="0"/>
              </a:spcAft>
              <a:buClrTx/>
              <a:buSzTx/>
              <a:buFontTx/>
              <a:buNone/>
              <a:tabLst/>
              <a:defRPr/>
            </a:pPr>
            <a:endParaRPr lang="en-US" sz="1800" b="1" i="0" kern="1200">
              <a:solidFill>
                <a:schemeClr val="bg1"/>
              </a:solidFill>
              <a:effectLst/>
              <a:latin typeface="+mn-lt"/>
              <a:ea typeface="Yu Mincho"/>
              <a:cs typeface="Arial"/>
            </a:endParaRPr>
          </a:p>
        </p:txBody>
      </p:sp>
    </p:spTree>
    <p:extLst>
      <p:ext uri="{BB962C8B-B14F-4D97-AF65-F5344CB8AC3E}">
        <p14:creationId xmlns:p14="http://schemas.microsoft.com/office/powerpoint/2010/main" val="2938002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690044258"/>
              </p:ext>
            </p:extLst>
          </p:nvPr>
        </p:nvGraphicFramePr>
        <p:xfrm>
          <a:off x="249639" y="1119816"/>
          <a:ext cx="6194704" cy="4632960"/>
        </p:xfrm>
        <a:graphic>
          <a:graphicData uri="http://schemas.openxmlformats.org/drawingml/2006/table">
            <a:tbl>
              <a:tblPr firstRow="1" firstCol="1" bandRow="1"/>
              <a:tblGrid>
                <a:gridCol w="1043229">
                  <a:extLst>
                    <a:ext uri="{9D8B030D-6E8A-4147-A177-3AD203B41FA5}">
                      <a16:colId xmlns:a16="http://schemas.microsoft.com/office/drawing/2014/main" val="984520195"/>
                    </a:ext>
                  </a:extLst>
                </a:gridCol>
                <a:gridCol w="5151475">
                  <a:extLst>
                    <a:ext uri="{9D8B030D-6E8A-4147-A177-3AD203B41FA5}">
                      <a16:colId xmlns:a16="http://schemas.microsoft.com/office/drawing/2014/main" val="2901526785"/>
                    </a:ext>
                  </a:extLst>
                </a:gridCol>
              </a:tblGrid>
              <a:tr h="1071305">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 </a:t>
                      </a:r>
                      <a:r>
                        <a:rPr lang="en-US" sz="1600" kern="1200">
                          <a:solidFill>
                            <a:schemeClr val="tx1"/>
                          </a:solidFill>
                          <a:effectLst/>
                          <a:latin typeface="+mn-lt"/>
                          <a:ea typeface="Yu Mincho"/>
                          <a:cs typeface="Arial"/>
                        </a:rPr>
                        <a:t>(10 minutes)</a:t>
                      </a:r>
                      <a:endParaRPr lang="en-US" sz="1600">
                        <a:effectLst/>
                        <a:latin typeface="Calibri"/>
                        <a:ea typeface="Yu Mincho"/>
                        <a:cs typeface="Times New Roman"/>
                      </a:endParaRPr>
                    </a:p>
                    <a:p>
                      <a:pPr marL="0" indent="0">
                        <a:lnSpc>
                          <a:spcPct val="100000"/>
                        </a:lnSpc>
                        <a:spcBef>
                          <a:spcPts val="0"/>
                        </a:spcBef>
                        <a:buNone/>
                      </a:pPr>
                      <a:endParaRPr lang="en-US" sz="1600">
                        <a:effectLst/>
                        <a:latin typeface="Calibri"/>
                        <a:ea typeface="Yu Mincho"/>
                        <a:cs typeface="Times New Roman"/>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1190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b="1">
                          <a:effectLst/>
                          <a:latin typeface="Calibri"/>
                          <a:ea typeface="Yu Mincho"/>
                          <a:cs typeface="Arial"/>
                        </a:rPr>
                        <a:t>1:15pm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r>
                        <a:rPr lang="es-US" sz="1600" b="1">
                          <a:effectLst/>
                          <a:latin typeface="Calibri"/>
                          <a:ea typeface="Yu Mincho"/>
                          <a:cs typeface="Arial"/>
                        </a:rPr>
                        <a:t>1:45pm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pPr marL="0" marR="91440" lvl="0" indent="0" algn="l" rtl="0" eaLnBrk="1" fontAlgn="auto" latinLnBrk="0" hangingPunct="1">
                        <a:lnSpc>
                          <a:spcPct val="100000"/>
                        </a:lnSpc>
                        <a:spcBef>
                          <a:spcPts val="0"/>
                        </a:spcBef>
                        <a:spcAft>
                          <a:spcPts val="0"/>
                        </a:spcAft>
                        <a:buClrTx/>
                        <a:buSzTx/>
                        <a:buFontTx/>
                        <a:buNone/>
                      </a:pPr>
                      <a:r>
                        <a:rPr lang="en-US" sz="1600" b="1">
                          <a:effectLst/>
                          <a:latin typeface="+mn-lt"/>
                          <a:ea typeface="Yu Mincho"/>
                          <a:cs typeface="Times New Roman"/>
                        </a:rPr>
                        <a:t>Agenda Item #2: ZET Program Framework and Principles </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600" kern="1200">
                          <a:solidFill>
                            <a:schemeClr val="tx1"/>
                          </a:solidFill>
                          <a:effectLst/>
                          <a:latin typeface="+mn-lt"/>
                          <a:ea typeface="Yu Mincho"/>
                          <a:cs typeface="Arial"/>
                        </a:rPr>
                        <a:t>Process Overview (5 minutes)</a:t>
                      </a:r>
                    </a:p>
                    <a:p>
                      <a:pPr marL="400050" marR="91440" lvl="0" indent="-231775" algn="l" rtl="0" eaLnBrk="1" fontAlgn="auto" latinLnBrk="0" hangingPunct="1">
                        <a:lnSpc>
                          <a:spcPct val="100000"/>
                        </a:lnSpc>
                        <a:spcBef>
                          <a:spcPts val="0"/>
                        </a:spcBef>
                        <a:spcAft>
                          <a:spcPts val="0"/>
                        </a:spcAft>
                        <a:buClrTx/>
                        <a:buSzTx/>
                        <a:buFontTx/>
                        <a:buAutoNum type="romanLcPeriod"/>
                      </a:pPr>
                      <a:r>
                        <a:rPr lang="en-US" sz="1600" kern="1200">
                          <a:solidFill>
                            <a:schemeClr val="tx1"/>
                          </a:solidFill>
                          <a:effectLst/>
                          <a:latin typeface="+mn-lt"/>
                          <a:ea typeface="Yu Mincho"/>
                          <a:cs typeface="Arial"/>
                        </a:rPr>
                        <a:t>Principles:  Presentation and Discussion (10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600" kern="1200">
                          <a:solidFill>
                            <a:schemeClr val="tx1"/>
                          </a:solidFill>
                          <a:effectLst/>
                          <a:latin typeface="+mn-lt"/>
                          <a:ea typeface="Yu Mincho"/>
                          <a:cs typeface="Arial"/>
                        </a:rPr>
                        <a:t>Equity Considerations (10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600" b="1" kern="1200">
                          <a:solidFill>
                            <a:schemeClr val="tx2"/>
                          </a:solidFill>
                          <a:effectLst/>
                          <a:latin typeface="+mn-lt"/>
                          <a:ea typeface="Yu Mincho"/>
                          <a:cs typeface="Arial"/>
                        </a:rPr>
                        <a:t>Vote </a:t>
                      </a:r>
                      <a:r>
                        <a:rPr lang="en-US" sz="1600" kern="1200">
                          <a:solidFill>
                            <a:schemeClr val="tx1"/>
                          </a:solidFill>
                          <a:effectLst/>
                          <a:latin typeface="+mn-lt"/>
                          <a:ea typeface="Yu Mincho"/>
                          <a:cs typeface="Arial"/>
                        </a:rPr>
                        <a:t>(5 minutes)</a:t>
                      </a:r>
                    </a:p>
                    <a:p>
                      <a:pPr marL="0" marR="91440" lvl="0" indent="0" algn="l" defTabSz="914400" rtl="0" eaLnBrk="1" fontAlgn="auto" latinLnBrk="0" hangingPunct="1">
                        <a:lnSpc>
                          <a:spcPct val="100000"/>
                        </a:lnSpc>
                        <a:spcBef>
                          <a:spcPts val="0"/>
                        </a:spcBef>
                        <a:spcAft>
                          <a:spcPts val="0"/>
                        </a:spcAft>
                        <a:buClrTx/>
                        <a:buSzTx/>
                        <a:buFontTx/>
                        <a:buNone/>
                        <a:tabLst/>
                        <a:defRPr/>
                      </a:pPr>
                      <a:endParaRPr lang="en-US" sz="1600" kern="1200">
                        <a:solidFill>
                          <a:schemeClr val="tx1"/>
                        </a:solidFill>
                        <a:effectLst/>
                        <a:latin typeface="+mn-lt"/>
                        <a:ea typeface="Yu Mincho"/>
                        <a:cs typeface="Arial"/>
                      </a:endParaRPr>
                    </a:p>
                    <a:p>
                      <a:pPr marL="0" marR="91440" lvl="0" indent="0" algn="l"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Times New Roman"/>
                        </a:rPr>
                        <a:t>Agenda Item #3:  Multimodal Strategies, Projects &amp; Programs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600" kern="1200">
                          <a:solidFill>
                            <a:schemeClr val="tx1"/>
                          </a:solidFill>
                          <a:effectLst/>
                          <a:latin typeface="+mn-lt"/>
                          <a:ea typeface="Yu Mincho"/>
                          <a:cs typeface="Arial"/>
                        </a:rPr>
                        <a:t>Overview (5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pPr>
                      <a:r>
                        <a:rPr lang="en-US" sz="1600" kern="1200">
                          <a:solidFill>
                            <a:schemeClr val="tx1"/>
                          </a:solidFill>
                          <a:effectLst/>
                          <a:latin typeface="+mn-lt"/>
                          <a:ea typeface="Yu Mincho"/>
                          <a:cs typeface="Arial"/>
                        </a:rPr>
                        <a:t>MSPP Clean Transportation Examples (10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600" kern="1200">
                          <a:solidFill>
                            <a:schemeClr val="tx1"/>
                          </a:solidFill>
                          <a:effectLst/>
                          <a:latin typeface="+mn-lt"/>
                          <a:ea typeface="Yu Mincho"/>
                          <a:cs typeface="Arial"/>
                        </a:rPr>
                        <a:t>Discussion (5 minutes)</a:t>
                      </a:r>
                    </a:p>
                    <a:p>
                      <a:pPr marL="0" marR="91440" lvl="1"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tx1"/>
                        </a:solidFill>
                        <a:effectLst/>
                        <a:latin typeface="+mn-lt"/>
                        <a:ea typeface="Yu Mincho"/>
                        <a:cs typeface="Arial"/>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3538958925"/>
              </p:ext>
            </p:extLst>
          </p:nvPr>
        </p:nvGraphicFramePr>
        <p:xfrm>
          <a:off x="6589383" y="1119816"/>
          <a:ext cx="5602617" cy="4145280"/>
        </p:xfrm>
        <a:graphic>
          <a:graphicData uri="http://schemas.openxmlformats.org/drawingml/2006/table">
            <a:tbl>
              <a:tblPr firstRow="1" firstCol="1" bandRow="1"/>
              <a:tblGrid>
                <a:gridCol w="731659">
                  <a:extLst>
                    <a:ext uri="{9D8B030D-6E8A-4147-A177-3AD203B41FA5}">
                      <a16:colId xmlns:a16="http://schemas.microsoft.com/office/drawing/2014/main" val="4270607320"/>
                    </a:ext>
                  </a:extLst>
                </a:gridCol>
                <a:gridCol w="4870958">
                  <a:extLst>
                    <a:ext uri="{9D8B030D-6E8A-4147-A177-3AD203B41FA5}">
                      <a16:colId xmlns:a16="http://schemas.microsoft.com/office/drawing/2014/main" val="1438370606"/>
                    </a:ext>
                  </a:extLst>
                </a:gridCol>
              </a:tblGrid>
              <a:tr h="569058">
                <a:tc>
                  <a:txBody>
                    <a:bodyPr/>
                    <a:lstStyle/>
                    <a:p>
                      <a:pPr marL="0" marR="0">
                        <a:spcBef>
                          <a:spcPts val="0"/>
                        </a:spcBef>
                        <a:spcAft>
                          <a:spcPts val="0"/>
                        </a:spcAft>
                      </a:pPr>
                      <a:r>
                        <a:rPr lang="en-US" sz="1600" b="1">
                          <a:effectLst/>
                          <a:latin typeface="Calibri"/>
                          <a:ea typeface="Yu Mincho"/>
                          <a:cs typeface="Arial"/>
                        </a:rPr>
                        <a:t>2:05pm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txBody>
                  <a:tcPr marL="42098" marR="42098" marT="0" marB="0">
                    <a:lnL>
                      <a:noFill/>
                    </a:lnL>
                    <a:lnR>
                      <a:noFill/>
                    </a:lnR>
                    <a:lnT>
                      <a:noFill/>
                    </a:lnT>
                    <a:lnB>
                      <a:noFill/>
                    </a:lnB>
                  </a:tcPr>
                </a:tc>
                <a:tc>
                  <a:txBody>
                    <a:bodyPr/>
                    <a:lstStyle/>
                    <a:p>
                      <a:pPr marL="0" marR="91440" lvl="0" indent="0" algn="l"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Agenda Item #4: Federal Transportation Legislation – Inflation Reduction Act</a:t>
                      </a:r>
                    </a:p>
                    <a:p>
                      <a:pPr marL="0" marR="91440" lvl="0" indent="0" algn="l" rtl="0" eaLnBrk="1" fontAlgn="auto" latinLnBrk="0" hangingPunct="1">
                        <a:lnSpc>
                          <a:spcPct val="100000"/>
                        </a:lnSpc>
                        <a:spcBef>
                          <a:spcPts val="0"/>
                        </a:spcBef>
                        <a:spcAft>
                          <a:spcPts val="0"/>
                        </a:spcAft>
                        <a:buClrTx/>
                        <a:buSzTx/>
                        <a:buFontTx/>
                        <a:buNone/>
                      </a:pPr>
                      <a:r>
                        <a:rPr lang="en-US" sz="1600" b="0" i="1" kern="1200">
                          <a:solidFill>
                            <a:schemeClr val="tx1"/>
                          </a:solidFill>
                          <a:effectLst/>
                          <a:latin typeface="+mn-lt"/>
                          <a:ea typeface="Yu Mincho"/>
                          <a:cs typeface="Arial"/>
                        </a:rPr>
                        <a:t>Report by Raffi </a:t>
                      </a:r>
                      <a:r>
                        <a:rPr lang="en-US" sz="1600" b="0" i="1" kern="1200" err="1">
                          <a:solidFill>
                            <a:schemeClr val="tx1"/>
                          </a:solidFill>
                          <a:effectLst/>
                          <a:latin typeface="+mn-lt"/>
                          <a:ea typeface="Yu Mincho"/>
                          <a:cs typeface="Arial"/>
                        </a:rPr>
                        <a:t>Hamparian</a:t>
                      </a:r>
                      <a:r>
                        <a:rPr lang="en-US" sz="1600" b="0" i="1" kern="1200">
                          <a:solidFill>
                            <a:schemeClr val="tx1"/>
                          </a:solidFill>
                          <a:effectLst/>
                          <a:latin typeface="+mn-lt"/>
                          <a:ea typeface="Yu Mincho"/>
                          <a:cs typeface="Arial"/>
                        </a:rPr>
                        <a:t>, Senior Director of Federal Affairs / Government Relations, LA Metro </a:t>
                      </a:r>
                      <a:r>
                        <a:rPr lang="en-US" sz="1600" b="0" kern="1200">
                          <a:solidFill>
                            <a:schemeClr val="tx1"/>
                          </a:solidFill>
                          <a:effectLst/>
                          <a:latin typeface="+mn-lt"/>
                          <a:ea typeface="Yu Mincho"/>
                          <a:cs typeface="Arial"/>
                        </a:rPr>
                        <a:t>(10 minutes)</a:t>
                      </a: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mn-lt"/>
                          <a:ea typeface="Yu Mincho"/>
                          <a:cs typeface="Arial"/>
                        </a:rPr>
                        <a:t>Question and Answer (5 minutes)</a:t>
                      </a:r>
                    </a:p>
                    <a:p>
                      <a:pPr marL="0" marR="91440" lvl="0" indent="0" algn="l" defTabSz="914400" rtl="0" eaLnBrk="1" fontAlgn="auto" latinLnBrk="0" hangingPunct="1">
                        <a:lnSpc>
                          <a:spcPct val="100000"/>
                        </a:lnSpc>
                        <a:spcBef>
                          <a:spcPts val="0"/>
                        </a:spcBef>
                        <a:spcAft>
                          <a:spcPts val="0"/>
                        </a:spcAft>
                        <a:buClrTx/>
                        <a:buSzTx/>
                        <a:buFontTx/>
                        <a:buNone/>
                      </a:pPr>
                      <a:endParaRPr lang="en-US" sz="1600" b="1" kern="1200">
                        <a:solidFill>
                          <a:schemeClr val="tx1"/>
                        </a:solidFill>
                        <a:effectLst/>
                        <a:latin typeface="+mn-lt"/>
                        <a:ea typeface="Yu Mincho"/>
                        <a:cs typeface="Arial"/>
                      </a:endParaRPr>
                    </a:p>
                  </a:txBody>
                  <a:tcPr marL="42098" marR="42098" marT="0" marB="0">
                    <a:lnL>
                      <a:noFill/>
                    </a:lnL>
                    <a:lnR>
                      <a:noFill/>
                    </a:lnR>
                    <a:lnT>
                      <a:noFill/>
                    </a:lnT>
                    <a:lnB>
                      <a:noFill/>
                    </a:lnB>
                  </a:tcPr>
                </a:tc>
                <a:extLst>
                  <a:ext uri="{0D108BD9-81ED-4DB2-BD59-A6C34878D82A}">
                    <a16:rowId xmlns:a16="http://schemas.microsoft.com/office/drawing/2014/main" val="1774726565"/>
                  </a:ext>
                </a:extLst>
              </a:tr>
              <a:tr h="1449466">
                <a:tc>
                  <a:txBody>
                    <a:bodyPr/>
                    <a:lstStyle/>
                    <a:p>
                      <a:pPr marL="0" marR="0">
                        <a:spcBef>
                          <a:spcPts val="0"/>
                        </a:spcBef>
                        <a:spcAft>
                          <a:spcPts val="0"/>
                        </a:spcAft>
                      </a:pPr>
                      <a:r>
                        <a:rPr lang="en-US" sz="1600" b="1">
                          <a:solidFill>
                            <a:schemeClr val="tx1"/>
                          </a:solidFill>
                          <a:effectLst/>
                          <a:latin typeface="Calibri"/>
                          <a:ea typeface="Yu Mincho"/>
                          <a:cs typeface="Arial"/>
                        </a:rPr>
                        <a:t>2:20pm</a:t>
                      </a: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r>
                        <a:rPr lang="en-US" sz="1600" b="1">
                          <a:solidFill>
                            <a:schemeClr val="tx1"/>
                          </a:solidFill>
                          <a:effectLst/>
                          <a:latin typeface="Calibri"/>
                          <a:ea typeface="Yu Mincho"/>
                          <a:cs typeface="Arial"/>
                        </a:rPr>
                        <a:t>2:30pm</a:t>
                      </a: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endParaRPr lang="en-US" sz="1600" b="1">
                        <a:solidFill>
                          <a:schemeClr val="tx1"/>
                        </a:solidFill>
                        <a:effectLst/>
                        <a:latin typeface="Calibri"/>
                        <a:ea typeface="Yu Mincho"/>
                        <a:cs typeface="Arial"/>
                      </a:endParaRPr>
                    </a:p>
                    <a:p>
                      <a:pPr marL="0" marR="0" lvl="0">
                        <a:spcBef>
                          <a:spcPts val="0"/>
                        </a:spcBef>
                        <a:spcAft>
                          <a:spcPts val="0"/>
                        </a:spcAft>
                        <a:buNone/>
                      </a:pPr>
                      <a:endParaRPr lang="en-US" sz="1600" b="1">
                        <a:solidFill>
                          <a:schemeClr val="tx1"/>
                        </a:solidFill>
                        <a:effectLst/>
                        <a:latin typeface="Calibri"/>
                        <a:ea typeface="Yu Mincho"/>
                        <a:cs typeface="Arial"/>
                      </a:endParaRPr>
                    </a:p>
                  </a:txBody>
                  <a:tcPr marL="42098" marR="42098" marT="0" marB="0">
                    <a:lnL>
                      <a:noFill/>
                    </a:lnL>
                    <a:lnR>
                      <a:noFill/>
                    </a:lnR>
                    <a:lnT>
                      <a:noFill/>
                    </a:lnT>
                    <a:lnB>
                      <a:noFill/>
                    </a:lnB>
                  </a:tcPr>
                </a:tc>
                <a:tc>
                  <a:txBody>
                    <a:bodyPr/>
                    <a:lstStyle/>
                    <a:p>
                      <a:pPr marL="0" marR="91440" lvl="0" indent="0" algn="l" rtl="0" eaLnBrk="1" fontAlgn="auto" latinLnBrk="0" hangingPunct="1">
                        <a:lnSpc>
                          <a:spcPct val="100000"/>
                        </a:lnSpc>
                        <a:spcBef>
                          <a:spcPts val="0"/>
                        </a:spcBef>
                        <a:spcAft>
                          <a:spcPts val="0"/>
                        </a:spcAft>
                        <a:buClrTx/>
                        <a:buSzTx/>
                        <a:buFontTx/>
                        <a:buNone/>
                      </a:pPr>
                      <a:r>
                        <a:rPr lang="en-US" sz="1600" b="1">
                          <a:effectLst/>
                          <a:latin typeface="+mn-lt"/>
                          <a:ea typeface="Yu Mincho"/>
                          <a:cs typeface="Arial"/>
                        </a:rPr>
                        <a:t>Agenda Item #5: </a:t>
                      </a:r>
                      <a:r>
                        <a:rPr lang="en-US" sz="1600" b="1">
                          <a:solidFill>
                            <a:schemeClr val="tx1"/>
                          </a:solidFill>
                          <a:effectLst/>
                          <a:latin typeface="+mn-lt"/>
                          <a:ea typeface="Yu Mincho"/>
                          <a:cs typeface="Arial"/>
                        </a:rPr>
                        <a:t>Goods Movement Zero-Emission Infrastructure – MSRC Request for Information</a:t>
                      </a:r>
                    </a:p>
                    <a:p>
                      <a:pPr marL="0" marR="91440" lvl="0" indent="0" algn="l" rtl="0" eaLnBrk="1" fontAlgn="auto" latinLnBrk="0" hangingPunct="1">
                        <a:lnSpc>
                          <a:spcPct val="100000"/>
                        </a:lnSpc>
                        <a:spcBef>
                          <a:spcPts val="0"/>
                        </a:spcBef>
                        <a:spcAft>
                          <a:spcPts val="0"/>
                        </a:spcAft>
                        <a:buClrTx/>
                        <a:buSzTx/>
                        <a:buFontTx/>
                        <a:buNone/>
                      </a:pPr>
                      <a:r>
                        <a:rPr lang="en-US" sz="1600" b="0" i="1" kern="1200">
                          <a:solidFill>
                            <a:schemeClr val="tx1"/>
                          </a:solidFill>
                          <a:effectLst/>
                          <a:latin typeface="+mn-lt"/>
                          <a:ea typeface="Yu Mincho"/>
                          <a:cs typeface="Arial"/>
                        </a:rPr>
                        <a:t>Report by Akiko Yamagami, Transportation Planning Manager, Goods Movement Planning, LA Metro                </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600" kern="1200">
                          <a:solidFill>
                            <a:schemeClr val="tx1"/>
                          </a:solidFill>
                          <a:effectLst/>
                          <a:latin typeface="+mn-lt"/>
                          <a:ea typeface="Yu Mincho"/>
                          <a:cs typeface="Arial"/>
                        </a:rPr>
                        <a:t>Overview (5 minutes)</a:t>
                      </a:r>
                    </a:p>
                    <a:p>
                      <a:pPr marL="400050" marR="91440" lvl="0" indent="-231775" algn="l" rtl="0" eaLnBrk="1" fontAlgn="auto" latinLnBrk="0" hangingPunct="1">
                        <a:lnSpc>
                          <a:spcPct val="100000"/>
                        </a:lnSpc>
                        <a:spcBef>
                          <a:spcPts val="0"/>
                        </a:spcBef>
                        <a:spcAft>
                          <a:spcPts val="0"/>
                        </a:spcAft>
                        <a:buClrTx/>
                        <a:buSzTx/>
                        <a:buFontTx/>
                        <a:buAutoNum type="romanLcPeriod"/>
                      </a:pPr>
                      <a:r>
                        <a:rPr lang="en-US" sz="1600" kern="1200">
                          <a:solidFill>
                            <a:schemeClr val="tx1"/>
                          </a:solidFill>
                          <a:effectLst/>
                          <a:latin typeface="+mn-lt"/>
                          <a:ea typeface="Yu Mincho"/>
                          <a:cs typeface="Arial"/>
                        </a:rPr>
                        <a:t>Discussion (5 minutes)</a:t>
                      </a:r>
                    </a:p>
                    <a:p>
                      <a:pPr marL="0" marR="91440" lvl="0" indent="0" algn="l" defTabSz="914400" rtl="0" eaLnBrk="1" fontAlgn="auto" latinLnBrk="0" hangingPunct="1">
                        <a:lnSpc>
                          <a:spcPct val="100000"/>
                        </a:lnSpc>
                        <a:spcBef>
                          <a:spcPts val="0"/>
                        </a:spcBef>
                        <a:spcAft>
                          <a:spcPts val="0"/>
                        </a:spcAft>
                        <a:buClrTx/>
                        <a:buSzTx/>
                        <a:buFontTx/>
                        <a:buNone/>
                      </a:pPr>
                      <a:endParaRPr lang="en-US" sz="1600" b="1" kern="1200">
                        <a:solidFill>
                          <a:schemeClr val="tx1"/>
                        </a:solidFill>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Closing Remarks and Upcoming Meetings</a:t>
                      </a: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p>
                      <a:pPr marL="0" marR="0" lvl="0" indent="0" algn="l" rtl="0" eaLnBrk="1" fontAlgn="auto" latinLnBrk="0" hangingPunct="1">
                        <a:lnSpc>
                          <a:spcPct val="100000"/>
                        </a:lnSpc>
                        <a:spcBef>
                          <a:spcPts val="0"/>
                        </a:spcBef>
                        <a:spcAft>
                          <a:spcPts val="0"/>
                        </a:spcAft>
                        <a:buClrTx/>
                        <a:buSzTx/>
                        <a:buNone/>
                      </a:pPr>
                      <a:endParaRPr lang="en-US" sz="1600" b="1" kern="1200">
                        <a:solidFill>
                          <a:schemeClr val="tx1"/>
                        </a:solidFill>
                        <a:effectLst/>
                        <a:latin typeface="+mn-lt"/>
                        <a:ea typeface="Calibri" panose="020F0502020204030204" pitchFamily="34" charset="0"/>
                        <a:cs typeface="Arial"/>
                      </a:endParaRP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1089550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Closing Remarks and Next Steps</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41017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B927A-DE87-5EF8-B9CB-B8A9452AAB88}"/>
              </a:ext>
            </a:extLst>
          </p:cNvPr>
          <p:cNvSpPr>
            <a:spLocks noGrp="1"/>
          </p:cNvSpPr>
          <p:nvPr>
            <p:ph type="title"/>
          </p:nvPr>
        </p:nvSpPr>
        <p:spPr/>
        <p:txBody>
          <a:bodyPr/>
          <a:lstStyle/>
          <a:p>
            <a:r>
              <a:rPr lang="en-US"/>
              <a:t>710 Task Force Information Hub</a:t>
            </a:r>
          </a:p>
        </p:txBody>
      </p:sp>
      <p:sp>
        <p:nvSpPr>
          <p:cNvPr id="3" name="Slide Number Placeholder 2">
            <a:extLst>
              <a:ext uri="{FF2B5EF4-FFF2-40B4-BE49-F238E27FC236}">
                <a16:creationId xmlns:a16="http://schemas.microsoft.com/office/drawing/2014/main" id="{BD08FC56-2A31-87EB-32D9-10D97969F3CE}"/>
              </a:ext>
            </a:extLst>
          </p:cNvPr>
          <p:cNvSpPr>
            <a:spLocks noGrp="1"/>
          </p:cNvSpPr>
          <p:nvPr>
            <p:ph type="sldNum" sz="quarter" idx="10"/>
          </p:nvPr>
        </p:nvSpPr>
        <p:spPr/>
        <p:txBody>
          <a:bodyPr/>
          <a:lstStyle/>
          <a:p>
            <a:fld id="{2429C633-AF9B-9840-B7F1-7587910FEF71}" type="slidenum">
              <a:rPr lang="en-US" smtClean="0"/>
              <a:pPr/>
              <a:t>51</a:t>
            </a:fld>
            <a:endParaRPr lang="en-US"/>
          </a:p>
        </p:txBody>
      </p:sp>
      <p:sp>
        <p:nvSpPr>
          <p:cNvPr id="6" name="Content Placeholder 2">
            <a:extLst>
              <a:ext uri="{FF2B5EF4-FFF2-40B4-BE49-F238E27FC236}">
                <a16:creationId xmlns:a16="http://schemas.microsoft.com/office/drawing/2014/main" id="{EB16E917-5D22-10D8-0774-5C967C8B2ABC}"/>
              </a:ext>
            </a:extLst>
          </p:cNvPr>
          <p:cNvSpPr txBox="1">
            <a:spLocks/>
          </p:cNvSpPr>
          <p:nvPr/>
        </p:nvSpPr>
        <p:spPr>
          <a:xfrm>
            <a:off x="380840" y="1710771"/>
            <a:ext cx="2815277" cy="4608217"/>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Calibri" panose="020F0502020204030204" pitchFamily="34" charset="0"/>
              <a:buChar char="&gt;"/>
              <a:defRPr/>
            </a:pPr>
            <a:r>
              <a:rPr lang="en-US" sz="2000">
                <a:solidFill>
                  <a:srgbClr val="000000"/>
                </a:solidFill>
                <a:latin typeface="Calibri" panose="020F0502020204030204"/>
              </a:rPr>
              <a:t>Extension of the current Metro.net website</a:t>
            </a:r>
            <a:endParaRPr lang="en-US" sz="2000">
              <a:latin typeface="Calibri" panose="020F0502020204030204"/>
              <a:cs typeface="Calibri"/>
            </a:endParaRPr>
          </a:p>
          <a:p>
            <a:pPr>
              <a:lnSpc>
                <a:spcPct val="100000"/>
              </a:lnSpc>
              <a:spcBef>
                <a:spcPts val="600"/>
              </a:spcBef>
              <a:buFont typeface="Calibri" panose="020F0502020204030204" pitchFamily="34" charset="0"/>
              <a:buChar char="&gt;"/>
              <a:defRPr/>
            </a:pPr>
            <a:r>
              <a:rPr lang="en-US" sz="2000">
                <a:ea typeface="+mn-lt"/>
                <a:cs typeface="+mn-lt"/>
              </a:rPr>
              <a:t>User-friendly site for additional content</a:t>
            </a:r>
          </a:p>
          <a:p>
            <a:pPr>
              <a:lnSpc>
                <a:spcPct val="100000"/>
              </a:lnSpc>
              <a:spcBef>
                <a:spcPts val="600"/>
              </a:spcBef>
              <a:buFont typeface="Calibri" panose="020F0502020204030204" pitchFamily="34" charset="0"/>
              <a:buChar char="&gt;"/>
              <a:defRPr/>
            </a:pPr>
            <a:r>
              <a:rPr lang="en-US" sz="2000">
                <a:ea typeface="+mn-lt"/>
                <a:cs typeface="+mn-lt"/>
              </a:rPr>
              <a:t>Graphics, meeting materials, calendar of meetings, maps, future surveys, and interactive tools</a:t>
            </a:r>
            <a:endParaRPr lang="en-US" sz="2000">
              <a:solidFill>
                <a:srgbClr val="000000"/>
              </a:solidFill>
              <a:latin typeface="Calibri" panose="020F0502020204030204"/>
              <a:cs typeface="Calibri"/>
            </a:endParaRPr>
          </a:p>
          <a:p>
            <a:pPr>
              <a:lnSpc>
                <a:spcPct val="100000"/>
              </a:lnSpc>
              <a:spcBef>
                <a:spcPts val="600"/>
              </a:spcBef>
              <a:buFont typeface="Calibri" panose="020F0502020204030204" pitchFamily="34" charset="0"/>
              <a:buChar char="&gt;"/>
              <a:defRPr/>
            </a:pPr>
            <a:endParaRPr lang="en-US" sz="2200">
              <a:solidFill>
                <a:srgbClr val="000000"/>
              </a:solidFill>
              <a:latin typeface="Calibri" panose="020F0502020204030204"/>
              <a:cs typeface="Calibri"/>
            </a:endParaRPr>
          </a:p>
          <a:p>
            <a:pPr marL="285750" lvl="1">
              <a:lnSpc>
                <a:spcPct val="100000"/>
              </a:lnSpc>
              <a:spcBef>
                <a:spcPts val="600"/>
              </a:spcBef>
              <a:spcAft>
                <a:spcPts val="1000"/>
              </a:spcAft>
              <a:buFont typeface="Calibri" panose="020F0502020204030204" pitchFamily="34" charset="0"/>
              <a:buChar char="&gt;"/>
              <a:defRPr/>
            </a:pPr>
            <a:endParaRPr lang="en-US" sz="2200">
              <a:solidFill>
                <a:srgbClr val="000000"/>
              </a:solidFill>
              <a:latin typeface="Calibri" panose="020F0502020204030204"/>
              <a:cs typeface="Calibri"/>
            </a:endParaRPr>
          </a:p>
        </p:txBody>
      </p:sp>
      <p:pic>
        <p:nvPicPr>
          <p:cNvPr id="7" name="Picture 7" descr="Graphical user interface&#10;&#10;Description automatically generated">
            <a:extLst>
              <a:ext uri="{FF2B5EF4-FFF2-40B4-BE49-F238E27FC236}">
                <a16:creationId xmlns:a16="http://schemas.microsoft.com/office/drawing/2014/main" id="{45DB0EAA-31CD-2214-B3DC-8712520DA9AD}"/>
              </a:ext>
            </a:extLst>
          </p:cNvPr>
          <p:cNvPicPr>
            <a:picLocks noChangeAspect="1"/>
          </p:cNvPicPr>
          <p:nvPr/>
        </p:nvPicPr>
        <p:blipFill>
          <a:blip r:embed="rId3"/>
          <a:stretch>
            <a:fillRect/>
          </a:stretch>
        </p:blipFill>
        <p:spPr>
          <a:xfrm>
            <a:off x="3810604" y="1711808"/>
            <a:ext cx="7582678" cy="4821273"/>
          </a:xfrm>
          <a:prstGeom prst="rect">
            <a:avLst/>
          </a:prstGeom>
        </p:spPr>
      </p:pic>
      <p:sp>
        <p:nvSpPr>
          <p:cNvPr id="4" name="TextBox 3">
            <a:extLst>
              <a:ext uri="{FF2B5EF4-FFF2-40B4-BE49-F238E27FC236}">
                <a16:creationId xmlns:a16="http://schemas.microsoft.com/office/drawing/2014/main" id="{B13ED1C4-3F51-639E-5C56-D467A91302CA}"/>
              </a:ext>
            </a:extLst>
          </p:cNvPr>
          <p:cNvSpPr txBox="1"/>
          <p:nvPr/>
        </p:nvSpPr>
        <p:spPr>
          <a:xfrm>
            <a:off x="381000" y="1058335"/>
            <a:ext cx="11451164" cy="553998"/>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ea typeface="+mn-lt"/>
                <a:cs typeface="+mn-lt"/>
                <a:hlinkClick r:id="rId4"/>
              </a:rPr>
              <a:t>http://www.metro.net/710-hub</a:t>
            </a:r>
            <a:endParaRPr lang="en-US" sz="3000">
              <a:ea typeface="+mn-lt"/>
              <a:cs typeface="+mn-lt"/>
            </a:endParaRPr>
          </a:p>
        </p:txBody>
      </p:sp>
    </p:spTree>
    <p:extLst>
      <p:ext uri="{BB962C8B-B14F-4D97-AF65-F5344CB8AC3E}">
        <p14:creationId xmlns:p14="http://schemas.microsoft.com/office/powerpoint/2010/main" val="1109487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F3E38C-0063-4EC3-9921-73C34AAF287E}"/>
              </a:ext>
            </a:extLst>
          </p:cNvPr>
          <p:cNvSpPr>
            <a:spLocks noGrp="1"/>
          </p:cNvSpPr>
          <p:nvPr>
            <p:ph idx="1"/>
          </p:nvPr>
        </p:nvSpPr>
        <p:spPr>
          <a:xfrm>
            <a:off x="321469" y="1093152"/>
            <a:ext cx="6030912" cy="4636136"/>
          </a:xfrm>
        </p:spPr>
        <p:txBody>
          <a:bodyPr vert="horz" lIns="91440" tIns="45720" rIns="91440" bIns="45720" rtlCol="0" anchor="t">
            <a:noAutofit/>
          </a:bodyPr>
          <a:lstStyle/>
          <a:p>
            <a:pPr marL="0" lvl="1" indent="0">
              <a:buNone/>
            </a:pPr>
            <a:r>
              <a:rPr lang="en-US" sz="2000" b="1">
                <a:solidFill>
                  <a:srgbClr val="00B4BD"/>
                </a:solidFill>
                <a:cs typeface="Calibri"/>
              </a:rPr>
              <a:t>Tool Features:</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Infographics on TF process</a:t>
            </a:r>
            <a:r>
              <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decision-making process</a:t>
            </a:r>
            <a:endParaRPr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lang="en-US" sz="2000" b="1">
                <a:solidFill>
                  <a:srgbClr val="000000"/>
                </a:solidFill>
                <a:latin typeface="Calibri" panose="020F0502020204030204"/>
                <a:ea typeface="+mn-lt"/>
                <a:cs typeface="Calibri" panose="020F0502020204030204"/>
              </a:rPr>
              <a:t>Meeting Materials</a:t>
            </a:r>
          </a:p>
          <a:p>
            <a:pPr lvl="1">
              <a:lnSpc>
                <a:spcPct val="100000"/>
              </a:lnSpc>
              <a:spcBef>
                <a:spcPts val="600"/>
              </a:spcBef>
              <a:defRPr/>
            </a:pPr>
            <a:r>
              <a:rPr lang="en-US" sz="2000">
                <a:solidFill>
                  <a:srgbClr val="000000"/>
                </a:solidFill>
                <a:latin typeface="Calibri" panose="020F0502020204030204"/>
                <a:ea typeface="+mn-lt"/>
                <a:cs typeface="Calibri" panose="020F0502020204030204"/>
              </a:rPr>
              <a:t>Task force meetings, Community meetings, Working groups &amp; CLC meetings</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lang="en-US" sz="2000" b="1" err="1">
                <a:solidFill>
                  <a:srgbClr val="000000"/>
                </a:solidFill>
                <a:latin typeface="Calibri" panose="020F0502020204030204"/>
                <a:ea typeface="+mn-lt"/>
                <a:cs typeface="Calibri" panose="020F0502020204030204"/>
              </a:rPr>
              <a:t>StoryMap</a:t>
            </a:r>
            <a:endParaRPr lang="en-US" sz="2000" b="1">
              <a:solidFill>
                <a:srgbClr val="000000"/>
              </a:solidFill>
              <a:latin typeface="Calibri" panose="020F0502020204030204"/>
              <a:ea typeface="+mn-lt"/>
              <a:cs typeface="Calibri" panose="020F0502020204030204"/>
            </a:endParaRPr>
          </a:p>
          <a:p>
            <a:pPr lvl="1">
              <a:lnSpc>
                <a:spcPct val="100000"/>
              </a:lnSpc>
              <a:spcBef>
                <a:spcPts val="600"/>
              </a:spcBef>
              <a:defRPr/>
            </a:pPr>
            <a:r>
              <a:rPr lang="en-US" sz="2000">
                <a:solidFill>
                  <a:srgbClr val="000000"/>
                </a:solidFill>
                <a:latin typeface="Calibri" panose="020F0502020204030204"/>
                <a:ea typeface="+mn-lt"/>
                <a:cs typeface="Calibri" panose="020F0502020204030204"/>
              </a:rPr>
              <a:t>Demographics, transit and environmental info</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lang="en-US" sz="2000" b="1">
                <a:solidFill>
                  <a:srgbClr val="000000"/>
                </a:solidFill>
                <a:latin typeface="Calibri" panose="020F0502020204030204"/>
                <a:ea typeface="+mn-lt"/>
                <a:cs typeface="Calibri" panose="020F0502020204030204"/>
              </a:rPr>
              <a:t>Online Surveys </a:t>
            </a:r>
            <a:r>
              <a:rPr lang="en-US" sz="2000">
                <a:solidFill>
                  <a:srgbClr val="000000"/>
                </a:solidFill>
                <a:latin typeface="Calibri" panose="020F0502020204030204"/>
                <a:ea typeface="+mn-lt"/>
                <a:cs typeface="Calibri" panose="020F0502020204030204"/>
              </a:rPr>
              <a:t>(launching soon)</a:t>
            </a:r>
          </a:p>
          <a:p>
            <a:pPr lvl="1">
              <a:lnSpc>
                <a:spcPct val="100000"/>
              </a:lnSpc>
              <a:spcBef>
                <a:spcPts val="600"/>
              </a:spcBef>
              <a:defRPr/>
            </a:pPr>
            <a:r>
              <a:rPr lang="en-US" sz="2000">
                <a:solidFill>
                  <a:srgbClr val="000000"/>
                </a:solidFill>
                <a:latin typeface="Calibri" panose="020F0502020204030204"/>
                <a:ea typeface="+mn-lt"/>
                <a:cs typeface="Calibri" panose="020F0502020204030204"/>
              </a:rPr>
              <a:t>Project Naming Poll</a:t>
            </a:r>
          </a:p>
          <a:p>
            <a:pPr lvl="1">
              <a:lnSpc>
                <a:spcPct val="100000"/>
              </a:lnSpc>
              <a:spcBef>
                <a:spcPts val="600"/>
              </a:spcBef>
              <a:defRPr/>
            </a:pPr>
            <a:r>
              <a:rPr lang="en-US" sz="2000">
                <a:solidFill>
                  <a:srgbClr val="000000"/>
                </a:solidFill>
                <a:latin typeface="Calibri" panose="020F0502020204030204"/>
                <a:ea typeface="+mn-lt"/>
                <a:cs typeface="Calibri" panose="020F0502020204030204"/>
              </a:rPr>
              <a:t>Interactive Mapping &amp; Survey Tool</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lang="en-US" sz="2000" b="1">
                <a:solidFill>
                  <a:srgbClr val="000000"/>
                </a:solidFill>
                <a:latin typeface="Calibri" panose="020F0502020204030204"/>
                <a:ea typeface="+mn-lt"/>
                <a:cs typeface="Calibri" panose="020F0502020204030204"/>
              </a:rPr>
              <a:t>Contact form</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lang="en-US" sz="2000" b="1">
                <a:solidFill>
                  <a:srgbClr val="000000"/>
                </a:solidFill>
                <a:latin typeface="Calibri" panose="020F0502020204030204"/>
                <a:ea typeface="+mn-lt"/>
                <a:cs typeface="Calibri" panose="020F0502020204030204"/>
              </a:rPr>
              <a:t>Calendar of Events</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endParaRPr kumimoji="0" lang="en-US"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lvl="1" indent="0">
              <a:buNone/>
            </a:pPr>
            <a:endParaRPr lang="en-US" b="1">
              <a:solidFill>
                <a:srgbClr val="00B4BD"/>
              </a:solidFill>
              <a:cs typeface="Calibri"/>
            </a:endParaRPr>
          </a:p>
          <a:p>
            <a:pPr marL="457200" lvl="1" indent="0">
              <a:buNone/>
            </a:pPr>
            <a:endParaRPr lang="en-US">
              <a:ea typeface="+mn-lt"/>
              <a:cs typeface="+mn-lt"/>
            </a:endParaRPr>
          </a:p>
        </p:txBody>
      </p:sp>
      <p:sp>
        <p:nvSpPr>
          <p:cNvPr id="4" name="Slide Number Placeholder 3">
            <a:extLst>
              <a:ext uri="{FF2B5EF4-FFF2-40B4-BE49-F238E27FC236}">
                <a16:creationId xmlns:a16="http://schemas.microsoft.com/office/drawing/2014/main" id="{55EA779B-60DE-4ACD-B65C-3D38676D10BC}"/>
              </a:ext>
            </a:extLst>
          </p:cNvPr>
          <p:cNvSpPr>
            <a:spLocks noGrp="1"/>
          </p:cNvSpPr>
          <p:nvPr>
            <p:ph type="sldNum" sz="quarter" idx="12"/>
          </p:nvPr>
        </p:nvSpPr>
        <p:spPr/>
        <p:txBody>
          <a:bodyPr/>
          <a:lstStyle/>
          <a:p>
            <a:fld id="{2429C633-AF9B-9840-B7F1-7587910FEF71}" type="slidenum">
              <a:rPr lang="en-US" smtClean="0"/>
              <a:pPr/>
              <a:t>52</a:t>
            </a:fld>
            <a:endParaRPr lang="en-US"/>
          </a:p>
        </p:txBody>
      </p:sp>
      <p:pic>
        <p:nvPicPr>
          <p:cNvPr id="8" name="Picture 7">
            <a:extLst>
              <a:ext uri="{FF2B5EF4-FFF2-40B4-BE49-F238E27FC236}">
                <a16:creationId xmlns:a16="http://schemas.microsoft.com/office/drawing/2014/main" id="{20D4EDC1-8E9C-9285-816C-0F771C76CC2D}"/>
              </a:ext>
            </a:extLst>
          </p:cNvPr>
          <p:cNvPicPr>
            <a:picLocks noChangeAspect="1"/>
          </p:cNvPicPr>
          <p:nvPr/>
        </p:nvPicPr>
        <p:blipFill>
          <a:blip r:embed="rId3"/>
          <a:stretch>
            <a:fillRect/>
          </a:stretch>
        </p:blipFill>
        <p:spPr>
          <a:xfrm>
            <a:off x="6197600" y="1440814"/>
            <a:ext cx="5396521" cy="4636136"/>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A37EC9CE-E42D-B556-56D2-DBAFDEC60E26}"/>
              </a:ext>
            </a:extLst>
          </p:cNvPr>
          <p:cNvSpPr txBox="1">
            <a:spLocks/>
          </p:cNvSpPr>
          <p:nvPr/>
        </p:nvSpPr>
        <p:spPr>
          <a:xfrm>
            <a:off x="321469" y="275604"/>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710 Task Force Information Hub</a:t>
            </a:r>
          </a:p>
        </p:txBody>
      </p:sp>
    </p:spTree>
    <p:extLst>
      <p:ext uri="{BB962C8B-B14F-4D97-AF65-F5344CB8AC3E}">
        <p14:creationId xmlns:p14="http://schemas.microsoft.com/office/powerpoint/2010/main" val="103597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p:txBody>
          <a:bodyPr/>
          <a:lstStyle/>
          <a:p>
            <a:r>
              <a:rPr lang="en-US"/>
              <a:t>Key Dates</a:t>
            </a:r>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684656" y="918337"/>
            <a:ext cx="6183612" cy="5833818"/>
          </a:xfrm>
        </p:spPr>
        <p:txBody>
          <a:bodyPr vert="horz" lIns="91440" tIns="45720" rIns="91440" bIns="45720" rtlCol="0" anchor="t">
            <a:noAutofit/>
          </a:bodyPr>
          <a:lstStyle/>
          <a:p>
            <a:pPr marL="2228850" lvl="7" indent="-457200">
              <a:lnSpc>
                <a:spcPct val="100000"/>
              </a:lnSpc>
              <a:spcBef>
                <a:spcPts val="1000"/>
              </a:spcBef>
              <a:buNone/>
            </a:pPr>
            <a:r>
              <a:rPr lang="en-US" b="1">
                <a:solidFill>
                  <a:srgbClr val="00B4BD"/>
                </a:solidFill>
                <a:ea typeface="+mn-lt"/>
                <a:cs typeface="+mn-lt"/>
              </a:rPr>
              <a:t>Working Group Meetings</a:t>
            </a:r>
            <a:r>
              <a:rPr lang="en-US">
                <a:ea typeface="+mn-lt"/>
                <a:cs typeface="+mn-lt"/>
              </a:rPr>
              <a:t>	</a:t>
            </a:r>
          </a:p>
          <a:p>
            <a:pPr marL="2058670" lvl="3">
              <a:lnSpc>
                <a:spcPct val="100000"/>
              </a:lnSpc>
              <a:buFont typeface="Calibri" panose="020F0502020204030204" pitchFamily="34" charset="0"/>
              <a:buChar char="&gt;"/>
              <a:tabLst>
                <a:tab pos="1995488" algn="l"/>
              </a:tabLst>
            </a:pPr>
            <a:r>
              <a:rPr lang="en-US">
                <a:ea typeface="+mn-lt"/>
                <a:cs typeface="+mn-lt"/>
              </a:rPr>
              <a:t>Equity Working Group #8</a:t>
            </a:r>
            <a:br>
              <a:rPr lang="en-US" b="1">
                <a:ea typeface="+mn-lt"/>
                <a:cs typeface="+mn-lt"/>
              </a:rPr>
            </a:br>
            <a:r>
              <a:rPr lang="en-US" i="1">
                <a:ea typeface="+mn-lt"/>
                <a:cs typeface="+mn-lt"/>
              </a:rPr>
              <a:t>Thursday, October 27, 5-7pm</a:t>
            </a:r>
            <a:r>
              <a:rPr lang="en-US" b="1">
                <a:solidFill>
                  <a:srgbClr val="00B4BD"/>
                </a:solidFill>
                <a:ea typeface="+mn-lt"/>
                <a:cs typeface="+mn-lt"/>
              </a:rPr>
              <a:t> </a:t>
            </a:r>
          </a:p>
          <a:p>
            <a:pPr marL="2004695" lvl="3" indent="-231775">
              <a:lnSpc>
                <a:spcPct val="100000"/>
              </a:lnSpc>
              <a:buFont typeface="System Font Regular"/>
              <a:buChar char="&gt;"/>
            </a:pPr>
            <a:r>
              <a:rPr lang="en-US">
                <a:ea typeface="+mn-lt"/>
                <a:cs typeface="+mn-lt"/>
              </a:rPr>
              <a:t>Zero-Emissions Truck Working Group #12</a:t>
            </a:r>
          </a:p>
          <a:p>
            <a:pPr marL="1772920" lvl="3" indent="0">
              <a:lnSpc>
                <a:spcPct val="100000"/>
              </a:lnSpc>
              <a:buNone/>
              <a:tabLst>
                <a:tab pos="1995488" algn="l"/>
              </a:tabLst>
            </a:pPr>
            <a:r>
              <a:rPr lang="en-US" i="1">
                <a:ea typeface="+mn-lt"/>
                <a:cs typeface="+mn-lt"/>
              </a:rPr>
              <a:t>	Tuesday, November 15, 1-3pm</a:t>
            </a:r>
            <a:endParaRPr lang="en-US" sz="1000" i="1">
              <a:ea typeface="+mn-lt"/>
              <a:cs typeface="+mn-lt"/>
            </a:endParaRPr>
          </a:p>
          <a:p>
            <a:pPr marL="2004695"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defRPr/>
            </a:pPr>
            <a:endParaRPr kumimoji="0" lang="en-US" sz="10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228850" lvl="7" indent="-457200">
              <a:lnSpc>
                <a:spcPct val="100000"/>
              </a:lnSpc>
              <a:spcBef>
                <a:spcPts val="1000"/>
              </a:spcBef>
              <a:buNone/>
            </a:pPr>
            <a:r>
              <a:rPr lang="en-US" b="1">
                <a:solidFill>
                  <a:srgbClr val="00B4BD"/>
                </a:solidFill>
                <a:ea typeface="+mn-lt"/>
                <a:cs typeface="+mn-lt"/>
              </a:rPr>
              <a:t>Coordinating Committee</a:t>
            </a:r>
          </a:p>
          <a:p>
            <a:pPr marL="2228850" lvl="7" indent="-457200">
              <a:lnSpc>
                <a:spcPct val="100000"/>
              </a:lnSpc>
              <a:spcBef>
                <a:spcPts val="1000"/>
              </a:spcBef>
              <a:buNone/>
            </a:pPr>
            <a:r>
              <a:rPr kumimoji="0" lang="en-US" sz="18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Wednesday, October 26, 3:30-5pm</a:t>
            </a:r>
          </a:p>
          <a:p>
            <a:pPr marL="2228850" lvl="7" indent="-457200">
              <a:lnSpc>
                <a:spcPct val="100000"/>
              </a:lnSpc>
              <a:spcBef>
                <a:spcPts val="1000"/>
              </a:spcBef>
              <a:buNone/>
            </a:pPr>
            <a:endParaRPr lang="en-US" sz="1000" b="1">
              <a:solidFill>
                <a:srgbClr val="00B4BD"/>
              </a:solidFill>
              <a:ea typeface="+mn-lt"/>
              <a:cs typeface="+mn-lt"/>
            </a:endParaRPr>
          </a:p>
          <a:p>
            <a:pPr marL="2228850" lvl="7" indent="-457200">
              <a:lnSpc>
                <a:spcPct val="100000"/>
              </a:lnSpc>
              <a:spcBef>
                <a:spcPts val="1000"/>
              </a:spcBef>
              <a:buNone/>
            </a:pPr>
            <a:r>
              <a:rPr lang="en-US" b="1">
                <a:solidFill>
                  <a:srgbClr val="00B4BD"/>
                </a:solidFill>
                <a:ea typeface="+mn-lt"/>
                <a:cs typeface="+mn-lt"/>
              </a:rPr>
              <a:t>Community Leadership Committee Meeting</a:t>
            </a:r>
          </a:p>
          <a:p>
            <a:pPr marL="2004695" lvl="3" indent="-231775">
              <a:lnSpc>
                <a:spcPct val="100000"/>
              </a:lnSpc>
              <a:buFont typeface="System Font Regular"/>
              <a:buChar char="&gt;"/>
            </a:pPr>
            <a:r>
              <a:rPr lang="en-US">
                <a:ea typeface="+mn-lt"/>
                <a:cs typeface="+mn-lt"/>
              </a:rPr>
              <a:t>Meeting #8</a:t>
            </a:r>
            <a:endParaRPr lang="en-US">
              <a:ea typeface="Calibri"/>
              <a:cs typeface="Calibri"/>
            </a:endParaRPr>
          </a:p>
          <a:p>
            <a:pPr marL="1718945" lvl="3" indent="285750">
              <a:lnSpc>
                <a:spcPct val="100000"/>
              </a:lnSpc>
              <a:buNone/>
            </a:pPr>
            <a:r>
              <a:rPr lang="en-US" i="1">
                <a:ea typeface="+mn-lt"/>
                <a:cs typeface="+mn-lt"/>
              </a:rPr>
              <a:t>Thursday, October 20, 5-7pm</a:t>
            </a:r>
          </a:p>
          <a:p>
            <a:pPr marL="1718945" lvl="3" indent="285750">
              <a:lnSpc>
                <a:spcPct val="100000"/>
              </a:lnSpc>
              <a:buNone/>
            </a:pPr>
            <a:endParaRPr lang="en-US" sz="1050" i="1">
              <a:highlight>
                <a:srgbClr val="FFFF00"/>
              </a:highlight>
              <a:ea typeface="+mn-lt"/>
              <a:cs typeface="+mn-lt"/>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rPr>
              <a:t>Task Force Meeting</a:t>
            </a:r>
            <a:endParaRPr kumimoji="0" lang="en-US" sz="18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004695" marR="0" lvl="3" indent="-231775" algn="l" defTabSz="914400" rtl="0" eaLnBrk="1" fontAlgn="auto" latinLnBrk="0" hangingPunct="1">
              <a:lnSpc>
                <a:spcPct val="100000"/>
              </a:lnSpc>
              <a:spcBef>
                <a:spcPts val="500"/>
              </a:spcBef>
              <a:spcAft>
                <a:spcPts val="0"/>
              </a:spcAft>
              <a:buClrTx/>
              <a:buSzPct val="90000"/>
              <a:buFont typeface="Calibri" panose="020F0502020204030204" pitchFamily="34" charset="0"/>
              <a:buChar char="&gt;"/>
              <a:tabLst/>
              <a:defRPr/>
            </a:pPr>
            <a:r>
              <a:rPr kumimoji="0" lang="en-US" sz="180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Task Force Meeting #14</a:t>
            </a:r>
          </a:p>
          <a:p>
            <a:pPr marL="2004695"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defRPr/>
            </a:pPr>
            <a:r>
              <a:rPr kumimoji="0" lang="en-US" sz="18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Monday, November 14, 5-7pm </a:t>
            </a:r>
          </a:p>
          <a:p>
            <a:pPr marL="2228850" lvl="7" indent="-457200">
              <a:lnSpc>
                <a:spcPct val="100000"/>
              </a:lnSpc>
              <a:spcBef>
                <a:spcPts val="1000"/>
              </a:spcBef>
              <a:buNone/>
            </a:pPr>
            <a:endParaRPr lang="en-US" b="1">
              <a:solidFill>
                <a:srgbClr val="00B4BD"/>
              </a:solidFill>
              <a:highlight>
                <a:srgbClr val="FFFF00"/>
              </a:highlight>
              <a:ea typeface="+mn-lt"/>
              <a:cs typeface="+mn-lt"/>
            </a:endParaRPr>
          </a:p>
          <a:p>
            <a:pPr marL="1718945" lvl="3" indent="285750">
              <a:lnSpc>
                <a:spcPct val="70000"/>
              </a:lnSpc>
              <a:buNone/>
            </a:pPr>
            <a:endParaRPr lang="en-US" sz="2200" i="1">
              <a:ea typeface="+mn-lt"/>
              <a:cs typeface="+mn-lt"/>
            </a:endParaRPr>
          </a:p>
          <a:p>
            <a:pPr marL="1718945" lvl="3" indent="285750">
              <a:lnSpc>
                <a:spcPct val="70000"/>
              </a:lnSpc>
              <a:buNone/>
            </a:pPr>
            <a:endParaRPr lang="en-US" sz="2200" b="1">
              <a:solidFill>
                <a:srgbClr val="00B4BD"/>
              </a:solidFill>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A3508D-BA48-A14E-4936-254C29717B93}"/>
              </a:ext>
            </a:extLst>
          </p:cNvPr>
          <p:cNvSpPr txBox="1">
            <a:spLocks/>
          </p:cNvSpPr>
          <p:nvPr/>
        </p:nvSpPr>
        <p:spPr>
          <a:xfrm>
            <a:off x="5873392" y="1284714"/>
            <a:ext cx="5996691" cy="582277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p:txBody>
      </p:sp>
      <p:sp>
        <p:nvSpPr>
          <p:cNvPr id="7" name="Content Placeholder 2">
            <a:extLst>
              <a:ext uri="{FF2B5EF4-FFF2-40B4-BE49-F238E27FC236}">
                <a16:creationId xmlns:a16="http://schemas.microsoft.com/office/drawing/2014/main" id="{07F6093D-A6AC-408A-9C5D-209F68493404}"/>
              </a:ext>
            </a:extLst>
          </p:cNvPr>
          <p:cNvSpPr txBox="1">
            <a:spLocks/>
          </p:cNvSpPr>
          <p:nvPr/>
        </p:nvSpPr>
        <p:spPr>
          <a:xfrm>
            <a:off x="5342169" y="1023087"/>
            <a:ext cx="6932958" cy="583381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n-US" b="1">
              <a:solidFill>
                <a:srgbClr val="00B4BD"/>
              </a:solidFill>
              <a:ea typeface="+mn-lt"/>
              <a:cs typeface="+mn-lt"/>
            </a:endParaRPr>
          </a:p>
          <a:p>
            <a:pPr marL="1718945" lvl="3" indent="285750">
              <a:lnSpc>
                <a:spcPct val="70000"/>
              </a:lnSpc>
              <a:buFont typeface="Arial" panose="020B0604020202020204" pitchFamily="34" charset="0"/>
              <a:buNone/>
            </a:pPr>
            <a:endParaRPr lang="en-US" sz="2200" b="1">
              <a:solidFill>
                <a:srgbClr val="00B4BD"/>
              </a:solidFill>
              <a:ea typeface="+mn-lt"/>
              <a:cs typeface="+mn-lt"/>
            </a:endParaRPr>
          </a:p>
        </p:txBody>
      </p:sp>
      <p:sp>
        <p:nvSpPr>
          <p:cNvPr id="5" name="TextBox 4">
            <a:extLst>
              <a:ext uri="{FF2B5EF4-FFF2-40B4-BE49-F238E27FC236}">
                <a16:creationId xmlns:a16="http://schemas.microsoft.com/office/drawing/2014/main" id="{27980976-CEE2-1B76-7742-B1E62D5050F9}"/>
              </a:ext>
            </a:extLst>
          </p:cNvPr>
          <p:cNvSpPr txBox="1"/>
          <p:nvPr/>
        </p:nvSpPr>
        <p:spPr>
          <a:xfrm>
            <a:off x="6622265" y="2739667"/>
            <a:ext cx="5018888" cy="1200329"/>
          </a:xfrm>
          <a:prstGeom prst="rect">
            <a:avLst/>
          </a:prstGeom>
          <a:solidFill>
            <a:schemeClr val="accent1"/>
          </a:solidFill>
        </p:spPr>
        <p:txBody>
          <a:bodyPr wrap="square" lIns="91440" tIns="45720" rIns="91440" bIns="45720" rtlCol="0" anchor="t">
            <a:spAutoFit/>
          </a:bodyPr>
          <a:lstStyle/>
          <a:p>
            <a:pPr algn="ctr"/>
            <a:endParaRPr lang="en-US"/>
          </a:p>
          <a:p>
            <a:pPr algn="ctr"/>
            <a:r>
              <a:rPr lang="en-US"/>
              <a:t>For the most updated list of meeting dates, visit </a:t>
            </a:r>
            <a:r>
              <a:rPr lang="en-US" sz="1800">
                <a:solidFill>
                  <a:srgbClr val="000000"/>
                </a:solidFill>
                <a:latin typeface="Calibri" panose="020F0502020204030204"/>
                <a:hlinkClick r:id="rId3"/>
              </a:rPr>
              <a:t>http://www.metro.net/710-hub</a:t>
            </a:r>
            <a:endParaRPr lang="en-US" sz="1800">
              <a:solidFill>
                <a:srgbClr val="000000"/>
              </a:solidFill>
              <a:latin typeface="Calibri" panose="020F0502020204030204"/>
              <a:ea typeface="Calibri"/>
              <a:cs typeface="Calibri"/>
            </a:endParaRPr>
          </a:p>
          <a:p>
            <a:pPr algn="ctr"/>
            <a:endParaRPr lang="en-US"/>
          </a:p>
        </p:txBody>
      </p:sp>
    </p:spTree>
    <p:extLst>
      <p:ext uri="{BB962C8B-B14F-4D97-AF65-F5344CB8AC3E}">
        <p14:creationId xmlns:p14="http://schemas.microsoft.com/office/powerpoint/2010/main" val="1009977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Can’t attend the meeting? Reach out to us!</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54</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49638" y="1001498"/>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849638" y="3674588"/>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849638" y="4275619"/>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849638" y="4824154"/>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849638" y="5388574"/>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849638" y="5937154"/>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406166" y="996932"/>
            <a:ext cx="6714378" cy="2308324"/>
          </a:xfrm>
          <a:prstGeom prst="rect">
            <a:avLst/>
          </a:prstGeom>
          <a:noFill/>
        </p:spPr>
        <p:txBody>
          <a:bodyPr wrap="square" lIns="91440" tIns="45720" rIns="91440" bIns="45720" rtlCol="0" anchor="t">
            <a:spAutoFit/>
          </a:bodyPr>
          <a:lstStyle/>
          <a:p>
            <a:pPr marL="0" marR="0">
              <a:spcBef>
                <a:spcPts val="0"/>
              </a:spcBef>
              <a:spcAft>
                <a:spcPts val="0"/>
              </a:spcAft>
            </a:pPr>
            <a:r>
              <a:rPr lang="en-US" sz="2400"/>
              <a:t>Michael Cano, </a:t>
            </a:r>
            <a:r>
              <a:rPr lang="en-US" sz="2400" i="1"/>
              <a:t>Executive Officer (Interim) </a:t>
            </a:r>
            <a:br>
              <a:rPr lang="en-US" sz="2400" i="1"/>
            </a:br>
            <a:r>
              <a:rPr lang="en-US" sz="2400"/>
              <a:t>LA Metro </a:t>
            </a:r>
          </a:p>
          <a:p>
            <a:pPr marL="0" marR="0">
              <a:spcBef>
                <a:spcPts val="0"/>
              </a:spcBef>
              <a:spcAft>
                <a:spcPts val="0"/>
              </a:spcAft>
            </a:pPr>
            <a:r>
              <a:rPr lang="en-US" sz="2400"/>
              <a:t>Federal/State Policy &amp; Programming</a:t>
            </a:r>
          </a:p>
          <a:p>
            <a:r>
              <a:rPr lang="en-US" sz="2400"/>
              <a:t>Countywide Planning &amp; Development </a:t>
            </a:r>
            <a:br>
              <a:rPr lang="en-US" sz="2400"/>
            </a:br>
            <a:r>
              <a:rPr lang="en-US" sz="2400"/>
              <a:t>One Gateway Plaza, MS 99-13-1</a:t>
            </a:r>
            <a:br>
              <a:rPr lang="en-US" sz="2400"/>
            </a:br>
            <a:r>
              <a:rPr lang="en-US" sz="24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3406166" y="3722553"/>
            <a:ext cx="7113872" cy="2759730"/>
          </a:xfrm>
          <a:prstGeom prst="rect">
            <a:avLst/>
          </a:prstGeom>
          <a:noFill/>
        </p:spPr>
        <p:txBody>
          <a:bodyPr wrap="square" rtlCol="0">
            <a:spAutoFit/>
          </a:bodyPr>
          <a:lstStyle/>
          <a:p>
            <a:pPr>
              <a:spcBef>
                <a:spcPts val="1600"/>
              </a:spcBef>
            </a:pPr>
            <a:r>
              <a:rPr lang="en-US" sz="2400"/>
              <a:t>213.418.3010</a:t>
            </a:r>
          </a:p>
          <a:p>
            <a:pPr>
              <a:spcBef>
                <a:spcPts val="1600"/>
              </a:spcBef>
            </a:pPr>
            <a:r>
              <a:rPr lang="en-US" sz="2400" i="1"/>
              <a:t>710corridor@metro.net</a:t>
            </a:r>
            <a:endParaRPr lang="en-US" sz="2400"/>
          </a:p>
          <a:p>
            <a:pPr>
              <a:spcBef>
                <a:spcPts val="1600"/>
              </a:spcBef>
            </a:pPr>
            <a:r>
              <a:rPr lang="en-US" sz="2400" i="1"/>
              <a:t>metro.net/projects/i-710-corridor</a:t>
            </a:r>
          </a:p>
          <a:p>
            <a:pPr>
              <a:spcBef>
                <a:spcPts val="1600"/>
              </a:spcBef>
            </a:pPr>
            <a:r>
              <a:rPr lang="en-US" sz="2400" i="1"/>
              <a:t>@metrolosangeles</a:t>
            </a:r>
            <a:endParaRPr lang="en-US" sz="2400"/>
          </a:p>
          <a:p>
            <a:pPr>
              <a:spcBef>
                <a:spcPts val="1600"/>
              </a:spcBef>
            </a:pPr>
            <a:r>
              <a:rPr lang="en-US" sz="2400" i="1" err="1"/>
              <a:t>losangelesmetro</a:t>
            </a:r>
            <a:endParaRPr lang="en-US" sz="2400"/>
          </a:p>
        </p:txBody>
      </p:sp>
    </p:spTree>
    <p:extLst>
      <p:ext uri="{BB962C8B-B14F-4D97-AF65-F5344CB8AC3E}">
        <p14:creationId xmlns:p14="http://schemas.microsoft.com/office/powerpoint/2010/main" val="5318079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Thank you!</a:t>
            </a:r>
          </a:p>
        </p:txBody>
      </p:sp>
    </p:spTree>
    <p:extLst>
      <p:ext uri="{BB962C8B-B14F-4D97-AF65-F5344CB8AC3E}">
        <p14:creationId xmlns:p14="http://schemas.microsoft.com/office/powerpoint/2010/main" val="4249913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dirty="0">
                <a:solidFill>
                  <a:schemeClr val="bg1"/>
                </a:solidFill>
              </a:rPr>
              <a:t>We will begin </a:t>
            </a:r>
            <a:r>
              <a:rPr lang="en-US" sz="2400" i="1">
                <a:solidFill>
                  <a:schemeClr val="bg1"/>
                </a:solidFill>
              </a:rPr>
              <a:t>in a </a:t>
            </a:r>
            <a:r>
              <a:rPr lang="en-US" sz="2400" i="1" dirty="0">
                <a:solidFill>
                  <a:schemeClr val="bg1"/>
                </a:solidFill>
              </a:rPr>
              <a:t>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554272"/>
          </a:xfrm>
          <a:prstGeom prst="rect">
            <a:avLst/>
          </a:prstGeom>
          <a:noFill/>
        </p:spPr>
        <p:txBody>
          <a:bodyPr wrap="square" lIns="91440" tIns="45720" rIns="91440" bIns="45720" rtlCol="0" anchor="t">
            <a:spAutoFit/>
          </a:bodyPr>
          <a:lstStyle/>
          <a:p>
            <a:pPr>
              <a:spcAft>
                <a:spcPts val="600"/>
              </a:spcAft>
            </a:pPr>
            <a:r>
              <a:rPr lang="en-US" sz="2000" b="1">
                <a:solidFill>
                  <a:schemeClr val="bg1"/>
                </a:solidFill>
                <a:ea typeface="+mn-lt"/>
                <a:cs typeface="+mn-lt"/>
              </a:rPr>
              <a:t>710 Task Force </a:t>
            </a:r>
            <a:endParaRPr lang="en-US">
              <a:solidFill>
                <a:schemeClr val="bg1"/>
              </a:solidFill>
              <a:ea typeface="+mn-lt"/>
              <a:cs typeface="+mn-lt"/>
            </a:endParaRPr>
          </a:p>
          <a:p>
            <a:pPr>
              <a:spcAft>
                <a:spcPts val="600"/>
              </a:spcAft>
            </a:pPr>
            <a:r>
              <a:rPr lang="en-US" sz="2000" b="1">
                <a:solidFill>
                  <a:schemeClr val="bg1"/>
                </a:solidFill>
                <a:ea typeface="+mn-lt"/>
                <a:cs typeface="+mn-lt"/>
              </a:rPr>
              <a:t>Zero-Emission Truck Working Group</a:t>
            </a:r>
            <a:endParaRPr lang="en-US">
              <a:solidFill>
                <a:schemeClr val="bg1"/>
              </a:solidFill>
              <a:ea typeface="+mn-lt"/>
              <a:cs typeface="+mn-lt"/>
            </a:endParaRPr>
          </a:p>
          <a:p>
            <a:pPr>
              <a:spcAft>
                <a:spcPts val="600"/>
              </a:spcAft>
            </a:pPr>
            <a:r>
              <a:rPr lang="en-US" sz="2000" b="1">
                <a:solidFill>
                  <a:schemeClr val="bg1"/>
                </a:solidFill>
              </a:rPr>
              <a:t>Meeting #11</a:t>
            </a:r>
            <a:endParaRPr lang="en-US">
              <a:solidFill>
                <a:schemeClr val="bg1"/>
              </a:solidFill>
              <a:cs typeface="Calibri"/>
            </a:endParaRPr>
          </a:p>
          <a:p>
            <a:pPr>
              <a:spcAft>
                <a:spcPts val="600"/>
              </a:spcAft>
            </a:pPr>
            <a:r>
              <a:rPr lang="en-US" sz="2000">
                <a:solidFill>
                  <a:schemeClr val="bg1"/>
                </a:solidFill>
              </a:rPr>
              <a:t>October 18, 2022</a:t>
            </a:r>
            <a:endParaRPr lang="en-US" sz="2000">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3B5E05-DF85-4F69-AA81-AE38BED358CE}"/>
              </a:ext>
            </a:extLst>
          </p:cNvPr>
          <p:cNvSpPr txBox="1"/>
          <p:nvPr/>
        </p:nvSpPr>
        <p:spPr>
          <a:xfrm>
            <a:off x="2401677" y="5973740"/>
            <a:ext cx="9790323" cy="338554"/>
          </a:xfrm>
          <a:prstGeom prst="rect">
            <a:avLst/>
          </a:prstGeom>
          <a:solidFill>
            <a:srgbClr val="00B4BD"/>
          </a:solidFill>
        </p:spPr>
        <p:txBody>
          <a:bodyPr wrap="square" lIns="91440" tIns="45720" rIns="91440" bIns="45720" rtlCol="0" anchor="t">
            <a:spAutoFit/>
          </a:bodyPr>
          <a:lstStyle/>
          <a:p>
            <a:pPr>
              <a:spcAft>
                <a:spcPts val="600"/>
              </a:spcAft>
            </a:pPr>
            <a:r>
              <a:rPr lang="en-US" sz="1600" b="1">
                <a:solidFill>
                  <a:schemeClr val="bg1"/>
                </a:solidFill>
                <a:latin typeface="ScalaSansLF-Regular"/>
                <a:ea typeface="+mn-lt"/>
                <a:cs typeface="+mn-lt"/>
              </a:rPr>
              <a:t>710 Task Force</a:t>
            </a:r>
            <a:endParaRPr lang="en-US" sz="900" b="1">
              <a:solidFill>
                <a:schemeClr val="bg1"/>
              </a:solidFill>
              <a:latin typeface="ScalaSansLF-Regular" panose="02000503060000020004" pitchFamily="2" charset="0"/>
            </a:endParaRPr>
          </a:p>
        </p:txBody>
      </p:sp>
    </p:spTree>
    <p:extLst>
      <p:ext uri="{BB962C8B-B14F-4D97-AF65-F5344CB8AC3E}">
        <p14:creationId xmlns:p14="http://schemas.microsoft.com/office/powerpoint/2010/main" val="2773539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rgbClr val="FFFFFF"/>
                </a:solidFill>
                <a:latin typeface="Calibri" panose="020F0502020204030204"/>
                <a:cs typeface="Calibri"/>
              </a:rPr>
              <a:t>Welcome, Agenda Review, and Purpose of the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I-710 South Corridor Zero-Emission Truck (ZET)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Working Group </a:t>
            </a:r>
            <a:endParaRPr lang="en-US">
              <a:cs typeface="Calibri"/>
            </a:endParaRPr>
          </a:p>
        </p:txBody>
      </p:sp>
    </p:spTree>
    <p:extLst>
      <p:ext uri="{BB962C8B-B14F-4D97-AF65-F5344CB8AC3E}">
        <p14:creationId xmlns:p14="http://schemas.microsoft.com/office/powerpoint/2010/main" val="80173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Meeting Objectives</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sp>
        <p:nvSpPr>
          <p:cNvPr id="10" name="TextBox 9">
            <a:extLst>
              <a:ext uri="{FF2B5EF4-FFF2-40B4-BE49-F238E27FC236}">
                <a16:creationId xmlns:a16="http://schemas.microsoft.com/office/drawing/2014/main" id="{DDA313DF-B0FC-3C90-759D-5BBFED378FD8}"/>
              </a:ext>
            </a:extLst>
          </p:cNvPr>
          <p:cNvSpPr txBox="1"/>
          <p:nvPr/>
        </p:nvSpPr>
        <p:spPr>
          <a:xfrm>
            <a:off x="337704" y="1068198"/>
            <a:ext cx="11270821" cy="3650358"/>
          </a:xfrm>
          <a:prstGeom prst="rect">
            <a:avLst/>
          </a:prstGeom>
          <a:noFill/>
        </p:spPr>
        <p:txBody>
          <a:bodyPr wrap="square">
            <a:spAutoFit/>
          </a:bodyPr>
          <a:lstStyle/>
          <a:p>
            <a:pPr marL="461963" indent="-287338">
              <a:lnSpc>
                <a:spcPct val="100000"/>
              </a:lnSpc>
              <a:spcBef>
                <a:spcPts val="0"/>
              </a:spcBef>
              <a:buFont typeface="Wingdings" panose="05000000000000000000" pitchFamily="2" charset="2"/>
              <a:buChar char="ü"/>
              <a:tabLst>
                <a:tab pos="457200" algn="l"/>
              </a:tabLst>
            </a:pPr>
            <a:endParaRPr lang="en-US" sz="1800">
              <a:latin typeface="Calibri"/>
              <a:cs typeface="Calibri"/>
            </a:endParaRPr>
          </a:p>
          <a:p>
            <a:pPr marL="461963" indent="-287338">
              <a:lnSpc>
                <a:spcPct val="100000"/>
              </a:lnSpc>
              <a:spcBef>
                <a:spcPts val="0"/>
              </a:spcBef>
              <a:buFont typeface="Wingdings" panose="05000000000000000000" pitchFamily="2" charset="2"/>
              <a:buChar char="ü"/>
              <a:tabLst>
                <a:tab pos="457200" algn="l"/>
              </a:tabLst>
            </a:pPr>
            <a:r>
              <a:rPr lang="en-US">
                <a:latin typeface="Calibri"/>
                <a:cs typeface="Calibri"/>
              </a:rPr>
              <a:t>Vote to approve the ZET Principles</a:t>
            </a:r>
          </a:p>
          <a:p>
            <a:pPr marL="174625">
              <a:lnSpc>
                <a:spcPct val="100000"/>
              </a:lnSpc>
              <a:spcBef>
                <a:spcPts val="0"/>
              </a:spcBef>
              <a:tabLst>
                <a:tab pos="457200" algn="l"/>
              </a:tabLst>
            </a:pPr>
            <a:endParaRPr lang="en-US" sz="1800">
              <a:latin typeface="Calibri"/>
              <a:cs typeface="Calibri"/>
            </a:endParaRPr>
          </a:p>
          <a:p>
            <a:pPr marL="461963" indent="-287338">
              <a:lnSpc>
                <a:spcPct val="100000"/>
              </a:lnSpc>
              <a:spcBef>
                <a:spcPts val="0"/>
              </a:spcBef>
              <a:buFont typeface="Wingdings" panose="05000000000000000000" pitchFamily="2" charset="2"/>
              <a:buChar char="ü"/>
              <a:tabLst>
                <a:tab pos="457200" algn="l"/>
              </a:tabLst>
            </a:pPr>
            <a:r>
              <a:rPr lang="en-US" sz="1800">
                <a:latin typeface="Calibri"/>
                <a:cs typeface="Calibri"/>
              </a:rPr>
              <a:t>Receive presentations and engage in discussion on the following topics:</a:t>
            </a:r>
          </a:p>
          <a:p>
            <a:pPr marL="739775" marR="0" lvl="0" indent="-277813">
              <a:lnSpc>
                <a:spcPct val="150000"/>
              </a:lnSpc>
              <a:spcBef>
                <a:spcPts val="0"/>
              </a:spcBef>
              <a:spcAft>
                <a:spcPts val="0"/>
              </a:spcAft>
              <a:buFont typeface="Symbol" panose="05050102010706020507" pitchFamily="18" charset="2"/>
              <a:buChar char=""/>
            </a:pPr>
            <a:r>
              <a:rPr lang="en-US">
                <a:latin typeface="Calibri" panose="020F0502020204030204" pitchFamily="34" charset="0"/>
                <a:cs typeface="Arial" panose="020B0604020202020204" pitchFamily="34" charset="0"/>
              </a:rPr>
              <a:t>ZET related Multimodal Strategies, Projects, and Programs</a:t>
            </a:r>
          </a:p>
          <a:p>
            <a:pPr marL="739775" indent="-277813">
              <a:lnSpc>
                <a:spcPct val="150000"/>
              </a:lnSpc>
              <a:buFont typeface="Symbol" panose="05050102010706020507" pitchFamily="18" charset="2"/>
              <a:buChar char=""/>
            </a:pPr>
            <a:r>
              <a:rPr lang="en-US">
                <a:latin typeface="Calibri" panose="020F0502020204030204" pitchFamily="34" charset="0"/>
                <a:cs typeface="Arial" panose="020B0604020202020204" pitchFamily="34" charset="0"/>
              </a:rPr>
              <a:t>Federal Transportation Legislation – Inflation Reduction Act</a:t>
            </a:r>
          </a:p>
          <a:p>
            <a:pPr marL="739775" marR="0" lvl="0" indent="-277813">
              <a:lnSpc>
                <a:spcPct val="150000"/>
              </a:lnSpc>
              <a:spcBef>
                <a:spcPts val="0"/>
              </a:spcBef>
              <a:spcAft>
                <a:spcPts val="0"/>
              </a:spcAft>
              <a:buFont typeface="Symbol" panose="05050102010706020507" pitchFamily="18" charset="2"/>
              <a:buChar char=""/>
            </a:pPr>
            <a:r>
              <a:rPr lang="en-US">
                <a:latin typeface="Calibri" panose="020F0502020204030204" pitchFamily="34" charset="0"/>
                <a:cs typeface="Arial" panose="020B0604020202020204" pitchFamily="34" charset="0"/>
              </a:rPr>
              <a:t>Publicly Accessible Goods Movement Zero-Emission Infrastructure – MSRC Request for Information</a:t>
            </a:r>
          </a:p>
          <a:p>
            <a:pPr marL="739775" marR="0" lvl="0" indent="-277813">
              <a:lnSpc>
                <a:spcPct val="150000"/>
              </a:lnSpc>
              <a:spcBef>
                <a:spcPts val="0"/>
              </a:spcBef>
              <a:spcAft>
                <a:spcPts val="0"/>
              </a:spcAft>
              <a:buFont typeface="Symbol" panose="05050102010706020507" pitchFamily="18" charset="2"/>
              <a:buChar char=""/>
            </a:pPr>
            <a:endParaRPr lang="en-US">
              <a:latin typeface="Calibri" panose="020F0502020204030204" pitchFamily="34" charset="0"/>
              <a:cs typeface="Arial" panose="020B0604020202020204" pitchFamily="34" charset="0"/>
            </a:endParaRPr>
          </a:p>
          <a:p>
            <a:pPr marL="461962" marR="0" lvl="0">
              <a:lnSpc>
                <a:spcPct val="150000"/>
              </a:lnSpc>
              <a:spcBef>
                <a:spcPts val="0"/>
              </a:spcBef>
              <a:spcAft>
                <a:spcPts val="0"/>
              </a:spcAft>
            </a:pPr>
            <a:endParaRPr lang="en-US">
              <a:latin typeface="Calibri" panose="020F0502020204030204" pitchFamily="34" charset="0"/>
              <a:cs typeface="Arial" panose="020B0604020202020204" pitchFamily="34" charset="0"/>
            </a:endParaRPr>
          </a:p>
          <a:p>
            <a:pPr marL="461962" marR="0" lvl="0">
              <a:lnSpc>
                <a:spcPct val="150000"/>
              </a:lnSpc>
              <a:spcBef>
                <a:spcPts val="0"/>
              </a:spcBef>
              <a:spcAft>
                <a:spcPts val="0"/>
              </a:spcAft>
            </a:pPr>
            <a:endParaRPr lang="en-US" sz="1800">
              <a:latin typeface="Calibri"/>
              <a:cs typeface="Calibri"/>
            </a:endParaRPr>
          </a:p>
        </p:txBody>
      </p:sp>
    </p:spTree>
    <p:extLst>
      <p:ext uri="{BB962C8B-B14F-4D97-AF65-F5344CB8AC3E}">
        <p14:creationId xmlns:p14="http://schemas.microsoft.com/office/powerpoint/2010/main" val="4267510013"/>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RB colors">
      <a:dk1>
        <a:srgbClr val="4D4D4F"/>
      </a:dk1>
      <a:lt1>
        <a:srgbClr val="FFFFFF"/>
      </a:lt1>
      <a:dk2>
        <a:srgbClr val="4D4D4F"/>
      </a:dk2>
      <a:lt2>
        <a:srgbClr val="1F8BBF"/>
      </a:lt2>
      <a:accent1>
        <a:srgbClr val="36A393"/>
      </a:accent1>
      <a:accent2>
        <a:srgbClr val="FDB727"/>
      </a:accent2>
      <a:accent3>
        <a:srgbClr val="0F597C"/>
      </a:accent3>
      <a:accent4>
        <a:srgbClr val="1F8BBF"/>
      </a:accent4>
      <a:accent5>
        <a:srgbClr val="36A393"/>
      </a:accent5>
      <a:accent6>
        <a:srgbClr val="FDB727"/>
      </a:accent6>
      <a:hlink>
        <a:srgbClr val="36A393"/>
      </a:hlink>
      <a:folHlink>
        <a:srgbClr val="4D4D4F"/>
      </a:folHlink>
    </a:clrScheme>
    <a:fontScheme name="Avenir LT Std">
      <a:majorFont>
        <a:latin typeface="Avenir LT Std 55 Roman"/>
        <a:ea typeface=""/>
        <a:cs typeface=""/>
      </a:majorFont>
      <a:minorFont>
        <a:latin typeface="Aveni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B_template_abstract" id="{CDC114BF-C83F-D348-B956-3617CF44B558}" vid="{6A250425-CC24-D544-9F1E-3AC83B430E9D}"/>
    </a:ext>
  </a:extLst>
</a:theme>
</file>

<file path=ppt/theme/theme3.xml><?xml version="1.0" encoding="utf-8"?>
<a:theme xmlns:a="http://schemas.openxmlformats.org/drawingml/2006/main" name="COVERS">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D87574A7-3DA7-4136-BA5A-9F290A08191D}"/>
    </a:ext>
  </a:extLst>
</a:theme>
</file>

<file path=ppt/theme/theme4.xml><?xml version="1.0" encoding="utf-8"?>
<a:theme xmlns:a="http://schemas.openxmlformats.org/drawingml/2006/main" name="CONTENT">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7F6A3446-12ED-4936-BF26-2ED538FF3876}"/>
    </a:ext>
  </a:extLst>
</a:theme>
</file>

<file path=ppt/theme/theme5.xml><?xml version="1.0" encoding="utf-8"?>
<a:theme xmlns:a="http://schemas.openxmlformats.org/drawingml/2006/main" name="Mærsk">
  <a:themeElements>
    <a:clrScheme name="Maersk">
      <a:dk1>
        <a:srgbClr val="141414"/>
      </a:dk1>
      <a:lt1>
        <a:srgbClr val="FFFFFF"/>
      </a:lt1>
      <a:dk2>
        <a:srgbClr val="545454"/>
      </a:dk2>
      <a:lt2>
        <a:srgbClr val="EDEDED"/>
      </a:lt2>
      <a:accent1>
        <a:srgbClr val="42B0D5"/>
      </a:accent1>
      <a:accent2>
        <a:srgbClr val="00243D"/>
      </a:accent2>
      <a:accent3>
        <a:srgbClr val="CFCFCF"/>
      </a:accent3>
      <a:accent4>
        <a:srgbClr val="ED685F"/>
      </a:accent4>
      <a:accent5>
        <a:srgbClr val="00796B"/>
      </a:accent5>
      <a:accent6>
        <a:srgbClr val="F59F19"/>
      </a:accent6>
      <a:hlink>
        <a:srgbClr val="0000FF"/>
      </a:hlink>
      <a:folHlink>
        <a:srgbClr val="800080"/>
      </a:folHlink>
    </a:clrScheme>
    <a:fontScheme name="Maersk">
      <a:majorFont>
        <a:latin typeface="Maersk Headline Light"/>
        <a:ea typeface=""/>
        <a:cs typeface=""/>
      </a:majorFont>
      <a:minorFont>
        <a:latin typeface="Maersk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237600" tIns="237600" rIns="237600" bIns="2376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37600" tIns="237600" rIns="237600" bIns="237600" rtlCol="0">
        <a:spAutoFit/>
      </a:bodyPr>
      <a:lstStyle>
        <a:defPPr algn="l">
          <a:defRPr sz="1600" dirty="0" err="1" smtClean="0"/>
        </a:defPPr>
      </a:lstStyle>
    </a:txDef>
  </a:objectDefaults>
  <a:extraClrSchemeLst/>
  <a:extLst>
    <a:ext uri="{05A4C25C-085E-4340-85A3-A5531E510DB2}">
      <thm15:themeFamily xmlns:thm15="http://schemas.microsoft.com/office/thememl/2012/main" name="Maersk New Template July 2019.pptx" id="{49BBB41D-CA20-4795-8791-789A2CC8836C}" vid="{F06BC87B-4534-4F50-B149-416A48A5DB9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UserInfo>
        <DisplayName>Nora Casillas</DisplayName>
        <AccountId>136</AccountId>
        <AccountType/>
      </UserInfo>
      <UserInfo>
        <DisplayName>Trey Grogan</DisplayName>
        <AccountId>1601</AccountId>
        <AccountType/>
      </UserInfo>
      <UserInfo>
        <DisplayName>Xochitl Medrano</DisplayName>
        <AccountId>86</AccountId>
        <AccountType/>
      </UserInfo>
      <UserInfo>
        <DisplayName>Eric Davidian</DisplayName>
        <AccountId>3369</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F31642-4554-4C40-8587-C651CDC87753}">
  <ds:schemaRefs>
    <ds:schemaRef ds:uri="http://schemas.microsoft.com/sharepoint/v3/contenttype/forms"/>
  </ds:schemaRefs>
</ds:datastoreItem>
</file>

<file path=customXml/itemProps2.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C4F5748-2F5A-4932-9CD4-9C155C7D85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5547</Words>
  <Application>Microsoft Office PowerPoint</Application>
  <PresentationFormat>Widescreen</PresentationFormat>
  <Paragraphs>882</Paragraphs>
  <Slides>55</Slides>
  <Notes>55</Notes>
  <HiddenSlides>0</HiddenSlides>
  <MMClips>0</MMClips>
  <ScaleCrop>false</ScaleCrop>
  <HeadingPairs>
    <vt:vector size="4" baseType="variant">
      <vt:variant>
        <vt:lpstr>Theme</vt:lpstr>
      </vt:variant>
      <vt:variant>
        <vt:i4>5</vt:i4>
      </vt:variant>
      <vt:variant>
        <vt:lpstr>Slide Titles</vt:lpstr>
      </vt:variant>
      <vt:variant>
        <vt:i4>55</vt:i4>
      </vt:variant>
    </vt:vector>
  </HeadingPairs>
  <TitlesOfParts>
    <vt:vector size="60" baseType="lpstr">
      <vt:lpstr>Office Theme</vt:lpstr>
      <vt:lpstr>1_Office Theme</vt:lpstr>
      <vt:lpstr>COVERS</vt:lpstr>
      <vt:lpstr>CONTENT</vt:lpstr>
      <vt:lpstr>Mærsk</vt:lpstr>
      <vt:lpstr>Interpretation/ Interpretación</vt:lpstr>
      <vt:lpstr>Participant Identification</vt:lpstr>
      <vt:lpstr>Turn on Camera / Prende la cámara</vt:lpstr>
      <vt:lpstr>Zoom Protocols</vt:lpstr>
      <vt:lpstr>Detailed Agenda</vt:lpstr>
      <vt:lpstr>PowerPoint Presentation</vt:lpstr>
      <vt:lpstr>PowerPoint Presentation</vt:lpstr>
      <vt:lpstr>PowerPoint Presentation</vt:lpstr>
      <vt:lpstr>Meeting Objectives</vt:lpstr>
      <vt:lpstr>Detailed Agenda</vt:lpstr>
      <vt:lpstr>PowerPoint Presentation</vt:lpstr>
      <vt:lpstr>September Metro Board Actions</vt:lpstr>
      <vt:lpstr> ZET Program Recap – Metro Board Direction </vt:lpstr>
      <vt:lpstr>PowerPoint Presentation</vt:lpstr>
      <vt:lpstr>Zero-Emission Truck Working Group Meeting #10 Recap</vt:lpstr>
      <vt:lpstr>PowerPoint Presentation</vt:lpstr>
      <vt:lpstr> ZET Program Principles – Introduction and Overview </vt:lpstr>
      <vt:lpstr> ZET Proposed Principles – Timeline of Input </vt:lpstr>
      <vt:lpstr> ZET Program Principles – Introduction and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ZET Program Principles – Review</vt:lpstr>
      <vt:lpstr>Key Equity Considerations for ZET Program &amp; Principles</vt:lpstr>
      <vt:lpstr>ZET Program Principles</vt:lpstr>
      <vt:lpstr>PowerPoint Presentation</vt:lpstr>
      <vt:lpstr>PowerPoint Presentation</vt:lpstr>
      <vt:lpstr>What We Are Hearing So Far - Public Workshops </vt:lpstr>
      <vt:lpstr>What We Are Hearing So Far – Equity Working Group </vt:lpstr>
      <vt:lpstr>What We Are Hearing So Far – Interactive Mapping Comments </vt:lpstr>
      <vt:lpstr>Project &amp; Program Examples Bicycle and Pedestrian Improvements </vt:lpstr>
      <vt:lpstr>Project &amp; Program Examples Local Roadway &amp; Traffic Management Improvements </vt:lpstr>
      <vt:lpstr>Project &amp; Program Examples Transit (Bus or Rail) Improvements </vt:lpstr>
      <vt:lpstr>Project &amp; Program Examples Freeway Improvements that Do Not Add Capacity </vt:lpstr>
      <vt:lpstr>Project &amp; Program Examples  Community Programs </vt:lpstr>
      <vt:lpstr>Project &amp; Program Examples Travel Reduction Strategies to Reduce Vehicle Trips </vt:lpstr>
      <vt:lpstr>PowerPoint Presentation</vt:lpstr>
      <vt:lpstr>PowerPoint Presentation</vt:lpstr>
      <vt:lpstr>Speaker</vt:lpstr>
      <vt:lpstr>PowerPoint Presentation</vt:lpstr>
      <vt:lpstr>PowerPoint Presentation</vt:lpstr>
      <vt:lpstr>Goods Movement Zero-Emission Infrastructure –  MSRC Request for Information</vt:lpstr>
      <vt:lpstr>Goods Movement Zero-Emission Infrastructure –  MSRC Request for Information</vt:lpstr>
      <vt:lpstr>PowerPoint Presentation</vt:lpstr>
      <vt:lpstr>PowerPoint Presentation</vt:lpstr>
      <vt:lpstr>710 Task Force Information Hub</vt:lpstr>
      <vt:lpstr>PowerPoint Presentation</vt:lpstr>
      <vt:lpstr>Key Dates</vt:lpstr>
      <vt:lpstr>Can’t attend the meeting? Reach out to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Adrian Farran</cp:lastModifiedBy>
  <cp:revision>2</cp:revision>
  <cp:lastPrinted>2022-10-11T19:01:44Z</cp:lastPrinted>
  <dcterms:created xsi:type="dcterms:W3CDTF">2018-02-03T00:33:10Z</dcterms:created>
  <dcterms:modified xsi:type="dcterms:W3CDTF">2024-08-22T22:12:34Z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