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719" r:id="rId5"/>
    <p:sldMasterId id="2147483729" r:id="rId6"/>
    <p:sldMasterId id="2147483748" r:id="rId7"/>
    <p:sldMasterId id="2147483761" r:id="rId8"/>
    <p:sldMasterId id="2147483768" r:id="rId9"/>
    <p:sldMasterId id="2147483797" r:id="rId10"/>
  </p:sldMasterIdLst>
  <p:notesMasterIdLst>
    <p:notesMasterId r:id="rId87"/>
  </p:notesMasterIdLst>
  <p:handoutMasterIdLst>
    <p:handoutMasterId r:id="rId88"/>
  </p:handoutMasterIdLst>
  <p:sldIdLst>
    <p:sldId id="1941" r:id="rId11"/>
    <p:sldId id="284" r:id="rId12"/>
    <p:sldId id="2172" r:id="rId13"/>
    <p:sldId id="1921" r:id="rId14"/>
    <p:sldId id="4550" r:id="rId15"/>
    <p:sldId id="287" r:id="rId16"/>
    <p:sldId id="4905" r:id="rId17"/>
    <p:sldId id="4781" r:id="rId18"/>
    <p:sldId id="4884" r:id="rId19"/>
    <p:sldId id="4880" r:id="rId20"/>
    <p:sldId id="4818" r:id="rId21"/>
    <p:sldId id="4900" r:id="rId22"/>
    <p:sldId id="4666" r:id="rId23"/>
    <p:sldId id="4805" r:id="rId24"/>
    <p:sldId id="4810" r:id="rId25"/>
    <p:sldId id="4896" r:id="rId26"/>
    <p:sldId id="4897" r:id="rId27"/>
    <p:sldId id="4820" r:id="rId28"/>
    <p:sldId id="4863" r:id="rId29"/>
    <p:sldId id="4334" r:id="rId30"/>
    <p:sldId id="2145707467" r:id="rId31"/>
    <p:sldId id="334" r:id="rId32"/>
    <p:sldId id="2145707464" r:id="rId33"/>
    <p:sldId id="4324" r:id="rId34"/>
    <p:sldId id="2145707460" r:id="rId35"/>
    <p:sldId id="2145707455" r:id="rId36"/>
    <p:sldId id="2145707511" r:id="rId37"/>
    <p:sldId id="2145707515" r:id="rId38"/>
    <p:sldId id="2145707514" r:id="rId39"/>
    <p:sldId id="2145707513" r:id="rId40"/>
    <p:sldId id="2145707512" r:id="rId41"/>
    <p:sldId id="2145707516" r:id="rId42"/>
    <p:sldId id="4283" r:id="rId43"/>
    <p:sldId id="2145707517" r:id="rId44"/>
    <p:sldId id="2145707472" r:id="rId45"/>
    <p:sldId id="2145707440" r:id="rId46"/>
    <p:sldId id="4828" r:id="rId47"/>
    <p:sldId id="4898" r:id="rId48"/>
    <p:sldId id="2147377606" r:id="rId49"/>
    <p:sldId id="277" r:id="rId50"/>
    <p:sldId id="377" r:id="rId51"/>
    <p:sldId id="359" r:id="rId52"/>
    <p:sldId id="366" r:id="rId53"/>
    <p:sldId id="727" r:id="rId54"/>
    <p:sldId id="732" r:id="rId55"/>
    <p:sldId id="728" r:id="rId56"/>
    <p:sldId id="730" r:id="rId57"/>
    <p:sldId id="364" r:id="rId58"/>
    <p:sldId id="4879" r:id="rId59"/>
    <p:sldId id="4901" r:id="rId60"/>
    <p:sldId id="4882" r:id="rId61"/>
    <p:sldId id="4902" r:id="rId62"/>
    <p:sldId id="256" r:id="rId63"/>
    <p:sldId id="257" r:id="rId64"/>
    <p:sldId id="258" r:id="rId65"/>
    <p:sldId id="259" r:id="rId66"/>
    <p:sldId id="260" r:id="rId67"/>
    <p:sldId id="261" r:id="rId68"/>
    <p:sldId id="262" r:id="rId69"/>
    <p:sldId id="263" r:id="rId70"/>
    <p:sldId id="264" r:id="rId71"/>
    <p:sldId id="265" r:id="rId72"/>
    <p:sldId id="266" r:id="rId73"/>
    <p:sldId id="267" r:id="rId74"/>
    <p:sldId id="4903" r:id="rId75"/>
    <p:sldId id="4904" r:id="rId76"/>
    <p:sldId id="2147377607" r:id="rId77"/>
    <p:sldId id="2147377604" r:id="rId78"/>
    <p:sldId id="2147377608" r:id="rId79"/>
    <p:sldId id="4656" r:id="rId80"/>
    <p:sldId id="4779" r:id="rId81"/>
    <p:sldId id="2047" r:id="rId82"/>
    <p:sldId id="2049" r:id="rId83"/>
    <p:sldId id="4829" r:id="rId84"/>
    <p:sldId id="1934" r:id="rId85"/>
    <p:sldId id="4687" r:id="rId86"/>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B4C8"/>
    <a:srgbClr val="97DFE9"/>
    <a:srgbClr val="00B4BD"/>
    <a:srgbClr val="D6F2F6"/>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13B0B-A9D0-4263-ADDC-3D381664DA87}" v="29" dt="2022-09-21T16:10:46.077"/>
    <p1510:client id="{83AA7CBE-CF98-4F17-AC2F-2A9F9AEF179D}" v="2025" dt="2022-09-21T23:41:25.096"/>
    <p1510:client id="{AA89BF5D-ACA3-8742-3D12-24CA96F8D0E6}" v="51" dt="2022-09-21T18:52:30.870"/>
    <p1510:client id="{C38FF8B4-3708-DB43-98E5-EBEB9D4E53E2}" v="191" vWet="193" dt="2022-09-20T00:22:03.998"/>
    <p1510:client id="{F0D0E0C2-35EB-945F-836F-63EE0A476859}" v="83" dt="2022-09-27T22:16:32.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arellano.mysocialpinpoint.com/metro-710-task-force/map#/sidebar/tab/about"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982"/>
              </a:spcBef>
            </a:pPr>
            <a:r>
              <a:rPr lang="en-US">
                <a:cs typeface="Calibri"/>
              </a:rPr>
              <a:t>Agenda Item 3 RESOURCE:  https://</a:t>
            </a:r>
            <a:r>
              <a:rPr lang="en-US" err="1">
                <a:cs typeface="Calibri"/>
              </a:rPr>
              <a:t>www.transportation.gov</a:t>
            </a:r>
            <a:r>
              <a:rPr lang="en-US">
                <a:cs typeface="Calibri"/>
              </a:rPr>
              <a:t>/sites/</a:t>
            </a:r>
            <a:r>
              <a:rPr lang="en-US" err="1">
                <a:cs typeface="Calibri"/>
              </a:rPr>
              <a:t>dot.gov</a:t>
            </a:r>
            <a:r>
              <a:rPr lang="en-US">
                <a:cs typeface="Calibri"/>
              </a:rPr>
              <a:t>/files/2022-05/USDOT-BIL-Innovation-</a:t>
            </a:r>
            <a:r>
              <a:rPr lang="en-US" err="1">
                <a:cs typeface="Calibri"/>
              </a:rPr>
              <a:t>FactSheet</a:t>
            </a:r>
            <a:r>
              <a:rPr lang="en-US">
                <a:cs typeface="Calibri"/>
              </a:rPr>
              <a:t>-</a:t>
            </a:r>
            <a:r>
              <a:rPr lang="en-US" err="1">
                <a:cs typeface="Calibri"/>
              </a:rPr>
              <a:t>Master.pdf</a:t>
            </a:r>
            <a:endParaRPr lang="en-US">
              <a:cs typeface="Calibri"/>
            </a:endParaRPr>
          </a:p>
          <a:p>
            <a:pPr>
              <a:lnSpc>
                <a:spcPct val="90000"/>
              </a:lnSpc>
              <a:spcBef>
                <a:spcPts val="982"/>
              </a:spcBef>
            </a:pPr>
            <a:endParaRPr lang="en-US" b="1" u="sng">
              <a:cs typeface="Calibri"/>
            </a:endParaRPr>
          </a:p>
          <a:p>
            <a:pPr>
              <a:lnSpc>
                <a:spcPct val="90000"/>
              </a:lnSpc>
              <a:spcBef>
                <a:spcPts val="982"/>
              </a:spcBef>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225625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68283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412635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12666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1629070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3258417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06552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a:solidFill>
                  <a:srgbClr val="004788"/>
                </a:solidFill>
                <a:effectLst/>
                <a:latin typeface="Montserrat" panose="00000500000000000000" pitchFamily="2" charset="0"/>
              </a:rPr>
              <a:t>Bill Van Amburg has over 40 years of experience, including technology development, commercialization and marketing.</a:t>
            </a:r>
          </a:p>
          <a:p>
            <a:pPr marL="0" indent="0" algn="l">
              <a:buFont typeface="Arial" panose="020B0604020202020204" pitchFamily="34" charset="0"/>
              <a:buNone/>
            </a:pPr>
            <a:r>
              <a:rPr lang="en-US" b="0" i="0">
                <a:solidFill>
                  <a:srgbClr val="004788"/>
                </a:solidFill>
                <a:effectLst/>
                <a:latin typeface="Montserrat" panose="00000500000000000000" pitchFamily="2" charset="0"/>
              </a:rPr>
              <a:t> </a:t>
            </a:r>
          </a:p>
          <a:p>
            <a:pPr marL="171450" indent="-171450" algn="l">
              <a:buFont typeface="Arial" panose="020B0604020202020204" pitchFamily="34" charset="0"/>
              <a:buChar char="•"/>
            </a:pPr>
            <a:r>
              <a:rPr lang="en-US" b="0" i="0">
                <a:solidFill>
                  <a:srgbClr val="004788"/>
                </a:solidFill>
                <a:effectLst/>
                <a:latin typeface="Montserrat" panose="00000500000000000000" pitchFamily="2" charset="0"/>
              </a:rPr>
              <a:t>He is considered an industry expert in advanced technologies for transportation.</a:t>
            </a:r>
          </a:p>
          <a:p>
            <a:pPr marL="0" indent="0" algn="l">
              <a:buFont typeface="Arial" panose="020B0604020202020204" pitchFamily="34" charset="0"/>
              <a:buNone/>
            </a:pPr>
            <a:endParaRPr lang="en-US" b="0" i="0">
              <a:solidFill>
                <a:srgbClr val="004788"/>
              </a:solidFill>
              <a:effectLst/>
              <a:latin typeface="Montserrat" panose="00000500000000000000" pitchFamily="2" charset="0"/>
            </a:endParaRPr>
          </a:p>
          <a:p>
            <a:pPr marL="171450" indent="-171450" algn="l">
              <a:buFont typeface="Arial" panose="020B0604020202020204" pitchFamily="34" charset="0"/>
              <a:buChar char="•"/>
            </a:pPr>
            <a:r>
              <a:rPr lang="en-US" b="0" i="0">
                <a:solidFill>
                  <a:srgbClr val="004788"/>
                </a:solidFill>
                <a:effectLst/>
                <a:latin typeface="Montserrat" panose="00000500000000000000" pitchFamily="2" charset="0"/>
              </a:rPr>
              <a:t>Bill is the Initiative leader for the medium- and heavy-duty truck and off-road equipment sector, the largest practice area at CALSTART. </a:t>
            </a:r>
          </a:p>
          <a:p>
            <a:pPr algn="l"/>
            <a:endParaRPr lang="en-US" b="0" i="0">
              <a:solidFill>
                <a:srgbClr val="004788"/>
              </a:solidFill>
              <a:effectLst/>
              <a:latin typeface="Montserrat" panose="00000500000000000000" pitchFamily="2" charset="0"/>
            </a:endParaRPr>
          </a:p>
          <a:p>
            <a:pPr algn="l"/>
            <a:endParaRPr lang="en-US" b="0" i="0">
              <a:solidFill>
                <a:srgbClr val="004788"/>
              </a:solidFill>
              <a:effectLst/>
              <a:latin typeface="Montserrat" panose="00000500000000000000" pitchFamily="2" charset="0"/>
            </a:endParaRPr>
          </a:p>
          <a:p>
            <a:pPr algn="l"/>
            <a:endParaRPr lang="en-US" b="0" i="0">
              <a:solidFill>
                <a:srgbClr val="004788"/>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159699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6E9F46-0C68-47E7-BEA6-3D9F990518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Deployment of ZE trucks follows a well-established strategy where ZE technologies will come in waves, taking hold first for transit buses because of predictable routes and the ability to charge at depots overnight. See wave 1 in chart.</a:t>
            </a:r>
          </a:p>
          <a:p>
            <a:pPr marL="171450" indent="-171450">
              <a:buFont typeface="Arial" panose="020B0604020202020204" pitchFamily="34" charset="0"/>
              <a:buChar char="•"/>
            </a:pPr>
            <a:r>
              <a:rPr lang="en-US"/>
              <a:t>We call those beachheads, using a military term where you first secure your territory to then advance.</a:t>
            </a:r>
          </a:p>
          <a:p>
            <a:pPr marL="171450" indent="-171450">
              <a:buFont typeface="Arial" panose="020B0604020202020204" pitchFamily="34" charset="0"/>
              <a:buChar char="•"/>
            </a:pPr>
            <a:r>
              <a:rPr lang="en-US"/>
              <a:t>Technology transfer. All investments in battery technology, powertrain and components can be transferred to other applications such as shuttle vans, urban delivery vans (wave 2), and MD regional delivery (wave 3). This can all be accomplished in the short/medium term. From there, the same investments can then be leveraged to larger and long-distance applications.</a:t>
            </a:r>
          </a:p>
          <a:p>
            <a:pPr marL="171450" indent="-171450">
              <a:buFont typeface="Arial" panose="020B0604020202020204" pitchFamily="34" charset="0"/>
              <a:buChar char="•"/>
            </a:pPr>
            <a:r>
              <a:rPr lang="en-US"/>
              <a:t>In short, success comes from growth of core supply chains, transferring similar powertrain and components across applications. As technology matures, they expand across applications and get more affordable as each succeeding market builds volume.</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beachhead strategy, which we developed jointly with CARB and that informed CARB’s investment strategy and HVIP, sets the pace of ZE technology commercialization based on tech readiness by application and potential for technology transfer as technology matures and market expands.</a:t>
            </a:r>
          </a:p>
          <a:p>
            <a:pPr marL="171450" indent="-171450">
              <a:buFont typeface="Arial" panose="020B0604020202020204" pitchFamily="34" charset="0"/>
              <a:buChar char="•"/>
            </a:pPr>
            <a:r>
              <a:rPr lang="en-US"/>
              <a:t>Although the first beachheads for on-road are transit buses and urban delivery vehicles, ZE class 8 tractors are also advancing much faster than expected. They’re emerging now for regional haul, in the next 2-3 years for longer haul, and after 2025 for long haul. </a:t>
            </a:r>
            <a:r>
              <a:rPr lang="en-US" sz="1800">
                <a:effectLst/>
                <a:latin typeface="Calibri" panose="020F0502020204030204" pitchFamily="34" charset="0"/>
                <a:ea typeface="Calibri" panose="020F0502020204030204" pitchFamily="34" charset="0"/>
                <a:cs typeface="Times New Roman" panose="02020603050405020304" pitchFamily="18" charset="0"/>
              </a:rPr>
              <a:t>Project 800 is a clear example of this trend.</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8DBA56-25A8-43BC-9CAA-A892AEC5FD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488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2"/>
                </a:solidFill>
              </a:rPr>
              <a:t>During COP26, for the first time 15 leading countries and over 35 subnational governments and industries aligned on a common ambition toward 100% zero-emission trucks and buses by 2040 latest and at least 30% new sales by 2030..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2"/>
                </a:solidFill>
              </a:rPr>
              <a:t>There’s a good degree of diversity in these set of countries, including representation from the Americas, Europe and Asia-Pacific, different sizes (from Canada to Luxembourg) and levels of economic development (from Norway to Uruguay).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sector has never been unified, and just 2 years ago, we’d never imagine that HDVs would be even close to catching up with LDVs, but now that’s within reach.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2"/>
                </a:solidFill>
              </a:rPr>
              <a:t>There are some large markets missing from this list - most notably China, US and Germany – and we hope to build their support this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2"/>
                </a:solidFill>
              </a:rPr>
              <a:t>So this group of countries need to grow.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accent2"/>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accent2"/>
                </a:solidFill>
              </a:rPr>
              <a:t>Besides growing the group:  we need to make this ambition a reality. That is the main challenge: And for that we need active engagement with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accent2"/>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F96D60-ABE0-4EA1-8EC5-483F122F2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000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8DBA56-25A8-43BC-9CAA-A892AEC5FD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78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D7E9D8-010F-4F11-940F-F6E5B436C3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702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841459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a:solidFill>
                  <a:srgbClr val="000000"/>
                </a:solidFill>
                <a:effectLst/>
                <a:latin typeface="Source Sans Pro" panose="020B0503030403020204" pitchFamily="34" charset="0"/>
              </a:rPr>
              <a:t>Alison Linder is a Senior Regional Planner at the Southern California Association of Governments (SCAG) where she works on transportation,  sustainability, resilience, and environmental justice.  </a:t>
            </a:r>
          </a:p>
          <a:p>
            <a:pPr marL="171450" indent="-171450" algn="l" fontAlgn="base">
              <a:buFont typeface="Arial" panose="020B0604020202020204" pitchFamily="34" charset="0"/>
              <a:buChar char="•"/>
            </a:pPr>
            <a:endParaRPr lang="en-US" b="0" i="0">
              <a:solidFill>
                <a:srgbClr val="000000"/>
              </a:solidFill>
              <a:effectLst/>
              <a:latin typeface="Source Sans Pro" panose="020B0503030403020204" pitchFamily="34" charset="0"/>
            </a:endParaRPr>
          </a:p>
          <a:p>
            <a:pPr marL="171450" indent="-171450" algn="l" fontAlgn="base">
              <a:buFont typeface="Arial" panose="020B0604020202020204" pitchFamily="34" charset="0"/>
              <a:buChar char="•"/>
            </a:pPr>
            <a:r>
              <a:rPr lang="en-US" b="0" i="0">
                <a:solidFill>
                  <a:srgbClr val="000000"/>
                </a:solidFill>
                <a:effectLst/>
                <a:latin typeface="Source Sans Pro" panose="020B0503030403020204" pitchFamily="34" charset="0"/>
              </a:rPr>
              <a:t>As a Clean Cities Coordinator, she focuses on strategies and partnerships to advance zero and near zero emission technologies across modes such as passenger, transit, freight and new mobility.   </a:t>
            </a:r>
          </a:p>
          <a:p>
            <a:pPr marL="171450" indent="-171450" algn="l" fontAlgn="base">
              <a:buFont typeface="Arial" panose="020B0604020202020204" pitchFamily="34" charset="0"/>
              <a:buChar char="•"/>
            </a:pPr>
            <a:endParaRPr lang="en-US" b="0" i="0">
              <a:solidFill>
                <a:srgbClr val="000000"/>
              </a:solidFill>
              <a:effectLst/>
              <a:latin typeface="Source Sans Pro" panose="020B0503030403020204" pitchFamily="34" charset="0"/>
            </a:endParaRPr>
          </a:p>
          <a:p>
            <a:pPr marL="171450" indent="-171450" algn="l" fontAlgn="base">
              <a:buFont typeface="Arial" panose="020B0604020202020204" pitchFamily="34" charset="0"/>
              <a:buChar char="•"/>
            </a:pPr>
            <a:r>
              <a:rPr lang="en-US" b="0" i="0">
                <a:solidFill>
                  <a:srgbClr val="000000"/>
                </a:solidFill>
                <a:effectLst/>
                <a:latin typeface="Source Sans Pro" panose="020B0503030403020204" pitchFamily="34" charset="0"/>
              </a:rPr>
              <a:t>She also leads the SCAG Accelerated Electrification Team and Clean Technology Program to set a regional vision for a zero emission transportation system and to support the region in implementation.  </a:t>
            </a:r>
          </a:p>
          <a:p>
            <a:pPr marL="171450" indent="-171450" algn="l" fontAlgn="base">
              <a:buFont typeface="Arial" panose="020B0604020202020204" pitchFamily="34" charset="0"/>
              <a:buChar char="•"/>
            </a:pPr>
            <a:endParaRPr lang="en-US" b="0" i="0">
              <a:solidFill>
                <a:srgbClr val="000000"/>
              </a:solidFill>
              <a:effectLst/>
              <a:latin typeface="Source Sans Pro" panose="020B0503030403020204" pitchFamily="34" charset="0"/>
            </a:endParaRPr>
          </a:p>
          <a:p>
            <a:br>
              <a:rPr lang="en-US"/>
            </a:br>
            <a:endParaRPr lang="en-US" b="0" i="0">
              <a:solidFill>
                <a:srgbClr val="004788"/>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38</a:t>
            </a:fld>
            <a:endParaRPr lang="en-US"/>
          </a:p>
        </p:txBody>
      </p:sp>
    </p:spTree>
    <p:extLst>
      <p:ext uri="{BB962C8B-B14F-4D97-AF65-F5344CB8AC3E}">
        <p14:creationId xmlns:p14="http://schemas.microsoft.com/office/powerpoint/2010/main" val="880134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661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Populatiion</a:t>
            </a:r>
            <a:r>
              <a:rPr lang="en-US"/>
              <a:t> </a:t>
            </a:r>
            <a:r>
              <a:rPr lang="en-US" err="1"/>
              <a:t>udate</a:t>
            </a:r>
            <a:r>
              <a:rPr lang="en-US"/>
              <a:t> is 18.6M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420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Calibri" panose="020F0502020204030204" pitchFamily="34" charset="0"/>
                <a:ea typeface="Calibri" panose="020F0502020204030204" pitchFamily="34" charset="0"/>
                <a:cs typeface="Times New Roman" panose="02020603050405020304" pitchFamily="18" charset="0"/>
              </a:rPr>
              <a:t>Good morning, I’m Alison Linder, I work for the Southern California Association of Governments,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Calibri" panose="020F0502020204030204" pitchFamily="34" charset="0"/>
                <a:ea typeface="Calibri" panose="020F0502020204030204" pitchFamily="34" charset="0"/>
                <a:cs typeface="Times New Roman" panose="02020603050405020304" pitchFamily="18" charset="0"/>
              </a:rPr>
              <a:t>One of our core functions is to create a regional transportation plan to set a vision for the region and this happens every four years.   Our last plan included a vision for zero emission transportation wherever possible with the use of cleaner mobility options where not feasible.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Calibri" panose="020F0502020204030204" pitchFamily="34" charset="0"/>
                <a:ea typeface="Calibri" panose="020F0502020204030204" pitchFamily="34" charset="0"/>
                <a:cs typeface="Times New Roman" panose="02020603050405020304" pitchFamily="18" charset="0"/>
              </a:rPr>
              <a:t>GM vision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84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912776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doing this study and creating this plan was put forth in the 2020 Connect So Cal Plan.  </a:t>
            </a:r>
          </a:p>
          <a:p>
            <a:r>
              <a:rPr lang="en-US"/>
              <a:t>We consulted with </a:t>
            </a:r>
            <a:r>
              <a:rPr lang="en-US" err="1"/>
              <a:t>regioal</a:t>
            </a:r>
            <a:r>
              <a:rPr lang="en-US"/>
              <a:t> partners and began putting an RFP together to address this.  </a:t>
            </a:r>
          </a:p>
          <a:p>
            <a:endParaRPr lang="en-US"/>
          </a:p>
          <a:p>
            <a:r>
              <a:rPr lang="en-US"/>
              <a:t>This study will create a phased blueprint and action plan towards realizing this goal, and answer key questions about how stations in the region may operate to serve different truck markets and business functions. Though convened by SCAG, this study will be guided by a Technical Advisory Committee of key stakeholders, who will ultimately be instrumental in implementing this plan. Details related to the quantity, distribution and characteristics of charging and fueling stations will be quantified to the extent possible to help visualize and plan for infrastructure needs and investments.  Up to 10 sites will be selected to provide a closer look at the needs of deploying an individual station.</a:t>
            </a:r>
          </a:p>
          <a:p>
            <a:r>
              <a:rPr lang="en-US" err="1"/>
              <a:t>oal</a:t>
            </a:r>
            <a:r>
              <a:rPr lang="en-US"/>
              <a:t> is to create a regionally supported roadmap, which prioritizes locations and describes a phased approach to regional deployment </a:t>
            </a:r>
          </a:p>
          <a:p>
            <a:endParaRPr lang="en-US">
              <a:cs typeface="Calibri"/>
            </a:endParaRPr>
          </a:p>
          <a:p>
            <a:endParaRPr lang="en-US">
              <a:cs typeface="Calibri"/>
            </a:endParaRPr>
          </a:p>
          <a:p>
            <a:endParaRPr lang="en-US"/>
          </a:p>
          <a:p>
            <a:endParaRPr lang="en-US"/>
          </a:p>
          <a:p>
            <a:endParaRPr lang="en-US"/>
          </a:p>
          <a:p>
            <a:r>
              <a:rPr lang="en-US"/>
              <a:t>Partially funded by California Energy Commission (CEC) Research Hub for Electric Technologies in Truck Applications (RHETTA) grant as a sub-recipient to the Electric Power Research Institute (EPRI).</a:t>
            </a:r>
          </a:p>
          <a:p>
            <a:r>
              <a:rPr lang="en-US"/>
              <a:t>Will be doing regional identification of station locations to support their selection of demonstration sites for high powered charging technology</a:t>
            </a:r>
          </a:p>
          <a:p>
            <a:r>
              <a:rPr lang="en-US"/>
              <a:t>Additional funds to understand H2 powered ZE trucks </a:t>
            </a:r>
          </a:p>
          <a:p>
            <a:r>
              <a:rPr lang="en-US"/>
              <a:t>Potential new sources to understand grid capacity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79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Refined understanding of truck markets, travel patterns, and relevant operational characteristics</a:t>
            </a:r>
          </a:p>
          <a:p>
            <a:pPr marL="285750" indent="-285750">
              <a:buFont typeface="Arial,Sans-Serif"/>
              <a:buChar char="•"/>
            </a:pPr>
            <a:r>
              <a:rPr lang="en-US"/>
              <a:t>Define </a:t>
            </a:r>
            <a:r>
              <a:rPr lang="en-US" u="sng"/>
              <a:t>demand</a:t>
            </a:r>
            <a:r>
              <a:rPr lang="en-US"/>
              <a:t> of Charging Network by Market </a:t>
            </a:r>
          </a:p>
          <a:p>
            <a:pPr marL="285750" indent="-285750">
              <a:buFont typeface="Arial,Sans-Serif"/>
              <a:buChar char="•"/>
            </a:pPr>
            <a:r>
              <a:rPr lang="en-US"/>
              <a:t>Assessing the potential </a:t>
            </a:r>
            <a:r>
              <a:rPr lang="en-US" u="sng"/>
              <a:t>supply</a:t>
            </a:r>
            <a:r>
              <a:rPr lang="en-US"/>
              <a:t> of land for stations </a:t>
            </a:r>
          </a:p>
          <a:p>
            <a:pPr marL="342900" indent="-342900">
              <a:buFont typeface="Arial,Sans-Serif"/>
              <a:buChar char="•"/>
            </a:pPr>
            <a:r>
              <a:rPr lang="en-US"/>
              <a:t>Distribution of Charging network; based on</a:t>
            </a:r>
          </a:p>
          <a:p>
            <a:pPr marL="1028700" lvl="1" indent="-342900"/>
            <a:r>
              <a:rPr lang="en-US"/>
              <a:t>Travel demand</a:t>
            </a:r>
          </a:p>
          <a:p>
            <a:pPr marL="1028700" lvl="1" indent="-342900"/>
            <a:r>
              <a:rPr lang="en-US"/>
              <a:t>Existing stations</a:t>
            </a:r>
          </a:p>
          <a:p>
            <a:pPr marL="1028700" lvl="1" indent="-342900"/>
            <a:r>
              <a:rPr lang="en-US"/>
              <a:t>Power and fueling supply, </a:t>
            </a:r>
          </a:p>
          <a:p>
            <a:pPr marL="1028700" lvl="1" indent="-342900"/>
            <a:r>
              <a:rPr lang="en-US"/>
              <a:t>Potential impacts to surrounding communities </a:t>
            </a:r>
          </a:p>
          <a:p>
            <a:pPr marL="1028700" lvl="1" indent="-342900"/>
            <a:r>
              <a:rPr lang="en-US"/>
              <a:t>Other </a:t>
            </a:r>
          </a:p>
          <a:p>
            <a:pPr marL="342900" indent="-342900">
              <a:buFont typeface="Arial,Sans-Serif"/>
              <a:buChar char="•"/>
            </a:pPr>
            <a:r>
              <a:rPr lang="en-US"/>
              <a:t>Stakeholder Engagement and Outreach</a:t>
            </a:r>
          </a:p>
          <a:p>
            <a:pPr marL="1028700" lvl="1" indent="-342900"/>
            <a:r>
              <a:rPr lang="en-US"/>
              <a:t>Fleet Survey</a:t>
            </a:r>
          </a:p>
          <a:p>
            <a:pPr marL="1028700" lvl="1" indent="-342900"/>
            <a:r>
              <a:rPr lang="en-US"/>
              <a:t>Interviews</a:t>
            </a:r>
          </a:p>
          <a:p>
            <a:pPr marL="1028700" lvl="1" indent="-342900"/>
            <a:r>
              <a:rPr lang="en-US"/>
              <a:t>TAC</a:t>
            </a:r>
          </a:p>
          <a:p>
            <a:pPr marL="342900" indent="-342900">
              <a:buFont typeface="Arial,Sans-Serif"/>
              <a:buChar char="•"/>
            </a:pPr>
            <a:r>
              <a:rPr lang="en-US"/>
              <a:t>Assessment of 10 key sites</a:t>
            </a:r>
          </a:p>
          <a:p>
            <a:pPr marL="342900" indent="-342900">
              <a:buFont typeface="Arial,Sans-Serif"/>
              <a:buChar char="•"/>
            </a:pPr>
            <a:r>
              <a:rPr lang="en-US"/>
              <a:t>A regional action plan supported by participating stakeholders</a:t>
            </a:r>
          </a:p>
          <a:p>
            <a:pPr marL="1028700" lvl="1" indent="-342900"/>
            <a:r>
              <a:rPr lang="en-US"/>
              <a:t>Partner agencies, industry, land owners, developers, fleet operators </a:t>
            </a:r>
            <a:r>
              <a:rPr lang="en-US" err="1"/>
              <a:t>etc</a:t>
            </a:r>
          </a:p>
          <a:p>
            <a:pPr marL="342900" indent="-342900">
              <a:buFont typeface="Arial,Sans-Serif"/>
              <a:buChar char="•"/>
            </a:pPr>
            <a:r>
              <a:rPr lang="en-US"/>
              <a:t>Final report</a:t>
            </a:r>
          </a:p>
          <a:p>
            <a:endParaRPr lang="en-US"/>
          </a:p>
          <a:p>
            <a:endParaRPr lang="en-US"/>
          </a:p>
          <a:p>
            <a:r>
              <a:rPr lang="en-US"/>
              <a:t>The first part of the study will focus on understanding the demand for medium and heavy duty charging as well as assessing the potential supply of land available for these stations. </a:t>
            </a:r>
          </a:p>
          <a:p>
            <a:r>
              <a:rPr lang="en-US"/>
              <a:t>We will have an analytical component to understand the behavior of different truck markets to better understand where they are likely to charge.  Similarly, we need to know what amount of charging will already be provided by private fleets and therefore what the need is for charging that is publicly accessible. </a:t>
            </a:r>
          </a:p>
          <a:p>
            <a:r>
              <a:rPr lang="en-US"/>
              <a:t>We would then create a plan that distributes stations across the region in the prioritized locations.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34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t>Refined understanding of truck markets, travel patterns, and relevant operational characteristics</a:t>
            </a:r>
          </a:p>
          <a:p>
            <a:pPr marL="285750" indent="-285750">
              <a:buFont typeface="Arial,Sans-Serif"/>
              <a:buChar char="•"/>
            </a:pPr>
            <a:r>
              <a:rPr lang="en-US"/>
              <a:t>Define </a:t>
            </a:r>
            <a:r>
              <a:rPr lang="en-US" u="sng"/>
              <a:t>demand</a:t>
            </a:r>
            <a:r>
              <a:rPr lang="en-US"/>
              <a:t> of Charging Network by Market </a:t>
            </a:r>
          </a:p>
          <a:p>
            <a:pPr marL="285750" indent="-285750">
              <a:buFont typeface="Arial,Sans-Serif"/>
              <a:buChar char="•"/>
            </a:pPr>
            <a:r>
              <a:rPr lang="en-US"/>
              <a:t>Assessing the potential </a:t>
            </a:r>
            <a:r>
              <a:rPr lang="en-US" u="sng"/>
              <a:t>supply</a:t>
            </a:r>
            <a:r>
              <a:rPr lang="en-US"/>
              <a:t> of land for stations </a:t>
            </a:r>
          </a:p>
          <a:p>
            <a:pPr marL="342900" indent="-342900">
              <a:buFont typeface="Arial,Sans-Serif"/>
              <a:buChar char="•"/>
            </a:pPr>
            <a:r>
              <a:rPr lang="en-US"/>
              <a:t>Distribution of Charging network; based on</a:t>
            </a:r>
          </a:p>
          <a:p>
            <a:pPr marL="1028700" lvl="1" indent="-342900"/>
            <a:r>
              <a:rPr lang="en-US"/>
              <a:t>Travel demand</a:t>
            </a:r>
          </a:p>
          <a:p>
            <a:pPr marL="1028700" lvl="1" indent="-342900"/>
            <a:r>
              <a:rPr lang="en-US"/>
              <a:t>Existing stations</a:t>
            </a:r>
          </a:p>
          <a:p>
            <a:pPr marL="1028700" lvl="1" indent="-342900"/>
            <a:r>
              <a:rPr lang="en-US"/>
              <a:t>Power and fueling supply, </a:t>
            </a:r>
          </a:p>
          <a:p>
            <a:pPr marL="1028700" lvl="1" indent="-342900"/>
            <a:r>
              <a:rPr lang="en-US"/>
              <a:t>Potential impacts to surrounding communities </a:t>
            </a:r>
          </a:p>
          <a:p>
            <a:pPr marL="1028700" lvl="1" indent="-342900"/>
            <a:r>
              <a:rPr lang="en-US"/>
              <a:t>Other </a:t>
            </a:r>
          </a:p>
          <a:p>
            <a:pPr marL="342900" indent="-342900">
              <a:buFont typeface="Arial,Sans-Serif"/>
              <a:buChar char="•"/>
            </a:pPr>
            <a:r>
              <a:rPr lang="en-US"/>
              <a:t>Stakeholder Engagement and Outreach</a:t>
            </a:r>
          </a:p>
          <a:p>
            <a:pPr marL="1028700" lvl="1" indent="-342900"/>
            <a:r>
              <a:rPr lang="en-US"/>
              <a:t>Fleet Survey</a:t>
            </a:r>
          </a:p>
          <a:p>
            <a:pPr marL="1028700" lvl="1" indent="-342900"/>
            <a:r>
              <a:rPr lang="en-US"/>
              <a:t>Interviews</a:t>
            </a:r>
          </a:p>
          <a:p>
            <a:pPr marL="1028700" lvl="1" indent="-342900"/>
            <a:r>
              <a:rPr lang="en-US"/>
              <a:t>TAC</a:t>
            </a:r>
          </a:p>
          <a:p>
            <a:pPr marL="342900" indent="-342900">
              <a:buFont typeface="Arial,Sans-Serif"/>
              <a:buChar char="•"/>
            </a:pPr>
            <a:r>
              <a:rPr lang="en-US"/>
              <a:t>Assessment of 10 key sites</a:t>
            </a:r>
          </a:p>
          <a:p>
            <a:pPr marL="342900" indent="-342900">
              <a:buFont typeface="Arial,Sans-Serif"/>
              <a:buChar char="•"/>
            </a:pPr>
            <a:r>
              <a:rPr lang="en-US"/>
              <a:t>A regional action plan supported by participating stakeholders</a:t>
            </a:r>
          </a:p>
          <a:p>
            <a:pPr marL="1028700" lvl="1" indent="-342900"/>
            <a:r>
              <a:rPr lang="en-US"/>
              <a:t>Partner agencies, industry, land owners, developers, fleet operators </a:t>
            </a:r>
            <a:r>
              <a:rPr lang="en-US" err="1"/>
              <a:t>etc</a:t>
            </a:r>
          </a:p>
          <a:p>
            <a:pPr marL="342900" indent="-342900">
              <a:buFont typeface="Arial,Sans-Serif"/>
              <a:buChar char="•"/>
            </a:pPr>
            <a:r>
              <a:rPr lang="en-US"/>
              <a:t>Final report</a:t>
            </a:r>
          </a:p>
          <a:p>
            <a:endParaRPr lang="en-US"/>
          </a:p>
          <a:p>
            <a:endParaRPr lang="en-US"/>
          </a:p>
          <a:p>
            <a:r>
              <a:rPr lang="en-US"/>
              <a:t>The first part of the study will focus on understanding the demand for medium and heavy duty charging as well as assessing the potential supply of land available for these stations. </a:t>
            </a:r>
          </a:p>
          <a:p>
            <a:r>
              <a:rPr lang="en-US"/>
              <a:t>We will have an analytical component to understand the behavior of different truck markets to better understand where they are likely to charge.  Similarly, we need to know what amount of charging will already be provided by private fleets and therefore what the need is for charging that is publicly accessible. </a:t>
            </a:r>
          </a:p>
          <a:p>
            <a:r>
              <a:rPr lang="en-US"/>
              <a:t>We would then create a plan that distributes stations across the region in the prioritized locations.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85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 to support Metro and learn from the work already gong on as much as possible.  </a:t>
            </a:r>
          </a:p>
          <a:p>
            <a:r>
              <a:rPr lang="en-US"/>
              <a:t>We are working on similar things with similar goals, and we can learn from each other.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177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Market understanding and energy demand  </a:t>
            </a:r>
          </a:p>
          <a:p>
            <a:pPr lvl="1"/>
            <a:r>
              <a:rPr lang="en-US"/>
              <a:t>Location identification and phasing </a:t>
            </a:r>
          </a:p>
          <a:p>
            <a:pPr lvl="1"/>
            <a:r>
              <a:rPr lang="en-US"/>
              <a:t>Initial Site planning </a:t>
            </a:r>
          </a:p>
          <a:p>
            <a:pPr lvl="1"/>
            <a:r>
              <a:rPr lang="en-US"/>
              <a:t>Outreach throughout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430C3-8C2C-4131-8CF0-65F14ED88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280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Moderator talking points</a:t>
            </a:r>
          </a:p>
          <a:p>
            <a:pPr marL="171450" indent="-171450">
              <a:buFont typeface="Arial"/>
              <a:buChar char="•"/>
            </a:pPr>
            <a:r>
              <a:rPr lang="en-US">
                <a:cs typeface="Calibri"/>
              </a:rPr>
              <a:t>Highlight relevant points from Bill Van Amburg and Allison Linder's presentations</a:t>
            </a:r>
          </a:p>
          <a:p>
            <a:pPr marL="628650" lvl="1" indent="-171450">
              <a:buFont typeface="Arial"/>
              <a:buChar char="•"/>
            </a:pPr>
            <a:r>
              <a:rPr lang="en-US">
                <a:cs typeface="Calibri"/>
              </a:rPr>
              <a:t>Ensuring infrastructure is built to meet the needs and demands of the 21st century</a:t>
            </a:r>
          </a:p>
          <a:p>
            <a:pPr marL="628650" lvl="1" indent="-171450">
              <a:buFont typeface="Arial"/>
              <a:buChar char="•"/>
            </a:pPr>
            <a:r>
              <a:rPr lang="en-US">
                <a:cs typeface="Calibri"/>
              </a:rPr>
              <a:t>Not just fixing today's infrastructure, we are rebuilding new infrastructure to meet these needs</a:t>
            </a:r>
          </a:p>
          <a:p>
            <a:pPr marL="628650" lvl="1" indent="-171450">
              <a:buFont typeface="Arial"/>
              <a:buChar char="•"/>
            </a:pPr>
            <a:r>
              <a:rPr lang="en-US">
                <a:cs typeface="Calibri"/>
              </a:rPr>
              <a:t>What Metro might be able to do as a partner in these efforts to bring resources from the state and federal government</a:t>
            </a:r>
          </a:p>
          <a:p>
            <a:pPr marL="171450" indent="-171450">
              <a:buFont typeface="Arial"/>
              <a:buChar char="•"/>
            </a:pPr>
            <a:r>
              <a:rPr lang="en-US">
                <a:cs typeface="Calibri"/>
              </a:rPr>
              <a:t>Identify where there is electricity capacity today for possible locations for siting charging stations</a:t>
            </a:r>
          </a:p>
          <a:p>
            <a:pPr marL="171450" indent="-171450">
              <a:buFont typeface="Arial"/>
              <a:buChar char="•"/>
            </a:pPr>
            <a:r>
              <a:rPr lang="en-US">
                <a:cs typeface="Calibri"/>
              </a:rPr>
              <a:t>We are heading towards an EV future and are anticipating a large wave of heavy-duty ZETs coming online in the next couple of years</a:t>
            </a:r>
            <a:endParaRPr lang="en-US"/>
          </a:p>
          <a:p>
            <a:pPr marL="171450" indent="-171450">
              <a:buFont typeface="Arial"/>
              <a:buChar char="•"/>
            </a:pPr>
            <a:r>
              <a:rPr lang="en-US">
                <a:cs typeface="Calibri"/>
              </a:rPr>
              <a:t>Hearing issues around infrastructure</a:t>
            </a:r>
          </a:p>
          <a:p>
            <a:pPr marL="628650" lvl="1" indent="-171450">
              <a:buFont typeface="Arial"/>
              <a:buChar char="•"/>
            </a:pPr>
            <a:r>
              <a:rPr lang="en-US">
                <a:cs typeface="Calibri"/>
              </a:rPr>
              <a:t>Permit and siting challenges in relation to grid capacity</a:t>
            </a:r>
          </a:p>
          <a:p>
            <a:pPr marL="628650" lvl="1" indent="-171450">
              <a:buFont typeface="Arial"/>
              <a:buChar char="•"/>
            </a:pPr>
            <a:r>
              <a:rPr lang="en-US">
                <a:cs typeface="Calibri"/>
              </a:rPr>
              <a:t>Aging infrastructure, need to upgrade energy infrastructure (grid in place to bring sufficient energy)</a:t>
            </a:r>
          </a:p>
          <a:p>
            <a:pPr marL="628650" lvl="1" indent="-171450">
              <a:buFont typeface="Arial"/>
              <a:buChar char="•"/>
            </a:pPr>
            <a:r>
              <a:rPr lang="en-US">
                <a:cs typeface="Calibri"/>
              </a:rPr>
              <a:t>Site identification</a:t>
            </a:r>
          </a:p>
          <a:p>
            <a:endParaRPr lang="en-US">
              <a:cs typeface="Calibri"/>
            </a:endParaRPr>
          </a:p>
          <a:p>
            <a:r>
              <a:rPr lang="en-US">
                <a:cs typeface="Calibri"/>
              </a:rPr>
              <a:t>Speaker intro (1 min each)</a:t>
            </a:r>
          </a:p>
          <a:p>
            <a:pPr marL="171450" indent="-171450">
              <a:buFont typeface="Arial"/>
              <a:buChar char="•"/>
            </a:pPr>
            <a:r>
              <a:rPr lang="en-US">
                <a:cs typeface="Calibri"/>
              </a:rPr>
              <a:t>George – Highlight 1-2 challenges they've faced in establishing heavy-duty fleet charging sites </a:t>
            </a:r>
          </a:p>
          <a:p>
            <a:pPr marL="171450" indent="-171450">
              <a:buFont typeface="Arial"/>
              <a:buChar char="•"/>
            </a:pPr>
            <a:r>
              <a:rPr lang="en-US">
                <a:cs typeface="Calibri"/>
              </a:rPr>
              <a:t>Salim – What challenges did you face in developing your charging facility near the ports?</a:t>
            </a:r>
          </a:p>
          <a:p>
            <a:endParaRPr lang="en-US">
              <a:cs typeface="Calibri"/>
            </a:endParaRPr>
          </a:p>
          <a:p>
            <a:r>
              <a:rPr lang="en-US">
                <a:cs typeface="Calibri"/>
              </a:rPr>
              <a:t>Key Questions to focus discussion</a:t>
            </a:r>
          </a:p>
          <a:p>
            <a:pPr marL="171450" indent="-171450">
              <a:buFont typeface="Arial"/>
              <a:buChar char="•"/>
            </a:pPr>
            <a:r>
              <a:rPr lang="en-US">
                <a:cs typeface="Calibri"/>
              </a:rPr>
              <a:t>How can we work together with utilities? Will utilities provide a map to assist in the siting of charging stations on where capacity exists today?</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504902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a:solidFill>
                <a:srgbClr val="004788"/>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50</a:t>
            </a:fld>
            <a:endParaRPr lang="en-US"/>
          </a:p>
        </p:txBody>
      </p:sp>
    </p:spTree>
    <p:extLst>
      <p:ext uri="{BB962C8B-B14F-4D97-AF65-F5344CB8AC3E}">
        <p14:creationId xmlns:p14="http://schemas.microsoft.com/office/powerpoint/2010/main" val="366360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4006826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Yu Mincho" panose="02020400000000000000" pitchFamily="18" charset="-128"/>
                <a:cs typeface="Arial" panose="020B0604020202020204" pitchFamily="34" charset="0"/>
              </a:rPr>
              <a:t>Agenda Item #6:  2019 Electric Vehicle Charging Guidebook for Medium-Duty and Heavy-Duty Commercial Fleets</a:t>
            </a:r>
            <a:endParaRPr lang="en-US" sz="1800">
              <a:effectLst/>
              <a:latin typeface="ScalaSansOT-Regular"/>
              <a:ea typeface="ScalaSansOT-Regular"/>
              <a:cs typeface="ScalaSansOT-Regular"/>
            </a:endParaRPr>
          </a:p>
          <a:p>
            <a:pPr marL="0" marR="0">
              <a:spcBef>
                <a:spcPts val="0"/>
              </a:spcBef>
              <a:spcAft>
                <a:spcPts val="0"/>
              </a:spcAft>
            </a:pPr>
            <a:r>
              <a:rPr lang="en-US" sz="1800" i="1">
                <a:effectLst/>
                <a:latin typeface="Calibri" panose="020F0502020204030204" pitchFamily="34" charset="0"/>
                <a:ea typeface="Yu Mincho" panose="02020400000000000000" pitchFamily="18" charset="-128"/>
                <a:cs typeface="Arial" panose="020B0604020202020204" pitchFamily="34" charset="0"/>
              </a:rPr>
              <a:t>Speaker:  Patrick Couch, SVP Technical Services &amp; Partner, </a:t>
            </a:r>
            <a:r>
              <a:rPr lang="en-US" sz="1800" i="1" err="1">
                <a:effectLst/>
                <a:latin typeface="Calibri" panose="020F0502020204030204" pitchFamily="34" charset="0"/>
                <a:ea typeface="Yu Mincho" panose="02020400000000000000" pitchFamily="18" charset="-128"/>
                <a:cs typeface="Arial" panose="020B0604020202020204" pitchFamily="34" charset="0"/>
              </a:rPr>
              <a:t>Gladstein</a:t>
            </a:r>
            <a:r>
              <a:rPr lang="en-US" sz="1800" i="1">
                <a:effectLst/>
                <a:latin typeface="Calibri" panose="020F0502020204030204" pitchFamily="34" charset="0"/>
                <a:ea typeface="Yu Mincho" panose="02020400000000000000" pitchFamily="18" charset="-128"/>
                <a:cs typeface="Arial" panose="020B0604020202020204" pitchFamily="34" charset="0"/>
              </a:rPr>
              <a:t>, Neandross, and Associates </a:t>
            </a:r>
            <a:endParaRPr lang="en-US" sz="1800">
              <a:effectLst/>
              <a:latin typeface="ScalaSansOT-Regular"/>
              <a:ea typeface="ScalaSansOT-Regular"/>
              <a:cs typeface="ScalaSansOT-Regular"/>
            </a:endParaRPr>
          </a:p>
          <a:p>
            <a:pPr marL="0" marR="0">
              <a:spcBef>
                <a:spcPts val="0"/>
              </a:spcBef>
              <a:spcAft>
                <a:spcPts val="0"/>
              </a:spcAft>
            </a:pPr>
            <a:r>
              <a:rPr lang="en-US" sz="1800" i="1">
                <a:effectLst/>
                <a:latin typeface="Calibri" panose="020F0502020204030204" pitchFamily="34" charset="0"/>
                <a:ea typeface="Yu Mincho" panose="02020400000000000000" pitchFamily="18" charset="-128"/>
                <a:cs typeface="Arial" panose="020B0604020202020204" pitchFamily="34" charset="0"/>
              </a:rPr>
              <a:t> </a:t>
            </a:r>
            <a:endParaRPr lang="en-US" sz="1800">
              <a:effectLst/>
              <a:latin typeface="ScalaSansOT-Regular"/>
              <a:ea typeface="ScalaSansOT-Regular"/>
              <a:cs typeface="ScalaSansOT-Regular"/>
            </a:endParaRPr>
          </a:p>
          <a:p>
            <a:pPr marL="285750" marR="0" indent="-285750">
              <a:spcBef>
                <a:spcPts val="0"/>
              </a:spcBef>
              <a:spcAft>
                <a:spcPts val="0"/>
              </a:spcAft>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cs typeface="ScalaSansOT-Regular"/>
              </a:rPr>
              <a:t>Patrick both leads and collaborates on a wide range of projects and market development initiatives for GNA’s clients and brings extensive experience in the research, development, and demonstration of a broad range of advanced mobile and stationary power technologies to the firm. </a:t>
            </a:r>
            <a:endParaRPr lang="en-US" sz="1800">
              <a:effectLst/>
              <a:latin typeface="ScalaSansOT-Regular"/>
              <a:ea typeface="ScalaSansOT-Regular"/>
              <a:cs typeface="ScalaSansOT-Regular"/>
            </a:endParaRPr>
          </a:p>
          <a:p>
            <a:pPr marL="285750" marR="0" indent="-285750">
              <a:spcBef>
                <a:spcPts val="0"/>
              </a:spcBef>
              <a:spcAft>
                <a:spcPts val="0"/>
              </a:spcAft>
              <a:buFont typeface="Arial" panose="020B0604020202020204" pitchFamily="34" charset="0"/>
              <a:buChar char="•"/>
            </a:pPr>
            <a:endParaRPr lang="en-US" sz="1800">
              <a:effectLst/>
              <a:latin typeface="ScalaSansOT-Regular"/>
              <a:ea typeface="ScalaSansOT-Regular"/>
              <a:cs typeface="ScalaSansOT-Regular"/>
            </a:endParaRPr>
          </a:p>
          <a:p>
            <a:pPr marL="285750" indent="-285750">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rPr>
              <a:t>Patrick holds a B.S. and M.S in Mechanical Engineering from the University of California, Irvine.</a:t>
            </a:r>
          </a:p>
          <a:p>
            <a:endParaRPr lang="en-US" sz="1800" b="0" i="0">
              <a:solidFill>
                <a:srgbClr val="000000"/>
              </a:solidFill>
              <a:effectLst/>
              <a:latin typeface="Calibri" panose="020F0502020204030204" pitchFamily="34" charset="0"/>
            </a:endParaRPr>
          </a:p>
          <a:p>
            <a:endParaRPr lang="en-US" sz="1800" b="0" i="0">
              <a:solidFill>
                <a:srgbClr val="000000"/>
              </a:solidFill>
              <a:effectLst/>
              <a:latin typeface="Calibri" panose="020F0502020204030204" pitchFamily="34" charset="0"/>
            </a:endParaRPr>
          </a:p>
          <a:p>
            <a:endParaRPr lang="en-US" b="0" i="0">
              <a:solidFill>
                <a:srgbClr val="004788"/>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52</a:t>
            </a:fld>
            <a:endParaRPr lang="en-US"/>
          </a:p>
        </p:txBody>
      </p:sp>
    </p:spTree>
    <p:extLst>
      <p:ext uri="{BB962C8B-B14F-4D97-AF65-F5344CB8AC3E}">
        <p14:creationId xmlns:p14="http://schemas.microsoft.com/office/powerpoint/2010/main" val="1820523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68355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latin typeface="WordVisi_MSFontService"/>
              </a:rPr>
              <a:t>Agenda Item #7: Electric Vehicle Charging Infrastructure for Southern California Warehouses</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WordVisi_MSFontService"/>
              </a:rPr>
              <a:t>Report by Carlo Bertani, MAERSK </a:t>
            </a:r>
            <a:r>
              <a:rPr lang="en-US" sz="1800" b="0" i="0">
                <a:solidFill>
                  <a:srgbClr val="000000"/>
                </a:solidFill>
                <a:effectLst/>
                <a:latin typeface="WordVisiPilcrow_MSFontService"/>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WordVisiPilcrow_MSFontService"/>
              </a:rPr>
              <a:t> </a:t>
            </a:r>
            <a:endParaRPr lang="en-US"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0">
                <a:solidFill>
                  <a:srgbClr val="000000"/>
                </a:solidFill>
                <a:effectLst/>
                <a:latin typeface="WordVisi_MSFontService"/>
              </a:rPr>
              <a:t>Carlo Bertani is an environmental subject matter expert with over fifteen years of experience working for government, large corporations, and small businesses to create and accomplish their environmental sustainability goals. </a:t>
            </a:r>
          </a:p>
          <a:p>
            <a:pPr marL="285750" indent="-285750" algn="l" rtl="0" fontAlgn="base">
              <a:buFont typeface="Arial" panose="020B0604020202020204" pitchFamily="34" charset="0"/>
              <a:buChar char="•"/>
            </a:pPr>
            <a:endParaRPr lang="en-US" sz="1800" b="0" i="0">
              <a:solidFill>
                <a:srgbClr val="000000"/>
              </a:solidFill>
              <a:effectLst/>
              <a:latin typeface="WordVisi_MSFontService"/>
            </a:endParaRPr>
          </a:p>
          <a:p>
            <a:pPr marL="285750" indent="-285750" algn="l" rtl="0" fontAlgn="base">
              <a:buFont typeface="Arial" panose="020B0604020202020204" pitchFamily="34" charset="0"/>
              <a:buChar char="•"/>
            </a:pPr>
            <a:r>
              <a:rPr lang="en-US" sz="1800" b="0" i="0">
                <a:solidFill>
                  <a:srgbClr val="000000"/>
                </a:solidFill>
                <a:effectLst/>
                <a:latin typeface="WordVisi_MSFontService"/>
              </a:rPr>
              <a:t>Carlo currently works at Maersk, helping the world’s largest container shipping company achieve their ambitious sustainability and decarbonization goals; focusing primarily on electrification of trucks and cargo handling equipment, and working on future fuels strategy for the maritime industry. </a:t>
            </a:r>
          </a:p>
          <a:p>
            <a:pPr marL="285750" indent="-285750" algn="l" rtl="0" fontAlgn="base">
              <a:buFont typeface="Arial" panose="020B0604020202020204" pitchFamily="34" charset="0"/>
              <a:buChar char="•"/>
            </a:pPr>
            <a:endParaRPr lang="en-US" sz="1800" b="0" i="0">
              <a:solidFill>
                <a:srgbClr val="000000"/>
              </a:solidFill>
              <a:effectLst/>
              <a:latin typeface="WordVisi_MSFontService"/>
            </a:endParaRPr>
          </a:p>
          <a:p>
            <a:pPr marL="285750" indent="-285750" algn="l" fontAlgn="base">
              <a:buFont typeface="Arial" panose="020B0604020202020204" pitchFamily="34" charset="0"/>
              <a:buChar char="•"/>
            </a:pPr>
            <a:r>
              <a:rPr lang="en-US" sz="1800" b="0" i="0">
                <a:solidFill>
                  <a:srgbClr val="000000"/>
                </a:solidFill>
                <a:effectLst/>
                <a:latin typeface="Calibri" panose="020F0502020204030204" pitchFamily="34" charset="0"/>
              </a:rPr>
              <a:t>Carlo will share with us Maersk’s program in support the future fleet of electric trucks, and the status of plans to install the charging infrastructure in the cities of Santa Fe Springs and Commerce as well as the additional sites are under consideration.</a:t>
            </a:r>
          </a:p>
          <a:p>
            <a:pPr algn="l" fontAlgn="base"/>
            <a:endParaRPr lang="en-US" sz="1800" b="0" i="0">
              <a:solidFill>
                <a:srgbClr val="000000"/>
              </a:solidFill>
              <a:effectLst/>
              <a:latin typeface="Calibri" panose="020F0502020204030204" pitchFamily="34" charset="0"/>
            </a:endParaRPr>
          </a:p>
          <a:p>
            <a:pPr algn="l" rtl="0" fontAlgn="base"/>
            <a:endParaRPr lang="en-US" b="0" i="0">
              <a:solidFill>
                <a:srgbClr val="004788"/>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66</a:t>
            </a:fld>
            <a:endParaRPr lang="en-US"/>
          </a:p>
        </p:txBody>
      </p:sp>
    </p:spTree>
    <p:extLst>
      <p:ext uri="{BB962C8B-B14F-4D97-AF65-F5344CB8AC3E}">
        <p14:creationId xmlns:p14="http://schemas.microsoft.com/office/powerpoint/2010/main" val="920945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informally about Rail</a:t>
            </a:r>
          </a:p>
          <a:p>
            <a:endParaRPr lang="en-US"/>
          </a:p>
        </p:txBody>
      </p:sp>
    </p:spTree>
    <p:extLst>
      <p:ext uri="{BB962C8B-B14F-4D97-AF65-F5344CB8AC3E}">
        <p14:creationId xmlns:p14="http://schemas.microsoft.com/office/powerpoint/2010/main" val="1527827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err="1">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71</a:t>
            </a:fld>
            <a:endParaRPr lang="en-US"/>
          </a:p>
        </p:txBody>
      </p:sp>
    </p:spTree>
    <p:extLst>
      <p:ext uri="{BB962C8B-B14F-4D97-AF65-F5344CB8AC3E}">
        <p14:creationId xmlns:p14="http://schemas.microsoft.com/office/powerpoint/2010/main" val="2342067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https://710-south-corridor-task-force-lametro.hub.arcgis.com/</a:t>
            </a:r>
          </a:p>
        </p:txBody>
      </p:sp>
      <p:sp>
        <p:nvSpPr>
          <p:cNvPr id="4" name="Slide Number Placeholder 3"/>
          <p:cNvSpPr>
            <a:spLocks noGrp="1"/>
          </p:cNvSpPr>
          <p:nvPr>
            <p:ph type="sldNum" sz="quarter" idx="5"/>
          </p:nvPr>
        </p:nvSpPr>
        <p:spPr/>
        <p:txBody>
          <a:bodyPr/>
          <a:lstStyle/>
          <a:p>
            <a:fld id="{1CA99CD2-19A0-6F48-895C-C7AB61D791DF}" type="slidenum">
              <a:rPr lang="en-US" smtClean="0"/>
              <a:t>72</a:t>
            </a:fld>
            <a:endParaRPr lang="en-US"/>
          </a:p>
        </p:txBody>
      </p:sp>
    </p:spTree>
    <p:extLst>
      <p:ext uri="{BB962C8B-B14F-4D97-AF65-F5344CB8AC3E}">
        <p14:creationId xmlns:p14="http://schemas.microsoft.com/office/powerpoint/2010/main" val="1827609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r>
              <a:rPr lang="en-US"/>
              <a:t>Nancy</a:t>
            </a:r>
          </a:p>
          <a:p>
            <a:endParaRPr lang="en-US"/>
          </a:p>
          <a:p>
            <a:r>
              <a:rPr lang="en-US"/>
              <a:t>ADD QR CODE</a:t>
            </a:r>
          </a:p>
          <a:p>
            <a:endParaRPr lang="en-US"/>
          </a:p>
          <a:p>
            <a:r>
              <a:rPr lang="en-US"/>
              <a:t>Link:  </a:t>
            </a:r>
            <a:r>
              <a:rPr lang="en-US">
                <a:hlinkClick r:id="rId3"/>
              </a:rPr>
              <a:t>Metro 710 Task Force and Investment Plan | Social Pinpoint (mysocialpinpoint.com)</a:t>
            </a:r>
            <a:endParaRPr lang="en-US"/>
          </a:p>
          <a:p>
            <a:endParaRPr lang="en-US"/>
          </a:p>
          <a:p>
            <a:r>
              <a:rPr lang="en-US"/>
              <a:t>PART OF THE HUB</a:t>
            </a:r>
          </a:p>
        </p:txBody>
      </p:sp>
      <p:sp>
        <p:nvSpPr>
          <p:cNvPr id="4" name="Slide Number Placeholder 3"/>
          <p:cNvSpPr>
            <a:spLocks noGrp="1"/>
          </p:cNvSpPr>
          <p:nvPr>
            <p:ph type="sldNum" sz="quarter" idx="5"/>
          </p:nvPr>
        </p:nvSpPr>
        <p:spPr/>
        <p:txBody>
          <a:bodyPr/>
          <a:lstStyle/>
          <a:p>
            <a:fld id="{1CA99CD2-19A0-6F48-895C-C7AB61D791DF}" type="slidenum">
              <a:rPr lang="en-US" smtClean="0"/>
              <a:t>73</a:t>
            </a:fld>
            <a:endParaRPr lang="en-US"/>
          </a:p>
        </p:txBody>
      </p:sp>
    </p:spTree>
    <p:extLst>
      <p:ext uri="{BB962C8B-B14F-4D97-AF65-F5344CB8AC3E}">
        <p14:creationId xmlns:p14="http://schemas.microsoft.com/office/powerpoint/2010/main" val="2938640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74</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75</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2399253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982"/>
              </a:spcBef>
            </a:pPr>
            <a:r>
              <a:rPr lang="en-US">
                <a:cs typeface="Calibri"/>
              </a:rPr>
              <a:t>Agenda Item 3 RESOURCE:  https://www.transportation.gov/sites/dot.gov/files/2022-05/USDOT-BIL-Innovation-Fact_Sheet-Master.pdf</a:t>
            </a:r>
          </a:p>
          <a:p>
            <a:pPr>
              <a:lnSpc>
                <a:spcPct val="90000"/>
              </a:lnSpc>
              <a:spcBef>
                <a:spcPts val="982"/>
              </a:spcBef>
            </a:pPr>
            <a:endParaRPr lang="en-US" b="1" u="sng">
              <a:cs typeface="Calibri"/>
            </a:endParaRPr>
          </a:p>
          <a:p>
            <a:pPr>
              <a:lnSpc>
                <a:spcPct val="90000"/>
              </a:lnSpc>
              <a:spcBef>
                <a:spcPts val="982"/>
              </a:spcBef>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361358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078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0780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4165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97917" y="1024398"/>
            <a:ext cx="5865861" cy="448136"/>
          </a:xfrm>
        </p:spPr>
        <p:txBody>
          <a:bodyPr lIns="0" tIns="0" rIns="0" bIns="0"/>
          <a:lstStyle>
            <a:lvl1pPr>
              <a:defRPr sz="2912" b="1" i="0">
                <a:solidFill>
                  <a:srgbClr val="0063A3"/>
                </a:solidFill>
                <a:latin typeface="Arial"/>
                <a:cs typeface="Arial"/>
              </a:defRPr>
            </a:lvl1pPr>
          </a:lstStyle>
          <a:p>
            <a:endParaRPr/>
          </a:p>
        </p:txBody>
      </p:sp>
      <p:sp>
        <p:nvSpPr>
          <p:cNvPr id="3" name="Holder 3"/>
          <p:cNvSpPr>
            <a:spLocks noGrp="1"/>
          </p:cNvSpPr>
          <p:nvPr>
            <p:ph type="body" idx="1"/>
          </p:nvPr>
        </p:nvSpPr>
        <p:spPr>
          <a:xfrm>
            <a:off x="297916" y="1469262"/>
            <a:ext cx="5310909" cy="359778"/>
          </a:xfrm>
        </p:spPr>
        <p:txBody>
          <a:bodyPr lIns="0" tIns="0" rIns="0" bIns="0"/>
          <a:lstStyle>
            <a:lvl1pPr>
              <a:defRPr sz="2338" b="1" i="0">
                <a:solidFill>
                  <a:srgbClr val="0063A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88703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61" y="5492461"/>
            <a:ext cx="12191538" cy="432660"/>
          </a:xfrm>
          <a:prstGeom prst="rect">
            <a:avLst/>
          </a:prstGeom>
          <a:blipFill>
            <a:blip r:embed="rId2" cstate="print"/>
            <a:stretch>
              <a:fillRect/>
            </a:stretch>
          </a:blipFill>
        </p:spPr>
        <p:txBody>
          <a:bodyPr wrap="square" lIns="0" tIns="0" rIns="0" bIns="0" rtlCol="0"/>
          <a:lstStyle/>
          <a:p>
            <a:endParaRPr sz="1588"/>
          </a:p>
        </p:txBody>
      </p:sp>
      <p:sp>
        <p:nvSpPr>
          <p:cNvPr id="2" name="Holder 2"/>
          <p:cNvSpPr>
            <a:spLocks noGrp="1"/>
          </p:cNvSpPr>
          <p:nvPr>
            <p:ph type="title"/>
          </p:nvPr>
        </p:nvSpPr>
        <p:spPr>
          <a:xfrm>
            <a:off x="297917" y="1024398"/>
            <a:ext cx="5865861" cy="448136"/>
          </a:xfrm>
        </p:spPr>
        <p:txBody>
          <a:bodyPr lIns="0" tIns="0" rIns="0" bIns="0"/>
          <a:lstStyle>
            <a:lvl1pPr>
              <a:defRPr sz="2912" b="1" i="0">
                <a:solidFill>
                  <a:srgbClr val="0063A3"/>
                </a:solidFill>
                <a:latin typeface="Arial"/>
                <a:cs typeface="Arial"/>
              </a:defRPr>
            </a:lvl1pPr>
          </a:lstStyle>
          <a:p>
            <a:endParaRPr/>
          </a:p>
        </p:txBody>
      </p:sp>
      <p:sp>
        <p:nvSpPr>
          <p:cNvPr id="3" name="Holder 3"/>
          <p:cNvSpPr>
            <a:spLocks noGrp="1"/>
          </p:cNvSpPr>
          <p:nvPr>
            <p:ph sz="half" idx="2"/>
          </p:nvPr>
        </p:nvSpPr>
        <p:spPr>
          <a:xfrm>
            <a:off x="609600" y="1577340"/>
            <a:ext cx="5303520" cy="40780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780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4548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7917" y="1024398"/>
            <a:ext cx="5865861" cy="448136"/>
          </a:xfrm>
        </p:spPr>
        <p:txBody>
          <a:bodyPr lIns="0" tIns="0" rIns="0" bIns="0"/>
          <a:lstStyle>
            <a:lvl1pPr>
              <a:defRPr sz="2912" b="1" i="0">
                <a:solidFill>
                  <a:srgbClr val="0063A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639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4975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bg>
      <p:bgPr>
        <a:gradFill flip="none" rotWithShape="1">
          <a:gsLst>
            <a:gs pos="2000">
              <a:srgbClr val="004788"/>
            </a:gs>
            <a:gs pos="70000">
              <a:srgbClr val="002758"/>
            </a:gs>
          </a:gsLst>
          <a:lin ang="10500000" scaled="0"/>
          <a:tileRect/>
        </a:gradFill>
        <a:effectLst/>
      </p:bgPr>
    </p:bg>
    <p:spTree>
      <p:nvGrpSpPr>
        <p:cNvPr id="1" name=""/>
        <p:cNvGrpSpPr/>
        <p:nvPr/>
      </p:nvGrpSpPr>
      <p:grpSpPr>
        <a:xfrm>
          <a:off x="0" y="0"/>
          <a:ext cx="0" cy="0"/>
          <a:chOff x="0" y="0"/>
          <a:chExt cx="0" cy="0"/>
        </a:xfrm>
      </p:grpSpPr>
      <p:pic>
        <p:nvPicPr>
          <p:cNvPr id="9" name="Picture 8" descr="shutterstock_768698686.jpg">
            <a:extLst>
              <a:ext uri="{FF2B5EF4-FFF2-40B4-BE49-F238E27FC236}">
                <a16:creationId xmlns:a16="http://schemas.microsoft.com/office/drawing/2014/main" id="{0EB02AD4-3FCE-446D-8092-9F4E10A58141}"/>
              </a:ext>
            </a:extLst>
          </p:cNvPr>
          <p:cNvPicPr>
            <a:picLocks noChangeAspect="1"/>
          </p:cNvPicPr>
          <p:nvPr userDrawn="1"/>
        </p:nvPicPr>
        <p:blipFill>
          <a:blip r:embed="rId2" cstate="email">
            <a:alphaModFix amt="32000"/>
            <a:extLst>
              <a:ext uri="{28A0092B-C50C-407E-A947-70E740481C1C}">
                <a14:useLocalDpi xmlns:a14="http://schemas.microsoft.com/office/drawing/2010/main"/>
              </a:ext>
            </a:extLst>
          </a:blip>
          <a:stretch>
            <a:fillRect/>
          </a:stretch>
        </p:blipFill>
        <p:spPr>
          <a:xfrm>
            <a:off x="0" y="0"/>
            <a:ext cx="12192000" cy="6857531"/>
          </a:xfrm>
          <a:prstGeom prst="rect">
            <a:avLst/>
          </a:prstGeom>
        </p:spPr>
      </p:pic>
      <p:sp>
        <p:nvSpPr>
          <p:cNvPr id="11" name="Title 1">
            <a:extLst>
              <a:ext uri="{FF2B5EF4-FFF2-40B4-BE49-F238E27FC236}">
                <a16:creationId xmlns:a16="http://schemas.microsoft.com/office/drawing/2014/main" id="{F7192A38-7702-4A4F-AF48-8BB736BD89A0}"/>
              </a:ext>
            </a:extLst>
          </p:cNvPr>
          <p:cNvSpPr>
            <a:spLocks noGrp="1"/>
          </p:cNvSpPr>
          <p:nvPr>
            <p:ph type="ctrTitle"/>
          </p:nvPr>
        </p:nvSpPr>
        <p:spPr>
          <a:xfrm>
            <a:off x="486766" y="1915885"/>
            <a:ext cx="10988057" cy="1772451"/>
          </a:xfrm>
          <a:prstGeom prst="rect">
            <a:avLst/>
          </a:prstGeom>
        </p:spPr>
        <p:txBody>
          <a:bodyPr>
            <a:normAutofit/>
          </a:bodyPr>
          <a:lstStyle>
            <a:lvl1pPr>
              <a:defRPr cap="all" baseline="0">
                <a:solidFill>
                  <a:schemeClr val="bg1"/>
                </a:solidFill>
              </a:defRPr>
            </a:lvl1pPr>
          </a:lstStyle>
          <a:p>
            <a:pPr>
              <a:lnSpc>
                <a:spcPct val="80000"/>
              </a:lnSpc>
            </a:pPr>
            <a:r>
              <a:rPr lang="en-US" b="1"/>
              <a:t>PRESENTATION TITLE WILL LOOK LIKE THIS</a:t>
            </a:r>
          </a:p>
        </p:txBody>
      </p:sp>
      <p:pic>
        <p:nvPicPr>
          <p:cNvPr id="12" name="Picture 11" descr="D2Z_SideLock-up-Inverse_Vector.png">
            <a:extLst>
              <a:ext uri="{FF2B5EF4-FFF2-40B4-BE49-F238E27FC236}">
                <a16:creationId xmlns:a16="http://schemas.microsoft.com/office/drawing/2014/main" id="{0689E6A0-5ACE-4A61-B7C8-8EA024BFDE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8814" y="261202"/>
            <a:ext cx="4687207" cy="1267361"/>
          </a:xfrm>
          <a:prstGeom prst="rect">
            <a:avLst/>
          </a:prstGeom>
        </p:spPr>
      </p:pic>
      <p:sp>
        <p:nvSpPr>
          <p:cNvPr id="13" name="Subtitle 6">
            <a:extLst>
              <a:ext uri="{FF2B5EF4-FFF2-40B4-BE49-F238E27FC236}">
                <a16:creationId xmlns:a16="http://schemas.microsoft.com/office/drawing/2014/main" id="{61C0B8D8-D42A-4214-AABE-11B6D7DA57F5}"/>
              </a:ext>
            </a:extLst>
          </p:cNvPr>
          <p:cNvSpPr>
            <a:spLocks noGrp="1"/>
          </p:cNvSpPr>
          <p:nvPr>
            <p:ph type="subTitle" idx="1"/>
          </p:nvPr>
        </p:nvSpPr>
        <p:spPr>
          <a:xfrm>
            <a:off x="501759" y="4346823"/>
            <a:ext cx="5639576" cy="583207"/>
          </a:xfrm>
          <a:prstGeom prst="rect">
            <a:avLst/>
          </a:prstGeom>
        </p:spPr>
        <p:txBody>
          <a:bodyPr/>
          <a:lstStyle>
            <a:lvl1pPr marL="0" indent="0">
              <a:buNone/>
              <a:defRPr>
                <a:solidFill>
                  <a:schemeClr val="bg1"/>
                </a:solidFill>
              </a:defRPr>
            </a:lvl1pPr>
          </a:lstStyle>
          <a:p>
            <a:r>
              <a:rPr lang="en-US">
                <a:latin typeface="Arial" panose="020B0604020202020204" pitchFamily="34" charset="0"/>
                <a:cs typeface="Arial" panose="020B0604020202020204" pitchFamily="34" charset="0"/>
              </a:rPr>
              <a:t>Presenter</a:t>
            </a:r>
          </a:p>
        </p:txBody>
      </p:sp>
    </p:spTree>
    <p:extLst>
      <p:ext uri="{BB962C8B-B14F-4D97-AF65-F5344CB8AC3E}">
        <p14:creationId xmlns:p14="http://schemas.microsoft.com/office/powerpoint/2010/main" val="2629628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p:bg>
      <p:bgPr>
        <a:gradFill flip="none" rotWithShape="1">
          <a:gsLst>
            <a:gs pos="2000">
              <a:srgbClr val="004788"/>
            </a:gs>
            <a:gs pos="70000">
              <a:srgbClr val="002758"/>
            </a:gs>
          </a:gsLst>
          <a:lin ang="105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2599FE-89DD-4415-92C5-25826BFDB42F}"/>
              </a:ext>
            </a:extLst>
          </p:cNvPr>
          <p:cNvSpPr>
            <a:spLocks noGrp="1"/>
          </p:cNvSpPr>
          <p:nvPr>
            <p:ph type="title"/>
          </p:nvPr>
        </p:nvSpPr>
        <p:spPr>
          <a:xfrm>
            <a:off x="1100292" y="922084"/>
            <a:ext cx="5108408" cy="4543597"/>
          </a:xfrm>
          <a:prstGeom prst="rect">
            <a:avLst/>
          </a:prstGeom>
        </p:spPr>
        <p:txBody>
          <a:bodyPr anchor="ctr">
            <a:normAutofit/>
          </a:bodyPr>
          <a:lstStyle>
            <a:lvl1pPr>
              <a:defRPr sz="4800" cap="all" baseline="0">
                <a:solidFill>
                  <a:schemeClr val="bg1"/>
                </a:solidFill>
              </a:defRPr>
            </a:lvl1pPr>
          </a:lstStyle>
          <a:p>
            <a:r>
              <a:rPr lang="en-US"/>
              <a:t>Click to edit Master title style</a:t>
            </a:r>
          </a:p>
        </p:txBody>
      </p:sp>
      <p:pic>
        <p:nvPicPr>
          <p:cNvPr id="3" name="Picture 2" descr="A picture containing screenshot, monitor, television, screen&#10;&#10;Description automatically generated">
            <a:extLst>
              <a:ext uri="{FF2B5EF4-FFF2-40B4-BE49-F238E27FC236}">
                <a16:creationId xmlns:a16="http://schemas.microsoft.com/office/drawing/2014/main" id="{3FCAA1AA-315C-435E-8510-AA83E5CFBF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7126" y="4264064"/>
            <a:ext cx="3341167" cy="2735549"/>
          </a:xfrm>
          <a:prstGeom prst="rect">
            <a:avLst/>
          </a:prstGeom>
        </p:spPr>
      </p:pic>
      <p:pic>
        <p:nvPicPr>
          <p:cNvPr id="5" name="Picture 4" descr="A picture containing screenshot, monitor, television, screen&#10;&#10;Description automatically generated">
            <a:extLst>
              <a:ext uri="{FF2B5EF4-FFF2-40B4-BE49-F238E27FC236}">
                <a16:creationId xmlns:a16="http://schemas.microsoft.com/office/drawing/2014/main" id="{2CEE4824-28D4-4E31-8857-F5D91D6BD3F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45624" y="9679"/>
            <a:ext cx="9165729" cy="2020548"/>
          </a:xfrm>
          <a:prstGeom prst="rect">
            <a:avLst/>
          </a:prstGeom>
        </p:spPr>
      </p:pic>
    </p:spTree>
    <p:extLst>
      <p:ext uri="{BB962C8B-B14F-4D97-AF65-F5344CB8AC3E}">
        <p14:creationId xmlns:p14="http://schemas.microsoft.com/office/powerpoint/2010/main" val="1295043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13" name="Right Triangle 12"/>
          <p:cNvSpPr/>
          <p:nvPr userDrawn="1"/>
        </p:nvSpPr>
        <p:spPr>
          <a:xfrm flipH="1">
            <a:off x="5190929" y="6715658"/>
            <a:ext cx="7015667" cy="156941"/>
          </a:xfrm>
          <a:prstGeom prst="rtTriangle">
            <a:avLst/>
          </a:prstGeom>
          <a:solidFill>
            <a:srgbClr val="77B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Placeholder 1">
            <a:extLst>
              <a:ext uri="{FF2B5EF4-FFF2-40B4-BE49-F238E27FC236}">
                <a16:creationId xmlns:a16="http://schemas.microsoft.com/office/drawing/2014/main" id="{A707D2A5-6C64-4CC4-8149-2B1736608B50}"/>
              </a:ext>
            </a:extLst>
          </p:cNvPr>
          <p:cNvSpPr>
            <a:spLocks noGrp="1"/>
          </p:cNvSpPr>
          <p:nvPr>
            <p:ph type="title"/>
          </p:nvPr>
        </p:nvSpPr>
        <p:spPr>
          <a:xfrm>
            <a:off x="372534" y="79199"/>
            <a:ext cx="11446933" cy="1143000"/>
          </a:xfrm>
          <a:prstGeom prst="rect">
            <a:avLst/>
          </a:prstGeom>
        </p:spPr>
        <p:txBody>
          <a:bodyPr vert="horz" lIns="91440" tIns="45720" rIns="91440" bIns="45720" rtlCol="0" anchor="ctr">
            <a:normAutofit/>
          </a:bodyPr>
          <a:lstStyle/>
          <a:p>
            <a:r>
              <a:rPr lang="en-US"/>
              <a:t>Insert slide title, ideally as a key message</a:t>
            </a:r>
          </a:p>
        </p:txBody>
      </p:sp>
      <p:sp>
        <p:nvSpPr>
          <p:cNvPr id="15" name="Content Placeholder 3">
            <a:extLst>
              <a:ext uri="{FF2B5EF4-FFF2-40B4-BE49-F238E27FC236}">
                <a16:creationId xmlns:a16="http://schemas.microsoft.com/office/drawing/2014/main" id="{DC0C277E-03EC-4F4A-ABCC-E6B72110FCD6}"/>
              </a:ext>
            </a:extLst>
          </p:cNvPr>
          <p:cNvSpPr>
            <a:spLocks noGrp="1"/>
          </p:cNvSpPr>
          <p:nvPr>
            <p:ph sz="half" idx="2"/>
          </p:nvPr>
        </p:nvSpPr>
        <p:spPr>
          <a:xfrm>
            <a:off x="372531" y="1526327"/>
            <a:ext cx="11446933" cy="4681072"/>
          </a:xfrm>
          <a:prstGeom prst="rect">
            <a:avLst/>
          </a:prstGeom>
        </p:spPr>
        <p:txBody>
          <a:bodyPr>
            <a:normAutofit/>
          </a:bodyPr>
          <a:lstStyle>
            <a:lvl1pPr algn="l" defTabSz="609585" rtl="0" eaLnBrk="1" latinLnBrk="0" hangingPunct="1">
              <a:lnSpc>
                <a:spcPct val="100000"/>
              </a:lnSpc>
              <a:spcBef>
                <a:spcPct val="20000"/>
              </a:spcBef>
              <a:buFont typeface="Arial"/>
              <a:defRPr lang="en-US" sz="3200" kern="1200" dirty="0" smtClean="0">
                <a:solidFill>
                  <a:schemeClr val="accent3"/>
                </a:solidFill>
                <a:latin typeface="Arial"/>
                <a:ea typeface="+mn-ea"/>
                <a:cs typeface="Arial"/>
              </a:defRPr>
            </a:lvl1pPr>
            <a:lvl2pPr algn="l" defTabSz="609585" rtl="0" eaLnBrk="1" latinLnBrk="0" hangingPunct="1">
              <a:lnSpc>
                <a:spcPct val="100000"/>
              </a:lnSpc>
              <a:spcBef>
                <a:spcPct val="20000"/>
              </a:spcBef>
              <a:buFont typeface="Arial"/>
              <a:defRPr lang="en-US" sz="2667" kern="1200" dirty="0" smtClean="0">
                <a:solidFill>
                  <a:schemeClr val="accent3"/>
                </a:solidFill>
                <a:latin typeface="Arial"/>
                <a:ea typeface="+mn-ea"/>
                <a:cs typeface="Arial"/>
              </a:defRPr>
            </a:lvl2pPr>
            <a:lvl3pPr algn="l" defTabSz="609585" rtl="0" eaLnBrk="1" latinLnBrk="0" hangingPunct="1">
              <a:lnSpc>
                <a:spcPct val="100000"/>
              </a:lnSpc>
              <a:spcBef>
                <a:spcPct val="20000"/>
              </a:spcBef>
              <a:buFont typeface="Arial"/>
              <a:defRPr lang="en-US" sz="2400" kern="1200" dirty="0" smtClean="0">
                <a:solidFill>
                  <a:schemeClr val="accent3"/>
                </a:solidFill>
                <a:latin typeface="Arial"/>
                <a:ea typeface="+mn-ea"/>
                <a:cs typeface="Arial"/>
              </a:defRPr>
            </a:lvl3pPr>
            <a:lvl4pPr algn="l" defTabSz="609585" rtl="0" eaLnBrk="1" latinLnBrk="0" hangingPunct="1">
              <a:lnSpc>
                <a:spcPct val="100000"/>
              </a:lnSpc>
              <a:spcBef>
                <a:spcPct val="20000"/>
              </a:spcBef>
              <a:buFont typeface="Arial"/>
              <a:defRPr lang="en-US" sz="2133" kern="1200" dirty="0" smtClean="0">
                <a:solidFill>
                  <a:schemeClr val="accent3"/>
                </a:solidFill>
                <a:latin typeface="Arial"/>
                <a:ea typeface="+mn-ea"/>
                <a:cs typeface="Arial"/>
              </a:defRPr>
            </a:lvl4pPr>
            <a:lvl5pPr algn="l" defTabSz="609585" rtl="0" eaLnBrk="1" latinLnBrk="0" hangingPunct="1">
              <a:lnSpc>
                <a:spcPct val="100000"/>
              </a:lnSpc>
              <a:spcBef>
                <a:spcPct val="20000"/>
              </a:spcBef>
              <a:buFont typeface="Arial"/>
              <a:defRPr lang="en-US" sz="1867" kern="1200" dirty="0">
                <a:solidFill>
                  <a:schemeClr val="accent3"/>
                </a:solidFill>
                <a:latin typeface="Arial"/>
                <a:ea typeface="+mn-ea"/>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AF3C36F3-20AC-416A-9211-02BB6E9495C5}"/>
              </a:ext>
            </a:extLst>
          </p:cNvPr>
          <p:cNvSpPr txBox="1"/>
          <p:nvPr userDrawn="1"/>
        </p:nvSpPr>
        <p:spPr>
          <a:xfrm>
            <a:off x="11599220" y="6225552"/>
            <a:ext cx="436337" cy="338554"/>
          </a:xfrm>
          <a:prstGeom prst="rect">
            <a:avLst/>
          </a:prstGeom>
          <a:noFill/>
        </p:spPr>
        <p:txBody>
          <a:bodyPr wrap="none" rtlCol="0" anchor="ctr">
            <a:spAutoFit/>
          </a:bodyPr>
          <a:lstStyle/>
          <a:p>
            <a:pPr algn="ctr"/>
            <a:fld id="{1EB906D0-A97F-44F0-ACE4-44531EEA2A7E}" type="slidenum">
              <a:rPr lang="en-US" sz="1600" smtClean="0">
                <a:solidFill>
                  <a:schemeClr val="accent3"/>
                </a:solidFill>
                <a:latin typeface="Arial" panose="020B0604020202020204" pitchFamily="34" charset="0"/>
                <a:cs typeface="Arial" panose="020B0604020202020204" pitchFamily="34" charset="0"/>
              </a:rPr>
              <a:pPr algn="ctr"/>
              <a:t>‹#›</a:t>
            </a:fld>
            <a:endParaRPr lang="en-US" sz="1600">
              <a:solidFill>
                <a:schemeClr val="accent3"/>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C47EBE96-D7EA-428C-B00B-810CEDC965CB}"/>
              </a:ext>
            </a:extLst>
          </p:cNvPr>
          <p:cNvSpPr/>
          <p:nvPr userDrawn="1"/>
        </p:nvSpPr>
        <p:spPr>
          <a:xfrm>
            <a:off x="11637880" y="6210971"/>
            <a:ext cx="365760" cy="365760"/>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0495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3" name="Right Triangle 12"/>
          <p:cNvSpPr/>
          <p:nvPr userDrawn="1"/>
        </p:nvSpPr>
        <p:spPr>
          <a:xfrm flipH="1">
            <a:off x="5190929" y="6715658"/>
            <a:ext cx="7015667" cy="156941"/>
          </a:xfrm>
          <a:prstGeom prst="rtTriangle">
            <a:avLst/>
          </a:prstGeom>
          <a:solidFill>
            <a:srgbClr val="77B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AF3C36F3-20AC-416A-9211-02BB6E9495C5}"/>
              </a:ext>
            </a:extLst>
          </p:cNvPr>
          <p:cNvSpPr txBox="1"/>
          <p:nvPr userDrawn="1"/>
        </p:nvSpPr>
        <p:spPr>
          <a:xfrm>
            <a:off x="11599220" y="6225552"/>
            <a:ext cx="436337" cy="338554"/>
          </a:xfrm>
          <a:prstGeom prst="rect">
            <a:avLst/>
          </a:prstGeom>
          <a:noFill/>
        </p:spPr>
        <p:txBody>
          <a:bodyPr wrap="none" rtlCol="0" anchor="ctr">
            <a:spAutoFit/>
          </a:bodyPr>
          <a:lstStyle/>
          <a:p>
            <a:pPr algn="ctr"/>
            <a:fld id="{1EB906D0-A97F-44F0-ACE4-44531EEA2A7E}" type="slidenum">
              <a:rPr lang="en-US" sz="1600" smtClean="0">
                <a:solidFill>
                  <a:schemeClr val="accent3"/>
                </a:solidFill>
                <a:latin typeface="Arial" panose="020B0604020202020204" pitchFamily="34" charset="0"/>
                <a:cs typeface="Arial" panose="020B0604020202020204" pitchFamily="34" charset="0"/>
              </a:rPr>
              <a:pPr algn="ctr"/>
              <a:t>‹#›</a:t>
            </a:fld>
            <a:endParaRPr lang="en-US" sz="1600">
              <a:solidFill>
                <a:schemeClr val="accent3"/>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C47EBE96-D7EA-428C-B00B-810CEDC965CB}"/>
              </a:ext>
            </a:extLst>
          </p:cNvPr>
          <p:cNvSpPr/>
          <p:nvPr userDrawn="1"/>
        </p:nvSpPr>
        <p:spPr>
          <a:xfrm>
            <a:off x="11637880" y="6210971"/>
            <a:ext cx="365760" cy="365760"/>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6" name="Title Placeholder 1">
            <a:extLst>
              <a:ext uri="{FF2B5EF4-FFF2-40B4-BE49-F238E27FC236}">
                <a16:creationId xmlns:a16="http://schemas.microsoft.com/office/drawing/2014/main" id="{25D80090-2FDD-486F-BF4C-318A60C0CA06}"/>
              </a:ext>
            </a:extLst>
          </p:cNvPr>
          <p:cNvSpPr>
            <a:spLocks noGrp="1"/>
          </p:cNvSpPr>
          <p:nvPr>
            <p:ph type="title"/>
          </p:nvPr>
        </p:nvSpPr>
        <p:spPr>
          <a:xfrm>
            <a:off x="372534" y="79199"/>
            <a:ext cx="11446933" cy="1143000"/>
          </a:xfrm>
          <a:prstGeom prst="rect">
            <a:avLst/>
          </a:prstGeom>
        </p:spPr>
        <p:txBody>
          <a:bodyPr vert="horz" lIns="91440" tIns="45720" rIns="91440" bIns="45720" rtlCol="0" anchor="ctr">
            <a:normAutofit/>
          </a:bodyPr>
          <a:lstStyle/>
          <a:p>
            <a:r>
              <a:rPr lang="en-US"/>
              <a:t>Insert slide title, ideally as a key message</a:t>
            </a:r>
          </a:p>
        </p:txBody>
      </p:sp>
    </p:spTree>
    <p:extLst>
      <p:ext uri="{BB962C8B-B14F-4D97-AF65-F5344CB8AC3E}">
        <p14:creationId xmlns:p14="http://schemas.microsoft.com/office/powerpoint/2010/main" val="222458488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ight Triangle 12"/>
          <p:cNvSpPr/>
          <p:nvPr userDrawn="1"/>
        </p:nvSpPr>
        <p:spPr>
          <a:xfrm flipH="1">
            <a:off x="5190929" y="6715658"/>
            <a:ext cx="7015667" cy="156941"/>
          </a:xfrm>
          <a:prstGeom prst="rtTriangle">
            <a:avLst/>
          </a:prstGeom>
          <a:solidFill>
            <a:srgbClr val="77B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AF3C36F3-20AC-416A-9211-02BB6E9495C5}"/>
              </a:ext>
            </a:extLst>
          </p:cNvPr>
          <p:cNvSpPr txBox="1"/>
          <p:nvPr userDrawn="1"/>
        </p:nvSpPr>
        <p:spPr>
          <a:xfrm>
            <a:off x="11599220" y="6225552"/>
            <a:ext cx="436337" cy="338554"/>
          </a:xfrm>
          <a:prstGeom prst="rect">
            <a:avLst/>
          </a:prstGeom>
          <a:noFill/>
        </p:spPr>
        <p:txBody>
          <a:bodyPr wrap="none" rtlCol="0" anchor="ctr">
            <a:spAutoFit/>
          </a:bodyPr>
          <a:lstStyle/>
          <a:p>
            <a:pPr algn="ctr"/>
            <a:fld id="{1EB906D0-A97F-44F0-ACE4-44531EEA2A7E}" type="slidenum">
              <a:rPr lang="en-US" sz="1600" smtClean="0">
                <a:solidFill>
                  <a:schemeClr val="accent3"/>
                </a:solidFill>
                <a:latin typeface="Arial" panose="020B0604020202020204" pitchFamily="34" charset="0"/>
                <a:cs typeface="Arial" panose="020B0604020202020204" pitchFamily="34" charset="0"/>
              </a:rPr>
              <a:pPr algn="ctr"/>
              <a:t>‹#›</a:t>
            </a:fld>
            <a:endParaRPr lang="en-US" sz="1600">
              <a:solidFill>
                <a:schemeClr val="accent3"/>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C47EBE96-D7EA-428C-B00B-810CEDC965CB}"/>
              </a:ext>
            </a:extLst>
          </p:cNvPr>
          <p:cNvSpPr/>
          <p:nvPr userDrawn="1"/>
        </p:nvSpPr>
        <p:spPr>
          <a:xfrm>
            <a:off x="11637880" y="6210971"/>
            <a:ext cx="365760" cy="365760"/>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608726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13" name="Right Triangle 12"/>
          <p:cNvSpPr/>
          <p:nvPr userDrawn="1"/>
        </p:nvSpPr>
        <p:spPr>
          <a:xfrm flipH="1">
            <a:off x="5190929" y="6715658"/>
            <a:ext cx="7015667" cy="156941"/>
          </a:xfrm>
          <a:prstGeom prst="rtTriangle">
            <a:avLst/>
          </a:prstGeom>
          <a:solidFill>
            <a:srgbClr val="77B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81919DCA-34B4-4055-B8CA-F0F20AA30AC8}"/>
              </a:ext>
            </a:extLst>
          </p:cNvPr>
          <p:cNvSpPr txBox="1"/>
          <p:nvPr userDrawn="1"/>
        </p:nvSpPr>
        <p:spPr>
          <a:xfrm>
            <a:off x="11455784" y="6240708"/>
            <a:ext cx="436337" cy="338554"/>
          </a:xfrm>
          <a:prstGeom prst="rect">
            <a:avLst/>
          </a:prstGeom>
          <a:noFill/>
        </p:spPr>
        <p:txBody>
          <a:bodyPr wrap="none" rtlCol="0" anchor="ctr">
            <a:spAutoFit/>
          </a:bodyPr>
          <a:lstStyle/>
          <a:p>
            <a:pPr algn="ctr"/>
            <a:fld id="{1EB906D0-A97F-44F0-ACE4-44531EEA2A7E}" type="slidenum">
              <a:rPr lang="en-US" sz="1600" smtClean="0">
                <a:solidFill>
                  <a:schemeClr val="accent3"/>
                </a:solidFill>
                <a:latin typeface="Arial" panose="020B0604020202020204" pitchFamily="34" charset="0"/>
                <a:cs typeface="Arial" panose="020B0604020202020204" pitchFamily="34" charset="0"/>
              </a:rPr>
              <a:pPr algn="ctr"/>
              <a:t>‹#›</a:t>
            </a:fld>
            <a:endParaRPr lang="en-US" sz="1600">
              <a:solidFill>
                <a:schemeClr val="accent3"/>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F3ADCD17-F0F6-4D04-8879-966385F457B9}"/>
              </a:ext>
            </a:extLst>
          </p:cNvPr>
          <p:cNvSpPr/>
          <p:nvPr userDrawn="1"/>
        </p:nvSpPr>
        <p:spPr>
          <a:xfrm>
            <a:off x="11494444" y="6226127"/>
            <a:ext cx="365760" cy="365760"/>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pic>
        <p:nvPicPr>
          <p:cNvPr id="11" name="Picture 10" descr="D2Z_SecondaryHorizontal Logo.png">
            <a:extLst>
              <a:ext uri="{FF2B5EF4-FFF2-40B4-BE49-F238E27FC236}">
                <a16:creationId xmlns:a16="http://schemas.microsoft.com/office/drawing/2014/main" id="{A2D7609A-9821-4712-9E7C-F4BFB20AFE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8507" y="6277033"/>
            <a:ext cx="2802780" cy="264347"/>
          </a:xfrm>
          <a:prstGeom prst="rect">
            <a:avLst/>
          </a:prstGeom>
        </p:spPr>
      </p:pic>
      <p:sp>
        <p:nvSpPr>
          <p:cNvPr id="12" name="Title Placeholder 1">
            <a:extLst>
              <a:ext uri="{FF2B5EF4-FFF2-40B4-BE49-F238E27FC236}">
                <a16:creationId xmlns:a16="http://schemas.microsoft.com/office/drawing/2014/main" id="{65495526-47C5-4678-9004-D66BB69FBF48}"/>
              </a:ext>
            </a:extLst>
          </p:cNvPr>
          <p:cNvSpPr>
            <a:spLocks noGrp="1"/>
          </p:cNvSpPr>
          <p:nvPr>
            <p:ph type="title"/>
          </p:nvPr>
        </p:nvSpPr>
        <p:spPr>
          <a:xfrm>
            <a:off x="372534" y="79199"/>
            <a:ext cx="11446933" cy="1143000"/>
          </a:xfrm>
          <a:prstGeom prst="rect">
            <a:avLst/>
          </a:prstGeom>
        </p:spPr>
        <p:txBody>
          <a:bodyPr vert="horz" lIns="91440" tIns="45720" rIns="91440" bIns="45720" rtlCol="0" anchor="ctr">
            <a:normAutofit/>
          </a:bodyPr>
          <a:lstStyle/>
          <a:p>
            <a:r>
              <a:rPr lang="en-US"/>
              <a:t>Insert slide title, ideally as a key message</a:t>
            </a:r>
          </a:p>
        </p:txBody>
      </p:sp>
      <p:sp>
        <p:nvSpPr>
          <p:cNvPr id="14" name="Content Placeholder 3">
            <a:extLst>
              <a:ext uri="{FF2B5EF4-FFF2-40B4-BE49-F238E27FC236}">
                <a16:creationId xmlns:a16="http://schemas.microsoft.com/office/drawing/2014/main" id="{F438920F-B25A-4E8F-AD83-238163AF15FF}"/>
              </a:ext>
            </a:extLst>
          </p:cNvPr>
          <p:cNvSpPr>
            <a:spLocks noGrp="1"/>
          </p:cNvSpPr>
          <p:nvPr>
            <p:ph sz="half" idx="2"/>
          </p:nvPr>
        </p:nvSpPr>
        <p:spPr>
          <a:xfrm>
            <a:off x="372531" y="1526327"/>
            <a:ext cx="11446933" cy="4681072"/>
          </a:xfrm>
          <a:prstGeom prst="rect">
            <a:avLst/>
          </a:prstGeom>
        </p:spPr>
        <p:txBody>
          <a:bodyPr>
            <a:normAutofit/>
          </a:bodyPr>
          <a:lstStyle>
            <a:lvl1pPr algn="l" defTabSz="609585" rtl="0" eaLnBrk="1" latinLnBrk="0" hangingPunct="1">
              <a:lnSpc>
                <a:spcPct val="100000"/>
              </a:lnSpc>
              <a:spcBef>
                <a:spcPct val="20000"/>
              </a:spcBef>
              <a:buFont typeface="Arial"/>
              <a:defRPr lang="en-US" sz="3200" kern="1200" dirty="0" smtClean="0">
                <a:solidFill>
                  <a:schemeClr val="accent3"/>
                </a:solidFill>
                <a:latin typeface="Arial"/>
                <a:ea typeface="+mn-ea"/>
                <a:cs typeface="Arial"/>
              </a:defRPr>
            </a:lvl1pPr>
            <a:lvl2pPr algn="l" defTabSz="609585" rtl="0" eaLnBrk="1" latinLnBrk="0" hangingPunct="1">
              <a:lnSpc>
                <a:spcPct val="100000"/>
              </a:lnSpc>
              <a:spcBef>
                <a:spcPct val="20000"/>
              </a:spcBef>
              <a:buFont typeface="Arial"/>
              <a:defRPr lang="en-US" sz="2667" kern="1200" dirty="0" smtClean="0">
                <a:solidFill>
                  <a:schemeClr val="accent3"/>
                </a:solidFill>
                <a:latin typeface="Arial"/>
                <a:ea typeface="+mn-ea"/>
                <a:cs typeface="Arial"/>
              </a:defRPr>
            </a:lvl2pPr>
            <a:lvl3pPr algn="l" defTabSz="609585" rtl="0" eaLnBrk="1" latinLnBrk="0" hangingPunct="1">
              <a:lnSpc>
                <a:spcPct val="100000"/>
              </a:lnSpc>
              <a:spcBef>
                <a:spcPct val="20000"/>
              </a:spcBef>
              <a:buFont typeface="Arial"/>
              <a:defRPr lang="en-US" sz="2400" kern="1200" dirty="0" smtClean="0">
                <a:solidFill>
                  <a:schemeClr val="accent3"/>
                </a:solidFill>
                <a:latin typeface="Arial"/>
                <a:ea typeface="+mn-ea"/>
                <a:cs typeface="Arial"/>
              </a:defRPr>
            </a:lvl3pPr>
            <a:lvl4pPr algn="l" defTabSz="609585" rtl="0" eaLnBrk="1" latinLnBrk="0" hangingPunct="1">
              <a:lnSpc>
                <a:spcPct val="100000"/>
              </a:lnSpc>
              <a:spcBef>
                <a:spcPct val="20000"/>
              </a:spcBef>
              <a:buFont typeface="Arial"/>
              <a:defRPr lang="en-US" sz="2133" kern="1200" dirty="0" smtClean="0">
                <a:solidFill>
                  <a:schemeClr val="accent3"/>
                </a:solidFill>
                <a:latin typeface="Arial"/>
                <a:ea typeface="+mn-ea"/>
                <a:cs typeface="Arial"/>
              </a:defRPr>
            </a:lvl4pPr>
            <a:lvl5pPr algn="l" defTabSz="609585" rtl="0" eaLnBrk="1" latinLnBrk="0" hangingPunct="1">
              <a:lnSpc>
                <a:spcPct val="100000"/>
              </a:lnSpc>
              <a:spcBef>
                <a:spcPct val="20000"/>
              </a:spcBef>
              <a:buFont typeface="Arial"/>
              <a:defRPr lang="en-US" sz="1867" kern="1200" dirty="0">
                <a:solidFill>
                  <a:schemeClr val="accent3"/>
                </a:solidFill>
                <a:latin typeface="Arial"/>
                <a:ea typeface="+mn-ea"/>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50251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_only">
    <p:spTree>
      <p:nvGrpSpPr>
        <p:cNvPr id="1" name=""/>
        <p:cNvGrpSpPr/>
        <p:nvPr/>
      </p:nvGrpSpPr>
      <p:grpSpPr>
        <a:xfrm>
          <a:off x="0" y="0"/>
          <a:ext cx="0" cy="0"/>
          <a:chOff x="0" y="0"/>
          <a:chExt cx="0" cy="0"/>
        </a:xfrm>
      </p:grpSpPr>
      <p:sp>
        <p:nvSpPr>
          <p:cNvPr id="13" name="Right Triangle 12"/>
          <p:cNvSpPr/>
          <p:nvPr userDrawn="1"/>
        </p:nvSpPr>
        <p:spPr>
          <a:xfrm flipH="1">
            <a:off x="5190929" y="6715658"/>
            <a:ext cx="7015667" cy="156941"/>
          </a:xfrm>
          <a:prstGeom prst="rtTriangle">
            <a:avLst/>
          </a:prstGeom>
          <a:solidFill>
            <a:srgbClr val="77B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684E650B-256F-4CF2-8E25-DD8D87ADC8EA}"/>
              </a:ext>
            </a:extLst>
          </p:cNvPr>
          <p:cNvSpPr txBox="1"/>
          <p:nvPr userDrawn="1"/>
        </p:nvSpPr>
        <p:spPr>
          <a:xfrm>
            <a:off x="11455784" y="6240708"/>
            <a:ext cx="436337" cy="338554"/>
          </a:xfrm>
          <a:prstGeom prst="rect">
            <a:avLst/>
          </a:prstGeom>
          <a:noFill/>
        </p:spPr>
        <p:txBody>
          <a:bodyPr wrap="none" rtlCol="0" anchor="ctr">
            <a:spAutoFit/>
          </a:bodyPr>
          <a:lstStyle/>
          <a:p>
            <a:pPr algn="ctr"/>
            <a:fld id="{1EB906D0-A97F-44F0-ACE4-44531EEA2A7E}" type="slidenum">
              <a:rPr lang="en-US" sz="1600" smtClean="0">
                <a:solidFill>
                  <a:schemeClr val="accent3"/>
                </a:solidFill>
                <a:latin typeface="Arial" panose="020B0604020202020204" pitchFamily="34" charset="0"/>
                <a:cs typeface="Arial" panose="020B0604020202020204" pitchFamily="34" charset="0"/>
              </a:rPr>
              <a:pPr algn="ctr"/>
              <a:t>‹#›</a:t>
            </a:fld>
            <a:endParaRPr lang="en-US" sz="1600">
              <a:solidFill>
                <a:schemeClr val="accent3"/>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285923A3-5B79-4474-9E1D-1E53D3452251}"/>
              </a:ext>
            </a:extLst>
          </p:cNvPr>
          <p:cNvSpPr/>
          <p:nvPr userDrawn="1"/>
        </p:nvSpPr>
        <p:spPr>
          <a:xfrm>
            <a:off x="11494444" y="6226127"/>
            <a:ext cx="365760" cy="365760"/>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sp>
        <p:nvSpPr>
          <p:cNvPr id="10" name="Title Placeholder 1">
            <a:extLst>
              <a:ext uri="{FF2B5EF4-FFF2-40B4-BE49-F238E27FC236}">
                <a16:creationId xmlns:a16="http://schemas.microsoft.com/office/drawing/2014/main" id="{20E7834D-93F1-4BC0-8477-D18CA0DCD7AF}"/>
              </a:ext>
            </a:extLst>
          </p:cNvPr>
          <p:cNvSpPr>
            <a:spLocks noGrp="1"/>
          </p:cNvSpPr>
          <p:nvPr>
            <p:ph type="title"/>
          </p:nvPr>
        </p:nvSpPr>
        <p:spPr>
          <a:xfrm>
            <a:off x="372534" y="79199"/>
            <a:ext cx="11446933" cy="1143000"/>
          </a:xfrm>
          <a:prstGeom prst="rect">
            <a:avLst/>
          </a:prstGeom>
        </p:spPr>
        <p:txBody>
          <a:bodyPr vert="horz" lIns="91440" tIns="45720" rIns="91440" bIns="45720" rtlCol="0" anchor="ctr">
            <a:normAutofit/>
          </a:bodyPr>
          <a:lstStyle/>
          <a:p>
            <a:r>
              <a:rPr lang="en-US"/>
              <a:t>Insert slide title, ideally as a key message</a:t>
            </a:r>
          </a:p>
        </p:txBody>
      </p:sp>
      <p:pic>
        <p:nvPicPr>
          <p:cNvPr id="7" name="Picture 6" descr="D2Z_SecondaryHorizontal Logo.png">
            <a:extLst>
              <a:ext uri="{FF2B5EF4-FFF2-40B4-BE49-F238E27FC236}">
                <a16:creationId xmlns:a16="http://schemas.microsoft.com/office/drawing/2014/main" id="{9BB2E3F4-DA86-BE3C-98DD-A9399E8E2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8507" y="6277033"/>
            <a:ext cx="2802780" cy="264347"/>
          </a:xfrm>
          <a:prstGeom prst="rect">
            <a:avLst/>
          </a:prstGeom>
        </p:spPr>
      </p:pic>
    </p:spTree>
    <p:extLst>
      <p:ext uri="{BB962C8B-B14F-4D97-AF65-F5344CB8AC3E}">
        <p14:creationId xmlns:p14="http://schemas.microsoft.com/office/powerpoint/2010/main" val="270145368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Right Triangle 12"/>
          <p:cNvSpPr/>
          <p:nvPr userDrawn="1"/>
        </p:nvSpPr>
        <p:spPr>
          <a:xfrm flipH="1">
            <a:off x="5190929" y="6715658"/>
            <a:ext cx="7015667" cy="156941"/>
          </a:xfrm>
          <a:prstGeom prst="rtTriangle">
            <a:avLst/>
          </a:prstGeom>
          <a:solidFill>
            <a:srgbClr val="77B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E5BB671-166D-4A0E-AD51-F6EAD317C790}"/>
              </a:ext>
            </a:extLst>
          </p:cNvPr>
          <p:cNvSpPr txBox="1"/>
          <p:nvPr userDrawn="1"/>
        </p:nvSpPr>
        <p:spPr>
          <a:xfrm>
            <a:off x="11455784" y="6240708"/>
            <a:ext cx="436337" cy="338554"/>
          </a:xfrm>
          <a:prstGeom prst="rect">
            <a:avLst/>
          </a:prstGeom>
          <a:noFill/>
        </p:spPr>
        <p:txBody>
          <a:bodyPr wrap="none" rtlCol="0" anchor="ctr">
            <a:spAutoFit/>
          </a:bodyPr>
          <a:lstStyle/>
          <a:p>
            <a:pPr algn="ctr"/>
            <a:fld id="{1EB906D0-A97F-44F0-ACE4-44531EEA2A7E}" type="slidenum">
              <a:rPr lang="en-US" sz="1600" smtClean="0">
                <a:solidFill>
                  <a:schemeClr val="accent3"/>
                </a:solidFill>
                <a:latin typeface="Arial" panose="020B0604020202020204" pitchFamily="34" charset="0"/>
                <a:cs typeface="Arial" panose="020B0604020202020204" pitchFamily="34" charset="0"/>
              </a:rPr>
              <a:pPr algn="ctr"/>
              <a:t>‹#›</a:t>
            </a:fld>
            <a:endParaRPr lang="en-US" sz="1600">
              <a:solidFill>
                <a:schemeClr val="accent3"/>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ECA32DF8-57AD-4CAD-9374-20459BE7B440}"/>
              </a:ext>
            </a:extLst>
          </p:cNvPr>
          <p:cNvSpPr/>
          <p:nvPr userDrawn="1"/>
        </p:nvSpPr>
        <p:spPr>
          <a:xfrm>
            <a:off x="11494444" y="6226127"/>
            <a:ext cx="365760" cy="365760"/>
          </a:xfrm>
          <a:prstGeom prst="ellipse">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latin typeface="Arial" panose="020B0604020202020204" pitchFamily="34" charset="0"/>
              <a:cs typeface="Arial" panose="020B0604020202020204" pitchFamily="34" charset="0"/>
            </a:endParaRPr>
          </a:p>
        </p:txBody>
      </p:sp>
      <p:pic>
        <p:nvPicPr>
          <p:cNvPr id="10" name="Picture 9" descr="D2Z_SecondaryHorizontal Logo.png">
            <a:extLst>
              <a:ext uri="{FF2B5EF4-FFF2-40B4-BE49-F238E27FC236}">
                <a16:creationId xmlns:a16="http://schemas.microsoft.com/office/drawing/2014/main" id="{B7F6CB4A-0370-4100-9CAD-690D17ADED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8507" y="6277033"/>
            <a:ext cx="2802780" cy="264347"/>
          </a:xfrm>
          <a:prstGeom prst="rect">
            <a:avLst/>
          </a:prstGeom>
        </p:spPr>
      </p:pic>
    </p:spTree>
    <p:extLst>
      <p:ext uri="{BB962C8B-B14F-4D97-AF65-F5344CB8AC3E}">
        <p14:creationId xmlns:p14="http://schemas.microsoft.com/office/powerpoint/2010/main" val="419658691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0">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7926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_dark">
    <p:bg>
      <p:bgPr>
        <a:gradFill flip="none" rotWithShape="1">
          <a:gsLst>
            <a:gs pos="2000">
              <a:srgbClr val="004788"/>
            </a:gs>
            <a:gs pos="70000">
              <a:srgbClr val="002758"/>
            </a:gs>
          </a:gsLst>
          <a:lin ang="105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05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602FA9F1-C025-4A41-9C90-7064F1E1E391}"/>
              </a:ext>
            </a:extLst>
          </p:cNvPr>
          <p:cNvSpPr/>
          <p:nvPr userDrawn="1"/>
        </p:nvSpPr>
        <p:spPr>
          <a:xfrm>
            <a:off x="5488034" y="5491073"/>
            <a:ext cx="1379412" cy="13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 name="Rechthoek 3">
            <a:extLst>
              <a:ext uri="{FF2B5EF4-FFF2-40B4-BE49-F238E27FC236}">
                <a16:creationId xmlns:a16="http://schemas.microsoft.com/office/drawing/2014/main" id="{C81F8804-A340-4B53-8BD3-123503FF5C3C}"/>
              </a:ext>
            </a:extLst>
          </p:cNvPr>
          <p:cNvSpPr/>
          <p:nvPr userDrawn="1"/>
        </p:nvSpPr>
        <p:spPr>
          <a:xfrm>
            <a:off x="5503405" y="0"/>
            <a:ext cx="1379412" cy="13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Tijdelijke aanduiding voor inhoud 2"/>
          <p:cNvSpPr>
            <a:spLocks noGrp="1"/>
          </p:cNvSpPr>
          <p:nvPr>
            <p:ph idx="1"/>
          </p:nvPr>
        </p:nvSpPr>
        <p:spPr>
          <a:xfrm>
            <a:off x="635001" y="1676768"/>
            <a:ext cx="10923588" cy="3781941"/>
          </a:xfrm>
        </p:spPr>
        <p:txBody>
          <a:bodyPr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1" y="562450"/>
            <a:ext cx="10923588" cy="948047"/>
          </a:xfrm>
        </p:spPr>
        <p:txBody>
          <a:bodyPr/>
          <a:lstStyle/>
          <a:p>
            <a:r>
              <a:rPr lang="nl-NL"/>
              <a:t>Klik om stijl te bewerken</a:t>
            </a:r>
          </a:p>
        </p:txBody>
      </p:sp>
    </p:spTree>
    <p:extLst>
      <p:ext uri="{BB962C8B-B14F-4D97-AF65-F5344CB8AC3E}">
        <p14:creationId xmlns:p14="http://schemas.microsoft.com/office/powerpoint/2010/main" val="2410232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6A2D-080A-27B3-5E05-8F973B9C8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1E7A6-2B5A-245B-11D6-7EB1AB4D27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99713-B782-C03E-C674-3322963D9149}"/>
              </a:ext>
            </a:extLst>
          </p:cNvPr>
          <p:cNvSpPr>
            <a:spLocks noGrp="1"/>
          </p:cNvSpPr>
          <p:nvPr>
            <p:ph type="dt" sz="half" idx="10"/>
          </p:nvPr>
        </p:nvSpPr>
        <p:spPr/>
        <p:txBody>
          <a:bodyPr/>
          <a:lstStyle/>
          <a:p>
            <a:fld id="{40C3F01F-9739-4785-A904-E807E4C7B96C}" type="datetimeFigureOut">
              <a:rPr lang="en-US" smtClean="0"/>
              <a:t>8/22/2024</a:t>
            </a:fld>
            <a:endParaRPr lang="en-US"/>
          </a:p>
        </p:txBody>
      </p:sp>
      <p:sp>
        <p:nvSpPr>
          <p:cNvPr id="5" name="Footer Placeholder 4">
            <a:extLst>
              <a:ext uri="{FF2B5EF4-FFF2-40B4-BE49-F238E27FC236}">
                <a16:creationId xmlns:a16="http://schemas.microsoft.com/office/drawing/2014/main" id="{40225B5D-80AC-1A9B-16B4-A1D69EE14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EE0EB-7BB3-74E3-9B73-D136A069E7F9}"/>
              </a:ext>
            </a:extLst>
          </p:cNvPr>
          <p:cNvSpPr>
            <a:spLocks noGrp="1"/>
          </p:cNvSpPr>
          <p:nvPr>
            <p:ph type="sldNum" sz="quarter" idx="12"/>
          </p:nvPr>
        </p:nvSpPr>
        <p:spPr/>
        <p:txBody>
          <a:bodyPr/>
          <a:lstStyle/>
          <a:p>
            <a:fld id="{10D7E935-6925-4C5B-99F4-AA78F297DA65}" type="slidenum">
              <a:rPr lang="en-US" smtClean="0"/>
              <a:t>‹#›</a:t>
            </a:fld>
            <a:endParaRPr lang="en-US"/>
          </a:p>
        </p:txBody>
      </p:sp>
    </p:spTree>
    <p:extLst>
      <p:ext uri="{BB962C8B-B14F-4D97-AF65-F5344CB8AC3E}">
        <p14:creationId xmlns:p14="http://schemas.microsoft.com/office/powerpoint/2010/main" val="3149258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136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CAG Reg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6AA6BF-294E-4020-8C23-8362BDD54D1D}"/>
              </a:ext>
            </a:extLst>
          </p:cNvPr>
          <p:cNvSpPr txBox="1"/>
          <p:nvPr userDrawn="1"/>
        </p:nvSpPr>
        <p:spPr>
          <a:xfrm>
            <a:off x="283982" y="2453575"/>
            <a:ext cx="2194560" cy="1324583"/>
          </a:xfrm>
          <a:prstGeom prst="rect">
            <a:avLst/>
          </a:prstGeom>
          <a:noFill/>
        </p:spPr>
        <p:txBody>
          <a:bodyPr wrap="square" rtlCol="0" anchor="ctr">
            <a:noAutofit/>
          </a:bodyPr>
          <a:lstStyle/>
          <a:p>
            <a:pPr lvl="0" algn="ctr"/>
            <a:r>
              <a:rPr lang="en-US" sz="4400" b="1">
                <a:solidFill>
                  <a:srgbClr val="D0B787"/>
                </a:solidFill>
                <a:latin typeface="+mj-lt"/>
              </a:rPr>
              <a:t>191</a:t>
            </a:r>
            <a:endParaRPr lang="en-US" sz="1400" b="1">
              <a:solidFill>
                <a:srgbClr val="D0B787"/>
              </a:solidFill>
              <a:latin typeface="+mj-lt"/>
            </a:endParaRPr>
          </a:p>
          <a:p>
            <a:pPr lvl="0" algn="ctr">
              <a:lnSpc>
                <a:spcPts val="1100"/>
              </a:lnSpc>
              <a:spcBef>
                <a:spcPts val="600"/>
              </a:spcBef>
            </a:pPr>
            <a:r>
              <a:rPr lang="en-US" b="1">
                <a:solidFill>
                  <a:schemeClr val="bg1"/>
                </a:solidFill>
                <a:latin typeface="+mn-lt"/>
              </a:rPr>
              <a:t>CITIES</a:t>
            </a:r>
          </a:p>
        </p:txBody>
      </p:sp>
      <p:sp>
        <p:nvSpPr>
          <p:cNvPr id="11" name="TextBox 10">
            <a:extLst>
              <a:ext uri="{FF2B5EF4-FFF2-40B4-BE49-F238E27FC236}">
                <a16:creationId xmlns:a16="http://schemas.microsoft.com/office/drawing/2014/main" id="{1BBB2577-090C-449F-8B08-5896D971B04A}"/>
              </a:ext>
            </a:extLst>
          </p:cNvPr>
          <p:cNvSpPr txBox="1"/>
          <p:nvPr userDrawn="1"/>
        </p:nvSpPr>
        <p:spPr>
          <a:xfrm>
            <a:off x="283982" y="3836246"/>
            <a:ext cx="2194560" cy="1325880"/>
          </a:xfrm>
          <a:prstGeom prst="rect">
            <a:avLst/>
          </a:prstGeom>
          <a:noFill/>
        </p:spPr>
        <p:txBody>
          <a:bodyPr wrap="square" rtlCol="0" anchor="ctr">
            <a:noAutofit/>
          </a:bodyPr>
          <a:lstStyle/>
          <a:p>
            <a:pPr lvl="0" algn="ctr"/>
            <a:r>
              <a:rPr lang="en-US" sz="4400" b="1">
                <a:solidFill>
                  <a:srgbClr val="D0B787"/>
                </a:solidFill>
                <a:latin typeface="+mj-lt"/>
              </a:rPr>
              <a:t>6</a:t>
            </a:r>
          </a:p>
          <a:p>
            <a:pPr lvl="0" algn="ctr">
              <a:lnSpc>
                <a:spcPts val="1100"/>
              </a:lnSpc>
              <a:spcBef>
                <a:spcPts val="600"/>
              </a:spcBef>
            </a:pPr>
            <a:r>
              <a:rPr lang="en-US" b="1">
                <a:solidFill>
                  <a:schemeClr val="bg1"/>
                </a:solidFill>
                <a:latin typeface="+mn-lt"/>
              </a:rPr>
              <a:t>COUNTIES</a:t>
            </a:r>
          </a:p>
        </p:txBody>
      </p:sp>
      <p:sp>
        <p:nvSpPr>
          <p:cNvPr id="12" name="TextBox 11">
            <a:extLst>
              <a:ext uri="{FF2B5EF4-FFF2-40B4-BE49-F238E27FC236}">
                <a16:creationId xmlns:a16="http://schemas.microsoft.com/office/drawing/2014/main" id="{4F36FF08-6441-4C4F-B186-DE86408D97A6}"/>
              </a:ext>
            </a:extLst>
          </p:cNvPr>
          <p:cNvSpPr txBox="1"/>
          <p:nvPr userDrawn="1"/>
        </p:nvSpPr>
        <p:spPr>
          <a:xfrm>
            <a:off x="283982" y="5228616"/>
            <a:ext cx="2194560" cy="1324583"/>
          </a:xfrm>
          <a:prstGeom prst="rect">
            <a:avLst/>
          </a:prstGeom>
          <a:noFill/>
        </p:spPr>
        <p:txBody>
          <a:bodyPr wrap="square" rtlCol="0" anchor="ctr">
            <a:noAutofit/>
          </a:bodyPr>
          <a:lstStyle/>
          <a:p>
            <a:pPr lvl="0" algn="ctr"/>
            <a:r>
              <a:rPr lang="en-US" sz="4400" b="1">
                <a:solidFill>
                  <a:srgbClr val="D0B787"/>
                </a:solidFill>
                <a:latin typeface="+mj-lt"/>
              </a:rPr>
              <a:t>19.1M</a:t>
            </a:r>
          </a:p>
          <a:p>
            <a:pPr lvl="0" algn="ctr">
              <a:lnSpc>
                <a:spcPts val="1100"/>
              </a:lnSpc>
              <a:spcBef>
                <a:spcPts val="600"/>
              </a:spcBef>
            </a:pPr>
            <a:r>
              <a:rPr lang="en-US" b="1">
                <a:solidFill>
                  <a:schemeClr val="bg1"/>
                </a:solidFill>
                <a:latin typeface="+mn-lt"/>
              </a:rPr>
              <a:t>RESIDENTS</a:t>
            </a:r>
          </a:p>
        </p:txBody>
      </p:sp>
      <p:grpSp>
        <p:nvGrpSpPr>
          <p:cNvPr id="2" name="Group 1">
            <a:extLst>
              <a:ext uri="{FF2B5EF4-FFF2-40B4-BE49-F238E27FC236}">
                <a16:creationId xmlns:a16="http://schemas.microsoft.com/office/drawing/2014/main" id="{589B8C58-1564-4FD3-B40E-6AC154165BDF}"/>
              </a:ext>
            </a:extLst>
          </p:cNvPr>
          <p:cNvGrpSpPr/>
          <p:nvPr userDrawn="1"/>
        </p:nvGrpSpPr>
        <p:grpSpPr>
          <a:xfrm>
            <a:off x="9530904" y="1233322"/>
            <a:ext cx="2286000" cy="5319877"/>
            <a:chOff x="9530904" y="1233322"/>
            <a:chExt cx="2286000" cy="5319877"/>
          </a:xfrm>
        </p:grpSpPr>
        <p:sp>
          <p:nvSpPr>
            <p:cNvPr id="13" name="TextBox 12">
              <a:extLst>
                <a:ext uri="{FF2B5EF4-FFF2-40B4-BE49-F238E27FC236}">
                  <a16:creationId xmlns:a16="http://schemas.microsoft.com/office/drawing/2014/main" id="{8E477CEB-0FD8-4A8D-893F-D0423B638C96}"/>
                </a:ext>
              </a:extLst>
            </p:cNvPr>
            <p:cNvSpPr txBox="1"/>
            <p:nvPr userDrawn="1"/>
          </p:nvSpPr>
          <p:spPr>
            <a:xfrm>
              <a:off x="9532931" y="5228616"/>
              <a:ext cx="2281946" cy="1324583"/>
            </a:xfrm>
            <a:prstGeom prst="rect">
              <a:avLst/>
            </a:prstGeom>
            <a:noFill/>
          </p:spPr>
          <p:txBody>
            <a:bodyPr wrap="square" rtlCol="0" anchor="ctr">
              <a:noAutofit/>
            </a:bodyPr>
            <a:lstStyle/>
            <a:p>
              <a:pPr lvl="0" algn="ctr"/>
              <a:r>
                <a:rPr lang="en-US" sz="4400" b="1">
                  <a:solidFill>
                    <a:srgbClr val="D0B787"/>
                  </a:solidFill>
                  <a:latin typeface="+mj-lt"/>
                </a:rPr>
                <a:t>48.1%</a:t>
              </a:r>
            </a:p>
            <a:p>
              <a:pPr lvl="0" algn="ctr"/>
              <a:r>
                <a:rPr lang="en-US" b="1">
                  <a:solidFill>
                    <a:schemeClr val="bg1"/>
                  </a:solidFill>
                  <a:latin typeface="+mn-lt"/>
                </a:rPr>
                <a:t>OF STATE POPULATION</a:t>
              </a:r>
            </a:p>
          </p:txBody>
        </p:sp>
        <p:sp>
          <p:nvSpPr>
            <p:cNvPr id="14" name="TextBox 13">
              <a:extLst>
                <a:ext uri="{FF2B5EF4-FFF2-40B4-BE49-F238E27FC236}">
                  <a16:creationId xmlns:a16="http://schemas.microsoft.com/office/drawing/2014/main" id="{70266C2D-82E5-44AA-8CB0-3E0467857C8A}"/>
                </a:ext>
              </a:extLst>
            </p:cNvPr>
            <p:cNvSpPr txBox="1"/>
            <p:nvPr userDrawn="1"/>
          </p:nvSpPr>
          <p:spPr>
            <a:xfrm>
              <a:off x="9530904" y="1233322"/>
              <a:ext cx="2286000" cy="1324583"/>
            </a:xfrm>
            <a:prstGeom prst="rect">
              <a:avLst/>
            </a:prstGeom>
            <a:noFill/>
          </p:spPr>
          <p:txBody>
            <a:bodyPr wrap="square" rtlCol="0" anchor="ctr">
              <a:noAutofit/>
            </a:bodyPr>
            <a:lstStyle/>
            <a:p>
              <a:pPr lvl="0" algn="ctr"/>
              <a:r>
                <a:rPr lang="en-US" sz="4400" b="1">
                  <a:solidFill>
                    <a:srgbClr val="D0B787"/>
                  </a:solidFill>
                  <a:latin typeface="+mj-lt"/>
                </a:rPr>
                <a:t>36,618</a:t>
              </a:r>
              <a:endParaRPr lang="en-US" sz="1400" b="1">
                <a:solidFill>
                  <a:srgbClr val="D0B787"/>
                </a:solidFill>
                <a:latin typeface="+mj-lt"/>
              </a:endParaRPr>
            </a:p>
            <a:p>
              <a:pPr lvl="0" algn="ctr">
                <a:lnSpc>
                  <a:spcPts val="1100"/>
                </a:lnSpc>
                <a:spcBef>
                  <a:spcPts val="600"/>
                </a:spcBef>
              </a:pPr>
              <a:r>
                <a:rPr lang="en-US" b="1">
                  <a:solidFill>
                    <a:schemeClr val="bg1"/>
                  </a:solidFill>
                  <a:latin typeface="+mn-lt"/>
                </a:rPr>
                <a:t>SQUARE MILES</a:t>
              </a:r>
            </a:p>
          </p:txBody>
        </p:sp>
        <p:sp>
          <p:nvSpPr>
            <p:cNvPr id="15" name="TextBox 14">
              <a:extLst>
                <a:ext uri="{FF2B5EF4-FFF2-40B4-BE49-F238E27FC236}">
                  <a16:creationId xmlns:a16="http://schemas.microsoft.com/office/drawing/2014/main" id="{5E0F1B64-1CF2-49C9-B192-DBC022557813}"/>
                </a:ext>
              </a:extLst>
            </p:cNvPr>
            <p:cNvSpPr txBox="1"/>
            <p:nvPr userDrawn="1"/>
          </p:nvSpPr>
          <p:spPr>
            <a:xfrm>
              <a:off x="9530904" y="3718283"/>
              <a:ext cx="2286000" cy="1324583"/>
            </a:xfrm>
            <a:prstGeom prst="rect">
              <a:avLst/>
            </a:prstGeom>
            <a:noFill/>
          </p:spPr>
          <p:txBody>
            <a:bodyPr wrap="square" rtlCol="0" anchor="ctr">
              <a:noAutofit/>
            </a:bodyPr>
            <a:lstStyle/>
            <a:p>
              <a:pPr lvl="0" algn="ctr"/>
              <a:r>
                <a:rPr lang="en-US" sz="4400" b="1">
                  <a:solidFill>
                    <a:srgbClr val="D0B787"/>
                  </a:solidFill>
                  <a:latin typeface="+mj-lt"/>
                </a:rPr>
                <a:t>15TH</a:t>
              </a:r>
            </a:p>
            <a:p>
              <a:pPr lvl="0" algn="ctr"/>
              <a:r>
                <a:rPr lang="en-US" b="1">
                  <a:solidFill>
                    <a:schemeClr val="bg1"/>
                  </a:solidFill>
                  <a:latin typeface="+mn-lt"/>
                </a:rPr>
                <a:t>LARGEST ECONOMY WORLDWIDE</a:t>
              </a:r>
            </a:p>
          </p:txBody>
        </p:sp>
        <p:sp>
          <p:nvSpPr>
            <p:cNvPr id="16" name="TextBox 15">
              <a:extLst>
                <a:ext uri="{FF2B5EF4-FFF2-40B4-BE49-F238E27FC236}">
                  <a16:creationId xmlns:a16="http://schemas.microsoft.com/office/drawing/2014/main" id="{37A79D13-72A1-4104-97FC-4F93D95A5F4D}"/>
                </a:ext>
              </a:extLst>
            </p:cNvPr>
            <p:cNvSpPr txBox="1"/>
            <p:nvPr userDrawn="1"/>
          </p:nvSpPr>
          <p:spPr>
            <a:xfrm>
              <a:off x="9530904" y="2328020"/>
              <a:ext cx="2286000" cy="1324583"/>
            </a:xfrm>
            <a:prstGeom prst="rect">
              <a:avLst/>
            </a:prstGeom>
            <a:noFill/>
          </p:spPr>
          <p:txBody>
            <a:bodyPr wrap="square" rtlCol="0" anchor="ctr">
              <a:noAutofit/>
            </a:bodyPr>
            <a:lstStyle/>
            <a:p>
              <a:pPr lvl="0" algn="ctr"/>
              <a:r>
                <a:rPr lang="en-US" sz="4400" b="1">
                  <a:solidFill>
                    <a:srgbClr val="D0B787"/>
                  </a:solidFill>
                  <a:latin typeface="+mj-lt"/>
                </a:rPr>
                <a:t>$1.2T</a:t>
              </a:r>
            </a:p>
            <a:p>
              <a:pPr lvl="0" algn="ctr"/>
              <a:r>
                <a:rPr lang="en-US" b="1">
                  <a:solidFill>
                    <a:schemeClr val="bg1"/>
                  </a:solidFill>
                  <a:latin typeface="+mn-lt"/>
                </a:rPr>
                <a:t>REGIONAL GDP</a:t>
              </a:r>
            </a:p>
          </p:txBody>
        </p:sp>
      </p:grpSp>
      <p:grpSp>
        <p:nvGrpSpPr>
          <p:cNvPr id="49" name="Group 48">
            <a:extLst>
              <a:ext uri="{FF2B5EF4-FFF2-40B4-BE49-F238E27FC236}">
                <a16:creationId xmlns:a16="http://schemas.microsoft.com/office/drawing/2014/main" id="{A5925D24-62A0-446C-985C-9F14A84399C7}"/>
              </a:ext>
            </a:extLst>
          </p:cNvPr>
          <p:cNvGrpSpPr/>
          <p:nvPr userDrawn="1"/>
        </p:nvGrpSpPr>
        <p:grpSpPr>
          <a:xfrm>
            <a:off x="2693317" y="1387616"/>
            <a:ext cx="6775581" cy="5016229"/>
            <a:chOff x="2649541" y="1536969"/>
            <a:chExt cx="6775581" cy="5016229"/>
          </a:xfrm>
        </p:grpSpPr>
        <p:pic>
          <p:nvPicPr>
            <p:cNvPr id="17" name="Picture 16" descr="A picture containing text, dark&#10;&#10;Description automatically generated">
              <a:extLst>
                <a:ext uri="{FF2B5EF4-FFF2-40B4-BE49-F238E27FC236}">
                  <a16:creationId xmlns:a16="http://schemas.microsoft.com/office/drawing/2014/main" id="{D560A0E6-3997-489E-AE6F-EA4B14CB1B73}"/>
                </a:ext>
              </a:extLst>
            </p:cNvPr>
            <p:cNvPicPr>
              <a:picLocks noChangeAspect="1"/>
            </p:cNvPicPr>
            <p:nvPr userDrawn="1"/>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649541" y="1536969"/>
              <a:ext cx="6775581" cy="5016229"/>
            </a:xfrm>
            <a:prstGeom prst="rect">
              <a:avLst/>
            </a:prstGeom>
            <a:noFill/>
            <a:effectLst/>
          </p:spPr>
        </p:pic>
        <p:grpSp>
          <p:nvGrpSpPr>
            <p:cNvPr id="48" name="Group 47">
              <a:extLst>
                <a:ext uri="{FF2B5EF4-FFF2-40B4-BE49-F238E27FC236}">
                  <a16:creationId xmlns:a16="http://schemas.microsoft.com/office/drawing/2014/main" id="{2291C432-8BB8-47A8-B509-9563685E5477}"/>
                </a:ext>
              </a:extLst>
            </p:cNvPr>
            <p:cNvGrpSpPr/>
            <p:nvPr userDrawn="1"/>
          </p:nvGrpSpPr>
          <p:grpSpPr>
            <a:xfrm>
              <a:off x="3285697" y="2366202"/>
              <a:ext cx="5396239" cy="3559099"/>
              <a:chOff x="3285697" y="2366202"/>
              <a:chExt cx="5396239" cy="3559099"/>
            </a:xfrm>
          </p:grpSpPr>
          <p:sp>
            <p:nvSpPr>
              <p:cNvPr id="23" name="TextBox 22">
                <a:extLst>
                  <a:ext uri="{FF2B5EF4-FFF2-40B4-BE49-F238E27FC236}">
                    <a16:creationId xmlns:a16="http://schemas.microsoft.com/office/drawing/2014/main" id="{2D7A1AF2-F9D4-439A-A0AD-470587DF9819}"/>
                  </a:ext>
                </a:extLst>
              </p:cNvPr>
              <p:cNvSpPr txBox="1"/>
              <p:nvPr userDrawn="1"/>
            </p:nvSpPr>
            <p:spPr>
              <a:xfrm>
                <a:off x="5620084" y="3261114"/>
                <a:ext cx="2286000" cy="696685"/>
              </a:xfrm>
              <a:prstGeom prst="rect">
                <a:avLst/>
              </a:prstGeom>
              <a:noFill/>
            </p:spPr>
            <p:txBody>
              <a:bodyPr wrap="square" rtlCol="0" anchor="ctr">
                <a:noAutofit/>
              </a:bodyPr>
              <a:lstStyle/>
              <a:p>
                <a:pPr lvl="0" algn="ctr">
                  <a:lnSpc>
                    <a:spcPts val="1800"/>
                  </a:lnSpc>
                </a:pPr>
                <a:r>
                  <a:rPr lang="en-US" sz="1600" b="1">
                    <a:solidFill>
                      <a:schemeClr val="tx2"/>
                    </a:solidFill>
                    <a:latin typeface="+mn-lt"/>
                  </a:rPr>
                  <a:t>SAN BERNARDINO</a:t>
                </a:r>
              </a:p>
            </p:txBody>
          </p:sp>
          <p:sp>
            <p:nvSpPr>
              <p:cNvPr id="24" name="TextBox 23">
                <a:extLst>
                  <a:ext uri="{FF2B5EF4-FFF2-40B4-BE49-F238E27FC236}">
                    <a16:creationId xmlns:a16="http://schemas.microsoft.com/office/drawing/2014/main" id="{3087B04F-12E3-4143-AC7A-4C76C45B2097}"/>
                  </a:ext>
                </a:extLst>
              </p:cNvPr>
              <p:cNvSpPr txBox="1"/>
              <p:nvPr userDrawn="1"/>
            </p:nvSpPr>
            <p:spPr>
              <a:xfrm>
                <a:off x="5620084" y="4304489"/>
                <a:ext cx="2286000" cy="696685"/>
              </a:xfrm>
              <a:prstGeom prst="rect">
                <a:avLst/>
              </a:prstGeom>
              <a:noFill/>
            </p:spPr>
            <p:txBody>
              <a:bodyPr wrap="square" rtlCol="0" anchor="ctr">
                <a:noAutofit/>
              </a:bodyPr>
              <a:lstStyle/>
              <a:p>
                <a:pPr lvl="0" algn="ctr">
                  <a:lnSpc>
                    <a:spcPts val="1800"/>
                  </a:lnSpc>
                </a:pPr>
                <a:r>
                  <a:rPr lang="en-US" sz="1600" b="1">
                    <a:solidFill>
                      <a:schemeClr val="tx2"/>
                    </a:solidFill>
                    <a:latin typeface="+mn-lt"/>
                  </a:rPr>
                  <a:t>RIVERSIDE</a:t>
                </a:r>
              </a:p>
            </p:txBody>
          </p:sp>
          <p:sp>
            <p:nvSpPr>
              <p:cNvPr id="25" name="TextBox 24">
                <a:extLst>
                  <a:ext uri="{FF2B5EF4-FFF2-40B4-BE49-F238E27FC236}">
                    <a16:creationId xmlns:a16="http://schemas.microsoft.com/office/drawing/2014/main" id="{6D6EF96E-B277-4ED9-AC47-67935BF3F50D}"/>
                  </a:ext>
                </a:extLst>
              </p:cNvPr>
              <p:cNvSpPr txBox="1"/>
              <p:nvPr userDrawn="1"/>
            </p:nvSpPr>
            <p:spPr>
              <a:xfrm>
                <a:off x="7049601" y="5228616"/>
                <a:ext cx="1632335" cy="696685"/>
              </a:xfrm>
              <a:prstGeom prst="rect">
                <a:avLst/>
              </a:prstGeom>
              <a:noFill/>
            </p:spPr>
            <p:txBody>
              <a:bodyPr wrap="square" rtlCol="0" anchor="ctr">
                <a:noAutofit/>
              </a:bodyPr>
              <a:lstStyle/>
              <a:p>
                <a:pPr lvl="0" algn="ctr">
                  <a:lnSpc>
                    <a:spcPts val="1800"/>
                  </a:lnSpc>
                </a:pPr>
                <a:r>
                  <a:rPr lang="en-US" sz="1600" b="1">
                    <a:solidFill>
                      <a:schemeClr val="tx2"/>
                    </a:solidFill>
                    <a:latin typeface="+mn-lt"/>
                  </a:rPr>
                  <a:t>IMPERIAL</a:t>
                </a:r>
              </a:p>
            </p:txBody>
          </p:sp>
          <p:sp>
            <p:nvSpPr>
              <p:cNvPr id="26" name="TextBox 25">
                <a:extLst>
                  <a:ext uri="{FF2B5EF4-FFF2-40B4-BE49-F238E27FC236}">
                    <a16:creationId xmlns:a16="http://schemas.microsoft.com/office/drawing/2014/main" id="{E8F074DB-501C-4B9E-A0BD-36B96A860316}"/>
                  </a:ext>
                </a:extLst>
              </p:cNvPr>
              <p:cNvSpPr txBox="1"/>
              <p:nvPr userDrawn="1"/>
            </p:nvSpPr>
            <p:spPr>
              <a:xfrm>
                <a:off x="3915629" y="3348398"/>
                <a:ext cx="1137232" cy="696685"/>
              </a:xfrm>
              <a:prstGeom prst="rect">
                <a:avLst/>
              </a:prstGeom>
              <a:noFill/>
            </p:spPr>
            <p:txBody>
              <a:bodyPr wrap="square" rtlCol="0" anchor="ctr">
                <a:noAutofit/>
              </a:bodyPr>
              <a:lstStyle/>
              <a:p>
                <a:pPr lvl="0" algn="ctr">
                  <a:lnSpc>
                    <a:spcPts val="1800"/>
                  </a:lnSpc>
                </a:pPr>
                <a:r>
                  <a:rPr lang="en-US" sz="1600" b="1">
                    <a:solidFill>
                      <a:schemeClr val="tx2"/>
                    </a:solidFill>
                    <a:latin typeface="+mn-lt"/>
                  </a:rPr>
                  <a:t>LOS</a:t>
                </a:r>
                <a:br>
                  <a:rPr lang="en-US" sz="1600" b="1">
                    <a:solidFill>
                      <a:schemeClr val="tx2"/>
                    </a:solidFill>
                    <a:latin typeface="+mn-lt"/>
                  </a:rPr>
                </a:br>
                <a:r>
                  <a:rPr lang="en-US" sz="1600" b="1">
                    <a:solidFill>
                      <a:schemeClr val="tx2"/>
                    </a:solidFill>
                    <a:latin typeface="+mn-lt"/>
                  </a:rPr>
                  <a:t>ANGELES</a:t>
                </a:r>
              </a:p>
            </p:txBody>
          </p:sp>
          <p:grpSp>
            <p:nvGrpSpPr>
              <p:cNvPr id="38" name="Group 37">
                <a:extLst>
                  <a:ext uri="{FF2B5EF4-FFF2-40B4-BE49-F238E27FC236}">
                    <a16:creationId xmlns:a16="http://schemas.microsoft.com/office/drawing/2014/main" id="{C0481788-E164-462A-BA36-EF0D45FF58FB}"/>
                  </a:ext>
                </a:extLst>
              </p:cNvPr>
              <p:cNvGrpSpPr/>
              <p:nvPr userDrawn="1"/>
            </p:nvGrpSpPr>
            <p:grpSpPr>
              <a:xfrm>
                <a:off x="4966642" y="4761286"/>
                <a:ext cx="1254617" cy="1164015"/>
                <a:chOff x="4601621" y="4741067"/>
                <a:chExt cx="1254617" cy="1164015"/>
              </a:xfrm>
            </p:grpSpPr>
            <p:sp>
              <p:nvSpPr>
                <p:cNvPr id="28" name="TextBox 27">
                  <a:extLst>
                    <a:ext uri="{FF2B5EF4-FFF2-40B4-BE49-F238E27FC236}">
                      <a16:creationId xmlns:a16="http://schemas.microsoft.com/office/drawing/2014/main" id="{C717DAEC-1014-4A78-9A16-BFF0FB9DC615}"/>
                    </a:ext>
                  </a:extLst>
                </p:cNvPr>
                <p:cNvSpPr txBox="1"/>
                <p:nvPr userDrawn="1"/>
              </p:nvSpPr>
              <p:spPr>
                <a:xfrm>
                  <a:off x="4719006" y="5208397"/>
                  <a:ext cx="1137232" cy="696685"/>
                </a:xfrm>
                <a:prstGeom prst="rect">
                  <a:avLst/>
                </a:prstGeom>
                <a:noFill/>
              </p:spPr>
              <p:txBody>
                <a:bodyPr wrap="square" rtlCol="0" anchor="ctr">
                  <a:noAutofit/>
                </a:bodyPr>
                <a:lstStyle/>
                <a:p>
                  <a:pPr lvl="0" algn="ctr">
                    <a:lnSpc>
                      <a:spcPts val="1800"/>
                    </a:lnSpc>
                  </a:pPr>
                  <a:r>
                    <a:rPr lang="en-US" sz="1600" b="1">
                      <a:solidFill>
                        <a:srgbClr val="849BAA"/>
                      </a:solidFill>
                      <a:latin typeface="+mn-lt"/>
                    </a:rPr>
                    <a:t>ORANGE</a:t>
                  </a:r>
                </a:p>
              </p:txBody>
            </p:sp>
            <p:cxnSp>
              <p:nvCxnSpPr>
                <p:cNvPr id="30" name="Connector: Elbow 29">
                  <a:extLst>
                    <a:ext uri="{FF2B5EF4-FFF2-40B4-BE49-F238E27FC236}">
                      <a16:creationId xmlns:a16="http://schemas.microsoft.com/office/drawing/2014/main" id="{88FC9C53-3960-43D8-AC0A-41DF948F7481}"/>
                    </a:ext>
                  </a:extLst>
                </p:cNvPr>
                <p:cNvCxnSpPr>
                  <a:cxnSpLocks/>
                </p:cNvCxnSpPr>
                <p:nvPr userDrawn="1"/>
              </p:nvCxnSpPr>
              <p:spPr>
                <a:xfrm rot="16200000" flipH="1">
                  <a:off x="4295107" y="5047581"/>
                  <a:ext cx="815673" cy="202645"/>
                </a:xfrm>
                <a:prstGeom prst="bentConnector3">
                  <a:avLst>
                    <a:gd name="adj1" fmla="val 99775"/>
                  </a:avLst>
                </a:prstGeom>
                <a:ln>
                  <a:solidFill>
                    <a:srgbClr val="849BAA"/>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19C9371-8BA9-4B72-86AD-981FA08BCE8A}"/>
                  </a:ext>
                </a:extLst>
              </p:cNvPr>
              <p:cNvGrpSpPr/>
              <p:nvPr userDrawn="1"/>
            </p:nvGrpSpPr>
            <p:grpSpPr>
              <a:xfrm>
                <a:off x="3285697" y="2366202"/>
                <a:ext cx="1315924" cy="1062798"/>
                <a:chOff x="2751533" y="2053069"/>
                <a:chExt cx="1315924" cy="1062798"/>
              </a:xfrm>
            </p:grpSpPr>
            <p:sp>
              <p:nvSpPr>
                <p:cNvPr id="27" name="TextBox 26">
                  <a:extLst>
                    <a:ext uri="{FF2B5EF4-FFF2-40B4-BE49-F238E27FC236}">
                      <a16:creationId xmlns:a16="http://schemas.microsoft.com/office/drawing/2014/main" id="{2D505F64-061D-4118-A3E7-6FD71A3B25C0}"/>
                    </a:ext>
                  </a:extLst>
                </p:cNvPr>
                <p:cNvSpPr txBox="1"/>
                <p:nvPr userDrawn="1"/>
              </p:nvSpPr>
              <p:spPr>
                <a:xfrm>
                  <a:off x="2930225" y="2053069"/>
                  <a:ext cx="1137232" cy="696685"/>
                </a:xfrm>
                <a:prstGeom prst="rect">
                  <a:avLst/>
                </a:prstGeom>
                <a:noFill/>
              </p:spPr>
              <p:txBody>
                <a:bodyPr wrap="square" rtlCol="0" anchor="ctr">
                  <a:noAutofit/>
                </a:bodyPr>
                <a:lstStyle/>
                <a:p>
                  <a:pPr lvl="0" algn="ctr">
                    <a:lnSpc>
                      <a:spcPts val="1800"/>
                    </a:lnSpc>
                  </a:pPr>
                  <a:r>
                    <a:rPr lang="en-US" sz="1600" b="1">
                      <a:solidFill>
                        <a:srgbClr val="849BAA"/>
                      </a:solidFill>
                      <a:latin typeface="+mn-lt"/>
                    </a:rPr>
                    <a:t>VENTURA</a:t>
                  </a:r>
                </a:p>
              </p:txBody>
            </p:sp>
            <p:cxnSp>
              <p:nvCxnSpPr>
                <p:cNvPr id="39" name="Connector: Elbow 38">
                  <a:extLst>
                    <a:ext uri="{FF2B5EF4-FFF2-40B4-BE49-F238E27FC236}">
                      <a16:creationId xmlns:a16="http://schemas.microsoft.com/office/drawing/2014/main" id="{2F9FCAC3-F40D-4BEB-AE79-F2D16A99DD8A}"/>
                    </a:ext>
                  </a:extLst>
                </p:cNvPr>
                <p:cNvCxnSpPr>
                  <a:cxnSpLocks/>
                </p:cNvCxnSpPr>
                <p:nvPr userDrawn="1"/>
              </p:nvCxnSpPr>
              <p:spPr>
                <a:xfrm rot="5400000" flipH="1" flipV="1">
                  <a:off x="2499998" y="2644062"/>
                  <a:ext cx="723340" cy="220270"/>
                </a:xfrm>
                <a:prstGeom prst="bentConnector3">
                  <a:avLst>
                    <a:gd name="adj1" fmla="val 100533"/>
                  </a:avLst>
                </a:prstGeom>
                <a:ln>
                  <a:solidFill>
                    <a:srgbClr val="849BAA"/>
                  </a:solidFill>
                </a:ln>
              </p:spPr>
              <p:style>
                <a:lnRef idx="1">
                  <a:schemeClr val="accent1"/>
                </a:lnRef>
                <a:fillRef idx="0">
                  <a:schemeClr val="accent1"/>
                </a:fillRef>
                <a:effectRef idx="0">
                  <a:schemeClr val="accent1"/>
                </a:effectRef>
                <a:fontRef idx="minor">
                  <a:schemeClr val="tx1"/>
                </a:fontRef>
              </p:style>
            </p:cxnSp>
          </p:grpSp>
        </p:grpSp>
      </p:grpSp>
      <p:sp>
        <p:nvSpPr>
          <p:cNvPr id="45" name="TextBox 44">
            <a:extLst>
              <a:ext uri="{FF2B5EF4-FFF2-40B4-BE49-F238E27FC236}">
                <a16:creationId xmlns:a16="http://schemas.microsoft.com/office/drawing/2014/main" id="{CF71FC8C-D569-4EFA-AFBF-2B44DEFD3E72}"/>
              </a:ext>
            </a:extLst>
          </p:cNvPr>
          <p:cNvSpPr txBox="1"/>
          <p:nvPr userDrawn="1"/>
        </p:nvSpPr>
        <p:spPr>
          <a:xfrm>
            <a:off x="381001" y="126334"/>
            <a:ext cx="11430000" cy="1029750"/>
          </a:xfrm>
          <a:prstGeom prst="rect">
            <a:avLst/>
          </a:prstGeom>
          <a:noFill/>
        </p:spPr>
        <p:txBody>
          <a:bodyPr wrap="square" rtlCol="0" anchor="b">
            <a:noAutofit/>
          </a:bodyPr>
          <a:lstStyle/>
          <a:p>
            <a:r>
              <a:rPr lang="en-US" sz="3200" b="1">
                <a:solidFill>
                  <a:schemeClr val="bg1"/>
                </a:solidFill>
                <a:latin typeface="Century Gothic" panose="020B0502020202020204" pitchFamily="34" charset="0"/>
              </a:rPr>
              <a:t>The SCAG Region</a:t>
            </a:r>
          </a:p>
        </p:txBody>
      </p:sp>
      <p:cxnSp>
        <p:nvCxnSpPr>
          <p:cNvPr id="46" name="Straight Connector 45">
            <a:extLst>
              <a:ext uri="{FF2B5EF4-FFF2-40B4-BE49-F238E27FC236}">
                <a16:creationId xmlns:a16="http://schemas.microsoft.com/office/drawing/2014/main" id="{1E2A478A-208D-4C11-90BF-FC6DBFCE7248}"/>
              </a:ext>
            </a:extLst>
          </p:cNvPr>
          <p:cNvCxnSpPr>
            <a:cxnSpLocks/>
          </p:cNvCxnSpPr>
          <p:nvPr userDrawn="1"/>
        </p:nvCxnSpPr>
        <p:spPr>
          <a:xfrm>
            <a:off x="381000" y="119075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0180E9D9-EC7E-45F8-AC66-6AB1E8953BF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Tree>
    <p:extLst>
      <p:ext uri="{BB962C8B-B14F-4D97-AF65-F5344CB8AC3E}">
        <p14:creationId xmlns:p14="http://schemas.microsoft.com/office/powerpoint/2010/main" val="125970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5.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theme" Target="../theme/theme6.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8" Type="http://schemas.openxmlformats.org/officeDocument/2006/relationships/slideLayout" Target="../slideLayouts/slideLayout79.xml"/><Relationship Id="rId3"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716" r:id="rId11"/>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7917" y="1024398"/>
            <a:ext cx="5865861" cy="507831"/>
          </a:xfrm>
          <a:prstGeom prst="rect">
            <a:avLst/>
          </a:prstGeom>
        </p:spPr>
        <p:txBody>
          <a:bodyPr wrap="square" lIns="0" tIns="0" rIns="0" bIns="0">
            <a:spAutoFit/>
          </a:bodyPr>
          <a:lstStyle>
            <a:lvl1pPr>
              <a:defRPr sz="3300" b="1" i="0">
                <a:solidFill>
                  <a:srgbClr val="0063A3"/>
                </a:solidFill>
                <a:latin typeface="Arial"/>
                <a:cs typeface="Arial"/>
              </a:defRPr>
            </a:lvl1pPr>
          </a:lstStyle>
          <a:p>
            <a:endParaRPr/>
          </a:p>
        </p:txBody>
      </p:sp>
      <p:sp>
        <p:nvSpPr>
          <p:cNvPr id="3" name="Holder 3"/>
          <p:cNvSpPr>
            <a:spLocks noGrp="1"/>
          </p:cNvSpPr>
          <p:nvPr>
            <p:ph type="body" idx="1"/>
          </p:nvPr>
        </p:nvSpPr>
        <p:spPr>
          <a:xfrm>
            <a:off x="297916" y="1469262"/>
            <a:ext cx="5310909" cy="407804"/>
          </a:xfrm>
          <a:prstGeom prst="rect">
            <a:avLst/>
          </a:prstGeom>
        </p:spPr>
        <p:txBody>
          <a:bodyPr wrap="square" lIns="0" tIns="0" rIns="0" bIns="0">
            <a:spAutoFit/>
          </a:bodyPr>
          <a:lstStyle>
            <a:lvl1pPr>
              <a:defRPr sz="2650" b="1" i="0">
                <a:solidFill>
                  <a:srgbClr val="0063A3"/>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767368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74248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609585" rtl="0" eaLnBrk="1" latinLnBrk="0" hangingPunct="1">
        <a:spcBef>
          <a:spcPct val="0"/>
        </a:spcBef>
        <a:buNone/>
        <a:defRPr sz="3733" b="0" i="0" kern="1200">
          <a:solidFill>
            <a:schemeClr val="accent2"/>
          </a:solidFill>
          <a:latin typeface="Arial"/>
          <a:ea typeface="+mj-ea"/>
          <a:cs typeface="Arial"/>
        </a:defRPr>
      </a:lvl1pPr>
    </p:titleStyle>
    <p:bodyStyle>
      <a:lvl1pPr marL="457189" indent="-457189" algn="l" defTabSz="609585" rtl="0" eaLnBrk="1" latinLnBrk="0" hangingPunct="1">
        <a:spcBef>
          <a:spcPct val="20000"/>
        </a:spcBef>
        <a:buClr>
          <a:schemeClr val="accent2"/>
        </a:buClr>
        <a:buFont typeface="Arial"/>
        <a:buChar char="•"/>
        <a:defRPr sz="3200" kern="1200">
          <a:solidFill>
            <a:schemeClr val="accent3"/>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accent3"/>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accent3"/>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accent3"/>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accent3"/>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endParaRPr lang="en-US" sz="1000" err="1">
              <a:solidFill>
                <a:srgbClr val="000000"/>
              </a:solidFill>
              <a:latin typeface="Calibri" panose="020F0502020204030204" pitchFamily="34" charset="0"/>
            </a:endParaRP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tro.legistar.com/LegislationDetail.aspx?ID=5844793&amp;GUID=BEDCE3EF-A791-4ACD-AA1D-DB2C13CD61BB&amp;Options=&amp;Search="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22.xml"/><Relationship Id="rId16" Type="http://schemas.openxmlformats.org/officeDocument/2006/relationships/image" Target="../media/image68.png"/><Relationship Id="rId1" Type="http://schemas.openxmlformats.org/officeDocument/2006/relationships/slideLayout" Target="../slideLayouts/slideLayout3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jpe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9.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8" Type="http://schemas.openxmlformats.org/officeDocument/2006/relationships/hyperlink" Target="mailto:cfacanha@calstart.org" TargetMode="External"/><Relationship Id="rId3" Type="http://schemas.openxmlformats.org/officeDocument/2006/relationships/hyperlink" Target="http://www.calstart.org/" TargetMode="External"/><Relationship Id="rId7" Type="http://schemas.openxmlformats.org/officeDocument/2006/relationships/hyperlink" Target="mailto:agilde@calstart.org" TargetMode="External"/><Relationship Id="rId2" Type="http://schemas.openxmlformats.org/officeDocument/2006/relationships/image" Target="../media/image43.jpeg"/><Relationship Id="rId1" Type="http://schemas.openxmlformats.org/officeDocument/2006/relationships/slideLayout" Target="../slideLayouts/slideLayout35.xml"/><Relationship Id="rId6" Type="http://schemas.openxmlformats.org/officeDocument/2006/relationships/hyperlink" Target="mailto:bvanamburg@calstart.org" TargetMode="External"/><Relationship Id="rId5" Type="http://schemas.openxmlformats.org/officeDocument/2006/relationships/image" Target="../media/image97.png"/><Relationship Id="rId10" Type="http://schemas.openxmlformats.org/officeDocument/2006/relationships/image" Target="../media/image99.png"/><Relationship Id="rId4" Type="http://schemas.openxmlformats.org/officeDocument/2006/relationships/hyperlink" Target="http://www.globaldrivetozero.org/" TargetMode="External"/><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scag.ca.gov/alternative-fuels-vehicles" TargetMode="Externa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3" Type="http://schemas.openxmlformats.org/officeDocument/2006/relationships/image" Target="../media/image135.jp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21" Type="http://schemas.openxmlformats.org/officeDocument/2006/relationships/image" Target="../media/image143.png"/><Relationship Id="rId34" Type="http://schemas.openxmlformats.org/officeDocument/2006/relationships/image" Target="../media/image156.jpg"/><Relationship Id="rId42" Type="http://schemas.openxmlformats.org/officeDocument/2006/relationships/image" Target="../media/image164.png"/><Relationship Id="rId47" Type="http://schemas.openxmlformats.org/officeDocument/2006/relationships/image" Target="../media/image169.jpg"/><Relationship Id="rId7" Type="http://schemas.openxmlformats.org/officeDocument/2006/relationships/image" Target="../media/image129.jpg"/><Relationship Id="rId2" Type="http://schemas.openxmlformats.org/officeDocument/2006/relationships/image" Target="../media/image124.png"/><Relationship Id="rId16" Type="http://schemas.openxmlformats.org/officeDocument/2006/relationships/image" Target="../media/image138.png"/><Relationship Id="rId29" Type="http://schemas.openxmlformats.org/officeDocument/2006/relationships/image" Target="../media/image151.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jpg"/><Relationship Id="rId37" Type="http://schemas.openxmlformats.org/officeDocument/2006/relationships/image" Target="../media/image159.png"/><Relationship Id="rId40" Type="http://schemas.openxmlformats.org/officeDocument/2006/relationships/image" Target="../media/image162.jpg"/><Relationship Id="rId45" Type="http://schemas.openxmlformats.org/officeDocument/2006/relationships/image" Target="../media/image167.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jpg"/><Relationship Id="rId36" Type="http://schemas.openxmlformats.org/officeDocument/2006/relationships/image" Target="../media/image158.png"/><Relationship Id="rId49" Type="http://schemas.openxmlformats.org/officeDocument/2006/relationships/image" Target="../media/image122.png"/><Relationship Id="rId10" Type="http://schemas.openxmlformats.org/officeDocument/2006/relationships/image" Target="../media/image132.jpg"/><Relationship Id="rId19" Type="http://schemas.openxmlformats.org/officeDocument/2006/relationships/image" Target="../media/image141.jpg"/><Relationship Id="rId31" Type="http://schemas.openxmlformats.org/officeDocument/2006/relationships/image" Target="../media/image153.jpg"/><Relationship Id="rId44" Type="http://schemas.openxmlformats.org/officeDocument/2006/relationships/image" Target="../media/image166.png"/><Relationship Id="rId4" Type="http://schemas.openxmlformats.org/officeDocument/2006/relationships/image" Target="../media/image126.jp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jp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jpg"/><Relationship Id="rId43" Type="http://schemas.openxmlformats.org/officeDocument/2006/relationships/image" Target="../media/image165.png"/><Relationship Id="rId48" Type="http://schemas.openxmlformats.org/officeDocument/2006/relationships/image" Target="../media/image170.png"/><Relationship Id="rId8" Type="http://schemas.openxmlformats.org/officeDocument/2006/relationships/image" Target="../media/image130.jpg"/><Relationship Id="rId3" Type="http://schemas.openxmlformats.org/officeDocument/2006/relationships/image" Target="../media/image125.jpg"/><Relationship Id="rId12" Type="http://schemas.openxmlformats.org/officeDocument/2006/relationships/image" Target="../media/image134.jpg"/><Relationship Id="rId17" Type="http://schemas.openxmlformats.org/officeDocument/2006/relationships/image" Target="../media/image139.png"/><Relationship Id="rId25" Type="http://schemas.openxmlformats.org/officeDocument/2006/relationships/image" Target="../media/image147.png"/><Relationship Id="rId33" Type="http://schemas.openxmlformats.org/officeDocument/2006/relationships/image" Target="../media/image155.jpg"/><Relationship Id="rId38" Type="http://schemas.openxmlformats.org/officeDocument/2006/relationships/image" Target="../media/image160.png"/><Relationship Id="rId46" Type="http://schemas.openxmlformats.org/officeDocument/2006/relationships/image" Target="../media/image168.jpg"/><Relationship Id="rId20" Type="http://schemas.openxmlformats.org/officeDocument/2006/relationships/image" Target="../media/image142.jpg"/><Relationship Id="rId41" Type="http://schemas.openxmlformats.org/officeDocument/2006/relationships/image" Target="../media/image163.jpg"/><Relationship Id="rId1" Type="http://schemas.openxmlformats.org/officeDocument/2006/relationships/slideLayout" Target="../slideLayouts/slideLayout22.xml"/><Relationship Id="rId6" Type="http://schemas.openxmlformats.org/officeDocument/2006/relationships/image" Target="../media/image128.png"/></Relationships>
</file>

<file path=ppt/slides/_rels/slide5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72.jpg"/><Relationship Id="rId7" Type="http://schemas.openxmlformats.org/officeDocument/2006/relationships/image" Target="../media/image176.png"/><Relationship Id="rId2" Type="http://schemas.openxmlformats.org/officeDocument/2006/relationships/image" Target="../media/image171.png"/><Relationship Id="rId1" Type="http://schemas.openxmlformats.org/officeDocument/2006/relationships/slideLayout" Target="../slideLayouts/slideLayout22.xml"/><Relationship Id="rId6" Type="http://schemas.openxmlformats.org/officeDocument/2006/relationships/image" Target="../media/image175.jpg"/><Relationship Id="rId5" Type="http://schemas.openxmlformats.org/officeDocument/2006/relationships/image" Target="../media/image174.jpg"/><Relationship Id="rId4" Type="http://schemas.openxmlformats.org/officeDocument/2006/relationships/image" Target="../media/image173.png"/></Relationships>
</file>

<file path=ppt/slides/_rels/slide57.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22.xml"/><Relationship Id="rId6" Type="http://schemas.openxmlformats.org/officeDocument/2006/relationships/image" Target="../media/image122.png"/><Relationship Id="rId5" Type="http://schemas.openxmlformats.org/officeDocument/2006/relationships/hyperlink" Target="http://www.gladstein.org/research" TargetMode="External"/><Relationship Id="rId4" Type="http://schemas.openxmlformats.org/officeDocument/2006/relationships/image" Target="../media/image179.jpg"/></Relationships>
</file>

<file path=ppt/slides/_rels/slide5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5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87.png"/><Relationship Id="rId7" Type="http://schemas.openxmlformats.org/officeDocument/2006/relationships/image" Target="../media/image191.jpg"/><Relationship Id="rId2" Type="http://schemas.openxmlformats.org/officeDocument/2006/relationships/image" Target="../media/image186.png"/><Relationship Id="rId1" Type="http://schemas.openxmlformats.org/officeDocument/2006/relationships/slideLayout" Target="../slideLayouts/slideLayout2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22.xml"/><Relationship Id="rId6" Type="http://schemas.openxmlformats.org/officeDocument/2006/relationships/image" Target="../media/image122.png"/><Relationship Id="rId5" Type="http://schemas.openxmlformats.org/officeDocument/2006/relationships/image" Target="../media/image195.png"/><Relationship Id="rId4" Type="http://schemas.openxmlformats.org/officeDocument/2006/relationships/image" Target="../media/image194.jpg"/></Relationships>
</file>

<file path=ppt/slides/_rels/slide61.xml.rels><?xml version="1.0" encoding="UTF-8" standalone="yes"?>
<Relationships xmlns="http://schemas.openxmlformats.org/package/2006/relationships"><Relationship Id="rId13" Type="http://schemas.openxmlformats.org/officeDocument/2006/relationships/image" Target="../media/image207.jpg"/><Relationship Id="rId18" Type="http://schemas.openxmlformats.org/officeDocument/2006/relationships/image" Target="../media/image212.png"/><Relationship Id="rId26" Type="http://schemas.openxmlformats.org/officeDocument/2006/relationships/image" Target="../media/image220.png"/><Relationship Id="rId3" Type="http://schemas.openxmlformats.org/officeDocument/2006/relationships/image" Target="../media/image197.png"/><Relationship Id="rId21" Type="http://schemas.openxmlformats.org/officeDocument/2006/relationships/image" Target="../media/image215.png"/><Relationship Id="rId34" Type="http://schemas.openxmlformats.org/officeDocument/2006/relationships/image" Target="../media/image228.png"/><Relationship Id="rId7" Type="http://schemas.openxmlformats.org/officeDocument/2006/relationships/image" Target="../media/image201.png"/><Relationship Id="rId12" Type="http://schemas.openxmlformats.org/officeDocument/2006/relationships/image" Target="../media/image206.jpg"/><Relationship Id="rId17" Type="http://schemas.openxmlformats.org/officeDocument/2006/relationships/image" Target="../media/image211.png"/><Relationship Id="rId25" Type="http://schemas.openxmlformats.org/officeDocument/2006/relationships/image" Target="../media/image219.png"/><Relationship Id="rId33" Type="http://schemas.openxmlformats.org/officeDocument/2006/relationships/image" Target="../media/image227.png"/><Relationship Id="rId2" Type="http://schemas.openxmlformats.org/officeDocument/2006/relationships/image" Target="../media/image196.png"/><Relationship Id="rId16" Type="http://schemas.openxmlformats.org/officeDocument/2006/relationships/image" Target="../media/image210.png"/><Relationship Id="rId20" Type="http://schemas.openxmlformats.org/officeDocument/2006/relationships/image" Target="../media/image214.png"/><Relationship Id="rId29" Type="http://schemas.openxmlformats.org/officeDocument/2006/relationships/image" Target="../media/image223.png"/><Relationship Id="rId1" Type="http://schemas.openxmlformats.org/officeDocument/2006/relationships/slideLayout" Target="../slideLayouts/slideLayout22.xml"/><Relationship Id="rId6" Type="http://schemas.openxmlformats.org/officeDocument/2006/relationships/image" Target="../media/image200.png"/><Relationship Id="rId11" Type="http://schemas.openxmlformats.org/officeDocument/2006/relationships/image" Target="../media/image205.png"/><Relationship Id="rId24" Type="http://schemas.openxmlformats.org/officeDocument/2006/relationships/image" Target="../media/image218.png"/><Relationship Id="rId32" Type="http://schemas.openxmlformats.org/officeDocument/2006/relationships/image" Target="../media/image226.png"/><Relationship Id="rId5" Type="http://schemas.openxmlformats.org/officeDocument/2006/relationships/image" Target="../media/image199.png"/><Relationship Id="rId15" Type="http://schemas.openxmlformats.org/officeDocument/2006/relationships/image" Target="../media/image209.png"/><Relationship Id="rId23" Type="http://schemas.openxmlformats.org/officeDocument/2006/relationships/image" Target="../media/image217.png"/><Relationship Id="rId28" Type="http://schemas.openxmlformats.org/officeDocument/2006/relationships/image" Target="../media/image222.png"/><Relationship Id="rId36" Type="http://schemas.openxmlformats.org/officeDocument/2006/relationships/image" Target="../media/image122.png"/><Relationship Id="rId10" Type="http://schemas.openxmlformats.org/officeDocument/2006/relationships/image" Target="../media/image204.png"/><Relationship Id="rId19" Type="http://schemas.openxmlformats.org/officeDocument/2006/relationships/image" Target="../media/image213.png"/><Relationship Id="rId31" Type="http://schemas.openxmlformats.org/officeDocument/2006/relationships/image" Target="../media/image225.png"/><Relationship Id="rId4" Type="http://schemas.openxmlformats.org/officeDocument/2006/relationships/image" Target="../media/image198.png"/><Relationship Id="rId9" Type="http://schemas.openxmlformats.org/officeDocument/2006/relationships/image" Target="../media/image203.png"/><Relationship Id="rId14" Type="http://schemas.openxmlformats.org/officeDocument/2006/relationships/image" Target="../media/image208.png"/><Relationship Id="rId22" Type="http://schemas.openxmlformats.org/officeDocument/2006/relationships/image" Target="../media/image216.png"/><Relationship Id="rId27" Type="http://schemas.openxmlformats.org/officeDocument/2006/relationships/image" Target="../media/image221.png"/><Relationship Id="rId30" Type="http://schemas.openxmlformats.org/officeDocument/2006/relationships/image" Target="../media/image224.png"/><Relationship Id="rId35" Type="http://schemas.openxmlformats.org/officeDocument/2006/relationships/image" Target="../media/image229.jpg"/><Relationship Id="rId8" Type="http://schemas.openxmlformats.org/officeDocument/2006/relationships/image" Target="../media/image202.png"/></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30.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8" Type="http://schemas.openxmlformats.org/officeDocument/2006/relationships/image" Target="../media/image236.jpg"/><Relationship Id="rId3" Type="http://schemas.openxmlformats.org/officeDocument/2006/relationships/image" Target="../media/image232.jpg"/><Relationship Id="rId7" Type="http://schemas.openxmlformats.org/officeDocument/2006/relationships/image" Target="../media/image235.jpg"/><Relationship Id="rId2" Type="http://schemas.openxmlformats.org/officeDocument/2006/relationships/image" Target="../media/image231.png"/><Relationship Id="rId1" Type="http://schemas.openxmlformats.org/officeDocument/2006/relationships/slideLayout" Target="../slideLayouts/slideLayout22.xml"/><Relationship Id="rId6" Type="http://schemas.openxmlformats.org/officeDocument/2006/relationships/image" Target="../media/image234.jpg"/><Relationship Id="rId5" Type="http://schemas.openxmlformats.org/officeDocument/2006/relationships/image" Target="../media/image233.jpg"/><Relationship Id="rId4" Type="http://schemas.openxmlformats.org/officeDocument/2006/relationships/hyperlink" Target="http://www.gladstein.org/research" TargetMode="External"/><Relationship Id="rId9" Type="http://schemas.openxmlformats.org/officeDocument/2006/relationships/image" Target="../media/image122.png"/></Relationships>
</file>

<file path=ppt/slides/_rels/slide64.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47.png"/><Relationship Id="rId3" Type="http://schemas.openxmlformats.org/officeDocument/2006/relationships/image" Target="../media/image238.png"/><Relationship Id="rId7" Type="http://schemas.openxmlformats.org/officeDocument/2006/relationships/image" Target="../media/image241.png"/><Relationship Id="rId12" Type="http://schemas.openxmlformats.org/officeDocument/2006/relationships/image" Target="../media/image246.png"/><Relationship Id="rId2" Type="http://schemas.openxmlformats.org/officeDocument/2006/relationships/image" Target="../media/image237.png"/><Relationship Id="rId1" Type="http://schemas.openxmlformats.org/officeDocument/2006/relationships/slideLayout" Target="../slideLayouts/slideLayout22.xml"/><Relationship Id="rId6" Type="http://schemas.openxmlformats.org/officeDocument/2006/relationships/hyperlink" Target="mailto:patrick.couch@gladstein.org" TargetMode="External"/><Relationship Id="rId11" Type="http://schemas.openxmlformats.org/officeDocument/2006/relationships/image" Target="../media/image245.png"/><Relationship Id="rId5" Type="http://schemas.openxmlformats.org/officeDocument/2006/relationships/image" Target="../media/image240.png"/><Relationship Id="rId10" Type="http://schemas.openxmlformats.org/officeDocument/2006/relationships/image" Target="../media/image244.png"/><Relationship Id="rId4" Type="http://schemas.openxmlformats.org/officeDocument/2006/relationships/image" Target="../media/image239.png"/><Relationship Id="rId9" Type="http://schemas.openxmlformats.org/officeDocument/2006/relationships/image" Target="../media/image243.png"/><Relationship Id="rId14" Type="http://schemas.openxmlformats.org/officeDocument/2006/relationships/image" Target="../media/image12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249.png"/></Relationships>
</file>

<file path=ppt/slides/_rels/slide67.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oleObject" Target="../embeddings/oleObject1.bin"/><Relationship Id="rId1" Type="http://schemas.openxmlformats.org/officeDocument/2006/relationships/slideLayout" Target="../slideLayouts/slideLayout73.xml"/><Relationship Id="rId4" Type="http://schemas.openxmlformats.org/officeDocument/2006/relationships/image" Target="../media/image251.jpeg"/></Relationships>
</file>

<file path=ppt/slides/_rels/slide6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41.xml"/><Relationship Id="rId1" Type="http://schemas.openxmlformats.org/officeDocument/2006/relationships/slideLayout" Target="../slideLayouts/slideLayout103.xml"/></Relationships>
</file>

<file path=ppt/slides/_rels/slide6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hyperlink" Target="http://www.metro.net/710-hub"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259.png"/><Relationship Id="rId4" Type="http://schemas.openxmlformats.org/officeDocument/2006/relationships/image" Target="../media/image258.png"/></Relationships>
</file>

<file path=ppt/slides/_rels/slide74.xml.rels><?xml version="1.0" encoding="UTF-8" standalone="yes"?>
<Relationships xmlns="http://schemas.openxmlformats.org/package/2006/relationships"><Relationship Id="rId3" Type="http://schemas.openxmlformats.org/officeDocument/2006/relationships/hyperlink" Target="https://arellano.mysocialpinpoint.com/metro-710-task-force/map#/sidebar/tab/about"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hyperlink" Target="http://www.metro.net/710-hub"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265.emf"/><Relationship Id="rId3" Type="http://schemas.openxmlformats.org/officeDocument/2006/relationships/image" Target="../media/image260.emf"/><Relationship Id="rId7" Type="http://schemas.openxmlformats.org/officeDocument/2006/relationships/image" Target="../media/image264.emf"/><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263.emf"/><Relationship Id="rId5" Type="http://schemas.openxmlformats.org/officeDocument/2006/relationships/image" Target="../media/image262.emf"/><Relationship Id="rId4" Type="http://schemas.openxmlformats.org/officeDocument/2006/relationships/image" Target="../media/image261.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#10</a:t>
            </a:r>
            <a:endParaRPr lang="en-US">
              <a:solidFill>
                <a:schemeClr val="bg1"/>
              </a:solidFill>
              <a:cs typeface="Calibri"/>
            </a:endParaRPr>
          </a:p>
          <a:p>
            <a:pPr>
              <a:spcAft>
                <a:spcPts val="600"/>
              </a:spcAft>
            </a:pPr>
            <a:r>
              <a:rPr lang="en-US" sz="2000">
                <a:solidFill>
                  <a:schemeClr val="bg1"/>
                </a:solidFill>
              </a:rPr>
              <a:t>September 20,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3001894613"/>
              </p:ext>
            </p:extLst>
          </p:nvPr>
        </p:nvGraphicFramePr>
        <p:xfrm>
          <a:off x="249639" y="1119816"/>
          <a:ext cx="5977513" cy="3814505"/>
        </p:xfrm>
        <a:graphic>
          <a:graphicData uri="http://schemas.openxmlformats.org/drawingml/2006/table">
            <a:tbl>
              <a:tblPr firstRow="1" firstCol="1" bandRow="1"/>
              <a:tblGrid>
                <a:gridCol w="1006653">
                  <a:extLst>
                    <a:ext uri="{9D8B030D-6E8A-4147-A177-3AD203B41FA5}">
                      <a16:colId xmlns:a16="http://schemas.microsoft.com/office/drawing/2014/main" val="984520195"/>
                    </a:ext>
                  </a:extLst>
                </a:gridCol>
                <a:gridCol w="4970860">
                  <a:extLst>
                    <a:ext uri="{9D8B030D-6E8A-4147-A177-3AD203B41FA5}">
                      <a16:colId xmlns:a16="http://schemas.microsoft.com/office/drawing/2014/main" val="2901526785"/>
                    </a:ext>
                  </a:extLst>
                </a:gridCol>
              </a:tblGrid>
              <a:tr h="1071305">
                <a:tc>
                  <a:txBody>
                    <a:bodyPr/>
                    <a:lstStyle/>
                    <a:p>
                      <a:pPr marL="0" marR="0">
                        <a:spcBef>
                          <a:spcPts val="0"/>
                        </a:spcBef>
                        <a:spcAft>
                          <a:spcPts val="0"/>
                        </a:spcAft>
                      </a:pPr>
                      <a:r>
                        <a:rPr lang="en-US" sz="1200" b="1">
                          <a:effectLst/>
                          <a:latin typeface="Calibri"/>
                          <a:ea typeface="Yu Mincho"/>
                          <a:cs typeface="Arial"/>
                        </a:rPr>
                        <a:t>1:00pm</a:t>
                      </a: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r>
                        <a:rPr lang="en-US" sz="12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200" b="1">
                          <a:effectLst/>
                          <a:latin typeface="Calibri"/>
                          <a:ea typeface="Yu Mincho"/>
                          <a:cs typeface="Times New Roman"/>
                        </a:rPr>
                        <a:t>Welcome, Agenda Review, and Purpose of the</a:t>
                      </a:r>
                      <a:br>
                        <a:rPr lang="en-US" sz="1200" b="1">
                          <a:effectLst/>
                          <a:latin typeface="Calibri"/>
                          <a:ea typeface="Yu Mincho"/>
                          <a:cs typeface="Times New Roman"/>
                        </a:rPr>
                      </a:br>
                      <a:r>
                        <a:rPr lang="en-US" sz="1200" b="1">
                          <a:effectLst/>
                          <a:latin typeface="Calibri"/>
                          <a:ea typeface="Yu Mincho"/>
                          <a:cs typeface="Times New Roman"/>
                        </a:rPr>
                        <a:t>Zero-Emission Truck Working Group </a:t>
                      </a:r>
                      <a:r>
                        <a:rPr lang="en-US" sz="1200" b="0">
                          <a:effectLst/>
                          <a:latin typeface="Calibri"/>
                          <a:ea typeface="Yu Mincho"/>
                          <a:cs typeface="Times New Roman"/>
                        </a:rPr>
                        <a:t>(5</a:t>
                      </a:r>
                      <a:r>
                        <a:rPr lang="en-US" sz="1200">
                          <a:effectLst/>
                          <a:latin typeface="Calibri"/>
                          <a:ea typeface="Yu Mincho"/>
                          <a:cs typeface="Times New Roman"/>
                        </a:rPr>
                        <a:t> minutes)</a:t>
                      </a:r>
                    </a:p>
                    <a:p>
                      <a:pPr marL="0" marR="91440" lvl="0" indent="0">
                        <a:spcBef>
                          <a:spcPts val="0"/>
                        </a:spcBef>
                        <a:spcAft>
                          <a:spcPts val="0"/>
                        </a:spcAft>
                        <a:buNone/>
                      </a:pPr>
                      <a:endParaRPr lang="en-US" sz="1200">
                        <a:effectLst/>
                        <a:latin typeface="Calibri"/>
                        <a:ea typeface="Yu Mincho"/>
                        <a:cs typeface="Times New Roman"/>
                      </a:endParaRPr>
                    </a:p>
                    <a:p>
                      <a:pPr marL="0" marR="91440" lvl="0" indent="0">
                        <a:spcBef>
                          <a:spcPts val="0"/>
                        </a:spcBef>
                        <a:spcAft>
                          <a:spcPts val="0"/>
                        </a:spcAft>
                        <a:buNone/>
                      </a:pPr>
                      <a:r>
                        <a:rPr lang="en-US" sz="1200" b="1">
                          <a:effectLst/>
                          <a:latin typeface="Calibri"/>
                          <a:ea typeface="Yu Mincho"/>
                          <a:cs typeface="Times New Roman"/>
                        </a:rPr>
                        <a:t>Agenda Item #1: Metro Update </a:t>
                      </a:r>
                      <a:r>
                        <a:rPr lang="en-US" sz="1200">
                          <a:effectLst/>
                          <a:latin typeface="Calibri"/>
                          <a:ea typeface="Yu Mincho"/>
                          <a:cs typeface="Times New Roman"/>
                        </a:rPr>
                        <a:t>(5 min)</a:t>
                      </a:r>
                    </a:p>
                    <a:p>
                      <a:pPr marL="0" indent="0">
                        <a:lnSpc>
                          <a:spcPct val="100000"/>
                        </a:lnSpc>
                        <a:spcBef>
                          <a:spcPts val="0"/>
                        </a:spcBef>
                        <a:buNone/>
                      </a:pPr>
                      <a:r>
                        <a:rPr lang="en-US" sz="1200">
                          <a:cs typeface="Calibri" panose="020F0502020204030204"/>
                        </a:rPr>
                        <a:t>ZET Program – Metro Board Direction</a:t>
                      </a:r>
                      <a:endParaRPr lang="en-US" sz="12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1">
                          <a:effectLst/>
                          <a:latin typeface="Calibri"/>
                          <a:ea typeface="Yu Mincho"/>
                          <a:cs typeface="Arial"/>
                        </a:rPr>
                        <a:t>1:10pm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r>
                        <a:rPr lang="es-US" sz="1200" b="1">
                          <a:effectLst/>
                          <a:latin typeface="Calibri"/>
                          <a:ea typeface="Yu Mincho"/>
                          <a:cs typeface="Arial"/>
                        </a:rPr>
                        <a:t>1:15pm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1">
                          <a:effectLst/>
                          <a:latin typeface="Calibri"/>
                          <a:ea typeface="Yu Mincho"/>
                          <a:cs typeface="Arial"/>
                        </a:rPr>
                        <a:t>1:40pm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ffectLst/>
                        <a:latin typeface="+mn-lt"/>
                        <a:ea typeface="Yu Mincho"/>
                        <a:cs typeface="Arial"/>
                      </a:endParaRPr>
                    </a:p>
                  </a:txBody>
                  <a:tcPr marL="59388" marR="59388" marT="0" marB="0">
                    <a:lnL>
                      <a:noFill/>
                    </a:lnL>
                    <a:lnR>
                      <a:noFill/>
                    </a:lnR>
                    <a:lnT>
                      <a:noFill/>
                    </a:lnT>
                    <a:lnB>
                      <a:noFill/>
                    </a:lnB>
                  </a:tcPr>
                </a:tc>
                <a:tc>
                  <a:txBody>
                    <a:bodyPr/>
                    <a:lstStyle/>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mn-lt"/>
                          <a:ea typeface="Yu Mincho"/>
                          <a:cs typeface="Times New Roman"/>
                        </a:rPr>
                        <a:t>Agenda Item #2: I-710 South Corridor </a:t>
                      </a:r>
                      <a:r>
                        <a:rPr lang="en-US" sz="1200" b="1">
                          <a:ea typeface="+mn-lt"/>
                          <a:cs typeface="Calibri"/>
                        </a:rPr>
                        <a:t>Zero-Emission Truck Program Proposed Principles </a:t>
                      </a:r>
                      <a:r>
                        <a:rPr lang="en-US" sz="1200">
                          <a:effectLst/>
                          <a:latin typeface="+mn-lt"/>
                          <a:ea typeface="Yu Mincho"/>
                          <a:cs typeface="Times New Roman"/>
                        </a:rPr>
                        <a:t> (5 minutes)</a:t>
                      </a:r>
                    </a:p>
                    <a:p>
                      <a:pPr marL="342900" marR="91440" lvl="0" indent="-342900">
                        <a:spcBef>
                          <a:spcPts val="0"/>
                        </a:spcBef>
                        <a:spcAft>
                          <a:spcPts val="0"/>
                        </a:spcAft>
                        <a:buFont typeface="Calibri" panose="020F0502020204030204" pitchFamily="34" charset="0"/>
                        <a:buNone/>
                      </a:pPr>
                      <a:endParaRPr lang="en-US" sz="1200"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mn-lt"/>
                          <a:ea typeface="Yu Mincho"/>
                          <a:cs typeface="Arial"/>
                        </a:rPr>
                        <a:t>Agenda Item #3: Medium-Duty and Heavy-Duty Infrastructure, Global Commercial Vehicle Drive to Zero</a:t>
                      </a:r>
                    </a:p>
                    <a:p>
                      <a:pPr marL="0" marR="9144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effectLst/>
                          <a:latin typeface="+mn-lt"/>
                          <a:ea typeface="Yu Mincho"/>
                          <a:cs typeface="Arial"/>
                        </a:rPr>
                        <a:t>Presentation by Bill Van Amburg, Global Strategic Advisor Zero Emission Commercial Vehicles, Energy and Sustainability (15 minutes) </a:t>
                      </a:r>
                    </a:p>
                    <a:p>
                      <a:pPr marL="0" marR="91440" lvl="0" indent="0" algn="l" rtl="0" eaLnBrk="1" fontAlgn="auto" latinLnBrk="0" hangingPunct="1">
                        <a:lnSpc>
                          <a:spcPct val="100000"/>
                        </a:lnSpc>
                        <a:spcBef>
                          <a:spcPts val="0"/>
                        </a:spcBef>
                        <a:spcAft>
                          <a:spcPts val="0"/>
                        </a:spcAft>
                        <a:buClrTx/>
                        <a:buSzTx/>
                        <a:buFontTx/>
                        <a:buNone/>
                      </a:pPr>
                      <a:r>
                        <a:rPr lang="en-US" sz="1200" b="0">
                          <a:effectLst/>
                          <a:latin typeface="+mn-lt"/>
                          <a:ea typeface="Yu Mincho"/>
                          <a:cs typeface="Arial"/>
                        </a:rPr>
                        <a:t>Facilitated Discussion (10 minutes)</a:t>
                      </a:r>
                      <a:endParaRPr lang="en-US" sz="1200" b="1">
                        <a:effectLst/>
                        <a:latin typeface="+mn-lt"/>
                        <a:ea typeface="Yu Mincho"/>
                        <a:cs typeface="Arial"/>
                      </a:endParaRPr>
                    </a:p>
                    <a:p>
                      <a:pPr marL="0" marR="91440" lvl="1"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Yu Mincho"/>
                          <a:cs typeface="Arial"/>
                        </a:rPr>
                        <a:t>Agenda Item #4: Regional Roadmap for Zero-Emission Vehicle Infrastructure</a:t>
                      </a:r>
                    </a:p>
                    <a:p>
                      <a:pPr marL="0" marR="9144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effectLst/>
                          <a:latin typeface="+mn-lt"/>
                          <a:ea typeface="Yu Mincho"/>
                          <a:cs typeface="Arial"/>
                        </a:rPr>
                        <a:t>Overview by Alison Linder, Senior Regional Planner, Southern California Association of Governments (10 minutes) </a:t>
                      </a: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Yu Mincho"/>
                          <a:cs typeface="Arial"/>
                        </a:rPr>
                        <a:t>Question and Answer (5 minutes)</a:t>
                      </a:r>
                    </a:p>
                    <a:p>
                      <a:pPr marL="0" marR="91440" lvl="1"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2111983445"/>
              </p:ext>
            </p:extLst>
          </p:nvPr>
        </p:nvGraphicFramePr>
        <p:xfrm>
          <a:off x="6339744" y="1024195"/>
          <a:ext cx="5896178" cy="4206240"/>
        </p:xfrm>
        <a:graphic>
          <a:graphicData uri="http://schemas.openxmlformats.org/drawingml/2006/table">
            <a:tbl>
              <a:tblPr firstRow="1" firstCol="1" bandRow="1"/>
              <a:tblGrid>
                <a:gridCol w="769996">
                  <a:extLst>
                    <a:ext uri="{9D8B030D-6E8A-4147-A177-3AD203B41FA5}">
                      <a16:colId xmlns:a16="http://schemas.microsoft.com/office/drawing/2014/main" val="4270607320"/>
                    </a:ext>
                  </a:extLst>
                </a:gridCol>
                <a:gridCol w="5126182">
                  <a:extLst>
                    <a:ext uri="{9D8B030D-6E8A-4147-A177-3AD203B41FA5}">
                      <a16:colId xmlns:a16="http://schemas.microsoft.com/office/drawing/2014/main" val="1438370606"/>
                    </a:ext>
                  </a:extLst>
                </a:gridCol>
              </a:tblGrid>
              <a:tr h="1822321">
                <a:tc>
                  <a:txBody>
                    <a:bodyPr/>
                    <a:lstStyle/>
                    <a:p>
                      <a:pPr marL="0" marR="0">
                        <a:spcBef>
                          <a:spcPts val="0"/>
                        </a:spcBef>
                        <a:spcAft>
                          <a:spcPts val="0"/>
                        </a:spcAft>
                      </a:pPr>
                      <a:r>
                        <a:rPr lang="en-US" sz="1200" b="1">
                          <a:effectLst/>
                          <a:latin typeface="Calibri"/>
                          <a:ea typeface="Yu Mincho"/>
                          <a:cs typeface="Arial"/>
                        </a:rPr>
                        <a:t>1:55pm</a:t>
                      </a: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endParaRPr lang="en-US" sz="1400" b="1">
                        <a:effectLst/>
                        <a:latin typeface="Calibri"/>
                        <a:ea typeface="Yu Mincho"/>
                        <a:cs typeface="Arial"/>
                      </a:endParaRPr>
                    </a:p>
                    <a:p>
                      <a:pPr marL="0" marR="0">
                        <a:spcBef>
                          <a:spcPts val="0"/>
                        </a:spcBef>
                        <a:spcAft>
                          <a:spcPts val="0"/>
                        </a:spcAft>
                      </a:pPr>
                      <a:endParaRPr lang="en-US" sz="1200" b="1">
                        <a:effectLst/>
                        <a:latin typeface="Calibri"/>
                        <a:ea typeface="Yu Mincho"/>
                        <a:cs typeface="Arial"/>
                      </a:endParaRPr>
                    </a:p>
                    <a:p>
                      <a:pPr marL="0" marR="0">
                        <a:spcBef>
                          <a:spcPts val="0"/>
                        </a:spcBef>
                        <a:spcAft>
                          <a:spcPts val="0"/>
                        </a:spcAft>
                      </a:pPr>
                      <a:r>
                        <a:rPr lang="en-US" sz="1200" b="1">
                          <a:effectLst/>
                          <a:latin typeface="Calibri"/>
                          <a:ea typeface="Yu Mincho"/>
                          <a:cs typeface="Arial"/>
                        </a:rPr>
                        <a:t>2:25pm</a:t>
                      </a:r>
                    </a:p>
                  </a:txBody>
                  <a:tcPr marL="42098" marR="42098" marT="0" marB="0">
                    <a:lnL>
                      <a:noFill/>
                    </a:lnL>
                    <a:lnR>
                      <a:noFill/>
                    </a:lnR>
                    <a:lnT>
                      <a:noFill/>
                    </a:lnT>
                    <a:lnB>
                      <a:noFill/>
                    </a:lnB>
                  </a:tcPr>
                </a:tc>
                <a:tc>
                  <a:txBody>
                    <a:bodyPr/>
                    <a:lstStyle/>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mn-lt"/>
                          <a:ea typeface="Yu Mincho"/>
                          <a:cs typeface="Arial"/>
                        </a:rPr>
                        <a:t>Agenda Item #5: If EV’s are the Future, is the Grid Ready? </a:t>
                      </a:r>
                      <a:r>
                        <a:rPr lang="en-US" sz="1200" b="0">
                          <a:effectLst/>
                          <a:latin typeface="+mn-lt"/>
                          <a:ea typeface="Yu Mincho"/>
                          <a:cs typeface="Arial"/>
                        </a:rPr>
                        <a:t>(30 minutes)</a:t>
                      </a:r>
                    </a:p>
                    <a:p>
                      <a:pPr marL="0" marR="9144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effectLst/>
                          <a:latin typeface="+mn-lt"/>
                          <a:ea typeface="Yu Mincho"/>
                          <a:cs typeface="Arial"/>
                        </a:rPr>
                        <a:t>Moderator:  Micah Wofford, Energy Commission Specialist, California Energy Commission</a:t>
                      </a: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Yu Mincho"/>
                          <a:cs typeface="Arial"/>
                        </a:rPr>
                        <a:t>Panel Discussion</a:t>
                      </a:r>
                    </a:p>
                    <a:p>
                      <a:pPr marL="285750" marR="91440" lvl="0" indent="-17272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kern="1200">
                          <a:solidFill>
                            <a:schemeClr val="tx1"/>
                          </a:solidFill>
                          <a:effectLst/>
                          <a:latin typeface="+mn-lt"/>
                          <a:ea typeface="Yu Mincho"/>
                          <a:cs typeface="Arial"/>
                        </a:rPr>
                        <a:t>Sean Wilder, Energy and Environmental Services, LA County Internal Services Department </a:t>
                      </a:r>
                    </a:p>
                    <a:p>
                      <a:pPr marL="285750" marR="91440" lvl="0" indent="-17272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0" kern="1200">
                          <a:solidFill>
                            <a:schemeClr val="tx1"/>
                          </a:solidFill>
                          <a:effectLst/>
                          <a:latin typeface="+mn-lt"/>
                          <a:ea typeface="Yu Mincho"/>
                          <a:cs typeface="Arial"/>
                        </a:rPr>
                        <a:t>Salim </a:t>
                      </a:r>
                      <a:r>
                        <a:rPr lang="en-US" sz="1200" b="0" i="0" kern="1200" err="1">
                          <a:solidFill>
                            <a:schemeClr val="tx1"/>
                          </a:solidFill>
                          <a:effectLst/>
                          <a:latin typeface="+mn-lt"/>
                          <a:ea typeface="Yu Mincho"/>
                          <a:cs typeface="Arial"/>
                        </a:rPr>
                        <a:t>Youssefzadah</a:t>
                      </a:r>
                      <a:r>
                        <a:rPr lang="en-US" sz="1200" b="0" i="0" kern="1200">
                          <a:solidFill>
                            <a:schemeClr val="tx1"/>
                          </a:solidFill>
                          <a:effectLst/>
                          <a:latin typeface="+mn-lt"/>
                          <a:ea typeface="Yu Mincho"/>
                          <a:cs typeface="Arial"/>
                        </a:rPr>
                        <a:t>, CEO, </a:t>
                      </a:r>
                      <a:r>
                        <a:rPr lang="en-US" sz="1200" b="0" i="0" kern="1200" err="1">
                          <a:solidFill>
                            <a:schemeClr val="tx1"/>
                          </a:solidFill>
                          <a:effectLst/>
                          <a:latin typeface="+mn-lt"/>
                          <a:ea typeface="Yu Mincho"/>
                          <a:cs typeface="Arial"/>
                        </a:rPr>
                        <a:t>WattEV</a:t>
                      </a:r>
                    </a:p>
                    <a:p>
                      <a:pPr marL="285750" marR="91440" lvl="0" indent="-172720" algn="l" rtl="0" eaLnBrk="1" fontAlgn="auto" latinLnBrk="0" hangingPunct="1">
                        <a:lnSpc>
                          <a:spcPct val="100000"/>
                        </a:lnSpc>
                        <a:spcBef>
                          <a:spcPts val="0"/>
                        </a:spcBef>
                        <a:spcAft>
                          <a:spcPts val="0"/>
                        </a:spcAft>
                        <a:buClrTx/>
                        <a:buSzTx/>
                        <a:buFont typeface="Arial" panose="020B0604020202020204" pitchFamily="34" charset="0"/>
                        <a:buChar char="•"/>
                      </a:pPr>
                      <a:r>
                        <a:rPr lang="en-US" sz="1200" b="0" i="0" kern="1200">
                          <a:solidFill>
                            <a:schemeClr val="tx1"/>
                          </a:solidFill>
                          <a:effectLst/>
                          <a:latin typeface="+mn-lt"/>
                          <a:ea typeface="Yu Mincho"/>
                          <a:cs typeface="Arial"/>
                        </a:rPr>
                        <a:t>Quintin Sumabat, Deputy Executive Officer, Vehicle Engineering and Acquisitions, LA Metro </a:t>
                      </a:r>
                      <a:endParaRPr lang="en-US" sz="1400" b="1" i="0">
                        <a:cs typeface="Calibri"/>
                      </a:endParaRPr>
                    </a:p>
                    <a:p>
                      <a:pPr marL="0" marR="91440" lvl="0" indent="0" algn="l" defTabSz="914400" rtl="0" eaLnBrk="1" fontAlgn="auto" latinLnBrk="0" hangingPunct="1">
                        <a:lnSpc>
                          <a:spcPct val="100000"/>
                        </a:lnSpc>
                        <a:spcBef>
                          <a:spcPts val="0"/>
                        </a:spcBef>
                        <a:spcAft>
                          <a:spcPts val="0"/>
                        </a:spcAft>
                        <a:buClrTx/>
                        <a:buSzTx/>
                        <a:buFontTx/>
                        <a:buNone/>
                      </a:pPr>
                      <a:endParaRPr lang="en-US" sz="12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r>
                        <a:rPr lang="en-US" sz="1200" b="1" kern="1200">
                          <a:solidFill>
                            <a:schemeClr val="tx1"/>
                          </a:solidFill>
                          <a:effectLst/>
                          <a:latin typeface="+mn-lt"/>
                          <a:ea typeface="Yu Mincho"/>
                          <a:cs typeface="Arial"/>
                        </a:rPr>
                        <a:t>Agenda Item #6:  2019 Electric Vehicle Charging Guidebook for Medium-Duty and Heavy-Duty Commercial Fleets (10 minutes) </a:t>
                      </a:r>
                    </a:p>
                    <a:p>
                      <a:pPr marL="0" marR="91440" lvl="0" indent="0" algn="l" rtl="0" eaLnBrk="1" fontAlgn="auto" latinLnBrk="0" hangingPunct="1">
                        <a:lnSpc>
                          <a:spcPct val="100000"/>
                        </a:lnSpc>
                        <a:spcBef>
                          <a:spcPts val="0"/>
                        </a:spcBef>
                        <a:spcAft>
                          <a:spcPts val="0"/>
                        </a:spcAft>
                        <a:buClrTx/>
                        <a:buSzTx/>
                        <a:buFontTx/>
                        <a:buNone/>
                      </a:pPr>
                      <a:r>
                        <a:rPr lang="en-US" sz="1200" b="0" i="1" kern="1200">
                          <a:solidFill>
                            <a:schemeClr val="tx1"/>
                          </a:solidFill>
                          <a:effectLst/>
                          <a:latin typeface="+mn-lt"/>
                          <a:ea typeface="Yu Mincho"/>
                          <a:cs typeface="Arial"/>
                        </a:rPr>
                        <a:t>Presentation by Patrick Couch, SVP, Gladstein, Neandross, and Associates </a:t>
                      </a:r>
                    </a:p>
                    <a:p>
                      <a:pPr marL="0" marR="91440" lvl="0" indent="0" algn="l" defTabSz="914400" rtl="0" eaLnBrk="1" fontAlgn="auto" latinLnBrk="0" hangingPunct="1">
                        <a:lnSpc>
                          <a:spcPct val="100000"/>
                        </a:lnSpc>
                        <a:spcBef>
                          <a:spcPts val="0"/>
                        </a:spcBef>
                        <a:spcAft>
                          <a:spcPts val="0"/>
                        </a:spcAft>
                        <a:buClrTx/>
                        <a:buSzTx/>
                        <a:buFontTx/>
                        <a:buNone/>
                      </a:pPr>
                      <a:r>
                        <a:rPr lang="en-US" sz="1200" b="0" kern="1200">
                          <a:solidFill>
                            <a:schemeClr val="tx1"/>
                          </a:solidFill>
                          <a:effectLst/>
                          <a:latin typeface="+mn-lt"/>
                          <a:ea typeface="Yu Mincho"/>
                          <a:cs typeface="Arial"/>
                        </a:rPr>
                        <a:t>Question and Answer (5 minutes)</a:t>
                      </a:r>
                    </a:p>
                    <a:p>
                      <a:pPr marL="0" marR="91440" lvl="0" indent="0" algn="l" defTabSz="914400" rtl="0" eaLnBrk="1" fontAlgn="auto" latinLnBrk="0" hangingPunct="1">
                        <a:lnSpc>
                          <a:spcPct val="100000"/>
                        </a:lnSpc>
                        <a:spcBef>
                          <a:spcPts val="0"/>
                        </a:spcBef>
                        <a:spcAft>
                          <a:spcPts val="0"/>
                        </a:spcAft>
                        <a:buClrTx/>
                        <a:buSzTx/>
                        <a:buFontTx/>
                        <a:buNone/>
                        <a:tabLst/>
                        <a:defRPr/>
                      </a:pPr>
                      <a:endParaRPr lang="en-US" sz="1200" b="0"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74726565"/>
                  </a:ext>
                </a:extLst>
              </a:tr>
              <a:tr h="1449466">
                <a:tc>
                  <a:txBody>
                    <a:bodyPr/>
                    <a:lstStyle/>
                    <a:p>
                      <a:pPr marL="0" marR="0">
                        <a:spcBef>
                          <a:spcPts val="0"/>
                        </a:spcBef>
                        <a:spcAft>
                          <a:spcPts val="0"/>
                        </a:spcAft>
                      </a:pPr>
                      <a:r>
                        <a:rPr lang="en-US" sz="1200" b="1">
                          <a:solidFill>
                            <a:schemeClr val="tx1"/>
                          </a:solidFill>
                          <a:effectLst/>
                          <a:latin typeface="Calibri"/>
                          <a:ea typeface="Yu Mincho"/>
                          <a:cs typeface="Arial"/>
                        </a:rPr>
                        <a:t>2:45pm</a:t>
                      </a:r>
                    </a:p>
                    <a:p>
                      <a:pPr marL="0" marR="0" lvl="0">
                        <a:spcBef>
                          <a:spcPts val="0"/>
                        </a:spcBef>
                        <a:spcAft>
                          <a:spcPts val="0"/>
                        </a:spcAft>
                        <a:buNone/>
                      </a:pPr>
                      <a:endParaRPr lang="en-US" sz="1200" b="1">
                        <a:solidFill>
                          <a:schemeClr val="tx1"/>
                        </a:solidFill>
                        <a:effectLst/>
                        <a:latin typeface="Calibri"/>
                        <a:ea typeface="Yu Mincho"/>
                        <a:cs typeface="Arial"/>
                      </a:endParaRPr>
                    </a:p>
                    <a:p>
                      <a:pPr marL="0" marR="0" lvl="0">
                        <a:spcBef>
                          <a:spcPts val="0"/>
                        </a:spcBef>
                        <a:spcAft>
                          <a:spcPts val="0"/>
                        </a:spcAft>
                        <a:buNone/>
                      </a:pPr>
                      <a:endParaRPr lang="en-US" sz="1200" b="1">
                        <a:solidFill>
                          <a:schemeClr val="tx1"/>
                        </a:solidFill>
                        <a:effectLst/>
                        <a:latin typeface="Calibri"/>
                        <a:ea typeface="Yu Mincho"/>
                        <a:cs typeface="Arial"/>
                      </a:endParaRPr>
                    </a:p>
                    <a:p>
                      <a:pPr marL="0" marR="0" lvl="0">
                        <a:spcBef>
                          <a:spcPts val="0"/>
                        </a:spcBef>
                        <a:spcAft>
                          <a:spcPts val="0"/>
                        </a:spcAft>
                        <a:buNone/>
                      </a:pPr>
                      <a:endParaRPr lang="en-US" sz="1200" b="1">
                        <a:solidFill>
                          <a:schemeClr val="tx1"/>
                        </a:solidFill>
                        <a:effectLst/>
                        <a:latin typeface="Calibri"/>
                        <a:ea typeface="Yu Mincho"/>
                        <a:cs typeface="Arial"/>
                      </a:endParaRPr>
                    </a:p>
                    <a:p>
                      <a:pPr marL="0" marR="0" lvl="0">
                        <a:spcBef>
                          <a:spcPts val="0"/>
                        </a:spcBef>
                        <a:spcAft>
                          <a:spcPts val="0"/>
                        </a:spcAft>
                        <a:buNone/>
                      </a:pPr>
                      <a:endParaRPr lang="en-US" sz="1200" b="1">
                        <a:solidFill>
                          <a:schemeClr val="tx1"/>
                        </a:solidFill>
                        <a:effectLst/>
                        <a:latin typeface="Calibri"/>
                        <a:ea typeface="Yu Mincho"/>
                        <a:cs typeface="Arial"/>
                      </a:endParaRPr>
                    </a:p>
                    <a:p>
                      <a:pPr marL="0" marR="0" lvl="0">
                        <a:spcBef>
                          <a:spcPts val="0"/>
                        </a:spcBef>
                        <a:spcAft>
                          <a:spcPts val="0"/>
                        </a:spcAft>
                        <a:buNone/>
                      </a:pPr>
                      <a:endParaRPr lang="en-US" sz="1200" b="1">
                        <a:solidFill>
                          <a:schemeClr val="tx1"/>
                        </a:solidFill>
                        <a:effectLst/>
                        <a:latin typeface="Calibri"/>
                        <a:ea typeface="Yu Mincho"/>
                        <a:cs typeface="Arial"/>
                      </a:endParaRPr>
                    </a:p>
                    <a:p>
                      <a:pPr marL="0" marR="0" lvl="0">
                        <a:spcBef>
                          <a:spcPts val="0"/>
                        </a:spcBef>
                        <a:spcAft>
                          <a:spcPts val="0"/>
                        </a:spcAft>
                        <a:buNone/>
                      </a:pPr>
                      <a:r>
                        <a:rPr lang="en-US" sz="12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a:solidFill>
                            <a:schemeClr val="tx1"/>
                          </a:solidFill>
                          <a:effectLst/>
                          <a:latin typeface="+mn-lt"/>
                          <a:ea typeface="Calibri" panose="020F0502020204030204" pitchFamily="34" charset="0"/>
                          <a:cs typeface="Arial"/>
                        </a:rPr>
                        <a:t>Agenda Item #7: Electric Vehicle Charging Infrastructure for Southern California Warehouses – MAERSK Performance Team Report</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a:solidFill>
                            <a:schemeClr val="tx1"/>
                          </a:solidFill>
                          <a:effectLst/>
                          <a:latin typeface="+mn-lt"/>
                          <a:ea typeface="Yu Mincho"/>
                          <a:cs typeface="Arial"/>
                        </a:rPr>
                        <a:t>Report by Carlo Bertani, MAERSK (10 minutes)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Yu Mincho"/>
                          <a:cs typeface="Arial"/>
                        </a:rPr>
                        <a:t>Question and Answer (5 minutes)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a:solidFill>
                          <a:schemeClr val="tx1"/>
                        </a:solidFill>
                        <a:effectLst/>
                        <a:latin typeface="+mn-lt"/>
                        <a:ea typeface="Calibri" panose="020F0502020204030204" pitchFamily="34" charset="0"/>
                        <a:cs typeface="Arial"/>
                      </a:endParaRPr>
                    </a:p>
                    <a:p>
                      <a:pPr marL="0" marR="0" lvl="0" indent="0" algn="l" rtl="0" eaLnBrk="1" fontAlgn="auto" latinLnBrk="0" hangingPunct="1">
                        <a:lnSpc>
                          <a:spcPct val="100000"/>
                        </a:lnSpc>
                        <a:spcBef>
                          <a:spcPts val="0"/>
                        </a:spcBef>
                        <a:spcAft>
                          <a:spcPts val="0"/>
                        </a:spcAft>
                        <a:buClrTx/>
                        <a:buSzTx/>
                        <a:buNone/>
                      </a:pPr>
                      <a:endParaRPr lang="en-US" sz="1200" b="1" kern="1200">
                        <a:solidFill>
                          <a:schemeClr val="tx1"/>
                        </a:solidFill>
                        <a:effectLst/>
                        <a:latin typeface="+mn-lt"/>
                        <a:ea typeface="Calibri" panose="020F0502020204030204" pitchFamily="34" charset="0"/>
                        <a:cs typeface="Arial"/>
                      </a:endParaRPr>
                    </a:p>
                    <a:p>
                      <a:pPr marL="0" marR="0" lvl="0" indent="0" algn="l" rtl="0" eaLnBrk="1" fontAlgn="auto" latinLnBrk="0" hangingPunct="1">
                        <a:lnSpc>
                          <a:spcPct val="100000"/>
                        </a:lnSpc>
                        <a:spcBef>
                          <a:spcPts val="0"/>
                        </a:spcBef>
                        <a:spcAft>
                          <a:spcPts val="0"/>
                        </a:spcAft>
                        <a:buClrTx/>
                        <a:buSzTx/>
                        <a:buNone/>
                      </a:pPr>
                      <a:r>
                        <a:rPr lang="en-US" sz="1200" b="1" kern="1200">
                          <a:solidFill>
                            <a:schemeClr val="tx1"/>
                          </a:solidFill>
                          <a:effectLst/>
                          <a:latin typeface="+mn-lt"/>
                          <a:ea typeface="Calibri" panose="020F0502020204030204" pitchFamily="34" charset="0"/>
                          <a:cs typeface="Arial"/>
                        </a:rPr>
                        <a:t>Closing Remarks and Next Steps</a:t>
                      </a:r>
                      <a:endParaRPr lang="en-US" sz="1200">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4140895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#1.1:</a:t>
            </a:r>
          </a:p>
          <a:p>
            <a:pPr marL="1026795" indent="-1026795" algn="ctr">
              <a:lnSpc>
                <a:spcPct val="120000"/>
              </a:lnSpc>
              <a:tabLst>
                <a:tab pos="852488" algn="l"/>
              </a:tabLst>
            </a:pPr>
            <a:r>
              <a:rPr lang="en-US" sz="4000" b="1">
                <a:solidFill>
                  <a:srgbClr val="FFFFFF"/>
                </a:solidFill>
                <a:latin typeface="Calibri" panose="020F0502020204030204"/>
                <a:cs typeface="Calibri"/>
              </a:rPr>
              <a:t>Metro Board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Metro Board Update</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a:bodyPr>
          <a:lstStyle/>
          <a:p>
            <a:r>
              <a:rPr lang="en-US" sz="2000" b="1"/>
              <a:t>Metro Staff to report to Board on the following:</a:t>
            </a:r>
            <a:endParaRPr lang="en-US" sz="2000" b="1">
              <a:cs typeface="Calibri"/>
            </a:endParaRPr>
          </a:p>
          <a:p>
            <a:pPr marL="282575" indent="0">
              <a:lnSpc>
                <a:spcPct val="110000"/>
              </a:lnSpc>
              <a:buNone/>
            </a:pPr>
            <a:r>
              <a:rPr lang="en-US" sz="2000"/>
              <a:t>Board approved Motion #9 (Directors Hahn, Solis, Mitchell, &amp; Dutra) that provided direction for the development of the I-710 South Corridor Investment Plan. Motion #9 also asked for the following items to return to the Board for consideration: </a:t>
            </a:r>
          </a:p>
          <a:p>
            <a:pPr marL="512445" indent="-229870">
              <a:lnSpc>
                <a:spcPct val="150000"/>
              </a:lnSpc>
              <a:buFont typeface="Arial" panose="020B0604020202020204" pitchFamily="34" charset="0"/>
              <a:buChar char="•"/>
            </a:pPr>
            <a:r>
              <a:rPr lang="en-US" sz="2000"/>
              <a:t>Vision Statement / Guiding Principles / Goals </a:t>
            </a:r>
          </a:p>
          <a:p>
            <a:pPr marL="512445" indent="-229870">
              <a:lnSpc>
                <a:spcPct val="150000"/>
              </a:lnSpc>
              <a:buFont typeface="Arial" panose="020B0604020202020204" pitchFamily="34" charset="0"/>
              <a:buChar char="•"/>
            </a:pPr>
            <a:r>
              <a:rPr lang="en-US" sz="2000"/>
              <a:t>Pre-Investment Plan Opportunity </a:t>
            </a:r>
          </a:p>
          <a:p>
            <a:pPr marL="512445" indent="-229870">
              <a:lnSpc>
                <a:spcPct val="150000"/>
              </a:lnSpc>
              <a:buFont typeface="Arial" panose="020B0604020202020204" pitchFamily="34" charset="0"/>
              <a:buChar char="•"/>
            </a:pPr>
            <a:r>
              <a:rPr lang="en-US" sz="2000"/>
              <a:t>Re-naming the I-710 South Corridor Project This Board report provides recommendations for all items requested.</a:t>
            </a: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282575" indent="0">
              <a:buNone/>
            </a:pPr>
            <a:r>
              <a:rPr lang="en-US" i="1">
                <a:cs typeface="Calibri" panose="020F0502020204030204"/>
                <a:hlinkClick r:id="rId3"/>
              </a:rPr>
              <a:t>September 2022 710 Task Force Report to the Metro Board of Directors</a:t>
            </a:r>
            <a:endParaRPr lang="en-US" i="1">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308983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92500" lnSpcReduction="10000"/>
          </a:bodyPr>
          <a:lstStyle/>
          <a:p>
            <a:r>
              <a:rPr lang="en-US" b="1"/>
              <a:t>Metro Board Direction and desired outcomes</a:t>
            </a:r>
            <a:endParaRPr lang="en-US" b="1">
              <a:cs typeface="Calibri"/>
            </a:endParaRPr>
          </a:p>
          <a:p>
            <a:pPr marL="512445" indent="-229870">
              <a:buFont typeface="Arial" panose="020B0604020202020204" pitchFamily="34" charset="0"/>
              <a:buChar char="•"/>
            </a:pPr>
            <a:r>
              <a:rPr lang="en-US"/>
              <a:t>$200 million minimum funding target </a:t>
            </a:r>
            <a:endParaRPr lang="en-US">
              <a:cs typeface="Calibri" panose="020F0502020204030204"/>
            </a:endParaRPr>
          </a:p>
          <a:p>
            <a:pPr marL="512445" indent="-229870">
              <a:buFont typeface="Arial" panose="020B0604020202020204" pitchFamily="34" charset="0"/>
              <a:buChar char="•"/>
            </a:pPr>
            <a:r>
              <a:rPr lang="en-US"/>
              <a:t>Leverage $50 million local matches with private, regional, state, and federal funding</a:t>
            </a:r>
            <a:endParaRPr lang="en-US">
              <a:cs typeface="Calibri" panose="020F0502020204030204"/>
            </a:endParaRPr>
          </a:p>
          <a:p>
            <a:pPr marL="512445" indent="-229870">
              <a:buFont typeface="Arial" panose="020B0604020202020204" pitchFamily="34" charset="0"/>
              <a:buChar char="•"/>
            </a:pPr>
            <a:r>
              <a:rPr lang="en-US"/>
              <a:t>Accelerated ZE deployment in the I-710 South Corridor</a:t>
            </a:r>
            <a:endParaRPr lang="en-US">
              <a:cs typeface="Calibri" panose="020F0502020204030204"/>
            </a:endParaRPr>
          </a:p>
          <a:p>
            <a:pPr marL="512445" indent="-229870">
              <a:buFont typeface="Arial" panose="020B0604020202020204" pitchFamily="34" charset="0"/>
              <a:buChar char="•"/>
            </a:pPr>
            <a:r>
              <a:rPr lang="en-US"/>
              <a:t>Collaboration with regional stakeholders</a:t>
            </a:r>
            <a:endParaRPr lang="en-US">
              <a:cs typeface="Calibri" panose="020F0502020204030204"/>
            </a:endParaRPr>
          </a:p>
          <a:p>
            <a:pPr marL="512445" indent="-229870">
              <a:buFont typeface="Arial" panose="020B0604020202020204" pitchFamily="34" charset="0"/>
              <a:buChar char="•"/>
            </a:pPr>
            <a:r>
              <a:rPr lang="en-US">
                <a:cs typeface="Calibri" panose="020F0502020204030204"/>
              </a:rPr>
              <a:t>Independent, accelerated process from overall 710 Task Force Investment Plan process</a:t>
            </a:r>
          </a:p>
          <a:p>
            <a:pPr marL="512445">
              <a:buFont typeface="Arial" panose="020B0604020202020204" pitchFamily="34" charset="0"/>
              <a:buChar char="•"/>
            </a:pPr>
            <a:endParaRPr lang="en-US" b="1"/>
          </a:p>
          <a:p>
            <a:pPr marL="282575" indent="-282575">
              <a:buFont typeface="Calibri" panose="020F0502020204030204" pitchFamily="34" charset="0"/>
              <a:buChar char="&gt;"/>
            </a:pPr>
            <a:r>
              <a:rPr lang="en-US" b="1"/>
              <a:t>Strategies to accomplish outcomes</a:t>
            </a:r>
            <a:endParaRPr lang="en-US" b="1">
              <a:cs typeface="Calibri"/>
            </a:endParaRPr>
          </a:p>
          <a:p>
            <a:pPr marL="512445" indent="-229870">
              <a:buFont typeface="Arial" panose="020B0604020202020204" pitchFamily="34" charset="0"/>
              <a:buChar char="•"/>
            </a:pPr>
            <a:r>
              <a:rPr lang="en-US"/>
              <a:t>Identify discretionary grant opportunities</a:t>
            </a:r>
            <a:endParaRPr lang="en-US">
              <a:cs typeface="Calibri" panose="020F0502020204030204"/>
            </a:endParaRPr>
          </a:p>
          <a:p>
            <a:pPr marL="512445" indent="-229870">
              <a:buFont typeface="Arial" panose="020B0604020202020204" pitchFamily="34" charset="0"/>
              <a:buChar char="•"/>
            </a:pPr>
            <a:r>
              <a:rPr lang="en-US"/>
              <a:t>Convene and collaborate with community and regional stakeholders</a:t>
            </a:r>
            <a:endParaRPr lang="en-US">
              <a:cs typeface="Calibri" panose="020F0502020204030204"/>
            </a:endParaRPr>
          </a:p>
          <a:p>
            <a:pPr marL="512445" indent="-229870">
              <a:buFont typeface="Arial" panose="020B0604020202020204" pitchFamily="34" charset="0"/>
              <a:buChar char="•"/>
            </a:pPr>
            <a:r>
              <a:rPr lang="en-US"/>
              <a:t>Develop a scope of work for the ZET Program</a:t>
            </a:r>
            <a:endParaRPr lang="en-US">
              <a:cs typeface="Calibri" panose="020F0502020204030204"/>
            </a:endParaRPr>
          </a:p>
          <a:p>
            <a:pPr marL="512445" indent="-229870">
              <a:buFont typeface="Arial" panose="020B0604020202020204" pitchFamily="34" charset="0"/>
              <a:buChar char="•"/>
            </a:pPr>
            <a:r>
              <a:rPr lang="en-US"/>
              <a:t>Identify regional funding partners</a:t>
            </a:r>
            <a:endParaRPr lang="en-US">
              <a:cs typeface="Calibri" panose="020F0502020204030204"/>
            </a:endParaRPr>
          </a:p>
          <a:p>
            <a:pPr marL="512445" indent="-229870">
              <a:buFont typeface="Arial" panose="020B0604020202020204" pitchFamily="34" charset="0"/>
              <a:buChar char="•"/>
            </a:pPr>
            <a:r>
              <a:rPr lang="en-US"/>
              <a:t>Identify near and long-term opportunities</a:t>
            </a:r>
            <a:endParaRPr lang="en-US">
              <a:cs typeface="Calibri" panose="020F0502020204030204"/>
            </a:endParaRPr>
          </a:p>
          <a:p>
            <a:pPr marL="512445" indent="-229870">
              <a:buFont typeface="Arial" panose="020B0604020202020204" pitchFamily="34" charset="0"/>
              <a:buChar char="•"/>
            </a:pPr>
            <a:r>
              <a:rPr lang="en-US">
                <a:ea typeface="+mn-lt"/>
                <a:cs typeface="+mn-lt"/>
              </a:rPr>
              <a:t>Identify policy and legislative barriers to implementation</a:t>
            </a: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13</a:t>
            </a:fld>
            <a:endParaRPr lang="en-US"/>
          </a:p>
        </p:txBody>
      </p:sp>
    </p:spTree>
    <p:extLst>
      <p:ext uri="{BB962C8B-B14F-4D97-AF65-F5344CB8AC3E}">
        <p14:creationId xmlns:p14="http://schemas.microsoft.com/office/powerpoint/2010/main" val="1674430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a:t>
            </a:r>
          </a:p>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I-710 South Corridor ZET Program</a:t>
            </a:r>
            <a:endParaRPr lang="en-US" sz="4000" b="1">
              <a:solidFill>
                <a:srgbClr val="FFFFFF"/>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Proposed Principles</a:t>
            </a:r>
            <a:endParaRPr lang="en-US">
              <a:ea typeface="+mn-ea"/>
            </a:endParaRPr>
          </a:p>
        </p:txBody>
      </p:sp>
    </p:spTree>
    <p:extLst>
      <p:ext uri="{BB962C8B-B14F-4D97-AF65-F5344CB8AC3E}">
        <p14:creationId xmlns:p14="http://schemas.microsoft.com/office/powerpoint/2010/main" val="406914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Principles – Introduction and Overview</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15</a:t>
            </a:fld>
            <a:endParaRPr lang="en-US"/>
          </a:p>
        </p:txBody>
      </p:sp>
      <p:sp>
        <p:nvSpPr>
          <p:cNvPr id="7" name="TextBox 6">
            <a:extLst>
              <a:ext uri="{FF2B5EF4-FFF2-40B4-BE49-F238E27FC236}">
                <a16:creationId xmlns:a16="http://schemas.microsoft.com/office/drawing/2014/main" id="{E6661E32-52D4-A6B9-637F-E0C37CF72432}"/>
              </a:ext>
            </a:extLst>
          </p:cNvPr>
          <p:cNvSpPr txBox="1"/>
          <p:nvPr/>
        </p:nvSpPr>
        <p:spPr>
          <a:xfrm>
            <a:off x="381000" y="1169233"/>
            <a:ext cx="11431249" cy="5265544"/>
          </a:xfrm>
          <a:prstGeom prst="rect">
            <a:avLst/>
          </a:prstGeom>
          <a:noFill/>
        </p:spPr>
        <p:txBody>
          <a:bodyPr wrap="square" lIns="91440" tIns="45720" rIns="91440" bIns="45720" rtlCol="0" anchor="t">
            <a:spAutoFit/>
          </a:bodyPr>
          <a:lstStyle/>
          <a:p>
            <a:pPr marL="285750" indent="-285750">
              <a:buFont typeface="Calibri" panose="020F0502020204030204" pitchFamily="34" charset="0"/>
              <a:buChar char="&gt;"/>
            </a:pPr>
            <a:r>
              <a:rPr lang="en-US" sz="1800">
                <a:effectLst/>
                <a:latin typeface="Calibri"/>
                <a:ea typeface="Calibri" panose="020F0502020204030204" pitchFamily="34" charset="0"/>
                <a:cs typeface="Arial"/>
              </a:rPr>
              <a:t>Metro Board Action in October 2021 (Motion 16) committed $50 million as seed funding for an I-710 South Zero Emission (ZE) Truck program to support the deployment of zero-emission trucks and supporting zero-emission truck infrastructure.</a:t>
            </a:r>
          </a:p>
          <a:p>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a:latin typeface="Calibri"/>
                <a:cs typeface="Arial"/>
              </a:rPr>
              <a:t>The ZET Program Framework and Principles incorporate </a:t>
            </a:r>
            <a:r>
              <a:rPr lang="en-US" sz="1800">
                <a:effectLst/>
                <a:latin typeface="Calibri"/>
                <a:ea typeface="Calibri" panose="020F0502020204030204" pitchFamily="34" charset="0"/>
                <a:cs typeface="Arial"/>
              </a:rPr>
              <a:t>these fundamental elements and seek to leverage and amplify that $50 million seed funding.</a:t>
            </a:r>
          </a:p>
          <a:p>
            <a:pPr marL="285750" indent="-285750">
              <a:buFont typeface="Calibri" panose="020F0502020204030204" pitchFamily="34" charset="0"/>
              <a:buChar char="&gt;"/>
            </a:pPr>
            <a:endParaRPr lang="en-US">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1800">
                <a:effectLst/>
                <a:latin typeface="Calibri"/>
                <a:ea typeface="Calibri" panose="020F0502020204030204" pitchFamily="34" charset="0"/>
                <a:cs typeface="Arial"/>
              </a:rPr>
              <a:t>The Program Framework and Principles for the Zero-Emission Truck Program were developed through collaboration with the 710 Zero-Emission Truck Working Group.</a:t>
            </a:r>
            <a:r>
              <a:rPr lang="en-US">
                <a:latin typeface="Calibri"/>
                <a:ea typeface="Calibri" panose="020F0502020204030204" pitchFamily="34" charset="0"/>
                <a:cs typeface="Arial"/>
              </a:rPr>
              <a:t> </a:t>
            </a:r>
            <a:r>
              <a:rPr lang="en-US" sz="1800">
                <a:effectLst/>
                <a:latin typeface="Calibri"/>
                <a:ea typeface="Calibri" panose="020F0502020204030204" pitchFamily="34" charset="0"/>
                <a:cs typeface="Arial"/>
              </a:rPr>
              <a:t> Five major themes were brought forward through discussions with the Working Group for consideration:</a:t>
            </a:r>
            <a:r>
              <a:rPr lang="en-US">
                <a:latin typeface="Calibri"/>
                <a:ea typeface="Calibri" panose="020F0502020204030204" pitchFamily="34" charset="0"/>
                <a:cs typeface="Arial"/>
              </a:rPr>
              <a:t>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800100" lvl="1" indent="-342900">
              <a:lnSpc>
                <a:spcPct val="115000"/>
              </a:lnSpc>
              <a:spcBef>
                <a:spcPts val="1000"/>
              </a:spcBef>
              <a:buFont typeface="Symbol" panose="05050102010706020507" pitchFamily="18" charset="2"/>
              <a:buChar char=""/>
            </a:pPr>
            <a:r>
              <a:rPr lang="en-US">
                <a:effectLst/>
                <a:latin typeface="Calibri"/>
                <a:ea typeface="Calibri" panose="020F0502020204030204" pitchFamily="34" charset="0"/>
                <a:cs typeface="Arial"/>
              </a:rPr>
              <a:t>Community Engagement</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Strategic partnerships and funding opportunities</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Legislative and policy initiatives</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Truck subsidies</a:t>
            </a:r>
            <a:endParaRPr lang="en-US">
              <a:effectLst/>
              <a:latin typeface="Calibri"/>
              <a:ea typeface="MS PGothic" panose="020B0600070205080204" pitchFamily="34" charset="-128"/>
              <a:cs typeface="Arial"/>
            </a:endParaRPr>
          </a:p>
          <a:p>
            <a:pPr marL="800100" lvl="1" indent="-342900">
              <a:lnSpc>
                <a:spcPct val="115000"/>
              </a:lnSpc>
              <a:spcAft>
                <a:spcPts val="1000"/>
              </a:spcAft>
              <a:buFont typeface="Symbol" panose="05050102010706020507" pitchFamily="18" charset="2"/>
              <a:buChar char=""/>
            </a:pPr>
            <a:r>
              <a:rPr lang="en-US">
                <a:effectLst/>
                <a:latin typeface="Calibri"/>
                <a:ea typeface="Calibri" panose="020F0502020204030204" pitchFamily="34" charset="0"/>
                <a:cs typeface="Arial"/>
              </a:rPr>
              <a:t>Environmental impacts and equitable outcomes</a:t>
            </a:r>
            <a:endParaRPr lang="en-US">
              <a:effectLst/>
              <a:latin typeface="Calibri"/>
              <a:ea typeface="MS PGothic" panose="020B0600070205080204" pitchFamily="34" charset="-128"/>
              <a:cs typeface="Arial"/>
            </a:endParaRPr>
          </a:p>
          <a:p>
            <a:pPr marL="742950" lvl="1" indent="-285750">
              <a:buFont typeface="Calibri" panose="020F0502020204030204" pitchFamily="34" charset="0"/>
              <a:buChar char="&gt;"/>
            </a:pPr>
            <a:endParaRPr lang="en-US">
              <a:effectLst/>
              <a:latin typeface="Century Gothic" panose="020B0502020202020204" pitchFamily="34" charset="0"/>
              <a:ea typeface="MS PGothic" panose="020B0600070205080204" pitchFamily="34" charset="-128"/>
              <a:cs typeface="Arial" panose="020B0604020202020204" pitchFamily="34" charset="0"/>
            </a:endParaRPr>
          </a:p>
          <a:p>
            <a:pPr marL="285750" indent="-285750">
              <a:buFont typeface="Calibri" panose="020F0502020204030204" pitchFamily="34" charset="0"/>
              <a:buChar char="&gt;"/>
            </a:pPr>
            <a:endParaRPr lang="en-US"/>
          </a:p>
        </p:txBody>
      </p:sp>
    </p:spTree>
    <p:extLst>
      <p:ext uri="{BB962C8B-B14F-4D97-AF65-F5344CB8AC3E}">
        <p14:creationId xmlns:p14="http://schemas.microsoft.com/office/powerpoint/2010/main" val="1290742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Principles – Introduction and Overview</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16</a:t>
            </a:fld>
            <a:endParaRPr lang="en-US"/>
          </a:p>
        </p:txBody>
      </p:sp>
      <p:graphicFrame>
        <p:nvGraphicFramePr>
          <p:cNvPr id="3" name="Table 4">
            <a:extLst>
              <a:ext uri="{FF2B5EF4-FFF2-40B4-BE49-F238E27FC236}">
                <a16:creationId xmlns:a16="http://schemas.microsoft.com/office/drawing/2014/main" id="{7506E042-7401-B3AA-C449-FA1B45AEB083}"/>
              </a:ext>
            </a:extLst>
          </p:cNvPr>
          <p:cNvGraphicFramePr>
            <a:graphicFrameLocks noGrp="1"/>
          </p:cNvGraphicFramePr>
          <p:nvPr>
            <p:extLst>
              <p:ext uri="{D42A27DB-BD31-4B8C-83A1-F6EECF244321}">
                <p14:modId xmlns:p14="http://schemas.microsoft.com/office/powerpoint/2010/main" val="365933319"/>
              </p:ext>
            </p:extLst>
          </p:nvPr>
        </p:nvGraphicFramePr>
        <p:xfrm>
          <a:off x="326570" y="1149531"/>
          <a:ext cx="11402592" cy="4851882"/>
        </p:xfrm>
        <a:graphic>
          <a:graphicData uri="http://schemas.openxmlformats.org/drawingml/2006/table">
            <a:tbl>
              <a:tblPr firstRow="1" bandRow="1">
                <a:tableStyleId>{BC89EF96-8CEA-46FF-86C4-4CE0E7609802}</a:tableStyleId>
              </a:tblPr>
              <a:tblGrid>
                <a:gridCol w="1360714">
                  <a:extLst>
                    <a:ext uri="{9D8B030D-6E8A-4147-A177-3AD203B41FA5}">
                      <a16:colId xmlns:a16="http://schemas.microsoft.com/office/drawing/2014/main" val="265225368"/>
                    </a:ext>
                  </a:extLst>
                </a:gridCol>
                <a:gridCol w="10041878">
                  <a:extLst>
                    <a:ext uri="{9D8B030D-6E8A-4147-A177-3AD203B41FA5}">
                      <a16:colId xmlns:a16="http://schemas.microsoft.com/office/drawing/2014/main" val="2063818303"/>
                    </a:ext>
                  </a:extLst>
                </a:gridCol>
              </a:tblGrid>
              <a:tr h="439102">
                <a:tc>
                  <a:txBody>
                    <a:bodyPr/>
                    <a:lstStyle/>
                    <a:p>
                      <a:pPr algn="l"/>
                      <a:r>
                        <a:rPr lang="en-US" sz="1600" b="1"/>
                        <a:t>Principle 1</a:t>
                      </a:r>
                    </a:p>
                  </a:txBody>
                  <a:tcPr/>
                </a:tc>
                <a:tc>
                  <a:txBody>
                    <a:bodyPr/>
                    <a:lstStyle/>
                    <a:p>
                      <a:pPr lvl="0" algn="l">
                        <a:lnSpc>
                          <a:spcPct val="100000"/>
                        </a:lnSpc>
                        <a:spcBef>
                          <a:spcPts val="0"/>
                        </a:spcBef>
                        <a:spcAft>
                          <a:spcPts val="0"/>
                        </a:spcAft>
                        <a:buNone/>
                      </a:pPr>
                      <a:r>
                        <a:rPr lang="en-US" sz="1600" b="0" u="none" strike="noStrike" noProof="0"/>
                        <a:t>Maximize leverage of seed funding by collaborating with regional partners and agencies.</a:t>
                      </a:r>
                    </a:p>
                  </a:txBody>
                  <a:tcPr/>
                </a:tc>
                <a:extLst>
                  <a:ext uri="{0D108BD9-81ED-4DB2-BD59-A6C34878D82A}">
                    <a16:rowId xmlns:a16="http://schemas.microsoft.com/office/drawing/2014/main" val="1163561125"/>
                  </a:ext>
                </a:extLst>
              </a:tr>
              <a:tr h="598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Principle 2</a:t>
                      </a:r>
                    </a:p>
                  </a:txBody>
                  <a:tcPr/>
                </a:tc>
                <a:tc>
                  <a:txBody>
                    <a:bodyPr/>
                    <a:lstStyle/>
                    <a:p>
                      <a:pPr lvl="0" algn="l">
                        <a:lnSpc>
                          <a:spcPct val="100000"/>
                        </a:lnSpc>
                        <a:spcBef>
                          <a:spcPts val="0"/>
                        </a:spcBef>
                        <a:spcAft>
                          <a:spcPts val="0"/>
                        </a:spcAft>
                        <a:buNone/>
                      </a:pPr>
                      <a:r>
                        <a:rPr lang="en-US" sz="1600" u="none" strike="noStrike" noProof="0"/>
                        <a:t>Employ a transparent community engagement framework that centers corridor residents and stakeholders throughout the development process and ensures community benefits are uplifted when considering investments.</a:t>
                      </a:r>
                    </a:p>
                  </a:txBody>
                  <a:tcPr/>
                </a:tc>
                <a:extLst>
                  <a:ext uri="{0D108BD9-81ED-4DB2-BD59-A6C34878D82A}">
                    <a16:rowId xmlns:a16="http://schemas.microsoft.com/office/drawing/2014/main" val="2772907622"/>
                  </a:ext>
                </a:extLst>
              </a:tr>
              <a:tr h="391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Principle 3</a:t>
                      </a:r>
                    </a:p>
                  </a:txBody>
                  <a:tcPr/>
                </a:tc>
                <a:tc>
                  <a:txBody>
                    <a:bodyPr/>
                    <a:lstStyle/>
                    <a:p>
                      <a:pPr lvl="0" algn="l">
                        <a:lnSpc>
                          <a:spcPct val="100000"/>
                        </a:lnSpc>
                        <a:spcBef>
                          <a:spcPts val="0"/>
                        </a:spcBef>
                        <a:spcAft>
                          <a:spcPts val="0"/>
                        </a:spcAft>
                        <a:buNone/>
                      </a:pPr>
                      <a:r>
                        <a:rPr lang="en-US" sz="1600" u="none" strike="noStrike" noProof="0"/>
                        <a:t>Ensure and create corridor community benefits delivered through the ZE Truck Program.</a:t>
                      </a:r>
                    </a:p>
                  </a:txBody>
                  <a:tcPr/>
                </a:tc>
                <a:extLst>
                  <a:ext uri="{0D108BD9-81ED-4DB2-BD59-A6C34878D82A}">
                    <a16:rowId xmlns:a16="http://schemas.microsoft.com/office/drawing/2014/main" val="815562301"/>
                  </a:ext>
                </a:extLst>
              </a:tr>
              <a:tr h="598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Principle 4</a:t>
                      </a:r>
                    </a:p>
                  </a:txBody>
                  <a:tcPr/>
                </a:tc>
                <a:tc>
                  <a:txBody>
                    <a:bodyPr/>
                    <a:lstStyle/>
                    <a:p>
                      <a:pPr lvl="0" algn="l">
                        <a:lnSpc>
                          <a:spcPct val="100000"/>
                        </a:lnSpc>
                        <a:spcBef>
                          <a:spcPts val="0"/>
                        </a:spcBef>
                        <a:spcAft>
                          <a:spcPts val="0"/>
                        </a:spcAft>
                        <a:buNone/>
                      </a:pPr>
                      <a:r>
                        <a:rPr lang="en-US" sz="1600" u="none" strike="noStrike" noProof="0"/>
                        <a:t>Coordinate ZE Truck Infrastructure Deployment and ZE Truck Strategies with planning, funding, and strategy developed by regional and community partners, state and federal agencies, funding partners, and other key stakeholders. </a:t>
                      </a:r>
                    </a:p>
                  </a:txBody>
                  <a:tcPr/>
                </a:tc>
                <a:extLst>
                  <a:ext uri="{0D108BD9-81ED-4DB2-BD59-A6C34878D82A}">
                    <a16:rowId xmlns:a16="http://schemas.microsoft.com/office/drawing/2014/main" val="3718136541"/>
                  </a:ext>
                </a:extLst>
              </a:tr>
              <a:tr h="598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Principle 5</a:t>
                      </a:r>
                    </a:p>
                  </a:txBody>
                  <a:tcPr/>
                </a:tc>
                <a:tc>
                  <a:txBody>
                    <a:bodyPr/>
                    <a:lstStyle/>
                    <a:p>
                      <a:pPr lvl="0" algn="l">
                        <a:lnSpc>
                          <a:spcPct val="100000"/>
                        </a:lnSpc>
                        <a:spcBef>
                          <a:spcPts val="0"/>
                        </a:spcBef>
                        <a:spcAft>
                          <a:spcPts val="0"/>
                        </a:spcAft>
                        <a:buNone/>
                      </a:pPr>
                      <a:r>
                        <a:rPr lang="en-US" sz="1600" u="none" strike="noStrike" noProof="0"/>
                        <a:t>Work with regional and community partners to prioritize workforce development efforts that ensure community benefits in support of ZE truck and infrastructure deployment.</a:t>
                      </a:r>
                    </a:p>
                  </a:txBody>
                  <a:tcPr/>
                </a:tc>
                <a:extLst>
                  <a:ext uri="{0D108BD9-81ED-4DB2-BD59-A6C34878D82A}">
                    <a16:rowId xmlns:a16="http://schemas.microsoft.com/office/drawing/2014/main" val="3722419746"/>
                  </a:ext>
                </a:extLst>
              </a:tr>
              <a:tr h="598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Principle 6</a:t>
                      </a:r>
                    </a:p>
                  </a:txBody>
                  <a:tcPr/>
                </a:tc>
                <a:tc>
                  <a:txBody>
                    <a:bodyPr/>
                    <a:lstStyle/>
                    <a:p>
                      <a:pPr lvl="0" algn="l">
                        <a:lnSpc>
                          <a:spcPct val="100000"/>
                        </a:lnSpc>
                        <a:spcBef>
                          <a:spcPts val="0"/>
                        </a:spcBef>
                        <a:spcAft>
                          <a:spcPts val="0"/>
                        </a:spcAft>
                        <a:buNone/>
                      </a:pPr>
                      <a:r>
                        <a:rPr lang="en-US" sz="1600" u="none" strike="noStrike" noProof="0"/>
                        <a:t>Develop performance metrics and evaluate outcomes of the ZE Truck Program that ensure community and corridor benefits.</a:t>
                      </a:r>
                    </a:p>
                  </a:txBody>
                  <a:tcPr/>
                </a:tc>
                <a:extLst>
                  <a:ext uri="{0D108BD9-81ED-4DB2-BD59-A6C34878D82A}">
                    <a16:rowId xmlns:a16="http://schemas.microsoft.com/office/drawing/2014/main" val="1334723443"/>
                  </a:ext>
                </a:extLst>
              </a:tr>
              <a:tr h="598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Principle 7</a:t>
                      </a:r>
                    </a:p>
                  </a:txBody>
                  <a:tcPr/>
                </a:tc>
                <a:tc>
                  <a:txBody>
                    <a:bodyPr/>
                    <a:lstStyle/>
                    <a:p>
                      <a:pPr lvl="0" algn="l">
                        <a:lnSpc>
                          <a:spcPct val="100000"/>
                        </a:lnSpc>
                        <a:spcBef>
                          <a:spcPts val="0"/>
                        </a:spcBef>
                        <a:spcAft>
                          <a:spcPts val="0"/>
                        </a:spcAft>
                        <a:buNone/>
                      </a:pPr>
                      <a:r>
                        <a:rPr lang="en-US" sz="1600" u="none" strike="noStrike" noProof="0"/>
                        <a:t>Develop a comprehensive legislative platform for board consideration that comprises initiatives and policies designed to support the accelerated, equitable deployment of ZE Class 8 Truck and Infrastructure deployment in the I-710 South Corridor and region.</a:t>
                      </a:r>
                    </a:p>
                  </a:txBody>
                  <a:tcPr/>
                </a:tc>
                <a:extLst>
                  <a:ext uri="{0D108BD9-81ED-4DB2-BD59-A6C34878D82A}">
                    <a16:rowId xmlns:a16="http://schemas.microsoft.com/office/drawing/2014/main" val="3551340761"/>
                  </a:ext>
                </a:extLst>
              </a:tr>
              <a:tr h="350623">
                <a:tc>
                  <a:txBody>
                    <a:bodyPr/>
                    <a:lstStyle/>
                    <a:p>
                      <a:pPr algn="l"/>
                      <a:r>
                        <a:rPr lang="en-US" sz="1600" b="1"/>
                        <a:t>Principle 8</a:t>
                      </a:r>
                    </a:p>
                  </a:txBody>
                  <a:tcPr/>
                </a:tc>
                <a:tc>
                  <a:txBody>
                    <a:bodyPr/>
                    <a:lstStyle/>
                    <a:p>
                      <a:pPr lvl="0" algn="l">
                        <a:lnSpc>
                          <a:spcPct val="100000"/>
                        </a:lnSpc>
                        <a:spcBef>
                          <a:spcPts val="0"/>
                        </a:spcBef>
                        <a:spcAft>
                          <a:spcPts val="0"/>
                        </a:spcAft>
                        <a:buNone/>
                      </a:pPr>
                      <a:r>
                        <a:rPr lang="en-US" sz="1600" u="none" strike="noStrike" noProof="0"/>
                        <a:t>The ZE Truck Program will expedite investment in ZE Infrastructure and vehicle deployment within the corridor with the goal of leveraging and expending all ZET Program leveraged resources by FY 2027-28.</a:t>
                      </a:r>
                    </a:p>
                  </a:txBody>
                  <a:tcPr/>
                </a:tc>
                <a:extLst>
                  <a:ext uri="{0D108BD9-81ED-4DB2-BD59-A6C34878D82A}">
                    <a16:rowId xmlns:a16="http://schemas.microsoft.com/office/drawing/2014/main" val="3387161314"/>
                  </a:ext>
                </a:extLst>
              </a:tr>
            </a:tbl>
          </a:graphicData>
        </a:graphic>
      </p:graphicFrame>
    </p:spTree>
    <p:extLst>
      <p:ext uri="{BB962C8B-B14F-4D97-AF65-F5344CB8AC3E}">
        <p14:creationId xmlns:p14="http://schemas.microsoft.com/office/powerpoint/2010/main" val="1796717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3584" y="452459"/>
            <a:ext cx="10058400" cy="429145"/>
          </a:xfrm>
        </p:spPr>
        <p:txBody>
          <a:bodyPr/>
          <a:lstStyle/>
          <a:p>
            <a:r>
              <a:rPr lang="en-US" sz="3000">
                <a:cs typeface="Calibri"/>
              </a:rPr>
              <a:t>ZET Proposed Principles</a:t>
            </a:r>
            <a:br>
              <a:rPr lang="en-US" sz="3000" b="1">
                <a:cs typeface="Calibri"/>
              </a:rPr>
            </a:br>
            <a:endParaRPr lang="en-US" sz="3000">
              <a:cs typeface="Calibri"/>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17</a:t>
            </a:fld>
            <a:endParaRPr lang="en-US"/>
          </a:p>
        </p:txBody>
      </p:sp>
      <p:sp>
        <p:nvSpPr>
          <p:cNvPr id="6" name="TextBox 5">
            <a:extLst>
              <a:ext uri="{FF2B5EF4-FFF2-40B4-BE49-F238E27FC236}">
                <a16:creationId xmlns:a16="http://schemas.microsoft.com/office/drawing/2014/main" id="{C722540B-4689-43B5-62C0-EFA0493B97C3}"/>
              </a:ext>
            </a:extLst>
          </p:cNvPr>
          <p:cNvSpPr txBox="1"/>
          <p:nvPr/>
        </p:nvSpPr>
        <p:spPr>
          <a:xfrm>
            <a:off x="290423" y="1110598"/>
            <a:ext cx="11611153" cy="4093428"/>
          </a:xfrm>
          <a:prstGeom prst="rect">
            <a:avLst/>
          </a:prstGeom>
          <a:noFill/>
        </p:spPr>
        <p:txBody>
          <a:bodyPr wrap="square" lIns="91440" tIns="45720" rIns="91440" bIns="45720" rtlCol="0" anchor="t">
            <a:spAutoFit/>
          </a:bodyPr>
          <a:lstStyle/>
          <a:p>
            <a:r>
              <a:rPr lang="en-US" sz="2000" b="1">
                <a:solidFill>
                  <a:srgbClr val="00B4BD"/>
                </a:solidFill>
                <a:cs typeface="Arial"/>
              </a:rPr>
              <a:t>Next Steps</a:t>
            </a:r>
          </a:p>
          <a:p>
            <a:pPr marL="342900" indent="-342900">
              <a:buFont typeface="Calibri" panose="020F0502020204030204" pitchFamily="34" charset="0"/>
              <a:buChar char="&gt;"/>
            </a:pPr>
            <a:r>
              <a:rPr lang="en-US" sz="2000" b="1">
                <a:cs typeface="Arial"/>
              </a:rPr>
              <a:t>Community Leadership Committee </a:t>
            </a:r>
            <a:r>
              <a:rPr lang="en-US" sz="2000">
                <a:cs typeface="Arial"/>
              </a:rPr>
              <a:t>(CLC) to provide input on Thursday, September 22</a:t>
            </a:r>
            <a:r>
              <a:rPr lang="en-US" sz="2000" baseline="30000">
                <a:cs typeface="Arial"/>
              </a:rPr>
              <a:t>nd</a:t>
            </a:r>
            <a:r>
              <a:rPr lang="en-US" sz="2000">
                <a:cs typeface="Arial"/>
              </a:rPr>
              <a:t>.</a:t>
            </a:r>
          </a:p>
          <a:p>
            <a:endParaRPr lang="en-US" sz="2000">
              <a:cs typeface="Arial"/>
            </a:endParaRPr>
          </a:p>
          <a:p>
            <a:pPr marL="342900" indent="-342900">
              <a:buFont typeface="Calibri" panose="020F0502020204030204" pitchFamily="34" charset="0"/>
              <a:buChar char="&gt;"/>
            </a:pPr>
            <a:r>
              <a:rPr lang="en-US" sz="2000" b="1">
                <a:cs typeface="Arial"/>
              </a:rPr>
              <a:t>Equity Working Group </a:t>
            </a:r>
            <a:r>
              <a:rPr lang="en-US" sz="2000">
                <a:cs typeface="Arial"/>
              </a:rPr>
              <a:t>(EWG) to provide equity-focused input on Thursday, September 29</a:t>
            </a:r>
            <a:r>
              <a:rPr lang="en-US" sz="2000" baseline="30000">
                <a:cs typeface="Arial"/>
              </a:rPr>
              <a:t>th</a:t>
            </a:r>
            <a:r>
              <a:rPr lang="en-US" sz="2000">
                <a:cs typeface="Arial"/>
              </a:rPr>
              <a:t>.</a:t>
            </a:r>
          </a:p>
          <a:p>
            <a:pPr marL="342900" indent="-342900">
              <a:buFont typeface="Calibri" panose="020F0502020204030204" pitchFamily="34" charset="0"/>
              <a:buChar char="&gt;"/>
            </a:pPr>
            <a:endParaRPr lang="en-US" sz="2000">
              <a:cs typeface="Arial"/>
            </a:endParaRPr>
          </a:p>
          <a:p>
            <a:pPr marL="342900" indent="-342900">
              <a:buFont typeface="Calibri" panose="020F0502020204030204" pitchFamily="34" charset="0"/>
              <a:buChar char="&gt;"/>
            </a:pPr>
            <a:r>
              <a:rPr lang="en-US" sz="2000">
                <a:cs typeface="Arial"/>
              </a:rPr>
              <a:t>At the October 18</a:t>
            </a:r>
            <a:r>
              <a:rPr lang="en-US" sz="2000" baseline="30000">
                <a:cs typeface="Arial"/>
              </a:rPr>
              <a:t>th</a:t>
            </a:r>
            <a:r>
              <a:rPr lang="en-US" sz="2000">
                <a:cs typeface="Arial"/>
              </a:rPr>
              <a:t> </a:t>
            </a:r>
            <a:r>
              <a:rPr lang="en-US" sz="2000" b="1">
                <a:cs typeface="Arial"/>
              </a:rPr>
              <a:t>ZET Working Group Meeting</a:t>
            </a:r>
            <a:r>
              <a:rPr lang="en-US" sz="2000">
                <a:cs typeface="Arial"/>
              </a:rPr>
              <a:t>, the ZET Working Group:</a:t>
            </a:r>
          </a:p>
          <a:p>
            <a:pPr marL="800100" lvl="1" indent="-342900">
              <a:buFont typeface="Arial" panose="020B0604020202020204" pitchFamily="34" charset="0"/>
              <a:buChar char="•"/>
            </a:pPr>
            <a:r>
              <a:rPr lang="en-US" sz="2000">
                <a:cs typeface="Arial"/>
              </a:rPr>
              <a:t>Review input CLC and EWG</a:t>
            </a:r>
          </a:p>
          <a:p>
            <a:pPr marL="800100" lvl="1" indent="-342900">
              <a:buFont typeface="Arial" panose="020B0604020202020204" pitchFamily="34" charset="0"/>
              <a:buChar char="•"/>
            </a:pPr>
            <a:r>
              <a:rPr lang="en-US" sz="2000">
                <a:cs typeface="Arial"/>
              </a:rPr>
              <a:t>make final refinements to the ZET Proposed Principles</a:t>
            </a:r>
          </a:p>
          <a:p>
            <a:pPr lvl="1"/>
            <a:endParaRPr lang="en-US" sz="2000">
              <a:cs typeface="Arial"/>
            </a:endParaRPr>
          </a:p>
          <a:p>
            <a:pPr marL="342900" lvl="1" indent="-342900">
              <a:buFont typeface="Calibri" panose="020F0502020204030204" pitchFamily="34" charset="0"/>
              <a:buChar char="&gt;"/>
            </a:pPr>
            <a:r>
              <a:rPr lang="en-US" sz="2000">
                <a:cs typeface="Arial"/>
              </a:rPr>
              <a:t>Review recommendations to the </a:t>
            </a:r>
            <a:r>
              <a:rPr lang="en-US" sz="2000" b="1">
                <a:cs typeface="Arial"/>
              </a:rPr>
              <a:t>Task Force </a:t>
            </a:r>
            <a:r>
              <a:rPr lang="en-US" sz="2000">
                <a:cs typeface="Arial"/>
              </a:rPr>
              <a:t>on November 14</a:t>
            </a:r>
            <a:r>
              <a:rPr lang="en-US" sz="2000" baseline="30000">
                <a:cs typeface="Arial"/>
              </a:rPr>
              <a:t>th</a:t>
            </a:r>
            <a:r>
              <a:rPr lang="en-US" sz="2000">
                <a:cs typeface="Arial"/>
              </a:rPr>
              <a:t>.</a:t>
            </a:r>
          </a:p>
          <a:p>
            <a:pPr marL="342900" lvl="1" indent="-342900">
              <a:buFont typeface="Calibri" panose="020F0502020204030204" pitchFamily="34" charset="0"/>
              <a:buChar char="&gt;"/>
            </a:pPr>
            <a:endParaRPr lang="en-US" sz="2000">
              <a:cs typeface="Arial"/>
            </a:endParaRPr>
          </a:p>
          <a:p>
            <a:pPr marL="342900" lvl="1" indent="-342900">
              <a:buFont typeface="Calibri" panose="020F0502020204030204" pitchFamily="34" charset="0"/>
              <a:buChar char="&gt;"/>
            </a:pPr>
            <a:r>
              <a:rPr lang="en-US" sz="2000">
                <a:cs typeface="Arial"/>
              </a:rPr>
              <a:t>Metro Project Team to present the ZET Principles with the </a:t>
            </a:r>
            <a:r>
              <a:rPr lang="en-US" sz="2000" b="1">
                <a:cs typeface="Arial"/>
              </a:rPr>
              <a:t>Metro Board of Directors </a:t>
            </a:r>
            <a:r>
              <a:rPr lang="en-US" sz="2000">
                <a:cs typeface="Arial"/>
              </a:rPr>
              <a:t>at its November 2022 Meeting.</a:t>
            </a:r>
          </a:p>
        </p:txBody>
      </p:sp>
    </p:spTree>
    <p:extLst>
      <p:ext uri="{BB962C8B-B14F-4D97-AF65-F5344CB8AC3E}">
        <p14:creationId xmlns:p14="http://schemas.microsoft.com/office/powerpoint/2010/main" val="764766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549569"/>
            <a:ext cx="12172405" cy="367793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#3:</a:t>
            </a:r>
          </a:p>
          <a:p>
            <a:pPr algn="ctr">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Medium-Duty and Heavy-Duty Infrastructure, </a:t>
            </a:r>
          </a:p>
          <a:p>
            <a:pPr algn="ctr">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Global Commercial Vehicle Drive to Zero</a:t>
            </a:r>
          </a:p>
          <a:p>
            <a:pPr marR="91440" algn="ctr"/>
            <a:r>
              <a:rPr lang="en-US" sz="1800" b="0" i="1">
                <a:solidFill>
                  <a:schemeClr val="bg1"/>
                </a:solidFill>
                <a:effectLst/>
                <a:latin typeface="+mn-lt"/>
                <a:ea typeface="Yu Mincho"/>
                <a:cs typeface="Arial"/>
              </a:rPr>
              <a:t>Presentation by Bill Van Amburg, </a:t>
            </a:r>
          </a:p>
          <a:p>
            <a:pPr marR="91440" algn="ctr"/>
            <a:r>
              <a:rPr lang="en-US" sz="1800">
                <a:solidFill>
                  <a:schemeClr val="bg1"/>
                </a:solidFill>
                <a:effectLst/>
                <a:latin typeface="Calibri" panose="020F0502020204030204" pitchFamily="34" charset="0"/>
                <a:ea typeface="Calibri" panose="020F0502020204030204" pitchFamily="34" charset="0"/>
              </a:rPr>
              <a:t>Global Strategic Advisor Zero Emission Commercial Vehicles, Energy and Sustainability</a:t>
            </a:r>
            <a:endParaRPr lang="en-US" sz="2000">
              <a:solidFill>
                <a:schemeClr val="bg1"/>
              </a:solidFill>
              <a:cs typeface="Arial" panose="020B0604020202020204" pitchFamily="34" charset="0"/>
            </a:endParaRPr>
          </a:p>
          <a:p>
            <a:pPr marR="91440" lvl="0" algn="ctr" rtl="0" eaLnBrk="1" fontAlgn="auto" latinLnBrk="0" hangingPunct="1">
              <a:lnSpc>
                <a:spcPct val="100000"/>
              </a:lnSpc>
              <a:spcBef>
                <a:spcPts val="0"/>
              </a:spcBef>
              <a:spcAft>
                <a:spcPts val="0"/>
              </a:spcAft>
              <a:buClrTx/>
              <a:buSzTx/>
              <a:buFontTx/>
              <a:buNone/>
            </a:pPr>
            <a:r>
              <a:rPr lang="en-US" sz="1800" b="0" i="1">
                <a:solidFill>
                  <a:schemeClr val="bg1"/>
                </a:solidFill>
                <a:effectLst/>
                <a:latin typeface="+mn-lt"/>
                <a:ea typeface="Yu Mincho"/>
                <a:cs typeface="Arial"/>
              </a:rPr>
              <a:t>(15 minutes) </a:t>
            </a:r>
          </a:p>
          <a:p>
            <a:pPr marR="91440" lvl="0" algn="ctr" rtl="0" eaLnBrk="1" fontAlgn="auto" latinLnBrk="0" hangingPunct="1">
              <a:lnSpc>
                <a:spcPct val="100000"/>
              </a:lnSpc>
              <a:spcBef>
                <a:spcPts val="0"/>
              </a:spcBef>
              <a:spcAft>
                <a:spcPts val="0"/>
              </a:spcAft>
              <a:buClrTx/>
              <a:buSzTx/>
              <a:buFontTx/>
              <a:buNone/>
            </a:pPr>
            <a:endParaRPr lang="en-US" sz="1800" b="0" i="1">
              <a:solidFill>
                <a:schemeClr val="bg1"/>
              </a:solidFill>
              <a:effectLst/>
              <a:latin typeface="+mn-lt"/>
              <a:ea typeface="Yu Mincho"/>
              <a:cs typeface="Arial"/>
            </a:endParaRPr>
          </a:p>
          <a:p>
            <a:pPr marR="91440" lvl="0" algn="ctr" rtl="0" eaLnBrk="1" fontAlgn="auto" latinLnBrk="0" hangingPunct="1">
              <a:lnSpc>
                <a:spcPct val="100000"/>
              </a:lnSpc>
              <a:spcBef>
                <a:spcPts val="0"/>
              </a:spcBef>
              <a:spcAft>
                <a:spcPts val="0"/>
              </a:spcAft>
              <a:buClrTx/>
              <a:buSzTx/>
              <a:buFontTx/>
              <a:buNone/>
            </a:pPr>
            <a:r>
              <a:rPr lang="en-US" sz="1800" b="0">
                <a:solidFill>
                  <a:schemeClr val="bg1"/>
                </a:solidFill>
                <a:effectLst/>
                <a:latin typeface="+mn-lt"/>
                <a:ea typeface="Yu Mincho"/>
                <a:cs typeface="Arial"/>
              </a:rPr>
              <a:t>Facilitated Discussion (15 minutes)</a:t>
            </a:r>
            <a:endParaRPr lang="en-US" sz="1800" b="1">
              <a:solidFill>
                <a:schemeClr val="bg1"/>
              </a:solidFill>
              <a:effectLst/>
              <a:latin typeface="+mn-lt"/>
              <a:ea typeface="Yu Mincho"/>
              <a:cs typeface="Arial"/>
            </a:endParaRPr>
          </a:p>
          <a:p>
            <a:pPr algn="ctr">
              <a:defRPr/>
            </a:pPr>
            <a:endParaRPr lang="en-US"/>
          </a:p>
        </p:txBody>
      </p:sp>
    </p:spTree>
    <p:extLst>
      <p:ext uri="{BB962C8B-B14F-4D97-AF65-F5344CB8AC3E}">
        <p14:creationId xmlns:p14="http://schemas.microsoft.com/office/powerpoint/2010/main" val="10141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pPr>
              <a:defRPr/>
            </a:pPr>
            <a:r>
              <a:rPr lang="en-US" sz="3200" b="1">
                <a:solidFill>
                  <a:schemeClr val="bg1"/>
                </a:solidFill>
                <a:latin typeface="Calibri"/>
                <a:ea typeface="Yu Mincho"/>
                <a:cs typeface="Calibri"/>
              </a:rPr>
              <a:t>Speaker</a:t>
            </a:r>
            <a:endParaRPr lang="en-US">
              <a:solidFill>
                <a:schemeClr val="bg1"/>
              </a:solidFill>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19</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715279" y="2770641"/>
            <a:ext cx="7059304" cy="1039717"/>
            <a:chOff x="6754399" y="464186"/>
            <a:chExt cx="5317551" cy="466374"/>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64186"/>
              <a:ext cx="3570333" cy="207084"/>
            </a:xfrm>
            <a:prstGeom prst="rect">
              <a:avLst/>
            </a:prstGeom>
            <a:noFill/>
          </p:spPr>
          <p:txBody>
            <a:bodyPr wrap="square" rtlCol="0">
              <a:spAutoFit/>
            </a:bodyPr>
            <a:lstStyle/>
            <a:p>
              <a:r>
                <a:rPr lang="en-US" sz="2400" b="1"/>
                <a:t>Bill Van Amburg</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399" y="640643"/>
              <a:ext cx="5317551" cy="289917"/>
            </a:xfrm>
            <a:prstGeom prst="rect">
              <a:avLst/>
            </a:prstGeom>
            <a:noFill/>
          </p:spPr>
          <p:txBody>
            <a:bodyPr wrap="square" rtlCol="0">
              <a:spAutoFit/>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Global Strategic Advisor Zero Emission Commercial Vehicles, </a:t>
              </a:r>
            </a:p>
            <a:p>
              <a:pPr marL="0" marR="0">
                <a:spcBef>
                  <a:spcPts val="0"/>
                </a:spcBef>
                <a:spcAft>
                  <a:spcPts val="0"/>
                </a:spcAft>
              </a:pPr>
              <a:r>
                <a:rPr lang="en-US" sz="1800">
                  <a:effectLst/>
                  <a:latin typeface="Calibri" panose="020F0502020204030204" pitchFamily="34" charset="0"/>
                  <a:ea typeface="Calibri" panose="020F0502020204030204" pitchFamily="34" charset="0"/>
                </a:rPr>
                <a:t>Energy and Sustainability</a:t>
              </a:r>
              <a:endParaRPr lang="en-US" sz="2000">
                <a:cs typeface="Arial" panose="020B0604020202020204" pitchFamily="34" charset="0"/>
              </a:endParaRPr>
            </a:p>
          </p:txBody>
        </p:sp>
      </p:grpSp>
      <p:pic>
        <p:nvPicPr>
          <p:cNvPr id="1026" name="x_x_Picture 1" descr="D2Z_HorizontalLock-up_Vector small">
            <a:extLst>
              <a:ext uri="{FF2B5EF4-FFF2-40B4-BE49-F238E27FC236}">
                <a16:creationId xmlns:a16="http://schemas.microsoft.com/office/drawing/2014/main" id="{8CB1C9D5-0147-9976-FF60-17C8AA5C4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408" y="4621262"/>
            <a:ext cx="7031474" cy="75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590E73-2A7B-AEB0-08D1-BA73C0E9987C}"/>
              </a:ext>
            </a:extLst>
          </p:cNvPr>
          <p:cNvPicPr>
            <a:picLocks noChangeAspect="1"/>
          </p:cNvPicPr>
          <p:nvPr/>
        </p:nvPicPr>
        <p:blipFill rotWithShape="1">
          <a:blip r:embed="rId4"/>
          <a:srcRect r="4138"/>
          <a:stretch/>
        </p:blipFill>
        <p:spPr>
          <a:xfrm>
            <a:off x="792605" y="1912393"/>
            <a:ext cx="3785803" cy="3334328"/>
          </a:xfrm>
          <a:prstGeom prst="rect">
            <a:avLst/>
          </a:prstGeom>
        </p:spPr>
      </p:pic>
    </p:spTree>
    <p:extLst>
      <p:ext uri="{BB962C8B-B14F-4D97-AF65-F5344CB8AC3E}">
        <p14:creationId xmlns:p14="http://schemas.microsoft.com/office/powerpoint/2010/main" val="20690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768698686.jpg"/>
          <p:cNvPicPr>
            <a:picLocks noChangeAspect="1"/>
          </p:cNvPicPr>
          <p:nvPr/>
        </p:nvPicPr>
        <p:blipFill>
          <a:blip r:embed="rId2" cstate="email">
            <a:alphaModFix amt="32000"/>
            <a:extLst>
              <a:ext uri="{28A0092B-C50C-407E-A947-70E740481C1C}">
                <a14:useLocalDpi xmlns:a14="http://schemas.microsoft.com/office/drawing/2010/main"/>
              </a:ext>
            </a:extLst>
          </a:blip>
          <a:stretch>
            <a:fillRect/>
          </a:stretch>
        </p:blipFill>
        <p:spPr>
          <a:xfrm>
            <a:off x="0" y="0"/>
            <a:ext cx="12192000" cy="6857531"/>
          </a:xfrm>
          <a:prstGeom prst="rect">
            <a:avLst/>
          </a:prstGeom>
        </p:spPr>
      </p:pic>
      <p:sp>
        <p:nvSpPr>
          <p:cNvPr id="3" name="Rectangle 2">
            <a:extLst>
              <a:ext uri="{FF2B5EF4-FFF2-40B4-BE49-F238E27FC236}">
                <a16:creationId xmlns:a16="http://schemas.microsoft.com/office/drawing/2014/main" id="{A151B4FF-9BCF-41AA-8AE5-61956EDFE2E3}"/>
              </a:ext>
            </a:extLst>
          </p:cNvPr>
          <p:cNvSpPr/>
          <p:nvPr/>
        </p:nvSpPr>
        <p:spPr>
          <a:xfrm>
            <a:off x="0" y="-3541"/>
            <a:ext cx="12192000" cy="2032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3" name="Rectangle 12">
            <a:extLst>
              <a:ext uri="{FF2B5EF4-FFF2-40B4-BE49-F238E27FC236}">
                <a16:creationId xmlns:a16="http://schemas.microsoft.com/office/drawing/2014/main" id="{A8CE52CC-F28B-4250-99C6-C0BD7F22F392}"/>
              </a:ext>
            </a:extLst>
          </p:cNvPr>
          <p:cNvSpPr/>
          <p:nvPr/>
        </p:nvSpPr>
        <p:spPr>
          <a:xfrm>
            <a:off x="624254" y="5269819"/>
            <a:ext cx="10876001" cy="100683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2400" spc="400">
                <a:solidFill>
                  <a:prstClr val="white"/>
                </a:solidFill>
                <a:latin typeface="Arial" panose="020B0604020202020204" pitchFamily="34" charset="0"/>
                <a:cs typeface="Arial" panose="020B0604020202020204" pitchFamily="34" charset="0"/>
              </a:rPr>
              <a:t>For Metro I-710 Task Force</a:t>
            </a:r>
          </a:p>
          <a:p>
            <a:pPr defTabSz="609585"/>
            <a:r>
              <a:rPr lang="en-US" sz="2400" spc="400">
                <a:solidFill>
                  <a:prstClr val="white"/>
                </a:solidFill>
                <a:latin typeface="Arial" panose="020B0604020202020204" pitchFamily="34" charset="0"/>
                <a:cs typeface="Arial" panose="020B0604020202020204" pitchFamily="34" charset="0"/>
              </a:rPr>
              <a:t>September 20, 2022</a:t>
            </a:r>
          </a:p>
        </p:txBody>
      </p:sp>
      <p:sp>
        <p:nvSpPr>
          <p:cNvPr id="14" name="Title 1">
            <a:extLst>
              <a:ext uri="{FF2B5EF4-FFF2-40B4-BE49-F238E27FC236}">
                <a16:creationId xmlns:a16="http://schemas.microsoft.com/office/drawing/2014/main" id="{D6759E4D-C7FA-410E-BF95-FC2F15634296}"/>
              </a:ext>
            </a:extLst>
          </p:cNvPr>
          <p:cNvSpPr txBox="1">
            <a:spLocks/>
          </p:cNvSpPr>
          <p:nvPr/>
        </p:nvSpPr>
        <p:spPr>
          <a:xfrm>
            <a:off x="624254" y="2916496"/>
            <a:ext cx="10988057" cy="1772451"/>
          </a:xfrm>
          <a:prstGeom prst="rect">
            <a:avLst/>
          </a:prstGeom>
        </p:spPr>
        <p:txBody>
          <a:bodyPr>
            <a:normAutofit fontScale="97500"/>
          </a:bodyPr>
          <a:lstStyle>
            <a:lvl1pPr algn="l" defTabSz="457200" rtl="0" eaLnBrk="1" latinLnBrk="0" hangingPunct="1">
              <a:spcBef>
                <a:spcPct val="0"/>
              </a:spcBef>
              <a:buNone/>
              <a:defRPr sz="2800" b="0" i="0" kern="1200">
                <a:solidFill>
                  <a:schemeClr val="accent2"/>
                </a:solidFill>
                <a:latin typeface="Arial"/>
                <a:ea typeface="+mj-ea"/>
                <a:cs typeface="Arial"/>
              </a:defRPr>
            </a:lvl1pPr>
          </a:lstStyle>
          <a:p>
            <a:pPr defTabSz="609585">
              <a:lnSpc>
                <a:spcPct val="80000"/>
              </a:lnSpc>
            </a:pPr>
            <a:r>
              <a:rPr lang="en-US" sz="4267" b="1">
                <a:solidFill>
                  <a:prstClr val="white"/>
                </a:solidFill>
              </a:rPr>
              <a:t>MHDV Infrastructure – Policy Maker Guidance</a:t>
            </a:r>
          </a:p>
        </p:txBody>
      </p:sp>
      <p:pic>
        <p:nvPicPr>
          <p:cNvPr id="10" name="Picture 9" descr="A picture containing text&#10;&#10;Description automatically generated">
            <a:extLst>
              <a:ext uri="{FF2B5EF4-FFF2-40B4-BE49-F238E27FC236}">
                <a16:creationId xmlns:a16="http://schemas.microsoft.com/office/drawing/2014/main" id="{10CC9B34-DFD3-64E6-61A4-CFA06512BA70}"/>
              </a:ext>
            </a:extLst>
          </p:cNvPr>
          <p:cNvPicPr>
            <a:picLocks noChangeAspect="1"/>
          </p:cNvPicPr>
          <p:nvPr/>
        </p:nvPicPr>
        <p:blipFill>
          <a:blip r:embed="rId3"/>
          <a:stretch>
            <a:fillRect/>
          </a:stretch>
        </p:blipFill>
        <p:spPr>
          <a:xfrm>
            <a:off x="296413" y="323637"/>
            <a:ext cx="2603031" cy="1499708"/>
          </a:xfrm>
          <a:prstGeom prst="rect">
            <a:avLst/>
          </a:prstGeom>
        </p:spPr>
      </p:pic>
      <p:pic>
        <p:nvPicPr>
          <p:cNvPr id="11" name="image1.png">
            <a:extLst>
              <a:ext uri="{FF2B5EF4-FFF2-40B4-BE49-F238E27FC236}">
                <a16:creationId xmlns:a16="http://schemas.microsoft.com/office/drawing/2014/main" id="{C336BB1C-F400-C76E-5DB0-101A4C8B3632}"/>
              </a:ext>
            </a:extLst>
          </p:cNvPr>
          <p:cNvPicPr/>
          <p:nvPr/>
        </p:nvPicPr>
        <p:blipFill rotWithShape="1">
          <a:blip r:embed="rId4" cstate="print"/>
          <a:srcRect l="34033" r="28887" b="55552"/>
          <a:stretch/>
        </p:blipFill>
        <p:spPr bwMode="auto">
          <a:xfrm>
            <a:off x="2899443" y="79899"/>
            <a:ext cx="1703421" cy="18203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15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C1AF-C4FF-3DD8-760B-97801117CECC}"/>
              </a:ext>
            </a:extLst>
          </p:cNvPr>
          <p:cNvSpPr>
            <a:spLocks noGrp="1"/>
          </p:cNvSpPr>
          <p:nvPr>
            <p:ph type="title"/>
          </p:nvPr>
        </p:nvSpPr>
        <p:spPr/>
        <p:txBody>
          <a:bodyPr/>
          <a:lstStyle/>
          <a:p>
            <a:r>
              <a:rPr lang="en-US"/>
              <a:t>Agenda</a:t>
            </a:r>
          </a:p>
        </p:txBody>
      </p:sp>
      <p:sp>
        <p:nvSpPr>
          <p:cNvPr id="4" name="Content Placeholder 3">
            <a:extLst>
              <a:ext uri="{FF2B5EF4-FFF2-40B4-BE49-F238E27FC236}">
                <a16:creationId xmlns:a16="http://schemas.microsoft.com/office/drawing/2014/main" id="{1399D3F3-0F9B-B0C6-E506-6B763870CB45}"/>
              </a:ext>
            </a:extLst>
          </p:cNvPr>
          <p:cNvSpPr txBox="1">
            <a:spLocks noGrp="1"/>
          </p:cNvSpPr>
          <p:nvPr>
            <p:ph sz="half" idx="2"/>
          </p:nvPr>
        </p:nvSpPr>
        <p:spPr>
          <a:xfrm>
            <a:off x="372534" y="1512932"/>
            <a:ext cx="5964185" cy="3964163"/>
          </a:xfrm>
          <a:prstGeom prst="rect">
            <a:avLst/>
          </a:prstGeom>
          <a:noFill/>
        </p:spPr>
        <p:txBody>
          <a:bodyPr wrap="square" rtlCol="0">
            <a:spAutoFit/>
          </a:bodyPr>
          <a:lstStyle/>
          <a:p>
            <a:r>
              <a:rPr lang="en-US"/>
              <a:t>Context – Pace of Change</a:t>
            </a:r>
          </a:p>
          <a:p>
            <a:r>
              <a:rPr lang="en-US"/>
              <a:t>Drive to Zero and Policy Maker Engagement</a:t>
            </a:r>
          </a:p>
          <a:p>
            <a:r>
              <a:rPr lang="en-US"/>
              <a:t>MHDV ZE Infrastructure Guidance</a:t>
            </a:r>
          </a:p>
          <a:p>
            <a:r>
              <a:rPr lang="en-US"/>
              <a:t>Demand Forecasting</a:t>
            </a:r>
          </a:p>
          <a:p>
            <a:r>
              <a:rPr lang="en-US"/>
              <a:t>Remaining Gaps</a:t>
            </a:r>
          </a:p>
        </p:txBody>
      </p:sp>
      <p:pic>
        <p:nvPicPr>
          <p:cNvPr id="3" name="Picture 2">
            <a:extLst>
              <a:ext uri="{FF2B5EF4-FFF2-40B4-BE49-F238E27FC236}">
                <a16:creationId xmlns:a16="http://schemas.microsoft.com/office/drawing/2014/main" id="{EF221A70-53B9-0833-9138-49FFD2F55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1" y="0"/>
            <a:ext cx="5964185" cy="6858000"/>
          </a:xfrm>
          <a:prstGeom prst="rect">
            <a:avLst/>
          </a:prstGeom>
        </p:spPr>
      </p:pic>
    </p:spTree>
    <p:extLst>
      <p:ext uri="{BB962C8B-B14F-4D97-AF65-F5344CB8AC3E}">
        <p14:creationId xmlns:p14="http://schemas.microsoft.com/office/powerpoint/2010/main" val="2094441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1000"/>
                                        <p:tgtEl>
                                          <p:spTgt spid="4">
                                            <p:txEl>
                                              <p:pRg st="0" end="0"/>
                                            </p:txEl>
                                          </p:spTgt>
                                        </p:tgtEl>
                                      </p:cBhvr>
                                    </p:animEffect>
                                  </p:childTnLst>
                                </p:cTn>
                              </p:par>
                            </p:childTnLst>
                          </p:cTn>
                        </p:par>
                        <p:par>
                          <p:cTn id="8" fill="hold">
                            <p:stCondLst>
                              <p:cond delay="1500"/>
                            </p:stCondLst>
                            <p:childTnLst>
                              <p:par>
                                <p:cTn id="9" presetID="14" presetClass="entr" presetSubtype="10" fill="hold" grpId="0"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1000"/>
                                        <p:tgtEl>
                                          <p:spTgt spid="4">
                                            <p:txEl>
                                              <p:pRg st="1" end="1"/>
                                            </p:txEl>
                                          </p:spTgt>
                                        </p:tgtEl>
                                      </p:cBhvr>
                                    </p:animEffect>
                                  </p:childTnLst>
                                </p:cTn>
                              </p:par>
                            </p:childTnLst>
                          </p:cTn>
                        </p:par>
                        <p:par>
                          <p:cTn id="12" fill="hold">
                            <p:stCondLst>
                              <p:cond delay="3000"/>
                            </p:stCondLst>
                            <p:childTnLst>
                              <p:par>
                                <p:cTn id="13" presetID="14" presetClass="entr" presetSubtype="10" fill="hold" grpId="0" nodeType="after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1000"/>
                                        <p:tgtEl>
                                          <p:spTgt spid="4">
                                            <p:txEl>
                                              <p:pRg st="2" end="2"/>
                                            </p:txEl>
                                          </p:spTgt>
                                        </p:tgtEl>
                                      </p:cBhvr>
                                    </p:animEffect>
                                  </p:childTnLst>
                                </p:cTn>
                              </p:par>
                            </p:childTnLst>
                          </p:cTn>
                        </p:par>
                        <p:par>
                          <p:cTn id="16" fill="hold">
                            <p:stCondLst>
                              <p:cond delay="4500"/>
                            </p:stCondLst>
                            <p:childTnLst>
                              <p:par>
                                <p:cTn id="17" presetID="14" presetClass="entr" presetSubtype="10" fill="hold" grpId="0"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9" dur="1000"/>
                                        <p:tgtEl>
                                          <p:spTgt spid="4">
                                            <p:txEl>
                                              <p:pRg st="3" end="3"/>
                                            </p:txEl>
                                          </p:spTgt>
                                        </p:tgtEl>
                                      </p:cBhvr>
                                    </p:animEffect>
                                  </p:childTnLst>
                                </p:cTn>
                              </p:par>
                            </p:childTnLst>
                          </p:cTn>
                        </p:par>
                        <p:par>
                          <p:cTn id="20" fill="hold">
                            <p:stCondLst>
                              <p:cond delay="6000"/>
                            </p:stCondLst>
                            <p:childTnLst>
                              <p:par>
                                <p:cTn id="21" presetID="14" presetClass="entr" presetSubtype="10" fill="hold" grpId="0" nodeType="afterEffect">
                                  <p:stCondLst>
                                    <p:cond delay="50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778287" y="-76200"/>
            <a:ext cx="9144000" cy="914400"/>
          </a:xfrm>
          <a:prstGeom prst="rect">
            <a:avLst/>
          </a:prstGeom>
          <a:noFill/>
          <a:ln w="9525">
            <a:noFill/>
            <a:miter lim="800000"/>
            <a:headEnd/>
            <a:tailEnd/>
          </a:ln>
        </p:spPr>
        <p:txBody>
          <a:bodyPr anchor="ctr"/>
          <a:lstStyle/>
          <a:p>
            <a:pPr algn="ctr" defTabSz="609585"/>
            <a:r>
              <a:rPr lang="en-US" sz="2400" b="1">
                <a:solidFill>
                  <a:prstClr val="black"/>
                </a:solidFill>
                <a:latin typeface="Arial" charset="0"/>
              </a:rPr>
              <a:t>I-710 Zero-Emission Drayage Truck </a:t>
            </a:r>
          </a:p>
          <a:p>
            <a:pPr algn="ctr" defTabSz="609585"/>
            <a:r>
              <a:rPr lang="en-US" sz="2400" b="1">
                <a:solidFill>
                  <a:prstClr val="black"/>
                </a:solidFill>
                <a:latin typeface="Arial" charset="0"/>
              </a:rPr>
              <a:t>Commercialization &amp; Phase-In Process </a:t>
            </a:r>
          </a:p>
        </p:txBody>
      </p:sp>
      <p:sp>
        <p:nvSpPr>
          <p:cNvPr id="6" name="Oval 8"/>
          <p:cNvSpPr>
            <a:spLocks noChangeArrowheads="1"/>
          </p:cNvSpPr>
          <p:nvPr/>
        </p:nvSpPr>
        <p:spPr bwMode="auto">
          <a:xfrm>
            <a:off x="8463876" y="862110"/>
            <a:ext cx="2109321" cy="523951"/>
          </a:xfrm>
          <a:prstGeom prst="ellipse">
            <a:avLst/>
          </a:prstGeom>
          <a:solidFill>
            <a:schemeClr val="bg1"/>
          </a:solidFill>
          <a:ln w="9525">
            <a:solidFill>
              <a:schemeClr val="tx1"/>
            </a:solidFill>
            <a:round/>
            <a:headEnd/>
            <a:tailEnd/>
          </a:ln>
        </p:spPr>
        <p:txBody>
          <a:bodyPr wrap="none" anchor="ctr"/>
          <a:lstStyle/>
          <a:p>
            <a:pPr algn="ctr" defTabSz="609585"/>
            <a:r>
              <a:rPr lang="en-US" sz="1000">
                <a:solidFill>
                  <a:prstClr val="black"/>
                </a:solidFill>
                <a:latin typeface="Arial" charset="0"/>
              </a:rPr>
              <a:t>Early </a:t>
            </a:r>
          </a:p>
          <a:p>
            <a:pPr algn="ctr" defTabSz="609585"/>
            <a:r>
              <a:rPr lang="en-US" sz="1000">
                <a:solidFill>
                  <a:prstClr val="black"/>
                </a:solidFill>
                <a:latin typeface="Arial" charset="0"/>
              </a:rPr>
              <a:t>Production</a:t>
            </a:r>
          </a:p>
          <a:p>
            <a:pPr algn="ctr" defTabSz="609585"/>
            <a:r>
              <a:rPr lang="en-US" sz="1000">
                <a:solidFill>
                  <a:prstClr val="black"/>
                </a:solidFill>
                <a:latin typeface="Arial" charset="0"/>
              </a:rPr>
              <a:t>Deployments </a:t>
            </a:r>
          </a:p>
        </p:txBody>
      </p:sp>
      <p:sp>
        <p:nvSpPr>
          <p:cNvPr id="7" name="Oval 10"/>
          <p:cNvSpPr>
            <a:spLocks noChangeArrowheads="1"/>
          </p:cNvSpPr>
          <p:nvPr/>
        </p:nvSpPr>
        <p:spPr bwMode="auto">
          <a:xfrm>
            <a:off x="5735803" y="838200"/>
            <a:ext cx="1916887" cy="609600"/>
          </a:xfrm>
          <a:prstGeom prst="ellipse">
            <a:avLst/>
          </a:prstGeom>
          <a:solidFill>
            <a:schemeClr val="bg1"/>
          </a:solidFill>
          <a:ln w="9525">
            <a:solidFill>
              <a:schemeClr val="tx1"/>
            </a:solidFill>
            <a:round/>
            <a:headEnd/>
            <a:tailEnd/>
          </a:ln>
        </p:spPr>
        <p:txBody>
          <a:bodyPr wrap="none" anchor="ctr"/>
          <a:lstStyle/>
          <a:p>
            <a:pPr algn="ctr" defTabSz="609585"/>
            <a:r>
              <a:rPr lang="en-US" sz="1000">
                <a:solidFill>
                  <a:prstClr val="black"/>
                </a:solidFill>
                <a:latin typeface="Arial" charset="0"/>
              </a:rPr>
              <a:t>Pre-production</a:t>
            </a:r>
          </a:p>
          <a:p>
            <a:pPr algn="ctr" defTabSz="609585"/>
            <a:r>
              <a:rPr lang="en-US" sz="1000">
                <a:solidFill>
                  <a:prstClr val="black"/>
                </a:solidFill>
                <a:latin typeface="Arial" charset="0"/>
              </a:rPr>
              <a:t>Deploy &amp;</a:t>
            </a:r>
          </a:p>
          <a:p>
            <a:pPr algn="ctr" defTabSz="609585"/>
            <a:r>
              <a:rPr lang="en-US" sz="1000">
                <a:solidFill>
                  <a:prstClr val="black"/>
                </a:solidFill>
                <a:latin typeface="Arial" charset="0"/>
              </a:rPr>
              <a:t>Assessments</a:t>
            </a:r>
          </a:p>
        </p:txBody>
      </p:sp>
      <p:sp>
        <p:nvSpPr>
          <p:cNvPr id="8" name="Oval 15"/>
          <p:cNvSpPr>
            <a:spLocks noChangeArrowheads="1"/>
          </p:cNvSpPr>
          <p:nvPr/>
        </p:nvSpPr>
        <p:spPr bwMode="auto">
          <a:xfrm>
            <a:off x="3695665" y="862109"/>
            <a:ext cx="1409567" cy="523952"/>
          </a:xfrm>
          <a:prstGeom prst="ellipse">
            <a:avLst/>
          </a:prstGeom>
          <a:solidFill>
            <a:schemeClr val="bg1"/>
          </a:solidFill>
          <a:ln w="9525">
            <a:solidFill>
              <a:schemeClr val="tx1"/>
            </a:solidFill>
            <a:round/>
            <a:headEnd/>
            <a:tailEnd/>
          </a:ln>
        </p:spPr>
        <p:txBody>
          <a:bodyPr wrap="none" anchor="ctr"/>
          <a:lstStyle/>
          <a:p>
            <a:pPr algn="ctr" defTabSz="609585"/>
            <a:r>
              <a:rPr lang="en-US" sz="1000">
                <a:solidFill>
                  <a:prstClr val="black"/>
                </a:solidFill>
                <a:latin typeface="Arial" charset="0"/>
              </a:rPr>
              <a:t>Tech Validate </a:t>
            </a:r>
          </a:p>
          <a:p>
            <a:pPr algn="ctr" defTabSz="609585"/>
            <a:r>
              <a:rPr lang="en-US" sz="1000">
                <a:solidFill>
                  <a:prstClr val="black"/>
                </a:solidFill>
                <a:latin typeface="Arial" charset="0"/>
              </a:rPr>
              <a:t>&amp; Demonstrate</a:t>
            </a:r>
          </a:p>
        </p:txBody>
      </p:sp>
      <p:sp>
        <p:nvSpPr>
          <p:cNvPr id="10" name="Line 17"/>
          <p:cNvSpPr>
            <a:spLocks noChangeShapeType="1"/>
          </p:cNvSpPr>
          <p:nvPr/>
        </p:nvSpPr>
        <p:spPr bwMode="auto">
          <a:xfrm>
            <a:off x="2930685" y="1143000"/>
            <a:ext cx="581835" cy="0"/>
          </a:xfrm>
          <a:prstGeom prst="line">
            <a:avLst/>
          </a:prstGeom>
          <a:noFill/>
          <a:ln w="57150">
            <a:solidFill>
              <a:schemeClr val="accent1"/>
            </a:solidFill>
            <a:round/>
            <a:headEnd/>
            <a:tailEnd type="triangle" w="med" len="med"/>
          </a:ln>
        </p:spPr>
        <p:txBody>
          <a:bodyPr/>
          <a:lstStyle/>
          <a:p>
            <a:pPr defTabSz="609585"/>
            <a:endParaRPr lang="en-US">
              <a:solidFill>
                <a:prstClr val="black"/>
              </a:solidFill>
              <a:latin typeface="Calibri"/>
            </a:endParaRPr>
          </a:p>
        </p:txBody>
      </p:sp>
      <p:sp>
        <p:nvSpPr>
          <p:cNvPr id="11" name="Line 18"/>
          <p:cNvSpPr>
            <a:spLocks noChangeShapeType="1"/>
          </p:cNvSpPr>
          <p:nvPr/>
        </p:nvSpPr>
        <p:spPr bwMode="auto">
          <a:xfrm>
            <a:off x="5179505" y="1143001"/>
            <a:ext cx="446831" cy="4995"/>
          </a:xfrm>
          <a:prstGeom prst="line">
            <a:avLst/>
          </a:prstGeom>
          <a:noFill/>
          <a:ln w="57150">
            <a:solidFill>
              <a:schemeClr val="accent1"/>
            </a:solidFill>
            <a:round/>
            <a:headEnd/>
            <a:tailEnd type="triangle" w="med" len="med"/>
          </a:ln>
        </p:spPr>
        <p:txBody>
          <a:bodyPr/>
          <a:lstStyle/>
          <a:p>
            <a:pPr defTabSz="609585"/>
            <a:endParaRPr lang="en-US">
              <a:solidFill>
                <a:prstClr val="black"/>
              </a:solidFill>
              <a:latin typeface="Calibri"/>
            </a:endParaRPr>
          </a:p>
        </p:txBody>
      </p:sp>
      <p:sp>
        <p:nvSpPr>
          <p:cNvPr id="12" name="Line 19"/>
          <p:cNvSpPr>
            <a:spLocks noChangeShapeType="1"/>
          </p:cNvSpPr>
          <p:nvPr/>
        </p:nvSpPr>
        <p:spPr bwMode="auto">
          <a:xfrm>
            <a:off x="7759052" y="1143000"/>
            <a:ext cx="581835" cy="0"/>
          </a:xfrm>
          <a:prstGeom prst="line">
            <a:avLst/>
          </a:prstGeom>
          <a:noFill/>
          <a:ln w="57150">
            <a:solidFill>
              <a:schemeClr val="accent1"/>
            </a:solidFill>
            <a:round/>
            <a:headEnd/>
            <a:tailEnd type="triangle" w="med" len="med"/>
          </a:ln>
        </p:spPr>
        <p:txBody>
          <a:bodyPr/>
          <a:lstStyle/>
          <a:p>
            <a:pPr defTabSz="609585"/>
            <a:endParaRPr lang="en-US">
              <a:solidFill>
                <a:prstClr val="black"/>
              </a:solidFill>
              <a:latin typeface="Calibri"/>
            </a:endParaRPr>
          </a:p>
        </p:txBody>
      </p:sp>
      <p:sp>
        <p:nvSpPr>
          <p:cNvPr id="13" name="Line 22"/>
          <p:cNvSpPr>
            <a:spLocks noChangeShapeType="1"/>
          </p:cNvSpPr>
          <p:nvPr/>
        </p:nvSpPr>
        <p:spPr bwMode="auto">
          <a:xfrm>
            <a:off x="10703088" y="1143000"/>
            <a:ext cx="491203" cy="0"/>
          </a:xfrm>
          <a:prstGeom prst="line">
            <a:avLst/>
          </a:prstGeom>
          <a:noFill/>
          <a:ln w="57150">
            <a:solidFill>
              <a:schemeClr val="accent1"/>
            </a:solidFill>
            <a:round/>
            <a:headEnd/>
            <a:tailEnd type="triangle" w="med" len="med"/>
          </a:ln>
        </p:spPr>
        <p:txBody>
          <a:bodyPr/>
          <a:lstStyle/>
          <a:p>
            <a:pPr defTabSz="609585"/>
            <a:endParaRPr lang="en-US">
              <a:solidFill>
                <a:prstClr val="black"/>
              </a:solidFill>
              <a:latin typeface="Calibri"/>
            </a:endParaRPr>
          </a:p>
        </p:txBody>
      </p:sp>
      <p:sp>
        <p:nvSpPr>
          <p:cNvPr id="15" name="Rectangle 8"/>
          <p:cNvSpPr>
            <a:spLocks noChangeArrowheads="1"/>
          </p:cNvSpPr>
          <p:nvPr/>
        </p:nvSpPr>
        <p:spPr bwMode="auto">
          <a:xfrm>
            <a:off x="2702087" y="6334780"/>
            <a:ext cx="9275860" cy="523220"/>
          </a:xfrm>
          <a:prstGeom prst="rect">
            <a:avLst/>
          </a:prstGeom>
          <a:noFill/>
          <a:ln w="9525">
            <a:noFill/>
            <a:miter lim="800000"/>
            <a:headEnd/>
            <a:tailEnd/>
          </a:ln>
        </p:spPr>
        <p:txBody>
          <a:bodyPr wrap="square">
            <a:spAutoFit/>
          </a:bodyPr>
          <a:lstStyle/>
          <a:p>
            <a:pPr defTabSz="609585"/>
            <a:r>
              <a:rPr lang="en-US" sz="1400" b="1">
                <a:solidFill>
                  <a:prstClr val="black"/>
                </a:solidFill>
                <a:latin typeface="Arial" charset="0"/>
                <a:cs typeface="Arial" charset="0"/>
              </a:rPr>
              <a:t> 2013      2014       2015        2016       2017        2018       2019       2020      2021      2022      2023      2024    2025		</a:t>
            </a:r>
          </a:p>
        </p:txBody>
      </p:sp>
      <p:grpSp>
        <p:nvGrpSpPr>
          <p:cNvPr id="3" name="Group 22"/>
          <p:cNvGrpSpPr/>
          <p:nvPr/>
        </p:nvGrpSpPr>
        <p:grpSpPr>
          <a:xfrm>
            <a:off x="7467501" y="3754619"/>
            <a:ext cx="742088" cy="2122182"/>
            <a:chOff x="4542015" y="4378812"/>
            <a:chExt cx="520509" cy="2122181"/>
          </a:xfrm>
        </p:grpSpPr>
        <p:sp>
          <p:nvSpPr>
            <p:cNvPr id="24" name="TextBox 23"/>
            <p:cNvSpPr txBox="1"/>
            <p:nvPr/>
          </p:nvSpPr>
          <p:spPr>
            <a:xfrm rot="16200000">
              <a:off x="3753288" y="5167539"/>
              <a:ext cx="1814919" cy="237466"/>
            </a:xfrm>
            <a:prstGeom prst="rect">
              <a:avLst/>
            </a:prstGeom>
            <a:noFill/>
          </p:spPr>
          <p:txBody>
            <a:bodyPr wrap="none">
              <a:spAutoFit/>
            </a:bodyPr>
            <a:lstStyle/>
            <a:p>
              <a:pPr algn="ctr" defTabSz="609585">
                <a:defRPr/>
              </a:pPr>
              <a:r>
                <a:rPr lang="en-US" sz="1600" b="1">
                  <a:solidFill>
                    <a:prstClr val="black"/>
                  </a:solidFill>
                  <a:latin typeface="Calibri"/>
                </a:rPr>
                <a:t>ZET Pre-Production</a:t>
              </a:r>
            </a:p>
          </p:txBody>
        </p:sp>
        <p:sp>
          <p:nvSpPr>
            <p:cNvPr id="25" name="TextBox 24"/>
            <p:cNvSpPr txBox="1"/>
            <p:nvPr/>
          </p:nvSpPr>
          <p:spPr>
            <a:xfrm>
              <a:off x="4552962" y="6162439"/>
              <a:ext cx="509562" cy="338554"/>
            </a:xfrm>
            <a:prstGeom prst="rect">
              <a:avLst/>
            </a:prstGeom>
            <a:noFill/>
          </p:spPr>
          <p:txBody>
            <a:bodyPr wrap="none">
              <a:spAutoFit/>
            </a:bodyPr>
            <a:lstStyle/>
            <a:p>
              <a:pPr algn="ctr" defTabSz="609585">
                <a:defRPr/>
              </a:pPr>
              <a:r>
                <a:rPr lang="en-US" sz="1600">
                  <a:solidFill>
                    <a:prstClr val="black"/>
                  </a:solidFill>
                  <a:latin typeface="Calibri"/>
                </a:rPr>
                <a:t>Assess</a:t>
              </a:r>
            </a:p>
          </p:txBody>
        </p:sp>
        <p:sp>
          <p:nvSpPr>
            <p:cNvPr id="26" name="TextBox 25"/>
            <p:cNvSpPr txBox="1"/>
            <p:nvPr/>
          </p:nvSpPr>
          <p:spPr>
            <a:xfrm rot="16200000">
              <a:off x="4170429" y="5418307"/>
              <a:ext cx="1459949" cy="237466"/>
            </a:xfrm>
            <a:prstGeom prst="rect">
              <a:avLst/>
            </a:prstGeom>
            <a:noFill/>
          </p:spPr>
          <p:txBody>
            <a:bodyPr wrap="none">
              <a:spAutoFit/>
            </a:bodyPr>
            <a:lstStyle/>
            <a:p>
              <a:pPr algn="ctr" defTabSz="609585">
                <a:defRPr/>
              </a:pPr>
              <a:r>
                <a:rPr lang="en-US" sz="1600">
                  <a:solidFill>
                    <a:prstClr val="black"/>
                  </a:solidFill>
                  <a:latin typeface="Calibri"/>
                </a:rPr>
                <a:t>User Incentives</a:t>
              </a:r>
            </a:p>
          </p:txBody>
        </p:sp>
      </p:grpSp>
      <p:sp>
        <p:nvSpPr>
          <p:cNvPr id="28" name="TextBox 27"/>
          <p:cNvSpPr txBox="1"/>
          <p:nvPr/>
        </p:nvSpPr>
        <p:spPr>
          <a:xfrm rot="16200000">
            <a:off x="7673532" y="4121438"/>
            <a:ext cx="1964897" cy="307777"/>
          </a:xfrm>
          <a:prstGeom prst="rect">
            <a:avLst/>
          </a:prstGeom>
          <a:noFill/>
        </p:spPr>
        <p:txBody>
          <a:bodyPr wrap="none">
            <a:spAutoFit/>
          </a:bodyPr>
          <a:lstStyle/>
          <a:p>
            <a:pPr algn="ctr" defTabSz="609585">
              <a:defRPr/>
            </a:pPr>
            <a:r>
              <a:rPr lang="en-US" sz="1400">
                <a:solidFill>
                  <a:prstClr val="black"/>
                </a:solidFill>
                <a:latin typeface="Calibri"/>
              </a:rPr>
              <a:t>Early Production Wave 1</a:t>
            </a:r>
          </a:p>
        </p:txBody>
      </p:sp>
      <p:grpSp>
        <p:nvGrpSpPr>
          <p:cNvPr id="9" name="Group 29"/>
          <p:cNvGrpSpPr/>
          <p:nvPr/>
        </p:nvGrpSpPr>
        <p:grpSpPr>
          <a:xfrm>
            <a:off x="3380018" y="3124201"/>
            <a:ext cx="3890234" cy="3385542"/>
            <a:chOff x="1082999" y="3593310"/>
            <a:chExt cx="3400654" cy="3385542"/>
          </a:xfrm>
        </p:grpSpPr>
        <p:sp>
          <p:nvSpPr>
            <p:cNvPr id="31" name="TextBox 30"/>
            <p:cNvSpPr txBox="1"/>
            <p:nvPr/>
          </p:nvSpPr>
          <p:spPr>
            <a:xfrm rot="16200000">
              <a:off x="2215250" y="5228093"/>
              <a:ext cx="1814920" cy="295948"/>
            </a:xfrm>
            <a:prstGeom prst="rect">
              <a:avLst/>
            </a:prstGeom>
            <a:noFill/>
          </p:spPr>
          <p:txBody>
            <a:bodyPr wrap="none">
              <a:spAutoFit/>
            </a:bodyPr>
            <a:lstStyle/>
            <a:p>
              <a:pPr algn="ctr" defTabSz="609585">
                <a:defRPr/>
              </a:pPr>
              <a:r>
                <a:rPr lang="en-US" sz="1600" b="1">
                  <a:solidFill>
                    <a:prstClr val="black"/>
                  </a:solidFill>
                  <a:latin typeface="Calibri"/>
                </a:rPr>
                <a:t>ZET Pre-Production</a:t>
              </a:r>
            </a:p>
          </p:txBody>
        </p:sp>
        <p:sp>
          <p:nvSpPr>
            <p:cNvPr id="32" name="TextBox 31"/>
            <p:cNvSpPr txBox="1"/>
            <p:nvPr/>
          </p:nvSpPr>
          <p:spPr>
            <a:xfrm>
              <a:off x="3088190" y="3593310"/>
              <a:ext cx="1395463" cy="3385542"/>
            </a:xfrm>
            <a:prstGeom prst="rect">
              <a:avLst/>
            </a:prstGeom>
            <a:noFill/>
          </p:spPr>
          <p:txBody>
            <a:bodyPr wrap="square">
              <a:spAutoFit/>
            </a:bodyPr>
            <a:lstStyle/>
            <a:p>
              <a:pPr algn="ctr" defTabSz="609585">
                <a:defRPr/>
              </a:pPr>
              <a:r>
                <a:rPr lang="en-US" sz="1400">
                  <a:solidFill>
                    <a:prstClr val="black"/>
                  </a:solidFill>
                  <a:latin typeface="Calibri"/>
                </a:rPr>
                <a:t>Assess &amp; Validate vehicles</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Install pilot infrastructure</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Expand ZE vocational deployments</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Regulations or Requirements Established</a:t>
              </a:r>
            </a:p>
            <a:p>
              <a:pPr algn="ctr" defTabSz="609585">
                <a:defRPr/>
              </a:pPr>
              <a:endParaRPr lang="en-US" sz="1600">
                <a:solidFill>
                  <a:prstClr val="black"/>
                </a:solidFill>
                <a:latin typeface="Calibri"/>
              </a:endParaRPr>
            </a:p>
            <a:p>
              <a:pPr algn="ctr" defTabSz="609585">
                <a:defRPr/>
              </a:pPr>
              <a:endParaRPr lang="en-US" sz="1600">
                <a:solidFill>
                  <a:prstClr val="black"/>
                </a:solidFill>
                <a:latin typeface="Calibri"/>
              </a:endParaRPr>
            </a:p>
          </p:txBody>
        </p:sp>
        <p:sp>
          <p:nvSpPr>
            <p:cNvPr id="33" name="TextBox 32"/>
            <p:cNvSpPr txBox="1"/>
            <p:nvPr/>
          </p:nvSpPr>
          <p:spPr>
            <a:xfrm rot="16200000">
              <a:off x="69172" y="5041183"/>
              <a:ext cx="2538836" cy="511182"/>
            </a:xfrm>
            <a:prstGeom prst="rect">
              <a:avLst/>
            </a:prstGeom>
            <a:noFill/>
          </p:spPr>
          <p:txBody>
            <a:bodyPr wrap="none">
              <a:spAutoFit/>
            </a:bodyPr>
            <a:lstStyle/>
            <a:p>
              <a:pPr algn="ctr" defTabSz="609585">
                <a:defRPr/>
              </a:pPr>
              <a:r>
                <a:rPr lang="en-US" sz="1600" b="1">
                  <a:solidFill>
                    <a:prstClr val="black"/>
                  </a:solidFill>
                  <a:latin typeface="Calibri"/>
                </a:rPr>
                <a:t>Targeted ZE Drayage Demos</a:t>
              </a:r>
            </a:p>
            <a:p>
              <a:pPr algn="ctr" defTabSz="609585">
                <a:defRPr/>
              </a:pPr>
              <a:r>
                <a:rPr lang="en-US" sz="1600" b="1">
                  <a:solidFill>
                    <a:prstClr val="black"/>
                  </a:solidFill>
                  <a:latin typeface="Calibri"/>
                </a:rPr>
                <a:t>Enabling tech</a:t>
              </a:r>
            </a:p>
          </p:txBody>
        </p:sp>
      </p:grpSp>
      <p:sp>
        <p:nvSpPr>
          <p:cNvPr id="38" name="TextBox 37"/>
          <p:cNvSpPr txBox="1"/>
          <p:nvPr/>
        </p:nvSpPr>
        <p:spPr>
          <a:xfrm>
            <a:off x="4193320" y="2694120"/>
            <a:ext cx="827534" cy="369332"/>
          </a:xfrm>
          <a:prstGeom prst="rect">
            <a:avLst/>
          </a:prstGeom>
          <a:noFill/>
        </p:spPr>
        <p:txBody>
          <a:bodyPr wrap="none" rtlCol="0">
            <a:spAutoFit/>
          </a:bodyPr>
          <a:lstStyle/>
          <a:p>
            <a:pPr defTabSz="609585"/>
            <a:r>
              <a:rPr lang="en-US" i="1">
                <a:solidFill>
                  <a:prstClr val="black"/>
                </a:solidFill>
                <a:latin typeface="Calibri"/>
              </a:rPr>
              <a:t>Stage1</a:t>
            </a:r>
          </a:p>
        </p:txBody>
      </p:sp>
      <p:sp>
        <p:nvSpPr>
          <p:cNvPr id="41" name="TextBox 40"/>
          <p:cNvSpPr txBox="1"/>
          <p:nvPr/>
        </p:nvSpPr>
        <p:spPr>
          <a:xfrm>
            <a:off x="5989162" y="2327734"/>
            <a:ext cx="998724" cy="369332"/>
          </a:xfrm>
          <a:prstGeom prst="rect">
            <a:avLst/>
          </a:prstGeom>
          <a:noFill/>
        </p:spPr>
        <p:txBody>
          <a:bodyPr wrap="square" rtlCol="0">
            <a:spAutoFit/>
          </a:bodyPr>
          <a:lstStyle/>
          <a:p>
            <a:pPr defTabSz="609585"/>
            <a:r>
              <a:rPr lang="en-US" i="1">
                <a:solidFill>
                  <a:prstClr val="black"/>
                </a:solidFill>
                <a:latin typeface="Calibri"/>
              </a:rPr>
              <a:t>Stage 2</a:t>
            </a:r>
          </a:p>
        </p:txBody>
      </p:sp>
      <p:sp>
        <p:nvSpPr>
          <p:cNvPr id="43" name="Right Brace 42"/>
          <p:cNvSpPr/>
          <p:nvPr/>
        </p:nvSpPr>
        <p:spPr bwMode="auto">
          <a:xfrm rot="5400000" flipH="1">
            <a:off x="8007264" y="1739231"/>
            <a:ext cx="438003" cy="1999711"/>
          </a:xfrm>
          <a:prstGeom prst="rightBrac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solidFill>
                <a:prstClr val="black"/>
              </a:solidFill>
              <a:latin typeface="Times"/>
            </a:endParaRPr>
          </a:p>
        </p:txBody>
      </p:sp>
      <p:sp>
        <p:nvSpPr>
          <p:cNvPr id="52" name="Right Brace 51"/>
          <p:cNvSpPr/>
          <p:nvPr/>
        </p:nvSpPr>
        <p:spPr bwMode="auto">
          <a:xfrm rot="5400000" flipH="1">
            <a:off x="4315517" y="2041159"/>
            <a:ext cx="416855" cy="2604683"/>
          </a:xfrm>
          <a:prstGeom prst="rightBrac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solidFill>
                <a:prstClr val="black"/>
              </a:solidFill>
              <a:latin typeface="Times"/>
            </a:endParaRPr>
          </a:p>
        </p:txBody>
      </p:sp>
      <p:sp>
        <p:nvSpPr>
          <p:cNvPr id="53" name="TextBox 52"/>
          <p:cNvSpPr txBox="1"/>
          <p:nvPr/>
        </p:nvSpPr>
        <p:spPr>
          <a:xfrm>
            <a:off x="3845087" y="3415662"/>
            <a:ext cx="1781248" cy="2677656"/>
          </a:xfrm>
          <a:prstGeom prst="rect">
            <a:avLst/>
          </a:prstGeom>
          <a:noFill/>
        </p:spPr>
        <p:txBody>
          <a:bodyPr wrap="square">
            <a:spAutoFit/>
          </a:bodyPr>
          <a:lstStyle/>
          <a:p>
            <a:pPr algn="ctr" defTabSz="609585">
              <a:defRPr/>
            </a:pPr>
            <a:r>
              <a:rPr lang="en-US" sz="1400">
                <a:solidFill>
                  <a:prstClr val="black"/>
                </a:solidFill>
                <a:latin typeface="Calibri"/>
              </a:rPr>
              <a:t>Develop Infrastructure Plan</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Business  Case Refinement</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Support Additional ZE Markets</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OEM Council</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ZE Yard hostlers</a:t>
            </a:r>
          </a:p>
        </p:txBody>
      </p:sp>
      <p:sp>
        <p:nvSpPr>
          <p:cNvPr id="30" name="Right Brace 29"/>
          <p:cNvSpPr/>
          <p:nvPr/>
        </p:nvSpPr>
        <p:spPr>
          <a:xfrm rot="16200000">
            <a:off x="6212994" y="2271496"/>
            <a:ext cx="536228" cy="1490608"/>
          </a:xfrm>
          <a:prstGeom prst="rightBrace">
            <a:avLst>
              <a:gd name="adj1" fmla="val 8333"/>
              <a:gd name="adj2" fmla="val 5098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lang="en-US">
              <a:solidFill>
                <a:prstClr val="black"/>
              </a:solidFill>
              <a:latin typeface="Calibri"/>
            </a:endParaRPr>
          </a:p>
        </p:txBody>
      </p:sp>
      <p:sp>
        <p:nvSpPr>
          <p:cNvPr id="55" name="Right Brace 54"/>
          <p:cNvSpPr/>
          <p:nvPr/>
        </p:nvSpPr>
        <p:spPr bwMode="auto">
          <a:xfrm rot="5400000" flipH="1">
            <a:off x="9798883" y="921913"/>
            <a:ext cx="360608" cy="3124200"/>
          </a:xfrm>
          <a:prstGeom prst="rightBrac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sz="2400">
              <a:solidFill>
                <a:prstClr val="black"/>
              </a:solidFill>
              <a:latin typeface="Times"/>
            </a:endParaRPr>
          </a:p>
        </p:txBody>
      </p:sp>
      <p:sp>
        <p:nvSpPr>
          <p:cNvPr id="56" name="TextBox 55"/>
          <p:cNvSpPr txBox="1"/>
          <p:nvPr/>
        </p:nvSpPr>
        <p:spPr>
          <a:xfrm rot="19131163">
            <a:off x="8856294" y="4705588"/>
            <a:ext cx="2876813" cy="338554"/>
          </a:xfrm>
          <a:prstGeom prst="rect">
            <a:avLst/>
          </a:prstGeom>
          <a:noFill/>
        </p:spPr>
        <p:txBody>
          <a:bodyPr wrap="none">
            <a:spAutoFit/>
          </a:bodyPr>
          <a:lstStyle/>
          <a:p>
            <a:pPr algn="ctr" defTabSz="609585">
              <a:defRPr/>
            </a:pPr>
            <a:r>
              <a:rPr lang="en-US" sz="1600" b="1">
                <a:solidFill>
                  <a:prstClr val="black"/>
                </a:solidFill>
                <a:latin typeface="Calibri"/>
              </a:rPr>
              <a:t>Production Ramp-up – Phase-In</a:t>
            </a:r>
          </a:p>
        </p:txBody>
      </p:sp>
      <p:sp>
        <p:nvSpPr>
          <p:cNvPr id="39" name="TextBox 38"/>
          <p:cNvSpPr txBox="1"/>
          <p:nvPr/>
        </p:nvSpPr>
        <p:spPr>
          <a:xfrm>
            <a:off x="7723163" y="2150754"/>
            <a:ext cx="998724" cy="369332"/>
          </a:xfrm>
          <a:prstGeom prst="rect">
            <a:avLst/>
          </a:prstGeom>
          <a:noFill/>
        </p:spPr>
        <p:txBody>
          <a:bodyPr wrap="square" rtlCol="0">
            <a:spAutoFit/>
          </a:bodyPr>
          <a:lstStyle/>
          <a:p>
            <a:pPr defTabSz="609585"/>
            <a:r>
              <a:rPr lang="en-US" i="1">
                <a:solidFill>
                  <a:prstClr val="black"/>
                </a:solidFill>
                <a:latin typeface="Calibri"/>
              </a:rPr>
              <a:t>Stage 3</a:t>
            </a:r>
          </a:p>
        </p:txBody>
      </p:sp>
      <p:sp>
        <p:nvSpPr>
          <p:cNvPr id="40" name="TextBox 39"/>
          <p:cNvSpPr txBox="1"/>
          <p:nvPr/>
        </p:nvSpPr>
        <p:spPr>
          <a:xfrm>
            <a:off x="9518534" y="1913986"/>
            <a:ext cx="998724" cy="369332"/>
          </a:xfrm>
          <a:prstGeom prst="rect">
            <a:avLst/>
          </a:prstGeom>
          <a:noFill/>
        </p:spPr>
        <p:txBody>
          <a:bodyPr wrap="square" rtlCol="0">
            <a:spAutoFit/>
          </a:bodyPr>
          <a:lstStyle/>
          <a:p>
            <a:pPr defTabSz="609585"/>
            <a:r>
              <a:rPr lang="en-US" i="1">
                <a:solidFill>
                  <a:prstClr val="black"/>
                </a:solidFill>
                <a:latin typeface="Calibri"/>
              </a:rPr>
              <a:t>Stage 4</a:t>
            </a:r>
          </a:p>
        </p:txBody>
      </p:sp>
      <p:sp>
        <p:nvSpPr>
          <p:cNvPr id="42" name="TextBox 41"/>
          <p:cNvSpPr txBox="1"/>
          <p:nvPr/>
        </p:nvSpPr>
        <p:spPr>
          <a:xfrm>
            <a:off x="3367135" y="1912205"/>
            <a:ext cx="2368669" cy="830997"/>
          </a:xfrm>
          <a:prstGeom prst="rect">
            <a:avLst/>
          </a:prstGeom>
          <a:noFill/>
        </p:spPr>
        <p:txBody>
          <a:bodyPr wrap="square" rtlCol="0">
            <a:spAutoFit/>
          </a:bodyPr>
          <a:lstStyle/>
          <a:p>
            <a:pPr algn="ctr" defTabSz="609585"/>
            <a:r>
              <a:rPr lang="en-US" sz="1200" b="1" i="1">
                <a:solidFill>
                  <a:prstClr val="black"/>
                </a:solidFill>
                <a:latin typeface="Calibri"/>
              </a:rPr>
              <a:t>Expand Tech Capability; Infrastructure Framework; </a:t>
            </a:r>
          </a:p>
          <a:p>
            <a:pPr algn="ctr" defTabSz="609585"/>
            <a:r>
              <a:rPr lang="en-US" sz="1200" b="1" i="1">
                <a:solidFill>
                  <a:prstClr val="black"/>
                </a:solidFill>
                <a:latin typeface="Calibri"/>
              </a:rPr>
              <a:t>Build Supporting Markets; Business Model</a:t>
            </a:r>
          </a:p>
        </p:txBody>
      </p:sp>
      <p:sp>
        <p:nvSpPr>
          <p:cNvPr id="45" name="TextBox 44"/>
          <p:cNvSpPr txBox="1"/>
          <p:nvPr/>
        </p:nvSpPr>
        <p:spPr>
          <a:xfrm>
            <a:off x="5445289" y="1575138"/>
            <a:ext cx="1944415" cy="1015663"/>
          </a:xfrm>
          <a:prstGeom prst="rect">
            <a:avLst/>
          </a:prstGeom>
          <a:noFill/>
        </p:spPr>
        <p:txBody>
          <a:bodyPr wrap="square" rtlCol="0">
            <a:spAutoFit/>
          </a:bodyPr>
          <a:lstStyle/>
          <a:p>
            <a:pPr algn="ctr" defTabSz="609585"/>
            <a:r>
              <a:rPr lang="en-US" sz="1200" b="1">
                <a:solidFill>
                  <a:prstClr val="black"/>
                </a:solidFill>
                <a:latin typeface="Calibri"/>
              </a:rPr>
              <a:t>Pre-Production ZE Drayage Trucks; Deploy Infrastructure; Expand Supporting Markets </a:t>
            </a:r>
            <a:br>
              <a:rPr lang="en-US" sz="1200" b="1">
                <a:solidFill>
                  <a:prstClr val="black"/>
                </a:solidFill>
                <a:latin typeface="Calibri"/>
              </a:rPr>
            </a:br>
            <a:endParaRPr lang="en-US" sz="1200" b="1" i="1">
              <a:solidFill>
                <a:prstClr val="black"/>
              </a:solidFill>
              <a:latin typeface="Calibri"/>
            </a:endParaRPr>
          </a:p>
        </p:txBody>
      </p:sp>
      <p:sp>
        <p:nvSpPr>
          <p:cNvPr id="48" name="TextBox 47"/>
          <p:cNvSpPr txBox="1"/>
          <p:nvPr/>
        </p:nvSpPr>
        <p:spPr>
          <a:xfrm>
            <a:off x="7309739" y="1590819"/>
            <a:ext cx="1732432" cy="646331"/>
          </a:xfrm>
          <a:prstGeom prst="rect">
            <a:avLst/>
          </a:prstGeom>
          <a:noFill/>
        </p:spPr>
        <p:txBody>
          <a:bodyPr wrap="square" rtlCol="0">
            <a:spAutoFit/>
          </a:bodyPr>
          <a:lstStyle/>
          <a:p>
            <a:pPr algn="ctr" defTabSz="609585"/>
            <a:r>
              <a:rPr lang="en-US" sz="1200" b="1" i="1">
                <a:solidFill>
                  <a:prstClr val="black"/>
                </a:solidFill>
                <a:latin typeface="Calibri"/>
              </a:rPr>
              <a:t>Assess Pre-Production ZET;</a:t>
            </a:r>
          </a:p>
          <a:p>
            <a:pPr algn="ctr" defTabSz="609585"/>
            <a:r>
              <a:rPr lang="en-US" sz="1200" b="1" i="1">
                <a:solidFill>
                  <a:prstClr val="black"/>
                </a:solidFill>
                <a:latin typeface="Calibri"/>
              </a:rPr>
              <a:t>Expand Infrastructure</a:t>
            </a:r>
          </a:p>
        </p:txBody>
      </p:sp>
      <p:sp>
        <p:nvSpPr>
          <p:cNvPr id="49" name="TextBox 48"/>
          <p:cNvSpPr txBox="1"/>
          <p:nvPr/>
        </p:nvSpPr>
        <p:spPr>
          <a:xfrm>
            <a:off x="9082720" y="1504423"/>
            <a:ext cx="1870353" cy="461665"/>
          </a:xfrm>
          <a:prstGeom prst="rect">
            <a:avLst/>
          </a:prstGeom>
          <a:noFill/>
        </p:spPr>
        <p:txBody>
          <a:bodyPr wrap="square" rtlCol="0">
            <a:spAutoFit/>
          </a:bodyPr>
          <a:lstStyle/>
          <a:p>
            <a:pPr algn="ctr" defTabSz="609585"/>
            <a:r>
              <a:rPr lang="en-US" sz="1200" b="1" i="1">
                <a:solidFill>
                  <a:prstClr val="black"/>
                </a:solidFill>
                <a:latin typeface="Calibri"/>
              </a:rPr>
              <a:t>ZE Drayage Truck Production &amp; Ramp-Up</a:t>
            </a:r>
          </a:p>
        </p:txBody>
      </p:sp>
      <p:sp>
        <p:nvSpPr>
          <p:cNvPr id="50" name="TextBox 49"/>
          <p:cNvSpPr txBox="1"/>
          <p:nvPr/>
        </p:nvSpPr>
        <p:spPr>
          <a:xfrm>
            <a:off x="8840131" y="2514601"/>
            <a:ext cx="2108557" cy="2246769"/>
          </a:xfrm>
          <a:prstGeom prst="rect">
            <a:avLst/>
          </a:prstGeom>
          <a:noFill/>
        </p:spPr>
        <p:txBody>
          <a:bodyPr wrap="square">
            <a:spAutoFit/>
          </a:bodyPr>
          <a:lstStyle/>
          <a:p>
            <a:pPr algn="ctr" defTabSz="609585">
              <a:defRPr/>
            </a:pPr>
            <a:r>
              <a:rPr lang="en-US" sz="1400">
                <a:solidFill>
                  <a:prstClr val="black"/>
                </a:solidFill>
                <a:latin typeface="Calibri"/>
              </a:rPr>
              <a:t>Fleet, maintenance training</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Final infrastructure deployment</a:t>
            </a:r>
          </a:p>
          <a:p>
            <a:pPr algn="ctr" defTabSz="609585">
              <a:defRPr/>
            </a:pPr>
            <a:endParaRPr lang="en-US" sz="1400">
              <a:solidFill>
                <a:prstClr val="black"/>
              </a:solidFill>
              <a:latin typeface="Calibri"/>
            </a:endParaRPr>
          </a:p>
          <a:p>
            <a:pPr algn="ctr" defTabSz="609585">
              <a:defRPr/>
            </a:pPr>
            <a:r>
              <a:rPr lang="en-US" sz="1400">
                <a:solidFill>
                  <a:prstClr val="black"/>
                </a:solidFill>
                <a:latin typeface="Calibri"/>
              </a:rPr>
              <a:t>ZE Truck Incentives, Operational</a:t>
            </a:r>
          </a:p>
          <a:p>
            <a:pPr algn="ctr" defTabSz="609585">
              <a:defRPr/>
            </a:pPr>
            <a:r>
              <a:rPr lang="en-US" sz="1400">
                <a:solidFill>
                  <a:prstClr val="black"/>
                </a:solidFill>
                <a:latin typeface="Calibri"/>
              </a:rPr>
              <a:t> Requirements </a:t>
            </a:r>
          </a:p>
          <a:p>
            <a:pPr algn="ctr" defTabSz="609585">
              <a:defRPr/>
            </a:pPr>
            <a:r>
              <a:rPr lang="en-US" sz="1400">
                <a:solidFill>
                  <a:prstClr val="black"/>
                </a:solidFill>
                <a:latin typeface="Calibri"/>
              </a:rPr>
              <a:t>Phase in</a:t>
            </a:r>
          </a:p>
        </p:txBody>
      </p:sp>
      <p:sp>
        <p:nvSpPr>
          <p:cNvPr id="36" name="TextBox 35"/>
          <p:cNvSpPr txBox="1"/>
          <p:nvPr/>
        </p:nvSpPr>
        <p:spPr>
          <a:xfrm>
            <a:off x="7317028" y="2866446"/>
            <a:ext cx="1281107" cy="954107"/>
          </a:xfrm>
          <a:prstGeom prst="rect">
            <a:avLst/>
          </a:prstGeom>
          <a:noFill/>
        </p:spPr>
        <p:txBody>
          <a:bodyPr wrap="square">
            <a:spAutoFit/>
          </a:bodyPr>
          <a:lstStyle/>
          <a:p>
            <a:pPr algn="ctr" defTabSz="609585">
              <a:defRPr/>
            </a:pPr>
            <a:r>
              <a:rPr lang="en-US" sz="1400">
                <a:solidFill>
                  <a:prstClr val="black"/>
                </a:solidFill>
                <a:latin typeface="Calibri"/>
              </a:rPr>
              <a:t>Broader Infrastructure deployment</a:t>
            </a:r>
          </a:p>
          <a:p>
            <a:pPr algn="ctr" defTabSz="609585">
              <a:defRPr/>
            </a:pPr>
            <a:endParaRPr lang="en-US" sz="1400">
              <a:solidFill>
                <a:prstClr val="black"/>
              </a:solidFill>
              <a:latin typeface="Calibri"/>
            </a:endParaRPr>
          </a:p>
        </p:txBody>
      </p:sp>
      <p:sp>
        <p:nvSpPr>
          <p:cNvPr id="2" name="Slide Number Placeholder 1"/>
          <p:cNvSpPr>
            <a:spLocks noGrp="1"/>
          </p:cNvSpPr>
          <p:nvPr>
            <p:ph type="sldNum" sz="quarter" idx="12"/>
          </p:nvPr>
        </p:nvSpPr>
        <p:spPr/>
        <p:txBody>
          <a:bodyPr/>
          <a:lstStyle/>
          <a:p>
            <a:pPr defTabSz="609585"/>
            <a:r>
              <a:rPr lang="en-US" sz="1067">
                <a:solidFill>
                  <a:prstClr val="black"/>
                </a:solidFill>
                <a:latin typeface="Calibri"/>
              </a:rPr>
              <a:t>3</a:t>
            </a:r>
          </a:p>
        </p:txBody>
      </p:sp>
      <p:pic>
        <p:nvPicPr>
          <p:cNvPr id="14" name="Picture 13">
            <a:extLst>
              <a:ext uri="{FF2B5EF4-FFF2-40B4-BE49-F238E27FC236}">
                <a16:creationId xmlns:a16="http://schemas.microsoft.com/office/drawing/2014/main" id="{B375B671-B65F-EF82-6C67-B9D6E5AECA14}"/>
              </a:ext>
            </a:extLst>
          </p:cNvPr>
          <p:cNvPicPr>
            <a:picLocks noChangeAspect="1"/>
          </p:cNvPicPr>
          <p:nvPr/>
        </p:nvPicPr>
        <p:blipFill rotWithShape="1">
          <a:blip r:embed="rId3"/>
          <a:srcRect l="67633" t="14379" r="16292" b="11104"/>
          <a:stretch/>
        </p:blipFill>
        <p:spPr>
          <a:xfrm>
            <a:off x="276308" y="1570516"/>
            <a:ext cx="2541395" cy="3313416"/>
          </a:xfrm>
          <a:prstGeom prst="rect">
            <a:avLst/>
          </a:prstGeom>
        </p:spPr>
      </p:pic>
      <p:sp>
        <p:nvSpPr>
          <p:cNvPr id="16" name="TextBox 15">
            <a:extLst>
              <a:ext uri="{FF2B5EF4-FFF2-40B4-BE49-F238E27FC236}">
                <a16:creationId xmlns:a16="http://schemas.microsoft.com/office/drawing/2014/main" id="{003E7481-4660-2B30-2E20-4A563011E7CA}"/>
              </a:ext>
            </a:extLst>
          </p:cNvPr>
          <p:cNvSpPr txBox="1"/>
          <p:nvPr/>
        </p:nvSpPr>
        <p:spPr>
          <a:xfrm>
            <a:off x="4907808" y="6636642"/>
            <a:ext cx="7293984" cy="256545"/>
          </a:xfrm>
          <a:prstGeom prst="rect">
            <a:avLst/>
          </a:prstGeom>
          <a:noFill/>
        </p:spPr>
        <p:txBody>
          <a:bodyPr wrap="none" rtlCol="0">
            <a:spAutoFit/>
          </a:bodyPr>
          <a:lstStyle/>
          <a:p>
            <a:pPr defTabSz="609585"/>
            <a:r>
              <a:rPr lang="en-US" sz="1067" i="1">
                <a:solidFill>
                  <a:prstClr val="black"/>
                </a:solidFill>
                <a:latin typeface="Calibri"/>
              </a:rPr>
              <a:t>https://calstart.org/libraries-i-710_project-i-710_project_zero-emission_truck_commercialization_study_final_report-sflb-ashx/</a:t>
            </a:r>
          </a:p>
        </p:txBody>
      </p:sp>
    </p:spTree>
    <p:extLst>
      <p:ext uri="{BB962C8B-B14F-4D97-AF65-F5344CB8AC3E}">
        <p14:creationId xmlns:p14="http://schemas.microsoft.com/office/powerpoint/2010/main" val="4065702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next to a row of white trucks&#10;&#10;Description automatically generated with low confidence">
            <a:extLst>
              <a:ext uri="{FF2B5EF4-FFF2-40B4-BE49-F238E27FC236}">
                <a16:creationId xmlns:a16="http://schemas.microsoft.com/office/drawing/2014/main" id="{4B174810-0554-2510-D11F-09BCCDEA12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73"/>
            <a:ext cx="12192000" cy="6858001"/>
          </a:xfrm>
          <a:prstGeom prst="rect">
            <a:avLst/>
          </a:prstGeom>
        </p:spPr>
      </p:pic>
      <p:pic>
        <p:nvPicPr>
          <p:cNvPr id="4" name="Picture 3" descr="A picture containing person, sky, outdoor, crowd&#10;&#10;Description automatically generated">
            <a:extLst>
              <a:ext uri="{FF2B5EF4-FFF2-40B4-BE49-F238E27FC236}">
                <a16:creationId xmlns:a16="http://schemas.microsoft.com/office/drawing/2014/main" id="{E470449C-C266-1242-8877-A8B2DE44EA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94700" y="5055160"/>
            <a:ext cx="3810000" cy="1801969"/>
          </a:xfrm>
          <a:prstGeom prst="rect">
            <a:avLst/>
          </a:prstGeom>
        </p:spPr>
      </p:pic>
      <p:sp>
        <p:nvSpPr>
          <p:cNvPr id="2" name="Title 1">
            <a:extLst>
              <a:ext uri="{FF2B5EF4-FFF2-40B4-BE49-F238E27FC236}">
                <a16:creationId xmlns:a16="http://schemas.microsoft.com/office/drawing/2014/main" id="{530A3C1A-E026-C359-2883-2BD1C3B9B5A4}"/>
              </a:ext>
            </a:extLst>
          </p:cNvPr>
          <p:cNvSpPr>
            <a:spLocks noGrp="1"/>
          </p:cNvSpPr>
          <p:nvPr>
            <p:ph type="title"/>
          </p:nvPr>
        </p:nvSpPr>
        <p:spPr>
          <a:xfrm>
            <a:off x="165100" y="1278793"/>
            <a:ext cx="4953000" cy="1343201"/>
          </a:xfrm>
        </p:spPr>
        <p:txBody>
          <a:bodyPr>
            <a:normAutofit/>
          </a:bodyPr>
          <a:lstStyle/>
          <a:p>
            <a:pPr algn="ctr"/>
            <a:r>
              <a:rPr lang="en-US" sz="2667">
                <a:solidFill>
                  <a:schemeClr val="bg1"/>
                </a:solidFill>
              </a:rPr>
              <a:t>38 products available now</a:t>
            </a:r>
            <a:br>
              <a:rPr lang="en-US" sz="2667">
                <a:solidFill>
                  <a:schemeClr val="bg1"/>
                </a:solidFill>
              </a:rPr>
            </a:br>
            <a:r>
              <a:rPr lang="en-US" sz="2667">
                <a:solidFill>
                  <a:schemeClr val="bg1"/>
                </a:solidFill>
              </a:rPr>
              <a:t>500+ attendees</a:t>
            </a:r>
          </a:p>
        </p:txBody>
      </p:sp>
      <p:pic>
        <p:nvPicPr>
          <p:cNvPr id="13" name="Picture 12">
            <a:extLst>
              <a:ext uri="{FF2B5EF4-FFF2-40B4-BE49-F238E27FC236}">
                <a16:creationId xmlns:a16="http://schemas.microsoft.com/office/drawing/2014/main" id="{717F8FA8-BC32-90E1-39A2-D7C7C5353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1100" y="-24822"/>
            <a:ext cx="3193601" cy="1011779"/>
          </a:xfrm>
          <a:prstGeom prst="rect">
            <a:avLst/>
          </a:prstGeom>
        </p:spPr>
      </p:pic>
      <p:pic>
        <p:nvPicPr>
          <p:cNvPr id="14" name="Picture 13">
            <a:extLst>
              <a:ext uri="{FF2B5EF4-FFF2-40B4-BE49-F238E27FC236}">
                <a16:creationId xmlns:a16="http://schemas.microsoft.com/office/drawing/2014/main" id="{800DC506-9350-9C03-71A1-471CADC393B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25399"/>
            <a:ext cx="5911511" cy="1559160"/>
          </a:xfrm>
          <a:prstGeom prst="rect">
            <a:avLst/>
          </a:prstGeom>
        </p:spPr>
      </p:pic>
      <p:grpSp>
        <p:nvGrpSpPr>
          <p:cNvPr id="17" name="Group 16">
            <a:extLst>
              <a:ext uri="{FF2B5EF4-FFF2-40B4-BE49-F238E27FC236}">
                <a16:creationId xmlns:a16="http://schemas.microsoft.com/office/drawing/2014/main" id="{E68E4277-FF93-12B8-2087-5EC948171349}"/>
              </a:ext>
            </a:extLst>
          </p:cNvPr>
          <p:cNvGrpSpPr/>
          <p:nvPr/>
        </p:nvGrpSpPr>
        <p:grpSpPr>
          <a:xfrm>
            <a:off x="-12699" y="4698130"/>
            <a:ext cx="3841089" cy="2158999"/>
            <a:chOff x="3920706" y="3143250"/>
            <a:chExt cx="2880817" cy="1619249"/>
          </a:xfrm>
        </p:grpSpPr>
        <p:pic>
          <p:nvPicPr>
            <p:cNvPr id="15" name="Picture 14">
              <a:extLst>
                <a:ext uri="{FF2B5EF4-FFF2-40B4-BE49-F238E27FC236}">
                  <a16:creationId xmlns:a16="http://schemas.microsoft.com/office/drawing/2014/main" id="{F7609F57-2229-4787-2772-C47844C603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0231" y="3143250"/>
              <a:ext cx="2871292" cy="1619249"/>
            </a:xfrm>
            <a:prstGeom prst="rect">
              <a:avLst/>
            </a:prstGeom>
          </p:spPr>
        </p:pic>
        <p:sp>
          <p:nvSpPr>
            <p:cNvPr id="16" name="TextBox 15">
              <a:extLst>
                <a:ext uri="{FF2B5EF4-FFF2-40B4-BE49-F238E27FC236}">
                  <a16:creationId xmlns:a16="http://schemas.microsoft.com/office/drawing/2014/main" id="{6FA4F730-4C37-4C60-1EA6-DF0762AE8EB9}"/>
                </a:ext>
              </a:extLst>
            </p:cNvPr>
            <p:cNvSpPr txBox="1"/>
            <p:nvPr/>
          </p:nvSpPr>
          <p:spPr>
            <a:xfrm>
              <a:off x="3920706" y="3184021"/>
              <a:ext cx="2758159" cy="346249"/>
            </a:xfrm>
            <a:prstGeom prst="rect">
              <a:avLst/>
            </a:prstGeom>
            <a:noFill/>
          </p:spPr>
          <p:txBody>
            <a:bodyPr wrap="none" rtlCol="0">
              <a:spAutoFit/>
            </a:bodyPr>
            <a:lstStyle/>
            <a:p>
              <a:pPr defTabSz="609585"/>
              <a:r>
                <a:rPr lang="en-US" sz="2400">
                  <a:solidFill>
                    <a:prstClr val="black"/>
                  </a:solidFill>
                  <a:latin typeface="Calibri"/>
                </a:rPr>
                <a:t>www.calstart.org/cctupdate</a:t>
              </a:r>
            </a:p>
          </p:txBody>
        </p:sp>
      </p:grpSp>
    </p:spTree>
    <p:extLst>
      <p:ext uri="{BB962C8B-B14F-4D97-AF65-F5344CB8AC3E}">
        <p14:creationId xmlns:p14="http://schemas.microsoft.com/office/powerpoint/2010/main" val="27756022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C516-F042-4B09-9BDB-6A8159E41527}"/>
              </a:ext>
            </a:extLst>
          </p:cNvPr>
          <p:cNvSpPr>
            <a:spLocks noGrp="1"/>
          </p:cNvSpPr>
          <p:nvPr>
            <p:ph type="title"/>
          </p:nvPr>
        </p:nvSpPr>
        <p:spPr/>
        <p:txBody>
          <a:bodyPr>
            <a:noAutofit/>
          </a:bodyPr>
          <a:lstStyle/>
          <a:p>
            <a:r>
              <a:rPr lang="en-US" sz="2667" b="1"/>
              <a:t>Zero-emission vehicles are coming in waves, taking foothold in beachhead applications where technology is ready first</a:t>
            </a:r>
          </a:p>
        </p:txBody>
      </p:sp>
      <p:pic>
        <p:nvPicPr>
          <p:cNvPr id="4" name="Picture 3">
            <a:extLst>
              <a:ext uri="{FF2B5EF4-FFF2-40B4-BE49-F238E27FC236}">
                <a16:creationId xmlns:a16="http://schemas.microsoft.com/office/drawing/2014/main" id="{49A8749F-B2FE-49EE-8F5E-64C0A7CF28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8747" y="898995"/>
            <a:ext cx="10338308" cy="5269365"/>
          </a:xfrm>
          <a:prstGeom prst="rect">
            <a:avLst/>
          </a:prstGeom>
          <a:noFill/>
          <a:ln>
            <a:noFill/>
          </a:ln>
        </p:spPr>
      </p:pic>
      <p:sp>
        <p:nvSpPr>
          <p:cNvPr id="3" name="Rectangle 2">
            <a:extLst>
              <a:ext uri="{FF2B5EF4-FFF2-40B4-BE49-F238E27FC236}">
                <a16:creationId xmlns:a16="http://schemas.microsoft.com/office/drawing/2014/main" id="{F96E78DF-F99C-4DD0-8837-2453ED49B081}"/>
              </a:ext>
            </a:extLst>
          </p:cNvPr>
          <p:cNvSpPr/>
          <p:nvPr/>
        </p:nvSpPr>
        <p:spPr>
          <a:xfrm>
            <a:off x="1365504" y="5403605"/>
            <a:ext cx="8436864" cy="772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pic>
        <p:nvPicPr>
          <p:cNvPr id="5" name="Picture 5" descr="Graphical user interface&#10;&#10;Description automatically generated">
            <a:extLst>
              <a:ext uri="{FF2B5EF4-FFF2-40B4-BE49-F238E27FC236}">
                <a16:creationId xmlns:a16="http://schemas.microsoft.com/office/drawing/2014/main" id="{AB07E0FD-07F7-4A8A-9226-F20D2C5E78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5505" y="5450419"/>
            <a:ext cx="8217975" cy="596301"/>
          </a:xfrm>
          <a:prstGeom prst="rect">
            <a:avLst/>
          </a:prstGeom>
        </p:spPr>
      </p:pic>
      <p:cxnSp>
        <p:nvCxnSpPr>
          <p:cNvPr id="7" name="Straight Connector 6">
            <a:extLst>
              <a:ext uri="{FF2B5EF4-FFF2-40B4-BE49-F238E27FC236}">
                <a16:creationId xmlns:a16="http://schemas.microsoft.com/office/drawing/2014/main" id="{4A416B08-4AB6-DADF-0764-CB8874FB34FA}"/>
              </a:ext>
            </a:extLst>
          </p:cNvPr>
          <p:cNvCxnSpPr/>
          <p:nvPr/>
        </p:nvCxnSpPr>
        <p:spPr>
          <a:xfrm>
            <a:off x="8521700" y="1765301"/>
            <a:ext cx="0" cy="3924300"/>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730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10;&#10;Description automatically generated">
            <a:extLst>
              <a:ext uri="{FF2B5EF4-FFF2-40B4-BE49-F238E27FC236}">
                <a16:creationId xmlns:a16="http://schemas.microsoft.com/office/drawing/2014/main" id="{91DFD4DC-9560-DF14-271A-AAF65FFCDF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36"/>
            <a:ext cx="12192000" cy="3734904"/>
          </a:xfrm>
          <a:prstGeom prst="rect">
            <a:avLst/>
          </a:prstGeom>
        </p:spPr>
      </p:pic>
      <p:sp>
        <p:nvSpPr>
          <p:cNvPr id="46" name="Rechthoek 45">
            <a:extLst>
              <a:ext uri="{FF2B5EF4-FFF2-40B4-BE49-F238E27FC236}">
                <a16:creationId xmlns:a16="http://schemas.microsoft.com/office/drawing/2014/main" id="{6E1078AF-85B9-F95B-0EF7-2A99128708FC}"/>
              </a:ext>
            </a:extLst>
          </p:cNvPr>
          <p:cNvSpPr/>
          <p:nvPr/>
        </p:nvSpPr>
        <p:spPr>
          <a:xfrm>
            <a:off x="-4241" y="-5736"/>
            <a:ext cx="5602153" cy="371654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585"/>
            <a:r>
              <a:rPr lang="en-GB" sz="2800">
                <a:solidFill>
                  <a:srgbClr val="6CB31C"/>
                </a:solidFill>
                <a:latin typeface="Arial" panose="020B0604020202020204" pitchFamily="34" charset="0"/>
                <a:cs typeface="Arial" panose="020B0604020202020204" pitchFamily="34" charset="0"/>
              </a:rPr>
              <a:t>Global MOU – the first international agreement on zero-emissions trucks and buses</a:t>
            </a:r>
          </a:p>
        </p:txBody>
      </p:sp>
      <p:grpSp>
        <p:nvGrpSpPr>
          <p:cNvPr id="80" name="Groep 79">
            <a:extLst>
              <a:ext uri="{FF2B5EF4-FFF2-40B4-BE49-F238E27FC236}">
                <a16:creationId xmlns:a16="http://schemas.microsoft.com/office/drawing/2014/main" id="{1B29BF00-4DCE-3E2F-E1FE-FF1C5F2CFE68}"/>
              </a:ext>
            </a:extLst>
          </p:cNvPr>
          <p:cNvGrpSpPr>
            <a:grpSpLocks noChangeAspect="1"/>
          </p:cNvGrpSpPr>
          <p:nvPr/>
        </p:nvGrpSpPr>
        <p:grpSpPr>
          <a:xfrm>
            <a:off x="239506" y="4188618"/>
            <a:ext cx="11683849" cy="2164938"/>
            <a:chOff x="342900" y="457200"/>
            <a:chExt cx="14118043" cy="2551458"/>
          </a:xfrm>
        </p:grpSpPr>
        <p:sp>
          <p:nvSpPr>
            <p:cNvPr id="81" name="TextBox 40">
              <a:extLst>
                <a:ext uri="{FF2B5EF4-FFF2-40B4-BE49-F238E27FC236}">
                  <a16:creationId xmlns:a16="http://schemas.microsoft.com/office/drawing/2014/main" id="{F3888564-79EA-9F48-A817-AAB03231D139}"/>
                </a:ext>
              </a:extLst>
            </p:cNvPr>
            <p:cNvSpPr txBox="1">
              <a:spLocks noChangeArrowheads="1"/>
            </p:cNvSpPr>
            <p:nvPr/>
          </p:nvSpPr>
          <p:spPr bwMode="auto">
            <a:xfrm>
              <a:off x="342900"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Austria</a:t>
              </a:r>
            </a:p>
          </p:txBody>
        </p:sp>
        <p:pic>
          <p:nvPicPr>
            <p:cNvPr id="82" name="Picture 4">
              <a:extLst>
                <a:ext uri="{FF2B5EF4-FFF2-40B4-BE49-F238E27FC236}">
                  <a16:creationId xmlns:a16="http://schemas.microsoft.com/office/drawing/2014/main" id="{432473F7-066E-2E1C-5B9A-EB72D6B4D5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502" y="479289"/>
              <a:ext cx="1538972" cy="86695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
              <a:extLst>
                <a:ext uri="{FF2B5EF4-FFF2-40B4-BE49-F238E27FC236}">
                  <a16:creationId xmlns:a16="http://schemas.microsoft.com/office/drawing/2014/main" id="{94D0277A-1A3F-85E4-ACF5-C887E9E290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53914" y="469911"/>
              <a:ext cx="1538972" cy="86695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a:extLst>
                <a:ext uri="{FF2B5EF4-FFF2-40B4-BE49-F238E27FC236}">
                  <a16:creationId xmlns:a16="http://schemas.microsoft.com/office/drawing/2014/main" id="{B5E5B388-C881-3023-8C93-8EE13320B7D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88940" y="466958"/>
              <a:ext cx="1538972" cy="86695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
              <a:extLst>
                <a:ext uri="{FF2B5EF4-FFF2-40B4-BE49-F238E27FC236}">
                  <a16:creationId xmlns:a16="http://schemas.microsoft.com/office/drawing/2014/main" id="{B77166AC-F088-6DBE-A6DA-6647C6EB46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23967" y="457200"/>
              <a:ext cx="1538972" cy="86695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a:extLst>
                <a:ext uri="{FF2B5EF4-FFF2-40B4-BE49-F238E27FC236}">
                  <a16:creationId xmlns:a16="http://schemas.microsoft.com/office/drawing/2014/main" id="{2F4A55C2-C5C4-5124-92C5-BE71139BB05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22472" y="1786675"/>
              <a:ext cx="1538972" cy="86695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9">
              <a:extLst>
                <a:ext uri="{FF2B5EF4-FFF2-40B4-BE49-F238E27FC236}">
                  <a16:creationId xmlns:a16="http://schemas.microsoft.com/office/drawing/2014/main" id="{95E0A27A-6A68-B0B5-15AD-BA1201E9F96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9490" y="1786675"/>
              <a:ext cx="1538972" cy="86695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a:extLst>
                <a:ext uri="{FF2B5EF4-FFF2-40B4-BE49-F238E27FC236}">
                  <a16:creationId xmlns:a16="http://schemas.microsoft.com/office/drawing/2014/main" id="{9B2EC164-72F3-69A3-ADB2-6F575F68A3F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00823" y="1786675"/>
              <a:ext cx="1538972" cy="86695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1">
              <a:extLst>
                <a:ext uri="{FF2B5EF4-FFF2-40B4-BE49-F238E27FC236}">
                  <a16:creationId xmlns:a16="http://schemas.microsoft.com/office/drawing/2014/main" id="{27A36949-7C64-4BFF-84AE-7634B531D05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936236" y="1786675"/>
              <a:ext cx="1538971" cy="86695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a:extLst>
                <a:ext uri="{FF2B5EF4-FFF2-40B4-BE49-F238E27FC236}">
                  <a16:creationId xmlns:a16="http://schemas.microsoft.com/office/drawing/2014/main" id="{FF1900B5-B337-1CB1-3F32-D081BE1253A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17569" y="1786675"/>
              <a:ext cx="1538972" cy="86695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3">
              <a:extLst>
                <a:ext uri="{FF2B5EF4-FFF2-40B4-BE49-F238E27FC236}">
                  <a16:creationId xmlns:a16="http://schemas.microsoft.com/office/drawing/2014/main" id="{16F6361D-F05A-E64A-873B-8880A57D002B}"/>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519621" y="479288"/>
              <a:ext cx="1538972" cy="86695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4">
              <a:extLst>
                <a:ext uri="{FF2B5EF4-FFF2-40B4-BE49-F238E27FC236}">
                  <a16:creationId xmlns:a16="http://schemas.microsoft.com/office/drawing/2014/main" id="{32B170B5-F41E-0C36-225A-4612EAFC001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852875" y="479286"/>
              <a:ext cx="1538972" cy="86695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5">
              <a:extLst>
                <a:ext uri="{FF2B5EF4-FFF2-40B4-BE49-F238E27FC236}">
                  <a16:creationId xmlns:a16="http://schemas.microsoft.com/office/drawing/2014/main" id="{B1D83BA4-D4DE-A6CC-AB65-95635C157895}"/>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2791575" y="1786675"/>
              <a:ext cx="1538972" cy="86695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6">
              <a:extLst>
                <a:ext uri="{FF2B5EF4-FFF2-40B4-BE49-F238E27FC236}">
                  <a16:creationId xmlns:a16="http://schemas.microsoft.com/office/drawing/2014/main" id="{9772AA4C-B7B3-920E-FAC4-38851E722F96}"/>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934549" y="1786675"/>
              <a:ext cx="1538972" cy="86695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7">
              <a:extLst>
                <a:ext uri="{FF2B5EF4-FFF2-40B4-BE49-F238E27FC236}">
                  <a16:creationId xmlns:a16="http://schemas.microsoft.com/office/drawing/2014/main" id="{C08313BA-0A30-2060-1338-BCD5E670F11A}"/>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0971296" y="479287"/>
              <a:ext cx="1538972" cy="86695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a:extLst>
                <a:ext uri="{FF2B5EF4-FFF2-40B4-BE49-F238E27FC236}">
                  <a16:creationId xmlns:a16="http://schemas.microsoft.com/office/drawing/2014/main" id="{E66DDF21-0003-1809-96AB-A48EDBE1358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231935" y="1786675"/>
              <a:ext cx="1538972" cy="866956"/>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40">
              <a:extLst>
                <a:ext uri="{FF2B5EF4-FFF2-40B4-BE49-F238E27FC236}">
                  <a16:creationId xmlns:a16="http://schemas.microsoft.com/office/drawing/2014/main" id="{89D2FB06-BA18-B206-855A-7A5A44409BB7}"/>
                </a:ext>
              </a:extLst>
            </p:cNvPr>
            <p:cNvSpPr txBox="1">
              <a:spLocks noChangeArrowheads="1"/>
            </p:cNvSpPr>
            <p:nvPr/>
          </p:nvSpPr>
          <p:spPr bwMode="auto">
            <a:xfrm>
              <a:off x="2110891"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Canada</a:t>
              </a:r>
            </a:p>
          </p:txBody>
        </p:sp>
        <p:sp>
          <p:nvSpPr>
            <p:cNvPr id="98" name="TextBox 40">
              <a:extLst>
                <a:ext uri="{FF2B5EF4-FFF2-40B4-BE49-F238E27FC236}">
                  <a16:creationId xmlns:a16="http://schemas.microsoft.com/office/drawing/2014/main" id="{11212CAE-1760-E769-B5F5-E01487A7D4A0}"/>
                </a:ext>
              </a:extLst>
            </p:cNvPr>
            <p:cNvSpPr txBox="1">
              <a:spLocks noChangeArrowheads="1"/>
            </p:cNvSpPr>
            <p:nvPr/>
          </p:nvSpPr>
          <p:spPr bwMode="auto">
            <a:xfrm>
              <a:off x="3979335"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Chile</a:t>
              </a:r>
            </a:p>
          </p:txBody>
        </p:sp>
        <p:sp>
          <p:nvSpPr>
            <p:cNvPr id="99" name="TextBox 40">
              <a:extLst>
                <a:ext uri="{FF2B5EF4-FFF2-40B4-BE49-F238E27FC236}">
                  <a16:creationId xmlns:a16="http://schemas.microsoft.com/office/drawing/2014/main" id="{C9DA5B08-D3D1-0D2B-1FBD-CAAD13177ABD}"/>
                </a:ext>
              </a:extLst>
            </p:cNvPr>
            <p:cNvSpPr txBox="1">
              <a:spLocks noChangeArrowheads="1"/>
            </p:cNvSpPr>
            <p:nvPr/>
          </p:nvSpPr>
          <p:spPr bwMode="auto">
            <a:xfrm>
              <a:off x="5638042"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Denmark</a:t>
              </a:r>
            </a:p>
          </p:txBody>
        </p:sp>
        <p:sp>
          <p:nvSpPr>
            <p:cNvPr id="100" name="TextBox 40">
              <a:extLst>
                <a:ext uri="{FF2B5EF4-FFF2-40B4-BE49-F238E27FC236}">
                  <a16:creationId xmlns:a16="http://schemas.microsoft.com/office/drawing/2014/main" id="{E092198A-F6F7-7A89-BF24-676D7F2CCD99}"/>
                </a:ext>
              </a:extLst>
            </p:cNvPr>
            <p:cNvSpPr txBox="1">
              <a:spLocks noChangeArrowheads="1"/>
            </p:cNvSpPr>
            <p:nvPr/>
          </p:nvSpPr>
          <p:spPr bwMode="auto">
            <a:xfrm>
              <a:off x="7279996"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Finland</a:t>
              </a:r>
            </a:p>
          </p:txBody>
        </p:sp>
        <p:sp>
          <p:nvSpPr>
            <p:cNvPr id="101" name="TextBox 40">
              <a:extLst>
                <a:ext uri="{FF2B5EF4-FFF2-40B4-BE49-F238E27FC236}">
                  <a16:creationId xmlns:a16="http://schemas.microsoft.com/office/drawing/2014/main" id="{2042C509-8B0B-49D4-37D9-D48EBB44E5EB}"/>
                </a:ext>
              </a:extLst>
            </p:cNvPr>
            <p:cNvSpPr txBox="1">
              <a:spLocks noChangeArrowheads="1"/>
            </p:cNvSpPr>
            <p:nvPr/>
          </p:nvSpPr>
          <p:spPr bwMode="auto">
            <a:xfrm>
              <a:off x="407544" y="2682205"/>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Luxembourg</a:t>
              </a:r>
            </a:p>
          </p:txBody>
        </p:sp>
        <p:sp>
          <p:nvSpPr>
            <p:cNvPr id="102" name="TextBox 40">
              <a:extLst>
                <a:ext uri="{FF2B5EF4-FFF2-40B4-BE49-F238E27FC236}">
                  <a16:creationId xmlns:a16="http://schemas.microsoft.com/office/drawing/2014/main" id="{E7A61D31-E627-6421-70BC-B3713D51A9CA}"/>
                </a:ext>
              </a:extLst>
            </p:cNvPr>
            <p:cNvSpPr txBox="1">
              <a:spLocks noChangeArrowheads="1"/>
            </p:cNvSpPr>
            <p:nvPr/>
          </p:nvSpPr>
          <p:spPr bwMode="auto">
            <a:xfrm>
              <a:off x="2132149" y="2682205"/>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Netherlands</a:t>
              </a:r>
            </a:p>
          </p:txBody>
        </p:sp>
        <p:sp>
          <p:nvSpPr>
            <p:cNvPr id="103" name="TextBox 40">
              <a:extLst>
                <a:ext uri="{FF2B5EF4-FFF2-40B4-BE49-F238E27FC236}">
                  <a16:creationId xmlns:a16="http://schemas.microsoft.com/office/drawing/2014/main" id="{47CDB0EF-AAB5-0CA5-9A1C-9BB5B3886D76}"/>
                </a:ext>
              </a:extLst>
            </p:cNvPr>
            <p:cNvSpPr txBox="1">
              <a:spLocks noChangeArrowheads="1"/>
            </p:cNvSpPr>
            <p:nvPr/>
          </p:nvSpPr>
          <p:spPr bwMode="auto">
            <a:xfrm>
              <a:off x="5489837" y="2682205"/>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Norway</a:t>
              </a:r>
            </a:p>
          </p:txBody>
        </p:sp>
        <p:sp>
          <p:nvSpPr>
            <p:cNvPr id="104" name="TextBox 40">
              <a:extLst>
                <a:ext uri="{FF2B5EF4-FFF2-40B4-BE49-F238E27FC236}">
                  <a16:creationId xmlns:a16="http://schemas.microsoft.com/office/drawing/2014/main" id="{0ADC084D-F2C6-0BF4-E61A-B02D3FC8AA84}"/>
                </a:ext>
              </a:extLst>
            </p:cNvPr>
            <p:cNvSpPr txBox="1">
              <a:spLocks noChangeArrowheads="1"/>
            </p:cNvSpPr>
            <p:nvPr/>
          </p:nvSpPr>
          <p:spPr bwMode="auto">
            <a:xfrm>
              <a:off x="7262938" y="2682205"/>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Scotland</a:t>
              </a:r>
            </a:p>
          </p:txBody>
        </p:sp>
        <p:sp>
          <p:nvSpPr>
            <p:cNvPr id="105" name="TextBox 40">
              <a:extLst>
                <a:ext uri="{FF2B5EF4-FFF2-40B4-BE49-F238E27FC236}">
                  <a16:creationId xmlns:a16="http://schemas.microsoft.com/office/drawing/2014/main" id="{506FA7FA-3F57-DE3B-2B1E-E1FD4D62E60F}"/>
                </a:ext>
              </a:extLst>
            </p:cNvPr>
            <p:cNvSpPr txBox="1">
              <a:spLocks noChangeArrowheads="1"/>
            </p:cNvSpPr>
            <p:nvPr/>
          </p:nvSpPr>
          <p:spPr bwMode="auto">
            <a:xfrm>
              <a:off x="10705212" y="2682205"/>
              <a:ext cx="2071148"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United Kingdom</a:t>
              </a:r>
            </a:p>
          </p:txBody>
        </p:sp>
        <p:sp>
          <p:nvSpPr>
            <p:cNvPr id="106" name="TextBox 304">
              <a:extLst>
                <a:ext uri="{FF2B5EF4-FFF2-40B4-BE49-F238E27FC236}">
                  <a16:creationId xmlns:a16="http://schemas.microsoft.com/office/drawing/2014/main" id="{2FD9B9FE-F413-8B0E-BCFC-EBDF65EA4A09}"/>
                </a:ext>
              </a:extLst>
            </p:cNvPr>
            <p:cNvSpPr txBox="1">
              <a:spLocks noChangeArrowheads="1"/>
            </p:cNvSpPr>
            <p:nvPr/>
          </p:nvSpPr>
          <p:spPr bwMode="auto">
            <a:xfrm>
              <a:off x="10842500"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Uruguay</a:t>
              </a:r>
            </a:p>
          </p:txBody>
        </p:sp>
        <p:sp>
          <p:nvSpPr>
            <p:cNvPr id="107" name="TextBox 40">
              <a:extLst>
                <a:ext uri="{FF2B5EF4-FFF2-40B4-BE49-F238E27FC236}">
                  <a16:creationId xmlns:a16="http://schemas.microsoft.com/office/drawing/2014/main" id="{659AA3BE-A184-BC37-0D22-D81EA0143511}"/>
                </a:ext>
              </a:extLst>
            </p:cNvPr>
            <p:cNvSpPr txBox="1">
              <a:spLocks noChangeArrowheads="1"/>
            </p:cNvSpPr>
            <p:nvPr/>
          </p:nvSpPr>
          <p:spPr bwMode="auto">
            <a:xfrm>
              <a:off x="3815776" y="2682205"/>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New Zealand</a:t>
              </a:r>
            </a:p>
          </p:txBody>
        </p:sp>
        <p:sp>
          <p:nvSpPr>
            <p:cNvPr id="108" name="TextBox 40">
              <a:extLst>
                <a:ext uri="{FF2B5EF4-FFF2-40B4-BE49-F238E27FC236}">
                  <a16:creationId xmlns:a16="http://schemas.microsoft.com/office/drawing/2014/main" id="{AF15F5EF-2399-6970-2C7D-29B2015B0E32}"/>
                </a:ext>
              </a:extLst>
            </p:cNvPr>
            <p:cNvSpPr txBox="1">
              <a:spLocks noChangeArrowheads="1"/>
            </p:cNvSpPr>
            <p:nvPr/>
          </p:nvSpPr>
          <p:spPr bwMode="auto">
            <a:xfrm>
              <a:off x="12627153" y="2682205"/>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Turkey</a:t>
              </a:r>
            </a:p>
          </p:txBody>
        </p:sp>
        <p:sp>
          <p:nvSpPr>
            <p:cNvPr id="109" name="TextBox 40">
              <a:extLst>
                <a:ext uri="{FF2B5EF4-FFF2-40B4-BE49-F238E27FC236}">
                  <a16:creationId xmlns:a16="http://schemas.microsoft.com/office/drawing/2014/main" id="{4E628A88-ECDF-81BA-1117-B00FFDE96E94}"/>
                </a:ext>
              </a:extLst>
            </p:cNvPr>
            <p:cNvSpPr txBox="1">
              <a:spLocks noChangeArrowheads="1"/>
            </p:cNvSpPr>
            <p:nvPr/>
          </p:nvSpPr>
          <p:spPr bwMode="auto">
            <a:xfrm>
              <a:off x="12757548"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Switzerland</a:t>
              </a:r>
            </a:p>
          </p:txBody>
        </p:sp>
        <p:sp>
          <p:nvSpPr>
            <p:cNvPr id="110" name="TextBox 40">
              <a:extLst>
                <a:ext uri="{FF2B5EF4-FFF2-40B4-BE49-F238E27FC236}">
                  <a16:creationId xmlns:a16="http://schemas.microsoft.com/office/drawing/2014/main" id="{19DAE836-56EB-0495-DBDC-DFB9F9725838}"/>
                </a:ext>
              </a:extLst>
            </p:cNvPr>
            <p:cNvSpPr txBox="1">
              <a:spLocks noChangeArrowheads="1"/>
            </p:cNvSpPr>
            <p:nvPr/>
          </p:nvSpPr>
          <p:spPr bwMode="auto">
            <a:xfrm>
              <a:off x="9123738" y="2682205"/>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Wales</a:t>
              </a:r>
            </a:p>
          </p:txBody>
        </p:sp>
        <p:pic>
          <p:nvPicPr>
            <p:cNvPr id="111" name="Picture 2" descr="Flags, Symbols &amp; Currency of Portugal - World Atlas">
              <a:extLst>
                <a:ext uri="{FF2B5EF4-FFF2-40B4-BE49-F238E27FC236}">
                  <a16:creationId xmlns:a16="http://schemas.microsoft.com/office/drawing/2014/main" id="{9915C5AC-4B1A-37E0-650A-8E00FBC73959}"/>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9355651" y="470337"/>
              <a:ext cx="1308664" cy="872442"/>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40">
              <a:extLst>
                <a:ext uri="{FF2B5EF4-FFF2-40B4-BE49-F238E27FC236}">
                  <a16:creationId xmlns:a16="http://schemas.microsoft.com/office/drawing/2014/main" id="{9DD47380-52CD-8A81-9909-11A54B13CADB}"/>
                </a:ext>
              </a:extLst>
            </p:cNvPr>
            <p:cNvSpPr txBox="1">
              <a:spLocks noChangeArrowheads="1"/>
            </p:cNvSpPr>
            <p:nvPr/>
          </p:nvSpPr>
          <p:spPr bwMode="auto">
            <a:xfrm>
              <a:off x="9123083" y="1274121"/>
              <a:ext cx="1703395" cy="32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70"/>
              <a:r>
                <a:rPr lang="en-GB" altLang="en-US" sz="1200">
                  <a:solidFill>
                    <a:prstClr val="black">
                      <a:lumMod val="50000"/>
                      <a:lumOff val="50000"/>
                    </a:prstClr>
                  </a:solidFill>
                  <a:latin typeface="Calibri"/>
                  <a:cs typeface="Rubik" pitchFamily="2" charset="-79"/>
                  <a:sym typeface="Rubik" pitchFamily="2" charset="-79"/>
                </a:rPr>
                <a:t>Portugal</a:t>
              </a:r>
            </a:p>
          </p:txBody>
        </p:sp>
      </p:grpSp>
      <p:sp>
        <p:nvSpPr>
          <p:cNvPr id="42" name="TextBox 41">
            <a:extLst>
              <a:ext uri="{FF2B5EF4-FFF2-40B4-BE49-F238E27FC236}">
                <a16:creationId xmlns:a16="http://schemas.microsoft.com/office/drawing/2014/main" id="{FAA21657-7B6E-5255-1B2D-54C25B780D4D}"/>
              </a:ext>
            </a:extLst>
          </p:cNvPr>
          <p:cNvSpPr txBox="1"/>
          <p:nvPr/>
        </p:nvSpPr>
        <p:spPr>
          <a:xfrm>
            <a:off x="239505" y="1890030"/>
            <a:ext cx="2252867" cy="1077026"/>
          </a:xfrm>
          <a:prstGeom prst="rect">
            <a:avLst/>
          </a:prstGeom>
          <a:noFill/>
        </p:spPr>
        <p:txBody>
          <a:bodyPr wrap="square" rtlCol="0">
            <a:spAutoFit/>
          </a:bodyPr>
          <a:lstStyle/>
          <a:p>
            <a:pPr algn="r" defTabSz="609585"/>
            <a:r>
              <a:rPr lang="en-US" sz="2133">
                <a:solidFill>
                  <a:srgbClr val="063D7C"/>
                </a:solidFill>
                <a:latin typeface="Arial" panose="020B0604020202020204" pitchFamily="34" charset="0"/>
                <a:cs typeface="Arial" panose="020B0604020202020204" pitchFamily="34" charset="0"/>
              </a:rPr>
              <a:t>Share of new MHDVs that are zero emissions</a:t>
            </a:r>
          </a:p>
        </p:txBody>
      </p:sp>
      <p:sp>
        <p:nvSpPr>
          <p:cNvPr id="43" name="Rectangle: Rounded Corners 42">
            <a:extLst>
              <a:ext uri="{FF2B5EF4-FFF2-40B4-BE49-F238E27FC236}">
                <a16:creationId xmlns:a16="http://schemas.microsoft.com/office/drawing/2014/main" id="{52B33F7A-843E-518A-BEC3-E35064A66FE6}"/>
              </a:ext>
            </a:extLst>
          </p:cNvPr>
          <p:cNvSpPr/>
          <p:nvPr/>
        </p:nvSpPr>
        <p:spPr>
          <a:xfrm>
            <a:off x="2552255" y="1893385"/>
            <a:ext cx="2345635" cy="492443"/>
          </a:xfrm>
          <a:prstGeom prst="roundRect">
            <a:avLst/>
          </a:prstGeom>
          <a:solidFill>
            <a:schemeClr val="accent3"/>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2133">
                <a:solidFill>
                  <a:prstClr val="white"/>
                </a:solidFill>
                <a:latin typeface="Arial" panose="020B0604020202020204" pitchFamily="34" charset="0"/>
                <a:cs typeface="Arial" panose="020B0604020202020204" pitchFamily="34" charset="0"/>
              </a:rPr>
              <a:t>100% by 2040</a:t>
            </a:r>
          </a:p>
        </p:txBody>
      </p:sp>
      <p:sp>
        <p:nvSpPr>
          <p:cNvPr id="44" name="Rectangle: Rounded Corners 43">
            <a:extLst>
              <a:ext uri="{FF2B5EF4-FFF2-40B4-BE49-F238E27FC236}">
                <a16:creationId xmlns:a16="http://schemas.microsoft.com/office/drawing/2014/main" id="{EE4BBB95-2A3B-DA0C-2DA6-1E8B1A2C4170}"/>
              </a:ext>
            </a:extLst>
          </p:cNvPr>
          <p:cNvSpPr/>
          <p:nvPr/>
        </p:nvSpPr>
        <p:spPr>
          <a:xfrm>
            <a:off x="2552255" y="2609627"/>
            <a:ext cx="2345635" cy="492443"/>
          </a:xfrm>
          <a:prstGeom prst="roundRect">
            <a:avLst/>
          </a:prstGeom>
          <a:solidFill>
            <a:schemeClr val="accent3"/>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2133">
                <a:solidFill>
                  <a:prstClr val="white"/>
                </a:solidFill>
                <a:latin typeface="Arial" panose="020B0604020202020204" pitchFamily="34" charset="0"/>
                <a:cs typeface="Arial" panose="020B0604020202020204" pitchFamily="34" charset="0"/>
              </a:rPr>
              <a:t>30% by 2030</a:t>
            </a:r>
          </a:p>
        </p:txBody>
      </p:sp>
    </p:spTree>
    <p:extLst>
      <p:ext uri="{BB962C8B-B14F-4D97-AF65-F5344CB8AC3E}">
        <p14:creationId xmlns:p14="http://schemas.microsoft.com/office/powerpoint/2010/main" val="1022871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AB901-F652-48AE-ACCF-124D5353F032}"/>
              </a:ext>
            </a:extLst>
          </p:cNvPr>
          <p:cNvSpPr>
            <a:spLocks noGrp="1"/>
          </p:cNvSpPr>
          <p:nvPr>
            <p:ph type="title"/>
          </p:nvPr>
        </p:nvSpPr>
        <p:spPr>
          <a:prstGeom prst="rect">
            <a:avLst/>
          </a:prstGeom>
          <a:solidFill>
            <a:schemeClr val="bg1">
              <a:alpha val="80000"/>
            </a:schemeClr>
          </a:solidFill>
        </p:spPr>
        <p:txBody>
          <a:bodyPr vert="horz" lIns="243840" tIns="243840" rIns="243840" bIns="121920" rtlCol="0" anchor="ctr">
            <a:noAutofit/>
          </a:bodyPr>
          <a:lstStyle/>
          <a:p>
            <a:pPr>
              <a:lnSpc>
                <a:spcPct val="90000"/>
              </a:lnSpc>
            </a:pPr>
            <a:r>
              <a:rPr lang="en-US" sz="2400"/>
              <a:t>Global MOU goes beyond (non-binding) targets, and establishes a forum supporting countries to develop action plans to meet the targets, and monitoring progress through robust, consistent, and transparent data reporting</a:t>
            </a:r>
          </a:p>
        </p:txBody>
      </p:sp>
      <p:pic>
        <p:nvPicPr>
          <p:cNvPr id="8" name="Graphic 7" descr="Bullseye with solid fill">
            <a:extLst>
              <a:ext uri="{FF2B5EF4-FFF2-40B4-BE49-F238E27FC236}">
                <a16:creationId xmlns:a16="http://schemas.microsoft.com/office/drawing/2014/main" id="{702ACD89-B3E4-4E35-812E-C3A4B4D95E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7553" y="3065621"/>
            <a:ext cx="1219200" cy="1219200"/>
          </a:xfrm>
          <a:prstGeom prst="rect">
            <a:avLst/>
          </a:prstGeom>
        </p:spPr>
      </p:pic>
      <p:pic>
        <p:nvPicPr>
          <p:cNvPr id="20" name="Graphic 19" descr="Bank">
            <a:extLst>
              <a:ext uri="{FF2B5EF4-FFF2-40B4-BE49-F238E27FC236}">
                <a16:creationId xmlns:a16="http://schemas.microsoft.com/office/drawing/2014/main" id="{DF612062-9E70-4EC0-96D6-F697E19551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3579" y="2769779"/>
            <a:ext cx="975360" cy="975360"/>
          </a:xfrm>
          <a:prstGeom prst="rect">
            <a:avLst/>
          </a:prstGeom>
        </p:spPr>
      </p:pic>
      <p:pic>
        <p:nvPicPr>
          <p:cNvPr id="23" name="Graphic 22" descr="Money">
            <a:extLst>
              <a:ext uri="{FF2B5EF4-FFF2-40B4-BE49-F238E27FC236}">
                <a16:creationId xmlns:a16="http://schemas.microsoft.com/office/drawing/2014/main" id="{3829A028-129E-420E-B025-F61748A498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53353" y="3650649"/>
            <a:ext cx="975360" cy="975360"/>
          </a:xfrm>
          <a:prstGeom prst="rect">
            <a:avLst/>
          </a:prstGeom>
        </p:spPr>
      </p:pic>
      <p:sp>
        <p:nvSpPr>
          <p:cNvPr id="24" name="Rectangle 23">
            <a:extLst>
              <a:ext uri="{FF2B5EF4-FFF2-40B4-BE49-F238E27FC236}">
                <a16:creationId xmlns:a16="http://schemas.microsoft.com/office/drawing/2014/main" id="{E7231A4C-A637-4230-A43D-0F829E21F109}"/>
              </a:ext>
            </a:extLst>
          </p:cNvPr>
          <p:cNvSpPr/>
          <p:nvPr/>
        </p:nvSpPr>
        <p:spPr>
          <a:xfrm>
            <a:off x="9567387" y="4853135"/>
            <a:ext cx="1752587" cy="748795"/>
          </a:xfrm>
          <a:prstGeom prst="rect">
            <a:avLst/>
          </a:prstGeom>
        </p:spPr>
        <p:txBody>
          <a:bodyPr wrap="square">
            <a:spAutoFit/>
          </a:bodyPr>
          <a:lstStyle/>
          <a:p>
            <a:pPr algn="ctr" defTabSz="609585"/>
            <a:r>
              <a:rPr lang="en-US" sz="2133">
                <a:solidFill>
                  <a:srgbClr val="004788"/>
                </a:solidFill>
                <a:latin typeface="Arial" panose="020B0604020202020204" pitchFamily="34" charset="0"/>
                <a:cs typeface="Arial" panose="020B0604020202020204" pitchFamily="34" charset="0"/>
              </a:rPr>
              <a:t>Non-binding Targets</a:t>
            </a:r>
          </a:p>
        </p:txBody>
      </p:sp>
      <p:sp>
        <p:nvSpPr>
          <p:cNvPr id="25" name="Rectangle 24">
            <a:extLst>
              <a:ext uri="{FF2B5EF4-FFF2-40B4-BE49-F238E27FC236}">
                <a16:creationId xmlns:a16="http://schemas.microsoft.com/office/drawing/2014/main" id="{7578A3B3-8769-45F0-B951-AB1D2E147BB2}"/>
              </a:ext>
            </a:extLst>
          </p:cNvPr>
          <p:cNvSpPr/>
          <p:nvPr/>
        </p:nvSpPr>
        <p:spPr>
          <a:xfrm>
            <a:off x="6337351" y="4853135"/>
            <a:ext cx="3050644" cy="1405256"/>
          </a:xfrm>
          <a:prstGeom prst="rect">
            <a:avLst/>
          </a:prstGeom>
        </p:spPr>
        <p:txBody>
          <a:bodyPr wrap="square">
            <a:spAutoFit/>
          </a:bodyPr>
          <a:lstStyle/>
          <a:p>
            <a:pPr defTabSz="609585"/>
            <a:r>
              <a:rPr lang="en-US" sz="2133">
                <a:solidFill>
                  <a:srgbClr val="004788"/>
                </a:solidFill>
                <a:latin typeface="Arial" panose="020B0604020202020204" pitchFamily="34" charset="0"/>
                <a:cs typeface="Arial" panose="020B0604020202020204" pitchFamily="34" charset="0"/>
              </a:rPr>
              <a:t>Policy ecosystem</a:t>
            </a:r>
          </a:p>
          <a:p>
            <a:pPr marL="380990" indent="-380990" defTabSz="609585">
              <a:buFont typeface="Arial" panose="020B0604020202020204" pitchFamily="34" charset="0"/>
              <a:buChar char="•"/>
            </a:pPr>
            <a:r>
              <a:rPr lang="en-US" sz="2133">
                <a:solidFill>
                  <a:srgbClr val="004788"/>
                </a:solidFill>
                <a:latin typeface="Arial" panose="020B0604020202020204" pitchFamily="34" charset="0"/>
                <a:cs typeface="Arial" panose="020B0604020202020204" pitchFamily="34" charset="0"/>
              </a:rPr>
              <a:t>Regulations</a:t>
            </a:r>
          </a:p>
          <a:p>
            <a:pPr marL="380990" indent="-380990" defTabSz="609585">
              <a:buFont typeface="Arial" panose="020B0604020202020204" pitchFamily="34" charset="0"/>
              <a:buChar char="•"/>
            </a:pPr>
            <a:r>
              <a:rPr lang="en-US" sz="2133">
                <a:solidFill>
                  <a:srgbClr val="004788"/>
                </a:solidFill>
                <a:latin typeface="Arial" panose="020B0604020202020204" pitchFamily="34" charset="0"/>
                <a:cs typeface="Arial" panose="020B0604020202020204" pitchFamily="34" charset="0"/>
              </a:rPr>
              <a:t>Incentives</a:t>
            </a:r>
          </a:p>
          <a:p>
            <a:pPr marL="380990" indent="-380990" defTabSz="609585">
              <a:buFont typeface="Arial" panose="020B0604020202020204" pitchFamily="34" charset="0"/>
              <a:buChar char="•"/>
            </a:pPr>
            <a:r>
              <a:rPr lang="en-US" sz="2133">
                <a:solidFill>
                  <a:srgbClr val="004788"/>
                </a:solidFill>
                <a:latin typeface="Arial" panose="020B0604020202020204" pitchFamily="34" charset="0"/>
                <a:cs typeface="Arial" panose="020B0604020202020204" pitchFamily="34" charset="0"/>
              </a:rPr>
              <a:t>Investments</a:t>
            </a:r>
          </a:p>
        </p:txBody>
      </p:sp>
      <p:pic>
        <p:nvPicPr>
          <p:cNvPr id="10" name="Graphic 9" descr="List with solid fill">
            <a:extLst>
              <a:ext uri="{FF2B5EF4-FFF2-40B4-BE49-F238E27FC236}">
                <a16:creationId xmlns:a16="http://schemas.microsoft.com/office/drawing/2014/main" id="{F52F3465-64B5-4A14-AB06-BFF2C84D75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88" y="1372939"/>
            <a:ext cx="1219200" cy="1219200"/>
          </a:xfrm>
          <a:prstGeom prst="rect">
            <a:avLst/>
          </a:prstGeom>
        </p:spPr>
      </p:pic>
      <p:pic>
        <p:nvPicPr>
          <p:cNvPr id="14" name="Graphic 13" descr="Upward trend with solid fill">
            <a:extLst>
              <a:ext uri="{FF2B5EF4-FFF2-40B4-BE49-F238E27FC236}">
                <a16:creationId xmlns:a16="http://schemas.microsoft.com/office/drawing/2014/main" id="{F641672C-08FD-41A6-8978-C089220B51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3288" y="3041049"/>
            <a:ext cx="1219200" cy="1219200"/>
          </a:xfrm>
          <a:prstGeom prst="rect">
            <a:avLst/>
          </a:prstGeom>
        </p:spPr>
      </p:pic>
      <p:pic>
        <p:nvPicPr>
          <p:cNvPr id="16" name="Graphic 15" descr="Meeting with solid fill">
            <a:extLst>
              <a:ext uri="{FF2B5EF4-FFF2-40B4-BE49-F238E27FC236}">
                <a16:creationId xmlns:a16="http://schemas.microsoft.com/office/drawing/2014/main" id="{A465C951-0EAB-4327-B131-025944DD72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3288" y="4865271"/>
            <a:ext cx="1219200" cy="1219200"/>
          </a:xfrm>
          <a:prstGeom prst="rect">
            <a:avLst/>
          </a:prstGeom>
        </p:spPr>
      </p:pic>
      <p:sp>
        <p:nvSpPr>
          <p:cNvPr id="32" name="Rectangle 31">
            <a:extLst>
              <a:ext uri="{FF2B5EF4-FFF2-40B4-BE49-F238E27FC236}">
                <a16:creationId xmlns:a16="http://schemas.microsoft.com/office/drawing/2014/main" id="{E77DF2EB-2551-48D2-90B9-DD1C2211B4E3}"/>
              </a:ext>
            </a:extLst>
          </p:cNvPr>
          <p:cNvSpPr/>
          <p:nvPr/>
        </p:nvSpPr>
        <p:spPr>
          <a:xfrm>
            <a:off x="1771803" y="1731254"/>
            <a:ext cx="3417971" cy="461665"/>
          </a:xfrm>
          <a:prstGeom prst="rect">
            <a:avLst/>
          </a:prstGeom>
        </p:spPr>
        <p:txBody>
          <a:bodyPr wrap="square">
            <a:spAutoFit/>
          </a:bodyPr>
          <a:lstStyle/>
          <a:p>
            <a:pPr defTabSz="609585"/>
            <a:r>
              <a:rPr lang="en-US" sz="2400">
                <a:solidFill>
                  <a:srgbClr val="004788"/>
                </a:solidFill>
                <a:latin typeface="Arial" panose="020B0604020202020204" pitchFamily="34" charset="0"/>
                <a:cs typeface="Arial" panose="020B0604020202020204" pitchFamily="34" charset="0"/>
              </a:rPr>
              <a:t>Action Plan</a:t>
            </a:r>
          </a:p>
        </p:txBody>
      </p:sp>
      <p:sp>
        <p:nvSpPr>
          <p:cNvPr id="33" name="Rectangle 32">
            <a:extLst>
              <a:ext uri="{FF2B5EF4-FFF2-40B4-BE49-F238E27FC236}">
                <a16:creationId xmlns:a16="http://schemas.microsoft.com/office/drawing/2014/main" id="{D25AE8AE-2B4E-4C7C-8F01-8D535C633C1F}"/>
              </a:ext>
            </a:extLst>
          </p:cNvPr>
          <p:cNvSpPr/>
          <p:nvPr/>
        </p:nvSpPr>
        <p:spPr>
          <a:xfrm>
            <a:off x="1771803" y="3244334"/>
            <a:ext cx="3417971" cy="830997"/>
          </a:xfrm>
          <a:prstGeom prst="rect">
            <a:avLst/>
          </a:prstGeom>
        </p:spPr>
        <p:txBody>
          <a:bodyPr wrap="square">
            <a:spAutoFit/>
          </a:bodyPr>
          <a:lstStyle/>
          <a:p>
            <a:pPr defTabSz="609585"/>
            <a:r>
              <a:rPr lang="en-US" sz="2400">
                <a:solidFill>
                  <a:srgbClr val="004788"/>
                </a:solidFill>
                <a:latin typeface="Arial" panose="020B0604020202020204" pitchFamily="34" charset="0"/>
                <a:cs typeface="Arial" panose="020B0604020202020204" pitchFamily="34" charset="0"/>
              </a:rPr>
              <a:t>Data Reporting and Progress Dashboard</a:t>
            </a:r>
          </a:p>
        </p:txBody>
      </p:sp>
      <p:sp>
        <p:nvSpPr>
          <p:cNvPr id="34" name="Rectangle 33">
            <a:extLst>
              <a:ext uri="{FF2B5EF4-FFF2-40B4-BE49-F238E27FC236}">
                <a16:creationId xmlns:a16="http://schemas.microsoft.com/office/drawing/2014/main" id="{B04010A6-4E1B-47C5-B303-D593434319D1}"/>
              </a:ext>
            </a:extLst>
          </p:cNvPr>
          <p:cNvSpPr/>
          <p:nvPr/>
        </p:nvSpPr>
        <p:spPr>
          <a:xfrm>
            <a:off x="1771803" y="4869508"/>
            <a:ext cx="3417971" cy="1200329"/>
          </a:xfrm>
          <a:prstGeom prst="rect">
            <a:avLst/>
          </a:prstGeom>
        </p:spPr>
        <p:txBody>
          <a:bodyPr wrap="square">
            <a:spAutoFit/>
          </a:bodyPr>
          <a:lstStyle/>
          <a:p>
            <a:pPr defTabSz="609585"/>
            <a:r>
              <a:rPr lang="en-US" sz="2400">
                <a:solidFill>
                  <a:srgbClr val="004788"/>
                </a:solidFill>
                <a:latin typeface="Arial" panose="020B0604020202020204" pitchFamily="34" charset="0"/>
                <a:cs typeface="Arial" panose="020B0604020202020204" pitchFamily="34" charset="0"/>
              </a:rPr>
              <a:t>Forum to report progress and exchange lessons</a:t>
            </a:r>
          </a:p>
        </p:txBody>
      </p:sp>
      <p:sp>
        <p:nvSpPr>
          <p:cNvPr id="26" name="Arrow: Right 25">
            <a:extLst>
              <a:ext uri="{FF2B5EF4-FFF2-40B4-BE49-F238E27FC236}">
                <a16:creationId xmlns:a16="http://schemas.microsoft.com/office/drawing/2014/main" id="{52FF03D7-3065-4A36-94DB-7DEB6E707E1E}"/>
              </a:ext>
            </a:extLst>
          </p:cNvPr>
          <p:cNvSpPr/>
          <p:nvPr/>
        </p:nvSpPr>
        <p:spPr>
          <a:xfrm>
            <a:off x="4881369" y="1485569"/>
            <a:ext cx="775855" cy="975360"/>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36" name="Arrow: Right 35">
            <a:extLst>
              <a:ext uri="{FF2B5EF4-FFF2-40B4-BE49-F238E27FC236}">
                <a16:creationId xmlns:a16="http://schemas.microsoft.com/office/drawing/2014/main" id="{88706E05-4B2E-4A95-90B2-0E8FE619BEA5}"/>
              </a:ext>
            </a:extLst>
          </p:cNvPr>
          <p:cNvSpPr/>
          <p:nvPr/>
        </p:nvSpPr>
        <p:spPr>
          <a:xfrm>
            <a:off x="4881369" y="3187541"/>
            <a:ext cx="775855" cy="975360"/>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37" name="Arrow: Right 36">
            <a:extLst>
              <a:ext uri="{FF2B5EF4-FFF2-40B4-BE49-F238E27FC236}">
                <a16:creationId xmlns:a16="http://schemas.microsoft.com/office/drawing/2014/main" id="{CD70E4A1-A941-4BCA-8B9F-06C05EA45AA7}"/>
              </a:ext>
            </a:extLst>
          </p:cNvPr>
          <p:cNvSpPr/>
          <p:nvPr/>
        </p:nvSpPr>
        <p:spPr>
          <a:xfrm>
            <a:off x="4881369" y="4889513"/>
            <a:ext cx="775855" cy="975360"/>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38" name="Arrow: Right 37">
            <a:extLst>
              <a:ext uri="{FF2B5EF4-FFF2-40B4-BE49-F238E27FC236}">
                <a16:creationId xmlns:a16="http://schemas.microsoft.com/office/drawing/2014/main" id="{9EA71B09-D33A-42D4-83FC-4B1FCFE285DB}"/>
              </a:ext>
            </a:extLst>
          </p:cNvPr>
          <p:cNvSpPr/>
          <p:nvPr/>
        </p:nvSpPr>
        <p:spPr>
          <a:xfrm>
            <a:off x="8593849" y="3188461"/>
            <a:ext cx="775855" cy="975360"/>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Tree>
    <p:extLst>
      <p:ext uri="{BB962C8B-B14F-4D97-AF65-F5344CB8AC3E}">
        <p14:creationId xmlns:p14="http://schemas.microsoft.com/office/powerpoint/2010/main" val="415687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103B9-7B3C-C7AE-F33D-1B5C7CA80904}"/>
              </a:ext>
            </a:extLst>
          </p:cNvPr>
          <p:cNvSpPr>
            <a:spLocks noGrp="1"/>
          </p:cNvSpPr>
          <p:nvPr>
            <p:ph type="title"/>
          </p:nvPr>
        </p:nvSpPr>
        <p:spPr/>
        <p:txBody>
          <a:bodyPr>
            <a:normAutofit fontScale="90000"/>
          </a:bodyPr>
          <a:lstStyle/>
          <a:p>
            <a:r>
              <a:rPr lang="en-US"/>
              <a:t>Context for Infrastructure – Guidance to Policy Makers</a:t>
            </a:r>
          </a:p>
        </p:txBody>
      </p:sp>
      <p:pic>
        <p:nvPicPr>
          <p:cNvPr id="4" name="Picture 3">
            <a:extLst>
              <a:ext uri="{FF2B5EF4-FFF2-40B4-BE49-F238E27FC236}">
                <a16:creationId xmlns:a16="http://schemas.microsoft.com/office/drawing/2014/main" id="{A48208EB-BEC9-4BA9-DB06-25D19C86FA5C}"/>
              </a:ext>
            </a:extLst>
          </p:cNvPr>
          <p:cNvPicPr>
            <a:picLocks noChangeAspect="1"/>
          </p:cNvPicPr>
          <p:nvPr/>
        </p:nvPicPr>
        <p:blipFill rotWithShape="1">
          <a:blip r:embed="rId2"/>
          <a:srcRect l="68065" t="14994" r="16344" b="12366"/>
          <a:stretch/>
        </p:blipFill>
        <p:spPr>
          <a:xfrm>
            <a:off x="9358296" y="2005781"/>
            <a:ext cx="2461171" cy="3224980"/>
          </a:xfrm>
          <a:prstGeom prst="rect">
            <a:avLst/>
          </a:prstGeom>
          <a:ln>
            <a:solidFill>
              <a:srgbClr val="063D7C"/>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C49E638-A1AA-1A5C-447D-1232B06D1054}"/>
              </a:ext>
            </a:extLst>
          </p:cNvPr>
          <p:cNvPicPr>
            <a:picLocks noChangeAspect="1"/>
          </p:cNvPicPr>
          <p:nvPr/>
        </p:nvPicPr>
        <p:blipFill>
          <a:blip r:embed="rId3"/>
          <a:stretch>
            <a:fillRect/>
          </a:stretch>
        </p:blipFill>
        <p:spPr>
          <a:xfrm>
            <a:off x="372534" y="1348188"/>
            <a:ext cx="8617149" cy="4854328"/>
          </a:xfrm>
          <a:prstGeom prst="rect">
            <a:avLst/>
          </a:prstGeom>
        </p:spPr>
      </p:pic>
      <p:sp>
        <p:nvSpPr>
          <p:cNvPr id="6" name="TextBox 5">
            <a:extLst>
              <a:ext uri="{FF2B5EF4-FFF2-40B4-BE49-F238E27FC236}">
                <a16:creationId xmlns:a16="http://schemas.microsoft.com/office/drawing/2014/main" id="{06200580-AC60-3EA3-B426-D8851C59874D}"/>
              </a:ext>
            </a:extLst>
          </p:cNvPr>
          <p:cNvSpPr txBox="1"/>
          <p:nvPr/>
        </p:nvSpPr>
        <p:spPr>
          <a:xfrm>
            <a:off x="372533" y="6328506"/>
            <a:ext cx="4525278" cy="297454"/>
          </a:xfrm>
          <a:prstGeom prst="rect">
            <a:avLst/>
          </a:prstGeom>
          <a:noFill/>
        </p:spPr>
        <p:txBody>
          <a:bodyPr wrap="none" rtlCol="0">
            <a:spAutoFit/>
          </a:bodyPr>
          <a:lstStyle/>
          <a:p>
            <a:pPr defTabSz="609585"/>
            <a:r>
              <a:rPr lang="en-US" sz="1333">
                <a:solidFill>
                  <a:prstClr val="black"/>
                </a:solidFill>
                <a:latin typeface="Calibri"/>
              </a:rPr>
              <a:t>https://globaldrivetozero.org/publication/tdd2_infrastructure/</a:t>
            </a:r>
          </a:p>
        </p:txBody>
      </p:sp>
    </p:spTree>
    <p:extLst>
      <p:ext uri="{BB962C8B-B14F-4D97-AF65-F5344CB8AC3E}">
        <p14:creationId xmlns:p14="http://schemas.microsoft.com/office/powerpoint/2010/main" val="1690070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4D09-65F0-3F71-1F6E-1EEC145614DF}"/>
              </a:ext>
            </a:extLst>
          </p:cNvPr>
          <p:cNvSpPr>
            <a:spLocks noGrp="1"/>
          </p:cNvSpPr>
          <p:nvPr>
            <p:ph type="title"/>
          </p:nvPr>
        </p:nvSpPr>
        <p:spPr/>
        <p:txBody>
          <a:bodyPr/>
          <a:lstStyle/>
          <a:p>
            <a:r>
              <a:rPr lang="en-US"/>
              <a:t>Core Guidance to Global Policy Makers</a:t>
            </a:r>
          </a:p>
        </p:txBody>
      </p:sp>
      <p:sp>
        <p:nvSpPr>
          <p:cNvPr id="3" name="Content Placeholder 2">
            <a:extLst>
              <a:ext uri="{FF2B5EF4-FFF2-40B4-BE49-F238E27FC236}">
                <a16:creationId xmlns:a16="http://schemas.microsoft.com/office/drawing/2014/main" id="{C32D1989-D884-4229-CBD3-5F9FCC716A0F}"/>
              </a:ext>
            </a:extLst>
          </p:cNvPr>
          <p:cNvSpPr>
            <a:spLocks noGrp="1"/>
          </p:cNvSpPr>
          <p:nvPr>
            <p:ph sz="half" idx="2"/>
          </p:nvPr>
        </p:nvSpPr>
        <p:spPr/>
        <p:txBody>
          <a:bodyPr>
            <a:normAutofit lnSpcReduction="10000"/>
          </a:bodyPr>
          <a:lstStyle/>
          <a:p>
            <a:r>
              <a:rPr lang="en-US" b="1"/>
              <a:t>Zero-Emission MHDVs are ready for greatly expanded deployments </a:t>
            </a:r>
            <a:r>
              <a:rPr lang="en-US"/>
              <a:t>in all regional applications and emerging longer range routes. </a:t>
            </a:r>
          </a:p>
          <a:p>
            <a:r>
              <a:rPr lang="en-US" b="1"/>
              <a:t>Infrastructure is a critical enabling capability</a:t>
            </a:r>
            <a:r>
              <a:rPr lang="en-US"/>
              <a:t> and potential limiter that must keep pace with and anticipate the rapid growth of ZE-MHDVs or risk slowing the market. </a:t>
            </a:r>
          </a:p>
          <a:p>
            <a:r>
              <a:rPr lang="en-US" b="1"/>
              <a:t>Do not delay policy adoption and vehicle implementation because of either/or technology choices</a:t>
            </a:r>
            <a:r>
              <a:rPr lang="en-US"/>
              <a:t>; battery electric and fuel cell electric systems are complementary.</a:t>
            </a:r>
          </a:p>
        </p:txBody>
      </p:sp>
    </p:spTree>
    <p:extLst>
      <p:ext uri="{BB962C8B-B14F-4D97-AF65-F5344CB8AC3E}">
        <p14:creationId xmlns:p14="http://schemas.microsoft.com/office/powerpoint/2010/main" val="1521759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7363-4833-7E8C-CB29-2235BBDCDA19}"/>
              </a:ext>
            </a:extLst>
          </p:cNvPr>
          <p:cNvSpPr>
            <a:spLocks noGrp="1"/>
          </p:cNvSpPr>
          <p:nvPr>
            <p:ph type="title"/>
          </p:nvPr>
        </p:nvSpPr>
        <p:spPr/>
        <p:txBody>
          <a:bodyPr>
            <a:normAutofit fontScale="90000"/>
          </a:bodyPr>
          <a:lstStyle/>
          <a:p>
            <a:r>
              <a:rPr lang="en-US"/>
              <a:t>Infrastructure Guidance – Key Actions for Government</a:t>
            </a:r>
          </a:p>
        </p:txBody>
      </p:sp>
      <p:sp>
        <p:nvSpPr>
          <p:cNvPr id="3" name="Content Placeholder 2">
            <a:extLst>
              <a:ext uri="{FF2B5EF4-FFF2-40B4-BE49-F238E27FC236}">
                <a16:creationId xmlns:a16="http://schemas.microsoft.com/office/drawing/2014/main" id="{AB8340D3-D233-9954-BD6C-08DDF3ED8FBD}"/>
              </a:ext>
            </a:extLst>
          </p:cNvPr>
          <p:cNvSpPr>
            <a:spLocks noGrp="1"/>
          </p:cNvSpPr>
          <p:nvPr>
            <p:ph sz="half" idx="2"/>
          </p:nvPr>
        </p:nvSpPr>
        <p:spPr>
          <a:xfrm>
            <a:off x="372534" y="1670533"/>
            <a:ext cx="11446933" cy="4681072"/>
          </a:xfrm>
        </p:spPr>
        <p:txBody>
          <a:bodyPr>
            <a:normAutofit fontScale="55000" lnSpcReduction="20000"/>
          </a:bodyPr>
          <a:lstStyle/>
          <a:p>
            <a:pPr algn="l">
              <a:buFont typeface="Arial" panose="020B0604020202020204" pitchFamily="34" charset="0"/>
              <a:buChar char="•"/>
            </a:pPr>
            <a:r>
              <a:rPr lang="en-US" b="1" i="0">
                <a:solidFill>
                  <a:srgbClr val="66665D"/>
                </a:solidFill>
                <a:effectLst/>
                <a:latin typeface="Montserrat" panose="00000500000000000000" pitchFamily="2" charset="0"/>
              </a:rPr>
              <a:t>Utility investment regulatory framework</a:t>
            </a:r>
            <a:r>
              <a:rPr lang="en-US" b="0" i="0">
                <a:solidFill>
                  <a:srgbClr val="66665D"/>
                </a:solidFill>
                <a:effectLst/>
                <a:latin typeface="Montserrat" panose="00000500000000000000" pitchFamily="2" charset="0"/>
              </a:rPr>
              <a:t> - Plan for, invest in and take an active role in installing ZE-MHDV infrastructure at the pace required to meet rapid market growth.  </a:t>
            </a:r>
          </a:p>
          <a:p>
            <a:pPr marL="0" indent="0">
              <a:buNone/>
            </a:pPr>
            <a:endParaRPr lang="en-US" b="0" i="0">
              <a:solidFill>
                <a:srgbClr val="66665D"/>
              </a:solidFill>
              <a:effectLst/>
              <a:latin typeface="Montserrat" panose="00000500000000000000" pitchFamily="2" charset="0"/>
            </a:endParaRPr>
          </a:p>
          <a:p>
            <a:pPr algn="l">
              <a:buFont typeface="Arial" panose="020B0604020202020204" pitchFamily="34" charset="0"/>
              <a:buChar char="•"/>
            </a:pPr>
            <a:r>
              <a:rPr lang="en-US" b="1" i="0">
                <a:solidFill>
                  <a:srgbClr val="66665D"/>
                </a:solidFill>
                <a:effectLst/>
                <a:latin typeface="Montserrat" panose="00000500000000000000" pitchFamily="2" charset="0"/>
              </a:rPr>
              <a:t>Utility rate structure</a:t>
            </a:r>
            <a:r>
              <a:rPr lang="en-US" b="0" i="0">
                <a:solidFill>
                  <a:srgbClr val="66665D"/>
                </a:solidFill>
                <a:effectLst/>
                <a:latin typeface="Montserrat" panose="00000500000000000000" pitchFamily="2" charset="0"/>
              </a:rPr>
              <a:t> – Encourage and require utilities and power providers to design competitive and conducive rate structures to users of zero emission commercial vehicles. Addressing electrical rate cost, time of day considerations, demand charges and other utility rate design structures and refining them for commercial vehicle success is critical.</a:t>
            </a:r>
          </a:p>
          <a:p>
            <a:pPr algn="l">
              <a:buFont typeface="Arial" panose="020B0604020202020204" pitchFamily="34" charset="0"/>
              <a:buChar char="•"/>
            </a:pPr>
            <a:endParaRPr lang="en-US" b="1">
              <a:solidFill>
                <a:srgbClr val="66665D"/>
              </a:solidFill>
              <a:latin typeface="Montserrat" panose="00000500000000000000" pitchFamily="2" charset="0"/>
            </a:endParaRPr>
          </a:p>
          <a:p>
            <a:pPr algn="l">
              <a:buFont typeface="Arial" panose="020B0604020202020204" pitchFamily="34" charset="0"/>
              <a:buChar char="•"/>
            </a:pPr>
            <a:r>
              <a:rPr lang="en-US" b="1" i="0" err="1">
                <a:solidFill>
                  <a:srgbClr val="66665D"/>
                </a:solidFill>
                <a:effectLst/>
                <a:latin typeface="Montserrat" panose="00000500000000000000" pitchFamily="2" charset="0"/>
              </a:rPr>
              <a:t>Roadmapping</a:t>
            </a:r>
            <a:r>
              <a:rPr lang="en-US" b="1" i="0">
                <a:solidFill>
                  <a:srgbClr val="66665D"/>
                </a:solidFill>
                <a:effectLst/>
                <a:latin typeface="Montserrat" panose="00000500000000000000" pitchFamily="2" charset="0"/>
              </a:rPr>
              <a:t> and anticipating demand</a:t>
            </a:r>
            <a:r>
              <a:rPr lang="en-US" b="0" i="0">
                <a:solidFill>
                  <a:srgbClr val="66665D"/>
                </a:solidFill>
                <a:effectLst/>
                <a:latin typeface="Montserrat" panose="00000500000000000000" pitchFamily="2" charset="0"/>
              </a:rPr>
              <a:t> – Establish strong ZE-MHDV market demand roadmaps to assist utilities, transport ministries, municipalities and industry in preparing for and anticipating demand for charging and refueling assets needed to accommodate the rapid growth of ZECVs. An overlay of utility distribution grid capacity showing stronger and weaker zones for energy delivery, will highlight areas that can accommodate immediate demand and those needing capacity expansion investments.</a:t>
            </a:r>
          </a:p>
          <a:p>
            <a:pPr algn="l">
              <a:buFont typeface="Arial" panose="020B0604020202020204" pitchFamily="34" charset="0"/>
              <a:buChar char="•"/>
            </a:pPr>
            <a:endParaRPr lang="en-US" b="1" i="0">
              <a:solidFill>
                <a:srgbClr val="66665D"/>
              </a:solidFill>
              <a:effectLst/>
              <a:latin typeface="Montserrat" panose="00000500000000000000" pitchFamily="2" charset="0"/>
            </a:endParaRPr>
          </a:p>
          <a:p>
            <a:pPr algn="l">
              <a:buFont typeface="Arial" panose="020B0604020202020204" pitchFamily="34" charset="0"/>
              <a:buChar char="•"/>
            </a:pPr>
            <a:r>
              <a:rPr lang="en-US" b="1" i="0">
                <a:solidFill>
                  <a:srgbClr val="66665D"/>
                </a:solidFill>
                <a:effectLst/>
                <a:latin typeface="Montserrat" panose="00000500000000000000" pitchFamily="2" charset="0"/>
              </a:rPr>
              <a:t>Spurring Early Markets and Investments</a:t>
            </a:r>
            <a:r>
              <a:rPr lang="en-US" b="0" i="0">
                <a:solidFill>
                  <a:srgbClr val="66665D"/>
                </a:solidFill>
                <a:effectLst/>
                <a:latin typeface="Montserrat" panose="00000500000000000000" pitchFamily="2" charset="0"/>
              </a:rPr>
              <a:t> – Support the initial market for ZE-MHDV infrastructure and in establishing attractive conditions for private investment and capital to quickly scale these markets and assume their primary role in funding this expansion. </a:t>
            </a:r>
          </a:p>
        </p:txBody>
      </p:sp>
    </p:spTree>
    <p:extLst>
      <p:ext uri="{BB962C8B-B14F-4D97-AF65-F5344CB8AC3E}">
        <p14:creationId xmlns:p14="http://schemas.microsoft.com/office/powerpoint/2010/main" val="4200966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E446-A824-4899-A008-5CD847C2236B}"/>
              </a:ext>
            </a:extLst>
          </p:cNvPr>
          <p:cNvSpPr>
            <a:spLocks noGrp="1"/>
          </p:cNvSpPr>
          <p:nvPr>
            <p:ph type="title"/>
          </p:nvPr>
        </p:nvSpPr>
        <p:spPr/>
        <p:txBody>
          <a:bodyPr/>
          <a:lstStyle/>
          <a:p>
            <a:r>
              <a:rPr lang="en-US"/>
              <a:t>Interpretation/ </a:t>
            </a:r>
            <a:r>
              <a:rPr lang="en-US" sz="3200" i="1" err="1"/>
              <a:t>Interpretación</a:t>
            </a:r>
            <a:endParaRPr lang="en-US"/>
          </a:p>
        </p:txBody>
      </p:sp>
      <p:sp>
        <p:nvSpPr>
          <p:cNvPr id="3" name="Content Placeholder 2">
            <a:extLst>
              <a:ext uri="{FF2B5EF4-FFF2-40B4-BE49-F238E27FC236}">
                <a16:creationId xmlns:a16="http://schemas.microsoft.com/office/drawing/2014/main" id="{A0606BF1-2806-4110-A2F1-C0129E2FFDD6}"/>
              </a:ext>
            </a:extLst>
          </p:cNvPr>
          <p:cNvSpPr>
            <a:spLocks noGrp="1"/>
          </p:cNvSpPr>
          <p:nvPr>
            <p:ph idx="1"/>
          </p:nvPr>
        </p:nvSpPr>
        <p:spPr>
          <a:xfrm>
            <a:off x="381001" y="1276351"/>
            <a:ext cx="5416118" cy="727262"/>
          </a:xfrm>
        </p:spPr>
        <p:txBody>
          <a:bodyPr>
            <a:normAutofit fontScale="25000" lnSpcReduction="20000"/>
          </a:bodyPr>
          <a:lstStyle/>
          <a:p>
            <a:pPr marL="0" indent="0">
              <a:buNone/>
            </a:pPr>
            <a:endParaRPr lang="en-US"/>
          </a:p>
          <a:p>
            <a:r>
              <a:rPr lang="en-US" sz="8000"/>
              <a:t>Click the </a:t>
            </a:r>
            <a:r>
              <a:rPr lang="en-US" sz="8000" b="1"/>
              <a:t>Interpretation</a:t>
            </a:r>
            <a:r>
              <a:rPr lang="en-US" sz="8000"/>
              <a:t> icon in your meeting controls to enter the Spanish</a:t>
            </a:r>
            <a:r>
              <a:rPr lang="en-US" sz="8000" i="1"/>
              <a:t> </a:t>
            </a:r>
            <a:r>
              <a:rPr lang="en-US" sz="8000"/>
              <a:t>room</a:t>
            </a:r>
          </a:p>
          <a:p>
            <a:r>
              <a:rPr lang="en-US" sz="8000"/>
              <a:t>(Optional) To hear the interpreted language only, click </a:t>
            </a:r>
            <a:r>
              <a:rPr lang="en-US" sz="8000" b="1"/>
              <a:t>Mute Original Audio</a:t>
            </a:r>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356BE5B-18BC-455A-9809-FF4EE02424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FCAE6503-D0D3-4CCA-A88A-59DC8CD5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893" y="330960"/>
            <a:ext cx="335074" cy="327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99C769-F34E-426D-A04D-5B1D6386C5D1}"/>
              </a:ext>
            </a:extLst>
          </p:cNvPr>
          <p:cNvPicPr>
            <a:picLocks noChangeAspect="1"/>
          </p:cNvPicPr>
          <p:nvPr/>
        </p:nvPicPr>
        <p:blipFill>
          <a:blip r:embed="rId4"/>
          <a:srcRect/>
          <a:stretch/>
        </p:blipFill>
        <p:spPr>
          <a:xfrm>
            <a:off x="773003" y="2730580"/>
            <a:ext cx="2954275" cy="2851069"/>
          </a:xfrm>
          <a:prstGeom prst="rect">
            <a:avLst/>
          </a:prstGeom>
        </p:spPr>
      </p:pic>
      <p:sp>
        <p:nvSpPr>
          <p:cNvPr id="12" name="TextBox 11">
            <a:extLst>
              <a:ext uri="{FF2B5EF4-FFF2-40B4-BE49-F238E27FC236}">
                <a16:creationId xmlns:a16="http://schemas.microsoft.com/office/drawing/2014/main" id="{3219047A-8154-465E-AAE5-3057FDDEBE01}"/>
              </a:ext>
            </a:extLst>
          </p:cNvPr>
          <p:cNvSpPr txBox="1"/>
          <p:nvPr/>
        </p:nvSpPr>
        <p:spPr>
          <a:xfrm>
            <a:off x="5983894" y="1302126"/>
            <a:ext cx="5827106" cy="1790234"/>
          </a:xfrm>
          <a:prstGeom prst="rect">
            <a:avLst/>
          </a:prstGeom>
          <a:noFill/>
        </p:spPr>
        <p:txBody>
          <a:bodyPr wrap="square" lIns="91440" tIns="45720" rIns="91440" bIns="45720" rtlCol="0" anchor="t">
            <a:spAutoFit/>
          </a:bodyPr>
          <a:lstStyle/>
          <a:p>
            <a:pPr marL="285750" marR="0" lvl="0" indent="-285750" defTabSz="914400" fontAlgn="auto">
              <a:lnSpc>
                <a:spcPct val="70000"/>
              </a:lnSpc>
              <a:spcBef>
                <a:spcPts val="1000"/>
              </a:spcBef>
              <a:spcAft>
                <a:spcPts val="0"/>
              </a:spcAft>
              <a:buClrTx/>
              <a:buSzPct val="90000"/>
              <a:buFont typeface="System Font Regular"/>
              <a:buChar char="&gt;"/>
              <a:tabLst/>
              <a:defRPr/>
            </a:pPr>
            <a:r>
              <a:rPr lang="en-US" sz="2000" i="1" err="1"/>
              <a:t>Haga</a:t>
            </a:r>
            <a:r>
              <a:rPr lang="en-US" sz="2000" i="1"/>
              <a:t> </a:t>
            </a:r>
            <a:r>
              <a:rPr lang="en-US" sz="2000" i="1" err="1"/>
              <a:t>clic</a:t>
            </a:r>
            <a:r>
              <a:rPr lang="en-US" sz="2000" i="1"/>
              <a:t> </a:t>
            </a:r>
            <a:r>
              <a:rPr lang="en-US" sz="2000" i="1" err="1"/>
              <a:t>en</a:t>
            </a:r>
            <a:r>
              <a:rPr lang="en-US" sz="2000" i="1"/>
              <a:t> </a:t>
            </a:r>
            <a:r>
              <a:rPr lang="en-US" sz="2000" i="1" err="1"/>
              <a:t>el</a:t>
            </a:r>
            <a:r>
              <a:rPr lang="en-US" sz="2000" i="1"/>
              <a:t> </a:t>
            </a:r>
            <a:r>
              <a:rPr lang="en-US" sz="2000" i="1" err="1"/>
              <a:t>ícono</a:t>
            </a:r>
            <a:r>
              <a:rPr lang="en-US" sz="2000" i="1"/>
              <a:t> de </a:t>
            </a:r>
            <a:r>
              <a:rPr lang="en-US" sz="2000" b="1" i="1" err="1"/>
              <a:t>Interpretación</a:t>
            </a:r>
            <a:r>
              <a:rPr lang="en-US" sz="2000" i="1"/>
              <a:t> </a:t>
            </a:r>
            <a:r>
              <a:rPr lang="en-US" sz="2000" i="1" err="1"/>
              <a:t>en</a:t>
            </a:r>
            <a:r>
              <a:rPr lang="en-US" sz="2000" i="1"/>
              <a:t> </a:t>
            </a:r>
            <a:br>
              <a:rPr lang="en-US" sz="2000" i="1"/>
            </a:br>
            <a:r>
              <a:rPr lang="en-US" sz="2000" i="1" err="1"/>
              <a:t>los</a:t>
            </a:r>
            <a:r>
              <a:rPr lang="en-US" sz="2000" i="1"/>
              <a:t> </a:t>
            </a:r>
            <a:r>
              <a:rPr lang="en-US" sz="2000" i="1" err="1"/>
              <a:t>controles</a:t>
            </a:r>
            <a:r>
              <a:rPr lang="en-US" sz="2000" i="1"/>
              <a:t> de </a:t>
            </a:r>
            <a:r>
              <a:rPr lang="en-US" sz="2000" i="1" err="1"/>
              <a:t>su</a:t>
            </a:r>
            <a:r>
              <a:rPr lang="en-US" sz="2000" i="1"/>
              <a:t> </a:t>
            </a:r>
            <a:r>
              <a:rPr lang="en-US" sz="2000" i="1" err="1"/>
              <a:t>reunión</a:t>
            </a:r>
            <a:r>
              <a:rPr lang="en-US" sz="2000" i="1"/>
              <a:t> para </a:t>
            </a:r>
            <a:r>
              <a:rPr lang="en-US" sz="2000" i="1" err="1"/>
              <a:t>ingresar</a:t>
            </a:r>
            <a:r>
              <a:rPr lang="en-US" sz="2000" i="1"/>
              <a:t> la </a:t>
            </a:r>
            <a:r>
              <a:rPr lang="en-US" sz="2000" i="1" err="1"/>
              <a:t>sala</a:t>
            </a:r>
            <a:r>
              <a:rPr lang="en-US" sz="2000" i="1"/>
              <a:t> </a:t>
            </a:r>
            <a:br>
              <a:rPr lang="en-US" sz="2000" i="1"/>
            </a:br>
            <a:r>
              <a:rPr lang="en-US" sz="2000" i="1" err="1"/>
              <a:t>en</a:t>
            </a:r>
            <a:r>
              <a:rPr lang="en-US" sz="2000" i="1"/>
              <a:t> </a:t>
            </a:r>
            <a:r>
              <a:rPr lang="en-US" sz="2000" i="1" err="1"/>
              <a:t>español</a:t>
            </a:r>
            <a:endParaRPr lang="en-US" sz="2000" i="1"/>
          </a:p>
          <a:p>
            <a:pPr marL="285750" marR="0" lvl="0" indent="-285750" defTabSz="914400" fontAlgn="auto">
              <a:lnSpc>
                <a:spcPct val="70000"/>
              </a:lnSpc>
              <a:spcBef>
                <a:spcPts val="1000"/>
              </a:spcBef>
              <a:spcAft>
                <a:spcPts val="0"/>
              </a:spcAft>
              <a:buClrTx/>
              <a:buSzPct val="90000"/>
              <a:buFont typeface="System Font Regular"/>
              <a:buChar char="&gt;"/>
              <a:tabLst/>
              <a:defRPr/>
            </a:pPr>
            <a:r>
              <a:rPr lang="es-ES" sz="2000" i="1"/>
              <a:t>(Opcional) Para escuchar solo el idioma interpretado, haga clic en “</a:t>
            </a:r>
            <a:r>
              <a:rPr lang="es-ES" sz="2000" b="1" i="1"/>
              <a:t>Mute Original Audio</a:t>
            </a:r>
            <a:r>
              <a:rPr lang="es-ES" sz="2000" i="1"/>
              <a:t>” </a:t>
            </a:r>
            <a:br>
              <a:rPr lang="es-ES" sz="2000" i="1"/>
            </a:br>
            <a:r>
              <a:rPr lang="es-ES" sz="2000" i="1"/>
              <a:t>o “</a:t>
            </a:r>
            <a:r>
              <a:rPr lang="es-ES" sz="2000" b="1" i="1"/>
              <a:t>Silenciar audio original</a:t>
            </a:r>
            <a:r>
              <a:rPr lang="es-ES" sz="2000" i="1"/>
              <a:t>”</a:t>
            </a:r>
            <a:endParaRPr lang="en-US" sz="2000" i="1"/>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04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4AB1-49C1-4F0F-C2E9-570A226C4E4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7C19ED4-DBF6-8745-CF02-0C19F098DA49}"/>
              </a:ext>
            </a:extLst>
          </p:cNvPr>
          <p:cNvPicPr>
            <a:picLocks noChangeAspect="1"/>
          </p:cNvPicPr>
          <p:nvPr/>
        </p:nvPicPr>
        <p:blipFill rotWithShape="1">
          <a:blip r:embed="rId2"/>
          <a:srcRect l="61828" t="29522" r="21720" b="13895"/>
          <a:stretch/>
        </p:blipFill>
        <p:spPr>
          <a:xfrm>
            <a:off x="194179" y="70427"/>
            <a:ext cx="7007813" cy="6778800"/>
          </a:xfrm>
          <a:prstGeom prst="rect">
            <a:avLst/>
          </a:prstGeom>
        </p:spPr>
      </p:pic>
      <p:pic>
        <p:nvPicPr>
          <p:cNvPr id="6" name="Picture 5">
            <a:extLst>
              <a:ext uri="{FF2B5EF4-FFF2-40B4-BE49-F238E27FC236}">
                <a16:creationId xmlns:a16="http://schemas.microsoft.com/office/drawing/2014/main" id="{F4E3342A-ABC0-E518-7DA9-1C4F0DF1293D}"/>
              </a:ext>
            </a:extLst>
          </p:cNvPr>
          <p:cNvPicPr>
            <a:picLocks noChangeAspect="1"/>
          </p:cNvPicPr>
          <p:nvPr/>
        </p:nvPicPr>
        <p:blipFill rotWithShape="1">
          <a:blip r:embed="rId3"/>
          <a:srcRect l="68450" t="26464" r="21602" b="13576"/>
          <a:stretch/>
        </p:blipFill>
        <p:spPr>
          <a:xfrm>
            <a:off x="7701146" y="57141"/>
            <a:ext cx="3998452" cy="6778801"/>
          </a:xfrm>
          <a:prstGeom prst="rect">
            <a:avLst/>
          </a:prstGeom>
        </p:spPr>
      </p:pic>
      <p:sp>
        <p:nvSpPr>
          <p:cNvPr id="7" name="TextBox 6">
            <a:extLst>
              <a:ext uri="{FF2B5EF4-FFF2-40B4-BE49-F238E27FC236}">
                <a16:creationId xmlns:a16="http://schemas.microsoft.com/office/drawing/2014/main" id="{77D483FE-846B-E80A-657D-3DCE469E773F}"/>
              </a:ext>
            </a:extLst>
          </p:cNvPr>
          <p:cNvSpPr txBox="1"/>
          <p:nvPr/>
        </p:nvSpPr>
        <p:spPr>
          <a:xfrm>
            <a:off x="372534" y="6328506"/>
            <a:ext cx="1311513" cy="297454"/>
          </a:xfrm>
          <a:prstGeom prst="rect">
            <a:avLst/>
          </a:prstGeom>
          <a:noFill/>
        </p:spPr>
        <p:txBody>
          <a:bodyPr wrap="none" rtlCol="0">
            <a:spAutoFit/>
          </a:bodyPr>
          <a:lstStyle/>
          <a:p>
            <a:pPr defTabSz="609585"/>
            <a:r>
              <a:rPr lang="en-US" sz="1333">
                <a:solidFill>
                  <a:prstClr val="black"/>
                </a:solidFill>
                <a:latin typeface="Calibri"/>
              </a:rPr>
              <a:t>From: HVIP data</a:t>
            </a:r>
          </a:p>
        </p:txBody>
      </p:sp>
    </p:spTree>
    <p:extLst>
      <p:ext uri="{BB962C8B-B14F-4D97-AF65-F5344CB8AC3E}">
        <p14:creationId xmlns:p14="http://schemas.microsoft.com/office/powerpoint/2010/main" val="53101191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anim calcmode="lin" valueType="num">
                                      <p:cBhvr>
                                        <p:cTn id="10" dur="1000" fill="hold"/>
                                        <p:tgtEl>
                                          <p:spTgt spid="6"/>
                                        </p:tgtEl>
                                        <p:attrNameLst>
                                          <p:attrName>ppt_x</p:attrName>
                                        </p:attrNameLst>
                                      </p:cBhvr>
                                      <p:tavLst>
                                        <p:tav tm="0">
                                          <p:val>
                                            <p:fltVal val="0.5"/>
                                          </p:val>
                                        </p:tav>
                                        <p:tav tm="100000">
                                          <p:val>
                                            <p:strVal val="#ppt_x"/>
                                          </p:val>
                                        </p:tav>
                                      </p:tavLst>
                                    </p:anim>
                                    <p:anim calcmode="lin" valueType="num">
                                      <p:cBhvr>
                                        <p:cTn id="11" dur="10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1460-CEEA-398E-C112-E9DB5FE51494}"/>
              </a:ext>
            </a:extLst>
          </p:cNvPr>
          <p:cNvSpPr>
            <a:spLocks noGrp="1"/>
          </p:cNvSpPr>
          <p:nvPr>
            <p:ph type="title"/>
          </p:nvPr>
        </p:nvSpPr>
        <p:spPr>
          <a:xfrm>
            <a:off x="157883" y="79199"/>
            <a:ext cx="12034117" cy="740983"/>
          </a:xfrm>
        </p:spPr>
        <p:txBody>
          <a:bodyPr>
            <a:normAutofit/>
          </a:bodyPr>
          <a:lstStyle/>
          <a:p>
            <a:r>
              <a:rPr lang="en-US"/>
              <a:t>Regional Approaches Support Better Local Decisions</a:t>
            </a:r>
          </a:p>
        </p:txBody>
      </p:sp>
      <p:pic>
        <p:nvPicPr>
          <p:cNvPr id="4" name="Picture 3">
            <a:extLst>
              <a:ext uri="{FF2B5EF4-FFF2-40B4-BE49-F238E27FC236}">
                <a16:creationId xmlns:a16="http://schemas.microsoft.com/office/drawing/2014/main" id="{8BBE5A86-8C10-43D5-37DA-7114200AB400}"/>
              </a:ext>
            </a:extLst>
          </p:cNvPr>
          <p:cNvPicPr>
            <a:picLocks noChangeAspect="1"/>
          </p:cNvPicPr>
          <p:nvPr/>
        </p:nvPicPr>
        <p:blipFill rotWithShape="1">
          <a:blip r:embed="rId2"/>
          <a:srcRect l="52223" t="13632" r="3056" b="7622"/>
          <a:stretch/>
        </p:blipFill>
        <p:spPr>
          <a:xfrm>
            <a:off x="0" y="820181"/>
            <a:ext cx="12192000" cy="6037819"/>
          </a:xfrm>
          <a:prstGeom prst="rect">
            <a:avLst/>
          </a:prstGeom>
        </p:spPr>
      </p:pic>
      <p:cxnSp>
        <p:nvCxnSpPr>
          <p:cNvPr id="6" name="Straight Arrow Connector 5">
            <a:extLst>
              <a:ext uri="{FF2B5EF4-FFF2-40B4-BE49-F238E27FC236}">
                <a16:creationId xmlns:a16="http://schemas.microsoft.com/office/drawing/2014/main" id="{B96AB373-07D9-46C7-1932-28EEC754FC72}"/>
              </a:ext>
            </a:extLst>
          </p:cNvPr>
          <p:cNvCxnSpPr>
            <a:cxnSpLocks/>
          </p:cNvCxnSpPr>
          <p:nvPr/>
        </p:nvCxnSpPr>
        <p:spPr>
          <a:xfrm flipV="1">
            <a:off x="3341836" y="1862733"/>
            <a:ext cx="8034440" cy="866819"/>
          </a:xfrm>
          <a:prstGeom prst="straightConnector1">
            <a:avLst/>
          </a:prstGeom>
          <a:ln>
            <a:solidFill>
              <a:srgbClr val="FF0000"/>
            </a:solidFill>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7" name="Straight Arrow Connector 6">
            <a:extLst>
              <a:ext uri="{FF2B5EF4-FFF2-40B4-BE49-F238E27FC236}">
                <a16:creationId xmlns:a16="http://schemas.microsoft.com/office/drawing/2014/main" id="{7EE8B4EE-F8FA-5F96-C74F-797686FA15AD}"/>
              </a:ext>
            </a:extLst>
          </p:cNvPr>
          <p:cNvCxnSpPr>
            <a:cxnSpLocks/>
          </p:cNvCxnSpPr>
          <p:nvPr/>
        </p:nvCxnSpPr>
        <p:spPr>
          <a:xfrm flipV="1">
            <a:off x="2659143" y="3184293"/>
            <a:ext cx="8577515" cy="2702660"/>
          </a:xfrm>
          <a:prstGeom prst="straightConnector1">
            <a:avLst/>
          </a:prstGeom>
          <a:ln>
            <a:solidFill>
              <a:srgbClr val="FF0000"/>
            </a:solidFill>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9" name="Straight Arrow Connector 8">
            <a:extLst>
              <a:ext uri="{FF2B5EF4-FFF2-40B4-BE49-F238E27FC236}">
                <a16:creationId xmlns:a16="http://schemas.microsoft.com/office/drawing/2014/main" id="{0BE3A84C-2843-7AD2-D213-B5435D66C604}"/>
              </a:ext>
            </a:extLst>
          </p:cNvPr>
          <p:cNvCxnSpPr>
            <a:cxnSpLocks/>
          </p:cNvCxnSpPr>
          <p:nvPr/>
        </p:nvCxnSpPr>
        <p:spPr>
          <a:xfrm flipV="1">
            <a:off x="2973444" y="3839091"/>
            <a:ext cx="736784" cy="738264"/>
          </a:xfrm>
          <a:prstGeom prst="straightConnector1">
            <a:avLst/>
          </a:prstGeom>
          <a:ln>
            <a:solidFill>
              <a:srgbClr val="FF0000"/>
            </a:solidFill>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a:extLst>
              <a:ext uri="{FF2B5EF4-FFF2-40B4-BE49-F238E27FC236}">
                <a16:creationId xmlns:a16="http://schemas.microsoft.com/office/drawing/2014/main" id="{42C1DE48-9146-61CC-2F84-5F29FCB99191}"/>
              </a:ext>
            </a:extLst>
          </p:cNvPr>
          <p:cNvCxnSpPr>
            <a:cxnSpLocks/>
          </p:cNvCxnSpPr>
          <p:nvPr/>
        </p:nvCxnSpPr>
        <p:spPr>
          <a:xfrm flipV="1">
            <a:off x="2141640" y="2815563"/>
            <a:ext cx="122797" cy="3071389"/>
          </a:xfrm>
          <a:prstGeom prst="straightConnector1">
            <a:avLst/>
          </a:prstGeom>
          <a:ln>
            <a:solidFill>
              <a:srgbClr val="FF0000"/>
            </a:solidFill>
            <a:headEnd type="triangle"/>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93042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00"/>
                                        <p:tgtEl>
                                          <p:spTgt spid="9"/>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04493-3D82-43D1-9420-F8D1A66DD45B}"/>
              </a:ext>
            </a:extLst>
          </p:cNvPr>
          <p:cNvPicPr>
            <a:picLocks noChangeAspect="1"/>
          </p:cNvPicPr>
          <p:nvPr/>
        </p:nvPicPr>
        <p:blipFill rotWithShape="1">
          <a:blip r:embed="rId2"/>
          <a:srcRect l="64173" t="45412" r="25683" b="40519"/>
          <a:stretch/>
        </p:blipFill>
        <p:spPr>
          <a:xfrm>
            <a:off x="438562" y="79199"/>
            <a:ext cx="2930225" cy="1142999"/>
          </a:xfrm>
          <a:prstGeom prst="rect">
            <a:avLst/>
          </a:prstGeom>
        </p:spPr>
      </p:pic>
      <p:pic>
        <p:nvPicPr>
          <p:cNvPr id="5" name="Picture 4">
            <a:extLst>
              <a:ext uri="{FF2B5EF4-FFF2-40B4-BE49-F238E27FC236}">
                <a16:creationId xmlns:a16="http://schemas.microsoft.com/office/drawing/2014/main" id="{2256AD01-A9FA-5A4B-65C5-7D2252A4022F}"/>
              </a:ext>
            </a:extLst>
          </p:cNvPr>
          <p:cNvPicPr>
            <a:picLocks noChangeAspect="1"/>
          </p:cNvPicPr>
          <p:nvPr/>
        </p:nvPicPr>
        <p:blipFill rotWithShape="1">
          <a:blip r:embed="rId2"/>
          <a:srcRect l="63953" t="33546" r="30926" b="59254"/>
          <a:stretch/>
        </p:blipFill>
        <p:spPr>
          <a:xfrm>
            <a:off x="3368788" y="302117"/>
            <a:ext cx="1763017" cy="697160"/>
          </a:xfrm>
          <a:prstGeom prst="rect">
            <a:avLst/>
          </a:prstGeom>
        </p:spPr>
      </p:pic>
      <p:grpSp>
        <p:nvGrpSpPr>
          <p:cNvPr id="13" name="Group 12">
            <a:extLst>
              <a:ext uri="{FF2B5EF4-FFF2-40B4-BE49-F238E27FC236}">
                <a16:creationId xmlns:a16="http://schemas.microsoft.com/office/drawing/2014/main" id="{E204B08D-117E-25AC-B7FC-796EEE1CFEBC}"/>
              </a:ext>
            </a:extLst>
          </p:cNvPr>
          <p:cNvGrpSpPr/>
          <p:nvPr/>
        </p:nvGrpSpPr>
        <p:grpSpPr>
          <a:xfrm>
            <a:off x="920978" y="1222197"/>
            <a:ext cx="10507925" cy="5333687"/>
            <a:chOff x="690733" y="916647"/>
            <a:chExt cx="7880944" cy="4000265"/>
          </a:xfrm>
        </p:grpSpPr>
        <p:pic>
          <p:nvPicPr>
            <p:cNvPr id="7" name="Picture 6">
              <a:extLst>
                <a:ext uri="{FF2B5EF4-FFF2-40B4-BE49-F238E27FC236}">
                  <a16:creationId xmlns:a16="http://schemas.microsoft.com/office/drawing/2014/main" id="{16583CC8-5BEE-D9C5-FF26-819FC86BB33C}"/>
                </a:ext>
              </a:extLst>
            </p:cNvPr>
            <p:cNvPicPr>
              <a:picLocks noChangeAspect="1"/>
            </p:cNvPicPr>
            <p:nvPr/>
          </p:nvPicPr>
          <p:blipFill rotWithShape="1">
            <a:blip r:embed="rId3"/>
            <a:srcRect l="63956" t="43194" r="16966" b="18590"/>
            <a:stretch/>
          </p:blipFill>
          <p:spPr>
            <a:xfrm>
              <a:off x="2243238" y="1351410"/>
              <a:ext cx="6328439" cy="3565502"/>
            </a:xfrm>
            <a:prstGeom prst="rect">
              <a:avLst/>
            </a:prstGeom>
          </p:spPr>
        </p:pic>
        <p:pic>
          <p:nvPicPr>
            <p:cNvPr id="9" name="Picture 8">
              <a:extLst>
                <a:ext uri="{FF2B5EF4-FFF2-40B4-BE49-F238E27FC236}">
                  <a16:creationId xmlns:a16="http://schemas.microsoft.com/office/drawing/2014/main" id="{05D64C3F-B88B-4ABF-0D7D-1D0A678C4B90}"/>
                </a:ext>
              </a:extLst>
            </p:cNvPr>
            <p:cNvPicPr>
              <a:picLocks noChangeAspect="1"/>
            </p:cNvPicPr>
            <p:nvPr/>
          </p:nvPicPr>
          <p:blipFill rotWithShape="1">
            <a:blip r:embed="rId4"/>
            <a:srcRect l="69209" t="39017" r="17122" b="27729"/>
            <a:stretch/>
          </p:blipFill>
          <p:spPr>
            <a:xfrm>
              <a:off x="690733" y="916647"/>
              <a:ext cx="4354913" cy="2979673"/>
            </a:xfrm>
            <a:prstGeom prst="rect">
              <a:avLst/>
            </a:prstGeom>
          </p:spPr>
        </p:pic>
        <p:sp>
          <p:nvSpPr>
            <p:cNvPr id="11" name="Rectangle 10">
              <a:extLst>
                <a:ext uri="{FF2B5EF4-FFF2-40B4-BE49-F238E27FC236}">
                  <a16:creationId xmlns:a16="http://schemas.microsoft.com/office/drawing/2014/main" id="{F916AD23-A26A-540C-5FB9-58C27B788C0F}"/>
                </a:ext>
              </a:extLst>
            </p:cNvPr>
            <p:cNvSpPr/>
            <p:nvPr/>
          </p:nvSpPr>
          <p:spPr>
            <a:xfrm>
              <a:off x="4988062" y="1205297"/>
              <a:ext cx="723626" cy="1478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2" name="Rectangle 11">
              <a:extLst>
                <a:ext uri="{FF2B5EF4-FFF2-40B4-BE49-F238E27FC236}">
                  <a16:creationId xmlns:a16="http://schemas.microsoft.com/office/drawing/2014/main" id="{E895FFE0-96E0-3598-1A94-DE3CAF9A15C2}"/>
                </a:ext>
              </a:extLst>
            </p:cNvPr>
            <p:cNvSpPr/>
            <p:nvPr/>
          </p:nvSpPr>
          <p:spPr>
            <a:xfrm>
              <a:off x="7500730" y="1000538"/>
              <a:ext cx="1057790" cy="443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spTree>
    <p:extLst>
      <p:ext uri="{BB962C8B-B14F-4D97-AF65-F5344CB8AC3E}">
        <p14:creationId xmlns:p14="http://schemas.microsoft.com/office/powerpoint/2010/main" val="2314935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1F5A-3B40-419E-AB84-C6517A01E9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BB526D-3EC2-4F99-B662-7CD054246FE7}"/>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0EFC083E-3512-421C-A924-BD01CA3DCC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2000" cy="6883499"/>
          </a:xfrm>
          <a:prstGeom prst="rect">
            <a:avLst/>
          </a:prstGeom>
        </p:spPr>
      </p:pic>
      <p:sp>
        <p:nvSpPr>
          <p:cNvPr id="5" name="TextBox 4">
            <a:extLst>
              <a:ext uri="{FF2B5EF4-FFF2-40B4-BE49-F238E27FC236}">
                <a16:creationId xmlns:a16="http://schemas.microsoft.com/office/drawing/2014/main" id="{79BD48F5-478B-400D-892B-D64696C5789C}"/>
              </a:ext>
            </a:extLst>
          </p:cNvPr>
          <p:cNvSpPr txBox="1"/>
          <p:nvPr/>
        </p:nvSpPr>
        <p:spPr>
          <a:xfrm>
            <a:off x="3817699" y="6265308"/>
            <a:ext cx="5993051" cy="461665"/>
          </a:xfrm>
          <a:prstGeom prst="rect">
            <a:avLst/>
          </a:prstGeom>
          <a:noFill/>
        </p:spPr>
        <p:txBody>
          <a:bodyPr wrap="none" rtlCol="0">
            <a:spAutoFit/>
          </a:bodyPr>
          <a:lstStyle/>
          <a:p>
            <a:pPr defTabSz="609585"/>
            <a:r>
              <a:rPr lang="en-US" sz="2400">
                <a:solidFill>
                  <a:prstClr val="black"/>
                </a:solidFill>
                <a:latin typeface="Calibri"/>
              </a:rPr>
              <a:t>https://www.californiahvip.org/infrastructure/</a:t>
            </a:r>
          </a:p>
        </p:txBody>
      </p:sp>
      <p:pic>
        <p:nvPicPr>
          <p:cNvPr id="6" name="Picture 2" descr="California HVIP - Hybrid and Zero-Emission Truck and Bus Voucher Incentive Project (HVIP) and Low NOx Engine Incentives in 2009 to accelerate the purchase of cleaner, more efficient trucks and buses in California.">
            <a:extLst>
              <a:ext uri="{FF2B5EF4-FFF2-40B4-BE49-F238E27FC236}">
                <a16:creationId xmlns:a16="http://schemas.microsoft.com/office/drawing/2014/main" id="{6DDF2C56-A534-48FB-9FEC-292C4D23AE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9817" y="2"/>
            <a:ext cx="2185992" cy="117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268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E841-495B-4D7D-AA34-48D26C2A65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F51964-477B-4344-8590-30DE4A16AF5A}"/>
              </a:ext>
            </a:extLst>
          </p:cNvPr>
          <p:cNvSpPr>
            <a:spLocks noGrp="1"/>
          </p:cNvSpPr>
          <p:nvPr>
            <p:ph idx="1"/>
          </p:nvPr>
        </p:nvSpPr>
        <p:spPr/>
        <p:txBody>
          <a:bodyPr/>
          <a:lstStyle/>
          <a:p>
            <a:r>
              <a:rPr lang="en-US"/>
              <a:t>x</a:t>
            </a:r>
          </a:p>
        </p:txBody>
      </p:sp>
      <p:pic>
        <p:nvPicPr>
          <p:cNvPr id="4" name="Picture 3">
            <a:extLst>
              <a:ext uri="{FF2B5EF4-FFF2-40B4-BE49-F238E27FC236}">
                <a16:creationId xmlns:a16="http://schemas.microsoft.com/office/drawing/2014/main" id="{05B78078-FD4E-4F02-BB04-09E05394E9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41589" cy="6608312"/>
          </a:xfrm>
          <a:prstGeom prst="rect">
            <a:avLst/>
          </a:prstGeom>
        </p:spPr>
      </p:pic>
      <p:pic>
        <p:nvPicPr>
          <p:cNvPr id="5" name="Picture 4">
            <a:extLst>
              <a:ext uri="{FF2B5EF4-FFF2-40B4-BE49-F238E27FC236}">
                <a16:creationId xmlns:a16="http://schemas.microsoft.com/office/drawing/2014/main" id="{E7A71DB3-D98E-46DA-AB67-DBAF02337E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11" y="6161585"/>
            <a:ext cx="2243004" cy="662583"/>
          </a:xfrm>
          <a:prstGeom prst="rect">
            <a:avLst/>
          </a:prstGeom>
        </p:spPr>
      </p:pic>
    </p:spTree>
    <p:extLst>
      <p:ext uri="{BB962C8B-B14F-4D97-AF65-F5344CB8AC3E}">
        <p14:creationId xmlns:p14="http://schemas.microsoft.com/office/powerpoint/2010/main" val="3088861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EEC5-AE8A-091A-E985-74AE88F6A612}"/>
              </a:ext>
            </a:extLst>
          </p:cNvPr>
          <p:cNvSpPr>
            <a:spLocks noGrp="1"/>
          </p:cNvSpPr>
          <p:nvPr>
            <p:ph type="title"/>
          </p:nvPr>
        </p:nvSpPr>
        <p:spPr>
          <a:xfrm>
            <a:off x="474134" y="142697"/>
            <a:ext cx="11446933" cy="1102817"/>
          </a:xfrm>
          <a:solidFill>
            <a:schemeClr val="bg1"/>
          </a:solidFill>
        </p:spPr>
        <p:txBody>
          <a:bodyPr>
            <a:normAutofit fontScale="90000"/>
          </a:bodyPr>
          <a:lstStyle/>
          <a:p>
            <a:r>
              <a:rPr lang="en-US" sz="5333" b="1">
                <a:solidFill>
                  <a:srgbClr val="92D050"/>
                </a:solidFill>
              </a:rPr>
              <a:t>The Road Ahead</a:t>
            </a:r>
            <a:br>
              <a:rPr lang="en-US" sz="5333" b="1">
                <a:solidFill>
                  <a:srgbClr val="92D050"/>
                </a:solidFill>
              </a:rPr>
            </a:br>
            <a:endParaRPr lang="en-US" b="1">
              <a:solidFill>
                <a:srgbClr val="92D050"/>
              </a:solidFill>
            </a:endParaRPr>
          </a:p>
        </p:txBody>
      </p:sp>
      <p:pic>
        <p:nvPicPr>
          <p:cNvPr id="1026" name="Picture 2">
            <a:extLst>
              <a:ext uri="{FF2B5EF4-FFF2-40B4-BE49-F238E27FC236}">
                <a16:creationId xmlns:a16="http://schemas.microsoft.com/office/drawing/2014/main" id="{9B6838D6-3AD1-303E-6988-F8A1CF765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81" y="733310"/>
            <a:ext cx="9187033" cy="61246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75A119E-5AF2-D2C3-9237-757D0FB50520}"/>
              </a:ext>
            </a:extLst>
          </p:cNvPr>
          <p:cNvSpPr txBox="1">
            <a:spLocks/>
          </p:cNvSpPr>
          <p:nvPr/>
        </p:nvSpPr>
        <p:spPr>
          <a:xfrm>
            <a:off x="90987" y="2929528"/>
            <a:ext cx="1321987" cy="530825"/>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en-US" sz="1600" i="1">
                <a:solidFill>
                  <a:srgbClr val="4475B5"/>
                </a:solidFill>
                <a:latin typeface="Calibri"/>
              </a:rPr>
              <a:t>We Are Here</a:t>
            </a:r>
          </a:p>
        </p:txBody>
      </p:sp>
      <p:cxnSp>
        <p:nvCxnSpPr>
          <p:cNvPr id="4" name="Straight Arrow Connector 3">
            <a:extLst>
              <a:ext uri="{FF2B5EF4-FFF2-40B4-BE49-F238E27FC236}">
                <a16:creationId xmlns:a16="http://schemas.microsoft.com/office/drawing/2014/main" id="{1C447D88-A17C-8690-60DA-4508BFD2CAF7}"/>
              </a:ext>
            </a:extLst>
          </p:cNvPr>
          <p:cNvCxnSpPr>
            <a:cxnSpLocks/>
          </p:cNvCxnSpPr>
          <p:nvPr/>
        </p:nvCxnSpPr>
        <p:spPr>
          <a:xfrm>
            <a:off x="1321987" y="3194940"/>
            <a:ext cx="821635"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273538"/>
      </p:ext>
    </p:extLst>
  </p:cSld>
  <p:clrMapOvr>
    <a:masterClrMapping/>
  </p:clrMapOvr>
  <p:transition spd="slow">
    <p:cover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768698686.jpg"/>
          <p:cNvPicPr>
            <a:picLocks noChangeAspect="1"/>
          </p:cNvPicPr>
          <p:nvPr/>
        </p:nvPicPr>
        <p:blipFill>
          <a:blip r:embed="rId2" cstate="email">
            <a:alphaModFix amt="32000"/>
            <a:extLst>
              <a:ext uri="{28A0092B-C50C-407E-A947-70E740481C1C}">
                <a14:useLocalDpi xmlns:a14="http://schemas.microsoft.com/office/drawing/2010/main"/>
              </a:ext>
            </a:extLst>
          </a:blip>
          <a:stretch>
            <a:fillRect/>
          </a:stretch>
        </p:blipFill>
        <p:spPr>
          <a:xfrm>
            <a:off x="0" y="0"/>
            <a:ext cx="12192000" cy="6857531"/>
          </a:xfrm>
          <a:prstGeom prst="rect">
            <a:avLst/>
          </a:prstGeom>
        </p:spPr>
      </p:pic>
      <p:sp>
        <p:nvSpPr>
          <p:cNvPr id="3" name="Rectangle 2">
            <a:extLst>
              <a:ext uri="{FF2B5EF4-FFF2-40B4-BE49-F238E27FC236}">
                <a16:creationId xmlns:a16="http://schemas.microsoft.com/office/drawing/2014/main" id="{A151B4FF-9BCF-41AA-8AE5-61956EDFE2E3}"/>
              </a:ext>
            </a:extLst>
          </p:cNvPr>
          <p:cNvSpPr/>
          <p:nvPr/>
        </p:nvSpPr>
        <p:spPr>
          <a:xfrm>
            <a:off x="0" y="5661248"/>
            <a:ext cx="12192000" cy="11967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2" name="Title 1"/>
          <p:cNvSpPr>
            <a:spLocks noGrp="1"/>
          </p:cNvSpPr>
          <p:nvPr>
            <p:ph type="ctrTitle" idx="4294967295"/>
          </p:nvPr>
        </p:nvSpPr>
        <p:spPr>
          <a:xfrm>
            <a:off x="463381" y="1528563"/>
            <a:ext cx="5342604" cy="4132216"/>
          </a:xfrm>
          <a:prstGeom prst="rect">
            <a:avLst/>
          </a:prstGeom>
        </p:spPr>
        <p:txBody>
          <a:bodyPr anchor="ctr">
            <a:normAutofit/>
          </a:bodyPr>
          <a:lstStyle/>
          <a:p>
            <a:pPr>
              <a:lnSpc>
                <a:spcPct val="100000"/>
              </a:lnSpc>
            </a:pPr>
            <a:r>
              <a:rPr lang="en-US" sz="5333" b="1">
                <a:solidFill>
                  <a:schemeClr val="bg1"/>
                </a:solidFill>
              </a:rPr>
              <a:t>Thank you!</a:t>
            </a:r>
            <a:endParaRPr lang="en-US" sz="5333" b="1"/>
          </a:p>
        </p:txBody>
      </p:sp>
      <p:sp>
        <p:nvSpPr>
          <p:cNvPr id="5" name="Title 1">
            <a:extLst>
              <a:ext uri="{FF2B5EF4-FFF2-40B4-BE49-F238E27FC236}">
                <a16:creationId xmlns:a16="http://schemas.microsoft.com/office/drawing/2014/main" id="{CB1F5B7D-E40C-489F-AD93-C3FD39545210}"/>
              </a:ext>
            </a:extLst>
          </p:cNvPr>
          <p:cNvSpPr>
            <a:spLocks noGrp="1"/>
          </p:cNvSpPr>
          <p:nvPr/>
        </p:nvSpPr>
        <p:spPr>
          <a:xfrm>
            <a:off x="7282367" y="5867061"/>
            <a:ext cx="3547691" cy="784659"/>
          </a:xfrm>
          <a:prstGeom prst="rect">
            <a:avLst/>
          </a:prstGeom>
        </p:spPr>
        <p:txBody>
          <a:bodyPr vert="horz" lIns="121920" tIns="60960" rIns="121920" bIns="60960" rtlCol="0" anchor="ctr">
            <a:normAutofit/>
          </a:bodyPr>
          <a:lstStyle>
            <a:lvl1pPr algn="l" defTabSz="457200" rtl="0" eaLnBrk="1" latinLnBrk="0" hangingPunct="1">
              <a:lnSpc>
                <a:spcPct val="90000"/>
              </a:lnSpc>
              <a:spcBef>
                <a:spcPct val="0"/>
              </a:spcBef>
              <a:buNone/>
              <a:defRPr sz="2800" b="0" i="0" kern="1200">
                <a:solidFill>
                  <a:srgbClr val="004788"/>
                </a:solidFill>
                <a:latin typeface="Arial"/>
                <a:ea typeface="+mj-ea"/>
                <a:cs typeface="Arial"/>
              </a:defRPr>
            </a:lvl1pPr>
          </a:lstStyle>
          <a:p>
            <a:pPr defTabSz="609585"/>
            <a:r>
              <a:rPr lang="en-US" sz="2667" b="1">
                <a:solidFill>
                  <a:srgbClr val="063D7C"/>
                </a:solidFill>
              </a:rPr>
              <a:t>@</a:t>
            </a:r>
            <a:r>
              <a:rPr lang="en-US" sz="2667" b="1" err="1">
                <a:solidFill>
                  <a:srgbClr val="063D7C"/>
                </a:solidFill>
              </a:rPr>
              <a:t>TeamDriveToZero</a:t>
            </a:r>
            <a:r>
              <a:rPr lang="en-US" sz="2667" b="1">
                <a:solidFill>
                  <a:srgbClr val="063D7C"/>
                </a:solidFill>
              </a:rPr>
              <a:t> </a:t>
            </a:r>
          </a:p>
        </p:txBody>
      </p:sp>
      <p:sp>
        <p:nvSpPr>
          <p:cNvPr id="7" name="Title 1">
            <a:extLst>
              <a:ext uri="{FF2B5EF4-FFF2-40B4-BE49-F238E27FC236}">
                <a16:creationId xmlns:a16="http://schemas.microsoft.com/office/drawing/2014/main" id="{B608C4E3-F5F1-4994-8B86-B87ECE6FFCF3}"/>
              </a:ext>
            </a:extLst>
          </p:cNvPr>
          <p:cNvSpPr txBox="1">
            <a:spLocks/>
          </p:cNvSpPr>
          <p:nvPr/>
        </p:nvSpPr>
        <p:spPr>
          <a:xfrm>
            <a:off x="463380" y="5806103"/>
            <a:ext cx="5145309" cy="906576"/>
          </a:xfrm>
          <a:prstGeom prst="rect">
            <a:avLst/>
          </a:prstGeom>
        </p:spPr>
        <p:txBody>
          <a:bodyPr vert="horz" lIns="121920" tIns="60960" rIns="121920" bIns="60960" rtlCol="0" anchor="ctr">
            <a:normAutofit fontScale="75000" lnSpcReduction="20000"/>
          </a:bodyPr>
          <a:lstStyle>
            <a:lvl1pPr algn="l" defTabSz="457200" rtl="0" eaLnBrk="1" latinLnBrk="0" hangingPunct="1">
              <a:spcBef>
                <a:spcPct val="0"/>
              </a:spcBef>
              <a:buNone/>
              <a:defRPr sz="2800" b="0" i="0" kern="1200">
                <a:solidFill>
                  <a:schemeClr val="accent2"/>
                </a:solidFill>
                <a:latin typeface="Arial"/>
                <a:ea typeface="+mj-ea"/>
                <a:cs typeface="Arial"/>
              </a:defRPr>
            </a:lvl1pPr>
          </a:lstStyle>
          <a:p>
            <a:pPr defTabSz="609585"/>
            <a:r>
              <a:rPr lang="en-US" sz="2667" b="1">
                <a:solidFill>
                  <a:srgbClr val="063D7C"/>
                </a:solidFill>
              </a:rPr>
              <a:t>For more information:</a:t>
            </a:r>
            <a:br>
              <a:rPr lang="en-US" sz="2667" b="1">
                <a:solidFill>
                  <a:srgbClr val="6CB31C"/>
                </a:solidFill>
              </a:rPr>
            </a:br>
            <a:r>
              <a:rPr lang="en-US" sz="2667" b="1">
                <a:solidFill>
                  <a:srgbClr val="6CB31C"/>
                </a:solidFill>
                <a:hlinkClick r:id="rId3"/>
              </a:rPr>
              <a:t>www.calstart.org</a:t>
            </a:r>
            <a:r>
              <a:rPr lang="en-US" sz="2667" b="1">
                <a:solidFill>
                  <a:srgbClr val="6CB31C"/>
                </a:solidFill>
              </a:rPr>
              <a:t>; </a:t>
            </a:r>
            <a:r>
              <a:rPr lang="en-US" sz="2667" b="1">
                <a:solidFill>
                  <a:srgbClr val="6CB31C"/>
                </a:solidFill>
                <a:hlinkClick r:id="rId4">
                  <a:extLst>
                    <a:ext uri="{A12FA001-AC4F-418D-AE19-62706E023703}">
                      <ahyp:hlinkClr xmlns:ahyp="http://schemas.microsoft.com/office/drawing/2018/hyperlinkcolor" val="tx"/>
                    </a:ext>
                  </a:extLst>
                </a:hlinkClick>
              </a:rPr>
              <a:t>www.globaldrivetozero.org</a:t>
            </a:r>
            <a:r>
              <a:rPr lang="en-US" sz="2667" b="1">
                <a:solidFill>
                  <a:srgbClr val="6CB31C"/>
                </a:solidFill>
              </a:rPr>
              <a:t> </a:t>
            </a:r>
            <a:endParaRPr lang="en-US" sz="5333" b="1">
              <a:solidFill>
                <a:srgbClr val="6CB31C"/>
              </a:solidFill>
            </a:endParaRPr>
          </a:p>
        </p:txBody>
      </p:sp>
      <p:pic>
        <p:nvPicPr>
          <p:cNvPr id="6" name="Picture 5" descr="witter logo history | Creative Freedom">
            <a:extLst>
              <a:ext uri="{FF2B5EF4-FFF2-40B4-BE49-F238E27FC236}">
                <a16:creationId xmlns:a16="http://schemas.microsoft.com/office/drawing/2014/main" id="{58A5CA8C-3E49-439E-AE98-B95C0A2F3D8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2708" y="5723281"/>
            <a:ext cx="1319659" cy="107222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A1061839-57BE-421B-AEE7-6FF7E66C87E9}"/>
              </a:ext>
            </a:extLst>
          </p:cNvPr>
          <p:cNvSpPr txBox="1">
            <a:spLocks/>
          </p:cNvSpPr>
          <p:nvPr/>
        </p:nvSpPr>
        <p:spPr>
          <a:xfrm>
            <a:off x="4429468" y="2028585"/>
            <a:ext cx="6875845" cy="3632193"/>
          </a:xfrm>
          <a:prstGeom prst="rect">
            <a:avLst/>
          </a:prstGeom>
        </p:spPr>
        <p:txBody>
          <a:bodyPr vert="horz" lIns="121920" tIns="60960" rIns="121920" bIns="60960" rtlCol="0" anchor="ctr">
            <a:normAutofit fontScale="92500" lnSpcReduction="20000"/>
          </a:bodyPr>
          <a:lstStyle>
            <a:lvl1pPr algn="l" defTabSz="457200" rtl="0" eaLnBrk="1" latinLnBrk="0" hangingPunct="1">
              <a:spcBef>
                <a:spcPct val="0"/>
              </a:spcBef>
              <a:buNone/>
              <a:defRPr sz="2800" b="0" i="0" kern="1200">
                <a:solidFill>
                  <a:schemeClr val="accent2"/>
                </a:solidFill>
                <a:latin typeface="Arial"/>
                <a:ea typeface="+mj-ea"/>
                <a:cs typeface="Arial"/>
              </a:defRPr>
            </a:lvl1pPr>
          </a:lstStyle>
          <a:p>
            <a:pPr defTabSz="609585"/>
            <a:r>
              <a:rPr lang="en-US" sz="2400" b="1">
                <a:solidFill>
                  <a:prstClr val="white"/>
                </a:solidFill>
              </a:rPr>
              <a:t>Bill Van Amburg</a:t>
            </a:r>
          </a:p>
          <a:p>
            <a:pPr defTabSz="609585"/>
            <a:r>
              <a:rPr lang="en-US" sz="2400" b="1">
                <a:solidFill>
                  <a:prstClr val="white"/>
                </a:solidFill>
              </a:rPr>
              <a:t>Strategic Advisor to CALSTART/Drive to Zero</a:t>
            </a:r>
          </a:p>
          <a:p>
            <a:pPr defTabSz="609585"/>
            <a:r>
              <a:rPr lang="en-US" sz="2400" b="1">
                <a:solidFill>
                  <a:prstClr val="white"/>
                </a:solidFill>
                <a:hlinkClick r:id="rId6"/>
              </a:rPr>
              <a:t>bvanamburg@calstart.org</a:t>
            </a:r>
            <a:r>
              <a:rPr lang="en-US" sz="2400" b="1">
                <a:solidFill>
                  <a:prstClr val="white"/>
                </a:solidFill>
              </a:rPr>
              <a:t> </a:t>
            </a:r>
            <a:br>
              <a:rPr lang="en-US" sz="2400" b="1">
                <a:solidFill>
                  <a:prstClr val="white"/>
                </a:solidFill>
              </a:rPr>
            </a:br>
            <a:endParaRPr lang="en-US" sz="2400" b="1">
              <a:solidFill>
                <a:prstClr val="white"/>
              </a:solidFill>
            </a:endParaRPr>
          </a:p>
          <a:p>
            <a:pPr defTabSz="609585"/>
            <a:r>
              <a:rPr lang="en-US" sz="2400" b="1">
                <a:solidFill>
                  <a:prstClr val="white"/>
                </a:solidFill>
              </a:rPr>
              <a:t>Alycia Gilde</a:t>
            </a:r>
          </a:p>
          <a:p>
            <a:pPr defTabSz="609585"/>
            <a:r>
              <a:rPr lang="en-US" sz="2400" b="1">
                <a:solidFill>
                  <a:prstClr val="white"/>
                </a:solidFill>
              </a:rPr>
              <a:t>Vice President, Clean Fuels and Infrastructure, CALSTART</a:t>
            </a:r>
          </a:p>
          <a:p>
            <a:pPr defTabSz="609585"/>
            <a:r>
              <a:rPr lang="en-US" sz="2400" b="1">
                <a:solidFill>
                  <a:prstClr val="white"/>
                </a:solidFill>
                <a:hlinkClick r:id="rId7"/>
              </a:rPr>
              <a:t>agilde@calstart.org</a:t>
            </a:r>
            <a:r>
              <a:rPr lang="en-US" sz="2400" b="1">
                <a:solidFill>
                  <a:prstClr val="white"/>
                </a:solidFill>
              </a:rPr>
              <a:t> </a:t>
            </a:r>
          </a:p>
          <a:p>
            <a:pPr defTabSz="609585"/>
            <a:endParaRPr lang="en-US" sz="2400" b="1">
              <a:solidFill>
                <a:prstClr val="white"/>
              </a:solidFill>
            </a:endParaRPr>
          </a:p>
          <a:p>
            <a:pPr defTabSz="609585"/>
            <a:r>
              <a:rPr lang="en-US" sz="2400" b="1">
                <a:solidFill>
                  <a:prstClr val="white"/>
                </a:solidFill>
              </a:rPr>
              <a:t>Cristiano </a:t>
            </a:r>
            <a:r>
              <a:rPr lang="en-US" sz="2400" b="1" err="1">
                <a:solidFill>
                  <a:prstClr val="white"/>
                </a:solidFill>
              </a:rPr>
              <a:t>Façanha</a:t>
            </a:r>
            <a:br>
              <a:rPr lang="en-US" sz="2400" b="1">
                <a:solidFill>
                  <a:prstClr val="white"/>
                </a:solidFill>
              </a:rPr>
            </a:br>
            <a:r>
              <a:rPr lang="en-US" sz="2400" b="1">
                <a:solidFill>
                  <a:prstClr val="white"/>
                </a:solidFill>
              </a:rPr>
              <a:t>Global Director, CALSTART/Drive to Zero</a:t>
            </a:r>
            <a:br>
              <a:rPr lang="en-US" sz="4800" b="1">
                <a:solidFill>
                  <a:srgbClr val="6CB31C"/>
                </a:solidFill>
              </a:rPr>
            </a:br>
            <a:r>
              <a:rPr lang="en-US" sz="2400" b="1">
                <a:solidFill>
                  <a:srgbClr val="6CB31C"/>
                </a:solidFill>
                <a:hlinkClick r:id="rId8">
                  <a:extLst>
                    <a:ext uri="{A12FA001-AC4F-418D-AE19-62706E023703}">
                      <ahyp:hlinkClr xmlns:ahyp="http://schemas.microsoft.com/office/drawing/2018/hyperlinkcolor" val="tx"/>
                    </a:ext>
                  </a:extLst>
                </a:hlinkClick>
              </a:rPr>
              <a:t>cfacanha@calstart.org</a:t>
            </a:r>
            <a:r>
              <a:rPr lang="en-US" sz="2400" b="1">
                <a:solidFill>
                  <a:srgbClr val="6CB31C"/>
                </a:solidFill>
              </a:rPr>
              <a:t> </a:t>
            </a:r>
            <a:endParaRPr lang="en-US" sz="4800" b="1">
              <a:solidFill>
                <a:srgbClr val="6CB31C"/>
              </a:solidFill>
            </a:endParaRPr>
          </a:p>
        </p:txBody>
      </p:sp>
      <p:sp>
        <p:nvSpPr>
          <p:cNvPr id="13" name="Rectangle 12">
            <a:extLst>
              <a:ext uri="{FF2B5EF4-FFF2-40B4-BE49-F238E27FC236}">
                <a16:creationId xmlns:a16="http://schemas.microsoft.com/office/drawing/2014/main" id="{AC8269EF-BB43-4100-AC3D-F53169C8D6FD}"/>
              </a:ext>
            </a:extLst>
          </p:cNvPr>
          <p:cNvSpPr/>
          <p:nvPr/>
        </p:nvSpPr>
        <p:spPr>
          <a:xfrm>
            <a:off x="0" y="-3541"/>
            <a:ext cx="12192000" cy="2032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pic>
        <p:nvPicPr>
          <p:cNvPr id="12" name="Picture 11" descr="A picture containing text&#10;&#10;Description automatically generated">
            <a:extLst>
              <a:ext uri="{FF2B5EF4-FFF2-40B4-BE49-F238E27FC236}">
                <a16:creationId xmlns:a16="http://schemas.microsoft.com/office/drawing/2014/main" id="{078F7CE2-DB72-4BAE-AC93-E0F71E44D7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413" y="323637"/>
            <a:ext cx="2603031" cy="1499708"/>
          </a:xfrm>
          <a:prstGeom prst="rect">
            <a:avLst/>
          </a:prstGeom>
        </p:spPr>
      </p:pic>
      <p:pic>
        <p:nvPicPr>
          <p:cNvPr id="15" name="image1.png">
            <a:extLst>
              <a:ext uri="{FF2B5EF4-FFF2-40B4-BE49-F238E27FC236}">
                <a16:creationId xmlns:a16="http://schemas.microsoft.com/office/drawing/2014/main" id="{8EA7CFC0-FEA8-43C7-B981-BC96624BC348}"/>
              </a:ext>
            </a:extLst>
          </p:cNvPr>
          <p:cNvPicPr/>
          <p:nvPr/>
        </p:nvPicPr>
        <p:blipFill rotWithShape="1">
          <a:blip r:embed="rId10" cstate="email">
            <a:extLst>
              <a:ext uri="{28A0092B-C50C-407E-A947-70E740481C1C}">
                <a14:useLocalDpi xmlns:a14="http://schemas.microsoft.com/office/drawing/2010/main"/>
              </a:ext>
            </a:extLst>
          </a:blip>
          <a:srcRect/>
          <a:stretch/>
        </p:blipFill>
        <p:spPr bwMode="auto">
          <a:xfrm>
            <a:off x="2899443" y="79899"/>
            <a:ext cx="1703421" cy="18203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743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1554752"/>
            <a:ext cx="12172405" cy="3170099"/>
          </a:xfrm>
          <a:prstGeom prst="rect">
            <a:avLst/>
          </a:prstGeom>
          <a:solidFill>
            <a:srgbClr val="00B4BD"/>
          </a:solidFill>
        </p:spPr>
        <p:txBody>
          <a:bodyPr wrap="square" lIns="91440" tIns="45720" rIns="91440" bIns="45720" rtlCol="0" anchor="t">
            <a:spAutoFit/>
          </a:bodyPr>
          <a:lstStyle/>
          <a:p>
            <a:pPr marL="0" marR="9144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chemeClr val="bg1"/>
                </a:solidFill>
                <a:effectLst/>
                <a:latin typeface="+mn-lt"/>
                <a:ea typeface="Yu Mincho"/>
                <a:cs typeface="Arial"/>
              </a:rPr>
              <a:t>Agenda Item #4: </a:t>
            </a:r>
          </a:p>
          <a:p>
            <a:pPr marL="0" marR="9144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chemeClr val="bg1"/>
                </a:solidFill>
                <a:effectLst/>
                <a:latin typeface="+mn-lt"/>
                <a:ea typeface="Yu Mincho"/>
                <a:cs typeface="Arial"/>
              </a:rPr>
              <a:t>Regional Roadmap for </a:t>
            </a:r>
          </a:p>
          <a:p>
            <a:pPr marL="0" marR="91440" lvl="0" indent="0" algn="ctr" defTabSz="914400" rtl="0" eaLnBrk="1" fontAlgn="auto" latinLnBrk="0" hangingPunct="1">
              <a:lnSpc>
                <a:spcPct val="100000"/>
              </a:lnSpc>
              <a:spcBef>
                <a:spcPts val="0"/>
              </a:spcBef>
              <a:spcAft>
                <a:spcPts val="0"/>
              </a:spcAft>
              <a:buClrTx/>
              <a:buSzTx/>
              <a:buFontTx/>
              <a:buNone/>
              <a:tabLst/>
              <a:defRPr/>
            </a:pPr>
            <a:r>
              <a:rPr lang="en-US" sz="4000" b="1" kern="1200">
                <a:solidFill>
                  <a:schemeClr val="bg1"/>
                </a:solidFill>
                <a:effectLst/>
                <a:latin typeface="+mn-lt"/>
                <a:ea typeface="Yu Mincho"/>
                <a:cs typeface="Arial"/>
              </a:rPr>
              <a:t>Zero-Emission Vehicle Infrastructure</a:t>
            </a:r>
          </a:p>
          <a:p>
            <a:pPr marR="91440" lvl="0" algn="ctr" defTabSz="914400" rtl="0" eaLnBrk="1" fontAlgn="auto" latinLnBrk="0" hangingPunct="1">
              <a:lnSpc>
                <a:spcPct val="100000"/>
              </a:lnSpc>
              <a:spcBef>
                <a:spcPts val="0"/>
              </a:spcBef>
              <a:spcAft>
                <a:spcPts val="0"/>
              </a:spcAft>
              <a:buClrTx/>
              <a:buSzTx/>
              <a:buFontTx/>
              <a:buNone/>
              <a:tabLst/>
              <a:defRPr/>
            </a:pPr>
            <a:r>
              <a:rPr lang="en-US" sz="2000" b="0" i="1" kern="1200">
                <a:solidFill>
                  <a:schemeClr val="bg1"/>
                </a:solidFill>
                <a:effectLst/>
                <a:latin typeface="+mn-lt"/>
                <a:ea typeface="Yu Mincho"/>
                <a:cs typeface="Arial"/>
              </a:rPr>
              <a:t>Overview by Alison Linder, Senior Regional Planner, </a:t>
            </a:r>
          </a:p>
          <a:p>
            <a:pPr marR="91440" lvl="0" algn="ctr" defTabSz="914400" rtl="0" eaLnBrk="1" fontAlgn="auto" latinLnBrk="0" hangingPunct="1">
              <a:lnSpc>
                <a:spcPct val="100000"/>
              </a:lnSpc>
              <a:spcBef>
                <a:spcPts val="0"/>
              </a:spcBef>
              <a:spcAft>
                <a:spcPts val="0"/>
              </a:spcAft>
              <a:buClrTx/>
              <a:buSzTx/>
              <a:buFontTx/>
              <a:buNone/>
              <a:tabLst/>
              <a:defRPr/>
            </a:pPr>
            <a:r>
              <a:rPr lang="en-US" sz="2000" b="0" i="1" kern="1200">
                <a:solidFill>
                  <a:schemeClr val="bg1"/>
                </a:solidFill>
                <a:effectLst/>
                <a:latin typeface="+mn-lt"/>
                <a:ea typeface="Yu Mincho"/>
                <a:cs typeface="Arial"/>
              </a:rPr>
              <a:t>Southern California Association of Governments (10 minutes) </a:t>
            </a:r>
          </a:p>
          <a:p>
            <a:pPr marR="91440" lvl="0" algn="ctr"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bg1"/>
              </a:solidFill>
              <a:effectLst/>
              <a:latin typeface="+mn-lt"/>
              <a:ea typeface="Yu Mincho"/>
              <a:cs typeface="Arial"/>
            </a:endParaRPr>
          </a:p>
          <a:p>
            <a:pPr marR="91440" lvl="0" algn="ctr" defTabSz="914400" rtl="0" eaLnBrk="1" fontAlgn="auto" latinLnBrk="0" hangingPunct="1">
              <a:lnSpc>
                <a:spcPct val="100000"/>
              </a:lnSpc>
              <a:spcBef>
                <a:spcPts val="0"/>
              </a:spcBef>
              <a:spcAft>
                <a:spcPts val="0"/>
              </a:spcAft>
              <a:buClrTx/>
              <a:buSzTx/>
              <a:buFontTx/>
              <a:buNone/>
              <a:tabLst/>
              <a:defRPr/>
            </a:pPr>
            <a:r>
              <a:rPr lang="en-US" sz="2000" b="0" kern="1200">
                <a:solidFill>
                  <a:schemeClr val="bg1"/>
                </a:solidFill>
                <a:effectLst/>
                <a:latin typeface="+mn-lt"/>
                <a:ea typeface="Yu Mincho"/>
                <a:cs typeface="Arial"/>
              </a:rPr>
              <a:t>Question and Answer (5 minutes)</a:t>
            </a:r>
          </a:p>
        </p:txBody>
      </p:sp>
    </p:spTree>
    <p:extLst>
      <p:ext uri="{BB962C8B-B14F-4D97-AF65-F5344CB8AC3E}">
        <p14:creationId xmlns:p14="http://schemas.microsoft.com/office/powerpoint/2010/main" val="3890581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pPr>
              <a:defRPr/>
            </a:pPr>
            <a:r>
              <a:rPr lang="en-US" sz="3200" b="1">
                <a:solidFill>
                  <a:schemeClr val="bg1"/>
                </a:solidFill>
                <a:latin typeface="Calibri"/>
                <a:ea typeface="Yu Mincho"/>
                <a:cs typeface="Calibri"/>
              </a:rPr>
              <a:t>Speaker</a:t>
            </a:r>
            <a:endParaRPr lang="en-US">
              <a:solidFill>
                <a:schemeClr val="bg1"/>
              </a:solidFill>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38</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903816" y="2680403"/>
            <a:ext cx="7059304" cy="861776"/>
            <a:chOff x="6732528" y="553258"/>
            <a:chExt cx="5317551" cy="386557"/>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553258"/>
              <a:ext cx="3570333" cy="207084"/>
            </a:xfrm>
            <a:prstGeom prst="rect">
              <a:avLst/>
            </a:prstGeom>
            <a:noFill/>
          </p:spPr>
          <p:txBody>
            <a:bodyPr wrap="square" rtlCol="0">
              <a:spAutoFit/>
            </a:bodyPr>
            <a:lstStyle/>
            <a:p>
              <a:r>
                <a:rPr lang="en-US" sz="2400" b="1"/>
                <a:t>Alison Linder, Phd</a:t>
              </a:r>
            </a:p>
          </p:txBody>
        </p:sp>
        <p:sp>
          <p:nvSpPr>
            <p:cNvPr id="9" name="TextBox 8">
              <a:extLst>
                <a:ext uri="{FF2B5EF4-FFF2-40B4-BE49-F238E27FC236}">
                  <a16:creationId xmlns:a16="http://schemas.microsoft.com/office/drawing/2014/main" id="{59D4D7D0-BE5F-495B-AE30-C6BBEBAAC72D}"/>
                </a:ext>
              </a:extLst>
            </p:cNvPr>
            <p:cNvSpPr txBox="1"/>
            <p:nvPr/>
          </p:nvSpPr>
          <p:spPr>
            <a:xfrm>
              <a:off x="6732528" y="760342"/>
              <a:ext cx="5317551" cy="179473"/>
            </a:xfrm>
            <a:prstGeom prst="rect">
              <a:avLst/>
            </a:prstGeom>
            <a:noFill/>
          </p:spPr>
          <p:txBody>
            <a:bodyPr wrap="square" rtlCol="0">
              <a:spAutoFit/>
            </a:bodyPr>
            <a:lstStyle/>
            <a:p>
              <a:r>
                <a:rPr lang="en-US" sz="2000">
                  <a:cs typeface="Arial" panose="020B0604020202020204" pitchFamily="34" charset="0"/>
                </a:rPr>
                <a:t>Accelerated Electrification Team and Clean Technology Program </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4932853" y="3529065"/>
            <a:ext cx="6750543" cy="400110"/>
          </a:xfrm>
          <a:prstGeom prst="rect">
            <a:avLst/>
          </a:prstGeom>
          <a:noFill/>
        </p:spPr>
        <p:txBody>
          <a:bodyPr wrap="square" rtlCol="0">
            <a:spAutoFit/>
          </a:bodyPr>
          <a:lstStyle/>
          <a:p>
            <a:r>
              <a:rPr lang="en-US" sz="2000">
                <a:cs typeface="Arial" panose="020B0604020202020204" pitchFamily="34" charset="0"/>
              </a:rPr>
              <a:t>Southern California Association of Governments</a:t>
            </a:r>
          </a:p>
        </p:txBody>
      </p:sp>
      <p:pic>
        <p:nvPicPr>
          <p:cNvPr id="2052" name="Picture 4">
            <a:extLst>
              <a:ext uri="{FF2B5EF4-FFF2-40B4-BE49-F238E27FC236}">
                <a16:creationId xmlns:a16="http://schemas.microsoft.com/office/drawing/2014/main" id="{C081A082-0EF3-1D95-E450-E1674DFA66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97" b="2462"/>
          <a:stretch/>
        </p:blipFill>
        <p:spPr bwMode="auto">
          <a:xfrm>
            <a:off x="2133599" y="1941831"/>
            <a:ext cx="2236789" cy="290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816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5A18-DC36-4F87-AB51-9CAF8FA21BCA}"/>
              </a:ext>
            </a:extLst>
          </p:cNvPr>
          <p:cNvSpPr>
            <a:spLocks noGrp="1"/>
          </p:cNvSpPr>
          <p:nvPr>
            <p:ph type="ctrTitle"/>
          </p:nvPr>
        </p:nvSpPr>
        <p:spPr>
          <a:xfrm>
            <a:off x="629262" y="1170039"/>
            <a:ext cx="8335629" cy="2258961"/>
          </a:xfrm>
        </p:spPr>
        <p:txBody>
          <a:bodyPr>
            <a:normAutofit/>
          </a:bodyPr>
          <a:lstStyle/>
          <a:p>
            <a:r>
              <a:rPr lang="en-US" sz="2800"/>
              <a:t>Supporting Infrastructure for Medium and Heavy Duty Zero Emission Trucks </a:t>
            </a:r>
            <a:br>
              <a:rPr lang="en-US" sz="2800"/>
            </a:br>
            <a:endParaRPr lang="en-US" sz="2800"/>
          </a:p>
        </p:txBody>
      </p:sp>
      <p:sp>
        <p:nvSpPr>
          <p:cNvPr id="3" name="Subtitle 2">
            <a:extLst>
              <a:ext uri="{FF2B5EF4-FFF2-40B4-BE49-F238E27FC236}">
                <a16:creationId xmlns:a16="http://schemas.microsoft.com/office/drawing/2014/main" id="{E6DF3788-0416-428A-859D-50ED63974888}"/>
              </a:ext>
            </a:extLst>
          </p:cNvPr>
          <p:cNvSpPr>
            <a:spLocks noGrp="1"/>
          </p:cNvSpPr>
          <p:nvPr>
            <p:ph type="subTitle" idx="1"/>
          </p:nvPr>
        </p:nvSpPr>
        <p:spPr/>
        <p:txBody>
          <a:bodyPr>
            <a:normAutofit fontScale="85000" lnSpcReduction="20000"/>
          </a:bodyPr>
          <a:lstStyle/>
          <a:p>
            <a:r>
              <a:rPr lang="en-US"/>
              <a:t>Metro ZE Truck Working Group </a:t>
            </a:r>
          </a:p>
          <a:p>
            <a:r>
              <a:rPr lang="en-US"/>
              <a:t>September 2022</a:t>
            </a:r>
          </a:p>
          <a:p>
            <a:r>
              <a:rPr lang="en-US"/>
              <a:t>Alison Linder, PhD</a:t>
            </a:r>
          </a:p>
          <a:p>
            <a:r>
              <a:rPr lang="en-US"/>
              <a:t>linder@scag.ca.gov</a:t>
            </a:r>
          </a:p>
        </p:txBody>
      </p:sp>
    </p:spTree>
    <p:extLst>
      <p:ext uri="{BB962C8B-B14F-4D97-AF65-F5344CB8AC3E}">
        <p14:creationId xmlns:p14="http://schemas.microsoft.com/office/powerpoint/2010/main" val="414584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381000" y="252619"/>
            <a:ext cx="9045633" cy="429145"/>
          </a:xfrm>
        </p:spPr>
        <p:txBody>
          <a:bodyPr/>
          <a:lstStyle/>
          <a:p>
            <a:r>
              <a:rPr lang="en-US" sz="2800"/>
              <a:t>Task Force Member, CLC Member, and </a:t>
            </a:r>
            <a:br>
              <a:rPr lang="en-US" sz="2800"/>
            </a:br>
            <a:r>
              <a:rPr lang="en-US" sz="2800"/>
              <a:t>Participant Identification</a:t>
            </a:r>
            <a:endParaRPr lang="en-US" sz="2800"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646331"/>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Please change your Zoom screen name to include: </a:t>
            </a:r>
            <a:r>
              <a:rPr lang="en-US" sz="2000">
                <a:cs typeface="Calibri"/>
              </a:rPr>
              <a:t>Name and Organization Name </a:t>
            </a:r>
            <a:br>
              <a:rPr lang="en-US" sz="2000">
                <a:cs typeface="Calibri"/>
              </a:rPr>
            </a:br>
            <a:r>
              <a:rPr lang="en-US" sz="2000">
                <a:cs typeface="Calibri"/>
              </a:rPr>
              <a:t>(and if you are a Task Force Member, CLC Member)</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478069" y="1569501"/>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01989" y="4123404"/>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A8EAB-9098-4410-9FA9-47C2F973206E}"/>
              </a:ext>
            </a:extLst>
          </p:cNvPr>
          <p:cNvSpPr>
            <a:spLocks noGrp="1"/>
          </p:cNvSpPr>
          <p:nvPr>
            <p:ph type="body" sz="quarter" idx="11"/>
          </p:nvPr>
        </p:nvSpPr>
        <p:spPr>
          <a:xfrm>
            <a:off x="381000" y="304800"/>
            <a:ext cx="11430000" cy="265113"/>
          </a:xfrm>
        </p:spPr>
        <p:txBody>
          <a:bodyPr/>
          <a:lstStyle/>
          <a:p>
            <a:r>
              <a:rPr lang="en-US"/>
              <a:t>ABOUT SCAG</a:t>
            </a:r>
          </a:p>
        </p:txBody>
      </p:sp>
    </p:spTree>
    <p:extLst>
      <p:ext uri="{BB962C8B-B14F-4D97-AF65-F5344CB8AC3E}">
        <p14:creationId xmlns:p14="http://schemas.microsoft.com/office/powerpoint/2010/main" val="2021391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D768-7CBB-A926-F6A3-608805C8D52F}"/>
              </a:ext>
            </a:extLst>
          </p:cNvPr>
          <p:cNvSpPr>
            <a:spLocks noGrp="1"/>
          </p:cNvSpPr>
          <p:nvPr>
            <p:ph type="title"/>
          </p:nvPr>
        </p:nvSpPr>
        <p:spPr/>
        <p:txBody>
          <a:bodyPr/>
          <a:lstStyle/>
          <a:p>
            <a:r>
              <a:rPr lang="en-US"/>
              <a:t>Clean Technology Vision </a:t>
            </a:r>
          </a:p>
        </p:txBody>
      </p:sp>
      <p:sp>
        <p:nvSpPr>
          <p:cNvPr id="3" name="Content Placeholder 2">
            <a:extLst>
              <a:ext uri="{FF2B5EF4-FFF2-40B4-BE49-F238E27FC236}">
                <a16:creationId xmlns:a16="http://schemas.microsoft.com/office/drawing/2014/main" id="{09377DF7-0584-085F-8E72-3D04C6F0FC6B}"/>
              </a:ext>
            </a:extLst>
          </p:cNvPr>
          <p:cNvSpPr>
            <a:spLocks noGrp="1"/>
          </p:cNvSpPr>
          <p:nvPr>
            <p:ph sz="quarter" idx="10"/>
          </p:nvPr>
        </p:nvSpPr>
        <p:spPr>
          <a:xfrm>
            <a:off x="381000" y="1828800"/>
            <a:ext cx="11430000" cy="2281287"/>
          </a:xfrm>
        </p:spPr>
        <p:txBody>
          <a:bodyPr>
            <a:normAutofit lnSpcReduction="10000"/>
          </a:bodyPr>
          <a:lstStyle/>
          <a:p>
            <a:r>
              <a:rPr lang="en-US" sz="2800">
                <a:effectLst/>
                <a:ea typeface="Calibri" panose="020F0502020204030204" pitchFamily="34" charset="0"/>
                <a:cs typeface="Times New Roman" panose="02020603050405020304" pitchFamily="18" charset="0"/>
              </a:rPr>
              <a:t>Connect SoCal 2020 included the </a:t>
            </a:r>
            <a:r>
              <a:rPr lang="en-US" sz="2800" i="1">
                <a:cs typeface="Calibri" panose="020F0502020204030204" pitchFamily="34" charset="0"/>
              </a:rPr>
              <a:t>Accelerated Electrification Key Connection, </a:t>
            </a:r>
            <a:r>
              <a:rPr lang="en-US" sz="2800">
                <a:cs typeface="Calibri" panose="020F0502020204030204" pitchFamily="34" charset="0"/>
              </a:rPr>
              <a:t>creating a holistic and coordinated approach to de-carbonizing or electrifying passenger, transit and goods movement vehicles and a </a:t>
            </a:r>
            <a:r>
              <a:rPr lang="en-US" sz="2800" i="1">
                <a:cs typeface="Calibri" panose="020F0502020204030204" pitchFamily="34" charset="0"/>
              </a:rPr>
              <a:t>vision</a:t>
            </a:r>
            <a:r>
              <a:rPr lang="en-US" sz="2800">
                <a:cs typeface="Calibri" panose="020F0502020204030204" pitchFamily="34" charset="0"/>
              </a:rPr>
              <a:t> for a </a:t>
            </a:r>
            <a:r>
              <a:rPr lang="en-US" sz="2800">
                <a:effectLst/>
                <a:ea typeface="Calibri" panose="020F0502020204030204" pitchFamily="34" charset="0"/>
              </a:rPr>
              <a:t>zero-emission transportation system or using cleaner mobility options where zero emission options are not feasible</a:t>
            </a:r>
            <a:r>
              <a:rPr lang="en-US" sz="2800">
                <a:effectLst/>
                <a:ea typeface="Calibri" panose="020F0502020204030204" pitchFamily="34" charset="0"/>
                <a:cs typeface="Calibri" panose="020F0502020204030204" pitchFamily="34" charset="0"/>
              </a:rPr>
              <a:t>.  </a:t>
            </a:r>
          </a:p>
        </p:txBody>
      </p:sp>
      <p:sp>
        <p:nvSpPr>
          <p:cNvPr id="4" name="Text Placeholder 3">
            <a:extLst>
              <a:ext uri="{FF2B5EF4-FFF2-40B4-BE49-F238E27FC236}">
                <a16:creationId xmlns:a16="http://schemas.microsoft.com/office/drawing/2014/main" id="{D2622243-8252-CA8F-EF79-32A445623C9A}"/>
              </a:ext>
            </a:extLst>
          </p:cNvPr>
          <p:cNvSpPr>
            <a:spLocks noGrp="1"/>
          </p:cNvSpPr>
          <p:nvPr>
            <p:ph type="body" sz="quarter" idx="11"/>
          </p:nvPr>
        </p:nvSpPr>
        <p:spPr/>
        <p:txBody>
          <a:bodyPr/>
          <a:lstStyle/>
          <a:p>
            <a:r>
              <a:rPr lang="en-US"/>
              <a:t>Introduction </a:t>
            </a:r>
          </a:p>
        </p:txBody>
      </p:sp>
      <p:pic>
        <p:nvPicPr>
          <p:cNvPr id="5" name="Picture 4">
            <a:extLst>
              <a:ext uri="{FF2B5EF4-FFF2-40B4-BE49-F238E27FC236}">
                <a16:creationId xmlns:a16="http://schemas.microsoft.com/office/drawing/2014/main" id="{D9A1746D-1FE8-FDD4-A41D-E8B807E3A7C3}"/>
              </a:ext>
            </a:extLst>
          </p:cNvPr>
          <p:cNvPicPr>
            <a:picLocks noChangeAspect="1"/>
          </p:cNvPicPr>
          <p:nvPr/>
        </p:nvPicPr>
        <p:blipFill>
          <a:blip r:embed="rId3"/>
          <a:stretch>
            <a:fillRect/>
          </a:stretch>
        </p:blipFill>
        <p:spPr>
          <a:xfrm>
            <a:off x="0" y="3994495"/>
            <a:ext cx="12192000" cy="2544417"/>
          </a:xfrm>
          <a:prstGeom prst="rect">
            <a:avLst/>
          </a:prstGeom>
        </p:spPr>
      </p:pic>
    </p:spTree>
    <p:extLst>
      <p:ext uri="{BB962C8B-B14F-4D97-AF65-F5344CB8AC3E}">
        <p14:creationId xmlns:p14="http://schemas.microsoft.com/office/powerpoint/2010/main" val="3146259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556-F362-C30E-D27D-D14B1A56C80C}"/>
              </a:ext>
            </a:extLst>
          </p:cNvPr>
          <p:cNvSpPr>
            <a:spLocks noGrp="1"/>
          </p:cNvSpPr>
          <p:nvPr>
            <p:ph type="title"/>
          </p:nvPr>
        </p:nvSpPr>
        <p:spPr>
          <a:xfrm>
            <a:off x="371815" y="677334"/>
            <a:ext cx="11214704" cy="929045"/>
          </a:xfrm>
        </p:spPr>
        <p:txBody>
          <a:bodyPr>
            <a:normAutofit fontScale="90000"/>
          </a:bodyPr>
          <a:lstStyle/>
          <a:p>
            <a:r>
              <a:rPr lang="en-US">
                <a:latin typeface="Century Gothic"/>
              </a:rPr>
              <a:t>Supporting Infrastructure for Medium and Heavy Duty Zero Emission Trucks </a:t>
            </a:r>
          </a:p>
        </p:txBody>
      </p:sp>
      <p:sp>
        <p:nvSpPr>
          <p:cNvPr id="3" name="Content Placeholder 2">
            <a:extLst>
              <a:ext uri="{FF2B5EF4-FFF2-40B4-BE49-F238E27FC236}">
                <a16:creationId xmlns:a16="http://schemas.microsoft.com/office/drawing/2014/main" id="{BBDF2523-B294-4121-A0D6-E7F0E8BF2D8E}"/>
              </a:ext>
            </a:extLst>
          </p:cNvPr>
          <p:cNvSpPr>
            <a:spLocks noGrp="1"/>
          </p:cNvSpPr>
          <p:nvPr>
            <p:ph sz="quarter" idx="10"/>
          </p:nvPr>
        </p:nvSpPr>
        <p:spPr>
          <a:xfrm>
            <a:off x="613719" y="1825625"/>
            <a:ext cx="6878472" cy="4351338"/>
          </a:xfrm>
        </p:spPr>
        <p:txBody>
          <a:bodyPr vert="horz" lIns="91440" tIns="45720" rIns="91440" bIns="45720" rtlCol="0" anchor="t">
            <a:normAutofit lnSpcReduction="10000"/>
          </a:bodyPr>
          <a:lstStyle/>
          <a:p>
            <a:pPr marL="0" indent="0">
              <a:buNone/>
            </a:pPr>
            <a:r>
              <a:rPr lang="en-US" b="1">
                <a:latin typeface="Century Gothic"/>
                <a:ea typeface="+mn-lt"/>
                <a:cs typeface="+mn-lt"/>
              </a:rPr>
              <a:t>Goals and Objectives </a:t>
            </a:r>
            <a:endParaRPr lang="en-US">
              <a:ea typeface="+mn-lt"/>
              <a:cs typeface="+mn-lt"/>
            </a:endParaRPr>
          </a:p>
          <a:p>
            <a:r>
              <a:rPr lang="en-US">
                <a:ea typeface="+mn-lt"/>
                <a:cs typeface="+mn-lt"/>
              </a:rPr>
              <a:t>Plan for Zero Emission Supporting Infrastructure focused on both Battery Electric and Hydrogen Fuel Cell trucks</a:t>
            </a:r>
            <a:endParaRPr lang="en-US">
              <a:cs typeface="Segoe UI"/>
            </a:endParaRPr>
          </a:p>
          <a:p>
            <a:r>
              <a:rPr lang="en-US">
                <a:ea typeface="+mn-lt"/>
                <a:cs typeface="+mn-lt"/>
              </a:rPr>
              <a:t>Understand and address stakeholder concerns and needs</a:t>
            </a:r>
            <a:endParaRPr lang="en-US"/>
          </a:p>
          <a:p>
            <a:r>
              <a:rPr lang="en-US">
                <a:ea typeface="+mn-lt"/>
                <a:cs typeface="+mn-lt"/>
              </a:rPr>
              <a:t>Understand site level needs for station development</a:t>
            </a:r>
            <a:endParaRPr lang="en-US"/>
          </a:p>
          <a:p>
            <a:r>
              <a:rPr lang="en-US">
                <a:ea typeface="+mn-lt"/>
                <a:cs typeface="+mn-lt"/>
              </a:rPr>
              <a:t>Create a Regionally Supported Roadmap for MD/HD ZE Fueling Infrastructure </a:t>
            </a:r>
            <a:endParaRPr lang="en-US"/>
          </a:p>
          <a:p>
            <a:endParaRPr lang="en-US">
              <a:cs typeface="Segoe UI"/>
            </a:endParaRPr>
          </a:p>
        </p:txBody>
      </p:sp>
      <p:sp>
        <p:nvSpPr>
          <p:cNvPr id="4" name="Text Placeholder 3">
            <a:extLst>
              <a:ext uri="{FF2B5EF4-FFF2-40B4-BE49-F238E27FC236}">
                <a16:creationId xmlns:a16="http://schemas.microsoft.com/office/drawing/2014/main" id="{ACC3211A-65FE-5044-F64A-C61A7123C49F}"/>
              </a:ext>
            </a:extLst>
          </p:cNvPr>
          <p:cNvSpPr>
            <a:spLocks noGrp="1"/>
          </p:cNvSpPr>
          <p:nvPr>
            <p:ph type="body" sz="quarter" idx="11"/>
          </p:nvPr>
        </p:nvSpPr>
        <p:spPr/>
        <p:txBody>
          <a:bodyPr vert="horz" lIns="91440" tIns="45720" rIns="91440" bIns="45720" rtlCol="0" anchor="t">
            <a:noAutofit/>
          </a:bodyPr>
          <a:lstStyle/>
          <a:p>
            <a:r>
              <a:rPr lang="en-US">
                <a:ea typeface="+mn-lt"/>
                <a:cs typeface="+mn-lt"/>
              </a:rPr>
              <a:t>SCAG Work – Research, Evaluation and Planning –MD/HD ZE Trucks </a:t>
            </a:r>
            <a:endParaRPr lang="en-US"/>
          </a:p>
        </p:txBody>
      </p:sp>
      <p:pic>
        <p:nvPicPr>
          <p:cNvPr id="5" name="Picture 5">
            <a:extLst>
              <a:ext uri="{FF2B5EF4-FFF2-40B4-BE49-F238E27FC236}">
                <a16:creationId xmlns:a16="http://schemas.microsoft.com/office/drawing/2014/main" id="{6CD2D492-7F3D-0C77-E9EA-98E09F35817F}"/>
              </a:ext>
            </a:extLst>
          </p:cNvPr>
          <p:cNvPicPr>
            <a:picLocks noChangeAspect="1"/>
          </p:cNvPicPr>
          <p:nvPr/>
        </p:nvPicPr>
        <p:blipFill>
          <a:blip r:embed="rId3"/>
          <a:stretch>
            <a:fillRect/>
          </a:stretch>
        </p:blipFill>
        <p:spPr>
          <a:xfrm>
            <a:off x="7772400" y="1677528"/>
            <a:ext cx="3744035" cy="4719869"/>
          </a:xfrm>
          <a:prstGeom prst="rect">
            <a:avLst/>
          </a:prstGeom>
        </p:spPr>
      </p:pic>
    </p:spTree>
    <p:extLst>
      <p:ext uri="{BB962C8B-B14F-4D97-AF65-F5344CB8AC3E}">
        <p14:creationId xmlns:p14="http://schemas.microsoft.com/office/powerpoint/2010/main" val="3465732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B761-0B03-4249-8BB4-747A179328A2}"/>
              </a:ext>
            </a:extLst>
          </p:cNvPr>
          <p:cNvSpPr>
            <a:spLocks noGrp="1"/>
          </p:cNvSpPr>
          <p:nvPr>
            <p:ph type="title"/>
          </p:nvPr>
        </p:nvSpPr>
        <p:spPr>
          <a:xfrm>
            <a:off x="381000" y="884926"/>
            <a:ext cx="11430000" cy="1029750"/>
          </a:xfrm>
        </p:spPr>
        <p:txBody>
          <a:bodyPr>
            <a:normAutofit fontScale="90000"/>
          </a:bodyPr>
          <a:lstStyle/>
          <a:p>
            <a:r>
              <a:rPr lang="en-US">
                <a:latin typeface="Century Gothic"/>
              </a:rPr>
              <a:t>Supporting Infrastructure for Medium and Heavy Duty Zero Emission Trucks</a:t>
            </a:r>
            <a:br>
              <a:rPr lang="en-US">
                <a:latin typeface="Century Gothic"/>
              </a:rPr>
            </a:br>
            <a:endParaRPr lang="en-US">
              <a:latin typeface="Century Gothic"/>
            </a:endParaRPr>
          </a:p>
        </p:txBody>
      </p:sp>
      <p:sp>
        <p:nvSpPr>
          <p:cNvPr id="3" name="Content Placeholder 2">
            <a:extLst>
              <a:ext uri="{FF2B5EF4-FFF2-40B4-BE49-F238E27FC236}">
                <a16:creationId xmlns:a16="http://schemas.microsoft.com/office/drawing/2014/main" id="{7FC468F5-63D1-3C04-3F22-BE15BADBFFFC}"/>
              </a:ext>
            </a:extLst>
          </p:cNvPr>
          <p:cNvSpPr>
            <a:spLocks noGrp="1"/>
          </p:cNvSpPr>
          <p:nvPr>
            <p:ph sz="quarter" idx="10"/>
          </p:nvPr>
        </p:nvSpPr>
        <p:spPr/>
        <p:txBody>
          <a:bodyPr vert="horz" lIns="91440" tIns="45720" rIns="91440" bIns="45720" rtlCol="0" anchor="t">
            <a:normAutofit lnSpcReduction="10000"/>
          </a:bodyPr>
          <a:lstStyle/>
          <a:p>
            <a:pPr marL="0" indent="0">
              <a:buNone/>
            </a:pPr>
            <a:r>
              <a:rPr lang="en-US" b="1">
                <a:latin typeface="Century Gothic"/>
                <a:ea typeface="+mn-lt"/>
                <a:cs typeface="+mn-lt"/>
              </a:rPr>
              <a:t>Expected Tasks and Deliverables </a:t>
            </a:r>
            <a:endParaRPr lang="en-US">
              <a:ea typeface="+mn-lt"/>
              <a:cs typeface="+mn-lt"/>
            </a:endParaRPr>
          </a:p>
          <a:p>
            <a:r>
              <a:rPr lang="en-US">
                <a:ea typeface="+mn-lt"/>
                <a:cs typeface="+mn-lt"/>
              </a:rPr>
              <a:t>Refined understanding of truck markets, travel patterns, and relevant operational characteristics</a:t>
            </a:r>
            <a:endParaRPr lang="en-US">
              <a:cs typeface="Segoe UI"/>
            </a:endParaRPr>
          </a:p>
          <a:p>
            <a:r>
              <a:rPr lang="en-US">
                <a:ea typeface="+mn-lt"/>
                <a:cs typeface="+mn-lt"/>
              </a:rPr>
              <a:t>Define </a:t>
            </a:r>
            <a:r>
              <a:rPr lang="en-US" u="sng">
                <a:ea typeface="+mn-lt"/>
                <a:cs typeface="+mn-lt"/>
              </a:rPr>
              <a:t>demand</a:t>
            </a:r>
            <a:r>
              <a:rPr lang="en-US">
                <a:ea typeface="+mn-lt"/>
                <a:cs typeface="+mn-lt"/>
              </a:rPr>
              <a:t> of Charging Network by Market </a:t>
            </a:r>
            <a:endParaRPr lang="en-US"/>
          </a:p>
          <a:p>
            <a:r>
              <a:rPr lang="en-US">
                <a:ea typeface="+mn-lt"/>
                <a:cs typeface="+mn-lt"/>
              </a:rPr>
              <a:t>Assessing the potential </a:t>
            </a:r>
            <a:r>
              <a:rPr lang="en-US" u="sng">
                <a:ea typeface="+mn-lt"/>
                <a:cs typeface="+mn-lt"/>
              </a:rPr>
              <a:t>supply</a:t>
            </a:r>
            <a:r>
              <a:rPr lang="en-US">
                <a:ea typeface="+mn-lt"/>
                <a:cs typeface="+mn-lt"/>
              </a:rPr>
              <a:t> of land for stations </a:t>
            </a:r>
            <a:endParaRPr lang="en-US"/>
          </a:p>
          <a:p>
            <a:r>
              <a:rPr lang="en-US">
                <a:ea typeface="+mn-lt"/>
                <a:cs typeface="+mn-lt"/>
              </a:rPr>
              <a:t>Distribution of Charging network; based on</a:t>
            </a:r>
            <a:endParaRPr lang="en-US"/>
          </a:p>
          <a:p>
            <a:pPr lvl="1"/>
            <a:r>
              <a:rPr lang="en-US">
                <a:ea typeface="+mn-lt"/>
                <a:cs typeface="+mn-lt"/>
              </a:rPr>
              <a:t>Travel demand</a:t>
            </a:r>
          </a:p>
          <a:p>
            <a:pPr lvl="1"/>
            <a:r>
              <a:rPr lang="en-US">
                <a:ea typeface="+mn-lt"/>
                <a:cs typeface="+mn-lt"/>
              </a:rPr>
              <a:t>Existing stations </a:t>
            </a:r>
          </a:p>
          <a:p>
            <a:pPr lvl="1"/>
            <a:r>
              <a:rPr lang="en-US">
                <a:ea typeface="+mn-lt"/>
                <a:cs typeface="+mn-lt"/>
              </a:rPr>
              <a:t>Power and fueling supply</a:t>
            </a:r>
          </a:p>
          <a:p>
            <a:pPr lvl="1"/>
            <a:r>
              <a:rPr lang="en-US">
                <a:ea typeface="+mn-lt"/>
                <a:cs typeface="+mn-lt"/>
              </a:rPr>
              <a:t>Potential Impacts to Surrounding Communities </a:t>
            </a:r>
          </a:p>
          <a:p>
            <a:pPr lvl="1"/>
            <a:r>
              <a:rPr lang="en-US">
                <a:ea typeface="+mn-lt"/>
                <a:cs typeface="+mn-lt"/>
              </a:rPr>
              <a:t>other TBD</a:t>
            </a:r>
            <a:endParaRPr lang="en-US"/>
          </a:p>
          <a:p>
            <a:endParaRPr lang="en-US">
              <a:cs typeface="Segoe UI"/>
            </a:endParaRPr>
          </a:p>
        </p:txBody>
      </p:sp>
      <p:sp>
        <p:nvSpPr>
          <p:cNvPr id="4" name="Text Placeholder 3">
            <a:extLst>
              <a:ext uri="{FF2B5EF4-FFF2-40B4-BE49-F238E27FC236}">
                <a16:creationId xmlns:a16="http://schemas.microsoft.com/office/drawing/2014/main" id="{DC09A99B-746A-8363-C19D-CC9D06D5FD42}"/>
              </a:ext>
            </a:extLst>
          </p:cNvPr>
          <p:cNvSpPr>
            <a:spLocks noGrp="1"/>
          </p:cNvSpPr>
          <p:nvPr>
            <p:ph type="body" sz="quarter" idx="11"/>
          </p:nvPr>
        </p:nvSpPr>
        <p:spPr/>
        <p:txBody>
          <a:bodyPr vert="horz" lIns="91440" tIns="45720" rIns="91440" bIns="45720" rtlCol="0" anchor="t">
            <a:noAutofit/>
          </a:bodyPr>
          <a:lstStyle/>
          <a:p>
            <a:r>
              <a:rPr lang="en-US">
                <a:solidFill>
                  <a:srgbClr val="767171"/>
                </a:solidFill>
                <a:latin typeface="Segoe UI"/>
              </a:rPr>
              <a:t>SCAG Work – Research, Evaluation and Planning –MD/HD ZE Trucks </a:t>
            </a:r>
            <a:r>
              <a:rPr lang="en-US">
                <a:latin typeface="Segoe UI"/>
                <a:ea typeface="Segoe UI"/>
                <a:cs typeface="Segoe UI"/>
              </a:rPr>
              <a:t>​</a:t>
            </a:r>
            <a:endParaRPr lang="en-US">
              <a:cs typeface="Segoe UI"/>
            </a:endParaRPr>
          </a:p>
        </p:txBody>
      </p:sp>
      <p:pic>
        <p:nvPicPr>
          <p:cNvPr id="5" name="Picture 5" descr="Diagram&#10;&#10;Description automatically generated">
            <a:extLst>
              <a:ext uri="{FF2B5EF4-FFF2-40B4-BE49-F238E27FC236}">
                <a16:creationId xmlns:a16="http://schemas.microsoft.com/office/drawing/2014/main" id="{EDC4D59F-18C6-3A0A-836D-EF3A81FD0084}"/>
              </a:ext>
            </a:extLst>
          </p:cNvPr>
          <p:cNvPicPr>
            <a:picLocks noChangeAspect="1"/>
          </p:cNvPicPr>
          <p:nvPr/>
        </p:nvPicPr>
        <p:blipFill>
          <a:blip r:embed="rId3"/>
          <a:stretch>
            <a:fillRect/>
          </a:stretch>
        </p:blipFill>
        <p:spPr>
          <a:xfrm>
            <a:off x="9255601" y="4747388"/>
            <a:ext cx="2368248" cy="1828714"/>
          </a:xfrm>
          <a:prstGeom prst="rect">
            <a:avLst/>
          </a:prstGeom>
        </p:spPr>
      </p:pic>
    </p:spTree>
    <p:extLst>
      <p:ext uri="{BB962C8B-B14F-4D97-AF65-F5344CB8AC3E}">
        <p14:creationId xmlns:p14="http://schemas.microsoft.com/office/powerpoint/2010/main" val="1459242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0F7E-9394-B158-C718-47B7C5AC5E1A}"/>
              </a:ext>
            </a:extLst>
          </p:cNvPr>
          <p:cNvSpPr>
            <a:spLocks noGrp="1"/>
          </p:cNvSpPr>
          <p:nvPr>
            <p:ph type="title"/>
          </p:nvPr>
        </p:nvSpPr>
        <p:spPr/>
        <p:txBody>
          <a:bodyPr/>
          <a:lstStyle/>
          <a:p>
            <a:r>
              <a:rPr lang="en-US">
                <a:latin typeface="Century Gothic"/>
              </a:rPr>
              <a:t>Supporting Infrastructure for Medium and Heavy Duty Zero Emission Trucks – Expected Outreach </a:t>
            </a:r>
            <a:endParaRPr lang="en-US"/>
          </a:p>
        </p:txBody>
      </p:sp>
      <p:sp>
        <p:nvSpPr>
          <p:cNvPr id="3" name="Content Placeholder 2">
            <a:extLst>
              <a:ext uri="{FF2B5EF4-FFF2-40B4-BE49-F238E27FC236}">
                <a16:creationId xmlns:a16="http://schemas.microsoft.com/office/drawing/2014/main" id="{C0B79C8F-6FEE-A855-C5F7-87A91457FB06}"/>
              </a:ext>
            </a:extLst>
          </p:cNvPr>
          <p:cNvSpPr>
            <a:spLocks noGrp="1"/>
          </p:cNvSpPr>
          <p:nvPr>
            <p:ph sz="quarter" idx="10"/>
          </p:nvPr>
        </p:nvSpPr>
        <p:spPr/>
        <p:txBody>
          <a:bodyPr>
            <a:normAutofit fontScale="92500" lnSpcReduction="20000"/>
          </a:bodyPr>
          <a:lstStyle/>
          <a:p>
            <a:r>
              <a:rPr lang="en-US"/>
              <a:t>TAC</a:t>
            </a:r>
          </a:p>
          <a:p>
            <a:r>
              <a:rPr lang="en-US"/>
              <a:t>What are the characteristics of the drive? </a:t>
            </a:r>
          </a:p>
          <a:p>
            <a:pPr lvl="1"/>
            <a:r>
              <a:rPr lang="en-US"/>
              <a:t>Shift lengths, drive times, stop times, load size</a:t>
            </a:r>
          </a:p>
          <a:p>
            <a:r>
              <a:rPr lang="en-US"/>
              <a:t>What are current and future plans for infrastructure provision? </a:t>
            </a:r>
          </a:p>
          <a:p>
            <a:r>
              <a:rPr lang="en-US"/>
              <a:t>Stakeholder Surveys and Interviews  </a:t>
            </a:r>
          </a:p>
          <a:p>
            <a:pPr lvl="1"/>
            <a:r>
              <a:rPr lang="en-US"/>
              <a:t>Fleet operators</a:t>
            </a:r>
          </a:p>
          <a:p>
            <a:pPr lvl="1"/>
            <a:r>
              <a:rPr lang="en-US"/>
              <a:t>Warehouse operators </a:t>
            </a:r>
          </a:p>
          <a:p>
            <a:pPr lvl="1"/>
            <a:r>
              <a:rPr lang="en-US"/>
              <a:t>Industry associations </a:t>
            </a:r>
          </a:p>
          <a:p>
            <a:pPr lvl="1"/>
            <a:r>
              <a:rPr lang="en-US"/>
              <a:t>Truck drivers </a:t>
            </a:r>
          </a:p>
          <a:p>
            <a:pPr lvl="1"/>
            <a:r>
              <a:rPr lang="en-US"/>
              <a:t>Terminal operators </a:t>
            </a:r>
          </a:p>
          <a:p>
            <a:pPr lvl="1"/>
            <a:r>
              <a:rPr lang="en-US"/>
              <a:t>Intermodal facilities</a:t>
            </a:r>
          </a:p>
          <a:p>
            <a:pPr lvl="1"/>
            <a:r>
              <a:rPr lang="en-US"/>
              <a:t>Truck stop owners/operators </a:t>
            </a:r>
          </a:p>
          <a:p>
            <a:pPr lvl="1"/>
            <a:r>
              <a:rPr lang="en-US"/>
              <a:t>DCFC network providers</a:t>
            </a:r>
            <a:endParaRPr lang="en-US">
              <a:latin typeface="Times New Roman" panose="02020603050405020304" pitchFamily="18" charset="0"/>
            </a:endParaRPr>
          </a:p>
        </p:txBody>
      </p:sp>
      <p:sp>
        <p:nvSpPr>
          <p:cNvPr id="4" name="Text Placeholder 3">
            <a:extLst>
              <a:ext uri="{FF2B5EF4-FFF2-40B4-BE49-F238E27FC236}">
                <a16:creationId xmlns:a16="http://schemas.microsoft.com/office/drawing/2014/main" id="{B37AD4EE-1F65-16D6-7975-BE00FB1633D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37883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B761-0B03-4249-8BB4-747A179328A2}"/>
              </a:ext>
            </a:extLst>
          </p:cNvPr>
          <p:cNvSpPr>
            <a:spLocks noGrp="1"/>
          </p:cNvSpPr>
          <p:nvPr>
            <p:ph type="title"/>
          </p:nvPr>
        </p:nvSpPr>
        <p:spPr>
          <a:xfrm>
            <a:off x="381000" y="884926"/>
            <a:ext cx="11430000" cy="1029750"/>
          </a:xfrm>
        </p:spPr>
        <p:txBody>
          <a:bodyPr>
            <a:normAutofit fontScale="90000"/>
          </a:bodyPr>
          <a:lstStyle/>
          <a:p>
            <a:r>
              <a:rPr lang="en-US">
                <a:latin typeface="Century Gothic"/>
              </a:rPr>
              <a:t>Supporting Infrastructure for Medium and Heavy Duty Zero Emission Trucks</a:t>
            </a:r>
            <a:br>
              <a:rPr lang="en-US">
                <a:latin typeface="Century Gothic"/>
              </a:rPr>
            </a:br>
            <a:endParaRPr lang="en-US">
              <a:latin typeface="Century Gothic"/>
            </a:endParaRPr>
          </a:p>
        </p:txBody>
      </p:sp>
      <p:sp>
        <p:nvSpPr>
          <p:cNvPr id="3" name="Content Placeholder 2">
            <a:extLst>
              <a:ext uri="{FF2B5EF4-FFF2-40B4-BE49-F238E27FC236}">
                <a16:creationId xmlns:a16="http://schemas.microsoft.com/office/drawing/2014/main" id="{7FC468F5-63D1-3C04-3F22-BE15BADBFFFC}"/>
              </a:ext>
            </a:extLst>
          </p:cNvPr>
          <p:cNvSpPr>
            <a:spLocks noGrp="1"/>
          </p:cNvSpPr>
          <p:nvPr>
            <p:ph sz="quarter" idx="10"/>
          </p:nvPr>
        </p:nvSpPr>
        <p:spPr/>
        <p:txBody>
          <a:bodyPr vert="horz" lIns="91440" tIns="45720" rIns="91440" bIns="45720" rtlCol="0" anchor="t">
            <a:normAutofit/>
          </a:bodyPr>
          <a:lstStyle/>
          <a:p>
            <a:pPr marL="0" indent="0">
              <a:buNone/>
            </a:pPr>
            <a:r>
              <a:rPr lang="en-US" b="1">
                <a:latin typeface="Century Gothic"/>
                <a:ea typeface="+mn-lt"/>
                <a:cs typeface="+mn-lt"/>
              </a:rPr>
              <a:t>Expected Tasks and Deliverables (Continued)</a:t>
            </a:r>
            <a:endParaRPr lang="en-US">
              <a:ea typeface="+mn-lt"/>
              <a:cs typeface="+mn-lt"/>
            </a:endParaRPr>
          </a:p>
          <a:p>
            <a:r>
              <a:rPr lang="en-US">
                <a:ea typeface="+mn-lt"/>
                <a:cs typeface="+mn-lt"/>
              </a:rPr>
              <a:t>Stakeholder Engagement and Outreach</a:t>
            </a:r>
          </a:p>
          <a:p>
            <a:pPr lvl="1"/>
            <a:r>
              <a:rPr lang="en-US">
                <a:ea typeface="+mn-lt"/>
                <a:cs typeface="+mn-lt"/>
              </a:rPr>
              <a:t>Fleet Survey</a:t>
            </a:r>
          </a:p>
          <a:p>
            <a:pPr lvl="1"/>
            <a:r>
              <a:rPr lang="en-US">
                <a:ea typeface="+mn-lt"/>
                <a:cs typeface="+mn-lt"/>
              </a:rPr>
              <a:t>Interviews </a:t>
            </a:r>
          </a:p>
          <a:p>
            <a:pPr lvl="1"/>
            <a:r>
              <a:rPr lang="en-US">
                <a:ea typeface="+mn-lt"/>
                <a:cs typeface="+mn-lt"/>
              </a:rPr>
              <a:t>TAC</a:t>
            </a:r>
            <a:endParaRPr lang="en-US"/>
          </a:p>
          <a:p>
            <a:r>
              <a:rPr lang="en-US">
                <a:ea typeface="+mn-lt"/>
                <a:cs typeface="+mn-lt"/>
              </a:rPr>
              <a:t>Assessment of 10 key sites</a:t>
            </a:r>
            <a:endParaRPr lang="en-US"/>
          </a:p>
          <a:p>
            <a:r>
              <a:rPr lang="en-US">
                <a:ea typeface="+mn-lt"/>
                <a:cs typeface="+mn-lt"/>
              </a:rPr>
              <a:t>A regionally vetted action plan </a:t>
            </a:r>
            <a:endParaRPr lang="en-US"/>
          </a:p>
          <a:p>
            <a:endParaRPr lang="en-US">
              <a:cs typeface="Segoe UI"/>
            </a:endParaRPr>
          </a:p>
        </p:txBody>
      </p:sp>
      <p:sp>
        <p:nvSpPr>
          <p:cNvPr id="4" name="Text Placeholder 3">
            <a:extLst>
              <a:ext uri="{FF2B5EF4-FFF2-40B4-BE49-F238E27FC236}">
                <a16:creationId xmlns:a16="http://schemas.microsoft.com/office/drawing/2014/main" id="{DC09A99B-746A-8363-C19D-CC9D06D5FD42}"/>
              </a:ext>
            </a:extLst>
          </p:cNvPr>
          <p:cNvSpPr>
            <a:spLocks noGrp="1"/>
          </p:cNvSpPr>
          <p:nvPr>
            <p:ph type="body" sz="quarter" idx="11"/>
          </p:nvPr>
        </p:nvSpPr>
        <p:spPr/>
        <p:txBody>
          <a:bodyPr vert="horz" lIns="91440" tIns="45720" rIns="91440" bIns="45720" rtlCol="0" anchor="t">
            <a:noAutofit/>
          </a:bodyPr>
          <a:lstStyle/>
          <a:p>
            <a:r>
              <a:rPr lang="en-US">
                <a:solidFill>
                  <a:srgbClr val="767171"/>
                </a:solidFill>
                <a:latin typeface="Segoe UI"/>
              </a:rPr>
              <a:t>SCAG Work – Research, Evaluation and Planning –MD/HD ZE Trucks </a:t>
            </a:r>
            <a:r>
              <a:rPr lang="en-US">
                <a:latin typeface="Segoe UI"/>
                <a:ea typeface="Segoe UI"/>
                <a:cs typeface="Segoe UI"/>
              </a:rPr>
              <a:t>​</a:t>
            </a:r>
            <a:endParaRPr lang="en-US">
              <a:cs typeface="Segoe UI"/>
            </a:endParaRPr>
          </a:p>
        </p:txBody>
      </p:sp>
      <p:pic>
        <p:nvPicPr>
          <p:cNvPr id="7" name="Picture 8">
            <a:extLst>
              <a:ext uri="{FF2B5EF4-FFF2-40B4-BE49-F238E27FC236}">
                <a16:creationId xmlns:a16="http://schemas.microsoft.com/office/drawing/2014/main" id="{56D89502-482C-9AD4-8944-8B1513770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214" y="4570690"/>
            <a:ext cx="4335731" cy="198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709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34056-395F-F2BE-2D6A-819DD0519982}"/>
              </a:ext>
            </a:extLst>
          </p:cNvPr>
          <p:cNvSpPr>
            <a:spLocks noGrp="1"/>
          </p:cNvSpPr>
          <p:nvPr>
            <p:ph type="title"/>
          </p:nvPr>
        </p:nvSpPr>
        <p:spPr/>
        <p:txBody>
          <a:bodyPr/>
          <a:lstStyle/>
          <a:p>
            <a:r>
              <a:rPr lang="en-US"/>
              <a:t>Collaboration with Metro and Regional Stakeholders </a:t>
            </a:r>
          </a:p>
        </p:txBody>
      </p:sp>
      <p:sp>
        <p:nvSpPr>
          <p:cNvPr id="3" name="Content Placeholder 2">
            <a:extLst>
              <a:ext uri="{FF2B5EF4-FFF2-40B4-BE49-F238E27FC236}">
                <a16:creationId xmlns:a16="http://schemas.microsoft.com/office/drawing/2014/main" id="{C0E647B9-F5D9-8C65-1F47-106957C00642}"/>
              </a:ext>
            </a:extLst>
          </p:cNvPr>
          <p:cNvSpPr>
            <a:spLocks noGrp="1"/>
          </p:cNvSpPr>
          <p:nvPr>
            <p:ph sz="quarter" idx="10"/>
          </p:nvPr>
        </p:nvSpPr>
        <p:spPr>
          <a:xfrm>
            <a:off x="381000" y="2194560"/>
            <a:ext cx="2080260" cy="4358639"/>
          </a:xfrm>
        </p:spPr>
        <p:txBody>
          <a:bodyPr>
            <a:normAutofit lnSpcReduction="10000"/>
          </a:bodyPr>
          <a:lstStyle/>
          <a:p>
            <a:r>
              <a:rPr lang="en-US"/>
              <a:t>Overlap with Metro Task 1</a:t>
            </a:r>
          </a:p>
          <a:p>
            <a:r>
              <a:rPr lang="en-US"/>
              <a:t>Our plan covers key routes and locations in 6 counties</a:t>
            </a:r>
          </a:p>
        </p:txBody>
      </p:sp>
      <p:sp>
        <p:nvSpPr>
          <p:cNvPr id="4" name="Text Placeholder 3">
            <a:extLst>
              <a:ext uri="{FF2B5EF4-FFF2-40B4-BE49-F238E27FC236}">
                <a16:creationId xmlns:a16="http://schemas.microsoft.com/office/drawing/2014/main" id="{7E701FB6-DA87-7BB4-2921-066320AB51E9}"/>
              </a:ext>
            </a:extLst>
          </p:cNvPr>
          <p:cNvSpPr>
            <a:spLocks noGrp="1"/>
          </p:cNvSpPr>
          <p:nvPr>
            <p:ph type="body" sz="quarter" idx="11"/>
          </p:nvPr>
        </p:nvSpPr>
        <p:spPr/>
        <p:txBody>
          <a:bodyPr/>
          <a:lstStyle/>
          <a:p>
            <a:r>
              <a:rPr lang="en-US">
                <a:solidFill>
                  <a:srgbClr val="767171"/>
                </a:solidFill>
                <a:latin typeface="Segoe UI"/>
              </a:rPr>
              <a:t>SCAG Work – Research, Evaluation and Planning –MD/HD ZE Trucks </a:t>
            </a:r>
            <a:r>
              <a:rPr lang="en-US">
                <a:latin typeface="Segoe UI"/>
                <a:ea typeface="Segoe UI"/>
                <a:cs typeface="Segoe UI"/>
              </a:rPr>
              <a:t>​</a:t>
            </a:r>
            <a:endParaRPr lang="en-US">
              <a:cs typeface="Segoe UI"/>
            </a:endParaRPr>
          </a:p>
          <a:p>
            <a:endParaRPr lang="en-US"/>
          </a:p>
        </p:txBody>
      </p:sp>
      <p:pic>
        <p:nvPicPr>
          <p:cNvPr id="6" name="Picture 5">
            <a:extLst>
              <a:ext uri="{FF2B5EF4-FFF2-40B4-BE49-F238E27FC236}">
                <a16:creationId xmlns:a16="http://schemas.microsoft.com/office/drawing/2014/main" id="{E24E9616-6486-3075-3157-50D5D48BC664}"/>
              </a:ext>
            </a:extLst>
          </p:cNvPr>
          <p:cNvPicPr>
            <a:picLocks noChangeAspect="1"/>
          </p:cNvPicPr>
          <p:nvPr/>
        </p:nvPicPr>
        <p:blipFill>
          <a:blip r:embed="rId3"/>
          <a:stretch>
            <a:fillRect/>
          </a:stretch>
        </p:blipFill>
        <p:spPr>
          <a:xfrm>
            <a:off x="2461260" y="1874957"/>
            <a:ext cx="9929574" cy="5528474"/>
          </a:xfrm>
          <a:prstGeom prst="rect">
            <a:avLst/>
          </a:prstGeom>
        </p:spPr>
      </p:pic>
    </p:spTree>
    <p:extLst>
      <p:ext uri="{BB962C8B-B14F-4D97-AF65-F5344CB8AC3E}">
        <p14:creationId xmlns:p14="http://schemas.microsoft.com/office/powerpoint/2010/main" val="2456414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D68C0-3572-8D1B-0D2E-CC714C41EDD3}"/>
              </a:ext>
            </a:extLst>
          </p:cNvPr>
          <p:cNvSpPr>
            <a:spLocks noGrp="1"/>
          </p:cNvSpPr>
          <p:nvPr>
            <p:ph type="title"/>
          </p:nvPr>
        </p:nvSpPr>
        <p:spPr/>
        <p:txBody>
          <a:bodyPr/>
          <a:lstStyle/>
          <a:p>
            <a:r>
              <a:rPr lang="en-US"/>
              <a:t>Timeline and Next Steps </a:t>
            </a:r>
          </a:p>
        </p:txBody>
      </p:sp>
      <p:sp>
        <p:nvSpPr>
          <p:cNvPr id="3" name="Content Placeholder 2">
            <a:extLst>
              <a:ext uri="{FF2B5EF4-FFF2-40B4-BE49-F238E27FC236}">
                <a16:creationId xmlns:a16="http://schemas.microsoft.com/office/drawing/2014/main" id="{5DB02C2A-5C95-89CE-91B2-E4F26D48720F}"/>
              </a:ext>
            </a:extLst>
          </p:cNvPr>
          <p:cNvSpPr>
            <a:spLocks noGrp="1"/>
          </p:cNvSpPr>
          <p:nvPr>
            <p:ph sz="quarter" idx="10"/>
          </p:nvPr>
        </p:nvSpPr>
        <p:spPr/>
        <p:txBody>
          <a:bodyPr>
            <a:normAutofit/>
          </a:bodyPr>
          <a:lstStyle/>
          <a:p>
            <a:r>
              <a:rPr lang="en-US"/>
              <a:t>Kick-off </a:t>
            </a:r>
          </a:p>
          <a:p>
            <a:r>
              <a:rPr lang="en-US"/>
              <a:t>Convene Project TAC </a:t>
            </a:r>
          </a:p>
          <a:p>
            <a:r>
              <a:rPr lang="en-US"/>
              <a:t>Determine Data Plan to Define Truck Network</a:t>
            </a:r>
          </a:p>
          <a:p>
            <a:r>
              <a:rPr lang="en-US"/>
              <a:t>Anticipate 24 month project</a:t>
            </a:r>
          </a:p>
          <a:p>
            <a:r>
              <a:rPr lang="en-US"/>
              <a:t>Initial findings in 2024 Connect So Cal </a:t>
            </a:r>
          </a:p>
          <a:p>
            <a:r>
              <a:rPr lang="en-US"/>
              <a:t>(Potentially) Supplemental work on Power Supply</a:t>
            </a:r>
          </a:p>
          <a:p>
            <a:pPr marL="457200" lvl="1" indent="0">
              <a:buNone/>
            </a:pPr>
            <a:r>
              <a:rPr lang="en-US"/>
              <a:t> </a:t>
            </a:r>
          </a:p>
        </p:txBody>
      </p:sp>
      <p:sp>
        <p:nvSpPr>
          <p:cNvPr id="4" name="Text Placeholder 3">
            <a:extLst>
              <a:ext uri="{FF2B5EF4-FFF2-40B4-BE49-F238E27FC236}">
                <a16:creationId xmlns:a16="http://schemas.microsoft.com/office/drawing/2014/main" id="{79DABAB3-611C-9743-DABC-98EB2116752D}"/>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B3B9797-0531-C2A5-B02B-3653CF99F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255" y="4608094"/>
            <a:ext cx="3190763" cy="1823455"/>
          </a:xfrm>
          <a:prstGeom prst="rect">
            <a:avLst/>
          </a:prstGeom>
          <a:effectLst>
            <a:glow rad="1054100">
              <a:schemeClr val="bg1"/>
            </a:glow>
          </a:effectLst>
        </p:spPr>
      </p:pic>
    </p:spTree>
    <p:extLst>
      <p:ext uri="{BB962C8B-B14F-4D97-AF65-F5344CB8AC3E}">
        <p14:creationId xmlns:p14="http://schemas.microsoft.com/office/powerpoint/2010/main" val="581560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DBCF157E-F820-72B7-10F0-D807E4350996}"/>
              </a:ext>
            </a:extLst>
          </p:cNvPr>
          <p:cNvSpPr>
            <a:spLocks noGrp="1"/>
          </p:cNvSpPr>
          <p:nvPr>
            <p:ph type="body" sz="quarter" idx="11"/>
          </p:nvPr>
        </p:nvSpPr>
        <p:spPr>
          <a:xfrm>
            <a:off x="700955" y="4089284"/>
            <a:ext cx="10020175" cy="758003"/>
          </a:xfrm>
        </p:spPr>
        <p:txBody>
          <a:bodyPr/>
          <a:lstStyle/>
          <a:p>
            <a:r>
              <a:rPr lang="en-US" b="0">
                <a:ea typeface="+mn-lt"/>
                <a:cs typeface="+mn-lt"/>
                <a:hlinkClick r:id="rId2"/>
              </a:rPr>
              <a:t>https://scag.ca.gov/alternative-fuels-vehicles</a:t>
            </a:r>
            <a:r>
              <a:rPr lang="en-US" b="0">
                <a:ea typeface="+mn-lt"/>
                <a:cs typeface="+mn-lt"/>
              </a:rPr>
              <a:t> </a:t>
            </a:r>
            <a:endParaRPr lang="en-US"/>
          </a:p>
        </p:txBody>
      </p:sp>
      <p:sp>
        <p:nvSpPr>
          <p:cNvPr id="11" name="Picture Placeholder 2">
            <a:extLst>
              <a:ext uri="{FF2B5EF4-FFF2-40B4-BE49-F238E27FC236}">
                <a16:creationId xmlns:a16="http://schemas.microsoft.com/office/drawing/2014/main" id="{8BBB49D2-279B-1856-892D-77AACBBFC343}"/>
              </a:ext>
            </a:extLst>
          </p:cNvPr>
          <p:cNvSpPr>
            <a:spLocks noGrp="1"/>
          </p:cNvSpPr>
          <p:nvPr>
            <p:ph type="pic" sz="quarter" idx="24"/>
          </p:nvPr>
        </p:nvSpPr>
        <p:spPr>
          <a:xfrm>
            <a:off x="700955" y="412318"/>
            <a:ext cx="1232453" cy="645086"/>
          </a:xfrm>
        </p:spPr>
      </p:sp>
      <p:sp>
        <p:nvSpPr>
          <p:cNvPr id="6" name="TextBox 5">
            <a:extLst>
              <a:ext uri="{FF2B5EF4-FFF2-40B4-BE49-F238E27FC236}">
                <a16:creationId xmlns:a16="http://schemas.microsoft.com/office/drawing/2014/main" id="{9F3B611B-1660-7F1A-550E-D17EC47398DB}"/>
              </a:ext>
            </a:extLst>
          </p:cNvPr>
          <p:cNvSpPr txBox="1"/>
          <p:nvPr/>
        </p:nvSpPr>
        <p:spPr>
          <a:xfrm>
            <a:off x="7963319" y="3831067"/>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FCBF2"/>
                </a:solidFill>
                <a:effectLst/>
                <a:uLnTx/>
                <a:uFillTx/>
                <a:latin typeface="Merriweather Sans" pitchFamily="2" charset="0"/>
                <a:ea typeface="+mn-ea"/>
                <a:cs typeface="+mn-cs"/>
              </a:rPr>
              <a:t>Everything </a:t>
            </a:r>
            <a:r>
              <a:rPr kumimoji="0" lang="en-US" sz="1800" b="0" i="1" u="none" strike="noStrike" kern="1200" cap="none" spc="0" normalizeH="0" baseline="0" noProof="0">
                <a:ln>
                  <a:noFill/>
                </a:ln>
                <a:solidFill>
                  <a:srgbClr val="7FCBF2"/>
                </a:solidFill>
                <a:effectLst/>
                <a:uLnTx/>
                <a:uFillTx/>
                <a:latin typeface="Merriweather Sans" pitchFamily="2" charset="0"/>
                <a:ea typeface="+mn-ea"/>
                <a:cs typeface="+mn-cs"/>
              </a:rPr>
              <a:t>you buy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7FCBF2"/>
                </a:solidFill>
                <a:effectLst/>
                <a:uLnTx/>
                <a:uFillTx/>
                <a:latin typeface="Merriweather Sans" pitchFamily="2" charset="0"/>
                <a:ea typeface="+mn-ea"/>
                <a:cs typeface="+mn-cs"/>
              </a:rPr>
              <a:t>touches a </a:t>
            </a:r>
            <a:r>
              <a:rPr kumimoji="0" lang="en-US" sz="1800" b="1" i="0" u="none" strike="noStrike" kern="1200" cap="none" spc="0" normalizeH="0" baseline="0" noProof="0">
                <a:ln>
                  <a:noFill/>
                </a:ln>
                <a:solidFill>
                  <a:srgbClr val="7FCBF2"/>
                </a:solidFill>
                <a:effectLst/>
                <a:uLnTx/>
                <a:uFillTx/>
                <a:latin typeface="Merriweather Sans" pitchFamily="2" charset="0"/>
                <a:ea typeface="+mn-ea"/>
                <a:cs typeface="+mn-cs"/>
              </a:rPr>
              <a:t>truck </a:t>
            </a:r>
            <a:r>
              <a:rPr kumimoji="0" lang="en-US" sz="1800" b="0" i="1" u="none" strike="noStrike" kern="1200" cap="none" spc="0" normalizeH="0" baseline="0" noProof="0">
                <a:ln>
                  <a:noFill/>
                </a:ln>
                <a:solidFill>
                  <a:srgbClr val="7FCBF2"/>
                </a:solidFill>
                <a:effectLst/>
                <a:uLnTx/>
                <a:uFillTx/>
                <a:latin typeface="Merriweather Sans" pitchFamily="2" charset="0"/>
                <a:ea typeface="+mn-ea"/>
                <a:cs typeface="+mn-cs"/>
              </a:rPr>
              <a:t>at some point!</a:t>
            </a:r>
            <a:r>
              <a:rPr kumimoji="0" lang="en-US" sz="1800" b="0" i="0" u="none" strike="noStrike" kern="1200" cap="none" spc="0" normalizeH="0" baseline="0" noProof="0">
                <a:ln>
                  <a:noFill/>
                </a:ln>
                <a:solidFill>
                  <a:srgbClr val="000000"/>
                </a:solidFill>
                <a:effectLst/>
                <a:uLnTx/>
                <a:uFillTx/>
                <a:latin typeface="Merriweather Sans" pitchFamily="2" charset="0"/>
                <a:ea typeface="+mn-ea"/>
                <a:cs typeface="+mn-cs"/>
              </a:rPr>
              <a:t>​</a:t>
            </a:r>
            <a:endParaRPr kumimoji="0" lang="en-US" sz="1800" b="0" i="0" u="none" strike="noStrike" kern="1200" cap="none" spc="0" normalizeH="0" baseline="0" noProof="0">
              <a:ln>
                <a:noFill/>
              </a:ln>
              <a:solidFill>
                <a:srgbClr val="033E51"/>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9D4EE567-3A7B-DAD7-C01D-EA1E973B43A6}"/>
              </a:ext>
            </a:extLst>
          </p:cNvPr>
          <p:cNvPicPr>
            <a:picLocks noChangeAspect="1"/>
          </p:cNvPicPr>
          <p:nvPr/>
        </p:nvPicPr>
        <p:blipFill rotWithShape="1">
          <a:blip r:embed="rId3"/>
          <a:srcRect l="22114" t="4154" r="-1450" b="-4154"/>
          <a:stretch/>
        </p:blipFill>
        <p:spPr>
          <a:xfrm>
            <a:off x="8178426" y="2034746"/>
            <a:ext cx="2282896" cy="1658509"/>
          </a:xfrm>
          <a:prstGeom prst="rect">
            <a:avLst/>
          </a:prstGeom>
        </p:spPr>
      </p:pic>
    </p:spTree>
    <p:extLst>
      <p:ext uri="{BB962C8B-B14F-4D97-AF65-F5344CB8AC3E}">
        <p14:creationId xmlns:p14="http://schemas.microsoft.com/office/powerpoint/2010/main" val="3635774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9797" y="1277660"/>
            <a:ext cx="12172405" cy="3724096"/>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a:t>
            </a:r>
            <a:r>
              <a:rPr lang="en-US" sz="4000" b="1">
                <a:solidFill>
                  <a:srgbClr val="FFFFFF"/>
                </a:solidFill>
                <a:latin typeface="Calibri" panose="020F0502020204030204"/>
                <a:cs typeface="Calibri"/>
              </a:rPr>
              <a:t>5: </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a:p>
            <a:pPr algn="ctr">
              <a:spcAft>
                <a:spcPts val="600"/>
              </a:spcAft>
              <a:defRPr/>
            </a:pPr>
            <a:r>
              <a:rPr lang="en-US" sz="4000" b="1">
                <a:solidFill>
                  <a:srgbClr val="FFFFFF"/>
                </a:solidFill>
                <a:latin typeface="Calibri" panose="020F0502020204030204"/>
                <a:cs typeface="Calibri"/>
              </a:rPr>
              <a:t>If EV’s are the Future, Is the Grid Ready?</a:t>
            </a:r>
          </a:p>
          <a:p>
            <a:pPr marL="1941195" marR="91440" lvl="0" indent="-169545" algn="l" rtl="0" eaLnBrk="1" fontAlgn="auto" latinLnBrk="0" hangingPunct="1">
              <a:lnSpc>
                <a:spcPct val="100000"/>
              </a:lnSpc>
              <a:spcBef>
                <a:spcPts val="0"/>
              </a:spcBef>
              <a:spcAft>
                <a:spcPts val="0"/>
              </a:spcAft>
              <a:buClrTx/>
              <a:buSzTx/>
              <a:buFontTx/>
              <a:buNone/>
            </a:pPr>
            <a:r>
              <a:rPr lang="en-US" sz="1800" b="0" i="1" kern="1200">
                <a:solidFill>
                  <a:schemeClr val="bg1"/>
                </a:solidFill>
                <a:effectLst/>
                <a:latin typeface="+mn-lt"/>
                <a:ea typeface="Yu Mincho"/>
                <a:cs typeface="Arial"/>
              </a:rPr>
              <a:t>Moderator:  Micah Wofford, Energy Commission Specialist, California Energy Commission</a:t>
            </a:r>
          </a:p>
          <a:p>
            <a:pPr marL="1941195" marR="91440" lvl="0" indent="-169545" algn="l" defTabSz="914400" rtl="0" eaLnBrk="1" fontAlgn="auto" latinLnBrk="0" hangingPunct="1">
              <a:lnSpc>
                <a:spcPct val="100000"/>
              </a:lnSpc>
              <a:spcBef>
                <a:spcPts val="0"/>
              </a:spcBef>
              <a:spcAft>
                <a:spcPts val="0"/>
              </a:spcAft>
              <a:buClrTx/>
              <a:buSzTx/>
              <a:buFontTx/>
              <a:buNone/>
              <a:tabLst/>
              <a:defRPr/>
            </a:pPr>
            <a:endParaRPr lang="en-US" sz="1800" b="1" i="0" kern="1200">
              <a:solidFill>
                <a:schemeClr val="bg1"/>
              </a:solidFill>
              <a:effectLst/>
              <a:latin typeface="+mn-lt"/>
              <a:ea typeface="Yu Mincho"/>
              <a:cs typeface="Arial"/>
            </a:endParaRPr>
          </a:p>
          <a:p>
            <a:pPr marL="1941195" marR="91440" lvl="0" indent="-169545" algn="l" defTabSz="914400" rtl="0" eaLnBrk="1" fontAlgn="auto" latinLnBrk="0" hangingPunct="1">
              <a:lnSpc>
                <a:spcPct val="100000"/>
              </a:lnSpc>
              <a:spcBef>
                <a:spcPts val="0"/>
              </a:spcBef>
              <a:spcAft>
                <a:spcPts val="0"/>
              </a:spcAft>
              <a:buClrTx/>
              <a:buSzTx/>
              <a:buFontTx/>
              <a:buNone/>
              <a:tabLst/>
              <a:defRPr/>
            </a:pPr>
            <a:r>
              <a:rPr lang="en-US" sz="1800" b="1" i="0" kern="1200">
                <a:solidFill>
                  <a:schemeClr val="bg1"/>
                </a:solidFill>
                <a:effectLst/>
                <a:latin typeface="+mn-lt"/>
                <a:ea typeface="Yu Mincho"/>
                <a:cs typeface="Arial"/>
              </a:rPr>
              <a:t>Panel Discussion</a:t>
            </a:r>
          </a:p>
          <a:p>
            <a:pPr marL="2058988" marR="91440" lvl="0" indent="-287338"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b="0" kern="1200">
                <a:solidFill>
                  <a:schemeClr val="bg1"/>
                </a:solidFill>
                <a:effectLst/>
                <a:latin typeface="+mn-lt"/>
                <a:ea typeface="Yu Mincho"/>
                <a:cs typeface="Arial"/>
              </a:rPr>
              <a:t>Sean Wilder, Energy and Environmental Services, LA County Internal Services Department </a:t>
            </a:r>
          </a:p>
          <a:p>
            <a:pPr marL="2058988" marR="91440" indent="-287338" defTabSz="914400">
              <a:buFont typeface="Arial" panose="020B0604020202020204" pitchFamily="34" charset="0"/>
              <a:buChar char="•"/>
              <a:defRPr/>
            </a:pPr>
            <a:r>
              <a:rPr lang="en-US">
                <a:solidFill>
                  <a:schemeClr val="bg1"/>
                </a:solidFill>
                <a:ea typeface="Yu Mincho"/>
                <a:cs typeface="Calibri"/>
              </a:rPr>
              <a:t>Salim</a:t>
            </a:r>
            <a:r>
              <a:rPr lang="en-US">
                <a:solidFill>
                  <a:schemeClr val="bg1"/>
                </a:solidFill>
                <a:cs typeface="Calibri"/>
              </a:rPr>
              <a:t> </a:t>
            </a:r>
            <a:r>
              <a:rPr lang="en-US" err="1">
                <a:solidFill>
                  <a:schemeClr val="bg1"/>
                </a:solidFill>
                <a:cs typeface="Calibri"/>
              </a:rPr>
              <a:t>Youssefzadah</a:t>
            </a:r>
            <a:r>
              <a:rPr lang="en-US">
                <a:solidFill>
                  <a:schemeClr val="bg1"/>
                </a:solidFill>
                <a:cs typeface="Calibri"/>
              </a:rPr>
              <a:t>, CEO, Watt EV</a:t>
            </a:r>
          </a:p>
          <a:p>
            <a:pPr marL="2058988" marR="91440" indent="-287338" defTabSz="914400">
              <a:buFont typeface="Arial" panose="020B0604020202020204" pitchFamily="34" charset="0"/>
              <a:buChar char="•"/>
              <a:defRPr/>
            </a:pPr>
            <a:r>
              <a:rPr lang="en-US" sz="1800" b="0" i="0" kern="1200">
                <a:solidFill>
                  <a:schemeClr val="bg1"/>
                </a:solidFill>
                <a:effectLst/>
                <a:latin typeface="+mn-lt"/>
                <a:ea typeface="Yu Mincho"/>
                <a:cs typeface="Arial"/>
              </a:rPr>
              <a:t>Quintin </a:t>
            </a:r>
            <a:r>
              <a:rPr lang="en-US" sz="1800" b="0" i="0" kern="1200" err="1">
                <a:solidFill>
                  <a:schemeClr val="bg1"/>
                </a:solidFill>
                <a:effectLst/>
                <a:latin typeface="+mn-lt"/>
                <a:ea typeface="Yu Mincho"/>
                <a:cs typeface="Arial"/>
              </a:rPr>
              <a:t>Sumabat</a:t>
            </a:r>
            <a:r>
              <a:rPr lang="en-US" sz="1800" b="0" i="0" kern="1200">
                <a:solidFill>
                  <a:schemeClr val="bg1"/>
                </a:solidFill>
                <a:effectLst/>
                <a:latin typeface="+mn-lt"/>
                <a:ea typeface="Yu Mincho"/>
                <a:cs typeface="Arial"/>
              </a:rPr>
              <a:t>, Deputy Executive Officer, Vehicle Engineering and Acquisitions, LA Metro </a:t>
            </a:r>
            <a:endParaRPr lang="en-US" sz="2000" b="1" i="0">
              <a:solidFill>
                <a:schemeClr val="bg1"/>
              </a:solidFill>
              <a:cs typeface="Calibri"/>
            </a:endParaRPr>
          </a:p>
          <a:p>
            <a:pPr marL="1771650" marR="91440" defTabSz="914400">
              <a:defRPr/>
            </a:pPr>
            <a:endParaRPr lang="en-US">
              <a:solidFill>
                <a:schemeClr val="bg1"/>
              </a:solidFill>
              <a:ea typeface="+mn-lt"/>
              <a:cs typeface="+mn-lt"/>
            </a:endParaRPr>
          </a:p>
          <a:p>
            <a:pPr marL="1941195" marR="91440" indent="-169545" defTabSz="914400">
              <a:buFont typeface="Arial" panose="020B0604020202020204" pitchFamily="34" charset="0"/>
              <a:buChar char="•"/>
              <a:defRPr/>
            </a:pPr>
            <a:endParaRPr lang="en-US" sz="2000" b="1" i="1">
              <a:solidFill>
                <a:schemeClr val="bg1"/>
              </a:solidFill>
              <a:cs typeface="Calibri"/>
            </a:endParaRPr>
          </a:p>
        </p:txBody>
      </p:sp>
    </p:spTree>
    <p:extLst>
      <p:ext uri="{BB962C8B-B14F-4D97-AF65-F5344CB8AC3E}">
        <p14:creationId xmlns:p14="http://schemas.microsoft.com/office/powerpoint/2010/main" val="329954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i="1" err="1"/>
              <a:t>Prende</a:t>
            </a:r>
            <a:r>
              <a:rPr lang="en-US" i="1"/>
              <a:t> la </a:t>
            </a:r>
            <a:r>
              <a:rPr lang="en-US" i="1" err="1"/>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5</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i="1" err="1">
                <a:ea typeface="+mn-lt"/>
                <a:cs typeface="+mn-lt"/>
              </a:rPr>
              <a:t>cambiar</a:t>
            </a:r>
            <a:r>
              <a:rPr lang="en-US" i="1">
                <a:ea typeface="+mn-lt"/>
                <a:cs typeface="+mn-lt"/>
              </a:rPr>
              <a:t> entre vistas </a:t>
            </a:r>
            <a:r>
              <a:rPr lang="en-US" i="1" err="1">
                <a:ea typeface="+mn-lt"/>
                <a:cs typeface="+mn-lt"/>
              </a:rPr>
              <a:t>durante</a:t>
            </a:r>
            <a:r>
              <a:rPr lang="en-US" i="1">
                <a:ea typeface="+mn-lt"/>
                <a:cs typeface="+mn-lt"/>
              </a:rPr>
              <a:t> la </a:t>
            </a:r>
            <a:r>
              <a:rPr lang="en-US" i="1" err="1">
                <a:ea typeface="+mn-lt"/>
                <a:cs typeface="+mn-lt"/>
              </a:rPr>
              <a:t>reunión</a:t>
            </a:r>
            <a:r>
              <a:rPr kumimoji="0" lang="en-US" i="1" u="none" strike="noStrike" kern="1200" cap="none" spc="0" normalizeH="0" baseline="0" noProof="0">
                <a:ln>
                  <a:noFill/>
                </a:ln>
                <a:effectLst/>
                <a:uLnTx/>
                <a:uFillTx/>
                <a:ea typeface="+mn-lt"/>
                <a:cs typeface="+mn-lt"/>
              </a:rPr>
              <a:t>,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o toque </a:t>
            </a:r>
            <a:r>
              <a:rPr lang="en-US" b="1" i="1" err="1">
                <a:ea typeface="+mn-lt"/>
                <a:cs typeface="+mn-lt"/>
              </a:rPr>
              <a:t>Estándar</a:t>
            </a:r>
            <a:r>
              <a:rPr kumimoji="0" lang="en-US" i="1" u="none" strike="noStrike" kern="1200" cap="none" spc="0" normalizeH="0" baseline="0" noProof="0">
                <a:ln>
                  <a:noFill/>
                </a:ln>
                <a:effectLst/>
                <a:uLnTx/>
                <a:uFillTx/>
                <a:ea typeface="+mn-lt"/>
                <a:cs typeface="+mn-lt"/>
              </a:rPr>
              <a:t>, </a:t>
            </a:r>
            <a:r>
              <a:rPr lang="en-US" b="1" i="1">
                <a:ea typeface="+mn-lt"/>
                <a:cs typeface="+mn-lt"/>
              </a:rPr>
              <a:t>Vista de </a:t>
            </a:r>
            <a:r>
              <a:rPr lang="en-US" b="1" i="1" err="1">
                <a:ea typeface="+mn-lt"/>
                <a:cs typeface="+mn-lt"/>
              </a:rPr>
              <a:t>orador</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y </a:t>
            </a:r>
            <a:r>
              <a:rPr lang="en-US" b="1" i="1">
                <a:ea typeface="+mn-lt"/>
                <a:cs typeface="+mn-lt"/>
              </a:rPr>
              <a:t>Vista de </a:t>
            </a:r>
            <a:r>
              <a:rPr lang="en-US" b="1" i="1" err="1">
                <a:ea typeface="+mn-lt"/>
                <a:cs typeface="+mn-lt"/>
              </a:rPr>
              <a:t>Galería</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esquina</a:t>
            </a:r>
            <a:r>
              <a:rPr lang="en-US" i="1">
                <a:ea typeface="+mn-lt"/>
                <a:cs typeface="+mn-lt"/>
              </a:rPr>
              <a:t> superior </a:t>
            </a:r>
            <a:r>
              <a:rPr lang="en-US" i="1" err="1">
                <a:ea typeface="+mn-lt"/>
                <a:cs typeface="+mn-lt"/>
              </a:rPr>
              <a:t>derecha</a:t>
            </a:r>
            <a:r>
              <a:rPr lang="en-US" i="1">
                <a:ea typeface="+mn-lt"/>
                <a:cs typeface="+mn-lt"/>
              </a:rPr>
              <a:t> de la </a:t>
            </a:r>
            <a:r>
              <a:rPr lang="en-US" i="1" err="1">
                <a:ea typeface="+mn-lt"/>
                <a:cs typeface="+mn-lt"/>
              </a:rPr>
              <a:t>pantalla</a:t>
            </a:r>
            <a:r>
              <a:rPr lang="en-US" i="1">
                <a:ea typeface="+mn-lt"/>
                <a:cs typeface="+mn-lt"/>
              </a:rPr>
              <a:t> de </a:t>
            </a:r>
            <a:r>
              <a:rPr kumimoji="0" lang="en-US" i="1" u="none" strike="noStrike" kern="1200" cap="none" spc="0" normalizeH="0" baseline="0" noProof="0">
                <a:ln>
                  <a:noFill/>
                </a:ln>
                <a:effectLst/>
                <a:uLnTx/>
                <a:uFillTx/>
                <a:ea typeface="+mn-lt"/>
                <a:cs typeface="+mn-lt"/>
              </a:rPr>
              <a:t>zoom</a:t>
            </a:r>
            <a:endParaRPr lang="en-US" b="1" i="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b="1" i="1" err="1">
                <a:ea typeface="+mn-lt"/>
                <a:cs typeface="+mn-lt"/>
              </a:rPr>
              <a:t>iniciar</a:t>
            </a:r>
            <a:r>
              <a:rPr lang="en-US" b="1" i="1">
                <a:ea typeface="+mn-lt"/>
                <a:cs typeface="+mn-lt"/>
              </a:rPr>
              <a:t> </a:t>
            </a:r>
            <a:r>
              <a:rPr lang="en-US" i="1">
                <a:ea typeface="+mn-lt"/>
                <a:cs typeface="+mn-lt"/>
              </a:rPr>
              <a:t>y </a:t>
            </a:r>
            <a:r>
              <a:rPr lang="en-US" b="1" i="1" err="1">
                <a:ea typeface="+mn-lt"/>
                <a:cs typeface="+mn-lt"/>
              </a:rPr>
              <a:t>detener</a:t>
            </a:r>
            <a:r>
              <a:rPr lang="en-US" b="1" i="1">
                <a:ea typeface="+mn-lt"/>
                <a:cs typeface="+mn-lt"/>
              </a:rPr>
              <a:t> </a:t>
            </a:r>
            <a:r>
              <a:rPr lang="en-US" i="1" err="1">
                <a:ea typeface="+mn-lt"/>
                <a:cs typeface="+mn-lt"/>
              </a:rPr>
              <a:t>su</a:t>
            </a:r>
            <a:r>
              <a:rPr lang="en-US" i="1">
                <a:ea typeface="+mn-lt"/>
                <a:cs typeface="+mn-lt"/>
              </a:rPr>
              <a:t> video,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a:t>
            </a:r>
            <a:r>
              <a:rPr lang="en-US" i="1" err="1">
                <a:ea typeface="+mn-lt"/>
                <a:cs typeface="+mn-lt"/>
              </a:rPr>
              <a:t>en</a:t>
            </a:r>
            <a:r>
              <a:rPr lang="en-US" i="1">
                <a:ea typeface="+mn-lt"/>
                <a:cs typeface="+mn-lt"/>
              </a:rPr>
              <a:t> </a:t>
            </a:r>
            <a:r>
              <a:rPr lang="en-US" i="1" err="1">
                <a:ea typeface="+mn-lt"/>
                <a:cs typeface="+mn-lt"/>
              </a:rPr>
              <a:t>el</a:t>
            </a:r>
            <a:r>
              <a:rPr lang="en-US" i="1">
                <a:ea typeface="+mn-lt"/>
                <a:cs typeface="+mn-lt"/>
              </a:rPr>
              <a:t> </a:t>
            </a:r>
            <a:r>
              <a:rPr lang="en-US" i="1" err="1">
                <a:ea typeface="+mn-lt"/>
                <a:cs typeface="+mn-lt"/>
              </a:rPr>
              <a:t>ícono</a:t>
            </a:r>
            <a:r>
              <a:rPr lang="en-US" i="1">
                <a:ea typeface="+mn-lt"/>
                <a:cs typeface="+mn-lt"/>
              </a:rPr>
              <a:t> de la </a:t>
            </a:r>
            <a:r>
              <a:rPr lang="en-US" i="1" err="1">
                <a:ea typeface="+mn-lt"/>
                <a:cs typeface="+mn-lt"/>
              </a:rPr>
              <a:t>cámara</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parte</a:t>
            </a:r>
            <a:r>
              <a:rPr lang="en-US" i="1">
                <a:ea typeface="+mn-lt"/>
                <a:cs typeface="+mn-lt"/>
              </a:rPr>
              <a:t> inferior </a:t>
            </a:r>
            <a:r>
              <a:rPr lang="en-US" i="1" err="1">
                <a:ea typeface="+mn-lt"/>
                <a:cs typeface="+mn-lt"/>
              </a:rPr>
              <a:t>izquierda</a:t>
            </a:r>
            <a:r>
              <a:rPr lang="en-US" i="1">
                <a:ea typeface="+mn-lt"/>
                <a:cs typeface="+mn-lt"/>
              </a:rPr>
              <a:t> de </a:t>
            </a:r>
            <a:r>
              <a:rPr lang="en-US" i="1" err="1">
                <a:ea typeface="+mn-lt"/>
                <a:cs typeface="+mn-lt"/>
              </a:rPr>
              <a:t>su</a:t>
            </a:r>
            <a:r>
              <a:rPr lang="en-US" i="1">
                <a:ea typeface="+mn-lt"/>
                <a:cs typeface="+mn-lt"/>
              </a:rPr>
              <a:t> panel de control</a:t>
            </a:r>
            <a:endParaRPr lang="en-US" i="1"/>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pPr>
              <a:defRPr/>
            </a:pPr>
            <a:r>
              <a:rPr lang="en-US" sz="3200" b="1">
                <a:solidFill>
                  <a:schemeClr val="bg1"/>
                </a:solidFill>
                <a:latin typeface="Calibri"/>
                <a:ea typeface="Yu Mincho"/>
                <a:cs typeface="Calibri"/>
              </a:rPr>
              <a:t>Moderator and Panelists</a:t>
            </a:r>
            <a:endParaRPr lang="en-US">
              <a:solidFill>
                <a:schemeClr val="bg1"/>
              </a:solidFill>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50</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2189649" y="1149033"/>
            <a:ext cx="7059304" cy="725615"/>
            <a:chOff x="6997830" y="557447"/>
            <a:chExt cx="5317551" cy="325481"/>
          </a:xfrm>
        </p:grpSpPr>
        <p:sp>
          <p:nvSpPr>
            <p:cNvPr id="8" name="TextBox 7">
              <a:extLst>
                <a:ext uri="{FF2B5EF4-FFF2-40B4-BE49-F238E27FC236}">
                  <a16:creationId xmlns:a16="http://schemas.microsoft.com/office/drawing/2014/main" id="{C9D4065A-4268-442F-86C5-4FC39ED4E38B}"/>
                </a:ext>
              </a:extLst>
            </p:cNvPr>
            <p:cNvSpPr txBox="1"/>
            <p:nvPr/>
          </p:nvSpPr>
          <p:spPr>
            <a:xfrm>
              <a:off x="6997830" y="557447"/>
              <a:ext cx="3570333" cy="179473"/>
            </a:xfrm>
            <a:prstGeom prst="rect">
              <a:avLst/>
            </a:prstGeom>
            <a:noFill/>
          </p:spPr>
          <p:txBody>
            <a:bodyPr wrap="square" rtlCol="0">
              <a:spAutoFit/>
            </a:bodyPr>
            <a:lstStyle/>
            <a:p>
              <a:r>
                <a:rPr lang="en-US" sz="2000" b="1"/>
                <a:t>Micah Wofford </a:t>
              </a:r>
              <a:r>
                <a:rPr lang="en-US" sz="2000" i="1"/>
                <a:t>(Moderator)</a:t>
              </a:r>
              <a:endParaRPr lang="en-US" sz="2000" b="1"/>
            </a:p>
          </p:txBody>
        </p:sp>
        <p:sp>
          <p:nvSpPr>
            <p:cNvPr id="9" name="TextBox 8">
              <a:extLst>
                <a:ext uri="{FF2B5EF4-FFF2-40B4-BE49-F238E27FC236}">
                  <a16:creationId xmlns:a16="http://schemas.microsoft.com/office/drawing/2014/main" id="{59D4D7D0-BE5F-495B-AE30-C6BBEBAAC72D}"/>
                </a:ext>
              </a:extLst>
            </p:cNvPr>
            <p:cNvSpPr txBox="1"/>
            <p:nvPr/>
          </p:nvSpPr>
          <p:spPr>
            <a:xfrm>
              <a:off x="6997830" y="703455"/>
              <a:ext cx="5317551" cy="179473"/>
            </a:xfrm>
            <a:prstGeom prst="rect">
              <a:avLst/>
            </a:prstGeom>
            <a:noFill/>
          </p:spPr>
          <p:txBody>
            <a:bodyPr wrap="square" rtlCol="0">
              <a:spAutoFit/>
            </a:bodyPr>
            <a:lstStyle/>
            <a:p>
              <a:r>
                <a:rPr lang="en-US" sz="2000">
                  <a:cs typeface="Arial" panose="020B0604020202020204" pitchFamily="34" charset="0"/>
                </a:rPr>
                <a:t>Energy Commission Specialist</a:t>
              </a:r>
            </a:p>
          </p:txBody>
        </p:sp>
      </p:grpSp>
      <p:sp>
        <p:nvSpPr>
          <p:cNvPr id="12" name="TextBox 11">
            <a:extLst>
              <a:ext uri="{FF2B5EF4-FFF2-40B4-BE49-F238E27FC236}">
                <a16:creationId xmlns:a16="http://schemas.microsoft.com/office/drawing/2014/main" id="{36700D48-36D7-4E82-BE95-CA61641FE98C}"/>
              </a:ext>
            </a:extLst>
          </p:cNvPr>
          <p:cNvSpPr txBox="1"/>
          <p:nvPr/>
        </p:nvSpPr>
        <p:spPr>
          <a:xfrm>
            <a:off x="2189649" y="1785375"/>
            <a:ext cx="6750543" cy="400110"/>
          </a:xfrm>
          <a:prstGeom prst="rect">
            <a:avLst/>
          </a:prstGeom>
          <a:noFill/>
        </p:spPr>
        <p:txBody>
          <a:bodyPr wrap="square" rtlCol="0">
            <a:spAutoFit/>
          </a:bodyPr>
          <a:lstStyle/>
          <a:p>
            <a:r>
              <a:rPr lang="en-US" sz="2000">
                <a:cs typeface="Arial" panose="020B0604020202020204" pitchFamily="34" charset="0"/>
              </a:rPr>
              <a:t>California Energy Commission</a:t>
            </a:r>
          </a:p>
        </p:txBody>
      </p:sp>
      <p:grpSp>
        <p:nvGrpSpPr>
          <p:cNvPr id="7" name="Group 6">
            <a:extLst>
              <a:ext uri="{FF2B5EF4-FFF2-40B4-BE49-F238E27FC236}">
                <a16:creationId xmlns:a16="http://schemas.microsoft.com/office/drawing/2014/main" id="{58A6092D-B17E-15D3-2BFE-83615E6B2EEB}"/>
              </a:ext>
            </a:extLst>
          </p:cNvPr>
          <p:cNvGrpSpPr/>
          <p:nvPr/>
        </p:nvGrpSpPr>
        <p:grpSpPr>
          <a:xfrm>
            <a:off x="2218687" y="4013429"/>
            <a:ext cx="7059304" cy="702977"/>
            <a:chOff x="6754401" y="553258"/>
            <a:chExt cx="5317551" cy="315326"/>
          </a:xfrm>
        </p:grpSpPr>
        <p:sp>
          <p:nvSpPr>
            <p:cNvPr id="10" name="TextBox 9">
              <a:extLst>
                <a:ext uri="{FF2B5EF4-FFF2-40B4-BE49-F238E27FC236}">
                  <a16:creationId xmlns:a16="http://schemas.microsoft.com/office/drawing/2014/main" id="{F8C11788-8FA9-F275-9142-BE32FC160BDE}"/>
                </a:ext>
              </a:extLst>
            </p:cNvPr>
            <p:cNvSpPr txBox="1"/>
            <p:nvPr/>
          </p:nvSpPr>
          <p:spPr>
            <a:xfrm>
              <a:off x="6754401" y="553258"/>
              <a:ext cx="3570333" cy="179473"/>
            </a:xfrm>
            <a:prstGeom prst="rect">
              <a:avLst/>
            </a:prstGeom>
            <a:noFill/>
          </p:spPr>
          <p:txBody>
            <a:bodyPr wrap="square" rtlCol="0">
              <a:spAutoFit/>
            </a:bodyPr>
            <a:lstStyle/>
            <a:p>
              <a:r>
                <a:rPr lang="en-US" sz="2000" b="1"/>
                <a:t>Salim Youssefzadah </a:t>
              </a:r>
              <a:r>
                <a:rPr lang="en-US" sz="2000" i="1"/>
                <a:t>(Panelist)</a:t>
              </a:r>
              <a:endParaRPr lang="en-US" sz="2000" b="1"/>
            </a:p>
          </p:txBody>
        </p:sp>
        <p:sp>
          <p:nvSpPr>
            <p:cNvPr id="11" name="TextBox 10">
              <a:extLst>
                <a:ext uri="{FF2B5EF4-FFF2-40B4-BE49-F238E27FC236}">
                  <a16:creationId xmlns:a16="http://schemas.microsoft.com/office/drawing/2014/main" id="{B4E727D3-CD35-F35F-5790-1BF2A5C389D7}"/>
                </a:ext>
              </a:extLst>
            </p:cNvPr>
            <p:cNvSpPr txBox="1"/>
            <p:nvPr/>
          </p:nvSpPr>
          <p:spPr>
            <a:xfrm>
              <a:off x="6754401" y="689111"/>
              <a:ext cx="5317551" cy="179473"/>
            </a:xfrm>
            <a:prstGeom prst="rect">
              <a:avLst/>
            </a:prstGeom>
            <a:noFill/>
          </p:spPr>
          <p:txBody>
            <a:bodyPr wrap="square" rtlCol="0">
              <a:spAutoFit/>
            </a:bodyPr>
            <a:lstStyle/>
            <a:p>
              <a:r>
                <a:rPr lang="en-US" sz="2000">
                  <a:cs typeface="Arial" panose="020B0604020202020204" pitchFamily="34" charset="0"/>
                </a:rPr>
                <a:t>Chief Executive Officer</a:t>
              </a:r>
            </a:p>
          </p:txBody>
        </p:sp>
      </p:grpSp>
      <p:sp>
        <p:nvSpPr>
          <p:cNvPr id="13" name="TextBox 12">
            <a:extLst>
              <a:ext uri="{FF2B5EF4-FFF2-40B4-BE49-F238E27FC236}">
                <a16:creationId xmlns:a16="http://schemas.microsoft.com/office/drawing/2014/main" id="{B3033524-D32E-F12E-496E-7AEA0B810C9D}"/>
              </a:ext>
            </a:extLst>
          </p:cNvPr>
          <p:cNvSpPr txBox="1"/>
          <p:nvPr/>
        </p:nvSpPr>
        <p:spPr>
          <a:xfrm>
            <a:off x="2218687" y="4643349"/>
            <a:ext cx="6750543" cy="400110"/>
          </a:xfrm>
          <a:prstGeom prst="rect">
            <a:avLst/>
          </a:prstGeom>
          <a:noFill/>
        </p:spPr>
        <p:txBody>
          <a:bodyPr wrap="square" rtlCol="0">
            <a:spAutoFit/>
          </a:bodyPr>
          <a:lstStyle/>
          <a:p>
            <a:r>
              <a:rPr lang="en-US" sz="2000">
                <a:cs typeface="Arial" panose="020B0604020202020204" pitchFamily="34" charset="0"/>
              </a:rPr>
              <a:t>WattEV</a:t>
            </a:r>
          </a:p>
        </p:txBody>
      </p:sp>
      <p:sp>
        <p:nvSpPr>
          <p:cNvPr id="14" name="TextBox 13">
            <a:extLst>
              <a:ext uri="{FF2B5EF4-FFF2-40B4-BE49-F238E27FC236}">
                <a16:creationId xmlns:a16="http://schemas.microsoft.com/office/drawing/2014/main" id="{F38565DA-66E7-6455-A8F9-FD249AD3462B}"/>
              </a:ext>
            </a:extLst>
          </p:cNvPr>
          <p:cNvSpPr txBox="1"/>
          <p:nvPr/>
        </p:nvSpPr>
        <p:spPr>
          <a:xfrm>
            <a:off x="8250660" y="1117777"/>
            <a:ext cx="4739788" cy="400110"/>
          </a:xfrm>
          <a:prstGeom prst="rect">
            <a:avLst/>
          </a:prstGeom>
          <a:noFill/>
        </p:spPr>
        <p:txBody>
          <a:bodyPr wrap="square" rtlCol="0">
            <a:spAutoFit/>
          </a:bodyPr>
          <a:lstStyle/>
          <a:p>
            <a:r>
              <a:rPr lang="en-US" sz="2000" b="1"/>
              <a:t>Sean Wilder </a:t>
            </a:r>
            <a:r>
              <a:rPr lang="en-US" sz="2000" i="1"/>
              <a:t>(Panelist)</a:t>
            </a:r>
            <a:endParaRPr lang="en-US" sz="2000" b="1"/>
          </a:p>
        </p:txBody>
      </p:sp>
      <p:sp>
        <p:nvSpPr>
          <p:cNvPr id="15" name="TextBox 14">
            <a:extLst>
              <a:ext uri="{FF2B5EF4-FFF2-40B4-BE49-F238E27FC236}">
                <a16:creationId xmlns:a16="http://schemas.microsoft.com/office/drawing/2014/main" id="{A7DDCD7F-5B6F-BB20-8FE2-76F9C29F0E69}"/>
              </a:ext>
            </a:extLst>
          </p:cNvPr>
          <p:cNvSpPr txBox="1"/>
          <p:nvPr/>
        </p:nvSpPr>
        <p:spPr>
          <a:xfrm>
            <a:off x="8250660" y="1443587"/>
            <a:ext cx="7059304" cy="400110"/>
          </a:xfrm>
          <a:prstGeom prst="rect">
            <a:avLst/>
          </a:prstGeom>
          <a:noFill/>
        </p:spPr>
        <p:txBody>
          <a:bodyPr wrap="square" rtlCol="0">
            <a:spAutoFit/>
          </a:bodyPr>
          <a:lstStyle/>
          <a:p>
            <a:r>
              <a:rPr lang="en-US" sz="2000">
                <a:cs typeface="Arial" panose="020B0604020202020204" pitchFamily="34" charset="0"/>
              </a:rPr>
              <a:t>Energy and Environmental Services</a:t>
            </a:r>
          </a:p>
        </p:txBody>
      </p:sp>
      <p:sp>
        <p:nvSpPr>
          <p:cNvPr id="16" name="TextBox 15">
            <a:extLst>
              <a:ext uri="{FF2B5EF4-FFF2-40B4-BE49-F238E27FC236}">
                <a16:creationId xmlns:a16="http://schemas.microsoft.com/office/drawing/2014/main" id="{1117A715-DB40-F112-90E1-6B19397729A2}"/>
              </a:ext>
            </a:extLst>
          </p:cNvPr>
          <p:cNvSpPr txBox="1"/>
          <p:nvPr/>
        </p:nvSpPr>
        <p:spPr>
          <a:xfrm>
            <a:off x="8253443" y="1786399"/>
            <a:ext cx="6750543" cy="707886"/>
          </a:xfrm>
          <a:prstGeom prst="rect">
            <a:avLst/>
          </a:prstGeom>
          <a:noFill/>
        </p:spPr>
        <p:txBody>
          <a:bodyPr wrap="square" rtlCol="0">
            <a:spAutoFit/>
          </a:bodyPr>
          <a:lstStyle/>
          <a:p>
            <a:r>
              <a:rPr lang="en-US" sz="2000">
                <a:cs typeface="Arial" panose="020B0604020202020204" pitchFamily="34" charset="0"/>
              </a:rPr>
              <a:t>Los Angeles County Internal Services </a:t>
            </a:r>
          </a:p>
          <a:p>
            <a:r>
              <a:rPr lang="en-US" sz="2000">
                <a:cs typeface="Arial" panose="020B0604020202020204" pitchFamily="34" charset="0"/>
              </a:rPr>
              <a:t>Department</a:t>
            </a:r>
          </a:p>
        </p:txBody>
      </p:sp>
      <p:pic>
        <p:nvPicPr>
          <p:cNvPr id="17" name="Picture 16">
            <a:extLst>
              <a:ext uri="{FF2B5EF4-FFF2-40B4-BE49-F238E27FC236}">
                <a16:creationId xmlns:a16="http://schemas.microsoft.com/office/drawing/2014/main" id="{FC01E0C9-98EB-8D23-A2BD-6547C78960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65917"/>
            <a:ext cx="1700865" cy="1700865"/>
          </a:xfrm>
          <a:prstGeom prst="rect">
            <a:avLst/>
          </a:prstGeom>
          <a:noFill/>
          <a:ln>
            <a:noFill/>
          </a:ln>
        </p:spPr>
      </p:pic>
      <p:sp>
        <p:nvSpPr>
          <p:cNvPr id="20" name="TextBox 19">
            <a:extLst>
              <a:ext uri="{FF2B5EF4-FFF2-40B4-BE49-F238E27FC236}">
                <a16:creationId xmlns:a16="http://schemas.microsoft.com/office/drawing/2014/main" id="{546EB61A-B0AD-CE77-7733-4D3E0482ADE0}"/>
              </a:ext>
            </a:extLst>
          </p:cNvPr>
          <p:cNvSpPr txBox="1"/>
          <p:nvPr/>
        </p:nvSpPr>
        <p:spPr>
          <a:xfrm>
            <a:off x="8292563" y="3883710"/>
            <a:ext cx="4739788" cy="400110"/>
          </a:xfrm>
          <a:prstGeom prst="rect">
            <a:avLst/>
          </a:prstGeom>
          <a:noFill/>
        </p:spPr>
        <p:txBody>
          <a:bodyPr wrap="square" rtlCol="0">
            <a:spAutoFit/>
          </a:bodyPr>
          <a:lstStyle/>
          <a:p>
            <a:r>
              <a:rPr lang="en-US" sz="2000" b="1"/>
              <a:t>Quintin </a:t>
            </a:r>
            <a:r>
              <a:rPr lang="en-US" sz="2000" b="1" err="1"/>
              <a:t>Sumabat</a:t>
            </a:r>
            <a:r>
              <a:rPr lang="en-US" sz="2000" b="1"/>
              <a:t> </a:t>
            </a:r>
            <a:r>
              <a:rPr lang="en-US" sz="2000" i="1"/>
              <a:t>(Panelist)</a:t>
            </a:r>
            <a:endParaRPr lang="en-US" sz="2000" b="1"/>
          </a:p>
        </p:txBody>
      </p:sp>
      <p:sp>
        <p:nvSpPr>
          <p:cNvPr id="21" name="TextBox 20">
            <a:extLst>
              <a:ext uri="{FF2B5EF4-FFF2-40B4-BE49-F238E27FC236}">
                <a16:creationId xmlns:a16="http://schemas.microsoft.com/office/drawing/2014/main" id="{D6E4F0BC-737F-E545-36DE-60D992695293}"/>
              </a:ext>
            </a:extLst>
          </p:cNvPr>
          <p:cNvSpPr txBox="1"/>
          <p:nvPr/>
        </p:nvSpPr>
        <p:spPr>
          <a:xfrm>
            <a:off x="8292563" y="4210764"/>
            <a:ext cx="4739788" cy="400110"/>
          </a:xfrm>
          <a:prstGeom prst="rect">
            <a:avLst/>
          </a:prstGeom>
          <a:noFill/>
        </p:spPr>
        <p:txBody>
          <a:bodyPr wrap="square" rtlCol="0">
            <a:spAutoFit/>
          </a:bodyPr>
          <a:lstStyle/>
          <a:p>
            <a:r>
              <a:rPr lang="en-US" sz="2000"/>
              <a:t>Deputy Executive Officer</a:t>
            </a:r>
          </a:p>
        </p:txBody>
      </p:sp>
      <p:sp>
        <p:nvSpPr>
          <p:cNvPr id="22" name="TextBox 21">
            <a:extLst>
              <a:ext uri="{FF2B5EF4-FFF2-40B4-BE49-F238E27FC236}">
                <a16:creationId xmlns:a16="http://schemas.microsoft.com/office/drawing/2014/main" id="{C28BA0B1-95DE-28B5-18B8-A37BDDCE29B1}"/>
              </a:ext>
            </a:extLst>
          </p:cNvPr>
          <p:cNvSpPr txBox="1"/>
          <p:nvPr/>
        </p:nvSpPr>
        <p:spPr>
          <a:xfrm>
            <a:off x="8292563" y="4559797"/>
            <a:ext cx="4739788" cy="707886"/>
          </a:xfrm>
          <a:prstGeom prst="rect">
            <a:avLst/>
          </a:prstGeom>
          <a:noFill/>
        </p:spPr>
        <p:txBody>
          <a:bodyPr wrap="square" rtlCol="0">
            <a:spAutoFit/>
          </a:bodyPr>
          <a:lstStyle/>
          <a:p>
            <a:r>
              <a:rPr lang="en-US" sz="2000"/>
              <a:t>Vehicle Engineering and </a:t>
            </a:r>
          </a:p>
          <a:p>
            <a:r>
              <a:rPr lang="en-US" sz="2000"/>
              <a:t>Acquisitions</a:t>
            </a:r>
          </a:p>
        </p:txBody>
      </p:sp>
      <p:pic>
        <p:nvPicPr>
          <p:cNvPr id="23" name="Picture 22">
            <a:extLst>
              <a:ext uri="{FF2B5EF4-FFF2-40B4-BE49-F238E27FC236}">
                <a16:creationId xmlns:a16="http://schemas.microsoft.com/office/drawing/2014/main" id="{02B0F40D-4E8E-D103-ABAE-8542BBB54C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760" y="4013427"/>
            <a:ext cx="1733981" cy="914990"/>
          </a:xfrm>
          <a:prstGeom prst="rect">
            <a:avLst/>
          </a:prstGeom>
          <a:noFill/>
          <a:ln>
            <a:noFill/>
          </a:ln>
        </p:spPr>
      </p:pic>
      <p:pic>
        <p:nvPicPr>
          <p:cNvPr id="24" name="Picture 23">
            <a:extLst>
              <a:ext uri="{FF2B5EF4-FFF2-40B4-BE49-F238E27FC236}">
                <a16:creationId xmlns:a16="http://schemas.microsoft.com/office/drawing/2014/main" id="{7BEB912E-3167-D167-C78A-99A445744C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6909" y="1117777"/>
            <a:ext cx="1566189" cy="1566189"/>
          </a:xfrm>
          <a:prstGeom prst="rect">
            <a:avLst/>
          </a:prstGeom>
          <a:noFill/>
          <a:ln>
            <a:noFill/>
          </a:ln>
        </p:spPr>
      </p:pic>
      <p:sp>
        <p:nvSpPr>
          <p:cNvPr id="25" name="TextBox 24">
            <a:extLst>
              <a:ext uri="{FF2B5EF4-FFF2-40B4-BE49-F238E27FC236}">
                <a16:creationId xmlns:a16="http://schemas.microsoft.com/office/drawing/2014/main" id="{95696414-FDD1-3A28-C118-4D4E9370C795}"/>
              </a:ext>
            </a:extLst>
          </p:cNvPr>
          <p:cNvSpPr txBox="1"/>
          <p:nvPr/>
        </p:nvSpPr>
        <p:spPr>
          <a:xfrm>
            <a:off x="8292563" y="5211851"/>
            <a:ext cx="4739788" cy="400110"/>
          </a:xfrm>
          <a:prstGeom prst="rect">
            <a:avLst/>
          </a:prstGeom>
          <a:noFill/>
        </p:spPr>
        <p:txBody>
          <a:bodyPr wrap="square" rtlCol="0">
            <a:spAutoFit/>
          </a:bodyPr>
          <a:lstStyle/>
          <a:p>
            <a:r>
              <a:rPr lang="en-US" sz="2000"/>
              <a:t>LA Metro</a:t>
            </a:r>
          </a:p>
        </p:txBody>
      </p:sp>
      <p:pic>
        <p:nvPicPr>
          <p:cNvPr id="6" name="Picture 5">
            <a:extLst>
              <a:ext uri="{FF2B5EF4-FFF2-40B4-BE49-F238E27FC236}">
                <a16:creationId xmlns:a16="http://schemas.microsoft.com/office/drawing/2014/main" id="{EE10F330-E438-7A03-1C3F-0478896ED7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238" y="1194916"/>
            <a:ext cx="1498947" cy="1770690"/>
          </a:xfrm>
          <a:prstGeom prst="rect">
            <a:avLst/>
          </a:prstGeom>
          <a:noFill/>
          <a:ln>
            <a:noFill/>
          </a:ln>
        </p:spPr>
      </p:pic>
    </p:spTree>
    <p:extLst>
      <p:ext uri="{BB962C8B-B14F-4D97-AF65-F5344CB8AC3E}">
        <p14:creationId xmlns:p14="http://schemas.microsoft.com/office/powerpoint/2010/main" val="3083874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261240"/>
            <a:ext cx="12172405" cy="290848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cs typeface="Calibri"/>
              </a:rPr>
              <a:t>Agenda Item #6:  </a:t>
            </a:r>
          </a:p>
          <a:p>
            <a:pPr algn="ctr">
              <a:spcAft>
                <a:spcPts val="600"/>
              </a:spcAft>
              <a:defRPr/>
            </a:pPr>
            <a:r>
              <a:rPr lang="en-US" sz="4000" b="1">
                <a:solidFill>
                  <a:schemeClr val="bg1"/>
                </a:solidFill>
                <a:cs typeface="Calibri"/>
              </a:rPr>
              <a:t>2019 Electric Vehicle Charging Guidebook for </a:t>
            </a:r>
          </a:p>
          <a:p>
            <a:pPr algn="ctr">
              <a:spcAft>
                <a:spcPts val="600"/>
              </a:spcAft>
              <a:defRPr/>
            </a:pPr>
            <a:r>
              <a:rPr lang="en-US" sz="4000" b="1">
                <a:solidFill>
                  <a:schemeClr val="bg1"/>
                </a:solidFill>
                <a:cs typeface="Calibri"/>
              </a:rPr>
              <a:t>Medium-Duty and Heavy-Duty Commercial Fleets</a:t>
            </a:r>
          </a:p>
          <a:p>
            <a:pPr marL="801688" marR="91440" lvl="0" algn="ctr" defTabSz="914400" rtl="0" eaLnBrk="1" fontAlgn="auto" latinLnBrk="0" hangingPunct="1">
              <a:lnSpc>
                <a:spcPct val="100000"/>
              </a:lnSpc>
              <a:spcBef>
                <a:spcPts val="0"/>
              </a:spcBef>
              <a:spcAft>
                <a:spcPts val="0"/>
              </a:spcAft>
              <a:buClrTx/>
              <a:buSzTx/>
              <a:buFontTx/>
              <a:buNone/>
            </a:pPr>
            <a:r>
              <a:rPr lang="en-US" sz="2400" b="0" i="1" kern="1200">
                <a:solidFill>
                  <a:schemeClr val="bg1"/>
                </a:solidFill>
                <a:effectLst/>
                <a:latin typeface="+mn-lt"/>
                <a:ea typeface="Yu Mincho"/>
                <a:cs typeface="Arial"/>
              </a:rPr>
              <a:t>Presentation by Patrick Couch, SVP, </a:t>
            </a:r>
            <a:r>
              <a:rPr lang="en-US" sz="2400" b="0" i="1" kern="1200" err="1">
                <a:solidFill>
                  <a:schemeClr val="bg1"/>
                </a:solidFill>
                <a:effectLst/>
                <a:latin typeface="+mn-lt"/>
                <a:ea typeface="Yu Mincho"/>
                <a:cs typeface="Arial"/>
              </a:rPr>
              <a:t>Gladstein</a:t>
            </a:r>
            <a:r>
              <a:rPr lang="en-US" sz="2400" b="0" i="1" kern="1200">
                <a:solidFill>
                  <a:schemeClr val="bg1"/>
                </a:solidFill>
                <a:effectLst/>
                <a:latin typeface="+mn-lt"/>
                <a:ea typeface="Yu Mincho"/>
                <a:cs typeface="Arial"/>
              </a:rPr>
              <a:t>, </a:t>
            </a:r>
            <a:r>
              <a:rPr lang="en-US" sz="2400" b="0" i="1" kern="1200" err="1">
                <a:solidFill>
                  <a:schemeClr val="bg1"/>
                </a:solidFill>
                <a:effectLst/>
                <a:latin typeface="+mn-lt"/>
                <a:ea typeface="Yu Mincho"/>
                <a:cs typeface="Arial"/>
              </a:rPr>
              <a:t>Neandross</a:t>
            </a:r>
            <a:r>
              <a:rPr lang="en-US" sz="2400" b="0" i="1" kern="1200">
                <a:solidFill>
                  <a:schemeClr val="bg1"/>
                </a:solidFill>
                <a:effectLst/>
                <a:latin typeface="+mn-lt"/>
                <a:ea typeface="Yu Mincho"/>
                <a:cs typeface="Arial"/>
              </a:rPr>
              <a:t>, and Associates </a:t>
            </a:r>
          </a:p>
          <a:p>
            <a:pPr marL="801688" marR="91440" lvl="0" algn="ctr" defTabSz="914400" rtl="0" eaLnBrk="1" fontAlgn="auto" latinLnBrk="0" hangingPunct="1">
              <a:lnSpc>
                <a:spcPct val="100000"/>
              </a:lnSpc>
              <a:spcBef>
                <a:spcPts val="0"/>
              </a:spcBef>
              <a:spcAft>
                <a:spcPts val="0"/>
              </a:spcAft>
              <a:buClrTx/>
              <a:buSzTx/>
              <a:buFontTx/>
              <a:buNone/>
              <a:tabLst/>
              <a:defRPr/>
            </a:pPr>
            <a:endParaRPr lang="en-US" sz="2400" b="0" kern="1200">
              <a:solidFill>
                <a:schemeClr val="bg1"/>
              </a:solidFill>
              <a:effectLst/>
              <a:latin typeface="+mn-lt"/>
              <a:ea typeface="Yu Mincho"/>
              <a:cs typeface="Arial"/>
            </a:endParaRPr>
          </a:p>
        </p:txBody>
      </p:sp>
    </p:spTree>
    <p:extLst>
      <p:ext uri="{BB962C8B-B14F-4D97-AF65-F5344CB8AC3E}">
        <p14:creationId xmlns:p14="http://schemas.microsoft.com/office/powerpoint/2010/main" val="2386340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pPr>
              <a:defRPr/>
            </a:pPr>
            <a:r>
              <a:rPr lang="en-US" sz="3200" b="1">
                <a:solidFill>
                  <a:schemeClr val="bg1"/>
                </a:solidFill>
                <a:latin typeface="Calibri"/>
                <a:ea typeface="Yu Mincho"/>
                <a:cs typeface="Calibri"/>
              </a:rPr>
              <a:t>Speaker</a:t>
            </a:r>
            <a:endParaRPr lang="en-US">
              <a:solidFill>
                <a:schemeClr val="bg1"/>
              </a:solidFill>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52</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932853" y="2680404"/>
            <a:ext cx="7059304" cy="772223"/>
            <a:chOff x="6754401" y="553258"/>
            <a:chExt cx="5317551" cy="346387"/>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553258"/>
              <a:ext cx="3570333" cy="207084"/>
            </a:xfrm>
            <a:prstGeom prst="rect">
              <a:avLst/>
            </a:prstGeom>
            <a:noFill/>
          </p:spPr>
          <p:txBody>
            <a:bodyPr wrap="square" rtlCol="0">
              <a:spAutoFit/>
            </a:bodyPr>
            <a:lstStyle/>
            <a:p>
              <a:r>
                <a:rPr lang="en-US" sz="2400" b="1"/>
                <a:t>Patrick Couch</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401" y="720172"/>
              <a:ext cx="5317551" cy="179473"/>
            </a:xfrm>
            <a:prstGeom prst="rect">
              <a:avLst/>
            </a:prstGeom>
            <a:noFill/>
          </p:spPr>
          <p:txBody>
            <a:bodyPr wrap="square" rtlCol="0">
              <a:spAutoFit/>
            </a:bodyPr>
            <a:lstStyle/>
            <a:p>
              <a:r>
                <a:rPr lang="en-US" sz="2000">
                  <a:cs typeface="Arial" panose="020B0604020202020204" pitchFamily="34" charset="0"/>
                </a:rPr>
                <a:t>Senior Vice President, Technical Services, &amp; Partner</a:t>
              </a:r>
            </a:p>
          </p:txBody>
        </p:sp>
      </p:grpSp>
      <p:pic>
        <p:nvPicPr>
          <p:cNvPr id="5" name="Picture 4" descr="Patrick Couch">
            <a:extLst>
              <a:ext uri="{FF2B5EF4-FFF2-40B4-BE49-F238E27FC236}">
                <a16:creationId xmlns:a16="http://schemas.microsoft.com/office/drawing/2014/main" id="{D9FB6986-7EA2-497F-0EAD-C5FDC1C9B8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385" y="1939744"/>
            <a:ext cx="3300707" cy="2978512"/>
          </a:xfrm>
          <a:prstGeom prst="rect">
            <a:avLst/>
          </a:prstGeom>
          <a:noFill/>
          <a:ln>
            <a:noFill/>
          </a:ln>
        </p:spPr>
      </p:pic>
      <p:sp>
        <p:nvSpPr>
          <p:cNvPr id="6" name="TextBox 5">
            <a:extLst>
              <a:ext uri="{FF2B5EF4-FFF2-40B4-BE49-F238E27FC236}">
                <a16:creationId xmlns:a16="http://schemas.microsoft.com/office/drawing/2014/main" id="{49864AF8-3322-0A6A-2795-A0460BF975CF}"/>
              </a:ext>
            </a:extLst>
          </p:cNvPr>
          <p:cNvSpPr txBox="1"/>
          <p:nvPr/>
        </p:nvSpPr>
        <p:spPr>
          <a:xfrm>
            <a:off x="4932853" y="3408153"/>
            <a:ext cx="5895703" cy="400110"/>
          </a:xfrm>
          <a:prstGeom prst="rect">
            <a:avLst/>
          </a:prstGeom>
          <a:noFill/>
        </p:spPr>
        <p:txBody>
          <a:bodyPr wrap="square" rtlCol="0">
            <a:spAutoFit/>
          </a:bodyPr>
          <a:lstStyle/>
          <a:p>
            <a:r>
              <a:rPr lang="en-US" sz="2000" err="1">
                <a:effectLst/>
                <a:latin typeface="Calibri" panose="020F0502020204030204" pitchFamily="34" charset="0"/>
                <a:ea typeface="Yu Mincho" panose="02020400000000000000" pitchFamily="18" charset="-128"/>
                <a:cs typeface="Arial" panose="020B0604020202020204" pitchFamily="34" charset="0"/>
              </a:rPr>
              <a:t>Gladstein</a:t>
            </a:r>
            <a:r>
              <a:rPr lang="en-US" sz="2000">
                <a:effectLst/>
                <a:latin typeface="Calibri" panose="020F0502020204030204" pitchFamily="34" charset="0"/>
                <a:ea typeface="Yu Mincho" panose="02020400000000000000" pitchFamily="18" charset="-128"/>
                <a:cs typeface="Arial" panose="020B0604020202020204" pitchFamily="34" charset="0"/>
              </a:rPr>
              <a:t>, </a:t>
            </a:r>
            <a:r>
              <a:rPr lang="en-US" sz="2000" err="1">
                <a:effectLst/>
                <a:latin typeface="Calibri" panose="020F0502020204030204" pitchFamily="34" charset="0"/>
                <a:ea typeface="Yu Mincho" panose="02020400000000000000" pitchFamily="18" charset="-128"/>
                <a:cs typeface="Arial" panose="020B0604020202020204" pitchFamily="34" charset="0"/>
              </a:rPr>
              <a:t>Neandross</a:t>
            </a:r>
            <a:r>
              <a:rPr lang="en-US" sz="2000">
                <a:effectLst/>
                <a:latin typeface="Calibri" panose="020F0502020204030204" pitchFamily="34" charset="0"/>
                <a:ea typeface="Yu Mincho" panose="02020400000000000000" pitchFamily="18" charset="-128"/>
                <a:cs typeface="Arial" panose="020B0604020202020204" pitchFamily="34" charset="0"/>
              </a:rPr>
              <a:t>, and Associates </a:t>
            </a:r>
            <a:endParaRPr lang="en-US" sz="2000"/>
          </a:p>
        </p:txBody>
      </p:sp>
    </p:spTree>
    <p:extLst>
      <p:ext uri="{BB962C8B-B14F-4D97-AF65-F5344CB8AC3E}">
        <p14:creationId xmlns:p14="http://schemas.microsoft.com/office/powerpoint/2010/main" val="1217960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927346" y="2397396"/>
            <a:ext cx="6481980" cy="129239"/>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2846541" y="2396491"/>
            <a:ext cx="6540257" cy="382714"/>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4940012" y="2656870"/>
            <a:ext cx="2338029" cy="894722"/>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6279104" y="2656870"/>
            <a:ext cx="206321" cy="122334"/>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6121169" y="2656870"/>
            <a:ext cx="64792" cy="36575"/>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6531774" y="2656870"/>
            <a:ext cx="64633" cy="36575"/>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6645357" y="2656870"/>
            <a:ext cx="64571" cy="36575"/>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6780220" y="2656870"/>
            <a:ext cx="64893" cy="36575"/>
          </a:xfrm>
          <a:prstGeom prst="rect">
            <a:avLst/>
          </a:prstGeom>
          <a:blipFill>
            <a:blip r:embed="rId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6889601" y="2656870"/>
            <a:ext cx="206321" cy="122334"/>
          </a:xfrm>
          <a:prstGeom prst="rect">
            <a:avLst/>
          </a:prstGeom>
          <a:blipFill>
            <a:blip r:embed="rId1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2" name="object 12"/>
          <p:cNvSpPr txBox="1">
            <a:spLocks noGrp="1"/>
          </p:cNvSpPr>
          <p:nvPr>
            <p:ph type="title"/>
          </p:nvPr>
        </p:nvSpPr>
        <p:spPr>
          <a:xfrm>
            <a:off x="2818566" y="2274955"/>
            <a:ext cx="6557682" cy="967679"/>
          </a:xfrm>
          <a:prstGeom prst="rect">
            <a:avLst/>
          </a:prstGeom>
        </p:spPr>
        <p:txBody>
          <a:bodyPr vert="horz" wrap="square" lIns="0" tIns="10646" rIns="0" bIns="0" rtlCol="0">
            <a:spAutoFit/>
          </a:bodyPr>
          <a:lstStyle/>
          <a:p>
            <a:pPr marL="2373532" marR="4483" indent="-2362886">
              <a:lnSpc>
                <a:spcPct val="100800"/>
              </a:lnSpc>
              <a:spcBef>
                <a:spcPts val="84"/>
              </a:spcBef>
            </a:pPr>
            <a:r>
              <a:rPr sz="3177" i="1" spc="13"/>
              <a:t>MD/HD Fleet </a:t>
            </a:r>
            <a:r>
              <a:rPr sz="3177" i="1" spc="9"/>
              <a:t>Charging </a:t>
            </a:r>
            <a:r>
              <a:rPr sz="3177" i="1" spc="13"/>
              <a:t>Guidebook  Overview</a:t>
            </a:r>
            <a:endParaRPr sz="3177"/>
          </a:p>
        </p:txBody>
      </p:sp>
      <p:sp>
        <p:nvSpPr>
          <p:cNvPr id="13" name="object 13"/>
          <p:cNvSpPr txBox="1"/>
          <p:nvPr/>
        </p:nvSpPr>
        <p:spPr>
          <a:xfrm>
            <a:off x="4103850" y="4171072"/>
            <a:ext cx="3956237" cy="847759"/>
          </a:xfrm>
          <a:prstGeom prst="rect">
            <a:avLst/>
          </a:prstGeom>
        </p:spPr>
        <p:txBody>
          <a:bodyPr vert="horz" wrap="square" lIns="0" tIns="14568" rIns="0" bIns="0" rtlCol="0">
            <a:spAutoFit/>
          </a:bodyPr>
          <a:lstStyle/>
          <a:p>
            <a:pPr algn="ctr" defTabSz="806867">
              <a:spcBef>
                <a:spcPts val="115"/>
              </a:spcBef>
            </a:pPr>
            <a:r>
              <a:rPr sz="1721" b="1" spc="9">
                <a:solidFill>
                  <a:srgbClr val="231F20"/>
                </a:solidFill>
                <a:latin typeface="Arial"/>
                <a:cs typeface="Arial"/>
              </a:rPr>
              <a:t>Patrick Couch, Senior </a:t>
            </a:r>
            <a:r>
              <a:rPr sz="1721" b="1">
                <a:solidFill>
                  <a:srgbClr val="231F20"/>
                </a:solidFill>
                <a:latin typeface="Arial"/>
                <a:cs typeface="Arial"/>
              </a:rPr>
              <a:t>Vice</a:t>
            </a:r>
            <a:r>
              <a:rPr sz="1721" b="1" spc="-57">
                <a:solidFill>
                  <a:srgbClr val="231F20"/>
                </a:solidFill>
                <a:latin typeface="Arial"/>
                <a:cs typeface="Arial"/>
              </a:rPr>
              <a:t> </a:t>
            </a:r>
            <a:r>
              <a:rPr sz="1721" b="1" spc="9">
                <a:solidFill>
                  <a:srgbClr val="231F20"/>
                </a:solidFill>
                <a:latin typeface="Arial"/>
                <a:cs typeface="Arial"/>
              </a:rPr>
              <a:t>President</a:t>
            </a:r>
            <a:endParaRPr sz="1721">
              <a:solidFill>
                <a:prstClr val="black"/>
              </a:solidFill>
              <a:latin typeface="Arial"/>
              <a:cs typeface="Arial"/>
            </a:endParaRPr>
          </a:p>
          <a:p>
            <a:pPr marL="1029876" marR="1020350" algn="ctr" defTabSz="806867">
              <a:lnSpc>
                <a:spcPct val="102400"/>
              </a:lnSpc>
              <a:spcBef>
                <a:spcPts val="1407"/>
              </a:spcBef>
            </a:pPr>
            <a:r>
              <a:rPr sz="1279" spc="9">
                <a:solidFill>
                  <a:srgbClr val="231F20"/>
                </a:solidFill>
                <a:latin typeface="Arial"/>
                <a:cs typeface="Arial"/>
              </a:rPr>
              <a:t>I-710 </a:t>
            </a:r>
            <a:r>
              <a:rPr sz="1279" spc="13">
                <a:solidFill>
                  <a:srgbClr val="231F20"/>
                </a:solidFill>
                <a:latin typeface="Arial"/>
                <a:cs typeface="Arial"/>
              </a:rPr>
              <a:t>ZET </a:t>
            </a:r>
            <a:r>
              <a:rPr sz="1279" spc="9">
                <a:solidFill>
                  <a:srgbClr val="231F20"/>
                </a:solidFill>
                <a:latin typeface="Arial"/>
                <a:cs typeface="Arial"/>
              </a:rPr>
              <a:t>Working</a:t>
            </a:r>
            <a:r>
              <a:rPr sz="1279" spc="-53">
                <a:solidFill>
                  <a:srgbClr val="231F20"/>
                </a:solidFill>
                <a:latin typeface="Arial"/>
                <a:cs typeface="Arial"/>
              </a:rPr>
              <a:t> </a:t>
            </a:r>
            <a:r>
              <a:rPr sz="1279" spc="9">
                <a:solidFill>
                  <a:srgbClr val="231F20"/>
                </a:solidFill>
                <a:latin typeface="Arial"/>
                <a:cs typeface="Arial"/>
              </a:rPr>
              <a:t>Group  September 20</a:t>
            </a:r>
            <a:r>
              <a:rPr sz="1257" spc="13" baseline="26315">
                <a:solidFill>
                  <a:srgbClr val="231F20"/>
                </a:solidFill>
                <a:latin typeface="Arial"/>
                <a:cs typeface="Arial"/>
              </a:rPr>
              <a:t>th</a:t>
            </a:r>
            <a:r>
              <a:rPr sz="1279" spc="9">
                <a:solidFill>
                  <a:srgbClr val="231F20"/>
                </a:solidFill>
                <a:latin typeface="Arial"/>
                <a:cs typeface="Arial"/>
              </a:rPr>
              <a:t>,</a:t>
            </a:r>
            <a:r>
              <a:rPr sz="1279">
                <a:solidFill>
                  <a:srgbClr val="231F20"/>
                </a:solidFill>
                <a:latin typeface="Arial"/>
                <a:cs typeface="Arial"/>
              </a:rPr>
              <a:t> </a:t>
            </a:r>
            <a:r>
              <a:rPr sz="1279" spc="9">
                <a:solidFill>
                  <a:srgbClr val="231F20"/>
                </a:solidFill>
                <a:latin typeface="Arial"/>
                <a:cs typeface="Arial"/>
              </a:rPr>
              <a:t>2022</a:t>
            </a:r>
            <a:endParaRPr sz="1279">
              <a:solidFill>
                <a:prstClr val="black"/>
              </a:solidFill>
              <a:latin typeface="Arial"/>
              <a:cs typeface="Arial"/>
            </a:endParaRPr>
          </a:p>
        </p:txBody>
      </p:sp>
      <p:sp>
        <p:nvSpPr>
          <p:cNvPr id="14" name="object 2">
            <a:extLst>
              <a:ext uri="{FF2B5EF4-FFF2-40B4-BE49-F238E27FC236}">
                <a16:creationId xmlns:a16="http://schemas.microsoft.com/office/drawing/2014/main" id="{FB0EC849-53CE-F3AA-401F-00D04617B975}"/>
              </a:ext>
            </a:extLst>
          </p:cNvPr>
          <p:cNvSpPr/>
          <p:nvPr/>
        </p:nvSpPr>
        <p:spPr>
          <a:xfrm>
            <a:off x="951722" y="5560353"/>
            <a:ext cx="10058019" cy="490348"/>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8806" y="5492461"/>
            <a:ext cx="8874723" cy="432660"/>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p:nvPr/>
        </p:nvSpPr>
        <p:spPr>
          <a:xfrm>
            <a:off x="5411553" y="2381742"/>
            <a:ext cx="5031751" cy="2557066"/>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txBox="1"/>
          <p:nvPr/>
        </p:nvSpPr>
        <p:spPr>
          <a:xfrm>
            <a:off x="2008241" y="1723770"/>
            <a:ext cx="6703919" cy="2599905"/>
          </a:xfrm>
          <a:prstGeom prst="rect">
            <a:avLst/>
          </a:prstGeom>
        </p:spPr>
        <p:txBody>
          <a:bodyPr vert="horz" wrap="square" lIns="0" tIns="14568" rIns="0" bIns="0" rtlCol="0">
            <a:spAutoFit/>
          </a:bodyPr>
          <a:lstStyle/>
          <a:p>
            <a:pPr marL="11206" defTabSz="806867">
              <a:spcBef>
                <a:spcPts val="115"/>
              </a:spcBef>
            </a:pPr>
            <a:r>
              <a:rPr sz="1721" b="1" spc="9">
                <a:solidFill>
                  <a:srgbClr val="0278AE"/>
                </a:solidFill>
                <a:latin typeface="Calibri"/>
                <a:cs typeface="Calibri"/>
              </a:rPr>
              <a:t>North </a:t>
            </a:r>
            <a:r>
              <a:rPr sz="1721" b="1" spc="-4">
                <a:solidFill>
                  <a:srgbClr val="0278AE"/>
                </a:solidFill>
                <a:latin typeface="Calibri"/>
                <a:cs typeface="Calibri"/>
              </a:rPr>
              <a:t>America’s </a:t>
            </a:r>
            <a:r>
              <a:rPr sz="1721" b="1" spc="9">
                <a:solidFill>
                  <a:srgbClr val="0278AE"/>
                </a:solidFill>
                <a:latin typeface="Calibri"/>
                <a:cs typeface="Calibri"/>
              </a:rPr>
              <a:t>leading </a:t>
            </a:r>
            <a:r>
              <a:rPr sz="1721" b="1" spc="4">
                <a:solidFill>
                  <a:srgbClr val="0278AE"/>
                </a:solidFill>
                <a:latin typeface="Calibri"/>
                <a:cs typeface="Calibri"/>
              </a:rPr>
              <a:t>full-service clean </a:t>
            </a:r>
            <a:r>
              <a:rPr sz="1721" b="1">
                <a:solidFill>
                  <a:srgbClr val="0278AE"/>
                </a:solidFill>
                <a:latin typeface="Calibri"/>
                <a:cs typeface="Calibri"/>
              </a:rPr>
              <a:t>transportation </a:t>
            </a:r>
            <a:r>
              <a:rPr sz="1721" b="1" spc="4">
                <a:solidFill>
                  <a:srgbClr val="0278AE"/>
                </a:solidFill>
                <a:latin typeface="Calibri"/>
                <a:cs typeface="Calibri"/>
              </a:rPr>
              <a:t>consulting</a:t>
            </a:r>
            <a:r>
              <a:rPr sz="1721" b="1" spc="88">
                <a:solidFill>
                  <a:srgbClr val="0278AE"/>
                </a:solidFill>
                <a:latin typeface="Calibri"/>
                <a:cs typeface="Calibri"/>
              </a:rPr>
              <a:t> </a:t>
            </a:r>
            <a:r>
              <a:rPr sz="1721" b="1" spc="4">
                <a:solidFill>
                  <a:srgbClr val="0278AE"/>
                </a:solidFill>
                <a:latin typeface="Calibri"/>
                <a:cs typeface="Calibri"/>
              </a:rPr>
              <a:t>firm.</a:t>
            </a:r>
            <a:endParaRPr sz="1721">
              <a:solidFill>
                <a:prstClr val="black"/>
              </a:solidFill>
              <a:latin typeface="Calibri"/>
              <a:cs typeface="Calibri"/>
            </a:endParaRPr>
          </a:p>
          <a:p>
            <a:pPr defTabSz="806867">
              <a:spcBef>
                <a:spcPts val="18"/>
              </a:spcBef>
            </a:pPr>
            <a:endParaRPr sz="1765">
              <a:solidFill>
                <a:prstClr val="black"/>
              </a:solidFill>
              <a:latin typeface="Calibri"/>
              <a:cs typeface="Calibri"/>
            </a:endParaRPr>
          </a:p>
          <a:p>
            <a:pPr marL="28576" defTabSz="806867"/>
            <a:r>
              <a:rPr sz="1456" b="1">
                <a:solidFill>
                  <a:srgbClr val="231F20"/>
                </a:solidFill>
                <a:latin typeface="Calibri"/>
                <a:cs typeface="Calibri"/>
              </a:rPr>
              <a:t>Nearly 30 </a:t>
            </a:r>
            <a:r>
              <a:rPr sz="1456" b="1" spc="-13">
                <a:solidFill>
                  <a:srgbClr val="231F20"/>
                </a:solidFill>
                <a:latin typeface="Calibri"/>
                <a:cs typeface="Calibri"/>
              </a:rPr>
              <a:t>years </a:t>
            </a:r>
            <a:r>
              <a:rPr sz="1456" b="1">
                <a:solidFill>
                  <a:srgbClr val="231F20"/>
                </a:solidFill>
                <a:latin typeface="Calibri"/>
                <a:cs typeface="Calibri"/>
              </a:rPr>
              <a:t>of </a:t>
            </a:r>
            <a:r>
              <a:rPr sz="1456" b="1" spc="-4">
                <a:solidFill>
                  <a:srgbClr val="231F20"/>
                </a:solidFill>
                <a:latin typeface="Calibri"/>
                <a:cs typeface="Calibri"/>
              </a:rPr>
              <a:t>experience </a:t>
            </a:r>
            <a:r>
              <a:rPr sz="1456" b="1">
                <a:solidFill>
                  <a:srgbClr val="231F20"/>
                </a:solidFill>
                <a:latin typeface="Calibri"/>
                <a:cs typeface="Calibri"/>
              </a:rPr>
              <a:t>in:</a:t>
            </a:r>
            <a:endParaRPr sz="1456">
              <a:solidFill>
                <a:prstClr val="black"/>
              </a:solidFill>
              <a:latin typeface="Calibri"/>
              <a:cs typeface="Calibri"/>
            </a:endParaRPr>
          </a:p>
          <a:p>
            <a:pPr marL="277921" indent="-249905" defTabSz="806867">
              <a:spcBef>
                <a:spcPts val="349"/>
              </a:spcBef>
              <a:buFont typeface="Arial"/>
              <a:buChar char="•"/>
              <a:tabLst>
                <a:tab pos="277921" algn="l"/>
                <a:tab pos="278481" algn="l"/>
              </a:tabLst>
            </a:pPr>
            <a:r>
              <a:rPr sz="1456">
                <a:solidFill>
                  <a:srgbClr val="231F20"/>
                </a:solidFill>
                <a:latin typeface="Calibri"/>
                <a:cs typeface="Calibri"/>
              </a:rPr>
              <a:t>Medium and </a:t>
            </a:r>
            <a:r>
              <a:rPr sz="1456" spc="-4">
                <a:solidFill>
                  <a:srgbClr val="231F20"/>
                </a:solidFill>
                <a:latin typeface="Calibri"/>
                <a:cs typeface="Calibri"/>
              </a:rPr>
              <a:t>heavy-duty</a:t>
            </a:r>
            <a:r>
              <a:rPr sz="1456" spc="-44">
                <a:solidFill>
                  <a:srgbClr val="231F20"/>
                </a:solidFill>
                <a:latin typeface="Calibri"/>
                <a:cs typeface="Calibri"/>
              </a:rPr>
              <a:t> </a:t>
            </a:r>
            <a:r>
              <a:rPr sz="1456" spc="-4">
                <a:solidFill>
                  <a:srgbClr val="231F20"/>
                </a:solidFill>
                <a:latin typeface="Calibri"/>
                <a:cs typeface="Calibri"/>
              </a:rPr>
              <a:t>transportation</a:t>
            </a:r>
            <a:endParaRPr sz="1456">
              <a:solidFill>
                <a:prstClr val="black"/>
              </a:solidFill>
              <a:latin typeface="Calibri"/>
              <a:cs typeface="Calibri"/>
            </a:endParaRPr>
          </a:p>
          <a:p>
            <a:pPr marL="277921" indent="-249905" defTabSz="806867">
              <a:spcBef>
                <a:spcPts val="349"/>
              </a:spcBef>
              <a:buFont typeface="Arial"/>
              <a:buChar char="•"/>
              <a:tabLst>
                <a:tab pos="277921" algn="l"/>
                <a:tab pos="278481" algn="l"/>
              </a:tabLst>
            </a:pPr>
            <a:r>
              <a:rPr sz="1456" spc="-9">
                <a:solidFill>
                  <a:srgbClr val="231F20"/>
                </a:solidFill>
                <a:latin typeface="Calibri"/>
                <a:cs typeface="Calibri"/>
              </a:rPr>
              <a:t>Ports </a:t>
            </a:r>
            <a:r>
              <a:rPr sz="1456" spc="-4">
                <a:solidFill>
                  <a:srgbClr val="231F20"/>
                </a:solidFill>
                <a:latin typeface="Calibri"/>
                <a:cs typeface="Calibri"/>
              </a:rPr>
              <a:t>and goods</a:t>
            </a:r>
            <a:r>
              <a:rPr sz="1456" spc="-26">
                <a:solidFill>
                  <a:srgbClr val="231F20"/>
                </a:solidFill>
                <a:latin typeface="Calibri"/>
                <a:cs typeface="Calibri"/>
              </a:rPr>
              <a:t> </a:t>
            </a:r>
            <a:r>
              <a:rPr sz="1456" spc="-9">
                <a:solidFill>
                  <a:srgbClr val="231F20"/>
                </a:solidFill>
                <a:latin typeface="Calibri"/>
                <a:cs typeface="Calibri"/>
              </a:rPr>
              <a:t>movement</a:t>
            </a:r>
            <a:endParaRPr sz="1456">
              <a:solidFill>
                <a:prstClr val="black"/>
              </a:solidFill>
              <a:latin typeface="Calibri"/>
              <a:cs typeface="Calibri"/>
            </a:endParaRPr>
          </a:p>
          <a:p>
            <a:pPr marL="277921" marR="3768739" indent="-249905" defTabSz="806867">
              <a:spcBef>
                <a:spcPts val="353"/>
              </a:spcBef>
              <a:buFont typeface="Arial"/>
              <a:buChar char="•"/>
              <a:tabLst>
                <a:tab pos="277921" algn="l"/>
                <a:tab pos="278481" algn="l"/>
              </a:tabLst>
            </a:pPr>
            <a:r>
              <a:rPr sz="1456" spc="-40">
                <a:solidFill>
                  <a:srgbClr val="231F20"/>
                </a:solidFill>
                <a:latin typeface="Calibri"/>
                <a:cs typeface="Calibri"/>
              </a:rPr>
              <a:t>EV, </a:t>
            </a:r>
            <a:r>
              <a:rPr sz="1456" spc="-13">
                <a:solidFill>
                  <a:srgbClr val="231F20"/>
                </a:solidFill>
                <a:latin typeface="Calibri"/>
                <a:cs typeface="Calibri"/>
              </a:rPr>
              <a:t>hydrogen, </a:t>
            </a:r>
            <a:r>
              <a:rPr sz="1456" spc="-9">
                <a:solidFill>
                  <a:srgbClr val="231F20"/>
                </a:solidFill>
                <a:latin typeface="Calibri"/>
                <a:cs typeface="Calibri"/>
              </a:rPr>
              <a:t>natural gas, propane,  </a:t>
            </a:r>
            <a:r>
              <a:rPr sz="1456" spc="-4">
                <a:solidFill>
                  <a:srgbClr val="231F20"/>
                </a:solidFill>
                <a:latin typeface="Calibri"/>
                <a:cs typeface="Calibri"/>
              </a:rPr>
              <a:t>biofuels, </a:t>
            </a:r>
            <a:r>
              <a:rPr sz="1456" spc="-9">
                <a:solidFill>
                  <a:srgbClr val="231F20"/>
                </a:solidFill>
                <a:latin typeface="Calibri"/>
                <a:cs typeface="Calibri"/>
              </a:rPr>
              <a:t>renewable</a:t>
            </a:r>
            <a:r>
              <a:rPr sz="1456">
                <a:solidFill>
                  <a:srgbClr val="231F20"/>
                </a:solidFill>
                <a:latin typeface="Calibri"/>
                <a:cs typeface="Calibri"/>
              </a:rPr>
              <a:t> </a:t>
            </a:r>
            <a:r>
              <a:rPr sz="1456" spc="-4">
                <a:solidFill>
                  <a:srgbClr val="231F20"/>
                </a:solidFill>
                <a:latin typeface="Calibri"/>
                <a:cs typeface="Calibri"/>
              </a:rPr>
              <a:t>fuels</a:t>
            </a:r>
            <a:endParaRPr sz="1456">
              <a:solidFill>
                <a:prstClr val="black"/>
              </a:solidFill>
              <a:latin typeface="Calibri"/>
              <a:cs typeface="Calibri"/>
            </a:endParaRPr>
          </a:p>
          <a:p>
            <a:pPr marL="277921" indent="-249905" defTabSz="806867">
              <a:spcBef>
                <a:spcPts val="349"/>
              </a:spcBef>
              <a:buFont typeface="Arial"/>
              <a:buChar char="•"/>
              <a:tabLst>
                <a:tab pos="277921" algn="l"/>
                <a:tab pos="278481" algn="l"/>
              </a:tabLst>
            </a:pPr>
            <a:r>
              <a:rPr sz="1456" spc="-9">
                <a:solidFill>
                  <a:srgbClr val="231F20"/>
                </a:solidFill>
                <a:latin typeface="Calibri"/>
                <a:cs typeface="Calibri"/>
              </a:rPr>
              <a:t>Infrastructure </a:t>
            </a:r>
            <a:r>
              <a:rPr sz="1456" spc="-4">
                <a:solidFill>
                  <a:srgbClr val="231F20"/>
                </a:solidFill>
                <a:latin typeface="Calibri"/>
                <a:cs typeface="Calibri"/>
              </a:rPr>
              <a:t>and corridor</a:t>
            </a:r>
            <a:r>
              <a:rPr sz="1456" spc="-22">
                <a:solidFill>
                  <a:srgbClr val="231F20"/>
                </a:solidFill>
                <a:latin typeface="Calibri"/>
                <a:cs typeface="Calibri"/>
              </a:rPr>
              <a:t> </a:t>
            </a:r>
            <a:r>
              <a:rPr sz="1456" spc="-9">
                <a:solidFill>
                  <a:srgbClr val="231F20"/>
                </a:solidFill>
                <a:latin typeface="Calibri"/>
                <a:cs typeface="Calibri"/>
              </a:rPr>
              <a:t>development</a:t>
            </a:r>
            <a:endParaRPr sz="1456">
              <a:solidFill>
                <a:prstClr val="black"/>
              </a:solidFill>
              <a:latin typeface="Calibri"/>
              <a:cs typeface="Calibri"/>
            </a:endParaRPr>
          </a:p>
          <a:p>
            <a:pPr marL="277921" indent="-249905" defTabSz="806867">
              <a:spcBef>
                <a:spcPts val="349"/>
              </a:spcBef>
              <a:buFont typeface="Arial"/>
              <a:buChar char="•"/>
              <a:tabLst>
                <a:tab pos="277921" algn="l"/>
                <a:tab pos="278481" algn="l"/>
              </a:tabLst>
            </a:pPr>
            <a:r>
              <a:rPr sz="1456" spc="-13">
                <a:solidFill>
                  <a:srgbClr val="231F20"/>
                </a:solidFill>
                <a:latin typeface="Calibri"/>
                <a:cs typeface="Calibri"/>
              </a:rPr>
              <a:t>Grant</a:t>
            </a:r>
            <a:r>
              <a:rPr sz="1456" spc="-4">
                <a:solidFill>
                  <a:srgbClr val="231F20"/>
                </a:solidFill>
                <a:latin typeface="Calibri"/>
                <a:cs typeface="Calibri"/>
              </a:rPr>
              <a:t> funding</a:t>
            </a:r>
            <a:endParaRPr sz="1456">
              <a:solidFill>
                <a:prstClr val="black"/>
              </a:solidFill>
              <a:latin typeface="Calibri"/>
              <a:cs typeface="Calibri"/>
            </a:endParaRPr>
          </a:p>
          <a:p>
            <a:pPr marL="277921" indent="-249905" defTabSz="806867">
              <a:spcBef>
                <a:spcPts val="353"/>
              </a:spcBef>
              <a:buFont typeface="Arial"/>
              <a:buChar char="•"/>
              <a:tabLst>
                <a:tab pos="277921" algn="l"/>
                <a:tab pos="278481" algn="l"/>
              </a:tabLst>
            </a:pPr>
            <a:r>
              <a:rPr sz="1456" spc="-9">
                <a:solidFill>
                  <a:srgbClr val="231F20"/>
                </a:solidFill>
                <a:latin typeface="Calibri"/>
                <a:cs typeface="Calibri"/>
              </a:rPr>
              <a:t>Stakeholder</a:t>
            </a:r>
            <a:r>
              <a:rPr sz="1456" spc="-4">
                <a:solidFill>
                  <a:srgbClr val="231F20"/>
                </a:solidFill>
                <a:latin typeface="Calibri"/>
                <a:cs typeface="Calibri"/>
              </a:rPr>
              <a:t> education</a:t>
            </a:r>
            <a:endParaRPr sz="1456">
              <a:solidFill>
                <a:prstClr val="black"/>
              </a:solidFill>
              <a:latin typeface="Calibri"/>
              <a:cs typeface="Calibri"/>
            </a:endParaRPr>
          </a:p>
        </p:txBody>
      </p:sp>
      <p:sp>
        <p:nvSpPr>
          <p:cNvPr id="5" name="object 5"/>
          <p:cNvSpPr txBox="1"/>
          <p:nvPr/>
        </p:nvSpPr>
        <p:spPr>
          <a:xfrm>
            <a:off x="10232583" y="5644996"/>
            <a:ext cx="84604"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2</a:t>
            </a:r>
            <a:endParaRPr sz="838">
              <a:solidFill>
                <a:prstClr val="black"/>
              </a:solidFill>
              <a:latin typeface="Arial"/>
              <a:cs typeface="Arial"/>
            </a:endParaRPr>
          </a:p>
        </p:txBody>
      </p:sp>
      <p:sp>
        <p:nvSpPr>
          <p:cNvPr id="6" name="object 6"/>
          <p:cNvSpPr txBox="1">
            <a:spLocks noGrp="1"/>
          </p:cNvSpPr>
          <p:nvPr>
            <p:ph type="title"/>
          </p:nvPr>
        </p:nvSpPr>
        <p:spPr>
          <a:xfrm>
            <a:off x="1880883" y="1125811"/>
            <a:ext cx="4836459" cy="458886"/>
          </a:xfrm>
          <a:prstGeom prst="rect">
            <a:avLst/>
          </a:prstGeom>
        </p:spPr>
        <p:txBody>
          <a:bodyPr vert="horz" wrap="square" lIns="0" tIns="10646" rIns="0" bIns="0" rtlCol="0">
            <a:spAutoFit/>
          </a:bodyPr>
          <a:lstStyle/>
          <a:p>
            <a:pPr marL="11206">
              <a:spcBef>
                <a:spcPts val="84"/>
              </a:spcBef>
            </a:pPr>
            <a:r>
              <a:rPr spc="-4">
                <a:solidFill>
                  <a:srgbClr val="006BA7"/>
                </a:solidFill>
              </a:rPr>
              <a:t>GNA Introduction &amp;</a:t>
            </a:r>
            <a:r>
              <a:rPr spc="-101">
                <a:solidFill>
                  <a:srgbClr val="006BA7"/>
                </a:solidFill>
              </a:rPr>
              <a:t> </a:t>
            </a:r>
            <a:r>
              <a:rPr spc="-9">
                <a:solidFill>
                  <a:srgbClr val="006BA7"/>
                </a:solidFill>
              </a:rPr>
              <a:t>History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8806" y="5492461"/>
            <a:ext cx="8874723" cy="377034"/>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p:nvPr/>
        </p:nvSpPr>
        <p:spPr>
          <a:xfrm>
            <a:off x="1659008" y="3668077"/>
            <a:ext cx="8875619" cy="1815353"/>
          </a:xfrm>
          <a:custGeom>
            <a:avLst/>
            <a:gdLst/>
            <a:ahLst/>
            <a:cxnLst/>
            <a:rect l="l" t="t" r="r" b="b"/>
            <a:pathLst>
              <a:path w="10059035" h="2057400">
                <a:moveTo>
                  <a:pt x="0" y="0"/>
                </a:moveTo>
                <a:lnTo>
                  <a:pt x="0" y="2056942"/>
                </a:lnTo>
                <a:lnTo>
                  <a:pt x="10058412" y="2056942"/>
                </a:lnTo>
                <a:lnTo>
                  <a:pt x="10058412" y="0"/>
                </a:lnTo>
                <a:lnTo>
                  <a:pt x="0" y="0"/>
                </a:lnTo>
                <a:close/>
              </a:path>
            </a:pathLst>
          </a:custGeom>
          <a:ln w="20955">
            <a:solidFill>
              <a:srgbClr val="FFFFFF"/>
            </a:solidFill>
          </a:ln>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7466153" y="3819615"/>
            <a:ext cx="754313" cy="310425"/>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txBox="1"/>
          <p:nvPr/>
        </p:nvSpPr>
        <p:spPr>
          <a:xfrm>
            <a:off x="2222352" y="2541387"/>
            <a:ext cx="1414743" cy="670942"/>
          </a:xfrm>
          <a:prstGeom prst="rect">
            <a:avLst/>
          </a:prstGeom>
        </p:spPr>
        <p:txBody>
          <a:bodyPr vert="horz" wrap="square" lIns="0" tIns="10085" rIns="0" bIns="0" rtlCol="0">
            <a:spAutoFit/>
          </a:bodyPr>
          <a:lstStyle/>
          <a:p>
            <a:pPr marL="11206" marR="4483" algn="ctr" defTabSz="806867">
              <a:lnSpc>
                <a:spcPct val="104200"/>
              </a:lnSpc>
              <a:spcBef>
                <a:spcPts val="79"/>
              </a:spcBef>
            </a:pPr>
            <a:r>
              <a:rPr sz="838" spc="22">
                <a:solidFill>
                  <a:srgbClr val="636466"/>
                </a:solidFill>
                <a:latin typeface="Century Gothic"/>
                <a:cs typeface="Century Gothic"/>
              </a:rPr>
              <a:t>Managed </a:t>
            </a:r>
            <a:r>
              <a:rPr sz="838" spc="9">
                <a:solidFill>
                  <a:srgbClr val="636466"/>
                </a:solidFill>
                <a:latin typeface="Century Gothic"/>
                <a:cs typeface="Century Gothic"/>
              </a:rPr>
              <a:t>the </a:t>
            </a:r>
            <a:r>
              <a:rPr sz="838" spc="18">
                <a:solidFill>
                  <a:srgbClr val="636466"/>
                </a:solidFill>
                <a:latin typeface="Century Gothic"/>
                <a:cs typeface="Century Gothic"/>
              </a:rPr>
              <a:t>design</a:t>
            </a:r>
            <a:r>
              <a:rPr sz="838" spc="-18">
                <a:solidFill>
                  <a:srgbClr val="636466"/>
                </a:solidFill>
                <a:latin typeface="Century Gothic"/>
                <a:cs typeface="Century Gothic"/>
              </a:rPr>
              <a:t> </a:t>
            </a:r>
            <a:r>
              <a:rPr sz="838" spc="22">
                <a:solidFill>
                  <a:srgbClr val="636466"/>
                </a:solidFill>
                <a:latin typeface="Century Gothic"/>
                <a:cs typeface="Century Gothic"/>
              </a:rPr>
              <a:t>and  development </a:t>
            </a:r>
            <a:r>
              <a:rPr sz="838" spc="13">
                <a:solidFill>
                  <a:srgbClr val="636466"/>
                </a:solidFill>
                <a:latin typeface="Century Gothic"/>
                <a:cs typeface="Century Gothic"/>
              </a:rPr>
              <a:t>of </a:t>
            </a:r>
            <a:r>
              <a:rPr sz="838" spc="22">
                <a:solidFill>
                  <a:srgbClr val="636466"/>
                </a:solidFill>
                <a:latin typeface="Century Gothic"/>
                <a:cs typeface="Century Gothic"/>
              </a:rPr>
              <a:t>more  </a:t>
            </a:r>
            <a:r>
              <a:rPr sz="838" b="1" spc="13">
                <a:solidFill>
                  <a:srgbClr val="636466"/>
                </a:solidFill>
                <a:latin typeface="Century Gothic"/>
                <a:cs typeface="Century Gothic"/>
              </a:rPr>
              <a:t>clean fleet deployment  projects </a:t>
            </a:r>
            <a:r>
              <a:rPr sz="838" spc="13">
                <a:solidFill>
                  <a:srgbClr val="636466"/>
                </a:solidFill>
                <a:latin typeface="Century Gothic"/>
                <a:cs typeface="Century Gothic"/>
              </a:rPr>
              <a:t>than </a:t>
            </a:r>
            <a:r>
              <a:rPr sz="838" spc="18">
                <a:solidFill>
                  <a:srgbClr val="636466"/>
                </a:solidFill>
                <a:latin typeface="Century Gothic"/>
                <a:cs typeface="Century Gothic"/>
              </a:rPr>
              <a:t>any </a:t>
            </a:r>
            <a:r>
              <a:rPr sz="838" spc="9">
                <a:solidFill>
                  <a:srgbClr val="636466"/>
                </a:solidFill>
                <a:latin typeface="Century Gothic"/>
                <a:cs typeface="Century Gothic"/>
              </a:rPr>
              <a:t>other  firm in </a:t>
            </a:r>
            <a:r>
              <a:rPr sz="838" spc="13">
                <a:solidFill>
                  <a:srgbClr val="636466"/>
                </a:solidFill>
                <a:latin typeface="Century Gothic"/>
                <a:cs typeface="Century Gothic"/>
              </a:rPr>
              <a:t>North</a:t>
            </a:r>
            <a:r>
              <a:rPr sz="838" spc="22">
                <a:solidFill>
                  <a:srgbClr val="636466"/>
                </a:solidFill>
                <a:latin typeface="Century Gothic"/>
                <a:cs typeface="Century Gothic"/>
              </a:rPr>
              <a:t> </a:t>
            </a:r>
            <a:r>
              <a:rPr sz="838" spc="18">
                <a:solidFill>
                  <a:srgbClr val="636466"/>
                </a:solidFill>
                <a:latin typeface="Century Gothic"/>
                <a:cs typeface="Century Gothic"/>
              </a:rPr>
              <a:t>America</a:t>
            </a:r>
            <a:endParaRPr sz="838">
              <a:solidFill>
                <a:prstClr val="black"/>
              </a:solidFill>
              <a:latin typeface="Century Gothic"/>
              <a:cs typeface="Century Gothic"/>
            </a:endParaRPr>
          </a:p>
        </p:txBody>
      </p:sp>
      <p:sp>
        <p:nvSpPr>
          <p:cNvPr id="6" name="object 6"/>
          <p:cNvSpPr txBox="1"/>
          <p:nvPr/>
        </p:nvSpPr>
        <p:spPr>
          <a:xfrm>
            <a:off x="4319561" y="2541388"/>
            <a:ext cx="1420346" cy="670942"/>
          </a:xfrm>
          <a:prstGeom prst="rect">
            <a:avLst/>
          </a:prstGeom>
        </p:spPr>
        <p:txBody>
          <a:bodyPr vert="horz" wrap="square" lIns="0" tIns="10085" rIns="0" bIns="0" rtlCol="0">
            <a:spAutoFit/>
          </a:bodyPr>
          <a:lstStyle/>
          <a:p>
            <a:pPr marL="10646" marR="4483" algn="ctr" defTabSz="806867">
              <a:lnSpc>
                <a:spcPct val="104200"/>
              </a:lnSpc>
              <a:spcBef>
                <a:spcPts val="79"/>
              </a:spcBef>
            </a:pPr>
            <a:r>
              <a:rPr sz="838" spc="13">
                <a:solidFill>
                  <a:srgbClr val="636466"/>
                </a:solidFill>
                <a:latin typeface="Century Gothic"/>
                <a:cs typeface="Century Gothic"/>
              </a:rPr>
              <a:t>Overseen </a:t>
            </a:r>
            <a:r>
              <a:rPr sz="838" spc="9">
                <a:solidFill>
                  <a:srgbClr val="636466"/>
                </a:solidFill>
                <a:latin typeface="Century Gothic"/>
                <a:cs typeface="Century Gothic"/>
              </a:rPr>
              <a:t>the  </a:t>
            </a:r>
            <a:r>
              <a:rPr sz="838" spc="18">
                <a:solidFill>
                  <a:srgbClr val="636466"/>
                </a:solidFill>
                <a:latin typeface="Century Gothic"/>
                <a:cs typeface="Century Gothic"/>
              </a:rPr>
              <a:t>development </a:t>
            </a:r>
            <a:r>
              <a:rPr sz="838" spc="13">
                <a:solidFill>
                  <a:srgbClr val="636466"/>
                </a:solidFill>
                <a:latin typeface="Century Gothic"/>
                <a:cs typeface="Century Gothic"/>
              </a:rPr>
              <a:t>of </a:t>
            </a:r>
            <a:r>
              <a:rPr sz="838" spc="22">
                <a:solidFill>
                  <a:srgbClr val="636466"/>
                </a:solidFill>
                <a:latin typeface="Century Gothic"/>
                <a:cs typeface="Century Gothic"/>
              </a:rPr>
              <a:t>some </a:t>
            </a:r>
            <a:r>
              <a:rPr sz="838" spc="9">
                <a:solidFill>
                  <a:srgbClr val="636466"/>
                </a:solidFill>
                <a:latin typeface="Century Gothic"/>
                <a:cs typeface="Century Gothic"/>
              </a:rPr>
              <a:t>of  the </a:t>
            </a:r>
            <a:r>
              <a:rPr sz="838" spc="13">
                <a:solidFill>
                  <a:srgbClr val="636466"/>
                </a:solidFill>
                <a:latin typeface="Century Gothic"/>
                <a:cs typeface="Century Gothic"/>
              </a:rPr>
              <a:t>largest </a:t>
            </a:r>
            <a:r>
              <a:rPr sz="838" b="1" spc="9">
                <a:solidFill>
                  <a:srgbClr val="636466"/>
                </a:solidFill>
                <a:latin typeface="Century Gothic"/>
                <a:cs typeface="Century Gothic"/>
              </a:rPr>
              <a:t>alternative </a:t>
            </a:r>
            <a:r>
              <a:rPr sz="838" b="1" spc="13">
                <a:solidFill>
                  <a:srgbClr val="636466"/>
                </a:solidFill>
                <a:latin typeface="Century Gothic"/>
                <a:cs typeface="Century Gothic"/>
              </a:rPr>
              <a:t>fuel  stations </a:t>
            </a:r>
            <a:r>
              <a:rPr sz="838" b="1" spc="18">
                <a:solidFill>
                  <a:srgbClr val="636466"/>
                </a:solidFill>
                <a:latin typeface="Century Gothic"/>
                <a:cs typeface="Century Gothic"/>
              </a:rPr>
              <a:t>and </a:t>
            </a:r>
            <a:r>
              <a:rPr sz="838" b="1" spc="9">
                <a:solidFill>
                  <a:srgbClr val="636466"/>
                </a:solidFill>
                <a:latin typeface="Century Gothic"/>
                <a:cs typeface="Century Gothic"/>
              </a:rPr>
              <a:t>corridors </a:t>
            </a:r>
            <a:r>
              <a:rPr sz="838" spc="9">
                <a:solidFill>
                  <a:srgbClr val="636466"/>
                </a:solidFill>
                <a:latin typeface="Century Gothic"/>
                <a:cs typeface="Century Gothic"/>
              </a:rPr>
              <a:t>in  the</a:t>
            </a:r>
            <a:r>
              <a:rPr sz="838" spc="31">
                <a:solidFill>
                  <a:srgbClr val="636466"/>
                </a:solidFill>
                <a:latin typeface="Century Gothic"/>
                <a:cs typeface="Century Gothic"/>
              </a:rPr>
              <a:t> </a:t>
            </a:r>
            <a:r>
              <a:rPr sz="838" spc="18">
                <a:solidFill>
                  <a:srgbClr val="636466"/>
                </a:solidFill>
                <a:latin typeface="Century Gothic"/>
                <a:cs typeface="Century Gothic"/>
              </a:rPr>
              <a:t>world</a:t>
            </a:r>
            <a:endParaRPr sz="838">
              <a:solidFill>
                <a:prstClr val="black"/>
              </a:solidFill>
              <a:latin typeface="Century Gothic"/>
              <a:cs typeface="Century Gothic"/>
            </a:endParaRPr>
          </a:p>
        </p:txBody>
      </p:sp>
      <p:sp>
        <p:nvSpPr>
          <p:cNvPr id="7" name="object 7"/>
          <p:cNvSpPr txBox="1"/>
          <p:nvPr/>
        </p:nvSpPr>
        <p:spPr>
          <a:xfrm>
            <a:off x="6436640" y="2541387"/>
            <a:ext cx="1384487" cy="536866"/>
          </a:xfrm>
          <a:prstGeom prst="rect">
            <a:avLst/>
          </a:prstGeom>
        </p:spPr>
        <p:txBody>
          <a:bodyPr vert="horz" wrap="square" lIns="0" tIns="10085" rIns="0" bIns="0" rtlCol="0">
            <a:spAutoFit/>
          </a:bodyPr>
          <a:lstStyle/>
          <a:p>
            <a:pPr marL="11206" marR="4483" indent="560" algn="ctr" defTabSz="806867">
              <a:lnSpc>
                <a:spcPct val="104200"/>
              </a:lnSpc>
              <a:spcBef>
                <a:spcPts val="79"/>
              </a:spcBef>
            </a:pPr>
            <a:r>
              <a:rPr sz="838" spc="18">
                <a:solidFill>
                  <a:srgbClr val="636466"/>
                </a:solidFill>
                <a:latin typeface="Century Gothic"/>
                <a:cs typeface="Century Gothic"/>
              </a:rPr>
              <a:t>Secured </a:t>
            </a:r>
            <a:r>
              <a:rPr sz="838" spc="22">
                <a:solidFill>
                  <a:srgbClr val="636466"/>
                </a:solidFill>
                <a:latin typeface="Century Gothic"/>
                <a:cs typeface="Century Gothic"/>
              </a:rPr>
              <a:t>more </a:t>
            </a:r>
            <a:r>
              <a:rPr sz="838" spc="13">
                <a:solidFill>
                  <a:srgbClr val="636466"/>
                </a:solidFill>
                <a:latin typeface="Century Gothic"/>
                <a:cs typeface="Century Gothic"/>
              </a:rPr>
              <a:t>than </a:t>
            </a:r>
            <a:r>
              <a:rPr sz="838" b="1" spc="13">
                <a:solidFill>
                  <a:srgbClr val="636466"/>
                </a:solidFill>
                <a:latin typeface="Century Gothic"/>
                <a:cs typeface="Century Gothic"/>
              </a:rPr>
              <a:t>$1  </a:t>
            </a:r>
            <a:r>
              <a:rPr sz="838" b="1" spc="9">
                <a:solidFill>
                  <a:srgbClr val="636466"/>
                </a:solidFill>
                <a:latin typeface="Century Gothic"/>
                <a:cs typeface="Century Gothic"/>
              </a:rPr>
              <a:t>billion </a:t>
            </a:r>
            <a:r>
              <a:rPr sz="838" b="1" spc="13">
                <a:solidFill>
                  <a:srgbClr val="636466"/>
                </a:solidFill>
                <a:latin typeface="Century Gothic"/>
                <a:cs typeface="Century Gothic"/>
              </a:rPr>
              <a:t>in grant </a:t>
            </a:r>
            <a:r>
              <a:rPr sz="838" b="1" spc="18">
                <a:solidFill>
                  <a:srgbClr val="636466"/>
                </a:solidFill>
                <a:latin typeface="Century Gothic"/>
                <a:cs typeface="Century Gothic"/>
              </a:rPr>
              <a:t>funding</a:t>
            </a:r>
            <a:r>
              <a:rPr sz="838" b="1" spc="-49">
                <a:solidFill>
                  <a:srgbClr val="636466"/>
                </a:solidFill>
                <a:latin typeface="Century Gothic"/>
                <a:cs typeface="Century Gothic"/>
              </a:rPr>
              <a:t> </a:t>
            </a:r>
            <a:r>
              <a:rPr sz="838" spc="9">
                <a:solidFill>
                  <a:srgbClr val="636466"/>
                </a:solidFill>
                <a:latin typeface="Century Gothic"/>
                <a:cs typeface="Century Gothic"/>
              </a:rPr>
              <a:t>for  </a:t>
            </a:r>
            <a:r>
              <a:rPr sz="838" spc="18">
                <a:solidFill>
                  <a:srgbClr val="636466"/>
                </a:solidFill>
                <a:latin typeface="Century Gothic"/>
                <a:cs typeface="Century Gothic"/>
              </a:rPr>
              <a:t>our </a:t>
            </a:r>
            <a:r>
              <a:rPr sz="838" spc="9">
                <a:solidFill>
                  <a:srgbClr val="636466"/>
                </a:solidFill>
                <a:latin typeface="Century Gothic"/>
                <a:cs typeface="Century Gothic"/>
              </a:rPr>
              <a:t>clients with </a:t>
            </a:r>
            <a:r>
              <a:rPr sz="838" spc="22">
                <a:solidFill>
                  <a:srgbClr val="636466"/>
                </a:solidFill>
                <a:latin typeface="Century Gothic"/>
                <a:cs typeface="Century Gothic"/>
              </a:rPr>
              <a:t>a </a:t>
            </a:r>
            <a:r>
              <a:rPr sz="838" spc="18">
                <a:solidFill>
                  <a:srgbClr val="636466"/>
                </a:solidFill>
                <a:latin typeface="Century Gothic"/>
                <a:cs typeface="Century Gothic"/>
              </a:rPr>
              <a:t>+90%  </a:t>
            </a:r>
            <a:r>
              <a:rPr sz="838" spc="13">
                <a:solidFill>
                  <a:srgbClr val="636466"/>
                </a:solidFill>
                <a:latin typeface="Century Gothic"/>
                <a:cs typeface="Century Gothic"/>
              </a:rPr>
              <a:t>application success</a:t>
            </a:r>
            <a:r>
              <a:rPr sz="838" spc="-53">
                <a:solidFill>
                  <a:srgbClr val="636466"/>
                </a:solidFill>
                <a:latin typeface="Century Gothic"/>
                <a:cs typeface="Century Gothic"/>
              </a:rPr>
              <a:t> </a:t>
            </a:r>
            <a:r>
              <a:rPr sz="838" spc="9">
                <a:solidFill>
                  <a:srgbClr val="636466"/>
                </a:solidFill>
                <a:latin typeface="Century Gothic"/>
                <a:cs typeface="Century Gothic"/>
              </a:rPr>
              <a:t>rate</a:t>
            </a:r>
            <a:endParaRPr sz="838">
              <a:solidFill>
                <a:prstClr val="black"/>
              </a:solidFill>
              <a:latin typeface="Century Gothic"/>
              <a:cs typeface="Century Gothic"/>
            </a:endParaRPr>
          </a:p>
        </p:txBody>
      </p:sp>
      <p:sp>
        <p:nvSpPr>
          <p:cNvPr id="8" name="object 8"/>
          <p:cNvSpPr txBox="1"/>
          <p:nvPr/>
        </p:nvSpPr>
        <p:spPr>
          <a:xfrm>
            <a:off x="8522745" y="2541387"/>
            <a:ext cx="1409700" cy="670942"/>
          </a:xfrm>
          <a:prstGeom prst="rect">
            <a:avLst/>
          </a:prstGeom>
        </p:spPr>
        <p:txBody>
          <a:bodyPr vert="horz" wrap="square" lIns="0" tIns="10085" rIns="0" bIns="0" rtlCol="0">
            <a:spAutoFit/>
          </a:bodyPr>
          <a:lstStyle/>
          <a:p>
            <a:pPr marL="11206" marR="4483" indent="2241" algn="ctr" defTabSz="806867">
              <a:lnSpc>
                <a:spcPct val="104200"/>
              </a:lnSpc>
              <a:spcBef>
                <a:spcPts val="79"/>
              </a:spcBef>
            </a:pPr>
            <a:r>
              <a:rPr sz="838" spc="18">
                <a:solidFill>
                  <a:srgbClr val="636466"/>
                </a:solidFill>
                <a:latin typeface="Century Gothic"/>
                <a:cs typeface="Century Gothic"/>
              </a:rPr>
              <a:t>Supported hundreds </a:t>
            </a:r>
            <a:r>
              <a:rPr sz="838" spc="13">
                <a:solidFill>
                  <a:srgbClr val="636466"/>
                </a:solidFill>
                <a:latin typeface="Century Gothic"/>
                <a:cs typeface="Century Gothic"/>
              </a:rPr>
              <a:t>of  </a:t>
            </a:r>
            <a:r>
              <a:rPr sz="838" spc="9">
                <a:solidFill>
                  <a:srgbClr val="636466"/>
                </a:solidFill>
                <a:latin typeface="Century Gothic"/>
                <a:cs typeface="Century Gothic"/>
              </a:rPr>
              <a:t>clients in </a:t>
            </a:r>
            <a:r>
              <a:rPr sz="838" spc="18">
                <a:solidFill>
                  <a:srgbClr val="636466"/>
                </a:solidFill>
                <a:latin typeface="Century Gothic"/>
                <a:cs typeface="Century Gothic"/>
              </a:rPr>
              <a:t>expanding  brand reach, </a:t>
            </a:r>
            <a:r>
              <a:rPr sz="838" b="1" spc="9">
                <a:solidFill>
                  <a:srgbClr val="636466"/>
                </a:solidFill>
                <a:latin typeface="Century Gothic"/>
                <a:cs typeface="Century Gothic"/>
              </a:rPr>
              <a:t>building  </a:t>
            </a:r>
            <a:r>
              <a:rPr sz="838" b="1" spc="18">
                <a:solidFill>
                  <a:srgbClr val="636466"/>
                </a:solidFill>
                <a:latin typeface="Century Gothic"/>
                <a:cs typeface="Century Gothic"/>
              </a:rPr>
              <a:t>market </a:t>
            </a:r>
            <a:r>
              <a:rPr sz="838" b="1" spc="13">
                <a:solidFill>
                  <a:srgbClr val="636466"/>
                </a:solidFill>
                <a:latin typeface="Century Gothic"/>
                <a:cs typeface="Century Gothic"/>
              </a:rPr>
              <a:t>share</a:t>
            </a:r>
            <a:r>
              <a:rPr sz="838" spc="13">
                <a:solidFill>
                  <a:srgbClr val="636466"/>
                </a:solidFill>
                <a:latin typeface="Century Gothic"/>
                <a:cs typeface="Century Gothic"/>
              </a:rPr>
              <a:t>, </a:t>
            </a:r>
            <a:r>
              <a:rPr sz="838" spc="18">
                <a:solidFill>
                  <a:srgbClr val="636466"/>
                </a:solidFill>
                <a:latin typeface="Century Gothic"/>
                <a:cs typeface="Century Gothic"/>
              </a:rPr>
              <a:t>and  </a:t>
            </a:r>
            <a:r>
              <a:rPr sz="838" spc="13">
                <a:solidFill>
                  <a:srgbClr val="636466"/>
                </a:solidFill>
                <a:latin typeface="Century Gothic"/>
                <a:cs typeface="Century Gothic"/>
              </a:rPr>
              <a:t>achieving outreach</a:t>
            </a:r>
            <a:r>
              <a:rPr sz="838" spc="9">
                <a:solidFill>
                  <a:srgbClr val="636466"/>
                </a:solidFill>
                <a:latin typeface="Century Gothic"/>
                <a:cs typeface="Century Gothic"/>
              </a:rPr>
              <a:t> </a:t>
            </a:r>
            <a:r>
              <a:rPr sz="838" spc="13">
                <a:solidFill>
                  <a:srgbClr val="636466"/>
                </a:solidFill>
                <a:latin typeface="Century Gothic"/>
                <a:cs typeface="Century Gothic"/>
              </a:rPr>
              <a:t>goals</a:t>
            </a:r>
            <a:endParaRPr sz="838">
              <a:solidFill>
                <a:prstClr val="black"/>
              </a:solidFill>
              <a:latin typeface="Century Gothic"/>
              <a:cs typeface="Century Gothic"/>
            </a:endParaRPr>
          </a:p>
        </p:txBody>
      </p:sp>
      <p:sp>
        <p:nvSpPr>
          <p:cNvPr id="9" name="object 9"/>
          <p:cNvSpPr/>
          <p:nvPr/>
        </p:nvSpPr>
        <p:spPr>
          <a:xfrm>
            <a:off x="1757188" y="3734091"/>
            <a:ext cx="853114" cy="318393"/>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1876672" y="4794808"/>
            <a:ext cx="707175" cy="280310"/>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5758434" y="3805748"/>
            <a:ext cx="947818" cy="258687"/>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1759406" y="5154101"/>
            <a:ext cx="864208" cy="178610"/>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8554391" y="4971052"/>
            <a:ext cx="491456" cy="374971"/>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4" name="object 14"/>
          <p:cNvSpPr/>
          <p:nvPr/>
        </p:nvSpPr>
        <p:spPr>
          <a:xfrm>
            <a:off x="6920260" y="3755169"/>
            <a:ext cx="406033" cy="440425"/>
          </a:xfrm>
          <a:prstGeom prst="rect">
            <a:avLst/>
          </a:prstGeom>
          <a:blipFill>
            <a:blip r:embed="rId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5" name="object 15"/>
          <p:cNvSpPr/>
          <p:nvPr/>
        </p:nvSpPr>
        <p:spPr>
          <a:xfrm>
            <a:off x="7850956" y="4985474"/>
            <a:ext cx="611388" cy="392721"/>
          </a:xfrm>
          <a:prstGeom prst="rect">
            <a:avLst/>
          </a:prstGeom>
          <a:blipFill>
            <a:blip r:embed="rId1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6" name="object 16"/>
          <p:cNvSpPr/>
          <p:nvPr/>
        </p:nvSpPr>
        <p:spPr>
          <a:xfrm>
            <a:off x="7350700" y="4968834"/>
            <a:ext cx="373862" cy="397159"/>
          </a:xfrm>
          <a:prstGeom prst="rect">
            <a:avLst/>
          </a:prstGeom>
          <a:blipFill>
            <a:blip r:embed="rId1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7" name="object 17"/>
          <p:cNvSpPr/>
          <p:nvPr/>
        </p:nvSpPr>
        <p:spPr>
          <a:xfrm>
            <a:off x="1770502" y="4129031"/>
            <a:ext cx="711114" cy="278455"/>
          </a:xfrm>
          <a:prstGeom prst="rect">
            <a:avLst/>
          </a:prstGeom>
          <a:blipFill>
            <a:blip r:embed="rId1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8" name="object 18"/>
          <p:cNvSpPr/>
          <p:nvPr/>
        </p:nvSpPr>
        <p:spPr>
          <a:xfrm>
            <a:off x="9212254" y="4920021"/>
            <a:ext cx="1086085" cy="422674"/>
          </a:xfrm>
          <a:prstGeom prst="rect">
            <a:avLst/>
          </a:prstGeom>
          <a:blipFill>
            <a:blip r:embed="rId1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9" name="object 19"/>
          <p:cNvSpPr/>
          <p:nvPr/>
        </p:nvSpPr>
        <p:spPr>
          <a:xfrm>
            <a:off x="5537969" y="5045381"/>
            <a:ext cx="861990" cy="308408"/>
          </a:xfrm>
          <a:prstGeom prst="rect">
            <a:avLst/>
          </a:prstGeom>
          <a:blipFill>
            <a:blip r:embed="rId1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0" name="object 20"/>
          <p:cNvSpPr txBox="1">
            <a:spLocks noGrp="1"/>
          </p:cNvSpPr>
          <p:nvPr>
            <p:ph type="title"/>
          </p:nvPr>
        </p:nvSpPr>
        <p:spPr>
          <a:xfrm>
            <a:off x="3968729" y="1135336"/>
            <a:ext cx="4253193" cy="458886"/>
          </a:xfrm>
          <a:prstGeom prst="rect">
            <a:avLst/>
          </a:prstGeom>
        </p:spPr>
        <p:txBody>
          <a:bodyPr vert="horz" wrap="square" lIns="0" tIns="10646" rIns="0" bIns="0" rtlCol="0">
            <a:spAutoFit/>
          </a:bodyPr>
          <a:lstStyle/>
          <a:p>
            <a:pPr marL="11206">
              <a:spcBef>
                <a:spcPts val="84"/>
              </a:spcBef>
            </a:pPr>
            <a:r>
              <a:rPr spc="-4">
                <a:solidFill>
                  <a:srgbClr val="636466"/>
                </a:solidFill>
                <a:latin typeface="Century Gothic"/>
                <a:cs typeface="Century Gothic"/>
              </a:rPr>
              <a:t>Over the past </a:t>
            </a:r>
            <a:r>
              <a:rPr spc="-9">
                <a:solidFill>
                  <a:srgbClr val="0C4D8A"/>
                </a:solidFill>
                <a:latin typeface="Century Gothic"/>
                <a:cs typeface="Century Gothic"/>
              </a:rPr>
              <a:t>29+</a:t>
            </a:r>
            <a:r>
              <a:rPr>
                <a:solidFill>
                  <a:srgbClr val="0C4D8A"/>
                </a:solidFill>
                <a:latin typeface="Century Gothic"/>
                <a:cs typeface="Century Gothic"/>
              </a:rPr>
              <a:t> </a:t>
            </a:r>
            <a:r>
              <a:rPr spc="-9">
                <a:solidFill>
                  <a:srgbClr val="0C4D8A"/>
                </a:solidFill>
                <a:latin typeface="Century Gothic"/>
                <a:cs typeface="Century Gothic"/>
              </a:rPr>
              <a:t>years</a:t>
            </a:r>
          </a:p>
        </p:txBody>
      </p:sp>
      <p:sp>
        <p:nvSpPr>
          <p:cNvPr id="21" name="object 21"/>
          <p:cNvSpPr/>
          <p:nvPr/>
        </p:nvSpPr>
        <p:spPr>
          <a:xfrm>
            <a:off x="4745799" y="1862468"/>
            <a:ext cx="658024" cy="532697"/>
          </a:xfrm>
          <a:prstGeom prst="rect">
            <a:avLst/>
          </a:prstGeom>
          <a:blipFill>
            <a:blip r:embed="rId1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2" name="object 22"/>
          <p:cNvSpPr/>
          <p:nvPr/>
        </p:nvSpPr>
        <p:spPr>
          <a:xfrm>
            <a:off x="6846879" y="1842503"/>
            <a:ext cx="593814" cy="561531"/>
          </a:xfrm>
          <a:prstGeom prst="rect">
            <a:avLst/>
          </a:prstGeom>
          <a:blipFill>
            <a:blip r:embed="rId1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3" name="object 23"/>
          <p:cNvSpPr/>
          <p:nvPr/>
        </p:nvSpPr>
        <p:spPr>
          <a:xfrm>
            <a:off x="8896027" y="1844760"/>
            <a:ext cx="697903" cy="527062"/>
          </a:xfrm>
          <a:prstGeom prst="rect">
            <a:avLst/>
          </a:prstGeom>
          <a:blipFill>
            <a:blip r:embed="rId1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4" name="object 24"/>
          <p:cNvSpPr/>
          <p:nvPr/>
        </p:nvSpPr>
        <p:spPr>
          <a:xfrm>
            <a:off x="2617969" y="1853597"/>
            <a:ext cx="642560" cy="570374"/>
          </a:xfrm>
          <a:prstGeom prst="rect">
            <a:avLst/>
          </a:prstGeom>
          <a:blipFill>
            <a:blip r:embed="rId1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5" name="object 25"/>
          <p:cNvSpPr txBox="1"/>
          <p:nvPr/>
        </p:nvSpPr>
        <p:spPr>
          <a:xfrm>
            <a:off x="10176845" y="5378308"/>
            <a:ext cx="79562" cy="134659"/>
          </a:xfrm>
          <a:prstGeom prst="rect">
            <a:avLst/>
          </a:prstGeom>
        </p:spPr>
        <p:txBody>
          <a:bodyPr vert="horz" wrap="square" lIns="0" tIns="12326" rIns="0" bIns="0" rtlCol="0">
            <a:spAutoFit/>
          </a:bodyPr>
          <a:lstStyle/>
          <a:p>
            <a:pPr marL="11206" defTabSz="806867">
              <a:spcBef>
                <a:spcPts val="97"/>
              </a:spcBef>
            </a:pPr>
            <a:r>
              <a:rPr sz="794" spc="4">
                <a:solidFill>
                  <a:srgbClr val="9B9D9F"/>
                </a:solidFill>
                <a:latin typeface="Arial"/>
                <a:cs typeface="Arial"/>
              </a:rPr>
              <a:t>3</a:t>
            </a:r>
            <a:endParaRPr sz="794">
              <a:solidFill>
                <a:prstClr val="black"/>
              </a:solidFill>
              <a:latin typeface="Arial"/>
              <a:cs typeface="Arial"/>
            </a:endParaRPr>
          </a:p>
        </p:txBody>
      </p:sp>
      <p:sp>
        <p:nvSpPr>
          <p:cNvPr id="26" name="object 26"/>
          <p:cNvSpPr/>
          <p:nvPr/>
        </p:nvSpPr>
        <p:spPr>
          <a:xfrm>
            <a:off x="4758073" y="4877864"/>
            <a:ext cx="532504" cy="439110"/>
          </a:xfrm>
          <a:prstGeom prst="rect">
            <a:avLst/>
          </a:prstGeom>
          <a:blipFill>
            <a:blip r:embed="rId1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7" name="object 27"/>
          <p:cNvSpPr/>
          <p:nvPr/>
        </p:nvSpPr>
        <p:spPr>
          <a:xfrm>
            <a:off x="3916052" y="3806775"/>
            <a:ext cx="800974" cy="329601"/>
          </a:xfrm>
          <a:prstGeom prst="rect">
            <a:avLst/>
          </a:prstGeom>
          <a:blipFill>
            <a:blip r:embed="rId2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8" name="object 28"/>
          <p:cNvSpPr/>
          <p:nvPr/>
        </p:nvSpPr>
        <p:spPr>
          <a:xfrm>
            <a:off x="6441006" y="4570566"/>
            <a:ext cx="686707" cy="318393"/>
          </a:xfrm>
          <a:prstGeom prst="rect">
            <a:avLst/>
          </a:prstGeom>
          <a:blipFill>
            <a:blip r:embed="rId2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9" name="object 29"/>
          <p:cNvSpPr/>
          <p:nvPr/>
        </p:nvSpPr>
        <p:spPr>
          <a:xfrm>
            <a:off x="7253075" y="4684832"/>
            <a:ext cx="871974" cy="193032"/>
          </a:xfrm>
          <a:prstGeom prst="rect">
            <a:avLst/>
          </a:prstGeom>
          <a:blipFill>
            <a:blip r:embed="rId2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0" name="object 30"/>
          <p:cNvSpPr/>
          <p:nvPr/>
        </p:nvSpPr>
        <p:spPr>
          <a:xfrm>
            <a:off x="3980397" y="4455190"/>
            <a:ext cx="426003" cy="394939"/>
          </a:xfrm>
          <a:prstGeom prst="rect">
            <a:avLst/>
          </a:prstGeom>
          <a:blipFill>
            <a:blip r:embed="rId2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1" name="object 31"/>
          <p:cNvSpPr/>
          <p:nvPr/>
        </p:nvSpPr>
        <p:spPr>
          <a:xfrm>
            <a:off x="5755843" y="4193376"/>
            <a:ext cx="969165" cy="191959"/>
          </a:xfrm>
          <a:prstGeom prst="rect">
            <a:avLst/>
          </a:prstGeom>
          <a:blipFill>
            <a:blip r:embed="rId2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2" name="object 32"/>
          <p:cNvSpPr/>
          <p:nvPr/>
        </p:nvSpPr>
        <p:spPr>
          <a:xfrm>
            <a:off x="9188958" y="3819514"/>
            <a:ext cx="726645" cy="408305"/>
          </a:xfrm>
          <a:prstGeom prst="rect">
            <a:avLst/>
          </a:prstGeom>
          <a:blipFill>
            <a:blip r:embed="rId2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3" name="object 33"/>
          <p:cNvSpPr/>
          <p:nvPr/>
        </p:nvSpPr>
        <p:spPr>
          <a:xfrm>
            <a:off x="5390422" y="4481150"/>
            <a:ext cx="441747" cy="409584"/>
          </a:xfrm>
          <a:prstGeom prst="rect">
            <a:avLst/>
          </a:prstGeom>
          <a:blipFill>
            <a:blip r:embed="rId2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4" name="object 34"/>
          <p:cNvSpPr/>
          <p:nvPr/>
        </p:nvSpPr>
        <p:spPr>
          <a:xfrm>
            <a:off x="6576372" y="5007703"/>
            <a:ext cx="539098" cy="320497"/>
          </a:xfrm>
          <a:prstGeom prst="rect">
            <a:avLst/>
          </a:prstGeom>
          <a:blipFill>
            <a:blip r:embed="rId2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5" name="object 35"/>
          <p:cNvSpPr/>
          <p:nvPr/>
        </p:nvSpPr>
        <p:spPr>
          <a:xfrm>
            <a:off x="2720138" y="3751912"/>
            <a:ext cx="1071663" cy="309446"/>
          </a:xfrm>
          <a:prstGeom prst="rect">
            <a:avLst/>
          </a:prstGeom>
          <a:blipFill>
            <a:blip r:embed="rId2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6" name="object 36"/>
          <p:cNvSpPr/>
          <p:nvPr/>
        </p:nvSpPr>
        <p:spPr>
          <a:xfrm>
            <a:off x="2845499" y="4572969"/>
            <a:ext cx="1015084" cy="127347"/>
          </a:xfrm>
          <a:prstGeom prst="rect">
            <a:avLst/>
          </a:prstGeom>
          <a:blipFill>
            <a:blip r:embed="rId2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7" name="object 37"/>
          <p:cNvSpPr/>
          <p:nvPr/>
        </p:nvSpPr>
        <p:spPr>
          <a:xfrm>
            <a:off x="10059823" y="4360892"/>
            <a:ext cx="361658" cy="545816"/>
          </a:xfrm>
          <a:prstGeom prst="rect">
            <a:avLst/>
          </a:prstGeom>
          <a:blipFill>
            <a:blip r:embed="rId3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8" name="object 38"/>
          <p:cNvSpPr/>
          <p:nvPr/>
        </p:nvSpPr>
        <p:spPr>
          <a:xfrm>
            <a:off x="3934053" y="5003225"/>
            <a:ext cx="690644" cy="300304"/>
          </a:xfrm>
          <a:prstGeom prst="rect">
            <a:avLst/>
          </a:prstGeom>
          <a:blipFill>
            <a:blip r:embed="rId3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9" name="object 39"/>
          <p:cNvSpPr/>
          <p:nvPr/>
        </p:nvSpPr>
        <p:spPr>
          <a:xfrm>
            <a:off x="4766948" y="3782904"/>
            <a:ext cx="823852" cy="580206"/>
          </a:xfrm>
          <a:prstGeom prst="rect">
            <a:avLst/>
          </a:prstGeom>
          <a:blipFill>
            <a:blip r:embed="rId3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0" name="object 40"/>
          <p:cNvSpPr/>
          <p:nvPr/>
        </p:nvSpPr>
        <p:spPr>
          <a:xfrm>
            <a:off x="2814435" y="5108616"/>
            <a:ext cx="976256" cy="318393"/>
          </a:xfrm>
          <a:prstGeom prst="rect">
            <a:avLst/>
          </a:prstGeom>
          <a:blipFill>
            <a:blip r:embed="rId3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1" name="object 41"/>
          <p:cNvSpPr/>
          <p:nvPr/>
        </p:nvSpPr>
        <p:spPr>
          <a:xfrm>
            <a:off x="9973291" y="3739638"/>
            <a:ext cx="502549" cy="502549"/>
          </a:xfrm>
          <a:prstGeom prst="rect">
            <a:avLst/>
          </a:prstGeom>
          <a:blipFill>
            <a:blip r:embed="rId3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2" name="object 42"/>
          <p:cNvSpPr/>
          <p:nvPr/>
        </p:nvSpPr>
        <p:spPr>
          <a:xfrm>
            <a:off x="1756079" y="5145226"/>
            <a:ext cx="1011756" cy="216329"/>
          </a:xfrm>
          <a:prstGeom prst="rect">
            <a:avLst/>
          </a:prstGeom>
          <a:blipFill>
            <a:blip r:embed="rId3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3" name="object 43"/>
          <p:cNvSpPr/>
          <p:nvPr/>
        </p:nvSpPr>
        <p:spPr>
          <a:xfrm>
            <a:off x="8220467" y="3704139"/>
            <a:ext cx="1035053" cy="516971"/>
          </a:xfrm>
          <a:prstGeom prst="rect">
            <a:avLst/>
          </a:prstGeom>
          <a:blipFill>
            <a:blip r:embed="rId3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4" name="object 44"/>
          <p:cNvSpPr/>
          <p:nvPr/>
        </p:nvSpPr>
        <p:spPr>
          <a:xfrm>
            <a:off x="8220467" y="3785122"/>
            <a:ext cx="143110" cy="379408"/>
          </a:xfrm>
          <a:prstGeom prst="rect">
            <a:avLst/>
          </a:prstGeom>
          <a:blipFill>
            <a:blip r:embed="rId3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5" name="object 45"/>
          <p:cNvSpPr/>
          <p:nvPr/>
        </p:nvSpPr>
        <p:spPr>
          <a:xfrm>
            <a:off x="9188958" y="3819513"/>
            <a:ext cx="66563" cy="401596"/>
          </a:xfrm>
          <a:prstGeom prst="rect">
            <a:avLst/>
          </a:prstGeom>
          <a:blipFill>
            <a:blip r:embed="rId3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6" name="object 46"/>
          <p:cNvSpPr/>
          <p:nvPr/>
        </p:nvSpPr>
        <p:spPr>
          <a:xfrm>
            <a:off x="5904065" y="4523971"/>
            <a:ext cx="338361" cy="379408"/>
          </a:xfrm>
          <a:prstGeom prst="rect">
            <a:avLst/>
          </a:prstGeom>
          <a:blipFill>
            <a:blip r:embed="rId3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7" name="object 47"/>
          <p:cNvSpPr txBox="1"/>
          <p:nvPr/>
        </p:nvSpPr>
        <p:spPr>
          <a:xfrm>
            <a:off x="2050397" y="3403378"/>
            <a:ext cx="8088966" cy="212124"/>
          </a:xfrm>
          <a:prstGeom prst="rect">
            <a:avLst/>
          </a:prstGeom>
        </p:spPr>
        <p:txBody>
          <a:bodyPr vert="horz" wrap="square" lIns="0" tIns="15128" rIns="0" bIns="0" rtlCol="0">
            <a:spAutoFit/>
          </a:bodyPr>
          <a:lstStyle/>
          <a:p>
            <a:pPr marL="11206" defTabSz="806867">
              <a:spcBef>
                <a:spcPts val="119"/>
              </a:spcBef>
            </a:pPr>
            <a:r>
              <a:rPr sz="1279" b="1" i="1" spc="-4">
                <a:solidFill>
                  <a:srgbClr val="144A89"/>
                </a:solidFill>
                <a:latin typeface="Arial"/>
                <a:cs typeface="Arial"/>
              </a:rPr>
              <a:t>GNA’s </a:t>
            </a:r>
            <a:r>
              <a:rPr sz="1279" b="1" i="1" spc="13">
                <a:solidFill>
                  <a:srgbClr val="144A89"/>
                </a:solidFill>
                <a:latin typeface="Arial"/>
                <a:cs typeface="Arial"/>
              </a:rPr>
              <a:t>Best </a:t>
            </a:r>
            <a:r>
              <a:rPr sz="1279" b="1" i="1" spc="9">
                <a:solidFill>
                  <a:srgbClr val="144A89"/>
                </a:solidFill>
                <a:latin typeface="Arial"/>
                <a:cs typeface="Arial"/>
              </a:rPr>
              <a:t>In Class Client Roster: </a:t>
            </a:r>
            <a:r>
              <a:rPr sz="1279" b="1" i="1" spc="13">
                <a:solidFill>
                  <a:srgbClr val="144A89"/>
                </a:solidFill>
                <a:latin typeface="Arial"/>
                <a:cs typeface="Arial"/>
              </a:rPr>
              <a:t>Leading </a:t>
            </a:r>
            <a:r>
              <a:rPr sz="1279" b="1" i="1" spc="9">
                <a:solidFill>
                  <a:srgbClr val="144A89"/>
                </a:solidFill>
                <a:latin typeface="Arial"/>
                <a:cs typeface="Arial"/>
              </a:rPr>
              <a:t>Fleets, </a:t>
            </a:r>
            <a:r>
              <a:rPr sz="1279" b="1" i="1" spc="18">
                <a:solidFill>
                  <a:srgbClr val="144A89"/>
                </a:solidFill>
                <a:latin typeface="Arial"/>
                <a:cs typeface="Arial"/>
              </a:rPr>
              <a:t>OEMs, </a:t>
            </a:r>
            <a:r>
              <a:rPr sz="1279" b="1" i="1" spc="13">
                <a:solidFill>
                  <a:srgbClr val="144A89"/>
                </a:solidFill>
                <a:latin typeface="Arial"/>
                <a:cs typeface="Arial"/>
              </a:rPr>
              <a:t>Energy Companies, and Other</a:t>
            </a:r>
            <a:r>
              <a:rPr sz="1279" b="1" i="1" spc="57">
                <a:solidFill>
                  <a:srgbClr val="144A89"/>
                </a:solidFill>
                <a:latin typeface="Arial"/>
                <a:cs typeface="Arial"/>
              </a:rPr>
              <a:t> </a:t>
            </a:r>
            <a:r>
              <a:rPr sz="1279" b="1" i="1" spc="9">
                <a:solidFill>
                  <a:srgbClr val="144A89"/>
                </a:solidFill>
                <a:latin typeface="Arial"/>
                <a:cs typeface="Arial"/>
              </a:rPr>
              <a:t>Stakeholders</a:t>
            </a:r>
            <a:endParaRPr sz="1279">
              <a:solidFill>
                <a:prstClr val="black"/>
              </a:solidFill>
              <a:latin typeface="Arial"/>
              <a:cs typeface="Arial"/>
            </a:endParaRPr>
          </a:p>
        </p:txBody>
      </p:sp>
      <p:sp>
        <p:nvSpPr>
          <p:cNvPr id="48" name="object 48"/>
          <p:cNvSpPr/>
          <p:nvPr/>
        </p:nvSpPr>
        <p:spPr>
          <a:xfrm>
            <a:off x="2772279" y="4807973"/>
            <a:ext cx="1022850" cy="228532"/>
          </a:xfrm>
          <a:prstGeom prst="rect">
            <a:avLst/>
          </a:prstGeom>
          <a:blipFill>
            <a:blip r:embed="rId4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9" name="object 49"/>
          <p:cNvSpPr/>
          <p:nvPr/>
        </p:nvSpPr>
        <p:spPr>
          <a:xfrm>
            <a:off x="2661341" y="4150109"/>
            <a:ext cx="1121585" cy="316174"/>
          </a:xfrm>
          <a:prstGeom prst="rect">
            <a:avLst/>
          </a:prstGeom>
          <a:blipFill>
            <a:blip r:embed="rId4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0" name="object 50"/>
          <p:cNvSpPr/>
          <p:nvPr/>
        </p:nvSpPr>
        <p:spPr>
          <a:xfrm>
            <a:off x="7122167" y="4296548"/>
            <a:ext cx="1207019" cy="319502"/>
          </a:xfrm>
          <a:prstGeom prst="rect">
            <a:avLst/>
          </a:prstGeom>
          <a:blipFill>
            <a:blip r:embed="rId4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1" name="object 51"/>
          <p:cNvSpPr/>
          <p:nvPr/>
        </p:nvSpPr>
        <p:spPr>
          <a:xfrm>
            <a:off x="8974333" y="4326256"/>
            <a:ext cx="408319" cy="457555"/>
          </a:xfrm>
          <a:prstGeom prst="rect">
            <a:avLst/>
          </a:prstGeom>
          <a:blipFill>
            <a:blip r:embed="rId4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2" name="object 52"/>
          <p:cNvSpPr/>
          <p:nvPr/>
        </p:nvSpPr>
        <p:spPr>
          <a:xfrm>
            <a:off x="1796022" y="4438549"/>
            <a:ext cx="858662" cy="310626"/>
          </a:xfrm>
          <a:prstGeom prst="rect">
            <a:avLst/>
          </a:prstGeom>
          <a:blipFill>
            <a:blip r:embed="rId4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3" name="object 53"/>
          <p:cNvSpPr/>
          <p:nvPr/>
        </p:nvSpPr>
        <p:spPr>
          <a:xfrm>
            <a:off x="8412390" y="4332048"/>
            <a:ext cx="452628" cy="460393"/>
          </a:xfrm>
          <a:prstGeom prst="rect">
            <a:avLst/>
          </a:prstGeom>
          <a:blipFill>
            <a:blip r:embed="rId4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4" name="object 54"/>
          <p:cNvSpPr/>
          <p:nvPr/>
        </p:nvSpPr>
        <p:spPr>
          <a:xfrm>
            <a:off x="3984834" y="4131250"/>
            <a:ext cx="934099" cy="198579"/>
          </a:xfrm>
          <a:prstGeom prst="rect">
            <a:avLst/>
          </a:prstGeom>
          <a:blipFill>
            <a:blip r:embed="rId4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5" name="object 55"/>
          <p:cNvSpPr/>
          <p:nvPr/>
        </p:nvSpPr>
        <p:spPr>
          <a:xfrm>
            <a:off x="4477400" y="4482924"/>
            <a:ext cx="837583" cy="281783"/>
          </a:xfrm>
          <a:prstGeom prst="rect">
            <a:avLst/>
          </a:prstGeom>
          <a:blipFill>
            <a:blip r:embed="rId4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6" name="object 56"/>
          <p:cNvSpPr/>
          <p:nvPr/>
        </p:nvSpPr>
        <p:spPr>
          <a:xfrm>
            <a:off x="9489809" y="4407486"/>
            <a:ext cx="419138" cy="418237"/>
          </a:xfrm>
          <a:prstGeom prst="rect">
            <a:avLst/>
          </a:prstGeom>
          <a:blipFill>
            <a:blip r:embed="rId4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7" name="object 2">
            <a:extLst>
              <a:ext uri="{FF2B5EF4-FFF2-40B4-BE49-F238E27FC236}">
                <a16:creationId xmlns:a16="http://schemas.microsoft.com/office/drawing/2014/main" id="{6D9399FE-D127-EF0A-F074-399B3CF2285E}"/>
              </a:ext>
            </a:extLst>
          </p:cNvPr>
          <p:cNvSpPr/>
          <p:nvPr/>
        </p:nvSpPr>
        <p:spPr>
          <a:xfrm>
            <a:off x="1658806" y="5492461"/>
            <a:ext cx="8874723" cy="432660"/>
          </a:xfrm>
          <a:prstGeom prst="rect">
            <a:avLst/>
          </a:prstGeom>
          <a:blipFill>
            <a:blip r:embed="rId49"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8806" y="5492461"/>
            <a:ext cx="8874723" cy="432660"/>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p:nvPr/>
        </p:nvSpPr>
        <p:spPr>
          <a:xfrm>
            <a:off x="9944143" y="5644996"/>
            <a:ext cx="372596"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6">
                <a:solidFill>
                  <a:srgbClr val="FFFFFF"/>
                </a:solidFill>
                <a:latin typeface="Arial"/>
                <a:cs typeface="Arial"/>
              </a:rPr>
              <a:t> </a:t>
            </a:r>
            <a:r>
              <a:rPr sz="838" spc="18">
                <a:solidFill>
                  <a:srgbClr val="FFFFFF"/>
                </a:solidFill>
                <a:latin typeface="Arial"/>
                <a:cs typeface="Arial"/>
              </a:rPr>
              <a:t>4</a:t>
            </a:r>
            <a:endParaRPr sz="838">
              <a:solidFill>
                <a:prstClr val="black"/>
              </a:solidFill>
              <a:latin typeface="Arial"/>
              <a:cs typeface="Arial"/>
            </a:endParaRPr>
          </a:p>
        </p:txBody>
      </p:sp>
      <p:sp>
        <p:nvSpPr>
          <p:cNvPr id="4" name="object 4"/>
          <p:cNvSpPr txBox="1">
            <a:spLocks noGrp="1"/>
          </p:cNvSpPr>
          <p:nvPr>
            <p:ph type="title"/>
          </p:nvPr>
        </p:nvSpPr>
        <p:spPr>
          <a:xfrm>
            <a:off x="1880883" y="1125811"/>
            <a:ext cx="8118662" cy="458886"/>
          </a:xfrm>
          <a:prstGeom prst="rect">
            <a:avLst/>
          </a:prstGeom>
        </p:spPr>
        <p:txBody>
          <a:bodyPr vert="horz" wrap="square" lIns="0" tIns="10646" rIns="0" bIns="0" rtlCol="0">
            <a:spAutoFit/>
          </a:bodyPr>
          <a:lstStyle/>
          <a:p>
            <a:pPr marL="11206">
              <a:spcBef>
                <a:spcPts val="84"/>
              </a:spcBef>
            </a:pPr>
            <a:r>
              <a:rPr spc="-4"/>
              <a:t>Some Electrification </a:t>
            </a:r>
            <a:r>
              <a:rPr spc="-9"/>
              <a:t>Challenges </a:t>
            </a:r>
            <a:r>
              <a:rPr spc="-4"/>
              <a:t>Facing</a:t>
            </a:r>
            <a:r>
              <a:rPr spc="88"/>
              <a:t> </a:t>
            </a:r>
            <a:r>
              <a:rPr spc="-4"/>
              <a:t>Fleets</a:t>
            </a:r>
          </a:p>
        </p:txBody>
      </p:sp>
      <p:sp>
        <p:nvSpPr>
          <p:cNvPr id="5" name="object 5"/>
          <p:cNvSpPr/>
          <p:nvPr/>
        </p:nvSpPr>
        <p:spPr>
          <a:xfrm>
            <a:off x="1825976" y="3537730"/>
            <a:ext cx="1255947" cy="1248055"/>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txBox="1"/>
          <p:nvPr/>
        </p:nvSpPr>
        <p:spPr>
          <a:xfrm>
            <a:off x="3179307" y="3568265"/>
            <a:ext cx="2739278" cy="599640"/>
          </a:xfrm>
          <a:prstGeom prst="rect">
            <a:avLst/>
          </a:prstGeom>
        </p:spPr>
        <p:txBody>
          <a:bodyPr vert="horz" wrap="square" lIns="0" tIns="10085" rIns="0" bIns="0" rtlCol="0">
            <a:spAutoFit/>
          </a:bodyPr>
          <a:lstStyle/>
          <a:p>
            <a:pPr marL="11206" marR="4483" algn="just" defTabSz="806867">
              <a:lnSpc>
                <a:spcPct val="102499"/>
              </a:lnSpc>
              <a:spcBef>
                <a:spcPts val="79"/>
              </a:spcBef>
            </a:pPr>
            <a:r>
              <a:rPr sz="1279" spc="9">
                <a:solidFill>
                  <a:srgbClr val="231F20"/>
                </a:solidFill>
                <a:latin typeface="Arial"/>
                <a:cs typeface="Arial"/>
              </a:rPr>
              <a:t>Fleets are </a:t>
            </a:r>
            <a:r>
              <a:rPr sz="1279" spc="4">
                <a:solidFill>
                  <a:srgbClr val="231F20"/>
                </a:solidFill>
                <a:latin typeface="Arial"/>
                <a:cs typeface="Arial"/>
              </a:rPr>
              <a:t>built </a:t>
            </a:r>
            <a:r>
              <a:rPr sz="1279" spc="13">
                <a:solidFill>
                  <a:srgbClr val="231F20"/>
                </a:solidFill>
                <a:latin typeface="Arial"/>
                <a:cs typeface="Arial"/>
              </a:rPr>
              <a:t>around </a:t>
            </a:r>
            <a:r>
              <a:rPr sz="1279" spc="9">
                <a:solidFill>
                  <a:srgbClr val="231F20"/>
                </a:solidFill>
                <a:latin typeface="Arial"/>
                <a:cs typeface="Arial"/>
              </a:rPr>
              <a:t>diesel </a:t>
            </a:r>
            <a:r>
              <a:rPr sz="1279" spc="4">
                <a:solidFill>
                  <a:srgbClr val="231F20"/>
                </a:solidFill>
                <a:latin typeface="Arial"/>
                <a:cs typeface="Arial"/>
              </a:rPr>
              <a:t>fueling,  where </a:t>
            </a:r>
            <a:r>
              <a:rPr sz="1279" spc="9">
                <a:solidFill>
                  <a:srgbClr val="231F20"/>
                </a:solidFill>
                <a:latin typeface="Arial"/>
                <a:cs typeface="Arial"/>
              </a:rPr>
              <a:t>price is independent of </a:t>
            </a:r>
            <a:r>
              <a:rPr sz="1279" spc="4">
                <a:solidFill>
                  <a:srgbClr val="231F20"/>
                </a:solidFill>
                <a:latin typeface="Arial"/>
                <a:cs typeface="Arial"/>
              </a:rPr>
              <a:t>fueling  </a:t>
            </a:r>
            <a:r>
              <a:rPr sz="1279" spc="13">
                <a:solidFill>
                  <a:srgbClr val="231F20"/>
                </a:solidFill>
                <a:latin typeface="Arial"/>
                <a:cs typeface="Arial"/>
              </a:rPr>
              <a:t>time </a:t>
            </a:r>
            <a:r>
              <a:rPr sz="1279" spc="9">
                <a:solidFill>
                  <a:srgbClr val="231F20"/>
                </a:solidFill>
                <a:latin typeface="Arial"/>
                <a:cs typeface="Arial"/>
              </a:rPr>
              <a:t>and</a:t>
            </a:r>
            <a:r>
              <a:rPr sz="1279" spc="-4">
                <a:solidFill>
                  <a:srgbClr val="231F20"/>
                </a:solidFill>
                <a:latin typeface="Arial"/>
                <a:cs typeface="Arial"/>
              </a:rPr>
              <a:t> </a:t>
            </a:r>
            <a:r>
              <a:rPr sz="1279" spc="9">
                <a:solidFill>
                  <a:srgbClr val="231F20"/>
                </a:solidFill>
                <a:latin typeface="Arial"/>
                <a:cs typeface="Arial"/>
              </a:rPr>
              <a:t>speed.</a:t>
            </a:r>
            <a:endParaRPr sz="1279">
              <a:solidFill>
                <a:prstClr val="black"/>
              </a:solidFill>
              <a:latin typeface="Arial"/>
              <a:cs typeface="Arial"/>
            </a:endParaRPr>
          </a:p>
        </p:txBody>
      </p:sp>
      <p:sp>
        <p:nvSpPr>
          <p:cNvPr id="7" name="object 7"/>
          <p:cNvSpPr txBox="1"/>
          <p:nvPr/>
        </p:nvSpPr>
        <p:spPr>
          <a:xfrm>
            <a:off x="3179307" y="4367433"/>
            <a:ext cx="2775137" cy="398880"/>
          </a:xfrm>
          <a:prstGeom prst="rect">
            <a:avLst/>
          </a:prstGeom>
        </p:spPr>
        <p:txBody>
          <a:bodyPr vert="horz" wrap="square" lIns="0" tIns="10085" rIns="0" bIns="0" rtlCol="0">
            <a:spAutoFit/>
          </a:bodyPr>
          <a:lstStyle/>
          <a:p>
            <a:pPr marL="11206" marR="4483" defTabSz="806867">
              <a:lnSpc>
                <a:spcPct val="102400"/>
              </a:lnSpc>
              <a:spcBef>
                <a:spcPts val="79"/>
              </a:spcBef>
            </a:pPr>
            <a:r>
              <a:rPr sz="1279" spc="13">
                <a:solidFill>
                  <a:srgbClr val="69AA44"/>
                </a:solidFill>
                <a:latin typeface="Arial"/>
                <a:cs typeface="Arial"/>
              </a:rPr>
              <a:t>When, </a:t>
            </a:r>
            <a:r>
              <a:rPr sz="1279" spc="4">
                <a:solidFill>
                  <a:srgbClr val="69AA44"/>
                </a:solidFill>
                <a:latin typeface="Arial"/>
                <a:cs typeface="Arial"/>
              </a:rPr>
              <a:t>where, </a:t>
            </a:r>
            <a:r>
              <a:rPr sz="1279" spc="13">
                <a:solidFill>
                  <a:srgbClr val="69AA44"/>
                </a:solidFill>
                <a:latin typeface="Arial"/>
                <a:cs typeface="Arial"/>
              </a:rPr>
              <a:t>and how </a:t>
            </a:r>
            <a:r>
              <a:rPr sz="1279" spc="9">
                <a:solidFill>
                  <a:srgbClr val="69AA44"/>
                </a:solidFill>
                <a:latin typeface="Arial"/>
                <a:cs typeface="Arial"/>
              </a:rPr>
              <a:t>fast </a:t>
            </a:r>
            <a:r>
              <a:rPr sz="1279" spc="4">
                <a:solidFill>
                  <a:srgbClr val="69AA44"/>
                </a:solidFill>
                <a:latin typeface="Arial"/>
                <a:cs typeface="Arial"/>
              </a:rPr>
              <a:t>electricity  </a:t>
            </a:r>
            <a:r>
              <a:rPr sz="1279" spc="9">
                <a:solidFill>
                  <a:srgbClr val="69AA44"/>
                </a:solidFill>
                <a:latin typeface="Arial"/>
                <a:cs typeface="Arial"/>
              </a:rPr>
              <a:t>is delivered </a:t>
            </a:r>
            <a:r>
              <a:rPr sz="1279" spc="4">
                <a:solidFill>
                  <a:srgbClr val="69AA44"/>
                </a:solidFill>
                <a:latin typeface="Arial"/>
                <a:cs typeface="Arial"/>
              </a:rPr>
              <a:t>affects </a:t>
            </a:r>
            <a:r>
              <a:rPr sz="1279" spc="9">
                <a:solidFill>
                  <a:srgbClr val="69AA44"/>
                </a:solidFill>
                <a:latin typeface="Arial"/>
                <a:cs typeface="Arial"/>
              </a:rPr>
              <a:t>price</a:t>
            </a:r>
            <a:r>
              <a:rPr sz="1279" spc="-35">
                <a:solidFill>
                  <a:srgbClr val="69AA44"/>
                </a:solidFill>
                <a:latin typeface="Arial"/>
                <a:cs typeface="Arial"/>
              </a:rPr>
              <a:t> </a:t>
            </a:r>
            <a:r>
              <a:rPr sz="1279">
                <a:solidFill>
                  <a:srgbClr val="69AA44"/>
                </a:solidFill>
                <a:latin typeface="Arial"/>
                <a:cs typeface="Arial"/>
              </a:rPr>
              <a:t>significantly.</a:t>
            </a:r>
            <a:endParaRPr sz="1279">
              <a:solidFill>
                <a:prstClr val="black"/>
              </a:solidFill>
              <a:latin typeface="Arial"/>
              <a:cs typeface="Arial"/>
            </a:endParaRPr>
          </a:p>
        </p:txBody>
      </p:sp>
      <p:sp>
        <p:nvSpPr>
          <p:cNvPr id="8" name="object 8"/>
          <p:cNvSpPr txBox="1"/>
          <p:nvPr/>
        </p:nvSpPr>
        <p:spPr>
          <a:xfrm>
            <a:off x="7677212" y="2045033"/>
            <a:ext cx="2342590" cy="366804"/>
          </a:xfrm>
          <a:prstGeom prst="rect">
            <a:avLst/>
          </a:prstGeom>
        </p:spPr>
        <p:txBody>
          <a:bodyPr vert="horz" wrap="square" lIns="0" tIns="33057" rIns="0" bIns="0" rtlCol="0">
            <a:spAutoFit/>
          </a:bodyPr>
          <a:lstStyle/>
          <a:p>
            <a:pPr marL="11206" marR="4483" defTabSz="806867">
              <a:lnSpc>
                <a:spcPts val="1332"/>
              </a:lnSpc>
              <a:spcBef>
                <a:spcPts val="260"/>
              </a:spcBef>
            </a:pPr>
            <a:r>
              <a:rPr sz="1235">
                <a:solidFill>
                  <a:srgbClr val="231F20"/>
                </a:solidFill>
                <a:latin typeface="Arial"/>
                <a:cs typeface="Arial"/>
              </a:rPr>
              <a:t>Fleets </a:t>
            </a:r>
            <a:r>
              <a:rPr sz="1235" spc="-4">
                <a:solidFill>
                  <a:srgbClr val="231F20"/>
                </a:solidFill>
                <a:latin typeface="Arial"/>
                <a:cs typeface="Arial"/>
              </a:rPr>
              <a:t>understand diesel </a:t>
            </a:r>
            <a:r>
              <a:rPr sz="1235">
                <a:solidFill>
                  <a:srgbClr val="231F20"/>
                </a:solidFill>
                <a:latin typeface="Arial"/>
                <a:cs typeface="Arial"/>
              </a:rPr>
              <a:t>fuel </a:t>
            </a:r>
            <a:r>
              <a:rPr sz="1235" spc="-4">
                <a:solidFill>
                  <a:srgbClr val="231F20"/>
                </a:solidFill>
                <a:latin typeface="Arial"/>
                <a:cs typeface="Arial"/>
              </a:rPr>
              <a:t>and  infrastructure</a:t>
            </a:r>
            <a:r>
              <a:rPr sz="1235" spc="4">
                <a:solidFill>
                  <a:srgbClr val="231F20"/>
                </a:solidFill>
                <a:latin typeface="Arial"/>
                <a:cs typeface="Arial"/>
              </a:rPr>
              <a:t> </a:t>
            </a:r>
            <a:r>
              <a:rPr sz="1235" spc="-4">
                <a:solidFill>
                  <a:srgbClr val="231F20"/>
                </a:solidFill>
                <a:latin typeface="Arial"/>
                <a:cs typeface="Arial"/>
              </a:rPr>
              <a:t>design.</a:t>
            </a:r>
            <a:endParaRPr sz="1235">
              <a:solidFill>
                <a:prstClr val="black"/>
              </a:solidFill>
              <a:latin typeface="Arial"/>
              <a:cs typeface="Arial"/>
            </a:endParaRPr>
          </a:p>
        </p:txBody>
      </p:sp>
      <p:sp>
        <p:nvSpPr>
          <p:cNvPr id="9" name="object 9"/>
          <p:cNvSpPr txBox="1"/>
          <p:nvPr/>
        </p:nvSpPr>
        <p:spPr>
          <a:xfrm>
            <a:off x="7677212" y="2629683"/>
            <a:ext cx="2474259" cy="370954"/>
          </a:xfrm>
          <a:prstGeom prst="rect">
            <a:avLst/>
          </a:prstGeom>
        </p:spPr>
        <p:txBody>
          <a:bodyPr vert="horz" wrap="square" lIns="0" tIns="11766" rIns="0" bIns="0" rtlCol="0">
            <a:spAutoFit/>
          </a:bodyPr>
          <a:lstStyle/>
          <a:p>
            <a:pPr marL="11206" defTabSz="806867">
              <a:lnSpc>
                <a:spcPts val="1412"/>
              </a:lnSpc>
              <a:spcBef>
                <a:spcPts val="93"/>
              </a:spcBef>
            </a:pPr>
            <a:r>
              <a:rPr sz="1235">
                <a:solidFill>
                  <a:srgbClr val="69AA44"/>
                </a:solidFill>
                <a:latin typeface="Arial"/>
                <a:cs typeface="Arial"/>
              </a:rPr>
              <a:t>But they </a:t>
            </a:r>
            <a:r>
              <a:rPr sz="1235" spc="-4">
                <a:solidFill>
                  <a:srgbClr val="69AA44"/>
                </a:solidFill>
                <a:latin typeface="Arial"/>
                <a:cs typeface="Arial"/>
              </a:rPr>
              <a:t>are </a:t>
            </a:r>
            <a:r>
              <a:rPr sz="1235">
                <a:solidFill>
                  <a:srgbClr val="69AA44"/>
                </a:solidFill>
                <a:latin typeface="Arial"/>
                <a:cs typeface="Arial"/>
              </a:rPr>
              <a:t>“learning by </a:t>
            </a:r>
            <a:r>
              <a:rPr sz="1235" spc="-4">
                <a:solidFill>
                  <a:srgbClr val="69AA44"/>
                </a:solidFill>
                <a:latin typeface="Arial"/>
                <a:cs typeface="Arial"/>
              </a:rPr>
              <a:t>doing”</a:t>
            </a:r>
            <a:r>
              <a:rPr sz="1235" spc="-18">
                <a:solidFill>
                  <a:srgbClr val="69AA44"/>
                </a:solidFill>
                <a:latin typeface="Arial"/>
                <a:cs typeface="Arial"/>
              </a:rPr>
              <a:t> </a:t>
            </a:r>
            <a:r>
              <a:rPr sz="1235">
                <a:solidFill>
                  <a:srgbClr val="69AA44"/>
                </a:solidFill>
                <a:latin typeface="Arial"/>
                <a:cs typeface="Arial"/>
              </a:rPr>
              <a:t>EV</a:t>
            </a:r>
            <a:endParaRPr sz="1235">
              <a:solidFill>
                <a:prstClr val="black"/>
              </a:solidFill>
              <a:latin typeface="Arial"/>
              <a:cs typeface="Arial"/>
            </a:endParaRPr>
          </a:p>
          <a:p>
            <a:pPr marL="11206" defTabSz="806867">
              <a:lnSpc>
                <a:spcPts val="1412"/>
              </a:lnSpc>
            </a:pPr>
            <a:r>
              <a:rPr sz="1235" spc="-4">
                <a:solidFill>
                  <a:srgbClr val="69AA44"/>
                </a:solidFill>
                <a:latin typeface="Arial"/>
                <a:cs typeface="Arial"/>
              </a:rPr>
              <a:t>infrastructure.</a:t>
            </a:r>
            <a:endParaRPr sz="1235">
              <a:solidFill>
                <a:prstClr val="black"/>
              </a:solidFill>
              <a:latin typeface="Arial"/>
              <a:cs typeface="Arial"/>
            </a:endParaRPr>
          </a:p>
        </p:txBody>
      </p:sp>
      <p:sp>
        <p:nvSpPr>
          <p:cNvPr id="10" name="object 10"/>
          <p:cNvSpPr/>
          <p:nvPr/>
        </p:nvSpPr>
        <p:spPr>
          <a:xfrm>
            <a:off x="6162540" y="1956837"/>
            <a:ext cx="1385639" cy="1197058"/>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6185849" y="1954631"/>
            <a:ext cx="1337914" cy="1149319"/>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2" name="object 12"/>
          <p:cNvSpPr txBox="1"/>
          <p:nvPr/>
        </p:nvSpPr>
        <p:spPr>
          <a:xfrm>
            <a:off x="2085675" y="5007325"/>
            <a:ext cx="8185337" cy="279526"/>
          </a:xfrm>
          <a:prstGeom prst="rect">
            <a:avLst/>
          </a:prstGeom>
        </p:spPr>
        <p:txBody>
          <a:bodyPr vert="horz" wrap="square" lIns="0" tIns="14568" rIns="0" bIns="0" rtlCol="0">
            <a:spAutoFit/>
          </a:bodyPr>
          <a:lstStyle/>
          <a:p>
            <a:pPr marL="11206" defTabSz="806867">
              <a:spcBef>
                <a:spcPts val="115"/>
              </a:spcBef>
            </a:pPr>
            <a:r>
              <a:rPr sz="1721" spc="-84">
                <a:solidFill>
                  <a:srgbClr val="636466"/>
                </a:solidFill>
                <a:latin typeface="Arial"/>
                <a:cs typeface="Arial"/>
              </a:rPr>
              <a:t>To </a:t>
            </a:r>
            <a:r>
              <a:rPr sz="1721" spc="9">
                <a:solidFill>
                  <a:srgbClr val="636466"/>
                </a:solidFill>
                <a:latin typeface="Arial"/>
                <a:cs typeface="Arial"/>
              </a:rPr>
              <a:t>make </a:t>
            </a:r>
            <a:r>
              <a:rPr sz="1721" spc="13">
                <a:solidFill>
                  <a:srgbClr val="636466"/>
                </a:solidFill>
                <a:latin typeface="Arial"/>
                <a:cs typeface="Arial"/>
              </a:rPr>
              <a:t>EV </a:t>
            </a:r>
            <a:r>
              <a:rPr sz="1721" spc="4">
                <a:solidFill>
                  <a:srgbClr val="636466"/>
                </a:solidFill>
                <a:latin typeface="Arial"/>
                <a:cs typeface="Arial"/>
              </a:rPr>
              <a:t>infrastructure </a:t>
            </a:r>
            <a:r>
              <a:rPr sz="1721" spc="9">
                <a:solidFill>
                  <a:srgbClr val="636466"/>
                </a:solidFill>
                <a:latin typeface="Arial"/>
                <a:cs typeface="Arial"/>
              </a:rPr>
              <a:t>work, fleets need </a:t>
            </a:r>
            <a:r>
              <a:rPr sz="1721" u="heavy" spc="4">
                <a:solidFill>
                  <a:srgbClr val="636466"/>
                </a:solidFill>
                <a:uFill>
                  <a:solidFill>
                    <a:srgbClr val="636466"/>
                  </a:solidFill>
                </a:uFill>
                <a:latin typeface="Arial"/>
                <a:cs typeface="Arial"/>
              </a:rPr>
              <a:t>education, </a:t>
            </a:r>
            <a:r>
              <a:rPr sz="1721" u="heavy" spc="-9">
                <a:solidFill>
                  <a:srgbClr val="636466"/>
                </a:solidFill>
                <a:uFill>
                  <a:solidFill>
                    <a:srgbClr val="636466"/>
                  </a:solidFill>
                </a:uFill>
                <a:latin typeface="Arial"/>
                <a:cs typeface="Arial"/>
              </a:rPr>
              <a:t>flexibility, </a:t>
            </a:r>
            <a:r>
              <a:rPr sz="1721" u="heavy" spc="9">
                <a:solidFill>
                  <a:srgbClr val="636466"/>
                </a:solidFill>
                <a:uFill>
                  <a:solidFill>
                    <a:srgbClr val="636466"/>
                  </a:solidFill>
                </a:uFill>
                <a:latin typeface="Arial"/>
                <a:cs typeface="Arial"/>
              </a:rPr>
              <a:t>and </a:t>
            </a:r>
            <a:r>
              <a:rPr sz="1721" u="heavy" spc="4">
                <a:solidFill>
                  <a:srgbClr val="636466"/>
                </a:solidFill>
                <a:uFill>
                  <a:solidFill>
                    <a:srgbClr val="636466"/>
                  </a:solidFill>
                </a:uFill>
                <a:latin typeface="Arial"/>
                <a:cs typeface="Arial"/>
              </a:rPr>
              <a:t>price</a:t>
            </a:r>
            <a:r>
              <a:rPr sz="1721" u="heavy" spc="238">
                <a:solidFill>
                  <a:srgbClr val="636466"/>
                </a:solidFill>
                <a:uFill>
                  <a:solidFill>
                    <a:srgbClr val="636466"/>
                  </a:solidFill>
                </a:uFill>
                <a:latin typeface="Arial"/>
                <a:cs typeface="Arial"/>
              </a:rPr>
              <a:t> </a:t>
            </a:r>
            <a:r>
              <a:rPr sz="1721" u="heavy" spc="4">
                <a:solidFill>
                  <a:srgbClr val="636466"/>
                </a:solidFill>
                <a:uFill>
                  <a:solidFill>
                    <a:srgbClr val="636466"/>
                  </a:solidFill>
                </a:uFill>
                <a:latin typeface="Arial"/>
                <a:cs typeface="Arial"/>
              </a:rPr>
              <a:t>stability</a:t>
            </a:r>
            <a:r>
              <a:rPr sz="1721" u="heavy" spc="31">
                <a:solidFill>
                  <a:srgbClr val="636466"/>
                </a:solidFill>
                <a:uFill>
                  <a:solidFill>
                    <a:srgbClr val="636466"/>
                  </a:solidFill>
                </a:uFill>
                <a:latin typeface="Arial"/>
                <a:cs typeface="Arial"/>
              </a:rPr>
              <a:t> </a:t>
            </a:r>
            <a:endParaRPr sz="1721">
              <a:solidFill>
                <a:prstClr val="black"/>
              </a:solidFill>
              <a:latin typeface="Arial"/>
              <a:cs typeface="Arial"/>
            </a:endParaRPr>
          </a:p>
        </p:txBody>
      </p:sp>
      <p:sp>
        <p:nvSpPr>
          <p:cNvPr id="13" name="object 13"/>
          <p:cNvSpPr/>
          <p:nvPr/>
        </p:nvSpPr>
        <p:spPr>
          <a:xfrm>
            <a:off x="1911387" y="1935771"/>
            <a:ext cx="1174761" cy="1168179"/>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4" name="object 14"/>
          <p:cNvSpPr/>
          <p:nvPr/>
        </p:nvSpPr>
        <p:spPr>
          <a:xfrm>
            <a:off x="2359589" y="2320727"/>
            <a:ext cx="551890" cy="553010"/>
          </a:xfrm>
          <a:custGeom>
            <a:avLst/>
            <a:gdLst/>
            <a:ahLst/>
            <a:cxnLst/>
            <a:rect l="l" t="t" r="r" b="b"/>
            <a:pathLst>
              <a:path w="625475" h="626745">
                <a:moveTo>
                  <a:pt x="624878" y="313067"/>
                </a:moveTo>
                <a:lnTo>
                  <a:pt x="621490" y="266808"/>
                </a:lnTo>
                <a:lnTo>
                  <a:pt x="611650" y="222655"/>
                </a:lnTo>
                <a:lnTo>
                  <a:pt x="595840" y="181093"/>
                </a:lnTo>
                <a:lnTo>
                  <a:pt x="574544" y="142606"/>
                </a:lnTo>
                <a:lnTo>
                  <a:pt x="548244" y="107679"/>
                </a:lnTo>
                <a:lnTo>
                  <a:pt x="517425" y="76796"/>
                </a:lnTo>
                <a:lnTo>
                  <a:pt x="482569" y="50441"/>
                </a:lnTo>
                <a:lnTo>
                  <a:pt x="444160" y="29100"/>
                </a:lnTo>
                <a:lnTo>
                  <a:pt x="402681" y="13256"/>
                </a:lnTo>
                <a:lnTo>
                  <a:pt x="358615" y="3394"/>
                </a:lnTo>
                <a:lnTo>
                  <a:pt x="312445" y="0"/>
                </a:lnTo>
                <a:lnTo>
                  <a:pt x="266275" y="3394"/>
                </a:lnTo>
                <a:lnTo>
                  <a:pt x="222208" y="13256"/>
                </a:lnTo>
                <a:lnTo>
                  <a:pt x="180728" y="29100"/>
                </a:lnTo>
                <a:lnTo>
                  <a:pt x="142317" y="50441"/>
                </a:lnTo>
                <a:lnTo>
                  <a:pt x="107459" y="76796"/>
                </a:lnTo>
                <a:lnTo>
                  <a:pt x="76638" y="107679"/>
                </a:lnTo>
                <a:lnTo>
                  <a:pt x="50337" y="142606"/>
                </a:lnTo>
                <a:lnTo>
                  <a:pt x="29040" y="181093"/>
                </a:lnTo>
                <a:lnTo>
                  <a:pt x="13228" y="222655"/>
                </a:lnTo>
                <a:lnTo>
                  <a:pt x="3387" y="266808"/>
                </a:lnTo>
                <a:lnTo>
                  <a:pt x="0" y="313067"/>
                </a:lnTo>
                <a:lnTo>
                  <a:pt x="3387" y="359326"/>
                </a:lnTo>
                <a:lnTo>
                  <a:pt x="13228" y="403479"/>
                </a:lnTo>
                <a:lnTo>
                  <a:pt x="29040" y="445041"/>
                </a:lnTo>
                <a:lnTo>
                  <a:pt x="50337" y="483528"/>
                </a:lnTo>
                <a:lnTo>
                  <a:pt x="76638" y="518456"/>
                </a:lnTo>
                <a:lnTo>
                  <a:pt x="107459" y="549339"/>
                </a:lnTo>
                <a:lnTo>
                  <a:pt x="142317" y="575693"/>
                </a:lnTo>
                <a:lnTo>
                  <a:pt x="180728" y="597035"/>
                </a:lnTo>
                <a:lnTo>
                  <a:pt x="222208" y="612879"/>
                </a:lnTo>
                <a:lnTo>
                  <a:pt x="266275" y="622740"/>
                </a:lnTo>
                <a:lnTo>
                  <a:pt x="312445" y="626135"/>
                </a:lnTo>
                <a:lnTo>
                  <a:pt x="358615" y="622740"/>
                </a:lnTo>
                <a:lnTo>
                  <a:pt x="402681" y="612879"/>
                </a:lnTo>
                <a:lnTo>
                  <a:pt x="444160" y="597035"/>
                </a:lnTo>
                <a:lnTo>
                  <a:pt x="482569" y="575693"/>
                </a:lnTo>
                <a:lnTo>
                  <a:pt x="517425" y="549339"/>
                </a:lnTo>
                <a:lnTo>
                  <a:pt x="548244" y="518456"/>
                </a:lnTo>
                <a:lnTo>
                  <a:pt x="574544" y="483528"/>
                </a:lnTo>
                <a:lnTo>
                  <a:pt x="595840" y="445041"/>
                </a:lnTo>
                <a:lnTo>
                  <a:pt x="611650" y="403479"/>
                </a:lnTo>
                <a:lnTo>
                  <a:pt x="621490" y="359326"/>
                </a:lnTo>
                <a:lnTo>
                  <a:pt x="624878" y="313067"/>
                </a:lnTo>
                <a:close/>
              </a:path>
            </a:pathLst>
          </a:custGeom>
          <a:solidFill>
            <a:srgbClr val="FFFFFF"/>
          </a:solidFill>
        </p:spPr>
        <p:txBody>
          <a:bodyPr wrap="square" lIns="0" tIns="0" rIns="0" bIns="0" rtlCol="0"/>
          <a:lstStyle/>
          <a:p>
            <a:pPr defTabSz="806867"/>
            <a:endParaRPr sz="1588">
              <a:solidFill>
                <a:prstClr val="black"/>
              </a:solidFill>
              <a:latin typeface="Calibri"/>
            </a:endParaRPr>
          </a:p>
        </p:txBody>
      </p:sp>
      <p:sp>
        <p:nvSpPr>
          <p:cNvPr id="15" name="object 15"/>
          <p:cNvSpPr/>
          <p:nvPr/>
        </p:nvSpPr>
        <p:spPr>
          <a:xfrm>
            <a:off x="2359589" y="2320727"/>
            <a:ext cx="551890" cy="553010"/>
          </a:xfrm>
          <a:custGeom>
            <a:avLst/>
            <a:gdLst/>
            <a:ahLst/>
            <a:cxnLst/>
            <a:rect l="l" t="t" r="r" b="b"/>
            <a:pathLst>
              <a:path w="625475" h="626745">
                <a:moveTo>
                  <a:pt x="0" y="313067"/>
                </a:moveTo>
                <a:lnTo>
                  <a:pt x="3387" y="266811"/>
                </a:lnTo>
                <a:lnTo>
                  <a:pt x="13228" y="222660"/>
                </a:lnTo>
                <a:lnTo>
                  <a:pt x="29040" y="181099"/>
                </a:lnTo>
                <a:lnTo>
                  <a:pt x="50337" y="142612"/>
                </a:lnTo>
                <a:lnTo>
                  <a:pt x="76638" y="107684"/>
                </a:lnTo>
                <a:lnTo>
                  <a:pt x="107459" y="76800"/>
                </a:lnTo>
                <a:lnTo>
                  <a:pt x="142317" y="50444"/>
                </a:lnTo>
                <a:lnTo>
                  <a:pt x="180728" y="29102"/>
                </a:lnTo>
                <a:lnTo>
                  <a:pt x="222208" y="13257"/>
                </a:lnTo>
                <a:lnTo>
                  <a:pt x="266275" y="3395"/>
                </a:lnTo>
                <a:lnTo>
                  <a:pt x="312445" y="0"/>
                </a:lnTo>
                <a:lnTo>
                  <a:pt x="358615" y="3395"/>
                </a:lnTo>
                <a:lnTo>
                  <a:pt x="402681" y="13257"/>
                </a:lnTo>
                <a:lnTo>
                  <a:pt x="444160" y="29102"/>
                </a:lnTo>
                <a:lnTo>
                  <a:pt x="482569" y="50444"/>
                </a:lnTo>
                <a:lnTo>
                  <a:pt x="517425" y="76800"/>
                </a:lnTo>
                <a:lnTo>
                  <a:pt x="548244" y="107684"/>
                </a:lnTo>
                <a:lnTo>
                  <a:pt x="574544" y="142612"/>
                </a:lnTo>
                <a:lnTo>
                  <a:pt x="595840" y="181099"/>
                </a:lnTo>
                <a:lnTo>
                  <a:pt x="611650" y="222660"/>
                </a:lnTo>
                <a:lnTo>
                  <a:pt x="621490" y="266811"/>
                </a:lnTo>
                <a:lnTo>
                  <a:pt x="624878" y="313067"/>
                </a:lnTo>
                <a:lnTo>
                  <a:pt x="621490" y="359326"/>
                </a:lnTo>
                <a:lnTo>
                  <a:pt x="611650" y="403479"/>
                </a:lnTo>
                <a:lnTo>
                  <a:pt x="595840" y="445041"/>
                </a:lnTo>
                <a:lnTo>
                  <a:pt x="574544" y="483528"/>
                </a:lnTo>
                <a:lnTo>
                  <a:pt x="548244" y="518456"/>
                </a:lnTo>
                <a:lnTo>
                  <a:pt x="517425" y="549339"/>
                </a:lnTo>
                <a:lnTo>
                  <a:pt x="482569" y="575693"/>
                </a:lnTo>
                <a:lnTo>
                  <a:pt x="444160" y="597035"/>
                </a:lnTo>
                <a:lnTo>
                  <a:pt x="402681" y="612879"/>
                </a:lnTo>
                <a:lnTo>
                  <a:pt x="358615" y="622740"/>
                </a:lnTo>
                <a:lnTo>
                  <a:pt x="312445" y="626135"/>
                </a:lnTo>
                <a:lnTo>
                  <a:pt x="266275" y="622740"/>
                </a:lnTo>
                <a:lnTo>
                  <a:pt x="222208" y="612879"/>
                </a:lnTo>
                <a:lnTo>
                  <a:pt x="180728" y="597035"/>
                </a:lnTo>
                <a:lnTo>
                  <a:pt x="142317" y="575693"/>
                </a:lnTo>
                <a:lnTo>
                  <a:pt x="107459" y="549339"/>
                </a:lnTo>
                <a:lnTo>
                  <a:pt x="76638" y="518456"/>
                </a:lnTo>
                <a:lnTo>
                  <a:pt x="50337" y="483528"/>
                </a:lnTo>
                <a:lnTo>
                  <a:pt x="29040" y="445041"/>
                </a:lnTo>
                <a:lnTo>
                  <a:pt x="13228" y="403479"/>
                </a:lnTo>
                <a:lnTo>
                  <a:pt x="3387" y="359326"/>
                </a:lnTo>
                <a:lnTo>
                  <a:pt x="0" y="313067"/>
                </a:lnTo>
                <a:close/>
              </a:path>
            </a:pathLst>
          </a:custGeom>
          <a:ln w="47155">
            <a:solidFill>
              <a:srgbClr val="004E77"/>
            </a:solidFill>
          </a:ln>
        </p:spPr>
        <p:txBody>
          <a:bodyPr wrap="square" lIns="0" tIns="0" rIns="0" bIns="0" rtlCol="0"/>
          <a:lstStyle/>
          <a:p>
            <a:pPr defTabSz="806867"/>
            <a:endParaRPr sz="1588">
              <a:solidFill>
                <a:prstClr val="black"/>
              </a:solidFill>
              <a:latin typeface="Calibri"/>
            </a:endParaRPr>
          </a:p>
        </p:txBody>
      </p:sp>
      <p:sp>
        <p:nvSpPr>
          <p:cNvPr id="16" name="object 16"/>
          <p:cNvSpPr txBox="1"/>
          <p:nvPr/>
        </p:nvSpPr>
        <p:spPr>
          <a:xfrm>
            <a:off x="2430473" y="2466127"/>
            <a:ext cx="410135" cy="244411"/>
          </a:xfrm>
          <a:prstGeom prst="rect">
            <a:avLst/>
          </a:prstGeom>
        </p:spPr>
        <p:txBody>
          <a:bodyPr vert="horz" wrap="square" lIns="0" tIns="13447" rIns="0" bIns="0" rtlCol="0">
            <a:spAutoFit/>
          </a:bodyPr>
          <a:lstStyle/>
          <a:p>
            <a:pPr algn="ctr" defTabSz="806867">
              <a:spcBef>
                <a:spcPts val="106"/>
              </a:spcBef>
            </a:pPr>
            <a:r>
              <a:rPr sz="750" spc="13">
                <a:solidFill>
                  <a:srgbClr val="929597"/>
                </a:solidFill>
                <a:latin typeface="Arial"/>
                <a:cs typeface="Arial"/>
              </a:rPr>
              <a:t>k</a:t>
            </a:r>
            <a:r>
              <a:rPr sz="750">
                <a:solidFill>
                  <a:srgbClr val="929597"/>
                </a:solidFill>
                <a:latin typeface="Arial"/>
                <a:cs typeface="Arial"/>
              </a:rPr>
              <a:t>i</a:t>
            </a:r>
            <a:r>
              <a:rPr sz="750" spc="4">
                <a:solidFill>
                  <a:srgbClr val="929597"/>
                </a:solidFill>
                <a:latin typeface="Arial"/>
                <a:cs typeface="Arial"/>
              </a:rPr>
              <a:t>l</a:t>
            </a:r>
            <a:r>
              <a:rPr sz="750" spc="4">
                <a:solidFill>
                  <a:srgbClr val="929597"/>
                </a:solidFill>
                <a:latin typeface="Wingdings"/>
                <a:cs typeface="Wingdings"/>
              </a:rPr>
              <a:t></a:t>
            </a:r>
            <a:r>
              <a:rPr sz="750" spc="9">
                <a:solidFill>
                  <a:srgbClr val="929597"/>
                </a:solidFill>
                <a:latin typeface="Arial"/>
                <a:cs typeface="Arial"/>
              </a:rPr>
              <a:t>o</a:t>
            </a:r>
            <a:r>
              <a:rPr sz="750" spc="-4">
                <a:solidFill>
                  <a:srgbClr val="929597"/>
                </a:solidFill>
                <a:latin typeface="Wingdings"/>
                <a:cs typeface="Wingdings"/>
              </a:rPr>
              <a:t></a:t>
            </a:r>
            <a:r>
              <a:rPr sz="750">
                <a:solidFill>
                  <a:srgbClr val="929597"/>
                </a:solidFill>
                <a:latin typeface="Arial"/>
                <a:cs typeface="Arial"/>
              </a:rPr>
              <a:t>watt</a:t>
            </a:r>
            <a:endParaRPr sz="750">
              <a:solidFill>
                <a:prstClr val="black"/>
              </a:solidFill>
              <a:latin typeface="Arial"/>
              <a:cs typeface="Arial"/>
            </a:endParaRPr>
          </a:p>
          <a:p>
            <a:pPr algn="ctr" defTabSz="806867">
              <a:spcBef>
                <a:spcPts val="18"/>
              </a:spcBef>
            </a:pPr>
            <a:r>
              <a:rPr sz="750">
                <a:solidFill>
                  <a:srgbClr val="929597"/>
                </a:solidFill>
                <a:latin typeface="Arial"/>
                <a:cs typeface="Arial"/>
              </a:rPr>
              <a:t>-hour</a:t>
            </a:r>
            <a:endParaRPr sz="750">
              <a:solidFill>
                <a:prstClr val="black"/>
              </a:solidFill>
              <a:latin typeface="Arial"/>
              <a:cs typeface="Arial"/>
            </a:endParaRPr>
          </a:p>
        </p:txBody>
      </p:sp>
      <p:sp>
        <p:nvSpPr>
          <p:cNvPr id="17" name="object 17"/>
          <p:cNvSpPr/>
          <p:nvPr/>
        </p:nvSpPr>
        <p:spPr>
          <a:xfrm>
            <a:off x="2754366" y="2813329"/>
            <a:ext cx="314325" cy="426383"/>
          </a:xfrm>
          <a:custGeom>
            <a:avLst/>
            <a:gdLst/>
            <a:ahLst/>
            <a:cxnLst/>
            <a:rect l="l" t="t" r="r" b="b"/>
            <a:pathLst>
              <a:path w="356234" h="483235">
                <a:moveTo>
                  <a:pt x="355976" y="419789"/>
                </a:moveTo>
                <a:lnTo>
                  <a:pt x="101506" y="8976"/>
                </a:lnTo>
                <a:lnTo>
                  <a:pt x="81967" y="0"/>
                </a:lnTo>
                <a:lnTo>
                  <a:pt x="74785" y="2689"/>
                </a:lnTo>
                <a:lnTo>
                  <a:pt x="8885" y="43863"/>
                </a:lnTo>
                <a:lnTo>
                  <a:pt x="3276" y="49140"/>
                </a:lnTo>
                <a:lnTo>
                  <a:pt x="253" y="55923"/>
                </a:lnTo>
                <a:lnTo>
                  <a:pt x="0" y="63356"/>
                </a:lnTo>
                <a:lnTo>
                  <a:pt x="2700" y="70583"/>
                </a:lnTo>
                <a:lnTo>
                  <a:pt x="254477" y="474177"/>
                </a:lnTo>
                <a:lnTo>
                  <a:pt x="259754" y="479795"/>
                </a:lnTo>
                <a:lnTo>
                  <a:pt x="266536" y="482854"/>
                </a:lnTo>
                <a:lnTo>
                  <a:pt x="273965" y="483146"/>
                </a:lnTo>
                <a:lnTo>
                  <a:pt x="281185" y="480463"/>
                </a:lnTo>
                <a:lnTo>
                  <a:pt x="347098" y="439277"/>
                </a:lnTo>
                <a:lnTo>
                  <a:pt x="352701" y="434000"/>
                </a:lnTo>
                <a:lnTo>
                  <a:pt x="355723" y="427218"/>
                </a:lnTo>
                <a:lnTo>
                  <a:pt x="355976" y="419789"/>
                </a:lnTo>
                <a:close/>
              </a:path>
            </a:pathLst>
          </a:custGeom>
          <a:solidFill>
            <a:srgbClr val="0073AC"/>
          </a:solidFill>
        </p:spPr>
        <p:txBody>
          <a:bodyPr wrap="square" lIns="0" tIns="0" rIns="0" bIns="0" rtlCol="0"/>
          <a:lstStyle/>
          <a:p>
            <a:pPr defTabSz="806867"/>
            <a:endParaRPr sz="1588">
              <a:solidFill>
                <a:prstClr val="black"/>
              </a:solidFill>
              <a:latin typeface="Calibri"/>
            </a:endParaRPr>
          </a:p>
        </p:txBody>
      </p:sp>
      <p:sp>
        <p:nvSpPr>
          <p:cNvPr id="18" name="object 18"/>
          <p:cNvSpPr/>
          <p:nvPr/>
        </p:nvSpPr>
        <p:spPr>
          <a:xfrm>
            <a:off x="2754366" y="2813329"/>
            <a:ext cx="314325" cy="426383"/>
          </a:xfrm>
          <a:custGeom>
            <a:avLst/>
            <a:gdLst/>
            <a:ahLst/>
            <a:cxnLst/>
            <a:rect l="l" t="t" r="r" b="b"/>
            <a:pathLst>
              <a:path w="356234" h="483235">
                <a:moveTo>
                  <a:pt x="2700" y="70583"/>
                </a:moveTo>
                <a:lnTo>
                  <a:pt x="0" y="63356"/>
                </a:lnTo>
                <a:lnTo>
                  <a:pt x="253" y="55923"/>
                </a:lnTo>
                <a:lnTo>
                  <a:pt x="3276" y="49140"/>
                </a:lnTo>
                <a:lnTo>
                  <a:pt x="8885" y="43863"/>
                </a:lnTo>
                <a:lnTo>
                  <a:pt x="74785" y="2689"/>
                </a:lnTo>
                <a:lnTo>
                  <a:pt x="81967" y="0"/>
                </a:lnTo>
                <a:lnTo>
                  <a:pt x="89403" y="289"/>
                </a:lnTo>
                <a:lnTo>
                  <a:pt x="96209" y="3350"/>
                </a:lnTo>
                <a:lnTo>
                  <a:pt x="101506" y="8976"/>
                </a:lnTo>
                <a:lnTo>
                  <a:pt x="353270" y="412569"/>
                </a:lnTo>
                <a:lnTo>
                  <a:pt x="355976" y="419789"/>
                </a:lnTo>
                <a:lnTo>
                  <a:pt x="355723" y="427218"/>
                </a:lnTo>
                <a:lnTo>
                  <a:pt x="352701" y="434000"/>
                </a:lnTo>
                <a:lnTo>
                  <a:pt x="347098" y="439277"/>
                </a:lnTo>
                <a:lnTo>
                  <a:pt x="281185" y="480463"/>
                </a:lnTo>
                <a:lnTo>
                  <a:pt x="273965" y="483146"/>
                </a:lnTo>
                <a:lnTo>
                  <a:pt x="266536" y="482854"/>
                </a:lnTo>
                <a:lnTo>
                  <a:pt x="259754" y="479795"/>
                </a:lnTo>
                <a:lnTo>
                  <a:pt x="254477" y="474177"/>
                </a:lnTo>
                <a:lnTo>
                  <a:pt x="2700" y="70583"/>
                </a:lnTo>
                <a:close/>
              </a:path>
            </a:pathLst>
          </a:custGeom>
          <a:ln w="20955">
            <a:solidFill>
              <a:srgbClr val="004E77"/>
            </a:solidFill>
          </a:ln>
        </p:spPr>
        <p:txBody>
          <a:bodyPr wrap="square" lIns="0" tIns="0" rIns="0" bIns="0" rtlCol="0"/>
          <a:lstStyle/>
          <a:p>
            <a:pPr defTabSz="806867"/>
            <a:endParaRPr sz="1588">
              <a:solidFill>
                <a:prstClr val="black"/>
              </a:solidFill>
              <a:latin typeface="Calibri"/>
            </a:endParaRPr>
          </a:p>
        </p:txBody>
      </p:sp>
      <p:sp>
        <p:nvSpPr>
          <p:cNvPr id="19" name="object 19"/>
          <p:cNvSpPr txBox="1"/>
          <p:nvPr/>
        </p:nvSpPr>
        <p:spPr>
          <a:xfrm>
            <a:off x="3168673" y="2000198"/>
            <a:ext cx="2720228" cy="398880"/>
          </a:xfrm>
          <a:prstGeom prst="rect">
            <a:avLst/>
          </a:prstGeom>
        </p:spPr>
        <p:txBody>
          <a:bodyPr vert="horz" wrap="square" lIns="0" tIns="10085" rIns="0" bIns="0" rtlCol="0">
            <a:spAutoFit/>
          </a:bodyPr>
          <a:lstStyle/>
          <a:p>
            <a:pPr marL="11206" marR="4483" defTabSz="806867">
              <a:lnSpc>
                <a:spcPct val="102400"/>
              </a:lnSpc>
              <a:spcBef>
                <a:spcPts val="79"/>
              </a:spcBef>
            </a:pPr>
            <a:r>
              <a:rPr sz="1279" spc="9">
                <a:solidFill>
                  <a:srgbClr val="231F20"/>
                </a:solidFill>
                <a:latin typeface="Arial"/>
                <a:cs typeface="Arial"/>
              </a:rPr>
              <a:t>Diesel fueling deals in relatable </a:t>
            </a:r>
            <a:r>
              <a:rPr sz="1279" spc="4">
                <a:solidFill>
                  <a:srgbClr val="231F20"/>
                </a:solidFill>
                <a:latin typeface="Arial"/>
                <a:cs typeface="Arial"/>
              </a:rPr>
              <a:t>units  </a:t>
            </a:r>
            <a:r>
              <a:rPr sz="1279" spc="13">
                <a:solidFill>
                  <a:srgbClr val="231F20"/>
                </a:solidFill>
                <a:latin typeface="Arial"/>
                <a:cs typeface="Arial"/>
              </a:rPr>
              <a:t>and </a:t>
            </a:r>
            <a:r>
              <a:rPr sz="1279" spc="9">
                <a:solidFill>
                  <a:srgbClr val="231F20"/>
                </a:solidFill>
                <a:latin typeface="Arial"/>
                <a:cs typeface="Arial"/>
              </a:rPr>
              <a:t>fueling times are</a:t>
            </a:r>
            <a:r>
              <a:rPr sz="1279" spc="-9">
                <a:solidFill>
                  <a:srgbClr val="231F20"/>
                </a:solidFill>
                <a:latin typeface="Arial"/>
                <a:cs typeface="Arial"/>
              </a:rPr>
              <a:t> </a:t>
            </a:r>
            <a:r>
              <a:rPr sz="1279" spc="9">
                <a:solidFill>
                  <a:srgbClr val="231F20"/>
                </a:solidFill>
                <a:latin typeface="Arial"/>
                <a:cs typeface="Arial"/>
              </a:rPr>
              <a:t>consistent.</a:t>
            </a:r>
            <a:endParaRPr sz="1279">
              <a:solidFill>
                <a:prstClr val="black"/>
              </a:solidFill>
              <a:latin typeface="Arial"/>
              <a:cs typeface="Arial"/>
            </a:endParaRPr>
          </a:p>
        </p:txBody>
      </p:sp>
      <p:sp>
        <p:nvSpPr>
          <p:cNvPr id="20" name="object 20"/>
          <p:cNvSpPr txBox="1"/>
          <p:nvPr/>
        </p:nvSpPr>
        <p:spPr>
          <a:xfrm>
            <a:off x="3168672" y="2599265"/>
            <a:ext cx="2510118" cy="398880"/>
          </a:xfrm>
          <a:prstGeom prst="rect">
            <a:avLst/>
          </a:prstGeom>
        </p:spPr>
        <p:txBody>
          <a:bodyPr vert="horz" wrap="square" lIns="0" tIns="10085" rIns="0" bIns="0" rtlCol="0">
            <a:spAutoFit/>
          </a:bodyPr>
          <a:lstStyle/>
          <a:p>
            <a:pPr marL="11206" marR="4483" defTabSz="806867">
              <a:lnSpc>
                <a:spcPct val="102400"/>
              </a:lnSpc>
              <a:spcBef>
                <a:spcPts val="79"/>
              </a:spcBef>
            </a:pPr>
            <a:r>
              <a:rPr sz="1279" spc="18">
                <a:solidFill>
                  <a:srgbClr val="69AA44"/>
                </a:solidFill>
                <a:latin typeface="Arial"/>
                <a:cs typeface="Arial"/>
              </a:rPr>
              <a:t>The </a:t>
            </a:r>
            <a:r>
              <a:rPr sz="1279" spc="9">
                <a:solidFill>
                  <a:srgbClr val="69AA44"/>
                </a:solidFill>
                <a:latin typeface="Arial"/>
                <a:cs typeface="Arial"/>
              </a:rPr>
              <a:t>terminology for </a:t>
            </a:r>
            <a:r>
              <a:rPr sz="1279" spc="13">
                <a:solidFill>
                  <a:srgbClr val="69AA44"/>
                </a:solidFill>
                <a:latin typeface="Arial"/>
                <a:cs typeface="Arial"/>
              </a:rPr>
              <a:t>EVs </a:t>
            </a:r>
            <a:r>
              <a:rPr sz="1279" spc="9">
                <a:solidFill>
                  <a:srgbClr val="69AA44"/>
                </a:solidFill>
                <a:latin typeface="Arial"/>
                <a:cs typeface="Arial"/>
              </a:rPr>
              <a:t>is </a:t>
            </a:r>
            <a:r>
              <a:rPr sz="1279" spc="13">
                <a:solidFill>
                  <a:srgbClr val="69AA44"/>
                </a:solidFill>
                <a:latin typeface="Arial"/>
                <a:cs typeface="Arial"/>
              </a:rPr>
              <a:t>new </a:t>
            </a:r>
            <a:r>
              <a:rPr sz="1279" spc="9">
                <a:solidFill>
                  <a:srgbClr val="69AA44"/>
                </a:solidFill>
                <a:latin typeface="Arial"/>
                <a:cs typeface="Arial"/>
              </a:rPr>
              <a:t>to  fleet</a:t>
            </a:r>
            <a:r>
              <a:rPr sz="1279" spc="4">
                <a:solidFill>
                  <a:srgbClr val="69AA44"/>
                </a:solidFill>
                <a:latin typeface="Arial"/>
                <a:cs typeface="Arial"/>
              </a:rPr>
              <a:t> </a:t>
            </a:r>
            <a:r>
              <a:rPr sz="1279" spc="9">
                <a:solidFill>
                  <a:srgbClr val="69AA44"/>
                </a:solidFill>
                <a:latin typeface="Arial"/>
                <a:cs typeface="Arial"/>
              </a:rPr>
              <a:t>managers/buyers.</a:t>
            </a:r>
            <a:endParaRPr sz="1279">
              <a:solidFill>
                <a:prstClr val="black"/>
              </a:solidFill>
              <a:latin typeface="Arial"/>
              <a:cs typeface="Arial"/>
            </a:endParaRPr>
          </a:p>
        </p:txBody>
      </p:sp>
      <p:sp>
        <p:nvSpPr>
          <p:cNvPr id="21" name="object 21"/>
          <p:cNvSpPr/>
          <p:nvPr/>
        </p:nvSpPr>
        <p:spPr>
          <a:xfrm>
            <a:off x="6603476" y="3475797"/>
            <a:ext cx="813786" cy="1311633"/>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2" name="object 22"/>
          <p:cNvSpPr txBox="1"/>
          <p:nvPr/>
        </p:nvSpPr>
        <p:spPr>
          <a:xfrm>
            <a:off x="7675182" y="3607283"/>
            <a:ext cx="2740399" cy="408973"/>
          </a:xfrm>
          <a:prstGeom prst="rect">
            <a:avLst/>
          </a:prstGeom>
        </p:spPr>
        <p:txBody>
          <a:bodyPr vert="horz" wrap="square" lIns="0" tIns="15128" rIns="0" bIns="0" rtlCol="0">
            <a:spAutoFit/>
          </a:bodyPr>
          <a:lstStyle/>
          <a:p>
            <a:pPr marL="11206" defTabSz="806867">
              <a:spcBef>
                <a:spcPts val="119"/>
              </a:spcBef>
            </a:pPr>
            <a:r>
              <a:rPr sz="1279" spc="9">
                <a:solidFill>
                  <a:srgbClr val="231F20"/>
                </a:solidFill>
                <a:latin typeface="Arial"/>
                <a:cs typeface="Arial"/>
              </a:rPr>
              <a:t>Fleets are not </a:t>
            </a:r>
            <a:r>
              <a:rPr sz="1279" spc="4">
                <a:solidFill>
                  <a:srgbClr val="231F20"/>
                </a:solidFill>
                <a:latin typeface="Arial"/>
                <a:cs typeface="Arial"/>
              </a:rPr>
              <a:t>static. </a:t>
            </a:r>
            <a:r>
              <a:rPr sz="1279" spc="9">
                <a:solidFill>
                  <a:srgbClr val="231F20"/>
                </a:solidFill>
                <a:latin typeface="Arial"/>
                <a:cs typeface="Arial"/>
              </a:rPr>
              <a:t>Customers</a:t>
            </a:r>
            <a:r>
              <a:rPr sz="1279" spc="26">
                <a:solidFill>
                  <a:srgbClr val="231F20"/>
                </a:solidFill>
                <a:latin typeface="Arial"/>
                <a:cs typeface="Arial"/>
              </a:rPr>
              <a:t> </a:t>
            </a:r>
            <a:r>
              <a:rPr sz="1279" spc="13">
                <a:solidFill>
                  <a:srgbClr val="231F20"/>
                </a:solidFill>
                <a:latin typeface="Arial"/>
                <a:cs typeface="Arial"/>
              </a:rPr>
              <a:t>and</a:t>
            </a:r>
            <a:endParaRPr sz="1279">
              <a:solidFill>
                <a:prstClr val="black"/>
              </a:solidFill>
              <a:latin typeface="Arial"/>
              <a:cs typeface="Arial"/>
            </a:endParaRPr>
          </a:p>
          <a:p>
            <a:pPr marL="11206" defTabSz="806867">
              <a:spcBef>
                <a:spcPts val="40"/>
              </a:spcBef>
            </a:pPr>
            <a:r>
              <a:rPr sz="1279" spc="9">
                <a:solidFill>
                  <a:srgbClr val="231F20"/>
                </a:solidFill>
                <a:latin typeface="Arial"/>
                <a:cs typeface="Arial"/>
              </a:rPr>
              <a:t>requirements </a:t>
            </a:r>
            <a:r>
              <a:rPr sz="1279" spc="13">
                <a:solidFill>
                  <a:srgbClr val="231F20"/>
                </a:solidFill>
                <a:latin typeface="Arial"/>
                <a:cs typeface="Arial"/>
              </a:rPr>
              <a:t>change </a:t>
            </a:r>
            <a:r>
              <a:rPr sz="1279" spc="9">
                <a:solidFill>
                  <a:srgbClr val="231F20"/>
                </a:solidFill>
                <a:latin typeface="Arial"/>
                <a:cs typeface="Arial"/>
              </a:rPr>
              <a:t>over</a:t>
            </a:r>
            <a:r>
              <a:rPr sz="1279" spc="13">
                <a:solidFill>
                  <a:srgbClr val="231F20"/>
                </a:solidFill>
                <a:latin typeface="Arial"/>
                <a:cs typeface="Arial"/>
              </a:rPr>
              <a:t> </a:t>
            </a:r>
            <a:r>
              <a:rPr sz="1279" spc="9">
                <a:solidFill>
                  <a:srgbClr val="231F20"/>
                </a:solidFill>
                <a:latin typeface="Arial"/>
                <a:cs typeface="Arial"/>
              </a:rPr>
              <a:t>time.</a:t>
            </a:r>
            <a:endParaRPr sz="1279">
              <a:solidFill>
                <a:prstClr val="black"/>
              </a:solidFill>
              <a:latin typeface="Arial"/>
              <a:cs typeface="Arial"/>
            </a:endParaRPr>
          </a:p>
        </p:txBody>
      </p:sp>
      <p:sp>
        <p:nvSpPr>
          <p:cNvPr id="23" name="object 23"/>
          <p:cNvSpPr txBox="1"/>
          <p:nvPr/>
        </p:nvSpPr>
        <p:spPr>
          <a:xfrm>
            <a:off x="7675182" y="4206752"/>
            <a:ext cx="2598644" cy="398880"/>
          </a:xfrm>
          <a:prstGeom prst="rect">
            <a:avLst/>
          </a:prstGeom>
        </p:spPr>
        <p:txBody>
          <a:bodyPr vert="horz" wrap="square" lIns="0" tIns="10085" rIns="0" bIns="0" rtlCol="0">
            <a:spAutoFit/>
          </a:bodyPr>
          <a:lstStyle/>
          <a:p>
            <a:pPr marL="11206" marR="4483" defTabSz="806867">
              <a:lnSpc>
                <a:spcPct val="102400"/>
              </a:lnSpc>
              <a:spcBef>
                <a:spcPts val="79"/>
              </a:spcBef>
            </a:pPr>
            <a:r>
              <a:rPr sz="1279" spc="4">
                <a:solidFill>
                  <a:srgbClr val="69AA44"/>
                </a:solidFill>
                <a:latin typeface="Arial"/>
                <a:cs typeface="Arial"/>
              </a:rPr>
              <a:t>Flexible infrastructure </a:t>
            </a:r>
            <a:r>
              <a:rPr sz="1279" spc="9">
                <a:solidFill>
                  <a:srgbClr val="69AA44"/>
                </a:solidFill>
                <a:latin typeface="Arial"/>
                <a:cs typeface="Arial"/>
              </a:rPr>
              <a:t>solutions are  key for large scale </a:t>
            </a:r>
            <a:r>
              <a:rPr sz="1279" spc="4">
                <a:solidFill>
                  <a:srgbClr val="69AA44"/>
                </a:solidFill>
                <a:latin typeface="Arial"/>
                <a:cs typeface="Arial"/>
              </a:rPr>
              <a:t>fleet</a:t>
            </a:r>
            <a:r>
              <a:rPr sz="1279" spc="-26">
                <a:solidFill>
                  <a:srgbClr val="69AA44"/>
                </a:solidFill>
                <a:latin typeface="Arial"/>
                <a:cs typeface="Arial"/>
              </a:rPr>
              <a:t> </a:t>
            </a:r>
            <a:r>
              <a:rPr sz="1279" spc="9">
                <a:solidFill>
                  <a:srgbClr val="69AA44"/>
                </a:solidFill>
                <a:latin typeface="Arial"/>
                <a:cs typeface="Arial"/>
              </a:rPr>
              <a:t>adoption.</a:t>
            </a:r>
            <a:endParaRPr sz="1279">
              <a:solidFill>
                <a:prstClr val="black"/>
              </a:solidFill>
              <a:latin typeface="Arial"/>
              <a:cs typeface="Arial"/>
            </a:endParaRPr>
          </a:p>
        </p:txBody>
      </p:sp>
      <p:sp>
        <p:nvSpPr>
          <p:cNvPr id="24" name="object 2">
            <a:extLst>
              <a:ext uri="{FF2B5EF4-FFF2-40B4-BE49-F238E27FC236}">
                <a16:creationId xmlns:a16="http://schemas.microsoft.com/office/drawing/2014/main" id="{F6DE9D1B-D6B2-9B6B-F6B2-6B24D4ADA5BB}"/>
              </a:ext>
            </a:extLst>
          </p:cNvPr>
          <p:cNvSpPr/>
          <p:nvPr/>
        </p:nvSpPr>
        <p:spPr>
          <a:xfrm>
            <a:off x="1658807" y="5485842"/>
            <a:ext cx="8874723" cy="432660"/>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80884" y="1125811"/>
            <a:ext cx="4273363" cy="458886"/>
          </a:xfrm>
          <a:prstGeom prst="rect">
            <a:avLst/>
          </a:prstGeom>
        </p:spPr>
        <p:txBody>
          <a:bodyPr vert="horz" wrap="square" lIns="0" tIns="10646" rIns="0" bIns="0" rtlCol="0">
            <a:spAutoFit/>
          </a:bodyPr>
          <a:lstStyle/>
          <a:p>
            <a:pPr marL="11206">
              <a:spcBef>
                <a:spcPts val="84"/>
              </a:spcBef>
            </a:pPr>
            <a:r>
              <a:rPr spc="-4"/>
              <a:t>EV </a:t>
            </a:r>
            <a:r>
              <a:rPr spc="-9"/>
              <a:t>Charging</a:t>
            </a:r>
            <a:r>
              <a:rPr spc="-18"/>
              <a:t> </a:t>
            </a:r>
            <a:r>
              <a:rPr spc="-4"/>
              <a:t>Guidebook</a:t>
            </a:r>
          </a:p>
        </p:txBody>
      </p:sp>
      <p:sp>
        <p:nvSpPr>
          <p:cNvPr id="4" name="object 4"/>
          <p:cNvSpPr/>
          <p:nvPr/>
        </p:nvSpPr>
        <p:spPr>
          <a:xfrm>
            <a:off x="7560384" y="1652878"/>
            <a:ext cx="2190414" cy="2318608"/>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9746361" y="1652878"/>
            <a:ext cx="625198" cy="3638785"/>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7560384" y="3967062"/>
            <a:ext cx="2190414" cy="1324602"/>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txBox="1"/>
          <p:nvPr/>
        </p:nvSpPr>
        <p:spPr>
          <a:xfrm>
            <a:off x="2053726" y="1540891"/>
            <a:ext cx="8018369" cy="3972091"/>
          </a:xfrm>
          <a:prstGeom prst="rect">
            <a:avLst/>
          </a:prstGeom>
        </p:spPr>
        <p:txBody>
          <a:bodyPr vert="horz" wrap="square" lIns="0" tIns="134471" rIns="0" bIns="0" rtlCol="0">
            <a:spAutoFit/>
          </a:bodyPr>
          <a:lstStyle/>
          <a:p>
            <a:pPr marL="11206" defTabSz="806867">
              <a:spcBef>
                <a:spcPts val="1059"/>
              </a:spcBef>
            </a:pPr>
            <a:r>
              <a:rPr sz="1588" b="1">
                <a:solidFill>
                  <a:srgbClr val="074168"/>
                </a:solidFill>
                <a:latin typeface="Calibri"/>
                <a:cs typeface="Calibri"/>
              </a:rPr>
              <a:t>Purpose</a:t>
            </a:r>
            <a:endParaRPr sz="1588">
              <a:solidFill>
                <a:prstClr val="black"/>
              </a:solidFill>
              <a:latin typeface="Calibri"/>
              <a:cs typeface="Calibri"/>
            </a:endParaRPr>
          </a:p>
          <a:p>
            <a:pPr marL="260551" indent="-249905" defTabSz="806867">
              <a:spcBef>
                <a:spcPts val="882"/>
              </a:spcBef>
              <a:buFont typeface="Arial"/>
              <a:buChar char="•"/>
              <a:tabLst>
                <a:tab pos="260551" algn="l"/>
                <a:tab pos="261111" algn="l"/>
              </a:tabLst>
            </a:pPr>
            <a:r>
              <a:rPr sz="1456" spc="-4">
                <a:solidFill>
                  <a:srgbClr val="231F20"/>
                </a:solidFill>
                <a:latin typeface="Calibri"/>
                <a:cs typeface="Calibri"/>
              </a:rPr>
              <a:t>Charging </a:t>
            </a:r>
            <a:r>
              <a:rPr sz="1456">
                <a:solidFill>
                  <a:srgbClr val="231F20"/>
                </a:solidFill>
                <a:latin typeface="Calibri"/>
                <a:cs typeface="Calibri"/>
              </a:rPr>
              <a:t>101 </a:t>
            </a:r>
            <a:r>
              <a:rPr sz="1456" spc="-13">
                <a:solidFill>
                  <a:srgbClr val="231F20"/>
                </a:solidFill>
                <a:latin typeface="Calibri"/>
                <a:cs typeface="Calibri"/>
              </a:rPr>
              <a:t>for </a:t>
            </a:r>
            <a:r>
              <a:rPr sz="1456" spc="-4">
                <a:solidFill>
                  <a:srgbClr val="231F20"/>
                </a:solidFill>
                <a:latin typeface="Calibri"/>
                <a:cs typeface="Calibri"/>
              </a:rPr>
              <a:t>fleet</a:t>
            </a:r>
            <a:r>
              <a:rPr sz="1456" spc="-22">
                <a:solidFill>
                  <a:srgbClr val="231F20"/>
                </a:solidFill>
                <a:latin typeface="Calibri"/>
                <a:cs typeface="Calibri"/>
              </a:rPr>
              <a:t> </a:t>
            </a:r>
            <a:r>
              <a:rPr sz="1456" spc="-13">
                <a:solidFill>
                  <a:srgbClr val="231F20"/>
                </a:solidFill>
                <a:latin typeface="Calibri"/>
                <a:cs typeface="Calibri"/>
              </a:rPr>
              <a:t>operators</a:t>
            </a:r>
            <a:endParaRPr sz="1456">
              <a:solidFill>
                <a:prstClr val="black"/>
              </a:solidFill>
              <a:latin typeface="Calibri"/>
              <a:cs typeface="Calibri"/>
            </a:endParaRPr>
          </a:p>
          <a:p>
            <a:pPr marL="260551" marR="2650893" indent="-249905" defTabSz="806867">
              <a:spcBef>
                <a:spcPts val="874"/>
              </a:spcBef>
              <a:buFont typeface="Arial"/>
              <a:buChar char="•"/>
              <a:tabLst>
                <a:tab pos="260551" algn="l"/>
                <a:tab pos="261111" algn="l"/>
              </a:tabLst>
            </a:pPr>
            <a:r>
              <a:rPr sz="1456" spc="-4">
                <a:solidFill>
                  <a:srgbClr val="231F20"/>
                </a:solidFill>
                <a:latin typeface="Calibri"/>
                <a:cs typeface="Calibri"/>
              </a:rPr>
              <a:t>Focus on </a:t>
            </a:r>
            <a:r>
              <a:rPr sz="1456">
                <a:solidFill>
                  <a:srgbClr val="231F20"/>
                </a:solidFill>
                <a:latin typeface="Calibri"/>
                <a:cs typeface="Calibri"/>
              </a:rPr>
              <a:t>MD/HD </a:t>
            </a:r>
            <a:r>
              <a:rPr sz="1456" spc="-4">
                <a:solidFill>
                  <a:srgbClr val="231F20"/>
                </a:solidFill>
                <a:latin typeface="Calibri"/>
                <a:cs typeface="Calibri"/>
              </a:rPr>
              <a:t>Commercial fleets, but </a:t>
            </a:r>
            <a:r>
              <a:rPr sz="1456">
                <a:solidFill>
                  <a:srgbClr val="231F20"/>
                </a:solidFill>
                <a:latin typeface="Calibri"/>
                <a:cs typeface="Calibri"/>
              </a:rPr>
              <a:t>applicable </a:t>
            </a:r>
            <a:r>
              <a:rPr sz="1456" spc="-9">
                <a:solidFill>
                  <a:srgbClr val="231F20"/>
                </a:solidFill>
                <a:latin typeface="Calibri"/>
                <a:cs typeface="Calibri"/>
              </a:rPr>
              <a:t>to many </a:t>
            </a:r>
            <a:r>
              <a:rPr sz="1456">
                <a:solidFill>
                  <a:srgbClr val="231F20"/>
                </a:solidFill>
                <a:latin typeface="Calibri"/>
                <a:cs typeface="Calibri"/>
              </a:rPr>
              <a:t>MD/HD  </a:t>
            </a:r>
            <a:r>
              <a:rPr sz="1456" spc="-4">
                <a:solidFill>
                  <a:srgbClr val="231F20"/>
                </a:solidFill>
                <a:latin typeface="Calibri"/>
                <a:cs typeface="Calibri"/>
              </a:rPr>
              <a:t>fleet</a:t>
            </a:r>
            <a:r>
              <a:rPr sz="1456" spc="4">
                <a:solidFill>
                  <a:srgbClr val="231F20"/>
                </a:solidFill>
                <a:latin typeface="Calibri"/>
                <a:cs typeface="Calibri"/>
              </a:rPr>
              <a:t> </a:t>
            </a:r>
            <a:r>
              <a:rPr sz="1456" spc="-4">
                <a:solidFill>
                  <a:srgbClr val="231F20"/>
                </a:solidFill>
                <a:latin typeface="Calibri"/>
                <a:cs typeface="Calibri"/>
              </a:rPr>
              <a:t>applications</a:t>
            </a:r>
            <a:endParaRPr sz="1456">
              <a:solidFill>
                <a:prstClr val="black"/>
              </a:solidFill>
              <a:latin typeface="Calibri"/>
              <a:cs typeface="Calibri"/>
            </a:endParaRPr>
          </a:p>
          <a:p>
            <a:pPr marL="11206" defTabSz="806867">
              <a:spcBef>
                <a:spcPts val="702"/>
              </a:spcBef>
            </a:pPr>
            <a:r>
              <a:rPr sz="1588" b="1">
                <a:solidFill>
                  <a:srgbClr val="074168"/>
                </a:solidFill>
                <a:latin typeface="Calibri"/>
                <a:cs typeface="Calibri"/>
              </a:rPr>
              <a:t>Goal</a:t>
            </a:r>
            <a:endParaRPr sz="1588">
              <a:solidFill>
                <a:prstClr val="black"/>
              </a:solidFill>
              <a:latin typeface="Calibri"/>
              <a:cs typeface="Calibri"/>
            </a:endParaRPr>
          </a:p>
          <a:p>
            <a:pPr marL="260551" indent="-249905" defTabSz="806867">
              <a:spcBef>
                <a:spcPts val="534"/>
              </a:spcBef>
              <a:buFont typeface="Arial"/>
              <a:buChar char="•"/>
              <a:tabLst>
                <a:tab pos="260551" algn="l"/>
                <a:tab pos="261111" algn="l"/>
              </a:tabLst>
            </a:pPr>
            <a:r>
              <a:rPr sz="1456" spc="-9">
                <a:solidFill>
                  <a:srgbClr val="231F20"/>
                </a:solidFill>
                <a:latin typeface="Calibri"/>
                <a:cs typeface="Calibri"/>
              </a:rPr>
              <a:t>Estimate fleet’s </a:t>
            </a:r>
            <a:r>
              <a:rPr sz="1456" spc="-4">
                <a:solidFill>
                  <a:srgbClr val="231F20"/>
                </a:solidFill>
                <a:latin typeface="Calibri"/>
                <a:cs typeface="Calibri"/>
              </a:rPr>
              <a:t>energy needs and charging </a:t>
            </a:r>
            <a:r>
              <a:rPr sz="1456">
                <a:solidFill>
                  <a:srgbClr val="231F20"/>
                </a:solidFill>
                <a:latin typeface="Calibri"/>
                <a:cs typeface="Calibri"/>
              </a:rPr>
              <a:t>time</a:t>
            </a:r>
            <a:r>
              <a:rPr sz="1456" spc="18">
                <a:solidFill>
                  <a:srgbClr val="231F20"/>
                </a:solidFill>
                <a:latin typeface="Calibri"/>
                <a:cs typeface="Calibri"/>
              </a:rPr>
              <a:t> </a:t>
            </a:r>
            <a:r>
              <a:rPr sz="1456" spc="-9">
                <a:solidFill>
                  <a:srgbClr val="231F20"/>
                </a:solidFill>
                <a:latin typeface="Calibri"/>
                <a:cs typeface="Calibri"/>
              </a:rPr>
              <a:t>requirements.</a:t>
            </a:r>
            <a:endParaRPr sz="1456">
              <a:solidFill>
                <a:prstClr val="black"/>
              </a:solidFill>
              <a:latin typeface="Calibri"/>
              <a:cs typeface="Calibri"/>
            </a:endParaRPr>
          </a:p>
          <a:p>
            <a:pPr marL="260551" indent="-249905" defTabSz="806867">
              <a:spcBef>
                <a:spcPts val="525"/>
              </a:spcBef>
              <a:buFont typeface="Arial"/>
              <a:buChar char="•"/>
              <a:tabLst>
                <a:tab pos="260551" algn="l"/>
                <a:tab pos="261111" algn="l"/>
              </a:tabLst>
            </a:pPr>
            <a:r>
              <a:rPr sz="1456" spc="-4">
                <a:solidFill>
                  <a:srgbClr val="231F20"/>
                </a:solidFill>
                <a:latin typeface="Calibri"/>
                <a:cs typeface="Calibri"/>
              </a:rPr>
              <a:t>Identify </a:t>
            </a:r>
            <a:r>
              <a:rPr sz="1456">
                <a:solidFill>
                  <a:srgbClr val="231F20"/>
                </a:solidFill>
                <a:latin typeface="Calibri"/>
                <a:cs typeface="Calibri"/>
              </a:rPr>
              <a:t>the </a:t>
            </a:r>
            <a:r>
              <a:rPr sz="1456" spc="-4">
                <a:solidFill>
                  <a:srgbClr val="231F20"/>
                </a:solidFill>
                <a:latin typeface="Calibri"/>
                <a:cs typeface="Calibri"/>
              </a:rPr>
              <a:t>charging equipment</a:t>
            </a:r>
            <a:r>
              <a:rPr sz="1456" spc="-22">
                <a:solidFill>
                  <a:srgbClr val="231F20"/>
                </a:solidFill>
                <a:latin typeface="Calibri"/>
                <a:cs typeface="Calibri"/>
              </a:rPr>
              <a:t> </a:t>
            </a:r>
            <a:r>
              <a:rPr sz="1456" spc="-4">
                <a:solidFill>
                  <a:srgbClr val="231F20"/>
                </a:solidFill>
                <a:latin typeface="Calibri"/>
                <a:cs typeface="Calibri"/>
              </a:rPr>
              <a:t>options.</a:t>
            </a:r>
            <a:endParaRPr sz="1456">
              <a:solidFill>
                <a:prstClr val="black"/>
              </a:solidFill>
              <a:latin typeface="Calibri"/>
              <a:cs typeface="Calibri"/>
            </a:endParaRPr>
          </a:p>
          <a:p>
            <a:pPr marL="260551" marR="2704124" indent="-249905" defTabSz="806867">
              <a:lnSpc>
                <a:spcPct val="80000"/>
              </a:lnSpc>
              <a:spcBef>
                <a:spcPts val="874"/>
              </a:spcBef>
              <a:buFont typeface="Arial"/>
              <a:buChar char="•"/>
              <a:tabLst>
                <a:tab pos="260551" algn="l"/>
                <a:tab pos="261111" algn="l"/>
              </a:tabLst>
            </a:pPr>
            <a:r>
              <a:rPr sz="1456" spc="-13">
                <a:solidFill>
                  <a:srgbClr val="231F20"/>
                </a:solidFill>
                <a:latin typeface="Calibri"/>
                <a:cs typeface="Calibri"/>
              </a:rPr>
              <a:t>Evaluate </a:t>
            </a:r>
            <a:r>
              <a:rPr sz="1456" spc="-4">
                <a:solidFill>
                  <a:srgbClr val="231F20"/>
                </a:solidFill>
                <a:latin typeface="Calibri"/>
                <a:cs typeface="Calibri"/>
              </a:rPr>
              <a:t>charging </a:t>
            </a:r>
            <a:r>
              <a:rPr sz="1456" spc="-9">
                <a:solidFill>
                  <a:srgbClr val="231F20"/>
                </a:solidFill>
                <a:latin typeface="Calibri"/>
                <a:cs typeface="Calibri"/>
              </a:rPr>
              <a:t>station configurations that work </a:t>
            </a:r>
            <a:r>
              <a:rPr sz="1456">
                <a:solidFill>
                  <a:srgbClr val="231F20"/>
                </a:solidFill>
                <a:latin typeface="Calibri"/>
                <a:cs typeface="Calibri"/>
              </a:rPr>
              <a:t>with </a:t>
            </a:r>
            <a:r>
              <a:rPr sz="1456" spc="-9">
                <a:solidFill>
                  <a:srgbClr val="231F20"/>
                </a:solidFill>
                <a:latin typeface="Calibri"/>
                <a:cs typeface="Calibri"/>
              </a:rPr>
              <a:t>existing  </a:t>
            </a:r>
            <a:r>
              <a:rPr sz="1456" spc="-4">
                <a:solidFill>
                  <a:srgbClr val="231F20"/>
                </a:solidFill>
                <a:latin typeface="Calibri"/>
                <a:cs typeface="Calibri"/>
              </a:rPr>
              <a:t>space, support current </a:t>
            </a:r>
            <a:r>
              <a:rPr sz="1456">
                <a:solidFill>
                  <a:srgbClr val="231F20"/>
                </a:solidFill>
                <a:latin typeface="Calibri"/>
                <a:cs typeface="Calibri"/>
              </a:rPr>
              <a:t>and </a:t>
            </a:r>
            <a:r>
              <a:rPr sz="1456" spc="-9">
                <a:solidFill>
                  <a:srgbClr val="231F20"/>
                </a:solidFill>
                <a:latin typeface="Calibri"/>
                <a:cs typeface="Calibri"/>
              </a:rPr>
              <a:t>future </a:t>
            </a:r>
            <a:r>
              <a:rPr sz="1456" spc="-4">
                <a:solidFill>
                  <a:srgbClr val="231F20"/>
                </a:solidFill>
                <a:latin typeface="Calibri"/>
                <a:cs typeface="Calibri"/>
              </a:rPr>
              <a:t>operations, </a:t>
            </a:r>
            <a:r>
              <a:rPr sz="1456" spc="-9">
                <a:solidFill>
                  <a:srgbClr val="231F20"/>
                </a:solidFill>
                <a:latin typeface="Calibri"/>
                <a:cs typeface="Calibri"/>
              </a:rPr>
              <a:t>maximize </a:t>
            </a:r>
            <a:r>
              <a:rPr sz="1456" spc="-4">
                <a:solidFill>
                  <a:srgbClr val="231F20"/>
                </a:solidFill>
                <a:latin typeface="Calibri"/>
                <a:cs typeface="Calibri"/>
              </a:rPr>
              <a:t>equipment  </a:t>
            </a:r>
            <a:r>
              <a:rPr sz="1456" spc="-9">
                <a:solidFill>
                  <a:srgbClr val="231F20"/>
                </a:solidFill>
                <a:latin typeface="Calibri"/>
                <a:cs typeface="Calibri"/>
              </a:rPr>
              <a:t>lifecycles, </a:t>
            </a:r>
            <a:r>
              <a:rPr sz="1456" spc="-4">
                <a:solidFill>
                  <a:srgbClr val="231F20"/>
                </a:solidFill>
                <a:latin typeface="Calibri"/>
                <a:cs typeface="Calibri"/>
              </a:rPr>
              <a:t>and </a:t>
            </a:r>
            <a:r>
              <a:rPr sz="1456" spc="-9">
                <a:solidFill>
                  <a:srgbClr val="231F20"/>
                </a:solidFill>
                <a:latin typeface="Calibri"/>
                <a:cs typeface="Calibri"/>
              </a:rPr>
              <a:t>control</a:t>
            </a:r>
            <a:r>
              <a:rPr sz="1456" spc="-4">
                <a:solidFill>
                  <a:srgbClr val="231F20"/>
                </a:solidFill>
                <a:latin typeface="Calibri"/>
                <a:cs typeface="Calibri"/>
              </a:rPr>
              <a:t> </a:t>
            </a:r>
            <a:r>
              <a:rPr sz="1456" spc="-9">
                <a:solidFill>
                  <a:srgbClr val="231F20"/>
                </a:solidFill>
                <a:latin typeface="Calibri"/>
                <a:cs typeface="Calibri"/>
              </a:rPr>
              <a:t>costs.</a:t>
            </a:r>
            <a:endParaRPr sz="1456">
              <a:solidFill>
                <a:prstClr val="black"/>
              </a:solidFill>
              <a:latin typeface="Calibri"/>
              <a:cs typeface="Calibri"/>
            </a:endParaRPr>
          </a:p>
          <a:p>
            <a:pPr marL="260551" marR="2685073" indent="-249905" defTabSz="806867">
              <a:lnSpc>
                <a:spcPts val="1394"/>
              </a:lnSpc>
              <a:spcBef>
                <a:spcPts val="865"/>
              </a:spcBef>
              <a:buFont typeface="Arial"/>
              <a:buChar char="•"/>
              <a:tabLst>
                <a:tab pos="260551" algn="l"/>
                <a:tab pos="261111" algn="l"/>
              </a:tabLst>
            </a:pPr>
            <a:r>
              <a:rPr sz="1456" spc="-4">
                <a:solidFill>
                  <a:srgbClr val="231F20"/>
                </a:solidFill>
                <a:latin typeface="Calibri"/>
                <a:cs typeface="Calibri"/>
              </a:rPr>
              <a:t>Identify which entities </a:t>
            </a:r>
            <a:r>
              <a:rPr sz="1456" spc="-9">
                <a:solidFill>
                  <a:srgbClr val="231F20"/>
                </a:solidFill>
                <a:latin typeface="Calibri"/>
                <a:cs typeface="Calibri"/>
              </a:rPr>
              <a:t>to </a:t>
            </a:r>
            <a:r>
              <a:rPr sz="1456" spc="-4">
                <a:solidFill>
                  <a:srgbClr val="231F20"/>
                </a:solidFill>
                <a:latin typeface="Calibri"/>
                <a:cs typeface="Calibri"/>
              </a:rPr>
              <a:t>engage </a:t>
            </a:r>
            <a:r>
              <a:rPr sz="1456" spc="-13">
                <a:solidFill>
                  <a:srgbClr val="231F20"/>
                </a:solidFill>
                <a:latin typeface="Calibri"/>
                <a:cs typeface="Calibri"/>
              </a:rPr>
              <a:t>for </a:t>
            </a:r>
            <a:r>
              <a:rPr sz="1456" spc="-9">
                <a:solidFill>
                  <a:srgbClr val="231F20"/>
                </a:solidFill>
                <a:latin typeface="Calibri"/>
                <a:cs typeface="Calibri"/>
              </a:rPr>
              <a:t>project </a:t>
            </a:r>
            <a:r>
              <a:rPr sz="1456" spc="-4">
                <a:solidFill>
                  <a:srgbClr val="231F20"/>
                </a:solidFill>
                <a:latin typeface="Calibri"/>
                <a:cs typeface="Calibri"/>
              </a:rPr>
              <a:t>design, permitting, </a:t>
            </a:r>
            <a:r>
              <a:rPr sz="1456">
                <a:solidFill>
                  <a:srgbClr val="231F20"/>
                </a:solidFill>
                <a:latin typeface="Calibri"/>
                <a:cs typeface="Calibri"/>
              </a:rPr>
              <a:t>and  </a:t>
            </a:r>
            <a:r>
              <a:rPr sz="1456" spc="-4">
                <a:solidFill>
                  <a:srgbClr val="231F20"/>
                </a:solidFill>
                <a:latin typeface="Calibri"/>
                <a:cs typeface="Calibri"/>
              </a:rPr>
              <a:t>construction.</a:t>
            </a:r>
            <a:endParaRPr sz="1456">
              <a:solidFill>
                <a:prstClr val="black"/>
              </a:solidFill>
              <a:latin typeface="Calibri"/>
              <a:cs typeface="Calibri"/>
            </a:endParaRPr>
          </a:p>
          <a:p>
            <a:pPr marL="260551" marR="2598222" indent="-249905" defTabSz="806867">
              <a:lnSpc>
                <a:spcPts val="1394"/>
              </a:lnSpc>
              <a:spcBef>
                <a:spcPts val="882"/>
              </a:spcBef>
              <a:buFont typeface="Arial"/>
              <a:buChar char="•"/>
              <a:tabLst>
                <a:tab pos="260551" algn="l"/>
                <a:tab pos="261111" algn="l"/>
              </a:tabLst>
            </a:pPr>
            <a:r>
              <a:rPr sz="1456" spc="-4">
                <a:solidFill>
                  <a:srgbClr val="231F20"/>
                </a:solidFill>
                <a:latin typeface="Calibri"/>
                <a:cs typeface="Calibri"/>
              </a:rPr>
              <a:t>Discuss </a:t>
            </a:r>
            <a:r>
              <a:rPr sz="1456" spc="-9">
                <a:solidFill>
                  <a:srgbClr val="231F20"/>
                </a:solidFill>
                <a:latin typeface="Calibri"/>
                <a:cs typeface="Calibri"/>
              </a:rPr>
              <a:t>important details </a:t>
            </a:r>
            <a:r>
              <a:rPr sz="1456" spc="-4">
                <a:solidFill>
                  <a:srgbClr val="231F20"/>
                </a:solidFill>
                <a:latin typeface="Calibri"/>
                <a:cs typeface="Calibri"/>
              </a:rPr>
              <a:t>of the fleet’s </a:t>
            </a:r>
            <a:r>
              <a:rPr sz="1456">
                <a:solidFill>
                  <a:srgbClr val="231F20"/>
                </a:solidFill>
                <a:latin typeface="Calibri"/>
                <a:cs typeface="Calibri"/>
              </a:rPr>
              <a:t>electric service and electricity  </a:t>
            </a:r>
            <a:r>
              <a:rPr sz="1456" spc="-4">
                <a:solidFill>
                  <a:srgbClr val="231F20"/>
                </a:solidFill>
                <a:latin typeface="Calibri"/>
                <a:cs typeface="Calibri"/>
              </a:rPr>
              <a:t>price bands </a:t>
            </a:r>
            <a:r>
              <a:rPr sz="1456">
                <a:solidFill>
                  <a:srgbClr val="231F20"/>
                </a:solidFill>
                <a:latin typeface="Calibri"/>
                <a:cs typeface="Calibri"/>
              </a:rPr>
              <a:t>with </a:t>
            </a:r>
            <a:r>
              <a:rPr sz="1456" spc="-9">
                <a:solidFill>
                  <a:srgbClr val="231F20"/>
                </a:solidFill>
                <a:latin typeface="Calibri"/>
                <a:cs typeface="Calibri"/>
              </a:rPr>
              <a:t>your</a:t>
            </a:r>
            <a:r>
              <a:rPr sz="1456" spc="-26">
                <a:solidFill>
                  <a:srgbClr val="231F20"/>
                </a:solidFill>
                <a:latin typeface="Calibri"/>
                <a:cs typeface="Calibri"/>
              </a:rPr>
              <a:t> </a:t>
            </a:r>
            <a:r>
              <a:rPr sz="1456" spc="-18">
                <a:solidFill>
                  <a:srgbClr val="231F20"/>
                </a:solidFill>
                <a:latin typeface="Calibri"/>
                <a:cs typeface="Calibri"/>
              </a:rPr>
              <a:t>utility.</a:t>
            </a:r>
            <a:endParaRPr sz="1456">
              <a:solidFill>
                <a:prstClr val="black"/>
              </a:solidFill>
              <a:latin typeface="Calibri"/>
              <a:cs typeface="Calibri"/>
            </a:endParaRPr>
          </a:p>
          <a:p>
            <a:pPr marR="4483" algn="r" defTabSz="806867">
              <a:spcBef>
                <a:spcPts val="44"/>
              </a:spcBef>
            </a:pPr>
            <a:r>
              <a:rPr sz="1147" u="sng">
                <a:solidFill>
                  <a:srgbClr val="88898A"/>
                </a:solidFill>
                <a:uFill>
                  <a:solidFill>
                    <a:srgbClr val="88898A"/>
                  </a:solidFill>
                </a:uFill>
                <a:latin typeface="Arial"/>
                <a:cs typeface="Arial"/>
                <a:hlinkClick r:id="rId5"/>
              </a:rPr>
              <a:t>http://www.gladstein.org/research</a:t>
            </a:r>
            <a:endParaRPr sz="1147">
              <a:solidFill>
                <a:prstClr val="black"/>
              </a:solidFill>
              <a:latin typeface="Arial"/>
              <a:cs typeface="Arial"/>
            </a:endParaRPr>
          </a:p>
        </p:txBody>
      </p:sp>
      <p:sp>
        <p:nvSpPr>
          <p:cNvPr id="8" name="object 8"/>
          <p:cNvSpPr txBox="1"/>
          <p:nvPr/>
        </p:nvSpPr>
        <p:spPr>
          <a:xfrm>
            <a:off x="9944143" y="5644996"/>
            <a:ext cx="372596"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6">
                <a:solidFill>
                  <a:srgbClr val="FFFFFF"/>
                </a:solidFill>
                <a:latin typeface="Arial"/>
                <a:cs typeface="Arial"/>
              </a:rPr>
              <a:t> </a:t>
            </a:r>
            <a:r>
              <a:rPr sz="838" spc="18">
                <a:solidFill>
                  <a:srgbClr val="FFFFFF"/>
                </a:solidFill>
                <a:latin typeface="Arial"/>
                <a:cs typeface="Arial"/>
              </a:rPr>
              <a:t>5</a:t>
            </a:r>
            <a:endParaRPr sz="838">
              <a:solidFill>
                <a:prstClr val="black"/>
              </a:solidFill>
              <a:latin typeface="Arial"/>
              <a:cs typeface="Arial"/>
            </a:endParaRPr>
          </a:p>
        </p:txBody>
      </p:sp>
      <p:sp>
        <p:nvSpPr>
          <p:cNvPr id="9" name="object 2">
            <a:extLst>
              <a:ext uri="{FF2B5EF4-FFF2-40B4-BE49-F238E27FC236}">
                <a16:creationId xmlns:a16="http://schemas.microsoft.com/office/drawing/2014/main" id="{70C8C002-0F38-85FC-DC66-1182C168D995}"/>
              </a:ext>
            </a:extLst>
          </p:cNvPr>
          <p:cNvSpPr/>
          <p:nvPr/>
        </p:nvSpPr>
        <p:spPr>
          <a:xfrm>
            <a:off x="1658807" y="5644996"/>
            <a:ext cx="8874723" cy="432660"/>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370621" y="1931838"/>
            <a:ext cx="4995022" cy="1763806"/>
          </a:xfrm>
          <a:custGeom>
            <a:avLst/>
            <a:gdLst/>
            <a:ahLst/>
            <a:cxnLst/>
            <a:rect l="l" t="t" r="r" b="b"/>
            <a:pathLst>
              <a:path w="5661025" h="1998979">
                <a:moveTo>
                  <a:pt x="5660885" y="1876983"/>
                </a:moveTo>
                <a:lnTo>
                  <a:pt x="5660885" y="121665"/>
                </a:lnTo>
                <a:lnTo>
                  <a:pt x="5651256" y="74430"/>
                </a:lnTo>
                <a:lnTo>
                  <a:pt x="5625058" y="35744"/>
                </a:lnTo>
                <a:lnTo>
                  <a:pt x="5586325" y="9601"/>
                </a:lnTo>
                <a:lnTo>
                  <a:pt x="5539092" y="0"/>
                </a:lnTo>
                <a:lnTo>
                  <a:pt x="121767" y="0"/>
                </a:lnTo>
                <a:lnTo>
                  <a:pt x="74484" y="9601"/>
                </a:lnTo>
                <a:lnTo>
                  <a:pt x="35766" y="35744"/>
                </a:lnTo>
                <a:lnTo>
                  <a:pt x="9607" y="74430"/>
                </a:lnTo>
                <a:lnTo>
                  <a:pt x="0" y="121666"/>
                </a:lnTo>
                <a:lnTo>
                  <a:pt x="0" y="1876983"/>
                </a:lnTo>
                <a:lnTo>
                  <a:pt x="9607" y="1924229"/>
                </a:lnTo>
                <a:lnTo>
                  <a:pt x="35766" y="1962915"/>
                </a:lnTo>
                <a:lnTo>
                  <a:pt x="74484" y="1989051"/>
                </a:lnTo>
                <a:lnTo>
                  <a:pt x="121767" y="1998649"/>
                </a:lnTo>
                <a:lnTo>
                  <a:pt x="5539092" y="1998662"/>
                </a:lnTo>
                <a:lnTo>
                  <a:pt x="5586325" y="1989062"/>
                </a:lnTo>
                <a:lnTo>
                  <a:pt x="5625058" y="1962921"/>
                </a:lnTo>
                <a:lnTo>
                  <a:pt x="5651256" y="1924231"/>
                </a:lnTo>
                <a:lnTo>
                  <a:pt x="5660885" y="1876983"/>
                </a:lnTo>
                <a:close/>
              </a:path>
            </a:pathLst>
          </a:custGeom>
          <a:solidFill>
            <a:srgbClr val="FFFFFF"/>
          </a:solidFill>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5365578" y="1926459"/>
            <a:ext cx="5004883" cy="296966"/>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5365578" y="1929002"/>
            <a:ext cx="5004883" cy="1771728"/>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5368043" y="2220917"/>
            <a:ext cx="4999896" cy="1476251"/>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5370620" y="1931491"/>
            <a:ext cx="4997319" cy="1763861"/>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5370621" y="1931827"/>
            <a:ext cx="4994899" cy="1069254"/>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5363796" y="3784013"/>
            <a:ext cx="5007909" cy="140074"/>
          </a:xfrm>
          <a:custGeom>
            <a:avLst/>
            <a:gdLst/>
            <a:ahLst/>
            <a:cxnLst/>
            <a:rect l="l" t="t" r="r" b="b"/>
            <a:pathLst>
              <a:path w="5675630" h="158750">
                <a:moveTo>
                  <a:pt x="0" y="0"/>
                </a:moveTo>
                <a:lnTo>
                  <a:pt x="0" y="158419"/>
                </a:lnTo>
                <a:lnTo>
                  <a:pt x="5675464" y="158419"/>
                </a:lnTo>
                <a:lnTo>
                  <a:pt x="5675464" y="0"/>
                </a:lnTo>
                <a:lnTo>
                  <a:pt x="0" y="0"/>
                </a:lnTo>
                <a:close/>
              </a:path>
            </a:pathLst>
          </a:custGeom>
          <a:solidFill>
            <a:srgbClr val="C8E7F5"/>
          </a:solidFill>
        </p:spPr>
        <p:txBody>
          <a:bodyPr wrap="square" lIns="0" tIns="0" rIns="0" bIns="0" rtlCol="0"/>
          <a:lstStyle/>
          <a:p>
            <a:pPr defTabSz="806867"/>
            <a:endParaRPr sz="1588">
              <a:solidFill>
                <a:prstClr val="black"/>
              </a:solidFill>
              <a:latin typeface="Calibri"/>
            </a:endParaRPr>
          </a:p>
        </p:txBody>
      </p:sp>
      <p:sp>
        <p:nvSpPr>
          <p:cNvPr id="10" name="object 10"/>
          <p:cNvSpPr txBox="1"/>
          <p:nvPr/>
        </p:nvSpPr>
        <p:spPr>
          <a:xfrm>
            <a:off x="5363796" y="4127922"/>
            <a:ext cx="5007909" cy="1240261"/>
          </a:xfrm>
          <a:prstGeom prst="rect">
            <a:avLst/>
          </a:prstGeom>
          <a:solidFill>
            <a:srgbClr val="C8E7F5"/>
          </a:solidFill>
        </p:spPr>
        <p:txBody>
          <a:bodyPr vert="horz" wrap="square" lIns="0" tIns="3922" rIns="0" bIns="0" rtlCol="0">
            <a:spAutoFit/>
          </a:bodyPr>
          <a:lstStyle/>
          <a:p>
            <a:pPr defTabSz="806867">
              <a:spcBef>
                <a:spcPts val="31"/>
              </a:spcBef>
            </a:pPr>
            <a:endParaRPr sz="882">
              <a:solidFill>
                <a:prstClr val="black"/>
              </a:solidFill>
              <a:latin typeface="Times New Roman"/>
              <a:cs typeface="Times New Roman"/>
            </a:endParaRPr>
          </a:p>
          <a:p>
            <a:pPr marL="66118" defTabSz="806867"/>
            <a:r>
              <a:rPr sz="706" b="1" spc="4">
                <a:solidFill>
                  <a:srgbClr val="008A80"/>
                </a:solidFill>
                <a:latin typeface="Arial"/>
                <a:cs typeface="Arial"/>
              </a:rPr>
              <a:t>Average </a:t>
            </a:r>
            <a:r>
              <a:rPr sz="706" b="1" spc="9">
                <a:solidFill>
                  <a:srgbClr val="008A80"/>
                </a:solidFill>
                <a:latin typeface="Arial"/>
                <a:cs typeface="Arial"/>
              </a:rPr>
              <a:t>Power</a:t>
            </a:r>
            <a:r>
              <a:rPr sz="706" spc="9">
                <a:solidFill>
                  <a:srgbClr val="008A80"/>
                </a:solidFill>
                <a:latin typeface="Arial"/>
                <a:cs typeface="Arial"/>
              </a:rPr>
              <a:t>: The amount </a:t>
            </a:r>
            <a:r>
              <a:rPr sz="706" spc="4">
                <a:solidFill>
                  <a:srgbClr val="008A80"/>
                </a:solidFill>
                <a:latin typeface="Arial"/>
                <a:cs typeface="Arial"/>
              </a:rPr>
              <a:t>of power that </a:t>
            </a:r>
            <a:r>
              <a:rPr sz="706">
                <a:solidFill>
                  <a:srgbClr val="008A80"/>
                </a:solidFill>
                <a:latin typeface="Arial"/>
                <a:cs typeface="Arial"/>
              </a:rPr>
              <a:t>your </a:t>
            </a:r>
            <a:r>
              <a:rPr sz="706" spc="4">
                <a:solidFill>
                  <a:srgbClr val="008A80"/>
                </a:solidFill>
                <a:latin typeface="Arial"/>
                <a:cs typeface="Arial"/>
              </a:rPr>
              <a:t>fleet requires </a:t>
            </a:r>
            <a:r>
              <a:rPr sz="706">
                <a:solidFill>
                  <a:srgbClr val="008A80"/>
                </a:solidFill>
                <a:latin typeface="Arial"/>
                <a:cs typeface="Arial"/>
              </a:rPr>
              <a:t>while </a:t>
            </a:r>
            <a:r>
              <a:rPr sz="706" spc="4">
                <a:solidFill>
                  <a:srgbClr val="008A80"/>
                </a:solidFill>
                <a:latin typeface="Arial"/>
                <a:cs typeface="Arial"/>
              </a:rPr>
              <a:t>charging, averaged over the charging</a:t>
            </a:r>
            <a:r>
              <a:rPr sz="706">
                <a:solidFill>
                  <a:srgbClr val="008A80"/>
                </a:solidFill>
                <a:latin typeface="Arial"/>
                <a:cs typeface="Arial"/>
              </a:rPr>
              <a:t> window.</a:t>
            </a:r>
            <a:endParaRPr sz="706">
              <a:solidFill>
                <a:prstClr val="black"/>
              </a:solidFill>
              <a:latin typeface="Arial"/>
              <a:cs typeface="Arial"/>
            </a:endParaRPr>
          </a:p>
          <a:p>
            <a:pPr marL="66118" defTabSz="806867">
              <a:spcBef>
                <a:spcPts val="671"/>
              </a:spcBef>
            </a:pPr>
            <a:r>
              <a:rPr sz="706" b="1" spc="9">
                <a:solidFill>
                  <a:srgbClr val="008A80"/>
                </a:solidFill>
                <a:latin typeface="Arial"/>
                <a:cs typeface="Arial"/>
              </a:rPr>
              <a:t>Charge </a:t>
            </a:r>
            <a:r>
              <a:rPr sz="706" b="1" spc="4">
                <a:solidFill>
                  <a:srgbClr val="008A80"/>
                </a:solidFill>
                <a:latin typeface="Arial"/>
                <a:cs typeface="Arial"/>
              </a:rPr>
              <a:t>Rate</a:t>
            </a:r>
            <a:r>
              <a:rPr sz="706" spc="4">
                <a:solidFill>
                  <a:srgbClr val="008A80"/>
                </a:solidFill>
                <a:latin typeface="Arial"/>
                <a:cs typeface="Arial"/>
              </a:rPr>
              <a:t>: </a:t>
            </a:r>
            <a:r>
              <a:rPr sz="706" spc="9">
                <a:solidFill>
                  <a:srgbClr val="008A80"/>
                </a:solidFill>
                <a:latin typeface="Arial"/>
                <a:cs typeface="Arial"/>
              </a:rPr>
              <a:t>The </a:t>
            </a:r>
            <a:r>
              <a:rPr sz="706" spc="4">
                <a:solidFill>
                  <a:srgbClr val="008A80"/>
                </a:solidFill>
                <a:latin typeface="Arial"/>
                <a:cs typeface="Arial"/>
              </a:rPr>
              <a:t>rate at which </a:t>
            </a:r>
            <a:r>
              <a:rPr sz="706" spc="9">
                <a:solidFill>
                  <a:srgbClr val="008A80"/>
                </a:solidFill>
                <a:latin typeface="Arial"/>
                <a:cs typeface="Arial"/>
              </a:rPr>
              <a:t>a BEV </a:t>
            </a:r>
            <a:r>
              <a:rPr sz="706" spc="4">
                <a:solidFill>
                  <a:srgbClr val="008A80"/>
                </a:solidFill>
                <a:latin typeface="Arial"/>
                <a:cs typeface="Arial"/>
              </a:rPr>
              <a:t>is charged, </a:t>
            </a:r>
            <a:r>
              <a:rPr sz="706" spc="9">
                <a:solidFill>
                  <a:srgbClr val="008A80"/>
                </a:solidFill>
                <a:latin typeface="Arial"/>
                <a:cs typeface="Arial"/>
              </a:rPr>
              <a:t>measured </a:t>
            </a:r>
            <a:r>
              <a:rPr sz="706" spc="4">
                <a:solidFill>
                  <a:srgbClr val="008A80"/>
                </a:solidFill>
                <a:latin typeface="Arial"/>
                <a:cs typeface="Arial"/>
              </a:rPr>
              <a:t>in kilowatts</a:t>
            </a:r>
            <a:r>
              <a:rPr sz="706" spc="-66">
                <a:solidFill>
                  <a:srgbClr val="008A80"/>
                </a:solidFill>
                <a:latin typeface="Arial"/>
                <a:cs typeface="Arial"/>
              </a:rPr>
              <a:t> </a:t>
            </a:r>
            <a:r>
              <a:rPr sz="706" spc="13">
                <a:solidFill>
                  <a:srgbClr val="008A80"/>
                </a:solidFill>
                <a:latin typeface="Arial"/>
                <a:cs typeface="Arial"/>
              </a:rPr>
              <a:t>(kW).</a:t>
            </a:r>
            <a:endParaRPr sz="706">
              <a:solidFill>
                <a:prstClr val="black"/>
              </a:solidFill>
              <a:latin typeface="Arial"/>
              <a:cs typeface="Arial"/>
            </a:endParaRPr>
          </a:p>
          <a:p>
            <a:pPr marL="66118" defTabSz="806867">
              <a:spcBef>
                <a:spcPts val="675"/>
              </a:spcBef>
            </a:pPr>
            <a:r>
              <a:rPr sz="706" b="1" spc="9">
                <a:solidFill>
                  <a:srgbClr val="008A80"/>
                </a:solidFill>
                <a:latin typeface="Arial"/>
                <a:cs typeface="Arial"/>
              </a:rPr>
              <a:t>Charging </a:t>
            </a:r>
            <a:r>
              <a:rPr sz="706" b="1" spc="13">
                <a:solidFill>
                  <a:srgbClr val="008A80"/>
                </a:solidFill>
                <a:latin typeface="Arial"/>
                <a:cs typeface="Arial"/>
              </a:rPr>
              <a:t>Window</a:t>
            </a:r>
            <a:r>
              <a:rPr sz="706" spc="13">
                <a:solidFill>
                  <a:srgbClr val="008A80"/>
                </a:solidFill>
                <a:latin typeface="Arial"/>
                <a:cs typeface="Arial"/>
              </a:rPr>
              <a:t>: </a:t>
            </a:r>
            <a:r>
              <a:rPr sz="706" spc="9">
                <a:solidFill>
                  <a:srgbClr val="008A80"/>
                </a:solidFill>
                <a:latin typeface="Arial"/>
                <a:cs typeface="Arial"/>
              </a:rPr>
              <a:t>The </a:t>
            </a:r>
            <a:r>
              <a:rPr sz="706" spc="4">
                <a:solidFill>
                  <a:srgbClr val="008A80"/>
                </a:solidFill>
                <a:latin typeface="Arial"/>
                <a:cs typeface="Arial"/>
              </a:rPr>
              <a:t>period of </a:t>
            </a:r>
            <a:r>
              <a:rPr sz="706" spc="9">
                <a:solidFill>
                  <a:srgbClr val="008A80"/>
                </a:solidFill>
                <a:latin typeface="Arial"/>
                <a:cs typeface="Arial"/>
              </a:rPr>
              <a:t>time </a:t>
            </a:r>
            <a:r>
              <a:rPr sz="706" spc="4">
                <a:solidFill>
                  <a:srgbClr val="008A80"/>
                </a:solidFill>
                <a:latin typeface="Arial"/>
                <a:cs typeface="Arial"/>
              </a:rPr>
              <a:t>in </a:t>
            </a:r>
            <a:r>
              <a:rPr sz="706">
                <a:solidFill>
                  <a:srgbClr val="008A80"/>
                </a:solidFill>
                <a:latin typeface="Arial"/>
                <a:cs typeface="Arial"/>
              </a:rPr>
              <a:t>your </a:t>
            </a:r>
            <a:r>
              <a:rPr sz="706" spc="4">
                <a:solidFill>
                  <a:srgbClr val="008A80"/>
                </a:solidFill>
                <a:latin typeface="Arial"/>
                <a:cs typeface="Arial"/>
              </a:rPr>
              <a:t>fleet’s duty </a:t>
            </a:r>
            <a:r>
              <a:rPr sz="706">
                <a:solidFill>
                  <a:srgbClr val="008A80"/>
                </a:solidFill>
                <a:latin typeface="Arial"/>
                <a:cs typeface="Arial"/>
              </a:rPr>
              <a:t>cycle </a:t>
            </a:r>
            <a:r>
              <a:rPr sz="706" spc="4">
                <a:solidFill>
                  <a:srgbClr val="008A80"/>
                </a:solidFill>
                <a:latin typeface="Arial"/>
                <a:cs typeface="Arial"/>
              </a:rPr>
              <a:t>when vehicles </a:t>
            </a:r>
            <a:r>
              <a:rPr sz="706" spc="9">
                <a:solidFill>
                  <a:srgbClr val="008A80"/>
                </a:solidFill>
                <a:latin typeface="Arial"/>
                <a:cs typeface="Arial"/>
              </a:rPr>
              <a:t>can</a:t>
            </a:r>
            <a:r>
              <a:rPr sz="706" spc="-13">
                <a:solidFill>
                  <a:srgbClr val="008A80"/>
                </a:solidFill>
                <a:latin typeface="Arial"/>
                <a:cs typeface="Arial"/>
              </a:rPr>
              <a:t> </a:t>
            </a:r>
            <a:r>
              <a:rPr sz="706" spc="4">
                <a:solidFill>
                  <a:srgbClr val="008A80"/>
                </a:solidFill>
                <a:latin typeface="Arial"/>
                <a:cs typeface="Arial"/>
              </a:rPr>
              <a:t>charge.</a:t>
            </a:r>
            <a:endParaRPr sz="706">
              <a:solidFill>
                <a:prstClr val="black"/>
              </a:solidFill>
              <a:latin typeface="Arial"/>
              <a:cs typeface="Arial"/>
            </a:endParaRPr>
          </a:p>
          <a:p>
            <a:pPr marL="66118" defTabSz="806867">
              <a:spcBef>
                <a:spcPts val="662"/>
              </a:spcBef>
            </a:pPr>
            <a:r>
              <a:rPr sz="706" b="1" spc="9">
                <a:solidFill>
                  <a:srgbClr val="008A80"/>
                </a:solidFill>
                <a:latin typeface="Arial"/>
                <a:cs typeface="Arial"/>
              </a:rPr>
              <a:t>kWh: </a:t>
            </a:r>
            <a:r>
              <a:rPr sz="706">
                <a:solidFill>
                  <a:srgbClr val="008A80"/>
                </a:solidFill>
                <a:latin typeface="Arial"/>
                <a:cs typeface="Arial"/>
              </a:rPr>
              <a:t>Kilowatt-hour, </a:t>
            </a:r>
            <a:r>
              <a:rPr sz="706" spc="9">
                <a:solidFill>
                  <a:srgbClr val="008A80"/>
                </a:solidFill>
                <a:latin typeface="Arial"/>
                <a:cs typeface="Arial"/>
              </a:rPr>
              <a:t>a </a:t>
            </a:r>
            <a:r>
              <a:rPr sz="706" spc="4">
                <a:solidFill>
                  <a:srgbClr val="008A80"/>
                </a:solidFill>
                <a:latin typeface="Arial"/>
                <a:cs typeface="Arial"/>
              </a:rPr>
              <a:t>unit of </a:t>
            </a:r>
            <a:r>
              <a:rPr sz="706" spc="9">
                <a:solidFill>
                  <a:srgbClr val="008A80"/>
                </a:solidFill>
                <a:latin typeface="Arial"/>
                <a:cs typeface="Arial"/>
              </a:rPr>
              <a:t>measure </a:t>
            </a:r>
            <a:r>
              <a:rPr sz="706" spc="4">
                <a:solidFill>
                  <a:srgbClr val="008A80"/>
                </a:solidFill>
                <a:latin typeface="Arial"/>
                <a:cs typeface="Arial"/>
              </a:rPr>
              <a:t>for </a:t>
            </a:r>
            <a:r>
              <a:rPr sz="706">
                <a:solidFill>
                  <a:srgbClr val="008A80"/>
                </a:solidFill>
                <a:latin typeface="Arial"/>
                <a:cs typeface="Arial"/>
              </a:rPr>
              <a:t>electrical energy. </a:t>
            </a:r>
            <a:r>
              <a:rPr sz="706" spc="9">
                <a:solidFill>
                  <a:srgbClr val="008A80"/>
                </a:solidFill>
                <a:latin typeface="Arial"/>
                <a:cs typeface="Arial"/>
              </a:rPr>
              <a:t>1 </a:t>
            </a:r>
            <a:r>
              <a:rPr sz="706" spc="22">
                <a:solidFill>
                  <a:srgbClr val="008A80"/>
                </a:solidFill>
                <a:latin typeface="Arial"/>
                <a:cs typeface="Arial"/>
              </a:rPr>
              <a:t>kWh </a:t>
            </a:r>
            <a:r>
              <a:rPr sz="706" spc="4">
                <a:solidFill>
                  <a:srgbClr val="008A80"/>
                </a:solidFill>
                <a:latin typeface="Arial"/>
                <a:cs typeface="Arial"/>
              </a:rPr>
              <a:t>is the energy delivered by </a:t>
            </a:r>
            <a:r>
              <a:rPr sz="706" spc="9">
                <a:solidFill>
                  <a:srgbClr val="008A80"/>
                </a:solidFill>
                <a:latin typeface="Arial"/>
                <a:cs typeface="Arial"/>
              </a:rPr>
              <a:t>1 </a:t>
            </a:r>
            <a:r>
              <a:rPr sz="706" spc="13">
                <a:solidFill>
                  <a:srgbClr val="008A80"/>
                </a:solidFill>
                <a:latin typeface="Arial"/>
                <a:cs typeface="Arial"/>
              </a:rPr>
              <a:t>kW </a:t>
            </a:r>
            <a:r>
              <a:rPr sz="706" spc="4">
                <a:solidFill>
                  <a:srgbClr val="008A80"/>
                </a:solidFill>
                <a:latin typeface="Arial"/>
                <a:cs typeface="Arial"/>
              </a:rPr>
              <a:t>of power for </a:t>
            </a:r>
            <a:r>
              <a:rPr sz="706" spc="9">
                <a:solidFill>
                  <a:srgbClr val="008A80"/>
                </a:solidFill>
                <a:latin typeface="Arial"/>
                <a:cs typeface="Arial"/>
              </a:rPr>
              <a:t>1 </a:t>
            </a:r>
            <a:r>
              <a:rPr sz="706" spc="4">
                <a:solidFill>
                  <a:srgbClr val="008A80"/>
                </a:solidFill>
                <a:latin typeface="Arial"/>
                <a:cs typeface="Arial"/>
              </a:rPr>
              <a:t>hour.</a:t>
            </a:r>
            <a:endParaRPr sz="706">
              <a:solidFill>
                <a:prstClr val="black"/>
              </a:solidFill>
              <a:latin typeface="Arial"/>
              <a:cs typeface="Arial"/>
            </a:endParaRPr>
          </a:p>
          <a:p>
            <a:pPr marL="66118" defTabSz="806867">
              <a:spcBef>
                <a:spcPts val="675"/>
              </a:spcBef>
            </a:pPr>
            <a:r>
              <a:rPr sz="706" b="1" spc="9">
                <a:solidFill>
                  <a:srgbClr val="008A80"/>
                </a:solidFill>
                <a:latin typeface="Arial"/>
                <a:cs typeface="Arial"/>
              </a:rPr>
              <a:t>Load </a:t>
            </a:r>
            <a:r>
              <a:rPr sz="706" b="1" spc="4">
                <a:solidFill>
                  <a:srgbClr val="008A80"/>
                </a:solidFill>
                <a:latin typeface="Arial"/>
                <a:cs typeface="Arial"/>
              </a:rPr>
              <a:t>profile</a:t>
            </a:r>
            <a:r>
              <a:rPr sz="706" spc="4">
                <a:solidFill>
                  <a:srgbClr val="008A80"/>
                </a:solidFill>
                <a:latin typeface="Arial"/>
                <a:cs typeface="Arial"/>
              </a:rPr>
              <a:t>: </a:t>
            </a:r>
            <a:r>
              <a:rPr sz="706" spc="9">
                <a:solidFill>
                  <a:srgbClr val="008A80"/>
                </a:solidFill>
                <a:latin typeface="Arial"/>
                <a:cs typeface="Arial"/>
              </a:rPr>
              <a:t>A </a:t>
            </a:r>
            <a:r>
              <a:rPr sz="706" spc="4">
                <a:solidFill>
                  <a:srgbClr val="008A80"/>
                </a:solidFill>
                <a:latin typeface="Arial"/>
                <a:cs typeface="Arial"/>
              </a:rPr>
              <a:t>graph showing the amount(s) of power that </a:t>
            </a:r>
            <a:r>
              <a:rPr sz="706">
                <a:solidFill>
                  <a:srgbClr val="008A80"/>
                </a:solidFill>
                <a:latin typeface="Arial"/>
                <a:cs typeface="Arial"/>
              </a:rPr>
              <a:t>your </a:t>
            </a:r>
            <a:r>
              <a:rPr sz="706" spc="4">
                <a:solidFill>
                  <a:srgbClr val="008A80"/>
                </a:solidFill>
                <a:latin typeface="Arial"/>
                <a:cs typeface="Arial"/>
              </a:rPr>
              <a:t>fleet requires over the course of </a:t>
            </a:r>
            <a:r>
              <a:rPr sz="706" spc="9">
                <a:solidFill>
                  <a:srgbClr val="008A80"/>
                </a:solidFill>
                <a:latin typeface="Arial"/>
                <a:cs typeface="Arial"/>
              </a:rPr>
              <a:t>a</a:t>
            </a:r>
            <a:r>
              <a:rPr sz="706" spc="-22">
                <a:solidFill>
                  <a:srgbClr val="008A80"/>
                </a:solidFill>
                <a:latin typeface="Arial"/>
                <a:cs typeface="Arial"/>
              </a:rPr>
              <a:t> </a:t>
            </a:r>
            <a:r>
              <a:rPr sz="706">
                <a:solidFill>
                  <a:srgbClr val="008A80"/>
                </a:solidFill>
                <a:latin typeface="Arial"/>
                <a:cs typeface="Arial"/>
              </a:rPr>
              <a:t>day.</a:t>
            </a:r>
            <a:endParaRPr sz="706">
              <a:solidFill>
                <a:prstClr val="black"/>
              </a:solidFill>
              <a:latin typeface="Arial"/>
              <a:cs typeface="Arial"/>
            </a:endParaRPr>
          </a:p>
          <a:p>
            <a:pPr marL="66118" defTabSz="806867">
              <a:spcBef>
                <a:spcPts val="675"/>
              </a:spcBef>
            </a:pPr>
            <a:r>
              <a:rPr sz="706" b="1" spc="9">
                <a:solidFill>
                  <a:srgbClr val="008A80"/>
                </a:solidFill>
                <a:latin typeface="Arial"/>
                <a:cs typeface="Arial"/>
              </a:rPr>
              <a:t>Watt: </a:t>
            </a:r>
            <a:r>
              <a:rPr sz="706" spc="9">
                <a:solidFill>
                  <a:srgbClr val="008A80"/>
                </a:solidFill>
                <a:latin typeface="Arial"/>
                <a:cs typeface="Arial"/>
              </a:rPr>
              <a:t>A </a:t>
            </a:r>
            <a:r>
              <a:rPr sz="706" spc="4">
                <a:solidFill>
                  <a:srgbClr val="008A80"/>
                </a:solidFill>
                <a:latin typeface="Arial"/>
                <a:cs typeface="Arial"/>
              </a:rPr>
              <a:t>unit defining the speed at which </a:t>
            </a:r>
            <a:r>
              <a:rPr sz="706">
                <a:solidFill>
                  <a:srgbClr val="008A80"/>
                </a:solidFill>
                <a:latin typeface="Arial"/>
                <a:cs typeface="Arial"/>
              </a:rPr>
              <a:t>electrical </a:t>
            </a:r>
            <a:r>
              <a:rPr sz="706" spc="4">
                <a:solidFill>
                  <a:srgbClr val="008A80"/>
                </a:solidFill>
                <a:latin typeface="Arial"/>
                <a:cs typeface="Arial"/>
              </a:rPr>
              <a:t>energy is </a:t>
            </a:r>
            <a:r>
              <a:rPr sz="706" spc="9">
                <a:solidFill>
                  <a:srgbClr val="008A80"/>
                </a:solidFill>
                <a:latin typeface="Arial"/>
                <a:cs typeface="Arial"/>
              </a:rPr>
              <a:t>consumed </a:t>
            </a:r>
            <a:r>
              <a:rPr sz="706" spc="4">
                <a:solidFill>
                  <a:srgbClr val="008A80"/>
                </a:solidFill>
                <a:latin typeface="Arial"/>
                <a:cs typeface="Arial"/>
              </a:rPr>
              <a:t>(energy per</a:t>
            </a:r>
            <a:r>
              <a:rPr sz="706" spc="-49">
                <a:solidFill>
                  <a:srgbClr val="008A80"/>
                </a:solidFill>
                <a:latin typeface="Arial"/>
                <a:cs typeface="Arial"/>
              </a:rPr>
              <a:t> </a:t>
            </a:r>
            <a:r>
              <a:rPr sz="706" spc="4">
                <a:solidFill>
                  <a:srgbClr val="008A80"/>
                </a:solidFill>
                <a:latin typeface="Arial"/>
                <a:cs typeface="Arial"/>
              </a:rPr>
              <a:t>second).</a:t>
            </a:r>
            <a:endParaRPr sz="706">
              <a:solidFill>
                <a:prstClr val="black"/>
              </a:solidFill>
              <a:latin typeface="Arial"/>
              <a:cs typeface="Arial"/>
            </a:endParaRPr>
          </a:p>
        </p:txBody>
      </p:sp>
      <p:sp>
        <p:nvSpPr>
          <p:cNvPr id="11" name="object 11"/>
          <p:cNvSpPr/>
          <p:nvPr/>
        </p:nvSpPr>
        <p:spPr>
          <a:xfrm>
            <a:off x="5363796" y="3934890"/>
            <a:ext cx="5007909" cy="191060"/>
          </a:xfrm>
          <a:custGeom>
            <a:avLst/>
            <a:gdLst/>
            <a:ahLst/>
            <a:cxnLst/>
            <a:rect l="l" t="t" r="r" b="b"/>
            <a:pathLst>
              <a:path w="5675630" h="216535">
                <a:moveTo>
                  <a:pt x="0" y="0"/>
                </a:moveTo>
                <a:lnTo>
                  <a:pt x="0" y="216255"/>
                </a:lnTo>
                <a:lnTo>
                  <a:pt x="5675464" y="216255"/>
                </a:lnTo>
                <a:lnTo>
                  <a:pt x="5675464" y="0"/>
                </a:lnTo>
                <a:lnTo>
                  <a:pt x="0" y="0"/>
                </a:lnTo>
                <a:close/>
              </a:path>
            </a:pathLst>
          </a:custGeom>
          <a:solidFill>
            <a:srgbClr val="EA5824"/>
          </a:solidFill>
        </p:spPr>
        <p:txBody>
          <a:bodyPr wrap="square" lIns="0" tIns="0" rIns="0" bIns="0" rtlCol="0"/>
          <a:lstStyle/>
          <a:p>
            <a:pPr defTabSz="806867"/>
            <a:endParaRPr sz="1588">
              <a:solidFill>
                <a:prstClr val="black"/>
              </a:solidFill>
              <a:latin typeface="Calibri"/>
            </a:endParaRPr>
          </a:p>
        </p:txBody>
      </p:sp>
      <p:sp>
        <p:nvSpPr>
          <p:cNvPr id="12" name="object 12"/>
          <p:cNvSpPr txBox="1"/>
          <p:nvPr/>
        </p:nvSpPr>
        <p:spPr>
          <a:xfrm>
            <a:off x="7642293" y="3953175"/>
            <a:ext cx="466165" cy="134659"/>
          </a:xfrm>
          <a:prstGeom prst="rect">
            <a:avLst/>
          </a:prstGeom>
        </p:spPr>
        <p:txBody>
          <a:bodyPr vert="horz" wrap="square" lIns="0" tIns="12326" rIns="0" bIns="0" rtlCol="0">
            <a:spAutoFit/>
          </a:bodyPr>
          <a:lstStyle/>
          <a:p>
            <a:pPr defTabSz="806867">
              <a:spcBef>
                <a:spcPts val="97"/>
              </a:spcBef>
            </a:pPr>
            <a:r>
              <a:rPr sz="794" spc="4">
                <a:solidFill>
                  <a:srgbClr val="FFFFFF"/>
                </a:solidFill>
                <a:latin typeface="Calibri Light"/>
                <a:cs typeface="Calibri Light"/>
              </a:rPr>
              <a:t>KEY</a:t>
            </a:r>
            <a:r>
              <a:rPr sz="794" spc="-71">
                <a:solidFill>
                  <a:srgbClr val="FFFFFF"/>
                </a:solidFill>
                <a:latin typeface="Calibri Light"/>
                <a:cs typeface="Calibri Light"/>
              </a:rPr>
              <a:t> </a:t>
            </a:r>
            <a:r>
              <a:rPr sz="794">
                <a:solidFill>
                  <a:srgbClr val="FFFFFF"/>
                </a:solidFill>
                <a:latin typeface="Calibri Light"/>
                <a:cs typeface="Calibri Light"/>
              </a:rPr>
              <a:t>TERMS</a:t>
            </a:r>
            <a:endParaRPr sz="794">
              <a:solidFill>
                <a:prstClr val="black"/>
              </a:solidFill>
              <a:latin typeface="Calibri Light"/>
              <a:cs typeface="Calibri Light"/>
            </a:endParaRPr>
          </a:p>
        </p:txBody>
      </p:sp>
      <p:sp>
        <p:nvSpPr>
          <p:cNvPr id="13" name="object 13"/>
          <p:cNvSpPr txBox="1">
            <a:spLocks noGrp="1"/>
          </p:cNvSpPr>
          <p:nvPr>
            <p:ph type="title"/>
          </p:nvPr>
        </p:nvSpPr>
        <p:spPr>
          <a:xfrm>
            <a:off x="1921339" y="903881"/>
            <a:ext cx="5175760" cy="458886"/>
          </a:xfrm>
          <a:prstGeom prst="rect">
            <a:avLst/>
          </a:prstGeom>
        </p:spPr>
        <p:txBody>
          <a:bodyPr vert="horz" wrap="square" lIns="0" tIns="10646" rIns="0" bIns="0" rtlCol="0">
            <a:spAutoFit/>
          </a:bodyPr>
          <a:lstStyle/>
          <a:p>
            <a:pPr marL="11206">
              <a:spcBef>
                <a:spcPts val="84"/>
              </a:spcBef>
            </a:pPr>
            <a:r>
              <a:rPr spc="-4"/>
              <a:t>EV </a:t>
            </a:r>
            <a:r>
              <a:rPr spc="-9"/>
              <a:t>Charging</a:t>
            </a:r>
            <a:r>
              <a:rPr spc="-22"/>
              <a:t> </a:t>
            </a:r>
            <a:r>
              <a:rPr spc="-9"/>
              <a:t>Guidebook</a:t>
            </a:r>
          </a:p>
        </p:txBody>
      </p:sp>
      <p:sp>
        <p:nvSpPr>
          <p:cNvPr id="14" name="object 14"/>
          <p:cNvSpPr txBox="1"/>
          <p:nvPr/>
        </p:nvSpPr>
        <p:spPr>
          <a:xfrm>
            <a:off x="1875337" y="1469262"/>
            <a:ext cx="3990975" cy="2019195"/>
          </a:xfrm>
          <a:prstGeom prst="rect">
            <a:avLst/>
          </a:prstGeom>
        </p:spPr>
        <p:txBody>
          <a:bodyPr vert="horz" wrap="square" lIns="0" tIns="10085" rIns="0" bIns="0" rtlCol="0">
            <a:spAutoFit/>
          </a:bodyPr>
          <a:lstStyle/>
          <a:p>
            <a:pPr marL="11206" defTabSz="806867">
              <a:spcBef>
                <a:spcPts val="79"/>
              </a:spcBef>
            </a:pPr>
            <a:r>
              <a:rPr sz="2338" b="1" spc="-26">
                <a:solidFill>
                  <a:srgbClr val="0063A3"/>
                </a:solidFill>
                <a:latin typeface="Arial"/>
                <a:cs typeface="Arial"/>
              </a:rPr>
              <a:t>Terminology </a:t>
            </a:r>
            <a:r>
              <a:rPr sz="2338" b="1" spc="-9">
                <a:solidFill>
                  <a:srgbClr val="0063A3"/>
                </a:solidFill>
                <a:latin typeface="Arial"/>
                <a:cs typeface="Arial"/>
              </a:rPr>
              <a:t>and</a:t>
            </a:r>
            <a:r>
              <a:rPr sz="2338" b="1" spc="-49">
                <a:solidFill>
                  <a:srgbClr val="0063A3"/>
                </a:solidFill>
                <a:latin typeface="Arial"/>
                <a:cs typeface="Arial"/>
              </a:rPr>
              <a:t> </a:t>
            </a:r>
            <a:r>
              <a:rPr sz="2338" b="1" spc="-9">
                <a:solidFill>
                  <a:srgbClr val="0063A3"/>
                </a:solidFill>
                <a:latin typeface="Arial"/>
                <a:cs typeface="Arial"/>
              </a:rPr>
              <a:t>Definitions</a:t>
            </a:r>
            <a:endParaRPr sz="2338">
              <a:solidFill>
                <a:prstClr val="black"/>
              </a:solidFill>
              <a:latin typeface="Arial"/>
              <a:cs typeface="Arial"/>
            </a:endParaRPr>
          </a:p>
          <a:p>
            <a:pPr marL="260551" marR="727301" indent="-249905" defTabSz="806867">
              <a:lnSpc>
                <a:spcPct val="101499"/>
              </a:lnSpc>
              <a:spcBef>
                <a:spcPts val="1584"/>
              </a:spcBef>
              <a:buFont typeface="Arial"/>
              <a:buChar char="•"/>
              <a:tabLst>
                <a:tab pos="260551" algn="l"/>
                <a:tab pos="261111" algn="l"/>
              </a:tabLst>
            </a:pPr>
            <a:r>
              <a:rPr sz="1721" spc="9">
                <a:solidFill>
                  <a:srgbClr val="231F20"/>
                </a:solidFill>
                <a:latin typeface="Calibri"/>
                <a:cs typeface="Calibri"/>
              </a:rPr>
              <a:t>Basic terminology and</a:t>
            </a:r>
            <a:r>
              <a:rPr sz="1721" spc="-93">
                <a:solidFill>
                  <a:srgbClr val="231F20"/>
                </a:solidFill>
                <a:latin typeface="Calibri"/>
                <a:cs typeface="Calibri"/>
              </a:rPr>
              <a:t> </a:t>
            </a:r>
            <a:r>
              <a:rPr sz="1721" spc="4">
                <a:solidFill>
                  <a:srgbClr val="231F20"/>
                </a:solidFill>
                <a:latin typeface="Calibri"/>
                <a:cs typeface="Calibri"/>
              </a:rPr>
              <a:t>definitions  </a:t>
            </a:r>
            <a:r>
              <a:rPr sz="1721">
                <a:solidFill>
                  <a:srgbClr val="231F20"/>
                </a:solidFill>
                <a:latin typeface="Calibri"/>
                <a:cs typeface="Calibri"/>
              </a:rPr>
              <a:t>related to </a:t>
            </a:r>
            <a:r>
              <a:rPr sz="1721" spc="9">
                <a:solidFill>
                  <a:srgbClr val="231F20"/>
                </a:solidFill>
                <a:latin typeface="Calibri"/>
                <a:cs typeface="Calibri"/>
              </a:rPr>
              <a:t>EVSE and</a:t>
            </a:r>
            <a:r>
              <a:rPr sz="1721" spc="-26">
                <a:solidFill>
                  <a:srgbClr val="231F20"/>
                </a:solidFill>
                <a:latin typeface="Calibri"/>
                <a:cs typeface="Calibri"/>
              </a:rPr>
              <a:t> </a:t>
            </a:r>
            <a:r>
              <a:rPr sz="1721" spc="4">
                <a:solidFill>
                  <a:srgbClr val="231F20"/>
                </a:solidFill>
                <a:latin typeface="Calibri"/>
                <a:cs typeface="Calibri"/>
              </a:rPr>
              <a:t>charging</a:t>
            </a:r>
            <a:endParaRPr sz="1721">
              <a:solidFill>
                <a:prstClr val="black"/>
              </a:solidFill>
              <a:latin typeface="Calibri"/>
              <a:cs typeface="Calibri"/>
            </a:endParaRPr>
          </a:p>
          <a:p>
            <a:pPr marL="260551" marR="1239437" indent="-249905" defTabSz="806867">
              <a:lnSpc>
                <a:spcPct val="101499"/>
              </a:lnSpc>
              <a:spcBef>
                <a:spcPts val="874"/>
              </a:spcBef>
              <a:buFont typeface="Arial"/>
              <a:buChar char="•"/>
              <a:tabLst>
                <a:tab pos="260551" algn="l"/>
                <a:tab pos="261111" algn="l"/>
              </a:tabLst>
            </a:pPr>
            <a:r>
              <a:rPr sz="1721" spc="9">
                <a:solidFill>
                  <a:srgbClr val="231F20"/>
                </a:solidFill>
                <a:latin typeface="Calibri"/>
                <a:cs typeface="Calibri"/>
              </a:rPr>
              <a:t>Overview of </a:t>
            </a:r>
            <a:r>
              <a:rPr sz="1721" spc="4">
                <a:solidFill>
                  <a:srgbClr val="231F20"/>
                </a:solidFill>
                <a:latin typeface="Calibri"/>
                <a:cs typeface="Calibri"/>
              </a:rPr>
              <a:t>electrical </a:t>
            </a:r>
            <a:r>
              <a:rPr sz="1721" spc="9">
                <a:solidFill>
                  <a:srgbClr val="231F20"/>
                </a:solidFill>
                <a:latin typeface="Calibri"/>
                <a:cs typeface="Calibri"/>
              </a:rPr>
              <a:t>grid  </a:t>
            </a:r>
            <a:r>
              <a:rPr sz="1721" spc="4">
                <a:solidFill>
                  <a:srgbClr val="231F20"/>
                </a:solidFill>
                <a:latin typeface="Calibri"/>
                <a:cs typeface="Calibri"/>
              </a:rPr>
              <a:t>structure </a:t>
            </a:r>
            <a:r>
              <a:rPr sz="1721" spc="13">
                <a:solidFill>
                  <a:srgbClr val="231F20"/>
                </a:solidFill>
                <a:latin typeface="Calibri"/>
                <a:cs typeface="Calibri"/>
              </a:rPr>
              <a:t>and </a:t>
            </a:r>
            <a:r>
              <a:rPr sz="1721" spc="9">
                <a:solidFill>
                  <a:srgbClr val="231F20"/>
                </a:solidFill>
                <a:latin typeface="Calibri"/>
                <a:cs typeface="Calibri"/>
              </a:rPr>
              <a:t>major</a:t>
            </a:r>
            <a:r>
              <a:rPr sz="1721" spc="-53">
                <a:solidFill>
                  <a:srgbClr val="231F20"/>
                </a:solidFill>
                <a:latin typeface="Calibri"/>
                <a:cs typeface="Calibri"/>
              </a:rPr>
              <a:t> </a:t>
            </a:r>
            <a:r>
              <a:rPr sz="1721">
                <a:solidFill>
                  <a:srgbClr val="231F20"/>
                </a:solidFill>
                <a:latin typeface="Calibri"/>
                <a:cs typeface="Calibri"/>
              </a:rPr>
              <a:t>market  </a:t>
            </a:r>
            <a:r>
              <a:rPr sz="1721" spc="9">
                <a:solidFill>
                  <a:srgbClr val="231F20"/>
                </a:solidFill>
                <a:latin typeface="Calibri"/>
                <a:cs typeface="Calibri"/>
              </a:rPr>
              <a:t>participants</a:t>
            </a:r>
            <a:r>
              <a:rPr sz="1721" spc="-26">
                <a:solidFill>
                  <a:srgbClr val="231F20"/>
                </a:solidFill>
                <a:latin typeface="Calibri"/>
                <a:cs typeface="Calibri"/>
              </a:rPr>
              <a:t> </a:t>
            </a:r>
            <a:r>
              <a:rPr sz="1721" spc="4">
                <a:solidFill>
                  <a:srgbClr val="231F20"/>
                </a:solidFill>
                <a:latin typeface="Calibri"/>
                <a:cs typeface="Calibri"/>
              </a:rPr>
              <a:t>(CA-focused)</a:t>
            </a:r>
            <a:endParaRPr sz="1721">
              <a:solidFill>
                <a:prstClr val="black"/>
              </a:solidFill>
              <a:latin typeface="Calibri"/>
              <a:cs typeface="Calibri"/>
            </a:endParaRPr>
          </a:p>
        </p:txBody>
      </p:sp>
      <p:sp>
        <p:nvSpPr>
          <p:cNvPr id="15" name="object 15"/>
          <p:cNvSpPr/>
          <p:nvPr/>
        </p:nvSpPr>
        <p:spPr>
          <a:xfrm>
            <a:off x="2024398" y="4199852"/>
            <a:ext cx="2569016" cy="699034"/>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6" name="object 16"/>
          <p:cNvSpPr txBox="1"/>
          <p:nvPr/>
        </p:nvSpPr>
        <p:spPr>
          <a:xfrm>
            <a:off x="3404646" y="4077887"/>
            <a:ext cx="251012" cy="136357"/>
          </a:xfrm>
          <a:prstGeom prst="rect">
            <a:avLst/>
          </a:prstGeom>
        </p:spPr>
        <p:txBody>
          <a:bodyPr vert="horz" wrap="square" lIns="0" tIns="14007" rIns="0" bIns="0" rtlCol="0">
            <a:spAutoFit/>
          </a:bodyPr>
          <a:lstStyle/>
          <a:p>
            <a:pPr marL="11206" defTabSz="806867">
              <a:spcBef>
                <a:spcPts val="110"/>
              </a:spcBef>
            </a:pPr>
            <a:r>
              <a:rPr sz="794" b="1" spc="18">
                <a:solidFill>
                  <a:srgbClr val="00A398"/>
                </a:solidFill>
                <a:latin typeface="Calibri"/>
                <a:cs typeface="Calibri"/>
              </a:rPr>
              <a:t>OHM</a:t>
            </a:r>
            <a:endParaRPr sz="794">
              <a:solidFill>
                <a:prstClr val="black"/>
              </a:solidFill>
              <a:latin typeface="Calibri"/>
              <a:cs typeface="Calibri"/>
            </a:endParaRPr>
          </a:p>
        </p:txBody>
      </p:sp>
      <p:sp>
        <p:nvSpPr>
          <p:cNvPr id="17" name="object 17"/>
          <p:cNvSpPr txBox="1"/>
          <p:nvPr/>
        </p:nvSpPr>
        <p:spPr>
          <a:xfrm>
            <a:off x="3404646" y="4817813"/>
            <a:ext cx="251012" cy="136357"/>
          </a:xfrm>
          <a:prstGeom prst="rect">
            <a:avLst/>
          </a:prstGeom>
        </p:spPr>
        <p:txBody>
          <a:bodyPr vert="horz" wrap="square" lIns="0" tIns="14007" rIns="0" bIns="0" rtlCol="0">
            <a:spAutoFit/>
          </a:bodyPr>
          <a:lstStyle/>
          <a:p>
            <a:pPr marL="11206" defTabSz="806867">
              <a:spcBef>
                <a:spcPts val="110"/>
              </a:spcBef>
            </a:pPr>
            <a:r>
              <a:rPr sz="794" b="1" spc="18">
                <a:solidFill>
                  <a:srgbClr val="00A398"/>
                </a:solidFill>
                <a:latin typeface="Calibri"/>
                <a:cs typeface="Calibri"/>
              </a:rPr>
              <a:t>OHM</a:t>
            </a:r>
            <a:endParaRPr sz="794">
              <a:solidFill>
                <a:prstClr val="black"/>
              </a:solidFill>
              <a:latin typeface="Calibri"/>
              <a:cs typeface="Calibri"/>
            </a:endParaRPr>
          </a:p>
        </p:txBody>
      </p:sp>
      <p:sp>
        <p:nvSpPr>
          <p:cNvPr id="18" name="object 18"/>
          <p:cNvSpPr txBox="1"/>
          <p:nvPr/>
        </p:nvSpPr>
        <p:spPr>
          <a:xfrm>
            <a:off x="3416189" y="4447063"/>
            <a:ext cx="241487" cy="141392"/>
          </a:xfrm>
          <a:prstGeom prst="rect">
            <a:avLst/>
          </a:prstGeom>
        </p:spPr>
        <p:txBody>
          <a:bodyPr vert="horz" wrap="square" lIns="0" tIns="12326" rIns="0" bIns="0" rtlCol="0">
            <a:spAutoFit/>
          </a:bodyPr>
          <a:lstStyle/>
          <a:p>
            <a:pPr marL="11206" defTabSz="806867">
              <a:spcBef>
                <a:spcPts val="97"/>
              </a:spcBef>
            </a:pPr>
            <a:r>
              <a:rPr sz="838" b="1" spc="9">
                <a:solidFill>
                  <a:srgbClr val="F38E20"/>
                </a:solidFill>
                <a:latin typeface="Calibri"/>
                <a:cs typeface="Calibri"/>
              </a:rPr>
              <a:t>AMP</a:t>
            </a:r>
            <a:endParaRPr sz="838">
              <a:solidFill>
                <a:prstClr val="black"/>
              </a:solidFill>
              <a:latin typeface="Calibri"/>
              <a:cs typeface="Calibri"/>
            </a:endParaRPr>
          </a:p>
        </p:txBody>
      </p:sp>
      <p:sp>
        <p:nvSpPr>
          <p:cNvPr id="19" name="object 19"/>
          <p:cNvSpPr txBox="1"/>
          <p:nvPr/>
        </p:nvSpPr>
        <p:spPr>
          <a:xfrm>
            <a:off x="2178927" y="4395418"/>
            <a:ext cx="225798" cy="155680"/>
          </a:xfrm>
          <a:prstGeom prst="rect">
            <a:avLst/>
          </a:prstGeom>
        </p:spPr>
        <p:txBody>
          <a:bodyPr vert="horz" wrap="square" lIns="0" tIns="12886" rIns="0" bIns="0" rtlCol="0">
            <a:spAutoFit/>
          </a:bodyPr>
          <a:lstStyle/>
          <a:p>
            <a:pPr marL="11206" defTabSz="806867">
              <a:spcBef>
                <a:spcPts val="101"/>
              </a:spcBef>
            </a:pPr>
            <a:r>
              <a:rPr sz="927" b="1" spc="-31">
                <a:solidFill>
                  <a:srgbClr val="EB4E24"/>
                </a:solidFill>
                <a:latin typeface="Calibri"/>
                <a:cs typeface="Calibri"/>
              </a:rPr>
              <a:t>V</a:t>
            </a:r>
            <a:r>
              <a:rPr sz="927" b="1" spc="9">
                <a:solidFill>
                  <a:srgbClr val="EB4E24"/>
                </a:solidFill>
                <a:latin typeface="Calibri"/>
                <a:cs typeface="Calibri"/>
              </a:rPr>
              <a:t>ol</a:t>
            </a:r>
            <a:r>
              <a:rPr sz="927" b="1" spc="4">
                <a:solidFill>
                  <a:srgbClr val="EB4E24"/>
                </a:solidFill>
                <a:latin typeface="Calibri"/>
                <a:cs typeface="Calibri"/>
              </a:rPr>
              <a:t>t</a:t>
            </a:r>
            <a:endParaRPr sz="927">
              <a:solidFill>
                <a:prstClr val="black"/>
              </a:solidFill>
              <a:latin typeface="Calibri"/>
              <a:cs typeface="Calibri"/>
            </a:endParaRPr>
          </a:p>
        </p:txBody>
      </p:sp>
      <p:sp>
        <p:nvSpPr>
          <p:cNvPr id="20" name="object 20"/>
          <p:cNvSpPr txBox="1"/>
          <p:nvPr/>
        </p:nvSpPr>
        <p:spPr>
          <a:xfrm>
            <a:off x="9944143" y="5644996"/>
            <a:ext cx="372596"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6">
                <a:solidFill>
                  <a:srgbClr val="FFFFFF"/>
                </a:solidFill>
                <a:latin typeface="Arial"/>
                <a:cs typeface="Arial"/>
              </a:rPr>
              <a:t> </a:t>
            </a:r>
            <a:r>
              <a:rPr sz="838" spc="18">
                <a:solidFill>
                  <a:srgbClr val="FFFFFF"/>
                </a:solidFill>
                <a:latin typeface="Arial"/>
                <a:cs typeface="Arial"/>
              </a:rPr>
              <a:t>6</a:t>
            </a:r>
            <a:endParaRPr sz="838">
              <a:solidFill>
                <a:prstClr val="black"/>
              </a:solidFill>
              <a:latin typeface="Arial"/>
              <a:cs typeface="Arial"/>
            </a:endParaRPr>
          </a:p>
        </p:txBody>
      </p:sp>
      <p:sp>
        <p:nvSpPr>
          <p:cNvPr id="21" name="object 2">
            <a:extLst>
              <a:ext uri="{FF2B5EF4-FFF2-40B4-BE49-F238E27FC236}">
                <a16:creationId xmlns:a16="http://schemas.microsoft.com/office/drawing/2014/main" id="{69305080-C1EB-5E10-BE85-F57E1472E2BC}"/>
              </a:ext>
            </a:extLst>
          </p:cNvPr>
          <p:cNvSpPr/>
          <p:nvPr/>
        </p:nvSpPr>
        <p:spPr>
          <a:xfrm>
            <a:off x="1658471" y="5642227"/>
            <a:ext cx="8874723" cy="432660"/>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21339" y="903881"/>
            <a:ext cx="5175760" cy="458886"/>
          </a:xfrm>
          <a:prstGeom prst="rect">
            <a:avLst/>
          </a:prstGeom>
        </p:spPr>
        <p:txBody>
          <a:bodyPr vert="horz" wrap="square" lIns="0" tIns="10646" rIns="0" bIns="0" rtlCol="0">
            <a:spAutoFit/>
          </a:bodyPr>
          <a:lstStyle/>
          <a:p>
            <a:pPr marL="11206">
              <a:spcBef>
                <a:spcPts val="84"/>
              </a:spcBef>
            </a:pPr>
            <a:r>
              <a:rPr spc="-4"/>
              <a:t>EV </a:t>
            </a:r>
            <a:r>
              <a:rPr spc="-9"/>
              <a:t>Charging</a:t>
            </a:r>
            <a:r>
              <a:rPr spc="-22"/>
              <a:t> </a:t>
            </a:r>
            <a:r>
              <a:rPr spc="-9"/>
              <a:t>Guidebook</a:t>
            </a:r>
          </a:p>
        </p:txBody>
      </p:sp>
      <p:sp>
        <p:nvSpPr>
          <p:cNvPr id="4" name="object 4"/>
          <p:cNvSpPr txBox="1"/>
          <p:nvPr/>
        </p:nvSpPr>
        <p:spPr>
          <a:xfrm>
            <a:off x="1875336" y="1469262"/>
            <a:ext cx="4341159" cy="2019195"/>
          </a:xfrm>
          <a:prstGeom prst="rect">
            <a:avLst/>
          </a:prstGeom>
        </p:spPr>
        <p:txBody>
          <a:bodyPr vert="horz" wrap="square" lIns="0" tIns="10085" rIns="0" bIns="0" rtlCol="0">
            <a:spAutoFit/>
          </a:bodyPr>
          <a:lstStyle/>
          <a:p>
            <a:pPr marL="11206" defTabSz="806867">
              <a:spcBef>
                <a:spcPts val="79"/>
              </a:spcBef>
            </a:pPr>
            <a:r>
              <a:rPr sz="2338" b="1" spc="-9">
                <a:solidFill>
                  <a:srgbClr val="0063A3"/>
                </a:solidFill>
                <a:latin typeface="Arial"/>
                <a:cs typeface="Arial"/>
              </a:rPr>
              <a:t>Estimating EV Charging</a:t>
            </a:r>
            <a:r>
              <a:rPr sz="2338" b="1" spc="-88">
                <a:solidFill>
                  <a:srgbClr val="0063A3"/>
                </a:solidFill>
                <a:latin typeface="Arial"/>
                <a:cs typeface="Arial"/>
              </a:rPr>
              <a:t> </a:t>
            </a:r>
            <a:r>
              <a:rPr sz="2338" b="1" spc="-9">
                <a:solidFill>
                  <a:srgbClr val="0063A3"/>
                </a:solidFill>
                <a:latin typeface="Arial"/>
                <a:cs typeface="Arial"/>
              </a:rPr>
              <a:t>Loads</a:t>
            </a:r>
            <a:endParaRPr sz="2338">
              <a:solidFill>
                <a:prstClr val="black"/>
              </a:solidFill>
              <a:latin typeface="Arial"/>
              <a:cs typeface="Arial"/>
            </a:endParaRPr>
          </a:p>
          <a:p>
            <a:pPr marL="260551" marR="1133535" indent="-249905" defTabSz="806867">
              <a:lnSpc>
                <a:spcPct val="101499"/>
              </a:lnSpc>
              <a:spcBef>
                <a:spcPts val="1584"/>
              </a:spcBef>
              <a:buFont typeface="Arial"/>
              <a:buChar char="•"/>
              <a:tabLst>
                <a:tab pos="260551" algn="l"/>
                <a:tab pos="261111" algn="l"/>
              </a:tabLst>
            </a:pPr>
            <a:r>
              <a:rPr sz="1721" spc="4">
                <a:solidFill>
                  <a:srgbClr val="231F20"/>
                </a:solidFill>
                <a:latin typeface="Calibri"/>
                <a:cs typeface="Calibri"/>
              </a:rPr>
              <a:t>Process </a:t>
            </a:r>
            <a:r>
              <a:rPr sz="1721" spc="-4">
                <a:solidFill>
                  <a:srgbClr val="231F20"/>
                </a:solidFill>
                <a:latin typeface="Calibri"/>
                <a:cs typeface="Calibri"/>
              </a:rPr>
              <a:t>for </a:t>
            </a:r>
            <a:r>
              <a:rPr sz="1721" spc="4">
                <a:solidFill>
                  <a:srgbClr val="231F20"/>
                </a:solidFill>
                <a:latin typeface="Calibri"/>
                <a:cs typeface="Calibri"/>
              </a:rPr>
              <a:t>estimating </a:t>
            </a:r>
            <a:r>
              <a:rPr sz="1721" spc="9">
                <a:solidFill>
                  <a:srgbClr val="231F20"/>
                </a:solidFill>
                <a:latin typeface="Calibri"/>
                <a:cs typeface="Calibri"/>
              </a:rPr>
              <a:t>EV </a:t>
            </a:r>
            <a:r>
              <a:rPr sz="1721" spc="4">
                <a:solidFill>
                  <a:srgbClr val="231F20"/>
                </a:solidFill>
                <a:latin typeface="Calibri"/>
                <a:cs typeface="Calibri"/>
              </a:rPr>
              <a:t>energy  </a:t>
            </a:r>
            <a:r>
              <a:rPr sz="1721" spc="9">
                <a:solidFill>
                  <a:srgbClr val="231F20"/>
                </a:solidFill>
                <a:latin typeface="Calibri"/>
                <a:cs typeface="Calibri"/>
              </a:rPr>
              <a:t>use based on </a:t>
            </a:r>
            <a:r>
              <a:rPr sz="1721" spc="4">
                <a:solidFill>
                  <a:srgbClr val="231F20"/>
                </a:solidFill>
                <a:latin typeface="Calibri"/>
                <a:cs typeface="Calibri"/>
              </a:rPr>
              <a:t>vehicle </a:t>
            </a:r>
            <a:r>
              <a:rPr sz="1721" spc="9">
                <a:solidFill>
                  <a:srgbClr val="231F20"/>
                </a:solidFill>
                <a:latin typeface="Calibri"/>
                <a:cs typeface="Calibri"/>
              </a:rPr>
              <a:t>type </a:t>
            </a:r>
            <a:r>
              <a:rPr sz="1721" spc="13">
                <a:solidFill>
                  <a:srgbClr val="231F20"/>
                </a:solidFill>
                <a:latin typeface="Calibri"/>
                <a:cs typeface="Calibri"/>
              </a:rPr>
              <a:t>and  </a:t>
            </a:r>
            <a:r>
              <a:rPr sz="1721" spc="4">
                <a:solidFill>
                  <a:srgbClr val="231F20"/>
                </a:solidFill>
                <a:latin typeface="Calibri"/>
                <a:cs typeface="Calibri"/>
              </a:rPr>
              <a:t>“fuel”</a:t>
            </a:r>
            <a:r>
              <a:rPr sz="1721" spc="-13">
                <a:solidFill>
                  <a:srgbClr val="231F20"/>
                </a:solidFill>
                <a:latin typeface="Calibri"/>
                <a:cs typeface="Calibri"/>
              </a:rPr>
              <a:t> </a:t>
            </a:r>
            <a:r>
              <a:rPr sz="1721" spc="-4">
                <a:solidFill>
                  <a:srgbClr val="231F20"/>
                </a:solidFill>
                <a:latin typeface="Calibri"/>
                <a:cs typeface="Calibri"/>
              </a:rPr>
              <a:t>efficiency.</a:t>
            </a:r>
            <a:endParaRPr sz="1721">
              <a:solidFill>
                <a:prstClr val="black"/>
              </a:solidFill>
              <a:latin typeface="Calibri"/>
              <a:cs typeface="Calibri"/>
            </a:endParaRPr>
          </a:p>
          <a:p>
            <a:pPr marL="260551" marR="1434990" indent="-249905" defTabSz="806867">
              <a:lnSpc>
                <a:spcPct val="101499"/>
              </a:lnSpc>
              <a:spcBef>
                <a:spcPts val="874"/>
              </a:spcBef>
              <a:buFont typeface="Arial"/>
              <a:buChar char="•"/>
              <a:tabLst>
                <a:tab pos="260551" algn="l"/>
                <a:tab pos="261111" algn="l"/>
              </a:tabLst>
            </a:pPr>
            <a:r>
              <a:rPr sz="1721" spc="-9">
                <a:solidFill>
                  <a:srgbClr val="231F20"/>
                </a:solidFill>
                <a:latin typeface="Calibri"/>
                <a:cs typeface="Calibri"/>
              </a:rPr>
              <a:t>Worked </a:t>
            </a:r>
            <a:r>
              <a:rPr sz="1721" spc="4">
                <a:solidFill>
                  <a:srgbClr val="231F20"/>
                </a:solidFill>
                <a:latin typeface="Calibri"/>
                <a:cs typeface="Calibri"/>
              </a:rPr>
              <a:t>examples translating  energy </a:t>
            </a:r>
            <a:r>
              <a:rPr sz="1721" spc="9">
                <a:solidFill>
                  <a:srgbClr val="231F20"/>
                </a:solidFill>
                <a:latin typeface="Calibri"/>
                <a:cs typeface="Calibri"/>
              </a:rPr>
              <a:t>use </a:t>
            </a:r>
            <a:r>
              <a:rPr sz="1721">
                <a:solidFill>
                  <a:srgbClr val="231F20"/>
                </a:solidFill>
                <a:latin typeface="Calibri"/>
                <a:cs typeface="Calibri"/>
              </a:rPr>
              <a:t>to </a:t>
            </a:r>
            <a:r>
              <a:rPr sz="1721" spc="4">
                <a:solidFill>
                  <a:srgbClr val="231F20"/>
                </a:solidFill>
                <a:latin typeface="Calibri"/>
                <a:cs typeface="Calibri"/>
              </a:rPr>
              <a:t>power</a:t>
            </a:r>
            <a:r>
              <a:rPr sz="1721" spc="-53">
                <a:solidFill>
                  <a:srgbClr val="231F20"/>
                </a:solidFill>
                <a:latin typeface="Calibri"/>
                <a:cs typeface="Calibri"/>
              </a:rPr>
              <a:t> </a:t>
            </a:r>
            <a:r>
              <a:rPr sz="1721" spc="13">
                <a:solidFill>
                  <a:srgbClr val="231F20"/>
                </a:solidFill>
                <a:latin typeface="Calibri"/>
                <a:cs typeface="Calibri"/>
              </a:rPr>
              <a:t>demand</a:t>
            </a:r>
            <a:endParaRPr sz="1721">
              <a:solidFill>
                <a:prstClr val="black"/>
              </a:solidFill>
              <a:latin typeface="Calibri"/>
              <a:cs typeface="Calibri"/>
            </a:endParaRPr>
          </a:p>
        </p:txBody>
      </p:sp>
      <p:sp>
        <p:nvSpPr>
          <p:cNvPr id="5" name="object 5"/>
          <p:cNvSpPr/>
          <p:nvPr/>
        </p:nvSpPr>
        <p:spPr>
          <a:xfrm>
            <a:off x="5483867" y="1933216"/>
            <a:ext cx="4929468" cy="2578474"/>
          </a:xfrm>
          <a:custGeom>
            <a:avLst/>
            <a:gdLst/>
            <a:ahLst/>
            <a:cxnLst/>
            <a:rect l="l" t="t" r="r" b="b"/>
            <a:pathLst>
              <a:path w="5586730" h="2922270">
                <a:moveTo>
                  <a:pt x="5586298" y="2810408"/>
                </a:moveTo>
                <a:lnTo>
                  <a:pt x="5586298" y="111823"/>
                </a:lnTo>
                <a:lnTo>
                  <a:pt x="5577483" y="68371"/>
                </a:lnTo>
                <a:lnTo>
                  <a:pt x="5553468" y="32818"/>
                </a:lnTo>
                <a:lnTo>
                  <a:pt x="5517900" y="8812"/>
                </a:lnTo>
                <a:lnTo>
                  <a:pt x="5474423" y="0"/>
                </a:lnTo>
                <a:lnTo>
                  <a:pt x="111861" y="0"/>
                </a:lnTo>
                <a:lnTo>
                  <a:pt x="68424" y="8812"/>
                </a:lnTo>
                <a:lnTo>
                  <a:pt x="32856" y="32818"/>
                </a:lnTo>
                <a:lnTo>
                  <a:pt x="8825" y="68371"/>
                </a:lnTo>
                <a:lnTo>
                  <a:pt x="0" y="111823"/>
                </a:lnTo>
                <a:lnTo>
                  <a:pt x="0" y="2810408"/>
                </a:lnTo>
                <a:lnTo>
                  <a:pt x="8825" y="2853823"/>
                </a:lnTo>
                <a:lnTo>
                  <a:pt x="32856" y="2889380"/>
                </a:lnTo>
                <a:lnTo>
                  <a:pt x="68424" y="2913406"/>
                </a:lnTo>
                <a:lnTo>
                  <a:pt x="111861" y="2922231"/>
                </a:lnTo>
                <a:lnTo>
                  <a:pt x="5474423" y="2922231"/>
                </a:lnTo>
                <a:lnTo>
                  <a:pt x="5517900" y="2913406"/>
                </a:lnTo>
                <a:lnTo>
                  <a:pt x="5553468" y="2889380"/>
                </a:lnTo>
                <a:lnTo>
                  <a:pt x="5577483" y="2853823"/>
                </a:lnTo>
                <a:lnTo>
                  <a:pt x="5586298" y="2810408"/>
                </a:lnTo>
                <a:close/>
              </a:path>
            </a:pathLst>
          </a:custGeom>
          <a:solidFill>
            <a:srgbClr val="FFFFFF"/>
          </a:solid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5478589" y="1928498"/>
            <a:ext cx="4939664" cy="324029"/>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5478589" y="1930392"/>
            <a:ext cx="4939664" cy="2585880"/>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5482994" y="2249771"/>
            <a:ext cx="4932728" cy="2264529"/>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5483217" y="1933126"/>
            <a:ext cx="4930408" cy="2578529"/>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5483867" y="1933205"/>
            <a:ext cx="4929086" cy="1560911"/>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1845933" y="3734091"/>
            <a:ext cx="3505659" cy="1456618"/>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2" name="object 12"/>
          <p:cNvSpPr txBox="1"/>
          <p:nvPr/>
        </p:nvSpPr>
        <p:spPr>
          <a:xfrm>
            <a:off x="9944143" y="5644996"/>
            <a:ext cx="372596"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6">
                <a:solidFill>
                  <a:srgbClr val="FFFFFF"/>
                </a:solidFill>
                <a:latin typeface="Arial"/>
                <a:cs typeface="Arial"/>
              </a:rPr>
              <a:t> </a:t>
            </a:r>
            <a:r>
              <a:rPr sz="838" spc="18">
                <a:solidFill>
                  <a:srgbClr val="FFFFFF"/>
                </a:solidFill>
                <a:latin typeface="Arial"/>
                <a:cs typeface="Arial"/>
              </a:rPr>
              <a:t>7</a:t>
            </a:r>
            <a:endParaRPr sz="838">
              <a:solidFill>
                <a:prstClr val="black"/>
              </a:solidFill>
              <a:latin typeface="Arial"/>
              <a:cs typeface="Arial"/>
            </a:endParaRPr>
          </a:p>
        </p:txBody>
      </p:sp>
      <p:sp>
        <p:nvSpPr>
          <p:cNvPr id="13" name="object 2">
            <a:extLst>
              <a:ext uri="{FF2B5EF4-FFF2-40B4-BE49-F238E27FC236}">
                <a16:creationId xmlns:a16="http://schemas.microsoft.com/office/drawing/2014/main" id="{F3E96B59-2CB1-F10A-BEF8-CE78D648A67C}"/>
              </a:ext>
            </a:extLst>
          </p:cNvPr>
          <p:cNvSpPr/>
          <p:nvPr/>
        </p:nvSpPr>
        <p:spPr>
          <a:xfrm>
            <a:off x="1658806" y="5492461"/>
            <a:ext cx="8874723" cy="432660"/>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Zoom Protocols</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6</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spTree>
    <p:extLst>
      <p:ext uri="{BB962C8B-B14F-4D97-AF65-F5344CB8AC3E}">
        <p14:creationId xmlns:p14="http://schemas.microsoft.com/office/powerpoint/2010/main" val="41701459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21339" y="903881"/>
            <a:ext cx="5175760" cy="458886"/>
          </a:xfrm>
          <a:prstGeom prst="rect">
            <a:avLst/>
          </a:prstGeom>
        </p:spPr>
        <p:txBody>
          <a:bodyPr vert="horz" wrap="square" lIns="0" tIns="10646" rIns="0" bIns="0" rtlCol="0">
            <a:spAutoFit/>
          </a:bodyPr>
          <a:lstStyle/>
          <a:p>
            <a:pPr marL="11206">
              <a:spcBef>
                <a:spcPts val="84"/>
              </a:spcBef>
            </a:pPr>
            <a:r>
              <a:rPr spc="-4"/>
              <a:t>EV </a:t>
            </a:r>
            <a:r>
              <a:rPr spc="-9"/>
              <a:t>Charging</a:t>
            </a:r>
            <a:r>
              <a:rPr spc="-22"/>
              <a:t> </a:t>
            </a:r>
            <a:r>
              <a:rPr spc="-9"/>
              <a:t>Guidebook</a:t>
            </a:r>
          </a:p>
        </p:txBody>
      </p:sp>
      <p:sp>
        <p:nvSpPr>
          <p:cNvPr id="4" name="object 4"/>
          <p:cNvSpPr txBox="1"/>
          <p:nvPr/>
        </p:nvSpPr>
        <p:spPr>
          <a:xfrm>
            <a:off x="1875337" y="1469262"/>
            <a:ext cx="4179234" cy="2140575"/>
          </a:xfrm>
          <a:prstGeom prst="rect">
            <a:avLst/>
          </a:prstGeom>
        </p:spPr>
        <p:txBody>
          <a:bodyPr vert="horz" wrap="square" lIns="0" tIns="10085" rIns="0" bIns="0" rtlCol="0">
            <a:spAutoFit/>
          </a:bodyPr>
          <a:lstStyle/>
          <a:p>
            <a:pPr marL="11206" defTabSz="806867">
              <a:spcBef>
                <a:spcPts val="79"/>
              </a:spcBef>
            </a:pPr>
            <a:r>
              <a:rPr sz="2338" b="1" spc="-9">
                <a:solidFill>
                  <a:srgbClr val="0063A3"/>
                </a:solidFill>
                <a:latin typeface="Arial"/>
                <a:cs typeface="Arial"/>
              </a:rPr>
              <a:t>Understanding EVSE</a:t>
            </a:r>
            <a:r>
              <a:rPr sz="2338" b="1" spc="-75">
                <a:solidFill>
                  <a:srgbClr val="0063A3"/>
                </a:solidFill>
                <a:latin typeface="Arial"/>
                <a:cs typeface="Arial"/>
              </a:rPr>
              <a:t> </a:t>
            </a:r>
            <a:r>
              <a:rPr sz="2338" b="1" spc="-9">
                <a:solidFill>
                  <a:srgbClr val="0063A3"/>
                </a:solidFill>
                <a:latin typeface="Arial"/>
                <a:cs typeface="Arial"/>
              </a:rPr>
              <a:t>Options</a:t>
            </a:r>
            <a:endParaRPr sz="2338">
              <a:solidFill>
                <a:prstClr val="black"/>
              </a:solidFill>
              <a:latin typeface="Arial"/>
              <a:cs typeface="Arial"/>
            </a:endParaRPr>
          </a:p>
          <a:p>
            <a:pPr marL="260551" marR="939663" indent="-249905" defTabSz="806867">
              <a:lnSpc>
                <a:spcPct val="101499"/>
              </a:lnSpc>
              <a:spcBef>
                <a:spcPts val="1584"/>
              </a:spcBef>
              <a:buFont typeface="Arial"/>
              <a:buChar char="•"/>
              <a:tabLst>
                <a:tab pos="260551" algn="l"/>
                <a:tab pos="261111" algn="l"/>
              </a:tabLst>
            </a:pPr>
            <a:r>
              <a:rPr sz="1721" spc="9">
                <a:solidFill>
                  <a:srgbClr val="231F20"/>
                </a:solidFill>
                <a:latin typeface="Calibri"/>
                <a:cs typeface="Calibri"/>
              </a:rPr>
              <a:t>Overview of EVSE </a:t>
            </a:r>
            <a:r>
              <a:rPr sz="1721">
                <a:solidFill>
                  <a:srgbClr val="231F20"/>
                </a:solidFill>
                <a:latin typeface="Calibri"/>
                <a:cs typeface="Calibri"/>
              </a:rPr>
              <a:t>interface </a:t>
            </a:r>
            <a:r>
              <a:rPr sz="1721" spc="9">
                <a:solidFill>
                  <a:srgbClr val="231F20"/>
                </a:solidFill>
                <a:latin typeface="Calibri"/>
                <a:cs typeface="Calibri"/>
              </a:rPr>
              <a:t>types  </a:t>
            </a:r>
            <a:r>
              <a:rPr sz="1721" spc="13">
                <a:solidFill>
                  <a:srgbClr val="231F20"/>
                </a:solidFill>
                <a:latin typeface="Calibri"/>
                <a:cs typeface="Calibri"/>
              </a:rPr>
              <a:t>and</a:t>
            </a:r>
            <a:r>
              <a:rPr sz="1721">
                <a:solidFill>
                  <a:srgbClr val="231F20"/>
                </a:solidFill>
                <a:latin typeface="Calibri"/>
                <a:cs typeface="Calibri"/>
              </a:rPr>
              <a:t> </a:t>
            </a:r>
            <a:r>
              <a:rPr sz="1721" spc="9">
                <a:solidFill>
                  <a:srgbClr val="231F20"/>
                </a:solidFill>
                <a:latin typeface="Calibri"/>
                <a:cs typeface="Calibri"/>
              </a:rPr>
              <a:t>capabilities</a:t>
            </a:r>
            <a:endParaRPr sz="1721">
              <a:solidFill>
                <a:prstClr val="black"/>
              </a:solidFill>
              <a:latin typeface="Calibri"/>
              <a:cs typeface="Calibri"/>
            </a:endParaRPr>
          </a:p>
          <a:p>
            <a:pPr marL="260551" marR="955913" indent="-249905" defTabSz="806867">
              <a:lnSpc>
                <a:spcPct val="101499"/>
              </a:lnSpc>
              <a:spcBef>
                <a:spcPts val="874"/>
              </a:spcBef>
              <a:buFont typeface="Arial"/>
              <a:buChar char="•"/>
              <a:tabLst>
                <a:tab pos="260551" algn="l"/>
                <a:tab pos="261111" algn="l"/>
              </a:tabLst>
            </a:pPr>
            <a:r>
              <a:rPr sz="1721" spc="-9">
                <a:solidFill>
                  <a:srgbClr val="231F20"/>
                </a:solidFill>
                <a:latin typeface="Calibri"/>
                <a:cs typeface="Calibri"/>
              </a:rPr>
              <a:t>Worked </a:t>
            </a:r>
            <a:r>
              <a:rPr sz="1721" spc="4">
                <a:solidFill>
                  <a:srgbClr val="231F20"/>
                </a:solidFill>
                <a:latin typeface="Calibri"/>
                <a:cs typeface="Calibri"/>
              </a:rPr>
              <a:t>examples translating  load </a:t>
            </a:r>
            <a:r>
              <a:rPr sz="1721">
                <a:solidFill>
                  <a:srgbClr val="231F20"/>
                </a:solidFill>
                <a:latin typeface="Calibri"/>
                <a:cs typeface="Calibri"/>
              </a:rPr>
              <a:t>profiles </a:t>
            </a:r>
            <a:r>
              <a:rPr sz="1721" spc="-4">
                <a:solidFill>
                  <a:srgbClr val="231F20"/>
                </a:solidFill>
                <a:latin typeface="Calibri"/>
                <a:cs typeface="Calibri"/>
              </a:rPr>
              <a:t>into </a:t>
            </a:r>
            <a:r>
              <a:rPr sz="1721" spc="4">
                <a:solidFill>
                  <a:srgbClr val="231F20"/>
                </a:solidFill>
                <a:latin typeface="Calibri"/>
                <a:cs typeface="Calibri"/>
              </a:rPr>
              <a:t>EVSE</a:t>
            </a:r>
            <a:r>
              <a:rPr sz="1721" spc="-9">
                <a:solidFill>
                  <a:srgbClr val="231F20"/>
                </a:solidFill>
                <a:latin typeface="Calibri"/>
                <a:cs typeface="Calibri"/>
              </a:rPr>
              <a:t> </a:t>
            </a:r>
            <a:r>
              <a:rPr sz="1721" spc="4">
                <a:solidFill>
                  <a:srgbClr val="231F20"/>
                </a:solidFill>
                <a:latin typeface="Calibri"/>
                <a:cs typeface="Calibri"/>
              </a:rPr>
              <a:t>selections</a:t>
            </a:r>
            <a:endParaRPr sz="1721">
              <a:solidFill>
                <a:prstClr val="black"/>
              </a:solidFill>
              <a:latin typeface="Calibri"/>
              <a:cs typeface="Calibri"/>
            </a:endParaRPr>
          </a:p>
          <a:p>
            <a:pPr marL="260551" indent="-249905" defTabSz="806867">
              <a:spcBef>
                <a:spcPts val="909"/>
              </a:spcBef>
              <a:buFont typeface="Arial"/>
              <a:buChar char="•"/>
              <a:tabLst>
                <a:tab pos="260551" algn="l"/>
                <a:tab pos="261111" algn="l"/>
              </a:tabLst>
            </a:pPr>
            <a:r>
              <a:rPr sz="1721" spc="4">
                <a:solidFill>
                  <a:srgbClr val="231F20"/>
                </a:solidFill>
                <a:latin typeface="Calibri"/>
                <a:cs typeface="Calibri"/>
              </a:rPr>
              <a:t>Example </a:t>
            </a:r>
            <a:r>
              <a:rPr sz="1721" spc="9">
                <a:solidFill>
                  <a:srgbClr val="231F20"/>
                </a:solidFill>
                <a:latin typeface="Calibri"/>
                <a:cs typeface="Calibri"/>
              </a:rPr>
              <a:t>equipment</a:t>
            </a:r>
            <a:r>
              <a:rPr sz="1721" spc="-18">
                <a:solidFill>
                  <a:srgbClr val="231F20"/>
                </a:solidFill>
                <a:latin typeface="Calibri"/>
                <a:cs typeface="Calibri"/>
              </a:rPr>
              <a:t> </a:t>
            </a:r>
            <a:r>
              <a:rPr sz="1721">
                <a:solidFill>
                  <a:srgbClr val="231F20"/>
                </a:solidFill>
                <a:latin typeface="Calibri"/>
                <a:cs typeface="Calibri"/>
              </a:rPr>
              <a:t>costs</a:t>
            </a:r>
            <a:endParaRPr sz="1721">
              <a:solidFill>
                <a:prstClr val="black"/>
              </a:solidFill>
              <a:latin typeface="Calibri"/>
              <a:cs typeface="Calibri"/>
            </a:endParaRPr>
          </a:p>
        </p:txBody>
      </p:sp>
      <p:sp>
        <p:nvSpPr>
          <p:cNvPr id="5" name="object 5"/>
          <p:cNvSpPr/>
          <p:nvPr/>
        </p:nvSpPr>
        <p:spPr>
          <a:xfrm>
            <a:off x="6979068" y="1099296"/>
            <a:ext cx="2192845" cy="2329703"/>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9167476" y="1099296"/>
            <a:ext cx="1251786" cy="3993787"/>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6979068" y="3424573"/>
            <a:ext cx="2192845" cy="1996888"/>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9167476" y="5088647"/>
            <a:ext cx="1251786" cy="332814"/>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graphicFrame>
        <p:nvGraphicFramePr>
          <p:cNvPr id="9" name="object 9"/>
          <p:cNvGraphicFramePr>
            <a:graphicFrameLocks noGrp="1"/>
          </p:cNvGraphicFramePr>
          <p:nvPr/>
        </p:nvGraphicFramePr>
        <p:xfrm>
          <a:off x="1989268" y="3840311"/>
          <a:ext cx="4284568" cy="1369913"/>
        </p:xfrm>
        <a:graphic>
          <a:graphicData uri="http://schemas.openxmlformats.org/drawingml/2006/table">
            <a:tbl>
              <a:tblPr firstRow="1" bandRow="1">
                <a:tableStyleId>{2D5ABB26-0587-4C30-8999-92F81FD0307C}</a:tableStyleId>
              </a:tblPr>
              <a:tblGrid>
                <a:gridCol w="912719">
                  <a:extLst>
                    <a:ext uri="{9D8B030D-6E8A-4147-A177-3AD203B41FA5}">
                      <a16:colId xmlns:a16="http://schemas.microsoft.com/office/drawing/2014/main" val="20000"/>
                    </a:ext>
                  </a:extLst>
                </a:gridCol>
                <a:gridCol w="1206313">
                  <a:extLst>
                    <a:ext uri="{9D8B030D-6E8A-4147-A177-3AD203B41FA5}">
                      <a16:colId xmlns:a16="http://schemas.microsoft.com/office/drawing/2014/main" val="20001"/>
                    </a:ext>
                  </a:extLst>
                </a:gridCol>
                <a:gridCol w="1039906">
                  <a:extLst>
                    <a:ext uri="{9D8B030D-6E8A-4147-A177-3AD203B41FA5}">
                      <a16:colId xmlns:a16="http://schemas.microsoft.com/office/drawing/2014/main" val="20002"/>
                    </a:ext>
                  </a:extLst>
                </a:gridCol>
                <a:gridCol w="1125630">
                  <a:extLst>
                    <a:ext uri="{9D8B030D-6E8A-4147-A177-3AD203B41FA5}">
                      <a16:colId xmlns:a16="http://schemas.microsoft.com/office/drawing/2014/main" val="20003"/>
                    </a:ext>
                  </a:extLst>
                </a:gridCol>
              </a:tblGrid>
              <a:tr h="152265">
                <a:tc>
                  <a:txBody>
                    <a:bodyPr/>
                    <a:lstStyle/>
                    <a:p>
                      <a:pPr marL="56515">
                        <a:lnSpc>
                          <a:spcPts val="1055"/>
                        </a:lnSpc>
                      </a:pPr>
                      <a:r>
                        <a:rPr sz="800" b="1">
                          <a:solidFill>
                            <a:srgbClr val="FFFFFF"/>
                          </a:solidFill>
                          <a:latin typeface="Calibri"/>
                          <a:cs typeface="Calibri"/>
                        </a:rPr>
                        <a:t>Charging</a:t>
                      </a:r>
                      <a:r>
                        <a:rPr sz="800" b="1" spc="-20">
                          <a:solidFill>
                            <a:srgbClr val="FFFFFF"/>
                          </a:solidFill>
                          <a:latin typeface="Calibri"/>
                          <a:cs typeface="Calibri"/>
                        </a:rPr>
                        <a:t> </a:t>
                      </a:r>
                      <a:r>
                        <a:rPr sz="800" b="1">
                          <a:solidFill>
                            <a:srgbClr val="FFFFFF"/>
                          </a:solidFill>
                          <a:latin typeface="Calibri"/>
                          <a:cs typeface="Calibri"/>
                        </a:rPr>
                        <a:t>Type</a:t>
                      </a:r>
                      <a:endParaRPr sz="800">
                        <a:latin typeface="Calibri"/>
                        <a:cs typeface="Calibri"/>
                      </a:endParaRPr>
                    </a:p>
                  </a:txBody>
                  <a:tcPr marL="0" marR="0" marT="0" marB="0">
                    <a:lnR w="12700">
                      <a:solidFill>
                        <a:srgbClr val="FFFFFF"/>
                      </a:solidFill>
                      <a:prstDash val="solid"/>
                    </a:lnR>
                    <a:lnB w="12700">
                      <a:solidFill>
                        <a:srgbClr val="FFFFFF"/>
                      </a:solidFill>
                      <a:prstDash val="solid"/>
                    </a:lnB>
                    <a:solidFill>
                      <a:srgbClr val="00A79A"/>
                    </a:solidFill>
                  </a:tcPr>
                </a:tc>
                <a:tc>
                  <a:txBody>
                    <a:bodyPr/>
                    <a:lstStyle/>
                    <a:p>
                      <a:pPr marR="385445" algn="r">
                        <a:lnSpc>
                          <a:spcPts val="1055"/>
                        </a:lnSpc>
                      </a:pPr>
                      <a:r>
                        <a:rPr sz="800" b="1">
                          <a:solidFill>
                            <a:srgbClr val="FFFFFF"/>
                          </a:solidFill>
                          <a:latin typeface="Calibri"/>
                          <a:cs typeface="Calibri"/>
                        </a:rPr>
                        <a:t>Power</a:t>
                      </a:r>
                      <a:r>
                        <a:rPr sz="800" b="1" spc="-95">
                          <a:solidFill>
                            <a:srgbClr val="FFFFFF"/>
                          </a:solidFill>
                          <a:latin typeface="Calibri"/>
                          <a:cs typeface="Calibri"/>
                        </a:rPr>
                        <a:t> </a:t>
                      </a:r>
                      <a:r>
                        <a:rPr sz="800" b="1">
                          <a:solidFill>
                            <a:srgbClr val="FFFFFF"/>
                          </a:solidFill>
                          <a:latin typeface="Calibri"/>
                          <a:cs typeface="Calibri"/>
                        </a:rPr>
                        <a:t>Level</a:t>
                      </a:r>
                      <a:endParaRPr sz="800">
                        <a:latin typeface="Calibri"/>
                        <a:cs typeface="Calibri"/>
                      </a:endParaRPr>
                    </a:p>
                  </a:txBody>
                  <a:tcPr marL="0" marR="0" marT="0" marB="0">
                    <a:lnL w="12700">
                      <a:solidFill>
                        <a:srgbClr val="FFFFFF"/>
                      </a:solidFill>
                      <a:prstDash val="solid"/>
                    </a:lnL>
                    <a:lnR w="12700">
                      <a:solidFill>
                        <a:srgbClr val="FFFFFF"/>
                      </a:solidFill>
                      <a:prstDash val="solid"/>
                    </a:lnR>
                    <a:solidFill>
                      <a:srgbClr val="00A79A"/>
                    </a:solidFill>
                  </a:tcPr>
                </a:tc>
                <a:tc>
                  <a:txBody>
                    <a:bodyPr/>
                    <a:lstStyle/>
                    <a:p>
                      <a:pPr algn="ctr">
                        <a:lnSpc>
                          <a:spcPts val="1055"/>
                        </a:lnSpc>
                      </a:pPr>
                      <a:r>
                        <a:rPr sz="800" b="1">
                          <a:solidFill>
                            <a:srgbClr val="FFFFFF"/>
                          </a:solidFill>
                          <a:latin typeface="Calibri"/>
                          <a:cs typeface="Calibri"/>
                        </a:rPr>
                        <a:t>Networkable</a:t>
                      </a:r>
                      <a:endParaRPr sz="800">
                        <a:latin typeface="Calibri"/>
                        <a:cs typeface="Calibri"/>
                      </a:endParaRPr>
                    </a:p>
                  </a:txBody>
                  <a:tcPr marL="0" marR="0" marT="0" marB="0">
                    <a:lnL w="12700">
                      <a:solidFill>
                        <a:srgbClr val="FFFFFF"/>
                      </a:solidFill>
                      <a:prstDash val="solid"/>
                    </a:lnL>
                    <a:lnR w="12700">
                      <a:solidFill>
                        <a:srgbClr val="FFFFFF"/>
                      </a:solidFill>
                      <a:prstDash val="solid"/>
                    </a:lnR>
                    <a:solidFill>
                      <a:srgbClr val="00A79A"/>
                    </a:solidFill>
                  </a:tcPr>
                </a:tc>
                <a:tc>
                  <a:txBody>
                    <a:bodyPr/>
                    <a:lstStyle/>
                    <a:p>
                      <a:pPr algn="ctr">
                        <a:lnSpc>
                          <a:spcPts val="1055"/>
                        </a:lnSpc>
                      </a:pPr>
                      <a:r>
                        <a:rPr sz="800" b="1">
                          <a:solidFill>
                            <a:srgbClr val="FFFFFF"/>
                          </a:solidFill>
                          <a:latin typeface="Calibri"/>
                          <a:cs typeface="Calibri"/>
                        </a:rPr>
                        <a:t>Price Range</a:t>
                      </a:r>
                      <a:r>
                        <a:rPr sz="800" b="1" spc="-30">
                          <a:solidFill>
                            <a:srgbClr val="FFFFFF"/>
                          </a:solidFill>
                          <a:latin typeface="Calibri"/>
                          <a:cs typeface="Calibri"/>
                        </a:rPr>
                        <a:t> </a:t>
                      </a:r>
                      <a:r>
                        <a:rPr sz="800" b="1" spc="-5">
                          <a:solidFill>
                            <a:srgbClr val="FFFFFF"/>
                          </a:solidFill>
                          <a:latin typeface="Calibri"/>
                          <a:cs typeface="Calibri"/>
                        </a:rPr>
                        <a:t>($)</a:t>
                      </a:r>
                      <a:endParaRPr sz="800">
                        <a:latin typeface="Calibri"/>
                        <a:cs typeface="Calibri"/>
                      </a:endParaRPr>
                    </a:p>
                  </a:txBody>
                  <a:tcPr marL="0" marR="0" marT="0" marB="0">
                    <a:lnL w="12700">
                      <a:solidFill>
                        <a:srgbClr val="FFFFFF"/>
                      </a:solidFill>
                      <a:prstDash val="solid"/>
                    </a:lnL>
                    <a:solidFill>
                      <a:srgbClr val="00A79A"/>
                    </a:solidFill>
                  </a:tcPr>
                </a:tc>
                <a:extLst>
                  <a:ext uri="{0D108BD9-81ED-4DB2-BD59-A6C34878D82A}">
                    <a16:rowId xmlns:a16="http://schemas.microsoft.com/office/drawing/2014/main" val="10000"/>
                  </a:ext>
                </a:extLst>
              </a:tr>
              <a:tr h="152164">
                <a:tc>
                  <a:txBody>
                    <a:bodyPr/>
                    <a:lstStyle/>
                    <a:p>
                      <a:pPr marL="56515">
                        <a:lnSpc>
                          <a:spcPts val="1055"/>
                        </a:lnSpc>
                      </a:pPr>
                      <a:r>
                        <a:rPr sz="800">
                          <a:solidFill>
                            <a:srgbClr val="FFFFFF"/>
                          </a:solidFill>
                          <a:latin typeface="Calibri"/>
                          <a:cs typeface="Calibri"/>
                        </a:rPr>
                        <a:t>Level </a:t>
                      </a:r>
                      <a:r>
                        <a:rPr sz="800" spc="5">
                          <a:solidFill>
                            <a:srgbClr val="FFFFFF"/>
                          </a:solidFill>
                          <a:latin typeface="Calibri"/>
                          <a:cs typeface="Calibri"/>
                        </a:rPr>
                        <a:t>1</a:t>
                      </a:r>
                      <a:r>
                        <a:rPr sz="800" spc="-20">
                          <a:solidFill>
                            <a:srgbClr val="FFFFFF"/>
                          </a:solidFill>
                          <a:latin typeface="Calibri"/>
                          <a:cs typeface="Calibri"/>
                        </a:rPr>
                        <a:t> </a:t>
                      </a:r>
                      <a:r>
                        <a:rPr sz="800" spc="5">
                          <a:solidFill>
                            <a:srgbClr val="FFFFFF"/>
                          </a:solidFill>
                          <a:latin typeface="Calibri"/>
                          <a:cs typeface="Calibri"/>
                        </a:rPr>
                        <a:t>AC</a:t>
                      </a:r>
                      <a:endParaRPr sz="800">
                        <a:latin typeface="Calibri"/>
                        <a:cs typeface="Calibri"/>
                      </a:endParaRPr>
                    </a:p>
                  </a:txBody>
                  <a:tcPr marL="0" marR="0" marT="0" marB="0">
                    <a:lnT w="12700">
                      <a:solidFill>
                        <a:srgbClr val="FFFFFF"/>
                      </a:solidFill>
                      <a:prstDash val="solid"/>
                    </a:lnT>
                    <a:lnB w="12700">
                      <a:solidFill>
                        <a:srgbClr val="FFFFFF"/>
                      </a:solidFill>
                      <a:prstDash val="solid"/>
                    </a:lnB>
                    <a:solidFill>
                      <a:srgbClr val="00A79A"/>
                    </a:solidFill>
                  </a:tcPr>
                </a:tc>
                <a:tc>
                  <a:txBody>
                    <a:bodyPr/>
                    <a:lstStyle/>
                    <a:p>
                      <a:pPr algn="ctr">
                        <a:lnSpc>
                          <a:spcPts val="1055"/>
                        </a:lnSpc>
                      </a:pPr>
                      <a:r>
                        <a:rPr sz="800" spc="5">
                          <a:solidFill>
                            <a:srgbClr val="231F20"/>
                          </a:solidFill>
                          <a:latin typeface="Calibri"/>
                          <a:cs typeface="Calibri"/>
                        </a:rPr>
                        <a:t>&lt;2</a:t>
                      </a:r>
                      <a:r>
                        <a:rPr sz="800" spc="-5">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B w="12700">
                      <a:solidFill>
                        <a:srgbClr val="00A79A"/>
                      </a:solidFill>
                      <a:prstDash val="solid"/>
                    </a:lnB>
                  </a:tcPr>
                </a:tc>
                <a:tc>
                  <a:txBody>
                    <a:bodyPr/>
                    <a:lstStyle/>
                    <a:p>
                      <a:pPr algn="ctr">
                        <a:lnSpc>
                          <a:spcPts val="1055"/>
                        </a:lnSpc>
                      </a:pPr>
                      <a:r>
                        <a:rPr sz="800">
                          <a:solidFill>
                            <a:srgbClr val="231F20"/>
                          </a:solidFill>
                          <a:latin typeface="Calibri"/>
                          <a:cs typeface="Calibri"/>
                        </a:rPr>
                        <a:t>No</a:t>
                      </a:r>
                      <a:endParaRPr sz="800">
                        <a:latin typeface="Calibri"/>
                        <a:cs typeface="Calibri"/>
                      </a:endParaRPr>
                    </a:p>
                  </a:txBody>
                  <a:tcPr marL="0" marR="0" marT="0" marB="0">
                    <a:lnL w="12700">
                      <a:solidFill>
                        <a:srgbClr val="00A79A"/>
                      </a:solidFill>
                      <a:prstDash val="solid"/>
                    </a:lnL>
                    <a:lnR w="12700">
                      <a:solidFill>
                        <a:srgbClr val="00A79A"/>
                      </a:solidFill>
                      <a:prstDash val="solid"/>
                    </a:lnR>
                    <a:lnB w="12700">
                      <a:solidFill>
                        <a:srgbClr val="00A79A"/>
                      </a:solidFill>
                      <a:prstDash val="solid"/>
                    </a:lnB>
                  </a:tcPr>
                </a:tc>
                <a:tc>
                  <a:txBody>
                    <a:bodyPr/>
                    <a:lstStyle/>
                    <a:p>
                      <a:pPr marL="635" algn="ctr">
                        <a:lnSpc>
                          <a:spcPts val="1055"/>
                        </a:lnSpc>
                      </a:pPr>
                      <a:r>
                        <a:rPr sz="800">
                          <a:solidFill>
                            <a:srgbClr val="231F20"/>
                          </a:solidFill>
                          <a:latin typeface="Calibri"/>
                          <a:cs typeface="Calibri"/>
                        </a:rPr>
                        <a:t>500-1,000</a:t>
                      </a:r>
                      <a:endParaRPr sz="800">
                        <a:latin typeface="Calibri"/>
                        <a:cs typeface="Calibri"/>
                      </a:endParaRPr>
                    </a:p>
                  </a:txBody>
                  <a:tcPr marL="0" marR="0" marT="0" marB="0">
                    <a:lnL w="12700">
                      <a:solidFill>
                        <a:srgbClr val="00A79A"/>
                      </a:solidFill>
                      <a:prstDash val="solid"/>
                    </a:lnL>
                    <a:lnR w="12700">
                      <a:solidFill>
                        <a:srgbClr val="00A79A"/>
                      </a:solidFill>
                      <a:prstDash val="solid"/>
                    </a:lnR>
                    <a:lnB w="12700">
                      <a:solidFill>
                        <a:srgbClr val="00A79A"/>
                      </a:solidFill>
                      <a:prstDash val="solid"/>
                    </a:lnB>
                  </a:tcPr>
                </a:tc>
                <a:extLst>
                  <a:ext uri="{0D108BD9-81ED-4DB2-BD59-A6C34878D82A}">
                    <a16:rowId xmlns:a16="http://schemas.microsoft.com/office/drawing/2014/main" val="10001"/>
                  </a:ext>
                </a:extLst>
              </a:tr>
              <a:tr h="152175">
                <a:tc>
                  <a:txBody>
                    <a:bodyPr/>
                    <a:lstStyle/>
                    <a:p>
                      <a:pPr marL="56515">
                        <a:lnSpc>
                          <a:spcPts val="1060"/>
                        </a:lnSpc>
                      </a:pPr>
                      <a:r>
                        <a:rPr sz="800">
                          <a:solidFill>
                            <a:srgbClr val="FFFFFF"/>
                          </a:solidFill>
                          <a:latin typeface="Calibri"/>
                          <a:cs typeface="Calibri"/>
                        </a:rPr>
                        <a:t>Level </a:t>
                      </a:r>
                      <a:r>
                        <a:rPr sz="800" spc="5">
                          <a:solidFill>
                            <a:srgbClr val="FFFFFF"/>
                          </a:solidFill>
                          <a:latin typeface="Calibri"/>
                          <a:cs typeface="Calibri"/>
                        </a:rPr>
                        <a:t>2</a:t>
                      </a:r>
                      <a:r>
                        <a:rPr sz="800" spc="-20">
                          <a:solidFill>
                            <a:srgbClr val="FFFFFF"/>
                          </a:solidFill>
                          <a:latin typeface="Calibri"/>
                          <a:cs typeface="Calibri"/>
                        </a:rPr>
                        <a:t> </a:t>
                      </a:r>
                      <a:r>
                        <a:rPr sz="800" spc="5">
                          <a:solidFill>
                            <a:srgbClr val="FFFFFF"/>
                          </a:solidFill>
                          <a:latin typeface="Calibri"/>
                          <a:cs typeface="Calibri"/>
                        </a:rPr>
                        <a:t>AC</a:t>
                      </a:r>
                      <a:endParaRPr sz="800">
                        <a:latin typeface="Calibri"/>
                        <a:cs typeface="Calibri"/>
                      </a:endParaRPr>
                    </a:p>
                  </a:txBody>
                  <a:tcPr marL="0" marR="0" marT="0" marB="0">
                    <a:lnT w="12700">
                      <a:solidFill>
                        <a:srgbClr val="FFFFFF"/>
                      </a:solidFill>
                      <a:prstDash val="solid"/>
                    </a:lnT>
                    <a:lnB w="12700">
                      <a:solidFill>
                        <a:srgbClr val="FFFFFF"/>
                      </a:solidFill>
                      <a:prstDash val="solid"/>
                    </a:lnB>
                    <a:solidFill>
                      <a:srgbClr val="00A79A"/>
                    </a:solidFill>
                  </a:tcPr>
                </a:tc>
                <a:tc>
                  <a:txBody>
                    <a:bodyPr/>
                    <a:lstStyle/>
                    <a:p>
                      <a:pPr algn="ctr">
                        <a:lnSpc>
                          <a:spcPts val="1060"/>
                        </a:lnSpc>
                      </a:pPr>
                      <a:r>
                        <a:rPr sz="800" spc="5">
                          <a:solidFill>
                            <a:srgbClr val="231F20"/>
                          </a:solidFill>
                          <a:latin typeface="Calibri"/>
                          <a:cs typeface="Calibri"/>
                        </a:rPr>
                        <a:t>&lt;8</a:t>
                      </a:r>
                      <a:r>
                        <a:rPr sz="800" spc="-5">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algn="ctr">
                        <a:lnSpc>
                          <a:spcPts val="1060"/>
                        </a:lnSpc>
                      </a:pPr>
                      <a:r>
                        <a:rPr sz="800">
                          <a:solidFill>
                            <a:srgbClr val="231F20"/>
                          </a:solidFill>
                          <a:latin typeface="Calibri"/>
                          <a:cs typeface="Calibri"/>
                        </a:rPr>
                        <a:t>No</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635" algn="ctr">
                        <a:lnSpc>
                          <a:spcPts val="1060"/>
                        </a:lnSpc>
                      </a:pPr>
                      <a:r>
                        <a:rPr sz="800">
                          <a:solidFill>
                            <a:srgbClr val="231F20"/>
                          </a:solidFill>
                          <a:latin typeface="Calibri"/>
                          <a:cs typeface="Calibri"/>
                        </a:rPr>
                        <a:t>500-1,000</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extLst>
                  <a:ext uri="{0D108BD9-81ED-4DB2-BD59-A6C34878D82A}">
                    <a16:rowId xmlns:a16="http://schemas.microsoft.com/office/drawing/2014/main" val="10002"/>
                  </a:ext>
                </a:extLst>
              </a:tr>
              <a:tr h="152265">
                <a:tc>
                  <a:txBody>
                    <a:bodyPr/>
                    <a:lstStyle/>
                    <a:p>
                      <a:pPr marL="56515">
                        <a:lnSpc>
                          <a:spcPts val="1060"/>
                        </a:lnSpc>
                      </a:pPr>
                      <a:r>
                        <a:rPr sz="800">
                          <a:solidFill>
                            <a:srgbClr val="FFFFFF"/>
                          </a:solidFill>
                          <a:latin typeface="Calibri"/>
                          <a:cs typeface="Calibri"/>
                        </a:rPr>
                        <a:t>Level </a:t>
                      </a:r>
                      <a:r>
                        <a:rPr sz="800" spc="5">
                          <a:solidFill>
                            <a:srgbClr val="FFFFFF"/>
                          </a:solidFill>
                          <a:latin typeface="Calibri"/>
                          <a:cs typeface="Calibri"/>
                        </a:rPr>
                        <a:t>2</a:t>
                      </a:r>
                      <a:r>
                        <a:rPr sz="800" spc="-20">
                          <a:solidFill>
                            <a:srgbClr val="FFFFFF"/>
                          </a:solidFill>
                          <a:latin typeface="Calibri"/>
                          <a:cs typeface="Calibri"/>
                        </a:rPr>
                        <a:t> </a:t>
                      </a:r>
                      <a:r>
                        <a:rPr sz="800" spc="5">
                          <a:solidFill>
                            <a:srgbClr val="FFFFFF"/>
                          </a:solidFill>
                          <a:latin typeface="Calibri"/>
                          <a:cs typeface="Calibri"/>
                        </a:rPr>
                        <a:t>AC</a:t>
                      </a:r>
                      <a:endParaRPr sz="800">
                        <a:latin typeface="Calibri"/>
                        <a:cs typeface="Calibri"/>
                      </a:endParaRPr>
                    </a:p>
                  </a:txBody>
                  <a:tcPr marL="0" marR="0" marT="0" marB="0">
                    <a:lnT w="12700">
                      <a:solidFill>
                        <a:srgbClr val="FFFFFF"/>
                      </a:solidFill>
                      <a:prstDash val="solid"/>
                    </a:lnT>
                    <a:lnB w="12700">
                      <a:solidFill>
                        <a:srgbClr val="FFFFFF"/>
                      </a:solidFill>
                      <a:prstDash val="solid"/>
                    </a:lnB>
                    <a:solidFill>
                      <a:srgbClr val="00A79A"/>
                    </a:solidFill>
                  </a:tcPr>
                </a:tc>
                <a:tc>
                  <a:txBody>
                    <a:bodyPr/>
                    <a:lstStyle/>
                    <a:p>
                      <a:pPr marR="449580" algn="r">
                        <a:lnSpc>
                          <a:spcPts val="1060"/>
                        </a:lnSpc>
                      </a:pPr>
                      <a:r>
                        <a:rPr sz="800">
                          <a:solidFill>
                            <a:srgbClr val="231F20"/>
                          </a:solidFill>
                          <a:latin typeface="Calibri"/>
                          <a:cs typeface="Calibri"/>
                        </a:rPr>
                        <a:t>10-20</a:t>
                      </a:r>
                      <a:r>
                        <a:rPr sz="800" spc="-85">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algn="ctr">
                        <a:lnSpc>
                          <a:spcPts val="1060"/>
                        </a:lnSpc>
                      </a:pPr>
                      <a:r>
                        <a:rPr sz="800">
                          <a:solidFill>
                            <a:srgbClr val="231F20"/>
                          </a:solidFill>
                          <a:latin typeface="Calibri"/>
                          <a:cs typeface="Calibri"/>
                        </a:rPr>
                        <a:t>No</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270" algn="ctr">
                        <a:lnSpc>
                          <a:spcPts val="1060"/>
                        </a:lnSpc>
                      </a:pPr>
                      <a:r>
                        <a:rPr sz="800">
                          <a:solidFill>
                            <a:srgbClr val="231F20"/>
                          </a:solidFill>
                          <a:latin typeface="Calibri"/>
                          <a:cs typeface="Calibri"/>
                        </a:rPr>
                        <a:t>700-1,500</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extLst>
                  <a:ext uri="{0D108BD9-81ED-4DB2-BD59-A6C34878D82A}">
                    <a16:rowId xmlns:a16="http://schemas.microsoft.com/office/drawing/2014/main" val="10003"/>
                  </a:ext>
                </a:extLst>
              </a:tr>
              <a:tr h="152164">
                <a:tc>
                  <a:txBody>
                    <a:bodyPr/>
                    <a:lstStyle/>
                    <a:p>
                      <a:pPr marL="56515">
                        <a:lnSpc>
                          <a:spcPts val="1055"/>
                        </a:lnSpc>
                      </a:pPr>
                      <a:r>
                        <a:rPr sz="800">
                          <a:solidFill>
                            <a:srgbClr val="FFFFFF"/>
                          </a:solidFill>
                          <a:latin typeface="Calibri"/>
                          <a:cs typeface="Calibri"/>
                        </a:rPr>
                        <a:t>Level </a:t>
                      </a:r>
                      <a:r>
                        <a:rPr sz="800" spc="5">
                          <a:solidFill>
                            <a:srgbClr val="FFFFFF"/>
                          </a:solidFill>
                          <a:latin typeface="Calibri"/>
                          <a:cs typeface="Calibri"/>
                        </a:rPr>
                        <a:t>2</a:t>
                      </a:r>
                      <a:r>
                        <a:rPr sz="800" spc="-20">
                          <a:solidFill>
                            <a:srgbClr val="FFFFFF"/>
                          </a:solidFill>
                          <a:latin typeface="Calibri"/>
                          <a:cs typeface="Calibri"/>
                        </a:rPr>
                        <a:t> </a:t>
                      </a:r>
                      <a:r>
                        <a:rPr sz="800" spc="5">
                          <a:solidFill>
                            <a:srgbClr val="FFFFFF"/>
                          </a:solidFill>
                          <a:latin typeface="Calibri"/>
                          <a:cs typeface="Calibri"/>
                        </a:rPr>
                        <a:t>AC</a:t>
                      </a:r>
                      <a:endParaRPr sz="800">
                        <a:latin typeface="Calibri"/>
                        <a:cs typeface="Calibri"/>
                      </a:endParaRPr>
                    </a:p>
                  </a:txBody>
                  <a:tcPr marL="0" marR="0" marT="0" marB="0">
                    <a:lnT w="12700">
                      <a:solidFill>
                        <a:srgbClr val="FFFFFF"/>
                      </a:solidFill>
                      <a:prstDash val="solid"/>
                    </a:lnT>
                    <a:lnB w="12700">
                      <a:solidFill>
                        <a:srgbClr val="FFFFFF"/>
                      </a:solidFill>
                      <a:prstDash val="solid"/>
                    </a:lnB>
                    <a:solidFill>
                      <a:srgbClr val="00A79A"/>
                    </a:solidFill>
                  </a:tcPr>
                </a:tc>
                <a:tc>
                  <a:txBody>
                    <a:bodyPr/>
                    <a:lstStyle/>
                    <a:p>
                      <a:pPr algn="ctr">
                        <a:lnSpc>
                          <a:spcPts val="1055"/>
                        </a:lnSpc>
                      </a:pPr>
                      <a:r>
                        <a:rPr sz="800" spc="5">
                          <a:solidFill>
                            <a:srgbClr val="231F20"/>
                          </a:solidFill>
                          <a:latin typeface="Calibri"/>
                          <a:cs typeface="Calibri"/>
                        </a:rPr>
                        <a:t>&lt;8</a:t>
                      </a:r>
                      <a:r>
                        <a:rPr sz="800" spc="-5">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270" algn="ctr">
                        <a:lnSpc>
                          <a:spcPts val="1055"/>
                        </a:lnSpc>
                      </a:pPr>
                      <a:r>
                        <a:rPr sz="800" spc="5">
                          <a:solidFill>
                            <a:srgbClr val="231F20"/>
                          </a:solidFill>
                          <a:latin typeface="Calibri"/>
                          <a:cs typeface="Calibri"/>
                        </a:rPr>
                        <a:t>Yes</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635" algn="ctr">
                        <a:lnSpc>
                          <a:spcPts val="1055"/>
                        </a:lnSpc>
                      </a:pPr>
                      <a:r>
                        <a:rPr sz="800">
                          <a:solidFill>
                            <a:srgbClr val="231F20"/>
                          </a:solidFill>
                          <a:latin typeface="Calibri"/>
                          <a:cs typeface="Calibri"/>
                        </a:rPr>
                        <a:t>500-1,000</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extLst>
                  <a:ext uri="{0D108BD9-81ED-4DB2-BD59-A6C34878D82A}">
                    <a16:rowId xmlns:a16="http://schemas.microsoft.com/office/drawing/2014/main" val="10004"/>
                  </a:ext>
                </a:extLst>
              </a:tr>
              <a:tr h="152265">
                <a:tc>
                  <a:txBody>
                    <a:bodyPr/>
                    <a:lstStyle/>
                    <a:p>
                      <a:pPr marL="56515">
                        <a:lnSpc>
                          <a:spcPts val="1060"/>
                        </a:lnSpc>
                      </a:pPr>
                      <a:r>
                        <a:rPr sz="800">
                          <a:solidFill>
                            <a:srgbClr val="FFFFFF"/>
                          </a:solidFill>
                          <a:latin typeface="Calibri"/>
                          <a:cs typeface="Calibri"/>
                        </a:rPr>
                        <a:t>Level </a:t>
                      </a:r>
                      <a:r>
                        <a:rPr sz="800" spc="5">
                          <a:solidFill>
                            <a:srgbClr val="FFFFFF"/>
                          </a:solidFill>
                          <a:latin typeface="Calibri"/>
                          <a:cs typeface="Calibri"/>
                        </a:rPr>
                        <a:t>2</a:t>
                      </a:r>
                      <a:r>
                        <a:rPr sz="800" spc="-20">
                          <a:solidFill>
                            <a:srgbClr val="FFFFFF"/>
                          </a:solidFill>
                          <a:latin typeface="Calibri"/>
                          <a:cs typeface="Calibri"/>
                        </a:rPr>
                        <a:t> </a:t>
                      </a:r>
                      <a:r>
                        <a:rPr sz="800" spc="5">
                          <a:solidFill>
                            <a:srgbClr val="FFFFFF"/>
                          </a:solidFill>
                          <a:latin typeface="Calibri"/>
                          <a:cs typeface="Calibri"/>
                        </a:rPr>
                        <a:t>AC</a:t>
                      </a:r>
                      <a:endParaRPr sz="800">
                        <a:latin typeface="Calibri"/>
                        <a:cs typeface="Calibri"/>
                      </a:endParaRPr>
                    </a:p>
                  </a:txBody>
                  <a:tcPr marL="0" marR="0" marT="0" marB="0">
                    <a:lnT w="12700">
                      <a:solidFill>
                        <a:srgbClr val="FFFFFF"/>
                      </a:solidFill>
                      <a:prstDash val="solid"/>
                    </a:lnT>
                    <a:lnB w="12700">
                      <a:solidFill>
                        <a:srgbClr val="FFFFFF"/>
                      </a:solidFill>
                      <a:prstDash val="solid"/>
                    </a:lnB>
                    <a:solidFill>
                      <a:srgbClr val="00A79A"/>
                    </a:solidFill>
                  </a:tcPr>
                </a:tc>
                <a:tc>
                  <a:txBody>
                    <a:bodyPr/>
                    <a:lstStyle/>
                    <a:p>
                      <a:pPr marR="449580" algn="r">
                        <a:lnSpc>
                          <a:spcPts val="1060"/>
                        </a:lnSpc>
                      </a:pPr>
                      <a:r>
                        <a:rPr sz="800" spc="5">
                          <a:solidFill>
                            <a:srgbClr val="231F20"/>
                          </a:solidFill>
                          <a:latin typeface="Calibri"/>
                          <a:cs typeface="Calibri"/>
                        </a:rPr>
                        <a:t>10-20</a:t>
                      </a:r>
                      <a:r>
                        <a:rPr sz="800" spc="-105">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270" algn="ctr">
                        <a:lnSpc>
                          <a:spcPts val="1060"/>
                        </a:lnSpc>
                      </a:pPr>
                      <a:r>
                        <a:rPr sz="800" spc="5">
                          <a:solidFill>
                            <a:srgbClr val="231F20"/>
                          </a:solidFill>
                          <a:latin typeface="Calibri"/>
                          <a:cs typeface="Calibri"/>
                        </a:rPr>
                        <a:t>Yes</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270" algn="ctr">
                        <a:lnSpc>
                          <a:spcPts val="1060"/>
                        </a:lnSpc>
                      </a:pPr>
                      <a:r>
                        <a:rPr sz="800">
                          <a:solidFill>
                            <a:srgbClr val="231F20"/>
                          </a:solidFill>
                          <a:latin typeface="Calibri"/>
                          <a:cs typeface="Calibri"/>
                        </a:rPr>
                        <a:t>3,000-6,500</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extLst>
                  <a:ext uri="{0D108BD9-81ED-4DB2-BD59-A6C34878D82A}">
                    <a16:rowId xmlns:a16="http://schemas.microsoft.com/office/drawing/2014/main" val="10005"/>
                  </a:ext>
                </a:extLst>
              </a:tr>
              <a:tr h="152164">
                <a:tc>
                  <a:txBody>
                    <a:bodyPr/>
                    <a:lstStyle/>
                    <a:p>
                      <a:pPr marL="56515">
                        <a:lnSpc>
                          <a:spcPts val="1055"/>
                        </a:lnSpc>
                      </a:pPr>
                      <a:r>
                        <a:rPr sz="800">
                          <a:solidFill>
                            <a:srgbClr val="FFFFFF"/>
                          </a:solidFill>
                          <a:latin typeface="Calibri"/>
                          <a:cs typeface="Calibri"/>
                        </a:rPr>
                        <a:t>Level </a:t>
                      </a:r>
                      <a:r>
                        <a:rPr sz="800" spc="5">
                          <a:solidFill>
                            <a:srgbClr val="FFFFFF"/>
                          </a:solidFill>
                          <a:latin typeface="Calibri"/>
                          <a:cs typeface="Calibri"/>
                        </a:rPr>
                        <a:t>3</a:t>
                      </a:r>
                      <a:r>
                        <a:rPr sz="800" spc="-20">
                          <a:solidFill>
                            <a:srgbClr val="FFFFFF"/>
                          </a:solidFill>
                          <a:latin typeface="Calibri"/>
                          <a:cs typeface="Calibri"/>
                        </a:rPr>
                        <a:t> </a:t>
                      </a:r>
                      <a:r>
                        <a:rPr sz="800" spc="5">
                          <a:solidFill>
                            <a:srgbClr val="FFFFFF"/>
                          </a:solidFill>
                          <a:latin typeface="Calibri"/>
                          <a:cs typeface="Calibri"/>
                        </a:rPr>
                        <a:t>DCFC</a:t>
                      </a:r>
                      <a:endParaRPr sz="800">
                        <a:latin typeface="Calibri"/>
                        <a:cs typeface="Calibri"/>
                      </a:endParaRPr>
                    </a:p>
                  </a:txBody>
                  <a:tcPr marL="0" marR="0" marT="0" marB="0">
                    <a:lnT w="12700">
                      <a:solidFill>
                        <a:srgbClr val="FFFFFF"/>
                      </a:solidFill>
                      <a:prstDash val="solid"/>
                    </a:lnT>
                    <a:lnB w="12700">
                      <a:solidFill>
                        <a:srgbClr val="FFFFFF"/>
                      </a:solidFill>
                      <a:prstDash val="solid"/>
                    </a:lnB>
                    <a:solidFill>
                      <a:srgbClr val="00A79A"/>
                    </a:solidFill>
                  </a:tcPr>
                </a:tc>
                <a:tc>
                  <a:txBody>
                    <a:bodyPr/>
                    <a:lstStyle/>
                    <a:p>
                      <a:pPr marR="449580" algn="r">
                        <a:lnSpc>
                          <a:spcPts val="1055"/>
                        </a:lnSpc>
                      </a:pPr>
                      <a:r>
                        <a:rPr sz="800" spc="5">
                          <a:solidFill>
                            <a:srgbClr val="231F20"/>
                          </a:solidFill>
                          <a:latin typeface="Calibri"/>
                          <a:cs typeface="Calibri"/>
                        </a:rPr>
                        <a:t>20-30</a:t>
                      </a:r>
                      <a:r>
                        <a:rPr sz="800" spc="-105">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905" algn="ctr">
                        <a:lnSpc>
                          <a:spcPts val="1055"/>
                        </a:lnSpc>
                      </a:pPr>
                      <a:r>
                        <a:rPr sz="800" spc="5">
                          <a:solidFill>
                            <a:srgbClr val="231F20"/>
                          </a:solidFill>
                          <a:latin typeface="Calibri"/>
                          <a:cs typeface="Calibri"/>
                        </a:rPr>
                        <a:t>Yes</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270" algn="ctr">
                        <a:lnSpc>
                          <a:spcPts val="1055"/>
                        </a:lnSpc>
                      </a:pPr>
                      <a:r>
                        <a:rPr sz="800">
                          <a:solidFill>
                            <a:srgbClr val="231F20"/>
                          </a:solidFill>
                          <a:latin typeface="Calibri"/>
                          <a:cs typeface="Calibri"/>
                        </a:rPr>
                        <a:t>10,000-40,000</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extLst>
                  <a:ext uri="{0D108BD9-81ED-4DB2-BD59-A6C34878D82A}">
                    <a16:rowId xmlns:a16="http://schemas.microsoft.com/office/drawing/2014/main" val="10006"/>
                  </a:ext>
                </a:extLst>
              </a:tr>
              <a:tr h="152231">
                <a:tc>
                  <a:txBody>
                    <a:bodyPr/>
                    <a:lstStyle/>
                    <a:p>
                      <a:pPr marL="56515">
                        <a:lnSpc>
                          <a:spcPts val="1060"/>
                        </a:lnSpc>
                      </a:pPr>
                      <a:r>
                        <a:rPr sz="800">
                          <a:solidFill>
                            <a:srgbClr val="FFFFFF"/>
                          </a:solidFill>
                          <a:latin typeface="Calibri"/>
                          <a:cs typeface="Calibri"/>
                        </a:rPr>
                        <a:t>Level </a:t>
                      </a:r>
                      <a:r>
                        <a:rPr sz="800" spc="5">
                          <a:solidFill>
                            <a:srgbClr val="FFFFFF"/>
                          </a:solidFill>
                          <a:latin typeface="Calibri"/>
                          <a:cs typeface="Calibri"/>
                        </a:rPr>
                        <a:t>3</a:t>
                      </a:r>
                      <a:r>
                        <a:rPr sz="800" spc="-20">
                          <a:solidFill>
                            <a:srgbClr val="FFFFFF"/>
                          </a:solidFill>
                          <a:latin typeface="Calibri"/>
                          <a:cs typeface="Calibri"/>
                        </a:rPr>
                        <a:t> </a:t>
                      </a:r>
                      <a:r>
                        <a:rPr sz="800" spc="5">
                          <a:solidFill>
                            <a:srgbClr val="FFFFFF"/>
                          </a:solidFill>
                          <a:latin typeface="Calibri"/>
                          <a:cs typeface="Calibri"/>
                        </a:rPr>
                        <a:t>DCFC</a:t>
                      </a:r>
                      <a:endParaRPr sz="800">
                        <a:latin typeface="Calibri"/>
                        <a:cs typeface="Calibri"/>
                      </a:endParaRPr>
                    </a:p>
                  </a:txBody>
                  <a:tcPr marL="0" marR="0" marT="0" marB="0">
                    <a:lnT w="12700">
                      <a:solidFill>
                        <a:srgbClr val="FFFFFF"/>
                      </a:solidFill>
                      <a:prstDash val="solid"/>
                    </a:lnT>
                    <a:lnB w="12700">
                      <a:solidFill>
                        <a:srgbClr val="FFFFFF"/>
                      </a:solidFill>
                      <a:prstDash val="solid"/>
                    </a:lnB>
                    <a:solidFill>
                      <a:srgbClr val="00A79A"/>
                    </a:solidFill>
                  </a:tcPr>
                </a:tc>
                <a:tc>
                  <a:txBody>
                    <a:bodyPr/>
                    <a:lstStyle/>
                    <a:p>
                      <a:pPr marR="419734" algn="r">
                        <a:lnSpc>
                          <a:spcPts val="1060"/>
                        </a:lnSpc>
                      </a:pPr>
                      <a:r>
                        <a:rPr sz="800" spc="5">
                          <a:solidFill>
                            <a:srgbClr val="231F20"/>
                          </a:solidFill>
                          <a:latin typeface="Calibri"/>
                          <a:cs typeface="Calibri"/>
                        </a:rPr>
                        <a:t>50-150</a:t>
                      </a:r>
                      <a:r>
                        <a:rPr sz="800" spc="-100">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270" algn="ctr">
                        <a:lnSpc>
                          <a:spcPts val="1060"/>
                        </a:lnSpc>
                      </a:pPr>
                      <a:r>
                        <a:rPr sz="800" spc="5">
                          <a:solidFill>
                            <a:srgbClr val="231F20"/>
                          </a:solidFill>
                          <a:latin typeface="Calibri"/>
                          <a:cs typeface="Calibri"/>
                        </a:rPr>
                        <a:t>Yes</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algn="ctr">
                        <a:lnSpc>
                          <a:spcPts val="1060"/>
                        </a:lnSpc>
                      </a:pPr>
                      <a:r>
                        <a:rPr sz="800" spc="5">
                          <a:solidFill>
                            <a:srgbClr val="231F20"/>
                          </a:solidFill>
                          <a:latin typeface="Calibri"/>
                          <a:cs typeface="Calibri"/>
                        </a:rPr>
                        <a:t>50,000-100,000</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extLst>
                  <a:ext uri="{0D108BD9-81ED-4DB2-BD59-A6C34878D82A}">
                    <a16:rowId xmlns:a16="http://schemas.microsoft.com/office/drawing/2014/main" val="10007"/>
                  </a:ext>
                </a:extLst>
              </a:tr>
              <a:tr h="152220">
                <a:tc>
                  <a:txBody>
                    <a:bodyPr/>
                    <a:lstStyle/>
                    <a:p>
                      <a:pPr marL="56515">
                        <a:lnSpc>
                          <a:spcPts val="1060"/>
                        </a:lnSpc>
                      </a:pPr>
                      <a:r>
                        <a:rPr sz="800">
                          <a:solidFill>
                            <a:srgbClr val="FFFFFF"/>
                          </a:solidFill>
                          <a:latin typeface="Calibri"/>
                          <a:cs typeface="Calibri"/>
                        </a:rPr>
                        <a:t>Level </a:t>
                      </a:r>
                      <a:r>
                        <a:rPr sz="800" spc="5">
                          <a:solidFill>
                            <a:srgbClr val="FFFFFF"/>
                          </a:solidFill>
                          <a:latin typeface="Calibri"/>
                          <a:cs typeface="Calibri"/>
                        </a:rPr>
                        <a:t>3</a:t>
                      </a:r>
                      <a:r>
                        <a:rPr sz="800" spc="-20">
                          <a:solidFill>
                            <a:srgbClr val="FFFFFF"/>
                          </a:solidFill>
                          <a:latin typeface="Calibri"/>
                          <a:cs typeface="Calibri"/>
                        </a:rPr>
                        <a:t> </a:t>
                      </a:r>
                      <a:r>
                        <a:rPr sz="800" spc="5">
                          <a:solidFill>
                            <a:srgbClr val="FFFFFF"/>
                          </a:solidFill>
                          <a:latin typeface="Calibri"/>
                          <a:cs typeface="Calibri"/>
                        </a:rPr>
                        <a:t>DCFC</a:t>
                      </a:r>
                      <a:endParaRPr sz="800">
                        <a:latin typeface="Calibri"/>
                        <a:cs typeface="Calibri"/>
                      </a:endParaRPr>
                    </a:p>
                  </a:txBody>
                  <a:tcPr marL="0" marR="0" marT="0" marB="0">
                    <a:lnT w="12700">
                      <a:solidFill>
                        <a:srgbClr val="FFFFFF"/>
                      </a:solidFill>
                      <a:prstDash val="solid"/>
                    </a:lnT>
                    <a:solidFill>
                      <a:srgbClr val="00A79A"/>
                    </a:solidFill>
                  </a:tcPr>
                </a:tc>
                <a:tc>
                  <a:txBody>
                    <a:bodyPr/>
                    <a:lstStyle/>
                    <a:p>
                      <a:pPr algn="ctr">
                        <a:lnSpc>
                          <a:spcPts val="1060"/>
                        </a:lnSpc>
                      </a:pPr>
                      <a:r>
                        <a:rPr sz="800" spc="5">
                          <a:solidFill>
                            <a:srgbClr val="231F20"/>
                          </a:solidFill>
                          <a:latin typeface="Calibri"/>
                          <a:cs typeface="Calibri"/>
                        </a:rPr>
                        <a:t>&gt;150</a:t>
                      </a:r>
                      <a:r>
                        <a:rPr sz="800" spc="-10">
                          <a:solidFill>
                            <a:srgbClr val="231F20"/>
                          </a:solidFill>
                          <a:latin typeface="Calibri"/>
                          <a:cs typeface="Calibri"/>
                        </a:rPr>
                        <a:t> </a:t>
                      </a:r>
                      <a:r>
                        <a:rPr sz="800" spc="5">
                          <a:solidFill>
                            <a:srgbClr val="231F20"/>
                          </a:solidFill>
                          <a:latin typeface="Calibri"/>
                          <a:cs typeface="Calibri"/>
                        </a:rPr>
                        <a:t>kW</a:t>
                      </a:r>
                      <a:endParaRPr sz="800">
                        <a:latin typeface="Calibri"/>
                        <a:cs typeface="Calibri"/>
                      </a:endParaRPr>
                    </a:p>
                  </a:txBody>
                  <a:tcPr marL="0" marR="0" marT="0" marB="0">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marL="1270" algn="ctr">
                        <a:lnSpc>
                          <a:spcPts val="1060"/>
                        </a:lnSpc>
                      </a:pPr>
                      <a:r>
                        <a:rPr sz="800" spc="5">
                          <a:solidFill>
                            <a:srgbClr val="231F20"/>
                          </a:solidFill>
                          <a:latin typeface="Calibri"/>
                          <a:cs typeface="Calibri"/>
                        </a:rPr>
                        <a:t>Yes</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tc>
                  <a:txBody>
                    <a:bodyPr/>
                    <a:lstStyle/>
                    <a:p>
                      <a:pPr algn="ctr">
                        <a:lnSpc>
                          <a:spcPts val="1060"/>
                        </a:lnSpc>
                      </a:pPr>
                      <a:r>
                        <a:rPr sz="800" spc="5">
                          <a:solidFill>
                            <a:srgbClr val="231F20"/>
                          </a:solidFill>
                          <a:latin typeface="Calibri"/>
                          <a:cs typeface="Calibri"/>
                        </a:rPr>
                        <a:t>150,000+</a:t>
                      </a:r>
                      <a:endParaRPr sz="800">
                        <a:latin typeface="Calibri"/>
                        <a:cs typeface="Calibri"/>
                      </a:endParaRPr>
                    </a:p>
                  </a:txBody>
                  <a:tcPr marL="0" marR="0" marT="0" marB="0">
                    <a:lnL w="12700">
                      <a:solidFill>
                        <a:srgbClr val="00A79A"/>
                      </a:solidFill>
                      <a:prstDash val="solid"/>
                    </a:lnL>
                    <a:lnR w="12700">
                      <a:solidFill>
                        <a:srgbClr val="00A79A"/>
                      </a:solidFill>
                      <a:prstDash val="solid"/>
                    </a:lnR>
                    <a:lnT w="12700">
                      <a:solidFill>
                        <a:srgbClr val="00A79A"/>
                      </a:solidFill>
                      <a:prstDash val="solid"/>
                    </a:lnT>
                    <a:lnB w="12700">
                      <a:solidFill>
                        <a:srgbClr val="00A79A"/>
                      </a:solidFill>
                      <a:prstDash val="solid"/>
                    </a:lnB>
                  </a:tcPr>
                </a:tc>
                <a:extLst>
                  <a:ext uri="{0D108BD9-81ED-4DB2-BD59-A6C34878D82A}">
                    <a16:rowId xmlns:a16="http://schemas.microsoft.com/office/drawing/2014/main" val="10008"/>
                  </a:ext>
                </a:extLst>
              </a:tr>
            </a:tbl>
          </a:graphicData>
        </a:graphic>
      </p:graphicFrame>
      <p:sp>
        <p:nvSpPr>
          <p:cNvPr id="10" name="object 10"/>
          <p:cNvSpPr txBox="1"/>
          <p:nvPr/>
        </p:nvSpPr>
        <p:spPr>
          <a:xfrm>
            <a:off x="9944143" y="5644996"/>
            <a:ext cx="373155"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2">
                <a:solidFill>
                  <a:srgbClr val="FFFFFF"/>
                </a:solidFill>
                <a:latin typeface="Arial"/>
                <a:cs typeface="Arial"/>
              </a:rPr>
              <a:t> </a:t>
            </a:r>
            <a:r>
              <a:rPr sz="838" spc="18">
                <a:solidFill>
                  <a:srgbClr val="FFFFFF"/>
                </a:solidFill>
                <a:latin typeface="Arial"/>
                <a:cs typeface="Arial"/>
              </a:rPr>
              <a:t>8</a:t>
            </a:r>
            <a:endParaRPr sz="838">
              <a:solidFill>
                <a:prstClr val="black"/>
              </a:solidFill>
              <a:latin typeface="Arial"/>
              <a:cs typeface="Arial"/>
            </a:endParaRPr>
          </a:p>
        </p:txBody>
      </p:sp>
      <p:sp>
        <p:nvSpPr>
          <p:cNvPr id="11" name="object 2">
            <a:extLst>
              <a:ext uri="{FF2B5EF4-FFF2-40B4-BE49-F238E27FC236}">
                <a16:creationId xmlns:a16="http://schemas.microsoft.com/office/drawing/2014/main" id="{69A8C287-038C-7FF5-86C8-D0C17F376D15}"/>
              </a:ext>
            </a:extLst>
          </p:cNvPr>
          <p:cNvSpPr/>
          <p:nvPr/>
        </p:nvSpPr>
        <p:spPr>
          <a:xfrm>
            <a:off x="1658806" y="5492461"/>
            <a:ext cx="8874723" cy="432660"/>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21339" y="903881"/>
            <a:ext cx="5175760" cy="458886"/>
          </a:xfrm>
          <a:prstGeom prst="rect">
            <a:avLst/>
          </a:prstGeom>
        </p:spPr>
        <p:txBody>
          <a:bodyPr vert="horz" wrap="square" lIns="0" tIns="10646" rIns="0" bIns="0" rtlCol="0">
            <a:spAutoFit/>
          </a:bodyPr>
          <a:lstStyle/>
          <a:p>
            <a:pPr marL="11206">
              <a:spcBef>
                <a:spcPts val="84"/>
              </a:spcBef>
            </a:pPr>
            <a:r>
              <a:rPr spc="-4"/>
              <a:t>EV </a:t>
            </a:r>
            <a:r>
              <a:rPr spc="-9"/>
              <a:t>Charging</a:t>
            </a:r>
            <a:r>
              <a:rPr spc="-22"/>
              <a:t> </a:t>
            </a:r>
            <a:r>
              <a:rPr spc="-9"/>
              <a:t>Guidebook</a:t>
            </a:r>
          </a:p>
        </p:txBody>
      </p:sp>
      <p:sp>
        <p:nvSpPr>
          <p:cNvPr id="4" name="object 4"/>
          <p:cNvSpPr txBox="1">
            <a:spLocks noGrp="1"/>
          </p:cNvSpPr>
          <p:nvPr>
            <p:ph type="body" idx="1"/>
          </p:nvPr>
        </p:nvSpPr>
        <p:spPr>
          <a:xfrm>
            <a:off x="1921338" y="1296408"/>
            <a:ext cx="4686096" cy="2019773"/>
          </a:xfrm>
          <a:prstGeom prst="rect">
            <a:avLst/>
          </a:prstGeom>
        </p:spPr>
        <p:txBody>
          <a:bodyPr vert="horz" wrap="square" lIns="0" tIns="10085" rIns="0" bIns="0" rtlCol="0">
            <a:spAutoFit/>
          </a:bodyPr>
          <a:lstStyle/>
          <a:p>
            <a:pPr marL="11206">
              <a:spcBef>
                <a:spcPts val="79"/>
              </a:spcBef>
            </a:pPr>
            <a:r>
              <a:rPr spc="-9"/>
              <a:t>Siting and Permitting</a:t>
            </a:r>
            <a:r>
              <a:rPr spc="-93"/>
              <a:t> </a:t>
            </a:r>
            <a:r>
              <a:rPr spc="-9"/>
              <a:t>EVSE</a:t>
            </a:r>
          </a:p>
          <a:p>
            <a:pPr marL="260551" indent="-249905">
              <a:spcBef>
                <a:spcPts val="1403"/>
              </a:spcBef>
              <a:buFont typeface="Arial"/>
              <a:buChar char="•"/>
              <a:tabLst>
                <a:tab pos="260551" algn="l"/>
                <a:tab pos="261111" algn="l"/>
              </a:tabLst>
            </a:pPr>
            <a:r>
              <a:rPr sz="1721" b="0">
                <a:solidFill>
                  <a:srgbClr val="231F20"/>
                </a:solidFill>
                <a:latin typeface="Calibri"/>
                <a:cs typeface="Calibri"/>
              </a:rPr>
              <a:t>Anatomy </a:t>
            </a:r>
            <a:r>
              <a:rPr sz="1721" b="0" spc="9">
                <a:solidFill>
                  <a:srgbClr val="231F20"/>
                </a:solidFill>
                <a:latin typeface="Calibri"/>
                <a:cs typeface="Calibri"/>
              </a:rPr>
              <a:t>of an</a:t>
            </a:r>
            <a:r>
              <a:rPr sz="1721" b="0" spc="-18">
                <a:solidFill>
                  <a:srgbClr val="231F20"/>
                </a:solidFill>
                <a:latin typeface="Calibri"/>
                <a:cs typeface="Calibri"/>
              </a:rPr>
              <a:t> </a:t>
            </a:r>
            <a:r>
              <a:rPr sz="1721" b="0" spc="4">
                <a:solidFill>
                  <a:srgbClr val="231F20"/>
                </a:solidFill>
                <a:latin typeface="Calibri"/>
                <a:cs typeface="Calibri"/>
              </a:rPr>
              <a:t>EVSE</a:t>
            </a:r>
            <a:endParaRPr sz="1721">
              <a:latin typeface="Calibri"/>
              <a:cs typeface="Calibri"/>
            </a:endParaRPr>
          </a:p>
          <a:p>
            <a:pPr marL="260551" marR="929017" indent="-249905">
              <a:lnSpc>
                <a:spcPts val="1888"/>
              </a:lnSpc>
              <a:spcBef>
                <a:spcPts val="904"/>
              </a:spcBef>
              <a:buFont typeface="Arial"/>
              <a:buChar char="•"/>
              <a:tabLst>
                <a:tab pos="260551" algn="l"/>
                <a:tab pos="261111" algn="l"/>
              </a:tabLst>
            </a:pPr>
            <a:r>
              <a:rPr sz="1721" b="0">
                <a:solidFill>
                  <a:srgbClr val="231F20"/>
                </a:solidFill>
                <a:latin typeface="Calibri"/>
                <a:cs typeface="Calibri"/>
              </a:rPr>
              <a:t>Considerations </a:t>
            </a:r>
            <a:r>
              <a:rPr sz="1721" b="0" spc="-4">
                <a:solidFill>
                  <a:srgbClr val="231F20"/>
                </a:solidFill>
                <a:latin typeface="Calibri"/>
                <a:cs typeface="Calibri"/>
              </a:rPr>
              <a:t>for </a:t>
            </a:r>
            <a:r>
              <a:rPr sz="1721" b="0" spc="4">
                <a:solidFill>
                  <a:srgbClr val="231F20"/>
                </a:solidFill>
                <a:latin typeface="Calibri"/>
                <a:cs typeface="Calibri"/>
              </a:rPr>
              <a:t>siting EVSE  </a:t>
            </a:r>
            <a:r>
              <a:rPr sz="1721" b="0" spc="9">
                <a:solidFill>
                  <a:srgbClr val="231F20"/>
                </a:solidFill>
                <a:latin typeface="Calibri"/>
                <a:cs typeface="Calibri"/>
              </a:rPr>
              <a:t>equipment</a:t>
            </a:r>
            <a:endParaRPr sz="1721">
              <a:latin typeface="Calibri"/>
              <a:cs typeface="Calibri"/>
            </a:endParaRPr>
          </a:p>
          <a:p>
            <a:pPr marL="260551" marR="1019790" indent="-249905">
              <a:lnSpc>
                <a:spcPts val="1888"/>
              </a:lnSpc>
              <a:spcBef>
                <a:spcPts val="874"/>
              </a:spcBef>
              <a:buFont typeface="Arial"/>
              <a:buChar char="•"/>
              <a:tabLst>
                <a:tab pos="260551" algn="l"/>
                <a:tab pos="261111" algn="l"/>
              </a:tabLst>
            </a:pPr>
            <a:r>
              <a:rPr sz="1721" b="0" spc="9">
                <a:solidFill>
                  <a:srgbClr val="231F20"/>
                </a:solidFill>
                <a:latin typeface="Calibri"/>
                <a:cs typeface="Calibri"/>
              </a:rPr>
              <a:t>Basic </a:t>
            </a:r>
            <a:r>
              <a:rPr sz="1721" b="0" spc="4">
                <a:solidFill>
                  <a:srgbClr val="231F20"/>
                </a:solidFill>
                <a:latin typeface="Calibri"/>
                <a:cs typeface="Calibri"/>
              </a:rPr>
              <a:t>permitting process</a:t>
            </a:r>
            <a:r>
              <a:rPr sz="1721" b="0" spc="-93">
                <a:solidFill>
                  <a:srgbClr val="231F20"/>
                </a:solidFill>
                <a:latin typeface="Calibri"/>
                <a:cs typeface="Calibri"/>
              </a:rPr>
              <a:t> </a:t>
            </a:r>
            <a:r>
              <a:rPr sz="1721" b="0" spc="13">
                <a:solidFill>
                  <a:srgbClr val="231F20"/>
                </a:solidFill>
                <a:latin typeface="Calibri"/>
                <a:cs typeface="Calibri"/>
              </a:rPr>
              <a:t>and  </a:t>
            </a:r>
            <a:r>
              <a:rPr sz="1721" b="0" spc="9">
                <a:solidFill>
                  <a:srgbClr val="231F20"/>
                </a:solidFill>
                <a:latin typeface="Calibri"/>
                <a:cs typeface="Calibri"/>
              </a:rPr>
              <a:t>timeline</a:t>
            </a:r>
            <a:r>
              <a:rPr sz="1721" b="0" spc="-9">
                <a:solidFill>
                  <a:srgbClr val="231F20"/>
                </a:solidFill>
                <a:latin typeface="Calibri"/>
                <a:cs typeface="Calibri"/>
              </a:rPr>
              <a:t> </a:t>
            </a:r>
            <a:r>
              <a:rPr sz="1721" b="0">
                <a:solidFill>
                  <a:srgbClr val="231F20"/>
                </a:solidFill>
                <a:latin typeface="Calibri"/>
                <a:cs typeface="Calibri"/>
              </a:rPr>
              <a:t>expectations</a:t>
            </a:r>
            <a:endParaRPr sz="1721">
              <a:latin typeface="Calibri"/>
              <a:cs typeface="Calibri"/>
            </a:endParaRPr>
          </a:p>
        </p:txBody>
      </p:sp>
      <p:sp>
        <p:nvSpPr>
          <p:cNvPr id="5" name="object 5"/>
          <p:cNvSpPr/>
          <p:nvPr/>
        </p:nvSpPr>
        <p:spPr>
          <a:xfrm>
            <a:off x="7521063" y="2067967"/>
            <a:ext cx="78855" cy="550152"/>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5301973" y="2019961"/>
            <a:ext cx="2246947" cy="1242866"/>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5332923" y="2055820"/>
            <a:ext cx="2185181" cy="562300"/>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5313459" y="2033173"/>
            <a:ext cx="2224109" cy="584946"/>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5301973" y="2019961"/>
            <a:ext cx="2246947" cy="1242866"/>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5179146" y="2618119"/>
            <a:ext cx="5187034" cy="2747917"/>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7599919" y="2618120"/>
            <a:ext cx="2766261" cy="305998"/>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5179997" y="2620596"/>
            <a:ext cx="322931" cy="2744264"/>
          </a:xfrm>
          <a:prstGeom prst="rect">
            <a:avLst/>
          </a:prstGeom>
          <a:blipFill>
            <a:blip r:embed="rId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7445737" y="2620596"/>
            <a:ext cx="2275455" cy="2138149"/>
          </a:xfrm>
          <a:prstGeom prst="rect">
            <a:avLst/>
          </a:prstGeom>
          <a:blipFill>
            <a:blip r:embed="rId1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4" name="object 14"/>
          <p:cNvSpPr/>
          <p:nvPr/>
        </p:nvSpPr>
        <p:spPr>
          <a:xfrm>
            <a:off x="9716765" y="2620596"/>
            <a:ext cx="647285" cy="2744264"/>
          </a:xfrm>
          <a:prstGeom prst="rect">
            <a:avLst/>
          </a:prstGeom>
          <a:blipFill>
            <a:blip r:embed="rId1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5" name="object 15"/>
          <p:cNvSpPr/>
          <p:nvPr/>
        </p:nvSpPr>
        <p:spPr>
          <a:xfrm>
            <a:off x="5498501" y="3313601"/>
            <a:ext cx="1951661" cy="2051259"/>
          </a:xfrm>
          <a:prstGeom prst="rect">
            <a:avLst/>
          </a:prstGeom>
          <a:blipFill>
            <a:blip r:embed="rId1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6" name="object 16"/>
          <p:cNvSpPr/>
          <p:nvPr/>
        </p:nvSpPr>
        <p:spPr>
          <a:xfrm>
            <a:off x="7445737" y="4754319"/>
            <a:ext cx="2275455" cy="610541"/>
          </a:xfrm>
          <a:prstGeom prst="rect">
            <a:avLst/>
          </a:prstGeom>
          <a:blipFill>
            <a:blip r:embed="rId1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7" name="object 17"/>
          <p:cNvSpPr/>
          <p:nvPr/>
        </p:nvSpPr>
        <p:spPr>
          <a:xfrm>
            <a:off x="7548921" y="2618119"/>
            <a:ext cx="50997" cy="2476"/>
          </a:xfrm>
          <a:prstGeom prst="rect">
            <a:avLst/>
          </a:prstGeom>
          <a:blipFill>
            <a:blip r:embed="rId1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8" name="object 18"/>
          <p:cNvSpPr/>
          <p:nvPr/>
        </p:nvSpPr>
        <p:spPr>
          <a:xfrm>
            <a:off x="5349453" y="2620596"/>
            <a:ext cx="2250466" cy="693005"/>
          </a:xfrm>
          <a:prstGeom prst="rect">
            <a:avLst/>
          </a:prstGeom>
          <a:blipFill>
            <a:blip r:embed="rId1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9" name="object 19"/>
          <p:cNvSpPr/>
          <p:nvPr/>
        </p:nvSpPr>
        <p:spPr>
          <a:xfrm>
            <a:off x="5332923" y="2897325"/>
            <a:ext cx="2185181" cy="329744"/>
          </a:xfrm>
          <a:prstGeom prst="rect">
            <a:avLst/>
          </a:prstGeom>
          <a:blipFill>
            <a:blip r:embed="rId1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0" name="object 20"/>
          <p:cNvSpPr/>
          <p:nvPr/>
        </p:nvSpPr>
        <p:spPr>
          <a:xfrm>
            <a:off x="7380441" y="2618120"/>
            <a:ext cx="137664" cy="279206"/>
          </a:xfrm>
          <a:prstGeom prst="rect">
            <a:avLst/>
          </a:prstGeom>
          <a:blipFill>
            <a:blip r:embed="rId1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1" name="object 21"/>
          <p:cNvSpPr/>
          <p:nvPr/>
        </p:nvSpPr>
        <p:spPr>
          <a:xfrm>
            <a:off x="7279711" y="2769119"/>
            <a:ext cx="50449" cy="128206"/>
          </a:xfrm>
          <a:prstGeom prst="rect">
            <a:avLst/>
          </a:prstGeom>
          <a:blipFill>
            <a:blip r:embed="rId1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2" name="object 22"/>
          <p:cNvSpPr/>
          <p:nvPr/>
        </p:nvSpPr>
        <p:spPr>
          <a:xfrm>
            <a:off x="6965890" y="2671259"/>
            <a:ext cx="50280" cy="226067"/>
          </a:xfrm>
          <a:prstGeom prst="rect">
            <a:avLst/>
          </a:prstGeom>
          <a:blipFill>
            <a:blip r:embed="rId1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3" name="object 23"/>
          <p:cNvSpPr/>
          <p:nvPr/>
        </p:nvSpPr>
        <p:spPr>
          <a:xfrm>
            <a:off x="6694764" y="2618120"/>
            <a:ext cx="220834" cy="279206"/>
          </a:xfrm>
          <a:prstGeom prst="rect">
            <a:avLst/>
          </a:prstGeom>
          <a:blipFill>
            <a:blip r:embed="rId2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4" name="object 24"/>
          <p:cNvSpPr/>
          <p:nvPr/>
        </p:nvSpPr>
        <p:spPr>
          <a:xfrm>
            <a:off x="5936821" y="2618120"/>
            <a:ext cx="212900" cy="279206"/>
          </a:xfrm>
          <a:prstGeom prst="rect">
            <a:avLst/>
          </a:prstGeom>
          <a:blipFill>
            <a:blip r:embed="rId2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5" name="object 25"/>
          <p:cNvSpPr/>
          <p:nvPr/>
        </p:nvSpPr>
        <p:spPr>
          <a:xfrm>
            <a:off x="5836248" y="2769175"/>
            <a:ext cx="50269" cy="128150"/>
          </a:xfrm>
          <a:prstGeom prst="rect">
            <a:avLst/>
          </a:prstGeom>
          <a:blipFill>
            <a:blip r:embed="rId2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6" name="object 26"/>
          <p:cNvSpPr/>
          <p:nvPr/>
        </p:nvSpPr>
        <p:spPr>
          <a:xfrm>
            <a:off x="5522348" y="2671269"/>
            <a:ext cx="50280" cy="226056"/>
          </a:xfrm>
          <a:prstGeom prst="rect">
            <a:avLst/>
          </a:prstGeom>
          <a:blipFill>
            <a:blip r:embed="rId2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7" name="object 27"/>
          <p:cNvSpPr/>
          <p:nvPr/>
        </p:nvSpPr>
        <p:spPr>
          <a:xfrm>
            <a:off x="5332923" y="2618120"/>
            <a:ext cx="139121" cy="279206"/>
          </a:xfrm>
          <a:prstGeom prst="rect">
            <a:avLst/>
          </a:prstGeom>
          <a:blipFill>
            <a:blip r:embed="rId2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8" name="object 28"/>
          <p:cNvSpPr/>
          <p:nvPr/>
        </p:nvSpPr>
        <p:spPr>
          <a:xfrm>
            <a:off x="5301962" y="2618120"/>
            <a:ext cx="2246959" cy="644708"/>
          </a:xfrm>
          <a:prstGeom prst="rect">
            <a:avLst/>
          </a:prstGeom>
          <a:blipFill>
            <a:blip r:embed="rId2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9" name="object 29"/>
          <p:cNvSpPr/>
          <p:nvPr/>
        </p:nvSpPr>
        <p:spPr>
          <a:xfrm>
            <a:off x="7016170" y="2618120"/>
            <a:ext cx="263674" cy="365076"/>
          </a:xfrm>
          <a:prstGeom prst="rect">
            <a:avLst/>
          </a:prstGeom>
          <a:blipFill>
            <a:blip r:embed="rId2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0" name="object 30"/>
          <p:cNvSpPr/>
          <p:nvPr/>
        </p:nvSpPr>
        <p:spPr>
          <a:xfrm>
            <a:off x="6915599" y="2618120"/>
            <a:ext cx="50291" cy="424893"/>
          </a:xfrm>
          <a:prstGeom prst="rect">
            <a:avLst/>
          </a:prstGeom>
          <a:blipFill>
            <a:blip r:embed="rId2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1" name="object 31"/>
          <p:cNvSpPr/>
          <p:nvPr/>
        </p:nvSpPr>
        <p:spPr>
          <a:xfrm>
            <a:off x="7330159" y="2618120"/>
            <a:ext cx="50280" cy="424893"/>
          </a:xfrm>
          <a:prstGeom prst="rect">
            <a:avLst/>
          </a:prstGeom>
          <a:blipFill>
            <a:blip r:embed="rId2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2" name="object 32"/>
          <p:cNvSpPr/>
          <p:nvPr/>
        </p:nvSpPr>
        <p:spPr>
          <a:xfrm>
            <a:off x="5522348" y="2618119"/>
            <a:ext cx="50280" cy="250417"/>
          </a:xfrm>
          <a:prstGeom prst="rect">
            <a:avLst/>
          </a:prstGeom>
          <a:blipFill>
            <a:blip r:embed="rId2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3" name="object 33"/>
          <p:cNvSpPr/>
          <p:nvPr/>
        </p:nvSpPr>
        <p:spPr>
          <a:xfrm>
            <a:off x="5836259" y="2754092"/>
            <a:ext cx="50258" cy="40744"/>
          </a:xfrm>
          <a:prstGeom prst="rect">
            <a:avLst/>
          </a:prstGeom>
          <a:blipFill>
            <a:blip r:embed="rId3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4" name="object 34"/>
          <p:cNvSpPr/>
          <p:nvPr/>
        </p:nvSpPr>
        <p:spPr>
          <a:xfrm>
            <a:off x="5572629" y="2618120"/>
            <a:ext cx="263629" cy="365076"/>
          </a:xfrm>
          <a:prstGeom prst="rect">
            <a:avLst/>
          </a:prstGeom>
          <a:blipFill>
            <a:blip r:embed="rId3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5" name="object 35"/>
          <p:cNvSpPr/>
          <p:nvPr/>
        </p:nvSpPr>
        <p:spPr>
          <a:xfrm>
            <a:off x="5472045" y="2618120"/>
            <a:ext cx="50303" cy="424893"/>
          </a:xfrm>
          <a:prstGeom prst="rect">
            <a:avLst/>
          </a:prstGeom>
          <a:blipFill>
            <a:blip r:embed="rId3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6" name="object 36"/>
          <p:cNvSpPr/>
          <p:nvPr/>
        </p:nvSpPr>
        <p:spPr>
          <a:xfrm>
            <a:off x="5870156" y="2618120"/>
            <a:ext cx="91058" cy="424893"/>
          </a:xfrm>
          <a:prstGeom prst="rect">
            <a:avLst/>
          </a:prstGeom>
          <a:blipFill>
            <a:blip r:embed="rId3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7" name="object 37"/>
          <p:cNvSpPr/>
          <p:nvPr/>
        </p:nvSpPr>
        <p:spPr>
          <a:xfrm>
            <a:off x="6149721" y="2618120"/>
            <a:ext cx="545043" cy="354924"/>
          </a:xfrm>
          <a:prstGeom prst="rect">
            <a:avLst/>
          </a:prstGeom>
          <a:blipFill>
            <a:blip r:embed="rId3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8" name="object 38"/>
          <p:cNvSpPr/>
          <p:nvPr/>
        </p:nvSpPr>
        <p:spPr>
          <a:xfrm>
            <a:off x="1842202" y="3595419"/>
            <a:ext cx="1851671" cy="1833897"/>
          </a:xfrm>
          <a:prstGeom prst="rect">
            <a:avLst/>
          </a:prstGeom>
          <a:blipFill>
            <a:blip r:embed="rId3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9" name="object 39"/>
          <p:cNvSpPr txBox="1"/>
          <p:nvPr/>
        </p:nvSpPr>
        <p:spPr>
          <a:xfrm>
            <a:off x="9944143" y="5644996"/>
            <a:ext cx="372596"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6">
                <a:solidFill>
                  <a:srgbClr val="FFFFFF"/>
                </a:solidFill>
                <a:latin typeface="Arial"/>
                <a:cs typeface="Arial"/>
              </a:rPr>
              <a:t> </a:t>
            </a:r>
            <a:r>
              <a:rPr sz="838" spc="18">
                <a:solidFill>
                  <a:srgbClr val="FFFFFF"/>
                </a:solidFill>
                <a:latin typeface="Arial"/>
                <a:cs typeface="Arial"/>
              </a:rPr>
              <a:t>9</a:t>
            </a:r>
            <a:endParaRPr sz="838">
              <a:solidFill>
                <a:prstClr val="black"/>
              </a:solidFill>
              <a:latin typeface="Arial"/>
              <a:cs typeface="Arial"/>
            </a:endParaRPr>
          </a:p>
        </p:txBody>
      </p:sp>
      <p:sp>
        <p:nvSpPr>
          <p:cNvPr id="40" name="object 2">
            <a:extLst>
              <a:ext uri="{FF2B5EF4-FFF2-40B4-BE49-F238E27FC236}">
                <a16:creationId xmlns:a16="http://schemas.microsoft.com/office/drawing/2014/main" id="{7E4ED198-98F7-0BC3-F20A-934F53814581}"/>
              </a:ext>
            </a:extLst>
          </p:cNvPr>
          <p:cNvSpPr/>
          <p:nvPr/>
        </p:nvSpPr>
        <p:spPr>
          <a:xfrm>
            <a:off x="1658806" y="5492461"/>
            <a:ext cx="8874723" cy="432660"/>
          </a:xfrm>
          <a:prstGeom prst="rect">
            <a:avLst/>
          </a:prstGeom>
          <a:blipFill>
            <a:blip r:embed="rId36"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21339" y="903881"/>
            <a:ext cx="5175760" cy="458886"/>
          </a:xfrm>
          <a:prstGeom prst="rect">
            <a:avLst/>
          </a:prstGeom>
        </p:spPr>
        <p:txBody>
          <a:bodyPr vert="horz" wrap="square" lIns="0" tIns="10646" rIns="0" bIns="0" rtlCol="0">
            <a:spAutoFit/>
          </a:bodyPr>
          <a:lstStyle/>
          <a:p>
            <a:pPr marL="11206">
              <a:spcBef>
                <a:spcPts val="84"/>
              </a:spcBef>
            </a:pPr>
            <a:r>
              <a:rPr spc="-4"/>
              <a:t>EV </a:t>
            </a:r>
            <a:r>
              <a:rPr spc="-9"/>
              <a:t>Charging</a:t>
            </a:r>
            <a:r>
              <a:rPr spc="-22"/>
              <a:t> </a:t>
            </a:r>
            <a:r>
              <a:rPr spc="-9"/>
              <a:t>Guidebook</a:t>
            </a:r>
          </a:p>
        </p:txBody>
      </p:sp>
      <p:sp>
        <p:nvSpPr>
          <p:cNvPr id="3" name="object 3"/>
          <p:cNvSpPr txBox="1"/>
          <p:nvPr/>
        </p:nvSpPr>
        <p:spPr>
          <a:xfrm>
            <a:off x="1875337" y="1469262"/>
            <a:ext cx="3209925" cy="1887942"/>
          </a:xfrm>
          <a:prstGeom prst="rect">
            <a:avLst/>
          </a:prstGeom>
        </p:spPr>
        <p:txBody>
          <a:bodyPr vert="horz" wrap="square" lIns="0" tIns="10085" rIns="0" bIns="0" rtlCol="0">
            <a:spAutoFit/>
          </a:bodyPr>
          <a:lstStyle/>
          <a:p>
            <a:pPr marL="11206" defTabSz="806867">
              <a:spcBef>
                <a:spcPts val="79"/>
              </a:spcBef>
            </a:pPr>
            <a:r>
              <a:rPr sz="2338" b="1" spc="-9">
                <a:solidFill>
                  <a:srgbClr val="0063A3"/>
                </a:solidFill>
                <a:latin typeface="Arial"/>
                <a:cs typeface="Arial"/>
              </a:rPr>
              <a:t>Electricity</a:t>
            </a:r>
            <a:r>
              <a:rPr sz="2338" b="1" spc="-26">
                <a:solidFill>
                  <a:srgbClr val="0063A3"/>
                </a:solidFill>
                <a:latin typeface="Arial"/>
                <a:cs typeface="Arial"/>
              </a:rPr>
              <a:t> </a:t>
            </a:r>
            <a:r>
              <a:rPr sz="2338" b="1" spc="-9">
                <a:solidFill>
                  <a:srgbClr val="0063A3"/>
                </a:solidFill>
                <a:latin typeface="Arial"/>
                <a:cs typeface="Arial"/>
              </a:rPr>
              <a:t>Costs</a:t>
            </a:r>
            <a:endParaRPr sz="2338">
              <a:solidFill>
                <a:prstClr val="black"/>
              </a:solidFill>
              <a:latin typeface="Arial"/>
              <a:cs typeface="Arial"/>
            </a:endParaRPr>
          </a:p>
          <a:p>
            <a:pPr marL="260551" marR="365892" indent="-249905" defTabSz="806867">
              <a:lnSpc>
                <a:spcPts val="1888"/>
              </a:lnSpc>
              <a:spcBef>
                <a:spcPts val="1615"/>
              </a:spcBef>
              <a:buFont typeface="Arial"/>
              <a:buChar char="•"/>
              <a:tabLst>
                <a:tab pos="260551" algn="l"/>
                <a:tab pos="261111" algn="l"/>
              </a:tabLst>
            </a:pPr>
            <a:r>
              <a:rPr sz="1721" spc="9">
                <a:solidFill>
                  <a:srgbClr val="231F20"/>
                </a:solidFill>
                <a:latin typeface="Calibri"/>
                <a:cs typeface="Calibri"/>
              </a:rPr>
              <a:t>Basic </a:t>
            </a:r>
            <a:r>
              <a:rPr sz="1721" spc="4">
                <a:solidFill>
                  <a:srgbClr val="231F20"/>
                </a:solidFill>
                <a:latin typeface="Calibri"/>
                <a:cs typeface="Calibri"/>
              </a:rPr>
              <a:t>utility billing </a:t>
            </a:r>
            <a:r>
              <a:rPr sz="1721" spc="9">
                <a:solidFill>
                  <a:srgbClr val="231F20"/>
                </a:solidFill>
                <a:latin typeface="Calibri"/>
                <a:cs typeface="Calibri"/>
              </a:rPr>
              <a:t>terms</a:t>
            </a:r>
            <a:r>
              <a:rPr sz="1721" spc="-110">
                <a:solidFill>
                  <a:srgbClr val="231F20"/>
                </a:solidFill>
                <a:latin typeface="Calibri"/>
                <a:cs typeface="Calibri"/>
              </a:rPr>
              <a:t> </a:t>
            </a:r>
            <a:r>
              <a:rPr sz="1721" spc="13">
                <a:solidFill>
                  <a:srgbClr val="231F20"/>
                </a:solidFill>
                <a:latin typeface="Calibri"/>
                <a:cs typeface="Calibri"/>
              </a:rPr>
              <a:t>and  </a:t>
            </a:r>
            <a:r>
              <a:rPr sz="1721" spc="4">
                <a:solidFill>
                  <a:srgbClr val="231F20"/>
                </a:solidFill>
                <a:latin typeface="Calibri"/>
                <a:cs typeface="Calibri"/>
              </a:rPr>
              <a:t>concepts</a:t>
            </a:r>
            <a:endParaRPr sz="1721">
              <a:solidFill>
                <a:prstClr val="black"/>
              </a:solidFill>
              <a:latin typeface="Calibri"/>
              <a:cs typeface="Calibri"/>
            </a:endParaRPr>
          </a:p>
          <a:p>
            <a:pPr marL="260551" marR="4483" indent="-249905" defTabSz="806867">
              <a:lnSpc>
                <a:spcPct val="91400"/>
              </a:lnSpc>
              <a:spcBef>
                <a:spcPts val="838"/>
              </a:spcBef>
              <a:buFont typeface="Arial"/>
              <a:buChar char="•"/>
              <a:tabLst>
                <a:tab pos="260551" algn="l"/>
                <a:tab pos="261111" algn="l"/>
              </a:tabLst>
            </a:pPr>
            <a:r>
              <a:rPr sz="1721" spc="-9">
                <a:solidFill>
                  <a:srgbClr val="231F20"/>
                </a:solidFill>
                <a:latin typeface="Calibri"/>
                <a:cs typeface="Calibri"/>
              </a:rPr>
              <a:t>Worked </a:t>
            </a:r>
            <a:r>
              <a:rPr sz="1721">
                <a:solidFill>
                  <a:srgbClr val="231F20"/>
                </a:solidFill>
                <a:latin typeface="Calibri"/>
                <a:cs typeface="Calibri"/>
              </a:rPr>
              <a:t>examples </a:t>
            </a:r>
            <a:r>
              <a:rPr sz="1721" spc="9">
                <a:solidFill>
                  <a:srgbClr val="231F20"/>
                </a:solidFill>
                <a:latin typeface="Calibri"/>
                <a:cs typeface="Calibri"/>
              </a:rPr>
              <a:t>of EV </a:t>
            </a:r>
            <a:r>
              <a:rPr sz="1721" spc="4">
                <a:solidFill>
                  <a:srgbClr val="231F20"/>
                </a:solidFill>
                <a:latin typeface="Calibri"/>
                <a:cs typeface="Calibri"/>
              </a:rPr>
              <a:t>charging  </a:t>
            </a:r>
            <a:r>
              <a:rPr sz="1721" spc="-4">
                <a:solidFill>
                  <a:srgbClr val="231F20"/>
                </a:solidFill>
                <a:latin typeface="Calibri"/>
                <a:cs typeface="Calibri"/>
              </a:rPr>
              <a:t>cost </a:t>
            </a:r>
            <a:r>
              <a:rPr sz="1721" spc="4">
                <a:solidFill>
                  <a:srgbClr val="231F20"/>
                </a:solidFill>
                <a:latin typeface="Calibri"/>
                <a:cs typeface="Calibri"/>
              </a:rPr>
              <a:t>calculations </a:t>
            </a:r>
            <a:r>
              <a:rPr sz="1721" spc="13">
                <a:solidFill>
                  <a:srgbClr val="231F20"/>
                </a:solidFill>
                <a:latin typeface="Calibri"/>
                <a:cs typeface="Calibri"/>
              </a:rPr>
              <a:t>and </a:t>
            </a:r>
            <a:r>
              <a:rPr sz="1721" spc="4">
                <a:solidFill>
                  <a:srgbClr val="231F20"/>
                </a:solidFill>
                <a:latin typeface="Calibri"/>
                <a:cs typeface="Calibri"/>
              </a:rPr>
              <a:t>impacts of  charging</a:t>
            </a:r>
            <a:r>
              <a:rPr sz="1721" spc="-13">
                <a:solidFill>
                  <a:srgbClr val="231F20"/>
                </a:solidFill>
                <a:latin typeface="Calibri"/>
                <a:cs typeface="Calibri"/>
              </a:rPr>
              <a:t> </a:t>
            </a:r>
            <a:r>
              <a:rPr sz="1721" spc="4">
                <a:solidFill>
                  <a:srgbClr val="231F20"/>
                </a:solidFill>
                <a:latin typeface="Calibri"/>
                <a:cs typeface="Calibri"/>
              </a:rPr>
              <a:t>behavior</a:t>
            </a:r>
            <a:endParaRPr sz="1721">
              <a:solidFill>
                <a:prstClr val="black"/>
              </a:solidFill>
              <a:latin typeface="Calibri"/>
              <a:cs typeface="Calibri"/>
            </a:endParaRPr>
          </a:p>
        </p:txBody>
      </p:sp>
      <p:sp>
        <p:nvSpPr>
          <p:cNvPr id="4" name="object 4"/>
          <p:cNvSpPr/>
          <p:nvPr/>
        </p:nvSpPr>
        <p:spPr>
          <a:xfrm>
            <a:off x="1742761" y="3818404"/>
            <a:ext cx="4295539" cy="1546479"/>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6154226" y="1617939"/>
            <a:ext cx="4295775" cy="3747807"/>
          </a:xfrm>
          <a:custGeom>
            <a:avLst/>
            <a:gdLst/>
            <a:ahLst/>
            <a:cxnLst/>
            <a:rect l="l" t="t" r="r" b="b"/>
            <a:pathLst>
              <a:path w="4868545" h="4247515">
                <a:moveTo>
                  <a:pt x="0" y="0"/>
                </a:moveTo>
                <a:lnTo>
                  <a:pt x="0" y="4247172"/>
                </a:lnTo>
                <a:lnTo>
                  <a:pt x="4868291" y="4247172"/>
                </a:lnTo>
                <a:lnTo>
                  <a:pt x="4868291" y="0"/>
                </a:lnTo>
                <a:lnTo>
                  <a:pt x="0" y="0"/>
                </a:lnTo>
                <a:close/>
              </a:path>
            </a:pathLst>
          </a:custGeom>
          <a:ln w="15722">
            <a:solidFill>
              <a:srgbClr val="EA5824"/>
            </a:solidFill>
          </a:ln>
        </p:spPr>
        <p:txBody>
          <a:bodyPr wrap="square" lIns="0" tIns="0" rIns="0" bIns="0" rtlCol="0"/>
          <a:lstStyle/>
          <a:p>
            <a:pPr defTabSz="806867"/>
            <a:endParaRPr sz="1588">
              <a:solidFill>
                <a:prstClr val="black"/>
              </a:solidFill>
              <a:latin typeface="Calibri"/>
            </a:endParaRPr>
          </a:p>
        </p:txBody>
      </p:sp>
      <p:sp>
        <p:nvSpPr>
          <p:cNvPr id="6" name="object 6"/>
          <p:cNvSpPr txBox="1"/>
          <p:nvPr/>
        </p:nvSpPr>
        <p:spPr>
          <a:xfrm>
            <a:off x="6209496" y="1620324"/>
            <a:ext cx="4185957" cy="3690400"/>
          </a:xfrm>
          <a:prstGeom prst="rect">
            <a:avLst/>
          </a:prstGeom>
        </p:spPr>
        <p:txBody>
          <a:bodyPr vert="horz" wrap="square" lIns="0" tIns="11206" rIns="0" bIns="0" rtlCol="0">
            <a:spAutoFit/>
          </a:bodyPr>
          <a:lstStyle/>
          <a:p>
            <a:pPr marL="11206" marR="4483" algn="just" defTabSz="806867">
              <a:lnSpc>
                <a:spcPct val="108800"/>
              </a:lnSpc>
              <a:spcBef>
                <a:spcPts val="88"/>
              </a:spcBef>
            </a:pPr>
            <a:r>
              <a:rPr sz="1147" b="1">
                <a:solidFill>
                  <a:srgbClr val="231F20"/>
                </a:solidFill>
                <a:latin typeface="Calibri"/>
                <a:cs typeface="Calibri"/>
              </a:rPr>
              <a:t>Flat </a:t>
            </a:r>
            <a:r>
              <a:rPr sz="1147" b="1" spc="-4">
                <a:solidFill>
                  <a:srgbClr val="231F20"/>
                </a:solidFill>
                <a:latin typeface="Calibri"/>
                <a:cs typeface="Calibri"/>
              </a:rPr>
              <a:t>Rate: </a:t>
            </a:r>
            <a:r>
              <a:rPr sz="1147" spc="4">
                <a:solidFill>
                  <a:srgbClr val="231F20"/>
                </a:solidFill>
                <a:latin typeface="Calibri"/>
                <a:cs typeface="Calibri"/>
              </a:rPr>
              <a:t>A </a:t>
            </a:r>
            <a:r>
              <a:rPr sz="1147" spc="-4">
                <a:solidFill>
                  <a:srgbClr val="231F20"/>
                </a:solidFill>
                <a:latin typeface="Calibri"/>
                <a:cs typeface="Calibri"/>
              </a:rPr>
              <a:t>rate </a:t>
            </a:r>
            <a:r>
              <a:rPr sz="1147">
                <a:solidFill>
                  <a:srgbClr val="231F20"/>
                </a:solidFill>
                <a:latin typeface="Calibri"/>
                <a:cs typeface="Calibri"/>
              </a:rPr>
              <a:t>structure </a:t>
            </a:r>
            <a:r>
              <a:rPr sz="1147" spc="4">
                <a:solidFill>
                  <a:srgbClr val="231F20"/>
                </a:solidFill>
                <a:latin typeface="Calibri"/>
                <a:cs typeface="Calibri"/>
              </a:rPr>
              <a:t>under which </a:t>
            </a:r>
            <a:r>
              <a:rPr sz="1147">
                <a:solidFill>
                  <a:srgbClr val="231F20"/>
                </a:solidFill>
                <a:latin typeface="Calibri"/>
                <a:cs typeface="Calibri"/>
              </a:rPr>
              <a:t>you are billed </a:t>
            </a:r>
            <a:r>
              <a:rPr sz="1147" spc="-4">
                <a:solidFill>
                  <a:srgbClr val="231F20"/>
                </a:solidFill>
                <a:latin typeface="Calibri"/>
                <a:cs typeface="Calibri"/>
              </a:rPr>
              <a:t>at </a:t>
            </a:r>
            <a:r>
              <a:rPr sz="1147" spc="4">
                <a:solidFill>
                  <a:srgbClr val="231F20"/>
                </a:solidFill>
                <a:latin typeface="Calibri"/>
                <a:cs typeface="Calibri"/>
              </a:rPr>
              <a:t>a </a:t>
            </a:r>
            <a:r>
              <a:rPr sz="1147">
                <a:solidFill>
                  <a:srgbClr val="231F20"/>
                </a:solidFill>
                <a:latin typeface="Calibri"/>
                <a:cs typeface="Calibri"/>
              </a:rPr>
              <a:t>single price  per kilowatt-hour </a:t>
            </a:r>
            <a:r>
              <a:rPr sz="1147" spc="4">
                <a:solidFill>
                  <a:srgbClr val="231F20"/>
                </a:solidFill>
                <a:latin typeface="Calibri"/>
                <a:cs typeface="Calibri"/>
              </a:rPr>
              <a:t>consumed </a:t>
            </a:r>
            <a:r>
              <a:rPr sz="1147" spc="-4">
                <a:solidFill>
                  <a:srgbClr val="231F20"/>
                </a:solidFill>
                <a:latin typeface="Calibri"/>
                <a:cs typeface="Calibri"/>
              </a:rPr>
              <a:t>regardless </a:t>
            </a:r>
            <a:r>
              <a:rPr sz="1147">
                <a:solidFill>
                  <a:srgbClr val="231F20"/>
                </a:solidFill>
                <a:latin typeface="Calibri"/>
                <a:cs typeface="Calibri"/>
              </a:rPr>
              <a:t>of time, </a:t>
            </a:r>
            <a:r>
              <a:rPr sz="1147" spc="4">
                <a:solidFill>
                  <a:srgbClr val="231F20"/>
                </a:solidFill>
                <a:latin typeface="Calibri"/>
                <a:cs typeface="Calibri"/>
              </a:rPr>
              <a:t>season </a:t>
            </a:r>
            <a:r>
              <a:rPr sz="1147" spc="18">
                <a:solidFill>
                  <a:srgbClr val="231F20"/>
                </a:solidFill>
                <a:latin typeface="Calibri"/>
                <a:cs typeface="Calibri"/>
              </a:rPr>
              <a:t>or  </a:t>
            </a:r>
            <a:r>
              <a:rPr sz="1147" spc="4">
                <a:solidFill>
                  <a:srgbClr val="231F20"/>
                </a:solidFill>
                <a:latin typeface="Calibri"/>
                <a:cs typeface="Calibri"/>
              </a:rPr>
              <a:t>application.</a:t>
            </a:r>
            <a:endParaRPr sz="1147">
              <a:solidFill>
                <a:prstClr val="black"/>
              </a:solidFill>
              <a:latin typeface="Calibri"/>
              <a:cs typeface="Calibri"/>
            </a:endParaRPr>
          </a:p>
          <a:p>
            <a:pPr marL="11206" marR="5603" algn="just" defTabSz="806867">
              <a:lnSpc>
                <a:spcPct val="108900"/>
              </a:lnSpc>
              <a:spcBef>
                <a:spcPts val="282"/>
              </a:spcBef>
            </a:pPr>
            <a:r>
              <a:rPr sz="1147" b="1" spc="4">
                <a:solidFill>
                  <a:srgbClr val="231F20"/>
                </a:solidFill>
                <a:latin typeface="Calibri"/>
                <a:cs typeface="Calibri"/>
              </a:rPr>
              <a:t>Time-of-Use </a:t>
            </a:r>
            <a:r>
              <a:rPr sz="1147" b="1">
                <a:solidFill>
                  <a:srgbClr val="231F20"/>
                </a:solidFill>
                <a:latin typeface="Calibri"/>
                <a:cs typeface="Calibri"/>
              </a:rPr>
              <a:t>(TOU): </a:t>
            </a:r>
            <a:r>
              <a:rPr sz="1147" spc="4">
                <a:solidFill>
                  <a:srgbClr val="231F20"/>
                </a:solidFill>
                <a:latin typeface="Calibri"/>
                <a:cs typeface="Calibri"/>
              </a:rPr>
              <a:t>A </a:t>
            </a:r>
            <a:r>
              <a:rPr sz="1147" spc="-4">
                <a:solidFill>
                  <a:srgbClr val="231F20"/>
                </a:solidFill>
                <a:latin typeface="Calibri"/>
                <a:cs typeface="Calibri"/>
              </a:rPr>
              <a:t>rate </a:t>
            </a:r>
            <a:r>
              <a:rPr sz="1147">
                <a:solidFill>
                  <a:srgbClr val="231F20"/>
                </a:solidFill>
                <a:latin typeface="Calibri"/>
                <a:cs typeface="Calibri"/>
              </a:rPr>
              <a:t>structure under </a:t>
            </a:r>
            <a:r>
              <a:rPr sz="1147" spc="4">
                <a:solidFill>
                  <a:srgbClr val="231F20"/>
                </a:solidFill>
                <a:latin typeface="Calibri"/>
                <a:cs typeface="Calibri"/>
              </a:rPr>
              <a:t>which </a:t>
            </a:r>
            <a:r>
              <a:rPr sz="1147" spc="-4">
                <a:solidFill>
                  <a:srgbClr val="231F20"/>
                </a:solidFill>
                <a:latin typeface="Calibri"/>
                <a:cs typeface="Calibri"/>
              </a:rPr>
              <a:t>you </a:t>
            </a:r>
            <a:r>
              <a:rPr sz="1147">
                <a:solidFill>
                  <a:srgbClr val="231F20"/>
                </a:solidFill>
                <a:latin typeface="Calibri"/>
                <a:cs typeface="Calibri"/>
              </a:rPr>
              <a:t>are billed  </a:t>
            </a:r>
            <a:r>
              <a:rPr sz="1147" spc="-4">
                <a:solidFill>
                  <a:srgbClr val="231F20"/>
                </a:solidFill>
                <a:latin typeface="Calibri"/>
                <a:cs typeface="Calibri"/>
              </a:rPr>
              <a:t>different </a:t>
            </a:r>
            <a:r>
              <a:rPr sz="1147" spc="4">
                <a:solidFill>
                  <a:srgbClr val="231F20"/>
                </a:solidFill>
                <a:latin typeface="Calibri"/>
                <a:cs typeface="Calibri"/>
              </a:rPr>
              <a:t>prices </a:t>
            </a:r>
            <a:r>
              <a:rPr sz="1147" spc="-4">
                <a:solidFill>
                  <a:srgbClr val="231F20"/>
                </a:solidFill>
                <a:latin typeface="Calibri"/>
                <a:cs typeface="Calibri"/>
              </a:rPr>
              <a:t>for </a:t>
            </a:r>
            <a:r>
              <a:rPr sz="1147" spc="4">
                <a:solidFill>
                  <a:srgbClr val="231F20"/>
                </a:solidFill>
                <a:latin typeface="Calibri"/>
                <a:cs typeface="Calibri"/>
              </a:rPr>
              <a:t>power </a:t>
            </a:r>
            <a:r>
              <a:rPr sz="1147">
                <a:solidFill>
                  <a:srgbClr val="231F20"/>
                </a:solidFill>
                <a:latin typeface="Calibri"/>
                <a:cs typeface="Calibri"/>
              </a:rPr>
              <a:t>you </a:t>
            </a:r>
            <a:r>
              <a:rPr sz="1147" spc="4">
                <a:solidFill>
                  <a:srgbClr val="231F20"/>
                </a:solidFill>
                <a:latin typeface="Calibri"/>
                <a:cs typeface="Calibri"/>
              </a:rPr>
              <a:t>consume </a:t>
            </a:r>
            <a:r>
              <a:rPr sz="1147">
                <a:solidFill>
                  <a:srgbClr val="231F20"/>
                </a:solidFill>
                <a:latin typeface="Calibri"/>
                <a:cs typeface="Calibri"/>
              </a:rPr>
              <a:t>according </a:t>
            </a:r>
            <a:r>
              <a:rPr sz="1147" spc="4">
                <a:solidFill>
                  <a:srgbClr val="231F20"/>
                </a:solidFill>
                <a:latin typeface="Calibri"/>
                <a:cs typeface="Calibri"/>
              </a:rPr>
              <a:t>to the time and  season when </a:t>
            </a:r>
            <a:r>
              <a:rPr sz="1147">
                <a:solidFill>
                  <a:srgbClr val="231F20"/>
                </a:solidFill>
                <a:latin typeface="Calibri"/>
                <a:cs typeface="Calibri"/>
              </a:rPr>
              <a:t>it </a:t>
            </a:r>
            <a:r>
              <a:rPr sz="1147" spc="4">
                <a:solidFill>
                  <a:srgbClr val="231F20"/>
                </a:solidFill>
                <a:latin typeface="Calibri"/>
                <a:cs typeface="Calibri"/>
              </a:rPr>
              <a:t>is consumed.</a:t>
            </a:r>
            <a:endParaRPr sz="1147">
              <a:solidFill>
                <a:prstClr val="black"/>
              </a:solidFill>
              <a:latin typeface="Calibri"/>
              <a:cs typeface="Calibri"/>
            </a:endParaRPr>
          </a:p>
          <a:p>
            <a:pPr marL="11206" marR="4483" algn="just" defTabSz="806867">
              <a:lnSpc>
                <a:spcPct val="108800"/>
              </a:lnSpc>
              <a:spcBef>
                <a:spcPts val="287"/>
              </a:spcBef>
            </a:pPr>
            <a:r>
              <a:rPr sz="1147" b="1">
                <a:solidFill>
                  <a:srgbClr val="231F20"/>
                </a:solidFill>
                <a:latin typeface="Calibri"/>
                <a:cs typeface="Calibri"/>
              </a:rPr>
              <a:t>Fixed Charge: </a:t>
            </a:r>
            <a:r>
              <a:rPr sz="1147" spc="4">
                <a:solidFill>
                  <a:srgbClr val="231F20"/>
                </a:solidFill>
                <a:latin typeface="Calibri"/>
                <a:cs typeface="Calibri"/>
              </a:rPr>
              <a:t>A </a:t>
            </a:r>
            <a:r>
              <a:rPr sz="1147" spc="-4">
                <a:solidFill>
                  <a:srgbClr val="231F20"/>
                </a:solidFill>
                <a:latin typeface="Calibri"/>
                <a:cs typeface="Calibri"/>
              </a:rPr>
              <a:t>fee </a:t>
            </a:r>
            <a:r>
              <a:rPr sz="1147" spc="4">
                <a:solidFill>
                  <a:srgbClr val="231F20"/>
                </a:solidFill>
                <a:latin typeface="Calibri"/>
                <a:cs typeface="Calibri"/>
              </a:rPr>
              <a:t>covering the </a:t>
            </a:r>
            <a:r>
              <a:rPr sz="1147">
                <a:solidFill>
                  <a:srgbClr val="231F20"/>
                </a:solidFill>
                <a:latin typeface="Calibri"/>
                <a:cs typeface="Calibri"/>
              </a:rPr>
              <a:t>regulator-approved </a:t>
            </a:r>
            <a:r>
              <a:rPr sz="1147" spc="-4">
                <a:solidFill>
                  <a:srgbClr val="231F20"/>
                </a:solidFill>
                <a:latin typeface="Calibri"/>
                <a:cs typeface="Calibri"/>
              </a:rPr>
              <a:t>costs </a:t>
            </a:r>
            <a:r>
              <a:rPr sz="1147" spc="4">
                <a:solidFill>
                  <a:srgbClr val="231F20"/>
                </a:solidFill>
                <a:latin typeface="Calibri"/>
                <a:cs typeface="Calibri"/>
              </a:rPr>
              <a:t>that the </a:t>
            </a:r>
            <a:r>
              <a:rPr sz="1147" spc="265">
                <a:solidFill>
                  <a:srgbClr val="231F20"/>
                </a:solidFill>
                <a:latin typeface="Calibri"/>
                <a:cs typeface="Calibri"/>
              </a:rPr>
              <a:t> </a:t>
            </a:r>
            <a:r>
              <a:rPr sz="1147">
                <a:solidFill>
                  <a:srgbClr val="231F20"/>
                </a:solidFill>
                <a:latin typeface="Calibri"/>
                <a:cs typeface="Calibri"/>
              </a:rPr>
              <a:t>utility </a:t>
            </a:r>
            <a:r>
              <a:rPr sz="1147" spc="-4">
                <a:solidFill>
                  <a:srgbClr val="231F20"/>
                </a:solidFill>
                <a:latin typeface="Calibri"/>
                <a:cs typeface="Calibri"/>
              </a:rPr>
              <a:t>pays </a:t>
            </a:r>
            <a:r>
              <a:rPr sz="1147" spc="4">
                <a:solidFill>
                  <a:srgbClr val="231F20"/>
                </a:solidFill>
                <a:latin typeface="Calibri"/>
                <a:cs typeface="Calibri"/>
              </a:rPr>
              <a:t>to  </a:t>
            </a:r>
            <a:r>
              <a:rPr sz="1147">
                <a:solidFill>
                  <a:srgbClr val="231F20"/>
                </a:solidFill>
                <a:latin typeface="Calibri"/>
                <a:cs typeface="Calibri"/>
              </a:rPr>
              <a:t>supply </a:t>
            </a:r>
            <a:r>
              <a:rPr sz="1147" spc="-4">
                <a:solidFill>
                  <a:srgbClr val="231F20"/>
                </a:solidFill>
                <a:latin typeface="Calibri"/>
                <a:cs typeface="Calibri"/>
              </a:rPr>
              <a:t>your </a:t>
            </a:r>
            <a:r>
              <a:rPr sz="1147" spc="4">
                <a:solidFill>
                  <a:srgbClr val="231F20"/>
                </a:solidFill>
                <a:latin typeface="Calibri"/>
                <a:cs typeface="Calibri"/>
              </a:rPr>
              <a:t>power  </a:t>
            </a:r>
            <a:r>
              <a:rPr sz="1147">
                <a:solidFill>
                  <a:srgbClr val="231F20"/>
                </a:solidFill>
                <a:latin typeface="Calibri"/>
                <a:cs typeface="Calibri"/>
              </a:rPr>
              <a:t>such </a:t>
            </a:r>
            <a:r>
              <a:rPr sz="1147" spc="4">
                <a:solidFill>
                  <a:srgbClr val="231F20"/>
                </a:solidFill>
                <a:latin typeface="Calibri"/>
                <a:cs typeface="Calibri"/>
              </a:rPr>
              <a:t>as</a:t>
            </a:r>
            <a:r>
              <a:rPr sz="1147" spc="265">
                <a:solidFill>
                  <a:srgbClr val="231F20"/>
                </a:solidFill>
                <a:latin typeface="Calibri"/>
                <a:cs typeface="Calibri"/>
              </a:rPr>
              <a:t> </a:t>
            </a:r>
            <a:r>
              <a:rPr sz="1147">
                <a:solidFill>
                  <a:srgbClr val="231F20"/>
                </a:solidFill>
                <a:latin typeface="Calibri"/>
                <a:cs typeface="Calibri"/>
              </a:rPr>
              <a:t>distribution </a:t>
            </a:r>
            <a:r>
              <a:rPr sz="1147" spc="4">
                <a:solidFill>
                  <a:srgbClr val="231F20"/>
                </a:solidFill>
                <a:latin typeface="Calibri"/>
                <a:cs typeface="Calibri"/>
              </a:rPr>
              <a:t>and   </a:t>
            </a:r>
            <a:r>
              <a:rPr sz="1147">
                <a:solidFill>
                  <a:srgbClr val="231F20"/>
                </a:solidFill>
                <a:latin typeface="Calibri"/>
                <a:cs typeface="Calibri"/>
              </a:rPr>
              <a:t>transmission ($/month).</a:t>
            </a:r>
            <a:endParaRPr sz="1147">
              <a:solidFill>
                <a:prstClr val="black"/>
              </a:solidFill>
              <a:latin typeface="Calibri"/>
              <a:cs typeface="Calibri"/>
            </a:endParaRPr>
          </a:p>
          <a:p>
            <a:pPr marL="11206" algn="just" defTabSz="806867">
              <a:spcBef>
                <a:spcPts val="405"/>
              </a:spcBef>
            </a:pPr>
            <a:r>
              <a:rPr sz="1147" b="1" spc="4">
                <a:solidFill>
                  <a:srgbClr val="231F20"/>
                </a:solidFill>
                <a:latin typeface="Calibri"/>
                <a:cs typeface="Calibri"/>
              </a:rPr>
              <a:t>Energy</a:t>
            </a:r>
            <a:r>
              <a:rPr sz="1147" b="1" spc="163">
                <a:solidFill>
                  <a:srgbClr val="231F20"/>
                </a:solidFill>
                <a:latin typeface="Calibri"/>
                <a:cs typeface="Calibri"/>
              </a:rPr>
              <a:t> </a:t>
            </a:r>
            <a:r>
              <a:rPr sz="1147" b="1">
                <a:solidFill>
                  <a:srgbClr val="231F20"/>
                </a:solidFill>
                <a:latin typeface="Calibri"/>
                <a:cs typeface="Calibri"/>
              </a:rPr>
              <a:t>Charge:</a:t>
            </a:r>
            <a:r>
              <a:rPr sz="1147" b="1" spc="168">
                <a:solidFill>
                  <a:srgbClr val="231F20"/>
                </a:solidFill>
                <a:latin typeface="Calibri"/>
                <a:cs typeface="Calibri"/>
              </a:rPr>
              <a:t> </a:t>
            </a:r>
            <a:r>
              <a:rPr sz="1147" spc="-18">
                <a:solidFill>
                  <a:srgbClr val="231F20"/>
                </a:solidFill>
                <a:latin typeface="Calibri"/>
                <a:cs typeface="Calibri"/>
              </a:rPr>
              <a:t>Your</a:t>
            </a:r>
            <a:r>
              <a:rPr sz="1147" spc="154">
                <a:solidFill>
                  <a:srgbClr val="231F20"/>
                </a:solidFill>
                <a:latin typeface="Calibri"/>
                <a:cs typeface="Calibri"/>
              </a:rPr>
              <a:t> </a:t>
            </a:r>
            <a:r>
              <a:rPr sz="1147" spc="4">
                <a:solidFill>
                  <a:srgbClr val="231F20"/>
                </a:solidFill>
                <a:latin typeface="Calibri"/>
                <a:cs typeface="Calibri"/>
              </a:rPr>
              <a:t>baseline</a:t>
            </a:r>
            <a:r>
              <a:rPr sz="1147" spc="163">
                <a:solidFill>
                  <a:srgbClr val="231F20"/>
                </a:solidFill>
                <a:latin typeface="Calibri"/>
                <a:cs typeface="Calibri"/>
              </a:rPr>
              <a:t> </a:t>
            </a:r>
            <a:r>
              <a:rPr sz="1147" spc="4">
                <a:solidFill>
                  <a:srgbClr val="231F20"/>
                </a:solidFill>
                <a:latin typeface="Calibri"/>
                <a:cs typeface="Calibri"/>
              </a:rPr>
              <a:t>price</a:t>
            </a:r>
            <a:r>
              <a:rPr sz="1147" spc="163">
                <a:solidFill>
                  <a:srgbClr val="231F20"/>
                </a:solidFill>
                <a:latin typeface="Calibri"/>
                <a:cs typeface="Calibri"/>
              </a:rPr>
              <a:t> </a:t>
            </a:r>
            <a:r>
              <a:rPr sz="1147">
                <a:solidFill>
                  <a:srgbClr val="231F20"/>
                </a:solidFill>
                <a:latin typeface="Calibri"/>
                <a:cs typeface="Calibri"/>
              </a:rPr>
              <a:t>of</a:t>
            </a:r>
            <a:r>
              <a:rPr sz="1147" spc="163">
                <a:solidFill>
                  <a:srgbClr val="231F20"/>
                </a:solidFill>
                <a:latin typeface="Calibri"/>
                <a:cs typeface="Calibri"/>
              </a:rPr>
              <a:t> </a:t>
            </a:r>
            <a:r>
              <a:rPr sz="1147" spc="-4">
                <a:solidFill>
                  <a:srgbClr val="231F20"/>
                </a:solidFill>
                <a:latin typeface="Calibri"/>
                <a:cs typeface="Calibri"/>
              </a:rPr>
              <a:t>electricity,</a:t>
            </a:r>
            <a:r>
              <a:rPr sz="1147" spc="168">
                <a:solidFill>
                  <a:srgbClr val="231F20"/>
                </a:solidFill>
                <a:latin typeface="Calibri"/>
                <a:cs typeface="Calibri"/>
              </a:rPr>
              <a:t> </a:t>
            </a:r>
            <a:r>
              <a:rPr sz="1147">
                <a:solidFill>
                  <a:srgbClr val="231F20"/>
                </a:solidFill>
                <a:latin typeface="Calibri"/>
                <a:cs typeface="Calibri"/>
              </a:rPr>
              <a:t>charged</a:t>
            </a:r>
            <a:r>
              <a:rPr sz="1147" spc="159">
                <a:solidFill>
                  <a:srgbClr val="231F20"/>
                </a:solidFill>
                <a:latin typeface="Calibri"/>
                <a:cs typeface="Calibri"/>
              </a:rPr>
              <a:t> </a:t>
            </a:r>
            <a:r>
              <a:rPr sz="1147" spc="4">
                <a:solidFill>
                  <a:srgbClr val="231F20"/>
                </a:solidFill>
                <a:latin typeface="Calibri"/>
                <a:cs typeface="Calibri"/>
              </a:rPr>
              <a:t>based</a:t>
            </a:r>
            <a:r>
              <a:rPr sz="1147" spc="163">
                <a:solidFill>
                  <a:srgbClr val="231F20"/>
                </a:solidFill>
                <a:latin typeface="Calibri"/>
                <a:cs typeface="Calibri"/>
              </a:rPr>
              <a:t> </a:t>
            </a:r>
            <a:r>
              <a:rPr sz="1147" spc="4">
                <a:solidFill>
                  <a:srgbClr val="231F20"/>
                </a:solidFill>
                <a:latin typeface="Calibri"/>
                <a:cs typeface="Calibri"/>
              </a:rPr>
              <a:t>on</a:t>
            </a:r>
            <a:endParaRPr sz="1147">
              <a:solidFill>
                <a:prstClr val="black"/>
              </a:solidFill>
              <a:latin typeface="Calibri"/>
              <a:cs typeface="Calibri"/>
            </a:endParaRPr>
          </a:p>
          <a:p>
            <a:pPr marL="11206" algn="just" defTabSz="806867">
              <a:spcBef>
                <a:spcPts val="124"/>
              </a:spcBef>
            </a:pPr>
            <a:r>
              <a:rPr sz="1147" spc="4">
                <a:solidFill>
                  <a:srgbClr val="231F20"/>
                </a:solidFill>
                <a:latin typeface="Calibri"/>
                <a:cs typeface="Calibri"/>
              </a:rPr>
              <a:t>the amount of </a:t>
            </a:r>
            <a:r>
              <a:rPr sz="1147">
                <a:solidFill>
                  <a:srgbClr val="231F20"/>
                </a:solidFill>
                <a:latin typeface="Calibri"/>
                <a:cs typeface="Calibri"/>
              </a:rPr>
              <a:t>energy </a:t>
            </a:r>
            <a:r>
              <a:rPr sz="1147" spc="-4">
                <a:solidFill>
                  <a:srgbClr val="231F20"/>
                </a:solidFill>
                <a:latin typeface="Calibri"/>
                <a:cs typeface="Calibri"/>
              </a:rPr>
              <a:t>you </a:t>
            </a:r>
            <a:r>
              <a:rPr sz="1147">
                <a:solidFill>
                  <a:srgbClr val="231F20"/>
                </a:solidFill>
                <a:latin typeface="Calibri"/>
                <a:cs typeface="Calibri"/>
              </a:rPr>
              <a:t>consume</a:t>
            </a:r>
            <a:r>
              <a:rPr sz="1147" spc="53">
                <a:solidFill>
                  <a:srgbClr val="231F20"/>
                </a:solidFill>
                <a:latin typeface="Calibri"/>
                <a:cs typeface="Calibri"/>
              </a:rPr>
              <a:t> </a:t>
            </a:r>
            <a:r>
              <a:rPr sz="1147">
                <a:solidFill>
                  <a:srgbClr val="231F20"/>
                </a:solidFill>
                <a:latin typeface="Calibri"/>
                <a:cs typeface="Calibri"/>
              </a:rPr>
              <a:t>($/kWh).</a:t>
            </a:r>
            <a:endParaRPr sz="1147">
              <a:solidFill>
                <a:prstClr val="black"/>
              </a:solidFill>
              <a:latin typeface="Calibri"/>
              <a:cs typeface="Calibri"/>
            </a:endParaRPr>
          </a:p>
          <a:p>
            <a:pPr marL="11206" marR="6724" algn="just" defTabSz="806867">
              <a:lnSpc>
                <a:spcPct val="108500"/>
              </a:lnSpc>
              <a:spcBef>
                <a:spcPts val="291"/>
              </a:spcBef>
            </a:pPr>
            <a:r>
              <a:rPr sz="1147" b="1" spc="4">
                <a:solidFill>
                  <a:srgbClr val="231F20"/>
                </a:solidFill>
                <a:latin typeface="Calibri"/>
                <a:cs typeface="Calibri"/>
              </a:rPr>
              <a:t>Demand </a:t>
            </a:r>
            <a:r>
              <a:rPr sz="1147" b="1">
                <a:solidFill>
                  <a:srgbClr val="231F20"/>
                </a:solidFill>
                <a:latin typeface="Calibri"/>
                <a:cs typeface="Calibri"/>
              </a:rPr>
              <a:t>Charge: </a:t>
            </a:r>
            <a:r>
              <a:rPr sz="1147" spc="4">
                <a:solidFill>
                  <a:srgbClr val="231F20"/>
                </a:solidFill>
                <a:latin typeface="Calibri"/>
                <a:cs typeface="Calibri"/>
              </a:rPr>
              <a:t>A </a:t>
            </a:r>
            <a:r>
              <a:rPr sz="1147" spc="-4">
                <a:solidFill>
                  <a:srgbClr val="231F20"/>
                </a:solidFill>
                <a:latin typeface="Calibri"/>
                <a:cs typeface="Calibri"/>
              </a:rPr>
              <a:t>fee </a:t>
            </a:r>
            <a:r>
              <a:rPr sz="1147">
                <a:solidFill>
                  <a:srgbClr val="231F20"/>
                </a:solidFill>
                <a:latin typeface="Calibri"/>
                <a:cs typeface="Calibri"/>
              </a:rPr>
              <a:t>applied to your greatest power </a:t>
            </a:r>
            <a:r>
              <a:rPr sz="1147" spc="-4">
                <a:solidFill>
                  <a:srgbClr val="231F20"/>
                </a:solidFill>
                <a:latin typeface="Calibri"/>
                <a:cs typeface="Calibri"/>
              </a:rPr>
              <a:t>draw </a:t>
            </a:r>
            <a:r>
              <a:rPr sz="1147" spc="4">
                <a:solidFill>
                  <a:srgbClr val="231F20"/>
                </a:solidFill>
                <a:latin typeface="Calibri"/>
                <a:cs typeface="Calibri"/>
              </a:rPr>
              <a:t>during </a:t>
            </a:r>
            <a:r>
              <a:rPr sz="1147" spc="265">
                <a:solidFill>
                  <a:srgbClr val="231F20"/>
                </a:solidFill>
                <a:latin typeface="Calibri"/>
                <a:cs typeface="Calibri"/>
              </a:rPr>
              <a:t> </a:t>
            </a:r>
            <a:r>
              <a:rPr sz="1147">
                <a:solidFill>
                  <a:srgbClr val="231F20"/>
                </a:solidFill>
                <a:latin typeface="Calibri"/>
                <a:cs typeface="Calibri"/>
              </a:rPr>
              <a:t>peak periods, </a:t>
            </a:r>
            <a:r>
              <a:rPr sz="1147" spc="4">
                <a:solidFill>
                  <a:srgbClr val="231F20"/>
                </a:solidFill>
                <a:latin typeface="Calibri"/>
                <a:cs typeface="Calibri"/>
              </a:rPr>
              <a:t>on </a:t>
            </a:r>
            <a:r>
              <a:rPr sz="1147">
                <a:solidFill>
                  <a:srgbClr val="231F20"/>
                </a:solidFill>
                <a:latin typeface="Calibri"/>
                <a:cs typeface="Calibri"/>
              </a:rPr>
              <a:t>top of the </a:t>
            </a:r>
            <a:r>
              <a:rPr sz="1147" spc="-4">
                <a:solidFill>
                  <a:srgbClr val="231F20"/>
                </a:solidFill>
                <a:latin typeface="Calibri"/>
                <a:cs typeface="Calibri"/>
              </a:rPr>
              <a:t>rate </a:t>
            </a:r>
            <a:r>
              <a:rPr sz="1147">
                <a:solidFill>
                  <a:srgbClr val="231F20"/>
                </a:solidFill>
                <a:latin typeface="Calibri"/>
                <a:cs typeface="Calibri"/>
              </a:rPr>
              <a:t>that </a:t>
            </a:r>
            <a:r>
              <a:rPr sz="1147" spc="-4">
                <a:solidFill>
                  <a:srgbClr val="231F20"/>
                </a:solidFill>
                <a:latin typeface="Calibri"/>
                <a:cs typeface="Calibri"/>
              </a:rPr>
              <a:t>you pay </a:t>
            </a:r>
            <a:r>
              <a:rPr sz="1147" spc="-9">
                <a:solidFill>
                  <a:srgbClr val="231F20"/>
                </a:solidFill>
                <a:latin typeface="Calibri"/>
                <a:cs typeface="Calibri"/>
              </a:rPr>
              <a:t>for </a:t>
            </a:r>
            <a:r>
              <a:rPr sz="1147">
                <a:solidFill>
                  <a:srgbClr val="231F20"/>
                </a:solidFill>
                <a:latin typeface="Calibri"/>
                <a:cs typeface="Calibri"/>
              </a:rPr>
              <a:t>the energy</a:t>
            </a:r>
            <a:r>
              <a:rPr sz="1147" spc="154">
                <a:solidFill>
                  <a:srgbClr val="231F20"/>
                </a:solidFill>
                <a:latin typeface="Calibri"/>
                <a:cs typeface="Calibri"/>
              </a:rPr>
              <a:t> </a:t>
            </a:r>
            <a:r>
              <a:rPr sz="1147">
                <a:solidFill>
                  <a:srgbClr val="231F20"/>
                </a:solidFill>
                <a:latin typeface="Calibri"/>
                <a:cs typeface="Calibri"/>
              </a:rPr>
              <a:t>($/kW).</a:t>
            </a:r>
            <a:endParaRPr sz="1147">
              <a:solidFill>
                <a:prstClr val="black"/>
              </a:solidFill>
              <a:latin typeface="Calibri"/>
              <a:cs typeface="Calibri"/>
            </a:endParaRPr>
          </a:p>
          <a:p>
            <a:pPr marL="11206" marR="4483" algn="just" defTabSz="806867">
              <a:lnSpc>
                <a:spcPct val="108500"/>
              </a:lnSpc>
              <a:spcBef>
                <a:spcPts val="296"/>
              </a:spcBef>
            </a:pPr>
            <a:r>
              <a:rPr sz="1147" b="1" spc="4">
                <a:solidFill>
                  <a:srgbClr val="231F20"/>
                </a:solidFill>
                <a:latin typeface="Calibri"/>
                <a:cs typeface="Calibri"/>
              </a:rPr>
              <a:t>Seasonal </a:t>
            </a:r>
            <a:r>
              <a:rPr sz="1147" b="1" spc="-4">
                <a:solidFill>
                  <a:srgbClr val="231F20"/>
                </a:solidFill>
                <a:latin typeface="Calibri"/>
                <a:cs typeface="Calibri"/>
              </a:rPr>
              <a:t>Rates: </a:t>
            </a:r>
            <a:r>
              <a:rPr sz="1147" spc="4">
                <a:solidFill>
                  <a:srgbClr val="231F20"/>
                </a:solidFill>
                <a:latin typeface="Calibri"/>
                <a:cs typeface="Calibri"/>
              </a:rPr>
              <a:t>Additional </a:t>
            </a:r>
            <a:r>
              <a:rPr sz="1147">
                <a:solidFill>
                  <a:srgbClr val="231F20"/>
                </a:solidFill>
                <a:latin typeface="Calibri"/>
                <a:cs typeface="Calibri"/>
              </a:rPr>
              <a:t>distribution </a:t>
            </a:r>
            <a:r>
              <a:rPr sz="1147" spc="-4">
                <a:solidFill>
                  <a:srgbClr val="231F20"/>
                </a:solidFill>
                <a:latin typeface="Calibri"/>
                <a:cs typeface="Calibri"/>
              </a:rPr>
              <a:t>fees </a:t>
            </a:r>
            <a:r>
              <a:rPr sz="1147">
                <a:solidFill>
                  <a:srgbClr val="231F20"/>
                </a:solidFill>
                <a:latin typeface="Calibri"/>
                <a:cs typeface="Calibri"/>
              </a:rPr>
              <a:t>covering </a:t>
            </a:r>
            <a:r>
              <a:rPr sz="1147" spc="4">
                <a:solidFill>
                  <a:srgbClr val="231F20"/>
                </a:solidFill>
                <a:latin typeface="Calibri"/>
                <a:cs typeface="Calibri"/>
              </a:rPr>
              <a:t>the </a:t>
            </a:r>
            <a:r>
              <a:rPr sz="1147">
                <a:solidFill>
                  <a:srgbClr val="231F20"/>
                </a:solidFill>
                <a:latin typeface="Calibri"/>
                <a:cs typeface="Calibri"/>
              </a:rPr>
              <a:t>costs of  addressing weather stressors </a:t>
            </a:r>
            <a:r>
              <a:rPr sz="1147" spc="4">
                <a:solidFill>
                  <a:srgbClr val="231F20"/>
                </a:solidFill>
                <a:latin typeface="Calibri"/>
                <a:cs typeface="Calibri"/>
              </a:rPr>
              <a:t>on the electric grid </a:t>
            </a:r>
            <a:r>
              <a:rPr sz="1147">
                <a:solidFill>
                  <a:srgbClr val="231F20"/>
                </a:solidFill>
                <a:latin typeface="Calibri"/>
                <a:cs typeface="Calibri"/>
              </a:rPr>
              <a:t>during winter </a:t>
            </a:r>
            <a:r>
              <a:rPr sz="1147" spc="18">
                <a:solidFill>
                  <a:srgbClr val="231F20"/>
                </a:solidFill>
                <a:latin typeface="Calibri"/>
                <a:cs typeface="Calibri"/>
              </a:rPr>
              <a:t>or  </a:t>
            </a:r>
            <a:r>
              <a:rPr sz="1147" spc="-13">
                <a:solidFill>
                  <a:srgbClr val="231F20"/>
                </a:solidFill>
                <a:latin typeface="Calibri"/>
                <a:cs typeface="Calibri"/>
              </a:rPr>
              <a:t>summer.</a:t>
            </a:r>
            <a:endParaRPr sz="1147">
              <a:solidFill>
                <a:prstClr val="black"/>
              </a:solidFill>
              <a:latin typeface="Calibri"/>
              <a:cs typeface="Calibri"/>
            </a:endParaRPr>
          </a:p>
          <a:p>
            <a:pPr marL="11206" marR="6724" algn="just" defTabSz="806867">
              <a:lnSpc>
                <a:spcPct val="108500"/>
              </a:lnSpc>
              <a:spcBef>
                <a:spcPts val="300"/>
              </a:spcBef>
            </a:pPr>
            <a:r>
              <a:rPr sz="1147" b="1">
                <a:solidFill>
                  <a:srgbClr val="231F20"/>
                </a:solidFill>
                <a:latin typeface="Calibri"/>
                <a:cs typeface="Calibri"/>
              </a:rPr>
              <a:t>Power </a:t>
            </a:r>
            <a:r>
              <a:rPr sz="1147" b="1" spc="-4">
                <a:solidFill>
                  <a:srgbClr val="231F20"/>
                </a:solidFill>
                <a:latin typeface="Calibri"/>
                <a:cs typeface="Calibri"/>
              </a:rPr>
              <a:t>Factor </a:t>
            </a:r>
            <a:r>
              <a:rPr sz="1147" b="1">
                <a:solidFill>
                  <a:srgbClr val="231F20"/>
                </a:solidFill>
                <a:latin typeface="Calibri"/>
                <a:cs typeface="Calibri"/>
              </a:rPr>
              <a:t>Adjustment: </a:t>
            </a:r>
            <a:r>
              <a:rPr sz="1147" spc="4">
                <a:solidFill>
                  <a:srgbClr val="231F20"/>
                </a:solidFill>
                <a:latin typeface="Calibri"/>
                <a:cs typeface="Calibri"/>
              </a:rPr>
              <a:t>An </a:t>
            </a:r>
            <a:r>
              <a:rPr sz="1147">
                <a:solidFill>
                  <a:srgbClr val="231F20"/>
                </a:solidFill>
                <a:latin typeface="Calibri"/>
                <a:cs typeface="Calibri"/>
              </a:rPr>
              <a:t>adjustment to your </a:t>
            </a:r>
            <a:r>
              <a:rPr sz="1147" spc="4">
                <a:solidFill>
                  <a:srgbClr val="231F20"/>
                </a:solidFill>
                <a:latin typeface="Calibri"/>
                <a:cs typeface="Calibri"/>
              </a:rPr>
              <a:t>demand </a:t>
            </a:r>
            <a:r>
              <a:rPr sz="1147" spc="-4">
                <a:solidFill>
                  <a:srgbClr val="231F20"/>
                </a:solidFill>
                <a:latin typeface="Calibri"/>
                <a:cs typeface="Calibri"/>
              </a:rPr>
              <a:t>charge  </a:t>
            </a:r>
            <a:r>
              <a:rPr sz="1147">
                <a:solidFill>
                  <a:srgbClr val="231F20"/>
                </a:solidFill>
                <a:latin typeface="Calibri"/>
                <a:cs typeface="Calibri"/>
              </a:rPr>
              <a:t>according to how efficiently your facility </a:t>
            </a:r>
            <a:r>
              <a:rPr sz="1147" spc="4">
                <a:solidFill>
                  <a:srgbClr val="231F20"/>
                </a:solidFill>
                <a:latin typeface="Calibri"/>
                <a:cs typeface="Calibri"/>
              </a:rPr>
              <a:t>consumes</a:t>
            </a:r>
            <a:r>
              <a:rPr sz="1147" spc="26">
                <a:solidFill>
                  <a:srgbClr val="231F20"/>
                </a:solidFill>
                <a:latin typeface="Calibri"/>
                <a:cs typeface="Calibri"/>
              </a:rPr>
              <a:t> </a:t>
            </a:r>
            <a:r>
              <a:rPr sz="1147" spc="-18">
                <a:solidFill>
                  <a:srgbClr val="231F20"/>
                </a:solidFill>
                <a:latin typeface="Calibri"/>
                <a:cs typeface="Calibri"/>
              </a:rPr>
              <a:t>power.</a:t>
            </a:r>
            <a:endParaRPr sz="1147">
              <a:solidFill>
                <a:prstClr val="black"/>
              </a:solidFill>
              <a:latin typeface="Calibri"/>
              <a:cs typeface="Calibri"/>
            </a:endParaRPr>
          </a:p>
        </p:txBody>
      </p:sp>
      <p:sp>
        <p:nvSpPr>
          <p:cNvPr id="7" name="object 7"/>
          <p:cNvSpPr txBox="1"/>
          <p:nvPr/>
        </p:nvSpPr>
        <p:spPr>
          <a:xfrm>
            <a:off x="9882019" y="5644996"/>
            <a:ext cx="435349"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2">
                <a:solidFill>
                  <a:srgbClr val="FFFFFF"/>
                </a:solidFill>
                <a:latin typeface="Arial"/>
                <a:cs typeface="Arial"/>
              </a:rPr>
              <a:t> </a:t>
            </a:r>
            <a:r>
              <a:rPr sz="838" spc="18">
                <a:solidFill>
                  <a:srgbClr val="FFFFFF"/>
                </a:solidFill>
                <a:latin typeface="Arial"/>
                <a:cs typeface="Arial"/>
              </a:rPr>
              <a:t>10</a:t>
            </a:r>
            <a:endParaRPr sz="838">
              <a:solidFill>
                <a:prstClr val="black"/>
              </a:solidFill>
              <a:latin typeface="Arial"/>
              <a:cs typeface="Arial"/>
            </a:endParaRPr>
          </a:p>
        </p:txBody>
      </p:sp>
      <p:sp>
        <p:nvSpPr>
          <p:cNvPr id="9" name="TextBox 8">
            <a:extLst>
              <a:ext uri="{FF2B5EF4-FFF2-40B4-BE49-F238E27FC236}">
                <a16:creationId xmlns:a16="http://schemas.microsoft.com/office/drawing/2014/main" id="{D279AF66-1C03-5E98-B1D0-C123F674DF42}"/>
              </a:ext>
            </a:extLst>
          </p:cNvPr>
          <p:cNvSpPr txBox="1"/>
          <p:nvPr/>
        </p:nvSpPr>
        <p:spPr>
          <a:xfrm>
            <a:off x="0" y="5439747"/>
            <a:ext cx="12960220" cy="744141"/>
          </a:xfrm>
          <a:prstGeom prst="rect">
            <a:avLst/>
          </a:prstGeom>
          <a:solidFill>
            <a:schemeClr val="bg1"/>
          </a:solidFill>
        </p:spPr>
        <p:txBody>
          <a:bodyPr wrap="square" rtlCol="0">
            <a:spAutoFit/>
          </a:bodyPr>
          <a:lstStyle/>
          <a:p>
            <a:endParaRPr lang="en-US"/>
          </a:p>
        </p:txBody>
      </p:sp>
      <p:sp>
        <p:nvSpPr>
          <p:cNvPr id="8" name="object 2">
            <a:extLst>
              <a:ext uri="{FF2B5EF4-FFF2-40B4-BE49-F238E27FC236}">
                <a16:creationId xmlns:a16="http://schemas.microsoft.com/office/drawing/2014/main" id="{5D6C0C18-2188-5E36-A968-E084AE7A84F1}"/>
              </a:ext>
            </a:extLst>
          </p:cNvPr>
          <p:cNvSpPr/>
          <p:nvPr/>
        </p:nvSpPr>
        <p:spPr>
          <a:xfrm>
            <a:off x="1575278" y="5770506"/>
            <a:ext cx="8874723" cy="432660"/>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8806" y="5492461"/>
            <a:ext cx="8874723" cy="432660"/>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txBox="1">
            <a:spLocks noGrp="1"/>
          </p:cNvSpPr>
          <p:nvPr>
            <p:ph type="title"/>
          </p:nvPr>
        </p:nvSpPr>
        <p:spPr>
          <a:xfrm>
            <a:off x="1880884" y="1125811"/>
            <a:ext cx="1706096" cy="458886"/>
          </a:xfrm>
          <a:prstGeom prst="rect">
            <a:avLst/>
          </a:prstGeom>
        </p:spPr>
        <p:txBody>
          <a:bodyPr vert="horz" wrap="square" lIns="0" tIns="10646" rIns="0" bIns="0" rtlCol="0">
            <a:spAutoFit/>
          </a:bodyPr>
          <a:lstStyle/>
          <a:p>
            <a:pPr marL="11206">
              <a:spcBef>
                <a:spcPts val="84"/>
              </a:spcBef>
            </a:pPr>
            <a:r>
              <a:rPr spc="-9"/>
              <a:t>Summary</a:t>
            </a:r>
          </a:p>
        </p:txBody>
      </p:sp>
      <p:sp>
        <p:nvSpPr>
          <p:cNvPr id="4" name="object 4"/>
          <p:cNvSpPr/>
          <p:nvPr/>
        </p:nvSpPr>
        <p:spPr>
          <a:xfrm>
            <a:off x="1872559" y="1724989"/>
            <a:ext cx="2612606" cy="3373909"/>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4643247" y="3132156"/>
            <a:ext cx="278466" cy="255494"/>
          </a:xfrm>
          <a:custGeom>
            <a:avLst/>
            <a:gdLst/>
            <a:ahLst/>
            <a:cxnLst/>
            <a:rect l="l" t="t" r="r" b="b"/>
            <a:pathLst>
              <a:path w="315595" h="289560">
                <a:moveTo>
                  <a:pt x="315480" y="289394"/>
                </a:moveTo>
                <a:lnTo>
                  <a:pt x="315480" y="0"/>
                </a:lnTo>
                <a:lnTo>
                  <a:pt x="0" y="0"/>
                </a:lnTo>
                <a:lnTo>
                  <a:pt x="0" y="289394"/>
                </a:lnTo>
                <a:lnTo>
                  <a:pt x="315480" y="289394"/>
                </a:lnTo>
                <a:close/>
              </a:path>
            </a:pathLst>
          </a:custGeom>
          <a:solidFill>
            <a:srgbClr val="88898A"/>
          </a:solid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4921612" y="2853801"/>
            <a:ext cx="255494" cy="812426"/>
          </a:xfrm>
          <a:custGeom>
            <a:avLst/>
            <a:gdLst/>
            <a:ahLst/>
            <a:cxnLst/>
            <a:rect l="l" t="t" r="r" b="b"/>
            <a:pathLst>
              <a:path w="289560" h="920750">
                <a:moveTo>
                  <a:pt x="289394" y="920330"/>
                </a:moveTo>
                <a:lnTo>
                  <a:pt x="289394" y="0"/>
                </a:lnTo>
                <a:lnTo>
                  <a:pt x="0" y="0"/>
                </a:lnTo>
                <a:lnTo>
                  <a:pt x="0" y="920330"/>
                </a:lnTo>
                <a:lnTo>
                  <a:pt x="289394" y="920330"/>
                </a:lnTo>
                <a:close/>
              </a:path>
            </a:pathLst>
          </a:custGeom>
          <a:solidFill>
            <a:srgbClr val="88898A"/>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5176961" y="3132156"/>
            <a:ext cx="278466" cy="255494"/>
          </a:xfrm>
          <a:custGeom>
            <a:avLst/>
            <a:gdLst/>
            <a:ahLst/>
            <a:cxnLst/>
            <a:rect l="l" t="t" r="r" b="b"/>
            <a:pathLst>
              <a:path w="315595" h="289560">
                <a:moveTo>
                  <a:pt x="315480" y="289394"/>
                </a:moveTo>
                <a:lnTo>
                  <a:pt x="315480" y="0"/>
                </a:lnTo>
                <a:lnTo>
                  <a:pt x="0" y="0"/>
                </a:lnTo>
                <a:lnTo>
                  <a:pt x="0" y="289394"/>
                </a:lnTo>
                <a:lnTo>
                  <a:pt x="315480" y="289394"/>
                </a:lnTo>
                <a:close/>
              </a:path>
            </a:pathLst>
          </a:custGeom>
          <a:solidFill>
            <a:srgbClr val="88898A"/>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4643247" y="2853801"/>
            <a:ext cx="812426" cy="812426"/>
          </a:xfrm>
          <a:custGeom>
            <a:avLst/>
            <a:gdLst/>
            <a:ahLst/>
            <a:cxnLst/>
            <a:rect l="l" t="t" r="r" b="b"/>
            <a:pathLst>
              <a:path w="920750" h="920750">
                <a:moveTo>
                  <a:pt x="0" y="315468"/>
                </a:moveTo>
                <a:lnTo>
                  <a:pt x="315480" y="315468"/>
                </a:lnTo>
                <a:lnTo>
                  <a:pt x="315480" y="0"/>
                </a:lnTo>
                <a:lnTo>
                  <a:pt x="604875" y="0"/>
                </a:lnTo>
                <a:lnTo>
                  <a:pt x="604875" y="315468"/>
                </a:lnTo>
                <a:lnTo>
                  <a:pt x="920356" y="315468"/>
                </a:lnTo>
                <a:lnTo>
                  <a:pt x="920356" y="604862"/>
                </a:lnTo>
                <a:lnTo>
                  <a:pt x="604875" y="604862"/>
                </a:lnTo>
                <a:lnTo>
                  <a:pt x="604875" y="920343"/>
                </a:lnTo>
                <a:lnTo>
                  <a:pt x="315480" y="920343"/>
                </a:lnTo>
                <a:lnTo>
                  <a:pt x="315480" y="604862"/>
                </a:lnTo>
                <a:lnTo>
                  <a:pt x="0" y="604862"/>
                </a:lnTo>
                <a:lnTo>
                  <a:pt x="0" y="315468"/>
                </a:lnTo>
                <a:close/>
              </a:path>
            </a:pathLst>
          </a:custGeom>
          <a:ln w="20955">
            <a:solidFill>
              <a:srgbClr val="88898A"/>
            </a:solidFill>
          </a:ln>
        </p:spPr>
        <p:txBody>
          <a:bodyPr wrap="square" lIns="0" tIns="0" rIns="0" bIns="0" rtlCol="0"/>
          <a:lstStyle/>
          <a:p>
            <a:pPr defTabSz="806867"/>
            <a:endParaRPr sz="1588">
              <a:solidFill>
                <a:prstClr val="black"/>
              </a:solidFill>
              <a:latin typeface="Calibri"/>
            </a:endParaRPr>
          </a:p>
        </p:txBody>
      </p:sp>
      <p:sp>
        <p:nvSpPr>
          <p:cNvPr id="9" name="object 9"/>
          <p:cNvSpPr txBox="1"/>
          <p:nvPr/>
        </p:nvSpPr>
        <p:spPr>
          <a:xfrm>
            <a:off x="5718869" y="4482588"/>
            <a:ext cx="4701428" cy="1320532"/>
          </a:xfrm>
          <a:prstGeom prst="rect">
            <a:avLst/>
          </a:prstGeom>
        </p:spPr>
        <p:txBody>
          <a:bodyPr vert="horz" wrap="square" lIns="0" tIns="10646" rIns="0" bIns="0" rtlCol="0">
            <a:spAutoFit/>
          </a:bodyPr>
          <a:lstStyle/>
          <a:p>
            <a:pPr marL="11206" marR="4483" defTabSz="806867">
              <a:lnSpc>
                <a:spcPct val="100499"/>
              </a:lnSpc>
              <a:spcBef>
                <a:spcPts val="84"/>
              </a:spcBef>
              <a:tabLst>
                <a:tab pos="2429005" algn="l"/>
              </a:tabLst>
            </a:pPr>
            <a:r>
              <a:rPr sz="2030" i="1">
                <a:solidFill>
                  <a:srgbClr val="929597"/>
                </a:solidFill>
                <a:latin typeface="Arial"/>
                <a:cs typeface="Arial"/>
              </a:rPr>
              <a:t>In theory there is no difference between  theory</a:t>
            </a:r>
            <a:r>
              <a:rPr sz="2030" i="1" spc="13">
                <a:solidFill>
                  <a:srgbClr val="929597"/>
                </a:solidFill>
                <a:latin typeface="Arial"/>
                <a:cs typeface="Arial"/>
              </a:rPr>
              <a:t> </a:t>
            </a:r>
            <a:r>
              <a:rPr sz="2030" i="1">
                <a:solidFill>
                  <a:srgbClr val="929597"/>
                </a:solidFill>
                <a:latin typeface="Arial"/>
                <a:cs typeface="Arial"/>
              </a:rPr>
              <a:t>and</a:t>
            </a:r>
            <a:r>
              <a:rPr sz="2030" i="1" spc="13">
                <a:solidFill>
                  <a:srgbClr val="929597"/>
                </a:solidFill>
                <a:latin typeface="Arial"/>
                <a:cs typeface="Arial"/>
              </a:rPr>
              <a:t> </a:t>
            </a:r>
            <a:r>
              <a:rPr sz="2030" i="1">
                <a:solidFill>
                  <a:srgbClr val="929597"/>
                </a:solidFill>
                <a:latin typeface="Arial"/>
                <a:cs typeface="Arial"/>
              </a:rPr>
              <a:t>practice.	In practice, there</a:t>
            </a:r>
            <a:r>
              <a:rPr sz="2030" i="1" spc="-31">
                <a:solidFill>
                  <a:srgbClr val="929597"/>
                </a:solidFill>
                <a:latin typeface="Arial"/>
                <a:cs typeface="Arial"/>
              </a:rPr>
              <a:t> </a:t>
            </a:r>
            <a:r>
              <a:rPr sz="2030" i="1">
                <a:solidFill>
                  <a:srgbClr val="929597"/>
                </a:solidFill>
                <a:latin typeface="Arial"/>
                <a:cs typeface="Arial"/>
              </a:rPr>
              <a:t>is.</a:t>
            </a:r>
            <a:endParaRPr sz="2030">
              <a:solidFill>
                <a:prstClr val="black"/>
              </a:solidFill>
              <a:latin typeface="Arial"/>
              <a:cs typeface="Arial"/>
            </a:endParaRPr>
          </a:p>
          <a:p>
            <a:pPr marL="11206" defTabSz="806867">
              <a:spcBef>
                <a:spcPts val="9"/>
              </a:spcBef>
            </a:pPr>
            <a:r>
              <a:rPr sz="2030" i="1" spc="-22">
                <a:solidFill>
                  <a:srgbClr val="929597"/>
                </a:solidFill>
                <a:latin typeface="Arial"/>
                <a:cs typeface="Arial"/>
              </a:rPr>
              <a:t>~Yogi</a:t>
            </a:r>
            <a:r>
              <a:rPr sz="2030" i="1" spc="4">
                <a:solidFill>
                  <a:srgbClr val="929597"/>
                </a:solidFill>
                <a:latin typeface="Arial"/>
                <a:cs typeface="Arial"/>
              </a:rPr>
              <a:t> </a:t>
            </a:r>
            <a:r>
              <a:rPr sz="2030" i="1">
                <a:solidFill>
                  <a:srgbClr val="929597"/>
                </a:solidFill>
                <a:latin typeface="Arial"/>
                <a:cs typeface="Arial"/>
              </a:rPr>
              <a:t>Berra</a:t>
            </a:r>
            <a:endParaRPr sz="2030">
              <a:solidFill>
                <a:prstClr val="black"/>
              </a:solidFill>
              <a:latin typeface="Arial"/>
              <a:cs typeface="Arial"/>
            </a:endParaRPr>
          </a:p>
          <a:p>
            <a:pPr marR="107582" algn="r" defTabSz="806867">
              <a:spcBef>
                <a:spcPts val="1853"/>
              </a:spcBef>
            </a:pPr>
            <a:r>
              <a:rPr sz="838" spc="18">
                <a:solidFill>
                  <a:srgbClr val="FFFFFF"/>
                </a:solidFill>
                <a:latin typeface="Arial"/>
                <a:cs typeface="Arial"/>
              </a:rPr>
              <a:t>Page</a:t>
            </a:r>
            <a:r>
              <a:rPr sz="838" spc="-88">
                <a:solidFill>
                  <a:srgbClr val="FFFFFF"/>
                </a:solidFill>
                <a:latin typeface="Arial"/>
                <a:cs typeface="Arial"/>
              </a:rPr>
              <a:t> </a:t>
            </a:r>
            <a:r>
              <a:rPr sz="838" spc="-13">
                <a:solidFill>
                  <a:srgbClr val="FFFFFF"/>
                </a:solidFill>
                <a:latin typeface="Arial"/>
                <a:cs typeface="Arial"/>
              </a:rPr>
              <a:t>11</a:t>
            </a:r>
            <a:endParaRPr sz="838">
              <a:solidFill>
                <a:prstClr val="black"/>
              </a:solidFill>
              <a:latin typeface="Arial"/>
              <a:cs typeface="Arial"/>
            </a:endParaRPr>
          </a:p>
        </p:txBody>
      </p:sp>
      <p:sp>
        <p:nvSpPr>
          <p:cNvPr id="10" name="object 10"/>
          <p:cNvSpPr txBox="1"/>
          <p:nvPr/>
        </p:nvSpPr>
        <p:spPr>
          <a:xfrm>
            <a:off x="2075913" y="5139790"/>
            <a:ext cx="2204197" cy="189535"/>
          </a:xfrm>
          <a:prstGeom prst="rect">
            <a:avLst/>
          </a:prstGeom>
        </p:spPr>
        <p:txBody>
          <a:bodyPr vert="horz" wrap="square" lIns="0" tIns="12886" rIns="0" bIns="0" rtlCol="0">
            <a:spAutoFit/>
          </a:bodyPr>
          <a:lstStyle/>
          <a:p>
            <a:pPr marL="11206" defTabSz="806867">
              <a:spcBef>
                <a:spcPts val="101"/>
              </a:spcBef>
            </a:pPr>
            <a:r>
              <a:rPr sz="1147" u="sng">
                <a:solidFill>
                  <a:srgbClr val="88898A"/>
                </a:solidFill>
                <a:uFill>
                  <a:solidFill>
                    <a:srgbClr val="88898A"/>
                  </a:solidFill>
                </a:uFill>
                <a:latin typeface="Arial"/>
                <a:cs typeface="Arial"/>
                <a:hlinkClick r:id="rId4"/>
              </a:rPr>
              <a:t>http://www.gladstein.org/research</a:t>
            </a:r>
            <a:endParaRPr sz="1147">
              <a:solidFill>
                <a:prstClr val="black"/>
              </a:solidFill>
              <a:latin typeface="Arial"/>
              <a:cs typeface="Arial"/>
            </a:endParaRPr>
          </a:p>
        </p:txBody>
      </p:sp>
      <p:sp>
        <p:nvSpPr>
          <p:cNvPr id="11" name="object 11"/>
          <p:cNvSpPr/>
          <p:nvPr/>
        </p:nvSpPr>
        <p:spPr>
          <a:xfrm>
            <a:off x="5663341" y="1724989"/>
            <a:ext cx="2598890" cy="2128333"/>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8257379" y="1724989"/>
            <a:ext cx="2276149" cy="2431687"/>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5663341" y="3848481"/>
            <a:ext cx="2598890" cy="606709"/>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4" name="object 14"/>
          <p:cNvSpPr/>
          <p:nvPr/>
        </p:nvSpPr>
        <p:spPr>
          <a:xfrm>
            <a:off x="8257379" y="4151835"/>
            <a:ext cx="2276149" cy="303354"/>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5" name="object 2">
            <a:extLst>
              <a:ext uri="{FF2B5EF4-FFF2-40B4-BE49-F238E27FC236}">
                <a16:creationId xmlns:a16="http://schemas.microsoft.com/office/drawing/2014/main" id="{2391A720-C3E8-5F31-8061-5794F816BA17}"/>
              </a:ext>
            </a:extLst>
          </p:cNvPr>
          <p:cNvSpPr/>
          <p:nvPr/>
        </p:nvSpPr>
        <p:spPr>
          <a:xfrm>
            <a:off x="1658471" y="5494619"/>
            <a:ext cx="8874723" cy="432660"/>
          </a:xfrm>
          <a:prstGeom prst="rect">
            <a:avLst/>
          </a:prstGeom>
          <a:blipFill>
            <a:blip r:embed="rId9"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58806" y="5492461"/>
            <a:ext cx="8874723" cy="432660"/>
          </a:xfrm>
          <a:prstGeom prst="rect">
            <a:avLst/>
          </a:prstGeom>
          <a:blipFill>
            <a:blip r:embed="rId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p:nvPr/>
        </p:nvSpPr>
        <p:spPr>
          <a:xfrm>
            <a:off x="1658806" y="1734969"/>
            <a:ext cx="2174035" cy="2144439"/>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3828411" y="1728317"/>
            <a:ext cx="930771" cy="3682051"/>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1658806" y="3874983"/>
            <a:ext cx="2174035" cy="1535385"/>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1658806" y="1742750"/>
            <a:ext cx="3072653" cy="3623422"/>
          </a:xfrm>
          <a:custGeom>
            <a:avLst/>
            <a:gdLst/>
            <a:ahLst/>
            <a:cxnLst/>
            <a:rect l="l" t="t" r="r" b="b"/>
            <a:pathLst>
              <a:path w="3482340" h="4106545">
                <a:moveTo>
                  <a:pt x="3482327" y="2053170"/>
                </a:moveTo>
                <a:lnTo>
                  <a:pt x="3481766" y="2004705"/>
                </a:lnTo>
                <a:lnTo>
                  <a:pt x="3480092" y="1956514"/>
                </a:lnTo>
                <a:lnTo>
                  <a:pt x="3477317" y="1908612"/>
                </a:lnTo>
                <a:lnTo>
                  <a:pt x="3473454" y="1861009"/>
                </a:lnTo>
                <a:lnTo>
                  <a:pt x="3468514" y="1813718"/>
                </a:lnTo>
                <a:lnTo>
                  <a:pt x="3462510" y="1766753"/>
                </a:lnTo>
                <a:lnTo>
                  <a:pt x="3455455" y="1720124"/>
                </a:lnTo>
                <a:lnTo>
                  <a:pt x="3447361" y="1673844"/>
                </a:lnTo>
                <a:lnTo>
                  <a:pt x="3438239" y="1627926"/>
                </a:lnTo>
                <a:lnTo>
                  <a:pt x="3428103" y="1582382"/>
                </a:lnTo>
                <a:lnTo>
                  <a:pt x="3416964" y="1537224"/>
                </a:lnTo>
                <a:lnTo>
                  <a:pt x="3404836" y="1492465"/>
                </a:lnTo>
                <a:lnTo>
                  <a:pt x="3391730" y="1448116"/>
                </a:lnTo>
                <a:lnTo>
                  <a:pt x="3377658" y="1404191"/>
                </a:lnTo>
                <a:lnTo>
                  <a:pt x="3362633" y="1360701"/>
                </a:lnTo>
                <a:lnTo>
                  <a:pt x="3346668" y="1317660"/>
                </a:lnTo>
                <a:lnTo>
                  <a:pt x="3329774" y="1275078"/>
                </a:lnTo>
                <a:lnTo>
                  <a:pt x="3311965" y="1232969"/>
                </a:lnTo>
                <a:lnTo>
                  <a:pt x="3293251" y="1191344"/>
                </a:lnTo>
                <a:lnTo>
                  <a:pt x="3273646" y="1150217"/>
                </a:lnTo>
                <a:lnTo>
                  <a:pt x="3253162" y="1109599"/>
                </a:lnTo>
                <a:lnTo>
                  <a:pt x="3231811" y="1069503"/>
                </a:lnTo>
                <a:lnTo>
                  <a:pt x="3209606" y="1029941"/>
                </a:lnTo>
                <a:lnTo>
                  <a:pt x="3186558" y="990925"/>
                </a:lnTo>
                <a:lnTo>
                  <a:pt x="3162681" y="952468"/>
                </a:lnTo>
                <a:lnTo>
                  <a:pt x="3137986" y="914583"/>
                </a:lnTo>
                <a:lnTo>
                  <a:pt x="3112486" y="877280"/>
                </a:lnTo>
                <a:lnTo>
                  <a:pt x="3086193" y="840574"/>
                </a:lnTo>
                <a:lnTo>
                  <a:pt x="3059120" y="804475"/>
                </a:lnTo>
                <a:lnTo>
                  <a:pt x="3031278" y="768997"/>
                </a:lnTo>
                <a:lnTo>
                  <a:pt x="3002681" y="734151"/>
                </a:lnTo>
                <a:lnTo>
                  <a:pt x="2973340" y="699950"/>
                </a:lnTo>
                <a:lnTo>
                  <a:pt x="2943268" y="666407"/>
                </a:lnTo>
                <a:lnTo>
                  <a:pt x="2912476" y="633533"/>
                </a:lnTo>
                <a:lnTo>
                  <a:pt x="2880979" y="601341"/>
                </a:lnTo>
                <a:lnTo>
                  <a:pt x="2848787" y="569844"/>
                </a:lnTo>
                <a:lnTo>
                  <a:pt x="2815913" y="539053"/>
                </a:lnTo>
                <a:lnTo>
                  <a:pt x="2782369" y="508981"/>
                </a:lnTo>
                <a:lnTo>
                  <a:pt x="2748168" y="479640"/>
                </a:lnTo>
                <a:lnTo>
                  <a:pt x="2713322" y="451043"/>
                </a:lnTo>
                <a:lnTo>
                  <a:pt x="2677843" y="423202"/>
                </a:lnTo>
                <a:lnTo>
                  <a:pt x="2641744" y="396129"/>
                </a:lnTo>
                <a:lnTo>
                  <a:pt x="2605038" y="369836"/>
                </a:lnTo>
                <a:lnTo>
                  <a:pt x="2567735" y="344336"/>
                </a:lnTo>
                <a:lnTo>
                  <a:pt x="2529849" y="319642"/>
                </a:lnTo>
                <a:lnTo>
                  <a:pt x="2491392" y="295765"/>
                </a:lnTo>
                <a:lnTo>
                  <a:pt x="2452376" y="272717"/>
                </a:lnTo>
                <a:lnTo>
                  <a:pt x="2412814" y="250512"/>
                </a:lnTo>
                <a:lnTo>
                  <a:pt x="2372717" y="229162"/>
                </a:lnTo>
                <a:lnTo>
                  <a:pt x="2332099" y="208678"/>
                </a:lnTo>
                <a:lnTo>
                  <a:pt x="2290972" y="189073"/>
                </a:lnTo>
                <a:lnTo>
                  <a:pt x="2249347" y="170360"/>
                </a:lnTo>
                <a:lnTo>
                  <a:pt x="2207238" y="152550"/>
                </a:lnTo>
                <a:lnTo>
                  <a:pt x="2164656" y="135656"/>
                </a:lnTo>
                <a:lnTo>
                  <a:pt x="2121614" y="119691"/>
                </a:lnTo>
                <a:lnTo>
                  <a:pt x="2078124" y="104667"/>
                </a:lnTo>
                <a:lnTo>
                  <a:pt x="2034198" y="90595"/>
                </a:lnTo>
                <a:lnTo>
                  <a:pt x="1989850" y="77489"/>
                </a:lnTo>
                <a:lnTo>
                  <a:pt x="1945090" y="65361"/>
                </a:lnTo>
                <a:lnTo>
                  <a:pt x="1899932" y="54223"/>
                </a:lnTo>
                <a:lnTo>
                  <a:pt x="1854388" y="44087"/>
                </a:lnTo>
                <a:lnTo>
                  <a:pt x="1808470" y="34965"/>
                </a:lnTo>
                <a:lnTo>
                  <a:pt x="1762190" y="26871"/>
                </a:lnTo>
                <a:lnTo>
                  <a:pt x="1715561" y="19816"/>
                </a:lnTo>
                <a:lnTo>
                  <a:pt x="1668595" y="13812"/>
                </a:lnTo>
                <a:lnTo>
                  <a:pt x="1621305" y="8872"/>
                </a:lnTo>
                <a:lnTo>
                  <a:pt x="1573702" y="5009"/>
                </a:lnTo>
                <a:lnTo>
                  <a:pt x="1525799" y="2234"/>
                </a:lnTo>
                <a:lnTo>
                  <a:pt x="1477609" y="560"/>
                </a:lnTo>
                <a:lnTo>
                  <a:pt x="1429143" y="0"/>
                </a:lnTo>
                <a:lnTo>
                  <a:pt x="1380680" y="560"/>
                </a:lnTo>
                <a:lnTo>
                  <a:pt x="1332491" y="2234"/>
                </a:lnTo>
                <a:lnTo>
                  <a:pt x="1284590" y="5009"/>
                </a:lnTo>
                <a:lnTo>
                  <a:pt x="1236989" y="8872"/>
                </a:lnTo>
                <a:lnTo>
                  <a:pt x="1189701" y="13812"/>
                </a:lnTo>
                <a:lnTo>
                  <a:pt x="1142736" y="19816"/>
                </a:lnTo>
                <a:lnTo>
                  <a:pt x="1096109" y="26871"/>
                </a:lnTo>
                <a:lnTo>
                  <a:pt x="1049831" y="34965"/>
                </a:lnTo>
                <a:lnTo>
                  <a:pt x="1003914" y="44087"/>
                </a:lnTo>
                <a:lnTo>
                  <a:pt x="958371" y="54223"/>
                </a:lnTo>
                <a:lnTo>
                  <a:pt x="913214" y="65361"/>
                </a:lnTo>
                <a:lnTo>
                  <a:pt x="868456" y="77489"/>
                </a:lnTo>
                <a:lnTo>
                  <a:pt x="824108" y="90595"/>
                </a:lnTo>
                <a:lnTo>
                  <a:pt x="780183" y="104667"/>
                </a:lnTo>
                <a:lnTo>
                  <a:pt x="736694" y="119691"/>
                </a:lnTo>
                <a:lnTo>
                  <a:pt x="693653" y="135656"/>
                </a:lnTo>
                <a:lnTo>
                  <a:pt x="651072" y="152550"/>
                </a:lnTo>
                <a:lnTo>
                  <a:pt x="608963" y="170360"/>
                </a:lnTo>
                <a:lnTo>
                  <a:pt x="567339" y="189073"/>
                </a:lnTo>
                <a:lnTo>
                  <a:pt x="526212" y="208678"/>
                </a:lnTo>
                <a:lnTo>
                  <a:pt x="485594" y="229162"/>
                </a:lnTo>
                <a:lnTo>
                  <a:pt x="445498" y="250512"/>
                </a:lnTo>
                <a:lnTo>
                  <a:pt x="405936" y="272717"/>
                </a:lnTo>
                <a:lnTo>
                  <a:pt x="366921" y="295765"/>
                </a:lnTo>
                <a:lnTo>
                  <a:pt x="328464" y="319642"/>
                </a:lnTo>
                <a:lnTo>
                  <a:pt x="290578" y="344336"/>
                </a:lnTo>
                <a:lnTo>
                  <a:pt x="253275" y="369836"/>
                </a:lnTo>
                <a:lnTo>
                  <a:pt x="216568" y="396129"/>
                </a:lnTo>
                <a:lnTo>
                  <a:pt x="180469" y="423202"/>
                </a:lnTo>
                <a:lnTo>
                  <a:pt x="144991" y="451043"/>
                </a:lnTo>
                <a:lnTo>
                  <a:pt x="110145" y="479640"/>
                </a:lnTo>
                <a:lnTo>
                  <a:pt x="75944" y="508981"/>
                </a:lnTo>
                <a:lnTo>
                  <a:pt x="42400" y="539053"/>
                </a:lnTo>
                <a:lnTo>
                  <a:pt x="9526" y="569844"/>
                </a:lnTo>
                <a:lnTo>
                  <a:pt x="0" y="579164"/>
                </a:lnTo>
                <a:lnTo>
                  <a:pt x="0" y="3527177"/>
                </a:lnTo>
                <a:lnTo>
                  <a:pt x="42400" y="3567288"/>
                </a:lnTo>
                <a:lnTo>
                  <a:pt x="75944" y="3597360"/>
                </a:lnTo>
                <a:lnTo>
                  <a:pt x="110145" y="3626701"/>
                </a:lnTo>
                <a:lnTo>
                  <a:pt x="144991" y="3655298"/>
                </a:lnTo>
                <a:lnTo>
                  <a:pt x="180469" y="3683139"/>
                </a:lnTo>
                <a:lnTo>
                  <a:pt x="216568" y="3710212"/>
                </a:lnTo>
                <a:lnTo>
                  <a:pt x="253275" y="3736505"/>
                </a:lnTo>
                <a:lnTo>
                  <a:pt x="290578" y="3762005"/>
                </a:lnTo>
                <a:lnTo>
                  <a:pt x="328464" y="3786699"/>
                </a:lnTo>
                <a:lnTo>
                  <a:pt x="366921" y="3810576"/>
                </a:lnTo>
                <a:lnTo>
                  <a:pt x="405936" y="3833623"/>
                </a:lnTo>
                <a:lnTo>
                  <a:pt x="445498" y="3855829"/>
                </a:lnTo>
                <a:lnTo>
                  <a:pt x="485594" y="3877179"/>
                </a:lnTo>
                <a:lnTo>
                  <a:pt x="526212" y="3897663"/>
                </a:lnTo>
                <a:lnTo>
                  <a:pt x="567339" y="3917268"/>
                </a:lnTo>
                <a:lnTo>
                  <a:pt x="608963" y="3935981"/>
                </a:lnTo>
                <a:lnTo>
                  <a:pt x="651072" y="3953791"/>
                </a:lnTo>
                <a:lnTo>
                  <a:pt x="693653" y="3970684"/>
                </a:lnTo>
                <a:lnTo>
                  <a:pt x="736694" y="3986649"/>
                </a:lnTo>
                <a:lnTo>
                  <a:pt x="780183" y="4001674"/>
                </a:lnTo>
                <a:lnTo>
                  <a:pt x="824108" y="4015745"/>
                </a:lnTo>
                <a:lnTo>
                  <a:pt x="868456" y="4028851"/>
                </a:lnTo>
                <a:lnTo>
                  <a:pt x="913214" y="4040980"/>
                </a:lnTo>
                <a:lnTo>
                  <a:pt x="958371" y="4052118"/>
                </a:lnTo>
                <a:lnTo>
                  <a:pt x="1003914" y="4062254"/>
                </a:lnTo>
                <a:lnTo>
                  <a:pt x="1049831" y="4071376"/>
                </a:lnTo>
                <a:lnTo>
                  <a:pt x="1096109" y="4079470"/>
                </a:lnTo>
                <a:lnTo>
                  <a:pt x="1142736" y="4086525"/>
                </a:lnTo>
                <a:lnTo>
                  <a:pt x="1189701" y="4092529"/>
                </a:lnTo>
                <a:lnTo>
                  <a:pt x="1236989" y="4097468"/>
                </a:lnTo>
                <a:lnTo>
                  <a:pt x="1284590" y="4101332"/>
                </a:lnTo>
                <a:lnTo>
                  <a:pt x="1332491" y="4104107"/>
                </a:lnTo>
                <a:lnTo>
                  <a:pt x="1380680" y="4105781"/>
                </a:lnTo>
                <a:lnTo>
                  <a:pt x="1429143" y="4106341"/>
                </a:lnTo>
                <a:lnTo>
                  <a:pt x="1477609" y="4105781"/>
                </a:lnTo>
                <a:lnTo>
                  <a:pt x="1525799" y="4104107"/>
                </a:lnTo>
                <a:lnTo>
                  <a:pt x="1573702" y="4101332"/>
                </a:lnTo>
                <a:lnTo>
                  <a:pt x="1621305" y="4097468"/>
                </a:lnTo>
                <a:lnTo>
                  <a:pt x="1668595" y="4092529"/>
                </a:lnTo>
                <a:lnTo>
                  <a:pt x="1715561" y="4086525"/>
                </a:lnTo>
                <a:lnTo>
                  <a:pt x="1762190" y="4079470"/>
                </a:lnTo>
                <a:lnTo>
                  <a:pt x="1808470" y="4071376"/>
                </a:lnTo>
                <a:lnTo>
                  <a:pt x="1854388" y="4062254"/>
                </a:lnTo>
                <a:lnTo>
                  <a:pt x="1899932" y="4052118"/>
                </a:lnTo>
                <a:lnTo>
                  <a:pt x="1945090" y="4040980"/>
                </a:lnTo>
                <a:lnTo>
                  <a:pt x="1989850" y="4028851"/>
                </a:lnTo>
                <a:lnTo>
                  <a:pt x="2034198" y="4015745"/>
                </a:lnTo>
                <a:lnTo>
                  <a:pt x="2078124" y="4001674"/>
                </a:lnTo>
                <a:lnTo>
                  <a:pt x="2121614" y="3986649"/>
                </a:lnTo>
                <a:lnTo>
                  <a:pt x="2164656" y="3970684"/>
                </a:lnTo>
                <a:lnTo>
                  <a:pt x="2207238" y="3953791"/>
                </a:lnTo>
                <a:lnTo>
                  <a:pt x="2249347" y="3935981"/>
                </a:lnTo>
                <a:lnTo>
                  <a:pt x="2290972" y="3917268"/>
                </a:lnTo>
                <a:lnTo>
                  <a:pt x="2332099" y="3897663"/>
                </a:lnTo>
                <a:lnTo>
                  <a:pt x="2372717" y="3877179"/>
                </a:lnTo>
                <a:lnTo>
                  <a:pt x="2412814" y="3855829"/>
                </a:lnTo>
                <a:lnTo>
                  <a:pt x="2452376" y="3833623"/>
                </a:lnTo>
                <a:lnTo>
                  <a:pt x="2491392" y="3810576"/>
                </a:lnTo>
                <a:lnTo>
                  <a:pt x="2529849" y="3786699"/>
                </a:lnTo>
                <a:lnTo>
                  <a:pt x="2567735" y="3762005"/>
                </a:lnTo>
                <a:lnTo>
                  <a:pt x="2605038" y="3736505"/>
                </a:lnTo>
                <a:lnTo>
                  <a:pt x="2641744" y="3710212"/>
                </a:lnTo>
                <a:lnTo>
                  <a:pt x="2677843" y="3683139"/>
                </a:lnTo>
                <a:lnTo>
                  <a:pt x="2713322" y="3655298"/>
                </a:lnTo>
                <a:lnTo>
                  <a:pt x="2748168" y="3626701"/>
                </a:lnTo>
                <a:lnTo>
                  <a:pt x="2782369" y="3597360"/>
                </a:lnTo>
                <a:lnTo>
                  <a:pt x="2815913" y="3567288"/>
                </a:lnTo>
                <a:lnTo>
                  <a:pt x="2848787" y="3536497"/>
                </a:lnTo>
                <a:lnTo>
                  <a:pt x="2880979" y="3504999"/>
                </a:lnTo>
                <a:lnTo>
                  <a:pt x="2912476" y="3472808"/>
                </a:lnTo>
                <a:lnTo>
                  <a:pt x="2943268" y="3439934"/>
                </a:lnTo>
                <a:lnTo>
                  <a:pt x="2973340" y="3406391"/>
                </a:lnTo>
                <a:lnTo>
                  <a:pt x="3002681" y="3372190"/>
                </a:lnTo>
                <a:lnTo>
                  <a:pt x="3031278" y="3337344"/>
                </a:lnTo>
                <a:lnTo>
                  <a:pt x="3059120" y="3301866"/>
                </a:lnTo>
                <a:lnTo>
                  <a:pt x="3086193" y="3265767"/>
                </a:lnTo>
                <a:lnTo>
                  <a:pt x="3112486" y="3229061"/>
                </a:lnTo>
                <a:lnTo>
                  <a:pt x="3137986" y="3191758"/>
                </a:lnTo>
                <a:lnTo>
                  <a:pt x="3162681" y="3153872"/>
                </a:lnTo>
                <a:lnTo>
                  <a:pt x="3186558" y="3115415"/>
                </a:lnTo>
                <a:lnTo>
                  <a:pt x="3209606" y="3076400"/>
                </a:lnTo>
                <a:lnTo>
                  <a:pt x="3231811" y="3036838"/>
                </a:lnTo>
                <a:lnTo>
                  <a:pt x="3253162" y="2996742"/>
                </a:lnTo>
                <a:lnTo>
                  <a:pt x="3273646" y="2956124"/>
                </a:lnTo>
                <a:lnTo>
                  <a:pt x="3293251" y="2914997"/>
                </a:lnTo>
                <a:lnTo>
                  <a:pt x="3311965" y="2873372"/>
                </a:lnTo>
                <a:lnTo>
                  <a:pt x="3329774" y="2831263"/>
                </a:lnTo>
                <a:lnTo>
                  <a:pt x="3346668" y="2788681"/>
                </a:lnTo>
                <a:lnTo>
                  <a:pt x="3362633" y="2745639"/>
                </a:lnTo>
                <a:lnTo>
                  <a:pt x="3377658" y="2702150"/>
                </a:lnTo>
                <a:lnTo>
                  <a:pt x="3391730" y="2658224"/>
                </a:lnTo>
                <a:lnTo>
                  <a:pt x="3404836" y="2613876"/>
                </a:lnTo>
                <a:lnTo>
                  <a:pt x="3416964" y="2569117"/>
                </a:lnTo>
                <a:lnTo>
                  <a:pt x="3428103" y="2523959"/>
                </a:lnTo>
                <a:lnTo>
                  <a:pt x="3438239" y="2478415"/>
                </a:lnTo>
                <a:lnTo>
                  <a:pt x="3447361" y="2432497"/>
                </a:lnTo>
                <a:lnTo>
                  <a:pt x="3455455" y="2386217"/>
                </a:lnTo>
                <a:lnTo>
                  <a:pt x="3462510" y="2339588"/>
                </a:lnTo>
                <a:lnTo>
                  <a:pt x="3468514" y="2292622"/>
                </a:lnTo>
                <a:lnTo>
                  <a:pt x="3473454" y="2245332"/>
                </a:lnTo>
                <a:lnTo>
                  <a:pt x="3477317" y="2197729"/>
                </a:lnTo>
                <a:lnTo>
                  <a:pt x="3480092" y="2149826"/>
                </a:lnTo>
                <a:lnTo>
                  <a:pt x="3481766" y="2101636"/>
                </a:lnTo>
                <a:lnTo>
                  <a:pt x="3482327" y="2053170"/>
                </a:lnTo>
                <a:close/>
              </a:path>
            </a:pathLst>
          </a:custGeom>
          <a:solidFill>
            <a:srgbClr val="005F95"/>
          </a:solidFill>
        </p:spPr>
        <p:txBody>
          <a:bodyPr wrap="square" lIns="0" tIns="0" rIns="0" bIns="0" rtlCol="0"/>
          <a:lstStyle/>
          <a:p>
            <a:pPr defTabSz="806867"/>
            <a:endParaRPr sz="1588">
              <a:solidFill>
                <a:prstClr val="black"/>
              </a:solidFill>
              <a:latin typeface="Calibri"/>
            </a:endParaRPr>
          </a:p>
        </p:txBody>
      </p:sp>
      <p:sp>
        <p:nvSpPr>
          <p:cNvPr id="7" name="object 7"/>
          <p:cNvSpPr txBox="1"/>
          <p:nvPr/>
        </p:nvSpPr>
        <p:spPr>
          <a:xfrm>
            <a:off x="2091001" y="3249633"/>
            <a:ext cx="2131919" cy="414137"/>
          </a:xfrm>
          <a:prstGeom prst="rect">
            <a:avLst/>
          </a:prstGeom>
        </p:spPr>
        <p:txBody>
          <a:bodyPr vert="horz" wrap="square" lIns="0" tIns="13447" rIns="0" bIns="0" rtlCol="0">
            <a:spAutoFit/>
          </a:bodyPr>
          <a:lstStyle/>
          <a:p>
            <a:pPr marL="11206" defTabSz="806867">
              <a:spcBef>
                <a:spcPts val="106"/>
              </a:spcBef>
            </a:pPr>
            <a:r>
              <a:rPr sz="2603" b="1" spc="9">
                <a:solidFill>
                  <a:srgbClr val="FFFFFF"/>
                </a:solidFill>
                <a:latin typeface="Tahoma"/>
                <a:cs typeface="Tahoma"/>
              </a:rPr>
              <a:t>THANK</a:t>
            </a:r>
            <a:r>
              <a:rPr sz="2603" b="1" spc="-71">
                <a:solidFill>
                  <a:srgbClr val="FFFFFF"/>
                </a:solidFill>
                <a:latin typeface="Tahoma"/>
                <a:cs typeface="Tahoma"/>
              </a:rPr>
              <a:t> </a:t>
            </a:r>
            <a:r>
              <a:rPr sz="2603" b="1" spc="4">
                <a:solidFill>
                  <a:srgbClr val="FFFFFF"/>
                </a:solidFill>
                <a:latin typeface="Tahoma"/>
                <a:cs typeface="Tahoma"/>
              </a:rPr>
              <a:t>YOU!</a:t>
            </a:r>
            <a:endParaRPr sz="2603">
              <a:solidFill>
                <a:prstClr val="black"/>
              </a:solidFill>
              <a:latin typeface="Tahoma"/>
              <a:cs typeface="Tahoma"/>
            </a:endParaRPr>
          </a:p>
        </p:txBody>
      </p:sp>
      <p:sp>
        <p:nvSpPr>
          <p:cNvPr id="8" name="object 8"/>
          <p:cNvSpPr/>
          <p:nvPr/>
        </p:nvSpPr>
        <p:spPr>
          <a:xfrm>
            <a:off x="1658806" y="932890"/>
            <a:ext cx="8875059" cy="583826"/>
          </a:xfrm>
          <a:custGeom>
            <a:avLst/>
            <a:gdLst/>
            <a:ahLst/>
            <a:cxnLst/>
            <a:rect l="l" t="t" r="r" b="b"/>
            <a:pathLst>
              <a:path w="10058400" h="661669">
                <a:moveTo>
                  <a:pt x="0" y="0"/>
                </a:moveTo>
                <a:lnTo>
                  <a:pt x="0" y="661339"/>
                </a:lnTo>
                <a:lnTo>
                  <a:pt x="10058400" y="661339"/>
                </a:lnTo>
                <a:lnTo>
                  <a:pt x="10058400" y="0"/>
                </a:lnTo>
                <a:lnTo>
                  <a:pt x="0" y="0"/>
                </a:lnTo>
                <a:close/>
              </a:path>
            </a:pathLst>
          </a:custGeom>
          <a:solidFill>
            <a:srgbClr val="0063A3"/>
          </a:solidFill>
        </p:spPr>
        <p:txBody>
          <a:bodyPr wrap="square" lIns="0" tIns="0" rIns="0" bIns="0" rtlCol="0"/>
          <a:lstStyle/>
          <a:p>
            <a:pPr defTabSz="806867"/>
            <a:endParaRPr sz="1588">
              <a:solidFill>
                <a:prstClr val="black"/>
              </a:solidFill>
              <a:latin typeface="Calibri"/>
            </a:endParaRPr>
          </a:p>
        </p:txBody>
      </p:sp>
      <p:sp>
        <p:nvSpPr>
          <p:cNvPr id="9" name="object 9"/>
          <p:cNvSpPr txBox="1">
            <a:spLocks noGrp="1"/>
          </p:cNvSpPr>
          <p:nvPr>
            <p:ph type="title"/>
          </p:nvPr>
        </p:nvSpPr>
        <p:spPr>
          <a:xfrm>
            <a:off x="5105007" y="1806774"/>
            <a:ext cx="4912659" cy="1431387"/>
          </a:xfrm>
          <a:prstGeom prst="rect">
            <a:avLst/>
          </a:prstGeom>
        </p:spPr>
        <p:txBody>
          <a:bodyPr vert="horz" wrap="square" lIns="0" tIns="93569" rIns="0" bIns="0" rtlCol="0">
            <a:spAutoFit/>
          </a:bodyPr>
          <a:lstStyle/>
          <a:p>
            <a:pPr algn="ctr">
              <a:spcBef>
                <a:spcPts val="737"/>
              </a:spcBef>
            </a:pPr>
            <a:r>
              <a:rPr sz="2603" spc="-9">
                <a:solidFill>
                  <a:srgbClr val="636466"/>
                </a:solidFill>
                <a:latin typeface="Calibri"/>
                <a:cs typeface="Calibri"/>
              </a:rPr>
              <a:t>Patrick</a:t>
            </a:r>
            <a:r>
              <a:rPr sz="2603" spc="-18">
                <a:solidFill>
                  <a:srgbClr val="636466"/>
                </a:solidFill>
                <a:latin typeface="Calibri"/>
                <a:cs typeface="Calibri"/>
              </a:rPr>
              <a:t> </a:t>
            </a:r>
            <a:r>
              <a:rPr sz="2603" spc="9">
                <a:solidFill>
                  <a:srgbClr val="636466"/>
                </a:solidFill>
                <a:latin typeface="Calibri"/>
                <a:cs typeface="Calibri"/>
              </a:rPr>
              <a:t>Couch</a:t>
            </a:r>
            <a:endParaRPr sz="2603">
              <a:latin typeface="Calibri"/>
              <a:cs typeface="Calibri"/>
            </a:endParaRPr>
          </a:p>
          <a:p>
            <a:pPr marL="10646" marR="4483" algn="ctr">
              <a:lnSpc>
                <a:spcPct val="120800"/>
              </a:lnSpc>
            </a:pPr>
            <a:r>
              <a:rPr sz="2603" b="0" spc="-84">
                <a:solidFill>
                  <a:srgbClr val="636466"/>
                </a:solidFill>
                <a:latin typeface="Calibri"/>
                <a:cs typeface="Calibri"/>
              </a:rPr>
              <a:t>Sr. </a:t>
            </a:r>
            <a:r>
              <a:rPr sz="2603" b="0">
                <a:solidFill>
                  <a:srgbClr val="636466"/>
                </a:solidFill>
                <a:latin typeface="Calibri"/>
                <a:cs typeface="Calibri"/>
              </a:rPr>
              <a:t>Vice President, </a:t>
            </a:r>
            <a:r>
              <a:rPr sz="2603" b="0" spc="-22">
                <a:solidFill>
                  <a:srgbClr val="636466"/>
                </a:solidFill>
                <a:latin typeface="Calibri"/>
                <a:cs typeface="Calibri"/>
              </a:rPr>
              <a:t>Technical </a:t>
            </a:r>
            <a:r>
              <a:rPr sz="2603" b="0" spc="4">
                <a:solidFill>
                  <a:srgbClr val="636466"/>
                </a:solidFill>
                <a:latin typeface="Calibri"/>
                <a:cs typeface="Calibri"/>
              </a:rPr>
              <a:t>Services  </a:t>
            </a:r>
            <a:r>
              <a:rPr sz="2603" b="0">
                <a:solidFill>
                  <a:srgbClr val="636466"/>
                </a:solidFill>
                <a:latin typeface="Calibri"/>
                <a:cs typeface="Calibri"/>
              </a:rPr>
              <a:t>(310)</a:t>
            </a:r>
            <a:r>
              <a:rPr sz="2603" b="0" spc="-13">
                <a:solidFill>
                  <a:srgbClr val="636466"/>
                </a:solidFill>
                <a:latin typeface="Calibri"/>
                <a:cs typeface="Calibri"/>
              </a:rPr>
              <a:t> </a:t>
            </a:r>
            <a:r>
              <a:rPr sz="2603" b="0" spc="4">
                <a:solidFill>
                  <a:srgbClr val="636466"/>
                </a:solidFill>
                <a:latin typeface="Calibri"/>
                <a:cs typeface="Calibri"/>
              </a:rPr>
              <a:t>279-9150</a:t>
            </a:r>
            <a:endParaRPr sz="2603">
              <a:latin typeface="Calibri"/>
              <a:cs typeface="Calibri"/>
            </a:endParaRPr>
          </a:p>
        </p:txBody>
      </p:sp>
      <p:sp>
        <p:nvSpPr>
          <p:cNvPr id="10" name="object 10"/>
          <p:cNvSpPr txBox="1"/>
          <p:nvPr/>
        </p:nvSpPr>
        <p:spPr>
          <a:xfrm>
            <a:off x="5619773" y="3324580"/>
            <a:ext cx="3883399" cy="414137"/>
          </a:xfrm>
          <a:prstGeom prst="rect">
            <a:avLst/>
          </a:prstGeom>
        </p:spPr>
        <p:txBody>
          <a:bodyPr vert="horz" wrap="square" lIns="0" tIns="13447" rIns="0" bIns="0" rtlCol="0">
            <a:spAutoFit/>
          </a:bodyPr>
          <a:lstStyle/>
          <a:p>
            <a:pPr marL="11206" defTabSz="806867">
              <a:spcBef>
                <a:spcPts val="106"/>
              </a:spcBef>
            </a:pPr>
            <a:r>
              <a:rPr sz="2603" u="heavy">
                <a:solidFill>
                  <a:srgbClr val="88898A"/>
                </a:solidFill>
                <a:uFill>
                  <a:solidFill>
                    <a:srgbClr val="88898A"/>
                  </a:solidFill>
                </a:uFill>
                <a:latin typeface="Calibri"/>
                <a:cs typeface="Calibri"/>
                <a:hlinkClick r:id="rId6"/>
              </a:rPr>
              <a:t>patrick.couch@gladstein.org</a:t>
            </a:r>
            <a:endParaRPr sz="2603">
              <a:solidFill>
                <a:prstClr val="black"/>
              </a:solidFill>
              <a:latin typeface="Calibri"/>
              <a:cs typeface="Calibri"/>
            </a:endParaRPr>
          </a:p>
        </p:txBody>
      </p:sp>
      <p:sp>
        <p:nvSpPr>
          <p:cNvPr id="11" name="object 11"/>
          <p:cNvSpPr/>
          <p:nvPr/>
        </p:nvSpPr>
        <p:spPr>
          <a:xfrm>
            <a:off x="6901927" y="4643997"/>
            <a:ext cx="666190" cy="96371"/>
          </a:xfrm>
          <a:custGeom>
            <a:avLst/>
            <a:gdLst/>
            <a:ahLst/>
            <a:cxnLst/>
            <a:rect l="l" t="t" r="r" b="b"/>
            <a:pathLst>
              <a:path w="755015" h="109220">
                <a:moveTo>
                  <a:pt x="754761" y="0"/>
                </a:moveTo>
                <a:lnTo>
                  <a:pt x="738549" y="8711"/>
                </a:lnTo>
                <a:lnTo>
                  <a:pt x="695810" y="27876"/>
                </a:lnTo>
                <a:lnTo>
                  <a:pt x="635388" y="47041"/>
                </a:lnTo>
                <a:lnTo>
                  <a:pt x="566127" y="55753"/>
                </a:lnTo>
                <a:lnTo>
                  <a:pt x="527682" y="53441"/>
                </a:lnTo>
                <a:lnTo>
                  <a:pt x="483967" y="47349"/>
                </a:lnTo>
                <a:lnTo>
                  <a:pt x="436374" y="38735"/>
                </a:lnTo>
                <a:lnTo>
                  <a:pt x="386294" y="28860"/>
                </a:lnTo>
                <a:lnTo>
                  <a:pt x="335118" y="18986"/>
                </a:lnTo>
                <a:lnTo>
                  <a:pt x="284237" y="10372"/>
                </a:lnTo>
                <a:lnTo>
                  <a:pt x="235042" y="4279"/>
                </a:lnTo>
                <a:lnTo>
                  <a:pt x="188925" y="1968"/>
                </a:lnTo>
                <a:lnTo>
                  <a:pt x="119629" y="3643"/>
                </a:lnTo>
                <a:lnTo>
                  <a:pt x="76850" y="15371"/>
                </a:lnTo>
                <a:lnTo>
                  <a:pt x="42878" y="47204"/>
                </a:lnTo>
                <a:lnTo>
                  <a:pt x="0" y="109194"/>
                </a:lnTo>
                <a:lnTo>
                  <a:pt x="16214" y="100844"/>
                </a:lnTo>
                <a:lnTo>
                  <a:pt x="58981" y="82473"/>
                </a:lnTo>
                <a:lnTo>
                  <a:pt x="119489" y="64103"/>
                </a:lnTo>
                <a:lnTo>
                  <a:pt x="188925" y="55753"/>
                </a:lnTo>
                <a:lnTo>
                  <a:pt x="227372" y="58049"/>
                </a:lnTo>
                <a:lnTo>
                  <a:pt x="271064" y="64103"/>
                </a:lnTo>
                <a:lnTo>
                  <a:pt x="318620" y="72662"/>
                </a:lnTo>
                <a:lnTo>
                  <a:pt x="368663" y="82473"/>
                </a:lnTo>
                <a:lnTo>
                  <a:pt x="419814" y="92285"/>
                </a:lnTo>
                <a:lnTo>
                  <a:pt x="470694" y="100844"/>
                </a:lnTo>
                <a:lnTo>
                  <a:pt x="519925" y="106898"/>
                </a:lnTo>
                <a:lnTo>
                  <a:pt x="566127" y="109194"/>
                </a:lnTo>
                <a:lnTo>
                  <a:pt x="635254" y="107488"/>
                </a:lnTo>
                <a:lnTo>
                  <a:pt x="677946" y="95545"/>
                </a:lnTo>
                <a:lnTo>
                  <a:pt x="711887" y="63128"/>
                </a:lnTo>
                <a:lnTo>
                  <a:pt x="754761" y="0"/>
                </a:lnTo>
                <a:close/>
              </a:path>
            </a:pathLst>
          </a:custGeom>
          <a:solidFill>
            <a:srgbClr val="0070A8"/>
          </a:solid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6561929" y="4270763"/>
            <a:ext cx="323850" cy="475129"/>
          </a:xfrm>
          <a:custGeom>
            <a:avLst/>
            <a:gdLst/>
            <a:ahLst/>
            <a:cxnLst/>
            <a:rect l="l" t="t" r="r" b="b"/>
            <a:pathLst>
              <a:path w="367029" h="538479">
                <a:moveTo>
                  <a:pt x="366522" y="376427"/>
                </a:moveTo>
                <a:lnTo>
                  <a:pt x="366522" y="11442"/>
                </a:lnTo>
                <a:lnTo>
                  <a:pt x="259588" y="11442"/>
                </a:lnTo>
                <a:lnTo>
                  <a:pt x="259588" y="70142"/>
                </a:lnTo>
                <a:lnTo>
                  <a:pt x="249431" y="53174"/>
                </a:lnTo>
                <a:lnTo>
                  <a:pt x="213563" y="16687"/>
                </a:lnTo>
                <a:lnTo>
                  <a:pt x="167991" y="1041"/>
                </a:lnTo>
                <a:lnTo>
                  <a:pt x="150368" y="0"/>
                </a:lnTo>
                <a:lnTo>
                  <a:pt x="117619" y="3205"/>
                </a:lnTo>
                <a:lnTo>
                  <a:pt x="62689" y="29039"/>
                </a:lnTo>
                <a:lnTo>
                  <a:pt x="22695" y="80072"/>
                </a:lnTo>
                <a:lnTo>
                  <a:pt x="2501" y="150052"/>
                </a:lnTo>
                <a:lnTo>
                  <a:pt x="0" y="191808"/>
                </a:lnTo>
                <a:lnTo>
                  <a:pt x="2431" y="233187"/>
                </a:lnTo>
                <a:lnTo>
                  <a:pt x="21875" y="302900"/>
                </a:lnTo>
                <a:lnTo>
                  <a:pt x="59965" y="354180"/>
                </a:lnTo>
                <a:lnTo>
                  <a:pt x="111851" y="380389"/>
                </a:lnTo>
                <a:lnTo>
                  <a:pt x="112458" y="380453"/>
                </a:lnTo>
                <a:lnTo>
                  <a:pt x="112458" y="193128"/>
                </a:lnTo>
                <a:lnTo>
                  <a:pt x="113732" y="173137"/>
                </a:lnTo>
                <a:lnTo>
                  <a:pt x="132867" y="126885"/>
                </a:lnTo>
                <a:lnTo>
                  <a:pt x="172109" y="104425"/>
                </a:lnTo>
                <a:lnTo>
                  <a:pt x="188937" y="102946"/>
                </a:lnTo>
                <a:lnTo>
                  <a:pt x="205714" y="104425"/>
                </a:lnTo>
                <a:lnTo>
                  <a:pt x="244678" y="126885"/>
                </a:lnTo>
                <a:lnTo>
                  <a:pt x="263498" y="173137"/>
                </a:lnTo>
                <a:lnTo>
                  <a:pt x="264769" y="193128"/>
                </a:lnTo>
                <a:lnTo>
                  <a:pt x="264769" y="528015"/>
                </a:lnTo>
                <a:lnTo>
                  <a:pt x="295506" y="516017"/>
                </a:lnTo>
                <a:lnTo>
                  <a:pt x="321157" y="498754"/>
                </a:lnTo>
                <a:lnTo>
                  <a:pt x="340959" y="476179"/>
                </a:lnTo>
                <a:lnTo>
                  <a:pt x="355141" y="448287"/>
                </a:lnTo>
                <a:lnTo>
                  <a:pt x="363671" y="415047"/>
                </a:lnTo>
                <a:lnTo>
                  <a:pt x="366522" y="376427"/>
                </a:lnTo>
                <a:close/>
              </a:path>
              <a:path w="367029" h="538479">
                <a:moveTo>
                  <a:pt x="255371" y="530072"/>
                </a:moveTo>
                <a:lnTo>
                  <a:pt x="255371" y="348564"/>
                </a:lnTo>
                <a:lnTo>
                  <a:pt x="254516" y="378012"/>
                </a:lnTo>
                <a:lnTo>
                  <a:pt x="251929" y="401929"/>
                </a:lnTo>
                <a:lnTo>
                  <a:pt x="232936" y="441960"/>
                </a:lnTo>
                <a:lnTo>
                  <a:pt x="190233" y="453174"/>
                </a:lnTo>
                <a:lnTo>
                  <a:pt x="179112" y="452562"/>
                </a:lnTo>
                <a:lnTo>
                  <a:pt x="140970" y="432344"/>
                </a:lnTo>
                <a:lnTo>
                  <a:pt x="135458" y="417093"/>
                </a:lnTo>
                <a:lnTo>
                  <a:pt x="15875" y="417093"/>
                </a:lnTo>
                <a:lnTo>
                  <a:pt x="28681" y="468498"/>
                </a:lnTo>
                <a:lnTo>
                  <a:pt x="61899" y="506615"/>
                </a:lnTo>
                <a:lnTo>
                  <a:pt x="113428" y="530394"/>
                </a:lnTo>
                <a:lnTo>
                  <a:pt x="181483" y="538429"/>
                </a:lnTo>
                <a:lnTo>
                  <a:pt x="225729" y="535917"/>
                </a:lnTo>
                <a:lnTo>
                  <a:pt x="255371" y="530072"/>
                </a:lnTo>
                <a:close/>
              </a:path>
              <a:path w="367029" h="538479">
                <a:moveTo>
                  <a:pt x="264769" y="528015"/>
                </a:moveTo>
                <a:lnTo>
                  <a:pt x="264769" y="193128"/>
                </a:lnTo>
                <a:lnTo>
                  <a:pt x="263493" y="212921"/>
                </a:lnTo>
                <a:lnTo>
                  <a:pt x="259664" y="230504"/>
                </a:lnTo>
                <a:lnTo>
                  <a:pt x="233413" y="269609"/>
                </a:lnTo>
                <a:lnTo>
                  <a:pt x="188937" y="283298"/>
                </a:lnTo>
                <a:lnTo>
                  <a:pt x="172109" y="281767"/>
                </a:lnTo>
                <a:lnTo>
                  <a:pt x="132867" y="259041"/>
                </a:lnTo>
                <a:lnTo>
                  <a:pt x="113732" y="212921"/>
                </a:lnTo>
                <a:lnTo>
                  <a:pt x="112458" y="193128"/>
                </a:lnTo>
                <a:lnTo>
                  <a:pt x="112458" y="380453"/>
                </a:lnTo>
                <a:lnTo>
                  <a:pt x="142595" y="383654"/>
                </a:lnTo>
                <a:lnTo>
                  <a:pt x="161183" y="382603"/>
                </a:lnTo>
                <a:lnTo>
                  <a:pt x="178525" y="379431"/>
                </a:lnTo>
                <a:lnTo>
                  <a:pt x="222653" y="357123"/>
                </a:lnTo>
                <a:lnTo>
                  <a:pt x="255371" y="315112"/>
                </a:lnTo>
                <a:lnTo>
                  <a:pt x="255371" y="530072"/>
                </a:lnTo>
                <a:lnTo>
                  <a:pt x="263717" y="528426"/>
                </a:lnTo>
                <a:lnTo>
                  <a:pt x="264769" y="528015"/>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6921078" y="4270847"/>
            <a:ext cx="309282" cy="332815"/>
          </a:xfrm>
          <a:custGeom>
            <a:avLst/>
            <a:gdLst/>
            <a:ahLst/>
            <a:cxnLst/>
            <a:rect l="l" t="t" r="r" b="b"/>
            <a:pathLst>
              <a:path w="350520" h="377189">
                <a:moveTo>
                  <a:pt x="350316" y="376993"/>
                </a:moveTo>
                <a:lnTo>
                  <a:pt x="350316" y="167773"/>
                </a:lnTo>
                <a:lnTo>
                  <a:pt x="350006" y="143118"/>
                </a:lnTo>
                <a:lnTo>
                  <a:pt x="347327" y="103636"/>
                </a:lnTo>
                <a:lnTo>
                  <a:pt x="337570" y="64327"/>
                </a:lnTo>
                <a:lnTo>
                  <a:pt x="308738" y="24961"/>
                </a:lnTo>
                <a:lnTo>
                  <a:pt x="273325" y="6114"/>
                </a:lnTo>
                <a:lnTo>
                  <a:pt x="234770" y="125"/>
                </a:lnTo>
                <a:lnTo>
                  <a:pt x="228232" y="0"/>
                </a:lnTo>
                <a:lnTo>
                  <a:pt x="209611" y="1143"/>
                </a:lnTo>
                <a:lnTo>
                  <a:pt x="157848" y="20224"/>
                </a:lnTo>
                <a:lnTo>
                  <a:pt x="129539" y="46936"/>
                </a:lnTo>
                <a:lnTo>
                  <a:pt x="104660" y="85477"/>
                </a:lnTo>
                <a:lnTo>
                  <a:pt x="104660" y="11347"/>
                </a:lnTo>
                <a:lnTo>
                  <a:pt x="0" y="11347"/>
                </a:lnTo>
                <a:lnTo>
                  <a:pt x="0" y="376993"/>
                </a:lnTo>
                <a:lnTo>
                  <a:pt x="112433" y="376993"/>
                </a:lnTo>
                <a:lnTo>
                  <a:pt x="112433" y="223526"/>
                </a:lnTo>
                <a:lnTo>
                  <a:pt x="113470" y="192598"/>
                </a:lnTo>
                <a:lnTo>
                  <a:pt x="121750" y="144396"/>
                </a:lnTo>
                <a:lnTo>
                  <a:pt x="150374" y="104975"/>
                </a:lnTo>
                <a:lnTo>
                  <a:pt x="181482" y="97593"/>
                </a:lnTo>
                <a:lnTo>
                  <a:pt x="194804" y="98829"/>
                </a:lnTo>
                <a:lnTo>
                  <a:pt x="228232" y="128978"/>
                </a:lnTo>
                <a:lnTo>
                  <a:pt x="235610" y="181222"/>
                </a:lnTo>
                <a:lnTo>
                  <a:pt x="235610" y="376993"/>
                </a:lnTo>
                <a:lnTo>
                  <a:pt x="350316" y="376993"/>
                </a:lnTo>
                <a:close/>
              </a:path>
              <a:path w="350520" h="377189">
                <a:moveTo>
                  <a:pt x="112445" y="376993"/>
                </a:moveTo>
                <a:lnTo>
                  <a:pt x="112433" y="223526"/>
                </a:lnTo>
                <a:lnTo>
                  <a:pt x="112433" y="376993"/>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14" name="object 14"/>
          <p:cNvSpPr/>
          <p:nvPr/>
        </p:nvSpPr>
        <p:spPr>
          <a:xfrm>
            <a:off x="7263653" y="4270764"/>
            <a:ext cx="323850" cy="345701"/>
          </a:xfrm>
          <a:custGeom>
            <a:avLst/>
            <a:gdLst/>
            <a:ahLst/>
            <a:cxnLst/>
            <a:rect l="l" t="t" r="r" b="b"/>
            <a:pathLst>
              <a:path w="367029" h="391795">
                <a:moveTo>
                  <a:pt x="366839" y="377088"/>
                </a:moveTo>
                <a:lnTo>
                  <a:pt x="366839" y="11442"/>
                </a:lnTo>
                <a:lnTo>
                  <a:pt x="260210" y="11442"/>
                </a:lnTo>
                <a:lnTo>
                  <a:pt x="260210" y="71805"/>
                </a:lnTo>
                <a:lnTo>
                  <a:pt x="250258" y="54577"/>
                </a:lnTo>
                <a:lnTo>
                  <a:pt x="214541" y="17348"/>
                </a:lnTo>
                <a:lnTo>
                  <a:pt x="168821" y="1051"/>
                </a:lnTo>
                <a:lnTo>
                  <a:pt x="150990" y="0"/>
                </a:lnTo>
                <a:lnTo>
                  <a:pt x="118247" y="3259"/>
                </a:lnTo>
                <a:lnTo>
                  <a:pt x="63343" y="29446"/>
                </a:lnTo>
                <a:lnTo>
                  <a:pt x="23108" y="81097"/>
                </a:lnTo>
                <a:lnTo>
                  <a:pt x="2556" y="152283"/>
                </a:lnTo>
                <a:lnTo>
                  <a:pt x="0" y="194767"/>
                </a:lnTo>
                <a:lnTo>
                  <a:pt x="2477" y="237307"/>
                </a:lnTo>
                <a:lnTo>
                  <a:pt x="9875" y="275391"/>
                </a:lnTo>
                <a:lnTo>
                  <a:pt x="39230" y="338061"/>
                </a:lnTo>
                <a:lnTo>
                  <a:pt x="84942" y="378071"/>
                </a:lnTo>
                <a:lnTo>
                  <a:pt x="113753" y="388267"/>
                </a:lnTo>
                <a:lnTo>
                  <a:pt x="113753" y="194106"/>
                </a:lnTo>
                <a:lnTo>
                  <a:pt x="115026" y="173633"/>
                </a:lnTo>
                <a:lnTo>
                  <a:pt x="134137" y="126225"/>
                </a:lnTo>
                <a:lnTo>
                  <a:pt x="172811" y="103163"/>
                </a:lnTo>
                <a:lnTo>
                  <a:pt x="189572" y="101625"/>
                </a:lnTo>
                <a:lnTo>
                  <a:pt x="206205" y="103168"/>
                </a:lnTo>
                <a:lnTo>
                  <a:pt x="244995" y="126555"/>
                </a:lnTo>
                <a:lnTo>
                  <a:pt x="264119" y="173823"/>
                </a:lnTo>
                <a:lnTo>
                  <a:pt x="265391" y="194106"/>
                </a:lnTo>
                <a:lnTo>
                  <a:pt x="265391" y="377088"/>
                </a:lnTo>
                <a:lnTo>
                  <a:pt x="366839" y="377088"/>
                </a:lnTo>
                <a:close/>
              </a:path>
              <a:path w="367029" h="391795">
                <a:moveTo>
                  <a:pt x="265391" y="377088"/>
                </a:moveTo>
                <a:lnTo>
                  <a:pt x="265391" y="194106"/>
                </a:lnTo>
                <a:lnTo>
                  <a:pt x="264119" y="214204"/>
                </a:lnTo>
                <a:lnTo>
                  <a:pt x="260299" y="232146"/>
                </a:lnTo>
                <a:lnTo>
                  <a:pt x="234007" y="272036"/>
                </a:lnTo>
                <a:lnTo>
                  <a:pt x="189572" y="285597"/>
                </a:lnTo>
                <a:lnTo>
                  <a:pt x="172983" y="284111"/>
                </a:lnTo>
                <a:lnTo>
                  <a:pt x="134137" y="261327"/>
                </a:lnTo>
                <a:lnTo>
                  <a:pt x="115026" y="214204"/>
                </a:lnTo>
                <a:lnTo>
                  <a:pt x="113753" y="194106"/>
                </a:lnTo>
                <a:lnTo>
                  <a:pt x="113753" y="388267"/>
                </a:lnTo>
                <a:lnTo>
                  <a:pt x="143560" y="391515"/>
                </a:lnTo>
                <a:lnTo>
                  <a:pt x="162106" y="390403"/>
                </a:lnTo>
                <a:lnTo>
                  <a:pt x="179341" y="387046"/>
                </a:lnTo>
                <a:lnTo>
                  <a:pt x="223785" y="363339"/>
                </a:lnTo>
                <a:lnTo>
                  <a:pt x="260857" y="317741"/>
                </a:lnTo>
                <a:lnTo>
                  <a:pt x="260857" y="377088"/>
                </a:lnTo>
                <a:lnTo>
                  <a:pt x="265391" y="377088"/>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15" name="object 15"/>
          <p:cNvSpPr/>
          <p:nvPr/>
        </p:nvSpPr>
        <p:spPr>
          <a:xfrm>
            <a:off x="7685420" y="4282025"/>
            <a:ext cx="108943" cy="98667"/>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6" name="object 16"/>
          <p:cNvSpPr/>
          <p:nvPr/>
        </p:nvSpPr>
        <p:spPr>
          <a:xfrm>
            <a:off x="7825841" y="4284064"/>
            <a:ext cx="0" cy="94689"/>
          </a:xfrm>
          <a:custGeom>
            <a:avLst/>
            <a:gdLst/>
            <a:ahLst/>
            <a:cxnLst/>
            <a:rect l="l" t="t" r="r" b="b"/>
            <a:pathLst>
              <a:path h="107314">
                <a:moveTo>
                  <a:pt x="0" y="0"/>
                </a:moveTo>
                <a:lnTo>
                  <a:pt x="0" y="106883"/>
                </a:lnTo>
              </a:path>
            </a:pathLst>
          </a:custGeom>
          <a:ln w="31750">
            <a:solidFill>
              <a:srgbClr val="989798"/>
            </a:solidFill>
          </a:ln>
        </p:spPr>
        <p:txBody>
          <a:bodyPr wrap="square" lIns="0" tIns="0" rIns="0" bIns="0" rtlCol="0"/>
          <a:lstStyle/>
          <a:p>
            <a:pPr defTabSz="806867"/>
            <a:endParaRPr sz="1588">
              <a:solidFill>
                <a:prstClr val="black"/>
              </a:solidFill>
              <a:latin typeface="Calibri"/>
            </a:endParaRPr>
          </a:p>
        </p:txBody>
      </p:sp>
      <p:sp>
        <p:nvSpPr>
          <p:cNvPr id="17" name="object 17"/>
          <p:cNvSpPr/>
          <p:nvPr/>
        </p:nvSpPr>
        <p:spPr>
          <a:xfrm>
            <a:off x="7839848" y="4356376"/>
            <a:ext cx="34738" cy="22412"/>
          </a:xfrm>
          <a:custGeom>
            <a:avLst/>
            <a:gdLst/>
            <a:ahLst/>
            <a:cxnLst/>
            <a:rect l="l" t="t" r="r" b="b"/>
            <a:pathLst>
              <a:path w="39370" h="25400">
                <a:moveTo>
                  <a:pt x="0" y="0"/>
                </a:moveTo>
                <a:lnTo>
                  <a:pt x="0" y="24930"/>
                </a:lnTo>
                <a:lnTo>
                  <a:pt x="39370" y="24930"/>
                </a:lnTo>
                <a:lnTo>
                  <a:pt x="39370" y="0"/>
                </a:lnTo>
                <a:lnTo>
                  <a:pt x="0" y="0"/>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18" name="object 18"/>
          <p:cNvSpPr/>
          <p:nvPr/>
        </p:nvSpPr>
        <p:spPr>
          <a:xfrm>
            <a:off x="7876447" y="4284064"/>
            <a:ext cx="107016" cy="94689"/>
          </a:xfrm>
          <a:custGeom>
            <a:avLst/>
            <a:gdLst/>
            <a:ahLst/>
            <a:cxnLst/>
            <a:rect l="l" t="t" r="r" b="b"/>
            <a:pathLst>
              <a:path w="121284" h="107314">
                <a:moveTo>
                  <a:pt x="120878" y="106883"/>
                </a:moveTo>
                <a:lnTo>
                  <a:pt x="80352" y="0"/>
                </a:lnTo>
                <a:lnTo>
                  <a:pt x="40525" y="0"/>
                </a:lnTo>
                <a:lnTo>
                  <a:pt x="0" y="106883"/>
                </a:lnTo>
                <a:lnTo>
                  <a:pt x="31749" y="106883"/>
                </a:lnTo>
                <a:lnTo>
                  <a:pt x="37934" y="87871"/>
                </a:lnTo>
                <a:lnTo>
                  <a:pt x="44716" y="87871"/>
                </a:lnTo>
                <a:lnTo>
                  <a:pt x="44716" y="66878"/>
                </a:lnTo>
                <a:lnTo>
                  <a:pt x="56730" y="31775"/>
                </a:lnTo>
                <a:lnTo>
                  <a:pt x="58673" y="24917"/>
                </a:lnTo>
                <a:lnTo>
                  <a:pt x="59321" y="22288"/>
                </a:lnTo>
                <a:lnTo>
                  <a:pt x="59969" y="19977"/>
                </a:lnTo>
                <a:lnTo>
                  <a:pt x="60617" y="17348"/>
                </a:lnTo>
                <a:lnTo>
                  <a:pt x="61569" y="20980"/>
                </a:lnTo>
                <a:lnTo>
                  <a:pt x="62560" y="24257"/>
                </a:lnTo>
                <a:lnTo>
                  <a:pt x="63855" y="28854"/>
                </a:lnTo>
                <a:lnTo>
                  <a:pt x="64160" y="30467"/>
                </a:lnTo>
                <a:lnTo>
                  <a:pt x="64503" y="31775"/>
                </a:lnTo>
                <a:lnTo>
                  <a:pt x="76466" y="66878"/>
                </a:lnTo>
                <a:lnTo>
                  <a:pt x="76466" y="87871"/>
                </a:lnTo>
                <a:lnTo>
                  <a:pt x="83299" y="87871"/>
                </a:lnTo>
                <a:lnTo>
                  <a:pt x="89128" y="106883"/>
                </a:lnTo>
                <a:lnTo>
                  <a:pt x="120878" y="106883"/>
                </a:lnTo>
                <a:close/>
              </a:path>
              <a:path w="121284" h="107314">
                <a:moveTo>
                  <a:pt x="76466" y="87871"/>
                </a:moveTo>
                <a:lnTo>
                  <a:pt x="76466" y="66878"/>
                </a:lnTo>
                <a:lnTo>
                  <a:pt x="44716" y="66878"/>
                </a:lnTo>
                <a:lnTo>
                  <a:pt x="44716" y="87871"/>
                </a:lnTo>
                <a:lnTo>
                  <a:pt x="76466" y="87871"/>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19" name="object 19"/>
          <p:cNvSpPr/>
          <p:nvPr/>
        </p:nvSpPr>
        <p:spPr>
          <a:xfrm>
            <a:off x="7993100" y="4284064"/>
            <a:ext cx="93569" cy="94689"/>
          </a:xfrm>
          <a:custGeom>
            <a:avLst/>
            <a:gdLst/>
            <a:ahLst/>
            <a:cxnLst/>
            <a:rect l="l" t="t" r="r" b="b"/>
            <a:pathLst>
              <a:path w="106045" h="107314">
                <a:moveTo>
                  <a:pt x="105664" y="53454"/>
                </a:moveTo>
                <a:lnTo>
                  <a:pt x="90423" y="14731"/>
                </a:lnTo>
                <a:lnTo>
                  <a:pt x="47612" y="531"/>
                </a:lnTo>
                <a:lnTo>
                  <a:pt x="0" y="0"/>
                </a:lnTo>
                <a:lnTo>
                  <a:pt x="0" y="106883"/>
                </a:lnTo>
                <a:lnTo>
                  <a:pt x="31445" y="106864"/>
                </a:lnTo>
                <a:lnTo>
                  <a:pt x="31445" y="23914"/>
                </a:lnTo>
                <a:lnTo>
                  <a:pt x="36982" y="23914"/>
                </a:lnTo>
                <a:lnTo>
                  <a:pt x="73266" y="43268"/>
                </a:lnTo>
                <a:lnTo>
                  <a:pt x="73266" y="102229"/>
                </a:lnTo>
                <a:lnTo>
                  <a:pt x="77152" y="100660"/>
                </a:lnTo>
                <a:lnTo>
                  <a:pt x="104206" y="66917"/>
                </a:lnTo>
                <a:lnTo>
                  <a:pt x="105299" y="60383"/>
                </a:lnTo>
                <a:lnTo>
                  <a:pt x="105664" y="53454"/>
                </a:lnTo>
                <a:close/>
              </a:path>
              <a:path w="106045" h="107314">
                <a:moveTo>
                  <a:pt x="73266" y="102229"/>
                </a:moveTo>
                <a:lnTo>
                  <a:pt x="73266" y="63944"/>
                </a:lnTo>
                <a:lnTo>
                  <a:pt x="70332" y="71462"/>
                </a:lnTo>
                <a:lnTo>
                  <a:pt x="64490" y="76047"/>
                </a:lnTo>
                <a:lnTo>
                  <a:pt x="59506" y="79066"/>
                </a:lnTo>
                <a:lnTo>
                  <a:pt x="53279" y="81226"/>
                </a:lnTo>
                <a:lnTo>
                  <a:pt x="45781" y="82523"/>
                </a:lnTo>
                <a:lnTo>
                  <a:pt x="36982" y="82956"/>
                </a:lnTo>
                <a:lnTo>
                  <a:pt x="31445" y="82956"/>
                </a:lnTo>
                <a:lnTo>
                  <a:pt x="31445" y="106864"/>
                </a:lnTo>
                <a:lnTo>
                  <a:pt x="70675" y="103276"/>
                </a:lnTo>
                <a:lnTo>
                  <a:pt x="73266" y="102229"/>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20" name="object 20"/>
          <p:cNvSpPr/>
          <p:nvPr/>
        </p:nvSpPr>
        <p:spPr>
          <a:xfrm>
            <a:off x="8095757" y="4281846"/>
            <a:ext cx="76760" cy="99172"/>
          </a:xfrm>
          <a:custGeom>
            <a:avLst/>
            <a:gdLst/>
            <a:ahLst/>
            <a:cxnLst/>
            <a:rect l="l" t="t" r="r" b="b"/>
            <a:pathLst>
              <a:path w="86995" h="112395">
                <a:moveTo>
                  <a:pt x="57073" y="110477"/>
                </a:moveTo>
                <a:lnTo>
                  <a:pt x="57073" y="81839"/>
                </a:lnTo>
                <a:lnTo>
                  <a:pt x="55422" y="84468"/>
                </a:lnTo>
                <a:lnTo>
                  <a:pt x="52831" y="86437"/>
                </a:lnTo>
                <a:lnTo>
                  <a:pt x="49936" y="88748"/>
                </a:lnTo>
                <a:lnTo>
                  <a:pt x="46697" y="89726"/>
                </a:lnTo>
                <a:lnTo>
                  <a:pt x="37274" y="89622"/>
                </a:lnTo>
                <a:lnTo>
                  <a:pt x="14604" y="74981"/>
                </a:lnTo>
                <a:lnTo>
                  <a:pt x="0" y="96609"/>
                </a:lnTo>
                <a:lnTo>
                  <a:pt x="41516" y="112357"/>
                </a:lnTo>
                <a:lnTo>
                  <a:pt x="51228" y="111738"/>
                </a:lnTo>
                <a:lnTo>
                  <a:pt x="57073" y="110477"/>
                </a:lnTo>
                <a:close/>
              </a:path>
              <a:path w="86995" h="112395">
                <a:moveTo>
                  <a:pt x="81051" y="9373"/>
                </a:moveTo>
                <a:lnTo>
                  <a:pt x="53479" y="0"/>
                </a:lnTo>
                <a:lnTo>
                  <a:pt x="44754" y="14"/>
                </a:lnTo>
                <a:lnTo>
                  <a:pt x="8548" y="20697"/>
                </a:lnTo>
                <a:lnTo>
                  <a:pt x="5829" y="34646"/>
                </a:lnTo>
                <a:lnTo>
                  <a:pt x="5829" y="42507"/>
                </a:lnTo>
                <a:lnTo>
                  <a:pt x="35686" y="64019"/>
                </a:lnTo>
                <a:lnTo>
                  <a:pt x="35686" y="28385"/>
                </a:lnTo>
                <a:lnTo>
                  <a:pt x="36982" y="26124"/>
                </a:lnTo>
                <a:lnTo>
                  <a:pt x="39230" y="24461"/>
                </a:lnTo>
                <a:lnTo>
                  <a:pt x="41516" y="22835"/>
                </a:lnTo>
                <a:lnTo>
                  <a:pt x="44754" y="21832"/>
                </a:lnTo>
                <a:lnTo>
                  <a:pt x="52527" y="21920"/>
                </a:lnTo>
                <a:lnTo>
                  <a:pt x="56070" y="22835"/>
                </a:lnTo>
                <a:lnTo>
                  <a:pt x="63855" y="25464"/>
                </a:lnTo>
                <a:lnTo>
                  <a:pt x="67436" y="27737"/>
                </a:lnTo>
                <a:lnTo>
                  <a:pt x="70980" y="30354"/>
                </a:lnTo>
                <a:lnTo>
                  <a:pt x="81051" y="9373"/>
                </a:lnTo>
                <a:close/>
              </a:path>
              <a:path w="86995" h="112395">
                <a:moveTo>
                  <a:pt x="86537" y="74638"/>
                </a:moveTo>
                <a:lnTo>
                  <a:pt x="86537" y="70041"/>
                </a:lnTo>
                <a:lnTo>
                  <a:pt x="85890" y="66117"/>
                </a:lnTo>
                <a:lnTo>
                  <a:pt x="84289" y="62523"/>
                </a:lnTo>
                <a:lnTo>
                  <a:pt x="82994" y="58903"/>
                </a:lnTo>
                <a:lnTo>
                  <a:pt x="52527" y="42507"/>
                </a:lnTo>
                <a:lnTo>
                  <a:pt x="50888" y="41847"/>
                </a:lnTo>
                <a:lnTo>
                  <a:pt x="45059" y="40539"/>
                </a:lnTo>
                <a:lnTo>
                  <a:pt x="40868" y="38875"/>
                </a:lnTo>
                <a:lnTo>
                  <a:pt x="38925" y="37262"/>
                </a:lnTo>
                <a:lnTo>
                  <a:pt x="36626" y="35954"/>
                </a:lnTo>
                <a:lnTo>
                  <a:pt x="35686" y="33630"/>
                </a:lnTo>
                <a:lnTo>
                  <a:pt x="35686" y="64019"/>
                </a:lnTo>
                <a:lnTo>
                  <a:pt x="37274" y="64491"/>
                </a:lnTo>
                <a:lnTo>
                  <a:pt x="45707" y="66460"/>
                </a:lnTo>
                <a:lnTo>
                  <a:pt x="50888" y="68428"/>
                </a:lnTo>
                <a:lnTo>
                  <a:pt x="53479" y="70397"/>
                </a:lnTo>
                <a:lnTo>
                  <a:pt x="55765" y="72365"/>
                </a:lnTo>
                <a:lnTo>
                  <a:pt x="57073" y="74981"/>
                </a:lnTo>
                <a:lnTo>
                  <a:pt x="57073" y="110477"/>
                </a:lnTo>
                <a:lnTo>
                  <a:pt x="59939" y="109859"/>
                </a:lnTo>
                <a:lnTo>
                  <a:pt x="85755" y="82777"/>
                </a:lnTo>
                <a:lnTo>
                  <a:pt x="86537" y="74638"/>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21" name="object 21"/>
          <p:cNvSpPr/>
          <p:nvPr/>
        </p:nvSpPr>
        <p:spPr>
          <a:xfrm>
            <a:off x="8179184" y="4284064"/>
            <a:ext cx="23532" cy="22412"/>
          </a:xfrm>
          <a:custGeom>
            <a:avLst/>
            <a:gdLst/>
            <a:ahLst/>
            <a:cxnLst/>
            <a:rect l="l" t="t" r="r" b="b"/>
            <a:pathLst>
              <a:path w="26670" h="25400">
                <a:moveTo>
                  <a:pt x="0" y="0"/>
                </a:moveTo>
                <a:lnTo>
                  <a:pt x="0" y="25222"/>
                </a:lnTo>
                <a:lnTo>
                  <a:pt x="26670" y="25222"/>
                </a:lnTo>
                <a:lnTo>
                  <a:pt x="26670" y="0"/>
                </a:lnTo>
                <a:lnTo>
                  <a:pt x="0" y="0"/>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22" name="object 22"/>
          <p:cNvSpPr/>
          <p:nvPr/>
        </p:nvSpPr>
        <p:spPr>
          <a:xfrm>
            <a:off x="8216724" y="4284064"/>
            <a:ext cx="0" cy="94689"/>
          </a:xfrm>
          <a:custGeom>
            <a:avLst/>
            <a:gdLst/>
            <a:ahLst/>
            <a:cxnLst/>
            <a:rect l="l" t="t" r="r" b="b"/>
            <a:pathLst>
              <a:path h="107314">
                <a:moveTo>
                  <a:pt x="0" y="0"/>
                </a:moveTo>
                <a:lnTo>
                  <a:pt x="0" y="106883"/>
                </a:lnTo>
              </a:path>
            </a:pathLst>
          </a:custGeom>
          <a:ln w="31750">
            <a:solidFill>
              <a:srgbClr val="989798"/>
            </a:solidFill>
          </a:ln>
        </p:spPr>
        <p:txBody>
          <a:bodyPr wrap="square" lIns="0" tIns="0" rIns="0" bIns="0" rtlCol="0"/>
          <a:lstStyle/>
          <a:p>
            <a:pPr defTabSz="806867"/>
            <a:endParaRPr sz="1588">
              <a:solidFill>
                <a:prstClr val="black"/>
              </a:solidFill>
              <a:latin typeface="Calibri"/>
            </a:endParaRPr>
          </a:p>
        </p:txBody>
      </p:sp>
      <p:sp>
        <p:nvSpPr>
          <p:cNvPr id="23" name="object 23"/>
          <p:cNvSpPr/>
          <p:nvPr/>
        </p:nvSpPr>
        <p:spPr>
          <a:xfrm>
            <a:off x="8230731" y="4284064"/>
            <a:ext cx="23532" cy="22412"/>
          </a:xfrm>
          <a:custGeom>
            <a:avLst/>
            <a:gdLst/>
            <a:ahLst/>
            <a:cxnLst/>
            <a:rect l="l" t="t" r="r" b="b"/>
            <a:pathLst>
              <a:path w="26670" h="25400">
                <a:moveTo>
                  <a:pt x="0" y="0"/>
                </a:moveTo>
                <a:lnTo>
                  <a:pt x="0" y="25222"/>
                </a:lnTo>
                <a:lnTo>
                  <a:pt x="26670" y="25222"/>
                </a:lnTo>
                <a:lnTo>
                  <a:pt x="26669" y="0"/>
                </a:lnTo>
                <a:lnTo>
                  <a:pt x="0" y="0"/>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24" name="object 24"/>
          <p:cNvSpPr/>
          <p:nvPr/>
        </p:nvSpPr>
        <p:spPr>
          <a:xfrm>
            <a:off x="8281091" y="4284064"/>
            <a:ext cx="0" cy="94689"/>
          </a:xfrm>
          <a:custGeom>
            <a:avLst/>
            <a:gdLst/>
            <a:ahLst/>
            <a:cxnLst/>
            <a:rect l="l" t="t" r="r" b="b"/>
            <a:pathLst>
              <a:path h="107314">
                <a:moveTo>
                  <a:pt x="0" y="0"/>
                </a:moveTo>
                <a:lnTo>
                  <a:pt x="0" y="106883"/>
                </a:lnTo>
              </a:path>
            </a:pathLst>
          </a:custGeom>
          <a:ln w="30479">
            <a:solidFill>
              <a:srgbClr val="989798"/>
            </a:solidFill>
          </a:ln>
        </p:spPr>
        <p:txBody>
          <a:bodyPr wrap="square" lIns="0" tIns="0" rIns="0" bIns="0" rtlCol="0"/>
          <a:lstStyle/>
          <a:p>
            <a:pPr defTabSz="806867"/>
            <a:endParaRPr sz="1588">
              <a:solidFill>
                <a:prstClr val="black"/>
              </a:solidFill>
              <a:latin typeface="Calibri"/>
            </a:endParaRPr>
          </a:p>
        </p:txBody>
      </p:sp>
      <p:sp>
        <p:nvSpPr>
          <p:cNvPr id="25" name="object 25"/>
          <p:cNvSpPr/>
          <p:nvPr/>
        </p:nvSpPr>
        <p:spPr>
          <a:xfrm>
            <a:off x="8294538" y="4284065"/>
            <a:ext cx="35859" cy="20731"/>
          </a:xfrm>
          <a:custGeom>
            <a:avLst/>
            <a:gdLst/>
            <a:ahLst/>
            <a:cxnLst/>
            <a:rect l="l" t="t" r="r" b="b"/>
            <a:pathLst>
              <a:path w="40640" h="23495">
                <a:moveTo>
                  <a:pt x="0" y="0"/>
                </a:moveTo>
                <a:lnTo>
                  <a:pt x="0" y="23253"/>
                </a:lnTo>
                <a:lnTo>
                  <a:pt x="40640" y="23253"/>
                </a:lnTo>
                <a:lnTo>
                  <a:pt x="40640" y="0"/>
                </a:lnTo>
                <a:lnTo>
                  <a:pt x="0" y="0"/>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26" name="object 26"/>
          <p:cNvSpPr/>
          <p:nvPr/>
        </p:nvSpPr>
        <p:spPr>
          <a:xfrm>
            <a:off x="8295088" y="4321089"/>
            <a:ext cx="34178" cy="20731"/>
          </a:xfrm>
          <a:custGeom>
            <a:avLst/>
            <a:gdLst/>
            <a:ahLst/>
            <a:cxnLst/>
            <a:rect l="l" t="t" r="r" b="b"/>
            <a:pathLst>
              <a:path w="38734" h="23495">
                <a:moveTo>
                  <a:pt x="38227" y="22948"/>
                </a:moveTo>
                <a:lnTo>
                  <a:pt x="38227" y="0"/>
                </a:lnTo>
                <a:lnTo>
                  <a:pt x="0" y="0"/>
                </a:lnTo>
                <a:lnTo>
                  <a:pt x="0" y="22948"/>
                </a:lnTo>
                <a:lnTo>
                  <a:pt x="38227" y="22948"/>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27" name="object 27"/>
          <p:cNvSpPr/>
          <p:nvPr/>
        </p:nvSpPr>
        <p:spPr>
          <a:xfrm>
            <a:off x="8295087" y="4357261"/>
            <a:ext cx="35859" cy="21291"/>
          </a:xfrm>
          <a:custGeom>
            <a:avLst/>
            <a:gdLst/>
            <a:ahLst/>
            <a:cxnLst/>
            <a:rect l="l" t="t" r="r" b="b"/>
            <a:pathLst>
              <a:path w="40640" h="24129">
                <a:moveTo>
                  <a:pt x="40474" y="23926"/>
                </a:moveTo>
                <a:lnTo>
                  <a:pt x="40474" y="0"/>
                </a:lnTo>
                <a:lnTo>
                  <a:pt x="0" y="0"/>
                </a:lnTo>
                <a:lnTo>
                  <a:pt x="0" y="23926"/>
                </a:lnTo>
                <a:lnTo>
                  <a:pt x="40474" y="23926"/>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28" name="object 28"/>
          <p:cNvSpPr/>
          <p:nvPr/>
        </p:nvSpPr>
        <p:spPr>
          <a:xfrm>
            <a:off x="8364557" y="4284064"/>
            <a:ext cx="0" cy="94689"/>
          </a:xfrm>
          <a:custGeom>
            <a:avLst/>
            <a:gdLst/>
            <a:ahLst/>
            <a:cxnLst/>
            <a:rect l="l" t="t" r="r" b="b"/>
            <a:pathLst>
              <a:path h="107314">
                <a:moveTo>
                  <a:pt x="0" y="0"/>
                </a:moveTo>
                <a:lnTo>
                  <a:pt x="0" y="106883"/>
                </a:lnTo>
              </a:path>
            </a:pathLst>
          </a:custGeom>
          <a:ln w="32447">
            <a:solidFill>
              <a:srgbClr val="989798"/>
            </a:solidFill>
          </a:ln>
        </p:spPr>
        <p:txBody>
          <a:bodyPr wrap="square" lIns="0" tIns="0" rIns="0" bIns="0" rtlCol="0"/>
          <a:lstStyle/>
          <a:p>
            <a:pPr defTabSz="806867"/>
            <a:endParaRPr sz="1588">
              <a:solidFill>
                <a:prstClr val="black"/>
              </a:solidFill>
              <a:latin typeface="Calibri"/>
            </a:endParaRPr>
          </a:p>
        </p:txBody>
      </p:sp>
      <p:sp>
        <p:nvSpPr>
          <p:cNvPr id="29" name="object 29"/>
          <p:cNvSpPr/>
          <p:nvPr/>
        </p:nvSpPr>
        <p:spPr>
          <a:xfrm>
            <a:off x="8401442" y="4284065"/>
            <a:ext cx="151571" cy="109067"/>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0" name="object 30"/>
          <p:cNvSpPr/>
          <p:nvPr/>
        </p:nvSpPr>
        <p:spPr>
          <a:xfrm>
            <a:off x="7689420" y="4453901"/>
            <a:ext cx="100673" cy="94611"/>
          </a:xfrm>
          <a:prstGeom prst="rect">
            <a:avLst/>
          </a:prstGeom>
          <a:blipFill>
            <a:blip r:embed="rId9"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1" name="object 31"/>
          <p:cNvSpPr/>
          <p:nvPr/>
        </p:nvSpPr>
        <p:spPr>
          <a:xfrm>
            <a:off x="7812393" y="4453901"/>
            <a:ext cx="287095" cy="94611"/>
          </a:xfrm>
          <a:prstGeom prst="rect">
            <a:avLst/>
          </a:prstGeom>
          <a:blipFill>
            <a:blip r:embed="rId1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2" name="object 32"/>
          <p:cNvSpPr/>
          <p:nvPr/>
        </p:nvSpPr>
        <p:spPr>
          <a:xfrm>
            <a:off x="8121788" y="4453901"/>
            <a:ext cx="93210" cy="94611"/>
          </a:xfrm>
          <a:prstGeom prst="rect">
            <a:avLst/>
          </a:prstGeom>
          <a:blipFill>
            <a:blip r:embed="rId11"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3" name="object 33"/>
          <p:cNvSpPr/>
          <p:nvPr/>
        </p:nvSpPr>
        <p:spPr>
          <a:xfrm>
            <a:off x="8232457" y="4451663"/>
            <a:ext cx="368584" cy="99168"/>
          </a:xfrm>
          <a:prstGeom prst="rect">
            <a:avLst/>
          </a:prstGeom>
          <a:blipFill>
            <a:blip r:embed="rId12"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4" name="object 34"/>
          <p:cNvSpPr/>
          <p:nvPr/>
        </p:nvSpPr>
        <p:spPr>
          <a:xfrm>
            <a:off x="7691437" y="4611299"/>
            <a:ext cx="867940" cy="99250"/>
          </a:xfrm>
          <a:prstGeom prst="rect">
            <a:avLst/>
          </a:prstGeom>
          <a:blipFill>
            <a:blip r:embed="rId1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5" name="object 35"/>
          <p:cNvSpPr/>
          <p:nvPr/>
        </p:nvSpPr>
        <p:spPr>
          <a:xfrm>
            <a:off x="8586474" y="4613618"/>
            <a:ext cx="0" cy="94689"/>
          </a:xfrm>
          <a:custGeom>
            <a:avLst/>
            <a:gdLst/>
            <a:ahLst/>
            <a:cxnLst/>
            <a:rect l="l" t="t" r="r" b="b"/>
            <a:pathLst>
              <a:path h="107314">
                <a:moveTo>
                  <a:pt x="0" y="0"/>
                </a:moveTo>
                <a:lnTo>
                  <a:pt x="0" y="107226"/>
                </a:lnTo>
              </a:path>
            </a:pathLst>
          </a:custGeom>
          <a:ln w="30479">
            <a:solidFill>
              <a:srgbClr val="989798"/>
            </a:solidFill>
          </a:ln>
        </p:spPr>
        <p:txBody>
          <a:bodyPr wrap="square" lIns="0" tIns="0" rIns="0" bIns="0" rtlCol="0"/>
          <a:lstStyle/>
          <a:p>
            <a:pPr defTabSz="806867"/>
            <a:endParaRPr sz="1588">
              <a:solidFill>
                <a:prstClr val="black"/>
              </a:solidFill>
              <a:latin typeface="Calibri"/>
            </a:endParaRPr>
          </a:p>
        </p:txBody>
      </p:sp>
      <p:sp>
        <p:nvSpPr>
          <p:cNvPr id="36" name="object 36"/>
          <p:cNvSpPr/>
          <p:nvPr/>
        </p:nvSpPr>
        <p:spPr>
          <a:xfrm>
            <a:off x="8599921" y="4613618"/>
            <a:ext cx="35859" cy="20731"/>
          </a:xfrm>
          <a:custGeom>
            <a:avLst/>
            <a:gdLst/>
            <a:ahLst/>
            <a:cxnLst/>
            <a:rect l="l" t="t" r="r" b="b"/>
            <a:pathLst>
              <a:path w="40640" h="23495">
                <a:moveTo>
                  <a:pt x="0" y="0"/>
                </a:moveTo>
                <a:lnTo>
                  <a:pt x="0" y="23279"/>
                </a:lnTo>
                <a:lnTo>
                  <a:pt x="40640" y="23279"/>
                </a:lnTo>
                <a:lnTo>
                  <a:pt x="40640" y="0"/>
                </a:lnTo>
                <a:lnTo>
                  <a:pt x="0" y="0"/>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37" name="object 37"/>
          <p:cNvSpPr/>
          <p:nvPr/>
        </p:nvSpPr>
        <p:spPr>
          <a:xfrm>
            <a:off x="8600469" y="4650945"/>
            <a:ext cx="34178" cy="20171"/>
          </a:xfrm>
          <a:custGeom>
            <a:avLst/>
            <a:gdLst/>
            <a:ahLst/>
            <a:cxnLst/>
            <a:rect l="l" t="t" r="r" b="b"/>
            <a:pathLst>
              <a:path w="38734" h="22860">
                <a:moveTo>
                  <a:pt x="38239" y="22618"/>
                </a:moveTo>
                <a:lnTo>
                  <a:pt x="38239" y="0"/>
                </a:lnTo>
                <a:lnTo>
                  <a:pt x="0" y="0"/>
                </a:lnTo>
                <a:lnTo>
                  <a:pt x="0" y="22618"/>
                </a:lnTo>
                <a:lnTo>
                  <a:pt x="38239" y="22618"/>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38" name="object 38"/>
          <p:cNvSpPr/>
          <p:nvPr/>
        </p:nvSpPr>
        <p:spPr>
          <a:xfrm>
            <a:off x="8600469" y="4687107"/>
            <a:ext cx="35859" cy="21291"/>
          </a:xfrm>
          <a:custGeom>
            <a:avLst/>
            <a:gdLst/>
            <a:ahLst/>
            <a:cxnLst/>
            <a:rect l="l" t="t" r="r" b="b"/>
            <a:pathLst>
              <a:path w="40640" h="24129">
                <a:moveTo>
                  <a:pt x="40525" y="23939"/>
                </a:moveTo>
                <a:lnTo>
                  <a:pt x="40525" y="0"/>
                </a:lnTo>
                <a:lnTo>
                  <a:pt x="0" y="0"/>
                </a:lnTo>
                <a:lnTo>
                  <a:pt x="0" y="23939"/>
                </a:lnTo>
                <a:lnTo>
                  <a:pt x="40525" y="23939"/>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39" name="object 39"/>
          <p:cNvSpPr/>
          <p:nvPr/>
        </p:nvSpPr>
        <p:spPr>
          <a:xfrm>
            <a:off x="8646784" y="4611391"/>
            <a:ext cx="76760" cy="99172"/>
          </a:xfrm>
          <a:custGeom>
            <a:avLst/>
            <a:gdLst/>
            <a:ahLst/>
            <a:cxnLst/>
            <a:rect l="l" t="t" r="r" b="b"/>
            <a:pathLst>
              <a:path w="86995" h="112395">
                <a:moveTo>
                  <a:pt x="57022" y="110548"/>
                </a:moveTo>
                <a:lnTo>
                  <a:pt x="57022" y="81873"/>
                </a:lnTo>
                <a:lnTo>
                  <a:pt x="55727" y="84502"/>
                </a:lnTo>
                <a:lnTo>
                  <a:pt x="52844" y="86801"/>
                </a:lnTo>
                <a:lnTo>
                  <a:pt x="50241" y="88770"/>
                </a:lnTo>
                <a:lnTo>
                  <a:pt x="46659" y="89747"/>
                </a:lnTo>
                <a:lnTo>
                  <a:pt x="37775" y="89715"/>
                </a:lnTo>
                <a:lnTo>
                  <a:pt x="33058" y="88770"/>
                </a:lnTo>
                <a:lnTo>
                  <a:pt x="28511" y="86141"/>
                </a:lnTo>
                <a:lnTo>
                  <a:pt x="23977" y="83842"/>
                </a:lnTo>
                <a:lnTo>
                  <a:pt x="19138" y="79918"/>
                </a:lnTo>
                <a:lnTo>
                  <a:pt x="14604" y="74990"/>
                </a:lnTo>
                <a:lnTo>
                  <a:pt x="0" y="96961"/>
                </a:lnTo>
                <a:lnTo>
                  <a:pt x="41821" y="112379"/>
                </a:lnTo>
                <a:lnTo>
                  <a:pt x="51485" y="111759"/>
                </a:lnTo>
                <a:lnTo>
                  <a:pt x="57022" y="110548"/>
                </a:lnTo>
                <a:close/>
              </a:path>
              <a:path w="86995" h="112395">
                <a:moveTo>
                  <a:pt x="81013" y="9407"/>
                </a:moveTo>
                <a:lnTo>
                  <a:pt x="53492" y="0"/>
                </a:lnTo>
                <a:lnTo>
                  <a:pt x="44716" y="13"/>
                </a:lnTo>
                <a:lnTo>
                  <a:pt x="8707" y="20844"/>
                </a:lnTo>
                <a:lnTo>
                  <a:pt x="5829" y="34655"/>
                </a:lnTo>
                <a:lnTo>
                  <a:pt x="5829" y="42529"/>
                </a:lnTo>
                <a:lnTo>
                  <a:pt x="35648" y="64014"/>
                </a:lnTo>
                <a:lnTo>
                  <a:pt x="35648" y="28432"/>
                </a:lnTo>
                <a:lnTo>
                  <a:pt x="36944" y="26133"/>
                </a:lnTo>
                <a:lnTo>
                  <a:pt x="39230" y="24495"/>
                </a:lnTo>
                <a:lnTo>
                  <a:pt x="41821" y="22857"/>
                </a:lnTo>
                <a:lnTo>
                  <a:pt x="44716" y="22196"/>
                </a:lnTo>
                <a:lnTo>
                  <a:pt x="52844" y="22261"/>
                </a:lnTo>
                <a:lnTo>
                  <a:pt x="70980" y="30731"/>
                </a:lnTo>
                <a:lnTo>
                  <a:pt x="81013" y="9407"/>
                </a:lnTo>
                <a:close/>
              </a:path>
              <a:path w="86995" h="112395">
                <a:moveTo>
                  <a:pt x="86537" y="74673"/>
                </a:moveTo>
                <a:lnTo>
                  <a:pt x="86537" y="70405"/>
                </a:lnTo>
                <a:lnTo>
                  <a:pt x="85890" y="66138"/>
                </a:lnTo>
                <a:lnTo>
                  <a:pt x="51193" y="42186"/>
                </a:lnTo>
                <a:lnTo>
                  <a:pt x="45059" y="40560"/>
                </a:lnTo>
                <a:lnTo>
                  <a:pt x="40830" y="38922"/>
                </a:lnTo>
                <a:lnTo>
                  <a:pt x="38887" y="37614"/>
                </a:lnTo>
                <a:lnTo>
                  <a:pt x="36639" y="35963"/>
                </a:lnTo>
                <a:lnTo>
                  <a:pt x="35648" y="33677"/>
                </a:lnTo>
                <a:lnTo>
                  <a:pt x="35648" y="64014"/>
                </a:lnTo>
                <a:lnTo>
                  <a:pt x="37287" y="64500"/>
                </a:lnTo>
                <a:lnTo>
                  <a:pt x="45707" y="66468"/>
                </a:lnTo>
                <a:lnTo>
                  <a:pt x="51193" y="68437"/>
                </a:lnTo>
                <a:lnTo>
                  <a:pt x="53492" y="70405"/>
                </a:lnTo>
                <a:lnTo>
                  <a:pt x="55727" y="72374"/>
                </a:lnTo>
                <a:lnTo>
                  <a:pt x="57022" y="74990"/>
                </a:lnTo>
                <a:lnTo>
                  <a:pt x="57022" y="110548"/>
                </a:lnTo>
                <a:lnTo>
                  <a:pt x="60082" y="109878"/>
                </a:lnTo>
                <a:lnTo>
                  <a:pt x="85798" y="82845"/>
                </a:lnTo>
                <a:lnTo>
                  <a:pt x="86537" y="74673"/>
                </a:lnTo>
                <a:close/>
              </a:path>
            </a:pathLst>
          </a:custGeom>
          <a:solidFill>
            <a:srgbClr val="989798"/>
          </a:solidFill>
        </p:spPr>
        <p:txBody>
          <a:bodyPr wrap="square" lIns="0" tIns="0" rIns="0" bIns="0" rtlCol="0"/>
          <a:lstStyle/>
          <a:p>
            <a:pPr defTabSz="806867"/>
            <a:endParaRPr sz="1588">
              <a:solidFill>
                <a:prstClr val="black"/>
              </a:solidFill>
              <a:latin typeface="Calibri"/>
            </a:endParaRPr>
          </a:p>
        </p:txBody>
      </p:sp>
      <p:sp>
        <p:nvSpPr>
          <p:cNvPr id="40" name="object 40"/>
          <p:cNvSpPr txBox="1"/>
          <p:nvPr/>
        </p:nvSpPr>
        <p:spPr>
          <a:xfrm>
            <a:off x="9882019" y="5644996"/>
            <a:ext cx="435349" cy="144787"/>
          </a:xfrm>
          <a:prstGeom prst="rect">
            <a:avLst/>
          </a:prstGeom>
        </p:spPr>
        <p:txBody>
          <a:bodyPr vert="horz" wrap="square" lIns="0" tIns="15688" rIns="0" bIns="0" rtlCol="0">
            <a:spAutoFit/>
          </a:bodyPr>
          <a:lstStyle/>
          <a:p>
            <a:pPr marL="11206" defTabSz="806867">
              <a:spcBef>
                <a:spcPts val="124"/>
              </a:spcBef>
            </a:pPr>
            <a:r>
              <a:rPr sz="838" spc="18">
                <a:solidFill>
                  <a:srgbClr val="FFFFFF"/>
                </a:solidFill>
                <a:latin typeface="Arial"/>
                <a:cs typeface="Arial"/>
              </a:rPr>
              <a:t>Page</a:t>
            </a:r>
            <a:r>
              <a:rPr sz="838" spc="-62">
                <a:solidFill>
                  <a:srgbClr val="FFFFFF"/>
                </a:solidFill>
                <a:latin typeface="Arial"/>
                <a:cs typeface="Arial"/>
              </a:rPr>
              <a:t> </a:t>
            </a:r>
            <a:r>
              <a:rPr sz="838" spc="18">
                <a:solidFill>
                  <a:srgbClr val="FFFFFF"/>
                </a:solidFill>
                <a:latin typeface="Arial"/>
                <a:cs typeface="Arial"/>
              </a:rPr>
              <a:t>12</a:t>
            </a:r>
            <a:endParaRPr sz="838">
              <a:solidFill>
                <a:prstClr val="black"/>
              </a:solidFill>
              <a:latin typeface="Arial"/>
              <a:cs typeface="Arial"/>
            </a:endParaRPr>
          </a:p>
        </p:txBody>
      </p:sp>
      <p:sp>
        <p:nvSpPr>
          <p:cNvPr id="41" name="object 2">
            <a:extLst>
              <a:ext uri="{FF2B5EF4-FFF2-40B4-BE49-F238E27FC236}">
                <a16:creationId xmlns:a16="http://schemas.microsoft.com/office/drawing/2014/main" id="{890C0FB0-64B3-767F-EC5B-8965F96B1463}"/>
              </a:ext>
            </a:extLst>
          </p:cNvPr>
          <p:cNvSpPr/>
          <p:nvPr/>
        </p:nvSpPr>
        <p:spPr>
          <a:xfrm>
            <a:off x="1659310" y="5503310"/>
            <a:ext cx="8874723" cy="432660"/>
          </a:xfrm>
          <a:prstGeom prst="rect">
            <a:avLst/>
          </a:prstGeom>
          <a:blipFill>
            <a:blip r:embed="rId14"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0" y="1445968"/>
            <a:ext cx="12172405" cy="290848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cs typeface="Calibri"/>
              </a:rPr>
              <a:t>Agenda Item #7:  </a:t>
            </a:r>
          </a:p>
          <a:p>
            <a:pPr marL="0" marR="0" algn="ctr">
              <a:spcBef>
                <a:spcPts val="0"/>
              </a:spcBef>
              <a:spcAft>
                <a:spcPts val="0"/>
              </a:spcAft>
            </a:pPr>
            <a:r>
              <a:rPr lang="en-US" sz="4000" b="1">
                <a:solidFill>
                  <a:schemeClr val="bg1"/>
                </a:solidFill>
                <a:cs typeface="Calibri"/>
              </a:rPr>
              <a:t>Electric Vehicle Charging Infrastructure </a:t>
            </a:r>
          </a:p>
          <a:p>
            <a:pPr marL="0" marR="0" algn="ctr">
              <a:spcBef>
                <a:spcPts val="0"/>
              </a:spcBef>
              <a:spcAft>
                <a:spcPts val="0"/>
              </a:spcAft>
            </a:pPr>
            <a:r>
              <a:rPr lang="en-US" sz="4000" b="1">
                <a:solidFill>
                  <a:schemeClr val="bg1"/>
                </a:solidFill>
                <a:cs typeface="Calibri"/>
              </a:rPr>
              <a:t>for Southern California </a:t>
            </a:r>
          </a:p>
          <a:p>
            <a:pPr marL="0" marR="0" algn="ctr">
              <a:spcBef>
                <a:spcPts val="0"/>
              </a:spcBef>
              <a:spcAft>
                <a:spcPts val="0"/>
              </a:spcAft>
            </a:pPr>
            <a:endParaRPr lang="en-US" sz="1800" i="1">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a:p>
            <a:pPr marL="0" marR="0" algn="ctr">
              <a:spcBef>
                <a:spcPts val="0"/>
              </a:spcBef>
              <a:spcAft>
                <a:spcPts val="0"/>
              </a:spcAft>
            </a:pPr>
            <a:r>
              <a:rPr lang="en-US" sz="2800" i="1">
                <a:solidFill>
                  <a:schemeClr val="bg1"/>
                </a:solidFill>
                <a:effectLst/>
                <a:latin typeface="Calibri" panose="020F0502020204030204" pitchFamily="34" charset="0"/>
                <a:ea typeface="Yu Mincho" panose="02020400000000000000" pitchFamily="18" charset="-128"/>
                <a:cs typeface="Arial" panose="020B0604020202020204" pitchFamily="34" charset="0"/>
              </a:rPr>
              <a:t>Report by Carlo Bertani, MAERSK </a:t>
            </a:r>
            <a:r>
              <a:rPr lang="en-US" sz="4000" b="1">
                <a:solidFill>
                  <a:schemeClr val="bg1"/>
                </a:solidFill>
                <a:cs typeface="Calibri"/>
              </a:rPr>
              <a:t> </a:t>
            </a:r>
            <a:endParaRPr lang="en-US">
              <a:solidFill>
                <a:schemeClr val="bg1"/>
              </a:solidFill>
            </a:endParaRPr>
          </a:p>
        </p:txBody>
      </p:sp>
    </p:spTree>
    <p:extLst>
      <p:ext uri="{BB962C8B-B14F-4D97-AF65-F5344CB8AC3E}">
        <p14:creationId xmlns:p14="http://schemas.microsoft.com/office/powerpoint/2010/main" val="134937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pPr>
              <a:defRPr/>
            </a:pPr>
            <a:r>
              <a:rPr lang="en-US" sz="3200" b="1">
                <a:solidFill>
                  <a:schemeClr val="bg1"/>
                </a:solidFill>
                <a:latin typeface="Calibri"/>
                <a:ea typeface="Yu Mincho"/>
                <a:cs typeface="Calibri"/>
              </a:rPr>
              <a:t>Speaker</a:t>
            </a:r>
            <a:endParaRPr lang="en-US">
              <a:solidFill>
                <a:schemeClr val="bg1"/>
              </a:solidFill>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66</a:t>
            </a:fld>
            <a:endParaRPr lang="en-US"/>
          </a:p>
        </p:txBody>
      </p:sp>
      <p:grpSp>
        <p:nvGrpSpPr>
          <p:cNvPr id="3" name="Group 2">
            <a:extLst>
              <a:ext uri="{FF2B5EF4-FFF2-40B4-BE49-F238E27FC236}">
                <a16:creationId xmlns:a16="http://schemas.microsoft.com/office/drawing/2014/main" id="{CFE81C12-FF87-4E26-A96B-90B7CE873075}"/>
              </a:ext>
            </a:extLst>
          </p:cNvPr>
          <p:cNvGrpSpPr/>
          <p:nvPr/>
        </p:nvGrpSpPr>
        <p:grpSpPr>
          <a:xfrm>
            <a:off x="4932853" y="2424281"/>
            <a:ext cx="7059304" cy="777328"/>
            <a:chOff x="6754401" y="438372"/>
            <a:chExt cx="5317551" cy="348677"/>
          </a:xfrm>
        </p:grpSpPr>
        <p:sp>
          <p:nvSpPr>
            <p:cNvPr id="8" name="TextBox 7">
              <a:extLst>
                <a:ext uri="{FF2B5EF4-FFF2-40B4-BE49-F238E27FC236}">
                  <a16:creationId xmlns:a16="http://schemas.microsoft.com/office/drawing/2014/main" id="{C9D4065A-4268-442F-86C5-4FC39ED4E38B}"/>
                </a:ext>
              </a:extLst>
            </p:cNvPr>
            <p:cNvSpPr txBox="1"/>
            <p:nvPr/>
          </p:nvSpPr>
          <p:spPr>
            <a:xfrm>
              <a:off x="6754401" y="438372"/>
              <a:ext cx="3570333" cy="207084"/>
            </a:xfrm>
            <a:prstGeom prst="rect">
              <a:avLst/>
            </a:prstGeom>
            <a:noFill/>
          </p:spPr>
          <p:txBody>
            <a:bodyPr wrap="square" rtlCol="0">
              <a:spAutoFit/>
            </a:bodyPr>
            <a:lstStyle/>
            <a:p>
              <a:r>
                <a:rPr lang="en-US" sz="2400" b="1"/>
                <a:t>Carlo Bertani</a:t>
              </a:r>
            </a:p>
          </p:txBody>
        </p:sp>
        <p:sp>
          <p:nvSpPr>
            <p:cNvPr id="9" name="TextBox 8">
              <a:extLst>
                <a:ext uri="{FF2B5EF4-FFF2-40B4-BE49-F238E27FC236}">
                  <a16:creationId xmlns:a16="http://schemas.microsoft.com/office/drawing/2014/main" id="{59D4D7D0-BE5F-495B-AE30-C6BBEBAAC72D}"/>
                </a:ext>
              </a:extLst>
            </p:cNvPr>
            <p:cNvSpPr txBox="1"/>
            <p:nvPr/>
          </p:nvSpPr>
          <p:spPr>
            <a:xfrm>
              <a:off x="6754401" y="607576"/>
              <a:ext cx="5317551" cy="179473"/>
            </a:xfrm>
            <a:prstGeom prst="rect">
              <a:avLst/>
            </a:prstGeom>
            <a:noFill/>
          </p:spPr>
          <p:txBody>
            <a:bodyPr wrap="square" rtlCol="0">
              <a:spAutoFit/>
            </a:bodyPr>
            <a:lstStyle/>
            <a:p>
              <a:r>
                <a:rPr lang="en-US" sz="2000">
                  <a:cs typeface="Arial" panose="020B0604020202020204" pitchFamily="34" charset="0"/>
                </a:rPr>
                <a:t>Environment, Sustainability and Decarbonization</a:t>
              </a:r>
            </a:p>
          </p:txBody>
        </p:sp>
      </p:grpSp>
      <p:sp>
        <p:nvSpPr>
          <p:cNvPr id="6" name="TextBox 5">
            <a:extLst>
              <a:ext uri="{FF2B5EF4-FFF2-40B4-BE49-F238E27FC236}">
                <a16:creationId xmlns:a16="http://schemas.microsoft.com/office/drawing/2014/main" id="{49864AF8-3322-0A6A-2795-A0460BF975CF}"/>
              </a:ext>
            </a:extLst>
          </p:cNvPr>
          <p:cNvSpPr txBox="1"/>
          <p:nvPr/>
        </p:nvSpPr>
        <p:spPr>
          <a:xfrm>
            <a:off x="4932853" y="3148604"/>
            <a:ext cx="5895703" cy="400110"/>
          </a:xfrm>
          <a:prstGeom prst="rect">
            <a:avLst/>
          </a:prstGeom>
          <a:noFill/>
        </p:spPr>
        <p:txBody>
          <a:bodyPr wrap="square" rtlCol="0">
            <a:spAutoFit/>
          </a:bodyPr>
          <a:lstStyle/>
          <a:p>
            <a:r>
              <a:rPr lang="en-US" sz="2000">
                <a:effectLst/>
                <a:latin typeface="Calibri" panose="020F0502020204030204" pitchFamily="34" charset="0"/>
                <a:ea typeface="Yu Mincho" panose="02020400000000000000" pitchFamily="18" charset="-128"/>
                <a:cs typeface="Arial" panose="020B0604020202020204" pitchFamily="34" charset="0"/>
              </a:rPr>
              <a:t>MAERSK North America</a:t>
            </a:r>
            <a:endParaRPr lang="en-US" sz="2000"/>
          </a:p>
        </p:txBody>
      </p:sp>
      <p:pic>
        <p:nvPicPr>
          <p:cNvPr id="7" name="Picture 6">
            <a:extLst>
              <a:ext uri="{FF2B5EF4-FFF2-40B4-BE49-F238E27FC236}">
                <a16:creationId xmlns:a16="http://schemas.microsoft.com/office/drawing/2014/main" id="{E5779B6C-792D-5060-6028-4C253A036F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90" t="-1" r="6190" b="-665"/>
          <a:stretch/>
        </p:blipFill>
        <p:spPr bwMode="auto">
          <a:xfrm>
            <a:off x="2059710" y="1742735"/>
            <a:ext cx="2595418" cy="2641872"/>
          </a:xfrm>
          <a:prstGeom prst="rect">
            <a:avLst/>
          </a:prstGeom>
          <a:noFill/>
          <a:ln>
            <a:noFill/>
          </a:ln>
        </p:spPr>
      </p:pic>
      <p:pic>
        <p:nvPicPr>
          <p:cNvPr id="1026" name="Picture 2">
            <a:extLst>
              <a:ext uri="{FF2B5EF4-FFF2-40B4-BE49-F238E27FC236}">
                <a16:creationId xmlns:a16="http://schemas.microsoft.com/office/drawing/2014/main" id="{C1E0D44F-7C62-D973-C135-6453BEE38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923" y="3766344"/>
            <a:ext cx="5133367" cy="58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461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7EDBC2FD-2F8B-478A-9D9B-0C9B6470B51C}"/>
              </a:ext>
            </a:extLst>
          </p:cNvPr>
          <p:cNvGraphicFramePr>
            <a:graphicFrameLocks noChangeAspect="1"/>
          </p:cNvGraphicFramePr>
          <p:nvPr/>
        </p:nvGraphicFramePr>
        <p:xfrm>
          <a:off x="3841752" y="264679"/>
          <a:ext cx="8128000" cy="5259388"/>
        </p:xfrm>
        <a:graphic>
          <a:graphicData uri="http://schemas.openxmlformats.org/presentationml/2006/ole">
            <mc:AlternateContent xmlns:mc="http://schemas.openxmlformats.org/markup-compatibility/2006">
              <mc:Choice xmlns:v="urn:schemas-microsoft-com:vml" Requires="v">
                <p:oleObj name="Acrobat Document" r:id="rId2" imgW="11658513" imgH="7543568" progId="AcroExch.Document.DC">
                  <p:embed/>
                </p:oleObj>
              </mc:Choice>
              <mc:Fallback>
                <p:oleObj name="Acrobat Document" r:id="rId2" imgW="11658513" imgH="7543568" progId="AcroExch.Document.DC">
                  <p:embed/>
                  <p:pic>
                    <p:nvPicPr>
                      <p:cNvPr id="10" name="Object 9">
                        <a:extLst>
                          <a:ext uri="{FF2B5EF4-FFF2-40B4-BE49-F238E27FC236}">
                            <a16:creationId xmlns:a16="http://schemas.microsoft.com/office/drawing/2014/main" id="{7EDBC2FD-2F8B-478A-9D9B-0C9B6470B51C}"/>
                          </a:ext>
                        </a:extLst>
                      </p:cNvPr>
                      <p:cNvPicPr/>
                      <p:nvPr/>
                    </p:nvPicPr>
                    <p:blipFill>
                      <a:blip r:embed="rId3"/>
                      <a:stretch>
                        <a:fillRect/>
                      </a:stretch>
                    </p:blipFill>
                    <p:spPr>
                      <a:xfrm>
                        <a:off x="3841752" y="264679"/>
                        <a:ext cx="8128000" cy="52593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D483DD-CAC2-4027-9C26-EDD647757661}"/>
              </a:ext>
            </a:extLst>
          </p:cNvPr>
          <p:cNvSpPr>
            <a:spLocks noGrp="1"/>
          </p:cNvSpPr>
          <p:nvPr>
            <p:ph type="ctrTitle"/>
          </p:nvPr>
        </p:nvSpPr>
        <p:spPr>
          <a:xfrm>
            <a:off x="499669" y="4228647"/>
            <a:ext cx="5473700" cy="1816100"/>
          </a:xfrm>
        </p:spPr>
        <p:txBody>
          <a:bodyPr/>
          <a:lstStyle/>
          <a:p>
            <a:r>
              <a:rPr lang="en-GB" b="1">
                <a:solidFill>
                  <a:schemeClr val="accent1"/>
                </a:solidFill>
              </a:rPr>
              <a:t>Maersk Transportation Decarbonization</a:t>
            </a:r>
          </a:p>
        </p:txBody>
      </p:sp>
      <p:sp>
        <p:nvSpPr>
          <p:cNvPr id="4" name="Text Placeholder 3">
            <a:extLst>
              <a:ext uri="{FF2B5EF4-FFF2-40B4-BE49-F238E27FC236}">
                <a16:creationId xmlns:a16="http://schemas.microsoft.com/office/drawing/2014/main" id="{FF6C0CB2-BA1C-4DB5-9241-4C5AA4D8E44A}"/>
              </a:ext>
            </a:extLst>
          </p:cNvPr>
          <p:cNvSpPr>
            <a:spLocks noGrp="1"/>
          </p:cNvSpPr>
          <p:nvPr>
            <p:ph type="body" sz="quarter" idx="18"/>
          </p:nvPr>
        </p:nvSpPr>
        <p:spPr>
          <a:xfrm>
            <a:off x="499669" y="6112252"/>
            <a:ext cx="2629369" cy="275920"/>
          </a:xfrm>
        </p:spPr>
        <p:txBody>
          <a:bodyPr/>
          <a:lstStyle/>
          <a:p>
            <a:r>
              <a:rPr lang="en-GB"/>
              <a:t>Carlo Bertani, Maersk, Inland Decarbonization Lead</a:t>
            </a:r>
          </a:p>
        </p:txBody>
      </p:sp>
      <p:sp>
        <p:nvSpPr>
          <p:cNvPr id="6" name="Footer Placeholder 5">
            <a:extLst>
              <a:ext uri="{FF2B5EF4-FFF2-40B4-BE49-F238E27FC236}">
                <a16:creationId xmlns:a16="http://schemas.microsoft.com/office/drawing/2014/main" id="{0F7883D7-6BD2-4FA3-8675-DA1BF43D374F}"/>
              </a:ext>
            </a:extLst>
          </p:cNvPr>
          <p:cNvSpPr>
            <a:spLocks noGrp="1"/>
          </p:cNvSpPr>
          <p:nvPr>
            <p:ph type="ft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 b="0" i="0" u="none" strike="noStrike" kern="1200" cap="none" spc="0" normalizeH="0" baseline="0" noProof="0">
                <a:ln>
                  <a:noFill/>
                </a:ln>
                <a:noFill/>
                <a:effectLst/>
                <a:uLnTx/>
                <a:uFillTx/>
                <a:latin typeface="Maersk Text"/>
                <a:ea typeface="+mn-ea"/>
                <a:cs typeface="+mn-cs"/>
              </a:rPr>
              <a:t>Carlo Bertani, Maersk, Inland Decarbonization Lead</a:t>
            </a:r>
            <a:endParaRPr kumimoji="0" lang="en-GB" sz="100" b="0" i="0" u="none" strike="noStrike" kern="1200" cap="none" spc="0" normalizeH="0" baseline="0" noProof="0">
              <a:ln>
                <a:noFill/>
              </a:ln>
              <a:noFill/>
              <a:effectLst/>
              <a:uLnTx/>
              <a:uFillTx/>
              <a:latin typeface="Maersk Text"/>
              <a:ea typeface="+mn-ea"/>
              <a:cs typeface="+mn-cs"/>
            </a:endParaRPr>
          </a:p>
        </p:txBody>
      </p:sp>
      <p:pic>
        <p:nvPicPr>
          <p:cNvPr id="14" name="Picture 13" descr="A picture containing sky, outdoor, ground, parked&#10;&#10;Description automatically generated">
            <a:extLst>
              <a:ext uri="{FF2B5EF4-FFF2-40B4-BE49-F238E27FC236}">
                <a16:creationId xmlns:a16="http://schemas.microsoft.com/office/drawing/2014/main" id="{334A34DB-F651-4D8F-965D-D6CE3C159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69" y="477549"/>
            <a:ext cx="3935268" cy="2951451"/>
          </a:xfrm>
          <a:prstGeom prst="rect">
            <a:avLst/>
          </a:prstGeom>
        </p:spPr>
      </p:pic>
    </p:spTree>
    <p:extLst>
      <p:ext uri="{BB962C8B-B14F-4D97-AF65-F5344CB8AC3E}">
        <p14:creationId xmlns:p14="http://schemas.microsoft.com/office/powerpoint/2010/main" val="741033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EAE71D-D15D-4447-B1CD-44339E57F63F}"/>
              </a:ext>
            </a:extLst>
          </p:cNvPr>
          <p:cNvPicPr>
            <a:picLocks noChangeAspect="1"/>
          </p:cNvPicPr>
          <p:nvPr/>
        </p:nvPicPr>
        <p:blipFill>
          <a:blip r:embed="rId3"/>
          <a:stretch>
            <a:fillRect/>
          </a:stretch>
        </p:blipFill>
        <p:spPr>
          <a:xfrm>
            <a:off x="522548" y="1529349"/>
            <a:ext cx="5201981" cy="3998332"/>
          </a:xfrm>
          <a:prstGeom prst="rect">
            <a:avLst/>
          </a:prstGeom>
        </p:spPr>
      </p:pic>
      <p:sp>
        <p:nvSpPr>
          <p:cNvPr id="6" name="TextBox 5">
            <a:extLst>
              <a:ext uri="{FF2B5EF4-FFF2-40B4-BE49-F238E27FC236}">
                <a16:creationId xmlns:a16="http://schemas.microsoft.com/office/drawing/2014/main" id="{C4F7F4A8-323F-4F91-A547-76FA1937200D}"/>
              </a:ext>
            </a:extLst>
          </p:cNvPr>
          <p:cNvSpPr txBox="1"/>
          <p:nvPr/>
        </p:nvSpPr>
        <p:spPr>
          <a:xfrm>
            <a:off x="5939361" y="1381999"/>
            <a:ext cx="5730092" cy="5630681"/>
          </a:xfrm>
          <a:prstGeom prst="rect">
            <a:avLst/>
          </a:prstGeom>
          <a:noFill/>
          <a:ln>
            <a:noFill/>
          </a:ln>
        </p:spPr>
        <p:txBody>
          <a:bodyPr wrap="square" lIns="108000" tIns="108000" rIns="108000" bIns="10800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sng" strike="noStrike" kern="1200" cap="none" spc="0" normalizeH="0" baseline="0" noProof="0">
                <a:ln>
                  <a:noFill/>
                </a:ln>
                <a:solidFill>
                  <a:srgbClr val="141414"/>
                </a:solidFill>
                <a:effectLst/>
                <a:uLnTx/>
                <a:uFillTx/>
                <a:latin typeface="Maersk Headline Office Light"/>
                <a:ea typeface="+mn-ea"/>
                <a:cs typeface="+mn-cs"/>
              </a:rPr>
              <a:t>Current Class 8 BEV and Infrastructure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400" b="1" i="0" u="sng" strike="noStrike" kern="1200" cap="none" spc="0" normalizeH="0" baseline="0" noProof="0">
              <a:ln>
                <a:noFill/>
              </a:ln>
              <a:solidFill>
                <a:srgbClr val="141414"/>
              </a:solidFill>
              <a:effectLst/>
              <a:uLnTx/>
              <a:uFillTx/>
              <a:latin typeface="Maersk Headline Office Light" panose="00000400000000000000" pitchFamily="2" charset="0"/>
              <a:ea typeface="+mn-ea"/>
              <a:cs typeface="+mn-cs"/>
            </a:endParaRP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r>
              <a:rPr kumimoji="0" lang="en-US" sz="1400" b="1" i="0" u="none" strike="noStrike" kern="1200" cap="none" spc="0" normalizeH="0" baseline="0" noProof="0">
                <a:ln>
                  <a:noFill/>
                </a:ln>
                <a:solidFill>
                  <a:srgbClr val="141414"/>
                </a:solidFill>
                <a:effectLst/>
                <a:uLnTx/>
                <a:uFillTx/>
                <a:latin typeface="Maersk Headline Office Light"/>
                <a:ea typeface="+mn-ea"/>
                <a:cs typeface="+mn-cs"/>
              </a:rPr>
              <a:t>16 BEV’s operational in </a:t>
            </a:r>
            <a:r>
              <a:rPr kumimoji="0" lang="en-US" sz="1400" b="1" i="0" u="none" strike="noStrike" kern="1200" cap="none" spc="0" normalizeH="0" baseline="0" noProof="0">
                <a:ln>
                  <a:noFill/>
                </a:ln>
                <a:solidFill>
                  <a:srgbClr val="42B0D5"/>
                </a:solidFill>
                <a:effectLst/>
                <a:uLnTx/>
                <a:uFillTx/>
                <a:latin typeface="Maersk Headline Office Light"/>
                <a:ea typeface="+mn-ea"/>
                <a:cs typeface="+mn-cs"/>
              </a:rPr>
              <a:t>Southern California (SFS </a:t>
            </a:r>
            <a:r>
              <a:rPr kumimoji="0" lang="en-US" sz="1400" b="1" i="0" u="none" strike="noStrike" kern="1200" cap="none" spc="0" normalizeH="0" baseline="0" noProof="0">
                <a:ln>
                  <a:noFill/>
                </a:ln>
                <a:solidFill>
                  <a:srgbClr val="42B0D5"/>
                </a:solidFill>
                <a:effectLst/>
                <a:uLnTx/>
                <a:uFillTx/>
                <a:latin typeface="Maersk Headline Office Light"/>
                <a:ea typeface="+mn-ea"/>
                <a:cs typeface="+mn-cs"/>
                <a:sym typeface="Wingdings" panose="05000000000000000000" pitchFamily="2" charset="2"/>
              </a:rPr>
              <a:t> Port  SFS)</a:t>
            </a:r>
            <a:endParaRPr kumimoji="0" lang="en-US" sz="1400" b="1" i="0" u="none" strike="noStrike" kern="1200" cap="none" spc="0" normalizeH="0" baseline="0" noProof="0">
              <a:ln>
                <a:noFill/>
              </a:ln>
              <a:solidFill>
                <a:srgbClr val="42B0D5"/>
              </a:solidFill>
              <a:effectLst/>
              <a:uLnTx/>
              <a:uFillTx/>
              <a:latin typeface="Maersk Headline Office Light"/>
              <a:ea typeface="+mn-ea"/>
              <a:cs typeface="+mn-cs"/>
            </a:endParaRP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r>
              <a:rPr kumimoji="0" lang="en-US" sz="1400" b="1" i="0" u="none" strike="noStrike" kern="1200" cap="none" spc="0" normalizeH="0" baseline="0" noProof="0">
                <a:ln>
                  <a:noFill/>
                </a:ln>
                <a:solidFill>
                  <a:srgbClr val="141414"/>
                </a:solidFill>
                <a:effectLst/>
                <a:uLnTx/>
                <a:uFillTx/>
                <a:latin typeface="Maersk Headline Office Light"/>
                <a:ea typeface="+mn-ea"/>
                <a:cs typeface="+mn-cs"/>
              </a:rPr>
              <a:t>8 Dual port chargers constructed in </a:t>
            </a:r>
            <a:r>
              <a:rPr kumimoji="0" lang="en-US" sz="1400" b="1" i="0" u="none" strike="noStrike" kern="1200" cap="none" spc="0" normalizeH="0" baseline="0" noProof="0">
                <a:ln>
                  <a:noFill/>
                </a:ln>
                <a:solidFill>
                  <a:srgbClr val="42B0D5"/>
                </a:solidFill>
                <a:effectLst/>
                <a:uLnTx/>
                <a:uFillTx/>
                <a:latin typeface="Maersk Headline Office Light"/>
                <a:ea typeface="+mn-ea"/>
                <a:cs typeface="+mn-cs"/>
              </a:rPr>
              <a:t>Santa Fe Springs, CA</a:t>
            </a: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r>
              <a:rPr kumimoji="0" lang="en-US" sz="1400" b="1" i="0" u="none" strike="noStrike" kern="1200" cap="none" spc="0" normalizeH="0" baseline="0" noProof="0">
                <a:ln>
                  <a:noFill/>
                </a:ln>
                <a:solidFill>
                  <a:srgbClr val="141414"/>
                </a:solidFill>
                <a:effectLst/>
                <a:uLnTx/>
                <a:uFillTx/>
                <a:latin typeface="Maersk Headline Office Light"/>
                <a:ea typeface="+mn-ea"/>
                <a:cs typeface="+mn-cs"/>
              </a:rPr>
              <a:t>11 Dual port chargers under construction in </a:t>
            </a:r>
            <a:r>
              <a:rPr kumimoji="0" lang="en-US" sz="1400" b="1" i="0" u="none" strike="noStrike" kern="1200" cap="none" spc="0" normalizeH="0" baseline="0" noProof="0">
                <a:ln>
                  <a:noFill/>
                </a:ln>
                <a:solidFill>
                  <a:srgbClr val="42B0D5"/>
                </a:solidFill>
                <a:effectLst/>
                <a:uLnTx/>
                <a:uFillTx/>
                <a:latin typeface="Maersk Headline Office Light"/>
                <a:ea typeface="+mn-ea"/>
                <a:cs typeface="+mn-cs"/>
              </a:rPr>
              <a:t>Commerce, CA </a:t>
            </a: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endParaRPr kumimoji="0" lang="en-US" sz="1400" b="1" i="0" u="none" strike="noStrike" kern="1200" cap="none" spc="0" normalizeH="0" baseline="0" noProof="0">
              <a:ln>
                <a:noFill/>
              </a:ln>
              <a:solidFill>
                <a:srgbClr val="141414"/>
              </a:solidFill>
              <a:effectLst/>
              <a:uLnTx/>
              <a:uFillTx/>
              <a:latin typeface="Maersk Headline Office Light"/>
              <a:ea typeface="+mn-ea"/>
              <a:cs typeface="+mn-cs"/>
            </a:endParaRPr>
          </a:p>
          <a:p>
            <a:pPr marL="0" marR="0" lvl="0" indent="0" algn="l" defTabSz="914377" rtl="0" eaLnBrk="1" fontAlgn="auto" latinLnBrk="0" hangingPunct="1">
              <a:lnSpc>
                <a:spcPct val="150000"/>
              </a:lnSpc>
              <a:spcBef>
                <a:spcPts val="0"/>
              </a:spcBef>
              <a:spcAft>
                <a:spcPts val="0"/>
              </a:spcAft>
              <a:buClr>
                <a:srgbClr val="0070C0"/>
              </a:buClr>
              <a:buSzTx/>
              <a:buFontTx/>
              <a:buNone/>
              <a:tabLst/>
              <a:defRPr/>
            </a:pPr>
            <a:r>
              <a:rPr kumimoji="0" lang="en-US" sz="1400" b="1" i="0" u="sng" strike="noStrike" kern="1200" cap="none" spc="0" normalizeH="0" baseline="0" noProof="0">
                <a:ln>
                  <a:noFill/>
                </a:ln>
                <a:solidFill>
                  <a:srgbClr val="141414"/>
                </a:solidFill>
                <a:effectLst/>
                <a:uLnTx/>
                <a:uFillTx/>
                <a:latin typeface="Maersk Headline Office Light"/>
                <a:ea typeface="+mn-ea"/>
                <a:cs typeface="+mn-cs"/>
              </a:rPr>
              <a:t>Future Roadmap</a:t>
            </a:r>
          </a:p>
          <a:p>
            <a:pPr marL="0" marR="0" lvl="0" indent="0" algn="l" defTabSz="914377" rtl="0" eaLnBrk="1" fontAlgn="auto" latinLnBrk="0" hangingPunct="1">
              <a:lnSpc>
                <a:spcPct val="150000"/>
              </a:lnSpc>
              <a:spcBef>
                <a:spcPts val="0"/>
              </a:spcBef>
              <a:spcAft>
                <a:spcPts val="0"/>
              </a:spcAft>
              <a:buClr>
                <a:srgbClr val="0070C0"/>
              </a:buClr>
              <a:buSzTx/>
              <a:buFontTx/>
              <a:buNone/>
              <a:tabLst/>
              <a:defRPr/>
            </a:pPr>
            <a:endParaRPr kumimoji="0" lang="en-US" sz="1400" b="1" i="0" u="sng" strike="noStrike" kern="1200" cap="none" spc="0" normalizeH="0" baseline="0" noProof="0">
              <a:ln>
                <a:noFill/>
              </a:ln>
              <a:solidFill>
                <a:srgbClr val="141414"/>
              </a:solidFill>
              <a:effectLst/>
              <a:uLnTx/>
              <a:uFillTx/>
              <a:latin typeface="Maersk Headline Office Light"/>
              <a:ea typeface="+mn-ea"/>
              <a:cs typeface="+mn-cs"/>
            </a:endParaRP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r>
              <a:rPr kumimoji="0" lang="en-US" sz="1400" b="1" i="0" u="none" strike="noStrike" kern="1200" cap="none" spc="0" normalizeH="0" baseline="0" noProof="0">
                <a:ln>
                  <a:noFill/>
                </a:ln>
                <a:solidFill>
                  <a:srgbClr val="141414"/>
                </a:solidFill>
                <a:effectLst/>
                <a:uLnTx/>
                <a:uFillTx/>
                <a:latin typeface="Maersk Headline Office Light"/>
                <a:ea typeface="+mn-ea"/>
                <a:cs typeface="+mn-cs"/>
              </a:rPr>
              <a:t>Future expansion rollout in </a:t>
            </a:r>
            <a:r>
              <a:rPr kumimoji="0" lang="en-US" sz="1400" b="1" i="0" u="none" strike="noStrike" kern="1200" cap="none" spc="0" normalizeH="0" baseline="0" noProof="0">
                <a:ln>
                  <a:noFill/>
                </a:ln>
                <a:solidFill>
                  <a:srgbClr val="42B0D5"/>
                </a:solidFill>
                <a:effectLst/>
                <a:uLnTx/>
                <a:uFillTx/>
                <a:latin typeface="Maersk Headline Office Light"/>
                <a:ea typeface="+mn-ea"/>
                <a:cs typeface="+mn-cs"/>
              </a:rPr>
              <a:t>SoCal ,Chicago, New Jersey (+others)</a:t>
            </a: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r>
              <a:rPr kumimoji="0" lang="en-US" sz="1400" b="1" i="0" u="none" strike="noStrike" kern="1200" cap="none" spc="0" normalizeH="0" baseline="0" noProof="0">
                <a:ln>
                  <a:noFill/>
                </a:ln>
                <a:solidFill>
                  <a:srgbClr val="141414"/>
                </a:solidFill>
                <a:effectLst/>
                <a:uLnTx/>
                <a:uFillTx/>
                <a:latin typeface="Maersk Headline Office Light"/>
                <a:ea typeface="+mn-ea"/>
                <a:cs typeface="+mn-cs"/>
              </a:rPr>
              <a:t>420 additional Class 8 BEV on order (2023-2025)</a:t>
            </a: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r>
              <a:rPr kumimoji="0" lang="en-US" sz="1400" b="1" i="0" u="none" strike="noStrike" kern="1200" cap="none" spc="0" normalizeH="0" baseline="0" noProof="0">
                <a:ln>
                  <a:noFill/>
                </a:ln>
                <a:solidFill>
                  <a:srgbClr val="141414"/>
                </a:solidFill>
                <a:effectLst/>
                <a:uLnTx/>
                <a:uFillTx/>
                <a:latin typeface="Maersk Headline Office Light"/>
                <a:ea typeface="+mn-ea"/>
                <a:cs typeface="+mn-cs"/>
              </a:rPr>
              <a:t>18 Terminal Tractors starting Q4 2023</a:t>
            </a: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r>
              <a:rPr kumimoji="0" lang="en-US" sz="1400" b="1" i="0" u="none" strike="noStrike" kern="1200" cap="none" spc="0" normalizeH="0" baseline="0" noProof="0">
                <a:ln>
                  <a:noFill/>
                </a:ln>
                <a:solidFill>
                  <a:srgbClr val="141414"/>
                </a:solidFill>
                <a:effectLst/>
                <a:uLnTx/>
                <a:uFillTx/>
                <a:latin typeface="Maersk Headline Office Light"/>
                <a:ea typeface="+mn-ea"/>
                <a:cs typeface="+mn-cs"/>
              </a:rPr>
              <a:t>Leveraging Partnerships for shared charging infrastructure</a:t>
            </a:r>
          </a:p>
          <a:p>
            <a:pPr marL="285744" marR="0" lvl="0" indent="-285744" algn="l" defTabSz="914377" rtl="0" eaLnBrk="1" fontAlgn="auto" latinLnBrk="0" hangingPunct="1">
              <a:lnSpc>
                <a:spcPct val="150000"/>
              </a:lnSpc>
              <a:spcBef>
                <a:spcPts val="0"/>
              </a:spcBef>
              <a:spcAft>
                <a:spcPts val="0"/>
              </a:spcAft>
              <a:buClr>
                <a:srgbClr val="0070C0"/>
              </a:buClr>
              <a:buSzTx/>
              <a:buFont typeface="Wingdings" panose="05000000000000000000" pitchFamily="2" charset="2"/>
              <a:buChar char="ü"/>
              <a:tabLst/>
              <a:defRPr/>
            </a:pPr>
            <a:endParaRPr kumimoji="0" lang="en-US" sz="1400" b="1" i="0" u="none" strike="noStrike" kern="1200" cap="none" spc="0" normalizeH="0" baseline="0" noProof="0">
              <a:ln>
                <a:noFill/>
              </a:ln>
              <a:solidFill>
                <a:srgbClr val="141414"/>
              </a:solidFill>
              <a:effectLst/>
              <a:uLnTx/>
              <a:uFillTx/>
              <a:latin typeface="Maersk Headline Office Light"/>
              <a:ea typeface="+mn-ea"/>
              <a:cs typeface="+mn-cs"/>
            </a:endParaRPr>
          </a:p>
          <a:p>
            <a:pPr marL="0" marR="0" lvl="0" indent="0" algn="l" defTabSz="914377" rtl="0" eaLnBrk="1" fontAlgn="auto" latinLnBrk="0" hangingPunct="1">
              <a:lnSpc>
                <a:spcPct val="150000"/>
              </a:lnSpc>
              <a:spcBef>
                <a:spcPts val="0"/>
              </a:spcBef>
              <a:spcAft>
                <a:spcPts val="0"/>
              </a:spcAft>
              <a:buClr>
                <a:srgbClr val="0070C0"/>
              </a:buClr>
              <a:buSzTx/>
              <a:buFontTx/>
              <a:buNone/>
              <a:tabLst/>
              <a:defRPr/>
            </a:pPr>
            <a:endParaRPr kumimoji="0" lang="en-US" sz="1400" b="1" i="0" u="none" strike="noStrike" kern="1200" cap="none" spc="0" normalizeH="0" baseline="0" noProof="0">
              <a:ln>
                <a:noFill/>
              </a:ln>
              <a:solidFill>
                <a:srgbClr val="141414"/>
              </a:solidFill>
              <a:effectLst/>
              <a:uLnTx/>
              <a:uFillTx/>
              <a:latin typeface="Maersk Headline Office Light"/>
              <a:ea typeface="+mn-ea"/>
              <a:cs typeface="+mn-cs"/>
            </a:endParaRPr>
          </a:p>
          <a:p>
            <a:pPr marL="0" marR="0" lvl="0" indent="0" algn="l" defTabSz="914377" rtl="0" eaLnBrk="1" fontAlgn="auto" latinLnBrk="0" hangingPunct="1">
              <a:lnSpc>
                <a:spcPct val="150000"/>
              </a:lnSpc>
              <a:spcBef>
                <a:spcPts val="0"/>
              </a:spcBef>
              <a:spcAft>
                <a:spcPts val="0"/>
              </a:spcAft>
              <a:buClr>
                <a:srgbClr val="0070C0"/>
              </a:buClr>
              <a:buSzTx/>
              <a:buFontTx/>
              <a:buNone/>
              <a:tabLst/>
              <a:defRPr/>
            </a:pPr>
            <a:endParaRPr kumimoji="0" lang="en-US" sz="1400" b="1" i="0" u="none" strike="noStrike" kern="1200" cap="none" spc="0" normalizeH="0" baseline="0" noProof="0">
              <a:ln>
                <a:noFill/>
              </a:ln>
              <a:solidFill>
                <a:srgbClr val="141414"/>
              </a:solidFill>
              <a:effectLst/>
              <a:uLnTx/>
              <a:uFillTx/>
              <a:latin typeface="Maersk Headline Office Light"/>
              <a:ea typeface="+mn-ea"/>
              <a:cs typeface="+mn-cs"/>
            </a:endParaRPr>
          </a:p>
          <a:p>
            <a:pPr marL="0" marR="0" lvl="0" indent="0" algn="l" defTabSz="914377" rtl="0" eaLnBrk="1" fontAlgn="auto" latinLnBrk="0" hangingPunct="1">
              <a:lnSpc>
                <a:spcPct val="150000"/>
              </a:lnSpc>
              <a:spcBef>
                <a:spcPts val="0"/>
              </a:spcBef>
              <a:spcAft>
                <a:spcPts val="0"/>
              </a:spcAft>
              <a:buClr>
                <a:srgbClr val="0070C0"/>
              </a:buClr>
              <a:buSzTx/>
              <a:buFontTx/>
              <a:buNone/>
              <a:tabLst/>
              <a:defRPr/>
            </a:pPr>
            <a:endParaRPr kumimoji="0" lang="en-US" sz="1400" b="1" i="0" u="none" strike="noStrike" kern="1200" cap="none" spc="0" normalizeH="0" baseline="0" noProof="0">
              <a:ln>
                <a:noFill/>
              </a:ln>
              <a:solidFill>
                <a:srgbClr val="141414"/>
              </a:solidFill>
              <a:effectLst/>
              <a:uLnTx/>
              <a:uFillTx/>
              <a:latin typeface="Maersk Headline Office Light"/>
              <a:ea typeface="+mn-ea"/>
              <a:cs typeface="+mn-cs"/>
            </a:endParaRPr>
          </a:p>
          <a:p>
            <a:pPr marL="0" marR="0" lvl="0" indent="0" algn="l" defTabSz="914400" rtl="0" eaLnBrk="1" fontAlgn="auto" latinLnBrk="0" hangingPunct="1">
              <a:lnSpc>
                <a:spcPct val="150000"/>
              </a:lnSpc>
              <a:spcBef>
                <a:spcPts val="0"/>
              </a:spcBef>
              <a:spcAft>
                <a:spcPts val="0"/>
              </a:spcAft>
              <a:buClr>
                <a:srgbClr val="0070C0"/>
              </a:buClr>
              <a:buSzTx/>
              <a:buFontTx/>
              <a:buNone/>
              <a:tabLst/>
              <a:defRPr/>
            </a:pPr>
            <a:endParaRPr kumimoji="0" lang="en-US" sz="1200" b="0" i="0" u="none" strike="noStrike" kern="1200" cap="none" spc="0" normalizeH="0" baseline="0" noProof="0">
              <a:ln>
                <a:noFill/>
              </a:ln>
              <a:solidFill>
                <a:srgbClr val="141414"/>
              </a:solidFill>
              <a:effectLst/>
              <a:uLnTx/>
              <a:uFillTx/>
              <a:latin typeface="Maersk Headline Office Light" panose="00000400000000000000" pitchFamily="2" charset="0"/>
              <a:ea typeface="+mn-ea"/>
              <a:cs typeface="+mn-cs"/>
            </a:endParaRPr>
          </a:p>
        </p:txBody>
      </p:sp>
      <p:sp>
        <p:nvSpPr>
          <p:cNvPr id="7" name="object 2">
            <a:extLst>
              <a:ext uri="{FF2B5EF4-FFF2-40B4-BE49-F238E27FC236}">
                <a16:creationId xmlns:a16="http://schemas.microsoft.com/office/drawing/2014/main" id="{30FC80C0-1DA9-47A4-9165-34D6C7B817DC}"/>
              </a:ext>
            </a:extLst>
          </p:cNvPr>
          <p:cNvSpPr txBox="1"/>
          <p:nvPr/>
        </p:nvSpPr>
        <p:spPr>
          <a:xfrm>
            <a:off x="415601" y="168464"/>
            <a:ext cx="10356564" cy="1161856"/>
          </a:xfrm>
          <a:prstGeom prst="rect">
            <a:avLst/>
          </a:prstGeom>
          <a:no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eaLnBrk="1" hangingPunct="1">
              <a:buClr>
                <a:srgbClr val="47C7FF"/>
              </a:buClr>
              <a:buSzPts val="2800"/>
              <a:buFont typeface="Lato Black"/>
              <a:buNone/>
              <a:defRPr sz="2800">
                <a:solidFill>
                  <a:schemeClr val="accent1"/>
                </a:solidFill>
                <a:latin typeface="Maersk Headline" panose="00000500000000000000" pitchFamily="2" charset="0"/>
                <a:ea typeface="Lato Black"/>
                <a:cs typeface="Lato Black"/>
                <a:sym typeface="Lato Black"/>
              </a:defRPr>
            </a:lvl1pPr>
            <a:lvl2pPr eaLnBrk="1" hangingPunct="1">
              <a:buClr>
                <a:schemeClr val="dk1"/>
              </a:buClr>
              <a:buSzPts val="2800"/>
              <a:buNone/>
              <a:defRPr sz="2800">
                <a:solidFill>
                  <a:schemeClr val="dk1"/>
                </a:solidFill>
              </a:defRPr>
            </a:lvl2pPr>
            <a:lvl3pPr eaLnBrk="1" hangingPunct="1">
              <a:buClr>
                <a:schemeClr val="dk1"/>
              </a:buClr>
              <a:buSzPts val="2800"/>
              <a:buNone/>
              <a:defRPr sz="2800">
                <a:solidFill>
                  <a:schemeClr val="dk1"/>
                </a:solidFill>
              </a:defRPr>
            </a:lvl3pPr>
            <a:lvl4pPr eaLnBrk="1" hangingPunct="1">
              <a:buClr>
                <a:schemeClr val="dk1"/>
              </a:buClr>
              <a:buSzPts val="2800"/>
              <a:buNone/>
              <a:defRPr sz="2800">
                <a:solidFill>
                  <a:schemeClr val="dk1"/>
                </a:solidFill>
              </a:defRPr>
            </a:lvl4pPr>
            <a:lvl5pPr eaLnBrk="1" hangingPunct="1">
              <a:buClr>
                <a:schemeClr val="dk1"/>
              </a:buClr>
              <a:buSzPts val="2800"/>
              <a:buNone/>
              <a:defRPr sz="2800">
                <a:solidFill>
                  <a:schemeClr val="dk1"/>
                </a:solidFill>
              </a:defRPr>
            </a:lvl5pPr>
            <a:lvl6pPr eaLnBrk="1" hangingPunct="1">
              <a:buClr>
                <a:schemeClr val="dk1"/>
              </a:buClr>
              <a:buSzPts val="2800"/>
              <a:buNone/>
              <a:defRPr sz="2800">
                <a:solidFill>
                  <a:schemeClr val="dk1"/>
                </a:solidFill>
              </a:defRPr>
            </a:lvl6pPr>
            <a:lvl7pPr eaLnBrk="1" hangingPunct="1">
              <a:buClr>
                <a:schemeClr val="dk1"/>
              </a:buClr>
              <a:buSzPts val="2800"/>
              <a:buNone/>
              <a:defRPr sz="2800">
                <a:solidFill>
                  <a:schemeClr val="dk1"/>
                </a:solidFill>
              </a:defRPr>
            </a:lvl7pPr>
            <a:lvl8pPr eaLnBrk="1" hangingPunct="1">
              <a:buClr>
                <a:schemeClr val="dk1"/>
              </a:buClr>
              <a:buSzPts val="2800"/>
              <a:buNone/>
              <a:defRPr sz="2800">
                <a:solidFill>
                  <a:schemeClr val="dk1"/>
                </a:solidFill>
              </a:defRPr>
            </a:lvl8pPr>
            <a:lvl9pPr eaLnBrk="1" hangingPunct="1">
              <a:buClr>
                <a:schemeClr val="dk1"/>
              </a:buClr>
              <a:buSzPts val="2800"/>
              <a:buNone/>
              <a:defRPr sz="2800">
                <a:solidFill>
                  <a:schemeClr val="dk1"/>
                </a:solidFill>
              </a:defRPr>
            </a:lvl9pPr>
          </a:lstStyle>
          <a:p>
            <a:pPr marL="0" marR="0" lvl="0" indent="0" algn="l" defTabSz="914400" rtl="0" eaLnBrk="1" fontAlgn="auto" latinLnBrk="0" hangingPunct="1">
              <a:lnSpc>
                <a:spcPct val="100000"/>
              </a:lnSpc>
              <a:spcBef>
                <a:spcPts val="0"/>
              </a:spcBef>
              <a:spcAft>
                <a:spcPts val="0"/>
              </a:spcAft>
              <a:buClr>
                <a:srgbClr val="47C7FF"/>
              </a:buClr>
              <a:buSzPts val="2800"/>
              <a:buFont typeface="Lato Black"/>
              <a:buNone/>
              <a:tabLst/>
              <a:defRPr/>
            </a:pPr>
            <a:r>
              <a:rPr kumimoji="0" lang="en-US" sz="3733" b="0" i="0" u="none" strike="noStrike" kern="1200" cap="none" spc="0" normalizeH="0" baseline="0" noProof="0">
                <a:ln>
                  <a:noFill/>
                </a:ln>
                <a:solidFill>
                  <a:srgbClr val="42B0D5"/>
                </a:solidFill>
                <a:effectLst/>
                <a:uLnTx/>
                <a:uFillTx/>
                <a:latin typeface="Maersk Headline" panose="00000500000000000000" pitchFamily="2" charset="0"/>
                <a:ea typeface="Lato Black"/>
                <a:cs typeface="Lato Black"/>
                <a:sym typeface="Lato Black"/>
              </a:rPr>
              <a:t>Our decarbonization focus within </a:t>
            </a:r>
            <a:r>
              <a:rPr kumimoji="0" lang="en-US" sz="3733" b="1" i="0" u="none" strike="noStrike" kern="1200" cap="none" spc="0" normalizeH="0" baseline="0" noProof="0">
                <a:ln>
                  <a:noFill/>
                </a:ln>
                <a:solidFill>
                  <a:srgbClr val="42B0D5"/>
                </a:solidFill>
                <a:effectLst/>
                <a:uLnTx/>
                <a:uFillTx/>
                <a:latin typeface="Maersk Headline" panose="00000500000000000000" pitchFamily="2" charset="0"/>
                <a:ea typeface="Lato Black"/>
                <a:cs typeface="Lato Black"/>
                <a:sym typeface="Lato Black"/>
              </a:rPr>
              <a:t>Transportation</a:t>
            </a:r>
            <a:endParaRPr kumimoji="0" sz="3733" b="1" i="0" u="none" strike="noStrike" kern="1200" cap="none" spc="0" normalizeH="0" baseline="0" noProof="0">
              <a:ln>
                <a:noFill/>
              </a:ln>
              <a:solidFill>
                <a:srgbClr val="42B0D5"/>
              </a:solidFill>
              <a:effectLst/>
              <a:uLnTx/>
              <a:uFillTx/>
              <a:latin typeface="Maersk Headline" panose="00000500000000000000" pitchFamily="2" charset="0"/>
              <a:ea typeface="Lato Black"/>
              <a:cs typeface="Lato Black"/>
              <a:sym typeface="Lato Black"/>
            </a:endParaRPr>
          </a:p>
        </p:txBody>
      </p:sp>
      <p:sp>
        <p:nvSpPr>
          <p:cNvPr id="8" name="Footer Placeholder 7">
            <a:extLst>
              <a:ext uri="{FF2B5EF4-FFF2-40B4-BE49-F238E27FC236}">
                <a16:creationId xmlns:a16="http://schemas.microsoft.com/office/drawing/2014/main" id="{A3D0EF25-F445-424D-9B4D-0DD42D649A7E}"/>
              </a:ext>
            </a:extLst>
          </p:cNvPr>
          <p:cNvSpPr>
            <a:spLocks noGrp="1"/>
          </p:cNvSpPr>
          <p:nvPr>
            <p:ph type="ftr" sz="quarter" idx="11"/>
          </p:nvPr>
        </p:nvSpPr>
        <p:spPr>
          <a:xfrm>
            <a:off x="415601" y="6251460"/>
            <a:ext cx="3285369" cy="1854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700" b="0" i="0" u="none" strike="noStrike" kern="1200" cap="none" spc="0" normalizeH="0" baseline="0" noProof="0">
                <a:ln>
                  <a:noFill/>
                </a:ln>
                <a:solidFill>
                  <a:srgbClr val="141414"/>
                </a:solidFill>
                <a:effectLst/>
                <a:uLnTx/>
                <a:uFillTx/>
                <a:latin typeface="Maersk Text"/>
                <a:ea typeface="+mn-ea"/>
                <a:cs typeface="+mn-cs"/>
              </a:rPr>
              <a:t>Carlo Bertani, Maersk, Inland Decarbonization Lead</a:t>
            </a:r>
            <a:endParaRPr kumimoji="0" lang="en-GB" sz="700" b="0" i="0" u="none" strike="noStrike" kern="1200" cap="none" spc="0" normalizeH="0" baseline="0" noProof="0">
              <a:ln>
                <a:noFill/>
              </a:ln>
              <a:solidFill>
                <a:srgbClr val="141414"/>
              </a:solidFill>
              <a:effectLst/>
              <a:uLnTx/>
              <a:uFillTx/>
              <a:latin typeface="Maersk Text"/>
              <a:ea typeface="+mn-ea"/>
              <a:cs typeface="+mn-cs"/>
            </a:endParaRPr>
          </a:p>
        </p:txBody>
      </p:sp>
    </p:spTree>
    <p:extLst>
      <p:ext uri="{BB962C8B-B14F-4D97-AF65-F5344CB8AC3E}">
        <p14:creationId xmlns:p14="http://schemas.microsoft.com/office/powerpoint/2010/main" val="2580027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6A91-88E3-423E-96EB-413784DE65E9}"/>
              </a:ext>
            </a:extLst>
          </p:cNvPr>
          <p:cNvSpPr>
            <a:spLocks noGrp="1"/>
          </p:cNvSpPr>
          <p:nvPr>
            <p:ph type="title"/>
          </p:nvPr>
        </p:nvSpPr>
        <p:spPr/>
        <p:txBody>
          <a:bodyPr/>
          <a:lstStyle/>
          <a:p>
            <a:r>
              <a:rPr lang="en-GB" b="1">
                <a:solidFill>
                  <a:schemeClr val="accent1"/>
                </a:solidFill>
              </a:rPr>
              <a:t>Challenges &amp; Complications				Solutions</a:t>
            </a:r>
          </a:p>
        </p:txBody>
      </p:sp>
      <p:sp>
        <p:nvSpPr>
          <p:cNvPr id="4" name="Text Placeholder 3">
            <a:extLst>
              <a:ext uri="{FF2B5EF4-FFF2-40B4-BE49-F238E27FC236}">
                <a16:creationId xmlns:a16="http://schemas.microsoft.com/office/drawing/2014/main" id="{4D44FB56-C695-42D5-B30F-B4404DDE0246}"/>
              </a:ext>
            </a:extLst>
          </p:cNvPr>
          <p:cNvSpPr>
            <a:spLocks noGrp="1"/>
          </p:cNvSpPr>
          <p:nvPr>
            <p:ph type="body" sz="quarter" idx="17"/>
          </p:nvPr>
        </p:nvSpPr>
        <p:spPr>
          <a:xfrm>
            <a:off x="255619" y="1140278"/>
            <a:ext cx="6920103" cy="3701025"/>
          </a:xfrm>
        </p:spPr>
        <p:txBody>
          <a:bodyPr/>
          <a:lstStyle/>
          <a:p>
            <a:endParaRPr lang="en-GB" sz="1800"/>
          </a:p>
          <a:p>
            <a:r>
              <a:rPr lang="en-GB" sz="1800"/>
              <a:t>Lead times and delays for infrastructure</a:t>
            </a:r>
          </a:p>
          <a:p>
            <a:endParaRPr lang="en-GB" sz="1800"/>
          </a:p>
          <a:p>
            <a:r>
              <a:rPr lang="en-GB" sz="1800"/>
              <a:t>Grid reliability </a:t>
            </a:r>
          </a:p>
          <a:p>
            <a:endParaRPr lang="en-GB" sz="1800"/>
          </a:p>
          <a:p>
            <a:r>
              <a:rPr lang="en-GB" sz="1800"/>
              <a:t>Inspector knowledge</a:t>
            </a:r>
          </a:p>
          <a:p>
            <a:endParaRPr lang="en-GB" sz="1800"/>
          </a:p>
          <a:p>
            <a:r>
              <a:rPr lang="en-GB" sz="1800"/>
              <a:t>Cost disparity vs. diesel</a:t>
            </a:r>
          </a:p>
          <a:p>
            <a:endParaRPr lang="en-GB" sz="1800"/>
          </a:p>
          <a:p>
            <a:r>
              <a:rPr lang="en-GB" sz="1800"/>
              <a:t>Lack of off-site charging infrastructure for HD trucks</a:t>
            </a:r>
          </a:p>
          <a:p>
            <a:endParaRPr lang="en-GB" sz="1800"/>
          </a:p>
          <a:p>
            <a:r>
              <a:rPr lang="en-GB" sz="1800"/>
              <a:t>Obtaining landlord approval for infrastructure builds </a:t>
            </a:r>
          </a:p>
          <a:p>
            <a:endParaRPr lang="en-GB" sz="2400"/>
          </a:p>
          <a:p>
            <a:endParaRPr lang="en-GB" sz="2400"/>
          </a:p>
          <a:p>
            <a:endParaRPr lang="en-GB" sz="2400"/>
          </a:p>
          <a:p>
            <a:endParaRPr lang="en-GB" sz="2400"/>
          </a:p>
        </p:txBody>
      </p:sp>
      <p:sp>
        <p:nvSpPr>
          <p:cNvPr id="5" name="Footer Placeholder 4">
            <a:extLst>
              <a:ext uri="{FF2B5EF4-FFF2-40B4-BE49-F238E27FC236}">
                <a16:creationId xmlns:a16="http://schemas.microsoft.com/office/drawing/2014/main" id="{C8591D1F-87AF-40F2-B922-9AD95C086354}"/>
              </a:ext>
            </a:extLst>
          </p:cNvPr>
          <p:cNvSpPr>
            <a:spLocks noGrp="1"/>
          </p:cNvSpPr>
          <p:nvPr>
            <p:ph type="ftr" sz="quarter" idx="15"/>
          </p:nvPr>
        </p:nvSpPr>
        <p:spPr>
          <a:xfrm>
            <a:off x="757473" y="6263637"/>
            <a:ext cx="3285369" cy="1854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700" b="0" i="0" u="none" strike="noStrike" kern="1200" cap="none" spc="0" normalizeH="0" baseline="0" noProof="0">
                <a:ln>
                  <a:noFill/>
                </a:ln>
                <a:solidFill>
                  <a:srgbClr val="FFFFFF"/>
                </a:solidFill>
                <a:effectLst/>
                <a:uLnTx/>
                <a:uFillTx/>
                <a:latin typeface="Maersk Text"/>
                <a:ea typeface="+mn-ea"/>
                <a:cs typeface="+mn-cs"/>
              </a:rPr>
              <a:t>Carlo Bertani, Maersk, Inland Decarbonization Lead</a:t>
            </a:r>
            <a:endParaRPr kumimoji="0" lang="en-GB" sz="700" b="0" i="0" u="none" strike="noStrike" kern="1200" cap="none" spc="0" normalizeH="0" baseline="0" noProof="0">
              <a:ln>
                <a:noFill/>
              </a:ln>
              <a:solidFill>
                <a:srgbClr val="FFFFFF"/>
              </a:solidFill>
              <a:effectLst/>
              <a:uLnTx/>
              <a:uFillTx/>
              <a:latin typeface="Maersk Text"/>
              <a:ea typeface="+mn-ea"/>
              <a:cs typeface="+mn-cs"/>
            </a:endParaRPr>
          </a:p>
        </p:txBody>
      </p:sp>
      <p:sp>
        <p:nvSpPr>
          <p:cNvPr id="8" name="Text Placeholder 3">
            <a:extLst>
              <a:ext uri="{FF2B5EF4-FFF2-40B4-BE49-F238E27FC236}">
                <a16:creationId xmlns:a16="http://schemas.microsoft.com/office/drawing/2014/main" id="{FC0A7642-AA4B-4CC3-9DAF-D2A3B7EB8AC5}"/>
              </a:ext>
            </a:extLst>
          </p:cNvPr>
          <p:cNvSpPr txBox="1">
            <a:spLocks/>
          </p:cNvSpPr>
          <p:nvPr/>
        </p:nvSpPr>
        <p:spPr>
          <a:xfrm>
            <a:off x="7306759" y="1457150"/>
            <a:ext cx="6920103" cy="3701025"/>
          </a:xfrm>
          <a:prstGeom prst="rect">
            <a:avLst/>
          </a:prstGeom>
        </p:spPr>
        <p:txBody>
          <a:bodyPr vert="horz" lIns="0" tIns="0" rIns="0" bIns="0" rtlCol="0">
            <a:noAutofit/>
          </a:bodyPr>
          <a:lstStyle>
            <a:lvl1pPr marL="0" indent="0" algn="l" defTabSz="914400" rtl="0" eaLnBrk="1" latinLnBrk="0" hangingPunct="1">
              <a:lnSpc>
                <a:spcPct val="80000"/>
              </a:lnSpc>
              <a:spcBef>
                <a:spcPts val="0"/>
              </a:spcBef>
              <a:spcAft>
                <a:spcPts val="600"/>
              </a:spcAft>
              <a:buClr>
                <a:schemeClr val="accent1"/>
              </a:buClr>
              <a:buFont typeface="Arial" panose="020B0604020202020204" pitchFamily="34" charset="0"/>
              <a:buChar char="​"/>
              <a:defRPr sz="1600" b="0" i="0" kern="1200">
                <a:solidFill>
                  <a:schemeClr val="bg1"/>
                </a:solidFill>
                <a:latin typeface="+mn-lt"/>
                <a:ea typeface="+mn-ea"/>
                <a:cs typeface="+mn-cs"/>
              </a:defRPr>
            </a:lvl1pPr>
            <a:lvl2pPr marL="0" indent="0" algn="l" defTabSz="914400" rtl="0" eaLnBrk="1" latinLnBrk="0" hangingPunct="1">
              <a:lnSpc>
                <a:spcPct val="80000"/>
              </a:lnSpc>
              <a:spcBef>
                <a:spcPts val="0"/>
              </a:spcBef>
              <a:spcAft>
                <a:spcPts val="600"/>
              </a:spcAft>
              <a:buClr>
                <a:schemeClr val="accent1"/>
              </a:buClr>
              <a:buFont typeface="Arial" panose="020B0604020202020204" pitchFamily="34" charset="0"/>
              <a:buChar char="​"/>
              <a:defRPr sz="1600" b="0" i="0" kern="1200">
                <a:solidFill>
                  <a:schemeClr val="accent1"/>
                </a:solidFill>
                <a:latin typeface="+mn-lt"/>
                <a:ea typeface="+mn-ea"/>
                <a:cs typeface="+mn-cs"/>
              </a:defRPr>
            </a:lvl2pPr>
            <a:lvl3pPr marL="0" indent="0" algn="l" defTabSz="914400" rtl="0" eaLnBrk="1" latinLnBrk="0" hangingPunct="1">
              <a:lnSpc>
                <a:spcPct val="80000"/>
              </a:lnSpc>
              <a:spcBef>
                <a:spcPts val="0"/>
              </a:spcBef>
              <a:spcAft>
                <a:spcPts val="600"/>
              </a:spcAft>
              <a:buClr>
                <a:schemeClr val="accent1"/>
              </a:buClr>
              <a:buFont typeface="Arial" panose="020B0604020202020204" pitchFamily="34" charset="0"/>
              <a:buChar char="​"/>
              <a:defRPr sz="1600" b="0" i="0" kern="1200">
                <a:solidFill>
                  <a:schemeClr val="bg1"/>
                </a:solidFill>
                <a:latin typeface="+mn-lt"/>
                <a:ea typeface="+mn-ea"/>
                <a:cs typeface="+mn-cs"/>
              </a:defRPr>
            </a:lvl3pPr>
            <a:lvl4pPr marL="0" indent="0" algn="l" defTabSz="914400" rtl="0" eaLnBrk="1" latinLnBrk="0" hangingPunct="1">
              <a:lnSpc>
                <a:spcPct val="80000"/>
              </a:lnSpc>
              <a:spcBef>
                <a:spcPts val="0"/>
              </a:spcBef>
              <a:spcAft>
                <a:spcPts val="600"/>
              </a:spcAft>
              <a:buFont typeface="Arial" panose="020B0604020202020204" pitchFamily="34" charset="0"/>
              <a:buChar char="​"/>
              <a:defRPr sz="1600" b="0" i="0" kern="1200">
                <a:solidFill>
                  <a:schemeClr val="accent1"/>
                </a:solidFill>
                <a:latin typeface="+mn-lt"/>
                <a:ea typeface="+mn-ea"/>
                <a:cs typeface="+mn-cs"/>
              </a:defRPr>
            </a:lvl4pPr>
            <a:lvl5pPr marL="0" indent="0" algn="l" defTabSz="914400" rtl="0" eaLnBrk="1" latinLnBrk="0" hangingPunct="1">
              <a:lnSpc>
                <a:spcPct val="80000"/>
              </a:lnSpc>
              <a:spcBef>
                <a:spcPts val="0"/>
              </a:spcBef>
              <a:spcAft>
                <a:spcPts val="600"/>
              </a:spcAft>
              <a:buFont typeface="Arial" panose="020B0604020202020204" pitchFamily="34" charset="0"/>
              <a:buChar char="​"/>
              <a:tabLst/>
              <a:defRPr sz="1600" b="0" i="0" kern="1200">
                <a:solidFill>
                  <a:schemeClr val="bg1"/>
                </a:solidFill>
                <a:latin typeface="+mn-lt"/>
                <a:ea typeface="+mn-ea"/>
                <a:cs typeface="+mn-cs"/>
              </a:defRPr>
            </a:lvl5pPr>
            <a:lvl6pPr marL="0" indent="0" algn="l" defTabSz="914400" rtl="0" eaLnBrk="1" latinLnBrk="0" hangingPunct="1">
              <a:lnSpc>
                <a:spcPct val="80000"/>
              </a:lnSpc>
              <a:spcBef>
                <a:spcPts val="0"/>
              </a:spcBef>
              <a:spcAft>
                <a:spcPts val="600"/>
              </a:spcAft>
              <a:buClr>
                <a:schemeClr val="accent1"/>
              </a:buClr>
              <a:buFont typeface="Arial" panose="020B0604020202020204" pitchFamily="34" charset="0"/>
              <a:buChar char="​"/>
              <a:defRPr sz="1600" b="0" i="0" kern="1200">
                <a:solidFill>
                  <a:schemeClr val="accent1"/>
                </a:solidFill>
                <a:latin typeface="Maersk Headline Office" panose="00000500000000000000" pitchFamily="2" charset="0"/>
                <a:ea typeface="+mn-ea"/>
                <a:cs typeface="+mn-cs"/>
              </a:defRPr>
            </a:lvl6pPr>
            <a:lvl7pPr marL="0" indent="0" algn="l" defTabSz="914400" rtl="0" eaLnBrk="1" latinLnBrk="0" hangingPunct="1">
              <a:lnSpc>
                <a:spcPct val="80000"/>
              </a:lnSpc>
              <a:spcBef>
                <a:spcPts val="0"/>
              </a:spcBef>
              <a:spcAft>
                <a:spcPts val="600"/>
              </a:spcAft>
              <a:buFont typeface="Arial" panose="020B0604020202020204" pitchFamily="34" charset="0"/>
              <a:buChar char="​"/>
              <a:defRPr sz="1600" b="0" i="0" kern="1200" baseline="0">
                <a:solidFill>
                  <a:schemeClr val="bg1"/>
                </a:solidFill>
                <a:latin typeface="+mn-lt"/>
                <a:ea typeface="+mn-ea"/>
                <a:cs typeface="+mn-cs"/>
              </a:defRPr>
            </a:lvl7pPr>
            <a:lvl8pPr marL="0" indent="0" algn="l" defTabSz="914400" rtl="0" eaLnBrk="1" latinLnBrk="0" hangingPunct="1">
              <a:lnSpc>
                <a:spcPct val="80000"/>
              </a:lnSpc>
              <a:spcBef>
                <a:spcPts val="0"/>
              </a:spcBef>
              <a:spcAft>
                <a:spcPts val="600"/>
              </a:spcAft>
              <a:buFont typeface="Arial" panose="020B0604020202020204" pitchFamily="34" charset="0"/>
              <a:buChar char="​"/>
              <a:defRPr sz="1600" b="0" i="0" kern="1200">
                <a:solidFill>
                  <a:schemeClr val="accent1"/>
                </a:solidFill>
                <a:latin typeface="+mn-lt"/>
                <a:ea typeface="+mn-ea"/>
                <a:cs typeface="+mn-cs"/>
              </a:defRPr>
            </a:lvl8pPr>
            <a:lvl9pPr marL="0" indent="0" algn="l" defTabSz="914400" rtl="0" eaLnBrk="1" latinLnBrk="0" hangingPunct="1">
              <a:lnSpc>
                <a:spcPct val="80000"/>
              </a:lnSpc>
              <a:spcBef>
                <a:spcPts val="0"/>
              </a:spcBef>
              <a:spcAft>
                <a:spcPts val="600"/>
              </a:spcAft>
              <a:buFont typeface="Arial" panose="020B0604020202020204" pitchFamily="34" charset="0"/>
              <a:buChar char="​"/>
              <a:defRPr sz="1600" b="0" i="0" kern="1200" baseline="0">
                <a:solidFill>
                  <a:schemeClr val="bg1"/>
                </a:solidFill>
                <a:latin typeface="+mj-lt"/>
                <a:ea typeface="+mn-ea"/>
                <a:cs typeface="+mn-cs"/>
              </a:defRPr>
            </a:lvl9pPr>
          </a:lstStyle>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Maersk Text"/>
                <a:ea typeface="+mn-ea"/>
                <a:cs typeface="+mn-cs"/>
              </a:rPr>
              <a:t>Plan ahead – choose facilities wisely</a:t>
            </a: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Maersk Text"/>
                <a:ea typeface="+mn-ea"/>
                <a:cs typeface="+mn-cs"/>
              </a:rPr>
              <a:t>Work with your utility provider upfront</a:t>
            </a: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Maersk Text"/>
                <a:ea typeface="+mn-ea"/>
                <a:cs typeface="+mn-cs"/>
              </a:rPr>
              <a:t>Participate in regulatory workshops </a:t>
            </a: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None/>
              <a:tabLst/>
              <a:defRPr/>
            </a:pPr>
            <a:r>
              <a:rPr kumimoji="0" lang="en-GB" sz="1600" b="0" i="0" u="none" strike="noStrike" kern="1200" cap="none" spc="0" normalizeH="0" baseline="0" noProof="0">
                <a:ln>
                  <a:noFill/>
                </a:ln>
                <a:solidFill>
                  <a:srgbClr val="FFFFFF"/>
                </a:solidFill>
                <a:effectLst/>
                <a:uLnTx/>
                <a:uFillTx/>
                <a:latin typeface="Maersk Text"/>
                <a:ea typeface="+mn-ea"/>
                <a:cs typeface="+mn-cs"/>
              </a:rPr>
              <a:t>Develop partnerships with other industry players</a:t>
            </a: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Maersk Text"/>
                <a:ea typeface="+mn-ea"/>
                <a:cs typeface="+mn-cs"/>
              </a:rPr>
              <a:t>Work with landlord and determine if there is overlap </a:t>
            </a: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Maersk Text"/>
                <a:ea typeface="+mn-ea"/>
                <a:cs typeface="+mn-cs"/>
              </a:rPr>
              <a:t>with their sustainability goals </a:t>
            </a: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a:p>
            <a:pPr marL="0" marR="0" lvl="0" indent="0" algn="l" defTabSz="914400" rtl="0" eaLnBrk="1" fontAlgn="auto" latinLnBrk="0" hangingPunct="1">
              <a:lnSpc>
                <a:spcPct val="80000"/>
              </a:lnSpc>
              <a:spcBef>
                <a:spcPts val="0"/>
              </a:spcBef>
              <a:spcAft>
                <a:spcPts val="600"/>
              </a:spcAft>
              <a:buClr>
                <a:srgbClr val="42B0D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Maersk Text"/>
              <a:ea typeface="+mn-ea"/>
              <a:cs typeface="+mn-cs"/>
            </a:endParaRPr>
          </a:p>
        </p:txBody>
      </p:sp>
      <p:pic>
        <p:nvPicPr>
          <p:cNvPr id="2052" name="Picture 4" descr="Make Sure You're Solving The Right Food Truck Problem">
            <a:extLst>
              <a:ext uri="{FF2B5EF4-FFF2-40B4-BE49-F238E27FC236}">
                <a16:creationId xmlns:a16="http://schemas.microsoft.com/office/drawing/2014/main" id="{14B15F47-59D6-4F46-A04B-2829190BB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495" y="4648929"/>
            <a:ext cx="208017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ve easy solutions for business consultants - IED - Project Updates">
            <a:extLst>
              <a:ext uri="{FF2B5EF4-FFF2-40B4-BE49-F238E27FC236}">
                <a16:creationId xmlns:a16="http://schemas.microsoft.com/office/drawing/2014/main" id="{57ADD947-F505-4C05-A696-DD20A7393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4548" y="4563460"/>
            <a:ext cx="1953332" cy="123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52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#10</a:t>
            </a:r>
            <a:endParaRPr lang="en-US">
              <a:solidFill>
                <a:schemeClr val="bg1"/>
              </a:solidFill>
              <a:cs typeface="Calibri"/>
            </a:endParaRPr>
          </a:p>
          <a:p>
            <a:pPr>
              <a:spcAft>
                <a:spcPts val="600"/>
              </a:spcAft>
            </a:pPr>
            <a:r>
              <a:rPr lang="en-US" sz="2000">
                <a:solidFill>
                  <a:schemeClr val="bg1"/>
                </a:solidFill>
              </a:rPr>
              <a:t>September 20, 2022</a:t>
            </a:r>
            <a:endParaRPr lang="en-US" sz="2000">
              <a:solidFill>
                <a:schemeClr val="bg1"/>
              </a:solidFill>
              <a:cs typeface="Calibri"/>
            </a:endParaRPr>
          </a:p>
        </p:txBody>
      </p:sp>
    </p:spTree>
    <p:extLst>
      <p:ext uri="{BB962C8B-B14F-4D97-AF65-F5344CB8AC3E}">
        <p14:creationId xmlns:p14="http://schemas.microsoft.com/office/powerpoint/2010/main" val="3712969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927A-DE87-5EF8-B9CB-B8A9452AAB88}"/>
              </a:ext>
            </a:extLst>
          </p:cNvPr>
          <p:cNvSpPr>
            <a:spLocks noGrp="1"/>
          </p:cNvSpPr>
          <p:nvPr>
            <p:ph type="title"/>
          </p:nvPr>
        </p:nvSpPr>
        <p:spPr/>
        <p:txBody>
          <a:bodyPr/>
          <a:lstStyle/>
          <a:p>
            <a:r>
              <a:rPr lang="en-US"/>
              <a:t>710 Task Force Information Hub</a:t>
            </a:r>
          </a:p>
        </p:txBody>
      </p:sp>
      <p:sp>
        <p:nvSpPr>
          <p:cNvPr id="3" name="Slide Number Placeholder 2">
            <a:extLst>
              <a:ext uri="{FF2B5EF4-FFF2-40B4-BE49-F238E27FC236}">
                <a16:creationId xmlns:a16="http://schemas.microsoft.com/office/drawing/2014/main" id="{BD08FC56-2A31-87EB-32D9-10D97969F3CE}"/>
              </a:ext>
            </a:extLst>
          </p:cNvPr>
          <p:cNvSpPr>
            <a:spLocks noGrp="1"/>
          </p:cNvSpPr>
          <p:nvPr>
            <p:ph type="sldNum" sz="quarter" idx="10"/>
          </p:nvPr>
        </p:nvSpPr>
        <p:spPr/>
        <p:txBody>
          <a:bodyPr/>
          <a:lstStyle/>
          <a:p>
            <a:fld id="{2429C633-AF9B-9840-B7F1-7587910FEF71}" type="slidenum">
              <a:rPr lang="en-US" smtClean="0"/>
              <a:pPr/>
              <a:t>71</a:t>
            </a:fld>
            <a:endParaRPr lang="en-US"/>
          </a:p>
        </p:txBody>
      </p:sp>
      <p:sp>
        <p:nvSpPr>
          <p:cNvPr id="6" name="Content Placeholder 2">
            <a:extLst>
              <a:ext uri="{FF2B5EF4-FFF2-40B4-BE49-F238E27FC236}">
                <a16:creationId xmlns:a16="http://schemas.microsoft.com/office/drawing/2014/main" id="{EB16E917-5D22-10D8-0774-5C967C8B2ABC}"/>
              </a:ext>
            </a:extLst>
          </p:cNvPr>
          <p:cNvSpPr txBox="1">
            <a:spLocks/>
          </p:cNvSpPr>
          <p:nvPr/>
        </p:nvSpPr>
        <p:spPr>
          <a:xfrm>
            <a:off x="380840" y="1710771"/>
            <a:ext cx="2815277" cy="460821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Font typeface="Calibri" panose="020F0502020204030204" pitchFamily="34" charset="0"/>
              <a:buChar char="&gt;"/>
              <a:defRPr/>
            </a:pPr>
            <a:r>
              <a:rPr lang="en-US" sz="2000">
                <a:solidFill>
                  <a:srgbClr val="000000"/>
                </a:solidFill>
                <a:latin typeface="Calibri" panose="020F0502020204030204"/>
              </a:rPr>
              <a:t>Extension of the current Metro.net website</a:t>
            </a:r>
            <a:endParaRPr lang="en-US" sz="2000">
              <a:latin typeface="Calibri" panose="020F0502020204030204"/>
              <a:cs typeface="Calibri"/>
            </a:endParaRPr>
          </a:p>
          <a:p>
            <a:pPr>
              <a:lnSpc>
                <a:spcPct val="100000"/>
              </a:lnSpc>
              <a:spcBef>
                <a:spcPts val="600"/>
              </a:spcBef>
              <a:buFont typeface="Calibri" panose="020F0502020204030204" pitchFamily="34" charset="0"/>
              <a:buChar char="&gt;"/>
              <a:defRPr/>
            </a:pPr>
            <a:r>
              <a:rPr lang="en-US" sz="2000">
                <a:ea typeface="+mn-lt"/>
                <a:cs typeface="+mn-lt"/>
              </a:rPr>
              <a:t>User-friendly site for additional content</a:t>
            </a:r>
          </a:p>
          <a:p>
            <a:pPr>
              <a:lnSpc>
                <a:spcPct val="100000"/>
              </a:lnSpc>
              <a:spcBef>
                <a:spcPts val="600"/>
              </a:spcBef>
              <a:buFont typeface="Calibri" panose="020F0502020204030204" pitchFamily="34" charset="0"/>
              <a:buChar char="&gt;"/>
              <a:defRPr/>
            </a:pPr>
            <a:r>
              <a:rPr lang="en-US" sz="2000">
                <a:ea typeface="+mn-lt"/>
                <a:cs typeface="+mn-lt"/>
              </a:rPr>
              <a:t>Graphics, meeting materials, calendar of meetings, maps, future surveys, and interactive tools</a:t>
            </a:r>
            <a:endParaRPr lang="en-US" sz="2000">
              <a:solidFill>
                <a:srgbClr val="000000"/>
              </a:solidFill>
              <a:latin typeface="Calibri" panose="020F0502020204030204"/>
              <a:cs typeface="Calibri"/>
            </a:endParaRPr>
          </a:p>
          <a:p>
            <a:pPr>
              <a:lnSpc>
                <a:spcPct val="100000"/>
              </a:lnSpc>
              <a:spcBef>
                <a:spcPts val="600"/>
              </a:spcBef>
              <a:buFont typeface="Calibri" panose="020F0502020204030204" pitchFamily="34" charset="0"/>
              <a:buChar char="&gt;"/>
              <a:defRPr/>
            </a:pPr>
            <a:endParaRPr lang="en-US" sz="2200">
              <a:solidFill>
                <a:srgbClr val="000000"/>
              </a:solidFill>
              <a:latin typeface="Calibri" panose="020F0502020204030204"/>
              <a:cs typeface="Calibri"/>
            </a:endParaRPr>
          </a:p>
          <a:p>
            <a:pPr marL="285750" lvl="1">
              <a:lnSpc>
                <a:spcPct val="100000"/>
              </a:lnSpc>
              <a:spcBef>
                <a:spcPts val="600"/>
              </a:spcBef>
              <a:spcAft>
                <a:spcPts val="1000"/>
              </a:spcAft>
              <a:buFont typeface="Calibri" panose="020F0502020204030204" pitchFamily="34" charset="0"/>
              <a:buChar char="&gt;"/>
              <a:defRPr/>
            </a:pPr>
            <a:endParaRPr lang="en-US" sz="2200">
              <a:solidFill>
                <a:srgbClr val="000000"/>
              </a:solidFill>
              <a:latin typeface="Calibri" panose="020F0502020204030204"/>
              <a:cs typeface="Calibri"/>
            </a:endParaRPr>
          </a:p>
        </p:txBody>
      </p:sp>
      <p:pic>
        <p:nvPicPr>
          <p:cNvPr id="7" name="Picture 7" descr="Graphical user interface&#10;&#10;Description automatically generated">
            <a:extLst>
              <a:ext uri="{FF2B5EF4-FFF2-40B4-BE49-F238E27FC236}">
                <a16:creationId xmlns:a16="http://schemas.microsoft.com/office/drawing/2014/main" id="{45DB0EAA-31CD-2214-B3DC-8712520DA9AD}"/>
              </a:ext>
            </a:extLst>
          </p:cNvPr>
          <p:cNvPicPr>
            <a:picLocks noChangeAspect="1"/>
          </p:cNvPicPr>
          <p:nvPr/>
        </p:nvPicPr>
        <p:blipFill>
          <a:blip r:embed="rId3"/>
          <a:stretch>
            <a:fillRect/>
          </a:stretch>
        </p:blipFill>
        <p:spPr>
          <a:xfrm>
            <a:off x="3810604" y="1711808"/>
            <a:ext cx="7582678" cy="4821273"/>
          </a:xfrm>
          <a:prstGeom prst="rect">
            <a:avLst/>
          </a:prstGeom>
        </p:spPr>
      </p:pic>
      <p:sp>
        <p:nvSpPr>
          <p:cNvPr id="4" name="TextBox 3">
            <a:extLst>
              <a:ext uri="{FF2B5EF4-FFF2-40B4-BE49-F238E27FC236}">
                <a16:creationId xmlns:a16="http://schemas.microsoft.com/office/drawing/2014/main" id="{B13ED1C4-3F51-639E-5C56-D467A91302CA}"/>
              </a:ext>
            </a:extLst>
          </p:cNvPr>
          <p:cNvSpPr txBox="1"/>
          <p:nvPr/>
        </p:nvSpPr>
        <p:spPr>
          <a:xfrm>
            <a:off x="381000" y="1058335"/>
            <a:ext cx="11451164" cy="553998"/>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ea typeface="+mn-lt"/>
                <a:cs typeface="+mn-lt"/>
                <a:hlinkClick r:id="rId4"/>
              </a:rPr>
              <a:t>http://www.metro.net/710-hub</a:t>
            </a:r>
            <a:endParaRPr lang="en-US" sz="3000">
              <a:ea typeface="+mn-lt"/>
              <a:cs typeface="+mn-lt"/>
            </a:endParaRPr>
          </a:p>
        </p:txBody>
      </p:sp>
    </p:spTree>
    <p:extLst>
      <p:ext uri="{BB962C8B-B14F-4D97-AF65-F5344CB8AC3E}">
        <p14:creationId xmlns:p14="http://schemas.microsoft.com/office/powerpoint/2010/main" val="1109487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3E38C-0063-4EC3-9921-73C34AAF287E}"/>
              </a:ext>
            </a:extLst>
          </p:cNvPr>
          <p:cNvSpPr>
            <a:spLocks noGrp="1"/>
          </p:cNvSpPr>
          <p:nvPr>
            <p:ph idx="1"/>
          </p:nvPr>
        </p:nvSpPr>
        <p:spPr>
          <a:xfrm>
            <a:off x="321469" y="1093152"/>
            <a:ext cx="6030912" cy="4636136"/>
          </a:xfrm>
        </p:spPr>
        <p:txBody>
          <a:bodyPr vert="horz" lIns="91440" tIns="45720" rIns="91440" bIns="45720" rtlCol="0" anchor="t">
            <a:noAutofit/>
          </a:bodyPr>
          <a:lstStyle/>
          <a:p>
            <a:pPr marL="0" lvl="1" indent="0">
              <a:buNone/>
            </a:pPr>
            <a:r>
              <a:rPr lang="en-US" sz="2000" b="1">
                <a:solidFill>
                  <a:srgbClr val="00B4BD"/>
                </a:solidFill>
                <a:cs typeface="Calibri"/>
              </a:rPr>
              <a:t>Tool Features: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Infographics on TF process</a:t>
            </a:r>
            <a:r>
              <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decision-making process</a:t>
            </a:r>
            <a:endParaRPr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Meeting Materials</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Task force meetings, Community meetings, Working groups &amp; CLC meetings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err="1">
                <a:solidFill>
                  <a:srgbClr val="000000"/>
                </a:solidFill>
                <a:latin typeface="Calibri" panose="020F0502020204030204"/>
                <a:ea typeface="+mn-lt"/>
                <a:cs typeface="Calibri" panose="020F0502020204030204"/>
              </a:rPr>
              <a:t>StoryMap</a:t>
            </a:r>
            <a:endParaRPr lang="en-US" sz="2000" b="1">
              <a:solidFill>
                <a:srgbClr val="000000"/>
              </a:solidFill>
              <a:latin typeface="Calibri" panose="020F0502020204030204"/>
              <a:ea typeface="+mn-lt"/>
              <a:cs typeface="Calibri" panose="020F0502020204030204"/>
            </a:endParaRP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Demographics, transit and environmental info</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Online Surveys </a:t>
            </a:r>
            <a:r>
              <a:rPr lang="en-US" sz="2000">
                <a:solidFill>
                  <a:srgbClr val="000000"/>
                </a:solidFill>
                <a:latin typeface="Calibri" panose="020F0502020204030204"/>
                <a:ea typeface="+mn-lt"/>
                <a:cs typeface="Calibri" panose="020F0502020204030204"/>
              </a:rPr>
              <a:t>(launching soon)</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Project Naming Poll</a:t>
            </a:r>
          </a:p>
          <a:p>
            <a:pPr lvl="1">
              <a:lnSpc>
                <a:spcPct val="100000"/>
              </a:lnSpc>
              <a:spcBef>
                <a:spcPts val="600"/>
              </a:spcBef>
              <a:defRPr/>
            </a:pPr>
            <a:r>
              <a:rPr lang="en-US" sz="2000">
                <a:solidFill>
                  <a:srgbClr val="000000"/>
                </a:solidFill>
                <a:latin typeface="Calibri" panose="020F0502020204030204"/>
                <a:ea typeface="+mn-lt"/>
                <a:cs typeface="Calibri" panose="020F0502020204030204"/>
              </a:rPr>
              <a:t>Interactive Mapping &amp; Survey Tool</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Contact form</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r>
              <a:rPr lang="en-US" sz="2000" b="1">
                <a:solidFill>
                  <a:srgbClr val="000000"/>
                </a:solidFill>
                <a:latin typeface="Calibri" panose="020F0502020204030204"/>
                <a:ea typeface="+mn-lt"/>
                <a:cs typeface="Calibri" panose="020F0502020204030204"/>
              </a:rPr>
              <a:t>Calendar of Events</a:t>
            </a:r>
          </a:p>
          <a:p>
            <a:pPr marL="285750" marR="0" lvl="0" indent="-285750" algn="l" defTabSz="914400" rtl="0" eaLnBrk="1" fontAlgn="auto" latinLnBrk="0" hangingPunct="1">
              <a:lnSpc>
                <a:spcPct val="100000"/>
              </a:lnSpc>
              <a:spcBef>
                <a:spcPts val="600"/>
              </a:spcBef>
              <a:spcAft>
                <a:spcPts val="0"/>
              </a:spcAft>
              <a:buClrTx/>
              <a:buSzPct val="90000"/>
              <a:buFont typeface="Calibri" panose="020F0502020204030204" pitchFamily="34" charset="0"/>
              <a:buChar char="&gt;"/>
              <a:tabLst/>
              <a:defRPr/>
            </a:pPr>
            <a:endParaRPr kumimoji="0" lang="en-US"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lvl="1" indent="0">
              <a:buNone/>
            </a:pPr>
            <a:endParaRPr lang="en-US" b="1">
              <a:solidFill>
                <a:srgbClr val="00B4BD"/>
              </a:solidFill>
              <a:cs typeface="Calibri"/>
            </a:endParaRPr>
          </a:p>
          <a:p>
            <a:pPr marL="457200" lvl="1" indent="0">
              <a:buNone/>
            </a:pPr>
            <a:endParaRPr lang="en-US">
              <a:ea typeface="+mn-lt"/>
              <a:cs typeface="+mn-lt"/>
            </a:endParaRPr>
          </a:p>
        </p:txBody>
      </p:sp>
      <p:sp>
        <p:nvSpPr>
          <p:cNvPr id="4" name="Slide Number Placeholder 3">
            <a:extLst>
              <a:ext uri="{FF2B5EF4-FFF2-40B4-BE49-F238E27FC236}">
                <a16:creationId xmlns:a16="http://schemas.microsoft.com/office/drawing/2014/main" id="{55EA779B-60DE-4ACD-B65C-3D38676D10BC}"/>
              </a:ext>
            </a:extLst>
          </p:cNvPr>
          <p:cNvSpPr>
            <a:spLocks noGrp="1"/>
          </p:cNvSpPr>
          <p:nvPr>
            <p:ph type="sldNum" sz="quarter" idx="12"/>
          </p:nvPr>
        </p:nvSpPr>
        <p:spPr/>
        <p:txBody>
          <a:bodyPr/>
          <a:lstStyle/>
          <a:p>
            <a:fld id="{2429C633-AF9B-9840-B7F1-7587910FEF71}" type="slidenum">
              <a:rPr lang="en-US" smtClean="0"/>
              <a:pPr/>
              <a:t>72</a:t>
            </a:fld>
            <a:endParaRPr lang="en-US"/>
          </a:p>
        </p:txBody>
      </p:sp>
      <p:pic>
        <p:nvPicPr>
          <p:cNvPr id="8" name="Picture 7">
            <a:extLst>
              <a:ext uri="{FF2B5EF4-FFF2-40B4-BE49-F238E27FC236}">
                <a16:creationId xmlns:a16="http://schemas.microsoft.com/office/drawing/2014/main" id="{20D4EDC1-8E9C-9285-816C-0F771C76CC2D}"/>
              </a:ext>
            </a:extLst>
          </p:cNvPr>
          <p:cNvPicPr>
            <a:picLocks noChangeAspect="1"/>
          </p:cNvPicPr>
          <p:nvPr/>
        </p:nvPicPr>
        <p:blipFill>
          <a:blip r:embed="rId3"/>
          <a:stretch>
            <a:fillRect/>
          </a:stretch>
        </p:blipFill>
        <p:spPr>
          <a:xfrm>
            <a:off x="6197600" y="1440814"/>
            <a:ext cx="5396521" cy="463613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A37EC9CE-E42D-B556-56D2-DBAFDEC60E26}"/>
              </a:ext>
            </a:extLst>
          </p:cNvPr>
          <p:cNvSpPr txBox="1">
            <a:spLocks/>
          </p:cNvSpPr>
          <p:nvPr/>
        </p:nvSpPr>
        <p:spPr>
          <a:xfrm>
            <a:off x="321469" y="275604"/>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710 Task Force Information Hub</a:t>
            </a:r>
          </a:p>
        </p:txBody>
      </p:sp>
    </p:spTree>
    <p:extLst>
      <p:ext uri="{BB962C8B-B14F-4D97-AF65-F5344CB8AC3E}">
        <p14:creationId xmlns:p14="http://schemas.microsoft.com/office/powerpoint/2010/main" val="103597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8C7F-F889-43B5-BD9F-C5ECBCE85874}"/>
              </a:ext>
            </a:extLst>
          </p:cNvPr>
          <p:cNvSpPr>
            <a:spLocks noGrp="1"/>
          </p:cNvSpPr>
          <p:nvPr>
            <p:ph type="title"/>
          </p:nvPr>
        </p:nvSpPr>
        <p:spPr/>
        <p:txBody>
          <a:bodyPr/>
          <a:lstStyle/>
          <a:p>
            <a:r>
              <a:rPr lang="en-US"/>
              <a:t>Interactive Mapping Tool and Survey</a:t>
            </a:r>
          </a:p>
        </p:txBody>
      </p:sp>
      <p:sp>
        <p:nvSpPr>
          <p:cNvPr id="3" name="Content Placeholder 2">
            <a:extLst>
              <a:ext uri="{FF2B5EF4-FFF2-40B4-BE49-F238E27FC236}">
                <a16:creationId xmlns:a16="http://schemas.microsoft.com/office/drawing/2014/main" id="{74F3E38C-0063-4EC3-9921-73C34AAF287E}"/>
              </a:ext>
            </a:extLst>
          </p:cNvPr>
          <p:cNvSpPr>
            <a:spLocks noGrp="1"/>
          </p:cNvSpPr>
          <p:nvPr>
            <p:ph idx="1"/>
          </p:nvPr>
        </p:nvSpPr>
        <p:spPr>
          <a:xfrm>
            <a:off x="381000" y="1164589"/>
            <a:ext cx="4580106" cy="4636136"/>
          </a:xfrm>
        </p:spPr>
        <p:txBody>
          <a:bodyPr vert="horz" lIns="91440" tIns="45720" rIns="91440" bIns="45720" rtlCol="0" anchor="t">
            <a:normAutofit/>
          </a:bodyPr>
          <a:lstStyle/>
          <a:p>
            <a:pPr>
              <a:buFont typeface="Calibri" panose="020F0502020204030204" pitchFamily="34" charset="0"/>
              <a:buChar char="&gt;"/>
            </a:pPr>
            <a:r>
              <a:rPr lang="en-US" sz="2000" b="1">
                <a:solidFill>
                  <a:srgbClr val="000000"/>
                </a:solidFill>
                <a:ea typeface="+mn-lt"/>
                <a:cs typeface="+mn-lt"/>
              </a:rPr>
              <a:t>Beta test</a:t>
            </a:r>
            <a:r>
              <a:rPr lang="en-US" sz="2000">
                <a:solidFill>
                  <a:srgbClr val="000000"/>
                </a:solidFill>
                <a:ea typeface="+mn-lt"/>
                <a:cs typeface="+mn-lt"/>
              </a:rPr>
              <a:t>: July 18 available for input from CES and Coordinating Committee</a:t>
            </a:r>
          </a:p>
          <a:p>
            <a:pPr>
              <a:buFont typeface="Calibri" panose="020F0502020204030204" pitchFamily="34" charset="0"/>
              <a:buChar char="&gt;"/>
            </a:pPr>
            <a:r>
              <a:rPr lang="en-US" sz="2000" b="1">
                <a:solidFill>
                  <a:srgbClr val="000000"/>
                </a:solidFill>
                <a:ea typeface="+mn-lt"/>
                <a:cs typeface="+mn-lt"/>
              </a:rPr>
              <a:t>Full launch</a:t>
            </a:r>
            <a:r>
              <a:rPr lang="en-US" sz="2000">
                <a:solidFill>
                  <a:srgbClr val="000000"/>
                </a:solidFill>
                <a:ea typeface="+mn-lt"/>
                <a:cs typeface="+mn-lt"/>
              </a:rPr>
              <a:t>: August 2</a:t>
            </a:r>
          </a:p>
          <a:p>
            <a:pPr>
              <a:buFont typeface="Calibri" panose="020F0502020204030204" pitchFamily="34" charset="0"/>
              <a:buChar char="&gt;"/>
            </a:pPr>
            <a:r>
              <a:rPr lang="en-US" sz="2000" b="1">
                <a:solidFill>
                  <a:srgbClr val="000000"/>
                </a:solidFill>
                <a:ea typeface="+mn-lt"/>
                <a:cs typeface="+mn-lt"/>
              </a:rPr>
              <a:t>Close survey</a:t>
            </a:r>
            <a:r>
              <a:rPr lang="en-US" sz="2000">
                <a:solidFill>
                  <a:srgbClr val="000000"/>
                </a:solidFill>
                <a:ea typeface="+mn-lt"/>
                <a:cs typeface="+mn-lt"/>
              </a:rPr>
              <a:t>: October 15 </a:t>
            </a:r>
          </a:p>
          <a:p>
            <a:pPr marL="0" lvl="1" indent="0">
              <a:buNone/>
            </a:pPr>
            <a:endParaRPr lang="en-US" sz="2000" b="1">
              <a:solidFill>
                <a:srgbClr val="00B4BD"/>
              </a:solidFill>
              <a:ea typeface="+mn-lt"/>
              <a:cs typeface="+mn-lt"/>
            </a:endParaRPr>
          </a:p>
          <a:p>
            <a:pPr marL="0" lvl="1" indent="0">
              <a:buNone/>
            </a:pPr>
            <a:r>
              <a:rPr lang="en-US" sz="2000" b="1">
                <a:solidFill>
                  <a:srgbClr val="00B4BD"/>
                </a:solidFill>
                <a:ea typeface="+mn-lt"/>
                <a:cs typeface="+mn-lt"/>
              </a:rPr>
              <a:t>Tool Objectives</a:t>
            </a:r>
          </a:p>
          <a:p>
            <a:pPr marL="285750" lvl="1">
              <a:buFont typeface="Calibri" panose="020F0502020204030204" pitchFamily="34" charset="0"/>
              <a:buChar char="&gt;"/>
              <a:tabLst>
                <a:tab pos="228600" algn="l"/>
              </a:tabLst>
            </a:pPr>
            <a:r>
              <a:rPr lang="en-US" sz="2000" b="1">
                <a:ea typeface="+mn-lt"/>
                <a:cs typeface="+mn-lt"/>
              </a:rPr>
              <a:t>Engage the public </a:t>
            </a:r>
            <a:r>
              <a:rPr lang="en-US" sz="2000">
                <a:ea typeface="+mn-lt"/>
                <a:cs typeface="+mn-lt"/>
              </a:rPr>
              <a:t>in the decision-making process</a:t>
            </a:r>
          </a:p>
          <a:p>
            <a:pPr marL="285750" lvl="1">
              <a:buFont typeface="Calibri" panose="020F0502020204030204" pitchFamily="34" charset="0"/>
              <a:buChar char="&gt;"/>
              <a:tabLst>
                <a:tab pos="228600" algn="l"/>
              </a:tabLst>
            </a:pPr>
            <a:r>
              <a:rPr lang="en-US" sz="2000" b="1">
                <a:ea typeface="+mn-lt"/>
                <a:cs typeface="+mn-lt"/>
              </a:rPr>
              <a:t>Gather public input</a:t>
            </a:r>
            <a:r>
              <a:rPr lang="en-US" sz="2000">
                <a:ea typeface="+mn-lt"/>
                <a:cs typeface="+mn-lt"/>
              </a:rPr>
              <a:t> on projects and programs </a:t>
            </a:r>
          </a:p>
          <a:p>
            <a:pPr marL="285750" lvl="1">
              <a:buFont typeface="Calibri" panose="020F0502020204030204" pitchFamily="34" charset="0"/>
              <a:buChar char="&gt;"/>
              <a:tabLst>
                <a:tab pos="228600" algn="l"/>
              </a:tabLst>
            </a:pPr>
            <a:r>
              <a:rPr lang="en-US" sz="2000" b="1">
                <a:solidFill>
                  <a:srgbClr val="000000"/>
                </a:solidFill>
                <a:ea typeface="+mn-lt"/>
                <a:cs typeface="+mn-lt"/>
              </a:rPr>
              <a:t>Gather geo-coded data</a:t>
            </a:r>
            <a:r>
              <a:rPr lang="en-US" sz="2000">
                <a:solidFill>
                  <a:srgbClr val="000000"/>
                </a:solidFill>
                <a:ea typeface="+mn-lt"/>
                <a:cs typeface="+mn-lt"/>
              </a:rPr>
              <a:t> (location-centric) comments on project map</a:t>
            </a:r>
            <a:endParaRPr lang="en-US" sz="2000">
              <a:solidFill>
                <a:srgbClr val="000000"/>
              </a:solidFill>
            </a:endParaRPr>
          </a:p>
          <a:p>
            <a:pPr marL="742950" lvl="2">
              <a:buFont typeface="Calibri" panose="020F0502020204030204" pitchFamily="34" charset="0"/>
              <a:buChar char="&gt;"/>
              <a:tabLst>
                <a:tab pos="228600" algn="l"/>
              </a:tabLst>
            </a:pPr>
            <a:endParaRPr lang="en-US">
              <a:solidFill>
                <a:srgbClr val="000000"/>
              </a:solidFill>
              <a:ea typeface="+mn-lt"/>
              <a:cs typeface="+mn-lt"/>
            </a:endParaRPr>
          </a:p>
          <a:p>
            <a:pPr marL="0" lvl="1" indent="0">
              <a:buNone/>
              <a:tabLst>
                <a:tab pos="228600" algn="l"/>
              </a:tabLst>
            </a:pPr>
            <a:endParaRPr lang="en-US" sz="2400" b="1">
              <a:solidFill>
                <a:srgbClr val="00B4BD"/>
              </a:solidFill>
              <a:cs typeface="Calibri"/>
            </a:endParaRPr>
          </a:p>
          <a:p>
            <a:pPr marL="457200" lvl="2" indent="0">
              <a:buNone/>
              <a:tabLst>
                <a:tab pos="228600" algn="l"/>
              </a:tabLst>
            </a:pPr>
            <a:endParaRPr lang="en-US">
              <a:cs typeface="Calibri"/>
            </a:endParaRPr>
          </a:p>
        </p:txBody>
      </p:sp>
      <p:sp>
        <p:nvSpPr>
          <p:cNvPr id="4" name="Slide Number Placeholder 3">
            <a:extLst>
              <a:ext uri="{FF2B5EF4-FFF2-40B4-BE49-F238E27FC236}">
                <a16:creationId xmlns:a16="http://schemas.microsoft.com/office/drawing/2014/main" id="{55EA779B-60DE-4ACD-B65C-3D38676D10BC}"/>
              </a:ext>
            </a:extLst>
          </p:cNvPr>
          <p:cNvSpPr>
            <a:spLocks noGrp="1"/>
          </p:cNvSpPr>
          <p:nvPr>
            <p:ph type="sldNum" sz="quarter" idx="12"/>
          </p:nvPr>
        </p:nvSpPr>
        <p:spPr/>
        <p:txBody>
          <a:bodyPr/>
          <a:lstStyle/>
          <a:p>
            <a:fld id="{2429C633-AF9B-9840-B7F1-7587910FEF71}" type="slidenum">
              <a:rPr lang="en-US" smtClean="0"/>
              <a:pPr/>
              <a:t>73</a:t>
            </a:fld>
            <a:endParaRPr lang="en-US"/>
          </a:p>
        </p:txBody>
      </p:sp>
      <p:pic>
        <p:nvPicPr>
          <p:cNvPr id="8" name="Picture 7">
            <a:extLst>
              <a:ext uri="{FF2B5EF4-FFF2-40B4-BE49-F238E27FC236}">
                <a16:creationId xmlns:a16="http://schemas.microsoft.com/office/drawing/2014/main" id="{A830A230-E034-AFB4-7F02-EB40A9F45135}"/>
              </a:ext>
            </a:extLst>
          </p:cNvPr>
          <p:cNvPicPr>
            <a:picLocks noChangeAspect="1"/>
          </p:cNvPicPr>
          <p:nvPr/>
        </p:nvPicPr>
        <p:blipFill>
          <a:blip r:embed="rId3"/>
          <a:stretch>
            <a:fillRect/>
          </a:stretch>
        </p:blipFill>
        <p:spPr>
          <a:xfrm>
            <a:off x="5077595" y="1404847"/>
            <a:ext cx="6549111" cy="3257230"/>
          </a:xfrm>
          <a:prstGeom prst="rect">
            <a:avLst/>
          </a:prstGeom>
          <a:ln>
            <a:noFill/>
          </a:ln>
          <a:effectLst>
            <a:outerShdw blurRad="292100" dist="139700" dir="2700000" algn="tl" rotWithShape="0">
              <a:srgbClr val="333333">
                <a:alpha val="65000"/>
              </a:srgbClr>
            </a:outerShdw>
          </a:effectLst>
        </p:spPr>
      </p:pic>
      <p:pic>
        <p:nvPicPr>
          <p:cNvPr id="5" name="Picture 5" descr="Qr code&#10;&#10;Description automatically generated">
            <a:extLst>
              <a:ext uri="{FF2B5EF4-FFF2-40B4-BE49-F238E27FC236}">
                <a16:creationId xmlns:a16="http://schemas.microsoft.com/office/drawing/2014/main" id="{16442054-9FE6-262C-6F14-DF2768894A29}"/>
              </a:ext>
            </a:extLst>
          </p:cNvPr>
          <p:cNvPicPr>
            <a:picLocks noChangeAspect="1"/>
          </p:cNvPicPr>
          <p:nvPr/>
        </p:nvPicPr>
        <p:blipFill>
          <a:blip r:embed="rId4"/>
          <a:stretch>
            <a:fillRect/>
          </a:stretch>
        </p:blipFill>
        <p:spPr>
          <a:xfrm>
            <a:off x="6596728" y="5294916"/>
            <a:ext cx="1419727" cy="1399674"/>
          </a:xfrm>
          <a:prstGeom prst="rect">
            <a:avLst/>
          </a:prstGeom>
        </p:spPr>
      </p:pic>
      <p:sp>
        <p:nvSpPr>
          <p:cNvPr id="6" name="TextBox 5">
            <a:extLst>
              <a:ext uri="{FF2B5EF4-FFF2-40B4-BE49-F238E27FC236}">
                <a16:creationId xmlns:a16="http://schemas.microsoft.com/office/drawing/2014/main" id="{16969CE9-DDC2-6E38-E1A6-F58035432D3A}"/>
              </a:ext>
            </a:extLst>
          </p:cNvPr>
          <p:cNvSpPr txBox="1"/>
          <p:nvPr/>
        </p:nvSpPr>
        <p:spPr>
          <a:xfrm>
            <a:off x="6858221" y="5109411"/>
            <a:ext cx="8610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English</a:t>
            </a:r>
            <a:endParaRPr lang="en-US"/>
          </a:p>
        </p:txBody>
      </p:sp>
      <p:pic>
        <p:nvPicPr>
          <p:cNvPr id="7" name="Picture 8" descr="Qr code&#10;&#10;Description automatically generated">
            <a:extLst>
              <a:ext uri="{FF2B5EF4-FFF2-40B4-BE49-F238E27FC236}">
                <a16:creationId xmlns:a16="http://schemas.microsoft.com/office/drawing/2014/main" id="{BC1E0561-BFAC-02FB-C426-99706210EAEA}"/>
              </a:ext>
            </a:extLst>
          </p:cNvPr>
          <p:cNvPicPr>
            <a:picLocks noChangeAspect="1"/>
          </p:cNvPicPr>
          <p:nvPr/>
        </p:nvPicPr>
        <p:blipFill>
          <a:blip r:embed="rId5"/>
          <a:stretch>
            <a:fillRect/>
          </a:stretch>
        </p:blipFill>
        <p:spPr>
          <a:xfrm>
            <a:off x="8611662" y="5291892"/>
            <a:ext cx="1459831" cy="1419725"/>
          </a:xfrm>
          <a:prstGeom prst="rect">
            <a:avLst/>
          </a:prstGeom>
        </p:spPr>
      </p:pic>
      <p:sp>
        <p:nvSpPr>
          <p:cNvPr id="9" name="TextBox 8">
            <a:extLst>
              <a:ext uri="{FF2B5EF4-FFF2-40B4-BE49-F238E27FC236}">
                <a16:creationId xmlns:a16="http://schemas.microsoft.com/office/drawing/2014/main" id="{C3E3C858-AB39-9DD4-8C87-D554422D287F}"/>
              </a:ext>
            </a:extLst>
          </p:cNvPr>
          <p:cNvSpPr txBox="1"/>
          <p:nvPr/>
        </p:nvSpPr>
        <p:spPr>
          <a:xfrm>
            <a:off x="8884127" y="5109411"/>
            <a:ext cx="10515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Español</a:t>
            </a:r>
            <a:endParaRPr lang="en-US"/>
          </a:p>
        </p:txBody>
      </p:sp>
    </p:spTree>
    <p:extLst>
      <p:ext uri="{BB962C8B-B14F-4D97-AF65-F5344CB8AC3E}">
        <p14:creationId xmlns:p14="http://schemas.microsoft.com/office/powerpoint/2010/main" val="2773492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Key Dates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531749" y="1023087"/>
            <a:ext cx="6183612" cy="5833818"/>
          </a:xfrm>
        </p:spPr>
        <p:txBody>
          <a:bodyPr vert="horz" lIns="91440" tIns="45720" rIns="91440" bIns="45720" rtlCol="0" anchor="t">
            <a:noAutofit/>
          </a:bodyPr>
          <a:lstStyle/>
          <a:p>
            <a:pPr marL="2228850" lvl="7" indent="-457200">
              <a:lnSpc>
                <a:spcPct val="100000"/>
              </a:lnSpc>
              <a:spcBef>
                <a:spcPts val="1000"/>
              </a:spcBef>
              <a:buNone/>
            </a:pPr>
            <a:r>
              <a:rPr lang="en-US" b="1">
                <a:solidFill>
                  <a:srgbClr val="00B4BD"/>
                </a:solidFill>
                <a:ea typeface="+mn-lt"/>
                <a:cs typeface="+mn-lt"/>
              </a:rPr>
              <a:t>Working Group Meetings</a:t>
            </a:r>
            <a:r>
              <a:rPr lang="en-US">
                <a:ea typeface="+mn-lt"/>
                <a:cs typeface="+mn-lt"/>
              </a:rPr>
              <a:t>	</a:t>
            </a:r>
          </a:p>
          <a:p>
            <a:pPr marL="2058670" lvl="3">
              <a:lnSpc>
                <a:spcPct val="100000"/>
              </a:lnSpc>
              <a:buFont typeface="Calibri" panose="020F0502020204030204" pitchFamily="34" charset="0"/>
              <a:buChar char="&gt;"/>
              <a:tabLst>
                <a:tab pos="1995488" algn="l"/>
              </a:tabLst>
            </a:pPr>
            <a:r>
              <a:rPr lang="en-US">
                <a:ea typeface="+mn-lt"/>
                <a:cs typeface="+mn-lt"/>
              </a:rPr>
              <a:t>Equity Working Group #7</a:t>
            </a:r>
            <a:br>
              <a:rPr lang="en-US" b="1">
                <a:ea typeface="+mn-lt"/>
                <a:cs typeface="+mn-lt"/>
              </a:rPr>
            </a:br>
            <a:r>
              <a:rPr lang="en-US" i="1">
                <a:ea typeface="+mn-lt"/>
                <a:cs typeface="+mn-lt"/>
              </a:rPr>
              <a:t>Thursday, September 29, 5-7pm</a:t>
            </a:r>
            <a:r>
              <a:rPr lang="en-US" b="1">
                <a:solidFill>
                  <a:srgbClr val="00B4BD"/>
                </a:solidFill>
                <a:ea typeface="+mn-lt"/>
                <a:cs typeface="+mn-lt"/>
              </a:rPr>
              <a:t> </a:t>
            </a:r>
          </a:p>
          <a:p>
            <a:pPr marL="2004695" lvl="3" indent="-231775">
              <a:lnSpc>
                <a:spcPct val="100000"/>
              </a:lnSpc>
              <a:buFont typeface="System Font Regular"/>
              <a:buChar char="&gt;"/>
            </a:pPr>
            <a:r>
              <a:rPr lang="en-US">
                <a:ea typeface="+mn-lt"/>
                <a:cs typeface="+mn-lt"/>
              </a:rPr>
              <a:t>Zero-Emissions Truck Working Group #9</a:t>
            </a:r>
          </a:p>
          <a:p>
            <a:pPr marL="1772920" lvl="3" indent="0">
              <a:lnSpc>
                <a:spcPct val="100000"/>
              </a:lnSpc>
              <a:buNone/>
              <a:tabLst>
                <a:tab pos="1995488" algn="l"/>
              </a:tabLst>
            </a:pPr>
            <a:r>
              <a:rPr lang="en-US" i="1">
                <a:ea typeface="+mn-lt"/>
                <a:cs typeface="+mn-lt"/>
              </a:rPr>
              <a:t>	Tuesday, October 18, 1-3pm</a:t>
            </a: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80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#13</a:t>
            </a:r>
          </a:p>
          <a:p>
            <a:pPr marL="2004695"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Tuesday, October 11, 5-7:30pm </a:t>
            </a:r>
          </a:p>
          <a:p>
            <a:pPr marL="2228850" lvl="7" indent="-457200">
              <a:lnSpc>
                <a:spcPct val="100000"/>
              </a:lnSpc>
              <a:spcBef>
                <a:spcPts val="1000"/>
              </a:spcBef>
              <a:buNone/>
            </a:pPr>
            <a:r>
              <a:rPr lang="en-US" b="1">
                <a:solidFill>
                  <a:srgbClr val="00B4BD"/>
                </a:solidFill>
                <a:ea typeface="+mn-lt"/>
                <a:cs typeface="+mn-lt"/>
              </a:rPr>
              <a:t>Community Leadership Committee Meeting</a:t>
            </a:r>
          </a:p>
          <a:p>
            <a:pPr marL="2004695" lvl="3" indent="-231775">
              <a:lnSpc>
                <a:spcPct val="100000"/>
              </a:lnSpc>
              <a:buFont typeface="System Font Regular"/>
              <a:buChar char="&gt;"/>
            </a:pPr>
            <a:r>
              <a:rPr lang="en-US">
                <a:ea typeface="+mn-lt"/>
                <a:cs typeface="+mn-lt"/>
              </a:rPr>
              <a:t>Meeting #7</a:t>
            </a:r>
            <a:endParaRPr lang="en-US">
              <a:ea typeface="Calibri"/>
              <a:cs typeface="Calibri"/>
            </a:endParaRPr>
          </a:p>
          <a:p>
            <a:pPr marL="1718945" lvl="3" indent="285750">
              <a:lnSpc>
                <a:spcPct val="100000"/>
              </a:lnSpc>
              <a:buNone/>
            </a:pPr>
            <a:r>
              <a:rPr lang="en-US" i="1">
                <a:ea typeface="+mn-lt"/>
                <a:cs typeface="+mn-lt"/>
              </a:rPr>
              <a:t>Thursday, September 22, 5-7pm</a:t>
            </a: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Coordinating Committee Meeting</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2004695" marR="0" lvl="3" indent="-231775" algn="l" defTabSz="914400" rtl="0" eaLnBrk="1" fontAlgn="auto" latinLnBrk="0" hangingPunct="1">
              <a:lnSpc>
                <a:spcPct val="100000"/>
              </a:lnSpc>
              <a:spcBef>
                <a:spcPts val="500"/>
              </a:spcBef>
              <a:spcAft>
                <a:spcPts val="0"/>
              </a:spcAft>
              <a:buClrTx/>
              <a:buSzPct val="90000"/>
              <a:buFont typeface="System Font Regular"/>
              <a:buChar char="&gt;"/>
              <a:tabLst/>
              <a:defRPr/>
            </a:pPr>
            <a:r>
              <a:rPr lang="en-US" i="1">
                <a:solidFill>
                  <a:srgbClr val="000000"/>
                </a:solidFill>
                <a:latin typeface="Calibri" panose="020F0502020204030204"/>
                <a:ea typeface="+mn-lt"/>
                <a:cs typeface="Calibri" panose="020F0502020204030204"/>
              </a:rPr>
              <a:t>Wednesday, September 28, 3-5pm</a:t>
            </a:r>
            <a:endPar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100000"/>
              </a:lnSpc>
              <a:buNone/>
            </a:pPr>
            <a:endParaRPr lang="en-US" i="1">
              <a:highlight>
                <a:srgbClr val="FFFF00"/>
              </a:highlight>
              <a:ea typeface="+mn-lt"/>
              <a:cs typeface="+mn-lt"/>
            </a:endParaRPr>
          </a:p>
          <a:p>
            <a:pPr marL="2228850" lvl="7" indent="-457200">
              <a:lnSpc>
                <a:spcPct val="100000"/>
              </a:lnSpc>
              <a:spcBef>
                <a:spcPts val="1000"/>
              </a:spcBef>
              <a:buNone/>
            </a:pPr>
            <a:endParaRPr lang="en-US" b="1">
              <a:solidFill>
                <a:srgbClr val="00B4BD"/>
              </a:solidFill>
              <a:highlight>
                <a:srgbClr val="FFFF00"/>
              </a:highlight>
              <a:ea typeface="+mn-lt"/>
              <a:cs typeface="+mn-lt"/>
            </a:endParaRPr>
          </a:p>
          <a:p>
            <a:pPr marL="1718945" lvl="3" indent="285750">
              <a:lnSpc>
                <a:spcPct val="70000"/>
              </a:lnSpc>
              <a:buNone/>
            </a:pPr>
            <a:endParaRPr lang="en-US" sz="2200" i="1">
              <a:ea typeface="+mn-lt"/>
              <a:cs typeface="+mn-lt"/>
            </a:endParaRPr>
          </a:p>
          <a:p>
            <a:pPr marL="1718945" lvl="3" indent="285750">
              <a:lnSpc>
                <a:spcPct val="70000"/>
              </a:lnSpc>
              <a:buNone/>
            </a:pPr>
            <a:endParaRPr lang="en-US" sz="2200" b="1">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7675" lvl="3" indent="-575945">
              <a:lnSpc>
                <a:spcPct val="70000"/>
              </a:lnSpc>
              <a:buFont typeface="Arial" panose="020B0604020202020204" pitchFamily="34" charset="0"/>
              <a:buNone/>
            </a:pPr>
            <a:r>
              <a:rPr lang="en-US" b="1">
                <a:solidFill>
                  <a:srgbClr val="00B4BD"/>
                </a:solidFill>
                <a:ea typeface="+mn-lt"/>
                <a:cs typeface="+mn-lt"/>
              </a:rPr>
              <a:t>Metro I-710 South Corridor Mapping Tool and Survey</a:t>
            </a:r>
          </a:p>
          <a:p>
            <a:pPr marL="1597025" lvl="7" indent="-285750">
              <a:lnSpc>
                <a:spcPct val="100000"/>
              </a:lnSpc>
              <a:spcBef>
                <a:spcPts val="1000"/>
              </a:spcBef>
              <a:buFont typeface="Calibri" panose="020F0502020204030204" pitchFamily="34" charset="0"/>
              <a:buChar char="&gt;"/>
            </a:pPr>
            <a:r>
              <a:rPr lang="en-US">
                <a:ea typeface="+mn-lt"/>
                <a:cs typeface="+mn-lt"/>
                <a:hlinkClick r:id="rId3"/>
              </a:rPr>
              <a:t>Metro I-710 South Corridor Mapping Tool and Survey</a:t>
            </a:r>
            <a:endParaRPr lang="en-US" i="1">
              <a:ea typeface="+mn-lt"/>
              <a:cs typeface="+mn-lt"/>
            </a:endParaRPr>
          </a:p>
          <a:p>
            <a:pPr marL="1311275" lvl="7" indent="3175">
              <a:lnSpc>
                <a:spcPct val="100000"/>
              </a:lnSpc>
              <a:spcBef>
                <a:spcPts val="1000"/>
              </a:spcBef>
              <a:buNone/>
            </a:pPr>
            <a:r>
              <a:rPr lang="en-US" i="1">
                <a:ea typeface="+mn-lt"/>
                <a:cs typeface="+mn-lt"/>
              </a:rPr>
              <a:t>Open until Saturday, October 15</a:t>
            </a:r>
            <a:r>
              <a:rPr lang="en-US" i="1" baseline="30000">
                <a:ea typeface="+mn-lt"/>
                <a:cs typeface="+mn-lt"/>
              </a:rPr>
              <a:t>th</a:t>
            </a:r>
            <a:r>
              <a:rPr lang="en-US" i="1">
                <a:ea typeface="+mn-lt"/>
                <a:cs typeface="+mn-lt"/>
              </a:rPr>
              <a:t> </a:t>
            </a:r>
          </a:p>
          <a:p>
            <a:pPr marL="1718945" lvl="3" indent="285750">
              <a:lnSpc>
                <a:spcPct val="70000"/>
              </a:lnSpc>
              <a:buFont typeface="Arial" panose="020B0604020202020204" pitchFamily="34" charset="0"/>
              <a:buNone/>
            </a:pPr>
            <a:endParaRPr lang="en-US" sz="2200" b="1">
              <a:solidFill>
                <a:srgbClr val="00B4BD"/>
              </a:solidFill>
              <a:ea typeface="+mn-lt"/>
              <a:cs typeface="+mn-lt"/>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622265" y="2739667"/>
            <a:ext cx="5018888" cy="1200329"/>
          </a:xfrm>
          <a:prstGeom prst="rect">
            <a:avLst/>
          </a:prstGeom>
          <a:solidFill>
            <a:srgbClr val="97DFE9"/>
          </a:solidFill>
        </p:spPr>
        <p:txBody>
          <a:bodyPr wrap="square" lIns="91440" tIns="45720" rIns="91440" bIns="45720" rtlCol="0" anchor="t">
            <a:spAutoFit/>
          </a:bodyPr>
          <a:lstStyle/>
          <a:p>
            <a:pPr algn="ctr"/>
            <a:endParaRPr lang="en-US"/>
          </a:p>
          <a:p>
            <a:pPr algn="ctr"/>
            <a:r>
              <a:rPr lang="en-US"/>
              <a:t>For the most updated list of meeting dates, visit </a:t>
            </a:r>
            <a:r>
              <a:rPr lang="en-US" sz="1800">
                <a:solidFill>
                  <a:srgbClr val="000000"/>
                </a:solidFill>
                <a:latin typeface="Calibri" panose="020F0502020204030204"/>
                <a:hlinkClick r:id="rId4"/>
              </a:rPr>
              <a:t>http://www.metro.net/710-hub</a:t>
            </a:r>
            <a:endParaRPr lang="en-US" sz="1800">
              <a:solidFill>
                <a:srgbClr val="000000"/>
              </a:solidFill>
              <a:latin typeface="Calibri" panose="020F0502020204030204"/>
              <a:ea typeface="Calibri"/>
              <a:cs typeface="Calibri"/>
            </a:endParaRPr>
          </a:p>
          <a:p>
            <a:pPr algn="ctr"/>
            <a:endParaRPr lang="en-US"/>
          </a:p>
        </p:txBody>
      </p:sp>
    </p:spTree>
    <p:extLst>
      <p:ext uri="{BB962C8B-B14F-4D97-AF65-F5344CB8AC3E}">
        <p14:creationId xmlns:p14="http://schemas.microsoft.com/office/powerpoint/2010/main" val="1009977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75</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49638" y="1001498"/>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849638" y="3674588"/>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849638" y="4275619"/>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849638" y="4824154"/>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849638" y="5388574"/>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849638" y="5937154"/>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406166" y="996932"/>
            <a:ext cx="6714378" cy="2308324"/>
          </a:xfrm>
          <a:prstGeom prst="rect">
            <a:avLst/>
          </a:prstGeom>
          <a:noFill/>
        </p:spPr>
        <p:txBody>
          <a:bodyPr wrap="square" lIns="91440" tIns="45720" rIns="91440" bIns="45720" rtlCol="0" anchor="t">
            <a:spAutoFit/>
          </a:bodyPr>
          <a:lstStyle/>
          <a:p>
            <a:pPr marL="0" marR="0">
              <a:spcBef>
                <a:spcPts val="0"/>
              </a:spcBef>
              <a:spcAft>
                <a:spcPts val="0"/>
              </a:spcAft>
            </a:pPr>
            <a:r>
              <a:rPr lang="en-US" sz="2400"/>
              <a:t>Michael Cano, </a:t>
            </a:r>
            <a:r>
              <a:rPr lang="en-US" sz="2400" i="1"/>
              <a:t>Executive Officer (Interim) </a:t>
            </a:r>
            <a:br>
              <a:rPr lang="en-US" sz="2400" i="1"/>
            </a:br>
            <a:r>
              <a:rPr lang="en-US" sz="2400"/>
              <a:t>LA Metro </a:t>
            </a:r>
          </a:p>
          <a:p>
            <a:pPr marL="0" marR="0">
              <a:spcBef>
                <a:spcPts val="0"/>
              </a:spcBef>
              <a:spcAft>
                <a:spcPts val="0"/>
              </a:spcAft>
            </a:pPr>
            <a:r>
              <a:rPr lang="en-US" sz="2400"/>
              <a:t>Federal/State Policy &amp; Programming</a:t>
            </a:r>
          </a:p>
          <a:p>
            <a:r>
              <a:rPr lang="en-US" sz="2400"/>
              <a:t>Countywide Planning &amp; Development </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3406166" y="3722553"/>
            <a:ext cx="7113872" cy="2759730"/>
          </a:xfrm>
          <a:prstGeom prst="rect">
            <a:avLst/>
          </a:prstGeom>
          <a:noFill/>
        </p:spPr>
        <p:txBody>
          <a:bodyPr wrap="square" rtlCol="0">
            <a:spAutoFit/>
          </a:bodyPr>
          <a:lstStyle/>
          <a:p>
            <a:pPr>
              <a:spcBef>
                <a:spcPts val="1600"/>
              </a:spcBef>
            </a:pPr>
            <a:r>
              <a:rPr lang="en-US" sz="2400"/>
              <a:t>213.418.3010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of the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I-710 South Corridor Zero-Emission Truck (ZET)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0" name="TextBox 9">
            <a:extLst>
              <a:ext uri="{FF2B5EF4-FFF2-40B4-BE49-F238E27FC236}">
                <a16:creationId xmlns:a16="http://schemas.microsoft.com/office/drawing/2014/main" id="{DDA313DF-B0FC-3C90-759D-5BBFED378FD8}"/>
              </a:ext>
            </a:extLst>
          </p:cNvPr>
          <p:cNvSpPr txBox="1"/>
          <p:nvPr/>
        </p:nvSpPr>
        <p:spPr>
          <a:xfrm>
            <a:off x="337704" y="1068198"/>
            <a:ext cx="11270821" cy="3277820"/>
          </a:xfrm>
          <a:prstGeom prst="rect">
            <a:avLst/>
          </a:prstGeom>
          <a:noFill/>
        </p:spPr>
        <p:txBody>
          <a:bodyPr wrap="square">
            <a:spAutoFit/>
          </a:bodyPr>
          <a:lstStyle/>
          <a:p>
            <a:pPr marL="461963" indent="-287338">
              <a:lnSpc>
                <a:spcPct val="100000"/>
              </a:lnSpc>
              <a:spcBef>
                <a:spcPts val="0"/>
              </a:spcBef>
              <a:buFont typeface="Wingdings" panose="05000000000000000000" pitchFamily="2" charset="2"/>
              <a:buChar char="ü"/>
              <a:tabLst>
                <a:tab pos="457200" algn="l"/>
              </a:tabLst>
            </a:pPr>
            <a:r>
              <a:rPr lang="en-US" sz="1800">
                <a:latin typeface="Calibri"/>
                <a:cs typeface="Calibri"/>
              </a:rPr>
              <a:t>Receive presentations and engage in discussion on the following topics:</a:t>
            </a:r>
          </a:p>
          <a:p>
            <a:pPr marL="739775" marR="0" lvl="0" indent="-277813">
              <a:lnSpc>
                <a:spcPct val="150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Applying Best Practices of Getting to ZERO to the 710 South Corridor Infrastructure </a:t>
            </a:r>
          </a:p>
          <a:p>
            <a:pPr marL="739775" marR="0" lvl="0" indent="-277813">
              <a:lnSpc>
                <a:spcPct val="150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Regional EV Charging Study to Accelerate Electrification </a:t>
            </a:r>
          </a:p>
          <a:p>
            <a:pPr marL="739775" marR="0" lvl="0" indent="-277813">
              <a:lnSpc>
                <a:spcPct val="150000"/>
              </a:lnSpc>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Arial" panose="020B0604020202020204" pitchFamily="34" charset="0"/>
              </a:rPr>
              <a:t>I</a:t>
            </a:r>
            <a:r>
              <a:rPr lang="en-US" sz="1800">
                <a:effectLst/>
                <a:latin typeface="Calibri" panose="020F0502020204030204" pitchFamily="34" charset="0"/>
                <a:ea typeface="Calibri" panose="020F0502020204030204" pitchFamily="34" charset="0"/>
                <a:cs typeface="Arial" panose="020B0604020202020204" pitchFamily="34" charset="0"/>
              </a:rPr>
              <a:t>s the Electric Grid Ready? </a:t>
            </a:r>
          </a:p>
          <a:p>
            <a:pPr marL="739775" marR="0" lvl="0" indent="-277813">
              <a:lnSpc>
                <a:spcPct val="150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2019 Electric Vehicle Charging Guidebook for Medium-Duty and Heavy-Duty Commercial Fleets</a:t>
            </a:r>
          </a:p>
          <a:p>
            <a:pPr marL="739775" marR="0" lvl="0" indent="-277813">
              <a:lnSpc>
                <a:spcPct val="150000"/>
              </a:lnSpc>
              <a:spcBef>
                <a:spcPts val="0"/>
              </a:spcBef>
              <a:spcAft>
                <a:spcPts val="0"/>
              </a:spcAft>
              <a:buFont typeface="Symbol" panose="05050102010706020507" pitchFamily="18" charset="2"/>
              <a:buChar char=""/>
            </a:pPr>
            <a:r>
              <a:rPr lang="en-US">
                <a:latin typeface="Calibri" panose="020F0502020204030204" pitchFamily="34" charset="0"/>
                <a:ea typeface="Calibri" panose="020F0502020204030204" pitchFamily="34" charset="0"/>
                <a:cs typeface="Arial" panose="020B0604020202020204" pitchFamily="34" charset="0"/>
              </a:rPr>
              <a:t>EV Charging Infrastructure for Southern California Warehouses</a:t>
            </a:r>
            <a:r>
              <a:rPr lang="en-US" sz="1800">
                <a:effectLst/>
                <a:latin typeface="Calibri" panose="020F0502020204030204" pitchFamily="34" charset="0"/>
                <a:ea typeface="Calibri" panose="020F0502020204030204" pitchFamily="34" charset="0"/>
                <a:cs typeface="Arial" panose="020B0604020202020204" pitchFamily="34" charset="0"/>
              </a:rPr>
              <a:t>  </a:t>
            </a:r>
          </a:p>
          <a:p>
            <a:pPr marL="461963" indent="-287338">
              <a:lnSpc>
                <a:spcPct val="100000"/>
              </a:lnSpc>
              <a:spcBef>
                <a:spcPts val="0"/>
              </a:spcBef>
              <a:buFont typeface="Wingdings" panose="05000000000000000000" pitchFamily="2" charset="2"/>
              <a:buChar char="ü"/>
              <a:tabLst>
                <a:tab pos="457200" algn="l"/>
              </a:tabLst>
            </a:pPr>
            <a:endParaRPr lang="en-US" sz="1800">
              <a:latin typeface="Calibri"/>
              <a:cs typeface="Calibri"/>
            </a:endParaRPr>
          </a:p>
          <a:p>
            <a:pPr marL="461963" indent="-287338">
              <a:lnSpc>
                <a:spcPct val="100000"/>
              </a:lnSpc>
              <a:spcBef>
                <a:spcPts val="0"/>
              </a:spcBef>
              <a:buFont typeface="Wingdings" panose="05000000000000000000" pitchFamily="2" charset="2"/>
              <a:buChar char="ü"/>
              <a:tabLst>
                <a:tab pos="457200" algn="l"/>
              </a:tabLst>
            </a:pPr>
            <a:endParaRPr lang="en-US" sz="1800">
              <a:latin typeface="Calibri"/>
              <a:cs typeface="Calibri"/>
            </a:endParaRPr>
          </a:p>
          <a:p>
            <a:pPr marL="461963" indent="-287338">
              <a:lnSpc>
                <a:spcPct val="100000"/>
              </a:lnSpc>
              <a:spcBef>
                <a:spcPts val="0"/>
              </a:spcBef>
              <a:buFont typeface="Wingdings" panose="05000000000000000000" pitchFamily="2" charset="2"/>
              <a:buChar char="ü"/>
              <a:tabLst>
                <a:tab pos="457200" algn="l"/>
              </a:tabLst>
            </a:pPr>
            <a:r>
              <a:rPr lang="en-US">
                <a:latin typeface="Calibri" panose="020F0502020204030204" pitchFamily="34" charset="0"/>
                <a:ea typeface="Calibri" panose="020F0502020204030204" pitchFamily="34" charset="0"/>
                <a:cs typeface="Arial" panose="020B0604020202020204" pitchFamily="34" charset="0"/>
              </a:rPr>
              <a:t>E</a:t>
            </a:r>
            <a:r>
              <a:rPr lang="en-US" sz="1800">
                <a:effectLst/>
                <a:latin typeface="Calibri" panose="020F0502020204030204" pitchFamily="34" charset="0"/>
                <a:ea typeface="Calibri" panose="020F0502020204030204" pitchFamily="34" charset="0"/>
                <a:cs typeface="Arial" panose="020B0604020202020204" pitchFamily="34" charset="0"/>
              </a:rPr>
              <a:t>ngage in a discussion on the next steps in developing the ZET Program.</a:t>
            </a:r>
            <a:endParaRPr lang="en-US" sz="1800">
              <a:cs typeface="Calibri"/>
            </a:endParaRPr>
          </a:p>
        </p:txBody>
      </p:sp>
    </p:spTree>
    <p:extLst>
      <p:ext uri="{BB962C8B-B14F-4D97-AF65-F5344CB8AC3E}">
        <p14:creationId xmlns:p14="http://schemas.microsoft.com/office/powerpoint/2010/main" val="4267510013"/>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8898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ALSTART">
      <a:dk1>
        <a:sysClr val="windowText" lastClr="000000"/>
      </a:dk1>
      <a:lt1>
        <a:sysClr val="window" lastClr="FFFFFF"/>
      </a:lt1>
      <a:dk2>
        <a:srgbClr val="939B96"/>
      </a:dk2>
      <a:lt2>
        <a:srgbClr val="FFD128"/>
      </a:lt2>
      <a:accent1>
        <a:srgbClr val="FD9317"/>
      </a:accent1>
      <a:accent2>
        <a:srgbClr val="6CB31C"/>
      </a:accent2>
      <a:accent3>
        <a:srgbClr val="063D7C"/>
      </a:accent3>
      <a:accent4>
        <a:srgbClr val="4475B5"/>
      </a:accent4>
      <a:accent5>
        <a:srgbClr val="83ABDF"/>
      </a:accent5>
      <a:accent6>
        <a:srgbClr val="009DD9"/>
      </a:accent6>
      <a:hlink>
        <a:srgbClr val="86DE20"/>
      </a:hlink>
      <a:folHlink>
        <a:srgbClr val="2400C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6.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7.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78F1EC-29AE-4827-83D8-A992184D9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76</Slides>
  <Notes>48</Notes>
  <HiddenSlides>0</HiddenSlides>
  <ScaleCrop>false</ScaleCrop>
  <HeadingPairs>
    <vt:vector size="4" baseType="variant">
      <vt:variant>
        <vt:lpstr>Theme</vt:lpstr>
      </vt:variant>
      <vt:variant>
        <vt:i4>7</vt:i4>
      </vt:variant>
      <vt:variant>
        <vt:lpstr>Slide Titles</vt:lpstr>
      </vt:variant>
      <vt:variant>
        <vt:i4>76</vt:i4>
      </vt:variant>
    </vt:vector>
  </HeadingPairs>
  <TitlesOfParts>
    <vt:vector size="83" baseType="lpstr">
      <vt:lpstr>Office Theme</vt:lpstr>
      <vt:lpstr>1_Office Theme</vt:lpstr>
      <vt:lpstr>2_Office Theme</vt:lpstr>
      <vt:lpstr>3_Office Theme</vt:lpstr>
      <vt:lpstr>COVERS</vt:lpstr>
      <vt:lpstr>CONTENT</vt:lpstr>
      <vt:lpstr>Mærsk</vt:lpstr>
      <vt:lpstr>PowerPoint Presentation</vt:lpstr>
      <vt:lpstr>PowerPoint Presentation</vt:lpstr>
      <vt:lpstr>Interpretation/ Interpretación</vt:lpstr>
      <vt:lpstr>Task Force Member, CLC Member, and  Participant Identification</vt:lpstr>
      <vt:lpstr>Turn on Camera / Prende la cámara</vt:lpstr>
      <vt:lpstr>Zoom Protocols</vt:lpstr>
      <vt:lpstr>PowerPoint Presentation</vt:lpstr>
      <vt:lpstr>PowerPoint Presentation</vt:lpstr>
      <vt:lpstr>Meeting Objectives</vt:lpstr>
      <vt:lpstr>Detailed Agenda</vt:lpstr>
      <vt:lpstr>PowerPoint Presentation</vt:lpstr>
      <vt:lpstr>Metro Board Update </vt:lpstr>
      <vt:lpstr>ZET Program Recap – Metro Board Direction </vt:lpstr>
      <vt:lpstr>PowerPoint Presentation</vt:lpstr>
      <vt:lpstr>ZET Program Principles – Introduction and Overview </vt:lpstr>
      <vt:lpstr>ZET Program Principles – Introduction and Overview </vt:lpstr>
      <vt:lpstr>ZET Proposed Principles </vt:lpstr>
      <vt:lpstr>PowerPoint Presentation</vt:lpstr>
      <vt:lpstr>Speaker</vt:lpstr>
      <vt:lpstr>PowerPoint Presentation</vt:lpstr>
      <vt:lpstr>Agenda</vt:lpstr>
      <vt:lpstr>PowerPoint Presentation</vt:lpstr>
      <vt:lpstr>38 products available now 500+ attendees</vt:lpstr>
      <vt:lpstr>Zero-emission vehicles are coming in waves, taking foothold in beachhead applications where technology is ready first</vt:lpstr>
      <vt:lpstr>PowerPoint Presentation</vt:lpstr>
      <vt:lpstr>Global MOU goes beyond (non-binding) targets, and establishes a forum supporting countries to develop action plans to meet the targets, and monitoring progress through robust, consistent, and transparent data reporting</vt:lpstr>
      <vt:lpstr>Context for Infrastructure – Guidance to Policy Makers</vt:lpstr>
      <vt:lpstr>Core Guidance to Global Policy Makers</vt:lpstr>
      <vt:lpstr>Infrastructure Guidance – Key Actions for Government</vt:lpstr>
      <vt:lpstr>PowerPoint Presentation</vt:lpstr>
      <vt:lpstr>Regional Approaches Support Better Local Decisions</vt:lpstr>
      <vt:lpstr>PowerPoint Presentation</vt:lpstr>
      <vt:lpstr>PowerPoint Presentation</vt:lpstr>
      <vt:lpstr>PowerPoint Presentation</vt:lpstr>
      <vt:lpstr>The Road Ahead </vt:lpstr>
      <vt:lpstr>Thank you!</vt:lpstr>
      <vt:lpstr>PowerPoint Presentation</vt:lpstr>
      <vt:lpstr>Speaker</vt:lpstr>
      <vt:lpstr>Supporting Infrastructure for Medium and Heavy Duty Zero Emission Trucks  </vt:lpstr>
      <vt:lpstr>PowerPoint Presentation</vt:lpstr>
      <vt:lpstr>Clean Technology Vision </vt:lpstr>
      <vt:lpstr>Supporting Infrastructure for Medium and Heavy Duty Zero Emission Trucks </vt:lpstr>
      <vt:lpstr>Supporting Infrastructure for Medium and Heavy Duty Zero Emission Trucks </vt:lpstr>
      <vt:lpstr>Supporting Infrastructure for Medium and Heavy Duty Zero Emission Trucks – Expected Outreach </vt:lpstr>
      <vt:lpstr>Supporting Infrastructure for Medium and Heavy Duty Zero Emission Trucks </vt:lpstr>
      <vt:lpstr>Collaboration with Metro and Regional Stakeholders </vt:lpstr>
      <vt:lpstr>Timeline and Next Steps </vt:lpstr>
      <vt:lpstr>PowerPoint Presentation</vt:lpstr>
      <vt:lpstr>PowerPoint Presentation</vt:lpstr>
      <vt:lpstr>Moderator and Panelists</vt:lpstr>
      <vt:lpstr>PowerPoint Presentation</vt:lpstr>
      <vt:lpstr>Speaker</vt:lpstr>
      <vt:lpstr>MD/HD Fleet Charging Guidebook  Overview</vt:lpstr>
      <vt:lpstr>GNA Introduction &amp; History</vt:lpstr>
      <vt:lpstr>Over the past 29+ years</vt:lpstr>
      <vt:lpstr>Some Electrification Challenges Facing Fleets</vt:lpstr>
      <vt:lpstr>EV Charging Guidebook</vt:lpstr>
      <vt:lpstr>EV Charging Guidebook</vt:lpstr>
      <vt:lpstr>EV Charging Guidebook</vt:lpstr>
      <vt:lpstr>EV Charging Guidebook</vt:lpstr>
      <vt:lpstr>EV Charging Guidebook</vt:lpstr>
      <vt:lpstr>EV Charging Guidebook</vt:lpstr>
      <vt:lpstr>Summary</vt:lpstr>
      <vt:lpstr>Patrick Couch Sr. Vice President, Technical Services  (310) 279-9150</vt:lpstr>
      <vt:lpstr>PowerPoint Presentation</vt:lpstr>
      <vt:lpstr>Speaker</vt:lpstr>
      <vt:lpstr>Maersk Transportation Decarbonization</vt:lpstr>
      <vt:lpstr>PowerPoint Presentation</vt:lpstr>
      <vt:lpstr>Challenges &amp; Complications    Solutions</vt:lpstr>
      <vt:lpstr>PowerPoint Presentation</vt:lpstr>
      <vt:lpstr>710 Task Force Information Hub</vt:lpstr>
      <vt:lpstr>PowerPoint Presentation</vt:lpstr>
      <vt:lpstr>Interactive Mapping Tool and Survey</vt:lpstr>
      <vt:lpstr>Key Dates</vt:lpstr>
      <vt:lpstr>Can’t attend the meeting? Reach out to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2022-09-20T01:48:52Z</cp:lastPrinted>
  <dcterms:created xsi:type="dcterms:W3CDTF">2018-02-03T00:33:10Z</dcterms:created>
  <dcterms:modified xsi:type="dcterms:W3CDTF">2024-08-22T22:11:35Z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