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1240_2970AD07.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667" r:id="rId4"/>
    <p:sldMasterId id="2147483717" r:id="rId5"/>
  </p:sldMasterIdLst>
  <p:notesMasterIdLst>
    <p:notesMasterId r:id="rId53"/>
  </p:notesMasterIdLst>
  <p:handoutMasterIdLst>
    <p:handoutMasterId r:id="rId54"/>
  </p:handoutMasterIdLst>
  <p:sldIdLst>
    <p:sldId id="1941" r:id="rId6"/>
    <p:sldId id="284" r:id="rId7"/>
    <p:sldId id="268" r:id="rId8"/>
    <p:sldId id="1921" r:id="rId9"/>
    <p:sldId id="2172" r:id="rId10"/>
    <p:sldId id="4550" r:id="rId11"/>
    <p:sldId id="287" r:id="rId12"/>
    <p:sldId id="290" r:id="rId13"/>
    <p:sldId id="4807" r:id="rId14"/>
    <p:sldId id="1942" r:id="rId15"/>
    <p:sldId id="1994" r:id="rId16"/>
    <p:sldId id="4781" r:id="rId17"/>
    <p:sldId id="4780" r:id="rId18"/>
    <p:sldId id="4782" r:id="rId19"/>
    <p:sldId id="4666" r:id="rId20"/>
    <p:sldId id="4802" r:id="rId21"/>
    <p:sldId id="4801" r:id="rId22"/>
    <p:sldId id="376" r:id="rId23"/>
    <p:sldId id="260" r:id="rId24"/>
    <p:sldId id="261" r:id="rId25"/>
    <p:sldId id="262" r:id="rId26"/>
    <p:sldId id="263" r:id="rId27"/>
    <p:sldId id="4805" r:id="rId28"/>
    <p:sldId id="4656" r:id="rId29"/>
    <p:sldId id="4804" r:id="rId30"/>
    <p:sldId id="4800" r:id="rId31"/>
    <p:sldId id="4573" r:id="rId32"/>
    <p:sldId id="4681" r:id="rId33"/>
    <p:sldId id="1934" r:id="rId34"/>
    <p:sldId id="4687" r:id="rId35"/>
    <p:sldId id="4803" r:id="rId36"/>
    <p:sldId id="4776" r:id="rId37"/>
    <p:sldId id="4777" r:id="rId38"/>
    <p:sldId id="4795" r:id="rId39"/>
    <p:sldId id="4783" r:id="rId40"/>
    <p:sldId id="4759" r:id="rId41"/>
    <p:sldId id="295" r:id="rId42"/>
    <p:sldId id="4672" r:id="rId43"/>
    <p:sldId id="4785" r:id="rId44"/>
    <p:sldId id="4689" r:id="rId45"/>
    <p:sldId id="4788" r:id="rId46"/>
    <p:sldId id="4786" r:id="rId47"/>
    <p:sldId id="4787" r:id="rId48"/>
    <p:sldId id="4790" r:id="rId49"/>
    <p:sldId id="4794" r:id="rId50"/>
    <p:sldId id="4796" r:id="rId51"/>
    <p:sldId id="4693" r:id="rId52"/>
  </p:sldIdLst>
  <p:sldSz cx="12192000" cy="6858000"/>
  <p:notesSz cx="9601200" cy="731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DDF708-E7AC-F307-BC18-13A4598DCEDD}" name="Guest User" initials="GU" userId="S::urn:spo:anon#ab7914732529f119405dc6d9376be59db949eef5a75e5ab2202e83d6f942813f::" providerId="AD"/>
  <p188:author id="{11F4C212-DCB3-9490-523D-ADFCF42AA13A}" name="Guest User" initials="GU" userId="S::urn:spo:anon#ed0a1d2a16333baf2ffb34559b79f25962ecd12bf227b68ef4d26ebaf8890aad::" providerId="AD"/>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B4455046-D921-01DE-5480-05BBAD8EB5D4}" name="Chaves, Ernesto" initials="CE" userId="S::chavese_metro.net#ext#@arellanoassociates.onmicrosoft.com::7e1f1920-db5e-4a6b-b112-159281e9b63e" providerId="AD"/>
  <p188:author id="{A7DF945C-576D-EEDA-1E68-1FA53647FA8F}" name="Cano, Michael" initials="CM" userId="S::canom@metro.net::fe788425-7672-40d1-bd9f-d44d0ffb5123" providerId="AD"/>
  <p188:author id="{4DBF4B62-85B8-A788-BEB8-5E8E868C30C0}" name="Chaves, Ernesto" initials="CE" userId="S::chavese@metro.net::cb22a1c1-b2c6-4602-928a-180009272d68" providerId="AD"/>
  <p188:author id="{C8B52B71-344F-7114-59A2-DEF206F68B6F}" name="Melissa Holguin" initials="MH" userId="S::MHolguin@arellanoassociates.com::a6f835ee-eb97-4581-ba23-e107488a9130" providerId="AD"/>
  <p188:author id="{0F47EE71-15E6-CD0B-8726-B91FF2AAD6DB}" name="Cano, Michael" initials="CM" userId="S::canom_metro.net#ext#@arellanoassociates.onmicrosoft.com::de7a47bb-dc3c-4eb5-98ae-16ddd52cf860" providerId="AD"/>
  <p188:author id="{4D20F882-1686-7ED4-076D-3D5C8887546C}" name="Nora Casillas" initials="NC" userId="S::NCasillas@arellanoassociates.com::a83899ef-7025-4513-9811-ae46073b6dad" providerId="AD"/>
  <p188:author id="{8173988E-03AF-1074-4328-E706B1F26813}" name="Susan DeSantis" initials="SD" userId="S::sdesantis@arellanoassociates.com::982bbb9f-e90a-4e3e-9f32-ee6a07729abd" providerId="AD"/>
  <p188:author id="{C11445A8-87BC-0825-92DA-64CA58F427EE}" name="Guest User" initials="GU" userId="S::urn:spo:anon#4356d2840875555dfcda18e8baaa8ae57efac350e251c0b12f00d54565e01d71::" providerId="AD"/>
  <p188:author id="{EC0C6ABB-467A-187D-F8FD-E33890B5AAFC}" name="Cylear Dodds, KeAndra" initials="CDK" userId="S::cyleardoddsk@metro.net::5a8580ec-f87e-48cb-bc47-181eb1443f2a" providerId="AD"/>
  <p188:author id="{7748FCE8-E4C5-BCC1-1714-151A886CA52E}" name="Guest User" initials="GU" userId="S::urn:spo:anon#8c0b61e7de0bff38bf2b39550d87fa0ed2885051c0d50dcb1809a7a78110b4e4::" providerId="AD"/>
  <p188:author id="{529887F1-50D7-DA1F-5727-19D3418C2C48}" name="Guest User" initials="GU" userId="S::urn:spo:anon#45cc9597a9e142b64e973e1654084080767fc3d2a61bf4e72df55b2e581bf268::" providerId="AD"/>
  <p188:author id="{8849BFFF-5B65-C32E-631F-44747359D562}" name="Melissa Holguin" initials="MH" userId="S::mholguin@arellanoassociates.com::a6f835ee-eb97-4581-ba23-e107488a91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BD"/>
    <a:srgbClr val="609BAC"/>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26146E-1C82-41D6-A44E-86FBAB601A9C}" v="1929" dt="2022-06-20T20:52:33.8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556" autoAdjust="0"/>
    <p:restoredTop sz="96331" autoAdjust="0"/>
  </p:normalViewPr>
  <p:slideViewPr>
    <p:cSldViewPr snapToGrid="0">
      <p:cViewPr>
        <p:scale>
          <a:sx n="100" d="100"/>
          <a:sy n="100" d="100"/>
        </p:scale>
        <p:origin x="1434" y="29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8/10/relationships/authors" Target="authors.xml"/></Relationships>
</file>

<file path=ppt/comments/modernComment_1240_2970AD07.xml><?xml version="1.0" encoding="utf-8"?>
<p188:cmLst xmlns:a="http://schemas.openxmlformats.org/drawingml/2006/main" xmlns:r="http://schemas.openxmlformats.org/officeDocument/2006/relationships" xmlns:p188="http://schemas.microsoft.com/office/powerpoint/2018/8/main">
  <p188:cm id="{02A444D9-C9D6-42C3-A785-3E763183406A}" authorId="{4D20F882-1686-7ED4-076D-3D5C8887546C}" created="2022-06-14T17:10:36.685">
    <ac:txMkLst xmlns:ac="http://schemas.microsoft.com/office/drawing/2013/main/command">
      <pc:docMk xmlns:pc="http://schemas.microsoft.com/office/powerpoint/2013/main/command"/>
      <pc:sldMk xmlns:pc="http://schemas.microsoft.com/office/powerpoint/2013/main/command" cId="695250183" sldId="4672"/>
      <ac:spMk id="6" creationId="{3651FE74-3DAA-EF75-1007-A38653F88009}"/>
      <ac:txMk cp="667" len="63">
        <ac:context len="1184" hash="21431100"/>
      </ac:txMk>
    </ac:txMkLst>
    <p188:pos x="4220078" y="2951704"/>
    <p188:txBody>
      <a:bodyPr/>
      <a:lstStyle/>
      <a:p>
        <a:r>
          <a:rPr lang="en-US"/>
          <a:t>Port of LA</a:t>
        </a:r>
      </a:p>
    </p188:txBody>
  </p188:cm>
  <p188:cm id="{ECE87802-EC87-4179-9FA6-11E0D688A076}" authorId="{4D20F882-1686-7ED4-076D-3D5C8887546C}" created="2022-06-14T18:23:37.672">
    <ac:txMkLst xmlns:ac="http://schemas.microsoft.com/office/drawing/2013/main/command">
      <pc:docMk xmlns:pc="http://schemas.microsoft.com/office/powerpoint/2013/main/command"/>
      <pc:sldMk xmlns:pc="http://schemas.microsoft.com/office/powerpoint/2013/main/command" cId="695250183" sldId="4672"/>
      <ac:spMk id="6" creationId="{3651FE74-3DAA-EF75-1007-A38653F88009}"/>
      <ac:txMk cp="731" len="449">
        <ac:context len="1184" hash="21431100"/>
      </ac:txMk>
    </ac:txMkLst>
    <p188:pos x="5639259" y="3206922"/>
    <p188:replyLst>
      <p188:reply id="{880DF2FC-B00A-4057-B76F-C0AE9D76CBB8}" authorId="{4D20F882-1686-7ED4-076D-3D5C8887546C}" created="2022-06-14T18:24:07.891">
        <p188:txBody>
          <a:bodyPr/>
          <a:lstStyle/>
          <a:p>
            <a:r>
              <a:rPr lang="en-US"/>
              <a:t>Gloria, Paul, James-Caltrans</a:t>
            </a:r>
          </a:p>
        </p188:txBody>
      </p188:reply>
      <p188:reply id="{E9C6F652-5719-4B67-91E8-123F8587B031}" authorId="{4D20F882-1686-7ED4-076D-3D5C8887546C}" created="2022-06-14T18:25:02.414">
        <p188:txBody>
          <a:bodyPr/>
          <a:lstStyle/>
          <a:p>
            <a:r>
              <a:rPr lang="en-US"/>
              <a:t>AQMD-Dr. Katzenstein, Dr. Rees</a:t>
            </a:r>
          </a:p>
        </p188:txBody>
      </p188:reply>
      <p188:reply id="{67D23540-01D0-4288-804A-F1E0DCD72EE0}" authorId="{4D20F882-1686-7ED4-076D-3D5C8887546C}" created="2022-06-14T18:26:17.500">
        <p188:txBody>
          <a:bodyPr/>
          <a:lstStyle/>
          <a:p>
            <a:r>
              <a:rPr lang="en-US"/>
              <a:t>ZET Ports Program-Morgan Caswell POLB, Tim DeMoss POLA, Amber Coluso POLA (CT PM)</a:t>
            </a:r>
          </a:p>
        </p188:txBody>
      </p188:reply>
      <p188:reply id="{FDBB6DD5-59EF-4266-BDA8-7307DEEC58E4}" authorId="{4D20F882-1686-7ED4-076D-3D5C8887546C}" created="2022-06-14T18:27:45.972">
        <p188:txBody>
          <a:bodyPr/>
          <a:lstStyle/>
          <a:p>
            <a:r>
              <a:rPr lang="en-US"/>
              <a:t>CARB/CEC - Sydney Bergis CARB, CEC- Mark Wenzel</a:t>
            </a:r>
          </a:p>
        </p188:txBody>
      </p188:reply>
      <p188:reply id="{7941464B-E470-4392-8852-5F3E5B949796}" authorId="{4D20F882-1686-7ED4-076D-3D5C8887546C}" created="2022-06-14T18:28:26.890">
        <p188:txBody>
          <a:bodyPr/>
          <a:lstStyle/>
          <a:p>
            <a:r>
              <a:rPr lang="en-US"/>
              <a:t>CTC-Joe Lyou</a:t>
            </a:r>
          </a:p>
        </p188:txBody>
      </p188:reply>
      <p188:reply id="{6C20D87D-7362-4137-8E7E-0DD1C1619B49}" authorId="{4D20F882-1686-7ED4-076D-3D5C8887546C}" created="2022-06-14T18:28:44.060">
        <p188:txBody>
          <a:bodyPr/>
          <a:lstStyle/>
          <a:p>
            <a:r>
              <a:rPr lang="en-US"/>
              <a:t>CTC-Hannah (SB 671, TCEP)</a:t>
            </a:r>
          </a:p>
        </p188:txBody>
      </p188:reply>
      <p188:reply id="{C5911BD7-C576-4F06-8EDB-48D4269DB879}" authorId="{4D20F882-1686-7ED4-076D-3D5C8887546C}" created="2022-06-14T18:29:27.132">
        <p188:txBody>
          <a:bodyPr/>
          <a:lstStyle/>
          <a:p>
            <a:r>
              <a:rPr lang="en-US"/>
              <a:t>LADWP-George Payba</a:t>
            </a:r>
          </a:p>
        </p188:txBody>
      </p188:reply>
    </p188:replyLst>
    <p188:txBody>
      <a:bodyPr/>
      <a:lstStyle/>
      <a:p>
        <a:r>
          <a:rPr lang="en-US"/>
          <a:t>CEC, Caltrans, CARB, MSRC</a:t>
        </a:r>
      </a:p>
    </p188:txBody>
  </p188:cm>
  <p188:cm id="{174D3970-3D7B-4DE4-A13E-3A535B932445}" authorId="{4D20F882-1686-7ED4-076D-3D5C8887546C}" created="2022-06-14T18:32:38.150">
    <ac:txMkLst xmlns:ac="http://schemas.microsoft.com/office/drawing/2013/main/command">
      <pc:docMk xmlns:pc="http://schemas.microsoft.com/office/powerpoint/2013/main/command"/>
      <pc:sldMk xmlns:pc="http://schemas.microsoft.com/office/powerpoint/2013/main/command" cId="695250183" sldId="4672"/>
      <ac:spMk id="6" creationId="{3651FE74-3DAA-EF75-1007-A38653F88009}"/>
      <ac:txMk cp="959" len="70">
        <ac:context len="1184" hash="21431100"/>
      </ac:txMk>
    </ac:txMkLst>
    <p188:pos x="4960989" y="4223177"/>
    <p188:txBody>
      <a:bodyPr/>
      <a:lstStyle/>
      <a:p>
        <a:r>
          <a:rPr lang="en-US"/>
          <a:t>Move to Group #5</a:t>
        </a:r>
      </a:p>
    </p188:txBody>
  </p188:cm>
  <p188:cm id="{FC0CC17F-9A28-4D0B-ACF9-B46BD7D821E5}" authorId="{4D20F882-1686-7ED4-076D-3D5C8887546C}" created="2022-06-14T18:32:54.185">
    <ac:txMkLst xmlns:ac="http://schemas.microsoft.com/office/drawing/2013/main/command">
      <pc:docMk xmlns:pc="http://schemas.microsoft.com/office/powerpoint/2013/main/command"/>
      <pc:sldMk xmlns:pc="http://schemas.microsoft.com/office/powerpoint/2013/main/command" cId="695250183" sldId="4672"/>
      <ac:spMk id="6" creationId="{3651FE74-3DAA-EF75-1007-A38653F88009}"/>
      <ac:txMk cp="731" len="82">
        <ac:context len="1184" hash="21431100"/>
      </ac:txMk>
    </ac:txMkLst>
    <p188:pos x="5639259" y="3206922"/>
    <p188:txBody>
      <a:bodyPr/>
      <a:lstStyle/>
      <a:p>
        <a:r>
          <a:rPr lang="en-US"/>
          <a:t>Move to group #5</a:t>
        </a:r>
      </a:p>
    </p188:txBody>
  </p188:cm>
  <p188:cm id="{8F63A5CF-3E7E-4727-8462-E5177F61CD0D}" authorId="{4D20F882-1686-7ED4-076D-3D5C8887546C}" created="2022-06-14T18:34:54.796">
    <ac:txMkLst xmlns:ac="http://schemas.microsoft.com/office/drawing/2013/main/command">
      <pc:docMk xmlns:pc="http://schemas.microsoft.com/office/powerpoint/2013/main/command"/>
      <pc:sldMk xmlns:pc="http://schemas.microsoft.com/office/powerpoint/2013/main/command" cId="695250183" sldId="4672"/>
      <ac:spMk id="6" creationId="{3651FE74-3DAA-EF75-1007-A38653F88009}"/>
      <ac:txMk cp="898" len="60">
        <ac:context len="1184" hash="21431100"/>
      </ac:txMk>
    </ac:txMkLst>
    <p188:pos x="5306358" y="3703849"/>
    <p188:txBody>
      <a:bodyPr/>
      <a:lstStyle/>
      <a:p>
        <a:r>
          <a:rPr lang="en-US"/>
          <a:t>Move to Breakout Room 1</a:t>
        </a:r>
      </a:p>
    </p188:txBody>
  </p188:cm>
  <p188:cm id="{EDABA640-EEC3-4756-B7F0-4DAFD666DAB6}" authorId="{4D20F882-1686-7ED4-076D-3D5C8887546C}" created="2022-06-14T18:37:04.127">
    <ac:txMkLst xmlns:ac="http://schemas.microsoft.com/office/drawing/2013/main/command">
      <pc:docMk xmlns:pc="http://schemas.microsoft.com/office/powerpoint/2013/main/command"/>
      <pc:sldMk xmlns:pc="http://schemas.microsoft.com/office/powerpoint/2013/main/command" cId="695250183" sldId="4672"/>
      <ac:spMk id="6" creationId="{3651FE74-3DAA-EF75-1007-A38653F88009}"/>
      <ac:txMk cp="1060" len="34">
        <ac:context len="1184" hash="21431100"/>
      </ac:txMk>
    </ac:txMkLst>
    <p188:pos x="2859249" y="4278615"/>
    <p188:txBody>
      <a:bodyPr/>
      <a:lstStyle/>
      <a:p>
        <a:r>
          <a:rPr lang="en-US"/>
          <a:t>Move to Group 1</a:t>
        </a:r>
      </a:p>
    </p188:txBody>
  </p188:cm>
  <p188:cm id="{05746E32-409A-4EE9-90EB-599CDE86764E}" authorId="{4D20F882-1686-7ED4-076D-3D5C8887546C}" created="2022-06-14T18:38:39.495">
    <ac:txMkLst xmlns:ac="http://schemas.microsoft.com/office/drawing/2013/main/command">
      <pc:docMk xmlns:pc="http://schemas.microsoft.com/office/powerpoint/2013/main/command"/>
      <pc:sldMk xmlns:pc="http://schemas.microsoft.com/office/powerpoint/2013/main/command" cId="695250183" sldId="4672"/>
      <ac:spMk id="6" creationId="{3651FE74-3DAA-EF75-1007-A38653F88009}"/>
      <ac:txMk cp="814" len="83">
        <ac:context len="1184" hash="21431100"/>
      </ac:txMk>
    </ac:txMkLst>
    <p188:pos x="5106061" y="3381632"/>
    <p188:txBody>
      <a:bodyPr/>
      <a:lstStyle/>
      <a:p>
        <a:r>
          <a:rPr lang="en-US"/>
          <a:t>Move to group #3</a:t>
        </a:r>
      </a:p>
    </p188:txBody>
  </p188:cm>
  <p188:cm id="{42C02837-2566-4FFA-B562-1210A9486586}" authorId="{4D20F882-1686-7ED4-076D-3D5C8887546C}" created="2022-06-14T18:38:52.059">
    <ac:txMkLst xmlns:ac="http://schemas.microsoft.com/office/drawing/2013/main/command">
      <pc:docMk xmlns:pc="http://schemas.microsoft.com/office/powerpoint/2013/main/command"/>
      <pc:sldMk xmlns:pc="http://schemas.microsoft.com/office/powerpoint/2013/main/command" cId="695250183" sldId="4672"/>
      <ac:spMk id="6" creationId="{3651FE74-3DAA-EF75-1007-A38653F88009}"/>
      <ac:txMk cp="814" len="83">
        <ac:context len="1184" hash="21431100"/>
      </ac:txMk>
    </ac:txMkLst>
    <p188:pos x="5106061" y="3381632"/>
    <p188:txBody>
      <a:bodyPr/>
      <a:lstStyle/>
      <a:p>
        <a:r>
          <a:rPr lang="en-US"/>
          <a:t>Move to Group 1</a:t>
        </a:r>
      </a:p>
    </p188:txBody>
  </p188:cm>
  <p188:cm id="{872AD245-E902-487F-ABA9-145524074260}" authorId="{4D20F882-1686-7ED4-076D-3D5C8887546C}" created="2022-06-14T18:39:15.127">
    <ac:txMkLst xmlns:ac="http://schemas.microsoft.com/office/drawing/2013/main/command">
      <pc:docMk xmlns:pc="http://schemas.microsoft.com/office/powerpoint/2013/main/command"/>
      <pc:sldMk xmlns:pc="http://schemas.microsoft.com/office/powerpoint/2013/main/command" cId="695250183" sldId="4672"/>
      <ac:spMk id="6" creationId="{3651FE74-3DAA-EF75-1007-A38653F88009}"/>
      <ac:txMk cp="175" len="68">
        <ac:context len="1184" hash="21431100"/>
      </ac:txMk>
    </ac:txMkLst>
    <p188:pos x="4653215" y="699392"/>
    <p188:txBody>
      <a:bodyPr/>
      <a:lstStyle/>
      <a:p>
        <a:r>
          <a:rPr lang="en-US"/>
          <a:t>Move to Group 5</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160520" cy="36703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5438458" y="2"/>
            <a:ext cx="4160520" cy="367030"/>
          </a:xfrm>
          <a:prstGeom prst="rect">
            <a:avLst/>
          </a:prstGeom>
        </p:spPr>
        <p:txBody>
          <a:bodyPr vert="horz" lIns="96653" tIns="48327" rIns="96653" bIns="48327" rtlCol="0"/>
          <a:lstStyle>
            <a:lvl1pPr algn="r">
              <a:defRPr sz="1200"/>
            </a:lvl1pPr>
          </a:lstStyle>
          <a:p>
            <a:fld id="{82E697CE-E989-604D-844A-A5097C60CECD}" type="datetimeFigureOut">
              <a:rPr lang="en-US" smtClean="0"/>
              <a:t>8/22/2024</a:t>
            </a:fld>
            <a:endParaRPr lang="en-US"/>
          </a:p>
        </p:txBody>
      </p:sp>
      <p:sp>
        <p:nvSpPr>
          <p:cNvPr id="4" name="Footer Placeholder 3"/>
          <p:cNvSpPr>
            <a:spLocks noGrp="1"/>
          </p:cNvSpPr>
          <p:nvPr>
            <p:ph type="ftr" sz="quarter" idx="2"/>
          </p:nvPr>
        </p:nvSpPr>
        <p:spPr>
          <a:xfrm>
            <a:off x="0" y="6948171"/>
            <a:ext cx="4160520" cy="367029"/>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5438458" y="6948171"/>
            <a:ext cx="4160520" cy="367029"/>
          </a:xfrm>
          <a:prstGeom prst="rect">
            <a:avLst/>
          </a:prstGeom>
        </p:spPr>
        <p:txBody>
          <a:bodyPr vert="horz" lIns="96653" tIns="48327" rIns="96653" bIns="48327"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160520" cy="36703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5438458" y="2"/>
            <a:ext cx="4160520" cy="367030"/>
          </a:xfrm>
          <a:prstGeom prst="rect">
            <a:avLst/>
          </a:prstGeom>
        </p:spPr>
        <p:txBody>
          <a:bodyPr vert="horz" lIns="96653" tIns="48327" rIns="96653" bIns="48327" rtlCol="0"/>
          <a:lstStyle>
            <a:lvl1pPr algn="r">
              <a:defRPr sz="1200"/>
            </a:lvl1pPr>
          </a:lstStyle>
          <a:p>
            <a:fld id="{D4E61A01-327F-FB49-8F83-5642A791E663}" type="datetimeFigureOut">
              <a:rPr lang="en-US" smtClean="0"/>
              <a:t>8/22/2024</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960120" y="3520439"/>
            <a:ext cx="7680960" cy="2880361"/>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7029"/>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5438458" y="6948171"/>
            <a:ext cx="4160520" cy="367029"/>
          </a:xfrm>
          <a:prstGeom prst="rect">
            <a:avLst/>
          </a:prstGeom>
        </p:spPr>
        <p:txBody>
          <a:bodyPr vert="horz" lIns="96653" tIns="48327" rIns="96653" bIns="48327"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57"/>
              </a:spcBef>
            </a:pPr>
            <a:r>
              <a:rPr lang="en-US">
                <a:cs typeface="Calibri"/>
              </a:rPr>
              <a:t>Erika</a:t>
            </a:r>
          </a:p>
          <a:p>
            <a:pPr>
              <a:lnSpc>
                <a:spcPct val="90000"/>
              </a:lnSpc>
              <a:spcBef>
                <a:spcPts val="1057"/>
              </a:spcBef>
            </a:pPr>
            <a:endParaRPr lang="en-US" b="1">
              <a:cs typeface="Calibri"/>
            </a:endParaRPr>
          </a:p>
          <a:p>
            <a:pPr marL="948507" indent="-233833">
              <a:lnSpc>
                <a:spcPct val="90000"/>
              </a:lnSpc>
              <a:spcBef>
                <a:spcPts val="1037"/>
              </a:spcBef>
              <a:buFont typeface="Arial,Sans-Serif"/>
              <a:buChar char="•"/>
            </a:pPr>
            <a:r>
              <a:rPr lang="en-US" b="1"/>
              <a:t>WG Framework </a:t>
            </a:r>
            <a:endParaRPr lang="en-US" b="0"/>
          </a:p>
          <a:p>
            <a:pPr marL="1422761" lvl="1" indent="-233833">
              <a:lnSpc>
                <a:spcPct val="90000"/>
              </a:lnSpc>
              <a:spcBef>
                <a:spcPts val="1037"/>
              </a:spcBef>
              <a:buFont typeface="Arial,Sans-Serif"/>
              <a:buChar char="•"/>
            </a:pPr>
            <a:r>
              <a:rPr lang="en-US" b="0"/>
              <a:t>focus on implementing ZE infrastructure along the corridor, employment of ZE </a:t>
            </a:r>
            <a:r>
              <a:rPr lang="en-US" b="0" err="1"/>
              <a:t>techn</a:t>
            </a:r>
            <a:r>
              <a:rPr lang="en-US" b="0"/>
              <a:t>, infra-niche metro can provide –regional public infrastructure-compliment domicile infrastructure)</a:t>
            </a:r>
          </a:p>
          <a:p>
            <a:pPr marL="1422761" lvl="1" indent="-233833">
              <a:lnSpc>
                <a:spcPct val="90000"/>
              </a:lnSpc>
              <a:spcBef>
                <a:spcPts val="1037"/>
              </a:spcBef>
              <a:buFont typeface="Arial,Sans-Serif"/>
              <a:buChar char="•"/>
            </a:pPr>
            <a:r>
              <a:rPr lang="en-US" b="0"/>
              <a:t>Heavy leveraging-truck subsidies</a:t>
            </a:r>
          </a:p>
          <a:p>
            <a:pPr marL="1422761" lvl="1" indent="-233833">
              <a:lnSpc>
                <a:spcPct val="90000"/>
              </a:lnSpc>
              <a:spcBef>
                <a:spcPts val="1037"/>
              </a:spcBef>
              <a:buFont typeface="Arial,Sans-Serif"/>
              <a:buChar char="•"/>
            </a:pPr>
            <a:r>
              <a:rPr lang="en-US" b="0"/>
              <a:t>Focus on small businesses, disadvantaged businesses-along the corridor</a:t>
            </a:r>
          </a:p>
          <a:p>
            <a:pPr marL="1422761" lvl="1" indent="-233833">
              <a:lnSpc>
                <a:spcPct val="90000"/>
              </a:lnSpc>
              <a:spcBef>
                <a:spcPts val="1037"/>
              </a:spcBef>
              <a:buFont typeface="Arial,Sans-Serif"/>
              <a:buChar char="•"/>
            </a:pPr>
            <a:r>
              <a:rPr lang="en-US" b="0"/>
              <a:t>Identify funding opportunities (seek to leverage these funds)</a:t>
            </a:r>
          </a:p>
          <a:p>
            <a:pPr marL="1422761" lvl="1" indent="-233833">
              <a:lnSpc>
                <a:spcPct val="90000"/>
              </a:lnSpc>
              <a:spcBef>
                <a:spcPts val="1037"/>
              </a:spcBef>
              <a:buFont typeface="Arial,Sans-Serif"/>
              <a:buChar char="•"/>
            </a:pPr>
            <a:r>
              <a:rPr lang="en-US" b="0"/>
              <a:t>Relationship w ports</a:t>
            </a:r>
          </a:p>
          <a:p>
            <a:pPr marL="1422761" lvl="1" indent="-233833">
              <a:lnSpc>
                <a:spcPct val="90000"/>
              </a:lnSpc>
              <a:spcBef>
                <a:spcPts val="1037"/>
              </a:spcBef>
              <a:buFont typeface="Arial,Sans-Serif"/>
              <a:buChar char="•"/>
            </a:pPr>
            <a:r>
              <a:rPr lang="en-US" b="0"/>
              <a:t>Community Engagement =what does it look like?  </a:t>
            </a:r>
            <a:r>
              <a:rPr lang="en-US" b="0" err="1"/>
              <a:t>Sitings</a:t>
            </a:r>
            <a:r>
              <a:rPr lang="en-US" b="0"/>
              <a:t>-more localized, w equity evaluation-impacts for selecting site</a:t>
            </a:r>
          </a:p>
          <a:p>
            <a:pPr marL="948507" indent="-233833">
              <a:lnSpc>
                <a:spcPct val="90000"/>
              </a:lnSpc>
              <a:spcBef>
                <a:spcPts val="1037"/>
              </a:spcBef>
              <a:buFont typeface="Arial,Sans-Serif"/>
              <a:buChar char="•"/>
            </a:pPr>
            <a:r>
              <a:rPr lang="en-US" b="0"/>
              <a:t>JULY---discuss, VOTE ON FRAMEWORK-establish parameters-final document –based on your feedback</a:t>
            </a:r>
          </a:p>
          <a:p>
            <a:pPr marL="948507" indent="-233833">
              <a:lnSpc>
                <a:spcPct val="90000"/>
              </a:lnSpc>
              <a:spcBef>
                <a:spcPts val="1037"/>
              </a:spcBef>
              <a:buFont typeface="Arial,Sans-Serif"/>
              <a:buChar char="•"/>
            </a:pPr>
            <a:r>
              <a:rPr lang="en-US" b="0"/>
              <a:t>This is your opportunity to identify what is missing</a:t>
            </a:r>
          </a:p>
          <a:p>
            <a:pPr marL="948507" indent="-233833">
              <a:lnSpc>
                <a:spcPct val="90000"/>
              </a:lnSpc>
              <a:spcBef>
                <a:spcPts val="1037"/>
              </a:spcBef>
              <a:buFont typeface="Arial,Sans-Serif"/>
              <a:buChar char="•"/>
            </a:pPr>
            <a:r>
              <a:rPr lang="en-US" b="0"/>
              <a:t>Grant opportunities</a:t>
            </a:r>
          </a:p>
          <a:p>
            <a:pPr marL="948507" indent="-233833">
              <a:lnSpc>
                <a:spcPct val="90000"/>
              </a:lnSpc>
              <a:spcBef>
                <a:spcPts val="1037"/>
              </a:spcBef>
              <a:buFont typeface="Arial,Sans-Serif"/>
              <a:buChar char="•"/>
            </a:pPr>
            <a:endParaRPr lang="en-US" b="1"/>
          </a:p>
          <a:p>
            <a:pPr marL="948507" indent="-233833">
              <a:lnSpc>
                <a:spcPct val="90000"/>
              </a:lnSpc>
              <a:spcBef>
                <a:spcPts val="1037"/>
              </a:spcBef>
              <a:buFont typeface="Arial,Sans-Serif"/>
              <a:buChar char="•"/>
            </a:pPr>
            <a:r>
              <a:rPr lang="en-US" b="1"/>
              <a:t>ZET Program </a:t>
            </a:r>
            <a:r>
              <a:rPr lang="en-US"/>
              <a:t>(community engagement, what does infrastructure mean, kinds of technology needed, legislative aspects)</a:t>
            </a:r>
          </a:p>
          <a:p>
            <a:pPr marL="714674">
              <a:lnSpc>
                <a:spcPct val="90000"/>
              </a:lnSpc>
              <a:spcBef>
                <a:spcPts val="1037"/>
              </a:spcBef>
            </a:pPr>
            <a:endParaRPr lang="en-US"/>
          </a:p>
          <a:p>
            <a:pPr marL="1366772" lvl="1" indent="-177845">
              <a:lnSpc>
                <a:spcPct val="90000"/>
              </a:lnSpc>
              <a:spcBef>
                <a:spcPts val="1037"/>
              </a:spcBef>
              <a:buFont typeface="Courier New" panose="02070309020205020404" pitchFamily="49" charset="0"/>
              <a:buChar char="o"/>
            </a:pPr>
            <a:r>
              <a:rPr lang="en-US" b="1">
                <a:solidFill>
                  <a:schemeClr val="accent1">
                    <a:lumMod val="75000"/>
                  </a:schemeClr>
                </a:solidFill>
                <a:cs typeface="Calibri"/>
              </a:rPr>
              <a:t>What are the gaps?  What are we missing?</a:t>
            </a:r>
          </a:p>
          <a:p>
            <a:pPr marL="1188927" lvl="1">
              <a:lnSpc>
                <a:spcPct val="90000"/>
              </a:lnSpc>
              <a:spcBef>
                <a:spcPts val="1037"/>
              </a:spcBef>
            </a:pPr>
            <a:endParaRPr lang="en-US">
              <a:cs typeface="Calibri"/>
            </a:endParaRPr>
          </a:p>
          <a:p>
            <a:pPr marL="1188927" lvl="1">
              <a:lnSpc>
                <a:spcPct val="90000"/>
              </a:lnSpc>
              <a:spcBef>
                <a:spcPts val="1037"/>
              </a:spcBef>
            </a:pPr>
            <a:r>
              <a:rPr lang="en-US" b="1">
                <a:cs typeface="Calibri"/>
              </a:rPr>
              <a:t>Railroads</a:t>
            </a:r>
            <a:r>
              <a:rPr lang="en-US">
                <a:cs typeface="Calibri"/>
              </a:rPr>
              <a:t>-Battery/Electric pilots (BNSF) TRCP-will it be resubmitted (check w Lena)</a:t>
            </a:r>
          </a:p>
          <a:p>
            <a:pPr marL="1188927" lvl="1">
              <a:lnSpc>
                <a:spcPct val="90000"/>
              </a:lnSpc>
              <a:spcBef>
                <a:spcPts val="1037"/>
              </a:spcBef>
            </a:pPr>
            <a:endParaRPr lang="en-US">
              <a:cs typeface="Calibri"/>
            </a:endParaRPr>
          </a:p>
          <a:p>
            <a:pPr marL="1188927" lvl="1">
              <a:lnSpc>
                <a:spcPct val="90000"/>
              </a:lnSpc>
              <a:spcBef>
                <a:spcPts val="1037"/>
              </a:spcBef>
            </a:pPr>
            <a:r>
              <a:rPr lang="en-US">
                <a:cs typeface="Calibri"/>
              </a:rPr>
              <a:t>FORM---NOMINATIONS ON SHORT TERM PROJECTS</a:t>
            </a:r>
          </a:p>
          <a:p>
            <a:pPr marL="1188927" lvl="1">
              <a:lnSpc>
                <a:spcPct val="90000"/>
              </a:lnSpc>
              <a:spcBef>
                <a:spcPts val="1037"/>
              </a:spcBef>
            </a:pPr>
            <a:r>
              <a:rPr lang="en-US">
                <a:cs typeface="Calibri"/>
              </a:rPr>
              <a:t>ARE YOU SUBMITTING GRANT THIS YEAR-GRANT READY PROJECTS</a:t>
            </a:r>
          </a:p>
          <a:p>
            <a:pPr marL="1188927" lvl="1">
              <a:lnSpc>
                <a:spcPct val="90000"/>
              </a:lnSpc>
              <a:spcBef>
                <a:spcPts val="1037"/>
              </a:spcBef>
            </a:pPr>
            <a:r>
              <a:rPr lang="en-US">
                <a:cs typeface="Calibri"/>
              </a:rPr>
              <a:t>No local match </a:t>
            </a:r>
          </a:p>
          <a:p>
            <a:pPr marL="1188927" lvl="1">
              <a:lnSpc>
                <a:spcPct val="90000"/>
              </a:lnSpc>
              <a:spcBef>
                <a:spcPts val="1037"/>
              </a:spcBef>
            </a:pPr>
            <a:endParaRPr lang="en-US">
              <a:cs typeface="Calibri"/>
            </a:endParaRPr>
          </a:p>
          <a:p>
            <a:pPr marL="1188927" lvl="1">
              <a:lnSpc>
                <a:spcPct val="90000"/>
              </a:lnSpc>
              <a:spcBef>
                <a:spcPts val="1037"/>
              </a:spcBef>
            </a:pPr>
            <a:r>
              <a:rPr lang="en-US">
                <a:cs typeface="Calibri"/>
              </a:rPr>
              <a:t>Costs to bring drayage system to LA—in the billions</a:t>
            </a:r>
          </a:p>
          <a:p>
            <a:pPr marL="1188927" lvl="1">
              <a:lnSpc>
                <a:spcPct val="90000"/>
              </a:lnSpc>
              <a:spcBef>
                <a:spcPts val="1037"/>
              </a:spcBef>
            </a:pPr>
            <a:endParaRPr lang="en-US">
              <a:cs typeface="Calibri"/>
            </a:endParaRPr>
          </a:p>
          <a:p>
            <a:pPr marL="1366772" lvl="1" indent="-177845">
              <a:lnSpc>
                <a:spcPct val="90000"/>
              </a:lnSpc>
              <a:spcBef>
                <a:spcPts val="1037"/>
              </a:spcBef>
              <a:buFont typeface="Arial" panose="020B0604020202020204" pitchFamily="34" charset="0"/>
              <a:buChar char="•"/>
            </a:pPr>
            <a:r>
              <a:rPr lang="en-US">
                <a:cs typeface="Calibri"/>
              </a:rPr>
              <a:t>LEVERAGED</a:t>
            </a:r>
          </a:p>
          <a:p>
            <a:pPr marL="1366772" lvl="1" indent="-177845">
              <a:lnSpc>
                <a:spcPct val="90000"/>
              </a:lnSpc>
              <a:spcBef>
                <a:spcPts val="1037"/>
              </a:spcBef>
              <a:buFont typeface="Arial" panose="020B0604020202020204" pitchFamily="34" charset="0"/>
              <a:buChar char="•"/>
            </a:pPr>
            <a:r>
              <a:rPr lang="en-US">
                <a:cs typeface="Calibri"/>
              </a:rPr>
              <a:t>RESPONSIVE TO THE CHALLENGES</a:t>
            </a:r>
          </a:p>
          <a:p>
            <a:pPr marL="1366772" lvl="1" indent="-177845">
              <a:lnSpc>
                <a:spcPct val="90000"/>
              </a:lnSpc>
              <a:spcBef>
                <a:spcPts val="1037"/>
              </a:spcBef>
              <a:buFont typeface="Arial" panose="020B0604020202020204" pitchFamily="34" charset="0"/>
              <a:buChar char="•"/>
            </a:pPr>
            <a:r>
              <a:rPr lang="en-US">
                <a:cs typeface="Calibri"/>
              </a:rPr>
              <a:t>ALIGNED WITH WHAT METRO/CALTRANS CAN DO</a:t>
            </a:r>
          </a:p>
          <a:p>
            <a:pPr marL="1188927" lvl="1">
              <a:lnSpc>
                <a:spcPct val="90000"/>
              </a:lnSpc>
              <a:spcBef>
                <a:spcPts val="1037"/>
              </a:spcBef>
            </a:pPr>
            <a:endParaRPr lang="en-US">
              <a:cs typeface="Calibri"/>
            </a:endParaRPr>
          </a:p>
          <a:p>
            <a:pPr marL="1426054" lvl="1" indent="-237127">
              <a:lnSpc>
                <a:spcPct val="90000"/>
              </a:lnSpc>
              <a:spcBef>
                <a:spcPts val="1037"/>
              </a:spcBef>
              <a:buFont typeface="Courier New" panose="02070309020205020404" pitchFamily="49" charset="0"/>
              <a:buAutoNum type="arabicParenR"/>
            </a:pPr>
            <a:r>
              <a:rPr lang="en-US">
                <a:cs typeface="Calibri"/>
              </a:rPr>
              <a:t>Call for projects</a:t>
            </a:r>
          </a:p>
          <a:p>
            <a:pPr marL="1426054" lvl="1" indent="-237127">
              <a:lnSpc>
                <a:spcPct val="90000"/>
              </a:lnSpc>
              <a:spcBef>
                <a:spcPts val="1037"/>
              </a:spcBef>
              <a:buFont typeface="Courier New" panose="02070309020205020404" pitchFamily="49" charset="0"/>
              <a:buAutoNum type="arabicParenR"/>
            </a:pPr>
            <a:r>
              <a:rPr lang="en-US">
                <a:cs typeface="Calibri"/>
              </a:rPr>
              <a:t>Letter – by July 1</a:t>
            </a:r>
            <a:r>
              <a:rPr lang="en-US" baseline="30000">
                <a:cs typeface="Calibri"/>
              </a:rPr>
              <a:t>st</a:t>
            </a:r>
            <a:endParaRPr lang="en-US">
              <a:cs typeface="Calibri"/>
            </a:endParaRPr>
          </a:p>
          <a:p>
            <a:pPr marL="1426054" lvl="1" indent="-237127">
              <a:lnSpc>
                <a:spcPct val="90000"/>
              </a:lnSpc>
              <a:spcBef>
                <a:spcPts val="1037"/>
              </a:spcBef>
              <a:buFont typeface="Courier New" panose="02070309020205020404" pitchFamily="49" charset="0"/>
              <a:buAutoNum type="arabicParenR"/>
            </a:pPr>
            <a:endParaRPr lang="en-US">
              <a:cs typeface="Calibri"/>
            </a:endParaRPr>
          </a:p>
          <a:p>
            <a:pPr marL="1426054" lvl="1" indent="-237127">
              <a:lnSpc>
                <a:spcPct val="90000"/>
              </a:lnSpc>
              <a:spcBef>
                <a:spcPts val="1037"/>
              </a:spcBef>
              <a:buFont typeface="Courier New" panose="02070309020205020404" pitchFamily="49" charset="0"/>
              <a:buAutoNum type="arabicParenR"/>
            </a:pPr>
            <a:endParaRPr lang="en-US">
              <a:cs typeface="Calibri"/>
            </a:endParaRPr>
          </a:p>
          <a:p>
            <a:pPr marL="1188927" lvl="1">
              <a:lnSpc>
                <a:spcPct val="90000"/>
              </a:lnSpc>
              <a:spcBef>
                <a:spcPts val="1037"/>
              </a:spcBef>
            </a:pPr>
            <a:endParaRPr lang="en-US">
              <a:cs typeface="Calibri"/>
            </a:endParaRPr>
          </a:p>
          <a:p>
            <a:pPr marL="1188927" lvl="1">
              <a:lnSpc>
                <a:spcPct val="90000"/>
              </a:lnSpc>
              <a:spcBef>
                <a:spcPts val="1037"/>
              </a:spcBef>
            </a:pPr>
            <a:endParaRPr lang="en-US">
              <a:cs typeface="Calibri"/>
            </a:endParaRPr>
          </a:p>
          <a:p>
            <a:pPr marL="948507" indent="-233833">
              <a:lnSpc>
                <a:spcPct val="90000"/>
              </a:lnSpc>
              <a:spcBef>
                <a:spcPts val="1037"/>
              </a:spcBef>
              <a:buFont typeface="Arial,Sans-Serif"/>
              <a:buChar char="•"/>
            </a:pPr>
            <a:r>
              <a:rPr lang="en-US"/>
              <a:t>Identify regional funding partners</a:t>
            </a:r>
            <a:endParaRPr lang="en-US">
              <a:cs typeface="Calibri"/>
            </a:endParaRPr>
          </a:p>
          <a:p>
            <a:pPr marL="948507" indent="-233833">
              <a:lnSpc>
                <a:spcPct val="90000"/>
              </a:lnSpc>
              <a:spcBef>
                <a:spcPts val="1037"/>
              </a:spcBef>
              <a:buFont typeface="Arial,Sans-Serif"/>
              <a:buChar char="•"/>
            </a:pPr>
            <a:r>
              <a:rPr lang="en-US"/>
              <a:t>Identify near and long-term opportunities</a:t>
            </a:r>
            <a:endParaRPr lang="en-US">
              <a:cs typeface="Calibri"/>
            </a:endParaRPr>
          </a:p>
          <a:p>
            <a:pPr marL="948507" indent="-233833">
              <a:lnSpc>
                <a:spcPct val="90000"/>
              </a:lnSpc>
              <a:spcBef>
                <a:spcPts val="1037"/>
              </a:spcBef>
              <a:buFont typeface="Arial,Sans-Serif"/>
              <a:buChar char="•"/>
            </a:pPr>
            <a:r>
              <a:rPr lang="en-US"/>
              <a:t>Identify policy and legislative barriers to implementation</a:t>
            </a:r>
            <a:endParaRPr lang="en-US">
              <a:cs typeface="Calibri"/>
            </a:endParaRPr>
          </a:p>
          <a:p>
            <a:pPr marL="948507" indent="-233833">
              <a:lnSpc>
                <a:spcPct val="90000"/>
              </a:lnSpc>
              <a:spcBef>
                <a:spcPts val="1037"/>
              </a:spcBef>
              <a:buFont typeface="Arial,Sans-Serif"/>
              <a:buChar char="•"/>
            </a:pPr>
            <a:r>
              <a:rPr lang="en-US"/>
              <a:t>Identify discretionary grant opportunities</a:t>
            </a:r>
            <a:endParaRPr lang="en-US">
              <a:cs typeface="Calibri"/>
            </a:endParaRPr>
          </a:p>
          <a:p>
            <a:pPr marL="948507" indent="-233833">
              <a:lnSpc>
                <a:spcPct val="90000"/>
              </a:lnSpc>
              <a:spcBef>
                <a:spcPts val="1037"/>
              </a:spcBef>
              <a:buFont typeface="Arial,Sans-Serif"/>
              <a:buChar char="•"/>
            </a:pPr>
            <a:r>
              <a:rPr lang="en-US"/>
              <a:t>Convene and collaborate with community and regional stakeholders</a:t>
            </a:r>
          </a:p>
          <a:p>
            <a:pPr>
              <a:lnSpc>
                <a:spcPct val="90000"/>
              </a:lnSpc>
              <a:spcBef>
                <a:spcPts val="1057"/>
              </a:spcBef>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10</a:t>
            </a:fld>
            <a:endParaRPr lang="en-US"/>
          </a:p>
        </p:txBody>
      </p:sp>
    </p:spTree>
    <p:extLst>
      <p:ext uri="{BB962C8B-B14F-4D97-AF65-F5344CB8AC3E}">
        <p14:creationId xmlns:p14="http://schemas.microsoft.com/office/powerpoint/2010/main" val="2893583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57"/>
              </a:spcBef>
            </a:pPr>
            <a:r>
              <a:rPr lang="en-US" b="1" dirty="0">
                <a:ea typeface="+mn-lt"/>
                <a:cs typeface="Calibri"/>
              </a:rPr>
              <a:t>Erika</a:t>
            </a:r>
          </a:p>
          <a:p>
            <a:pPr>
              <a:lnSpc>
                <a:spcPct val="90000"/>
              </a:lnSpc>
              <a:spcBef>
                <a:spcPts val="1057"/>
              </a:spcBef>
            </a:pPr>
            <a:endParaRPr lang="en-US" b="1" dirty="0">
              <a:ea typeface="+mn-lt"/>
              <a:cs typeface="Calibri"/>
            </a:endParaRPr>
          </a:p>
          <a:p>
            <a:pPr>
              <a:lnSpc>
                <a:spcPct val="90000"/>
              </a:lnSpc>
              <a:spcBef>
                <a:spcPts val="1057"/>
              </a:spcBef>
            </a:pPr>
            <a:endParaRPr lang="en-US" b="1" dirty="0">
              <a:ea typeface="+mn-lt"/>
              <a:cs typeface="Calibri"/>
            </a:endParaRPr>
          </a:p>
          <a:p>
            <a:pPr>
              <a:lnSpc>
                <a:spcPct val="90000"/>
              </a:lnSpc>
              <a:spcBef>
                <a:spcPts val="1057"/>
              </a:spcBef>
            </a:pPr>
            <a:endParaRPr lang="en-US" dirty="0">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11</a:t>
            </a:fld>
            <a:endParaRPr lang="en-US"/>
          </a:p>
        </p:txBody>
      </p:sp>
    </p:spTree>
    <p:extLst>
      <p:ext uri="{BB962C8B-B14F-4D97-AF65-F5344CB8AC3E}">
        <p14:creationId xmlns:p14="http://schemas.microsoft.com/office/powerpoint/2010/main" val="3412964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74254">
              <a:defRPr/>
            </a:pPr>
            <a:fld id="{1CA99CD2-19A0-6F48-895C-C7AB61D791DF}" type="slidenum">
              <a:rPr lang="en-US">
                <a:solidFill>
                  <a:prstClr val="black"/>
                </a:solidFill>
                <a:latin typeface="Calibri" panose="020F0502020204030204"/>
              </a:rPr>
              <a:pPr defTabSz="474254">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1305122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a:t>
            </a:r>
          </a:p>
          <a:p>
            <a:endParaRPr lang="en-US" dirty="0"/>
          </a:p>
          <a:p>
            <a:r>
              <a:rPr lang="en-US" dirty="0"/>
              <a:t>We’re working on filling out the Scope of Work based what was discussed at the last ZET WG-breakout discussions, plenary session</a:t>
            </a:r>
          </a:p>
          <a:p>
            <a:endParaRPr lang="en-US" dirty="0"/>
          </a:p>
          <a:p>
            <a:r>
              <a:rPr lang="en-US" dirty="0"/>
              <a:t>Next month we’ll bring back to you a fully developed SOW for your consideration based on the outcomes of today’s deliberations</a:t>
            </a:r>
          </a:p>
          <a:p>
            <a:endParaRPr lang="en-US" dirty="0"/>
          </a:p>
          <a:p>
            <a:pPr marL="290513" indent="-290513"/>
            <a:r>
              <a:rPr lang="en-US" sz="2000" dirty="0">
                <a:solidFill>
                  <a:srgbClr val="000000"/>
                </a:solidFill>
                <a:latin typeface="Calibri" panose="020F0502020204030204" pitchFamily="34" charset="0"/>
              </a:rPr>
              <a:t>D. Report back in September 2022 on the development and implementation of this Investment</a:t>
            </a:r>
          </a:p>
          <a:p>
            <a:pPr marL="290513" indent="-290513"/>
            <a:r>
              <a:rPr lang="en-US" sz="2000" dirty="0">
                <a:solidFill>
                  <a:srgbClr val="000000"/>
                </a:solidFill>
                <a:latin typeface="Calibri" panose="020F0502020204030204" pitchFamily="34" charset="0"/>
              </a:rPr>
              <a:t>	Strategy, including the minimum of three initiatives applying for available State and Federal</a:t>
            </a:r>
          </a:p>
          <a:p>
            <a:pPr marL="290513" indent="-290513"/>
            <a:r>
              <a:rPr lang="en-US" sz="2000" dirty="0">
                <a:solidFill>
                  <a:srgbClr val="000000"/>
                </a:solidFill>
                <a:latin typeface="Calibri" panose="020F0502020204030204" pitchFamily="34" charset="0"/>
              </a:rPr>
              <a:t>	funding in Calendar Year 2022.</a:t>
            </a:r>
          </a:p>
          <a:p>
            <a:pPr marL="296408" indent="-296408">
              <a:buFont typeface="Arial"/>
              <a:buChar char="•"/>
            </a:pPr>
            <a:endParaRPr lang="en-US" sz="1900" dirty="0">
              <a:cs typeface="Calibri"/>
            </a:endParaRPr>
          </a:p>
        </p:txBody>
      </p:sp>
      <p:sp>
        <p:nvSpPr>
          <p:cNvPr id="4" name="Slide Number Placeholder 3"/>
          <p:cNvSpPr>
            <a:spLocks noGrp="1"/>
          </p:cNvSpPr>
          <p:nvPr>
            <p:ph type="sldNum" sz="quarter" idx="5"/>
          </p:nvPr>
        </p:nvSpPr>
        <p:spPr/>
        <p:txBody>
          <a:bodyPr/>
          <a:lstStyle/>
          <a:p>
            <a:pPr defTabSz="474254">
              <a:defRPr/>
            </a:pPr>
            <a:fld id="{1CA99CD2-19A0-6F48-895C-C7AB61D791DF}" type="slidenum">
              <a:rPr lang="en-US">
                <a:solidFill>
                  <a:prstClr val="black"/>
                </a:solidFill>
                <a:latin typeface="Calibri" panose="020F0502020204030204"/>
              </a:rPr>
              <a:pPr defTabSz="47425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305049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74254">
              <a:defRPr/>
            </a:pPr>
            <a:fld id="{1CA99CD2-19A0-6F48-895C-C7AB61D791DF}" type="slidenum">
              <a:rPr lang="en-US">
                <a:solidFill>
                  <a:prstClr val="black"/>
                </a:solidFill>
                <a:latin typeface="Calibri" panose="020F0502020204030204"/>
              </a:rPr>
              <a:pPr defTabSz="474254">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71693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a:t>
            </a:r>
          </a:p>
          <a:p>
            <a:endParaRPr lang="en-US" dirty="0"/>
          </a:p>
          <a:p>
            <a:r>
              <a:rPr lang="en-US" dirty="0"/>
              <a:t>Here is the Board Direction</a:t>
            </a:r>
          </a:p>
          <a:p>
            <a:r>
              <a:rPr lang="en-US" dirty="0"/>
              <a:t>Breakout Rooms have been formed around the strategies for the Scope of Work</a:t>
            </a:r>
          </a:p>
          <a:p>
            <a:r>
              <a:rPr lang="en-US" dirty="0"/>
              <a:t>No funds will be disbursed until there is a framework</a:t>
            </a:r>
          </a:p>
          <a:p>
            <a:r>
              <a:rPr lang="en-US" dirty="0"/>
              <a:t>Emphasis on Leveraging $50 million</a:t>
            </a:r>
          </a:p>
          <a:p>
            <a:endParaRPr lang="en-US" dirty="0"/>
          </a:p>
          <a:p>
            <a:r>
              <a:rPr lang="en-US" dirty="0"/>
              <a:t>Process—Strategic funding opportunities</a:t>
            </a:r>
          </a:p>
        </p:txBody>
      </p:sp>
      <p:sp>
        <p:nvSpPr>
          <p:cNvPr id="4" name="Slide Number Placeholder 3"/>
          <p:cNvSpPr>
            <a:spLocks noGrp="1"/>
          </p:cNvSpPr>
          <p:nvPr>
            <p:ph type="sldNum" sz="quarter" idx="5"/>
          </p:nvPr>
        </p:nvSpPr>
        <p:spPr/>
        <p:txBody>
          <a:bodyPr/>
          <a:lstStyle/>
          <a:p>
            <a:fld id="{1CA99CD2-19A0-6F48-895C-C7AB61D791DF}" type="slidenum">
              <a:rPr lang="en-US" smtClean="0"/>
              <a:t>15</a:t>
            </a:fld>
            <a:endParaRPr lang="en-US"/>
          </a:p>
        </p:txBody>
      </p:sp>
    </p:spTree>
    <p:extLst>
      <p:ext uri="{BB962C8B-B14F-4D97-AF65-F5344CB8AC3E}">
        <p14:creationId xmlns:p14="http://schemas.microsoft.com/office/powerpoint/2010/main" val="4126353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Aft>
                <a:spcPts val="622"/>
              </a:spcAft>
            </a:pPr>
            <a:r>
              <a:rPr lang="en-US" dirty="0">
                <a:cs typeface="Calibri"/>
              </a:rPr>
              <a:t>Michael</a:t>
            </a:r>
          </a:p>
          <a:p>
            <a:pPr>
              <a:lnSpc>
                <a:spcPct val="110000"/>
              </a:lnSpc>
              <a:spcAft>
                <a:spcPts val="622"/>
              </a:spcAft>
            </a:pPr>
            <a:endParaRPr lang="en-US" dirty="0">
              <a:cs typeface="Calibri"/>
            </a:endParaRPr>
          </a:p>
          <a:p>
            <a:pPr>
              <a:lnSpc>
                <a:spcPct val="110000"/>
              </a:lnSpc>
              <a:spcAft>
                <a:spcPts val="622"/>
              </a:spcAft>
            </a:pPr>
            <a:r>
              <a:rPr lang="en-US" dirty="0">
                <a:cs typeface="Calibri"/>
              </a:rPr>
              <a:t>Strategic set asides</a:t>
            </a:r>
          </a:p>
          <a:p>
            <a:pPr>
              <a:lnSpc>
                <a:spcPct val="110000"/>
              </a:lnSpc>
              <a:spcAft>
                <a:spcPts val="622"/>
              </a:spcAft>
            </a:pPr>
            <a:r>
              <a:rPr lang="en-US" dirty="0">
                <a:cs typeface="Calibri"/>
              </a:rPr>
              <a:t>Leverage funds</a:t>
            </a:r>
          </a:p>
          <a:p>
            <a:pPr>
              <a:lnSpc>
                <a:spcPct val="110000"/>
              </a:lnSpc>
              <a:spcAft>
                <a:spcPts val="622"/>
              </a:spcAft>
            </a:pPr>
            <a:r>
              <a:rPr lang="en-US" dirty="0">
                <a:cs typeface="Calibri"/>
              </a:rPr>
              <a:t>Target drivers</a:t>
            </a:r>
          </a:p>
          <a:p>
            <a:pPr>
              <a:lnSpc>
                <a:spcPct val="110000"/>
              </a:lnSpc>
              <a:spcAft>
                <a:spcPts val="622"/>
              </a:spcAft>
            </a:pPr>
            <a:endParaRPr lang="en-US" dirty="0">
              <a:cs typeface="Calibri"/>
            </a:endParaRPr>
          </a:p>
          <a:p>
            <a:pPr>
              <a:lnSpc>
                <a:spcPct val="110000"/>
              </a:lnSpc>
              <a:spcAft>
                <a:spcPts val="622"/>
              </a:spcAft>
            </a:pPr>
            <a:endParaRPr lang="en-US" dirty="0">
              <a:cs typeface="Calibri"/>
            </a:endParaRPr>
          </a:p>
          <a:p>
            <a:pPr>
              <a:lnSpc>
                <a:spcPct val="110000"/>
              </a:lnSpc>
              <a:spcAft>
                <a:spcPts val="622"/>
              </a:spcAft>
            </a:pPr>
            <a:endParaRPr lang="en-US" dirty="0">
              <a:cs typeface="Calibri"/>
            </a:endParaRPr>
          </a:p>
          <a:p>
            <a:pPr>
              <a:lnSpc>
                <a:spcPct val="110000"/>
              </a:lnSpc>
              <a:spcAft>
                <a:spcPts val="622"/>
              </a:spcAft>
            </a:pPr>
            <a:endParaRPr lang="en-US" dirty="0">
              <a:cs typeface="Calibri"/>
            </a:endParaRPr>
          </a:p>
          <a:p>
            <a:pPr>
              <a:lnSpc>
                <a:spcPct val="110000"/>
              </a:lnSpc>
              <a:spcAft>
                <a:spcPts val="622"/>
              </a:spcAft>
            </a:pPr>
            <a:endParaRPr lang="en-US" dirty="0">
              <a:cs typeface="Calibri"/>
            </a:endParaRPr>
          </a:p>
        </p:txBody>
      </p:sp>
      <p:sp>
        <p:nvSpPr>
          <p:cNvPr id="4" name="Slide Number Placeholder 3"/>
          <p:cNvSpPr>
            <a:spLocks noGrp="1"/>
          </p:cNvSpPr>
          <p:nvPr>
            <p:ph type="sldNum" sz="quarter" idx="5"/>
          </p:nvPr>
        </p:nvSpPr>
        <p:spPr/>
        <p:txBody>
          <a:bodyPr/>
          <a:lstStyle/>
          <a:p>
            <a:pPr defTabSz="474254">
              <a:defRPr/>
            </a:pPr>
            <a:fld id="{1CA99CD2-19A0-6F48-895C-C7AB61D791DF}" type="slidenum">
              <a:rPr lang="en-US">
                <a:solidFill>
                  <a:prstClr val="black"/>
                </a:solidFill>
                <a:latin typeface="Calibri" panose="020F0502020204030204"/>
              </a:rPr>
              <a:pPr defTabSz="474254">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3724166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a:t>
            </a:r>
          </a:p>
          <a:p>
            <a:endParaRPr lang="en-US">
              <a:cs typeface="Calibri"/>
            </a:endParaRPr>
          </a:p>
          <a:p>
            <a:endParaRPr lang="en-US">
              <a:cs typeface="Calibri"/>
            </a:endParaRPr>
          </a:p>
          <a:p>
            <a:pPr>
              <a:defRPr/>
            </a:pPr>
            <a:r>
              <a:rPr lang="en-US" sz="1700" b="1">
                <a:solidFill>
                  <a:srgbClr val="2AB4C8"/>
                </a:solidFill>
                <a:latin typeface="Calibri" panose="020F0502020204030204"/>
              </a:rPr>
              <a:t>Who do we need to connect with?</a:t>
            </a:r>
            <a:endParaRPr lang="en-US" sz="1700" b="1">
              <a:latin typeface="Calibri" panose="020F0502020204030204"/>
              <a:cs typeface="Calibri"/>
            </a:endParaRPr>
          </a:p>
          <a:p>
            <a:pPr>
              <a:spcBef>
                <a:spcPts val="622"/>
              </a:spcBef>
              <a:buFont typeface="Calibri" panose="020F0502020204030204" pitchFamily="34" charset="0"/>
              <a:buChar char="&gt;"/>
              <a:defRPr/>
            </a:pPr>
            <a:r>
              <a:rPr lang="en-US" sz="1700">
                <a:solidFill>
                  <a:srgbClr val="000000"/>
                </a:solidFill>
                <a:latin typeface="Calibri" panose="020F0502020204030204"/>
                <a:cs typeface="Calibri"/>
              </a:rPr>
              <a:t>Opinion leaders, Community-based orgs, City Halls</a:t>
            </a:r>
          </a:p>
          <a:p>
            <a:pPr lvl="1">
              <a:spcBef>
                <a:spcPts val="622"/>
              </a:spcBef>
              <a:buFont typeface="Courier New" panose="020F0502020204030204" pitchFamily="34" charset="0"/>
              <a:buChar char="o"/>
              <a:defRPr/>
            </a:pPr>
            <a:r>
              <a:rPr lang="en-US" sz="1700">
                <a:solidFill>
                  <a:srgbClr val="000000"/>
                </a:solidFill>
                <a:latin typeface="Calibri" panose="020F0502020204030204"/>
                <a:cs typeface="Calibri"/>
              </a:rPr>
              <a:t>Leverage existing connections to communities throughout the corridor</a:t>
            </a:r>
          </a:p>
          <a:p>
            <a:pPr>
              <a:spcBef>
                <a:spcPts val="622"/>
              </a:spcBef>
              <a:buFont typeface="Calibri" panose="020F0502020204030204" pitchFamily="34" charset="0"/>
              <a:buChar char="&gt;"/>
              <a:defRPr/>
            </a:pPr>
            <a:r>
              <a:rPr lang="en-US" sz="1700">
                <a:solidFill>
                  <a:srgbClr val="000000"/>
                </a:solidFill>
                <a:latin typeface="Calibri" panose="020F0502020204030204"/>
                <a:cs typeface="Calibri"/>
              </a:rPr>
              <a:t>EV manufacturers</a:t>
            </a:r>
          </a:p>
          <a:p>
            <a:pPr>
              <a:spcBef>
                <a:spcPts val="622"/>
              </a:spcBef>
              <a:buFont typeface="Calibri" panose="020F0502020204030204" pitchFamily="34" charset="0"/>
              <a:buChar char="&gt;"/>
              <a:defRPr/>
            </a:pPr>
            <a:r>
              <a:rPr lang="en-US" sz="1700">
                <a:solidFill>
                  <a:srgbClr val="000000"/>
                </a:solidFill>
                <a:latin typeface="Calibri" panose="020F0502020204030204"/>
                <a:cs typeface="Calibri"/>
              </a:rPr>
              <a:t>Labor Unions, Trucking Associations</a:t>
            </a:r>
          </a:p>
          <a:p>
            <a:pPr lvl="1">
              <a:spcBef>
                <a:spcPts val="622"/>
              </a:spcBef>
              <a:buFont typeface="Courier New" panose="020F0502020204030204" pitchFamily="34" charset="0"/>
              <a:buChar char="o"/>
              <a:defRPr/>
            </a:pPr>
            <a:r>
              <a:rPr lang="en-US" sz="1700">
                <a:solidFill>
                  <a:srgbClr val="000000"/>
                </a:solidFill>
                <a:latin typeface="Calibri" panose="020F0502020204030204"/>
                <a:cs typeface="Calibri"/>
              </a:rPr>
              <a:t>Core group familiar with how equipment works, and which places are effective sites </a:t>
            </a:r>
          </a:p>
          <a:p>
            <a:pPr>
              <a:spcBef>
                <a:spcPts val="622"/>
              </a:spcBef>
              <a:buFont typeface="Calibri" panose="020F0502020204030204" pitchFamily="34" charset="0"/>
              <a:buChar char="&gt;"/>
              <a:defRPr/>
            </a:pPr>
            <a:r>
              <a:rPr lang="en-US" sz="1700">
                <a:latin typeface="Calibri" panose="020F0502020204030204"/>
                <a:cs typeface="Calibri"/>
              </a:rPr>
              <a:t>Community Colleges, Training Programs (e.g. Cal State Long Beach)</a:t>
            </a:r>
          </a:p>
          <a:p>
            <a:pPr lvl="1">
              <a:spcBef>
                <a:spcPts val="622"/>
              </a:spcBef>
              <a:buFont typeface="Courier New" panose="020B0604020202020204" pitchFamily="34" charset="0"/>
              <a:buChar char="o"/>
              <a:defRPr/>
            </a:pPr>
            <a:r>
              <a:rPr lang="en-US" sz="1700">
                <a:latin typeface="Calibri" panose="020F0502020204030204"/>
              </a:rPr>
              <a:t>Ensure that investment ties directly to those communities through high-road jobs, job training, commitment to local hire</a:t>
            </a:r>
            <a:endParaRPr lang="en-US" sz="1700">
              <a:latin typeface="Calibri" panose="020F0502020204030204"/>
              <a:cs typeface="Calibri"/>
            </a:endParaRPr>
          </a:p>
          <a:p>
            <a:pPr>
              <a:defRPr/>
            </a:pPr>
            <a:r>
              <a:rPr lang="en-US" sz="1700" b="1">
                <a:solidFill>
                  <a:srgbClr val="2AB4C8"/>
                </a:solidFill>
                <a:latin typeface="Calibri" panose="020F0502020204030204"/>
              </a:rPr>
              <a:t>What types of interactions are most effective?</a:t>
            </a:r>
            <a:endParaRPr lang="en-US" sz="1700" b="1">
              <a:solidFill>
                <a:srgbClr val="2AB4C8"/>
              </a:solidFill>
              <a:latin typeface="Calibri" panose="020F0502020204030204"/>
              <a:cs typeface="Calibri"/>
            </a:endParaRPr>
          </a:p>
          <a:p>
            <a:pPr>
              <a:defRPr/>
            </a:pPr>
            <a:r>
              <a:rPr lang="en-US" sz="1700">
                <a:latin typeface="Calibri" panose="020F0502020204030204"/>
              </a:rPr>
              <a:t>Must have context for discussions, be clear about intentions</a:t>
            </a:r>
            <a:endParaRPr lang="en-US" sz="1700">
              <a:latin typeface="Calibri" panose="020F0502020204030204"/>
              <a:cs typeface="Calibri"/>
            </a:endParaRPr>
          </a:p>
          <a:p>
            <a:pPr>
              <a:defRPr/>
            </a:pPr>
            <a:r>
              <a:rPr lang="en-US" sz="1700" b="1">
                <a:solidFill>
                  <a:srgbClr val="2AB4C8"/>
                </a:solidFill>
                <a:latin typeface="Calibri" panose="020F0502020204030204"/>
                <a:cs typeface="Calibri"/>
              </a:rPr>
              <a:t>Where/When should we be having these conversations?</a:t>
            </a:r>
          </a:p>
          <a:p>
            <a:pPr>
              <a:defRPr/>
            </a:pPr>
            <a:r>
              <a:rPr lang="en-US" sz="1700">
                <a:latin typeface="Calibri" panose="020F0502020204030204"/>
                <a:cs typeface="Calibri"/>
              </a:rPr>
              <a:t>Depends on where these sites land to determine where this kind of outreach occurs</a:t>
            </a:r>
          </a:p>
          <a:p>
            <a:pPr>
              <a:defRPr/>
            </a:pPr>
            <a:r>
              <a:rPr lang="en-US" sz="1700">
                <a:latin typeface="Calibri" panose="020F0502020204030204"/>
                <a:cs typeface="Calibri"/>
              </a:rPr>
              <a:t>Walk-up centers</a:t>
            </a:r>
          </a:p>
          <a:p>
            <a:r>
              <a:rPr lang="en-US">
                <a:cs typeface="Calibri"/>
              </a:rPr>
              <a:t>EL</a:t>
            </a:r>
          </a:p>
        </p:txBody>
      </p:sp>
      <p:sp>
        <p:nvSpPr>
          <p:cNvPr id="4" name="Slide Number Placeholder 3"/>
          <p:cNvSpPr>
            <a:spLocks noGrp="1"/>
          </p:cNvSpPr>
          <p:nvPr>
            <p:ph type="sldNum" sz="quarter" idx="5"/>
          </p:nvPr>
        </p:nvSpPr>
        <p:spPr/>
        <p:txBody>
          <a:bodyPr/>
          <a:lstStyle/>
          <a:p>
            <a:pPr defTabSz="474254">
              <a:defRPr/>
            </a:pPr>
            <a:fld id="{1CA99CD2-19A0-6F48-895C-C7AB61D791DF}" type="slidenum">
              <a:rPr lang="en-US">
                <a:solidFill>
                  <a:prstClr val="black"/>
                </a:solidFill>
                <a:latin typeface="Calibri" panose="020F0502020204030204"/>
              </a:rPr>
              <a:pPr defTabSz="474254">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148693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174">
              <a:spcBef>
                <a:spcPts val="726"/>
              </a:spcBef>
            </a:pPr>
            <a:r>
              <a:rPr lang="en-US" b="1"/>
              <a:t>#1 – Review Board Direction and Strategic Objectives</a:t>
            </a:r>
            <a:endParaRPr lang="en-US"/>
          </a:p>
          <a:p>
            <a:pPr marL="310241" indent="-297726">
              <a:spcBef>
                <a:spcPts val="622"/>
              </a:spcBef>
              <a:buFont typeface="Arial"/>
              <a:buChar char="•"/>
            </a:pPr>
            <a:r>
              <a:rPr lang="en-US"/>
              <a:t>Grant opportunities</a:t>
            </a:r>
          </a:p>
          <a:p>
            <a:pPr marL="13174">
              <a:spcBef>
                <a:spcPts val="871"/>
              </a:spcBef>
            </a:pPr>
            <a:r>
              <a:rPr lang="en-US" b="1"/>
              <a:t>#2 – Overall Goals, Objectives, and Strategies</a:t>
            </a:r>
            <a:endParaRPr lang="en-US"/>
          </a:p>
          <a:p>
            <a:pPr marL="486769" marR="5269">
              <a:lnSpc>
                <a:spcPts val="1566"/>
              </a:lnSpc>
              <a:spcBef>
                <a:spcPts val="534"/>
              </a:spcBef>
            </a:pPr>
            <a:r>
              <a:rPr lang="en-US"/>
              <a:t>What are the funding opportunities available to leverage local funding with state, federal and private funding sources to maximize investment in  implementing the 710 Clean Truck Program?</a:t>
            </a:r>
          </a:p>
          <a:p>
            <a:pPr marL="843117" indent="-296408">
              <a:lnSpc>
                <a:spcPts val="1722"/>
              </a:lnSpc>
              <a:buFont typeface="Arial,Sans-Serif"/>
              <a:buChar char="•"/>
            </a:pPr>
            <a:r>
              <a:rPr lang="en-US" b="1"/>
              <a:t>URGENT/Near term; within the next 5 years?</a:t>
            </a:r>
            <a:endParaRPr lang="en-US"/>
          </a:p>
          <a:p>
            <a:pPr marL="843117" indent="-296408">
              <a:lnSpc>
                <a:spcPts val="1722"/>
              </a:lnSpc>
              <a:buFont typeface="Arial,Sans-Serif"/>
              <a:buChar char="•"/>
            </a:pPr>
            <a:r>
              <a:rPr lang="en-US" b="1"/>
              <a:t>Do the grant guidelines for zero-emission funding programs through various state agencies align to help provide increased funding  opportunities to support this program?</a:t>
            </a:r>
            <a:endParaRPr lang="en-US"/>
          </a:p>
          <a:p>
            <a:pPr marL="843117" indent="-296408">
              <a:lnSpc>
                <a:spcPts val="1722"/>
              </a:lnSpc>
              <a:buFont typeface="Arial,Sans-Serif"/>
              <a:buChar char="•"/>
            </a:pPr>
            <a:r>
              <a:rPr lang="en-US" b="1"/>
              <a:t>Which funding opportunities would be the top priorities?</a:t>
            </a:r>
            <a:endParaRPr lang="en-US"/>
          </a:p>
          <a:p>
            <a:pPr marL="1258748" marR="376109" lvl="2" indent="-297726">
              <a:lnSpc>
                <a:spcPts val="1566"/>
              </a:lnSpc>
              <a:spcBef>
                <a:spcPts val="550"/>
              </a:spcBef>
              <a:buFont typeface="Courier New,monospace"/>
              <a:buChar char="o"/>
            </a:pPr>
            <a:r>
              <a:rPr lang="en-US"/>
              <a:t>While state gas tax funds that support most Senate Bill 1 programs are not eligible for clean truck subsidies due to Article XIX  restrictions, programs like the Trade Corridor Enhancement Program, which also uses federal funding, could fund applications for  clean truck subsidies and infrastructure using federal funds.</a:t>
            </a:r>
          </a:p>
          <a:p>
            <a:pPr marL="1258748" marR="223953" lvl="2" indent="-297726">
              <a:lnSpc>
                <a:spcPts val="1566"/>
              </a:lnSpc>
              <a:spcBef>
                <a:spcPts val="528"/>
              </a:spcBef>
              <a:buFont typeface="Courier New,monospace"/>
              <a:buChar char="o"/>
            </a:pPr>
            <a:r>
              <a:rPr lang="en-US"/>
              <a:t>SCAQMD, CARB, and various state and regional agencies have funding opportunities available to match “seed funding” provided by  Metro for an early phase of the 710 Clean Truck Program</a:t>
            </a:r>
          </a:p>
          <a:p>
            <a:pPr marL="843117" indent="-296408">
              <a:lnSpc>
                <a:spcPts val="1722"/>
              </a:lnSpc>
              <a:buFont typeface="Courier New,monospace"/>
              <a:buChar char="&gt;"/>
            </a:pPr>
            <a:r>
              <a:rPr lang="en-US" b="1"/>
              <a:t>Input on Funding opportunities</a:t>
            </a:r>
            <a:endParaRPr lang="en-US"/>
          </a:p>
          <a:p>
            <a:pPr marL="843117" indent="-296408">
              <a:lnSpc>
                <a:spcPts val="1722"/>
              </a:lnSpc>
              <a:buFont typeface="Courier New,monospace"/>
              <a:buChar char="&gt;"/>
            </a:pPr>
            <a:endParaRPr lang="en-US"/>
          </a:p>
          <a:p>
            <a:pPr marL="1258748" lvl="1" indent="-297726">
              <a:buFont typeface="Courier New,monospace"/>
              <a:buChar char="o"/>
            </a:pPr>
            <a:r>
              <a:rPr lang="en-US"/>
              <a:t>Concern for Metro focusing more on infrastructure and Ports are looking more at trucks</a:t>
            </a:r>
          </a:p>
          <a:p>
            <a:pPr marL="1258748" lvl="1" indent="-297726">
              <a:spcBef>
                <a:spcPts val="337"/>
              </a:spcBef>
              <a:buFont typeface="Courier New,monospace"/>
              <a:buChar char="o"/>
            </a:pPr>
            <a:r>
              <a:rPr lang="en-US"/>
              <a:t>May want to look on how to leverage funds</a:t>
            </a:r>
          </a:p>
          <a:p>
            <a:pPr marL="1258748" lvl="1" indent="-297726">
              <a:spcBef>
                <a:spcPts val="347"/>
              </a:spcBef>
              <a:buFont typeface="Courier New,monospace"/>
              <a:buChar char="o"/>
            </a:pPr>
            <a:r>
              <a:rPr lang="en-US"/>
              <a:t>Look at both vehicle and infrastructure grant opportunities</a:t>
            </a:r>
          </a:p>
          <a:p>
            <a:pPr marL="13174">
              <a:spcBef>
                <a:spcPts val="861"/>
              </a:spcBef>
            </a:pPr>
            <a:r>
              <a:rPr lang="en-US" b="1"/>
              <a:t>#3 – Developing an Action Plan</a:t>
            </a:r>
            <a:endParaRPr lang="en-US"/>
          </a:p>
          <a:p>
            <a:endParaRPr lang="en-US"/>
          </a:p>
          <a:p>
            <a:endParaRPr lang="en-US"/>
          </a:p>
          <a:p>
            <a:endParaRPr lang="en-US"/>
          </a:p>
          <a:p>
            <a:endParaRPr lang="en-US"/>
          </a:p>
          <a:p>
            <a:r>
              <a:rPr lang="en-US"/>
              <a:t>Various programs that are occurring</a:t>
            </a:r>
            <a:endParaRPr lang="en-US">
              <a:ea typeface="Calibri" panose="020F0502020204030204"/>
              <a:cs typeface="Calibri" panose="020F0502020204030204"/>
            </a:endParaRPr>
          </a:p>
          <a:p>
            <a:r>
              <a:rPr lang="en-US"/>
              <a:t>Where we lead/partner (ports-best situated to fund truck subsidies)</a:t>
            </a:r>
            <a:endParaRPr lang="en-US">
              <a:cs typeface="Calibri"/>
            </a:endParaRPr>
          </a:p>
          <a:p>
            <a:endParaRPr lang="en-US"/>
          </a:p>
          <a:p>
            <a:r>
              <a:rPr lang="en-US">
                <a:cs typeface="Calibri"/>
              </a:rPr>
              <a:t>Various Funding programs have money available</a:t>
            </a:r>
            <a:endParaRPr lang="en-US"/>
          </a:p>
          <a:p>
            <a:endParaRPr lang="en-US">
              <a:cs typeface="Calibri" panose="020F0502020204030204"/>
            </a:endParaRPr>
          </a:p>
          <a:p>
            <a:r>
              <a:rPr lang="en-US">
                <a:cs typeface="Calibri" panose="020F0502020204030204"/>
              </a:rPr>
              <a:t>Input received</a:t>
            </a:r>
            <a:endParaRPr lang="en-US">
              <a:ea typeface="Calibri"/>
              <a:cs typeface="Calibri" panose="020F0502020204030204"/>
            </a:endParaRPr>
          </a:p>
          <a:p>
            <a:r>
              <a:rPr lang="en-US">
                <a:cs typeface="Calibri" panose="020F0502020204030204"/>
              </a:rPr>
              <a:t>Edison Infrastructure Program</a:t>
            </a:r>
            <a:endParaRPr lang="en-US">
              <a:ea typeface="Calibri"/>
              <a:cs typeface="Calibri" panose="020F0502020204030204"/>
            </a:endParaRPr>
          </a:p>
          <a:p>
            <a:r>
              <a:rPr lang="en-US">
                <a:cs typeface="Calibri" panose="020F0502020204030204"/>
              </a:rPr>
              <a:t>There is a lot of money in the next few years for this program.  ZET WG Issues: how much rebate is available and what kind of projects will be looked at by the WG.  </a:t>
            </a:r>
            <a:endParaRPr lang="en-US">
              <a:ea typeface="Calibri"/>
              <a:cs typeface="Calibri" panose="020F0502020204030204"/>
            </a:endParaRPr>
          </a:p>
          <a:p>
            <a:endParaRPr lang="en-US">
              <a:cs typeface="Calibri" panose="020F0502020204030204"/>
            </a:endParaRPr>
          </a:p>
          <a:p>
            <a:r>
              <a:rPr lang="en-US">
                <a:cs typeface="Calibri" panose="020F0502020204030204"/>
              </a:rPr>
              <a:t>POLB and POLA re: Clean Truck Fund Rate (?) Aalog at the PORT of LA -  ZET WG Issue: How much they can fund, how many trucks they are looking for, </a:t>
            </a:r>
          </a:p>
          <a:p>
            <a:r>
              <a:rPr lang="en-US">
                <a:cs typeface="Calibri" panose="020F0502020204030204"/>
              </a:rPr>
              <a:t>Funding a study to identify sites on or near port property for charging facilities</a:t>
            </a:r>
            <a:endParaRPr lang="en-US"/>
          </a:p>
          <a:p>
            <a:endParaRPr lang="en-US">
              <a:cs typeface="Calibri" panose="020F0502020204030204"/>
            </a:endParaRPr>
          </a:p>
          <a:p>
            <a:r>
              <a:rPr lang="en-US">
                <a:cs typeface="Calibri" panose="020F0502020204030204"/>
              </a:rPr>
              <a:t>ZET WG QUESTION: Where can we make the most impact?</a:t>
            </a:r>
            <a:endParaRPr lang="en-US">
              <a:ea typeface="Calibri"/>
              <a:cs typeface="Calibri" panose="020F0502020204030204"/>
            </a:endParaRPr>
          </a:p>
          <a:p>
            <a:endParaRPr lang="en-US">
              <a:cs typeface="Calibri" panose="020F0502020204030204"/>
            </a:endParaRPr>
          </a:p>
          <a:p>
            <a:r>
              <a:rPr lang="en-US">
                <a:cs typeface="Calibri" panose="020F0502020204030204"/>
              </a:rPr>
              <a:t>POLB study found that there was more o a business case to be made for hydrogen fueling – hydrogen has become a major part of the ZE puzzle</a:t>
            </a:r>
            <a:endParaRPr lang="en-US">
              <a:ea typeface="Calibri"/>
              <a:cs typeface="Calibri" panose="020F0502020204030204"/>
            </a:endParaRPr>
          </a:p>
          <a:p>
            <a:endParaRPr lang="en-US">
              <a:cs typeface="Calibri" panose="020F0502020204030204"/>
            </a:endParaRPr>
          </a:p>
          <a:p>
            <a:r>
              <a:rPr lang="en-US">
                <a:cs typeface="Calibri" panose="020F0502020204030204"/>
              </a:rPr>
              <a:t>More help is needed for charging to get off the ground for regional deployment of ZE electric' battery trucks – reason for that focus for their study</a:t>
            </a:r>
            <a:endParaRPr lang="en-US">
              <a:ea typeface="Calibri"/>
              <a:cs typeface="Calibri" panose="020F0502020204030204"/>
            </a:endParaRPr>
          </a:p>
          <a:p>
            <a:endParaRPr lang="en-US">
              <a:cs typeface="Calibri" panose="020F0502020204030204"/>
            </a:endParaRPr>
          </a:p>
          <a:p>
            <a:r>
              <a:rPr lang="en-US">
                <a:cs typeface="Calibri" panose="020F0502020204030204"/>
              </a:rPr>
              <a:t>MSRC and the Energy Commission – grant applications – different type of opportunities - </a:t>
            </a:r>
            <a:endParaRPr lang="en-US"/>
          </a:p>
          <a:p>
            <a:r>
              <a:rPr lang="en-US">
                <a:cs typeface="Calibri" panose="020F0502020204030204"/>
              </a:rPr>
              <a:t>Different kinds of solicitations coming </a:t>
            </a:r>
            <a:r>
              <a:rPr lang="en-US" err="1">
                <a:cs typeface="Calibri" panose="020F0502020204030204"/>
              </a:rPr>
              <a:t>outt</a:t>
            </a:r>
            <a:r>
              <a:rPr lang="en-US">
                <a:cs typeface="Calibri" panose="020F0502020204030204"/>
              </a:rPr>
              <a:t> </a:t>
            </a:r>
            <a:r>
              <a:rPr lang="en-US" err="1">
                <a:cs typeface="Calibri" panose="020F0502020204030204"/>
              </a:rPr>
              <a:t>ooking</a:t>
            </a:r>
            <a:r>
              <a:rPr lang="en-US">
                <a:cs typeface="Calibri" panose="020F0502020204030204"/>
              </a:rPr>
              <a:t> at different electrification opportunities in truck parking and charging lots</a:t>
            </a:r>
            <a:endParaRPr lang="en-US">
              <a:ea typeface="Calibri"/>
              <a:cs typeface="Calibri" panose="020F0502020204030204"/>
            </a:endParaRPr>
          </a:p>
          <a:p>
            <a:endParaRPr lang="en-US">
              <a:cs typeface="Calibri" panose="020F0502020204030204"/>
            </a:endParaRPr>
          </a:p>
          <a:p>
            <a:r>
              <a:rPr lang="en-US">
                <a:cs typeface="Calibri" panose="020F0502020204030204"/>
              </a:rPr>
              <a:t>We need to be strategic in how we look at those to see what fits into our program</a:t>
            </a:r>
            <a:endParaRPr lang="en-US">
              <a:ea typeface="Calibri"/>
              <a:cs typeface="Calibri" panose="020F0502020204030204"/>
            </a:endParaRPr>
          </a:p>
          <a:p>
            <a:r>
              <a:rPr lang="en-US">
                <a:cs typeface="Calibri" panose="020F0502020204030204"/>
              </a:rPr>
              <a:t>As well as a lot of money being pumped into </a:t>
            </a:r>
            <a:r>
              <a:rPr lang="en-US" err="1">
                <a:cs typeface="Calibri" panose="020F0502020204030204"/>
              </a:rPr>
              <a:t>hVIP</a:t>
            </a:r>
            <a:r>
              <a:rPr lang="en-US">
                <a:cs typeface="Calibri" panose="020F0502020204030204"/>
              </a:rPr>
              <a:t> program in the next fiscal year, and how we work with trucking companies and agencies to access those funds  recognizing of course the challenges in terms of how much subsidies is needed to make that </a:t>
            </a:r>
            <a:r>
              <a:rPr lang="en-US" err="1">
                <a:cs typeface="Calibri" panose="020F0502020204030204"/>
              </a:rPr>
              <a:t>worwk</a:t>
            </a:r>
            <a:r>
              <a:rPr lang="en-US">
                <a:cs typeface="Calibri" panose="020F0502020204030204"/>
              </a:rPr>
              <a:t>.  </a:t>
            </a:r>
            <a:endParaRPr lang="en-US">
              <a:ea typeface="Calibri"/>
              <a:cs typeface="Calibri" panose="020F0502020204030204"/>
            </a:endParaRPr>
          </a:p>
          <a:p>
            <a:r>
              <a:rPr lang="en-US">
                <a:cs typeface="Calibri" panose="020F0502020204030204"/>
              </a:rPr>
              <a:t>There is an over subscription of those programs. Going on right now</a:t>
            </a:r>
            <a:endParaRPr lang="en-US">
              <a:ea typeface="Calibri"/>
              <a:cs typeface="Calibri" panose="020F0502020204030204"/>
            </a:endParaRPr>
          </a:p>
          <a:p>
            <a:endParaRPr lang="en-US">
              <a:cs typeface="Calibri" panose="020F0502020204030204"/>
            </a:endParaRPr>
          </a:p>
          <a:p>
            <a:r>
              <a:rPr lang="en-US">
                <a:cs typeface="Calibri" panose="020F0502020204030204"/>
              </a:rPr>
              <a:t>Nutty program focused ore on light duty – while this program is ore heavy duty</a:t>
            </a:r>
            <a:endParaRPr lang="en-US">
              <a:ea typeface="Calibri"/>
              <a:cs typeface="Calibri" panose="020F0502020204030204"/>
            </a:endParaRPr>
          </a:p>
          <a:p>
            <a:r>
              <a:rPr lang="en-US">
                <a:cs typeface="Calibri" panose="020F0502020204030204"/>
              </a:rPr>
              <a:t>Question – as a task force – we should be looking at how can we support electric buses, electric school </a:t>
            </a:r>
            <a:r>
              <a:rPr lang="en-US" err="1">
                <a:cs typeface="Calibri" panose="020F0502020204030204"/>
              </a:rPr>
              <a:t>busess</a:t>
            </a:r>
            <a:r>
              <a:rPr lang="en-US">
                <a:cs typeface="Calibri" panose="020F0502020204030204"/>
              </a:rPr>
              <a:t>, smaller trucks and delivery trucks as well as benefits in terms of public access for electric vehicles </a:t>
            </a:r>
            <a:endParaRPr lang="en-US">
              <a:ea typeface="Calibri"/>
              <a:cs typeface="Calibri" panose="020F0502020204030204"/>
            </a:endParaRPr>
          </a:p>
          <a:p>
            <a:endParaRPr lang="en-US">
              <a:cs typeface="Calibri" panose="020F0502020204030204"/>
            </a:endParaRPr>
          </a:p>
          <a:p>
            <a:r>
              <a:rPr lang="en-US">
                <a:cs typeface="Calibri" panose="020F0502020204030204"/>
              </a:rPr>
              <a:t>Alameda Corridor  - and how the trains operate on them  from diesel to electric – how can Metro and the Task Force support that in terms of the overall transition to electric for freight  </a:t>
            </a:r>
            <a:endParaRPr lang="en-US">
              <a:ea typeface="Calibri"/>
              <a:cs typeface="Calibri" panose="020F0502020204030204"/>
            </a:endParaRPr>
          </a:p>
          <a:p>
            <a:r>
              <a:rPr lang="en-US">
                <a:cs typeface="Calibri" panose="020F0502020204030204"/>
              </a:rPr>
              <a:t>Or with the mindset that we need to look at </a:t>
            </a:r>
            <a:endParaRPr lang="en-US">
              <a:ea typeface="Calibri"/>
              <a:cs typeface="Calibri" panose="020F0502020204030204"/>
            </a:endParaRPr>
          </a:p>
          <a:p>
            <a:r>
              <a:rPr lang="en-US">
                <a:cs typeface="Calibri" panose="020F0502020204030204"/>
              </a:rPr>
              <a:t>where the charging locations are </a:t>
            </a:r>
            <a:endParaRPr lang="en-US"/>
          </a:p>
          <a:p>
            <a:r>
              <a:rPr lang="en-US">
                <a:cs typeface="Calibri"/>
              </a:rPr>
              <a:t>what the community impacts are</a:t>
            </a:r>
            <a:endParaRPr lang="en-US">
              <a:ea typeface="Calibri"/>
              <a:cs typeface="Calibri"/>
            </a:endParaRPr>
          </a:p>
          <a:p>
            <a:r>
              <a:rPr lang="en-US">
                <a:cs typeface="Calibri"/>
              </a:rPr>
              <a:t>We need to have the same framework that </a:t>
            </a:r>
            <a:r>
              <a:rPr lang="en-US" err="1">
                <a:cs typeface="Calibri"/>
              </a:rPr>
              <a:t>applis</a:t>
            </a:r>
            <a:r>
              <a:rPr lang="en-US">
                <a:cs typeface="Calibri"/>
              </a:rPr>
              <a:t> to the truck program apply to the rail program as well </a:t>
            </a:r>
            <a:endParaRPr lang="en-US">
              <a:ea typeface="Calibri"/>
              <a:cs typeface="Calibri"/>
            </a:endParaRPr>
          </a:p>
          <a:p>
            <a:endParaRPr lang="en-US">
              <a:cs typeface="Calibri"/>
            </a:endParaRPr>
          </a:p>
          <a:p>
            <a:r>
              <a:rPr lang="en-US">
                <a:cs typeface="Calibri"/>
              </a:rPr>
              <a:t>Given Partners are working together regionally</a:t>
            </a:r>
            <a:endParaRPr lang="en-US">
              <a:ea typeface="Calibri"/>
              <a:cs typeface="Calibri"/>
            </a:endParaRPr>
          </a:p>
          <a:p>
            <a:r>
              <a:rPr lang="en-US">
                <a:cs typeface="Calibri"/>
              </a:rPr>
              <a:t>We need to understand which partners are going after different grant funds, and how we can partner with them, and not step on each others toes to complete for the same funds</a:t>
            </a:r>
            <a:endParaRPr lang="en-US">
              <a:ea typeface="Calibri"/>
              <a:cs typeface="Calibri"/>
            </a:endParaRPr>
          </a:p>
          <a:p>
            <a:r>
              <a:rPr lang="en-US">
                <a:cs typeface="Calibri"/>
              </a:rPr>
              <a:t>Where can we make the most impact within this framework of investment and planning that is going on at the regional level to make sure that we are consistent and collaborative in that approach</a:t>
            </a:r>
            <a:endParaRPr lang="en-US">
              <a:ea typeface="Calibri"/>
              <a:cs typeface="Calibri"/>
            </a:endParaRPr>
          </a:p>
          <a:p>
            <a:endParaRPr lang="en-US">
              <a:cs typeface="Calibri"/>
            </a:endParaRPr>
          </a:p>
          <a:p>
            <a:r>
              <a:rPr lang="en-US">
                <a:cs typeface="Calibri"/>
              </a:rPr>
              <a:t>Community input needs to be provided early on </a:t>
            </a:r>
            <a:endParaRPr lang="en-US">
              <a:ea typeface="Calibri"/>
              <a:cs typeface="Calibri"/>
            </a:endParaRPr>
          </a:p>
          <a:p>
            <a:r>
              <a:rPr lang="en-US">
                <a:cs typeface="Calibri"/>
              </a:rPr>
              <a:t>We need to create a more holistic approach </a:t>
            </a:r>
            <a:r>
              <a:rPr lang="en-US" err="1">
                <a:cs typeface="Calibri"/>
              </a:rPr>
              <a:t>tp</a:t>
            </a:r>
            <a:r>
              <a:rPr lang="en-US">
                <a:cs typeface="Calibri"/>
              </a:rPr>
              <a:t> how we partner with SCAG LACI, the PORTS, etc.  - we need an LA County approach to funding together as opposed to infighting</a:t>
            </a:r>
            <a:endParaRPr lang="en-US">
              <a:ea typeface="Calibri"/>
              <a:cs typeface="Calibri"/>
            </a:endParaRPr>
          </a:p>
          <a:p>
            <a:endParaRPr lang="en-US">
              <a:cs typeface="Calibri"/>
            </a:endParaRPr>
          </a:p>
          <a:p>
            <a:r>
              <a:rPr lang="en-US">
                <a:cs typeface="Calibri"/>
              </a:rPr>
              <a:t>Natalia Ospina</a:t>
            </a:r>
            <a:endParaRPr lang="en-US">
              <a:ea typeface="Calibri"/>
              <a:cs typeface="Calibri"/>
            </a:endParaRPr>
          </a:p>
          <a:p>
            <a:r>
              <a:rPr lang="en-US">
                <a:cs typeface="Calibri"/>
              </a:rPr>
              <a:t>Make </a:t>
            </a:r>
            <a:r>
              <a:rPr lang="en-US" err="1">
                <a:cs typeface="Calibri"/>
              </a:rPr>
              <a:t>Conection</a:t>
            </a:r>
            <a:r>
              <a:rPr lang="en-US">
                <a:cs typeface="Calibri"/>
              </a:rPr>
              <a:t> between group 1 and 2 – highlighted the need for community input and engagement </a:t>
            </a:r>
            <a:endParaRPr lang="en-US">
              <a:ea typeface="Calibri"/>
              <a:cs typeface="Calibri"/>
            </a:endParaRPr>
          </a:p>
          <a:p>
            <a:r>
              <a:rPr lang="en-US">
                <a:cs typeface="Calibri"/>
              </a:rPr>
              <a:t>Need for transparency – understanding how the action plan and the processes around funding and partnership opportunities  - and how that is being shared back through the task force process to the public and much more clearly delineating how they are working together and how that is feeding into the task force process</a:t>
            </a:r>
            <a:endParaRPr lang="en-US"/>
          </a:p>
          <a:p>
            <a:r>
              <a:rPr lang="en-US">
                <a:cs typeface="Calibri"/>
              </a:rPr>
              <a:t>Not clear at the moment – really important from the start in order to understand how community input is going to be incorporated into any of the actions taken that come out of our discussions in Group 2.</a:t>
            </a:r>
            <a:endParaRPr lang="en-US">
              <a:ea typeface="Calibri"/>
              <a:cs typeface="Calibri"/>
            </a:endParaRPr>
          </a:p>
          <a:p>
            <a:endParaRPr lang="en-US">
              <a:cs typeface="Calibri"/>
            </a:endParaRPr>
          </a:p>
          <a:p>
            <a:endParaRPr lang="en-US">
              <a:cs typeface="Calibri"/>
            </a:endParaRPr>
          </a:p>
          <a:p>
            <a:endParaRPr lang="en-US"/>
          </a:p>
          <a:p>
            <a:endParaRPr lang="en-US"/>
          </a:p>
          <a:p>
            <a:endParaRPr lang="en-US"/>
          </a:p>
          <a:p>
            <a:endParaRPr lang="en-US"/>
          </a:p>
          <a:p>
            <a:endParaRPr lang="en-US"/>
          </a:p>
          <a:p>
            <a:endParaRPr lang="en-US"/>
          </a:p>
          <a:p>
            <a:endParaRPr lang="en-US"/>
          </a:p>
          <a:p>
            <a:endParaRPr lang="en-US"/>
          </a:p>
          <a:p>
            <a:r>
              <a:rPr lang="en-US"/>
              <a:t>Partner w AQMD/MSRC/LACI (infrastructure planning)/CARB/CEC</a:t>
            </a:r>
            <a:endParaRPr lang="en-US">
              <a:cs typeface="Calibri"/>
            </a:endParaRPr>
          </a:p>
          <a:p>
            <a:endParaRPr lang="en-US"/>
          </a:p>
          <a:p>
            <a:r>
              <a:rPr lang="en-US"/>
              <a:t>Need to show we know our place</a:t>
            </a:r>
            <a:endParaRPr lang="en-US">
              <a:cs typeface="Calibri"/>
            </a:endParaRPr>
          </a:p>
          <a:p>
            <a:endParaRPr lang="en-US"/>
          </a:p>
          <a:p>
            <a:r>
              <a:rPr lang="en-US"/>
              <a:t>Regional approach-private/industry/port investments</a:t>
            </a:r>
            <a:endParaRPr lang="en-US">
              <a:cs typeface="Calibri"/>
            </a:endParaRPr>
          </a:p>
          <a:p>
            <a:endParaRPr lang="en-US"/>
          </a:p>
          <a:p>
            <a:r>
              <a:rPr lang="en-US"/>
              <a:t>What is our role?  How can we fulfill role in this partnership framework?</a:t>
            </a:r>
            <a:endParaRPr lang="en-US">
              <a:cs typeface="Calibri"/>
            </a:endParaRPr>
          </a:p>
          <a:p>
            <a:endParaRPr lang="en-US"/>
          </a:p>
          <a:p>
            <a:r>
              <a:rPr lang="en-US"/>
              <a:t>Where can we fill in gaps?</a:t>
            </a:r>
            <a:endParaRPr lang="en-US">
              <a:cs typeface="Calibri"/>
            </a:endParaRPr>
          </a:p>
          <a:p>
            <a:endParaRPr lang="en-US"/>
          </a:p>
          <a:p>
            <a:endParaRPr lang="en-US"/>
          </a:p>
          <a:p>
            <a:r>
              <a:rPr lang="en-US"/>
              <a:t>Where </a:t>
            </a:r>
            <a:r>
              <a:rPr lang="en-US" err="1"/>
              <a:t>canwe</a:t>
            </a:r>
            <a:r>
              <a:rPr lang="en-US"/>
              <a:t> add the most value? And Do the most good for the corridor?</a:t>
            </a:r>
            <a:endParaRPr lang="en-US">
              <a:cs typeface="Calibri"/>
            </a:endParaRPr>
          </a:p>
          <a:p>
            <a:r>
              <a:rPr lang="en-US"/>
              <a:t>Near-term time frame</a:t>
            </a:r>
            <a:endParaRPr lang="en-US">
              <a:cs typeface="Calibri"/>
            </a:endParaRPr>
          </a:p>
          <a:p>
            <a:endParaRPr lang="en-US"/>
          </a:p>
          <a:p>
            <a:r>
              <a:rPr lang="en-US"/>
              <a:t>RECOMMENDATIONS</a:t>
            </a:r>
            <a:endParaRPr lang="en-US">
              <a:cs typeface="Calibri"/>
            </a:endParaRPr>
          </a:p>
          <a:p>
            <a:r>
              <a:rPr lang="en-US"/>
              <a:t>Near-term regional public infra for ZE charging/fueling w in 710 corridor that compliments efforts </a:t>
            </a:r>
            <a:r>
              <a:rPr lang="en-US" err="1"/>
              <a:t>wi</a:t>
            </a:r>
            <a:r>
              <a:rPr lang="en-US"/>
              <a:t> region</a:t>
            </a:r>
            <a:endParaRPr lang="en-US">
              <a:cs typeface="Calibri"/>
            </a:endParaRPr>
          </a:p>
          <a:p>
            <a:endParaRPr lang="en-US"/>
          </a:p>
          <a:p>
            <a:r>
              <a:rPr lang="en-US"/>
              <a:t>What we've heard</a:t>
            </a:r>
            <a:endParaRPr lang="en-US">
              <a:cs typeface="Calibri"/>
            </a:endParaRPr>
          </a:p>
          <a:p>
            <a:r>
              <a:rPr lang="en-US"/>
              <a:t>-reactions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19</a:t>
            </a:fld>
            <a:endParaRPr lang="en-US"/>
          </a:p>
        </p:txBody>
      </p:sp>
    </p:spTree>
    <p:extLst>
      <p:ext uri="{BB962C8B-B14F-4D97-AF65-F5344CB8AC3E}">
        <p14:creationId xmlns:p14="http://schemas.microsoft.com/office/powerpoint/2010/main" val="521398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174" marR="5269">
              <a:lnSpc>
                <a:spcPts val="2011"/>
              </a:lnSpc>
              <a:spcBef>
                <a:spcPts val="358"/>
              </a:spcBef>
            </a:pPr>
            <a:r>
              <a:rPr lang="en-US" b="1"/>
              <a:t>What existing policy and legislative barriers need to be modified to support the acceleration of ZE truck tech  adoption?</a:t>
            </a:r>
            <a:endParaRPr lang="en-US"/>
          </a:p>
          <a:p>
            <a:pPr marL="310241" indent="-297726">
              <a:spcBef>
                <a:spcPts val="799"/>
              </a:spcBef>
              <a:buFont typeface="Arial"/>
              <a:buChar char="•"/>
            </a:pPr>
            <a:r>
              <a:rPr lang="en-US"/>
              <a:t>Federal excise tax of 12%</a:t>
            </a:r>
          </a:p>
          <a:p>
            <a:pPr marL="310241" indent="-297726">
              <a:spcBef>
                <a:spcPts val="809"/>
              </a:spcBef>
              <a:buFont typeface="Arial"/>
              <a:buChar char="•"/>
            </a:pPr>
            <a:r>
              <a:rPr lang="en-US"/>
              <a:t>Landlords: need to incentivize installation</a:t>
            </a:r>
          </a:p>
          <a:p>
            <a:pPr marL="310241" indent="-297726">
              <a:spcBef>
                <a:spcPts val="809"/>
              </a:spcBef>
              <a:buFont typeface="Arial"/>
              <a:buChar char="•"/>
            </a:pPr>
            <a:r>
              <a:rPr lang="en-US"/>
              <a:t>Operators would need to self-insure</a:t>
            </a:r>
          </a:p>
          <a:p>
            <a:pPr marL="310241" indent="-297726">
              <a:spcBef>
                <a:spcPts val="819"/>
              </a:spcBef>
              <a:buFont typeface="Arial"/>
              <a:buChar char="•"/>
            </a:pPr>
            <a:r>
              <a:rPr lang="en-US"/>
              <a:t>Leased properties—landowners won’t allow for ZE infrastructure</a:t>
            </a:r>
          </a:p>
          <a:p>
            <a:pPr marL="310241" indent="-297726">
              <a:spcBef>
                <a:spcPts val="809"/>
              </a:spcBef>
              <a:buFont typeface="Arial"/>
              <a:buChar char="•"/>
            </a:pPr>
            <a:r>
              <a:rPr lang="en-US"/>
              <a:t>Lack of clear policy framework, need to create a sustainable market for ZE trucks</a:t>
            </a:r>
          </a:p>
          <a:p>
            <a:pPr>
              <a:buFont typeface="Calibri,Sans-Serif"/>
              <a:buChar char="&gt;"/>
            </a:pPr>
            <a:endParaRPr lang="en-US"/>
          </a:p>
          <a:p>
            <a:pPr marL="13174">
              <a:spcBef>
                <a:spcPts val="1395"/>
              </a:spcBef>
            </a:pPr>
            <a:r>
              <a:rPr lang="en-US" b="1"/>
              <a:t>What should our legislative priorities and goals be to support the ZET program?</a:t>
            </a:r>
            <a:endParaRPr lang="en-US"/>
          </a:p>
          <a:p>
            <a:pPr marL="310241" indent="-297726">
              <a:spcBef>
                <a:spcPts val="819"/>
              </a:spcBef>
              <a:buFont typeface="Arial"/>
              <a:buChar char="•"/>
            </a:pPr>
            <a:r>
              <a:rPr lang="en-US"/>
              <a:t>A more clearly coordinated state-level approach</a:t>
            </a:r>
          </a:p>
          <a:p>
            <a:pPr marL="310241" indent="-297726">
              <a:spcBef>
                <a:spcPts val="809"/>
              </a:spcBef>
              <a:buFont typeface="Arial"/>
              <a:buChar char="•"/>
            </a:pPr>
            <a:r>
              <a:rPr lang="en-US"/>
              <a:t>Permitting pathway to siting ZE infrastructure—not enough </a:t>
            </a:r>
            <a:r>
              <a:rPr lang="en-US" err="1"/>
              <a:t>CalTrans</a:t>
            </a:r>
            <a:r>
              <a:rPr lang="en-US"/>
              <a:t> right of way</a:t>
            </a:r>
          </a:p>
          <a:p>
            <a:pPr marL="310241" indent="-297726">
              <a:spcBef>
                <a:spcPts val="809"/>
              </a:spcBef>
              <a:buFont typeface="Arial"/>
              <a:buChar char="•"/>
            </a:pPr>
            <a:r>
              <a:rPr lang="en-US"/>
              <a:t>City support for siting—incentives, assistance, work with school districts for clean school buses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20</a:t>
            </a:fld>
            <a:endParaRPr lang="en-US"/>
          </a:p>
        </p:txBody>
      </p:sp>
    </p:spTree>
    <p:extLst>
      <p:ext uri="{BB962C8B-B14F-4D97-AF65-F5344CB8AC3E}">
        <p14:creationId xmlns:p14="http://schemas.microsoft.com/office/powerpoint/2010/main" val="3796069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2</a:t>
            </a:fld>
            <a:endParaRPr lang="en-US"/>
          </a:p>
        </p:txBody>
      </p:sp>
    </p:spTree>
    <p:extLst>
      <p:ext uri="{BB962C8B-B14F-4D97-AF65-F5344CB8AC3E}">
        <p14:creationId xmlns:p14="http://schemas.microsoft.com/office/powerpoint/2010/main" val="400925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174">
              <a:spcBef>
                <a:spcPts val="923"/>
              </a:spcBef>
            </a:pPr>
            <a:r>
              <a:rPr lang="en-US" b="1"/>
              <a:t>What should the aspirational goal be for leveraging Metro resources?</a:t>
            </a:r>
            <a:endParaRPr lang="en-US"/>
          </a:p>
          <a:p>
            <a:pPr marL="310241" marR="5269" indent="-297726">
              <a:lnSpc>
                <a:spcPts val="2011"/>
              </a:lnSpc>
              <a:spcBef>
                <a:spcPts val="1079"/>
              </a:spcBef>
              <a:buFont typeface="Arial"/>
              <a:buChar char="•"/>
            </a:pPr>
            <a:r>
              <a:rPr lang="en-US"/>
              <a:t>Invest where greatest needs are—small business, minority/female-owned, directly benefitting trucks on the  corridor</a:t>
            </a:r>
          </a:p>
          <a:p>
            <a:pPr marL="310241" indent="-297726">
              <a:spcBef>
                <a:spcPts val="783"/>
              </a:spcBef>
              <a:buFont typeface="Arial"/>
              <a:buChar char="•"/>
            </a:pPr>
            <a:r>
              <a:rPr lang="en-US"/>
              <a:t>Establish a working group for fleets to learn about the technical assistance process</a:t>
            </a:r>
          </a:p>
          <a:p>
            <a:pPr>
              <a:buFont typeface="Calibri,Sans-Serif"/>
              <a:buChar char="&gt;"/>
            </a:pPr>
            <a:endParaRPr lang="en-US"/>
          </a:p>
          <a:p>
            <a:pPr marL="13174">
              <a:spcBef>
                <a:spcPts val="1592"/>
              </a:spcBef>
            </a:pPr>
            <a:r>
              <a:rPr lang="en-US" b="1"/>
              <a:t>What funding opportunities to invest in truck subsidies are available?</a:t>
            </a:r>
            <a:endParaRPr lang="en-US"/>
          </a:p>
          <a:p>
            <a:pPr marL="310241" indent="-297726">
              <a:spcBef>
                <a:spcPts val="809"/>
              </a:spcBef>
              <a:buFont typeface="Arial"/>
              <a:buChar char="•"/>
            </a:pPr>
            <a:r>
              <a:rPr lang="en-US"/>
              <a:t>Potential partnership with Southern California Edison</a:t>
            </a:r>
          </a:p>
          <a:p>
            <a:pPr>
              <a:buFont typeface="Calibri,Sans-Serif"/>
              <a:buChar char="&gt;"/>
            </a:pPr>
            <a:endParaRPr lang="en-US"/>
          </a:p>
          <a:p>
            <a:pPr marL="13174">
              <a:spcBef>
                <a:spcPts val="1592"/>
              </a:spcBef>
            </a:pPr>
            <a:r>
              <a:rPr lang="en-US" b="1"/>
              <a:t>What should Metro do to help?</a:t>
            </a:r>
            <a:endParaRPr lang="en-US"/>
          </a:p>
          <a:p>
            <a:pPr marL="310241" indent="-297726">
              <a:spcBef>
                <a:spcPts val="809"/>
              </a:spcBef>
              <a:buFont typeface="Arial"/>
              <a:buChar char="•"/>
            </a:pPr>
            <a:r>
              <a:rPr lang="en-US"/>
              <a:t>Handholding individuals through the process, breaking down the jargon</a:t>
            </a:r>
          </a:p>
          <a:p>
            <a:pPr marL="310241" indent="-297726">
              <a:spcBef>
                <a:spcPts val="809"/>
              </a:spcBef>
              <a:buFont typeface="Arial"/>
              <a:buChar char="•"/>
            </a:pPr>
            <a:r>
              <a:rPr lang="en-US"/>
              <a:t>Understand the industry—what they need, how to help</a:t>
            </a:r>
          </a:p>
          <a:p>
            <a:pPr marL="310241" indent="-297726">
              <a:spcBef>
                <a:spcPts val="825"/>
              </a:spcBef>
              <a:buFont typeface="Arial"/>
              <a:buChar char="•"/>
            </a:pPr>
            <a:r>
              <a:rPr lang="en-US"/>
              <a:t>Technical assistance helping small businesses purchasing</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21</a:t>
            </a:fld>
            <a:endParaRPr lang="en-US"/>
          </a:p>
        </p:txBody>
      </p:sp>
    </p:spTree>
    <p:extLst>
      <p:ext uri="{BB962C8B-B14F-4D97-AF65-F5344CB8AC3E}">
        <p14:creationId xmlns:p14="http://schemas.microsoft.com/office/powerpoint/2010/main" val="2541393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174">
              <a:spcBef>
                <a:spcPts val="939"/>
              </a:spcBef>
            </a:pPr>
            <a:r>
              <a:rPr lang="en-US" b="1"/>
              <a:t>What are the objectives for the ZET Program from the environmental perspective?</a:t>
            </a:r>
            <a:endParaRPr lang="en-US"/>
          </a:p>
          <a:p>
            <a:pPr marL="310241" indent="-297726">
              <a:spcBef>
                <a:spcPts val="830"/>
              </a:spcBef>
              <a:buFont typeface="Arial"/>
              <a:buChar char="•"/>
            </a:pPr>
            <a:r>
              <a:rPr lang="en-US"/>
              <a:t>Objectives should be quantitative and time-bound</a:t>
            </a:r>
          </a:p>
          <a:p>
            <a:pPr marL="784494" lvl="1" indent="-297726">
              <a:spcBef>
                <a:spcPts val="327"/>
              </a:spcBef>
              <a:buFont typeface="Courier New,monospace"/>
              <a:buChar char="•"/>
            </a:pPr>
            <a:r>
              <a:rPr lang="en-US"/>
              <a:t>E.g., target turnover of truck fleet by specific date</a:t>
            </a:r>
          </a:p>
          <a:p>
            <a:pPr marL="310241" indent="-297726">
              <a:spcBef>
                <a:spcPts val="835"/>
              </a:spcBef>
              <a:buFont typeface="Courier New,monospace"/>
              <a:buChar char="&gt;"/>
            </a:pPr>
            <a:r>
              <a:rPr lang="en-US"/>
              <a:t>Goals/Strategies</a:t>
            </a:r>
          </a:p>
          <a:p>
            <a:pPr marL="784494" lvl="1" indent="-297726">
              <a:spcBef>
                <a:spcPts val="322"/>
              </a:spcBef>
              <a:buFont typeface="Courier New,monospace"/>
              <a:buChar char="•"/>
            </a:pPr>
            <a:r>
              <a:rPr lang="en-US"/>
              <a:t>Eliminate truck emissions (criteria pollutants) and reduce GHG, diesel particulate matter</a:t>
            </a:r>
          </a:p>
          <a:p>
            <a:pPr marL="784494" lvl="1" indent="-297726">
              <a:spcBef>
                <a:spcPts val="322"/>
              </a:spcBef>
              <a:buFont typeface="Courier New,monospace"/>
              <a:buChar char="•"/>
            </a:pPr>
            <a:r>
              <a:rPr lang="en-US"/>
              <a:t>Do not utilize eminent domain to site ZE infrastructure</a:t>
            </a:r>
          </a:p>
          <a:p>
            <a:pPr marL="784494" lvl="1" indent="-297726">
              <a:spcBef>
                <a:spcPts val="311"/>
              </a:spcBef>
              <a:buFont typeface="Courier New,monospace"/>
              <a:buChar char="•"/>
            </a:pPr>
            <a:r>
              <a:rPr lang="en-US"/>
              <a:t>Eliminate GHG emissions from electric and hydrogen production</a:t>
            </a:r>
          </a:p>
          <a:p>
            <a:pPr marL="13174">
              <a:spcBef>
                <a:spcPts val="850"/>
              </a:spcBef>
            </a:pPr>
            <a:r>
              <a:rPr lang="en-US" b="1"/>
              <a:t>What are the strategic considerations and key features we should build into the program in order to minimize potential impacts?</a:t>
            </a:r>
            <a:endParaRPr lang="en-US"/>
          </a:p>
          <a:p>
            <a:pPr marL="310241" indent="-297726">
              <a:spcBef>
                <a:spcPts val="830"/>
              </a:spcBef>
              <a:buFont typeface="Arial"/>
              <a:buChar char="•"/>
            </a:pPr>
            <a:r>
              <a:rPr lang="en-US"/>
              <a:t>Traffic mitigation at charging stations</a:t>
            </a:r>
          </a:p>
          <a:p>
            <a:pPr marL="310241" indent="-297726">
              <a:spcBef>
                <a:spcPts val="835"/>
              </a:spcBef>
              <a:buFont typeface="Arial"/>
              <a:buChar char="•"/>
            </a:pPr>
            <a:r>
              <a:rPr lang="en-US"/>
              <a:t>Use existing ROW where possible</a:t>
            </a:r>
          </a:p>
          <a:p>
            <a:pPr marL="310241" marR="395211" indent="-297067">
              <a:lnSpc>
                <a:spcPts val="1795"/>
              </a:lnSpc>
              <a:spcBef>
                <a:spcPts val="1074"/>
              </a:spcBef>
              <a:buFont typeface="Arial"/>
              <a:buChar char="•"/>
            </a:pPr>
            <a:r>
              <a:rPr lang="en-US"/>
              <a:t>Land-sharing between independent owner-operators and fleet operators (in-kind contribution of land to count as a funding  match or provide car charging/fueling in the facilities</a:t>
            </a:r>
          </a:p>
          <a:p>
            <a:pPr marL="13174">
              <a:spcBef>
                <a:spcPts val="804"/>
              </a:spcBef>
            </a:pPr>
            <a:r>
              <a:rPr lang="en-US" b="1"/>
              <a:t>How can we evaluate outcomes of the ZET program?</a:t>
            </a:r>
            <a:endParaRPr lang="en-US"/>
          </a:p>
          <a:p>
            <a:pPr marL="310241" indent="-297726">
              <a:spcBef>
                <a:spcPts val="835"/>
              </a:spcBef>
              <a:buFont typeface="Arial"/>
              <a:buChar char="•"/>
            </a:pPr>
            <a:r>
              <a:rPr lang="en-US"/>
              <a:t>Mention the mitigations that benefit the public</a:t>
            </a:r>
          </a:p>
          <a:p>
            <a:pPr marL="310241" indent="-297726">
              <a:spcBef>
                <a:spcPts val="845"/>
              </a:spcBef>
              <a:buFont typeface="Arial"/>
              <a:buChar char="•"/>
            </a:pPr>
            <a:r>
              <a:rPr lang="en-US"/>
              <a:t>Measure truck travelling (e.g., ZE truck trips, ZE truck VMT)</a:t>
            </a:r>
          </a:p>
          <a:p>
            <a:pPr marL="310241" indent="-297726">
              <a:spcBef>
                <a:spcPts val="835"/>
              </a:spcBef>
              <a:buFont typeface="Arial"/>
              <a:buChar char="•"/>
            </a:pPr>
            <a:r>
              <a:rPr lang="en-US"/>
              <a:t>Use existing truck infrastructure for charging facilities</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22</a:t>
            </a:fld>
            <a:endParaRPr lang="en-US"/>
          </a:p>
        </p:txBody>
      </p:sp>
    </p:spTree>
    <p:extLst>
      <p:ext uri="{BB962C8B-B14F-4D97-AF65-F5344CB8AC3E}">
        <p14:creationId xmlns:p14="http://schemas.microsoft.com/office/powerpoint/2010/main" val="3416123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marL="0" marR="0" lvl="0" indent="0" algn="r" defTabSz="474254"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425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071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74254">
              <a:defRPr/>
            </a:pPr>
            <a:fld id="{1CA99CD2-19A0-6F48-895C-C7AB61D791DF}" type="slidenum">
              <a:rPr lang="en-US">
                <a:solidFill>
                  <a:prstClr val="black"/>
                </a:solidFill>
                <a:latin typeface="Calibri" panose="020F0502020204030204"/>
              </a:rPr>
              <a:pPr defTabSz="474254">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721957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i="1">
                <a:cs typeface="Calibri"/>
              </a:rPr>
              <a:t>Erika</a:t>
            </a:r>
          </a:p>
          <a:p>
            <a:pPr lvl="2"/>
            <a:endParaRPr lang="en-US" i="1">
              <a:cs typeface="Calibri"/>
            </a:endParaRPr>
          </a:p>
          <a:p>
            <a:pPr marL="826650" marR="94851" indent="-352397">
              <a:tabLst>
                <a:tab pos="533535" algn="l"/>
                <a:tab pos="592817" algn="l"/>
              </a:tabLst>
            </a:pPr>
            <a:r>
              <a:rPr lang="en-US">
                <a:solidFill>
                  <a:schemeClr val="bg1"/>
                </a:solidFill>
                <a:latin typeface="Calibri" panose="020F0502020204030204" pitchFamily="34" charset="0"/>
                <a:ea typeface="Yu Mincho" panose="02020400000000000000" pitchFamily="18" charset="-128"/>
                <a:cs typeface="Arial" panose="020B0604020202020204" pitchFamily="34" charset="0"/>
              </a:rPr>
              <a:t>1.1 Proposal for additional CLC Member (5 minutes)</a:t>
            </a:r>
            <a:endParaRPr lang="en-US">
              <a:solidFill>
                <a:schemeClr val="bg1"/>
              </a:solidFill>
              <a:latin typeface="Calibri" panose="020F0502020204030204" pitchFamily="34" charset="0"/>
              <a:ea typeface="Calibri" panose="020F0502020204030204" pitchFamily="34" charset="0"/>
              <a:cs typeface="Arial" panose="020B0604020202020204" pitchFamily="34" charset="0"/>
            </a:endParaRPr>
          </a:p>
          <a:p>
            <a:pPr marL="1248209" marR="94851" indent="-299702">
              <a:buFont typeface="+mj-lt"/>
              <a:buAutoNum type="romanLcPeriod"/>
            </a:pPr>
            <a:r>
              <a:rPr lang="en-US">
                <a:solidFill>
                  <a:schemeClr val="bg1"/>
                </a:solidFill>
                <a:latin typeface="Calibri" panose="020F0502020204030204" pitchFamily="34" charset="0"/>
                <a:ea typeface="Yu Mincho" panose="02020400000000000000" pitchFamily="18" charset="-128"/>
                <a:cs typeface="Arial" panose="020B0604020202020204" pitchFamily="34" charset="0"/>
              </a:rPr>
              <a:t>Task Force Discussion (5 minutes)</a:t>
            </a:r>
            <a:endParaRPr lang="en-US">
              <a:solidFill>
                <a:schemeClr val="bg1"/>
              </a:solidFill>
              <a:latin typeface="Calibri" panose="020F0502020204030204" pitchFamily="34" charset="0"/>
              <a:ea typeface="Calibri" panose="020F0502020204030204" pitchFamily="34" charset="0"/>
              <a:cs typeface="Arial" panose="020B0604020202020204" pitchFamily="34" charset="0"/>
            </a:endParaRPr>
          </a:p>
          <a:p>
            <a:pPr marL="1248209" marR="94851" indent="-299702">
              <a:buFont typeface="+mj-lt"/>
              <a:buAutoNum type="romanLcPeriod"/>
            </a:pPr>
            <a:r>
              <a:rPr lang="en-US" b="1">
                <a:solidFill>
                  <a:schemeClr val="bg1"/>
                </a:solidFill>
                <a:latin typeface="Calibri" panose="020F0502020204030204" pitchFamily="34" charset="0"/>
                <a:ea typeface="Yu Mincho" panose="02020400000000000000" pitchFamily="18" charset="-128"/>
                <a:cs typeface="Arial" panose="020B0604020202020204" pitchFamily="34" charset="0"/>
              </a:rPr>
              <a:t>Public Comment</a:t>
            </a:r>
            <a:r>
              <a:rPr lang="en-US">
                <a:solidFill>
                  <a:schemeClr val="bg1"/>
                </a:solidFill>
                <a:latin typeface="Calibri" panose="020F0502020204030204" pitchFamily="34" charset="0"/>
                <a:ea typeface="Yu Mincho" panose="02020400000000000000" pitchFamily="18" charset="-128"/>
                <a:cs typeface="Arial" panose="020B0604020202020204" pitchFamily="34" charset="0"/>
              </a:rPr>
              <a:t> (5 minutes)</a:t>
            </a:r>
            <a:endParaRPr lang="en-US">
              <a:solidFill>
                <a:schemeClr val="bg1"/>
              </a:solidFill>
              <a:latin typeface="Calibri" panose="020F0502020204030204" pitchFamily="34" charset="0"/>
              <a:ea typeface="Calibri" panose="020F0502020204030204" pitchFamily="34" charset="0"/>
              <a:cs typeface="Arial" panose="020B0604020202020204" pitchFamily="34" charset="0"/>
            </a:endParaRPr>
          </a:p>
          <a:p>
            <a:pPr marL="1248209" marR="94851" indent="-299702">
              <a:buFont typeface="+mj-lt"/>
              <a:buAutoNum type="romanLcPeriod"/>
            </a:pPr>
            <a:r>
              <a:rPr lang="en-US">
                <a:solidFill>
                  <a:schemeClr val="bg1"/>
                </a:solidFill>
                <a:latin typeface="Calibri" panose="020F0502020204030204" pitchFamily="34" charset="0"/>
                <a:ea typeface="Yu Mincho" panose="02020400000000000000" pitchFamily="18" charset="-128"/>
                <a:cs typeface="Arial" panose="020B0604020202020204" pitchFamily="34" charset="0"/>
              </a:rPr>
              <a:t>Vote (5 minutes)</a:t>
            </a:r>
            <a:endParaRPr lang="en-US">
              <a:solidFill>
                <a:schemeClr val="bg1"/>
              </a:solidFill>
              <a:latin typeface="Calibri" panose="020F0502020204030204" pitchFamily="34" charset="0"/>
              <a:ea typeface="Calibri" panose="020F0502020204030204" pitchFamily="34" charset="0"/>
              <a:cs typeface="Arial" panose="020B0604020202020204" pitchFamily="34" charset="0"/>
            </a:endParaRPr>
          </a:p>
          <a:p>
            <a:pPr lvl="2"/>
            <a:endParaRPr lang="en-US" i="1">
              <a:cs typeface="Calibri"/>
            </a:endParaRPr>
          </a:p>
        </p:txBody>
      </p:sp>
      <p:sp>
        <p:nvSpPr>
          <p:cNvPr id="4" name="Slide Number Placeholder 3"/>
          <p:cNvSpPr>
            <a:spLocks noGrp="1"/>
          </p:cNvSpPr>
          <p:nvPr>
            <p:ph type="sldNum" sz="quarter" idx="5"/>
          </p:nvPr>
        </p:nvSpPr>
        <p:spPr/>
        <p:txBody>
          <a:bodyPr/>
          <a:lstStyle/>
          <a:p>
            <a:pPr defTabSz="474184">
              <a:defRPr/>
            </a:pPr>
            <a:fld id="{1CA99CD2-19A0-6F48-895C-C7AB61D791DF}" type="slidenum">
              <a:rPr lang="en-US">
                <a:solidFill>
                  <a:prstClr val="black"/>
                </a:solidFill>
                <a:latin typeface="Calibri" panose="020F0502020204030204"/>
              </a:rPr>
              <a:pPr defTabSz="474184">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4047501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26</a:t>
            </a:fld>
            <a:endParaRPr lang="en-US"/>
          </a:p>
        </p:txBody>
      </p:sp>
    </p:spTree>
    <p:extLst>
      <p:ext uri="{BB962C8B-B14F-4D97-AF65-F5344CB8AC3E}">
        <p14:creationId xmlns:p14="http://schemas.microsoft.com/office/powerpoint/2010/main" val="4011901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27</a:t>
            </a:fld>
            <a:endParaRPr lang="en-US"/>
          </a:p>
        </p:txBody>
      </p:sp>
    </p:spTree>
    <p:extLst>
      <p:ext uri="{BB962C8B-B14F-4D97-AF65-F5344CB8AC3E}">
        <p14:creationId xmlns:p14="http://schemas.microsoft.com/office/powerpoint/2010/main" val="1711559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74254">
              <a:defRPr/>
            </a:pPr>
            <a:fld id="{1CA99CD2-19A0-6F48-895C-C7AB61D791DF}" type="slidenum">
              <a:rPr lang="en-US">
                <a:solidFill>
                  <a:prstClr val="black"/>
                </a:solidFill>
                <a:latin typeface="Calibri" panose="020F0502020204030204"/>
              </a:rPr>
              <a:pPr defTabSz="474254">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3019669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29</a:t>
            </a:fld>
            <a:endParaRPr lang="en-US"/>
          </a:p>
        </p:txBody>
      </p:sp>
    </p:spTree>
    <p:extLst>
      <p:ext uri="{BB962C8B-B14F-4D97-AF65-F5344CB8AC3E}">
        <p14:creationId xmlns:p14="http://schemas.microsoft.com/office/powerpoint/2010/main" val="1934013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74254">
              <a:defRPr/>
            </a:pPr>
            <a:fld id="{1CA99CD2-19A0-6F48-895C-C7AB61D791DF}" type="slidenum">
              <a:rPr lang="en-US">
                <a:solidFill>
                  <a:prstClr val="black"/>
                </a:solidFill>
                <a:latin typeface="Calibri" panose="020F0502020204030204"/>
              </a:rPr>
              <a:pPr defTabSz="474254">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2082923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a:t>
            </a:fld>
            <a:endParaRPr lang="en-US"/>
          </a:p>
        </p:txBody>
      </p:sp>
    </p:spTree>
    <p:extLst>
      <p:ext uri="{BB962C8B-B14F-4D97-AF65-F5344CB8AC3E}">
        <p14:creationId xmlns:p14="http://schemas.microsoft.com/office/powerpoint/2010/main" val="130094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Michael—highlighting direction to return to Board – JUNE</a:t>
            </a:r>
          </a:p>
          <a:p>
            <a:endParaRPr lang="en-US"/>
          </a:p>
          <a:p>
            <a:r>
              <a:rPr lang="en-US"/>
              <a:t>Multiple rounds input</a:t>
            </a:r>
          </a:p>
          <a:p>
            <a:r>
              <a:rPr lang="en-US"/>
              <a:t>Taken input</a:t>
            </a:r>
          </a:p>
          <a:p>
            <a:r>
              <a:rPr lang="en-US"/>
              <a:t>Received, appreciate it</a:t>
            </a:r>
          </a:p>
          <a:p>
            <a:r>
              <a:rPr lang="en-US"/>
              <a:t>Recommendations-best captures discussions with you</a:t>
            </a:r>
          </a:p>
        </p:txBody>
      </p:sp>
      <p:sp>
        <p:nvSpPr>
          <p:cNvPr id="4" name="Slide Number Placeholder 3"/>
          <p:cNvSpPr>
            <a:spLocks noGrp="1"/>
          </p:cNvSpPr>
          <p:nvPr>
            <p:ph type="sldNum" sz="quarter" idx="5"/>
          </p:nvPr>
        </p:nvSpPr>
        <p:spPr/>
        <p:txBody>
          <a:bodyPr/>
          <a:lstStyle/>
          <a:p>
            <a:fld id="{1CA99CD2-19A0-6F48-895C-C7AB61D791DF}" type="slidenum">
              <a:rPr lang="en-US" smtClean="0"/>
              <a:t>32</a:t>
            </a:fld>
            <a:endParaRPr lang="en-US"/>
          </a:p>
        </p:txBody>
      </p:sp>
    </p:spTree>
    <p:extLst>
      <p:ext uri="{BB962C8B-B14F-4D97-AF65-F5344CB8AC3E}">
        <p14:creationId xmlns:p14="http://schemas.microsoft.com/office/powerpoint/2010/main" val="4237617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33</a:t>
            </a:fld>
            <a:endParaRPr lang="en-US"/>
          </a:p>
        </p:txBody>
      </p:sp>
    </p:spTree>
    <p:extLst>
      <p:ext uri="{BB962C8B-B14F-4D97-AF65-F5344CB8AC3E}">
        <p14:creationId xmlns:p14="http://schemas.microsoft.com/office/powerpoint/2010/main" val="36016716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pPr marL="296408" indent="-296408">
              <a:buFont typeface="Arial"/>
              <a:buChar char="•"/>
            </a:pPr>
            <a:endParaRPr lang="en-US" sz="1900">
              <a:cs typeface="Calibri"/>
            </a:endParaRPr>
          </a:p>
        </p:txBody>
      </p:sp>
      <p:sp>
        <p:nvSpPr>
          <p:cNvPr id="4" name="Slide Number Placeholder 3"/>
          <p:cNvSpPr>
            <a:spLocks noGrp="1"/>
          </p:cNvSpPr>
          <p:nvPr>
            <p:ph type="sldNum" sz="quarter" idx="5"/>
          </p:nvPr>
        </p:nvSpPr>
        <p:spPr/>
        <p:txBody>
          <a:bodyPr/>
          <a:lstStyle/>
          <a:p>
            <a:pPr defTabSz="474254">
              <a:defRPr/>
            </a:pPr>
            <a:fld id="{1CA99CD2-19A0-6F48-895C-C7AB61D791DF}" type="slidenum">
              <a:rPr lang="en-US">
                <a:solidFill>
                  <a:prstClr val="black"/>
                </a:solidFill>
                <a:latin typeface="Calibri" panose="020F0502020204030204"/>
              </a:rPr>
              <a:pPr defTabSz="474254">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277857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36</a:t>
            </a:fld>
            <a:endParaRPr lang="en-US"/>
          </a:p>
        </p:txBody>
      </p:sp>
    </p:spTree>
    <p:extLst>
      <p:ext uri="{BB962C8B-B14F-4D97-AF65-F5344CB8AC3E}">
        <p14:creationId xmlns:p14="http://schemas.microsoft.com/office/powerpoint/2010/main" val="21668995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a:p>
            <a:pPr>
              <a:lnSpc>
                <a:spcPct val="110000"/>
              </a:lnSpc>
            </a:pPr>
            <a:r>
              <a:rPr lang="en-US" sz="1500" b="1">
                <a:solidFill>
                  <a:srgbClr val="00B4BD"/>
                </a:solidFill>
              </a:rPr>
              <a:t>Meetings to-date</a:t>
            </a:r>
            <a:r>
              <a:rPr lang="en-US" sz="1500">
                <a:solidFill>
                  <a:srgbClr val="00B4BD"/>
                </a:solidFill>
              </a:rPr>
              <a:t>:</a:t>
            </a:r>
            <a:endParaRPr lang="en-US" sz="1500">
              <a:solidFill>
                <a:srgbClr val="00B4BD"/>
              </a:solidFill>
              <a:ea typeface="Calibri"/>
              <a:cs typeface="Calibri"/>
            </a:endParaRPr>
          </a:p>
          <a:p>
            <a:pPr indent="293774">
              <a:lnSpc>
                <a:spcPct val="120000"/>
              </a:lnSpc>
              <a:buFont typeface="System Font Regular" panose="020B0604020202020204" pitchFamily="34" charset="0"/>
              <a:buChar char="&gt;"/>
            </a:pPr>
            <a:r>
              <a:rPr lang="en-US"/>
              <a:t>November 29, 2021</a:t>
            </a:r>
            <a:endParaRPr lang="en-US">
              <a:ea typeface="Calibri" panose="020F0502020204030204"/>
              <a:cs typeface="Calibri"/>
            </a:endParaRPr>
          </a:p>
          <a:p>
            <a:pPr indent="293774">
              <a:lnSpc>
                <a:spcPct val="120000"/>
              </a:lnSpc>
              <a:buFont typeface="System Font Regular" panose="020B0604020202020204" pitchFamily="34" charset="0"/>
              <a:buChar char="&gt;"/>
            </a:pPr>
            <a:r>
              <a:rPr lang="en-US"/>
              <a:t>January 25, 2021</a:t>
            </a:r>
            <a:endParaRPr lang="en-US">
              <a:ea typeface="Calibri" panose="020F0502020204030204"/>
              <a:cs typeface="Calibri"/>
            </a:endParaRPr>
          </a:p>
          <a:p>
            <a:pPr indent="293774">
              <a:lnSpc>
                <a:spcPct val="120000"/>
              </a:lnSpc>
              <a:buFont typeface="System Font Regular" panose="020B0604020202020204" pitchFamily="34" charset="0"/>
              <a:buChar char="&gt;"/>
            </a:pPr>
            <a:r>
              <a:rPr lang="en-US"/>
              <a:t>February 24, 2021</a:t>
            </a:r>
            <a:endParaRPr lang="en-US">
              <a:ea typeface="Calibri" panose="020F0502020204030204"/>
              <a:cs typeface="Calibri"/>
            </a:endParaRPr>
          </a:p>
          <a:p>
            <a:pPr indent="293774">
              <a:lnSpc>
                <a:spcPct val="120000"/>
              </a:lnSpc>
              <a:buFont typeface="System Font Regular" panose="020B0604020202020204" pitchFamily="34" charset="0"/>
              <a:buChar char="&gt;"/>
            </a:pPr>
            <a:r>
              <a:rPr lang="en-US"/>
              <a:t>March 22, 2022</a:t>
            </a:r>
            <a:endParaRPr lang="en-US">
              <a:ea typeface="Calibri" panose="020F0502020204030204"/>
              <a:cs typeface="Calibri"/>
            </a:endParaRPr>
          </a:p>
          <a:p>
            <a:pPr indent="293774">
              <a:lnSpc>
                <a:spcPct val="120000"/>
              </a:lnSpc>
              <a:buFont typeface="System Font Regular" panose="020B0604020202020204" pitchFamily="34" charset="0"/>
              <a:buChar char="&gt;"/>
            </a:pPr>
            <a:r>
              <a:rPr lang="en-US">
                <a:cs typeface="Calibri"/>
              </a:rPr>
              <a:t>April 19, 2022</a:t>
            </a:r>
            <a:endParaRPr lang="en-US">
              <a:ea typeface="Calibri"/>
              <a:cs typeface="Calibri"/>
            </a:endParaRPr>
          </a:p>
          <a:p>
            <a:pPr indent="293774">
              <a:lnSpc>
                <a:spcPct val="120000"/>
              </a:lnSpc>
              <a:buFont typeface="System Font Regular" panose="020B0604020202020204" pitchFamily="34" charset="0"/>
              <a:buChar char="&gt;"/>
            </a:pPr>
            <a:r>
              <a:rPr lang="en-US">
                <a:solidFill>
                  <a:srgbClr val="000000"/>
                </a:solidFill>
                <a:cs typeface="Calibri"/>
              </a:rPr>
              <a:t>May 17, 2022</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37</a:t>
            </a:fld>
            <a:endParaRPr lang="en-US"/>
          </a:p>
        </p:txBody>
      </p:sp>
    </p:spTree>
    <p:extLst>
      <p:ext uri="{BB962C8B-B14F-4D97-AF65-F5344CB8AC3E}">
        <p14:creationId xmlns:p14="http://schemas.microsoft.com/office/powerpoint/2010/main" val="17193252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Aft>
                <a:spcPts val="622"/>
              </a:spcAft>
            </a:pPr>
            <a:r>
              <a:rPr lang="en-US">
                <a:cs typeface="Calibri"/>
              </a:rPr>
              <a:t>Erika</a:t>
            </a:r>
          </a:p>
          <a:p>
            <a:pPr>
              <a:lnSpc>
                <a:spcPct val="110000"/>
              </a:lnSpc>
              <a:spcAft>
                <a:spcPts val="622"/>
              </a:spcAft>
            </a:pPr>
            <a:endParaRPr lang="en-US">
              <a:cs typeface="Calibri"/>
            </a:endParaRPr>
          </a:p>
          <a:p>
            <a:pPr>
              <a:lnSpc>
                <a:spcPct val="110000"/>
              </a:lnSpc>
              <a:spcAft>
                <a:spcPts val="622"/>
              </a:spcAft>
            </a:pPr>
            <a:r>
              <a:rPr lang="en-US">
                <a:cs typeface="Calibri"/>
              </a:rPr>
              <a:t>One Page Document</a:t>
            </a:r>
          </a:p>
          <a:p>
            <a:pPr>
              <a:lnSpc>
                <a:spcPct val="110000"/>
              </a:lnSpc>
              <a:spcAft>
                <a:spcPts val="622"/>
              </a:spcAft>
            </a:pPr>
            <a:r>
              <a:rPr lang="en-US">
                <a:cs typeface="Calibri"/>
              </a:rPr>
              <a:t>1-Here’s what we heard</a:t>
            </a:r>
          </a:p>
          <a:p>
            <a:pPr>
              <a:lnSpc>
                <a:spcPct val="110000"/>
              </a:lnSpc>
              <a:spcAft>
                <a:spcPts val="622"/>
              </a:spcAft>
            </a:pPr>
            <a:r>
              <a:rPr lang="en-US">
                <a:cs typeface="Calibri"/>
              </a:rPr>
              <a:t>2-Here’s what we think you agreed on</a:t>
            </a:r>
          </a:p>
          <a:p>
            <a:pPr>
              <a:lnSpc>
                <a:spcPct val="110000"/>
              </a:lnSpc>
              <a:spcAft>
                <a:spcPts val="622"/>
              </a:spcAft>
            </a:pPr>
            <a:r>
              <a:rPr lang="en-US">
                <a:cs typeface="Calibri"/>
              </a:rPr>
              <a:t>3-Here’s where we disagree</a:t>
            </a:r>
          </a:p>
          <a:p>
            <a:pPr>
              <a:lnSpc>
                <a:spcPct val="110000"/>
              </a:lnSpc>
              <a:spcAft>
                <a:spcPts val="622"/>
              </a:spcAft>
            </a:pPr>
            <a:r>
              <a:rPr lang="en-US">
                <a:cs typeface="Calibri"/>
              </a:rPr>
              <a:t>4-Additional Information needed</a:t>
            </a:r>
          </a:p>
          <a:p>
            <a:pPr>
              <a:lnSpc>
                <a:spcPct val="110000"/>
              </a:lnSpc>
              <a:spcAft>
                <a:spcPts val="622"/>
              </a:spcAft>
            </a:pPr>
            <a:endParaRPr lang="en-US">
              <a:cs typeface="Calibri"/>
            </a:endParaRPr>
          </a:p>
          <a:p>
            <a:pPr>
              <a:lnSpc>
                <a:spcPct val="110000"/>
              </a:lnSpc>
              <a:spcAft>
                <a:spcPts val="622"/>
              </a:spcAft>
            </a:pPr>
            <a:endParaRPr lang="en-US">
              <a:cs typeface="Calibri"/>
            </a:endParaRPr>
          </a:p>
          <a:p>
            <a:pPr>
              <a:lnSpc>
                <a:spcPct val="110000"/>
              </a:lnSpc>
              <a:spcAft>
                <a:spcPts val="622"/>
              </a:spcAft>
            </a:pPr>
            <a:r>
              <a:rPr lang="en-US">
                <a:cs typeface="Calibri"/>
              </a:rPr>
              <a:t>Trey-1, 4</a:t>
            </a:r>
          </a:p>
          <a:p>
            <a:pPr>
              <a:lnSpc>
                <a:spcPct val="110000"/>
              </a:lnSpc>
              <a:spcAft>
                <a:spcPts val="622"/>
              </a:spcAft>
            </a:pPr>
            <a:r>
              <a:rPr lang="en-US">
                <a:cs typeface="Calibri"/>
              </a:rPr>
              <a:t>Susan-2</a:t>
            </a:r>
          </a:p>
          <a:p>
            <a:pPr>
              <a:lnSpc>
                <a:spcPct val="110000"/>
              </a:lnSpc>
              <a:spcAft>
                <a:spcPts val="622"/>
              </a:spcAft>
            </a:pPr>
            <a:r>
              <a:rPr lang="en-US">
                <a:cs typeface="Calibri"/>
              </a:rPr>
              <a:t>Nora-3,5</a:t>
            </a:r>
          </a:p>
          <a:p>
            <a:pPr>
              <a:lnSpc>
                <a:spcPct val="110000"/>
              </a:lnSpc>
              <a:spcAft>
                <a:spcPts val="622"/>
              </a:spcAft>
            </a:pPr>
            <a:endParaRPr lang="en-US">
              <a:cs typeface="Calibri"/>
            </a:endParaRPr>
          </a:p>
          <a:p>
            <a:pPr>
              <a:lnSpc>
                <a:spcPct val="110000"/>
              </a:lnSpc>
              <a:spcAft>
                <a:spcPts val="622"/>
              </a:spcAft>
            </a:pPr>
            <a:endParaRPr lang="en-US">
              <a:cs typeface="Calibri"/>
            </a:endParaRPr>
          </a:p>
        </p:txBody>
      </p:sp>
      <p:sp>
        <p:nvSpPr>
          <p:cNvPr id="4" name="Slide Number Placeholder 3"/>
          <p:cNvSpPr>
            <a:spLocks noGrp="1"/>
          </p:cNvSpPr>
          <p:nvPr>
            <p:ph type="sldNum" sz="quarter" idx="5"/>
          </p:nvPr>
        </p:nvSpPr>
        <p:spPr/>
        <p:txBody>
          <a:bodyPr/>
          <a:lstStyle/>
          <a:p>
            <a:pPr defTabSz="474254">
              <a:defRPr/>
            </a:pPr>
            <a:fld id="{1CA99CD2-19A0-6F48-895C-C7AB61D791DF}" type="slidenum">
              <a:rPr lang="en-US">
                <a:solidFill>
                  <a:prstClr val="black"/>
                </a:solidFill>
                <a:latin typeface="Calibri" panose="020F0502020204030204"/>
              </a:rPr>
              <a:pPr defTabSz="474254">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25936361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cs typeface="Calibri"/>
            </a:endParaRPr>
          </a:p>
          <a:p>
            <a:endParaRPr lang="en-US">
              <a:cs typeface="Calibri"/>
            </a:endParaRPr>
          </a:p>
          <a:p>
            <a:pPr>
              <a:lnSpc>
                <a:spcPct val="90000"/>
              </a:lnSpc>
              <a:spcBef>
                <a:spcPts val="1037"/>
              </a:spcBef>
            </a:pPr>
            <a:r>
              <a:rPr lang="en-US" b="1"/>
              <a:t>Who do we need to connect with?</a:t>
            </a:r>
            <a:endParaRPr lang="en-US"/>
          </a:p>
          <a:p>
            <a:pPr marL="712698" indent="-360301">
              <a:spcBef>
                <a:spcPts val="622"/>
              </a:spcBef>
              <a:buFont typeface="Calibri,Sans-Serif"/>
              <a:buChar char="&gt;"/>
            </a:pPr>
            <a:r>
              <a:rPr lang="en-US"/>
              <a:t>Opinion leaders, Community-based organizations, City Halls</a:t>
            </a:r>
          </a:p>
          <a:p>
            <a:pPr marL="948507" lvl="1" indent="-235151">
              <a:spcBef>
                <a:spcPts val="622"/>
              </a:spcBef>
              <a:buFont typeface="Calibri,Sans-Serif"/>
              <a:buChar char="&gt;"/>
            </a:pPr>
            <a:r>
              <a:rPr lang="en-US"/>
              <a:t>Leverage existing connections to communities throughout the corridor</a:t>
            </a:r>
          </a:p>
          <a:p>
            <a:pPr marL="712698" indent="-360301">
              <a:spcBef>
                <a:spcPts val="622"/>
              </a:spcBef>
              <a:buFont typeface="Calibri,Sans-Serif"/>
              <a:buChar char="&gt;"/>
            </a:pPr>
            <a:r>
              <a:rPr lang="en-US"/>
              <a:t>Electric Vehicle manufacturers</a:t>
            </a:r>
          </a:p>
          <a:p>
            <a:pPr marL="712698" indent="-360301">
              <a:spcBef>
                <a:spcPts val="622"/>
              </a:spcBef>
              <a:buFont typeface="Calibri,Sans-Serif"/>
              <a:buChar char="&gt;"/>
            </a:pPr>
            <a:r>
              <a:rPr lang="en-US"/>
              <a:t>Labor Unions, Trucking Associations</a:t>
            </a:r>
          </a:p>
          <a:p>
            <a:pPr marL="948507" lvl="1" indent="-235151">
              <a:spcBef>
                <a:spcPts val="622"/>
              </a:spcBef>
              <a:buFont typeface="Calibri,Sans-Serif"/>
              <a:buChar char="&gt;"/>
            </a:pPr>
            <a:r>
              <a:rPr lang="en-US"/>
              <a:t>Core group familiar with how the equipment works, and which places are effective sites </a:t>
            </a:r>
          </a:p>
          <a:p>
            <a:pPr marL="712698" indent="-360301">
              <a:spcBef>
                <a:spcPts val="622"/>
              </a:spcBef>
              <a:buFont typeface="Calibri,Sans-Serif"/>
              <a:buChar char="&gt;"/>
            </a:pPr>
            <a:r>
              <a:rPr lang="en-US"/>
              <a:t>Community Colleges, Training Programs (e.g. Cal State Long Beach)</a:t>
            </a:r>
          </a:p>
          <a:p>
            <a:pPr marL="948507" lvl="1" indent="-235151">
              <a:spcBef>
                <a:spcPts val="622"/>
              </a:spcBef>
              <a:buFont typeface="Calibri,Sans-Serif"/>
              <a:buChar char="&gt;"/>
            </a:pPr>
            <a:r>
              <a:rPr lang="en-US"/>
              <a:t>Ensure that investment ties directly to those communities through high-road jobs, job training, commitment to local hire</a:t>
            </a:r>
          </a:p>
          <a:p>
            <a:pPr lvl="1">
              <a:spcBef>
                <a:spcPts val="622"/>
              </a:spcBef>
            </a:pPr>
            <a:endParaRPr lang="en-US"/>
          </a:p>
          <a:p>
            <a:pPr lvl="1">
              <a:spcBef>
                <a:spcPts val="622"/>
              </a:spcBef>
            </a:pPr>
            <a:r>
              <a:rPr lang="en-US" b="1"/>
              <a:t>What types of interactions are most effective?</a:t>
            </a:r>
            <a:endParaRPr lang="en-US"/>
          </a:p>
          <a:p>
            <a:pPr marL="712698" indent="-360301">
              <a:lnSpc>
                <a:spcPct val="90000"/>
              </a:lnSpc>
              <a:spcBef>
                <a:spcPts val="1037"/>
              </a:spcBef>
              <a:buFont typeface="Arial"/>
              <a:buChar char="•"/>
            </a:pPr>
            <a:r>
              <a:rPr lang="en-US"/>
              <a:t>Must have context for discussions, be clear about intentions</a:t>
            </a:r>
          </a:p>
          <a:p>
            <a:pPr marL="352397">
              <a:lnSpc>
                <a:spcPct val="90000"/>
              </a:lnSpc>
              <a:spcBef>
                <a:spcPts val="1037"/>
              </a:spcBef>
            </a:pPr>
            <a:endParaRPr lang="en-US"/>
          </a:p>
          <a:p>
            <a:pPr>
              <a:lnSpc>
                <a:spcPct val="90000"/>
              </a:lnSpc>
              <a:spcBef>
                <a:spcPts val="1037"/>
              </a:spcBef>
            </a:pPr>
            <a:r>
              <a:rPr lang="en-US" b="1"/>
              <a:t>Where/When should we be having these conversations?</a:t>
            </a:r>
            <a:endParaRPr lang="en-US"/>
          </a:p>
          <a:p>
            <a:pPr marL="712698" indent="-360301">
              <a:lnSpc>
                <a:spcPct val="90000"/>
              </a:lnSpc>
              <a:spcBef>
                <a:spcPts val="1037"/>
              </a:spcBef>
              <a:buFont typeface="Arial"/>
              <a:buChar char="•"/>
            </a:pPr>
            <a:r>
              <a:rPr lang="en-US"/>
              <a:t>Depends on where these sites land to determine where this kind of outreach occurs</a:t>
            </a:r>
          </a:p>
          <a:p>
            <a:pPr marL="712698" indent="-360301">
              <a:lnSpc>
                <a:spcPct val="90000"/>
              </a:lnSpc>
              <a:spcBef>
                <a:spcPts val="1037"/>
              </a:spcBef>
              <a:buFont typeface="Arial"/>
              <a:buChar char="•"/>
            </a:pPr>
            <a:r>
              <a:rPr lang="en-US"/>
              <a:t>Walk-up centers</a:t>
            </a:r>
          </a:p>
          <a:p>
            <a:pPr marL="355690" lvl="1" indent="-355690">
              <a:spcAft>
                <a:spcPts val="1037"/>
              </a:spcAft>
              <a:buFont typeface="Calibri,Sans-Serif"/>
              <a:buChar char="˃"/>
            </a:pPr>
            <a:endParaRPr lang="en-US"/>
          </a:p>
          <a:p>
            <a:pPr lvl="1">
              <a:spcAft>
                <a:spcPts val="1037"/>
              </a:spcAft>
            </a:pPr>
            <a:endParaRPr lang="en-US"/>
          </a:p>
          <a:p>
            <a:endParaRPr lang="en-US">
              <a:cs typeface="Calibri"/>
            </a:endParaRPr>
          </a:p>
        </p:txBody>
      </p:sp>
      <p:sp>
        <p:nvSpPr>
          <p:cNvPr id="4" name="Slide Number Placeholder 3"/>
          <p:cNvSpPr>
            <a:spLocks noGrp="1"/>
          </p:cNvSpPr>
          <p:nvPr>
            <p:ph type="sldNum" sz="quarter" idx="5"/>
          </p:nvPr>
        </p:nvSpPr>
        <p:spPr/>
        <p:txBody>
          <a:bodyPr/>
          <a:lstStyle/>
          <a:p>
            <a:pPr defTabSz="474254">
              <a:defRPr/>
            </a:pPr>
            <a:fld id="{1CA99CD2-19A0-6F48-895C-C7AB61D791DF}" type="slidenum">
              <a:rPr lang="en-US">
                <a:solidFill>
                  <a:prstClr val="black"/>
                </a:solidFill>
                <a:latin typeface="Calibri" panose="020F0502020204030204"/>
              </a:rPr>
              <a:pPr defTabSz="474254">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1954412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cs typeface="Calibri"/>
            </a:endParaRPr>
          </a:p>
          <a:p>
            <a:r>
              <a:rPr lang="en-US">
                <a:cs typeface="Calibri"/>
              </a:rPr>
              <a:t>Highlights from Breakout Room #1</a:t>
            </a:r>
          </a:p>
          <a:p>
            <a:pPr>
              <a:lnSpc>
                <a:spcPct val="90000"/>
              </a:lnSpc>
              <a:spcBef>
                <a:spcPts val="1037"/>
              </a:spcBef>
            </a:pPr>
            <a:r>
              <a:rPr lang="en-US" b="1"/>
              <a:t>Who do we need to connect with?</a:t>
            </a:r>
            <a:endParaRPr lang="en-US"/>
          </a:p>
          <a:p>
            <a:pPr marL="712698" indent="-360301">
              <a:spcBef>
                <a:spcPts val="622"/>
              </a:spcBef>
              <a:buFont typeface="Calibri,Sans-Serif"/>
              <a:buChar char="&gt;"/>
            </a:pPr>
            <a:r>
              <a:rPr lang="en-US"/>
              <a:t>Opinion leaders, Community-based organizations, City Halls</a:t>
            </a:r>
          </a:p>
          <a:p>
            <a:pPr marL="948507" lvl="1" indent="-235151">
              <a:spcBef>
                <a:spcPts val="622"/>
              </a:spcBef>
              <a:buFont typeface="Calibri,Sans-Serif"/>
              <a:buChar char="&gt;"/>
            </a:pPr>
            <a:r>
              <a:rPr lang="en-US"/>
              <a:t>Leverage existing connections to communities throughout the corridor</a:t>
            </a:r>
          </a:p>
          <a:p>
            <a:pPr marL="712698" indent="-360301">
              <a:spcBef>
                <a:spcPts val="622"/>
              </a:spcBef>
              <a:buFont typeface="Calibri,Sans-Serif"/>
              <a:buChar char="&gt;"/>
            </a:pPr>
            <a:r>
              <a:rPr lang="en-US"/>
              <a:t>Electric Vehicle manufacturers</a:t>
            </a:r>
          </a:p>
          <a:p>
            <a:pPr marL="712698" indent="-360301">
              <a:spcBef>
                <a:spcPts val="622"/>
              </a:spcBef>
              <a:buFont typeface="Calibri,Sans-Serif"/>
              <a:buChar char="&gt;"/>
            </a:pPr>
            <a:r>
              <a:rPr lang="en-US"/>
              <a:t>Labor Unions, Trucking Associations</a:t>
            </a:r>
          </a:p>
          <a:p>
            <a:pPr marL="948507" lvl="1" indent="-235151">
              <a:spcBef>
                <a:spcPts val="622"/>
              </a:spcBef>
              <a:buFont typeface="Calibri,Sans-Serif"/>
              <a:buChar char="&gt;"/>
            </a:pPr>
            <a:r>
              <a:rPr lang="en-US"/>
              <a:t>Core group familiar with how the equipment works, and which places are effective sites </a:t>
            </a:r>
          </a:p>
          <a:p>
            <a:pPr marL="712698" indent="-360301">
              <a:spcBef>
                <a:spcPts val="622"/>
              </a:spcBef>
              <a:buFont typeface="Calibri,Sans-Serif"/>
              <a:buChar char="&gt;"/>
            </a:pPr>
            <a:r>
              <a:rPr lang="en-US"/>
              <a:t>Community Colleges, Training Programs (e.g. Cal State Long Beach)</a:t>
            </a:r>
          </a:p>
          <a:p>
            <a:pPr marL="948507" lvl="1" indent="-235151">
              <a:spcBef>
                <a:spcPts val="622"/>
              </a:spcBef>
              <a:buFont typeface="Calibri,Sans-Serif"/>
              <a:buChar char="&gt;"/>
            </a:pPr>
            <a:r>
              <a:rPr lang="en-US"/>
              <a:t>Ensure that investment ties directly to those communities through high-road jobs, job training, commitment to local hire</a:t>
            </a:r>
          </a:p>
          <a:p>
            <a:pPr lvl="1">
              <a:spcBef>
                <a:spcPts val="622"/>
              </a:spcBef>
            </a:pPr>
            <a:endParaRPr lang="en-US"/>
          </a:p>
          <a:p>
            <a:pPr lvl="1">
              <a:spcBef>
                <a:spcPts val="622"/>
              </a:spcBef>
            </a:pPr>
            <a:r>
              <a:rPr lang="en-US" b="1"/>
              <a:t>What types of interactions are most effective?</a:t>
            </a:r>
            <a:endParaRPr lang="en-US"/>
          </a:p>
          <a:p>
            <a:pPr marL="712698" indent="-360301">
              <a:lnSpc>
                <a:spcPct val="90000"/>
              </a:lnSpc>
              <a:spcBef>
                <a:spcPts val="1037"/>
              </a:spcBef>
              <a:buFont typeface="Arial"/>
              <a:buChar char="•"/>
            </a:pPr>
            <a:r>
              <a:rPr lang="en-US"/>
              <a:t>Must have context for discussions, be clear about intentions</a:t>
            </a:r>
          </a:p>
          <a:p>
            <a:pPr marL="352397">
              <a:lnSpc>
                <a:spcPct val="90000"/>
              </a:lnSpc>
              <a:spcBef>
                <a:spcPts val="1037"/>
              </a:spcBef>
            </a:pPr>
            <a:endParaRPr lang="en-US"/>
          </a:p>
          <a:p>
            <a:pPr>
              <a:lnSpc>
                <a:spcPct val="90000"/>
              </a:lnSpc>
              <a:spcBef>
                <a:spcPts val="1037"/>
              </a:spcBef>
            </a:pPr>
            <a:r>
              <a:rPr lang="en-US" b="1"/>
              <a:t>Where/When should we be having these conversations?</a:t>
            </a:r>
            <a:endParaRPr lang="en-US"/>
          </a:p>
          <a:p>
            <a:pPr marL="712698" indent="-360301">
              <a:lnSpc>
                <a:spcPct val="90000"/>
              </a:lnSpc>
              <a:spcBef>
                <a:spcPts val="1037"/>
              </a:spcBef>
              <a:buFont typeface="Arial"/>
              <a:buChar char="•"/>
            </a:pPr>
            <a:r>
              <a:rPr lang="en-US"/>
              <a:t>Depends on where these sites land to determine where this kind of outreach occurs</a:t>
            </a:r>
          </a:p>
          <a:p>
            <a:pPr marL="712698" indent="-360301">
              <a:lnSpc>
                <a:spcPct val="90000"/>
              </a:lnSpc>
              <a:spcBef>
                <a:spcPts val="1037"/>
              </a:spcBef>
              <a:buFont typeface="Arial"/>
              <a:buChar char="•"/>
            </a:pPr>
            <a:r>
              <a:rPr lang="en-US"/>
              <a:t>Walk-up centers</a:t>
            </a:r>
          </a:p>
          <a:p>
            <a:pPr marL="355690" lvl="1" indent="-355690">
              <a:spcAft>
                <a:spcPts val="1037"/>
              </a:spcAft>
              <a:buFont typeface="Calibri,Sans-Serif"/>
              <a:buChar char="˃"/>
            </a:pPr>
            <a:endParaRPr lang="en-US"/>
          </a:p>
          <a:p>
            <a:pPr lvl="1">
              <a:spcAft>
                <a:spcPts val="1037"/>
              </a:spcAft>
            </a:pPr>
            <a:endParaRPr lang="en-US"/>
          </a:p>
          <a:p>
            <a:endParaRPr lang="en-US">
              <a:cs typeface="Calibri"/>
            </a:endParaRPr>
          </a:p>
        </p:txBody>
      </p:sp>
      <p:sp>
        <p:nvSpPr>
          <p:cNvPr id="4" name="Slide Number Placeholder 3"/>
          <p:cNvSpPr>
            <a:spLocks noGrp="1"/>
          </p:cNvSpPr>
          <p:nvPr>
            <p:ph type="sldNum" sz="quarter" idx="5"/>
          </p:nvPr>
        </p:nvSpPr>
        <p:spPr/>
        <p:txBody>
          <a:bodyPr/>
          <a:lstStyle/>
          <a:p>
            <a:pPr defTabSz="474254">
              <a:defRPr/>
            </a:pPr>
            <a:fld id="{1CA99CD2-19A0-6F48-895C-C7AB61D791DF}" type="slidenum">
              <a:rPr lang="en-US">
                <a:solidFill>
                  <a:prstClr val="black"/>
                </a:solidFill>
                <a:latin typeface="Calibri" panose="020F0502020204030204"/>
              </a:rPr>
              <a:pPr defTabSz="474254">
                <a:def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14869390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cs typeface="Calibri"/>
            </a:endParaRPr>
          </a:p>
          <a:p>
            <a:r>
              <a:rPr lang="en-US">
                <a:cs typeface="Calibri"/>
              </a:rPr>
              <a:t>Action Plan-Next steps/Responsibility/Timeline</a:t>
            </a:r>
          </a:p>
          <a:p>
            <a:endParaRPr lang="en-US">
              <a:cs typeface="Calibri"/>
            </a:endParaRPr>
          </a:p>
          <a:p>
            <a:endParaRPr lang="en-US">
              <a:cs typeface="Calibri"/>
            </a:endParaRPr>
          </a:p>
          <a:p>
            <a:pPr>
              <a:lnSpc>
                <a:spcPct val="90000"/>
              </a:lnSpc>
              <a:spcBef>
                <a:spcPts val="1037"/>
              </a:spcBef>
            </a:pPr>
            <a:r>
              <a:rPr lang="en-US" b="1"/>
              <a:t>Who do we need to connect with?</a:t>
            </a:r>
            <a:endParaRPr lang="en-US"/>
          </a:p>
          <a:p>
            <a:pPr marL="712698" indent="-360301">
              <a:spcBef>
                <a:spcPts val="622"/>
              </a:spcBef>
              <a:buFont typeface="Calibri,Sans-Serif"/>
              <a:buChar char="&gt;"/>
            </a:pPr>
            <a:r>
              <a:rPr lang="en-US"/>
              <a:t>Opinion leaders, Community-based organizations, City Halls</a:t>
            </a:r>
          </a:p>
          <a:p>
            <a:pPr marL="948507" lvl="1" indent="-235151">
              <a:spcBef>
                <a:spcPts val="622"/>
              </a:spcBef>
              <a:buFont typeface="Calibri,Sans-Serif"/>
              <a:buChar char="&gt;"/>
            </a:pPr>
            <a:r>
              <a:rPr lang="en-US"/>
              <a:t>Leverage existing connections to communities throughout the corridor</a:t>
            </a:r>
          </a:p>
          <a:p>
            <a:pPr marL="712698" indent="-360301">
              <a:spcBef>
                <a:spcPts val="622"/>
              </a:spcBef>
              <a:buFont typeface="Calibri,Sans-Serif"/>
              <a:buChar char="&gt;"/>
            </a:pPr>
            <a:r>
              <a:rPr lang="en-US"/>
              <a:t>Electric Vehicle manufacturers</a:t>
            </a:r>
          </a:p>
          <a:p>
            <a:pPr marL="712698" indent="-360301">
              <a:spcBef>
                <a:spcPts val="622"/>
              </a:spcBef>
              <a:buFont typeface="Calibri,Sans-Serif"/>
              <a:buChar char="&gt;"/>
            </a:pPr>
            <a:r>
              <a:rPr lang="en-US"/>
              <a:t>Labor Unions, Trucking Associations</a:t>
            </a:r>
          </a:p>
          <a:p>
            <a:pPr marL="948507" lvl="1" indent="-235151">
              <a:spcBef>
                <a:spcPts val="622"/>
              </a:spcBef>
              <a:buFont typeface="Calibri,Sans-Serif"/>
              <a:buChar char="&gt;"/>
            </a:pPr>
            <a:r>
              <a:rPr lang="en-US"/>
              <a:t>Core group familiar with how the equipment works, and which places are effective sites </a:t>
            </a:r>
          </a:p>
          <a:p>
            <a:pPr marL="712698" indent="-360301">
              <a:spcBef>
                <a:spcPts val="622"/>
              </a:spcBef>
              <a:buFont typeface="Calibri,Sans-Serif"/>
              <a:buChar char="&gt;"/>
            </a:pPr>
            <a:r>
              <a:rPr lang="en-US"/>
              <a:t>Community Colleges, Training Programs (e.g. Cal State Long Beach)</a:t>
            </a:r>
          </a:p>
          <a:p>
            <a:pPr marL="948507" lvl="1" indent="-235151">
              <a:spcBef>
                <a:spcPts val="622"/>
              </a:spcBef>
              <a:buFont typeface="Calibri,Sans-Serif"/>
              <a:buChar char="&gt;"/>
            </a:pPr>
            <a:r>
              <a:rPr lang="en-US"/>
              <a:t>Ensure that investment ties directly to those communities through high-road jobs, job training, commitment to local hire</a:t>
            </a:r>
          </a:p>
          <a:p>
            <a:pPr lvl="1">
              <a:spcBef>
                <a:spcPts val="622"/>
              </a:spcBef>
            </a:pPr>
            <a:endParaRPr lang="en-US"/>
          </a:p>
          <a:p>
            <a:pPr lvl="1">
              <a:spcBef>
                <a:spcPts val="622"/>
              </a:spcBef>
            </a:pPr>
            <a:r>
              <a:rPr lang="en-US" b="1"/>
              <a:t>What types of interactions are most effective?</a:t>
            </a:r>
            <a:endParaRPr lang="en-US"/>
          </a:p>
          <a:p>
            <a:pPr marL="712698" indent="-360301">
              <a:lnSpc>
                <a:spcPct val="90000"/>
              </a:lnSpc>
              <a:spcBef>
                <a:spcPts val="1037"/>
              </a:spcBef>
              <a:buFont typeface="Arial"/>
              <a:buChar char="•"/>
            </a:pPr>
            <a:r>
              <a:rPr lang="en-US"/>
              <a:t>Must have context for discussions, be clear about intentions</a:t>
            </a:r>
          </a:p>
          <a:p>
            <a:pPr marL="352397">
              <a:lnSpc>
                <a:spcPct val="90000"/>
              </a:lnSpc>
              <a:spcBef>
                <a:spcPts val="1037"/>
              </a:spcBef>
            </a:pPr>
            <a:endParaRPr lang="en-US"/>
          </a:p>
          <a:p>
            <a:pPr>
              <a:lnSpc>
                <a:spcPct val="90000"/>
              </a:lnSpc>
              <a:spcBef>
                <a:spcPts val="1037"/>
              </a:spcBef>
            </a:pPr>
            <a:r>
              <a:rPr lang="en-US" b="1"/>
              <a:t>Where/When should we be having these conversations?</a:t>
            </a:r>
            <a:endParaRPr lang="en-US"/>
          </a:p>
          <a:p>
            <a:pPr marL="712698" indent="-360301">
              <a:lnSpc>
                <a:spcPct val="90000"/>
              </a:lnSpc>
              <a:spcBef>
                <a:spcPts val="1037"/>
              </a:spcBef>
              <a:buFont typeface="Arial"/>
              <a:buChar char="•"/>
            </a:pPr>
            <a:r>
              <a:rPr lang="en-US"/>
              <a:t>Depends on where these sites land to determine where this kind of outreach occurs</a:t>
            </a:r>
          </a:p>
          <a:p>
            <a:pPr marL="712698" indent="-360301">
              <a:lnSpc>
                <a:spcPct val="90000"/>
              </a:lnSpc>
              <a:spcBef>
                <a:spcPts val="1037"/>
              </a:spcBef>
              <a:buFont typeface="Arial"/>
              <a:buChar char="•"/>
            </a:pPr>
            <a:r>
              <a:rPr lang="en-US"/>
              <a:t>Walk-up centers</a:t>
            </a:r>
          </a:p>
          <a:p>
            <a:pPr marL="355690" lvl="1" indent="-355690">
              <a:spcAft>
                <a:spcPts val="1037"/>
              </a:spcAft>
              <a:buFont typeface="Calibri,Sans-Serif"/>
              <a:buChar char="˃"/>
            </a:pPr>
            <a:endParaRPr lang="en-US"/>
          </a:p>
          <a:p>
            <a:pPr lvl="1">
              <a:spcAft>
                <a:spcPts val="1037"/>
              </a:spcAft>
            </a:pPr>
            <a:endParaRPr lang="en-US"/>
          </a:p>
          <a:p>
            <a:endParaRPr lang="en-US">
              <a:cs typeface="Calibri"/>
            </a:endParaRPr>
          </a:p>
        </p:txBody>
      </p:sp>
      <p:sp>
        <p:nvSpPr>
          <p:cNvPr id="4" name="Slide Number Placeholder 3"/>
          <p:cNvSpPr>
            <a:spLocks noGrp="1"/>
          </p:cNvSpPr>
          <p:nvPr>
            <p:ph type="sldNum" sz="quarter" idx="5"/>
          </p:nvPr>
        </p:nvSpPr>
        <p:spPr/>
        <p:txBody>
          <a:bodyPr/>
          <a:lstStyle/>
          <a:p>
            <a:pPr defTabSz="474254">
              <a:defRPr/>
            </a:pPr>
            <a:fld id="{1CA99CD2-19A0-6F48-895C-C7AB61D791DF}" type="slidenum">
              <a:rPr lang="en-US">
                <a:solidFill>
                  <a:prstClr val="black"/>
                </a:solidFill>
                <a:latin typeface="Calibri" panose="020F0502020204030204"/>
              </a:rPr>
              <a:pPr defTabSz="474254">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18632901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37"/>
              </a:spcBef>
            </a:pPr>
            <a:endParaRPr lang="en-US" b="1">
              <a:cs typeface="Calibri"/>
            </a:endParaRPr>
          </a:p>
          <a:p>
            <a:pPr>
              <a:lnSpc>
                <a:spcPct val="90000"/>
              </a:lnSpc>
              <a:spcBef>
                <a:spcPts val="1037"/>
              </a:spcBef>
            </a:pPr>
            <a:r>
              <a:rPr lang="en-US" b="1">
                <a:cs typeface="Calibri"/>
              </a:rPr>
              <a:t>HIGHLIGHTS </a:t>
            </a:r>
          </a:p>
          <a:p>
            <a:pPr>
              <a:lnSpc>
                <a:spcPct val="90000"/>
              </a:lnSpc>
              <a:spcBef>
                <a:spcPts val="1037"/>
              </a:spcBef>
            </a:pPr>
            <a:r>
              <a:rPr lang="en-US" b="1"/>
              <a:t>Overall Goals, Objectives, and Strategies</a:t>
            </a:r>
            <a:endParaRPr lang="en-US">
              <a:cs typeface="Calibri"/>
            </a:endParaRPr>
          </a:p>
          <a:p>
            <a:pPr marL="770662" indent="-296408">
              <a:lnSpc>
                <a:spcPct val="90000"/>
              </a:lnSpc>
              <a:spcBef>
                <a:spcPts val="519"/>
              </a:spcBef>
              <a:buFont typeface="Arial"/>
              <a:buChar char="•"/>
            </a:pPr>
            <a:r>
              <a:rPr lang="en-US"/>
              <a:t>What are the funding opportunities available to leverage local funding with state, federal, and private funding sources to maximize investment in implementing the 710 Clean Truck Program in the near term/in the long term?  </a:t>
            </a:r>
            <a:endParaRPr lang="en-US">
              <a:cs typeface="Calibri"/>
            </a:endParaRPr>
          </a:p>
          <a:p>
            <a:pPr lvl="1">
              <a:lnSpc>
                <a:spcPct val="90000"/>
              </a:lnSpc>
              <a:spcBef>
                <a:spcPts val="519"/>
              </a:spcBef>
              <a:buFont typeface="Calibri,Sans-Serif"/>
              <a:buChar char="•"/>
            </a:pPr>
            <a:r>
              <a:rPr lang="en-US"/>
              <a:t>Do the grant guidelines for zero-emission funding programs through various state agencies align to help provide increased funding opportunities to support this program? </a:t>
            </a:r>
            <a:endParaRPr lang="en-US">
              <a:cs typeface="Calibri"/>
            </a:endParaRPr>
          </a:p>
          <a:p>
            <a:pPr lvl="1">
              <a:lnSpc>
                <a:spcPct val="90000"/>
              </a:lnSpc>
              <a:spcBef>
                <a:spcPts val="519"/>
              </a:spcBef>
              <a:buFont typeface="Calibri,Sans-Serif"/>
              <a:buChar char="•"/>
            </a:pPr>
            <a:r>
              <a:rPr lang="en-US"/>
              <a:t>Which funding opportunities would be the top priorities? </a:t>
            </a:r>
            <a:endParaRPr lang="en-US">
              <a:cs typeface="Calibri"/>
            </a:endParaRPr>
          </a:p>
          <a:p>
            <a:pPr lvl="2">
              <a:lnSpc>
                <a:spcPct val="90000"/>
              </a:lnSpc>
              <a:spcBef>
                <a:spcPts val="519"/>
              </a:spcBef>
              <a:buFont typeface="Calibri,Sans-Serif"/>
              <a:buChar char="•"/>
            </a:pPr>
            <a:r>
              <a:rPr lang="en-US"/>
              <a:t>While state gas tax funds that support most Senate Bill 1 programs are not eligible for clean truck subsidies due to Article XIX restrictions, programs like the Trade Corridor Enhancement Program, which also uses federal funding, could fund applications for clean truck subsidies and infrastructure using federal funds.  </a:t>
            </a:r>
            <a:endParaRPr lang="en-US">
              <a:cs typeface="Calibri"/>
            </a:endParaRPr>
          </a:p>
          <a:p>
            <a:pPr lvl="2">
              <a:lnSpc>
                <a:spcPct val="90000"/>
              </a:lnSpc>
              <a:spcBef>
                <a:spcPts val="519"/>
              </a:spcBef>
              <a:buFont typeface="Calibri,Sans-Serif"/>
              <a:buChar char="•"/>
            </a:pPr>
            <a:r>
              <a:rPr lang="en-US"/>
              <a:t>SCAQMD, CARB, and various state and regional agencies have funding opportunities available to match “seed funding” provided by Metro for an early phase of the 710 Clean Truck Program </a:t>
            </a:r>
            <a:endParaRPr lang="en-US">
              <a:cs typeface="Calibri"/>
            </a:endParaRPr>
          </a:p>
          <a:p>
            <a:pPr marL="829944" lvl="2">
              <a:spcAft>
                <a:spcPts val="1037"/>
              </a:spcAft>
              <a:buFont typeface="Calibri,Sans-Serif"/>
              <a:buChar char="•"/>
            </a:pPr>
            <a:r>
              <a:rPr lang="en-US"/>
              <a:t>Input on Funding opportunities</a:t>
            </a:r>
            <a:endParaRPr lang="en-US">
              <a:cs typeface="Calibri"/>
            </a:endParaRPr>
          </a:p>
          <a:p>
            <a:pPr marL="1422761" lvl="4">
              <a:buFont typeface="Calibri,Sans-Serif"/>
              <a:buChar char="•"/>
            </a:pPr>
            <a:r>
              <a:rPr lang="en-US"/>
              <a:t>Concern for Metro focusing more on infrastructure and Ports are looking more at trucks </a:t>
            </a:r>
            <a:endParaRPr lang="en-US">
              <a:cs typeface="Calibri"/>
            </a:endParaRPr>
          </a:p>
          <a:p>
            <a:pPr marL="1422761" lvl="4">
              <a:buFont typeface="Calibri,Sans-Serif"/>
              <a:buChar char="•"/>
            </a:pPr>
            <a:r>
              <a:rPr lang="en-US"/>
              <a:t>May want to look at how to leverage funds </a:t>
            </a:r>
            <a:endParaRPr lang="en-US">
              <a:cs typeface="Calibri"/>
            </a:endParaRPr>
          </a:p>
          <a:p>
            <a:pPr marL="1422761" lvl="4">
              <a:buFont typeface="Calibri,Sans-Serif"/>
              <a:buChar char="•"/>
            </a:pPr>
            <a:r>
              <a:rPr lang="en-US"/>
              <a:t>Look at both vehicle and infrastructure grant opportunities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42</a:t>
            </a:fld>
            <a:endParaRPr lang="en-US"/>
          </a:p>
        </p:txBody>
      </p:sp>
    </p:spTree>
    <p:extLst>
      <p:ext uri="{BB962C8B-B14F-4D97-AF65-F5344CB8AC3E}">
        <p14:creationId xmlns:p14="http://schemas.microsoft.com/office/powerpoint/2010/main" val="303538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a:t>
            </a:fld>
            <a:endParaRPr lang="en-US"/>
          </a:p>
        </p:txBody>
      </p:sp>
    </p:spTree>
    <p:extLst>
      <p:ext uri="{BB962C8B-B14F-4D97-AF65-F5344CB8AC3E}">
        <p14:creationId xmlns:p14="http://schemas.microsoft.com/office/powerpoint/2010/main" val="444446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Ensuring community benefits</a:t>
            </a:r>
          </a:p>
          <a:p>
            <a:r>
              <a:rPr lang="en-US"/>
              <a:t>Monitoring outcomes</a:t>
            </a:r>
          </a:p>
        </p:txBody>
      </p:sp>
      <p:sp>
        <p:nvSpPr>
          <p:cNvPr id="4" name="Slide Number Placeholder 3"/>
          <p:cNvSpPr>
            <a:spLocks noGrp="1"/>
          </p:cNvSpPr>
          <p:nvPr>
            <p:ph type="sldNum" sz="quarter" idx="5"/>
          </p:nvPr>
        </p:nvSpPr>
        <p:spPr/>
        <p:txBody>
          <a:bodyPr/>
          <a:lstStyle/>
          <a:p>
            <a:fld id="{1CA99CD2-19A0-6F48-895C-C7AB61D791DF}" type="slidenum">
              <a:rPr lang="en-US" smtClean="0"/>
              <a:t>43</a:t>
            </a:fld>
            <a:endParaRPr lang="en-US"/>
          </a:p>
        </p:txBody>
      </p:sp>
    </p:spTree>
    <p:extLst>
      <p:ext uri="{BB962C8B-B14F-4D97-AF65-F5344CB8AC3E}">
        <p14:creationId xmlns:p14="http://schemas.microsoft.com/office/powerpoint/2010/main" val="31844397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44</a:t>
            </a:fld>
            <a:endParaRPr lang="en-US"/>
          </a:p>
        </p:txBody>
      </p:sp>
    </p:spTree>
    <p:extLst>
      <p:ext uri="{BB962C8B-B14F-4D97-AF65-F5344CB8AC3E}">
        <p14:creationId xmlns:p14="http://schemas.microsoft.com/office/powerpoint/2010/main" val="36010793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Aft>
                <a:spcPts val="622"/>
              </a:spcAft>
            </a:pPr>
            <a:r>
              <a:rPr lang="en-US">
                <a:cs typeface="Calibri"/>
              </a:rPr>
              <a:t>Erika</a:t>
            </a:r>
          </a:p>
          <a:p>
            <a:pPr>
              <a:lnSpc>
                <a:spcPct val="110000"/>
              </a:lnSpc>
              <a:spcAft>
                <a:spcPts val="622"/>
              </a:spcAft>
            </a:pPr>
            <a:endParaRPr lang="en-US">
              <a:cs typeface="Calibri"/>
            </a:endParaRPr>
          </a:p>
          <a:p>
            <a:pPr>
              <a:lnSpc>
                <a:spcPct val="110000"/>
              </a:lnSpc>
              <a:spcAft>
                <a:spcPts val="622"/>
              </a:spcAft>
            </a:pPr>
            <a:r>
              <a:rPr lang="en-US">
                <a:cs typeface="Calibri"/>
              </a:rPr>
              <a:t>Strategies</a:t>
            </a:r>
          </a:p>
          <a:p>
            <a:pPr>
              <a:lnSpc>
                <a:spcPct val="110000"/>
              </a:lnSpc>
              <a:spcAft>
                <a:spcPts val="622"/>
              </a:spcAft>
            </a:pPr>
            <a:r>
              <a:rPr lang="en-US">
                <a:cs typeface="Calibri"/>
              </a:rPr>
              <a:t>Lead/Next Steps/Resources/Timeline</a:t>
            </a:r>
          </a:p>
        </p:txBody>
      </p:sp>
      <p:sp>
        <p:nvSpPr>
          <p:cNvPr id="4" name="Slide Number Placeholder 3"/>
          <p:cNvSpPr>
            <a:spLocks noGrp="1"/>
          </p:cNvSpPr>
          <p:nvPr>
            <p:ph type="sldNum" sz="quarter" idx="5"/>
          </p:nvPr>
        </p:nvSpPr>
        <p:spPr/>
        <p:txBody>
          <a:bodyPr/>
          <a:lstStyle/>
          <a:p>
            <a:pPr defTabSz="474254">
              <a:defRPr/>
            </a:pPr>
            <a:fld id="{1CA99CD2-19A0-6F48-895C-C7AB61D791DF}" type="slidenum">
              <a:rPr lang="en-US">
                <a:solidFill>
                  <a:prstClr val="black"/>
                </a:solidFill>
                <a:latin typeface="Calibri" panose="020F0502020204030204"/>
              </a:rPr>
              <a:pPr defTabSz="474254">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19976000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174" defTabSz="948507">
              <a:spcBef>
                <a:spcPts val="726"/>
              </a:spcBef>
              <a:defRPr/>
            </a:pPr>
            <a:r>
              <a:rPr lang="en-US" sz="1700" b="1" spc="-5">
                <a:solidFill>
                  <a:srgbClr val="2AB4C7"/>
                </a:solidFill>
                <a:latin typeface="Calibri"/>
                <a:cs typeface="Calibri"/>
              </a:rPr>
              <a:t>Who do </a:t>
            </a:r>
            <a:r>
              <a:rPr lang="en-US" sz="1700" b="1" spc="-10">
                <a:solidFill>
                  <a:srgbClr val="2AB4C7"/>
                </a:solidFill>
                <a:latin typeface="Calibri"/>
                <a:cs typeface="Calibri"/>
              </a:rPr>
              <a:t>we </a:t>
            </a:r>
            <a:r>
              <a:rPr lang="en-US" sz="1700" b="1" spc="-5">
                <a:solidFill>
                  <a:srgbClr val="2AB4C7"/>
                </a:solidFill>
                <a:latin typeface="Calibri"/>
                <a:cs typeface="Calibri"/>
              </a:rPr>
              <a:t>need </a:t>
            </a:r>
            <a:r>
              <a:rPr lang="en-US" sz="1700" b="1" spc="-10">
                <a:solidFill>
                  <a:srgbClr val="2AB4C7"/>
                </a:solidFill>
                <a:latin typeface="Calibri"/>
                <a:cs typeface="Calibri"/>
              </a:rPr>
              <a:t>to </a:t>
            </a:r>
            <a:r>
              <a:rPr lang="en-US" sz="1700" b="1" spc="-5">
                <a:solidFill>
                  <a:srgbClr val="2AB4C7"/>
                </a:solidFill>
                <a:latin typeface="Calibri"/>
                <a:cs typeface="Calibri"/>
              </a:rPr>
              <a:t>connect</a:t>
            </a:r>
            <a:r>
              <a:rPr lang="en-US" sz="1700" b="1" spc="83">
                <a:solidFill>
                  <a:srgbClr val="2AB4C7"/>
                </a:solidFill>
                <a:latin typeface="Calibri"/>
                <a:cs typeface="Calibri"/>
              </a:rPr>
              <a:t> </a:t>
            </a:r>
            <a:r>
              <a:rPr lang="en-US" sz="1700" b="1" spc="-10">
                <a:solidFill>
                  <a:srgbClr val="2AB4C7"/>
                </a:solidFill>
                <a:latin typeface="Calibri"/>
                <a:cs typeface="Calibri"/>
              </a:rPr>
              <a:t>with?</a:t>
            </a:r>
            <a:endParaRPr lang="en-US" sz="1700">
              <a:solidFill>
                <a:prstClr val="black"/>
              </a:solidFill>
              <a:latin typeface="Calibri"/>
              <a:cs typeface="Calibri"/>
            </a:endParaRPr>
          </a:p>
          <a:p>
            <a:pPr marL="310241" indent="-297726" defTabSz="948507">
              <a:spcBef>
                <a:spcPts val="622"/>
              </a:spcBef>
              <a:buSzPct val="90625"/>
              <a:buFontTx/>
              <a:buChar char="&gt;"/>
              <a:tabLst>
                <a:tab pos="310241" algn="l"/>
                <a:tab pos="310900" algn="l"/>
              </a:tabLst>
              <a:defRPr/>
            </a:pPr>
            <a:r>
              <a:rPr lang="en-US" sz="1700" spc="-5">
                <a:solidFill>
                  <a:prstClr val="black"/>
                </a:solidFill>
                <a:latin typeface="Calibri"/>
                <a:cs typeface="Calibri"/>
              </a:rPr>
              <a:t>Opinion </a:t>
            </a:r>
            <a:r>
              <a:rPr lang="en-US" sz="1700" spc="-10">
                <a:solidFill>
                  <a:prstClr val="black"/>
                </a:solidFill>
                <a:latin typeface="Calibri"/>
                <a:cs typeface="Calibri"/>
              </a:rPr>
              <a:t>leaders, </a:t>
            </a:r>
            <a:r>
              <a:rPr lang="en-US" sz="1700" spc="-5">
                <a:solidFill>
                  <a:prstClr val="black"/>
                </a:solidFill>
                <a:latin typeface="Calibri"/>
                <a:cs typeface="Calibri"/>
              </a:rPr>
              <a:t>Community-based </a:t>
            </a:r>
            <a:r>
              <a:rPr lang="en-US" sz="1700" spc="-10">
                <a:solidFill>
                  <a:prstClr val="black"/>
                </a:solidFill>
                <a:latin typeface="Calibri"/>
                <a:cs typeface="Calibri"/>
              </a:rPr>
              <a:t>organizations, </a:t>
            </a:r>
            <a:r>
              <a:rPr lang="en-US" sz="1700">
                <a:solidFill>
                  <a:prstClr val="black"/>
                </a:solidFill>
                <a:latin typeface="Calibri"/>
                <a:cs typeface="Calibri"/>
              </a:rPr>
              <a:t>City</a:t>
            </a:r>
            <a:r>
              <a:rPr lang="en-US" sz="1700" spc="31">
                <a:solidFill>
                  <a:prstClr val="black"/>
                </a:solidFill>
                <a:latin typeface="Calibri"/>
                <a:cs typeface="Calibri"/>
              </a:rPr>
              <a:t> </a:t>
            </a:r>
            <a:r>
              <a:rPr lang="en-US" sz="1700">
                <a:solidFill>
                  <a:prstClr val="black"/>
                </a:solidFill>
                <a:latin typeface="Calibri"/>
                <a:cs typeface="Calibri"/>
              </a:rPr>
              <a:t>Halls</a:t>
            </a:r>
          </a:p>
          <a:p>
            <a:pPr marL="784494" lvl="1" indent="-297726" defTabSz="948507">
              <a:spcBef>
                <a:spcPts val="622"/>
              </a:spcBef>
              <a:buSzPct val="90625"/>
              <a:buFontTx/>
              <a:buChar char="&gt;"/>
              <a:tabLst>
                <a:tab pos="784494" algn="l"/>
                <a:tab pos="785153" algn="l"/>
              </a:tabLst>
              <a:defRPr/>
            </a:pPr>
            <a:r>
              <a:rPr lang="en-US" sz="1700" spc="-16">
                <a:solidFill>
                  <a:prstClr val="black"/>
                </a:solidFill>
                <a:latin typeface="Calibri"/>
                <a:cs typeface="Calibri"/>
              </a:rPr>
              <a:t>Leverage </a:t>
            </a:r>
            <a:r>
              <a:rPr lang="en-US" sz="1700" spc="-10">
                <a:solidFill>
                  <a:prstClr val="black"/>
                </a:solidFill>
                <a:latin typeface="Calibri"/>
                <a:cs typeface="Calibri"/>
              </a:rPr>
              <a:t>existing </a:t>
            </a:r>
            <a:r>
              <a:rPr lang="en-US" sz="1700" spc="-5">
                <a:solidFill>
                  <a:prstClr val="black"/>
                </a:solidFill>
                <a:latin typeface="Calibri"/>
                <a:cs typeface="Calibri"/>
              </a:rPr>
              <a:t>connections </a:t>
            </a:r>
            <a:r>
              <a:rPr lang="en-US" sz="1700" spc="-10">
                <a:solidFill>
                  <a:prstClr val="black"/>
                </a:solidFill>
                <a:latin typeface="Calibri"/>
                <a:cs typeface="Calibri"/>
              </a:rPr>
              <a:t>to </a:t>
            </a:r>
            <a:r>
              <a:rPr lang="en-US" sz="1700" spc="-5">
                <a:solidFill>
                  <a:prstClr val="black"/>
                </a:solidFill>
                <a:latin typeface="Calibri"/>
                <a:cs typeface="Calibri"/>
              </a:rPr>
              <a:t>communities </a:t>
            </a:r>
            <a:r>
              <a:rPr lang="en-US" sz="1700" spc="-10">
                <a:solidFill>
                  <a:prstClr val="black"/>
                </a:solidFill>
                <a:latin typeface="Calibri"/>
                <a:cs typeface="Calibri"/>
              </a:rPr>
              <a:t>throughout </a:t>
            </a:r>
            <a:r>
              <a:rPr lang="en-US" sz="1700" spc="-5">
                <a:solidFill>
                  <a:prstClr val="black"/>
                </a:solidFill>
                <a:latin typeface="Calibri"/>
                <a:cs typeface="Calibri"/>
              </a:rPr>
              <a:t>the</a:t>
            </a:r>
            <a:r>
              <a:rPr lang="en-US" sz="1700" spc="88">
                <a:solidFill>
                  <a:prstClr val="black"/>
                </a:solidFill>
                <a:latin typeface="Calibri"/>
                <a:cs typeface="Calibri"/>
              </a:rPr>
              <a:t> </a:t>
            </a:r>
            <a:r>
              <a:rPr lang="en-US" sz="1700" spc="-10">
                <a:solidFill>
                  <a:prstClr val="black"/>
                </a:solidFill>
                <a:latin typeface="Calibri"/>
                <a:cs typeface="Calibri"/>
              </a:rPr>
              <a:t>corridor</a:t>
            </a:r>
            <a:endParaRPr lang="en-US" sz="1700">
              <a:solidFill>
                <a:prstClr val="black"/>
              </a:solidFill>
              <a:latin typeface="Calibri"/>
              <a:cs typeface="Calibri"/>
            </a:endParaRPr>
          </a:p>
          <a:p>
            <a:pPr marL="310241" indent="-297726" defTabSz="948507">
              <a:spcBef>
                <a:spcPts val="622"/>
              </a:spcBef>
              <a:buSzPct val="90625"/>
              <a:buFontTx/>
              <a:buChar char="&gt;"/>
              <a:tabLst>
                <a:tab pos="310241" algn="l"/>
                <a:tab pos="310900" algn="l"/>
              </a:tabLst>
              <a:defRPr/>
            </a:pPr>
            <a:r>
              <a:rPr lang="en-US" sz="1700" spc="-5">
                <a:solidFill>
                  <a:prstClr val="black"/>
                </a:solidFill>
                <a:latin typeface="Calibri"/>
                <a:cs typeface="Calibri"/>
              </a:rPr>
              <a:t>EV</a:t>
            </a:r>
            <a:r>
              <a:rPr lang="en-US" sz="1700" spc="10">
                <a:solidFill>
                  <a:prstClr val="black"/>
                </a:solidFill>
                <a:latin typeface="Calibri"/>
                <a:cs typeface="Calibri"/>
              </a:rPr>
              <a:t> </a:t>
            </a:r>
            <a:r>
              <a:rPr lang="en-US" sz="1700" spc="-10">
                <a:solidFill>
                  <a:prstClr val="black"/>
                </a:solidFill>
                <a:latin typeface="Calibri"/>
                <a:cs typeface="Calibri"/>
              </a:rPr>
              <a:t>manufacturers</a:t>
            </a:r>
            <a:endParaRPr lang="en-US" sz="1700">
              <a:solidFill>
                <a:prstClr val="black"/>
              </a:solidFill>
              <a:latin typeface="Calibri"/>
              <a:cs typeface="Calibri"/>
            </a:endParaRPr>
          </a:p>
          <a:p>
            <a:pPr marL="310241" indent="-297726" defTabSz="948507">
              <a:spcBef>
                <a:spcPts val="622"/>
              </a:spcBef>
              <a:buSzPct val="90625"/>
              <a:buFontTx/>
              <a:buChar char="&gt;"/>
              <a:tabLst>
                <a:tab pos="310241" algn="l"/>
                <a:tab pos="310900" algn="l"/>
              </a:tabLst>
              <a:defRPr/>
            </a:pPr>
            <a:r>
              <a:rPr lang="en-US" sz="1700" spc="-5">
                <a:solidFill>
                  <a:prstClr val="black"/>
                </a:solidFill>
                <a:latin typeface="Calibri"/>
                <a:cs typeface="Calibri"/>
              </a:rPr>
              <a:t>Labor Unions, </a:t>
            </a:r>
            <a:r>
              <a:rPr lang="en-US" sz="1700" spc="-21">
                <a:solidFill>
                  <a:prstClr val="black"/>
                </a:solidFill>
                <a:latin typeface="Calibri"/>
                <a:cs typeface="Calibri"/>
              </a:rPr>
              <a:t>Trucking</a:t>
            </a:r>
            <a:r>
              <a:rPr lang="en-US" sz="1700" spc="16">
                <a:solidFill>
                  <a:prstClr val="black"/>
                </a:solidFill>
                <a:latin typeface="Calibri"/>
                <a:cs typeface="Calibri"/>
              </a:rPr>
              <a:t> </a:t>
            </a:r>
            <a:r>
              <a:rPr lang="en-US" sz="1700" spc="-5">
                <a:solidFill>
                  <a:prstClr val="black"/>
                </a:solidFill>
                <a:latin typeface="Calibri"/>
                <a:cs typeface="Calibri"/>
              </a:rPr>
              <a:t>Associations</a:t>
            </a:r>
            <a:endParaRPr lang="en-US" sz="1700">
              <a:solidFill>
                <a:prstClr val="black"/>
              </a:solidFill>
              <a:latin typeface="Calibri"/>
              <a:cs typeface="Calibri"/>
            </a:endParaRPr>
          </a:p>
          <a:p>
            <a:pPr marL="784494" lvl="1" indent="-297726" defTabSz="948507">
              <a:spcBef>
                <a:spcPts val="622"/>
              </a:spcBef>
              <a:buSzPct val="90625"/>
              <a:buFontTx/>
              <a:buChar char="&gt;"/>
              <a:tabLst>
                <a:tab pos="784494" algn="l"/>
                <a:tab pos="785153" algn="l"/>
              </a:tabLst>
              <a:defRPr/>
            </a:pPr>
            <a:r>
              <a:rPr lang="en-US" sz="1700" spc="-16">
                <a:solidFill>
                  <a:prstClr val="black"/>
                </a:solidFill>
                <a:latin typeface="Calibri"/>
                <a:cs typeface="Calibri"/>
              </a:rPr>
              <a:t>Core </a:t>
            </a:r>
            <a:r>
              <a:rPr lang="en-US" sz="1700" spc="-10">
                <a:solidFill>
                  <a:prstClr val="black"/>
                </a:solidFill>
                <a:latin typeface="Calibri"/>
                <a:cs typeface="Calibri"/>
              </a:rPr>
              <a:t>group </a:t>
            </a:r>
            <a:r>
              <a:rPr lang="en-US" sz="1700" spc="-5">
                <a:solidFill>
                  <a:prstClr val="black"/>
                </a:solidFill>
                <a:latin typeface="Calibri"/>
                <a:cs typeface="Calibri"/>
              </a:rPr>
              <a:t>familiar with </a:t>
            </a:r>
            <a:r>
              <a:rPr lang="en-US" sz="1700" spc="-10">
                <a:solidFill>
                  <a:prstClr val="black"/>
                </a:solidFill>
                <a:latin typeface="Calibri"/>
                <a:cs typeface="Calibri"/>
              </a:rPr>
              <a:t>how the </a:t>
            </a:r>
            <a:r>
              <a:rPr lang="en-US" sz="1700" spc="-5">
                <a:solidFill>
                  <a:prstClr val="black"/>
                </a:solidFill>
                <a:latin typeface="Calibri"/>
                <a:cs typeface="Calibri"/>
              </a:rPr>
              <a:t>equipment </a:t>
            </a:r>
            <a:r>
              <a:rPr lang="en-US" sz="1700" spc="-16">
                <a:solidFill>
                  <a:prstClr val="black"/>
                </a:solidFill>
                <a:latin typeface="Calibri"/>
                <a:cs typeface="Calibri"/>
              </a:rPr>
              <a:t>works, </a:t>
            </a:r>
            <a:r>
              <a:rPr lang="en-US" sz="1700" spc="-5">
                <a:solidFill>
                  <a:prstClr val="black"/>
                </a:solidFill>
                <a:latin typeface="Calibri"/>
                <a:cs typeface="Calibri"/>
              </a:rPr>
              <a:t>and which places </a:t>
            </a:r>
            <a:r>
              <a:rPr lang="en-US" sz="1700" spc="-16">
                <a:solidFill>
                  <a:prstClr val="black"/>
                </a:solidFill>
                <a:latin typeface="Calibri"/>
                <a:cs typeface="Calibri"/>
              </a:rPr>
              <a:t>are </a:t>
            </a:r>
            <a:r>
              <a:rPr lang="en-US" sz="1700" spc="-10">
                <a:solidFill>
                  <a:prstClr val="black"/>
                </a:solidFill>
                <a:latin typeface="Calibri"/>
                <a:cs typeface="Calibri"/>
              </a:rPr>
              <a:t>effective</a:t>
            </a:r>
            <a:r>
              <a:rPr lang="en-US" sz="1700" spc="130">
                <a:solidFill>
                  <a:prstClr val="black"/>
                </a:solidFill>
                <a:latin typeface="Calibri"/>
                <a:cs typeface="Calibri"/>
              </a:rPr>
              <a:t> </a:t>
            </a:r>
            <a:r>
              <a:rPr lang="en-US" sz="1700" spc="-5">
                <a:solidFill>
                  <a:prstClr val="black"/>
                </a:solidFill>
                <a:latin typeface="Calibri"/>
                <a:cs typeface="Calibri"/>
              </a:rPr>
              <a:t>sites</a:t>
            </a:r>
            <a:endParaRPr lang="en-US" sz="1700">
              <a:solidFill>
                <a:prstClr val="black"/>
              </a:solidFill>
              <a:latin typeface="Calibri"/>
              <a:cs typeface="Calibri"/>
            </a:endParaRPr>
          </a:p>
          <a:p>
            <a:pPr marL="310241" indent="-297726" defTabSz="948507">
              <a:spcBef>
                <a:spcPts val="622"/>
              </a:spcBef>
              <a:buSzPct val="90625"/>
              <a:buFontTx/>
              <a:buChar char="&gt;"/>
              <a:tabLst>
                <a:tab pos="310241" algn="l"/>
                <a:tab pos="310900" algn="l"/>
              </a:tabLst>
              <a:defRPr/>
            </a:pPr>
            <a:r>
              <a:rPr lang="en-US" sz="1700" spc="-5">
                <a:solidFill>
                  <a:prstClr val="black"/>
                </a:solidFill>
                <a:latin typeface="Calibri"/>
                <a:cs typeface="Calibri"/>
              </a:rPr>
              <a:t>Community Colleges, </a:t>
            </a:r>
            <a:r>
              <a:rPr lang="en-US" sz="1700" spc="-21">
                <a:solidFill>
                  <a:prstClr val="black"/>
                </a:solidFill>
                <a:latin typeface="Calibri"/>
                <a:cs typeface="Calibri"/>
              </a:rPr>
              <a:t>Training </a:t>
            </a:r>
            <a:r>
              <a:rPr lang="en-US" sz="1700" spc="-16">
                <a:solidFill>
                  <a:prstClr val="black"/>
                </a:solidFill>
                <a:latin typeface="Calibri"/>
                <a:cs typeface="Calibri"/>
              </a:rPr>
              <a:t>Programs </a:t>
            </a:r>
            <a:r>
              <a:rPr lang="en-US" sz="1700" spc="-5">
                <a:solidFill>
                  <a:prstClr val="black"/>
                </a:solidFill>
                <a:latin typeface="Calibri"/>
                <a:cs typeface="Calibri"/>
              </a:rPr>
              <a:t>(e.g. Cal </a:t>
            </a:r>
            <a:r>
              <a:rPr lang="en-US" sz="1700" spc="-16">
                <a:solidFill>
                  <a:prstClr val="black"/>
                </a:solidFill>
                <a:latin typeface="Calibri"/>
                <a:cs typeface="Calibri"/>
              </a:rPr>
              <a:t>State </a:t>
            </a:r>
            <a:r>
              <a:rPr lang="en-US" sz="1700" spc="-5">
                <a:solidFill>
                  <a:prstClr val="black"/>
                </a:solidFill>
                <a:latin typeface="Calibri"/>
                <a:cs typeface="Calibri"/>
              </a:rPr>
              <a:t>Long</a:t>
            </a:r>
            <a:r>
              <a:rPr lang="en-US" sz="1700" spc="52">
                <a:solidFill>
                  <a:prstClr val="black"/>
                </a:solidFill>
                <a:latin typeface="Calibri"/>
                <a:cs typeface="Calibri"/>
              </a:rPr>
              <a:t> </a:t>
            </a:r>
            <a:r>
              <a:rPr lang="en-US" sz="1700" spc="-5">
                <a:solidFill>
                  <a:prstClr val="black"/>
                </a:solidFill>
                <a:latin typeface="Calibri"/>
                <a:cs typeface="Calibri"/>
              </a:rPr>
              <a:t>Beach)</a:t>
            </a:r>
            <a:endParaRPr lang="en-US" sz="1700">
              <a:solidFill>
                <a:prstClr val="black"/>
              </a:solidFill>
              <a:latin typeface="Calibri"/>
              <a:cs typeface="Calibri"/>
            </a:endParaRPr>
          </a:p>
          <a:p>
            <a:pPr marL="784494" lvl="1" indent="-297726" defTabSz="948507">
              <a:spcBef>
                <a:spcPts val="622"/>
              </a:spcBef>
              <a:buSzPct val="90625"/>
              <a:buFontTx/>
              <a:buChar char="&gt;"/>
              <a:tabLst>
                <a:tab pos="784494" algn="l"/>
                <a:tab pos="785153" algn="l"/>
              </a:tabLst>
              <a:defRPr/>
            </a:pPr>
            <a:r>
              <a:rPr lang="en-US" sz="1700" spc="-10">
                <a:solidFill>
                  <a:prstClr val="black"/>
                </a:solidFill>
                <a:latin typeface="Calibri"/>
                <a:cs typeface="Calibri"/>
              </a:rPr>
              <a:t>Ensure </a:t>
            </a:r>
            <a:r>
              <a:rPr lang="en-US" sz="1700" spc="-5">
                <a:solidFill>
                  <a:prstClr val="black"/>
                </a:solidFill>
                <a:latin typeface="Calibri"/>
                <a:cs typeface="Calibri"/>
              </a:rPr>
              <a:t>that </a:t>
            </a:r>
            <a:r>
              <a:rPr lang="en-US" sz="1700" spc="-10">
                <a:solidFill>
                  <a:prstClr val="black"/>
                </a:solidFill>
                <a:latin typeface="Calibri"/>
                <a:cs typeface="Calibri"/>
              </a:rPr>
              <a:t>investment </a:t>
            </a:r>
            <a:r>
              <a:rPr lang="en-US" sz="1700" spc="-5">
                <a:solidFill>
                  <a:prstClr val="black"/>
                </a:solidFill>
                <a:latin typeface="Calibri"/>
                <a:cs typeface="Calibri"/>
              </a:rPr>
              <a:t>ties directly </a:t>
            </a:r>
            <a:r>
              <a:rPr lang="en-US" sz="1700" spc="-10">
                <a:solidFill>
                  <a:prstClr val="black"/>
                </a:solidFill>
                <a:latin typeface="Calibri"/>
                <a:cs typeface="Calibri"/>
              </a:rPr>
              <a:t>to </a:t>
            </a:r>
            <a:r>
              <a:rPr lang="en-US" sz="1700" spc="-5">
                <a:solidFill>
                  <a:prstClr val="black"/>
                </a:solidFill>
                <a:latin typeface="Calibri"/>
                <a:cs typeface="Calibri"/>
              </a:rPr>
              <a:t>those communities </a:t>
            </a:r>
            <a:r>
              <a:rPr lang="en-US" sz="1700" spc="-10">
                <a:solidFill>
                  <a:prstClr val="black"/>
                </a:solidFill>
                <a:latin typeface="Calibri"/>
                <a:cs typeface="Calibri"/>
              </a:rPr>
              <a:t>through high-road jobs, </a:t>
            </a:r>
            <a:r>
              <a:rPr lang="en-US" sz="1700" spc="-5">
                <a:solidFill>
                  <a:prstClr val="black"/>
                </a:solidFill>
                <a:latin typeface="Calibri"/>
                <a:cs typeface="Calibri"/>
              </a:rPr>
              <a:t>job training, </a:t>
            </a:r>
            <a:r>
              <a:rPr lang="en-US" sz="1700" spc="-10">
                <a:solidFill>
                  <a:prstClr val="black"/>
                </a:solidFill>
                <a:latin typeface="Calibri"/>
                <a:cs typeface="Calibri"/>
              </a:rPr>
              <a:t>commitment to local</a:t>
            </a:r>
            <a:r>
              <a:rPr lang="en-US" sz="1700" spc="290">
                <a:solidFill>
                  <a:prstClr val="black"/>
                </a:solidFill>
                <a:latin typeface="Calibri"/>
                <a:cs typeface="Calibri"/>
              </a:rPr>
              <a:t> </a:t>
            </a:r>
            <a:r>
              <a:rPr lang="en-US" sz="1700" spc="-10">
                <a:solidFill>
                  <a:prstClr val="black"/>
                </a:solidFill>
                <a:latin typeface="Calibri"/>
                <a:cs typeface="Calibri"/>
              </a:rPr>
              <a:t>hire</a:t>
            </a:r>
            <a:endParaRPr lang="en-US" sz="1700">
              <a:solidFill>
                <a:prstClr val="black"/>
              </a:solidFill>
              <a:latin typeface="Calibri"/>
              <a:cs typeface="Calibri"/>
            </a:endParaRPr>
          </a:p>
          <a:p>
            <a:pPr marL="13174" defTabSz="948507">
              <a:spcBef>
                <a:spcPts val="835"/>
              </a:spcBef>
              <a:defRPr/>
            </a:pPr>
            <a:r>
              <a:rPr lang="en-US" sz="1700" b="1" spc="-5">
                <a:solidFill>
                  <a:srgbClr val="2AB4C7"/>
                </a:solidFill>
                <a:latin typeface="Calibri"/>
                <a:cs typeface="Calibri"/>
              </a:rPr>
              <a:t>What types </a:t>
            </a:r>
            <a:r>
              <a:rPr lang="en-US" sz="1700" b="1">
                <a:solidFill>
                  <a:srgbClr val="2AB4C7"/>
                </a:solidFill>
                <a:latin typeface="Calibri"/>
                <a:cs typeface="Calibri"/>
              </a:rPr>
              <a:t>of </a:t>
            </a:r>
            <a:r>
              <a:rPr lang="en-US" sz="1700" b="1" spc="-10">
                <a:solidFill>
                  <a:srgbClr val="2AB4C7"/>
                </a:solidFill>
                <a:latin typeface="Calibri"/>
                <a:cs typeface="Calibri"/>
              </a:rPr>
              <a:t>interactions are most</a:t>
            </a:r>
            <a:r>
              <a:rPr lang="en-US" sz="1700" b="1" spc="26">
                <a:solidFill>
                  <a:srgbClr val="2AB4C7"/>
                </a:solidFill>
                <a:latin typeface="Calibri"/>
                <a:cs typeface="Calibri"/>
              </a:rPr>
              <a:t> </a:t>
            </a:r>
            <a:r>
              <a:rPr lang="en-US" sz="1700" b="1" spc="-10">
                <a:solidFill>
                  <a:srgbClr val="2AB4C7"/>
                </a:solidFill>
                <a:latin typeface="Calibri"/>
                <a:cs typeface="Calibri"/>
              </a:rPr>
              <a:t>effective?</a:t>
            </a:r>
            <a:endParaRPr lang="en-US" sz="1700">
              <a:solidFill>
                <a:prstClr val="black"/>
              </a:solidFill>
              <a:latin typeface="Calibri"/>
              <a:cs typeface="Calibri"/>
            </a:endParaRPr>
          </a:p>
          <a:p>
            <a:pPr marL="310241" indent="-297726" defTabSz="948507">
              <a:spcBef>
                <a:spcPts val="845"/>
              </a:spcBef>
              <a:buSzPct val="90625"/>
              <a:buFontTx/>
              <a:buChar char="&gt;"/>
              <a:tabLst>
                <a:tab pos="310241" algn="l"/>
                <a:tab pos="310900" algn="l"/>
              </a:tabLst>
              <a:defRPr/>
            </a:pPr>
            <a:r>
              <a:rPr lang="en-US" sz="1700" spc="-10">
                <a:solidFill>
                  <a:prstClr val="black"/>
                </a:solidFill>
                <a:latin typeface="Calibri"/>
                <a:cs typeface="Calibri"/>
              </a:rPr>
              <a:t>Must </a:t>
            </a:r>
            <a:r>
              <a:rPr lang="en-US" sz="1700" spc="-16">
                <a:solidFill>
                  <a:prstClr val="black"/>
                </a:solidFill>
                <a:latin typeface="Calibri"/>
                <a:cs typeface="Calibri"/>
              </a:rPr>
              <a:t>have context for </a:t>
            </a:r>
            <a:r>
              <a:rPr lang="en-US" sz="1700" spc="-5">
                <a:solidFill>
                  <a:prstClr val="black"/>
                </a:solidFill>
                <a:latin typeface="Calibri"/>
                <a:cs typeface="Calibri"/>
              </a:rPr>
              <a:t>discussions, be clear about</a:t>
            </a:r>
            <a:r>
              <a:rPr lang="en-US" sz="1700" spc="67">
                <a:solidFill>
                  <a:prstClr val="black"/>
                </a:solidFill>
                <a:latin typeface="Calibri"/>
                <a:cs typeface="Calibri"/>
              </a:rPr>
              <a:t> </a:t>
            </a:r>
            <a:r>
              <a:rPr lang="en-US" sz="1700" spc="-10">
                <a:solidFill>
                  <a:prstClr val="black"/>
                </a:solidFill>
                <a:latin typeface="Calibri"/>
                <a:cs typeface="Calibri"/>
              </a:rPr>
              <a:t>intentions</a:t>
            </a:r>
            <a:endParaRPr lang="en-US" sz="1700">
              <a:solidFill>
                <a:prstClr val="black"/>
              </a:solidFill>
              <a:latin typeface="Calibri"/>
              <a:cs typeface="Calibri"/>
            </a:endParaRPr>
          </a:p>
          <a:p>
            <a:pPr marL="13174" defTabSz="948507">
              <a:spcBef>
                <a:spcPts val="835"/>
              </a:spcBef>
              <a:defRPr/>
            </a:pPr>
            <a:r>
              <a:rPr lang="en-US" sz="1700" b="1" spc="-5">
                <a:solidFill>
                  <a:srgbClr val="2AB4C7"/>
                </a:solidFill>
                <a:latin typeface="Calibri"/>
                <a:cs typeface="Calibri"/>
              </a:rPr>
              <a:t>Where/When should </a:t>
            </a:r>
            <a:r>
              <a:rPr lang="en-US" sz="1700" b="1" spc="-10">
                <a:solidFill>
                  <a:srgbClr val="2AB4C7"/>
                </a:solidFill>
                <a:latin typeface="Calibri"/>
                <a:cs typeface="Calibri"/>
              </a:rPr>
              <a:t>we </a:t>
            </a:r>
            <a:r>
              <a:rPr lang="en-US" sz="1700" b="1" spc="-5">
                <a:solidFill>
                  <a:srgbClr val="2AB4C7"/>
                </a:solidFill>
                <a:latin typeface="Calibri"/>
                <a:cs typeface="Calibri"/>
              </a:rPr>
              <a:t>be </a:t>
            </a:r>
            <a:r>
              <a:rPr lang="en-US" sz="1700" b="1" spc="-10">
                <a:solidFill>
                  <a:srgbClr val="2AB4C7"/>
                </a:solidFill>
                <a:latin typeface="Calibri"/>
                <a:cs typeface="Calibri"/>
              </a:rPr>
              <a:t>having </a:t>
            </a:r>
            <a:r>
              <a:rPr lang="en-US" sz="1700" b="1" spc="-5">
                <a:solidFill>
                  <a:srgbClr val="2AB4C7"/>
                </a:solidFill>
                <a:latin typeface="Calibri"/>
                <a:cs typeface="Calibri"/>
              </a:rPr>
              <a:t>these</a:t>
            </a:r>
            <a:r>
              <a:rPr lang="en-US" sz="1700" b="1" spc="83">
                <a:solidFill>
                  <a:srgbClr val="2AB4C7"/>
                </a:solidFill>
                <a:latin typeface="Calibri"/>
                <a:cs typeface="Calibri"/>
              </a:rPr>
              <a:t> </a:t>
            </a:r>
            <a:r>
              <a:rPr lang="en-US" sz="1700" b="1" spc="-10">
                <a:solidFill>
                  <a:srgbClr val="2AB4C7"/>
                </a:solidFill>
                <a:latin typeface="Calibri"/>
                <a:cs typeface="Calibri"/>
              </a:rPr>
              <a:t>conversations?</a:t>
            </a:r>
            <a:endParaRPr lang="en-US" sz="1700">
              <a:solidFill>
                <a:prstClr val="black"/>
              </a:solidFill>
              <a:latin typeface="Calibri"/>
              <a:cs typeface="Calibri"/>
            </a:endParaRPr>
          </a:p>
          <a:p>
            <a:pPr marL="310241" indent="-297726" defTabSz="948507">
              <a:spcBef>
                <a:spcPts val="830"/>
              </a:spcBef>
              <a:buSzPct val="90625"/>
              <a:buFontTx/>
              <a:buChar char="&gt;"/>
              <a:tabLst>
                <a:tab pos="310241" algn="l"/>
                <a:tab pos="310900" algn="l"/>
              </a:tabLst>
              <a:defRPr/>
            </a:pPr>
            <a:r>
              <a:rPr lang="en-US" sz="1700" spc="-5">
                <a:solidFill>
                  <a:prstClr val="black"/>
                </a:solidFill>
                <a:latin typeface="Calibri"/>
                <a:cs typeface="Calibri"/>
              </a:rPr>
              <a:t>Depends on </a:t>
            </a:r>
            <a:r>
              <a:rPr lang="en-US" sz="1700" spc="-16">
                <a:solidFill>
                  <a:prstClr val="black"/>
                </a:solidFill>
                <a:latin typeface="Calibri"/>
                <a:cs typeface="Calibri"/>
              </a:rPr>
              <a:t>where </a:t>
            </a:r>
            <a:r>
              <a:rPr lang="en-US" sz="1700" spc="-5">
                <a:solidFill>
                  <a:prstClr val="black"/>
                </a:solidFill>
                <a:latin typeface="Calibri"/>
                <a:cs typeface="Calibri"/>
              </a:rPr>
              <a:t>these sites land </a:t>
            </a:r>
            <a:r>
              <a:rPr lang="en-US" sz="1700" spc="-10">
                <a:solidFill>
                  <a:prstClr val="black"/>
                </a:solidFill>
                <a:latin typeface="Calibri"/>
                <a:cs typeface="Calibri"/>
              </a:rPr>
              <a:t>to determine </a:t>
            </a:r>
            <a:r>
              <a:rPr lang="en-US" sz="1700" spc="-16">
                <a:solidFill>
                  <a:prstClr val="black"/>
                </a:solidFill>
                <a:latin typeface="Calibri"/>
                <a:cs typeface="Calibri"/>
              </a:rPr>
              <a:t>where </a:t>
            </a:r>
            <a:r>
              <a:rPr lang="en-US" sz="1700">
                <a:solidFill>
                  <a:prstClr val="black"/>
                </a:solidFill>
                <a:latin typeface="Calibri"/>
                <a:cs typeface="Calibri"/>
              </a:rPr>
              <a:t>this </a:t>
            </a:r>
            <a:r>
              <a:rPr lang="en-US" sz="1700" spc="-5">
                <a:solidFill>
                  <a:prstClr val="black"/>
                </a:solidFill>
                <a:latin typeface="Calibri"/>
                <a:cs typeface="Calibri"/>
              </a:rPr>
              <a:t>kind of </a:t>
            </a:r>
            <a:r>
              <a:rPr lang="en-US" sz="1700" spc="-10">
                <a:solidFill>
                  <a:prstClr val="black"/>
                </a:solidFill>
                <a:latin typeface="Calibri"/>
                <a:cs typeface="Calibri"/>
              </a:rPr>
              <a:t>outreach</a:t>
            </a:r>
            <a:r>
              <a:rPr lang="en-US" sz="1700" spc="192">
                <a:solidFill>
                  <a:prstClr val="black"/>
                </a:solidFill>
                <a:latin typeface="Calibri"/>
                <a:cs typeface="Calibri"/>
              </a:rPr>
              <a:t> </a:t>
            </a:r>
            <a:r>
              <a:rPr lang="en-US" sz="1700" spc="-10">
                <a:solidFill>
                  <a:prstClr val="black"/>
                </a:solidFill>
                <a:latin typeface="Calibri"/>
                <a:cs typeface="Calibri"/>
              </a:rPr>
              <a:t>occurs</a:t>
            </a:r>
            <a:endParaRPr lang="en-US" sz="1700">
              <a:solidFill>
                <a:prstClr val="black"/>
              </a:solidFill>
              <a:latin typeface="Calibri"/>
              <a:cs typeface="Calibri"/>
            </a:endParaRPr>
          </a:p>
          <a:p>
            <a:pPr marL="310241" indent="-297726" defTabSz="948507">
              <a:spcBef>
                <a:spcPts val="851"/>
              </a:spcBef>
              <a:buSzPct val="90625"/>
              <a:buFontTx/>
              <a:buChar char="&gt;"/>
              <a:tabLst>
                <a:tab pos="310241" algn="l"/>
                <a:tab pos="310900" algn="l"/>
              </a:tabLst>
              <a:defRPr/>
            </a:pPr>
            <a:r>
              <a:rPr lang="en-US" sz="1700" spc="-16">
                <a:solidFill>
                  <a:prstClr val="black"/>
                </a:solidFill>
                <a:latin typeface="Calibri"/>
                <a:cs typeface="Calibri"/>
              </a:rPr>
              <a:t>Walk-up</a:t>
            </a:r>
            <a:r>
              <a:rPr lang="en-US" sz="1700" spc="-5">
                <a:solidFill>
                  <a:prstClr val="black"/>
                </a:solidFill>
                <a:latin typeface="Calibri"/>
                <a:cs typeface="Calibri"/>
              </a:rPr>
              <a:t> </a:t>
            </a:r>
            <a:r>
              <a:rPr lang="en-US" sz="1700" spc="-16">
                <a:solidFill>
                  <a:prstClr val="black"/>
                </a:solidFill>
                <a:latin typeface="Calibri"/>
                <a:cs typeface="Calibri"/>
              </a:rPr>
              <a:t>centers</a:t>
            </a:r>
            <a:endParaRPr lang="en-US" sz="1700">
              <a:solidFill>
                <a:prstClr val="black"/>
              </a:solidFill>
              <a:latin typeface="Calibri"/>
              <a:cs typeface="Calibri"/>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46</a:t>
            </a:fld>
            <a:endParaRPr lang="en-US"/>
          </a:p>
        </p:txBody>
      </p:sp>
    </p:spTree>
    <p:extLst>
      <p:ext uri="{BB962C8B-B14F-4D97-AF65-F5344CB8AC3E}">
        <p14:creationId xmlns:p14="http://schemas.microsoft.com/office/powerpoint/2010/main" val="21100242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pPr defTabSz="474254">
              <a:defRPr/>
            </a:pPr>
            <a:fld id="{1CA99CD2-19A0-6F48-895C-C7AB61D791DF}" type="slidenum">
              <a:rPr lang="en-US">
                <a:solidFill>
                  <a:prstClr val="black"/>
                </a:solidFill>
                <a:latin typeface="Calibri" panose="020F0502020204030204"/>
              </a:rPr>
              <a:pPr defTabSz="474254">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2306309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ERIKA– please ask if anyone needs Spanish interpretation</a:t>
            </a:r>
          </a:p>
          <a:p>
            <a:endParaRPr lang="en-US"/>
          </a:p>
          <a:p>
            <a:r>
              <a:rPr lang="en-US"/>
              <a:t>IF NOT—NO NEED TO REVIEW THIS SLIDE, subsequent slides no need to read the Spanish instructions</a:t>
            </a:r>
          </a:p>
        </p:txBody>
      </p:sp>
      <p:sp>
        <p:nvSpPr>
          <p:cNvPr id="4" name="Slide Number Placeholder 3"/>
          <p:cNvSpPr>
            <a:spLocks noGrp="1"/>
          </p:cNvSpPr>
          <p:nvPr>
            <p:ph type="sldNum" sz="quarter" idx="5"/>
          </p:nvPr>
        </p:nvSpPr>
        <p:spPr/>
        <p:txBody>
          <a:bodyPr/>
          <a:lstStyle/>
          <a:p>
            <a:pPr defTabSz="474254">
              <a:defRPr/>
            </a:pPr>
            <a:fld id="{1CA99CD2-19A0-6F48-895C-C7AB61D791DF}" type="slidenum">
              <a:rPr lang="en-US">
                <a:solidFill>
                  <a:prstClr val="black"/>
                </a:solidFill>
                <a:latin typeface="Calibri" panose="020F0502020204030204"/>
              </a:rPr>
              <a:pPr defTabSz="474254">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912776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6</a:t>
            </a:fld>
            <a:endParaRPr lang="en-US"/>
          </a:p>
        </p:txBody>
      </p:sp>
    </p:spTree>
    <p:extLst>
      <p:ext uri="{BB962C8B-B14F-4D97-AF65-F5344CB8AC3E}">
        <p14:creationId xmlns:p14="http://schemas.microsoft.com/office/powerpoint/2010/main" val="4233764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7</a:t>
            </a:fld>
            <a:endParaRPr lang="en-US"/>
          </a:p>
        </p:txBody>
      </p:sp>
    </p:spTree>
    <p:extLst>
      <p:ext uri="{BB962C8B-B14F-4D97-AF65-F5344CB8AC3E}">
        <p14:creationId xmlns:p14="http://schemas.microsoft.com/office/powerpoint/2010/main" val="3646330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8</a:t>
            </a:fld>
            <a:endParaRPr lang="en-US"/>
          </a:p>
        </p:txBody>
      </p:sp>
    </p:spTree>
    <p:extLst>
      <p:ext uri="{BB962C8B-B14F-4D97-AF65-F5344CB8AC3E}">
        <p14:creationId xmlns:p14="http://schemas.microsoft.com/office/powerpoint/2010/main" val="1746913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57"/>
              </a:spcBef>
            </a:pPr>
            <a:r>
              <a:rPr lang="en-US" dirty="0">
                <a:cs typeface="Calibri"/>
              </a:rPr>
              <a:t>Michael</a:t>
            </a:r>
          </a:p>
          <a:p>
            <a:pPr>
              <a:lnSpc>
                <a:spcPct val="90000"/>
              </a:lnSpc>
              <a:spcBef>
                <a:spcPts val="1057"/>
              </a:spcBef>
            </a:pPr>
            <a:endParaRPr lang="en-US" b="1" dirty="0">
              <a:cs typeface="Calibri"/>
            </a:endParaRPr>
          </a:p>
          <a:p>
            <a:pPr>
              <a:lnSpc>
                <a:spcPct val="90000"/>
              </a:lnSpc>
              <a:spcBef>
                <a:spcPts val="1057"/>
              </a:spcBef>
            </a:pPr>
            <a:r>
              <a:rPr lang="en-US" dirty="0">
                <a:cs typeface="Calibri"/>
              </a:rPr>
              <a:t>It is with deep sadness and heavy heart that I inform you of  the passing of our beloved Vic La Rosa, CEO, President and Co-Founder.</a:t>
            </a:r>
          </a:p>
          <a:p>
            <a:pPr>
              <a:lnSpc>
                <a:spcPct val="90000"/>
              </a:lnSpc>
              <a:spcBef>
                <a:spcPts val="1057"/>
              </a:spcBef>
            </a:pPr>
            <a:endParaRPr lang="en-US" dirty="0">
              <a:cs typeface="Calibri"/>
            </a:endParaRPr>
          </a:p>
          <a:p>
            <a:pPr>
              <a:lnSpc>
                <a:spcPct val="90000"/>
              </a:lnSpc>
              <a:spcBef>
                <a:spcPts val="1057"/>
              </a:spcBef>
            </a:pPr>
            <a:r>
              <a:rPr lang="en-US" dirty="0">
                <a:cs typeface="Calibri"/>
              </a:rPr>
              <a:t>After a valiant fight against lung cancer, Vic peacefully passed away</a:t>
            </a:r>
          </a:p>
          <a:p>
            <a:pPr>
              <a:lnSpc>
                <a:spcPct val="90000"/>
              </a:lnSpc>
              <a:spcBef>
                <a:spcPts val="1057"/>
              </a:spcBef>
            </a:pPr>
            <a:endParaRPr lang="en-US" dirty="0">
              <a:cs typeface="Calibri"/>
            </a:endParaRPr>
          </a:p>
          <a:p>
            <a:pPr>
              <a:lnSpc>
                <a:spcPct val="90000"/>
              </a:lnSpc>
              <a:spcBef>
                <a:spcPts val="1057"/>
              </a:spcBef>
            </a:pPr>
            <a:r>
              <a:rPr lang="en-US" dirty="0">
                <a:cs typeface="Calibri"/>
              </a:rPr>
              <a:t>Vic was a crusader; he fought for cleaner air quality and received numerous awards throughout his career.</a:t>
            </a:r>
          </a:p>
          <a:p>
            <a:pPr>
              <a:lnSpc>
                <a:spcPct val="90000"/>
              </a:lnSpc>
              <a:spcBef>
                <a:spcPts val="1057"/>
              </a:spcBef>
            </a:pPr>
            <a:endParaRPr lang="en-US" dirty="0">
              <a:cs typeface="Calibri"/>
            </a:endParaRPr>
          </a:p>
          <a:p>
            <a:pPr>
              <a:lnSpc>
                <a:spcPct val="90000"/>
              </a:lnSpc>
              <a:spcBef>
                <a:spcPts val="1057"/>
              </a:spcBef>
            </a:pPr>
            <a:r>
              <a:rPr lang="en-US" dirty="0">
                <a:cs typeface="Calibri"/>
              </a:rPr>
              <a:t>Our fleet of clean truck technologies are a tribute to Vic and his visions.</a:t>
            </a:r>
          </a:p>
          <a:p>
            <a:pPr>
              <a:lnSpc>
                <a:spcPct val="90000"/>
              </a:lnSpc>
              <a:spcBef>
                <a:spcPts val="1057"/>
              </a:spcBef>
            </a:pPr>
            <a:endParaRPr lang="en-US" dirty="0">
              <a:cs typeface="Calibri"/>
            </a:endParaRPr>
          </a:p>
          <a:p>
            <a:pPr>
              <a:lnSpc>
                <a:spcPct val="90000"/>
              </a:lnSpc>
              <a:spcBef>
                <a:spcPts val="1057"/>
              </a:spcBef>
            </a:pPr>
            <a:r>
              <a:rPr lang="en-US" dirty="0">
                <a:cs typeface="Calibri"/>
              </a:rPr>
              <a:t>He was a leader; he was a driving force behind the success of our company.</a:t>
            </a:r>
          </a:p>
          <a:p>
            <a:pPr>
              <a:lnSpc>
                <a:spcPct val="90000"/>
              </a:lnSpc>
              <a:spcBef>
                <a:spcPts val="1057"/>
              </a:spcBef>
            </a:pPr>
            <a:r>
              <a:rPr lang="en-US" dirty="0">
                <a:cs typeface="Calibri"/>
              </a:rPr>
              <a:t>Vic had a love for his family, friends, and employees.    We have all suffered a terrible loss.</a:t>
            </a:r>
          </a:p>
          <a:p>
            <a:pPr>
              <a:lnSpc>
                <a:spcPct val="90000"/>
              </a:lnSpc>
              <a:spcBef>
                <a:spcPts val="1057"/>
              </a:spcBef>
            </a:pPr>
            <a:endParaRPr lang="en-US" dirty="0">
              <a:cs typeface="Calibri"/>
            </a:endParaRPr>
          </a:p>
          <a:p>
            <a:pPr>
              <a:lnSpc>
                <a:spcPct val="90000"/>
              </a:lnSpc>
              <a:spcBef>
                <a:spcPts val="1057"/>
              </a:spcBef>
            </a:pPr>
            <a:r>
              <a:rPr lang="en-US" dirty="0">
                <a:cs typeface="Calibri"/>
              </a:rPr>
              <a:t>We will miss him more than words can express.</a:t>
            </a:r>
          </a:p>
          <a:p>
            <a:pPr>
              <a:lnSpc>
                <a:spcPct val="90000"/>
              </a:lnSpc>
              <a:spcBef>
                <a:spcPts val="1057"/>
              </a:spcBef>
            </a:pPr>
            <a:endParaRPr lang="en-US" dirty="0">
              <a:cs typeface="Calibri"/>
            </a:endParaRPr>
          </a:p>
          <a:p>
            <a:pPr>
              <a:lnSpc>
                <a:spcPct val="90000"/>
              </a:lnSpc>
              <a:spcBef>
                <a:spcPts val="1057"/>
              </a:spcBef>
            </a:pPr>
            <a:r>
              <a:rPr lang="en-US" dirty="0">
                <a:cs typeface="Calibri"/>
              </a:rPr>
              <a:t>Bill Allen</a:t>
            </a:r>
          </a:p>
          <a:p>
            <a:pPr>
              <a:lnSpc>
                <a:spcPct val="90000"/>
              </a:lnSpc>
              <a:spcBef>
                <a:spcPts val="1057"/>
              </a:spcBef>
            </a:pPr>
            <a:r>
              <a:rPr lang="en-US" dirty="0">
                <a:cs typeface="Calibri"/>
              </a:rPr>
              <a:t>EVP, COO, and Co-Founder</a:t>
            </a:r>
          </a:p>
        </p:txBody>
      </p:sp>
      <p:sp>
        <p:nvSpPr>
          <p:cNvPr id="4" name="Slide Number Placeholder 3"/>
          <p:cNvSpPr>
            <a:spLocks noGrp="1"/>
          </p:cNvSpPr>
          <p:nvPr>
            <p:ph type="sldNum" sz="quarter" idx="5"/>
          </p:nvPr>
        </p:nvSpPr>
        <p:spPr/>
        <p:txBody>
          <a:bodyPr/>
          <a:lstStyle/>
          <a:p>
            <a:fld id="{1CA99CD2-19A0-6F48-895C-C7AB61D791DF}" type="slidenum">
              <a:rPr lang="en-US" smtClean="0"/>
              <a:t>9</a:t>
            </a:fld>
            <a:endParaRPr lang="en-US"/>
          </a:p>
        </p:txBody>
      </p:sp>
    </p:spTree>
    <p:extLst>
      <p:ext uri="{BB962C8B-B14F-4D97-AF65-F5344CB8AC3E}">
        <p14:creationId xmlns:p14="http://schemas.microsoft.com/office/powerpoint/2010/main" val="3818771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3896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18475322"/>
      </p:ext>
    </p:extLst>
  </p:cSld>
  <p:clrMapOvr>
    <a:masterClrMapping/>
  </p:clrMapOvr>
  <p:extLst>
    <p:ext uri="{DCECCB84-F9BA-43D5-87BE-67443E8EF086}">
      <p15:sldGuideLst xmlns:p15="http://schemas.microsoft.com/office/powerpoint/2012/main">
        <p15:guide id="1" pos="162">
          <p15:clr>
            <a:srgbClr val="FBAE40"/>
          </p15:clr>
        </p15:guide>
        <p15:guide id="2" orient="horz" pos="3720">
          <p15:clr>
            <a:srgbClr val="FBAE40"/>
          </p15:clr>
        </p15:guide>
        <p15:guide id="4" pos="4158">
          <p15:clr>
            <a:srgbClr val="FBAE40"/>
          </p15:clr>
        </p15:guide>
        <p15:guide id="5" orient="horz" pos="840">
          <p15:clr>
            <a:srgbClr val="FBAE40"/>
          </p15:clr>
        </p15:guide>
        <p15:guide id="6" orient="horz" pos="410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8/22/2024</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8585">
              <a:lnSpc>
                <a:spcPts val="1315"/>
              </a:lnSpc>
            </a:pPr>
            <a:fld id="{81D60167-4931-47E6-BA6A-407CBD079E47}" type="slidenum">
              <a:rPr dirty="0"/>
              <a:t>‹#›</a:t>
            </a:fld>
            <a:endParaRPr/>
          </a:p>
        </p:txBody>
      </p:sp>
    </p:spTree>
    <p:extLst>
      <p:ext uri="{BB962C8B-B14F-4D97-AF65-F5344CB8AC3E}">
        <p14:creationId xmlns:p14="http://schemas.microsoft.com/office/powerpoint/2010/main" val="934275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1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8/22/2024</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8585">
              <a:lnSpc>
                <a:spcPts val="1315"/>
              </a:lnSpc>
            </a:pPr>
            <a:fld id="{81D60167-4931-47E6-BA6A-407CBD079E47}" type="slidenum">
              <a:rPr dirty="0"/>
              <a:t>‹#›</a:t>
            </a:fld>
            <a:endParaRPr/>
          </a:p>
        </p:txBody>
      </p:sp>
    </p:spTree>
    <p:extLst>
      <p:ext uri="{BB962C8B-B14F-4D97-AF65-F5344CB8AC3E}">
        <p14:creationId xmlns:p14="http://schemas.microsoft.com/office/powerpoint/2010/main" val="2103417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8/22/2024</a:t>
            </a:fld>
            <a:endParaRPr lang="en-US"/>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8585">
              <a:lnSpc>
                <a:spcPts val="1315"/>
              </a:lnSpc>
            </a:pPr>
            <a:fld id="{81D60167-4931-47E6-BA6A-407CBD079E47}" type="slidenum">
              <a:rPr dirty="0"/>
              <a:t>‹#›</a:t>
            </a:fld>
            <a:endParaRPr/>
          </a:p>
        </p:txBody>
      </p:sp>
    </p:spTree>
    <p:extLst>
      <p:ext uri="{BB962C8B-B14F-4D97-AF65-F5344CB8AC3E}">
        <p14:creationId xmlns:p14="http://schemas.microsoft.com/office/powerpoint/2010/main" val="3136639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1999" cy="6857999"/>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9811" y="2063495"/>
            <a:ext cx="12172315" cy="1399540"/>
          </a:xfrm>
          <a:custGeom>
            <a:avLst/>
            <a:gdLst/>
            <a:ahLst/>
            <a:cxnLst/>
            <a:rect l="l" t="t" r="r" b="b"/>
            <a:pathLst>
              <a:path w="12172315" h="1399539">
                <a:moveTo>
                  <a:pt x="0" y="0"/>
                </a:moveTo>
                <a:lnTo>
                  <a:pt x="12172188" y="0"/>
                </a:lnTo>
                <a:lnTo>
                  <a:pt x="12172188" y="1399031"/>
                </a:lnTo>
                <a:lnTo>
                  <a:pt x="0" y="1399031"/>
                </a:lnTo>
                <a:lnTo>
                  <a:pt x="0" y="0"/>
                </a:lnTo>
                <a:close/>
              </a:path>
            </a:pathLst>
          </a:custGeom>
          <a:solidFill>
            <a:srgbClr val="00B4BC"/>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8/22/2024</a:t>
            </a:fld>
            <a:endParaRPr lang="en-US"/>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8585">
              <a:lnSpc>
                <a:spcPts val="1315"/>
              </a:lnSpc>
            </a:pPr>
            <a:fld id="{81D60167-4931-47E6-BA6A-407CBD079E47}" type="slidenum">
              <a:rPr dirty="0"/>
              <a:t>‹#›</a:t>
            </a:fld>
            <a:endParaRPr/>
          </a:p>
        </p:txBody>
      </p:sp>
    </p:spTree>
    <p:extLst>
      <p:ext uri="{BB962C8B-B14F-4D97-AF65-F5344CB8AC3E}">
        <p14:creationId xmlns:p14="http://schemas.microsoft.com/office/powerpoint/2010/main" val="735144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8/22/2024</a:t>
            </a:fld>
            <a:endParaRPr lang="en-US"/>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8585">
              <a:lnSpc>
                <a:spcPts val="1315"/>
              </a:lnSpc>
            </a:pPr>
            <a:fld id="{81D60167-4931-47E6-BA6A-407CBD079E47}" type="slidenum">
              <a:rPr dirty="0"/>
              <a:t>‹#›</a:t>
            </a:fld>
            <a:endParaRPr/>
          </a:p>
        </p:txBody>
      </p:sp>
    </p:spTree>
    <p:extLst>
      <p:ext uri="{BB962C8B-B14F-4D97-AF65-F5344CB8AC3E}">
        <p14:creationId xmlns:p14="http://schemas.microsoft.com/office/powerpoint/2010/main" val="22127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5.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668" r:id="rId1"/>
    <p:sldLayoutId id="2147483690" r:id="rId2"/>
    <p:sldLayoutId id="2147483691" r:id="rId3"/>
    <p:sldLayoutId id="2147483681" r:id="rId4"/>
    <p:sldLayoutId id="2147483669" r:id="rId5"/>
    <p:sldLayoutId id="2147483671" r:id="rId6"/>
    <p:sldLayoutId id="2147483682" r:id="rId7"/>
    <p:sldLayoutId id="2147483684" r:id="rId8"/>
    <p:sldLayoutId id="2147483674" r:id="rId9"/>
    <p:sldLayoutId id="2147483683" r:id="rId10"/>
    <p:sldLayoutId id="2147483716" r:id="rId11"/>
    <p:sldLayoutId id="2147483687" r:id="rId12"/>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1999" cy="6857999"/>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441840" y="183079"/>
            <a:ext cx="7031990" cy="756919"/>
          </a:xfrm>
          <a:prstGeom prst="rect">
            <a:avLst/>
          </a:prstGeom>
        </p:spPr>
        <p:txBody>
          <a:bodyPr wrap="square" lIns="0" tIns="0" rIns="0" bIns="0">
            <a:spAutoFit/>
          </a:bodyPr>
          <a:lstStyle>
            <a:lvl1pPr>
              <a:defRPr sz="2400" b="1" i="0">
                <a:solidFill>
                  <a:schemeClr val="bg1"/>
                </a:solidFill>
                <a:latin typeface="Calibri"/>
                <a:cs typeface="Calibri"/>
              </a:defRPr>
            </a:lvl1pPr>
          </a:lstStyle>
          <a:p>
            <a:endParaRPr/>
          </a:p>
        </p:txBody>
      </p:sp>
      <p:sp>
        <p:nvSpPr>
          <p:cNvPr id="3" name="Holder 3"/>
          <p:cNvSpPr>
            <a:spLocks noGrp="1"/>
          </p:cNvSpPr>
          <p:nvPr>
            <p:ph type="body" idx="1"/>
          </p:nvPr>
        </p:nvSpPr>
        <p:spPr>
          <a:xfrm>
            <a:off x="296228" y="3003420"/>
            <a:ext cx="5513070" cy="3014979"/>
          </a:xfrm>
          <a:prstGeom prst="rect">
            <a:avLst/>
          </a:prstGeom>
        </p:spPr>
        <p:txBody>
          <a:bodyPr wrap="square" lIns="0" tIns="0" rIns="0" bIns="0">
            <a:spAutoFit/>
          </a:bodyPr>
          <a:lstStyle>
            <a:lvl1pPr>
              <a:defRPr sz="11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8/22/2024</a:t>
            </a:fld>
            <a:endParaRPr lang="en-US"/>
          </a:p>
        </p:txBody>
      </p:sp>
      <p:sp>
        <p:nvSpPr>
          <p:cNvPr id="6" name="Holder 6"/>
          <p:cNvSpPr>
            <a:spLocks noGrp="1"/>
          </p:cNvSpPr>
          <p:nvPr>
            <p:ph type="sldNum" sz="quarter" idx="7"/>
          </p:nvPr>
        </p:nvSpPr>
        <p:spPr>
          <a:xfrm>
            <a:off x="11705642" y="6463728"/>
            <a:ext cx="302259" cy="187325"/>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08585">
              <a:lnSpc>
                <a:spcPts val="1315"/>
              </a:lnSpc>
            </a:pPr>
            <a:fld id="{81D60167-4931-47E6-BA6A-407CBD079E47}" type="slidenum">
              <a:rPr dirty="0"/>
              <a:t>‹#›</a:t>
            </a:fld>
            <a:endParaRPr/>
          </a:p>
        </p:txBody>
      </p:sp>
    </p:spTree>
    <p:extLst>
      <p:ext uri="{BB962C8B-B14F-4D97-AF65-F5344CB8AC3E}">
        <p14:creationId xmlns:p14="http://schemas.microsoft.com/office/powerpoint/2010/main" val="88309016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arellanoassociates.sharepoint.com/:x:/s/Metro710TaskForce/EcqQ5zvptepCgVitwifOocUBgfZgqp4k0HHvwyKaexenzw?e=PAFLjN"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emf"/><Relationship Id="rId4" Type="http://schemas.openxmlformats.org/officeDocument/2006/relationships/image" Target="../media/image19.jpeg"/><Relationship Id="rId9"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hyperlink" Target="https://arellanoassociates.sharepoint.com/:x:/s/Metro710TaskForce/EcqQ5zvptepCgVitwifOocUBgfZgqp4k0HHvwyKaexenzw?e=PAFLjN"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arellanoassociates.sharepoint.com/:x:/s/Metro710TaskForce/EcqQ5zvptepCgVitwifOocUBgfZgqp4k0HHvwyKaexenzw?e=PAFLjN"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s://arellanoassociates.sharepoint.com/:x:/s/Metro710TaskForce/EcqQ5zvptepCgVitwifOocUBgfZgqp4k0HHvwyKaexenzw?e=PAFLjN"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s://arellanoassociates.sharepoint.com/:x:/s/Metro710TaskForce/EcqQ5zvptepCgVitwifOocUBgfZgqp4k0HHvwyKaexenzw?e=PAFLjN"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microsoft.com/office/2018/10/relationships/comments" Target="../comments/modernComment_1240_2970AD07.xml"/><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mailto:ncasillas@arellanoassociates.com"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791204"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4" name="TextBox 3">
            <a:extLst>
              <a:ext uri="{FF2B5EF4-FFF2-40B4-BE49-F238E27FC236}">
                <a16:creationId xmlns:a16="http://schemas.microsoft.com/office/drawing/2014/main" id="{28B15CDB-1E7E-B146-BDFC-1A6C040A7E80}"/>
              </a:ext>
            </a:extLst>
          </p:cNvPr>
          <p:cNvSpPr txBox="1"/>
          <p:nvPr/>
        </p:nvSpPr>
        <p:spPr>
          <a:xfrm>
            <a:off x="7673408" y="4950134"/>
            <a:ext cx="3972447" cy="1554272"/>
          </a:xfrm>
          <a:prstGeom prst="rect">
            <a:avLst/>
          </a:prstGeom>
          <a:noFill/>
        </p:spPr>
        <p:txBody>
          <a:bodyPr wrap="square" lIns="91440" tIns="45720" rIns="91440" bIns="45720" rtlCol="0" anchor="t">
            <a:spAutoFit/>
          </a:bodyPr>
          <a:lstStyle/>
          <a:p>
            <a:pPr>
              <a:spcAft>
                <a:spcPts val="600"/>
              </a:spcAft>
            </a:pPr>
            <a:r>
              <a:rPr lang="en-US" sz="2000" b="1">
                <a:solidFill>
                  <a:schemeClr val="bg1"/>
                </a:solidFill>
                <a:ea typeface="+mn-lt"/>
                <a:cs typeface="+mn-lt"/>
              </a:rPr>
              <a:t>710 Task Force </a:t>
            </a:r>
            <a:endParaRPr lang="en-US">
              <a:solidFill>
                <a:schemeClr val="bg1"/>
              </a:solidFill>
              <a:ea typeface="+mn-lt"/>
              <a:cs typeface="+mn-lt"/>
            </a:endParaRPr>
          </a:p>
          <a:p>
            <a:pPr>
              <a:spcAft>
                <a:spcPts val="600"/>
              </a:spcAft>
            </a:pPr>
            <a:r>
              <a:rPr lang="en-US" sz="2000" b="1">
                <a:solidFill>
                  <a:schemeClr val="bg1"/>
                </a:solidFill>
                <a:ea typeface="+mn-lt"/>
                <a:cs typeface="+mn-lt"/>
              </a:rPr>
              <a:t>Zero-Emission Truck Working Group</a:t>
            </a:r>
            <a:endParaRPr lang="en-US">
              <a:solidFill>
                <a:schemeClr val="bg1"/>
              </a:solidFill>
              <a:ea typeface="+mn-lt"/>
              <a:cs typeface="+mn-lt"/>
            </a:endParaRPr>
          </a:p>
          <a:p>
            <a:pPr>
              <a:spcAft>
                <a:spcPts val="600"/>
              </a:spcAft>
            </a:pPr>
            <a:r>
              <a:rPr lang="en-US" sz="2000" b="1">
                <a:solidFill>
                  <a:schemeClr val="bg1"/>
                </a:solidFill>
              </a:rPr>
              <a:t>Meeting #7</a:t>
            </a:r>
            <a:endParaRPr lang="en-US">
              <a:solidFill>
                <a:schemeClr val="bg1"/>
              </a:solidFill>
              <a:cs typeface="Calibri"/>
            </a:endParaRPr>
          </a:p>
          <a:p>
            <a:pPr>
              <a:spcAft>
                <a:spcPts val="600"/>
              </a:spcAft>
            </a:pPr>
            <a:r>
              <a:rPr lang="en-US" sz="2000">
                <a:solidFill>
                  <a:schemeClr val="bg1"/>
                </a:solidFill>
              </a:rPr>
              <a:t>June 21, 2022</a:t>
            </a:r>
            <a:endParaRPr lang="en-US" sz="2000">
              <a:solidFill>
                <a:schemeClr val="bg1"/>
              </a:solidFill>
              <a:cs typeface="Calibri"/>
            </a:endParaRPr>
          </a:p>
        </p:txBody>
      </p:sp>
    </p:spTree>
    <p:extLst>
      <p:ext uri="{BB962C8B-B14F-4D97-AF65-F5344CB8AC3E}">
        <p14:creationId xmlns:p14="http://schemas.microsoft.com/office/powerpoint/2010/main" val="3015680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81000" y="218841"/>
            <a:ext cx="11155218" cy="508578"/>
          </a:xfrm>
        </p:spPr>
        <p:txBody>
          <a:bodyPr/>
          <a:lstStyle/>
          <a:p>
            <a:r>
              <a:rPr lang="en-US"/>
              <a:t>Meeting Objectives</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10</a:t>
            </a:fld>
            <a:endParaRPr lang="en-US"/>
          </a:p>
        </p:txBody>
      </p:sp>
      <p:sp>
        <p:nvSpPr>
          <p:cNvPr id="7" name="Content Placeholder 6">
            <a:extLst>
              <a:ext uri="{FF2B5EF4-FFF2-40B4-BE49-F238E27FC236}">
                <a16:creationId xmlns:a16="http://schemas.microsoft.com/office/drawing/2014/main" id="{99E2C77E-1E18-481C-BD5F-3368F89A75C9}"/>
              </a:ext>
            </a:extLst>
          </p:cNvPr>
          <p:cNvSpPr>
            <a:spLocks noGrp="1"/>
          </p:cNvSpPr>
          <p:nvPr>
            <p:ph sz="half" idx="1"/>
          </p:nvPr>
        </p:nvSpPr>
        <p:spPr>
          <a:xfrm>
            <a:off x="381000" y="1091218"/>
            <a:ext cx="11078688" cy="4675563"/>
          </a:xfrm>
        </p:spPr>
        <p:txBody>
          <a:bodyPr vert="horz" lIns="91440" tIns="45720" rIns="91440" bIns="45720" rtlCol="0" anchor="t">
            <a:normAutofit/>
          </a:bodyPr>
          <a:lstStyle/>
          <a:p>
            <a:pPr marL="342900" indent="-342900">
              <a:lnSpc>
                <a:spcPct val="100000"/>
              </a:lnSpc>
              <a:spcBef>
                <a:spcPts val="0"/>
              </a:spcBef>
              <a:buFont typeface="Wingdings" panose="05000000000000000000" pitchFamily="2" charset="2"/>
              <a:buChar char=""/>
              <a:tabLst>
                <a:tab pos="457200" algn="l"/>
              </a:tabLst>
            </a:pPr>
            <a:endParaRPr lang="en-US">
              <a:latin typeface="Calibri"/>
              <a:ea typeface="Calibri"/>
              <a:cs typeface="Arial"/>
            </a:endParaRPr>
          </a:p>
          <a:p>
            <a:pPr marL="342900" indent="-342900">
              <a:lnSpc>
                <a:spcPct val="100000"/>
              </a:lnSpc>
              <a:spcBef>
                <a:spcPts val="0"/>
              </a:spcBef>
              <a:buFont typeface="Wingdings" panose="05000000000000000000" pitchFamily="2" charset="2"/>
              <a:buChar char=""/>
              <a:tabLst>
                <a:tab pos="457200" algn="l"/>
              </a:tabLst>
            </a:pPr>
            <a:r>
              <a:rPr lang="en-US">
                <a:ea typeface="+mn-lt"/>
                <a:cs typeface="+mn-lt"/>
              </a:rPr>
              <a:t>Support Metro's goal to advance ZE deployment in the I-710 South Corridor</a:t>
            </a:r>
          </a:p>
          <a:p>
            <a:pPr marL="342900" indent="-342900">
              <a:lnSpc>
                <a:spcPct val="100000"/>
              </a:lnSpc>
              <a:spcBef>
                <a:spcPts val="0"/>
              </a:spcBef>
              <a:buFont typeface="Wingdings" panose="05000000000000000000" pitchFamily="2" charset="2"/>
              <a:buChar char=""/>
              <a:tabLst>
                <a:tab pos="457200" algn="l"/>
              </a:tabLst>
            </a:pPr>
            <a:endParaRPr lang="en-US">
              <a:ea typeface="+mn-lt"/>
              <a:cs typeface="+mn-lt"/>
            </a:endParaRPr>
          </a:p>
          <a:p>
            <a:pPr marL="342900" indent="-342900">
              <a:lnSpc>
                <a:spcPct val="100000"/>
              </a:lnSpc>
              <a:spcBef>
                <a:spcPts val="0"/>
              </a:spcBef>
              <a:buFont typeface="Wingdings" panose="05000000000000000000" pitchFamily="2" charset="2"/>
              <a:buChar char=""/>
              <a:tabLst>
                <a:tab pos="457200" algn="l"/>
              </a:tabLst>
            </a:pPr>
            <a:r>
              <a:rPr lang="en-US">
                <a:ea typeface="+mn-lt"/>
                <a:cs typeface="+mn-lt"/>
              </a:rPr>
              <a:t>Conduct interactive discussion to refine priorities, strategies to accomplish outcomes, considerations &amp; next steps.</a:t>
            </a:r>
          </a:p>
          <a:p>
            <a:pPr marL="342900" indent="-342900">
              <a:lnSpc>
                <a:spcPct val="100000"/>
              </a:lnSpc>
              <a:spcBef>
                <a:spcPts val="0"/>
              </a:spcBef>
              <a:buFont typeface="Wingdings" panose="05000000000000000000" pitchFamily="2" charset="2"/>
              <a:buChar char=""/>
              <a:tabLst>
                <a:tab pos="457200" algn="l"/>
              </a:tabLst>
            </a:pPr>
            <a:endParaRPr lang="en-US">
              <a:latin typeface="Calibri"/>
              <a:cs typeface="Calibri"/>
            </a:endParaRPr>
          </a:p>
          <a:p>
            <a:pPr marL="342900" indent="-342900">
              <a:lnSpc>
                <a:spcPct val="100000"/>
              </a:lnSpc>
              <a:spcBef>
                <a:spcPts val="0"/>
              </a:spcBef>
              <a:buFont typeface="Wingdings" panose="05000000000000000000" pitchFamily="2" charset="2"/>
              <a:buChar char=""/>
              <a:tabLst>
                <a:tab pos="457200" algn="l"/>
              </a:tabLst>
            </a:pPr>
            <a:r>
              <a:rPr lang="en-US">
                <a:latin typeface="Calibri"/>
                <a:cs typeface="Calibri"/>
              </a:rPr>
              <a:t>Develop and refine the ZE Truck Program priorities and scope in preparation for a consensus check and possible vote on the Program framework in July</a:t>
            </a:r>
          </a:p>
          <a:p>
            <a:pPr marL="342900" indent="-342900">
              <a:lnSpc>
                <a:spcPct val="100000"/>
              </a:lnSpc>
              <a:spcBef>
                <a:spcPts val="0"/>
              </a:spcBef>
              <a:buFont typeface="Wingdings" panose="05000000000000000000" pitchFamily="2" charset="2"/>
              <a:buChar char=""/>
              <a:tabLst>
                <a:tab pos="457200" algn="l"/>
              </a:tabLst>
            </a:pPr>
            <a:endParaRPr lang="en-US">
              <a:latin typeface="Calibri"/>
              <a:cs typeface="Calibri"/>
            </a:endParaRPr>
          </a:p>
          <a:p>
            <a:pPr marL="342900" indent="-342900">
              <a:lnSpc>
                <a:spcPct val="100000"/>
              </a:lnSpc>
              <a:spcBef>
                <a:spcPts val="0"/>
              </a:spcBef>
              <a:buFont typeface="Wingdings" panose="05000000000000000000" pitchFamily="2" charset="2"/>
              <a:buChar char=""/>
              <a:tabLst>
                <a:tab pos="914400" algn="l"/>
              </a:tabLst>
            </a:pPr>
            <a:r>
              <a:rPr lang="en-US">
                <a:solidFill>
                  <a:srgbClr val="000000"/>
                </a:solidFill>
                <a:latin typeface="Calibri"/>
                <a:cs typeface="Calibri" panose="020F0502020204030204"/>
              </a:rPr>
              <a:t>Identify remaining areas of inquiry or concern</a:t>
            </a:r>
          </a:p>
          <a:p>
            <a:pPr marL="342900" indent="-342900">
              <a:lnSpc>
                <a:spcPct val="100000"/>
              </a:lnSpc>
              <a:spcBef>
                <a:spcPts val="0"/>
              </a:spcBef>
              <a:buFont typeface="Wingdings" panose="05000000000000000000" pitchFamily="2" charset="2"/>
              <a:buChar char=""/>
              <a:tabLst>
                <a:tab pos="914400" algn="l"/>
              </a:tabLst>
            </a:pPr>
            <a:endParaRPr lang="en-US">
              <a:solidFill>
                <a:srgbClr val="000000"/>
              </a:solidFill>
              <a:latin typeface="Calibri"/>
              <a:cs typeface="Calibri" panose="020F0502020204030204"/>
            </a:endParaRPr>
          </a:p>
          <a:p>
            <a:pPr marL="342900" indent="-342900">
              <a:lnSpc>
                <a:spcPct val="100000"/>
              </a:lnSpc>
              <a:spcBef>
                <a:spcPts val="0"/>
              </a:spcBef>
              <a:buFont typeface="Wingdings" panose="05000000000000000000" pitchFamily="2" charset="2"/>
              <a:buChar char=""/>
              <a:tabLst>
                <a:tab pos="914400" algn="l"/>
              </a:tabLst>
            </a:pPr>
            <a:r>
              <a:rPr lang="en-US">
                <a:solidFill>
                  <a:srgbClr val="000000"/>
                </a:solidFill>
                <a:latin typeface="Calibri"/>
                <a:cs typeface="Calibri" panose="020F0502020204030204"/>
              </a:rPr>
              <a:t>Discuss Metro's Board action in May (Motion 9) calling for an Early Investment Program by September 2022</a:t>
            </a:r>
            <a:endParaRPr lang="en-US">
              <a:solidFill>
                <a:srgbClr val="000000"/>
              </a:solidFill>
              <a:latin typeface="Calibri" panose="020F0502020204030204" pitchFamily="34" charset="0"/>
              <a:cs typeface="Calibri" panose="020F0502020204030204"/>
            </a:endParaRPr>
          </a:p>
          <a:p>
            <a:pPr marL="342900" indent="-342900">
              <a:lnSpc>
                <a:spcPct val="100000"/>
              </a:lnSpc>
              <a:spcBef>
                <a:spcPts val="0"/>
              </a:spcBef>
              <a:buFont typeface="Wingdings" panose="05000000000000000000" pitchFamily="2" charset="2"/>
              <a:buChar char=""/>
            </a:pPr>
            <a:endParaRPr lang="en-US">
              <a:solidFill>
                <a:srgbClr val="000000"/>
              </a:solidFill>
              <a:latin typeface="Calibri" panose="020F0502020204030204" pitchFamily="34" charset="0"/>
              <a:ea typeface="Calibri" panose="020F0502020204030204" pitchFamily="34" charset="0"/>
              <a:cs typeface="Calibri" panose="020F0502020204030204"/>
            </a:endParaRPr>
          </a:p>
          <a:p>
            <a:pPr marL="323215" indent="0">
              <a:lnSpc>
                <a:spcPct val="100000"/>
              </a:lnSpc>
              <a:spcBef>
                <a:spcPts val="0"/>
              </a:spcBef>
              <a:buNone/>
            </a:pPr>
            <a:endParaRPr lang="en-US">
              <a:solidFill>
                <a:srgbClr val="000000"/>
              </a:solidFill>
              <a:latin typeface="Calibri" panose="020F0502020204030204" pitchFamily="34" charset="0"/>
              <a:cs typeface="Arial" panose="020B0604020202020204" pitchFamily="34" charset="0"/>
            </a:endParaRPr>
          </a:p>
          <a:p>
            <a:pPr marL="0" indent="0">
              <a:lnSpc>
                <a:spcPct val="100000"/>
              </a:lnSpc>
              <a:spcBef>
                <a:spcPts val="0"/>
              </a:spcBef>
              <a:buNone/>
            </a:pPr>
            <a:endParaRPr lang="en-US">
              <a:solidFill>
                <a:srgbClr val="000000"/>
              </a:solidFill>
              <a:latin typeface="Calibri" panose="020F0502020204030204" pitchFamily="34" charset="0"/>
              <a:cs typeface="Arial" panose="020B0604020202020204" pitchFamily="34" charset="0"/>
            </a:endParaRPr>
          </a:p>
          <a:p>
            <a:pPr marL="1257300" lvl="2">
              <a:spcBef>
                <a:spcPts val="0"/>
              </a:spcBef>
              <a:buFont typeface="Wingdings" panose="05000000000000000000" pitchFamily="2" charset="2"/>
              <a:buChar char=""/>
            </a:pPr>
            <a:endParaRPr lang="en-US">
              <a:solidFill>
                <a:srgbClr val="FF0000"/>
              </a:solidFill>
              <a:latin typeface="Calibri" panose="020F0502020204030204" pitchFamily="34" charset="0"/>
              <a:cs typeface="Arial" panose="020B0604020202020204" pitchFamily="34" charset="0"/>
            </a:endParaRPr>
          </a:p>
          <a:p>
            <a:pPr marL="971550" lvl="2" indent="0">
              <a:spcBef>
                <a:spcPts val="0"/>
              </a:spcBef>
              <a:buFont typeface="Arial" panose="020B0604020202020204" pitchFamily="34" charset="0"/>
              <a:buNone/>
            </a:pPr>
            <a:endParaRPr lang="en-US">
              <a:solidFill>
                <a:srgbClr val="FF0000"/>
              </a:solidFill>
              <a:latin typeface="Calibri" panose="020F0502020204030204" pitchFamily="34" charset="0"/>
              <a:cs typeface="Arial" panose="020B0604020202020204" pitchFamily="34" charset="0"/>
            </a:endParaRPr>
          </a:p>
          <a:p>
            <a:pPr marL="514350" lvl="1" indent="0">
              <a:spcBef>
                <a:spcPts val="0"/>
              </a:spcBef>
              <a:buFont typeface="Arial" panose="020B0604020202020204" pitchFamily="34" charset="0"/>
              <a:buNone/>
            </a:pPr>
            <a:endParaRPr lang="en-US">
              <a:solidFill>
                <a:srgbClr val="FF0000"/>
              </a:solidFill>
              <a:latin typeface="Calibri" panose="020F0502020204030204" pitchFamily="34" charset="0"/>
              <a:cs typeface="Arial" panose="020B0604020202020204" pitchFamily="34" charset="0"/>
            </a:endParaRPr>
          </a:p>
          <a:p>
            <a:pPr marL="0" indent="0">
              <a:spcBef>
                <a:spcPts val="0"/>
              </a:spcBef>
              <a:buNone/>
            </a:pPr>
            <a:endParaRPr lang="en-US">
              <a:latin typeface="Calibri" panose="020F0502020204030204" pitchFamily="34" charset="0"/>
              <a:cs typeface="Arial" panose="020B0604020202020204" pitchFamily="34" charset="0"/>
            </a:endParaRPr>
          </a:p>
          <a:p>
            <a:pPr marL="0" indent="0">
              <a:spcBef>
                <a:spcPts val="0"/>
              </a:spcBef>
              <a:buNone/>
            </a:pPr>
            <a:endParaRPr lang="en-US">
              <a:latin typeface="Calibri" panose="020F0502020204030204" pitchFamily="34" charset="0"/>
              <a:cs typeface="Arial" panose="020B0604020202020204" pitchFamily="34" charset="0"/>
            </a:endParaRPr>
          </a:p>
          <a:p>
            <a:pPr marL="0" indent="0">
              <a:buNone/>
            </a:pPr>
            <a:endParaRPr lang="en-US" sz="2000">
              <a:cs typeface="Calibri"/>
            </a:endParaRPr>
          </a:p>
        </p:txBody>
      </p:sp>
    </p:spTree>
    <p:extLst>
      <p:ext uri="{BB962C8B-B14F-4D97-AF65-F5344CB8AC3E}">
        <p14:creationId xmlns:p14="http://schemas.microsoft.com/office/powerpoint/2010/main" val="1125573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p:txBody>
          <a:bodyPr/>
          <a:lstStyle/>
          <a:p>
            <a:r>
              <a:rPr lang="en-US" sz="2800"/>
              <a:t>Agenda</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11</a:t>
            </a:fld>
            <a:endParaRPr lang="en-US"/>
          </a:p>
        </p:txBody>
      </p:sp>
      <p:sp>
        <p:nvSpPr>
          <p:cNvPr id="8" name="Content Placeholder 2">
            <a:extLst>
              <a:ext uri="{FF2B5EF4-FFF2-40B4-BE49-F238E27FC236}">
                <a16:creationId xmlns:a16="http://schemas.microsoft.com/office/drawing/2014/main" id="{25FF3383-AB76-21B2-0CDB-A0E02D4A3AEA}"/>
              </a:ext>
            </a:extLst>
          </p:cNvPr>
          <p:cNvSpPr>
            <a:spLocks noGrp="1"/>
          </p:cNvSpPr>
          <p:nvPr>
            <p:ph sz="half" idx="1"/>
          </p:nvPr>
        </p:nvSpPr>
        <p:spPr>
          <a:xfrm>
            <a:off x="437589" y="1217837"/>
            <a:ext cx="11316822" cy="4635569"/>
          </a:xfrm>
        </p:spPr>
        <p:txBody>
          <a:bodyPr vert="horz" lIns="91440" tIns="45720" rIns="91440" bIns="45720" rtlCol="0" anchor="t">
            <a:noAutofit/>
          </a:bodyPr>
          <a:lstStyle/>
          <a:p>
            <a:pPr marL="1089025" indent="-1089025">
              <a:spcAft>
                <a:spcPts val="500"/>
              </a:spcAft>
              <a:buNone/>
            </a:pPr>
            <a:r>
              <a:rPr lang="en-US" sz="1600" b="1" dirty="0">
                <a:cs typeface="Calibri" panose="020F0502020204030204"/>
              </a:rPr>
              <a:t>1:00 pm       Welcome</a:t>
            </a:r>
            <a:r>
              <a:rPr lang="en-US" sz="1600" b="1" dirty="0">
                <a:ea typeface="+mn-lt"/>
                <a:cs typeface="+mn-lt"/>
              </a:rPr>
              <a:t>,</a:t>
            </a:r>
            <a:r>
              <a:rPr lang="en-US" sz="1600" b="1" dirty="0">
                <a:cs typeface="Calibri" panose="020F0502020204030204"/>
              </a:rPr>
              <a:t> Introductions, Agenda Review, and Purpose of the Zero-Emission Truck Working Group</a:t>
            </a:r>
            <a:endParaRPr lang="en-US" sz="1600" dirty="0">
              <a:cs typeface="Calibri" panose="020F0502020204030204"/>
            </a:endParaRPr>
          </a:p>
          <a:p>
            <a:pPr marL="914400" indent="-1089025">
              <a:lnSpc>
                <a:spcPct val="100000"/>
              </a:lnSpc>
              <a:buNone/>
            </a:pPr>
            <a:r>
              <a:rPr lang="en-US" sz="1600" b="1" dirty="0">
                <a:cs typeface="Calibri" panose="020F0502020204030204"/>
              </a:rPr>
              <a:t>1:10 pm</a:t>
            </a:r>
            <a:r>
              <a:rPr lang="en-US" sz="1600" b="1" dirty="0">
                <a:ea typeface="+mn-lt"/>
                <a:cs typeface="+mn-lt"/>
              </a:rPr>
              <a:t>       Agenda Item #1:  Project Team Update</a:t>
            </a:r>
          </a:p>
          <a:p>
            <a:pPr marL="914400" indent="112713">
              <a:lnSpc>
                <a:spcPct val="100000"/>
              </a:lnSpc>
              <a:spcBef>
                <a:spcPts val="0"/>
              </a:spcBef>
              <a:buNone/>
            </a:pPr>
            <a:r>
              <a:rPr lang="en-US" sz="1600" dirty="0">
                <a:cs typeface="Calibri" panose="020F0502020204030204"/>
              </a:rPr>
              <a:t>1.1  Zero-Emission Program Development Timeline</a:t>
            </a:r>
          </a:p>
          <a:p>
            <a:pPr marL="1027113" indent="-1027113">
              <a:lnSpc>
                <a:spcPct val="120000"/>
              </a:lnSpc>
              <a:buNone/>
              <a:tabLst>
                <a:tab pos="852488" algn="l"/>
              </a:tabLst>
            </a:pPr>
            <a:r>
              <a:rPr lang="en-US" sz="1600" b="1" dirty="0">
                <a:cs typeface="Calibri" panose="020F0502020204030204"/>
              </a:rPr>
              <a:t>1:20 pm</a:t>
            </a:r>
            <a:r>
              <a:rPr lang="en-US" sz="1600" b="1" dirty="0">
                <a:ea typeface="+mn-lt"/>
                <a:cs typeface="+mn-lt"/>
              </a:rPr>
              <a:t>       </a:t>
            </a:r>
            <a:r>
              <a:rPr lang="en-US" sz="1600" b="1" dirty="0">
                <a:cs typeface="Calibri" panose="020F0502020204030204"/>
              </a:rPr>
              <a:t>Agenda Item #2: </a:t>
            </a:r>
            <a:r>
              <a:rPr lang="en-US" sz="1600" b="1" dirty="0">
                <a:ea typeface="+mn-lt"/>
                <a:cs typeface="Calibri"/>
              </a:rPr>
              <a:t>Interactive Discussion, Breakout Rooms, Report Outs, and Plenary Discussions</a:t>
            </a:r>
            <a:endParaRPr lang="en-US" sz="1600" dirty="0">
              <a:latin typeface="Calibri"/>
              <a:ea typeface="Calibri"/>
              <a:cs typeface="Arial"/>
            </a:endParaRPr>
          </a:p>
          <a:p>
            <a:pPr marL="1025525" indent="0">
              <a:lnSpc>
                <a:spcPct val="100000"/>
              </a:lnSpc>
              <a:spcBef>
                <a:spcPts val="0"/>
              </a:spcBef>
              <a:buNone/>
              <a:tabLst>
                <a:tab pos="457200" algn="l"/>
              </a:tabLst>
            </a:pPr>
            <a:endParaRPr lang="en-US" sz="1600" dirty="0">
              <a:latin typeface="Calibri"/>
              <a:ea typeface="Calibri"/>
              <a:cs typeface="Arial"/>
            </a:endParaRPr>
          </a:p>
          <a:p>
            <a:pPr marL="1025525" indent="0">
              <a:lnSpc>
                <a:spcPct val="100000"/>
              </a:lnSpc>
              <a:spcBef>
                <a:spcPts val="0"/>
              </a:spcBef>
              <a:buNone/>
              <a:tabLst>
                <a:tab pos="457200" algn="l"/>
              </a:tabLst>
            </a:pPr>
            <a:r>
              <a:rPr lang="en-US" sz="1600" dirty="0">
                <a:latin typeface="Calibri"/>
                <a:ea typeface="Calibri"/>
                <a:cs typeface="Arial"/>
              </a:rPr>
              <a:t>1:20-1:25 pm   Introduction to Breakout Room Discussion topics and protocols; what we intend to accomplish</a:t>
            </a:r>
          </a:p>
          <a:p>
            <a:pPr marL="1025525" indent="0">
              <a:lnSpc>
                <a:spcPct val="100000"/>
              </a:lnSpc>
              <a:spcBef>
                <a:spcPts val="0"/>
              </a:spcBef>
              <a:buNone/>
              <a:tabLst>
                <a:tab pos="457200" algn="l"/>
              </a:tabLst>
            </a:pPr>
            <a:endParaRPr lang="en-US" sz="1600" dirty="0">
              <a:latin typeface="Calibri"/>
              <a:ea typeface="Calibri"/>
              <a:cs typeface="Arial"/>
            </a:endParaRPr>
          </a:p>
          <a:p>
            <a:pPr marL="1025525" indent="0">
              <a:lnSpc>
                <a:spcPct val="100000"/>
              </a:lnSpc>
              <a:spcBef>
                <a:spcPts val="0"/>
              </a:spcBef>
              <a:buNone/>
              <a:tabLst>
                <a:tab pos="457200" algn="l"/>
              </a:tabLst>
            </a:pPr>
            <a:r>
              <a:rPr lang="en-US" sz="1600" dirty="0">
                <a:latin typeface="Calibri"/>
                <a:ea typeface="Calibri"/>
                <a:cs typeface="Arial"/>
              </a:rPr>
              <a:t>1:25-2:10 pm   Breakout Room Discussions</a:t>
            </a:r>
            <a:endParaRPr lang="en-US" sz="1600" dirty="0">
              <a:latin typeface="Calibri"/>
              <a:cs typeface="Arial"/>
            </a:endParaRPr>
          </a:p>
          <a:p>
            <a:pPr marL="1025525" indent="0">
              <a:lnSpc>
                <a:spcPct val="100000"/>
              </a:lnSpc>
              <a:spcBef>
                <a:spcPts val="0"/>
              </a:spcBef>
              <a:buNone/>
              <a:tabLst>
                <a:tab pos="457200" algn="l"/>
              </a:tabLst>
            </a:pPr>
            <a:endParaRPr lang="en-US" sz="1600" dirty="0">
              <a:latin typeface="Calibri"/>
              <a:ea typeface="Calibri"/>
              <a:cs typeface="Arial"/>
            </a:endParaRPr>
          </a:p>
          <a:p>
            <a:pPr marL="1025525" indent="0">
              <a:lnSpc>
                <a:spcPct val="100000"/>
              </a:lnSpc>
              <a:spcBef>
                <a:spcPts val="0"/>
              </a:spcBef>
              <a:buNone/>
              <a:tabLst>
                <a:tab pos="457200" algn="l"/>
              </a:tabLst>
            </a:pPr>
            <a:r>
              <a:rPr lang="en-US" sz="1600" dirty="0">
                <a:latin typeface="Calibri"/>
                <a:ea typeface="Calibri"/>
                <a:cs typeface="Arial"/>
              </a:rPr>
              <a:t>2:10-2:50 pm   Breakout Room Report Outs (4 mins each) followed by plenary discussions (4 mins each)</a:t>
            </a:r>
          </a:p>
          <a:p>
            <a:pPr marL="1025525" indent="0">
              <a:lnSpc>
                <a:spcPct val="100000"/>
              </a:lnSpc>
              <a:spcBef>
                <a:spcPts val="0"/>
              </a:spcBef>
              <a:buNone/>
              <a:tabLst>
                <a:tab pos="457200" algn="l"/>
              </a:tabLst>
            </a:pPr>
            <a:endParaRPr lang="en-US" sz="1600" b="1" dirty="0">
              <a:solidFill>
                <a:srgbClr val="FF0000"/>
              </a:solidFill>
              <a:cs typeface="Calibri"/>
            </a:endParaRPr>
          </a:p>
          <a:p>
            <a:pPr marL="1089025" indent="-1089025">
              <a:buNone/>
            </a:pPr>
            <a:r>
              <a:rPr lang="en-US" sz="1600" b="1" dirty="0">
                <a:ea typeface="+mn-lt"/>
                <a:cs typeface="Calibri"/>
              </a:rPr>
              <a:t>2:50 pm       Agenda Item #3:  Early Investment Plan</a:t>
            </a:r>
          </a:p>
          <a:p>
            <a:pPr marL="914400" indent="112713">
              <a:lnSpc>
                <a:spcPct val="100000"/>
              </a:lnSpc>
              <a:spcBef>
                <a:spcPts val="0"/>
              </a:spcBef>
              <a:buNone/>
            </a:pPr>
            <a:r>
              <a:rPr lang="en-US" sz="1600" dirty="0">
                <a:ea typeface="+mn-lt"/>
                <a:cs typeface="+mn-lt"/>
              </a:rPr>
              <a:t>3.1  Phase III/IV Milestones:  Early Initiative Projects</a:t>
            </a:r>
          </a:p>
          <a:p>
            <a:pPr marL="1089025" indent="-1089025">
              <a:buNone/>
            </a:pPr>
            <a:endParaRPr lang="en-US" sz="1600" b="1" dirty="0">
              <a:ea typeface="+mn-lt"/>
              <a:cs typeface="Calibri"/>
            </a:endParaRPr>
          </a:p>
          <a:p>
            <a:pPr marL="1089025" indent="-1089025">
              <a:buNone/>
            </a:pPr>
            <a:r>
              <a:rPr lang="en-US" sz="1600" b="1" dirty="0">
                <a:ea typeface="+mn-lt"/>
                <a:cs typeface="Calibri"/>
              </a:rPr>
              <a:t>2:55 pm       Closing Comments, Upcoming Meetings, Thank you</a:t>
            </a:r>
          </a:p>
          <a:p>
            <a:pPr marL="1089025" indent="-1089025">
              <a:buNone/>
            </a:pPr>
            <a:endParaRPr lang="en-US" sz="1600" b="1" dirty="0">
              <a:ea typeface="+mn-lt"/>
              <a:cs typeface="Calibri"/>
            </a:endParaRPr>
          </a:p>
          <a:p>
            <a:pPr marL="1257300" lvl="2" indent="-342900">
              <a:spcBef>
                <a:spcPts val="0"/>
              </a:spcBef>
              <a:buFont typeface="Symbol" panose="05050102010706020507" pitchFamily="18" charset="2"/>
              <a:buChar char=""/>
            </a:pPr>
            <a:endParaRPr lang="en-US" sz="1400" dirty="0">
              <a:latin typeface="Calibri" panose="020F0502020204030204" pitchFamily="34" charset="0"/>
            </a:endParaRPr>
          </a:p>
        </p:txBody>
      </p:sp>
    </p:spTree>
    <p:extLst>
      <p:ext uri="{BB962C8B-B14F-4D97-AF65-F5344CB8AC3E}">
        <p14:creationId xmlns:p14="http://schemas.microsoft.com/office/powerpoint/2010/main" val="344691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400383"/>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#1:</a:t>
            </a:r>
          </a:p>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rgbClr val="FFFFFF"/>
                </a:solidFill>
                <a:latin typeface="Calibri" panose="020F0502020204030204"/>
                <a:cs typeface="Calibri"/>
              </a:rPr>
              <a:t>Project Team Update</a:t>
            </a:r>
            <a:endPar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801734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5754EA-7741-A448-89C7-5A388AFDDAB0}"/>
              </a:ext>
            </a:extLst>
          </p:cNvPr>
          <p:cNvSpPr>
            <a:spLocks noGrp="1"/>
          </p:cNvSpPr>
          <p:nvPr>
            <p:ph type="title"/>
          </p:nvPr>
        </p:nvSpPr>
        <p:spPr/>
        <p:txBody>
          <a:bodyPr/>
          <a:lstStyle/>
          <a:p>
            <a:r>
              <a:rPr lang="en-US"/>
              <a:t>Zero-Emission Truck Program Development Timeline</a:t>
            </a:r>
          </a:p>
        </p:txBody>
      </p:sp>
      <p:sp>
        <p:nvSpPr>
          <p:cNvPr id="3" name="Slide Number Placeholder 2">
            <a:extLst>
              <a:ext uri="{FF2B5EF4-FFF2-40B4-BE49-F238E27FC236}">
                <a16:creationId xmlns:a16="http://schemas.microsoft.com/office/drawing/2014/main" id="{BB072C41-463D-E94F-AA9F-3955403FCA1A}"/>
              </a:ext>
            </a:extLst>
          </p:cNvPr>
          <p:cNvSpPr>
            <a:spLocks noGrp="1"/>
          </p:cNvSpPr>
          <p:nvPr>
            <p:ph type="sldNum" sz="quarter" idx="10"/>
          </p:nvPr>
        </p:nvSpPr>
        <p:spPr>
          <a:xfrm>
            <a:off x="9169995" y="626009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4402510-9400-B04E-B424-BAF12261966B}"/>
              </a:ext>
            </a:extLst>
          </p:cNvPr>
          <p:cNvSpPr txBox="1">
            <a:spLocks noChangeAspect="1"/>
          </p:cNvSpPr>
          <p:nvPr/>
        </p:nvSpPr>
        <p:spPr>
          <a:xfrm>
            <a:off x="3007018" y="2310126"/>
            <a:ext cx="849341"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Calibri"/>
              </a:rPr>
              <a:t>February</a:t>
            </a:r>
          </a:p>
        </p:txBody>
      </p:sp>
      <p:sp>
        <p:nvSpPr>
          <p:cNvPr id="20" name="TextBox 19">
            <a:extLst>
              <a:ext uri="{FF2B5EF4-FFF2-40B4-BE49-F238E27FC236}">
                <a16:creationId xmlns:a16="http://schemas.microsoft.com/office/drawing/2014/main" id="{18ECAD2B-3EC0-7F4A-B5A8-419F55CB2514}"/>
              </a:ext>
            </a:extLst>
          </p:cNvPr>
          <p:cNvSpPr txBox="1">
            <a:spLocks noChangeAspect="1"/>
          </p:cNvSpPr>
          <p:nvPr/>
        </p:nvSpPr>
        <p:spPr>
          <a:xfrm>
            <a:off x="4950573" y="2319474"/>
            <a:ext cx="55015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20XX</a:t>
            </a:r>
          </a:p>
        </p:txBody>
      </p:sp>
      <p:sp>
        <p:nvSpPr>
          <p:cNvPr id="22" name="TextBox 21">
            <a:extLst>
              <a:ext uri="{FF2B5EF4-FFF2-40B4-BE49-F238E27FC236}">
                <a16:creationId xmlns:a16="http://schemas.microsoft.com/office/drawing/2014/main" id="{34FBD24D-D028-5F46-9FB9-ADD52D2F581F}"/>
              </a:ext>
            </a:extLst>
          </p:cNvPr>
          <p:cNvSpPr txBox="1">
            <a:spLocks noChangeAspect="1"/>
          </p:cNvSpPr>
          <p:nvPr/>
        </p:nvSpPr>
        <p:spPr>
          <a:xfrm>
            <a:off x="6852531" y="2300775"/>
            <a:ext cx="550151"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Calibri"/>
              </a:rPr>
              <a:t>April</a:t>
            </a: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E58C1C2-807E-C245-95DF-F572D8039216}"/>
              </a:ext>
            </a:extLst>
          </p:cNvPr>
          <p:cNvSpPr txBox="1">
            <a:spLocks noChangeAspect="1"/>
          </p:cNvSpPr>
          <p:nvPr/>
        </p:nvSpPr>
        <p:spPr>
          <a:xfrm>
            <a:off x="6389017" y="2401974"/>
            <a:ext cx="578200"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D4DBF27-3CA3-BE49-B4DB-5621147A67D8}"/>
              </a:ext>
            </a:extLst>
          </p:cNvPr>
          <p:cNvSpPr txBox="1"/>
          <p:nvPr/>
        </p:nvSpPr>
        <p:spPr>
          <a:xfrm>
            <a:off x="469800" y="2141324"/>
            <a:ext cx="2478296" cy="4716676"/>
          </a:xfrm>
          <a:prstGeom prst="rect">
            <a:avLst/>
          </a:prstGeom>
          <a:noFill/>
        </p:spPr>
        <p:txBody>
          <a:bodyPr wrap="square" lIns="91440" tIns="45720" rIns="91440" bIns="45720" rtlCol="0" anchor="t">
            <a:spAutoFit/>
          </a:bodyPr>
          <a:lstStyle/>
          <a:p>
            <a:pPr marL="171450" indent="-171450">
              <a:buFont typeface="Calibri" panose="020F0502020204030204" pitchFamily="34" charset="0"/>
              <a:buChar char="&gt;"/>
              <a:defRPr/>
            </a:pPr>
            <a:r>
              <a:rPr kumimoji="0" lang="en-US" sz="1100" b="0" i="0" u="none" strike="noStrike" kern="1200" cap="none" spc="0" normalizeH="0" baseline="0" noProof="0" dirty="0">
                <a:ln>
                  <a:noFill/>
                </a:ln>
                <a:solidFill>
                  <a:srgbClr val="000000"/>
                </a:solidFill>
                <a:effectLst/>
                <a:uLnTx/>
                <a:uFillTx/>
                <a:latin typeface="Calibri"/>
                <a:ea typeface="+mn-ea"/>
                <a:cs typeface="Calibri"/>
              </a:rPr>
              <a:t>Zero-Emission Truck Working Group (ZET WG) to </a:t>
            </a:r>
            <a:r>
              <a:rPr lang="en-US" sz="1100" dirty="0">
                <a:solidFill>
                  <a:srgbClr val="000000"/>
                </a:solidFill>
                <a:latin typeface="Calibri"/>
                <a:cs typeface="Calibri"/>
              </a:rPr>
              <a:t>develop scope of work for ZET Program. </a:t>
            </a:r>
            <a:endParaRPr lang="en-US" sz="1100" b="0" i="0" u="none" strike="noStrike" kern="1200" cap="none" spc="0" normalizeH="0" baseline="0" noProof="0" dirty="0">
              <a:ln>
                <a:noFill/>
              </a:ln>
              <a:solidFill>
                <a:srgbClr val="000000"/>
              </a:solidFill>
              <a:effectLst/>
              <a:uLnTx/>
              <a:uFillTx/>
              <a:latin typeface="Calibri"/>
              <a:cs typeface="Calibri"/>
            </a:endParaRPr>
          </a:p>
          <a:p>
            <a:pPr marL="171450" indent="-171450">
              <a:buFont typeface="Calibri" panose="020F0502020204030204" pitchFamily="34" charset="0"/>
              <a:buChar char="&gt;"/>
              <a:defRPr/>
            </a:pPr>
            <a:endParaRPr lang="en-US" sz="1100" dirty="0">
              <a:solidFill>
                <a:srgbClr val="000000"/>
              </a:solidFill>
              <a:latin typeface="Calibri"/>
              <a:ea typeface="+mn-lt"/>
              <a:cs typeface="Calibri" panose="020F0502020204030204"/>
            </a:endParaRPr>
          </a:p>
          <a:p>
            <a:pPr marL="171450" indent="-171450">
              <a:buFont typeface="Calibri" panose="020F0502020204030204" pitchFamily="34" charset="0"/>
              <a:buChar char="&gt;"/>
              <a:defRPr/>
            </a:pPr>
            <a:r>
              <a:rPr kumimoji="0" lang="en-US" sz="1100" b="0" i="0" u="none" strike="noStrike" kern="1200" cap="none" spc="0" normalizeH="0" baseline="0" noProof="0" dirty="0">
                <a:ln>
                  <a:noFill/>
                </a:ln>
                <a:solidFill>
                  <a:srgbClr val="000000"/>
                </a:solidFill>
                <a:effectLst/>
                <a:uLnTx/>
                <a:uFillTx/>
                <a:latin typeface="Calibri"/>
                <a:ea typeface="+mn-lt"/>
                <a:cs typeface="Calibri" panose="020F0502020204030204"/>
              </a:rPr>
              <a:t>ZET WG</a:t>
            </a:r>
            <a:r>
              <a:rPr lang="en-US" sz="1100" dirty="0">
                <a:solidFill>
                  <a:srgbClr val="000000"/>
                </a:solidFill>
                <a:latin typeface="Calibri"/>
                <a:ea typeface="+mn-lt"/>
                <a:cs typeface="Calibri" panose="020F0502020204030204"/>
              </a:rPr>
              <a:t> continues</a:t>
            </a:r>
            <a:r>
              <a:rPr kumimoji="0" lang="en-US" sz="1100" b="0" i="0" u="none" strike="noStrike" kern="1200" cap="none" spc="0" normalizeH="0" baseline="0" noProof="0" dirty="0">
                <a:ln>
                  <a:noFill/>
                </a:ln>
                <a:solidFill>
                  <a:srgbClr val="000000"/>
                </a:solidFill>
                <a:effectLst/>
                <a:uLnTx/>
                <a:uFillTx/>
                <a:latin typeface="Calibri"/>
                <a:ea typeface="+mn-lt"/>
                <a:cs typeface="Calibri" panose="020F0502020204030204"/>
              </a:rPr>
              <a:t> discussion on structuring the program protocols:</a:t>
            </a:r>
            <a:endParaRPr lang="en-US" sz="1100" b="0" i="0" u="none" strike="noStrike" kern="1200" cap="none" spc="0" normalizeH="0" baseline="0" noProof="0" dirty="0">
              <a:ln>
                <a:noFill/>
              </a:ln>
              <a:solidFill>
                <a:srgbClr val="000000"/>
              </a:solidFill>
              <a:effectLst/>
              <a:uLnTx/>
              <a:uFillTx/>
              <a:latin typeface="Calibri"/>
              <a:ea typeface="+mn-lt"/>
              <a:cs typeface="Calibri" panose="020F0502020204030204"/>
            </a:endParaRPr>
          </a:p>
          <a:p>
            <a:pPr marL="341313" indent="-165100">
              <a:buFont typeface="Courier New" panose="020F0502020204030204" pitchFamily="34" charset="0"/>
              <a:buChar char="o"/>
              <a:defRPr/>
            </a:pPr>
            <a:r>
              <a:rPr lang="en-US" sz="1000" dirty="0">
                <a:ea typeface="+mn-lt"/>
                <a:cs typeface="+mn-lt"/>
              </a:rPr>
              <a:t>Identify regional funding partners</a:t>
            </a:r>
          </a:p>
          <a:p>
            <a:pPr marL="341313" indent="-165100">
              <a:buFont typeface="Courier New" panose="020F0502020204030204" pitchFamily="34" charset="0"/>
              <a:buChar char="o"/>
              <a:defRPr/>
            </a:pPr>
            <a:r>
              <a:rPr lang="en-US" sz="1000" dirty="0">
                <a:ea typeface="+mn-lt"/>
                <a:cs typeface="+mn-lt"/>
              </a:rPr>
              <a:t>Identify near and long-term opportunities</a:t>
            </a:r>
          </a:p>
          <a:p>
            <a:pPr marL="341313" indent="-165100">
              <a:buFont typeface="Courier New" panose="020F0502020204030204" pitchFamily="34" charset="0"/>
              <a:buChar char="o"/>
              <a:defRPr/>
            </a:pPr>
            <a:r>
              <a:rPr lang="en-US" sz="1000" dirty="0">
                <a:ea typeface="+mn-lt"/>
                <a:cs typeface="+mn-lt"/>
              </a:rPr>
              <a:t>Identify policy and legislative barriers to implementation</a:t>
            </a:r>
          </a:p>
          <a:p>
            <a:pPr marL="341313" indent="-165100">
              <a:buFont typeface="Courier New" panose="020F0502020204030204" pitchFamily="34" charset="0"/>
              <a:buChar char="o"/>
              <a:defRPr/>
            </a:pPr>
            <a:r>
              <a:rPr lang="en-US" sz="1000" dirty="0">
                <a:ea typeface="+mn-lt"/>
                <a:cs typeface="+mn-lt"/>
              </a:rPr>
              <a:t>Identify discretionary grant opportunities</a:t>
            </a:r>
          </a:p>
          <a:p>
            <a:pPr marL="341313" indent="-165100">
              <a:buFont typeface="Courier New" panose="020F0502020204030204" pitchFamily="34" charset="0"/>
              <a:buChar char="o"/>
              <a:defRPr/>
            </a:pPr>
            <a:r>
              <a:rPr lang="en-US" sz="1000" dirty="0">
                <a:ea typeface="+mn-lt"/>
                <a:cs typeface="+mn-lt"/>
              </a:rPr>
              <a:t>Convene and collaborate with community and regional stakeholders</a:t>
            </a:r>
            <a:endParaRPr lang="en-US" sz="1200" dirty="0">
              <a:ea typeface="+mn-lt"/>
              <a:cs typeface="+mn-lt"/>
            </a:endParaRPr>
          </a:p>
          <a:p>
            <a:pPr marL="341313" indent="-165100">
              <a:buFont typeface="Courier New" panose="020F0502020204030204" pitchFamily="34" charset="0"/>
              <a:buChar char="o"/>
              <a:defRPr/>
            </a:pPr>
            <a:r>
              <a:rPr lang="en-US" sz="1000" dirty="0">
                <a:ea typeface="+mn-lt"/>
                <a:cs typeface="+mn-lt"/>
              </a:rPr>
              <a:t>Ensuring</a:t>
            </a:r>
            <a:r>
              <a:rPr lang="en-US" sz="1000" dirty="0">
                <a:solidFill>
                  <a:srgbClr val="000000"/>
                </a:solidFill>
                <a:latin typeface="Calibri"/>
                <a:ea typeface="+mn-lt"/>
                <a:cs typeface="Calibri" panose="020F0502020204030204"/>
              </a:rPr>
              <a:t> Community </a:t>
            </a:r>
            <a:r>
              <a:rPr kumimoji="0" lang="en-US" sz="1000" b="0" i="0" u="none" strike="noStrike" kern="1200" cap="none" spc="0" normalizeH="0" baseline="0" noProof="0" dirty="0">
                <a:ln>
                  <a:noFill/>
                </a:ln>
                <a:solidFill>
                  <a:srgbClr val="000000"/>
                </a:solidFill>
                <a:effectLst/>
                <a:uLnTx/>
                <a:uFillTx/>
                <a:latin typeface="Calibri"/>
                <a:ea typeface="+mn-lt"/>
                <a:cs typeface="Calibri" panose="020F0502020204030204"/>
              </a:rPr>
              <a:t>Benefit</a:t>
            </a:r>
            <a:endParaRPr lang="en-US" sz="1200" dirty="0">
              <a:cs typeface="Calibri" panose="020F0502020204030204"/>
            </a:endParaRPr>
          </a:p>
          <a:p>
            <a:pPr marL="171450" indent="-171450">
              <a:buFont typeface="Courier New" panose="020F0502020204030204" pitchFamily="34" charset="0"/>
              <a:buChar char="o"/>
              <a:defRPr/>
            </a:pPr>
            <a:endParaRPr lang="en-US" sz="1100" dirty="0">
              <a:solidFill>
                <a:srgbClr val="000000"/>
              </a:solidFill>
              <a:latin typeface="Calibri"/>
              <a:cs typeface="Calibri" panose="020F0502020204030204"/>
            </a:endParaRPr>
          </a:p>
          <a:p>
            <a:pPr marL="171450" marR="0" indent="-171450" algn="l" defTabSz="457200">
              <a:lnSpc>
                <a:spcPct val="100000"/>
              </a:lnSpc>
              <a:spcBef>
                <a:spcPts val="0"/>
              </a:spcBef>
              <a:spcAft>
                <a:spcPts val="0"/>
              </a:spcAft>
              <a:buClrTx/>
              <a:buSzTx/>
              <a:buFont typeface="Calibri" panose="020F0502020204030204" pitchFamily="34" charset="0"/>
              <a:buChar char="&gt;"/>
              <a:tabLst/>
              <a:defRPr/>
            </a:pPr>
            <a:r>
              <a:rPr lang="en-US" sz="1100" dirty="0">
                <a:solidFill>
                  <a:srgbClr val="000000"/>
                </a:solidFill>
                <a:latin typeface="Calibri"/>
                <a:cs typeface="Calibri" panose="020F0502020204030204"/>
              </a:rPr>
              <a:t>Metro</a:t>
            </a:r>
            <a:r>
              <a:rPr kumimoji="0" lang="en-US" sz="1100" b="0" i="0" u="none" strike="noStrike" kern="1200" cap="none" spc="0" normalizeH="0" baseline="0" noProof="0" dirty="0">
                <a:ln>
                  <a:noFill/>
                </a:ln>
                <a:solidFill>
                  <a:srgbClr val="000000"/>
                </a:solidFill>
                <a:effectLst/>
                <a:uLnTx/>
                <a:uFillTx/>
                <a:latin typeface="Calibri"/>
                <a:ea typeface="+mn-lt"/>
                <a:cs typeface="Calibri" panose="020F0502020204030204"/>
              </a:rPr>
              <a:t> begins work on a Truck Technology Comparative Report.</a:t>
            </a:r>
            <a:endParaRPr lang="en-US" sz="1600" b="0" i="0" u="none" strike="noStrike" kern="1200" cap="none" spc="0" normalizeH="0" baseline="0" noProof="0" dirty="0">
              <a:ln>
                <a:noFill/>
              </a:ln>
              <a:solidFill>
                <a:srgbClr val="000000"/>
              </a:solidFill>
              <a:effectLst/>
              <a:uLnTx/>
              <a:uFillTx/>
              <a:latin typeface="Calibri"/>
              <a:ea typeface="+mn-lt"/>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Calibri"/>
              <a:ea typeface="+mn-ea"/>
              <a:cs typeface="Calibri"/>
            </a:endParaRPr>
          </a:p>
          <a:p>
            <a:pPr marL="171450" indent="-171450">
              <a:buFont typeface="Calibri" panose="020F0502020204030204" pitchFamily="34" charset="0"/>
              <a:buChar char="&gt;"/>
              <a:defRPr/>
            </a:pPr>
            <a:r>
              <a:rPr lang="en-US" sz="1100" dirty="0">
                <a:solidFill>
                  <a:srgbClr val="000000"/>
                </a:solidFill>
                <a:latin typeface="Calibri"/>
                <a:cs typeface="Calibri" panose="020F0502020204030204"/>
              </a:rPr>
              <a:t>ZET WG discussion regarding the distinction between the “Early Investment Plan” phase and Multimodal Projects and Programs Phase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Calibri"/>
              <a:ea typeface="+mn-lt"/>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alibri"/>
              <a:ea typeface="+mn-ea"/>
              <a:cs typeface="Calibri"/>
            </a:endParaRPr>
          </a:p>
        </p:txBody>
      </p:sp>
      <p:sp>
        <p:nvSpPr>
          <p:cNvPr id="25" name="TextBox 24">
            <a:extLst>
              <a:ext uri="{FF2B5EF4-FFF2-40B4-BE49-F238E27FC236}">
                <a16:creationId xmlns:a16="http://schemas.microsoft.com/office/drawing/2014/main" id="{A979BF5A-8B11-9544-80EB-FDA5254989D6}"/>
              </a:ext>
            </a:extLst>
          </p:cNvPr>
          <p:cNvSpPr txBox="1"/>
          <p:nvPr/>
        </p:nvSpPr>
        <p:spPr>
          <a:xfrm>
            <a:off x="2898655" y="1683350"/>
            <a:ext cx="3017888" cy="5093702"/>
          </a:xfrm>
          <a:prstGeom prst="rect">
            <a:avLst/>
          </a:prstGeom>
          <a:noFill/>
        </p:spPr>
        <p:txBody>
          <a:bodyPr wrap="square" lIns="91440" tIns="45720" rIns="91440" bIns="45720" rtlCol="0" anchor="t">
            <a:spAutoFit/>
          </a:bodyPr>
          <a:lstStyle/>
          <a:p>
            <a:pPr marL="171450" indent="-171450">
              <a:buFontTx/>
              <a:buChar char="&gt;"/>
              <a:defRPr/>
            </a:pPr>
            <a:r>
              <a:rPr kumimoji="0" lang="en-US" sz="1100" b="0" i="0" u="none" strike="noStrike" kern="1200" cap="none" spc="0" normalizeH="0" baseline="0" noProof="0" dirty="0">
                <a:ln>
                  <a:noFill/>
                </a:ln>
                <a:solidFill>
                  <a:srgbClr val="000000"/>
                </a:solidFill>
                <a:effectLst/>
                <a:uLnTx/>
                <a:uFillTx/>
                <a:latin typeface="Calibri"/>
                <a:ea typeface="+mn-ea"/>
                <a:cs typeface="Calibri"/>
              </a:rPr>
              <a:t>ZET WG continues the discussion on Program Structure and Protocols at</a:t>
            </a:r>
            <a:r>
              <a:rPr lang="en-US" sz="1100" dirty="0">
                <a:solidFill>
                  <a:srgbClr val="000000"/>
                </a:solidFill>
                <a:latin typeface="Calibri" panose="020F0502020204030204"/>
                <a:cs typeface="Calibri"/>
              </a:rPr>
              <a:t>  </a:t>
            </a:r>
            <a:r>
              <a:rPr kumimoji="0" lang="en-US" sz="1100" b="0" i="0" u="none" strike="noStrike" kern="1200" cap="none" spc="0" normalizeH="0" baseline="0" noProof="0" dirty="0">
                <a:ln>
                  <a:noFill/>
                </a:ln>
                <a:solidFill>
                  <a:srgbClr val="000000"/>
                </a:solidFill>
                <a:effectLst/>
                <a:uLnTx/>
                <a:uFillTx/>
                <a:latin typeface="Calibri"/>
                <a:ea typeface="+mn-ea"/>
                <a:cs typeface="Calibri"/>
              </a:rPr>
              <a:t>ZET WG #8.</a:t>
            </a:r>
            <a:endParaRPr lang="en-US" sz="1100" b="0" i="0" u="none" strike="noStrike" kern="1200" cap="none" spc="0" normalizeH="0" baseline="0" noProof="0" dirty="0">
              <a:ln>
                <a:noFill/>
              </a:ln>
              <a:solidFill>
                <a:srgbClr val="000000"/>
              </a:solidFill>
              <a:effectLst/>
              <a:uLnTx/>
              <a:uFillTx/>
              <a:latin typeface="Calibri" panose="020F0502020204030204"/>
              <a:cs typeface="Calibri"/>
            </a:endParaRPr>
          </a:p>
          <a:p>
            <a:pPr marL="171450" marR="0" lvl="0" indent="-171450" algn="l" defTabSz="457200" rtl="0" eaLnBrk="1" fontAlgn="auto" latinLnBrk="0" hangingPunct="1">
              <a:lnSpc>
                <a:spcPct val="100000"/>
              </a:lnSpc>
              <a:spcBef>
                <a:spcPts val="0"/>
              </a:spcBef>
              <a:spcAft>
                <a:spcPts val="0"/>
              </a:spcAft>
              <a:buClrTx/>
              <a:buSzTx/>
              <a:buFontTx/>
              <a:buChar char="&gt;"/>
              <a:tabLst/>
              <a:defRPr/>
            </a:pPr>
            <a:endParaRPr kumimoji="0" lang="en-US" sz="1100" b="0" i="0" u="none" strike="noStrike" kern="1200" cap="none" spc="0" normalizeH="0" baseline="0" noProof="0" dirty="0">
              <a:ln>
                <a:noFill/>
              </a:ln>
              <a:solidFill>
                <a:srgbClr val="000000"/>
              </a:solidFill>
              <a:effectLst/>
              <a:uLnTx/>
              <a:uFillTx/>
              <a:latin typeface="Calibri"/>
              <a:ea typeface="+mn-ea"/>
              <a:cs typeface="Calibri"/>
            </a:endParaRPr>
          </a:p>
          <a:p>
            <a:pPr marL="171450" marR="0" lvl="0" indent="-171450" algn="l" defTabSz="457200" rtl="0" eaLnBrk="1" fontAlgn="auto" latinLnBrk="0" hangingPunct="1">
              <a:lnSpc>
                <a:spcPct val="100000"/>
              </a:lnSpc>
              <a:spcBef>
                <a:spcPts val="0"/>
              </a:spcBef>
              <a:spcAft>
                <a:spcPts val="0"/>
              </a:spcAft>
              <a:buClrTx/>
              <a:buSzTx/>
              <a:buFontTx/>
              <a:buChar char="&gt;"/>
              <a:tabLst/>
              <a:defRPr/>
            </a:pPr>
            <a:r>
              <a:rPr kumimoji="0" lang="en-US" sz="1100" b="0" i="0" u="none" strike="noStrike" kern="1200" cap="none" spc="0" normalizeH="0" baseline="0" noProof="0" dirty="0">
                <a:ln>
                  <a:noFill/>
                </a:ln>
                <a:solidFill>
                  <a:srgbClr val="000000"/>
                </a:solidFill>
                <a:effectLst/>
                <a:uLnTx/>
                <a:uFillTx/>
                <a:latin typeface="Calibri"/>
                <a:ea typeface="+mn-ea"/>
                <a:cs typeface="Calibri"/>
              </a:rPr>
              <a:t>ZET WG to vote on final Program Structure and Protocols.  </a:t>
            </a:r>
            <a:endParaRPr lang="en-US" sz="1100" b="0" i="0" u="none" strike="noStrike" kern="1200" cap="none" spc="0" normalizeH="0" baseline="0" noProof="0" dirty="0">
              <a:ln>
                <a:noFill/>
              </a:ln>
              <a:solidFill>
                <a:srgbClr val="000000"/>
              </a:solidFill>
              <a:effectLst/>
              <a:uLnTx/>
              <a:uFillTx/>
              <a:latin typeface="Calibri" panose="020F0502020204030204"/>
              <a:cs typeface="Calibri"/>
            </a:endParaRPr>
          </a:p>
          <a:p>
            <a:pPr>
              <a:defRPr/>
            </a:pPr>
            <a:endParaRPr lang="en-US" sz="1100" dirty="0">
              <a:solidFill>
                <a:srgbClr val="000000"/>
              </a:solidFill>
              <a:latin typeface="Calibri"/>
              <a:cs typeface="Calibri"/>
            </a:endParaRPr>
          </a:p>
          <a:p>
            <a:pPr marL="171450" marR="0" lvl="0" indent="-171450" algn="l" defTabSz="457200" rtl="0" eaLnBrk="1" fontAlgn="auto" latinLnBrk="0" hangingPunct="1">
              <a:lnSpc>
                <a:spcPct val="100000"/>
              </a:lnSpc>
              <a:spcBef>
                <a:spcPts val="0"/>
              </a:spcBef>
              <a:spcAft>
                <a:spcPts val="0"/>
              </a:spcAft>
              <a:buClrTx/>
              <a:buSzTx/>
              <a:buFontTx/>
              <a:buChar char="&gt;"/>
              <a:tabLst/>
              <a:defRPr/>
            </a:pPr>
            <a:r>
              <a:rPr kumimoji="0" lang="en-US" sz="1100" b="0" i="0" u="none" strike="noStrike" kern="1200" cap="none" spc="0" normalizeH="0" baseline="0" noProof="0" dirty="0">
                <a:ln>
                  <a:noFill/>
                </a:ln>
                <a:solidFill>
                  <a:srgbClr val="000000"/>
                </a:solidFill>
                <a:effectLst/>
                <a:uLnTx/>
                <a:uFillTx/>
                <a:latin typeface="Calibri"/>
                <a:ea typeface="+mn-ea"/>
                <a:cs typeface="Calibri"/>
              </a:rPr>
              <a:t>ZET WG receives status report on approach for Multimodal Strategy/Projects &amp; Programs phase</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171450" indent="-171450">
              <a:buFontTx/>
              <a:buChar char="&gt;"/>
              <a:defRPr/>
            </a:pPr>
            <a:endParaRPr lang="en-US" sz="1100" dirty="0">
              <a:solidFill>
                <a:srgbClr val="000000"/>
              </a:solidFill>
              <a:cs typeface="Calibri"/>
            </a:endParaRPr>
          </a:p>
          <a:p>
            <a:pPr marL="171450" indent="-171450">
              <a:buFontTx/>
              <a:buChar char="&gt;"/>
              <a:defRPr/>
            </a:pPr>
            <a:r>
              <a:rPr lang="en-US" sz="1100" dirty="0">
                <a:solidFill>
                  <a:srgbClr val="000000"/>
                </a:solidFill>
                <a:latin typeface="Calibri"/>
                <a:cs typeface="Calibri"/>
              </a:rPr>
              <a:t>ZET WG discusses “early initiatives” that affect the ZE Truck Program.</a:t>
            </a:r>
          </a:p>
          <a:p>
            <a:pPr>
              <a:defRPr/>
            </a:pPr>
            <a:endParaRPr lang="en-US" sz="1100" dirty="0">
              <a:solidFill>
                <a:srgbClr val="000000"/>
              </a:solidFill>
              <a:latin typeface="Calibri"/>
              <a:cs typeface="Calibri"/>
            </a:endParaRPr>
          </a:p>
          <a:p>
            <a:pPr marL="171450" indent="-171450">
              <a:buFontTx/>
              <a:buChar char="&gt;"/>
              <a:defRPr/>
            </a:pPr>
            <a:r>
              <a:rPr lang="en-US" sz="1100" dirty="0">
                <a:solidFill>
                  <a:srgbClr val="000000"/>
                </a:solidFill>
                <a:latin typeface="Calibri"/>
                <a:cs typeface="Calibri"/>
              </a:rPr>
              <a:t>Equity</a:t>
            </a:r>
            <a:r>
              <a:rPr kumimoji="0" lang="en-US" sz="1100" b="0" i="0" u="none" strike="noStrike" kern="1200" cap="none" spc="0" normalizeH="0" baseline="0" noProof="0" dirty="0">
                <a:ln>
                  <a:noFill/>
                </a:ln>
                <a:solidFill>
                  <a:srgbClr val="000000"/>
                </a:solidFill>
                <a:effectLst/>
                <a:uLnTx/>
                <a:uFillTx/>
                <a:latin typeface="Calibri"/>
                <a:ea typeface="+mn-ea"/>
                <a:cs typeface="Calibri"/>
              </a:rPr>
              <a:t> Working Group provides </a:t>
            </a:r>
            <a:br>
              <a:rPr lang="en-US" sz="1100" b="0" i="0" u="none" strike="noStrike" kern="1200" cap="none" spc="0" normalizeH="0" baseline="0" noProof="0" dirty="0">
                <a:ln>
                  <a:noFill/>
                </a:ln>
                <a:effectLst/>
                <a:uLnTx/>
                <a:uFillTx/>
                <a:latin typeface="Calibri" panose="020F0502020204030204"/>
                <a:cs typeface="Calibri"/>
              </a:rPr>
            </a:b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Calibri"/>
              </a:rPr>
              <a:t>input to the ZET WG on </a:t>
            </a:r>
            <a:br>
              <a:rPr lang="en-US" sz="1100" b="0" i="0" u="none" strike="noStrike" kern="1200" cap="none" spc="0" normalizeH="0" baseline="0" noProof="0" dirty="0">
                <a:ln>
                  <a:noFill/>
                </a:ln>
                <a:effectLst/>
                <a:uLnTx/>
                <a:uFillTx/>
                <a:latin typeface="Calibri" panose="020F0502020204030204"/>
                <a:cs typeface="Calibri"/>
              </a:rPr>
            </a:b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Calibri"/>
              </a:rPr>
              <a:t>equity issues.</a:t>
            </a:r>
            <a:endParaRPr lang="en-US" sz="11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Tx/>
              <a:buChar char="&gt;"/>
              <a:tabLst/>
              <a:defRPr/>
            </a:pPr>
            <a:endPar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171450" marR="0" lvl="0" indent="-171450" algn="l" defTabSz="457200" rtl="0" eaLnBrk="1" fontAlgn="auto" latinLnBrk="0" hangingPunct="1">
              <a:lnSpc>
                <a:spcPct val="100000"/>
              </a:lnSpc>
              <a:spcBef>
                <a:spcPts val="0"/>
              </a:spcBef>
              <a:spcAft>
                <a:spcPts val="0"/>
              </a:spcAft>
              <a:buClrTx/>
              <a:buSzTx/>
              <a:buFontTx/>
              <a:buChar char="&gt;"/>
              <a:tabLst/>
              <a:defRPr/>
            </a:pP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Calibri"/>
              </a:rPr>
              <a:t>Community Leadership Committee (CLC) provides input to the ZET WG on working with communities to shape the ZET policies and programs.  </a:t>
            </a:r>
          </a:p>
          <a:p>
            <a:pPr marL="171450" marR="0" lvl="0" indent="-171450" algn="l" defTabSz="457200" rtl="0" eaLnBrk="1" fontAlgn="auto" latinLnBrk="0" hangingPunct="1">
              <a:lnSpc>
                <a:spcPct val="100000"/>
              </a:lnSpc>
              <a:spcBef>
                <a:spcPts val="0"/>
              </a:spcBef>
              <a:spcAft>
                <a:spcPts val="0"/>
              </a:spcAft>
              <a:buClrTx/>
              <a:buSzTx/>
              <a:buFontTx/>
              <a:buChar char="&gt;"/>
              <a:tabLst/>
              <a:defRPr/>
            </a:pPr>
            <a:endParaRPr lang="en-US" sz="1100" b="0" i="0" u="none" strike="noStrike" kern="1200" cap="none" spc="0" normalizeH="0" baseline="0" noProof="0" dirty="0">
              <a:ln>
                <a:noFill/>
              </a:ln>
              <a:solidFill>
                <a:srgbClr val="000000"/>
              </a:solidFill>
              <a:effectLst/>
              <a:uLnTx/>
              <a:uFillTx/>
              <a:latin typeface="Calibri" panose="020F0502020204030204"/>
              <a:cs typeface="Calibri"/>
            </a:endParaRPr>
          </a:p>
          <a:p>
            <a:pPr marL="171450" marR="0" lvl="0" indent="-171450" algn="l" defTabSz="457200" rtl="0" eaLnBrk="1" fontAlgn="auto" latinLnBrk="0" hangingPunct="1">
              <a:lnSpc>
                <a:spcPct val="100000"/>
              </a:lnSpc>
              <a:spcBef>
                <a:spcPts val="0"/>
              </a:spcBef>
              <a:spcAft>
                <a:spcPts val="0"/>
              </a:spcAft>
              <a:buClrTx/>
              <a:buSzTx/>
              <a:buFontTx/>
              <a:buChar char="&gt;"/>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171450" marR="0" lvl="0" indent="-171450" algn="l" defTabSz="457200" rtl="0" eaLnBrk="1" fontAlgn="auto" latinLnBrk="0" hangingPunct="1">
              <a:lnSpc>
                <a:spcPct val="100000"/>
              </a:lnSpc>
              <a:spcBef>
                <a:spcPts val="0"/>
              </a:spcBef>
              <a:spcAft>
                <a:spcPts val="0"/>
              </a:spcAft>
              <a:buClrTx/>
              <a:buSzTx/>
              <a:buFont typeface="Courier New"/>
              <a:buChar char="o"/>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171450" marR="0" lvl="0" indent="-171450" algn="l" defTabSz="457200" rtl="0" eaLnBrk="1" fontAlgn="auto" latinLnBrk="0" hangingPunct="1">
              <a:lnSpc>
                <a:spcPct val="100000"/>
              </a:lnSpc>
              <a:spcBef>
                <a:spcPts val="0"/>
              </a:spcBef>
              <a:spcAft>
                <a:spcPts val="0"/>
              </a:spcAft>
              <a:buClrTx/>
              <a:buSzTx/>
              <a:buFont typeface="Courier New"/>
              <a:buChar char="o"/>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Arial"/>
            </a:endParaRPr>
          </a:p>
        </p:txBody>
      </p:sp>
      <p:sp>
        <p:nvSpPr>
          <p:cNvPr id="26" name="TextBox 25">
            <a:extLst>
              <a:ext uri="{FF2B5EF4-FFF2-40B4-BE49-F238E27FC236}">
                <a16:creationId xmlns:a16="http://schemas.microsoft.com/office/drawing/2014/main" id="{8BF58977-14DF-AF4F-99CE-83D03BDB6BA9}"/>
              </a:ext>
            </a:extLst>
          </p:cNvPr>
          <p:cNvSpPr txBox="1"/>
          <p:nvPr/>
        </p:nvSpPr>
        <p:spPr>
          <a:xfrm>
            <a:off x="6035218" y="1634977"/>
            <a:ext cx="2915617" cy="3170099"/>
          </a:xfrm>
          <a:prstGeom prst="rect">
            <a:avLst/>
          </a:prstGeom>
          <a:noFill/>
        </p:spPr>
        <p:txBody>
          <a:bodyPr wrap="square" lIns="91440" tIns="45720" rIns="91440" bIns="45720" rtlCol="0" anchor="t">
            <a:spAutoFit/>
          </a:bodyPr>
          <a:lstStyle/>
          <a:p>
            <a:pPr marL="171450" indent="-171450">
              <a:buFont typeface="Calibri" panose="020F0502020204030204" pitchFamily="34" charset="0"/>
              <a:buChar char="&g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ZET WG reports </a:t>
            </a:r>
            <a:r>
              <a:rPr lang="en-US" sz="1100">
                <a:solidFill>
                  <a:srgbClr val="000000"/>
                </a:solidFill>
                <a:latin typeface="Calibri" panose="020F0502020204030204"/>
                <a:cs typeface="Calibri" panose="020F0502020204030204"/>
              </a:rPr>
              <a:t>to</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 the 710 Task Force on the </a:t>
            </a:r>
            <a:r>
              <a:rPr lang="en-US" sz="1100">
                <a:solidFill>
                  <a:srgbClr val="000000"/>
                </a:solidFill>
                <a:latin typeface="Calibri" panose="020F0502020204030204"/>
                <a:cs typeface="Calibri" panose="020F0502020204030204"/>
              </a:rPr>
              <a:t>scope of work for ZET</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 Program Structure and Protocols</a:t>
            </a:r>
            <a:r>
              <a:rPr lang="en-US" sz="1100">
                <a:solidFill>
                  <a:srgbClr val="000000"/>
                </a:solidFill>
                <a:latin typeface="Calibri" panose="020F0502020204030204"/>
                <a:cs typeface="Calibri" panose="020F0502020204030204"/>
              </a:rPr>
              <a:t>.</a:t>
            </a:r>
            <a:endParaRPr lang="en-US" sz="1600"/>
          </a:p>
          <a:p>
            <a:pPr marL="171450" indent="-171450">
              <a:buFont typeface="Calibri" panose="020F0502020204030204" pitchFamily="34" charset="0"/>
              <a:buChar char="&gt;"/>
              <a:defRPr/>
            </a:pPr>
            <a:endParaRPr lang="en-US" sz="1100" b="0" i="0" u="none" strike="noStrike" kern="1200" cap="none" spc="0" normalizeH="0" baseline="0" noProof="0">
              <a:ln>
                <a:noFill/>
              </a:ln>
              <a:solidFill>
                <a:srgbClr val="000000"/>
              </a:solidFill>
              <a:effectLst/>
              <a:uLnTx/>
              <a:uFillTx/>
              <a:latin typeface="Calibri" panose="020F0502020204030204"/>
              <a:cs typeface="Calibri" panose="020F0502020204030204"/>
            </a:endParaRPr>
          </a:p>
          <a:p>
            <a:pPr marL="171450" indent="-171450">
              <a:buFont typeface="Calibri" panose="020F0502020204030204" pitchFamily="34" charset="0"/>
              <a:buChar char="&gt;"/>
              <a:defRPr/>
            </a:pPr>
            <a:r>
              <a:rPr lang="en-US" sz="1100">
                <a:solidFill>
                  <a:srgbClr val="000000"/>
                </a:solidFill>
                <a:latin typeface="Calibri" panose="020F0502020204030204"/>
                <a:cs typeface="Calibri" panose="020F0502020204030204"/>
              </a:rPr>
              <a:t>ZET WG Report preparation for Metro Board's September Meeting.  </a:t>
            </a:r>
          </a:p>
          <a:p>
            <a:pPr marL="171450" indent="-171450">
              <a:buFont typeface="Calibri" panose="020F0502020204030204" pitchFamily="34" charset="0"/>
              <a:buChar char="&gt;"/>
              <a:defRPr/>
            </a:pPr>
            <a:endParaRPr lang="en-US" sz="1100">
              <a:solidFill>
                <a:srgbClr val="000000"/>
              </a:solidFill>
              <a:latin typeface="Calibri" panose="020F0502020204030204"/>
              <a:cs typeface="Calibri" panose="020F0502020204030204"/>
            </a:endParaRPr>
          </a:p>
          <a:p>
            <a:pPr marL="171450" marR="0" lvl="0" indent="-1714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ZET WG incorporates findings </a:t>
            </a:r>
            <a:br>
              <a:rPr lang="en-US" sz="1100" b="0" i="0" u="none" strike="noStrike" kern="1200" cap="none" spc="0" normalizeH="0" baseline="0" noProof="0">
                <a:ln>
                  <a:noFill/>
                </a:ln>
                <a:effectLst/>
                <a:uLnTx/>
                <a:uFillTx/>
                <a:latin typeface="Calibri" panose="020F0502020204030204"/>
                <a:cs typeface="Calibri" panose="020F0502020204030204"/>
              </a:rPr>
            </a:br>
            <a:r>
              <a:rPr kumimoji="0" lang="en-US" sz="11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from Truck Technology </a:t>
            </a:r>
            <a:br>
              <a:rPr lang="en-US" sz="1100" b="0" i="0" u="none" strike="noStrike" kern="1200" cap="none" spc="0" normalizeH="0" baseline="0" noProof="0">
                <a:ln>
                  <a:noFill/>
                </a:ln>
                <a:effectLst/>
                <a:uLnTx/>
                <a:uFillTx/>
                <a:latin typeface="Calibri" panose="020F0502020204030204"/>
                <a:cs typeface="Calibri" panose="020F0502020204030204"/>
              </a:rPr>
            </a:br>
            <a:r>
              <a:rPr kumimoji="0" lang="en-US" sz="11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Comparative Report.</a:t>
            </a:r>
            <a:endParaRPr lang="en-US" sz="1100" b="0" i="0" u="none" strike="noStrike" kern="1200" cap="none" spc="0" normalizeH="0" baseline="0" noProof="0">
              <a:ln>
                <a:noFill/>
              </a:ln>
              <a:solidFill>
                <a:srgbClr val="FF0000"/>
              </a:solidFill>
              <a:effectLst/>
              <a:uLnTx/>
              <a:uFillTx/>
              <a:latin typeface="Calibri" panose="020F0502020204030204"/>
              <a:cs typeface="Calibri" panose="020F0502020204030204"/>
            </a:endParaRPr>
          </a:p>
          <a:p>
            <a:pPr marL="344805"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Calibri"/>
              </a:rPr>
              <a:t>Based on the Transition Plan, identify the number of charging and fueling stations needed for </a:t>
            </a:r>
            <a:br>
              <a:rPr lang="en-US" sz="1100" b="0" i="0" u="none" strike="noStrike" kern="1200" cap="none" spc="0" normalizeH="0" baseline="0" noProof="0">
                <a:ln>
                  <a:noFill/>
                </a:ln>
                <a:effectLst/>
                <a:uLnTx/>
                <a:uFillTx/>
                <a:latin typeface="Calibri"/>
                <a:cs typeface="Calibri"/>
              </a:rPr>
            </a:br>
            <a:r>
              <a:rPr kumimoji="0" lang="en-US" sz="1100" b="0" i="0" u="none" strike="noStrike" kern="1200" cap="none" spc="0" normalizeH="0" baseline="0" noProof="0">
                <a:ln>
                  <a:noFill/>
                </a:ln>
                <a:solidFill>
                  <a:srgbClr val="000000"/>
                </a:solidFill>
                <a:effectLst/>
                <a:uLnTx/>
                <a:uFillTx/>
                <a:latin typeface="Calibri"/>
                <a:ea typeface="+mn-ea"/>
                <a:cs typeface="Calibri"/>
              </a:rPr>
              <a:t>LA County over time</a:t>
            </a:r>
            <a:endParaRPr lang="en-US" sz="1100" b="0" i="0" u="none" strike="noStrike" kern="1200" cap="none" spc="0" normalizeH="0" baseline="0" noProof="0">
              <a:ln>
                <a:noFill/>
              </a:ln>
              <a:solidFill>
                <a:srgbClr val="000000"/>
              </a:solidFill>
              <a:effectLst/>
              <a:uLnTx/>
              <a:uFillTx/>
              <a:latin typeface="Calibri"/>
              <a:cs typeface="Calibri"/>
            </a:endParaRPr>
          </a:p>
          <a:p>
            <a:pPr marL="344805"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Calibri"/>
              </a:rPr>
              <a:t>Seek ZET WG input on considerations and questions</a:t>
            </a:r>
            <a:br>
              <a:rPr lang="en-US" sz="1100" b="0" i="0" u="none" strike="noStrike" kern="1200" cap="none" spc="0" normalizeH="0" baseline="0" noProof="0">
                <a:ln>
                  <a:noFill/>
                </a:ln>
                <a:effectLst/>
                <a:uLnTx/>
                <a:uFillTx/>
                <a:latin typeface="Calibri"/>
                <a:cs typeface="Calibri"/>
              </a:rPr>
            </a:br>
            <a:r>
              <a:rPr kumimoji="0" lang="en-US" sz="1100" b="0" i="0" u="none" strike="noStrike" kern="1200" cap="none" spc="0" normalizeH="0" baseline="0" noProof="0">
                <a:ln>
                  <a:noFill/>
                </a:ln>
                <a:solidFill>
                  <a:srgbClr val="000000"/>
                </a:solidFill>
                <a:effectLst/>
                <a:uLnTx/>
                <a:uFillTx/>
                <a:latin typeface="Calibri"/>
                <a:ea typeface="+mn-ea"/>
                <a:cs typeface="Calibri"/>
              </a:rPr>
              <a:t> for the Implementation Plan. </a:t>
            </a:r>
            <a:r>
              <a:rPr kumimoji="0" lang="en-US" sz="900" b="0" i="0" u="none" strike="noStrike" kern="1200" cap="none" spc="0" normalizeH="0" baseline="0" noProof="0">
                <a:ln>
                  <a:noFill/>
                </a:ln>
                <a:solidFill>
                  <a:srgbClr val="000000"/>
                </a:solidFill>
                <a:effectLst/>
                <a:uLnTx/>
                <a:uFillTx/>
                <a:latin typeface="Calibri"/>
                <a:ea typeface="+mn-ea"/>
                <a:cs typeface="Calibri"/>
              </a:rPr>
              <a:t> </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 </a:t>
            </a: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9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p:txBody>
      </p:sp>
      <p:sp>
        <p:nvSpPr>
          <p:cNvPr id="27" name="TextBox 26">
            <a:extLst>
              <a:ext uri="{FF2B5EF4-FFF2-40B4-BE49-F238E27FC236}">
                <a16:creationId xmlns:a16="http://schemas.microsoft.com/office/drawing/2014/main" id="{D8A0486C-89A0-E14A-B633-A2E26EBC4B82}"/>
              </a:ext>
            </a:extLst>
          </p:cNvPr>
          <p:cNvSpPr txBox="1"/>
          <p:nvPr/>
        </p:nvSpPr>
        <p:spPr>
          <a:xfrm>
            <a:off x="9211975" y="1673143"/>
            <a:ext cx="2129609" cy="1292662"/>
          </a:xfrm>
          <a:prstGeom prst="rect">
            <a:avLst/>
          </a:prstGeom>
          <a:noFill/>
        </p:spPr>
        <p:txBody>
          <a:bodyPr wrap="square" lIns="91440" tIns="45720" rIns="91440" bIns="45720" rtlCol="0" anchor="t">
            <a:spAutoFit/>
          </a:bodyPr>
          <a:lstStyle/>
          <a:p>
            <a:pPr marL="171450" marR="0" lvl="0" indent="-1714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 </a:t>
            </a:r>
            <a:r>
              <a:rPr kumimoji="0" lang="en-US" sz="1100" b="0" i="0" u="none" strike="noStrike" kern="1200" cap="none" spc="0" normalizeH="0" baseline="0" noProof="0" dirty="0">
                <a:ln>
                  <a:noFill/>
                </a:ln>
                <a:solidFill>
                  <a:srgbClr val="000000"/>
                </a:solidFill>
                <a:effectLst/>
                <a:uLnTx/>
                <a:uFillTx/>
                <a:latin typeface="Calibri"/>
                <a:ea typeface="+mn-ea"/>
                <a:cs typeface="Calibri"/>
              </a:rPr>
              <a:t>ZET Transition Plan Report to ZET WG and Task Force.</a:t>
            </a:r>
          </a:p>
          <a:p>
            <a:pPr marR="0" lvl="0" algn="l" defTabSz="4572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000000"/>
              </a:solidFill>
              <a:effectLst/>
              <a:uLnTx/>
              <a:uFillTx/>
              <a:latin typeface="Calibri"/>
              <a:ea typeface="+mn-ea"/>
              <a:cs typeface="Calibri"/>
            </a:endParaRPr>
          </a:p>
          <a:p>
            <a:pPr marL="171450" marR="0" lvl="0" indent="-1714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100" b="0" i="0" u="none" strike="noStrike" kern="1200" cap="none" spc="0" normalizeH="0" baseline="0" noProof="0" dirty="0">
                <a:ln>
                  <a:noFill/>
                </a:ln>
                <a:solidFill>
                  <a:srgbClr val="000000"/>
                </a:solidFill>
                <a:effectLst/>
                <a:uLnTx/>
                <a:uFillTx/>
                <a:latin typeface="Calibri"/>
                <a:ea typeface="+mn-ea"/>
                <a:cs typeface="Calibri"/>
              </a:rPr>
              <a:t>Metro </a:t>
            </a:r>
            <a:r>
              <a:rPr lang="en-US" sz="1100" dirty="0">
                <a:solidFill>
                  <a:srgbClr val="000000"/>
                </a:solidFill>
                <a:latin typeface="Calibri"/>
                <a:cs typeface="Calibri"/>
              </a:rPr>
              <a:t>Board considers ZET Program Scope of Work</a:t>
            </a:r>
            <a:endParaRPr kumimoji="0" lang="en-US" sz="900" b="0" i="0" u="none" strike="noStrike" kern="1200" cap="none" spc="0" normalizeH="0" baseline="0" noProof="0" dirty="0">
              <a:ln>
                <a:noFill/>
              </a:ln>
              <a:solidFill>
                <a:srgbClr val="000000"/>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p:txBody>
      </p:sp>
      <p:sp>
        <p:nvSpPr>
          <p:cNvPr id="28" name="TextBox 27">
            <a:extLst>
              <a:ext uri="{FF2B5EF4-FFF2-40B4-BE49-F238E27FC236}">
                <a16:creationId xmlns:a16="http://schemas.microsoft.com/office/drawing/2014/main" id="{0B1D8701-CCA9-544F-9C1C-8A111EF77399}"/>
              </a:ext>
            </a:extLst>
          </p:cNvPr>
          <p:cNvSpPr txBox="1"/>
          <p:nvPr/>
        </p:nvSpPr>
        <p:spPr>
          <a:xfrm>
            <a:off x="787355" y="973023"/>
            <a:ext cx="10152701" cy="33855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This sixteen-week timeline shows key activities and dates for the Zero-Emission Truck Program Development. </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9C3E9BBE-A3CA-7C4A-93AB-DC471097F8C2}"/>
              </a:ext>
            </a:extLst>
          </p:cNvPr>
          <p:cNvSpPr txBox="1"/>
          <p:nvPr/>
        </p:nvSpPr>
        <p:spPr>
          <a:xfrm>
            <a:off x="1364974" y="6440557"/>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E44E265B-049A-3B13-B64D-AD2DB0D1E21E}"/>
              </a:ext>
            </a:extLst>
          </p:cNvPr>
          <p:cNvGrpSpPr/>
          <p:nvPr/>
        </p:nvGrpSpPr>
        <p:grpSpPr>
          <a:xfrm>
            <a:off x="381000" y="1323507"/>
            <a:ext cx="11149149" cy="495892"/>
            <a:chOff x="749146" y="1739794"/>
            <a:chExt cx="10036237" cy="560813"/>
          </a:xfrm>
        </p:grpSpPr>
        <p:sp>
          <p:nvSpPr>
            <p:cNvPr id="34" name="TextBox 33">
              <a:extLst>
                <a:ext uri="{FF2B5EF4-FFF2-40B4-BE49-F238E27FC236}">
                  <a16:creationId xmlns:a16="http://schemas.microsoft.com/office/drawing/2014/main" id="{76217AAA-72A5-5E97-EDCD-D6328EE869CA}"/>
                </a:ext>
              </a:extLst>
            </p:cNvPr>
            <p:cNvSpPr txBox="1">
              <a:spLocks noChangeAspect="1"/>
            </p:cNvSpPr>
            <p:nvPr/>
          </p:nvSpPr>
          <p:spPr>
            <a:xfrm>
              <a:off x="3514691" y="1739794"/>
              <a:ext cx="676371"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Calibri"/>
                </a:rPr>
                <a:t>March</a:t>
              </a:r>
            </a:p>
          </p:txBody>
        </p:sp>
        <p:grpSp>
          <p:nvGrpSpPr>
            <p:cNvPr id="9" name="Group 8">
              <a:extLst>
                <a:ext uri="{FF2B5EF4-FFF2-40B4-BE49-F238E27FC236}">
                  <a16:creationId xmlns:a16="http://schemas.microsoft.com/office/drawing/2014/main" id="{C169E4B7-9F02-42DB-83CE-2DAEA539D7BF}"/>
                </a:ext>
              </a:extLst>
            </p:cNvPr>
            <p:cNvGrpSpPr/>
            <p:nvPr/>
          </p:nvGrpSpPr>
          <p:grpSpPr>
            <a:xfrm>
              <a:off x="749843" y="1781144"/>
              <a:ext cx="10035540" cy="310067"/>
              <a:chOff x="1676400" y="6282731"/>
              <a:chExt cx="10035540" cy="310067"/>
            </a:xfrm>
          </p:grpSpPr>
          <p:sp>
            <p:nvSpPr>
              <p:cNvPr id="4" name="Arrow: Pentagon 3">
                <a:extLst>
                  <a:ext uri="{FF2B5EF4-FFF2-40B4-BE49-F238E27FC236}">
                    <a16:creationId xmlns:a16="http://schemas.microsoft.com/office/drawing/2014/main" id="{A3A9A767-E3BD-4B5A-AFF2-27D88FB4C0EA}"/>
                  </a:ext>
                </a:extLst>
              </p:cNvPr>
              <p:cNvSpPr/>
              <p:nvPr/>
            </p:nvSpPr>
            <p:spPr>
              <a:xfrm>
                <a:off x="1676400" y="6282731"/>
                <a:ext cx="2265645" cy="310067"/>
              </a:xfrm>
              <a:prstGeom prst="homePlate">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Arrow: Chevron 6">
                <a:extLst>
                  <a:ext uri="{FF2B5EF4-FFF2-40B4-BE49-F238E27FC236}">
                    <a16:creationId xmlns:a16="http://schemas.microsoft.com/office/drawing/2014/main" id="{C533750E-06CA-4F15-AF50-EB4F0D229695}"/>
                  </a:ext>
                </a:extLst>
              </p:cNvPr>
              <p:cNvSpPr/>
              <p:nvPr/>
            </p:nvSpPr>
            <p:spPr>
              <a:xfrm>
                <a:off x="3850105" y="6282731"/>
                <a:ext cx="2896750" cy="310067"/>
              </a:xfrm>
              <a:prstGeom prst="chevron">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Arrow: Chevron 30">
                <a:extLst>
                  <a:ext uri="{FF2B5EF4-FFF2-40B4-BE49-F238E27FC236}">
                    <a16:creationId xmlns:a16="http://schemas.microsoft.com/office/drawing/2014/main" id="{BE61E65F-9C39-4D16-9077-67F07DCFE78C}"/>
                  </a:ext>
                </a:extLst>
              </p:cNvPr>
              <p:cNvSpPr/>
              <p:nvPr/>
            </p:nvSpPr>
            <p:spPr>
              <a:xfrm>
                <a:off x="6650616" y="6282731"/>
                <a:ext cx="2896750" cy="310067"/>
              </a:xfrm>
              <a:prstGeom prst="chevron">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Arrow: Chevron 31">
                <a:extLst>
                  <a:ext uri="{FF2B5EF4-FFF2-40B4-BE49-F238E27FC236}">
                    <a16:creationId xmlns:a16="http://schemas.microsoft.com/office/drawing/2014/main" id="{16A9F4A0-8B79-461E-9B85-9771419FEDCD}"/>
                  </a:ext>
                </a:extLst>
              </p:cNvPr>
              <p:cNvSpPr/>
              <p:nvPr/>
            </p:nvSpPr>
            <p:spPr>
              <a:xfrm>
                <a:off x="9455426" y="6282731"/>
                <a:ext cx="2256514" cy="310067"/>
              </a:xfrm>
              <a:prstGeom prst="chevron">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3A8840E9-FBC8-BE10-EF3C-56EDEB0C996F}"/>
                </a:ext>
              </a:extLst>
            </p:cNvPr>
            <p:cNvSpPr txBox="1"/>
            <p:nvPr/>
          </p:nvSpPr>
          <p:spPr>
            <a:xfrm>
              <a:off x="749146" y="1786568"/>
              <a:ext cx="21648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JUNE 2022</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354EAA17-22A1-7E97-21DF-AA0DD18405BC}"/>
                </a:ext>
              </a:extLst>
            </p:cNvPr>
            <p:cNvSpPr txBox="1"/>
            <p:nvPr/>
          </p:nvSpPr>
          <p:spPr>
            <a:xfrm>
              <a:off x="3044327" y="1777387"/>
              <a:ext cx="2605488" cy="316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JULY 2022</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819103AE-DEE3-0386-2BAC-8B7AD64CFD02}"/>
                </a:ext>
              </a:extLst>
            </p:cNvPr>
            <p:cNvSpPr txBox="1"/>
            <p:nvPr/>
          </p:nvSpPr>
          <p:spPr>
            <a:xfrm>
              <a:off x="5862809" y="1777388"/>
              <a:ext cx="2577946" cy="316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AUGUST 2022</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0D317318-3909-99E6-FF7D-31D363D785D6}"/>
                </a:ext>
              </a:extLst>
            </p:cNvPr>
            <p:cNvSpPr txBox="1"/>
            <p:nvPr/>
          </p:nvSpPr>
          <p:spPr>
            <a:xfrm>
              <a:off x="8718012" y="1777387"/>
              <a:ext cx="189857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SEPTEMBER/OCTOBER 2022</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pic>
        <p:nvPicPr>
          <p:cNvPr id="29" name="Picture 28">
            <a:extLst>
              <a:ext uri="{FF2B5EF4-FFF2-40B4-BE49-F238E27FC236}">
                <a16:creationId xmlns:a16="http://schemas.microsoft.com/office/drawing/2014/main" id="{3AC74212-0B6E-4A43-A16B-E622D0159400}"/>
              </a:ext>
            </a:extLst>
          </p:cNvPr>
          <p:cNvPicPr>
            <a:picLocks noChangeAspect="1"/>
          </p:cNvPicPr>
          <p:nvPr/>
        </p:nvPicPr>
        <p:blipFill>
          <a:blip r:embed="rId3"/>
          <a:stretch>
            <a:fillRect/>
          </a:stretch>
        </p:blipFill>
        <p:spPr>
          <a:xfrm>
            <a:off x="2004784" y="1364866"/>
            <a:ext cx="832101" cy="832101"/>
          </a:xfrm>
          <a:prstGeom prst="rect">
            <a:avLst/>
          </a:prstGeom>
        </p:spPr>
      </p:pic>
    </p:spTree>
    <p:extLst>
      <p:ext uri="{BB962C8B-B14F-4D97-AF65-F5344CB8AC3E}">
        <p14:creationId xmlns:p14="http://schemas.microsoft.com/office/powerpoint/2010/main" val="4013506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212913"/>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#2:</a:t>
            </a:r>
          </a:p>
          <a:p>
            <a:pPr marL="1027113" indent="-1027113" algn="ctr">
              <a:lnSpc>
                <a:spcPct val="120000"/>
              </a:lnSpc>
              <a:buNone/>
              <a:tabLst>
                <a:tab pos="852488" algn="l"/>
              </a:tabLst>
            </a:pPr>
            <a:r>
              <a:rPr lang="en-US" sz="4000" b="1">
                <a:solidFill>
                  <a:srgbClr val="FFFFFF"/>
                </a:solidFill>
                <a:latin typeface="Calibri" panose="020F0502020204030204"/>
                <a:cs typeface="Calibri"/>
              </a:rPr>
              <a:t>Interactive Discussions, Breakout Rooms, </a:t>
            </a:r>
          </a:p>
          <a:p>
            <a:pPr marL="1027113" indent="-1027113" algn="ctr">
              <a:lnSpc>
                <a:spcPct val="120000"/>
              </a:lnSpc>
              <a:buNone/>
              <a:tabLst>
                <a:tab pos="852488" algn="l"/>
              </a:tabLst>
            </a:pPr>
            <a:r>
              <a:rPr lang="en-US" sz="4000" b="1">
                <a:solidFill>
                  <a:srgbClr val="FFFFFF"/>
                </a:solidFill>
                <a:latin typeface="Calibri" panose="020F0502020204030204"/>
                <a:cs typeface="Calibri"/>
              </a:rPr>
              <a:t>Report Outs, and Plenary Discussions</a:t>
            </a:r>
          </a:p>
        </p:txBody>
      </p:sp>
    </p:spTree>
    <p:extLst>
      <p:ext uri="{BB962C8B-B14F-4D97-AF65-F5344CB8AC3E}">
        <p14:creationId xmlns:p14="http://schemas.microsoft.com/office/powerpoint/2010/main" val="2529152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1000" y="463665"/>
            <a:ext cx="9045633" cy="429145"/>
          </a:xfrm>
        </p:spPr>
        <p:txBody>
          <a:bodyPr/>
          <a:lstStyle/>
          <a:p>
            <a:r>
              <a:rPr lang="en-US">
                <a:cs typeface="Calibri"/>
              </a:rPr>
              <a:t>Metro Board Direction, Desired Outcomes and Strategies </a:t>
            </a:r>
            <a:br>
              <a:rPr lang="en-US" sz="3200" b="1">
                <a:cs typeface="Calibri"/>
              </a:rPr>
            </a:br>
            <a:endParaRPr lang="en-US"/>
          </a:p>
        </p:txBody>
      </p:sp>
      <p:sp>
        <p:nvSpPr>
          <p:cNvPr id="3" name="Content Placeholder 2">
            <a:extLst>
              <a:ext uri="{FF2B5EF4-FFF2-40B4-BE49-F238E27FC236}">
                <a16:creationId xmlns:a16="http://schemas.microsoft.com/office/drawing/2014/main" id="{E4BC555C-5E27-1A42-BD01-51F182DBF2D1}"/>
              </a:ext>
            </a:extLst>
          </p:cNvPr>
          <p:cNvSpPr>
            <a:spLocks noGrp="1"/>
          </p:cNvSpPr>
          <p:nvPr>
            <p:ph idx="1"/>
          </p:nvPr>
        </p:nvSpPr>
        <p:spPr>
          <a:xfrm>
            <a:off x="381000" y="1175954"/>
            <a:ext cx="11077575" cy="4742065"/>
          </a:xfrm>
        </p:spPr>
        <p:txBody>
          <a:bodyPr vert="horz" lIns="91440" tIns="45720" rIns="91440" bIns="45720" rtlCol="0" anchor="t">
            <a:normAutofit lnSpcReduction="10000"/>
          </a:bodyPr>
          <a:lstStyle/>
          <a:p>
            <a:r>
              <a:rPr lang="en-US" b="1"/>
              <a:t>Metro Board Direction and desired outcomes</a:t>
            </a:r>
            <a:endParaRPr lang="en-US" b="1">
              <a:cs typeface="Calibri"/>
            </a:endParaRPr>
          </a:p>
          <a:p>
            <a:pPr marL="512445" indent="-229870">
              <a:buFont typeface="Arial" panose="020B0604020202020204" pitchFamily="34" charset="0"/>
              <a:buChar char="•"/>
            </a:pPr>
            <a:r>
              <a:rPr lang="en-US"/>
              <a:t>$200 million minimum funding target </a:t>
            </a:r>
            <a:endParaRPr lang="en-US">
              <a:cs typeface="Calibri" panose="020F0502020204030204"/>
            </a:endParaRPr>
          </a:p>
          <a:p>
            <a:pPr marL="512445" indent="-229870">
              <a:buFont typeface="Arial" panose="020B0604020202020204" pitchFamily="34" charset="0"/>
              <a:buChar char="•"/>
            </a:pPr>
            <a:r>
              <a:rPr lang="en-US"/>
              <a:t>Leverage $50 million local matches with private, regional, state, and federal funding</a:t>
            </a:r>
            <a:endParaRPr lang="en-US">
              <a:cs typeface="Calibri" panose="020F0502020204030204"/>
            </a:endParaRPr>
          </a:p>
          <a:p>
            <a:pPr marL="512445" indent="-229870">
              <a:buFont typeface="Arial" panose="020B0604020202020204" pitchFamily="34" charset="0"/>
              <a:buChar char="•"/>
            </a:pPr>
            <a:r>
              <a:rPr lang="en-US"/>
              <a:t>ZE deployment in the I-710 South Corridor</a:t>
            </a:r>
            <a:endParaRPr lang="en-US">
              <a:cs typeface="Calibri" panose="020F0502020204030204"/>
            </a:endParaRPr>
          </a:p>
          <a:p>
            <a:pPr marL="512445" indent="-229870">
              <a:buFont typeface="Arial" panose="020B0604020202020204" pitchFamily="34" charset="0"/>
              <a:buChar char="•"/>
            </a:pPr>
            <a:r>
              <a:rPr lang="en-US"/>
              <a:t>Collaboration with regional stakeholders</a:t>
            </a:r>
            <a:endParaRPr lang="en-US">
              <a:cs typeface="Calibri" panose="020F0502020204030204"/>
            </a:endParaRPr>
          </a:p>
          <a:p>
            <a:pPr marL="512445">
              <a:buFont typeface="Arial" panose="020B0604020202020204" pitchFamily="34" charset="0"/>
              <a:buChar char="•"/>
            </a:pPr>
            <a:endParaRPr lang="en-US" b="1">
              <a:cs typeface="Calibri" panose="020F0502020204030204"/>
            </a:endParaRPr>
          </a:p>
          <a:p>
            <a:pPr marL="282575" indent="-282575">
              <a:buFont typeface="Calibri" panose="020F0502020204030204" pitchFamily="34" charset="0"/>
              <a:buChar char="&gt;"/>
            </a:pPr>
            <a:r>
              <a:rPr lang="en-US" b="1"/>
              <a:t>Strategies to accomplish outcomes</a:t>
            </a:r>
            <a:endParaRPr lang="en-US" b="1">
              <a:cs typeface="Calibri"/>
            </a:endParaRPr>
          </a:p>
          <a:p>
            <a:pPr marL="512445" indent="-229870">
              <a:buFont typeface="Arial" panose="020B0604020202020204" pitchFamily="34" charset="0"/>
              <a:buChar char="•"/>
            </a:pPr>
            <a:r>
              <a:rPr lang="en-US"/>
              <a:t>Identify discretionary grant opportunities</a:t>
            </a:r>
            <a:endParaRPr lang="en-US">
              <a:cs typeface="Calibri" panose="020F0502020204030204"/>
            </a:endParaRPr>
          </a:p>
          <a:p>
            <a:pPr marL="512445" indent="-229870">
              <a:buFont typeface="Arial" panose="020B0604020202020204" pitchFamily="34" charset="0"/>
              <a:buChar char="•"/>
            </a:pPr>
            <a:r>
              <a:rPr lang="en-US"/>
              <a:t>Convene and collaborate with community and regional stakeholders</a:t>
            </a:r>
            <a:endParaRPr lang="en-US">
              <a:cs typeface="Calibri" panose="020F0502020204030204"/>
            </a:endParaRPr>
          </a:p>
          <a:p>
            <a:pPr marL="512445" indent="-229870">
              <a:buFont typeface="Arial" panose="020B0604020202020204" pitchFamily="34" charset="0"/>
              <a:buChar char="•"/>
            </a:pPr>
            <a:r>
              <a:rPr lang="en-US"/>
              <a:t>Develop a scope of work for the ZET Program</a:t>
            </a:r>
            <a:endParaRPr lang="en-US">
              <a:cs typeface="Calibri" panose="020F0502020204030204"/>
            </a:endParaRPr>
          </a:p>
          <a:p>
            <a:pPr marL="512445" indent="-229870">
              <a:buFont typeface="Arial" panose="020B0604020202020204" pitchFamily="34" charset="0"/>
              <a:buChar char="•"/>
            </a:pPr>
            <a:r>
              <a:rPr lang="en-US"/>
              <a:t>Identify regional funding partners</a:t>
            </a:r>
            <a:endParaRPr lang="en-US">
              <a:cs typeface="Calibri" panose="020F0502020204030204"/>
            </a:endParaRPr>
          </a:p>
          <a:p>
            <a:pPr marL="512445" indent="-229870">
              <a:buFont typeface="Arial" panose="020B0604020202020204" pitchFamily="34" charset="0"/>
              <a:buChar char="•"/>
            </a:pPr>
            <a:r>
              <a:rPr lang="en-US"/>
              <a:t>Identify near and long-term opportunities</a:t>
            </a:r>
            <a:endParaRPr lang="en-US">
              <a:cs typeface="Calibri" panose="020F0502020204030204"/>
            </a:endParaRPr>
          </a:p>
          <a:p>
            <a:pPr marL="512445" indent="-229870">
              <a:buFont typeface="Arial" panose="020B0604020202020204" pitchFamily="34" charset="0"/>
              <a:buChar char="•"/>
            </a:pPr>
            <a:r>
              <a:rPr lang="en-US">
                <a:ea typeface="+mn-lt"/>
                <a:cs typeface="+mn-lt"/>
              </a:rPr>
              <a:t>Identify policy and legislative barriers to implementation</a:t>
            </a: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15</a:t>
            </a:fld>
            <a:endParaRPr lang="en-US"/>
          </a:p>
        </p:txBody>
      </p:sp>
    </p:spTree>
    <p:extLst>
      <p:ext uri="{BB962C8B-B14F-4D97-AF65-F5344CB8AC3E}">
        <p14:creationId xmlns:p14="http://schemas.microsoft.com/office/powerpoint/2010/main" val="1674430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344EDE-4993-AA31-2449-024FADCDD8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3" name="Title 2">
            <a:extLst>
              <a:ext uri="{FF2B5EF4-FFF2-40B4-BE49-F238E27FC236}">
                <a16:creationId xmlns:a16="http://schemas.microsoft.com/office/drawing/2014/main" id="{3E5D14F1-7333-A8EA-8ECB-9BCC5A813273}"/>
              </a:ext>
            </a:extLst>
          </p:cNvPr>
          <p:cNvSpPr>
            <a:spLocks noGrp="1"/>
          </p:cNvSpPr>
          <p:nvPr>
            <p:ph type="title"/>
          </p:nvPr>
        </p:nvSpPr>
        <p:spPr>
          <a:xfrm>
            <a:off x="345831" y="315363"/>
            <a:ext cx="9577487" cy="429145"/>
          </a:xfrm>
        </p:spPr>
        <p:txBody>
          <a:bodyPr/>
          <a:lstStyle/>
          <a:p>
            <a:r>
              <a:rPr lang="en-US" dirty="0">
                <a:cs typeface="Calibri"/>
              </a:rPr>
              <a:t>Breakout Room Topics and Assignments  </a:t>
            </a:r>
          </a:p>
        </p:txBody>
      </p:sp>
      <p:sp>
        <p:nvSpPr>
          <p:cNvPr id="4" name="Content Placeholder 3">
            <a:extLst>
              <a:ext uri="{FF2B5EF4-FFF2-40B4-BE49-F238E27FC236}">
                <a16:creationId xmlns:a16="http://schemas.microsoft.com/office/drawing/2014/main" id="{8EC7AA49-5587-389A-FD72-392BAFDE3460}"/>
              </a:ext>
            </a:extLst>
          </p:cNvPr>
          <p:cNvSpPr>
            <a:spLocks noGrp="1"/>
          </p:cNvSpPr>
          <p:nvPr>
            <p:ph idx="1"/>
          </p:nvPr>
        </p:nvSpPr>
        <p:spPr>
          <a:xfrm>
            <a:off x="5791200" y="740079"/>
            <a:ext cx="6371230" cy="5617677"/>
          </a:xfrm>
        </p:spPr>
        <p:txBody>
          <a:bodyPr vert="horz" lIns="91440" tIns="45720" rIns="91440" bIns="45720" rtlCol="0" anchor="t">
            <a:normAutofit lnSpcReduction="10000"/>
          </a:bodyPr>
          <a:lstStyle/>
          <a:p>
            <a:pPr marL="0" indent="0">
              <a:buNone/>
            </a:pPr>
            <a:endParaRPr lang="en-US" dirty="0">
              <a:cs typeface="Calibri"/>
            </a:endParaRPr>
          </a:p>
          <a:p>
            <a:pPr marL="0" indent="0">
              <a:buNone/>
            </a:pPr>
            <a:r>
              <a:rPr lang="en-US" sz="1100" b="1" dirty="0">
                <a:solidFill>
                  <a:schemeClr val="accent1">
                    <a:lumMod val="75000"/>
                  </a:schemeClr>
                </a:solidFill>
                <a:cs typeface="Calibri"/>
              </a:rPr>
              <a:t>#3 – Legislative and Policy Initiatives </a:t>
            </a:r>
          </a:p>
          <a:p>
            <a:pPr marL="0" lvl="1" indent="-342900">
              <a:lnSpc>
                <a:spcPct val="80000"/>
              </a:lnSpc>
              <a:buFont typeface="Calibri" panose="020F0502020204030204" pitchFamily="34" charset="0"/>
              <a:buChar char="&gt;"/>
            </a:pPr>
            <a:r>
              <a:rPr lang="en-US" sz="1100" dirty="0">
                <a:solidFill>
                  <a:srgbClr val="000000"/>
                </a:solidFill>
                <a:latin typeface="Calibri" panose="020F0502020204030204"/>
                <a:ea typeface="+mn-lt"/>
                <a:cs typeface="Calibri" panose="020F0502020204030204"/>
              </a:rPr>
              <a:t>Luke Klipp, Senior Transportation Deputy, Office of Los Angeles County Supervisor Janice Hahn, Dist. 4 </a:t>
            </a:r>
          </a:p>
          <a:p>
            <a:pPr marL="0" lvl="1" indent="-342900">
              <a:lnSpc>
                <a:spcPct val="80000"/>
              </a:lnSpc>
              <a:buFont typeface="Calibri" panose="020F0502020204030204" pitchFamily="34" charset="0"/>
              <a:buChar char="&gt;"/>
            </a:pPr>
            <a:r>
              <a:rPr lang="en-US" sz="1100" dirty="0">
                <a:solidFill>
                  <a:srgbClr val="000000"/>
                </a:solidFill>
                <a:latin typeface="Calibri" panose="020F0502020204030204"/>
                <a:ea typeface="+mn-lt"/>
                <a:cs typeface="Calibri" panose="020F0502020204030204"/>
              </a:rPr>
              <a:t>Viviana Gomez, Transportation Deputy, Office of Los Angeles County Supervisor Janice Hahn, Dist. 4  </a:t>
            </a:r>
          </a:p>
          <a:p>
            <a:pPr marL="0" lvl="1" indent="-342900">
              <a:lnSpc>
                <a:spcPct val="80000"/>
              </a:lnSpc>
              <a:buFont typeface="Calibri" panose="020F0502020204030204" pitchFamily="34" charset="0"/>
              <a:buChar char="&gt;"/>
            </a:pPr>
            <a:r>
              <a:rPr lang="en-US" sz="1100" dirty="0">
                <a:solidFill>
                  <a:srgbClr val="000000"/>
                </a:solidFill>
                <a:latin typeface="Calibri" panose="020F0502020204030204"/>
                <a:ea typeface="+mn-lt"/>
                <a:cs typeface="Calibri" panose="020F0502020204030204"/>
              </a:rPr>
              <a:t>David </a:t>
            </a:r>
            <a:r>
              <a:rPr lang="en-US" sz="1100" dirty="0" err="1">
                <a:solidFill>
                  <a:srgbClr val="000000"/>
                </a:solidFill>
                <a:latin typeface="Calibri" panose="020F0502020204030204"/>
                <a:ea typeface="+mn-lt"/>
                <a:cs typeface="Calibri" panose="020F0502020204030204"/>
              </a:rPr>
              <a:t>Libatique</a:t>
            </a:r>
            <a:r>
              <a:rPr lang="en-US" sz="1100" dirty="0">
                <a:solidFill>
                  <a:srgbClr val="000000"/>
                </a:solidFill>
                <a:latin typeface="Calibri" panose="020F0502020204030204"/>
                <a:ea typeface="+mn-lt"/>
                <a:cs typeface="Calibri" panose="020F0502020204030204"/>
              </a:rPr>
              <a:t>, Senior Director of Government Affairs, Port of Los Angeles</a:t>
            </a:r>
          </a:p>
          <a:p>
            <a:pPr marL="339725" lvl="1" indent="-339725">
              <a:lnSpc>
                <a:spcPct val="80000"/>
              </a:lnSpc>
              <a:buFont typeface="Calibri" panose="020F0502020204030204" pitchFamily="34" charset="0"/>
              <a:buChar char="&gt;"/>
            </a:pPr>
            <a:r>
              <a:rPr lang="en-US" sz="1100" dirty="0">
                <a:solidFill>
                  <a:srgbClr val="000000"/>
                </a:solidFill>
                <a:latin typeface="Calibri" panose="020F0502020204030204"/>
                <a:ea typeface="+mn-lt"/>
                <a:cs typeface="Calibri" panose="020F0502020204030204"/>
              </a:rPr>
              <a:t>Natalia Ospina, Staff Attorney, Environment, Equity &amp; Justice Center, Natural Resources Defense Council</a:t>
            </a:r>
          </a:p>
          <a:p>
            <a:pPr marL="339725" lvl="1" indent="-339725">
              <a:lnSpc>
                <a:spcPct val="80000"/>
              </a:lnSpc>
              <a:buFont typeface="Calibri" panose="020F0502020204030204" pitchFamily="34" charset="0"/>
              <a:buChar char="&gt;"/>
            </a:pPr>
            <a:r>
              <a:rPr lang="en-US" sz="1100" dirty="0">
                <a:solidFill>
                  <a:srgbClr val="000000"/>
                </a:solidFill>
                <a:latin typeface="Calibri" panose="020F0502020204030204"/>
                <a:ea typeface="+mn-lt"/>
                <a:cs typeface="Calibri" panose="020F0502020204030204"/>
              </a:rPr>
              <a:t>Norman</a:t>
            </a:r>
            <a:r>
              <a:rPr lang="en-US" sz="1100" dirty="0">
                <a:ea typeface="+mn-lt"/>
                <a:cs typeface="+mn-lt"/>
              </a:rPr>
              <a:t> Emerson, Consultant, Gateway Cities Council of Governments </a:t>
            </a:r>
          </a:p>
          <a:p>
            <a:pPr marL="339725" lvl="1" indent="-339725">
              <a:lnSpc>
                <a:spcPct val="80000"/>
              </a:lnSpc>
              <a:buFont typeface="Calibri" panose="020F0502020204030204" pitchFamily="34" charset="0"/>
              <a:buChar char="&gt;"/>
            </a:pPr>
            <a:r>
              <a:rPr lang="en-US" sz="1100" dirty="0">
                <a:solidFill>
                  <a:srgbClr val="000000"/>
                </a:solidFill>
                <a:latin typeface="Calibri" panose="020F0502020204030204"/>
                <a:ea typeface="+mn-lt"/>
                <a:cs typeface="+mn-lt"/>
              </a:rPr>
              <a:t>Karen </a:t>
            </a:r>
            <a:r>
              <a:rPr lang="en-US" sz="1100" dirty="0" err="1">
                <a:solidFill>
                  <a:srgbClr val="000000"/>
                </a:solidFill>
                <a:latin typeface="Calibri" panose="020F0502020204030204"/>
                <a:ea typeface="+mn-lt"/>
                <a:cs typeface="+mn-lt"/>
              </a:rPr>
              <a:t>Heit</a:t>
            </a:r>
            <a:r>
              <a:rPr lang="en-US" sz="1100">
                <a:solidFill>
                  <a:srgbClr val="000000"/>
                </a:solidFill>
                <a:latin typeface="Calibri" panose="020F0502020204030204"/>
                <a:ea typeface="+mn-lt"/>
                <a:cs typeface="+mn-lt"/>
              </a:rPr>
              <a:t>, </a:t>
            </a:r>
            <a:r>
              <a:rPr lang="en-US" sz="1100">
                <a:ea typeface="+mn-lt"/>
                <a:cs typeface="+mn-lt"/>
              </a:rPr>
              <a:t>Gateway Cities Council of Governments </a:t>
            </a:r>
            <a:endParaRPr lang="en-US" sz="1100" dirty="0">
              <a:solidFill>
                <a:srgbClr val="000000"/>
              </a:solidFill>
              <a:latin typeface="Calibri" panose="020F0502020204030204"/>
              <a:ea typeface="+mn-lt"/>
              <a:cs typeface="Calibri" panose="020F0502020204030204"/>
            </a:endParaRPr>
          </a:p>
          <a:p>
            <a:pPr marL="457200" lvl="1" indent="0">
              <a:buNone/>
            </a:pPr>
            <a:endParaRPr lang="en-US" sz="1100" dirty="0">
              <a:ea typeface="+mn-lt"/>
              <a:cs typeface="+mn-lt"/>
            </a:endParaRPr>
          </a:p>
          <a:p>
            <a:pPr marL="0" indent="0">
              <a:buNone/>
            </a:pPr>
            <a:r>
              <a:rPr lang="en-US" sz="1100" b="1" dirty="0">
                <a:solidFill>
                  <a:schemeClr val="accent1">
                    <a:lumMod val="75000"/>
                  </a:schemeClr>
                </a:solidFill>
                <a:cs typeface="Calibri"/>
              </a:rPr>
              <a:t>#4 – Strategic Set-Aside for Vehicle Subsidies </a:t>
            </a:r>
          </a:p>
          <a:p>
            <a:pPr marL="0" lvl="1" indent="-342900">
              <a:buFont typeface="Calibri" panose="020F0502020204030204" pitchFamily="34" charset="0"/>
              <a:buChar char="&gt;"/>
            </a:pPr>
            <a:r>
              <a:rPr lang="en-US" sz="1100" dirty="0">
                <a:solidFill>
                  <a:srgbClr val="000000"/>
                </a:solidFill>
                <a:latin typeface="Calibri" panose="020F0502020204030204"/>
                <a:ea typeface="+mn-lt"/>
                <a:cs typeface="Calibri" panose="020F0502020204030204"/>
              </a:rPr>
              <a:t>Nicki Okuk, Deputy Director, CALSTART</a:t>
            </a:r>
          </a:p>
          <a:p>
            <a:pPr marL="0" lvl="1" indent="-342900">
              <a:buFont typeface="Calibri" panose="020F0502020204030204" pitchFamily="34" charset="0"/>
              <a:buChar char="&gt;"/>
            </a:pPr>
            <a:r>
              <a:rPr lang="en-US" sz="1100" dirty="0">
                <a:ea typeface="+mn-lt"/>
                <a:cs typeface="+mn-lt"/>
              </a:rPr>
              <a:t>Eric Tate, Port Division Deputy Director, International Longshoremen Workers Union </a:t>
            </a:r>
          </a:p>
          <a:p>
            <a:pPr marL="0" lvl="1" indent="-342900">
              <a:buFont typeface="Calibri" panose="020F0502020204030204" pitchFamily="34" charset="0"/>
              <a:buChar char="&gt;"/>
            </a:pPr>
            <a:r>
              <a:rPr lang="en-US" sz="1100" dirty="0">
                <a:ea typeface="+mn-lt"/>
                <a:cs typeface="+mn-lt"/>
              </a:rPr>
              <a:t>Sue Dexter, Researcher, METRANS Transportation Consortium</a:t>
            </a:r>
          </a:p>
          <a:p>
            <a:pPr marL="0" lvl="1" indent="-342900">
              <a:buFont typeface="Calibri" panose="020F0502020204030204" pitchFamily="34" charset="0"/>
              <a:buChar char="&gt;"/>
            </a:pPr>
            <a:r>
              <a:rPr lang="en-US" sz="1100" dirty="0">
                <a:ea typeface="+mn-lt"/>
                <a:cs typeface="+mn-lt"/>
              </a:rPr>
              <a:t>Krystal Swinton, Senior Manager, Southern California Edison </a:t>
            </a:r>
          </a:p>
          <a:p>
            <a:pPr marL="0" lvl="1" indent="-342900">
              <a:buFont typeface="Calibri" panose="020F0502020204030204" pitchFamily="34" charset="0"/>
              <a:buChar char="&gt;"/>
            </a:pPr>
            <a:r>
              <a:rPr lang="en-US" sz="1100" dirty="0">
                <a:solidFill>
                  <a:srgbClr val="000000"/>
                </a:solidFill>
                <a:latin typeface="Calibri" panose="020F0502020204030204"/>
                <a:ea typeface="+mn-lt"/>
                <a:cs typeface="Calibri" panose="020F0502020204030204"/>
              </a:rPr>
              <a:t>Amber </a:t>
            </a:r>
            <a:r>
              <a:rPr lang="en-US" sz="1100" dirty="0" err="1">
                <a:solidFill>
                  <a:srgbClr val="000000"/>
                </a:solidFill>
                <a:latin typeface="Calibri" panose="020F0502020204030204"/>
                <a:ea typeface="+mn-lt"/>
                <a:cs typeface="Calibri" panose="020F0502020204030204"/>
              </a:rPr>
              <a:t>Coluso</a:t>
            </a:r>
            <a:r>
              <a:rPr lang="en-US" sz="1100" dirty="0">
                <a:solidFill>
                  <a:srgbClr val="000000"/>
                </a:solidFill>
                <a:latin typeface="Calibri" panose="020F0502020204030204"/>
                <a:ea typeface="+mn-lt"/>
                <a:cs typeface="Calibri" panose="020F0502020204030204"/>
              </a:rPr>
              <a:t>, Air Quality Environmental Specialist, Port of Los Angeles</a:t>
            </a:r>
          </a:p>
          <a:p>
            <a:pPr marL="0" lvl="1" indent="-342900">
              <a:buFont typeface="Calibri" panose="020F0502020204030204" pitchFamily="34" charset="0"/>
              <a:buChar char="&gt;"/>
            </a:pPr>
            <a:r>
              <a:rPr lang="en-US" sz="1100" dirty="0">
                <a:solidFill>
                  <a:srgbClr val="000000"/>
                </a:solidFill>
                <a:latin typeface="Calibri" panose="020F0502020204030204"/>
                <a:ea typeface="+mn-lt"/>
                <a:cs typeface="Calibri" panose="020F0502020204030204"/>
              </a:rPr>
              <a:t>Matt Schrap, Harbor Trucking Association </a:t>
            </a:r>
            <a:endParaRPr lang="en-US" sz="1100" dirty="0">
              <a:ea typeface="+mn-lt"/>
              <a:cs typeface="+mn-lt"/>
            </a:endParaRPr>
          </a:p>
          <a:p>
            <a:pPr marL="115570" lvl="1" indent="0">
              <a:buNone/>
            </a:pPr>
            <a:endParaRPr lang="en-US" sz="1100" dirty="0">
              <a:solidFill>
                <a:srgbClr val="000000"/>
              </a:solidFill>
              <a:latin typeface="Calibri" panose="020F0502020204030204"/>
              <a:ea typeface="+mn-lt"/>
              <a:cs typeface="Calibri" panose="020F0502020204030204"/>
            </a:endParaRPr>
          </a:p>
          <a:p>
            <a:pPr marL="0" indent="0">
              <a:buNone/>
            </a:pPr>
            <a:r>
              <a:rPr lang="en-US" sz="1100" b="1" dirty="0">
                <a:solidFill>
                  <a:schemeClr val="accent1">
                    <a:lumMod val="75000"/>
                  </a:schemeClr>
                </a:solidFill>
                <a:cs typeface="Calibri"/>
              </a:rPr>
              <a:t>#5 – Environmental Impacts, Mitigation Strategies, and Program Outcomes </a:t>
            </a:r>
          </a:p>
          <a:p>
            <a:pPr marL="0" lvl="1" indent="-342900">
              <a:buFont typeface="Calibri" panose="020F0502020204030204" pitchFamily="34" charset="0"/>
              <a:buChar char="&gt;"/>
            </a:pPr>
            <a:r>
              <a:rPr lang="en-US" sz="1100" dirty="0">
                <a:ea typeface="+mn-lt"/>
                <a:cs typeface="+mn-lt"/>
              </a:rPr>
              <a:t>Andrew </a:t>
            </a:r>
            <a:r>
              <a:rPr lang="en-US" sz="1100" dirty="0" err="1">
                <a:ea typeface="+mn-lt"/>
                <a:cs typeface="+mn-lt"/>
              </a:rPr>
              <a:t>Zellinger</a:t>
            </a:r>
            <a:r>
              <a:rPr lang="en-US" sz="1100" dirty="0">
                <a:ea typeface="+mn-lt"/>
                <a:cs typeface="+mn-lt"/>
              </a:rPr>
              <a:t>, Environmental Reviewer, U.S. Environmental Protection Agency, Region 9 </a:t>
            </a:r>
          </a:p>
          <a:p>
            <a:pPr marL="0" lvl="1" indent="-342900">
              <a:buFont typeface="Calibri" panose="020F0502020204030204" pitchFamily="34" charset="0"/>
              <a:buChar char="&gt;"/>
            </a:pPr>
            <a:r>
              <a:rPr lang="en-US" sz="1100" dirty="0">
                <a:ea typeface="+mn-lt"/>
                <a:cs typeface="+mn-lt"/>
              </a:rPr>
              <a:t>Thomas </a:t>
            </a:r>
            <a:r>
              <a:rPr lang="en-US" sz="1100" dirty="0" err="1">
                <a:ea typeface="+mn-lt"/>
                <a:cs typeface="+mn-lt"/>
              </a:rPr>
              <a:t>Jelenic</a:t>
            </a:r>
            <a:r>
              <a:rPr lang="en-US" sz="1100" dirty="0">
                <a:ea typeface="+mn-lt"/>
                <a:cs typeface="+mn-lt"/>
              </a:rPr>
              <a:t>, Vice President, Pacific Merchant Shipping Association </a:t>
            </a:r>
          </a:p>
          <a:p>
            <a:pPr marL="0" lvl="1" indent="-342900">
              <a:buFont typeface="Calibri" panose="020F0502020204030204" pitchFamily="34" charset="0"/>
              <a:buChar char="&gt;"/>
            </a:pPr>
            <a:r>
              <a:rPr lang="en-US" sz="1100" dirty="0">
                <a:ea typeface="+mn-lt"/>
                <a:cs typeface="+mn-lt"/>
              </a:rPr>
              <a:t>Michael Leue, Chief Executive Officer, Alameda Corridor Transportation Authority </a:t>
            </a:r>
          </a:p>
          <a:p>
            <a:pPr marL="0" lvl="1" indent="-342900">
              <a:buFont typeface="Calibri" panose="020F0502020204030204" pitchFamily="34" charset="0"/>
              <a:buChar char="&gt;"/>
            </a:pPr>
            <a:r>
              <a:rPr kumimoji="0" lang="en-US" sz="11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Christopher Chavez, Deputy Policy Director, Coalition for Clean Air </a:t>
            </a:r>
          </a:p>
          <a:p>
            <a:pPr marL="0" lvl="1" indent="-342900">
              <a:buFont typeface="Calibri" panose="020F0502020204030204" pitchFamily="34" charset="0"/>
              <a:buChar char="&gt;"/>
            </a:pPr>
            <a:r>
              <a:rPr lang="en-US" sz="1100" dirty="0">
                <a:solidFill>
                  <a:srgbClr val="000000"/>
                </a:solidFill>
                <a:latin typeface="Calibri" panose="020F0502020204030204"/>
                <a:ea typeface="+mn-lt"/>
                <a:cs typeface="Calibri" panose="020F0502020204030204"/>
              </a:rPr>
              <a:t>Marisa Perez, Transportation Policy Advisor, Gateway Cities Council of Governments </a:t>
            </a:r>
          </a:p>
          <a:p>
            <a:pPr marL="0" lvl="1" indent="-342900">
              <a:buFont typeface="Calibri" panose="020F0502020204030204" pitchFamily="34" charset="0"/>
              <a:buChar char="&gt;"/>
            </a:pPr>
            <a:r>
              <a:rPr lang="en-US" sz="1100" dirty="0" err="1">
                <a:solidFill>
                  <a:srgbClr val="000000"/>
                </a:solidFill>
                <a:latin typeface="Calibri" panose="020F0502020204030204"/>
                <a:ea typeface="+mn-lt"/>
                <a:cs typeface="Calibri" panose="020F0502020204030204"/>
              </a:rPr>
              <a:t>Cris</a:t>
            </a:r>
            <a:r>
              <a:rPr lang="en-US" sz="1100" dirty="0">
                <a:solidFill>
                  <a:srgbClr val="000000"/>
                </a:solidFill>
                <a:latin typeface="Calibri" panose="020F0502020204030204"/>
                <a:ea typeface="+mn-lt"/>
                <a:cs typeface="Calibri" panose="020F0502020204030204"/>
              </a:rPr>
              <a:t> </a:t>
            </a:r>
            <a:r>
              <a:rPr lang="en-US" sz="1100" dirty="0" err="1">
                <a:solidFill>
                  <a:srgbClr val="000000"/>
                </a:solidFill>
                <a:latin typeface="Calibri" panose="020F0502020204030204"/>
                <a:ea typeface="+mn-lt"/>
                <a:cs typeface="Calibri" panose="020F0502020204030204"/>
              </a:rPr>
              <a:t>Liban</a:t>
            </a:r>
            <a:r>
              <a:rPr lang="en-US" sz="1100" dirty="0">
                <a:solidFill>
                  <a:srgbClr val="000000"/>
                </a:solidFill>
                <a:latin typeface="Calibri" panose="020F0502020204030204"/>
                <a:ea typeface="+mn-lt"/>
                <a:cs typeface="Calibri" panose="020F0502020204030204"/>
              </a:rPr>
              <a:t>, Chief Sustainability Officer, LA Metro</a:t>
            </a:r>
          </a:p>
          <a:p>
            <a:pPr marL="0" lvl="1" indent="-342900">
              <a:buFont typeface="Calibri" panose="020F0502020204030204" pitchFamily="34" charset="0"/>
              <a:buChar char="&gt;"/>
            </a:pPr>
            <a:r>
              <a:rPr lang="en-US" sz="1100" dirty="0">
                <a:ea typeface="+mn-lt"/>
                <a:cs typeface="+mn-lt"/>
              </a:rPr>
              <a:t>Leela Rao, Environmental Specialist, Port of Long Beach</a:t>
            </a:r>
            <a:endParaRPr lang="en-US" sz="1100" dirty="0">
              <a:solidFill>
                <a:srgbClr val="000000"/>
              </a:solidFill>
              <a:latin typeface="Calibri" panose="020F0502020204030204"/>
              <a:ea typeface="+mn-lt"/>
              <a:cs typeface="Calibri" panose="020F0502020204030204"/>
            </a:endParaRPr>
          </a:p>
          <a:p>
            <a:pPr marL="0" lvl="1" indent="-342900">
              <a:buFont typeface="Calibri" panose="020F0502020204030204" pitchFamily="34" charset="0"/>
              <a:buChar char="&gt;"/>
            </a:pPr>
            <a:r>
              <a:rPr lang="en-US" sz="1100" dirty="0">
                <a:ea typeface="+mn-lt"/>
                <a:cs typeface="+mn-lt"/>
              </a:rPr>
              <a:t>Ryan Snyder, Senior Sustainability and Innovation Manager, Caltrans District 7</a:t>
            </a:r>
          </a:p>
          <a:p>
            <a:pPr marL="115570" lvl="1" indent="0">
              <a:buNone/>
            </a:pPr>
            <a:endParaRPr lang="en-US" sz="1100" dirty="0">
              <a:ea typeface="+mn-lt"/>
              <a:cs typeface="+mn-lt"/>
            </a:endParaRPr>
          </a:p>
          <a:p>
            <a:pPr marL="458470" lvl="1" indent="-342900">
              <a:buFont typeface="Calibri" panose="020F0502020204030204" pitchFamily="34" charset="0"/>
              <a:buChar char="&gt;"/>
            </a:pPr>
            <a:endParaRPr lang="en-US" sz="1600" dirty="0">
              <a:cs typeface="Calibri"/>
            </a:endParaRPr>
          </a:p>
          <a:p>
            <a:pPr marL="458470" lvl="1" indent="-342900">
              <a:buFont typeface="Calibri" panose="020F0502020204030204" pitchFamily="34" charset="0"/>
              <a:buChar char="&gt;"/>
            </a:pPr>
            <a:endParaRPr lang="en-US" sz="1500" dirty="0">
              <a:solidFill>
                <a:srgbClr val="000000"/>
              </a:solidFill>
              <a:latin typeface="Calibri" panose="020F0502020204030204"/>
              <a:ea typeface="+mn-lt"/>
              <a:cs typeface="Calibri" panose="020F0502020204030204"/>
            </a:endParaRPr>
          </a:p>
          <a:p>
            <a:pPr lvl="1"/>
            <a:endParaRPr lang="en-US" dirty="0">
              <a:cs typeface="Calibri"/>
            </a:endParaRPr>
          </a:p>
          <a:p>
            <a:pPr>
              <a:buFont typeface="System Font Regular" panose="020B0604020202020204" pitchFamily="34" charset="0"/>
              <a:buChar char="&gt;"/>
            </a:pPr>
            <a:endParaRPr lang="en-US" dirty="0">
              <a:cs typeface="Calibri"/>
            </a:endParaRPr>
          </a:p>
        </p:txBody>
      </p:sp>
      <p:sp>
        <p:nvSpPr>
          <p:cNvPr id="6" name="Content Placeholder 3">
            <a:extLst>
              <a:ext uri="{FF2B5EF4-FFF2-40B4-BE49-F238E27FC236}">
                <a16:creationId xmlns:a16="http://schemas.microsoft.com/office/drawing/2014/main" id="{3651FE74-3DAA-EF75-1007-A38653F88009}"/>
              </a:ext>
            </a:extLst>
          </p:cNvPr>
          <p:cNvSpPr txBox="1">
            <a:spLocks/>
          </p:cNvSpPr>
          <p:nvPr/>
        </p:nvSpPr>
        <p:spPr>
          <a:xfrm>
            <a:off x="72095" y="1094463"/>
            <a:ext cx="5859399" cy="5024018"/>
          </a:xfrm>
          <a:prstGeom prst="rect">
            <a:avLst/>
          </a:prstGeom>
        </p:spPr>
        <p:txBody>
          <a:bodyPr vert="horz" lIns="91440" tIns="45720" rIns="91440" bIns="45720" rtlCol="0" anchor="t">
            <a:normAutofit fontScale="92500" lnSpcReduction="10000"/>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0995" indent="-340995">
              <a:buNone/>
              <a:defRPr/>
            </a:pPr>
            <a:r>
              <a:rPr kumimoji="0" lang="en-US" sz="1200" b="1" i="0" u="none" strike="noStrike" kern="1200" cap="none" spc="0" normalizeH="0" baseline="0" noProof="0" dirty="0">
                <a:ln>
                  <a:noFill/>
                </a:ln>
                <a:solidFill>
                  <a:schemeClr val="accent1">
                    <a:lumMod val="75000"/>
                  </a:schemeClr>
                </a:solidFill>
                <a:effectLst/>
                <a:uLnTx/>
                <a:uFillTx/>
                <a:latin typeface="Calibri" panose="020F0502020204030204"/>
                <a:ea typeface="+mn-lt"/>
                <a:cs typeface="Calibri" panose="020F0502020204030204"/>
              </a:rPr>
              <a:t>#1 – Equity Considerations,</a:t>
            </a:r>
            <a:r>
              <a:rPr lang="en-US" sz="1200" b="1" dirty="0">
                <a:solidFill>
                  <a:schemeClr val="accent1">
                    <a:lumMod val="75000"/>
                  </a:schemeClr>
                </a:solidFill>
                <a:latin typeface="Calibri" panose="020F0502020204030204"/>
                <a:ea typeface="+mn-lt"/>
                <a:cs typeface="Calibri" panose="020F0502020204030204"/>
              </a:rPr>
              <a:t> </a:t>
            </a:r>
            <a:r>
              <a:rPr kumimoji="0" lang="en-US" sz="1200" b="1" i="0" u="none" strike="noStrike" kern="1200" cap="none" spc="0" normalizeH="0" baseline="0" noProof="0" dirty="0">
                <a:ln>
                  <a:noFill/>
                </a:ln>
                <a:solidFill>
                  <a:schemeClr val="accent1">
                    <a:lumMod val="75000"/>
                  </a:schemeClr>
                </a:solidFill>
                <a:effectLst/>
                <a:uLnTx/>
                <a:uFillTx/>
                <a:latin typeface="Calibri" panose="020F0502020204030204"/>
                <a:ea typeface="+mn-lt"/>
                <a:cs typeface="Calibri" panose="020F0502020204030204"/>
              </a:rPr>
              <a:t>ZE Infrastructure Siting, and Program Outcomes </a:t>
            </a:r>
            <a:endParaRPr lang="en-US" sz="1200" b="0" i="0" u="none" strike="noStrike" kern="1200" cap="none" spc="0" normalizeH="0" baseline="0" noProof="0" dirty="0">
              <a:ln>
                <a:noFill/>
              </a:ln>
              <a:solidFill>
                <a:schemeClr val="accent1">
                  <a:lumMod val="75000"/>
                </a:schemeClr>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20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Fernando Gaytan, Staff Attorney, </a:t>
            </a:r>
            <a:r>
              <a:rPr kumimoji="0" lang="en-US" sz="120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EarthJustice</a:t>
            </a:r>
            <a:endParaRPr lang="en-US" sz="120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Ali Saleh, Councilmember, City of Bell  </a:t>
            </a:r>
            <a:endParaRPr lang="en-US" sz="12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401955" lvl="1">
              <a:buFont typeface="Calibri" panose="020F0502020204030204" pitchFamily="34" charset="0"/>
              <a:buChar char="&gt;"/>
              <a:defRPr/>
            </a:pPr>
            <a:r>
              <a:rPr lang="en-US" sz="1200" dirty="0">
                <a:solidFill>
                  <a:srgbClr val="000000"/>
                </a:solidFill>
                <a:latin typeface="Calibri" panose="020F0502020204030204"/>
                <a:ea typeface="+mn-lt"/>
                <a:cs typeface="Calibri" panose="020F0502020204030204"/>
              </a:rPr>
              <a:t>Carlos Montez, Senior Director, LA Metro</a:t>
            </a: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Ambar Rivera, Staff Researcher, Communities for a Better Environment</a:t>
            </a:r>
            <a:endParaRPr lang="en-US" sz="12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396875" lvl="1" indent="-282575">
              <a:buFont typeface="Calibri" panose="020F0502020204030204" pitchFamily="34" charset="0"/>
              <a:buChar char="&gt;"/>
            </a:pPr>
            <a:r>
              <a:rPr lang="en-US" sz="1200" dirty="0">
                <a:solidFill>
                  <a:srgbClr val="000000"/>
                </a:solidFill>
                <a:latin typeface="Calibri" panose="020F0502020204030204"/>
                <a:ea typeface="+mn-lt"/>
                <a:cs typeface="Calibri" panose="020F0502020204030204"/>
              </a:rPr>
              <a:t>Lynda Bybee, Consultant, Gateway Cities Council of Government </a:t>
            </a:r>
          </a:p>
          <a:p>
            <a:pPr marL="401955" lvl="1">
              <a:buFont typeface="Calibri" panose="020F0502020204030204" pitchFamily="34" charset="0"/>
              <a:buChar char="&gt;"/>
              <a:defRPr/>
            </a:pPr>
            <a:r>
              <a:rPr lang="en-US" sz="1200" dirty="0">
                <a:solidFill>
                  <a:srgbClr val="000000"/>
                </a:solidFill>
                <a:latin typeface="Calibri" panose="020F0502020204030204"/>
                <a:cs typeface="Calibri"/>
              </a:rPr>
              <a:t>Phyllis </a:t>
            </a:r>
            <a:r>
              <a:rPr lang="en-US" sz="1200" dirty="0" err="1">
                <a:solidFill>
                  <a:srgbClr val="000000"/>
                </a:solidFill>
                <a:latin typeface="Calibri" panose="020F0502020204030204"/>
                <a:cs typeface="Calibri"/>
              </a:rPr>
              <a:t>Ollison</a:t>
            </a:r>
            <a:r>
              <a:rPr lang="en-US" sz="1200" dirty="0">
                <a:solidFill>
                  <a:srgbClr val="000000"/>
                </a:solidFill>
                <a:latin typeface="Calibri" panose="020F0502020204030204"/>
                <a:cs typeface="Calibri"/>
              </a:rPr>
              <a:t>, CLC Member</a:t>
            </a:r>
          </a:p>
          <a:p>
            <a:pPr marL="401955" lvl="1">
              <a:buFont typeface="Calibri" panose="020F0502020204030204" pitchFamily="34" charset="0"/>
              <a:buChar char="&gt;"/>
              <a:defRPr/>
            </a:pPr>
            <a:r>
              <a:rPr lang="en-US" sz="1200" dirty="0" err="1">
                <a:solidFill>
                  <a:srgbClr val="000000"/>
                </a:solidFill>
                <a:latin typeface="Calibri" panose="020F0502020204030204"/>
                <a:cs typeface="Calibri"/>
              </a:rPr>
              <a:t>Tiesha</a:t>
            </a:r>
            <a:r>
              <a:rPr lang="en-US" sz="1200" dirty="0">
                <a:solidFill>
                  <a:srgbClr val="000000"/>
                </a:solidFill>
                <a:latin typeface="Calibri" panose="020F0502020204030204"/>
                <a:cs typeface="Calibri"/>
              </a:rPr>
              <a:t> Davis, CLC Member</a:t>
            </a:r>
          </a:p>
          <a:p>
            <a:pPr marL="401955" lvl="1">
              <a:buFont typeface="Calibri" panose="020F0502020204030204" pitchFamily="34" charset="0"/>
              <a:buChar char="&gt;"/>
              <a:defRPr/>
            </a:pPr>
            <a:r>
              <a:rPr lang="en-US" sz="1200" dirty="0">
                <a:ea typeface="+mn-lt"/>
                <a:cs typeface="+mn-lt"/>
              </a:rPr>
              <a:t>Jack Symington, Program Manager, Transportation, Los Angeles Cleantech Incubator   </a:t>
            </a:r>
          </a:p>
          <a:p>
            <a:pPr marL="401955" lvl="1">
              <a:buFont typeface="Calibri" panose="020F0502020204030204" pitchFamily="34" charset="0"/>
              <a:buChar char="&gt;"/>
              <a:defRPr/>
            </a:pPr>
            <a:r>
              <a:rPr lang="en-US" sz="1200" dirty="0" err="1">
                <a:ea typeface="+mn-lt"/>
                <a:cs typeface="+mn-lt"/>
              </a:rPr>
              <a:t>Kekoa</a:t>
            </a:r>
            <a:r>
              <a:rPr lang="en-US" sz="1200" dirty="0">
                <a:ea typeface="+mn-lt"/>
                <a:cs typeface="+mn-lt"/>
              </a:rPr>
              <a:t> Anderson, Gateway Cities COG</a:t>
            </a:r>
          </a:p>
          <a:p>
            <a:pPr marL="401955" lvl="1">
              <a:buFont typeface="Calibri" panose="020F0502020204030204" pitchFamily="34" charset="0"/>
              <a:buChar char="&gt;"/>
              <a:defRPr/>
            </a:pPr>
            <a:r>
              <a:rPr lang="en-US" sz="1200" dirty="0">
                <a:solidFill>
                  <a:srgbClr val="000000"/>
                </a:solidFill>
                <a:latin typeface="Calibri" panose="020F0502020204030204"/>
                <a:ea typeface="+mn-lt"/>
                <a:cs typeface="Calibri" panose="020F0502020204030204"/>
              </a:rPr>
              <a:t>Nancy Pfeffer, Executive Director, Gateways Cities Council of Governments </a:t>
            </a:r>
          </a:p>
          <a:p>
            <a:pPr marL="116205" lvl="1" indent="0">
              <a:buNone/>
              <a:defRPr/>
            </a:pPr>
            <a:endParaRPr lang="en-US" sz="1200" dirty="0">
              <a:solidFill>
                <a:srgbClr val="000000"/>
              </a:solidFill>
              <a:latin typeface="Calibri" panose="020F0502020204030204"/>
              <a:cs typeface="Calibri"/>
            </a:endParaRPr>
          </a:p>
          <a:p>
            <a:pPr marL="116205" lvl="1" indent="0">
              <a:buFont typeface="Arial" panose="020B0604020202020204" pitchFamily="34" charset="0"/>
              <a:buNone/>
              <a:defRPr/>
            </a:pPr>
            <a:endParaRPr lang="en-US" sz="1200" dirty="0">
              <a:solidFill>
                <a:srgbClr val="000000"/>
              </a:solidFill>
              <a:latin typeface="Calibri" panose="020F0502020204030204"/>
              <a:cs typeface="Calibri"/>
            </a:endParaRPr>
          </a:p>
          <a:p>
            <a:pPr marL="0" marR="0" lvl="0" indent="0" algn="l" defTabSz="914400" rtl="0" eaLnBrk="1" fontAlgn="auto" latinLnBrk="0" hangingPunct="1">
              <a:lnSpc>
                <a:spcPct val="90000"/>
              </a:lnSpc>
              <a:spcBef>
                <a:spcPts val="1000"/>
              </a:spcBef>
              <a:spcAft>
                <a:spcPts val="0"/>
              </a:spcAft>
              <a:buClrTx/>
              <a:buSzPct val="90000"/>
              <a:buNone/>
              <a:tabLst/>
              <a:defRPr/>
            </a:pPr>
            <a:r>
              <a:rPr kumimoji="0" lang="en-US" sz="12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Calibri"/>
              </a:rPr>
              <a:t>#2 – Strategic Partnerships and Funding Opportunities </a:t>
            </a:r>
            <a:endParaRPr kumimoji="0" lang="en-US" sz="12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endParaRPr>
          </a:p>
          <a:p>
            <a:pPr marL="401955" lvl="1">
              <a:buFont typeface="Calibri" panose="020F0502020204030204" pitchFamily="34" charset="0"/>
              <a:buChar char="&gt;"/>
              <a:defRPr/>
            </a:pPr>
            <a:r>
              <a:rPr lang="en-US" sz="1200" dirty="0">
                <a:ea typeface="+mn-lt"/>
                <a:cs typeface="+mn-lt"/>
              </a:rPr>
              <a:t>Dr. Aaron Katzenstein, Senior Manager, South Coast Air Quality Management District</a:t>
            </a:r>
          </a:p>
          <a:p>
            <a:pPr marL="401955" lvl="1">
              <a:buFont typeface="Calibri" panose="020F0502020204030204" pitchFamily="34" charset="0"/>
              <a:buChar char="&gt;"/>
              <a:defRPr/>
            </a:pPr>
            <a:r>
              <a:rPr lang="en-US" sz="1200" dirty="0">
                <a:solidFill>
                  <a:srgbClr val="000000"/>
                </a:solidFill>
                <a:latin typeface="Calibri" panose="020F0502020204030204"/>
                <a:ea typeface="+mn-lt"/>
                <a:cs typeface="Calibri" panose="020F0502020204030204"/>
              </a:rPr>
              <a:t>Gloria Roberts</a:t>
            </a:r>
            <a:r>
              <a:rPr lang="en-US" sz="1200" dirty="0">
                <a:ea typeface="+mn-lt"/>
                <a:cs typeface="+mn-lt"/>
              </a:rPr>
              <a:t>, Chief Deputy District Director, Caltrans, District 7</a:t>
            </a:r>
          </a:p>
          <a:p>
            <a:pPr marL="401955" marR="0" lvl="1" fontAlgn="auto">
              <a:spcAft>
                <a:spcPts val="0"/>
              </a:spcAft>
              <a:buClrTx/>
              <a:buFont typeface="Calibri" panose="020F0502020204030204" pitchFamily="34" charset="0"/>
              <a:buChar char="&gt;"/>
              <a:tabLst/>
              <a:defRPr/>
            </a:pPr>
            <a:r>
              <a:rPr lang="en-US" sz="1200" dirty="0">
                <a:ea typeface="+mn-lt"/>
                <a:cs typeface="+mn-lt"/>
              </a:rPr>
              <a:t>Morgan Caswell, Manager of Air Quality Practices, Port of Long Beach </a:t>
            </a:r>
          </a:p>
          <a:p>
            <a:pPr marL="401955" lvl="1">
              <a:buFont typeface="Calibri" panose="020F0502020204030204" pitchFamily="34" charset="0"/>
              <a:buChar char="&gt;"/>
              <a:defRPr/>
            </a:pPr>
            <a:r>
              <a:rPr lang="en-US" sz="1200" dirty="0">
                <a:solidFill>
                  <a:srgbClr val="000000"/>
                </a:solidFill>
                <a:latin typeface="Calibri" panose="020F0502020204030204"/>
                <a:ea typeface="+mn-lt"/>
                <a:cs typeface="Calibri" panose="020F0502020204030204"/>
              </a:rPr>
              <a:t>Tim DeMoss, Environmental Affairs Officer, Port of Los Angeles</a:t>
            </a:r>
          </a:p>
          <a:p>
            <a:pPr marL="401955" marR="0" lvl="1" fontAlgn="auto">
              <a:spcAft>
                <a:spcPts val="0"/>
              </a:spcAft>
              <a:buClrTx/>
              <a:buFont typeface="Calibri" panose="020F0502020204030204" pitchFamily="34" charset="0"/>
              <a:buChar char="&gt;"/>
              <a:tabLst/>
              <a:defRPr/>
            </a:pPr>
            <a:r>
              <a:rPr lang="en-US" sz="1200" dirty="0">
                <a:ea typeface="+mn-lt"/>
                <a:cs typeface="+mn-lt"/>
              </a:rPr>
              <a:t>Sydney </a:t>
            </a:r>
            <a:r>
              <a:rPr lang="en-US" sz="1200" dirty="0" err="1">
                <a:ea typeface="+mn-lt"/>
                <a:cs typeface="+mn-lt"/>
              </a:rPr>
              <a:t>Vergis</a:t>
            </a:r>
            <a:r>
              <a:rPr lang="en-US" sz="1200" dirty="0">
                <a:ea typeface="+mn-lt"/>
                <a:cs typeface="+mn-lt"/>
              </a:rPr>
              <a:t>, Division Chief Mobile Source Control Division, California Air Resources Board</a:t>
            </a:r>
          </a:p>
          <a:p>
            <a:pPr marL="401955" marR="0" lvl="1" fontAlgn="auto">
              <a:spcAft>
                <a:spcPts val="0"/>
              </a:spcAft>
              <a:buClrTx/>
              <a:buFont typeface="Calibri" panose="020F0502020204030204" pitchFamily="34" charset="0"/>
              <a:buChar char="&gt;"/>
              <a:tabLst/>
              <a:defRPr/>
            </a:pPr>
            <a:r>
              <a:rPr lang="en-US" sz="1200" dirty="0">
                <a:ea typeface="+mn-lt"/>
                <a:cs typeface="+mn-lt"/>
              </a:rPr>
              <a:t>Mark Wenzel, </a:t>
            </a:r>
            <a:r>
              <a:rPr lang="en-US" sz="1200" b="0" i="0" dirty="0">
                <a:effectLst/>
                <a:latin typeface="-apple-system"/>
              </a:rPr>
              <a:t>Light-Duty EV Infrastructure and Analysis, </a:t>
            </a:r>
            <a:r>
              <a:rPr lang="en-US" sz="1200" dirty="0">
                <a:ea typeface="+mn-lt"/>
                <a:cs typeface="+mn-lt"/>
              </a:rPr>
              <a:t>California Energy Commission</a:t>
            </a:r>
          </a:p>
          <a:p>
            <a:pPr marL="401955" marR="0" lvl="1" fontAlgn="auto">
              <a:spcAft>
                <a:spcPts val="0"/>
              </a:spcAft>
              <a:buClrTx/>
              <a:buFont typeface="Calibri" panose="020F0502020204030204" pitchFamily="34" charset="0"/>
              <a:buChar char="&gt;"/>
              <a:tabLst/>
              <a:defRPr/>
            </a:pPr>
            <a:r>
              <a:rPr lang="en-US" sz="1200" dirty="0">
                <a:ea typeface="+mn-lt"/>
                <a:cs typeface="+mn-lt"/>
              </a:rPr>
              <a:t>Dr. Joe Lyou, Commissioner, California Transportation Commission</a:t>
            </a:r>
          </a:p>
          <a:p>
            <a:pPr marL="401955" lvl="1">
              <a:buFont typeface="Calibri" panose="020F0502020204030204" pitchFamily="34" charset="0"/>
              <a:buChar char="&gt;"/>
              <a:defRPr/>
            </a:pPr>
            <a:r>
              <a:rPr lang="en-US" sz="1200" dirty="0">
                <a:ea typeface="+mn-lt"/>
                <a:cs typeface="+mn-lt"/>
              </a:rPr>
              <a:t>Hannah Walter, Associate Deputy Director, California Transportation Commission</a:t>
            </a:r>
          </a:p>
          <a:p>
            <a:pPr marL="401955" lvl="1">
              <a:buFont typeface="Calibri" panose="020F0502020204030204" pitchFamily="34" charset="0"/>
              <a:buChar char="&gt;"/>
              <a:defRPr/>
            </a:pPr>
            <a:r>
              <a:rPr lang="en-US" sz="1200" dirty="0">
                <a:ea typeface="+mn-lt"/>
                <a:cs typeface="+mn-lt"/>
              </a:rPr>
              <a:t>George Payba, Los Angeles Department of Water and Power </a:t>
            </a:r>
          </a:p>
          <a:p>
            <a:pPr marL="401955" lvl="1">
              <a:buFont typeface="Calibri" panose="020F0502020204030204" pitchFamily="34" charset="0"/>
              <a:buChar char="&g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Alison Linder, Senior Regional Planner, Southern California Association of Governments</a:t>
            </a:r>
            <a:endParaRPr lang="en-US" sz="12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401955" lvl="1">
              <a:buFont typeface="Calibri" panose="020F0502020204030204" pitchFamily="34" charset="0"/>
              <a:buChar char="&gt;"/>
              <a:defRPr/>
            </a:pPr>
            <a:endParaRPr lang="en-US" sz="1900" dirty="0">
              <a:ea typeface="+mn-lt"/>
              <a:cs typeface="+mn-lt"/>
            </a:endParaRPr>
          </a:p>
          <a:p>
            <a:pPr marL="401955" marR="0" lvl="1" fontAlgn="auto">
              <a:spcAft>
                <a:spcPts val="0"/>
              </a:spcAft>
              <a:buClrTx/>
              <a:buFont typeface="Calibri" panose="020F0502020204030204" pitchFamily="34" charset="0"/>
              <a:buChar char="&gt;"/>
              <a:tabLst/>
              <a:defRPr/>
            </a:pPr>
            <a:endParaRPr lang="en-US" sz="1900" dirty="0">
              <a:ea typeface="+mn-lt"/>
              <a:cs typeface="+mn-lt"/>
            </a:endParaRPr>
          </a:p>
          <a:p>
            <a:pPr marL="401955" marR="0" lvl="1" fontAlgn="auto">
              <a:spcAft>
                <a:spcPts val="0"/>
              </a:spcAft>
              <a:buClrTx/>
              <a:buFont typeface="Calibri" panose="020F0502020204030204" pitchFamily="34" charset="0"/>
              <a:buChar char="&gt;"/>
              <a:tabLst/>
              <a:defRPr/>
            </a:pPr>
            <a:endParaRPr lang="en-US" sz="1900" dirty="0">
              <a:ea typeface="+mn-lt"/>
              <a:cs typeface="+mn-lt"/>
            </a:endParaRPr>
          </a:p>
          <a:p>
            <a:pPr marR="0" indent="-285750" algn="l" defTabSz="914400" rtl="0" eaLnBrk="1" fontAlgn="auto" latinLnBrk="0" hangingPunct="1">
              <a:lnSpc>
                <a:spcPct val="90000"/>
              </a:lnSpc>
              <a:spcAft>
                <a:spcPts val="0"/>
              </a:spcAft>
              <a:buClrTx/>
              <a:buSzPct val="90000"/>
              <a:buFont typeface="System Font Regular" panose="020B0604020202020204" pitchFamily="34" charset="0"/>
              <a:buChar char="&gt;"/>
              <a:tabLst/>
              <a:defRPr/>
            </a:pPr>
            <a:endParaRPr lang="en-US" sz="2100" b="1" i="0" u="none" strike="noStrike" kern="1200" cap="none" spc="0" normalizeH="0" baseline="0" noProof="0" dirty="0">
              <a:ln>
                <a:noFill/>
              </a:ln>
              <a:solidFill>
                <a:srgbClr val="000000"/>
              </a:solidFill>
              <a:effectLst/>
              <a:uLnTx/>
              <a:uFillTx/>
              <a:latin typeface="Calibri" panose="020F0502020204030204"/>
              <a:cs typeface="Calibri"/>
            </a:endParaRPr>
          </a:p>
          <a:p>
            <a:pPr marL="742950" marR="0" lvl="1" indent="-285750" algn="l" defTabSz="914400" rtl="0" eaLnBrk="1" fontAlgn="auto" latinLnBrk="0" hangingPunct="1">
              <a:lnSpc>
                <a:spcPct val="90000"/>
              </a:lnSpc>
              <a:spcBef>
                <a:spcPts val="500"/>
              </a:spcBef>
              <a:spcAft>
                <a:spcPts val="0"/>
              </a:spcAft>
              <a:buClrTx/>
              <a:buSzPct val="90000"/>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lvl="1">
              <a:defRPr/>
            </a:pPr>
            <a:endParaRPr lang="en-US" dirty="0">
              <a:solidFill>
                <a:srgbClr val="000000"/>
              </a:solidFill>
              <a:latin typeface="Calibri" panose="020F0502020204030204"/>
              <a:ea typeface="+mn-lt"/>
              <a:cs typeface="Calibri" panose="020F0502020204030204"/>
            </a:endParaRPr>
          </a:p>
        </p:txBody>
      </p:sp>
      <p:sp>
        <p:nvSpPr>
          <p:cNvPr id="7" name="Slide Number Placeholder 2">
            <a:extLst>
              <a:ext uri="{FF2B5EF4-FFF2-40B4-BE49-F238E27FC236}">
                <a16:creationId xmlns:a16="http://schemas.microsoft.com/office/drawing/2014/main" id="{C3E54139-88F6-BC84-AD75-D84615FF11AC}"/>
              </a:ext>
            </a:extLst>
          </p:cNvPr>
          <p:cNvSpPr txBox="1">
            <a:spLocks/>
          </p:cNvSpPr>
          <p:nvPr/>
        </p:nvSpPr>
        <p:spPr>
          <a:xfrm>
            <a:off x="9169995" y="626009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2429C633-AF9B-9840-B7F1-7587910FEF71}" type="slidenum">
              <a:rPr lang="en-US" sz="1200" smtClean="0">
                <a:solidFill>
                  <a:srgbClr val="000000">
                    <a:tint val="75000"/>
                  </a:srgbClr>
                </a:solidFill>
                <a:latin typeface="Calibri" panose="020F0502020204030204"/>
              </a:rPr>
              <a:pPr algn="r">
                <a:defRPr/>
              </a:pPr>
              <a:t>16</a:t>
            </a:fld>
            <a:endParaRPr lang="en-US" sz="1200">
              <a:solidFill>
                <a:srgbClr val="000000">
                  <a:tint val="75000"/>
                </a:srgbClr>
              </a:solidFill>
              <a:latin typeface="Calibri" panose="020F0502020204030204"/>
            </a:endParaRPr>
          </a:p>
        </p:txBody>
      </p:sp>
    </p:spTree>
    <p:extLst>
      <p:ext uri="{BB962C8B-B14F-4D97-AF65-F5344CB8AC3E}">
        <p14:creationId xmlns:p14="http://schemas.microsoft.com/office/powerpoint/2010/main" val="992691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305951" y="65097"/>
            <a:ext cx="8903447" cy="83099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Breakout Room #1 – Community Engagement, Community Benefits, Equity Considerations, Infrastructure Siting</a:t>
            </a: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4536FFB-DFD0-4B9D-8CD7-40ED3BD800D4}"/>
              </a:ext>
            </a:extLst>
          </p:cNvPr>
          <p:cNvSpPr txBox="1"/>
          <p:nvPr/>
        </p:nvSpPr>
        <p:spPr>
          <a:xfrm>
            <a:off x="1719618" y="6411130"/>
            <a:ext cx="10343073" cy="276999"/>
          </a:xfrm>
          <a:prstGeom prst="rect">
            <a:avLst/>
          </a:prstGeom>
          <a:noFill/>
        </p:spPr>
        <p:txBody>
          <a:bodyPr wrap="square" lIns="91440" tIns="45720" rIns="91440" bIns="45720" anchor="t">
            <a:spAutoFit/>
          </a:bodyPr>
          <a:lstStyle/>
          <a:p>
            <a:pPr algn="r">
              <a:defRPr/>
            </a:pPr>
            <a:r>
              <a:rPr lang="en-US" sz="1200">
                <a:solidFill>
                  <a:srgbClr val="000000"/>
                </a:solidFill>
                <a:latin typeface="Calibri" panose="020F0502020204030204"/>
              </a:rPr>
              <a:t>                                                       </a:t>
            </a: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algn="r">
                <a:defRPr/>
              </a:pPr>
              <a:t>17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7" name="Table 6">
            <a:extLst>
              <a:ext uri="{FF2B5EF4-FFF2-40B4-BE49-F238E27FC236}">
                <a16:creationId xmlns:a16="http://schemas.microsoft.com/office/drawing/2014/main" id="{5E9E06A1-AB64-D598-6F04-4C4A07853241}"/>
              </a:ext>
            </a:extLst>
          </p:cNvPr>
          <p:cNvGraphicFramePr>
            <a:graphicFrameLocks noGrp="1"/>
          </p:cNvGraphicFramePr>
          <p:nvPr>
            <p:extLst>
              <p:ext uri="{D42A27DB-BD31-4B8C-83A1-F6EECF244321}">
                <p14:modId xmlns:p14="http://schemas.microsoft.com/office/powerpoint/2010/main" val="2143705744"/>
              </p:ext>
            </p:extLst>
          </p:nvPr>
        </p:nvGraphicFramePr>
        <p:xfrm>
          <a:off x="247650" y="1066800"/>
          <a:ext cx="11676031" cy="4772025"/>
        </p:xfrm>
        <a:graphic>
          <a:graphicData uri="http://schemas.openxmlformats.org/drawingml/2006/table">
            <a:tbl>
              <a:tblPr firstRow="1" bandRow="1">
                <a:tableStyleId>{5C22544A-7EE6-4342-B048-85BDC9FD1C3A}</a:tableStyleId>
              </a:tblPr>
              <a:tblGrid>
                <a:gridCol w="2482211">
                  <a:extLst>
                    <a:ext uri="{9D8B030D-6E8A-4147-A177-3AD203B41FA5}">
                      <a16:colId xmlns:a16="http://schemas.microsoft.com/office/drawing/2014/main" val="3821528443"/>
                    </a:ext>
                  </a:extLst>
                </a:gridCol>
                <a:gridCol w="2482211">
                  <a:extLst>
                    <a:ext uri="{9D8B030D-6E8A-4147-A177-3AD203B41FA5}">
                      <a16:colId xmlns:a16="http://schemas.microsoft.com/office/drawing/2014/main" val="2358248377"/>
                    </a:ext>
                  </a:extLst>
                </a:gridCol>
                <a:gridCol w="2482211">
                  <a:extLst>
                    <a:ext uri="{9D8B030D-6E8A-4147-A177-3AD203B41FA5}">
                      <a16:colId xmlns:a16="http://schemas.microsoft.com/office/drawing/2014/main" val="1903727837"/>
                    </a:ext>
                  </a:extLst>
                </a:gridCol>
                <a:gridCol w="2482211">
                  <a:extLst>
                    <a:ext uri="{9D8B030D-6E8A-4147-A177-3AD203B41FA5}">
                      <a16:colId xmlns:a16="http://schemas.microsoft.com/office/drawing/2014/main" val="3175353083"/>
                    </a:ext>
                  </a:extLst>
                </a:gridCol>
                <a:gridCol w="1747187">
                  <a:extLst>
                    <a:ext uri="{9D8B030D-6E8A-4147-A177-3AD203B41FA5}">
                      <a16:colId xmlns:a16="http://schemas.microsoft.com/office/drawing/2014/main" val="2688377366"/>
                    </a:ext>
                  </a:extLst>
                </a:gridCol>
              </a:tblGrid>
              <a:tr h="352425">
                <a:tc>
                  <a:txBody>
                    <a:bodyPr/>
                    <a:lstStyle/>
                    <a:p>
                      <a:pPr algn="ctr" fontAlgn="ctr"/>
                      <a:r>
                        <a:rPr lang="en-US" sz="1200">
                          <a:effectLst/>
                        </a:rPr>
                        <a:t>WHAT WE HEARD</a:t>
                      </a:r>
                      <a:endParaRPr lang="en-US" sz="1200" b="1">
                        <a:effectLst/>
                        <a:latin typeface="Calibri" panose="020F0502020204030204" pitchFamily="34" charset="0"/>
                      </a:endParaRPr>
                    </a:p>
                  </a:txBody>
                  <a:tcPr marL="9525" marR="9525" marT="9525" anchor="ctr"/>
                </a:tc>
                <a:tc>
                  <a:txBody>
                    <a:bodyPr/>
                    <a:lstStyle/>
                    <a:p>
                      <a:pPr algn="ctr" fontAlgn="ctr"/>
                      <a:r>
                        <a:rPr lang="en-US" sz="1200">
                          <a:effectLst/>
                        </a:rPr>
                        <a:t>WHAT WE AGREED</a:t>
                      </a:r>
                      <a:endParaRPr lang="en-US" sz="1200" b="1">
                        <a:effectLst/>
                        <a:latin typeface="Calibri" panose="020F0502020204030204" pitchFamily="34" charset="0"/>
                      </a:endParaRPr>
                    </a:p>
                  </a:txBody>
                  <a:tcPr marL="9525" marR="9525" marT="9525" anchor="ctr"/>
                </a:tc>
                <a:tc>
                  <a:txBody>
                    <a:bodyPr/>
                    <a:lstStyle/>
                    <a:p>
                      <a:pPr algn="ctr" fontAlgn="ctr"/>
                      <a:r>
                        <a:rPr lang="en-US" sz="1200">
                          <a:effectLst/>
                        </a:rPr>
                        <a:t>BARRIERS/CHALLENGES</a:t>
                      </a:r>
                      <a:endParaRPr lang="en-US" sz="1200" b="1">
                        <a:effectLst/>
                        <a:latin typeface="Calibri" panose="020F0502020204030204" pitchFamily="34" charset="0"/>
                      </a:endParaRPr>
                    </a:p>
                  </a:txBody>
                  <a:tcPr marL="9525" marR="9525" marT="9525" anchor="ctr"/>
                </a:tc>
                <a:tc>
                  <a:txBody>
                    <a:bodyPr/>
                    <a:lstStyle/>
                    <a:p>
                      <a:pPr algn="ctr" fontAlgn="ctr"/>
                      <a:r>
                        <a:rPr lang="en-US" sz="1200">
                          <a:effectLst/>
                        </a:rPr>
                        <a:t>ADDITIONAL INFORMATION NEEDED</a:t>
                      </a:r>
                      <a:endParaRPr lang="en-US" sz="1200" b="1">
                        <a:effectLst/>
                        <a:latin typeface="Calibri" panose="020F0502020204030204" pitchFamily="34" charset="0"/>
                      </a:endParaRPr>
                    </a:p>
                  </a:txBody>
                  <a:tcPr marL="9525" marR="9525" marT="9525" anchor="ctr"/>
                </a:tc>
                <a:tc>
                  <a:txBody>
                    <a:bodyPr/>
                    <a:lstStyle/>
                    <a:p>
                      <a:pPr algn="ctr" fontAlgn="ctr"/>
                      <a:r>
                        <a:rPr lang="en-US" sz="1200">
                          <a:effectLst/>
                        </a:rPr>
                        <a:t>NEXT STEPS</a:t>
                      </a:r>
                      <a:endParaRPr lang="en-US" sz="1200" b="1">
                        <a:effectLst/>
                        <a:latin typeface="Calibri" panose="020F0502020204030204" pitchFamily="34" charset="0"/>
                      </a:endParaRPr>
                    </a:p>
                  </a:txBody>
                  <a:tcPr marL="9525" marR="9525" marT="9525" anchor="ctr"/>
                </a:tc>
                <a:extLst>
                  <a:ext uri="{0D108BD9-81ED-4DB2-BD59-A6C34878D82A}">
                    <a16:rowId xmlns:a16="http://schemas.microsoft.com/office/drawing/2014/main" val="1735241812"/>
                  </a:ext>
                </a:extLst>
              </a:tr>
              <a:tr h="1095375">
                <a:tc>
                  <a:txBody>
                    <a:bodyPr/>
                    <a:lstStyle/>
                    <a:p>
                      <a:pPr fontAlgn="ctr"/>
                      <a:r>
                        <a:rPr lang="en-US" sz="1100">
                          <a:effectLst/>
                        </a:rPr>
                        <a:t>Highlight the importance of community input, engagement, and transparency</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Need to understand concerns/impacts on noise, safety, access, local street conditions</a:t>
                      </a:r>
                      <a:br>
                        <a:rPr lang="en-US" sz="1100">
                          <a:effectLst/>
                        </a:rPr>
                      </a:br>
                      <a:br>
                        <a:rPr lang="en-US" sz="1100">
                          <a:effectLst/>
                        </a:rPr>
                      </a:br>
                      <a:r>
                        <a:rPr lang="en-US" sz="1100">
                          <a:effectLst/>
                        </a:rPr>
                        <a:t>Prevent or mitigate additional community harm during the deployment or operation of ZE infrastructure</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TBD</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Detail regarding appearance and exact location of sites</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Schedule a presentation in June/July with LACI and CEHAJ on the Blueprint Project on process.   Highlight Lessons Learned for application to TF projects.  </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165274255"/>
                  </a:ext>
                </a:extLst>
              </a:tr>
              <a:tr h="1371600">
                <a:tc>
                  <a:txBody>
                    <a:bodyPr/>
                    <a:lstStyle/>
                    <a:p>
                      <a:pPr fontAlgn="ctr"/>
                      <a:r>
                        <a:rPr lang="en-US" sz="1100">
                          <a:effectLst/>
                        </a:rPr>
                        <a:t>Engage with community leaders and community-based organizations to leverage existing connections to communities throughout the corridor when determining infrastructure siting</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Should not be a parallel process being done outside of the Task Force that usurps of supplants what comes out of this process. At the end of the day, the Task Force should have a final say under it's equity plan</a:t>
                      </a:r>
                      <a:br>
                        <a:rPr lang="en-US" sz="1100">
                          <a:effectLst/>
                        </a:rPr>
                      </a:br>
                      <a:endParaRPr lang="en-US" sz="1100">
                        <a:effectLst/>
                        <a:latin typeface="Calibri" panose="020F0502020204030204" pitchFamily="34" charset="0"/>
                      </a:endParaRPr>
                    </a:p>
                  </a:txBody>
                  <a:tcPr marL="9525" marR="9525" marT="9525" anchor="ctr"/>
                </a:tc>
                <a:tc>
                  <a:txBody>
                    <a:bodyPr/>
                    <a:lstStyle/>
                    <a:p>
                      <a:pPr fontAlgn="ctr"/>
                      <a:r>
                        <a:rPr lang="en-US" sz="1100">
                          <a:effectLst/>
                        </a:rPr>
                        <a:t>Where sites land determines where outreach will occur.</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What type of interactions are most effective?</a:t>
                      </a:r>
                      <a:endParaRPr lang="en-US" sz="1100">
                        <a:solidFill>
                          <a:srgbClr val="444444"/>
                        </a:solidFill>
                        <a:effectLst/>
                        <a:latin typeface="Calibri" panose="020F0502020204030204" pitchFamily="34" charset="0"/>
                      </a:endParaRPr>
                    </a:p>
                  </a:txBody>
                  <a:tcPr marL="9525" marR="9525" marT="9525" anchor="ctr"/>
                </a:tc>
                <a:tc>
                  <a:txBody>
                    <a:bodyPr/>
                    <a:lstStyle/>
                    <a:p>
                      <a:pPr fontAlgn="ctr"/>
                      <a:r>
                        <a:rPr lang="en-US" sz="1100">
                          <a:effectLst/>
                        </a:rPr>
                        <a:t>TBD</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4065811914"/>
                  </a:ext>
                </a:extLst>
              </a:tr>
              <a:tr h="914400">
                <a:tc>
                  <a:txBody>
                    <a:bodyPr/>
                    <a:lstStyle/>
                    <a:p>
                      <a:pPr fontAlgn="ctr"/>
                      <a:r>
                        <a:rPr lang="en-US" sz="1100">
                          <a:effectLst/>
                        </a:rPr>
                        <a:t>Ensure that investment in the communities ties direct benefits to those residents</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TBD</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Unclear process to begin workforce development project</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Get their ideas on how to roll job training process out</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Connect with LA County Workforce Development Board, community colleges, training programs for ideas on how to roll this out.</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77013939"/>
                  </a:ext>
                </a:extLst>
              </a:tr>
              <a:tr h="1038225">
                <a:tc>
                  <a:txBody>
                    <a:bodyPr/>
                    <a:lstStyle/>
                    <a:p>
                      <a:pPr fontAlgn="ctr"/>
                      <a:r>
                        <a:rPr lang="en-US" sz="1100">
                          <a:effectLst/>
                        </a:rPr>
                        <a:t>Employ walk-up informational centers to discuss jobs, trainings, and zero-emissions movement</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Ensure there is proper clarity around these discussions. Be clear about intentions.</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TBD</a:t>
                      </a:r>
                      <a:endParaRPr lang="en-US" sz="1100">
                        <a:effectLst/>
                        <a:latin typeface="Calibri" panose="020F0502020204030204" pitchFamily="34" charset="0"/>
                      </a:endParaRPr>
                    </a:p>
                  </a:txBody>
                  <a:tcPr marL="9525" marR="9525" marT="9525" anchor="ctr"/>
                </a:tc>
                <a:tc>
                  <a:txBody>
                    <a:bodyPr/>
                    <a:lstStyle/>
                    <a:p>
                      <a:pPr fontAlgn="ctr"/>
                      <a:r>
                        <a:rPr lang="en-US" sz="1100">
                          <a:effectLst/>
                        </a:rPr>
                        <a:t>Find locations for these centers</a:t>
                      </a:r>
                      <a:endParaRPr lang="en-US" sz="1100">
                        <a:solidFill>
                          <a:srgbClr val="444444"/>
                        </a:solidFill>
                        <a:effectLst/>
                        <a:latin typeface="Calibri" panose="020F0502020204030204" pitchFamily="34" charset="0"/>
                      </a:endParaRPr>
                    </a:p>
                  </a:txBody>
                  <a:tcPr marL="9525" marR="9525" marT="9525" anchor="ctr"/>
                </a:tc>
                <a:tc>
                  <a:txBody>
                    <a:bodyPr/>
                    <a:lstStyle/>
                    <a:p>
                      <a:pPr fontAlgn="ctr"/>
                      <a:r>
                        <a:rPr lang="en-US" sz="1100">
                          <a:effectLst/>
                        </a:rPr>
                        <a:t>TBD</a:t>
                      </a:r>
                      <a:endParaRPr lang="en-US" sz="1100">
                        <a:effectLst/>
                        <a:latin typeface="Calibri" panose="020F0502020204030204" pitchFamily="34" charset="0"/>
                      </a:endParaRPr>
                    </a:p>
                  </a:txBody>
                  <a:tcPr marL="9525" marR="9525" marT="9525" anchor="ctr"/>
                </a:tc>
                <a:extLst>
                  <a:ext uri="{0D108BD9-81ED-4DB2-BD59-A6C34878D82A}">
                    <a16:rowId xmlns:a16="http://schemas.microsoft.com/office/drawing/2014/main" val="307753271"/>
                  </a:ext>
                </a:extLst>
              </a:tr>
            </a:tbl>
          </a:graphicData>
        </a:graphic>
      </p:graphicFrame>
      <p:sp>
        <p:nvSpPr>
          <p:cNvPr id="2" name="TextBox 1">
            <a:extLst>
              <a:ext uri="{FF2B5EF4-FFF2-40B4-BE49-F238E27FC236}">
                <a16:creationId xmlns:a16="http://schemas.microsoft.com/office/drawing/2014/main" id="{36A4D763-2312-C041-7DE2-489361304AFA}"/>
              </a:ext>
            </a:extLst>
          </p:cNvPr>
          <p:cNvSpPr txBox="1"/>
          <p:nvPr/>
        </p:nvSpPr>
        <p:spPr>
          <a:xfrm>
            <a:off x="3888510" y="5971089"/>
            <a:ext cx="80351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hlinkClick r:id="rId3"/>
              </a:rPr>
              <a:t>This is a partial view of this Breakout Session matrix.  To view the complete matrix, click here.</a:t>
            </a:r>
            <a:endParaRPr lang="en-US" sz="1400">
              <a:cs typeface="Calibri"/>
            </a:endParaRPr>
          </a:p>
        </p:txBody>
      </p:sp>
    </p:spTree>
    <p:extLst>
      <p:ext uri="{BB962C8B-B14F-4D97-AF65-F5344CB8AC3E}">
        <p14:creationId xmlns:p14="http://schemas.microsoft.com/office/powerpoint/2010/main" val="191183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90;p22">
            <a:extLst>
              <a:ext uri="{FF2B5EF4-FFF2-40B4-BE49-F238E27FC236}">
                <a16:creationId xmlns:a16="http://schemas.microsoft.com/office/drawing/2014/main" id="{61B556DE-99DC-8546-915F-4712720105DC}"/>
              </a:ext>
            </a:extLst>
          </p:cNvPr>
          <p:cNvPicPr preferRelativeResize="0"/>
          <p:nvPr/>
        </p:nvPicPr>
        <p:blipFill rotWithShape="1">
          <a:blip r:embed="rId2">
            <a:alphaModFix/>
          </a:blip>
          <a:srcRect/>
          <a:stretch/>
        </p:blipFill>
        <p:spPr>
          <a:xfrm>
            <a:off x="0" y="0"/>
            <a:ext cx="12192000" cy="5733325"/>
          </a:xfrm>
          <a:prstGeom prst="rect">
            <a:avLst/>
          </a:prstGeom>
          <a:noFill/>
          <a:ln>
            <a:noFill/>
          </a:ln>
        </p:spPr>
      </p:pic>
      <p:grpSp>
        <p:nvGrpSpPr>
          <p:cNvPr id="2" name="Google Shape;522;p16">
            <a:extLst>
              <a:ext uri="{FF2B5EF4-FFF2-40B4-BE49-F238E27FC236}">
                <a16:creationId xmlns:a16="http://schemas.microsoft.com/office/drawing/2014/main" id="{F4B6894B-FA04-B242-9702-CD737CF6D258}"/>
              </a:ext>
            </a:extLst>
          </p:cNvPr>
          <p:cNvGrpSpPr/>
          <p:nvPr/>
        </p:nvGrpSpPr>
        <p:grpSpPr>
          <a:xfrm>
            <a:off x="442908" y="943923"/>
            <a:ext cx="5580242" cy="3686316"/>
            <a:chOff x="887974" y="2582319"/>
            <a:chExt cx="3971738" cy="1997469"/>
          </a:xfrm>
        </p:grpSpPr>
        <p:sp>
          <p:nvSpPr>
            <p:cNvPr id="3" name="Google Shape;523;p16">
              <a:extLst>
                <a:ext uri="{FF2B5EF4-FFF2-40B4-BE49-F238E27FC236}">
                  <a16:creationId xmlns:a16="http://schemas.microsoft.com/office/drawing/2014/main" id="{63C80ED1-B081-4543-AA02-45D05C6DA338}"/>
                </a:ext>
              </a:extLst>
            </p:cNvPr>
            <p:cNvSpPr/>
            <p:nvPr/>
          </p:nvSpPr>
          <p:spPr>
            <a:xfrm>
              <a:off x="944305" y="2725426"/>
              <a:ext cx="3915407" cy="1854362"/>
            </a:xfrm>
            <a:prstGeom prst="roundRect">
              <a:avLst>
                <a:gd name="adj" fmla="val 4747"/>
              </a:avLst>
            </a:prstGeom>
            <a:solidFill>
              <a:schemeClr val="lt1"/>
            </a:solidFill>
            <a:ln w="9525" cap="flat" cmpd="sng">
              <a:solidFill>
                <a:srgbClr val="8DA9DB"/>
              </a:solidFill>
              <a:prstDash val="dash"/>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rgbClr val="FFFFFF"/>
                </a:solidFill>
                <a:latin typeface="Arial"/>
                <a:ea typeface="Arial"/>
                <a:cs typeface="Arial"/>
                <a:sym typeface="Arial"/>
              </a:endParaRPr>
            </a:p>
          </p:txBody>
        </p:sp>
        <p:sp>
          <p:nvSpPr>
            <p:cNvPr id="4" name="Google Shape;524;p16">
              <a:extLst>
                <a:ext uri="{FF2B5EF4-FFF2-40B4-BE49-F238E27FC236}">
                  <a16:creationId xmlns:a16="http://schemas.microsoft.com/office/drawing/2014/main" id="{78011566-8EAD-0B4C-ABFA-65ED49BAF15D}"/>
                </a:ext>
              </a:extLst>
            </p:cNvPr>
            <p:cNvSpPr/>
            <p:nvPr/>
          </p:nvSpPr>
          <p:spPr>
            <a:xfrm>
              <a:off x="887974" y="2582319"/>
              <a:ext cx="1171940" cy="298860"/>
            </a:xfrm>
            <a:prstGeom prst="roundRect">
              <a:avLst>
                <a:gd name="adj" fmla="val 50000"/>
              </a:avLst>
            </a:prstGeom>
            <a:solidFill>
              <a:srgbClr val="00B0F0"/>
            </a:solidFill>
            <a:ln>
              <a:noFill/>
            </a:ln>
          </p:spPr>
          <p:txBody>
            <a:bodyPr spcFirstLastPara="1" wrap="square" lIns="121900" tIns="60933" rIns="121900" bIns="60933" anchor="b" anchorCtr="0">
              <a:noAutofit/>
            </a:bodyPr>
            <a:lstStyle/>
            <a:p>
              <a:r>
                <a:rPr lang="en-US" sz="2000" b="1" dirty="0">
                  <a:latin typeface="Barlow"/>
                  <a:ea typeface="Barlow"/>
                  <a:cs typeface="Barlow"/>
                  <a:sym typeface="Barlow"/>
                </a:rPr>
                <a:t>Plan</a:t>
              </a:r>
              <a:endParaRPr sz="2400" dirty="0"/>
            </a:p>
          </p:txBody>
        </p:sp>
      </p:grpSp>
      <p:sp>
        <p:nvSpPr>
          <p:cNvPr id="5" name="Google Shape;525;p16">
            <a:extLst>
              <a:ext uri="{FF2B5EF4-FFF2-40B4-BE49-F238E27FC236}">
                <a16:creationId xmlns:a16="http://schemas.microsoft.com/office/drawing/2014/main" id="{2741C495-340C-EF49-80D7-295DFA77A4D7}"/>
              </a:ext>
            </a:extLst>
          </p:cNvPr>
          <p:cNvSpPr txBox="1"/>
          <p:nvPr/>
        </p:nvSpPr>
        <p:spPr>
          <a:xfrm>
            <a:off x="493129" y="1655700"/>
            <a:ext cx="5455954" cy="3422213"/>
          </a:xfrm>
          <a:prstGeom prst="rect">
            <a:avLst/>
          </a:prstGeom>
          <a:noFill/>
          <a:ln>
            <a:noFill/>
          </a:ln>
        </p:spPr>
        <p:txBody>
          <a:bodyPr spcFirstLastPara="1" wrap="square" lIns="121900" tIns="60933" rIns="121900" bIns="60933" anchor="t" anchorCtr="0">
            <a:noAutofit/>
          </a:bodyPr>
          <a:lstStyle/>
          <a:p>
            <a:pPr>
              <a:lnSpc>
                <a:spcPct val="93333"/>
              </a:lnSpc>
            </a:pPr>
            <a:r>
              <a:rPr lang="en-US" sz="1600" dirty="0"/>
              <a:t>LACI will create an investment blueprint for heavy-duty charging depots adjacent to the busy I-710 freight corridor that can support battery electric trucks serving the San Pedro Bay Ports. Following a selection framework that will incorporate grid infrastructure and drayage duty cycles, LACI will identify priority locations for public and private heavy-duty charging infrastructure. </a:t>
            </a:r>
          </a:p>
          <a:p>
            <a:pPr>
              <a:lnSpc>
                <a:spcPct val="93333"/>
              </a:lnSpc>
            </a:pPr>
            <a:endParaRPr lang="en-US" sz="1600" dirty="0"/>
          </a:p>
          <a:p>
            <a:pPr>
              <a:lnSpc>
                <a:spcPct val="93333"/>
              </a:lnSpc>
            </a:pPr>
            <a:r>
              <a:rPr lang="en-US" sz="1600" dirty="0"/>
              <a:t>The final blueprint will provide a high-level budget for infrastructure deployments that will enable 100% battery-electric drayage at the San Pedro Ports, extrapolating from specific site evaluations that will include initial capital costs.</a:t>
            </a:r>
          </a:p>
          <a:p>
            <a:pPr>
              <a:lnSpc>
                <a:spcPct val="93333"/>
              </a:lnSpc>
            </a:pPr>
            <a:r>
              <a:rPr lang="en-US" dirty="0">
                <a:solidFill>
                  <a:srgbClr val="000000"/>
                </a:solidFill>
                <a:latin typeface="Barlow"/>
                <a:ea typeface="Barlow"/>
                <a:cs typeface="Barlow"/>
                <a:sym typeface="Barlow"/>
              </a:rPr>
              <a:t>. </a:t>
            </a:r>
            <a:endParaRPr sz="2000" dirty="0">
              <a:solidFill>
                <a:srgbClr val="000000"/>
              </a:solidFill>
              <a:latin typeface="Barlow"/>
              <a:ea typeface="Barlow"/>
              <a:cs typeface="Barlow"/>
              <a:sym typeface="Barlow"/>
            </a:endParaRPr>
          </a:p>
        </p:txBody>
      </p:sp>
      <p:sp>
        <p:nvSpPr>
          <p:cNvPr id="6" name="Google Shape;235;p22">
            <a:extLst>
              <a:ext uri="{FF2B5EF4-FFF2-40B4-BE49-F238E27FC236}">
                <a16:creationId xmlns:a16="http://schemas.microsoft.com/office/drawing/2014/main" id="{31AF6376-CD5D-484F-964B-DE7F2FC895A8}"/>
              </a:ext>
            </a:extLst>
          </p:cNvPr>
          <p:cNvSpPr/>
          <p:nvPr/>
        </p:nvSpPr>
        <p:spPr>
          <a:xfrm>
            <a:off x="0" y="0"/>
            <a:ext cx="412400" cy="6858000"/>
          </a:xfrm>
          <a:prstGeom prst="rect">
            <a:avLst/>
          </a:prstGeom>
          <a:solidFill>
            <a:srgbClr val="00B0F0"/>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7" name="Google Shape;517;p16">
            <a:extLst>
              <a:ext uri="{FF2B5EF4-FFF2-40B4-BE49-F238E27FC236}">
                <a16:creationId xmlns:a16="http://schemas.microsoft.com/office/drawing/2014/main" id="{9911A21C-F681-AE4D-943C-1D6A171EFFAD}"/>
              </a:ext>
            </a:extLst>
          </p:cNvPr>
          <p:cNvSpPr txBox="1"/>
          <p:nvPr/>
        </p:nvSpPr>
        <p:spPr>
          <a:xfrm>
            <a:off x="412400" y="0"/>
            <a:ext cx="11779600" cy="943922"/>
          </a:xfrm>
          <a:prstGeom prst="rect">
            <a:avLst/>
          </a:prstGeom>
          <a:solidFill>
            <a:srgbClr val="FFFFFF">
              <a:alpha val="32156"/>
            </a:srgbClr>
          </a:solidFill>
          <a:ln>
            <a:noFill/>
          </a:ln>
        </p:spPr>
        <p:txBody>
          <a:bodyPr spcFirstLastPara="1" wrap="square" lIns="121900" tIns="60933" rIns="121900" bIns="60933" anchor="t" anchorCtr="0">
            <a:spAutoFit/>
          </a:bodyPr>
          <a:lstStyle/>
          <a:p>
            <a:pPr>
              <a:buClr>
                <a:srgbClr val="000000"/>
              </a:buClr>
              <a:buSzPts val="1800"/>
            </a:pPr>
            <a:r>
              <a:rPr lang="en-US" sz="2667" b="1" i="1" dirty="0">
                <a:solidFill>
                  <a:srgbClr val="000000"/>
                </a:solidFill>
                <a:latin typeface="Roboto" charset="0"/>
                <a:ea typeface="Roboto" charset="0"/>
                <a:cs typeface="Roboto" charset="0"/>
                <a:sym typeface="Barlow"/>
              </a:rPr>
              <a:t>An Investment Blueprint for HD Charging to Support Battery-Electric Drayage along the I-710 Corridor</a:t>
            </a:r>
            <a:endParaRPr sz="2667" b="1" i="1" dirty="0">
              <a:solidFill>
                <a:srgbClr val="000000"/>
              </a:solidFill>
              <a:latin typeface="Roboto" charset="0"/>
              <a:ea typeface="Roboto" charset="0"/>
              <a:cs typeface="Roboto" charset="0"/>
              <a:sym typeface="Barlow"/>
            </a:endParaRPr>
          </a:p>
        </p:txBody>
      </p:sp>
      <p:cxnSp>
        <p:nvCxnSpPr>
          <p:cNvPr id="10" name="Straight Connector 9">
            <a:extLst>
              <a:ext uri="{FF2B5EF4-FFF2-40B4-BE49-F238E27FC236}">
                <a16:creationId xmlns:a16="http://schemas.microsoft.com/office/drawing/2014/main" id="{D9581324-C2DD-9F44-ACB0-20D56C14039E}"/>
              </a:ext>
            </a:extLst>
          </p:cNvPr>
          <p:cNvCxnSpPr/>
          <p:nvPr/>
        </p:nvCxnSpPr>
        <p:spPr>
          <a:xfrm>
            <a:off x="311769" y="926552"/>
            <a:ext cx="7695093"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1026" name="Picture 2" descr="California Energy Commission (CEC) - Earth and Environmental Sciences Area">
            <a:extLst>
              <a:ext uri="{FF2B5EF4-FFF2-40B4-BE49-F238E27FC236}">
                <a16:creationId xmlns:a16="http://schemas.microsoft.com/office/drawing/2014/main" id="{4AF25457-12EF-C14F-AB04-DD4B08CEB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5938" y="5448372"/>
            <a:ext cx="1606062" cy="1409628"/>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527;p16">
            <a:extLst>
              <a:ext uri="{FF2B5EF4-FFF2-40B4-BE49-F238E27FC236}">
                <a16:creationId xmlns:a16="http://schemas.microsoft.com/office/drawing/2014/main" id="{471B9230-FED2-4C4D-880C-2893C03135AA}"/>
              </a:ext>
            </a:extLst>
          </p:cNvPr>
          <p:cNvSpPr txBox="1"/>
          <p:nvPr/>
        </p:nvSpPr>
        <p:spPr>
          <a:xfrm>
            <a:off x="7602257" y="1934369"/>
            <a:ext cx="3023932" cy="1731812"/>
          </a:xfrm>
          <a:prstGeom prst="rect">
            <a:avLst/>
          </a:prstGeom>
          <a:noFill/>
          <a:ln>
            <a:noFill/>
          </a:ln>
        </p:spPr>
        <p:txBody>
          <a:bodyPr spcFirstLastPara="1" wrap="square" lIns="121900" tIns="60933" rIns="121900" bIns="60933" anchor="t" anchorCtr="0">
            <a:noAutofit/>
          </a:bodyPr>
          <a:lstStyle/>
          <a:p>
            <a:pPr marL="179384" indent="-90486">
              <a:buClr>
                <a:schemeClr val="dk1"/>
              </a:buClr>
              <a:buSzPts val="1050"/>
            </a:pPr>
            <a:endParaRPr sz="1400">
              <a:solidFill>
                <a:srgbClr val="000000"/>
              </a:solidFill>
              <a:latin typeface="Barlow"/>
              <a:ea typeface="Barlow"/>
              <a:cs typeface="Barlow"/>
              <a:sym typeface="Barlow"/>
            </a:endParaRPr>
          </a:p>
        </p:txBody>
      </p:sp>
      <p:sp>
        <p:nvSpPr>
          <p:cNvPr id="14" name="Google Shape;528;p16">
            <a:extLst>
              <a:ext uri="{FF2B5EF4-FFF2-40B4-BE49-F238E27FC236}">
                <a16:creationId xmlns:a16="http://schemas.microsoft.com/office/drawing/2014/main" id="{1AFB214B-12C3-9348-8B7B-7E0BD78CC905}"/>
              </a:ext>
            </a:extLst>
          </p:cNvPr>
          <p:cNvSpPr/>
          <p:nvPr/>
        </p:nvSpPr>
        <p:spPr>
          <a:xfrm>
            <a:off x="6132802" y="1052235"/>
            <a:ext cx="2631157" cy="472901"/>
          </a:xfrm>
          <a:prstGeom prst="roundRect">
            <a:avLst>
              <a:gd name="adj" fmla="val 50000"/>
            </a:avLst>
          </a:prstGeom>
          <a:solidFill>
            <a:srgbClr val="00B0F0"/>
          </a:solidFill>
          <a:ln>
            <a:noFill/>
          </a:ln>
        </p:spPr>
        <p:txBody>
          <a:bodyPr spcFirstLastPara="1" wrap="square" lIns="121900" tIns="60933" rIns="121900" bIns="60933" anchor="b" anchorCtr="0">
            <a:noAutofit/>
          </a:bodyPr>
          <a:lstStyle/>
          <a:p>
            <a:pPr>
              <a:lnSpc>
                <a:spcPct val="60000"/>
              </a:lnSpc>
            </a:pPr>
            <a:r>
              <a:rPr lang="en-US" sz="2000" b="1" dirty="0">
                <a:solidFill>
                  <a:srgbClr val="000000"/>
                </a:solidFill>
                <a:latin typeface="Barlow"/>
                <a:ea typeface="Barlow"/>
                <a:cs typeface="Barlow"/>
                <a:sym typeface="Barlow"/>
              </a:rPr>
              <a:t>Timeline</a:t>
            </a:r>
            <a:endParaRPr sz="2400" dirty="0"/>
          </a:p>
        </p:txBody>
      </p:sp>
      <p:sp>
        <p:nvSpPr>
          <p:cNvPr id="15" name="Google Shape;529;p16">
            <a:extLst>
              <a:ext uri="{FF2B5EF4-FFF2-40B4-BE49-F238E27FC236}">
                <a16:creationId xmlns:a16="http://schemas.microsoft.com/office/drawing/2014/main" id="{D0E330DC-0CE1-8542-8DD4-360F869BD172}"/>
              </a:ext>
            </a:extLst>
          </p:cNvPr>
          <p:cNvSpPr/>
          <p:nvPr/>
        </p:nvSpPr>
        <p:spPr>
          <a:xfrm>
            <a:off x="6444658" y="5177556"/>
            <a:ext cx="3896786" cy="1540573"/>
          </a:xfrm>
          <a:prstGeom prst="roundRect">
            <a:avLst>
              <a:gd name="adj" fmla="val 4747"/>
            </a:avLst>
          </a:prstGeom>
          <a:solidFill>
            <a:schemeClr val="lt1"/>
          </a:solidFill>
          <a:ln w="9525" cap="flat" cmpd="sng">
            <a:solidFill>
              <a:srgbClr val="8DA9DB"/>
            </a:solidFill>
            <a:prstDash val="dash"/>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rgbClr val="FFFFFF"/>
              </a:solidFill>
              <a:latin typeface="Arial"/>
              <a:ea typeface="Arial"/>
              <a:cs typeface="Arial"/>
              <a:sym typeface="Arial"/>
            </a:endParaRPr>
          </a:p>
        </p:txBody>
      </p:sp>
      <p:sp>
        <p:nvSpPr>
          <p:cNvPr id="16" name="Google Shape;530;p16">
            <a:extLst>
              <a:ext uri="{FF2B5EF4-FFF2-40B4-BE49-F238E27FC236}">
                <a16:creationId xmlns:a16="http://schemas.microsoft.com/office/drawing/2014/main" id="{31A3C9A6-C766-5449-80D0-11877D4ED39E}"/>
              </a:ext>
            </a:extLst>
          </p:cNvPr>
          <p:cNvSpPr/>
          <p:nvPr/>
        </p:nvSpPr>
        <p:spPr>
          <a:xfrm>
            <a:off x="6374895" y="4885139"/>
            <a:ext cx="1814821" cy="472901"/>
          </a:xfrm>
          <a:prstGeom prst="roundRect">
            <a:avLst>
              <a:gd name="adj" fmla="val 50000"/>
            </a:avLst>
          </a:prstGeom>
          <a:solidFill>
            <a:srgbClr val="00B0F0"/>
          </a:solidFill>
          <a:ln>
            <a:noFill/>
          </a:ln>
        </p:spPr>
        <p:txBody>
          <a:bodyPr spcFirstLastPara="1" wrap="square" lIns="121900" tIns="60933" rIns="121900" bIns="60933" anchor="b" anchorCtr="0">
            <a:noAutofit/>
          </a:bodyPr>
          <a:lstStyle/>
          <a:p>
            <a:pPr>
              <a:lnSpc>
                <a:spcPct val="66666"/>
              </a:lnSpc>
            </a:pPr>
            <a:r>
              <a:rPr lang="en-US" b="1" dirty="0">
                <a:solidFill>
                  <a:srgbClr val="000000"/>
                </a:solidFill>
                <a:latin typeface="Barlow"/>
                <a:ea typeface="Barlow"/>
                <a:cs typeface="Barlow"/>
                <a:sym typeface="Barlow"/>
              </a:rPr>
              <a:t>10x Impact</a:t>
            </a:r>
            <a:endParaRPr sz="2400" dirty="0"/>
          </a:p>
        </p:txBody>
      </p:sp>
      <p:sp>
        <p:nvSpPr>
          <p:cNvPr id="17" name="Google Shape;531;p16">
            <a:extLst>
              <a:ext uri="{FF2B5EF4-FFF2-40B4-BE49-F238E27FC236}">
                <a16:creationId xmlns:a16="http://schemas.microsoft.com/office/drawing/2014/main" id="{19782601-E9A1-CD44-9A0C-9F1EAC6789B1}"/>
              </a:ext>
            </a:extLst>
          </p:cNvPr>
          <p:cNvSpPr txBox="1"/>
          <p:nvPr/>
        </p:nvSpPr>
        <p:spPr>
          <a:xfrm>
            <a:off x="6526803" y="5329107"/>
            <a:ext cx="3834821" cy="1444988"/>
          </a:xfrm>
          <a:prstGeom prst="rect">
            <a:avLst/>
          </a:prstGeom>
          <a:noFill/>
          <a:ln>
            <a:noFill/>
          </a:ln>
        </p:spPr>
        <p:txBody>
          <a:bodyPr spcFirstLastPara="1" wrap="square" lIns="121900" tIns="60933" rIns="121900" bIns="60933" anchor="t" anchorCtr="0">
            <a:noAutofit/>
          </a:bodyPr>
          <a:lstStyle/>
          <a:p>
            <a:pPr marL="342900" indent="-342900">
              <a:buFont typeface="Arial" panose="020B0604020202020204" pitchFamily="34" charset="0"/>
              <a:buChar char="•"/>
            </a:pPr>
            <a:r>
              <a:rPr lang="en-US" sz="1400" dirty="0">
                <a:solidFill>
                  <a:srgbClr val="000000"/>
                </a:solidFill>
                <a:latin typeface="Barlow"/>
                <a:ea typeface="Barlow"/>
                <a:cs typeface="Barlow"/>
                <a:sym typeface="Barlow"/>
              </a:rPr>
              <a:t>Successfully electrifying a critical goods movement </a:t>
            </a:r>
            <a:r>
              <a:rPr lang="en-US" sz="1400" dirty="0">
                <a:latin typeface="Barlow"/>
                <a:ea typeface="Barlow"/>
                <a:cs typeface="Barlow"/>
                <a:sym typeface="Barlow"/>
              </a:rPr>
              <a:t>region </a:t>
            </a:r>
            <a:r>
              <a:rPr lang="en-US" sz="1400" dirty="0">
                <a:solidFill>
                  <a:srgbClr val="000000"/>
                </a:solidFill>
                <a:latin typeface="Barlow"/>
                <a:ea typeface="Barlow"/>
                <a:cs typeface="Barlow"/>
                <a:sym typeface="Barlow"/>
              </a:rPr>
              <a:t>sets a precedent for other intermodal regions in CA and the U.S.</a:t>
            </a:r>
          </a:p>
          <a:p>
            <a:pPr marL="342900" indent="-342900">
              <a:buFont typeface="Arial" panose="020B0604020202020204" pitchFamily="34" charset="0"/>
              <a:buChar char="•"/>
            </a:pPr>
            <a:r>
              <a:rPr lang="en-US" sz="1400" dirty="0">
                <a:solidFill>
                  <a:srgbClr val="000000"/>
                </a:solidFill>
                <a:latin typeface="Barlow"/>
                <a:ea typeface="Barlow"/>
                <a:cs typeface="Barlow"/>
                <a:sym typeface="Barlow"/>
              </a:rPr>
              <a:t>Accurately assessing costs of depot provides shovel-ready projects to speed transition </a:t>
            </a:r>
            <a:endParaRPr sz="2400" dirty="0"/>
          </a:p>
        </p:txBody>
      </p:sp>
      <p:sp>
        <p:nvSpPr>
          <p:cNvPr id="18" name="Google Shape;532;p16">
            <a:extLst>
              <a:ext uri="{FF2B5EF4-FFF2-40B4-BE49-F238E27FC236}">
                <a16:creationId xmlns:a16="http://schemas.microsoft.com/office/drawing/2014/main" id="{29EEDA20-31A1-6540-B12B-87F32C0507B2}"/>
              </a:ext>
            </a:extLst>
          </p:cNvPr>
          <p:cNvSpPr txBox="1"/>
          <p:nvPr/>
        </p:nvSpPr>
        <p:spPr>
          <a:xfrm>
            <a:off x="6065645" y="1701491"/>
            <a:ext cx="869361" cy="331167"/>
          </a:xfrm>
          <a:prstGeom prst="rect">
            <a:avLst/>
          </a:prstGeom>
          <a:noFill/>
          <a:ln>
            <a:noFill/>
          </a:ln>
        </p:spPr>
        <p:txBody>
          <a:bodyPr spcFirstLastPara="1" wrap="square" lIns="121900" tIns="60933" rIns="121900" bIns="60933" anchor="t" anchorCtr="0">
            <a:noAutofit/>
          </a:bodyPr>
          <a:lstStyle/>
          <a:p>
            <a:pPr>
              <a:lnSpc>
                <a:spcPct val="111111"/>
              </a:lnSpc>
            </a:pPr>
            <a:r>
              <a:rPr lang="en-US" sz="1200" b="1" dirty="0">
                <a:solidFill>
                  <a:srgbClr val="000000"/>
                </a:solidFill>
                <a:latin typeface="Barlow"/>
                <a:ea typeface="Barlow"/>
                <a:cs typeface="Barlow"/>
                <a:sym typeface="Barlow"/>
              </a:rPr>
              <a:t> </a:t>
            </a:r>
            <a:r>
              <a:rPr lang="en-US" sz="1400" b="1" dirty="0">
                <a:solidFill>
                  <a:srgbClr val="000000"/>
                </a:solidFill>
                <a:latin typeface="Barlow"/>
                <a:ea typeface="Barlow"/>
                <a:cs typeface="Barlow"/>
                <a:sym typeface="Barlow"/>
              </a:rPr>
              <a:t>8/21</a:t>
            </a:r>
            <a:endParaRPr sz="1600" dirty="0"/>
          </a:p>
        </p:txBody>
      </p:sp>
      <p:sp>
        <p:nvSpPr>
          <p:cNvPr id="19" name="Google Shape;533;p16">
            <a:extLst>
              <a:ext uri="{FF2B5EF4-FFF2-40B4-BE49-F238E27FC236}">
                <a16:creationId xmlns:a16="http://schemas.microsoft.com/office/drawing/2014/main" id="{247684D1-49F2-3C41-AA84-50714F78B9D5}"/>
              </a:ext>
            </a:extLst>
          </p:cNvPr>
          <p:cNvSpPr/>
          <p:nvPr/>
        </p:nvSpPr>
        <p:spPr>
          <a:xfrm>
            <a:off x="6160833" y="3259594"/>
            <a:ext cx="4999536" cy="1569579"/>
          </a:xfrm>
          <a:prstGeom prst="roundRect">
            <a:avLst>
              <a:gd name="adj" fmla="val 4747"/>
            </a:avLst>
          </a:prstGeom>
          <a:solidFill>
            <a:schemeClr val="lt1"/>
          </a:solidFill>
          <a:ln w="9525" cap="flat" cmpd="sng">
            <a:solidFill>
              <a:srgbClr val="8DA9DB"/>
            </a:solidFill>
            <a:prstDash val="dash"/>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rgbClr val="FFFFFF"/>
              </a:solidFill>
              <a:latin typeface="Arial"/>
              <a:ea typeface="Arial"/>
              <a:cs typeface="Arial"/>
              <a:sym typeface="Arial"/>
            </a:endParaRPr>
          </a:p>
        </p:txBody>
      </p:sp>
      <p:sp>
        <p:nvSpPr>
          <p:cNvPr id="20" name="Google Shape;534;p16">
            <a:extLst>
              <a:ext uri="{FF2B5EF4-FFF2-40B4-BE49-F238E27FC236}">
                <a16:creationId xmlns:a16="http://schemas.microsoft.com/office/drawing/2014/main" id="{4291275D-DFA8-FE42-961E-F6D682E1DD52}"/>
              </a:ext>
            </a:extLst>
          </p:cNvPr>
          <p:cNvSpPr/>
          <p:nvPr/>
        </p:nvSpPr>
        <p:spPr>
          <a:xfrm>
            <a:off x="6123961" y="2731873"/>
            <a:ext cx="2868880" cy="472901"/>
          </a:xfrm>
          <a:prstGeom prst="roundRect">
            <a:avLst>
              <a:gd name="adj" fmla="val 50000"/>
            </a:avLst>
          </a:prstGeom>
          <a:solidFill>
            <a:srgbClr val="00B0F0"/>
          </a:solidFill>
          <a:ln>
            <a:noFill/>
          </a:ln>
        </p:spPr>
        <p:txBody>
          <a:bodyPr spcFirstLastPara="1" wrap="square" lIns="121900" tIns="60933" rIns="121900" bIns="60933" anchor="b" anchorCtr="0">
            <a:noAutofit/>
          </a:bodyPr>
          <a:lstStyle/>
          <a:p>
            <a:pPr>
              <a:lnSpc>
                <a:spcPct val="66666"/>
              </a:lnSpc>
            </a:pPr>
            <a:r>
              <a:rPr lang="en-US" b="1" dirty="0">
                <a:solidFill>
                  <a:srgbClr val="000000"/>
                </a:solidFill>
                <a:latin typeface="Barlow"/>
                <a:ea typeface="Barlow"/>
                <a:cs typeface="Barlow"/>
                <a:sym typeface="Barlow"/>
              </a:rPr>
              <a:t>Products</a:t>
            </a:r>
            <a:endParaRPr sz="2400" dirty="0"/>
          </a:p>
        </p:txBody>
      </p:sp>
      <p:sp>
        <p:nvSpPr>
          <p:cNvPr id="21" name="Google Shape;535;p16">
            <a:extLst>
              <a:ext uri="{FF2B5EF4-FFF2-40B4-BE49-F238E27FC236}">
                <a16:creationId xmlns:a16="http://schemas.microsoft.com/office/drawing/2014/main" id="{10567DDE-2500-134F-B47E-6E74421BA7FE}"/>
              </a:ext>
            </a:extLst>
          </p:cNvPr>
          <p:cNvSpPr txBox="1"/>
          <p:nvPr/>
        </p:nvSpPr>
        <p:spPr>
          <a:xfrm>
            <a:off x="6194415" y="3259594"/>
            <a:ext cx="4640006" cy="1821848"/>
          </a:xfrm>
          <a:prstGeom prst="rect">
            <a:avLst/>
          </a:prstGeom>
          <a:noFill/>
          <a:ln>
            <a:noFill/>
          </a:ln>
        </p:spPr>
        <p:txBody>
          <a:bodyPr spcFirstLastPara="1" wrap="square" lIns="121900" tIns="60933" rIns="121900" bIns="60933" anchor="t" anchorCtr="0">
            <a:noAutofit/>
          </a:bodyPr>
          <a:lstStyle/>
          <a:p>
            <a:pPr marL="342900" indent="-342900">
              <a:buAutoNum type="arabicPeriod"/>
            </a:pPr>
            <a:r>
              <a:rPr lang="en-US" dirty="0"/>
              <a:t>Grid Transmission and Distribution Analysis</a:t>
            </a:r>
          </a:p>
          <a:p>
            <a:pPr marL="342900" indent="-342900">
              <a:buAutoNum type="arabicPeriod"/>
            </a:pPr>
            <a:r>
              <a:rPr lang="en-US" dirty="0"/>
              <a:t>Drayage Density Traffic Map</a:t>
            </a:r>
          </a:p>
          <a:p>
            <a:pPr marL="342900" indent="-342900">
              <a:buAutoNum type="arabicPeriod"/>
            </a:pPr>
            <a:r>
              <a:rPr lang="en-US" dirty="0"/>
              <a:t>Charging Depot Business Model</a:t>
            </a:r>
          </a:p>
          <a:p>
            <a:pPr marL="342900" indent="-342900">
              <a:buAutoNum type="arabicPeriod"/>
            </a:pPr>
            <a:r>
              <a:rPr lang="en-US" dirty="0"/>
              <a:t>Corridor Charging Investment Blueprint</a:t>
            </a:r>
            <a:endParaRPr dirty="0"/>
          </a:p>
        </p:txBody>
      </p:sp>
      <p:sp>
        <p:nvSpPr>
          <p:cNvPr id="22" name="Google Shape;534;p16">
            <a:extLst>
              <a:ext uri="{FF2B5EF4-FFF2-40B4-BE49-F238E27FC236}">
                <a16:creationId xmlns:a16="http://schemas.microsoft.com/office/drawing/2014/main" id="{9B4B0EDB-D234-3F45-B6BB-53B0D729ECF1}"/>
              </a:ext>
            </a:extLst>
          </p:cNvPr>
          <p:cNvSpPr/>
          <p:nvPr/>
        </p:nvSpPr>
        <p:spPr>
          <a:xfrm>
            <a:off x="435378" y="4706729"/>
            <a:ext cx="1886814" cy="472901"/>
          </a:xfrm>
          <a:prstGeom prst="roundRect">
            <a:avLst>
              <a:gd name="adj" fmla="val 50000"/>
            </a:avLst>
          </a:prstGeom>
          <a:solidFill>
            <a:srgbClr val="00B0F0"/>
          </a:solidFill>
          <a:ln>
            <a:noFill/>
          </a:ln>
        </p:spPr>
        <p:txBody>
          <a:bodyPr spcFirstLastPara="1" wrap="square" lIns="121900" tIns="60933" rIns="121900" bIns="60933" anchor="b" anchorCtr="0">
            <a:noAutofit/>
          </a:bodyPr>
          <a:lstStyle/>
          <a:p>
            <a:pPr>
              <a:lnSpc>
                <a:spcPct val="66666"/>
              </a:lnSpc>
            </a:pPr>
            <a:r>
              <a:rPr lang="en-US" b="1" dirty="0">
                <a:solidFill>
                  <a:srgbClr val="000000"/>
                </a:solidFill>
                <a:latin typeface="Barlow"/>
                <a:ea typeface="Barlow"/>
                <a:cs typeface="Barlow"/>
                <a:sym typeface="Barlow"/>
              </a:rPr>
              <a:t>Partners</a:t>
            </a:r>
            <a:endParaRPr sz="2400" dirty="0"/>
          </a:p>
        </p:txBody>
      </p:sp>
      <p:pic>
        <p:nvPicPr>
          <p:cNvPr id="1028" name="Picture 4" descr="AMPLY Power Secures $13.2 Million to Unlock Electric Charging  Infrastructure for Commercial Fleets - Modern Work Truck Solutions">
            <a:extLst>
              <a:ext uri="{FF2B5EF4-FFF2-40B4-BE49-F238E27FC236}">
                <a16:creationId xmlns:a16="http://schemas.microsoft.com/office/drawing/2014/main" id="{11D38C45-93B3-1248-98AB-112BF4C19A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96" y="5336446"/>
            <a:ext cx="1606062" cy="2417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Port Of Los Angeles vector logo - download page">
            <a:extLst>
              <a:ext uri="{FF2B5EF4-FFF2-40B4-BE49-F238E27FC236}">
                <a16:creationId xmlns:a16="http://schemas.microsoft.com/office/drawing/2014/main" id="{351482E8-1B3E-E14B-BA81-52DC9D22E4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8518" y="4825214"/>
            <a:ext cx="742588" cy="8150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aboratives &amp; Coalitions – East Yard Communities for Environmental  Justice">
            <a:extLst>
              <a:ext uri="{FF2B5EF4-FFF2-40B4-BE49-F238E27FC236}">
                <a16:creationId xmlns:a16="http://schemas.microsoft.com/office/drawing/2014/main" id="{76BDDDBA-E796-8C47-8DA2-2F6C2ACC55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6613" y="4785355"/>
            <a:ext cx="1087505" cy="10875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arbor Trucking Association: welcome all members! | Truck Sales Long Beach  &amp; Los Angeles">
            <a:extLst>
              <a:ext uri="{FF2B5EF4-FFF2-40B4-BE49-F238E27FC236}">
                <a16:creationId xmlns:a16="http://schemas.microsoft.com/office/drawing/2014/main" id="{62DFDCB1-DDAC-3645-B617-176ADBF605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9412" y="5658388"/>
            <a:ext cx="1205930" cy="120593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FA1E6C5F-C2B2-BB40-ADA3-910D9E1158B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76491"/>
          <a:stretch/>
        </p:blipFill>
        <p:spPr bwMode="auto">
          <a:xfrm>
            <a:off x="521800" y="5876875"/>
            <a:ext cx="619699" cy="6428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ort of Long Beach on Export Connect - Find Trade Experts and Resources">
            <a:extLst>
              <a:ext uri="{FF2B5EF4-FFF2-40B4-BE49-F238E27FC236}">
                <a16:creationId xmlns:a16="http://schemas.microsoft.com/office/drawing/2014/main" id="{715F9788-39DF-B84C-AEC7-9FF8981FBF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1885" y="5931448"/>
            <a:ext cx="1959125" cy="7836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8E508CC6-353A-1540-9787-BB593F2BA233}"/>
              </a:ext>
            </a:extLst>
          </p:cNvPr>
          <p:cNvPicPr>
            <a:picLocks noChangeAspect="1"/>
          </p:cNvPicPr>
          <p:nvPr/>
        </p:nvPicPr>
        <p:blipFill>
          <a:blip r:embed="rId10"/>
          <a:stretch>
            <a:fillRect/>
          </a:stretch>
        </p:blipFill>
        <p:spPr>
          <a:xfrm>
            <a:off x="4408151" y="5888442"/>
            <a:ext cx="1894930" cy="753406"/>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371AE599-CC34-C140-8576-4C8EF823FA9F}"/>
              </a:ext>
            </a:extLst>
          </p:cNvPr>
          <p:cNvPicPr>
            <a:picLocks noChangeAspect="1"/>
          </p:cNvPicPr>
          <p:nvPr/>
        </p:nvPicPr>
        <p:blipFill>
          <a:blip r:embed="rId11"/>
          <a:stretch>
            <a:fillRect/>
          </a:stretch>
        </p:blipFill>
        <p:spPr>
          <a:xfrm>
            <a:off x="4471425" y="5018659"/>
            <a:ext cx="1814821" cy="540692"/>
          </a:xfrm>
          <a:prstGeom prst="rect">
            <a:avLst/>
          </a:prstGeom>
        </p:spPr>
      </p:pic>
      <p:sp>
        <p:nvSpPr>
          <p:cNvPr id="27" name="Right Arrow 26">
            <a:extLst>
              <a:ext uri="{FF2B5EF4-FFF2-40B4-BE49-F238E27FC236}">
                <a16:creationId xmlns:a16="http://schemas.microsoft.com/office/drawing/2014/main" id="{3A09623E-CA87-D94C-808C-C85E94ED4A95}"/>
              </a:ext>
            </a:extLst>
          </p:cNvPr>
          <p:cNvSpPr/>
          <p:nvPr/>
        </p:nvSpPr>
        <p:spPr>
          <a:xfrm>
            <a:off x="6157354" y="1917495"/>
            <a:ext cx="5884800" cy="3138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Google Shape;532;p16">
            <a:extLst>
              <a:ext uri="{FF2B5EF4-FFF2-40B4-BE49-F238E27FC236}">
                <a16:creationId xmlns:a16="http://schemas.microsoft.com/office/drawing/2014/main" id="{37BC1C02-D32A-2643-A3A2-7C37F94DDE48}"/>
              </a:ext>
            </a:extLst>
          </p:cNvPr>
          <p:cNvSpPr txBox="1"/>
          <p:nvPr/>
        </p:nvSpPr>
        <p:spPr>
          <a:xfrm>
            <a:off x="6061569" y="2101991"/>
            <a:ext cx="1139928" cy="444856"/>
          </a:xfrm>
          <a:prstGeom prst="rect">
            <a:avLst/>
          </a:prstGeom>
          <a:noFill/>
          <a:ln>
            <a:noFill/>
          </a:ln>
        </p:spPr>
        <p:txBody>
          <a:bodyPr spcFirstLastPara="1" wrap="square" lIns="121900" tIns="60933" rIns="121900" bIns="60933" anchor="t" anchorCtr="0">
            <a:noAutofit/>
          </a:bodyPr>
          <a:lstStyle/>
          <a:p>
            <a:pPr>
              <a:lnSpc>
                <a:spcPct val="111111"/>
              </a:lnSpc>
            </a:pPr>
            <a:r>
              <a:rPr lang="en-US" sz="1400" dirty="0">
                <a:solidFill>
                  <a:srgbClr val="000000"/>
                </a:solidFill>
                <a:latin typeface="Barlow"/>
                <a:ea typeface="Barlow"/>
                <a:cs typeface="Barlow"/>
                <a:sym typeface="Barlow"/>
              </a:rPr>
              <a:t>CEC Approval</a:t>
            </a:r>
            <a:endParaRPr sz="1400" dirty="0"/>
          </a:p>
        </p:txBody>
      </p:sp>
      <p:sp>
        <p:nvSpPr>
          <p:cNvPr id="37" name="Google Shape;532;p16">
            <a:extLst>
              <a:ext uri="{FF2B5EF4-FFF2-40B4-BE49-F238E27FC236}">
                <a16:creationId xmlns:a16="http://schemas.microsoft.com/office/drawing/2014/main" id="{678B803C-80E1-0540-ADEC-88FA013878AD}"/>
              </a:ext>
            </a:extLst>
          </p:cNvPr>
          <p:cNvSpPr txBox="1"/>
          <p:nvPr/>
        </p:nvSpPr>
        <p:spPr>
          <a:xfrm>
            <a:off x="7222777" y="1662487"/>
            <a:ext cx="993723" cy="384218"/>
          </a:xfrm>
          <a:prstGeom prst="rect">
            <a:avLst/>
          </a:prstGeom>
          <a:noFill/>
          <a:ln>
            <a:noFill/>
          </a:ln>
        </p:spPr>
        <p:txBody>
          <a:bodyPr spcFirstLastPara="1" wrap="square" lIns="121900" tIns="60933" rIns="121900" bIns="60933" anchor="t" anchorCtr="0">
            <a:noAutofit/>
          </a:bodyPr>
          <a:lstStyle/>
          <a:p>
            <a:pPr>
              <a:lnSpc>
                <a:spcPct val="111111"/>
              </a:lnSpc>
            </a:pPr>
            <a:r>
              <a:rPr lang="en-US" b="1" dirty="0">
                <a:solidFill>
                  <a:srgbClr val="000000"/>
                </a:solidFill>
                <a:latin typeface="Barlow"/>
                <a:ea typeface="Barlow"/>
                <a:cs typeface="Barlow"/>
                <a:sym typeface="Barlow"/>
              </a:rPr>
              <a:t> </a:t>
            </a:r>
            <a:r>
              <a:rPr lang="en-US" sz="1400" b="1" dirty="0">
                <a:solidFill>
                  <a:srgbClr val="000000"/>
                </a:solidFill>
                <a:latin typeface="Barlow"/>
                <a:ea typeface="Barlow"/>
                <a:cs typeface="Barlow"/>
                <a:sym typeface="Barlow"/>
              </a:rPr>
              <a:t>10/21</a:t>
            </a:r>
            <a:endParaRPr sz="2400" dirty="0"/>
          </a:p>
        </p:txBody>
      </p:sp>
      <p:sp>
        <p:nvSpPr>
          <p:cNvPr id="38" name="Google Shape;532;p16">
            <a:extLst>
              <a:ext uri="{FF2B5EF4-FFF2-40B4-BE49-F238E27FC236}">
                <a16:creationId xmlns:a16="http://schemas.microsoft.com/office/drawing/2014/main" id="{D0D5D8BE-2CCE-4F46-B9E6-2104EE8DDBA1}"/>
              </a:ext>
            </a:extLst>
          </p:cNvPr>
          <p:cNvSpPr txBox="1"/>
          <p:nvPr/>
        </p:nvSpPr>
        <p:spPr>
          <a:xfrm>
            <a:off x="8385755" y="1692944"/>
            <a:ext cx="993723" cy="444856"/>
          </a:xfrm>
          <a:prstGeom prst="rect">
            <a:avLst/>
          </a:prstGeom>
          <a:noFill/>
          <a:ln>
            <a:noFill/>
          </a:ln>
        </p:spPr>
        <p:txBody>
          <a:bodyPr spcFirstLastPara="1" wrap="square" lIns="121900" tIns="60933" rIns="121900" bIns="60933" anchor="t" anchorCtr="0">
            <a:noAutofit/>
          </a:bodyPr>
          <a:lstStyle/>
          <a:p>
            <a:pPr>
              <a:lnSpc>
                <a:spcPct val="111111"/>
              </a:lnSpc>
            </a:pPr>
            <a:r>
              <a:rPr lang="en-US" sz="1400" b="1" dirty="0">
                <a:solidFill>
                  <a:srgbClr val="000000"/>
                </a:solidFill>
                <a:latin typeface="Barlow"/>
                <a:ea typeface="Barlow"/>
                <a:cs typeface="Barlow"/>
                <a:sym typeface="Barlow"/>
              </a:rPr>
              <a:t> 4/22</a:t>
            </a:r>
            <a:endParaRPr dirty="0"/>
          </a:p>
        </p:txBody>
      </p:sp>
      <p:sp>
        <p:nvSpPr>
          <p:cNvPr id="39" name="Google Shape;532;p16">
            <a:extLst>
              <a:ext uri="{FF2B5EF4-FFF2-40B4-BE49-F238E27FC236}">
                <a16:creationId xmlns:a16="http://schemas.microsoft.com/office/drawing/2014/main" id="{FCBE25AA-AAD8-D14C-87C5-6F2F0B14EFED}"/>
              </a:ext>
            </a:extLst>
          </p:cNvPr>
          <p:cNvSpPr txBox="1"/>
          <p:nvPr/>
        </p:nvSpPr>
        <p:spPr>
          <a:xfrm>
            <a:off x="9610088" y="1711941"/>
            <a:ext cx="993723" cy="444856"/>
          </a:xfrm>
          <a:prstGeom prst="rect">
            <a:avLst/>
          </a:prstGeom>
          <a:noFill/>
          <a:ln>
            <a:noFill/>
          </a:ln>
        </p:spPr>
        <p:txBody>
          <a:bodyPr spcFirstLastPara="1" wrap="square" lIns="121900" tIns="60933" rIns="121900" bIns="60933" anchor="t" anchorCtr="0">
            <a:noAutofit/>
          </a:bodyPr>
          <a:lstStyle/>
          <a:p>
            <a:pPr>
              <a:lnSpc>
                <a:spcPct val="111111"/>
              </a:lnSpc>
            </a:pPr>
            <a:r>
              <a:rPr lang="en-US" sz="1400" b="1">
                <a:solidFill>
                  <a:srgbClr val="000000"/>
                </a:solidFill>
                <a:latin typeface="Barlow"/>
                <a:ea typeface="Barlow"/>
                <a:cs typeface="Barlow"/>
                <a:sym typeface="Barlow"/>
              </a:rPr>
              <a:t> 7/22</a:t>
            </a:r>
            <a:endParaRPr lang="en-US" sz="1400" b="1" dirty="0">
              <a:solidFill>
                <a:srgbClr val="000000"/>
              </a:solidFill>
              <a:latin typeface="Barlow"/>
              <a:ea typeface="Barlow"/>
              <a:cs typeface="Barlow"/>
              <a:sym typeface="Barlow"/>
            </a:endParaRPr>
          </a:p>
        </p:txBody>
      </p:sp>
      <p:sp>
        <p:nvSpPr>
          <p:cNvPr id="40" name="Google Shape;532;p16">
            <a:extLst>
              <a:ext uri="{FF2B5EF4-FFF2-40B4-BE49-F238E27FC236}">
                <a16:creationId xmlns:a16="http://schemas.microsoft.com/office/drawing/2014/main" id="{C2AB439A-2ECB-7C4B-A882-1588E9DDC30C}"/>
              </a:ext>
            </a:extLst>
          </p:cNvPr>
          <p:cNvSpPr txBox="1"/>
          <p:nvPr/>
        </p:nvSpPr>
        <p:spPr>
          <a:xfrm>
            <a:off x="10834421" y="1647360"/>
            <a:ext cx="993723" cy="444856"/>
          </a:xfrm>
          <a:prstGeom prst="rect">
            <a:avLst/>
          </a:prstGeom>
          <a:noFill/>
          <a:ln>
            <a:noFill/>
          </a:ln>
        </p:spPr>
        <p:txBody>
          <a:bodyPr spcFirstLastPara="1" wrap="square" lIns="121900" tIns="60933" rIns="121900" bIns="60933" anchor="t" anchorCtr="0">
            <a:noAutofit/>
          </a:bodyPr>
          <a:lstStyle/>
          <a:p>
            <a:pPr>
              <a:lnSpc>
                <a:spcPct val="111111"/>
              </a:lnSpc>
            </a:pPr>
            <a:r>
              <a:rPr lang="en-US" b="1">
                <a:solidFill>
                  <a:srgbClr val="000000"/>
                </a:solidFill>
                <a:latin typeface="Barlow"/>
                <a:ea typeface="Barlow"/>
                <a:cs typeface="Barlow"/>
                <a:sym typeface="Barlow"/>
              </a:rPr>
              <a:t> </a:t>
            </a:r>
            <a:r>
              <a:rPr lang="en-US" sz="1400" b="1">
                <a:solidFill>
                  <a:srgbClr val="000000"/>
                </a:solidFill>
                <a:latin typeface="Barlow"/>
                <a:ea typeface="Barlow"/>
                <a:cs typeface="Barlow"/>
                <a:sym typeface="Barlow"/>
              </a:rPr>
              <a:t>1</a:t>
            </a:r>
            <a:r>
              <a:rPr lang="en-US" sz="1400" b="1" dirty="0">
                <a:solidFill>
                  <a:srgbClr val="000000"/>
                </a:solidFill>
                <a:latin typeface="Barlow"/>
                <a:ea typeface="Barlow"/>
                <a:cs typeface="Barlow"/>
                <a:sym typeface="Barlow"/>
              </a:rPr>
              <a:t>0</a:t>
            </a:r>
            <a:r>
              <a:rPr lang="en-US" sz="1400" b="1">
                <a:solidFill>
                  <a:srgbClr val="000000"/>
                </a:solidFill>
                <a:latin typeface="Barlow"/>
                <a:ea typeface="Barlow"/>
                <a:cs typeface="Barlow"/>
                <a:sym typeface="Barlow"/>
              </a:rPr>
              <a:t>/22</a:t>
            </a:r>
            <a:endParaRPr sz="2400" dirty="0"/>
          </a:p>
        </p:txBody>
      </p:sp>
      <p:sp>
        <p:nvSpPr>
          <p:cNvPr id="42" name="Google Shape;532;p16">
            <a:extLst>
              <a:ext uri="{FF2B5EF4-FFF2-40B4-BE49-F238E27FC236}">
                <a16:creationId xmlns:a16="http://schemas.microsoft.com/office/drawing/2014/main" id="{217D08B6-69D6-1B49-990D-B8467D776EA0}"/>
              </a:ext>
            </a:extLst>
          </p:cNvPr>
          <p:cNvSpPr txBox="1"/>
          <p:nvPr/>
        </p:nvSpPr>
        <p:spPr>
          <a:xfrm>
            <a:off x="7225702" y="2127940"/>
            <a:ext cx="993723" cy="444856"/>
          </a:xfrm>
          <a:prstGeom prst="rect">
            <a:avLst/>
          </a:prstGeom>
          <a:noFill/>
          <a:ln>
            <a:noFill/>
          </a:ln>
        </p:spPr>
        <p:txBody>
          <a:bodyPr spcFirstLastPara="1" wrap="square" lIns="121900" tIns="60933" rIns="121900" bIns="60933" anchor="t" anchorCtr="0">
            <a:noAutofit/>
          </a:bodyPr>
          <a:lstStyle/>
          <a:p>
            <a:pPr>
              <a:lnSpc>
                <a:spcPct val="111111"/>
              </a:lnSpc>
            </a:pPr>
            <a:r>
              <a:rPr lang="en-US" sz="1400" dirty="0">
                <a:solidFill>
                  <a:srgbClr val="000000"/>
                </a:solidFill>
                <a:latin typeface="Barlow"/>
                <a:ea typeface="Barlow"/>
                <a:cs typeface="Barlow"/>
                <a:sym typeface="Barlow"/>
              </a:rPr>
              <a:t>Kickoff Meeting</a:t>
            </a:r>
            <a:endParaRPr sz="2400" dirty="0"/>
          </a:p>
        </p:txBody>
      </p:sp>
      <p:sp>
        <p:nvSpPr>
          <p:cNvPr id="43" name="Google Shape;532;p16">
            <a:extLst>
              <a:ext uri="{FF2B5EF4-FFF2-40B4-BE49-F238E27FC236}">
                <a16:creationId xmlns:a16="http://schemas.microsoft.com/office/drawing/2014/main" id="{7E405E81-4094-D940-8C55-9098FFA3DF3D}"/>
              </a:ext>
            </a:extLst>
          </p:cNvPr>
          <p:cNvSpPr txBox="1"/>
          <p:nvPr/>
        </p:nvSpPr>
        <p:spPr>
          <a:xfrm>
            <a:off x="8374630" y="2112516"/>
            <a:ext cx="1129044" cy="444856"/>
          </a:xfrm>
          <a:prstGeom prst="rect">
            <a:avLst/>
          </a:prstGeom>
          <a:noFill/>
          <a:ln>
            <a:noFill/>
          </a:ln>
        </p:spPr>
        <p:txBody>
          <a:bodyPr spcFirstLastPara="1" wrap="square" lIns="121900" tIns="60933" rIns="121900" bIns="60933" anchor="t" anchorCtr="0">
            <a:noAutofit/>
          </a:bodyPr>
          <a:lstStyle/>
          <a:p>
            <a:pPr>
              <a:lnSpc>
                <a:spcPct val="111111"/>
              </a:lnSpc>
            </a:pPr>
            <a:r>
              <a:rPr lang="en-US" sz="1400" dirty="0"/>
              <a:t>Grid &amp; Traffic Map</a:t>
            </a:r>
            <a:endParaRPr sz="1400" dirty="0"/>
          </a:p>
        </p:txBody>
      </p:sp>
      <p:sp>
        <p:nvSpPr>
          <p:cNvPr id="44" name="Google Shape;532;p16">
            <a:extLst>
              <a:ext uri="{FF2B5EF4-FFF2-40B4-BE49-F238E27FC236}">
                <a16:creationId xmlns:a16="http://schemas.microsoft.com/office/drawing/2014/main" id="{CD7EDFE3-F4C4-A843-B579-3D102247DDE9}"/>
              </a:ext>
            </a:extLst>
          </p:cNvPr>
          <p:cNvSpPr txBox="1"/>
          <p:nvPr/>
        </p:nvSpPr>
        <p:spPr>
          <a:xfrm>
            <a:off x="9548733" y="2122306"/>
            <a:ext cx="1314681" cy="444856"/>
          </a:xfrm>
          <a:prstGeom prst="rect">
            <a:avLst/>
          </a:prstGeom>
          <a:noFill/>
          <a:ln>
            <a:noFill/>
          </a:ln>
        </p:spPr>
        <p:txBody>
          <a:bodyPr spcFirstLastPara="1" wrap="square" lIns="121900" tIns="60933" rIns="121900" bIns="60933" anchor="t" anchorCtr="0">
            <a:noAutofit/>
          </a:bodyPr>
          <a:lstStyle/>
          <a:p>
            <a:pPr>
              <a:lnSpc>
                <a:spcPct val="111111"/>
              </a:lnSpc>
            </a:pPr>
            <a:r>
              <a:rPr lang="en-US" sz="1400" dirty="0">
                <a:solidFill>
                  <a:srgbClr val="000000"/>
                </a:solidFill>
                <a:latin typeface="Barlow"/>
                <a:ea typeface="Barlow"/>
                <a:cs typeface="Barlow"/>
                <a:sym typeface="Barlow"/>
              </a:rPr>
              <a:t>Site Assessments</a:t>
            </a:r>
            <a:endParaRPr sz="2400" dirty="0"/>
          </a:p>
        </p:txBody>
      </p:sp>
      <p:sp>
        <p:nvSpPr>
          <p:cNvPr id="45" name="Google Shape;532;p16">
            <a:extLst>
              <a:ext uri="{FF2B5EF4-FFF2-40B4-BE49-F238E27FC236}">
                <a16:creationId xmlns:a16="http://schemas.microsoft.com/office/drawing/2014/main" id="{194EE164-3E47-8A48-88A8-597338CF69CC}"/>
              </a:ext>
            </a:extLst>
          </p:cNvPr>
          <p:cNvSpPr txBox="1"/>
          <p:nvPr/>
        </p:nvSpPr>
        <p:spPr>
          <a:xfrm>
            <a:off x="10826188" y="2112516"/>
            <a:ext cx="1166998" cy="444856"/>
          </a:xfrm>
          <a:prstGeom prst="rect">
            <a:avLst/>
          </a:prstGeom>
          <a:noFill/>
          <a:ln>
            <a:noFill/>
          </a:ln>
        </p:spPr>
        <p:txBody>
          <a:bodyPr spcFirstLastPara="1" wrap="square" lIns="121900" tIns="60933" rIns="121900" bIns="60933" anchor="t" anchorCtr="0">
            <a:noAutofit/>
          </a:bodyPr>
          <a:lstStyle/>
          <a:p>
            <a:pPr>
              <a:lnSpc>
                <a:spcPct val="111111"/>
              </a:lnSpc>
            </a:pPr>
            <a:r>
              <a:rPr lang="en-US" sz="1400" dirty="0">
                <a:solidFill>
                  <a:srgbClr val="000000"/>
                </a:solidFill>
                <a:latin typeface="Barlow"/>
                <a:sym typeface="Barlow"/>
              </a:rPr>
              <a:t>Investment Blueprint</a:t>
            </a:r>
            <a:endParaRPr sz="1400" dirty="0"/>
          </a:p>
        </p:txBody>
      </p:sp>
    </p:spTree>
    <p:extLst>
      <p:ext uri="{BB962C8B-B14F-4D97-AF65-F5344CB8AC3E}">
        <p14:creationId xmlns:p14="http://schemas.microsoft.com/office/powerpoint/2010/main" val="929682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1840" y="108130"/>
            <a:ext cx="7103109" cy="756920"/>
          </a:xfrm>
          <a:prstGeom prst="rect">
            <a:avLst/>
          </a:prstGeom>
        </p:spPr>
        <p:txBody>
          <a:bodyPr vert="horz" wrap="square" lIns="0" tIns="12700" rIns="0" bIns="0" rtlCol="0">
            <a:spAutoFit/>
          </a:bodyPr>
          <a:lstStyle/>
          <a:p>
            <a:pPr marL="12700" marR="5080">
              <a:lnSpc>
                <a:spcPct val="100000"/>
              </a:lnSpc>
              <a:spcBef>
                <a:spcPts val="100"/>
              </a:spcBef>
              <a:tabLst>
                <a:tab pos="2109470" algn="l"/>
              </a:tabLst>
            </a:pPr>
            <a:r>
              <a:rPr spc="-15"/>
              <a:t>Breakout</a:t>
            </a:r>
            <a:r>
              <a:rPr spc="-5"/>
              <a:t> </a:t>
            </a:r>
            <a:r>
              <a:rPr spc="-10"/>
              <a:t>Room	</a:t>
            </a:r>
            <a:r>
              <a:t>#2 – </a:t>
            </a:r>
            <a:r>
              <a:rPr spc="-15"/>
              <a:t>Strategic Partnerships </a:t>
            </a:r>
            <a:r>
              <a:rPr spc="-5"/>
              <a:t>and Funding  Opportunities</a:t>
            </a:r>
          </a:p>
        </p:txBody>
      </p:sp>
      <p:sp>
        <p:nvSpPr>
          <p:cNvPr id="3" name="object 3"/>
          <p:cNvSpPr txBox="1"/>
          <p:nvPr/>
        </p:nvSpPr>
        <p:spPr>
          <a:xfrm>
            <a:off x="554819" y="1009410"/>
            <a:ext cx="10877550" cy="305212"/>
          </a:xfrm>
          <a:prstGeom prst="rect">
            <a:avLst/>
          </a:prstGeom>
        </p:spPr>
        <p:txBody>
          <a:bodyPr vert="horz" wrap="square" lIns="0" tIns="88900" rIns="0" bIns="0" rtlCol="0" anchor="t">
            <a:spAutoFit/>
          </a:bodyPr>
          <a:lstStyle/>
          <a:p>
            <a:pPr marL="12700" marR="0" lvl="0" indent="0" algn="l" defTabSz="914400" rtl="0" eaLnBrk="1" fontAlgn="auto" latinLnBrk="0" hangingPunct="1">
              <a:lnSpc>
                <a:spcPct val="100000"/>
              </a:lnSpc>
              <a:spcBef>
                <a:spcPts val="700"/>
              </a:spcBef>
              <a:spcAft>
                <a:spcPts val="0"/>
              </a:spcAft>
              <a:buClrTx/>
              <a:buSzTx/>
              <a:buFontTx/>
              <a:buNone/>
              <a:tabLst/>
              <a:defRPr/>
            </a:pPr>
            <a:endParaRPr lang="en-US" sz="1400" b="1" i="0" u="none" strike="noStrike" kern="1200" cap="none" spc="-5" normalizeH="0" baseline="0" noProof="0">
              <a:ln>
                <a:noFill/>
              </a:ln>
              <a:solidFill>
                <a:srgbClr val="2AB4C7"/>
              </a:solidFill>
              <a:effectLst/>
              <a:uLnTx/>
              <a:uFillTx/>
              <a:latin typeface="Calibri"/>
              <a:ea typeface="Calibri"/>
              <a:cs typeface="Calibri"/>
            </a:endParaRPr>
          </a:p>
        </p:txBody>
      </p:sp>
      <p:graphicFrame>
        <p:nvGraphicFramePr>
          <p:cNvPr id="6" name="Table 5">
            <a:extLst>
              <a:ext uri="{FF2B5EF4-FFF2-40B4-BE49-F238E27FC236}">
                <a16:creationId xmlns:a16="http://schemas.microsoft.com/office/drawing/2014/main" id="{4E1A3E08-9E44-4FC5-9DD6-CFF5F6BEB9AB}"/>
              </a:ext>
            </a:extLst>
          </p:cNvPr>
          <p:cNvGraphicFramePr>
            <a:graphicFrameLocks noGrp="1"/>
          </p:cNvGraphicFramePr>
          <p:nvPr>
            <p:extLst>
              <p:ext uri="{D42A27DB-BD31-4B8C-83A1-F6EECF244321}">
                <p14:modId xmlns:p14="http://schemas.microsoft.com/office/powerpoint/2010/main" val="3525993055"/>
              </p:ext>
            </p:extLst>
          </p:nvPr>
        </p:nvGraphicFramePr>
        <p:xfrm>
          <a:off x="215660" y="1014696"/>
          <a:ext cx="11770175" cy="5114652"/>
        </p:xfrm>
        <a:graphic>
          <a:graphicData uri="http://schemas.openxmlformats.org/drawingml/2006/table">
            <a:tbl>
              <a:tblPr firstRow="1" bandRow="1">
                <a:tableStyleId>{FABFCF23-3B69-468F-B69F-88F6DE6A72F2}</a:tableStyleId>
              </a:tblPr>
              <a:tblGrid>
                <a:gridCol w="2539999">
                  <a:extLst>
                    <a:ext uri="{9D8B030D-6E8A-4147-A177-3AD203B41FA5}">
                      <a16:colId xmlns:a16="http://schemas.microsoft.com/office/drawing/2014/main" val="882161682"/>
                    </a:ext>
                  </a:extLst>
                </a:gridCol>
                <a:gridCol w="2245178">
                  <a:extLst>
                    <a:ext uri="{9D8B030D-6E8A-4147-A177-3AD203B41FA5}">
                      <a16:colId xmlns:a16="http://schemas.microsoft.com/office/drawing/2014/main" val="3982103822"/>
                    </a:ext>
                  </a:extLst>
                </a:gridCol>
                <a:gridCol w="2335892">
                  <a:extLst>
                    <a:ext uri="{9D8B030D-6E8A-4147-A177-3AD203B41FA5}">
                      <a16:colId xmlns:a16="http://schemas.microsoft.com/office/drawing/2014/main" val="2549059328"/>
                    </a:ext>
                  </a:extLst>
                </a:gridCol>
                <a:gridCol w="1995714">
                  <a:extLst>
                    <a:ext uri="{9D8B030D-6E8A-4147-A177-3AD203B41FA5}">
                      <a16:colId xmlns:a16="http://schemas.microsoft.com/office/drawing/2014/main" val="3613531712"/>
                    </a:ext>
                  </a:extLst>
                </a:gridCol>
                <a:gridCol w="2653392">
                  <a:extLst>
                    <a:ext uri="{9D8B030D-6E8A-4147-A177-3AD203B41FA5}">
                      <a16:colId xmlns:a16="http://schemas.microsoft.com/office/drawing/2014/main" val="1221564075"/>
                    </a:ext>
                  </a:extLst>
                </a:gridCol>
              </a:tblGrid>
              <a:tr h="408214">
                <a:tc>
                  <a:txBody>
                    <a:bodyPr/>
                    <a:lstStyle/>
                    <a:p>
                      <a:pPr algn="ctr" fontAlgn="ctr"/>
                      <a:r>
                        <a:rPr lang="en-US" sz="1200">
                          <a:effectLst/>
                        </a:rPr>
                        <a:t>WHAT WE HEARD</a:t>
                      </a:r>
                    </a:p>
                  </a:txBody>
                  <a:tcPr marL="9525" marR="9525" marT="9525" anchor="ctr"/>
                </a:tc>
                <a:tc>
                  <a:txBody>
                    <a:bodyPr/>
                    <a:lstStyle/>
                    <a:p>
                      <a:pPr algn="ctr" fontAlgn="ctr"/>
                      <a:r>
                        <a:rPr lang="en-US" sz="1200">
                          <a:effectLst/>
                        </a:rPr>
                        <a:t>WHAT WE AGREED ON</a:t>
                      </a:r>
                    </a:p>
                  </a:txBody>
                  <a:tcPr marL="9525" marR="9525" marT="9525" anchor="ctr"/>
                </a:tc>
                <a:tc>
                  <a:txBody>
                    <a:bodyPr/>
                    <a:lstStyle/>
                    <a:p>
                      <a:pPr algn="ctr" fontAlgn="ctr"/>
                      <a:r>
                        <a:rPr lang="en-US" sz="1200">
                          <a:effectLst/>
                        </a:rPr>
                        <a:t>BARRIERS/CHALLENGES</a:t>
                      </a:r>
                    </a:p>
                  </a:txBody>
                  <a:tcPr marL="9525" marR="9525" marT="9525" anchor="ctr"/>
                </a:tc>
                <a:tc>
                  <a:txBody>
                    <a:bodyPr/>
                    <a:lstStyle/>
                    <a:p>
                      <a:pPr algn="ctr" fontAlgn="ctr"/>
                      <a:r>
                        <a:rPr lang="en-US" sz="1200">
                          <a:effectLst/>
                        </a:rPr>
                        <a:t>ADDITIONAL INFORMATION NEEDED</a:t>
                      </a:r>
                    </a:p>
                  </a:txBody>
                  <a:tcPr marL="9525" marR="9525" marT="9525" anchor="ctr"/>
                </a:tc>
                <a:tc>
                  <a:txBody>
                    <a:bodyPr/>
                    <a:lstStyle/>
                    <a:p>
                      <a:pPr algn="ctr" fontAlgn="ctr"/>
                      <a:r>
                        <a:rPr lang="en-US" sz="1200">
                          <a:effectLst/>
                        </a:rPr>
                        <a:t>NEXT STEPS</a:t>
                      </a:r>
                    </a:p>
                  </a:txBody>
                  <a:tcPr marL="9525" marR="9525" marT="9525" anchor="ctr"/>
                </a:tc>
                <a:extLst>
                  <a:ext uri="{0D108BD9-81ED-4DB2-BD59-A6C34878D82A}">
                    <a16:rowId xmlns:a16="http://schemas.microsoft.com/office/drawing/2014/main" val="354520427"/>
                  </a:ext>
                </a:extLst>
              </a:tr>
              <a:tr h="1133928">
                <a:tc>
                  <a:txBody>
                    <a:bodyPr/>
                    <a:lstStyle/>
                    <a:p>
                      <a:pPr fontAlgn="ctr"/>
                      <a:r>
                        <a:rPr lang="en-US" sz="1100">
                          <a:effectLst/>
                        </a:rPr>
                        <a:t>Where can Metro make the most impact within this framework of investment and planning that is going on at the regional level to make sure that we are consistent and collaborative in that approach?</a:t>
                      </a:r>
                    </a:p>
                  </a:txBody>
                  <a:tcPr marL="9525" marR="9525" marT="9525" anchor="ctr"/>
                </a:tc>
                <a:tc>
                  <a:txBody>
                    <a:bodyPr/>
                    <a:lstStyle/>
                    <a:p>
                      <a:pPr fontAlgn="ctr"/>
                      <a:r>
                        <a:rPr lang="en-US" sz="1100">
                          <a:effectLst/>
                        </a:rPr>
                        <a:t>Metro needs to be strategic in how it looks at different programs to see what fits into Metro's program and how Metro's program fits in the regional landscape.  </a:t>
                      </a:r>
                    </a:p>
                  </a:txBody>
                  <a:tcPr marL="9525" marR="9525" marT="9525" anchor="ctr"/>
                </a:tc>
                <a:tc>
                  <a:txBody>
                    <a:bodyPr/>
                    <a:lstStyle/>
                    <a:p>
                      <a:pPr fontAlgn="ctr"/>
                      <a:r>
                        <a:rPr lang="en-US" sz="1100">
                          <a:effectLst/>
                        </a:rPr>
                        <a:t> We need an LA County approach to funding together as opposed to infighting or competing against each other for the same funds.</a:t>
                      </a:r>
                    </a:p>
                  </a:txBody>
                  <a:tcPr marL="9525" marR="9525" marT="9525" anchor="ctr"/>
                </a:tc>
                <a:tc>
                  <a:txBody>
                    <a:bodyPr/>
                    <a:lstStyle/>
                    <a:p>
                      <a:pPr fontAlgn="ctr"/>
                      <a:r>
                        <a:rPr lang="en-US" sz="1100">
                          <a:effectLst/>
                        </a:rPr>
                        <a:t>What opportunities are there for a cohesive regional planning effort that coordinates all parties and creates a blueprint going forward?</a:t>
                      </a:r>
                    </a:p>
                  </a:txBody>
                  <a:tcPr marL="9525" marR="9525" marT="9525" anchor="ctr"/>
                </a:tc>
                <a:tc>
                  <a:txBody>
                    <a:bodyPr/>
                    <a:lstStyle/>
                    <a:p>
                      <a:pPr fontAlgn="ctr"/>
                      <a:r>
                        <a:rPr lang="en-US" sz="1100">
                          <a:effectLst/>
                        </a:rPr>
                        <a:t>Create a holistic approach to planning and funding with Metro's partners (SCAG, LACI, SCAQMD, the Ports, etc.)</a:t>
                      </a:r>
                    </a:p>
                  </a:txBody>
                  <a:tcPr marL="9525" marR="9525" marT="9525" anchor="ctr"/>
                </a:tc>
                <a:extLst>
                  <a:ext uri="{0D108BD9-81ED-4DB2-BD59-A6C34878D82A}">
                    <a16:rowId xmlns:a16="http://schemas.microsoft.com/office/drawing/2014/main" val="3960093060"/>
                  </a:ext>
                </a:extLst>
              </a:tr>
              <a:tr h="1995714">
                <a:tc>
                  <a:txBody>
                    <a:bodyPr/>
                    <a:lstStyle/>
                    <a:p>
                      <a:pPr fontAlgn="ctr"/>
                      <a:r>
                        <a:rPr lang="en-US" sz="1100">
                          <a:effectLst/>
                        </a:rPr>
                        <a:t>Work within the framework provided by the Board:</a:t>
                      </a:r>
                      <a:br>
                        <a:rPr lang="en-US" sz="1100">
                          <a:effectLst/>
                        </a:rPr>
                      </a:br>
                      <a:r>
                        <a:rPr lang="en-US" sz="1100">
                          <a:effectLst/>
                        </a:rPr>
                        <a:t>• Metro Board Direction and desired outcomes</a:t>
                      </a:r>
                      <a:br>
                        <a:rPr lang="en-US" sz="1100">
                          <a:effectLst/>
                        </a:rPr>
                      </a:br>
                      <a:r>
                        <a:rPr lang="en-US" sz="1100">
                          <a:effectLst/>
                        </a:rPr>
                        <a:t>• $200 million funding target</a:t>
                      </a:r>
                      <a:br>
                        <a:rPr lang="en-US" sz="1100">
                          <a:effectLst/>
                        </a:rPr>
                      </a:br>
                      <a:r>
                        <a:rPr lang="en-US" sz="1100">
                          <a:effectLst/>
                        </a:rPr>
                        <a:t>• Leverage $50 million local matches with private, regional, state, and federal funding</a:t>
                      </a:r>
                      <a:br>
                        <a:rPr lang="en-US" sz="1100">
                          <a:effectLst/>
                        </a:rPr>
                      </a:br>
                      <a:r>
                        <a:rPr lang="en-US" sz="1100">
                          <a:effectLst/>
                        </a:rPr>
                        <a:t>• ZE deployment in the I-710 South Corridor</a:t>
                      </a:r>
                      <a:br>
                        <a:rPr lang="en-US" sz="1100">
                          <a:effectLst/>
                        </a:rPr>
                      </a:br>
                      <a:r>
                        <a:rPr lang="en-US" sz="1100">
                          <a:effectLst/>
                        </a:rPr>
                        <a:t>• Collaboration with regional stakeholders</a:t>
                      </a:r>
                      <a:br>
                        <a:rPr lang="en-US" sz="1100">
                          <a:effectLst/>
                        </a:rPr>
                      </a:br>
                      <a:endParaRPr lang="en-US" sz="1100">
                        <a:effectLst/>
                      </a:endParaRPr>
                    </a:p>
                  </a:txBody>
                  <a:tcPr marL="9525" marR="9525" marT="9525" anchor="ctr"/>
                </a:tc>
                <a:tc>
                  <a:txBody>
                    <a:bodyPr/>
                    <a:lstStyle/>
                    <a:p>
                      <a:pPr fontAlgn="ctr"/>
                      <a:r>
                        <a:rPr lang="en-US" sz="1100">
                          <a:effectLst/>
                        </a:rPr>
                        <a:t>Work within the framework provided by the Board</a:t>
                      </a:r>
                      <a:br>
                        <a:rPr lang="en-US" sz="1100">
                          <a:effectLst/>
                        </a:rPr>
                      </a:br>
                      <a:endParaRPr lang="en-US" sz="1100">
                        <a:effectLst/>
                      </a:endParaRPr>
                    </a:p>
                  </a:txBody>
                  <a:tcPr marL="9525" marR="9525" marT="9525" anchor="ctr"/>
                </a:tc>
                <a:tc>
                  <a:txBody>
                    <a:bodyPr/>
                    <a:lstStyle/>
                    <a:p>
                      <a:pPr fontAlgn="ctr"/>
                      <a:r>
                        <a:rPr lang="en-US" sz="1100">
                          <a:effectLst/>
                        </a:rPr>
                        <a:t>TBD</a:t>
                      </a:r>
                    </a:p>
                  </a:txBody>
                  <a:tcPr marL="9525" marR="9525" marT="9525" anchor="ctr"/>
                </a:tc>
                <a:tc>
                  <a:txBody>
                    <a:bodyPr/>
                    <a:lstStyle/>
                    <a:p>
                      <a:pPr fontAlgn="ctr"/>
                      <a:r>
                        <a:rPr lang="en-US" sz="1100">
                          <a:effectLst/>
                        </a:rPr>
                        <a:t>TBD</a:t>
                      </a:r>
                    </a:p>
                  </a:txBody>
                  <a:tcPr marL="9525" marR="9525" marT="9525" anchor="ctr"/>
                </a:tc>
                <a:tc>
                  <a:txBody>
                    <a:bodyPr/>
                    <a:lstStyle/>
                    <a:p>
                      <a:pPr fontAlgn="ctr"/>
                      <a:r>
                        <a:rPr lang="en-US" sz="1100">
                          <a:effectLst/>
                        </a:rPr>
                        <a:t>Strategies to accomplish outcomes</a:t>
                      </a:r>
                      <a:br>
                        <a:rPr lang="en-US" sz="1100">
                          <a:effectLst/>
                        </a:rPr>
                      </a:br>
                      <a:r>
                        <a:rPr lang="en-US" sz="1100">
                          <a:effectLst/>
                        </a:rPr>
                        <a:t>• Identify discretionary grant opportunities</a:t>
                      </a:r>
                      <a:br>
                        <a:rPr lang="en-US" sz="1100">
                          <a:effectLst/>
                        </a:rPr>
                      </a:br>
                      <a:r>
                        <a:rPr lang="en-US" sz="1100">
                          <a:effectLst/>
                        </a:rPr>
                        <a:t>• Convene and collaborate with community and regional stakeholders</a:t>
                      </a:r>
                      <a:br>
                        <a:rPr lang="en-US" sz="1100">
                          <a:effectLst/>
                        </a:rPr>
                      </a:br>
                      <a:r>
                        <a:rPr lang="en-US" sz="1100">
                          <a:effectLst/>
                        </a:rPr>
                        <a:t>• Develop a scope of work for the ZET Program</a:t>
                      </a:r>
                      <a:br>
                        <a:rPr lang="en-US" sz="1100">
                          <a:effectLst/>
                        </a:rPr>
                      </a:br>
                      <a:r>
                        <a:rPr lang="en-US" sz="1100">
                          <a:effectLst/>
                        </a:rPr>
                        <a:t>• Identify regional funding partners</a:t>
                      </a:r>
                      <a:br>
                        <a:rPr lang="en-US" sz="1100">
                          <a:effectLst/>
                        </a:rPr>
                      </a:br>
                      <a:r>
                        <a:rPr lang="en-US" sz="1100">
                          <a:effectLst/>
                        </a:rPr>
                        <a:t>• Identify near and long-term opportunities</a:t>
                      </a:r>
                      <a:br>
                        <a:rPr lang="en-US" sz="1100">
                          <a:effectLst/>
                        </a:rPr>
                      </a:br>
                      <a:r>
                        <a:rPr lang="en-US" sz="1100">
                          <a:effectLst/>
                        </a:rPr>
                        <a:t>• Identify policy and legislative barriers to implementation</a:t>
                      </a:r>
                    </a:p>
                  </a:txBody>
                  <a:tcPr marL="9525" marR="9525" marT="9525" anchor="ctr"/>
                </a:tc>
                <a:extLst>
                  <a:ext uri="{0D108BD9-81ED-4DB2-BD59-A6C34878D82A}">
                    <a16:rowId xmlns:a16="http://schemas.microsoft.com/office/drawing/2014/main" val="89872854"/>
                  </a:ext>
                </a:extLst>
              </a:tr>
              <a:tr h="1496785">
                <a:tc>
                  <a:txBody>
                    <a:bodyPr/>
                    <a:lstStyle/>
                    <a:p>
                      <a:pPr fontAlgn="ctr"/>
                      <a:r>
                        <a:rPr lang="en-US" sz="1100">
                          <a:effectLst/>
                        </a:rPr>
                        <a:t>While state gas tax funds that support most Senate Bill 1 programs are not eligible for clean truck subsidies due to Article XIX restrictions, programs like the Trade Corridor Enhancement Program, which also uses federal funding, could fund applications for clean truck subsidies and infrastructure using federal funds. </a:t>
                      </a:r>
                      <a:br>
                        <a:rPr lang="en-US" sz="1100">
                          <a:effectLst/>
                        </a:rPr>
                      </a:br>
                      <a:endParaRPr lang="en-US" sz="1100">
                        <a:effectLst/>
                      </a:endParaRPr>
                    </a:p>
                  </a:txBody>
                  <a:tcPr marL="9525" marR="9525" marT="9525" anchor="ctr"/>
                </a:tc>
                <a:tc>
                  <a:txBody>
                    <a:bodyPr/>
                    <a:lstStyle/>
                    <a:p>
                      <a:pPr fontAlgn="ctr"/>
                      <a:r>
                        <a:rPr lang="en-US" sz="1100">
                          <a:effectLst/>
                        </a:rPr>
                        <a:t>Identify urgent/near-term grant opportunities</a:t>
                      </a:r>
                      <a:br>
                        <a:rPr lang="en-US" sz="1100">
                          <a:effectLst/>
                        </a:rPr>
                      </a:br>
                      <a:br>
                        <a:rPr lang="en-US" sz="1100">
                          <a:effectLst/>
                        </a:rPr>
                      </a:br>
                      <a:endParaRPr lang="en-US" sz="1100">
                        <a:effectLst/>
                      </a:endParaRPr>
                    </a:p>
                  </a:txBody>
                  <a:tcPr marL="9525" marR="9525" marT="9525" anchor="ctr"/>
                </a:tc>
                <a:tc>
                  <a:txBody>
                    <a:bodyPr/>
                    <a:lstStyle/>
                    <a:p>
                      <a:pPr fontAlgn="ctr"/>
                      <a:r>
                        <a:rPr lang="en-US" sz="1100">
                          <a:effectLst/>
                        </a:rPr>
                        <a:t>Given Partners are working together regionally, Metro needs to understand which partners are going after specific grant funds, and how Metro can partner with them.  Metro does not want to step on other’s toes by competing for the same grant funds</a:t>
                      </a:r>
                      <a:br>
                        <a:rPr lang="en-US" sz="1100">
                          <a:effectLst/>
                        </a:rPr>
                      </a:br>
                      <a:endParaRPr lang="en-US" sz="1100">
                        <a:effectLst/>
                      </a:endParaRPr>
                    </a:p>
                  </a:txBody>
                  <a:tcPr marL="9525" marR="9525" marT="9525" anchor="ctr"/>
                </a:tc>
                <a:tc>
                  <a:txBody>
                    <a:bodyPr/>
                    <a:lstStyle/>
                    <a:p>
                      <a:pPr fontAlgn="ctr"/>
                      <a:r>
                        <a:rPr lang="en-US" sz="1100">
                          <a:effectLst/>
                        </a:rPr>
                        <a:t>Determine if the grant guidelines for zero-emission funding programs through various state agencies align to help provide increased funding opportunities to support this program? </a:t>
                      </a:r>
                    </a:p>
                  </a:txBody>
                  <a:tcPr marL="9525" marR="9525" marT="9525" anchor="ctr"/>
                </a:tc>
                <a:tc>
                  <a:txBody>
                    <a:bodyPr/>
                    <a:lstStyle/>
                    <a:p>
                      <a:pPr fontAlgn="ctr"/>
                      <a:r>
                        <a:rPr lang="en-US" sz="1100">
                          <a:effectLst/>
                        </a:rPr>
                        <a:t>Determine which funding opportunities should be the top priorities to meet the goals for the ZET Program?</a:t>
                      </a:r>
                      <a:br>
                        <a:rPr lang="en-US" sz="1100">
                          <a:effectLst/>
                        </a:rPr>
                      </a:br>
                      <a:br>
                        <a:rPr lang="en-US" sz="1100">
                          <a:effectLst/>
                        </a:rPr>
                      </a:br>
                      <a:r>
                        <a:rPr lang="en-US" sz="1100">
                          <a:effectLst/>
                        </a:rPr>
                        <a:t>Determine which grants are URGENT/Near term; within the next 5 years?</a:t>
                      </a:r>
                      <a:br>
                        <a:rPr lang="en-US" sz="1100">
                          <a:effectLst/>
                        </a:rPr>
                      </a:br>
                      <a:br>
                        <a:rPr lang="en-US" sz="1100">
                          <a:effectLst/>
                        </a:rPr>
                      </a:br>
                      <a:endParaRPr lang="en-US" sz="1100">
                        <a:effectLst/>
                      </a:endParaRPr>
                    </a:p>
                  </a:txBody>
                  <a:tcPr marL="9525" marR="9525" marT="9525" anchor="ctr"/>
                </a:tc>
                <a:extLst>
                  <a:ext uri="{0D108BD9-81ED-4DB2-BD59-A6C34878D82A}">
                    <a16:rowId xmlns:a16="http://schemas.microsoft.com/office/drawing/2014/main" val="992963922"/>
                  </a:ext>
                </a:extLst>
              </a:tr>
            </a:tbl>
          </a:graphicData>
        </a:graphic>
      </p:graphicFrame>
      <p:sp>
        <p:nvSpPr>
          <p:cNvPr id="9" name="TextBox 8">
            <a:extLst>
              <a:ext uri="{FF2B5EF4-FFF2-40B4-BE49-F238E27FC236}">
                <a16:creationId xmlns:a16="http://schemas.microsoft.com/office/drawing/2014/main" id="{6F34425B-EA73-391D-C87E-444C0C46E4F5}"/>
              </a:ext>
            </a:extLst>
          </p:cNvPr>
          <p:cNvSpPr txBox="1"/>
          <p:nvPr/>
        </p:nvSpPr>
        <p:spPr>
          <a:xfrm>
            <a:off x="3527363" y="6343276"/>
            <a:ext cx="80351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hlinkClick r:id="rId3"/>
              </a:rPr>
              <a:t>This is a partial view of this Breakout Session matrix.  To view the complete matrix, click here.</a:t>
            </a:r>
            <a:endParaRPr lang="en-US" sz="1400">
              <a:cs typeface="Calibri"/>
            </a:endParaRPr>
          </a:p>
        </p:txBody>
      </p:sp>
      <p:sp>
        <p:nvSpPr>
          <p:cNvPr id="7" name="Slide Number Placeholder 2">
            <a:extLst>
              <a:ext uri="{FF2B5EF4-FFF2-40B4-BE49-F238E27FC236}">
                <a16:creationId xmlns:a16="http://schemas.microsoft.com/office/drawing/2014/main" id="{E557AEDC-AD4A-2861-2633-B3E0D16D02FA}"/>
              </a:ext>
            </a:extLst>
          </p:cNvPr>
          <p:cNvSpPr txBox="1">
            <a:spLocks/>
          </p:cNvSpPr>
          <p:nvPr/>
        </p:nvSpPr>
        <p:spPr>
          <a:xfrm>
            <a:off x="9242635" y="646849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2429C633-AF9B-9840-B7F1-7587910FEF71}" type="slidenum">
              <a:rPr lang="en-US" sz="1200" smtClean="0">
                <a:solidFill>
                  <a:srgbClr val="000000">
                    <a:tint val="75000"/>
                  </a:srgbClr>
                </a:solidFill>
                <a:latin typeface="Calibri" panose="020F0502020204030204"/>
              </a:rPr>
              <a:pPr algn="r">
                <a:defRPr/>
              </a:pPr>
              <a:t>19</a:t>
            </a:fld>
            <a:endParaRPr lang="en-US" sz="1200">
              <a:solidFill>
                <a:srgbClr val="000000">
                  <a:tint val="75000"/>
                </a:srgbClr>
              </a:solidFill>
              <a:latin typeface="Calibri" panose="020F0502020204030204"/>
            </a:endParaRP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3B5E05-DF85-4F69-AA81-AE38BED358CE}"/>
              </a:ext>
            </a:extLst>
          </p:cNvPr>
          <p:cNvSpPr txBox="1"/>
          <p:nvPr/>
        </p:nvSpPr>
        <p:spPr>
          <a:xfrm>
            <a:off x="2401677" y="5973740"/>
            <a:ext cx="9790323" cy="338554"/>
          </a:xfrm>
          <a:prstGeom prst="rect">
            <a:avLst/>
          </a:prstGeom>
          <a:solidFill>
            <a:srgbClr val="00B4BD"/>
          </a:solidFill>
        </p:spPr>
        <p:txBody>
          <a:bodyPr wrap="square" lIns="91440" tIns="45720" rIns="91440" bIns="45720" rtlCol="0" anchor="t">
            <a:spAutoFit/>
          </a:bodyPr>
          <a:lstStyle/>
          <a:p>
            <a:pPr>
              <a:spcAft>
                <a:spcPts val="600"/>
              </a:spcAft>
            </a:pPr>
            <a:r>
              <a:rPr lang="en-US" sz="1600" b="1">
                <a:solidFill>
                  <a:schemeClr val="bg1"/>
                </a:solidFill>
                <a:latin typeface="ScalaSansLF-Regular"/>
                <a:ea typeface="+mn-lt"/>
                <a:cs typeface="+mn-lt"/>
              </a:rPr>
              <a:t>710 Task Force</a:t>
            </a:r>
            <a:endParaRPr lang="en-US" sz="900" b="1">
              <a:solidFill>
                <a:schemeClr val="bg1"/>
              </a:solidFill>
              <a:latin typeface="ScalaSansLF-Regular" panose="02000503060000020004" pitchFamily="2" charset="0"/>
            </a:endParaRPr>
          </a:p>
        </p:txBody>
      </p:sp>
    </p:spTree>
    <p:extLst>
      <p:ext uri="{BB962C8B-B14F-4D97-AF65-F5344CB8AC3E}">
        <p14:creationId xmlns:p14="http://schemas.microsoft.com/office/powerpoint/2010/main" val="2773539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1840" y="180031"/>
            <a:ext cx="7753350" cy="452120"/>
          </a:xfrm>
          <a:prstGeom prst="rect">
            <a:avLst/>
          </a:prstGeom>
        </p:spPr>
        <p:txBody>
          <a:bodyPr vert="horz" wrap="square" lIns="0" tIns="12065" rIns="0" bIns="0" rtlCol="0">
            <a:spAutoFit/>
          </a:bodyPr>
          <a:lstStyle/>
          <a:p>
            <a:pPr marL="12700">
              <a:lnSpc>
                <a:spcPct val="100000"/>
              </a:lnSpc>
              <a:spcBef>
                <a:spcPts val="95"/>
              </a:spcBef>
            </a:pPr>
            <a:r>
              <a:rPr sz="2800" spc="-20"/>
              <a:t>Breakout Room </a:t>
            </a:r>
            <a:r>
              <a:rPr sz="2800" spc="-5"/>
              <a:t>#3 – </a:t>
            </a:r>
            <a:r>
              <a:rPr sz="2800" spc="-10"/>
              <a:t>Legislative and </a:t>
            </a:r>
            <a:r>
              <a:rPr sz="2800" spc="-15"/>
              <a:t>Policy</a:t>
            </a:r>
            <a:r>
              <a:rPr sz="2800" spc="180"/>
              <a:t> </a:t>
            </a:r>
            <a:r>
              <a:rPr sz="2800" spc="-10"/>
              <a:t>Initiatives</a:t>
            </a:r>
            <a:endParaRPr sz="2800"/>
          </a:p>
        </p:txBody>
      </p:sp>
      <p:graphicFrame>
        <p:nvGraphicFramePr>
          <p:cNvPr id="6" name="Table 5">
            <a:extLst>
              <a:ext uri="{FF2B5EF4-FFF2-40B4-BE49-F238E27FC236}">
                <a16:creationId xmlns:a16="http://schemas.microsoft.com/office/drawing/2014/main" id="{09DDD1D9-C1F8-C4A4-751F-225D40E94F0A}"/>
              </a:ext>
            </a:extLst>
          </p:cNvPr>
          <p:cNvGraphicFramePr>
            <a:graphicFrameLocks noGrp="1"/>
          </p:cNvGraphicFramePr>
          <p:nvPr>
            <p:extLst>
              <p:ext uri="{D42A27DB-BD31-4B8C-83A1-F6EECF244321}">
                <p14:modId xmlns:p14="http://schemas.microsoft.com/office/powerpoint/2010/main" val="514481798"/>
              </p:ext>
            </p:extLst>
          </p:nvPr>
        </p:nvGraphicFramePr>
        <p:xfrm>
          <a:off x="745393" y="1154918"/>
          <a:ext cx="10934695" cy="4851853"/>
        </p:xfrm>
        <a:graphic>
          <a:graphicData uri="http://schemas.openxmlformats.org/drawingml/2006/table">
            <a:tbl>
              <a:tblPr firstRow="1" bandRow="1">
                <a:tableStyleId>{FABFCF23-3B69-468F-B69F-88F6DE6A72F2}</a:tableStyleId>
              </a:tblPr>
              <a:tblGrid>
                <a:gridCol w="2082799">
                  <a:extLst>
                    <a:ext uri="{9D8B030D-6E8A-4147-A177-3AD203B41FA5}">
                      <a16:colId xmlns:a16="http://schemas.microsoft.com/office/drawing/2014/main" val="3936243388"/>
                    </a:ext>
                  </a:extLst>
                </a:gridCol>
                <a:gridCol w="1632857">
                  <a:extLst>
                    <a:ext uri="{9D8B030D-6E8A-4147-A177-3AD203B41FA5}">
                      <a16:colId xmlns:a16="http://schemas.microsoft.com/office/drawing/2014/main" val="793935857"/>
                    </a:ext>
                  </a:extLst>
                </a:gridCol>
                <a:gridCol w="3379107">
                  <a:extLst>
                    <a:ext uri="{9D8B030D-6E8A-4147-A177-3AD203B41FA5}">
                      <a16:colId xmlns:a16="http://schemas.microsoft.com/office/drawing/2014/main" val="567920540"/>
                    </a:ext>
                  </a:extLst>
                </a:gridCol>
                <a:gridCol w="1541233">
                  <a:extLst>
                    <a:ext uri="{9D8B030D-6E8A-4147-A177-3AD203B41FA5}">
                      <a16:colId xmlns:a16="http://schemas.microsoft.com/office/drawing/2014/main" val="3716483046"/>
                    </a:ext>
                  </a:extLst>
                </a:gridCol>
                <a:gridCol w="2298699">
                  <a:extLst>
                    <a:ext uri="{9D8B030D-6E8A-4147-A177-3AD203B41FA5}">
                      <a16:colId xmlns:a16="http://schemas.microsoft.com/office/drawing/2014/main" val="110113820"/>
                    </a:ext>
                  </a:extLst>
                </a:gridCol>
              </a:tblGrid>
              <a:tr h="498928">
                <a:tc>
                  <a:txBody>
                    <a:bodyPr/>
                    <a:lstStyle/>
                    <a:p>
                      <a:pPr algn="ctr" fontAlgn="ctr"/>
                      <a:r>
                        <a:rPr lang="en-US" sz="1200">
                          <a:effectLst/>
                        </a:rPr>
                        <a:t>WHAT WE HEARD</a:t>
                      </a:r>
                    </a:p>
                  </a:txBody>
                  <a:tcPr marL="9525" marR="9525" marT="9525" anchor="ctr"/>
                </a:tc>
                <a:tc>
                  <a:txBody>
                    <a:bodyPr/>
                    <a:lstStyle/>
                    <a:p>
                      <a:pPr algn="ctr" fontAlgn="ctr"/>
                      <a:r>
                        <a:rPr lang="en-US" sz="1200">
                          <a:effectLst/>
                        </a:rPr>
                        <a:t>WHAT WE AGREED ON</a:t>
                      </a:r>
                    </a:p>
                  </a:txBody>
                  <a:tcPr marL="9525" marR="9525" marT="9525" anchor="ctr"/>
                </a:tc>
                <a:tc>
                  <a:txBody>
                    <a:bodyPr/>
                    <a:lstStyle/>
                    <a:p>
                      <a:pPr algn="ctr" fontAlgn="ctr"/>
                      <a:r>
                        <a:rPr lang="en-US" sz="1200">
                          <a:effectLst/>
                        </a:rPr>
                        <a:t>BARRIERS/</a:t>
                      </a:r>
                      <a:br>
                        <a:rPr lang="en-US" sz="1200">
                          <a:effectLst/>
                        </a:rPr>
                      </a:br>
                      <a:r>
                        <a:rPr lang="en-US" sz="1200">
                          <a:effectLst/>
                        </a:rPr>
                        <a:t>CHALLENGES</a:t>
                      </a:r>
                    </a:p>
                  </a:txBody>
                  <a:tcPr marL="9525" marR="9525" marT="9525" anchor="ctr"/>
                </a:tc>
                <a:tc>
                  <a:txBody>
                    <a:bodyPr/>
                    <a:lstStyle/>
                    <a:p>
                      <a:pPr algn="ctr" fontAlgn="ctr"/>
                      <a:r>
                        <a:rPr lang="en-US" sz="1200">
                          <a:effectLst/>
                        </a:rPr>
                        <a:t>ADDITIONAL INFORMATION NEEDED</a:t>
                      </a:r>
                    </a:p>
                  </a:txBody>
                  <a:tcPr marL="9525" marR="9525" marT="9525" anchor="ctr"/>
                </a:tc>
                <a:tc>
                  <a:txBody>
                    <a:bodyPr/>
                    <a:lstStyle/>
                    <a:p>
                      <a:pPr algn="ctr" fontAlgn="ctr"/>
                      <a:r>
                        <a:rPr lang="en-US" sz="1200">
                          <a:effectLst/>
                        </a:rPr>
                        <a:t>NEXT STEPS</a:t>
                      </a:r>
                    </a:p>
                  </a:txBody>
                  <a:tcPr marL="9525" marR="9525" marT="9525" anchor="ctr"/>
                </a:tc>
                <a:extLst>
                  <a:ext uri="{0D108BD9-81ED-4DB2-BD59-A6C34878D82A}">
                    <a16:rowId xmlns:a16="http://schemas.microsoft.com/office/drawing/2014/main" val="657745945"/>
                  </a:ext>
                </a:extLst>
              </a:tr>
              <a:tr h="1895475">
                <a:tc>
                  <a:txBody>
                    <a:bodyPr/>
                    <a:lstStyle/>
                    <a:p>
                      <a:pPr fontAlgn="ctr"/>
                      <a:r>
                        <a:rPr lang="en-US" sz="1100">
                          <a:effectLst/>
                        </a:rPr>
                        <a:t>There is a need for a more clearly coordinated state-level approach</a:t>
                      </a:r>
                    </a:p>
                  </a:txBody>
                  <a:tcPr marL="9525" marR="9525" marT="9525" anchor="ctr"/>
                </a:tc>
                <a:tc>
                  <a:txBody>
                    <a:bodyPr/>
                    <a:lstStyle/>
                    <a:p>
                      <a:pPr fontAlgn="ctr"/>
                      <a:r>
                        <a:rPr lang="en-US" sz="1100">
                          <a:effectLst/>
                        </a:rPr>
                        <a:t>TBD</a:t>
                      </a:r>
                    </a:p>
                  </a:txBody>
                  <a:tcPr marL="9525" marR="9525" marT="9525" anchor="ctr"/>
                </a:tc>
                <a:tc>
                  <a:txBody>
                    <a:bodyPr/>
                    <a:lstStyle/>
                    <a:p>
                      <a:pPr fontAlgn="ctr"/>
                      <a:r>
                        <a:rPr lang="en-US" sz="1100">
                          <a:effectLst/>
                        </a:rPr>
                        <a:t>There is no coordination between efforts: Go-Biz has oversight of ZE truck issues, CARB focuses on investment in equipment, CEC focuses on infrastructure, CALTRANS, CALSTA has received funding to advance the CAPTI (Climate Action Plan for Transportation Infrastructure) to  alleviate congestion, IIJA Funding (HD has earliest requirements)</a:t>
                      </a:r>
                    </a:p>
                  </a:txBody>
                  <a:tcPr marL="9525" marR="9525" marT="9525" anchor="ctr"/>
                </a:tc>
                <a:tc>
                  <a:txBody>
                    <a:bodyPr/>
                    <a:lstStyle/>
                    <a:p>
                      <a:pPr fontAlgn="ctr"/>
                      <a:r>
                        <a:rPr lang="en-US" sz="1100">
                          <a:effectLst/>
                        </a:rPr>
                        <a:t>TBD</a:t>
                      </a:r>
                    </a:p>
                  </a:txBody>
                  <a:tcPr marL="9525" marR="9525" marT="9525" anchor="ctr"/>
                </a:tc>
                <a:tc>
                  <a:txBody>
                    <a:bodyPr/>
                    <a:lstStyle/>
                    <a:p>
                      <a:pPr fontAlgn="ctr"/>
                      <a:r>
                        <a:rPr lang="en-US" sz="1100">
                          <a:effectLst/>
                        </a:rPr>
                        <a:t>Advocate to state that 710 becomes a focus of these investments.  </a:t>
                      </a:r>
                    </a:p>
                  </a:txBody>
                  <a:tcPr marL="9525" marR="9525" marT="9525" anchor="ctr"/>
                </a:tc>
                <a:extLst>
                  <a:ext uri="{0D108BD9-81ED-4DB2-BD59-A6C34878D82A}">
                    <a16:rowId xmlns:a16="http://schemas.microsoft.com/office/drawing/2014/main" val="260153977"/>
                  </a:ext>
                </a:extLst>
              </a:tr>
              <a:tr h="997857">
                <a:tc>
                  <a:txBody>
                    <a:bodyPr/>
                    <a:lstStyle/>
                    <a:p>
                      <a:pPr fontAlgn="ctr"/>
                      <a:r>
                        <a:rPr lang="en-US" sz="1100">
                          <a:effectLst/>
                        </a:rPr>
                        <a:t>For many truck owners/operators, an even greater subsidy would be a minimum necessary to make the economic decision to make the transition to ZE technology.</a:t>
                      </a:r>
                    </a:p>
                  </a:txBody>
                  <a:tcPr marL="9525" marR="9525" marT="9525" anchor="ctr"/>
                </a:tc>
                <a:tc>
                  <a:txBody>
                    <a:bodyPr/>
                    <a:lstStyle/>
                    <a:p>
                      <a:pPr fontAlgn="ctr"/>
                      <a:r>
                        <a:rPr lang="en-US" sz="1100">
                          <a:effectLst/>
                        </a:rPr>
                        <a:t>TBD</a:t>
                      </a:r>
                    </a:p>
                  </a:txBody>
                  <a:tcPr marL="9525" marR="9525" marT="9525" anchor="ctr"/>
                </a:tc>
                <a:tc>
                  <a:txBody>
                    <a:bodyPr/>
                    <a:lstStyle/>
                    <a:p>
                      <a:pPr fontAlgn="ctr"/>
                      <a:r>
                        <a:rPr lang="en-US" sz="1100">
                          <a:effectLst/>
                        </a:rPr>
                        <a:t>Insufficient subsidy offered: The subsidy offered as an incentive by programs such as the CARB Hybrid and Zero-Emission Truck and Bus Voucher Incentive Program (HVIP) oftentimes does not come close to covering the cost differential between a new ZE truck and a used diesel truck that is still eligible to operate. </a:t>
                      </a:r>
                    </a:p>
                  </a:txBody>
                  <a:tcPr marL="9525" marR="9525" marT="9525" anchor="ctr"/>
                </a:tc>
                <a:tc>
                  <a:txBody>
                    <a:bodyPr/>
                    <a:lstStyle/>
                    <a:p>
                      <a:pPr fontAlgn="ctr"/>
                      <a:r>
                        <a:rPr lang="en-US" sz="1100">
                          <a:effectLst/>
                        </a:rPr>
                        <a:t>Explore additional funding and incentive opportunities to cover the cost differential between a new ZE truck and a used diesel truck</a:t>
                      </a:r>
                    </a:p>
                  </a:txBody>
                  <a:tcPr marL="9525" marR="9525" marT="9525" anchor="ctr"/>
                </a:tc>
                <a:tc>
                  <a:txBody>
                    <a:bodyPr/>
                    <a:lstStyle/>
                    <a:p>
                      <a:pPr fontAlgn="ctr"/>
                      <a:r>
                        <a:rPr lang="en-US" sz="1100">
                          <a:effectLst/>
                        </a:rPr>
                        <a:t>TBD</a:t>
                      </a:r>
                    </a:p>
                  </a:txBody>
                  <a:tcPr marL="9525" marR="9525" marT="9525" anchor="ctr"/>
                </a:tc>
                <a:extLst>
                  <a:ext uri="{0D108BD9-81ED-4DB2-BD59-A6C34878D82A}">
                    <a16:rowId xmlns:a16="http://schemas.microsoft.com/office/drawing/2014/main" val="3071106787"/>
                  </a:ext>
                </a:extLst>
              </a:tr>
              <a:tr h="1338035">
                <a:tc>
                  <a:txBody>
                    <a:bodyPr/>
                    <a:lstStyle/>
                    <a:p>
                      <a:pPr fontAlgn="ctr"/>
                      <a:r>
                        <a:rPr lang="en-US" sz="1100">
                          <a:effectLst/>
                        </a:rPr>
                        <a:t>The trucking industry has raised several prominent concerns about the economic considerations truck owners/operators - especially those that are considered minority and/or disadvantaged small businesses – face when deciding not to transition from a diesel truck to a ZE truck. </a:t>
                      </a:r>
                    </a:p>
                  </a:txBody>
                  <a:tcPr marL="9525" marR="9525" marT="9525" anchor="ctr"/>
                </a:tc>
                <a:tc>
                  <a:txBody>
                    <a:bodyPr/>
                    <a:lstStyle/>
                    <a:p>
                      <a:pPr fontAlgn="ctr"/>
                      <a:r>
                        <a:rPr lang="en-US" sz="1100">
                          <a:effectLst/>
                        </a:rPr>
                        <a:t>A legislative exemption from income tax on subsidies to transition to ZE trucks could serve as an additional incentive for truck owners/operators to transition to ZE technology.</a:t>
                      </a:r>
                    </a:p>
                  </a:txBody>
                  <a:tcPr marL="9525" marR="9525" marT="9525" anchor="ctr"/>
                </a:tc>
                <a:tc>
                  <a:txBody>
                    <a:bodyPr/>
                    <a:lstStyle/>
                    <a:p>
                      <a:pPr fontAlgn="ctr"/>
                      <a:r>
                        <a:rPr lang="en-US" sz="1100">
                          <a:effectLst/>
                        </a:rPr>
                        <a:t>·        Income tax - disincentive: Subsidies received by truck owners/operators as an incentive to transition from diesel to ZE technology are subject to income tax, thus creating a tax burden for smaller, minority, and/or disadvantaged truck owners/operators that undermines the purpose of the incentive funding.</a:t>
                      </a:r>
                    </a:p>
                  </a:txBody>
                  <a:tcPr marL="9525" marR="9525" marT="9525" anchor="ctr"/>
                </a:tc>
                <a:tc>
                  <a:txBody>
                    <a:bodyPr/>
                    <a:lstStyle/>
                    <a:p>
                      <a:pPr fontAlgn="ctr"/>
                      <a:r>
                        <a:rPr lang="en-US" sz="1100">
                          <a:effectLst/>
                        </a:rPr>
                        <a:t>TBD</a:t>
                      </a:r>
                    </a:p>
                  </a:txBody>
                  <a:tcPr marL="9525" marR="9525" marT="9525" anchor="ctr"/>
                </a:tc>
                <a:tc>
                  <a:txBody>
                    <a:bodyPr/>
                    <a:lstStyle/>
                    <a:p>
                      <a:pPr fontAlgn="ctr"/>
                      <a:r>
                        <a:rPr lang="en-US" sz="1100">
                          <a:effectLst/>
                        </a:rPr>
                        <a:t>Explore if grant funding by using a voucher program can assist with exposure on income tax.</a:t>
                      </a:r>
                      <a:br>
                        <a:rPr lang="en-US" sz="1100">
                          <a:effectLst/>
                        </a:rPr>
                      </a:br>
                      <a:br>
                        <a:rPr lang="en-US" sz="1100">
                          <a:effectLst/>
                        </a:rPr>
                      </a:br>
                      <a:r>
                        <a:rPr lang="en-US" sz="1100">
                          <a:effectLst/>
                        </a:rPr>
                        <a:t>Connect with CALSTA and CALSTART Policy Staff to learn more about coalitions that may be working to address this issue.</a:t>
                      </a:r>
                    </a:p>
                  </a:txBody>
                  <a:tcPr marL="9525" marR="9525" marT="9525" anchor="ctr"/>
                </a:tc>
                <a:extLst>
                  <a:ext uri="{0D108BD9-81ED-4DB2-BD59-A6C34878D82A}">
                    <a16:rowId xmlns:a16="http://schemas.microsoft.com/office/drawing/2014/main" val="2312844140"/>
                  </a:ext>
                </a:extLst>
              </a:tr>
            </a:tbl>
          </a:graphicData>
        </a:graphic>
      </p:graphicFrame>
      <p:sp>
        <p:nvSpPr>
          <p:cNvPr id="7" name="TextBox 6">
            <a:extLst>
              <a:ext uri="{FF2B5EF4-FFF2-40B4-BE49-F238E27FC236}">
                <a16:creationId xmlns:a16="http://schemas.microsoft.com/office/drawing/2014/main" id="{1BDCF6AD-DCE6-A548-4AD7-4B97AB76C051}"/>
              </a:ext>
            </a:extLst>
          </p:cNvPr>
          <p:cNvSpPr txBox="1"/>
          <p:nvPr/>
        </p:nvSpPr>
        <p:spPr>
          <a:xfrm>
            <a:off x="3644917" y="6006771"/>
            <a:ext cx="80351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hlinkClick r:id="rId3"/>
              </a:rPr>
              <a:t>This is a partial view of this Breakout Session matrix.  To view the complete matrix, click here.</a:t>
            </a:r>
            <a:endParaRPr lang="en-US" sz="1400">
              <a:cs typeface="Calibri"/>
            </a:endParaRPr>
          </a:p>
        </p:txBody>
      </p:sp>
      <p:sp>
        <p:nvSpPr>
          <p:cNvPr id="8" name="Slide Number Placeholder 2">
            <a:extLst>
              <a:ext uri="{FF2B5EF4-FFF2-40B4-BE49-F238E27FC236}">
                <a16:creationId xmlns:a16="http://schemas.microsoft.com/office/drawing/2014/main" id="{9FC4265A-7E46-A447-2956-8E733DC60205}"/>
              </a:ext>
            </a:extLst>
          </p:cNvPr>
          <p:cNvSpPr txBox="1">
            <a:spLocks/>
          </p:cNvSpPr>
          <p:nvPr/>
        </p:nvSpPr>
        <p:spPr>
          <a:xfrm>
            <a:off x="9169995" y="626009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2429C633-AF9B-9840-B7F1-7587910FEF71}" type="slidenum">
              <a:rPr lang="en-US" sz="1200" smtClean="0">
                <a:solidFill>
                  <a:srgbClr val="000000">
                    <a:tint val="75000"/>
                  </a:srgbClr>
                </a:solidFill>
                <a:latin typeface="Calibri" panose="020F0502020204030204"/>
              </a:rPr>
              <a:pPr algn="r">
                <a:defRPr/>
              </a:pPr>
              <a:t>20</a:t>
            </a:fld>
            <a:endParaRPr lang="en-US" sz="1200">
              <a:solidFill>
                <a:srgbClr val="000000">
                  <a:tint val="75000"/>
                </a:srgbClr>
              </a:solidFill>
              <a:latin typeface="Calibri" panose="020F0502020204030204"/>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1840" y="180031"/>
            <a:ext cx="8174990" cy="452120"/>
          </a:xfrm>
          <a:prstGeom prst="rect">
            <a:avLst/>
          </a:prstGeom>
        </p:spPr>
        <p:txBody>
          <a:bodyPr vert="horz" wrap="square" lIns="0" tIns="12065" rIns="0" bIns="0" rtlCol="0">
            <a:spAutoFit/>
          </a:bodyPr>
          <a:lstStyle/>
          <a:p>
            <a:pPr marL="12700">
              <a:lnSpc>
                <a:spcPct val="100000"/>
              </a:lnSpc>
              <a:spcBef>
                <a:spcPts val="95"/>
              </a:spcBef>
            </a:pPr>
            <a:r>
              <a:rPr sz="2800" spc="-20"/>
              <a:t>Breakout Room </a:t>
            </a:r>
            <a:r>
              <a:rPr sz="2800" spc="-5"/>
              <a:t>#4 – Small </a:t>
            </a:r>
            <a:r>
              <a:rPr sz="2800" spc="-10"/>
              <a:t>Set-aside </a:t>
            </a:r>
            <a:r>
              <a:rPr sz="2800" spc="-20"/>
              <a:t>for </a:t>
            </a:r>
            <a:r>
              <a:rPr sz="2800" spc="-35"/>
              <a:t>Truck</a:t>
            </a:r>
            <a:r>
              <a:rPr sz="2800" spc="250"/>
              <a:t> </a:t>
            </a:r>
            <a:r>
              <a:rPr sz="2800" spc="-10"/>
              <a:t>Subsidies</a:t>
            </a:r>
            <a:endParaRPr sz="2800"/>
          </a:p>
        </p:txBody>
      </p:sp>
      <p:sp>
        <p:nvSpPr>
          <p:cNvPr id="7" name="TextBox 6">
            <a:extLst>
              <a:ext uri="{FF2B5EF4-FFF2-40B4-BE49-F238E27FC236}">
                <a16:creationId xmlns:a16="http://schemas.microsoft.com/office/drawing/2014/main" id="{4BC8E2F6-DE54-8128-6661-1B1CC8D62568}"/>
              </a:ext>
            </a:extLst>
          </p:cNvPr>
          <p:cNvSpPr txBox="1"/>
          <p:nvPr/>
        </p:nvSpPr>
        <p:spPr>
          <a:xfrm>
            <a:off x="3217377" y="5869489"/>
            <a:ext cx="80351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hlinkClick r:id="rId3"/>
              </a:rPr>
              <a:t>This is a partial view of this Breakout Session matrix.  To view the complete matrix, click here.</a:t>
            </a:r>
            <a:endParaRPr lang="en-US" sz="1400">
              <a:cs typeface="Calibri"/>
            </a:endParaRPr>
          </a:p>
        </p:txBody>
      </p:sp>
      <p:graphicFrame>
        <p:nvGraphicFramePr>
          <p:cNvPr id="5" name="Table 4">
            <a:extLst>
              <a:ext uri="{FF2B5EF4-FFF2-40B4-BE49-F238E27FC236}">
                <a16:creationId xmlns:a16="http://schemas.microsoft.com/office/drawing/2014/main" id="{65001FA8-52B6-5CB2-76E8-9439A8832C6D}"/>
              </a:ext>
            </a:extLst>
          </p:cNvPr>
          <p:cNvGraphicFramePr>
            <a:graphicFrameLocks noGrp="1"/>
          </p:cNvGraphicFramePr>
          <p:nvPr>
            <p:extLst>
              <p:ext uri="{D42A27DB-BD31-4B8C-83A1-F6EECF244321}">
                <p14:modId xmlns:p14="http://schemas.microsoft.com/office/powerpoint/2010/main" val="879093367"/>
              </p:ext>
            </p:extLst>
          </p:nvPr>
        </p:nvGraphicFramePr>
        <p:xfrm>
          <a:off x="709808" y="1116904"/>
          <a:ext cx="10668000" cy="4660543"/>
        </p:xfrm>
        <a:graphic>
          <a:graphicData uri="http://schemas.openxmlformats.org/drawingml/2006/table">
            <a:tbl>
              <a:tblPr firstRow="1" bandRow="1">
                <a:tableStyleId>{FABFCF23-3B69-468F-B69F-88F6DE6A72F2}</a:tableStyleId>
              </a:tblPr>
              <a:tblGrid>
                <a:gridCol w="2133600">
                  <a:extLst>
                    <a:ext uri="{9D8B030D-6E8A-4147-A177-3AD203B41FA5}">
                      <a16:colId xmlns:a16="http://schemas.microsoft.com/office/drawing/2014/main" val="2373291199"/>
                    </a:ext>
                  </a:extLst>
                </a:gridCol>
                <a:gridCol w="2133600">
                  <a:extLst>
                    <a:ext uri="{9D8B030D-6E8A-4147-A177-3AD203B41FA5}">
                      <a16:colId xmlns:a16="http://schemas.microsoft.com/office/drawing/2014/main" val="2794848672"/>
                    </a:ext>
                  </a:extLst>
                </a:gridCol>
                <a:gridCol w="2133600">
                  <a:extLst>
                    <a:ext uri="{9D8B030D-6E8A-4147-A177-3AD203B41FA5}">
                      <a16:colId xmlns:a16="http://schemas.microsoft.com/office/drawing/2014/main" val="2455940742"/>
                    </a:ext>
                  </a:extLst>
                </a:gridCol>
                <a:gridCol w="2133600">
                  <a:extLst>
                    <a:ext uri="{9D8B030D-6E8A-4147-A177-3AD203B41FA5}">
                      <a16:colId xmlns:a16="http://schemas.microsoft.com/office/drawing/2014/main" val="435902891"/>
                    </a:ext>
                  </a:extLst>
                </a:gridCol>
                <a:gridCol w="2133600">
                  <a:extLst>
                    <a:ext uri="{9D8B030D-6E8A-4147-A177-3AD203B41FA5}">
                      <a16:colId xmlns:a16="http://schemas.microsoft.com/office/drawing/2014/main" val="3230298576"/>
                    </a:ext>
                  </a:extLst>
                </a:gridCol>
              </a:tblGrid>
              <a:tr h="417534">
                <a:tc>
                  <a:txBody>
                    <a:bodyPr/>
                    <a:lstStyle/>
                    <a:p>
                      <a:pPr algn="ctr" fontAlgn="ctr"/>
                      <a:r>
                        <a:rPr lang="en-US" sz="1200">
                          <a:effectLst/>
                        </a:rPr>
                        <a:t>WHAT WE HEARD</a:t>
                      </a:r>
                    </a:p>
                  </a:txBody>
                  <a:tcPr marL="9525" marR="9525" marT="9525" anchor="ctr"/>
                </a:tc>
                <a:tc>
                  <a:txBody>
                    <a:bodyPr/>
                    <a:lstStyle/>
                    <a:p>
                      <a:pPr algn="ctr" fontAlgn="ctr"/>
                      <a:r>
                        <a:rPr lang="en-US" sz="1200">
                          <a:effectLst/>
                        </a:rPr>
                        <a:t>WHAT WE AGREED ON</a:t>
                      </a:r>
                    </a:p>
                  </a:txBody>
                  <a:tcPr marL="9525" marR="9525" marT="9525" anchor="ctr"/>
                </a:tc>
                <a:tc>
                  <a:txBody>
                    <a:bodyPr/>
                    <a:lstStyle/>
                    <a:p>
                      <a:pPr algn="ctr" fontAlgn="ctr"/>
                      <a:r>
                        <a:rPr lang="en-US" sz="1200">
                          <a:effectLst/>
                        </a:rPr>
                        <a:t>BARRIERS/CHALLENGES</a:t>
                      </a:r>
                    </a:p>
                  </a:txBody>
                  <a:tcPr marL="9525" marR="9525" marT="9525" anchor="ctr"/>
                </a:tc>
                <a:tc>
                  <a:txBody>
                    <a:bodyPr/>
                    <a:lstStyle/>
                    <a:p>
                      <a:pPr algn="ctr" fontAlgn="ctr"/>
                      <a:r>
                        <a:rPr lang="en-US" sz="1200">
                          <a:effectLst/>
                        </a:rPr>
                        <a:t>ADDITIONAL INFORMATION NEEDED</a:t>
                      </a:r>
                    </a:p>
                  </a:txBody>
                  <a:tcPr marL="9525" marR="9525" marT="9525" anchor="ctr"/>
                </a:tc>
                <a:tc>
                  <a:txBody>
                    <a:bodyPr/>
                    <a:lstStyle/>
                    <a:p>
                      <a:pPr algn="ctr" fontAlgn="ctr"/>
                      <a:r>
                        <a:rPr lang="en-US" sz="1200">
                          <a:effectLst/>
                        </a:rPr>
                        <a:t>NEXT STEPS</a:t>
                      </a:r>
                    </a:p>
                  </a:txBody>
                  <a:tcPr marL="9525" marR="9525" marT="9525" anchor="ctr"/>
                </a:tc>
                <a:extLst>
                  <a:ext uri="{0D108BD9-81ED-4DB2-BD59-A6C34878D82A}">
                    <a16:rowId xmlns:a16="http://schemas.microsoft.com/office/drawing/2014/main" val="1954428806"/>
                  </a:ext>
                </a:extLst>
              </a:tr>
              <a:tr h="1924050">
                <a:tc rowSpan="3">
                  <a:txBody>
                    <a:bodyPr/>
                    <a:lstStyle/>
                    <a:p>
                      <a:pPr fontAlgn="ctr"/>
                      <a:r>
                        <a:rPr lang="en-US" sz="1100">
                          <a:effectLst/>
                        </a:rPr>
                        <a:t>Metro could provide hands-on services to individuals throughout the grant and incentives process. Break down the jargon, support with technical assistance to help small businesses</a:t>
                      </a:r>
                    </a:p>
                  </a:txBody>
                  <a:tcPr marL="9525" marR="9525" marT="9525" anchor="ctr"/>
                </a:tc>
                <a:tc>
                  <a:txBody>
                    <a:bodyPr/>
                    <a:lstStyle/>
                    <a:p>
                      <a:pPr fontAlgn="ctr"/>
                      <a:endParaRPr lang="en-US" sz="1100">
                        <a:effectLst/>
                      </a:endParaRPr>
                    </a:p>
                  </a:txBody>
                  <a:tcPr marL="9525" marR="9525" marT="9525" anchor="ctr"/>
                </a:tc>
                <a:tc rowSpan="3">
                  <a:txBody>
                    <a:bodyPr/>
                    <a:lstStyle/>
                    <a:p>
                      <a:pPr fontAlgn="ctr"/>
                      <a:r>
                        <a:rPr lang="en-US" sz="1100">
                          <a:effectLst/>
                        </a:rPr>
                        <a:t>Small businesses and small scale fleet owners typically do not have resources to monitor grant opportunities, incentive programs, and apply and manage.  How these programs are written typically require technical understanding that these businesses do not have.  </a:t>
                      </a:r>
                    </a:p>
                  </a:txBody>
                  <a:tcPr marL="9525" marR="9525" marT="9525" anchor="ctr"/>
                </a:tc>
                <a:tc>
                  <a:txBody>
                    <a:bodyPr/>
                    <a:lstStyle/>
                    <a:p>
                      <a:pPr fontAlgn="ctr"/>
                      <a:endParaRPr lang="en-US" sz="1100">
                        <a:effectLst/>
                      </a:endParaRPr>
                    </a:p>
                  </a:txBody>
                  <a:tcPr marL="9525" marR="9525" marT="9525" anchor="ctr"/>
                </a:tc>
                <a:tc>
                  <a:txBody>
                    <a:bodyPr/>
                    <a:lstStyle/>
                    <a:p>
                      <a:pPr fontAlgn="ctr"/>
                      <a:r>
                        <a:rPr lang="en-US" sz="1100">
                          <a:effectLst/>
                        </a:rPr>
                        <a:t>Engage small business community, truck drivers about grant prospects</a:t>
                      </a:r>
                    </a:p>
                  </a:txBody>
                  <a:tcPr marL="9525" marR="9525" marT="9525" anchor="ctr"/>
                </a:tc>
                <a:extLst>
                  <a:ext uri="{0D108BD9-81ED-4DB2-BD59-A6C34878D82A}">
                    <a16:rowId xmlns:a16="http://schemas.microsoft.com/office/drawing/2014/main" val="3543173957"/>
                  </a:ext>
                </a:extLst>
              </a:tr>
              <a:tr h="1924050">
                <a:tc vMerge="1">
                  <a:txBody>
                    <a:bodyPr/>
                    <a:lstStyle/>
                    <a:p>
                      <a:endParaRPr lang="en-US"/>
                    </a:p>
                  </a:txBody>
                  <a:tcPr marL="0" marR="0" marT="0" marB="0" horzOverflow="overflow"/>
                </a:tc>
                <a:tc>
                  <a:txBody>
                    <a:bodyPr/>
                    <a:lstStyle/>
                    <a:p>
                      <a:pPr fontAlgn="ctr"/>
                      <a:endParaRPr lang="en-US" sz="1100">
                        <a:effectLst/>
                      </a:endParaRPr>
                    </a:p>
                  </a:txBody>
                  <a:tcPr marL="9525" marR="9525" marT="9525" anchor="ctr"/>
                </a:tc>
                <a:tc vMerge="1">
                  <a:txBody>
                    <a:bodyPr/>
                    <a:lstStyle/>
                    <a:p>
                      <a:endParaRPr lang="en-US"/>
                    </a:p>
                  </a:txBody>
                  <a:tcPr marL="0" marR="0" marT="0" marB="0" horzOverflow="overflow"/>
                </a:tc>
                <a:tc>
                  <a:txBody>
                    <a:bodyPr/>
                    <a:lstStyle/>
                    <a:p>
                      <a:pPr fontAlgn="ctr"/>
                      <a:r>
                        <a:rPr lang="en-US" sz="1100">
                          <a:effectLst/>
                        </a:rPr>
                        <a:t>SB 372</a:t>
                      </a:r>
                      <a:br>
                        <a:rPr lang="en-US" sz="1100">
                          <a:effectLst/>
                        </a:rPr>
                      </a:br>
                      <a:br>
                        <a:rPr lang="en-US" sz="1100">
                          <a:effectLst/>
                        </a:rPr>
                      </a:br>
                      <a:r>
                        <a:rPr lang="en-US" sz="1100">
                          <a:effectLst/>
                        </a:rPr>
                        <a:t>CARB has a mandate to create fleet technical assistance and to create more funding available for electric trucks</a:t>
                      </a:r>
                    </a:p>
                  </a:txBody>
                  <a:tcPr marL="9525" marR="9525" marT="9525" anchor="ctr"/>
                </a:tc>
                <a:tc>
                  <a:txBody>
                    <a:bodyPr/>
                    <a:lstStyle/>
                    <a:p>
                      <a:pPr fontAlgn="ctr"/>
                      <a:r>
                        <a:rPr lang="en-US" sz="1100">
                          <a:effectLst/>
                        </a:rPr>
                        <a:t>Explore options to establish a technical support program to assist small businesses to apply for grants and incentive programs</a:t>
                      </a:r>
                    </a:p>
                  </a:txBody>
                  <a:tcPr marL="9525" marR="9525" marT="9525" anchor="ctr"/>
                </a:tc>
                <a:extLst>
                  <a:ext uri="{0D108BD9-81ED-4DB2-BD59-A6C34878D82A}">
                    <a16:rowId xmlns:a16="http://schemas.microsoft.com/office/drawing/2014/main" val="3470397963"/>
                  </a:ext>
                </a:extLst>
              </a:tr>
              <a:tr h="391438">
                <a:tc vMerge="1">
                  <a:txBody>
                    <a:bodyPr/>
                    <a:lstStyle/>
                    <a:p>
                      <a:endParaRPr lang="en-US"/>
                    </a:p>
                  </a:txBody>
                  <a:tcPr marL="0" marR="0" marT="0" marB="0" horzOverflow="overflow"/>
                </a:tc>
                <a:tc>
                  <a:txBody>
                    <a:bodyPr/>
                    <a:lstStyle/>
                    <a:p>
                      <a:pPr fontAlgn="ctr"/>
                      <a:endParaRPr lang="en-US" sz="1100">
                        <a:effectLst/>
                      </a:endParaRPr>
                    </a:p>
                  </a:txBody>
                  <a:tcPr marL="9525" marR="9525" marT="9525" anchor="ctr"/>
                </a:tc>
                <a:tc vMerge="1">
                  <a:txBody>
                    <a:bodyPr/>
                    <a:lstStyle/>
                    <a:p>
                      <a:endParaRPr lang="en-US"/>
                    </a:p>
                  </a:txBody>
                  <a:tcPr marL="0" marR="0" marT="0" marB="0" horzOverflow="overflow"/>
                </a:tc>
                <a:tc>
                  <a:txBody>
                    <a:bodyPr/>
                    <a:lstStyle/>
                    <a:p>
                      <a:pPr fontAlgn="ctr"/>
                      <a:r>
                        <a:rPr lang="en-US" sz="1100">
                          <a:effectLst/>
                        </a:rPr>
                        <a:t>Air District and Caltrans have info on fleet registration in the corridor</a:t>
                      </a:r>
                    </a:p>
                  </a:txBody>
                  <a:tcPr marL="9525" marR="9525" marT="9525" anchor="ctr"/>
                </a:tc>
                <a:tc>
                  <a:txBody>
                    <a:bodyPr/>
                    <a:lstStyle/>
                    <a:p>
                      <a:pPr fontAlgn="ctr"/>
                      <a:r>
                        <a:rPr lang="en-US" sz="1100">
                          <a:effectLst/>
                        </a:rPr>
                        <a:t>Assemble fleet working group</a:t>
                      </a:r>
                    </a:p>
                  </a:txBody>
                  <a:tcPr marL="9525" marR="9525" marT="9525" anchor="ctr"/>
                </a:tc>
                <a:extLst>
                  <a:ext uri="{0D108BD9-81ED-4DB2-BD59-A6C34878D82A}">
                    <a16:rowId xmlns:a16="http://schemas.microsoft.com/office/drawing/2014/main" val="3649299718"/>
                  </a:ext>
                </a:extLst>
              </a:tr>
            </a:tbl>
          </a:graphicData>
        </a:graphic>
      </p:graphicFrame>
      <p:sp>
        <p:nvSpPr>
          <p:cNvPr id="8" name="Slide Number Placeholder 2">
            <a:extLst>
              <a:ext uri="{FF2B5EF4-FFF2-40B4-BE49-F238E27FC236}">
                <a16:creationId xmlns:a16="http://schemas.microsoft.com/office/drawing/2014/main" id="{1A779B11-7BFD-3530-8895-D3303941A682}"/>
              </a:ext>
            </a:extLst>
          </p:cNvPr>
          <p:cNvSpPr txBox="1">
            <a:spLocks/>
          </p:cNvSpPr>
          <p:nvPr/>
        </p:nvSpPr>
        <p:spPr>
          <a:xfrm>
            <a:off x="9169995" y="626009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2429C633-AF9B-9840-B7F1-7587910FEF71}" type="slidenum">
              <a:rPr lang="en-US" sz="1200" smtClean="0">
                <a:solidFill>
                  <a:srgbClr val="000000">
                    <a:tint val="75000"/>
                  </a:srgbClr>
                </a:solidFill>
                <a:latin typeface="Calibri" panose="020F0502020204030204"/>
              </a:rPr>
              <a:pPr algn="r">
                <a:defRPr/>
              </a:pPr>
              <a:t>21</a:t>
            </a:fld>
            <a:endParaRPr lang="en-US" sz="1200">
              <a:solidFill>
                <a:srgbClr val="000000">
                  <a:tint val="75000"/>
                </a:srgbClr>
              </a:solidFill>
              <a:latin typeface="Calibri" panose="020F0502020204030204"/>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marR="5080">
              <a:lnSpc>
                <a:spcPct val="100000"/>
              </a:lnSpc>
              <a:spcBef>
                <a:spcPts val="100"/>
              </a:spcBef>
            </a:pPr>
            <a:r>
              <a:rPr spc="-15"/>
              <a:t>Breakout </a:t>
            </a:r>
            <a:r>
              <a:rPr spc="-10"/>
              <a:t>Room </a:t>
            </a:r>
            <a:r>
              <a:t>#5 – </a:t>
            </a:r>
            <a:r>
              <a:rPr spc="-15"/>
              <a:t>Environmental </a:t>
            </a:r>
            <a:r>
              <a:rPr spc="-5"/>
              <a:t>Impacts, </a:t>
            </a:r>
            <a:r>
              <a:rPr spc="-10"/>
              <a:t>Mitigation  Strategies, </a:t>
            </a:r>
            <a:r>
              <a:rPr spc="-5"/>
              <a:t>and </a:t>
            </a:r>
            <a:r>
              <a:rPr spc="-15"/>
              <a:t>Program</a:t>
            </a:r>
            <a:r>
              <a:rPr spc="-25"/>
              <a:t> </a:t>
            </a:r>
            <a:r>
              <a:rPr spc="-5"/>
              <a:t>Outcomes</a:t>
            </a:r>
          </a:p>
        </p:txBody>
      </p:sp>
      <p:sp>
        <p:nvSpPr>
          <p:cNvPr id="3" name="object 3"/>
          <p:cNvSpPr txBox="1"/>
          <p:nvPr/>
        </p:nvSpPr>
        <p:spPr>
          <a:xfrm>
            <a:off x="611842" y="985630"/>
            <a:ext cx="10829290" cy="362279"/>
          </a:xfrm>
          <a:prstGeom prst="rect">
            <a:avLst/>
          </a:prstGeom>
        </p:spPr>
        <p:txBody>
          <a:bodyPr vert="horz" wrap="square" lIns="0" tIns="114935" rIns="0" bIns="0" rtlCol="0" anchor="t">
            <a:spAutoFit/>
          </a:bodyPr>
          <a:lstStyle/>
          <a:p>
            <a:pPr marL="12700" marR="0" lvl="0" indent="0" algn="l" defTabSz="914400" rtl="0" eaLnBrk="1" fontAlgn="auto" latinLnBrk="0" hangingPunct="1">
              <a:lnSpc>
                <a:spcPct val="100000"/>
              </a:lnSpc>
              <a:spcBef>
                <a:spcPts val="905"/>
              </a:spcBef>
              <a:spcAft>
                <a:spcPts val="0"/>
              </a:spcAft>
              <a:buClrTx/>
              <a:buSzTx/>
              <a:buFontTx/>
              <a:buNone/>
              <a:tabLst/>
              <a:defRPr/>
            </a:pPr>
            <a:endParaRPr lang="en-US" sz="1600" b="1" i="0" u="none" strike="noStrike" kern="1200" cap="none" spc="-10" normalizeH="0" baseline="0" noProof="0">
              <a:ln>
                <a:noFill/>
              </a:ln>
              <a:solidFill>
                <a:srgbClr val="2AB4C7"/>
              </a:solidFill>
              <a:effectLst/>
              <a:uLnTx/>
              <a:uFillTx/>
              <a:latin typeface="Calibri"/>
              <a:cs typeface="Calibri"/>
            </a:endParaRPr>
          </a:p>
        </p:txBody>
      </p:sp>
      <p:graphicFrame>
        <p:nvGraphicFramePr>
          <p:cNvPr id="6" name="Table 5">
            <a:extLst>
              <a:ext uri="{FF2B5EF4-FFF2-40B4-BE49-F238E27FC236}">
                <a16:creationId xmlns:a16="http://schemas.microsoft.com/office/drawing/2014/main" id="{CEEAE350-72FD-A953-3996-50B90A0E2FED}"/>
              </a:ext>
            </a:extLst>
          </p:cNvPr>
          <p:cNvGraphicFramePr>
            <a:graphicFrameLocks noGrp="1"/>
          </p:cNvGraphicFramePr>
          <p:nvPr>
            <p:extLst>
              <p:ext uri="{D42A27DB-BD31-4B8C-83A1-F6EECF244321}">
                <p14:modId xmlns:p14="http://schemas.microsoft.com/office/powerpoint/2010/main" val="4294482749"/>
              </p:ext>
            </p:extLst>
          </p:nvPr>
        </p:nvGraphicFramePr>
        <p:xfrm>
          <a:off x="742950" y="1156335"/>
          <a:ext cx="10706099" cy="4592724"/>
        </p:xfrm>
        <a:graphic>
          <a:graphicData uri="http://schemas.openxmlformats.org/drawingml/2006/table">
            <a:tbl>
              <a:tblPr firstRow="1" bandRow="1">
                <a:tableStyleId>{FABFCF23-3B69-468F-B69F-88F6DE6A72F2}</a:tableStyleId>
              </a:tblPr>
              <a:tblGrid>
                <a:gridCol w="2105702">
                  <a:extLst>
                    <a:ext uri="{9D8B030D-6E8A-4147-A177-3AD203B41FA5}">
                      <a16:colId xmlns:a16="http://schemas.microsoft.com/office/drawing/2014/main" val="2830000458"/>
                    </a:ext>
                  </a:extLst>
                </a:gridCol>
                <a:gridCol w="2105702">
                  <a:extLst>
                    <a:ext uri="{9D8B030D-6E8A-4147-A177-3AD203B41FA5}">
                      <a16:colId xmlns:a16="http://schemas.microsoft.com/office/drawing/2014/main" val="251972416"/>
                    </a:ext>
                  </a:extLst>
                </a:gridCol>
                <a:gridCol w="2105702">
                  <a:extLst>
                    <a:ext uri="{9D8B030D-6E8A-4147-A177-3AD203B41FA5}">
                      <a16:colId xmlns:a16="http://schemas.microsoft.com/office/drawing/2014/main" val="3855842476"/>
                    </a:ext>
                  </a:extLst>
                </a:gridCol>
                <a:gridCol w="2283291">
                  <a:extLst>
                    <a:ext uri="{9D8B030D-6E8A-4147-A177-3AD203B41FA5}">
                      <a16:colId xmlns:a16="http://schemas.microsoft.com/office/drawing/2014/main" val="270261590"/>
                    </a:ext>
                  </a:extLst>
                </a:gridCol>
                <a:gridCol w="2105702">
                  <a:extLst>
                    <a:ext uri="{9D8B030D-6E8A-4147-A177-3AD203B41FA5}">
                      <a16:colId xmlns:a16="http://schemas.microsoft.com/office/drawing/2014/main" val="3574608641"/>
                    </a:ext>
                  </a:extLst>
                </a:gridCol>
              </a:tblGrid>
              <a:tr h="352425">
                <a:tc>
                  <a:txBody>
                    <a:bodyPr/>
                    <a:lstStyle/>
                    <a:p>
                      <a:pPr algn="ctr" fontAlgn="ctr"/>
                      <a:r>
                        <a:rPr lang="en-US" sz="1200">
                          <a:effectLst/>
                        </a:rPr>
                        <a:t>WHAT WE HEARD</a:t>
                      </a:r>
                    </a:p>
                  </a:txBody>
                  <a:tcPr marL="9525" marR="9525" marT="9525" anchor="ctr"/>
                </a:tc>
                <a:tc>
                  <a:txBody>
                    <a:bodyPr/>
                    <a:lstStyle/>
                    <a:p>
                      <a:pPr algn="ctr" fontAlgn="ctr"/>
                      <a:r>
                        <a:rPr lang="en-US" sz="1200">
                          <a:effectLst/>
                        </a:rPr>
                        <a:t>WHAT WE AGREED ON</a:t>
                      </a:r>
                    </a:p>
                  </a:txBody>
                  <a:tcPr marL="9525" marR="9525" marT="9525" anchor="ctr"/>
                </a:tc>
                <a:tc>
                  <a:txBody>
                    <a:bodyPr/>
                    <a:lstStyle/>
                    <a:p>
                      <a:pPr algn="ctr" fontAlgn="ctr"/>
                      <a:r>
                        <a:rPr lang="en-US" sz="1200">
                          <a:effectLst/>
                        </a:rPr>
                        <a:t>BARRIERS/CHALLENGES</a:t>
                      </a:r>
                    </a:p>
                  </a:txBody>
                  <a:tcPr marL="9525" marR="9525" marT="9525" anchor="ctr"/>
                </a:tc>
                <a:tc>
                  <a:txBody>
                    <a:bodyPr/>
                    <a:lstStyle/>
                    <a:p>
                      <a:pPr algn="ctr" fontAlgn="ctr"/>
                      <a:r>
                        <a:rPr lang="en-US" sz="1200">
                          <a:effectLst/>
                        </a:rPr>
                        <a:t>ADDITIONAL INFORMATION NEEDED</a:t>
                      </a:r>
                    </a:p>
                  </a:txBody>
                  <a:tcPr marL="9525" marR="9525" marT="9525" anchor="ctr"/>
                </a:tc>
                <a:tc>
                  <a:txBody>
                    <a:bodyPr/>
                    <a:lstStyle/>
                    <a:p>
                      <a:pPr algn="ctr" fontAlgn="ctr"/>
                      <a:r>
                        <a:rPr lang="en-US" sz="1200">
                          <a:effectLst/>
                        </a:rPr>
                        <a:t>NEXT STEPS</a:t>
                      </a:r>
                    </a:p>
                  </a:txBody>
                  <a:tcPr marL="9525" marR="9525" marT="9525" anchor="ctr"/>
                </a:tc>
                <a:extLst>
                  <a:ext uri="{0D108BD9-81ED-4DB2-BD59-A6C34878D82A}">
                    <a16:rowId xmlns:a16="http://schemas.microsoft.com/office/drawing/2014/main" val="2329046492"/>
                  </a:ext>
                </a:extLst>
              </a:tr>
              <a:tr h="1095375">
                <a:tc>
                  <a:txBody>
                    <a:bodyPr/>
                    <a:lstStyle/>
                    <a:p>
                      <a:pPr fontAlgn="ctr"/>
                      <a:r>
                        <a:rPr lang="en-US" sz="1100">
                          <a:effectLst/>
                        </a:rPr>
                        <a:t>ZET Program objectives need to be quantifiable and time-bound e.g. target turnover of truck fleet by specific date-____of trucks should be ZE (electric/hydrogen) by _____ date</a:t>
                      </a:r>
                    </a:p>
                  </a:txBody>
                  <a:tcPr marL="9525" marR="9525" marT="9525" anchor="ctr"/>
                </a:tc>
                <a:tc>
                  <a:txBody>
                    <a:bodyPr/>
                    <a:lstStyle/>
                    <a:p>
                      <a:pPr fontAlgn="ctr"/>
                      <a:r>
                        <a:rPr lang="en-US" sz="1100">
                          <a:effectLst/>
                        </a:rPr>
                        <a:t>TBD</a:t>
                      </a:r>
                    </a:p>
                  </a:txBody>
                  <a:tcPr marL="9525" marR="9525" marT="9525" anchor="ctr"/>
                </a:tc>
                <a:tc>
                  <a:txBody>
                    <a:bodyPr/>
                    <a:lstStyle/>
                    <a:p>
                      <a:pPr fontAlgn="ctr"/>
                      <a:r>
                        <a:rPr lang="en-US" sz="1100">
                          <a:effectLst/>
                        </a:rPr>
                        <a:t>TBD</a:t>
                      </a:r>
                    </a:p>
                  </a:txBody>
                  <a:tcPr marL="9525" marR="9525" marT="9525" anchor="ctr"/>
                </a:tc>
                <a:tc>
                  <a:txBody>
                    <a:bodyPr/>
                    <a:lstStyle/>
                    <a:p>
                      <a:pPr fontAlgn="ctr"/>
                      <a:r>
                        <a:rPr lang="en-US" sz="1100">
                          <a:effectLst/>
                        </a:rPr>
                        <a:t>TBD</a:t>
                      </a:r>
                    </a:p>
                  </a:txBody>
                  <a:tcPr marL="9525" marR="9525" marT="9525" anchor="ctr"/>
                </a:tc>
                <a:tc>
                  <a:txBody>
                    <a:bodyPr/>
                    <a:lstStyle/>
                    <a:p>
                      <a:pPr fontAlgn="ctr"/>
                      <a:r>
                        <a:rPr lang="en-US" sz="1100">
                          <a:effectLst/>
                        </a:rPr>
                        <a:t>TBD</a:t>
                      </a:r>
                    </a:p>
                  </a:txBody>
                  <a:tcPr marL="9525" marR="9525" marT="9525" anchor="ctr"/>
                </a:tc>
                <a:extLst>
                  <a:ext uri="{0D108BD9-81ED-4DB2-BD59-A6C34878D82A}">
                    <a16:rowId xmlns:a16="http://schemas.microsoft.com/office/drawing/2014/main" val="2950597431"/>
                  </a:ext>
                </a:extLst>
              </a:tr>
              <a:tr h="1114194">
                <a:tc>
                  <a:txBody>
                    <a:bodyPr/>
                    <a:lstStyle/>
                    <a:p>
                      <a:pPr fontAlgn="ctr"/>
                      <a:r>
                        <a:rPr lang="en-US" sz="1100">
                          <a:effectLst/>
                        </a:rPr>
                        <a:t>Goal to eliminate greenhouse gas emissions from electric and hydrogen production.</a:t>
                      </a:r>
                    </a:p>
                  </a:txBody>
                  <a:tcPr marL="9525" marR="9525" marT="9525" anchor="ctr"/>
                </a:tc>
                <a:tc>
                  <a:txBody>
                    <a:bodyPr/>
                    <a:lstStyle/>
                    <a:p>
                      <a:pPr fontAlgn="ctr"/>
                      <a:r>
                        <a:rPr lang="en-US" sz="1100">
                          <a:effectLst/>
                        </a:rPr>
                        <a:t>TBD</a:t>
                      </a:r>
                    </a:p>
                  </a:txBody>
                  <a:tcPr marL="9525" marR="9525" marT="9525" anchor="ctr"/>
                </a:tc>
                <a:tc>
                  <a:txBody>
                    <a:bodyPr/>
                    <a:lstStyle/>
                    <a:p>
                      <a:pPr fontAlgn="ctr"/>
                      <a:r>
                        <a:rPr lang="en-US" sz="1100">
                          <a:effectLst/>
                        </a:rPr>
                        <a:t>TBD</a:t>
                      </a:r>
                    </a:p>
                  </a:txBody>
                  <a:tcPr marL="9525" marR="9525" marT="9525" anchor="ctr"/>
                </a:tc>
                <a:tc>
                  <a:txBody>
                    <a:bodyPr/>
                    <a:lstStyle/>
                    <a:p>
                      <a:pPr fontAlgn="ctr"/>
                      <a:r>
                        <a:rPr lang="en-US" sz="1100">
                          <a:effectLst/>
                        </a:rPr>
                        <a:t>TBD</a:t>
                      </a:r>
                    </a:p>
                  </a:txBody>
                  <a:tcPr marL="9525" marR="9525" marT="9525" anchor="ctr"/>
                </a:tc>
                <a:tc>
                  <a:txBody>
                    <a:bodyPr/>
                    <a:lstStyle/>
                    <a:p>
                      <a:pPr fontAlgn="ctr"/>
                      <a:r>
                        <a:rPr lang="en-US" sz="1100">
                          <a:effectLst/>
                        </a:rPr>
                        <a:t>TBD</a:t>
                      </a:r>
                    </a:p>
                  </a:txBody>
                  <a:tcPr marL="9525" marR="9525" marT="9525" anchor="ctr"/>
                </a:tc>
                <a:extLst>
                  <a:ext uri="{0D108BD9-81ED-4DB2-BD59-A6C34878D82A}">
                    <a16:rowId xmlns:a16="http://schemas.microsoft.com/office/drawing/2014/main" val="3171328945"/>
                  </a:ext>
                </a:extLst>
              </a:tr>
              <a:tr h="1123950">
                <a:tc>
                  <a:txBody>
                    <a:bodyPr/>
                    <a:lstStyle/>
                    <a:p>
                      <a:pPr fontAlgn="ctr"/>
                      <a:r>
                        <a:rPr lang="en-US" sz="1100">
                          <a:effectLst/>
                        </a:rPr>
                        <a:t>Goal to eliminate health risks of I-710 South Corridor residents from truck emissions  (priority pollutants, greenhouse gases, diesel particulate matter) in the corridor.</a:t>
                      </a:r>
                    </a:p>
                  </a:txBody>
                  <a:tcPr marL="9525" marR="9525" marT="9525" anchor="ctr"/>
                </a:tc>
                <a:tc>
                  <a:txBody>
                    <a:bodyPr/>
                    <a:lstStyle/>
                    <a:p>
                      <a:pPr fontAlgn="ctr"/>
                      <a:r>
                        <a:rPr lang="en-US" sz="1100">
                          <a:effectLst/>
                        </a:rPr>
                        <a:t>TBD</a:t>
                      </a:r>
                    </a:p>
                  </a:txBody>
                  <a:tcPr marL="9525" marR="9525" marT="9525" anchor="ctr"/>
                </a:tc>
                <a:tc>
                  <a:txBody>
                    <a:bodyPr/>
                    <a:lstStyle/>
                    <a:p>
                      <a:pPr fontAlgn="ctr"/>
                      <a:r>
                        <a:rPr lang="en-US" sz="1100">
                          <a:effectLst/>
                        </a:rPr>
                        <a:t>TBD</a:t>
                      </a:r>
                    </a:p>
                  </a:txBody>
                  <a:tcPr marL="9525" marR="9525" marT="9525" anchor="ctr"/>
                </a:tc>
                <a:tc>
                  <a:txBody>
                    <a:bodyPr/>
                    <a:lstStyle/>
                    <a:p>
                      <a:pPr fontAlgn="ctr"/>
                      <a:r>
                        <a:rPr lang="en-US" sz="1100">
                          <a:effectLst/>
                        </a:rPr>
                        <a:t>TBD</a:t>
                      </a:r>
                    </a:p>
                  </a:txBody>
                  <a:tcPr marL="9525" marR="9525" marT="9525" anchor="ctr"/>
                </a:tc>
                <a:tc>
                  <a:txBody>
                    <a:bodyPr/>
                    <a:lstStyle/>
                    <a:p>
                      <a:pPr fontAlgn="ctr"/>
                      <a:r>
                        <a:rPr lang="en-US" sz="1100">
                          <a:effectLst/>
                        </a:rPr>
                        <a:t>TBD</a:t>
                      </a:r>
                    </a:p>
                  </a:txBody>
                  <a:tcPr marL="9525" marR="9525" marT="9525" anchor="ctr"/>
                </a:tc>
                <a:extLst>
                  <a:ext uri="{0D108BD9-81ED-4DB2-BD59-A6C34878D82A}">
                    <a16:rowId xmlns:a16="http://schemas.microsoft.com/office/drawing/2014/main" val="855603899"/>
                  </a:ext>
                </a:extLst>
              </a:tr>
              <a:tr h="838200">
                <a:tc>
                  <a:txBody>
                    <a:bodyPr/>
                    <a:lstStyle/>
                    <a:p>
                      <a:pPr fontAlgn="ctr"/>
                      <a:r>
                        <a:rPr lang="en-US" sz="1100">
                          <a:effectLst/>
                        </a:rPr>
                        <a:t>Strategy to not utilize eminent domain to site ZE Infrastructure</a:t>
                      </a:r>
                    </a:p>
                  </a:txBody>
                  <a:tcPr marL="9525" marR="9525" marT="9525" anchor="ctr"/>
                </a:tc>
                <a:tc>
                  <a:txBody>
                    <a:bodyPr/>
                    <a:lstStyle/>
                    <a:p>
                      <a:pPr fontAlgn="ctr"/>
                      <a:r>
                        <a:rPr lang="en-US" sz="1100">
                          <a:effectLst/>
                        </a:rPr>
                        <a:t>TBD</a:t>
                      </a:r>
                    </a:p>
                  </a:txBody>
                  <a:tcPr marL="9525" marR="9525" marT="9525" anchor="ctr"/>
                </a:tc>
                <a:tc>
                  <a:txBody>
                    <a:bodyPr/>
                    <a:lstStyle/>
                    <a:p>
                      <a:pPr fontAlgn="ctr"/>
                      <a:r>
                        <a:rPr lang="en-US" sz="1100">
                          <a:effectLst/>
                        </a:rPr>
                        <a:t>TBD</a:t>
                      </a:r>
                    </a:p>
                  </a:txBody>
                  <a:tcPr marL="9525" marR="9525" marT="9525" anchor="ctr"/>
                </a:tc>
                <a:tc>
                  <a:txBody>
                    <a:bodyPr/>
                    <a:lstStyle/>
                    <a:p>
                      <a:pPr fontAlgn="ctr"/>
                      <a:r>
                        <a:rPr lang="en-US" sz="1100">
                          <a:effectLst/>
                        </a:rPr>
                        <a:t>TBD</a:t>
                      </a:r>
                    </a:p>
                  </a:txBody>
                  <a:tcPr marL="9525" marR="9525" marT="9525" anchor="ctr"/>
                </a:tc>
                <a:tc>
                  <a:txBody>
                    <a:bodyPr/>
                    <a:lstStyle/>
                    <a:p>
                      <a:pPr fontAlgn="ctr"/>
                      <a:r>
                        <a:rPr lang="en-US" sz="1100">
                          <a:effectLst/>
                        </a:rPr>
                        <a:t>TBD</a:t>
                      </a:r>
                    </a:p>
                  </a:txBody>
                  <a:tcPr marL="9525" marR="9525" marT="9525" anchor="ctr"/>
                </a:tc>
                <a:extLst>
                  <a:ext uri="{0D108BD9-81ED-4DB2-BD59-A6C34878D82A}">
                    <a16:rowId xmlns:a16="http://schemas.microsoft.com/office/drawing/2014/main" val="4149533508"/>
                  </a:ext>
                </a:extLst>
              </a:tr>
            </a:tbl>
          </a:graphicData>
        </a:graphic>
      </p:graphicFrame>
      <p:sp>
        <p:nvSpPr>
          <p:cNvPr id="7" name="TextBox 6">
            <a:extLst>
              <a:ext uri="{FF2B5EF4-FFF2-40B4-BE49-F238E27FC236}">
                <a16:creationId xmlns:a16="http://schemas.microsoft.com/office/drawing/2014/main" id="{3E26AB28-C895-EC58-B945-9DBCD7FA3F22}"/>
              </a:ext>
            </a:extLst>
          </p:cNvPr>
          <p:cNvSpPr txBox="1"/>
          <p:nvPr/>
        </p:nvSpPr>
        <p:spPr>
          <a:xfrm>
            <a:off x="3456244" y="5872370"/>
            <a:ext cx="80351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hlinkClick r:id="rId3"/>
              </a:rPr>
              <a:t>This is a partial view of this Breakout Session matrix.  To view the complete matrix, click here.</a:t>
            </a:r>
            <a:endParaRPr lang="en-US" sz="1400">
              <a:cs typeface="Calibri"/>
            </a:endParaRPr>
          </a:p>
        </p:txBody>
      </p:sp>
      <p:sp>
        <p:nvSpPr>
          <p:cNvPr id="8" name="Slide Number Placeholder 2">
            <a:extLst>
              <a:ext uri="{FF2B5EF4-FFF2-40B4-BE49-F238E27FC236}">
                <a16:creationId xmlns:a16="http://schemas.microsoft.com/office/drawing/2014/main" id="{447AACA4-8162-312A-5A14-E118BAD106A9}"/>
              </a:ext>
            </a:extLst>
          </p:cNvPr>
          <p:cNvSpPr txBox="1">
            <a:spLocks/>
          </p:cNvSpPr>
          <p:nvPr/>
        </p:nvSpPr>
        <p:spPr>
          <a:xfrm>
            <a:off x="9169995" y="626009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2429C633-AF9B-9840-B7F1-7587910FEF71}" type="slidenum">
              <a:rPr lang="en-US" sz="1200" smtClean="0">
                <a:solidFill>
                  <a:srgbClr val="000000">
                    <a:tint val="75000"/>
                  </a:srgbClr>
                </a:solidFill>
                <a:latin typeface="Calibri" panose="020F0502020204030204"/>
              </a:rPr>
              <a:pPr algn="r">
                <a:defRPr/>
              </a:pPr>
              <a:t>22</a:t>
            </a:fld>
            <a:endParaRPr lang="en-US" sz="1200">
              <a:solidFill>
                <a:srgbClr val="000000">
                  <a:tint val="75000"/>
                </a:srgbClr>
              </a:solidFill>
              <a:latin typeface="Calibri" panose="020F0502020204030204"/>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dirty="0">
                <a:solidFill>
                  <a:srgbClr val="FFFFFF"/>
                </a:solidFill>
                <a:latin typeface="Calibri" panose="020F0502020204030204"/>
                <a:cs typeface="Calibri"/>
              </a:rPr>
              <a:t>Breakout Room Report Outs</a:t>
            </a:r>
            <a:endPar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4069141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400383"/>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a:t>
            </a:r>
            <a:r>
              <a:rPr lang="en-US" sz="4000" b="1">
                <a:solidFill>
                  <a:srgbClr val="FFFFFF"/>
                </a:solidFill>
                <a:latin typeface="Calibri" panose="020F0502020204030204"/>
                <a:cs typeface="Calibri"/>
              </a:rPr>
              <a:t>3</a:t>
            </a: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Project Team Updates</a:t>
            </a:r>
          </a:p>
        </p:txBody>
      </p:sp>
    </p:spTree>
    <p:extLst>
      <p:ext uri="{BB962C8B-B14F-4D97-AF65-F5344CB8AC3E}">
        <p14:creationId xmlns:p14="http://schemas.microsoft.com/office/powerpoint/2010/main" val="241017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004" y="1932854"/>
            <a:ext cx="12172996" cy="1400383"/>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panose="020F0502020204030204"/>
              </a:rPr>
              <a:t>Agenda Item #3.1: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a:ea typeface="Yu Mincho"/>
                <a:cs typeface="Arial"/>
              </a:rPr>
              <a:t>Phase III/IV Milestones:  Early Investment Plan</a:t>
            </a:r>
            <a:endParaRPr kumimoji="0" lang="en-US" sz="18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2" name="TextBox 1">
            <a:extLst>
              <a:ext uri="{FF2B5EF4-FFF2-40B4-BE49-F238E27FC236}">
                <a16:creationId xmlns:a16="http://schemas.microsoft.com/office/drawing/2014/main" id="{CF69548B-EDE1-4568-9EEC-493DFC39CAE3}"/>
              </a:ext>
            </a:extLst>
          </p:cNvPr>
          <p:cNvSpPr txBox="1"/>
          <p:nvPr/>
        </p:nvSpPr>
        <p:spPr>
          <a:xfrm>
            <a:off x="2228804" y="3592885"/>
            <a:ext cx="9963196" cy="646331"/>
          </a:xfrm>
          <a:prstGeom prst="rect">
            <a:avLst/>
          </a:prstGeom>
          <a:noFill/>
        </p:spPr>
        <p:txBody>
          <a:bodyPr wrap="square" rtlCol="0">
            <a:spAutoFit/>
          </a:bodyPr>
          <a:lstStyle/>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213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4C8DB-5D2F-2DB8-B144-E5C25968721A}"/>
              </a:ext>
            </a:extLst>
          </p:cNvPr>
          <p:cNvSpPr>
            <a:spLocks noGrp="1"/>
          </p:cNvSpPr>
          <p:nvPr>
            <p:ph type="title"/>
          </p:nvPr>
        </p:nvSpPr>
        <p:spPr>
          <a:xfrm>
            <a:off x="380999" y="285750"/>
            <a:ext cx="10033861" cy="504664"/>
          </a:xfrm>
        </p:spPr>
        <p:txBody>
          <a:bodyPr/>
          <a:lstStyle/>
          <a:p>
            <a:r>
              <a:rPr lang="en-US" dirty="0"/>
              <a:t>Phase III/IV Milestones:  Early Investment Initiatives</a:t>
            </a:r>
          </a:p>
        </p:txBody>
      </p:sp>
      <p:sp>
        <p:nvSpPr>
          <p:cNvPr id="3" name="Slide Number Placeholder 2">
            <a:extLst>
              <a:ext uri="{FF2B5EF4-FFF2-40B4-BE49-F238E27FC236}">
                <a16:creationId xmlns:a16="http://schemas.microsoft.com/office/drawing/2014/main" id="{864B4D05-D0BA-6BCB-A647-A88C21546739}"/>
              </a:ext>
            </a:extLst>
          </p:cNvPr>
          <p:cNvSpPr>
            <a:spLocks noGrp="1"/>
          </p:cNvSpPr>
          <p:nvPr>
            <p:ph type="sldNum" sz="quarter" idx="10"/>
          </p:nvPr>
        </p:nvSpPr>
        <p:spPr/>
        <p:txBody>
          <a:bodyPr/>
          <a:lstStyle/>
          <a:p>
            <a:fld id="{2429C633-AF9B-9840-B7F1-7587910FEF71}" type="slidenum">
              <a:rPr lang="en-US" smtClean="0"/>
              <a:pPr/>
              <a:t>26</a:t>
            </a:fld>
            <a:endParaRPr lang="en-US"/>
          </a:p>
        </p:txBody>
      </p:sp>
      <p:sp>
        <p:nvSpPr>
          <p:cNvPr id="11" name="TextBox 10">
            <a:extLst>
              <a:ext uri="{FF2B5EF4-FFF2-40B4-BE49-F238E27FC236}">
                <a16:creationId xmlns:a16="http://schemas.microsoft.com/office/drawing/2014/main" id="{697193DA-8010-F58D-2C01-7513E74A6C87}"/>
              </a:ext>
            </a:extLst>
          </p:cNvPr>
          <p:cNvSpPr txBox="1"/>
          <p:nvPr/>
        </p:nvSpPr>
        <p:spPr>
          <a:xfrm>
            <a:off x="481912" y="1291693"/>
            <a:ext cx="11380235" cy="3122393"/>
          </a:xfrm>
          <a:prstGeom prst="rect">
            <a:avLst/>
          </a:prstGeom>
          <a:noFill/>
        </p:spPr>
        <p:txBody>
          <a:bodyPr wrap="square" lIns="91440" tIns="45720" rIns="91440" bIns="45720" anchor="t">
            <a:spAutoFit/>
          </a:bodyPr>
          <a:lstStyle/>
          <a:p>
            <a:pPr>
              <a:lnSpc>
                <a:spcPct val="150000"/>
              </a:lnSpc>
            </a:pPr>
            <a:r>
              <a:rPr lang="en-US" sz="2000" b="1" dirty="0">
                <a:solidFill>
                  <a:srgbClr val="00B4BD"/>
                </a:solidFill>
                <a:ea typeface="+mn-lt"/>
                <a:cs typeface="+mn-lt"/>
              </a:rPr>
              <a:t>June 16</a:t>
            </a:r>
            <a:r>
              <a:rPr lang="en-US" b="1" dirty="0">
                <a:solidFill>
                  <a:srgbClr val="00B4BD"/>
                </a:solidFill>
                <a:ea typeface="+mn-lt"/>
                <a:cs typeface="+mn-lt"/>
              </a:rPr>
              <a:t>   </a:t>
            </a:r>
            <a:r>
              <a:rPr lang="en-US" b="1" dirty="0">
                <a:solidFill>
                  <a:srgbClr val="00B4BD"/>
                </a:solidFill>
                <a:latin typeface="Calibri"/>
                <a:cs typeface="Calibri"/>
              </a:rPr>
              <a:t>        </a:t>
            </a:r>
            <a:r>
              <a:rPr lang="en-US" sz="2000" dirty="0">
                <a:solidFill>
                  <a:srgbClr val="000000"/>
                </a:solidFill>
                <a:latin typeface="Calibri"/>
                <a:cs typeface="Calibri"/>
              </a:rPr>
              <a:t>Nomination Applications available</a:t>
            </a:r>
            <a:endParaRPr lang="en-US" dirty="0">
              <a:solidFill>
                <a:srgbClr val="000000"/>
              </a:solidFill>
              <a:latin typeface="Calibri"/>
              <a:cs typeface="Calibri"/>
            </a:endParaRPr>
          </a:p>
          <a:p>
            <a:r>
              <a:rPr lang="en-US" sz="2000" b="1" dirty="0">
                <a:solidFill>
                  <a:srgbClr val="00B4BD"/>
                </a:solidFill>
                <a:ea typeface="+mn-lt"/>
                <a:cs typeface="+mn-lt"/>
              </a:rPr>
              <a:t>June 23          </a:t>
            </a:r>
            <a:r>
              <a:rPr lang="en-US" sz="2000" dirty="0">
                <a:ea typeface="+mn-lt"/>
                <a:cs typeface="+mn-lt"/>
              </a:rPr>
              <a:t>Presentation at Community Leadership Committee</a:t>
            </a:r>
          </a:p>
          <a:p>
            <a:pPr>
              <a:lnSpc>
                <a:spcPct val="150000"/>
              </a:lnSpc>
            </a:pPr>
            <a:r>
              <a:rPr lang="en-US" sz="2000" b="1" dirty="0">
                <a:solidFill>
                  <a:srgbClr val="00B4BD"/>
                </a:solidFill>
                <a:ea typeface="+mn-lt"/>
                <a:cs typeface="+mn-lt"/>
              </a:rPr>
              <a:t>July 1</a:t>
            </a:r>
            <a:r>
              <a:rPr lang="en-US" b="1" dirty="0">
                <a:solidFill>
                  <a:srgbClr val="00B4BD"/>
                </a:solidFill>
                <a:ea typeface="+mn-lt"/>
                <a:cs typeface="+mn-lt"/>
              </a:rPr>
              <a:t>       </a:t>
            </a:r>
            <a:r>
              <a:rPr lang="en-US" b="1" dirty="0">
                <a:solidFill>
                  <a:srgbClr val="00B4BD"/>
                </a:solidFill>
                <a:latin typeface="Calibri"/>
                <a:cs typeface="Calibri"/>
              </a:rPr>
              <a:t>        </a:t>
            </a:r>
            <a:r>
              <a:rPr lang="en-US" sz="2000" dirty="0">
                <a:solidFill>
                  <a:srgbClr val="000000"/>
                </a:solidFill>
                <a:latin typeface="Calibri"/>
                <a:cs typeface="Calibri"/>
              </a:rPr>
              <a:t>Nomination Applications due	</a:t>
            </a:r>
          </a:p>
          <a:p>
            <a:pPr>
              <a:lnSpc>
                <a:spcPct val="150000"/>
              </a:lnSpc>
            </a:pPr>
            <a:r>
              <a:rPr lang="en-US" sz="2000" b="1" dirty="0">
                <a:solidFill>
                  <a:srgbClr val="00B4BD"/>
                </a:solidFill>
                <a:ea typeface="+mn-lt"/>
                <a:cs typeface="+mn-lt"/>
              </a:rPr>
              <a:t>July 11</a:t>
            </a:r>
            <a:r>
              <a:rPr lang="en-US" b="1" dirty="0">
                <a:solidFill>
                  <a:srgbClr val="00B4BD"/>
                </a:solidFill>
                <a:ea typeface="+mn-lt"/>
                <a:cs typeface="+mn-lt"/>
              </a:rPr>
              <a:t>   </a:t>
            </a:r>
            <a:r>
              <a:rPr lang="en-US" b="1" dirty="0">
                <a:solidFill>
                  <a:srgbClr val="00B4BD"/>
                </a:solidFill>
                <a:latin typeface="Calibri"/>
                <a:ea typeface="+mn-lt"/>
                <a:cs typeface="+mn-lt"/>
              </a:rPr>
              <a:t>          </a:t>
            </a:r>
            <a:r>
              <a:rPr lang="en-US" sz="2000" dirty="0">
                <a:solidFill>
                  <a:srgbClr val="000000"/>
                </a:solidFill>
                <a:latin typeface="Calibri"/>
                <a:ea typeface="+mn-lt"/>
                <a:cs typeface="+mn-lt"/>
              </a:rPr>
              <a:t>List of Nominations </a:t>
            </a:r>
            <a:r>
              <a:rPr lang="en-US" sz="2000" dirty="0">
                <a:solidFill>
                  <a:srgbClr val="000000"/>
                </a:solidFill>
                <a:latin typeface="Calibri"/>
                <a:cs typeface="Calibri"/>
              </a:rPr>
              <a:t>shared at Task Force Meeting #10	</a:t>
            </a:r>
          </a:p>
          <a:p>
            <a:pPr>
              <a:lnSpc>
                <a:spcPct val="150000"/>
              </a:lnSpc>
            </a:pPr>
            <a:r>
              <a:rPr lang="en-US" sz="2000" b="1" dirty="0">
                <a:solidFill>
                  <a:srgbClr val="00B4BD"/>
                </a:solidFill>
                <a:ea typeface="+mn-lt"/>
                <a:cs typeface="+mn-lt"/>
              </a:rPr>
              <a:t>July 21		</a:t>
            </a:r>
            <a:r>
              <a:rPr lang="en-US" sz="2000" dirty="0">
                <a:solidFill>
                  <a:srgbClr val="000000"/>
                </a:solidFill>
                <a:latin typeface="Calibri"/>
                <a:cs typeface="Calibri"/>
              </a:rPr>
              <a:t>List of Nominations shared with the Community Leadership Committee</a:t>
            </a:r>
          </a:p>
          <a:p>
            <a:pPr>
              <a:lnSpc>
                <a:spcPct val="150000"/>
              </a:lnSpc>
            </a:pPr>
            <a:r>
              <a:rPr lang="en-US" sz="2000" b="1" dirty="0">
                <a:solidFill>
                  <a:srgbClr val="00B4BD"/>
                </a:solidFill>
                <a:ea typeface="+mn-lt"/>
                <a:cs typeface="+mn-lt"/>
              </a:rPr>
              <a:t>August 8       </a:t>
            </a:r>
            <a:r>
              <a:rPr lang="en-US" sz="2000" b="1" dirty="0">
                <a:solidFill>
                  <a:srgbClr val="00B4BD"/>
                </a:solidFill>
                <a:latin typeface="Calibri"/>
                <a:cs typeface="Calibri"/>
              </a:rPr>
              <a:t> </a:t>
            </a:r>
            <a:r>
              <a:rPr lang="en-US" sz="2000" dirty="0">
                <a:solidFill>
                  <a:srgbClr val="000000"/>
                </a:solidFill>
                <a:latin typeface="Calibri"/>
                <a:cs typeface="Calibri"/>
              </a:rPr>
              <a:t>Task Force considers Early Investment Initiative Nominations	</a:t>
            </a:r>
          </a:p>
          <a:p>
            <a:pPr>
              <a:lnSpc>
                <a:spcPct val="150000"/>
              </a:lnSpc>
            </a:pPr>
            <a:r>
              <a:rPr lang="en-US" sz="2000" b="1" dirty="0">
                <a:solidFill>
                  <a:srgbClr val="00B4BD"/>
                </a:solidFill>
                <a:ea typeface="+mn-lt"/>
                <a:cs typeface="+mn-lt"/>
              </a:rPr>
              <a:t>September</a:t>
            </a:r>
            <a:r>
              <a:rPr lang="en-US" sz="2000" b="1" dirty="0">
                <a:solidFill>
                  <a:srgbClr val="00CCFF"/>
                </a:solidFill>
                <a:latin typeface="Calibri"/>
                <a:cs typeface="Calibri"/>
              </a:rPr>
              <a:t>    </a:t>
            </a:r>
            <a:r>
              <a:rPr lang="en-US" sz="2000" b="0" i="0" u="none" strike="noStrike" baseline="0" dirty="0">
                <a:solidFill>
                  <a:srgbClr val="000000"/>
                </a:solidFill>
                <a:latin typeface="Calibri"/>
                <a:cs typeface="Calibri"/>
              </a:rPr>
              <a:t>Metro staff presents the slate of Early Investment </a:t>
            </a:r>
            <a:r>
              <a:rPr lang="en-US" sz="2000" dirty="0">
                <a:solidFill>
                  <a:srgbClr val="000000"/>
                </a:solidFill>
                <a:latin typeface="Calibri"/>
                <a:cs typeface="Calibri"/>
              </a:rPr>
              <a:t>Initiative</a:t>
            </a:r>
            <a:r>
              <a:rPr lang="en-US" sz="2000" b="0" i="0" u="none" strike="noStrike" baseline="0" dirty="0">
                <a:solidFill>
                  <a:srgbClr val="000000"/>
                </a:solidFill>
                <a:latin typeface="Calibri"/>
                <a:cs typeface="Calibri"/>
              </a:rPr>
              <a:t> to the Metro Board	</a:t>
            </a:r>
          </a:p>
        </p:txBody>
      </p:sp>
    </p:spTree>
    <p:extLst>
      <p:ext uri="{BB962C8B-B14F-4D97-AF65-F5344CB8AC3E}">
        <p14:creationId xmlns:p14="http://schemas.microsoft.com/office/powerpoint/2010/main" val="2335572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266C-881A-491E-ABCE-7D7FC802CF80}"/>
              </a:ext>
            </a:extLst>
          </p:cNvPr>
          <p:cNvSpPr>
            <a:spLocks noGrp="1"/>
          </p:cNvSpPr>
          <p:nvPr>
            <p:ph type="title"/>
          </p:nvPr>
        </p:nvSpPr>
        <p:spPr/>
        <p:txBody>
          <a:bodyPr/>
          <a:lstStyle/>
          <a:p>
            <a:r>
              <a:rPr lang="en-US"/>
              <a:t>Upcoming Meetings</a:t>
            </a:r>
          </a:p>
        </p:txBody>
      </p:sp>
      <p:sp>
        <p:nvSpPr>
          <p:cNvPr id="3" name="Content Placeholder 2">
            <a:extLst>
              <a:ext uri="{FF2B5EF4-FFF2-40B4-BE49-F238E27FC236}">
                <a16:creationId xmlns:a16="http://schemas.microsoft.com/office/drawing/2014/main" id="{81259EBA-5AEB-47B4-A39D-A2588639D74D}"/>
              </a:ext>
            </a:extLst>
          </p:cNvPr>
          <p:cNvSpPr>
            <a:spLocks noGrp="1"/>
          </p:cNvSpPr>
          <p:nvPr>
            <p:ph idx="1"/>
          </p:nvPr>
        </p:nvSpPr>
        <p:spPr>
          <a:xfrm>
            <a:off x="-1105139" y="1004690"/>
            <a:ext cx="9519559" cy="5933209"/>
          </a:xfrm>
        </p:spPr>
        <p:txBody>
          <a:bodyPr vert="horz" lIns="91440" tIns="45720" rIns="91440" bIns="45720" rtlCol="0" anchor="t">
            <a:noAutofit/>
          </a:bodyPr>
          <a:lstStyle/>
          <a:p>
            <a:pPr marL="2228850" lvl="7" indent="-457200">
              <a:lnSpc>
                <a:spcPct val="100000"/>
              </a:lnSpc>
              <a:spcBef>
                <a:spcPts val="1000"/>
              </a:spcBef>
              <a:buNone/>
            </a:pPr>
            <a:endParaRPr lang="en-US" sz="600" b="1" dirty="0">
              <a:solidFill>
                <a:srgbClr val="00B4BD"/>
              </a:solidFill>
              <a:ea typeface="+mn-lt"/>
              <a:cs typeface="+mn-lt"/>
            </a:endParaRPr>
          </a:p>
          <a:p>
            <a:pPr marL="2228850" lvl="7" indent="-457200">
              <a:lnSpc>
                <a:spcPct val="100000"/>
              </a:lnSpc>
              <a:spcBef>
                <a:spcPts val="1000"/>
              </a:spcBef>
              <a:buNone/>
            </a:pPr>
            <a:r>
              <a:rPr lang="en-US" b="1" dirty="0">
                <a:solidFill>
                  <a:srgbClr val="00B4BD"/>
                </a:solidFill>
                <a:ea typeface="+mn-lt"/>
                <a:cs typeface="+mn-lt"/>
              </a:rPr>
              <a:t>Community Leadership Committee</a:t>
            </a:r>
          </a:p>
          <a:p>
            <a:pPr marL="2004695" lvl="3" indent="-231775">
              <a:lnSpc>
                <a:spcPct val="100000"/>
              </a:lnSpc>
              <a:spcBef>
                <a:spcPts val="0"/>
              </a:spcBef>
              <a:buFont typeface="System Font Regular"/>
              <a:buChar char="&gt;"/>
            </a:pPr>
            <a:r>
              <a:rPr lang="en-US" i="1" dirty="0">
                <a:ea typeface="+mn-lt"/>
                <a:cs typeface="+mn-lt"/>
              </a:rPr>
              <a:t>Thursday, June 23, 5-7pm</a:t>
            </a:r>
          </a:p>
          <a:p>
            <a:pPr marL="2228850" lvl="7" indent="-457200">
              <a:lnSpc>
                <a:spcPct val="100000"/>
              </a:lnSpc>
              <a:spcBef>
                <a:spcPts val="1000"/>
              </a:spcBef>
              <a:buNone/>
            </a:pPr>
            <a:endParaRPr lang="en-US" sz="600" b="1" dirty="0">
              <a:solidFill>
                <a:srgbClr val="00B4BD"/>
              </a:solidFill>
              <a:ea typeface="+mn-lt"/>
              <a:cs typeface="+mn-lt"/>
            </a:endParaRPr>
          </a:p>
          <a:p>
            <a:pPr marL="2228850" lvl="7" indent="-457200">
              <a:lnSpc>
                <a:spcPct val="100000"/>
              </a:lnSpc>
              <a:spcBef>
                <a:spcPts val="1000"/>
              </a:spcBef>
              <a:buNone/>
            </a:pPr>
            <a:r>
              <a:rPr lang="en-US" b="1" dirty="0">
                <a:solidFill>
                  <a:srgbClr val="00B4BD"/>
                </a:solidFill>
                <a:ea typeface="+mn-lt"/>
                <a:cs typeface="+mn-lt"/>
              </a:rPr>
              <a:t>Working Groups </a:t>
            </a:r>
            <a:r>
              <a:rPr lang="en-US" dirty="0">
                <a:ea typeface="+mn-lt"/>
                <a:cs typeface="+mn-lt"/>
              </a:rPr>
              <a:t>		</a:t>
            </a:r>
          </a:p>
          <a:p>
            <a:pPr marL="2004695" lvl="3" indent="-231775">
              <a:lnSpc>
                <a:spcPct val="100000"/>
              </a:lnSpc>
              <a:spcBef>
                <a:spcPts val="0"/>
              </a:spcBef>
              <a:buFont typeface="System Font Regular"/>
              <a:buChar char="&gt;"/>
            </a:pPr>
            <a:r>
              <a:rPr lang="en-US" b="1" dirty="0">
                <a:ea typeface="+mn-lt"/>
                <a:cs typeface="+mn-lt"/>
              </a:rPr>
              <a:t>Equity Working Group #4</a:t>
            </a:r>
            <a:endParaRPr lang="en-US" b="1" dirty="0">
              <a:cs typeface="Calibri"/>
            </a:endParaRPr>
          </a:p>
          <a:p>
            <a:pPr marL="1718945" lvl="3" indent="285750">
              <a:lnSpc>
                <a:spcPct val="100000"/>
              </a:lnSpc>
              <a:buNone/>
            </a:pPr>
            <a:r>
              <a:rPr lang="en-US" i="1" dirty="0">
                <a:ea typeface="+mn-lt"/>
                <a:cs typeface="+mn-lt"/>
              </a:rPr>
              <a:t>Thursday, June 30, 5-7pm</a:t>
            </a:r>
            <a:r>
              <a:rPr lang="en-US" b="1" dirty="0">
                <a:solidFill>
                  <a:srgbClr val="00B4BD"/>
                </a:solidFill>
                <a:ea typeface="+mn-lt"/>
                <a:cs typeface="+mn-lt"/>
              </a:rPr>
              <a:t> </a:t>
            </a:r>
            <a:endParaRPr lang="en-US" sz="4800" b="1" dirty="0">
              <a:solidFill>
                <a:srgbClr val="00B4BD"/>
              </a:solidFill>
              <a:ea typeface="+mn-lt"/>
              <a:cs typeface="+mn-lt"/>
            </a:endParaRPr>
          </a:p>
          <a:p>
            <a:pPr marL="2004695" lvl="3" indent="-231775">
              <a:lnSpc>
                <a:spcPct val="100000"/>
              </a:lnSpc>
              <a:spcBef>
                <a:spcPts val="0"/>
              </a:spcBef>
              <a:buFont typeface="System Font Regular"/>
              <a:buChar char="&gt;"/>
            </a:pPr>
            <a:r>
              <a:rPr lang="en-US" b="1" dirty="0">
                <a:ea typeface="+mn-lt"/>
                <a:cs typeface="+mn-lt"/>
              </a:rPr>
              <a:t>Zero-Emission Truck Working Group Meeting #8</a:t>
            </a:r>
            <a:endParaRPr lang="en-US" b="1" dirty="0">
              <a:cs typeface="Calibri"/>
            </a:endParaRPr>
          </a:p>
          <a:p>
            <a:pPr marL="1718945" lvl="3" indent="285750">
              <a:lnSpc>
                <a:spcPct val="100000"/>
              </a:lnSpc>
              <a:buNone/>
            </a:pPr>
            <a:r>
              <a:rPr lang="en-US" i="1" dirty="0">
                <a:ea typeface="+mn-lt"/>
                <a:cs typeface="+mn-lt"/>
              </a:rPr>
              <a:t>Tuesday, July 19, 1-2:30pm</a:t>
            </a:r>
          </a:p>
          <a:p>
            <a:pPr marL="2228850" lvl="7" indent="-457200">
              <a:lnSpc>
                <a:spcPct val="100000"/>
              </a:lnSpc>
              <a:spcBef>
                <a:spcPts val="1000"/>
              </a:spcBef>
              <a:buNone/>
            </a:pPr>
            <a:endParaRPr lang="en-US" sz="600" b="1" dirty="0">
              <a:solidFill>
                <a:srgbClr val="00B4BD"/>
              </a:solidFill>
              <a:ea typeface="+mn-lt"/>
              <a:cs typeface="+mn-lt"/>
            </a:endParaRPr>
          </a:p>
          <a:p>
            <a:pPr marL="2228850" lvl="7" indent="-457200">
              <a:lnSpc>
                <a:spcPct val="100000"/>
              </a:lnSpc>
              <a:spcBef>
                <a:spcPts val="1000"/>
              </a:spcBef>
              <a:buNone/>
            </a:pPr>
            <a:r>
              <a:rPr lang="en-US" b="1" dirty="0">
                <a:solidFill>
                  <a:srgbClr val="00B4BD"/>
                </a:solidFill>
                <a:ea typeface="+mn-lt"/>
                <a:cs typeface="+mn-lt"/>
              </a:rPr>
              <a:t>Task Force</a:t>
            </a:r>
            <a:endParaRPr lang="en-US" i="1" dirty="0">
              <a:ea typeface="+mn-lt"/>
              <a:cs typeface="+mn-lt"/>
            </a:endParaRPr>
          </a:p>
          <a:p>
            <a:pPr marL="2004695" lvl="3" indent="-231775">
              <a:lnSpc>
                <a:spcPct val="100000"/>
              </a:lnSpc>
              <a:spcBef>
                <a:spcPts val="0"/>
              </a:spcBef>
              <a:buFont typeface="Calibri" panose="020F0502020204030204" pitchFamily="34" charset="0"/>
              <a:buChar char="&gt;"/>
            </a:pPr>
            <a:r>
              <a:rPr lang="en-US" b="1" dirty="0">
                <a:ea typeface="+mn-lt"/>
                <a:cs typeface="+mn-lt"/>
              </a:rPr>
              <a:t>Task Force Meeting #10</a:t>
            </a:r>
          </a:p>
          <a:p>
            <a:pPr marL="2004695" lvl="3" indent="0">
              <a:lnSpc>
                <a:spcPct val="100000"/>
              </a:lnSpc>
              <a:buNone/>
            </a:pPr>
            <a:r>
              <a:rPr lang="en-US" i="1" dirty="0">
                <a:ea typeface="+mn-lt"/>
                <a:cs typeface="+mn-lt"/>
              </a:rPr>
              <a:t>Monday, July 11, 5-7:30 pm </a:t>
            </a:r>
          </a:p>
          <a:p>
            <a:pPr marL="1718945" lvl="3" indent="285750">
              <a:lnSpc>
                <a:spcPct val="70000"/>
              </a:lnSpc>
              <a:buNone/>
            </a:pPr>
            <a:endParaRPr lang="en-US" sz="2200" i="1" dirty="0">
              <a:ea typeface="+mn-lt"/>
              <a:cs typeface="+mn-lt"/>
            </a:endParaRPr>
          </a:p>
          <a:p>
            <a:pPr marL="1718945" lvl="3" indent="285750">
              <a:lnSpc>
                <a:spcPct val="70000"/>
              </a:lnSpc>
              <a:buNone/>
            </a:pPr>
            <a:endParaRPr lang="en-US" sz="2200" b="1" dirty="0">
              <a:solidFill>
                <a:srgbClr val="00B4BD"/>
              </a:solidFill>
              <a:ea typeface="+mn-lt"/>
              <a:cs typeface="+mn-lt"/>
            </a:endParaRPr>
          </a:p>
        </p:txBody>
      </p:sp>
      <p:sp>
        <p:nvSpPr>
          <p:cNvPr id="4" name="Slide Number Placeholder 3">
            <a:extLst>
              <a:ext uri="{FF2B5EF4-FFF2-40B4-BE49-F238E27FC236}">
                <a16:creationId xmlns:a16="http://schemas.microsoft.com/office/drawing/2014/main" id="{39799A09-7BDD-4F8D-9E03-368A20861D82}"/>
              </a:ext>
            </a:extLst>
          </p:cNvPr>
          <p:cNvSpPr>
            <a:spLocks noGrp="1"/>
          </p:cNvSpPr>
          <p:nvPr>
            <p:ph type="sldNum" sz="quarter" idx="12"/>
          </p:nvPr>
        </p:nvSpPr>
        <p:spPr/>
        <p:txBody>
          <a:bodyPr/>
          <a:lstStyle/>
          <a:p>
            <a:fld id="{2429C633-AF9B-9840-B7F1-7587910FEF71}" type="slidenum">
              <a:rPr lang="en-US" smtClean="0"/>
              <a:pPr/>
              <a:t>27</a:t>
            </a:fld>
            <a:endParaRPr lang="en-US"/>
          </a:p>
        </p:txBody>
      </p:sp>
    </p:spTree>
    <p:extLst>
      <p:ext uri="{BB962C8B-B14F-4D97-AF65-F5344CB8AC3E}">
        <p14:creationId xmlns:p14="http://schemas.microsoft.com/office/powerpoint/2010/main" val="2129907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Closing Comments, Upcoming Meetings, Thank You</a:t>
            </a:r>
          </a:p>
        </p:txBody>
      </p:sp>
    </p:spTree>
    <p:extLst>
      <p:ext uri="{BB962C8B-B14F-4D97-AF65-F5344CB8AC3E}">
        <p14:creationId xmlns:p14="http://schemas.microsoft.com/office/powerpoint/2010/main" val="3714624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p:txBody>
          <a:bodyPr/>
          <a:lstStyle/>
          <a:p>
            <a:r>
              <a:rPr lang="en-US"/>
              <a:t>Can’t attend the meeting? Reach out to us!</a:t>
            </a:r>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fld id="{2429C633-AF9B-9840-B7F1-7587910FEF71}" type="slidenum">
              <a:rPr lang="en-US" smtClean="0"/>
              <a:pPr/>
              <a:t>29</a:t>
            </a:fld>
            <a:endParaRPr lang="en-US"/>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2849639" y="1227018"/>
            <a:ext cx="556528"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2849638" y="3181688"/>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2849638" y="3782719"/>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2849638" y="4331254"/>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2849638" y="4895674"/>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2849638" y="5444254"/>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3406165" y="1270149"/>
            <a:ext cx="6714378" cy="1938992"/>
          </a:xfrm>
          <a:prstGeom prst="rect">
            <a:avLst/>
          </a:prstGeom>
          <a:noFill/>
        </p:spPr>
        <p:txBody>
          <a:bodyPr wrap="square" lIns="91440" tIns="45720" rIns="91440" bIns="45720" rtlCol="0" anchor="t">
            <a:spAutoFit/>
          </a:bodyPr>
          <a:lstStyle/>
          <a:p>
            <a:r>
              <a:rPr lang="en-US" sz="2400"/>
              <a:t>Michael Cano, </a:t>
            </a:r>
            <a:r>
              <a:rPr lang="en-US" sz="2400" i="1"/>
              <a:t>Deputy Executive Officer, </a:t>
            </a:r>
            <a:br>
              <a:rPr lang="en-US" sz="2400" i="1"/>
            </a:br>
            <a:r>
              <a:rPr lang="en-US" sz="2400" i="1"/>
              <a:t>Countywide Planning &amp; Development  </a:t>
            </a:r>
            <a:br>
              <a:rPr lang="en-US" sz="2400"/>
            </a:br>
            <a:r>
              <a:rPr lang="en-US" sz="2400"/>
              <a:t>Metro</a:t>
            </a:r>
            <a:br>
              <a:rPr lang="en-US" sz="2400"/>
            </a:br>
            <a:r>
              <a:rPr lang="en-US" sz="2400"/>
              <a:t>One Gateway Plaza, MS 99-13-1</a:t>
            </a:r>
            <a:br>
              <a:rPr lang="en-US" sz="2400"/>
            </a:br>
            <a:r>
              <a:rPr lang="en-US" sz="2400"/>
              <a:t>Los Angeles, CA 90012</a:t>
            </a:r>
          </a:p>
        </p:txBody>
      </p:sp>
      <p:sp>
        <p:nvSpPr>
          <p:cNvPr id="11" name="TextBox 10">
            <a:extLst>
              <a:ext uri="{FF2B5EF4-FFF2-40B4-BE49-F238E27FC236}">
                <a16:creationId xmlns:a16="http://schemas.microsoft.com/office/drawing/2014/main" id="{ECA2E31C-4A55-C844-817A-6C712677C501}"/>
              </a:ext>
            </a:extLst>
          </p:cNvPr>
          <p:cNvSpPr txBox="1"/>
          <p:nvPr/>
        </p:nvSpPr>
        <p:spPr>
          <a:xfrm>
            <a:off x="3406166" y="3243701"/>
            <a:ext cx="7113872" cy="2759730"/>
          </a:xfrm>
          <a:prstGeom prst="rect">
            <a:avLst/>
          </a:prstGeom>
          <a:noFill/>
        </p:spPr>
        <p:txBody>
          <a:bodyPr wrap="square" rtlCol="0">
            <a:spAutoFit/>
          </a:bodyPr>
          <a:lstStyle/>
          <a:p>
            <a:pPr>
              <a:spcBef>
                <a:spcPts val="1600"/>
              </a:spcBef>
            </a:pPr>
            <a:r>
              <a:rPr lang="en-US" sz="2400"/>
              <a:t>213.922.4710</a:t>
            </a:r>
          </a:p>
          <a:p>
            <a:pPr>
              <a:spcBef>
                <a:spcPts val="1600"/>
              </a:spcBef>
            </a:pPr>
            <a:r>
              <a:rPr lang="en-US" sz="2400" i="1"/>
              <a:t>710corridor@metro.net</a:t>
            </a:r>
            <a:endParaRPr lang="en-US" sz="2400"/>
          </a:p>
          <a:p>
            <a:pPr>
              <a:spcBef>
                <a:spcPts val="1600"/>
              </a:spcBef>
            </a:pPr>
            <a:r>
              <a:rPr lang="en-US" sz="2400" i="1"/>
              <a:t>metro.net/projects/i-710-corridor</a:t>
            </a:r>
          </a:p>
          <a:p>
            <a:pPr>
              <a:spcBef>
                <a:spcPts val="1600"/>
              </a:spcBef>
            </a:pPr>
            <a:r>
              <a:rPr lang="en-US" sz="2400" i="1"/>
              <a:t>@metrolosangeles</a:t>
            </a:r>
            <a:endParaRPr lang="en-US" sz="2400"/>
          </a:p>
          <a:p>
            <a:pPr>
              <a:spcBef>
                <a:spcPts val="1600"/>
              </a:spcBef>
            </a:pPr>
            <a:r>
              <a:rPr lang="en-US" sz="2400" i="1" err="1"/>
              <a:t>losangelesmetro</a:t>
            </a:r>
            <a:endParaRPr lang="en-US" sz="2400"/>
          </a:p>
        </p:txBody>
      </p:sp>
    </p:spTree>
    <p:extLst>
      <p:ext uri="{BB962C8B-B14F-4D97-AF65-F5344CB8AC3E}">
        <p14:creationId xmlns:p14="http://schemas.microsoft.com/office/powerpoint/2010/main" val="531807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Facilitator</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3</a:t>
            </a:fld>
            <a:endParaRPr lang="en-US"/>
          </a:p>
        </p:txBody>
      </p:sp>
      <p:pic>
        <p:nvPicPr>
          <p:cNvPr id="7" name="Picture 6" descr="A person holding a tree branch&#10;&#10;Description automatically generated with low confidence">
            <a:extLst>
              <a:ext uri="{FF2B5EF4-FFF2-40B4-BE49-F238E27FC236}">
                <a16:creationId xmlns:a16="http://schemas.microsoft.com/office/drawing/2014/main" id="{0529F0A5-E3CE-405D-89E7-487CDDFB7233}"/>
              </a:ext>
            </a:extLst>
          </p:cNvPr>
          <p:cNvPicPr>
            <a:picLocks noChangeAspect="1"/>
          </p:cNvPicPr>
          <p:nvPr/>
        </p:nvPicPr>
        <p:blipFill rotWithShape="1">
          <a:blip r:embed="rId3">
            <a:extLst>
              <a:ext uri="{28A0092B-C50C-407E-A947-70E740481C1C}">
                <a14:useLocalDpi xmlns:a14="http://schemas.microsoft.com/office/drawing/2010/main" val="0"/>
              </a:ext>
            </a:extLst>
          </a:blip>
          <a:srcRect l="21065" t="5509" r="44254" b="8907"/>
          <a:stretch/>
        </p:blipFill>
        <p:spPr>
          <a:xfrm>
            <a:off x="771617" y="1349733"/>
            <a:ext cx="2565083" cy="4208016"/>
          </a:xfrm>
          <a:prstGeom prst="rect">
            <a:avLst/>
          </a:prstGeom>
        </p:spPr>
      </p:pic>
      <p:sp>
        <p:nvSpPr>
          <p:cNvPr id="8" name="TextBox 7">
            <a:extLst>
              <a:ext uri="{FF2B5EF4-FFF2-40B4-BE49-F238E27FC236}">
                <a16:creationId xmlns:a16="http://schemas.microsoft.com/office/drawing/2014/main" id="{C9D4065A-4268-442F-86C5-4FC39ED4E38B}"/>
              </a:ext>
            </a:extLst>
          </p:cNvPr>
          <p:cNvSpPr txBox="1"/>
          <p:nvPr/>
        </p:nvSpPr>
        <p:spPr>
          <a:xfrm>
            <a:off x="5507972" y="2992076"/>
            <a:ext cx="3570333" cy="492443"/>
          </a:xfrm>
          <a:prstGeom prst="rect">
            <a:avLst/>
          </a:prstGeom>
          <a:noFill/>
        </p:spPr>
        <p:txBody>
          <a:bodyPr wrap="square" rtlCol="0">
            <a:spAutoFit/>
          </a:bodyPr>
          <a:lstStyle/>
          <a:p>
            <a:pPr algn="ctr"/>
            <a:r>
              <a:rPr lang="en-US" sz="2600" b="1"/>
              <a:t>Erika C.B. Morales</a:t>
            </a:r>
          </a:p>
        </p:txBody>
      </p:sp>
      <p:sp>
        <p:nvSpPr>
          <p:cNvPr id="9" name="TextBox 8">
            <a:extLst>
              <a:ext uri="{FF2B5EF4-FFF2-40B4-BE49-F238E27FC236}">
                <a16:creationId xmlns:a16="http://schemas.microsoft.com/office/drawing/2014/main" id="{59D4D7D0-BE5F-495B-AE30-C6BBEBAAC72D}"/>
              </a:ext>
            </a:extLst>
          </p:cNvPr>
          <p:cNvSpPr txBox="1"/>
          <p:nvPr/>
        </p:nvSpPr>
        <p:spPr>
          <a:xfrm>
            <a:off x="3336700" y="3464108"/>
            <a:ext cx="8003569" cy="430887"/>
          </a:xfrm>
          <a:prstGeom prst="rect">
            <a:avLst/>
          </a:prstGeom>
          <a:noFill/>
        </p:spPr>
        <p:txBody>
          <a:bodyPr wrap="square" lIns="91440" tIns="45720" rIns="91440" bIns="45720" rtlCol="0" anchor="t">
            <a:spAutoFit/>
          </a:bodyPr>
          <a:lstStyle/>
          <a:p>
            <a:pPr algn="ctr"/>
            <a:r>
              <a:rPr lang="en-US" sz="2200">
                <a:cs typeface="Arial"/>
              </a:rPr>
              <a:t>Partner, Morales + Morales</a:t>
            </a:r>
          </a:p>
        </p:txBody>
      </p:sp>
    </p:spTree>
    <p:extLst>
      <p:ext uri="{BB962C8B-B14F-4D97-AF65-F5344CB8AC3E}">
        <p14:creationId xmlns:p14="http://schemas.microsoft.com/office/powerpoint/2010/main" val="455713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Thank you!</a:t>
            </a:r>
          </a:p>
        </p:txBody>
      </p:sp>
    </p:spTree>
    <p:extLst>
      <p:ext uri="{BB962C8B-B14F-4D97-AF65-F5344CB8AC3E}">
        <p14:creationId xmlns:p14="http://schemas.microsoft.com/office/powerpoint/2010/main" val="4249913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2C172E-831B-EE92-C92F-66E629E6E31B}"/>
              </a:ext>
            </a:extLst>
          </p:cNvPr>
          <p:cNvSpPr txBox="1"/>
          <p:nvPr/>
        </p:nvSpPr>
        <p:spPr>
          <a:xfrm>
            <a:off x="19594" y="2062752"/>
            <a:ext cx="12172405" cy="1569660"/>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FFFFFF"/>
                </a:solidFill>
                <a:effectLst/>
                <a:uLnTx/>
                <a:uFillTx/>
                <a:latin typeface="Calibri" panose="020F0502020204030204"/>
                <a:ea typeface="+mn-ea"/>
                <a:cs typeface="Calibri"/>
              </a:rPr>
              <a:t>EXTRA SLIDES</a:t>
            </a:r>
          </a:p>
        </p:txBody>
      </p:sp>
    </p:spTree>
    <p:extLst>
      <p:ext uri="{BB962C8B-B14F-4D97-AF65-F5344CB8AC3E}">
        <p14:creationId xmlns:p14="http://schemas.microsoft.com/office/powerpoint/2010/main" val="4081918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3740E-E212-8D35-5479-15DC0F964E95}"/>
              </a:ext>
            </a:extLst>
          </p:cNvPr>
          <p:cNvSpPr>
            <a:spLocks noGrp="1"/>
          </p:cNvSpPr>
          <p:nvPr>
            <p:ph type="title"/>
          </p:nvPr>
        </p:nvSpPr>
        <p:spPr/>
        <p:txBody>
          <a:bodyPr/>
          <a:lstStyle/>
          <a:p>
            <a:r>
              <a:rPr lang="en-US"/>
              <a:t>New I-710 South Corridor Motion</a:t>
            </a:r>
          </a:p>
        </p:txBody>
      </p:sp>
      <p:sp>
        <p:nvSpPr>
          <p:cNvPr id="3" name="Slide Number Placeholder 2">
            <a:extLst>
              <a:ext uri="{FF2B5EF4-FFF2-40B4-BE49-F238E27FC236}">
                <a16:creationId xmlns:a16="http://schemas.microsoft.com/office/drawing/2014/main" id="{DEEEE6D0-1CCF-E89D-598B-9074A43AA5B0}"/>
              </a:ext>
            </a:extLst>
          </p:cNvPr>
          <p:cNvSpPr>
            <a:spLocks noGrp="1"/>
          </p:cNvSpPr>
          <p:nvPr>
            <p:ph type="sldNum" sz="quarter" idx="10"/>
          </p:nvPr>
        </p:nvSpPr>
        <p:spPr/>
        <p:txBody>
          <a:bodyPr/>
          <a:lstStyle/>
          <a:p>
            <a:fld id="{2429C633-AF9B-9840-B7F1-7587910FEF71}" type="slidenum">
              <a:rPr lang="en-US" smtClean="0"/>
              <a:pPr/>
              <a:t>32</a:t>
            </a:fld>
            <a:endParaRPr lang="en-US"/>
          </a:p>
        </p:txBody>
      </p:sp>
      <p:sp>
        <p:nvSpPr>
          <p:cNvPr id="4" name="TextBox 3">
            <a:extLst>
              <a:ext uri="{FF2B5EF4-FFF2-40B4-BE49-F238E27FC236}">
                <a16:creationId xmlns:a16="http://schemas.microsoft.com/office/drawing/2014/main" id="{05D1781E-C6BE-07CC-E6A9-57DB4207C70E}"/>
              </a:ext>
            </a:extLst>
          </p:cNvPr>
          <p:cNvSpPr txBox="1"/>
          <p:nvPr/>
        </p:nvSpPr>
        <p:spPr>
          <a:xfrm>
            <a:off x="381000" y="996465"/>
            <a:ext cx="10954327" cy="5293757"/>
          </a:xfrm>
          <a:prstGeom prst="rect">
            <a:avLst/>
          </a:prstGeom>
          <a:noFill/>
        </p:spPr>
        <p:txBody>
          <a:bodyPr wrap="square" lIns="91440" tIns="45720" rIns="91440" bIns="45720" rtlCol="0" anchor="t">
            <a:spAutoFit/>
          </a:bodyPr>
          <a:lstStyle/>
          <a:p>
            <a:pPr marL="342900" indent="-342900" algn="l">
              <a:buAutoNum type="alphaUcPeriod"/>
            </a:pPr>
            <a:r>
              <a:rPr lang="en-US" sz="2000">
                <a:solidFill>
                  <a:srgbClr val="000000"/>
                </a:solidFill>
                <a:latin typeface="Calibri" panose="020F0502020204030204" pitchFamily="34" charset="0"/>
              </a:rPr>
              <a:t>Develop and Implement a project Investment Plan, which:</a:t>
            </a:r>
          </a:p>
          <a:p>
            <a:pPr algn="l"/>
            <a:endParaRPr lang="en-US" sz="2000">
              <a:solidFill>
                <a:srgbClr val="000000"/>
              </a:solidFill>
              <a:latin typeface="Calibri" panose="020F0502020204030204" pitchFamily="34" charset="0"/>
            </a:endParaRPr>
          </a:p>
          <a:p>
            <a:pPr marL="568325" indent="-222250" algn="l"/>
            <a:r>
              <a:rPr lang="en-US" sz="2000">
                <a:solidFill>
                  <a:srgbClr val="000000"/>
                </a:solidFill>
                <a:latin typeface="Calibri" panose="020F0502020204030204" pitchFamily="34" charset="0"/>
              </a:rPr>
              <a:t>1. Incorporates feedback from the 710 Task Force and its Working Groups and Community</a:t>
            </a:r>
          </a:p>
          <a:p>
            <a:pPr marL="568325" indent="-222250" algn="l"/>
            <a:r>
              <a:rPr lang="en-US" sz="2000">
                <a:solidFill>
                  <a:srgbClr val="000000"/>
                </a:solidFill>
                <a:latin typeface="Calibri" panose="020F0502020204030204" pitchFamily="34" charset="0"/>
              </a:rPr>
              <a:t>	Leadership Committee, the Corridor Cities, and the Gateway Cities Council of Governments,</a:t>
            </a:r>
          </a:p>
          <a:p>
            <a:pPr marL="568325" indent="-222250" algn="l"/>
            <a:r>
              <a:rPr lang="en-US" sz="2000">
                <a:solidFill>
                  <a:srgbClr val="000000"/>
                </a:solidFill>
                <a:latin typeface="Calibri" panose="020F0502020204030204" pitchFamily="34" charset="0"/>
              </a:rPr>
              <a:t>	and community stakeholders;</a:t>
            </a:r>
          </a:p>
          <a:p>
            <a:pPr marL="568325" indent="-222250" algn="l"/>
            <a:endParaRPr lang="en-US" sz="2000">
              <a:solidFill>
                <a:srgbClr val="000000"/>
              </a:solidFill>
              <a:latin typeface="Calibri" panose="020F0502020204030204" pitchFamily="34" charset="0"/>
            </a:endParaRPr>
          </a:p>
          <a:p>
            <a:pPr marL="568325" indent="-222250" algn="l"/>
            <a:r>
              <a:rPr lang="en-US" sz="2000">
                <a:solidFill>
                  <a:srgbClr val="000000"/>
                </a:solidFill>
                <a:latin typeface="Calibri" panose="020F0502020204030204" pitchFamily="34" charset="0"/>
              </a:rPr>
              <a:t>2. Aligns initiatives with funding opportunities, including:</a:t>
            </a:r>
          </a:p>
          <a:p>
            <a:pPr marL="568325" indent="-222250" algn="l"/>
            <a:endParaRPr lang="en-US" sz="2000">
              <a:solidFill>
                <a:srgbClr val="000000"/>
              </a:solidFill>
              <a:latin typeface="Calibri" panose="020F0502020204030204" pitchFamily="34" charset="0"/>
            </a:endParaRPr>
          </a:p>
          <a:p>
            <a:pPr marL="914400" indent="-222250" algn="l">
              <a:buAutoNum type="alphaLcPeriod"/>
            </a:pPr>
            <a:r>
              <a:rPr lang="en-US" sz="2000">
                <a:solidFill>
                  <a:srgbClr val="000000"/>
                </a:solidFill>
                <a:latin typeface="Calibri" panose="020F0502020204030204" pitchFamily="34" charset="0"/>
              </a:rPr>
              <a:t>An Early Investment Plan for a minimum of three initiatives that will apply for available State and Federal funding opportunities in Calendar Year 2022; and</a:t>
            </a:r>
          </a:p>
          <a:p>
            <a:pPr marL="914400" indent="-222250" algn="l"/>
            <a:endParaRPr lang="en-US" sz="2000">
              <a:solidFill>
                <a:srgbClr val="000000"/>
              </a:solidFill>
              <a:latin typeface="Calibri" panose="020F0502020204030204" pitchFamily="34" charset="0"/>
            </a:endParaRPr>
          </a:p>
          <a:p>
            <a:pPr marL="914400" indent="-222250" algn="l"/>
            <a:r>
              <a:rPr lang="en-US" sz="2000">
                <a:solidFill>
                  <a:srgbClr val="000000"/>
                </a:solidFill>
                <a:latin typeface="Calibri" panose="020F0502020204030204" pitchFamily="34" charset="0"/>
              </a:rPr>
              <a:t>b. A Mid- and Long-Term Investment Plan for initiatives that can reasonably apply for Federal and State funding opportunities in out years;</a:t>
            </a:r>
          </a:p>
          <a:p>
            <a:pPr marL="568325" indent="-222250" algn="l"/>
            <a:endParaRPr lang="en-US" sz="2000">
              <a:solidFill>
                <a:srgbClr val="000000"/>
              </a:solidFill>
              <a:latin typeface="Calibri" panose="020F0502020204030204" pitchFamily="34" charset="0"/>
            </a:endParaRPr>
          </a:p>
          <a:p>
            <a:pPr marL="568325" indent="-222250" algn="l"/>
            <a:r>
              <a:rPr lang="en-US" sz="2000">
                <a:solidFill>
                  <a:srgbClr val="000000"/>
                </a:solidFill>
                <a:latin typeface="Calibri" panose="020F0502020204030204" pitchFamily="34" charset="0"/>
              </a:rPr>
              <a:t>3. Leverages applicable Measure R and Measure M funds to maximize deliverables and Federal</a:t>
            </a:r>
          </a:p>
          <a:p>
            <a:pPr marL="568325" indent="-222250" algn="l"/>
            <a:r>
              <a:rPr lang="en-US" sz="2000">
                <a:solidFill>
                  <a:srgbClr val="000000"/>
                </a:solidFill>
                <a:latin typeface="Calibri" panose="020F0502020204030204" pitchFamily="34" charset="0"/>
              </a:rPr>
              <a:t>	and State funding matches;</a:t>
            </a:r>
          </a:p>
          <a:p>
            <a:pPr marL="568325" indent="-222250" algn="l"/>
            <a:endParaRPr lang="en-US" sz="1800" b="0" i="0" u="none" strike="noStrike" baseline="0">
              <a:latin typeface="Arial" panose="020B0604020202020204" pitchFamily="34" charset="0"/>
            </a:endParaRPr>
          </a:p>
        </p:txBody>
      </p:sp>
    </p:spTree>
    <p:extLst>
      <p:ext uri="{BB962C8B-B14F-4D97-AF65-F5344CB8AC3E}">
        <p14:creationId xmlns:p14="http://schemas.microsoft.com/office/powerpoint/2010/main" val="1183507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4C8DB-5D2F-2DB8-B144-E5C25968721A}"/>
              </a:ext>
            </a:extLst>
          </p:cNvPr>
          <p:cNvSpPr>
            <a:spLocks noGrp="1"/>
          </p:cNvSpPr>
          <p:nvPr>
            <p:ph type="title"/>
          </p:nvPr>
        </p:nvSpPr>
        <p:spPr/>
        <p:txBody>
          <a:bodyPr/>
          <a:lstStyle/>
          <a:p>
            <a:r>
              <a:rPr lang="en-US"/>
              <a:t>New I-710 South Corridor Motion</a:t>
            </a:r>
          </a:p>
        </p:txBody>
      </p:sp>
      <p:sp>
        <p:nvSpPr>
          <p:cNvPr id="3" name="Slide Number Placeholder 2">
            <a:extLst>
              <a:ext uri="{FF2B5EF4-FFF2-40B4-BE49-F238E27FC236}">
                <a16:creationId xmlns:a16="http://schemas.microsoft.com/office/drawing/2014/main" id="{864B4D05-D0BA-6BCB-A647-A88C21546739}"/>
              </a:ext>
            </a:extLst>
          </p:cNvPr>
          <p:cNvSpPr>
            <a:spLocks noGrp="1"/>
          </p:cNvSpPr>
          <p:nvPr>
            <p:ph type="sldNum" sz="quarter" idx="10"/>
          </p:nvPr>
        </p:nvSpPr>
        <p:spPr/>
        <p:txBody>
          <a:bodyPr/>
          <a:lstStyle/>
          <a:p>
            <a:fld id="{2429C633-AF9B-9840-B7F1-7587910FEF71}" type="slidenum">
              <a:rPr lang="en-US" smtClean="0"/>
              <a:pPr/>
              <a:t>33</a:t>
            </a:fld>
            <a:endParaRPr lang="en-US"/>
          </a:p>
        </p:txBody>
      </p:sp>
      <p:sp>
        <p:nvSpPr>
          <p:cNvPr id="4" name="TextBox 3">
            <a:extLst>
              <a:ext uri="{FF2B5EF4-FFF2-40B4-BE49-F238E27FC236}">
                <a16:creationId xmlns:a16="http://schemas.microsoft.com/office/drawing/2014/main" id="{5A969B64-A800-A2DF-AD6A-89A7EB1293E0}"/>
              </a:ext>
            </a:extLst>
          </p:cNvPr>
          <p:cNvSpPr txBox="1"/>
          <p:nvPr/>
        </p:nvSpPr>
        <p:spPr>
          <a:xfrm>
            <a:off x="491771" y="1001038"/>
            <a:ext cx="10445387" cy="5355312"/>
          </a:xfrm>
          <a:prstGeom prst="rect">
            <a:avLst/>
          </a:prstGeom>
          <a:noFill/>
        </p:spPr>
        <p:txBody>
          <a:bodyPr wrap="square" rtlCol="0">
            <a:spAutoFit/>
          </a:bodyPr>
          <a:lstStyle/>
          <a:p>
            <a:pPr marL="457200"/>
            <a:r>
              <a:rPr lang="en-US" dirty="0">
                <a:solidFill>
                  <a:srgbClr val="000000"/>
                </a:solidFill>
                <a:latin typeface="Calibri" panose="020F0502020204030204" pitchFamily="34" charset="0"/>
              </a:rPr>
              <a:t>4. Provides a suite of major investments that can be completed no later than 2028;</a:t>
            </a:r>
          </a:p>
          <a:p>
            <a:pPr marL="457200"/>
            <a:endParaRPr lang="en-US" dirty="0">
              <a:solidFill>
                <a:srgbClr val="000000"/>
              </a:solidFill>
              <a:latin typeface="Calibri" panose="020F0502020204030204" pitchFamily="34" charset="0"/>
            </a:endParaRPr>
          </a:p>
          <a:p>
            <a:pPr marL="457200"/>
            <a:r>
              <a:rPr lang="en-US" dirty="0">
                <a:solidFill>
                  <a:srgbClr val="000000"/>
                </a:solidFill>
                <a:latin typeface="Calibri" panose="020F0502020204030204" pitchFamily="34" charset="0"/>
              </a:rPr>
              <a:t>5. Identifies Federal funding opportunities that can be incorporated into the Infrastructure</a:t>
            </a:r>
          </a:p>
          <a:p>
            <a:pPr marL="457200"/>
            <a:r>
              <a:rPr lang="en-US" dirty="0">
                <a:solidFill>
                  <a:srgbClr val="000000"/>
                </a:solidFill>
                <a:latin typeface="Calibri" panose="020F0502020204030204" pitchFamily="34" charset="0"/>
              </a:rPr>
              <a:t>Investment and Jobs Act “Grants Strategy and 5-Year Implementation Plan” currently under</a:t>
            </a:r>
          </a:p>
          <a:p>
            <a:pPr marL="457200"/>
            <a:r>
              <a:rPr lang="en-US" dirty="0">
                <a:solidFill>
                  <a:srgbClr val="000000"/>
                </a:solidFill>
                <a:latin typeface="Calibri" panose="020F0502020204030204" pitchFamily="34" charset="0"/>
              </a:rPr>
              <a:t>development for presentation to the Metro Board;</a:t>
            </a:r>
          </a:p>
          <a:p>
            <a:pPr marL="457200"/>
            <a:endParaRPr lang="en-US" dirty="0">
              <a:solidFill>
                <a:srgbClr val="000000"/>
              </a:solidFill>
              <a:latin typeface="Calibri" panose="020F0502020204030204" pitchFamily="34" charset="0"/>
            </a:endParaRPr>
          </a:p>
          <a:p>
            <a:pPr marL="290513" indent="-290513"/>
            <a:r>
              <a:rPr lang="en-US" dirty="0">
                <a:solidFill>
                  <a:srgbClr val="000000"/>
                </a:solidFill>
                <a:latin typeface="Calibri" panose="020F0502020204030204" pitchFamily="34" charset="0"/>
              </a:rPr>
              <a:t>B. Engage the California Department of Transportation and State Transportation Agency,</a:t>
            </a:r>
          </a:p>
          <a:p>
            <a:pPr marL="290513" indent="-290513"/>
            <a:r>
              <a:rPr lang="en-US" dirty="0">
                <a:solidFill>
                  <a:srgbClr val="000000"/>
                </a:solidFill>
                <a:latin typeface="Calibri" panose="020F0502020204030204" pitchFamily="34" charset="0"/>
              </a:rPr>
              <a:t>	California Air Resources Board, California Energy Commission, and the U.S. Departments of</a:t>
            </a:r>
          </a:p>
          <a:p>
            <a:pPr marL="290513" indent="-290513"/>
            <a:r>
              <a:rPr lang="en-US" dirty="0">
                <a:solidFill>
                  <a:srgbClr val="000000"/>
                </a:solidFill>
                <a:latin typeface="Calibri" panose="020F0502020204030204" pitchFamily="34" charset="0"/>
              </a:rPr>
              <a:t>	Energy and Transportation and U.S. Environmental Protection Agency, to develop guidance</a:t>
            </a:r>
          </a:p>
          <a:p>
            <a:pPr marL="290513" indent="-290513"/>
            <a:r>
              <a:rPr lang="en-US" dirty="0">
                <a:solidFill>
                  <a:srgbClr val="000000"/>
                </a:solidFill>
                <a:latin typeface="Calibri" panose="020F0502020204030204" pitchFamily="34" charset="0"/>
              </a:rPr>
              <a:t>	around the Mid- and Long-Term Investment Plan.</a:t>
            </a:r>
          </a:p>
          <a:p>
            <a:pPr marL="290513" indent="-290513"/>
            <a:endParaRPr lang="en-US" dirty="0">
              <a:solidFill>
                <a:srgbClr val="000000"/>
              </a:solidFill>
              <a:latin typeface="Calibri" panose="020F0502020204030204" pitchFamily="34" charset="0"/>
            </a:endParaRPr>
          </a:p>
          <a:p>
            <a:pPr marL="290513" indent="-290513"/>
            <a:r>
              <a:rPr lang="en-US" dirty="0">
                <a:solidFill>
                  <a:srgbClr val="000000"/>
                </a:solidFill>
                <a:latin typeface="Calibri" panose="020F0502020204030204" pitchFamily="34" charset="0"/>
              </a:rPr>
              <a:t>C. Engage city, county, and regional partners, including the South Coast Air Quality Management</a:t>
            </a:r>
          </a:p>
          <a:p>
            <a:pPr marL="290513" indent="-290513"/>
            <a:r>
              <a:rPr lang="en-US" dirty="0">
                <a:solidFill>
                  <a:srgbClr val="000000"/>
                </a:solidFill>
                <a:latin typeface="Calibri" panose="020F0502020204030204" pitchFamily="34" charset="0"/>
              </a:rPr>
              <a:t>	District and Los Angeles Cleantech Incubator, to organize and support local initiatives as part of</a:t>
            </a:r>
          </a:p>
          <a:p>
            <a:pPr marL="290513" indent="-290513"/>
            <a:r>
              <a:rPr lang="en-US" dirty="0">
                <a:solidFill>
                  <a:srgbClr val="000000"/>
                </a:solidFill>
                <a:latin typeface="Calibri" panose="020F0502020204030204" pitchFamily="34" charset="0"/>
              </a:rPr>
              <a:t>	the project’s Investment Plan; and</a:t>
            </a:r>
          </a:p>
          <a:p>
            <a:pPr marL="290513" indent="-290513"/>
            <a:endParaRPr lang="en-US" dirty="0">
              <a:solidFill>
                <a:srgbClr val="000000"/>
              </a:solidFill>
              <a:latin typeface="Calibri" panose="020F0502020204030204" pitchFamily="34" charset="0"/>
            </a:endParaRPr>
          </a:p>
          <a:p>
            <a:pPr marL="290513" indent="-290513"/>
            <a:r>
              <a:rPr lang="en-US" dirty="0">
                <a:solidFill>
                  <a:srgbClr val="000000"/>
                </a:solidFill>
                <a:latin typeface="Calibri" panose="020F0502020204030204" pitchFamily="34" charset="0"/>
              </a:rPr>
              <a:t>D. Report back in September 2022 on the development and implementation of this Investment</a:t>
            </a:r>
          </a:p>
          <a:p>
            <a:pPr marL="290513" indent="-290513"/>
            <a:r>
              <a:rPr lang="en-US" dirty="0">
                <a:solidFill>
                  <a:srgbClr val="000000"/>
                </a:solidFill>
                <a:latin typeface="Calibri" panose="020F0502020204030204" pitchFamily="34" charset="0"/>
              </a:rPr>
              <a:t>	Strategy, including the minimum of three initiatives applying for available State and Federal</a:t>
            </a:r>
          </a:p>
          <a:p>
            <a:pPr marL="290513" indent="-290513"/>
            <a:r>
              <a:rPr lang="en-US" dirty="0">
                <a:solidFill>
                  <a:srgbClr val="000000"/>
                </a:solidFill>
                <a:latin typeface="Calibri" panose="020F0502020204030204" pitchFamily="34" charset="0"/>
              </a:rPr>
              <a:t>	funding in Calendar Year 2022.</a:t>
            </a:r>
          </a:p>
          <a:p>
            <a:endParaRPr lang="en-US" dirty="0"/>
          </a:p>
        </p:txBody>
      </p:sp>
    </p:spTree>
    <p:extLst>
      <p:ext uri="{BB962C8B-B14F-4D97-AF65-F5344CB8AC3E}">
        <p14:creationId xmlns:p14="http://schemas.microsoft.com/office/powerpoint/2010/main" val="2102502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9761E-5670-285C-4446-82F20B38F7A3}"/>
              </a:ext>
            </a:extLst>
          </p:cNvPr>
          <p:cNvSpPr>
            <a:spLocks noGrp="1"/>
          </p:cNvSpPr>
          <p:nvPr>
            <p:ph type="title"/>
          </p:nvPr>
        </p:nvSpPr>
        <p:spPr/>
        <p:txBody>
          <a:bodyPr/>
          <a:lstStyle/>
          <a:p>
            <a:r>
              <a:rPr lang="en-US" dirty="0"/>
              <a:t>Task Force and Community Leadership Committee Members</a:t>
            </a:r>
          </a:p>
        </p:txBody>
      </p:sp>
      <p:sp>
        <p:nvSpPr>
          <p:cNvPr id="4" name="Slide Number Placeholder 3">
            <a:extLst>
              <a:ext uri="{FF2B5EF4-FFF2-40B4-BE49-F238E27FC236}">
                <a16:creationId xmlns:a16="http://schemas.microsoft.com/office/drawing/2014/main" id="{83EC9310-AE97-5530-3841-F6DAB8D035A1}"/>
              </a:ext>
            </a:extLst>
          </p:cNvPr>
          <p:cNvSpPr>
            <a:spLocks noGrp="1"/>
          </p:cNvSpPr>
          <p:nvPr>
            <p:ph type="sldNum" sz="quarter" idx="12"/>
          </p:nvPr>
        </p:nvSpPr>
        <p:spPr/>
        <p:txBody>
          <a:bodyPr/>
          <a:lstStyle/>
          <a:p>
            <a:fld id="{2429C633-AF9B-9840-B7F1-7587910FEF71}" type="slidenum">
              <a:rPr lang="en-US" smtClean="0"/>
              <a:pPr/>
              <a:t>34</a:t>
            </a:fld>
            <a:endParaRPr lang="en-US"/>
          </a:p>
        </p:txBody>
      </p:sp>
      <p:pic>
        <p:nvPicPr>
          <p:cNvPr id="5" name="Content Placeholder 4" descr="Graphical user interface, application, table, Word&#10;&#10;Description automatically generated">
            <a:extLst>
              <a:ext uri="{FF2B5EF4-FFF2-40B4-BE49-F238E27FC236}">
                <a16:creationId xmlns:a16="http://schemas.microsoft.com/office/drawing/2014/main" id="{BEC76E16-1CE4-31F4-40D6-A1A87758B789}"/>
              </a:ext>
            </a:extLst>
          </p:cNvPr>
          <p:cNvPicPr>
            <a:picLocks noGrp="1" noChangeAspect="1"/>
          </p:cNvPicPr>
          <p:nvPr>
            <p:ph idx="1"/>
          </p:nvPr>
        </p:nvPicPr>
        <p:blipFill rotWithShape="1">
          <a:blip r:embed="rId2"/>
          <a:srcRect l="24498" t="18963" r="25835" b="7555"/>
          <a:stretch/>
        </p:blipFill>
        <p:spPr>
          <a:xfrm>
            <a:off x="268459" y="1166716"/>
            <a:ext cx="6030331" cy="5018532"/>
          </a:xfrm>
          <a:prstGeom prst="rect">
            <a:avLst/>
          </a:prstGeom>
        </p:spPr>
      </p:pic>
      <p:sp>
        <p:nvSpPr>
          <p:cNvPr id="6" name="TextBox 5">
            <a:extLst>
              <a:ext uri="{FF2B5EF4-FFF2-40B4-BE49-F238E27FC236}">
                <a16:creationId xmlns:a16="http://schemas.microsoft.com/office/drawing/2014/main" id="{60E2564A-839D-2A6C-C77D-4D515037D93B}"/>
              </a:ext>
            </a:extLst>
          </p:cNvPr>
          <p:cNvSpPr txBox="1"/>
          <p:nvPr/>
        </p:nvSpPr>
        <p:spPr>
          <a:xfrm>
            <a:off x="268459" y="914399"/>
            <a:ext cx="6030331" cy="307777"/>
          </a:xfrm>
          <a:prstGeom prst="rect">
            <a:avLst/>
          </a:prstGeom>
          <a:noFill/>
        </p:spPr>
        <p:txBody>
          <a:bodyPr wrap="square" rtlCol="0">
            <a:spAutoFit/>
          </a:bodyPr>
          <a:lstStyle/>
          <a:p>
            <a:pPr algn="ctr"/>
            <a:r>
              <a:rPr lang="en-US" sz="1400" b="1">
                <a:solidFill>
                  <a:schemeClr val="tx2"/>
                </a:solidFill>
              </a:rPr>
              <a:t>TASK FORCE MEMBERS</a:t>
            </a:r>
          </a:p>
        </p:txBody>
      </p:sp>
      <p:sp>
        <p:nvSpPr>
          <p:cNvPr id="7" name="TextBox 6">
            <a:extLst>
              <a:ext uri="{FF2B5EF4-FFF2-40B4-BE49-F238E27FC236}">
                <a16:creationId xmlns:a16="http://schemas.microsoft.com/office/drawing/2014/main" id="{F4CF006E-B04C-B5A0-CCDE-FC12033BB0AD}"/>
              </a:ext>
            </a:extLst>
          </p:cNvPr>
          <p:cNvSpPr txBox="1"/>
          <p:nvPr/>
        </p:nvSpPr>
        <p:spPr>
          <a:xfrm>
            <a:off x="6832023" y="918769"/>
            <a:ext cx="4457700" cy="307777"/>
          </a:xfrm>
          <a:prstGeom prst="rect">
            <a:avLst/>
          </a:prstGeom>
          <a:noFill/>
        </p:spPr>
        <p:txBody>
          <a:bodyPr wrap="square" rtlCol="0">
            <a:spAutoFit/>
          </a:bodyPr>
          <a:lstStyle/>
          <a:p>
            <a:pPr algn="ctr"/>
            <a:r>
              <a:rPr lang="en-US" sz="1400" b="1">
                <a:solidFill>
                  <a:schemeClr val="tx2"/>
                </a:solidFill>
              </a:rPr>
              <a:t>COMMUNITY LEADERSHIP COMMITTEE MEMBERS</a:t>
            </a:r>
          </a:p>
        </p:txBody>
      </p:sp>
      <p:graphicFrame>
        <p:nvGraphicFramePr>
          <p:cNvPr id="8" name="Table 7">
            <a:extLst>
              <a:ext uri="{FF2B5EF4-FFF2-40B4-BE49-F238E27FC236}">
                <a16:creationId xmlns:a16="http://schemas.microsoft.com/office/drawing/2014/main" id="{3CC6CAE7-32B6-3C15-A792-CCCDCB8E0A01}"/>
              </a:ext>
            </a:extLst>
          </p:cNvPr>
          <p:cNvGraphicFramePr>
            <a:graphicFrameLocks noGrp="1"/>
          </p:cNvGraphicFramePr>
          <p:nvPr>
            <p:extLst>
              <p:ext uri="{D42A27DB-BD31-4B8C-83A1-F6EECF244321}">
                <p14:modId xmlns:p14="http://schemas.microsoft.com/office/powerpoint/2010/main" val="2631718149"/>
              </p:ext>
            </p:extLst>
          </p:nvPr>
        </p:nvGraphicFramePr>
        <p:xfrm>
          <a:off x="6730423" y="1222176"/>
          <a:ext cx="4457700" cy="4153493"/>
        </p:xfrm>
        <a:graphic>
          <a:graphicData uri="http://schemas.openxmlformats.org/drawingml/2006/table">
            <a:tbl>
              <a:tblPr/>
              <a:tblGrid>
                <a:gridCol w="273174">
                  <a:extLst>
                    <a:ext uri="{9D8B030D-6E8A-4147-A177-3AD203B41FA5}">
                      <a16:colId xmlns:a16="http://schemas.microsoft.com/office/drawing/2014/main" val="1074479129"/>
                    </a:ext>
                  </a:extLst>
                </a:gridCol>
                <a:gridCol w="1887383">
                  <a:extLst>
                    <a:ext uri="{9D8B030D-6E8A-4147-A177-3AD203B41FA5}">
                      <a16:colId xmlns:a16="http://schemas.microsoft.com/office/drawing/2014/main" val="318757219"/>
                    </a:ext>
                  </a:extLst>
                </a:gridCol>
                <a:gridCol w="2297143">
                  <a:extLst>
                    <a:ext uri="{9D8B030D-6E8A-4147-A177-3AD203B41FA5}">
                      <a16:colId xmlns:a16="http://schemas.microsoft.com/office/drawing/2014/main" val="801567010"/>
                    </a:ext>
                  </a:extLst>
                </a:gridCol>
              </a:tblGrid>
              <a:tr h="172421">
                <a:tc>
                  <a:txBody>
                    <a:bodyPr/>
                    <a:lstStyle/>
                    <a:p>
                      <a:pPr algn="ctr" fontAlgn="b"/>
                      <a:r>
                        <a:rPr lang="en-US" sz="1000" b="1" i="0" u="none" strike="noStrike">
                          <a:solidFill>
                            <a:srgbClr val="FFFFFF"/>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n-US" sz="900" b="1" i="0" u="none" strike="noStrike">
                          <a:solidFill>
                            <a:srgbClr val="FFFFFF"/>
                          </a:solidFill>
                          <a:effectLst/>
                          <a:latin typeface="Calibri" panose="020F0502020204030204" pitchFamily="34" charset="0"/>
                        </a:rPr>
                        <a:t>NAME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n-US" sz="900" b="1" i="0" u="none" strike="noStrike">
                          <a:solidFill>
                            <a:srgbClr val="FFFFFF"/>
                          </a:solidFill>
                          <a:effectLst/>
                          <a:latin typeface="Calibri" panose="020F0502020204030204" pitchFamily="34" charset="0"/>
                        </a:rPr>
                        <a:t>JURISDICTION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3463635304"/>
                  </a:ext>
                </a:extLst>
              </a:tr>
              <a:tr h="165878">
                <a:tc>
                  <a:txBody>
                    <a:bodyPr/>
                    <a:lstStyle/>
                    <a:p>
                      <a:pPr algn="ctr" fontAlgn="b"/>
                      <a:r>
                        <a:rPr lang="en-US" sz="9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Leticia Rodriguez</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Bell</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3677837"/>
                  </a:ext>
                </a:extLst>
              </a:tr>
              <a:tr h="165878">
                <a:tc>
                  <a:txBody>
                    <a:bodyPr/>
                    <a:lstStyle/>
                    <a:p>
                      <a:pPr algn="ctr" fontAlgn="b"/>
                      <a:r>
                        <a:rPr lang="en-US" sz="9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Natalie Diaz Rubio</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Bell Gardens</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3561608"/>
                  </a:ext>
                </a:extLst>
              </a:tr>
              <a:tr h="165878">
                <a:tc>
                  <a:txBody>
                    <a:bodyPr/>
                    <a:lstStyle/>
                    <a:p>
                      <a:pPr algn="ctr" fontAlgn="b"/>
                      <a:r>
                        <a:rPr lang="en-US" sz="9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Emmanuel Godinez</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Boyle Heights</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43500"/>
                  </a:ext>
                </a:extLst>
              </a:tr>
              <a:tr h="165878">
                <a:tc>
                  <a:txBody>
                    <a:bodyPr/>
                    <a:lstStyle/>
                    <a:p>
                      <a:pPr algn="ctr" fontAlgn="b"/>
                      <a:r>
                        <a:rPr lang="en-US" sz="900" b="0" i="0" u="none" strike="noStrike">
                          <a:solidFill>
                            <a:srgbClr val="000000"/>
                          </a:solidFill>
                          <a:effectLst/>
                          <a:latin typeface="Calibri" panose="020F0502020204030204" pitchFamily="34"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err="1">
                          <a:solidFill>
                            <a:srgbClr val="000000"/>
                          </a:solidFill>
                          <a:effectLst/>
                          <a:latin typeface="Calibri" panose="020F0502020204030204" pitchFamily="34" charset="0"/>
                        </a:rPr>
                        <a:t>Fa’alagilagi</a:t>
                      </a:r>
                      <a:r>
                        <a:rPr lang="en-US" sz="900" b="0" i="0" u="none" strike="noStrike">
                          <a:solidFill>
                            <a:srgbClr val="000000"/>
                          </a:solidFill>
                          <a:effectLst/>
                          <a:latin typeface="Calibri" panose="020F0502020204030204" pitchFamily="34" charset="0"/>
                        </a:rPr>
                        <a:t> (</a:t>
                      </a:r>
                      <a:r>
                        <a:rPr lang="en-US" sz="900" b="0" i="0" u="none" strike="noStrike" err="1">
                          <a:solidFill>
                            <a:srgbClr val="000000"/>
                          </a:solidFill>
                          <a:effectLst/>
                          <a:latin typeface="Calibri" panose="020F0502020204030204" pitchFamily="34" charset="0"/>
                        </a:rPr>
                        <a:t>Lagi</a:t>
                      </a:r>
                      <a:r>
                        <a:rPr lang="en-US" sz="900" b="0" i="0" u="none" strike="noStrike">
                          <a:solidFill>
                            <a:srgbClr val="000000"/>
                          </a:solidFill>
                          <a:effectLst/>
                          <a:latin typeface="Calibri" panose="020F0502020204030204" pitchFamily="34" charset="0"/>
                        </a:rPr>
                        <a:t>) </a:t>
                      </a:r>
                      <a:r>
                        <a:rPr lang="en-US" sz="900" b="0" i="0" u="none" strike="noStrike" err="1">
                          <a:solidFill>
                            <a:srgbClr val="000000"/>
                          </a:solidFill>
                          <a:effectLst/>
                          <a:latin typeface="Calibri" panose="020F0502020204030204" pitchFamily="34" charset="0"/>
                        </a:rPr>
                        <a:t>Meni-Siliga</a:t>
                      </a:r>
                      <a:endParaRPr lang="en-US" sz="900" b="0" i="0" u="none" strike="noStrike">
                        <a:solidFill>
                          <a:srgbClr val="000000"/>
                        </a:solidFill>
                        <a:effectLst/>
                        <a:latin typeface="Calibri" panose="020F0502020204030204" pitchFamily="34" charset="0"/>
                      </a:endParaRP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Carson</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1220176"/>
                  </a:ext>
                </a:extLst>
              </a:tr>
              <a:tr h="165878">
                <a:tc>
                  <a:txBody>
                    <a:bodyPr/>
                    <a:lstStyle/>
                    <a:p>
                      <a:pPr algn="ctr" fontAlgn="b"/>
                      <a:r>
                        <a:rPr lang="en-US" sz="9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Alfonso Garate</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Commerce</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0856547"/>
                  </a:ext>
                </a:extLst>
              </a:tr>
              <a:tr h="165878">
                <a:tc>
                  <a:txBody>
                    <a:bodyPr/>
                    <a:lstStyle/>
                    <a:p>
                      <a:pPr algn="ctr" fontAlgn="b"/>
                      <a:r>
                        <a:rPr lang="en-US" sz="9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Phyllis Ollison</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Compton</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4957156"/>
                  </a:ext>
                </a:extLst>
              </a:tr>
              <a:tr h="165878">
                <a:tc>
                  <a:txBody>
                    <a:bodyPr/>
                    <a:lstStyle/>
                    <a:p>
                      <a:pPr algn="ctr" fontAlgn="b"/>
                      <a:r>
                        <a:rPr lang="en-US" sz="900" b="0" i="0" u="none" strike="noStrike">
                          <a:solidFill>
                            <a:srgbClr val="000000"/>
                          </a:solidFill>
                          <a:effectLst/>
                          <a:latin typeface="Calibri" panose="020F050202020403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Martha Fierro</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Cudahy</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2657834"/>
                  </a:ext>
                </a:extLst>
              </a:tr>
              <a:tr h="165878">
                <a:tc>
                  <a:txBody>
                    <a:bodyPr/>
                    <a:lstStyle/>
                    <a:p>
                      <a:pPr algn="ctr" fontAlgn="b"/>
                      <a:r>
                        <a:rPr lang="en-US" sz="900" b="0" i="0" u="none" strike="noStrike">
                          <a:solidFill>
                            <a:srgbClr val="000000"/>
                          </a:solidFill>
                          <a:effectLst/>
                          <a:latin typeface="Calibri" panose="020F0502020204030204" pitchFamily="34" charset="0"/>
                        </a:rPr>
                        <a:t>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Amelia Carballo</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Downey</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3862996"/>
                  </a:ext>
                </a:extLst>
              </a:tr>
              <a:tr h="165878">
                <a:tc>
                  <a:txBody>
                    <a:bodyPr/>
                    <a:lstStyle/>
                    <a:p>
                      <a:pPr algn="ctr" fontAlgn="b"/>
                      <a:r>
                        <a:rPr lang="en-US" sz="900" b="0" i="0" u="none" strike="noStrike">
                          <a:solidFill>
                            <a:srgbClr val="000000"/>
                          </a:solidFill>
                          <a:effectLst/>
                          <a:latin typeface="Calibri" panose="020F0502020204030204" pitchFamily="34" charset="0"/>
                        </a:rPr>
                        <a:t>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Miyuki Gomez</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East LA (unincorp.)</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4226147"/>
                  </a:ext>
                </a:extLst>
              </a:tr>
              <a:tr h="165878">
                <a:tc>
                  <a:txBody>
                    <a:bodyPr/>
                    <a:lstStyle/>
                    <a:p>
                      <a:pPr algn="ctr" fontAlgn="b"/>
                      <a:r>
                        <a:rPr lang="en-US" sz="900" b="0" i="0" u="none" strike="noStrike">
                          <a:solidFill>
                            <a:srgbClr val="000000"/>
                          </a:solidFill>
                          <a:effectLst/>
                          <a:latin typeface="Calibri" panose="020F0502020204030204" pitchFamily="34" charset="0"/>
                        </a:rPr>
                        <a:t>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Guadalupe Arellano</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East LA (unincorp.)</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1030876"/>
                  </a:ext>
                </a:extLst>
              </a:tr>
              <a:tr h="165878">
                <a:tc>
                  <a:txBody>
                    <a:bodyPr/>
                    <a:lstStyle/>
                    <a:p>
                      <a:pPr algn="ctr" fontAlgn="b"/>
                      <a:r>
                        <a:rPr lang="en-US" sz="900" b="0" i="0" u="none" strike="noStrike">
                          <a:solidFill>
                            <a:srgbClr val="000000"/>
                          </a:solidFill>
                          <a:effectLst/>
                          <a:latin typeface="Calibri" panose="020F0502020204030204" pitchFamily="34" charset="0"/>
                        </a:rPr>
                        <a:t>11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Kathleen Barajas</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East LA (</a:t>
                      </a:r>
                      <a:r>
                        <a:rPr lang="en-US" sz="900" b="0" i="0" u="none" strike="noStrike" err="1">
                          <a:solidFill>
                            <a:srgbClr val="000000"/>
                          </a:solidFill>
                          <a:effectLst/>
                          <a:latin typeface="Calibri" panose="020F0502020204030204" pitchFamily="34" charset="0"/>
                        </a:rPr>
                        <a:t>unincorp</a:t>
                      </a:r>
                      <a:r>
                        <a:rPr lang="en-US" sz="900" b="0" i="0" u="none" strike="noStrike">
                          <a:solidFill>
                            <a:srgbClr val="000000"/>
                          </a:solidFill>
                          <a:effectLst/>
                          <a:latin typeface="Calibri" panose="020F0502020204030204" pitchFamily="34" charset="0"/>
                        </a:rPr>
                        <a:t>.)</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7420394"/>
                  </a:ext>
                </a:extLst>
              </a:tr>
              <a:tr h="165878">
                <a:tc>
                  <a:txBody>
                    <a:bodyPr/>
                    <a:lstStyle/>
                    <a:p>
                      <a:pPr algn="ctr" fontAlgn="b"/>
                      <a:r>
                        <a:rPr lang="en-US" sz="900" b="0" i="0" u="none" strike="noStrike">
                          <a:solidFill>
                            <a:srgbClr val="000000"/>
                          </a:solidFill>
                          <a:effectLst/>
                          <a:latin typeface="Calibri" panose="020F0502020204030204" pitchFamily="34" charset="0"/>
                        </a:rPr>
                        <a:t>12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Jose Rodolfo Vallejo</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Huntington Park</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6744374"/>
                  </a:ext>
                </a:extLst>
              </a:tr>
              <a:tr h="165878">
                <a:tc>
                  <a:txBody>
                    <a:bodyPr/>
                    <a:lstStyle/>
                    <a:p>
                      <a:pPr algn="ctr" fontAlgn="b"/>
                      <a:r>
                        <a:rPr lang="en-US" sz="900" b="0" i="0" u="none" strike="noStrike">
                          <a:solidFill>
                            <a:srgbClr val="000000"/>
                          </a:solidFill>
                          <a:effectLst/>
                          <a:latin typeface="Calibri" panose="020F0502020204030204" pitchFamily="34" charset="0"/>
                        </a:rPr>
                        <a:t>13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Maria Reyes</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Long Beach</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441554"/>
                  </a:ext>
                </a:extLst>
              </a:tr>
              <a:tr h="165878">
                <a:tc>
                  <a:txBody>
                    <a:bodyPr/>
                    <a:lstStyle/>
                    <a:p>
                      <a:pPr algn="ctr" fontAlgn="b"/>
                      <a:r>
                        <a:rPr lang="en-US" sz="900" b="0" i="0" u="none" strike="noStrike">
                          <a:solidFill>
                            <a:srgbClr val="000000"/>
                          </a:solidFill>
                          <a:effectLst/>
                          <a:latin typeface="Calibri" panose="020F0502020204030204" pitchFamily="34" charset="0"/>
                        </a:rPr>
                        <a:t>14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Marcos Lopez</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Long Beach</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8111988"/>
                  </a:ext>
                </a:extLst>
              </a:tr>
              <a:tr h="165878">
                <a:tc>
                  <a:txBody>
                    <a:bodyPr/>
                    <a:lstStyle/>
                    <a:p>
                      <a:pPr algn="ctr" fontAlgn="b"/>
                      <a:r>
                        <a:rPr lang="en-US" sz="900" b="0" i="0" u="none" strike="noStrike">
                          <a:solidFill>
                            <a:srgbClr val="000000"/>
                          </a:solidFill>
                          <a:effectLst/>
                          <a:latin typeface="Calibri" panose="020F0502020204030204" pitchFamily="34" charset="0"/>
                        </a:rPr>
                        <a:t>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Marlene Sanchez</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Long Beach</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240960"/>
                  </a:ext>
                </a:extLst>
              </a:tr>
              <a:tr h="165878">
                <a:tc>
                  <a:txBody>
                    <a:bodyPr/>
                    <a:lstStyle/>
                    <a:p>
                      <a:pPr algn="ctr" fontAlgn="b"/>
                      <a:r>
                        <a:rPr lang="en-US" sz="900" b="0" i="0" u="none" strike="noStrike">
                          <a:solidFill>
                            <a:srgbClr val="000000"/>
                          </a:solidFill>
                          <a:effectLst/>
                          <a:latin typeface="Calibri" panose="020F0502020204030204" pitchFamily="34" charset="0"/>
                        </a:rPr>
                        <a:t>16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Elizabeth Zamarripa</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Lynwood</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6487405"/>
                  </a:ext>
                </a:extLst>
              </a:tr>
              <a:tr h="165878">
                <a:tc>
                  <a:txBody>
                    <a:bodyPr/>
                    <a:lstStyle/>
                    <a:p>
                      <a:pPr algn="ctr" fontAlgn="b"/>
                      <a:r>
                        <a:rPr lang="en-US" sz="900" b="0" i="0" u="none" strike="noStrike">
                          <a:solidFill>
                            <a:srgbClr val="000000"/>
                          </a:solidFill>
                          <a:effectLst/>
                          <a:latin typeface="Calibri" panose="020F0502020204030204" pitchFamily="34" charset="0"/>
                        </a:rPr>
                        <a:t>17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Ivan Rojas</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Lynwood</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9654359"/>
                  </a:ext>
                </a:extLst>
              </a:tr>
              <a:tr h="165878">
                <a:tc>
                  <a:txBody>
                    <a:bodyPr/>
                    <a:lstStyle/>
                    <a:p>
                      <a:pPr algn="ctr" fontAlgn="b"/>
                      <a:r>
                        <a:rPr lang="en-US" sz="900" b="0" i="0" u="none" strike="noStrike">
                          <a:solidFill>
                            <a:srgbClr val="000000"/>
                          </a:solidFill>
                          <a:effectLst/>
                          <a:latin typeface="Calibri" panose="020F0502020204030204" pitchFamily="34" charset="0"/>
                        </a:rPr>
                        <a:t>18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Jamila Cervantes (they/them)</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Maywood</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2109643"/>
                  </a:ext>
                </a:extLst>
              </a:tr>
              <a:tr h="165878">
                <a:tc>
                  <a:txBody>
                    <a:bodyPr/>
                    <a:lstStyle/>
                    <a:p>
                      <a:pPr algn="ctr" fontAlgn="b"/>
                      <a:r>
                        <a:rPr lang="en-US" sz="900" b="0" i="0" u="none" strike="noStrike">
                          <a:solidFill>
                            <a:srgbClr val="000000"/>
                          </a:solidFill>
                          <a:effectLst/>
                          <a:latin typeface="Calibri" panose="020F0502020204030204" pitchFamily="34" charset="0"/>
                        </a:rPr>
                        <a:t>19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Kevin Shin</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Signal Hill</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6948695"/>
                  </a:ext>
                </a:extLst>
              </a:tr>
              <a:tr h="165878">
                <a:tc>
                  <a:txBody>
                    <a:bodyPr/>
                    <a:lstStyle/>
                    <a:p>
                      <a:pPr algn="ctr" fontAlgn="b"/>
                      <a:r>
                        <a:rPr lang="en-US" sz="900" b="0" i="0" u="none" strike="noStrike">
                          <a:solidFill>
                            <a:srgbClr val="000000"/>
                          </a:solidFill>
                          <a:effectLst/>
                          <a:latin typeface="Calibri" panose="020F0502020204030204" pitchFamily="34" charset="0"/>
                        </a:rPr>
                        <a:t>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Esmeralda Hernandez</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South Gate</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1587860"/>
                  </a:ext>
                </a:extLst>
              </a:tr>
              <a:tr h="165878">
                <a:tc>
                  <a:txBody>
                    <a:bodyPr/>
                    <a:lstStyle/>
                    <a:p>
                      <a:pPr algn="ctr" fontAlgn="b"/>
                      <a:r>
                        <a:rPr lang="en-US" sz="900" b="0" i="0" u="none" strike="noStrike">
                          <a:solidFill>
                            <a:srgbClr val="000000"/>
                          </a:solidFill>
                          <a:effectLst/>
                          <a:latin typeface="Calibri" panose="020F0502020204030204" pitchFamily="34" charset="0"/>
                        </a:rPr>
                        <a:t>21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Viridiana (Viri) Preciado Cervantes</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Walnut Park (</a:t>
                      </a:r>
                      <a:r>
                        <a:rPr lang="en-US" sz="900" b="0" i="0" u="none" strike="noStrike" err="1">
                          <a:solidFill>
                            <a:srgbClr val="000000"/>
                          </a:solidFill>
                          <a:effectLst/>
                          <a:latin typeface="Calibri" panose="020F0502020204030204" pitchFamily="34" charset="0"/>
                        </a:rPr>
                        <a:t>unincorp</a:t>
                      </a:r>
                      <a:r>
                        <a:rPr lang="en-US" sz="900" b="0" i="0" u="none" strike="noStrike">
                          <a:solidFill>
                            <a:srgbClr val="000000"/>
                          </a:solidFill>
                          <a:effectLst/>
                          <a:latin typeface="Calibri" panose="020F0502020204030204" pitchFamily="34" charset="0"/>
                        </a:rPr>
                        <a:t>.)</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6425440"/>
                  </a:ext>
                </a:extLst>
              </a:tr>
              <a:tr h="165878">
                <a:tc>
                  <a:txBody>
                    <a:bodyPr/>
                    <a:lstStyle/>
                    <a:p>
                      <a:pPr algn="ctr" fontAlgn="b"/>
                      <a:r>
                        <a:rPr lang="en-US" sz="900" b="0" i="0" u="none" strike="noStrike">
                          <a:solidFill>
                            <a:srgbClr val="000000"/>
                          </a:solidFill>
                          <a:effectLst/>
                          <a:latin typeface="Calibri" panose="020F0502020204030204" pitchFamily="34" charset="0"/>
                        </a:rPr>
                        <a:t>22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Tiesha Davis</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it-IT" sz="900" b="0" i="0" u="none" strike="noStrike">
                          <a:solidFill>
                            <a:srgbClr val="000000"/>
                          </a:solidFill>
                          <a:effectLst/>
                          <a:latin typeface="Calibri" panose="020F0502020204030204" pitchFamily="34" charset="0"/>
                        </a:rPr>
                        <a:t>Wilmington/San Pedro (San Pedro)</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0191810"/>
                  </a:ext>
                </a:extLst>
              </a:tr>
              <a:tr h="165878">
                <a:tc>
                  <a:txBody>
                    <a:bodyPr/>
                    <a:lstStyle/>
                    <a:p>
                      <a:pPr algn="ctr" fontAlgn="b"/>
                      <a:r>
                        <a:rPr lang="en-US" sz="900" b="0" i="0" u="none" strike="noStrike">
                          <a:solidFill>
                            <a:srgbClr val="000000"/>
                          </a:solidFill>
                          <a:effectLst/>
                          <a:latin typeface="Calibri" panose="020F0502020204030204" pitchFamily="34" charset="0"/>
                        </a:rPr>
                        <a:t>23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Manuel Arellano</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Wilmington/San Pedro (Wilmington)</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4999931"/>
                  </a:ext>
                </a:extLst>
              </a:tr>
              <a:tr h="165878">
                <a:tc>
                  <a:txBody>
                    <a:bodyPr/>
                    <a:lstStyle/>
                    <a:p>
                      <a:pPr algn="ctr" fontAlgn="b"/>
                      <a:r>
                        <a:rPr lang="en-US" sz="900" b="0" i="0" u="none" strike="noStrike">
                          <a:solidFill>
                            <a:srgbClr val="000000"/>
                          </a:solidFill>
                          <a:effectLst/>
                          <a:latin typeface="Calibri" panose="020F0502020204030204" pitchFamily="34" charset="0"/>
                        </a:rPr>
                        <a:t>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Sinetta Farley</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East/Rancho Dominguez (</a:t>
                      </a:r>
                      <a:r>
                        <a:rPr lang="en-US" sz="900" b="0" i="0" u="none" strike="noStrike" err="1">
                          <a:solidFill>
                            <a:srgbClr val="000000"/>
                          </a:solidFill>
                          <a:effectLst/>
                          <a:latin typeface="Calibri" panose="020F0502020204030204" pitchFamily="34" charset="0"/>
                        </a:rPr>
                        <a:t>unincorp</a:t>
                      </a:r>
                      <a:r>
                        <a:rPr lang="en-US" sz="900" b="0" i="0" u="none" strike="noStrike">
                          <a:solidFill>
                            <a:srgbClr val="000000"/>
                          </a:solidFill>
                          <a:effectLst/>
                          <a:latin typeface="Calibri" panose="020F0502020204030204" pitchFamily="34" charset="0"/>
                        </a:rPr>
                        <a:t>.) </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5841367"/>
                  </a:ext>
                </a:extLst>
              </a:tr>
            </a:tbl>
          </a:graphicData>
        </a:graphic>
      </p:graphicFrame>
    </p:spTree>
    <p:extLst>
      <p:ext uri="{BB962C8B-B14F-4D97-AF65-F5344CB8AC3E}">
        <p14:creationId xmlns:p14="http://schemas.microsoft.com/office/powerpoint/2010/main" val="2031024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5754EA-7741-A448-89C7-5A388AFDDAB0}"/>
              </a:ext>
            </a:extLst>
          </p:cNvPr>
          <p:cNvSpPr>
            <a:spLocks noGrp="1"/>
          </p:cNvSpPr>
          <p:nvPr>
            <p:ph type="title"/>
          </p:nvPr>
        </p:nvSpPr>
        <p:spPr/>
        <p:txBody>
          <a:bodyPr/>
          <a:lstStyle/>
          <a:p>
            <a:r>
              <a:rPr lang="en-US"/>
              <a:t>Zero-Emission Truck Program Development Timeline</a:t>
            </a:r>
          </a:p>
        </p:txBody>
      </p:sp>
      <p:sp>
        <p:nvSpPr>
          <p:cNvPr id="3" name="Slide Number Placeholder 2">
            <a:extLst>
              <a:ext uri="{FF2B5EF4-FFF2-40B4-BE49-F238E27FC236}">
                <a16:creationId xmlns:a16="http://schemas.microsoft.com/office/drawing/2014/main" id="{BB072C41-463D-E94F-AA9F-3955403FCA1A}"/>
              </a:ext>
            </a:extLst>
          </p:cNvPr>
          <p:cNvSpPr>
            <a:spLocks noGrp="1"/>
          </p:cNvSpPr>
          <p:nvPr>
            <p:ph type="sldNum" sz="quarter" idx="10"/>
          </p:nvPr>
        </p:nvSpPr>
        <p:spPr>
          <a:xfrm>
            <a:off x="9455426" y="6492875"/>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4402510-9400-B04E-B424-BAF12261966B}"/>
              </a:ext>
            </a:extLst>
          </p:cNvPr>
          <p:cNvSpPr txBox="1">
            <a:spLocks noChangeAspect="1"/>
          </p:cNvSpPr>
          <p:nvPr/>
        </p:nvSpPr>
        <p:spPr>
          <a:xfrm>
            <a:off x="3007018" y="2310126"/>
            <a:ext cx="849341"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Calibri"/>
              </a:rPr>
              <a:t>February</a:t>
            </a:r>
          </a:p>
        </p:txBody>
      </p:sp>
      <p:sp>
        <p:nvSpPr>
          <p:cNvPr id="20" name="TextBox 19">
            <a:extLst>
              <a:ext uri="{FF2B5EF4-FFF2-40B4-BE49-F238E27FC236}">
                <a16:creationId xmlns:a16="http://schemas.microsoft.com/office/drawing/2014/main" id="{18ECAD2B-3EC0-7F4A-B5A8-419F55CB2514}"/>
              </a:ext>
            </a:extLst>
          </p:cNvPr>
          <p:cNvSpPr txBox="1">
            <a:spLocks noChangeAspect="1"/>
          </p:cNvSpPr>
          <p:nvPr/>
        </p:nvSpPr>
        <p:spPr>
          <a:xfrm>
            <a:off x="4950573" y="2319474"/>
            <a:ext cx="55015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20XX</a:t>
            </a:r>
          </a:p>
        </p:txBody>
      </p:sp>
      <p:sp>
        <p:nvSpPr>
          <p:cNvPr id="22" name="TextBox 21">
            <a:extLst>
              <a:ext uri="{FF2B5EF4-FFF2-40B4-BE49-F238E27FC236}">
                <a16:creationId xmlns:a16="http://schemas.microsoft.com/office/drawing/2014/main" id="{34FBD24D-D028-5F46-9FB9-ADD52D2F581F}"/>
              </a:ext>
            </a:extLst>
          </p:cNvPr>
          <p:cNvSpPr txBox="1">
            <a:spLocks noChangeAspect="1"/>
          </p:cNvSpPr>
          <p:nvPr/>
        </p:nvSpPr>
        <p:spPr>
          <a:xfrm>
            <a:off x="6852531" y="2300775"/>
            <a:ext cx="550151"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Calibri"/>
              </a:rPr>
              <a:t>April</a:t>
            </a: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E58C1C2-807E-C245-95DF-F572D8039216}"/>
              </a:ext>
            </a:extLst>
          </p:cNvPr>
          <p:cNvSpPr txBox="1">
            <a:spLocks noChangeAspect="1"/>
          </p:cNvSpPr>
          <p:nvPr/>
        </p:nvSpPr>
        <p:spPr>
          <a:xfrm>
            <a:off x="6389017" y="2401974"/>
            <a:ext cx="578200"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D4DBF27-3CA3-BE49-B4DB-5621147A67D8}"/>
              </a:ext>
            </a:extLst>
          </p:cNvPr>
          <p:cNvSpPr txBox="1"/>
          <p:nvPr/>
        </p:nvSpPr>
        <p:spPr>
          <a:xfrm>
            <a:off x="438755" y="1185458"/>
            <a:ext cx="2347114" cy="5732338"/>
          </a:xfrm>
          <a:prstGeom prst="rect">
            <a:avLst/>
          </a:prstGeom>
          <a:noFill/>
        </p:spPr>
        <p:txBody>
          <a:bodyPr wrap="square" lIns="91440" tIns="45720" rIns="91440" bIns="45720" rtlCol="0" anchor="t">
            <a:spAutoFit/>
          </a:bodyPr>
          <a:lstStyle/>
          <a:p>
            <a:pPr marL="171450" marR="0" lvl="0" indent="-1714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endParaRPr kumimoji="0" lang="en-US" sz="1200" b="0" i="0" u="none" strike="noStrike" kern="1200" cap="none" spc="0" normalizeH="0" baseline="0" noProof="0">
              <a:ln>
                <a:noFill/>
              </a:ln>
              <a:solidFill>
                <a:srgbClr val="000000"/>
              </a:solidFill>
              <a:effectLst/>
              <a:uLnTx/>
              <a:uFillTx/>
              <a:latin typeface="Calibri"/>
              <a:ea typeface="+mn-ea"/>
              <a:cs typeface="Calibri"/>
            </a:endParaRPr>
          </a:p>
          <a:p>
            <a:pPr marR="0" lvl="0" algn="l" defTabSz="4572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a:ln>
                <a:noFill/>
              </a:ln>
              <a:solidFill>
                <a:srgbClr val="000000"/>
              </a:solidFill>
              <a:effectLst/>
              <a:uLnTx/>
              <a:uFillTx/>
              <a:latin typeface="Calibri"/>
              <a:ea typeface="+mn-lt"/>
              <a:cs typeface="Calibri" panose="020F0502020204030204"/>
            </a:endParaRPr>
          </a:p>
          <a:p>
            <a:pPr marL="171450" marR="0" lvl="0" indent="-1714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000" b="0" i="0" u="none" strike="noStrike" kern="1200" cap="none" spc="0" normalizeH="0" baseline="0" noProof="0">
                <a:ln>
                  <a:noFill/>
                </a:ln>
                <a:solidFill>
                  <a:srgbClr val="000000"/>
                </a:solidFill>
                <a:effectLst/>
                <a:highlight>
                  <a:srgbClr val="FFFF00"/>
                </a:highlight>
                <a:uLnTx/>
                <a:uFillTx/>
                <a:latin typeface="Calibri"/>
                <a:ea typeface="+mn-lt"/>
                <a:cs typeface="Calibri" panose="020F0502020204030204"/>
              </a:rPr>
              <a:t>ZET WG continues the discussion on structuring the ZET program:</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highlight>
                  <a:srgbClr val="FFFF00"/>
                </a:highlight>
                <a:uLnTx/>
                <a:uFillTx/>
                <a:latin typeface="Calibri"/>
                <a:ea typeface="+mn-lt"/>
                <a:cs typeface="Calibri" panose="020F0502020204030204"/>
              </a:rPr>
              <a:t>Community Engagement</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highlight>
                  <a:srgbClr val="FFFF00"/>
                </a:highlight>
                <a:uLnTx/>
                <a:uFillTx/>
                <a:latin typeface="Calibri"/>
                <a:ea typeface="+mn-lt"/>
                <a:cs typeface="Calibri" panose="020F0502020204030204"/>
              </a:rPr>
              <a:t>Community Benefits</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solidFill>
                  <a:srgbClr val="000000"/>
                </a:solidFill>
                <a:highlight>
                  <a:srgbClr val="FFFF00"/>
                </a:highlight>
                <a:latin typeface="Calibri"/>
                <a:ea typeface="+mn-lt"/>
                <a:cs typeface="Calibri" panose="020F0502020204030204"/>
              </a:rPr>
              <a:t>Equity Considerations</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highlight>
                  <a:srgbClr val="FFFF00"/>
                </a:highlight>
                <a:uLnTx/>
                <a:uFillTx/>
                <a:latin typeface="Calibri"/>
                <a:ea typeface="+mn-lt"/>
                <a:cs typeface="Calibri" panose="020F0502020204030204"/>
              </a:rPr>
              <a:t>Strategic Partnerships</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solidFill>
                  <a:srgbClr val="000000"/>
                </a:solidFill>
                <a:highlight>
                  <a:srgbClr val="FFFF00"/>
                </a:highlight>
                <a:latin typeface="Calibri"/>
                <a:ea typeface="+mn-lt"/>
                <a:cs typeface="Calibri" panose="020F0502020204030204"/>
              </a:rPr>
              <a:t>Funding Opportunities</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highlight>
                  <a:srgbClr val="FFFF00"/>
                </a:highlight>
                <a:uLnTx/>
                <a:uFillTx/>
                <a:latin typeface="Calibri"/>
                <a:ea typeface="+mn-lt"/>
                <a:cs typeface="Calibri" panose="020F0502020204030204"/>
              </a:rPr>
              <a:t>Legislative and Policy Initiatives</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solidFill>
                  <a:srgbClr val="000000"/>
                </a:solidFill>
                <a:highlight>
                  <a:srgbClr val="FFFF00"/>
                </a:highlight>
                <a:latin typeface="Calibri"/>
                <a:ea typeface="+mn-lt"/>
                <a:cs typeface="Calibri" panose="020F0502020204030204"/>
              </a:rPr>
              <a:t>Small Set-aside for Vehicle Subsidies</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highlight>
                  <a:srgbClr val="FFFF00"/>
                </a:highlight>
                <a:uLnTx/>
                <a:uFillTx/>
                <a:latin typeface="Calibri"/>
                <a:ea typeface="+mn-lt"/>
                <a:cs typeface="Calibri" panose="020F0502020204030204"/>
              </a:rPr>
              <a:t>Environmental Impacts</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highlight>
                  <a:srgbClr val="FFFF00"/>
                </a:highlight>
                <a:uLnTx/>
                <a:uFillTx/>
                <a:latin typeface="Calibri"/>
                <a:ea typeface="+mn-lt"/>
                <a:cs typeface="Calibri" panose="020F0502020204030204"/>
              </a:rPr>
              <a:t>Mitigation Strategies</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highlight>
                  <a:srgbClr val="FFFF00"/>
                </a:highlight>
                <a:uLnTx/>
                <a:uFillTx/>
                <a:latin typeface="Calibri"/>
                <a:ea typeface="+mn-lt"/>
                <a:cs typeface="Calibri" panose="020F0502020204030204"/>
              </a:rPr>
              <a:t>Program Outcomes</a:t>
            </a:r>
          </a:p>
          <a:p>
            <a:pPr marL="171450" marR="0" lvl="1" algn="l" defTabSz="457200" rtl="0" eaLnBrk="1" fontAlgn="auto" latinLnBrk="0" hangingPunct="1">
              <a:lnSpc>
                <a:spcPct val="100000"/>
              </a:lnSpc>
              <a:spcBef>
                <a:spcPts val="0"/>
              </a:spcBef>
              <a:spcAft>
                <a:spcPts val="0"/>
              </a:spcAft>
              <a:buClrTx/>
              <a:buSzTx/>
              <a:tabLst/>
              <a:defRPr/>
            </a:pPr>
            <a:endParaRPr lang="en-US" sz="1000">
              <a:solidFill>
                <a:srgbClr val="000000"/>
              </a:solidFill>
              <a:latin typeface="Calibri"/>
              <a:ea typeface="+mn-lt"/>
              <a:cs typeface="Calibri" panose="020F0502020204030204"/>
            </a:endParaRPr>
          </a:p>
          <a:p>
            <a:pPr marL="174625" marR="0" lvl="1" indent="-174625"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lang="en-US" sz="1000">
                <a:solidFill>
                  <a:srgbClr val="000000"/>
                </a:solidFill>
                <a:latin typeface="Calibri"/>
                <a:ea typeface="+mn-lt"/>
                <a:cs typeface="Calibri" panose="020F0502020204030204"/>
              </a:rPr>
              <a:t>ZET WG receives status report on Hahn motion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Calibri"/>
              <a:ea typeface="+mn-lt"/>
              <a:cs typeface="Calibri" panose="020F0502020204030204"/>
            </a:endParaRPr>
          </a:p>
          <a:p>
            <a:pPr marL="171450" marR="0" lvl="0" indent="-1714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000" b="0" i="0" u="none" strike="noStrike" kern="1200" cap="none" spc="0" normalizeH="0" baseline="0" noProof="0">
                <a:ln>
                  <a:noFill/>
                </a:ln>
                <a:solidFill>
                  <a:srgbClr val="000000"/>
                </a:solidFill>
                <a:effectLst/>
                <a:uLnTx/>
                <a:uFillTx/>
                <a:latin typeface="Calibri"/>
                <a:ea typeface="+mn-lt"/>
                <a:cs typeface="Calibri" panose="020F0502020204030204"/>
              </a:rPr>
              <a:t>ZET WG discussion regarding the distinction between the </a:t>
            </a:r>
            <a:r>
              <a:rPr lang="en-US" sz="1000">
                <a:solidFill>
                  <a:srgbClr val="000000"/>
                </a:solidFill>
                <a:latin typeface="Calibri"/>
                <a:ea typeface="+mn-lt"/>
                <a:cs typeface="Calibri" panose="020F0502020204030204"/>
              </a:rPr>
              <a:t>“Early Investment Plan” phase and Multimodal Projects and Programs Phase</a:t>
            </a:r>
          </a:p>
          <a:p>
            <a:pPr marR="0" lvl="0" algn="l" defTabSz="457200" rtl="0" eaLnBrk="1" fontAlgn="auto" latinLnBrk="0" hangingPunct="1">
              <a:lnSpc>
                <a:spcPct val="100000"/>
              </a:lnSpc>
              <a:spcBef>
                <a:spcPts val="0"/>
              </a:spcBef>
              <a:spcAft>
                <a:spcPts val="0"/>
              </a:spcAft>
              <a:buClrTx/>
              <a:buSzTx/>
              <a:tabLst/>
              <a:defRPr/>
            </a:pPr>
            <a:endParaRPr lang="en-US" sz="1000">
              <a:solidFill>
                <a:srgbClr val="000000"/>
              </a:solidFill>
              <a:latin typeface="Calibri"/>
              <a:ea typeface="+mn-lt"/>
              <a:cs typeface="Calibri" panose="020F0502020204030204"/>
            </a:endParaRPr>
          </a:p>
          <a:p>
            <a:pPr marL="171450" indent="-171450">
              <a:buFont typeface="Calibri" panose="020F0502020204030204" pitchFamily="34" charset="0"/>
              <a:buChar char="&gt;"/>
              <a:defRPr/>
            </a:pPr>
            <a:r>
              <a:rPr kumimoji="0" lang="en-US" sz="1000" b="0" i="0" u="none" strike="noStrike" kern="1200" cap="none" spc="0" normalizeH="0" baseline="0" noProof="0">
                <a:ln>
                  <a:noFill/>
                </a:ln>
                <a:solidFill>
                  <a:srgbClr val="000000"/>
                </a:solidFill>
                <a:effectLst/>
                <a:uLnTx/>
                <a:uFillTx/>
                <a:latin typeface="Calibri"/>
                <a:ea typeface="+mn-lt"/>
                <a:cs typeface="Calibri" panose="020F0502020204030204"/>
              </a:rPr>
              <a:t>CES WG reviews draft </a:t>
            </a:r>
            <a:r>
              <a:rPr kumimoji="0" lang="en-US" sz="1000" b="0" i="0" u="none" strike="noStrike" kern="1200" cap="none" spc="0" normalizeH="0" baseline="0" noProof="0" err="1">
                <a:ln>
                  <a:noFill/>
                </a:ln>
                <a:solidFill>
                  <a:srgbClr val="000000"/>
                </a:solidFill>
                <a:effectLst/>
                <a:uLnTx/>
                <a:uFillTx/>
                <a:latin typeface="Calibri"/>
                <a:ea typeface="+mn-lt"/>
                <a:cs typeface="Calibri" panose="020F0502020204030204"/>
              </a:rPr>
              <a:t>outr</a:t>
            </a:r>
            <a:r>
              <a:rPr lang="en-US" sz="1000">
                <a:solidFill>
                  <a:srgbClr val="000000"/>
                </a:solidFill>
                <a:latin typeface="Calibri"/>
                <a:ea typeface="+mn-lt"/>
                <a:cs typeface="Calibri" panose="020F0502020204030204"/>
              </a:rPr>
              <a:t>each and public meeting plan to receive input on Multimodal Strategies/Projects &amp; Programs milestone and amplify awareness of the Task Force planning process and related activities including the ZET program</a:t>
            </a:r>
          </a:p>
          <a:p>
            <a:pPr marL="171450" marR="0" lvl="0" indent="-1714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endParaRPr kumimoji="0" lang="en-US" sz="1050" b="0" i="0" u="none" strike="noStrike" kern="1200" cap="none" spc="0" normalizeH="0" baseline="0" noProof="0">
              <a:ln>
                <a:noFill/>
              </a:ln>
              <a:solidFill>
                <a:srgbClr val="000000"/>
              </a:solidFill>
              <a:effectLst/>
              <a:uLnTx/>
              <a:uFillTx/>
              <a:latin typeface="Calibri"/>
              <a:ea typeface="+mn-lt"/>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Calibri"/>
              <a:ea typeface="+mn-lt"/>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Calibri"/>
              <a:ea typeface="+mn-ea"/>
              <a:cs typeface="Calibri"/>
            </a:endParaRPr>
          </a:p>
        </p:txBody>
      </p:sp>
      <p:sp>
        <p:nvSpPr>
          <p:cNvPr id="25" name="TextBox 24">
            <a:extLst>
              <a:ext uri="{FF2B5EF4-FFF2-40B4-BE49-F238E27FC236}">
                <a16:creationId xmlns:a16="http://schemas.microsoft.com/office/drawing/2014/main" id="{A979BF5A-8B11-9544-80EB-FDA5254989D6}"/>
              </a:ext>
            </a:extLst>
          </p:cNvPr>
          <p:cNvSpPr txBox="1"/>
          <p:nvPr/>
        </p:nvSpPr>
        <p:spPr>
          <a:xfrm>
            <a:off x="2995986" y="1639055"/>
            <a:ext cx="2675377" cy="5078313"/>
          </a:xfrm>
          <a:prstGeom prst="rect">
            <a:avLst/>
          </a:prstGeom>
          <a:noFill/>
        </p:spPr>
        <p:txBody>
          <a:bodyPr wrap="square" lIns="91440" tIns="45720" rIns="91440" bIns="45720" rtlCol="0" anchor="t">
            <a:spAutoFit/>
          </a:bodyPr>
          <a:lstStyle/>
          <a:p>
            <a:pPr marL="171450" marR="0" lvl="0" indent="-171450" algn="l" defTabSz="457200" rtl="0" eaLnBrk="1" fontAlgn="auto" latinLnBrk="0" hangingPunct="1">
              <a:lnSpc>
                <a:spcPct val="100000"/>
              </a:lnSpc>
              <a:spcBef>
                <a:spcPts val="0"/>
              </a:spcBef>
              <a:spcAft>
                <a:spcPts val="0"/>
              </a:spcAft>
              <a:buClrTx/>
              <a:buSzTx/>
              <a:buFontTx/>
              <a:buChar char="&gt;"/>
              <a:tabLst/>
              <a:defRPr/>
            </a:pPr>
            <a:r>
              <a:rPr kumimoji="0" lang="en-US" sz="1200" b="0" i="0" u="none" strike="noStrike" kern="1200" cap="none" spc="0" normalizeH="0" baseline="0" noProof="0">
                <a:ln>
                  <a:noFill/>
                </a:ln>
                <a:solidFill>
                  <a:srgbClr val="000000"/>
                </a:solidFill>
                <a:effectLst/>
                <a:uLnTx/>
                <a:uFillTx/>
                <a:latin typeface="Calibri"/>
                <a:ea typeface="+mn-ea"/>
                <a:cs typeface="Calibri"/>
              </a:rPr>
              <a:t>ZET WG receives status report on approach for Multimodal Strategy/Projects &amp; Programs phase</a:t>
            </a:r>
            <a:endPar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171450" indent="-171450">
              <a:buFontTx/>
              <a:buChar char="&gt;"/>
              <a:defRPr/>
            </a:pPr>
            <a:endParaRPr lang="en-US" sz="1200">
              <a:solidFill>
                <a:srgbClr val="000000"/>
              </a:solidFill>
              <a:cs typeface="Calibri"/>
            </a:endParaRPr>
          </a:p>
          <a:p>
            <a:pPr marL="171450" indent="-171450">
              <a:buFontTx/>
              <a:buChar char="&gt;"/>
              <a:defRPr/>
            </a:pPr>
            <a:r>
              <a:rPr lang="en-US" sz="1200">
                <a:solidFill>
                  <a:srgbClr val="000000"/>
                </a:solidFill>
                <a:latin typeface="Calibri"/>
                <a:cs typeface="Calibri"/>
              </a:rPr>
              <a:t>ZET WG discusses “early initiatives” that affect the ZE Truck Program.</a:t>
            </a:r>
          </a:p>
          <a:p>
            <a:pPr>
              <a:defRPr/>
            </a:pPr>
            <a:endParaRPr lang="en-US" sz="1200">
              <a:solidFill>
                <a:srgbClr val="000000"/>
              </a:solidFill>
              <a:latin typeface="Calibri"/>
              <a:cs typeface="Calibri"/>
            </a:endParaRPr>
          </a:p>
          <a:p>
            <a:pPr marL="171450" indent="-171450">
              <a:buFontTx/>
              <a:buChar char="&g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ZET WG continues the discussion on the ZET Program Structure and Protocols</a:t>
            </a:r>
            <a:r>
              <a:rPr lang="en-US" sz="1200">
                <a:solidFill>
                  <a:srgbClr val="000000"/>
                </a:solidFill>
                <a:latin typeface="Calibri" panose="020F0502020204030204"/>
                <a:cs typeface="Calibri"/>
              </a:rPr>
              <a:t> and </a:t>
            </a:r>
            <a:r>
              <a:rPr lang="en-US" sz="1200">
                <a:solidFill>
                  <a:srgbClr val="000000"/>
                </a:solidFill>
                <a:ea typeface="+mn-lt"/>
                <a:cs typeface="+mn-lt"/>
              </a:rPr>
              <a:t>votes on scope of work for ZET Program.</a:t>
            </a:r>
            <a:endParaRPr lang="en-US" sz="1200">
              <a:ea typeface="+mn-lt"/>
              <a:cs typeface="+mn-lt"/>
            </a:endParaRPr>
          </a:p>
          <a:p>
            <a:pPr marL="171450" indent="-171450">
              <a:buFont typeface="Arial"/>
              <a:buChar char="•"/>
              <a:defRPr/>
            </a:pPr>
            <a:endParaRPr lang="en-US" sz="1200">
              <a:ea typeface="+mn-lt"/>
              <a:cs typeface="+mn-lt"/>
            </a:endParaRPr>
          </a:p>
          <a:p>
            <a:pPr marL="171450" indent="-171450">
              <a:buFont typeface="Arial"/>
              <a:buChar char="•"/>
              <a:defRPr/>
            </a:pPr>
            <a:r>
              <a:rPr lang="en-US" sz="1200">
                <a:solidFill>
                  <a:srgbClr val="000000"/>
                </a:solidFill>
                <a:ea typeface="+mn-lt"/>
                <a:cs typeface="+mn-lt"/>
              </a:rPr>
              <a:t>Equity Working Group provides </a:t>
            </a:r>
            <a:br>
              <a:rPr lang="en-US" sz="1200">
                <a:solidFill>
                  <a:srgbClr val="000000"/>
                </a:solidFill>
                <a:ea typeface="+mn-lt"/>
                <a:cs typeface="+mn-lt"/>
              </a:rPr>
            </a:br>
            <a:r>
              <a:rPr lang="en-US" sz="1200">
                <a:solidFill>
                  <a:srgbClr val="000000"/>
                </a:solidFill>
                <a:ea typeface="+mn-lt"/>
                <a:cs typeface="+mn-lt"/>
              </a:rPr>
              <a:t>input to the 710 Task Force on </a:t>
            </a:r>
            <a:br>
              <a:rPr lang="en-US" sz="1200">
                <a:solidFill>
                  <a:srgbClr val="000000"/>
                </a:solidFill>
                <a:ea typeface="+mn-lt"/>
                <a:cs typeface="+mn-lt"/>
              </a:rPr>
            </a:br>
            <a:r>
              <a:rPr lang="en-US" sz="1200">
                <a:solidFill>
                  <a:srgbClr val="000000"/>
                </a:solidFill>
                <a:ea typeface="+mn-lt"/>
                <a:cs typeface="+mn-lt"/>
              </a:rPr>
              <a:t>equity issues.</a:t>
            </a:r>
            <a:endParaRPr lang="en-US" sz="1200">
              <a:ea typeface="+mn-lt"/>
              <a:cs typeface="+mn-lt"/>
            </a:endParaRPr>
          </a:p>
          <a:p>
            <a:pPr marL="171450" indent="-171450">
              <a:buFont typeface="Arial"/>
              <a:buChar char="•"/>
              <a:defRPr/>
            </a:pPr>
            <a:endParaRPr lang="en-US" sz="1200">
              <a:ea typeface="+mn-lt"/>
              <a:cs typeface="+mn-lt"/>
            </a:endParaRPr>
          </a:p>
          <a:p>
            <a:pPr marL="171450" indent="-171450">
              <a:buFont typeface="Arial"/>
              <a:buChar char="•"/>
              <a:defRPr/>
            </a:pPr>
            <a:r>
              <a:rPr lang="en-US" sz="1200">
                <a:solidFill>
                  <a:srgbClr val="000000"/>
                </a:solidFill>
                <a:ea typeface="+mn-lt"/>
                <a:cs typeface="+mn-lt"/>
              </a:rPr>
              <a:t>Community Leadership Committee (CLC) provides input to the 710 Task Force on working with communities to shape the ZET policies and programs.  </a:t>
            </a:r>
            <a:endParaRPr lang="en-US" sz="1200">
              <a:ea typeface="+mn-lt"/>
              <a:cs typeface="+mn-lt"/>
            </a:endParaRPr>
          </a:p>
          <a:p>
            <a:pPr marL="171450" indent="-171450">
              <a:buFont typeface="Arial"/>
              <a:buChar char="•"/>
              <a:defRPr/>
            </a:pPr>
            <a:endParaRPr lang="en-US" sz="1200">
              <a:ea typeface="+mn-lt"/>
              <a:cs typeface="+mn-lt"/>
            </a:endParaRPr>
          </a:p>
          <a:p>
            <a:pPr>
              <a:defRPr/>
            </a:pPr>
            <a:endParaRPr lang="en-US" sz="1200">
              <a:cs typeface="Calibri" panose="020F0502020204030204"/>
            </a:endParaRPr>
          </a:p>
          <a:p>
            <a:pPr marL="171450" marR="0" lvl="0" indent="-171450" algn="l" defTabSz="457200" rtl="0" eaLnBrk="1" fontAlgn="auto" latinLnBrk="0" hangingPunct="1">
              <a:lnSpc>
                <a:spcPct val="100000"/>
              </a:lnSpc>
              <a:spcBef>
                <a:spcPts val="0"/>
              </a:spcBef>
              <a:spcAft>
                <a:spcPts val="0"/>
              </a:spcAft>
              <a:buClrTx/>
              <a:buSzTx/>
              <a:buFontTx/>
              <a:buChar char="&gt;"/>
              <a:tabLst/>
              <a:defRPr/>
            </a:pPr>
            <a:endParaRPr lang="en-US" sz="1200" b="0" i="0" u="none" strike="noStrike" kern="1200" cap="none" spc="0" normalizeH="0" baseline="0" noProof="0">
              <a:ln>
                <a:noFill/>
              </a:ln>
              <a:solidFill>
                <a:srgbClr val="000000"/>
              </a:solidFill>
              <a:effectLst/>
              <a:uLnTx/>
              <a:uFillTx/>
              <a:latin typeface="Calibri" panose="020F0502020204030204"/>
              <a:cs typeface="Calibri"/>
            </a:endParaRPr>
          </a:p>
          <a:p>
            <a:pPr marL="171450" marR="0" lvl="0" indent="-171450" algn="l" defTabSz="457200" rtl="0" eaLnBrk="1" fontAlgn="auto" latinLnBrk="0" hangingPunct="1">
              <a:lnSpc>
                <a:spcPct val="100000"/>
              </a:lnSpc>
              <a:spcBef>
                <a:spcPts val="0"/>
              </a:spcBef>
              <a:spcAft>
                <a:spcPts val="0"/>
              </a:spcAft>
              <a:buClrTx/>
              <a:buSzTx/>
              <a:buFont typeface="Courier New"/>
              <a:buChar char="o"/>
              <a:tabLst/>
              <a:defRPr/>
            </a:pPr>
            <a:endParaRPr lang="en-US" sz="1200" b="0" i="0" u="none" strike="noStrike" kern="1200" cap="none" spc="0" normalizeH="0" baseline="0" noProof="0">
              <a:ln>
                <a:noFill/>
              </a:ln>
              <a:solidFill>
                <a:srgbClr val="000000"/>
              </a:solidFill>
              <a:effectLst/>
              <a:uLnTx/>
              <a:uFillTx/>
              <a:latin typeface="Calibri" panose="020F0502020204030204"/>
              <a:cs typeface="Calibri"/>
            </a:endParaRPr>
          </a:p>
          <a:p>
            <a:pPr>
              <a:defRPr/>
            </a:pPr>
            <a:endParaRPr lang="en-US" sz="1200">
              <a:solidFill>
                <a:srgbClr val="000000"/>
              </a:solidFill>
              <a:latin typeface="Calibri" panose="020F0502020204030204"/>
              <a:cs typeface="Calibri"/>
            </a:endParaRPr>
          </a:p>
          <a:p>
            <a:pPr>
              <a:defRPr/>
            </a:pPr>
            <a:endParaRPr lang="en-US" sz="1200">
              <a:solidFill>
                <a:srgbClr val="000000"/>
              </a:solidFill>
              <a:latin typeface="Calibri" panose="020F0502020204030204"/>
              <a:cs typeface="Arial"/>
            </a:endParaRPr>
          </a:p>
        </p:txBody>
      </p:sp>
      <p:sp>
        <p:nvSpPr>
          <p:cNvPr id="26" name="TextBox 25">
            <a:extLst>
              <a:ext uri="{FF2B5EF4-FFF2-40B4-BE49-F238E27FC236}">
                <a16:creationId xmlns:a16="http://schemas.microsoft.com/office/drawing/2014/main" id="{8BF58977-14DF-AF4F-99CE-83D03BDB6BA9}"/>
              </a:ext>
            </a:extLst>
          </p:cNvPr>
          <p:cNvSpPr txBox="1"/>
          <p:nvPr/>
        </p:nvSpPr>
        <p:spPr>
          <a:xfrm>
            <a:off x="6142503" y="1579252"/>
            <a:ext cx="2675377" cy="5262979"/>
          </a:xfrm>
          <a:prstGeom prst="rect">
            <a:avLst/>
          </a:prstGeom>
          <a:noFill/>
        </p:spPr>
        <p:txBody>
          <a:bodyPr wrap="square" lIns="91440" tIns="45720" rIns="91440" bIns="45720" rtlCol="0" anchor="t">
            <a:spAutoFit/>
          </a:bodyPr>
          <a:lstStyle/>
          <a:p>
            <a:pPr marL="171450" marR="0" lvl="0" indent="-171450">
              <a:spcBef>
                <a:spcPts val="0"/>
              </a:spcBef>
              <a:spcAft>
                <a:spcPts val="0"/>
              </a:spcAft>
              <a:buFontTx/>
              <a:buChar char="&gt;"/>
              <a:defRPr/>
            </a:pPr>
            <a:r>
              <a:rPr lang="en-US" sz="1200">
                <a:solidFill>
                  <a:srgbClr val="000000"/>
                </a:solidFill>
                <a:latin typeface="Calibri" panose="020F0502020204030204"/>
                <a:cs typeface="Calibri"/>
              </a:rPr>
              <a:t>ZET WG provides input on Multimodal Strategies and Initial Set of Projects &amp; Programs as they relate to ZET initiatives. </a:t>
            </a:r>
          </a:p>
          <a:p>
            <a:pPr marR="0" lvl="0">
              <a:spcBef>
                <a:spcPts val="0"/>
              </a:spcBef>
              <a:spcAft>
                <a:spcPts val="0"/>
              </a:spcAft>
              <a:defRPr/>
            </a:pPr>
            <a:endParaRPr lang="en-US" sz="1200">
              <a:solidFill>
                <a:srgbClr val="000000"/>
              </a:solidFill>
              <a:latin typeface="Calibri" panose="020F0502020204030204"/>
              <a:cs typeface="Calibri"/>
            </a:endParaRPr>
          </a:p>
          <a:p>
            <a:pPr marL="171450" indent="-171450">
              <a:buFontTx/>
              <a:buChar char="&g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ZET WG continues the discussion on the ZET Program Structure and Protocols</a:t>
            </a:r>
            <a:r>
              <a:rPr lang="en-US" sz="1200">
                <a:solidFill>
                  <a:srgbClr val="000000"/>
                </a:solidFill>
                <a:latin typeface="Calibri" panose="020F0502020204030204"/>
                <a:cs typeface="Calibri"/>
              </a:rPr>
              <a:t> and </a:t>
            </a:r>
            <a:r>
              <a:rPr lang="en-US" sz="1200">
                <a:solidFill>
                  <a:srgbClr val="000000"/>
                </a:solidFill>
                <a:ea typeface="+mn-lt"/>
                <a:cs typeface="+mn-lt"/>
              </a:rPr>
              <a:t>reports to the Task Force on scope of work for ZET Program Structure and Protocols.</a:t>
            </a:r>
            <a:endParaRPr lang="en-US" sz="1200">
              <a:ea typeface="+mn-lt"/>
              <a:cs typeface="+mn-lt"/>
            </a:endParaRPr>
          </a:p>
          <a:p>
            <a:pPr marL="171450" indent="-171450">
              <a:buFont typeface="Calibri,Sans-Serif"/>
              <a:buChar char="&gt;"/>
              <a:defRPr/>
            </a:pPr>
            <a:endParaRPr lang="en-US" sz="1200">
              <a:ea typeface="+mn-lt"/>
              <a:cs typeface="+mn-lt"/>
            </a:endParaRPr>
          </a:p>
          <a:p>
            <a:pPr marL="171450" indent="-171450">
              <a:buFont typeface="Calibri,Sans-Serif"/>
              <a:buChar char="&gt;"/>
              <a:defRPr/>
            </a:pPr>
            <a:r>
              <a:rPr lang="en-US" sz="1200">
                <a:solidFill>
                  <a:srgbClr val="000000"/>
                </a:solidFill>
                <a:ea typeface="+mn-lt"/>
                <a:cs typeface="+mn-lt"/>
              </a:rPr>
              <a:t>Report preparation on ZET Program for Metro Board's September Meeting.  </a:t>
            </a:r>
            <a:endParaRPr lang="en-US" sz="1200">
              <a:ea typeface="+mn-lt"/>
              <a:cs typeface="+mn-lt"/>
            </a:endParaRPr>
          </a:p>
          <a:p>
            <a:pPr marL="171450" indent="-171450">
              <a:buFont typeface="Calibri,Sans-Serif"/>
              <a:buChar char="&gt;"/>
              <a:defRPr/>
            </a:pPr>
            <a:endParaRPr lang="en-US" sz="1200">
              <a:ea typeface="+mn-lt"/>
              <a:cs typeface="+mn-lt"/>
            </a:endParaRPr>
          </a:p>
          <a:p>
            <a:pPr marL="171450" indent="-171450">
              <a:buFont typeface="Calibri,Sans-Serif"/>
              <a:buChar char="&gt;"/>
              <a:defRPr/>
            </a:pPr>
            <a:r>
              <a:rPr lang="en-US" sz="1200">
                <a:solidFill>
                  <a:srgbClr val="000000"/>
                </a:solidFill>
                <a:ea typeface="+mn-lt"/>
                <a:cs typeface="+mn-lt"/>
              </a:rPr>
              <a:t>ZET WG incorporates findings </a:t>
            </a:r>
            <a:br>
              <a:rPr lang="en-US" sz="1200">
                <a:solidFill>
                  <a:srgbClr val="000000"/>
                </a:solidFill>
                <a:ea typeface="+mn-lt"/>
                <a:cs typeface="+mn-lt"/>
              </a:rPr>
            </a:br>
            <a:r>
              <a:rPr lang="en-US" sz="1200">
                <a:solidFill>
                  <a:srgbClr val="000000"/>
                </a:solidFill>
                <a:ea typeface="+mn-lt"/>
                <a:cs typeface="+mn-lt"/>
              </a:rPr>
              <a:t>from Truck Technology </a:t>
            </a:r>
            <a:br>
              <a:rPr lang="en-US" sz="1200">
                <a:solidFill>
                  <a:srgbClr val="000000"/>
                </a:solidFill>
                <a:ea typeface="+mn-lt"/>
                <a:cs typeface="+mn-lt"/>
              </a:rPr>
            </a:br>
            <a:r>
              <a:rPr lang="en-US" sz="1200">
                <a:solidFill>
                  <a:srgbClr val="000000"/>
                </a:solidFill>
                <a:ea typeface="+mn-lt"/>
                <a:cs typeface="+mn-lt"/>
              </a:rPr>
              <a:t>Comparative Report.</a:t>
            </a:r>
            <a:endParaRPr lang="en-US" sz="1200">
              <a:ea typeface="+mn-lt"/>
              <a:cs typeface="+mn-lt"/>
            </a:endParaRPr>
          </a:p>
          <a:p>
            <a:pPr marL="344805" lvl="1" indent="-171450">
              <a:buFont typeface="Arial,Sans-Serif"/>
              <a:buChar char="•"/>
              <a:defRPr/>
            </a:pPr>
            <a:r>
              <a:rPr lang="en-US" sz="1200">
                <a:solidFill>
                  <a:srgbClr val="000000"/>
                </a:solidFill>
                <a:ea typeface="+mn-lt"/>
                <a:cs typeface="+mn-lt"/>
              </a:rPr>
              <a:t>Based on the Transition Plan, identify the number of charging and fueling stations needed for </a:t>
            </a:r>
            <a:br>
              <a:rPr lang="en-US" sz="1200">
                <a:solidFill>
                  <a:srgbClr val="000000"/>
                </a:solidFill>
                <a:ea typeface="+mn-lt"/>
                <a:cs typeface="+mn-lt"/>
              </a:rPr>
            </a:br>
            <a:r>
              <a:rPr lang="en-US" sz="1200">
                <a:solidFill>
                  <a:srgbClr val="000000"/>
                </a:solidFill>
                <a:ea typeface="+mn-lt"/>
                <a:cs typeface="+mn-lt"/>
              </a:rPr>
              <a:t>LA County over time</a:t>
            </a:r>
            <a:endParaRPr lang="en-US" sz="1200">
              <a:ea typeface="+mn-lt"/>
              <a:cs typeface="+mn-lt"/>
            </a:endParaRPr>
          </a:p>
          <a:p>
            <a:pPr marL="344805" lvl="1" indent="-171450">
              <a:buFont typeface="Arial,Sans-Serif"/>
              <a:buChar char="•"/>
              <a:defRPr/>
            </a:pPr>
            <a:r>
              <a:rPr lang="en-US" sz="1200">
                <a:solidFill>
                  <a:srgbClr val="000000"/>
                </a:solidFill>
                <a:ea typeface="+mn-lt"/>
                <a:cs typeface="+mn-lt"/>
              </a:rPr>
              <a:t>Seek ZET WG input on considerations and questions</a:t>
            </a:r>
            <a:br>
              <a:rPr lang="en-US" sz="1200">
                <a:solidFill>
                  <a:srgbClr val="000000"/>
                </a:solidFill>
                <a:ea typeface="+mn-lt"/>
                <a:cs typeface="+mn-lt"/>
              </a:rPr>
            </a:br>
            <a:r>
              <a:rPr lang="en-US" sz="1200">
                <a:solidFill>
                  <a:srgbClr val="000000"/>
                </a:solidFill>
                <a:ea typeface="+mn-lt"/>
                <a:cs typeface="+mn-lt"/>
              </a:rPr>
              <a:t>for the Implementation Plan. </a:t>
            </a:r>
            <a:endParaRPr lang="en-US"/>
          </a:p>
          <a:p>
            <a:pPr marL="171450" marR="0" lvl="0" indent="-171450" algn="l" defTabSz="457200" rtl="0" eaLnBrk="1" fontAlgn="auto" latinLnBrk="0" hangingPunct="1">
              <a:lnSpc>
                <a:spcPct val="100000"/>
              </a:lnSpc>
              <a:spcBef>
                <a:spcPts val="0"/>
              </a:spcBef>
              <a:spcAft>
                <a:spcPts val="0"/>
              </a:spcAft>
              <a:buClrTx/>
              <a:buSzTx/>
              <a:buFontTx/>
              <a:buChar char="&gt;"/>
              <a:tabLst/>
              <a:defRPr/>
            </a:pPr>
            <a:endParaRPr lang="en-US" sz="1200" b="0" i="0" u="none" strike="noStrike" kern="1200" cap="none" spc="0" normalizeH="0" baseline="0" noProof="0">
              <a:ln>
                <a:noFill/>
              </a:ln>
              <a:solidFill>
                <a:srgbClr val="000000"/>
              </a:solidFill>
              <a:effectLst/>
              <a:uLnTx/>
              <a:uFillTx/>
              <a:latin typeface="Calibri" panose="020F0502020204030204"/>
              <a:cs typeface="Calibri" panose="020F0502020204030204"/>
            </a:endParaRPr>
          </a:p>
          <a:p>
            <a:pPr>
              <a:defRPr/>
            </a:pPr>
            <a:endParaRPr lang="en-US" sz="1200">
              <a:solidFill>
                <a:srgbClr val="000000"/>
              </a:solidFill>
              <a:latin typeface="Calibri" panose="020F0502020204030204"/>
              <a:cs typeface="Calibri" panose="020F0502020204030204"/>
            </a:endParaRPr>
          </a:p>
        </p:txBody>
      </p:sp>
      <p:sp>
        <p:nvSpPr>
          <p:cNvPr id="28" name="TextBox 27">
            <a:extLst>
              <a:ext uri="{FF2B5EF4-FFF2-40B4-BE49-F238E27FC236}">
                <a16:creationId xmlns:a16="http://schemas.microsoft.com/office/drawing/2014/main" id="{0B1D8701-CCA9-544F-9C1C-8A111EF77399}"/>
              </a:ext>
            </a:extLst>
          </p:cNvPr>
          <p:cNvSpPr txBox="1"/>
          <p:nvPr/>
        </p:nvSpPr>
        <p:spPr>
          <a:xfrm>
            <a:off x="787355" y="894642"/>
            <a:ext cx="10152701" cy="33855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This sixteen-week timeline shows key activities and dates for the Zero-Emission Truck Program Development. </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9C3E9BBE-A3CA-7C4A-93AB-DC471097F8C2}"/>
              </a:ext>
            </a:extLst>
          </p:cNvPr>
          <p:cNvSpPr txBox="1"/>
          <p:nvPr/>
        </p:nvSpPr>
        <p:spPr>
          <a:xfrm>
            <a:off x="1364974" y="6440557"/>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E44E265B-049A-3B13-B64D-AD2DB0D1E21E}"/>
              </a:ext>
            </a:extLst>
          </p:cNvPr>
          <p:cNvGrpSpPr/>
          <p:nvPr/>
        </p:nvGrpSpPr>
        <p:grpSpPr>
          <a:xfrm>
            <a:off x="381000" y="1231189"/>
            <a:ext cx="11149149" cy="495892"/>
            <a:chOff x="749146" y="1739794"/>
            <a:chExt cx="10036237" cy="560813"/>
          </a:xfrm>
        </p:grpSpPr>
        <p:sp>
          <p:nvSpPr>
            <p:cNvPr id="34" name="TextBox 33">
              <a:extLst>
                <a:ext uri="{FF2B5EF4-FFF2-40B4-BE49-F238E27FC236}">
                  <a16:creationId xmlns:a16="http://schemas.microsoft.com/office/drawing/2014/main" id="{76217AAA-72A5-5E97-EDCD-D6328EE869CA}"/>
                </a:ext>
              </a:extLst>
            </p:cNvPr>
            <p:cNvSpPr txBox="1">
              <a:spLocks noChangeAspect="1"/>
            </p:cNvSpPr>
            <p:nvPr/>
          </p:nvSpPr>
          <p:spPr>
            <a:xfrm>
              <a:off x="3514691" y="1739794"/>
              <a:ext cx="676371"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Calibri"/>
                </a:rPr>
                <a:t>March</a:t>
              </a:r>
            </a:p>
          </p:txBody>
        </p:sp>
        <p:grpSp>
          <p:nvGrpSpPr>
            <p:cNvPr id="9" name="Group 8">
              <a:extLst>
                <a:ext uri="{FF2B5EF4-FFF2-40B4-BE49-F238E27FC236}">
                  <a16:creationId xmlns:a16="http://schemas.microsoft.com/office/drawing/2014/main" id="{C169E4B7-9F02-42DB-83CE-2DAEA539D7BF}"/>
                </a:ext>
              </a:extLst>
            </p:cNvPr>
            <p:cNvGrpSpPr/>
            <p:nvPr/>
          </p:nvGrpSpPr>
          <p:grpSpPr>
            <a:xfrm>
              <a:off x="749843" y="1781144"/>
              <a:ext cx="10035540" cy="310067"/>
              <a:chOff x="1676400" y="6282731"/>
              <a:chExt cx="10035540" cy="310067"/>
            </a:xfrm>
          </p:grpSpPr>
          <p:sp>
            <p:nvSpPr>
              <p:cNvPr id="4" name="Arrow: Pentagon 3">
                <a:extLst>
                  <a:ext uri="{FF2B5EF4-FFF2-40B4-BE49-F238E27FC236}">
                    <a16:creationId xmlns:a16="http://schemas.microsoft.com/office/drawing/2014/main" id="{A3A9A767-E3BD-4B5A-AFF2-27D88FB4C0EA}"/>
                  </a:ext>
                </a:extLst>
              </p:cNvPr>
              <p:cNvSpPr/>
              <p:nvPr/>
            </p:nvSpPr>
            <p:spPr>
              <a:xfrm>
                <a:off x="1676400" y="6282731"/>
                <a:ext cx="2265645" cy="310067"/>
              </a:xfrm>
              <a:prstGeom prst="homePlate">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Arrow: Chevron 6">
                <a:extLst>
                  <a:ext uri="{FF2B5EF4-FFF2-40B4-BE49-F238E27FC236}">
                    <a16:creationId xmlns:a16="http://schemas.microsoft.com/office/drawing/2014/main" id="{C533750E-06CA-4F15-AF50-EB4F0D229695}"/>
                  </a:ext>
                </a:extLst>
              </p:cNvPr>
              <p:cNvSpPr/>
              <p:nvPr/>
            </p:nvSpPr>
            <p:spPr>
              <a:xfrm>
                <a:off x="3850105" y="6282731"/>
                <a:ext cx="2896750" cy="310067"/>
              </a:xfrm>
              <a:prstGeom prst="chevron">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Arrow: Chevron 30">
                <a:extLst>
                  <a:ext uri="{FF2B5EF4-FFF2-40B4-BE49-F238E27FC236}">
                    <a16:creationId xmlns:a16="http://schemas.microsoft.com/office/drawing/2014/main" id="{BE61E65F-9C39-4D16-9077-67F07DCFE78C}"/>
                  </a:ext>
                </a:extLst>
              </p:cNvPr>
              <p:cNvSpPr/>
              <p:nvPr/>
            </p:nvSpPr>
            <p:spPr>
              <a:xfrm>
                <a:off x="6650616" y="6282731"/>
                <a:ext cx="2896750" cy="310067"/>
              </a:xfrm>
              <a:prstGeom prst="chevron">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Arrow: Chevron 31">
                <a:extLst>
                  <a:ext uri="{FF2B5EF4-FFF2-40B4-BE49-F238E27FC236}">
                    <a16:creationId xmlns:a16="http://schemas.microsoft.com/office/drawing/2014/main" id="{16A9F4A0-8B79-461E-9B85-9771419FEDCD}"/>
                  </a:ext>
                </a:extLst>
              </p:cNvPr>
              <p:cNvSpPr/>
              <p:nvPr/>
            </p:nvSpPr>
            <p:spPr>
              <a:xfrm>
                <a:off x="9455426" y="6282731"/>
                <a:ext cx="2256514" cy="310067"/>
              </a:xfrm>
              <a:prstGeom prst="chevron">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3A8840E9-FBC8-BE10-EF3C-56EDEB0C996F}"/>
                </a:ext>
              </a:extLst>
            </p:cNvPr>
            <p:cNvSpPr txBox="1"/>
            <p:nvPr/>
          </p:nvSpPr>
          <p:spPr>
            <a:xfrm>
              <a:off x="749146" y="1786566"/>
              <a:ext cx="21648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JUNE 2022</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354EAA17-22A1-7E97-21DF-AA0DD18405BC}"/>
                </a:ext>
              </a:extLst>
            </p:cNvPr>
            <p:cNvSpPr txBox="1"/>
            <p:nvPr/>
          </p:nvSpPr>
          <p:spPr>
            <a:xfrm>
              <a:off x="3044327" y="1777387"/>
              <a:ext cx="2605488" cy="316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JULY 2022</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819103AE-DEE3-0386-2BAC-8B7AD64CFD02}"/>
                </a:ext>
              </a:extLst>
            </p:cNvPr>
            <p:cNvSpPr txBox="1"/>
            <p:nvPr/>
          </p:nvSpPr>
          <p:spPr>
            <a:xfrm>
              <a:off x="5862809" y="1777388"/>
              <a:ext cx="2577946" cy="316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AUGUST 2022</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0D317318-3909-99E6-FF7D-31D363D785D6}"/>
                </a:ext>
              </a:extLst>
            </p:cNvPr>
            <p:cNvSpPr txBox="1"/>
            <p:nvPr/>
          </p:nvSpPr>
          <p:spPr>
            <a:xfrm>
              <a:off x="8718012" y="1777387"/>
              <a:ext cx="189857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SEPTEMBER/OCTOBER 2022</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29" name="Picture 28">
            <a:extLst>
              <a:ext uri="{FF2B5EF4-FFF2-40B4-BE49-F238E27FC236}">
                <a16:creationId xmlns:a16="http://schemas.microsoft.com/office/drawing/2014/main" id="{3AC74212-0B6E-4A43-A16B-E622D0159400}"/>
              </a:ext>
            </a:extLst>
          </p:cNvPr>
          <p:cNvPicPr>
            <a:picLocks noChangeAspect="1"/>
          </p:cNvPicPr>
          <p:nvPr/>
        </p:nvPicPr>
        <p:blipFill>
          <a:blip r:embed="rId3"/>
          <a:stretch>
            <a:fillRect/>
          </a:stretch>
        </p:blipFill>
        <p:spPr>
          <a:xfrm>
            <a:off x="2224296" y="1747661"/>
            <a:ext cx="571101" cy="571101"/>
          </a:xfrm>
          <a:prstGeom prst="rect">
            <a:avLst/>
          </a:prstGeom>
        </p:spPr>
      </p:pic>
      <p:sp>
        <p:nvSpPr>
          <p:cNvPr id="10" name="TextBox 9">
            <a:extLst>
              <a:ext uri="{FF2B5EF4-FFF2-40B4-BE49-F238E27FC236}">
                <a16:creationId xmlns:a16="http://schemas.microsoft.com/office/drawing/2014/main" id="{4E0957A8-6DBB-1318-0AE6-3D78574521BD}"/>
              </a:ext>
            </a:extLst>
          </p:cNvPr>
          <p:cNvSpPr txBox="1"/>
          <p:nvPr/>
        </p:nvSpPr>
        <p:spPr>
          <a:xfrm>
            <a:off x="9300986" y="1633965"/>
            <a:ext cx="2129609" cy="1354217"/>
          </a:xfrm>
          <a:prstGeom prst="rect">
            <a:avLst/>
          </a:prstGeom>
          <a:noFill/>
        </p:spPr>
        <p:txBody>
          <a:bodyPr wrap="square" lIns="91440" tIns="45720" rIns="91440" bIns="45720" rtlCol="0" anchor="t">
            <a:spAutoFit/>
          </a:bodyPr>
          <a:lstStyle/>
          <a:p>
            <a:pPr marL="171450" marR="0" lvl="0" indent="-1714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200" b="0" i="0" u="none" strike="noStrike" kern="1200" cap="none" spc="0" normalizeH="0" baseline="0" noProof="0">
                <a:ln>
                  <a:noFill/>
                </a:ln>
                <a:solidFill>
                  <a:srgbClr val="000000"/>
                </a:solidFill>
                <a:effectLst/>
                <a:highlight>
                  <a:srgbClr val="FFFF00"/>
                </a:highlight>
                <a:uLnTx/>
                <a:uFillTx/>
                <a:latin typeface="Calibri"/>
                <a:ea typeface="+mn-ea"/>
                <a:cs typeface="Calibri"/>
              </a:rPr>
              <a:t> ZET Transition Plan Report to ZET WG and Task Force.</a:t>
            </a:r>
            <a:endParaRPr kumimoji="0" lang="en-US" sz="1000" b="0" i="0" u="none" strike="noStrike" kern="1200" cap="none" spc="0" normalizeH="0" baseline="0" noProof="0">
              <a:ln>
                <a:noFill/>
              </a:ln>
              <a:solidFill>
                <a:srgbClr val="000000"/>
              </a:solidFill>
              <a:effectLst/>
              <a:highlight>
                <a:srgbClr val="FFFF00"/>
              </a:highlight>
              <a:uLnTx/>
              <a:uFillTx/>
              <a:latin typeface="Calibri"/>
              <a:ea typeface="+mn-ea"/>
              <a:cs typeface="Calibri"/>
            </a:endParaRPr>
          </a:p>
          <a:p>
            <a:pPr marL="171450" marR="0" lvl="0" indent="-171450" algn="l" defTabSz="457200">
              <a:lnSpc>
                <a:spcPct val="100000"/>
              </a:lnSpc>
              <a:spcBef>
                <a:spcPts val="0"/>
              </a:spcBef>
              <a:spcAft>
                <a:spcPts val="0"/>
              </a:spcAft>
              <a:buClrTx/>
              <a:buSzTx/>
              <a:buFont typeface="Calibri" panose="020F0502020204030204" pitchFamily="34" charset="0"/>
              <a:buChar char="&gt;"/>
              <a:tabLst/>
              <a:defRPr/>
            </a:pPr>
            <a:endParaRPr lang="en-US" sz="1200" b="0" i="0" u="none" strike="noStrike" kern="1200" cap="none" spc="0" normalizeH="0" baseline="0" noProof="0">
              <a:ln>
                <a:noFill/>
              </a:ln>
              <a:solidFill>
                <a:srgbClr val="000000"/>
              </a:solidFill>
              <a:effectLst/>
              <a:highlight>
                <a:srgbClr val="FFFF00"/>
              </a:highlight>
              <a:uLnTx/>
              <a:uFillTx/>
              <a:latin typeface="Calibri" panose="020F0502020204030204" pitchFamily="34" charset="0"/>
              <a:cs typeface="Calibri"/>
            </a:endParaRPr>
          </a:p>
          <a:p>
            <a:pPr marL="171450" indent="-171450">
              <a:buFont typeface="Calibri" panose="020F0502020204030204" pitchFamily="34" charset="0"/>
              <a:buChar char="&gt;"/>
              <a:defRPr/>
            </a:pPr>
            <a:r>
              <a:rPr lang="en-US" sz="1200">
                <a:solidFill>
                  <a:srgbClr val="000000"/>
                </a:solidFill>
                <a:highlight>
                  <a:srgbClr val="FFFF00"/>
                </a:highlight>
                <a:latin typeface="Calibri"/>
                <a:cs typeface="Calibri"/>
              </a:rPr>
              <a:t>Report to Metro Board of Directors on ZET Program,</a:t>
            </a:r>
            <a:endParaRPr lang="en-US" sz="1200" b="0" i="0" u="none" strike="noStrike" kern="1200" cap="none" spc="0" normalizeH="0" baseline="0" noProof="0">
              <a:ln>
                <a:noFill/>
              </a:ln>
              <a:solidFill>
                <a:srgbClr val="000000"/>
              </a:solidFill>
              <a:effectLst/>
              <a:highlight>
                <a:srgbClr val="FFFF00"/>
              </a:highlight>
              <a:uLnTx/>
              <a:uFillTx/>
              <a:latin typeface="Calibri" panose="020F0502020204030204" pitchFamily="34" charset="0"/>
              <a:cs typeface="Calibri" panose="020F0502020204030204" pitchFamily="34" charset="0"/>
            </a:endParaRPr>
          </a:p>
          <a:p>
            <a:pPr>
              <a:defRPr/>
            </a:pPr>
            <a:endParaRPr lang="en-US" sz="1000">
              <a:solidFill>
                <a:srgbClr val="000000"/>
              </a:solidFill>
              <a:latin typeface="Calibri" panose="020F0502020204030204" pitchFamily="34" charset="0"/>
              <a:cs typeface="Calibri" panose="020F0502020204030204" pitchFamily="34" charset="0"/>
            </a:endParaRPr>
          </a:p>
          <a:p>
            <a:pPr>
              <a:defRPr/>
            </a:pPr>
            <a:endParaRPr lang="en-US" sz="1200">
              <a:solidFill>
                <a:srgbClr val="000000"/>
              </a:solidFill>
              <a:latin typeface="Calibri" panose="020F0502020204030204"/>
              <a:cs typeface="Calibri" panose="020F0502020204030204"/>
            </a:endParaRPr>
          </a:p>
        </p:txBody>
      </p:sp>
      <p:sp>
        <p:nvSpPr>
          <p:cNvPr id="27" name="TextBox 26">
            <a:extLst>
              <a:ext uri="{FF2B5EF4-FFF2-40B4-BE49-F238E27FC236}">
                <a16:creationId xmlns:a16="http://schemas.microsoft.com/office/drawing/2014/main" id="{4A1B6165-B7E9-1CEF-61D9-12DA81618B25}"/>
              </a:ext>
            </a:extLst>
          </p:cNvPr>
          <p:cNvSpPr txBox="1"/>
          <p:nvPr/>
        </p:nvSpPr>
        <p:spPr>
          <a:xfrm>
            <a:off x="9927771" y="182880"/>
            <a:ext cx="1883229" cy="523220"/>
          </a:xfrm>
          <a:prstGeom prst="rect">
            <a:avLst/>
          </a:prstGeom>
          <a:noFill/>
          <a:ln>
            <a:solidFill>
              <a:srgbClr val="FF0000"/>
            </a:solidFill>
          </a:ln>
        </p:spPr>
        <p:txBody>
          <a:bodyPr wrap="square" rtlCol="0">
            <a:spAutoFit/>
          </a:bodyPr>
          <a:lstStyle/>
          <a:p>
            <a:pPr algn="ctr"/>
            <a:r>
              <a:rPr lang="en-US" sz="1400" b="1">
                <a:solidFill>
                  <a:srgbClr val="FF0000"/>
                </a:solidFill>
              </a:rPr>
              <a:t>UPDATED WITH JULIE RUSH’S TIMELINE</a:t>
            </a:r>
          </a:p>
        </p:txBody>
      </p:sp>
    </p:spTree>
    <p:extLst>
      <p:ext uri="{BB962C8B-B14F-4D97-AF65-F5344CB8AC3E}">
        <p14:creationId xmlns:p14="http://schemas.microsoft.com/office/powerpoint/2010/main" val="3840204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8469509" cy="523220"/>
          </a:xfrm>
          <a:prstGeom prst="rect">
            <a:avLst/>
          </a:prstGeom>
          <a:noFill/>
        </p:spPr>
        <p:txBody>
          <a:bodyPr wrap="square" lIns="91440" tIns="45720" rIns="91440" bIns="45720" rtlCol="0" anchor="t">
            <a:spAutoFit/>
          </a:bodyPr>
          <a:lstStyle/>
          <a:p>
            <a:r>
              <a:rPr lang="en-US" sz="2800" b="1">
                <a:solidFill>
                  <a:schemeClr val="bg1"/>
                </a:solidFill>
              </a:rPr>
              <a:t>Zero-Emission Truck Working Group Meeting #6 Recap</a:t>
            </a:r>
            <a:endParaRPr lang="en-US" sz="2800">
              <a:solidFill>
                <a:schemeClr val="bg1"/>
              </a:solidFill>
            </a:endParaRPr>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407489" y="1009258"/>
            <a:ext cx="11955521" cy="5318415"/>
          </a:xfrm>
        </p:spPr>
        <p:txBody>
          <a:bodyPr vert="horz" lIns="91440" tIns="45720" rIns="91440" bIns="45720" rtlCol="0" anchor="t">
            <a:noAutofit/>
          </a:bodyPr>
          <a:lstStyle/>
          <a:p>
            <a:pPr marL="0" indent="0">
              <a:buNone/>
              <a:defRPr/>
            </a:pPr>
            <a:r>
              <a:rPr kumimoji="0" lang="en-US" sz="2000" b="1" i="0" u="none" strike="noStrike" kern="1200" cap="none" spc="0" normalizeH="0" baseline="0" noProof="0">
                <a:ln>
                  <a:noFill/>
                </a:ln>
                <a:solidFill>
                  <a:srgbClr val="2AB4C8"/>
                </a:solidFill>
                <a:effectLst/>
                <a:uLnTx/>
                <a:uFillTx/>
                <a:latin typeface="Calibri" panose="020F0502020204030204"/>
                <a:ea typeface="+mn-ea"/>
                <a:cs typeface="+mn-cs"/>
              </a:rPr>
              <a:t>Summary</a:t>
            </a:r>
            <a:endParaRPr lang="en-US" sz="2000" b="1">
              <a:latin typeface="Calibri" panose="020F0502020204030204"/>
              <a:cs typeface="Calibri"/>
            </a:endParaRPr>
          </a:p>
          <a:p>
            <a:pPr>
              <a:lnSpc>
                <a:spcPct val="100000"/>
              </a:lnSpc>
              <a:spcBef>
                <a:spcPts val="600"/>
              </a:spcBef>
              <a:buFont typeface="Calibri" panose="020F0502020204030204" pitchFamily="34" charset="0"/>
              <a:buChar char="&g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Held virtually via Zoom on Tuesday, May 17</a:t>
            </a:r>
            <a:endParaRPr lang="en-US" sz="2000" b="0" i="0" u="none" strike="noStrike" kern="1200" cap="none" spc="0" normalizeH="0" baseline="0" noProof="0">
              <a:ln>
                <a:noFill/>
              </a:ln>
              <a:solidFill>
                <a:srgbClr val="000000"/>
              </a:solidFill>
              <a:effectLst/>
              <a:uLnTx/>
              <a:uFillTx/>
              <a:latin typeface="Calibri" panose="020F0502020204030204"/>
              <a:cs typeface="Calibri"/>
            </a:endParaRPr>
          </a:p>
          <a:p>
            <a:pPr>
              <a:lnSpc>
                <a:spcPct val="100000"/>
              </a:lnSpc>
              <a:spcBef>
                <a:spcPts val="600"/>
              </a:spcBef>
              <a:buFont typeface="Calibri" panose="020F0502020204030204" pitchFamily="34" charset="0"/>
              <a:buChar char="&gt;"/>
              <a:defRPr/>
            </a:pPr>
            <a:r>
              <a:rPr lang="en-US" sz="2000">
                <a:latin typeface="Calibri" panose="020F0502020204030204"/>
                <a:cs typeface="Calibri"/>
              </a:rPr>
              <a:t>51 participants ( 17 Task Force Members/Alternates, 3 CLC members, and 10 Working Group Members)</a:t>
            </a:r>
            <a:endParaRPr lang="en-US" sz="2000">
              <a:latin typeface="Calibri" panose="020F0502020204030204"/>
              <a:ea typeface="Calibri"/>
              <a:cs typeface="Calibri"/>
            </a:endParaRPr>
          </a:p>
          <a:p>
            <a:pPr marL="0" indent="0">
              <a:buNone/>
              <a:defRPr/>
            </a:pPr>
            <a:endParaRPr kumimoji="0" lang="en-US" sz="2000" b="1" i="0" u="none" strike="noStrike" kern="1200" cap="none" spc="0" normalizeH="0" baseline="0" noProof="0">
              <a:ln>
                <a:noFill/>
              </a:ln>
              <a:solidFill>
                <a:srgbClr val="2AB4C8"/>
              </a:solidFill>
              <a:effectLst/>
              <a:uLnTx/>
              <a:uFillTx/>
              <a:latin typeface="Calibri" panose="020F0502020204030204"/>
              <a:ea typeface="+mn-ea"/>
              <a:cs typeface="+mn-cs"/>
            </a:endParaRPr>
          </a:p>
          <a:p>
            <a:pPr marL="0" indent="0">
              <a:buNone/>
              <a:defRPr/>
            </a:pPr>
            <a:r>
              <a:rPr kumimoji="0" lang="en-US" sz="2000" b="1" i="0" u="none" strike="noStrike" kern="1200" cap="none" spc="0" normalizeH="0" baseline="0" noProof="0">
                <a:ln>
                  <a:noFill/>
                </a:ln>
                <a:solidFill>
                  <a:srgbClr val="2AB4C8"/>
                </a:solidFill>
                <a:effectLst/>
                <a:uLnTx/>
                <a:uFillTx/>
                <a:latin typeface="Calibri" panose="020F0502020204030204"/>
                <a:ea typeface="+mn-ea"/>
                <a:cs typeface="+mn-cs"/>
              </a:rPr>
              <a:t>Highlights</a:t>
            </a:r>
            <a:endParaRPr lang="en-US" sz="2000" b="1">
              <a:solidFill>
                <a:srgbClr val="00B4BD"/>
              </a:solidFill>
            </a:endParaRPr>
          </a:p>
          <a:p>
            <a:pPr marL="292100" lvl="1" indent="-292100">
              <a:lnSpc>
                <a:spcPct val="150000"/>
              </a:lnSpc>
              <a:spcBef>
                <a:spcPts val="0"/>
              </a:spcBef>
              <a:buFont typeface="Wingdings" panose="05000000000000000000" pitchFamily="2" charset="2"/>
              <a:buChar char="ü"/>
            </a:pPr>
            <a:r>
              <a:rPr lang="en-US" sz="2000">
                <a:ea typeface="Calibri"/>
                <a:cs typeface="Calibri"/>
              </a:rPr>
              <a:t>Zero-Emission (ZE) Truck Program Design Breakout Room Discussions on the following topics:</a:t>
            </a:r>
          </a:p>
          <a:p>
            <a:pPr marL="800100" lvl="2" indent="-342900">
              <a:lnSpc>
                <a:spcPct val="100000"/>
              </a:lnSpc>
              <a:spcBef>
                <a:spcPts val="0"/>
              </a:spcBef>
            </a:pPr>
            <a:r>
              <a:rPr lang="en-US" sz="2000">
                <a:latin typeface="Calibri" panose="020F0502020204030204"/>
                <a:cs typeface="Calibri"/>
              </a:rPr>
              <a:t>Community Engagement, Community Benefits, Equity Considerations, ZE Infrastructure Siting, Program Outcomes</a:t>
            </a:r>
            <a:endParaRPr lang="en-US" sz="2000">
              <a:latin typeface="Calibri" panose="020F0502020204030204"/>
              <a:ea typeface="Calibri"/>
              <a:cs typeface="Calibri"/>
            </a:endParaRPr>
          </a:p>
          <a:p>
            <a:pPr marL="800100" lvl="2" indent="-342900">
              <a:lnSpc>
                <a:spcPct val="150000"/>
              </a:lnSpc>
              <a:spcBef>
                <a:spcPts val="0"/>
              </a:spcBef>
            </a:pPr>
            <a:r>
              <a:rPr lang="en-US" sz="2000">
                <a:latin typeface="Calibri" panose="020F0502020204030204"/>
                <a:cs typeface="Calibri"/>
              </a:rPr>
              <a:t>Strategic Partnerships and Funding Opportunities</a:t>
            </a:r>
            <a:endParaRPr lang="en-US" sz="2000">
              <a:latin typeface="Calibri" panose="020F0502020204030204"/>
              <a:ea typeface="Calibri"/>
              <a:cs typeface="Calibri"/>
            </a:endParaRPr>
          </a:p>
          <a:p>
            <a:pPr marL="800100" lvl="2" indent="-342900">
              <a:lnSpc>
                <a:spcPct val="150000"/>
              </a:lnSpc>
              <a:spcBef>
                <a:spcPts val="0"/>
              </a:spcBef>
            </a:pPr>
            <a:r>
              <a:rPr lang="en-US" sz="2000">
                <a:latin typeface="Calibri" panose="020F0502020204030204"/>
                <a:cs typeface="Calibri"/>
              </a:rPr>
              <a:t>Legislative and Policy Initiatives</a:t>
            </a:r>
            <a:endParaRPr lang="en-US" sz="2000">
              <a:latin typeface="Calibri" panose="020F0502020204030204"/>
              <a:ea typeface="Calibri"/>
              <a:cs typeface="Calibri"/>
            </a:endParaRPr>
          </a:p>
          <a:p>
            <a:pPr marL="800100" lvl="2" indent="-342900">
              <a:lnSpc>
                <a:spcPct val="150000"/>
              </a:lnSpc>
              <a:spcBef>
                <a:spcPts val="0"/>
              </a:spcBef>
            </a:pPr>
            <a:r>
              <a:rPr lang="en-US" sz="2000">
                <a:latin typeface="Calibri" panose="020F0502020204030204"/>
                <a:cs typeface="Calibri"/>
              </a:rPr>
              <a:t>Small Set-Aside for Vehicle Subsidies</a:t>
            </a:r>
            <a:endParaRPr lang="en-US" sz="2000">
              <a:latin typeface="Calibri" panose="020F0502020204030204"/>
              <a:ea typeface="Calibri"/>
              <a:cs typeface="Calibri"/>
            </a:endParaRPr>
          </a:p>
          <a:p>
            <a:pPr marL="800100" lvl="2" indent="-342900">
              <a:lnSpc>
                <a:spcPct val="150000"/>
              </a:lnSpc>
              <a:spcBef>
                <a:spcPts val="0"/>
              </a:spcBef>
            </a:pPr>
            <a:r>
              <a:rPr lang="en-US" sz="2000">
                <a:latin typeface="Calibri" panose="020F0502020204030204"/>
                <a:cs typeface="Calibri"/>
              </a:rPr>
              <a:t>Environmental Impacts, Mitigation Strategies, and Program Outcomes</a:t>
            </a:r>
            <a:endParaRPr lang="en-US" sz="2000">
              <a:latin typeface="Calibri" panose="020F0502020204030204"/>
              <a:ea typeface="Calibri"/>
              <a:cs typeface="Calibri"/>
            </a:endParaRPr>
          </a:p>
        </p:txBody>
      </p:sp>
      <p:sp>
        <p:nvSpPr>
          <p:cNvPr id="4" name="Slide Number Placeholder 2">
            <a:extLst>
              <a:ext uri="{FF2B5EF4-FFF2-40B4-BE49-F238E27FC236}">
                <a16:creationId xmlns:a16="http://schemas.microsoft.com/office/drawing/2014/main" id="{04484A14-8B9D-9543-2FA1-0DCE03509EDC}"/>
              </a:ext>
            </a:extLst>
          </p:cNvPr>
          <p:cNvSpPr txBox="1">
            <a:spLocks/>
          </p:cNvSpPr>
          <p:nvPr/>
        </p:nvSpPr>
        <p:spPr>
          <a:xfrm>
            <a:off x="9455426" y="6492875"/>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2429C633-AF9B-9840-B7F1-7587910FEF71}" type="slidenum">
              <a:rPr lang="en-US" sz="1200" smtClean="0">
                <a:solidFill>
                  <a:srgbClr val="000000">
                    <a:tint val="75000"/>
                  </a:srgbClr>
                </a:solidFill>
                <a:latin typeface="Calibri" panose="020F0502020204030204"/>
              </a:rPr>
              <a:pPr algn="r">
                <a:defRPr/>
              </a:pPr>
              <a:t>36</a:t>
            </a:fld>
            <a:endParaRPr lang="en-US" sz="1200">
              <a:solidFill>
                <a:srgbClr val="000000">
                  <a:tint val="75000"/>
                </a:srgbClr>
              </a:solidFill>
              <a:latin typeface="Calibri" panose="020F0502020204030204"/>
            </a:endParaRPr>
          </a:p>
        </p:txBody>
      </p:sp>
    </p:spTree>
    <p:extLst>
      <p:ext uri="{BB962C8B-B14F-4D97-AF65-F5344CB8AC3E}">
        <p14:creationId xmlns:p14="http://schemas.microsoft.com/office/powerpoint/2010/main" val="302644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7BFC8-CCD1-44ED-9E64-8B47FDD8D26F}"/>
              </a:ext>
            </a:extLst>
          </p:cNvPr>
          <p:cNvSpPr>
            <a:spLocks noGrp="1"/>
          </p:cNvSpPr>
          <p:nvPr>
            <p:ph type="title"/>
          </p:nvPr>
        </p:nvSpPr>
        <p:spPr/>
        <p:txBody>
          <a:bodyPr/>
          <a:lstStyle/>
          <a:p>
            <a:r>
              <a:rPr lang="en-US"/>
              <a:t>Zero-Emission Truck Working Group – Updates</a:t>
            </a:r>
          </a:p>
        </p:txBody>
      </p:sp>
      <p:sp>
        <p:nvSpPr>
          <p:cNvPr id="3" name="Content Placeholder 2">
            <a:extLst>
              <a:ext uri="{FF2B5EF4-FFF2-40B4-BE49-F238E27FC236}">
                <a16:creationId xmlns:a16="http://schemas.microsoft.com/office/drawing/2014/main" id="{2D209E3B-1DA5-47FF-ACB2-FD437A1BC8BB}"/>
              </a:ext>
            </a:extLst>
          </p:cNvPr>
          <p:cNvSpPr>
            <a:spLocks noGrp="1"/>
          </p:cNvSpPr>
          <p:nvPr>
            <p:ph idx="1"/>
          </p:nvPr>
        </p:nvSpPr>
        <p:spPr>
          <a:xfrm>
            <a:off x="443144" y="944992"/>
            <a:ext cx="11549010" cy="4742065"/>
          </a:xfrm>
        </p:spPr>
        <p:txBody>
          <a:bodyPr vert="horz" lIns="91440" tIns="45720" rIns="91440" bIns="45720" rtlCol="0" anchor="t">
            <a:noAutofit/>
          </a:bodyPr>
          <a:lstStyle/>
          <a:p>
            <a:pPr marL="0" indent="0">
              <a:lnSpc>
                <a:spcPct val="110000"/>
              </a:lnSpc>
              <a:buNone/>
            </a:pPr>
            <a:endParaRPr lang="en-US" sz="1500" b="1">
              <a:solidFill>
                <a:srgbClr val="00B4BD"/>
              </a:solidFill>
            </a:endParaRPr>
          </a:p>
          <a:p>
            <a:pPr marL="0" indent="0">
              <a:lnSpc>
                <a:spcPct val="110000"/>
              </a:lnSpc>
              <a:buNone/>
            </a:pPr>
            <a:r>
              <a:rPr lang="en-US" sz="2000" b="1">
                <a:solidFill>
                  <a:srgbClr val="00B4BD"/>
                </a:solidFill>
              </a:rPr>
              <a:t>Topics reviewed and discussed at monthly meetings (November 2021-June 2022):</a:t>
            </a:r>
            <a:endParaRPr lang="en-US" sz="2000" b="1">
              <a:solidFill>
                <a:srgbClr val="00B4BD"/>
              </a:solidFill>
              <a:ea typeface="Calibri" panose="020F0502020204030204"/>
              <a:cs typeface="Calibri"/>
            </a:endParaRPr>
          </a:p>
          <a:p>
            <a:pPr marL="283845" lvl="1" indent="-283845">
              <a:lnSpc>
                <a:spcPct val="120000"/>
              </a:lnSpc>
              <a:spcBef>
                <a:spcPts val="0"/>
              </a:spcBef>
              <a:buFont typeface="System Font Regular" panose="020B0604020202020204" pitchFamily="34" charset="0"/>
              <a:buChar char="&gt;"/>
            </a:pPr>
            <a:r>
              <a:rPr lang="en-US" sz="2000"/>
              <a:t>Goals and objectives for the 710 South Clean (now ZE) Truck Program</a:t>
            </a:r>
            <a:endParaRPr lang="en-US" sz="2000">
              <a:ea typeface="Calibri"/>
              <a:cs typeface="Calibri"/>
            </a:endParaRPr>
          </a:p>
          <a:p>
            <a:pPr marL="283845" lvl="1" indent="-283845">
              <a:lnSpc>
                <a:spcPct val="120000"/>
              </a:lnSpc>
              <a:spcBef>
                <a:spcPts val="0"/>
              </a:spcBef>
              <a:buFont typeface="System Font Regular" panose="020B0604020202020204" pitchFamily="34" charset="0"/>
              <a:buChar char="&gt;"/>
            </a:pPr>
            <a:r>
              <a:rPr lang="en-US" sz="2000"/>
              <a:t>Industry perspectives and the role of stakeholders in the 710 South Task Force</a:t>
            </a:r>
            <a:endParaRPr lang="en-US" sz="2000">
              <a:ea typeface="Calibri"/>
              <a:cs typeface="Calibri"/>
            </a:endParaRPr>
          </a:p>
          <a:p>
            <a:pPr marL="283845" lvl="1" indent="-283845">
              <a:lnSpc>
                <a:spcPct val="120000"/>
              </a:lnSpc>
              <a:spcBef>
                <a:spcPts val="0"/>
              </a:spcBef>
              <a:buFont typeface="System Font Regular" panose="020B0604020202020204" pitchFamily="34" charset="0"/>
              <a:buChar char="&gt;"/>
            </a:pPr>
            <a:r>
              <a:rPr lang="en-US" sz="2000"/>
              <a:t>Air quality and environmental justice challenges and opportunities in the corridor</a:t>
            </a:r>
            <a:endParaRPr lang="en-US" sz="2000">
              <a:ea typeface="Calibri"/>
              <a:cs typeface="Calibri"/>
            </a:endParaRPr>
          </a:p>
          <a:p>
            <a:pPr marL="283845" lvl="1" indent="-283845">
              <a:lnSpc>
                <a:spcPct val="120000"/>
              </a:lnSpc>
              <a:spcBef>
                <a:spcPts val="0"/>
              </a:spcBef>
              <a:buFont typeface="System Font Regular" panose="020B0604020202020204" pitchFamily="34" charset="0"/>
              <a:buChar char="&gt;"/>
            </a:pPr>
            <a:r>
              <a:rPr lang="en-US" sz="2000"/>
              <a:t>The state of clean truck technology and efforts to accelerate the commercialization of </a:t>
            </a:r>
            <a:br>
              <a:rPr lang="en-US" sz="2000"/>
            </a:br>
            <a:r>
              <a:rPr lang="en-US" sz="2000"/>
              <a:t>ZE Class 8 trucks</a:t>
            </a:r>
            <a:endParaRPr lang="en-US" sz="2000">
              <a:ea typeface="Calibri"/>
              <a:cs typeface="Calibri"/>
            </a:endParaRPr>
          </a:p>
          <a:p>
            <a:pPr marL="283845" lvl="1" indent="-283845">
              <a:lnSpc>
                <a:spcPct val="120000"/>
              </a:lnSpc>
              <a:spcBef>
                <a:spcPts val="0"/>
              </a:spcBef>
              <a:buFont typeface="System Font Regular" panose="020B0604020202020204" pitchFamily="34" charset="0"/>
              <a:buChar char="&gt;"/>
            </a:pPr>
            <a:r>
              <a:rPr lang="en-US" sz="2000"/>
              <a:t>Governor Newsom’s FY2022 budget and the prospects for ZE trucks and infrastructure </a:t>
            </a:r>
            <a:br>
              <a:rPr lang="en-US" sz="2000"/>
            </a:br>
            <a:r>
              <a:rPr lang="en-US" sz="2000"/>
              <a:t>funding opportunities</a:t>
            </a:r>
            <a:endParaRPr lang="en-US" sz="2000">
              <a:ea typeface="Calibri"/>
              <a:cs typeface="Calibri"/>
            </a:endParaRPr>
          </a:p>
          <a:p>
            <a:pPr marL="283845" lvl="1" indent="-283845">
              <a:lnSpc>
                <a:spcPct val="120000"/>
              </a:lnSpc>
              <a:spcBef>
                <a:spcPts val="0"/>
              </a:spcBef>
              <a:buFont typeface="System Font Regular" panose="020B0604020202020204" pitchFamily="34" charset="0"/>
              <a:buChar char="&gt;"/>
            </a:pPr>
            <a:r>
              <a:rPr lang="en-US" sz="2000"/>
              <a:t>Strategies to leverage Metro’s $50 million in seed funding at the state and federal level</a:t>
            </a:r>
            <a:endParaRPr lang="en-US" sz="2000">
              <a:ea typeface="Calibri"/>
              <a:cs typeface="Calibri"/>
            </a:endParaRPr>
          </a:p>
          <a:p>
            <a:pPr marL="283845" lvl="1" indent="-283845">
              <a:lnSpc>
                <a:spcPct val="120000"/>
              </a:lnSpc>
              <a:spcBef>
                <a:spcPts val="0"/>
              </a:spcBef>
              <a:buFont typeface="System Font Regular" panose="020B0604020202020204" pitchFamily="34" charset="0"/>
              <a:buChar char="&gt;"/>
            </a:pPr>
            <a:r>
              <a:rPr lang="en-US" sz="2000"/>
              <a:t>ZET Program Recommendation and associated policies, programs, and timing for advancing</a:t>
            </a:r>
            <a:br>
              <a:rPr lang="en-US" sz="2000"/>
            </a:br>
            <a:r>
              <a:rPr lang="en-US" sz="2000"/>
              <a:t>to Metro Board</a:t>
            </a:r>
            <a:endParaRPr lang="en-US" sz="2000">
              <a:ea typeface="Calibri"/>
              <a:cs typeface="Calibri"/>
            </a:endParaRPr>
          </a:p>
        </p:txBody>
      </p:sp>
      <p:sp>
        <p:nvSpPr>
          <p:cNvPr id="4" name="Slide Number Placeholder 3">
            <a:extLst>
              <a:ext uri="{FF2B5EF4-FFF2-40B4-BE49-F238E27FC236}">
                <a16:creationId xmlns:a16="http://schemas.microsoft.com/office/drawing/2014/main" id="{A4064ED2-9D41-4986-A197-B2C0F6A8A026}"/>
              </a:ext>
            </a:extLst>
          </p:cNvPr>
          <p:cNvSpPr>
            <a:spLocks noGrp="1"/>
          </p:cNvSpPr>
          <p:nvPr>
            <p:ph type="sldNum" sz="quarter" idx="12"/>
          </p:nvPr>
        </p:nvSpPr>
        <p:spPr/>
        <p:txBody>
          <a:bodyPr/>
          <a:lstStyle/>
          <a:p>
            <a:fld id="{2429C633-AF9B-9840-B7F1-7587910FEF71}" type="slidenum">
              <a:rPr lang="en-US" smtClean="0"/>
              <a:pPr/>
              <a:t>37</a:t>
            </a:fld>
            <a:endParaRPr lang="en-US"/>
          </a:p>
        </p:txBody>
      </p:sp>
    </p:spTree>
    <p:extLst>
      <p:ext uri="{BB962C8B-B14F-4D97-AF65-F5344CB8AC3E}">
        <p14:creationId xmlns:p14="http://schemas.microsoft.com/office/powerpoint/2010/main" val="2700993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344EDE-4993-AA31-2449-024FADCDD8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3" name="Title 2">
            <a:extLst>
              <a:ext uri="{FF2B5EF4-FFF2-40B4-BE49-F238E27FC236}">
                <a16:creationId xmlns:a16="http://schemas.microsoft.com/office/drawing/2014/main" id="{3E5D14F1-7333-A8EA-8ECB-9BCC5A813273}"/>
              </a:ext>
            </a:extLst>
          </p:cNvPr>
          <p:cNvSpPr>
            <a:spLocks noGrp="1"/>
          </p:cNvSpPr>
          <p:nvPr>
            <p:ph type="title"/>
          </p:nvPr>
        </p:nvSpPr>
        <p:spPr>
          <a:xfrm>
            <a:off x="345831" y="315363"/>
            <a:ext cx="9577487" cy="429145"/>
          </a:xfrm>
        </p:spPr>
        <p:txBody>
          <a:bodyPr/>
          <a:lstStyle/>
          <a:p>
            <a:r>
              <a:rPr lang="en-US">
                <a:cs typeface="Calibri"/>
              </a:rPr>
              <a:t>Breakout Room Topics and Assignments – ZET WG #6</a:t>
            </a:r>
          </a:p>
        </p:txBody>
      </p:sp>
      <p:sp>
        <p:nvSpPr>
          <p:cNvPr id="4" name="Content Placeholder 3">
            <a:extLst>
              <a:ext uri="{FF2B5EF4-FFF2-40B4-BE49-F238E27FC236}">
                <a16:creationId xmlns:a16="http://schemas.microsoft.com/office/drawing/2014/main" id="{8EC7AA49-5587-389A-FD72-392BAFDE3460}"/>
              </a:ext>
            </a:extLst>
          </p:cNvPr>
          <p:cNvSpPr>
            <a:spLocks noGrp="1"/>
          </p:cNvSpPr>
          <p:nvPr>
            <p:ph idx="1"/>
          </p:nvPr>
        </p:nvSpPr>
        <p:spPr>
          <a:xfrm>
            <a:off x="5859399" y="704574"/>
            <a:ext cx="6230936" cy="5193249"/>
          </a:xfrm>
        </p:spPr>
        <p:txBody>
          <a:bodyPr vert="horz" lIns="91440" tIns="45720" rIns="91440" bIns="45720" rtlCol="0" anchor="t">
            <a:normAutofit/>
          </a:bodyPr>
          <a:lstStyle/>
          <a:p>
            <a:pPr marL="0" indent="0">
              <a:buNone/>
            </a:pPr>
            <a:endParaRPr lang="en-US">
              <a:cs typeface="Calibri"/>
            </a:endParaRPr>
          </a:p>
          <a:p>
            <a:pPr marL="0" indent="0">
              <a:buNone/>
            </a:pPr>
            <a:r>
              <a:rPr lang="en-US" sz="1200" b="1">
                <a:solidFill>
                  <a:schemeClr val="accent1">
                    <a:lumMod val="75000"/>
                  </a:schemeClr>
                </a:solidFill>
                <a:cs typeface="Calibri"/>
              </a:rPr>
              <a:t>#3 – Legislative and Policy Initiatives (Nickie)</a:t>
            </a:r>
          </a:p>
          <a:p>
            <a:pPr marL="458470" lvl="1" indent="-342900">
              <a:buFont typeface="Calibri" panose="020F0502020204030204" pitchFamily="34" charset="0"/>
              <a:buChar char="&gt;"/>
            </a:pPr>
            <a:r>
              <a:rPr lang="en-US" sz="1200">
                <a:solidFill>
                  <a:srgbClr val="000000"/>
                </a:solidFill>
                <a:latin typeface="Calibri" panose="020F0502020204030204"/>
                <a:ea typeface="+mn-lt"/>
                <a:cs typeface="Calibri" panose="020F0502020204030204"/>
              </a:rPr>
              <a:t>Luke Klipp, Senior Transportation Deputy, Office of Los Angeles County Supervisor Janice Hahn, Dist. 4 </a:t>
            </a:r>
            <a:endParaRPr lang="en-US" sz="1200">
              <a:ea typeface="+mn-lt"/>
              <a:cs typeface="+mn-lt"/>
            </a:endParaRPr>
          </a:p>
          <a:p>
            <a:pPr marL="458470" lvl="1" indent="-342900">
              <a:buFont typeface="Calibri" panose="020F0502020204030204" pitchFamily="34" charset="0"/>
              <a:buChar char="&gt;"/>
            </a:pPr>
            <a:r>
              <a:rPr lang="en-US" sz="1200">
                <a:ea typeface="+mn-lt"/>
                <a:cs typeface="+mn-lt"/>
              </a:rPr>
              <a:t>Viviana Gomez, Transportation Deputy, Office of Los Angeles County Supervisor Janice Hahn, Dist. 4  </a:t>
            </a:r>
          </a:p>
          <a:p>
            <a:pPr marL="458470" lvl="1" indent="-342900">
              <a:buFont typeface="Calibri" panose="020F0502020204030204" pitchFamily="34" charset="0"/>
              <a:buChar char="&gt;"/>
            </a:pPr>
            <a:r>
              <a:rPr lang="en-US" sz="1200">
                <a:ea typeface="+mn-lt"/>
                <a:cs typeface="+mn-lt"/>
              </a:rPr>
              <a:t>Nancy Pfeffer, Executive Director, Gateways Cities Council of Governments </a:t>
            </a:r>
          </a:p>
          <a:p>
            <a:pPr marL="458470" lvl="1" indent="-342900">
              <a:buFont typeface="Calibri" panose="020F0502020204030204" pitchFamily="34" charset="0"/>
              <a:buChar char="&gt;"/>
            </a:pPr>
            <a:r>
              <a:rPr lang="en-US" sz="1200">
                <a:ea typeface="+mn-lt"/>
                <a:cs typeface="+mn-lt"/>
              </a:rPr>
              <a:t>David </a:t>
            </a:r>
            <a:r>
              <a:rPr lang="en-US" sz="1200" err="1">
                <a:ea typeface="+mn-lt"/>
                <a:cs typeface="+mn-lt"/>
              </a:rPr>
              <a:t>Libatique</a:t>
            </a:r>
            <a:r>
              <a:rPr lang="en-US" sz="1200">
                <a:ea typeface="+mn-lt"/>
                <a:cs typeface="+mn-lt"/>
              </a:rPr>
              <a:t>, Senior Director of Government Affairs, Port of Los Angeles</a:t>
            </a:r>
          </a:p>
          <a:p>
            <a:pPr marL="457200" lvl="1" indent="0">
              <a:buNone/>
            </a:pPr>
            <a:endParaRPr lang="en-US" sz="1200">
              <a:ea typeface="+mn-lt"/>
              <a:cs typeface="+mn-lt"/>
            </a:endParaRPr>
          </a:p>
          <a:p>
            <a:pPr marL="0" indent="0">
              <a:buNone/>
            </a:pPr>
            <a:r>
              <a:rPr lang="en-US" sz="1200" b="1">
                <a:solidFill>
                  <a:schemeClr val="accent1">
                    <a:lumMod val="75000"/>
                  </a:schemeClr>
                </a:solidFill>
                <a:cs typeface="Calibri"/>
              </a:rPr>
              <a:t>#4 – Strategic Set-Aside for Vehicle Subsidies (Akiko)</a:t>
            </a:r>
          </a:p>
          <a:p>
            <a:pPr marL="458470" lvl="1" indent="-342900">
              <a:buFont typeface="Calibri" panose="020F0502020204030204" pitchFamily="34" charset="0"/>
              <a:buChar char="&gt;"/>
            </a:pPr>
            <a:r>
              <a:rPr lang="en-US" sz="1200">
                <a:solidFill>
                  <a:srgbClr val="000000"/>
                </a:solidFill>
                <a:latin typeface="Calibri" panose="020F0502020204030204"/>
                <a:ea typeface="+mn-lt"/>
                <a:cs typeface="Calibri" panose="020F0502020204030204"/>
              </a:rPr>
              <a:t>Niki Okuk, Deputy Director, CALSTART</a:t>
            </a:r>
          </a:p>
          <a:p>
            <a:pPr marL="458470" lvl="1" indent="-342900">
              <a:buFont typeface="Calibri" panose="020F0502020204030204" pitchFamily="34" charset="0"/>
              <a:buChar char="&gt;"/>
            </a:pPr>
            <a:r>
              <a:rPr lang="en-US" sz="1200">
                <a:solidFill>
                  <a:srgbClr val="000000"/>
                </a:solidFill>
                <a:latin typeface="Calibri" panose="020F0502020204030204"/>
                <a:ea typeface="+mn-lt"/>
                <a:cs typeface="Calibri" panose="020F0502020204030204"/>
              </a:rPr>
              <a:t>Norman</a:t>
            </a:r>
            <a:r>
              <a:rPr lang="en-US" sz="1200">
                <a:ea typeface="+mn-lt"/>
                <a:cs typeface="+mn-lt"/>
              </a:rPr>
              <a:t> Emerson, Consultant, Gateway Cities Council of Government </a:t>
            </a:r>
          </a:p>
          <a:p>
            <a:pPr marL="458470" lvl="1" indent="-342900">
              <a:buFont typeface="Calibri" panose="020F0502020204030204" pitchFamily="34" charset="0"/>
              <a:buChar char="&gt;"/>
            </a:pPr>
            <a:r>
              <a:rPr lang="en-US" sz="1200">
                <a:ea typeface="+mn-lt"/>
                <a:cs typeface="+mn-lt"/>
              </a:rPr>
              <a:t>Eric Tate, Port Division Deputy Director, International Longshoremen Workers Union </a:t>
            </a:r>
          </a:p>
          <a:p>
            <a:pPr marL="458470" lvl="1" indent="-342900">
              <a:buFont typeface="Calibri" panose="020F0502020204030204" pitchFamily="34" charset="0"/>
              <a:buChar char="&gt;"/>
            </a:pPr>
            <a:r>
              <a:rPr lang="en-US" sz="1200">
                <a:ea typeface="+mn-lt"/>
                <a:cs typeface="+mn-lt"/>
              </a:rPr>
              <a:t>Sue Dexter, METRANS Transportation Consortium</a:t>
            </a:r>
          </a:p>
          <a:p>
            <a:pPr marL="458470" lvl="1" indent="-342900">
              <a:buFont typeface="Calibri" panose="020F0502020204030204" pitchFamily="34" charset="0"/>
              <a:buChar char="&gt;"/>
            </a:pPr>
            <a:endParaRPr lang="en-US" sz="1200">
              <a:solidFill>
                <a:srgbClr val="000000"/>
              </a:solidFill>
              <a:latin typeface="Calibri" panose="020F0502020204030204"/>
              <a:ea typeface="+mn-lt"/>
              <a:cs typeface="Calibri" panose="020F0502020204030204"/>
            </a:endParaRPr>
          </a:p>
          <a:p>
            <a:pPr marL="0" indent="0">
              <a:buNone/>
            </a:pPr>
            <a:r>
              <a:rPr lang="en-US" sz="1200" b="1">
                <a:solidFill>
                  <a:schemeClr val="accent1">
                    <a:lumMod val="75000"/>
                  </a:schemeClr>
                </a:solidFill>
                <a:cs typeface="Calibri"/>
              </a:rPr>
              <a:t>#5 – Environmental Impacts, Mitigation Strategies, and Program Outcomes (Julie)</a:t>
            </a:r>
          </a:p>
          <a:p>
            <a:pPr marL="458470" lvl="1" indent="-342900">
              <a:buFont typeface="Calibri" panose="020F0502020204030204" pitchFamily="34" charset="0"/>
              <a:buChar char="&gt;"/>
            </a:pPr>
            <a:r>
              <a:rPr lang="en-US" sz="1200">
                <a:solidFill>
                  <a:srgbClr val="000000"/>
                </a:solidFill>
                <a:latin typeface="Calibri" panose="020F0502020204030204"/>
                <a:ea typeface="+mn-lt"/>
                <a:cs typeface="Calibri" panose="020F0502020204030204"/>
              </a:rPr>
              <a:t>Tim DeMoss, Environmental Affairs Officer, Port of Los Angeles</a:t>
            </a:r>
          </a:p>
          <a:p>
            <a:pPr marL="458470" lvl="1" indent="-342900">
              <a:buFont typeface="Calibri" panose="020F0502020204030204" pitchFamily="34" charset="0"/>
              <a:buChar char="&gt;"/>
            </a:pPr>
            <a:r>
              <a:rPr lang="en-US" sz="1200">
                <a:ea typeface="+mn-lt"/>
                <a:cs typeface="+mn-lt"/>
              </a:rPr>
              <a:t>Julie Rush, AECOM</a:t>
            </a:r>
            <a:endParaRPr lang="en-US" sz="1200">
              <a:cs typeface="Calibri" panose="020F0502020204030204"/>
            </a:endParaRPr>
          </a:p>
          <a:p>
            <a:pPr marL="458470" lvl="1" indent="-342900">
              <a:buFont typeface="Calibri" panose="020F0502020204030204" pitchFamily="34" charset="0"/>
              <a:buChar char="&gt;"/>
            </a:pPr>
            <a:r>
              <a:rPr lang="en-US" sz="1200">
                <a:ea typeface="+mn-lt"/>
                <a:cs typeface="+mn-lt"/>
              </a:rPr>
              <a:t>Andrew </a:t>
            </a:r>
            <a:r>
              <a:rPr lang="en-US" sz="1200" err="1">
                <a:ea typeface="+mn-lt"/>
                <a:cs typeface="+mn-lt"/>
              </a:rPr>
              <a:t>Zellinger</a:t>
            </a:r>
            <a:r>
              <a:rPr lang="en-US" sz="1200">
                <a:ea typeface="+mn-lt"/>
                <a:cs typeface="+mn-lt"/>
              </a:rPr>
              <a:t>, Environmental Reviewer, U.S. Environmental Protection Agency, Region 9 </a:t>
            </a:r>
          </a:p>
          <a:p>
            <a:pPr marL="458470" lvl="1" indent="-342900">
              <a:buFont typeface="Calibri" panose="020F0502020204030204" pitchFamily="34" charset="0"/>
              <a:buChar char="&gt;"/>
            </a:pPr>
            <a:r>
              <a:rPr lang="en-US" sz="1200">
                <a:ea typeface="+mn-lt"/>
                <a:cs typeface="+mn-lt"/>
              </a:rPr>
              <a:t>Ryan Snyder, Senior Sustainability and Innovation Manager, Caltrans District 7</a:t>
            </a:r>
          </a:p>
          <a:p>
            <a:pPr marL="458470" lvl="1" indent="-342900">
              <a:buFont typeface="Calibri" panose="020F0502020204030204" pitchFamily="34" charset="0"/>
              <a:buChar char="&gt;"/>
            </a:pPr>
            <a:endParaRPr lang="en-US" sz="1500">
              <a:solidFill>
                <a:srgbClr val="000000"/>
              </a:solidFill>
              <a:latin typeface="Calibri" panose="020F0502020204030204"/>
              <a:ea typeface="+mn-lt"/>
              <a:cs typeface="Calibri" panose="020F0502020204030204"/>
            </a:endParaRPr>
          </a:p>
          <a:p>
            <a:pPr lvl="1"/>
            <a:endParaRPr lang="en-US">
              <a:cs typeface="Calibri"/>
            </a:endParaRPr>
          </a:p>
          <a:p>
            <a:pPr>
              <a:buFont typeface="System Font Regular" panose="020B0604020202020204" pitchFamily="34" charset="0"/>
              <a:buChar char="&gt;"/>
            </a:pPr>
            <a:endParaRPr lang="en-US">
              <a:cs typeface="Calibri"/>
            </a:endParaRPr>
          </a:p>
        </p:txBody>
      </p:sp>
      <p:sp>
        <p:nvSpPr>
          <p:cNvPr id="6" name="Content Placeholder 3">
            <a:extLst>
              <a:ext uri="{FF2B5EF4-FFF2-40B4-BE49-F238E27FC236}">
                <a16:creationId xmlns:a16="http://schemas.microsoft.com/office/drawing/2014/main" id="{3651FE74-3DAA-EF75-1007-A38653F88009}"/>
              </a:ext>
            </a:extLst>
          </p:cNvPr>
          <p:cNvSpPr txBox="1">
            <a:spLocks/>
          </p:cNvSpPr>
          <p:nvPr/>
        </p:nvSpPr>
        <p:spPr>
          <a:xfrm>
            <a:off x="101665" y="1129408"/>
            <a:ext cx="5859399" cy="5024018"/>
          </a:xfrm>
          <a:prstGeom prst="rect">
            <a:avLst/>
          </a:prstGeom>
        </p:spPr>
        <p:txBody>
          <a:bodyPr vert="horz" lIns="91440" tIns="45720" rIns="91440" bIns="45720" rtlCol="0" anchor="t">
            <a:normAutofit fontScale="62500" lnSpcReduction="20000"/>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0995" indent="-340995">
              <a:buNone/>
              <a:defRPr/>
            </a:pPr>
            <a:r>
              <a:rPr kumimoji="0" lang="en-US" sz="1900" b="1" i="0" u="none" strike="noStrike" kern="1200" cap="none" spc="0" normalizeH="0" baseline="0" noProof="0">
                <a:ln>
                  <a:noFill/>
                </a:ln>
                <a:solidFill>
                  <a:schemeClr val="accent1">
                    <a:lumMod val="75000"/>
                  </a:schemeClr>
                </a:solidFill>
                <a:effectLst/>
                <a:uLnTx/>
                <a:uFillTx/>
                <a:latin typeface="Calibri" panose="020F0502020204030204"/>
                <a:ea typeface="+mn-lt"/>
                <a:cs typeface="Calibri" panose="020F0502020204030204"/>
              </a:rPr>
              <a:t>#1 – Community Engagement, Community Benefits, Equity Considerations,</a:t>
            </a:r>
            <a:r>
              <a:rPr lang="en-US" sz="1900" b="1">
                <a:solidFill>
                  <a:schemeClr val="accent1">
                    <a:lumMod val="75000"/>
                  </a:schemeClr>
                </a:solidFill>
                <a:latin typeface="Calibri" panose="020F0502020204030204"/>
                <a:ea typeface="+mn-lt"/>
                <a:cs typeface="Calibri" panose="020F0502020204030204"/>
              </a:rPr>
              <a:t> </a:t>
            </a:r>
            <a:r>
              <a:rPr kumimoji="0" lang="en-US" sz="1900" b="1" i="0" u="none" strike="noStrike" kern="1200" cap="none" spc="0" normalizeH="0" baseline="0" noProof="0">
                <a:ln>
                  <a:noFill/>
                </a:ln>
                <a:solidFill>
                  <a:schemeClr val="accent1">
                    <a:lumMod val="75000"/>
                  </a:schemeClr>
                </a:solidFill>
                <a:effectLst/>
                <a:uLnTx/>
                <a:uFillTx/>
                <a:latin typeface="Calibri" panose="020F0502020204030204"/>
                <a:ea typeface="+mn-lt"/>
                <a:cs typeface="Calibri" panose="020F0502020204030204"/>
              </a:rPr>
              <a:t>ZE Infrastructure Siting, and Program Outcomes (Susan A.) </a:t>
            </a:r>
            <a:endParaRPr lang="en-US" sz="1900" b="0" i="0" u="none" strike="noStrike" kern="1200" cap="none" spc="0" normalizeH="0" baseline="0" noProof="0">
              <a:ln>
                <a:noFill/>
              </a:ln>
              <a:solidFill>
                <a:schemeClr val="accent1">
                  <a:lumMod val="75000"/>
                </a:schemeClr>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90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Fernando Gaytan, Staff Attorney, </a:t>
            </a:r>
            <a:r>
              <a:rPr kumimoji="0" lang="en-US" sz="190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EarthJustice</a:t>
            </a:r>
            <a:endParaRPr lang="en-US" sz="190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9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Christopher Chavez, Deputy Policy Director, Coalition for Clean Air </a:t>
            </a:r>
            <a:endParaRPr lang="en-US" sz="19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9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Ali Saleh, Councilmember, City of Bell  </a:t>
            </a:r>
            <a:endParaRPr lang="en-US" sz="19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401955" lvl="1">
              <a:buFont typeface="Calibri" panose="020F0502020204030204" pitchFamily="34" charset="0"/>
              <a:buChar char="&gt;"/>
              <a:defRPr/>
            </a:pPr>
            <a:r>
              <a:rPr lang="en-US" sz="1900">
                <a:solidFill>
                  <a:srgbClr val="000000"/>
                </a:solidFill>
                <a:latin typeface="Calibri" panose="020F0502020204030204"/>
                <a:ea typeface="+mn-lt"/>
                <a:cs typeface="Calibri" panose="020F0502020204030204"/>
              </a:rPr>
              <a:t>Carlos Montez, LA Metro</a:t>
            </a: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9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Ambar Rivera, Staff Researcher, Communities for a Better Environment</a:t>
            </a:r>
            <a:endParaRPr lang="en-US" sz="19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9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Alison Linder, Senior Regional Planner, Southern California Association of Governments</a:t>
            </a:r>
            <a:endParaRPr lang="en-US" sz="19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401955" lvl="1">
              <a:buFont typeface="Calibri" panose="020F0502020204030204" pitchFamily="34" charset="0"/>
              <a:buChar char="&gt;"/>
            </a:pPr>
            <a:r>
              <a:rPr lang="en-US" sz="1900">
                <a:solidFill>
                  <a:srgbClr val="000000"/>
                </a:solidFill>
                <a:latin typeface="Calibri" panose="020F0502020204030204"/>
                <a:ea typeface="+mn-lt"/>
                <a:cs typeface="Calibri" panose="020F0502020204030204"/>
              </a:rPr>
              <a:t>Marisa Perez, Transportation Policy Advisor, Gateway Cities Council of Governments </a:t>
            </a:r>
          </a:p>
          <a:p>
            <a:pPr marL="396875" lvl="1" indent="-282575">
              <a:buFont typeface="Calibri" panose="020F0502020204030204" pitchFamily="34" charset="0"/>
              <a:buChar char="&gt;"/>
            </a:pPr>
            <a:r>
              <a:rPr lang="en-US" sz="1900">
                <a:solidFill>
                  <a:srgbClr val="000000"/>
                </a:solidFill>
                <a:latin typeface="Calibri" panose="020F0502020204030204"/>
                <a:ea typeface="+mn-lt"/>
                <a:cs typeface="Calibri" panose="020F0502020204030204"/>
              </a:rPr>
              <a:t>Lynda Bybee, Consultant, Gateway Cities Council of Government </a:t>
            </a:r>
          </a:p>
          <a:p>
            <a:pPr marL="401955" lvl="1">
              <a:buFont typeface="Calibri" panose="020F0502020204030204" pitchFamily="34" charset="0"/>
              <a:buChar char="&gt;"/>
              <a:defRPr/>
            </a:pPr>
            <a:r>
              <a:rPr lang="en-US" sz="1900">
                <a:solidFill>
                  <a:srgbClr val="000000"/>
                </a:solidFill>
                <a:latin typeface="Calibri" panose="020F0502020204030204"/>
                <a:cs typeface="Calibri"/>
              </a:rPr>
              <a:t>Phyllis </a:t>
            </a:r>
            <a:r>
              <a:rPr lang="en-US" sz="1900" err="1">
                <a:solidFill>
                  <a:srgbClr val="000000"/>
                </a:solidFill>
                <a:latin typeface="Calibri" panose="020F0502020204030204"/>
                <a:cs typeface="Calibri"/>
              </a:rPr>
              <a:t>Ollison</a:t>
            </a:r>
            <a:r>
              <a:rPr lang="en-US" sz="1900">
                <a:solidFill>
                  <a:srgbClr val="000000"/>
                </a:solidFill>
                <a:latin typeface="Calibri" panose="020F0502020204030204"/>
                <a:cs typeface="Calibri"/>
              </a:rPr>
              <a:t>, CLC Member</a:t>
            </a:r>
          </a:p>
          <a:p>
            <a:pPr marL="401955" lvl="1">
              <a:buFont typeface="Calibri" panose="020F0502020204030204" pitchFamily="34" charset="0"/>
              <a:buChar char="&gt;"/>
              <a:defRPr/>
            </a:pPr>
            <a:r>
              <a:rPr lang="en-US" sz="1900" err="1">
                <a:solidFill>
                  <a:srgbClr val="000000"/>
                </a:solidFill>
                <a:latin typeface="Calibri" panose="020F0502020204030204"/>
                <a:cs typeface="Calibri"/>
              </a:rPr>
              <a:t>Tiesha</a:t>
            </a:r>
            <a:r>
              <a:rPr lang="en-US" sz="1900">
                <a:solidFill>
                  <a:srgbClr val="000000"/>
                </a:solidFill>
                <a:latin typeface="Calibri" panose="020F0502020204030204"/>
                <a:cs typeface="Calibri"/>
              </a:rPr>
              <a:t> Davis, CLC Member</a:t>
            </a:r>
          </a:p>
          <a:p>
            <a:pPr marL="401955" lvl="1">
              <a:buFont typeface="Calibri" panose="020F0502020204030204" pitchFamily="34" charset="0"/>
              <a:buChar char="&gt;"/>
              <a:defRPr/>
            </a:pPr>
            <a:endParaRPr lang="en-US" sz="1900">
              <a:solidFill>
                <a:srgbClr val="000000"/>
              </a:solidFill>
              <a:latin typeface="Calibri" panose="020F0502020204030204"/>
              <a:cs typeface="Calibri"/>
            </a:endParaRPr>
          </a:p>
          <a:p>
            <a:pPr marL="116205" lvl="1" indent="0">
              <a:buFont typeface="Arial" panose="020B0604020202020204" pitchFamily="34" charset="0"/>
              <a:buNone/>
              <a:defRPr/>
            </a:pPr>
            <a:endParaRPr lang="en-US" sz="1900">
              <a:solidFill>
                <a:srgbClr val="000000"/>
              </a:solidFill>
              <a:latin typeface="Calibri" panose="020F0502020204030204"/>
              <a:cs typeface="Calibri"/>
            </a:endParaRPr>
          </a:p>
          <a:p>
            <a:pPr marL="0" marR="0" lvl="0" indent="0" algn="l" defTabSz="914400" rtl="0" eaLnBrk="1" fontAlgn="auto" latinLnBrk="0" hangingPunct="1">
              <a:lnSpc>
                <a:spcPct val="90000"/>
              </a:lnSpc>
              <a:spcBef>
                <a:spcPts val="1000"/>
              </a:spcBef>
              <a:spcAft>
                <a:spcPts val="0"/>
              </a:spcAft>
              <a:buClrTx/>
              <a:buSzPct val="90000"/>
              <a:buNone/>
              <a:tabLst/>
              <a:defRPr/>
            </a:pPr>
            <a:r>
              <a:rPr kumimoji="0" lang="en-US" sz="1900" b="1" i="0" u="none" strike="noStrike" kern="1200" cap="none" spc="0" normalizeH="0" baseline="0" noProof="0">
                <a:ln>
                  <a:noFill/>
                </a:ln>
                <a:solidFill>
                  <a:schemeClr val="accent1">
                    <a:lumMod val="75000"/>
                  </a:schemeClr>
                </a:solidFill>
                <a:effectLst/>
                <a:uLnTx/>
                <a:uFillTx/>
                <a:latin typeface="Calibri" panose="020F0502020204030204"/>
                <a:ea typeface="+mn-ea"/>
                <a:cs typeface="Calibri"/>
              </a:rPr>
              <a:t>#2 – Strategic Partnerships and Funding Opportunities (Michael)</a:t>
            </a:r>
            <a:endParaRPr kumimoji="0" lang="en-US" sz="19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endParaRPr>
          </a:p>
          <a:p>
            <a:pPr marL="401955" lvl="1">
              <a:buFont typeface="Calibri" panose="020F0502020204030204" pitchFamily="34" charset="0"/>
              <a:buChar char="&gt;"/>
              <a:defRPr/>
            </a:pPr>
            <a:r>
              <a:rPr lang="en-US" sz="1900">
                <a:ea typeface="+mn-lt"/>
                <a:cs typeface="+mn-lt"/>
              </a:rPr>
              <a:t>Michael Leue, Chief Executive Officer, Alameda Corridor Transportation Authority  </a:t>
            </a:r>
          </a:p>
          <a:p>
            <a:pPr marL="401955" lvl="1">
              <a:buFont typeface="Calibri" panose="020F0502020204030204" pitchFamily="34" charset="0"/>
              <a:buChar char="&gt;"/>
              <a:defRPr/>
            </a:pPr>
            <a:r>
              <a:rPr lang="en-US" sz="1900">
                <a:ea typeface="+mn-lt"/>
                <a:cs typeface="+mn-lt"/>
              </a:rPr>
              <a:t>Jack Symington, Program Manager, Transportation, Los Angeles Cleantech Incubator   </a:t>
            </a:r>
          </a:p>
          <a:p>
            <a:pPr marL="401955" lvl="1">
              <a:buFont typeface="Calibri" panose="020F0502020204030204" pitchFamily="34" charset="0"/>
              <a:buChar char="&gt;"/>
              <a:defRPr/>
            </a:pPr>
            <a:r>
              <a:rPr lang="en-US" sz="1900">
                <a:ea typeface="+mn-lt"/>
                <a:cs typeface="+mn-lt"/>
              </a:rPr>
              <a:t>Krystal Swinton, Senior Manager, Southern California Edison </a:t>
            </a:r>
          </a:p>
          <a:p>
            <a:pPr marL="401955" lvl="1">
              <a:buFont typeface="Calibri" panose="020F0502020204030204" pitchFamily="34" charset="0"/>
              <a:buChar char="&gt;"/>
              <a:defRPr/>
            </a:pPr>
            <a:r>
              <a:rPr lang="en-US" sz="1900">
                <a:ea typeface="+mn-lt"/>
                <a:cs typeface="+mn-lt"/>
              </a:rPr>
              <a:t>Thomas </a:t>
            </a:r>
            <a:r>
              <a:rPr lang="en-US" sz="1900" err="1">
                <a:ea typeface="+mn-lt"/>
                <a:cs typeface="+mn-lt"/>
              </a:rPr>
              <a:t>Jelenic</a:t>
            </a:r>
            <a:r>
              <a:rPr lang="en-US" sz="1900">
                <a:ea typeface="+mn-lt"/>
                <a:cs typeface="+mn-lt"/>
              </a:rPr>
              <a:t>, Vice President, Pacific Merchant Shipping Association </a:t>
            </a:r>
            <a:endParaRPr lang="en-US" sz="1900">
              <a:cs typeface="Calibri"/>
            </a:endParaRPr>
          </a:p>
          <a:p>
            <a:pPr marL="401955" lvl="1">
              <a:buFont typeface="Calibri" panose="020F0502020204030204" pitchFamily="34" charset="0"/>
              <a:buChar char="&gt;"/>
              <a:defRPr/>
            </a:pPr>
            <a:r>
              <a:rPr lang="en-US" sz="1900">
                <a:ea typeface="+mn-lt"/>
                <a:cs typeface="+mn-lt"/>
              </a:rPr>
              <a:t>Leela Rao, Port of Long Beach</a:t>
            </a:r>
          </a:p>
          <a:p>
            <a:pPr marL="401955" lvl="1">
              <a:buFont typeface="Calibri" panose="020F0502020204030204" pitchFamily="34" charset="0"/>
              <a:buChar char="&gt;"/>
              <a:defRPr/>
            </a:pPr>
            <a:r>
              <a:rPr lang="en-US" sz="1900" err="1">
                <a:ea typeface="+mn-lt"/>
                <a:cs typeface="+mn-lt"/>
              </a:rPr>
              <a:t>Kekoa</a:t>
            </a:r>
            <a:r>
              <a:rPr lang="en-US" sz="1900">
                <a:ea typeface="+mn-lt"/>
                <a:cs typeface="+mn-lt"/>
              </a:rPr>
              <a:t> Anderson, Gateway Cities COG</a:t>
            </a:r>
          </a:p>
          <a:p>
            <a:pPr marL="401955" lvl="1">
              <a:buFont typeface="Calibri" panose="020F0502020204030204" pitchFamily="34" charset="0"/>
              <a:buChar char="&gt;"/>
              <a:defRPr/>
            </a:pPr>
            <a:r>
              <a:rPr lang="en-US" sz="1900">
                <a:solidFill>
                  <a:srgbClr val="000000"/>
                </a:solidFill>
                <a:latin typeface="Calibri" panose="020F0502020204030204"/>
                <a:ea typeface="+mn-lt"/>
                <a:cs typeface="Calibri" panose="020F0502020204030204"/>
              </a:rPr>
              <a:t>James </a:t>
            </a:r>
            <a:r>
              <a:rPr lang="en-US" sz="1900" err="1">
                <a:ea typeface="+mn-lt"/>
                <a:cs typeface="+mn-lt"/>
              </a:rPr>
              <a:t>Shankel</a:t>
            </a:r>
            <a:r>
              <a:rPr lang="en-US" sz="1900">
                <a:ea typeface="+mn-lt"/>
                <a:cs typeface="+mn-lt"/>
              </a:rPr>
              <a:t>, Caltrans, District 7</a:t>
            </a:r>
          </a:p>
          <a:p>
            <a:pPr marL="401955" marR="0" lvl="1" fontAlgn="auto">
              <a:spcAft>
                <a:spcPts val="0"/>
              </a:spcAft>
              <a:buClrTx/>
              <a:buFont typeface="Calibri" panose="020F0502020204030204" pitchFamily="34" charset="0"/>
              <a:buChar char="&gt;"/>
              <a:tabLst/>
              <a:defRPr/>
            </a:pPr>
            <a:r>
              <a:rPr lang="en-US" sz="1900">
                <a:ea typeface="+mn-lt"/>
                <a:cs typeface="+mn-lt"/>
              </a:rPr>
              <a:t>Natalia Ospina, Natural Resources Defense Council</a:t>
            </a:r>
          </a:p>
          <a:p>
            <a:pPr marR="0" indent="-285750" algn="l" defTabSz="914400" rtl="0" eaLnBrk="1" fontAlgn="auto" latinLnBrk="0" hangingPunct="1">
              <a:lnSpc>
                <a:spcPct val="90000"/>
              </a:lnSpc>
              <a:spcAft>
                <a:spcPts val="0"/>
              </a:spcAft>
              <a:buClrTx/>
              <a:buSzPct val="90000"/>
              <a:buFont typeface="System Font Regular" panose="020B0604020202020204" pitchFamily="34" charset="0"/>
              <a:buChar char="&gt;"/>
              <a:tabLst/>
              <a:defRPr/>
            </a:pPr>
            <a:endParaRPr lang="en-US" sz="2100" b="1" i="0" u="none" strike="noStrike" kern="1200" cap="none" spc="0" normalizeH="0" baseline="0" noProof="0">
              <a:ln>
                <a:noFill/>
              </a:ln>
              <a:solidFill>
                <a:srgbClr val="000000"/>
              </a:solidFill>
              <a:effectLst/>
              <a:uLnTx/>
              <a:uFillTx/>
              <a:latin typeface="Calibri" panose="020F0502020204030204"/>
              <a:cs typeface="Calibri"/>
            </a:endParaRPr>
          </a:p>
          <a:p>
            <a:pPr marL="742950" marR="0" lvl="1" indent="-285750" algn="l" defTabSz="914400" rtl="0" eaLnBrk="1" fontAlgn="auto" latinLnBrk="0" hangingPunct="1">
              <a:lnSpc>
                <a:spcPct val="90000"/>
              </a:lnSpc>
              <a:spcBef>
                <a:spcPts val="500"/>
              </a:spcBef>
              <a:spcAft>
                <a:spcPts val="0"/>
              </a:spcAft>
              <a:buClrTx/>
              <a:buSzPct val="90000"/>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lvl="1">
              <a:defRPr/>
            </a:pPr>
            <a:endParaRPr lang="en-US">
              <a:solidFill>
                <a:srgbClr val="000000"/>
              </a:solidFill>
              <a:latin typeface="Calibri" panose="020F0502020204030204"/>
              <a:ea typeface="+mn-lt"/>
              <a:cs typeface="Calibri" panose="020F0502020204030204"/>
            </a:endParaRPr>
          </a:p>
        </p:txBody>
      </p:sp>
    </p:spTree>
    <p:extLst>
      <p:ext uri="{BB962C8B-B14F-4D97-AF65-F5344CB8AC3E}">
        <p14:creationId xmlns:p14="http://schemas.microsoft.com/office/powerpoint/2010/main" val="695250183"/>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363101" y="169872"/>
            <a:ext cx="8903447" cy="523220"/>
          </a:xfrm>
          <a:prstGeom prst="rect">
            <a:avLst/>
          </a:prstGeom>
          <a:noFill/>
        </p:spPr>
        <p:txBody>
          <a:bodyPr wrap="square" lIns="91440" tIns="45720" rIns="91440" bIns="45720" rtlCol="0" anchor="t">
            <a:spAutoFit/>
          </a:bodyPr>
          <a:lstStyle/>
          <a:p>
            <a:pPr>
              <a:defRPr/>
            </a:pPr>
            <a:r>
              <a:rPr lang="en-US" sz="2800" b="1">
                <a:solidFill>
                  <a:srgbClr val="FFFFFF"/>
                </a:solidFill>
                <a:latin typeface="Calibri" panose="020F0502020204030204"/>
              </a:rPr>
              <a:t>Strategy #1: Stakeholder Engagement and Collaboration </a:t>
            </a:r>
            <a:endParaRPr lang="en-US" sz="2800" b="1" i="0" u="none" strike="noStrike" kern="1200" cap="none" spc="0" normalizeH="0" baseline="0" noProof="0">
              <a:ln>
                <a:noFill/>
              </a:ln>
              <a:solidFill>
                <a:srgbClr val="FFFFFF"/>
              </a:solidFill>
              <a:effectLst/>
              <a:uLnTx/>
              <a:uFillTx/>
              <a:latin typeface="Calibri" panose="020F0502020204030204"/>
              <a:cs typeface="Calibri"/>
            </a:endParaRPr>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552450" y="1015246"/>
            <a:ext cx="11087099" cy="5057508"/>
          </a:xfrm>
        </p:spPr>
        <p:txBody>
          <a:bodyPr vert="horz" lIns="91440" tIns="45720" rIns="91440" bIns="45720" rtlCol="0" anchor="t">
            <a:noAutofit/>
          </a:bodyPr>
          <a:lstStyle/>
          <a:p>
            <a:pPr marL="0" indent="0">
              <a:buFont typeface="System Font Regular"/>
              <a:buNone/>
              <a:defRPr/>
            </a:pPr>
            <a:r>
              <a:rPr lang="en-US" sz="1600" b="1">
                <a:ea typeface="+mn-lt"/>
                <a:cs typeface="+mn-lt"/>
              </a:rPr>
              <a:t>Strategy 2.1 Establish a Zero-Emission Truck Working Group consisting of representatives from community groups, local/state/federal agencies, the trucking industry, air quality regulators, the ports, utilities, Caltrans, researchers, and manufacturers.</a:t>
            </a:r>
            <a:endParaRPr lang="en-US">
              <a:cs typeface="Calibri"/>
            </a:endParaRPr>
          </a:p>
          <a:p>
            <a:pPr marL="857250">
              <a:buFont typeface="Wingdings" panose="05000000000000000000" pitchFamily="2" charset="2"/>
              <a:buChar char="ü"/>
              <a:defRPr/>
            </a:pPr>
            <a:r>
              <a:rPr lang="en-US" sz="1600">
                <a:ea typeface="+mn-lt"/>
                <a:cs typeface="+mn-lt"/>
              </a:rPr>
              <a:t>Working with Metro and Caltrans 710 Task Force, Equity Working Group, and Office of Equity and Race, identify equity issues related to the development and implementation of the ZEV initiative, focusing on avoiding unnecessary financial, operational and quality of life burdens on equity-focused communities.</a:t>
            </a:r>
          </a:p>
          <a:p>
            <a:pPr marL="1028700" lvl="1">
              <a:buFont typeface="Wingdings" panose="05000000000000000000" pitchFamily="2" charset="2"/>
              <a:buChar char="q"/>
              <a:defRPr/>
            </a:pPr>
            <a:r>
              <a:rPr lang="en-US" sz="1600" i="1">
                <a:solidFill>
                  <a:srgbClr val="00B4BD"/>
                </a:solidFill>
                <a:ea typeface="+mn-lt"/>
                <a:cs typeface="+mn-lt"/>
              </a:rPr>
              <a:t>Engage with community leaders and community-based organizations to leverage existing connections to communities throughout the corridor when determining infrastructure siting</a:t>
            </a:r>
            <a:endParaRPr lang="en-US" sz="1600">
              <a:solidFill>
                <a:srgbClr val="00B4BD"/>
              </a:solidFill>
              <a:ea typeface="+mn-lt"/>
              <a:cs typeface="+mn-lt"/>
            </a:endParaRPr>
          </a:p>
          <a:p>
            <a:pPr marL="1485900" lvl="2">
              <a:buFont typeface="Wingdings" panose="05000000000000000000" pitchFamily="2" charset="2"/>
              <a:buChar char="q"/>
              <a:defRPr/>
            </a:pPr>
            <a:r>
              <a:rPr lang="en-US" sz="1600" i="1">
                <a:solidFill>
                  <a:srgbClr val="00B4BD"/>
                </a:solidFill>
                <a:ea typeface="+mn-lt"/>
                <a:cs typeface="+mn-lt"/>
              </a:rPr>
              <a:t>Understand the physical and noise impacts of stations in communities</a:t>
            </a:r>
            <a:endParaRPr lang="en-US" sz="1600">
              <a:solidFill>
                <a:srgbClr val="00B4BD"/>
              </a:solidFill>
              <a:ea typeface="+mn-lt"/>
              <a:cs typeface="+mn-lt"/>
            </a:endParaRPr>
          </a:p>
          <a:p>
            <a:pPr marL="1485900" lvl="2">
              <a:buFont typeface="Wingdings" panose="05000000000000000000" pitchFamily="2" charset="2"/>
              <a:buChar char="q"/>
              <a:defRPr/>
            </a:pPr>
            <a:r>
              <a:rPr lang="en-US" sz="1600" i="1">
                <a:solidFill>
                  <a:srgbClr val="00B4BD"/>
                </a:solidFill>
                <a:ea typeface="+mn-lt"/>
                <a:cs typeface="+mn-lt"/>
              </a:rPr>
              <a:t>Understand concerns about impacts on safety, access, and condition of local streets</a:t>
            </a:r>
            <a:endParaRPr lang="en-US" sz="1600">
              <a:solidFill>
                <a:srgbClr val="00B4BD"/>
              </a:solidFill>
              <a:ea typeface="+mn-lt"/>
              <a:cs typeface="+mn-lt"/>
            </a:endParaRPr>
          </a:p>
          <a:p>
            <a:pPr marL="1028700" lvl="1">
              <a:buFont typeface="Wingdings" panose="05000000000000000000" pitchFamily="2" charset="2"/>
              <a:buChar char="q"/>
              <a:defRPr/>
            </a:pPr>
            <a:r>
              <a:rPr lang="en-US" sz="1600" i="1">
                <a:solidFill>
                  <a:srgbClr val="00B4BD"/>
                </a:solidFill>
                <a:ea typeface="+mn-lt"/>
                <a:cs typeface="+mn-lt"/>
              </a:rPr>
              <a:t>Highlight the importance of community input, engagement, and transparency</a:t>
            </a:r>
            <a:endParaRPr lang="en-US" sz="1600">
              <a:solidFill>
                <a:srgbClr val="00B4BD"/>
              </a:solidFill>
              <a:ea typeface="+mn-lt"/>
              <a:cs typeface="+mn-lt"/>
            </a:endParaRPr>
          </a:p>
          <a:p>
            <a:pPr marL="1485900" lvl="2">
              <a:buFont typeface="Wingdings" panose="05000000000000000000" pitchFamily="2" charset="2"/>
              <a:buChar char="q"/>
              <a:defRPr/>
            </a:pPr>
            <a:r>
              <a:rPr lang="en-US" sz="1600" i="1">
                <a:solidFill>
                  <a:srgbClr val="00B4BD"/>
                </a:solidFill>
                <a:ea typeface="+mn-lt"/>
                <a:cs typeface="+mn-lt"/>
              </a:rPr>
              <a:t>Employ walk-up informational centers to discuss jobs, trainings, and the zero-emissions movement.</a:t>
            </a:r>
            <a:endParaRPr lang="en-US" sz="1600">
              <a:solidFill>
                <a:srgbClr val="00B4BD"/>
              </a:solidFill>
              <a:ea typeface="+mn-lt"/>
              <a:cs typeface="+mn-lt"/>
            </a:endParaRPr>
          </a:p>
          <a:p>
            <a:pPr marL="1485900" lvl="2">
              <a:buFont typeface="Wingdings" panose="05000000000000000000" pitchFamily="2" charset="2"/>
              <a:buChar char="q"/>
              <a:defRPr/>
            </a:pPr>
            <a:r>
              <a:rPr lang="en-US" sz="1600" i="1">
                <a:solidFill>
                  <a:srgbClr val="00B4BD"/>
                </a:solidFill>
                <a:ea typeface="+mn-lt"/>
                <a:cs typeface="+mn-lt"/>
              </a:rPr>
              <a:t>Ensure there is proper context and clarity around these discussions</a:t>
            </a:r>
            <a:endParaRPr lang="en-US" sz="1600">
              <a:solidFill>
                <a:srgbClr val="00B4BD"/>
              </a:solidFill>
              <a:ea typeface="+mn-lt"/>
              <a:cs typeface="+mn-lt"/>
            </a:endParaRPr>
          </a:p>
          <a:p>
            <a:pPr marL="1028700" lvl="1">
              <a:buFont typeface="Wingdings" panose="05000000000000000000" pitchFamily="2" charset="2"/>
              <a:buChar char="q"/>
              <a:defRPr/>
            </a:pPr>
            <a:r>
              <a:rPr lang="en-US" sz="1600" i="1">
                <a:solidFill>
                  <a:srgbClr val="00B4BD"/>
                </a:solidFill>
                <a:ea typeface="+mn-lt"/>
                <a:cs typeface="+mn-lt"/>
              </a:rPr>
              <a:t>Work with trucking associations and EV companies to understand effective placement and operational considerations for ZE infrastructure</a:t>
            </a:r>
            <a:endParaRPr lang="en-US" sz="1600">
              <a:solidFill>
                <a:srgbClr val="00B4BD"/>
              </a:solidFill>
              <a:ea typeface="+mn-lt"/>
              <a:cs typeface="+mn-lt"/>
            </a:endParaRPr>
          </a:p>
          <a:p>
            <a:pPr marL="1028700" lvl="1">
              <a:buFont typeface="Wingdings" panose="05000000000000000000" pitchFamily="2" charset="2"/>
              <a:buChar char="q"/>
              <a:defRPr/>
            </a:pPr>
            <a:r>
              <a:rPr lang="en-US" sz="1600" i="1">
                <a:solidFill>
                  <a:srgbClr val="00B4BD"/>
                </a:solidFill>
                <a:ea typeface="+mn-lt"/>
                <a:cs typeface="+mn-lt"/>
              </a:rPr>
              <a:t>Ensure affected communities benefit directly from implementation of the ZE Truck Program, including job opportunities</a:t>
            </a:r>
            <a:endParaRPr lang="en-US" sz="1600" i="1" baseline="30000">
              <a:solidFill>
                <a:srgbClr val="00B4BD"/>
              </a:solidFill>
              <a:ea typeface="+mn-lt"/>
              <a:cs typeface="+mn-lt"/>
            </a:endParaRPr>
          </a:p>
          <a:p>
            <a:pPr marL="1028700" lvl="1">
              <a:buFont typeface="Wingdings" panose="05000000000000000000" pitchFamily="2" charset="2"/>
              <a:buChar char="q"/>
              <a:defRPr/>
            </a:pPr>
            <a:r>
              <a:rPr lang="en-US" sz="1600" i="1">
                <a:solidFill>
                  <a:schemeClr val="tx2"/>
                </a:solidFill>
                <a:ea typeface="+mn-lt"/>
                <a:cs typeface="+mn-lt"/>
              </a:rPr>
              <a:t>Do not utilize eminent domain to site ZE infrastructure</a:t>
            </a:r>
          </a:p>
          <a:p>
            <a:pPr marL="1028700" lvl="1">
              <a:buFont typeface="Arial"/>
              <a:buChar char="•"/>
              <a:defRPr/>
            </a:pPr>
            <a:endParaRPr lang="en-US" sz="1600">
              <a:solidFill>
                <a:srgbClr val="00B4BD"/>
              </a:solidFill>
              <a:ea typeface="+mn-lt"/>
              <a:cs typeface="+mn-lt"/>
            </a:endParaRPr>
          </a:p>
        </p:txBody>
      </p:sp>
      <p:sp>
        <p:nvSpPr>
          <p:cNvPr id="4" name="TextBox 3">
            <a:extLst>
              <a:ext uri="{FF2B5EF4-FFF2-40B4-BE49-F238E27FC236}">
                <a16:creationId xmlns:a16="http://schemas.microsoft.com/office/drawing/2014/main" id="{24536FFB-DFD0-4B9D-8CD7-40ED3BD800D4}"/>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14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p:txBody>
          <a:bodyPr/>
          <a:lstStyle/>
          <a:p>
            <a:r>
              <a:rPr lang="en-US"/>
              <a:t>Task Force Member, CLC Member, and Participant Identification</a:t>
            </a:r>
            <a:endParaRPr lang="en-US" i="1"/>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4</a:t>
            </a:fld>
            <a:endParaRPr lang="en-US"/>
          </a:p>
        </p:txBody>
      </p:sp>
      <p:sp>
        <p:nvSpPr>
          <p:cNvPr id="7" name="TextBox 6">
            <a:extLst>
              <a:ext uri="{FF2B5EF4-FFF2-40B4-BE49-F238E27FC236}">
                <a16:creationId xmlns:a16="http://schemas.microsoft.com/office/drawing/2014/main" id="{986EABF8-A853-4B48-BF3D-735257652C17}"/>
              </a:ext>
            </a:extLst>
          </p:cNvPr>
          <p:cNvSpPr txBox="1"/>
          <p:nvPr/>
        </p:nvSpPr>
        <p:spPr>
          <a:xfrm>
            <a:off x="420958" y="1016555"/>
            <a:ext cx="11350083" cy="646331"/>
          </a:xfrm>
          <a:prstGeom prst="rect">
            <a:avLst/>
          </a:prstGeom>
          <a:noFill/>
        </p:spPr>
        <p:txBody>
          <a:bodyPr wrap="square" lIns="91440" tIns="45720" rIns="91440" bIns="45720" rtlCol="0" anchor="t">
            <a:spAutoFit/>
          </a:bodyPr>
          <a:lstStyle/>
          <a:p>
            <a:pPr defTabSz="914400">
              <a:lnSpc>
                <a:spcPct val="90000"/>
              </a:lnSpc>
              <a:spcBef>
                <a:spcPts val="1000"/>
              </a:spcBef>
              <a:buSzPct val="90000"/>
            </a:pPr>
            <a:r>
              <a:rPr lang="en-US" sz="2000" b="1" i="1"/>
              <a:t>Please change your Zoom screen name to include: </a:t>
            </a:r>
            <a:r>
              <a:rPr lang="en-US" sz="2000">
                <a:cs typeface="Calibri"/>
              </a:rPr>
              <a:t>Name and Organization Name </a:t>
            </a:r>
            <a:br>
              <a:rPr lang="en-US" sz="2000">
                <a:cs typeface="Calibri"/>
              </a:rPr>
            </a:br>
            <a:r>
              <a:rPr lang="en-US" sz="2000">
                <a:cs typeface="Calibri"/>
              </a:rPr>
              <a:t>(and if you are a Task Force Member)</a:t>
            </a:r>
          </a:p>
        </p:txBody>
      </p:sp>
      <p:pic>
        <p:nvPicPr>
          <p:cNvPr id="5" name="Picture 4" descr="A picture containing timeline&#10;&#10;Description automatically generated">
            <a:extLst>
              <a:ext uri="{FF2B5EF4-FFF2-40B4-BE49-F238E27FC236}">
                <a16:creationId xmlns:a16="http://schemas.microsoft.com/office/drawing/2014/main" id="{9BC4E9B2-4D7D-4C75-B7BB-DE85CA21F2D7}"/>
              </a:ext>
            </a:extLst>
          </p:cNvPr>
          <p:cNvPicPr>
            <a:picLocks noChangeAspect="1"/>
          </p:cNvPicPr>
          <p:nvPr/>
        </p:nvPicPr>
        <p:blipFill>
          <a:blip r:embed="rId3"/>
          <a:stretch>
            <a:fillRect/>
          </a:stretch>
        </p:blipFill>
        <p:spPr>
          <a:xfrm>
            <a:off x="4478069" y="1569501"/>
            <a:ext cx="2533650" cy="2390775"/>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28FB16BD-FD6A-4D99-9C7A-6CD08A1B1975}"/>
              </a:ext>
            </a:extLst>
          </p:cNvPr>
          <p:cNvPicPr>
            <a:picLocks noChangeAspect="1"/>
          </p:cNvPicPr>
          <p:nvPr/>
        </p:nvPicPr>
        <p:blipFill>
          <a:blip r:embed="rId4"/>
          <a:stretch>
            <a:fillRect/>
          </a:stretch>
        </p:blipFill>
        <p:spPr>
          <a:xfrm>
            <a:off x="4201989" y="4123404"/>
            <a:ext cx="2990705" cy="2259435"/>
          </a:xfrm>
          <a:prstGeom prst="rect">
            <a:avLst/>
          </a:prstGeom>
        </p:spPr>
      </p:pic>
    </p:spTree>
    <p:extLst>
      <p:ext uri="{BB962C8B-B14F-4D97-AF65-F5344CB8AC3E}">
        <p14:creationId xmlns:p14="http://schemas.microsoft.com/office/powerpoint/2010/main" val="3628326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147440" y="184249"/>
            <a:ext cx="10111145" cy="523220"/>
          </a:xfrm>
          <a:prstGeom prst="rect">
            <a:avLst/>
          </a:prstGeom>
          <a:noFill/>
        </p:spPr>
        <p:txBody>
          <a:bodyPr wrap="square" lIns="91440" tIns="45720" rIns="91440" bIns="45720" rtlCol="0" anchor="t">
            <a:spAutoFit/>
          </a:bodyPr>
          <a:lstStyle/>
          <a:p>
            <a:pPr>
              <a:defRPr/>
            </a:pPr>
            <a:r>
              <a:rPr lang="en-US" sz="2800" b="1">
                <a:solidFill>
                  <a:srgbClr val="FFFFFF"/>
                </a:solidFill>
                <a:latin typeface="Calibri"/>
              </a:rPr>
              <a:t>Strategy #1: Stakeholder Engagement and Collaboration cont.</a:t>
            </a:r>
            <a:endParaRPr lang="en-US" sz="2800" b="1" i="0" u="none" strike="noStrike" kern="1200" cap="none" spc="0" normalizeH="0" baseline="0" noProof="0">
              <a:ln>
                <a:noFill/>
              </a:ln>
              <a:solidFill>
                <a:srgbClr val="FFFFFF"/>
              </a:solidFill>
              <a:effectLst/>
              <a:uLnTx/>
              <a:uFillTx/>
              <a:latin typeface="Calibri" panose="020F0502020204030204"/>
              <a:cs typeface="Calibri"/>
            </a:endParaRPr>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552450" y="1015246"/>
            <a:ext cx="11087099" cy="5057508"/>
          </a:xfrm>
        </p:spPr>
        <p:txBody>
          <a:bodyPr vert="horz" lIns="91440" tIns="45720" rIns="91440" bIns="45720" rtlCol="0" anchor="t">
            <a:noAutofit/>
          </a:bodyPr>
          <a:lstStyle/>
          <a:p>
            <a:pPr marL="0" indent="0">
              <a:buFont typeface="System Font Regular"/>
              <a:buNone/>
              <a:defRPr/>
            </a:pPr>
            <a:r>
              <a:rPr lang="en-US" sz="1600" b="1">
                <a:ea typeface="+mn-lt"/>
                <a:cs typeface="+mn-lt"/>
              </a:rPr>
              <a:t>Strategy 2.1 Establish a Zero Emission Truck Working Group consisting of representatives from community groups, local/state/federal agencies, the trucking industry, air quality regulators, the ports, utilities, Caltrans, researchers, and manufacturers</a:t>
            </a:r>
            <a:endParaRPr lang="en-US" sz="1600" b="1">
              <a:solidFill>
                <a:srgbClr val="2AB4C8"/>
              </a:solidFill>
              <a:ea typeface="+mn-lt"/>
              <a:cs typeface="+mn-lt"/>
            </a:endParaRPr>
          </a:p>
          <a:p>
            <a:pPr marL="857250">
              <a:buFont typeface="Arial"/>
              <a:buChar char="•"/>
              <a:defRPr/>
            </a:pPr>
            <a:r>
              <a:rPr lang="en-US" sz="1600">
                <a:ea typeface="+mn-lt"/>
                <a:cs typeface="+mn-lt"/>
              </a:rPr>
              <a:t>Develop small groups to focus on equity implications, coordination with existing regional efforts, technology and funding/financing. </a:t>
            </a:r>
          </a:p>
          <a:p>
            <a:pPr marL="857250">
              <a:buFont typeface="Arial"/>
              <a:buChar char="•"/>
              <a:defRPr/>
            </a:pPr>
            <a:r>
              <a:rPr lang="en-US" sz="1600">
                <a:ea typeface="+mn-lt"/>
                <a:cs typeface="+mn-lt"/>
              </a:rPr>
              <a:t>Ensure that planning, development and deployment of vehicle technologies and supporting infrastructure take place in a concerted and simultaneous manner. </a:t>
            </a:r>
          </a:p>
          <a:p>
            <a:pPr marL="1028700" lvl="1">
              <a:buFont typeface="Wingdings"/>
              <a:buChar char="q"/>
              <a:defRPr/>
            </a:pPr>
            <a:r>
              <a:rPr lang="en-US" sz="1600" i="1">
                <a:solidFill>
                  <a:srgbClr val="00B4BD"/>
                </a:solidFill>
                <a:ea typeface="+mn-lt"/>
                <a:cs typeface="+mn-lt"/>
              </a:rPr>
              <a:t>Site infrastructure in conjunction with Metro partners and collaborative study-GCCOG/Metro-cities.</a:t>
            </a:r>
            <a:endParaRPr lang="en-US" sz="1600" i="1" u="sng">
              <a:solidFill>
                <a:srgbClr val="00B4BD"/>
              </a:solidFill>
              <a:ea typeface="+mn-lt"/>
              <a:cs typeface="+mn-lt"/>
            </a:endParaRPr>
          </a:p>
          <a:p>
            <a:pPr marL="857250">
              <a:buFont typeface="Arial"/>
              <a:buChar char="•"/>
              <a:defRPr/>
            </a:pPr>
            <a:r>
              <a:rPr lang="en-US" sz="1600">
                <a:ea typeface="+mn-lt"/>
                <a:cs typeface="+mn-lt"/>
              </a:rPr>
              <a:t>Work with regional partners to ensure that LA County will have a sufficient labor pool with appropriate skillsets to meet the increasing demand for new technology-based vehicles and infrastructure maintenance and operations.</a:t>
            </a:r>
          </a:p>
          <a:p>
            <a:pPr marL="1028700" lvl="1">
              <a:buFont typeface="Wingdings"/>
              <a:buChar char="q"/>
              <a:defRPr/>
            </a:pPr>
            <a:r>
              <a:rPr lang="en-US" sz="1600" i="1">
                <a:solidFill>
                  <a:srgbClr val="00B4BD"/>
                </a:solidFill>
                <a:ea typeface="+mn-lt"/>
                <a:cs typeface="+mn-lt"/>
              </a:rPr>
              <a:t>Ensure that corridor residents have access to job opportunities</a:t>
            </a:r>
            <a:endParaRPr lang="en-US" sz="1600">
              <a:solidFill>
                <a:srgbClr val="00B4BD"/>
              </a:solidFill>
              <a:ea typeface="+mn-lt"/>
              <a:cs typeface="+mn-lt"/>
            </a:endParaRPr>
          </a:p>
          <a:p>
            <a:pPr marL="1485900" lvl="2">
              <a:buFont typeface="Wingdings"/>
              <a:buChar char="q"/>
              <a:defRPr/>
            </a:pPr>
            <a:r>
              <a:rPr lang="en-US" sz="1600" i="1">
                <a:solidFill>
                  <a:srgbClr val="00B4BD"/>
                </a:solidFill>
                <a:ea typeface="+mn-lt"/>
                <a:cs typeface="+mn-lt"/>
              </a:rPr>
              <a:t>Engage with colleges, vocational schools, and training programs to develop job training programs that will benefit residents of the corridor</a:t>
            </a:r>
            <a:endParaRPr lang="en-US" sz="1600">
              <a:solidFill>
                <a:srgbClr val="00B4BD"/>
              </a:solidFill>
              <a:ea typeface="+mn-lt"/>
              <a:cs typeface="+mn-lt"/>
            </a:endParaRPr>
          </a:p>
          <a:p>
            <a:pPr marL="1485900" lvl="2">
              <a:buFont typeface="Wingdings"/>
              <a:buChar char="q"/>
              <a:defRPr/>
            </a:pPr>
            <a:r>
              <a:rPr lang="en-US" sz="1600" i="1">
                <a:solidFill>
                  <a:srgbClr val="00B4BD"/>
                </a:solidFill>
                <a:ea typeface="+mn-lt"/>
                <a:cs typeface="+mn-lt"/>
              </a:rPr>
              <a:t>Establish partnership with LA County Workforce Development Board, Cal State Long Beach, and other key job training organizations throughout the corridor</a:t>
            </a:r>
            <a:endParaRPr lang="en-US" sz="1600" i="1" baseline="30000">
              <a:solidFill>
                <a:srgbClr val="00B4BD"/>
              </a:solidFill>
              <a:ea typeface="+mn-lt"/>
              <a:cs typeface="+mn-lt"/>
            </a:endParaRPr>
          </a:p>
          <a:p>
            <a:pPr marL="857250">
              <a:buFont typeface="Arial"/>
              <a:buChar char="•"/>
              <a:defRPr/>
            </a:pPr>
            <a:r>
              <a:rPr lang="en-US" sz="1600">
                <a:ea typeface="+mn-lt"/>
                <a:cs typeface="+mn-lt"/>
              </a:rPr>
              <a:t>Identify and prioritize specific clean truck programs to be developed through the initiative. </a:t>
            </a:r>
          </a:p>
          <a:p>
            <a:pPr marL="1028700" lvl="1">
              <a:buFont typeface="Wingdings"/>
              <a:buChar char="q"/>
              <a:defRPr/>
            </a:pPr>
            <a:r>
              <a:rPr lang="en-US" sz="1600" i="1">
                <a:solidFill>
                  <a:srgbClr val="00B4BD"/>
                </a:solidFill>
                <a:ea typeface="+mn-lt"/>
                <a:cs typeface="+mn-lt"/>
              </a:rPr>
              <a:t>Support with technical assistance to help small businesses purchasing</a:t>
            </a:r>
            <a:endParaRPr lang="en-US" sz="1600" i="1" baseline="30000">
              <a:solidFill>
                <a:srgbClr val="00B4BD"/>
              </a:solidFill>
              <a:ea typeface="+mn-lt"/>
              <a:cs typeface="+mn-lt"/>
            </a:endParaRPr>
          </a:p>
          <a:p>
            <a:pPr marL="857250">
              <a:buFont typeface="Arial"/>
              <a:buChar char="•"/>
              <a:defRPr/>
            </a:pPr>
            <a:r>
              <a:rPr lang="en-US" sz="1600">
                <a:ea typeface="+mn-lt"/>
                <a:cs typeface="+mn-lt"/>
              </a:rPr>
              <a:t>Propose governance and delivery mechanisms to oversee and implement the ZEV initiative’s various programs. </a:t>
            </a:r>
          </a:p>
          <a:p>
            <a:pPr marL="0" indent="-457200">
              <a:lnSpc>
                <a:spcPct val="100000"/>
              </a:lnSpc>
              <a:spcBef>
                <a:spcPts val="0"/>
              </a:spcBef>
              <a:spcAft>
                <a:spcPts val="1000"/>
              </a:spcAft>
              <a:buFont typeface="Arial"/>
              <a:buChar char="•"/>
              <a:defRPr/>
            </a:pPr>
            <a:endParaRPr lang="en-US" sz="1600">
              <a:ea typeface="+mn-lt"/>
              <a:cs typeface="+mn-lt"/>
            </a:endParaRPr>
          </a:p>
          <a:p>
            <a:pPr marL="285750" lvl="1">
              <a:lnSpc>
                <a:spcPct val="100000"/>
              </a:lnSpc>
              <a:spcBef>
                <a:spcPts val="0"/>
              </a:spcBef>
              <a:spcAft>
                <a:spcPts val="1000"/>
              </a:spcAft>
              <a:buFont typeface="Arial" panose="020B0604020202020204" pitchFamily="34" charset="0"/>
              <a:buChar char="•"/>
              <a:defRPr/>
            </a:pPr>
            <a:endParaRPr lang="en-US" sz="1600">
              <a:cs typeface="Calibri"/>
            </a:endParaRPr>
          </a:p>
        </p:txBody>
      </p:sp>
      <p:sp>
        <p:nvSpPr>
          <p:cNvPr id="4" name="TextBox 3">
            <a:extLst>
              <a:ext uri="{FF2B5EF4-FFF2-40B4-BE49-F238E27FC236}">
                <a16:creationId xmlns:a16="http://schemas.microsoft.com/office/drawing/2014/main" id="{24536FFB-DFD0-4B9D-8CD7-40ED3BD800D4}"/>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45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47077" y="38928"/>
            <a:ext cx="8903447" cy="830997"/>
          </a:xfrm>
          <a:prstGeom prst="rect">
            <a:avLst/>
          </a:prstGeom>
          <a:noFill/>
        </p:spPr>
        <p:txBody>
          <a:bodyPr wrap="square" lIns="91440" tIns="45720" rIns="91440" bIns="45720" rtlCol="0" anchor="t">
            <a:spAutoFit/>
          </a:bodyPr>
          <a:lstStyle/>
          <a:p>
            <a:pPr>
              <a:defRPr/>
            </a:pPr>
            <a:r>
              <a:rPr lang="en-US" sz="2400" b="1">
                <a:solidFill>
                  <a:srgbClr val="FFFFFF"/>
                </a:solidFill>
                <a:latin typeface="Calibri" panose="020F0502020204030204"/>
              </a:rPr>
              <a:t>Strategy #2: Develop an information clearinghouse in partnership with other agencies for Countywide Clean Truck Initiative programs.</a:t>
            </a:r>
            <a:endParaRPr lang="en-US" sz="2400" b="1">
              <a:solidFill>
                <a:srgbClr val="FFFFFF"/>
              </a:solidFill>
              <a:latin typeface="Calibri" panose="020F0502020204030204"/>
              <a:cs typeface="Calibri"/>
            </a:endParaRPr>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552450" y="928982"/>
            <a:ext cx="11087099" cy="5057508"/>
          </a:xfrm>
        </p:spPr>
        <p:txBody>
          <a:bodyPr vert="horz" lIns="91440" tIns="45720" rIns="91440" bIns="45720" rtlCol="0" anchor="t">
            <a:noAutofit/>
          </a:bodyPr>
          <a:lstStyle/>
          <a:p>
            <a:pPr marL="0" marR="0" indent="0">
              <a:spcBef>
                <a:spcPts val="200"/>
              </a:spcBef>
              <a:spcAft>
                <a:spcPts val="0"/>
              </a:spcAft>
              <a:buNone/>
            </a:pPr>
            <a:endParaRPr lang="en-US" sz="1300" b="1">
              <a:solidFill>
                <a:srgbClr val="2F5496"/>
              </a:solidFill>
              <a:effectLst/>
              <a:latin typeface="Calibri Light"/>
              <a:ea typeface="Yu Gothic Light"/>
              <a:cs typeface="Times New Roman"/>
            </a:endParaRPr>
          </a:p>
          <a:p>
            <a:pPr>
              <a:lnSpc>
                <a:spcPct val="107000"/>
              </a:lnSpc>
              <a:spcBef>
                <a:spcPts val="0"/>
              </a:spcBef>
              <a:buFont typeface="Arial"/>
              <a:buChar char="•"/>
            </a:pPr>
            <a:r>
              <a:rPr lang="en-US" sz="1600">
                <a:effectLst/>
                <a:latin typeface="Calibri"/>
                <a:ea typeface="Yu Mincho"/>
                <a:cs typeface="Arial"/>
              </a:rPr>
              <a:t>Develop a collaborative structure for maintaining an information clearinghouse with local, regional, state and national partner agencies.</a:t>
            </a:r>
            <a:r>
              <a:rPr lang="en-US" sz="1600">
                <a:latin typeface="Calibri"/>
                <a:ea typeface="Yu Mincho"/>
                <a:cs typeface="Arial"/>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R="0" lvl="2">
              <a:lnSpc>
                <a:spcPct val="107000"/>
              </a:lnSpc>
              <a:spcBef>
                <a:spcPts val="0"/>
              </a:spcBef>
              <a:spcAft>
                <a:spcPts val="0"/>
              </a:spcAft>
              <a:buFont typeface="Wingdings" panose="02070309020205020404" pitchFamily="49" charset="0"/>
              <a:buChar char="q"/>
            </a:pPr>
            <a:r>
              <a:rPr lang="en-US" sz="1600" i="1">
                <a:solidFill>
                  <a:schemeClr val="tx2"/>
                </a:solidFill>
                <a:effectLst/>
                <a:latin typeface="Calibri"/>
                <a:ea typeface="Calibri" panose="020F0502020204030204" pitchFamily="34" charset="0"/>
                <a:cs typeface="Calibri"/>
              </a:rPr>
              <a:t>Explore opportunities to establish a concerted policy framework that supports a sustainable market for ZE Trucks</a:t>
            </a:r>
            <a:endParaRPr lang="en-US" sz="1600">
              <a:solidFill>
                <a:schemeClr val="tx2"/>
              </a:solidFill>
              <a:effectLst/>
              <a:latin typeface="Calibri"/>
              <a:ea typeface="Calibri" panose="020F0502020204030204" pitchFamily="34" charset="0"/>
              <a:cs typeface="Calibri"/>
            </a:endParaRPr>
          </a:p>
          <a:p>
            <a:pPr marR="0" lvl="3" indent="-285750">
              <a:lnSpc>
                <a:spcPct val="107000"/>
              </a:lnSpc>
              <a:spcBef>
                <a:spcPts val="0"/>
              </a:spcBef>
              <a:spcAft>
                <a:spcPts val="0"/>
              </a:spcAft>
              <a:buFont typeface="Wingdings" panose="02070309020205020404" pitchFamily="49" charset="0"/>
              <a:buChar char="q"/>
            </a:pPr>
            <a:r>
              <a:rPr lang="en-US" sz="1600" i="1">
                <a:solidFill>
                  <a:schemeClr val="tx2"/>
                </a:solidFill>
                <a:effectLst/>
                <a:latin typeface="Calibri"/>
                <a:ea typeface="Calibri" panose="020F0502020204030204" pitchFamily="34" charset="0"/>
                <a:cs typeface="Calibri"/>
              </a:rPr>
              <a:t>Permitting pathway</a:t>
            </a:r>
            <a:endParaRPr lang="en-US" sz="1600">
              <a:solidFill>
                <a:schemeClr val="tx2"/>
              </a:solidFill>
              <a:effectLst/>
              <a:latin typeface="Calibri"/>
              <a:ea typeface="Calibri" panose="020F0502020204030204" pitchFamily="34" charset="0"/>
              <a:cs typeface="Calibri"/>
            </a:endParaRPr>
          </a:p>
          <a:p>
            <a:pPr lvl="3">
              <a:lnSpc>
                <a:spcPct val="107000"/>
              </a:lnSpc>
              <a:spcBef>
                <a:spcPts val="0"/>
              </a:spcBef>
              <a:buFont typeface="Wingdings" panose="02070309020205020404" pitchFamily="49" charset="0"/>
              <a:buChar char="q"/>
            </a:pPr>
            <a:r>
              <a:rPr lang="en-US" sz="1600" i="1">
                <a:solidFill>
                  <a:schemeClr val="tx2"/>
                </a:solidFill>
                <a:effectLst/>
                <a:latin typeface="Calibri"/>
                <a:ea typeface="Calibri" panose="020F0502020204030204" pitchFamily="34" charset="0"/>
                <a:cs typeface="Calibri"/>
              </a:rPr>
              <a:t>Caltrans right of way</a:t>
            </a:r>
            <a:r>
              <a:rPr lang="en-US" sz="1600" i="1">
                <a:solidFill>
                  <a:schemeClr val="tx2"/>
                </a:solidFill>
                <a:latin typeface="Calibri"/>
                <a:ea typeface="Calibri" panose="020F0502020204030204" pitchFamily="34" charset="0"/>
                <a:cs typeface="Calibri"/>
              </a:rPr>
              <a:t> </a:t>
            </a:r>
            <a:endParaRPr lang="en-US" sz="1600">
              <a:solidFill>
                <a:schemeClr val="tx2"/>
              </a:solidFill>
              <a:effectLst/>
              <a:latin typeface="Calibri"/>
              <a:ea typeface="Calibri" panose="020F0502020204030204" pitchFamily="34" charset="0"/>
              <a:cs typeface="Times New Roman" panose="02020603050405020304" pitchFamily="18" charset="0"/>
            </a:endParaRPr>
          </a:p>
          <a:p>
            <a:pPr marL="342900" indent="-342900">
              <a:lnSpc>
                <a:spcPct val="107000"/>
              </a:lnSpc>
              <a:spcBef>
                <a:spcPts val="0"/>
              </a:spcBef>
              <a:buFont typeface="Arial" panose="02070309020205020404" pitchFamily="49" charset="0"/>
              <a:buChar char="•"/>
            </a:pPr>
            <a:r>
              <a:rPr lang="en-US" sz="1600" i="1">
                <a:solidFill>
                  <a:srgbClr val="000000"/>
                </a:solidFill>
                <a:effectLst/>
                <a:latin typeface="Calibri"/>
                <a:ea typeface="Calibri" panose="020F0502020204030204" pitchFamily="34" charset="0"/>
                <a:cs typeface="Calibri"/>
              </a:rPr>
              <a:t>Examine POLB study to look at sites suitable for publicly accessible truck charging with an equity focus.</a:t>
            </a:r>
            <a:r>
              <a:rPr lang="en-US" sz="1600" i="1">
                <a:solidFill>
                  <a:srgbClr val="000000"/>
                </a:solidFill>
                <a:latin typeface="Calibri"/>
                <a:ea typeface="Calibri" panose="020F0502020204030204" pitchFamily="34" charset="0"/>
                <a:cs typeface="Calibri"/>
              </a:rPr>
              <a:t> </a:t>
            </a:r>
            <a:endParaRPr lang="en-US" sz="1600">
              <a:effectLst/>
              <a:latin typeface="Calibri"/>
              <a:ea typeface="Calibri" panose="020F0502020204030204" pitchFamily="34" charset="0"/>
              <a:cs typeface="Times New Roman" panose="02020603050405020304" pitchFamily="18" charset="0"/>
            </a:endParaRPr>
          </a:p>
          <a:p>
            <a:pPr lvl="1">
              <a:lnSpc>
                <a:spcPct val="107000"/>
              </a:lnSpc>
              <a:spcBef>
                <a:spcPts val="0"/>
              </a:spcBef>
              <a:buFont typeface="Arial" panose="020F0302020204030204"/>
              <a:buChar char="•"/>
            </a:pPr>
            <a:r>
              <a:rPr lang="en-US" sz="1600">
                <a:effectLst/>
                <a:latin typeface="Calibri"/>
                <a:ea typeface="Yu Mincho"/>
                <a:cs typeface="Arial"/>
              </a:rPr>
              <a:t>Collect, maintain and distribute information on local, regional, state and national truck programs (e.g., scope, eligibility, available funding) to impacted parties.</a:t>
            </a:r>
            <a:r>
              <a:rPr lang="en-US" sz="1600">
                <a:latin typeface="Calibri"/>
                <a:ea typeface="Yu Mincho"/>
                <a:cs typeface="Arial"/>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buFont typeface="Arial" panose="020F0302020204030204"/>
              <a:buChar char="•"/>
            </a:pPr>
            <a:r>
              <a:rPr lang="en-US" sz="1600">
                <a:effectLst/>
                <a:latin typeface="Calibri"/>
                <a:ea typeface="Yu Mincho"/>
                <a:cs typeface="Arial"/>
              </a:rPr>
              <a:t>Develop a white paper in partnership with key stakeholders focusing on the characteristics, challenges and opportunities facing the trucking industry in LA County.</a:t>
            </a:r>
            <a:r>
              <a:rPr lang="en-US" sz="1600">
                <a:latin typeface="Calibri"/>
                <a:ea typeface="Yu Mincho"/>
                <a:cs typeface="Arial"/>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R="0" lvl="2">
              <a:lnSpc>
                <a:spcPct val="107000"/>
              </a:lnSpc>
              <a:spcBef>
                <a:spcPts val="0"/>
              </a:spcBef>
              <a:spcAft>
                <a:spcPts val="0"/>
              </a:spcAft>
              <a:buFont typeface="Wingdings" panose="020B0604020202020204" pitchFamily="34" charset="0"/>
              <a:buChar char="q"/>
            </a:pPr>
            <a:r>
              <a:rPr lang="en-US" sz="1600" i="1">
                <a:solidFill>
                  <a:schemeClr val="tx2"/>
                </a:solidFill>
                <a:effectLst/>
                <a:latin typeface="Calibri"/>
                <a:ea typeface="Calibri" panose="020F0502020204030204" pitchFamily="34" charset="0"/>
                <a:cs typeface="Calibri"/>
              </a:rPr>
              <a:t>Build off lessons from near term deployment (ZE25) and focus on the trucks-near port facilities before expanding efforts up the 710 Corridor.</a:t>
            </a:r>
            <a:endParaRPr lang="en-US" sz="1600">
              <a:solidFill>
                <a:schemeClr val="tx2"/>
              </a:solidFill>
              <a:effectLst/>
              <a:latin typeface="Calibri"/>
              <a:ea typeface="Calibri" panose="020F0502020204030204" pitchFamily="34" charset="0"/>
              <a:cs typeface="Calibri"/>
            </a:endParaRPr>
          </a:p>
          <a:p>
            <a:pPr lvl="2">
              <a:lnSpc>
                <a:spcPct val="107000"/>
              </a:lnSpc>
              <a:spcBef>
                <a:spcPts val="0"/>
              </a:spcBef>
              <a:buFont typeface="Wingdings" panose="020B0604020202020204" pitchFamily="34" charset="0"/>
              <a:buChar char="q"/>
            </a:pPr>
            <a:r>
              <a:rPr lang="en-US" sz="1600" i="1">
                <a:solidFill>
                  <a:schemeClr val="tx2"/>
                </a:solidFill>
                <a:effectLst/>
                <a:latin typeface="Calibri"/>
                <a:ea typeface="Calibri" panose="020F0502020204030204" pitchFamily="34" charset="0"/>
                <a:cs typeface="Times New Roman"/>
              </a:rPr>
              <a:t>Partner with trucking association to understand economic considerations for truck owners/operators, particularly those considered minority and/or disadvantaged.</a:t>
            </a:r>
            <a:r>
              <a:rPr lang="en-US" sz="1600" i="1">
                <a:solidFill>
                  <a:schemeClr val="tx2"/>
                </a:solidFill>
                <a:latin typeface="Calibri"/>
                <a:ea typeface="Calibri" panose="020F0502020204030204" pitchFamily="34" charset="0"/>
                <a:cs typeface="Times New Roman"/>
              </a:rPr>
              <a:t> </a:t>
            </a:r>
            <a:endParaRPr lang="en-US" sz="1600">
              <a:solidFill>
                <a:schemeClr val="tx2"/>
              </a:solidFill>
              <a:effectLst/>
              <a:latin typeface="Calibri"/>
              <a:ea typeface="Calibri" panose="020F0502020204030204" pitchFamily="34" charset="0"/>
              <a:cs typeface="Times New Roman" panose="02020603050405020304" pitchFamily="18" charset="0"/>
            </a:endParaRPr>
          </a:p>
          <a:p>
            <a:pPr marR="0" lvl="2">
              <a:lnSpc>
                <a:spcPct val="107000"/>
              </a:lnSpc>
              <a:spcBef>
                <a:spcPts val="0"/>
              </a:spcBef>
              <a:spcAft>
                <a:spcPts val="800"/>
              </a:spcAft>
              <a:buFont typeface="Wingdings" panose="020B0604020202020204" pitchFamily="34" charset="0"/>
              <a:buChar char="q"/>
            </a:pPr>
            <a:r>
              <a:rPr lang="en-US" sz="1600" i="1">
                <a:solidFill>
                  <a:schemeClr val="tx2"/>
                </a:solidFill>
                <a:effectLst/>
                <a:latin typeface="Calibri"/>
                <a:ea typeface="Calibri" panose="020F0502020204030204" pitchFamily="34" charset="0"/>
                <a:cs typeface="Times New Roman"/>
              </a:rPr>
              <a:t>Understand challenges of straight purchase assistance versus </a:t>
            </a:r>
            <a:r>
              <a:rPr lang="en-US" sz="1600" i="1">
                <a:solidFill>
                  <a:schemeClr val="tx2"/>
                </a:solidFill>
                <a:latin typeface="Calibri"/>
                <a:ea typeface="Calibri" panose="020F0502020204030204" pitchFamily="34" charset="0"/>
                <a:cs typeface="Times New Roman"/>
              </a:rPr>
              <a:t>leasing</a:t>
            </a:r>
            <a:endParaRPr lang="en-US" sz="1600">
              <a:solidFill>
                <a:schemeClr val="tx2"/>
              </a:solidFill>
              <a:latin typeface="Calibri"/>
              <a:ea typeface="Calibri" panose="020F0502020204030204" pitchFamily="34" charset="0"/>
              <a:cs typeface="Times New Roman"/>
            </a:endParaRPr>
          </a:p>
          <a:p>
            <a:pPr marL="1543050" lvl="3" indent="-171450">
              <a:lnSpc>
                <a:spcPct val="100000"/>
              </a:lnSpc>
              <a:spcBef>
                <a:spcPct val="0"/>
              </a:spcBef>
              <a:spcAft>
                <a:spcPct val="0"/>
              </a:spcAft>
              <a:buFont typeface="Wingdings" panose="020B0604020202020204" pitchFamily="34" charset="0"/>
              <a:buChar char="q"/>
            </a:pPr>
            <a:r>
              <a:rPr lang="en-US" sz="1600" i="1">
                <a:solidFill>
                  <a:schemeClr val="tx2"/>
                </a:solidFill>
                <a:latin typeface="Calibri"/>
                <a:ea typeface="+mn-lt"/>
                <a:cs typeface="Arial"/>
              </a:rPr>
              <a:t>Issues with worker misclassification</a:t>
            </a:r>
            <a:endParaRPr lang="en-US" sz="1600">
              <a:solidFill>
                <a:schemeClr val="tx2"/>
              </a:solidFill>
              <a:latin typeface="Calibri"/>
              <a:ea typeface="+mn-lt"/>
              <a:cs typeface="+mn-lt"/>
            </a:endParaRPr>
          </a:p>
          <a:p>
            <a:pPr marL="1543050" lvl="3" indent="-171450">
              <a:lnSpc>
                <a:spcPct val="100000"/>
              </a:lnSpc>
              <a:spcBef>
                <a:spcPct val="0"/>
              </a:spcBef>
              <a:spcAft>
                <a:spcPct val="0"/>
              </a:spcAft>
              <a:buFont typeface="Wingdings" panose="020B0604020202020204" pitchFamily="34" charset="0"/>
              <a:buChar char="q"/>
            </a:pPr>
            <a:r>
              <a:rPr lang="en-US" sz="1600" i="1">
                <a:solidFill>
                  <a:schemeClr val="tx2"/>
                </a:solidFill>
                <a:latin typeface="Calibri"/>
                <a:ea typeface="+mn-lt"/>
                <a:cs typeface="Calibri"/>
              </a:rPr>
              <a:t>ATRIP developing ISEF – truck as a service. Lease, short-term rental models</a:t>
            </a:r>
            <a:endParaRPr lang="en-US" sz="1600">
              <a:solidFill>
                <a:schemeClr val="tx2"/>
              </a:solidFill>
              <a:ea typeface="+mn-lt"/>
              <a:cs typeface="+mn-lt"/>
            </a:endParaRPr>
          </a:p>
          <a:p>
            <a:pPr marL="1085850" lvl="2" indent="-171450">
              <a:lnSpc>
                <a:spcPct val="100000"/>
              </a:lnSpc>
              <a:spcBef>
                <a:spcPct val="0"/>
              </a:spcBef>
              <a:spcAft>
                <a:spcPct val="0"/>
              </a:spcAft>
              <a:buFont typeface="Wingdings" panose="020B0604020202020204" pitchFamily="34" charset="0"/>
              <a:buChar char="q"/>
            </a:pPr>
            <a:r>
              <a:rPr lang="en-US" sz="1600" i="1">
                <a:solidFill>
                  <a:schemeClr val="tx2"/>
                </a:solidFill>
                <a:latin typeface="Calibri"/>
                <a:ea typeface="+mn-lt"/>
                <a:cs typeface="Arial"/>
              </a:rPr>
              <a:t>Give opportunities to small operators while maintaining flexibility</a:t>
            </a:r>
            <a:endParaRPr lang="en-US" sz="1600" b="1" i="1">
              <a:solidFill>
                <a:schemeClr val="tx2"/>
              </a:solidFill>
              <a:latin typeface="Calibri"/>
              <a:ea typeface="+mn-lt"/>
              <a:cs typeface="Arial"/>
            </a:endParaRPr>
          </a:p>
          <a:p>
            <a:pPr marL="1085850" lvl="2" indent="-171450">
              <a:lnSpc>
                <a:spcPct val="100000"/>
              </a:lnSpc>
              <a:spcBef>
                <a:spcPct val="0"/>
              </a:spcBef>
              <a:spcAft>
                <a:spcPct val="0"/>
              </a:spcAft>
              <a:buFont typeface="Wingdings" panose="020B0604020202020204" pitchFamily="34" charset="0"/>
              <a:buChar char="q"/>
            </a:pPr>
            <a:r>
              <a:rPr lang="en-US" sz="1600" i="1">
                <a:solidFill>
                  <a:schemeClr val="tx2"/>
                </a:solidFill>
                <a:latin typeface="Calibri"/>
                <a:cs typeface="Arial"/>
              </a:rPr>
              <a:t>Understand the tendency for ZE and Hydrogen to compete for charging infrastructure/funding</a:t>
            </a:r>
          </a:p>
          <a:p>
            <a:pPr marL="1085850" lvl="2" indent="-171450">
              <a:lnSpc>
                <a:spcPct val="100000"/>
              </a:lnSpc>
              <a:spcBef>
                <a:spcPct val="0"/>
              </a:spcBef>
              <a:spcAft>
                <a:spcPct val="0"/>
              </a:spcAft>
              <a:buFont typeface="Wingdings" panose="020B0604020202020204" pitchFamily="34" charset="0"/>
              <a:buChar char="q"/>
            </a:pPr>
            <a:r>
              <a:rPr lang="en-US" sz="1600" i="1">
                <a:solidFill>
                  <a:schemeClr val="tx2"/>
                </a:solidFill>
                <a:latin typeface="Calibri"/>
                <a:cs typeface="Calibri"/>
              </a:rPr>
              <a:t>Explore options for traffic mitigation at charging stations</a:t>
            </a:r>
            <a:endParaRPr lang="en-US" sz="1600" i="1">
              <a:solidFill>
                <a:schemeClr val="tx2"/>
              </a:solidFill>
              <a:latin typeface="Calibri"/>
              <a:cs typeface="Arial"/>
            </a:endParaRPr>
          </a:p>
        </p:txBody>
      </p:sp>
      <p:sp>
        <p:nvSpPr>
          <p:cNvPr id="4" name="TextBox 3">
            <a:extLst>
              <a:ext uri="{FF2B5EF4-FFF2-40B4-BE49-F238E27FC236}">
                <a16:creationId xmlns:a16="http://schemas.microsoft.com/office/drawing/2014/main" id="{24536FFB-DFD0-4B9D-8CD7-40ED3BD800D4}"/>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90FCB51-69C9-0D73-DE36-7E661062FDB3}"/>
              </a:ext>
            </a:extLst>
          </p:cNvPr>
          <p:cNvSpPr>
            <a:spLocks noChangeArrowheads="1"/>
          </p:cNvSpPr>
          <p:nvPr/>
        </p:nvSpPr>
        <p:spPr bwMode="auto">
          <a:xfrm>
            <a:off x="-233265" y="4441086"/>
            <a:ext cx="164019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371600" marR="0" lvl="3"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endParaRPr lang="en-US" altLang="en-US" sz="1200" b="0" i="1" u="none" strike="noStrike" cap="none" normalizeH="0" baseline="0">
              <a:ln>
                <a:noFill/>
              </a:ln>
              <a:solidFill>
                <a:srgbClr val="0070C0"/>
              </a:solidFill>
              <a:effectLst/>
              <a:latin typeface="Arial" panose="020B0604020202020204" pitchFamily="34" charset="0"/>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2836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87CC7-F46B-F63B-0D48-4CBFB11477B0}"/>
              </a:ext>
            </a:extLst>
          </p:cNvPr>
          <p:cNvSpPr>
            <a:spLocks noGrp="1"/>
          </p:cNvSpPr>
          <p:nvPr>
            <p:ph type="title"/>
          </p:nvPr>
        </p:nvSpPr>
        <p:spPr>
          <a:xfrm>
            <a:off x="409575" y="428624"/>
            <a:ext cx="9045633" cy="429145"/>
          </a:xfrm>
        </p:spPr>
        <p:txBody>
          <a:bodyPr/>
          <a:lstStyle/>
          <a:p>
            <a:r>
              <a:rPr lang="en-US" sz="2800">
                <a:ea typeface="+mn-lt"/>
                <a:cs typeface="+mn-lt"/>
              </a:rPr>
              <a:t>Strategy #3: Establish revenue streams to fund the </a:t>
            </a:r>
            <a:br>
              <a:rPr lang="en-US" sz="2800">
                <a:ea typeface="+mn-lt"/>
                <a:cs typeface="+mn-lt"/>
              </a:rPr>
            </a:br>
            <a:r>
              <a:rPr lang="en-US" sz="2800">
                <a:ea typeface="+mn-lt"/>
                <a:cs typeface="+mn-lt"/>
              </a:rPr>
              <a:t>ZEV Program</a:t>
            </a:r>
          </a:p>
          <a:p>
            <a:endParaRPr lang="en-US">
              <a:cs typeface="Calibri"/>
            </a:endParaRPr>
          </a:p>
        </p:txBody>
      </p:sp>
      <p:sp>
        <p:nvSpPr>
          <p:cNvPr id="3" name="Slide Number Placeholder 2">
            <a:extLst>
              <a:ext uri="{FF2B5EF4-FFF2-40B4-BE49-F238E27FC236}">
                <a16:creationId xmlns:a16="http://schemas.microsoft.com/office/drawing/2014/main" id="{71CBC228-D8AB-C84C-7FF1-BD95C0DEAB36}"/>
              </a:ext>
            </a:extLst>
          </p:cNvPr>
          <p:cNvSpPr>
            <a:spLocks noGrp="1"/>
          </p:cNvSpPr>
          <p:nvPr>
            <p:ph type="sldNum" sz="quarter" idx="10"/>
          </p:nvPr>
        </p:nvSpPr>
        <p:spPr/>
        <p:txBody>
          <a:bodyPr/>
          <a:lstStyle/>
          <a:p>
            <a:fld id="{2429C633-AF9B-9840-B7F1-7587910FEF71}" type="slidenum">
              <a:rPr lang="en-US" smtClean="0"/>
              <a:pPr/>
              <a:t>42</a:t>
            </a:fld>
            <a:endParaRPr lang="en-US"/>
          </a:p>
        </p:txBody>
      </p:sp>
      <p:sp>
        <p:nvSpPr>
          <p:cNvPr id="4" name="TextBox 3">
            <a:extLst>
              <a:ext uri="{FF2B5EF4-FFF2-40B4-BE49-F238E27FC236}">
                <a16:creationId xmlns:a16="http://schemas.microsoft.com/office/drawing/2014/main" id="{37D6060F-1E8B-A40A-E69F-7CAFE3781AEF}"/>
              </a:ext>
            </a:extLst>
          </p:cNvPr>
          <p:cNvSpPr txBox="1"/>
          <p:nvPr/>
        </p:nvSpPr>
        <p:spPr>
          <a:xfrm>
            <a:off x="409575" y="942975"/>
            <a:ext cx="10953750" cy="480131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ea typeface="+mn-lt"/>
              <a:cs typeface="+mn-lt"/>
            </a:endParaRPr>
          </a:p>
          <a:p>
            <a:pPr marL="742950" lvl="1" indent="-285750">
              <a:buFont typeface="Arial"/>
              <a:buChar char="•"/>
            </a:pPr>
            <a:r>
              <a:rPr lang="en-US">
                <a:ea typeface="+mn-lt"/>
                <a:cs typeface="+mn-lt"/>
              </a:rPr>
              <a:t>Secure Metro-controlled funding as seed funding. </a:t>
            </a:r>
          </a:p>
          <a:p>
            <a:pPr marL="742950" lvl="1" indent="-285750">
              <a:buFont typeface="Arial"/>
              <a:buChar char="•"/>
            </a:pPr>
            <a:endParaRPr lang="en-US">
              <a:ea typeface="+mn-lt"/>
              <a:cs typeface="+mn-lt"/>
            </a:endParaRPr>
          </a:p>
          <a:p>
            <a:pPr marL="742950" lvl="1" indent="-285750">
              <a:buFont typeface="Arial"/>
              <a:buChar char="•"/>
            </a:pPr>
            <a:r>
              <a:rPr lang="en-US">
                <a:ea typeface="+mn-lt"/>
                <a:cs typeface="+mn-lt"/>
              </a:rPr>
              <a:t>Identify opportunities to leverage seed funding. </a:t>
            </a:r>
          </a:p>
          <a:p>
            <a:pPr marL="1200150" lvl="2" indent="-285750">
              <a:buFont typeface="Wingdings"/>
              <a:buChar char="q"/>
            </a:pPr>
            <a:r>
              <a:rPr lang="en-US" i="1">
                <a:solidFill>
                  <a:srgbClr val="00B4BD"/>
                </a:solidFill>
                <a:ea typeface="+mn-lt"/>
                <a:cs typeface="+mn-lt"/>
              </a:rPr>
              <a:t>Explore existing funding opportunities through SCAQMD, CARB, and various state and regional agencies for early phase of the ZE Truck Program</a:t>
            </a:r>
            <a:endParaRPr lang="en-US" i="1" baseline="30000">
              <a:solidFill>
                <a:srgbClr val="00B4BD"/>
              </a:solidFill>
              <a:ea typeface="+mn-lt"/>
              <a:cs typeface="+mn-lt"/>
            </a:endParaRPr>
          </a:p>
          <a:p>
            <a:pPr marL="1200150" lvl="2" indent="-285750">
              <a:buFont typeface="Wingdings"/>
              <a:buChar char="q"/>
            </a:pPr>
            <a:r>
              <a:rPr lang="en-US" i="1">
                <a:solidFill>
                  <a:srgbClr val="00B4BD"/>
                </a:solidFill>
                <a:ea typeface="+mn-lt"/>
                <a:cs typeface="+mn-lt"/>
              </a:rPr>
              <a:t>Explore SCAQMD Joint Electric Truck Scaling Initiative </a:t>
            </a:r>
            <a:endParaRPr lang="en-US" i="1" baseline="30000">
              <a:solidFill>
                <a:srgbClr val="00B4BD"/>
              </a:solidFill>
              <a:ea typeface="+mn-lt"/>
              <a:cs typeface="+mn-lt"/>
            </a:endParaRPr>
          </a:p>
          <a:p>
            <a:pPr marL="1200150" lvl="2" indent="-285750">
              <a:buFont typeface="Wingdings"/>
              <a:buChar char="q"/>
            </a:pPr>
            <a:r>
              <a:rPr lang="en-US" i="1">
                <a:solidFill>
                  <a:srgbClr val="00B4BD"/>
                </a:solidFill>
                <a:ea typeface="+mn-lt"/>
                <a:cs typeface="+mn-lt"/>
              </a:rPr>
              <a:t>Trade Corridor Enhancement Program, which also uses federal funding, could fund applications for clean truck subsidies and infrastructure using federal funds.  </a:t>
            </a:r>
            <a:endParaRPr lang="en-US" i="1" baseline="30000">
              <a:solidFill>
                <a:srgbClr val="00B4BD"/>
              </a:solidFill>
              <a:ea typeface="+mn-lt"/>
              <a:cs typeface="+mn-lt"/>
            </a:endParaRPr>
          </a:p>
          <a:p>
            <a:pPr marL="1200150" lvl="2" indent="-285750">
              <a:buFont typeface="Wingdings"/>
              <a:buChar char="q"/>
            </a:pPr>
            <a:r>
              <a:rPr lang="en-US" i="1">
                <a:solidFill>
                  <a:srgbClr val="00B4BD"/>
                </a:solidFill>
                <a:ea typeface="+mn-lt"/>
                <a:cs typeface="+mn-lt"/>
              </a:rPr>
              <a:t>Explore State/IIJE Funding which should develop a carbon reduction and ZE infrastructure deployment plan </a:t>
            </a:r>
            <a:r>
              <a:rPr lang="en-US" i="1" baseline="30000">
                <a:solidFill>
                  <a:srgbClr val="00B4BD"/>
                </a:solidFill>
                <a:ea typeface="+mn-lt"/>
                <a:cs typeface="+mn-lt"/>
              </a:rPr>
              <a:t>16</a:t>
            </a:r>
            <a:endParaRPr lang="en-US">
              <a:solidFill>
                <a:srgbClr val="00B4BD"/>
              </a:solidFill>
              <a:ea typeface="+mn-lt"/>
              <a:cs typeface="+mn-lt"/>
            </a:endParaRPr>
          </a:p>
          <a:p>
            <a:pPr marL="742950" lvl="1" indent="-285750">
              <a:buFont typeface="Arial"/>
              <a:buChar char="•"/>
            </a:pPr>
            <a:r>
              <a:rPr lang="en-US">
                <a:ea typeface="+mn-lt"/>
                <a:cs typeface="+mn-lt"/>
              </a:rPr>
              <a:t>Develop or advocate for augmented or new revenue streams to support ongoing implementation of clean truck technology countywide. </a:t>
            </a:r>
          </a:p>
          <a:p>
            <a:pPr marL="1200150" lvl="2" indent="-285750">
              <a:buFont typeface="Wingdings"/>
              <a:buChar char="q"/>
            </a:pPr>
            <a:r>
              <a:rPr lang="en-US" i="1">
                <a:solidFill>
                  <a:srgbClr val="00B4BD"/>
                </a:solidFill>
                <a:ea typeface="+mn-lt"/>
                <a:cs typeface="+mn-lt"/>
              </a:rPr>
              <a:t>Establish an advocacy mechanism for heavy and medium duty charging infrastructure </a:t>
            </a:r>
            <a:endParaRPr lang="en-US" i="1" baseline="30000">
              <a:solidFill>
                <a:srgbClr val="00B4BD"/>
              </a:solidFill>
              <a:ea typeface="+mn-lt"/>
              <a:cs typeface="+mn-lt"/>
            </a:endParaRPr>
          </a:p>
          <a:p>
            <a:pPr marL="1200150" lvl="2" indent="-285750">
              <a:buFont typeface="Wingdings"/>
              <a:buChar char="q"/>
            </a:pPr>
            <a:r>
              <a:rPr lang="en-US" i="1">
                <a:solidFill>
                  <a:srgbClr val="00B4BD"/>
                </a:solidFill>
                <a:ea typeface="+mn-lt"/>
                <a:cs typeface="+mn-lt"/>
              </a:rPr>
              <a:t>Explore SB372 for Medium and heavy-duty fleet purchasing assistance program </a:t>
            </a:r>
            <a:endParaRPr lang="en-US" i="1" baseline="30000">
              <a:solidFill>
                <a:srgbClr val="00B4BD"/>
              </a:solidFill>
              <a:ea typeface="+mn-lt"/>
              <a:cs typeface="+mn-lt"/>
            </a:endParaRPr>
          </a:p>
          <a:p>
            <a:pPr marL="1200150" lvl="2" indent="-285750">
              <a:buFont typeface="Wingdings"/>
              <a:buChar char="q"/>
            </a:pPr>
            <a:r>
              <a:rPr lang="en-US" i="1">
                <a:solidFill>
                  <a:srgbClr val="00B4BD"/>
                </a:solidFill>
                <a:ea typeface="+mn-lt"/>
                <a:cs typeface="+mn-lt"/>
              </a:rPr>
              <a:t>Advocate for ongoing incentives for public truck charging and hydrogen fuel stations </a:t>
            </a:r>
            <a:endParaRPr lang="en-US" i="1" baseline="30000">
              <a:solidFill>
                <a:srgbClr val="00B4BD"/>
              </a:solidFill>
              <a:ea typeface="+mn-lt"/>
              <a:cs typeface="+mn-lt"/>
            </a:endParaRPr>
          </a:p>
          <a:p>
            <a:pPr marL="1200150" lvl="2" indent="-285750">
              <a:buFont typeface="Wingdings"/>
              <a:buChar char="q"/>
            </a:pPr>
            <a:r>
              <a:rPr lang="en-US" i="1">
                <a:solidFill>
                  <a:srgbClr val="00B4BD"/>
                </a:solidFill>
                <a:ea typeface="+mn-lt"/>
                <a:cs typeface="+mn-lt"/>
              </a:rPr>
              <a:t>Focus on heavy-duty funding (mandates are closer, more complicated, hard to abate)</a:t>
            </a:r>
          </a:p>
        </p:txBody>
      </p:sp>
    </p:spTree>
    <p:extLst>
      <p:ext uri="{BB962C8B-B14F-4D97-AF65-F5344CB8AC3E}">
        <p14:creationId xmlns:p14="http://schemas.microsoft.com/office/powerpoint/2010/main" val="218768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8BF82-29C1-D710-E4F4-ED02179F60A9}"/>
              </a:ext>
            </a:extLst>
          </p:cNvPr>
          <p:cNvSpPr>
            <a:spLocks noGrp="1"/>
          </p:cNvSpPr>
          <p:nvPr>
            <p:ph type="title"/>
          </p:nvPr>
        </p:nvSpPr>
        <p:spPr>
          <a:xfrm>
            <a:off x="352066" y="409215"/>
            <a:ext cx="9236133" cy="429145"/>
          </a:xfrm>
        </p:spPr>
        <p:txBody>
          <a:bodyPr/>
          <a:lstStyle/>
          <a:p>
            <a:r>
              <a:rPr lang="en-US" sz="2000">
                <a:ea typeface="+mn-lt"/>
                <a:cs typeface="+mn-lt"/>
              </a:rPr>
              <a:t>Strategy #4:  Develop scope, funding eligibility, funding methods, evaluation processes, performance metrics and performance monitoring mechanisms for programs developed through the ZET Program </a:t>
            </a:r>
          </a:p>
          <a:p>
            <a:endParaRPr lang="en-US" sz="2000">
              <a:cs typeface="Calibri"/>
            </a:endParaRPr>
          </a:p>
        </p:txBody>
      </p:sp>
      <p:sp>
        <p:nvSpPr>
          <p:cNvPr id="3" name="Slide Number Placeholder 2">
            <a:extLst>
              <a:ext uri="{FF2B5EF4-FFF2-40B4-BE49-F238E27FC236}">
                <a16:creationId xmlns:a16="http://schemas.microsoft.com/office/drawing/2014/main" id="{4A4934EC-D208-0820-D063-5FC901535FAE}"/>
              </a:ext>
            </a:extLst>
          </p:cNvPr>
          <p:cNvSpPr>
            <a:spLocks noGrp="1"/>
          </p:cNvSpPr>
          <p:nvPr>
            <p:ph type="sldNum" sz="quarter" idx="10"/>
          </p:nvPr>
        </p:nvSpPr>
        <p:spPr/>
        <p:txBody>
          <a:bodyPr/>
          <a:lstStyle/>
          <a:p>
            <a:fld id="{2429C633-AF9B-9840-B7F1-7587910FEF71}" type="slidenum">
              <a:rPr lang="en-US" smtClean="0"/>
              <a:pPr/>
              <a:t>43</a:t>
            </a:fld>
            <a:endParaRPr lang="en-US"/>
          </a:p>
        </p:txBody>
      </p:sp>
      <p:sp>
        <p:nvSpPr>
          <p:cNvPr id="4" name="TextBox 3">
            <a:extLst>
              <a:ext uri="{FF2B5EF4-FFF2-40B4-BE49-F238E27FC236}">
                <a16:creationId xmlns:a16="http://schemas.microsoft.com/office/drawing/2014/main" id="{C33E2E7D-BABC-5509-CD5C-23466C0BBAFE}"/>
              </a:ext>
            </a:extLst>
          </p:cNvPr>
          <p:cNvSpPr txBox="1"/>
          <p:nvPr/>
        </p:nvSpPr>
        <p:spPr>
          <a:xfrm>
            <a:off x="690113" y="791294"/>
            <a:ext cx="11612593"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a:ea typeface="+mn-lt"/>
              <a:cs typeface="+mn-lt"/>
            </a:endParaRPr>
          </a:p>
          <a:p>
            <a:pPr marL="742950" lvl="1" indent="-285750">
              <a:buFont typeface="Arial"/>
              <a:buChar char="•"/>
            </a:pPr>
            <a:r>
              <a:rPr lang="en-US" sz="1400">
                <a:ea typeface="+mn-lt"/>
                <a:cs typeface="+mn-lt"/>
              </a:rPr>
              <a:t>Coordinate with other established programs. </a:t>
            </a:r>
          </a:p>
          <a:p>
            <a:pPr marL="1200150" lvl="2" indent="-285750">
              <a:buFont typeface="Wingdings"/>
              <a:buChar char="q"/>
            </a:pPr>
            <a:r>
              <a:rPr lang="en-US" sz="1400" i="1">
                <a:solidFill>
                  <a:srgbClr val="00B4BD"/>
                </a:solidFill>
                <a:ea typeface="+mn-lt"/>
                <a:cs typeface="+mn-lt"/>
              </a:rPr>
              <a:t>NEVI Program (CTC and </a:t>
            </a:r>
            <a:r>
              <a:rPr lang="en-US" sz="1400" i="1" err="1">
                <a:solidFill>
                  <a:srgbClr val="00B4BD"/>
                </a:solidFill>
                <a:ea typeface="+mn-lt"/>
                <a:cs typeface="+mn-lt"/>
              </a:rPr>
              <a:t>CalTrans</a:t>
            </a:r>
            <a:r>
              <a:rPr lang="en-US" sz="1400" i="1">
                <a:solidFill>
                  <a:srgbClr val="00B4BD"/>
                </a:solidFill>
                <a:ea typeface="+mn-lt"/>
                <a:cs typeface="+mn-lt"/>
              </a:rPr>
              <a:t>) - light-duty focus</a:t>
            </a:r>
            <a:endParaRPr lang="en-US" sz="1400">
              <a:solidFill>
                <a:srgbClr val="00B4BD"/>
              </a:solidFill>
              <a:ea typeface="+mn-lt"/>
              <a:cs typeface="+mn-lt"/>
            </a:endParaRPr>
          </a:p>
          <a:p>
            <a:pPr marL="1200150" lvl="2" indent="-285750">
              <a:buFont typeface="Wingdings"/>
              <a:buChar char="q"/>
            </a:pPr>
            <a:r>
              <a:rPr lang="en-US" sz="1400" i="1">
                <a:solidFill>
                  <a:srgbClr val="00B4BD"/>
                </a:solidFill>
                <a:ea typeface="+mn-lt"/>
                <a:cs typeface="+mn-lt"/>
              </a:rPr>
              <a:t>Edison Infrastructure Program </a:t>
            </a:r>
            <a:endParaRPr lang="en-US" sz="1400" i="1" baseline="30000">
              <a:solidFill>
                <a:srgbClr val="00B4BD"/>
              </a:solidFill>
              <a:ea typeface="+mn-lt"/>
              <a:cs typeface="+mn-lt"/>
            </a:endParaRPr>
          </a:p>
          <a:p>
            <a:pPr marL="1200150" lvl="2" indent="-285750">
              <a:buFont typeface="Wingdings"/>
              <a:buChar char="q"/>
            </a:pPr>
            <a:r>
              <a:rPr lang="en-US" sz="1400">
                <a:ea typeface="+mn-lt"/>
                <a:cs typeface="+mn-lt"/>
              </a:rPr>
              <a:t>Define eligibility requirements and evaluation process. </a:t>
            </a:r>
          </a:p>
          <a:p>
            <a:pPr marL="742950" lvl="1" indent="-285750">
              <a:buFont typeface="Arial"/>
              <a:buChar char="•"/>
            </a:pPr>
            <a:r>
              <a:rPr lang="en-US" sz="1400">
                <a:ea typeface="+mn-lt"/>
                <a:cs typeface="+mn-lt"/>
              </a:rPr>
              <a:t>Finalize funding levels, financing options and funding strategies. </a:t>
            </a:r>
          </a:p>
          <a:p>
            <a:pPr marL="742950" lvl="1" indent="-285750">
              <a:buFont typeface="Arial"/>
              <a:buChar char="•"/>
            </a:pPr>
            <a:r>
              <a:rPr lang="en-US" sz="1400">
                <a:ea typeface="+mn-lt"/>
                <a:cs typeface="+mn-lt"/>
              </a:rPr>
              <a:t>Identify delivery mechanisms and governance needs. </a:t>
            </a:r>
          </a:p>
          <a:p>
            <a:pPr marL="742950" lvl="1" indent="-285750">
              <a:buFont typeface="Arial"/>
              <a:buChar char="•"/>
            </a:pPr>
            <a:r>
              <a:rPr lang="en-US" sz="1400">
                <a:ea typeface="+mn-lt"/>
                <a:cs typeface="+mn-lt"/>
              </a:rPr>
              <a:t>Develop performance metrics to measure success. </a:t>
            </a:r>
          </a:p>
          <a:p>
            <a:pPr marL="1200150" lvl="2" indent="-285750">
              <a:buFont typeface="Wingdings"/>
              <a:buChar char="q"/>
            </a:pPr>
            <a:r>
              <a:rPr lang="en-US" sz="1400" i="1">
                <a:solidFill>
                  <a:srgbClr val="00B4BD"/>
                </a:solidFill>
                <a:ea typeface="+mn-lt"/>
                <a:cs typeface="+mn-lt"/>
              </a:rPr>
              <a:t>Determine goal for fleet turnover to ZE trucks by a specific date</a:t>
            </a:r>
            <a:endParaRPr lang="en-US" sz="1400">
              <a:solidFill>
                <a:srgbClr val="00B4BD"/>
              </a:solidFill>
              <a:ea typeface="+mn-lt"/>
              <a:cs typeface="+mn-lt"/>
            </a:endParaRPr>
          </a:p>
          <a:p>
            <a:pPr marL="1200150" lvl="2" indent="-285750">
              <a:buFont typeface="Wingdings"/>
              <a:buChar char="q"/>
            </a:pPr>
            <a:r>
              <a:rPr lang="en-US" sz="1400" i="1">
                <a:solidFill>
                  <a:srgbClr val="00B4BD"/>
                </a:solidFill>
                <a:ea typeface="+mn-lt"/>
                <a:cs typeface="+mn-lt"/>
              </a:rPr>
              <a:t>Determine goal to eliminate criteria pollutants and reduce greenhouse gas emissions</a:t>
            </a:r>
            <a:endParaRPr lang="en-US" sz="1400">
              <a:solidFill>
                <a:srgbClr val="00B4BD"/>
              </a:solidFill>
              <a:ea typeface="+mn-lt"/>
              <a:cs typeface="+mn-lt"/>
            </a:endParaRPr>
          </a:p>
          <a:p>
            <a:pPr marL="1200150" lvl="2" indent="-285750">
              <a:buFont typeface="Wingdings"/>
              <a:buChar char="q"/>
            </a:pPr>
            <a:r>
              <a:rPr lang="en-US" sz="1400" i="1">
                <a:solidFill>
                  <a:srgbClr val="00B4BD"/>
                </a:solidFill>
                <a:ea typeface="+mn-lt"/>
                <a:cs typeface="+mn-lt"/>
              </a:rPr>
              <a:t>Determine goal to reduce diesel particulate matter </a:t>
            </a:r>
            <a:endParaRPr lang="en-US" sz="1400" i="1" baseline="30000">
              <a:solidFill>
                <a:srgbClr val="00B4BD"/>
              </a:solidFill>
              <a:ea typeface="+mn-lt"/>
              <a:cs typeface="+mn-lt"/>
            </a:endParaRPr>
          </a:p>
          <a:p>
            <a:pPr marL="1200150" lvl="2" indent="-285750">
              <a:buFont typeface="Wingdings"/>
              <a:buChar char="q"/>
            </a:pPr>
            <a:r>
              <a:rPr lang="en-US" sz="1400" i="1">
                <a:solidFill>
                  <a:srgbClr val="00B4BD"/>
                </a:solidFill>
                <a:ea typeface="+mn-lt"/>
                <a:cs typeface="+mn-lt"/>
              </a:rPr>
              <a:t>Monitor the unemployment rate at the census track level as a baseline to track success</a:t>
            </a:r>
            <a:endParaRPr lang="en-US" sz="1400">
              <a:solidFill>
                <a:srgbClr val="00B4BD"/>
              </a:solidFill>
              <a:ea typeface="+mn-lt"/>
              <a:cs typeface="+mn-lt"/>
            </a:endParaRPr>
          </a:p>
          <a:p>
            <a:pPr marL="1200150" lvl="2" indent="-285750">
              <a:buFont typeface="Wingdings"/>
              <a:buChar char="q"/>
            </a:pPr>
            <a:r>
              <a:rPr lang="en-US" sz="1400" i="1">
                <a:solidFill>
                  <a:srgbClr val="00B4BD"/>
                </a:solidFill>
                <a:ea typeface="+mn-lt"/>
                <a:cs typeface="+mn-lt"/>
              </a:rPr>
              <a:t>Evaluate changes in public health throughout implementation of the ZE Truck Program </a:t>
            </a:r>
            <a:endParaRPr lang="en-US" sz="1400" i="1" baseline="30000">
              <a:solidFill>
                <a:srgbClr val="00B4BD"/>
              </a:solidFill>
              <a:ea typeface="+mn-lt"/>
              <a:cs typeface="+mn-lt"/>
            </a:endParaRPr>
          </a:p>
          <a:p>
            <a:pPr marL="742950" lvl="1" indent="-285750">
              <a:buFont typeface="Arial"/>
              <a:buChar char="•"/>
            </a:pPr>
            <a:r>
              <a:rPr lang="en-US" sz="1400">
                <a:ea typeface="+mn-lt"/>
                <a:cs typeface="+mn-lt"/>
              </a:rPr>
              <a:t>Develop a performance monitoring system. </a:t>
            </a:r>
          </a:p>
          <a:p>
            <a:pPr marL="742950" lvl="1" indent="-285750">
              <a:buFont typeface="Arial"/>
              <a:buChar char="•"/>
            </a:pPr>
            <a:r>
              <a:rPr lang="en-US" sz="1400">
                <a:ea typeface="+mn-lt"/>
                <a:cs typeface="+mn-lt"/>
              </a:rPr>
              <a:t>Identify opportunities to work with and leverage existing regional efforts to develop and implement zero-emission transit fleets and infrastructure, including co-locating zero-emission charging and fueling infrastructure to serve public and private sector operations.</a:t>
            </a:r>
          </a:p>
          <a:p>
            <a:pPr marL="1200150" lvl="2" indent="-285750">
              <a:buFont typeface="Wingdings"/>
              <a:buChar char="q"/>
            </a:pPr>
            <a:r>
              <a:rPr lang="en-US" sz="1400" i="1">
                <a:solidFill>
                  <a:srgbClr val="00B4BD"/>
                </a:solidFill>
                <a:ea typeface="+mn-lt"/>
                <a:cs typeface="+mn-lt"/>
              </a:rPr>
              <a:t>Co-locating work with school districts, clean school buses</a:t>
            </a:r>
            <a:endParaRPr lang="en-US" sz="1400">
              <a:solidFill>
                <a:srgbClr val="00B4BD"/>
              </a:solidFill>
              <a:ea typeface="+mn-lt"/>
              <a:cs typeface="+mn-lt"/>
            </a:endParaRPr>
          </a:p>
          <a:p>
            <a:pPr marL="1200150" lvl="2" indent="-285750">
              <a:buFont typeface="Wingdings"/>
              <a:buChar char="q"/>
            </a:pPr>
            <a:r>
              <a:rPr lang="en-US" sz="1400" i="1">
                <a:solidFill>
                  <a:srgbClr val="00B4BD"/>
                </a:solidFill>
                <a:ea typeface="+mn-lt"/>
                <a:cs typeface="+mn-lt"/>
              </a:rPr>
              <a:t>Determine incentive structure for cities to site ZE infrastructure facilities</a:t>
            </a:r>
            <a:endParaRPr lang="en-US" sz="1400">
              <a:solidFill>
                <a:srgbClr val="00B4BD"/>
              </a:solidFill>
              <a:ea typeface="+mn-lt"/>
              <a:cs typeface="+mn-lt"/>
            </a:endParaRPr>
          </a:p>
          <a:p>
            <a:pPr marL="1657350" lvl="3" indent="-285750">
              <a:buFont typeface="Wingdings"/>
              <a:buChar char="q"/>
            </a:pPr>
            <a:r>
              <a:rPr lang="en-US" sz="1400" i="1">
                <a:solidFill>
                  <a:srgbClr val="00B4BD"/>
                </a:solidFill>
                <a:ea typeface="+mn-lt"/>
                <a:cs typeface="+mn-lt"/>
              </a:rPr>
              <a:t>Assistance in street maintenance, condition of local streets</a:t>
            </a:r>
            <a:endParaRPr lang="en-US" sz="1400">
              <a:solidFill>
                <a:srgbClr val="00B4BD"/>
              </a:solidFill>
              <a:ea typeface="+mn-lt"/>
              <a:cs typeface="+mn-lt"/>
            </a:endParaRPr>
          </a:p>
          <a:p>
            <a:pPr marL="1657350" lvl="3" indent="-285750">
              <a:buFont typeface="Wingdings"/>
              <a:buChar char="q"/>
            </a:pPr>
            <a:r>
              <a:rPr lang="en-US" sz="1400" i="1">
                <a:solidFill>
                  <a:srgbClr val="00B4BD"/>
                </a:solidFill>
                <a:ea typeface="+mn-lt"/>
                <a:cs typeface="+mn-lt"/>
              </a:rPr>
              <a:t>Explore incentive structure for a city to accept light and heavy-duty infrastructure </a:t>
            </a:r>
            <a:endParaRPr lang="en-US" sz="1400" i="1" baseline="30000">
              <a:solidFill>
                <a:srgbClr val="00B4BD"/>
              </a:solidFill>
              <a:ea typeface="+mn-lt"/>
              <a:cs typeface="+mn-lt"/>
            </a:endParaRPr>
          </a:p>
          <a:p>
            <a:pPr marL="1200150" lvl="2" indent="-285750">
              <a:buFont typeface="Wingdings"/>
              <a:buChar char="q"/>
            </a:pPr>
            <a:r>
              <a:rPr lang="en-US" sz="1400" i="1">
                <a:solidFill>
                  <a:srgbClr val="00B4BD"/>
                </a:solidFill>
                <a:ea typeface="+mn-lt"/>
                <a:cs typeface="+mn-lt"/>
              </a:rPr>
              <a:t>Explore public charging on POLB and POLA property</a:t>
            </a:r>
            <a:endParaRPr lang="en-US" sz="1400">
              <a:solidFill>
                <a:srgbClr val="00B4BD"/>
              </a:solidFill>
              <a:ea typeface="+mn-lt"/>
              <a:cs typeface="+mn-lt"/>
            </a:endParaRPr>
          </a:p>
          <a:p>
            <a:pPr marL="1200150" lvl="2" indent="-285750">
              <a:buFont typeface="Wingdings"/>
              <a:buChar char="q"/>
            </a:pPr>
            <a:r>
              <a:rPr lang="en-US" sz="1400" i="1">
                <a:solidFill>
                  <a:srgbClr val="00B4BD"/>
                </a:solidFill>
                <a:ea typeface="+mn-lt"/>
                <a:cs typeface="+mn-lt"/>
              </a:rPr>
              <a:t>Explore transitional charging opportunities </a:t>
            </a:r>
            <a:endParaRPr lang="en-US" sz="1400" i="1" baseline="30000">
              <a:solidFill>
                <a:srgbClr val="00B4BD"/>
              </a:solidFill>
              <a:ea typeface="+mn-lt"/>
              <a:cs typeface="+mn-lt"/>
            </a:endParaRPr>
          </a:p>
          <a:p>
            <a:pPr marL="1200150" lvl="2" indent="-285750">
              <a:buFont typeface="Wingdings"/>
              <a:buChar char="q"/>
            </a:pPr>
            <a:r>
              <a:rPr lang="en-US" sz="1400" i="1">
                <a:solidFill>
                  <a:srgbClr val="00B4BD"/>
                </a:solidFill>
                <a:ea typeface="+mn-lt"/>
                <a:cs typeface="+mn-lt"/>
              </a:rPr>
              <a:t>Sharing land between independent owner operators and fleet operators (in-kind contribution of land to count as a funding match or provide car charging/fueling in the facilities)</a:t>
            </a:r>
            <a:r>
              <a:rPr lang="en-US" sz="1400">
                <a:solidFill>
                  <a:srgbClr val="00B4BD"/>
                </a:solidFill>
                <a:ea typeface="+mn-lt"/>
                <a:cs typeface="+mn-lt"/>
              </a:rPr>
              <a:t> </a:t>
            </a:r>
          </a:p>
          <a:p>
            <a:pPr marL="1200150" lvl="2" indent="-285750">
              <a:buFont typeface="Wingdings"/>
              <a:buChar char="q"/>
            </a:pPr>
            <a:r>
              <a:rPr lang="en-US" sz="1400" i="1">
                <a:solidFill>
                  <a:srgbClr val="00B4BD"/>
                </a:solidFill>
                <a:ea typeface="+mn-lt"/>
                <a:cs typeface="+mn-lt"/>
              </a:rPr>
              <a:t>Use existing ROW where possible </a:t>
            </a:r>
            <a:endParaRPr lang="en-US" sz="1400">
              <a:solidFill>
                <a:srgbClr val="00B4BD"/>
              </a:solidFill>
              <a:ea typeface="+mn-lt"/>
              <a:cs typeface="+mn-lt"/>
            </a:endParaRPr>
          </a:p>
          <a:p>
            <a:pPr marL="1200150" lvl="2" indent="-285750">
              <a:buFont typeface="Wingdings"/>
              <a:buChar char="q"/>
            </a:pPr>
            <a:r>
              <a:rPr lang="en-US" sz="1400" i="1">
                <a:solidFill>
                  <a:srgbClr val="00B4BD"/>
                </a:solidFill>
                <a:ea typeface="+mn-lt"/>
                <a:cs typeface="+mn-lt"/>
              </a:rPr>
              <a:t>Use existing truck infrastructure for charging facilities </a:t>
            </a:r>
            <a:endParaRPr lang="en-US" sz="1400" i="1" baseline="30000">
              <a:solidFill>
                <a:srgbClr val="00B4BD"/>
              </a:solidFill>
              <a:ea typeface="+mn-lt"/>
              <a:cs typeface="+mn-lt"/>
            </a:endParaRPr>
          </a:p>
          <a:p>
            <a:pPr lvl="2"/>
            <a:endParaRPr lang="en-US" sz="1400">
              <a:ea typeface="+mn-lt"/>
              <a:cs typeface="+mn-lt"/>
            </a:endParaRPr>
          </a:p>
          <a:p>
            <a:pPr algn="l"/>
            <a:endParaRPr lang="en-US" sz="1400">
              <a:cs typeface="Calibri" panose="020F0502020204030204"/>
            </a:endParaRPr>
          </a:p>
        </p:txBody>
      </p:sp>
    </p:spTree>
    <p:extLst>
      <p:ext uri="{BB962C8B-B14F-4D97-AF65-F5344CB8AC3E}">
        <p14:creationId xmlns:p14="http://schemas.microsoft.com/office/powerpoint/2010/main" val="2294079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3C81D-2333-FB71-3C95-99EE6D9DAD53}"/>
              </a:ext>
            </a:extLst>
          </p:cNvPr>
          <p:cNvSpPr>
            <a:spLocks noGrp="1"/>
          </p:cNvSpPr>
          <p:nvPr>
            <p:ph type="title"/>
          </p:nvPr>
        </p:nvSpPr>
        <p:spPr>
          <a:xfrm>
            <a:off x="567906" y="515787"/>
            <a:ext cx="9706991" cy="443522"/>
          </a:xfrm>
        </p:spPr>
        <p:txBody>
          <a:bodyPr/>
          <a:lstStyle/>
          <a:p>
            <a:pPr>
              <a:spcBef>
                <a:spcPts val="1000"/>
              </a:spcBef>
            </a:pPr>
            <a:r>
              <a:rPr lang="en-US">
                <a:ea typeface="+mn-lt"/>
                <a:cs typeface="+mn-lt"/>
              </a:rPr>
              <a:t>Strategy #5: Develop and implement the Program on the I-710 corridor. Metro to serve as lead partner</a:t>
            </a:r>
            <a:endParaRPr lang="en-US"/>
          </a:p>
          <a:p>
            <a:endParaRPr lang="en-US">
              <a:cs typeface="Calibri"/>
            </a:endParaRPr>
          </a:p>
        </p:txBody>
      </p:sp>
      <p:sp>
        <p:nvSpPr>
          <p:cNvPr id="3" name="Content Placeholder 2">
            <a:extLst>
              <a:ext uri="{FF2B5EF4-FFF2-40B4-BE49-F238E27FC236}">
                <a16:creationId xmlns:a16="http://schemas.microsoft.com/office/drawing/2014/main" id="{12698234-0744-8202-95EA-6146160A8481}"/>
              </a:ext>
            </a:extLst>
          </p:cNvPr>
          <p:cNvSpPr>
            <a:spLocks noGrp="1"/>
          </p:cNvSpPr>
          <p:nvPr>
            <p:ph idx="1"/>
          </p:nvPr>
        </p:nvSpPr>
        <p:spPr>
          <a:xfrm>
            <a:off x="381000" y="931293"/>
            <a:ext cx="11077575" cy="4742065"/>
          </a:xfrm>
        </p:spPr>
        <p:txBody>
          <a:bodyPr vert="horz" lIns="91440" tIns="45720" rIns="91440" bIns="45720" rtlCol="0" anchor="t">
            <a:normAutofit fontScale="92500" lnSpcReduction="10000"/>
          </a:bodyPr>
          <a:lstStyle/>
          <a:p>
            <a:pPr>
              <a:buFont typeface="Wingdings" panose="05000000000000000000" pitchFamily="2" charset="2"/>
              <a:buChar char="ü"/>
            </a:pPr>
            <a:endParaRPr lang="en-US">
              <a:ea typeface="+mn-lt"/>
              <a:cs typeface="+mn-lt"/>
            </a:endParaRPr>
          </a:p>
          <a:p>
            <a:pPr lvl="1">
              <a:buFont typeface="Wingdings" panose="05000000000000000000" pitchFamily="2" charset="2"/>
              <a:buChar char="ü"/>
            </a:pPr>
            <a:r>
              <a:rPr lang="en-US">
                <a:ea typeface="+mn-lt"/>
                <a:cs typeface="+mn-lt"/>
              </a:rPr>
              <a:t>Initiate the ZET Working Group as part of the 710 Task Force. </a:t>
            </a:r>
          </a:p>
          <a:p>
            <a:pPr marL="457200" lvl="1" indent="0">
              <a:buNone/>
            </a:pPr>
            <a:endParaRPr lang="en-US">
              <a:ea typeface="+mn-lt"/>
              <a:cs typeface="+mn-lt"/>
            </a:endParaRPr>
          </a:p>
          <a:p>
            <a:pPr lvl="1">
              <a:buFont typeface="Arial" panose="05000000000000000000" pitchFamily="2" charset="2"/>
              <a:buChar char="•"/>
            </a:pPr>
            <a:r>
              <a:rPr lang="en-US">
                <a:ea typeface="+mn-lt"/>
                <a:cs typeface="+mn-lt"/>
              </a:rPr>
              <a:t>Develop program parameters and evaluation process. </a:t>
            </a:r>
          </a:p>
          <a:p>
            <a:pPr lvl="1">
              <a:buFont typeface="Arial" panose="05000000000000000000" pitchFamily="2" charset="2"/>
              <a:buChar char="•"/>
            </a:pPr>
            <a:r>
              <a:rPr lang="en-US">
                <a:ea typeface="+mn-lt"/>
                <a:cs typeface="+mn-lt"/>
              </a:rPr>
              <a:t>Receive and incorporate feedback and input from community groups into the design of the program. </a:t>
            </a:r>
          </a:p>
          <a:p>
            <a:pPr lvl="2">
              <a:buFont typeface="Wingdings" panose="05000000000000000000" pitchFamily="2" charset="2"/>
              <a:buChar char="q"/>
            </a:pPr>
            <a:r>
              <a:rPr lang="en-US" i="1">
                <a:solidFill>
                  <a:schemeClr val="tx2"/>
                </a:solidFill>
                <a:ea typeface="+mn-lt"/>
                <a:cs typeface="+mn-lt"/>
              </a:rPr>
              <a:t>Utilize opportunities to deploy ZE charging and fueling stations along the 710 Corridor with community input </a:t>
            </a:r>
            <a:endParaRPr lang="en-US">
              <a:solidFill>
                <a:schemeClr val="tx2"/>
              </a:solidFill>
              <a:ea typeface="+mn-lt"/>
              <a:cs typeface="+mn-lt"/>
            </a:endParaRPr>
          </a:p>
          <a:p>
            <a:pPr lvl="1"/>
            <a:r>
              <a:rPr lang="en-US">
                <a:ea typeface="+mn-lt"/>
                <a:cs typeface="+mn-lt"/>
              </a:rPr>
              <a:t>Coordinate the implementation and evaluation of the program with Metro’s Highway Program, the Gateway Cities COG, local, regional, state and national stakeholders from the public and private sectors, including utility and supporting infrastructure providers.</a:t>
            </a:r>
          </a:p>
          <a:p>
            <a:pPr lvl="2">
              <a:buFont typeface="Wingdings" panose="05000000000000000000" pitchFamily="2" charset="2"/>
              <a:buChar char="q"/>
            </a:pPr>
            <a:r>
              <a:rPr lang="en-US" i="1">
                <a:solidFill>
                  <a:schemeClr val="tx2"/>
                </a:solidFill>
                <a:ea typeface="+mn-lt"/>
                <a:cs typeface="+mn-lt"/>
              </a:rPr>
              <a:t>Evaluate the change in travel patterns related to ZE Truck infrastructure </a:t>
            </a:r>
            <a:endParaRPr lang="en-US">
              <a:solidFill>
                <a:schemeClr val="tx2"/>
              </a:solidFill>
              <a:ea typeface="+mn-lt"/>
              <a:cs typeface="+mn-lt"/>
            </a:endParaRPr>
          </a:p>
          <a:p>
            <a:pPr lvl="3" indent="0">
              <a:buFont typeface="Wingdings" panose="05000000000000000000" pitchFamily="2" charset="2"/>
              <a:buChar char="q"/>
            </a:pPr>
            <a:r>
              <a:rPr lang="en-US" i="1">
                <a:solidFill>
                  <a:schemeClr val="tx2"/>
                </a:solidFill>
                <a:ea typeface="+mn-lt"/>
                <a:cs typeface="+mn-lt"/>
              </a:rPr>
              <a:t>Mitigate traffic at charging stations </a:t>
            </a:r>
            <a:endParaRPr lang="en-US">
              <a:solidFill>
                <a:srgbClr val="00B4BD"/>
              </a:solidFill>
              <a:ea typeface="+mn-lt"/>
              <a:cs typeface="+mn-lt"/>
            </a:endParaRPr>
          </a:p>
          <a:p>
            <a:pPr marL="1144270" lvl="1">
              <a:buFont typeface="Wingdings" panose="05000000000000000000" pitchFamily="2" charset="2"/>
              <a:buChar char="q"/>
            </a:pPr>
            <a:r>
              <a:rPr lang="en-US" i="1">
                <a:solidFill>
                  <a:schemeClr val="tx2"/>
                </a:solidFill>
                <a:ea typeface="+mn-lt"/>
                <a:cs typeface="+mn-lt"/>
              </a:rPr>
              <a:t>Handholding individuals through the process, breaking down the jargon</a:t>
            </a:r>
          </a:p>
          <a:p>
            <a:pPr marL="1144270" lvl="1">
              <a:buFont typeface="Wingdings" panose="05000000000000000000" pitchFamily="2" charset="2"/>
              <a:buChar char="q"/>
            </a:pPr>
            <a:r>
              <a:rPr lang="en-US" i="1">
                <a:solidFill>
                  <a:schemeClr val="tx2"/>
                </a:solidFill>
                <a:ea typeface="+mn-lt"/>
                <a:cs typeface="+mn-lt"/>
              </a:rPr>
              <a:t>Understand the industry—what they need, how to help</a:t>
            </a:r>
          </a:p>
          <a:p>
            <a:pPr marL="1144270" lvl="1">
              <a:buFont typeface="Wingdings" panose="05000000000000000000" pitchFamily="2" charset="2"/>
              <a:buChar char="q"/>
            </a:pPr>
            <a:r>
              <a:rPr lang="en-US" i="1">
                <a:solidFill>
                  <a:schemeClr val="tx2"/>
                </a:solidFill>
                <a:ea typeface="+mn-lt"/>
                <a:cs typeface="+mn-lt"/>
              </a:rPr>
              <a:t>Technical assistance helping small businesses purchasing</a:t>
            </a:r>
            <a:endParaRPr lang="en-US" i="1">
              <a:solidFill>
                <a:schemeClr val="tx2"/>
              </a:solidFill>
              <a:cs typeface="Calibri" panose="020F0502020204030204"/>
            </a:endParaRPr>
          </a:p>
          <a:p>
            <a:pPr>
              <a:buFont typeface="Wingdings" panose="05000000000000000000" pitchFamily="2" charset="2"/>
              <a:buChar char="q"/>
            </a:pPr>
            <a:r>
              <a:rPr lang="en-US" i="1">
                <a:ea typeface="+mn-lt"/>
                <a:cs typeface="+mn-lt"/>
              </a:rPr>
              <a:t>Determine the availability of the electrical grid throughout design of ZE Truck Program </a:t>
            </a:r>
            <a:endParaRPr lang="en-US">
              <a:ea typeface="+mn-lt"/>
              <a:cs typeface="+mn-lt"/>
            </a:endParaRPr>
          </a:p>
          <a:p>
            <a:pPr lvl="1">
              <a:buFont typeface="Wingdings" panose="05000000000000000000" pitchFamily="2" charset="2"/>
              <a:buChar char="q"/>
            </a:pPr>
            <a:r>
              <a:rPr lang="en-US">
                <a:ea typeface="+mn-lt"/>
                <a:cs typeface="+mn-lt"/>
              </a:rPr>
              <a:t>Identify lessons learned and recommend modifications to the Countywide Clean Truck Initiative and other clean truck programs developed by or coordinated with Metro. </a:t>
            </a:r>
          </a:p>
          <a:p>
            <a:pPr lvl="1">
              <a:buFont typeface="Wingdings" panose="05000000000000000000" pitchFamily="2" charset="2"/>
              <a:buChar char="q"/>
            </a:pPr>
            <a:endParaRPr lang="en-US">
              <a:ea typeface="+mn-lt"/>
              <a:cs typeface="+mn-lt"/>
            </a:endParaRPr>
          </a:p>
          <a:p>
            <a:endParaRPr lang="en-US">
              <a:cs typeface="Calibri"/>
            </a:endParaRPr>
          </a:p>
        </p:txBody>
      </p:sp>
      <p:sp>
        <p:nvSpPr>
          <p:cNvPr id="4" name="Slide Number Placeholder 3">
            <a:extLst>
              <a:ext uri="{FF2B5EF4-FFF2-40B4-BE49-F238E27FC236}">
                <a16:creationId xmlns:a16="http://schemas.microsoft.com/office/drawing/2014/main" id="{379808F2-FC7A-B04F-0D09-18C299B7C1B8}"/>
              </a:ext>
            </a:extLst>
          </p:cNvPr>
          <p:cNvSpPr>
            <a:spLocks noGrp="1"/>
          </p:cNvSpPr>
          <p:nvPr>
            <p:ph type="sldNum" sz="quarter" idx="12"/>
          </p:nvPr>
        </p:nvSpPr>
        <p:spPr/>
        <p:txBody>
          <a:bodyPr/>
          <a:lstStyle/>
          <a:p>
            <a:fld id="{2429C633-AF9B-9840-B7F1-7587910FEF71}" type="slidenum">
              <a:rPr lang="en-US" smtClean="0"/>
              <a:pPr/>
              <a:t>44</a:t>
            </a:fld>
            <a:endParaRPr lang="en-US"/>
          </a:p>
        </p:txBody>
      </p:sp>
    </p:spTree>
    <p:extLst>
      <p:ext uri="{BB962C8B-B14F-4D97-AF65-F5344CB8AC3E}">
        <p14:creationId xmlns:p14="http://schemas.microsoft.com/office/powerpoint/2010/main" val="2489002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344EDE-4993-AA31-2449-024FADCDD8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3" name="Title 2">
            <a:extLst>
              <a:ext uri="{FF2B5EF4-FFF2-40B4-BE49-F238E27FC236}">
                <a16:creationId xmlns:a16="http://schemas.microsoft.com/office/drawing/2014/main" id="{3E5D14F1-7333-A8EA-8ECB-9BCC5A813273}"/>
              </a:ext>
            </a:extLst>
          </p:cNvPr>
          <p:cNvSpPr>
            <a:spLocks noGrp="1"/>
          </p:cNvSpPr>
          <p:nvPr>
            <p:ph type="title"/>
          </p:nvPr>
        </p:nvSpPr>
        <p:spPr>
          <a:xfrm>
            <a:off x="345831" y="315363"/>
            <a:ext cx="9045633" cy="429145"/>
          </a:xfrm>
        </p:spPr>
        <p:txBody>
          <a:bodyPr/>
          <a:lstStyle/>
          <a:p>
            <a:r>
              <a:rPr lang="en-US" sz="3100">
                <a:cs typeface="Calibri"/>
              </a:rPr>
              <a:t>Breakout Room Topics and Assignments – ZET WG #7</a:t>
            </a:r>
          </a:p>
        </p:txBody>
      </p:sp>
      <p:sp>
        <p:nvSpPr>
          <p:cNvPr id="4" name="Content Placeholder 3">
            <a:extLst>
              <a:ext uri="{FF2B5EF4-FFF2-40B4-BE49-F238E27FC236}">
                <a16:creationId xmlns:a16="http://schemas.microsoft.com/office/drawing/2014/main" id="{8EC7AA49-5587-389A-FD72-392BAFDE3460}"/>
              </a:ext>
            </a:extLst>
          </p:cNvPr>
          <p:cNvSpPr>
            <a:spLocks noGrp="1"/>
          </p:cNvSpPr>
          <p:nvPr>
            <p:ph idx="1"/>
          </p:nvPr>
        </p:nvSpPr>
        <p:spPr>
          <a:xfrm>
            <a:off x="5859399" y="899652"/>
            <a:ext cx="6230936" cy="5193249"/>
          </a:xfrm>
        </p:spPr>
        <p:txBody>
          <a:bodyPr vert="horz" lIns="91440" tIns="45720" rIns="91440" bIns="45720" rtlCol="0" anchor="t">
            <a:normAutofit fontScale="55000" lnSpcReduction="20000"/>
          </a:bodyPr>
          <a:lstStyle/>
          <a:p>
            <a:pPr marL="0" indent="0">
              <a:buNone/>
            </a:pPr>
            <a:endParaRPr lang="en-US">
              <a:cs typeface="Calibri"/>
            </a:endParaRPr>
          </a:p>
          <a:p>
            <a:pPr marL="0" indent="0">
              <a:buNone/>
            </a:pPr>
            <a:r>
              <a:rPr lang="en-US" sz="2400" b="1">
                <a:solidFill>
                  <a:schemeClr val="accent1">
                    <a:lumMod val="75000"/>
                  </a:schemeClr>
                </a:solidFill>
                <a:cs typeface="Calibri"/>
              </a:rPr>
              <a:t>#3 – Legislative and Policy Initiatives (Nickie)</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Luke Klipp, Senior Transportation Deputy, Office of Los Angeles County Supervisor Janice Hahn, Dist. 4 </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Viviana Gomez, Transportation Deputy, Office of Los Angeles County Supervisor Janice Hahn, Dist. 4  </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Randy Johnson, Director of Government Affairs &amp; Outreach, Access Services</a:t>
            </a:r>
          </a:p>
          <a:p>
            <a:pPr marL="458787" lvl="1" indent="-342900">
              <a:buFont typeface="Calibri" panose="020F0502020204030204" pitchFamily="34" charset="0"/>
              <a:buChar char="&gt;"/>
            </a:pPr>
            <a:r>
              <a:rPr lang="en-US" sz="2000" b="1">
                <a:solidFill>
                  <a:srgbClr val="000000"/>
                </a:solidFill>
                <a:latin typeface="Calibri" panose="020F0502020204030204"/>
                <a:ea typeface="+mn-lt"/>
                <a:cs typeface="Calibri" panose="020F0502020204030204"/>
              </a:rPr>
              <a:t>Nancy Pfeffer, Executive Director, Gateways Cities Council of Governments</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Michele Grubbs, Vice President, Pacific Merchant Shipping Association  </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David </a:t>
            </a:r>
            <a:r>
              <a:rPr lang="en-US" sz="2000" err="1">
                <a:solidFill>
                  <a:srgbClr val="000000"/>
                </a:solidFill>
                <a:latin typeface="Calibri" panose="020F0502020204030204"/>
                <a:ea typeface="+mn-lt"/>
                <a:cs typeface="Calibri" panose="020F0502020204030204"/>
              </a:rPr>
              <a:t>Libatique</a:t>
            </a:r>
            <a:r>
              <a:rPr lang="en-US" sz="2000">
                <a:solidFill>
                  <a:srgbClr val="000000"/>
                </a:solidFill>
                <a:latin typeface="Calibri" panose="020F0502020204030204"/>
                <a:ea typeface="+mn-lt"/>
                <a:cs typeface="Calibri" panose="020F0502020204030204"/>
              </a:rPr>
              <a:t>, Senior Director of Government Affairs, Port of Los Angeles</a:t>
            </a:r>
          </a:p>
          <a:p>
            <a:pPr lvl="1"/>
            <a:endParaRPr lang="en-US">
              <a:ea typeface="+mn-lt"/>
              <a:cs typeface="+mn-lt"/>
            </a:endParaRPr>
          </a:p>
          <a:p>
            <a:pPr marL="0" indent="0">
              <a:buNone/>
            </a:pPr>
            <a:r>
              <a:rPr lang="en-US" sz="2400" b="1">
                <a:solidFill>
                  <a:schemeClr val="accent1">
                    <a:lumMod val="75000"/>
                  </a:schemeClr>
                </a:solidFill>
                <a:cs typeface="Calibri"/>
              </a:rPr>
              <a:t>#4 – Strategic Set-Aside for Vehicle Subsidies (Akiko)</a:t>
            </a:r>
          </a:p>
          <a:p>
            <a:pPr marL="458787" lvl="1" indent="-342900">
              <a:buFont typeface="Calibri" panose="020F0502020204030204" pitchFamily="34" charset="0"/>
              <a:buChar char="&gt;"/>
            </a:pPr>
            <a:r>
              <a:rPr lang="en-US" sz="2000" b="1">
                <a:solidFill>
                  <a:srgbClr val="000000"/>
                </a:solidFill>
                <a:latin typeface="Calibri" panose="020F0502020204030204"/>
                <a:ea typeface="+mn-lt"/>
                <a:cs typeface="Calibri" panose="020F0502020204030204"/>
              </a:rPr>
              <a:t>Niki Okuk, Deputy Director, CALSTART</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Mathew Schrap, Chief Executive Officer, Harbor Trucking Association </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Norman Emerson, Member, Gateway Cities Council of Government</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Eric Tate, Port Division Deputy Director, International Longshoremen Workers Union </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Morgan Caswell, Manager of Air Quality Practices, Port of Long Beach</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Sue Dexter, Equity Research Institute, USC </a:t>
            </a:r>
          </a:p>
          <a:p>
            <a:pPr marL="0" indent="0">
              <a:buNone/>
            </a:pPr>
            <a:r>
              <a:rPr lang="en-US" sz="2400" b="1">
                <a:solidFill>
                  <a:schemeClr val="accent1">
                    <a:lumMod val="75000"/>
                  </a:schemeClr>
                </a:solidFill>
                <a:cs typeface="Calibri"/>
              </a:rPr>
              <a:t>#5 – Environmental Impacts, Mitigation Strategies, and Program Outcomes (Julie)</a:t>
            </a:r>
          </a:p>
          <a:p>
            <a:pPr marL="458787" lvl="1" indent="-342900">
              <a:buFont typeface="Calibri" panose="020F0502020204030204" pitchFamily="34" charset="0"/>
              <a:buChar char="&gt;"/>
            </a:pPr>
            <a:r>
              <a:rPr lang="en-US" sz="2000" b="1">
                <a:solidFill>
                  <a:srgbClr val="000000"/>
                </a:solidFill>
                <a:latin typeface="Calibri" panose="020F0502020204030204"/>
                <a:ea typeface="+mn-lt"/>
                <a:cs typeface="Calibri" panose="020F0502020204030204"/>
              </a:rPr>
              <a:t>Tim DeMoss, Environmental Affairs Officer, Port of Los Angeles</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Chris Cannon, Director of Environmental Management, Port of Los Angeles</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Adrian Martinez, Senior Attorney, </a:t>
            </a:r>
            <a:r>
              <a:rPr lang="en-US" sz="2000" err="1">
                <a:solidFill>
                  <a:srgbClr val="000000"/>
                </a:solidFill>
                <a:latin typeface="Calibri" panose="020F0502020204030204"/>
                <a:ea typeface="+mn-lt"/>
                <a:cs typeface="Calibri" panose="020F0502020204030204"/>
              </a:rPr>
              <a:t>EarthJustice</a:t>
            </a:r>
            <a:endParaRPr lang="en-US" sz="2000">
              <a:solidFill>
                <a:srgbClr val="000000"/>
              </a:solidFill>
              <a:latin typeface="Calibri" panose="020F0502020204030204"/>
              <a:ea typeface="+mn-lt"/>
              <a:cs typeface="Calibri" panose="020F0502020204030204"/>
            </a:endParaRP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Connell Dunning, Environmental Scientist, Environmental Protection Agency</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Andrew </a:t>
            </a:r>
            <a:r>
              <a:rPr lang="en-US" sz="2000" err="1">
                <a:solidFill>
                  <a:srgbClr val="000000"/>
                </a:solidFill>
                <a:latin typeface="Calibri" panose="020F0502020204030204"/>
                <a:ea typeface="+mn-lt"/>
                <a:cs typeface="Calibri" panose="020F0502020204030204"/>
              </a:rPr>
              <a:t>Zellinger</a:t>
            </a:r>
            <a:r>
              <a:rPr lang="en-US" sz="2000">
                <a:solidFill>
                  <a:srgbClr val="000000"/>
                </a:solidFill>
                <a:latin typeface="Calibri" panose="020F0502020204030204"/>
                <a:ea typeface="+mn-lt"/>
                <a:cs typeface="Calibri" panose="020F0502020204030204"/>
              </a:rPr>
              <a:t>, Environmental Reviewer, U.S. Environmental Protection Agency, Region 9</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Morgan Capilla, Environmental Justice Coordinator, U.S. Environmental Protection Agency, Region 9</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Ryan Snyder, Senior Sustainability and Innovation Manager, Caltrans District 7</a:t>
            </a:r>
          </a:p>
          <a:p>
            <a:pPr lvl="1"/>
            <a:endParaRPr lang="en-US">
              <a:cs typeface="Calibri"/>
            </a:endParaRPr>
          </a:p>
          <a:p>
            <a:pPr>
              <a:buFont typeface="System Font Regular" panose="020B0604020202020204" pitchFamily="34" charset="0"/>
              <a:buChar char="&gt;"/>
            </a:pPr>
            <a:endParaRPr lang="en-US">
              <a:cs typeface="Calibri"/>
            </a:endParaRPr>
          </a:p>
        </p:txBody>
      </p:sp>
      <p:sp>
        <p:nvSpPr>
          <p:cNvPr id="6" name="Content Placeholder 3">
            <a:extLst>
              <a:ext uri="{FF2B5EF4-FFF2-40B4-BE49-F238E27FC236}">
                <a16:creationId xmlns:a16="http://schemas.microsoft.com/office/drawing/2014/main" id="{3651FE74-3DAA-EF75-1007-A38653F88009}"/>
              </a:ext>
            </a:extLst>
          </p:cNvPr>
          <p:cNvSpPr txBox="1">
            <a:spLocks/>
          </p:cNvSpPr>
          <p:nvPr/>
        </p:nvSpPr>
        <p:spPr>
          <a:xfrm>
            <a:off x="101665" y="1129408"/>
            <a:ext cx="5859399" cy="5675728"/>
          </a:xfrm>
          <a:prstGeom prst="rect">
            <a:avLst/>
          </a:prstGeom>
        </p:spPr>
        <p:txBody>
          <a:bodyPr vert="horz" lIns="91440" tIns="45720" rIns="91440" bIns="45720" rtlCol="0" anchor="t">
            <a:normAutofit fontScale="62500" lnSpcReduction="20000"/>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1313" indent="-341313">
              <a:buNone/>
              <a:defRPr/>
            </a:pPr>
            <a:r>
              <a:rPr kumimoji="0" lang="en-US" sz="2100" b="1" i="0" u="none" strike="noStrike" kern="1200" cap="none" spc="0" normalizeH="0" baseline="0" noProof="0">
                <a:ln>
                  <a:noFill/>
                </a:ln>
                <a:solidFill>
                  <a:schemeClr val="accent1">
                    <a:lumMod val="75000"/>
                  </a:schemeClr>
                </a:solidFill>
                <a:effectLst/>
                <a:uLnTx/>
                <a:uFillTx/>
                <a:latin typeface="Calibri" panose="020F0502020204030204"/>
                <a:ea typeface="+mn-lt"/>
                <a:cs typeface="Calibri" panose="020F0502020204030204"/>
              </a:rPr>
              <a:t>#1 – Community Engagement, Community Benefits, Equity Considerations,</a:t>
            </a:r>
            <a:r>
              <a:rPr lang="en-US" sz="2100" b="1">
                <a:solidFill>
                  <a:schemeClr val="accent1">
                    <a:lumMod val="75000"/>
                  </a:schemeClr>
                </a:solidFill>
                <a:latin typeface="Calibri" panose="020F0502020204030204"/>
                <a:ea typeface="+mn-lt"/>
                <a:cs typeface="Calibri" panose="020F0502020204030204"/>
              </a:rPr>
              <a:t> </a:t>
            </a:r>
            <a:r>
              <a:rPr kumimoji="0" lang="en-US" sz="2100" b="1" i="0" u="none" strike="noStrike" kern="1200" cap="none" spc="0" normalizeH="0" baseline="0" noProof="0">
                <a:ln>
                  <a:noFill/>
                </a:ln>
                <a:solidFill>
                  <a:schemeClr val="accent1">
                    <a:lumMod val="75000"/>
                  </a:schemeClr>
                </a:solidFill>
                <a:effectLst/>
                <a:uLnTx/>
                <a:uFillTx/>
                <a:latin typeface="Calibri" panose="020F0502020204030204"/>
                <a:ea typeface="+mn-lt"/>
                <a:cs typeface="Calibri" panose="020F0502020204030204"/>
              </a:rPr>
              <a:t>ZE Infrastructure Siting, and Program Outcomes</a:t>
            </a:r>
            <a:endParaRPr kumimoji="0" lang="en-US" sz="2100" b="0" i="0" u="none" strike="noStrike" kern="1200" cap="none" spc="0" normalizeH="0" baseline="0" noProof="0">
              <a:ln>
                <a:noFill/>
              </a:ln>
              <a:solidFill>
                <a:schemeClr val="accent1">
                  <a:lumMod val="75000"/>
                </a:schemeClr>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Fernando Gaytan, Staff Attorney, </a:t>
            </a:r>
            <a:r>
              <a:rPr kumimoji="0" lang="en-US" sz="1800" b="1"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EarthJustice</a:t>
            </a:r>
            <a:endParaRPr lang="en-US" sz="18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Christopher Chavez, Deputy Policy Director, Coalition for Clean Air </a:t>
            </a:r>
            <a:endParaRPr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Ali Saleh, Councilmember, City of Bell  </a:t>
            </a:r>
            <a:endParaRPr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Ambar Rivera, Staff Researcher, Communities for a Better Environment</a:t>
            </a:r>
            <a:endParaRPr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Alison Linder, Senior Regional Planner, Southern California Association of Governments</a:t>
            </a:r>
            <a:endParaRPr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401955" lvl="1">
              <a:buFont typeface="Calibri" panose="020F0502020204030204" pitchFamily="34" charset="0"/>
              <a:buChar char="&gt;"/>
            </a:pPr>
            <a:r>
              <a:rPr lang="en-US">
                <a:solidFill>
                  <a:srgbClr val="000000"/>
                </a:solidFill>
                <a:latin typeface="Calibri" panose="020F0502020204030204"/>
                <a:ea typeface="+mn-lt"/>
                <a:cs typeface="Calibri" panose="020F0502020204030204"/>
              </a:rPr>
              <a:t>Marisa Perez, Transportation Policy Advisor, Gateway Cities Council of Governments </a:t>
            </a:r>
          </a:p>
          <a:p>
            <a:pPr marL="116205" lvl="1" indent="0">
              <a:buNone/>
            </a:pPr>
            <a:endParaRPr kumimoji="0" lang="en-US" sz="21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Pct val="90000"/>
              <a:buNone/>
              <a:tabLst/>
              <a:defRPr/>
            </a:pPr>
            <a:r>
              <a:rPr kumimoji="0" lang="en-US" sz="2100" b="1" i="0" u="none" strike="noStrike" kern="1200" cap="none" spc="0" normalizeH="0" baseline="0" noProof="0">
                <a:ln>
                  <a:noFill/>
                </a:ln>
                <a:solidFill>
                  <a:schemeClr val="accent1">
                    <a:lumMod val="75000"/>
                  </a:schemeClr>
                </a:solidFill>
                <a:effectLst/>
                <a:uLnTx/>
                <a:uFillTx/>
                <a:latin typeface="Calibri" panose="020F0502020204030204"/>
                <a:ea typeface="+mn-ea"/>
                <a:cs typeface="Calibri"/>
              </a:rPr>
              <a:t>#2 – Strategic Partnerships and Funding Opportunities </a:t>
            </a:r>
            <a:endParaRPr kumimoji="0" lang="en-US" sz="18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endParaRPr>
          </a:p>
          <a:p>
            <a:pPr marL="401955" lvl="1">
              <a:buFont typeface="Calibri" panose="020F0502020204030204" pitchFamily="34" charset="0"/>
              <a:buChar char="&gt;"/>
              <a:defRPr/>
            </a:pPr>
            <a:r>
              <a:rPr lang="en-US" sz="1800">
                <a:solidFill>
                  <a:srgbClr val="000000"/>
                </a:solidFill>
                <a:latin typeface="Calibri" panose="020F0502020204030204"/>
                <a:ea typeface="+mn-lt"/>
                <a:cs typeface="Calibri" panose="020F0502020204030204"/>
              </a:rPr>
              <a:t>Aaron Katzenstein, South Coast Air Quality Management District</a:t>
            </a:r>
            <a:r>
              <a:rPr lang="en-US">
                <a:solidFill>
                  <a:srgbClr val="000000"/>
                </a:solidFill>
                <a:latin typeface="Calibri" panose="020F0502020204030204"/>
                <a:ea typeface="+mn-lt"/>
                <a:cs typeface="Calibri" panose="020F0502020204030204"/>
              </a:rPr>
              <a:t> </a:t>
            </a:r>
          </a:p>
          <a:p>
            <a:pPr marL="401955" marR="0" lvl="1" fontAlgn="auto">
              <a:spcAft>
                <a:spcPts val="0"/>
              </a:spcAft>
              <a:buClrTx/>
              <a:buFont typeface="Calibri" panose="020F0502020204030204" pitchFamily="34" charset="0"/>
              <a:buChar char="&gt;"/>
              <a:tabLst/>
              <a:defRPr/>
            </a:pPr>
            <a:r>
              <a:rPr lang="en-US">
                <a:solidFill>
                  <a:srgbClr val="000000"/>
                </a:solidFill>
                <a:latin typeface="Calibri" panose="020F0502020204030204"/>
                <a:ea typeface="+mn-lt"/>
                <a:cs typeface="Calibri" panose="020F0502020204030204"/>
              </a:rPr>
              <a:t>Michael Leue, Chief Executive Officer, Alameda Corridor Transportation Authority  </a:t>
            </a:r>
          </a:p>
          <a:p>
            <a:pPr marL="401955" marR="0" lvl="1" fontAlgn="auto">
              <a:spcAft>
                <a:spcPts val="0"/>
              </a:spcAft>
              <a:buClrTx/>
              <a:buFont typeface="Calibri" panose="020F0502020204030204" pitchFamily="34" charset="0"/>
              <a:buChar char="&gt;"/>
              <a:tabLst/>
              <a:defRPr/>
            </a:pPr>
            <a:r>
              <a:rPr lang="en-US">
                <a:solidFill>
                  <a:srgbClr val="000000"/>
                </a:solidFill>
                <a:latin typeface="Calibri" panose="020F0502020204030204"/>
                <a:ea typeface="+mn-lt"/>
                <a:cs typeface="Calibri" panose="020F0502020204030204"/>
              </a:rPr>
              <a:t>Sharon Weissman, Vice President, Long Beach Board of Harbor Commissioners, Port of Long Beach</a:t>
            </a:r>
          </a:p>
          <a:p>
            <a:pPr marL="401955" marR="0" lvl="1" fontAlgn="auto">
              <a:spcAft>
                <a:spcPts val="0"/>
              </a:spcAft>
              <a:buClrTx/>
              <a:buFont typeface="Calibri" panose="020F0502020204030204" pitchFamily="34" charset="0"/>
              <a:buChar char="&gt;"/>
              <a:tabLst/>
              <a:defRPr/>
            </a:pPr>
            <a:r>
              <a:rPr lang="en-US">
                <a:solidFill>
                  <a:srgbClr val="000000"/>
                </a:solidFill>
                <a:latin typeface="Calibri" panose="020F0502020204030204"/>
                <a:ea typeface="+mn-lt"/>
                <a:cs typeface="Calibri" panose="020F0502020204030204"/>
              </a:rPr>
              <a:t>Theresa </a:t>
            </a:r>
            <a:r>
              <a:rPr lang="en-US" err="1">
                <a:solidFill>
                  <a:srgbClr val="000000"/>
                </a:solidFill>
                <a:latin typeface="Calibri" panose="020F0502020204030204"/>
                <a:ea typeface="+mn-lt"/>
                <a:cs typeface="Calibri" panose="020F0502020204030204"/>
              </a:rPr>
              <a:t>Dau</a:t>
            </a:r>
            <a:r>
              <a:rPr lang="en-US">
                <a:solidFill>
                  <a:srgbClr val="000000"/>
                </a:solidFill>
                <a:latin typeface="Calibri" panose="020F0502020204030204"/>
                <a:ea typeface="+mn-lt"/>
                <a:cs typeface="Calibri" panose="020F0502020204030204"/>
              </a:rPr>
              <a:t>-Ngo, Port of Long Beach</a:t>
            </a:r>
          </a:p>
          <a:p>
            <a:pPr marL="401955" marR="0" lvl="1" fontAlgn="auto">
              <a:spcAft>
                <a:spcPts val="0"/>
              </a:spcAft>
              <a:buClrTx/>
              <a:buFont typeface="Calibri" panose="020F0502020204030204" pitchFamily="34" charset="0"/>
              <a:buChar char="&gt;"/>
              <a:tabLst/>
              <a:defRPr/>
            </a:pPr>
            <a:r>
              <a:rPr lang="en-US">
                <a:solidFill>
                  <a:srgbClr val="000000"/>
                </a:solidFill>
                <a:latin typeface="Calibri" panose="020F0502020204030204"/>
                <a:ea typeface="+mn-lt"/>
                <a:cs typeface="Calibri" panose="020F0502020204030204"/>
              </a:rPr>
              <a:t>Tony </a:t>
            </a:r>
            <a:r>
              <a:rPr lang="en-US" err="1">
                <a:solidFill>
                  <a:srgbClr val="000000"/>
                </a:solidFill>
                <a:latin typeface="Calibri" panose="020F0502020204030204"/>
                <a:ea typeface="+mn-lt"/>
                <a:cs typeface="Calibri" panose="020F0502020204030204"/>
              </a:rPr>
              <a:t>Gioelle</a:t>
            </a:r>
            <a:r>
              <a:rPr lang="en-US">
                <a:solidFill>
                  <a:srgbClr val="000000"/>
                </a:solidFill>
                <a:latin typeface="Calibri" panose="020F0502020204030204"/>
                <a:ea typeface="+mn-lt"/>
                <a:cs typeface="Calibri" panose="020F0502020204030204"/>
              </a:rPr>
              <a:t>, Deputy Executive Director of Development, Port of Los Angeles </a:t>
            </a:r>
          </a:p>
          <a:p>
            <a:pPr marL="401955" marR="0" lvl="1" fontAlgn="auto">
              <a:spcAft>
                <a:spcPts val="0"/>
              </a:spcAft>
              <a:buClrTx/>
              <a:buFont typeface="Calibri" panose="020F0502020204030204" pitchFamily="34" charset="0"/>
              <a:buChar char="&gt;"/>
              <a:tabLst/>
              <a:defRPr/>
            </a:pPr>
            <a:r>
              <a:rPr lang="en-US">
                <a:solidFill>
                  <a:srgbClr val="000000"/>
                </a:solidFill>
                <a:latin typeface="Calibri" panose="020F0502020204030204"/>
                <a:ea typeface="+mn-lt"/>
                <a:cs typeface="Calibri" panose="020F0502020204030204"/>
              </a:rPr>
              <a:t>Jason Groves, Business Development Transportation Electrification, Southern California Edison    </a:t>
            </a:r>
          </a:p>
          <a:p>
            <a:pPr marL="401955" marR="0" lvl="1" fontAlgn="auto">
              <a:spcAft>
                <a:spcPts val="0"/>
              </a:spcAft>
              <a:buClrTx/>
              <a:buFont typeface="Calibri" panose="020F0502020204030204" pitchFamily="34" charset="0"/>
              <a:buChar char="&gt;"/>
              <a:tabLst/>
              <a:defRPr/>
            </a:pPr>
            <a:r>
              <a:rPr lang="en-US">
                <a:solidFill>
                  <a:srgbClr val="000000"/>
                </a:solidFill>
                <a:latin typeface="Calibri" panose="020F0502020204030204"/>
                <a:ea typeface="+mn-lt"/>
                <a:cs typeface="Calibri" panose="020F0502020204030204"/>
              </a:rPr>
              <a:t>Jack Symington, Program Manager, Transportation, Los Angeles Cleantech Incubator  </a:t>
            </a:r>
          </a:p>
          <a:p>
            <a:pPr marL="401955" marR="0" lvl="1" fontAlgn="auto">
              <a:spcAft>
                <a:spcPts val="0"/>
              </a:spcAft>
              <a:buClrTx/>
              <a:buFont typeface="Calibri" panose="020F0502020204030204" pitchFamily="34" charset="0"/>
              <a:buChar char="&gt;"/>
              <a:tabLst/>
              <a:defRPr/>
            </a:pPr>
            <a:r>
              <a:rPr lang="en-US">
                <a:solidFill>
                  <a:srgbClr val="000000"/>
                </a:solidFill>
                <a:latin typeface="Calibri" panose="020F0502020204030204"/>
                <a:ea typeface="+mn-lt"/>
                <a:cs typeface="Calibri" panose="020F0502020204030204"/>
              </a:rPr>
              <a:t>Damon </a:t>
            </a:r>
            <a:r>
              <a:rPr lang="en-US" err="1">
                <a:solidFill>
                  <a:srgbClr val="000000"/>
                </a:solidFill>
                <a:latin typeface="Calibri" panose="020F0502020204030204"/>
                <a:ea typeface="+mn-lt"/>
                <a:cs typeface="Calibri" panose="020F0502020204030204"/>
              </a:rPr>
              <a:t>Hannaman</a:t>
            </a:r>
            <a:r>
              <a:rPr lang="en-US">
                <a:solidFill>
                  <a:srgbClr val="000000"/>
                </a:solidFill>
                <a:latin typeface="Calibri" panose="020F0502020204030204"/>
                <a:ea typeface="+mn-lt"/>
                <a:cs typeface="Calibri" panose="020F0502020204030204"/>
              </a:rPr>
              <a:t>, Senior Advisor, Key Accounts, Southern California Edison</a:t>
            </a:r>
          </a:p>
          <a:p>
            <a:pPr marL="401955" marR="0" lvl="1" fontAlgn="auto">
              <a:spcAft>
                <a:spcPts val="0"/>
              </a:spcAft>
              <a:buClrTx/>
              <a:buFont typeface="Calibri" panose="020F0502020204030204" pitchFamily="34" charset="0"/>
              <a:buChar char="&gt;"/>
              <a:tabLst/>
              <a:defRPr/>
            </a:pPr>
            <a:r>
              <a:rPr lang="en-US">
                <a:solidFill>
                  <a:srgbClr val="000000"/>
                </a:solidFill>
                <a:latin typeface="Calibri" panose="020F0502020204030204"/>
                <a:ea typeface="+mn-lt"/>
                <a:cs typeface="Calibri" panose="020F0502020204030204"/>
              </a:rPr>
              <a:t>George Payba, Environmental Affairs Officer, Los Angeles Department of Water and Power </a:t>
            </a:r>
          </a:p>
          <a:p>
            <a:pPr marL="401955" marR="0" lvl="1" fontAlgn="auto">
              <a:spcAft>
                <a:spcPts val="0"/>
              </a:spcAft>
              <a:buClrTx/>
              <a:buFont typeface="Calibri" panose="020F0502020204030204" pitchFamily="34" charset="0"/>
              <a:buChar char="&gt;"/>
              <a:tabLst/>
              <a:defRPr/>
            </a:pPr>
            <a:r>
              <a:rPr lang="en-US">
                <a:solidFill>
                  <a:srgbClr val="000000"/>
                </a:solidFill>
                <a:latin typeface="Calibri" panose="020F0502020204030204"/>
                <a:ea typeface="+mn-lt"/>
                <a:cs typeface="Calibri" panose="020F0502020204030204"/>
              </a:rPr>
              <a:t>Jose Maria Paz, Electrical Engineering Associate, Los Angeles Department of Water and Power</a:t>
            </a:r>
          </a:p>
          <a:p>
            <a:pPr marL="401955" marR="0" lvl="1" fontAlgn="auto">
              <a:spcAft>
                <a:spcPts val="0"/>
              </a:spcAft>
              <a:buClrTx/>
              <a:buFont typeface="Calibri" panose="020F0502020204030204" pitchFamily="34" charset="0"/>
              <a:buChar char="&gt;"/>
              <a:tabLst/>
              <a:defRPr/>
            </a:pPr>
            <a:r>
              <a:rPr lang="en-US">
                <a:solidFill>
                  <a:srgbClr val="000000"/>
                </a:solidFill>
                <a:latin typeface="Calibri" panose="020F0502020204030204"/>
                <a:ea typeface="+mn-lt"/>
                <a:cs typeface="Calibri" panose="020F0502020204030204"/>
              </a:rPr>
              <a:t>Karina O’Connor, Environmental Engineer, U.S. Environmental Protection Agency, Region 9 </a:t>
            </a:r>
          </a:p>
          <a:p>
            <a:pPr marL="401955" marR="0" lvl="1" fontAlgn="auto">
              <a:spcAft>
                <a:spcPts val="0"/>
              </a:spcAft>
              <a:buClrTx/>
              <a:buFont typeface="Calibri" panose="020F0502020204030204" pitchFamily="34" charset="0"/>
              <a:buChar char="&gt;"/>
              <a:tabLst/>
              <a:defRPr/>
            </a:pPr>
            <a:r>
              <a:rPr lang="en-US">
                <a:solidFill>
                  <a:srgbClr val="000000"/>
                </a:solidFill>
                <a:latin typeface="Calibri" panose="020F0502020204030204"/>
                <a:ea typeface="+mn-lt"/>
                <a:cs typeface="Calibri" panose="020F0502020204030204"/>
              </a:rPr>
              <a:t>Thomas </a:t>
            </a:r>
            <a:r>
              <a:rPr lang="en-US" err="1">
                <a:solidFill>
                  <a:srgbClr val="000000"/>
                </a:solidFill>
                <a:latin typeface="Calibri" panose="020F0502020204030204"/>
                <a:ea typeface="+mn-lt"/>
                <a:cs typeface="Calibri" panose="020F0502020204030204"/>
              </a:rPr>
              <a:t>Jelenic</a:t>
            </a:r>
            <a:r>
              <a:rPr lang="en-US">
                <a:solidFill>
                  <a:srgbClr val="000000"/>
                </a:solidFill>
                <a:latin typeface="Calibri" panose="020F0502020204030204"/>
                <a:ea typeface="+mn-lt"/>
                <a:cs typeface="Calibri" panose="020F0502020204030204"/>
              </a:rPr>
              <a:t>, Vice President, Pacific Merchant Shipping Association</a:t>
            </a:r>
          </a:p>
          <a:p>
            <a:pPr marL="401955" lvl="1">
              <a:buFont typeface="Calibri" panose="020F0502020204030204" pitchFamily="34" charset="0"/>
              <a:buChar char="&gt;"/>
              <a:defRPr/>
            </a:pPr>
            <a:r>
              <a:rPr lang="en-US">
                <a:solidFill>
                  <a:srgbClr val="000000"/>
                </a:solidFill>
                <a:latin typeface="Calibri" panose="020F0502020204030204"/>
                <a:ea typeface="+mn-lt"/>
                <a:cs typeface="Calibri" panose="020F0502020204030204"/>
              </a:rPr>
              <a:t>Dr. Joe Lyou, President, CEO, Coalition for Clean Air  </a:t>
            </a:r>
          </a:p>
          <a:p>
            <a:pPr marL="457200" marR="0" lvl="1" indent="0" algn="l" defTabSz="914400" rtl="0" eaLnBrk="1" fontAlgn="auto" latinLnBrk="0" hangingPunct="1">
              <a:lnSpc>
                <a:spcPct val="90000"/>
              </a:lnSpc>
              <a:spcBef>
                <a:spcPts val="500"/>
              </a:spcBef>
              <a:spcAft>
                <a:spcPts val="0"/>
              </a:spcAft>
              <a:buClrTx/>
              <a:buSzPct val="90000"/>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90000"/>
              </a:lnSpc>
              <a:spcBef>
                <a:spcPts val="1000"/>
              </a:spcBef>
              <a:spcAft>
                <a:spcPts val="0"/>
              </a:spcAft>
              <a:buClrTx/>
              <a:buSzPct val="90000"/>
              <a:buFont typeface="System Font Regular" panose="020B0604020202020204" pitchFamily="34" charset="0"/>
              <a:buChar char="&gt;"/>
              <a:tabLst/>
              <a:defRPr/>
            </a:pPr>
            <a:endParaRPr kumimoji="0" lang="en-US" sz="2100" b="1" i="0" u="none" strike="noStrike" kern="1200" cap="none" spc="0" normalizeH="0" baseline="0" noProof="0">
              <a:ln>
                <a:noFill/>
              </a:ln>
              <a:solidFill>
                <a:srgbClr val="000000"/>
              </a:solidFill>
              <a:effectLst/>
              <a:uLnTx/>
              <a:uFillTx/>
              <a:latin typeface="Calibri" panose="020F0502020204030204"/>
              <a:ea typeface="+mn-ea"/>
              <a:cs typeface="Calibri"/>
            </a:endParaRPr>
          </a:p>
          <a:p>
            <a:pPr marL="742950" marR="0" lvl="1" indent="-285750" algn="l" defTabSz="914400" rtl="0" eaLnBrk="1" fontAlgn="auto" latinLnBrk="0" hangingPunct="1">
              <a:lnSpc>
                <a:spcPct val="90000"/>
              </a:lnSpc>
              <a:spcBef>
                <a:spcPts val="500"/>
              </a:spcBef>
              <a:spcAft>
                <a:spcPts val="0"/>
              </a:spcAft>
              <a:buClrTx/>
              <a:buSzPct val="90000"/>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742950" marR="0" lvl="1" indent="-285750" algn="l" defTabSz="914400" rtl="0" eaLnBrk="1" fontAlgn="auto" latinLnBrk="0" hangingPunct="1">
              <a:lnSpc>
                <a:spcPct val="90000"/>
              </a:lnSpc>
              <a:spcBef>
                <a:spcPts val="500"/>
              </a:spcBef>
              <a:spcAft>
                <a:spcPts val="0"/>
              </a:spcAft>
              <a:buClrTx/>
              <a:buSzPct val="90000"/>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p:txBody>
      </p:sp>
      <p:sp>
        <p:nvSpPr>
          <p:cNvPr id="7" name="TextBox 6">
            <a:extLst>
              <a:ext uri="{FF2B5EF4-FFF2-40B4-BE49-F238E27FC236}">
                <a16:creationId xmlns:a16="http://schemas.microsoft.com/office/drawing/2014/main" id="{CF47E675-C2EF-7B35-B1AA-1074AE94559D}"/>
              </a:ext>
            </a:extLst>
          </p:cNvPr>
          <p:cNvSpPr txBox="1"/>
          <p:nvPr/>
        </p:nvSpPr>
        <p:spPr>
          <a:xfrm>
            <a:off x="1702677" y="6321501"/>
            <a:ext cx="10489323" cy="276999"/>
          </a:xfrm>
          <a:prstGeom prst="rect">
            <a:avLst/>
          </a:prstGeom>
          <a:noFill/>
        </p:spPr>
        <p:txBody>
          <a:bodyPr wrap="square" rtlCol="0">
            <a:spAutoFit/>
          </a:bodyPr>
          <a:lstStyle/>
          <a:p>
            <a:pPr algn="ctr"/>
            <a:r>
              <a:rPr lang="en-US" sz="1200" b="1" i="1">
                <a:solidFill>
                  <a:schemeClr val="accent1">
                    <a:lumMod val="75000"/>
                  </a:schemeClr>
                </a:solidFill>
              </a:rPr>
              <a:t>If your name does not appear on this list, please contact Nora Casillas at </a:t>
            </a:r>
            <a:r>
              <a:rPr lang="en-US" sz="1200" b="1" i="1">
                <a:solidFill>
                  <a:schemeClr val="accent1">
                    <a:lumMod val="75000"/>
                  </a:schemeClr>
                </a:solidFill>
                <a:hlinkClick r:id="rId3">
                  <a:extLst>
                    <a:ext uri="{A12FA001-AC4F-418D-AE19-62706E023703}">
                      <ahyp:hlinkClr xmlns:ahyp="http://schemas.microsoft.com/office/drawing/2018/hyperlinkcolor" val="tx"/>
                    </a:ext>
                  </a:extLst>
                </a:hlinkClick>
              </a:rPr>
              <a:t>ncasillas@arellanoassociates.com</a:t>
            </a:r>
            <a:r>
              <a:rPr lang="en-US" sz="1200" b="1" i="1">
                <a:solidFill>
                  <a:schemeClr val="accent1">
                    <a:lumMod val="75000"/>
                  </a:schemeClr>
                </a:solidFill>
              </a:rPr>
              <a:t> to be assigned a Breakout Room.</a:t>
            </a:r>
          </a:p>
        </p:txBody>
      </p:sp>
      <p:sp>
        <p:nvSpPr>
          <p:cNvPr id="8" name="Slide Number Placeholder 2">
            <a:extLst>
              <a:ext uri="{FF2B5EF4-FFF2-40B4-BE49-F238E27FC236}">
                <a16:creationId xmlns:a16="http://schemas.microsoft.com/office/drawing/2014/main" id="{FB01E646-BACB-1B93-B3EF-F4AB678CF904}"/>
              </a:ext>
            </a:extLst>
          </p:cNvPr>
          <p:cNvSpPr txBox="1">
            <a:spLocks/>
          </p:cNvSpPr>
          <p:nvPr/>
        </p:nvSpPr>
        <p:spPr>
          <a:xfrm>
            <a:off x="9169995" y="626009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2429C633-AF9B-9840-B7F1-7587910FEF71}" type="slidenum">
              <a:rPr lang="en-US" sz="1200" smtClean="0">
                <a:solidFill>
                  <a:srgbClr val="000000">
                    <a:tint val="75000"/>
                  </a:srgbClr>
                </a:solidFill>
                <a:latin typeface="Calibri" panose="020F0502020204030204"/>
              </a:rPr>
              <a:pPr algn="r">
                <a:defRPr/>
              </a:pPr>
              <a:t>45</a:t>
            </a:fld>
            <a:endParaRPr lang="en-US" sz="1200">
              <a:solidFill>
                <a:srgbClr val="000000">
                  <a:tint val="75000"/>
                </a:srgbClr>
              </a:solidFill>
              <a:latin typeface="Calibri" panose="020F0502020204030204"/>
            </a:endParaRPr>
          </a:p>
        </p:txBody>
      </p:sp>
    </p:spTree>
    <p:extLst>
      <p:ext uri="{BB962C8B-B14F-4D97-AF65-F5344CB8AC3E}">
        <p14:creationId xmlns:p14="http://schemas.microsoft.com/office/powerpoint/2010/main" val="1587432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66B0B-9319-2779-82A3-BDC9F90FBE6E}"/>
              </a:ext>
            </a:extLst>
          </p:cNvPr>
          <p:cNvSpPr>
            <a:spLocks noGrp="1"/>
          </p:cNvSpPr>
          <p:nvPr>
            <p:ph type="title"/>
          </p:nvPr>
        </p:nvSpPr>
        <p:spPr>
          <a:xfrm>
            <a:off x="381000" y="390524"/>
            <a:ext cx="9045633" cy="429145"/>
          </a:xfrm>
        </p:spPr>
        <p:txBody>
          <a:bodyPr/>
          <a:lstStyle/>
          <a:p>
            <a:r>
              <a:rPr lang="en-US" sz="2400">
                <a:cs typeface="Calibri"/>
              </a:rPr>
              <a:t>Breakout #1: Community Engagement, Community Benefits, Equity Considerations, ZE Infrastructure Siting, and Program Outcomes</a:t>
            </a:r>
            <a:endParaRPr lang="en-US" sz="2400" b="0">
              <a:ea typeface="+mn-lt"/>
              <a:cs typeface="+mn-lt"/>
            </a:endParaRPr>
          </a:p>
          <a:p>
            <a:endParaRPr lang="en-US" sz="2400">
              <a:cs typeface="Calibri"/>
            </a:endParaRPr>
          </a:p>
        </p:txBody>
      </p:sp>
      <p:sp>
        <p:nvSpPr>
          <p:cNvPr id="4" name="Slide Number Placeholder 3">
            <a:extLst>
              <a:ext uri="{FF2B5EF4-FFF2-40B4-BE49-F238E27FC236}">
                <a16:creationId xmlns:a16="http://schemas.microsoft.com/office/drawing/2014/main" id="{9B8E8D89-9404-CDB5-BE99-A170742B0D41}"/>
              </a:ext>
            </a:extLst>
          </p:cNvPr>
          <p:cNvSpPr>
            <a:spLocks noGrp="1"/>
          </p:cNvSpPr>
          <p:nvPr>
            <p:ph type="sldNum" sz="quarter" idx="12"/>
          </p:nvPr>
        </p:nvSpPr>
        <p:spPr/>
        <p:txBody>
          <a:bodyPr/>
          <a:lstStyle/>
          <a:p>
            <a:fld id="{2429C633-AF9B-9840-B7F1-7587910FEF71}" type="slidenum">
              <a:rPr lang="en-US" smtClean="0"/>
              <a:pPr/>
              <a:t>46</a:t>
            </a:fld>
            <a:endParaRPr lang="en-US"/>
          </a:p>
        </p:txBody>
      </p:sp>
      <p:graphicFrame>
        <p:nvGraphicFramePr>
          <p:cNvPr id="5" name="Table 4">
            <a:extLst>
              <a:ext uri="{FF2B5EF4-FFF2-40B4-BE49-F238E27FC236}">
                <a16:creationId xmlns:a16="http://schemas.microsoft.com/office/drawing/2014/main" id="{6ED5CF63-D548-6700-0A43-FDBCCBEDFB41}"/>
              </a:ext>
            </a:extLst>
          </p:cNvPr>
          <p:cNvGraphicFramePr>
            <a:graphicFrameLocks noGrp="1"/>
          </p:cNvGraphicFramePr>
          <p:nvPr>
            <p:extLst>
              <p:ext uri="{D42A27DB-BD31-4B8C-83A1-F6EECF244321}">
                <p14:modId xmlns:p14="http://schemas.microsoft.com/office/powerpoint/2010/main" val="2565872111"/>
              </p:ext>
            </p:extLst>
          </p:nvPr>
        </p:nvGraphicFramePr>
        <p:xfrm>
          <a:off x="609311" y="1053811"/>
          <a:ext cx="10113817" cy="5024581"/>
        </p:xfrm>
        <a:graphic>
          <a:graphicData uri="http://schemas.openxmlformats.org/drawingml/2006/table">
            <a:tbl>
              <a:tblPr/>
              <a:tblGrid>
                <a:gridCol w="2150581">
                  <a:extLst>
                    <a:ext uri="{9D8B030D-6E8A-4147-A177-3AD203B41FA5}">
                      <a16:colId xmlns:a16="http://schemas.microsoft.com/office/drawing/2014/main" val="2196613415"/>
                    </a:ext>
                  </a:extLst>
                </a:gridCol>
                <a:gridCol w="2150581">
                  <a:extLst>
                    <a:ext uri="{9D8B030D-6E8A-4147-A177-3AD203B41FA5}">
                      <a16:colId xmlns:a16="http://schemas.microsoft.com/office/drawing/2014/main" val="1048665388"/>
                    </a:ext>
                  </a:extLst>
                </a:gridCol>
                <a:gridCol w="2150581">
                  <a:extLst>
                    <a:ext uri="{9D8B030D-6E8A-4147-A177-3AD203B41FA5}">
                      <a16:colId xmlns:a16="http://schemas.microsoft.com/office/drawing/2014/main" val="3881927375"/>
                    </a:ext>
                  </a:extLst>
                </a:gridCol>
                <a:gridCol w="2150581">
                  <a:extLst>
                    <a:ext uri="{9D8B030D-6E8A-4147-A177-3AD203B41FA5}">
                      <a16:colId xmlns:a16="http://schemas.microsoft.com/office/drawing/2014/main" val="3972723383"/>
                    </a:ext>
                  </a:extLst>
                </a:gridCol>
                <a:gridCol w="1511493">
                  <a:extLst>
                    <a:ext uri="{9D8B030D-6E8A-4147-A177-3AD203B41FA5}">
                      <a16:colId xmlns:a16="http://schemas.microsoft.com/office/drawing/2014/main" val="4035393391"/>
                    </a:ext>
                  </a:extLst>
                </a:gridCol>
              </a:tblGrid>
              <a:tr h="314999">
                <a:tc gridSpan="5">
                  <a:txBody>
                    <a:bodyPr/>
                    <a:lstStyle/>
                    <a:p>
                      <a:pPr algn="ctr" fontAlgn="ctr"/>
                      <a:r>
                        <a:rPr lang="en-US" sz="1000" b="1" i="0" u="none" strike="noStrike">
                          <a:solidFill>
                            <a:srgbClr val="000000"/>
                          </a:solidFill>
                          <a:effectLst/>
                          <a:latin typeface="Calibri" panose="020F0502020204030204" pitchFamily="34" charset="0"/>
                        </a:rPr>
                        <a:t>Breakout #1: Community Engagement, Community Benefits, Equity Considerations, ZE Infrastructure Siting, and Program Outcomes</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38454286"/>
                  </a:ext>
                </a:extLst>
              </a:tr>
              <a:tr h="263200">
                <a:tc>
                  <a:txBody>
                    <a:bodyPr/>
                    <a:lstStyle/>
                    <a:p>
                      <a:pPr algn="ctr" fontAlgn="ctr"/>
                      <a:r>
                        <a:rPr lang="en-US" sz="800" b="1" i="0" u="none" strike="noStrike">
                          <a:solidFill>
                            <a:srgbClr val="000000"/>
                          </a:solidFill>
                          <a:effectLst/>
                          <a:latin typeface="Calibri" panose="020F0502020204030204" pitchFamily="34" charset="0"/>
                        </a:rPr>
                        <a:t>WHAT WE HEARD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800" b="1" i="0" u="none" strike="noStrike">
                          <a:solidFill>
                            <a:srgbClr val="000000"/>
                          </a:solidFill>
                          <a:effectLst/>
                          <a:latin typeface="Calibri" panose="020F0502020204030204" pitchFamily="34" charset="0"/>
                        </a:rPr>
                        <a:t>WHAT WE AGREED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800" b="1" i="0" u="none" strike="noStrike">
                          <a:solidFill>
                            <a:srgbClr val="000000"/>
                          </a:solidFill>
                          <a:effectLst/>
                          <a:latin typeface="Calibri" panose="020F0502020204030204" pitchFamily="34" charset="0"/>
                        </a:rPr>
                        <a:t>BARRIERS/CHALLENGES</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800" b="1" i="0" u="none" strike="noStrike">
                          <a:solidFill>
                            <a:srgbClr val="000000"/>
                          </a:solidFill>
                          <a:effectLst/>
                          <a:latin typeface="Calibri" panose="020F0502020204030204" pitchFamily="34" charset="0"/>
                        </a:rPr>
                        <a:t>ADDITIONAL INFORMATION NEEDED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800" b="1" i="0" u="none" strike="noStrike">
                          <a:solidFill>
                            <a:srgbClr val="000000"/>
                          </a:solidFill>
                          <a:effectLst/>
                          <a:latin typeface="Calibri" panose="020F0502020204030204" pitchFamily="34" charset="0"/>
                        </a:rPr>
                        <a:t>NEXT STEPS</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73375506"/>
                  </a:ext>
                </a:extLst>
              </a:tr>
              <a:tr h="806396">
                <a:tc>
                  <a:txBody>
                    <a:bodyPr/>
                    <a:lstStyle/>
                    <a:p>
                      <a:pPr algn="ctr" fontAlgn="ctr"/>
                      <a:r>
                        <a:rPr lang="en-US" sz="800" b="0" i="0" u="none" strike="noStrike">
                          <a:solidFill>
                            <a:srgbClr val="000000"/>
                          </a:solidFill>
                          <a:effectLst/>
                          <a:latin typeface="Calibri" panose="020F0502020204030204" pitchFamily="34" charset="0"/>
                        </a:rPr>
                        <a:t>Engage with community leaders and community-based organizations to leverage existing connections to communities throughout the corridor when determining infrastructure siting</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Should not be a parallel process being done outside of the Task Force that usurps of supplants what comes out of this process. At the end of the day, the Task Force should have a final say under it's equity plan</a:t>
                      </a:r>
                      <a:br>
                        <a:rPr lang="en-US" sz="800" b="0" i="0" u="none" strike="noStrike">
                          <a:solidFill>
                            <a:srgbClr val="000000"/>
                          </a:solidFill>
                          <a:effectLst/>
                          <a:latin typeface="Calibri" panose="020F0502020204030204" pitchFamily="34" charset="0"/>
                        </a:rPr>
                      </a:br>
                      <a:endParaRPr lang="en-US" sz="800" b="0" i="0" u="none" strike="noStrike">
                        <a:solidFill>
                          <a:srgbClr val="000000"/>
                        </a:solidFill>
                        <a:effectLst/>
                        <a:latin typeface="Calibri" panose="020F0502020204030204" pitchFamily="34" charset="0"/>
                      </a:endParaRP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Where sites land determines where outreach will occur.</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444444"/>
                          </a:solidFill>
                          <a:effectLst/>
                          <a:latin typeface="Calibri" panose="020F0502020204030204" pitchFamily="34" charset="0"/>
                        </a:rPr>
                        <a:t>What type of interactions are most effective?</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2063067"/>
                  </a:ext>
                </a:extLst>
              </a:tr>
              <a:tr h="860996">
                <a:tc>
                  <a:txBody>
                    <a:bodyPr/>
                    <a:lstStyle/>
                    <a:p>
                      <a:pPr algn="ctr" fontAlgn="ctr"/>
                      <a:r>
                        <a:rPr lang="en-US" sz="800" b="0" i="0" u="none" strike="noStrike">
                          <a:solidFill>
                            <a:srgbClr val="000000"/>
                          </a:solidFill>
                          <a:effectLst/>
                          <a:latin typeface="Calibri" panose="020F0502020204030204" pitchFamily="34" charset="0"/>
                        </a:rPr>
                        <a:t>Highlight the importance of community input, engagement, and transparency</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Need to understand concerns/impacts on noise, safety, access, local street conditions</a:t>
                      </a:r>
                      <a:br>
                        <a:rPr lang="en-US" sz="800" b="0" i="0" u="none" strike="noStrike">
                          <a:solidFill>
                            <a:srgbClr val="000000"/>
                          </a:solidFill>
                          <a:effectLst/>
                          <a:latin typeface="Calibri" panose="020F0502020204030204" pitchFamily="34" charset="0"/>
                        </a:rPr>
                      </a:br>
                      <a:br>
                        <a:rPr lang="en-US" sz="800" b="0" i="0" u="none" strike="noStrike">
                          <a:solidFill>
                            <a:srgbClr val="000000"/>
                          </a:solidFill>
                          <a:effectLst/>
                          <a:latin typeface="Calibri" panose="020F0502020204030204" pitchFamily="34" charset="0"/>
                        </a:rPr>
                      </a:br>
                      <a:r>
                        <a:rPr lang="en-US" sz="800" b="0" i="0" u="none" strike="noStrike">
                          <a:solidFill>
                            <a:srgbClr val="000000"/>
                          </a:solidFill>
                          <a:effectLst/>
                          <a:latin typeface="Calibri" panose="020F0502020204030204" pitchFamily="34" charset="0"/>
                        </a:rPr>
                        <a:t>Prevent or mitigate additional community harm during the deployment or operation of ZE infrastructure</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Detail regarding appearance and exact location of sites</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Schedule a presentation in June/July with LACI and CEHAJ on the Blueprint Project on process.   Highlight Lessons Learned for application to TF projects.  </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516272"/>
                  </a:ext>
                </a:extLst>
              </a:tr>
              <a:tr h="671997">
                <a:tc>
                  <a:txBody>
                    <a:bodyPr/>
                    <a:lstStyle/>
                    <a:p>
                      <a:pPr algn="ctr" fontAlgn="ctr"/>
                      <a:r>
                        <a:rPr lang="en-US" sz="800" b="0" i="0" u="none" strike="noStrike">
                          <a:solidFill>
                            <a:srgbClr val="000000"/>
                          </a:solidFill>
                          <a:effectLst/>
                          <a:latin typeface="Calibri" panose="020F0502020204030204" pitchFamily="34" charset="0"/>
                        </a:rPr>
                        <a:t>Ensure that investment in the communities ties direct benefits to those residents</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Unclear process to begin workforce development project</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Get their ideas on how to roll job training process out</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Connect with LA County Workforce Development Board, community colleges, training programs for ideas on how to roll this out.</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9835612"/>
                  </a:ext>
                </a:extLst>
              </a:tr>
              <a:tr h="762997">
                <a:tc>
                  <a:txBody>
                    <a:bodyPr/>
                    <a:lstStyle/>
                    <a:p>
                      <a:pPr algn="ctr" fontAlgn="ctr"/>
                      <a:r>
                        <a:rPr lang="en-US" sz="800" b="0" i="0" u="none" strike="noStrike">
                          <a:solidFill>
                            <a:srgbClr val="000000"/>
                          </a:solidFill>
                          <a:effectLst/>
                          <a:latin typeface="Calibri" panose="020F0502020204030204" pitchFamily="34" charset="0"/>
                        </a:rPr>
                        <a:t>Employ walk-up informational centers to discuss jobs, trainings, and zero-emissions movement</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Ensure there is proper clarity around these discussions. Be clear about intentions.</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444444"/>
                          </a:solidFill>
                          <a:effectLst/>
                          <a:latin typeface="Calibri" panose="020F0502020204030204" pitchFamily="34" charset="0"/>
                        </a:rPr>
                        <a:t>Find locations for these centers</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8579913"/>
                  </a:ext>
                </a:extLst>
              </a:tr>
              <a:tr h="537598">
                <a:tc>
                  <a:txBody>
                    <a:bodyPr/>
                    <a:lstStyle/>
                    <a:p>
                      <a:pPr algn="ctr" fontAlgn="ctr"/>
                      <a:r>
                        <a:rPr lang="en-US" sz="800" b="0" i="0" u="none" strike="noStrike">
                          <a:solidFill>
                            <a:srgbClr val="000000"/>
                          </a:solidFill>
                          <a:effectLst/>
                          <a:latin typeface="Calibri" panose="020F0502020204030204" pitchFamily="34" charset="0"/>
                        </a:rPr>
                        <a:t>Work with trucking associations and EV companies to understand effective placement and operational considerations of ZE infrastructure</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Caltrans and other vehicle producers: what is their vision when creating electric cars and how people would charge them?</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2936608"/>
                  </a:ext>
                </a:extLst>
              </a:tr>
              <a:tr h="403199">
                <a:tc>
                  <a:txBody>
                    <a:bodyPr/>
                    <a:lstStyle/>
                    <a:p>
                      <a:pPr algn="ctr" fontAlgn="ctr"/>
                      <a:r>
                        <a:rPr lang="en-US" sz="800" b="0" i="0" u="none" strike="noStrike">
                          <a:solidFill>
                            <a:srgbClr val="000000"/>
                          </a:solidFill>
                          <a:effectLst/>
                          <a:latin typeface="Calibri" panose="020F0502020204030204" pitchFamily="34" charset="0"/>
                        </a:rPr>
                        <a:t>Ensure support for small and local businesses. Give preference to local companies doing business in the corridor</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9452513"/>
                  </a:ext>
                </a:extLst>
              </a:tr>
              <a:tr h="403199">
                <a:tc>
                  <a:txBody>
                    <a:bodyPr/>
                    <a:lstStyle/>
                    <a:p>
                      <a:pPr algn="ctr" fontAlgn="ctr"/>
                      <a:r>
                        <a:rPr lang="en-US" sz="800" b="0" i="0" u="none" strike="noStrike">
                          <a:solidFill>
                            <a:srgbClr val="000000"/>
                          </a:solidFill>
                          <a:effectLst/>
                          <a:latin typeface="Calibri" panose="020F0502020204030204" pitchFamily="34" charset="0"/>
                        </a:rPr>
                        <a:t>Essential to have labor at the table. Important to get a core group of folks who are familiar with how this equipment works</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0245232"/>
                  </a:ext>
                </a:extLst>
              </a:tr>
            </a:tbl>
          </a:graphicData>
        </a:graphic>
      </p:graphicFrame>
    </p:spTree>
    <p:extLst>
      <p:ext uri="{BB962C8B-B14F-4D97-AF65-F5344CB8AC3E}">
        <p14:creationId xmlns:p14="http://schemas.microsoft.com/office/powerpoint/2010/main" val="2380146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389226" y="0"/>
            <a:ext cx="8469509" cy="83099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FFFFFF"/>
                </a:solidFill>
                <a:effectLst/>
                <a:uLnTx/>
                <a:uFillTx/>
                <a:latin typeface="Calibri" panose="020F0502020204030204"/>
                <a:ea typeface="+mn-ea"/>
                <a:cs typeface="+mn-cs"/>
              </a:rPr>
              <a:t>Breakout Room #5 – Environmental Impacts, Mitigation Strategies, and Program Outcomes</a:t>
            </a:r>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552450" y="1000869"/>
            <a:ext cx="11087099" cy="5261299"/>
          </a:xfrm>
        </p:spPr>
        <p:txBody>
          <a:bodyPr vert="horz" lIns="91440" tIns="45720" rIns="91440" bIns="45720" rtlCol="0" anchor="t">
            <a:noAutofit/>
          </a:bodyPr>
          <a:lstStyle/>
          <a:p>
            <a:pPr marL="0" indent="0">
              <a:buNone/>
              <a:defRPr/>
            </a:pPr>
            <a:r>
              <a:rPr lang="en-US" sz="1600" b="1">
                <a:solidFill>
                  <a:srgbClr val="2AB4C8"/>
                </a:solidFill>
                <a:latin typeface="Calibri" panose="020F0502020204030204"/>
              </a:rPr>
              <a:t>What are the objectives for the ZET Program from the environmental perspective?</a:t>
            </a:r>
          </a:p>
          <a:p>
            <a:pPr>
              <a:defRPr/>
            </a:pPr>
            <a:r>
              <a:rPr lang="en-US" sz="1600" strike="sngStrike">
                <a:latin typeface="Calibri" panose="020F0502020204030204"/>
                <a:cs typeface="Calibri"/>
              </a:rPr>
              <a:t>Objectives should be quantitative and time-bound</a:t>
            </a:r>
          </a:p>
          <a:p>
            <a:pPr lvl="1">
              <a:defRPr/>
            </a:pPr>
            <a:r>
              <a:rPr lang="en-US" sz="1600" strike="sngStrike">
                <a:latin typeface="Calibri" panose="020F0502020204030204"/>
                <a:cs typeface="Calibri"/>
              </a:rPr>
              <a:t>E.g., target turnover of truck fleet by specific date</a:t>
            </a:r>
          </a:p>
          <a:p>
            <a:pPr>
              <a:defRPr/>
            </a:pPr>
            <a:r>
              <a:rPr lang="en-US" sz="1600" strike="sngStrike">
                <a:latin typeface="Calibri" panose="020F0502020204030204"/>
                <a:cs typeface="Calibri"/>
              </a:rPr>
              <a:t>Goals/Strategies</a:t>
            </a:r>
          </a:p>
          <a:p>
            <a:pPr lvl="1">
              <a:defRPr/>
            </a:pPr>
            <a:r>
              <a:rPr lang="en-US" sz="1600" strike="sngStrike">
                <a:latin typeface="Calibri" panose="020F0502020204030204"/>
                <a:cs typeface="Calibri"/>
              </a:rPr>
              <a:t>Eliminate truck emissions (criteria pollutants) and reduce GHG, diesel particulate matter</a:t>
            </a:r>
          </a:p>
          <a:p>
            <a:pPr lvl="1">
              <a:defRPr/>
            </a:pPr>
            <a:r>
              <a:rPr lang="en-US" sz="1600" strike="sngStrike">
                <a:latin typeface="Calibri" panose="020F0502020204030204"/>
                <a:cs typeface="Calibri"/>
              </a:rPr>
              <a:t>Do not utilize eminent domain to site ZE infrastructure</a:t>
            </a:r>
          </a:p>
          <a:p>
            <a:pPr lvl="1">
              <a:defRPr/>
            </a:pPr>
            <a:r>
              <a:rPr lang="en-US" sz="1600" strike="sngStrike">
                <a:latin typeface="Calibri" panose="020F0502020204030204"/>
                <a:cs typeface="Calibri"/>
              </a:rPr>
              <a:t>Eliminate GHG emissions from electric and hydrogen production</a:t>
            </a:r>
            <a:endParaRPr lang="en-US" sz="1600" i="0" u="none" strike="sngStrike" kern="1200" cap="none" spc="0" normalizeH="0" baseline="0" noProof="0">
              <a:ln>
                <a:noFill/>
              </a:ln>
              <a:solidFill>
                <a:srgbClr val="000000"/>
              </a:solidFill>
              <a:effectLst/>
              <a:uLnTx/>
              <a:uFillTx/>
              <a:latin typeface="Calibri" panose="020F0502020204030204"/>
              <a:cs typeface="Calibri"/>
            </a:endParaRPr>
          </a:p>
          <a:p>
            <a:pPr marL="0" indent="0">
              <a:buNone/>
              <a:defRPr/>
            </a:pPr>
            <a:r>
              <a:rPr lang="en-US" sz="1600" b="1">
                <a:solidFill>
                  <a:srgbClr val="2AB4C8"/>
                </a:solidFill>
                <a:latin typeface="Calibri" panose="020F0502020204030204"/>
              </a:rPr>
              <a:t>What are the strategic considerations and key features we should build into the program in order to minimize potential impacts?</a:t>
            </a:r>
          </a:p>
          <a:p>
            <a:pPr>
              <a:defRPr/>
            </a:pPr>
            <a:r>
              <a:rPr lang="en-US" sz="1600" strike="sngStrike">
                <a:latin typeface="Calibri" panose="020F0502020204030204"/>
                <a:cs typeface="Calibri"/>
              </a:rPr>
              <a:t>Traffic mitigation at charging stations</a:t>
            </a:r>
          </a:p>
          <a:p>
            <a:pPr>
              <a:defRPr/>
            </a:pPr>
            <a:r>
              <a:rPr lang="en-US" sz="1600" strike="sngStrike">
                <a:latin typeface="Calibri" panose="020F0502020204030204"/>
                <a:cs typeface="Calibri"/>
              </a:rPr>
              <a:t>Use existing ROW where possible</a:t>
            </a:r>
          </a:p>
          <a:p>
            <a:pPr>
              <a:defRPr/>
            </a:pPr>
            <a:r>
              <a:rPr lang="en-US" sz="1600" strike="sngStrike">
                <a:latin typeface="Calibri" panose="020F0502020204030204"/>
                <a:cs typeface="Calibri"/>
              </a:rPr>
              <a:t>Land-sharing between independent owner-operators and fleet operators (in-kind contribution of land to count as a funding match or provide car charging/fueling in the facilities</a:t>
            </a:r>
            <a:endParaRPr lang="en-US" sz="1600" strike="sngStrike">
              <a:cs typeface="Calibri"/>
            </a:endParaRPr>
          </a:p>
          <a:p>
            <a:pPr marL="0" indent="0">
              <a:buNone/>
              <a:defRPr/>
            </a:pPr>
            <a:r>
              <a:rPr lang="en-US" sz="1600" b="1">
                <a:solidFill>
                  <a:srgbClr val="2AB4C8"/>
                </a:solidFill>
                <a:latin typeface="Calibri" panose="020F0502020204030204"/>
              </a:rPr>
              <a:t>How can we evaluate outcomes of the ZET program?</a:t>
            </a:r>
          </a:p>
          <a:p>
            <a:pPr>
              <a:defRPr/>
            </a:pPr>
            <a:r>
              <a:rPr lang="en-US" sz="1600" strike="sngStrike">
                <a:latin typeface="Calibri" panose="020F0502020204030204"/>
                <a:cs typeface="Calibri"/>
              </a:rPr>
              <a:t>Mention the mitigations that benefit the public</a:t>
            </a:r>
          </a:p>
          <a:p>
            <a:pPr>
              <a:defRPr/>
            </a:pPr>
            <a:r>
              <a:rPr lang="en-US" sz="1600" strike="sngStrike">
                <a:latin typeface="Calibri" panose="020F0502020204030204"/>
                <a:cs typeface="Calibri"/>
              </a:rPr>
              <a:t>Measure truck travelling (e.g., ZE truck trips, ZE truck VMT)</a:t>
            </a:r>
          </a:p>
          <a:p>
            <a:pPr>
              <a:defRPr/>
            </a:pPr>
            <a:r>
              <a:rPr lang="en-US" sz="1600" strike="sngStrike">
                <a:latin typeface="Calibri" panose="020F0502020204030204"/>
                <a:cs typeface="Calibri"/>
              </a:rPr>
              <a:t>Use existing truck infrastructure for charging facilities</a:t>
            </a:r>
            <a:endParaRPr lang="en-US" sz="1600" strike="sngStrike">
              <a:cs typeface="Calibri"/>
            </a:endParaRPr>
          </a:p>
          <a:p>
            <a:pPr marL="342900" lvl="1" indent="-342900">
              <a:lnSpc>
                <a:spcPct val="100000"/>
              </a:lnSpc>
              <a:spcBef>
                <a:spcPts val="0"/>
              </a:spcBef>
              <a:spcAft>
                <a:spcPts val="1000"/>
              </a:spcAft>
              <a:buFont typeface="Calibri" panose="020F0502020204030204" pitchFamily="34" charset="0"/>
              <a:buChar char="˃"/>
            </a:pPr>
            <a:endParaRPr lang="en-US" sz="1600"/>
          </a:p>
          <a:p>
            <a:pPr marL="342900" lvl="1" indent="-342900">
              <a:lnSpc>
                <a:spcPct val="100000"/>
              </a:lnSpc>
              <a:spcBef>
                <a:spcPts val="0"/>
              </a:spcBef>
              <a:spcAft>
                <a:spcPts val="1000"/>
              </a:spcAft>
              <a:buFont typeface="Calibri" panose="020F0502020204030204" pitchFamily="34" charset="0"/>
              <a:buChar char="˃"/>
            </a:pPr>
            <a:endParaRPr lang="en-US" sz="1600">
              <a:cs typeface="Calibri"/>
            </a:endParaRPr>
          </a:p>
          <a:p>
            <a:pPr marL="0" lvl="1" indent="0">
              <a:lnSpc>
                <a:spcPct val="100000"/>
              </a:lnSpc>
              <a:spcBef>
                <a:spcPts val="0"/>
              </a:spcBef>
              <a:spcAft>
                <a:spcPts val="1000"/>
              </a:spcAft>
              <a:buNone/>
            </a:pPr>
            <a:endParaRPr lang="en-US" sz="1600">
              <a:cs typeface="Calibri"/>
            </a:endParaRPr>
          </a:p>
        </p:txBody>
      </p:sp>
      <p:sp>
        <p:nvSpPr>
          <p:cNvPr id="4" name="TextBox 3">
            <a:extLst>
              <a:ext uri="{FF2B5EF4-FFF2-40B4-BE49-F238E27FC236}">
                <a16:creationId xmlns:a16="http://schemas.microsoft.com/office/drawing/2014/main" id="{24536FFB-DFD0-4B9D-8CD7-40ED3BD800D4}"/>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28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BE446-A824-4899-A008-5CD847C2236B}"/>
              </a:ext>
            </a:extLst>
          </p:cNvPr>
          <p:cNvSpPr>
            <a:spLocks noGrp="1"/>
          </p:cNvSpPr>
          <p:nvPr>
            <p:ph type="title"/>
          </p:nvPr>
        </p:nvSpPr>
        <p:spPr/>
        <p:txBody>
          <a:bodyPr/>
          <a:lstStyle/>
          <a:p>
            <a:r>
              <a:rPr lang="en-US"/>
              <a:t>Interpretation/ </a:t>
            </a:r>
            <a:r>
              <a:rPr lang="en-US" sz="3200" i="1"/>
              <a:t>Interpretación</a:t>
            </a:r>
            <a:endParaRPr lang="en-US"/>
          </a:p>
        </p:txBody>
      </p:sp>
      <p:sp>
        <p:nvSpPr>
          <p:cNvPr id="3" name="Content Placeholder 2">
            <a:extLst>
              <a:ext uri="{FF2B5EF4-FFF2-40B4-BE49-F238E27FC236}">
                <a16:creationId xmlns:a16="http://schemas.microsoft.com/office/drawing/2014/main" id="{A0606BF1-2806-4110-A2F1-C0129E2FFDD6}"/>
              </a:ext>
            </a:extLst>
          </p:cNvPr>
          <p:cNvSpPr>
            <a:spLocks noGrp="1"/>
          </p:cNvSpPr>
          <p:nvPr>
            <p:ph idx="1"/>
          </p:nvPr>
        </p:nvSpPr>
        <p:spPr>
          <a:xfrm>
            <a:off x="381001" y="1276351"/>
            <a:ext cx="5416118" cy="727262"/>
          </a:xfrm>
        </p:spPr>
        <p:txBody>
          <a:bodyPr>
            <a:normAutofit fontScale="25000" lnSpcReduction="20000"/>
          </a:bodyPr>
          <a:lstStyle/>
          <a:p>
            <a:pPr marL="0" indent="0">
              <a:buNone/>
            </a:pPr>
            <a:endParaRPr lang="en-US"/>
          </a:p>
          <a:p>
            <a:r>
              <a:rPr lang="en-US" sz="8000"/>
              <a:t>Click the </a:t>
            </a:r>
            <a:r>
              <a:rPr lang="en-US" sz="8000" b="1"/>
              <a:t>Interpretation</a:t>
            </a:r>
            <a:r>
              <a:rPr lang="en-US" sz="8000"/>
              <a:t> icon in your meeting controls to enter the Spanish</a:t>
            </a:r>
            <a:r>
              <a:rPr lang="en-US" sz="8000" i="1"/>
              <a:t> </a:t>
            </a:r>
            <a:r>
              <a:rPr lang="en-US" sz="8000"/>
              <a:t>room</a:t>
            </a:r>
          </a:p>
          <a:p>
            <a:r>
              <a:rPr lang="en-US" sz="8000"/>
              <a:t>(Optional) To hear the interpreted language only, click </a:t>
            </a:r>
            <a:r>
              <a:rPr lang="en-US" sz="8000" b="1"/>
              <a:t>Mute Original Audio</a:t>
            </a:r>
          </a:p>
          <a:p>
            <a:endParaRPr lang="en-US"/>
          </a:p>
          <a:p>
            <a:endParaRPr lang="en-US"/>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C356BE5B-18BC-455A-9809-FF4EE024246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9" name="Picture 2">
            <a:extLst>
              <a:ext uri="{FF2B5EF4-FFF2-40B4-BE49-F238E27FC236}">
                <a16:creationId xmlns:a16="http://schemas.microsoft.com/office/drawing/2014/main" id="{FCAE6503-D0D3-4CCA-A88A-59DC8CD51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3893" y="330960"/>
            <a:ext cx="335074" cy="3277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299C769-F34E-426D-A04D-5B1D6386C5D1}"/>
              </a:ext>
            </a:extLst>
          </p:cNvPr>
          <p:cNvPicPr>
            <a:picLocks noChangeAspect="1"/>
          </p:cNvPicPr>
          <p:nvPr/>
        </p:nvPicPr>
        <p:blipFill>
          <a:blip r:embed="rId4"/>
          <a:srcRect/>
          <a:stretch/>
        </p:blipFill>
        <p:spPr>
          <a:xfrm>
            <a:off x="773003" y="2730580"/>
            <a:ext cx="2954275" cy="2851069"/>
          </a:xfrm>
          <a:prstGeom prst="rect">
            <a:avLst/>
          </a:prstGeom>
        </p:spPr>
      </p:pic>
      <p:sp>
        <p:nvSpPr>
          <p:cNvPr id="12" name="TextBox 11">
            <a:extLst>
              <a:ext uri="{FF2B5EF4-FFF2-40B4-BE49-F238E27FC236}">
                <a16:creationId xmlns:a16="http://schemas.microsoft.com/office/drawing/2014/main" id="{3219047A-8154-465E-AAE5-3057FDDEBE01}"/>
              </a:ext>
            </a:extLst>
          </p:cNvPr>
          <p:cNvSpPr txBox="1"/>
          <p:nvPr/>
        </p:nvSpPr>
        <p:spPr>
          <a:xfrm>
            <a:off x="5983894" y="1302126"/>
            <a:ext cx="5827106" cy="1790234"/>
          </a:xfrm>
          <a:prstGeom prst="rect">
            <a:avLst/>
          </a:prstGeom>
          <a:noFill/>
        </p:spPr>
        <p:txBody>
          <a:bodyPr wrap="square" lIns="91440" tIns="45720" rIns="91440" bIns="45720" rtlCol="0" anchor="t">
            <a:spAutoFit/>
          </a:bodyPr>
          <a:lstStyle/>
          <a:p>
            <a:pPr marL="285750" marR="0" lvl="0" indent="-285750" defTabSz="914400" fontAlgn="auto">
              <a:lnSpc>
                <a:spcPct val="70000"/>
              </a:lnSpc>
              <a:spcBef>
                <a:spcPts val="1000"/>
              </a:spcBef>
              <a:spcAft>
                <a:spcPts val="0"/>
              </a:spcAft>
              <a:buClrTx/>
              <a:buSzPct val="90000"/>
              <a:buFont typeface="System Font Regular"/>
              <a:buChar char="&gt;"/>
              <a:tabLst/>
              <a:defRPr/>
            </a:pPr>
            <a:r>
              <a:rPr lang="en-US" sz="2000" i="1"/>
              <a:t>&gt;</a:t>
            </a:r>
            <a:r>
              <a:rPr lang="en-US" sz="2000" i="1" err="1"/>
              <a:t>Haga</a:t>
            </a:r>
            <a:r>
              <a:rPr lang="en-US" sz="2000" i="1"/>
              <a:t> </a:t>
            </a:r>
            <a:r>
              <a:rPr lang="en-US" sz="2000" i="1" err="1"/>
              <a:t>clic</a:t>
            </a:r>
            <a:r>
              <a:rPr lang="en-US" sz="2000" i="1"/>
              <a:t> </a:t>
            </a:r>
            <a:r>
              <a:rPr lang="en-US" sz="2000" i="1" err="1"/>
              <a:t>en</a:t>
            </a:r>
            <a:r>
              <a:rPr lang="en-US" sz="2000" i="1"/>
              <a:t> </a:t>
            </a:r>
            <a:r>
              <a:rPr lang="en-US" sz="2000" i="1" err="1"/>
              <a:t>el</a:t>
            </a:r>
            <a:r>
              <a:rPr lang="en-US" sz="2000" i="1"/>
              <a:t> </a:t>
            </a:r>
            <a:r>
              <a:rPr lang="en-US" sz="2000" i="1" err="1"/>
              <a:t>ícono</a:t>
            </a:r>
            <a:r>
              <a:rPr lang="en-US" sz="2000" i="1"/>
              <a:t> de </a:t>
            </a:r>
            <a:r>
              <a:rPr lang="en-US" sz="2000" b="1" i="1" err="1"/>
              <a:t>Interpretación</a:t>
            </a:r>
            <a:r>
              <a:rPr lang="en-US" sz="2000" i="1"/>
              <a:t> </a:t>
            </a:r>
            <a:r>
              <a:rPr lang="en-US" sz="2000" i="1" err="1"/>
              <a:t>en</a:t>
            </a:r>
            <a:r>
              <a:rPr lang="en-US" sz="2000" i="1"/>
              <a:t> </a:t>
            </a:r>
            <a:br>
              <a:rPr lang="en-US" sz="2000" i="1"/>
            </a:br>
            <a:r>
              <a:rPr lang="en-US" sz="2000" i="1" err="1"/>
              <a:t>los</a:t>
            </a:r>
            <a:r>
              <a:rPr lang="en-US" sz="2000" i="1"/>
              <a:t> </a:t>
            </a:r>
            <a:r>
              <a:rPr lang="en-US" sz="2000" i="1" err="1"/>
              <a:t>controles</a:t>
            </a:r>
            <a:r>
              <a:rPr lang="en-US" sz="2000" i="1"/>
              <a:t> de </a:t>
            </a:r>
            <a:r>
              <a:rPr lang="en-US" sz="2000" i="1" err="1"/>
              <a:t>su</a:t>
            </a:r>
            <a:r>
              <a:rPr lang="en-US" sz="2000" i="1"/>
              <a:t> </a:t>
            </a:r>
            <a:r>
              <a:rPr lang="en-US" sz="2000" i="1" err="1"/>
              <a:t>reunión</a:t>
            </a:r>
            <a:r>
              <a:rPr lang="en-US" sz="2000" i="1"/>
              <a:t> para </a:t>
            </a:r>
            <a:r>
              <a:rPr lang="en-US" sz="2000" i="1" err="1"/>
              <a:t>ingresar</a:t>
            </a:r>
            <a:r>
              <a:rPr lang="en-US" sz="2000" i="1"/>
              <a:t> la </a:t>
            </a:r>
            <a:r>
              <a:rPr lang="en-US" sz="2000" i="1" err="1"/>
              <a:t>sala</a:t>
            </a:r>
            <a:r>
              <a:rPr lang="en-US" sz="2000" i="1"/>
              <a:t> </a:t>
            </a:r>
            <a:br>
              <a:rPr lang="en-US" sz="2000" i="1"/>
            </a:br>
            <a:r>
              <a:rPr lang="en-US" sz="2000" i="1" err="1"/>
              <a:t>en</a:t>
            </a:r>
            <a:r>
              <a:rPr lang="en-US" sz="2000" i="1"/>
              <a:t> </a:t>
            </a:r>
            <a:r>
              <a:rPr lang="en-US" sz="2000" i="1" err="1"/>
              <a:t>español</a:t>
            </a:r>
            <a:endParaRPr lang="en-US" sz="2000" i="1"/>
          </a:p>
          <a:p>
            <a:pPr marL="285750" marR="0" lvl="0" indent="-285750" defTabSz="914400" fontAlgn="auto">
              <a:lnSpc>
                <a:spcPct val="70000"/>
              </a:lnSpc>
              <a:spcBef>
                <a:spcPts val="1000"/>
              </a:spcBef>
              <a:spcAft>
                <a:spcPts val="0"/>
              </a:spcAft>
              <a:buClrTx/>
              <a:buSzPct val="90000"/>
              <a:buFont typeface="System Font Regular"/>
              <a:buChar char="&gt;"/>
              <a:tabLst/>
              <a:defRPr/>
            </a:pPr>
            <a:r>
              <a:rPr lang="es-ES" sz="2000" i="1"/>
              <a:t>(Opcional) Para escuchar solo el idioma interpretado, haga clic en “</a:t>
            </a:r>
            <a:r>
              <a:rPr lang="es-ES" sz="2000" b="1" i="1"/>
              <a:t>Mute Original Audio</a:t>
            </a:r>
            <a:r>
              <a:rPr lang="es-ES" sz="2000" i="1"/>
              <a:t>” </a:t>
            </a:r>
            <a:br>
              <a:rPr lang="es-ES" sz="2000" i="1"/>
            </a:br>
            <a:r>
              <a:rPr lang="es-ES" sz="2000" i="1"/>
              <a:t>o “</a:t>
            </a:r>
            <a:r>
              <a:rPr lang="es-ES" sz="2000" b="1" i="1"/>
              <a:t>Silenciar audio original</a:t>
            </a:r>
            <a:r>
              <a:rPr lang="es-ES" sz="2000" i="1"/>
              <a:t>”</a:t>
            </a:r>
            <a:endParaRPr lang="en-US" sz="2000" i="1"/>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804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202847" y="206961"/>
            <a:ext cx="9045633" cy="653236"/>
          </a:xfrm>
        </p:spPr>
        <p:txBody>
          <a:bodyPr/>
          <a:lstStyle/>
          <a:p>
            <a:r>
              <a:rPr lang="en-US"/>
              <a:t>Turn on Camera / </a:t>
            </a:r>
            <a:r>
              <a:rPr lang="en-US" i="1" err="1"/>
              <a:t>Prende</a:t>
            </a:r>
            <a:r>
              <a:rPr lang="en-US" i="1"/>
              <a:t> la </a:t>
            </a:r>
            <a:r>
              <a:rPr lang="en-US" i="1" err="1">
                <a:effectLst/>
                <a:latin typeface="Roboto" panose="02000000000000000000" pitchFamily="2" charset="0"/>
              </a:rPr>
              <a:t>cámara</a:t>
            </a:r>
            <a:endParaRPr lang="en-US" i="1"/>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6</a:t>
            </a:fld>
            <a:endParaRPr lang="en-US"/>
          </a:p>
        </p:txBody>
      </p:sp>
      <p:sp>
        <p:nvSpPr>
          <p:cNvPr id="6" name="TextBox 5">
            <a:extLst>
              <a:ext uri="{FF2B5EF4-FFF2-40B4-BE49-F238E27FC236}">
                <a16:creationId xmlns:a16="http://schemas.microsoft.com/office/drawing/2014/main" id="{E13FB228-B07C-4B65-9D08-3E51FD856BB8}"/>
              </a:ext>
            </a:extLst>
          </p:cNvPr>
          <p:cNvSpPr txBox="1"/>
          <p:nvPr/>
        </p:nvSpPr>
        <p:spPr>
          <a:xfrm>
            <a:off x="405586" y="3011315"/>
            <a:ext cx="5245406" cy="1089529"/>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switch between views during the meeting click or tap on </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Standard</a:t>
            </a: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a:t>
            </a:r>
            <a:r>
              <a:rPr lang="en-US" b="1" err="1">
                <a:solidFill>
                  <a:srgbClr val="000000"/>
                </a:solidFill>
                <a:latin typeface="Calibri" panose="020F0502020204030204"/>
                <a:ea typeface="+mn-lt"/>
                <a:cs typeface="Calibri" panose="020F0502020204030204"/>
              </a:rPr>
              <a:t>Sp</a:t>
            </a:r>
            <a:r>
              <a:rPr kumimoji="0" lang="en-US" b="1"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eaker</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View</a:t>
            </a: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Gallery View </a:t>
            </a: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at the top right corner of your zoom screen</a:t>
            </a:r>
            <a:endParaRPr lang="en-US" b="1">
              <a:solidFill>
                <a:srgbClr val="000000"/>
              </a:solidFill>
              <a:latin typeface="Calibri" panose="020F0502020204030204"/>
              <a:ea typeface="+mn-lt"/>
              <a:cs typeface="Calibri" panose="020F0502020204030204"/>
            </a:endParaRPr>
          </a:p>
        </p:txBody>
      </p:sp>
      <p:sp>
        <p:nvSpPr>
          <p:cNvPr id="8" name="TextBox 7">
            <a:extLst>
              <a:ext uri="{FF2B5EF4-FFF2-40B4-BE49-F238E27FC236}">
                <a16:creationId xmlns:a16="http://schemas.microsoft.com/office/drawing/2014/main" id="{0EAAB53D-DBA1-42CE-A207-2FBF2B895B9A}"/>
              </a:ext>
            </a:extLst>
          </p:cNvPr>
          <p:cNvSpPr txBox="1"/>
          <p:nvPr/>
        </p:nvSpPr>
        <p:spPr>
          <a:xfrm>
            <a:off x="6298554" y="3023398"/>
            <a:ext cx="5409305" cy="1467068"/>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lang="en-US" i="1">
                <a:ea typeface="+mn-lt"/>
                <a:cs typeface="+mn-lt"/>
              </a:rPr>
              <a:t>Para </a:t>
            </a:r>
            <a:r>
              <a:rPr lang="en-US" i="1" err="1">
                <a:ea typeface="+mn-lt"/>
                <a:cs typeface="+mn-lt"/>
              </a:rPr>
              <a:t>cambiar</a:t>
            </a:r>
            <a:r>
              <a:rPr lang="en-US" i="1">
                <a:ea typeface="+mn-lt"/>
                <a:cs typeface="+mn-lt"/>
              </a:rPr>
              <a:t> entre vistas </a:t>
            </a:r>
            <a:r>
              <a:rPr lang="en-US" i="1" err="1">
                <a:ea typeface="+mn-lt"/>
                <a:cs typeface="+mn-lt"/>
              </a:rPr>
              <a:t>durante</a:t>
            </a:r>
            <a:r>
              <a:rPr lang="en-US" i="1">
                <a:ea typeface="+mn-lt"/>
                <a:cs typeface="+mn-lt"/>
              </a:rPr>
              <a:t> la </a:t>
            </a:r>
            <a:r>
              <a:rPr lang="en-US" i="1" err="1">
                <a:ea typeface="+mn-lt"/>
                <a:cs typeface="+mn-lt"/>
              </a:rPr>
              <a:t>reunión</a:t>
            </a:r>
            <a:r>
              <a:rPr kumimoji="0" lang="en-US" i="1" u="none" strike="noStrike" kern="1200" cap="none" spc="0" normalizeH="0" baseline="0" noProof="0">
                <a:ln>
                  <a:noFill/>
                </a:ln>
                <a:effectLst/>
                <a:uLnTx/>
                <a:uFillTx/>
                <a:ea typeface="+mn-lt"/>
                <a:cs typeface="+mn-lt"/>
              </a:rPr>
              <a:t>, </a:t>
            </a:r>
            <a:r>
              <a:rPr lang="en-US" i="1" err="1">
                <a:ea typeface="+mn-lt"/>
                <a:cs typeface="+mn-lt"/>
              </a:rPr>
              <a:t>haga</a:t>
            </a:r>
            <a:r>
              <a:rPr lang="en-US" i="1">
                <a:ea typeface="+mn-lt"/>
                <a:cs typeface="+mn-lt"/>
              </a:rPr>
              <a:t> </a:t>
            </a:r>
            <a:r>
              <a:rPr lang="en-US" i="1" err="1">
                <a:ea typeface="+mn-lt"/>
                <a:cs typeface="+mn-lt"/>
              </a:rPr>
              <a:t>clic</a:t>
            </a:r>
            <a:r>
              <a:rPr lang="en-US" i="1">
                <a:ea typeface="+mn-lt"/>
                <a:cs typeface="+mn-lt"/>
              </a:rPr>
              <a:t> o toque </a:t>
            </a:r>
            <a:r>
              <a:rPr lang="en-US" b="1" i="1" err="1">
                <a:ea typeface="+mn-lt"/>
                <a:cs typeface="+mn-lt"/>
              </a:rPr>
              <a:t>Estándar</a:t>
            </a:r>
            <a:r>
              <a:rPr kumimoji="0" lang="en-US" i="1" u="none" strike="noStrike" kern="1200" cap="none" spc="0" normalizeH="0" baseline="0" noProof="0">
                <a:ln>
                  <a:noFill/>
                </a:ln>
                <a:effectLst/>
                <a:uLnTx/>
                <a:uFillTx/>
                <a:ea typeface="+mn-lt"/>
                <a:cs typeface="+mn-lt"/>
              </a:rPr>
              <a:t>, </a:t>
            </a:r>
            <a:r>
              <a:rPr lang="en-US" b="1" i="1">
                <a:ea typeface="+mn-lt"/>
                <a:cs typeface="+mn-lt"/>
              </a:rPr>
              <a:t>Vista de </a:t>
            </a:r>
            <a:r>
              <a:rPr lang="en-US" b="1" i="1" err="1">
                <a:ea typeface="+mn-lt"/>
                <a:cs typeface="+mn-lt"/>
              </a:rPr>
              <a:t>orador</a:t>
            </a:r>
            <a:r>
              <a:rPr lang="en-US" b="1" i="1">
                <a:ea typeface="+mn-lt"/>
                <a:cs typeface="+mn-lt"/>
              </a:rPr>
              <a:t> </a:t>
            </a:r>
            <a:r>
              <a:rPr lang="en-US" b="1" i="1" err="1">
                <a:ea typeface="+mn-lt"/>
                <a:cs typeface="+mn-lt"/>
              </a:rPr>
              <a:t>en</a:t>
            </a:r>
            <a:r>
              <a:rPr lang="en-US" b="1" i="1">
                <a:ea typeface="+mn-lt"/>
                <a:cs typeface="+mn-lt"/>
              </a:rPr>
              <a:t> </a:t>
            </a:r>
            <a:r>
              <a:rPr lang="en-US" b="1" i="1" err="1">
                <a:ea typeface="+mn-lt"/>
                <a:cs typeface="+mn-lt"/>
              </a:rPr>
              <a:t>paralelo</a:t>
            </a:r>
            <a:r>
              <a:rPr lang="en-US" i="1">
                <a:ea typeface="+mn-lt"/>
                <a:cs typeface="+mn-lt"/>
              </a:rPr>
              <a:t> y </a:t>
            </a:r>
            <a:r>
              <a:rPr lang="en-US" b="1" i="1">
                <a:ea typeface="+mn-lt"/>
                <a:cs typeface="+mn-lt"/>
              </a:rPr>
              <a:t>Vista de </a:t>
            </a:r>
            <a:r>
              <a:rPr lang="en-US" b="1" i="1" err="1">
                <a:ea typeface="+mn-lt"/>
                <a:cs typeface="+mn-lt"/>
              </a:rPr>
              <a:t>Galería</a:t>
            </a:r>
            <a:r>
              <a:rPr lang="en-US" b="1" i="1">
                <a:ea typeface="+mn-lt"/>
                <a:cs typeface="+mn-lt"/>
              </a:rPr>
              <a:t> </a:t>
            </a:r>
            <a:r>
              <a:rPr lang="en-US" b="1" i="1" err="1">
                <a:ea typeface="+mn-lt"/>
                <a:cs typeface="+mn-lt"/>
              </a:rPr>
              <a:t>en</a:t>
            </a:r>
            <a:r>
              <a:rPr lang="en-US" b="1" i="1">
                <a:ea typeface="+mn-lt"/>
                <a:cs typeface="+mn-lt"/>
              </a:rPr>
              <a:t> </a:t>
            </a:r>
            <a:r>
              <a:rPr lang="en-US" b="1" i="1" err="1">
                <a:ea typeface="+mn-lt"/>
                <a:cs typeface="+mn-lt"/>
              </a:rPr>
              <a:t>Paralelo</a:t>
            </a:r>
            <a:r>
              <a:rPr lang="en-US" i="1">
                <a:ea typeface="+mn-lt"/>
                <a:cs typeface="+mn-lt"/>
              </a:rPr>
              <a:t> </a:t>
            </a:r>
            <a:r>
              <a:rPr lang="en-US" i="1" err="1">
                <a:ea typeface="+mn-lt"/>
                <a:cs typeface="+mn-lt"/>
              </a:rPr>
              <a:t>en</a:t>
            </a:r>
            <a:r>
              <a:rPr lang="en-US" i="1">
                <a:ea typeface="+mn-lt"/>
                <a:cs typeface="+mn-lt"/>
              </a:rPr>
              <a:t> la </a:t>
            </a:r>
            <a:r>
              <a:rPr lang="en-US" i="1" err="1">
                <a:ea typeface="+mn-lt"/>
                <a:cs typeface="+mn-lt"/>
              </a:rPr>
              <a:t>esquina</a:t>
            </a:r>
            <a:r>
              <a:rPr lang="en-US" i="1">
                <a:ea typeface="+mn-lt"/>
                <a:cs typeface="+mn-lt"/>
              </a:rPr>
              <a:t> superior </a:t>
            </a:r>
            <a:r>
              <a:rPr lang="en-US" i="1" err="1">
                <a:ea typeface="+mn-lt"/>
                <a:cs typeface="+mn-lt"/>
              </a:rPr>
              <a:t>derecha</a:t>
            </a:r>
            <a:r>
              <a:rPr lang="en-US" i="1">
                <a:ea typeface="+mn-lt"/>
                <a:cs typeface="+mn-lt"/>
              </a:rPr>
              <a:t> de la </a:t>
            </a:r>
            <a:r>
              <a:rPr lang="en-US" i="1" err="1">
                <a:ea typeface="+mn-lt"/>
                <a:cs typeface="+mn-lt"/>
              </a:rPr>
              <a:t>pantalla</a:t>
            </a:r>
            <a:r>
              <a:rPr lang="en-US" i="1">
                <a:ea typeface="+mn-lt"/>
                <a:cs typeface="+mn-lt"/>
              </a:rPr>
              <a:t> de </a:t>
            </a:r>
            <a:r>
              <a:rPr kumimoji="0" lang="en-US" i="1" u="none" strike="noStrike" kern="1200" cap="none" spc="0" normalizeH="0" baseline="0" noProof="0">
                <a:ln>
                  <a:noFill/>
                </a:ln>
                <a:effectLst/>
                <a:uLnTx/>
                <a:uFillTx/>
                <a:ea typeface="+mn-lt"/>
                <a:cs typeface="+mn-lt"/>
              </a:rPr>
              <a:t>zoom</a:t>
            </a:r>
            <a:endParaRPr lang="en-US" b="1" i="1">
              <a:latin typeface="Calibri" panose="020F0502020204030204"/>
              <a:ea typeface="+mn-lt"/>
              <a:cs typeface="Calibri" panose="020F0502020204030204"/>
            </a:endParaRPr>
          </a:p>
          <a:p>
            <a:pPr defTabSz="914400">
              <a:lnSpc>
                <a:spcPct val="90000"/>
              </a:lnSpc>
              <a:spcBef>
                <a:spcPts val="1000"/>
              </a:spcBef>
              <a:buSzPct val="90000"/>
            </a:pPr>
            <a:endParaRPr lang="en-US" b="1" i="1">
              <a:solidFill>
                <a:srgbClr val="000000"/>
              </a:solidFill>
              <a:latin typeface="Calibri" panose="020F0502020204030204"/>
              <a:ea typeface="+mn-lt"/>
              <a:cs typeface="Calibri" panose="020F0502020204030204"/>
            </a:endParaRPr>
          </a:p>
        </p:txBody>
      </p:sp>
      <p:pic>
        <p:nvPicPr>
          <p:cNvPr id="10" name="Picture 9" descr="Graphical user interface, application&#10;&#10;Description automatically generated">
            <a:extLst>
              <a:ext uri="{FF2B5EF4-FFF2-40B4-BE49-F238E27FC236}">
                <a16:creationId xmlns:a16="http://schemas.microsoft.com/office/drawing/2014/main" id="{0D77E47D-859F-495A-904D-922A355C77CF}"/>
              </a:ext>
            </a:extLst>
          </p:cNvPr>
          <p:cNvPicPr>
            <a:picLocks noChangeAspect="1"/>
          </p:cNvPicPr>
          <p:nvPr/>
        </p:nvPicPr>
        <p:blipFill>
          <a:blip r:embed="rId3"/>
          <a:stretch>
            <a:fillRect/>
          </a:stretch>
        </p:blipFill>
        <p:spPr>
          <a:xfrm>
            <a:off x="667647" y="4271856"/>
            <a:ext cx="2130417" cy="1647159"/>
          </a:xfrm>
          <a:prstGeom prst="rect">
            <a:avLst/>
          </a:prstGeom>
        </p:spPr>
      </p:pic>
      <p:sp>
        <p:nvSpPr>
          <p:cNvPr id="12" name="TextBox 11">
            <a:extLst>
              <a:ext uri="{FF2B5EF4-FFF2-40B4-BE49-F238E27FC236}">
                <a16:creationId xmlns:a16="http://schemas.microsoft.com/office/drawing/2014/main" id="{556FB325-1F57-4279-8F45-A24459605156}"/>
              </a:ext>
            </a:extLst>
          </p:cNvPr>
          <p:cNvSpPr txBox="1"/>
          <p:nvPr/>
        </p:nvSpPr>
        <p:spPr>
          <a:xfrm>
            <a:off x="381000" y="1373617"/>
            <a:ext cx="5512446" cy="968470"/>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lang="en-US">
                <a:solidFill>
                  <a:srgbClr val="000000"/>
                </a:solidFill>
                <a:latin typeface="Calibri" panose="020F0502020204030204"/>
                <a:ea typeface="+mn-lt"/>
                <a:cs typeface="Calibri" panose="020F0502020204030204"/>
              </a:rPr>
              <a:t>To </a:t>
            </a:r>
            <a:r>
              <a:rPr lang="en-US" b="1">
                <a:solidFill>
                  <a:srgbClr val="000000"/>
                </a:solidFill>
                <a:latin typeface="Calibri" panose="020F0502020204030204"/>
                <a:ea typeface="+mn-lt"/>
                <a:cs typeface="Calibri" panose="020F0502020204030204"/>
              </a:rPr>
              <a:t>start</a:t>
            </a:r>
            <a:r>
              <a:rPr lang="en-US">
                <a:solidFill>
                  <a:srgbClr val="000000"/>
                </a:solidFill>
                <a:latin typeface="Calibri" panose="020F0502020204030204"/>
                <a:ea typeface="+mn-lt"/>
                <a:cs typeface="Calibri" panose="020F0502020204030204"/>
              </a:rPr>
              <a:t> and </a:t>
            </a:r>
            <a:r>
              <a:rPr lang="en-US" b="1">
                <a:solidFill>
                  <a:srgbClr val="000000"/>
                </a:solidFill>
                <a:latin typeface="Calibri" panose="020F0502020204030204"/>
                <a:ea typeface="+mn-lt"/>
                <a:cs typeface="Calibri" panose="020F0502020204030204"/>
              </a:rPr>
              <a:t>stop</a:t>
            </a:r>
            <a:r>
              <a:rPr lang="en-US">
                <a:solidFill>
                  <a:srgbClr val="000000"/>
                </a:solidFill>
                <a:latin typeface="Calibri" panose="020F0502020204030204"/>
                <a:ea typeface="+mn-lt"/>
                <a:cs typeface="Calibri" panose="020F0502020204030204"/>
              </a:rPr>
              <a:t> your video, click the camera icon at the bottom left of your control panel</a:t>
            </a:r>
          </a:p>
          <a:p>
            <a:pPr marL="285750" indent="-285750" defTabSz="914400">
              <a:lnSpc>
                <a:spcPct val="90000"/>
              </a:lnSpc>
              <a:spcBef>
                <a:spcPts val="1000"/>
              </a:spcBef>
              <a:buSzPct val="90000"/>
              <a:buFont typeface="System Font Regular"/>
              <a:buChar char="&gt;"/>
            </a:pPr>
            <a:endParaRPr lang="en-US">
              <a:solidFill>
                <a:srgbClr val="000000"/>
              </a:solidFill>
              <a:latin typeface="Calibri" panose="020F0502020204030204"/>
              <a:ea typeface="+mn-lt"/>
              <a:cs typeface="Calibri" panose="020F0502020204030204"/>
            </a:endParaRPr>
          </a:p>
        </p:txBody>
      </p:sp>
      <p:pic>
        <p:nvPicPr>
          <p:cNvPr id="13" name="Picture 12" descr="A picture containing text, device, gauge, meter&#10;&#10;Description automatically generated">
            <a:extLst>
              <a:ext uri="{FF2B5EF4-FFF2-40B4-BE49-F238E27FC236}">
                <a16:creationId xmlns:a16="http://schemas.microsoft.com/office/drawing/2014/main" id="{EBAD4DD5-B07A-43DF-B169-097CBA4C20D5}"/>
              </a:ext>
            </a:extLst>
          </p:cNvPr>
          <p:cNvPicPr>
            <a:picLocks noChangeAspect="1"/>
          </p:cNvPicPr>
          <p:nvPr/>
        </p:nvPicPr>
        <p:blipFill>
          <a:blip r:embed="rId4"/>
          <a:stretch>
            <a:fillRect/>
          </a:stretch>
        </p:blipFill>
        <p:spPr>
          <a:xfrm>
            <a:off x="806335" y="2213858"/>
            <a:ext cx="810057" cy="626444"/>
          </a:xfrm>
          <a:prstGeom prst="rect">
            <a:avLst/>
          </a:prstGeom>
        </p:spPr>
      </p:pic>
      <p:sp>
        <p:nvSpPr>
          <p:cNvPr id="17" name="TextBox 16">
            <a:extLst>
              <a:ext uri="{FF2B5EF4-FFF2-40B4-BE49-F238E27FC236}">
                <a16:creationId xmlns:a16="http://schemas.microsoft.com/office/drawing/2014/main" id="{2CC730AA-18C3-45BA-94E8-77A4C184E4E1}"/>
              </a:ext>
            </a:extLst>
          </p:cNvPr>
          <p:cNvSpPr txBox="1"/>
          <p:nvPr/>
        </p:nvSpPr>
        <p:spPr>
          <a:xfrm>
            <a:off x="6298554" y="1358412"/>
            <a:ext cx="5512446" cy="840230"/>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lang="en-US" i="1">
                <a:ea typeface="+mn-lt"/>
                <a:cs typeface="+mn-lt"/>
              </a:rPr>
              <a:t>Para </a:t>
            </a:r>
            <a:r>
              <a:rPr lang="en-US" b="1" i="1" err="1">
                <a:ea typeface="+mn-lt"/>
                <a:cs typeface="+mn-lt"/>
              </a:rPr>
              <a:t>iniciar</a:t>
            </a:r>
            <a:r>
              <a:rPr lang="en-US" b="1" i="1">
                <a:ea typeface="+mn-lt"/>
                <a:cs typeface="+mn-lt"/>
              </a:rPr>
              <a:t> </a:t>
            </a:r>
            <a:r>
              <a:rPr lang="en-US" i="1">
                <a:ea typeface="+mn-lt"/>
                <a:cs typeface="+mn-lt"/>
              </a:rPr>
              <a:t>y </a:t>
            </a:r>
            <a:r>
              <a:rPr lang="en-US" b="1" i="1" err="1">
                <a:ea typeface="+mn-lt"/>
                <a:cs typeface="+mn-lt"/>
              </a:rPr>
              <a:t>detener</a:t>
            </a:r>
            <a:r>
              <a:rPr lang="en-US" b="1" i="1">
                <a:ea typeface="+mn-lt"/>
                <a:cs typeface="+mn-lt"/>
              </a:rPr>
              <a:t> </a:t>
            </a:r>
            <a:r>
              <a:rPr lang="en-US" i="1" err="1">
                <a:ea typeface="+mn-lt"/>
                <a:cs typeface="+mn-lt"/>
              </a:rPr>
              <a:t>su</a:t>
            </a:r>
            <a:r>
              <a:rPr lang="en-US" i="1">
                <a:ea typeface="+mn-lt"/>
                <a:cs typeface="+mn-lt"/>
              </a:rPr>
              <a:t> video, </a:t>
            </a:r>
            <a:r>
              <a:rPr lang="en-US" i="1" err="1">
                <a:ea typeface="+mn-lt"/>
                <a:cs typeface="+mn-lt"/>
              </a:rPr>
              <a:t>haga</a:t>
            </a:r>
            <a:r>
              <a:rPr lang="en-US" i="1">
                <a:ea typeface="+mn-lt"/>
                <a:cs typeface="+mn-lt"/>
              </a:rPr>
              <a:t> </a:t>
            </a:r>
            <a:r>
              <a:rPr lang="en-US" i="1" err="1">
                <a:ea typeface="+mn-lt"/>
                <a:cs typeface="+mn-lt"/>
              </a:rPr>
              <a:t>clic</a:t>
            </a:r>
            <a:r>
              <a:rPr lang="en-US" i="1">
                <a:ea typeface="+mn-lt"/>
                <a:cs typeface="+mn-lt"/>
              </a:rPr>
              <a:t> </a:t>
            </a:r>
            <a:r>
              <a:rPr lang="en-US" i="1" err="1">
                <a:ea typeface="+mn-lt"/>
                <a:cs typeface="+mn-lt"/>
              </a:rPr>
              <a:t>en</a:t>
            </a:r>
            <a:r>
              <a:rPr lang="en-US" i="1">
                <a:ea typeface="+mn-lt"/>
                <a:cs typeface="+mn-lt"/>
              </a:rPr>
              <a:t> </a:t>
            </a:r>
            <a:r>
              <a:rPr lang="en-US" i="1" err="1">
                <a:ea typeface="+mn-lt"/>
                <a:cs typeface="+mn-lt"/>
              </a:rPr>
              <a:t>el</a:t>
            </a:r>
            <a:r>
              <a:rPr lang="en-US" i="1">
                <a:ea typeface="+mn-lt"/>
                <a:cs typeface="+mn-lt"/>
              </a:rPr>
              <a:t> </a:t>
            </a:r>
            <a:r>
              <a:rPr lang="en-US" i="1" err="1">
                <a:ea typeface="+mn-lt"/>
                <a:cs typeface="+mn-lt"/>
              </a:rPr>
              <a:t>ícono</a:t>
            </a:r>
            <a:r>
              <a:rPr lang="en-US" i="1">
                <a:ea typeface="+mn-lt"/>
                <a:cs typeface="+mn-lt"/>
              </a:rPr>
              <a:t> de la </a:t>
            </a:r>
            <a:r>
              <a:rPr lang="en-US" i="1" err="1">
                <a:ea typeface="+mn-lt"/>
                <a:cs typeface="+mn-lt"/>
              </a:rPr>
              <a:t>cámara</a:t>
            </a:r>
            <a:r>
              <a:rPr lang="en-US" i="1">
                <a:ea typeface="+mn-lt"/>
                <a:cs typeface="+mn-lt"/>
              </a:rPr>
              <a:t> </a:t>
            </a:r>
            <a:r>
              <a:rPr lang="en-US" i="1" err="1">
                <a:ea typeface="+mn-lt"/>
                <a:cs typeface="+mn-lt"/>
              </a:rPr>
              <a:t>en</a:t>
            </a:r>
            <a:r>
              <a:rPr lang="en-US" i="1">
                <a:ea typeface="+mn-lt"/>
                <a:cs typeface="+mn-lt"/>
              </a:rPr>
              <a:t> la </a:t>
            </a:r>
            <a:r>
              <a:rPr lang="en-US" i="1" err="1">
                <a:ea typeface="+mn-lt"/>
                <a:cs typeface="+mn-lt"/>
              </a:rPr>
              <a:t>parte</a:t>
            </a:r>
            <a:r>
              <a:rPr lang="en-US" i="1">
                <a:ea typeface="+mn-lt"/>
                <a:cs typeface="+mn-lt"/>
              </a:rPr>
              <a:t> inferior </a:t>
            </a:r>
            <a:r>
              <a:rPr lang="en-US" i="1" err="1">
                <a:ea typeface="+mn-lt"/>
                <a:cs typeface="+mn-lt"/>
              </a:rPr>
              <a:t>izquierda</a:t>
            </a:r>
            <a:r>
              <a:rPr lang="en-US" i="1">
                <a:ea typeface="+mn-lt"/>
                <a:cs typeface="+mn-lt"/>
              </a:rPr>
              <a:t> de </a:t>
            </a:r>
            <a:r>
              <a:rPr lang="en-US" i="1" err="1">
                <a:ea typeface="+mn-lt"/>
                <a:cs typeface="+mn-lt"/>
              </a:rPr>
              <a:t>su</a:t>
            </a:r>
            <a:r>
              <a:rPr lang="en-US" i="1">
                <a:ea typeface="+mn-lt"/>
                <a:cs typeface="+mn-lt"/>
              </a:rPr>
              <a:t> panel de control</a:t>
            </a:r>
            <a:endParaRPr lang="en-US" i="1"/>
          </a:p>
        </p:txBody>
      </p:sp>
      <p:pic>
        <p:nvPicPr>
          <p:cNvPr id="18" name="Picture 17" descr="A picture containing text, device, gauge, meter&#10;&#10;Description automatically generated">
            <a:extLst>
              <a:ext uri="{FF2B5EF4-FFF2-40B4-BE49-F238E27FC236}">
                <a16:creationId xmlns:a16="http://schemas.microsoft.com/office/drawing/2014/main" id="{42F19773-BFEC-4236-8AC7-4093EA2CBDEC}"/>
              </a:ext>
            </a:extLst>
          </p:cNvPr>
          <p:cNvPicPr>
            <a:picLocks noChangeAspect="1"/>
          </p:cNvPicPr>
          <p:nvPr/>
        </p:nvPicPr>
        <p:blipFill>
          <a:blip r:embed="rId4"/>
          <a:stretch>
            <a:fillRect/>
          </a:stretch>
        </p:blipFill>
        <p:spPr>
          <a:xfrm>
            <a:off x="6640658" y="2213858"/>
            <a:ext cx="810057" cy="626444"/>
          </a:xfrm>
          <a:prstGeom prst="rect">
            <a:avLst/>
          </a:prstGeom>
        </p:spPr>
      </p:pic>
      <p:pic>
        <p:nvPicPr>
          <p:cNvPr id="19" name="Picture 18" descr="Graphical user interface, application&#10;&#10;Description automatically generated">
            <a:extLst>
              <a:ext uri="{FF2B5EF4-FFF2-40B4-BE49-F238E27FC236}">
                <a16:creationId xmlns:a16="http://schemas.microsoft.com/office/drawing/2014/main" id="{D82AEC11-A2E3-42FC-8393-F519CDE34320}"/>
              </a:ext>
            </a:extLst>
          </p:cNvPr>
          <p:cNvPicPr>
            <a:picLocks noChangeAspect="1"/>
          </p:cNvPicPr>
          <p:nvPr/>
        </p:nvPicPr>
        <p:blipFill>
          <a:blip r:embed="rId3"/>
          <a:stretch>
            <a:fillRect/>
          </a:stretch>
        </p:blipFill>
        <p:spPr>
          <a:xfrm>
            <a:off x="6640658" y="4271855"/>
            <a:ext cx="2130417" cy="1647159"/>
          </a:xfrm>
          <a:prstGeom prst="rect">
            <a:avLst/>
          </a:prstGeom>
        </p:spPr>
      </p:pic>
    </p:spTree>
    <p:extLst>
      <p:ext uri="{BB962C8B-B14F-4D97-AF65-F5344CB8AC3E}">
        <p14:creationId xmlns:p14="http://schemas.microsoft.com/office/powerpoint/2010/main" val="3882814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p:txBody>
          <a:bodyPr/>
          <a:lstStyle/>
          <a:p>
            <a:r>
              <a:rPr lang="en-US"/>
              <a:t>Raise Hand </a:t>
            </a:r>
            <a:endParaRPr lang="en-US" i="1"/>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7</a:t>
            </a:fld>
            <a:endParaRPr lang="en-US"/>
          </a:p>
        </p:txBody>
      </p:sp>
      <p:sp>
        <p:nvSpPr>
          <p:cNvPr id="7" name="TextBox 6">
            <a:extLst>
              <a:ext uri="{FF2B5EF4-FFF2-40B4-BE49-F238E27FC236}">
                <a16:creationId xmlns:a16="http://schemas.microsoft.com/office/drawing/2014/main" id="{986EABF8-A853-4B48-BF3D-735257652C17}"/>
              </a:ext>
            </a:extLst>
          </p:cNvPr>
          <p:cNvSpPr txBox="1"/>
          <p:nvPr/>
        </p:nvSpPr>
        <p:spPr>
          <a:xfrm>
            <a:off x="381000" y="1337801"/>
            <a:ext cx="11090564" cy="1990288"/>
          </a:xfrm>
          <a:prstGeom prst="rect">
            <a:avLst/>
          </a:prstGeom>
          <a:noFill/>
        </p:spPr>
        <p:txBody>
          <a:bodyPr wrap="square" lIns="91440" tIns="45720" rIns="91440" bIns="45720" rtlCol="0" anchor="t">
            <a:spAutoFit/>
          </a:bodyPr>
          <a:lstStyle/>
          <a:p>
            <a:pPr marL="285750" indent="-285750" defTabSz="914400">
              <a:lnSpc>
                <a:spcPct val="90000"/>
              </a:lnSpc>
              <a:spcBef>
                <a:spcPts val="1000"/>
              </a:spcBef>
              <a:buSzPct val="90000"/>
              <a:buFont typeface="System Font Regular"/>
              <a:buChar char="&gt;"/>
            </a:pPr>
            <a:r>
              <a:rPr lang="en-US" sz="2000"/>
              <a:t>Click </a:t>
            </a:r>
            <a:r>
              <a:rPr lang="en-US" sz="2000" b="1"/>
              <a:t>Raise Hand</a:t>
            </a:r>
            <a:r>
              <a:rPr lang="en-US" sz="2000"/>
              <a:t> in your meeting controls or</a:t>
            </a:r>
          </a:p>
          <a:p>
            <a:pPr marL="285750" indent="-285750" defTabSz="914400">
              <a:lnSpc>
                <a:spcPct val="90000"/>
              </a:lnSpc>
              <a:spcBef>
                <a:spcPts val="1000"/>
              </a:spcBef>
              <a:buSzPct val="90000"/>
              <a:buFont typeface="System Font Regular"/>
              <a:buChar char="&gt;"/>
            </a:pPr>
            <a:r>
              <a:rPr lang="en-US" sz="2000" b="1"/>
              <a:t>Press*9</a:t>
            </a:r>
            <a:r>
              <a:rPr lang="en-US" sz="2000"/>
              <a:t> on the phone line.</a:t>
            </a:r>
            <a:endParaRPr lang="en-US" sz="2000">
              <a:cs typeface="Calibri"/>
            </a:endParaRPr>
          </a:p>
          <a:p>
            <a:pPr marL="285750" indent="-285750" defTabSz="914400">
              <a:lnSpc>
                <a:spcPct val="90000"/>
              </a:lnSpc>
              <a:spcBef>
                <a:spcPts val="1000"/>
              </a:spcBef>
              <a:buSzPct val="90000"/>
              <a:buFont typeface="System Font Regular"/>
              <a:buChar char="&gt;"/>
            </a:pPr>
            <a:r>
              <a:rPr lang="en-US" sz="2000"/>
              <a:t>To lower your hand, click </a:t>
            </a:r>
            <a:r>
              <a:rPr lang="en-US" sz="2000" b="1"/>
              <a:t>Raise Hand</a:t>
            </a:r>
            <a:r>
              <a:rPr lang="en-US" sz="2000"/>
              <a:t> in your meeting controls.</a:t>
            </a:r>
            <a:endParaRPr lang="en-US" sz="2000">
              <a:cs typeface="Calibri"/>
            </a:endParaRPr>
          </a:p>
          <a:p>
            <a:pPr marL="285750" indent="-285750" defTabSz="914400">
              <a:lnSpc>
                <a:spcPct val="90000"/>
              </a:lnSpc>
              <a:spcBef>
                <a:spcPts val="1000"/>
              </a:spcBef>
              <a:buSzPct val="90000"/>
              <a:buFont typeface="System Font Regular"/>
              <a:buChar char="&gt;"/>
            </a:pPr>
            <a:r>
              <a:rPr lang="en-US" sz="2000"/>
              <a:t>Comments &amp; questions can also be provided in writing by using the </a:t>
            </a:r>
            <a:r>
              <a:rPr lang="en-US" sz="2000" b="1"/>
              <a:t>Chat</a:t>
            </a:r>
            <a:r>
              <a:rPr lang="en-US" sz="2000"/>
              <a:t> function.</a:t>
            </a:r>
            <a:endParaRPr lang="en-US" sz="2000">
              <a:cs typeface="Calibri"/>
            </a:endParaRPr>
          </a:p>
          <a:p>
            <a:pPr marL="285750" indent="-285750" defTabSz="914400">
              <a:lnSpc>
                <a:spcPct val="90000"/>
              </a:lnSpc>
              <a:spcBef>
                <a:spcPts val="1000"/>
              </a:spcBef>
              <a:buSzPct val="90000"/>
              <a:buFont typeface="System Font Regular"/>
              <a:buChar char="&gt;"/>
            </a:pPr>
            <a:r>
              <a:rPr lang="en-US" sz="2000"/>
              <a:t>The </a:t>
            </a:r>
            <a:r>
              <a:rPr lang="en-US" sz="2000" b="1"/>
              <a:t>Chat</a:t>
            </a:r>
            <a:r>
              <a:rPr lang="en-US" sz="2000"/>
              <a:t> button is located on the control panel at the bottom of your screen.</a:t>
            </a:r>
            <a:endParaRPr lang="en-US" sz="2000">
              <a:cs typeface="Calibri"/>
            </a:endParaRPr>
          </a:p>
        </p:txBody>
      </p:sp>
      <p:pic>
        <p:nvPicPr>
          <p:cNvPr id="8" name="Picture 2">
            <a:extLst>
              <a:ext uri="{FF2B5EF4-FFF2-40B4-BE49-F238E27FC236}">
                <a16:creationId xmlns:a16="http://schemas.microsoft.com/office/drawing/2014/main" id="{3D4B3929-E567-44B3-A2AA-7114D257E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032" y="285749"/>
            <a:ext cx="326708" cy="402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145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923330"/>
          </a:xfrm>
          <a:prstGeom prst="rect">
            <a:avLst/>
          </a:prstGeom>
          <a:solidFill>
            <a:srgbClr val="00B4BD"/>
          </a:solidFill>
        </p:spPr>
        <p:txBody>
          <a:bodyPr wrap="square" lIns="91440" tIns="45720" rIns="91440" bIns="45720" rtlCol="0" anchor="t">
            <a:spAutoFit/>
          </a:bodyPr>
          <a:lstStyle/>
          <a:p>
            <a:pPr algn="ctr">
              <a:spcAft>
                <a:spcPts val="600"/>
              </a:spcAft>
            </a:pPr>
            <a:r>
              <a:rPr lang="en-US" sz="5400" b="1">
                <a:solidFill>
                  <a:schemeClr val="bg1"/>
                </a:solidFill>
                <a:cs typeface="Calibri"/>
              </a:rPr>
              <a:t>Welcome!</a:t>
            </a:r>
          </a:p>
        </p:txBody>
      </p:sp>
    </p:spTree>
    <p:extLst>
      <p:ext uri="{BB962C8B-B14F-4D97-AF65-F5344CB8AC3E}">
        <p14:creationId xmlns:p14="http://schemas.microsoft.com/office/powerpoint/2010/main" val="1318000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81000" y="218841"/>
            <a:ext cx="11155218" cy="508578"/>
          </a:xfrm>
        </p:spPr>
        <p:txBody>
          <a:bodyPr/>
          <a:lstStyle/>
          <a:p>
            <a:r>
              <a:rPr lang="en-US" dirty="0"/>
              <a:t>In Memorium – Victor LaRosa</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9</a:t>
            </a:fld>
            <a:endParaRPr lang="en-US"/>
          </a:p>
        </p:txBody>
      </p:sp>
      <p:pic>
        <p:nvPicPr>
          <p:cNvPr id="1026" name="Picture 2">
            <a:extLst>
              <a:ext uri="{FF2B5EF4-FFF2-40B4-BE49-F238E27FC236}">
                <a16:creationId xmlns:a16="http://schemas.microsoft.com/office/drawing/2014/main" id="{6B233D61-ACBA-2554-F5D8-2715A09F81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30" t="5816" r="12558" b="39693"/>
          <a:stretch/>
        </p:blipFill>
        <p:spPr bwMode="auto">
          <a:xfrm>
            <a:off x="3349188" y="1193687"/>
            <a:ext cx="5218842" cy="51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809124"/>
      </p:ext>
    </p:extLst>
  </p:cSld>
  <p:clrMapOvr>
    <a:masterClrMapping/>
  </p:clrMapOvr>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8695"/>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Susan DeSantis</DisplayName>
        <AccountId>17</AccountId>
        <AccountType/>
      </UserInfo>
      <UserInfo>
        <DisplayName>Melissa Holguin</DisplayName>
        <AccountId>9</AccountId>
        <AccountType/>
      </UserInfo>
      <UserInfo>
        <DisplayName>Kyle Santiago</DisplayName>
        <AccountId>31</AccountId>
        <AccountType/>
      </UserInfo>
      <UserInfo>
        <DisplayName>Dave Grenier</DisplayName>
        <AccountId>285</AccountId>
        <AccountType/>
      </UserInfo>
      <UserInfo>
        <DisplayName>David Williams</DisplayName>
        <AccountId>216</AccountId>
        <AccountType/>
      </UserInfo>
      <UserInfo>
        <DisplayName>Julie Nieto</DisplayName>
        <AccountId>23</AccountId>
        <AccountType/>
      </UserInfo>
      <UserInfo>
        <DisplayName>Nora Casillas</DisplayName>
        <AccountId>136</AccountId>
        <AccountType/>
      </UserInfo>
      <UserInfo>
        <DisplayName>Thomas Grogan</DisplayName>
        <AccountId>1601</AccountId>
        <AccountType/>
      </UserInfo>
    </SharedWithUsers>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0F31642-4554-4C40-8587-C651CDC87753}">
  <ds:schemaRefs>
    <ds:schemaRef ds:uri="http://schemas.microsoft.com/sharepoint/v3/contenttype/forms"/>
  </ds:schemaRefs>
</ds:datastoreItem>
</file>

<file path=customXml/itemProps2.xml><?xml version="1.0" encoding="utf-8"?>
<ds:datastoreItem xmlns:ds="http://schemas.openxmlformats.org/officeDocument/2006/customXml" ds:itemID="{B5586F70-7990-4C9F-AB8A-49230F2C8B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73c2d3-f839-49e9-ad23-de2265ceb800"/>
    <ds:schemaRef ds:uri="bd64c6d0-1ab6-42d4-9ad5-3958787b0f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3FE971-85E9-421A-A3CB-8C062F48E1F8}">
  <ds:schemaRefs>
    <ds:schemaRef ds:uri="7873c2d3-f839-49e9-ad23-de2265ceb800"/>
    <ds:schemaRef ds:uri="http://purl.org/dc/terms/"/>
    <ds:schemaRef ds:uri="http://purl.org/dc/elements/1.1/"/>
    <ds:schemaRef ds:uri="http://schemas.microsoft.com/office/infopath/2007/PartnerControls"/>
    <ds:schemaRef ds:uri="http://purl.org/dc/dcmitype/"/>
    <ds:schemaRef ds:uri="http://schemas.microsoft.com/office/2006/documentManagement/types"/>
    <ds:schemaRef ds:uri="http://schemas.microsoft.com/office/2006/metadata/properties"/>
    <ds:schemaRef ds:uri="http://schemas.openxmlformats.org/package/2006/metadata/core-properties"/>
    <ds:schemaRef ds:uri="bd64c6d0-1ab6-42d4-9ad5-3958787b0fb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644</TotalTime>
  <Words>10146</Words>
  <Application>Microsoft Office PowerPoint</Application>
  <PresentationFormat>Widescreen</PresentationFormat>
  <Paragraphs>1271</Paragraphs>
  <Slides>47</Slides>
  <Notes>44</Notes>
  <HiddenSlides>8</HiddenSlides>
  <MMClips>0</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Office Theme</vt:lpstr>
      <vt:lpstr>1_Office Theme</vt:lpstr>
      <vt:lpstr>PowerPoint Presentation</vt:lpstr>
      <vt:lpstr>PowerPoint Presentation</vt:lpstr>
      <vt:lpstr>Facilitator</vt:lpstr>
      <vt:lpstr>Task Force Member, CLC Member, and Participant Identification</vt:lpstr>
      <vt:lpstr>Interpretation/ Interpretación</vt:lpstr>
      <vt:lpstr>Turn on Camera / Prende la cámara</vt:lpstr>
      <vt:lpstr>Raise Hand </vt:lpstr>
      <vt:lpstr>PowerPoint Presentation</vt:lpstr>
      <vt:lpstr>In Memorium – Victor LaRosa</vt:lpstr>
      <vt:lpstr>Meeting Objectives</vt:lpstr>
      <vt:lpstr>Agenda</vt:lpstr>
      <vt:lpstr>PowerPoint Presentation</vt:lpstr>
      <vt:lpstr>Zero-Emission Truck Program Development Timeline</vt:lpstr>
      <vt:lpstr>PowerPoint Presentation</vt:lpstr>
      <vt:lpstr>Metro Board Direction, Desired Outcomes and Strategies  </vt:lpstr>
      <vt:lpstr>Breakout Room Topics and Assignments  </vt:lpstr>
      <vt:lpstr>PowerPoint Presentation</vt:lpstr>
      <vt:lpstr>PowerPoint Presentation</vt:lpstr>
      <vt:lpstr>Breakout Room #2 – Strategic Partnerships and Funding  Opportunities</vt:lpstr>
      <vt:lpstr>Breakout Room #3 – Legislative and Policy Initiatives</vt:lpstr>
      <vt:lpstr>Breakout Room #4 – Small Set-aside for Truck Subsidies</vt:lpstr>
      <vt:lpstr>Breakout Room #5 – Environmental Impacts, Mitigation  Strategies, and Program Outcomes</vt:lpstr>
      <vt:lpstr>PowerPoint Presentation</vt:lpstr>
      <vt:lpstr>PowerPoint Presentation</vt:lpstr>
      <vt:lpstr>PowerPoint Presentation</vt:lpstr>
      <vt:lpstr>Phase III/IV Milestones:  Early Investment Initiatives</vt:lpstr>
      <vt:lpstr>Upcoming Meetings</vt:lpstr>
      <vt:lpstr>PowerPoint Presentation</vt:lpstr>
      <vt:lpstr>Can’t attend the meeting? Reach out to us!</vt:lpstr>
      <vt:lpstr>PowerPoint Presentation</vt:lpstr>
      <vt:lpstr>PowerPoint Presentation</vt:lpstr>
      <vt:lpstr>New I-710 South Corridor Motion</vt:lpstr>
      <vt:lpstr>New I-710 South Corridor Motion</vt:lpstr>
      <vt:lpstr>Task Force and Community Leadership Committee Members</vt:lpstr>
      <vt:lpstr>Zero-Emission Truck Program Development Timeline</vt:lpstr>
      <vt:lpstr>PowerPoint Presentation</vt:lpstr>
      <vt:lpstr>Zero-Emission Truck Working Group – Updates</vt:lpstr>
      <vt:lpstr>Breakout Room Topics and Assignments – ZET WG #6</vt:lpstr>
      <vt:lpstr>PowerPoint Presentation</vt:lpstr>
      <vt:lpstr>PowerPoint Presentation</vt:lpstr>
      <vt:lpstr>PowerPoint Presentation</vt:lpstr>
      <vt:lpstr>Strategy #3: Establish revenue streams to fund the  ZEV Program </vt:lpstr>
      <vt:lpstr>Strategy #4:  Develop scope, funding eligibility, funding methods, evaluation processes, performance metrics and performance monitoring mechanisms for programs developed through the ZET Program  </vt:lpstr>
      <vt:lpstr>Strategy #5: Develop and implement the Program on the I-710 corridor. Metro to serve as lead partner </vt:lpstr>
      <vt:lpstr>Breakout Room Topics and Assignments – ZET WG #7</vt:lpstr>
      <vt:lpstr>Breakout #1: Community Engagement, Community Benefits, Equity Considerations, ZE Infrastructure Siting, and Program Outcomes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Nora Casillas</cp:lastModifiedBy>
  <cp:revision>2</cp:revision>
  <cp:lastPrinted>2022-06-16T19:11:04Z</cp:lastPrinted>
  <dcterms:created xsi:type="dcterms:W3CDTF">2018-02-03T00:33:10Z</dcterms:created>
  <dcterms:modified xsi:type="dcterms:W3CDTF">2024-08-22T22:10:17Z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Order">
    <vt:r8>12300</vt:r8>
  </property>
  <property fmtid="{D5CDD505-2E9C-101B-9397-08002B2CF9AE}" pid="7" name="MediaServiceImageTags">
    <vt:lpwstr/>
  </property>
</Properties>
</file>