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4"/>
  </p:sldMasterIdLst>
  <p:notesMasterIdLst>
    <p:notesMasterId r:id="rId58"/>
  </p:notesMasterIdLst>
  <p:handoutMasterIdLst>
    <p:handoutMasterId r:id="rId59"/>
  </p:handoutMasterIdLst>
  <p:sldIdLst>
    <p:sldId id="1941" r:id="rId5"/>
    <p:sldId id="284" r:id="rId6"/>
    <p:sldId id="268" r:id="rId7"/>
    <p:sldId id="1921" r:id="rId8"/>
    <p:sldId id="2172" r:id="rId9"/>
    <p:sldId id="4550" r:id="rId10"/>
    <p:sldId id="287" r:id="rId11"/>
    <p:sldId id="290" r:id="rId12"/>
    <p:sldId id="4807" r:id="rId13"/>
    <p:sldId id="1942" r:id="rId14"/>
    <p:sldId id="1994" r:id="rId15"/>
    <p:sldId id="4656" r:id="rId16"/>
    <p:sldId id="4547" r:id="rId17"/>
    <p:sldId id="2168" r:id="rId18"/>
    <p:sldId id="295" r:id="rId19"/>
    <p:sldId id="1669" r:id="rId20"/>
    <p:sldId id="4657" r:id="rId21"/>
    <p:sldId id="4666" r:id="rId22"/>
    <p:sldId id="4664" r:id="rId23"/>
    <p:sldId id="4672" r:id="rId24"/>
    <p:sldId id="4683" r:id="rId25"/>
    <p:sldId id="4655" r:id="rId26"/>
    <p:sldId id="4532" r:id="rId27"/>
    <p:sldId id="2207" r:id="rId28"/>
    <p:sldId id="4681" r:id="rId29"/>
    <p:sldId id="4665" r:id="rId30"/>
    <p:sldId id="1934" r:id="rId31"/>
    <p:sldId id="4687" r:id="rId32"/>
    <p:sldId id="1974" r:id="rId33"/>
    <p:sldId id="4565" r:id="rId34"/>
    <p:sldId id="4671" r:id="rId35"/>
    <p:sldId id="4545" r:id="rId36"/>
    <p:sldId id="4554" r:id="rId37"/>
    <p:sldId id="4544" r:id="rId38"/>
    <p:sldId id="4549" r:id="rId39"/>
    <p:sldId id="4556" r:id="rId40"/>
    <p:sldId id="4555" r:id="rId41"/>
    <p:sldId id="4686" r:id="rId42"/>
    <p:sldId id="4557" r:id="rId43"/>
    <p:sldId id="4558" r:id="rId44"/>
    <p:sldId id="4559" r:id="rId45"/>
    <p:sldId id="299" r:id="rId46"/>
    <p:sldId id="301" r:id="rId47"/>
    <p:sldId id="4661" r:id="rId48"/>
    <p:sldId id="4662" r:id="rId49"/>
    <p:sldId id="4663" r:id="rId50"/>
    <p:sldId id="4659" r:id="rId51"/>
    <p:sldId id="4684" r:id="rId52"/>
    <p:sldId id="4543" r:id="rId53"/>
    <p:sldId id="4678" r:id="rId54"/>
    <p:sldId id="4679" r:id="rId55"/>
    <p:sldId id="4680" r:id="rId56"/>
    <p:sldId id="4682" r:id="rId57"/>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DDF708-E7AC-F307-BC18-13A4598DCEDD}" name="Guest User" initials="GU" userId="S::urn:spo:anon#ab7914732529f119405dc6d9376be59db949eef5a75e5ab2202e83d6f942813f::" providerId="AD"/>
  <p188:author id="{11F4C212-DCB3-9490-523D-ADFCF42AA13A}" name="Guest User" initials="GU" userId="S::urn:spo:anon#ed0a1d2a16333baf2ffb34559b79f25962ecd12bf227b68ef4d26ebaf8890aad::" providerId="AD"/>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B4455046-D921-01DE-5480-05BBAD8EB5D4}" name="Chaves, Ernesto" initials="CE" userId="S::chavese_metro.net#ext#@arellanoassociates.onmicrosoft.com::7e1f1920-db5e-4a6b-b112-159281e9b63e" providerId="AD"/>
  <p188:author id="{A7DF945C-576D-EEDA-1E68-1FA53647FA8F}" name="Cano, Michael" initials="CM" userId="S::canom@metro.net::fe788425-7672-40d1-bd9f-d44d0ffb5123" providerId="AD"/>
  <p188:author id="{4DBF4B62-85B8-A788-BEB8-5E8E868C30C0}" name="Chaves, Ernesto" initials="CE" userId="S::chavese@metro.net::cb22a1c1-b2c6-4602-928a-180009272d68" providerId="AD"/>
  <p188:author id="{C8B52B71-344F-7114-59A2-DEF206F68B6F}" name="Melissa Holguin" initials="MH" userId="S::MHolguin@arellanoassociates.com::a6f835ee-eb97-4581-ba23-e107488a9130" providerId="AD"/>
  <p188:author id="{0F47EE71-15E6-CD0B-8726-B91FF2AAD6DB}" name="Cano, Michael" initials="CM" userId="S::canom_metro.net#ext#@arellanoassociates.onmicrosoft.com::de7a47bb-dc3c-4eb5-98ae-16ddd52cf860" providerId="AD"/>
  <p188:author id="{4D20F882-1686-7ED4-076D-3D5C8887546C}" name="Nora Casillas" initials="NC" userId="S::NCasillas@arellanoassociates.com::a83899ef-7025-4513-9811-ae46073b6dad" providerId="AD"/>
  <p188:author id="{8173988E-03AF-1074-4328-E706B1F26813}" name="Susan DeSantis" initials="SD" userId="S::sdesantis@arellanoassociates.com::982bbb9f-e90a-4e3e-9f32-ee6a07729abd" providerId="AD"/>
  <p188:author id="{C11445A8-87BC-0825-92DA-64CA58F427EE}" name="Guest User" initials="GU" userId="S::urn:spo:anon#4356d2840875555dfcda18e8baaa8ae57efac350e251c0b12f00d54565e01d71::" providerId="AD"/>
  <p188:author id="{EC0C6ABB-467A-187D-F8FD-E33890B5AAFC}" name="Cylear Dodds, KeAndra" initials="CDK" userId="S::cyleardoddsk@metro.net::5a8580ec-f87e-48cb-bc47-181eb1443f2a" providerId="AD"/>
  <p188:author id="{7748FCE8-E4C5-BCC1-1714-151A886CA52E}" name="Guest User" initials="GU" userId="S::urn:spo:anon#8c0b61e7de0bff38bf2b39550d87fa0ed2885051c0d50dcb1809a7a78110b4e4::" providerId="AD"/>
  <p188:author id="{529887F1-50D7-DA1F-5727-19D3418C2C48}" name="Guest User" initials="GU" userId="S::urn:spo:anon#45cc9597a9e142b64e973e1654084080767fc3d2a61bf4e72df55b2e581bf268::" providerId="AD"/>
  <p188:author id="{8849BFFF-5B65-C32E-631F-44747359D562}" name="Melissa Holguin" initials="MH" userId="S::mholguin@arellanoassociates.com::a6f835ee-eb97-4581-ba23-e107488a91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BD"/>
    <a:srgbClr val="609BAC"/>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19F1B3-DF1B-499F-9E6D-8A395CA313C8}" v="1" dt="2022-07-11T22:37:02.8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82E697CE-E989-604D-844A-A5097C60CECD}" type="datetimeFigureOut">
              <a:rPr lang="en-US" smtClean="0"/>
              <a:t>8/22/2024</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D4E61A01-327F-FB49-8F83-5642A791E663}" type="datetimeFigureOut">
              <a:rPr lang="en-US" smtClean="0"/>
              <a:t>8/22/2024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19"/>
              </a:spcBef>
            </a:pPr>
            <a:r>
              <a:rPr lang="en-US">
                <a:cs typeface="Calibri"/>
              </a:rPr>
              <a:t>Erika</a:t>
            </a:r>
          </a:p>
          <a:p>
            <a:pPr>
              <a:lnSpc>
                <a:spcPct val="90000"/>
              </a:lnSpc>
              <a:spcBef>
                <a:spcPts val="1019"/>
              </a:spcBef>
            </a:pPr>
            <a:endParaRPr lang="en-US">
              <a:cs typeface="Calibri"/>
            </a:endParaRPr>
          </a:p>
          <a:p>
            <a:pPr marL="914400" indent="-225425">
              <a:lnSpc>
                <a:spcPct val="90000"/>
              </a:lnSpc>
              <a:spcBef>
                <a:spcPts val="1000"/>
              </a:spcBef>
              <a:buFont typeface="Arial,Sans-Serif"/>
              <a:buChar char="•"/>
            </a:pPr>
            <a:r>
              <a:rPr lang="en-US"/>
              <a:t>Develop a scope of work for the ZET Program</a:t>
            </a:r>
            <a:endParaRPr lang="en-US">
              <a:cs typeface="Calibri"/>
            </a:endParaRPr>
          </a:p>
          <a:p>
            <a:pPr marL="914400" indent="-225425">
              <a:lnSpc>
                <a:spcPct val="90000"/>
              </a:lnSpc>
              <a:spcBef>
                <a:spcPts val="1000"/>
              </a:spcBef>
              <a:buFont typeface="Arial,Sans-Serif"/>
              <a:buChar char="•"/>
            </a:pPr>
            <a:r>
              <a:rPr lang="en-US"/>
              <a:t>Identify regional funding partners</a:t>
            </a:r>
            <a:endParaRPr lang="en-US">
              <a:cs typeface="Calibri"/>
            </a:endParaRPr>
          </a:p>
          <a:p>
            <a:pPr marL="914400" indent="-225425">
              <a:lnSpc>
                <a:spcPct val="90000"/>
              </a:lnSpc>
              <a:spcBef>
                <a:spcPts val="1000"/>
              </a:spcBef>
              <a:buFont typeface="Arial,Sans-Serif"/>
              <a:buChar char="•"/>
            </a:pPr>
            <a:r>
              <a:rPr lang="en-US"/>
              <a:t>Identify near and long-term opportunities</a:t>
            </a:r>
            <a:endParaRPr lang="en-US">
              <a:cs typeface="Calibri"/>
            </a:endParaRPr>
          </a:p>
          <a:p>
            <a:pPr marL="914400" indent="-225425">
              <a:lnSpc>
                <a:spcPct val="90000"/>
              </a:lnSpc>
              <a:spcBef>
                <a:spcPts val="1000"/>
              </a:spcBef>
              <a:buFont typeface="Arial,Sans-Serif"/>
              <a:buChar char="•"/>
            </a:pPr>
            <a:r>
              <a:rPr lang="en-US"/>
              <a:t>Identify policy and legislative barriers to implementation</a:t>
            </a:r>
            <a:endParaRPr lang="en-US">
              <a:cs typeface="Calibri"/>
            </a:endParaRPr>
          </a:p>
          <a:p>
            <a:pPr marL="914400" indent="-225425">
              <a:lnSpc>
                <a:spcPct val="90000"/>
              </a:lnSpc>
              <a:spcBef>
                <a:spcPts val="1000"/>
              </a:spcBef>
              <a:buFont typeface="Arial,Sans-Serif"/>
              <a:buChar char="•"/>
            </a:pPr>
            <a:r>
              <a:rPr lang="en-US"/>
              <a:t>Identify discretionary grant opportunities</a:t>
            </a:r>
            <a:endParaRPr lang="en-US">
              <a:cs typeface="Calibri"/>
            </a:endParaRPr>
          </a:p>
          <a:p>
            <a:pPr marL="914400" indent="-225425">
              <a:lnSpc>
                <a:spcPct val="90000"/>
              </a:lnSpc>
              <a:spcBef>
                <a:spcPts val="1000"/>
              </a:spcBef>
              <a:buFont typeface="Arial,Sans-Serif"/>
              <a:buChar char="•"/>
            </a:pPr>
            <a:r>
              <a:rPr lang="en-US"/>
              <a:t>Convene and collaborate with community and regional stakeholders</a:t>
            </a:r>
          </a:p>
          <a:p>
            <a:pPr>
              <a:lnSpc>
                <a:spcPct val="90000"/>
              </a:lnSpc>
              <a:spcBef>
                <a:spcPts val="1019"/>
              </a:spcBef>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10</a:t>
            </a:fld>
            <a:endParaRPr lang="en-US"/>
          </a:p>
        </p:txBody>
      </p:sp>
    </p:spTree>
    <p:extLst>
      <p:ext uri="{BB962C8B-B14F-4D97-AF65-F5344CB8AC3E}">
        <p14:creationId xmlns:p14="http://schemas.microsoft.com/office/powerpoint/2010/main" val="2893583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19"/>
              </a:spcBef>
            </a:pPr>
            <a:r>
              <a:rPr lang="en-US" sz="1200" b="1">
                <a:ea typeface="+mn-lt"/>
                <a:cs typeface="Calibri"/>
              </a:rPr>
              <a:t>Erika</a:t>
            </a:r>
          </a:p>
          <a:p>
            <a:pPr>
              <a:lnSpc>
                <a:spcPct val="90000"/>
              </a:lnSpc>
              <a:spcBef>
                <a:spcPts val="1019"/>
              </a:spcBef>
            </a:pPr>
            <a:endParaRPr lang="en-US" sz="1200" b="1">
              <a:ea typeface="+mn-lt"/>
              <a:cs typeface="Calibri"/>
            </a:endParaRPr>
          </a:p>
          <a:p>
            <a:pPr>
              <a:lnSpc>
                <a:spcPct val="90000"/>
              </a:lnSpc>
              <a:spcBef>
                <a:spcPts val="1019"/>
              </a:spcBef>
            </a:pPr>
            <a:endParaRPr lang="en-US" sz="1200" b="1">
              <a:ea typeface="+mn-lt"/>
              <a:cs typeface="Calibri"/>
            </a:endParaRPr>
          </a:p>
          <a:p>
            <a:pPr>
              <a:lnSpc>
                <a:spcPct val="90000"/>
              </a:lnSpc>
              <a:spcBef>
                <a:spcPts val="1019"/>
              </a:spcBef>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11</a:t>
            </a:fld>
            <a:endParaRPr lang="en-US"/>
          </a:p>
        </p:txBody>
      </p:sp>
    </p:spTree>
    <p:extLst>
      <p:ext uri="{BB962C8B-B14F-4D97-AF65-F5344CB8AC3E}">
        <p14:creationId xmlns:p14="http://schemas.microsoft.com/office/powerpoint/2010/main" val="3412964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957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a:p>
            <a:r>
              <a:rPr lang="en-US"/>
              <a:t>Need to come to a decision</a:t>
            </a:r>
          </a:p>
          <a:p>
            <a:r>
              <a:rPr lang="en-US"/>
              <a:t>Rationale to transmit to the Board</a:t>
            </a:r>
            <a:endParaRPr lang="en-US">
              <a:cs typeface="Calibri"/>
            </a:endParaRPr>
          </a:p>
          <a:p>
            <a:endParaRPr lang="en-US"/>
          </a:p>
          <a:p>
            <a:endParaRPr lang="en-US"/>
          </a:p>
          <a:p>
            <a:pPr marL="285750" indent="-285750">
              <a:buFont typeface="Arial"/>
              <a:buChar char="•"/>
            </a:pPr>
            <a:r>
              <a:rPr lang="en-US" sz="4400"/>
              <a:t>(Dutra request)  BIL will offer $380 million to the state to support zero emission infrastructure.  The state (Caltrans/</a:t>
            </a:r>
            <a:r>
              <a:rPr lang="en-US" sz="4400" err="1"/>
              <a:t>CalSTA</a:t>
            </a:r>
            <a:r>
              <a:rPr lang="en-US" sz="4400"/>
              <a:t>) will need to submit a state plan to the federal government to harness the funds. </a:t>
            </a:r>
            <a:r>
              <a:rPr lang="en-US" sz="4400" u="sng"/>
              <a:t> How is Metro coordinating and what is Metro going to submit to the state?</a:t>
            </a:r>
            <a:endParaRPr lang="en-US" sz="4400"/>
          </a:p>
          <a:p>
            <a:pPr marL="742950" lvl="1" indent="-285750">
              <a:buFont typeface="Arial"/>
              <a:buChar char="•"/>
            </a:pPr>
            <a:r>
              <a:rPr lang="en-US" sz="4400"/>
              <a:t>Michael Turner stated that question is more of what specific items Metro is going to submit.  Dutra responded that he'd like to know what our plan is and requested a staff report back in May.</a:t>
            </a:r>
            <a:endParaRPr lang="en-US" sz="4400">
              <a:cs typeface="Calibri"/>
            </a:endParaRPr>
          </a:p>
          <a:p>
            <a:pPr marL="742950" lvl="1" indent="-285750">
              <a:buFont typeface="Arial"/>
              <a:buChar char="•"/>
            </a:pPr>
            <a:r>
              <a:rPr lang="en-US" sz="4400"/>
              <a:t> </a:t>
            </a:r>
            <a:endParaRPr lang="en-US" sz="4400">
              <a:cs typeface="Calibri"/>
            </a:endParaRPr>
          </a:p>
          <a:p>
            <a:pPr marL="742950" lvl="1" indent="-285750">
              <a:buFont typeface="Arial"/>
              <a:buChar char="•"/>
            </a:pPr>
            <a:r>
              <a:rPr lang="en-US" sz="4400"/>
              <a:t>(Hahn request) With respect to the three options for how the $50 million will be spent,</a:t>
            </a:r>
            <a:r>
              <a:rPr lang="en-US" sz="4400" u="sng"/>
              <a:t> </a:t>
            </a:r>
            <a:endParaRPr lang="en-US" sz="4400"/>
          </a:p>
          <a:p>
            <a:pPr marL="742950" lvl="1" indent="-285750">
              <a:buFont typeface="Arial"/>
              <a:buChar char="•"/>
            </a:pPr>
            <a:r>
              <a:rPr lang="en-US" sz="4400" u="sng"/>
              <a:t>1) how do we choose the option and</a:t>
            </a:r>
            <a:endParaRPr lang="en-US" sz="4400"/>
          </a:p>
          <a:p>
            <a:pPr marL="742950" lvl="1" indent="-285750">
              <a:buFont typeface="Arial"/>
              <a:buChar char="•"/>
            </a:pPr>
            <a:r>
              <a:rPr lang="en-US" sz="4400" u="sng"/>
              <a:t>2) when can the Board approve the option?</a:t>
            </a:r>
            <a:endParaRPr lang="en-US" sz="4400"/>
          </a:p>
          <a:p>
            <a:pPr lvl="1"/>
            <a:r>
              <a:rPr lang="en-US" sz="4400" u="sng"/>
              <a:t> </a:t>
            </a:r>
            <a:endParaRPr lang="en-US" sz="4400"/>
          </a:p>
          <a:p>
            <a:pPr lvl="1"/>
            <a:r>
              <a:rPr lang="en-US" sz="4800"/>
              <a:t> </a:t>
            </a:r>
            <a:endParaRPr lang="en-US" sz="4800">
              <a:cs typeface="Calibri"/>
            </a:endParaRPr>
          </a:p>
          <a:p>
            <a:pPr marL="1657350" lvl="3" indent="-285750">
              <a:buFont typeface="Arial"/>
              <a:buChar char="•"/>
            </a:pPr>
            <a:r>
              <a:rPr lang="en-US" sz="4800"/>
              <a:t>Staff anticipate the ZET Working Group to make a formal recommendation at its April meeting.  Staff will then be able to report back to the Board on the outcome.</a:t>
            </a:r>
            <a:endParaRPr lang="en-US" sz="4800">
              <a:cs typeface="Calibri"/>
            </a:endParaRPr>
          </a:p>
          <a:p>
            <a:pPr marL="1657350" lvl="3" indent="-285750">
              <a:buFont typeface="Arial"/>
              <a:buChar char="•"/>
            </a:pPr>
            <a:r>
              <a:rPr lang="en-US" sz="4800"/>
              <a:t>Staff anticipate strategic recommendations will be ready to be reported back in May. </a:t>
            </a:r>
            <a:endParaRPr lang="en-US" sz="4800">
              <a:cs typeface="Calibri"/>
            </a:endParaRPr>
          </a:p>
          <a:p>
            <a:pPr marL="1657350" lvl="3" indent="-285750">
              <a:buFont typeface="Arial"/>
              <a:buChar char="•"/>
            </a:pPr>
            <a:r>
              <a:rPr lang="en-US" sz="4800"/>
              <a:t>Does it need to be approved by the Task Force at #8 Meeting?</a:t>
            </a:r>
            <a:endParaRPr lang="en-US" sz="4800">
              <a:cs typeface="Calibri"/>
            </a:endParaRPr>
          </a:p>
          <a:p>
            <a:pPr lvl="3"/>
            <a:r>
              <a:rPr lang="en-US" sz="4800"/>
              <a:t> </a:t>
            </a:r>
            <a:endParaRPr lang="en-US" sz="4800">
              <a:cs typeface="Calibri"/>
            </a:endParaRPr>
          </a:p>
          <a:p>
            <a:pPr lvl="3"/>
            <a:r>
              <a:rPr lang="en-US" sz="4800"/>
              <a:t> </a:t>
            </a:r>
            <a:endParaRPr lang="en-US" sz="4800">
              <a:cs typeface="Calibri"/>
            </a:endParaRPr>
          </a:p>
          <a:p>
            <a:pPr lvl="3"/>
            <a:r>
              <a:rPr lang="en-US" sz="4800" b="1"/>
              <a:t>Items with no specific dates, but requested for follow-up information:</a:t>
            </a:r>
            <a:endParaRPr lang="en-US" sz="4800"/>
          </a:p>
          <a:p>
            <a:pPr marL="2114550" lvl="4" indent="-285750">
              <a:buFont typeface="Arial"/>
              <a:buChar char="•"/>
            </a:pPr>
            <a:r>
              <a:rPr lang="en-US" sz="4800" b="1"/>
              <a:t>(Cano) report back to the Board realities of income tax penalty and sales tax imposed on truck owners in trying to minimize ZE truck purchasing cost.</a:t>
            </a:r>
            <a:endParaRPr lang="en-US" sz="4800" b="1">
              <a:cs typeface="Calibri"/>
            </a:endParaRPr>
          </a:p>
          <a:p>
            <a:pPr marL="2114550" lvl="4" indent="-285750">
              <a:buFont typeface="Arial"/>
              <a:buChar char="•"/>
            </a:pPr>
            <a:r>
              <a:rPr lang="en-US" sz="4800" b="1"/>
              <a:t>(Solis) with respect to the double whammy that truck owners face with subsidies and sales taxes when purchasing zero emission trucks, what financial assistance opportunities exist through the state to support independent truck owners?</a:t>
            </a:r>
            <a:endParaRPr lang="en-US" sz="4800" b="1">
              <a:cs typeface="Calibri"/>
            </a:endParaRPr>
          </a:p>
          <a:p>
            <a:pPr marL="2114550" lvl="4" indent="-285750">
              <a:buFont typeface="Arial"/>
              <a:buChar char="•"/>
            </a:pPr>
            <a:r>
              <a:rPr lang="en-US" sz="4800" b="1"/>
              <a:t>(Solis) What relief can be offered to residents along the heavy air pollution corridors to subsidize air filters?</a:t>
            </a:r>
            <a:endParaRPr lang="en-US" sz="4800" b="1">
              <a:cs typeface="Calibri"/>
            </a:endParaRPr>
          </a:p>
          <a:p>
            <a:pPr marL="2114550" lvl="4" indent="-285750">
              <a:buFont typeface="Arial"/>
              <a:buChar char="•"/>
            </a:pPr>
            <a:endParaRPr lang="en-US" sz="4800" b="1">
              <a:cs typeface="Calibri"/>
            </a:endParaRPr>
          </a:p>
          <a:p>
            <a:pPr marL="2114550" lvl="4" indent="-285750">
              <a:buFont typeface="Arial"/>
              <a:buChar char="•"/>
            </a:pPr>
            <a:endParaRPr lang="en-US" sz="4800">
              <a:cs typeface="Calibri"/>
            </a:endParaRPr>
          </a:p>
          <a:p>
            <a:pPr marL="285750" indent="-285750">
              <a:lnSpc>
                <a:spcPct val="90000"/>
              </a:lnSpc>
              <a:spcBef>
                <a:spcPts val="500"/>
              </a:spcBef>
              <a:buFont typeface="Calibri,Sans-Serif"/>
              <a:buChar char="&gt;"/>
            </a:pPr>
            <a:r>
              <a:rPr lang="en-US"/>
              <a:t>Metro to provide follow up information to the Metro Board:</a:t>
            </a:r>
            <a:endParaRPr lang="en-US">
              <a:cs typeface="Calibri"/>
            </a:endParaRPr>
          </a:p>
          <a:p>
            <a:pPr marL="742950" lvl="1" indent="-285750">
              <a:lnSpc>
                <a:spcPct val="90000"/>
              </a:lnSpc>
              <a:spcBef>
                <a:spcPts val="500"/>
              </a:spcBef>
              <a:buFont typeface="Calibri,Sans-Serif"/>
              <a:buChar char="&gt;"/>
            </a:pPr>
            <a:r>
              <a:rPr lang="en-US"/>
              <a:t>Income tax penalty and sales tax imposed on truck owners in trying to minimize zero-emission truck purchasing cost</a:t>
            </a:r>
            <a:endParaRPr lang="en-US">
              <a:cs typeface="Calibri"/>
            </a:endParaRPr>
          </a:p>
          <a:p>
            <a:pPr marL="742950" lvl="1" indent="-285750">
              <a:lnSpc>
                <a:spcPct val="90000"/>
              </a:lnSpc>
              <a:spcBef>
                <a:spcPts val="500"/>
              </a:spcBef>
              <a:buFont typeface="Calibri,Sans-Serif"/>
              <a:buChar char="&gt;"/>
            </a:pPr>
            <a:r>
              <a:rPr lang="en-US"/>
              <a:t>State financial assistance to independent truck owners for the purchase of zero-emission trucks</a:t>
            </a:r>
            <a:endParaRPr lang="en-US">
              <a:cs typeface="Calibri"/>
            </a:endParaRPr>
          </a:p>
          <a:p>
            <a:pPr marL="742950" lvl="1" indent="-285750">
              <a:lnSpc>
                <a:spcPct val="90000"/>
              </a:lnSpc>
              <a:spcBef>
                <a:spcPts val="500"/>
              </a:spcBef>
              <a:buFont typeface="Calibri,Sans-Serif"/>
              <a:buChar char="&gt;"/>
            </a:pPr>
            <a:r>
              <a:rPr lang="en-US"/>
              <a:t>Subsidies for air filters to provide relief to residents along the corridor</a:t>
            </a:r>
            <a:endParaRPr lang="en-US">
              <a:cs typeface="Calibri"/>
            </a:endParaRPr>
          </a:p>
          <a:p>
            <a:pPr marL="742950" lvl="1" indent="-285750">
              <a:lnSpc>
                <a:spcPct val="90000"/>
              </a:lnSpc>
              <a:spcBef>
                <a:spcPts val="500"/>
              </a:spcBef>
              <a:buFont typeface="Calibri,Sans-Serif"/>
              <a:buChar char="&gt;"/>
            </a:pPr>
            <a:r>
              <a:rPr lang="en-US"/>
              <a:t>How to harness funding opportunities for workforce development being released by the Department of Labor</a:t>
            </a:r>
            <a:endParaRPr lang="en-US">
              <a:cs typeface="Calibri"/>
            </a:endParaRPr>
          </a:p>
          <a:p>
            <a:pPr marL="742950" lvl="1" indent="-285750">
              <a:lnSpc>
                <a:spcPct val="90000"/>
              </a:lnSpc>
              <a:spcBef>
                <a:spcPts val="500"/>
              </a:spcBef>
              <a:buFont typeface="Calibri,Sans-Serif"/>
              <a:buChar char="&gt;"/>
            </a:pPr>
            <a:r>
              <a:rPr lang="en-US"/>
              <a:t>Truck Parking – Can Metro work with Union Pacific to share space at its railyard in the City of Commerce along I-710 for overnight truck parking?</a:t>
            </a:r>
            <a:endParaRPr lang="en-US">
              <a:cs typeface="Calibri"/>
            </a:endParaRPr>
          </a:p>
          <a:p>
            <a:pPr marL="742950" lvl="1" indent="-285750">
              <a:lnSpc>
                <a:spcPct val="90000"/>
              </a:lnSpc>
              <a:spcBef>
                <a:spcPts val="500"/>
              </a:spcBef>
              <a:buFont typeface="Calibri,Sans-Serif"/>
              <a:buChar char="&gt;"/>
            </a:pPr>
            <a:r>
              <a:rPr lang="en-US"/>
              <a:t>How to make ZE trucks affordable for small business owners?  Is there an innovative mechanism like a housing development trust fund, etc., in which participants contribute money to purchase a property jointly?</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13</a:t>
            </a:fld>
            <a:endParaRPr lang="en-US"/>
          </a:p>
        </p:txBody>
      </p:sp>
    </p:spTree>
    <p:extLst>
      <p:ext uri="{BB962C8B-B14F-4D97-AF65-F5344CB8AC3E}">
        <p14:creationId xmlns:p14="http://schemas.microsoft.com/office/powerpoint/2010/main" val="3631682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a:t>MICHAEL</a:t>
            </a:r>
          </a:p>
          <a:p>
            <a:pPr marL="285750" indent="-285750">
              <a:buFont typeface="Arial"/>
              <a:buChar char="•"/>
            </a:pPr>
            <a:endParaRPr lang="en-US" sz="180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84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a:p>
            <a:pPr marL="0" indent="0">
              <a:lnSpc>
                <a:spcPct val="110000"/>
              </a:lnSpc>
              <a:buNone/>
            </a:pPr>
            <a:r>
              <a:rPr lang="en-US" sz="1400" b="1">
                <a:solidFill>
                  <a:srgbClr val="00B4BD"/>
                </a:solidFill>
              </a:rPr>
              <a:t>Meetings to-date</a:t>
            </a:r>
            <a:r>
              <a:rPr lang="en-US" sz="1400">
                <a:solidFill>
                  <a:srgbClr val="00B4BD"/>
                </a:solidFill>
              </a:rPr>
              <a:t>:</a:t>
            </a:r>
            <a:endParaRPr lang="en-US" sz="1400">
              <a:solidFill>
                <a:srgbClr val="00B4BD"/>
              </a:solidFill>
              <a:ea typeface="Calibri"/>
              <a:cs typeface="Calibri"/>
            </a:endParaRPr>
          </a:p>
          <a:p>
            <a:pPr marL="0" indent="283210">
              <a:lnSpc>
                <a:spcPct val="120000"/>
              </a:lnSpc>
              <a:spcBef>
                <a:spcPts val="0"/>
              </a:spcBef>
              <a:buFont typeface="System Font Regular" panose="020B0604020202020204" pitchFamily="34" charset="0"/>
              <a:buChar char="&gt;"/>
            </a:pPr>
            <a:r>
              <a:rPr lang="en-US" sz="1200"/>
              <a:t>November 29, 2021</a:t>
            </a:r>
            <a:endParaRPr lang="en-US" sz="1200">
              <a:ea typeface="Calibri" panose="020F0502020204030204"/>
              <a:cs typeface="Calibri"/>
            </a:endParaRPr>
          </a:p>
          <a:p>
            <a:pPr marL="0" indent="283210">
              <a:lnSpc>
                <a:spcPct val="120000"/>
              </a:lnSpc>
              <a:spcBef>
                <a:spcPts val="0"/>
              </a:spcBef>
              <a:buFont typeface="System Font Regular" panose="020B0604020202020204" pitchFamily="34" charset="0"/>
              <a:buChar char="&gt;"/>
            </a:pPr>
            <a:r>
              <a:rPr lang="en-US" sz="1200"/>
              <a:t>January 25, 2021</a:t>
            </a:r>
            <a:endParaRPr lang="en-US" sz="1200">
              <a:ea typeface="Calibri" panose="020F0502020204030204"/>
              <a:cs typeface="Calibri"/>
            </a:endParaRPr>
          </a:p>
          <a:p>
            <a:pPr marL="0" indent="283210">
              <a:lnSpc>
                <a:spcPct val="120000"/>
              </a:lnSpc>
              <a:spcBef>
                <a:spcPts val="0"/>
              </a:spcBef>
              <a:buFont typeface="System Font Regular" panose="020B0604020202020204" pitchFamily="34" charset="0"/>
              <a:buChar char="&gt;"/>
            </a:pPr>
            <a:r>
              <a:rPr lang="en-US" sz="1200"/>
              <a:t>February 24, 2021</a:t>
            </a:r>
            <a:endParaRPr lang="en-US" sz="1200">
              <a:ea typeface="Calibri" panose="020F0502020204030204"/>
              <a:cs typeface="Calibri"/>
            </a:endParaRPr>
          </a:p>
          <a:p>
            <a:pPr marL="0" indent="283210">
              <a:lnSpc>
                <a:spcPct val="120000"/>
              </a:lnSpc>
              <a:spcBef>
                <a:spcPts val="0"/>
              </a:spcBef>
              <a:buFont typeface="System Font Regular" panose="020B0604020202020204" pitchFamily="34" charset="0"/>
              <a:buChar char="&gt;"/>
            </a:pPr>
            <a:r>
              <a:rPr lang="en-US" sz="1200"/>
              <a:t>March 22, 2022</a:t>
            </a:r>
            <a:endParaRPr lang="en-US" sz="1200">
              <a:ea typeface="Calibri" panose="020F0502020204030204"/>
              <a:cs typeface="Calibri"/>
            </a:endParaRPr>
          </a:p>
          <a:p>
            <a:pPr marL="0" indent="283210">
              <a:lnSpc>
                <a:spcPct val="120000"/>
              </a:lnSpc>
              <a:spcBef>
                <a:spcPts val="0"/>
              </a:spcBef>
              <a:buFont typeface="System Font Regular" panose="020B0604020202020204" pitchFamily="34" charset="0"/>
              <a:buChar char="&gt;"/>
            </a:pPr>
            <a:r>
              <a:rPr lang="en-US" sz="1200">
                <a:cs typeface="Calibri"/>
              </a:rPr>
              <a:t>April 19, 2022</a:t>
            </a:r>
            <a:endParaRPr lang="en-US" sz="1200">
              <a:ea typeface="Calibri"/>
              <a:cs typeface="Calibri"/>
            </a:endParaRPr>
          </a:p>
          <a:p>
            <a:pPr marL="0" indent="283210">
              <a:lnSpc>
                <a:spcPct val="120000"/>
              </a:lnSpc>
              <a:spcBef>
                <a:spcPts val="0"/>
              </a:spcBef>
              <a:buFont typeface="System Font Regular" panose="020B0604020202020204" pitchFamily="34" charset="0"/>
              <a:buChar char="&gt;"/>
            </a:pPr>
            <a:r>
              <a:rPr lang="en-US" sz="1200">
                <a:solidFill>
                  <a:srgbClr val="000000"/>
                </a:solidFill>
                <a:cs typeface="Calibri"/>
              </a:rPr>
              <a:t>May 17, 2022</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15</a:t>
            </a:fld>
            <a:endParaRPr lang="en-US"/>
          </a:p>
        </p:txBody>
      </p:sp>
    </p:spTree>
    <p:extLst>
      <p:ext uri="{BB962C8B-B14F-4D97-AF65-F5344CB8AC3E}">
        <p14:creationId xmlns:p14="http://schemas.microsoft.com/office/powerpoint/2010/main" val="1719325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438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a:p>
            <a:pPr marL="830580" marR="0" indent="-830580">
              <a:spcBef>
                <a:spcPts val="0"/>
              </a:spcBef>
              <a:spcAft>
                <a:spcPts val="0"/>
              </a:spcAft>
            </a:pPr>
            <a:r>
              <a:rPr lang="en-US" sz="1800">
                <a:effectLst/>
                <a:latin typeface="Calibri" panose="020F0502020204030204" pitchFamily="34" charset="0"/>
                <a:ea typeface="Yu Mincho" panose="02020400000000000000" pitchFamily="18" charset="-128"/>
                <a:cs typeface="Arial" panose="020B0604020202020204" pitchFamily="34" charset="0"/>
              </a:rPr>
              <a:t>1:20-1:25pm   Introduction to Breakout Room Discussion topics and protocols; what we intend to accomplish</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830580" marR="0" indent="-830580">
              <a:spcBef>
                <a:spcPts val="0"/>
              </a:spcBef>
              <a:spcAft>
                <a:spcPts val="0"/>
              </a:spcAft>
            </a:pPr>
            <a:r>
              <a:rPr lang="en-US" sz="1800">
                <a:effectLst/>
                <a:latin typeface="Calibri" panose="020F0502020204030204" pitchFamily="34" charset="0"/>
                <a:ea typeface="Yu Mincho" panose="02020400000000000000" pitchFamily="18" charset="-128"/>
                <a:cs typeface="Arial" panose="020B0604020202020204" pitchFamily="34" charset="0"/>
              </a:rPr>
              <a:t>1:25-1:55pm   Breakout Room Discussions</a:t>
            </a:r>
            <a:endParaRPr lang="en-US" sz="1800">
              <a:effectLst/>
              <a:latin typeface="Calibri" panose="020F0502020204030204" pitchFamily="34" charset="0"/>
              <a:ea typeface="Calibri" panose="020F0502020204030204" pitchFamily="34" charset="0"/>
              <a:cs typeface="Arial" panose="020B0604020202020204" pitchFamily="34" charset="0"/>
            </a:endParaRPr>
          </a:p>
          <a:p>
            <a:r>
              <a:rPr lang="en-US" sz="1800">
                <a:effectLst/>
                <a:latin typeface="Calibri" panose="020F0502020204030204" pitchFamily="34" charset="0"/>
                <a:ea typeface="Yu Mincho" panose="02020400000000000000" pitchFamily="18" charset="-128"/>
                <a:cs typeface="Arial" panose="020B0604020202020204" pitchFamily="34" charset="0"/>
              </a:rPr>
              <a:t>1:55-2:45pm   Breakout Room Report Outs (5 mins each) followed by Plenary Discussions (5 mins each)</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516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18</a:t>
            </a:fld>
            <a:endParaRPr lang="en-US"/>
          </a:p>
        </p:txBody>
      </p:sp>
    </p:spTree>
    <p:extLst>
      <p:ext uri="{BB962C8B-B14F-4D97-AF65-F5344CB8AC3E}">
        <p14:creationId xmlns:p14="http://schemas.microsoft.com/office/powerpoint/2010/main" val="4126353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Aft>
                <a:spcPts val="600"/>
              </a:spcAft>
            </a:pPr>
            <a:r>
              <a:rPr lang="en-US" b="1" u="sng">
                <a:cs typeface="Calibri" panose="020F0502020204030204"/>
              </a:rPr>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19</a:t>
            </a:fld>
            <a:endParaRPr lang="en-US"/>
          </a:p>
        </p:txBody>
      </p:sp>
    </p:spTree>
    <p:extLst>
      <p:ext uri="{BB962C8B-B14F-4D97-AF65-F5344CB8AC3E}">
        <p14:creationId xmlns:p14="http://schemas.microsoft.com/office/powerpoint/2010/main" val="2002534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2</a:t>
            </a:fld>
            <a:endParaRPr lang="en-US"/>
          </a:p>
        </p:txBody>
      </p:sp>
    </p:spTree>
    <p:extLst>
      <p:ext uri="{BB962C8B-B14F-4D97-AF65-F5344CB8AC3E}">
        <p14:creationId xmlns:p14="http://schemas.microsoft.com/office/powerpoint/2010/main" val="400925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Aft>
                <a:spcPts val="600"/>
              </a:spcAft>
            </a:pPr>
            <a:r>
              <a:rPr lang="en-US">
                <a:cs typeface="Calibri"/>
              </a:rPr>
              <a:t>Erika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636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 and Michael</a:t>
            </a:r>
          </a:p>
          <a:p>
            <a:endParaRPr lang="en-US">
              <a:cs typeface="Calibri"/>
            </a:endParaRPr>
          </a:p>
          <a:p>
            <a:pPr marL="830580" marR="0" indent="-830580">
              <a:spcBef>
                <a:spcPts val="0"/>
              </a:spcBef>
              <a:spcAft>
                <a:spcPts val="0"/>
              </a:spcAft>
            </a:pPr>
            <a:r>
              <a:rPr lang="en-US" sz="1800">
                <a:effectLst/>
                <a:latin typeface="Calibri" panose="020F0502020204030204" pitchFamily="34" charset="0"/>
                <a:ea typeface="Yu Mincho" panose="02020400000000000000" pitchFamily="18" charset="-128"/>
                <a:cs typeface="Arial" panose="020B0604020202020204" pitchFamily="34" charset="0"/>
              </a:rPr>
              <a:t>Are we missing anything?</a:t>
            </a:r>
          </a:p>
          <a:p>
            <a:pPr marL="830580" marR="0" indent="-830580">
              <a:spcBef>
                <a:spcPts val="0"/>
              </a:spcBef>
              <a:spcAft>
                <a:spcPts val="0"/>
              </a:spcAft>
            </a:pPr>
            <a:r>
              <a:rPr lang="en-US" sz="1800">
                <a:effectLst/>
                <a:latin typeface="Calibri" panose="020F0502020204030204" pitchFamily="34" charset="0"/>
                <a:ea typeface="Yu Mincho" panose="02020400000000000000" pitchFamily="18" charset="-128"/>
                <a:cs typeface="Arial" panose="020B0604020202020204" pitchFamily="34" charset="0"/>
              </a:rPr>
              <a:t>Should we ask additional questions?</a:t>
            </a:r>
          </a:p>
          <a:p>
            <a:pPr marL="830580" marR="0" indent="-830580">
              <a:spcBef>
                <a:spcPts val="0"/>
              </a:spcBef>
              <a:spcAft>
                <a:spcPts val="0"/>
              </a:spcAft>
            </a:pPr>
            <a:endParaRPr lang="en-US" sz="1800">
              <a:effectLst/>
              <a:latin typeface="Calibri" panose="020F0502020204030204" pitchFamily="34" charset="0"/>
              <a:ea typeface="Yu Mincho" panose="02020400000000000000" pitchFamily="18" charset="-128"/>
              <a:cs typeface="Arial" panose="020B0604020202020204" pitchFamily="34" charset="0"/>
            </a:endParaRPr>
          </a:p>
          <a:p>
            <a:pPr marL="830580" marR="0" indent="-830580">
              <a:spcBef>
                <a:spcPts val="0"/>
              </a:spcBef>
              <a:spcAft>
                <a:spcPts val="0"/>
              </a:spcAft>
            </a:pPr>
            <a:endParaRPr lang="en-US" sz="1800">
              <a:effectLst/>
              <a:latin typeface="Calibri" panose="020F0502020204030204" pitchFamily="34" charset="0"/>
              <a:ea typeface="Yu Mincho" panose="02020400000000000000" pitchFamily="18" charset="-128"/>
              <a:cs typeface="Arial" panose="020B0604020202020204" pitchFamily="34" charset="0"/>
            </a:endParaRPr>
          </a:p>
          <a:p>
            <a:pPr marL="830580" marR="0" indent="-830580">
              <a:spcBef>
                <a:spcPts val="0"/>
              </a:spcBef>
              <a:spcAft>
                <a:spcPts val="0"/>
              </a:spcAft>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452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355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FF0000"/>
                </a:solidFill>
                <a:cs typeface="Calibri"/>
              </a:rPr>
              <a:t>The Metro Zero Emission Truck Program should invest its resources primarily on infrastructure for ZEV with a small carve out for small fleets to achieve strategic funding opportunities</a:t>
            </a:r>
            <a:r>
              <a:rPr lang="en-US">
                <a:solidFill>
                  <a:srgbClr val="FF0000"/>
                </a:solidFill>
                <a:cs typeface="Calibri"/>
              </a:rPr>
              <a:t>.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TEST FOR CONSENSUS</a:t>
            </a:r>
          </a:p>
          <a:p>
            <a:r>
              <a:rPr lang="en-US"/>
              <a:t>I support the proposal</a:t>
            </a:r>
          </a:p>
          <a:p>
            <a:r>
              <a:rPr lang="en-US"/>
              <a:t>I can live with the proposal </a:t>
            </a:r>
          </a:p>
          <a:p>
            <a:r>
              <a:rPr lang="en-US"/>
              <a:t>I have concerns about the proposal</a:t>
            </a:r>
          </a:p>
          <a:p>
            <a:r>
              <a:rPr lang="en-US"/>
              <a:t>I will stand aside on this one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944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24</a:t>
            </a:fld>
            <a:endParaRPr lang="en-US"/>
          </a:p>
        </p:txBody>
      </p:sp>
    </p:spTree>
    <p:extLst>
      <p:ext uri="{BB962C8B-B14F-4D97-AF65-F5344CB8AC3E}">
        <p14:creationId xmlns:p14="http://schemas.microsoft.com/office/powerpoint/2010/main" val="823084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669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26</a:t>
            </a:fld>
            <a:endParaRPr lang="en-US"/>
          </a:p>
        </p:txBody>
      </p:sp>
    </p:spTree>
    <p:extLst>
      <p:ext uri="{BB962C8B-B14F-4D97-AF65-F5344CB8AC3E}">
        <p14:creationId xmlns:p14="http://schemas.microsoft.com/office/powerpoint/2010/main" val="1711559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27</a:t>
            </a:fld>
            <a:endParaRPr lang="en-US"/>
          </a:p>
        </p:txBody>
      </p:sp>
    </p:spTree>
    <p:extLst>
      <p:ext uri="{BB962C8B-B14F-4D97-AF65-F5344CB8AC3E}">
        <p14:creationId xmlns:p14="http://schemas.microsoft.com/office/powerpoint/2010/main" val="1934013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923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29</a:t>
            </a:fld>
            <a:endParaRPr lang="en-US"/>
          </a:p>
        </p:txBody>
      </p:sp>
    </p:spTree>
    <p:extLst>
      <p:ext uri="{BB962C8B-B14F-4D97-AF65-F5344CB8AC3E}">
        <p14:creationId xmlns:p14="http://schemas.microsoft.com/office/powerpoint/2010/main" val="1871876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a:t>
            </a:fld>
            <a:endParaRPr lang="en-US"/>
          </a:p>
        </p:txBody>
      </p:sp>
    </p:spTree>
    <p:extLst>
      <p:ext uri="{BB962C8B-B14F-4D97-AF65-F5344CB8AC3E}">
        <p14:creationId xmlns:p14="http://schemas.microsoft.com/office/powerpoint/2010/main" val="130094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LACI</a:t>
            </a:r>
          </a:p>
          <a:p>
            <a:r>
              <a:rPr lang="en-US"/>
              <a:t>Ports</a:t>
            </a:r>
          </a:p>
        </p:txBody>
      </p:sp>
      <p:sp>
        <p:nvSpPr>
          <p:cNvPr id="4" name="Slide Number Placeholder 3"/>
          <p:cNvSpPr>
            <a:spLocks noGrp="1"/>
          </p:cNvSpPr>
          <p:nvPr>
            <p:ph type="sldNum" sz="quarter" idx="5"/>
          </p:nvPr>
        </p:nvSpPr>
        <p:spPr/>
        <p:txBody>
          <a:bodyPr/>
          <a:lstStyle/>
          <a:p>
            <a:fld id="{1CA99CD2-19A0-6F48-895C-C7AB61D791DF}" type="slidenum">
              <a:rPr lang="en-US" smtClean="0"/>
              <a:t>30</a:t>
            </a:fld>
            <a:endParaRPr lang="en-US"/>
          </a:p>
        </p:txBody>
      </p:sp>
    </p:spTree>
    <p:extLst>
      <p:ext uri="{BB962C8B-B14F-4D97-AF65-F5344CB8AC3E}">
        <p14:creationId xmlns:p14="http://schemas.microsoft.com/office/powerpoint/2010/main" val="544895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LACI</a:t>
            </a:r>
          </a:p>
          <a:p>
            <a:r>
              <a:rPr lang="en-US"/>
              <a:t>Ports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587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a:t>
            </a:r>
          </a:p>
          <a:p>
            <a:endParaRPr lang="en-US"/>
          </a:p>
          <a:p>
            <a:r>
              <a:rPr lang="en-US"/>
              <a:t>Change to slide build with larger font sizes</a:t>
            </a:r>
          </a:p>
          <a:p>
            <a:r>
              <a:rPr lang="en-US"/>
              <a:t>Add screenshot of this slide to Miro board</a:t>
            </a:r>
          </a:p>
        </p:txBody>
      </p:sp>
      <p:sp>
        <p:nvSpPr>
          <p:cNvPr id="4" name="Slide Number Placeholder 3"/>
          <p:cNvSpPr>
            <a:spLocks noGrp="1"/>
          </p:cNvSpPr>
          <p:nvPr>
            <p:ph type="sldNum" sz="quarter" idx="5"/>
          </p:nvPr>
        </p:nvSpPr>
        <p:spPr/>
        <p:txBody>
          <a:bodyPr/>
          <a:lstStyle/>
          <a:p>
            <a:fld id="{1CA99CD2-19A0-6F48-895C-C7AB61D791DF}" type="slidenum">
              <a:rPr lang="en-US" smtClean="0"/>
              <a:t>32</a:t>
            </a:fld>
            <a:endParaRPr lang="en-US"/>
          </a:p>
        </p:txBody>
      </p:sp>
    </p:spTree>
    <p:extLst>
      <p:ext uri="{BB962C8B-B14F-4D97-AF65-F5344CB8AC3E}">
        <p14:creationId xmlns:p14="http://schemas.microsoft.com/office/powerpoint/2010/main" val="446949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a:t>
            </a:r>
          </a:p>
          <a:p>
            <a:endParaRPr lang="en-US"/>
          </a:p>
          <a:p>
            <a:r>
              <a:rPr lang="en-US"/>
              <a:t>Change to slide build with larger font sizes</a:t>
            </a:r>
          </a:p>
          <a:p>
            <a:r>
              <a:rPr lang="en-US"/>
              <a:t>Add screenshot of this slide to Miro board</a:t>
            </a:r>
          </a:p>
        </p:txBody>
      </p:sp>
      <p:sp>
        <p:nvSpPr>
          <p:cNvPr id="4" name="Slide Number Placeholder 3"/>
          <p:cNvSpPr>
            <a:spLocks noGrp="1"/>
          </p:cNvSpPr>
          <p:nvPr>
            <p:ph type="sldNum" sz="quarter" idx="5"/>
          </p:nvPr>
        </p:nvSpPr>
        <p:spPr/>
        <p:txBody>
          <a:bodyPr/>
          <a:lstStyle/>
          <a:p>
            <a:fld id="{1CA99CD2-19A0-6F48-895C-C7AB61D791DF}" type="slidenum">
              <a:rPr lang="en-US" smtClean="0"/>
              <a:t>33</a:t>
            </a:fld>
            <a:endParaRPr lang="en-US"/>
          </a:p>
        </p:txBody>
      </p:sp>
    </p:spTree>
    <p:extLst>
      <p:ext uri="{BB962C8B-B14F-4D97-AF65-F5344CB8AC3E}">
        <p14:creationId xmlns:p14="http://schemas.microsoft.com/office/powerpoint/2010/main" val="3512790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a:t>
            </a:r>
          </a:p>
        </p:txBody>
      </p:sp>
      <p:sp>
        <p:nvSpPr>
          <p:cNvPr id="4" name="Slide Number Placeholder 3"/>
          <p:cNvSpPr>
            <a:spLocks noGrp="1"/>
          </p:cNvSpPr>
          <p:nvPr>
            <p:ph type="sldNum" sz="quarter" idx="5"/>
          </p:nvPr>
        </p:nvSpPr>
        <p:spPr/>
        <p:txBody>
          <a:bodyPr/>
          <a:lstStyle/>
          <a:p>
            <a:fld id="{1CA99CD2-19A0-6F48-895C-C7AB61D791DF}" type="slidenum">
              <a:rPr lang="en-US" smtClean="0"/>
              <a:t>34</a:t>
            </a:fld>
            <a:endParaRPr lang="en-US"/>
          </a:p>
        </p:txBody>
      </p:sp>
    </p:spTree>
    <p:extLst>
      <p:ext uri="{BB962C8B-B14F-4D97-AF65-F5344CB8AC3E}">
        <p14:creationId xmlns:p14="http://schemas.microsoft.com/office/powerpoint/2010/main" val="3766223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a:t>
            </a:r>
          </a:p>
        </p:txBody>
      </p:sp>
      <p:sp>
        <p:nvSpPr>
          <p:cNvPr id="4" name="Slide Number Placeholder 3"/>
          <p:cNvSpPr>
            <a:spLocks noGrp="1"/>
          </p:cNvSpPr>
          <p:nvPr>
            <p:ph type="sldNum" sz="quarter" idx="5"/>
          </p:nvPr>
        </p:nvSpPr>
        <p:spPr/>
        <p:txBody>
          <a:bodyPr/>
          <a:lstStyle/>
          <a:p>
            <a:fld id="{1CA99CD2-19A0-6F48-895C-C7AB61D791DF}" type="slidenum">
              <a:rPr lang="en-US" smtClean="0"/>
              <a:t>35</a:t>
            </a:fld>
            <a:endParaRPr lang="en-US"/>
          </a:p>
        </p:txBody>
      </p:sp>
    </p:spTree>
    <p:extLst>
      <p:ext uri="{BB962C8B-B14F-4D97-AF65-F5344CB8AC3E}">
        <p14:creationId xmlns:p14="http://schemas.microsoft.com/office/powerpoint/2010/main" val="3197588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a:t>
            </a:r>
          </a:p>
        </p:txBody>
      </p:sp>
      <p:sp>
        <p:nvSpPr>
          <p:cNvPr id="4" name="Slide Number Placeholder 3"/>
          <p:cNvSpPr>
            <a:spLocks noGrp="1"/>
          </p:cNvSpPr>
          <p:nvPr>
            <p:ph type="sldNum" sz="quarter" idx="5"/>
          </p:nvPr>
        </p:nvSpPr>
        <p:spPr/>
        <p:txBody>
          <a:bodyPr/>
          <a:lstStyle/>
          <a:p>
            <a:fld id="{1CA99CD2-19A0-6F48-895C-C7AB61D791DF}" type="slidenum">
              <a:rPr lang="en-US" smtClean="0"/>
              <a:t>36</a:t>
            </a:fld>
            <a:endParaRPr lang="en-US"/>
          </a:p>
        </p:txBody>
      </p:sp>
    </p:spTree>
    <p:extLst>
      <p:ext uri="{BB962C8B-B14F-4D97-AF65-F5344CB8AC3E}">
        <p14:creationId xmlns:p14="http://schemas.microsoft.com/office/powerpoint/2010/main" val="34932678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a:t>
            </a:r>
          </a:p>
        </p:txBody>
      </p:sp>
      <p:sp>
        <p:nvSpPr>
          <p:cNvPr id="4" name="Slide Number Placeholder 3"/>
          <p:cNvSpPr>
            <a:spLocks noGrp="1"/>
          </p:cNvSpPr>
          <p:nvPr>
            <p:ph type="sldNum" sz="quarter" idx="5"/>
          </p:nvPr>
        </p:nvSpPr>
        <p:spPr/>
        <p:txBody>
          <a:bodyPr/>
          <a:lstStyle/>
          <a:p>
            <a:fld id="{1CA99CD2-19A0-6F48-895C-C7AB61D791DF}" type="slidenum">
              <a:rPr lang="en-US" smtClean="0"/>
              <a:t>37</a:t>
            </a:fld>
            <a:endParaRPr lang="en-US"/>
          </a:p>
        </p:txBody>
      </p:sp>
    </p:spTree>
    <p:extLst>
      <p:ext uri="{BB962C8B-B14F-4D97-AF65-F5344CB8AC3E}">
        <p14:creationId xmlns:p14="http://schemas.microsoft.com/office/powerpoint/2010/main" val="32516845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a:t>
            </a:r>
          </a:p>
          <a:p>
            <a:endParaRPr lang="en-US"/>
          </a:p>
          <a:p>
            <a:r>
              <a:rPr lang="en-US"/>
              <a:t>Increase font size</a:t>
            </a:r>
          </a:p>
          <a:p>
            <a:r>
              <a:rPr lang="en-US"/>
              <a:t>Switch to Miro Board</a:t>
            </a:r>
          </a:p>
        </p:txBody>
      </p:sp>
      <p:sp>
        <p:nvSpPr>
          <p:cNvPr id="4" name="Slide Number Placeholder 3"/>
          <p:cNvSpPr>
            <a:spLocks noGrp="1"/>
          </p:cNvSpPr>
          <p:nvPr>
            <p:ph type="sldNum" sz="quarter" idx="5"/>
          </p:nvPr>
        </p:nvSpPr>
        <p:spPr/>
        <p:txBody>
          <a:bodyPr/>
          <a:lstStyle/>
          <a:p>
            <a:fld id="{1CA99CD2-19A0-6F48-895C-C7AB61D791DF}" type="slidenum">
              <a:rPr lang="en-US" smtClean="0"/>
              <a:t>38</a:t>
            </a:fld>
            <a:endParaRPr lang="en-US"/>
          </a:p>
        </p:txBody>
      </p:sp>
    </p:spTree>
    <p:extLst>
      <p:ext uri="{BB962C8B-B14F-4D97-AF65-F5344CB8AC3E}">
        <p14:creationId xmlns:p14="http://schemas.microsoft.com/office/powerpoint/2010/main" val="15237671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a:t>
            </a:r>
          </a:p>
          <a:p>
            <a:endParaRPr lang="en-US"/>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39</a:t>
            </a:fld>
            <a:endParaRPr lang="en-US"/>
          </a:p>
        </p:txBody>
      </p:sp>
    </p:spTree>
    <p:extLst>
      <p:ext uri="{BB962C8B-B14F-4D97-AF65-F5344CB8AC3E}">
        <p14:creationId xmlns:p14="http://schemas.microsoft.com/office/powerpoint/2010/main" val="4032811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a:t>
            </a:fld>
            <a:endParaRPr lang="en-US"/>
          </a:p>
        </p:txBody>
      </p:sp>
    </p:spTree>
    <p:extLst>
      <p:ext uri="{BB962C8B-B14F-4D97-AF65-F5344CB8AC3E}">
        <p14:creationId xmlns:p14="http://schemas.microsoft.com/office/powerpoint/2010/main" val="444446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40</a:t>
            </a:fld>
            <a:endParaRPr lang="en-US"/>
          </a:p>
        </p:txBody>
      </p:sp>
    </p:spTree>
    <p:extLst>
      <p:ext uri="{BB962C8B-B14F-4D97-AF65-F5344CB8AC3E}">
        <p14:creationId xmlns:p14="http://schemas.microsoft.com/office/powerpoint/2010/main" val="31078064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41</a:t>
            </a:fld>
            <a:endParaRPr lang="en-US"/>
          </a:p>
        </p:txBody>
      </p:sp>
    </p:spTree>
    <p:extLst>
      <p:ext uri="{BB962C8B-B14F-4D97-AF65-F5344CB8AC3E}">
        <p14:creationId xmlns:p14="http://schemas.microsoft.com/office/powerpoint/2010/main" val="955875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1) Should Metro use the $50 m for ze infrastructure development in the corridor</a:t>
            </a:r>
          </a:p>
          <a:p>
            <a:r>
              <a:rPr lang="en-US"/>
              <a:t>Main focus of the Metro program </a:t>
            </a:r>
          </a:p>
          <a:p>
            <a:r>
              <a:rPr lang="en-US"/>
              <a:t>2) If we were to target funding to help provide subsidies for </a:t>
            </a:r>
            <a:r>
              <a:rPr lang="en-US" err="1"/>
              <a:t>zev</a:t>
            </a:r>
            <a:r>
              <a:rPr lang="en-US"/>
              <a:t> deployment, what are key considerations we should consider?</a:t>
            </a:r>
          </a:p>
          <a:p>
            <a:r>
              <a:rPr lang="en-US"/>
              <a:t>3) Are there specific programs that Metro funds can help enhance (targeting funding for </a:t>
            </a:r>
            <a:r>
              <a:rPr lang="en-US" err="1"/>
              <a:t>zev’s</a:t>
            </a:r>
            <a:r>
              <a:rPr lang="en-US"/>
              <a:t>)</a:t>
            </a:r>
          </a:p>
          <a:p>
            <a:r>
              <a:rPr lang="en-US" b="1"/>
              <a:t>How can we leverage the $50m Metro funds for the deployment of </a:t>
            </a:r>
            <a:r>
              <a:rPr lang="en-US" b="1" err="1"/>
              <a:t>zev</a:t>
            </a:r>
            <a:r>
              <a:rPr lang="en-US" b="1"/>
              <a:t> in the corridor-to leverage funds, accelerate </a:t>
            </a:r>
            <a:r>
              <a:rPr lang="en-US" b="1" err="1"/>
              <a:t>zev</a:t>
            </a:r>
            <a:r>
              <a:rPr lang="en-US" b="1"/>
              <a:t> deployment</a:t>
            </a:r>
          </a:p>
          <a:p>
            <a:endParaRPr lang="en-US" b="1"/>
          </a:p>
          <a:p>
            <a:r>
              <a:rPr lang="en-US" b="1"/>
              <a:t>DEGREES OF AGREEMENT-Infrastructure only </a:t>
            </a:r>
          </a:p>
          <a:p>
            <a:r>
              <a:rPr lang="en-US" b="1"/>
              <a:t>These are options (above)</a:t>
            </a:r>
          </a:p>
          <a:p>
            <a:r>
              <a:rPr lang="en-US" b="1"/>
              <a:t>Present proposal-what are your thoughts?</a:t>
            </a:r>
          </a:p>
          <a:p>
            <a:endParaRPr lang="en-US" b="1"/>
          </a:p>
          <a:p>
            <a:r>
              <a:rPr lang="en-US" b="1"/>
              <a:t>MOTION—trucks and infrastructure</a:t>
            </a:r>
          </a:p>
          <a:p>
            <a:endParaRPr lang="en-US" b="1"/>
          </a:p>
          <a:p>
            <a:endParaRPr lang="en-US" b="1"/>
          </a:p>
          <a:p>
            <a:endParaRPr lang="en-US" b="1"/>
          </a:p>
          <a:p>
            <a:r>
              <a:rPr lang="en-US" b="1">
                <a:highlight>
                  <a:srgbClr val="FFFF00"/>
                </a:highlight>
              </a:rPr>
              <a:t>Partner with all/some of you-existing programs</a:t>
            </a:r>
          </a:p>
          <a:p>
            <a:r>
              <a:rPr lang="en-US" b="0"/>
              <a:t>-what we’ve heard</a:t>
            </a:r>
          </a:p>
          <a:p>
            <a:r>
              <a:rPr lang="en-US" b="0"/>
              <a:t>Primary focus on infrastructure deployment</a:t>
            </a:r>
          </a:p>
          <a:p>
            <a:r>
              <a:rPr lang="en-US" b="0"/>
              <a:t>Subsidy funding-how do we structure, goals (</a:t>
            </a:r>
            <a:r>
              <a:rPr lang="en-US" b="0" err="1"/>
              <a:t>ie</a:t>
            </a:r>
            <a:r>
              <a:rPr lang="en-US" b="0"/>
              <a:t> owner operators, </a:t>
            </a:r>
            <a:r>
              <a:rPr lang="en-US" b="0" err="1"/>
              <a:t>etc</a:t>
            </a:r>
            <a:r>
              <a:rPr lang="en-US" b="0"/>
              <a:t>)</a:t>
            </a:r>
          </a:p>
          <a:p>
            <a:endParaRPr lang="en-US"/>
          </a:p>
          <a:p>
            <a:r>
              <a:rPr lang="en-US"/>
              <a:t>Discussion-</a:t>
            </a:r>
            <a:r>
              <a:rPr lang="en-US" err="1"/>
              <a:t>Miroboard</a:t>
            </a:r>
            <a:r>
              <a:rPr lang="en-US"/>
              <a:t>-Pros and cons of each option</a:t>
            </a:r>
          </a:p>
          <a:p>
            <a:r>
              <a:rPr lang="en-US"/>
              <a:t>Community outreach/land use-RFP-help support the planning for this effort</a:t>
            </a:r>
          </a:p>
          <a:p>
            <a:r>
              <a:rPr lang="en-US"/>
              <a:t>Ports-their funding -$90m program</a:t>
            </a:r>
          </a:p>
          <a:p>
            <a:r>
              <a:rPr lang="en-US"/>
              <a:t>Metro-$50m =must be used in the corridor</a:t>
            </a:r>
          </a:p>
          <a:p>
            <a:r>
              <a:rPr lang="en-US"/>
              <a:t>Infrastructure focus</a:t>
            </a:r>
          </a:p>
        </p:txBody>
      </p:sp>
      <p:sp>
        <p:nvSpPr>
          <p:cNvPr id="4" name="Slide Number Placeholder 3"/>
          <p:cNvSpPr>
            <a:spLocks noGrp="1"/>
          </p:cNvSpPr>
          <p:nvPr>
            <p:ph type="sldNum" sz="quarter" idx="5"/>
          </p:nvPr>
        </p:nvSpPr>
        <p:spPr/>
        <p:txBody>
          <a:bodyPr/>
          <a:lstStyle/>
          <a:p>
            <a:fld id="{1CA99CD2-19A0-6F48-895C-C7AB61D791DF}" type="slidenum">
              <a:rPr lang="en-US" smtClean="0"/>
              <a:t>42</a:t>
            </a:fld>
            <a:endParaRPr lang="en-US"/>
          </a:p>
        </p:txBody>
      </p:sp>
    </p:spTree>
    <p:extLst>
      <p:ext uri="{BB962C8B-B14F-4D97-AF65-F5344CB8AC3E}">
        <p14:creationId xmlns:p14="http://schemas.microsoft.com/office/powerpoint/2010/main" val="4063232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additional issues we will have to discuss</a:t>
            </a:r>
          </a:p>
          <a:p>
            <a:endParaRPr lang="en-US"/>
          </a:p>
          <a:p>
            <a:r>
              <a:rPr lang="en-US"/>
              <a:t>This will help--Infrastructure discussion</a:t>
            </a:r>
          </a:p>
          <a:p>
            <a:endParaRPr lang="en-US"/>
          </a:p>
          <a:p>
            <a:r>
              <a:rPr lang="en-US"/>
              <a:t>What do we need to get more info on?</a:t>
            </a:r>
          </a:p>
          <a:p>
            <a:r>
              <a:rPr lang="en-US"/>
              <a:t>Things we don’t know-that we need to learn</a:t>
            </a:r>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43</a:t>
            </a:fld>
            <a:endParaRPr lang="en-US"/>
          </a:p>
        </p:txBody>
      </p:sp>
    </p:spTree>
    <p:extLst>
      <p:ext uri="{BB962C8B-B14F-4D97-AF65-F5344CB8AC3E}">
        <p14:creationId xmlns:p14="http://schemas.microsoft.com/office/powerpoint/2010/main" val="42220266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 on things they would like to see</a:t>
            </a:r>
          </a:p>
          <a:p>
            <a:endParaRPr lang="en-US"/>
          </a:p>
          <a:p>
            <a:r>
              <a:rPr lang="en-US"/>
              <a:t>What’s missing?</a:t>
            </a:r>
            <a:endParaRPr lang="en-US">
              <a:cs typeface="Calibri"/>
            </a:endParaRPr>
          </a:p>
          <a:p>
            <a:endParaRPr lang="en-US">
              <a:cs typeface="Calibri"/>
            </a:endParaRPr>
          </a:p>
          <a:p>
            <a:r>
              <a:rPr lang="en-US">
                <a:cs typeface="Calibri"/>
              </a:rPr>
              <a:t>LEADING QUESTIONS:</a:t>
            </a:r>
          </a:p>
          <a:p>
            <a:endParaRPr lang="en-US"/>
          </a:p>
          <a:p>
            <a:pPr marL="171450" indent="-171450">
              <a:lnSpc>
                <a:spcPct val="110000"/>
              </a:lnSpc>
              <a:spcAft>
                <a:spcPts val="600"/>
              </a:spcAft>
              <a:buFont typeface="Arial,Sans-Serif"/>
              <a:buChar char="•"/>
            </a:pPr>
            <a:r>
              <a:rPr lang="en-US"/>
              <a:t>How do we prevent additional community harm?  Infrastructure, construction, additional traffic</a:t>
            </a:r>
          </a:p>
          <a:p>
            <a:pPr marL="171450" indent="-171450">
              <a:lnSpc>
                <a:spcPct val="110000"/>
              </a:lnSpc>
              <a:spcAft>
                <a:spcPts val="600"/>
              </a:spcAft>
              <a:buFont typeface="Arial,Sans-Serif"/>
              <a:buChar char="•"/>
            </a:pPr>
            <a:r>
              <a:rPr lang="en-US"/>
              <a:t>Track the trucks purchased with the funding utilize the infrastructure, stay in the 710 corridor area.  Recipients are operating in the area desired.</a:t>
            </a:r>
          </a:p>
          <a:p>
            <a:pPr marL="171450" indent="-171450">
              <a:lnSpc>
                <a:spcPct val="110000"/>
              </a:lnSpc>
              <a:spcAft>
                <a:spcPts val="600"/>
              </a:spcAft>
              <a:buFont typeface="Arial,Sans-Serif"/>
              <a:buChar char="•"/>
            </a:pPr>
            <a:r>
              <a:rPr lang="en-US"/>
              <a:t>There are other programs that are operating at the same time (Governor’s mandate, ports, AQMD, etc.) </a:t>
            </a:r>
          </a:p>
          <a:p>
            <a:pPr marL="628650" lvl="1" indent="-171450">
              <a:lnSpc>
                <a:spcPct val="110000"/>
              </a:lnSpc>
              <a:spcAft>
                <a:spcPts val="600"/>
              </a:spcAft>
              <a:buFont typeface="Arial,Sans-Serif"/>
              <a:buChar char="•"/>
            </a:pPr>
            <a:r>
              <a:rPr lang="en-US"/>
              <a:t>Could we give preference to any truckers (in terms of subsidy program) who live/whose business is in the corridor.</a:t>
            </a:r>
          </a:p>
          <a:p>
            <a:pPr marL="628650" lvl="1" indent="-171450">
              <a:lnSpc>
                <a:spcPct val="110000"/>
              </a:lnSpc>
              <a:spcAft>
                <a:spcPts val="600"/>
              </a:spcAft>
              <a:buFont typeface="Arial,Sans-Serif"/>
              <a:buChar char="•"/>
            </a:pPr>
            <a:r>
              <a:rPr lang="en-US"/>
              <a:t>Work with companies to install infrastructure-can we give preference to companies in the corridor?</a:t>
            </a:r>
          </a:p>
          <a:p>
            <a:endParaRPr lang="en-US"/>
          </a:p>
          <a:p>
            <a:endParaRPr lang="en-US"/>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44</a:t>
            </a:fld>
            <a:endParaRPr lang="en-US"/>
          </a:p>
        </p:txBody>
      </p:sp>
    </p:spTree>
    <p:extLst>
      <p:ext uri="{BB962C8B-B14F-4D97-AF65-F5344CB8AC3E}">
        <p14:creationId xmlns:p14="http://schemas.microsoft.com/office/powerpoint/2010/main" val="32937660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Focus on things they would like to see</a:t>
            </a:r>
          </a:p>
          <a:p>
            <a:pPr marL="171450" indent="-171450">
              <a:buFont typeface="Arial"/>
              <a:buChar char="•"/>
            </a:pPr>
            <a:endParaRPr lang="en-US"/>
          </a:p>
          <a:p>
            <a:pPr marL="171450" indent="-171450">
              <a:buFont typeface="Arial"/>
              <a:buChar char="•"/>
            </a:pPr>
            <a:r>
              <a:rPr lang="en-US"/>
              <a:t>What’s missing?</a:t>
            </a:r>
          </a:p>
          <a:p>
            <a:pPr marL="171450" indent="-171450">
              <a:buFont typeface="Arial"/>
              <a:buChar char="•"/>
            </a:pPr>
            <a:endParaRPr lang="en-US"/>
          </a:p>
          <a:p>
            <a:pPr marL="171450" indent="-171450">
              <a:buFont typeface="Arial"/>
              <a:buChar char="•"/>
            </a:pPr>
            <a:r>
              <a:rPr lang="en-US"/>
              <a:t>LEADING QUESTIONS:</a:t>
            </a:r>
          </a:p>
          <a:p>
            <a:pPr marL="171450" indent="-171450">
              <a:lnSpc>
                <a:spcPct val="110000"/>
              </a:lnSpc>
              <a:spcAft>
                <a:spcPts val="600"/>
              </a:spcAft>
              <a:buFont typeface="Arial,Sans-Serif"/>
              <a:buChar char="•"/>
            </a:pPr>
            <a:r>
              <a:rPr lang="en-US"/>
              <a:t>Ports do a lot of stakeholder outreach; can offer joint meeting with Metro stakeholders to discuss these issues, successes we’ve had</a:t>
            </a:r>
            <a:endParaRPr lang="en-US">
              <a:cs typeface="Calibri" panose="020F0502020204030204"/>
            </a:endParaRPr>
          </a:p>
          <a:p>
            <a:pPr marL="171450" indent="-171450">
              <a:lnSpc>
                <a:spcPct val="110000"/>
              </a:lnSpc>
              <a:spcAft>
                <a:spcPts val="600"/>
              </a:spcAft>
              <a:buFont typeface="Arial,Sans-Serif"/>
              <a:buChar char="•"/>
            </a:pPr>
            <a:r>
              <a:rPr lang="en-US"/>
              <a:t>Community engagement should be led by local stakeholder groups; some of the planning funds can be used to have these groups lead community engagement efforts</a:t>
            </a:r>
          </a:p>
          <a:p>
            <a:pPr marL="171450" indent="-171450">
              <a:lnSpc>
                <a:spcPct val="110000"/>
              </a:lnSpc>
              <a:spcAft>
                <a:spcPts val="600"/>
              </a:spcAft>
              <a:buFont typeface="Arial,Sans-Serif"/>
              <a:buChar char="•"/>
            </a:pPr>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45</a:t>
            </a:fld>
            <a:endParaRPr lang="en-US"/>
          </a:p>
        </p:txBody>
      </p:sp>
    </p:spTree>
    <p:extLst>
      <p:ext uri="{BB962C8B-B14F-4D97-AF65-F5344CB8AC3E}">
        <p14:creationId xmlns:p14="http://schemas.microsoft.com/office/powerpoint/2010/main" val="27033882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10000"/>
              </a:lnSpc>
              <a:spcBef>
                <a:spcPts val="0"/>
              </a:spcBef>
              <a:spcAft>
                <a:spcPts val="600"/>
              </a:spcAft>
              <a:buNone/>
            </a:pPr>
            <a:r>
              <a:rPr lang="en-US" sz="1600">
                <a:ea typeface="+mn-lt"/>
                <a:cs typeface="+mn-lt"/>
              </a:rPr>
              <a:t>Breakout Room #1 - </a:t>
            </a:r>
            <a:r>
              <a:rPr lang="en-US" sz="1600" b="1">
                <a:ea typeface="+mn-lt"/>
                <a:cs typeface="+mn-lt"/>
              </a:rPr>
              <a:t>Strategic Partnerships and Funding O</a:t>
            </a:r>
            <a:r>
              <a:rPr lang="en-US" sz="1600">
                <a:ea typeface="+mn-lt"/>
                <a:cs typeface="+mn-lt"/>
              </a:rPr>
              <a:t>pportunities</a:t>
            </a:r>
            <a:endParaRPr lang="en-US"/>
          </a:p>
          <a:p>
            <a:pPr marL="457200" lvl="1" indent="0">
              <a:lnSpc>
                <a:spcPct val="110000"/>
              </a:lnSpc>
              <a:spcBef>
                <a:spcPts val="0"/>
              </a:spcBef>
              <a:spcAft>
                <a:spcPts val="600"/>
              </a:spcAft>
              <a:buNone/>
            </a:pPr>
            <a:r>
              <a:rPr lang="en-US" sz="1600">
                <a:ea typeface="+mn-lt"/>
                <a:cs typeface="+mn-lt"/>
              </a:rPr>
              <a:t>How can we effectively plan for the corridor and create a "masterplan" for implementing ZE infrastructure in the  I-710 South Corridor that links to efforts at the Ports and the region?</a:t>
            </a:r>
            <a:endParaRPr lang="en-US">
              <a:ea typeface="+mn-lt"/>
              <a:cs typeface="+mn-lt"/>
            </a:endParaRPr>
          </a:p>
          <a:p>
            <a:pPr marL="834390">
              <a:lnSpc>
                <a:spcPct val="110000"/>
              </a:lnSpc>
            </a:pPr>
            <a:r>
              <a:rPr lang="en-US" sz="1600">
                <a:ea typeface="+mn-lt"/>
                <a:cs typeface="+mn-lt"/>
              </a:rPr>
              <a:t>Consider Metro's role and opportunity in relation to other agencies and partners in the region</a:t>
            </a:r>
          </a:p>
          <a:p>
            <a:pPr marL="548640" lvl="1">
              <a:lnSpc>
                <a:spcPct val="110000"/>
              </a:lnSpc>
              <a:buFont typeface="System Font Regular,Sans-Serif"/>
              <a:buChar char="&gt;"/>
            </a:pPr>
            <a:endParaRPr lang="en-US" sz="1600">
              <a:ea typeface="+mn-lt"/>
              <a:cs typeface="+mn-lt"/>
            </a:endParaRPr>
          </a:p>
          <a:p>
            <a:pPr marL="457200" lvl="1" indent="0">
              <a:lnSpc>
                <a:spcPct val="110000"/>
              </a:lnSpc>
              <a:spcBef>
                <a:spcPts val="0"/>
              </a:spcBef>
              <a:spcAft>
                <a:spcPts val="600"/>
              </a:spcAft>
              <a:buNone/>
            </a:pPr>
            <a:r>
              <a:rPr lang="en-US" sz="1600">
                <a:ea typeface="+mn-lt"/>
                <a:cs typeface="+mn-lt"/>
              </a:rPr>
              <a:t>Breakout Room #2 - Community Engagement</a:t>
            </a:r>
          </a:p>
          <a:p>
            <a:pPr lvl="1">
              <a:lnSpc>
                <a:spcPct val="110000"/>
              </a:lnSpc>
              <a:spcBef>
                <a:spcPts val="0"/>
              </a:spcBef>
              <a:spcAft>
                <a:spcPts val="600"/>
              </a:spcAft>
              <a:buFont typeface="Calibri,Sans-Serif" panose="020F0502020204030204" pitchFamily="34" charset="0"/>
              <a:buChar char="&gt;"/>
            </a:pPr>
            <a:r>
              <a:rPr lang="en-US" sz="1600">
                <a:ea typeface="+mn-lt"/>
                <a:cs typeface="+mn-lt"/>
              </a:rPr>
              <a:t>How do we structure community engagement to develop and evaluate the program?</a:t>
            </a:r>
            <a:endParaRPr lang="en-US">
              <a:ea typeface="+mn-lt"/>
              <a:cs typeface="+mn-lt"/>
            </a:endParaRPr>
          </a:p>
          <a:p>
            <a:pPr lvl="1">
              <a:lnSpc>
                <a:spcPct val="110000"/>
              </a:lnSpc>
              <a:spcBef>
                <a:spcPts val="0"/>
              </a:spcBef>
              <a:spcAft>
                <a:spcPts val="600"/>
              </a:spcAft>
              <a:buFont typeface="Calibri,Sans-Serif" panose="020F0502020204030204" pitchFamily="34" charset="0"/>
              <a:buChar char="&gt;"/>
            </a:pPr>
            <a:r>
              <a:rPr lang="en-US" sz="1600">
                <a:ea typeface="+mn-lt"/>
                <a:cs typeface="+mn-lt"/>
              </a:rPr>
              <a:t>How do we include equity considerations in developing and implementing the program?</a:t>
            </a:r>
            <a:endParaRPr lang="en-US">
              <a:ea typeface="+mn-lt"/>
              <a:cs typeface="+mn-lt"/>
            </a:endParaRPr>
          </a:p>
          <a:p>
            <a:pPr lvl="1">
              <a:lnSpc>
                <a:spcPct val="110000"/>
              </a:lnSpc>
              <a:spcBef>
                <a:spcPts val="0"/>
              </a:spcBef>
              <a:spcAft>
                <a:spcPts val="600"/>
              </a:spcAft>
              <a:buFont typeface="Calibri,Sans-Serif" panose="020F0502020204030204" pitchFamily="34" charset="0"/>
              <a:buChar char="&gt;"/>
            </a:pPr>
            <a:r>
              <a:rPr lang="en-US" sz="1600">
                <a:ea typeface="+mn-lt"/>
                <a:cs typeface="+mn-lt"/>
              </a:rPr>
              <a:t>How do we ensure near-term benefits are delivered by the program?</a:t>
            </a:r>
          </a:p>
          <a:p>
            <a:pPr>
              <a:lnSpc>
                <a:spcPct val="110000"/>
              </a:lnSpc>
              <a:spcBef>
                <a:spcPts val="0"/>
              </a:spcBef>
              <a:spcAft>
                <a:spcPts val="600"/>
              </a:spcAft>
              <a:buFont typeface="Calibri" panose="020F0502020204030204" pitchFamily="34" charset="0"/>
              <a:buChar char="&gt;"/>
            </a:pPr>
            <a:r>
              <a:rPr lang="en-US" sz="1600">
                <a:ea typeface="+mn-lt"/>
                <a:cs typeface="+mn-lt"/>
              </a:rPr>
              <a:t>What other elements should we consider for our program, and what funding considerations should be included?  </a:t>
            </a:r>
            <a:endParaRPr lang="en-US" sz="1600">
              <a:cs typeface="Calibri" panose="020F0502020204030204"/>
            </a:endParaRPr>
          </a:p>
          <a:p>
            <a:pPr>
              <a:lnSpc>
                <a:spcPct val="110000"/>
              </a:lnSpc>
              <a:spcBef>
                <a:spcPts val="0"/>
              </a:spcBef>
              <a:spcAft>
                <a:spcPts val="600"/>
              </a:spcAft>
              <a:buFont typeface="Calibri" panose="020F0502020204030204" pitchFamily="34" charset="0"/>
              <a:buChar char="&gt;"/>
            </a:pPr>
            <a:r>
              <a:rPr lang="en-US" sz="1600">
                <a:ea typeface="+mn-lt"/>
                <a:cs typeface="+mn-lt"/>
              </a:rPr>
              <a:t>What eligibility criteria and protocol should Metro use to evaluate external requests for use of its funds?</a:t>
            </a:r>
            <a:endParaRPr lang="en-US" sz="1600">
              <a:cs typeface="Calibri"/>
            </a:endParaRPr>
          </a:p>
          <a:p>
            <a:pPr>
              <a:lnSpc>
                <a:spcPct val="110000"/>
              </a:lnSpc>
              <a:spcBef>
                <a:spcPts val="0"/>
              </a:spcBef>
              <a:spcAft>
                <a:spcPts val="600"/>
              </a:spcAft>
              <a:buFont typeface="Calibri" panose="020F0502020204030204" pitchFamily="34" charset="0"/>
              <a:buChar char="&gt;"/>
            </a:pPr>
            <a:r>
              <a:rPr lang="en-US" sz="1600">
                <a:ea typeface="+mn-lt"/>
                <a:cs typeface="+mn-lt"/>
              </a:rPr>
              <a:t>Should there be minimum leveraging requirements for infrastructure? For truck subsidies? For planning work?</a:t>
            </a:r>
            <a:endParaRPr lang="en-US" sz="1600">
              <a:cs typeface="Calibri"/>
            </a:endParaRPr>
          </a:p>
          <a:p>
            <a:pPr>
              <a:lnSpc>
                <a:spcPct val="110000"/>
              </a:lnSpc>
              <a:spcBef>
                <a:spcPts val="0"/>
              </a:spcBef>
              <a:spcAft>
                <a:spcPts val="600"/>
              </a:spcAft>
              <a:buFont typeface="Calibri" panose="020F0502020204030204" pitchFamily="34" charset="0"/>
              <a:buChar char="&gt;"/>
            </a:pPr>
            <a:r>
              <a:rPr lang="en-US" sz="1600">
                <a:ea typeface="+mn-lt"/>
                <a:cs typeface="+mn-lt"/>
              </a:rPr>
              <a:t>How do we ensure and create community and corridor benefits?</a:t>
            </a:r>
            <a:endParaRPr lang="en-US" sz="1600">
              <a:cs typeface="Calibri"/>
            </a:endParaRPr>
          </a:p>
          <a:p>
            <a:pPr>
              <a:lnSpc>
                <a:spcPct val="110000"/>
              </a:lnSpc>
              <a:spcBef>
                <a:spcPts val="0"/>
              </a:spcBef>
              <a:spcAft>
                <a:spcPts val="600"/>
              </a:spcAft>
              <a:buFont typeface="Calibri" panose="020F0502020204030204" pitchFamily="34" charset="0"/>
              <a:buChar char="&gt;"/>
            </a:pPr>
            <a:r>
              <a:rPr lang="en-US" sz="1600">
                <a:ea typeface="+mn-lt"/>
                <a:cs typeface="+mn-lt"/>
              </a:rPr>
              <a:t>How can we evaluate outcomes of the ZET Program (emissions, public health, etc.)</a:t>
            </a:r>
            <a:endParaRPr lang="en-US" sz="1600">
              <a:cs typeface="Calibri"/>
            </a:endParaRPr>
          </a:p>
          <a:p>
            <a:pPr>
              <a:lnSpc>
                <a:spcPct val="110000"/>
              </a:lnSpc>
              <a:spcBef>
                <a:spcPts val="0"/>
              </a:spcBef>
              <a:spcAft>
                <a:spcPts val="600"/>
              </a:spcAft>
              <a:buFont typeface="Calibri" panose="020F0502020204030204" pitchFamily="34" charset="0"/>
              <a:buChar char="&gt;"/>
            </a:pPr>
            <a:r>
              <a:rPr lang="en-US" sz="1600">
                <a:ea typeface="+mn-lt"/>
                <a:cs typeface="+mn-lt"/>
              </a:rPr>
              <a:t>How do we evaluate and ensure the general public benefit for the program?</a:t>
            </a:r>
            <a:endParaRPr lang="en-US" sz="1600">
              <a:cs typeface="Calibri"/>
            </a:endParaRPr>
          </a:p>
          <a:p>
            <a:endParaRPr lang="en-US"/>
          </a:p>
          <a:p>
            <a:pPr marL="457200" lvl="1" indent="0">
              <a:lnSpc>
                <a:spcPct val="110000"/>
              </a:lnSpc>
              <a:spcBef>
                <a:spcPts val="0"/>
              </a:spcBef>
              <a:spcAft>
                <a:spcPts val="600"/>
              </a:spcAft>
              <a:buNone/>
            </a:pPr>
            <a:r>
              <a:rPr lang="en-US" sz="1600">
                <a:ea typeface="+mn-lt"/>
                <a:cs typeface="+mn-lt"/>
              </a:rPr>
              <a:t>Breakout Room #3 – Legislative and Policy Initiatives</a:t>
            </a:r>
          </a:p>
          <a:p>
            <a:pPr marL="457200" lvl="1" indent="0">
              <a:lnSpc>
                <a:spcPct val="110000"/>
              </a:lnSpc>
              <a:spcBef>
                <a:spcPts val="0"/>
              </a:spcBef>
              <a:spcAft>
                <a:spcPts val="600"/>
              </a:spcAft>
              <a:buNone/>
            </a:pPr>
            <a:r>
              <a:rPr lang="en-US" sz="1600">
                <a:ea typeface="+mn-lt"/>
                <a:cs typeface="+mn-lt"/>
              </a:rPr>
              <a:t>What kinds of policy and legislative recommendations should we make to Metro and our partners?</a:t>
            </a:r>
          </a:p>
          <a:p>
            <a:pPr marL="0" indent="0">
              <a:lnSpc>
                <a:spcPct val="110000"/>
              </a:lnSpc>
              <a:spcBef>
                <a:spcPts val="0"/>
              </a:spcBef>
              <a:spcAft>
                <a:spcPts val="600"/>
              </a:spcAft>
              <a:buNone/>
            </a:pPr>
            <a:endParaRPr lang="en-US" sz="1600">
              <a:ea typeface="+mn-lt"/>
              <a:cs typeface="+mn-lt"/>
            </a:endParaRPr>
          </a:p>
          <a:p>
            <a:pPr marL="0" indent="0">
              <a:lnSpc>
                <a:spcPct val="110000"/>
              </a:lnSpc>
              <a:spcBef>
                <a:spcPts val="0"/>
              </a:spcBef>
              <a:spcAft>
                <a:spcPts val="600"/>
              </a:spcAft>
              <a:buNone/>
            </a:pPr>
            <a:r>
              <a:rPr lang="en-US" sz="1600">
                <a:ea typeface="+mn-lt"/>
                <a:cs typeface="+mn-lt"/>
              </a:rPr>
              <a:t>Breakout Room #4 - Strategic </a:t>
            </a:r>
            <a:r>
              <a:rPr lang="en-US" sz="1600" err="1">
                <a:ea typeface="+mn-lt"/>
                <a:cs typeface="+mn-lt"/>
              </a:rPr>
              <a:t>Setaside</a:t>
            </a:r>
            <a:r>
              <a:rPr lang="en-US" sz="1600">
                <a:ea typeface="+mn-lt"/>
                <a:cs typeface="+mn-lt"/>
              </a:rPr>
              <a:t> for Truck Subsidies</a:t>
            </a:r>
            <a:endParaRPr lang="en-US">
              <a:ea typeface="+mn-lt"/>
              <a:cs typeface="+mn-lt"/>
            </a:endParaRPr>
          </a:p>
          <a:p>
            <a:pPr>
              <a:buNone/>
            </a:pPr>
            <a:r>
              <a:rPr lang="en-US" sz="1600">
                <a:ea typeface="+mn-lt"/>
                <a:cs typeface="+mn-lt"/>
              </a:rPr>
              <a:t>What is the public benefit?</a:t>
            </a:r>
            <a:endParaRPr lang="en-US">
              <a:ea typeface="+mn-lt"/>
              <a:cs typeface="+mn-lt"/>
            </a:endParaRPr>
          </a:p>
          <a:p>
            <a:pPr>
              <a:buNone/>
            </a:pPr>
            <a:r>
              <a:rPr lang="en-US" sz="1600">
                <a:ea typeface="+mn-lt"/>
                <a:cs typeface="+mn-lt"/>
              </a:rPr>
              <a:t>What should the participant share be? </a:t>
            </a:r>
            <a:endParaRPr lang="en-US">
              <a:ea typeface="+mn-lt"/>
              <a:cs typeface="+mn-lt"/>
            </a:endParaRPr>
          </a:p>
          <a:p>
            <a:pPr>
              <a:buNone/>
            </a:pPr>
            <a:r>
              <a:rPr lang="en-US" sz="1600">
                <a:ea typeface="+mn-lt"/>
                <a:cs typeface="+mn-lt"/>
              </a:rPr>
              <a:t> (10/1?); Cap ($5 million per 100 trucks?)</a:t>
            </a:r>
            <a:endParaRPr lang="en-US">
              <a:cs typeface="Calibri"/>
            </a:endParaRPr>
          </a:p>
          <a:p>
            <a:pPr>
              <a:buNone/>
            </a:pPr>
            <a:r>
              <a:rPr lang="en-US" sz="1600">
                <a:ea typeface="+mn-lt"/>
                <a:cs typeface="+mn-lt"/>
              </a:rPr>
              <a:t>What truck subsidies available in the near term to meet strategic funding opportunities?</a:t>
            </a:r>
          </a:p>
          <a:p>
            <a:pPr>
              <a:buNone/>
            </a:pPr>
            <a:endParaRPr lang="en-US" sz="1600">
              <a:ea typeface="+mn-lt"/>
              <a:cs typeface="+mn-lt"/>
            </a:endParaRPr>
          </a:p>
          <a:p>
            <a:pPr marL="0" indent="0">
              <a:lnSpc>
                <a:spcPct val="110000"/>
              </a:lnSpc>
              <a:spcBef>
                <a:spcPts val="0"/>
              </a:spcBef>
              <a:spcAft>
                <a:spcPts val="600"/>
              </a:spcAft>
              <a:buNone/>
            </a:pPr>
            <a:r>
              <a:rPr lang="en-US" sz="1600">
                <a:ea typeface="+mn-lt"/>
                <a:cs typeface="+mn-lt"/>
              </a:rPr>
              <a:t>Breakout Room #5 - Environmental Impacts and Mitigation Measures</a:t>
            </a:r>
          </a:p>
          <a:p>
            <a:pPr>
              <a:lnSpc>
                <a:spcPct val="110000"/>
              </a:lnSpc>
              <a:spcBef>
                <a:spcPts val="0"/>
              </a:spcBef>
              <a:spcAft>
                <a:spcPts val="600"/>
              </a:spcAft>
              <a:buFont typeface="Calibri,Sans-Serif" panose="020F0502020204030204" pitchFamily="34" charset="0"/>
              <a:buChar char="&gt;"/>
            </a:pPr>
            <a:r>
              <a:rPr lang="en-US" sz="1600">
                <a:ea typeface="+mn-lt"/>
                <a:cs typeface="+mn-lt"/>
              </a:rPr>
              <a:t>How do we ensure near-term benefits are delivered through the program?</a:t>
            </a:r>
          </a:p>
          <a:p>
            <a:pPr>
              <a:lnSpc>
                <a:spcPct val="110000"/>
              </a:lnSpc>
              <a:spcBef>
                <a:spcPts val="0"/>
              </a:spcBef>
              <a:spcAft>
                <a:spcPts val="600"/>
              </a:spcAft>
              <a:buFont typeface="Calibri,Sans-Serif" panose="020F0502020204030204" pitchFamily="34" charset="0"/>
              <a:buChar char="&gt;"/>
            </a:pPr>
            <a:r>
              <a:rPr lang="en-US" sz="1600">
                <a:ea typeface="+mn-lt"/>
                <a:cs typeface="+mn-lt"/>
              </a:rPr>
              <a:t>How should we view pilot programs and other innovative/technology concepts?</a:t>
            </a:r>
            <a:endParaRPr lang="en-US">
              <a:cs typeface="Calibri"/>
            </a:endParaRPr>
          </a:p>
          <a:p>
            <a:pPr>
              <a:lnSpc>
                <a:spcPct val="110000"/>
              </a:lnSpc>
              <a:spcBef>
                <a:spcPts val="0"/>
              </a:spcBef>
              <a:spcAft>
                <a:spcPts val="600"/>
              </a:spcAft>
              <a:buFont typeface="Calibri,Sans-Serif" panose="020F0502020204030204" pitchFamily="34" charset="0"/>
              <a:buChar char="&gt;"/>
            </a:pPr>
            <a:endParaRPr lang="en-US" sz="1600">
              <a:ea typeface="+mn-lt"/>
              <a:cs typeface="+mn-lt"/>
            </a:endParaRPr>
          </a:p>
          <a:p>
            <a:pPr>
              <a:lnSpc>
                <a:spcPct val="110000"/>
              </a:lnSpc>
              <a:spcBef>
                <a:spcPts val="0"/>
              </a:spcBef>
              <a:spcAft>
                <a:spcPts val="600"/>
              </a:spcAft>
              <a:buFont typeface="Calibri,Sans-Serif" panose="020F0502020204030204" pitchFamily="34" charset="0"/>
              <a:buChar char="&gt;"/>
            </a:pPr>
            <a:endParaRPr lang="en-US" sz="1600">
              <a:ea typeface="+mn-lt"/>
              <a:cs typeface="+mn-lt"/>
            </a:endParaRPr>
          </a:p>
          <a:p>
            <a:pPr>
              <a:lnSpc>
                <a:spcPct val="110000"/>
              </a:lnSpc>
              <a:spcBef>
                <a:spcPts val="0"/>
              </a:spcBef>
              <a:spcAft>
                <a:spcPts val="600"/>
              </a:spcAft>
              <a:buFont typeface="Calibri,Sans-Serif" panose="020F0502020204030204" pitchFamily="34" charset="0"/>
              <a:buChar char="&gt;"/>
            </a:pPr>
            <a:endParaRPr lang="en-US" sz="1600">
              <a:ea typeface="+mn-lt"/>
              <a:cs typeface="+mn-lt"/>
            </a:endParaRPr>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marL="800100" lvl="1">
              <a:spcBef>
                <a:spcPts val="0"/>
              </a:spcBef>
            </a:pPr>
            <a:endParaRPr lang="en-US" sz="1600">
              <a:highlight>
                <a:srgbClr val="FFFF00"/>
              </a:highlight>
              <a:ea typeface="+mn-lt"/>
              <a:cs typeface="+mn-lt"/>
            </a:endParaRPr>
          </a:p>
          <a:p>
            <a:pPr marL="1257300" lvl="2">
              <a:spcBef>
                <a:spcPts val="0"/>
              </a:spcBef>
              <a:buFont typeface="Courier New"/>
              <a:buChar char="o"/>
            </a:pPr>
            <a:endParaRPr lang="en-US" sz="1600">
              <a:highlight>
                <a:srgbClr val="FFFF00"/>
              </a:highlight>
              <a:cs typeface="Calibri" panose="020F0502020204030204"/>
            </a:endParaRPr>
          </a:p>
          <a:p>
            <a:pPr marL="0" indent="0">
              <a:spcBef>
                <a:spcPts val="0"/>
              </a:spcBef>
              <a:buNone/>
            </a:pPr>
            <a:endParaRPr lang="en-US" sz="1600">
              <a:highlight>
                <a:srgbClr val="FFFF00"/>
              </a:highlight>
              <a:ea typeface="+mn-lt"/>
              <a:cs typeface="+mn-lt"/>
            </a:endParaRPr>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marL="800100" lvl="1">
              <a:spcBef>
                <a:spcPts val="0"/>
              </a:spcBef>
              <a:buFont typeface="Wingdings,Sans-Serif"/>
              <a:buChar char=""/>
            </a:pPr>
            <a:endParaRPr lang="en-US">
              <a:cs typeface="Calibri"/>
            </a:endParaRPr>
          </a:p>
          <a:p>
            <a:pPr marL="800100" lvl="1">
              <a:spcBef>
                <a:spcPts val="0"/>
              </a:spcBef>
              <a:buFont typeface="Wingdings,Sans-Serif"/>
              <a:buChar char=""/>
            </a:pP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49</a:t>
            </a:fld>
            <a:endParaRPr lang="en-US"/>
          </a:p>
        </p:txBody>
      </p:sp>
    </p:spTree>
    <p:extLst>
      <p:ext uri="{BB962C8B-B14F-4D97-AF65-F5344CB8AC3E}">
        <p14:creationId xmlns:p14="http://schemas.microsoft.com/office/powerpoint/2010/main" val="37379180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10000"/>
              </a:lnSpc>
              <a:spcBef>
                <a:spcPts val="0"/>
              </a:spcBef>
              <a:spcAft>
                <a:spcPts val="600"/>
              </a:spcAft>
              <a:buNone/>
            </a:pPr>
            <a:r>
              <a:rPr lang="en-US" sz="1600">
                <a:ea typeface="+mn-lt"/>
                <a:cs typeface="+mn-lt"/>
              </a:rPr>
              <a:t>Breakout Room #1 - </a:t>
            </a:r>
            <a:r>
              <a:rPr lang="en-US" sz="1600" b="1">
                <a:ea typeface="+mn-lt"/>
                <a:cs typeface="+mn-lt"/>
              </a:rPr>
              <a:t>Strategic Partnerships and Funding O</a:t>
            </a:r>
            <a:r>
              <a:rPr lang="en-US" sz="1600">
                <a:ea typeface="+mn-lt"/>
                <a:cs typeface="+mn-lt"/>
              </a:rPr>
              <a:t>pportunities</a:t>
            </a:r>
            <a:endParaRPr lang="en-US"/>
          </a:p>
          <a:p>
            <a:pPr marL="457200" lvl="1" indent="0">
              <a:lnSpc>
                <a:spcPct val="110000"/>
              </a:lnSpc>
              <a:spcBef>
                <a:spcPts val="0"/>
              </a:spcBef>
              <a:spcAft>
                <a:spcPts val="600"/>
              </a:spcAft>
              <a:buNone/>
            </a:pPr>
            <a:r>
              <a:rPr lang="en-US" sz="1600">
                <a:ea typeface="+mn-lt"/>
                <a:cs typeface="+mn-lt"/>
              </a:rPr>
              <a:t>How can we effectively plan for the corridor and create a "masterplan" for implementing ZE infrastructure in the  I-710 South Corridor that links to efforts at the Ports and the region?</a:t>
            </a:r>
            <a:endParaRPr lang="en-US">
              <a:ea typeface="+mn-lt"/>
              <a:cs typeface="+mn-lt"/>
            </a:endParaRPr>
          </a:p>
          <a:p>
            <a:pPr marL="834390">
              <a:lnSpc>
                <a:spcPct val="110000"/>
              </a:lnSpc>
            </a:pPr>
            <a:r>
              <a:rPr lang="en-US" sz="1600">
                <a:ea typeface="+mn-lt"/>
                <a:cs typeface="+mn-lt"/>
              </a:rPr>
              <a:t>Consider Metro's role and opportunity in relation to other agencies and partners in the region</a:t>
            </a:r>
          </a:p>
          <a:p>
            <a:pPr marL="548640" lvl="1">
              <a:lnSpc>
                <a:spcPct val="110000"/>
              </a:lnSpc>
              <a:buFont typeface="System Font Regular,Sans-Serif"/>
              <a:buChar char="&gt;"/>
            </a:pPr>
            <a:endParaRPr lang="en-US" sz="1600">
              <a:ea typeface="+mn-lt"/>
              <a:cs typeface="+mn-lt"/>
            </a:endParaRPr>
          </a:p>
          <a:p>
            <a:pPr marL="457200" lvl="1" indent="0">
              <a:lnSpc>
                <a:spcPct val="110000"/>
              </a:lnSpc>
              <a:spcBef>
                <a:spcPts val="0"/>
              </a:spcBef>
              <a:spcAft>
                <a:spcPts val="600"/>
              </a:spcAft>
              <a:buNone/>
            </a:pPr>
            <a:r>
              <a:rPr lang="en-US" sz="1600">
                <a:ea typeface="+mn-lt"/>
                <a:cs typeface="+mn-lt"/>
              </a:rPr>
              <a:t>Breakout Room #2 - Community Engagement</a:t>
            </a:r>
          </a:p>
          <a:p>
            <a:pPr lvl="1">
              <a:lnSpc>
                <a:spcPct val="110000"/>
              </a:lnSpc>
              <a:spcBef>
                <a:spcPts val="0"/>
              </a:spcBef>
              <a:spcAft>
                <a:spcPts val="600"/>
              </a:spcAft>
              <a:buFont typeface="Calibri,Sans-Serif" panose="020F0502020204030204" pitchFamily="34" charset="0"/>
              <a:buChar char="&gt;"/>
            </a:pPr>
            <a:r>
              <a:rPr lang="en-US" sz="1600">
                <a:ea typeface="+mn-lt"/>
                <a:cs typeface="+mn-lt"/>
              </a:rPr>
              <a:t>How do we structure community engagement to develop and evaluate the program?</a:t>
            </a:r>
            <a:endParaRPr lang="en-US">
              <a:ea typeface="+mn-lt"/>
              <a:cs typeface="+mn-lt"/>
            </a:endParaRPr>
          </a:p>
          <a:p>
            <a:pPr lvl="1">
              <a:lnSpc>
                <a:spcPct val="110000"/>
              </a:lnSpc>
              <a:spcBef>
                <a:spcPts val="0"/>
              </a:spcBef>
              <a:spcAft>
                <a:spcPts val="600"/>
              </a:spcAft>
              <a:buFont typeface="Calibri,Sans-Serif" panose="020F0502020204030204" pitchFamily="34" charset="0"/>
              <a:buChar char="&gt;"/>
            </a:pPr>
            <a:r>
              <a:rPr lang="en-US" sz="1600">
                <a:ea typeface="+mn-lt"/>
                <a:cs typeface="+mn-lt"/>
              </a:rPr>
              <a:t>How do we include equity considerations in developing and implementing the program?</a:t>
            </a:r>
            <a:endParaRPr lang="en-US">
              <a:ea typeface="+mn-lt"/>
              <a:cs typeface="+mn-lt"/>
            </a:endParaRPr>
          </a:p>
          <a:p>
            <a:pPr lvl="1">
              <a:lnSpc>
                <a:spcPct val="110000"/>
              </a:lnSpc>
              <a:spcBef>
                <a:spcPts val="0"/>
              </a:spcBef>
              <a:spcAft>
                <a:spcPts val="600"/>
              </a:spcAft>
              <a:buFont typeface="Calibri,Sans-Serif" panose="020F0502020204030204" pitchFamily="34" charset="0"/>
              <a:buChar char="&gt;"/>
            </a:pPr>
            <a:r>
              <a:rPr lang="en-US" sz="1600">
                <a:ea typeface="+mn-lt"/>
                <a:cs typeface="+mn-lt"/>
              </a:rPr>
              <a:t>How do we ensure near-term benefits are delivered by the program?</a:t>
            </a:r>
          </a:p>
          <a:p>
            <a:pPr>
              <a:lnSpc>
                <a:spcPct val="110000"/>
              </a:lnSpc>
              <a:spcBef>
                <a:spcPts val="0"/>
              </a:spcBef>
              <a:spcAft>
                <a:spcPts val="600"/>
              </a:spcAft>
              <a:buFont typeface="Calibri" panose="020F0502020204030204" pitchFamily="34" charset="0"/>
              <a:buChar char="&gt;"/>
            </a:pPr>
            <a:r>
              <a:rPr lang="en-US" sz="1600">
                <a:ea typeface="+mn-lt"/>
                <a:cs typeface="+mn-lt"/>
              </a:rPr>
              <a:t>What other elements should we consider for our program, and what funding considerations should be included?  </a:t>
            </a:r>
            <a:endParaRPr lang="en-US" sz="1600">
              <a:cs typeface="Calibri" panose="020F0502020204030204"/>
            </a:endParaRPr>
          </a:p>
          <a:p>
            <a:pPr>
              <a:lnSpc>
                <a:spcPct val="110000"/>
              </a:lnSpc>
              <a:spcBef>
                <a:spcPts val="0"/>
              </a:spcBef>
              <a:spcAft>
                <a:spcPts val="600"/>
              </a:spcAft>
              <a:buFont typeface="Calibri" panose="020F0502020204030204" pitchFamily="34" charset="0"/>
              <a:buChar char="&gt;"/>
            </a:pPr>
            <a:r>
              <a:rPr lang="en-US" sz="1600">
                <a:ea typeface="+mn-lt"/>
                <a:cs typeface="+mn-lt"/>
              </a:rPr>
              <a:t>What eligibility criteria and protocol should Metro use to evaluate external requests for use of its funds?</a:t>
            </a:r>
            <a:endParaRPr lang="en-US" sz="1600">
              <a:cs typeface="Calibri"/>
            </a:endParaRPr>
          </a:p>
          <a:p>
            <a:pPr>
              <a:lnSpc>
                <a:spcPct val="110000"/>
              </a:lnSpc>
              <a:spcBef>
                <a:spcPts val="0"/>
              </a:spcBef>
              <a:spcAft>
                <a:spcPts val="600"/>
              </a:spcAft>
              <a:buFont typeface="Calibri" panose="020F0502020204030204" pitchFamily="34" charset="0"/>
              <a:buChar char="&gt;"/>
            </a:pPr>
            <a:r>
              <a:rPr lang="en-US" sz="1600">
                <a:ea typeface="+mn-lt"/>
                <a:cs typeface="+mn-lt"/>
              </a:rPr>
              <a:t>Should there be minimum leveraging requirements for infrastructure? For truck subsidies? For planning work?</a:t>
            </a:r>
            <a:endParaRPr lang="en-US" sz="1600">
              <a:cs typeface="Calibri"/>
            </a:endParaRPr>
          </a:p>
          <a:p>
            <a:pPr>
              <a:lnSpc>
                <a:spcPct val="110000"/>
              </a:lnSpc>
              <a:spcBef>
                <a:spcPts val="0"/>
              </a:spcBef>
              <a:spcAft>
                <a:spcPts val="600"/>
              </a:spcAft>
              <a:buFont typeface="Calibri" panose="020F0502020204030204" pitchFamily="34" charset="0"/>
              <a:buChar char="&gt;"/>
            </a:pPr>
            <a:r>
              <a:rPr lang="en-US" sz="1600">
                <a:ea typeface="+mn-lt"/>
                <a:cs typeface="+mn-lt"/>
              </a:rPr>
              <a:t>How do we ensure and create community and corridor benefits?</a:t>
            </a:r>
            <a:endParaRPr lang="en-US" sz="1600">
              <a:cs typeface="Calibri"/>
            </a:endParaRPr>
          </a:p>
          <a:p>
            <a:pPr>
              <a:lnSpc>
                <a:spcPct val="110000"/>
              </a:lnSpc>
              <a:spcBef>
                <a:spcPts val="0"/>
              </a:spcBef>
              <a:spcAft>
                <a:spcPts val="600"/>
              </a:spcAft>
              <a:buFont typeface="Calibri" panose="020F0502020204030204" pitchFamily="34" charset="0"/>
              <a:buChar char="&gt;"/>
            </a:pPr>
            <a:r>
              <a:rPr lang="en-US" sz="1600">
                <a:ea typeface="+mn-lt"/>
                <a:cs typeface="+mn-lt"/>
              </a:rPr>
              <a:t>How can we evaluate outcomes of the ZET Program (emissions, public health, etc.)</a:t>
            </a:r>
            <a:endParaRPr lang="en-US" sz="1600">
              <a:cs typeface="Calibri"/>
            </a:endParaRPr>
          </a:p>
          <a:p>
            <a:pPr>
              <a:lnSpc>
                <a:spcPct val="110000"/>
              </a:lnSpc>
              <a:spcBef>
                <a:spcPts val="0"/>
              </a:spcBef>
              <a:spcAft>
                <a:spcPts val="600"/>
              </a:spcAft>
              <a:buFont typeface="Calibri" panose="020F0502020204030204" pitchFamily="34" charset="0"/>
              <a:buChar char="&gt;"/>
            </a:pPr>
            <a:r>
              <a:rPr lang="en-US" sz="1600">
                <a:ea typeface="+mn-lt"/>
                <a:cs typeface="+mn-lt"/>
              </a:rPr>
              <a:t>How do we evaluate and ensure the general public benefit for the program?</a:t>
            </a:r>
            <a:endParaRPr lang="en-US" sz="1600">
              <a:cs typeface="Calibri"/>
            </a:endParaRPr>
          </a:p>
          <a:p>
            <a:endParaRPr lang="en-US"/>
          </a:p>
          <a:p>
            <a:pPr marL="457200" lvl="1" indent="0">
              <a:lnSpc>
                <a:spcPct val="110000"/>
              </a:lnSpc>
              <a:spcBef>
                <a:spcPts val="0"/>
              </a:spcBef>
              <a:spcAft>
                <a:spcPts val="600"/>
              </a:spcAft>
              <a:buNone/>
            </a:pPr>
            <a:r>
              <a:rPr lang="en-US" sz="1600">
                <a:ea typeface="+mn-lt"/>
                <a:cs typeface="+mn-lt"/>
              </a:rPr>
              <a:t>Breakout Room #3 – Legislative and Policy Initiatives</a:t>
            </a:r>
          </a:p>
          <a:p>
            <a:pPr marL="457200" lvl="1" indent="0">
              <a:lnSpc>
                <a:spcPct val="110000"/>
              </a:lnSpc>
              <a:spcBef>
                <a:spcPts val="0"/>
              </a:spcBef>
              <a:spcAft>
                <a:spcPts val="600"/>
              </a:spcAft>
              <a:buNone/>
            </a:pPr>
            <a:r>
              <a:rPr lang="en-US" sz="1600">
                <a:ea typeface="+mn-lt"/>
                <a:cs typeface="+mn-lt"/>
              </a:rPr>
              <a:t>What kinds of policy and legislative recommendations should we make to Metro and our partners?</a:t>
            </a:r>
          </a:p>
          <a:p>
            <a:pPr marL="0" indent="0">
              <a:lnSpc>
                <a:spcPct val="110000"/>
              </a:lnSpc>
              <a:spcBef>
                <a:spcPts val="0"/>
              </a:spcBef>
              <a:spcAft>
                <a:spcPts val="600"/>
              </a:spcAft>
              <a:buNone/>
            </a:pPr>
            <a:endParaRPr lang="en-US" sz="1600">
              <a:ea typeface="+mn-lt"/>
              <a:cs typeface="+mn-lt"/>
            </a:endParaRPr>
          </a:p>
          <a:p>
            <a:pPr marL="0" indent="0">
              <a:lnSpc>
                <a:spcPct val="110000"/>
              </a:lnSpc>
              <a:spcBef>
                <a:spcPts val="0"/>
              </a:spcBef>
              <a:spcAft>
                <a:spcPts val="600"/>
              </a:spcAft>
              <a:buNone/>
            </a:pPr>
            <a:r>
              <a:rPr lang="en-US" sz="1600">
                <a:ea typeface="+mn-lt"/>
                <a:cs typeface="+mn-lt"/>
              </a:rPr>
              <a:t>Breakout Room #4 - Strategic </a:t>
            </a:r>
            <a:r>
              <a:rPr lang="en-US" sz="1600" err="1">
                <a:ea typeface="+mn-lt"/>
                <a:cs typeface="+mn-lt"/>
              </a:rPr>
              <a:t>Setaside</a:t>
            </a:r>
            <a:r>
              <a:rPr lang="en-US" sz="1600">
                <a:ea typeface="+mn-lt"/>
                <a:cs typeface="+mn-lt"/>
              </a:rPr>
              <a:t> for Truck Subsidies</a:t>
            </a:r>
            <a:endParaRPr lang="en-US">
              <a:ea typeface="+mn-lt"/>
              <a:cs typeface="+mn-lt"/>
            </a:endParaRPr>
          </a:p>
          <a:p>
            <a:pPr>
              <a:buNone/>
            </a:pPr>
            <a:r>
              <a:rPr lang="en-US" sz="1600">
                <a:ea typeface="+mn-lt"/>
                <a:cs typeface="+mn-lt"/>
              </a:rPr>
              <a:t>What is the public benefit?</a:t>
            </a:r>
            <a:endParaRPr lang="en-US">
              <a:ea typeface="+mn-lt"/>
              <a:cs typeface="+mn-lt"/>
            </a:endParaRPr>
          </a:p>
          <a:p>
            <a:pPr>
              <a:buNone/>
            </a:pPr>
            <a:r>
              <a:rPr lang="en-US" sz="1600">
                <a:ea typeface="+mn-lt"/>
                <a:cs typeface="+mn-lt"/>
              </a:rPr>
              <a:t>What should the participant share be? </a:t>
            </a:r>
            <a:endParaRPr lang="en-US">
              <a:ea typeface="+mn-lt"/>
              <a:cs typeface="+mn-lt"/>
            </a:endParaRPr>
          </a:p>
          <a:p>
            <a:pPr>
              <a:buNone/>
            </a:pPr>
            <a:r>
              <a:rPr lang="en-US" sz="1600">
                <a:ea typeface="+mn-lt"/>
                <a:cs typeface="+mn-lt"/>
              </a:rPr>
              <a:t> (10/1?); Cap ($5 million per 100 trucks?)</a:t>
            </a:r>
            <a:endParaRPr lang="en-US">
              <a:cs typeface="Calibri"/>
            </a:endParaRPr>
          </a:p>
          <a:p>
            <a:pPr>
              <a:buNone/>
            </a:pPr>
            <a:r>
              <a:rPr lang="en-US" sz="1600">
                <a:ea typeface="+mn-lt"/>
                <a:cs typeface="+mn-lt"/>
              </a:rPr>
              <a:t>What truck subsidies available in the near term to meet strategic funding opportunities?</a:t>
            </a:r>
          </a:p>
          <a:p>
            <a:pPr>
              <a:buNone/>
            </a:pPr>
            <a:endParaRPr lang="en-US" sz="1600">
              <a:ea typeface="+mn-lt"/>
              <a:cs typeface="+mn-lt"/>
            </a:endParaRPr>
          </a:p>
          <a:p>
            <a:pPr marL="0" indent="0">
              <a:lnSpc>
                <a:spcPct val="110000"/>
              </a:lnSpc>
              <a:spcBef>
                <a:spcPts val="0"/>
              </a:spcBef>
              <a:spcAft>
                <a:spcPts val="600"/>
              </a:spcAft>
              <a:buNone/>
            </a:pPr>
            <a:r>
              <a:rPr lang="en-US" sz="1600">
                <a:ea typeface="+mn-lt"/>
                <a:cs typeface="+mn-lt"/>
              </a:rPr>
              <a:t>Breakout Room #5 - Environmental Impacts and Mitigation Measures</a:t>
            </a:r>
          </a:p>
          <a:p>
            <a:pPr>
              <a:lnSpc>
                <a:spcPct val="110000"/>
              </a:lnSpc>
              <a:spcBef>
                <a:spcPts val="0"/>
              </a:spcBef>
              <a:spcAft>
                <a:spcPts val="600"/>
              </a:spcAft>
              <a:buFont typeface="Calibri,Sans-Serif" panose="020F0502020204030204" pitchFamily="34" charset="0"/>
              <a:buChar char="&gt;"/>
            </a:pPr>
            <a:r>
              <a:rPr lang="en-US" sz="1600">
                <a:ea typeface="+mn-lt"/>
                <a:cs typeface="+mn-lt"/>
              </a:rPr>
              <a:t>How do we ensure near-term benefits are delivered through the program?</a:t>
            </a:r>
          </a:p>
          <a:p>
            <a:pPr>
              <a:lnSpc>
                <a:spcPct val="110000"/>
              </a:lnSpc>
              <a:spcBef>
                <a:spcPts val="0"/>
              </a:spcBef>
              <a:spcAft>
                <a:spcPts val="600"/>
              </a:spcAft>
              <a:buFont typeface="Calibri,Sans-Serif" panose="020F0502020204030204" pitchFamily="34" charset="0"/>
              <a:buChar char="&gt;"/>
            </a:pPr>
            <a:r>
              <a:rPr lang="en-US" sz="1600">
                <a:ea typeface="+mn-lt"/>
                <a:cs typeface="+mn-lt"/>
              </a:rPr>
              <a:t>How should we view pilot programs and other innovative/technology concepts?</a:t>
            </a:r>
            <a:endParaRPr lang="en-US">
              <a:cs typeface="Calibri"/>
            </a:endParaRPr>
          </a:p>
          <a:p>
            <a:pPr>
              <a:lnSpc>
                <a:spcPct val="110000"/>
              </a:lnSpc>
              <a:spcBef>
                <a:spcPts val="0"/>
              </a:spcBef>
              <a:spcAft>
                <a:spcPts val="600"/>
              </a:spcAft>
              <a:buFont typeface="Calibri,Sans-Serif" panose="020F0502020204030204" pitchFamily="34" charset="0"/>
              <a:buChar char="&gt;"/>
            </a:pPr>
            <a:endParaRPr lang="en-US" sz="1600">
              <a:ea typeface="+mn-lt"/>
              <a:cs typeface="+mn-lt"/>
            </a:endParaRPr>
          </a:p>
          <a:p>
            <a:pPr>
              <a:lnSpc>
                <a:spcPct val="110000"/>
              </a:lnSpc>
              <a:spcBef>
                <a:spcPts val="0"/>
              </a:spcBef>
              <a:spcAft>
                <a:spcPts val="600"/>
              </a:spcAft>
              <a:buFont typeface="Calibri,Sans-Serif" panose="020F0502020204030204" pitchFamily="34" charset="0"/>
              <a:buChar char="&gt;"/>
            </a:pPr>
            <a:endParaRPr lang="en-US" sz="1600">
              <a:ea typeface="+mn-lt"/>
              <a:cs typeface="+mn-lt"/>
            </a:endParaRPr>
          </a:p>
          <a:p>
            <a:pPr>
              <a:lnSpc>
                <a:spcPct val="110000"/>
              </a:lnSpc>
              <a:spcBef>
                <a:spcPts val="0"/>
              </a:spcBef>
              <a:spcAft>
                <a:spcPts val="600"/>
              </a:spcAft>
              <a:buFont typeface="Calibri,Sans-Serif" panose="020F0502020204030204" pitchFamily="34" charset="0"/>
              <a:buChar char="&gt;"/>
            </a:pPr>
            <a:endParaRPr lang="en-US" sz="1600">
              <a:ea typeface="+mn-lt"/>
              <a:cs typeface="+mn-lt"/>
            </a:endParaRPr>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marL="800100" lvl="1">
              <a:spcBef>
                <a:spcPts val="0"/>
              </a:spcBef>
            </a:pPr>
            <a:endParaRPr lang="en-US" sz="1600">
              <a:highlight>
                <a:srgbClr val="FFFF00"/>
              </a:highlight>
              <a:ea typeface="+mn-lt"/>
              <a:cs typeface="+mn-lt"/>
            </a:endParaRPr>
          </a:p>
          <a:p>
            <a:pPr marL="1257300" lvl="2">
              <a:spcBef>
                <a:spcPts val="0"/>
              </a:spcBef>
              <a:buFont typeface="Courier New"/>
              <a:buChar char="o"/>
            </a:pPr>
            <a:endParaRPr lang="en-US" sz="1600">
              <a:highlight>
                <a:srgbClr val="FFFF00"/>
              </a:highlight>
              <a:cs typeface="Calibri" panose="020F0502020204030204"/>
            </a:endParaRPr>
          </a:p>
          <a:p>
            <a:pPr marL="0" indent="0">
              <a:spcBef>
                <a:spcPts val="0"/>
              </a:spcBef>
              <a:buNone/>
            </a:pPr>
            <a:endParaRPr lang="en-US" sz="1600">
              <a:highlight>
                <a:srgbClr val="FFFF00"/>
              </a:highlight>
              <a:ea typeface="+mn-lt"/>
              <a:cs typeface="+mn-lt"/>
            </a:endParaRPr>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marL="800100" lvl="1">
              <a:spcBef>
                <a:spcPts val="0"/>
              </a:spcBef>
              <a:buFont typeface="Wingdings,Sans-Serif"/>
              <a:buChar char=""/>
            </a:pPr>
            <a:endParaRPr lang="en-US">
              <a:cs typeface="Calibri"/>
            </a:endParaRPr>
          </a:p>
          <a:p>
            <a:pPr marL="800100" lvl="1">
              <a:spcBef>
                <a:spcPts val="0"/>
              </a:spcBef>
              <a:buFont typeface="Wingdings,Sans-Serif"/>
              <a:buChar char=""/>
            </a:pP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7155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10000"/>
              </a:lnSpc>
              <a:spcBef>
                <a:spcPts val="0"/>
              </a:spcBef>
              <a:spcAft>
                <a:spcPts val="600"/>
              </a:spcAft>
              <a:buNone/>
            </a:pPr>
            <a:r>
              <a:rPr lang="en-US" sz="1600">
                <a:ea typeface="+mn-lt"/>
                <a:cs typeface="+mn-lt"/>
              </a:rPr>
              <a:t>Breakout Room #1 - </a:t>
            </a:r>
            <a:r>
              <a:rPr lang="en-US" sz="1600" b="1">
                <a:ea typeface="+mn-lt"/>
                <a:cs typeface="+mn-lt"/>
              </a:rPr>
              <a:t>Strategic Partnerships and Funding O</a:t>
            </a:r>
            <a:r>
              <a:rPr lang="en-US" sz="1600">
                <a:ea typeface="+mn-lt"/>
                <a:cs typeface="+mn-lt"/>
              </a:rPr>
              <a:t>pportunities</a:t>
            </a:r>
            <a:endParaRPr lang="en-US"/>
          </a:p>
          <a:p>
            <a:pPr marL="457200" lvl="1" indent="0">
              <a:lnSpc>
                <a:spcPct val="110000"/>
              </a:lnSpc>
              <a:spcBef>
                <a:spcPts val="0"/>
              </a:spcBef>
              <a:spcAft>
                <a:spcPts val="600"/>
              </a:spcAft>
              <a:buNone/>
            </a:pPr>
            <a:r>
              <a:rPr lang="en-US" sz="1600">
                <a:ea typeface="+mn-lt"/>
                <a:cs typeface="+mn-lt"/>
              </a:rPr>
              <a:t>How can we effectively plan for the corridor and create a "masterplan" for implementing ZE infrastructure in the  I-710 South Corridor that links to efforts at the Ports and the region?</a:t>
            </a:r>
            <a:endParaRPr lang="en-US">
              <a:ea typeface="+mn-lt"/>
              <a:cs typeface="+mn-lt"/>
            </a:endParaRPr>
          </a:p>
          <a:p>
            <a:pPr marL="834390">
              <a:lnSpc>
                <a:spcPct val="110000"/>
              </a:lnSpc>
            </a:pPr>
            <a:r>
              <a:rPr lang="en-US" sz="1600">
                <a:ea typeface="+mn-lt"/>
                <a:cs typeface="+mn-lt"/>
              </a:rPr>
              <a:t>Consider Metro's role and opportunity in relation to other agencies and partners in the region</a:t>
            </a:r>
          </a:p>
          <a:p>
            <a:pPr marL="548640" lvl="1">
              <a:lnSpc>
                <a:spcPct val="110000"/>
              </a:lnSpc>
              <a:buFont typeface="System Font Regular,Sans-Serif"/>
              <a:buChar char="&gt;"/>
            </a:pPr>
            <a:endParaRPr lang="en-US" sz="1600">
              <a:ea typeface="+mn-lt"/>
              <a:cs typeface="+mn-lt"/>
            </a:endParaRPr>
          </a:p>
          <a:p>
            <a:pPr marL="457200" lvl="1" indent="0">
              <a:lnSpc>
                <a:spcPct val="110000"/>
              </a:lnSpc>
              <a:spcBef>
                <a:spcPts val="0"/>
              </a:spcBef>
              <a:spcAft>
                <a:spcPts val="600"/>
              </a:spcAft>
              <a:buNone/>
            </a:pPr>
            <a:r>
              <a:rPr lang="en-US" sz="1600">
                <a:ea typeface="+mn-lt"/>
                <a:cs typeface="+mn-lt"/>
              </a:rPr>
              <a:t>Breakout Room #2 - Community Engagement</a:t>
            </a:r>
          </a:p>
          <a:p>
            <a:pPr lvl="1">
              <a:lnSpc>
                <a:spcPct val="110000"/>
              </a:lnSpc>
              <a:spcBef>
                <a:spcPts val="0"/>
              </a:spcBef>
              <a:spcAft>
                <a:spcPts val="600"/>
              </a:spcAft>
              <a:buFont typeface="Calibri,Sans-Serif" panose="020F0502020204030204" pitchFamily="34" charset="0"/>
              <a:buChar char="&gt;"/>
            </a:pPr>
            <a:r>
              <a:rPr lang="en-US" sz="1600">
                <a:ea typeface="+mn-lt"/>
                <a:cs typeface="+mn-lt"/>
              </a:rPr>
              <a:t>How do we structure community engagement to develop and evaluate the program?</a:t>
            </a:r>
            <a:endParaRPr lang="en-US">
              <a:ea typeface="+mn-lt"/>
              <a:cs typeface="+mn-lt"/>
            </a:endParaRPr>
          </a:p>
          <a:p>
            <a:pPr lvl="1">
              <a:lnSpc>
                <a:spcPct val="110000"/>
              </a:lnSpc>
              <a:spcBef>
                <a:spcPts val="0"/>
              </a:spcBef>
              <a:spcAft>
                <a:spcPts val="600"/>
              </a:spcAft>
              <a:buFont typeface="Calibri,Sans-Serif" panose="020F0502020204030204" pitchFamily="34" charset="0"/>
              <a:buChar char="&gt;"/>
            </a:pPr>
            <a:r>
              <a:rPr lang="en-US" sz="1600">
                <a:ea typeface="+mn-lt"/>
                <a:cs typeface="+mn-lt"/>
              </a:rPr>
              <a:t>How do we include equity considerations in developing and implementing the program?</a:t>
            </a:r>
            <a:endParaRPr lang="en-US">
              <a:ea typeface="+mn-lt"/>
              <a:cs typeface="+mn-lt"/>
            </a:endParaRPr>
          </a:p>
          <a:p>
            <a:pPr lvl="1">
              <a:lnSpc>
                <a:spcPct val="110000"/>
              </a:lnSpc>
              <a:spcBef>
                <a:spcPts val="0"/>
              </a:spcBef>
              <a:spcAft>
                <a:spcPts val="600"/>
              </a:spcAft>
              <a:buFont typeface="Calibri,Sans-Serif" panose="020F0502020204030204" pitchFamily="34" charset="0"/>
              <a:buChar char="&gt;"/>
            </a:pPr>
            <a:r>
              <a:rPr lang="en-US" sz="1600">
                <a:ea typeface="+mn-lt"/>
                <a:cs typeface="+mn-lt"/>
              </a:rPr>
              <a:t>How do we ensure near-term benefits are delivered by the program?</a:t>
            </a:r>
          </a:p>
          <a:p>
            <a:pPr>
              <a:lnSpc>
                <a:spcPct val="110000"/>
              </a:lnSpc>
              <a:spcBef>
                <a:spcPts val="0"/>
              </a:spcBef>
              <a:spcAft>
                <a:spcPts val="600"/>
              </a:spcAft>
              <a:buFont typeface="Calibri" panose="020F0502020204030204" pitchFamily="34" charset="0"/>
              <a:buChar char="&gt;"/>
            </a:pPr>
            <a:r>
              <a:rPr lang="en-US" sz="1600">
                <a:ea typeface="+mn-lt"/>
                <a:cs typeface="+mn-lt"/>
              </a:rPr>
              <a:t>What other elements should we consider for our program, and what funding considerations should be included?  </a:t>
            </a:r>
            <a:endParaRPr lang="en-US" sz="1600">
              <a:cs typeface="Calibri" panose="020F0502020204030204"/>
            </a:endParaRPr>
          </a:p>
          <a:p>
            <a:pPr>
              <a:lnSpc>
                <a:spcPct val="110000"/>
              </a:lnSpc>
              <a:spcBef>
                <a:spcPts val="0"/>
              </a:spcBef>
              <a:spcAft>
                <a:spcPts val="600"/>
              </a:spcAft>
              <a:buFont typeface="Calibri" panose="020F0502020204030204" pitchFamily="34" charset="0"/>
              <a:buChar char="&gt;"/>
            </a:pPr>
            <a:r>
              <a:rPr lang="en-US" sz="1600">
                <a:ea typeface="+mn-lt"/>
                <a:cs typeface="+mn-lt"/>
              </a:rPr>
              <a:t>What eligibility criteria and protocol should Metro use to evaluate external requests for use of its funds?</a:t>
            </a:r>
            <a:endParaRPr lang="en-US" sz="1600">
              <a:cs typeface="Calibri"/>
            </a:endParaRPr>
          </a:p>
          <a:p>
            <a:pPr>
              <a:lnSpc>
                <a:spcPct val="110000"/>
              </a:lnSpc>
              <a:spcBef>
                <a:spcPts val="0"/>
              </a:spcBef>
              <a:spcAft>
                <a:spcPts val="600"/>
              </a:spcAft>
              <a:buFont typeface="Calibri" panose="020F0502020204030204" pitchFamily="34" charset="0"/>
              <a:buChar char="&gt;"/>
            </a:pPr>
            <a:r>
              <a:rPr lang="en-US" sz="1600">
                <a:ea typeface="+mn-lt"/>
                <a:cs typeface="+mn-lt"/>
              </a:rPr>
              <a:t>Should there be minimum leveraging requirements for infrastructure? For truck subsidies? For planning work?</a:t>
            </a:r>
            <a:endParaRPr lang="en-US" sz="1600">
              <a:cs typeface="Calibri"/>
            </a:endParaRPr>
          </a:p>
          <a:p>
            <a:pPr>
              <a:lnSpc>
                <a:spcPct val="110000"/>
              </a:lnSpc>
              <a:spcBef>
                <a:spcPts val="0"/>
              </a:spcBef>
              <a:spcAft>
                <a:spcPts val="600"/>
              </a:spcAft>
              <a:buFont typeface="Calibri" panose="020F0502020204030204" pitchFamily="34" charset="0"/>
              <a:buChar char="&gt;"/>
            </a:pPr>
            <a:r>
              <a:rPr lang="en-US" sz="1600">
                <a:ea typeface="+mn-lt"/>
                <a:cs typeface="+mn-lt"/>
              </a:rPr>
              <a:t>How do we ensure and create community and corridor benefits?</a:t>
            </a:r>
            <a:endParaRPr lang="en-US" sz="1600">
              <a:cs typeface="Calibri"/>
            </a:endParaRPr>
          </a:p>
          <a:p>
            <a:pPr>
              <a:lnSpc>
                <a:spcPct val="110000"/>
              </a:lnSpc>
              <a:spcBef>
                <a:spcPts val="0"/>
              </a:spcBef>
              <a:spcAft>
                <a:spcPts val="600"/>
              </a:spcAft>
              <a:buFont typeface="Calibri" panose="020F0502020204030204" pitchFamily="34" charset="0"/>
              <a:buChar char="&gt;"/>
            </a:pPr>
            <a:r>
              <a:rPr lang="en-US" sz="1600">
                <a:ea typeface="+mn-lt"/>
                <a:cs typeface="+mn-lt"/>
              </a:rPr>
              <a:t>How can we evaluate outcomes of the ZET Program (emissions, public health, etc.)</a:t>
            </a:r>
            <a:endParaRPr lang="en-US" sz="1600">
              <a:cs typeface="Calibri"/>
            </a:endParaRPr>
          </a:p>
          <a:p>
            <a:pPr>
              <a:lnSpc>
                <a:spcPct val="110000"/>
              </a:lnSpc>
              <a:spcBef>
                <a:spcPts val="0"/>
              </a:spcBef>
              <a:spcAft>
                <a:spcPts val="600"/>
              </a:spcAft>
              <a:buFont typeface="Calibri" panose="020F0502020204030204" pitchFamily="34" charset="0"/>
              <a:buChar char="&gt;"/>
            </a:pPr>
            <a:r>
              <a:rPr lang="en-US" sz="1600">
                <a:ea typeface="+mn-lt"/>
                <a:cs typeface="+mn-lt"/>
              </a:rPr>
              <a:t>How do we evaluate and ensure the general public benefit for the program?</a:t>
            </a:r>
            <a:endParaRPr lang="en-US" sz="1600">
              <a:cs typeface="Calibri"/>
            </a:endParaRPr>
          </a:p>
          <a:p>
            <a:endParaRPr lang="en-US"/>
          </a:p>
          <a:p>
            <a:pPr marL="457200" lvl="1" indent="0">
              <a:lnSpc>
                <a:spcPct val="110000"/>
              </a:lnSpc>
              <a:spcBef>
                <a:spcPts val="0"/>
              </a:spcBef>
              <a:spcAft>
                <a:spcPts val="600"/>
              </a:spcAft>
              <a:buNone/>
            </a:pPr>
            <a:r>
              <a:rPr lang="en-US" sz="1600">
                <a:ea typeface="+mn-lt"/>
                <a:cs typeface="+mn-lt"/>
              </a:rPr>
              <a:t>Breakout Room #3 – Legislative and Policy Initiatives</a:t>
            </a:r>
          </a:p>
          <a:p>
            <a:pPr marL="457200" lvl="1" indent="0">
              <a:lnSpc>
                <a:spcPct val="110000"/>
              </a:lnSpc>
              <a:spcBef>
                <a:spcPts val="0"/>
              </a:spcBef>
              <a:spcAft>
                <a:spcPts val="600"/>
              </a:spcAft>
              <a:buNone/>
            </a:pPr>
            <a:r>
              <a:rPr lang="en-US" sz="1600">
                <a:ea typeface="+mn-lt"/>
                <a:cs typeface="+mn-lt"/>
              </a:rPr>
              <a:t>What kinds of policy and legislative recommendations should we make to Metro and our partners?</a:t>
            </a:r>
          </a:p>
          <a:p>
            <a:pPr marL="0" indent="0">
              <a:lnSpc>
                <a:spcPct val="110000"/>
              </a:lnSpc>
              <a:spcBef>
                <a:spcPts val="0"/>
              </a:spcBef>
              <a:spcAft>
                <a:spcPts val="600"/>
              </a:spcAft>
              <a:buNone/>
            </a:pPr>
            <a:endParaRPr lang="en-US" sz="1600">
              <a:ea typeface="+mn-lt"/>
              <a:cs typeface="+mn-lt"/>
            </a:endParaRPr>
          </a:p>
          <a:p>
            <a:pPr marL="0" indent="0">
              <a:lnSpc>
                <a:spcPct val="110000"/>
              </a:lnSpc>
              <a:spcBef>
                <a:spcPts val="0"/>
              </a:spcBef>
              <a:spcAft>
                <a:spcPts val="600"/>
              </a:spcAft>
              <a:buNone/>
            </a:pPr>
            <a:r>
              <a:rPr lang="en-US" sz="1600">
                <a:ea typeface="+mn-lt"/>
                <a:cs typeface="+mn-lt"/>
              </a:rPr>
              <a:t>Breakout Room #4 - Strategic </a:t>
            </a:r>
            <a:r>
              <a:rPr lang="en-US" sz="1600" err="1">
                <a:ea typeface="+mn-lt"/>
                <a:cs typeface="+mn-lt"/>
              </a:rPr>
              <a:t>Setaside</a:t>
            </a:r>
            <a:r>
              <a:rPr lang="en-US" sz="1600">
                <a:ea typeface="+mn-lt"/>
                <a:cs typeface="+mn-lt"/>
              </a:rPr>
              <a:t> for Truck Subsidies</a:t>
            </a:r>
            <a:endParaRPr lang="en-US">
              <a:ea typeface="+mn-lt"/>
              <a:cs typeface="+mn-lt"/>
            </a:endParaRPr>
          </a:p>
          <a:p>
            <a:pPr>
              <a:buNone/>
            </a:pPr>
            <a:r>
              <a:rPr lang="en-US" sz="1600">
                <a:ea typeface="+mn-lt"/>
                <a:cs typeface="+mn-lt"/>
              </a:rPr>
              <a:t>What is the public benefit?</a:t>
            </a:r>
            <a:endParaRPr lang="en-US">
              <a:ea typeface="+mn-lt"/>
              <a:cs typeface="+mn-lt"/>
            </a:endParaRPr>
          </a:p>
          <a:p>
            <a:pPr>
              <a:buNone/>
            </a:pPr>
            <a:r>
              <a:rPr lang="en-US" sz="1600">
                <a:ea typeface="+mn-lt"/>
                <a:cs typeface="+mn-lt"/>
              </a:rPr>
              <a:t>What should the participant share be? </a:t>
            </a:r>
            <a:endParaRPr lang="en-US">
              <a:ea typeface="+mn-lt"/>
              <a:cs typeface="+mn-lt"/>
            </a:endParaRPr>
          </a:p>
          <a:p>
            <a:pPr>
              <a:buNone/>
            </a:pPr>
            <a:r>
              <a:rPr lang="en-US" sz="1600">
                <a:ea typeface="+mn-lt"/>
                <a:cs typeface="+mn-lt"/>
              </a:rPr>
              <a:t> (10/1?); Cap ($5 million per 100 trucks?)</a:t>
            </a:r>
            <a:endParaRPr lang="en-US">
              <a:cs typeface="Calibri"/>
            </a:endParaRPr>
          </a:p>
          <a:p>
            <a:pPr>
              <a:buNone/>
            </a:pPr>
            <a:r>
              <a:rPr lang="en-US" sz="1600">
                <a:ea typeface="+mn-lt"/>
                <a:cs typeface="+mn-lt"/>
              </a:rPr>
              <a:t>What truck subsidies available in the near term to meet strategic funding opportunities?</a:t>
            </a:r>
          </a:p>
          <a:p>
            <a:pPr>
              <a:buNone/>
            </a:pPr>
            <a:endParaRPr lang="en-US" sz="1600">
              <a:ea typeface="+mn-lt"/>
              <a:cs typeface="+mn-lt"/>
            </a:endParaRPr>
          </a:p>
          <a:p>
            <a:pPr marL="0" indent="0">
              <a:lnSpc>
                <a:spcPct val="110000"/>
              </a:lnSpc>
              <a:spcBef>
                <a:spcPts val="0"/>
              </a:spcBef>
              <a:spcAft>
                <a:spcPts val="600"/>
              </a:spcAft>
              <a:buNone/>
            </a:pPr>
            <a:r>
              <a:rPr lang="en-US" sz="1600">
                <a:ea typeface="+mn-lt"/>
                <a:cs typeface="+mn-lt"/>
              </a:rPr>
              <a:t>Breakout Room #5 - Environmental Impacts and Mitigation Measures</a:t>
            </a:r>
          </a:p>
          <a:p>
            <a:pPr>
              <a:lnSpc>
                <a:spcPct val="110000"/>
              </a:lnSpc>
              <a:spcBef>
                <a:spcPts val="0"/>
              </a:spcBef>
              <a:spcAft>
                <a:spcPts val="600"/>
              </a:spcAft>
              <a:buFont typeface="Calibri,Sans-Serif" panose="020F0502020204030204" pitchFamily="34" charset="0"/>
              <a:buChar char="&gt;"/>
            </a:pPr>
            <a:r>
              <a:rPr lang="en-US" sz="1600">
                <a:ea typeface="+mn-lt"/>
                <a:cs typeface="+mn-lt"/>
              </a:rPr>
              <a:t>How do we ensure near-term benefits are delivered through the program?</a:t>
            </a:r>
          </a:p>
          <a:p>
            <a:pPr>
              <a:lnSpc>
                <a:spcPct val="110000"/>
              </a:lnSpc>
              <a:spcBef>
                <a:spcPts val="0"/>
              </a:spcBef>
              <a:spcAft>
                <a:spcPts val="600"/>
              </a:spcAft>
              <a:buFont typeface="Calibri,Sans-Serif" panose="020F0502020204030204" pitchFamily="34" charset="0"/>
              <a:buChar char="&gt;"/>
            </a:pPr>
            <a:r>
              <a:rPr lang="en-US" sz="1600">
                <a:ea typeface="+mn-lt"/>
                <a:cs typeface="+mn-lt"/>
              </a:rPr>
              <a:t>How should we view pilot programs and other innovative/technology concepts?</a:t>
            </a:r>
            <a:endParaRPr lang="en-US">
              <a:cs typeface="Calibri"/>
            </a:endParaRPr>
          </a:p>
          <a:p>
            <a:pPr>
              <a:lnSpc>
                <a:spcPct val="110000"/>
              </a:lnSpc>
              <a:spcBef>
                <a:spcPts val="0"/>
              </a:spcBef>
              <a:spcAft>
                <a:spcPts val="600"/>
              </a:spcAft>
              <a:buFont typeface="Calibri,Sans-Serif" panose="020F0502020204030204" pitchFamily="34" charset="0"/>
              <a:buChar char="&gt;"/>
            </a:pPr>
            <a:endParaRPr lang="en-US" sz="1600">
              <a:ea typeface="+mn-lt"/>
              <a:cs typeface="+mn-lt"/>
            </a:endParaRPr>
          </a:p>
          <a:p>
            <a:pPr>
              <a:lnSpc>
                <a:spcPct val="110000"/>
              </a:lnSpc>
              <a:spcBef>
                <a:spcPts val="0"/>
              </a:spcBef>
              <a:spcAft>
                <a:spcPts val="600"/>
              </a:spcAft>
              <a:buFont typeface="Calibri,Sans-Serif" panose="020F0502020204030204" pitchFamily="34" charset="0"/>
              <a:buChar char="&gt;"/>
            </a:pPr>
            <a:endParaRPr lang="en-US" sz="1600">
              <a:ea typeface="+mn-lt"/>
              <a:cs typeface="+mn-lt"/>
            </a:endParaRPr>
          </a:p>
          <a:p>
            <a:pPr>
              <a:lnSpc>
                <a:spcPct val="110000"/>
              </a:lnSpc>
              <a:spcBef>
                <a:spcPts val="0"/>
              </a:spcBef>
              <a:spcAft>
                <a:spcPts val="600"/>
              </a:spcAft>
              <a:buFont typeface="Calibri,Sans-Serif" panose="020F0502020204030204" pitchFamily="34" charset="0"/>
              <a:buChar char="&gt;"/>
            </a:pPr>
            <a:endParaRPr lang="en-US" sz="1600">
              <a:ea typeface="+mn-lt"/>
              <a:cs typeface="+mn-lt"/>
            </a:endParaRPr>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marL="800100" lvl="1">
              <a:spcBef>
                <a:spcPts val="0"/>
              </a:spcBef>
            </a:pPr>
            <a:endParaRPr lang="en-US" sz="1600">
              <a:highlight>
                <a:srgbClr val="FFFF00"/>
              </a:highlight>
              <a:ea typeface="+mn-lt"/>
              <a:cs typeface="+mn-lt"/>
            </a:endParaRPr>
          </a:p>
          <a:p>
            <a:pPr marL="1257300" lvl="2">
              <a:spcBef>
                <a:spcPts val="0"/>
              </a:spcBef>
              <a:buFont typeface="Courier New"/>
              <a:buChar char="o"/>
            </a:pPr>
            <a:endParaRPr lang="en-US" sz="1600">
              <a:highlight>
                <a:srgbClr val="FFFF00"/>
              </a:highlight>
              <a:cs typeface="Calibri" panose="020F0502020204030204"/>
            </a:endParaRPr>
          </a:p>
          <a:p>
            <a:pPr marL="0" indent="0">
              <a:spcBef>
                <a:spcPts val="0"/>
              </a:spcBef>
              <a:buNone/>
            </a:pPr>
            <a:endParaRPr lang="en-US" sz="1600">
              <a:highlight>
                <a:srgbClr val="FFFF00"/>
              </a:highlight>
              <a:ea typeface="+mn-lt"/>
              <a:cs typeface="+mn-lt"/>
            </a:endParaRPr>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marL="800100" lvl="1">
              <a:spcBef>
                <a:spcPts val="0"/>
              </a:spcBef>
              <a:buFont typeface="Wingdings,Sans-Serif"/>
              <a:buChar char=""/>
            </a:pPr>
            <a:endParaRPr lang="en-US">
              <a:cs typeface="Calibri"/>
            </a:endParaRPr>
          </a:p>
          <a:p>
            <a:pPr marL="800100" lvl="1">
              <a:spcBef>
                <a:spcPts val="0"/>
              </a:spcBef>
              <a:buFont typeface="Wingdings,Sans-Serif"/>
              <a:buChar char=""/>
            </a:pP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2538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10000"/>
              </a:lnSpc>
              <a:spcBef>
                <a:spcPts val="0"/>
              </a:spcBef>
              <a:spcAft>
                <a:spcPts val="600"/>
              </a:spcAft>
              <a:buNone/>
            </a:pPr>
            <a:r>
              <a:rPr lang="en-US" sz="1600">
                <a:ea typeface="+mn-lt"/>
                <a:cs typeface="+mn-lt"/>
              </a:rPr>
              <a:t>Breakout Room #1 - </a:t>
            </a:r>
            <a:r>
              <a:rPr lang="en-US" sz="1600" b="1">
                <a:ea typeface="+mn-lt"/>
                <a:cs typeface="+mn-lt"/>
              </a:rPr>
              <a:t>Strategic Partnerships and Funding O</a:t>
            </a:r>
            <a:r>
              <a:rPr lang="en-US" sz="1600">
                <a:ea typeface="+mn-lt"/>
                <a:cs typeface="+mn-lt"/>
              </a:rPr>
              <a:t>pportunities</a:t>
            </a:r>
            <a:endParaRPr lang="en-US"/>
          </a:p>
          <a:p>
            <a:pPr marL="457200" lvl="1" indent="0">
              <a:lnSpc>
                <a:spcPct val="110000"/>
              </a:lnSpc>
              <a:spcBef>
                <a:spcPts val="0"/>
              </a:spcBef>
              <a:spcAft>
                <a:spcPts val="600"/>
              </a:spcAft>
              <a:buNone/>
            </a:pPr>
            <a:r>
              <a:rPr lang="en-US" sz="1600">
                <a:ea typeface="+mn-lt"/>
                <a:cs typeface="+mn-lt"/>
              </a:rPr>
              <a:t>How can we effectively plan for the corridor and create a "masterplan" for implementing ZE infrastructure in the  I-710 South Corridor that links to efforts at the Ports and the region?</a:t>
            </a:r>
            <a:endParaRPr lang="en-US">
              <a:ea typeface="+mn-lt"/>
              <a:cs typeface="+mn-lt"/>
            </a:endParaRPr>
          </a:p>
          <a:p>
            <a:pPr marL="834390">
              <a:lnSpc>
                <a:spcPct val="110000"/>
              </a:lnSpc>
            </a:pPr>
            <a:r>
              <a:rPr lang="en-US" sz="1600">
                <a:ea typeface="+mn-lt"/>
                <a:cs typeface="+mn-lt"/>
              </a:rPr>
              <a:t>Consider Metro's role and opportunity in relation to other agencies and partners in the region</a:t>
            </a:r>
          </a:p>
          <a:p>
            <a:pPr marL="548640" lvl="1">
              <a:lnSpc>
                <a:spcPct val="110000"/>
              </a:lnSpc>
              <a:buFont typeface="System Font Regular,Sans-Serif"/>
              <a:buChar char="&gt;"/>
            </a:pPr>
            <a:endParaRPr lang="en-US" sz="1600">
              <a:ea typeface="+mn-lt"/>
              <a:cs typeface="+mn-lt"/>
            </a:endParaRPr>
          </a:p>
          <a:p>
            <a:pPr marL="457200" lvl="1" indent="0">
              <a:lnSpc>
                <a:spcPct val="110000"/>
              </a:lnSpc>
              <a:spcBef>
                <a:spcPts val="0"/>
              </a:spcBef>
              <a:spcAft>
                <a:spcPts val="600"/>
              </a:spcAft>
              <a:buNone/>
            </a:pPr>
            <a:r>
              <a:rPr lang="en-US" sz="1600">
                <a:ea typeface="+mn-lt"/>
                <a:cs typeface="+mn-lt"/>
              </a:rPr>
              <a:t>Breakout Room #2 - Community Engagement</a:t>
            </a:r>
          </a:p>
          <a:p>
            <a:pPr lvl="1">
              <a:lnSpc>
                <a:spcPct val="110000"/>
              </a:lnSpc>
              <a:spcBef>
                <a:spcPts val="0"/>
              </a:spcBef>
              <a:spcAft>
                <a:spcPts val="600"/>
              </a:spcAft>
              <a:buFont typeface="Calibri,Sans-Serif" panose="020F0502020204030204" pitchFamily="34" charset="0"/>
              <a:buChar char="&gt;"/>
            </a:pPr>
            <a:r>
              <a:rPr lang="en-US" sz="1600">
                <a:ea typeface="+mn-lt"/>
                <a:cs typeface="+mn-lt"/>
              </a:rPr>
              <a:t>How do we structure community engagement to develop and evaluate the program?</a:t>
            </a:r>
            <a:endParaRPr lang="en-US">
              <a:ea typeface="+mn-lt"/>
              <a:cs typeface="+mn-lt"/>
            </a:endParaRPr>
          </a:p>
          <a:p>
            <a:pPr lvl="1">
              <a:lnSpc>
                <a:spcPct val="110000"/>
              </a:lnSpc>
              <a:spcBef>
                <a:spcPts val="0"/>
              </a:spcBef>
              <a:spcAft>
                <a:spcPts val="600"/>
              </a:spcAft>
              <a:buFont typeface="Calibri,Sans-Serif" panose="020F0502020204030204" pitchFamily="34" charset="0"/>
              <a:buChar char="&gt;"/>
            </a:pPr>
            <a:r>
              <a:rPr lang="en-US" sz="1600">
                <a:ea typeface="+mn-lt"/>
                <a:cs typeface="+mn-lt"/>
              </a:rPr>
              <a:t>How do we include equity considerations in developing and implementing the program?</a:t>
            </a:r>
            <a:endParaRPr lang="en-US">
              <a:ea typeface="+mn-lt"/>
              <a:cs typeface="+mn-lt"/>
            </a:endParaRPr>
          </a:p>
          <a:p>
            <a:pPr lvl="1">
              <a:lnSpc>
                <a:spcPct val="110000"/>
              </a:lnSpc>
              <a:spcBef>
                <a:spcPts val="0"/>
              </a:spcBef>
              <a:spcAft>
                <a:spcPts val="600"/>
              </a:spcAft>
              <a:buFont typeface="Calibri,Sans-Serif" panose="020F0502020204030204" pitchFamily="34" charset="0"/>
              <a:buChar char="&gt;"/>
            </a:pPr>
            <a:r>
              <a:rPr lang="en-US" sz="1600">
                <a:ea typeface="+mn-lt"/>
                <a:cs typeface="+mn-lt"/>
              </a:rPr>
              <a:t>How do we ensure near-term benefits are delivered by the program?</a:t>
            </a:r>
          </a:p>
          <a:p>
            <a:pPr>
              <a:lnSpc>
                <a:spcPct val="110000"/>
              </a:lnSpc>
              <a:spcBef>
                <a:spcPts val="0"/>
              </a:spcBef>
              <a:spcAft>
                <a:spcPts val="600"/>
              </a:spcAft>
              <a:buFont typeface="Calibri" panose="020F0502020204030204" pitchFamily="34" charset="0"/>
              <a:buChar char="&gt;"/>
            </a:pPr>
            <a:r>
              <a:rPr lang="en-US" sz="1600">
                <a:ea typeface="+mn-lt"/>
                <a:cs typeface="+mn-lt"/>
              </a:rPr>
              <a:t>What other elements should we consider for our program, and what funding considerations should be included?  </a:t>
            </a:r>
            <a:endParaRPr lang="en-US" sz="1600">
              <a:cs typeface="Calibri" panose="020F0502020204030204"/>
            </a:endParaRPr>
          </a:p>
          <a:p>
            <a:pPr>
              <a:lnSpc>
                <a:spcPct val="110000"/>
              </a:lnSpc>
              <a:spcBef>
                <a:spcPts val="0"/>
              </a:spcBef>
              <a:spcAft>
                <a:spcPts val="600"/>
              </a:spcAft>
              <a:buFont typeface="Calibri" panose="020F0502020204030204" pitchFamily="34" charset="0"/>
              <a:buChar char="&gt;"/>
            </a:pPr>
            <a:r>
              <a:rPr lang="en-US" sz="1600">
                <a:ea typeface="+mn-lt"/>
                <a:cs typeface="+mn-lt"/>
              </a:rPr>
              <a:t>What eligibility criteria and protocol should Metro use to evaluate external requests for use of its funds?</a:t>
            </a:r>
            <a:endParaRPr lang="en-US" sz="1600">
              <a:cs typeface="Calibri"/>
            </a:endParaRPr>
          </a:p>
          <a:p>
            <a:pPr>
              <a:lnSpc>
                <a:spcPct val="110000"/>
              </a:lnSpc>
              <a:spcBef>
                <a:spcPts val="0"/>
              </a:spcBef>
              <a:spcAft>
                <a:spcPts val="600"/>
              </a:spcAft>
              <a:buFont typeface="Calibri" panose="020F0502020204030204" pitchFamily="34" charset="0"/>
              <a:buChar char="&gt;"/>
            </a:pPr>
            <a:r>
              <a:rPr lang="en-US" sz="1600">
                <a:ea typeface="+mn-lt"/>
                <a:cs typeface="+mn-lt"/>
              </a:rPr>
              <a:t>Should there be minimum leveraging requirements for infrastructure? For truck subsidies? For planning work?</a:t>
            </a:r>
            <a:endParaRPr lang="en-US" sz="1600">
              <a:cs typeface="Calibri"/>
            </a:endParaRPr>
          </a:p>
          <a:p>
            <a:pPr>
              <a:lnSpc>
                <a:spcPct val="110000"/>
              </a:lnSpc>
              <a:spcBef>
                <a:spcPts val="0"/>
              </a:spcBef>
              <a:spcAft>
                <a:spcPts val="600"/>
              </a:spcAft>
              <a:buFont typeface="Calibri" panose="020F0502020204030204" pitchFamily="34" charset="0"/>
              <a:buChar char="&gt;"/>
            </a:pPr>
            <a:r>
              <a:rPr lang="en-US" sz="1600">
                <a:ea typeface="+mn-lt"/>
                <a:cs typeface="+mn-lt"/>
              </a:rPr>
              <a:t>How do we ensure and create community and corridor benefits?</a:t>
            </a:r>
            <a:endParaRPr lang="en-US" sz="1600">
              <a:cs typeface="Calibri"/>
            </a:endParaRPr>
          </a:p>
          <a:p>
            <a:pPr>
              <a:lnSpc>
                <a:spcPct val="110000"/>
              </a:lnSpc>
              <a:spcBef>
                <a:spcPts val="0"/>
              </a:spcBef>
              <a:spcAft>
                <a:spcPts val="600"/>
              </a:spcAft>
              <a:buFont typeface="Calibri" panose="020F0502020204030204" pitchFamily="34" charset="0"/>
              <a:buChar char="&gt;"/>
            </a:pPr>
            <a:r>
              <a:rPr lang="en-US" sz="1600">
                <a:ea typeface="+mn-lt"/>
                <a:cs typeface="+mn-lt"/>
              </a:rPr>
              <a:t>How can we evaluate outcomes of the ZET Program (emissions, public health, etc.)</a:t>
            </a:r>
            <a:endParaRPr lang="en-US" sz="1600">
              <a:cs typeface="Calibri"/>
            </a:endParaRPr>
          </a:p>
          <a:p>
            <a:pPr>
              <a:lnSpc>
                <a:spcPct val="110000"/>
              </a:lnSpc>
              <a:spcBef>
                <a:spcPts val="0"/>
              </a:spcBef>
              <a:spcAft>
                <a:spcPts val="600"/>
              </a:spcAft>
              <a:buFont typeface="Calibri" panose="020F0502020204030204" pitchFamily="34" charset="0"/>
              <a:buChar char="&gt;"/>
            </a:pPr>
            <a:r>
              <a:rPr lang="en-US" sz="1600">
                <a:ea typeface="+mn-lt"/>
                <a:cs typeface="+mn-lt"/>
              </a:rPr>
              <a:t>How do we evaluate and ensure the general public benefit for the program?</a:t>
            </a:r>
            <a:endParaRPr lang="en-US" sz="1600">
              <a:cs typeface="Calibri"/>
            </a:endParaRPr>
          </a:p>
          <a:p>
            <a:endParaRPr lang="en-US"/>
          </a:p>
          <a:p>
            <a:pPr marL="457200" lvl="1" indent="0">
              <a:lnSpc>
                <a:spcPct val="110000"/>
              </a:lnSpc>
              <a:spcBef>
                <a:spcPts val="0"/>
              </a:spcBef>
              <a:spcAft>
                <a:spcPts val="600"/>
              </a:spcAft>
              <a:buNone/>
            </a:pPr>
            <a:r>
              <a:rPr lang="en-US" sz="1600">
                <a:ea typeface="+mn-lt"/>
                <a:cs typeface="+mn-lt"/>
              </a:rPr>
              <a:t>Breakout Room #3 – Legislative and Policy Initiatives</a:t>
            </a:r>
          </a:p>
          <a:p>
            <a:pPr marL="457200" lvl="1" indent="0">
              <a:lnSpc>
                <a:spcPct val="110000"/>
              </a:lnSpc>
              <a:spcBef>
                <a:spcPts val="0"/>
              </a:spcBef>
              <a:spcAft>
                <a:spcPts val="600"/>
              </a:spcAft>
              <a:buNone/>
            </a:pPr>
            <a:r>
              <a:rPr lang="en-US" sz="1600">
                <a:ea typeface="+mn-lt"/>
                <a:cs typeface="+mn-lt"/>
              </a:rPr>
              <a:t>What kinds of policy and legislative recommendations should we make to Metro and our partners?</a:t>
            </a:r>
          </a:p>
          <a:p>
            <a:pPr marL="0" indent="0">
              <a:lnSpc>
                <a:spcPct val="110000"/>
              </a:lnSpc>
              <a:spcBef>
                <a:spcPts val="0"/>
              </a:spcBef>
              <a:spcAft>
                <a:spcPts val="600"/>
              </a:spcAft>
              <a:buNone/>
            </a:pPr>
            <a:endParaRPr lang="en-US" sz="1600">
              <a:ea typeface="+mn-lt"/>
              <a:cs typeface="+mn-lt"/>
            </a:endParaRPr>
          </a:p>
          <a:p>
            <a:pPr marL="0" indent="0">
              <a:lnSpc>
                <a:spcPct val="110000"/>
              </a:lnSpc>
              <a:spcBef>
                <a:spcPts val="0"/>
              </a:spcBef>
              <a:spcAft>
                <a:spcPts val="600"/>
              </a:spcAft>
              <a:buNone/>
            </a:pPr>
            <a:r>
              <a:rPr lang="en-US" sz="1600">
                <a:ea typeface="+mn-lt"/>
                <a:cs typeface="+mn-lt"/>
              </a:rPr>
              <a:t>Breakout Room #4 - Strategic </a:t>
            </a:r>
            <a:r>
              <a:rPr lang="en-US" sz="1600" err="1">
                <a:ea typeface="+mn-lt"/>
                <a:cs typeface="+mn-lt"/>
              </a:rPr>
              <a:t>Setaside</a:t>
            </a:r>
            <a:r>
              <a:rPr lang="en-US" sz="1600">
                <a:ea typeface="+mn-lt"/>
                <a:cs typeface="+mn-lt"/>
              </a:rPr>
              <a:t> for Truck Subsidies</a:t>
            </a:r>
            <a:endParaRPr lang="en-US">
              <a:ea typeface="+mn-lt"/>
              <a:cs typeface="+mn-lt"/>
            </a:endParaRPr>
          </a:p>
          <a:p>
            <a:pPr>
              <a:buNone/>
            </a:pPr>
            <a:r>
              <a:rPr lang="en-US" sz="1600">
                <a:ea typeface="+mn-lt"/>
                <a:cs typeface="+mn-lt"/>
              </a:rPr>
              <a:t>What is the public benefit?</a:t>
            </a:r>
            <a:endParaRPr lang="en-US">
              <a:ea typeface="+mn-lt"/>
              <a:cs typeface="+mn-lt"/>
            </a:endParaRPr>
          </a:p>
          <a:p>
            <a:pPr>
              <a:buNone/>
            </a:pPr>
            <a:r>
              <a:rPr lang="en-US" sz="1600">
                <a:ea typeface="+mn-lt"/>
                <a:cs typeface="+mn-lt"/>
              </a:rPr>
              <a:t>What should the participant share be? </a:t>
            </a:r>
            <a:endParaRPr lang="en-US">
              <a:ea typeface="+mn-lt"/>
              <a:cs typeface="+mn-lt"/>
            </a:endParaRPr>
          </a:p>
          <a:p>
            <a:pPr>
              <a:buNone/>
            </a:pPr>
            <a:r>
              <a:rPr lang="en-US" sz="1600">
                <a:ea typeface="+mn-lt"/>
                <a:cs typeface="+mn-lt"/>
              </a:rPr>
              <a:t> (10/1?); Cap ($5 million per 100 trucks?)</a:t>
            </a:r>
            <a:endParaRPr lang="en-US">
              <a:cs typeface="Calibri"/>
            </a:endParaRPr>
          </a:p>
          <a:p>
            <a:pPr>
              <a:buNone/>
            </a:pPr>
            <a:r>
              <a:rPr lang="en-US" sz="1600">
                <a:ea typeface="+mn-lt"/>
                <a:cs typeface="+mn-lt"/>
              </a:rPr>
              <a:t>What truck subsidies available in the near term to meet strategic funding opportunities?</a:t>
            </a:r>
          </a:p>
          <a:p>
            <a:pPr>
              <a:buNone/>
            </a:pPr>
            <a:endParaRPr lang="en-US" sz="1600">
              <a:ea typeface="+mn-lt"/>
              <a:cs typeface="+mn-lt"/>
            </a:endParaRPr>
          </a:p>
          <a:p>
            <a:pPr marL="0" indent="0">
              <a:lnSpc>
                <a:spcPct val="110000"/>
              </a:lnSpc>
              <a:spcBef>
                <a:spcPts val="0"/>
              </a:spcBef>
              <a:spcAft>
                <a:spcPts val="600"/>
              </a:spcAft>
              <a:buNone/>
            </a:pPr>
            <a:r>
              <a:rPr lang="en-US" sz="1600">
                <a:ea typeface="+mn-lt"/>
                <a:cs typeface="+mn-lt"/>
              </a:rPr>
              <a:t>Breakout Room #5 - Environmental Impacts and Mitigation Measures</a:t>
            </a:r>
          </a:p>
          <a:p>
            <a:pPr>
              <a:lnSpc>
                <a:spcPct val="110000"/>
              </a:lnSpc>
              <a:spcBef>
                <a:spcPts val="0"/>
              </a:spcBef>
              <a:spcAft>
                <a:spcPts val="600"/>
              </a:spcAft>
              <a:buFont typeface="Calibri,Sans-Serif" panose="020F0502020204030204" pitchFamily="34" charset="0"/>
              <a:buChar char="&gt;"/>
            </a:pPr>
            <a:r>
              <a:rPr lang="en-US" sz="1600">
                <a:ea typeface="+mn-lt"/>
                <a:cs typeface="+mn-lt"/>
              </a:rPr>
              <a:t>How do we ensure near-term benefits are delivered through the program?</a:t>
            </a:r>
          </a:p>
          <a:p>
            <a:pPr>
              <a:lnSpc>
                <a:spcPct val="110000"/>
              </a:lnSpc>
              <a:spcBef>
                <a:spcPts val="0"/>
              </a:spcBef>
              <a:spcAft>
                <a:spcPts val="600"/>
              </a:spcAft>
              <a:buFont typeface="Calibri,Sans-Serif" panose="020F0502020204030204" pitchFamily="34" charset="0"/>
              <a:buChar char="&gt;"/>
            </a:pPr>
            <a:r>
              <a:rPr lang="en-US" sz="1600">
                <a:ea typeface="+mn-lt"/>
                <a:cs typeface="+mn-lt"/>
              </a:rPr>
              <a:t>How should we view pilot programs and other innovative/technology concepts?</a:t>
            </a:r>
            <a:endParaRPr lang="en-US">
              <a:cs typeface="Calibri"/>
            </a:endParaRPr>
          </a:p>
          <a:p>
            <a:pPr>
              <a:lnSpc>
                <a:spcPct val="110000"/>
              </a:lnSpc>
              <a:spcBef>
                <a:spcPts val="0"/>
              </a:spcBef>
              <a:spcAft>
                <a:spcPts val="600"/>
              </a:spcAft>
              <a:buFont typeface="Calibri,Sans-Serif" panose="020F0502020204030204" pitchFamily="34" charset="0"/>
              <a:buChar char="&gt;"/>
            </a:pPr>
            <a:endParaRPr lang="en-US" sz="1600">
              <a:ea typeface="+mn-lt"/>
              <a:cs typeface="+mn-lt"/>
            </a:endParaRPr>
          </a:p>
          <a:p>
            <a:pPr>
              <a:lnSpc>
                <a:spcPct val="110000"/>
              </a:lnSpc>
              <a:spcBef>
                <a:spcPts val="0"/>
              </a:spcBef>
              <a:spcAft>
                <a:spcPts val="600"/>
              </a:spcAft>
              <a:buFont typeface="Calibri,Sans-Serif" panose="020F0502020204030204" pitchFamily="34" charset="0"/>
              <a:buChar char="&gt;"/>
            </a:pPr>
            <a:endParaRPr lang="en-US" sz="1600">
              <a:ea typeface="+mn-lt"/>
              <a:cs typeface="+mn-lt"/>
            </a:endParaRPr>
          </a:p>
          <a:p>
            <a:pPr>
              <a:lnSpc>
                <a:spcPct val="110000"/>
              </a:lnSpc>
              <a:spcBef>
                <a:spcPts val="0"/>
              </a:spcBef>
              <a:spcAft>
                <a:spcPts val="600"/>
              </a:spcAft>
              <a:buFont typeface="Calibri,Sans-Serif" panose="020F0502020204030204" pitchFamily="34" charset="0"/>
              <a:buChar char="&gt;"/>
            </a:pPr>
            <a:endParaRPr lang="en-US" sz="1600">
              <a:ea typeface="+mn-lt"/>
              <a:cs typeface="+mn-lt"/>
            </a:endParaRPr>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marL="800100" lvl="1">
              <a:spcBef>
                <a:spcPts val="0"/>
              </a:spcBef>
            </a:pPr>
            <a:endParaRPr lang="en-US" sz="1600">
              <a:highlight>
                <a:srgbClr val="FFFF00"/>
              </a:highlight>
              <a:ea typeface="+mn-lt"/>
              <a:cs typeface="+mn-lt"/>
            </a:endParaRPr>
          </a:p>
          <a:p>
            <a:pPr marL="1257300" lvl="2">
              <a:spcBef>
                <a:spcPts val="0"/>
              </a:spcBef>
              <a:buFont typeface="Courier New"/>
              <a:buChar char="o"/>
            </a:pPr>
            <a:endParaRPr lang="en-US" sz="1600">
              <a:highlight>
                <a:srgbClr val="FFFF00"/>
              </a:highlight>
              <a:cs typeface="Calibri" panose="020F0502020204030204"/>
            </a:endParaRPr>
          </a:p>
          <a:p>
            <a:pPr marL="0" indent="0">
              <a:spcBef>
                <a:spcPts val="0"/>
              </a:spcBef>
              <a:buNone/>
            </a:pPr>
            <a:endParaRPr lang="en-US" sz="1600">
              <a:highlight>
                <a:srgbClr val="FFFF00"/>
              </a:highlight>
              <a:ea typeface="+mn-lt"/>
              <a:cs typeface="+mn-lt"/>
            </a:endParaRPr>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marL="800100" lvl="1">
              <a:spcBef>
                <a:spcPts val="0"/>
              </a:spcBef>
              <a:buFont typeface="Wingdings,Sans-Serif"/>
              <a:buChar char=""/>
            </a:pPr>
            <a:endParaRPr lang="en-US">
              <a:cs typeface="Calibri"/>
            </a:endParaRPr>
          </a:p>
          <a:p>
            <a:pPr marL="800100" lvl="1">
              <a:spcBef>
                <a:spcPts val="0"/>
              </a:spcBef>
              <a:buFont typeface="Wingdings,Sans-Serif"/>
              <a:buChar char=""/>
            </a:pP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49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ERIKA– please ask if anyone needs Spanish interpretation</a:t>
            </a:r>
          </a:p>
          <a:p>
            <a:endParaRPr lang="en-US"/>
          </a:p>
          <a:p>
            <a:r>
              <a:rPr lang="en-US"/>
              <a:t>IF NOT—NO NEED TO REVIEW THIS SLIDE, subsequent slides no need to read the Spanish instructions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7767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10000"/>
              </a:lnSpc>
              <a:spcBef>
                <a:spcPts val="0"/>
              </a:spcBef>
              <a:spcAft>
                <a:spcPts val="600"/>
              </a:spcAft>
              <a:buNone/>
            </a:pPr>
            <a:r>
              <a:rPr lang="en-US" sz="1600">
                <a:ea typeface="+mn-lt"/>
                <a:cs typeface="+mn-lt"/>
              </a:rPr>
              <a:t>Breakout Room #1 - </a:t>
            </a:r>
            <a:r>
              <a:rPr lang="en-US" sz="1600" b="1">
                <a:ea typeface="+mn-lt"/>
                <a:cs typeface="+mn-lt"/>
              </a:rPr>
              <a:t>Strategic Partnerships and Funding O</a:t>
            </a:r>
            <a:r>
              <a:rPr lang="en-US" sz="1600">
                <a:ea typeface="+mn-lt"/>
                <a:cs typeface="+mn-lt"/>
              </a:rPr>
              <a:t>pportunities</a:t>
            </a:r>
            <a:endParaRPr lang="en-US"/>
          </a:p>
          <a:p>
            <a:pPr marL="457200" lvl="1" indent="0">
              <a:lnSpc>
                <a:spcPct val="110000"/>
              </a:lnSpc>
              <a:spcBef>
                <a:spcPts val="0"/>
              </a:spcBef>
              <a:spcAft>
                <a:spcPts val="600"/>
              </a:spcAft>
              <a:buNone/>
            </a:pPr>
            <a:r>
              <a:rPr lang="en-US" sz="1600">
                <a:ea typeface="+mn-lt"/>
                <a:cs typeface="+mn-lt"/>
              </a:rPr>
              <a:t>How can we effectively plan for the corridor and create a "masterplan" for implementing ZE infrastructure in the  I-710 South Corridor that links to efforts at the Ports and the region?</a:t>
            </a:r>
            <a:endParaRPr lang="en-US">
              <a:ea typeface="+mn-lt"/>
              <a:cs typeface="+mn-lt"/>
            </a:endParaRPr>
          </a:p>
          <a:p>
            <a:pPr marL="834390">
              <a:lnSpc>
                <a:spcPct val="110000"/>
              </a:lnSpc>
            </a:pPr>
            <a:r>
              <a:rPr lang="en-US" sz="1600">
                <a:ea typeface="+mn-lt"/>
                <a:cs typeface="+mn-lt"/>
              </a:rPr>
              <a:t>Consider Metro's role and opportunity in relation to other agencies and partners in the region</a:t>
            </a:r>
          </a:p>
          <a:p>
            <a:pPr marL="548640" lvl="1">
              <a:lnSpc>
                <a:spcPct val="110000"/>
              </a:lnSpc>
              <a:buFont typeface="System Font Regular,Sans-Serif"/>
              <a:buChar char="&gt;"/>
            </a:pPr>
            <a:endParaRPr lang="en-US" sz="1600">
              <a:ea typeface="+mn-lt"/>
              <a:cs typeface="+mn-lt"/>
            </a:endParaRPr>
          </a:p>
          <a:p>
            <a:pPr marL="457200" lvl="1" indent="0">
              <a:lnSpc>
                <a:spcPct val="110000"/>
              </a:lnSpc>
              <a:spcBef>
                <a:spcPts val="0"/>
              </a:spcBef>
              <a:spcAft>
                <a:spcPts val="600"/>
              </a:spcAft>
              <a:buNone/>
            </a:pPr>
            <a:r>
              <a:rPr lang="en-US" sz="1600">
                <a:ea typeface="+mn-lt"/>
                <a:cs typeface="+mn-lt"/>
              </a:rPr>
              <a:t>Breakout Room #2 - Community Engagement</a:t>
            </a:r>
          </a:p>
          <a:p>
            <a:pPr lvl="1">
              <a:lnSpc>
                <a:spcPct val="110000"/>
              </a:lnSpc>
              <a:spcBef>
                <a:spcPts val="0"/>
              </a:spcBef>
              <a:spcAft>
                <a:spcPts val="600"/>
              </a:spcAft>
              <a:buFont typeface="Calibri,Sans-Serif" panose="020F0502020204030204" pitchFamily="34" charset="0"/>
              <a:buChar char="&gt;"/>
            </a:pPr>
            <a:r>
              <a:rPr lang="en-US" sz="1600">
                <a:ea typeface="+mn-lt"/>
                <a:cs typeface="+mn-lt"/>
              </a:rPr>
              <a:t>How do we structure community engagement to develop and evaluate the program?</a:t>
            </a:r>
            <a:endParaRPr lang="en-US">
              <a:ea typeface="+mn-lt"/>
              <a:cs typeface="+mn-lt"/>
            </a:endParaRPr>
          </a:p>
          <a:p>
            <a:pPr lvl="1">
              <a:lnSpc>
                <a:spcPct val="110000"/>
              </a:lnSpc>
              <a:spcBef>
                <a:spcPts val="0"/>
              </a:spcBef>
              <a:spcAft>
                <a:spcPts val="600"/>
              </a:spcAft>
              <a:buFont typeface="Calibri,Sans-Serif" panose="020F0502020204030204" pitchFamily="34" charset="0"/>
              <a:buChar char="&gt;"/>
            </a:pPr>
            <a:r>
              <a:rPr lang="en-US" sz="1600">
                <a:ea typeface="+mn-lt"/>
                <a:cs typeface="+mn-lt"/>
              </a:rPr>
              <a:t>How do we include equity considerations in developing and implementing the program?</a:t>
            </a:r>
            <a:endParaRPr lang="en-US">
              <a:ea typeface="+mn-lt"/>
              <a:cs typeface="+mn-lt"/>
            </a:endParaRPr>
          </a:p>
          <a:p>
            <a:pPr lvl="1">
              <a:lnSpc>
                <a:spcPct val="110000"/>
              </a:lnSpc>
              <a:spcBef>
                <a:spcPts val="0"/>
              </a:spcBef>
              <a:spcAft>
                <a:spcPts val="600"/>
              </a:spcAft>
              <a:buFont typeface="Calibri,Sans-Serif" panose="020F0502020204030204" pitchFamily="34" charset="0"/>
              <a:buChar char="&gt;"/>
            </a:pPr>
            <a:r>
              <a:rPr lang="en-US" sz="1600">
                <a:ea typeface="+mn-lt"/>
                <a:cs typeface="+mn-lt"/>
              </a:rPr>
              <a:t>How do we ensure near-term benefits are delivered by the program?</a:t>
            </a:r>
          </a:p>
          <a:p>
            <a:pPr>
              <a:lnSpc>
                <a:spcPct val="110000"/>
              </a:lnSpc>
              <a:spcBef>
                <a:spcPts val="0"/>
              </a:spcBef>
              <a:spcAft>
                <a:spcPts val="600"/>
              </a:spcAft>
              <a:buFont typeface="Calibri" panose="020F0502020204030204" pitchFamily="34" charset="0"/>
              <a:buChar char="&gt;"/>
            </a:pPr>
            <a:r>
              <a:rPr lang="en-US" sz="1600">
                <a:ea typeface="+mn-lt"/>
                <a:cs typeface="+mn-lt"/>
              </a:rPr>
              <a:t>What other elements should we consider for our program, and what funding considerations should be included?  </a:t>
            </a:r>
            <a:endParaRPr lang="en-US" sz="1600">
              <a:cs typeface="Calibri" panose="020F0502020204030204"/>
            </a:endParaRPr>
          </a:p>
          <a:p>
            <a:pPr>
              <a:lnSpc>
                <a:spcPct val="110000"/>
              </a:lnSpc>
              <a:spcBef>
                <a:spcPts val="0"/>
              </a:spcBef>
              <a:spcAft>
                <a:spcPts val="600"/>
              </a:spcAft>
              <a:buFont typeface="Calibri" panose="020F0502020204030204" pitchFamily="34" charset="0"/>
              <a:buChar char="&gt;"/>
            </a:pPr>
            <a:r>
              <a:rPr lang="en-US" sz="1600">
                <a:ea typeface="+mn-lt"/>
                <a:cs typeface="+mn-lt"/>
              </a:rPr>
              <a:t>What eligibility criteria and protocol should Metro use to evaluate external requests for use of its funds?</a:t>
            </a:r>
            <a:endParaRPr lang="en-US" sz="1600">
              <a:cs typeface="Calibri"/>
            </a:endParaRPr>
          </a:p>
          <a:p>
            <a:pPr>
              <a:lnSpc>
                <a:spcPct val="110000"/>
              </a:lnSpc>
              <a:spcBef>
                <a:spcPts val="0"/>
              </a:spcBef>
              <a:spcAft>
                <a:spcPts val="600"/>
              </a:spcAft>
              <a:buFont typeface="Calibri" panose="020F0502020204030204" pitchFamily="34" charset="0"/>
              <a:buChar char="&gt;"/>
            </a:pPr>
            <a:r>
              <a:rPr lang="en-US" sz="1600">
                <a:ea typeface="+mn-lt"/>
                <a:cs typeface="+mn-lt"/>
              </a:rPr>
              <a:t>Should there be minimum leveraging requirements for infrastructure? For truck subsidies? For planning work?</a:t>
            </a:r>
            <a:endParaRPr lang="en-US" sz="1600">
              <a:cs typeface="Calibri"/>
            </a:endParaRPr>
          </a:p>
          <a:p>
            <a:pPr>
              <a:lnSpc>
                <a:spcPct val="110000"/>
              </a:lnSpc>
              <a:spcBef>
                <a:spcPts val="0"/>
              </a:spcBef>
              <a:spcAft>
                <a:spcPts val="600"/>
              </a:spcAft>
              <a:buFont typeface="Calibri" panose="020F0502020204030204" pitchFamily="34" charset="0"/>
              <a:buChar char="&gt;"/>
            </a:pPr>
            <a:r>
              <a:rPr lang="en-US" sz="1600">
                <a:ea typeface="+mn-lt"/>
                <a:cs typeface="+mn-lt"/>
              </a:rPr>
              <a:t>How do we ensure and create community and corridor benefits?</a:t>
            </a:r>
            <a:endParaRPr lang="en-US" sz="1600">
              <a:cs typeface="Calibri"/>
            </a:endParaRPr>
          </a:p>
          <a:p>
            <a:pPr>
              <a:lnSpc>
                <a:spcPct val="110000"/>
              </a:lnSpc>
              <a:spcBef>
                <a:spcPts val="0"/>
              </a:spcBef>
              <a:spcAft>
                <a:spcPts val="600"/>
              </a:spcAft>
              <a:buFont typeface="Calibri" panose="020F0502020204030204" pitchFamily="34" charset="0"/>
              <a:buChar char="&gt;"/>
            </a:pPr>
            <a:r>
              <a:rPr lang="en-US" sz="1600">
                <a:ea typeface="+mn-lt"/>
                <a:cs typeface="+mn-lt"/>
              </a:rPr>
              <a:t>How can we evaluate outcomes of the ZET Program (emissions, public health, etc.)</a:t>
            </a:r>
            <a:endParaRPr lang="en-US" sz="1600">
              <a:cs typeface="Calibri"/>
            </a:endParaRPr>
          </a:p>
          <a:p>
            <a:pPr>
              <a:lnSpc>
                <a:spcPct val="110000"/>
              </a:lnSpc>
              <a:spcBef>
                <a:spcPts val="0"/>
              </a:spcBef>
              <a:spcAft>
                <a:spcPts val="600"/>
              </a:spcAft>
              <a:buFont typeface="Calibri" panose="020F0502020204030204" pitchFamily="34" charset="0"/>
              <a:buChar char="&gt;"/>
            </a:pPr>
            <a:r>
              <a:rPr lang="en-US" sz="1600">
                <a:ea typeface="+mn-lt"/>
                <a:cs typeface="+mn-lt"/>
              </a:rPr>
              <a:t>How do we evaluate and ensure the general public benefit for the program?</a:t>
            </a:r>
            <a:endParaRPr lang="en-US" sz="1600">
              <a:cs typeface="Calibri"/>
            </a:endParaRPr>
          </a:p>
          <a:p>
            <a:endParaRPr lang="en-US"/>
          </a:p>
          <a:p>
            <a:pPr marL="457200" lvl="1" indent="0">
              <a:lnSpc>
                <a:spcPct val="110000"/>
              </a:lnSpc>
              <a:spcBef>
                <a:spcPts val="0"/>
              </a:spcBef>
              <a:spcAft>
                <a:spcPts val="600"/>
              </a:spcAft>
              <a:buNone/>
            </a:pPr>
            <a:r>
              <a:rPr lang="en-US" sz="1600">
                <a:ea typeface="+mn-lt"/>
                <a:cs typeface="+mn-lt"/>
              </a:rPr>
              <a:t>Breakout Room #3 – Legislative and Policy Initiatives</a:t>
            </a:r>
          </a:p>
          <a:p>
            <a:pPr marL="457200" lvl="1" indent="0">
              <a:lnSpc>
                <a:spcPct val="110000"/>
              </a:lnSpc>
              <a:spcBef>
                <a:spcPts val="0"/>
              </a:spcBef>
              <a:spcAft>
                <a:spcPts val="600"/>
              </a:spcAft>
              <a:buNone/>
            </a:pPr>
            <a:r>
              <a:rPr lang="en-US" sz="1600">
                <a:ea typeface="+mn-lt"/>
                <a:cs typeface="+mn-lt"/>
              </a:rPr>
              <a:t>What kinds of policy and legislative recommendations should we make to Metro and our partners?</a:t>
            </a:r>
          </a:p>
          <a:p>
            <a:pPr marL="0" indent="0">
              <a:lnSpc>
                <a:spcPct val="110000"/>
              </a:lnSpc>
              <a:spcBef>
                <a:spcPts val="0"/>
              </a:spcBef>
              <a:spcAft>
                <a:spcPts val="600"/>
              </a:spcAft>
              <a:buNone/>
            </a:pPr>
            <a:endParaRPr lang="en-US" sz="1600">
              <a:ea typeface="+mn-lt"/>
              <a:cs typeface="+mn-lt"/>
            </a:endParaRPr>
          </a:p>
          <a:p>
            <a:pPr marL="0" indent="0">
              <a:lnSpc>
                <a:spcPct val="110000"/>
              </a:lnSpc>
              <a:spcBef>
                <a:spcPts val="0"/>
              </a:spcBef>
              <a:spcAft>
                <a:spcPts val="600"/>
              </a:spcAft>
              <a:buNone/>
            </a:pPr>
            <a:r>
              <a:rPr lang="en-US" sz="1600">
                <a:ea typeface="+mn-lt"/>
                <a:cs typeface="+mn-lt"/>
              </a:rPr>
              <a:t>Breakout Room #4 - Strategic </a:t>
            </a:r>
            <a:r>
              <a:rPr lang="en-US" sz="1600" err="1">
                <a:ea typeface="+mn-lt"/>
                <a:cs typeface="+mn-lt"/>
              </a:rPr>
              <a:t>Setaside</a:t>
            </a:r>
            <a:r>
              <a:rPr lang="en-US" sz="1600">
                <a:ea typeface="+mn-lt"/>
                <a:cs typeface="+mn-lt"/>
              </a:rPr>
              <a:t> for Truck Subsidies</a:t>
            </a:r>
            <a:endParaRPr lang="en-US">
              <a:ea typeface="+mn-lt"/>
              <a:cs typeface="+mn-lt"/>
            </a:endParaRPr>
          </a:p>
          <a:p>
            <a:pPr>
              <a:buNone/>
            </a:pPr>
            <a:r>
              <a:rPr lang="en-US" sz="1600">
                <a:ea typeface="+mn-lt"/>
                <a:cs typeface="+mn-lt"/>
              </a:rPr>
              <a:t>What is the public benefit?</a:t>
            </a:r>
            <a:endParaRPr lang="en-US">
              <a:ea typeface="+mn-lt"/>
              <a:cs typeface="+mn-lt"/>
            </a:endParaRPr>
          </a:p>
          <a:p>
            <a:pPr>
              <a:buNone/>
            </a:pPr>
            <a:r>
              <a:rPr lang="en-US" sz="1600">
                <a:ea typeface="+mn-lt"/>
                <a:cs typeface="+mn-lt"/>
              </a:rPr>
              <a:t>What should the participant share be? </a:t>
            </a:r>
            <a:endParaRPr lang="en-US">
              <a:ea typeface="+mn-lt"/>
              <a:cs typeface="+mn-lt"/>
            </a:endParaRPr>
          </a:p>
          <a:p>
            <a:pPr>
              <a:buNone/>
            </a:pPr>
            <a:r>
              <a:rPr lang="en-US" sz="1600">
                <a:ea typeface="+mn-lt"/>
                <a:cs typeface="+mn-lt"/>
              </a:rPr>
              <a:t> (10/1?); Cap ($5 million per 100 trucks?)</a:t>
            </a:r>
            <a:endParaRPr lang="en-US">
              <a:cs typeface="Calibri"/>
            </a:endParaRPr>
          </a:p>
          <a:p>
            <a:pPr>
              <a:buNone/>
            </a:pPr>
            <a:r>
              <a:rPr lang="en-US" sz="1600">
                <a:ea typeface="+mn-lt"/>
                <a:cs typeface="+mn-lt"/>
              </a:rPr>
              <a:t>What truck subsidies available in the near term to meet strategic funding opportunities?</a:t>
            </a:r>
          </a:p>
          <a:p>
            <a:pPr>
              <a:buNone/>
            </a:pPr>
            <a:endParaRPr lang="en-US" sz="1600">
              <a:ea typeface="+mn-lt"/>
              <a:cs typeface="+mn-lt"/>
            </a:endParaRPr>
          </a:p>
          <a:p>
            <a:pPr marL="0" indent="0">
              <a:lnSpc>
                <a:spcPct val="110000"/>
              </a:lnSpc>
              <a:spcBef>
                <a:spcPts val="0"/>
              </a:spcBef>
              <a:spcAft>
                <a:spcPts val="600"/>
              </a:spcAft>
              <a:buNone/>
            </a:pPr>
            <a:r>
              <a:rPr lang="en-US" sz="1600">
                <a:ea typeface="+mn-lt"/>
                <a:cs typeface="+mn-lt"/>
              </a:rPr>
              <a:t>Breakout Room #5 - Environmental Impacts and Mitigation Measures</a:t>
            </a:r>
          </a:p>
          <a:p>
            <a:pPr>
              <a:lnSpc>
                <a:spcPct val="110000"/>
              </a:lnSpc>
              <a:spcBef>
                <a:spcPts val="0"/>
              </a:spcBef>
              <a:spcAft>
                <a:spcPts val="600"/>
              </a:spcAft>
              <a:buFont typeface="Calibri,Sans-Serif" panose="020F0502020204030204" pitchFamily="34" charset="0"/>
              <a:buChar char="&gt;"/>
            </a:pPr>
            <a:r>
              <a:rPr lang="en-US" sz="1600">
                <a:ea typeface="+mn-lt"/>
                <a:cs typeface="+mn-lt"/>
              </a:rPr>
              <a:t>How do we ensure near-term benefits are delivered through the program?</a:t>
            </a:r>
          </a:p>
          <a:p>
            <a:pPr>
              <a:lnSpc>
                <a:spcPct val="110000"/>
              </a:lnSpc>
              <a:spcBef>
                <a:spcPts val="0"/>
              </a:spcBef>
              <a:spcAft>
                <a:spcPts val="600"/>
              </a:spcAft>
              <a:buFont typeface="Calibri,Sans-Serif" panose="020F0502020204030204" pitchFamily="34" charset="0"/>
              <a:buChar char="&gt;"/>
            </a:pPr>
            <a:r>
              <a:rPr lang="en-US" sz="1600">
                <a:ea typeface="+mn-lt"/>
                <a:cs typeface="+mn-lt"/>
              </a:rPr>
              <a:t>How should we view pilot programs and other innovative/technology concepts?</a:t>
            </a:r>
            <a:endParaRPr lang="en-US">
              <a:cs typeface="Calibri"/>
            </a:endParaRPr>
          </a:p>
          <a:p>
            <a:pPr>
              <a:lnSpc>
                <a:spcPct val="110000"/>
              </a:lnSpc>
              <a:spcBef>
                <a:spcPts val="0"/>
              </a:spcBef>
              <a:spcAft>
                <a:spcPts val="600"/>
              </a:spcAft>
              <a:buFont typeface="Calibri,Sans-Serif" panose="020F0502020204030204" pitchFamily="34" charset="0"/>
              <a:buChar char="&gt;"/>
            </a:pPr>
            <a:endParaRPr lang="en-US" sz="1600">
              <a:ea typeface="+mn-lt"/>
              <a:cs typeface="+mn-lt"/>
            </a:endParaRPr>
          </a:p>
          <a:p>
            <a:pPr>
              <a:lnSpc>
                <a:spcPct val="110000"/>
              </a:lnSpc>
              <a:spcBef>
                <a:spcPts val="0"/>
              </a:spcBef>
              <a:spcAft>
                <a:spcPts val="600"/>
              </a:spcAft>
              <a:buFont typeface="Calibri,Sans-Serif" panose="020F0502020204030204" pitchFamily="34" charset="0"/>
              <a:buChar char="&gt;"/>
            </a:pPr>
            <a:endParaRPr lang="en-US" sz="1600">
              <a:ea typeface="+mn-lt"/>
              <a:cs typeface="+mn-lt"/>
            </a:endParaRPr>
          </a:p>
          <a:p>
            <a:pPr>
              <a:lnSpc>
                <a:spcPct val="110000"/>
              </a:lnSpc>
              <a:spcBef>
                <a:spcPts val="0"/>
              </a:spcBef>
              <a:spcAft>
                <a:spcPts val="600"/>
              </a:spcAft>
              <a:buFont typeface="Calibri,Sans-Serif" panose="020F0502020204030204" pitchFamily="34" charset="0"/>
              <a:buChar char="&gt;"/>
            </a:pPr>
            <a:endParaRPr lang="en-US" sz="1600">
              <a:ea typeface="+mn-lt"/>
              <a:cs typeface="+mn-lt"/>
            </a:endParaRPr>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marL="800100" lvl="1">
              <a:spcBef>
                <a:spcPts val="0"/>
              </a:spcBef>
            </a:pPr>
            <a:endParaRPr lang="en-US" sz="1600">
              <a:highlight>
                <a:srgbClr val="FFFF00"/>
              </a:highlight>
              <a:ea typeface="+mn-lt"/>
              <a:cs typeface="+mn-lt"/>
            </a:endParaRPr>
          </a:p>
          <a:p>
            <a:pPr marL="1257300" lvl="2">
              <a:spcBef>
                <a:spcPts val="0"/>
              </a:spcBef>
              <a:buFont typeface="Courier New"/>
              <a:buChar char="o"/>
            </a:pPr>
            <a:endParaRPr lang="en-US" sz="1600">
              <a:highlight>
                <a:srgbClr val="FFFF00"/>
              </a:highlight>
              <a:cs typeface="Calibri" panose="020F0502020204030204"/>
            </a:endParaRPr>
          </a:p>
          <a:p>
            <a:pPr marL="0" indent="0">
              <a:spcBef>
                <a:spcPts val="0"/>
              </a:spcBef>
              <a:buNone/>
            </a:pPr>
            <a:endParaRPr lang="en-US" sz="1600">
              <a:highlight>
                <a:srgbClr val="FFFF00"/>
              </a:highlight>
              <a:ea typeface="+mn-lt"/>
              <a:cs typeface="+mn-lt"/>
            </a:endParaRPr>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marL="800100" lvl="1">
              <a:spcBef>
                <a:spcPts val="0"/>
              </a:spcBef>
              <a:buFont typeface="Wingdings,Sans-Serif"/>
              <a:buChar char=""/>
            </a:pPr>
            <a:endParaRPr lang="en-US">
              <a:cs typeface="Calibri"/>
            </a:endParaRPr>
          </a:p>
          <a:p>
            <a:pPr marL="800100" lvl="1">
              <a:spcBef>
                <a:spcPts val="0"/>
              </a:spcBef>
              <a:buFont typeface="Wingdings,Sans-Serif"/>
              <a:buChar char=""/>
            </a:pP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93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6</a:t>
            </a:fld>
            <a:endParaRPr lang="en-US"/>
          </a:p>
        </p:txBody>
      </p:sp>
    </p:spTree>
    <p:extLst>
      <p:ext uri="{BB962C8B-B14F-4D97-AF65-F5344CB8AC3E}">
        <p14:creationId xmlns:p14="http://schemas.microsoft.com/office/powerpoint/2010/main" val="4233764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7</a:t>
            </a:fld>
            <a:endParaRPr lang="en-US"/>
          </a:p>
        </p:txBody>
      </p:sp>
    </p:spTree>
    <p:extLst>
      <p:ext uri="{BB962C8B-B14F-4D97-AF65-F5344CB8AC3E}">
        <p14:creationId xmlns:p14="http://schemas.microsoft.com/office/powerpoint/2010/main" val="3646330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8</a:t>
            </a:fld>
            <a:endParaRPr lang="en-US"/>
          </a:p>
        </p:txBody>
      </p:sp>
    </p:spTree>
    <p:extLst>
      <p:ext uri="{BB962C8B-B14F-4D97-AF65-F5344CB8AC3E}">
        <p14:creationId xmlns:p14="http://schemas.microsoft.com/office/powerpoint/2010/main" val="1746913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57"/>
              </a:spcBef>
            </a:pPr>
            <a:r>
              <a:rPr lang="en-US" dirty="0">
                <a:cs typeface="Calibri"/>
              </a:rPr>
              <a:t>Michael</a:t>
            </a:r>
          </a:p>
          <a:p>
            <a:pPr>
              <a:lnSpc>
                <a:spcPct val="90000"/>
              </a:lnSpc>
              <a:spcBef>
                <a:spcPts val="1057"/>
              </a:spcBef>
            </a:pPr>
            <a:endParaRPr lang="en-US" b="1" dirty="0">
              <a:cs typeface="Calibri"/>
            </a:endParaRPr>
          </a:p>
          <a:p>
            <a:pPr>
              <a:lnSpc>
                <a:spcPct val="90000"/>
              </a:lnSpc>
              <a:spcBef>
                <a:spcPts val="1057"/>
              </a:spcBef>
            </a:pPr>
            <a:r>
              <a:rPr lang="en-US" dirty="0">
                <a:cs typeface="Calibri"/>
              </a:rPr>
              <a:t>It is with deep sadness and heavy heart that I inform you of  the passing of our beloved Vic La Rosa, CEO, President and Co-Founder.</a:t>
            </a:r>
          </a:p>
          <a:p>
            <a:pPr>
              <a:lnSpc>
                <a:spcPct val="90000"/>
              </a:lnSpc>
              <a:spcBef>
                <a:spcPts val="1057"/>
              </a:spcBef>
            </a:pPr>
            <a:endParaRPr lang="en-US" dirty="0">
              <a:cs typeface="Calibri"/>
            </a:endParaRPr>
          </a:p>
          <a:p>
            <a:pPr>
              <a:lnSpc>
                <a:spcPct val="90000"/>
              </a:lnSpc>
              <a:spcBef>
                <a:spcPts val="1057"/>
              </a:spcBef>
            </a:pPr>
            <a:r>
              <a:rPr lang="en-US" dirty="0">
                <a:cs typeface="Calibri"/>
              </a:rPr>
              <a:t>After a valiant fight against lung cancer, Vic peacefully passed away</a:t>
            </a:r>
          </a:p>
          <a:p>
            <a:pPr>
              <a:lnSpc>
                <a:spcPct val="90000"/>
              </a:lnSpc>
              <a:spcBef>
                <a:spcPts val="1057"/>
              </a:spcBef>
            </a:pPr>
            <a:endParaRPr lang="en-US" dirty="0">
              <a:cs typeface="Calibri"/>
            </a:endParaRPr>
          </a:p>
          <a:p>
            <a:pPr>
              <a:lnSpc>
                <a:spcPct val="90000"/>
              </a:lnSpc>
              <a:spcBef>
                <a:spcPts val="1057"/>
              </a:spcBef>
            </a:pPr>
            <a:r>
              <a:rPr lang="en-US" dirty="0">
                <a:cs typeface="Calibri"/>
              </a:rPr>
              <a:t>Vic was a crusader; he fought for cleaner air quality and received numerous awards throughout his career.</a:t>
            </a:r>
          </a:p>
          <a:p>
            <a:pPr>
              <a:lnSpc>
                <a:spcPct val="90000"/>
              </a:lnSpc>
              <a:spcBef>
                <a:spcPts val="1057"/>
              </a:spcBef>
            </a:pPr>
            <a:endParaRPr lang="en-US" dirty="0">
              <a:cs typeface="Calibri"/>
            </a:endParaRPr>
          </a:p>
          <a:p>
            <a:pPr>
              <a:lnSpc>
                <a:spcPct val="90000"/>
              </a:lnSpc>
              <a:spcBef>
                <a:spcPts val="1057"/>
              </a:spcBef>
            </a:pPr>
            <a:r>
              <a:rPr lang="en-US" dirty="0">
                <a:cs typeface="Calibri"/>
              </a:rPr>
              <a:t>Our fleet of clean truck technologies are a tribute to Vic and his visions.</a:t>
            </a:r>
          </a:p>
          <a:p>
            <a:pPr>
              <a:lnSpc>
                <a:spcPct val="90000"/>
              </a:lnSpc>
              <a:spcBef>
                <a:spcPts val="1057"/>
              </a:spcBef>
            </a:pPr>
            <a:endParaRPr lang="en-US" dirty="0">
              <a:cs typeface="Calibri"/>
            </a:endParaRPr>
          </a:p>
          <a:p>
            <a:pPr>
              <a:lnSpc>
                <a:spcPct val="90000"/>
              </a:lnSpc>
              <a:spcBef>
                <a:spcPts val="1057"/>
              </a:spcBef>
            </a:pPr>
            <a:r>
              <a:rPr lang="en-US" dirty="0">
                <a:cs typeface="Calibri"/>
              </a:rPr>
              <a:t>He was a leader; he was a driving force behind the success of our company.</a:t>
            </a:r>
          </a:p>
          <a:p>
            <a:pPr>
              <a:lnSpc>
                <a:spcPct val="90000"/>
              </a:lnSpc>
              <a:spcBef>
                <a:spcPts val="1057"/>
              </a:spcBef>
            </a:pPr>
            <a:r>
              <a:rPr lang="en-US" dirty="0">
                <a:cs typeface="Calibri"/>
              </a:rPr>
              <a:t>Vic had a love for his family, friends, and employees.    We have all suffered a terrible loss.</a:t>
            </a:r>
          </a:p>
          <a:p>
            <a:pPr>
              <a:lnSpc>
                <a:spcPct val="90000"/>
              </a:lnSpc>
              <a:spcBef>
                <a:spcPts val="1057"/>
              </a:spcBef>
            </a:pPr>
            <a:endParaRPr lang="en-US" dirty="0">
              <a:cs typeface="Calibri"/>
            </a:endParaRPr>
          </a:p>
          <a:p>
            <a:pPr>
              <a:lnSpc>
                <a:spcPct val="90000"/>
              </a:lnSpc>
              <a:spcBef>
                <a:spcPts val="1057"/>
              </a:spcBef>
            </a:pPr>
            <a:r>
              <a:rPr lang="en-US" dirty="0">
                <a:cs typeface="Calibri"/>
              </a:rPr>
              <a:t>We will miss him more than words can express.</a:t>
            </a:r>
          </a:p>
          <a:p>
            <a:pPr>
              <a:lnSpc>
                <a:spcPct val="90000"/>
              </a:lnSpc>
              <a:spcBef>
                <a:spcPts val="1057"/>
              </a:spcBef>
            </a:pPr>
            <a:endParaRPr lang="en-US" dirty="0">
              <a:cs typeface="Calibri"/>
            </a:endParaRPr>
          </a:p>
          <a:p>
            <a:pPr>
              <a:lnSpc>
                <a:spcPct val="90000"/>
              </a:lnSpc>
              <a:spcBef>
                <a:spcPts val="1057"/>
              </a:spcBef>
            </a:pPr>
            <a:r>
              <a:rPr lang="en-US" dirty="0">
                <a:cs typeface="Calibri"/>
              </a:rPr>
              <a:t>Bill Allen</a:t>
            </a:r>
          </a:p>
          <a:p>
            <a:pPr>
              <a:lnSpc>
                <a:spcPct val="90000"/>
              </a:lnSpc>
              <a:spcBef>
                <a:spcPts val="1057"/>
              </a:spcBef>
            </a:pPr>
            <a:r>
              <a:rPr lang="en-US" dirty="0">
                <a:cs typeface="Calibri"/>
              </a:rPr>
              <a:t>EVP, COO, and Co-Founder</a:t>
            </a:r>
          </a:p>
        </p:txBody>
      </p:sp>
      <p:sp>
        <p:nvSpPr>
          <p:cNvPr id="4" name="Slide Number Placeholder 3"/>
          <p:cNvSpPr>
            <a:spLocks noGrp="1"/>
          </p:cNvSpPr>
          <p:nvPr>
            <p:ph type="sldNum" sz="quarter" idx="5"/>
          </p:nvPr>
        </p:nvSpPr>
        <p:spPr/>
        <p:txBody>
          <a:bodyPr/>
          <a:lstStyle/>
          <a:p>
            <a:fld id="{1CA99CD2-19A0-6F48-895C-C7AB61D791DF}" type="slidenum">
              <a:rPr lang="en-US" smtClean="0"/>
              <a:t>9</a:t>
            </a:fld>
            <a:endParaRPr lang="en-US"/>
          </a:p>
        </p:txBody>
      </p:sp>
    </p:spTree>
    <p:extLst>
      <p:ext uri="{BB962C8B-B14F-4D97-AF65-F5344CB8AC3E}">
        <p14:creationId xmlns:p14="http://schemas.microsoft.com/office/powerpoint/2010/main" val="3818771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3896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18475322"/>
      </p:ext>
    </p:extLst>
  </p:cSld>
  <p:clrMapOvr>
    <a:masterClrMapping/>
  </p:clrMapOvr>
  <p:extLst>
    <p:ext uri="{DCECCB84-F9BA-43D5-87BE-67443E8EF086}">
      <p15:sldGuideLst xmlns:p15="http://schemas.microsoft.com/office/powerpoint/2012/main">
        <p15:guide id="1" pos="162">
          <p15:clr>
            <a:srgbClr val="FBAE40"/>
          </p15:clr>
        </p15:guide>
        <p15:guide id="2" orient="horz" pos="3720">
          <p15:clr>
            <a:srgbClr val="FBAE40"/>
          </p15:clr>
        </p15:guide>
        <p15:guide id="4" pos="4158">
          <p15:clr>
            <a:srgbClr val="FBAE40"/>
          </p15:clr>
        </p15:guide>
        <p15:guide id="5" orient="horz" pos="840">
          <p15:clr>
            <a:srgbClr val="FBAE40"/>
          </p15:clr>
        </p15:guide>
        <p15:guide id="6" orient="horz" pos="410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668" r:id="rId1"/>
    <p:sldLayoutId id="2147483690" r:id="rId2"/>
    <p:sldLayoutId id="2147483691" r:id="rId3"/>
    <p:sldLayoutId id="2147483681" r:id="rId4"/>
    <p:sldLayoutId id="2147483669" r:id="rId5"/>
    <p:sldLayoutId id="2147483671" r:id="rId6"/>
    <p:sldLayoutId id="2147483682" r:id="rId7"/>
    <p:sldLayoutId id="2147483684" r:id="rId8"/>
    <p:sldLayoutId id="2147483674" r:id="rId9"/>
    <p:sldLayoutId id="2147483683" r:id="rId10"/>
    <p:sldLayoutId id="2147483716" r:id="rId11"/>
    <p:sldLayoutId id="2147483687" r:id="rId12"/>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mailto:ncasillas@arellanoassociates.com"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xappprod.aqmd.gov/vw/combustion.html"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791204"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4" name="TextBox 3">
            <a:extLst>
              <a:ext uri="{FF2B5EF4-FFF2-40B4-BE49-F238E27FC236}">
                <a16:creationId xmlns:a16="http://schemas.microsoft.com/office/drawing/2014/main" id="{28B15CDB-1E7E-B146-BDFC-1A6C040A7E80}"/>
              </a:ext>
            </a:extLst>
          </p:cNvPr>
          <p:cNvSpPr txBox="1"/>
          <p:nvPr/>
        </p:nvSpPr>
        <p:spPr>
          <a:xfrm>
            <a:off x="7673408" y="4950134"/>
            <a:ext cx="3972447" cy="1554272"/>
          </a:xfrm>
          <a:prstGeom prst="rect">
            <a:avLst/>
          </a:prstGeom>
          <a:noFill/>
        </p:spPr>
        <p:txBody>
          <a:bodyPr wrap="square" lIns="91440" tIns="45720" rIns="91440" bIns="45720" rtlCol="0" anchor="t">
            <a:spAutoFit/>
          </a:bodyPr>
          <a:lstStyle/>
          <a:p>
            <a:pPr>
              <a:spcAft>
                <a:spcPts val="600"/>
              </a:spcAft>
            </a:pPr>
            <a:r>
              <a:rPr lang="en-US" sz="2000" b="1">
                <a:solidFill>
                  <a:schemeClr val="bg1"/>
                </a:solidFill>
                <a:ea typeface="+mn-lt"/>
                <a:cs typeface="+mn-lt"/>
              </a:rPr>
              <a:t>710 Task Force </a:t>
            </a:r>
            <a:endParaRPr lang="en-US">
              <a:solidFill>
                <a:schemeClr val="bg1"/>
              </a:solidFill>
              <a:ea typeface="+mn-lt"/>
              <a:cs typeface="+mn-lt"/>
            </a:endParaRPr>
          </a:p>
          <a:p>
            <a:pPr>
              <a:spcAft>
                <a:spcPts val="600"/>
              </a:spcAft>
            </a:pPr>
            <a:r>
              <a:rPr lang="en-US" sz="2000" b="1">
                <a:solidFill>
                  <a:schemeClr val="bg1"/>
                </a:solidFill>
                <a:ea typeface="+mn-lt"/>
                <a:cs typeface="+mn-lt"/>
              </a:rPr>
              <a:t>Zero-Emission Truck Working Group</a:t>
            </a:r>
            <a:endParaRPr lang="en-US">
              <a:solidFill>
                <a:schemeClr val="bg1"/>
              </a:solidFill>
              <a:ea typeface="+mn-lt"/>
              <a:cs typeface="+mn-lt"/>
            </a:endParaRPr>
          </a:p>
          <a:p>
            <a:pPr>
              <a:spcAft>
                <a:spcPts val="600"/>
              </a:spcAft>
            </a:pPr>
            <a:r>
              <a:rPr lang="en-US" sz="2000" b="1">
                <a:solidFill>
                  <a:schemeClr val="bg1"/>
                </a:solidFill>
              </a:rPr>
              <a:t>Meeting #6</a:t>
            </a:r>
            <a:endParaRPr lang="en-US">
              <a:solidFill>
                <a:schemeClr val="bg1"/>
              </a:solidFill>
              <a:cs typeface="Calibri"/>
            </a:endParaRPr>
          </a:p>
          <a:p>
            <a:pPr>
              <a:spcAft>
                <a:spcPts val="600"/>
              </a:spcAft>
            </a:pPr>
            <a:r>
              <a:rPr lang="en-US" sz="2000">
                <a:solidFill>
                  <a:schemeClr val="bg1"/>
                </a:solidFill>
              </a:rPr>
              <a:t>May 17, 2022</a:t>
            </a:r>
            <a:endParaRPr lang="en-US" sz="2000">
              <a:solidFill>
                <a:schemeClr val="bg1"/>
              </a:solidFill>
              <a:cs typeface="Calibri"/>
            </a:endParaRPr>
          </a:p>
        </p:txBody>
      </p:sp>
    </p:spTree>
    <p:extLst>
      <p:ext uri="{BB962C8B-B14F-4D97-AF65-F5344CB8AC3E}">
        <p14:creationId xmlns:p14="http://schemas.microsoft.com/office/powerpoint/2010/main" val="3015680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81000" y="218841"/>
            <a:ext cx="11155218" cy="508578"/>
          </a:xfrm>
        </p:spPr>
        <p:txBody>
          <a:bodyPr/>
          <a:lstStyle/>
          <a:p>
            <a:r>
              <a:rPr lang="en-US"/>
              <a:t>Meeting Objectives</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10</a:t>
            </a:fld>
            <a:endParaRPr lang="en-US"/>
          </a:p>
        </p:txBody>
      </p:sp>
      <p:sp>
        <p:nvSpPr>
          <p:cNvPr id="7" name="Content Placeholder 6">
            <a:extLst>
              <a:ext uri="{FF2B5EF4-FFF2-40B4-BE49-F238E27FC236}">
                <a16:creationId xmlns:a16="http://schemas.microsoft.com/office/drawing/2014/main" id="{99E2C77E-1E18-481C-BD5F-3368F89A75C9}"/>
              </a:ext>
            </a:extLst>
          </p:cNvPr>
          <p:cNvSpPr>
            <a:spLocks noGrp="1"/>
          </p:cNvSpPr>
          <p:nvPr>
            <p:ph sz="half" idx="1"/>
          </p:nvPr>
        </p:nvSpPr>
        <p:spPr>
          <a:xfrm>
            <a:off x="381000" y="1276350"/>
            <a:ext cx="11078688" cy="4675563"/>
          </a:xfrm>
        </p:spPr>
        <p:txBody>
          <a:bodyPr vert="horz" lIns="91440" tIns="45720" rIns="91440" bIns="45720" rtlCol="0" anchor="t">
            <a:normAutofit/>
          </a:bodyPr>
          <a:lstStyle/>
          <a:p>
            <a:pPr marL="342900" indent="-342900">
              <a:lnSpc>
                <a:spcPct val="100000"/>
              </a:lnSpc>
              <a:spcBef>
                <a:spcPts val="0"/>
              </a:spcBef>
              <a:buFont typeface="Wingdings" panose="05000000000000000000" pitchFamily="2" charset="2"/>
              <a:buChar char=""/>
              <a:tabLst>
                <a:tab pos="457200" algn="l"/>
              </a:tabLst>
            </a:pPr>
            <a:r>
              <a:rPr lang="en-US">
                <a:latin typeface="Calibri"/>
                <a:ea typeface="Calibri"/>
                <a:cs typeface="Arial"/>
              </a:rPr>
              <a:t>Prepare for the June Board Report on ZET Program</a:t>
            </a:r>
            <a:endParaRPr lang="en-US"/>
          </a:p>
          <a:p>
            <a:pPr marL="548640" indent="-225425">
              <a:lnSpc>
                <a:spcPct val="100000"/>
              </a:lnSpc>
              <a:spcBef>
                <a:spcPts val="0"/>
              </a:spcBef>
              <a:tabLst>
                <a:tab pos="457200" algn="l"/>
              </a:tabLst>
            </a:pPr>
            <a:r>
              <a:rPr lang="en-US">
                <a:latin typeface="Calibri"/>
                <a:cs typeface="Arial"/>
              </a:rPr>
              <a:t>Present ZET Program Recommendation based on Working Group input</a:t>
            </a:r>
          </a:p>
          <a:p>
            <a:pPr marL="0" indent="0">
              <a:lnSpc>
                <a:spcPct val="100000"/>
              </a:lnSpc>
              <a:spcBef>
                <a:spcPts val="0"/>
              </a:spcBef>
              <a:buNone/>
              <a:tabLst>
                <a:tab pos="457200" algn="l"/>
              </a:tabLst>
            </a:pPr>
            <a:endParaRPr lang="en-US">
              <a:latin typeface="Calibri"/>
              <a:cs typeface="Arial"/>
            </a:endParaRPr>
          </a:p>
          <a:p>
            <a:pPr marL="342900" indent="-342900">
              <a:lnSpc>
                <a:spcPct val="100000"/>
              </a:lnSpc>
              <a:spcBef>
                <a:spcPts val="0"/>
              </a:spcBef>
              <a:buFont typeface="Wingdings" panose="05000000000000000000" pitchFamily="2" charset="2"/>
              <a:buChar char=""/>
              <a:tabLst>
                <a:tab pos="457200" algn="l"/>
              </a:tabLst>
            </a:pPr>
            <a:endParaRPr lang="en-US">
              <a:latin typeface="Calibri"/>
              <a:cs typeface="Arial"/>
            </a:endParaRPr>
          </a:p>
          <a:p>
            <a:pPr marL="342900" indent="-342900">
              <a:lnSpc>
                <a:spcPct val="100000"/>
              </a:lnSpc>
              <a:spcBef>
                <a:spcPts val="0"/>
              </a:spcBef>
              <a:buFont typeface="Wingdings" panose="05000000000000000000" pitchFamily="2" charset="2"/>
              <a:buChar char=""/>
              <a:tabLst>
                <a:tab pos="457200" algn="l"/>
              </a:tabLst>
            </a:pPr>
            <a:r>
              <a:rPr lang="en-US">
                <a:latin typeface="Calibri"/>
                <a:cs typeface="Arial"/>
              </a:rPr>
              <a:t>Based on Metro Board direction, conduct an interactive discussion to refine priorities, strategies to accomplish outcomes, considerations &amp; next steps</a:t>
            </a:r>
          </a:p>
          <a:p>
            <a:pPr marL="1257300" lvl="2">
              <a:spcBef>
                <a:spcPts val="0"/>
              </a:spcBef>
              <a:buFont typeface="Wingdings" panose="05000000000000000000" pitchFamily="2" charset="2"/>
              <a:buChar char=""/>
              <a:tabLst>
                <a:tab pos="914400" algn="l"/>
              </a:tabLst>
            </a:pPr>
            <a:endParaRPr lang="en-US">
              <a:solidFill>
                <a:srgbClr val="FF0000"/>
              </a:solidFill>
              <a:latin typeface="Calibri" panose="020F0502020204030204" pitchFamily="34" charset="0"/>
              <a:cs typeface="Arial" panose="020B0604020202020204" pitchFamily="34" charset="0"/>
            </a:endParaRPr>
          </a:p>
          <a:p>
            <a:pPr marL="971550" lvl="2" indent="0">
              <a:spcBef>
                <a:spcPts val="0"/>
              </a:spcBef>
              <a:buNone/>
            </a:pPr>
            <a:endParaRPr lang="en-US">
              <a:solidFill>
                <a:srgbClr val="FF0000"/>
              </a:solidFill>
              <a:latin typeface="Calibri" panose="020F0502020204030204" pitchFamily="34" charset="0"/>
              <a:ea typeface="Calibri" panose="020F0502020204030204" pitchFamily="34" charset="0"/>
              <a:cs typeface="Arial" panose="020B0604020202020204" pitchFamily="34" charset="0"/>
            </a:endParaRPr>
          </a:p>
          <a:p>
            <a:pPr marL="340995" lvl="1" indent="-340995">
              <a:spcBef>
                <a:spcPts val="0"/>
              </a:spcBef>
              <a:buFont typeface="Wingdings" panose="05000000000000000000" pitchFamily="2" charset="2"/>
              <a:buChar char=""/>
            </a:pPr>
            <a:r>
              <a:rPr lang="en-US">
                <a:latin typeface="Calibri"/>
                <a:cs typeface="Arial"/>
              </a:rPr>
              <a:t>Test consensus on the ZET Program recommendation</a:t>
            </a:r>
            <a:endParaRPr lang="en-US">
              <a:ea typeface="Calibri" panose="020F0502020204030204"/>
              <a:cs typeface="Calibri"/>
            </a:endParaRPr>
          </a:p>
          <a:p>
            <a:pPr marL="800100" lvl="1">
              <a:spcBef>
                <a:spcPts val="0"/>
              </a:spcBef>
              <a:buFont typeface="Wingdings" panose="05000000000000000000" pitchFamily="2" charset="2"/>
              <a:buChar char=""/>
            </a:pPr>
            <a:endParaRPr lang="en-US">
              <a:solidFill>
                <a:srgbClr val="FF0000"/>
              </a:solidFill>
              <a:latin typeface="Calibri" panose="020F0502020204030204" pitchFamily="34" charset="0"/>
              <a:cs typeface="Arial" panose="020B0604020202020204" pitchFamily="34" charset="0"/>
            </a:endParaRPr>
          </a:p>
          <a:p>
            <a:pPr marL="0" indent="0">
              <a:spcBef>
                <a:spcPts val="0"/>
              </a:spcBef>
              <a:buNone/>
            </a:pPr>
            <a:endParaRPr lang="en-US">
              <a:latin typeface="Calibri" panose="020F0502020204030204" pitchFamily="34" charset="0"/>
              <a:cs typeface="Arial" panose="020B0604020202020204" pitchFamily="34" charset="0"/>
            </a:endParaRPr>
          </a:p>
          <a:p>
            <a:pPr marL="0" indent="0">
              <a:spcBef>
                <a:spcPts val="0"/>
              </a:spcBef>
              <a:buNone/>
            </a:pPr>
            <a:endParaRPr lang="en-US">
              <a:latin typeface="Calibri" panose="020F0502020204030204" pitchFamily="34" charset="0"/>
              <a:cs typeface="Arial" panose="020B0604020202020204" pitchFamily="34" charset="0"/>
            </a:endParaRPr>
          </a:p>
          <a:p>
            <a:pPr marL="0" indent="0">
              <a:buNone/>
            </a:pPr>
            <a:endParaRPr lang="en-US" sz="2000">
              <a:cs typeface="Calibri"/>
            </a:endParaRPr>
          </a:p>
        </p:txBody>
      </p:sp>
    </p:spTree>
    <p:extLst>
      <p:ext uri="{BB962C8B-B14F-4D97-AF65-F5344CB8AC3E}">
        <p14:creationId xmlns:p14="http://schemas.microsoft.com/office/powerpoint/2010/main" val="1125573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p:txBody>
          <a:bodyPr/>
          <a:lstStyle/>
          <a:p>
            <a:r>
              <a:rPr lang="en-US" sz="2800"/>
              <a:t>Agenda</a:t>
            </a:r>
          </a:p>
        </p:txBody>
      </p:sp>
      <p:sp>
        <p:nvSpPr>
          <p:cNvPr id="3" name="Content Placeholder 2">
            <a:extLst>
              <a:ext uri="{FF2B5EF4-FFF2-40B4-BE49-F238E27FC236}">
                <a16:creationId xmlns:a16="http://schemas.microsoft.com/office/drawing/2014/main" id="{BF351727-8177-4C9B-A165-4AD98FB27C99}"/>
              </a:ext>
            </a:extLst>
          </p:cNvPr>
          <p:cNvSpPr>
            <a:spLocks noGrp="1"/>
          </p:cNvSpPr>
          <p:nvPr>
            <p:ph sz="half" idx="1"/>
          </p:nvPr>
        </p:nvSpPr>
        <p:spPr>
          <a:xfrm>
            <a:off x="495733" y="1157868"/>
            <a:ext cx="11316822" cy="4635569"/>
          </a:xfrm>
        </p:spPr>
        <p:txBody>
          <a:bodyPr vert="horz" lIns="91440" tIns="45720" rIns="91440" bIns="45720" rtlCol="0" anchor="t">
            <a:noAutofit/>
          </a:bodyPr>
          <a:lstStyle/>
          <a:p>
            <a:pPr marL="1089025" indent="-1089025">
              <a:spcAft>
                <a:spcPts val="500"/>
              </a:spcAft>
              <a:buNone/>
            </a:pPr>
            <a:r>
              <a:rPr lang="en-US" sz="1600" b="1">
                <a:cs typeface="Calibri" panose="020F0502020204030204"/>
              </a:rPr>
              <a:t>1:00 pm       Welcome</a:t>
            </a:r>
            <a:r>
              <a:rPr lang="en-US" sz="1600" b="1">
                <a:ea typeface="+mn-lt"/>
                <a:cs typeface="+mn-lt"/>
              </a:rPr>
              <a:t>,</a:t>
            </a:r>
            <a:r>
              <a:rPr lang="en-US" sz="1600" b="1">
                <a:cs typeface="Calibri" panose="020F0502020204030204"/>
              </a:rPr>
              <a:t> Introductions, Agenda Review, and Purpose of the Zero-Emission Truck Working Group</a:t>
            </a:r>
            <a:endParaRPr lang="en-US" sz="1600">
              <a:cs typeface="Calibri" panose="020F0502020204030204"/>
            </a:endParaRPr>
          </a:p>
          <a:p>
            <a:pPr marL="914400" indent="-1089025">
              <a:lnSpc>
                <a:spcPct val="100000"/>
              </a:lnSpc>
              <a:buNone/>
            </a:pPr>
            <a:r>
              <a:rPr lang="en-US" sz="1600" b="1">
                <a:cs typeface="Calibri" panose="020F0502020204030204"/>
              </a:rPr>
              <a:t>1:10 pm</a:t>
            </a:r>
            <a:r>
              <a:rPr lang="en-US" sz="1600" b="1">
                <a:ea typeface="+mn-lt"/>
                <a:cs typeface="+mn-lt"/>
              </a:rPr>
              <a:t>       Agenda Item #1:  Project Team Update</a:t>
            </a:r>
          </a:p>
          <a:p>
            <a:pPr marL="914400" indent="112713">
              <a:lnSpc>
                <a:spcPct val="100000"/>
              </a:lnSpc>
              <a:buNone/>
            </a:pPr>
            <a:r>
              <a:rPr lang="en-US" sz="1600">
                <a:ea typeface="+mn-lt"/>
                <a:cs typeface="+mn-lt"/>
              </a:rPr>
              <a:t>1.1  </a:t>
            </a:r>
            <a:r>
              <a:rPr lang="en-US" sz="1600">
                <a:cs typeface="Calibri" panose="020F0502020204030204"/>
              </a:rPr>
              <a:t>June Board Report</a:t>
            </a:r>
          </a:p>
          <a:p>
            <a:pPr marL="1027113" indent="-1027113">
              <a:lnSpc>
                <a:spcPct val="120000"/>
              </a:lnSpc>
              <a:buNone/>
              <a:tabLst>
                <a:tab pos="852488" algn="l"/>
              </a:tabLst>
            </a:pPr>
            <a:r>
              <a:rPr lang="en-US" sz="1600" b="1">
                <a:cs typeface="Calibri" panose="020F0502020204030204"/>
              </a:rPr>
              <a:t>1:20 pm</a:t>
            </a:r>
            <a:r>
              <a:rPr lang="en-US" sz="1600" b="1">
                <a:ea typeface="+mn-lt"/>
                <a:cs typeface="+mn-lt"/>
              </a:rPr>
              <a:t>       </a:t>
            </a:r>
            <a:r>
              <a:rPr lang="en-US" sz="1600" b="1">
                <a:cs typeface="Calibri" panose="020F0502020204030204"/>
              </a:rPr>
              <a:t>Agenda Item #2: </a:t>
            </a:r>
            <a:r>
              <a:rPr lang="en-US" sz="1600" b="1">
                <a:ea typeface="+mn-lt"/>
                <a:cs typeface="Calibri"/>
              </a:rPr>
              <a:t>ZET Program Recommendation – Interactive Discussion with Breakout Rooms followed by Report Outs and Plenary Discussions</a:t>
            </a:r>
            <a:endParaRPr lang="en-US" sz="1600">
              <a:latin typeface="Calibri"/>
              <a:ea typeface="Calibri"/>
              <a:cs typeface="Arial"/>
            </a:endParaRPr>
          </a:p>
          <a:p>
            <a:pPr marL="1025525" indent="0">
              <a:lnSpc>
                <a:spcPct val="100000"/>
              </a:lnSpc>
              <a:spcBef>
                <a:spcPts val="0"/>
              </a:spcBef>
              <a:buNone/>
              <a:tabLst>
                <a:tab pos="457200" algn="l"/>
              </a:tabLst>
            </a:pPr>
            <a:endParaRPr lang="en-US" sz="1600">
              <a:latin typeface="Calibri"/>
              <a:ea typeface="Calibri"/>
              <a:cs typeface="Arial"/>
            </a:endParaRPr>
          </a:p>
          <a:p>
            <a:pPr marL="1025525" indent="0">
              <a:lnSpc>
                <a:spcPct val="100000"/>
              </a:lnSpc>
              <a:spcBef>
                <a:spcPts val="0"/>
              </a:spcBef>
              <a:buNone/>
              <a:tabLst>
                <a:tab pos="457200" algn="l"/>
              </a:tabLst>
            </a:pPr>
            <a:r>
              <a:rPr lang="en-US" sz="1600">
                <a:latin typeface="Calibri"/>
                <a:ea typeface="Calibri"/>
                <a:cs typeface="Arial"/>
              </a:rPr>
              <a:t>1:20-1:25 pm   Introduction to Breakout Room Discussion topics and protocols; what we intend to accomplish</a:t>
            </a:r>
          </a:p>
          <a:p>
            <a:pPr marL="1025525" indent="0">
              <a:lnSpc>
                <a:spcPct val="100000"/>
              </a:lnSpc>
              <a:spcBef>
                <a:spcPts val="0"/>
              </a:spcBef>
              <a:buNone/>
              <a:tabLst>
                <a:tab pos="457200" algn="l"/>
              </a:tabLst>
            </a:pPr>
            <a:endParaRPr lang="en-US" sz="1600">
              <a:latin typeface="Calibri"/>
              <a:ea typeface="Calibri"/>
              <a:cs typeface="Arial"/>
            </a:endParaRPr>
          </a:p>
          <a:p>
            <a:pPr marL="1025525" indent="0">
              <a:lnSpc>
                <a:spcPct val="100000"/>
              </a:lnSpc>
              <a:spcBef>
                <a:spcPts val="0"/>
              </a:spcBef>
              <a:buNone/>
              <a:tabLst>
                <a:tab pos="457200" algn="l"/>
              </a:tabLst>
            </a:pPr>
            <a:r>
              <a:rPr lang="en-US" sz="1600">
                <a:latin typeface="Calibri"/>
                <a:ea typeface="Calibri"/>
                <a:cs typeface="Arial"/>
              </a:rPr>
              <a:t>1:25-1:55 pm   Breakout Room Discussions</a:t>
            </a:r>
            <a:endParaRPr lang="en-US" sz="1600">
              <a:latin typeface="Calibri"/>
              <a:cs typeface="Arial"/>
            </a:endParaRPr>
          </a:p>
          <a:p>
            <a:pPr marL="1025525" indent="0">
              <a:lnSpc>
                <a:spcPct val="100000"/>
              </a:lnSpc>
              <a:spcBef>
                <a:spcPts val="0"/>
              </a:spcBef>
              <a:buNone/>
              <a:tabLst>
                <a:tab pos="457200" algn="l"/>
              </a:tabLst>
            </a:pPr>
            <a:endParaRPr lang="en-US" sz="1600">
              <a:latin typeface="Calibri"/>
              <a:ea typeface="Calibri"/>
              <a:cs typeface="Arial"/>
            </a:endParaRPr>
          </a:p>
          <a:p>
            <a:pPr marL="1025525" indent="0">
              <a:lnSpc>
                <a:spcPct val="100000"/>
              </a:lnSpc>
              <a:spcBef>
                <a:spcPts val="0"/>
              </a:spcBef>
              <a:buNone/>
              <a:tabLst>
                <a:tab pos="457200" algn="l"/>
              </a:tabLst>
            </a:pPr>
            <a:r>
              <a:rPr lang="en-US" sz="1600">
                <a:latin typeface="Calibri"/>
                <a:ea typeface="Calibri"/>
                <a:cs typeface="Arial"/>
              </a:rPr>
              <a:t>1:55-2:45 pm   Breakout Room Report Outs (5 mins each) followed by plenary discussions (5 mins each)</a:t>
            </a:r>
          </a:p>
          <a:p>
            <a:pPr marL="744220" indent="0">
              <a:lnSpc>
                <a:spcPct val="100000"/>
              </a:lnSpc>
              <a:spcBef>
                <a:spcPts val="0"/>
              </a:spcBef>
              <a:buNone/>
              <a:tabLst>
                <a:tab pos="457200" algn="l"/>
              </a:tabLst>
            </a:pPr>
            <a:endParaRPr lang="en-US" sz="1600">
              <a:latin typeface="Calibri"/>
              <a:cs typeface="Arial"/>
            </a:endParaRPr>
          </a:p>
          <a:p>
            <a:pPr marL="0" lvl="1" indent="0">
              <a:lnSpc>
                <a:spcPct val="100000"/>
              </a:lnSpc>
              <a:spcBef>
                <a:spcPts val="600"/>
              </a:spcBef>
              <a:buNone/>
              <a:tabLst>
                <a:tab pos="457200" algn="l"/>
              </a:tabLst>
            </a:pPr>
            <a:r>
              <a:rPr lang="en-US" sz="1600" b="1">
                <a:ea typeface="+mn-lt"/>
                <a:cs typeface="Calibri"/>
              </a:rPr>
              <a:t>2:45 pm       Agenda Item #3:  </a:t>
            </a:r>
            <a:r>
              <a:rPr lang="en-US" sz="1600" b="1">
                <a:latin typeface="Calibri"/>
                <a:cs typeface="Calibri"/>
              </a:rPr>
              <a:t>Test and c</a:t>
            </a:r>
            <a:r>
              <a:rPr lang="en-US" sz="1600" b="1">
                <a:latin typeface="Calibri"/>
                <a:cs typeface="Arial"/>
              </a:rPr>
              <a:t>onfirm consensus on the ZET Program Recommendation </a:t>
            </a:r>
            <a:endParaRPr lang="en-US" sz="1600" b="1">
              <a:latin typeface="Calibri"/>
              <a:ea typeface="Calibri"/>
              <a:cs typeface="Arial"/>
            </a:endParaRPr>
          </a:p>
          <a:p>
            <a:pPr marL="0" lvl="1" indent="0">
              <a:lnSpc>
                <a:spcPct val="100000"/>
              </a:lnSpc>
              <a:spcBef>
                <a:spcPts val="600"/>
              </a:spcBef>
              <a:buNone/>
              <a:tabLst>
                <a:tab pos="517525" algn="l"/>
                <a:tab pos="1196975" algn="l"/>
              </a:tabLst>
            </a:pPr>
            <a:endParaRPr lang="en-US" sz="1600" b="1">
              <a:solidFill>
                <a:srgbClr val="FF0000"/>
              </a:solidFill>
              <a:cs typeface="Calibri"/>
            </a:endParaRPr>
          </a:p>
          <a:p>
            <a:pPr marL="1089025" indent="-1089025">
              <a:buNone/>
            </a:pPr>
            <a:r>
              <a:rPr lang="en-US" sz="1600" b="1">
                <a:ea typeface="+mn-lt"/>
                <a:cs typeface="Calibri"/>
              </a:rPr>
              <a:t>2:55 pm       Closing Comments, Upcoming Meetings, Thank you</a:t>
            </a:r>
          </a:p>
          <a:p>
            <a:pPr marL="1089025" indent="-1089025">
              <a:buNone/>
            </a:pPr>
            <a:endParaRPr lang="en-US" sz="1600" b="1">
              <a:ea typeface="+mn-lt"/>
              <a:cs typeface="Calibri"/>
            </a:endParaRPr>
          </a:p>
          <a:p>
            <a:pPr marL="1257300" lvl="2" indent="-342900">
              <a:spcBef>
                <a:spcPts val="0"/>
              </a:spcBef>
              <a:buFont typeface="Symbol" panose="05050102010706020507" pitchFamily="18" charset="2"/>
              <a:buChar char=""/>
            </a:pPr>
            <a:endParaRPr lang="en-US" sz="1400">
              <a:latin typeface="Calibri" panose="020F0502020204030204" pitchFamily="34" charset="0"/>
            </a:endParaRP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11</a:t>
            </a:fld>
            <a:endParaRPr lang="en-US"/>
          </a:p>
        </p:txBody>
      </p:sp>
    </p:spTree>
    <p:extLst>
      <p:ext uri="{BB962C8B-B14F-4D97-AF65-F5344CB8AC3E}">
        <p14:creationId xmlns:p14="http://schemas.microsoft.com/office/powerpoint/2010/main" val="344691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400383"/>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1:</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Project Team Update</a:t>
            </a:r>
          </a:p>
        </p:txBody>
      </p:sp>
    </p:spTree>
    <p:extLst>
      <p:ext uri="{BB962C8B-B14F-4D97-AF65-F5344CB8AC3E}">
        <p14:creationId xmlns:p14="http://schemas.microsoft.com/office/powerpoint/2010/main" val="241017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7BFC8-CCD1-44ED-9E64-8B47FDD8D26F}"/>
              </a:ext>
            </a:extLst>
          </p:cNvPr>
          <p:cNvSpPr>
            <a:spLocks noGrp="1"/>
          </p:cNvSpPr>
          <p:nvPr>
            <p:ph type="title"/>
          </p:nvPr>
        </p:nvSpPr>
        <p:spPr/>
        <p:txBody>
          <a:bodyPr/>
          <a:lstStyle/>
          <a:p>
            <a:r>
              <a:rPr lang="en-US"/>
              <a:t>Metro Board Direction – June Board Report</a:t>
            </a:r>
            <a:endParaRPr lang="en-US">
              <a:cs typeface="Calibri"/>
            </a:endParaRPr>
          </a:p>
        </p:txBody>
      </p:sp>
      <p:sp>
        <p:nvSpPr>
          <p:cNvPr id="3" name="Content Placeholder 2">
            <a:extLst>
              <a:ext uri="{FF2B5EF4-FFF2-40B4-BE49-F238E27FC236}">
                <a16:creationId xmlns:a16="http://schemas.microsoft.com/office/drawing/2014/main" id="{2D209E3B-1DA5-47FF-ACB2-FD437A1BC8BB}"/>
              </a:ext>
            </a:extLst>
          </p:cNvPr>
          <p:cNvSpPr>
            <a:spLocks noGrp="1"/>
          </p:cNvSpPr>
          <p:nvPr>
            <p:ph idx="1"/>
          </p:nvPr>
        </p:nvSpPr>
        <p:spPr>
          <a:xfrm>
            <a:off x="381000" y="1326254"/>
            <a:ext cx="11228522" cy="5030096"/>
          </a:xfrm>
        </p:spPr>
        <p:txBody>
          <a:bodyPr vert="horz" lIns="91440" tIns="45720" rIns="91440" bIns="45720" rtlCol="0" anchor="t">
            <a:normAutofit/>
          </a:bodyPr>
          <a:lstStyle/>
          <a:p>
            <a:pPr>
              <a:lnSpc>
                <a:spcPct val="100000"/>
              </a:lnSpc>
              <a:spcAft>
                <a:spcPts val="800"/>
              </a:spcAft>
              <a:buFont typeface="Calibri" panose="020F0502020204030204" pitchFamily="34" charset="0"/>
              <a:buChar char="&gt;"/>
            </a:pPr>
            <a:r>
              <a:rPr lang="en-US" sz="1900">
                <a:ea typeface="+mn-lt"/>
                <a:cs typeface="+mn-lt"/>
              </a:rPr>
              <a:t>Share recommendations from the ZE Truck Working Group for the development of the program, use of the $50 million, as well as near-term opportunities to seek funding.</a:t>
            </a:r>
            <a:endParaRPr lang="en-US" sz="1900">
              <a:cs typeface="Calibri"/>
            </a:endParaRPr>
          </a:p>
          <a:p>
            <a:pPr>
              <a:lnSpc>
                <a:spcPct val="100000"/>
              </a:lnSpc>
              <a:spcBef>
                <a:spcPts val="500"/>
              </a:spcBef>
              <a:spcAft>
                <a:spcPts val="800"/>
              </a:spcAft>
              <a:buFont typeface="Calibri" panose="020F0502020204030204" pitchFamily="34" charset="0"/>
              <a:buChar char="&gt;"/>
            </a:pPr>
            <a:r>
              <a:rPr lang="en-US" sz="1900">
                <a:ea typeface="+mn-lt"/>
                <a:cs typeface="+mn-lt"/>
              </a:rPr>
              <a:t>Provide an overview of funding opportunities available at the regional, state, and federal level.</a:t>
            </a:r>
          </a:p>
          <a:p>
            <a:pPr>
              <a:lnSpc>
                <a:spcPct val="100000"/>
              </a:lnSpc>
              <a:spcBef>
                <a:spcPts val="500"/>
              </a:spcBef>
              <a:spcAft>
                <a:spcPts val="800"/>
              </a:spcAft>
              <a:buFont typeface="Calibri" panose="020F0502020204030204" pitchFamily="34" charset="0"/>
              <a:buChar char="&gt;"/>
            </a:pPr>
            <a:r>
              <a:rPr lang="en-US" sz="1900">
                <a:cs typeface="Calibri"/>
              </a:rPr>
              <a:t>Share input from Working Group on Board requests.</a:t>
            </a:r>
          </a:p>
          <a:p>
            <a:pPr>
              <a:lnSpc>
                <a:spcPct val="100000"/>
              </a:lnSpc>
              <a:spcBef>
                <a:spcPts val="500"/>
              </a:spcBef>
              <a:spcAft>
                <a:spcPts val="800"/>
              </a:spcAft>
              <a:buFont typeface="Calibri" panose="020F0502020204030204" pitchFamily="34" charset="0"/>
              <a:buChar char="&gt;"/>
            </a:pPr>
            <a:endParaRPr lang="en-US" sz="1900">
              <a:cs typeface="Calibri"/>
            </a:endParaRPr>
          </a:p>
          <a:p>
            <a:pPr>
              <a:spcBef>
                <a:spcPts val="500"/>
              </a:spcBef>
              <a:buFont typeface="Calibri" panose="020F0502020204030204" pitchFamily="34" charset="0"/>
              <a:buChar char="&gt;"/>
            </a:pPr>
            <a:endParaRPr lang="en-US" sz="1900">
              <a:cs typeface="Calibri"/>
            </a:endParaRPr>
          </a:p>
        </p:txBody>
      </p:sp>
      <p:sp>
        <p:nvSpPr>
          <p:cNvPr id="4" name="Slide Number Placeholder 3">
            <a:extLst>
              <a:ext uri="{FF2B5EF4-FFF2-40B4-BE49-F238E27FC236}">
                <a16:creationId xmlns:a16="http://schemas.microsoft.com/office/drawing/2014/main" id="{A4064ED2-9D41-4986-A197-B2C0F6A8A026}"/>
              </a:ext>
            </a:extLst>
          </p:cNvPr>
          <p:cNvSpPr>
            <a:spLocks noGrp="1"/>
          </p:cNvSpPr>
          <p:nvPr>
            <p:ph type="sldNum" sz="quarter" idx="12"/>
          </p:nvPr>
        </p:nvSpPr>
        <p:spPr/>
        <p:txBody>
          <a:bodyPr/>
          <a:lstStyle/>
          <a:p>
            <a:fld id="{2429C633-AF9B-9840-B7F1-7587910FEF71}" type="slidenum">
              <a:rPr lang="en-US" smtClean="0"/>
              <a:pPr/>
              <a:t>13</a:t>
            </a:fld>
            <a:endParaRPr lang="en-US"/>
          </a:p>
        </p:txBody>
      </p:sp>
    </p:spTree>
    <p:extLst>
      <p:ext uri="{BB962C8B-B14F-4D97-AF65-F5344CB8AC3E}">
        <p14:creationId xmlns:p14="http://schemas.microsoft.com/office/powerpoint/2010/main" val="3291108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5754EA-7741-A448-89C7-5A388AFDDAB0}"/>
              </a:ext>
            </a:extLst>
          </p:cNvPr>
          <p:cNvSpPr>
            <a:spLocks noGrp="1"/>
          </p:cNvSpPr>
          <p:nvPr>
            <p:ph type="title"/>
          </p:nvPr>
        </p:nvSpPr>
        <p:spPr/>
        <p:txBody>
          <a:bodyPr/>
          <a:lstStyle/>
          <a:p>
            <a:r>
              <a:rPr lang="en-US"/>
              <a:t>Zero-Emission Truck Program Development Timeline</a:t>
            </a:r>
          </a:p>
        </p:txBody>
      </p:sp>
      <p:sp>
        <p:nvSpPr>
          <p:cNvPr id="3" name="Slide Number Placeholder 2">
            <a:extLst>
              <a:ext uri="{FF2B5EF4-FFF2-40B4-BE49-F238E27FC236}">
                <a16:creationId xmlns:a16="http://schemas.microsoft.com/office/drawing/2014/main" id="{BB072C41-463D-E94F-AA9F-3955403FCA1A}"/>
              </a:ext>
            </a:extLst>
          </p:cNvPr>
          <p:cNvSpPr>
            <a:spLocks noGrp="1"/>
          </p:cNvSpPr>
          <p:nvPr>
            <p:ph type="sldNum" sz="quarter" idx="10"/>
          </p:nvPr>
        </p:nvSpPr>
        <p:spPr>
          <a:xfrm>
            <a:off x="9455426" y="6492875"/>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4402510-9400-B04E-B424-BAF12261966B}"/>
              </a:ext>
            </a:extLst>
          </p:cNvPr>
          <p:cNvSpPr txBox="1">
            <a:spLocks noChangeAspect="1"/>
          </p:cNvSpPr>
          <p:nvPr/>
        </p:nvSpPr>
        <p:spPr>
          <a:xfrm>
            <a:off x="3007018" y="2310126"/>
            <a:ext cx="849341"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Calibri"/>
              </a:rPr>
              <a:t>February</a:t>
            </a:r>
          </a:p>
        </p:txBody>
      </p:sp>
      <p:sp>
        <p:nvSpPr>
          <p:cNvPr id="20" name="TextBox 19">
            <a:extLst>
              <a:ext uri="{FF2B5EF4-FFF2-40B4-BE49-F238E27FC236}">
                <a16:creationId xmlns:a16="http://schemas.microsoft.com/office/drawing/2014/main" id="{18ECAD2B-3EC0-7F4A-B5A8-419F55CB2514}"/>
              </a:ext>
            </a:extLst>
          </p:cNvPr>
          <p:cNvSpPr txBox="1">
            <a:spLocks noChangeAspect="1"/>
          </p:cNvSpPr>
          <p:nvPr/>
        </p:nvSpPr>
        <p:spPr>
          <a:xfrm>
            <a:off x="4950573" y="2319474"/>
            <a:ext cx="55015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20XX</a:t>
            </a:r>
          </a:p>
        </p:txBody>
      </p:sp>
      <p:sp>
        <p:nvSpPr>
          <p:cNvPr id="22" name="TextBox 21">
            <a:extLst>
              <a:ext uri="{FF2B5EF4-FFF2-40B4-BE49-F238E27FC236}">
                <a16:creationId xmlns:a16="http://schemas.microsoft.com/office/drawing/2014/main" id="{34FBD24D-D028-5F46-9FB9-ADD52D2F581F}"/>
              </a:ext>
            </a:extLst>
          </p:cNvPr>
          <p:cNvSpPr txBox="1">
            <a:spLocks noChangeAspect="1"/>
          </p:cNvSpPr>
          <p:nvPr/>
        </p:nvSpPr>
        <p:spPr>
          <a:xfrm>
            <a:off x="6852531" y="2300775"/>
            <a:ext cx="550151"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Calibri"/>
              </a:rPr>
              <a:t>April</a:t>
            </a: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E58C1C2-807E-C245-95DF-F572D8039216}"/>
              </a:ext>
            </a:extLst>
          </p:cNvPr>
          <p:cNvSpPr txBox="1">
            <a:spLocks noChangeAspect="1"/>
          </p:cNvSpPr>
          <p:nvPr/>
        </p:nvSpPr>
        <p:spPr>
          <a:xfrm>
            <a:off x="6389017" y="2401974"/>
            <a:ext cx="578200"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D4DBF27-3CA3-BE49-B4DB-5621147A67D8}"/>
              </a:ext>
            </a:extLst>
          </p:cNvPr>
          <p:cNvSpPr txBox="1"/>
          <p:nvPr/>
        </p:nvSpPr>
        <p:spPr>
          <a:xfrm>
            <a:off x="760431" y="1917817"/>
            <a:ext cx="2203764" cy="4301177"/>
          </a:xfrm>
          <a:prstGeom prst="rect">
            <a:avLst/>
          </a:prstGeom>
          <a:noFill/>
        </p:spPr>
        <p:txBody>
          <a:bodyPr wrap="square" lIns="91440" tIns="45720" rIns="91440" bIns="45720" rtlCol="0" anchor="t">
            <a:spAutoFit/>
          </a:bodyPr>
          <a:lstStyle/>
          <a:p>
            <a:pPr marL="171450" marR="0" lvl="0" indent="-1714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200" b="0" i="0" u="none" strike="noStrike" kern="1200" cap="none" spc="0" normalizeH="0" baseline="0" noProof="0">
                <a:ln>
                  <a:noFill/>
                </a:ln>
                <a:solidFill>
                  <a:srgbClr val="000000"/>
                </a:solidFill>
                <a:effectLst/>
                <a:uLnTx/>
                <a:uFillTx/>
                <a:latin typeface="Calibri"/>
                <a:ea typeface="+mn-ea"/>
                <a:cs typeface="Calibri"/>
              </a:rPr>
              <a:t>Zero-Emission Truck Working Group (ZET WG) to finalize recommendation on  $50 million funding use.  </a:t>
            </a:r>
          </a:p>
          <a:p>
            <a:pPr marL="171450" marR="0" lvl="0" indent="-1714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endParaRPr kumimoji="0" lang="en-US" sz="1200" b="0" i="0" u="none" strike="noStrike" kern="1200" cap="none" spc="0" normalizeH="0" baseline="0" noProof="0">
              <a:ln>
                <a:noFill/>
              </a:ln>
              <a:solidFill>
                <a:srgbClr val="000000"/>
              </a:solidFill>
              <a:effectLst/>
              <a:uLnTx/>
              <a:uFillTx/>
              <a:latin typeface="Calibri"/>
              <a:ea typeface="+mn-ea"/>
              <a:cs typeface="Calibri"/>
            </a:endParaRPr>
          </a:p>
          <a:p>
            <a:pPr marL="171450" marR="0" lvl="0" indent="-1714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200" b="0" i="0" u="none" strike="noStrike" kern="1200" cap="none" spc="0" normalizeH="0" baseline="0" noProof="0">
                <a:ln>
                  <a:noFill/>
                </a:ln>
                <a:solidFill>
                  <a:srgbClr val="000000"/>
                </a:solidFill>
                <a:effectLst/>
                <a:uLnTx/>
                <a:uFillTx/>
                <a:latin typeface="Calibri"/>
                <a:ea typeface="+mn-lt"/>
                <a:cs typeface="Calibri" panose="020F0502020204030204"/>
              </a:rPr>
              <a:t>ZET WG begins discussion on structuring the program protocols:</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a:ea typeface="+mn-lt"/>
                <a:cs typeface="Calibri" panose="020F0502020204030204"/>
              </a:rPr>
              <a:t>Evaluation Criteria</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a:ea typeface="+mn-lt"/>
                <a:cs typeface="Calibri" panose="020F0502020204030204"/>
              </a:rPr>
              <a:t>Funding Leverage Opportunities</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a:ea typeface="+mn-lt"/>
                <a:cs typeface="Calibri" panose="020F0502020204030204"/>
              </a:rPr>
              <a:t>Maximum participation share</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a:ea typeface="+mn-lt"/>
                <a:cs typeface="Calibri" panose="020F0502020204030204"/>
              </a:rPr>
              <a:t>Public Benefit</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a:ea typeface="+mn-ea"/>
                <a:cs typeface="Calibri" panose="020F0502020204030204"/>
              </a:rPr>
              <a:t>Community engagement</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a:ea typeface="+mn-ea"/>
                <a:cs typeface="Calibri" panose="020F0502020204030204"/>
              </a:rPr>
              <a:t>Pilot projects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lt"/>
              <a:cs typeface="Calibri" panose="020F0502020204030204"/>
            </a:endParaRPr>
          </a:p>
          <a:p>
            <a:pPr marL="171450" marR="0" lvl="0" indent="-1714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200" b="0" i="0" u="none" strike="noStrike" kern="1200" cap="none" spc="0" normalizeH="0" baseline="0" noProof="0">
                <a:ln>
                  <a:noFill/>
                </a:ln>
                <a:solidFill>
                  <a:srgbClr val="000000"/>
                </a:solidFill>
                <a:effectLst/>
                <a:uLnTx/>
                <a:uFillTx/>
                <a:latin typeface="Calibri"/>
                <a:ea typeface="+mn-lt"/>
                <a:cs typeface="Calibri" panose="020F0502020204030204"/>
              </a:rPr>
              <a:t>Metro begins work on a Truck Technology Comparative Report.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50" b="0" i="0" u="none" strike="noStrike" kern="1200" cap="none" spc="0" normalizeH="0" baseline="0" noProof="0">
              <a:ln>
                <a:noFill/>
              </a:ln>
              <a:solidFill>
                <a:srgbClr val="000000"/>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Calibri"/>
              <a:ea typeface="+mn-lt"/>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Calibri"/>
              <a:ea typeface="+mn-ea"/>
              <a:cs typeface="Calibri"/>
            </a:endParaRPr>
          </a:p>
        </p:txBody>
      </p:sp>
      <p:sp>
        <p:nvSpPr>
          <p:cNvPr id="25" name="TextBox 24">
            <a:extLst>
              <a:ext uri="{FF2B5EF4-FFF2-40B4-BE49-F238E27FC236}">
                <a16:creationId xmlns:a16="http://schemas.microsoft.com/office/drawing/2014/main" id="{A979BF5A-8B11-9544-80EB-FDA5254989D6}"/>
              </a:ext>
            </a:extLst>
          </p:cNvPr>
          <p:cNvSpPr txBox="1"/>
          <p:nvPr/>
        </p:nvSpPr>
        <p:spPr>
          <a:xfrm>
            <a:off x="3034234" y="1928856"/>
            <a:ext cx="2675377" cy="4708981"/>
          </a:xfrm>
          <a:prstGeom prst="rect">
            <a:avLst/>
          </a:prstGeom>
          <a:noFill/>
        </p:spPr>
        <p:txBody>
          <a:bodyPr wrap="square" lIns="91440" tIns="45720" rIns="91440" bIns="45720" rtlCol="0" anchor="t">
            <a:spAutoFit/>
          </a:bodyPr>
          <a:lstStyle/>
          <a:p>
            <a:pPr marL="171450" marR="0" lvl="0" indent="-171450" algn="l" defTabSz="457200" rtl="0" eaLnBrk="1" fontAlgn="auto" latinLnBrk="0" hangingPunct="1">
              <a:lnSpc>
                <a:spcPct val="100000"/>
              </a:lnSpc>
              <a:spcBef>
                <a:spcPts val="0"/>
              </a:spcBef>
              <a:spcAft>
                <a:spcPts val="0"/>
              </a:spcAft>
              <a:buClrTx/>
              <a:buSzTx/>
              <a:buFontTx/>
              <a:buChar char="&gt;"/>
              <a:tabLst/>
              <a:defRPr/>
            </a:pPr>
            <a:r>
              <a:rPr kumimoji="0" lang="en-US" sz="1200" b="0" i="0" u="none" strike="noStrike" kern="1200" cap="none" spc="0" normalizeH="0" baseline="0" noProof="0">
                <a:ln>
                  <a:noFill/>
                </a:ln>
                <a:solidFill>
                  <a:srgbClr val="000000"/>
                </a:solidFill>
                <a:effectLst/>
                <a:uLnTx/>
                <a:uFillTx/>
                <a:latin typeface="Calibri"/>
                <a:ea typeface="+mn-ea"/>
                <a:cs typeface="Calibri"/>
              </a:rPr>
              <a:t>ZET Working Group Reports its recommendation for the ZET Program to the 710 Task Force.</a:t>
            </a:r>
            <a:endPar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Tx/>
              <a:buChar char="&gt;"/>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171450" marR="0" lvl="0" indent="-171450" algn="l" defTabSz="457200" rtl="0" eaLnBrk="1" fontAlgn="auto" latinLnBrk="0" hangingPunct="1">
              <a:lnSpc>
                <a:spcPct val="100000"/>
              </a:lnSpc>
              <a:spcBef>
                <a:spcPts val="0"/>
              </a:spcBef>
              <a:spcAft>
                <a:spcPts val="0"/>
              </a:spcAft>
              <a:buClrTx/>
              <a:buSzTx/>
              <a:buFontTx/>
              <a:buChar char="&gt;"/>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Equity Working Group provides </a:t>
            </a:r>
            <a:b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b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input to the 710 Task Force on </a:t>
            </a:r>
            <a:b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b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equity issues.</a:t>
            </a:r>
          </a:p>
          <a:p>
            <a:pPr marL="171450" marR="0" lvl="0" indent="-171450" algn="l" defTabSz="457200" rtl="0" eaLnBrk="1" fontAlgn="auto" latinLnBrk="0" hangingPunct="1">
              <a:lnSpc>
                <a:spcPct val="100000"/>
              </a:lnSpc>
              <a:spcBef>
                <a:spcPts val="0"/>
              </a:spcBef>
              <a:spcAft>
                <a:spcPts val="0"/>
              </a:spcAft>
              <a:buClrTx/>
              <a:buSzTx/>
              <a:buFontTx/>
              <a:buChar char="&gt;"/>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171450" marR="0" lvl="0" indent="-171450" algn="l" defTabSz="457200" rtl="0" eaLnBrk="1" fontAlgn="auto" latinLnBrk="0" hangingPunct="1">
              <a:lnSpc>
                <a:spcPct val="100000"/>
              </a:lnSpc>
              <a:spcBef>
                <a:spcPts val="0"/>
              </a:spcBef>
              <a:spcAft>
                <a:spcPts val="0"/>
              </a:spcAft>
              <a:buClrTx/>
              <a:buSzTx/>
              <a:buFontTx/>
              <a:buChar char="&gt;"/>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Community Leadership Committee (CLC) provides input to 710 Task Force on working with communities to shape the ZET policies and programs.  </a:t>
            </a:r>
          </a:p>
          <a:p>
            <a:pPr marL="171450" marR="0" lvl="0" indent="-171450" algn="l" defTabSz="457200" rtl="0" eaLnBrk="1" fontAlgn="auto" latinLnBrk="0" hangingPunct="1">
              <a:lnSpc>
                <a:spcPct val="100000"/>
              </a:lnSpc>
              <a:spcBef>
                <a:spcPts val="0"/>
              </a:spcBef>
              <a:spcAft>
                <a:spcPts val="0"/>
              </a:spcAft>
              <a:buClrTx/>
              <a:buSzTx/>
              <a:buFontTx/>
              <a:buChar char="&gt;"/>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171450" marR="0" lvl="0" indent="-171450" algn="l" defTabSz="457200" rtl="0" eaLnBrk="1" fontAlgn="auto" latinLnBrk="0" hangingPunct="1">
              <a:lnSpc>
                <a:spcPct val="100000"/>
              </a:lnSpc>
              <a:spcBef>
                <a:spcPts val="0"/>
              </a:spcBef>
              <a:spcAft>
                <a:spcPts val="0"/>
              </a:spcAft>
              <a:buClrTx/>
              <a:buSzTx/>
              <a:buFontTx/>
              <a:buChar char="&gt;"/>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ZET WG continues discussion on Program Structure and Protocols at   ZET WG #6.</a:t>
            </a:r>
          </a:p>
          <a:p>
            <a:pPr marL="171450" marR="0" lvl="0" indent="-171450" algn="l" defTabSz="457200" rtl="0" eaLnBrk="1" fontAlgn="auto" latinLnBrk="0" hangingPunct="1">
              <a:lnSpc>
                <a:spcPct val="100000"/>
              </a:lnSpc>
              <a:spcBef>
                <a:spcPts val="0"/>
              </a:spcBef>
              <a:spcAft>
                <a:spcPts val="0"/>
              </a:spcAft>
              <a:buClrTx/>
              <a:buSzTx/>
              <a:buFontTx/>
              <a:buChar char="&gt;"/>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171450" marR="0" lvl="0" indent="-171450" algn="l" defTabSz="457200" rtl="0" eaLnBrk="1" fontAlgn="auto" latinLnBrk="0" hangingPunct="1">
              <a:lnSpc>
                <a:spcPct val="100000"/>
              </a:lnSpc>
              <a:spcBef>
                <a:spcPts val="0"/>
              </a:spcBef>
              <a:spcAft>
                <a:spcPts val="0"/>
              </a:spcAft>
              <a:buClrTx/>
              <a:buSzTx/>
              <a:buFontTx/>
              <a:buChar char="&gt;"/>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ZET WG to vote on final Program Structure and Protocols.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171450" marR="0" lvl="0" indent="-171450" algn="l" defTabSz="457200" rtl="0" eaLnBrk="1" fontAlgn="auto" latinLnBrk="0" hangingPunct="1">
              <a:lnSpc>
                <a:spcPct val="100000"/>
              </a:lnSpc>
              <a:spcBef>
                <a:spcPts val="0"/>
              </a:spcBef>
              <a:spcAft>
                <a:spcPts val="0"/>
              </a:spcAft>
              <a:buClrTx/>
              <a:buSzTx/>
              <a:buFont typeface="Courier New"/>
              <a:buChar char="o"/>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171450" marR="0" lvl="0" indent="-171450" algn="l" defTabSz="457200" rtl="0" eaLnBrk="1" fontAlgn="auto" latinLnBrk="0" hangingPunct="1">
              <a:lnSpc>
                <a:spcPct val="100000"/>
              </a:lnSpc>
              <a:spcBef>
                <a:spcPts val="0"/>
              </a:spcBef>
              <a:spcAft>
                <a:spcPts val="0"/>
              </a:spcAft>
              <a:buClrTx/>
              <a:buSzTx/>
              <a:buFont typeface="Courier New"/>
              <a:buChar char="o"/>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Arial"/>
            </a:endParaRPr>
          </a:p>
        </p:txBody>
      </p:sp>
      <p:sp>
        <p:nvSpPr>
          <p:cNvPr id="26" name="TextBox 25">
            <a:extLst>
              <a:ext uri="{FF2B5EF4-FFF2-40B4-BE49-F238E27FC236}">
                <a16:creationId xmlns:a16="http://schemas.microsoft.com/office/drawing/2014/main" id="{8BF58977-14DF-AF4F-99CE-83D03BDB6BA9}"/>
              </a:ext>
            </a:extLst>
          </p:cNvPr>
          <p:cNvSpPr txBox="1"/>
          <p:nvPr/>
        </p:nvSpPr>
        <p:spPr>
          <a:xfrm>
            <a:off x="5772698" y="1928856"/>
            <a:ext cx="2675377" cy="2862322"/>
          </a:xfrm>
          <a:prstGeom prst="rect">
            <a:avLst/>
          </a:prstGeom>
          <a:noFill/>
        </p:spPr>
        <p:txBody>
          <a:bodyPr wrap="square" lIns="91440" tIns="45720" rIns="91440" bIns="45720" rtlCol="0" anchor="t">
            <a:spAutoFit/>
          </a:bodyPr>
          <a:lstStyle/>
          <a:p>
            <a:pPr marL="171450" marR="0" lvl="0" indent="-1714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ZET WG reports out to the Task Force on ZET Program Structure and Protocols to 710 Task Force.</a:t>
            </a:r>
          </a:p>
          <a:p>
            <a:pPr marL="171450" marR="0" lvl="0" indent="-1714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a:p>
            <a:pPr marL="171450" marR="0" lvl="0" indent="-1714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ZET WG incorporates findings </a:t>
            </a:r>
            <a:b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b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from Truck Technology </a:t>
            </a:r>
            <a:b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b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Comparative Report.</a:t>
            </a:r>
            <a:endParaRPr kumimoji="0" lang="en-US" sz="1200" b="0" i="0" u="none" strike="noStrike" kern="1200" cap="none" spc="0" normalizeH="0" baseline="0" noProof="0">
              <a:ln>
                <a:noFill/>
              </a:ln>
              <a:solidFill>
                <a:srgbClr val="FF0000"/>
              </a:solidFill>
              <a:effectLst/>
              <a:uLnTx/>
              <a:uFillTx/>
              <a:latin typeface="Calibri" panose="020F0502020204030204"/>
              <a:ea typeface="+mn-ea"/>
              <a:cs typeface="Calibri" panose="020F0502020204030204"/>
            </a:endParaRPr>
          </a:p>
          <a:p>
            <a:pPr marL="344805"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a:ea typeface="+mn-ea"/>
                <a:cs typeface="Calibri"/>
              </a:rPr>
              <a:t>Based on the Transition Plan, identify the number of charging and fueling stations needed for </a:t>
            </a:r>
            <a:br>
              <a:rPr kumimoji="0" lang="en-US" sz="1200" b="0" i="0" u="none" strike="noStrike" kern="1200" cap="none" spc="0" normalizeH="0" baseline="0" noProof="0">
                <a:ln>
                  <a:noFill/>
                </a:ln>
                <a:solidFill>
                  <a:srgbClr val="000000"/>
                </a:solidFill>
                <a:effectLst/>
                <a:uLnTx/>
                <a:uFillTx/>
                <a:latin typeface="Calibri"/>
                <a:ea typeface="+mn-ea"/>
                <a:cs typeface="Calibri"/>
              </a:rPr>
            </a:br>
            <a:r>
              <a:rPr kumimoji="0" lang="en-US" sz="1200" b="0" i="0" u="none" strike="noStrike" kern="1200" cap="none" spc="0" normalizeH="0" baseline="0" noProof="0">
                <a:ln>
                  <a:noFill/>
                </a:ln>
                <a:solidFill>
                  <a:srgbClr val="000000"/>
                </a:solidFill>
                <a:effectLst/>
                <a:uLnTx/>
                <a:uFillTx/>
                <a:latin typeface="Calibri"/>
                <a:ea typeface="+mn-ea"/>
                <a:cs typeface="Calibri"/>
              </a:rPr>
              <a:t>LA County over time</a:t>
            </a:r>
          </a:p>
          <a:p>
            <a:pPr marL="344805"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a:ea typeface="+mn-ea"/>
                <a:cs typeface="Calibri"/>
              </a:rPr>
              <a:t>Seek ZET WG input on considerations and questions</a:t>
            </a:r>
            <a:br>
              <a:rPr kumimoji="0" lang="en-US" sz="1200" b="0" i="0" u="none" strike="noStrike" kern="1200" cap="none" spc="0" normalizeH="0" baseline="0" noProof="0">
                <a:ln>
                  <a:noFill/>
                </a:ln>
                <a:solidFill>
                  <a:srgbClr val="000000"/>
                </a:solidFill>
                <a:effectLst/>
                <a:uLnTx/>
                <a:uFillTx/>
                <a:latin typeface="Calibri"/>
                <a:ea typeface="+mn-ea"/>
                <a:cs typeface="Calibri"/>
              </a:rPr>
            </a:br>
            <a:r>
              <a:rPr kumimoji="0" lang="en-US" sz="1200" b="0" i="0" u="none" strike="noStrike" kern="1200" cap="none" spc="0" normalizeH="0" baseline="0" noProof="0">
                <a:ln>
                  <a:noFill/>
                </a:ln>
                <a:solidFill>
                  <a:srgbClr val="000000"/>
                </a:solidFill>
                <a:effectLst/>
                <a:uLnTx/>
                <a:uFillTx/>
                <a:latin typeface="Calibri"/>
                <a:ea typeface="+mn-ea"/>
                <a:cs typeface="Calibri"/>
              </a:rPr>
              <a:t> for the Implementation Plan. </a:t>
            </a:r>
            <a:r>
              <a:rPr kumimoji="0" lang="en-US" sz="1000" b="0" i="0" u="none" strike="noStrike" kern="1200" cap="none" spc="0" normalizeH="0" baseline="0" noProof="0">
                <a:ln>
                  <a:noFill/>
                </a:ln>
                <a:solidFill>
                  <a:srgbClr val="000000"/>
                </a:solidFill>
                <a:effectLst/>
                <a:uLnTx/>
                <a:uFillTx/>
                <a:latin typeface="Calibri"/>
                <a:ea typeface="+mn-ea"/>
                <a:cs typeface="Calibri"/>
              </a:rPr>
              <a:t> </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 </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p:txBody>
      </p:sp>
      <p:sp>
        <p:nvSpPr>
          <p:cNvPr id="27" name="TextBox 26">
            <a:extLst>
              <a:ext uri="{FF2B5EF4-FFF2-40B4-BE49-F238E27FC236}">
                <a16:creationId xmlns:a16="http://schemas.microsoft.com/office/drawing/2014/main" id="{D8A0486C-89A0-E14A-B633-A2E26EBC4B82}"/>
              </a:ext>
            </a:extLst>
          </p:cNvPr>
          <p:cNvSpPr txBox="1"/>
          <p:nvPr/>
        </p:nvSpPr>
        <p:spPr>
          <a:xfrm>
            <a:off x="8592321" y="1962220"/>
            <a:ext cx="2129609" cy="984885"/>
          </a:xfrm>
          <a:prstGeom prst="rect">
            <a:avLst/>
          </a:prstGeom>
          <a:noFill/>
        </p:spPr>
        <p:txBody>
          <a:bodyPr wrap="square" lIns="91440" tIns="45720" rIns="91440" bIns="45720" rtlCol="0" anchor="t">
            <a:spAutoFit/>
          </a:bodyPr>
          <a:lstStyle/>
          <a:p>
            <a:pPr marL="171450" marR="0" lvl="0" indent="-1714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200" b="0" i="0" u="none" strike="noStrike" kern="1200" cap="none" spc="0" normalizeH="0" baseline="0" noProof="0">
                <a:ln>
                  <a:noFill/>
                </a:ln>
                <a:solidFill>
                  <a:srgbClr val="000000"/>
                </a:solidFill>
                <a:effectLst/>
                <a:uLnTx/>
                <a:uFillTx/>
                <a:latin typeface="Calibri"/>
                <a:ea typeface="+mn-ea"/>
                <a:cs typeface="Calibri"/>
              </a:rPr>
              <a:t> ZET Transition Plan Report to ZET Working Group and Task Force.</a:t>
            </a:r>
            <a:endParaRPr kumimoji="0" lang="en-US" sz="1000" b="0" i="0" u="none" strike="noStrike" kern="1200" cap="none" spc="0" normalizeH="0" baseline="0" noProof="0">
              <a:ln>
                <a:noFill/>
              </a:ln>
              <a:solidFill>
                <a:srgbClr val="000000"/>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p:txBody>
      </p:sp>
      <p:sp>
        <p:nvSpPr>
          <p:cNvPr id="28" name="TextBox 27">
            <a:extLst>
              <a:ext uri="{FF2B5EF4-FFF2-40B4-BE49-F238E27FC236}">
                <a16:creationId xmlns:a16="http://schemas.microsoft.com/office/drawing/2014/main" id="{0B1D8701-CCA9-544F-9C1C-8A111EF77399}"/>
              </a:ext>
            </a:extLst>
          </p:cNvPr>
          <p:cNvSpPr txBox="1"/>
          <p:nvPr/>
        </p:nvSpPr>
        <p:spPr>
          <a:xfrm>
            <a:off x="787355" y="973023"/>
            <a:ext cx="10152701" cy="33855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This sixteen-week timeline shows key activities and dates for the Zero-Emission Truck Program Development. </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9C3E9BBE-A3CA-7C4A-93AB-DC471097F8C2}"/>
              </a:ext>
            </a:extLst>
          </p:cNvPr>
          <p:cNvSpPr txBox="1"/>
          <p:nvPr/>
        </p:nvSpPr>
        <p:spPr>
          <a:xfrm>
            <a:off x="1364974" y="6440557"/>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3AC74212-0B6E-4A43-A16B-E622D0159400}"/>
              </a:ext>
            </a:extLst>
          </p:cNvPr>
          <p:cNvPicPr>
            <a:picLocks noChangeAspect="1"/>
          </p:cNvPicPr>
          <p:nvPr/>
        </p:nvPicPr>
        <p:blipFill>
          <a:blip r:embed="rId3"/>
          <a:stretch>
            <a:fillRect/>
          </a:stretch>
        </p:blipFill>
        <p:spPr>
          <a:xfrm>
            <a:off x="5516152" y="4505627"/>
            <a:ext cx="571101" cy="571101"/>
          </a:xfrm>
          <a:prstGeom prst="rect">
            <a:avLst/>
          </a:prstGeom>
        </p:spPr>
      </p:pic>
      <p:grpSp>
        <p:nvGrpSpPr>
          <p:cNvPr id="8" name="Group 7">
            <a:extLst>
              <a:ext uri="{FF2B5EF4-FFF2-40B4-BE49-F238E27FC236}">
                <a16:creationId xmlns:a16="http://schemas.microsoft.com/office/drawing/2014/main" id="{E44E265B-049A-3B13-B64D-AD2DB0D1E21E}"/>
              </a:ext>
            </a:extLst>
          </p:cNvPr>
          <p:cNvGrpSpPr/>
          <p:nvPr/>
        </p:nvGrpSpPr>
        <p:grpSpPr>
          <a:xfrm>
            <a:off x="749146" y="1466328"/>
            <a:ext cx="10036237" cy="354551"/>
            <a:chOff x="749146" y="1739794"/>
            <a:chExt cx="10036237" cy="354551"/>
          </a:xfrm>
        </p:grpSpPr>
        <p:sp>
          <p:nvSpPr>
            <p:cNvPr id="34" name="TextBox 33">
              <a:extLst>
                <a:ext uri="{FF2B5EF4-FFF2-40B4-BE49-F238E27FC236}">
                  <a16:creationId xmlns:a16="http://schemas.microsoft.com/office/drawing/2014/main" id="{76217AAA-72A5-5E97-EDCD-D6328EE869CA}"/>
                </a:ext>
              </a:extLst>
            </p:cNvPr>
            <p:cNvSpPr txBox="1">
              <a:spLocks noChangeAspect="1"/>
            </p:cNvSpPr>
            <p:nvPr/>
          </p:nvSpPr>
          <p:spPr>
            <a:xfrm>
              <a:off x="3514691" y="1739794"/>
              <a:ext cx="676371"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Calibri"/>
                </a:rPr>
                <a:t>March</a:t>
              </a:r>
            </a:p>
          </p:txBody>
        </p:sp>
        <p:grpSp>
          <p:nvGrpSpPr>
            <p:cNvPr id="9" name="Group 8">
              <a:extLst>
                <a:ext uri="{FF2B5EF4-FFF2-40B4-BE49-F238E27FC236}">
                  <a16:creationId xmlns:a16="http://schemas.microsoft.com/office/drawing/2014/main" id="{C169E4B7-9F02-42DB-83CE-2DAEA539D7BF}"/>
                </a:ext>
              </a:extLst>
            </p:cNvPr>
            <p:cNvGrpSpPr/>
            <p:nvPr/>
          </p:nvGrpSpPr>
          <p:grpSpPr>
            <a:xfrm>
              <a:off x="749843" y="1781144"/>
              <a:ext cx="10035540" cy="310067"/>
              <a:chOff x="1676400" y="6282731"/>
              <a:chExt cx="10035540" cy="310067"/>
            </a:xfrm>
          </p:grpSpPr>
          <p:sp>
            <p:nvSpPr>
              <p:cNvPr id="4" name="Arrow: Pentagon 3">
                <a:extLst>
                  <a:ext uri="{FF2B5EF4-FFF2-40B4-BE49-F238E27FC236}">
                    <a16:creationId xmlns:a16="http://schemas.microsoft.com/office/drawing/2014/main" id="{A3A9A767-E3BD-4B5A-AFF2-27D88FB4C0EA}"/>
                  </a:ext>
                </a:extLst>
              </p:cNvPr>
              <p:cNvSpPr/>
              <p:nvPr/>
            </p:nvSpPr>
            <p:spPr>
              <a:xfrm>
                <a:off x="1676400" y="6282731"/>
                <a:ext cx="2265645" cy="310067"/>
              </a:xfrm>
              <a:prstGeom prst="homePlate">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Arrow: Chevron 6">
                <a:extLst>
                  <a:ext uri="{FF2B5EF4-FFF2-40B4-BE49-F238E27FC236}">
                    <a16:creationId xmlns:a16="http://schemas.microsoft.com/office/drawing/2014/main" id="{C533750E-06CA-4F15-AF50-EB4F0D229695}"/>
                  </a:ext>
                </a:extLst>
              </p:cNvPr>
              <p:cNvSpPr/>
              <p:nvPr/>
            </p:nvSpPr>
            <p:spPr>
              <a:xfrm>
                <a:off x="3850105" y="6282731"/>
                <a:ext cx="2896750" cy="310067"/>
              </a:xfrm>
              <a:prstGeom prst="chevron">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Arrow: Chevron 30">
                <a:extLst>
                  <a:ext uri="{FF2B5EF4-FFF2-40B4-BE49-F238E27FC236}">
                    <a16:creationId xmlns:a16="http://schemas.microsoft.com/office/drawing/2014/main" id="{BE61E65F-9C39-4D16-9077-67F07DCFE78C}"/>
                  </a:ext>
                </a:extLst>
              </p:cNvPr>
              <p:cNvSpPr/>
              <p:nvPr/>
            </p:nvSpPr>
            <p:spPr>
              <a:xfrm>
                <a:off x="6650616" y="6282731"/>
                <a:ext cx="2896750" cy="310067"/>
              </a:xfrm>
              <a:prstGeom prst="chevron">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Arrow: Chevron 31">
                <a:extLst>
                  <a:ext uri="{FF2B5EF4-FFF2-40B4-BE49-F238E27FC236}">
                    <a16:creationId xmlns:a16="http://schemas.microsoft.com/office/drawing/2014/main" id="{16A9F4A0-8B79-461E-9B85-9771419FEDCD}"/>
                  </a:ext>
                </a:extLst>
              </p:cNvPr>
              <p:cNvSpPr/>
              <p:nvPr/>
            </p:nvSpPr>
            <p:spPr>
              <a:xfrm>
                <a:off x="9455426" y="6282731"/>
                <a:ext cx="2256514" cy="310067"/>
              </a:xfrm>
              <a:prstGeom prst="chevron">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3A8840E9-FBC8-BE10-EF3C-56EDEB0C996F}"/>
                </a:ext>
              </a:extLst>
            </p:cNvPr>
            <p:cNvSpPr txBox="1"/>
            <p:nvPr/>
          </p:nvSpPr>
          <p:spPr>
            <a:xfrm>
              <a:off x="749146" y="1786568"/>
              <a:ext cx="21648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APRIL 2022</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354EAA17-22A1-7E97-21DF-AA0DD18405BC}"/>
                </a:ext>
              </a:extLst>
            </p:cNvPr>
            <p:cNvSpPr txBox="1"/>
            <p:nvPr/>
          </p:nvSpPr>
          <p:spPr>
            <a:xfrm>
              <a:off x="3044327" y="1777387"/>
              <a:ext cx="2605488" cy="316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MAY 2022</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819103AE-DEE3-0386-2BAC-8B7AD64CFD02}"/>
                </a:ext>
              </a:extLst>
            </p:cNvPr>
            <p:cNvSpPr txBox="1"/>
            <p:nvPr/>
          </p:nvSpPr>
          <p:spPr>
            <a:xfrm>
              <a:off x="5862809" y="1777388"/>
              <a:ext cx="2577946" cy="316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JUNE 2022</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0D317318-3909-99E6-FF7D-31D363D785D6}"/>
                </a:ext>
              </a:extLst>
            </p:cNvPr>
            <p:cNvSpPr txBox="1"/>
            <p:nvPr/>
          </p:nvSpPr>
          <p:spPr>
            <a:xfrm>
              <a:off x="8718012" y="1777387"/>
              <a:ext cx="1898574" cy="316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JULY 2022</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18028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7BFC8-CCD1-44ED-9E64-8B47FDD8D26F}"/>
              </a:ext>
            </a:extLst>
          </p:cNvPr>
          <p:cNvSpPr>
            <a:spLocks noGrp="1"/>
          </p:cNvSpPr>
          <p:nvPr>
            <p:ph type="title"/>
          </p:nvPr>
        </p:nvSpPr>
        <p:spPr/>
        <p:txBody>
          <a:bodyPr/>
          <a:lstStyle/>
          <a:p>
            <a:r>
              <a:rPr lang="en-US"/>
              <a:t>Zero-Emission Truck Working Group – Updates</a:t>
            </a:r>
          </a:p>
        </p:txBody>
      </p:sp>
      <p:sp>
        <p:nvSpPr>
          <p:cNvPr id="3" name="Content Placeholder 2">
            <a:extLst>
              <a:ext uri="{FF2B5EF4-FFF2-40B4-BE49-F238E27FC236}">
                <a16:creationId xmlns:a16="http://schemas.microsoft.com/office/drawing/2014/main" id="{2D209E3B-1DA5-47FF-ACB2-FD437A1BC8BB}"/>
              </a:ext>
            </a:extLst>
          </p:cNvPr>
          <p:cNvSpPr>
            <a:spLocks noGrp="1"/>
          </p:cNvSpPr>
          <p:nvPr>
            <p:ph idx="1"/>
          </p:nvPr>
        </p:nvSpPr>
        <p:spPr>
          <a:xfrm>
            <a:off x="443144" y="944992"/>
            <a:ext cx="11077575" cy="4742065"/>
          </a:xfrm>
        </p:spPr>
        <p:txBody>
          <a:bodyPr vert="horz" lIns="91440" tIns="45720" rIns="91440" bIns="45720" rtlCol="0" anchor="t">
            <a:noAutofit/>
          </a:bodyPr>
          <a:lstStyle/>
          <a:p>
            <a:pPr marL="0" indent="0">
              <a:lnSpc>
                <a:spcPct val="110000"/>
              </a:lnSpc>
              <a:buNone/>
            </a:pPr>
            <a:endParaRPr lang="en-US" sz="1500" b="1">
              <a:solidFill>
                <a:srgbClr val="00B4BD"/>
              </a:solidFill>
            </a:endParaRPr>
          </a:p>
          <a:p>
            <a:pPr marL="0" indent="0">
              <a:lnSpc>
                <a:spcPct val="110000"/>
              </a:lnSpc>
              <a:buNone/>
            </a:pPr>
            <a:r>
              <a:rPr lang="en-US" sz="2000" b="1">
                <a:solidFill>
                  <a:srgbClr val="00B4BD"/>
                </a:solidFill>
              </a:rPr>
              <a:t>Topics reviewed and discussed at monthly meetings (November 2021-May 2022):</a:t>
            </a:r>
            <a:endParaRPr lang="en-US" sz="2000" b="1">
              <a:solidFill>
                <a:srgbClr val="00B4BD"/>
              </a:solidFill>
              <a:ea typeface="Calibri" panose="020F0502020204030204"/>
              <a:cs typeface="Calibri"/>
            </a:endParaRPr>
          </a:p>
          <a:p>
            <a:pPr marL="284163" lvl="1" indent="-284163">
              <a:lnSpc>
                <a:spcPct val="120000"/>
              </a:lnSpc>
              <a:spcBef>
                <a:spcPts val="0"/>
              </a:spcBef>
              <a:buFont typeface="System Font Regular" panose="020B0604020202020204" pitchFamily="34" charset="0"/>
              <a:buChar char="&gt;"/>
            </a:pPr>
            <a:r>
              <a:rPr lang="en-US" sz="2000"/>
              <a:t>Goals and objectives for the 710 South Clean (now ZE) Truck Program</a:t>
            </a:r>
            <a:endParaRPr lang="en-US" sz="2000">
              <a:ea typeface="Calibri"/>
              <a:cs typeface="Calibri"/>
            </a:endParaRPr>
          </a:p>
          <a:p>
            <a:pPr marL="284163" lvl="1" indent="-284163">
              <a:lnSpc>
                <a:spcPct val="120000"/>
              </a:lnSpc>
              <a:spcBef>
                <a:spcPts val="0"/>
              </a:spcBef>
              <a:buFont typeface="System Font Regular" panose="020B0604020202020204" pitchFamily="34" charset="0"/>
              <a:buChar char="&gt;"/>
            </a:pPr>
            <a:r>
              <a:rPr lang="en-US" sz="2000"/>
              <a:t>Industry perspectives and the role of stakeholders in the 710 South Task Force</a:t>
            </a:r>
            <a:endParaRPr lang="en-US" sz="2000">
              <a:ea typeface="Calibri"/>
              <a:cs typeface="Calibri"/>
            </a:endParaRPr>
          </a:p>
          <a:p>
            <a:pPr marL="284163" lvl="1" indent="-284163">
              <a:lnSpc>
                <a:spcPct val="120000"/>
              </a:lnSpc>
              <a:spcBef>
                <a:spcPts val="0"/>
              </a:spcBef>
              <a:buFont typeface="System Font Regular" panose="020B0604020202020204" pitchFamily="34" charset="0"/>
              <a:buChar char="&gt;"/>
            </a:pPr>
            <a:r>
              <a:rPr lang="en-US" sz="2000"/>
              <a:t>Air quality and environmental justice challenges and opportunities in the corridor</a:t>
            </a:r>
            <a:endParaRPr lang="en-US" sz="2000">
              <a:ea typeface="Calibri"/>
              <a:cs typeface="Calibri"/>
            </a:endParaRPr>
          </a:p>
          <a:p>
            <a:pPr marL="284163" lvl="1" indent="-284163">
              <a:lnSpc>
                <a:spcPct val="120000"/>
              </a:lnSpc>
              <a:spcBef>
                <a:spcPts val="0"/>
              </a:spcBef>
              <a:buFont typeface="System Font Regular" panose="020B0604020202020204" pitchFamily="34" charset="0"/>
              <a:buChar char="&gt;"/>
            </a:pPr>
            <a:r>
              <a:rPr lang="en-US" sz="2000"/>
              <a:t>The state of clean truck technology and efforts to accelerate the commercialization of </a:t>
            </a:r>
            <a:br>
              <a:rPr lang="en-US" sz="2000"/>
            </a:br>
            <a:r>
              <a:rPr lang="en-US" sz="2000"/>
              <a:t>ZE Class 8 trucks</a:t>
            </a:r>
            <a:endParaRPr lang="en-US" sz="2000">
              <a:ea typeface="Calibri"/>
              <a:cs typeface="Calibri"/>
            </a:endParaRPr>
          </a:p>
          <a:p>
            <a:pPr marL="284163" lvl="1" indent="-284163">
              <a:lnSpc>
                <a:spcPct val="120000"/>
              </a:lnSpc>
              <a:spcBef>
                <a:spcPts val="0"/>
              </a:spcBef>
              <a:buFont typeface="System Font Regular" panose="020B0604020202020204" pitchFamily="34" charset="0"/>
              <a:buChar char="&gt;"/>
            </a:pPr>
            <a:r>
              <a:rPr lang="en-US" sz="2000"/>
              <a:t>Governor Newsom’s FY2022 budget and the prospects for ZE trucks and infrastructure </a:t>
            </a:r>
            <a:br>
              <a:rPr lang="en-US" sz="2000"/>
            </a:br>
            <a:r>
              <a:rPr lang="en-US" sz="2000"/>
              <a:t>funding opportunities</a:t>
            </a:r>
            <a:endParaRPr lang="en-US" sz="2000">
              <a:ea typeface="Calibri"/>
              <a:cs typeface="Calibri"/>
            </a:endParaRPr>
          </a:p>
          <a:p>
            <a:pPr marL="284163" lvl="1" indent="-284163">
              <a:lnSpc>
                <a:spcPct val="120000"/>
              </a:lnSpc>
              <a:spcBef>
                <a:spcPts val="0"/>
              </a:spcBef>
              <a:buFont typeface="System Font Regular" panose="020B0604020202020204" pitchFamily="34" charset="0"/>
              <a:buChar char="&gt;"/>
            </a:pPr>
            <a:r>
              <a:rPr lang="en-US" sz="2000"/>
              <a:t>Strategies to leverage Metro’s $50 million in seed funding at the state and federal level</a:t>
            </a:r>
            <a:endParaRPr lang="en-US" sz="2000">
              <a:ea typeface="Calibri"/>
              <a:cs typeface="Calibri"/>
            </a:endParaRPr>
          </a:p>
          <a:p>
            <a:pPr marL="284163" lvl="1" indent="-284163">
              <a:lnSpc>
                <a:spcPct val="120000"/>
              </a:lnSpc>
              <a:spcBef>
                <a:spcPts val="0"/>
              </a:spcBef>
              <a:buFont typeface="System Font Regular" panose="020B0604020202020204" pitchFamily="34" charset="0"/>
              <a:buChar char="&gt;"/>
            </a:pPr>
            <a:r>
              <a:rPr lang="en-US" sz="2000"/>
              <a:t>ZET Program Recommendation and associated policies, programs, and timing for advancing</a:t>
            </a:r>
            <a:br>
              <a:rPr lang="en-US" sz="2000"/>
            </a:br>
            <a:r>
              <a:rPr lang="en-US" sz="2000"/>
              <a:t>to Metro Board</a:t>
            </a:r>
            <a:endParaRPr lang="en-US" sz="2000">
              <a:ea typeface="Calibri"/>
              <a:cs typeface="Calibri"/>
            </a:endParaRPr>
          </a:p>
        </p:txBody>
      </p:sp>
      <p:sp>
        <p:nvSpPr>
          <p:cNvPr id="4" name="Slide Number Placeholder 3">
            <a:extLst>
              <a:ext uri="{FF2B5EF4-FFF2-40B4-BE49-F238E27FC236}">
                <a16:creationId xmlns:a16="http://schemas.microsoft.com/office/drawing/2014/main" id="{A4064ED2-9D41-4986-A197-B2C0F6A8A026}"/>
              </a:ext>
            </a:extLst>
          </p:cNvPr>
          <p:cNvSpPr>
            <a:spLocks noGrp="1"/>
          </p:cNvSpPr>
          <p:nvPr>
            <p:ph type="sldNum" sz="quarter" idx="12"/>
          </p:nvPr>
        </p:nvSpPr>
        <p:spPr/>
        <p:txBody>
          <a:bodyPr/>
          <a:lstStyle/>
          <a:p>
            <a:fld id="{2429C633-AF9B-9840-B7F1-7587910FEF71}" type="slidenum">
              <a:rPr lang="en-US" smtClean="0"/>
              <a:pPr/>
              <a:t>15</a:t>
            </a:fld>
            <a:endParaRPr lang="en-US"/>
          </a:p>
        </p:txBody>
      </p:sp>
    </p:spTree>
    <p:extLst>
      <p:ext uri="{BB962C8B-B14F-4D97-AF65-F5344CB8AC3E}">
        <p14:creationId xmlns:p14="http://schemas.microsoft.com/office/powerpoint/2010/main" val="2700993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363101" y="169872"/>
            <a:ext cx="8469509" cy="52322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Zero-Emission Truck Working Group #5 Recap</a:t>
            </a:r>
            <a:endParaRPr kumimoji="0" lang="en-US"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552450" y="1190283"/>
            <a:ext cx="11087099" cy="5071885"/>
          </a:xfrm>
        </p:spPr>
        <p:txBody>
          <a:bodyPr vert="horz" lIns="91440" tIns="45720" rIns="91440" bIns="45720" rtlCol="0" anchor="t">
            <a:noAutofit/>
          </a:bodyPr>
          <a:lstStyle/>
          <a:p>
            <a:pPr marL="0" indent="0">
              <a:buNone/>
              <a:defRPr/>
            </a:pPr>
            <a:r>
              <a:rPr kumimoji="0" lang="en-US" sz="2200" b="1" i="0" u="none" strike="noStrike" kern="1200" cap="none" spc="0" normalizeH="0" baseline="0" noProof="0">
                <a:ln>
                  <a:noFill/>
                </a:ln>
                <a:solidFill>
                  <a:srgbClr val="2AB4C8"/>
                </a:solidFill>
                <a:effectLst/>
                <a:uLnTx/>
                <a:uFillTx/>
                <a:latin typeface="Calibri" panose="020F0502020204030204"/>
                <a:ea typeface="+mn-ea"/>
                <a:cs typeface="+mn-cs"/>
              </a:rPr>
              <a:t>Summary</a:t>
            </a:r>
            <a:endParaRPr lang="en-US" sz="2200" b="1">
              <a:latin typeface="Calibri" panose="020F0502020204030204"/>
              <a:cs typeface="Calibri"/>
            </a:endParaRPr>
          </a:p>
          <a:p>
            <a:pPr>
              <a:lnSpc>
                <a:spcPct val="100000"/>
              </a:lnSpc>
              <a:spcBef>
                <a:spcPts val="600"/>
              </a:spcBef>
              <a:buFont typeface="Calibri" panose="020F0502020204030204" pitchFamily="34" charset="0"/>
              <a:buChar char="&g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Held virtually via Zoom on Tuesday, April 19</a:t>
            </a:r>
            <a:endParaRPr lang="en-US" sz="2200" b="0" i="0" u="none" strike="noStrike" kern="1200" cap="none" spc="0" normalizeH="0" baseline="0" noProof="0">
              <a:ln>
                <a:noFill/>
              </a:ln>
              <a:solidFill>
                <a:srgbClr val="000000"/>
              </a:solidFill>
              <a:effectLst/>
              <a:uLnTx/>
              <a:uFillTx/>
              <a:latin typeface="Calibri" panose="020F0502020204030204"/>
              <a:cs typeface="Calibri"/>
            </a:endParaRPr>
          </a:p>
          <a:p>
            <a:pPr>
              <a:lnSpc>
                <a:spcPct val="100000"/>
              </a:lnSpc>
              <a:spcBef>
                <a:spcPts val="600"/>
              </a:spcBef>
              <a:buFont typeface="Calibri" panose="020F0502020204030204" pitchFamily="34" charset="0"/>
              <a:buChar char="&gt;"/>
              <a:defRPr/>
            </a:pPr>
            <a:r>
              <a:rPr lang="en-US" sz="2200">
                <a:latin typeface="Calibri" panose="020F0502020204030204"/>
                <a:cs typeface="Calibri"/>
              </a:rPr>
              <a:t>27 participants (9 Task Force/Alternates, 7 Ex-Officio Members, 4 CLC Members in attendance, 7 Working Group Members)</a:t>
            </a:r>
          </a:p>
          <a:p>
            <a:pPr marL="0" indent="0">
              <a:buNone/>
              <a:defRPr/>
            </a:pPr>
            <a:endParaRPr lang="en-US" sz="2200" b="1" i="0" u="none" strike="noStrike" kern="1200" cap="none" spc="0" normalizeH="0" baseline="0" noProof="0">
              <a:ln>
                <a:noFill/>
              </a:ln>
              <a:solidFill>
                <a:srgbClr val="2AB4C8"/>
              </a:solidFill>
              <a:effectLst/>
              <a:uLnTx/>
              <a:uFillTx/>
              <a:latin typeface="Calibri" panose="020F0502020204030204"/>
              <a:cs typeface="Calibri"/>
            </a:endParaRPr>
          </a:p>
          <a:p>
            <a:pPr marL="0" indent="0">
              <a:buNone/>
              <a:defRPr/>
            </a:pPr>
            <a:r>
              <a:rPr kumimoji="0" lang="en-US" sz="2200" b="1" i="0" u="none" strike="noStrike" kern="1200" cap="none" spc="0" normalizeH="0" baseline="0" noProof="0">
                <a:ln>
                  <a:noFill/>
                </a:ln>
                <a:solidFill>
                  <a:srgbClr val="2AB4C8"/>
                </a:solidFill>
                <a:effectLst/>
                <a:uLnTx/>
                <a:uFillTx/>
                <a:latin typeface="Calibri" panose="020F0502020204030204"/>
                <a:ea typeface="+mn-ea"/>
                <a:cs typeface="+mn-cs"/>
              </a:rPr>
              <a:t>Highlights</a:t>
            </a:r>
            <a:endParaRPr lang="en-US" sz="2200" b="1">
              <a:solidFill>
                <a:srgbClr val="00B4BD"/>
              </a:solidFill>
              <a:cs typeface="Calibri"/>
            </a:endParaRPr>
          </a:p>
          <a:p>
            <a:pPr marL="292100" lvl="1" indent="-292100">
              <a:lnSpc>
                <a:spcPct val="100000"/>
              </a:lnSpc>
              <a:spcBef>
                <a:spcPts val="0"/>
              </a:spcBef>
              <a:spcAft>
                <a:spcPts val="1000"/>
              </a:spcAft>
              <a:buFont typeface="Wingdings" panose="05000000000000000000" pitchFamily="2" charset="2"/>
              <a:buChar char="ü"/>
            </a:pPr>
            <a:r>
              <a:rPr lang="en-US" sz="2200"/>
              <a:t>Strategies to leverage Metro’s $50 million in seed funding at the state and federal level</a:t>
            </a:r>
            <a:endParaRPr lang="en-US" sz="2200">
              <a:ea typeface="Calibri"/>
              <a:cs typeface="Calibri"/>
            </a:endParaRPr>
          </a:p>
          <a:p>
            <a:pPr marL="292100" lvl="1" indent="-292100">
              <a:lnSpc>
                <a:spcPct val="100000"/>
              </a:lnSpc>
              <a:spcBef>
                <a:spcPts val="0"/>
              </a:spcBef>
              <a:spcAft>
                <a:spcPts val="1000"/>
              </a:spcAft>
              <a:buFont typeface="Wingdings" panose="05000000000000000000" pitchFamily="2" charset="2"/>
              <a:buChar char="ü"/>
            </a:pPr>
            <a:r>
              <a:rPr lang="en-US" sz="2200"/>
              <a:t>ZET Program Recommendation and associated policies, programs, and timing for advancing </a:t>
            </a:r>
            <a:br>
              <a:rPr lang="en-US" sz="2200"/>
            </a:br>
            <a:r>
              <a:rPr lang="en-US" sz="2200"/>
              <a:t>to Metro Board</a:t>
            </a:r>
            <a:endParaRPr lang="en-US" sz="2200">
              <a:cs typeface="Calibri"/>
            </a:endParaRPr>
          </a:p>
          <a:p>
            <a:pPr marL="0" lvl="1" indent="0">
              <a:lnSpc>
                <a:spcPct val="100000"/>
              </a:lnSpc>
              <a:spcBef>
                <a:spcPts val="0"/>
              </a:spcBef>
              <a:spcAft>
                <a:spcPts val="1000"/>
              </a:spcAft>
              <a:buNone/>
            </a:pPr>
            <a:endParaRPr lang="en-US" sz="2200">
              <a:cs typeface="Calibri"/>
            </a:endParaRPr>
          </a:p>
        </p:txBody>
      </p:sp>
      <p:sp>
        <p:nvSpPr>
          <p:cNvPr id="4" name="TextBox 3">
            <a:extLst>
              <a:ext uri="{FF2B5EF4-FFF2-40B4-BE49-F238E27FC236}">
                <a16:creationId xmlns:a16="http://schemas.microsoft.com/office/drawing/2014/main" id="{24536FFB-DFD0-4B9D-8CD7-40ED3BD800D4}"/>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05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708434"/>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2:</a:t>
            </a:r>
          </a:p>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rgbClr val="FFFFFF"/>
                </a:solidFill>
                <a:latin typeface="Calibri" panose="020F0502020204030204"/>
                <a:cs typeface="Calibri"/>
              </a:rPr>
              <a:t>ZET Program Recommendation –</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Interactive Discussion with Breakout Rooms followed by Report Outs and Plenary Discussions</a:t>
            </a:r>
          </a:p>
        </p:txBody>
      </p:sp>
    </p:spTree>
    <p:extLst>
      <p:ext uri="{BB962C8B-B14F-4D97-AF65-F5344CB8AC3E}">
        <p14:creationId xmlns:p14="http://schemas.microsoft.com/office/powerpoint/2010/main" val="2334438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1000" y="463665"/>
            <a:ext cx="9045633" cy="429145"/>
          </a:xfrm>
        </p:spPr>
        <p:txBody>
          <a:bodyPr/>
          <a:lstStyle/>
          <a:p>
            <a:r>
              <a:rPr lang="en-US" sz="3200" b="1">
                <a:cs typeface="Calibri"/>
              </a:rPr>
              <a:t>Strategic Partnerships and Funding Opportunities</a:t>
            </a:r>
            <a:br>
              <a:rPr lang="en-US" sz="3200" b="1">
                <a:cs typeface="Calibri"/>
              </a:rPr>
            </a:br>
            <a:endParaRPr lang="en-US"/>
          </a:p>
        </p:txBody>
      </p:sp>
      <p:sp>
        <p:nvSpPr>
          <p:cNvPr id="3" name="Content Placeholder 2">
            <a:extLst>
              <a:ext uri="{FF2B5EF4-FFF2-40B4-BE49-F238E27FC236}">
                <a16:creationId xmlns:a16="http://schemas.microsoft.com/office/drawing/2014/main" id="{E4BC555C-5E27-1A42-BD01-51F182DBF2D1}"/>
              </a:ext>
            </a:extLst>
          </p:cNvPr>
          <p:cNvSpPr>
            <a:spLocks noGrp="1"/>
          </p:cNvSpPr>
          <p:nvPr>
            <p:ph idx="1"/>
          </p:nvPr>
        </p:nvSpPr>
        <p:spPr>
          <a:xfrm>
            <a:off x="381000" y="1175954"/>
            <a:ext cx="11077575" cy="4742065"/>
          </a:xfrm>
        </p:spPr>
        <p:txBody>
          <a:bodyPr vert="horz" lIns="91440" tIns="45720" rIns="91440" bIns="45720" rtlCol="0" anchor="t">
            <a:normAutofit lnSpcReduction="10000"/>
          </a:bodyPr>
          <a:lstStyle/>
          <a:p>
            <a:r>
              <a:rPr lang="en-US" b="1"/>
              <a:t>Metro Board Direction and desired outcomes</a:t>
            </a:r>
            <a:endParaRPr lang="en-US" b="1">
              <a:cs typeface="Calibri"/>
            </a:endParaRPr>
          </a:p>
          <a:p>
            <a:pPr marL="512445" indent="-229870">
              <a:buFont typeface="Arial" panose="020B0604020202020204" pitchFamily="34" charset="0"/>
              <a:buChar char="•"/>
            </a:pPr>
            <a:r>
              <a:rPr lang="en-US"/>
              <a:t>$200 million funding target </a:t>
            </a:r>
            <a:endParaRPr lang="en-US">
              <a:cs typeface="Calibri" panose="020F0502020204030204"/>
            </a:endParaRPr>
          </a:p>
          <a:p>
            <a:pPr marL="512445" indent="-229870">
              <a:buFont typeface="Arial" panose="020B0604020202020204" pitchFamily="34" charset="0"/>
              <a:buChar char="•"/>
            </a:pPr>
            <a:r>
              <a:rPr lang="en-US"/>
              <a:t>Leverage $50 million local matches with private, regional, state, and federal funding</a:t>
            </a:r>
            <a:endParaRPr lang="en-US">
              <a:cs typeface="Calibri" panose="020F0502020204030204"/>
            </a:endParaRPr>
          </a:p>
          <a:p>
            <a:pPr marL="512445" indent="-229870">
              <a:buFont typeface="Arial" panose="020B0604020202020204" pitchFamily="34" charset="0"/>
              <a:buChar char="•"/>
            </a:pPr>
            <a:r>
              <a:rPr lang="en-US"/>
              <a:t>ZE deployment in the I-710 South Corridor</a:t>
            </a:r>
            <a:endParaRPr lang="en-US">
              <a:cs typeface="Calibri" panose="020F0502020204030204"/>
            </a:endParaRPr>
          </a:p>
          <a:p>
            <a:pPr marL="512445" indent="-229870">
              <a:buFont typeface="Arial" panose="020B0604020202020204" pitchFamily="34" charset="0"/>
              <a:buChar char="•"/>
            </a:pPr>
            <a:r>
              <a:rPr lang="en-US"/>
              <a:t>Collaboration with regional stakeholders</a:t>
            </a:r>
            <a:endParaRPr lang="en-US">
              <a:cs typeface="Calibri" panose="020F0502020204030204"/>
            </a:endParaRPr>
          </a:p>
          <a:p>
            <a:pPr marL="512445">
              <a:buFont typeface="Arial" panose="020B0604020202020204" pitchFamily="34" charset="0"/>
              <a:buChar char="•"/>
            </a:pPr>
            <a:endParaRPr lang="en-US" b="1">
              <a:cs typeface="Calibri" panose="020F0502020204030204"/>
            </a:endParaRPr>
          </a:p>
          <a:p>
            <a:pPr marL="282575" indent="-282575">
              <a:buFont typeface="Calibri" panose="020F0502020204030204" pitchFamily="34" charset="0"/>
              <a:buChar char="&gt;"/>
            </a:pPr>
            <a:r>
              <a:rPr lang="en-US" b="1"/>
              <a:t>Strategies to accomplish outcomes</a:t>
            </a:r>
            <a:endParaRPr lang="en-US" b="1">
              <a:cs typeface="Calibri"/>
            </a:endParaRPr>
          </a:p>
          <a:p>
            <a:pPr marL="512445" indent="-229870">
              <a:buFont typeface="Arial" panose="020B0604020202020204" pitchFamily="34" charset="0"/>
              <a:buChar char="•"/>
            </a:pPr>
            <a:r>
              <a:rPr lang="en-US"/>
              <a:t>Identify discretionary grant opportunities</a:t>
            </a:r>
            <a:endParaRPr lang="en-US">
              <a:cs typeface="Calibri" panose="020F0502020204030204"/>
            </a:endParaRPr>
          </a:p>
          <a:p>
            <a:pPr marL="512445" indent="-229870">
              <a:buFont typeface="Arial" panose="020B0604020202020204" pitchFamily="34" charset="0"/>
              <a:buChar char="•"/>
            </a:pPr>
            <a:r>
              <a:rPr lang="en-US"/>
              <a:t>Convene and collaborate with community and regional stakeholders</a:t>
            </a:r>
            <a:endParaRPr lang="en-US">
              <a:cs typeface="Calibri" panose="020F0502020204030204"/>
            </a:endParaRPr>
          </a:p>
          <a:p>
            <a:pPr marL="512445" indent="-229870">
              <a:buFont typeface="Arial" panose="020B0604020202020204" pitchFamily="34" charset="0"/>
              <a:buChar char="•"/>
            </a:pPr>
            <a:r>
              <a:rPr lang="en-US"/>
              <a:t>Develop a scope of work for the ZET Program</a:t>
            </a:r>
            <a:endParaRPr lang="en-US">
              <a:cs typeface="Calibri" panose="020F0502020204030204"/>
            </a:endParaRPr>
          </a:p>
          <a:p>
            <a:pPr marL="512445" indent="-229870">
              <a:buFont typeface="Arial" panose="020B0604020202020204" pitchFamily="34" charset="0"/>
              <a:buChar char="•"/>
            </a:pPr>
            <a:r>
              <a:rPr lang="en-US"/>
              <a:t>Identify regional funding partners</a:t>
            </a:r>
            <a:endParaRPr lang="en-US">
              <a:cs typeface="Calibri" panose="020F0502020204030204"/>
            </a:endParaRPr>
          </a:p>
          <a:p>
            <a:pPr marL="512445" indent="-229870">
              <a:buFont typeface="Arial" panose="020B0604020202020204" pitchFamily="34" charset="0"/>
              <a:buChar char="•"/>
            </a:pPr>
            <a:r>
              <a:rPr lang="en-US"/>
              <a:t>Identify near and long-term opportunities</a:t>
            </a:r>
            <a:endParaRPr lang="en-US">
              <a:cs typeface="Calibri" panose="020F0502020204030204"/>
            </a:endParaRPr>
          </a:p>
          <a:p>
            <a:pPr marL="512445" indent="-229870">
              <a:buFont typeface="Arial" panose="020B0604020202020204" pitchFamily="34" charset="0"/>
              <a:buChar char="•"/>
            </a:pPr>
            <a:r>
              <a:rPr lang="en-US">
                <a:ea typeface="+mn-lt"/>
                <a:cs typeface="+mn-lt"/>
              </a:rPr>
              <a:t>Identify policy and legislative barriers to implementation</a:t>
            </a: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18</a:t>
            </a:fld>
            <a:endParaRPr lang="en-US"/>
          </a:p>
        </p:txBody>
      </p:sp>
    </p:spTree>
    <p:extLst>
      <p:ext uri="{BB962C8B-B14F-4D97-AF65-F5344CB8AC3E}">
        <p14:creationId xmlns:p14="http://schemas.microsoft.com/office/powerpoint/2010/main" val="1674430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344EDE-4993-AA31-2449-024FADCDD8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3" name="Title 2">
            <a:extLst>
              <a:ext uri="{FF2B5EF4-FFF2-40B4-BE49-F238E27FC236}">
                <a16:creationId xmlns:a16="http://schemas.microsoft.com/office/drawing/2014/main" id="{3E5D14F1-7333-A8EA-8ECB-9BCC5A813273}"/>
              </a:ext>
            </a:extLst>
          </p:cNvPr>
          <p:cNvSpPr>
            <a:spLocks noGrp="1"/>
          </p:cNvSpPr>
          <p:nvPr>
            <p:ph type="title"/>
          </p:nvPr>
        </p:nvSpPr>
        <p:spPr>
          <a:xfrm>
            <a:off x="345831" y="315363"/>
            <a:ext cx="9045633" cy="429145"/>
          </a:xfrm>
        </p:spPr>
        <p:txBody>
          <a:bodyPr/>
          <a:lstStyle/>
          <a:p>
            <a:r>
              <a:rPr lang="en-US">
                <a:cs typeface="Calibri"/>
              </a:rPr>
              <a:t>Breakout Room Information</a:t>
            </a:r>
          </a:p>
        </p:txBody>
      </p:sp>
      <p:sp>
        <p:nvSpPr>
          <p:cNvPr id="4" name="Content Placeholder 3">
            <a:extLst>
              <a:ext uri="{FF2B5EF4-FFF2-40B4-BE49-F238E27FC236}">
                <a16:creationId xmlns:a16="http://schemas.microsoft.com/office/drawing/2014/main" id="{8EC7AA49-5587-389A-FD72-392BAFDE3460}"/>
              </a:ext>
            </a:extLst>
          </p:cNvPr>
          <p:cNvSpPr>
            <a:spLocks noGrp="1"/>
          </p:cNvSpPr>
          <p:nvPr>
            <p:ph idx="1"/>
          </p:nvPr>
        </p:nvSpPr>
        <p:spPr>
          <a:xfrm>
            <a:off x="5925553" y="1100855"/>
            <a:ext cx="5608979" cy="5193249"/>
          </a:xfrm>
        </p:spPr>
        <p:txBody>
          <a:bodyPr vert="horz" lIns="91440" tIns="45720" rIns="91440" bIns="45720" rtlCol="0" anchor="t">
            <a:normAutofit/>
          </a:bodyPr>
          <a:lstStyle/>
          <a:p>
            <a:pPr marL="0" indent="0">
              <a:buNone/>
            </a:pPr>
            <a:endParaRPr lang="en-US" sz="2400">
              <a:cs typeface="Calibri"/>
            </a:endParaRPr>
          </a:p>
          <a:p>
            <a:pPr lvl="1"/>
            <a:endParaRPr lang="en-US">
              <a:cs typeface="Calibri"/>
            </a:endParaRPr>
          </a:p>
          <a:p>
            <a:pPr>
              <a:buFont typeface="System Font Regular" panose="020B0604020202020204" pitchFamily="34" charset="0"/>
              <a:buChar char="&gt;"/>
            </a:pPr>
            <a:endParaRPr lang="en-US">
              <a:cs typeface="Calibri"/>
            </a:endParaRPr>
          </a:p>
        </p:txBody>
      </p:sp>
      <p:sp>
        <p:nvSpPr>
          <p:cNvPr id="5" name="TextBox 4">
            <a:extLst>
              <a:ext uri="{FF2B5EF4-FFF2-40B4-BE49-F238E27FC236}">
                <a16:creationId xmlns:a16="http://schemas.microsoft.com/office/drawing/2014/main" id="{BF10DA75-9B86-2959-11D8-28B9396DEF4D}"/>
              </a:ext>
            </a:extLst>
          </p:cNvPr>
          <p:cNvSpPr txBox="1"/>
          <p:nvPr/>
        </p:nvSpPr>
        <p:spPr>
          <a:xfrm>
            <a:off x="6398378" y="1059498"/>
            <a:ext cx="5511152" cy="2693045"/>
          </a:xfrm>
          <a:prstGeom prst="rect">
            <a:avLst/>
          </a:prstGeom>
          <a:noFill/>
          <a:ln w="28575">
            <a:solidFill>
              <a:schemeClr val="accent1"/>
            </a:solidFill>
          </a:ln>
        </p:spPr>
        <p:txBody>
          <a:bodyPr wrap="square" lIns="91440" tIns="45720" rIns="91440" bIns="45720" rtlCol="0" anchor="t">
            <a:spAutoFit/>
          </a:bodyPr>
          <a:lstStyle/>
          <a:p>
            <a:pPr algn="ctr"/>
            <a:r>
              <a:rPr lang="en-US" sz="2000" b="1" u="sng">
                <a:effectLst/>
                <a:latin typeface="Calibri"/>
                <a:ea typeface="Calibri" panose="020F0502020204030204" pitchFamily="34" charset="0"/>
                <a:cs typeface="Arial"/>
              </a:rPr>
              <a:t>AGENDA</a:t>
            </a:r>
          </a:p>
          <a:p>
            <a:pPr algn="ctr"/>
            <a:endParaRPr lang="en-US" sz="1100" b="1" u="sng">
              <a:effectLst/>
              <a:latin typeface="Calibri" panose="020F0502020204030204" pitchFamily="34" charset="0"/>
              <a:ea typeface="Calibri" panose="020F0502020204030204" pitchFamily="34" charset="0"/>
              <a:cs typeface="Arial" panose="020B0604020202020204" pitchFamily="34" charset="0"/>
            </a:endParaRPr>
          </a:p>
          <a:p>
            <a:pPr marL="571500" indent="-571500">
              <a:buFont typeface="+mj-lt"/>
              <a:buAutoNum type="romanUcPeriod"/>
            </a:pPr>
            <a:r>
              <a:rPr lang="en-US" sz="1600">
                <a:effectLst/>
                <a:latin typeface="Calibri"/>
                <a:ea typeface="Calibri" panose="020F0502020204030204" pitchFamily="34" charset="0"/>
                <a:cs typeface="Arial"/>
              </a:rPr>
              <a:t>Review Board Direction and Strategic Objectives</a:t>
            </a:r>
          </a:p>
          <a:p>
            <a:pPr marL="571500" indent="-571500">
              <a:buFont typeface="+mj-lt"/>
              <a:buAutoNum type="romanUcPeriod"/>
            </a:pPr>
            <a:endParaRPr lang="en-US" sz="1600">
              <a:effectLst/>
              <a:latin typeface="Calibri" panose="020F0502020204030204" pitchFamily="34" charset="0"/>
              <a:ea typeface="Calibri" panose="020F0502020204030204" pitchFamily="34" charset="0"/>
              <a:cs typeface="Arial" panose="020B0604020202020204" pitchFamily="34" charset="0"/>
            </a:endParaRPr>
          </a:p>
          <a:p>
            <a:pPr marL="571500" indent="-571500">
              <a:buFont typeface="+mj-lt"/>
              <a:buAutoNum type="romanUcPeriod"/>
            </a:pPr>
            <a:r>
              <a:rPr lang="en-US" sz="1600">
                <a:effectLst/>
                <a:latin typeface="Calibri"/>
                <a:ea typeface="Calibri" panose="020F0502020204030204" pitchFamily="34" charset="0"/>
                <a:cs typeface="Calibri"/>
              </a:rPr>
              <a:t>Overall Goals, Objectives, and Strategies</a:t>
            </a:r>
            <a:r>
              <a:rPr lang="en-US" sz="1600">
                <a:latin typeface="Calibri"/>
                <a:ea typeface="Calibri" panose="020F0502020204030204" pitchFamily="34" charset="0"/>
                <a:cs typeface="Calibri"/>
              </a:rPr>
              <a:t> </a:t>
            </a:r>
          </a:p>
          <a:p>
            <a:pPr marL="571500" indent="-571500">
              <a:buFont typeface="+mj-lt"/>
              <a:buAutoNum type="romanUcPeriod"/>
            </a:pPr>
            <a:endParaRPr lang="en-US" sz="1600">
              <a:latin typeface="Calibri" panose="020F0502020204030204" pitchFamily="34" charset="0"/>
              <a:ea typeface="Calibri" panose="020F0502020204030204" pitchFamily="34" charset="0"/>
              <a:cs typeface="Arial" panose="020B0604020202020204" pitchFamily="34" charset="0"/>
            </a:endParaRPr>
          </a:p>
          <a:p>
            <a:pPr marL="571500" indent="-571500">
              <a:buFont typeface="+mj-lt"/>
              <a:buAutoNum type="romanUcPeriod"/>
            </a:pPr>
            <a:r>
              <a:rPr lang="en-US" sz="1600">
                <a:effectLst/>
                <a:latin typeface="Calibri"/>
                <a:ea typeface="Calibri" panose="020F0502020204030204" pitchFamily="34" charset="0"/>
                <a:cs typeface="Arial"/>
              </a:rPr>
              <a:t>Developing an Action Plan</a:t>
            </a:r>
          </a:p>
          <a:p>
            <a:pPr marL="571500" indent="-571500">
              <a:buAutoNum type="romanUcPeriod"/>
            </a:pPr>
            <a:endParaRPr lang="en-US" sz="1600">
              <a:effectLst/>
              <a:latin typeface="Calibri" panose="020F0502020204030204" pitchFamily="34" charset="0"/>
              <a:ea typeface="Calibri" panose="020F0502020204030204" pitchFamily="34" charset="0"/>
              <a:cs typeface="Arial" panose="020B0604020202020204" pitchFamily="34" charset="0"/>
            </a:endParaRPr>
          </a:p>
          <a:p>
            <a:pPr marL="571500" indent="-571500">
              <a:buFont typeface="+mj-lt"/>
              <a:buAutoNum type="romanUcPeriod"/>
            </a:pPr>
            <a:r>
              <a:rPr lang="en-US" sz="1600">
                <a:effectLst/>
                <a:latin typeface="Calibri"/>
                <a:ea typeface="Calibri" panose="020F0502020204030204" pitchFamily="34" charset="0"/>
                <a:cs typeface="Arial"/>
              </a:rPr>
              <a:t>Ensuring Community Benefits</a:t>
            </a:r>
            <a:r>
              <a:rPr lang="en-US" sz="1600"/>
              <a:t> </a:t>
            </a:r>
            <a:endParaRPr lang="en-US" sz="1600">
              <a:cs typeface="Calibri"/>
            </a:endParaRPr>
          </a:p>
          <a:p>
            <a:endParaRPr lang="en-US" sz="2000"/>
          </a:p>
        </p:txBody>
      </p:sp>
      <p:sp>
        <p:nvSpPr>
          <p:cNvPr id="7" name="TextBox 6">
            <a:extLst>
              <a:ext uri="{FF2B5EF4-FFF2-40B4-BE49-F238E27FC236}">
                <a16:creationId xmlns:a16="http://schemas.microsoft.com/office/drawing/2014/main" id="{A9C26BDF-DC40-02EA-84BB-8F95A4C52197}"/>
              </a:ext>
            </a:extLst>
          </p:cNvPr>
          <p:cNvSpPr txBox="1"/>
          <p:nvPr/>
        </p:nvSpPr>
        <p:spPr>
          <a:xfrm>
            <a:off x="6398378" y="4049016"/>
            <a:ext cx="5511152" cy="2023631"/>
          </a:xfrm>
          <a:prstGeom prst="rect">
            <a:avLst/>
          </a:prstGeom>
          <a:noFill/>
          <a:ln w="28575">
            <a:solidFill>
              <a:schemeClr val="accent1"/>
            </a:solidFill>
          </a:ln>
        </p:spPr>
        <p:txBody>
          <a:bodyPr wrap="square" rtlCol="0">
            <a:spAutoFit/>
          </a:bodyPr>
          <a:lstStyle/>
          <a:p>
            <a:pPr marL="1028700" marR="0" indent="-1028700">
              <a:spcBef>
                <a:spcPts val="0"/>
              </a:spcBef>
              <a:spcAft>
                <a:spcPts val="0"/>
              </a:spcAft>
            </a:pPr>
            <a:endParaRPr lang="en-US" sz="1000">
              <a:effectLst/>
              <a:latin typeface="Calibri" panose="020F0502020204030204" pitchFamily="34" charset="0"/>
              <a:ea typeface="Yu Mincho" panose="02020400000000000000" pitchFamily="18" charset="-128"/>
              <a:cs typeface="Arial" panose="020B0604020202020204" pitchFamily="34" charset="0"/>
            </a:endParaRPr>
          </a:p>
          <a:p>
            <a:pPr marL="1028700" marR="0" indent="-1028700">
              <a:spcBef>
                <a:spcPts val="0"/>
              </a:spcBef>
              <a:spcAft>
                <a:spcPts val="0"/>
              </a:spcAft>
            </a:pPr>
            <a:r>
              <a:rPr lang="en-US" sz="1400">
                <a:effectLst/>
                <a:latin typeface="Calibri" panose="020F0502020204030204" pitchFamily="34" charset="0"/>
                <a:ea typeface="Yu Mincho" panose="02020400000000000000" pitchFamily="18" charset="-128"/>
                <a:cs typeface="Arial" panose="020B0604020202020204" pitchFamily="34" charset="0"/>
              </a:rPr>
              <a:t>1:20-1:25pm   Introduction to Breakout Room Discussion topics and protocols; what we intend to accomplish</a:t>
            </a:r>
          </a:p>
          <a:p>
            <a:pPr marL="1028700" marR="0" indent="-1028700">
              <a:spcBef>
                <a:spcPts val="0"/>
              </a:spcBef>
              <a:spcAft>
                <a:spcPts val="0"/>
              </a:spcAft>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1028700" marR="0" indent="-1028700">
              <a:spcBef>
                <a:spcPts val="0"/>
              </a:spcBef>
              <a:spcAft>
                <a:spcPts val="0"/>
              </a:spcAft>
            </a:pPr>
            <a:r>
              <a:rPr lang="en-US" sz="1400">
                <a:effectLst/>
                <a:latin typeface="Calibri" panose="020F0502020204030204" pitchFamily="34" charset="0"/>
                <a:ea typeface="Yu Mincho" panose="02020400000000000000" pitchFamily="18" charset="-128"/>
                <a:cs typeface="Arial" panose="020B0604020202020204" pitchFamily="34" charset="0"/>
              </a:rPr>
              <a:t>1:25-1:55pm   Breakout Room Discussions</a:t>
            </a:r>
          </a:p>
          <a:p>
            <a:pPr marL="1028700" marR="0" indent="-1028700">
              <a:spcBef>
                <a:spcPts val="0"/>
              </a:spcBef>
              <a:spcAft>
                <a:spcPts val="0"/>
              </a:spcAft>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1028700" indent="-1028700"/>
            <a:r>
              <a:rPr lang="en-US" sz="1400">
                <a:effectLst/>
                <a:latin typeface="Calibri" panose="020F0502020204030204" pitchFamily="34" charset="0"/>
                <a:ea typeface="Yu Mincho" panose="02020400000000000000" pitchFamily="18" charset="-128"/>
                <a:cs typeface="Arial" panose="020B0604020202020204" pitchFamily="34" charset="0"/>
              </a:rPr>
              <a:t>1:55-2:45pm   Breakout Room Report Outs (5 mins each) followed by Plenary Discussions (5 mins each)</a:t>
            </a:r>
          </a:p>
          <a:p>
            <a:pPr marL="1028700" indent="-1028700"/>
            <a:endParaRPr lang="en-US" sz="900">
              <a:effectLst/>
              <a:latin typeface="Calibri" panose="020F0502020204030204" pitchFamily="34" charset="0"/>
              <a:ea typeface="Yu Mincho" panose="02020400000000000000" pitchFamily="18" charset="-128"/>
              <a:cs typeface="Arial" panose="020B0604020202020204" pitchFamily="34" charset="0"/>
            </a:endParaRPr>
          </a:p>
          <a:p>
            <a:pPr marL="1028700" indent="-1028700"/>
            <a:endParaRPr lang="en-US" sz="1050"/>
          </a:p>
        </p:txBody>
      </p:sp>
      <p:sp>
        <p:nvSpPr>
          <p:cNvPr id="8" name="TextBox 7">
            <a:extLst>
              <a:ext uri="{FF2B5EF4-FFF2-40B4-BE49-F238E27FC236}">
                <a16:creationId xmlns:a16="http://schemas.microsoft.com/office/drawing/2014/main" id="{883262A9-9AB1-3DA2-9BF9-A4AF29437B9C}"/>
              </a:ext>
            </a:extLst>
          </p:cNvPr>
          <p:cNvSpPr txBox="1"/>
          <p:nvPr/>
        </p:nvSpPr>
        <p:spPr>
          <a:xfrm>
            <a:off x="388926" y="1057506"/>
            <a:ext cx="5773039" cy="5024452"/>
          </a:xfrm>
          <a:prstGeom prst="rect">
            <a:avLst/>
          </a:prstGeom>
          <a:noFill/>
          <a:ln w="28575">
            <a:solidFill>
              <a:schemeClr val="accent1"/>
            </a:solidFill>
          </a:ln>
        </p:spPr>
        <p:txBody>
          <a:bodyPr wrap="square" lIns="91440" tIns="45720" rIns="91440" bIns="45720" rtlCol="0" anchor="t">
            <a:spAutoFit/>
          </a:bodyPr>
          <a:lstStyle/>
          <a:p>
            <a:pPr algn="ctr"/>
            <a:r>
              <a:rPr lang="en-US" sz="2000" b="1" u="sng">
                <a:effectLst/>
                <a:latin typeface="Calibri"/>
                <a:ea typeface="Calibri" panose="020F0502020204030204" pitchFamily="34" charset="0"/>
                <a:cs typeface="Arial"/>
              </a:rPr>
              <a:t>TOPICS</a:t>
            </a:r>
          </a:p>
          <a:p>
            <a:pPr algn="ctr"/>
            <a:endParaRPr lang="en-US" sz="1050" b="1" u="sng">
              <a:effectLst/>
              <a:latin typeface="Calibri" panose="020F0502020204030204" pitchFamily="34" charset="0"/>
              <a:ea typeface="Calibri" panose="020F0502020204030204" pitchFamily="34" charset="0"/>
              <a:cs typeface="Arial" panose="020B0604020202020204" pitchFamily="34" charset="0"/>
            </a:endParaRPr>
          </a:p>
          <a:p>
            <a:pPr marL="690245" indent="-579120"/>
            <a:r>
              <a:rPr lang="en-US">
                <a:latin typeface="Calibri"/>
                <a:cs typeface="Arial"/>
              </a:rPr>
              <a:t>#1 –  </a:t>
            </a:r>
            <a:r>
              <a:rPr lang="en-US">
                <a:ea typeface="+mn-lt"/>
                <a:cs typeface="+mn-lt"/>
              </a:rPr>
              <a:t>Community Engagement and Benefits, Equity Considerations, ZE Infrastructure Siting, and Program Outcomes</a:t>
            </a:r>
          </a:p>
          <a:p>
            <a:pPr marL="690245" indent="-579120"/>
            <a:endParaRPr lang="en-US">
              <a:latin typeface="Calibri" panose="020F0502020204030204" pitchFamily="34" charset="0"/>
              <a:cs typeface="Arial" panose="020B0604020202020204" pitchFamily="34" charset="0"/>
            </a:endParaRPr>
          </a:p>
          <a:p>
            <a:pPr marL="690245" indent="-579120"/>
            <a:r>
              <a:rPr lang="en-US">
                <a:latin typeface="Calibri"/>
                <a:cs typeface="Arial"/>
              </a:rPr>
              <a:t>#2 – </a:t>
            </a:r>
            <a:r>
              <a:rPr lang="en-US">
                <a:effectLst/>
                <a:latin typeface="Calibri"/>
                <a:ea typeface="Calibri" panose="020F0502020204030204" pitchFamily="34" charset="0"/>
                <a:cs typeface="Arial"/>
              </a:rPr>
              <a:t>Strategic Partnerships and Funding Opportunities</a:t>
            </a:r>
          </a:p>
          <a:p>
            <a:pPr marL="690245" indent="-579120"/>
            <a:endParaRPr lang="en-US">
              <a:latin typeface="Calibri" panose="020F0502020204030204" pitchFamily="34" charset="0"/>
              <a:cs typeface="Arial" panose="020B0604020202020204" pitchFamily="34" charset="0"/>
            </a:endParaRPr>
          </a:p>
          <a:p>
            <a:pPr marL="690245" indent="-579120"/>
            <a:r>
              <a:rPr lang="en-US">
                <a:latin typeface="Calibri"/>
                <a:cs typeface="Arial"/>
              </a:rPr>
              <a:t>#3 – </a:t>
            </a:r>
            <a:r>
              <a:rPr lang="en-US">
                <a:effectLst/>
                <a:latin typeface="Calibri"/>
                <a:ea typeface="Calibri" panose="020F0502020204030204" pitchFamily="34" charset="0"/>
                <a:cs typeface="Arial"/>
              </a:rPr>
              <a:t>Legislative and Policy Initiatives</a:t>
            </a:r>
          </a:p>
          <a:p>
            <a:pPr marL="690245" indent="-579120"/>
            <a:endParaRPr lang="en-US">
              <a:latin typeface="Calibri" panose="020F0502020204030204" pitchFamily="34" charset="0"/>
              <a:cs typeface="Arial" panose="020B0604020202020204" pitchFamily="34" charset="0"/>
            </a:endParaRPr>
          </a:p>
          <a:p>
            <a:pPr marL="690245" indent="-579120"/>
            <a:r>
              <a:rPr lang="en-US">
                <a:latin typeface="Calibri"/>
                <a:cs typeface="Arial"/>
              </a:rPr>
              <a:t>#4 – </a:t>
            </a:r>
            <a:r>
              <a:rPr lang="en-US">
                <a:effectLst/>
                <a:latin typeface="Calibri"/>
                <a:ea typeface="Calibri" panose="020F0502020204030204" pitchFamily="34" charset="0"/>
                <a:cs typeface="Arial"/>
              </a:rPr>
              <a:t>Small Set-Aside for Vehicle Subsidies</a:t>
            </a:r>
            <a:r>
              <a:rPr lang="en-US">
                <a:latin typeface="Calibri"/>
                <a:ea typeface="Calibri" panose="020F0502020204030204" pitchFamily="34" charset="0"/>
                <a:cs typeface="Arial"/>
              </a:rPr>
              <a:t> </a:t>
            </a:r>
            <a:endParaRPr lang="en-US">
              <a:effectLst/>
              <a:latin typeface="Calibri" panose="020F0502020204030204" pitchFamily="34" charset="0"/>
              <a:ea typeface="Calibri" panose="020F0502020204030204" pitchFamily="34" charset="0"/>
              <a:cs typeface="Arial" panose="020B0604020202020204" pitchFamily="34" charset="0"/>
            </a:endParaRPr>
          </a:p>
          <a:p>
            <a:pPr marL="690245" indent="-579120"/>
            <a:endParaRPr lang="en-US">
              <a:latin typeface="Calibri" panose="020F0502020204030204" pitchFamily="34" charset="0"/>
              <a:cs typeface="Arial" panose="020B0604020202020204" pitchFamily="34" charset="0"/>
            </a:endParaRPr>
          </a:p>
          <a:p>
            <a:pPr marL="690245" indent="-579120"/>
            <a:r>
              <a:rPr lang="en-US">
                <a:latin typeface="Calibri"/>
                <a:cs typeface="Arial"/>
              </a:rPr>
              <a:t>#5 – </a:t>
            </a:r>
            <a:r>
              <a:rPr lang="en-US">
                <a:effectLst/>
                <a:latin typeface="Calibri"/>
                <a:ea typeface="Calibri" panose="020F0502020204030204" pitchFamily="34" charset="0"/>
                <a:cs typeface="Arial"/>
              </a:rPr>
              <a:t>Environmental Impacts, Mitigation Strategies, and Program Outcomes</a:t>
            </a:r>
            <a:endParaRPr lang="en-US">
              <a:latin typeface="Calibri"/>
              <a:cs typeface="Arial"/>
            </a:endParaRPr>
          </a:p>
          <a:p>
            <a:endParaRPr lang="en-US">
              <a:latin typeface="Calibri" panose="020F0502020204030204" pitchFamily="34" charset="0"/>
              <a:cs typeface="Arial" panose="020B0604020202020204" pitchFamily="34" charset="0"/>
            </a:endParaRPr>
          </a:p>
          <a:p>
            <a:endParaRPr lang="en-US"/>
          </a:p>
          <a:p>
            <a:endParaRPr lang="en-US" sz="2000"/>
          </a:p>
          <a:p>
            <a:endParaRPr lang="en-US"/>
          </a:p>
        </p:txBody>
      </p:sp>
    </p:spTree>
    <p:extLst>
      <p:ext uri="{BB962C8B-B14F-4D97-AF65-F5344CB8AC3E}">
        <p14:creationId xmlns:p14="http://schemas.microsoft.com/office/powerpoint/2010/main" val="1542893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3B5E05-DF85-4F69-AA81-AE38BED358CE}"/>
              </a:ext>
            </a:extLst>
          </p:cNvPr>
          <p:cNvSpPr txBox="1"/>
          <p:nvPr/>
        </p:nvSpPr>
        <p:spPr>
          <a:xfrm>
            <a:off x="2401677" y="5973740"/>
            <a:ext cx="9790323" cy="338554"/>
          </a:xfrm>
          <a:prstGeom prst="rect">
            <a:avLst/>
          </a:prstGeom>
          <a:solidFill>
            <a:srgbClr val="00B4BD"/>
          </a:solidFill>
        </p:spPr>
        <p:txBody>
          <a:bodyPr wrap="square" lIns="91440" tIns="45720" rIns="91440" bIns="45720" rtlCol="0" anchor="t">
            <a:spAutoFit/>
          </a:bodyPr>
          <a:lstStyle/>
          <a:p>
            <a:pPr>
              <a:spcAft>
                <a:spcPts val="600"/>
              </a:spcAft>
            </a:pPr>
            <a:r>
              <a:rPr lang="en-US" sz="1600" b="1">
                <a:solidFill>
                  <a:schemeClr val="bg1"/>
                </a:solidFill>
                <a:latin typeface="ScalaSansLF-Regular"/>
                <a:ea typeface="+mn-lt"/>
                <a:cs typeface="+mn-lt"/>
              </a:rPr>
              <a:t>710 Task Force</a:t>
            </a:r>
            <a:endParaRPr lang="en-US" sz="900" b="1">
              <a:solidFill>
                <a:schemeClr val="bg1"/>
              </a:solidFill>
              <a:latin typeface="ScalaSansLF-Regular" panose="02000503060000020004" pitchFamily="2" charset="0"/>
            </a:endParaRPr>
          </a:p>
        </p:txBody>
      </p:sp>
    </p:spTree>
    <p:extLst>
      <p:ext uri="{BB962C8B-B14F-4D97-AF65-F5344CB8AC3E}">
        <p14:creationId xmlns:p14="http://schemas.microsoft.com/office/powerpoint/2010/main" val="2773539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344EDE-4993-AA31-2449-024FADCDD8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3" name="Title 2">
            <a:extLst>
              <a:ext uri="{FF2B5EF4-FFF2-40B4-BE49-F238E27FC236}">
                <a16:creationId xmlns:a16="http://schemas.microsoft.com/office/drawing/2014/main" id="{3E5D14F1-7333-A8EA-8ECB-9BCC5A813273}"/>
              </a:ext>
            </a:extLst>
          </p:cNvPr>
          <p:cNvSpPr>
            <a:spLocks noGrp="1"/>
          </p:cNvSpPr>
          <p:nvPr>
            <p:ph type="title"/>
          </p:nvPr>
        </p:nvSpPr>
        <p:spPr>
          <a:xfrm>
            <a:off x="345831" y="315363"/>
            <a:ext cx="9045633" cy="429145"/>
          </a:xfrm>
        </p:spPr>
        <p:txBody>
          <a:bodyPr/>
          <a:lstStyle/>
          <a:p>
            <a:r>
              <a:rPr lang="en-US">
                <a:cs typeface="Calibri"/>
              </a:rPr>
              <a:t>Breakout Room Topics and Assignments</a:t>
            </a:r>
          </a:p>
        </p:txBody>
      </p:sp>
      <p:sp>
        <p:nvSpPr>
          <p:cNvPr id="4" name="Content Placeholder 3">
            <a:extLst>
              <a:ext uri="{FF2B5EF4-FFF2-40B4-BE49-F238E27FC236}">
                <a16:creationId xmlns:a16="http://schemas.microsoft.com/office/drawing/2014/main" id="{8EC7AA49-5587-389A-FD72-392BAFDE3460}"/>
              </a:ext>
            </a:extLst>
          </p:cNvPr>
          <p:cNvSpPr>
            <a:spLocks noGrp="1"/>
          </p:cNvSpPr>
          <p:nvPr>
            <p:ph idx="1"/>
          </p:nvPr>
        </p:nvSpPr>
        <p:spPr>
          <a:xfrm>
            <a:off x="5859399" y="899652"/>
            <a:ext cx="6230936" cy="5193249"/>
          </a:xfrm>
        </p:spPr>
        <p:txBody>
          <a:bodyPr vert="horz" lIns="91440" tIns="45720" rIns="91440" bIns="45720" rtlCol="0" anchor="t">
            <a:normAutofit fontScale="55000" lnSpcReduction="20000"/>
          </a:bodyPr>
          <a:lstStyle/>
          <a:p>
            <a:pPr marL="0" indent="0">
              <a:buNone/>
            </a:pPr>
            <a:endParaRPr lang="en-US">
              <a:cs typeface="Calibri"/>
            </a:endParaRPr>
          </a:p>
          <a:p>
            <a:pPr marL="0" indent="0">
              <a:buNone/>
            </a:pPr>
            <a:r>
              <a:rPr lang="en-US" sz="2400" b="1">
                <a:cs typeface="Calibri"/>
              </a:rPr>
              <a:t>#3 – Legislative and Policy Initiatives</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Luke </a:t>
            </a:r>
            <a:r>
              <a:rPr lang="en-US" sz="2000" err="1">
                <a:solidFill>
                  <a:srgbClr val="000000"/>
                </a:solidFill>
                <a:latin typeface="Calibri" panose="020F0502020204030204"/>
                <a:ea typeface="+mn-lt"/>
                <a:cs typeface="Calibri" panose="020F0502020204030204"/>
              </a:rPr>
              <a:t>Klipp</a:t>
            </a:r>
            <a:r>
              <a:rPr lang="en-US" sz="2000">
                <a:solidFill>
                  <a:srgbClr val="000000"/>
                </a:solidFill>
                <a:latin typeface="Calibri" panose="020F0502020204030204"/>
                <a:ea typeface="+mn-lt"/>
                <a:cs typeface="Calibri" panose="020F0502020204030204"/>
              </a:rPr>
              <a:t>, Senior Transportation Deputy, Office of Los Angeles County Supervisor Janice Hahn, Dist. 4 </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Viviana Gomez, Transportation Deputy, Office of Los Angeles County Supervisor Janice Hahn, Dist. 4  </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Randy Johnson, Director of Government Affairs &amp; Outreach, Access Services</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Nancy Pfeffer, Executive Director, Gateways Cities Council of Governments</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Michele Grubbs, Vice President, Pacific Merchant Shipping Association  </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David </a:t>
            </a:r>
            <a:r>
              <a:rPr lang="en-US" sz="2000" err="1">
                <a:solidFill>
                  <a:srgbClr val="000000"/>
                </a:solidFill>
                <a:latin typeface="Calibri" panose="020F0502020204030204"/>
                <a:ea typeface="+mn-lt"/>
                <a:cs typeface="Calibri" panose="020F0502020204030204"/>
              </a:rPr>
              <a:t>Libatique</a:t>
            </a:r>
            <a:r>
              <a:rPr lang="en-US" sz="2000">
                <a:solidFill>
                  <a:srgbClr val="000000"/>
                </a:solidFill>
                <a:latin typeface="Calibri" panose="020F0502020204030204"/>
                <a:ea typeface="+mn-lt"/>
                <a:cs typeface="Calibri" panose="020F0502020204030204"/>
              </a:rPr>
              <a:t>, Senior Director of Government Affairs, Port of Los Angeles</a:t>
            </a:r>
          </a:p>
          <a:p>
            <a:pPr lvl="1"/>
            <a:endParaRPr lang="en-US">
              <a:ea typeface="+mn-lt"/>
              <a:cs typeface="+mn-lt"/>
            </a:endParaRPr>
          </a:p>
          <a:p>
            <a:pPr marL="0" indent="0">
              <a:buNone/>
            </a:pPr>
            <a:r>
              <a:rPr lang="en-US" sz="2400" b="1">
                <a:cs typeface="Calibri"/>
              </a:rPr>
              <a:t>#4 – Strategic Set-Aside for Vehicle Subsidies</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Niki </a:t>
            </a:r>
            <a:r>
              <a:rPr lang="en-US" sz="2000" err="1">
                <a:solidFill>
                  <a:srgbClr val="000000"/>
                </a:solidFill>
                <a:latin typeface="Calibri" panose="020F0502020204030204"/>
                <a:ea typeface="+mn-lt"/>
                <a:cs typeface="Calibri" panose="020F0502020204030204"/>
              </a:rPr>
              <a:t>Okuk</a:t>
            </a:r>
            <a:r>
              <a:rPr lang="en-US" sz="2000">
                <a:solidFill>
                  <a:srgbClr val="000000"/>
                </a:solidFill>
                <a:latin typeface="Calibri" panose="020F0502020204030204"/>
                <a:ea typeface="+mn-lt"/>
                <a:cs typeface="Calibri" panose="020F0502020204030204"/>
              </a:rPr>
              <a:t>, Deputy Director, CALSTART</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Mathew </a:t>
            </a:r>
            <a:r>
              <a:rPr lang="en-US" sz="2000" err="1">
                <a:solidFill>
                  <a:srgbClr val="000000"/>
                </a:solidFill>
                <a:latin typeface="Calibri" panose="020F0502020204030204"/>
                <a:ea typeface="+mn-lt"/>
                <a:cs typeface="Calibri" panose="020F0502020204030204"/>
              </a:rPr>
              <a:t>Schrap</a:t>
            </a:r>
            <a:r>
              <a:rPr lang="en-US" sz="2000">
                <a:solidFill>
                  <a:srgbClr val="000000"/>
                </a:solidFill>
                <a:latin typeface="Calibri" panose="020F0502020204030204"/>
                <a:ea typeface="+mn-lt"/>
                <a:cs typeface="Calibri" panose="020F0502020204030204"/>
              </a:rPr>
              <a:t>, Chief Executive Officer, Harbor Trucking Association </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Norman Emerson, Member, Gateway Cities Council of Government</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Eric Tate, Port Division Deputy Director, International Longshoremen Workers Union </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Morgan Caswell, Manager of Air Quality Practices, Port of Long Beach</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Sue Dexter, Equity Research Institute, USC </a:t>
            </a:r>
          </a:p>
          <a:p>
            <a:pPr marL="0" indent="0">
              <a:buNone/>
            </a:pPr>
            <a:r>
              <a:rPr lang="en-US" sz="2400" b="1">
                <a:cs typeface="Calibri"/>
              </a:rPr>
              <a:t>#5 – Environmental Impacts, Mitigation Strategies, and Program Outcomes</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Tim DeMoss, Environmental Affairs Officer, Port of Los Angeles</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Chris Cannon, Director of Environmental Management, Port of Los Angeles</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Adrian Martinez, Senior Attorney, </a:t>
            </a:r>
            <a:r>
              <a:rPr lang="en-US" sz="2000" err="1">
                <a:solidFill>
                  <a:srgbClr val="000000"/>
                </a:solidFill>
                <a:latin typeface="Calibri" panose="020F0502020204030204"/>
                <a:ea typeface="+mn-lt"/>
                <a:cs typeface="Calibri" panose="020F0502020204030204"/>
              </a:rPr>
              <a:t>EarthJustice</a:t>
            </a:r>
            <a:endParaRPr lang="en-US" sz="2000">
              <a:solidFill>
                <a:srgbClr val="000000"/>
              </a:solidFill>
              <a:latin typeface="Calibri" panose="020F0502020204030204"/>
              <a:ea typeface="+mn-lt"/>
              <a:cs typeface="Calibri" panose="020F0502020204030204"/>
            </a:endParaRP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Connell Dunning, Environmental Scientist, Environmental Protection Agency</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Andrew </a:t>
            </a:r>
            <a:r>
              <a:rPr lang="en-US" sz="2000" err="1">
                <a:solidFill>
                  <a:srgbClr val="000000"/>
                </a:solidFill>
                <a:latin typeface="Calibri" panose="020F0502020204030204"/>
                <a:ea typeface="+mn-lt"/>
                <a:cs typeface="Calibri" panose="020F0502020204030204"/>
              </a:rPr>
              <a:t>Zellinger</a:t>
            </a:r>
            <a:r>
              <a:rPr lang="en-US" sz="2000">
                <a:solidFill>
                  <a:srgbClr val="000000"/>
                </a:solidFill>
                <a:latin typeface="Calibri" panose="020F0502020204030204"/>
                <a:ea typeface="+mn-lt"/>
                <a:cs typeface="Calibri" panose="020F0502020204030204"/>
              </a:rPr>
              <a:t>, Environmental Reviewer, U.S. Environmental Protection Agency, Region 9</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Morgan </a:t>
            </a:r>
            <a:r>
              <a:rPr lang="en-US" sz="2000" err="1">
                <a:solidFill>
                  <a:srgbClr val="000000"/>
                </a:solidFill>
                <a:latin typeface="Calibri" panose="020F0502020204030204"/>
                <a:ea typeface="+mn-lt"/>
                <a:cs typeface="Calibri" panose="020F0502020204030204"/>
              </a:rPr>
              <a:t>Capilla</a:t>
            </a:r>
            <a:r>
              <a:rPr lang="en-US" sz="2000">
                <a:solidFill>
                  <a:srgbClr val="000000"/>
                </a:solidFill>
                <a:latin typeface="Calibri" panose="020F0502020204030204"/>
                <a:ea typeface="+mn-lt"/>
                <a:cs typeface="Calibri" panose="020F0502020204030204"/>
              </a:rPr>
              <a:t>, Environmental Justice Coordinator, U.S. Environmental Protection Agency, Region 9</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Ryan Snyder, Senior Sustainability and Innovation Manager, Caltrans District 7</a:t>
            </a:r>
          </a:p>
          <a:p>
            <a:pPr lvl="1"/>
            <a:endParaRPr lang="en-US">
              <a:cs typeface="Calibri"/>
            </a:endParaRPr>
          </a:p>
          <a:p>
            <a:pPr>
              <a:buFont typeface="System Font Regular" panose="020B0604020202020204" pitchFamily="34" charset="0"/>
              <a:buChar char="&gt;"/>
            </a:pPr>
            <a:endParaRPr lang="en-US">
              <a:cs typeface="Calibri"/>
            </a:endParaRPr>
          </a:p>
        </p:txBody>
      </p:sp>
      <p:sp>
        <p:nvSpPr>
          <p:cNvPr id="6" name="Content Placeholder 3">
            <a:extLst>
              <a:ext uri="{FF2B5EF4-FFF2-40B4-BE49-F238E27FC236}">
                <a16:creationId xmlns:a16="http://schemas.microsoft.com/office/drawing/2014/main" id="{3651FE74-3DAA-EF75-1007-A38653F88009}"/>
              </a:ext>
            </a:extLst>
          </p:cNvPr>
          <p:cNvSpPr txBox="1">
            <a:spLocks/>
          </p:cNvSpPr>
          <p:nvPr/>
        </p:nvSpPr>
        <p:spPr>
          <a:xfrm>
            <a:off x="101665" y="1129408"/>
            <a:ext cx="5859399" cy="5675728"/>
          </a:xfrm>
          <a:prstGeom prst="rect">
            <a:avLst/>
          </a:prstGeom>
        </p:spPr>
        <p:txBody>
          <a:bodyPr vert="horz" lIns="91440" tIns="45720" rIns="91440" bIns="45720" rtlCol="0" anchor="t">
            <a:normAutofit fontScale="62500" lnSpcReduction="20000"/>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0995" indent="-340995">
              <a:buNone/>
              <a:defRPr/>
            </a:pPr>
            <a:r>
              <a:rPr kumimoji="0" lang="en-US" sz="2100" b="1"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#1 – Community Engagement, Community Benefits, Equity Considerations,</a:t>
            </a:r>
            <a:r>
              <a:rPr lang="en-US" sz="2100" b="1" dirty="0">
                <a:solidFill>
                  <a:srgbClr val="000000"/>
                </a:solidFill>
                <a:latin typeface="Calibri" panose="020F0502020204030204"/>
                <a:ea typeface="+mn-lt"/>
                <a:cs typeface="Calibri" panose="020F0502020204030204"/>
              </a:rPr>
              <a:t> </a:t>
            </a:r>
            <a:r>
              <a:rPr kumimoji="0" lang="en-US" sz="2100" b="1"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ZE Infrastructure Siting, and Program Outcomes</a:t>
            </a:r>
            <a:endParaRPr lang="en-US" sz="21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Fernando Gaytan, Staff Attorney,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lt"/>
                <a:cs typeface="Calibri" panose="020F0502020204030204"/>
              </a:rPr>
              <a:t>EarthJustice</a:t>
            </a:r>
            <a:endParaRPr lang="en-US" sz="1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Christopher Chavez, Deputy Policy Director, Coalition for Clean Air </a:t>
            </a:r>
            <a:endParaRPr lang="en-US" sz="1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Ali Saleh, Councilmember, City of Bell  </a:t>
            </a:r>
            <a:endParaRPr lang="en-US" sz="1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Ambar Rivera, Staff Researcher, Communities for a Better Environment</a:t>
            </a:r>
            <a:endParaRPr lang="en-US" sz="1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Alison Linder, Senior Regional Planner, Southern California Association of Governments</a:t>
            </a:r>
            <a:endParaRPr lang="en-US" sz="1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401955" lvl="1">
              <a:buFont typeface="Calibri" panose="020F0502020204030204" pitchFamily="34" charset="0"/>
              <a:buChar char="&gt;"/>
            </a:pPr>
            <a:r>
              <a:rPr lang="en-US" dirty="0">
                <a:solidFill>
                  <a:srgbClr val="000000"/>
                </a:solidFill>
                <a:latin typeface="Calibri" panose="020F0502020204030204"/>
                <a:ea typeface="+mn-lt"/>
                <a:cs typeface="Calibri" panose="020F0502020204030204"/>
              </a:rPr>
              <a:t>Marisa Perez, Transportation Policy Advisor, Gateway Cities Council of Governments </a:t>
            </a:r>
          </a:p>
          <a:p>
            <a:pPr marL="116205" lvl="1" indent="0">
              <a:buNone/>
            </a:pPr>
            <a:endParaRPr kumimoji="0" lang="en-US" sz="21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Pct val="90000"/>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a:ea typeface="+mn-ea"/>
                <a:cs typeface="Calibri"/>
              </a:rPr>
              <a:t>#2 – Strategic Partnerships and Funding Opportunities</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16205" marR="0" lvl="1" indent="0" fontAlgn="auto">
              <a:spcAft>
                <a:spcPts val="0"/>
              </a:spcAft>
              <a:buClrTx/>
              <a:buNone/>
              <a:tabLst/>
              <a:defRPr/>
            </a:pPr>
            <a:r>
              <a:rPr lang="en-US" dirty="0">
                <a:solidFill>
                  <a:srgbClr val="000000"/>
                </a:solidFill>
                <a:latin typeface="Calibri" panose="020F0502020204030204"/>
                <a:ea typeface="+mn-lt"/>
                <a:cs typeface="Calibri" panose="020F0502020204030204"/>
              </a:rPr>
              <a:t>Matt Miyasato, Deputy Executive Officer, Science &amp; Technology Advancement, South Coast Air Quality Management District</a:t>
            </a:r>
          </a:p>
          <a:p>
            <a:pPr marL="116205" lvl="1" indent="0">
              <a:buNone/>
              <a:defRPr/>
            </a:pPr>
            <a:r>
              <a:rPr lang="en-US" sz="1800" dirty="0">
                <a:solidFill>
                  <a:srgbClr val="000000"/>
                </a:solidFill>
                <a:latin typeface="Calibri" panose="020F0502020204030204"/>
                <a:ea typeface="+mn-lt"/>
                <a:cs typeface="Calibri" panose="020F0502020204030204"/>
              </a:rPr>
              <a:t>Aaron Katzenstein, South Coast Air Quality Management District</a:t>
            </a:r>
            <a:r>
              <a:rPr lang="en-US" dirty="0">
                <a:solidFill>
                  <a:srgbClr val="000000"/>
                </a:solidFill>
                <a:latin typeface="Calibri" panose="020F0502020204030204"/>
                <a:ea typeface="+mn-lt"/>
                <a:cs typeface="Calibri" panose="020F0502020204030204"/>
              </a:rPr>
              <a:t> </a:t>
            </a:r>
          </a:p>
          <a:p>
            <a:pPr marL="116205" marR="0" lvl="1" indent="0" fontAlgn="auto">
              <a:spcAft>
                <a:spcPts val="0"/>
              </a:spcAft>
              <a:buClrTx/>
              <a:buNone/>
              <a:tabLst/>
              <a:defRPr/>
            </a:pPr>
            <a:r>
              <a:rPr lang="en-US" dirty="0">
                <a:solidFill>
                  <a:srgbClr val="000000"/>
                </a:solidFill>
                <a:latin typeface="Calibri" panose="020F0502020204030204"/>
                <a:ea typeface="+mn-lt"/>
                <a:cs typeface="Calibri" panose="020F0502020204030204"/>
              </a:rPr>
              <a:t>Michael </a:t>
            </a:r>
            <a:r>
              <a:rPr lang="en-US" dirty="0" err="1">
                <a:solidFill>
                  <a:srgbClr val="000000"/>
                </a:solidFill>
                <a:latin typeface="Calibri" panose="020F0502020204030204"/>
                <a:ea typeface="+mn-lt"/>
                <a:cs typeface="Calibri" panose="020F0502020204030204"/>
              </a:rPr>
              <a:t>Leue</a:t>
            </a:r>
            <a:r>
              <a:rPr lang="en-US" dirty="0">
                <a:solidFill>
                  <a:srgbClr val="000000"/>
                </a:solidFill>
                <a:latin typeface="Calibri" panose="020F0502020204030204"/>
                <a:ea typeface="+mn-lt"/>
                <a:cs typeface="Calibri" panose="020F0502020204030204"/>
              </a:rPr>
              <a:t>, Chief Executive Officer, Alameda Corridor Transportation Authority  </a:t>
            </a:r>
          </a:p>
          <a:p>
            <a:pPr marL="116205" marR="0" lvl="1" indent="0" fontAlgn="auto">
              <a:spcAft>
                <a:spcPts val="0"/>
              </a:spcAft>
              <a:buClrTx/>
              <a:buNone/>
              <a:tabLst/>
              <a:defRPr/>
            </a:pPr>
            <a:r>
              <a:rPr lang="en-US" dirty="0">
                <a:solidFill>
                  <a:srgbClr val="000000"/>
                </a:solidFill>
                <a:latin typeface="Calibri" panose="020F0502020204030204"/>
                <a:ea typeface="+mn-lt"/>
                <a:cs typeface="Calibri" panose="020F0502020204030204"/>
              </a:rPr>
              <a:t>Sharon Weissman, Vice President, Long Beach Board of Harbor Commissioners, Port of Long Beach</a:t>
            </a:r>
          </a:p>
          <a:p>
            <a:pPr marL="116205" marR="0" lvl="1" indent="0" fontAlgn="auto">
              <a:spcAft>
                <a:spcPts val="0"/>
              </a:spcAft>
              <a:buClrTx/>
              <a:buNone/>
              <a:tabLst/>
              <a:defRPr/>
            </a:pPr>
            <a:r>
              <a:rPr lang="en-US" dirty="0">
                <a:solidFill>
                  <a:srgbClr val="000000"/>
                </a:solidFill>
                <a:latin typeface="Calibri" panose="020F0502020204030204"/>
                <a:ea typeface="+mn-lt"/>
                <a:cs typeface="Calibri" panose="020F0502020204030204"/>
              </a:rPr>
              <a:t>Theresa Dau-Ngo, Port of Long Beach</a:t>
            </a:r>
          </a:p>
          <a:p>
            <a:pPr marL="116205" marR="0" lvl="1" indent="0" fontAlgn="auto">
              <a:spcAft>
                <a:spcPts val="0"/>
              </a:spcAft>
              <a:buClrTx/>
              <a:buNone/>
              <a:tabLst/>
              <a:defRPr/>
            </a:pPr>
            <a:r>
              <a:rPr lang="en-US" dirty="0">
                <a:solidFill>
                  <a:srgbClr val="000000"/>
                </a:solidFill>
                <a:latin typeface="Calibri" panose="020F0502020204030204"/>
                <a:ea typeface="+mn-lt"/>
                <a:cs typeface="Calibri" panose="020F0502020204030204"/>
              </a:rPr>
              <a:t>Tony </a:t>
            </a:r>
            <a:r>
              <a:rPr lang="en-US" dirty="0" err="1">
                <a:solidFill>
                  <a:srgbClr val="000000"/>
                </a:solidFill>
                <a:latin typeface="Calibri" panose="020F0502020204030204"/>
                <a:ea typeface="+mn-lt"/>
                <a:cs typeface="Calibri" panose="020F0502020204030204"/>
              </a:rPr>
              <a:t>Gioelle</a:t>
            </a:r>
            <a:r>
              <a:rPr lang="en-US" dirty="0">
                <a:solidFill>
                  <a:srgbClr val="000000"/>
                </a:solidFill>
                <a:latin typeface="Calibri" panose="020F0502020204030204"/>
                <a:ea typeface="+mn-lt"/>
                <a:cs typeface="Calibri" panose="020F0502020204030204"/>
              </a:rPr>
              <a:t>, Deputy Executive Director of Development, Port of Los Angeles </a:t>
            </a:r>
          </a:p>
          <a:p>
            <a:pPr marL="116205" marR="0" lvl="1" indent="0" fontAlgn="auto">
              <a:spcAft>
                <a:spcPts val="0"/>
              </a:spcAft>
              <a:buClrTx/>
              <a:buNone/>
              <a:tabLst/>
              <a:defRPr/>
            </a:pPr>
            <a:r>
              <a:rPr lang="en-US" dirty="0">
                <a:solidFill>
                  <a:srgbClr val="000000"/>
                </a:solidFill>
                <a:latin typeface="Calibri" panose="020F0502020204030204"/>
                <a:ea typeface="+mn-lt"/>
                <a:cs typeface="Calibri" panose="020F0502020204030204"/>
              </a:rPr>
              <a:t>Jason Groves, Business Development Transportation Electrification, Southern California Edison    </a:t>
            </a:r>
          </a:p>
          <a:p>
            <a:pPr marL="116205" marR="0" lvl="1" indent="0" fontAlgn="auto">
              <a:spcAft>
                <a:spcPts val="0"/>
              </a:spcAft>
              <a:buClrTx/>
              <a:buNone/>
              <a:tabLst/>
              <a:defRPr/>
            </a:pPr>
            <a:r>
              <a:rPr lang="en-US" dirty="0">
                <a:solidFill>
                  <a:srgbClr val="000000"/>
                </a:solidFill>
                <a:latin typeface="Calibri" panose="020F0502020204030204"/>
                <a:ea typeface="+mn-lt"/>
                <a:cs typeface="Calibri" panose="020F0502020204030204"/>
              </a:rPr>
              <a:t>Jack Symington, Program Manager, Transportation, Los Angeles Cleantech Incubator  </a:t>
            </a:r>
          </a:p>
          <a:p>
            <a:pPr marL="116205" marR="0" lvl="1" indent="0" fontAlgn="auto">
              <a:spcAft>
                <a:spcPts val="0"/>
              </a:spcAft>
              <a:buClrTx/>
              <a:buNone/>
              <a:tabLst/>
              <a:defRPr/>
            </a:pPr>
            <a:r>
              <a:rPr lang="en-US" dirty="0">
                <a:solidFill>
                  <a:srgbClr val="000000"/>
                </a:solidFill>
                <a:latin typeface="Calibri" panose="020F0502020204030204"/>
                <a:ea typeface="+mn-lt"/>
                <a:cs typeface="Calibri" panose="020F0502020204030204"/>
              </a:rPr>
              <a:t>Damon Hannaman, Senior Advisor, Key Accounts, Southern California Edison</a:t>
            </a:r>
          </a:p>
          <a:p>
            <a:pPr marL="116205" marR="0" lvl="1" indent="0" fontAlgn="auto">
              <a:spcAft>
                <a:spcPts val="0"/>
              </a:spcAft>
              <a:buClrTx/>
              <a:buNone/>
              <a:tabLst/>
              <a:defRPr/>
            </a:pPr>
            <a:r>
              <a:rPr lang="en-US" dirty="0">
                <a:solidFill>
                  <a:srgbClr val="000000"/>
                </a:solidFill>
                <a:latin typeface="Calibri" panose="020F0502020204030204"/>
                <a:ea typeface="+mn-lt"/>
                <a:cs typeface="Calibri" panose="020F0502020204030204"/>
              </a:rPr>
              <a:t>George </a:t>
            </a:r>
            <a:r>
              <a:rPr lang="en-US" dirty="0" err="1">
                <a:solidFill>
                  <a:srgbClr val="000000"/>
                </a:solidFill>
                <a:latin typeface="Calibri" panose="020F0502020204030204"/>
                <a:ea typeface="+mn-lt"/>
                <a:cs typeface="Calibri" panose="020F0502020204030204"/>
              </a:rPr>
              <a:t>Payba</a:t>
            </a:r>
            <a:r>
              <a:rPr lang="en-US" dirty="0">
                <a:solidFill>
                  <a:srgbClr val="000000"/>
                </a:solidFill>
                <a:latin typeface="Calibri" panose="020F0502020204030204"/>
                <a:ea typeface="+mn-lt"/>
                <a:cs typeface="Calibri" panose="020F0502020204030204"/>
              </a:rPr>
              <a:t>, Environmental Affairs Officer, Los Angeles Department of Water and Power </a:t>
            </a:r>
          </a:p>
          <a:p>
            <a:pPr marL="116205" marR="0" lvl="1" indent="0" fontAlgn="auto">
              <a:spcAft>
                <a:spcPts val="0"/>
              </a:spcAft>
              <a:buClrTx/>
              <a:buNone/>
              <a:tabLst/>
              <a:defRPr/>
            </a:pPr>
            <a:r>
              <a:rPr lang="en-US" dirty="0">
                <a:solidFill>
                  <a:srgbClr val="000000"/>
                </a:solidFill>
                <a:latin typeface="Calibri" panose="020F0502020204030204"/>
                <a:ea typeface="+mn-lt"/>
                <a:cs typeface="Calibri" panose="020F0502020204030204"/>
              </a:rPr>
              <a:t>Jose Maria Paz, Electrical Engineering Associate, Los Angeles Department of Water and Power</a:t>
            </a:r>
          </a:p>
          <a:p>
            <a:pPr marL="116205" marR="0" lvl="1" indent="0" fontAlgn="auto">
              <a:spcAft>
                <a:spcPts val="0"/>
              </a:spcAft>
              <a:buClrTx/>
              <a:buNone/>
              <a:tabLst/>
              <a:defRPr/>
            </a:pPr>
            <a:r>
              <a:rPr lang="en-US" dirty="0">
                <a:solidFill>
                  <a:srgbClr val="000000"/>
                </a:solidFill>
                <a:latin typeface="Calibri" panose="020F0502020204030204"/>
                <a:ea typeface="+mn-lt"/>
                <a:cs typeface="Calibri" panose="020F0502020204030204"/>
              </a:rPr>
              <a:t>Karina O’Connor, Environmental Engineer, U.S. Environmental Protection Agency, Region 9 </a:t>
            </a:r>
          </a:p>
          <a:p>
            <a:pPr marL="116205" marR="0" lvl="1" indent="0" fontAlgn="auto">
              <a:spcAft>
                <a:spcPts val="0"/>
              </a:spcAft>
              <a:buClrTx/>
              <a:buNone/>
              <a:tabLst/>
              <a:defRPr/>
            </a:pPr>
            <a:r>
              <a:rPr lang="en-US" dirty="0">
                <a:solidFill>
                  <a:srgbClr val="000000"/>
                </a:solidFill>
                <a:latin typeface="Calibri" panose="020F0502020204030204"/>
                <a:ea typeface="+mn-lt"/>
                <a:cs typeface="Calibri" panose="020F0502020204030204"/>
              </a:rPr>
              <a:t>Thomas Jelenic, Vice President, Pacific Merchant Shipping Association</a:t>
            </a:r>
          </a:p>
          <a:p>
            <a:pPr marL="116205" lvl="1" indent="0">
              <a:buNone/>
              <a:defRPr/>
            </a:pPr>
            <a:r>
              <a:rPr lang="en-US" dirty="0">
                <a:solidFill>
                  <a:srgbClr val="000000"/>
                </a:solidFill>
                <a:latin typeface="Calibri" panose="020F0502020204030204"/>
                <a:ea typeface="+mn-lt"/>
                <a:cs typeface="Calibri" panose="020F0502020204030204"/>
              </a:rPr>
              <a:t>Dr. Joe </a:t>
            </a:r>
            <a:r>
              <a:rPr lang="en-US" dirty="0" err="1">
                <a:solidFill>
                  <a:srgbClr val="000000"/>
                </a:solidFill>
                <a:latin typeface="Calibri" panose="020F0502020204030204"/>
                <a:ea typeface="+mn-lt"/>
                <a:cs typeface="Calibri" panose="020F0502020204030204"/>
              </a:rPr>
              <a:t>Lyou</a:t>
            </a:r>
            <a:r>
              <a:rPr lang="en-US" dirty="0">
                <a:solidFill>
                  <a:srgbClr val="000000"/>
                </a:solidFill>
                <a:latin typeface="Calibri" panose="020F0502020204030204"/>
                <a:ea typeface="+mn-lt"/>
                <a:cs typeface="Calibri" panose="020F0502020204030204"/>
              </a:rPr>
              <a:t>, President, CEO, Coalition for Clean Air  </a:t>
            </a:r>
          </a:p>
          <a:p>
            <a:pPr marL="457200" marR="0" lvl="1" indent="0" algn="l" defTabSz="914400" rtl="0" eaLnBrk="1" fontAlgn="auto" latinLnBrk="0" hangingPunct="1">
              <a:lnSpc>
                <a:spcPct val="90000"/>
              </a:lnSpc>
              <a:spcBef>
                <a:spcPts val="500"/>
              </a:spcBef>
              <a:spcAft>
                <a:spcPts val="0"/>
              </a:spcAft>
              <a:buClrTx/>
              <a:buSzPct val="90000"/>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90000"/>
              </a:lnSpc>
              <a:spcBef>
                <a:spcPts val="1000"/>
              </a:spcBef>
              <a:spcAft>
                <a:spcPts val="0"/>
              </a:spcAft>
              <a:buClrTx/>
              <a:buSzPct val="90000"/>
              <a:buFont typeface="System Font Regular" panose="020B0604020202020204" pitchFamily="34" charset="0"/>
              <a:buChar char="&gt;"/>
              <a:tabLst/>
              <a:defRPr/>
            </a:pPr>
            <a:endParaRPr kumimoji="0" lang="en-US" sz="2100" b="1" i="0" u="none" strike="noStrike" kern="1200" cap="none" spc="0" normalizeH="0" baseline="0" noProof="0">
              <a:ln>
                <a:noFill/>
              </a:ln>
              <a:solidFill>
                <a:srgbClr val="000000"/>
              </a:solidFill>
              <a:effectLst/>
              <a:uLnTx/>
              <a:uFillTx/>
              <a:latin typeface="Calibri" panose="020F0502020204030204"/>
              <a:ea typeface="+mn-ea"/>
              <a:cs typeface="Calibri"/>
            </a:endParaRPr>
          </a:p>
          <a:p>
            <a:pPr marL="742950" marR="0" lvl="1" indent="-285750" algn="l" defTabSz="914400" rtl="0" eaLnBrk="1" fontAlgn="auto" latinLnBrk="0" hangingPunct="1">
              <a:lnSpc>
                <a:spcPct val="90000"/>
              </a:lnSpc>
              <a:spcBef>
                <a:spcPts val="500"/>
              </a:spcBef>
              <a:spcAft>
                <a:spcPts val="0"/>
              </a:spcAft>
              <a:buClrTx/>
              <a:buSzPct val="90000"/>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742950" marR="0" lvl="1" indent="-285750" algn="l" defTabSz="914400" rtl="0" eaLnBrk="1" fontAlgn="auto" latinLnBrk="0" hangingPunct="1">
              <a:lnSpc>
                <a:spcPct val="90000"/>
              </a:lnSpc>
              <a:spcBef>
                <a:spcPts val="500"/>
              </a:spcBef>
              <a:spcAft>
                <a:spcPts val="0"/>
              </a:spcAft>
              <a:buClrTx/>
              <a:buSzPct val="90000"/>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p:txBody>
      </p:sp>
      <p:sp>
        <p:nvSpPr>
          <p:cNvPr id="7" name="TextBox 6">
            <a:extLst>
              <a:ext uri="{FF2B5EF4-FFF2-40B4-BE49-F238E27FC236}">
                <a16:creationId xmlns:a16="http://schemas.microsoft.com/office/drawing/2014/main" id="{CF47E675-C2EF-7B35-B1AA-1074AE94559D}"/>
              </a:ext>
            </a:extLst>
          </p:cNvPr>
          <p:cNvSpPr txBox="1"/>
          <p:nvPr/>
        </p:nvSpPr>
        <p:spPr>
          <a:xfrm>
            <a:off x="1702677" y="6321501"/>
            <a:ext cx="10489323" cy="276999"/>
          </a:xfrm>
          <a:prstGeom prst="rect">
            <a:avLst/>
          </a:prstGeom>
          <a:noFill/>
        </p:spPr>
        <p:txBody>
          <a:bodyPr wrap="square" rtlCol="0">
            <a:spAutoFit/>
          </a:bodyPr>
          <a:lstStyle/>
          <a:p>
            <a:pPr algn="ctr"/>
            <a:r>
              <a:rPr lang="en-US" sz="1200" b="1" i="1">
                <a:solidFill>
                  <a:schemeClr val="accent1">
                    <a:lumMod val="75000"/>
                  </a:schemeClr>
                </a:solidFill>
              </a:rPr>
              <a:t>If your name does not appear on this list, please contact Nora Casillas at </a:t>
            </a:r>
            <a:r>
              <a:rPr lang="en-US" sz="1200" b="1" i="1">
                <a:solidFill>
                  <a:schemeClr val="accent1">
                    <a:lumMod val="75000"/>
                  </a:schemeClr>
                </a:solidFill>
                <a:hlinkClick r:id="rId3">
                  <a:extLst>
                    <a:ext uri="{A12FA001-AC4F-418D-AE19-62706E023703}">
                      <ahyp:hlinkClr xmlns:ahyp="http://schemas.microsoft.com/office/drawing/2018/hyperlinkcolor" val="tx"/>
                    </a:ext>
                  </a:extLst>
                </a:hlinkClick>
              </a:rPr>
              <a:t>ncasillas@arellanoassociates.com</a:t>
            </a:r>
            <a:r>
              <a:rPr lang="en-US" sz="1200" b="1" i="1">
                <a:solidFill>
                  <a:schemeClr val="accent1">
                    <a:lumMod val="75000"/>
                  </a:schemeClr>
                </a:solidFill>
              </a:rPr>
              <a:t> to be assigned a Breakout Room.</a:t>
            </a:r>
          </a:p>
        </p:txBody>
      </p:sp>
    </p:spTree>
    <p:extLst>
      <p:ext uri="{BB962C8B-B14F-4D97-AF65-F5344CB8AC3E}">
        <p14:creationId xmlns:p14="http://schemas.microsoft.com/office/powerpoint/2010/main" val="695250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092881"/>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2:</a:t>
            </a:r>
          </a:p>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rgbClr val="FFFFFF"/>
                </a:solidFill>
                <a:latin typeface="Calibri" panose="020F0502020204030204"/>
                <a:cs typeface="Calibri"/>
              </a:rPr>
              <a:t>ZET Program Recommendation –</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Report Outs and Plenary Discussions</a:t>
            </a:r>
          </a:p>
        </p:txBody>
      </p:sp>
    </p:spTree>
    <p:extLst>
      <p:ext uri="{BB962C8B-B14F-4D97-AF65-F5344CB8AC3E}">
        <p14:creationId xmlns:p14="http://schemas.microsoft.com/office/powerpoint/2010/main" val="1101911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092881"/>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3: </a:t>
            </a:r>
          </a:p>
          <a:p>
            <a:pPr algn="ctr">
              <a:spcAft>
                <a:spcPts val="600"/>
              </a:spcAft>
              <a:defRPr/>
            </a:pPr>
            <a:r>
              <a:rPr lang="en-US" sz="4000" b="1">
                <a:solidFill>
                  <a:srgbClr val="FFFFFF"/>
                </a:solidFill>
                <a:latin typeface="Calibri" panose="020F0502020204030204"/>
                <a:cs typeface="Calibri"/>
              </a:rPr>
              <a:t>Test and Confirm Consensus on the </a:t>
            </a:r>
          </a:p>
          <a:p>
            <a:pPr algn="ctr">
              <a:spcAft>
                <a:spcPts val="600"/>
              </a:spcAft>
              <a:defRPr/>
            </a:pPr>
            <a:r>
              <a:rPr lang="en-US" sz="4000" b="1">
                <a:solidFill>
                  <a:srgbClr val="FFFFFF"/>
                </a:solidFill>
                <a:latin typeface="Calibri" panose="020F0502020204030204"/>
                <a:cs typeface="Calibri"/>
              </a:rPr>
              <a:t>Zero-Emission Truck Program Recommendation</a:t>
            </a:r>
            <a:endParaRPr lang="en-US">
              <a:ea typeface="+mn-ea"/>
            </a:endParaRPr>
          </a:p>
        </p:txBody>
      </p:sp>
    </p:spTree>
    <p:extLst>
      <p:ext uri="{BB962C8B-B14F-4D97-AF65-F5344CB8AC3E}">
        <p14:creationId xmlns:p14="http://schemas.microsoft.com/office/powerpoint/2010/main" val="673307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8F88-154C-404F-BC6E-9AE3F41ACFCF}"/>
              </a:ext>
            </a:extLst>
          </p:cNvPr>
          <p:cNvSpPr>
            <a:spLocks noGrp="1"/>
          </p:cNvSpPr>
          <p:nvPr>
            <p:ph type="title"/>
          </p:nvPr>
        </p:nvSpPr>
        <p:spPr>
          <a:xfrm>
            <a:off x="381000" y="285749"/>
            <a:ext cx="9376775" cy="429145"/>
          </a:xfrm>
        </p:spPr>
        <p:txBody>
          <a:bodyPr/>
          <a:lstStyle/>
          <a:p>
            <a:r>
              <a:rPr lang="en-US" sz="2800"/>
              <a:t>710 ZE Truck Program Draft Recommendation </a:t>
            </a:r>
          </a:p>
        </p:txBody>
      </p:sp>
      <p:sp>
        <p:nvSpPr>
          <p:cNvPr id="3" name="Content Placeholder 2">
            <a:extLst>
              <a:ext uri="{FF2B5EF4-FFF2-40B4-BE49-F238E27FC236}">
                <a16:creationId xmlns:a16="http://schemas.microsoft.com/office/drawing/2014/main" id="{A97B0D88-D163-4900-BD97-784607BC4403}"/>
              </a:ext>
            </a:extLst>
          </p:cNvPr>
          <p:cNvSpPr>
            <a:spLocks noGrp="1"/>
          </p:cNvSpPr>
          <p:nvPr>
            <p:ph idx="1"/>
          </p:nvPr>
        </p:nvSpPr>
        <p:spPr>
          <a:xfrm>
            <a:off x="412315" y="1057145"/>
            <a:ext cx="11077575" cy="5128284"/>
          </a:xfrm>
        </p:spPr>
        <p:txBody>
          <a:bodyPr vert="horz" lIns="91440" tIns="45720" rIns="91440" bIns="45720" rtlCol="0" anchor="t">
            <a:normAutofit/>
          </a:bodyPr>
          <a:lstStyle/>
          <a:p>
            <a:pPr marL="0" indent="0">
              <a:buNone/>
            </a:pPr>
            <a:endParaRPr lang="en-US" b="1" u="sng">
              <a:cs typeface="Calibri"/>
            </a:endParaRPr>
          </a:p>
          <a:p>
            <a:pPr marL="457200" lvl="1" indent="0">
              <a:buNone/>
            </a:pPr>
            <a:endParaRPr lang="en-US">
              <a:cs typeface="Calibri" panose="020F0502020204030204"/>
            </a:endParaRPr>
          </a:p>
        </p:txBody>
      </p:sp>
      <p:sp>
        <p:nvSpPr>
          <p:cNvPr id="4" name="Slide Number Placeholder 3">
            <a:extLst>
              <a:ext uri="{FF2B5EF4-FFF2-40B4-BE49-F238E27FC236}">
                <a16:creationId xmlns:a16="http://schemas.microsoft.com/office/drawing/2014/main" id="{A0E00A9A-4A4E-4AC0-A9C1-AD88BCC8723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2983EEE-B54B-491E-814F-4382B8EE791D}"/>
              </a:ext>
            </a:extLst>
          </p:cNvPr>
          <p:cNvSpPr txBox="1"/>
          <p:nvPr/>
        </p:nvSpPr>
        <p:spPr>
          <a:xfrm>
            <a:off x="534806" y="1057145"/>
            <a:ext cx="10615547" cy="2677656"/>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2AB4C8"/>
              </a:solidFill>
              <a:effectLst/>
              <a:uLnTx/>
              <a:uFillTx/>
              <a:latin typeface="Calibri" panose="020F0502020204030204"/>
              <a:ea typeface="+mn-ea"/>
              <a:cs typeface="+mn-cs"/>
            </a:endParaRPr>
          </a:p>
          <a:p>
            <a:pPr>
              <a:defRPr/>
            </a:pPr>
            <a:r>
              <a:rPr kumimoji="0" lang="en-US" sz="2800" b="1" i="0" u="none" strike="noStrike" kern="1200" cap="none" spc="0" normalizeH="0" baseline="0" noProof="0">
                <a:ln>
                  <a:noFill/>
                </a:ln>
                <a:solidFill>
                  <a:srgbClr val="2AB4C8"/>
                </a:solidFill>
                <a:effectLst/>
                <a:uLnTx/>
                <a:uFillTx/>
                <a:latin typeface="Calibri" panose="020F0502020204030204"/>
                <a:ea typeface="+mn-ea"/>
                <a:cs typeface="+mn-cs"/>
              </a:rPr>
              <a:t>Metro should leverage its $50 million to implement ZE Infrastructure with a small </a:t>
            </a:r>
            <a:r>
              <a:rPr lang="en-US" sz="2800" b="1">
                <a:solidFill>
                  <a:srgbClr val="2AB4C8"/>
                </a:solidFill>
                <a:latin typeface="Calibri" panose="020F0502020204030204"/>
              </a:rPr>
              <a:t>set-aside </a:t>
            </a:r>
            <a:r>
              <a:rPr kumimoji="0" lang="en-US" sz="2800" b="1" i="0" u="none" strike="noStrike" kern="1200" cap="none" spc="0" normalizeH="0" baseline="0" noProof="0">
                <a:ln>
                  <a:noFill/>
                </a:ln>
                <a:solidFill>
                  <a:srgbClr val="2AB4C8"/>
                </a:solidFill>
                <a:effectLst/>
                <a:uLnTx/>
                <a:uFillTx/>
                <a:latin typeface="Calibri" panose="020F0502020204030204"/>
                <a:ea typeface="+mn-ea"/>
                <a:cs typeface="+mn-cs"/>
              </a:rPr>
              <a:t>for</a:t>
            </a:r>
            <a:r>
              <a:rPr lang="en-US" sz="2800" b="1">
                <a:solidFill>
                  <a:srgbClr val="2AB4C8"/>
                </a:solidFill>
                <a:latin typeface="Calibri" panose="020F0502020204030204"/>
              </a:rPr>
              <a:t> strategic</a:t>
            </a:r>
            <a:r>
              <a:rPr kumimoji="0" lang="en-US" sz="2800" b="1" i="0" u="none" strike="noStrike" kern="1200" cap="none" spc="0" normalizeH="0" baseline="0" noProof="0">
                <a:ln>
                  <a:noFill/>
                </a:ln>
                <a:solidFill>
                  <a:srgbClr val="2AB4C8"/>
                </a:solidFill>
                <a:effectLst/>
                <a:uLnTx/>
                <a:uFillTx/>
                <a:latin typeface="Calibri" panose="020F0502020204030204"/>
                <a:ea typeface="+mn-ea"/>
                <a:cs typeface="+mn-cs"/>
              </a:rPr>
              <a:t> </a:t>
            </a:r>
            <a:r>
              <a:rPr lang="en-US" sz="2800" b="1">
                <a:solidFill>
                  <a:srgbClr val="2AB4C8"/>
                </a:solidFill>
                <a:latin typeface="Calibri" panose="020F0502020204030204"/>
              </a:rPr>
              <a:t>funding opportunities targeted to ZE</a:t>
            </a:r>
            <a:r>
              <a:rPr kumimoji="0" lang="en-US" sz="2800" b="1" i="0" u="none" strike="noStrike" kern="1200" cap="none" spc="0" normalizeH="0" baseline="0" noProof="0">
                <a:ln>
                  <a:noFill/>
                </a:ln>
                <a:solidFill>
                  <a:srgbClr val="2AB4C8"/>
                </a:solidFill>
                <a:effectLst/>
                <a:uLnTx/>
                <a:uFillTx/>
                <a:latin typeface="Calibri" panose="020F0502020204030204"/>
                <a:ea typeface="+mn-ea"/>
                <a:cs typeface="+mn-cs"/>
              </a:rPr>
              <a:t> truck subsidies.</a:t>
            </a:r>
            <a:endParaRPr lang="en-US" sz="2800" b="1" i="0" u="none" strike="noStrike" kern="1200" cap="none" spc="0" normalizeH="0" baseline="0" noProof="0">
              <a:ln>
                <a:noFill/>
              </a:ln>
              <a:solidFill>
                <a:srgbClr val="2AB4C8"/>
              </a:solidFill>
              <a:effectLst/>
              <a:uLnTx/>
              <a:uFillTx/>
              <a:latin typeface="Calibri" panose="020F0502020204030204"/>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0000"/>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0000"/>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2AB4C8"/>
              </a:solidFill>
              <a:effectLst/>
              <a:uLnTx/>
              <a:uFillTx/>
              <a:latin typeface="Calibri" panose="020F0502020204030204"/>
              <a:ea typeface="+mn-ea"/>
              <a:cs typeface="Calibri" panose="020F0502020204030204"/>
            </a:endParaRPr>
          </a:p>
        </p:txBody>
      </p:sp>
      <p:pic>
        <p:nvPicPr>
          <p:cNvPr id="5" name="Picture 4">
            <a:extLst>
              <a:ext uri="{FF2B5EF4-FFF2-40B4-BE49-F238E27FC236}">
                <a16:creationId xmlns:a16="http://schemas.microsoft.com/office/drawing/2014/main" id="{A6DC19EB-2513-FDBD-6986-075159C4F934}"/>
              </a:ext>
            </a:extLst>
          </p:cNvPr>
          <p:cNvPicPr>
            <a:picLocks noChangeAspect="1"/>
          </p:cNvPicPr>
          <p:nvPr/>
        </p:nvPicPr>
        <p:blipFill>
          <a:blip r:embed="rId3"/>
          <a:stretch>
            <a:fillRect/>
          </a:stretch>
        </p:blipFill>
        <p:spPr>
          <a:xfrm>
            <a:off x="2481164" y="2899215"/>
            <a:ext cx="7352162" cy="2901640"/>
          </a:xfrm>
          <a:prstGeom prst="rect">
            <a:avLst/>
          </a:prstGeom>
        </p:spPr>
      </p:pic>
    </p:spTree>
    <p:extLst>
      <p:ext uri="{BB962C8B-B14F-4D97-AF65-F5344CB8AC3E}">
        <p14:creationId xmlns:p14="http://schemas.microsoft.com/office/powerpoint/2010/main" val="3819263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F2214-7205-5F7A-7E8D-604227712EE4}"/>
              </a:ext>
            </a:extLst>
          </p:cNvPr>
          <p:cNvSpPr>
            <a:spLocks noGrp="1"/>
          </p:cNvSpPr>
          <p:nvPr>
            <p:ph type="title"/>
          </p:nvPr>
        </p:nvSpPr>
        <p:spPr/>
        <p:txBody>
          <a:bodyPr>
            <a:normAutofit/>
          </a:bodyPr>
          <a:lstStyle/>
          <a:p>
            <a:r>
              <a:rPr lang="en-US" sz="2800" b="1">
                <a:solidFill>
                  <a:schemeClr val="bg1"/>
                </a:solidFill>
                <a:latin typeface="+mn-lt"/>
                <a:ea typeface="+mn-ea"/>
                <a:cs typeface="Calibri" panose="020F0502020204030204"/>
              </a:rPr>
              <a:t>Zero-Emission Truck Working Group Vote</a:t>
            </a:r>
          </a:p>
        </p:txBody>
      </p:sp>
      <p:sp>
        <p:nvSpPr>
          <p:cNvPr id="4" name="Content Placeholder 2">
            <a:extLst>
              <a:ext uri="{FF2B5EF4-FFF2-40B4-BE49-F238E27FC236}">
                <a16:creationId xmlns:a16="http://schemas.microsoft.com/office/drawing/2014/main" id="{36EEFB31-76B4-944F-ADBE-6E46694F2009}"/>
              </a:ext>
            </a:extLst>
          </p:cNvPr>
          <p:cNvSpPr txBox="1">
            <a:spLocks/>
          </p:cNvSpPr>
          <p:nvPr/>
        </p:nvSpPr>
        <p:spPr>
          <a:xfrm>
            <a:off x="5704114" y="1040186"/>
            <a:ext cx="5573486" cy="543997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1800" b="1">
              <a:latin typeface="Calibri" panose="020F0502020204030204"/>
              <a:cs typeface="Calibri"/>
            </a:endParaRPr>
          </a:p>
          <a:p>
            <a:pPr marL="0" indent="0">
              <a:buNone/>
            </a:pPr>
            <a:r>
              <a:rPr lang="en-US" b="1">
                <a:solidFill>
                  <a:schemeClr val="tx2"/>
                </a:solidFill>
              </a:rPr>
              <a:t>Metro should leverage its $50 million on ZE Infrastructure with a small set-aside for targeted ZE truck subsidies.</a:t>
            </a:r>
          </a:p>
          <a:p>
            <a:pPr marL="0" indent="0">
              <a:buNone/>
              <a:defRPr/>
            </a:pPr>
            <a:endParaRPr lang="en-US" sz="1800" b="1">
              <a:latin typeface="Calibri" panose="020F0502020204030204"/>
              <a:cs typeface="Calibri"/>
            </a:endParaRPr>
          </a:p>
        </p:txBody>
      </p:sp>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24</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pic>
        <p:nvPicPr>
          <p:cNvPr id="6" name="Picture 5">
            <a:extLst>
              <a:ext uri="{FF2B5EF4-FFF2-40B4-BE49-F238E27FC236}">
                <a16:creationId xmlns:a16="http://schemas.microsoft.com/office/drawing/2014/main" id="{7A421759-8F87-4CE9-8D8D-C2E77AA9B4E5}"/>
              </a:ext>
            </a:extLst>
          </p:cNvPr>
          <p:cNvPicPr>
            <a:picLocks noChangeAspect="1"/>
          </p:cNvPicPr>
          <p:nvPr/>
        </p:nvPicPr>
        <p:blipFill>
          <a:blip r:embed="rId4"/>
          <a:stretch>
            <a:fillRect/>
          </a:stretch>
        </p:blipFill>
        <p:spPr>
          <a:xfrm>
            <a:off x="381000" y="2854509"/>
            <a:ext cx="4978400" cy="1590425"/>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5"/>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6"/>
              <a:stretch>
                <a:fillRect/>
              </a:stretch>
            </p:blipFill>
            <p:spPr>
              <a:xfrm>
                <a:off x="672497" y="6223259"/>
                <a:ext cx="1014868" cy="297998"/>
              </a:xfrm>
              <a:prstGeom prst="rect">
                <a:avLst/>
              </a:prstGeom>
            </p:spPr>
          </p:pic>
        </p:grpSp>
      </p:grpSp>
      <p:sp>
        <p:nvSpPr>
          <p:cNvPr id="12" name="Content Placeholder 2">
            <a:extLst>
              <a:ext uri="{FF2B5EF4-FFF2-40B4-BE49-F238E27FC236}">
                <a16:creationId xmlns:a16="http://schemas.microsoft.com/office/drawing/2014/main" id="{CE555CA3-E8A4-41B7-BF26-636228F5C209}"/>
              </a:ext>
            </a:extLst>
          </p:cNvPr>
          <p:cNvSpPr txBox="1">
            <a:spLocks/>
          </p:cNvSpPr>
          <p:nvPr/>
        </p:nvSpPr>
        <p:spPr>
          <a:xfrm>
            <a:off x="5800859" y="3354267"/>
            <a:ext cx="5344886" cy="24635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1800" b="1">
              <a:latin typeface="Calibri" panose="020F0502020204030204"/>
              <a:cs typeface="Calibri"/>
            </a:endParaRPr>
          </a:p>
          <a:p>
            <a:pPr>
              <a:buFont typeface="Wingdings" panose="05000000000000000000" pitchFamily="2" charset="2"/>
              <a:buChar char="q"/>
            </a:pPr>
            <a:r>
              <a:rPr lang="en-US" sz="3200"/>
              <a:t> Yes</a:t>
            </a:r>
          </a:p>
          <a:p>
            <a:pPr>
              <a:buFont typeface="Wingdings" panose="05000000000000000000" pitchFamily="2" charset="2"/>
              <a:buChar char="q"/>
            </a:pPr>
            <a:r>
              <a:rPr lang="en-US" sz="3200"/>
              <a:t> No </a:t>
            </a:r>
          </a:p>
          <a:p>
            <a:pPr>
              <a:buFont typeface="Wingdings" panose="05000000000000000000" pitchFamily="2" charset="2"/>
              <a:buChar char="q"/>
            </a:pPr>
            <a:r>
              <a:rPr lang="en-US" sz="3200"/>
              <a:t> Abstain</a:t>
            </a:r>
            <a:endParaRPr lang="en-US" sz="1600"/>
          </a:p>
          <a:p>
            <a:pPr marL="0" indent="0">
              <a:buNone/>
              <a:defRPr/>
            </a:pPr>
            <a:endParaRPr lang="en-US" sz="1800" b="1">
              <a:latin typeface="Calibri" panose="020F0502020204030204"/>
              <a:cs typeface="Calibri"/>
            </a:endParaRPr>
          </a:p>
        </p:txBody>
      </p:sp>
    </p:spTree>
    <p:extLst>
      <p:ext uri="{BB962C8B-B14F-4D97-AF65-F5344CB8AC3E}">
        <p14:creationId xmlns:p14="http://schemas.microsoft.com/office/powerpoint/2010/main" val="3816070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Closing Comments, Upcoming Meetings, Thank You</a:t>
            </a:r>
          </a:p>
        </p:txBody>
      </p:sp>
    </p:spTree>
    <p:extLst>
      <p:ext uri="{BB962C8B-B14F-4D97-AF65-F5344CB8AC3E}">
        <p14:creationId xmlns:p14="http://schemas.microsoft.com/office/powerpoint/2010/main" val="3714624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266C-881A-491E-ABCE-7D7FC802CF80}"/>
              </a:ext>
            </a:extLst>
          </p:cNvPr>
          <p:cNvSpPr>
            <a:spLocks noGrp="1"/>
          </p:cNvSpPr>
          <p:nvPr>
            <p:ph type="title"/>
          </p:nvPr>
        </p:nvSpPr>
        <p:spPr/>
        <p:txBody>
          <a:bodyPr/>
          <a:lstStyle/>
          <a:p>
            <a:r>
              <a:rPr lang="en-US"/>
              <a:t>Upcoming Meetings</a:t>
            </a:r>
          </a:p>
        </p:txBody>
      </p:sp>
      <p:sp>
        <p:nvSpPr>
          <p:cNvPr id="3" name="Content Placeholder 2">
            <a:extLst>
              <a:ext uri="{FF2B5EF4-FFF2-40B4-BE49-F238E27FC236}">
                <a16:creationId xmlns:a16="http://schemas.microsoft.com/office/drawing/2014/main" id="{81259EBA-5AEB-47B4-A39D-A2588639D74D}"/>
              </a:ext>
            </a:extLst>
          </p:cNvPr>
          <p:cNvSpPr>
            <a:spLocks noGrp="1"/>
          </p:cNvSpPr>
          <p:nvPr>
            <p:ph idx="1"/>
          </p:nvPr>
        </p:nvSpPr>
        <p:spPr>
          <a:xfrm>
            <a:off x="-1155120" y="1346674"/>
            <a:ext cx="8771010" cy="5792680"/>
          </a:xfrm>
        </p:spPr>
        <p:txBody>
          <a:bodyPr vert="horz" lIns="91440" tIns="45720" rIns="91440" bIns="45720" rtlCol="0" anchor="t">
            <a:noAutofit/>
          </a:bodyPr>
          <a:lstStyle/>
          <a:p>
            <a:pPr marL="2228850" lvl="7" indent="-457200">
              <a:lnSpc>
                <a:spcPct val="100000"/>
              </a:lnSpc>
              <a:spcBef>
                <a:spcPts val="1000"/>
              </a:spcBef>
              <a:buNone/>
            </a:pPr>
            <a:r>
              <a:rPr lang="en-US" sz="1600" b="1">
                <a:solidFill>
                  <a:srgbClr val="00B4BD"/>
                </a:solidFill>
                <a:ea typeface="+mn-lt"/>
                <a:cs typeface="+mn-lt"/>
              </a:rPr>
              <a:t>Working Groups </a:t>
            </a:r>
            <a:r>
              <a:rPr lang="en-US" sz="1600">
                <a:ea typeface="+mn-lt"/>
                <a:cs typeface="+mn-lt"/>
              </a:rPr>
              <a:t>		</a:t>
            </a:r>
          </a:p>
          <a:p>
            <a:pPr marL="2004695" lvl="3" indent="-231775">
              <a:lnSpc>
                <a:spcPct val="100000"/>
              </a:lnSpc>
              <a:buFont typeface="System Font Regular"/>
              <a:buChar char="&gt;"/>
            </a:pPr>
            <a:r>
              <a:rPr lang="en-US" sz="1600" b="1">
                <a:ea typeface="+mn-lt"/>
                <a:cs typeface="+mn-lt"/>
              </a:rPr>
              <a:t>Equity Working Group #3</a:t>
            </a:r>
            <a:endParaRPr lang="en-US" sz="1600" b="1">
              <a:ea typeface="Calibri"/>
              <a:cs typeface="Calibri"/>
            </a:endParaRPr>
          </a:p>
          <a:p>
            <a:pPr marL="1718945" lvl="3" indent="285750">
              <a:lnSpc>
                <a:spcPct val="100000"/>
              </a:lnSpc>
              <a:buNone/>
            </a:pPr>
            <a:r>
              <a:rPr lang="en-US" sz="1600" i="1">
                <a:ea typeface="+mn-lt"/>
                <a:cs typeface="+mn-lt"/>
              </a:rPr>
              <a:t>Wednesday, May 18, 5-7pm</a:t>
            </a:r>
            <a:r>
              <a:rPr lang="en-US" sz="1600" b="1" i="1">
                <a:solidFill>
                  <a:srgbClr val="00B4BD"/>
                </a:solidFill>
                <a:ea typeface="+mn-lt"/>
                <a:cs typeface="+mn-lt"/>
              </a:rPr>
              <a:t> </a:t>
            </a:r>
          </a:p>
          <a:p>
            <a:pPr marL="2228850" lvl="7" indent="-457200">
              <a:lnSpc>
                <a:spcPct val="100000"/>
              </a:lnSpc>
              <a:spcBef>
                <a:spcPts val="1000"/>
              </a:spcBef>
              <a:buNone/>
            </a:pPr>
            <a:endParaRPr lang="en-US" sz="1600" b="1">
              <a:solidFill>
                <a:srgbClr val="00B4BD"/>
              </a:solidFill>
              <a:ea typeface="+mn-lt"/>
              <a:cs typeface="+mn-lt"/>
            </a:endParaRPr>
          </a:p>
          <a:p>
            <a:pPr marL="2228850" lvl="7" indent="-457200">
              <a:lnSpc>
                <a:spcPct val="100000"/>
              </a:lnSpc>
              <a:spcBef>
                <a:spcPts val="1000"/>
              </a:spcBef>
              <a:buNone/>
            </a:pPr>
            <a:r>
              <a:rPr lang="en-US" sz="1600" b="1">
                <a:solidFill>
                  <a:srgbClr val="00B4BD"/>
                </a:solidFill>
                <a:ea typeface="+mn-lt"/>
                <a:cs typeface="+mn-lt"/>
              </a:rPr>
              <a:t>Community Leadership Committee</a:t>
            </a:r>
          </a:p>
          <a:p>
            <a:pPr marL="2004695" lvl="3" indent="-231775">
              <a:lnSpc>
                <a:spcPct val="100000"/>
              </a:lnSpc>
              <a:buFont typeface="System Font Regular"/>
              <a:buChar char="&gt;"/>
            </a:pPr>
            <a:r>
              <a:rPr lang="en-US" sz="1600" b="1">
                <a:ea typeface="+mn-lt"/>
                <a:cs typeface="+mn-lt"/>
              </a:rPr>
              <a:t>Meeting #3</a:t>
            </a:r>
            <a:endParaRPr lang="en-US" sz="1600" b="1">
              <a:ea typeface="Calibri"/>
              <a:cs typeface="Calibri"/>
            </a:endParaRPr>
          </a:p>
          <a:p>
            <a:pPr marL="1718945" lvl="3" indent="285750">
              <a:lnSpc>
                <a:spcPct val="100000"/>
              </a:lnSpc>
              <a:buNone/>
            </a:pPr>
            <a:r>
              <a:rPr lang="en-US" sz="1600" i="1">
                <a:ea typeface="+mn-lt"/>
                <a:cs typeface="+mn-lt"/>
              </a:rPr>
              <a:t>Thursday, May 19, 5-7pm</a:t>
            </a:r>
          </a:p>
          <a:p>
            <a:pPr marL="1718945" lvl="3" indent="285750">
              <a:lnSpc>
                <a:spcPct val="100000"/>
              </a:lnSpc>
              <a:buNone/>
            </a:pPr>
            <a:r>
              <a:rPr lang="en-US" sz="1600" b="1">
                <a:ea typeface="+mn-lt"/>
                <a:cs typeface="+mn-lt"/>
              </a:rPr>
              <a:t>Meeting #3, continued</a:t>
            </a:r>
            <a:endParaRPr lang="en-US" sz="1600" b="1"/>
          </a:p>
          <a:p>
            <a:pPr marL="1718945" lvl="3" indent="285750">
              <a:lnSpc>
                <a:spcPct val="100000"/>
              </a:lnSpc>
              <a:buNone/>
            </a:pPr>
            <a:r>
              <a:rPr lang="en-US" sz="1600" i="1">
                <a:ea typeface="+mn-lt"/>
                <a:cs typeface="+mn-lt"/>
              </a:rPr>
              <a:t>Monday, May 23, 5-7pm</a:t>
            </a:r>
          </a:p>
          <a:p>
            <a:pPr marL="2228850" lvl="7" indent="-457200">
              <a:lnSpc>
                <a:spcPct val="100000"/>
              </a:lnSpc>
              <a:spcBef>
                <a:spcPts val="1000"/>
              </a:spcBef>
              <a:buNone/>
            </a:pPr>
            <a:endParaRPr lang="en-US" sz="1600" b="1">
              <a:solidFill>
                <a:srgbClr val="00B4BD"/>
              </a:solidFill>
              <a:ea typeface="+mn-lt"/>
              <a:cs typeface="+mn-lt"/>
            </a:endParaRPr>
          </a:p>
          <a:p>
            <a:pPr marL="2228850" lvl="7" indent="-457200">
              <a:lnSpc>
                <a:spcPct val="100000"/>
              </a:lnSpc>
              <a:spcBef>
                <a:spcPts val="1000"/>
              </a:spcBef>
              <a:buNone/>
            </a:pPr>
            <a:r>
              <a:rPr lang="en-US" sz="1600" b="1">
                <a:solidFill>
                  <a:srgbClr val="00B4BD"/>
                </a:solidFill>
                <a:ea typeface="+mn-lt"/>
                <a:cs typeface="+mn-lt"/>
              </a:rPr>
              <a:t>Task Force</a:t>
            </a:r>
            <a:endParaRPr lang="en-US" sz="1600">
              <a:ea typeface="+mn-lt"/>
              <a:cs typeface="+mn-lt"/>
            </a:endParaRPr>
          </a:p>
          <a:p>
            <a:pPr marL="2004695" lvl="3" indent="-231775">
              <a:lnSpc>
                <a:spcPct val="100000"/>
              </a:lnSpc>
              <a:buFont typeface="Calibri" panose="020F0502020204030204" pitchFamily="34" charset="0"/>
              <a:buChar char="&gt;"/>
            </a:pPr>
            <a:r>
              <a:rPr lang="en-US" sz="1600" b="1">
                <a:ea typeface="+mn-lt"/>
                <a:cs typeface="+mn-lt"/>
              </a:rPr>
              <a:t>Task Force Meeting #9</a:t>
            </a:r>
          </a:p>
          <a:p>
            <a:pPr marL="2004695" lvl="3" indent="0">
              <a:lnSpc>
                <a:spcPct val="100000"/>
              </a:lnSpc>
              <a:buNone/>
            </a:pPr>
            <a:r>
              <a:rPr lang="en-US" sz="1600" i="1">
                <a:ea typeface="+mn-lt"/>
                <a:cs typeface="+mn-lt"/>
              </a:rPr>
              <a:t>Monday, June 13, 5-7:30pm </a:t>
            </a:r>
          </a:p>
          <a:p>
            <a:pPr marL="1718945" lvl="3" indent="285750">
              <a:lnSpc>
                <a:spcPct val="70000"/>
              </a:lnSpc>
              <a:buNone/>
            </a:pPr>
            <a:endParaRPr lang="en-US" sz="2200" i="1">
              <a:ea typeface="+mn-lt"/>
              <a:cs typeface="+mn-lt"/>
            </a:endParaRPr>
          </a:p>
          <a:p>
            <a:pPr marL="1718945" lvl="3" indent="285750">
              <a:lnSpc>
                <a:spcPct val="70000"/>
              </a:lnSpc>
              <a:buNone/>
            </a:pPr>
            <a:endParaRPr lang="en-US" sz="2200" b="1">
              <a:solidFill>
                <a:srgbClr val="00B4BD"/>
              </a:solidFill>
              <a:ea typeface="+mn-lt"/>
              <a:cs typeface="+mn-lt"/>
            </a:endParaRPr>
          </a:p>
        </p:txBody>
      </p:sp>
      <p:sp>
        <p:nvSpPr>
          <p:cNvPr id="4" name="Slide Number Placeholder 3">
            <a:extLst>
              <a:ext uri="{FF2B5EF4-FFF2-40B4-BE49-F238E27FC236}">
                <a16:creationId xmlns:a16="http://schemas.microsoft.com/office/drawing/2014/main" id="{39799A09-7BDD-4F8D-9E03-368A20861D82}"/>
              </a:ext>
            </a:extLst>
          </p:cNvPr>
          <p:cNvSpPr>
            <a:spLocks noGrp="1"/>
          </p:cNvSpPr>
          <p:nvPr>
            <p:ph type="sldNum" sz="quarter" idx="12"/>
          </p:nvPr>
        </p:nvSpPr>
        <p:spPr/>
        <p:txBody>
          <a:bodyPr/>
          <a:lstStyle/>
          <a:p>
            <a:fld id="{2429C633-AF9B-9840-B7F1-7587910FEF71}" type="slidenum">
              <a:rPr lang="en-US" smtClean="0"/>
              <a:pPr/>
              <a:t>26</a:t>
            </a:fld>
            <a:endParaRPr lang="en-US"/>
          </a:p>
        </p:txBody>
      </p:sp>
    </p:spTree>
    <p:extLst>
      <p:ext uri="{BB962C8B-B14F-4D97-AF65-F5344CB8AC3E}">
        <p14:creationId xmlns:p14="http://schemas.microsoft.com/office/powerpoint/2010/main" val="2095622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p:txBody>
          <a:bodyPr/>
          <a:lstStyle/>
          <a:p>
            <a:r>
              <a:rPr lang="en-US"/>
              <a:t>Can’t attend the meeting? Reach out to us!</a:t>
            </a:r>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fld id="{2429C633-AF9B-9840-B7F1-7587910FEF71}" type="slidenum">
              <a:rPr lang="en-US" smtClean="0"/>
              <a:pPr/>
              <a:t>27</a:t>
            </a:fld>
            <a:endParaRPr lang="en-US"/>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2849639" y="1227018"/>
            <a:ext cx="556528"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2849638" y="3181688"/>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2849638" y="3782719"/>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2849638" y="4331254"/>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2849638" y="4895674"/>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2849638" y="5444254"/>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3406165" y="1270149"/>
            <a:ext cx="6714378" cy="1938992"/>
          </a:xfrm>
          <a:prstGeom prst="rect">
            <a:avLst/>
          </a:prstGeom>
          <a:noFill/>
        </p:spPr>
        <p:txBody>
          <a:bodyPr wrap="square" lIns="91440" tIns="45720" rIns="91440" bIns="45720" rtlCol="0" anchor="t">
            <a:spAutoFit/>
          </a:bodyPr>
          <a:lstStyle/>
          <a:p>
            <a:r>
              <a:rPr lang="en-US" sz="2400"/>
              <a:t>Michael Cano, </a:t>
            </a:r>
            <a:r>
              <a:rPr lang="en-US" sz="2400" i="1"/>
              <a:t>Deputy Executive Officer, </a:t>
            </a:r>
            <a:br>
              <a:rPr lang="en-US" sz="2400" i="1"/>
            </a:br>
            <a:r>
              <a:rPr lang="en-US" sz="2400" i="1"/>
              <a:t>Countywide Planning &amp; Development  </a:t>
            </a:r>
            <a:br>
              <a:rPr lang="en-US" sz="2400"/>
            </a:br>
            <a:r>
              <a:rPr lang="en-US" sz="2400"/>
              <a:t>Metro</a:t>
            </a:r>
            <a:br>
              <a:rPr lang="en-US" sz="2400"/>
            </a:br>
            <a:r>
              <a:rPr lang="en-US" sz="2400"/>
              <a:t>One Gateway Plaza, MS 99-13-1</a:t>
            </a:r>
            <a:br>
              <a:rPr lang="en-US" sz="2400"/>
            </a:br>
            <a:r>
              <a:rPr lang="en-US" sz="2400"/>
              <a:t>Los Angeles, CA 90012</a:t>
            </a:r>
          </a:p>
        </p:txBody>
      </p:sp>
      <p:sp>
        <p:nvSpPr>
          <p:cNvPr id="11" name="TextBox 10">
            <a:extLst>
              <a:ext uri="{FF2B5EF4-FFF2-40B4-BE49-F238E27FC236}">
                <a16:creationId xmlns:a16="http://schemas.microsoft.com/office/drawing/2014/main" id="{ECA2E31C-4A55-C844-817A-6C712677C501}"/>
              </a:ext>
            </a:extLst>
          </p:cNvPr>
          <p:cNvSpPr txBox="1"/>
          <p:nvPr/>
        </p:nvSpPr>
        <p:spPr>
          <a:xfrm>
            <a:off x="3406166" y="3243701"/>
            <a:ext cx="7113872" cy="2759730"/>
          </a:xfrm>
          <a:prstGeom prst="rect">
            <a:avLst/>
          </a:prstGeom>
          <a:noFill/>
        </p:spPr>
        <p:txBody>
          <a:bodyPr wrap="square" rtlCol="0">
            <a:spAutoFit/>
          </a:bodyPr>
          <a:lstStyle/>
          <a:p>
            <a:pPr>
              <a:spcBef>
                <a:spcPts val="1600"/>
              </a:spcBef>
            </a:pPr>
            <a:r>
              <a:rPr lang="en-US" sz="2400"/>
              <a:t>213.922.4710</a:t>
            </a:r>
          </a:p>
          <a:p>
            <a:pPr>
              <a:spcBef>
                <a:spcPts val="1600"/>
              </a:spcBef>
            </a:pPr>
            <a:r>
              <a:rPr lang="en-US" sz="2400" i="1"/>
              <a:t>710corridor@metro.net</a:t>
            </a:r>
            <a:endParaRPr lang="en-US" sz="2400"/>
          </a:p>
          <a:p>
            <a:pPr>
              <a:spcBef>
                <a:spcPts val="1600"/>
              </a:spcBef>
            </a:pPr>
            <a:r>
              <a:rPr lang="en-US" sz="2400" i="1"/>
              <a:t>metro.net/projects/i-710-corridor</a:t>
            </a:r>
          </a:p>
          <a:p>
            <a:pPr>
              <a:spcBef>
                <a:spcPts val="1600"/>
              </a:spcBef>
            </a:pPr>
            <a:r>
              <a:rPr lang="en-US" sz="2400" i="1"/>
              <a:t>@metrolosangeles</a:t>
            </a:r>
            <a:endParaRPr lang="en-US" sz="2400"/>
          </a:p>
          <a:p>
            <a:pPr>
              <a:spcBef>
                <a:spcPts val="1600"/>
              </a:spcBef>
            </a:pPr>
            <a:r>
              <a:rPr lang="en-US" sz="2400" i="1" err="1"/>
              <a:t>losangelesmetro</a:t>
            </a:r>
            <a:endParaRPr lang="en-US" sz="2400"/>
          </a:p>
        </p:txBody>
      </p:sp>
    </p:spTree>
    <p:extLst>
      <p:ext uri="{BB962C8B-B14F-4D97-AF65-F5344CB8AC3E}">
        <p14:creationId xmlns:p14="http://schemas.microsoft.com/office/powerpoint/2010/main" val="531807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Thank you!</a:t>
            </a:r>
          </a:p>
        </p:txBody>
      </p:sp>
    </p:spTree>
    <p:extLst>
      <p:ext uri="{BB962C8B-B14F-4D97-AF65-F5344CB8AC3E}">
        <p14:creationId xmlns:p14="http://schemas.microsoft.com/office/powerpoint/2010/main" val="4249913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algn="ctr"/>
            <a:r>
              <a:rPr lang="en-US" sz="4000" b="1">
                <a:solidFill>
                  <a:schemeClr val="bg1"/>
                </a:solidFill>
                <a:cs typeface="Calibri"/>
              </a:rPr>
              <a:t>EXTRA SLIDES</a:t>
            </a:r>
          </a:p>
        </p:txBody>
      </p:sp>
    </p:spTree>
    <p:extLst>
      <p:ext uri="{BB962C8B-B14F-4D97-AF65-F5344CB8AC3E}">
        <p14:creationId xmlns:p14="http://schemas.microsoft.com/office/powerpoint/2010/main" val="3458764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Facilitator</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3</a:t>
            </a:fld>
            <a:endParaRPr lang="en-US"/>
          </a:p>
        </p:txBody>
      </p:sp>
      <p:pic>
        <p:nvPicPr>
          <p:cNvPr id="7" name="Picture 6" descr="A person holding a tree branch&#10;&#10;Description automatically generated with low confidence">
            <a:extLst>
              <a:ext uri="{FF2B5EF4-FFF2-40B4-BE49-F238E27FC236}">
                <a16:creationId xmlns:a16="http://schemas.microsoft.com/office/drawing/2014/main" id="{0529F0A5-E3CE-405D-89E7-487CDDFB7233}"/>
              </a:ext>
            </a:extLst>
          </p:cNvPr>
          <p:cNvPicPr>
            <a:picLocks noChangeAspect="1"/>
          </p:cNvPicPr>
          <p:nvPr/>
        </p:nvPicPr>
        <p:blipFill rotWithShape="1">
          <a:blip r:embed="rId3">
            <a:extLst>
              <a:ext uri="{28A0092B-C50C-407E-A947-70E740481C1C}">
                <a14:useLocalDpi xmlns:a14="http://schemas.microsoft.com/office/drawing/2010/main" val="0"/>
              </a:ext>
            </a:extLst>
          </a:blip>
          <a:srcRect l="21065" t="5509" r="44254" b="8907"/>
          <a:stretch/>
        </p:blipFill>
        <p:spPr>
          <a:xfrm>
            <a:off x="771617" y="1349733"/>
            <a:ext cx="2565083" cy="4208016"/>
          </a:xfrm>
          <a:prstGeom prst="rect">
            <a:avLst/>
          </a:prstGeom>
        </p:spPr>
      </p:pic>
      <p:sp>
        <p:nvSpPr>
          <p:cNvPr id="8" name="TextBox 7">
            <a:extLst>
              <a:ext uri="{FF2B5EF4-FFF2-40B4-BE49-F238E27FC236}">
                <a16:creationId xmlns:a16="http://schemas.microsoft.com/office/drawing/2014/main" id="{C9D4065A-4268-442F-86C5-4FC39ED4E38B}"/>
              </a:ext>
            </a:extLst>
          </p:cNvPr>
          <p:cNvSpPr txBox="1"/>
          <p:nvPr/>
        </p:nvSpPr>
        <p:spPr>
          <a:xfrm>
            <a:off x="5507972" y="2992076"/>
            <a:ext cx="3570333" cy="492443"/>
          </a:xfrm>
          <a:prstGeom prst="rect">
            <a:avLst/>
          </a:prstGeom>
          <a:noFill/>
        </p:spPr>
        <p:txBody>
          <a:bodyPr wrap="square" rtlCol="0">
            <a:spAutoFit/>
          </a:bodyPr>
          <a:lstStyle/>
          <a:p>
            <a:pPr algn="ctr"/>
            <a:r>
              <a:rPr lang="en-US" sz="2600" b="1"/>
              <a:t>Erika C.B. Morales</a:t>
            </a:r>
          </a:p>
        </p:txBody>
      </p:sp>
      <p:sp>
        <p:nvSpPr>
          <p:cNvPr id="9" name="TextBox 8">
            <a:extLst>
              <a:ext uri="{FF2B5EF4-FFF2-40B4-BE49-F238E27FC236}">
                <a16:creationId xmlns:a16="http://schemas.microsoft.com/office/drawing/2014/main" id="{59D4D7D0-BE5F-495B-AE30-C6BBEBAAC72D}"/>
              </a:ext>
            </a:extLst>
          </p:cNvPr>
          <p:cNvSpPr txBox="1"/>
          <p:nvPr/>
        </p:nvSpPr>
        <p:spPr>
          <a:xfrm>
            <a:off x="3336700" y="3464108"/>
            <a:ext cx="8003569" cy="430887"/>
          </a:xfrm>
          <a:prstGeom prst="rect">
            <a:avLst/>
          </a:prstGeom>
          <a:noFill/>
        </p:spPr>
        <p:txBody>
          <a:bodyPr wrap="square" lIns="91440" tIns="45720" rIns="91440" bIns="45720" rtlCol="0" anchor="t">
            <a:spAutoFit/>
          </a:bodyPr>
          <a:lstStyle/>
          <a:p>
            <a:pPr algn="ctr"/>
            <a:r>
              <a:rPr lang="en-US" sz="2200">
                <a:cs typeface="Arial"/>
              </a:rPr>
              <a:t>Partner, Morales + Morales</a:t>
            </a:r>
          </a:p>
        </p:txBody>
      </p:sp>
    </p:spTree>
    <p:extLst>
      <p:ext uri="{BB962C8B-B14F-4D97-AF65-F5344CB8AC3E}">
        <p14:creationId xmlns:p14="http://schemas.microsoft.com/office/powerpoint/2010/main" val="455713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D592B-DA67-46C6-9E25-670A89C408AE}"/>
              </a:ext>
            </a:extLst>
          </p:cNvPr>
          <p:cNvSpPr>
            <a:spLocks noGrp="1"/>
          </p:cNvSpPr>
          <p:nvPr>
            <p:ph type="title"/>
          </p:nvPr>
        </p:nvSpPr>
        <p:spPr/>
        <p:txBody>
          <a:bodyPr/>
          <a:lstStyle/>
          <a:p>
            <a:r>
              <a:rPr lang="en-US"/>
              <a:t>Vehicle Funding Opportunities</a:t>
            </a:r>
          </a:p>
        </p:txBody>
      </p:sp>
      <p:sp>
        <p:nvSpPr>
          <p:cNvPr id="4" name="Slide Number Placeholder 3">
            <a:extLst>
              <a:ext uri="{FF2B5EF4-FFF2-40B4-BE49-F238E27FC236}">
                <a16:creationId xmlns:a16="http://schemas.microsoft.com/office/drawing/2014/main" id="{08BFB0B8-D5C3-40E0-BF42-40AAE18A1034}"/>
              </a:ext>
            </a:extLst>
          </p:cNvPr>
          <p:cNvSpPr>
            <a:spLocks noGrp="1"/>
          </p:cNvSpPr>
          <p:nvPr>
            <p:ph type="sldNum" sz="quarter" idx="12"/>
          </p:nvPr>
        </p:nvSpPr>
        <p:spPr/>
        <p:txBody>
          <a:bodyPr/>
          <a:lstStyle/>
          <a:p>
            <a:fld id="{2429C633-AF9B-9840-B7F1-7587910FEF71}" type="slidenum">
              <a:rPr lang="en-US" smtClean="0"/>
              <a:pPr/>
              <a:t>30</a:t>
            </a:fld>
            <a:endParaRPr lang="en-US"/>
          </a:p>
        </p:txBody>
      </p:sp>
      <p:graphicFrame>
        <p:nvGraphicFramePr>
          <p:cNvPr id="6" name="Table 5">
            <a:extLst>
              <a:ext uri="{FF2B5EF4-FFF2-40B4-BE49-F238E27FC236}">
                <a16:creationId xmlns:a16="http://schemas.microsoft.com/office/drawing/2014/main" id="{1CDA2C22-EA6E-4F55-BF8A-EAA25F0C7930}"/>
              </a:ext>
            </a:extLst>
          </p:cNvPr>
          <p:cNvGraphicFramePr>
            <a:graphicFrameLocks noGrp="1"/>
          </p:cNvGraphicFramePr>
          <p:nvPr>
            <p:extLst>
              <p:ext uri="{D42A27DB-BD31-4B8C-83A1-F6EECF244321}">
                <p14:modId xmlns:p14="http://schemas.microsoft.com/office/powerpoint/2010/main" val="1442131218"/>
              </p:ext>
            </p:extLst>
          </p:nvPr>
        </p:nvGraphicFramePr>
        <p:xfrm>
          <a:off x="1782618" y="1006765"/>
          <a:ext cx="8128000" cy="5743069"/>
        </p:xfrm>
        <a:graphic>
          <a:graphicData uri="http://schemas.openxmlformats.org/drawingml/2006/table">
            <a:tbl>
              <a:tblPr/>
              <a:tblGrid>
                <a:gridCol w="1239864">
                  <a:extLst>
                    <a:ext uri="{9D8B030D-6E8A-4147-A177-3AD203B41FA5}">
                      <a16:colId xmlns:a16="http://schemas.microsoft.com/office/drawing/2014/main" val="3321510012"/>
                    </a:ext>
                  </a:extLst>
                </a:gridCol>
                <a:gridCol w="1239864">
                  <a:extLst>
                    <a:ext uri="{9D8B030D-6E8A-4147-A177-3AD203B41FA5}">
                      <a16:colId xmlns:a16="http://schemas.microsoft.com/office/drawing/2014/main" val="2393788266"/>
                    </a:ext>
                  </a:extLst>
                </a:gridCol>
                <a:gridCol w="1928680">
                  <a:extLst>
                    <a:ext uri="{9D8B030D-6E8A-4147-A177-3AD203B41FA5}">
                      <a16:colId xmlns:a16="http://schemas.microsoft.com/office/drawing/2014/main" val="955443070"/>
                    </a:ext>
                  </a:extLst>
                </a:gridCol>
                <a:gridCol w="1239864">
                  <a:extLst>
                    <a:ext uri="{9D8B030D-6E8A-4147-A177-3AD203B41FA5}">
                      <a16:colId xmlns:a16="http://schemas.microsoft.com/office/drawing/2014/main" val="2487649306"/>
                    </a:ext>
                  </a:extLst>
                </a:gridCol>
                <a:gridCol w="1239864">
                  <a:extLst>
                    <a:ext uri="{9D8B030D-6E8A-4147-A177-3AD203B41FA5}">
                      <a16:colId xmlns:a16="http://schemas.microsoft.com/office/drawing/2014/main" val="147615395"/>
                    </a:ext>
                  </a:extLst>
                </a:gridCol>
                <a:gridCol w="1239864">
                  <a:extLst>
                    <a:ext uri="{9D8B030D-6E8A-4147-A177-3AD203B41FA5}">
                      <a16:colId xmlns:a16="http://schemas.microsoft.com/office/drawing/2014/main" val="3472358520"/>
                    </a:ext>
                  </a:extLst>
                </a:gridCol>
              </a:tblGrid>
              <a:tr h="241199">
                <a:tc>
                  <a:txBody>
                    <a:bodyPr/>
                    <a:lstStyle/>
                    <a:p>
                      <a:pPr algn="ctr" fontAlgn="ctr"/>
                      <a:r>
                        <a:rPr lang="en-US" sz="800" b="1" i="0" u="none" strike="noStrike">
                          <a:solidFill>
                            <a:srgbClr val="000000"/>
                          </a:solidFill>
                          <a:effectLst/>
                          <a:latin typeface="Calibri" panose="020F0502020204030204" pitchFamily="34" charset="0"/>
                        </a:rPr>
                        <a:t>PROGRAM NAME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800" b="1" i="0" u="none" strike="noStrike">
                          <a:solidFill>
                            <a:srgbClr val="000000"/>
                          </a:solidFill>
                          <a:effectLst/>
                          <a:latin typeface="Calibri" panose="020F0502020204030204" pitchFamily="34" charset="0"/>
                        </a:rPr>
                        <a:t>FUNDING TYPE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800" b="1" i="0" u="none" strike="noStrike">
                          <a:solidFill>
                            <a:srgbClr val="000000"/>
                          </a:solidFill>
                          <a:effectLst/>
                          <a:latin typeface="Calibri" panose="020F0502020204030204" pitchFamily="34" charset="0"/>
                        </a:rPr>
                        <a:t>DESCRIPTION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800" b="1" i="0" u="none" strike="noStrike">
                          <a:solidFill>
                            <a:srgbClr val="000000"/>
                          </a:solidFill>
                          <a:effectLst/>
                          <a:latin typeface="Calibri" panose="020F0502020204030204" pitchFamily="34" charset="0"/>
                        </a:rPr>
                        <a:t>ELIGIBILITY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800" b="1" i="0" u="none" strike="noStrike">
                          <a:solidFill>
                            <a:srgbClr val="000000"/>
                          </a:solidFill>
                          <a:effectLst/>
                          <a:latin typeface="Calibri" panose="020F0502020204030204" pitchFamily="34" charset="0"/>
                        </a:rPr>
                        <a:t>TOTAL PROGRAM AMOUNT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800" b="1" i="0" u="none" strike="noStrike">
                          <a:solidFill>
                            <a:srgbClr val="000000"/>
                          </a:solidFill>
                          <a:effectLst/>
                          <a:latin typeface="Calibri" panose="020F0502020204030204" pitchFamily="34" charset="0"/>
                        </a:rPr>
                        <a:t>FUNDING CYCLE AND KEY DATES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653178707"/>
                  </a:ext>
                </a:extLst>
              </a:tr>
              <a:tr h="524347">
                <a:tc>
                  <a:txBody>
                    <a:bodyPr/>
                    <a:lstStyle/>
                    <a:p>
                      <a:pPr algn="ctr" fontAlgn="ctr"/>
                      <a:r>
                        <a:rPr lang="en-US" sz="800" b="0" i="0" u="none" strike="noStrike">
                          <a:solidFill>
                            <a:srgbClr val="000000"/>
                          </a:solidFill>
                          <a:effectLst/>
                          <a:latin typeface="Calibri" panose="020F0502020204030204" pitchFamily="34" charset="0"/>
                        </a:rPr>
                        <a:t>HVIP</a:t>
                      </a:r>
                      <a:br>
                        <a:rPr lang="en-US" sz="800" b="0" i="0" u="none" strike="noStrike">
                          <a:solidFill>
                            <a:srgbClr val="000000"/>
                          </a:solidFill>
                          <a:effectLst/>
                          <a:latin typeface="Calibri" panose="020F0502020204030204" pitchFamily="34" charset="0"/>
                        </a:rPr>
                      </a:br>
                      <a:r>
                        <a:rPr lang="en-US" sz="800" b="0" i="0" u="none" strike="noStrike">
                          <a:solidFill>
                            <a:srgbClr val="000000"/>
                          </a:solidFill>
                          <a:effectLst/>
                          <a:latin typeface="Calibri" panose="020F0502020204030204" pitchFamily="34" charset="0"/>
                        </a:rPr>
                        <a:t>(California Air Resources Board)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Voucher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Point-of-sale discounts to power California communities and drive commercial technology transformation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public transit buses; class 8 tractors performing drayage operations; public school buses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$196.6 million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3/30/2022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9787926"/>
                  </a:ext>
                </a:extLst>
              </a:tr>
              <a:tr h="524347">
                <a:tc>
                  <a:txBody>
                    <a:bodyPr/>
                    <a:lstStyle/>
                    <a:p>
                      <a:pPr algn="ctr" fontAlgn="ctr"/>
                      <a:r>
                        <a:rPr lang="en-US" sz="800" b="0" i="0" u="none" strike="noStrike">
                          <a:solidFill>
                            <a:srgbClr val="000000"/>
                          </a:solidFill>
                          <a:effectLst/>
                          <a:latin typeface="Calibri" panose="020F0502020204030204" pitchFamily="34" charset="0"/>
                        </a:rPr>
                        <a:t>HVIP</a:t>
                      </a:r>
                      <a:br>
                        <a:rPr lang="en-US" sz="800" b="0" i="0" u="none" strike="noStrike">
                          <a:solidFill>
                            <a:srgbClr val="000000"/>
                          </a:solidFill>
                          <a:effectLst/>
                          <a:latin typeface="Calibri" panose="020F0502020204030204" pitchFamily="34" charset="0"/>
                        </a:rPr>
                      </a:br>
                      <a:r>
                        <a:rPr lang="en-US" sz="800" b="0" i="0" u="none" strike="noStrike">
                          <a:solidFill>
                            <a:srgbClr val="000000"/>
                          </a:solidFill>
                          <a:effectLst/>
                          <a:latin typeface="Calibri" panose="020F0502020204030204" pitchFamily="34" charset="0"/>
                        </a:rPr>
                        <a:t>(California Air Resources Board)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Voucher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pilot funding for incentives geared towards helping small trucking fleets and independent owner operators access zero-emission trucks.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small trucking fleets and independent owner operators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$23.4 million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6/1/2022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4148290"/>
                  </a:ext>
                </a:extLst>
              </a:tr>
              <a:tr h="524347">
                <a:tc>
                  <a:txBody>
                    <a:bodyPr/>
                    <a:lstStyle/>
                    <a:p>
                      <a:pPr algn="ctr" fontAlgn="ctr"/>
                      <a:r>
                        <a:rPr lang="en-US" sz="800" b="0" i="0" u="none" strike="noStrike">
                          <a:solidFill>
                            <a:srgbClr val="000000"/>
                          </a:solidFill>
                          <a:effectLst/>
                          <a:latin typeface="Calibri" panose="020F0502020204030204" pitchFamily="34" charset="0"/>
                        </a:rPr>
                        <a:t>HVIP</a:t>
                      </a:r>
                      <a:br>
                        <a:rPr lang="en-US" sz="800" b="0" i="0" u="none" strike="noStrike">
                          <a:solidFill>
                            <a:srgbClr val="000000"/>
                          </a:solidFill>
                          <a:effectLst/>
                          <a:latin typeface="Calibri" panose="020F0502020204030204" pitchFamily="34" charset="0"/>
                        </a:rPr>
                      </a:br>
                      <a:r>
                        <a:rPr lang="en-US" sz="800" b="0" i="0" u="none" strike="noStrike">
                          <a:solidFill>
                            <a:srgbClr val="000000"/>
                          </a:solidFill>
                          <a:effectLst/>
                          <a:latin typeface="Calibri" panose="020F0502020204030204" pitchFamily="34" charset="0"/>
                        </a:rPr>
                        <a:t>(California Air Resources Board)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Drayage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561223"/>
                  </a:ext>
                </a:extLst>
              </a:tr>
              <a:tr h="755058">
                <a:tc>
                  <a:txBody>
                    <a:bodyPr/>
                    <a:lstStyle/>
                    <a:p>
                      <a:pPr algn="ctr" fontAlgn="ctr"/>
                      <a:r>
                        <a:rPr lang="en-US" sz="800" b="0" i="0" u="none" strike="noStrike">
                          <a:solidFill>
                            <a:srgbClr val="000000"/>
                          </a:solidFill>
                          <a:effectLst/>
                          <a:latin typeface="Calibri" panose="020F0502020204030204" pitchFamily="34" charset="0"/>
                        </a:rPr>
                        <a:t>Carl Moyer Memorial Air Quality Standards Attainment Program </a:t>
                      </a:r>
                      <a:br>
                        <a:rPr lang="en-US" sz="800" b="0" i="0" u="none" strike="noStrike">
                          <a:solidFill>
                            <a:srgbClr val="000000"/>
                          </a:solidFill>
                          <a:effectLst/>
                          <a:latin typeface="Calibri" panose="020F0502020204030204" pitchFamily="34" charset="0"/>
                        </a:rPr>
                      </a:br>
                      <a:r>
                        <a:rPr lang="en-US" sz="800" b="0" i="0" u="none" strike="noStrike">
                          <a:solidFill>
                            <a:srgbClr val="000000"/>
                          </a:solidFill>
                          <a:effectLst/>
                          <a:latin typeface="Calibri" panose="020F0502020204030204" pitchFamily="34" charset="0"/>
                        </a:rPr>
                        <a:t>(CARB)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Grant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Projects that reduce emissions from heavy-duty on-road and off-road equipmnent qualify for Moyer grants. These projects go beyond regulatory requirements by replacing, repowering or retrofitting older, higher emitting engines. Eligible engines includ on-road trucks over 14,000lbs gvw, among others.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public and private operators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$60 million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2451750"/>
                  </a:ext>
                </a:extLst>
              </a:tr>
              <a:tr h="755058">
                <a:tc>
                  <a:txBody>
                    <a:bodyPr/>
                    <a:lstStyle/>
                    <a:p>
                      <a:pPr algn="ctr" fontAlgn="ctr"/>
                      <a:r>
                        <a:rPr lang="en-US" sz="800" b="0" i="0" u="none" strike="noStrike">
                          <a:solidFill>
                            <a:srgbClr val="000000"/>
                          </a:solidFill>
                          <a:effectLst/>
                          <a:latin typeface="Calibri" panose="020F0502020204030204" pitchFamily="34" charset="0"/>
                          <a:hlinkClick r:id="rId3"/>
                        </a:rPr>
                        <a:t>VW Mitigation Trust Combustion Freight and Marine Projects (SCAQMD)</a:t>
                      </a:r>
                      <a:endParaRPr lang="en-US" sz="8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Grant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Combustion Freight and Marine Projects Category. Intended to accelerate the replacement of older, higher polluting engines throughout the state of CA, including areas that are disproportionately impacted by air pollution, such as freight corridors, ports and rail yards.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Public and private that own or operate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$60M/$26M currently avaiable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on-going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4571651"/>
                  </a:ext>
                </a:extLst>
              </a:tr>
              <a:tr h="524347">
                <a:tc>
                  <a:txBody>
                    <a:bodyPr/>
                    <a:lstStyle/>
                    <a:p>
                      <a:pPr algn="ctr" fontAlgn="ctr"/>
                      <a:r>
                        <a:rPr lang="en-US" sz="800" b="0" i="0" u="none" strike="noStrike">
                          <a:solidFill>
                            <a:srgbClr val="000000"/>
                          </a:solidFill>
                          <a:effectLst/>
                          <a:latin typeface="Calibri" panose="020F0502020204030204" pitchFamily="34" charset="0"/>
                        </a:rPr>
                        <a:t>Diesel Emissions Reductions Grant </a:t>
                      </a:r>
                      <a:br>
                        <a:rPr lang="en-US" sz="800" b="0" i="0" u="none" strike="noStrike">
                          <a:solidFill>
                            <a:srgbClr val="000000"/>
                          </a:solidFill>
                          <a:effectLst/>
                          <a:latin typeface="Calibri" panose="020F0502020204030204" pitchFamily="34" charset="0"/>
                        </a:rPr>
                      </a:br>
                      <a:r>
                        <a:rPr lang="en-US" sz="800" b="0" i="0" u="none" strike="noStrike">
                          <a:solidFill>
                            <a:srgbClr val="000000"/>
                          </a:solidFill>
                          <a:effectLst/>
                          <a:latin typeface="Calibri" panose="020F0502020204030204" pitchFamily="34" charset="0"/>
                        </a:rPr>
                        <a:t>(US Environmental Protection Agency)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Grant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3271444"/>
                  </a:ext>
                </a:extLst>
              </a:tr>
              <a:tr h="524347">
                <a:tc>
                  <a:txBody>
                    <a:bodyPr/>
                    <a:lstStyle/>
                    <a:p>
                      <a:pPr algn="ctr" fontAlgn="ctr"/>
                      <a:r>
                        <a:rPr lang="en-US" sz="800" b="0" i="0" u="none" strike="noStrike">
                          <a:solidFill>
                            <a:srgbClr val="000000"/>
                          </a:solidFill>
                          <a:effectLst/>
                          <a:latin typeface="Calibri" panose="020F0502020204030204" pitchFamily="34" charset="0"/>
                        </a:rPr>
                        <a:t>2022-23 Proposed Budget </a:t>
                      </a:r>
                      <a:br>
                        <a:rPr lang="en-US" sz="800" b="0" i="0" u="none" strike="noStrike">
                          <a:solidFill>
                            <a:srgbClr val="000000"/>
                          </a:solidFill>
                          <a:effectLst/>
                          <a:latin typeface="Calibri" panose="020F0502020204030204" pitchFamily="34" charset="0"/>
                        </a:rPr>
                      </a:br>
                      <a:r>
                        <a:rPr lang="en-US" sz="800" b="0" i="0" u="none" strike="noStrike">
                          <a:solidFill>
                            <a:srgbClr val="000000"/>
                          </a:solidFill>
                          <a:effectLst/>
                          <a:latin typeface="Calibri" panose="020F0502020204030204" pitchFamily="34" charset="0"/>
                        </a:rPr>
                        <a:t>(CEC/CARB)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Over 4 years, for transit buses and infrastructure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$460 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3379614"/>
                  </a:ext>
                </a:extLst>
              </a:tr>
              <a:tr h="524347">
                <a:tc>
                  <a:txBody>
                    <a:bodyPr/>
                    <a:lstStyle/>
                    <a:p>
                      <a:pPr algn="ctr" fontAlgn="ctr"/>
                      <a:r>
                        <a:rPr lang="en-US" sz="800" b="0" i="0" u="none" strike="noStrike">
                          <a:solidFill>
                            <a:srgbClr val="000000"/>
                          </a:solidFill>
                          <a:effectLst/>
                          <a:latin typeface="Calibri" panose="020F0502020204030204" pitchFamily="34" charset="0"/>
                        </a:rPr>
                        <a:t>2022-23 Proposed Budget </a:t>
                      </a:r>
                      <a:br>
                        <a:rPr lang="en-US" sz="800" b="0" i="0" u="none" strike="noStrike">
                          <a:solidFill>
                            <a:srgbClr val="000000"/>
                          </a:solidFill>
                          <a:effectLst/>
                          <a:latin typeface="Calibri" panose="020F0502020204030204" pitchFamily="34" charset="0"/>
                        </a:rPr>
                      </a:br>
                      <a:r>
                        <a:rPr lang="en-US" sz="800" b="0" i="0" u="none" strike="noStrike">
                          <a:solidFill>
                            <a:srgbClr val="000000"/>
                          </a:solidFill>
                          <a:effectLst/>
                          <a:latin typeface="Calibri" panose="020F0502020204030204" pitchFamily="34" charset="0"/>
                        </a:rPr>
                        <a:t>(CEC/CARB)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Over 4 years, for drayage trucks and infrastructure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$475M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856627"/>
                  </a:ext>
                </a:extLst>
              </a:tr>
              <a:tr h="524347">
                <a:tc>
                  <a:txBody>
                    <a:bodyPr/>
                    <a:lstStyle/>
                    <a:p>
                      <a:pPr algn="ctr" fontAlgn="ctr"/>
                      <a:r>
                        <a:rPr lang="en-US" sz="800" b="0" i="0" u="none" strike="noStrike">
                          <a:solidFill>
                            <a:srgbClr val="000000"/>
                          </a:solidFill>
                          <a:effectLst/>
                          <a:latin typeface="Calibri" panose="020F0502020204030204" pitchFamily="34" charset="0"/>
                        </a:rPr>
                        <a:t>2022-23 Proposed Budget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Over 4 years, clean trucks, buses and off-road vehicles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$1.1 billion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5685619"/>
                  </a:ext>
                </a:extLst>
              </a:tr>
            </a:tbl>
          </a:graphicData>
        </a:graphic>
      </p:graphicFrame>
      <p:sp>
        <p:nvSpPr>
          <p:cNvPr id="3" name="TextBox 2">
            <a:extLst>
              <a:ext uri="{FF2B5EF4-FFF2-40B4-BE49-F238E27FC236}">
                <a16:creationId xmlns:a16="http://schemas.microsoft.com/office/drawing/2014/main" id="{71354A0E-D877-6899-DECD-987AAE5B4713}"/>
              </a:ext>
            </a:extLst>
          </p:cNvPr>
          <p:cNvSpPr txBox="1"/>
          <p:nvPr/>
        </p:nvSpPr>
        <p:spPr>
          <a:xfrm>
            <a:off x="9601200" y="3657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cs typeface="Calibri"/>
              </a:rPr>
              <a:t>UPDATE AND REPLACE WITH INPUT RECEIVED FROM LACI</a:t>
            </a:r>
          </a:p>
        </p:txBody>
      </p:sp>
    </p:spTree>
    <p:extLst>
      <p:ext uri="{BB962C8B-B14F-4D97-AF65-F5344CB8AC3E}">
        <p14:creationId xmlns:p14="http://schemas.microsoft.com/office/powerpoint/2010/main" val="2738691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D592B-DA67-46C6-9E25-670A89C408AE}"/>
              </a:ext>
            </a:extLst>
          </p:cNvPr>
          <p:cNvSpPr>
            <a:spLocks noGrp="1"/>
          </p:cNvSpPr>
          <p:nvPr>
            <p:ph type="title"/>
          </p:nvPr>
        </p:nvSpPr>
        <p:spPr/>
        <p:txBody>
          <a:bodyPr/>
          <a:lstStyle/>
          <a:p>
            <a:r>
              <a:rPr lang="en-US"/>
              <a:t>Infrastructure Funding Opportunities</a:t>
            </a:r>
          </a:p>
        </p:txBody>
      </p:sp>
      <p:sp>
        <p:nvSpPr>
          <p:cNvPr id="4" name="Slide Number Placeholder 3">
            <a:extLst>
              <a:ext uri="{FF2B5EF4-FFF2-40B4-BE49-F238E27FC236}">
                <a16:creationId xmlns:a16="http://schemas.microsoft.com/office/drawing/2014/main" id="{08BFB0B8-D5C3-40E0-BF42-40AAE18A103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1354A0E-D877-6899-DECD-987AAE5B4713}"/>
              </a:ext>
            </a:extLst>
          </p:cNvPr>
          <p:cNvSpPr txBox="1"/>
          <p:nvPr/>
        </p:nvSpPr>
        <p:spPr>
          <a:xfrm>
            <a:off x="9601200" y="3657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mn-ea"/>
                <a:cs typeface="Calibri"/>
              </a:rPr>
              <a:t>UPDATE AND REPLACE WITH INPUT RECEIVED FROM LACI</a:t>
            </a:r>
          </a:p>
        </p:txBody>
      </p:sp>
    </p:spTree>
    <p:extLst>
      <p:ext uri="{BB962C8B-B14F-4D97-AF65-F5344CB8AC3E}">
        <p14:creationId xmlns:p14="http://schemas.microsoft.com/office/powerpoint/2010/main" val="1448717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43FD93-1180-4AC6-B00D-3CFB1F311CFE}"/>
              </a:ext>
            </a:extLst>
          </p:cNvPr>
          <p:cNvSpPr>
            <a:spLocks noGrp="1"/>
          </p:cNvSpPr>
          <p:nvPr>
            <p:ph type="sldNum" sz="quarter" idx="12"/>
          </p:nvPr>
        </p:nvSpPr>
        <p:spPr/>
        <p:txBody>
          <a:bodyPr/>
          <a:lstStyle/>
          <a:p>
            <a:fld id="{2429C633-AF9B-9840-B7F1-7587910FEF71}" type="slidenum">
              <a:rPr lang="en-US" smtClean="0"/>
              <a:pPr/>
              <a:t>32</a:t>
            </a:fld>
            <a:endParaRPr lang="en-US"/>
          </a:p>
        </p:txBody>
      </p:sp>
      <p:sp>
        <p:nvSpPr>
          <p:cNvPr id="5" name="Title 1">
            <a:extLst>
              <a:ext uri="{FF2B5EF4-FFF2-40B4-BE49-F238E27FC236}">
                <a16:creationId xmlns:a16="http://schemas.microsoft.com/office/drawing/2014/main" id="{F3B2B6A2-F393-439C-829E-B3277FA40DAA}"/>
              </a:ext>
            </a:extLst>
          </p:cNvPr>
          <p:cNvSpPr>
            <a:spLocks noGrp="1"/>
          </p:cNvSpPr>
          <p:nvPr>
            <p:ph type="title"/>
          </p:nvPr>
        </p:nvSpPr>
        <p:spPr>
          <a:xfrm>
            <a:off x="381000" y="285749"/>
            <a:ext cx="9045633" cy="429145"/>
          </a:xfrm>
        </p:spPr>
        <p:txBody>
          <a:bodyPr/>
          <a:lstStyle/>
          <a:p>
            <a:r>
              <a:rPr lang="en-US"/>
              <a:t>Desired Outcomes of Procedural Equity</a:t>
            </a:r>
          </a:p>
        </p:txBody>
      </p:sp>
      <p:sp>
        <p:nvSpPr>
          <p:cNvPr id="8" name="Rectangle: Diagonal Corners Rounded 7">
            <a:extLst>
              <a:ext uri="{FF2B5EF4-FFF2-40B4-BE49-F238E27FC236}">
                <a16:creationId xmlns:a16="http://schemas.microsoft.com/office/drawing/2014/main" id="{7230DC27-1777-48B0-B3D9-69A365B43ECF}"/>
              </a:ext>
            </a:extLst>
          </p:cNvPr>
          <p:cNvSpPr/>
          <p:nvPr/>
        </p:nvSpPr>
        <p:spPr>
          <a:xfrm rot="5400000">
            <a:off x="3899591" y="-450790"/>
            <a:ext cx="4392819" cy="7953376"/>
          </a:xfrm>
          <a:prstGeom prst="round2DiagRect">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2">
            <a:extLst>
              <a:ext uri="{FF2B5EF4-FFF2-40B4-BE49-F238E27FC236}">
                <a16:creationId xmlns:a16="http://schemas.microsoft.com/office/drawing/2014/main" id="{2C79D21D-9862-465E-8BC5-EC05FDE4A996}"/>
              </a:ext>
            </a:extLst>
          </p:cNvPr>
          <p:cNvSpPr txBox="1"/>
          <p:nvPr/>
        </p:nvSpPr>
        <p:spPr>
          <a:xfrm>
            <a:off x="2332924" y="1506830"/>
            <a:ext cx="7292089" cy="39549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sz="2800" b="1">
                <a:solidFill>
                  <a:schemeClr val="tx2">
                    <a:lumMod val="75000"/>
                  </a:schemeClr>
                </a:solidFill>
              </a:rPr>
              <a:t>Procedural Equity</a:t>
            </a:r>
            <a:endParaRPr lang="en-US" sz="2800">
              <a:solidFill>
                <a:schemeClr val="tx2">
                  <a:lumMod val="75000"/>
                </a:schemeClr>
              </a:solidFill>
              <a:ea typeface="Calibri"/>
              <a:cs typeface="Calibri"/>
            </a:endParaRPr>
          </a:p>
          <a:p>
            <a:pPr marL="457200" indent="-457200">
              <a:spcAft>
                <a:spcPts val="1800"/>
              </a:spcAft>
              <a:buFont typeface="Calibri" panose="020F0502020204030204" pitchFamily="34" charset="0"/>
              <a:buChar char="&gt;"/>
            </a:pPr>
            <a:r>
              <a:rPr lang="en-US" sz="2400">
                <a:ea typeface="+mn-lt"/>
                <a:cs typeface="+mn-lt"/>
              </a:rPr>
              <a:t>Proactive and accessible community engagement that bridges linguistic, technology, and ability gaps to meet communities where they are and enable participatory and representative decision-making processes.</a:t>
            </a:r>
          </a:p>
          <a:p>
            <a:pPr marL="457200" indent="-457200">
              <a:spcAft>
                <a:spcPts val="1800"/>
              </a:spcAft>
              <a:buFont typeface="Calibri" panose="020F0502020204030204" pitchFamily="34" charset="0"/>
              <a:buChar char="&gt;"/>
            </a:pPr>
            <a:r>
              <a:rPr lang="en-US" sz="2400">
                <a:ea typeface="Calibri"/>
                <a:cs typeface="Calibri"/>
              </a:rPr>
              <a:t>Ongoing systems of accountability and communication to build and maintain trust</a:t>
            </a:r>
          </a:p>
          <a:p>
            <a:endParaRPr lang="en-US" sz="2000" b="1" u="sng">
              <a:ea typeface="Calibri" panose="020F0502020204030204"/>
              <a:cs typeface="Calibri" panose="020F0502020204030204"/>
            </a:endParaRPr>
          </a:p>
        </p:txBody>
      </p:sp>
    </p:spTree>
    <p:extLst>
      <p:ext uri="{BB962C8B-B14F-4D97-AF65-F5344CB8AC3E}">
        <p14:creationId xmlns:p14="http://schemas.microsoft.com/office/powerpoint/2010/main" val="658866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04182F-65CA-46D7-B5D1-E9FB421CEECF}"/>
              </a:ext>
            </a:extLst>
          </p:cNvPr>
          <p:cNvSpPr>
            <a:spLocks noGrp="1"/>
          </p:cNvSpPr>
          <p:nvPr>
            <p:ph idx="1"/>
          </p:nvPr>
        </p:nvSpPr>
        <p:spPr>
          <a:xfrm>
            <a:off x="4133850" y="1402495"/>
            <a:ext cx="7563867" cy="4742065"/>
          </a:xfrm>
        </p:spPr>
        <p:txBody>
          <a:bodyPr vert="horz" lIns="91440" tIns="45720" rIns="91440" bIns="45720" rtlCol="0" anchor="t">
            <a:normAutofit/>
          </a:bodyPr>
          <a:lstStyle/>
          <a:p>
            <a:pPr>
              <a:spcAft>
                <a:spcPts val="1200"/>
              </a:spcAft>
            </a:pPr>
            <a:r>
              <a:rPr lang="en-US" sz="2000"/>
              <a:t>Earned trust between Metro, community members, and community partners</a:t>
            </a:r>
          </a:p>
          <a:p>
            <a:pPr>
              <a:spcAft>
                <a:spcPts val="1200"/>
              </a:spcAft>
            </a:pPr>
            <a:r>
              <a:rPr lang="en-US" sz="2000"/>
              <a:t>A collection of project ideas and feedback from a range of people that accurately reflect the project area’s population</a:t>
            </a:r>
          </a:p>
          <a:p>
            <a:pPr>
              <a:spcAft>
                <a:spcPts val="1200"/>
              </a:spcAft>
            </a:pPr>
            <a:r>
              <a:rPr lang="en-US" sz="2000">
                <a:cs typeface="Calibri"/>
              </a:rPr>
              <a:t>Community-identified metrics and benchmarks for project evaluation</a:t>
            </a:r>
          </a:p>
          <a:p>
            <a:pPr>
              <a:spcAft>
                <a:spcPts val="1200"/>
              </a:spcAft>
            </a:pPr>
            <a:r>
              <a:rPr lang="en-US" sz="2000"/>
              <a:t>Project outcomes that reflect the priorities and needs of communities most impacted by the I-710 and other past planning and policy harms</a:t>
            </a:r>
            <a:endParaRPr lang="en-US" sz="2000">
              <a:cs typeface="Calibri" panose="020F0502020204030204"/>
            </a:endParaRPr>
          </a:p>
          <a:p>
            <a:pPr>
              <a:spcAft>
                <a:spcPts val="1200"/>
              </a:spcAft>
            </a:pPr>
            <a:r>
              <a:rPr lang="en-US" sz="2000"/>
              <a:t>Meaningful experiences that inspire participants to maintain involvement across remaining project phases and implementation of the Investment Plan, as well as other future planning processes</a:t>
            </a:r>
            <a:endParaRPr lang="en-US" sz="2000">
              <a:cs typeface="Calibri" panose="020F0502020204030204"/>
            </a:endParaRPr>
          </a:p>
        </p:txBody>
      </p:sp>
      <p:sp>
        <p:nvSpPr>
          <p:cNvPr id="4" name="Slide Number Placeholder 3">
            <a:extLst>
              <a:ext uri="{FF2B5EF4-FFF2-40B4-BE49-F238E27FC236}">
                <a16:creationId xmlns:a16="http://schemas.microsoft.com/office/drawing/2014/main" id="{AB43FD93-1180-4AC6-B00D-3CFB1F311CFE}"/>
              </a:ext>
            </a:extLst>
          </p:cNvPr>
          <p:cNvSpPr>
            <a:spLocks noGrp="1"/>
          </p:cNvSpPr>
          <p:nvPr>
            <p:ph type="sldNum" sz="quarter" idx="12"/>
          </p:nvPr>
        </p:nvSpPr>
        <p:spPr/>
        <p:txBody>
          <a:bodyPr/>
          <a:lstStyle/>
          <a:p>
            <a:fld id="{2429C633-AF9B-9840-B7F1-7587910FEF71}" type="slidenum">
              <a:rPr lang="en-US" smtClean="0"/>
              <a:pPr/>
              <a:t>33</a:t>
            </a:fld>
            <a:endParaRPr lang="en-US"/>
          </a:p>
        </p:txBody>
      </p:sp>
      <p:sp>
        <p:nvSpPr>
          <p:cNvPr id="5" name="Title 1">
            <a:extLst>
              <a:ext uri="{FF2B5EF4-FFF2-40B4-BE49-F238E27FC236}">
                <a16:creationId xmlns:a16="http://schemas.microsoft.com/office/drawing/2014/main" id="{F3B2B6A2-F393-439C-829E-B3277FA40DAA}"/>
              </a:ext>
            </a:extLst>
          </p:cNvPr>
          <p:cNvSpPr>
            <a:spLocks noGrp="1"/>
          </p:cNvSpPr>
          <p:nvPr>
            <p:ph type="title"/>
          </p:nvPr>
        </p:nvSpPr>
        <p:spPr>
          <a:xfrm>
            <a:off x="381000" y="285749"/>
            <a:ext cx="9045633" cy="429145"/>
          </a:xfrm>
        </p:spPr>
        <p:txBody>
          <a:bodyPr/>
          <a:lstStyle/>
          <a:p>
            <a:r>
              <a:rPr lang="en-US"/>
              <a:t>Desired Outcomes of Procedural Equity</a:t>
            </a:r>
          </a:p>
        </p:txBody>
      </p:sp>
      <p:sp>
        <p:nvSpPr>
          <p:cNvPr id="8" name="Rectangle: Diagonal Corners Rounded 7">
            <a:extLst>
              <a:ext uri="{FF2B5EF4-FFF2-40B4-BE49-F238E27FC236}">
                <a16:creationId xmlns:a16="http://schemas.microsoft.com/office/drawing/2014/main" id="{7230DC27-1777-48B0-B3D9-69A365B43ECF}"/>
              </a:ext>
            </a:extLst>
          </p:cNvPr>
          <p:cNvSpPr/>
          <p:nvPr/>
        </p:nvSpPr>
        <p:spPr>
          <a:xfrm rot="5400000">
            <a:off x="-87065" y="1870560"/>
            <a:ext cx="4392819" cy="3456690"/>
          </a:xfrm>
          <a:prstGeom prst="round2DiagRect">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2">
            <a:extLst>
              <a:ext uri="{FF2B5EF4-FFF2-40B4-BE49-F238E27FC236}">
                <a16:creationId xmlns:a16="http://schemas.microsoft.com/office/drawing/2014/main" id="{2C79D21D-9862-465E-8BC5-EC05FDE4A996}"/>
              </a:ext>
            </a:extLst>
          </p:cNvPr>
          <p:cNvSpPr txBox="1"/>
          <p:nvPr/>
        </p:nvSpPr>
        <p:spPr>
          <a:xfrm>
            <a:off x="436747" y="1668755"/>
            <a:ext cx="3400943" cy="42319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sz="2000" b="1">
                <a:solidFill>
                  <a:schemeClr val="tx2">
                    <a:lumMod val="75000"/>
                  </a:schemeClr>
                </a:solidFill>
              </a:rPr>
              <a:t>Procedural Equity</a:t>
            </a:r>
            <a:endParaRPr lang="en-US" sz="2000">
              <a:solidFill>
                <a:schemeClr val="tx2">
                  <a:lumMod val="75000"/>
                </a:schemeClr>
              </a:solidFill>
              <a:ea typeface="Calibri"/>
              <a:cs typeface="Calibri"/>
            </a:endParaRPr>
          </a:p>
          <a:p>
            <a:pPr marL="285750" indent="-285750">
              <a:spcAft>
                <a:spcPts val="600"/>
              </a:spcAft>
              <a:buFont typeface="Calibri" panose="020F0502020204030204" pitchFamily="34" charset="0"/>
              <a:buChar char="&gt;"/>
            </a:pPr>
            <a:r>
              <a:rPr lang="en-US">
                <a:ea typeface="+mn-lt"/>
                <a:cs typeface="+mn-lt"/>
              </a:rPr>
              <a:t>Proactive and accessible community engagement that bridges linguistic, technology, and ability gaps to meet communities where they are and enable participatory and representative decision-making processes.</a:t>
            </a:r>
          </a:p>
          <a:p>
            <a:pPr marL="285750" indent="-285750">
              <a:spcAft>
                <a:spcPts val="600"/>
              </a:spcAft>
              <a:buFont typeface="Calibri" panose="020F0502020204030204" pitchFamily="34" charset="0"/>
              <a:buChar char="&gt;"/>
            </a:pPr>
            <a:r>
              <a:rPr lang="en-US">
                <a:ea typeface="Calibri"/>
                <a:cs typeface="Calibri"/>
              </a:rPr>
              <a:t>Ongoing systems of accountability and communication to build and maintain trust</a:t>
            </a:r>
          </a:p>
          <a:p>
            <a:endParaRPr lang="en-US" sz="2000" b="1" u="sng">
              <a:ea typeface="Calibri" panose="020F0502020204030204"/>
              <a:cs typeface="Calibri" panose="020F0502020204030204"/>
            </a:endParaRPr>
          </a:p>
        </p:txBody>
      </p:sp>
    </p:spTree>
    <p:extLst>
      <p:ext uri="{BB962C8B-B14F-4D97-AF65-F5344CB8AC3E}">
        <p14:creationId xmlns:p14="http://schemas.microsoft.com/office/powerpoint/2010/main" val="7081500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Right 11">
            <a:extLst>
              <a:ext uri="{FF2B5EF4-FFF2-40B4-BE49-F238E27FC236}">
                <a16:creationId xmlns:a16="http://schemas.microsoft.com/office/drawing/2014/main" id="{611D0A29-E241-49F7-9290-A13365300DE9}"/>
              </a:ext>
            </a:extLst>
          </p:cNvPr>
          <p:cNvSpPr/>
          <p:nvPr/>
        </p:nvSpPr>
        <p:spPr>
          <a:xfrm>
            <a:off x="7324876" y="1076473"/>
            <a:ext cx="4068991" cy="5137475"/>
          </a:xfrm>
          <a:prstGeom prst="rightArrow">
            <a:avLst>
              <a:gd name="adj1" fmla="val 67438"/>
              <a:gd name="adj2" fmla="val 33406"/>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4B10C-D817-4260-8D31-79E70E9677AB}"/>
              </a:ext>
            </a:extLst>
          </p:cNvPr>
          <p:cNvSpPr>
            <a:spLocks noGrp="1"/>
          </p:cNvSpPr>
          <p:nvPr>
            <p:ph type="title"/>
          </p:nvPr>
        </p:nvSpPr>
        <p:spPr/>
        <p:txBody>
          <a:bodyPr/>
          <a:lstStyle/>
          <a:p>
            <a:pPr>
              <a:spcAft>
                <a:spcPts val="1200"/>
              </a:spcAft>
            </a:pPr>
            <a:r>
              <a:rPr lang="en-US" sz="3200" b="1">
                <a:ea typeface="+mn-lt"/>
                <a:cs typeface="+mn-lt"/>
              </a:rPr>
              <a:t>Outreach</a:t>
            </a:r>
            <a:r>
              <a:rPr lang="en-US">
                <a:ea typeface="+mn-lt"/>
                <a:cs typeface="+mn-lt"/>
              </a:rPr>
              <a:t> and Engagement Approach</a:t>
            </a:r>
          </a:p>
        </p:txBody>
      </p:sp>
      <p:sp>
        <p:nvSpPr>
          <p:cNvPr id="4" name="Slide Number Placeholder 3">
            <a:extLst>
              <a:ext uri="{FF2B5EF4-FFF2-40B4-BE49-F238E27FC236}">
                <a16:creationId xmlns:a16="http://schemas.microsoft.com/office/drawing/2014/main" id="{3A1C56B1-676E-4185-9425-5DD72B393FA4}"/>
              </a:ext>
            </a:extLst>
          </p:cNvPr>
          <p:cNvSpPr>
            <a:spLocks noGrp="1"/>
          </p:cNvSpPr>
          <p:nvPr>
            <p:ph type="sldNum" sz="quarter" idx="12"/>
          </p:nvPr>
        </p:nvSpPr>
        <p:spPr/>
        <p:txBody>
          <a:bodyPr/>
          <a:lstStyle/>
          <a:p>
            <a:fld id="{2429C633-AF9B-9840-B7F1-7587910FEF71}" type="slidenum">
              <a:rPr lang="en-US" smtClean="0"/>
              <a:pPr/>
              <a:t>34</a:t>
            </a:fld>
            <a:endParaRPr lang="en-US"/>
          </a:p>
        </p:txBody>
      </p:sp>
      <p:sp>
        <p:nvSpPr>
          <p:cNvPr id="7" name="TextBox 6">
            <a:extLst>
              <a:ext uri="{FF2B5EF4-FFF2-40B4-BE49-F238E27FC236}">
                <a16:creationId xmlns:a16="http://schemas.microsoft.com/office/drawing/2014/main" id="{641FEB6E-C6D7-4858-B670-D0543263AC18}"/>
              </a:ext>
            </a:extLst>
          </p:cNvPr>
          <p:cNvSpPr txBox="1"/>
          <p:nvPr/>
        </p:nvSpPr>
        <p:spPr>
          <a:xfrm>
            <a:off x="478573" y="1404842"/>
            <a:ext cx="5918594" cy="4247317"/>
          </a:xfrm>
          <a:prstGeom prst="rect">
            <a:avLst/>
          </a:prstGeom>
          <a:noFill/>
        </p:spPr>
        <p:txBody>
          <a:bodyPr wrap="square" lIns="91440" tIns="45720" rIns="91440" bIns="45720" rtlCol="0" anchor="t">
            <a:spAutoFit/>
          </a:bodyPr>
          <a:lstStyle/>
          <a:p>
            <a:pPr marL="285750" indent="-285750">
              <a:spcAft>
                <a:spcPts val="1200"/>
              </a:spcAft>
              <a:buFont typeface="Calibri" panose="020F0502020204030204" pitchFamily="34" charset="0"/>
              <a:buChar char="&gt;"/>
            </a:pPr>
            <a:r>
              <a:rPr lang="en-US" sz="2000"/>
              <a:t>Task Force established as a broad coalition of community leaders and advocates, industry, and elected representatives</a:t>
            </a:r>
            <a:endParaRPr lang="en-US"/>
          </a:p>
          <a:p>
            <a:pPr marL="285750" indent="-285750">
              <a:spcAft>
                <a:spcPts val="1200"/>
              </a:spcAft>
              <a:buFont typeface="Calibri" panose="020F0502020204030204" pitchFamily="34" charset="0"/>
              <a:buChar char="&gt;"/>
            </a:pPr>
            <a:r>
              <a:rPr lang="en-US" sz="2000"/>
              <a:t>CLC brings an expanded range of community perspectives, lived experience, expertise, and leadership skills into the process </a:t>
            </a:r>
          </a:p>
          <a:p>
            <a:pPr marL="285750" indent="-285750">
              <a:spcAft>
                <a:spcPts val="1200"/>
              </a:spcAft>
              <a:buFont typeface="Calibri" panose="020F0502020204030204" pitchFamily="34" charset="0"/>
              <a:buChar char="&gt;"/>
            </a:pPr>
            <a:r>
              <a:rPr lang="en-US" sz="2000"/>
              <a:t>Working Groups engage Task Force and CLC members with specific interest, experience, or stake in detailed topic areas</a:t>
            </a:r>
          </a:p>
          <a:p>
            <a:pPr marL="285750" indent="-285750">
              <a:spcAft>
                <a:spcPts val="1200"/>
              </a:spcAft>
              <a:buFont typeface="Calibri" panose="020F0502020204030204" pitchFamily="34" charset="0"/>
              <a:buChar char="&gt;"/>
            </a:pPr>
            <a:r>
              <a:rPr lang="en-US" sz="2000"/>
              <a:t>Outreach and engagement throughout, including surveys and public workshops, to gather priorities and input from general public</a:t>
            </a:r>
          </a:p>
        </p:txBody>
      </p:sp>
      <p:sp>
        <p:nvSpPr>
          <p:cNvPr id="9" name="TextBox 8">
            <a:extLst>
              <a:ext uri="{FF2B5EF4-FFF2-40B4-BE49-F238E27FC236}">
                <a16:creationId xmlns:a16="http://schemas.microsoft.com/office/drawing/2014/main" id="{C6D3E433-8D71-44E5-8B11-550B1787AFA9}"/>
              </a:ext>
            </a:extLst>
          </p:cNvPr>
          <p:cNvSpPr txBox="1"/>
          <p:nvPr/>
        </p:nvSpPr>
        <p:spPr>
          <a:xfrm>
            <a:off x="7442201" y="2063393"/>
            <a:ext cx="2919334" cy="3170099"/>
          </a:xfrm>
          <a:prstGeom prst="rect">
            <a:avLst/>
          </a:prstGeom>
          <a:noFill/>
        </p:spPr>
        <p:txBody>
          <a:bodyPr wrap="square">
            <a:spAutoFit/>
          </a:bodyPr>
          <a:lstStyle/>
          <a:p>
            <a:r>
              <a:rPr lang="en-US" sz="2000">
                <a:effectLst/>
                <a:latin typeface="Calibri" panose="020F0502020204030204" pitchFamily="34" charset="0"/>
                <a:ea typeface="Times New Roman" panose="02020603050405020304" pitchFamily="18" charset="0"/>
              </a:rPr>
              <a:t>As we move forward into more substantive conversations around </a:t>
            </a:r>
            <a:r>
              <a:rPr lang="en-US" sz="2000" b="1">
                <a:effectLst/>
                <a:latin typeface="Calibri" panose="020F0502020204030204" pitchFamily="34" charset="0"/>
                <a:ea typeface="Times New Roman" panose="02020603050405020304" pitchFamily="18" charset="0"/>
              </a:rPr>
              <a:t>strategies, projects, and programs,</a:t>
            </a:r>
            <a:r>
              <a:rPr lang="en-US" sz="2000">
                <a:effectLst/>
                <a:latin typeface="Calibri" panose="020F0502020204030204" pitchFamily="34" charset="0"/>
                <a:ea typeface="Times New Roman" panose="02020603050405020304" pitchFamily="18" charset="0"/>
              </a:rPr>
              <a:t> </a:t>
            </a:r>
            <a:br>
              <a:rPr lang="en-US" sz="2000">
                <a:effectLst/>
                <a:latin typeface="Calibri" panose="020F0502020204030204" pitchFamily="34" charset="0"/>
                <a:ea typeface="Times New Roman" panose="02020603050405020304" pitchFamily="18" charset="0"/>
              </a:rPr>
            </a:br>
            <a:r>
              <a:rPr lang="en-US" sz="2000">
                <a:effectLst/>
                <a:latin typeface="Calibri" panose="020F0502020204030204" pitchFamily="34" charset="0"/>
                <a:ea typeface="Times New Roman" panose="02020603050405020304" pitchFamily="18" charset="0"/>
              </a:rPr>
              <a:t>we want to </a:t>
            </a:r>
            <a:r>
              <a:rPr lang="en-US" sz="2000">
                <a:latin typeface="Calibri" panose="020F0502020204030204" pitchFamily="34" charset="0"/>
                <a:ea typeface="Times New Roman" panose="02020603050405020304" pitchFamily="18" charset="0"/>
              </a:rPr>
              <a:t>continue building an </a:t>
            </a:r>
            <a:br>
              <a:rPr lang="en-US" sz="2000">
                <a:latin typeface="Calibri" panose="020F0502020204030204" pitchFamily="34" charset="0"/>
                <a:ea typeface="Times New Roman" panose="02020603050405020304" pitchFamily="18" charset="0"/>
              </a:rPr>
            </a:br>
            <a:r>
              <a:rPr lang="en-US" sz="2000" b="1">
                <a:latin typeface="Calibri" panose="020F0502020204030204" pitchFamily="34" charset="0"/>
                <a:ea typeface="Times New Roman" panose="02020603050405020304" pitchFamily="18" charset="0"/>
              </a:rPr>
              <a:t>inclusive, effective, and meaningful </a:t>
            </a:r>
            <a:r>
              <a:rPr lang="en-US" sz="2000">
                <a:latin typeface="Calibri" panose="020F0502020204030204" pitchFamily="34" charset="0"/>
                <a:ea typeface="Times New Roman" panose="02020603050405020304" pitchFamily="18" charset="0"/>
              </a:rPr>
              <a:t>outreach and engagement</a:t>
            </a:r>
            <a:r>
              <a:rPr lang="en-US" sz="2000" b="1">
                <a:latin typeface="Calibri" panose="020F0502020204030204" pitchFamily="34" charset="0"/>
                <a:ea typeface="Times New Roman" panose="02020603050405020304" pitchFamily="18" charset="0"/>
              </a:rPr>
              <a:t> </a:t>
            </a:r>
            <a:r>
              <a:rPr lang="en-US" sz="2000">
                <a:latin typeface="Calibri" panose="020F0502020204030204" pitchFamily="34" charset="0"/>
                <a:ea typeface="Times New Roman" panose="02020603050405020304" pitchFamily="18" charset="0"/>
              </a:rPr>
              <a:t>plan</a:t>
            </a:r>
            <a:endParaRPr lang="en-US" sz="2000"/>
          </a:p>
        </p:txBody>
      </p:sp>
    </p:spTree>
    <p:extLst>
      <p:ext uri="{BB962C8B-B14F-4D97-AF65-F5344CB8AC3E}">
        <p14:creationId xmlns:p14="http://schemas.microsoft.com/office/powerpoint/2010/main" val="2824172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B2B6A2-F393-439C-829E-B3277FA40DAA}"/>
              </a:ext>
            </a:extLst>
          </p:cNvPr>
          <p:cNvSpPr>
            <a:spLocks noGrp="1"/>
          </p:cNvSpPr>
          <p:nvPr>
            <p:ph type="title"/>
          </p:nvPr>
        </p:nvSpPr>
        <p:spPr>
          <a:xfrm>
            <a:off x="381000" y="285749"/>
            <a:ext cx="9045633" cy="429145"/>
          </a:xfrm>
        </p:spPr>
        <p:txBody>
          <a:bodyPr/>
          <a:lstStyle/>
          <a:p>
            <a:r>
              <a:rPr lang="en-US"/>
              <a:t>Methods for Meaningful Engagement</a:t>
            </a:r>
          </a:p>
        </p:txBody>
      </p:sp>
      <p:sp>
        <p:nvSpPr>
          <p:cNvPr id="6" name="Content Placeholder 5">
            <a:extLst>
              <a:ext uri="{FF2B5EF4-FFF2-40B4-BE49-F238E27FC236}">
                <a16:creationId xmlns:a16="http://schemas.microsoft.com/office/drawing/2014/main" id="{B7500412-C4BE-441A-8080-A100BA153986}"/>
              </a:ext>
            </a:extLst>
          </p:cNvPr>
          <p:cNvSpPr>
            <a:spLocks noGrp="1"/>
          </p:cNvSpPr>
          <p:nvPr>
            <p:ph idx="1"/>
          </p:nvPr>
        </p:nvSpPr>
        <p:spPr>
          <a:xfrm>
            <a:off x="381000" y="1219201"/>
            <a:ext cx="10884763" cy="2964731"/>
          </a:xfrm>
        </p:spPr>
        <p:txBody>
          <a:bodyPr vert="horz" lIns="91440" tIns="45720" rIns="91440" bIns="45720" rtlCol="0" anchor="t">
            <a:normAutofit/>
          </a:bodyPr>
          <a:lstStyle/>
          <a:p>
            <a:pPr>
              <a:lnSpc>
                <a:spcPct val="120000"/>
              </a:lnSpc>
            </a:pPr>
            <a:r>
              <a:rPr lang="en-US" sz="2400">
                <a:ea typeface="+mn-lt"/>
                <a:cs typeface="+mn-lt"/>
              </a:rPr>
              <a:t>Procedural Equity requires us to: </a:t>
            </a:r>
          </a:p>
          <a:p>
            <a:pPr lvl="1">
              <a:lnSpc>
                <a:spcPct val="120000"/>
              </a:lnSpc>
            </a:pPr>
            <a:r>
              <a:rPr lang="en-US" sz="2400" b="1">
                <a:ea typeface="+mn-lt"/>
                <a:cs typeface="+mn-lt"/>
              </a:rPr>
              <a:t>Meaningfully engage</a:t>
            </a:r>
            <a:r>
              <a:rPr lang="en-US" sz="2400">
                <a:ea typeface="+mn-lt"/>
                <a:cs typeface="+mn-lt"/>
              </a:rPr>
              <a:t> with a sample of community members that </a:t>
            </a:r>
            <a:r>
              <a:rPr lang="en-US" sz="2400" b="1">
                <a:ea typeface="+mn-lt"/>
                <a:cs typeface="+mn-lt"/>
              </a:rPr>
              <a:t>reflects</a:t>
            </a:r>
            <a:r>
              <a:rPr lang="en-US" sz="2400">
                <a:ea typeface="+mn-lt"/>
                <a:cs typeface="+mn-lt"/>
              </a:rPr>
              <a:t> the study area’s overall population</a:t>
            </a:r>
          </a:p>
          <a:p>
            <a:pPr lvl="1">
              <a:lnSpc>
                <a:spcPct val="120000"/>
              </a:lnSpc>
            </a:pPr>
            <a:r>
              <a:rPr lang="en-US" sz="2400">
                <a:ea typeface="+mn-lt"/>
                <a:cs typeface="+mn-lt"/>
              </a:rPr>
              <a:t>Communicate in a </a:t>
            </a:r>
            <a:r>
              <a:rPr lang="en-US" sz="2400" b="1">
                <a:ea typeface="+mn-lt"/>
                <a:cs typeface="+mn-lt"/>
              </a:rPr>
              <a:t>transparent and accountable </a:t>
            </a:r>
            <a:r>
              <a:rPr lang="en-US" sz="2400">
                <a:ea typeface="+mn-lt"/>
                <a:cs typeface="+mn-lt"/>
              </a:rPr>
              <a:t>way about how community input is reflected in the </a:t>
            </a:r>
            <a:r>
              <a:rPr lang="en-US" sz="2400" b="1">
                <a:ea typeface="+mn-lt"/>
                <a:cs typeface="+mn-lt"/>
              </a:rPr>
              <a:t>decision-making outcomes</a:t>
            </a:r>
            <a:r>
              <a:rPr lang="en-US" sz="2400">
                <a:ea typeface="+mn-lt"/>
                <a:cs typeface="+mn-lt"/>
              </a:rPr>
              <a:t>. </a:t>
            </a:r>
          </a:p>
          <a:p>
            <a:pPr lvl="1">
              <a:lnSpc>
                <a:spcPct val="120000"/>
              </a:lnSpc>
            </a:pPr>
            <a:endParaRPr lang="en-US" sz="2400">
              <a:cs typeface="Calibri" panose="020F0502020204030204"/>
            </a:endParaRPr>
          </a:p>
        </p:txBody>
      </p:sp>
    </p:spTree>
    <p:extLst>
      <p:ext uri="{BB962C8B-B14F-4D97-AF65-F5344CB8AC3E}">
        <p14:creationId xmlns:p14="http://schemas.microsoft.com/office/powerpoint/2010/main" val="1303352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43FD93-1180-4AC6-B00D-3CFB1F311CFE}"/>
              </a:ext>
            </a:extLst>
          </p:cNvPr>
          <p:cNvSpPr>
            <a:spLocks noGrp="1"/>
          </p:cNvSpPr>
          <p:nvPr>
            <p:ph type="sldNum" sz="quarter" idx="12"/>
          </p:nvPr>
        </p:nvSpPr>
        <p:spPr>
          <a:xfrm>
            <a:off x="7851954" y="5210412"/>
            <a:ext cx="2743200" cy="365125"/>
          </a:xfrm>
        </p:spPr>
        <p:txBody>
          <a:bodyPr/>
          <a:lstStyle/>
          <a:p>
            <a:fld id="{2429C633-AF9B-9840-B7F1-7587910FEF71}" type="slidenum">
              <a:rPr lang="en-US" smtClean="0"/>
              <a:pPr/>
              <a:t>36</a:t>
            </a:fld>
            <a:endParaRPr lang="en-US"/>
          </a:p>
        </p:txBody>
      </p:sp>
      <p:sp>
        <p:nvSpPr>
          <p:cNvPr id="5" name="Title 1">
            <a:extLst>
              <a:ext uri="{FF2B5EF4-FFF2-40B4-BE49-F238E27FC236}">
                <a16:creationId xmlns:a16="http://schemas.microsoft.com/office/drawing/2014/main" id="{F3B2B6A2-F393-439C-829E-B3277FA40DAA}"/>
              </a:ext>
            </a:extLst>
          </p:cNvPr>
          <p:cNvSpPr>
            <a:spLocks noGrp="1"/>
          </p:cNvSpPr>
          <p:nvPr>
            <p:ph type="title"/>
          </p:nvPr>
        </p:nvSpPr>
        <p:spPr>
          <a:xfrm>
            <a:off x="381000" y="285749"/>
            <a:ext cx="9045633" cy="429145"/>
          </a:xfrm>
        </p:spPr>
        <p:txBody>
          <a:bodyPr/>
          <a:lstStyle/>
          <a:p>
            <a:r>
              <a:rPr lang="en-US"/>
              <a:t>Methods for Meaningful Engagement</a:t>
            </a:r>
          </a:p>
        </p:txBody>
      </p:sp>
      <p:sp>
        <p:nvSpPr>
          <p:cNvPr id="6" name="Content Placeholder 5">
            <a:extLst>
              <a:ext uri="{FF2B5EF4-FFF2-40B4-BE49-F238E27FC236}">
                <a16:creationId xmlns:a16="http://schemas.microsoft.com/office/drawing/2014/main" id="{B7500412-C4BE-441A-8080-A100BA153986}"/>
              </a:ext>
            </a:extLst>
          </p:cNvPr>
          <p:cNvSpPr>
            <a:spLocks noGrp="1"/>
          </p:cNvSpPr>
          <p:nvPr>
            <p:ph idx="1"/>
          </p:nvPr>
        </p:nvSpPr>
        <p:spPr>
          <a:xfrm>
            <a:off x="381000" y="1076326"/>
            <a:ext cx="11378381" cy="2964731"/>
          </a:xfrm>
        </p:spPr>
        <p:txBody>
          <a:bodyPr vert="horz" lIns="91440" tIns="45720" rIns="91440" bIns="45720" rtlCol="0" anchor="t">
            <a:normAutofit fontScale="55000" lnSpcReduction="20000"/>
          </a:bodyPr>
          <a:lstStyle/>
          <a:p>
            <a:pPr>
              <a:lnSpc>
                <a:spcPct val="120000"/>
              </a:lnSpc>
            </a:pPr>
            <a:r>
              <a:rPr lang="en-US" sz="2900">
                <a:ea typeface="+mn-lt"/>
                <a:cs typeface="+mn-lt"/>
              </a:rPr>
              <a:t>Procedural Equity requires us to meaningfully engage with a sample of community members that reflects the study area’s overall population, and to communicate in a transparent and accountable way about how community input is reflected in the decision-making outcomes. </a:t>
            </a:r>
            <a:endParaRPr lang="en-US" sz="2900">
              <a:cs typeface="Calibri"/>
            </a:endParaRPr>
          </a:p>
          <a:p>
            <a:pPr>
              <a:lnSpc>
                <a:spcPct val="120000"/>
              </a:lnSpc>
            </a:pPr>
            <a:r>
              <a:rPr lang="en-US" sz="2900">
                <a:ea typeface="+mn-lt"/>
                <a:cs typeface="+mn-lt"/>
              </a:rPr>
              <a:t>Discussion for today: </a:t>
            </a:r>
          </a:p>
          <a:p>
            <a:pPr lvl="1">
              <a:lnSpc>
                <a:spcPct val="120000"/>
              </a:lnSpc>
              <a:buFont typeface="Arial"/>
              <a:buChar char="•"/>
            </a:pPr>
            <a:r>
              <a:rPr lang="en-US" sz="2900" b="1"/>
              <a:t>Who</a:t>
            </a:r>
            <a:r>
              <a:rPr lang="en-US" sz="2900"/>
              <a:t> do we need to connect with? </a:t>
            </a:r>
          </a:p>
          <a:p>
            <a:pPr lvl="1">
              <a:lnSpc>
                <a:spcPct val="120000"/>
              </a:lnSpc>
              <a:buFont typeface="Arial"/>
              <a:buChar char="•"/>
            </a:pPr>
            <a:r>
              <a:rPr lang="en-US" sz="2900" b="1"/>
              <a:t>What</a:t>
            </a:r>
            <a:r>
              <a:rPr lang="en-US" sz="2900"/>
              <a:t> type of interactions are most effective? </a:t>
            </a:r>
          </a:p>
          <a:p>
            <a:pPr lvl="1">
              <a:lnSpc>
                <a:spcPct val="120000"/>
              </a:lnSpc>
              <a:buFont typeface="Arial"/>
              <a:buChar char="•"/>
            </a:pPr>
            <a:r>
              <a:rPr lang="en-US" sz="2900" b="1"/>
              <a:t>Where</a:t>
            </a:r>
            <a:r>
              <a:rPr lang="en-US" sz="2900"/>
              <a:t> should we be having these conversations? </a:t>
            </a:r>
          </a:p>
          <a:p>
            <a:pPr lvl="1">
              <a:lnSpc>
                <a:spcPct val="120000"/>
              </a:lnSpc>
              <a:buFont typeface="Arial"/>
              <a:buChar char="•"/>
            </a:pPr>
            <a:r>
              <a:rPr lang="en-US" sz="2900" b="1"/>
              <a:t>When</a:t>
            </a:r>
            <a:r>
              <a:rPr lang="en-US" sz="2900"/>
              <a:t> is the right time to most effectively engage? </a:t>
            </a:r>
          </a:p>
          <a:p>
            <a:pPr lvl="1">
              <a:lnSpc>
                <a:spcPct val="120000"/>
              </a:lnSpc>
              <a:buFont typeface="Arial"/>
              <a:buChar char="•"/>
            </a:pPr>
            <a:r>
              <a:rPr lang="en-US" sz="2900" b="1"/>
              <a:t>How</a:t>
            </a:r>
            <a:r>
              <a:rPr lang="en-US" sz="2900"/>
              <a:t> do communicate about</a:t>
            </a:r>
            <a:r>
              <a:rPr lang="en-US" sz="2900" b="1"/>
              <a:t> why </a:t>
            </a:r>
            <a:r>
              <a:rPr lang="en-US" sz="2900"/>
              <a:t>it is important to participate?</a:t>
            </a:r>
            <a:endParaRPr lang="en-US" sz="2900">
              <a:ea typeface="+mn-lt"/>
              <a:cs typeface="+mn-lt"/>
            </a:endParaRPr>
          </a:p>
          <a:p>
            <a:pPr lvl="1">
              <a:lnSpc>
                <a:spcPct val="120000"/>
              </a:lnSpc>
            </a:pPr>
            <a:endParaRPr lang="en-US" sz="2400">
              <a:cs typeface="Calibri" panose="020F0502020204030204"/>
            </a:endParaRPr>
          </a:p>
        </p:txBody>
      </p:sp>
    </p:spTree>
    <p:extLst>
      <p:ext uri="{BB962C8B-B14F-4D97-AF65-F5344CB8AC3E}">
        <p14:creationId xmlns:p14="http://schemas.microsoft.com/office/powerpoint/2010/main" val="3045673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43FD93-1180-4AC6-B00D-3CFB1F311CFE}"/>
              </a:ext>
            </a:extLst>
          </p:cNvPr>
          <p:cNvSpPr>
            <a:spLocks noGrp="1"/>
          </p:cNvSpPr>
          <p:nvPr>
            <p:ph type="sldNum" sz="quarter" idx="12"/>
          </p:nvPr>
        </p:nvSpPr>
        <p:spPr>
          <a:xfrm>
            <a:off x="7851954" y="5210412"/>
            <a:ext cx="2743200" cy="365125"/>
          </a:xfrm>
        </p:spPr>
        <p:txBody>
          <a:bodyPr/>
          <a:lstStyle/>
          <a:p>
            <a:fld id="{2429C633-AF9B-9840-B7F1-7587910FEF71}" type="slidenum">
              <a:rPr lang="en-US" smtClean="0"/>
              <a:pPr/>
              <a:t>37</a:t>
            </a:fld>
            <a:endParaRPr lang="en-US"/>
          </a:p>
        </p:txBody>
      </p:sp>
      <p:sp>
        <p:nvSpPr>
          <p:cNvPr id="5" name="Title 1">
            <a:extLst>
              <a:ext uri="{FF2B5EF4-FFF2-40B4-BE49-F238E27FC236}">
                <a16:creationId xmlns:a16="http://schemas.microsoft.com/office/drawing/2014/main" id="{F3B2B6A2-F393-439C-829E-B3277FA40DAA}"/>
              </a:ext>
            </a:extLst>
          </p:cNvPr>
          <p:cNvSpPr>
            <a:spLocks noGrp="1"/>
          </p:cNvSpPr>
          <p:nvPr>
            <p:ph type="title"/>
          </p:nvPr>
        </p:nvSpPr>
        <p:spPr>
          <a:xfrm>
            <a:off x="381000" y="285749"/>
            <a:ext cx="9045633" cy="429145"/>
          </a:xfrm>
        </p:spPr>
        <p:txBody>
          <a:bodyPr/>
          <a:lstStyle/>
          <a:p>
            <a:r>
              <a:rPr lang="en-US"/>
              <a:t>Methods for Meaningful Engagement</a:t>
            </a:r>
          </a:p>
        </p:txBody>
      </p:sp>
      <p:sp>
        <p:nvSpPr>
          <p:cNvPr id="6" name="Content Placeholder 5">
            <a:extLst>
              <a:ext uri="{FF2B5EF4-FFF2-40B4-BE49-F238E27FC236}">
                <a16:creationId xmlns:a16="http://schemas.microsoft.com/office/drawing/2014/main" id="{B7500412-C4BE-441A-8080-A100BA153986}"/>
              </a:ext>
            </a:extLst>
          </p:cNvPr>
          <p:cNvSpPr>
            <a:spLocks noGrp="1"/>
          </p:cNvSpPr>
          <p:nvPr>
            <p:ph idx="1"/>
          </p:nvPr>
        </p:nvSpPr>
        <p:spPr>
          <a:xfrm>
            <a:off x="381000" y="1076326"/>
            <a:ext cx="11378381" cy="2964731"/>
          </a:xfrm>
        </p:spPr>
        <p:txBody>
          <a:bodyPr vert="horz" lIns="91440" tIns="45720" rIns="91440" bIns="45720" rtlCol="0" anchor="t">
            <a:normAutofit lnSpcReduction="10000"/>
          </a:bodyPr>
          <a:lstStyle/>
          <a:p>
            <a:pPr>
              <a:lnSpc>
                <a:spcPct val="120000"/>
              </a:lnSpc>
            </a:pPr>
            <a:r>
              <a:rPr lang="en-US" sz="1900">
                <a:ea typeface="+mn-lt"/>
                <a:cs typeface="+mn-lt"/>
              </a:rPr>
              <a:t>Procedural Equity requires us to meaningfully engage with a sample of community members that reflects the study area’s overall population and to communicate in a transparent and accountable way about how community input is reflected in the decision-making outcomes. </a:t>
            </a:r>
            <a:endParaRPr lang="en-US" sz="1900">
              <a:cs typeface="Calibri"/>
            </a:endParaRPr>
          </a:p>
          <a:p>
            <a:pPr>
              <a:lnSpc>
                <a:spcPct val="120000"/>
              </a:lnSpc>
            </a:pPr>
            <a:r>
              <a:rPr lang="en-US" sz="1900"/>
              <a:t>Discussion for Today: </a:t>
            </a:r>
            <a:r>
              <a:rPr lang="en-US" sz="1900" b="1"/>
              <a:t>Who</a:t>
            </a:r>
            <a:r>
              <a:rPr lang="en-US" sz="1900"/>
              <a:t> do we need to connect with? </a:t>
            </a:r>
            <a:r>
              <a:rPr lang="en-US" sz="1900" b="1"/>
              <a:t>What</a:t>
            </a:r>
            <a:r>
              <a:rPr lang="en-US" sz="1900"/>
              <a:t> type of interactions are most effective? </a:t>
            </a:r>
            <a:r>
              <a:rPr lang="en-US" sz="1900" b="1"/>
              <a:t>Where</a:t>
            </a:r>
            <a:r>
              <a:rPr lang="en-US" sz="1900"/>
              <a:t> should we be having these conversations? </a:t>
            </a:r>
            <a:r>
              <a:rPr lang="en-US" sz="1900" b="1"/>
              <a:t>When</a:t>
            </a:r>
            <a:r>
              <a:rPr lang="en-US" sz="1900"/>
              <a:t> is the right time to most effectively engage? </a:t>
            </a:r>
            <a:r>
              <a:rPr lang="en-US" sz="1900" b="1"/>
              <a:t>How</a:t>
            </a:r>
            <a:r>
              <a:rPr lang="en-US" sz="1900"/>
              <a:t> do communicate about</a:t>
            </a:r>
            <a:r>
              <a:rPr lang="en-US" sz="1900" b="1"/>
              <a:t> why </a:t>
            </a:r>
            <a:r>
              <a:rPr lang="en-US" sz="1900"/>
              <a:t>it is important to participate? </a:t>
            </a:r>
            <a:endParaRPr lang="en-US" sz="1500">
              <a:cs typeface="Calibri"/>
            </a:endParaRPr>
          </a:p>
          <a:p>
            <a:pPr>
              <a:lnSpc>
                <a:spcPct val="120000"/>
              </a:lnSpc>
              <a:spcAft>
                <a:spcPts val="600"/>
              </a:spcAft>
            </a:pPr>
            <a:r>
              <a:rPr lang="en-US" sz="3000"/>
              <a:t>Potential engagement methods for next phases of the project:</a:t>
            </a:r>
            <a:endParaRPr lang="en-US" sz="3500">
              <a:cs typeface="Calibri"/>
            </a:endParaRPr>
          </a:p>
          <a:p>
            <a:pPr>
              <a:lnSpc>
                <a:spcPct val="120000"/>
              </a:lnSpc>
            </a:pPr>
            <a:endParaRPr lang="en-US" sz="2400">
              <a:ea typeface="+mn-lt"/>
              <a:cs typeface="+mn-lt"/>
            </a:endParaRPr>
          </a:p>
          <a:p>
            <a:pPr lvl="1">
              <a:lnSpc>
                <a:spcPct val="120000"/>
              </a:lnSpc>
            </a:pPr>
            <a:endParaRPr lang="en-US" sz="2400">
              <a:cs typeface="Calibri" panose="020F0502020204030204"/>
            </a:endParaRPr>
          </a:p>
        </p:txBody>
      </p:sp>
      <p:sp>
        <p:nvSpPr>
          <p:cNvPr id="7" name="Rectangle: Rounded Corners 6">
            <a:extLst>
              <a:ext uri="{FF2B5EF4-FFF2-40B4-BE49-F238E27FC236}">
                <a16:creationId xmlns:a16="http://schemas.microsoft.com/office/drawing/2014/main" id="{ECA37C0D-C328-445A-A23F-86702F915842}"/>
              </a:ext>
            </a:extLst>
          </p:cNvPr>
          <p:cNvSpPr/>
          <p:nvPr/>
        </p:nvSpPr>
        <p:spPr>
          <a:xfrm>
            <a:off x="716916" y="4143375"/>
            <a:ext cx="2140206" cy="18379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Easy-to-understand survey, using existing partnerships for distribution and available in multiple languages</a:t>
            </a:r>
          </a:p>
        </p:txBody>
      </p:sp>
      <p:sp>
        <p:nvSpPr>
          <p:cNvPr id="8" name="Rectangle: Rounded Corners 7">
            <a:extLst>
              <a:ext uri="{FF2B5EF4-FFF2-40B4-BE49-F238E27FC236}">
                <a16:creationId xmlns:a16="http://schemas.microsoft.com/office/drawing/2014/main" id="{F10DCC42-543D-4052-9CCA-50D22FCD7F14}"/>
              </a:ext>
            </a:extLst>
          </p:cNvPr>
          <p:cNvSpPr/>
          <p:nvPr/>
        </p:nvSpPr>
        <p:spPr>
          <a:xfrm>
            <a:off x="2957322" y="4143375"/>
            <a:ext cx="1977990" cy="1837908"/>
          </a:xfrm>
          <a:prstGeom prst="round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a:solidFill>
                  <a:schemeClr val="tx1"/>
                </a:solidFill>
              </a:rPr>
              <a:t>In-person and/or virtual public meetings in partnership with CBOs</a:t>
            </a:r>
            <a:endParaRPr lang="en-US" sz="1600">
              <a:solidFill>
                <a:schemeClr val="tx1"/>
              </a:solidFill>
              <a:cs typeface="Calibri"/>
            </a:endParaRPr>
          </a:p>
        </p:txBody>
      </p:sp>
      <p:sp>
        <p:nvSpPr>
          <p:cNvPr id="9" name="Rectangle: Rounded Corners 8">
            <a:extLst>
              <a:ext uri="{FF2B5EF4-FFF2-40B4-BE49-F238E27FC236}">
                <a16:creationId xmlns:a16="http://schemas.microsoft.com/office/drawing/2014/main" id="{B830B643-6D92-4FB1-9A4D-D1B7E92B03F3}"/>
              </a:ext>
            </a:extLst>
          </p:cNvPr>
          <p:cNvSpPr/>
          <p:nvPr/>
        </p:nvSpPr>
        <p:spPr>
          <a:xfrm>
            <a:off x="5034115" y="4143375"/>
            <a:ext cx="2298739" cy="1837908"/>
          </a:xfrm>
          <a:prstGeom prst="round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a:solidFill>
                  <a:schemeClr val="tx1"/>
                </a:solidFill>
              </a:rPr>
              <a:t>Booths at community events and gathering spaces, including markets, schools, businesses, cultural/faith-based events</a:t>
            </a:r>
          </a:p>
        </p:txBody>
      </p:sp>
      <p:sp>
        <p:nvSpPr>
          <p:cNvPr id="10" name="Rectangle: Rounded Corners 9">
            <a:extLst>
              <a:ext uri="{FF2B5EF4-FFF2-40B4-BE49-F238E27FC236}">
                <a16:creationId xmlns:a16="http://schemas.microsoft.com/office/drawing/2014/main" id="{3731BFCA-559A-4D76-91EE-8470D81AD132}"/>
              </a:ext>
            </a:extLst>
          </p:cNvPr>
          <p:cNvSpPr/>
          <p:nvPr/>
        </p:nvSpPr>
        <p:spPr>
          <a:xfrm>
            <a:off x="7431658" y="4143375"/>
            <a:ext cx="2140205" cy="1837908"/>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a:solidFill>
                  <a:schemeClr val="tx1"/>
                </a:solidFill>
              </a:rPr>
              <a:t>Ongoing communications through e-blasts, newsletters, social media, advertising, and in-person canvassing</a:t>
            </a:r>
          </a:p>
        </p:txBody>
      </p:sp>
      <p:sp>
        <p:nvSpPr>
          <p:cNvPr id="11" name="Rectangle: Rounded Corners 10">
            <a:extLst>
              <a:ext uri="{FF2B5EF4-FFF2-40B4-BE49-F238E27FC236}">
                <a16:creationId xmlns:a16="http://schemas.microsoft.com/office/drawing/2014/main" id="{E6E05507-DD85-4EC4-9BD2-5EAED1D6604F}"/>
              </a:ext>
            </a:extLst>
          </p:cNvPr>
          <p:cNvSpPr/>
          <p:nvPr/>
        </p:nvSpPr>
        <p:spPr>
          <a:xfrm>
            <a:off x="9670667" y="4143375"/>
            <a:ext cx="2016508" cy="1837908"/>
          </a:xfrm>
          <a:prstGeom prst="round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a:solidFill>
                  <a:schemeClr val="tx1"/>
                </a:solidFill>
              </a:rPr>
              <a:t>Focus groups or smaller group meetings</a:t>
            </a:r>
          </a:p>
        </p:txBody>
      </p:sp>
    </p:spTree>
    <p:extLst>
      <p:ext uri="{BB962C8B-B14F-4D97-AF65-F5344CB8AC3E}">
        <p14:creationId xmlns:p14="http://schemas.microsoft.com/office/powerpoint/2010/main" val="1150515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43FD93-1180-4AC6-B00D-3CFB1F311CFE}"/>
              </a:ext>
            </a:extLst>
          </p:cNvPr>
          <p:cNvSpPr>
            <a:spLocks noGrp="1"/>
          </p:cNvSpPr>
          <p:nvPr>
            <p:ph type="sldNum" sz="quarter" idx="12"/>
          </p:nvPr>
        </p:nvSpPr>
        <p:spPr/>
        <p:txBody>
          <a:bodyPr/>
          <a:lstStyle/>
          <a:p>
            <a:fld id="{2429C633-AF9B-9840-B7F1-7587910FEF71}" type="slidenum">
              <a:rPr lang="en-US" smtClean="0"/>
              <a:pPr/>
              <a:t>38</a:t>
            </a:fld>
            <a:endParaRPr lang="en-US"/>
          </a:p>
        </p:txBody>
      </p:sp>
      <p:sp>
        <p:nvSpPr>
          <p:cNvPr id="5" name="Title 1">
            <a:extLst>
              <a:ext uri="{FF2B5EF4-FFF2-40B4-BE49-F238E27FC236}">
                <a16:creationId xmlns:a16="http://schemas.microsoft.com/office/drawing/2014/main" id="{F3B2B6A2-F393-439C-829E-B3277FA40DAA}"/>
              </a:ext>
            </a:extLst>
          </p:cNvPr>
          <p:cNvSpPr>
            <a:spLocks noGrp="1"/>
          </p:cNvSpPr>
          <p:nvPr>
            <p:ph type="title"/>
          </p:nvPr>
        </p:nvSpPr>
        <p:spPr>
          <a:xfrm>
            <a:off x="381000" y="285749"/>
            <a:ext cx="9045633" cy="429145"/>
          </a:xfrm>
        </p:spPr>
        <p:txBody>
          <a:bodyPr/>
          <a:lstStyle/>
          <a:p>
            <a:r>
              <a:rPr lang="en-US"/>
              <a:t>Questions for the EWG</a:t>
            </a:r>
          </a:p>
        </p:txBody>
      </p:sp>
      <p:sp>
        <p:nvSpPr>
          <p:cNvPr id="17" name="TextBox 16">
            <a:extLst>
              <a:ext uri="{FF2B5EF4-FFF2-40B4-BE49-F238E27FC236}">
                <a16:creationId xmlns:a16="http://schemas.microsoft.com/office/drawing/2014/main" id="{EFC80C64-EEF8-431E-8725-AFF6FEDA1C94}"/>
              </a:ext>
            </a:extLst>
          </p:cNvPr>
          <p:cNvSpPr txBox="1"/>
          <p:nvPr/>
        </p:nvSpPr>
        <p:spPr>
          <a:xfrm>
            <a:off x="381000" y="1173597"/>
            <a:ext cx="11396302" cy="1200329"/>
          </a:xfrm>
          <a:prstGeom prst="rect">
            <a:avLst/>
          </a:prstGeom>
          <a:noFill/>
        </p:spPr>
        <p:txBody>
          <a:bodyPr wrap="square" lIns="91440" tIns="45720" rIns="91440" bIns="45720" anchor="t">
            <a:spAutoFit/>
          </a:bodyPr>
          <a:lstStyle/>
          <a:p>
            <a:pPr marL="285750" indent="-285750">
              <a:spcAft>
                <a:spcPts val="1200"/>
              </a:spcAft>
              <a:buFont typeface="Calibri" panose="020F0502020204030204" pitchFamily="34" charset="0"/>
              <a:buChar char="&gt;"/>
            </a:pPr>
            <a:r>
              <a:rPr lang="en-US" sz="2400"/>
              <a:t>In your experience, which of these engagement or outreach methods below have been most or least effective for developing a list of community-driven strategies and projects? Ideas for other methods?</a:t>
            </a:r>
            <a:endParaRPr lang="en-US" sz="2400">
              <a:cs typeface="Calibri"/>
            </a:endParaRPr>
          </a:p>
        </p:txBody>
      </p:sp>
      <p:sp>
        <p:nvSpPr>
          <p:cNvPr id="13" name="Rectangle 12">
            <a:extLst>
              <a:ext uri="{FF2B5EF4-FFF2-40B4-BE49-F238E27FC236}">
                <a16:creationId xmlns:a16="http://schemas.microsoft.com/office/drawing/2014/main" id="{F7119C59-B4B4-98AD-6A06-3FA1E7F28475}"/>
              </a:ext>
            </a:extLst>
          </p:cNvPr>
          <p:cNvSpPr/>
          <p:nvPr/>
        </p:nvSpPr>
        <p:spPr>
          <a:xfrm>
            <a:off x="130175" y="6046258"/>
            <a:ext cx="1841499" cy="5820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8A19609-7D5A-4793-A625-943C98211C62}"/>
              </a:ext>
            </a:extLst>
          </p:cNvPr>
          <p:cNvSpPr/>
          <p:nvPr/>
        </p:nvSpPr>
        <p:spPr>
          <a:xfrm>
            <a:off x="581250" y="2532865"/>
            <a:ext cx="3515598" cy="179226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Easy-to-understand survey, using existing partnerships for distribution and available in multiple languages</a:t>
            </a:r>
          </a:p>
        </p:txBody>
      </p:sp>
      <p:sp>
        <p:nvSpPr>
          <p:cNvPr id="20" name="Rectangle: Rounded Corners 19">
            <a:extLst>
              <a:ext uri="{FF2B5EF4-FFF2-40B4-BE49-F238E27FC236}">
                <a16:creationId xmlns:a16="http://schemas.microsoft.com/office/drawing/2014/main" id="{CBFB6462-CE38-4A30-9C3D-15E633493D66}"/>
              </a:ext>
            </a:extLst>
          </p:cNvPr>
          <p:cNvSpPr/>
          <p:nvPr/>
        </p:nvSpPr>
        <p:spPr>
          <a:xfrm>
            <a:off x="4507361" y="2532865"/>
            <a:ext cx="3177277" cy="1792269"/>
          </a:xfrm>
          <a:prstGeom prst="roundRec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a:solidFill>
                  <a:schemeClr val="tx1"/>
                </a:solidFill>
              </a:rPr>
              <a:t>In-person and/or virtual public meetings in partnership with CBOs</a:t>
            </a:r>
            <a:endParaRPr lang="en-US" sz="2000">
              <a:solidFill>
                <a:schemeClr val="tx1"/>
              </a:solidFill>
              <a:cs typeface="Calibri"/>
            </a:endParaRPr>
          </a:p>
        </p:txBody>
      </p:sp>
      <p:sp>
        <p:nvSpPr>
          <p:cNvPr id="21" name="Rectangle: Rounded Corners 20">
            <a:extLst>
              <a:ext uri="{FF2B5EF4-FFF2-40B4-BE49-F238E27FC236}">
                <a16:creationId xmlns:a16="http://schemas.microsoft.com/office/drawing/2014/main" id="{6984A788-7D82-4823-8EAE-AC2121EA9D46}"/>
              </a:ext>
            </a:extLst>
          </p:cNvPr>
          <p:cNvSpPr/>
          <p:nvPr/>
        </p:nvSpPr>
        <p:spPr>
          <a:xfrm>
            <a:off x="8200813" y="2532865"/>
            <a:ext cx="3412631" cy="1792269"/>
          </a:xfrm>
          <a:prstGeom prst="round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a:solidFill>
                  <a:schemeClr val="tx1"/>
                </a:solidFill>
              </a:rPr>
              <a:t>Booths at community events and gathering spaces, including markets, schools, businesses, cultural/faith-based events</a:t>
            </a:r>
          </a:p>
        </p:txBody>
      </p:sp>
      <p:sp>
        <p:nvSpPr>
          <p:cNvPr id="22" name="Rectangle: Rounded Corners 21">
            <a:extLst>
              <a:ext uri="{FF2B5EF4-FFF2-40B4-BE49-F238E27FC236}">
                <a16:creationId xmlns:a16="http://schemas.microsoft.com/office/drawing/2014/main" id="{AE24BDCE-7C3C-4072-AF53-807CAC581EF2}"/>
              </a:ext>
            </a:extLst>
          </p:cNvPr>
          <p:cNvSpPr/>
          <p:nvPr/>
        </p:nvSpPr>
        <p:spPr>
          <a:xfrm>
            <a:off x="2284190" y="4689038"/>
            <a:ext cx="3637611" cy="1706930"/>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solidFill>
                  <a:schemeClr val="tx1"/>
                </a:solidFill>
              </a:rPr>
              <a:t>Ongoing communications through e-blasts, newsletters, social media, advertising, and in-person canvassing</a:t>
            </a:r>
          </a:p>
        </p:txBody>
      </p:sp>
      <p:sp>
        <p:nvSpPr>
          <p:cNvPr id="23" name="Rectangle: Rounded Corners 22">
            <a:extLst>
              <a:ext uri="{FF2B5EF4-FFF2-40B4-BE49-F238E27FC236}">
                <a16:creationId xmlns:a16="http://schemas.microsoft.com/office/drawing/2014/main" id="{23AF21C6-4241-481F-9908-AFBCE2C1D0B4}"/>
              </a:ext>
            </a:extLst>
          </p:cNvPr>
          <p:cNvSpPr/>
          <p:nvPr/>
        </p:nvSpPr>
        <p:spPr>
          <a:xfrm>
            <a:off x="6382007" y="4734709"/>
            <a:ext cx="3637611" cy="1706930"/>
          </a:xfrm>
          <a:prstGeom prst="round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a:solidFill>
                  <a:schemeClr val="tx1"/>
                </a:solidFill>
              </a:rPr>
              <a:t>Focus groups or smaller group meetings</a:t>
            </a:r>
          </a:p>
        </p:txBody>
      </p:sp>
    </p:spTree>
    <p:extLst>
      <p:ext uri="{BB962C8B-B14F-4D97-AF65-F5344CB8AC3E}">
        <p14:creationId xmlns:p14="http://schemas.microsoft.com/office/powerpoint/2010/main" val="3023521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43FD93-1180-4AC6-B00D-3CFB1F311CFE}"/>
              </a:ext>
            </a:extLst>
          </p:cNvPr>
          <p:cNvSpPr>
            <a:spLocks noGrp="1"/>
          </p:cNvSpPr>
          <p:nvPr>
            <p:ph type="sldNum" sz="quarter" idx="12"/>
          </p:nvPr>
        </p:nvSpPr>
        <p:spPr/>
        <p:txBody>
          <a:bodyPr/>
          <a:lstStyle/>
          <a:p>
            <a:fld id="{2429C633-AF9B-9840-B7F1-7587910FEF71}" type="slidenum">
              <a:rPr lang="en-US" smtClean="0"/>
              <a:pPr/>
              <a:t>39</a:t>
            </a:fld>
            <a:endParaRPr lang="en-US"/>
          </a:p>
        </p:txBody>
      </p:sp>
      <p:sp>
        <p:nvSpPr>
          <p:cNvPr id="5" name="Title 1">
            <a:extLst>
              <a:ext uri="{FF2B5EF4-FFF2-40B4-BE49-F238E27FC236}">
                <a16:creationId xmlns:a16="http://schemas.microsoft.com/office/drawing/2014/main" id="{F3B2B6A2-F393-439C-829E-B3277FA40DAA}"/>
              </a:ext>
            </a:extLst>
          </p:cNvPr>
          <p:cNvSpPr>
            <a:spLocks noGrp="1"/>
          </p:cNvSpPr>
          <p:nvPr>
            <p:ph type="title"/>
          </p:nvPr>
        </p:nvSpPr>
        <p:spPr>
          <a:xfrm>
            <a:off x="381000" y="285749"/>
            <a:ext cx="9045633" cy="429145"/>
          </a:xfrm>
        </p:spPr>
        <p:txBody>
          <a:bodyPr/>
          <a:lstStyle/>
          <a:p>
            <a:r>
              <a:rPr lang="en-US"/>
              <a:t>Questions for the EWG</a:t>
            </a:r>
          </a:p>
        </p:txBody>
      </p:sp>
      <p:sp>
        <p:nvSpPr>
          <p:cNvPr id="17" name="TextBox 16">
            <a:extLst>
              <a:ext uri="{FF2B5EF4-FFF2-40B4-BE49-F238E27FC236}">
                <a16:creationId xmlns:a16="http://schemas.microsoft.com/office/drawing/2014/main" id="{EFC80C64-EEF8-431E-8725-AFF6FEDA1C94}"/>
              </a:ext>
            </a:extLst>
          </p:cNvPr>
          <p:cNvSpPr txBox="1"/>
          <p:nvPr/>
        </p:nvSpPr>
        <p:spPr>
          <a:xfrm>
            <a:off x="381000" y="1173597"/>
            <a:ext cx="11396302" cy="2462213"/>
          </a:xfrm>
          <a:prstGeom prst="rect">
            <a:avLst/>
          </a:prstGeom>
          <a:noFill/>
        </p:spPr>
        <p:txBody>
          <a:bodyPr wrap="square" lIns="91440" tIns="45720" rIns="91440" bIns="45720" anchor="t">
            <a:spAutoFit/>
          </a:bodyPr>
          <a:lstStyle/>
          <a:p>
            <a:pPr marL="285750" indent="-285750">
              <a:spcAft>
                <a:spcPts val="1200"/>
              </a:spcAft>
              <a:buFont typeface="Calibri" panose="020F0502020204030204" pitchFamily="34" charset="0"/>
              <a:buChar char="&gt;"/>
            </a:pPr>
            <a:r>
              <a:rPr lang="en-US" sz="2400"/>
              <a:t>In your experience, which of these engagement or outreach methods below have been most or least effective for developing a list of community-driven strategies and projects? Ideas for other methods?</a:t>
            </a:r>
            <a:endParaRPr lang="en-US" sz="2400">
              <a:cs typeface="Calibri"/>
            </a:endParaRPr>
          </a:p>
          <a:p>
            <a:pPr marL="285750" indent="-285750">
              <a:spcAft>
                <a:spcPts val="1200"/>
              </a:spcAft>
              <a:buFont typeface="Calibri" panose="020F0502020204030204" pitchFamily="34" charset="0"/>
              <a:buChar char="&gt;"/>
            </a:pPr>
            <a:r>
              <a:rPr lang="en-US" sz="2400">
                <a:ea typeface="+mn-lt"/>
                <a:cs typeface="+mn-lt"/>
              </a:rPr>
              <a:t>How can we most effectively engage individuals without access to/comfort using technology, facing language barriers, with disabilities, or the unhoused, when developing a list of strategies and projects?</a:t>
            </a:r>
          </a:p>
        </p:txBody>
      </p:sp>
      <p:sp>
        <p:nvSpPr>
          <p:cNvPr id="13" name="Rectangle 12">
            <a:extLst>
              <a:ext uri="{FF2B5EF4-FFF2-40B4-BE49-F238E27FC236}">
                <a16:creationId xmlns:a16="http://schemas.microsoft.com/office/drawing/2014/main" id="{F7119C59-B4B4-98AD-6A06-3FA1E7F28475}"/>
              </a:ext>
            </a:extLst>
          </p:cNvPr>
          <p:cNvSpPr/>
          <p:nvPr/>
        </p:nvSpPr>
        <p:spPr>
          <a:xfrm>
            <a:off x="130175" y="6046258"/>
            <a:ext cx="1841499" cy="5820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9287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p:txBody>
          <a:bodyPr/>
          <a:lstStyle/>
          <a:p>
            <a:r>
              <a:rPr lang="en-US"/>
              <a:t>Task Force </a:t>
            </a:r>
            <a:r>
              <a:rPr lang="en-US" sz="3600"/>
              <a:t>Member and Participant</a:t>
            </a:r>
            <a:r>
              <a:rPr lang="en-US"/>
              <a:t> Identification</a:t>
            </a:r>
            <a:endParaRPr lang="en-US" i="1"/>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4</a:t>
            </a:fld>
            <a:endParaRPr lang="en-US"/>
          </a:p>
        </p:txBody>
      </p:sp>
      <p:sp>
        <p:nvSpPr>
          <p:cNvPr id="7" name="TextBox 6">
            <a:extLst>
              <a:ext uri="{FF2B5EF4-FFF2-40B4-BE49-F238E27FC236}">
                <a16:creationId xmlns:a16="http://schemas.microsoft.com/office/drawing/2014/main" id="{986EABF8-A853-4B48-BF3D-735257652C17}"/>
              </a:ext>
            </a:extLst>
          </p:cNvPr>
          <p:cNvSpPr txBox="1"/>
          <p:nvPr/>
        </p:nvSpPr>
        <p:spPr>
          <a:xfrm>
            <a:off x="420958" y="1016555"/>
            <a:ext cx="11350083" cy="646331"/>
          </a:xfrm>
          <a:prstGeom prst="rect">
            <a:avLst/>
          </a:prstGeom>
          <a:noFill/>
        </p:spPr>
        <p:txBody>
          <a:bodyPr wrap="square" lIns="91440" tIns="45720" rIns="91440" bIns="45720" rtlCol="0" anchor="t">
            <a:spAutoFit/>
          </a:bodyPr>
          <a:lstStyle/>
          <a:p>
            <a:pPr defTabSz="914400">
              <a:lnSpc>
                <a:spcPct val="90000"/>
              </a:lnSpc>
              <a:spcBef>
                <a:spcPts val="1000"/>
              </a:spcBef>
              <a:buSzPct val="90000"/>
            </a:pPr>
            <a:r>
              <a:rPr lang="en-US" sz="2000" b="1" i="1"/>
              <a:t>Please change your Zoom screen name to include: </a:t>
            </a:r>
            <a:r>
              <a:rPr lang="en-US" sz="2000">
                <a:cs typeface="Calibri"/>
              </a:rPr>
              <a:t>Name and Organization Name </a:t>
            </a:r>
            <a:br>
              <a:rPr lang="en-US" sz="2000">
                <a:cs typeface="Calibri"/>
              </a:rPr>
            </a:br>
            <a:r>
              <a:rPr lang="en-US" sz="2000">
                <a:cs typeface="Calibri"/>
              </a:rPr>
              <a:t>(and if you are a Task Force Member)</a:t>
            </a:r>
          </a:p>
        </p:txBody>
      </p:sp>
      <p:pic>
        <p:nvPicPr>
          <p:cNvPr id="5" name="Picture 4" descr="A picture containing timeline&#10;&#10;Description automatically generated">
            <a:extLst>
              <a:ext uri="{FF2B5EF4-FFF2-40B4-BE49-F238E27FC236}">
                <a16:creationId xmlns:a16="http://schemas.microsoft.com/office/drawing/2014/main" id="{9BC4E9B2-4D7D-4C75-B7BB-DE85CA21F2D7}"/>
              </a:ext>
            </a:extLst>
          </p:cNvPr>
          <p:cNvPicPr>
            <a:picLocks noChangeAspect="1"/>
          </p:cNvPicPr>
          <p:nvPr/>
        </p:nvPicPr>
        <p:blipFill>
          <a:blip r:embed="rId3"/>
          <a:stretch>
            <a:fillRect/>
          </a:stretch>
        </p:blipFill>
        <p:spPr>
          <a:xfrm>
            <a:off x="4478069" y="1569501"/>
            <a:ext cx="2533650" cy="2390775"/>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28FB16BD-FD6A-4D99-9C7A-6CD08A1B1975}"/>
              </a:ext>
            </a:extLst>
          </p:cNvPr>
          <p:cNvPicPr>
            <a:picLocks noChangeAspect="1"/>
          </p:cNvPicPr>
          <p:nvPr/>
        </p:nvPicPr>
        <p:blipFill>
          <a:blip r:embed="rId4"/>
          <a:stretch>
            <a:fillRect/>
          </a:stretch>
        </p:blipFill>
        <p:spPr>
          <a:xfrm>
            <a:off x="4201989" y="4123404"/>
            <a:ext cx="2990705" cy="2259435"/>
          </a:xfrm>
          <a:prstGeom prst="rect">
            <a:avLst/>
          </a:prstGeom>
        </p:spPr>
      </p:pic>
    </p:spTree>
    <p:extLst>
      <p:ext uri="{BB962C8B-B14F-4D97-AF65-F5344CB8AC3E}">
        <p14:creationId xmlns:p14="http://schemas.microsoft.com/office/powerpoint/2010/main" val="3628326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43FD93-1180-4AC6-B00D-3CFB1F311CFE}"/>
              </a:ext>
            </a:extLst>
          </p:cNvPr>
          <p:cNvSpPr>
            <a:spLocks noGrp="1"/>
          </p:cNvSpPr>
          <p:nvPr>
            <p:ph type="sldNum" sz="quarter" idx="12"/>
          </p:nvPr>
        </p:nvSpPr>
        <p:spPr/>
        <p:txBody>
          <a:bodyPr/>
          <a:lstStyle/>
          <a:p>
            <a:fld id="{2429C633-AF9B-9840-B7F1-7587910FEF71}" type="slidenum">
              <a:rPr lang="en-US" smtClean="0"/>
              <a:pPr/>
              <a:t>40</a:t>
            </a:fld>
            <a:endParaRPr lang="en-US"/>
          </a:p>
        </p:txBody>
      </p:sp>
      <p:sp>
        <p:nvSpPr>
          <p:cNvPr id="5" name="Title 1">
            <a:extLst>
              <a:ext uri="{FF2B5EF4-FFF2-40B4-BE49-F238E27FC236}">
                <a16:creationId xmlns:a16="http://schemas.microsoft.com/office/drawing/2014/main" id="{F3B2B6A2-F393-439C-829E-B3277FA40DAA}"/>
              </a:ext>
            </a:extLst>
          </p:cNvPr>
          <p:cNvSpPr>
            <a:spLocks noGrp="1"/>
          </p:cNvSpPr>
          <p:nvPr>
            <p:ph type="title"/>
          </p:nvPr>
        </p:nvSpPr>
        <p:spPr>
          <a:xfrm>
            <a:off x="381000" y="285749"/>
            <a:ext cx="9045633" cy="429145"/>
          </a:xfrm>
        </p:spPr>
        <p:txBody>
          <a:bodyPr/>
          <a:lstStyle/>
          <a:p>
            <a:r>
              <a:rPr lang="en-US"/>
              <a:t>Questions for the EWG</a:t>
            </a:r>
          </a:p>
        </p:txBody>
      </p:sp>
      <p:sp>
        <p:nvSpPr>
          <p:cNvPr id="17" name="TextBox 16">
            <a:extLst>
              <a:ext uri="{FF2B5EF4-FFF2-40B4-BE49-F238E27FC236}">
                <a16:creationId xmlns:a16="http://schemas.microsoft.com/office/drawing/2014/main" id="{EFC80C64-EEF8-431E-8725-AFF6FEDA1C94}"/>
              </a:ext>
            </a:extLst>
          </p:cNvPr>
          <p:cNvSpPr txBox="1"/>
          <p:nvPr/>
        </p:nvSpPr>
        <p:spPr>
          <a:xfrm>
            <a:off x="381000" y="1173597"/>
            <a:ext cx="11396302" cy="3724096"/>
          </a:xfrm>
          <a:prstGeom prst="rect">
            <a:avLst/>
          </a:prstGeom>
          <a:noFill/>
        </p:spPr>
        <p:txBody>
          <a:bodyPr wrap="square" lIns="91440" tIns="45720" rIns="91440" bIns="45720" anchor="t">
            <a:spAutoFit/>
          </a:bodyPr>
          <a:lstStyle/>
          <a:p>
            <a:pPr marL="285750" indent="-285750">
              <a:spcAft>
                <a:spcPts val="1200"/>
              </a:spcAft>
              <a:buFont typeface="Calibri" panose="020F0502020204030204" pitchFamily="34" charset="0"/>
              <a:buChar char="&gt;"/>
            </a:pPr>
            <a:r>
              <a:rPr lang="en-US" sz="2400"/>
              <a:t>In your experience, which of these engagement or outreach methods below have been most or least effective for developing a list of community-driven strategies and projects? Ideas for other methods?</a:t>
            </a:r>
            <a:endParaRPr lang="en-US" sz="2400">
              <a:cs typeface="Calibri"/>
            </a:endParaRPr>
          </a:p>
          <a:p>
            <a:pPr marL="285750" indent="-285750">
              <a:spcAft>
                <a:spcPts val="1200"/>
              </a:spcAft>
              <a:buFont typeface="Calibri" panose="020F0502020204030204" pitchFamily="34" charset="0"/>
              <a:buChar char="&gt;"/>
            </a:pPr>
            <a:r>
              <a:rPr lang="en-US" sz="2400">
                <a:ea typeface="+mn-lt"/>
                <a:cs typeface="+mn-lt"/>
              </a:rPr>
              <a:t>How can we most effectively engage individuals without access to/comfort using technology, facing language barriers, with disabilities, or the unhoused, when developing a list of strategies and projects?</a:t>
            </a:r>
          </a:p>
          <a:p>
            <a:pPr marL="285750" indent="-285750">
              <a:spcAft>
                <a:spcPts val="1200"/>
              </a:spcAft>
              <a:buFont typeface="Calibri" panose="020F0502020204030204" pitchFamily="34" charset="0"/>
              <a:buChar char="&gt;"/>
            </a:pPr>
            <a:r>
              <a:rPr lang="en-US" sz="2400">
                <a:ea typeface="+mn-lt"/>
                <a:cs typeface="+mn-lt"/>
              </a:rPr>
              <a:t>Are there other specific groups or geographic areas that you are concerned have not been reached or engaged meaningfully? How can we expand our reach to these specific groups and geographic areas?</a:t>
            </a:r>
            <a:endParaRPr lang="en-US" sz="2400">
              <a:cs typeface="Calibri"/>
            </a:endParaRPr>
          </a:p>
        </p:txBody>
      </p:sp>
      <p:sp>
        <p:nvSpPr>
          <p:cNvPr id="13" name="Rectangle 12">
            <a:extLst>
              <a:ext uri="{FF2B5EF4-FFF2-40B4-BE49-F238E27FC236}">
                <a16:creationId xmlns:a16="http://schemas.microsoft.com/office/drawing/2014/main" id="{F7119C59-B4B4-98AD-6A06-3FA1E7F28475}"/>
              </a:ext>
            </a:extLst>
          </p:cNvPr>
          <p:cNvSpPr/>
          <p:nvPr/>
        </p:nvSpPr>
        <p:spPr>
          <a:xfrm>
            <a:off x="130175" y="6046258"/>
            <a:ext cx="1841499" cy="5820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25494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43FD93-1180-4AC6-B00D-3CFB1F311CFE}"/>
              </a:ext>
            </a:extLst>
          </p:cNvPr>
          <p:cNvSpPr>
            <a:spLocks noGrp="1"/>
          </p:cNvSpPr>
          <p:nvPr>
            <p:ph type="sldNum" sz="quarter" idx="12"/>
          </p:nvPr>
        </p:nvSpPr>
        <p:spPr/>
        <p:txBody>
          <a:bodyPr/>
          <a:lstStyle/>
          <a:p>
            <a:fld id="{2429C633-AF9B-9840-B7F1-7587910FEF71}" type="slidenum">
              <a:rPr lang="en-US" smtClean="0"/>
              <a:pPr/>
              <a:t>41</a:t>
            </a:fld>
            <a:endParaRPr lang="en-US"/>
          </a:p>
        </p:txBody>
      </p:sp>
      <p:sp>
        <p:nvSpPr>
          <p:cNvPr id="5" name="Title 1">
            <a:extLst>
              <a:ext uri="{FF2B5EF4-FFF2-40B4-BE49-F238E27FC236}">
                <a16:creationId xmlns:a16="http://schemas.microsoft.com/office/drawing/2014/main" id="{F3B2B6A2-F393-439C-829E-B3277FA40DAA}"/>
              </a:ext>
            </a:extLst>
          </p:cNvPr>
          <p:cNvSpPr>
            <a:spLocks noGrp="1"/>
          </p:cNvSpPr>
          <p:nvPr>
            <p:ph type="title"/>
          </p:nvPr>
        </p:nvSpPr>
        <p:spPr>
          <a:xfrm>
            <a:off x="381000" y="285749"/>
            <a:ext cx="9045633" cy="429145"/>
          </a:xfrm>
        </p:spPr>
        <p:txBody>
          <a:bodyPr/>
          <a:lstStyle/>
          <a:p>
            <a:r>
              <a:rPr lang="en-US"/>
              <a:t>Questions for the EWG</a:t>
            </a:r>
          </a:p>
        </p:txBody>
      </p:sp>
      <p:sp>
        <p:nvSpPr>
          <p:cNvPr id="17" name="TextBox 16">
            <a:extLst>
              <a:ext uri="{FF2B5EF4-FFF2-40B4-BE49-F238E27FC236}">
                <a16:creationId xmlns:a16="http://schemas.microsoft.com/office/drawing/2014/main" id="{EFC80C64-EEF8-431E-8725-AFF6FEDA1C94}"/>
              </a:ext>
            </a:extLst>
          </p:cNvPr>
          <p:cNvSpPr txBox="1"/>
          <p:nvPr/>
        </p:nvSpPr>
        <p:spPr>
          <a:xfrm>
            <a:off x="381000" y="1173597"/>
            <a:ext cx="11396302" cy="4985980"/>
          </a:xfrm>
          <a:prstGeom prst="rect">
            <a:avLst/>
          </a:prstGeom>
          <a:noFill/>
        </p:spPr>
        <p:txBody>
          <a:bodyPr wrap="square" lIns="91440" tIns="45720" rIns="91440" bIns="45720" anchor="t">
            <a:spAutoFit/>
          </a:bodyPr>
          <a:lstStyle/>
          <a:p>
            <a:pPr marL="285750" indent="-285750">
              <a:spcAft>
                <a:spcPts val="1200"/>
              </a:spcAft>
              <a:buFont typeface="Calibri" panose="020F0502020204030204" pitchFamily="34" charset="0"/>
              <a:buChar char="&gt;"/>
            </a:pPr>
            <a:r>
              <a:rPr lang="en-US" sz="2400"/>
              <a:t>In your experience, which of these engagement or outreach methods below have been most or least effective for developing a list of community-driven strategies and projects? Ideas for other methods?</a:t>
            </a:r>
            <a:endParaRPr lang="en-US" sz="2400">
              <a:cs typeface="Calibri"/>
            </a:endParaRPr>
          </a:p>
          <a:p>
            <a:pPr marL="285750" indent="-285750">
              <a:spcAft>
                <a:spcPts val="1200"/>
              </a:spcAft>
              <a:buFont typeface="Calibri" panose="020F0502020204030204" pitchFamily="34" charset="0"/>
              <a:buChar char="&gt;"/>
            </a:pPr>
            <a:r>
              <a:rPr lang="en-US" sz="2400">
                <a:ea typeface="+mn-lt"/>
                <a:cs typeface="+mn-lt"/>
              </a:rPr>
              <a:t>How can we most effectively engage individuals without access to/comfort using technology, facing language barriers, with disabilities, or the unhoused, when developing a list of strategies and projects?</a:t>
            </a:r>
          </a:p>
          <a:p>
            <a:pPr marL="285750" indent="-285750">
              <a:spcAft>
                <a:spcPts val="1200"/>
              </a:spcAft>
              <a:buFont typeface="Calibri" panose="020F0502020204030204" pitchFamily="34" charset="0"/>
              <a:buChar char="&gt;"/>
            </a:pPr>
            <a:r>
              <a:rPr lang="en-US" sz="2400">
                <a:ea typeface="+mn-lt"/>
                <a:cs typeface="+mn-lt"/>
              </a:rPr>
              <a:t>Are there other specific groups or geographic areas that you are concerned have not been reached or engaged meaningfully? How can we expand our reach to these specific groups and geographic areas?</a:t>
            </a:r>
            <a:endParaRPr lang="en-US" sz="2400">
              <a:cs typeface="Calibri"/>
            </a:endParaRPr>
          </a:p>
          <a:p>
            <a:pPr marL="285750" indent="-285750">
              <a:spcAft>
                <a:spcPts val="1200"/>
              </a:spcAft>
              <a:buFont typeface="Calibri" panose="020F0502020204030204" pitchFamily="34" charset="0"/>
              <a:buChar char="&gt;"/>
            </a:pPr>
            <a:r>
              <a:rPr lang="en-US" sz="2400">
                <a:ea typeface="+mn-lt"/>
                <a:cs typeface="+mn-lt"/>
              </a:rPr>
              <a:t>In your experience, what strategies work best when communicating about the importance of the Task Force’s work? How do you typically explain this work to members of your own community?</a:t>
            </a:r>
          </a:p>
        </p:txBody>
      </p:sp>
      <p:sp>
        <p:nvSpPr>
          <p:cNvPr id="13" name="Rectangle 12">
            <a:extLst>
              <a:ext uri="{FF2B5EF4-FFF2-40B4-BE49-F238E27FC236}">
                <a16:creationId xmlns:a16="http://schemas.microsoft.com/office/drawing/2014/main" id="{F7119C59-B4B4-98AD-6A06-3FA1E7F28475}"/>
              </a:ext>
            </a:extLst>
          </p:cNvPr>
          <p:cNvSpPr/>
          <p:nvPr/>
        </p:nvSpPr>
        <p:spPr>
          <a:xfrm>
            <a:off x="130175" y="6046258"/>
            <a:ext cx="1841499" cy="5820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4913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8F88-154C-404F-BC6E-9AE3F41ACFCF}"/>
              </a:ext>
            </a:extLst>
          </p:cNvPr>
          <p:cNvSpPr>
            <a:spLocks noGrp="1"/>
          </p:cNvSpPr>
          <p:nvPr>
            <p:ph type="title"/>
          </p:nvPr>
        </p:nvSpPr>
        <p:spPr>
          <a:xfrm>
            <a:off x="381000" y="285749"/>
            <a:ext cx="9514562" cy="429145"/>
          </a:xfrm>
        </p:spPr>
        <p:txBody>
          <a:bodyPr/>
          <a:lstStyle/>
          <a:p>
            <a:r>
              <a:rPr lang="en-US"/>
              <a:t>Development of the 710 ZE Truck Program</a:t>
            </a:r>
          </a:p>
        </p:txBody>
      </p:sp>
      <p:sp>
        <p:nvSpPr>
          <p:cNvPr id="3" name="Content Placeholder 2">
            <a:extLst>
              <a:ext uri="{FF2B5EF4-FFF2-40B4-BE49-F238E27FC236}">
                <a16:creationId xmlns:a16="http://schemas.microsoft.com/office/drawing/2014/main" id="{A97B0D88-D163-4900-BD97-784607BC4403}"/>
              </a:ext>
            </a:extLst>
          </p:cNvPr>
          <p:cNvSpPr>
            <a:spLocks noGrp="1"/>
          </p:cNvSpPr>
          <p:nvPr>
            <p:ph idx="1"/>
          </p:nvPr>
        </p:nvSpPr>
        <p:spPr>
          <a:xfrm>
            <a:off x="412315" y="1057145"/>
            <a:ext cx="11077575" cy="5128284"/>
          </a:xfrm>
        </p:spPr>
        <p:txBody>
          <a:bodyPr vert="horz" lIns="91440" tIns="45720" rIns="91440" bIns="45720" rtlCol="0" anchor="t">
            <a:normAutofit/>
          </a:bodyPr>
          <a:lstStyle/>
          <a:p>
            <a:pPr marL="0" indent="0">
              <a:buNone/>
            </a:pPr>
            <a:r>
              <a:rPr lang="en-US" sz="1600" b="1" u="sng"/>
              <a:t>Options emerging for use of $50 million:</a:t>
            </a:r>
            <a:endParaRPr lang="en-US" sz="1600" u="sng">
              <a:cs typeface="Calibri" panose="020F0502020204030204"/>
            </a:endParaRPr>
          </a:p>
          <a:p>
            <a:r>
              <a:rPr lang="en-US" sz="1600" b="1"/>
              <a:t>Focus on ZE Infrastructure only</a:t>
            </a:r>
            <a:endParaRPr lang="en-US" sz="1600" b="1">
              <a:cs typeface="Calibri" panose="020F0502020204030204"/>
            </a:endParaRPr>
          </a:p>
          <a:p>
            <a:pPr lvl="1"/>
            <a:r>
              <a:rPr lang="en-US" sz="1600">
                <a:cs typeface="Calibri"/>
              </a:rPr>
              <a:t>Will require a strong community outreach component to plan, site and implement ZE infrastructure</a:t>
            </a:r>
          </a:p>
          <a:p>
            <a:pPr lvl="1"/>
            <a:r>
              <a:rPr lang="en-US" sz="1600">
                <a:cs typeface="Calibri"/>
              </a:rPr>
              <a:t>Work with current pilot programs / early adopters</a:t>
            </a:r>
          </a:p>
          <a:p>
            <a:pPr lvl="1"/>
            <a:r>
              <a:rPr lang="en-US" sz="1600">
                <a:cs typeface="Calibri"/>
              </a:rPr>
              <a:t>Will need fast-tracked Regional ZE infrastructure planning for Metro/Caltrans </a:t>
            </a:r>
            <a:endParaRPr lang="en-US" sz="1600"/>
          </a:p>
          <a:p>
            <a:pPr lvl="2"/>
            <a:r>
              <a:rPr lang="en-US" sz="1600">
                <a:cs typeface="Calibri"/>
              </a:rPr>
              <a:t>Partner with SCAG, AQMD, LACI, Communities, etc.</a:t>
            </a:r>
          </a:p>
          <a:p>
            <a:pPr lvl="1"/>
            <a:r>
              <a:rPr lang="en-US" sz="1600">
                <a:cs typeface="Calibri"/>
              </a:rPr>
              <a:t>Many opportunities for Metro to leverage $50 million many times over – TCEP, IIJA, CARB, CEC</a:t>
            </a:r>
          </a:p>
          <a:p>
            <a:pPr lvl="1"/>
            <a:endParaRPr lang="en-US" sz="1600">
              <a:cs typeface="Calibri"/>
            </a:endParaRPr>
          </a:p>
          <a:p>
            <a:r>
              <a:rPr lang="en-US" sz="1600" b="1">
                <a:cs typeface="Calibri"/>
              </a:rPr>
              <a:t>Focus primarily on ZE Infrastructure with some targeted subsidy funding</a:t>
            </a:r>
          </a:p>
          <a:p>
            <a:pPr lvl="1"/>
            <a:r>
              <a:rPr lang="en-US" sz="1600">
                <a:cs typeface="Calibri"/>
              </a:rPr>
              <a:t>Targeted subsidy funding will need to layer on top of other funding sources (Ports, AQMD, CARB, etc.)</a:t>
            </a:r>
          </a:p>
          <a:p>
            <a:pPr lvl="1"/>
            <a:r>
              <a:rPr lang="en-US" sz="1600">
                <a:cs typeface="Calibri"/>
              </a:rPr>
              <a:t>What will be the focus?  Small Business, Independent Owners/Operators in corridor, etc.?</a:t>
            </a:r>
          </a:p>
          <a:p>
            <a:pPr lvl="1"/>
            <a:endParaRPr lang="en-US" sz="1600">
              <a:cs typeface="Calibri"/>
            </a:endParaRPr>
          </a:p>
          <a:p>
            <a:r>
              <a:rPr lang="en-US" sz="1600" b="1">
                <a:cs typeface="Calibri"/>
              </a:rPr>
              <a:t>Focus primarily on subsidy funding for ZE truck purchases/leases</a:t>
            </a:r>
          </a:p>
          <a:p>
            <a:pPr lvl="1">
              <a:lnSpc>
                <a:spcPct val="100000"/>
              </a:lnSpc>
              <a:spcBef>
                <a:spcPts val="400"/>
              </a:spcBef>
            </a:pPr>
            <a:r>
              <a:rPr lang="en-US" sz="1600">
                <a:cs typeface="Calibri"/>
              </a:rPr>
              <a:t>Need a strong business case as subsidy need per ZE truck is extremely expensive in near term</a:t>
            </a:r>
          </a:p>
          <a:p>
            <a:pPr lvl="2">
              <a:lnSpc>
                <a:spcPct val="100000"/>
              </a:lnSpc>
              <a:spcBef>
                <a:spcPts val="400"/>
              </a:spcBef>
            </a:pPr>
            <a:r>
              <a:rPr lang="en-US" sz="1600">
                <a:cs typeface="Calibri"/>
              </a:rPr>
              <a:t>Also, dependent upon access to ZE infrastructure for charging/fueling.</a:t>
            </a:r>
          </a:p>
          <a:p>
            <a:pPr marL="0" indent="0">
              <a:buNone/>
            </a:pPr>
            <a:endParaRPr lang="en-US" b="1" u="sng">
              <a:cs typeface="Calibri"/>
            </a:endParaRPr>
          </a:p>
          <a:p>
            <a:pPr lvl="1"/>
            <a:endParaRPr lang="en-US">
              <a:cs typeface="Calibri" panose="020F0502020204030204"/>
            </a:endParaRPr>
          </a:p>
        </p:txBody>
      </p:sp>
      <p:sp>
        <p:nvSpPr>
          <p:cNvPr id="4" name="Slide Number Placeholder 3">
            <a:extLst>
              <a:ext uri="{FF2B5EF4-FFF2-40B4-BE49-F238E27FC236}">
                <a16:creationId xmlns:a16="http://schemas.microsoft.com/office/drawing/2014/main" id="{A0E00A9A-4A4E-4AC0-A9C1-AD88BCC87230}"/>
              </a:ext>
            </a:extLst>
          </p:cNvPr>
          <p:cNvSpPr>
            <a:spLocks noGrp="1"/>
          </p:cNvSpPr>
          <p:nvPr>
            <p:ph type="sldNum" sz="quarter" idx="12"/>
          </p:nvPr>
        </p:nvSpPr>
        <p:spPr/>
        <p:txBody>
          <a:bodyPr/>
          <a:lstStyle/>
          <a:p>
            <a:fld id="{2429C633-AF9B-9840-B7F1-7587910FEF71}" type="slidenum">
              <a:rPr lang="en-US" smtClean="0"/>
              <a:pPr/>
              <a:t>42</a:t>
            </a:fld>
            <a:endParaRPr lang="en-US"/>
          </a:p>
        </p:txBody>
      </p:sp>
    </p:spTree>
    <p:extLst>
      <p:ext uri="{BB962C8B-B14F-4D97-AF65-F5344CB8AC3E}">
        <p14:creationId xmlns:p14="http://schemas.microsoft.com/office/powerpoint/2010/main" val="620489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8F88-154C-404F-BC6E-9AE3F41ACFCF}"/>
              </a:ext>
            </a:extLst>
          </p:cNvPr>
          <p:cNvSpPr>
            <a:spLocks noGrp="1"/>
          </p:cNvSpPr>
          <p:nvPr>
            <p:ph type="title"/>
          </p:nvPr>
        </p:nvSpPr>
        <p:spPr>
          <a:xfrm>
            <a:off x="381000" y="285749"/>
            <a:ext cx="9376775" cy="429145"/>
          </a:xfrm>
        </p:spPr>
        <p:txBody>
          <a:bodyPr/>
          <a:lstStyle/>
          <a:p>
            <a:r>
              <a:rPr lang="en-US" sz="2800"/>
              <a:t>Development of the 710 Zero-Emission Truck Program</a:t>
            </a:r>
          </a:p>
        </p:txBody>
      </p:sp>
      <p:sp>
        <p:nvSpPr>
          <p:cNvPr id="3" name="Content Placeholder 2">
            <a:extLst>
              <a:ext uri="{FF2B5EF4-FFF2-40B4-BE49-F238E27FC236}">
                <a16:creationId xmlns:a16="http://schemas.microsoft.com/office/drawing/2014/main" id="{A97B0D88-D163-4900-BD97-784607BC4403}"/>
              </a:ext>
            </a:extLst>
          </p:cNvPr>
          <p:cNvSpPr>
            <a:spLocks noGrp="1"/>
          </p:cNvSpPr>
          <p:nvPr>
            <p:ph idx="1"/>
          </p:nvPr>
        </p:nvSpPr>
        <p:spPr>
          <a:xfrm>
            <a:off x="380028" y="1071810"/>
            <a:ext cx="11277760" cy="5709470"/>
          </a:xfrm>
        </p:spPr>
        <p:txBody>
          <a:bodyPr vert="horz" lIns="91440" tIns="45720" rIns="91440" bIns="45720" rtlCol="0" anchor="t">
            <a:normAutofit/>
          </a:bodyPr>
          <a:lstStyle/>
          <a:p>
            <a:pPr marL="0" indent="0">
              <a:lnSpc>
                <a:spcPct val="110000"/>
              </a:lnSpc>
              <a:buNone/>
            </a:pPr>
            <a:r>
              <a:rPr lang="en-US" b="1" u="sng">
                <a:cs typeface="Calibri"/>
              </a:rPr>
              <a:t>Other Elements to consider:</a:t>
            </a:r>
            <a:endParaRPr lang="en-US">
              <a:ea typeface="Calibri" panose="020F0502020204030204"/>
              <a:cs typeface="Calibri" panose="020F0502020204030204"/>
            </a:endParaRPr>
          </a:p>
          <a:p>
            <a:pPr>
              <a:lnSpc>
                <a:spcPct val="110000"/>
              </a:lnSpc>
              <a:buFont typeface="System Font Regular" panose="020B0604020202020204" pitchFamily="34" charset="0"/>
              <a:buChar char="&gt;"/>
            </a:pPr>
            <a:r>
              <a:rPr lang="en-US">
                <a:cs typeface="Calibri"/>
              </a:rPr>
              <a:t>Drayage segmentation to create near-to-long term strategies for ZE deployment</a:t>
            </a:r>
            <a:endParaRPr lang="en-US">
              <a:ea typeface="Calibri"/>
              <a:cs typeface="Calibri"/>
            </a:endParaRPr>
          </a:p>
          <a:p>
            <a:pPr>
              <a:lnSpc>
                <a:spcPct val="110000"/>
              </a:lnSpc>
              <a:buFont typeface="System Font Regular" panose="020B0604020202020204" pitchFamily="34" charset="0"/>
              <a:buChar char="&gt;"/>
            </a:pPr>
            <a:r>
              <a:rPr lang="en-US">
                <a:cs typeface="Calibri"/>
              </a:rPr>
              <a:t>Tax and incentive funding barriers to adoption</a:t>
            </a:r>
            <a:endParaRPr lang="en-US">
              <a:ea typeface="Calibri" panose="020F0502020204030204"/>
              <a:cs typeface="Calibri"/>
            </a:endParaRPr>
          </a:p>
          <a:p>
            <a:pPr>
              <a:lnSpc>
                <a:spcPct val="110000"/>
              </a:lnSpc>
              <a:buFont typeface="System Font Regular" panose="020B0604020202020204" pitchFamily="34" charset="0"/>
              <a:buChar char="&gt;"/>
            </a:pPr>
            <a:r>
              <a:rPr lang="en-US">
                <a:cs typeface="Calibri"/>
              </a:rPr>
              <a:t>Workforce development linked to I-710 S Corridor Communities</a:t>
            </a:r>
            <a:endParaRPr lang="en-US">
              <a:ea typeface="Calibri" panose="020F0502020204030204"/>
              <a:cs typeface="Calibri"/>
            </a:endParaRPr>
          </a:p>
          <a:p>
            <a:pPr>
              <a:lnSpc>
                <a:spcPct val="110000"/>
              </a:lnSpc>
              <a:buFont typeface="System Font Regular" panose="020B0604020202020204" pitchFamily="34" charset="0"/>
              <a:buChar char="&gt;"/>
            </a:pPr>
            <a:r>
              <a:rPr lang="en-US">
                <a:cs typeface="Calibri"/>
              </a:rPr>
              <a:t>Truck parking + ZE charging/fueling infrastructure</a:t>
            </a:r>
            <a:endParaRPr lang="en-US">
              <a:ea typeface="Calibri" panose="020F0502020204030204"/>
              <a:cs typeface="Calibri"/>
            </a:endParaRPr>
          </a:p>
          <a:p>
            <a:pPr>
              <a:lnSpc>
                <a:spcPct val="110000"/>
              </a:lnSpc>
              <a:buFont typeface="System Font Regular" panose="020B0604020202020204" pitchFamily="34" charset="0"/>
              <a:buChar char="&gt;"/>
            </a:pPr>
            <a:r>
              <a:rPr lang="en-US">
                <a:cs typeface="Calibri"/>
              </a:rPr>
              <a:t>Pilot programs to battle entrained particulate matter generation</a:t>
            </a:r>
            <a:endParaRPr lang="en-US">
              <a:ea typeface="Calibri" panose="020F0502020204030204"/>
              <a:cs typeface="Calibri"/>
            </a:endParaRPr>
          </a:p>
          <a:p>
            <a:pPr>
              <a:lnSpc>
                <a:spcPct val="110000"/>
              </a:lnSpc>
              <a:buFont typeface="System Font Regular" panose="020B0604020202020204" pitchFamily="34" charset="0"/>
              <a:buChar char="&gt;"/>
            </a:pPr>
            <a:r>
              <a:rPr lang="en-US">
                <a:cs typeface="Calibri"/>
              </a:rPr>
              <a:t>Vegetation and other truck emission mitigations</a:t>
            </a:r>
            <a:endParaRPr lang="en-US">
              <a:ea typeface="Calibri"/>
              <a:cs typeface="Calibri"/>
            </a:endParaRPr>
          </a:p>
          <a:p>
            <a:pPr>
              <a:buFont typeface="System Font Regular" panose="020B0604020202020204" pitchFamily="34" charset="0"/>
              <a:buChar char="&gt;"/>
            </a:pPr>
            <a:r>
              <a:rPr lang="en-US">
                <a:cs typeface="Calibri"/>
              </a:rPr>
              <a:t>Technology / Innovation applications to reduce Truck VMT / idling</a:t>
            </a:r>
            <a:endParaRPr lang="en-US">
              <a:ea typeface="Calibri"/>
              <a:cs typeface="Calibri"/>
            </a:endParaRPr>
          </a:p>
          <a:p>
            <a:pPr>
              <a:buFont typeface="System Font Regular" panose="020B0604020202020204" pitchFamily="34" charset="0"/>
              <a:buChar char="&gt;"/>
            </a:pPr>
            <a:r>
              <a:rPr lang="en-US">
                <a:cs typeface="Calibri" panose="020F0502020204030204"/>
              </a:rPr>
              <a:t>Work with Caltrans, local jurisdictions and other agencies to identify potential ROW and property sites and zoning considerations</a:t>
            </a:r>
          </a:p>
          <a:p>
            <a:pPr lvl="1"/>
            <a:endParaRPr lang="en-US">
              <a:cs typeface="Calibri" panose="020F0502020204030204"/>
            </a:endParaRPr>
          </a:p>
        </p:txBody>
      </p:sp>
      <p:sp>
        <p:nvSpPr>
          <p:cNvPr id="4" name="Slide Number Placeholder 3">
            <a:extLst>
              <a:ext uri="{FF2B5EF4-FFF2-40B4-BE49-F238E27FC236}">
                <a16:creationId xmlns:a16="http://schemas.microsoft.com/office/drawing/2014/main" id="{A0E00A9A-4A4E-4AC0-A9C1-AD88BCC87230}"/>
              </a:ext>
            </a:extLst>
          </p:cNvPr>
          <p:cNvSpPr>
            <a:spLocks noGrp="1"/>
          </p:cNvSpPr>
          <p:nvPr>
            <p:ph type="sldNum" sz="quarter" idx="12"/>
          </p:nvPr>
        </p:nvSpPr>
        <p:spPr/>
        <p:txBody>
          <a:bodyPr/>
          <a:lstStyle/>
          <a:p>
            <a:fld id="{2429C633-AF9B-9840-B7F1-7587910FEF71}" type="slidenum">
              <a:rPr lang="en-US" smtClean="0"/>
              <a:pPr/>
              <a:t>43</a:t>
            </a:fld>
            <a:endParaRPr lang="en-US"/>
          </a:p>
        </p:txBody>
      </p:sp>
    </p:spTree>
    <p:extLst>
      <p:ext uri="{BB962C8B-B14F-4D97-AF65-F5344CB8AC3E}">
        <p14:creationId xmlns:p14="http://schemas.microsoft.com/office/powerpoint/2010/main" val="188602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DEAEC-2401-E39F-16F9-2D35196426CB}"/>
              </a:ext>
            </a:extLst>
          </p:cNvPr>
          <p:cNvSpPr>
            <a:spLocks noGrp="1"/>
          </p:cNvSpPr>
          <p:nvPr>
            <p:ph type="title"/>
          </p:nvPr>
        </p:nvSpPr>
        <p:spPr/>
        <p:txBody>
          <a:bodyPr/>
          <a:lstStyle/>
          <a:p>
            <a:r>
              <a:rPr lang="en-US">
                <a:cs typeface="Calibri"/>
              </a:rPr>
              <a:t>Community Benefits</a:t>
            </a:r>
            <a:endParaRPr lang="en-US"/>
          </a:p>
        </p:txBody>
      </p:sp>
      <p:sp>
        <p:nvSpPr>
          <p:cNvPr id="3" name="Slide Number Placeholder 2">
            <a:extLst>
              <a:ext uri="{FF2B5EF4-FFF2-40B4-BE49-F238E27FC236}">
                <a16:creationId xmlns:a16="http://schemas.microsoft.com/office/drawing/2014/main" id="{56CCEEC8-B230-5F43-626F-A80899C3A0F1}"/>
              </a:ext>
            </a:extLst>
          </p:cNvPr>
          <p:cNvSpPr>
            <a:spLocks noGrp="1"/>
          </p:cNvSpPr>
          <p:nvPr>
            <p:ph type="sldNum" sz="quarter" idx="10"/>
          </p:nvPr>
        </p:nvSpPr>
        <p:spPr/>
        <p:txBody>
          <a:bodyPr/>
          <a:lstStyle/>
          <a:p>
            <a:fld id="{2429C633-AF9B-9840-B7F1-7587910FEF71}" type="slidenum">
              <a:rPr lang="en-US" smtClean="0"/>
              <a:pPr/>
              <a:t>44</a:t>
            </a:fld>
            <a:endParaRPr lang="en-US"/>
          </a:p>
        </p:txBody>
      </p:sp>
      <p:sp>
        <p:nvSpPr>
          <p:cNvPr id="4" name="TextBox 3">
            <a:extLst>
              <a:ext uri="{FF2B5EF4-FFF2-40B4-BE49-F238E27FC236}">
                <a16:creationId xmlns:a16="http://schemas.microsoft.com/office/drawing/2014/main" id="{BAC5BC11-5A64-72A8-3E52-8329BD7C2666}"/>
              </a:ext>
            </a:extLst>
          </p:cNvPr>
          <p:cNvSpPr txBox="1"/>
          <p:nvPr/>
        </p:nvSpPr>
        <p:spPr>
          <a:xfrm>
            <a:off x="468702" y="1043796"/>
            <a:ext cx="1088078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How do we ensure and create community benefits? </a:t>
            </a:r>
          </a:p>
          <a:p>
            <a:pPr marL="742950" lvl="1" indent="-285750">
              <a:buFont typeface="Wingdings"/>
              <a:buChar char="q"/>
            </a:pPr>
            <a:r>
              <a:rPr lang="en-US">
                <a:ea typeface="+mn-lt"/>
                <a:cs typeface="+mn-lt"/>
              </a:rPr>
              <a:t>Improve air quality along the 710 Corridor by deploying zero emission charging facilities/infrastructure at key locations along the 710 Corridor </a:t>
            </a:r>
          </a:p>
          <a:p>
            <a:pPr marL="742950" lvl="1" indent="-285750">
              <a:buFont typeface="Wingdings"/>
              <a:buChar char="q"/>
            </a:pPr>
            <a:r>
              <a:rPr lang="en-US">
                <a:ea typeface="+mn-lt"/>
                <a:cs typeface="+mn-lt"/>
              </a:rPr>
              <a:t>Ensure that corridor residents have access to job opportunities </a:t>
            </a:r>
            <a:endParaRPr lang="en-US">
              <a:cs typeface="Calibri" panose="020F0502020204030204"/>
            </a:endParaRPr>
          </a:p>
          <a:p>
            <a:pPr marL="742950" lvl="1" indent="-285750">
              <a:buFont typeface="Wingdings"/>
              <a:buChar char="q"/>
            </a:pPr>
            <a:r>
              <a:rPr lang="en-US">
                <a:ea typeface="+mn-lt"/>
                <a:cs typeface="+mn-lt"/>
              </a:rPr>
              <a:t>Ensure support for small and local businesses </a:t>
            </a:r>
            <a:endParaRPr lang="en-US">
              <a:cs typeface="Calibri" panose="020F0502020204030204"/>
            </a:endParaRPr>
          </a:p>
          <a:p>
            <a:pPr marL="742950" lvl="1" indent="-285750">
              <a:buFont typeface="Wingdings"/>
              <a:buChar char="q"/>
            </a:pPr>
            <a:r>
              <a:rPr lang="en-US">
                <a:ea typeface="+mn-lt"/>
                <a:cs typeface="+mn-lt"/>
              </a:rPr>
              <a:t>Provide job training programs to support the Zero-Emission Truck (ZET) Program. </a:t>
            </a:r>
          </a:p>
          <a:p>
            <a:pPr marL="742950" lvl="1" indent="-285750">
              <a:buFont typeface="Wingdings"/>
              <a:buChar char="q"/>
            </a:pPr>
            <a:r>
              <a:rPr lang="en-US">
                <a:ea typeface="+mn-lt"/>
                <a:cs typeface="+mn-lt"/>
              </a:rPr>
              <a:t>Prevent or mitigate additional community harm during the deployment or operation of zero emission infrastructure. </a:t>
            </a:r>
            <a:endParaRPr lang="en-US">
              <a:cs typeface="Calibri" panose="020F0502020204030204"/>
            </a:endParaRPr>
          </a:p>
          <a:p>
            <a:pPr marL="742950" lvl="1" indent="-285750">
              <a:buFont typeface="Wingdings"/>
              <a:buChar char="q"/>
            </a:pPr>
            <a:r>
              <a:rPr lang="en-US">
                <a:ea typeface="+mn-lt"/>
                <a:cs typeface="+mn-lt"/>
              </a:rPr>
              <a:t>Give preference to truckers who live or do business in the corridor. </a:t>
            </a:r>
            <a:endParaRPr lang="en-US">
              <a:cs typeface="Calibri" panose="020F0502020204030204"/>
            </a:endParaRPr>
          </a:p>
          <a:p>
            <a:pPr marL="742950" lvl="1" indent="-285750">
              <a:buFont typeface="Wingdings"/>
              <a:buChar char="q"/>
            </a:pPr>
            <a:r>
              <a:rPr lang="en-US">
                <a:ea typeface="+mn-lt"/>
                <a:cs typeface="+mn-lt"/>
              </a:rPr>
              <a:t>Give preference to local companies doing business in the corridor to implement the ZET Program </a:t>
            </a:r>
            <a:endParaRPr lang="en-US">
              <a:cs typeface="Calibri" panose="020F0502020204030204"/>
            </a:endParaRPr>
          </a:p>
          <a:p>
            <a:pPr marL="742950" lvl="1" indent="-285750">
              <a:buFont typeface="Wingdings"/>
              <a:buChar char="q"/>
            </a:pPr>
            <a:r>
              <a:rPr lang="en-US">
                <a:ea typeface="+mn-lt"/>
                <a:cs typeface="+mn-lt"/>
              </a:rPr>
              <a:t>Other (please specify) </a:t>
            </a:r>
          </a:p>
          <a:p>
            <a:pPr marL="285750" indent="-285750">
              <a:buFont typeface="Arial"/>
              <a:buChar char="•"/>
            </a:pPr>
            <a:endParaRPr lang="en-US">
              <a:cs typeface="Calibri" panose="020F0502020204030204"/>
            </a:endParaRPr>
          </a:p>
        </p:txBody>
      </p:sp>
    </p:spTree>
    <p:extLst>
      <p:ext uri="{BB962C8B-B14F-4D97-AF65-F5344CB8AC3E}">
        <p14:creationId xmlns:p14="http://schemas.microsoft.com/office/powerpoint/2010/main" val="13266095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6186D-76D5-196F-7DB3-DDD6297C2BF1}"/>
              </a:ext>
            </a:extLst>
          </p:cNvPr>
          <p:cNvSpPr>
            <a:spLocks noGrp="1"/>
          </p:cNvSpPr>
          <p:nvPr>
            <p:ph type="title"/>
          </p:nvPr>
        </p:nvSpPr>
        <p:spPr/>
        <p:txBody>
          <a:bodyPr/>
          <a:lstStyle/>
          <a:p>
            <a:r>
              <a:rPr lang="en-US">
                <a:cs typeface="Calibri"/>
              </a:rPr>
              <a:t>Community Engagement</a:t>
            </a:r>
            <a:endParaRPr lang="en-US"/>
          </a:p>
        </p:txBody>
      </p:sp>
      <p:sp>
        <p:nvSpPr>
          <p:cNvPr id="3" name="Slide Number Placeholder 2">
            <a:extLst>
              <a:ext uri="{FF2B5EF4-FFF2-40B4-BE49-F238E27FC236}">
                <a16:creationId xmlns:a16="http://schemas.microsoft.com/office/drawing/2014/main" id="{3774CF4D-FC7E-251D-6935-90FFB3B14ED3}"/>
              </a:ext>
            </a:extLst>
          </p:cNvPr>
          <p:cNvSpPr>
            <a:spLocks noGrp="1"/>
          </p:cNvSpPr>
          <p:nvPr>
            <p:ph type="sldNum" sz="quarter" idx="10"/>
          </p:nvPr>
        </p:nvSpPr>
        <p:spPr/>
        <p:txBody>
          <a:bodyPr/>
          <a:lstStyle/>
          <a:p>
            <a:fld id="{2429C633-AF9B-9840-B7F1-7587910FEF71}" type="slidenum">
              <a:rPr lang="en-US" smtClean="0"/>
              <a:pPr/>
              <a:t>45</a:t>
            </a:fld>
            <a:endParaRPr lang="en-US"/>
          </a:p>
        </p:txBody>
      </p:sp>
      <p:sp>
        <p:nvSpPr>
          <p:cNvPr id="4" name="TextBox 3">
            <a:extLst>
              <a:ext uri="{FF2B5EF4-FFF2-40B4-BE49-F238E27FC236}">
                <a16:creationId xmlns:a16="http://schemas.microsoft.com/office/drawing/2014/main" id="{A9DE37C2-3462-1567-103E-861B46C87997}"/>
              </a:ext>
            </a:extLst>
          </p:cNvPr>
          <p:cNvSpPr txBox="1"/>
          <p:nvPr/>
        </p:nvSpPr>
        <p:spPr>
          <a:xfrm>
            <a:off x="303780" y="1149911"/>
            <a:ext cx="11153954"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How do we structure community engagement to develop and evaluate the program? (What options that you would like to see considered)</a:t>
            </a:r>
            <a:r>
              <a:rPr lang="en-US">
                <a:ea typeface="+mn-lt"/>
                <a:cs typeface="+mn-lt"/>
              </a:rPr>
              <a:t> </a:t>
            </a:r>
            <a:endParaRPr lang="en-US"/>
          </a:p>
          <a:p>
            <a:pPr marL="742950" lvl="1" indent="-285750">
              <a:buFont typeface="Wingdings"/>
              <a:buChar char="q"/>
            </a:pPr>
            <a:r>
              <a:rPr lang="en-US">
                <a:ea typeface="+mn-lt"/>
                <a:cs typeface="+mn-lt"/>
              </a:rPr>
              <a:t>Ensure community voices are incorporated into the decision-making process </a:t>
            </a:r>
            <a:endParaRPr lang="en-US">
              <a:cs typeface="Calibri" panose="020F0502020204030204"/>
            </a:endParaRPr>
          </a:p>
          <a:p>
            <a:pPr marL="742950" lvl="1" indent="-285750">
              <a:buFont typeface="Wingdings"/>
              <a:buChar char="q"/>
            </a:pPr>
            <a:r>
              <a:rPr lang="en-US">
                <a:ea typeface="+mn-lt"/>
                <a:cs typeface="+mn-lt"/>
              </a:rPr>
              <a:t>Create partnerships with community-based organizations, such as the Southeast Los Angeles (SELA) Collaborative, and compensate them for their efforts  </a:t>
            </a:r>
            <a:endParaRPr lang="en-US">
              <a:cs typeface="Calibri" panose="020F0502020204030204"/>
            </a:endParaRPr>
          </a:p>
          <a:p>
            <a:pPr marL="742950" lvl="1" indent="-285750">
              <a:buFont typeface="Wingdings"/>
              <a:buChar char="q"/>
            </a:pPr>
            <a:r>
              <a:rPr lang="en-US">
                <a:ea typeface="+mn-lt"/>
                <a:cs typeface="+mn-lt"/>
              </a:rPr>
              <a:t>Collaborate with local community organizations, including: </a:t>
            </a:r>
            <a:endParaRPr lang="en-US">
              <a:cs typeface="Calibri" panose="020F0502020204030204"/>
            </a:endParaRPr>
          </a:p>
          <a:p>
            <a:pPr marL="1200150" lvl="2" indent="-285750">
              <a:buFont typeface="Arial"/>
              <a:buChar char="•"/>
            </a:pPr>
            <a:r>
              <a:rPr lang="en-US">
                <a:ea typeface="+mn-lt"/>
                <a:cs typeface="+mn-lt"/>
              </a:rPr>
              <a:t>710 South Working Groups and Community Leadership Committee to design the community engagement strategy. </a:t>
            </a:r>
          </a:p>
          <a:p>
            <a:pPr marL="1200150" lvl="2" indent="-285750">
              <a:buFont typeface="Arial"/>
              <a:buChar char="•"/>
            </a:pPr>
            <a:r>
              <a:rPr lang="en-US">
                <a:ea typeface="+mn-lt"/>
                <a:cs typeface="+mn-lt"/>
              </a:rPr>
              <a:t>Gateway Cities Council of Governments Ad Hoc Committee  </a:t>
            </a:r>
          </a:p>
          <a:p>
            <a:pPr marL="1200150" lvl="2" indent="-285750">
              <a:buFont typeface="Arial"/>
              <a:buChar char="•"/>
            </a:pPr>
            <a:r>
              <a:rPr lang="en-US">
                <a:ea typeface="+mn-lt"/>
                <a:cs typeface="+mn-lt"/>
              </a:rPr>
              <a:t>Faith-based communities to ensure their participation in the community engagement strategy. </a:t>
            </a:r>
            <a:endParaRPr lang="en-US"/>
          </a:p>
          <a:p>
            <a:pPr marL="1200150" lvl="2" indent="-285750">
              <a:buFont typeface="Arial"/>
              <a:buChar char="•"/>
            </a:pPr>
            <a:r>
              <a:rPr lang="en-US">
                <a:ea typeface="+mn-lt"/>
                <a:cs typeface="+mn-lt"/>
              </a:rPr>
              <a:t>School districts to reach administrators, teachers, parents and students as part of the community engagement strategy. </a:t>
            </a:r>
            <a:endParaRPr lang="en-US"/>
          </a:p>
          <a:p>
            <a:pPr marL="1200150" lvl="2" indent="-285750">
              <a:buFont typeface="Arial"/>
              <a:buChar char="•"/>
            </a:pPr>
            <a:r>
              <a:rPr lang="en-US">
                <a:ea typeface="+mn-lt"/>
                <a:cs typeface="+mn-lt"/>
              </a:rPr>
              <a:t>Other (Please specify) __________________ </a:t>
            </a:r>
          </a:p>
          <a:p>
            <a:pPr algn="l"/>
            <a:endParaRPr lang="en-US">
              <a:cs typeface="Calibri" panose="020F0502020204030204"/>
            </a:endParaRPr>
          </a:p>
        </p:txBody>
      </p:sp>
    </p:spTree>
    <p:extLst>
      <p:ext uri="{BB962C8B-B14F-4D97-AF65-F5344CB8AC3E}">
        <p14:creationId xmlns:p14="http://schemas.microsoft.com/office/powerpoint/2010/main" val="727376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6186D-76D5-196F-7DB3-DDD6297C2BF1}"/>
              </a:ext>
            </a:extLst>
          </p:cNvPr>
          <p:cNvSpPr>
            <a:spLocks noGrp="1"/>
          </p:cNvSpPr>
          <p:nvPr>
            <p:ph type="title"/>
          </p:nvPr>
        </p:nvSpPr>
        <p:spPr/>
        <p:txBody>
          <a:bodyPr/>
          <a:lstStyle/>
          <a:p>
            <a:r>
              <a:rPr lang="en-US">
                <a:cs typeface="Calibri"/>
              </a:rPr>
              <a:t>Policy and Legislative Recommendations</a:t>
            </a:r>
            <a:endParaRPr lang="en-US"/>
          </a:p>
        </p:txBody>
      </p:sp>
      <p:sp>
        <p:nvSpPr>
          <p:cNvPr id="3" name="Slide Number Placeholder 2">
            <a:extLst>
              <a:ext uri="{FF2B5EF4-FFF2-40B4-BE49-F238E27FC236}">
                <a16:creationId xmlns:a16="http://schemas.microsoft.com/office/drawing/2014/main" id="{3774CF4D-FC7E-251D-6935-90FFB3B14ED3}"/>
              </a:ext>
            </a:extLst>
          </p:cNvPr>
          <p:cNvSpPr>
            <a:spLocks noGrp="1"/>
          </p:cNvSpPr>
          <p:nvPr>
            <p:ph type="sldNum" sz="quarter" idx="10"/>
          </p:nvPr>
        </p:nvSpPr>
        <p:spPr/>
        <p:txBody>
          <a:bodyPr/>
          <a:lstStyle/>
          <a:p>
            <a:fld id="{2429C633-AF9B-9840-B7F1-7587910FEF71}" type="slidenum">
              <a:rPr lang="en-US" smtClean="0"/>
              <a:pPr/>
              <a:t>46</a:t>
            </a:fld>
            <a:endParaRPr lang="en-US"/>
          </a:p>
        </p:txBody>
      </p:sp>
      <p:sp>
        <p:nvSpPr>
          <p:cNvPr id="4" name="TextBox 3">
            <a:extLst>
              <a:ext uri="{FF2B5EF4-FFF2-40B4-BE49-F238E27FC236}">
                <a16:creationId xmlns:a16="http://schemas.microsoft.com/office/drawing/2014/main" id="{A9DE37C2-3462-1567-103E-861B46C87997}"/>
              </a:ext>
            </a:extLst>
          </p:cNvPr>
          <p:cNvSpPr txBox="1"/>
          <p:nvPr/>
        </p:nvSpPr>
        <p:spPr>
          <a:xfrm>
            <a:off x="382438" y="1503872"/>
            <a:ext cx="11153954"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What policy and legislative recommendations for Clean Transportation Programs should Metro and its partners support? </a:t>
            </a:r>
            <a:r>
              <a:rPr lang="en-US">
                <a:ea typeface="+mn-lt"/>
                <a:cs typeface="+mn-lt"/>
              </a:rPr>
              <a:t>(Select all the options that you would like to see considered) </a:t>
            </a:r>
            <a:endParaRPr lang="en-US"/>
          </a:p>
          <a:p>
            <a:pPr marL="742950" lvl="1" indent="-285750">
              <a:buFont typeface="Wingdings"/>
              <a:buChar char="q"/>
            </a:pPr>
            <a:r>
              <a:rPr lang="en-US">
                <a:ea typeface="+mn-lt"/>
                <a:cs typeface="+mn-lt"/>
              </a:rPr>
              <a:t>Make the 710 South corridor a priority at the national and state level for deploying zero emission trucks and personal vehicles implementing clean transportation infrastructure </a:t>
            </a:r>
            <a:endParaRPr lang="en-US">
              <a:cs typeface="Calibri" panose="020F0502020204030204"/>
            </a:endParaRPr>
          </a:p>
          <a:p>
            <a:pPr marL="742950" lvl="1" indent="-285750">
              <a:buFont typeface="Wingdings"/>
              <a:buChar char="q"/>
            </a:pPr>
            <a:r>
              <a:rPr lang="en-US">
                <a:ea typeface="+mn-lt"/>
                <a:cs typeface="+mn-lt"/>
              </a:rPr>
              <a:t>Support Governor Newsom’s proposed budget and its levels of funding for Clean Transportation Programs. </a:t>
            </a:r>
          </a:p>
          <a:p>
            <a:pPr marL="742950" lvl="1" indent="-285750">
              <a:buFont typeface="Wingdings"/>
              <a:buChar char="q"/>
            </a:pPr>
            <a:r>
              <a:rPr lang="en-US">
                <a:ea typeface="+mn-lt"/>
                <a:cs typeface="+mn-lt"/>
              </a:rPr>
              <a:t>Advocate for additional incentives for public truck charging and fueling stations. </a:t>
            </a:r>
          </a:p>
          <a:p>
            <a:pPr marL="742950" lvl="1" indent="-285750">
              <a:buFont typeface="Wingdings"/>
              <a:buChar char="q"/>
            </a:pPr>
            <a:r>
              <a:rPr lang="en-US">
                <a:ea typeface="+mn-lt"/>
                <a:cs typeface="+mn-lt"/>
              </a:rPr>
              <a:t>Seize opportunities to deploy ZET charging and fueling stations along the 710 corridor. </a:t>
            </a:r>
          </a:p>
          <a:p>
            <a:pPr marL="742950" lvl="1" indent="-285750">
              <a:buFont typeface="Wingdings"/>
              <a:buChar char="q"/>
            </a:pPr>
            <a:r>
              <a:rPr lang="en-US">
                <a:ea typeface="+mn-lt"/>
                <a:cs typeface="+mn-lt"/>
              </a:rPr>
              <a:t>Other (Please specify)_________________________________ </a:t>
            </a:r>
          </a:p>
          <a:p>
            <a:pPr algn="l"/>
            <a:endParaRPr lang="en-US">
              <a:cs typeface="Calibri" panose="020F0502020204030204"/>
            </a:endParaRPr>
          </a:p>
        </p:txBody>
      </p:sp>
    </p:spTree>
    <p:extLst>
      <p:ext uri="{BB962C8B-B14F-4D97-AF65-F5344CB8AC3E}">
        <p14:creationId xmlns:p14="http://schemas.microsoft.com/office/powerpoint/2010/main" val="21984852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6186D-76D5-196F-7DB3-DDD6297C2BF1}"/>
              </a:ext>
            </a:extLst>
          </p:cNvPr>
          <p:cNvSpPr>
            <a:spLocks noGrp="1"/>
          </p:cNvSpPr>
          <p:nvPr>
            <p:ph type="title"/>
          </p:nvPr>
        </p:nvSpPr>
        <p:spPr/>
        <p:txBody>
          <a:bodyPr/>
          <a:lstStyle/>
          <a:p>
            <a:r>
              <a:rPr lang="en-US">
                <a:cs typeface="Calibri"/>
              </a:rPr>
              <a:t>Program Outcomes</a:t>
            </a:r>
            <a:endParaRPr lang="en-US"/>
          </a:p>
        </p:txBody>
      </p:sp>
      <p:sp>
        <p:nvSpPr>
          <p:cNvPr id="3" name="Slide Number Placeholder 2">
            <a:extLst>
              <a:ext uri="{FF2B5EF4-FFF2-40B4-BE49-F238E27FC236}">
                <a16:creationId xmlns:a16="http://schemas.microsoft.com/office/drawing/2014/main" id="{3774CF4D-FC7E-251D-6935-90FFB3B14ED3}"/>
              </a:ext>
            </a:extLst>
          </p:cNvPr>
          <p:cNvSpPr>
            <a:spLocks noGrp="1"/>
          </p:cNvSpPr>
          <p:nvPr>
            <p:ph type="sldNum" sz="quarter" idx="10"/>
          </p:nvPr>
        </p:nvSpPr>
        <p:spPr/>
        <p:txBody>
          <a:bodyPr/>
          <a:lstStyle/>
          <a:p>
            <a:fld id="{2429C633-AF9B-9840-B7F1-7587910FEF71}" type="slidenum">
              <a:rPr lang="en-US" smtClean="0"/>
              <a:pPr/>
              <a:t>47</a:t>
            </a:fld>
            <a:endParaRPr lang="en-US"/>
          </a:p>
        </p:txBody>
      </p:sp>
      <p:sp>
        <p:nvSpPr>
          <p:cNvPr id="4" name="TextBox 3">
            <a:extLst>
              <a:ext uri="{FF2B5EF4-FFF2-40B4-BE49-F238E27FC236}">
                <a16:creationId xmlns:a16="http://schemas.microsoft.com/office/drawing/2014/main" id="{A9DE37C2-3462-1567-103E-861B46C87997}"/>
              </a:ext>
            </a:extLst>
          </p:cNvPr>
          <p:cNvSpPr txBox="1"/>
          <p:nvPr/>
        </p:nvSpPr>
        <p:spPr>
          <a:xfrm>
            <a:off x="382438" y="1503872"/>
            <a:ext cx="1115395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How can we evaluate the outcomes of the Zero-Emission Truck (ZET) Program? </a:t>
            </a:r>
            <a:r>
              <a:rPr lang="en-US">
                <a:ea typeface="+mn-lt"/>
                <a:cs typeface="+mn-lt"/>
              </a:rPr>
              <a:t> </a:t>
            </a:r>
            <a:endParaRPr lang="en-US">
              <a:cs typeface="Calibri" panose="020F0502020204030204"/>
            </a:endParaRPr>
          </a:p>
          <a:p>
            <a:pPr marL="742950" lvl="1" indent="-285750">
              <a:buFont typeface="Wingdings"/>
              <a:buChar char="q"/>
            </a:pPr>
            <a:r>
              <a:rPr lang="en-US">
                <a:ea typeface="+mn-lt"/>
                <a:cs typeface="+mn-lt"/>
              </a:rPr>
              <a:t>Reduce diesel truck emissions along the corridor including those caused by tires, brakes and idling trucks  </a:t>
            </a:r>
            <a:endParaRPr lang="en-US">
              <a:cs typeface="Calibri" panose="020F0502020204030204"/>
            </a:endParaRPr>
          </a:p>
          <a:p>
            <a:pPr marL="742950" lvl="1" indent="-285750">
              <a:buFont typeface="Wingdings"/>
              <a:buChar char="q"/>
            </a:pPr>
            <a:r>
              <a:rPr lang="en-US">
                <a:ea typeface="+mn-lt"/>
                <a:cs typeface="+mn-lt"/>
              </a:rPr>
              <a:t>Support energy-efficient refrigeration as one method to mitigate air pollution </a:t>
            </a:r>
            <a:endParaRPr lang="en-US">
              <a:cs typeface="Calibri" panose="020F0502020204030204"/>
            </a:endParaRPr>
          </a:p>
          <a:p>
            <a:pPr marL="742950" lvl="1" indent="-285750">
              <a:buFont typeface="Wingdings"/>
              <a:buChar char="q"/>
            </a:pPr>
            <a:r>
              <a:rPr lang="en-US">
                <a:ea typeface="+mn-lt"/>
                <a:cs typeface="+mn-lt"/>
              </a:rPr>
              <a:t>Evaluate the change in travel patterns related to zero-emission truck charging locations.   </a:t>
            </a:r>
            <a:endParaRPr lang="en-US">
              <a:cs typeface="Calibri" panose="020F0502020204030204"/>
            </a:endParaRPr>
          </a:p>
          <a:p>
            <a:pPr marL="742950" lvl="1" indent="-285750">
              <a:buFont typeface="Wingdings"/>
              <a:buChar char="q"/>
            </a:pPr>
            <a:r>
              <a:rPr lang="en-US">
                <a:ea typeface="+mn-lt"/>
                <a:cs typeface="+mn-lt"/>
              </a:rPr>
              <a:t>Evaluate changes (positive or negative) in public health due to the ZET Program </a:t>
            </a:r>
            <a:endParaRPr lang="en-US">
              <a:cs typeface="Calibri" panose="020F0502020204030204"/>
            </a:endParaRPr>
          </a:p>
          <a:p>
            <a:pPr marL="742950" lvl="1" indent="-285750">
              <a:buFont typeface="Wingdings"/>
              <a:buChar char="q"/>
            </a:pPr>
            <a:r>
              <a:rPr lang="en-US">
                <a:ea typeface="+mn-lt"/>
                <a:cs typeface="+mn-lt"/>
              </a:rPr>
              <a:t>Other (Please specify) </a:t>
            </a:r>
            <a:endParaRPr lang="en-US">
              <a:cs typeface="Calibri" panose="020F0502020204030204"/>
            </a:endParaRPr>
          </a:p>
          <a:p>
            <a:pPr algn="l"/>
            <a:endParaRPr lang="en-US">
              <a:cs typeface="Calibri" panose="020F0502020204030204"/>
            </a:endParaRPr>
          </a:p>
        </p:txBody>
      </p:sp>
    </p:spTree>
    <p:extLst>
      <p:ext uri="{BB962C8B-B14F-4D97-AF65-F5344CB8AC3E}">
        <p14:creationId xmlns:p14="http://schemas.microsoft.com/office/powerpoint/2010/main" val="408274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F90A6-316A-502F-CC01-A0704C197178}"/>
              </a:ext>
            </a:extLst>
          </p:cNvPr>
          <p:cNvSpPr>
            <a:spLocks noGrp="1"/>
          </p:cNvSpPr>
          <p:nvPr>
            <p:ph type="title"/>
          </p:nvPr>
        </p:nvSpPr>
        <p:spPr/>
        <p:txBody>
          <a:bodyPr/>
          <a:lstStyle/>
          <a:p>
            <a:r>
              <a:rPr lang="en-US"/>
              <a:t>Breakout Room Topics</a:t>
            </a:r>
          </a:p>
        </p:txBody>
      </p:sp>
      <p:sp>
        <p:nvSpPr>
          <p:cNvPr id="3" name="Content Placeholder 2">
            <a:extLst>
              <a:ext uri="{FF2B5EF4-FFF2-40B4-BE49-F238E27FC236}">
                <a16:creationId xmlns:a16="http://schemas.microsoft.com/office/drawing/2014/main" id="{901699C0-31E3-A645-45C9-801A1D207BE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82AF18E-A44E-FFDF-28ED-A92D7D965A8A}"/>
              </a:ext>
            </a:extLst>
          </p:cNvPr>
          <p:cNvSpPr>
            <a:spLocks noGrp="1"/>
          </p:cNvSpPr>
          <p:nvPr>
            <p:ph type="sldNum" sz="quarter" idx="12"/>
          </p:nvPr>
        </p:nvSpPr>
        <p:spPr/>
        <p:txBody>
          <a:bodyPr/>
          <a:lstStyle/>
          <a:p>
            <a:fld id="{2429C633-AF9B-9840-B7F1-7587910FEF71}" type="slidenum">
              <a:rPr lang="en-US" smtClean="0"/>
              <a:pPr/>
              <a:t>48</a:t>
            </a:fld>
            <a:endParaRPr lang="en-US"/>
          </a:p>
        </p:txBody>
      </p:sp>
    </p:spTree>
    <p:extLst>
      <p:ext uri="{BB962C8B-B14F-4D97-AF65-F5344CB8AC3E}">
        <p14:creationId xmlns:p14="http://schemas.microsoft.com/office/powerpoint/2010/main" val="41635554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9C16-74BA-3595-8411-528608EDFA37}"/>
              </a:ext>
            </a:extLst>
          </p:cNvPr>
          <p:cNvSpPr>
            <a:spLocks noGrp="1"/>
          </p:cNvSpPr>
          <p:nvPr>
            <p:ph type="title"/>
          </p:nvPr>
        </p:nvSpPr>
        <p:spPr/>
        <p:txBody>
          <a:bodyPr/>
          <a:lstStyle/>
          <a:p>
            <a:pPr marL="574675" indent="-574675"/>
            <a:r>
              <a:rPr lang="en-US" sz="2200">
                <a:ea typeface="+mn-lt"/>
                <a:cs typeface="+mn-lt"/>
              </a:rPr>
              <a:t>#1 – Community Engagement and Benefits, Equity Considerations,                 ZE Infrastructure Siting, and Program Outcomes</a:t>
            </a:r>
          </a:p>
        </p:txBody>
      </p:sp>
      <p:sp>
        <p:nvSpPr>
          <p:cNvPr id="4" name="Slide Number Placeholder 3">
            <a:extLst>
              <a:ext uri="{FF2B5EF4-FFF2-40B4-BE49-F238E27FC236}">
                <a16:creationId xmlns:a16="http://schemas.microsoft.com/office/drawing/2014/main" id="{CB81DF02-3CFA-3C6A-FCD5-28558119EAAB}"/>
              </a:ext>
            </a:extLst>
          </p:cNvPr>
          <p:cNvSpPr>
            <a:spLocks noGrp="1"/>
          </p:cNvSpPr>
          <p:nvPr>
            <p:ph type="sldNum" sz="quarter" idx="12"/>
          </p:nvPr>
        </p:nvSpPr>
        <p:spPr/>
        <p:txBody>
          <a:bodyPr/>
          <a:lstStyle/>
          <a:p>
            <a:fld id="{2429C633-AF9B-9840-B7F1-7587910FEF71}" type="slidenum">
              <a:rPr lang="en-US" smtClean="0"/>
              <a:pPr/>
              <a:t>49</a:t>
            </a:fld>
            <a:endParaRPr lang="en-US"/>
          </a:p>
        </p:txBody>
      </p:sp>
      <p:sp>
        <p:nvSpPr>
          <p:cNvPr id="10" name="TextBox 9">
            <a:extLst>
              <a:ext uri="{FF2B5EF4-FFF2-40B4-BE49-F238E27FC236}">
                <a16:creationId xmlns:a16="http://schemas.microsoft.com/office/drawing/2014/main" id="{C8D252F7-8A21-697E-A75B-BBC4525BB1B6}"/>
              </a:ext>
            </a:extLst>
          </p:cNvPr>
          <p:cNvSpPr txBox="1"/>
          <p:nvPr/>
        </p:nvSpPr>
        <p:spPr>
          <a:xfrm>
            <a:off x="507677" y="1107082"/>
            <a:ext cx="9640388" cy="4643835"/>
          </a:xfrm>
          <a:prstGeom prst="rect">
            <a:avLst/>
          </a:prstGeom>
          <a:noFill/>
        </p:spPr>
        <p:txBody>
          <a:bodyPr wrap="square" rtlCol="0">
            <a:spAutoFit/>
          </a:bodyPr>
          <a:lstStyle/>
          <a:p>
            <a:pPr marL="400050" marR="0" indent="-400050">
              <a:lnSpc>
                <a:spcPct val="107000"/>
              </a:lnSpc>
              <a:spcBef>
                <a:spcPts val="0"/>
              </a:spcBef>
              <a:spcAft>
                <a:spcPts val="800"/>
              </a:spcAft>
              <a:buFont typeface="+mj-lt"/>
              <a:buAutoNum type="romanUcPeriod"/>
            </a:pPr>
            <a:r>
              <a:rPr lang="en-US" b="1">
                <a:effectLst/>
                <a:latin typeface="Calibri" panose="020F0502020204030204" pitchFamily="34" charset="0"/>
                <a:ea typeface="Calibri" panose="020F0502020204030204" pitchFamily="34" charset="0"/>
                <a:cs typeface="Arial" panose="020B0604020202020204" pitchFamily="34" charset="0"/>
              </a:rPr>
              <a:t>Review Board Direction and Strategies to accomplish outcomes</a:t>
            </a:r>
          </a:p>
          <a:p>
            <a:pPr marR="0">
              <a:lnSpc>
                <a:spcPct val="107000"/>
              </a:lnSpc>
              <a:spcBef>
                <a:spcPts val="0"/>
              </a:spcBef>
              <a:spcAft>
                <a:spcPts val="800"/>
              </a:spcAft>
            </a:pPr>
            <a:endParaRPr lang="en-US" b="1">
              <a:effectLst/>
              <a:latin typeface="Calibri" panose="020F0502020204030204" pitchFamily="34" charset="0"/>
              <a:ea typeface="Calibri" panose="020F0502020204030204" pitchFamily="34" charset="0"/>
              <a:cs typeface="Arial" panose="020B0604020202020204" pitchFamily="34" charset="0"/>
            </a:endParaRPr>
          </a:p>
          <a:p>
            <a:pPr marL="400050" marR="0" indent="-400050">
              <a:lnSpc>
                <a:spcPct val="107000"/>
              </a:lnSpc>
              <a:spcBef>
                <a:spcPts val="0"/>
              </a:spcBef>
              <a:spcAft>
                <a:spcPts val="800"/>
              </a:spcAft>
              <a:buAutoNum type="romanUcPeriod" startAt="2"/>
            </a:pPr>
            <a:r>
              <a:rPr lang="en-US" b="1">
                <a:effectLst/>
                <a:latin typeface="Calibri" panose="020F0502020204030204" pitchFamily="34" charset="0"/>
                <a:ea typeface="Calibri" panose="020F0502020204030204" pitchFamily="34" charset="0"/>
                <a:cs typeface="Arial" panose="020B0604020202020204" pitchFamily="34" charset="0"/>
              </a:rPr>
              <a:t>Overall Goals, Objectives, and Strategies for community engagement</a:t>
            </a:r>
          </a:p>
          <a:p>
            <a:pPr marR="0">
              <a:lnSpc>
                <a:spcPct val="107000"/>
              </a:lnSpc>
              <a:spcBef>
                <a:spcPts val="0"/>
              </a:spcBef>
              <a:spcAft>
                <a:spcPts val="800"/>
              </a:spcAft>
            </a:pPr>
            <a:endParaRPr lang="en-US">
              <a:latin typeface="Calibri" panose="020F0502020204030204" pitchFamily="34" charset="0"/>
              <a:ea typeface="Calibri" panose="020F0502020204030204" pitchFamily="34" charset="0"/>
              <a:cs typeface="Arial" panose="020B0604020202020204" pitchFamily="34" charset="0"/>
            </a:endParaRPr>
          </a:p>
          <a:p>
            <a:pPr marR="0">
              <a:lnSpc>
                <a:spcPct val="107000"/>
              </a:lnSpc>
              <a:spcBef>
                <a:spcPts val="0"/>
              </a:spcBef>
              <a:spcAft>
                <a:spcPts val="800"/>
              </a:spcAft>
            </a:pPr>
            <a:r>
              <a:rPr lang="en-US" b="1">
                <a:latin typeface="Calibri" panose="020F0502020204030204" pitchFamily="34" charset="0"/>
                <a:ea typeface="Calibri" panose="020F0502020204030204" pitchFamily="34" charset="0"/>
                <a:cs typeface="Arial" panose="020B0604020202020204" pitchFamily="34" charset="0"/>
              </a:rPr>
              <a:t>III.	S</a:t>
            </a:r>
            <a:r>
              <a:rPr lang="en-US" b="1">
                <a:effectLst/>
                <a:latin typeface="Calibri" panose="020F0502020204030204" pitchFamily="34" charset="0"/>
                <a:ea typeface="Calibri" panose="020F0502020204030204" pitchFamily="34" charset="0"/>
                <a:cs typeface="Arial" panose="020B0604020202020204" pitchFamily="34" charset="0"/>
              </a:rPr>
              <a:t>tructuring community engagement to develop and evaluate the program</a:t>
            </a:r>
            <a:endParaRPr lang="en-US">
              <a:effectLst/>
              <a:latin typeface="Calibri" panose="020F0502020204030204" pitchFamily="34" charset="0"/>
              <a:ea typeface="Calibri" panose="020F0502020204030204" pitchFamily="34" charset="0"/>
              <a:cs typeface="Arial" panose="020B0604020202020204" pitchFamily="34" charset="0"/>
            </a:endParaRPr>
          </a:p>
          <a:p>
            <a:pPr marL="857250" marR="0" lvl="0" indent="-400050">
              <a:lnSpc>
                <a:spcPct val="107000"/>
              </a:lnSpc>
              <a:spcBef>
                <a:spcPts val="0"/>
              </a:spcBef>
              <a:spcAft>
                <a:spcPts val="0"/>
              </a:spcAft>
              <a:buFont typeface="Calibri" panose="020F0502020204030204" pitchFamily="34" charset="0"/>
              <a:buChar char="&gt;"/>
              <a:tabLst>
                <a:tab pos="685800" algn="l"/>
              </a:tabLst>
            </a:pPr>
            <a:r>
              <a:rPr lang="en-US">
                <a:effectLst/>
                <a:latin typeface="Calibri" panose="020F0502020204030204" pitchFamily="34" charset="0"/>
                <a:ea typeface="Calibri" panose="020F0502020204030204" pitchFamily="34" charset="0"/>
                <a:cs typeface="Times New Roman" panose="02020603050405020304" pitchFamily="18" charset="0"/>
              </a:rPr>
              <a:t>Ensure community voices are incorporated into the decision-making process </a:t>
            </a:r>
          </a:p>
          <a:p>
            <a:pPr marL="857250" marR="0" lvl="0" indent="-400050">
              <a:lnSpc>
                <a:spcPct val="107000"/>
              </a:lnSpc>
              <a:spcBef>
                <a:spcPts val="0"/>
              </a:spcBef>
              <a:spcAft>
                <a:spcPts val="0"/>
              </a:spcAft>
              <a:buFont typeface="Calibri" panose="020F0502020204030204" pitchFamily="34" charset="0"/>
              <a:buChar char="&gt;"/>
              <a:tabLst>
                <a:tab pos="685800" algn="l"/>
              </a:tabLst>
            </a:pPr>
            <a:r>
              <a:rPr lang="en-US">
                <a:effectLst/>
                <a:latin typeface="Calibri" panose="020F0502020204030204" pitchFamily="34" charset="0"/>
                <a:ea typeface="Calibri" panose="020F0502020204030204" pitchFamily="34" charset="0"/>
                <a:cs typeface="Times New Roman" panose="02020603050405020304" pitchFamily="18" charset="0"/>
              </a:rPr>
              <a:t>Create partnerships with community-based organizations, such as the Southeast Los Angeles (SELA) Collaborative, and compensate them for their efforts  </a:t>
            </a:r>
          </a:p>
          <a:p>
            <a:pPr marL="857250" marR="0" lvl="0" indent="-400050">
              <a:lnSpc>
                <a:spcPct val="107000"/>
              </a:lnSpc>
              <a:spcBef>
                <a:spcPts val="0"/>
              </a:spcBef>
              <a:spcAft>
                <a:spcPts val="0"/>
              </a:spcAft>
              <a:buFont typeface="Calibri" panose="020F0502020204030204" pitchFamily="34" charset="0"/>
              <a:buChar char="&gt;"/>
              <a:tabLst>
                <a:tab pos="685800" algn="l"/>
              </a:tabLst>
            </a:pPr>
            <a:r>
              <a:rPr lang="en-US">
                <a:effectLst/>
                <a:latin typeface="Calibri" panose="020F0502020204030204" pitchFamily="34" charset="0"/>
                <a:ea typeface="Calibri" panose="020F0502020204030204" pitchFamily="34" charset="0"/>
                <a:cs typeface="Times New Roman" panose="02020603050405020304" pitchFamily="18" charset="0"/>
              </a:rPr>
              <a:t>Collaborate with local community organizations</a:t>
            </a:r>
          </a:p>
          <a:p>
            <a:pPr marL="457200" marR="0" lvl="0">
              <a:lnSpc>
                <a:spcPct val="107000"/>
              </a:lnSpc>
              <a:spcBef>
                <a:spcPts val="0"/>
              </a:spcBef>
              <a:spcAft>
                <a:spcPts val="0"/>
              </a:spcAft>
              <a:tabLst>
                <a:tab pos="685800" algn="l"/>
              </a:tabLst>
            </a:pPr>
            <a:endParaRPr lang="en-US">
              <a:effectLst/>
              <a:latin typeface="Calibri" panose="020F0502020204030204" pitchFamily="34" charset="0"/>
              <a:ea typeface="Calibri" panose="020F0502020204030204" pitchFamily="34" charset="0"/>
              <a:cs typeface="Arial" panose="020B0604020202020204" pitchFamily="34" charset="0"/>
            </a:endParaRPr>
          </a:p>
          <a:p>
            <a:pPr marR="0">
              <a:lnSpc>
                <a:spcPct val="107000"/>
              </a:lnSpc>
              <a:spcBef>
                <a:spcPts val="0"/>
              </a:spcBef>
              <a:spcAft>
                <a:spcPts val="800"/>
              </a:spcAft>
            </a:pPr>
            <a:r>
              <a:rPr lang="en-US" b="1">
                <a:latin typeface="Calibri" panose="020F0502020204030204" pitchFamily="34" charset="0"/>
                <a:cs typeface="Arial" panose="020B0604020202020204" pitchFamily="34" charset="0"/>
              </a:rPr>
              <a:t>IV.	Developing an Action Plan</a:t>
            </a:r>
          </a:p>
          <a:p>
            <a:pPr marR="0">
              <a:lnSpc>
                <a:spcPct val="107000"/>
              </a:lnSpc>
              <a:spcBef>
                <a:spcPts val="0"/>
              </a:spcBef>
              <a:spcAft>
                <a:spcPts val="800"/>
              </a:spcAft>
            </a:pPr>
            <a:endParaRPr lang="en-US" b="1">
              <a:latin typeface="Calibri" panose="020F0502020204030204" pitchFamily="34" charset="0"/>
              <a:cs typeface="Arial" panose="020B0604020202020204" pitchFamily="34" charset="0"/>
            </a:endParaRPr>
          </a:p>
          <a:p>
            <a:r>
              <a:rPr lang="en-US" b="1">
                <a:latin typeface="Calibri" panose="020F0502020204030204" pitchFamily="34" charset="0"/>
                <a:cs typeface="Times New Roman" panose="02020603050405020304" pitchFamily="18" charset="0"/>
              </a:rPr>
              <a:t>V.	Ensuring community benefits</a:t>
            </a:r>
          </a:p>
        </p:txBody>
      </p:sp>
    </p:spTree>
    <p:extLst>
      <p:ext uri="{BB962C8B-B14F-4D97-AF65-F5344CB8AC3E}">
        <p14:creationId xmlns:p14="http://schemas.microsoft.com/office/powerpoint/2010/main" val="2954149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BE446-A824-4899-A008-5CD847C2236B}"/>
              </a:ext>
            </a:extLst>
          </p:cNvPr>
          <p:cNvSpPr>
            <a:spLocks noGrp="1"/>
          </p:cNvSpPr>
          <p:nvPr>
            <p:ph type="title"/>
          </p:nvPr>
        </p:nvSpPr>
        <p:spPr/>
        <p:txBody>
          <a:bodyPr/>
          <a:lstStyle/>
          <a:p>
            <a:r>
              <a:rPr lang="en-US"/>
              <a:t>Interpretation/ </a:t>
            </a:r>
            <a:r>
              <a:rPr lang="en-US" sz="3200" i="1"/>
              <a:t>Interpretación</a:t>
            </a:r>
            <a:endParaRPr lang="en-US"/>
          </a:p>
        </p:txBody>
      </p:sp>
      <p:sp>
        <p:nvSpPr>
          <p:cNvPr id="3" name="Content Placeholder 2">
            <a:extLst>
              <a:ext uri="{FF2B5EF4-FFF2-40B4-BE49-F238E27FC236}">
                <a16:creationId xmlns:a16="http://schemas.microsoft.com/office/drawing/2014/main" id="{A0606BF1-2806-4110-A2F1-C0129E2FFDD6}"/>
              </a:ext>
            </a:extLst>
          </p:cNvPr>
          <p:cNvSpPr>
            <a:spLocks noGrp="1"/>
          </p:cNvSpPr>
          <p:nvPr>
            <p:ph idx="1"/>
          </p:nvPr>
        </p:nvSpPr>
        <p:spPr>
          <a:xfrm>
            <a:off x="381001" y="1276351"/>
            <a:ext cx="5416118" cy="727262"/>
          </a:xfrm>
        </p:spPr>
        <p:txBody>
          <a:bodyPr>
            <a:normAutofit fontScale="25000" lnSpcReduction="20000"/>
          </a:bodyPr>
          <a:lstStyle/>
          <a:p>
            <a:pPr marL="0" indent="0">
              <a:buNone/>
            </a:pPr>
            <a:endParaRPr lang="en-US"/>
          </a:p>
          <a:p>
            <a:r>
              <a:rPr lang="en-US" sz="8000"/>
              <a:t>Click the </a:t>
            </a:r>
            <a:r>
              <a:rPr lang="en-US" sz="8000" b="1"/>
              <a:t>Interpretation</a:t>
            </a:r>
            <a:r>
              <a:rPr lang="en-US" sz="8000"/>
              <a:t> icon in your meeting controls to enter the Spanish</a:t>
            </a:r>
            <a:r>
              <a:rPr lang="en-US" sz="8000" i="1"/>
              <a:t> </a:t>
            </a:r>
            <a:r>
              <a:rPr lang="en-US" sz="8000"/>
              <a:t>room</a:t>
            </a:r>
          </a:p>
          <a:p>
            <a:r>
              <a:rPr lang="en-US" sz="8000"/>
              <a:t>(Optional) To hear the interpreted language only, click </a:t>
            </a:r>
            <a:r>
              <a:rPr lang="en-US" sz="8000" b="1"/>
              <a:t>Mute Original Audio</a:t>
            </a:r>
          </a:p>
          <a:p>
            <a:endParaRPr lang="en-US"/>
          </a:p>
          <a:p>
            <a:endParaRPr lang="en-US"/>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C356BE5B-18BC-455A-9809-FF4EE024246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9" name="Picture 2">
            <a:extLst>
              <a:ext uri="{FF2B5EF4-FFF2-40B4-BE49-F238E27FC236}">
                <a16:creationId xmlns:a16="http://schemas.microsoft.com/office/drawing/2014/main" id="{FCAE6503-D0D3-4CCA-A88A-59DC8CD51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3893" y="330960"/>
            <a:ext cx="335074" cy="3277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299C769-F34E-426D-A04D-5B1D6386C5D1}"/>
              </a:ext>
            </a:extLst>
          </p:cNvPr>
          <p:cNvPicPr>
            <a:picLocks noChangeAspect="1"/>
          </p:cNvPicPr>
          <p:nvPr/>
        </p:nvPicPr>
        <p:blipFill>
          <a:blip r:embed="rId4"/>
          <a:srcRect/>
          <a:stretch/>
        </p:blipFill>
        <p:spPr>
          <a:xfrm>
            <a:off x="773003" y="2730580"/>
            <a:ext cx="2954275" cy="2851069"/>
          </a:xfrm>
          <a:prstGeom prst="rect">
            <a:avLst/>
          </a:prstGeom>
        </p:spPr>
      </p:pic>
      <p:sp>
        <p:nvSpPr>
          <p:cNvPr id="12" name="TextBox 11">
            <a:extLst>
              <a:ext uri="{FF2B5EF4-FFF2-40B4-BE49-F238E27FC236}">
                <a16:creationId xmlns:a16="http://schemas.microsoft.com/office/drawing/2014/main" id="{3219047A-8154-465E-AAE5-3057FDDEBE01}"/>
              </a:ext>
            </a:extLst>
          </p:cNvPr>
          <p:cNvSpPr txBox="1"/>
          <p:nvPr/>
        </p:nvSpPr>
        <p:spPr>
          <a:xfrm>
            <a:off x="5983894" y="1302126"/>
            <a:ext cx="5827106" cy="1790234"/>
          </a:xfrm>
          <a:prstGeom prst="rect">
            <a:avLst/>
          </a:prstGeom>
          <a:noFill/>
        </p:spPr>
        <p:txBody>
          <a:bodyPr wrap="square" lIns="91440" tIns="45720" rIns="91440" bIns="45720" rtlCol="0" anchor="t">
            <a:spAutoFit/>
          </a:bodyPr>
          <a:lstStyle/>
          <a:p>
            <a:pPr marL="285750" marR="0" lvl="0" indent="-285750" defTabSz="914400" fontAlgn="auto">
              <a:lnSpc>
                <a:spcPct val="70000"/>
              </a:lnSpc>
              <a:spcBef>
                <a:spcPts val="1000"/>
              </a:spcBef>
              <a:spcAft>
                <a:spcPts val="0"/>
              </a:spcAft>
              <a:buClrTx/>
              <a:buSzPct val="90000"/>
              <a:buFont typeface="System Font Regular"/>
              <a:buChar char="&gt;"/>
              <a:tabLst/>
              <a:defRPr/>
            </a:pPr>
            <a:r>
              <a:rPr lang="en-US" sz="2000" i="1"/>
              <a:t>&gt;</a:t>
            </a:r>
            <a:r>
              <a:rPr lang="en-US" sz="2000" i="1" err="1"/>
              <a:t>Haga</a:t>
            </a:r>
            <a:r>
              <a:rPr lang="en-US" sz="2000" i="1"/>
              <a:t> </a:t>
            </a:r>
            <a:r>
              <a:rPr lang="en-US" sz="2000" i="1" err="1"/>
              <a:t>clic</a:t>
            </a:r>
            <a:r>
              <a:rPr lang="en-US" sz="2000" i="1"/>
              <a:t> </a:t>
            </a:r>
            <a:r>
              <a:rPr lang="en-US" sz="2000" i="1" err="1"/>
              <a:t>en</a:t>
            </a:r>
            <a:r>
              <a:rPr lang="en-US" sz="2000" i="1"/>
              <a:t> </a:t>
            </a:r>
            <a:r>
              <a:rPr lang="en-US" sz="2000" i="1" err="1"/>
              <a:t>el</a:t>
            </a:r>
            <a:r>
              <a:rPr lang="en-US" sz="2000" i="1"/>
              <a:t> </a:t>
            </a:r>
            <a:r>
              <a:rPr lang="en-US" sz="2000" i="1" err="1"/>
              <a:t>ícono</a:t>
            </a:r>
            <a:r>
              <a:rPr lang="en-US" sz="2000" i="1"/>
              <a:t> de </a:t>
            </a:r>
            <a:r>
              <a:rPr lang="en-US" sz="2000" b="1" i="1" err="1"/>
              <a:t>Interpretación</a:t>
            </a:r>
            <a:r>
              <a:rPr lang="en-US" sz="2000" i="1"/>
              <a:t> </a:t>
            </a:r>
            <a:r>
              <a:rPr lang="en-US" sz="2000" i="1" err="1"/>
              <a:t>en</a:t>
            </a:r>
            <a:r>
              <a:rPr lang="en-US" sz="2000" i="1"/>
              <a:t> </a:t>
            </a:r>
            <a:br>
              <a:rPr lang="en-US" sz="2000" i="1"/>
            </a:br>
            <a:r>
              <a:rPr lang="en-US" sz="2000" i="1" err="1"/>
              <a:t>los</a:t>
            </a:r>
            <a:r>
              <a:rPr lang="en-US" sz="2000" i="1"/>
              <a:t> </a:t>
            </a:r>
            <a:r>
              <a:rPr lang="en-US" sz="2000" i="1" err="1"/>
              <a:t>controles</a:t>
            </a:r>
            <a:r>
              <a:rPr lang="en-US" sz="2000" i="1"/>
              <a:t> de </a:t>
            </a:r>
            <a:r>
              <a:rPr lang="en-US" sz="2000" i="1" err="1"/>
              <a:t>su</a:t>
            </a:r>
            <a:r>
              <a:rPr lang="en-US" sz="2000" i="1"/>
              <a:t> </a:t>
            </a:r>
            <a:r>
              <a:rPr lang="en-US" sz="2000" i="1" err="1"/>
              <a:t>reunión</a:t>
            </a:r>
            <a:r>
              <a:rPr lang="en-US" sz="2000" i="1"/>
              <a:t> para </a:t>
            </a:r>
            <a:r>
              <a:rPr lang="en-US" sz="2000" i="1" err="1"/>
              <a:t>ingresar</a:t>
            </a:r>
            <a:r>
              <a:rPr lang="en-US" sz="2000" i="1"/>
              <a:t> la </a:t>
            </a:r>
            <a:r>
              <a:rPr lang="en-US" sz="2000" i="1" err="1"/>
              <a:t>sala</a:t>
            </a:r>
            <a:r>
              <a:rPr lang="en-US" sz="2000" i="1"/>
              <a:t> </a:t>
            </a:r>
            <a:br>
              <a:rPr lang="en-US" sz="2000" i="1"/>
            </a:br>
            <a:r>
              <a:rPr lang="en-US" sz="2000" i="1" err="1"/>
              <a:t>en</a:t>
            </a:r>
            <a:r>
              <a:rPr lang="en-US" sz="2000" i="1"/>
              <a:t> </a:t>
            </a:r>
            <a:r>
              <a:rPr lang="en-US" sz="2000" i="1" err="1"/>
              <a:t>español</a:t>
            </a:r>
            <a:endParaRPr lang="en-US" sz="2000" i="1"/>
          </a:p>
          <a:p>
            <a:pPr marL="285750" marR="0" lvl="0" indent="-285750" defTabSz="914400" fontAlgn="auto">
              <a:lnSpc>
                <a:spcPct val="70000"/>
              </a:lnSpc>
              <a:spcBef>
                <a:spcPts val="1000"/>
              </a:spcBef>
              <a:spcAft>
                <a:spcPts val="0"/>
              </a:spcAft>
              <a:buClrTx/>
              <a:buSzPct val="90000"/>
              <a:buFont typeface="System Font Regular"/>
              <a:buChar char="&gt;"/>
              <a:tabLst/>
              <a:defRPr/>
            </a:pPr>
            <a:r>
              <a:rPr lang="es-ES" sz="2000" i="1"/>
              <a:t>(Opcional) Para escuchar solo el idioma interpretado, haga clic en “</a:t>
            </a:r>
            <a:r>
              <a:rPr lang="es-ES" sz="2000" b="1" i="1"/>
              <a:t>Mute Original Audio</a:t>
            </a:r>
            <a:r>
              <a:rPr lang="es-ES" sz="2000" i="1"/>
              <a:t>” </a:t>
            </a:r>
            <a:br>
              <a:rPr lang="es-ES" sz="2000" i="1"/>
            </a:br>
            <a:r>
              <a:rPr lang="es-ES" sz="2000" i="1"/>
              <a:t>o “</a:t>
            </a:r>
            <a:r>
              <a:rPr lang="es-ES" sz="2000" b="1" i="1"/>
              <a:t>Silenciar audio original</a:t>
            </a:r>
            <a:r>
              <a:rPr lang="es-ES" sz="2000" i="1"/>
              <a:t>”</a:t>
            </a:r>
            <a:endParaRPr lang="en-US" sz="2000" i="1"/>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8048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9C16-74BA-3595-8411-528608EDFA37}"/>
              </a:ext>
            </a:extLst>
          </p:cNvPr>
          <p:cNvSpPr>
            <a:spLocks noGrp="1"/>
          </p:cNvSpPr>
          <p:nvPr>
            <p:ph type="title"/>
          </p:nvPr>
        </p:nvSpPr>
        <p:spPr/>
        <p:txBody>
          <a:bodyPr/>
          <a:lstStyle/>
          <a:p>
            <a:pPr marL="574675" indent="-574675"/>
            <a:r>
              <a:rPr lang="en-US" sz="2400">
                <a:ea typeface="+mn-lt"/>
                <a:cs typeface="+mn-lt"/>
              </a:rPr>
              <a:t>#2 – </a:t>
            </a:r>
            <a:r>
              <a:rPr lang="en-US" sz="2400" b="1">
                <a:effectLst/>
                <a:latin typeface="Calibri" panose="020F0502020204030204" pitchFamily="34" charset="0"/>
                <a:ea typeface="Calibri" panose="020F0502020204030204" pitchFamily="34" charset="0"/>
                <a:cs typeface="Arial" panose="020B0604020202020204" pitchFamily="34" charset="0"/>
              </a:rPr>
              <a:t>Strategic Partnerships and Funding Opportunities</a:t>
            </a:r>
            <a:endParaRPr lang="en-US" sz="2400">
              <a:ea typeface="+mn-lt"/>
              <a:cs typeface="+mn-lt"/>
            </a:endParaRPr>
          </a:p>
        </p:txBody>
      </p:sp>
      <p:sp>
        <p:nvSpPr>
          <p:cNvPr id="4" name="Slide Number Placeholder 3">
            <a:extLst>
              <a:ext uri="{FF2B5EF4-FFF2-40B4-BE49-F238E27FC236}">
                <a16:creationId xmlns:a16="http://schemas.microsoft.com/office/drawing/2014/main" id="{CB81DF02-3CFA-3C6A-FCD5-28558119EAA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8D252F7-8A21-697E-A75B-BBC4525BB1B6}"/>
              </a:ext>
            </a:extLst>
          </p:cNvPr>
          <p:cNvSpPr txBox="1"/>
          <p:nvPr/>
        </p:nvSpPr>
        <p:spPr>
          <a:xfrm>
            <a:off x="381000" y="1071154"/>
            <a:ext cx="9282941" cy="3366371"/>
          </a:xfrm>
          <a:prstGeom prst="rect">
            <a:avLst/>
          </a:prstGeom>
          <a:noFill/>
        </p:spPr>
        <p:txBody>
          <a:bodyPr wrap="square" rtlCol="0">
            <a:spAutoFit/>
          </a:bodyPr>
          <a:lstStyle/>
          <a:p>
            <a:pPr marL="400050" marR="0" lvl="0" indent="-400050" algn="l" defTabSz="457200" rtl="0" eaLnBrk="1" fontAlgn="auto" latinLnBrk="0" hangingPunct="1">
              <a:lnSpc>
                <a:spcPct val="107000"/>
              </a:lnSpc>
              <a:spcBef>
                <a:spcPts val="0"/>
              </a:spcBef>
              <a:spcAft>
                <a:spcPts val="800"/>
              </a:spcAft>
              <a:buClrTx/>
              <a:buSzTx/>
              <a:buFont typeface="+mj-lt"/>
              <a:buAutoNum type="romanUcPeriod"/>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Overall Goals, Objectives, and Strategies</a:t>
            </a:r>
          </a:p>
          <a:p>
            <a:pPr marR="0" lvl="0" algn="l" defTabSz="457200" rtl="0" eaLnBrk="1" fontAlgn="auto" latinLnBrk="0" hangingPunct="1">
              <a:lnSpc>
                <a:spcPct val="107000"/>
              </a:lnSpc>
              <a:spcBef>
                <a:spcPts val="0"/>
              </a:spcBef>
              <a:spcAft>
                <a:spcPts val="800"/>
              </a:spcAft>
              <a:buClrTx/>
              <a:buSzTx/>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II.	Structuring community engagement to develop and evaluate the program</a:t>
            </a: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857250" marR="0" lvl="0" indent="-400050" algn="l" defTabSz="457200" rtl="0" eaLnBrk="1" fontAlgn="auto" latinLnBrk="0" hangingPunct="1">
              <a:lnSpc>
                <a:spcPct val="107000"/>
              </a:lnSpc>
              <a:spcBef>
                <a:spcPts val="0"/>
              </a:spcBef>
              <a:spcAft>
                <a:spcPts val="0"/>
              </a:spcAft>
              <a:buClrTx/>
              <a:buSzTx/>
              <a:buFont typeface="Calibri" panose="020F0502020204030204" pitchFamily="34" charset="0"/>
              <a:buChar char="&gt;"/>
              <a:tabLst>
                <a:tab pos="685800" algn="l"/>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Ensure community voices are incorporated into the decision-making process </a:t>
            </a:r>
          </a:p>
          <a:p>
            <a:pPr marL="857250" marR="0" lvl="0" indent="-400050" algn="l" defTabSz="457200" rtl="0" eaLnBrk="1" fontAlgn="auto" latinLnBrk="0" hangingPunct="1">
              <a:lnSpc>
                <a:spcPct val="107000"/>
              </a:lnSpc>
              <a:spcBef>
                <a:spcPts val="0"/>
              </a:spcBef>
              <a:spcAft>
                <a:spcPts val="0"/>
              </a:spcAft>
              <a:buClrTx/>
              <a:buSzTx/>
              <a:buFont typeface="Calibri" panose="020F0502020204030204" pitchFamily="34" charset="0"/>
              <a:buChar char="&gt;"/>
              <a:tabLst>
                <a:tab pos="685800" algn="l"/>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Create partnerships with community-based organizations, such as the Southeast Los Angeles (SELA) Collaborative, and compensate them for their efforts  </a:t>
            </a:r>
          </a:p>
          <a:p>
            <a:pPr marL="857250" marR="0" lvl="0" indent="-400050" algn="l" defTabSz="457200" rtl="0" eaLnBrk="1" fontAlgn="auto" latinLnBrk="0" hangingPunct="1">
              <a:lnSpc>
                <a:spcPct val="107000"/>
              </a:lnSpc>
              <a:spcBef>
                <a:spcPts val="0"/>
              </a:spcBef>
              <a:spcAft>
                <a:spcPts val="0"/>
              </a:spcAft>
              <a:buClrTx/>
              <a:buSzTx/>
              <a:buFont typeface="Calibri" panose="020F0502020204030204" pitchFamily="34" charset="0"/>
              <a:buChar char="&gt;"/>
              <a:tabLst>
                <a:tab pos="685800" algn="l"/>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Collaborate with local community organizations</a:t>
            </a:r>
          </a:p>
          <a:p>
            <a:pPr marL="457200" marR="0" lvl="0" indent="0" algn="l" defTabSz="457200" rtl="0" eaLnBrk="1" fontAlgn="auto" latinLnBrk="0" hangingPunct="1">
              <a:lnSpc>
                <a:spcPct val="107000"/>
              </a:lnSpc>
              <a:spcBef>
                <a:spcPts val="0"/>
              </a:spcBef>
              <a:spcAft>
                <a:spcPts val="0"/>
              </a:spcAft>
              <a:buClrTx/>
              <a:buSzTx/>
              <a:buFontTx/>
              <a:buNone/>
              <a:tabLst>
                <a:tab pos="685800" algn="l"/>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400050" marR="0" lvl="0" indent="-400050" algn="l" defTabSz="457200" rtl="0" eaLnBrk="1" fontAlgn="auto" latinLnBrk="0" hangingPunct="1">
              <a:lnSpc>
                <a:spcPct val="107000"/>
              </a:lnSpc>
              <a:spcBef>
                <a:spcPts val="0"/>
              </a:spcBef>
              <a:spcAft>
                <a:spcPts val="800"/>
              </a:spcAft>
              <a:buClrTx/>
              <a:buSzTx/>
              <a:buFontTx/>
              <a:buAutoNum type="romanUcPeriod" startAt="3"/>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Developing an Action Plan</a:t>
            </a: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rPr>
              <a:t>IV.	Ensuring community benefits</a:t>
            </a:r>
          </a:p>
        </p:txBody>
      </p:sp>
    </p:spTree>
    <p:extLst>
      <p:ext uri="{BB962C8B-B14F-4D97-AF65-F5344CB8AC3E}">
        <p14:creationId xmlns:p14="http://schemas.microsoft.com/office/powerpoint/2010/main" val="6629603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9C16-74BA-3595-8411-528608EDFA37}"/>
              </a:ext>
            </a:extLst>
          </p:cNvPr>
          <p:cNvSpPr>
            <a:spLocks noGrp="1"/>
          </p:cNvSpPr>
          <p:nvPr>
            <p:ph type="title"/>
          </p:nvPr>
        </p:nvSpPr>
        <p:spPr/>
        <p:txBody>
          <a:bodyPr/>
          <a:lstStyle/>
          <a:p>
            <a:pPr marL="574675" indent="-574675"/>
            <a:r>
              <a:rPr lang="en-US" sz="2400">
                <a:ea typeface="+mn-lt"/>
                <a:cs typeface="+mn-lt"/>
              </a:rPr>
              <a:t>#3 – </a:t>
            </a:r>
            <a:r>
              <a:rPr lang="en-US" sz="2400" b="1">
                <a:effectLst/>
                <a:latin typeface="Calibri" panose="020F0502020204030204" pitchFamily="34" charset="0"/>
                <a:ea typeface="Calibri" panose="020F0502020204030204" pitchFamily="34" charset="0"/>
                <a:cs typeface="Arial" panose="020B0604020202020204" pitchFamily="34" charset="0"/>
              </a:rPr>
              <a:t>Legislative and Policy Initiatives</a:t>
            </a:r>
            <a:endParaRPr lang="en-US" sz="2400">
              <a:ea typeface="+mn-lt"/>
              <a:cs typeface="+mn-lt"/>
            </a:endParaRPr>
          </a:p>
        </p:txBody>
      </p:sp>
      <p:sp>
        <p:nvSpPr>
          <p:cNvPr id="4" name="Slide Number Placeholder 3">
            <a:extLst>
              <a:ext uri="{FF2B5EF4-FFF2-40B4-BE49-F238E27FC236}">
                <a16:creationId xmlns:a16="http://schemas.microsoft.com/office/drawing/2014/main" id="{CB81DF02-3CFA-3C6A-FCD5-28558119EAA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8D252F7-8A21-697E-A75B-BBC4525BB1B6}"/>
              </a:ext>
            </a:extLst>
          </p:cNvPr>
          <p:cNvSpPr txBox="1"/>
          <p:nvPr/>
        </p:nvSpPr>
        <p:spPr>
          <a:xfrm>
            <a:off x="381000" y="1116507"/>
            <a:ext cx="9282941" cy="2575962"/>
          </a:xfrm>
          <a:prstGeom prst="rect">
            <a:avLst/>
          </a:prstGeom>
          <a:noFill/>
        </p:spPr>
        <p:txBody>
          <a:bodyPr wrap="square" rtlCol="0">
            <a:spAutoFit/>
          </a:bodyPr>
          <a:lstStyle/>
          <a:p>
            <a:pPr marL="400050" marR="0" lvl="0" indent="-400050" algn="l" defTabSz="457200" rtl="0" eaLnBrk="1" fontAlgn="auto" latinLnBrk="0" hangingPunct="1">
              <a:lnSpc>
                <a:spcPct val="107000"/>
              </a:lnSpc>
              <a:spcBef>
                <a:spcPts val="0"/>
              </a:spcBef>
              <a:spcAft>
                <a:spcPts val="800"/>
              </a:spcAft>
              <a:buClrTx/>
              <a:buSzTx/>
              <a:buFont typeface="+mj-lt"/>
              <a:buAutoNum type="romanUcPeriod"/>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Overall Goals, Objectives, and Strategies</a:t>
            </a: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II.	Structuring community engagement to develop and evaluate the program</a:t>
            </a: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457200" marR="0" lvl="0" indent="0" algn="l" defTabSz="457200" rtl="0" eaLnBrk="1" fontAlgn="auto" latinLnBrk="0" hangingPunct="1">
              <a:lnSpc>
                <a:spcPct val="107000"/>
              </a:lnSpc>
              <a:spcBef>
                <a:spcPts val="0"/>
              </a:spcBef>
              <a:spcAft>
                <a:spcPts val="0"/>
              </a:spcAft>
              <a:buClrTx/>
              <a:buSzTx/>
              <a:buFontTx/>
              <a:buNone/>
              <a:tabLst>
                <a:tab pos="685800" algn="l"/>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457200" marR="0" lvl="0" indent="0" algn="l" defTabSz="457200" rtl="0" eaLnBrk="1" fontAlgn="auto" latinLnBrk="0" hangingPunct="1">
              <a:lnSpc>
                <a:spcPct val="107000"/>
              </a:lnSpc>
              <a:spcBef>
                <a:spcPts val="0"/>
              </a:spcBef>
              <a:spcAft>
                <a:spcPts val="0"/>
              </a:spcAft>
              <a:buClrTx/>
              <a:buSzTx/>
              <a:buFontTx/>
              <a:buNone/>
              <a:tabLst>
                <a:tab pos="685800" algn="l"/>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400050" marR="0" lvl="0" indent="-400050" algn="l" defTabSz="457200" rtl="0" eaLnBrk="1" fontAlgn="auto" latinLnBrk="0" hangingPunct="1">
              <a:lnSpc>
                <a:spcPct val="107000"/>
              </a:lnSpc>
              <a:spcBef>
                <a:spcPts val="0"/>
              </a:spcBef>
              <a:spcAft>
                <a:spcPts val="800"/>
              </a:spcAft>
              <a:buClrTx/>
              <a:buSzTx/>
              <a:buFontTx/>
              <a:buAutoNum type="romanUcPeriod" startAt="3"/>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Developing an Action Plan</a:t>
            </a: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rPr>
              <a:t>IV.	Ensuring community benefits</a:t>
            </a:r>
          </a:p>
        </p:txBody>
      </p:sp>
    </p:spTree>
    <p:extLst>
      <p:ext uri="{BB962C8B-B14F-4D97-AF65-F5344CB8AC3E}">
        <p14:creationId xmlns:p14="http://schemas.microsoft.com/office/powerpoint/2010/main" val="12234864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9C16-74BA-3595-8411-528608EDFA37}"/>
              </a:ext>
            </a:extLst>
          </p:cNvPr>
          <p:cNvSpPr>
            <a:spLocks noGrp="1"/>
          </p:cNvSpPr>
          <p:nvPr>
            <p:ph type="title"/>
          </p:nvPr>
        </p:nvSpPr>
        <p:spPr/>
        <p:txBody>
          <a:bodyPr/>
          <a:lstStyle/>
          <a:p>
            <a:pPr marL="574675" indent="-574675"/>
            <a:r>
              <a:rPr lang="en-US" sz="2400">
                <a:ea typeface="+mn-lt"/>
                <a:cs typeface="+mn-lt"/>
              </a:rPr>
              <a:t>#4 – </a:t>
            </a:r>
            <a:r>
              <a:rPr lang="en-US" sz="2400" b="1">
                <a:effectLst/>
                <a:latin typeface="Calibri" panose="020F0502020204030204" pitchFamily="34" charset="0"/>
                <a:ea typeface="Calibri" panose="020F0502020204030204" pitchFamily="34" charset="0"/>
                <a:cs typeface="Arial" panose="020B0604020202020204" pitchFamily="34" charset="0"/>
              </a:rPr>
              <a:t>Small Set-Aside for Vehicle Subsidies </a:t>
            </a:r>
            <a:endParaRPr lang="en-US" sz="2400">
              <a:ea typeface="+mn-lt"/>
              <a:cs typeface="+mn-lt"/>
            </a:endParaRPr>
          </a:p>
        </p:txBody>
      </p:sp>
      <p:sp>
        <p:nvSpPr>
          <p:cNvPr id="4" name="Slide Number Placeholder 3">
            <a:extLst>
              <a:ext uri="{FF2B5EF4-FFF2-40B4-BE49-F238E27FC236}">
                <a16:creationId xmlns:a16="http://schemas.microsoft.com/office/drawing/2014/main" id="{CB81DF02-3CFA-3C6A-FCD5-28558119EAA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8D252F7-8A21-697E-A75B-BBC4525BB1B6}"/>
              </a:ext>
            </a:extLst>
          </p:cNvPr>
          <p:cNvSpPr txBox="1"/>
          <p:nvPr/>
        </p:nvSpPr>
        <p:spPr>
          <a:xfrm>
            <a:off x="381000" y="1204319"/>
            <a:ext cx="9282941" cy="2575962"/>
          </a:xfrm>
          <a:prstGeom prst="rect">
            <a:avLst/>
          </a:prstGeom>
          <a:noFill/>
        </p:spPr>
        <p:txBody>
          <a:bodyPr wrap="square" rtlCol="0">
            <a:spAutoFit/>
          </a:bodyPr>
          <a:lstStyle/>
          <a:p>
            <a:pPr marL="400050" marR="0" lvl="0" indent="-400050" algn="l" defTabSz="457200" rtl="0" eaLnBrk="1" fontAlgn="auto" latinLnBrk="0" hangingPunct="1">
              <a:lnSpc>
                <a:spcPct val="107000"/>
              </a:lnSpc>
              <a:spcBef>
                <a:spcPts val="0"/>
              </a:spcBef>
              <a:spcAft>
                <a:spcPts val="800"/>
              </a:spcAft>
              <a:buClrTx/>
              <a:buSzTx/>
              <a:buFont typeface="+mj-lt"/>
              <a:buAutoNum type="romanUcPeriod"/>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Overall Goals, Objectives, and Strategies for community engagement</a:t>
            </a: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II.	Structuring community engagement to develop and evaluate the program</a:t>
            </a: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457200" marR="0" lvl="0" indent="0" algn="l" defTabSz="457200" rtl="0" eaLnBrk="1" fontAlgn="auto" latinLnBrk="0" hangingPunct="1">
              <a:lnSpc>
                <a:spcPct val="107000"/>
              </a:lnSpc>
              <a:spcBef>
                <a:spcPts val="0"/>
              </a:spcBef>
              <a:spcAft>
                <a:spcPts val="0"/>
              </a:spcAft>
              <a:buClrTx/>
              <a:buSzTx/>
              <a:buFontTx/>
              <a:buNone/>
              <a:tabLst>
                <a:tab pos="685800" algn="l"/>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457200" marR="0" lvl="0" indent="0" algn="l" defTabSz="457200" rtl="0" eaLnBrk="1" fontAlgn="auto" latinLnBrk="0" hangingPunct="1">
              <a:lnSpc>
                <a:spcPct val="107000"/>
              </a:lnSpc>
              <a:spcBef>
                <a:spcPts val="0"/>
              </a:spcBef>
              <a:spcAft>
                <a:spcPts val="0"/>
              </a:spcAft>
              <a:buClrTx/>
              <a:buSzTx/>
              <a:buFontTx/>
              <a:buNone/>
              <a:tabLst>
                <a:tab pos="685800" algn="l"/>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457200" marR="0" lvl="0" indent="-457200" algn="l" defTabSz="457200" rtl="0" eaLnBrk="1" fontAlgn="auto" latinLnBrk="0" hangingPunct="1">
              <a:lnSpc>
                <a:spcPct val="107000"/>
              </a:lnSpc>
              <a:spcBef>
                <a:spcPts val="0"/>
              </a:spcBef>
              <a:spcAft>
                <a:spcPts val="800"/>
              </a:spcAft>
              <a:buClrTx/>
              <a:buSzTx/>
              <a:buFontTx/>
              <a:buAutoNum type="romanUcPeriod" startAt="3"/>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Developing an Action Plan</a:t>
            </a: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rPr>
              <a:t>IV.	Ensuring community benefits</a:t>
            </a:r>
          </a:p>
        </p:txBody>
      </p:sp>
    </p:spTree>
    <p:extLst>
      <p:ext uri="{BB962C8B-B14F-4D97-AF65-F5344CB8AC3E}">
        <p14:creationId xmlns:p14="http://schemas.microsoft.com/office/powerpoint/2010/main" val="33973985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9C16-74BA-3595-8411-528608EDFA37}"/>
              </a:ext>
            </a:extLst>
          </p:cNvPr>
          <p:cNvSpPr>
            <a:spLocks noGrp="1"/>
          </p:cNvSpPr>
          <p:nvPr>
            <p:ph type="title"/>
          </p:nvPr>
        </p:nvSpPr>
        <p:spPr>
          <a:xfrm>
            <a:off x="0" y="-13063"/>
            <a:ext cx="11414760" cy="1071154"/>
          </a:xfrm>
        </p:spPr>
        <p:txBody>
          <a:bodyPr/>
          <a:lstStyle/>
          <a:p>
            <a:pPr marL="574675" indent="-574675"/>
            <a:r>
              <a:rPr lang="en-US" sz="2400">
                <a:ea typeface="+mn-lt"/>
                <a:cs typeface="+mn-lt"/>
              </a:rPr>
              <a:t>#5 – </a:t>
            </a:r>
            <a:r>
              <a:rPr lang="en-US" sz="2400" b="1">
                <a:effectLst/>
                <a:latin typeface="Calibri" panose="020F0502020204030204" pitchFamily="34" charset="0"/>
                <a:ea typeface="Calibri" panose="020F0502020204030204" pitchFamily="34" charset="0"/>
                <a:cs typeface="Arial" panose="020B0604020202020204" pitchFamily="34" charset="0"/>
              </a:rPr>
              <a:t>Environmental Impacts, Mitigation Strategies, and Program Outcomes</a:t>
            </a:r>
            <a:endParaRPr lang="en-US" sz="2000">
              <a:ea typeface="+mn-lt"/>
              <a:cs typeface="+mn-lt"/>
            </a:endParaRPr>
          </a:p>
        </p:txBody>
      </p:sp>
      <p:sp>
        <p:nvSpPr>
          <p:cNvPr id="4" name="Slide Number Placeholder 3">
            <a:extLst>
              <a:ext uri="{FF2B5EF4-FFF2-40B4-BE49-F238E27FC236}">
                <a16:creationId xmlns:a16="http://schemas.microsoft.com/office/drawing/2014/main" id="{CB81DF02-3CFA-3C6A-FCD5-28558119EAA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8D252F7-8A21-697E-A75B-BBC4525BB1B6}"/>
              </a:ext>
            </a:extLst>
          </p:cNvPr>
          <p:cNvSpPr txBox="1"/>
          <p:nvPr/>
        </p:nvSpPr>
        <p:spPr>
          <a:xfrm>
            <a:off x="339634" y="1254034"/>
            <a:ext cx="10711543" cy="2575962"/>
          </a:xfrm>
          <a:prstGeom prst="rect">
            <a:avLst/>
          </a:prstGeom>
          <a:noFill/>
        </p:spPr>
        <p:txBody>
          <a:bodyPr wrap="square" rtlCol="0">
            <a:spAutoFit/>
          </a:bodyPr>
          <a:lstStyle/>
          <a:p>
            <a:pPr marL="400050" marR="0" lvl="0" indent="-400050" algn="l" defTabSz="457200" rtl="0" eaLnBrk="1" fontAlgn="auto" latinLnBrk="0" hangingPunct="1">
              <a:lnSpc>
                <a:spcPct val="107000"/>
              </a:lnSpc>
              <a:spcBef>
                <a:spcPts val="0"/>
              </a:spcBef>
              <a:spcAft>
                <a:spcPts val="800"/>
              </a:spcAft>
              <a:buClrTx/>
              <a:buSzTx/>
              <a:buFont typeface="+mj-lt"/>
              <a:buAutoNum type="romanUcPeriod"/>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Overall Goals, Objectives, and Strategies for community engagement</a:t>
            </a:r>
          </a:p>
          <a:p>
            <a:pPr marR="0" lvl="0" algn="l" defTabSz="457200" rtl="0" eaLnBrk="1" fontAlgn="auto" latinLnBrk="0" hangingPunct="1">
              <a:lnSpc>
                <a:spcPct val="107000"/>
              </a:lnSpc>
              <a:spcBef>
                <a:spcPts val="0"/>
              </a:spcBef>
              <a:spcAft>
                <a:spcPts val="800"/>
              </a:spcAft>
              <a:buClrTx/>
              <a:buSzTx/>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II.	Structuring community engagement to develop and evaluate the program</a:t>
            </a: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457200" marR="0" lvl="0" indent="0" algn="l" defTabSz="457200" rtl="0" eaLnBrk="1" fontAlgn="auto" latinLnBrk="0" hangingPunct="1">
              <a:lnSpc>
                <a:spcPct val="107000"/>
              </a:lnSpc>
              <a:spcBef>
                <a:spcPts val="0"/>
              </a:spcBef>
              <a:spcAft>
                <a:spcPts val="0"/>
              </a:spcAft>
              <a:buClrTx/>
              <a:buSzTx/>
              <a:buFontTx/>
              <a:buNone/>
              <a:tabLst>
                <a:tab pos="685800" algn="l"/>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457200" marR="0" lvl="0" indent="0" algn="l" defTabSz="457200" rtl="0" eaLnBrk="1" fontAlgn="auto" latinLnBrk="0" hangingPunct="1">
              <a:lnSpc>
                <a:spcPct val="107000"/>
              </a:lnSpc>
              <a:spcBef>
                <a:spcPts val="0"/>
              </a:spcBef>
              <a:spcAft>
                <a:spcPts val="0"/>
              </a:spcAft>
              <a:buClrTx/>
              <a:buSzTx/>
              <a:buFontTx/>
              <a:buNone/>
              <a:tabLst>
                <a:tab pos="685800" algn="l"/>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457200" marR="0" lvl="0" indent="-457200" algn="l" defTabSz="457200" rtl="0" eaLnBrk="1" fontAlgn="auto" latinLnBrk="0" hangingPunct="1">
              <a:lnSpc>
                <a:spcPct val="107000"/>
              </a:lnSpc>
              <a:spcBef>
                <a:spcPts val="0"/>
              </a:spcBef>
              <a:spcAft>
                <a:spcPts val="800"/>
              </a:spcAft>
              <a:buClrTx/>
              <a:buSzTx/>
              <a:buFontTx/>
              <a:buAutoNum type="romanUcPeriod" startAt="3"/>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Developing an Action Plan</a:t>
            </a: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rPr>
              <a:t>IV.	Ensuring community benefits</a:t>
            </a:r>
          </a:p>
        </p:txBody>
      </p:sp>
    </p:spTree>
    <p:extLst>
      <p:ext uri="{BB962C8B-B14F-4D97-AF65-F5344CB8AC3E}">
        <p14:creationId xmlns:p14="http://schemas.microsoft.com/office/powerpoint/2010/main" val="3874689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202847" y="206961"/>
            <a:ext cx="9045633" cy="653236"/>
          </a:xfrm>
        </p:spPr>
        <p:txBody>
          <a:bodyPr/>
          <a:lstStyle/>
          <a:p>
            <a:r>
              <a:rPr lang="en-US"/>
              <a:t>Turn on Camera / </a:t>
            </a:r>
            <a:r>
              <a:rPr lang="en-US" i="1" err="1"/>
              <a:t>Prende</a:t>
            </a:r>
            <a:r>
              <a:rPr lang="en-US" i="1"/>
              <a:t> la </a:t>
            </a:r>
            <a:r>
              <a:rPr lang="en-US" i="1" err="1">
                <a:effectLst/>
                <a:latin typeface="Roboto" panose="02000000000000000000" pitchFamily="2" charset="0"/>
              </a:rPr>
              <a:t>cámara</a:t>
            </a:r>
            <a:endParaRPr lang="en-US" i="1"/>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6</a:t>
            </a:fld>
            <a:endParaRPr lang="en-US"/>
          </a:p>
        </p:txBody>
      </p:sp>
      <p:sp>
        <p:nvSpPr>
          <p:cNvPr id="6" name="TextBox 5">
            <a:extLst>
              <a:ext uri="{FF2B5EF4-FFF2-40B4-BE49-F238E27FC236}">
                <a16:creationId xmlns:a16="http://schemas.microsoft.com/office/drawing/2014/main" id="{E13FB228-B07C-4B65-9D08-3E51FD856BB8}"/>
              </a:ext>
            </a:extLst>
          </p:cNvPr>
          <p:cNvSpPr txBox="1"/>
          <p:nvPr/>
        </p:nvSpPr>
        <p:spPr>
          <a:xfrm>
            <a:off x="405586" y="3011315"/>
            <a:ext cx="5245406" cy="1089529"/>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switch between views during the meeting click or tap on </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Standard</a:t>
            </a: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a:t>
            </a:r>
            <a:r>
              <a:rPr lang="en-US" b="1" err="1">
                <a:solidFill>
                  <a:srgbClr val="000000"/>
                </a:solidFill>
                <a:latin typeface="Calibri" panose="020F0502020204030204"/>
                <a:ea typeface="+mn-lt"/>
                <a:cs typeface="Calibri" panose="020F0502020204030204"/>
              </a:rPr>
              <a:t>Sp</a:t>
            </a:r>
            <a:r>
              <a:rPr kumimoji="0" lang="en-US" b="1"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eaker</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View</a:t>
            </a: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Gallery View </a:t>
            </a: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at the top right corner of your zoom screen</a:t>
            </a:r>
            <a:endParaRPr lang="en-US" b="1">
              <a:solidFill>
                <a:srgbClr val="000000"/>
              </a:solidFill>
              <a:latin typeface="Calibri" panose="020F0502020204030204"/>
              <a:ea typeface="+mn-lt"/>
              <a:cs typeface="Calibri" panose="020F0502020204030204"/>
            </a:endParaRPr>
          </a:p>
        </p:txBody>
      </p:sp>
      <p:sp>
        <p:nvSpPr>
          <p:cNvPr id="8" name="TextBox 7">
            <a:extLst>
              <a:ext uri="{FF2B5EF4-FFF2-40B4-BE49-F238E27FC236}">
                <a16:creationId xmlns:a16="http://schemas.microsoft.com/office/drawing/2014/main" id="{0EAAB53D-DBA1-42CE-A207-2FBF2B895B9A}"/>
              </a:ext>
            </a:extLst>
          </p:cNvPr>
          <p:cNvSpPr txBox="1"/>
          <p:nvPr/>
        </p:nvSpPr>
        <p:spPr>
          <a:xfrm>
            <a:off x="6298554" y="3023398"/>
            <a:ext cx="5409305" cy="1467068"/>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lang="en-US" i="1">
                <a:ea typeface="+mn-lt"/>
                <a:cs typeface="+mn-lt"/>
              </a:rPr>
              <a:t>Para </a:t>
            </a:r>
            <a:r>
              <a:rPr lang="en-US" i="1" err="1">
                <a:ea typeface="+mn-lt"/>
                <a:cs typeface="+mn-lt"/>
              </a:rPr>
              <a:t>cambiar</a:t>
            </a:r>
            <a:r>
              <a:rPr lang="en-US" i="1">
                <a:ea typeface="+mn-lt"/>
                <a:cs typeface="+mn-lt"/>
              </a:rPr>
              <a:t> entre vistas </a:t>
            </a:r>
            <a:r>
              <a:rPr lang="en-US" i="1" err="1">
                <a:ea typeface="+mn-lt"/>
                <a:cs typeface="+mn-lt"/>
              </a:rPr>
              <a:t>durante</a:t>
            </a:r>
            <a:r>
              <a:rPr lang="en-US" i="1">
                <a:ea typeface="+mn-lt"/>
                <a:cs typeface="+mn-lt"/>
              </a:rPr>
              <a:t> la </a:t>
            </a:r>
            <a:r>
              <a:rPr lang="en-US" i="1" err="1">
                <a:ea typeface="+mn-lt"/>
                <a:cs typeface="+mn-lt"/>
              </a:rPr>
              <a:t>reunión</a:t>
            </a:r>
            <a:r>
              <a:rPr kumimoji="0" lang="en-US" i="1" u="none" strike="noStrike" kern="1200" cap="none" spc="0" normalizeH="0" baseline="0" noProof="0">
                <a:ln>
                  <a:noFill/>
                </a:ln>
                <a:effectLst/>
                <a:uLnTx/>
                <a:uFillTx/>
                <a:ea typeface="+mn-lt"/>
                <a:cs typeface="+mn-lt"/>
              </a:rPr>
              <a:t>, </a:t>
            </a:r>
            <a:r>
              <a:rPr lang="en-US" i="1" err="1">
                <a:ea typeface="+mn-lt"/>
                <a:cs typeface="+mn-lt"/>
              </a:rPr>
              <a:t>haga</a:t>
            </a:r>
            <a:r>
              <a:rPr lang="en-US" i="1">
                <a:ea typeface="+mn-lt"/>
                <a:cs typeface="+mn-lt"/>
              </a:rPr>
              <a:t> </a:t>
            </a:r>
            <a:r>
              <a:rPr lang="en-US" i="1" err="1">
                <a:ea typeface="+mn-lt"/>
                <a:cs typeface="+mn-lt"/>
              </a:rPr>
              <a:t>clic</a:t>
            </a:r>
            <a:r>
              <a:rPr lang="en-US" i="1">
                <a:ea typeface="+mn-lt"/>
                <a:cs typeface="+mn-lt"/>
              </a:rPr>
              <a:t> o toque </a:t>
            </a:r>
            <a:r>
              <a:rPr lang="en-US" b="1" i="1" err="1">
                <a:ea typeface="+mn-lt"/>
                <a:cs typeface="+mn-lt"/>
              </a:rPr>
              <a:t>Estándar</a:t>
            </a:r>
            <a:r>
              <a:rPr kumimoji="0" lang="en-US" i="1" u="none" strike="noStrike" kern="1200" cap="none" spc="0" normalizeH="0" baseline="0" noProof="0">
                <a:ln>
                  <a:noFill/>
                </a:ln>
                <a:effectLst/>
                <a:uLnTx/>
                <a:uFillTx/>
                <a:ea typeface="+mn-lt"/>
                <a:cs typeface="+mn-lt"/>
              </a:rPr>
              <a:t>, </a:t>
            </a:r>
            <a:r>
              <a:rPr lang="en-US" b="1" i="1">
                <a:ea typeface="+mn-lt"/>
                <a:cs typeface="+mn-lt"/>
              </a:rPr>
              <a:t>Vista de </a:t>
            </a:r>
            <a:r>
              <a:rPr lang="en-US" b="1" i="1" err="1">
                <a:ea typeface="+mn-lt"/>
                <a:cs typeface="+mn-lt"/>
              </a:rPr>
              <a:t>orador</a:t>
            </a:r>
            <a:r>
              <a:rPr lang="en-US" b="1" i="1">
                <a:ea typeface="+mn-lt"/>
                <a:cs typeface="+mn-lt"/>
              </a:rPr>
              <a:t> </a:t>
            </a:r>
            <a:r>
              <a:rPr lang="en-US" b="1" i="1" err="1">
                <a:ea typeface="+mn-lt"/>
                <a:cs typeface="+mn-lt"/>
              </a:rPr>
              <a:t>en</a:t>
            </a:r>
            <a:r>
              <a:rPr lang="en-US" b="1" i="1">
                <a:ea typeface="+mn-lt"/>
                <a:cs typeface="+mn-lt"/>
              </a:rPr>
              <a:t> </a:t>
            </a:r>
            <a:r>
              <a:rPr lang="en-US" b="1" i="1" err="1">
                <a:ea typeface="+mn-lt"/>
                <a:cs typeface="+mn-lt"/>
              </a:rPr>
              <a:t>paralelo</a:t>
            </a:r>
            <a:r>
              <a:rPr lang="en-US" i="1">
                <a:ea typeface="+mn-lt"/>
                <a:cs typeface="+mn-lt"/>
              </a:rPr>
              <a:t> y </a:t>
            </a:r>
            <a:r>
              <a:rPr lang="en-US" b="1" i="1">
                <a:ea typeface="+mn-lt"/>
                <a:cs typeface="+mn-lt"/>
              </a:rPr>
              <a:t>Vista de </a:t>
            </a:r>
            <a:r>
              <a:rPr lang="en-US" b="1" i="1" err="1">
                <a:ea typeface="+mn-lt"/>
                <a:cs typeface="+mn-lt"/>
              </a:rPr>
              <a:t>Galería</a:t>
            </a:r>
            <a:r>
              <a:rPr lang="en-US" b="1" i="1">
                <a:ea typeface="+mn-lt"/>
                <a:cs typeface="+mn-lt"/>
              </a:rPr>
              <a:t> </a:t>
            </a:r>
            <a:r>
              <a:rPr lang="en-US" b="1" i="1" err="1">
                <a:ea typeface="+mn-lt"/>
                <a:cs typeface="+mn-lt"/>
              </a:rPr>
              <a:t>en</a:t>
            </a:r>
            <a:r>
              <a:rPr lang="en-US" b="1" i="1">
                <a:ea typeface="+mn-lt"/>
                <a:cs typeface="+mn-lt"/>
              </a:rPr>
              <a:t> </a:t>
            </a:r>
            <a:r>
              <a:rPr lang="en-US" b="1" i="1" err="1">
                <a:ea typeface="+mn-lt"/>
                <a:cs typeface="+mn-lt"/>
              </a:rPr>
              <a:t>Paralelo</a:t>
            </a:r>
            <a:r>
              <a:rPr lang="en-US" i="1">
                <a:ea typeface="+mn-lt"/>
                <a:cs typeface="+mn-lt"/>
              </a:rPr>
              <a:t> </a:t>
            </a:r>
            <a:r>
              <a:rPr lang="en-US" i="1" err="1">
                <a:ea typeface="+mn-lt"/>
                <a:cs typeface="+mn-lt"/>
              </a:rPr>
              <a:t>en</a:t>
            </a:r>
            <a:r>
              <a:rPr lang="en-US" i="1">
                <a:ea typeface="+mn-lt"/>
                <a:cs typeface="+mn-lt"/>
              </a:rPr>
              <a:t> la </a:t>
            </a:r>
            <a:r>
              <a:rPr lang="en-US" i="1" err="1">
                <a:ea typeface="+mn-lt"/>
                <a:cs typeface="+mn-lt"/>
              </a:rPr>
              <a:t>esquina</a:t>
            </a:r>
            <a:r>
              <a:rPr lang="en-US" i="1">
                <a:ea typeface="+mn-lt"/>
                <a:cs typeface="+mn-lt"/>
              </a:rPr>
              <a:t> superior </a:t>
            </a:r>
            <a:r>
              <a:rPr lang="en-US" i="1" err="1">
                <a:ea typeface="+mn-lt"/>
                <a:cs typeface="+mn-lt"/>
              </a:rPr>
              <a:t>derecha</a:t>
            </a:r>
            <a:r>
              <a:rPr lang="en-US" i="1">
                <a:ea typeface="+mn-lt"/>
                <a:cs typeface="+mn-lt"/>
              </a:rPr>
              <a:t> de la </a:t>
            </a:r>
            <a:r>
              <a:rPr lang="en-US" i="1" err="1">
                <a:ea typeface="+mn-lt"/>
                <a:cs typeface="+mn-lt"/>
              </a:rPr>
              <a:t>pantalla</a:t>
            </a:r>
            <a:r>
              <a:rPr lang="en-US" i="1">
                <a:ea typeface="+mn-lt"/>
                <a:cs typeface="+mn-lt"/>
              </a:rPr>
              <a:t> de </a:t>
            </a:r>
            <a:r>
              <a:rPr kumimoji="0" lang="en-US" i="1" u="none" strike="noStrike" kern="1200" cap="none" spc="0" normalizeH="0" baseline="0" noProof="0">
                <a:ln>
                  <a:noFill/>
                </a:ln>
                <a:effectLst/>
                <a:uLnTx/>
                <a:uFillTx/>
                <a:ea typeface="+mn-lt"/>
                <a:cs typeface="+mn-lt"/>
              </a:rPr>
              <a:t>zoom</a:t>
            </a:r>
            <a:endParaRPr lang="en-US" b="1" i="1">
              <a:latin typeface="Calibri" panose="020F0502020204030204"/>
              <a:ea typeface="+mn-lt"/>
              <a:cs typeface="Calibri" panose="020F0502020204030204"/>
            </a:endParaRPr>
          </a:p>
          <a:p>
            <a:pPr defTabSz="914400">
              <a:lnSpc>
                <a:spcPct val="90000"/>
              </a:lnSpc>
              <a:spcBef>
                <a:spcPts val="1000"/>
              </a:spcBef>
              <a:buSzPct val="90000"/>
            </a:pPr>
            <a:endParaRPr lang="en-US" b="1" i="1">
              <a:solidFill>
                <a:srgbClr val="000000"/>
              </a:solidFill>
              <a:latin typeface="Calibri" panose="020F0502020204030204"/>
              <a:ea typeface="+mn-lt"/>
              <a:cs typeface="Calibri" panose="020F0502020204030204"/>
            </a:endParaRPr>
          </a:p>
        </p:txBody>
      </p:sp>
      <p:pic>
        <p:nvPicPr>
          <p:cNvPr id="10" name="Picture 9" descr="Graphical user interface, application&#10;&#10;Description automatically generated">
            <a:extLst>
              <a:ext uri="{FF2B5EF4-FFF2-40B4-BE49-F238E27FC236}">
                <a16:creationId xmlns:a16="http://schemas.microsoft.com/office/drawing/2014/main" id="{0D77E47D-859F-495A-904D-922A355C77CF}"/>
              </a:ext>
            </a:extLst>
          </p:cNvPr>
          <p:cNvPicPr>
            <a:picLocks noChangeAspect="1"/>
          </p:cNvPicPr>
          <p:nvPr/>
        </p:nvPicPr>
        <p:blipFill>
          <a:blip r:embed="rId3"/>
          <a:stretch>
            <a:fillRect/>
          </a:stretch>
        </p:blipFill>
        <p:spPr>
          <a:xfrm>
            <a:off x="667647" y="4271856"/>
            <a:ext cx="2130417" cy="1647159"/>
          </a:xfrm>
          <a:prstGeom prst="rect">
            <a:avLst/>
          </a:prstGeom>
        </p:spPr>
      </p:pic>
      <p:sp>
        <p:nvSpPr>
          <p:cNvPr id="12" name="TextBox 11">
            <a:extLst>
              <a:ext uri="{FF2B5EF4-FFF2-40B4-BE49-F238E27FC236}">
                <a16:creationId xmlns:a16="http://schemas.microsoft.com/office/drawing/2014/main" id="{556FB325-1F57-4279-8F45-A24459605156}"/>
              </a:ext>
            </a:extLst>
          </p:cNvPr>
          <p:cNvSpPr txBox="1"/>
          <p:nvPr/>
        </p:nvSpPr>
        <p:spPr>
          <a:xfrm>
            <a:off x="381000" y="1373617"/>
            <a:ext cx="5512446" cy="968470"/>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lang="en-US">
                <a:solidFill>
                  <a:srgbClr val="000000"/>
                </a:solidFill>
                <a:latin typeface="Calibri" panose="020F0502020204030204"/>
                <a:ea typeface="+mn-lt"/>
                <a:cs typeface="Calibri" panose="020F0502020204030204"/>
              </a:rPr>
              <a:t>To </a:t>
            </a:r>
            <a:r>
              <a:rPr lang="en-US" b="1">
                <a:solidFill>
                  <a:srgbClr val="000000"/>
                </a:solidFill>
                <a:latin typeface="Calibri" panose="020F0502020204030204"/>
                <a:ea typeface="+mn-lt"/>
                <a:cs typeface="Calibri" panose="020F0502020204030204"/>
              </a:rPr>
              <a:t>start</a:t>
            </a:r>
            <a:r>
              <a:rPr lang="en-US">
                <a:solidFill>
                  <a:srgbClr val="000000"/>
                </a:solidFill>
                <a:latin typeface="Calibri" panose="020F0502020204030204"/>
                <a:ea typeface="+mn-lt"/>
                <a:cs typeface="Calibri" panose="020F0502020204030204"/>
              </a:rPr>
              <a:t> and </a:t>
            </a:r>
            <a:r>
              <a:rPr lang="en-US" b="1">
                <a:solidFill>
                  <a:srgbClr val="000000"/>
                </a:solidFill>
                <a:latin typeface="Calibri" panose="020F0502020204030204"/>
                <a:ea typeface="+mn-lt"/>
                <a:cs typeface="Calibri" panose="020F0502020204030204"/>
              </a:rPr>
              <a:t>stop</a:t>
            </a:r>
            <a:r>
              <a:rPr lang="en-US">
                <a:solidFill>
                  <a:srgbClr val="000000"/>
                </a:solidFill>
                <a:latin typeface="Calibri" panose="020F0502020204030204"/>
                <a:ea typeface="+mn-lt"/>
                <a:cs typeface="Calibri" panose="020F0502020204030204"/>
              </a:rPr>
              <a:t> your video, click the camera icon at the bottom left of your control panel</a:t>
            </a:r>
          </a:p>
          <a:p>
            <a:pPr marL="285750" indent="-285750" defTabSz="914400">
              <a:lnSpc>
                <a:spcPct val="90000"/>
              </a:lnSpc>
              <a:spcBef>
                <a:spcPts val="1000"/>
              </a:spcBef>
              <a:buSzPct val="90000"/>
              <a:buFont typeface="System Font Regular"/>
              <a:buChar char="&gt;"/>
            </a:pPr>
            <a:endParaRPr lang="en-US">
              <a:solidFill>
                <a:srgbClr val="000000"/>
              </a:solidFill>
              <a:latin typeface="Calibri" panose="020F0502020204030204"/>
              <a:ea typeface="+mn-lt"/>
              <a:cs typeface="Calibri" panose="020F0502020204030204"/>
            </a:endParaRPr>
          </a:p>
        </p:txBody>
      </p:sp>
      <p:pic>
        <p:nvPicPr>
          <p:cNvPr id="13" name="Picture 12" descr="A picture containing text, device, gauge, meter&#10;&#10;Description automatically generated">
            <a:extLst>
              <a:ext uri="{FF2B5EF4-FFF2-40B4-BE49-F238E27FC236}">
                <a16:creationId xmlns:a16="http://schemas.microsoft.com/office/drawing/2014/main" id="{EBAD4DD5-B07A-43DF-B169-097CBA4C20D5}"/>
              </a:ext>
            </a:extLst>
          </p:cNvPr>
          <p:cNvPicPr>
            <a:picLocks noChangeAspect="1"/>
          </p:cNvPicPr>
          <p:nvPr/>
        </p:nvPicPr>
        <p:blipFill>
          <a:blip r:embed="rId4"/>
          <a:stretch>
            <a:fillRect/>
          </a:stretch>
        </p:blipFill>
        <p:spPr>
          <a:xfrm>
            <a:off x="806335" y="2213858"/>
            <a:ext cx="810057" cy="626444"/>
          </a:xfrm>
          <a:prstGeom prst="rect">
            <a:avLst/>
          </a:prstGeom>
        </p:spPr>
      </p:pic>
      <p:sp>
        <p:nvSpPr>
          <p:cNvPr id="17" name="TextBox 16">
            <a:extLst>
              <a:ext uri="{FF2B5EF4-FFF2-40B4-BE49-F238E27FC236}">
                <a16:creationId xmlns:a16="http://schemas.microsoft.com/office/drawing/2014/main" id="{2CC730AA-18C3-45BA-94E8-77A4C184E4E1}"/>
              </a:ext>
            </a:extLst>
          </p:cNvPr>
          <p:cNvSpPr txBox="1"/>
          <p:nvPr/>
        </p:nvSpPr>
        <p:spPr>
          <a:xfrm>
            <a:off x="6298554" y="1358412"/>
            <a:ext cx="5512446" cy="840230"/>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lang="en-US" i="1">
                <a:ea typeface="+mn-lt"/>
                <a:cs typeface="+mn-lt"/>
              </a:rPr>
              <a:t>Para </a:t>
            </a:r>
            <a:r>
              <a:rPr lang="en-US" b="1" i="1" err="1">
                <a:ea typeface="+mn-lt"/>
                <a:cs typeface="+mn-lt"/>
              </a:rPr>
              <a:t>iniciar</a:t>
            </a:r>
            <a:r>
              <a:rPr lang="en-US" b="1" i="1">
                <a:ea typeface="+mn-lt"/>
                <a:cs typeface="+mn-lt"/>
              </a:rPr>
              <a:t> </a:t>
            </a:r>
            <a:r>
              <a:rPr lang="en-US" i="1">
                <a:ea typeface="+mn-lt"/>
                <a:cs typeface="+mn-lt"/>
              </a:rPr>
              <a:t>y </a:t>
            </a:r>
            <a:r>
              <a:rPr lang="en-US" b="1" i="1" err="1">
                <a:ea typeface="+mn-lt"/>
                <a:cs typeface="+mn-lt"/>
              </a:rPr>
              <a:t>detener</a:t>
            </a:r>
            <a:r>
              <a:rPr lang="en-US" b="1" i="1">
                <a:ea typeface="+mn-lt"/>
                <a:cs typeface="+mn-lt"/>
              </a:rPr>
              <a:t> </a:t>
            </a:r>
            <a:r>
              <a:rPr lang="en-US" i="1" err="1">
                <a:ea typeface="+mn-lt"/>
                <a:cs typeface="+mn-lt"/>
              </a:rPr>
              <a:t>su</a:t>
            </a:r>
            <a:r>
              <a:rPr lang="en-US" i="1">
                <a:ea typeface="+mn-lt"/>
                <a:cs typeface="+mn-lt"/>
              </a:rPr>
              <a:t> video, </a:t>
            </a:r>
            <a:r>
              <a:rPr lang="en-US" i="1" err="1">
                <a:ea typeface="+mn-lt"/>
                <a:cs typeface="+mn-lt"/>
              </a:rPr>
              <a:t>haga</a:t>
            </a:r>
            <a:r>
              <a:rPr lang="en-US" i="1">
                <a:ea typeface="+mn-lt"/>
                <a:cs typeface="+mn-lt"/>
              </a:rPr>
              <a:t> </a:t>
            </a:r>
            <a:r>
              <a:rPr lang="en-US" i="1" err="1">
                <a:ea typeface="+mn-lt"/>
                <a:cs typeface="+mn-lt"/>
              </a:rPr>
              <a:t>clic</a:t>
            </a:r>
            <a:r>
              <a:rPr lang="en-US" i="1">
                <a:ea typeface="+mn-lt"/>
                <a:cs typeface="+mn-lt"/>
              </a:rPr>
              <a:t> </a:t>
            </a:r>
            <a:r>
              <a:rPr lang="en-US" i="1" err="1">
                <a:ea typeface="+mn-lt"/>
                <a:cs typeface="+mn-lt"/>
              </a:rPr>
              <a:t>en</a:t>
            </a:r>
            <a:r>
              <a:rPr lang="en-US" i="1">
                <a:ea typeface="+mn-lt"/>
                <a:cs typeface="+mn-lt"/>
              </a:rPr>
              <a:t> </a:t>
            </a:r>
            <a:r>
              <a:rPr lang="en-US" i="1" err="1">
                <a:ea typeface="+mn-lt"/>
                <a:cs typeface="+mn-lt"/>
              </a:rPr>
              <a:t>el</a:t>
            </a:r>
            <a:r>
              <a:rPr lang="en-US" i="1">
                <a:ea typeface="+mn-lt"/>
                <a:cs typeface="+mn-lt"/>
              </a:rPr>
              <a:t> </a:t>
            </a:r>
            <a:r>
              <a:rPr lang="en-US" i="1" err="1">
                <a:ea typeface="+mn-lt"/>
                <a:cs typeface="+mn-lt"/>
              </a:rPr>
              <a:t>ícono</a:t>
            </a:r>
            <a:r>
              <a:rPr lang="en-US" i="1">
                <a:ea typeface="+mn-lt"/>
                <a:cs typeface="+mn-lt"/>
              </a:rPr>
              <a:t> de la </a:t>
            </a:r>
            <a:r>
              <a:rPr lang="en-US" i="1" err="1">
                <a:ea typeface="+mn-lt"/>
                <a:cs typeface="+mn-lt"/>
              </a:rPr>
              <a:t>cámara</a:t>
            </a:r>
            <a:r>
              <a:rPr lang="en-US" i="1">
                <a:ea typeface="+mn-lt"/>
                <a:cs typeface="+mn-lt"/>
              </a:rPr>
              <a:t> </a:t>
            </a:r>
            <a:r>
              <a:rPr lang="en-US" i="1" err="1">
                <a:ea typeface="+mn-lt"/>
                <a:cs typeface="+mn-lt"/>
              </a:rPr>
              <a:t>en</a:t>
            </a:r>
            <a:r>
              <a:rPr lang="en-US" i="1">
                <a:ea typeface="+mn-lt"/>
                <a:cs typeface="+mn-lt"/>
              </a:rPr>
              <a:t> la </a:t>
            </a:r>
            <a:r>
              <a:rPr lang="en-US" i="1" err="1">
                <a:ea typeface="+mn-lt"/>
                <a:cs typeface="+mn-lt"/>
              </a:rPr>
              <a:t>parte</a:t>
            </a:r>
            <a:r>
              <a:rPr lang="en-US" i="1">
                <a:ea typeface="+mn-lt"/>
                <a:cs typeface="+mn-lt"/>
              </a:rPr>
              <a:t> inferior </a:t>
            </a:r>
            <a:r>
              <a:rPr lang="en-US" i="1" err="1">
                <a:ea typeface="+mn-lt"/>
                <a:cs typeface="+mn-lt"/>
              </a:rPr>
              <a:t>izquierda</a:t>
            </a:r>
            <a:r>
              <a:rPr lang="en-US" i="1">
                <a:ea typeface="+mn-lt"/>
                <a:cs typeface="+mn-lt"/>
              </a:rPr>
              <a:t> de </a:t>
            </a:r>
            <a:r>
              <a:rPr lang="en-US" i="1" err="1">
                <a:ea typeface="+mn-lt"/>
                <a:cs typeface="+mn-lt"/>
              </a:rPr>
              <a:t>su</a:t>
            </a:r>
            <a:r>
              <a:rPr lang="en-US" i="1">
                <a:ea typeface="+mn-lt"/>
                <a:cs typeface="+mn-lt"/>
              </a:rPr>
              <a:t> panel de control</a:t>
            </a:r>
            <a:endParaRPr lang="en-US" i="1"/>
          </a:p>
        </p:txBody>
      </p:sp>
      <p:pic>
        <p:nvPicPr>
          <p:cNvPr id="18" name="Picture 17" descr="A picture containing text, device, gauge, meter&#10;&#10;Description automatically generated">
            <a:extLst>
              <a:ext uri="{FF2B5EF4-FFF2-40B4-BE49-F238E27FC236}">
                <a16:creationId xmlns:a16="http://schemas.microsoft.com/office/drawing/2014/main" id="{42F19773-BFEC-4236-8AC7-4093EA2CBDEC}"/>
              </a:ext>
            </a:extLst>
          </p:cNvPr>
          <p:cNvPicPr>
            <a:picLocks noChangeAspect="1"/>
          </p:cNvPicPr>
          <p:nvPr/>
        </p:nvPicPr>
        <p:blipFill>
          <a:blip r:embed="rId4"/>
          <a:stretch>
            <a:fillRect/>
          </a:stretch>
        </p:blipFill>
        <p:spPr>
          <a:xfrm>
            <a:off x="6640658" y="2213858"/>
            <a:ext cx="810057" cy="626444"/>
          </a:xfrm>
          <a:prstGeom prst="rect">
            <a:avLst/>
          </a:prstGeom>
        </p:spPr>
      </p:pic>
      <p:pic>
        <p:nvPicPr>
          <p:cNvPr id="19" name="Picture 18" descr="Graphical user interface, application&#10;&#10;Description automatically generated">
            <a:extLst>
              <a:ext uri="{FF2B5EF4-FFF2-40B4-BE49-F238E27FC236}">
                <a16:creationId xmlns:a16="http://schemas.microsoft.com/office/drawing/2014/main" id="{D82AEC11-A2E3-42FC-8393-F519CDE34320}"/>
              </a:ext>
            </a:extLst>
          </p:cNvPr>
          <p:cNvPicPr>
            <a:picLocks noChangeAspect="1"/>
          </p:cNvPicPr>
          <p:nvPr/>
        </p:nvPicPr>
        <p:blipFill>
          <a:blip r:embed="rId3"/>
          <a:stretch>
            <a:fillRect/>
          </a:stretch>
        </p:blipFill>
        <p:spPr>
          <a:xfrm>
            <a:off x="6640658" y="4271855"/>
            <a:ext cx="2130417" cy="1647159"/>
          </a:xfrm>
          <a:prstGeom prst="rect">
            <a:avLst/>
          </a:prstGeom>
        </p:spPr>
      </p:pic>
    </p:spTree>
    <p:extLst>
      <p:ext uri="{BB962C8B-B14F-4D97-AF65-F5344CB8AC3E}">
        <p14:creationId xmlns:p14="http://schemas.microsoft.com/office/powerpoint/2010/main" val="3882814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p:txBody>
          <a:bodyPr/>
          <a:lstStyle/>
          <a:p>
            <a:r>
              <a:rPr lang="en-US"/>
              <a:t>Raise Hand </a:t>
            </a:r>
            <a:endParaRPr lang="en-US" i="1"/>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7</a:t>
            </a:fld>
            <a:endParaRPr lang="en-US"/>
          </a:p>
        </p:txBody>
      </p:sp>
      <p:sp>
        <p:nvSpPr>
          <p:cNvPr id="7" name="TextBox 6">
            <a:extLst>
              <a:ext uri="{FF2B5EF4-FFF2-40B4-BE49-F238E27FC236}">
                <a16:creationId xmlns:a16="http://schemas.microsoft.com/office/drawing/2014/main" id="{986EABF8-A853-4B48-BF3D-735257652C17}"/>
              </a:ext>
            </a:extLst>
          </p:cNvPr>
          <p:cNvSpPr txBox="1"/>
          <p:nvPr/>
        </p:nvSpPr>
        <p:spPr>
          <a:xfrm>
            <a:off x="381000" y="1337801"/>
            <a:ext cx="11090564" cy="1990288"/>
          </a:xfrm>
          <a:prstGeom prst="rect">
            <a:avLst/>
          </a:prstGeom>
          <a:noFill/>
        </p:spPr>
        <p:txBody>
          <a:bodyPr wrap="square" lIns="91440" tIns="45720" rIns="91440" bIns="45720" rtlCol="0" anchor="t">
            <a:spAutoFit/>
          </a:bodyPr>
          <a:lstStyle/>
          <a:p>
            <a:pPr marL="285750" indent="-285750" defTabSz="914400">
              <a:lnSpc>
                <a:spcPct val="90000"/>
              </a:lnSpc>
              <a:spcBef>
                <a:spcPts val="1000"/>
              </a:spcBef>
              <a:buSzPct val="90000"/>
              <a:buFont typeface="System Font Regular"/>
              <a:buChar char="&gt;"/>
            </a:pPr>
            <a:r>
              <a:rPr lang="en-US" sz="2000"/>
              <a:t>Click </a:t>
            </a:r>
            <a:r>
              <a:rPr lang="en-US" sz="2000" b="1"/>
              <a:t>Raise Hand</a:t>
            </a:r>
            <a:r>
              <a:rPr lang="en-US" sz="2000"/>
              <a:t> in your meeting controls or</a:t>
            </a:r>
          </a:p>
          <a:p>
            <a:pPr marL="285750" indent="-285750" defTabSz="914400">
              <a:lnSpc>
                <a:spcPct val="90000"/>
              </a:lnSpc>
              <a:spcBef>
                <a:spcPts val="1000"/>
              </a:spcBef>
              <a:buSzPct val="90000"/>
              <a:buFont typeface="System Font Regular"/>
              <a:buChar char="&gt;"/>
            </a:pPr>
            <a:r>
              <a:rPr lang="en-US" sz="2000" b="1"/>
              <a:t>Press*9</a:t>
            </a:r>
            <a:r>
              <a:rPr lang="en-US" sz="2000"/>
              <a:t> on the phone line.</a:t>
            </a:r>
            <a:endParaRPr lang="en-US" sz="2000">
              <a:cs typeface="Calibri"/>
            </a:endParaRPr>
          </a:p>
          <a:p>
            <a:pPr marL="285750" indent="-285750" defTabSz="914400">
              <a:lnSpc>
                <a:spcPct val="90000"/>
              </a:lnSpc>
              <a:spcBef>
                <a:spcPts val="1000"/>
              </a:spcBef>
              <a:buSzPct val="90000"/>
              <a:buFont typeface="System Font Regular"/>
              <a:buChar char="&gt;"/>
            </a:pPr>
            <a:r>
              <a:rPr lang="en-US" sz="2000"/>
              <a:t>To lower your hand, click </a:t>
            </a:r>
            <a:r>
              <a:rPr lang="en-US" sz="2000" b="1"/>
              <a:t>Raise Hand</a:t>
            </a:r>
            <a:r>
              <a:rPr lang="en-US" sz="2000"/>
              <a:t> in your meeting controls.</a:t>
            </a:r>
            <a:endParaRPr lang="en-US" sz="2000">
              <a:cs typeface="Calibri"/>
            </a:endParaRPr>
          </a:p>
          <a:p>
            <a:pPr marL="285750" indent="-285750" defTabSz="914400">
              <a:lnSpc>
                <a:spcPct val="90000"/>
              </a:lnSpc>
              <a:spcBef>
                <a:spcPts val="1000"/>
              </a:spcBef>
              <a:buSzPct val="90000"/>
              <a:buFont typeface="System Font Regular"/>
              <a:buChar char="&gt;"/>
            </a:pPr>
            <a:r>
              <a:rPr lang="en-US" sz="2000"/>
              <a:t>Comments &amp; questions can also be provided in writing by using the </a:t>
            </a:r>
            <a:r>
              <a:rPr lang="en-US" sz="2000" b="1"/>
              <a:t>Chat</a:t>
            </a:r>
            <a:r>
              <a:rPr lang="en-US" sz="2000"/>
              <a:t> function.</a:t>
            </a:r>
            <a:endParaRPr lang="en-US" sz="2000">
              <a:cs typeface="Calibri"/>
            </a:endParaRPr>
          </a:p>
          <a:p>
            <a:pPr marL="285750" indent="-285750" defTabSz="914400">
              <a:lnSpc>
                <a:spcPct val="90000"/>
              </a:lnSpc>
              <a:spcBef>
                <a:spcPts val="1000"/>
              </a:spcBef>
              <a:buSzPct val="90000"/>
              <a:buFont typeface="System Font Regular"/>
              <a:buChar char="&gt;"/>
            </a:pPr>
            <a:r>
              <a:rPr lang="en-US" sz="2000"/>
              <a:t>The </a:t>
            </a:r>
            <a:r>
              <a:rPr lang="en-US" sz="2000" b="1"/>
              <a:t>Chat</a:t>
            </a:r>
            <a:r>
              <a:rPr lang="en-US" sz="2000"/>
              <a:t> button is located on the control panel at the bottom of your screen.</a:t>
            </a:r>
            <a:endParaRPr lang="en-US" sz="2000">
              <a:cs typeface="Calibri"/>
            </a:endParaRPr>
          </a:p>
        </p:txBody>
      </p:sp>
      <p:pic>
        <p:nvPicPr>
          <p:cNvPr id="8" name="Picture 2">
            <a:extLst>
              <a:ext uri="{FF2B5EF4-FFF2-40B4-BE49-F238E27FC236}">
                <a16:creationId xmlns:a16="http://schemas.microsoft.com/office/drawing/2014/main" id="{3D4B3929-E567-44B3-A2AA-7114D257E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032" y="285749"/>
            <a:ext cx="326708" cy="402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145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923330"/>
          </a:xfrm>
          <a:prstGeom prst="rect">
            <a:avLst/>
          </a:prstGeom>
          <a:solidFill>
            <a:srgbClr val="00B4BD"/>
          </a:solidFill>
        </p:spPr>
        <p:txBody>
          <a:bodyPr wrap="square" lIns="91440" tIns="45720" rIns="91440" bIns="45720" rtlCol="0" anchor="t">
            <a:spAutoFit/>
          </a:bodyPr>
          <a:lstStyle/>
          <a:p>
            <a:pPr algn="ctr">
              <a:spcAft>
                <a:spcPts val="600"/>
              </a:spcAft>
            </a:pPr>
            <a:r>
              <a:rPr lang="en-US" sz="5400" b="1">
                <a:solidFill>
                  <a:schemeClr val="bg1"/>
                </a:solidFill>
                <a:cs typeface="Calibri"/>
              </a:rPr>
              <a:t>Welcome!</a:t>
            </a:r>
          </a:p>
        </p:txBody>
      </p:sp>
    </p:spTree>
    <p:extLst>
      <p:ext uri="{BB962C8B-B14F-4D97-AF65-F5344CB8AC3E}">
        <p14:creationId xmlns:p14="http://schemas.microsoft.com/office/powerpoint/2010/main" val="1318000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81000" y="218841"/>
            <a:ext cx="11155218" cy="508578"/>
          </a:xfrm>
        </p:spPr>
        <p:txBody>
          <a:bodyPr/>
          <a:lstStyle/>
          <a:p>
            <a:r>
              <a:rPr lang="en-US" dirty="0"/>
              <a:t>In Memorium – Victor LaRosa</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9</a:t>
            </a:fld>
            <a:endParaRPr lang="en-US"/>
          </a:p>
        </p:txBody>
      </p:sp>
      <p:pic>
        <p:nvPicPr>
          <p:cNvPr id="1026" name="Picture 2">
            <a:extLst>
              <a:ext uri="{FF2B5EF4-FFF2-40B4-BE49-F238E27FC236}">
                <a16:creationId xmlns:a16="http://schemas.microsoft.com/office/drawing/2014/main" id="{6B233D61-ACBA-2554-F5D8-2715A09F81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30" t="5816" r="12558" b="39693"/>
          <a:stretch/>
        </p:blipFill>
        <p:spPr bwMode="auto">
          <a:xfrm>
            <a:off x="3349188" y="1193687"/>
            <a:ext cx="5218842" cy="51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809124"/>
      </p:ext>
    </p:extLst>
  </p:cSld>
  <p:clrMapOvr>
    <a:masterClrMapping/>
  </p:clrMapOvr>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Susan DeSantis</DisplayName>
        <AccountId>17</AccountId>
        <AccountType/>
      </UserInfo>
      <UserInfo>
        <DisplayName>Melissa Holguin</DisplayName>
        <AccountId>9</AccountId>
        <AccountType/>
      </UserInfo>
      <UserInfo>
        <DisplayName>Kyle Santiago</DisplayName>
        <AccountId>31</AccountId>
        <AccountType/>
      </UserInfo>
      <UserInfo>
        <DisplayName>Dave Grenier</DisplayName>
        <AccountId>285</AccountId>
        <AccountType/>
      </UserInfo>
      <UserInfo>
        <DisplayName>David Williams</DisplayName>
        <AccountId>216</AccountId>
        <AccountType/>
      </UserInfo>
      <UserInfo>
        <DisplayName>Julie Nieto</DisplayName>
        <AccountId>23</AccountId>
        <AccountType/>
      </UserInfo>
      <UserInfo>
        <DisplayName>Nora Casillas</DisplayName>
        <AccountId>136</AccountId>
        <AccountType/>
      </UserInfo>
      <UserInfo>
        <DisplayName>Thomas Grogan</DisplayName>
        <AccountId>1601</AccountId>
        <AccountType/>
      </UserInfo>
    </SharedWithUsers>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C9144E-B1DB-40A6-9D38-3E66846E91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73c2d3-f839-49e9-ad23-de2265ceb800"/>
    <ds:schemaRef ds:uri="bd64c6d0-1ab6-42d4-9ad5-3958787b0f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3FE971-85E9-421A-A3CB-8C062F48E1F8}">
  <ds:schemaRefs>
    <ds:schemaRef ds:uri="7873c2d3-f839-49e9-ad23-de2265ceb800"/>
    <ds:schemaRef ds:uri="bd64c6d0-1ab6-42d4-9ad5-3958787b0f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0F31642-4554-4C40-8587-C651CDC877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7197</Words>
  <Application>Microsoft Office PowerPoint</Application>
  <PresentationFormat>Widescreen</PresentationFormat>
  <Paragraphs>1008</Paragraphs>
  <Slides>53</Slides>
  <Notes>50</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PowerPoint Presentation</vt:lpstr>
      <vt:lpstr>Facilitator</vt:lpstr>
      <vt:lpstr>Task Force Member and Participant Identification</vt:lpstr>
      <vt:lpstr>Interpretation/ Interpretación</vt:lpstr>
      <vt:lpstr>Turn on Camera / Prende la cámara</vt:lpstr>
      <vt:lpstr>Raise Hand </vt:lpstr>
      <vt:lpstr>PowerPoint Presentation</vt:lpstr>
      <vt:lpstr>In Memorium – Victor LaRosa</vt:lpstr>
      <vt:lpstr>Meeting Objectives</vt:lpstr>
      <vt:lpstr>Agenda</vt:lpstr>
      <vt:lpstr>PowerPoint Presentation</vt:lpstr>
      <vt:lpstr>Metro Board Direction – June Board Report</vt:lpstr>
      <vt:lpstr>Zero-Emission Truck Program Development Timeline</vt:lpstr>
      <vt:lpstr>Zero-Emission Truck Working Group – Updates</vt:lpstr>
      <vt:lpstr>PowerPoint Presentation</vt:lpstr>
      <vt:lpstr>PowerPoint Presentation</vt:lpstr>
      <vt:lpstr>Strategic Partnerships and Funding Opportunities </vt:lpstr>
      <vt:lpstr>Breakout Room Information</vt:lpstr>
      <vt:lpstr>Breakout Room Topics and Assignments</vt:lpstr>
      <vt:lpstr>PowerPoint Presentation</vt:lpstr>
      <vt:lpstr>PowerPoint Presentation</vt:lpstr>
      <vt:lpstr>710 ZE Truck Program Draft Recommendation </vt:lpstr>
      <vt:lpstr>Zero-Emission Truck Working Group Vote</vt:lpstr>
      <vt:lpstr>PowerPoint Presentation</vt:lpstr>
      <vt:lpstr>Upcoming Meetings</vt:lpstr>
      <vt:lpstr>Can’t attend the meeting? Reach out to us!</vt:lpstr>
      <vt:lpstr>PowerPoint Presentation</vt:lpstr>
      <vt:lpstr>PowerPoint Presentation</vt:lpstr>
      <vt:lpstr>Vehicle Funding Opportunities</vt:lpstr>
      <vt:lpstr>Infrastructure Funding Opportunities</vt:lpstr>
      <vt:lpstr>Desired Outcomes of Procedural Equity</vt:lpstr>
      <vt:lpstr>Desired Outcomes of Procedural Equity</vt:lpstr>
      <vt:lpstr>Outreach and Engagement Approach</vt:lpstr>
      <vt:lpstr>Methods for Meaningful Engagement</vt:lpstr>
      <vt:lpstr>Methods for Meaningful Engagement</vt:lpstr>
      <vt:lpstr>Methods for Meaningful Engagement</vt:lpstr>
      <vt:lpstr>Questions for the EWG</vt:lpstr>
      <vt:lpstr>Questions for the EWG</vt:lpstr>
      <vt:lpstr>Questions for the EWG</vt:lpstr>
      <vt:lpstr>Questions for the EWG</vt:lpstr>
      <vt:lpstr>Development of the 710 ZE Truck Program</vt:lpstr>
      <vt:lpstr>Development of the 710 Zero-Emission Truck Program</vt:lpstr>
      <vt:lpstr>Community Benefits</vt:lpstr>
      <vt:lpstr>Community Engagement</vt:lpstr>
      <vt:lpstr>Policy and Legislative Recommendations</vt:lpstr>
      <vt:lpstr>Program Outcomes</vt:lpstr>
      <vt:lpstr>Breakout Room Topics</vt:lpstr>
      <vt:lpstr>#1 – Community Engagement and Benefits, Equity Considerations,                 ZE Infrastructure Siting, and Program Outcomes</vt:lpstr>
      <vt:lpstr>#2 – Strategic Partnerships and Funding Opportunities</vt:lpstr>
      <vt:lpstr>#3 – Legislative and Policy Initiatives</vt:lpstr>
      <vt:lpstr>#4 – Small Set-Aside for Vehicle Subsidies </vt:lpstr>
      <vt:lpstr>#5 – Environmental Impacts, Mitigation Strategies, and Program Outcomes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Nora Casillas</cp:lastModifiedBy>
  <cp:revision>4</cp:revision>
  <cp:lastPrinted>2022-03-16T21:14:42Z</cp:lastPrinted>
  <dcterms:created xsi:type="dcterms:W3CDTF">2018-02-03T00:33:10Z</dcterms:created>
  <dcterms:modified xsi:type="dcterms:W3CDTF">2024-08-22T22:09:54Z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Order">
    <vt:r8>12300</vt:r8>
  </property>
  <property fmtid="{D5CDD505-2E9C-101B-9397-08002B2CF9AE}" pid="7" name="MediaServiceImageTags">
    <vt:lpwstr/>
  </property>
</Properties>
</file>